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Lst>
  <p:notesMasterIdLst>
    <p:notesMasterId r:id="rId142"/>
  </p:notesMasterIdLst>
  <p:handoutMasterIdLst>
    <p:handoutMasterId r:id="rId143"/>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20" r:id="rId38"/>
    <p:sldId id="1121" r:id="rId39"/>
    <p:sldId id="1122" r:id="rId40"/>
    <p:sldId id="1123" r:id="rId41"/>
    <p:sldId id="1124" r:id="rId42"/>
    <p:sldId id="1125" r:id="rId43"/>
    <p:sldId id="1126" r:id="rId44"/>
    <p:sldId id="1128" r:id="rId45"/>
    <p:sldId id="1129" r:id="rId46"/>
    <p:sldId id="1130" r:id="rId47"/>
    <p:sldId id="1131" r:id="rId48"/>
    <p:sldId id="1132" r:id="rId49"/>
    <p:sldId id="1133" r:id="rId50"/>
    <p:sldId id="1224" r:id="rId51"/>
    <p:sldId id="1134" r:id="rId52"/>
    <p:sldId id="1135" r:id="rId53"/>
    <p:sldId id="1136" r:id="rId54"/>
    <p:sldId id="1137" r:id="rId55"/>
    <p:sldId id="1138" r:id="rId56"/>
    <p:sldId id="1139" r:id="rId57"/>
    <p:sldId id="1140" r:id="rId58"/>
    <p:sldId id="1141" r:id="rId59"/>
    <p:sldId id="1142" r:id="rId60"/>
    <p:sldId id="1143" r:id="rId61"/>
    <p:sldId id="1144" r:id="rId62"/>
    <p:sldId id="1145" r:id="rId63"/>
    <p:sldId id="1146" r:id="rId64"/>
    <p:sldId id="1147" r:id="rId65"/>
    <p:sldId id="1148" r:id="rId66"/>
    <p:sldId id="1149" r:id="rId67"/>
    <p:sldId id="1150" r:id="rId68"/>
    <p:sldId id="1151" r:id="rId69"/>
    <p:sldId id="1152" r:id="rId70"/>
    <p:sldId id="1153" r:id="rId71"/>
    <p:sldId id="1154" r:id="rId72"/>
    <p:sldId id="1155" r:id="rId73"/>
    <p:sldId id="1156" r:id="rId74"/>
    <p:sldId id="1157" r:id="rId75"/>
    <p:sldId id="1158" r:id="rId76"/>
    <p:sldId id="1159" r:id="rId77"/>
    <p:sldId id="1160" r:id="rId78"/>
    <p:sldId id="1161" r:id="rId79"/>
    <p:sldId id="1162" r:id="rId80"/>
    <p:sldId id="1163" r:id="rId81"/>
    <p:sldId id="1164" r:id="rId82"/>
    <p:sldId id="1165" r:id="rId83"/>
    <p:sldId id="1166" r:id="rId84"/>
    <p:sldId id="1167" r:id="rId85"/>
    <p:sldId id="1168" r:id="rId86"/>
    <p:sldId id="1169" r:id="rId87"/>
    <p:sldId id="1170" r:id="rId88"/>
    <p:sldId id="1171" r:id="rId89"/>
    <p:sldId id="1172" r:id="rId90"/>
    <p:sldId id="1173" r:id="rId91"/>
    <p:sldId id="1174" r:id="rId92"/>
    <p:sldId id="1175" r:id="rId93"/>
    <p:sldId id="1176" r:id="rId94"/>
    <p:sldId id="1177" r:id="rId95"/>
    <p:sldId id="1178" r:id="rId96"/>
    <p:sldId id="1179" r:id="rId97"/>
    <p:sldId id="1180" r:id="rId98"/>
    <p:sldId id="1181" r:id="rId99"/>
    <p:sldId id="1182" r:id="rId100"/>
    <p:sldId id="1183" r:id="rId101"/>
    <p:sldId id="1184" r:id="rId102"/>
    <p:sldId id="1185" r:id="rId103"/>
    <p:sldId id="1186" r:id="rId104"/>
    <p:sldId id="1187" r:id="rId105"/>
    <p:sldId id="1188" r:id="rId106"/>
    <p:sldId id="1189" r:id="rId107"/>
    <p:sldId id="1190" r:id="rId108"/>
    <p:sldId id="1191" r:id="rId109"/>
    <p:sldId id="1192" r:id="rId110"/>
    <p:sldId id="1193" r:id="rId111"/>
    <p:sldId id="1194" r:id="rId112"/>
    <p:sldId id="1195" r:id="rId113"/>
    <p:sldId id="1196" r:id="rId114"/>
    <p:sldId id="1197" r:id="rId115"/>
    <p:sldId id="1198" r:id="rId116"/>
    <p:sldId id="1199" r:id="rId117"/>
    <p:sldId id="1200" r:id="rId118"/>
    <p:sldId id="1201" r:id="rId119"/>
    <p:sldId id="1202" r:id="rId120"/>
    <p:sldId id="1203" r:id="rId121"/>
    <p:sldId id="1204" r:id="rId122"/>
    <p:sldId id="1205" r:id="rId123"/>
    <p:sldId id="1206" r:id="rId124"/>
    <p:sldId id="1207" r:id="rId125"/>
    <p:sldId id="1208" r:id="rId126"/>
    <p:sldId id="1209" r:id="rId127"/>
    <p:sldId id="1210" r:id="rId128"/>
    <p:sldId id="1211" r:id="rId129"/>
    <p:sldId id="1212" r:id="rId130"/>
    <p:sldId id="1213" r:id="rId131"/>
    <p:sldId id="1214" r:id="rId132"/>
    <p:sldId id="1215" r:id="rId133"/>
    <p:sldId id="1216" r:id="rId134"/>
    <p:sldId id="1217" r:id="rId135"/>
    <p:sldId id="1218" r:id="rId136"/>
    <p:sldId id="1219" r:id="rId137"/>
    <p:sldId id="1220" r:id="rId138"/>
    <p:sldId id="1221" r:id="rId139"/>
    <p:sldId id="1222" r:id="rId140"/>
    <p:sldId id="1223" r:id="rId1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Lst>
        </p14:section>
        <p14:section name="A little history" id="{DFD7FA48-15DA-42CB-89FC-44F6D3881F4D}">
          <p14:sldIdLst>
            <p14:sldId id="1094"/>
            <p14:sldId id="1095"/>
            <p14:sldId id="1096"/>
            <p14:sldId id="1097"/>
            <p14:sldId id="1098"/>
            <p14:sldId id="1099"/>
            <p14:sldId id="1100"/>
            <p14:sldId id="1101"/>
            <p14:sldId id="1102"/>
            <p14:sldId id="1103"/>
          </p14:sldIdLst>
        </p14:section>
        <p14:section name="Overview of what's new" id="{8C032970-8B22-4892-A090-65C7C63B87FC}">
          <p14:sldIdLst>
            <p14:sldId id="1104"/>
          </p14:sldIdLst>
        </p14:section>
        <p14:section name="Deep dive into theming in 2013" id="{2B69C560-8FCF-4286-8181-D7AA9250E353}">
          <p14:sldIdLst>
            <p14:sldId id="1105"/>
            <p14:sldId id="1106"/>
            <p14:sldId id="1107"/>
            <p14:sldId id="1108"/>
          </p14:sldIdLst>
        </p14:section>
        <p14:section name="What's in a look" id="{500C4685-6773-47F1-BF69-49015BB7D144}">
          <p14:sldIdLst>
            <p14:sldId id="1109"/>
            <p14:sldId id="1110"/>
            <p14:sldId id="1111"/>
            <p14:sldId id="1112"/>
            <p14:sldId id="1113"/>
            <p14:sldId id="1114"/>
            <p14:sldId id="1115"/>
            <p14:sldId id="1116"/>
            <p14:sldId id="1117"/>
            <p14:sldId id="1118"/>
            <p14:sldId id="1119"/>
            <p14:sldId id="1120"/>
          </p14:sldIdLst>
        </p14:section>
        <p14:section name="Making themable masterpages" id="{C5F44DF8-BF84-4F89-B8BD-B4864118CD40}">
          <p14:sldIdLst>
            <p14:sldId id="1121"/>
            <p14:sldId id="1122"/>
            <p14:sldId id="1123"/>
            <p14:sldId id="1124"/>
            <p14:sldId id="1125"/>
            <p14:sldId id="1126"/>
          </p14:sldIdLst>
        </p14:section>
        <p14:section name="Tips &amp; gotchas" id="{4CDF470B-9AA8-4F4F-BC03-049A862C937C}">
          <p14:sldIdLst>
            <p14:sldId id="1128"/>
            <p14:sldId id="1129"/>
          </p14:sldIdLst>
        </p14:section>
        <p14:section name="Closing" id="{000338D8-23D6-40EF-80F6-C7D6F5B16B4C}">
          <p14:sldIdLst>
            <p14:sldId id="1130"/>
            <p14:sldId id="1131"/>
            <p14:sldId id="1132"/>
            <p14:sldId id="1133"/>
            <p14:sldId id="1224"/>
            <p14:sldId id="1134"/>
            <p14:sldId id="1135"/>
          </p14:sldIdLst>
        </p14:section>
        <p14:section name="Demo: Change the look" id="{891E73BD-3668-414A-9FA7-EFFD3662E6F6}">
          <p14:sldIdLst>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Lst>
        </p14:section>
        <p14:section name="Demo: creating a custom look" id="{17631A14-5B48-4084-AEFF-A889DD5310BA}">
          <p14:sldIdLst>
            <p14:sldId id="1153"/>
            <p14:sldId id="1154"/>
            <p14:sldId id="1155"/>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Lst>
        </p14:section>
        <p14:section name="Demo: making themable masterpages" id="{45BF52C2-F738-44E2-A405-5C11597B157D}">
          <p14:sldIdLst>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218"/>
            <p14:sldId id="1219"/>
            <p14:sldId id="1220"/>
            <p14:sldId id="1221"/>
            <p14:sldId id="1222"/>
            <p14:sldId id="122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16"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4836"/>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38" Type="http://schemas.openxmlformats.org/officeDocument/2006/relationships/slide" Target="slides/slide131.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144" Type="http://schemas.openxmlformats.org/officeDocument/2006/relationships/commentAuthors" Target="commentAuthor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slide" Target="slides/slide109.xml"/><Relationship Id="rId124" Type="http://schemas.openxmlformats.org/officeDocument/2006/relationships/slide" Target="slides/slide117.xml"/><Relationship Id="rId129" Type="http://schemas.openxmlformats.org/officeDocument/2006/relationships/slide" Target="slides/slide122.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32" Type="http://schemas.openxmlformats.org/officeDocument/2006/relationships/slide" Target="slides/slide125.xml"/><Relationship Id="rId140" Type="http://schemas.openxmlformats.org/officeDocument/2006/relationships/slide" Target="slides/slide133.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slide" Target="slides/slide112.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30" Type="http://schemas.openxmlformats.org/officeDocument/2006/relationships/slide" Target="slides/slide123.xml"/><Relationship Id="rId135" Type="http://schemas.openxmlformats.org/officeDocument/2006/relationships/slide" Target="slides/slide128.xml"/><Relationship Id="rId143" Type="http://schemas.openxmlformats.org/officeDocument/2006/relationships/handoutMaster" Target="handoutMasters/handoutMaster1.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299A8D-DB80-4E69-A021-3AAC68BC0CE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578943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777A06-D986-4652-987D-BBF960E5FDC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97371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524921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93635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83367B-5FC7-4FD9-82B1-088993E999A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486323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8712" lvl="1"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02657-1D6A-481B-8122-99DDF8FFF53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0967572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82739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DCC306-EE6C-4DD1-888F-967F21E7A7E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975207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66D488-0EFB-478D-8A97-6B1BA72BCFB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017656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22AEEE0-360D-46F5-AA52-07F07C9832F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992400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E9A66CA-27AE-4D87-84C2-06D53279D19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925212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874817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D58245-49A5-4874-9AB0-E2931C7A272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965646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4A7067-FB19-428D-A5A8-287BD895E66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618288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4A7067-FB19-428D-A5A8-287BD895E66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216106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4A7067-FB19-428D-A5A8-287BD895E66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262376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369F24-5473-4B5A-9458-490B22FD92D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84176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D12836-A839-4958-95A7-B8E0DDE8905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3706244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8728085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0D639D-977B-46CB-8AC6-C57356866AB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432292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0D639D-977B-46CB-8AC6-C57356866AB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3135736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F106C5-E7DE-4859-B50F-8E137E426EF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369701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B281EB8-0D42-4110-9033-C11A74E5147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783159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3592EF-717A-4180-9A29-D504E7DAE97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3370365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78BF1A-A1E0-4107-B238-33D8B876CB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9025754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AA6CC69-FB87-4A4D-9DAE-F7B88A1BD8E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7295272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02A2365-6634-4877-BEFF-4C1EEF3623F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7859458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488695A-10EA-4517-B42B-E0D2227CE7D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1738048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8051A81-5441-4B10-AD37-AF9BDF1A8D3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9829126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9BB529-8934-470F-B71C-5C572ECDDAE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6556677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FFC5E5-7716-4E43-8D65-5369051183F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7527692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2E3C48-5ACE-48A7-93D7-E84F8C2531A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46980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644094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4BBD64-8C7D-4050-9D7E-FDA03E1704B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6233339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42334222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1794255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0909641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3732908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077975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5497579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5339451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17606985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30015369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788867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F779E54-CC74-4B22-B1CA-7A587EC700C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4744681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1410020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29483092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32144504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9715508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6369433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26408219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AC433C-C7F5-41B1-B103-1630B9C08A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26249185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3A4EF-3C5E-41C0-8F15-8F927296DD34}"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735310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FA25D8-CC5D-4781-B41E-208A0A61A4A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801327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8FF5D1-D627-4AB8-BDFD-B01960D56C6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96197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B15FC2-8209-404B-BA17-D8208669913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515984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FFA132-C884-490F-8948-2A29FBEAC45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581446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875900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6621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3122973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310690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36563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6804821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111442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3264811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90259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827064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092536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5296154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589693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101998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298307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077695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55932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75456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5765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22781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220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741587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210594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5CB804A2-EA4F-47EE-BB9D-86A8AEECC05D}" type="datetimeFigureOut">
              <a:rPr lang="en-US" smtClean="0">
                <a:solidFill>
                  <a:srgbClr val="FFFFFF"/>
                </a:solidFill>
              </a:rPr>
              <a:pPr/>
              <a:t>12/5/2012</a:t>
            </a:fld>
            <a:endParaRPr lang="en-US">
              <a:solidFill>
                <a:srgbClr val="FFFFFF"/>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FFFFFF"/>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DB537973-6CE4-4395-BD38-00F2689642E2}"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792834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40517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850218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600795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680546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714127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433789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003689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052408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645549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817658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heme" Target="../theme/theme3.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9"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6852471"/>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8254328"/>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0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2.xml"/></Relationships>
</file>

<file path=ppt/slides/_rels/slide10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2.xml"/></Relationships>
</file>

<file path=ppt/slides/_rels/slide10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2.xml"/></Relationships>
</file>

<file path=ppt/slides/_rels/slide10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2.xml"/></Relationships>
</file>

<file path=ppt/slides/_rels/slide10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2.xml"/></Relationships>
</file>

<file path=ppt/slides/_rels/slide10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1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2.xml"/></Relationships>
</file>

<file path=ppt/slides/_rels/slide11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32.xml"/></Relationships>
</file>

<file path=ppt/slides/_rels/slide11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2.xml"/></Relationships>
</file>

<file path=ppt/slides/_rels/slide11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2.xml"/></Relationships>
</file>

<file path=ppt/slides/_rels/slide11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2.xml"/></Relationships>
</file>

<file path=ppt/slides/_rels/slide118.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32.xml"/></Relationships>
</file>

<file path=ppt/slides/_rels/slide11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2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12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2.xml"/></Relationships>
</file>

<file path=ppt/slides/_rels/slide12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32.xml"/></Relationships>
</file>

<file path=ppt/slides/_rels/slide12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2.xml"/></Relationships>
</file>

<file path=ppt/slides/_rels/slide12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32.xml"/></Relationships>
</file>

<file path=ppt/slides/_rels/slide12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13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32.xml"/></Relationships>
</file>

<file path=ppt/slides/_rels/slide13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3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2.xml"/></Relationships>
</file>

<file path=ppt/slides/_rels/slide13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8" Type="http://schemas.openxmlformats.org/officeDocument/2006/relationships/hyperlink" Target="http://sharepoint.microsoft.com/blog/Pages/default.aspx" TargetMode="External"/><Relationship Id="rId3" Type="http://schemas.openxmlformats.org/officeDocument/2006/relationships/hyperlink" Target="http://sharepoint.microsoft.com/blog/Pages/BlogPost.aspx?pID=1043" TargetMode="External"/><Relationship Id="rId7" Type="http://schemas.openxmlformats.org/officeDocument/2006/relationships/hyperlink" Target="http://blogs.msdn.com/b/sharepointdesigner/archive/2010/04/09/working-with-the-sharepoint-theming-engine.aspx?Redirected=true" TargetMode="External"/><Relationship Id="rId2" Type="http://schemas.openxmlformats.org/officeDocument/2006/relationships/notesSlide" Target="../notesSlides/notesSlide36.xml"/><Relationship Id="rId1" Type="http://schemas.openxmlformats.org/officeDocument/2006/relationships/slideLayout" Target="../slideLayouts/slideLayout24.xml"/><Relationship Id="rId6" Type="http://schemas.openxmlformats.org/officeDocument/2006/relationships/hyperlink" Target="http://msdn.microsoft.com/en-us/library/microsoft.sharepoint.utilities.sptheme(v=office.15).aspx" TargetMode="External"/><Relationship Id="rId5" Type="http://schemas.openxmlformats.org/officeDocument/2006/relationships/hyperlink" Target="http://msdn.microsoft.com/en-us/library/microsoft.sharepoint.utilities.spfont(v=office.15).aspx" TargetMode="External"/><Relationship Id="rId4" Type="http://schemas.openxmlformats.org/officeDocument/2006/relationships/hyperlink" Target="http://msdn.microsoft.com/en-us/library/microsoft.sharepoint.utilities.spcolor(v=office.15).aspx"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5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51.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51.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51.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51.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51.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51.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51.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51.xml"/></Relationships>
</file>

<file path=ppt/slides/_rels/slide6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51.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5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1.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1.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1.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1.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1.xml"/></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1.xml"/></Relationships>
</file>

<file path=ppt/slides/_rels/slide7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1.xml"/></Relationships>
</file>

<file path=ppt/slides/_rels/slide7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1.xml"/></Relationships>
</file>

<file path=ppt/slides/_rels/slide7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1.xml"/></Relationships>
</file>

<file path=ppt/slides/_rels/slide7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1.xml"/></Relationships>
</file>

<file path=ppt/slides/_rels/slide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1.xml"/></Relationships>
</file>

<file path=ppt/slides/_rels/slide7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5.png"/><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5.png"/><Relationship Id="rId1" Type="http://schemas.openxmlformats.org/officeDocument/2006/relationships/slideLayout" Target="../slideLayouts/slideLayout51.xml"/><Relationship Id="rId4" Type="http://schemas.openxmlformats.org/officeDocument/2006/relationships/image" Target="../media/image5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5.png"/><Relationship Id="rId1" Type="http://schemas.openxmlformats.org/officeDocument/2006/relationships/slideLayout" Target="../slideLayouts/slideLayout51.xml"/><Relationship Id="rId4" Type="http://schemas.openxmlformats.org/officeDocument/2006/relationships/image" Target="../media/image59.png"/></Relationships>
</file>

<file path=ppt/slides/_rels/slide8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1.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1.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1.xml"/></Relationships>
</file>

<file path=ppt/slides/_rels/slide8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1.xml"/></Relationships>
</file>

<file path=ppt/slides/_rels/slide8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1.xml"/></Relationships>
</file>

<file path=ppt/slides/_rels/slide8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2.xml"/></Relationships>
</file>

<file path=ppt/slides/_rels/slide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2.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9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2.xml"/></Relationships>
</file>

<file path=ppt/slides/_rels/slide9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0745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992" y="754062"/>
            <a:ext cx="9698490" cy="5486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7632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9926"/>
            <a:ext cx="12436475" cy="6934277"/>
          </a:xfrm>
          <a:prstGeom prst="rect">
            <a:avLst/>
          </a:prstGeom>
        </p:spPr>
      </p:pic>
    </p:spTree>
    <p:extLst>
      <p:ext uri="{BB962C8B-B14F-4D97-AF65-F5344CB8AC3E}">
        <p14:creationId xmlns:p14="http://schemas.microsoft.com/office/powerpoint/2010/main" val="1858163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1768635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pic>
        <p:nvPicPr>
          <p:cNvPr id="3" name="Picture 2"/>
          <p:cNvPicPr>
            <a:picLocks noChangeAspect="1"/>
          </p:cNvPicPr>
          <p:nvPr/>
        </p:nvPicPr>
        <p:blipFill>
          <a:blip r:embed="rId3"/>
          <a:stretch>
            <a:fillRect/>
          </a:stretch>
        </p:blipFill>
        <p:spPr>
          <a:xfrm>
            <a:off x="4656137" y="1687512"/>
            <a:ext cx="3124200" cy="3619500"/>
          </a:xfrm>
          <a:prstGeom prst="rect">
            <a:avLst/>
          </a:prstGeom>
        </p:spPr>
      </p:pic>
    </p:spTree>
    <p:extLst>
      <p:ext uri="{BB962C8B-B14F-4D97-AF65-F5344CB8AC3E}">
        <p14:creationId xmlns:p14="http://schemas.microsoft.com/office/powerpoint/2010/main" val="1306581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465622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14695981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spTree>
    <p:extLst>
      <p:ext uri="{BB962C8B-B14F-4D97-AF65-F5344CB8AC3E}">
        <p14:creationId xmlns:p14="http://schemas.microsoft.com/office/powerpoint/2010/main" val="1530291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pic>
        <p:nvPicPr>
          <p:cNvPr id="3" name="Picture 2"/>
          <p:cNvPicPr>
            <a:picLocks noChangeAspect="1"/>
          </p:cNvPicPr>
          <p:nvPr/>
        </p:nvPicPr>
        <p:blipFill>
          <a:blip r:embed="rId3"/>
          <a:stretch>
            <a:fillRect/>
          </a:stretch>
        </p:blipFill>
        <p:spPr>
          <a:xfrm>
            <a:off x="4456112" y="2911474"/>
            <a:ext cx="3524250" cy="1171575"/>
          </a:xfrm>
          <a:prstGeom prst="rect">
            <a:avLst/>
          </a:prstGeom>
        </p:spPr>
      </p:pic>
    </p:spTree>
    <p:extLst>
      <p:ext uri="{BB962C8B-B14F-4D97-AF65-F5344CB8AC3E}">
        <p14:creationId xmlns:p14="http://schemas.microsoft.com/office/powerpoint/2010/main" val="6934787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460999" cy="7009312"/>
          </a:xfrm>
          <a:prstGeom prst="rect">
            <a:avLst/>
          </a:prstGeom>
        </p:spPr>
      </p:pic>
    </p:spTree>
    <p:extLst>
      <p:ext uri="{BB962C8B-B14F-4D97-AF65-F5344CB8AC3E}">
        <p14:creationId xmlns:p14="http://schemas.microsoft.com/office/powerpoint/2010/main" val="272367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95517"/>
          </a:xfrm>
          <a:prstGeom prst="rect">
            <a:avLst/>
          </a:prstGeom>
        </p:spPr>
      </p:pic>
    </p:spTree>
    <p:extLst>
      <p:ext uri="{BB962C8B-B14F-4D97-AF65-F5344CB8AC3E}">
        <p14:creationId xmlns:p14="http://schemas.microsoft.com/office/powerpoint/2010/main" val="1393728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95518"/>
          </a:xfrm>
          <a:prstGeom prst="rect">
            <a:avLst/>
          </a:prstGeom>
        </p:spPr>
      </p:pic>
    </p:spTree>
    <p:extLst>
      <p:ext uri="{BB962C8B-B14F-4D97-AF65-F5344CB8AC3E}">
        <p14:creationId xmlns:p14="http://schemas.microsoft.com/office/powerpoint/2010/main" val="2991908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992" y="754062"/>
            <a:ext cx="9698490" cy="54863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1777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95517"/>
          </a:xfrm>
          <a:prstGeom prst="rect">
            <a:avLst/>
          </a:prstGeom>
        </p:spPr>
      </p:pic>
    </p:spTree>
    <p:extLst>
      <p:ext uri="{BB962C8B-B14F-4D97-AF65-F5344CB8AC3E}">
        <p14:creationId xmlns:p14="http://schemas.microsoft.com/office/powerpoint/2010/main" val="1538777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40" y="0"/>
            <a:ext cx="12434710" cy="6994525"/>
          </a:xfrm>
          <a:prstGeom prst="rect">
            <a:avLst/>
          </a:prstGeom>
        </p:spPr>
      </p:pic>
    </p:spTree>
    <p:extLst>
      <p:ext uri="{BB962C8B-B14F-4D97-AF65-F5344CB8AC3E}">
        <p14:creationId xmlns:p14="http://schemas.microsoft.com/office/powerpoint/2010/main" val="1663075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95517"/>
          </a:xfrm>
          <a:prstGeom prst="rect">
            <a:avLst/>
          </a:prstGeom>
        </p:spPr>
      </p:pic>
    </p:spTree>
    <p:extLst>
      <p:ext uri="{BB962C8B-B14F-4D97-AF65-F5344CB8AC3E}">
        <p14:creationId xmlns:p14="http://schemas.microsoft.com/office/powerpoint/2010/main" val="12606996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514"/>
            <a:ext cx="12436475" cy="6934277"/>
          </a:xfrm>
          <a:prstGeom prst="rect">
            <a:avLst/>
          </a:prstGeom>
        </p:spPr>
      </p:pic>
    </p:spTree>
    <p:extLst>
      <p:ext uri="{BB962C8B-B14F-4D97-AF65-F5344CB8AC3E}">
        <p14:creationId xmlns:p14="http://schemas.microsoft.com/office/powerpoint/2010/main" val="494904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83" y="0"/>
            <a:ext cx="12432391" cy="6932000"/>
          </a:xfrm>
          <a:prstGeom prst="rect">
            <a:avLst/>
          </a:prstGeom>
        </p:spPr>
      </p:pic>
    </p:spTree>
    <p:extLst>
      <p:ext uri="{BB962C8B-B14F-4D97-AF65-F5344CB8AC3E}">
        <p14:creationId xmlns:p14="http://schemas.microsoft.com/office/powerpoint/2010/main" val="3198994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22100" cy="6926262"/>
          </a:xfrm>
          <a:prstGeom prst="rect">
            <a:avLst/>
          </a:prstGeom>
        </p:spPr>
      </p:pic>
    </p:spTree>
    <p:extLst>
      <p:ext uri="{BB962C8B-B14F-4D97-AF65-F5344CB8AC3E}">
        <p14:creationId xmlns:p14="http://schemas.microsoft.com/office/powerpoint/2010/main" val="2288650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spTree>
    <p:extLst>
      <p:ext uri="{BB962C8B-B14F-4D97-AF65-F5344CB8AC3E}">
        <p14:creationId xmlns:p14="http://schemas.microsoft.com/office/powerpoint/2010/main" val="1384861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95518"/>
          </a:xfrm>
          <a:prstGeom prst="rect">
            <a:avLst/>
          </a:prstGeom>
        </p:spPr>
      </p:pic>
    </p:spTree>
    <p:extLst>
      <p:ext uri="{BB962C8B-B14F-4D97-AF65-F5344CB8AC3E}">
        <p14:creationId xmlns:p14="http://schemas.microsoft.com/office/powerpoint/2010/main" val="3516811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spTree>
    <p:extLst>
      <p:ext uri="{BB962C8B-B14F-4D97-AF65-F5344CB8AC3E}">
        <p14:creationId xmlns:p14="http://schemas.microsoft.com/office/powerpoint/2010/main" val="1480340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spTree>
    <p:extLst>
      <p:ext uri="{BB962C8B-B14F-4D97-AF65-F5344CB8AC3E}">
        <p14:creationId xmlns:p14="http://schemas.microsoft.com/office/powerpoint/2010/main" val="402878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993" y="754062"/>
            <a:ext cx="9698488" cy="54863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31520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382917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514"/>
            <a:ext cx="12436475" cy="6934277"/>
          </a:xfrm>
          <a:prstGeom prst="rect">
            <a:avLst/>
          </a:prstGeom>
        </p:spPr>
      </p:pic>
      <p:pic>
        <p:nvPicPr>
          <p:cNvPr id="3" name="Picture 2"/>
          <p:cNvPicPr>
            <a:picLocks noChangeAspect="1"/>
          </p:cNvPicPr>
          <p:nvPr/>
        </p:nvPicPr>
        <p:blipFill>
          <a:blip r:embed="rId3"/>
          <a:stretch>
            <a:fillRect/>
          </a:stretch>
        </p:blipFill>
        <p:spPr>
          <a:xfrm>
            <a:off x="4741862" y="1782762"/>
            <a:ext cx="2952750" cy="3429000"/>
          </a:xfrm>
          <a:prstGeom prst="rect">
            <a:avLst/>
          </a:prstGeom>
        </p:spPr>
      </p:pic>
    </p:spTree>
    <p:extLst>
      <p:ext uri="{BB962C8B-B14F-4D97-AF65-F5344CB8AC3E}">
        <p14:creationId xmlns:p14="http://schemas.microsoft.com/office/powerpoint/2010/main" val="1750755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1349370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373389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3931"/>
            <a:ext cx="12436475" cy="6934277"/>
          </a:xfrm>
          <a:prstGeom prst="rect">
            <a:avLst/>
          </a:prstGeom>
        </p:spPr>
      </p:pic>
    </p:spTree>
    <p:extLst>
      <p:ext uri="{BB962C8B-B14F-4D97-AF65-F5344CB8AC3E}">
        <p14:creationId xmlns:p14="http://schemas.microsoft.com/office/powerpoint/2010/main" val="4120740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1629967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8"/>
          </a:xfrm>
          <a:prstGeom prst="rect">
            <a:avLst/>
          </a:prstGeom>
        </p:spPr>
      </p:pic>
    </p:spTree>
    <p:extLst>
      <p:ext uri="{BB962C8B-B14F-4D97-AF65-F5344CB8AC3E}">
        <p14:creationId xmlns:p14="http://schemas.microsoft.com/office/powerpoint/2010/main" val="1181711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3816806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2291725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95518"/>
          </a:xfrm>
          <a:prstGeom prst="rect">
            <a:avLst/>
          </a:prstGeom>
        </p:spPr>
      </p:pic>
    </p:spTree>
    <p:extLst>
      <p:ext uri="{BB962C8B-B14F-4D97-AF65-F5344CB8AC3E}">
        <p14:creationId xmlns:p14="http://schemas.microsoft.com/office/powerpoint/2010/main" val="3951795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8993" y="754062"/>
            <a:ext cx="9698488" cy="54863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13778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95518"/>
          </a:xfrm>
          <a:prstGeom prst="rect">
            <a:avLst/>
          </a:prstGeom>
        </p:spPr>
      </p:pic>
    </p:spTree>
    <p:extLst>
      <p:ext uri="{BB962C8B-B14F-4D97-AF65-F5344CB8AC3E}">
        <p14:creationId xmlns:p14="http://schemas.microsoft.com/office/powerpoint/2010/main" val="30747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95517"/>
          </a:xfrm>
          <a:prstGeom prst="rect">
            <a:avLst/>
          </a:prstGeom>
        </p:spPr>
      </p:pic>
    </p:spTree>
    <p:extLst>
      <p:ext uri="{BB962C8B-B14F-4D97-AF65-F5344CB8AC3E}">
        <p14:creationId xmlns:p14="http://schemas.microsoft.com/office/powerpoint/2010/main" val="1928334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95517"/>
          </a:xfrm>
          <a:prstGeom prst="rect">
            <a:avLst/>
          </a:prstGeom>
        </p:spPr>
      </p:pic>
    </p:spTree>
    <p:extLst>
      <p:ext uri="{BB962C8B-B14F-4D97-AF65-F5344CB8AC3E}">
        <p14:creationId xmlns:p14="http://schemas.microsoft.com/office/powerpoint/2010/main" val="1552382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436475" cy="6995517"/>
          </a:xfrm>
          <a:prstGeom prst="rect">
            <a:avLst/>
          </a:prstGeom>
        </p:spPr>
      </p:pic>
    </p:spTree>
    <p:extLst>
      <p:ext uri="{BB962C8B-B14F-4D97-AF65-F5344CB8AC3E}">
        <p14:creationId xmlns:p14="http://schemas.microsoft.com/office/powerpoint/2010/main" val="3613774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95517"/>
          </a:xfrm>
          <a:prstGeom prst="rect">
            <a:avLst/>
          </a:prstGeom>
        </p:spPr>
      </p:pic>
    </p:spTree>
    <p:extLst>
      <p:ext uri="{BB962C8B-B14F-4D97-AF65-F5344CB8AC3E}">
        <p14:creationId xmlns:p14="http://schemas.microsoft.com/office/powerpoint/2010/main" val="592292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SharePoint 2010</a:t>
            </a:r>
            <a:endParaRPr lang="en-US" dirty="0"/>
          </a:p>
        </p:txBody>
      </p:sp>
      <p:sp>
        <p:nvSpPr>
          <p:cNvPr id="3" name="Content Placeholder 2"/>
          <p:cNvSpPr>
            <a:spLocks noGrp="1"/>
          </p:cNvSpPr>
          <p:nvPr>
            <p:ph type="body" sz="quarter" idx="10"/>
          </p:nvPr>
        </p:nvSpPr>
        <p:spPr>
          <a:prstGeom prst="rect">
            <a:avLst/>
          </a:prstGeom>
        </p:spPr>
        <p:txBody>
          <a:bodyPr/>
          <a:lstStyle/>
          <a:p>
            <a:r>
              <a:rPr lang="en-US" dirty="0" smtClean="0"/>
              <a:t>Two options:</a:t>
            </a:r>
            <a:endParaRPr lang="en-US" dirty="0"/>
          </a:p>
        </p:txBody>
      </p:sp>
      <p:grpSp>
        <p:nvGrpSpPr>
          <p:cNvPr id="5" name="Group 4"/>
          <p:cNvGrpSpPr/>
          <p:nvPr/>
        </p:nvGrpSpPr>
        <p:grpSpPr>
          <a:xfrm>
            <a:off x="855663" y="2146300"/>
            <a:ext cx="5011752" cy="4315854"/>
            <a:chOff x="855663" y="2146300"/>
            <a:chExt cx="5011752" cy="4315854"/>
          </a:xfrm>
        </p:grpSpPr>
        <p:sp>
          <p:nvSpPr>
            <p:cNvPr id="9" name="Freeform 8"/>
            <p:cNvSpPr/>
            <p:nvPr/>
          </p:nvSpPr>
          <p:spPr>
            <a:xfrm>
              <a:off x="855663" y="2146300"/>
              <a:ext cx="5011752" cy="887258"/>
            </a:xfrm>
            <a:custGeom>
              <a:avLst/>
              <a:gdLst>
                <a:gd name="connsiteX0" fmla="*/ 0 w 4913783"/>
                <a:gd name="connsiteY0" fmla="*/ 0 h 748800"/>
                <a:gd name="connsiteX1" fmla="*/ 4913783 w 4913783"/>
                <a:gd name="connsiteY1" fmla="*/ 0 h 748800"/>
                <a:gd name="connsiteX2" fmla="*/ 4913783 w 4913783"/>
                <a:gd name="connsiteY2" fmla="*/ 748800 h 748800"/>
                <a:gd name="connsiteX3" fmla="*/ 0 w 4913783"/>
                <a:gd name="connsiteY3" fmla="*/ 748800 h 748800"/>
                <a:gd name="connsiteX4" fmla="*/ 0 w 4913783"/>
                <a:gd name="connsiteY4" fmla="*/ 0 h 74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3783" h="748800">
                  <a:moveTo>
                    <a:pt x="0" y="0"/>
                  </a:moveTo>
                  <a:lnTo>
                    <a:pt x="4913783" y="0"/>
                  </a:lnTo>
                  <a:lnTo>
                    <a:pt x="4913783" y="748800"/>
                  </a:lnTo>
                  <a:lnTo>
                    <a:pt x="0" y="74880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593" tIns="107767" rIns="188593" bIns="107767" numCol="1" spcCol="1270" anchor="ctr" anchorCtr="0">
              <a:noAutofit/>
            </a:bodyPr>
            <a:lstStyle/>
            <a:p>
              <a:pPr algn="ctr" defTabSz="1178698">
                <a:lnSpc>
                  <a:spcPct val="90000"/>
                </a:lnSpc>
                <a:spcBef>
                  <a:spcPct val="0"/>
                </a:spcBef>
                <a:spcAft>
                  <a:spcPct val="35000"/>
                </a:spcAft>
              </a:pPr>
              <a:r>
                <a:rPr lang="en-US" sz="2652" dirty="0">
                  <a:solidFill>
                    <a:srgbClr val="FFFFFF"/>
                  </a:solidFill>
                </a:rPr>
                <a:t>Theming</a:t>
              </a:r>
            </a:p>
          </p:txBody>
        </p:sp>
        <p:sp>
          <p:nvSpPr>
            <p:cNvPr id="10" name="Freeform 9"/>
            <p:cNvSpPr/>
            <p:nvPr/>
          </p:nvSpPr>
          <p:spPr>
            <a:xfrm>
              <a:off x="855663" y="3033558"/>
              <a:ext cx="5011752" cy="3428596"/>
            </a:xfrm>
            <a:custGeom>
              <a:avLst/>
              <a:gdLst>
                <a:gd name="connsiteX0" fmla="*/ 0 w 4913783"/>
                <a:gd name="connsiteY0" fmla="*/ 0 h 2723211"/>
                <a:gd name="connsiteX1" fmla="*/ 4913783 w 4913783"/>
                <a:gd name="connsiteY1" fmla="*/ 0 h 2723211"/>
                <a:gd name="connsiteX2" fmla="*/ 4913783 w 4913783"/>
                <a:gd name="connsiteY2" fmla="*/ 2723211 h 2723211"/>
                <a:gd name="connsiteX3" fmla="*/ 0 w 4913783"/>
                <a:gd name="connsiteY3" fmla="*/ 2723211 h 2723211"/>
                <a:gd name="connsiteX4" fmla="*/ 0 w 4913783"/>
                <a:gd name="connsiteY4" fmla="*/ 0 h 2723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3783" h="2723211">
                  <a:moveTo>
                    <a:pt x="0" y="0"/>
                  </a:moveTo>
                  <a:lnTo>
                    <a:pt x="4913783" y="0"/>
                  </a:lnTo>
                  <a:lnTo>
                    <a:pt x="4913783" y="2723211"/>
                  </a:lnTo>
                  <a:lnTo>
                    <a:pt x="0" y="2723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1445" tIns="141445" rIns="188593" bIns="212167" numCol="1" spcCol="1270" anchor="t" anchorCtr="0">
              <a:noAutofit/>
            </a:bodyPr>
            <a:lstStyle/>
            <a:p>
              <a:pPr marL="466371" lvl="2" defTabSz="1178698">
                <a:lnSpc>
                  <a:spcPct val="90000"/>
                </a:lnSpc>
                <a:spcBef>
                  <a:spcPct val="0"/>
                </a:spcBef>
                <a:spcAft>
                  <a:spcPct val="15000"/>
                </a:spcAft>
              </a:pPr>
              <a:r>
                <a:rPr lang="en-US" sz="2652" dirty="0">
                  <a:solidFill>
                    <a:srgbClr val="505050">
                      <a:hueOff val="0"/>
                      <a:satOff val="0"/>
                      <a:lumOff val="0"/>
                      <a:alphaOff val="0"/>
                    </a:srgbClr>
                  </a:solidFill>
                </a:rPr>
                <a:t>Simple for end-user</a:t>
              </a:r>
            </a:p>
            <a:p>
              <a:pPr marL="466371" lvl="2" defTabSz="1178698">
                <a:lnSpc>
                  <a:spcPct val="90000"/>
                </a:lnSpc>
                <a:spcBef>
                  <a:spcPct val="0"/>
                </a:spcBef>
                <a:spcAft>
                  <a:spcPct val="15000"/>
                </a:spcAft>
              </a:pPr>
              <a:r>
                <a:rPr lang="en-US" sz="2652" dirty="0">
                  <a:solidFill>
                    <a:srgbClr val="505050">
                      <a:hueOff val="0"/>
                      <a:satOff val="0"/>
                      <a:lumOff val="0"/>
                      <a:alphaOff val="0"/>
                    </a:srgbClr>
                  </a:solidFill>
                </a:rPr>
                <a:t>Hard to break things</a:t>
              </a:r>
            </a:p>
            <a:p>
              <a:pPr marL="466371" lvl="2" defTabSz="1178698">
                <a:lnSpc>
                  <a:spcPct val="90000"/>
                </a:lnSpc>
                <a:spcBef>
                  <a:spcPct val="0"/>
                </a:spcBef>
                <a:spcAft>
                  <a:spcPct val="15000"/>
                </a:spcAft>
              </a:pPr>
              <a:r>
                <a:rPr lang="en-US" sz="2652" dirty="0">
                  <a:solidFill>
                    <a:srgbClr val="505050">
                      <a:hueOff val="0"/>
                      <a:satOff val="0"/>
                      <a:lumOff val="0"/>
                      <a:alphaOff val="0"/>
                    </a:srgbClr>
                  </a:solidFill>
                </a:rPr>
                <a:t>Limited to basic color changing</a:t>
              </a:r>
            </a:p>
            <a:p>
              <a:pPr marL="466371" lvl="2" defTabSz="1178698">
                <a:lnSpc>
                  <a:spcPct val="90000"/>
                </a:lnSpc>
                <a:spcBef>
                  <a:spcPct val="0"/>
                </a:spcBef>
                <a:spcAft>
                  <a:spcPct val="15000"/>
                </a:spcAft>
              </a:pPr>
              <a:r>
                <a:rPr lang="en-US" sz="2652" dirty="0">
                  <a:solidFill>
                    <a:srgbClr val="505050">
                      <a:hueOff val="0"/>
                      <a:satOff val="0"/>
                      <a:lumOff val="0"/>
                      <a:alphaOff val="0"/>
                    </a:srgbClr>
                  </a:solidFill>
                </a:rPr>
                <a:t>Still basically looks like the </a:t>
              </a:r>
              <a:r>
                <a:rPr lang="en-US" sz="2652" dirty="0" smtClean="0">
                  <a:solidFill>
                    <a:srgbClr val="505050">
                      <a:hueOff val="0"/>
                      <a:satOff val="0"/>
                      <a:lumOff val="0"/>
                      <a:alphaOff val="0"/>
                    </a:srgbClr>
                  </a:solidFill>
                </a:rPr>
                <a:t>out-of-the-box </a:t>
              </a:r>
              <a:r>
                <a:rPr lang="en-US" sz="2652" dirty="0">
                  <a:solidFill>
                    <a:srgbClr val="505050">
                      <a:hueOff val="0"/>
                      <a:satOff val="0"/>
                      <a:lumOff val="0"/>
                      <a:alphaOff val="0"/>
                    </a:srgbClr>
                  </a:solidFill>
                </a:rPr>
                <a:t>look and feel</a:t>
              </a:r>
            </a:p>
          </p:txBody>
        </p:sp>
      </p:grpSp>
      <p:grpSp>
        <p:nvGrpSpPr>
          <p:cNvPr id="4" name="Group 3"/>
          <p:cNvGrpSpPr/>
          <p:nvPr/>
        </p:nvGrpSpPr>
        <p:grpSpPr>
          <a:xfrm>
            <a:off x="6569061" y="2146300"/>
            <a:ext cx="5011752" cy="4315854"/>
            <a:chOff x="6569061" y="2146300"/>
            <a:chExt cx="5011752" cy="4315854"/>
          </a:xfrm>
        </p:grpSpPr>
        <p:sp>
          <p:nvSpPr>
            <p:cNvPr id="11" name="Freeform 10"/>
            <p:cNvSpPr/>
            <p:nvPr/>
          </p:nvSpPr>
          <p:spPr>
            <a:xfrm>
              <a:off x="6569061" y="2146300"/>
              <a:ext cx="5011752" cy="887258"/>
            </a:xfrm>
            <a:custGeom>
              <a:avLst/>
              <a:gdLst>
                <a:gd name="connsiteX0" fmla="*/ 0 w 4913783"/>
                <a:gd name="connsiteY0" fmla="*/ 0 h 748800"/>
                <a:gd name="connsiteX1" fmla="*/ 4913783 w 4913783"/>
                <a:gd name="connsiteY1" fmla="*/ 0 h 748800"/>
                <a:gd name="connsiteX2" fmla="*/ 4913783 w 4913783"/>
                <a:gd name="connsiteY2" fmla="*/ 748800 h 748800"/>
                <a:gd name="connsiteX3" fmla="*/ 0 w 4913783"/>
                <a:gd name="connsiteY3" fmla="*/ 748800 h 748800"/>
                <a:gd name="connsiteX4" fmla="*/ 0 w 4913783"/>
                <a:gd name="connsiteY4" fmla="*/ 0 h 74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3783" h="748800">
                  <a:moveTo>
                    <a:pt x="0" y="0"/>
                  </a:moveTo>
                  <a:lnTo>
                    <a:pt x="4913783" y="0"/>
                  </a:lnTo>
                  <a:lnTo>
                    <a:pt x="4913783" y="748800"/>
                  </a:lnTo>
                  <a:lnTo>
                    <a:pt x="0" y="74880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8593" tIns="107767" rIns="188593" bIns="107767" numCol="1" spcCol="1270" anchor="ctr" anchorCtr="0">
              <a:noAutofit/>
            </a:bodyPr>
            <a:lstStyle/>
            <a:p>
              <a:pPr algn="ctr" defTabSz="1178698">
                <a:lnSpc>
                  <a:spcPct val="90000"/>
                </a:lnSpc>
                <a:spcBef>
                  <a:spcPct val="0"/>
                </a:spcBef>
                <a:spcAft>
                  <a:spcPct val="35000"/>
                </a:spcAft>
              </a:pPr>
              <a:r>
                <a:rPr lang="en-US" sz="2652" dirty="0">
                  <a:solidFill>
                    <a:srgbClr val="FFFFFF"/>
                  </a:solidFill>
                </a:rPr>
                <a:t>SharePoint Designer</a:t>
              </a:r>
            </a:p>
          </p:txBody>
        </p:sp>
        <p:sp>
          <p:nvSpPr>
            <p:cNvPr id="12" name="Freeform 11"/>
            <p:cNvSpPr/>
            <p:nvPr/>
          </p:nvSpPr>
          <p:spPr>
            <a:xfrm>
              <a:off x="6569061" y="3033558"/>
              <a:ext cx="5011752" cy="3428596"/>
            </a:xfrm>
            <a:custGeom>
              <a:avLst/>
              <a:gdLst>
                <a:gd name="connsiteX0" fmla="*/ 0 w 4913783"/>
                <a:gd name="connsiteY0" fmla="*/ 0 h 2723211"/>
                <a:gd name="connsiteX1" fmla="*/ 4913783 w 4913783"/>
                <a:gd name="connsiteY1" fmla="*/ 0 h 2723211"/>
                <a:gd name="connsiteX2" fmla="*/ 4913783 w 4913783"/>
                <a:gd name="connsiteY2" fmla="*/ 2723211 h 2723211"/>
                <a:gd name="connsiteX3" fmla="*/ 0 w 4913783"/>
                <a:gd name="connsiteY3" fmla="*/ 2723211 h 2723211"/>
                <a:gd name="connsiteX4" fmla="*/ 0 w 4913783"/>
                <a:gd name="connsiteY4" fmla="*/ 0 h 2723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3783" h="2723211">
                  <a:moveTo>
                    <a:pt x="0" y="0"/>
                  </a:moveTo>
                  <a:lnTo>
                    <a:pt x="4913783" y="0"/>
                  </a:lnTo>
                  <a:lnTo>
                    <a:pt x="4913783" y="2723211"/>
                  </a:lnTo>
                  <a:lnTo>
                    <a:pt x="0" y="2723211"/>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1445" tIns="141445" rIns="188593" bIns="212167" numCol="1" spcCol="1270" anchor="t" anchorCtr="0">
              <a:noAutofit/>
            </a:bodyPr>
            <a:lstStyle/>
            <a:p>
              <a:pPr marL="466371" lvl="2" defTabSz="1178698">
                <a:lnSpc>
                  <a:spcPct val="90000"/>
                </a:lnSpc>
                <a:spcBef>
                  <a:spcPct val="0"/>
                </a:spcBef>
                <a:spcAft>
                  <a:spcPct val="15000"/>
                </a:spcAft>
              </a:pPr>
              <a:r>
                <a:rPr lang="en-US" sz="2448" dirty="0" smtClean="0">
                  <a:solidFill>
                    <a:srgbClr val="505050">
                      <a:hueOff val="0"/>
                      <a:satOff val="0"/>
                      <a:lumOff val="0"/>
                      <a:alphaOff val="0"/>
                    </a:srgbClr>
                  </a:solidFill>
                </a:rPr>
                <a:t>Powerful, </a:t>
              </a:r>
              <a:r>
                <a:rPr lang="en-US" sz="2448" dirty="0">
                  <a:solidFill>
                    <a:srgbClr val="505050">
                      <a:hueOff val="0"/>
                      <a:satOff val="0"/>
                      <a:lumOff val="0"/>
                      <a:alphaOff val="0"/>
                    </a:srgbClr>
                  </a:solidFill>
                </a:rPr>
                <a:t>you can customize almost anything</a:t>
              </a:r>
            </a:p>
            <a:p>
              <a:pPr marL="466371" lvl="2" defTabSz="1178698">
                <a:lnSpc>
                  <a:spcPct val="90000"/>
                </a:lnSpc>
                <a:spcBef>
                  <a:spcPct val="0"/>
                </a:spcBef>
                <a:spcAft>
                  <a:spcPct val="15000"/>
                </a:spcAft>
              </a:pPr>
              <a:r>
                <a:rPr lang="en-US" sz="2448" dirty="0">
                  <a:solidFill>
                    <a:srgbClr val="505050">
                      <a:hueOff val="0"/>
                      <a:satOff val="0"/>
                      <a:lumOff val="0"/>
                      <a:alphaOff val="0"/>
                    </a:srgbClr>
                  </a:solidFill>
                </a:rPr>
                <a:t>Can make multiple master pages</a:t>
              </a:r>
            </a:p>
            <a:p>
              <a:pPr marL="466371" lvl="2" defTabSz="1178698">
                <a:lnSpc>
                  <a:spcPct val="90000"/>
                </a:lnSpc>
                <a:spcBef>
                  <a:spcPct val="0"/>
                </a:spcBef>
                <a:spcAft>
                  <a:spcPct val="15000"/>
                </a:spcAft>
              </a:pPr>
              <a:r>
                <a:rPr lang="en-US" sz="2448" dirty="0" smtClean="0">
                  <a:solidFill>
                    <a:srgbClr val="505050">
                      <a:hueOff val="0"/>
                      <a:satOff val="0"/>
                      <a:lumOff val="0"/>
                      <a:alphaOff val="0"/>
                    </a:srgbClr>
                  </a:solidFill>
                </a:rPr>
                <a:t>Almost </a:t>
              </a:r>
              <a:r>
                <a:rPr lang="en-US" sz="2448" dirty="0">
                  <a:solidFill>
                    <a:srgbClr val="505050">
                      <a:hueOff val="0"/>
                      <a:satOff val="0"/>
                      <a:lumOff val="0"/>
                      <a:alphaOff val="0"/>
                    </a:srgbClr>
                  </a:solidFill>
                </a:rPr>
                <a:t>impossible for end-users to figure </a:t>
              </a:r>
              <a:r>
                <a:rPr lang="en-US" sz="2448" dirty="0" err="1" smtClean="0">
                  <a:solidFill>
                    <a:srgbClr val="505050">
                      <a:hueOff val="0"/>
                      <a:satOff val="0"/>
                      <a:lumOff val="0"/>
                      <a:alphaOff val="0"/>
                    </a:srgbClr>
                  </a:solidFill>
                </a:rPr>
                <a:t>out,easy</a:t>
              </a:r>
              <a:r>
                <a:rPr lang="en-US" sz="2448" dirty="0" smtClean="0">
                  <a:solidFill>
                    <a:srgbClr val="505050">
                      <a:hueOff val="0"/>
                      <a:satOff val="0"/>
                      <a:lumOff val="0"/>
                      <a:alphaOff val="0"/>
                    </a:srgbClr>
                  </a:solidFill>
                </a:rPr>
                <a:t> </a:t>
              </a:r>
              <a:r>
                <a:rPr lang="en-US" sz="2448" dirty="0">
                  <a:solidFill>
                    <a:srgbClr val="505050">
                      <a:hueOff val="0"/>
                      <a:satOff val="0"/>
                      <a:lumOff val="0"/>
                      <a:alphaOff val="0"/>
                    </a:srgbClr>
                  </a:solidFill>
                </a:rPr>
                <a:t>to break stuff</a:t>
              </a:r>
            </a:p>
            <a:p>
              <a:pPr marL="373039" lvl="1" indent="-373039" defTabSz="1178698">
                <a:lnSpc>
                  <a:spcPct val="90000"/>
                </a:lnSpc>
                <a:spcBef>
                  <a:spcPct val="0"/>
                </a:spcBef>
                <a:spcAft>
                  <a:spcPct val="15000"/>
                </a:spcAft>
                <a:buFontTx/>
                <a:buBlip>
                  <a:blip r:embed="rId3"/>
                </a:buBlip>
              </a:pPr>
              <a:endParaRPr lang="en-US" sz="2652" dirty="0">
                <a:solidFill>
                  <a:srgbClr val="505050">
                    <a:hueOff val="0"/>
                    <a:satOff val="0"/>
                    <a:lumOff val="0"/>
                    <a:alphaOff val="0"/>
                  </a:srgbClr>
                </a:solidFill>
              </a:endParaRPr>
            </a:p>
          </p:txBody>
        </p:sp>
      </p:grpSp>
      <p:grpSp>
        <p:nvGrpSpPr>
          <p:cNvPr id="6" name="Group 5"/>
          <p:cNvGrpSpPr/>
          <p:nvPr/>
        </p:nvGrpSpPr>
        <p:grpSpPr>
          <a:xfrm>
            <a:off x="1043187" y="3230286"/>
            <a:ext cx="230141" cy="1777287"/>
            <a:chOff x="1043187" y="3230286"/>
            <a:chExt cx="230141" cy="1777287"/>
          </a:xfrm>
        </p:grpSpPr>
        <p:sp>
          <p:nvSpPr>
            <p:cNvPr id="13" name="Freeform 93"/>
            <p:cNvSpPr>
              <a:spLocks/>
            </p:cNvSpPr>
            <p:nvPr/>
          </p:nvSpPr>
          <p:spPr bwMode="black">
            <a:xfrm>
              <a:off x="1043187" y="3230286"/>
              <a:ext cx="230141" cy="228599"/>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accent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4" name="Rectangle 96"/>
            <p:cNvSpPr>
              <a:spLocks noChangeAspect="1" noChangeArrowheads="1"/>
            </p:cNvSpPr>
            <p:nvPr/>
          </p:nvSpPr>
          <p:spPr bwMode="black">
            <a:xfrm>
              <a:off x="1043187" y="4171470"/>
              <a:ext cx="228600" cy="43962"/>
            </a:xfrm>
            <a:prstGeom prst="rect">
              <a:avLst/>
            </a:prstGeom>
            <a:solidFill>
              <a:schemeClr val="accent3"/>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5" name="Freeform 93"/>
            <p:cNvSpPr>
              <a:spLocks/>
            </p:cNvSpPr>
            <p:nvPr/>
          </p:nvSpPr>
          <p:spPr bwMode="black">
            <a:xfrm>
              <a:off x="1043187" y="3655613"/>
              <a:ext cx="230141" cy="228599"/>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accent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6" name="Rectangle 96"/>
            <p:cNvSpPr>
              <a:spLocks noChangeAspect="1" noChangeArrowheads="1"/>
            </p:cNvSpPr>
            <p:nvPr/>
          </p:nvSpPr>
          <p:spPr bwMode="black">
            <a:xfrm>
              <a:off x="1043187" y="4963611"/>
              <a:ext cx="228600" cy="43962"/>
            </a:xfrm>
            <a:prstGeom prst="rect">
              <a:avLst/>
            </a:prstGeom>
            <a:solidFill>
              <a:schemeClr val="accent3"/>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grpSp>
        <p:nvGrpSpPr>
          <p:cNvPr id="7" name="Group 6"/>
          <p:cNvGrpSpPr/>
          <p:nvPr/>
        </p:nvGrpSpPr>
        <p:grpSpPr>
          <a:xfrm>
            <a:off x="6750095" y="3227832"/>
            <a:ext cx="230142" cy="1579918"/>
            <a:chOff x="6750095" y="3227832"/>
            <a:chExt cx="230142" cy="1579918"/>
          </a:xfrm>
        </p:grpSpPr>
        <p:sp>
          <p:nvSpPr>
            <p:cNvPr id="17" name="Freeform 93"/>
            <p:cNvSpPr>
              <a:spLocks/>
            </p:cNvSpPr>
            <p:nvPr/>
          </p:nvSpPr>
          <p:spPr bwMode="black">
            <a:xfrm>
              <a:off x="6750096" y="3227832"/>
              <a:ext cx="230141" cy="228599"/>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accent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8" name="Freeform 93"/>
            <p:cNvSpPr>
              <a:spLocks/>
            </p:cNvSpPr>
            <p:nvPr/>
          </p:nvSpPr>
          <p:spPr bwMode="black">
            <a:xfrm>
              <a:off x="6750095" y="3939833"/>
              <a:ext cx="230141" cy="228599"/>
            </a:xfrm>
            <a:custGeom>
              <a:avLst/>
              <a:gdLst>
                <a:gd name="T0" fmla="*/ 71 w 121"/>
                <a:gd name="T1" fmla="*/ 119 h 119"/>
                <a:gd name="T2" fmla="*/ 50 w 121"/>
                <a:gd name="T3" fmla="*/ 119 h 119"/>
                <a:gd name="T4" fmla="*/ 50 w 121"/>
                <a:gd name="T5" fmla="*/ 71 h 119"/>
                <a:gd name="T6" fmla="*/ 0 w 121"/>
                <a:gd name="T7" fmla="*/ 71 h 119"/>
                <a:gd name="T8" fmla="*/ 0 w 121"/>
                <a:gd name="T9" fmla="*/ 49 h 119"/>
                <a:gd name="T10" fmla="*/ 50 w 121"/>
                <a:gd name="T11" fmla="*/ 49 h 119"/>
                <a:gd name="T12" fmla="*/ 50 w 121"/>
                <a:gd name="T13" fmla="*/ 0 h 119"/>
                <a:gd name="T14" fmla="*/ 71 w 121"/>
                <a:gd name="T15" fmla="*/ 0 h 119"/>
                <a:gd name="T16" fmla="*/ 71 w 121"/>
                <a:gd name="T17" fmla="*/ 49 h 119"/>
                <a:gd name="T18" fmla="*/ 121 w 121"/>
                <a:gd name="T19" fmla="*/ 49 h 119"/>
                <a:gd name="T20" fmla="*/ 121 w 121"/>
                <a:gd name="T21" fmla="*/ 71 h 119"/>
                <a:gd name="T22" fmla="*/ 71 w 121"/>
                <a:gd name="T23" fmla="*/ 71 h 119"/>
                <a:gd name="T24" fmla="*/ 71 w 121"/>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119">
                  <a:moveTo>
                    <a:pt x="71" y="119"/>
                  </a:moveTo>
                  <a:lnTo>
                    <a:pt x="50" y="119"/>
                  </a:lnTo>
                  <a:lnTo>
                    <a:pt x="50" y="71"/>
                  </a:lnTo>
                  <a:lnTo>
                    <a:pt x="0" y="71"/>
                  </a:lnTo>
                  <a:lnTo>
                    <a:pt x="0" y="49"/>
                  </a:lnTo>
                  <a:lnTo>
                    <a:pt x="50" y="49"/>
                  </a:lnTo>
                  <a:lnTo>
                    <a:pt x="50" y="0"/>
                  </a:lnTo>
                  <a:lnTo>
                    <a:pt x="71" y="0"/>
                  </a:lnTo>
                  <a:lnTo>
                    <a:pt x="71" y="49"/>
                  </a:lnTo>
                  <a:lnTo>
                    <a:pt x="121" y="49"/>
                  </a:lnTo>
                  <a:lnTo>
                    <a:pt x="121" y="71"/>
                  </a:lnTo>
                  <a:lnTo>
                    <a:pt x="71" y="71"/>
                  </a:lnTo>
                  <a:lnTo>
                    <a:pt x="71" y="119"/>
                  </a:lnTo>
                  <a:close/>
                </a:path>
              </a:pathLst>
            </a:custGeom>
            <a:solidFill>
              <a:schemeClr val="accent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9" name="Rectangle 96"/>
            <p:cNvSpPr>
              <a:spLocks noChangeAspect="1" noChangeArrowheads="1"/>
            </p:cNvSpPr>
            <p:nvPr/>
          </p:nvSpPr>
          <p:spPr bwMode="black">
            <a:xfrm>
              <a:off x="6751636" y="4763788"/>
              <a:ext cx="228600" cy="43962"/>
            </a:xfrm>
            <a:prstGeom prst="rect">
              <a:avLst/>
            </a:prstGeom>
            <a:solidFill>
              <a:schemeClr val="accent3"/>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2454665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900" decel="100000" fill="hold"/>
                                        <p:tgtEl>
                                          <p:spTgt spid="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900" decel="100000" fill="hold"/>
                                        <p:tgtEl>
                                          <p:spTgt spid="7"/>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SharePoint 2013</a:t>
            </a:r>
            <a:endParaRPr lang="en-US" dirty="0"/>
          </a:p>
        </p:txBody>
      </p:sp>
      <p:sp>
        <p:nvSpPr>
          <p:cNvPr id="3" name="Content Placeholder 2"/>
          <p:cNvSpPr>
            <a:spLocks noGrp="1"/>
          </p:cNvSpPr>
          <p:nvPr>
            <p:ph type="body" sz="quarter" idx="10"/>
          </p:nvPr>
        </p:nvSpPr>
        <p:spPr>
          <a:xfrm>
            <a:off x="274638" y="1212850"/>
            <a:ext cx="11887200" cy="4462760"/>
          </a:xfrm>
          <a:prstGeom prst="rect">
            <a:avLst/>
          </a:prstGeom>
        </p:spPr>
        <p:txBody>
          <a:bodyPr/>
          <a:lstStyle/>
          <a:p>
            <a:r>
              <a:rPr lang="en-US" dirty="0" smtClean="0"/>
              <a:t>Significantly improved theming experience</a:t>
            </a:r>
          </a:p>
          <a:p>
            <a:pPr lvl="1"/>
            <a:r>
              <a:rPr lang="en-US" dirty="0" smtClean="0"/>
              <a:t>Easy for end-user to explore and use</a:t>
            </a:r>
          </a:p>
          <a:p>
            <a:pPr lvl="1"/>
            <a:r>
              <a:rPr lang="en-US" dirty="0" smtClean="0"/>
              <a:t>Developers and IT Pros can focus on </a:t>
            </a:r>
            <a:r>
              <a:rPr lang="en-US" i="1" dirty="0" smtClean="0"/>
              <a:t>empowering</a:t>
            </a:r>
            <a:r>
              <a:rPr lang="en-US" dirty="0"/>
              <a:t> </a:t>
            </a:r>
            <a:r>
              <a:rPr lang="en-US" dirty="0" smtClean="0"/>
              <a:t>end-users</a:t>
            </a:r>
          </a:p>
          <a:p>
            <a:r>
              <a:rPr lang="en-US" dirty="0" smtClean="0"/>
              <a:t>A souped-up theming engine</a:t>
            </a:r>
          </a:p>
          <a:p>
            <a:pPr lvl="1"/>
            <a:r>
              <a:rPr lang="en-US" dirty="0" smtClean="0"/>
              <a:t>Not just colors anymore – fonts and background images too</a:t>
            </a:r>
          </a:p>
          <a:p>
            <a:pPr lvl="1"/>
            <a:r>
              <a:rPr lang="en-US" dirty="0" smtClean="0"/>
              <a:t>Faster!</a:t>
            </a:r>
          </a:p>
          <a:p>
            <a:pPr lvl="2"/>
            <a:r>
              <a:rPr lang="en-US" dirty="0" smtClean="0"/>
              <a:t>~30-60 seconds in SharePoint 2010</a:t>
            </a:r>
          </a:p>
          <a:p>
            <a:pPr lvl="2"/>
            <a:r>
              <a:rPr lang="en-US" dirty="0" smtClean="0"/>
              <a:t>~5-15 seconds in SharePoint 2013</a:t>
            </a:r>
          </a:p>
          <a:p>
            <a:r>
              <a:rPr lang="en-US" dirty="0" smtClean="0"/>
              <a:t>SPD is still there</a:t>
            </a:r>
          </a:p>
          <a:p>
            <a:pPr lvl="1"/>
            <a:r>
              <a:rPr lang="en-US" dirty="0" smtClean="0"/>
              <a:t>Great for building awesome master pages</a:t>
            </a:r>
            <a:endParaRPr lang="en-US" dirty="0"/>
          </a:p>
        </p:txBody>
      </p:sp>
    </p:spTree>
    <p:extLst>
      <p:ext uri="{BB962C8B-B14F-4D97-AF65-F5344CB8AC3E}">
        <p14:creationId xmlns:p14="http://schemas.microsoft.com/office/powerpoint/2010/main" val="10238340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 calcmode="lin" valueType="num">
                                      <p:cBhvr additive="base">
                                        <p:cTn id="2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 calcmode="lin" valueType="num">
                                      <p:cBhvr additive="base">
                                        <p:cTn id="3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1287462"/>
            <a:ext cx="11887200" cy="1831975"/>
          </a:xfrm>
        </p:spPr>
        <p:txBody>
          <a:bodyPr/>
          <a:lstStyle/>
          <a:p>
            <a:r>
              <a:rPr lang="en-US" dirty="0" smtClean="0"/>
              <a:t>Theming in</a:t>
            </a:r>
            <a:br>
              <a:rPr lang="en-US" dirty="0" smtClean="0"/>
            </a:br>
            <a:r>
              <a:rPr lang="en-US" dirty="0" smtClean="0"/>
              <a:t>SharePoint 2013</a:t>
            </a:r>
            <a:endParaRPr lang="en-US" dirty="0"/>
          </a:p>
        </p:txBody>
      </p:sp>
      <p:sp>
        <p:nvSpPr>
          <p:cNvPr id="2" name="TextBox 1"/>
          <p:cNvSpPr txBox="1"/>
          <p:nvPr/>
        </p:nvSpPr>
        <p:spPr>
          <a:xfrm>
            <a:off x="274637" y="4030662"/>
            <a:ext cx="9161354" cy="794064"/>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latin typeface="Segoe UI Light"/>
              </a:rPr>
              <a:t>Lionel Robinson, Program Manager, Microsoft</a:t>
            </a:r>
          </a:p>
        </p:txBody>
      </p:sp>
    </p:spTree>
    <p:extLst>
      <p:ext uri="{BB962C8B-B14F-4D97-AF65-F5344CB8AC3E}">
        <p14:creationId xmlns:p14="http://schemas.microsoft.com/office/powerpoint/2010/main" val="236587930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Overview</a:t>
            </a:r>
            <a:endParaRPr lang="en-US" dirty="0"/>
          </a:p>
        </p:txBody>
      </p:sp>
      <p:sp>
        <p:nvSpPr>
          <p:cNvPr id="4" name="Text Placeholder 3"/>
          <p:cNvSpPr>
            <a:spLocks noGrp="1"/>
          </p:cNvSpPr>
          <p:nvPr>
            <p:ph type="body" sz="quarter" idx="10"/>
          </p:nvPr>
        </p:nvSpPr>
        <p:spPr>
          <a:xfrm>
            <a:off x="274638" y="1212850"/>
            <a:ext cx="11887200" cy="5484812"/>
          </a:xfrm>
        </p:spPr>
        <p:txBody>
          <a:bodyPr/>
          <a:lstStyle/>
          <a:p>
            <a:r>
              <a:rPr lang="en-US" dirty="0" smtClean="0"/>
              <a:t>Behind the scenes </a:t>
            </a:r>
            <a:r>
              <a:rPr lang="en-US" dirty="0"/>
              <a:t>walkthrough of </a:t>
            </a:r>
            <a:r>
              <a:rPr lang="en-US" dirty="0" smtClean="0"/>
              <a:t>theming </a:t>
            </a:r>
          </a:p>
          <a:p>
            <a:r>
              <a:rPr lang="en-US" dirty="0" smtClean="0"/>
              <a:t>Color palettes &amp; font </a:t>
            </a:r>
            <a:r>
              <a:rPr lang="en-US" dirty="0"/>
              <a:t>s</a:t>
            </a:r>
            <a:r>
              <a:rPr lang="en-US" dirty="0" smtClean="0"/>
              <a:t>chemes</a:t>
            </a:r>
          </a:p>
          <a:p>
            <a:r>
              <a:rPr lang="en-US" dirty="0"/>
              <a:t>Where you put custom </a:t>
            </a:r>
            <a:r>
              <a:rPr lang="en-US" dirty="0" smtClean="0"/>
              <a:t>files</a:t>
            </a:r>
          </a:p>
          <a:p>
            <a:r>
              <a:rPr lang="en-US" dirty="0" smtClean="0"/>
              <a:t>Composed looks</a:t>
            </a:r>
          </a:p>
          <a:p>
            <a:r>
              <a:rPr lang="en-US" dirty="0" smtClean="0"/>
              <a:t>Theme </a:t>
            </a:r>
            <a:r>
              <a:rPr lang="en-US" dirty="0"/>
              <a:t>slot </a:t>
            </a:r>
            <a:r>
              <a:rPr lang="en-US" dirty="0" smtClean="0"/>
              <a:t>tool</a:t>
            </a:r>
            <a:endParaRPr lang="en-US" dirty="0"/>
          </a:p>
        </p:txBody>
      </p:sp>
    </p:spTree>
    <p:extLst>
      <p:ext uri="{BB962C8B-B14F-4D97-AF65-F5344CB8AC3E}">
        <p14:creationId xmlns:p14="http://schemas.microsoft.com/office/powerpoint/2010/main" val="3897264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Change the look</a:t>
            </a:r>
            <a:endParaRPr lang="en-US" dirty="0"/>
          </a:p>
        </p:txBody>
      </p:sp>
      <p:sp>
        <p:nvSpPr>
          <p:cNvPr id="4" name="Text Placeholder 3"/>
          <p:cNvSpPr>
            <a:spLocks noGrp="1"/>
          </p:cNvSpPr>
          <p:nvPr>
            <p:ph type="body" sz="quarter" idx="12"/>
          </p:nvPr>
        </p:nvSpPr>
        <p:spPr/>
        <p:txBody>
          <a:bodyPr/>
          <a:lstStyle/>
          <a:p>
            <a:r>
              <a:rPr lang="en-US" dirty="0" smtClean="0"/>
              <a:t>Lionel Robinson</a:t>
            </a:r>
            <a:endParaRPr lang="en-US" dirty="0"/>
          </a:p>
        </p:txBody>
      </p:sp>
    </p:spTree>
    <p:extLst>
      <p:ext uri="{BB962C8B-B14F-4D97-AF65-F5344CB8AC3E}">
        <p14:creationId xmlns:p14="http://schemas.microsoft.com/office/powerpoint/2010/main" val="3507064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058862"/>
            <a:ext cx="11887200" cy="6204776"/>
          </a:xfrm>
        </p:spPr>
        <p:txBody>
          <a:bodyPr/>
          <a:lstStyle/>
          <a:p>
            <a:r>
              <a:rPr lang="en-US" sz="2800" dirty="0" smtClean="0"/>
              <a:t>Quick run of theming</a:t>
            </a:r>
          </a:p>
          <a:p>
            <a:r>
              <a:rPr lang="en-US" sz="2800" dirty="0" smtClean="0"/>
              <a:t>After clicking try it out:</a:t>
            </a:r>
          </a:p>
          <a:p>
            <a:pPr lvl="1"/>
            <a:r>
              <a:rPr lang="en-US" sz="2400" dirty="0" smtClean="0"/>
              <a:t>CSS being copied, transformed and stored in the content DB</a:t>
            </a:r>
          </a:p>
          <a:p>
            <a:pPr lvl="1"/>
            <a:r>
              <a:rPr lang="en-US" sz="2400" dirty="0" smtClean="0"/>
              <a:t>Images are also being recolored and stored in the content DB</a:t>
            </a:r>
          </a:p>
          <a:p>
            <a:r>
              <a:rPr lang="en-US" sz="2800" dirty="0" smtClean="0"/>
              <a:t>Go back and start explaining what’s under the hood</a:t>
            </a:r>
            <a:endParaRPr lang="en-US" sz="2800" dirty="0"/>
          </a:p>
          <a:p>
            <a:r>
              <a:rPr lang="en-US" sz="2800" dirty="0" smtClean="0"/>
              <a:t>Pick a starting point – Custom CSR view of the Composed Looks list (Show the list)</a:t>
            </a:r>
            <a:endParaRPr lang="en-US" sz="2800" dirty="0"/>
          </a:p>
          <a:p>
            <a:r>
              <a:rPr lang="en-US" sz="2800" dirty="0" smtClean="0"/>
              <a:t>Background image. Saving to site assets. Scaling and Image compression for JPG and BMP. Size limit for GIF and PNG. </a:t>
            </a:r>
          </a:p>
          <a:p>
            <a:r>
              <a:rPr lang="en-US" sz="2800" dirty="0" smtClean="0"/>
              <a:t>Color. Pulling from palettes found in the theme gallery of the root site</a:t>
            </a:r>
            <a:endParaRPr lang="en-US" sz="2800" dirty="0"/>
          </a:p>
          <a:p>
            <a:r>
              <a:rPr lang="en-US" sz="2800" dirty="0" smtClean="0"/>
              <a:t>Site layout. Pulling from the masterpage gallery for any masterpages that have an accompanying preview file. Explain why.</a:t>
            </a:r>
          </a:p>
          <a:p>
            <a:endParaRPr lang="en-US" sz="2400" dirty="0"/>
          </a:p>
          <a:p>
            <a:endParaRPr lang="en-US" sz="2400" dirty="0"/>
          </a:p>
        </p:txBody>
      </p:sp>
      <p:sp>
        <p:nvSpPr>
          <p:cNvPr id="6" name="Text Placeholder 5"/>
          <p:cNvSpPr>
            <a:spLocks noGrp="1"/>
          </p:cNvSpPr>
          <p:nvPr>
            <p:ph type="body" sz="quarter" idx="11"/>
          </p:nvPr>
        </p:nvSpPr>
        <p:spPr/>
        <p:txBody>
          <a:bodyPr/>
          <a:lstStyle/>
          <a:p>
            <a:r>
              <a:rPr lang="en-US" dirty="0" smtClean="0"/>
              <a:t>Next: What’s in a look</a:t>
            </a:r>
            <a:endParaRPr lang="en-US" dirty="0"/>
          </a:p>
        </p:txBody>
      </p:sp>
      <p:sp>
        <p:nvSpPr>
          <p:cNvPr id="4" name="Title 3"/>
          <p:cNvSpPr>
            <a:spLocks noGrp="1"/>
          </p:cNvSpPr>
          <p:nvPr>
            <p:ph type="title"/>
          </p:nvPr>
        </p:nvSpPr>
        <p:spPr/>
        <p:txBody>
          <a:bodyPr/>
          <a:lstStyle/>
          <a:p>
            <a:r>
              <a:rPr lang="en-US" dirty="0" smtClean="0"/>
              <a:t>Change the look demo</a:t>
            </a:r>
            <a:endParaRPr lang="en-US" dirty="0"/>
          </a:p>
        </p:txBody>
      </p:sp>
    </p:spTree>
    <p:extLst>
      <p:ext uri="{BB962C8B-B14F-4D97-AF65-F5344CB8AC3E}">
        <p14:creationId xmlns:p14="http://schemas.microsoft.com/office/powerpoint/2010/main" val="1465305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Customizing the way SharePoint </a:t>
            </a:r>
            <a:r>
              <a:rPr lang="en-US" sz="4400"/>
              <a:t>2013 looks </a:t>
            </a:r>
            <a:r>
              <a:rPr lang="en-US" sz="2800"/>
              <a:t>SPC065</a:t>
            </a:r>
            <a:endParaRPr lang="en-US" dirty="0"/>
          </a:p>
        </p:txBody>
      </p:sp>
      <p:sp>
        <p:nvSpPr>
          <p:cNvPr id="5" name="Text Placeholder 4"/>
          <p:cNvSpPr>
            <a:spLocks noGrp="1"/>
          </p:cNvSpPr>
          <p:nvPr>
            <p:ph type="body" sz="quarter" idx="12"/>
          </p:nvPr>
        </p:nvSpPr>
        <p:spPr/>
        <p:txBody>
          <a:bodyPr/>
          <a:lstStyle/>
          <a:p>
            <a:r>
              <a:rPr lang="en-US" sz="2800" dirty="0"/>
              <a:t>Jonathan Kern, Developer, Microsoft</a:t>
            </a:r>
          </a:p>
          <a:p>
            <a:r>
              <a:rPr lang="en-US" sz="2800" dirty="0"/>
              <a:t>Lionel Robinson, Program Manager, Microsoft</a:t>
            </a:r>
          </a:p>
          <a:p>
            <a:endParaRPr lang="en-US" dirty="0"/>
          </a:p>
        </p:txBody>
      </p:sp>
      <p:sp>
        <p:nvSpPr>
          <p:cNvPr id="2" name="Text Placeholder 1"/>
          <p:cNvSpPr>
            <a:spLocks noGrp="1"/>
          </p:cNvSpPr>
          <p:nvPr>
            <p:ph type="body" sz="quarter" idx="13"/>
          </p:nvPr>
        </p:nvSpPr>
        <p:spPr/>
        <p:txBody>
          <a:bodyPr/>
          <a:lstStyle/>
          <a:p>
            <a:r>
              <a:rPr lang="en-US" dirty="0" smtClean="0"/>
              <a:t>SPC065</a:t>
            </a:r>
            <a:endParaRPr lang="en-US" dirty="0"/>
          </a:p>
        </p:txBody>
      </p:sp>
    </p:spTree>
    <p:extLst>
      <p:ext uri="{BB962C8B-B14F-4D97-AF65-F5344CB8AC3E}">
        <p14:creationId xmlns:p14="http://schemas.microsoft.com/office/powerpoint/2010/main" val="6975604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in a look</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074946819"/>
              </p:ext>
            </p:extLst>
          </p:nvPr>
        </p:nvGraphicFramePr>
        <p:xfrm>
          <a:off x="427038" y="1439862"/>
          <a:ext cx="11582399" cy="2590800"/>
        </p:xfrm>
        <a:graphic>
          <a:graphicData uri="http://schemas.openxmlformats.org/drawingml/2006/table">
            <a:tbl>
              <a:tblPr firstRow="1">
                <a:tableStyleId>{93296810-A885-4BE3-A3E7-6D5BEEA58F35}</a:tableStyleId>
              </a:tblPr>
              <a:tblGrid>
                <a:gridCol w="3428999"/>
                <a:gridCol w="3942861"/>
                <a:gridCol w="4210539"/>
              </a:tblGrid>
              <a:tr h="370840">
                <a:tc>
                  <a:txBody>
                    <a:bodyPr/>
                    <a:lstStyle/>
                    <a:p>
                      <a:r>
                        <a:rPr lang="en-US" sz="2800" dirty="0" smtClean="0">
                          <a:latin typeface="+mj-lt"/>
                        </a:rPr>
                        <a:t>The pieces</a:t>
                      </a:r>
                      <a:endParaRPr lang="en-US" sz="2800" dirty="0">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800" dirty="0" smtClean="0">
                          <a:latin typeface="+mj-lt"/>
                        </a:rPr>
                        <a:t>File type</a:t>
                      </a:r>
                      <a:endParaRPr lang="en-US" sz="2800" dirty="0">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800" dirty="0" smtClean="0">
                          <a:latin typeface="+mj-lt"/>
                        </a:rPr>
                        <a:t>Where they go</a:t>
                      </a:r>
                      <a:endParaRPr lang="en-US" sz="2800" dirty="0">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370840">
                <a:tc>
                  <a:txBody>
                    <a:bodyPr/>
                    <a:lstStyle/>
                    <a:p>
                      <a:r>
                        <a:rPr lang="en-US" sz="2800" dirty="0" smtClean="0">
                          <a:latin typeface="+mj-lt"/>
                        </a:rPr>
                        <a:t>Color palette</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a:t>
                      </a:r>
                      <a:r>
                        <a:rPr lang="en-US" sz="2800" dirty="0" err="1" smtClean="0">
                          <a:latin typeface="+mj-lt"/>
                        </a:rPr>
                        <a:t>spcolor</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Theme</a:t>
                      </a:r>
                      <a:r>
                        <a:rPr lang="en-US" sz="2800" baseline="0" dirty="0" smtClean="0">
                          <a:latin typeface="+mj-lt"/>
                        </a:rPr>
                        <a:t> gallery \ 15 folder</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mj-lt"/>
                        </a:rPr>
                        <a:t>Font scheme</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a:t>
                      </a:r>
                      <a:r>
                        <a:rPr lang="en-US" sz="2800" dirty="0" err="1" smtClean="0">
                          <a:latin typeface="+mj-lt"/>
                        </a:rPr>
                        <a:t>spfont</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Theme gallery \ 15 folder</a:t>
                      </a:r>
                      <a:endParaRPr lang="en-US" sz="2800" dirty="0">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mj-lt"/>
                        </a:rPr>
                        <a:t>Site layout</a:t>
                      </a:r>
                      <a:endParaRPr lang="en-US" sz="2800" dirty="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*.master + *.preview</a:t>
                      </a:r>
                      <a:endParaRPr lang="en-US" sz="2800" dirty="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err="1" smtClean="0">
                          <a:latin typeface="+mj-lt"/>
                        </a:rPr>
                        <a:t>Masterpage</a:t>
                      </a:r>
                      <a:r>
                        <a:rPr lang="en-US" sz="2800" dirty="0" smtClean="0">
                          <a:latin typeface="+mj-lt"/>
                        </a:rPr>
                        <a:t> gallery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mj-lt"/>
                        </a:rPr>
                        <a:t>Background image</a:t>
                      </a:r>
                      <a:endParaRPr lang="en-US" sz="2800" dirty="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*.jpg,</a:t>
                      </a:r>
                      <a:r>
                        <a:rPr lang="en-US" sz="2800" baseline="0" dirty="0" smtClean="0">
                          <a:latin typeface="+mj-lt"/>
                        </a:rPr>
                        <a:t> *.bmp, *.</a:t>
                      </a:r>
                      <a:r>
                        <a:rPr lang="en-US" sz="2800" baseline="0" dirty="0" err="1" smtClean="0">
                          <a:latin typeface="+mj-lt"/>
                        </a:rPr>
                        <a:t>png</a:t>
                      </a:r>
                      <a:r>
                        <a:rPr lang="en-US" sz="2800" baseline="0" dirty="0" smtClean="0">
                          <a:latin typeface="+mj-lt"/>
                        </a:rPr>
                        <a:t>, *.gif</a:t>
                      </a:r>
                      <a:endParaRPr lang="en-US" sz="2800" dirty="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mj-lt"/>
                        </a:rPr>
                        <a:t>Site assets</a:t>
                      </a:r>
                      <a:endParaRPr lang="en-US" sz="2800" dirty="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92835888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Color palettes – color </a:t>
            </a:r>
            <a:r>
              <a:rPr lang="en-US" dirty="0"/>
              <a:t>s</a:t>
            </a:r>
            <a:r>
              <a:rPr lang="en-US" dirty="0" smtClean="0"/>
              <a:t>lots</a:t>
            </a:r>
            <a:endParaRPr lang="en-US" dirty="0"/>
          </a:p>
        </p:txBody>
      </p:sp>
      <p:sp>
        <p:nvSpPr>
          <p:cNvPr id="11" name="Text Placeholder 10"/>
          <p:cNvSpPr>
            <a:spLocks noGrp="1"/>
          </p:cNvSpPr>
          <p:nvPr>
            <p:ph type="body" sz="quarter" idx="10"/>
          </p:nvPr>
        </p:nvSpPr>
        <p:spPr/>
        <p:txBody>
          <a:bodyPr/>
          <a:lstStyle/>
          <a:p>
            <a:r>
              <a:rPr lang="en-US" dirty="0" smtClean="0"/>
              <a:t>Simple XML format</a:t>
            </a:r>
          </a:p>
          <a:p>
            <a:pPr lvl="1"/>
            <a:r>
              <a:rPr lang="en-US" dirty="0" smtClean="0"/>
              <a:t>All you need is your favorite text editor.</a:t>
            </a:r>
          </a:p>
          <a:p>
            <a:r>
              <a:rPr lang="en-US" dirty="0" smtClean="0"/>
              <a:t>89 Color slots</a:t>
            </a:r>
          </a:p>
          <a:p>
            <a:pPr lvl="1"/>
            <a:r>
              <a:rPr lang="en-US" dirty="0"/>
              <a:t>C</a:t>
            </a:r>
            <a:r>
              <a:rPr lang="en-US" dirty="0" smtClean="0"/>
              <a:t>olor </a:t>
            </a:r>
            <a:r>
              <a:rPr lang="en-US" dirty="0"/>
              <a:t>name="</a:t>
            </a:r>
            <a:r>
              <a:rPr lang="en-US" dirty="0" err="1"/>
              <a:t>BodyText</a:t>
            </a:r>
            <a:r>
              <a:rPr lang="en-US" dirty="0"/>
              <a:t>" value="444444</a:t>
            </a:r>
            <a:r>
              <a:rPr lang="en-US" dirty="0" smtClean="0"/>
              <a:t>"</a:t>
            </a:r>
            <a:endParaRPr lang="en-US" dirty="0"/>
          </a:p>
          <a:p>
            <a:r>
              <a:rPr lang="en-US" dirty="0" smtClean="0"/>
              <a:t>Semantic names</a:t>
            </a:r>
          </a:p>
          <a:p>
            <a:pPr lvl="1"/>
            <a:r>
              <a:rPr lang="en-US" dirty="0" err="1" smtClean="0"/>
              <a:t>BodyText</a:t>
            </a:r>
            <a:r>
              <a:rPr lang="en-US" dirty="0" smtClean="0"/>
              <a:t>, </a:t>
            </a:r>
            <a:r>
              <a:rPr lang="en-US" dirty="0" err="1" smtClean="0"/>
              <a:t>SuiteBarBackground</a:t>
            </a:r>
            <a:r>
              <a:rPr lang="en-US" dirty="0" smtClean="0"/>
              <a:t>, </a:t>
            </a:r>
            <a:r>
              <a:rPr lang="en-US" dirty="0" err="1" smtClean="0"/>
              <a:t>SelectionBackground</a:t>
            </a:r>
            <a:endParaRPr lang="en-US" dirty="0" smtClean="0"/>
          </a:p>
          <a:p>
            <a:r>
              <a:rPr lang="en-US" dirty="0" smtClean="0"/>
              <a:t>Opacity</a:t>
            </a:r>
          </a:p>
          <a:p>
            <a:pPr lvl="1"/>
            <a:r>
              <a:rPr lang="en-US" dirty="0" smtClean="0"/>
              <a:t>Opacity is supported with 8-digit hexadecimal values</a:t>
            </a:r>
          </a:p>
          <a:p>
            <a:pPr lvl="2"/>
            <a:r>
              <a:rPr lang="en-US" dirty="0" smtClean="0"/>
              <a:t>Green: 		RRGGBB 	00FF00</a:t>
            </a:r>
            <a:endParaRPr lang="en-US" dirty="0"/>
          </a:p>
          <a:p>
            <a:pPr lvl="2"/>
            <a:r>
              <a:rPr lang="en-US" dirty="0" smtClean="0"/>
              <a:t>Green </a:t>
            </a:r>
            <a:r>
              <a:rPr lang="en-US" dirty="0"/>
              <a:t>70% o</a:t>
            </a:r>
            <a:r>
              <a:rPr lang="en-US" dirty="0" smtClean="0"/>
              <a:t>paque:</a:t>
            </a:r>
            <a:r>
              <a:rPr lang="en-US" dirty="0"/>
              <a:t>	</a:t>
            </a:r>
            <a:r>
              <a:rPr lang="en-US" dirty="0" smtClean="0"/>
              <a:t>AARRGGBB 	7F00FF00</a:t>
            </a:r>
            <a:endParaRPr lang="en-US" dirty="0"/>
          </a:p>
        </p:txBody>
      </p:sp>
    </p:spTree>
    <p:extLst>
      <p:ext uri="{BB962C8B-B14F-4D97-AF65-F5344CB8AC3E}">
        <p14:creationId xmlns:p14="http://schemas.microsoft.com/office/powerpoint/2010/main" val="294699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500"/>
                                        <p:tgtEl>
                                          <p:spTgt spid="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animEffect transition="in" filter="fade">
                                      <p:cBhvr>
                                        <p:cTn id="31" dur="500"/>
                                        <p:tgtEl>
                                          <p:spTgt spid="11">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xEl>
                                              <p:pRg st="7" end="7"/>
                                            </p:txEl>
                                          </p:spTgt>
                                        </p:tgtEl>
                                        <p:attrNameLst>
                                          <p:attrName>style.visibility</p:attrName>
                                        </p:attrNameLst>
                                      </p:cBhvr>
                                      <p:to>
                                        <p:strVal val="visible"/>
                                      </p:to>
                                    </p:set>
                                    <p:animEffect transition="in" filter="fade">
                                      <p:cBhvr>
                                        <p:cTn id="34" dur="500"/>
                                        <p:tgtEl>
                                          <p:spTgt spid="11">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xEl>
                                              <p:pRg st="8" end="8"/>
                                            </p:txEl>
                                          </p:spTgt>
                                        </p:tgtEl>
                                        <p:attrNameLst>
                                          <p:attrName>style.visibility</p:attrName>
                                        </p:attrNameLst>
                                      </p:cBhvr>
                                      <p:to>
                                        <p:strVal val="visible"/>
                                      </p:to>
                                    </p:set>
                                    <p:animEffect transition="in" filter="fade">
                                      <p:cBhvr>
                                        <p:cTn id="37" dur="500"/>
                                        <p:tgtEl>
                                          <p:spTgt spid="11">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xEl>
                                              <p:pRg st="9" end="9"/>
                                            </p:txEl>
                                          </p:spTgt>
                                        </p:tgtEl>
                                        <p:attrNameLst>
                                          <p:attrName>style.visibility</p:attrName>
                                        </p:attrNameLst>
                                      </p:cBhvr>
                                      <p:to>
                                        <p:strVal val="visible"/>
                                      </p:to>
                                    </p:set>
                                    <p:animEffect transition="in" filter="fade">
                                      <p:cBhvr>
                                        <p:cTn id="40" dur="5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Color palettes </a:t>
            </a:r>
            <a:r>
              <a:rPr lang="en-US" dirty="0"/>
              <a:t>– metadata</a:t>
            </a:r>
          </a:p>
        </p:txBody>
      </p:sp>
      <p:sp>
        <p:nvSpPr>
          <p:cNvPr id="11" name="Text Placeholder 10"/>
          <p:cNvSpPr>
            <a:spLocks noGrp="1"/>
          </p:cNvSpPr>
          <p:nvPr>
            <p:ph type="body" sz="quarter" idx="10"/>
          </p:nvPr>
        </p:nvSpPr>
        <p:spPr/>
        <p:txBody>
          <a:bodyPr/>
          <a:lstStyle/>
          <a:p>
            <a:r>
              <a:rPr lang="en-US" dirty="0" smtClean="0"/>
              <a:t>3 Preview slots</a:t>
            </a:r>
            <a:endParaRPr lang="en-US" dirty="0"/>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p:txBody>
      </p:sp>
      <p:sp>
        <p:nvSpPr>
          <p:cNvPr id="2" name="Text Placeholder 1"/>
          <p:cNvSpPr>
            <a:spLocks noGrp="1"/>
          </p:cNvSpPr>
          <p:nvPr>
            <p:ph type="body" sz="quarter" idx="11"/>
          </p:nvPr>
        </p:nvSpPr>
        <p:spPr>
          <a:xfrm>
            <a:off x="4846637" y="1212849"/>
            <a:ext cx="5486399" cy="2468368"/>
          </a:xfrm>
          <a:prstGeom prst="rect">
            <a:avLst/>
          </a:prstGeom>
        </p:spPr>
        <p:txBody>
          <a:bodyPr/>
          <a:lstStyle/>
          <a:p>
            <a:pPr marL="0" indent="0">
              <a:buNone/>
            </a:pPr>
            <a:r>
              <a:rPr lang="en-US" dirty="0" smtClean="0"/>
              <a:t>Inverted flag</a:t>
            </a:r>
            <a:endParaRPr lang="en-US" dirty="0"/>
          </a:p>
        </p:txBody>
      </p:sp>
      <p:pic>
        <p:nvPicPr>
          <p:cNvPr id="13" name="Picture 12"/>
          <p:cNvPicPr>
            <a:picLocks noChangeAspect="1"/>
          </p:cNvPicPr>
          <p:nvPr/>
        </p:nvPicPr>
        <p:blipFill>
          <a:blip r:embed="rId3"/>
          <a:stretch>
            <a:fillRect/>
          </a:stretch>
        </p:blipFill>
        <p:spPr>
          <a:xfrm>
            <a:off x="448027" y="2134993"/>
            <a:ext cx="1333500" cy="3048000"/>
          </a:xfrm>
          <a:prstGeom prst="rect">
            <a:avLst/>
          </a:prstGeom>
        </p:spPr>
      </p:pic>
      <p:grpSp>
        <p:nvGrpSpPr>
          <p:cNvPr id="10" name="Group 9"/>
          <p:cNvGrpSpPr/>
          <p:nvPr/>
        </p:nvGrpSpPr>
        <p:grpSpPr>
          <a:xfrm>
            <a:off x="5019234" y="2127560"/>
            <a:ext cx="6019799" cy="4322046"/>
            <a:chOff x="4846638" y="2135456"/>
            <a:chExt cx="6019799" cy="4322046"/>
          </a:xfrm>
        </p:grpSpPr>
        <p:pic>
          <p:nvPicPr>
            <p:cNvPr id="4" name="Picture 3"/>
            <p:cNvPicPr>
              <a:picLocks noChangeAspect="1"/>
            </p:cNvPicPr>
            <p:nvPr/>
          </p:nvPicPr>
          <p:blipFill rotWithShape="1">
            <a:blip r:embed="rId4"/>
            <a:srcRect r="3148" b="7322"/>
            <a:stretch/>
          </p:blipFill>
          <p:spPr>
            <a:xfrm>
              <a:off x="7056438" y="4488942"/>
              <a:ext cx="3809999" cy="1968560"/>
            </a:xfrm>
            <a:prstGeom prst="rect">
              <a:avLst/>
            </a:prstGeom>
            <a:ln>
              <a:solidFill>
                <a:schemeClr val="bg1">
                  <a:lumMod val="85000"/>
                </a:schemeClr>
              </a:solidFill>
            </a:ln>
          </p:spPr>
        </p:pic>
        <p:pic>
          <p:nvPicPr>
            <p:cNvPr id="5" name="Picture 4"/>
            <p:cNvPicPr>
              <a:picLocks noChangeAspect="1"/>
            </p:cNvPicPr>
            <p:nvPr/>
          </p:nvPicPr>
          <p:blipFill rotWithShape="1">
            <a:blip r:embed="rId5"/>
            <a:srcRect r="990"/>
            <a:stretch/>
          </p:blipFill>
          <p:spPr>
            <a:xfrm>
              <a:off x="7056437" y="2135568"/>
              <a:ext cx="3810000" cy="1962150"/>
            </a:xfrm>
            <a:prstGeom prst="rect">
              <a:avLst/>
            </a:prstGeom>
            <a:ln>
              <a:solidFill>
                <a:schemeClr val="bg1">
                  <a:lumMod val="85000"/>
                </a:schemeClr>
              </a:solidFill>
            </a:ln>
          </p:spPr>
        </p:pic>
        <p:pic>
          <p:nvPicPr>
            <p:cNvPr id="6" name="Picture 5"/>
            <p:cNvPicPr>
              <a:picLocks noChangeAspect="1"/>
            </p:cNvPicPr>
            <p:nvPr/>
          </p:nvPicPr>
          <p:blipFill>
            <a:blip r:embed="rId6"/>
            <a:stretch>
              <a:fillRect/>
            </a:stretch>
          </p:blipFill>
          <p:spPr>
            <a:xfrm>
              <a:off x="4846638" y="4488942"/>
              <a:ext cx="1849065" cy="1965960"/>
            </a:xfrm>
            <a:prstGeom prst="rect">
              <a:avLst/>
            </a:prstGeom>
          </p:spPr>
        </p:pic>
        <p:pic>
          <p:nvPicPr>
            <p:cNvPr id="7" name="Picture 6"/>
            <p:cNvPicPr>
              <a:picLocks noChangeAspect="1"/>
            </p:cNvPicPr>
            <p:nvPr/>
          </p:nvPicPr>
          <p:blipFill>
            <a:blip r:embed="rId7"/>
            <a:stretch>
              <a:fillRect/>
            </a:stretch>
          </p:blipFill>
          <p:spPr>
            <a:xfrm>
              <a:off x="4846638" y="2135456"/>
              <a:ext cx="1849065" cy="1965960"/>
            </a:xfrm>
            <a:prstGeom prst="rect">
              <a:avLst/>
            </a:prstGeom>
          </p:spPr>
        </p:pic>
      </p:grpSp>
    </p:spTree>
    <p:extLst>
      <p:ext uri="{BB962C8B-B14F-4D97-AF65-F5344CB8AC3E}">
        <p14:creationId xmlns:p14="http://schemas.microsoft.com/office/powerpoint/2010/main" val="3040314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 </a:t>
            </a:r>
            <a:r>
              <a:rPr lang="en-US" dirty="0"/>
              <a:t>palettes – sample</a:t>
            </a:r>
          </a:p>
        </p:txBody>
      </p:sp>
      <p:sp>
        <p:nvSpPr>
          <p:cNvPr id="3" name="Text Placeholder 2"/>
          <p:cNvSpPr>
            <a:spLocks noGrp="1"/>
          </p:cNvSpPr>
          <p:nvPr>
            <p:ph type="body" sz="quarter" idx="10"/>
          </p:nvPr>
        </p:nvSpPr>
        <p:spPr/>
        <p:txBody>
          <a:bodyPr/>
          <a:lstStyle/>
          <a:p>
            <a:pPr marL="344488" indent="-344488"/>
            <a:r>
              <a:rPr lang="en-US" sz="2000" dirty="0">
                <a:solidFill>
                  <a:srgbClr val="0000FF"/>
                </a:solidFill>
                <a:latin typeface="Consolas" panose="020B0609020204030204" pitchFamily="49" charset="0"/>
              </a:rPr>
              <a:t>&lt;?</a:t>
            </a:r>
            <a:r>
              <a:rPr lang="en-US" sz="2000" dirty="0">
                <a:solidFill>
                  <a:srgbClr val="A31515"/>
                </a:solidFill>
                <a:latin typeface="Consolas" panose="020B0609020204030204" pitchFamily="49" charset="0"/>
              </a:rPr>
              <a:t>xml</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version</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1.0</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encoding</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utf-8</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&lt;</a:t>
            </a:r>
            <a:r>
              <a:rPr lang="en-US" sz="2000" dirty="0" err="1">
                <a:solidFill>
                  <a:srgbClr val="A31515"/>
                </a:solidFill>
                <a:latin typeface="Consolas" panose="020B0609020204030204" pitchFamily="49" charset="0"/>
              </a:rPr>
              <a:t>s:colorPalette</a:t>
            </a:r>
            <a:r>
              <a:rPr lang="en-US" sz="2000" dirty="0">
                <a:solidFill>
                  <a:srgbClr val="0000FF"/>
                </a:solidFill>
                <a:latin typeface="Consolas" panose="020B0609020204030204" pitchFamily="49" charset="0"/>
              </a:rPr>
              <a:t> </a:t>
            </a:r>
            <a:r>
              <a:rPr lang="en-US" sz="2000" dirty="0" err="1">
                <a:solidFill>
                  <a:srgbClr val="FF0000"/>
                </a:solidFill>
                <a:latin typeface="Consolas" panose="020B0609020204030204" pitchFamily="49" charset="0"/>
              </a:rPr>
              <a:t>isInverted</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false</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previewSlot1</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BackgroundOverlay</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previewSlot2</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BodyText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previewSlot3</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AccentText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err="1">
                <a:solidFill>
                  <a:srgbClr val="FF0000"/>
                </a:solidFill>
                <a:latin typeface="Consolas" panose="020B0609020204030204" pitchFamily="49" charset="0"/>
              </a:rPr>
              <a:t>xmlns:s</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http://schemas.microsoft.com/</a:t>
            </a:r>
            <a:r>
              <a:rPr lang="en-US" sz="2000" dirty="0" err="1">
                <a:solidFill>
                  <a:srgbClr val="0000FF"/>
                </a:solidFill>
                <a:latin typeface="Consolas" panose="020B0609020204030204" pitchFamily="49" charset="0"/>
              </a:rPr>
              <a:t>sharepoint</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BodyText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444444</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SubtleBodyText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777777</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StrongBodyText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262626</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DisabledText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B1B1B1</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SiteTitle</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262626</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WebPartHeading</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444444</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ErrorText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BF0000</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AccentText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0072C6</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SearchURL</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338200</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Hyperlink</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0072C6</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srgbClr val="0000FF"/>
                </a:solidFill>
                <a:latin typeface="Consolas" panose="020B0609020204030204" pitchFamily="49" charset="0"/>
              </a:rPr>
              <a:t>    &lt;</a:t>
            </a:r>
            <a:r>
              <a:rPr lang="en-US" sz="2000" dirty="0" err="1">
                <a:solidFill>
                  <a:srgbClr val="A31515"/>
                </a:solidFill>
                <a:latin typeface="Consolas" panose="020B0609020204030204" pitchFamily="49" charset="0"/>
              </a:rPr>
              <a:t>s:color</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name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err="1">
                <a:solidFill>
                  <a:srgbClr val="0000FF"/>
                </a:solidFill>
                <a:latin typeface="Consolas" panose="020B0609020204030204" pitchFamily="49" charset="0"/>
              </a:rPr>
              <a:t>BackgroundOverlay</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a:t>
            </a:r>
            <a:r>
              <a:rPr lang="en-US" sz="2000" dirty="0">
                <a:solidFill>
                  <a:srgbClr val="FF0000"/>
                </a:solidFill>
                <a:latin typeface="Consolas" panose="020B0609020204030204" pitchFamily="49" charset="0"/>
              </a:rPr>
              <a:t>value</a:t>
            </a:r>
            <a:r>
              <a:rPr lang="en-US" sz="2000" dirty="0">
                <a:solidFill>
                  <a:srgbClr val="0000FF"/>
                </a:solidFill>
                <a:latin typeface="Consolas" panose="020B0609020204030204" pitchFamily="49" charset="0"/>
              </a:rPr>
              <a:t>=</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D8FFFFFF</a:t>
            </a:r>
            <a:r>
              <a:rPr lang="en-US" sz="2000" dirty="0">
                <a:solidFill>
                  <a:prstClr val="black"/>
                </a:solidFill>
                <a:latin typeface="Consolas" panose="020B0609020204030204" pitchFamily="49" charset="0"/>
              </a:rPr>
              <a:t>"</a:t>
            </a:r>
            <a:r>
              <a:rPr lang="en-US" sz="2000" dirty="0">
                <a:solidFill>
                  <a:srgbClr val="0000FF"/>
                </a:solidFill>
                <a:latin typeface="Consolas" panose="020B0609020204030204" pitchFamily="49" charset="0"/>
              </a:rPr>
              <a:t> /&gt;</a:t>
            </a:r>
            <a:endParaRPr lang="en-US" sz="2000" dirty="0">
              <a:solidFill>
                <a:prstClr val="black"/>
              </a:solidFill>
              <a:latin typeface="Consolas" panose="020B0609020204030204" pitchFamily="49" charset="0"/>
            </a:endParaRPr>
          </a:p>
          <a:p>
            <a:pPr marL="344488" indent="-344488"/>
            <a:r>
              <a:rPr lang="en-US" sz="2000" dirty="0">
                <a:solidFill>
                  <a:prstClr val="black"/>
                </a:solidFill>
                <a:latin typeface="Consolas" panose="020B0609020204030204" pitchFamily="49" charset="0"/>
              </a:rPr>
              <a:t>    ...</a:t>
            </a:r>
          </a:p>
          <a:p>
            <a:pPr marL="344488" indent="-344488"/>
            <a:r>
              <a:rPr lang="en-US" sz="2000" dirty="0">
                <a:solidFill>
                  <a:srgbClr val="0000FF"/>
                </a:solidFill>
                <a:latin typeface="Consolas" panose="020B0609020204030204" pitchFamily="49" charset="0"/>
              </a:rPr>
              <a:t>&lt;/</a:t>
            </a:r>
            <a:r>
              <a:rPr lang="en-US" sz="2000" dirty="0" err="1">
                <a:solidFill>
                  <a:srgbClr val="A31515"/>
                </a:solidFill>
                <a:latin typeface="Consolas" panose="020B0609020204030204" pitchFamily="49" charset="0"/>
              </a:rPr>
              <a:t>s:colorPalette</a:t>
            </a:r>
            <a:r>
              <a:rPr lang="en-US" sz="2000" dirty="0">
                <a:solidFill>
                  <a:srgbClr val="0000FF"/>
                </a:solidFill>
                <a:latin typeface="Consolas" panose="020B0609020204030204" pitchFamily="49" charset="0"/>
              </a:rPr>
              <a:t>&gt;</a:t>
            </a:r>
          </a:p>
        </p:txBody>
      </p:sp>
    </p:spTree>
    <p:extLst>
      <p:ext uri="{BB962C8B-B14F-4D97-AF65-F5344CB8AC3E}">
        <p14:creationId xmlns:p14="http://schemas.microsoft.com/office/powerpoint/2010/main" val="320632804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Font schemes</a:t>
            </a:r>
            <a:endParaRPr lang="en-US" dirty="0"/>
          </a:p>
        </p:txBody>
      </p:sp>
      <p:sp>
        <p:nvSpPr>
          <p:cNvPr id="5" name="Text Placeholder 4"/>
          <p:cNvSpPr>
            <a:spLocks noGrp="1"/>
          </p:cNvSpPr>
          <p:nvPr>
            <p:ph type="body" sz="quarter" idx="10"/>
          </p:nvPr>
        </p:nvSpPr>
        <p:spPr/>
        <p:txBody>
          <a:bodyPr/>
          <a:lstStyle/>
          <a:p>
            <a:r>
              <a:rPr lang="en-US" dirty="0"/>
              <a:t>Simple XML format</a:t>
            </a:r>
          </a:p>
          <a:p>
            <a:pPr lvl="1"/>
            <a:r>
              <a:rPr lang="en-US" dirty="0"/>
              <a:t>All you need is your favorite text editor</a:t>
            </a:r>
            <a:r>
              <a:rPr lang="en-US" dirty="0" smtClean="0"/>
              <a:t>.</a:t>
            </a:r>
          </a:p>
          <a:p>
            <a:pPr lvl="1"/>
            <a:r>
              <a:rPr lang="en-US" dirty="0" smtClean="0"/>
              <a:t>Separate file from color palettes.</a:t>
            </a:r>
          </a:p>
          <a:p>
            <a:r>
              <a:rPr lang="en-US" dirty="0" smtClean="0"/>
              <a:t>7 Font slots</a:t>
            </a:r>
          </a:p>
          <a:p>
            <a:pPr lvl="1"/>
            <a:r>
              <a:rPr lang="en-US" dirty="0" smtClean="0"/>
              <a:t>Title, Navigation, Small-Heading, Heading, Large-Heading, Body, Large-Body</a:t>
            </a:r>
          </a:p>
          <a:p>
            <a:r>
              <a:rPr lang="en-US" dirty="0"/>
              <a:t>Font per language </a:t>
            </a:r>
            <a:r>
              <a:rPr lang="en-US" dirty="0" smtClean="0"/>
              <a:t>script</a:t>
            </a:r>
          </a:p>
          <a:p>
            <a:pPr lvl="1"/>
            <a:r>
              <a:rPr lang="en-US" dirty="0" smtClean="0"/>
              <a:t>Latin, Cyrillic, Hebrew, etc. </a:t>
            </a:r>
          </a:p>
          <a:p>
            <a:pPr lvl="1"/>
            <a:endParaRPr lang="en-US" dirty="0" smtClean="0"/>
          </a:p>
          <a:p>
            <a:endParaRPr lang="en-US" dirty="0"/>
          </a:p>
        </p:txBody>
      </p:sp>
    </p:spTree>
    <p:extLst>
      <p:ext uri="{BB962C8B-B14F-4D97-AF65-F5344CB8AC3E}">
        <p14:creationId xmlns:p14="http://schemas.microsoft.com/office/powerpoint/2010/main" val="2274580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Font schemes</a:t>
            </a:r>
            <a:endParaRPr lang="en-US" dirty="0"/>
          </a:p>
        </p:txBody>
      </p:sp>
      <p:sp>
        <p:nvSpPr>
          <p:cNvPr id="5" name="Text Placeholder 4"/>
          <p:cNvSpPr>
            <a:spLocks noGrp="1"/>
          </p:cNvSpPr>
          <p:nvPr>
            <p:ph type="body" sz="quarter" idx="10"/>
          </p:nvPr>
        </p:nvSpPr>
        <p:spPr/>
        <p:txBody>
          <a:bodyPr/>
          <a:lstStyle/>
          <a:p>
            <a:r>
              <a:rPr lang="en-US" dirty="0" smtClean="0"/>
              <a:t>Web fonts</a:t>
            </a:r>
          </a:p>
        </p:txBody>
      </p:sp>
      <p:sp>
        <p:nvSpPr>
          <p:cNvPr id="2" name="TextBox 1"/>
          <p:cNvSpPr txBox="1"/>
          <p:nvPr/>
        </p:nvSpPr>
        <p:spPr>
          <a:xfrm>
            <a:off x="3212584" y="3618661"/>
            <a:ext cx="143930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Georgia</a:t>
            </a:r>
          </a:p>
        </p:txBody>
      </p:sp>
      <p:sp>
        <p:nvSpPr>
          <p:cNvPr id="6" name="TextBox 5"/>
          <p:cNvSpPr txBox="1"/>
          <p:nvPr/>
        </p:nvSpPr>
        <p:spPr>
          <a:xfrm>
            <a:off x="4566107" y="3532386"/>
            <a:ext cx="278813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Palatino Linotype" panose="02040502050505030304" pitchFamily="18" charset="0"/>
              </a:rPr>
              <a:t>Palatino Linotype</a:t>
            </a:r>
          </a:p>
        </p:txBody>
      </p:sp>
      <p:sp>
        <p:nvSpPr>
          <p:cNvPr id="7" name="TextBox 6"/>
          <p:cNvSpPr txBox="1"/>
          <p:nvPr/>
        </p:nvSpPr>
        <p:spPr>
          <a:xfrm>
            <a:off x="2436315" y="4125208"/>
            <a:ext cx="299184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Palatino Linotype" panose="02040502050505030304" pitchFamily="18" charset="0"/>
              </a:rPr>
              <a:t>Times New Roman</a:t>
            </a:r>
          </a:p>
        </p:txBody>
      </p:sp>
      <p:sp>
        <p:nvSpPr>
          <p:cNvPr id="8" name="TextBox 7"/>
          <p:cNvSpPr txBox="1"/>
          <p:nvPr/>
        </p:nvSpPr>
        <p:spPr>
          <a:xfrm>
            <a:off x="4272667" y="3086690"/>
            <a:ext cx="98648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Arial" panose="020B0604020202020204" pitchFamily="34" charset="0"/>
                <a:cs typeface="Arial" panose="020B0604020202020204" pitchFamily="34" charset="0"/>
              </a:rPr>
              <a:t>Arial</a:t>
            </a:r>
          </a:p>
        </p:txBody>
      </p:sp>
      <p:sp>
        <p:nvSpPr>
          <p:cNvPr id="9" name="TextBox 8"/>
          <p:cNvSpPr txBox="1"/>
          <p:nvPr/>
        </p:nvSpPr>
        <p:spPr>
          <a:xfrm>
            <a:off x="4252801" y="5080938"/>
            <a:ext cx="260712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omic Sans MS" panose="030F0702030302020204" pitchFamily="66" charset="0"/>
                <a:cs typeface="Arial" panose="020B0604020202020204" pitchFamily="34" charset="0"/>
              </a:rPr>
              <a:t>Comic Sans MS</a:t>
            </a:r>
          </a:p>
        </p:txBody>
      </p:sp>
      <p:sp>
        <p:nvSpPr>
          <p:cNvPr id="10" name="TextBox 9"/>
          <p:cNvSpPr txBox="1"/>
          <p:nvPr/>
        </p:nvSpPr>
        <p:spPr>
          <a:xfrm>
            <a:off x="3799644" y="4574391"/>
            <a:ext cx="129266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Impact" panose="020B0806030902050204" pitchFamily="34" charset="0"/>
                <a:cs typeface="Arial" panose="020B0604020202020204" pitchFamily="34" charset="0"/>
              </a:rPr>
              <a:t>Impact</a:t>
            </a:r>
          </a:p>
        </p:txBody>
      </p:sp>
      <p:sp>
        <p:nvSpPr>
          <p:cNvPr id="11" name="TextBox 10"/>
          <p:cNvSpPr txBox="1"/>
          <p:nvPr/>
        </p:nvSpPr>
        <p:spPr>
          <a:xfrm>
            <a:off x="5272842" y="4049008"/>
            <a:ext cx="143488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ahoma" panose="020B0604030504040204" pitchFamily="34" charset="0"/>
                <a:ea typeface="Tahoma" panose="020B0604030504040204" pitchFamily="34" charset="0"/>
                <a:cs typeface="Tahoma" panose="020B0604030504040204" pitchFamily="34" charset="0"/>
              </a:rPr>
              <a:t>Tahoma</a:t>
            </a:r>
          </a:p>
        </p:txBody>
      </p:sp>
      <p:sp>
        <p:nvSpPr>
          <p:cNvPr id="12" name="TextBox 11"/>
          <p:cNvSpPr txBox="1"/>
          <p:nvPr/>
        </p:nvSpPr>
        <p:spPr>
          <a:xfrm>
            <a:off x="6571976" y="4142729"/>
            <a:ext cx="221105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rebuchet MS" panose="020B0603020202020204" pitchFamily="34" charset="0"/>
                <a:ea typeface="Tahoma" panose="020B0604030504040204" pitchFamily="34" charset="0"/>
                <a:cs typeface="Tahoma" panose="020B0604030504040204" pitchFamily="34" charset="0"/>
              </a:rPr>
              <a:t>Trebuchet MS</a:t>
            </a:r>
          </a:p>
        </p:txBody>
      </p:sp>
      <p:sp>
        <p:nvSpPr>
          <p:cNvPr id="13" name="TextBox 12"/>
          <p:cNvSpPr txBox="1"/>
          <p:nvPr/>
        </p:nvSpPr>
        <p:spPr>
          <a:xfrm>
            <a:off x="6433509" y="3132179"/>
            <a:ext cx="16351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Verdana" panose="020B0604030504040204" pitchFamily="34" charset="0"/>
                <a:ea typeface="Verdana" panose="020B0604030504040204" pitchFamily="34" charset="0"/>
                <a:cs typeface="Verdana" panose="020B0604030504040204" pitchFamily="34" charset="0"/>
              </a:rPr>
              <a:t>Verdana</a:t>
            </a:r>
          </a:p>
        </p:txBody>
      </p:sp>
      <p:sp>
        <p:nvSpPr>
          <p:cNvPr id="14" name="TextBox 13"/>
          <p:cNvSpPr txBox="1"/>
          <p:nvPr/>
        </p:nvSpPr>
        <p:spPr>
          <a:xfrm>
            <a:off x="8187392" y="4600215"/>
            <a:ext cx="239713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ourier New" panose="02070309020205020404" pitchFamily="49" charset="0"/>
                <a:ea typeface="Tahoma" panose="020B0604030504040204" pitchFamily="34" charset="0"/>
                <a:cs typeface="Courier New" panose="02070309020205020404" pitchFamily="49" charset="0"/>
              </a:rPr>
              <a:t>Courier New</a:t>
            </a:r>
          </a:p>
        </p:txBody>
      </p:sp>
      <p:sp>
        <p:nvSpPr>
          <p:cNvPr id="15" name="TextBox 14"/>
          <p:cNvSpPr txBox="1"/>
          <p:nvPr/>
        </p:nvSpPr>
        <p:spPr>
          <a:xfrm>
            <a:off x="4972544" y="4633851"/>
            <a:ext cx="3418243" cy="637097"/>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Lucida Sans Unicode" panose="020B0602030504020204" pitchFamily="34" charset="0"/>
                <a:ea typeface="Tahoma" panose="020B0604030504040204" pitchFamily="34" charset="0"/>
                <a:cs typeface="Lucida Sans Unicode" panose="020B0602030504020204" pitchFamily="34" charset="0"/>
              </a:rPr>
              <a:t>Lucida Sans Unicode</a:t>
            </a:r>
          </a:p>
        </p:txBody>
      </p:sp>
      <p:sp>
        <p:nvSpPr>
          <p:cNvPr id="16" name="TextBox 15"/>
          <p:cNvSpPr txBox="1"/>
          <p:nvPr/>
        </p:nvSpPr>
        <p:spPr>
          <a:xfrm>
            <a:off x="7218161" y="3675940"/>
            <a:ext cx="29726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Lucida Console" panose="020B0609040504020204" pitchFamily="49" charset="0"/>
                <a:ea typeface="Tahoma" panose="020B0604030504040204" pitchFamily="34" charset="0"/>
                <a:cs typeface="Lucida Sans Unicode" panose="020B0602030504020204" pitchFamily="34" charset="0"/>
              </a:rPr>
              <a:t>Lucida Console</a:t>
            </a:r>
          </a:p>
        </p:txBody>
      </p:sp>
      <p:sp>
        <p:nvSpPr>
          <p:cNvPr id="31" name="TextBox 30"/>
          <p:cNvSpPr txBox="1"/>
          <p:nvPr/>
        </p:nvSpPr>
        <p:spPr>
          <a:xfrm>
            <a:off x="939108" y="3634631"/>
            <a:ext cx="183287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Bodoni MT" panose="02070603080606020203" pitchFamily="18" charset="0"/>
                <a:cs typeface="Arial" panose="020B0604020202020204" pitchFamily="34" charset="0"/>
              </a:rPr>
              <a:t>Bodoni MT</a:t>
            </a:r>
          </a:p>
        </p:txBody>
      </p:sp>
      <p:sp>
        <p:nvSpPr>
          <p:cNvPr id="32" name="TextBox 31"/>
          <p:cNvSpPr txBox="1"/>
          <p:nvPr/>
        </p:nvSpPr>
        <p:spPr>
          <a:xfrm>
            <a:off x="1449547" y="3128084"/>
            <a:ext cx="266323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Century Gothic" panose="020B0502020202020204" pitchFamily="34" charset="0"/>
                <a:cs typeface="Arial" panose="020B0604020202020204" pitchFamily="34" charset="0"/>
              </a:rPr>
              <a:t>Century Gothic</a:t>
            </a:r>
          </a:p>
        </p:txBody>
      </p:sp>
      <p:sp>
        <p:nvSpPr>
          <p:cNvPr id="33" name="TextBox 32"/>
          <p:cNvSpPr txBox="1"/>
          <p:nvPr/>
        </p:nvSpPr>
        <p:spPr>
          <a:xfrm>
            <a:off x="1040705" y="2485388"/>
            <a:ext cx="366190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Harlow Solid Italic" panose="04030604020F02020D02" pitchFamily="82" charset="0"/>
                <a:cs typeface="Arial" panose="020B0604020202020204" pitchFamily="34" charset="0"/>
              </a:rPr>
              <a:t>Harlow Solid Italic</a:t>
            </a:r>
          </a:p>
        </p:txBody>
      </p:sp>
      <p:sp>
        <p:nvSpPr>
          <p:cNvPr id="34" name="TextBox 33"/>
          <p:cNvSpPr txBox="1"/>
          <p:nvPr/>
        </p:nvSpPr>
        <p:spPr>
          <a:xfrm>
            <a:off x="717198" y="4168789"/>
            <a:ext cx="165365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Rockwell" panose="02060603020205020403" pitchFamily="18" charset="0"/>
                <a:cs typeface="Arial" panose="020B0604020202020204" pitchFamily="34" charset="0"/>
              </a:rPr>
              <a:t>Rockwell</a:t>
            </a:r>
          </a:p>
        </p:txBody>
      </p:sp>
      <p:sp>
        <p:nvSpPr>
          <p:cNvPr id="35" name="TextBox 34"/>
          <p:cNvSpPr txBox="1"/>
          <p:nvPr/>
        </p:nvSpPr>
        <p:spPr>
          <a:xfrm>
            <a:off x="1317111" y="4718030"/>
            <a:ext cx="21846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w Cen MT" panose="020B0602020104020603" pitchFamily="34" charset="0"/>
                <a:ea typeface="Microsoft YaHei UI" panose="020B0503020204020204" pitchFamily="34" charset="-122"/>
                <a:cs typeface="Arial" panose="020B0604020202020204" pitchFamily="34" charset="0"/>
              </a:rPr>
              <a:t>Tw Century MT</a:t>
            </a:r>
          </a:p>
        </p:txBody>
      </p:sp>
      <p:sp>
        <p:nvSpPr>
          <p:cNvPr id="36" name="TextBox 35"/>
          <p:cNvSpPr txBox="1"/>
          <p:nvPr/>
        </p:nvSpPr>
        <p:spPr>
          <a:xfrm>
            <a:off x="298835" y="5202255"/>
            <a:ext cx="2572820"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Broadway" panose="04040905080B02020502" pitchFamily="82" charset="0"/>
                <a:ea typeface="Microsoft YaHei UI" panose="020B0503020204020204" pitchFamily="34" charset="-122"/>
                <a:cs typeface="Arial" panose="020B0604020202020204" pitchFamily="34" charset="0"/>
              </a:rPr>
              <a:t>Broadway</a:t>
            </a:r>
          </a:p>
        </p:txBody>
      </p:sp>
      <p:sp>
        <p:nvSpPr>
          <p:cNvPr id="37" name="TextBox 36"/>
          <p:cNvSpPr txBox="1"/>
          <p:nvPr/>
        </p:nvSpPr>
        <p:spPr>
          <a:xfrm>
            <a:off x="2230545" y="5684302"/>
            <a:ext cx="338746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Tw Cen MT Condensed Extra Bold" panose="020B0803020202020204" pitchFamily="34" charset="0"/>
                <a:ea typeface="Microsoft YaHei UI" panose="020B0503020204020204" pitchFamily="34" charset="-122"/>
                <a:cs typeface="Arial" panose="020B0604020202020204" pitchFamily="34" charset="0"/>
              </a:rPr>
              <a:t>Tw Century MT Condensed</a:t>
            </a:r>
          </a:p>
        </p:txBody>
      </p:sp>
      <p:sp>
        <p:nvSpPr>
          <p:cNvPr id="38" name="TextBox 37"/>
          <p:cNvSpPr txBox="1"/>
          <p:nvPr/>
        </p:nvSpPr>
        <p:spPr>
          <a:xfrm>
            <a:off x="6029908" y="5798936"/>
            <a:ext cx="21390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Eras Medium ITC" panose="020B0602030504020804" pitchFamily="34" charset="0"/>
                <a:ea typeface="Microsoft YaHei UI" panose="020B0503020204020204" pitchFamily="34" charset="-122"/>
                <a:cs typeface="Arial" panose="020B0604020202020204" pitchFamily="34" charset="0"/>
              </a:rPr>
              <a:t>Eras Medium</a:t>
            </a:r>
          </a:p>
        </p:txBody>
      </p:sp>
      <p:sp>
        <p:nvSpPr>
          <p:cNvPr id="39" name="TextBox 38"/>
          <p:cNvSpPr txBox="1"/>
          <p:nvPr/>
        </p:nvSpPr>
        <p:spPr>
          <a:xfrm>
            <a:off x="8790403" y="2314896"/>
            <a:ext cx="30534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Franklin Gothic Medium Cond" panose="020B0606030402020204" pitchFamily="34" charset="0"/>
                <a:ea typeface="Microsoft YaHei UI" panose="020B0503020204020204" pitchFamily="34" charset="-122"/>
                <a:cs typeface="Arial" panose="020B0604020202020204" pitchFamily="34" charset="0"/>
              </a:rPr>
              <a:t>Franklin Gothic Medium</a:t>
            </a:r>
          </a:p>
        </p:txBody>
      </p:sp>
      <p:sp>
        <p:nvSpPr>
          <p:cNvPr id="40" name="TextBox 39"/>
          <p:cNvSpPr txBox="1"/>
          <p:nvPr/>
        </p:nvSpPr>
        <p:spPr>
          <a:xfrm>
            <a:off x="8383880" y="2794450"/>
            <a:ext cx="3459922" cy="904863"/>
          </a:xfrm>
          <a:prstGeom prst="rect">
            <a:avLst/>
          </a:prstGeom>
          <a:noFill/>
        </p:spPr>
        <p:txBody>
          <a:bodyPr wrap="none" lIns="182880" tIns="146304" rIns="182880" bIns="146304" rtlCol="0">
            <a:spAutoFit/>
          </a:bodyPr>
          <a:lstStyle/>
          <a:p>
            <a:pPr>
              <a:lnSpc>
                <a:spcPct val="90000"/>
              </a:lnSpc>
              <a:spcAft>
                <a:spcPts val="600"/>
              </a:spcAft>
            </a:pPr>
            <a:r>
              <a:rPr lang="en-US" sz="4400" dirty="0" smtClean="0">
                <a:gradFill>
                  <a:gsLst>
                    <a:gs pos="2917">
                      <a:srgbClr val="505050"/>
                    </a:gs>
                    <a:gs pos="30000">
                      <a:srgbClr val="505050"/>
                    </a:gs>
                  </a:gsLst>
                  <a:lin ang="5400000" scaled="0"/>
                </a:gradFill>
                <a:latin typeface="Edwardian Script ITC" panose="030303020407070D0804" pitchFamily="66" charset="0"/>
                <a:ea typeface="Microsoft YaHei UI" panose="020B0503020204020204" pitchFamily="34" charset="-122"/>
                <a:cs typeface="Arial" panose="020B0604020202020204" pitchFamily="34" charset="0"/>
              </a:rPr>
              <a:t>Edwardian Script</a:t>
            </a:r>
            <a:endParaRPr lang="en-US" sz="2400" dirty="0" smtClean="0">
              <a:gradFill>
                <a:gsLst>
                  <a:gs pos="2917">
                    <a:srgbClr val="505050"/>
                  </a:gs>
                  <a:gs pos="30000">
                    <a:srgbClr val="505050"/>
                  </a:gs>
                </a:gsLst>
                <a:lin ang="5400000" scaled="0"/>
              </a:gradFill>
              <a:latin typeface="Edwardian Script ITC" panose="030303020407070D0804" pitchFamily="66" charset="0"/>
              <a:ea typeface="Microsoft YaHei UI" panose="020B0503020204020204" pitchFamily="34" charset="-122"/>
              <a:cs typeface="Arial" panose="020B0604020202020204" pitchFamily="34" charset="0"/>
            </a:endParaRPr>
          </a:p>
        </p:txBody>
      </p:sp>
      <p:sp>
        <p:nvSpPr>
          <p:cNvPr id="41" name="TextBox 40"/>
          <p:cNvSpPr txBox="1"/>
          <p:nvPr/>
        </p:nvSpPr>
        <p:spPr>
          <a:xfrm>
            <a:off x="5978212" y="1973262"/>
            <a:ext cx="2977418" cy="683264"/>
          </a:xfrm>
          <a:prstGeom prst="rect">
            <a:avLst/>
          </a:prstGeom>
          <a:noFill/>
        </p:spPr>
        <p:txBody>
          <a:bodyPr wrap="non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latin typeface="Old English Text MT" panose="03040902040508030806" pitchFamily="66" charset="0"/>
                <a:ea typeface="Microsoft YaHei UI" panose="020B0503020204020204" pitchFamily="34" charset="-122"/>
                <a:cs typeface="Arial" panose="020B0604020202020204" pitchFamily="34" charset="0"/>
              </a:rPr>
              <a:t>Old English Text</a:t>
            </a:r>
          </a:p>
        </p:txBody>
      </p:sp>
      <p:sp>
        <p:nvSpPr>
          <p:cNvPr id="42" name="TextBox 41"/>
          <p:cNvSpPr txBox="1"/>
          <p:nvPr/>
        </p:nvSpPr>
        <p:spPr>
          <a:xfrm>
            <a:off x="7218161" y="5244194"/>
            <a:ext cx="2095767"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latin typeface="Garamond" panose="02020404030301010803" pitchFamily="18" charset="0"/>
                <a:ea typeface="Microsoft YaHei UI" panose="020B0503020204020204" pitchFamily="34" charset="-122"/>
                <a:cs typeface="Arial" panose="020B0604020202020204" pitchFamily="34" charset="0"/>
              </a:rPr>
              <a:t>Garamond</a:t>
            </a:r>
          </a:p>
        </p:txBody>
      </p:sp>
      <p:sp>
        <p:nvSpPr>
          <p:cNvPr id="43" name="TextBox 42"/>
          <p:cNvSpPr txBox="1"/>
          <p:nvPr/>
        </p:nvSpPr>
        <p:spPr>
          <a:xfrm>
            <a:off x="9318776" y="5204170"/>
            <a:ext cx="1392048" cy="960263"/>
          </a:xfrm>
          <a:prstGeom prst="rect">
            <a:avLst/>
          </a:prstGeom>
          <a:noFill/>
        </p:spPr>
        <p:txBody>
          <a:bodyPr wrap="none" lIns="182880" tIns="146304" rIns="182880" bIns="146304" rtlCol="0">
            <a:spAutoFit/>
          </a:bodyPr>
          <a:lstStyle/>
          <a:p>
            <a:pPr>
              <a:lnSpc>
                <a:spcPct val="90000"/>
              </a:lnSpc>
              <a:spcAft>
                <a:spcPts val="600"/>
              </a:spcAft>
            </a:pPr>
            <a:r>
              <a:rPr lang="en-US" sz="4800" dirty="0" smtClean="0">
                <a:gradFill>
                  <a:gsLst>
                    <a:gs pos="2917">
                      <a:srgbClr val="505050"/>
                    </a:gs>
                    <a:gs pos="30000">
                      <a:srgbClr val="505050"/>
                    </a:gs>
                  </a:gsLst>
                  <a:lin ang="5400000" scaled="0"/>
                </a:gradFill>
                <a:latin typeface="Playbill" panose="040506030A0602020202" pitchFamily="82" charset="0"/>
                <a:ea typeface="Microsoft YaHei UI" panose="020B0503020204020204" pitchFamily="34" charset="-122"/>
                <a:cs typeface="Arial" panose="020B0604020202020204" pitchFamily="34" charset="0"/>
              </a:rPr>
              <a:t>Playbill</a:t>
            </a:r>
          </a:p>
        </p:txBody>
      </p:sp>
      <p:sp>
        <p:nvSpPr>
          <p:cNvPr id="44" name="TextBox 43"/>
          <p:cNvSpPr txBox="1"/>
          <p:nvPr/>
        </p:nvSpPr>
        <p:spPr>
          <a:xfrm>
            <a:off x="4654399" y="2580143"/>
            <a:ext cx="297260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latin typeface="OCR A Extended" panose="02010509020102010303" pitchFamily="50" charset="0"/>
                <a:ea typeface="Microsoft YaHei UI" panose="020B0503020204020204" pitchFamily="34" charset="-122"/>
                <a:cs typeface="Arial" panose="020B0604020202020204" pitchFamily="34" charset="0"/>
              </a:rPr>
              <a:t>OCR A Extended</a:t>
            </a:r>
          </a:p>
        </p:txBody>
      </p:sp>
    </p:spTree>
    <p:extLst>
      <p:ext uri="{BB962C8B-B14F-4D97-AF65-F5344CB8AC3E}">
        <p14:creationId xmlns:p14="http://schemas.microsoft.com/office/powerpoint/2010/main" val="3907472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52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fltVal val="0.5"/>
                                          </p:val>
                                        </p:tav>
                                        <p:tav tm="100000">
                                          <p:val>
                                            <p:strVal val="#ppt_x"/>
                                          </p:val>
                                        </p:tav>
                                      </p:tavLst>
                                    </p:anim>
                                    <p:anim calcmode="lin" valueType="num">
                                      <p:cBhvr>
                                        <p:cTn id="16" dur="500" fill="hold"/>
                                        <p:tgtEl>
                                          <p:spTgt spid="14"/>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anim calcmode="lin" valueType="num">
                                      <p:cBhvr>
                                        <p:cTn id="22" dur="500" fill="hold"/>
                                        <p:tgtEl>
                                          <p:spTgt spid="8"/>
                                        </p:tgtEl>
                                        <p:attrNameLst>
                                          <p:attrName>ppt_x</p:attrName>
                                        </p:attrNameLst>
                                      </p:cBhvr>
                                      <p:tavLst>
                                        <p:tav tm="0">
                                          <p:val>
                                            <p:fltVal val="0.5"/>
                                          </p:val>
                                        </p:tav>
                                        <p:tav tm="100000">
                                          <p:val>
                                            <p:strVal val="#ppt_x"/>
                                          </p:val>
                                        </p:tav>
                                      </p:tavLst>
                                    </p:anim>
                                    <p:anim calcmode="lin" valueType="num">
                                      <p:cBhvr>
                                        <p:cTn id="23" dur="500" fill="hold"/>
                                        <p:tgtEl>
                                          <p:spTgt spid="8"/>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anim calcmode="lin" valueType="num">
                                      <p:cBhvr>
                                        <p:cTn id="29" dur="500" fill="hold"/>
                                        <p:tgtEl>
                                          <p:spTgt spid="2"/>
                                        </p:tgtEl>
                                        <p:attrNameLst>
                                          <p:attrName>ppt_x</p:attrName>
                                        </p:attrNameLst>
                                      </p:cBhvr>
                                      <p:tavLst>
                                        <p:tav tm="0">
                                          <p:val>
                                            <p:fltVal val="0.5"/>
                                          </p:val>
                                        </p:tav>
                                        <p:tav tm="100000">
                                          <p:val>
                                            <p:strVal val="#ppt_x"/>
                                          </p:val>
                                        </p:tav>
                                      </p:tavLst>
                                    </p:anim>
                                    <p:anim calcmode="lin" valueType="num">
                                      <p:cBhvr>
                                        <p:cTn id="30" dur="500" fill="hold"/>
                                        <p:tgtEl>
                                          <p:spTgt spid="2"/>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anim calcmode="lin" valueType="num">
                                      <p:cBhvr>
                                        <p:cTn id="36" dur="500" fill="hold"/>
                                        <p:tgtEl>
                                          <p:spTgt spid="6"/>
                                        </p:tgtEl>
                                        <p:attrNameLst>
                                          <p:attrName>ppt_x</p:attrName>
                                        </p:attrNameLst>
                                      </p:cBhvr>
                                      <p:tavLst>
                                        <p:tav tm="0">
                                          <p:val>
                                            <p:fltVal val="0.5"/>
                                          </p:val>
                                        </p:tav>
                                        <p:tav tm="100000">
                                          <p:val>
                                            <p:strVal val="#ppt_x"/>
                                          </p:val>
                                        </p:tav>
                                      </p:tavLst>
                                    </p:anim>
                                    <p:anim calcmode="lin" valueType="num">
                                      <p:cBhvr>
                                        <p:cTn id="37" dur="500" fill="hold"/>
                                        <p:tgtEl>
                                          <p:spTgt spid="6"/>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fltVal val="0.5"/>
                                          </p:val>
                                        </p:tav>
                                        <p:tav tm="100000">
                                          <p:val>
                                            <p:strVal val="#ppt_x"/>
                                          </p:val>
                                        </p:tav>
                                      </p:tavLst>
                                    </p:anim>
                                    <p:anim calcmode="lin" valueType="num">
                                      <p:cBhvr>
                                        <p:cTn id="44" dur="500" fill="hold"/>
                                        <p:tgtEl>
                                          <p:spTgt spid="13"/>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fltVal val="0.5"/>
                                          </p:val>
                                        </p:tav>
                                        <p:tav tm="100000">
                                          <p:val>
                                            <p:strVal val="#ppt_x"/>
                                          </p:val>
                                        </p:tav>
                                      </p:tavLst>
                                    </p:anim>
                                    <p:anim calcmode="lin" valueType="num">
                                      <p:cBhvr>
                                        <p:cTn id="51" dur="500" fill="hold"/>
                                        <p:tgtEl>
                                          <p:spTgt spid="16"/>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anim calcmode="lin" valueType="num">
                                      <p:cBhvr>
                                        <p:cTn id="57" dur="500" fill="hold"/>
                                        <p:tgtEl>
                                          <p:spTgt spid="12"/>
                                        </p:tgtEl>
                                        <p:attrNameLst>
                                          <p:attrName>ppt_x</p:attrName>
                                        </p:attrNameLst>
                                      </p:cBhvr>
                                      <p:tavLst>
                                        <p:tav tm="0">
                                          <p:val>
                                            <p:fltVal val="0.5"/>
                                          </p:val>
                                        </p:tav>
                                        <p:tav tm="100000">
                                          <p:val>
                                            <p:strVal val="#ppt_x"/>
                                          </p:val>
                                        </p:tav>
                                      </p:tavLst>
                                    </p:anim>
                                    <p:anim calcmode="lin" valueType="num">
                                      <p:cBhvr>
                                        <p:cTn id="58" dur="500" fill="hold"/>
                                        <p:tgtEl>
                                          <p:spTgt spid="12"/>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fltVal val="0.5"/>
                                          </p:val>
                                        </p:tav>
                                        <p:tav tm="100000">
                                          <p:val>
                                            <p:strVal val="#ppt_x"/>
                                          </p:val>
                                        </p:tav>
                                      </p:tavLst>
                                    </p:anim>
                                    <p:anim calcmode="lin" valueType="num">
                                      <p:cBhvr>
                                        <p:cTn id="65" dur="500" fill="hold"/>
                                        <p:tgtEl>
                                          <p:spTgt spid="15"/>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p:cTn id="68" dur="500" fill="hold"/>
                                        <p:tgtEl>
                                          <p:spTgt spid="9"/>
                                        </p:tgtEl>
                                        <p:attrNameLst>
                                          <p:attrName>ppt_w</p:attrName>
                                        </p:attrNameLst>
                                      </p:cBhvr>
                                      <p:tavLst>
                                        <p:tav tm="0">
                                          <p:val>
                                            <p:fltVal val="0"/>
                                          </p:val>
                                        </p:tav>
                                        <p:tav tm="100000">
                                          <p:val>
                                            <p:strVal val="#ppt_w"/>
                                          </p:val>
                                        </p:tav>
                                      </p:tavLst>
                                    </p:anim>
                                    <p:anim calcmode="lin" valueType="num">
                                      <p:cBhvr>
                                        <p:cTn id="69" dur="500" fill="hold"/>
                                        <p:tgtEl>
                                          <p:spTgt spid="9"/>
                                        </p:tgtEl>
                                        <p:attrNameLst>
                                          <p:attrName>ppt_h</p:attrName>
                                        </p:attrNameLst>
                                      </p:cBhvr>
                                      <p:tavLst>
                                        <p:tav tm="0">
                                          <p:val>
                                            <p:fltVal val="0"/>
                                          </p:val>
                                        </p:tav>
                                        <p:tav tm="100000">
                                          <p:val>
                                            <p:strVal val="#ppt_h"/>
                                          </p:val>
                                        </p:tav>
                                      </p:tavLst>
                                    </p:anim>
                                    <p:animEffect transition="in" filter="fade">
                                      <p:cBhvr>
                                        <p:cTn id="70" dur="500"/>
                                        <p:tgtEl>
                                          <p:spTgt spid="9"/>
                                        </p:tgtEl>
                                      </p:cBhvr>
                                    </p:animEffect>
                                    <p:anim calcmode="lin" valueType="num">
                                      <p:cBhvr>
                                        <p:cTn id="71" dur="500" fill="hold"/>
                                        <p:tgtEl>
                                          <p:spTgt spid="9"/>
                                        </p:tgtEl>
                                        <p:attrNameLst>
                                          <p:attrName>ppt_x</p:attrName>
                                        </p:attrNameLst>
                                      </p:cBhvr>
                                      <p:tavLst>
                                        <p:tav tm="0">
                                          <p:val>
                                            <p:fltVal val="0.5"/>
                                          </p:val>
                                        </p:tav>
                                        <p:tav tm="100000">
                                          <p:val>
                                            <p:strVal val="#ppt_x"/>
                                          </p:val>
                                        </p:tav>
                                      </p:tavLst>
                                    </p:anim>
                                    <p:anim calcmode="lin" valueType="num">
                                      <p:cBhvr>
                                        <p:cTn id="72" dur="500" fill="hold"/>
                                        <p:tgtEl>
                                          <p:spTgt spid="9"/>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anim calcmode="lin" valueType="num">
                                      <p:cBhvr>
                                        <p:cTn id="78" dur="500" fill="hold"/>
                                        <p:tgtEl>
                                          <p:spTgt spid="10"/>
                                        </p:tgtEl>
                                        <p:attrNameLst>
                                          <p:attrName>ppt_x</p:attrName>
                                        </p:attrNameLst>
                                      </p:cBhvr>
                                      <p:tavLst>
                                        <p:tav tm="0">
                                          <p:val>
                                            <p:fltVal val="0.5"/>
                                          </p:val>
                                        </p:tav>
                                        <p:tav tm="100000">
                                          <p:val>
                                            <p:strVal val="#ppt_x"/>
                                          </p:val>
                                        </p:tav>
                                      </p:tavLst>
                                    </p:anim>
                                    <p:anim calcmode="lin" valueType="num">
                                      <p:cBhvr>
                                        <p:cTn id="79" dur="500" fill="hold"/>
                                        <p:tgtEl>
                                          <p:spTgt spid="10"/>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528" fill="hold" grpId="0" nodeType="with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p:cTn id="89" dur="500" fill="hold"/>
                                        <p:tgtEl>
                                          <p:spTgt spid="11"/>
                                        </p:tgtEl>
                                        <p:attrNameLst>
                                          <p:attrName>ppt_w</p:attrName>
                                        </p:attrNameLst>
                                      </p:cBhvr>
                                      <p:tavLst>
                                        <p:tav tm="0">
                                          <p:val>
                                            <p:fltVal val="0"/>
                                          </p:val>
                                        </p:tav>
                                        <p:tav tm="100000">
                                          <p:val>
                                            <p:strVal val="#ppt_w"/>
                                          </p:val>
                                        </p:tav>
                                      </p:tavLst>
                                    </p:anim>
                                    <p:anim calcmode="lin" valueType="num">
                                      <p:cBhvr>
                                        <p:cTn id="90" dur="500" fill="hold"/>
                                        <p:tgtEl>
                                          <p:spTgt spid="11"/>
                                        </p:tgtEl>
                                        <p:attrNameLst>
                                          <p:attrName>ppt_h</p:attrName>
                                        </p:attrNameLst>
                                      </p:cBhvr>
                                      <p:tavLst>
                                        <p:tav tm="0">
                                          <p:val>
                                            <p:fltVal val="0"/>
                                          </p:val>
                                        </p:tav>
                                        <p:tav tm="100000">
                                          <p:val>
                                            <p:strVal val="#ppt_h"/>
                                          </p:val>
                                        </p:tav>
                                      </p:tavLst>
                                    </p:anim>
                                    <p:animEffect transition="in" filter="fade">
                                      <p:cBhvr>
                                        <p:cTn id="91" dur="500"/>
                                        <p:tgtEl>
                                          <p:spTgt spid="11"/>
                                        </p:tgtEl>
                                      </p:cBhvr>
                                    </p:animEffect>
                                    <p:anim calcmode="lin" valueType="num">
                                      <p:cBhvr>
                                        <p:cTn id="92" dur="500" fill="hold"/>
                                        <p:tgtEl>
                                          <p:spTgt spid="11"/>
                                        </p:tgtEl>
                                        <p:attrNameLst>
                                          <p:attrName>ppt_x</p:attrName>
                                        </p:attrNameLst>
                                      </p:cBhvr>
                                      <p:tavLst>
                                        <p:tav tm="0">
                                          <p:val>
                                            <p:fltVal val="0.5"/>
                                          </p:val>
                                        </p:tav>
                                        <p:tav tm="100000">
                                          <p:val>
                                            <p:strVal val="#ppt_x"/>
                                          </p:val>
                                        </p:tav>
                                      </p:tavLst>
                                    </p:anim>
                                    <p:anim calcmode="lin" valueType="num">
                                      <p:cBhvr>
                                        <p:cTn id="93"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53" presetClass="entr" presetSubtype="528"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p:cTn id="98" dur="500" fill="hold"/>
                                        <p:tgtEl>
                                          <p:spTgt spid="33"/>
                                        </p:tgtEl>
                                        <p:attrNameLst>
                                          <p:attrName>ppt_w</p:attrName>
                                        </p:attrNameLst>
                                      </p:cBhvr>
                                      <p:tavLst>
                                        <p:tav tm="0">
                                          <p:val>
                                            <p:fltVal val="0"/>
                                          </p:val>
                                        </p:tav>
                                        <p:tav tm="100000">
                                          <p:val>
                                            <p:strVal val="#ppt_w"/>
                                          </p:val>
                                        </p:tav>
                                      </p:tavLst>
                                    </p:anim>
                                    <p:anim calcmode="lin" valueType="num">
                                      <p:cBhvr>
                                        <p:cTn id="99" dur="500" fill="hold"/>
                                        <p:tgtEl>
                                          <p:spTgt spid="33"/>
                                        </p:tgtEl>
                                        <p:attrNameLst>
                                          <p:attrName>ppt_h</p:attrName>
                                        </p:attrNameLst>
                                      </p:cBhvr>
                                      <p:tavLst>
                                        <p:tav tm="0">
                                          <p:val>
                                            <p:fltVal val="0"/>
                                          </p:val>
                                        </p:tav>
                                        <p:tav tm="100000">
                                          <p:val>
                                            <p:strVal val="#ppt_h"/>
                                          </p:val>
                                        </p:tav>
                                      </p:tavLst>
                                    </p:anim>
                                    <p:animEffect transition="in" filter="fade">
                                      <p:cBhvr>
                                        <p:cTn id="100" dur="500"/>
                                        <p:tgtEl>
                                          <p:spTgt spid="33"/>
                                        </p:tgtEl>
                                      </p:cBhvr>
                                    </p:animEffect>
                                    <p:anim calcmode="lin" valueType="num">
                                      <p:cBhvr>
                                        <p:cTn id="101" dur="500" fill="hold"/>
                                        <p:tgtEl>
                                          <p:spTgt spid="33"/>
                                        </p:tgtEl>
                                        <p:attrNameLst>
                                          <p:attrName>ppt_x</p:attrName>
                                        </p:attrNameLst>
                                      </p:cBhvr>
                                      <p:tavLst>
                                        <p:tav tm="0">
                                          <p:val>
                                            <p:fltVal val="0.5"/>
                                          </p:val>
                                        </p:tav>
                                        <p:tav tm="100000">
                                          <p:val>
                                            <p:strVal val="#ppt_x"/>
                                          </p:val>
                                        </p:tav>
                                      </p:tavLst>
                                    </p:anim>
                                    <p:anim calcmode="lin" valueType="num">
                                      <p:cBhvr>
                                        <p:cTn id="102" dur="500" fill="hold"/>
                                        <p:tgtEl>
                                          <p:spTgt spid="33"/>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500" fill="hold"/>
                                        <p:tgtEl>
                                          <p:spTgt spid="44"/>
                                        </p:tgtEl>
                                        <p:attrNameLst>
                                          <p:attrName>ppt_w</p:attrName>
                                        </p:attrNameLst>
                                      </p:cBhvr>
                                      <p:tavLst>
                                        <p:tav tm="0">
                                          <p:val>
                                            <p:fltVal val="0"/>
                                          </p:val>
                                        </p:tav>
                                        <p:tav tm="100000">
                                          <p:val>
                                            <p:strVal val="#ppt_w"/>
                                          </p:val>
                                        </p:tav>
                                      </p:tavLst>
                                    </p:anim>
                                    <p:anim calcmode="lin" valueType="num">
                                      <p:cBhvr>
                                        <p:cTn id="106" dur="500" fill="hold"/>
                                        <p:tgtEl>
                                          <p:spTgt spid="44"/>
                                        </p:tgtEl>
                                        <p:attrNameLst>
                                          <p:attrName>ppt_h</p:attrName>
                                        </p:attrNameLst>
                                      </p:cBhvr>
                                      <p:tavLst>
                                        <p:tav tm="0">
                                          <p:val>
                                            <p:fltVal val="0"/>
                                          </p:val>
                                        </p:tav>
                                        <p:tav tm="100000">
                                          <p:val>
                                            <p:strVal val="#ppt_h"/>
                                          </p:val>
                                        </p:tav>
                                      </p:tavLst>
                                    </p:anim>
                                    <p:animEffect transition="in" filter="fade">
                                      <p:cBhvr>
                                        <p:cTn id="107" dur="500"/>
                                        <p:tgtEl>
                                          <p:spTgt spid="44"/>
                                        </p:tgtEl>
                                      </p:cBhvr>
                                    </p:animEffect>
                                    <p:anim calcmode="lin" valueType="num">
                                      <p:cBhvr>
                                        <p:cTn id="108" dur="500" fill="hold"/>
                                        <p:tgtEl>
                                          <p:spTgt spid="44"/>
                                        </p:tgtEl>
                                        <p:attrNameLst>
                                          <p:attrName>ppt_x</p:attrName>
                                        </p:attrNameLst>
                                      </p:cBhvr>
                                      <p:tavLst>
                                        <p:tav tm="0">
                                          <p:val>
                                            <p:fltVal val="0.5"/>
                                          </p:val>
                                        </p:tav>
                                        <p:tav tm="100000">
                                          <p:val>
                                            <p:strVal val="#ppt_x"/>
                                          </p:val>
                                        </p:tav>
                                      </p:tavLst>
                                    </p:anim>
                                    <p:anim calcmode="lin" valueType="num">
                                      <p:cBhvr>
                                        <p:cTn id="109" dur="500" fill="hold"/>
                                        <p:tgtEl>
                                          <p:spTgt spid="44"/>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 calcmode="lin" valueType="num">
                                      <p:cBhvr>
                                        <p:cTn id="112" dur="500" fill="hold"/>
                                        <p:tgtEl>
                                          <p:spTgt spid="40"/>
                                        </p:tgtEl>
                                        <p:attrNameLst>
                                          <p:attrName>ppt_w</p:attrName>
                                        </p:attrNameLst>
                                      </p:cBhvr>
                                      <p:tavLst>
                                        <p:tav tm="0">
                                          <p:val>
                                            <p:fltVal val="0"/>
                                          </p:val>
                                        </p:tav>
                                        <p:tav tm="100000">
                                          <p:val>
                                            <p:strVal val="#ppt_w"/>
                                          </p:val>
                                        </p:tav>
                                      </p:tavLst>
                                    </p:anim>
                                    <p:anim calcmode="lin" valueType="num">
                                      <p:cBhvr>
                                        <p:cTn id="113" dur="500" fill="hold"/>
                                        <p:tgtEl>
                                          <p:spTgt spid="40"/>
                                        </p:tgtEl>
                                        <p:attrNameLst>
                                          <p:attrName>ppt_h</p:attrName>
                                        </p:attrNameLst>
                                      </p:cBhvr>
                                      <p:tavLst>
                                        <p:tav tm="0">
                                          <p:val>
                                            <p:fltVal val="0"/>
                                          </p:val>
                                        </p:tav>
                                        <p:tav tm="100000">
                                          <p:val>
                                            <p:strVal val="#ppt_h"/>
                                          </p:val>
                                        </p:tav>
                                      </p:tavLst>
                                    </p:anim>
                                    <p:animEffect transition="in" filter="fade">
                                      <p:cBhvr>
                                        <p:cTn id="114" dur="500"/>
                                        <p:tgtEl>
                                          <p:spTgt spid="40"/>
                                        </p:tgtEl>
                                      </p:cBhvr>
                                    </p:animEffect>
                                    <p:anim calcmode="lin" valueType="num">
                                      <p:cBhvr>
                                        <p:cTn id="115" dur="500" fill="hold"/>
                                        <p:tgtEl>
                                          <p:spTgt spid="40"/>
                                        </p:tgtEl>
                                        <p:attrNameLst>
                                          <p:attrName>ppt_x</p:attrName>
                                        </p:attrNameLst>
                                      </p:cBhvr>
                                      <p:tavLst>
                                        <p:tav tm="0">
                                          <p:val>
                                            <p:fltVal val="0.5"/>
                                          </p:val>
                                        </p:tav>
                                        <p:tav tm="100000">
                                          <p:val>
                                            <p:strVal val="#ppt_x"/>
                                          </p:val>
                                        </p:tav>
                                      </p:tavLst>
                                    </p:anim>
                                    <p:anim calcmode="lin" valueType="num">
                                      <p:cBhvr>
                                        <p:cTn id="116" dur="500" fill="hold"/>
                                        <p:tgtEl>
                                          <p:spTgt spid="40"/>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anim calcmode="lin" valueType="num">
                                      <p:cBhvr>
                                        <p:cTn id="122" dur="500" fill="hold"/>
                                        <p:tgtEl>
                                          <p:spTgt spid="41"/>
                                        </p:tgtEl>
                                        <p:attrNameLst>
                                          <p:attrName>ppt_x</p:attrName>
                                        </p:attrNameLst>
                                      </p:cBhvr>
                                      <p:tavLst>
                                        <p:tav tm="0">
                                          <p:val>
                                            <p:fltVal val="0.5"/>
                                          </p:val>
                                        </p:tav>
                                        <p:tav tm="100000">
                                          <p:val>
                                            <p:strVal val="#ppt_x"/>
                                          </p:val>
                                        </p:tav>
                                      </p:tavLst>
                                    </p:anim>
                                    <p:anim calcmode="lin" valueType="num">
                                      <p:cBhvr>
                                        <p:cTn id="123" dur="500" fill="hold"/>
                                        <p:tgtEl>
                                          <p:spTgt spid="41"/>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0"/>
                                  </p:stCondLst>
                                  <p:childTnLst>
                                    <p:set>
                                      <p:cBhvr>
                                        <p:cTn id="125" dur="1" fill="hold">
                                          <p:stCondLst>
                                            <p:cond delay="0"/>
                                          </p:stCondLst>
                                        </p:cTn>
                                        <p:tgtEl>
                                          <p:spTgt spid="39"/>
                                        </p:tgtEl>
                                        <p:attrNameLst>
                                          <p:attrName>style.visibility</p:attrName>
                                        </p:attrNameLst>
                                      </p:cBhvr>
                                      <p:to>
                                        <p:strVal val="visible"/>
                                      </p:to>
                                    </p:set>
                                    <p:anim calcmode="lin" valueType="num">
                                      <p:cBhvr>
                                        <p:cTn id="126" dur="500" fill="hold"/>
                                        <p:tgtEl>
                                          <p:spTgt spid="39"/>
                                        </p:tgtEl>
                                        <p:attrNameLst>
                                          <p:attrName>ppt_w</p:attrName>
                                        </p:attrNameLst>
                                      </p:cBhvr>
                                      <p:tavLst>
                                        <p:tav tm="0">
                                          <p:val>
                                            <p:fltVal val="0"/>
                                          </p:val>
                                        </p:tav>
                                        <p:tav tm="100000">
                                          <p:val>
                                            <p:strVal val="#ppt_w"/>
                                          </p:val>
                                        </p:tav>
                                      </p:tavLst>
                                    </p:anim>
                                    <p:anim calcmode="lin" valueType="num">
                                      <p:cBhvr>
                                        <p:cTn id="127" dur="500" fill="hold"/>
                                        <p:tgtEl>
                                          <p:spTgt spid="39"/>
                                        </p:tgtEl>
                                        <p:attrNameLst>
                                          <p:attrName>ppt_h</p:attrName>
                                        </p:attrNameLst>
                                      </p:cBhvr>
                                      <p:tavLst>
                                        <p:tav tm="0">
                                          <p:val>
                                            <p:fltVal val="0"/>
                                          </p:val>
                                        </p:tav>
                                        <p:tav tm="100000">
                                          <p:val>
                                            <p:strVal val="#ppt_h"/>
                                          </p:val>
                                        </p:tav>
                                      </p:tavLst>
                                    </p:anim>
                                    <p:animEffect transition="in" filter="fade">
                                      <p:cBhvr>
                                        <p:cTn id="128" dur="500"/>
                                        <p:tgtEl>
                                          <p:spTgt spid="39"/>
                                        </p:tgtEl>
                                      </p:cBhvr>
                                    </p:animEffect>
                                    <p:anim calcmode="lin" valueType="num">
                                      <p:cBhvr>
                                        <p:cTn id="129" dur="500" fill="hold"/>
                                        <p:tgtEl>
                                          <p:spTgt spid="39"/>
                                        </p:tgtEl>
                                        <p:attrNameLst>
                                          <p:attrName>ppt_x</p:attrName>
                                        </p:attrNameLst>
                                      </p:cBhvr>
                                      <p:tavLst>
                                        <p:tav tm="0">
                                          <p:val>
                                            <p:fltVal val="0.5"/>
                                          </p:val>
                                        </p:tav>
                                        <p:tav tm="100000">
                                          <p:val>
                                            <p:strVal val="#ppt_x"/>
                                          </p:val>
                                        </p:tav>
                                      </p:tavLst>
                                    </p:anim>
                                    <p:anim calcmode="lin" valueType="num">
                                      <p:cBhvr>
                                        <p:cTn id="130" dur="500" fill="hold"/>
                                        <p:tgtEl>
                                          <p:spTgt spid="39"/>
                                        </p:tgtEl>
                                        <p:attrNameLst>
                                          <p:attrName>ppt_y</p:attrName>
                                        </p:attrNameLst>
                                      </p:cBhvr>
                                      <p:tavLst>
                                        <p:tav tm="0">
                                          <p:val>
                                            <p:fltVal val="0.5"/>
                                          </p:val>
                                        </p:tav>
                                        <p:tav tm="100000">
                                          <p:val>
                                            <p:strVal val="#ppt_y"/>
                                          </p:val>
                                        </p:tav>
                                      </p:tavLst>
                                    </p:anim>
                                  </p:childTnLst>
                                </p:cTn>
                              </p:par>
                              <p:par>
                                <p:cTn id="131" presetID="53" presetClass="entr" presetSubtype="528" fill="hold" grpId="0" nodeType="withEffect">
                                  <p:stCondLst>
                                    <p:cond delay="0"/>
                                  </p:stCondLst>
                                  <p:childTnLst>
                                    <p:set>
                                      <p:cBhvr>
                                        <p:cTn id="132" dur="1" fill="hold">
                                          <p:stCondLst>
                                            <p:cond delay="0"/>
                                          </p:stCondLst>
                                        </p:cTn>
                                        <p:tgtEl>
                                          <p:spTgt spid="32"/>
                                        </p:tgtEl>
                                        <p:attrNameLst>
                                          <p:attrName>style.visibility</p:attrName>
                                        </p:attrNameLst>
                                      </p:cBhvr>
                                      <p:to>
                                        <p:strVal val="visible"/>
                                      </p:to>
                                    </p:set>
                                    <p:anim calcmode="lin" valueType="num">
                                      <p:cBhvr>
                                        <p:cTn id="133" dur="500" fill="hold"/>
                                        <p:tgtEl>
                                          <p:spTgt spid="32"/>
                                        </p:tgtEl>
                                        <p:attrNameLst>
                                          <p:attrName>ppt_w</p:attrName>
                                        </p:attrNameLst>
                                      </p:cBhvr>
                                      <p:tavLst>
                                        <p:tav tm="0">
                                          <p:val>
                                            <p:fltVal val="0"/>
                                          </p:val>
                                        </p:tav>
                                        <p:tav tm="100000">
                                          <p:val>
                                            <p:strVal val="#ppt_w"/>
                                          </p:val>
                                        </p:tav>
                                      </p:tavLst>
                                    </p:anim>
                                    <p:anim calcmode="lin" valueType="num">
                                      <p:cBhvr>
                                        <p:cTn id="134" dur="500" fill="hold"/>
                                        <p:tgtEl>
                                          <p:spTgt spid="32"/>
                                        </p:tgtEl>
                                        <p:attrNameLst>
                                          <p:attrName>ppt_h</p:attrName>
                                        </p:attrNameLst>
                                      </p:cBhvr>
                                      <p:tavLst>
                                        <p:tav tm="0">
                                          <p:val>
                                            <p:fltVal val="0"/>
                                          </p:val>
                                        </p:tav>
                                        <p:tav tm="100000">
                                          <p:val>
                                            <p:strVal val="#ppt_h"/>
                                          </p:val>
                                        </p:tav>
                                      </p:tavLst>
                                    </p:anim>
                                    <p:animEffect transition="in" filter="fade">
                                      <p:cBhvr>
                                        <p:cTn id="135" dur="500"/>
                                        <p:tgtEl>
                                          <p:spTgt spid="32"/>
                                        </p:tgtEl>
                                      </p:cBhvr>
                                    </p:animEffect>
                                    <p:anim calcmode="lin" valueType="num">
                                      <p:cBhvr>
                                        <p:cTn id="136" dur="500" fill="hold"/>
                                        <p:tgtEl>
                                          <p:spTgt spid="32"/>
                                        </p:tgtEl>
                                        <p:attrNameLst>
                                          <p:attrName>ppt_x</p:attrName>
                                        </p:attrNameLst>
                                      </p:cBhvr>
                                      <p:tavLst>
                                        <p:tav tm="0">
                                          <p:val>
                                            <p:fltVal val="0.5"/>
                                          </p:val>
                                        </p:tav>
                                        <p:tav tm="100000">
                                          <p:val>
                                            <p:strVal val="#ppt_x"/>
                                          </p:val>
                                        </p:tav>
                                      </p:tavLst>
                                    </p:anim>
                                    <p:anim calcmode="lin" valueType="num">
                                      <p:cBhvr>
                                        <p:cTn id="137" dur="500" fill="hold"/>
                                        <p:tgtEl>
                                          <p:spTgt spid="32"/>
                                        </p:tgtEl>
                                        <p:attrNameLst>
                                          <p:attrName>ppt_y</p:attrName>
                                        </p:attrNameLst>
                                      </p:cBhvr>
                                      <p:tavLst>
                                        <p:tav tm="0">
                                          <p:val>
                                            <p:fltVal val="0.5"/>
                                          </p:val>
                                        </p:tav>
                                        <p:tav tm="100000">
                                          <p:val>
                                            <p:strVal val="#ppt_y"/>
                                          </p:val>
                                        </p:tav>
                                      </p:tavLst>
                                    </p:anim>
                                  </p:childTnLst>
                                </p:cTn>
                              </p:par>
                              <p:par>
                                <p:cTn id="138" presetID="53" presetClass="entr" presetSubtype="528" fill="hold" grpId="0" nodeType="withEffect">
                                  <p:stCondLst>
                                    <p:cond delay="0"/>
                                  </p:stCondLst>
                                  <p:childTnLst>
                                    <p:set>
                                      <p:cBhvr>
                                        <p:cTn id="139" dur="1" fill="hold">
                                          <p:stCondLst>
                                            <p:cond delay="0"/>
                                          </p:stCondLst>
                                        </p:cTn>
                                        <p:tgtEl>
                                          <p:spTgt spid="31"/>
                                        </p:tgtEl>
                                        <p:attrNameLst>
                                          <p:attrName>style.visibility</p:attrName>
                                        </p:attrNameLst>
                                      </p:cBhvr>
                                      <p:to>
                                        <p:strVal val="visible"/>
                                      </p:to>
                                    </p:set>
                                    <p:anim calcmode="lin" valueType="num">
                                      <p:cBhvr>
                                        <p:cTn id="140" dur="500" fill="hold"/>
                                        <p:tgtEl>
                                          <p:spTgt spid="31"/>
                                        </p:tgtEl>
                                        <p:attrNameLst>
                                          <p:attrName>ppt_w</p:attrName>
                                        </p:attrNameLst>
                                      </p:cBhvr>
                                      <p:tavLst>
                                        <p:tav tm="0">
                                          <p:val>
                                            <p:fltVal val="0"/>
                                          </p:val>
                                        </p:tav>
                                        <p:tav tm="100000">
                                          <p:val>
                                            <p:strVal val="#ppt_w"/>
                                          </p:val>
                                        </p:tav>
                                      </p:tavLst>
                                    </p:anim>
                                    <p:anim calcmode="lin" valueType="num">
                                      <p:cBhvr>
                                        <p:cTn id="141" dur="500" fill="hold"/>
                                        <p:tgtEl>
                                          <p:spTgt spid="31"/>
                                        </p:tgtEl>
                                        <p:attrNameLst>
                                          <p:attrName>ppt_h</p:attrName>
                                        </p:attrNameLst>
                                      </p:cBhvr>
                                      <p:tavLst>
                                        <p:tav tm="0">
                                          <p:val>
                                            <p:fltVal val="0"/>
                                          </p:val>
                                        </p:tav>
                                        <p:tav tm="100000">
                                          <p:val>
                                            <p:strVal val="#ppt_h"/>
                                          </p:val>
                                        </p:tav>
                                      </p:tavLst>
                                    </p:anim>
                                    <p:animEffect transition="in" filter="fade">
                                      <p:cBhvr>
                                        <p:cTn id="142" dur="500"/>
                                        <p:tgtEl>
                                          <p:spTgt spid="31"/>
                                        </p:tgtEl>
                                      </p:cBhvr>
                                    </p:animEffect>
                                    <p:anim calcmode="lin" valueType="num">
                                      <p:cBhvr>
                                        <p:cTn id="143" dur="500" fill="hold"/>
                                        <p:tgtEl>
                                          <p:spTgt spid="31"/>
                                        </p:tgtEl>
                                        <p:attrNameLst>
                                          <p:attrName>ppt_x</p:attrName>
                                        </p:attrNameLst>
                                      </p:cBhvr>
                                      <p:tavLst>
                                        <p:tav tm="0">
                                          <p:val>
                                            <p:fltVal val="0.5"/>
                                          </p:val>
                                        </p:tav>
                                        <p:tav tm="100000">
                                          <p:val>
                                            <p:strVal val="#ppt_x"/>
                                          </p:val>
                                        </p:tav>
                                      </p:tavLst>
                                    </p:anim>
                                    <p:anim calcmode="lin" valueType="num">
                                      <p:cBhvr>
                                        <p:cTn id="144" dur="500" fill="hold"/>
                                        <p:tgtEl>
                                          <p:spTgt spid="31"/>
                                        </p:tgtEl>
                                        <p:attrNameLst>
                                          <p:attrName>ppt_y</p:attrName>
                                        </p:attrNameLst>
                                      </p:cBhvr>
                                      <p:tavLst>
                                        <p:tav tm="0">
                                          <p:val>
                                            <p:fltVal val="0.5"/>
                                          </p:val>
                                        </p:tav>
                                        <p:tav tm="100000">
                                          <p:val>
                                            <p:strVal val="#ppt_y"/>
                                          </p:val>
                                        </p:tav>
                                      </p:tavLst>
                                    </p:anim>
                                  </p:childTnLst>
                                </p:cTn>
                              </p:par>
                              <p:par>
                                <p:cTn id="145" presetID="53" presetClass="entr" presetSubtype="528" fill="hold" grpId="0" nodeType="withEffect">
                                  <p:stCondLst>
                                    <p:cond delay="0"/>
                                  </p:stCondLst>
                                  <p:childTnLst>
                                    <p:set>
                                      <p:cBhvr>
                                        <p:cTn id="146" dur="1" fill="hold">
                                          <p:stCondLst>
                                            <p:cond delay="0"/>
                                          </p:stCondLst>
                                        </p:cTn>
                                        <p:tgtEl>
                                          <p:spTgt spid="34"/>
                                        </p:tgtEl>
                                        <p:attrNameLst>
                                          <p:attrName>style.visibility</p:attrName>
                                        </p:attrNameLst>
                                      </p:cBhvr>
                                      <p:to>
                                        <p:strVal val="visible"/>
                                      </p:to>
                                    </p:set>
                                    <p:anim calcmode="lin" valueType="num">
                                      <p:cBhvr>
                                        <p:cTn id="147" dur="500" fill="hold"/>
                                        <p:tgtEl>
                                          <p:spTgt spid="34"/>
                                        </p:tgtEl>
                                        <p:attrNameLst>
                                          <p:attrName>ppt_w</p:attrName>
                                        </p:attrNameLst>
                                      </p:cBhvr>
                                      <p:tavLst>
                                        <p:tav tm="0">
                                          <p:val>
                                            <p:fltVal val="0"/>
                                          </p:val>
                                        </p:tav>
                                        <p:tav tm="100000">
                                          <p:val>
                                            <p:strVal val="#ppt_w"/>
                                          </p:val>
                                        </p:tav>
                                      </p:tavLst>
                                    </p:anim>
                                    <p:anim calcmode="lin" valueType="num">
                                      <p:cBhvr>
                                        <p:cTn id="148" dur="500" fill="hold"/>
                                        <p:tgtEl>
                                          <p:spTgt spid="34"/>
                                        </p:tgtEl>
                                        <p:attrNameLst>
                                          <p:attrName>ppt_h</p:attrName>
                                        </p:attrNameLst>
                                      </p:cBhvr>
                                      <p:tavLst>
                                        <p:tav tm="0">
                                          <p:val>
                                            <p:fltVal val="0"/>
                                          </p:val>
                                        </p:tav>
                                        <p:tav tm="100000">
                                          <p:val>
                                            <p:strVal val="#ppt_h"/>
                                          </p:val>
                                        </p:tav>
                                      </p:tavLst>
                                    </p:anim>
                                    <p:animEffect transition="in" filter="fade">
                                      <p:cBhvr>
                                        <p:cTn id="149" dur="500"/>
                                        <p:tgtEl>
                                          <p:spTgt spid="34"/>
                                        </p:tgtEl>
                                      </p:cBhvr>
                                    </p:animEffect>
                                    <p:anim calcmode="lin" valueType="num">
                                      <p:cBhvr>
                                        <p:cTn id="150" dur="500" fill="hold"/>
                                        <p:tgtEl>
                                          <p:spTgt spid="34"/>
                                        </p:tgtEl>
                                        <p:attrNameLst>
                                          <p:attrName>ppt_x</p:attrName>
                                        </p:attrNameLst>
                                      </p:cBhvr>
                                      <p:tavLst>
                                        <p:tav tm="0">
                                          <p:val>
                                            <p:fltVal val="0.5"/>
                                          </p:val>
                                        </p:tav>
                                        <p:tav tm="100000">
                                          <p:val>
                                            <p:strVal val="#ppt_x"/>
                                          </p:val>
                                        </p:tav>
                                      </p:tavLst>
                                    </p:anim>
                                    <p:anim calcmode="lin" valueType="num">
                                      <p:cBhvr>
                                        <p:cTn id="151" dur="500" fill="hold"/>
                                        <p:tgtEl>
                                          <p:spTgt spid="34"/>
                                        </p:tgtEl>
                                        <p:attrNameLst>
                                          <p:attrName>ppt_y</p:attrName>
                                        </p:attrNameLst>
                                      </p:cBhvr>
                                      <p:tavLst>
                                        <p:tav tm="0">
                                          <p:val>
                                            <p:fltVal val="0.5"/>
                                          </p:val>
                                        </p:tav>
                                        <p:tav tm="100000">
                                          <p:val>
                                            <p:strVal val="#ppt_y"/>
                                          </p:val>
                                        </p:tav>
                                      </p:tavLst>
                                    </p:anim>
                                  </p:childTnLst>
                                </p:cTn>
                              </p:par>
                              <p:par>
                                <p:cTn id="152" presetID="53" presetClass="entr" presetSubtype="528" fill="hold" grpId="0" nodeType="withEffect">
                                  <p:stCondLst>
                                    <p:cond delay="0"/>
                                  </p:stCondLst>
                                  <p:childTnLst>
                                    <p:set>
                                      <p:cBhvr>
                                        <p:cTn id="153" dur="1" fill="hold">
                                          <p:stCondLst>
                                            <p:cond delay="0"/>
                                          </p:stCondLst>
                                        </p:cTn>
                                        <p:tgtEl>
                                          <p:spTgt spid="35"/>
                                        </p:tgtEl>
                                        <p:attrNameLst>
                                          <p:attrName>style.visibility</p:attrName>
                                        </p:attrNameLst>
                                      </p:cBhvr>
                                      <p:to>
                                        <p:strVal val="visible"/>
                                      </p:to>
                                    </p:set>
                                    <p:anim calcmode="lin" valueType="num">
                                      <p:cBhvr>
                                        <p:cTn id="154" dur="500" fill="hold"/>
                                        <p:tgtEl>
                                          <p:spTgt spid="35"/>
                                        </p:tgtEl>
                                        <p:attrNameLst>
                                          <p:attrName>ppt_w</p:attrName>
                                        </p:attrNameLst>
                                      </p:cBhvr>
                                      <p:tavLst>
                                        <p:tav tm="0">
                                          <p:val>
                                            <p:fltVal val="0"/>
                                          </p:val>
                                        </p:tav>
                                        <p:tav tm="100000">
                                          <p:val>
                                            <p:strVal val="#ppt_w"/>
                                          </p:val>
                                        </p:tav>
                                      </p:tavLst>
                                    </p:anim>
                                    <p:anim calcmode="lin" valueType="num">
                                      <p:cBhvr>
                                        <p:cTn id="155" dur="500" fill="hold"/>
                                        <p:tgtEl>
                                          <p:spTgt spid="35"/>
                                        </p:tgtEl>
                                        <p:attrNameLst>
                                          <p:attrName>ppt_h</p:attrName>
                                        </p:attrNameLst>
                                      </p:cBhvr>
                                      <p:tavLst>
                                        <p:tav tm="0">
                                          <p:val>
                                            <p:fltVal val="0"/>
                                          </p:val>
                                        </p:tav>
                                        <p:tav tm="100000">
                                          <p:val>
                                            <p:strVal val="#ppt_h"/>
                                          </p:val>
                                        </p:tav>
                                      </p:tavLst>
                                    </p:anim>
                                    <p:animEffect transition="in" filter="fade">
                                      <p:cBhvr>
                                        <p:cTn id="156" dur="500"/>
                                        <p:tgtEl>
                                          <p:spTgt spid="35"/>
                                        </p:tgtEl>
                                      </p:cBhvr>
                                    </p:animEffect>
                                    <p:anim calcmode="lin" valueType="num">
                                      <p:cBhvr>
                                        <p:cTn id="157" dur="500" fill="hold"/>
                                        <p:tgtEl>
                                          <p:spTgt spid="35"/>
                                        </p:tgtEl>
                                        <p:attrNameLst>
                                          <p:attrName>ppt_x</p:attrName>
                                        </p:attrNameLst>
                                      </p:cBhvr>
                                      <p:tavLst>
                                        <p:tav tm="0">
                                          <p:val>
                                            <p:fltVal val="0.5"/>
                                          </p:val>
                                        </p:tav>
                                        <p:tav tm="100000">
                                          <p:val>
                                            <p:strVal val="#ppt_x"/>
                                          </p:val>
                                        </p:tav>
                                      </p:tavLst>
                                    </p:anim>
                                    <p:anim calcmode="lin" valueType="num">
                                      <p:cBhvr>
                                        <p:cTn id="158" dur="500" fill="hold"/>
                                        <p:tgtEl>
                                          <p:spTgt spid="35"/>
                                        </p:tgtEl>
                                        <p:attrNameLst>
                                          <p:attrName>ppt_y</p:attrName>
                                        </p:attrNameLst>
                                      </p:cBhvr>
                                      <p:tavLst>
                                        <p:tav tm="0">
                                          <p:val>
                                            <p:fltVal val="0.5"/>
                                          </p:val>
                                        </p:tav>
                                        <p:tav tm="100000">
                                          <p:val>
                                            <p:strVal val="#ppt_y"/>
                                          </p:val>
                                        </p:tav>
                                      </p:tavLst>
                                    </p:anim>
                                  </p:childTnLst>
                                </p:cTn>
                              </p:par>
                              <p:par>
                                <p:cTn id="159" presetID="53" presetClass="entr" presetSubtype="528" fill="hold" grpId="0" nodeType="with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p:cTn id="161" dur="500" fill="hold"/>
                                        <p:tgtEl>
                                          <p:spTgt spid="36"/>
                                        </p:tgtEl>
                                        <p:attrNameLst>
                                          <p:attrName>ppt_w</p:attrName>
                                        </p:attrNameLst>
                                      </p:cBhvr>
                                      <p:tavLst>
                                        <p:tav tm="0">
                                          <p:val>
                                            <p:fltVal val="0"/>
                                          </p:val>
                                        </p:tav>
                                        <p:tav tm="100000">
                                          <p:val>
                                            <p:strVal val="#ppt_w"/>
                                          </p:val>
                                        </p:tav>
                                      </p:tavLst>
                                    </p:anim>
                                    <p:anim calcmode="lin" valueType="num">
                                      <p:cBhvr>
                                        <p:cTn id="162" dur="500" fill="hold"/>
                                        <p:tgtEl>
                                          <p:spTgt spid="36"/>
                                        </p:tgtEl>
                                        <p:attrNameLst>
                                          <p:attrName>ppt_h</p:attrName>
                                        </p:attrNameLst>
                                      </p:cBhvr>
                                      <p:tavLst>
                                        <p:tav tm="0">
                                          <p:val>
                                            <p:fltVal val="0"/>
                                          </p:val>
                                        </p:tav>
                                        <p:tav tm="100000">
                                          <p:val>
                                            <p:strVal val="#ppt_h"/>
                                          </p:val>
                                        </p:tav>
                                      </p:tavLst>
                                    </p:anim>
                                    <p:animEffect transition="in" filter="fade">
                                      <p:cBhvr>
                                        <p:cTn id="163" dur="500"/>
                                        <p:tgtEl>
                                          <p:spTgt spid="36"/>
                                        </p:tgtEl>
                                      </p:cBhvr>
                                    </p:animEffect>
                                    <p:anim calcmode="lin" valueType="num">
                                      <p:cBhvr>
                                        <p:cTn id="164" dur="500" fill="hold"/>
                                        <p:tgtEl>
                                          <p:spTgt spid="36"/>
                                        </p:tgtEl>
                                        <p:attrNameLst>
                                          <p:attrName>ppt_x</p:attrName>
                                        </p:attrNameLst>
                                      </p:cBhvr>
                                      <p:tavLst>
                                        <p:tav tm="0">
                                          <p:val>
                                            <p:fltVal val="0.5"/>
                                          </p:val>
                                        </p:tav>
                                        <p:tav tm="100000">
                                          <p:val>
                                            <p:strVal val="#ppt_x"/>
                                          </p:val>
                                        </p:tav>
                                      </p:tavLst>
                                    </p:anim>
                                    <p:anim calcmode="lin" valueType="num">
                                      <p:cBhvr>
                                        <p:cTn id="165" dur="500" fill="hold"/>
                                        <p:tgtEl>
                                          <p:spTgt spid="36"/>
                                        </p:tgtEl>
                                        <p:attrNameLst>
                                          <p:attrName>ppt_y</p:attrName>
                                        </p:attrNameLst>
                                      </p:cBhvr>
                                      <p:tavLst>
                                        <p:tav tm="0">
                                          <p:val>
                                            <p:fltVal val="0.5"/>
                                          </p:val>
                                        </p:tav>
                                        <p:tav tm="100000">
                                          <p:val>
                                            <p:strVal val="#ppt_y"/>
                                          </p:val>
                                        </p:tav>
                                      </p:tavLst>
                                    </p:anim>
                                  </p:childTnLst>
                                </p:cTn>
                              </p:par>
                              <p:par>
                                <p:cTn id="166" presetID="53" presetClass="entr" presetSubtype="528" fill="hold" grpId="0" nodeType="withEffect">
                                  <p:stCondLst>
                                    <p:cond delay="0"/>
                                  </p:stCondLst>
                                  <p:childTnLst>
                                    <p:set>
                                      <p:cBhvr>
                                        <p:cTn id="167" dur="1" fill="hold">
                                          <p:stCondLst>
                                            <p:cond delay="0"/>
                                          </p:stCondLst>
                                        </p:cTn>
                                        <p:tgtEl>
                                          <p:spTgt spid="37"/>
                                        </p:tgtEl>
                                        <p:attrNameLst>
                                          <p:attrName>style.visibility</p:attrName>
                                        </p:attrNameLst>
                                      </p:cBhvr>
                                      <p:to>
                                        <p:strVal val="visible"/>
                                      </p:to>
                                    </p:set>
                                    <p:anim calcmode="lin" valueType="num">
                                      <p:cBhvr>
                                        <p:cTn id="168" dur="500" fill="hold"/>
                                        <p:tgtEl>
                                          <p:spTgt spid="37"/>
                                        </p:tgtEl>
                                        <p:attrNameLst>
                                          <p:attrName>ppt_w</p:attrName>
                                        </p:attrNameLst>
                                      </p:cBhvr>
                                      <p:tavLst>
                                        <p:tav tm="0">
                                          <p:val>
                                            <p:fltVal val="0"/>
                                          </p:val>
                                        </p:tav>
                                        <p:tav tm="100000">
                                          <p:val>
                                            <p:strVal val="#ppt_w"/>
                                          </p:val>
                                        </p:tav>
                                      </p:tavLst>
                                    </p:anim>
                                    <p:anim calcmode="lin" valueType="num">
                                      <p:cBhvr>
                                        <p:cTn id="169" dur="500" fill="hold"/>
                                        <p:tgtEl>
                                          <p:spTgt spid="37"/>
                                        </p:tgtEl>
                                        <p:attrNameLst>
                                          <p:attrName>ppt_h</p:attrName>
                                        </p:attrNameLst>
                                      </p:cBhvr>
                                      <p:tavLst>
                                        <p:tav tm="0">
                                          <p:val>
                                            <p:fltVal val="0"/>
                                          </p:val>
                                        </p:tav>
                                        <p:tav tm="100000">
                                          <p:val>
                                            <p:strVal val="#ppt_h"/>
                                          </p:val>
                                        </p:tav>
                                      </p:tavLst>
                                    </p:anim>
                                    <p:animEffect transition="in" filter="fade">
                                      <p:cBhvr>
                                        <p:cTn id="170" dur="500"/>
                                        <p:tgtEl>
                                          <p:spTgt spid="37"/>
                                        </p:tgtEl>
                                      </p:cBhvr>
                                    </p:animEffect>
                                    <p:anim calcmode="lin" valueType="num">
                                      <p:cBhvr>
                                        <p:cTn id="171" dur="500" fill="hold"/>
                                        <p:tgtEl>
                                          <p:spTgt spid="37"/>
                                        </p:tgtEl>
                                        <p:attrNameLst>
                                          <p:attrName>ppt_x</p:attrName>
                                        </p:attrNameLst>
                                      </p:cBhvr>
                                      <p:tavLst>
                                        <p:tav tm="0">
                                          <p:val>
                                            <p:fltVal val="0.5"/>
                                          </p:val>
                                        </p:tav>
                                        <p:tav tm="100000">
                                          <p:val>
                                            <p:strVal val="#ppt_x"/>
                                          </p:val>
                                        </p:tav>
                                      </p:tavLst>
                                    </p:anim>
                                    <p:anim calcmode="lin" valueType="num">
                                      <p:cBhvr>
                                        <p:cTn id="172" dur="500" fill="hold"/>
                                        <p:tgtEl>
                                          <p:spTgt spid="37"/>
                                        </p:tgtEl>
                                        <p:attrNameLst>
                                          <p:attrName>ppt_y</p:attrName>
                                        </p:attrNameLst>
                                      </p:cBhvr>
                                      <p:tavLst>
                                        <p:tav tm="0">
                                          <p:val>
                                            <p:fltVal val="0.5"/>
                                          </p:val>
                                        </p:tav>
                                        <p:tav tm="100000">
                                          <p:val>
                                            <p:strVal val="#ppt_y"/>
                                          </p:val>
                                        </p:tav>
                                      </p:tavLst>
                                    </p:anim>
                                  </p:childTnLst>
                                </p:cTn>
                              </p:par>
                              <p:par>
                                <p:cTn id="173" presetID="53" presetClass="entr" presetSubtype="528" fill="hold" grpId="0" nodeType="withEffect">
                                  <p:stCondLst>
                                    <p:cond delay="0"/>
                                  </p:stCondLst>
                                  <p:childTnLst>
                                    <p:set>
                                      <p:cBhvr>
                                        <p:cTn id="174" dur="1" fill="hold">
                                          <p:stCondLst>
                                            <p:cond delay="0"/>
                                          </p:stCondLst>
                                        </p:cTn>
                                        <p:tgtEl>
                                          <p:spTgt spid="38"/>
                                        </p:tgtEl>
                                        <p:attrNameLst>
                                          <p:attrName>style.visibility</p:attrName>
                                        </p:attrNameLst>
                                      </p:cBhvr>
                                      <p:to>
                                        <p:strVal val="visible"/>
                                      </p:to>
                                    </p:set>
                                    <p:anim calcmode="lin" valueType="num">
                                      <p:cBhvr>
                                        <p:cTn id="175" dur="500" fill="hold"/>
                                        <p:tgtEl>
                                          <p:spTgt spid="38"/>
                                        </p:tgtEl>
                                        <p:attrNameLst>
                                          <p:attrName>ppt_w</p:attrName>
                                        </p:attrNameLst>
                                      </p:cBhvr>
                                      <p:tavLst>
                                        <p:tav tm="0">
                                          <p:val>
                                            <p:fltVal val="0"/>
                                          </p:val>
                                        </p:tav>
                                        <p:tav tm="100000">
                                          <p:val>
                                            <p:strVal val="#ppt_w"/>
                                          </p:val>
                                        </p:tav>
                                      </p:tavLst>
                                    </p:anim>
                                    <p:anim calcmode="lin" valueType="num">
                                      <p:cBhvr>
                                        <p:cTn id="176" dur="500" fill="hold"/>
                                        <p:tgtEl>
                                          <p:spTgt spid="38"/>
                                        </p:tgtEl>
                                        <p:attrNameLst>
                                          <p:attrName>ppt_h</p:attrName>
                                        </p:attrNameLst>
                                      </p:cBhvr>
                                      <p:tavLst>
                                        <p:tav tm="0">
                                          <p:val>
                                            <p:fltVal val="0"/>
                                          </p:val>
                                        </p:tav>
                                        <p:tav tm="100000">
                                          <p:val>
                                            <p:strVal val="#ppt_h"/>
                                          </p:val>
                                        </p:tav>
                                      </p:tavLst>
                                    </p:anim>
                                    <p:animEffect transition="in" filter="fade">
                                      <p:cBhvr>
                                        <p:cTn id="177" dur="500"/>
                                        <p:tgtEl>
                                          <p:spTgt spid="38"/>
                                        </p:tgtEl>
                                      </p:cBhvr>
                                    </p:animEffect>
                                    <p:anim calcmode="lin" valueType="num">
                                      <p:cBhvr>
                                        <p:cTn id="178" dur="500" fill="hold"/>
                                        <p:tgtEl>
                                          <p:spTgt spid="38"/>
                                        </p:tgtEl>
                                        <p:attrNameLst>
                                          <p:attrName>ppt_x</p:attrName>
                                        </p:attrNameLst>
                                      </p:cBhvr>
                                      <p:tavLst>
                                        <p:tav tm="0">
                                          <p:val>
                                            <p:fltVal val="0.5"/>
                                          </p:val>
                                        </p:tav>
                                        <p:tav tm="100000">
                                          <p:val>
                                            <p:strVal val="#ppt_x"/>
                                          </p:val>
                                        </p:tav>
                                      </p:tavLst>
                                    </p:anim>
                                    <p:anim calcmode="lin" valueType="num">
                                      <p:cBhvr>
                                        <p:cTn id="179" dur="500" fill="hold"/>
                                        <p:tgtEl>
                                          <p:spTgt spid="38"/>
                                        </p:tgtEl>
                                        <p:attrNameLst>
                                          <p:attrName>ppt_y</p:attrName>
                                        </p:attrNameLst>
                                      </p:cBhvr>
                                      <p:tavLst>
                                        <p:tav tm="0">
                                          <p:val>
                                            <p:fltVal val="0.5"/>
                                          </p:val>
                                        </p:tav>
                                        <p:tav tm="100000">
                                          <p:val>
                                            <p:strVal val="#ppt_y"/>
                                          </p:val>
                                        </p:tav>
                                      </p:tavLst>
                                    </p:anim>
                                  </p:childTnLst>
                                </p:cTn>
                              </p:par>
                              <p:par>
                                <p:cTn id="180" presetID="53" presetClass="entr" presetSubtype="528" fill="hold" grpId="0" nodeType="withEffect">
                                  <p:stCondLst>
                                    <p:cond delay="0"/>
                                  </p:stCondLst>
                                  <p:childTnLst>
                                    <p:set>
                                      <p:cBhvr>
                                        <p:cTn id="181" dur="1" fill="hold">
                                          <p:stCondLst>
                                            <p:cond delay="0"/>
                                          </p:stCondLst>
                                        </p:cTn>
                                        <p:tgtEl>
                                          <p:spTgt spid="42"/>
                                        </p:tgtEl>
                                        <p:attrNameLst>
                                          <p:attrName>style.visibility</p:attrName>
                                        </p:attrNameLst>
                                      </p:cBhvr>
                                      <p:to>
                                        <p:strVal val="visible"/>
                                      </p:to>
                                    </p:set>
                                    <p:anim calcmode="lin" valueType="num">
                                      <p:cBhvr>
                                        <p:cTn id="182" dur="500" fill="hold"/>
                                        <p:tgtEl>
                                          <p:spTgt spid="42"/>
                                        </p:tgtEl>
                                        <p:attrNameLst>
                                          <p:attrName>ppt_w</p:attrName>
                                        </p:attrNameLst>
                                      </p:cBhvr>
                                      <p:tavLst>
                                        <p:tav tm="0">
                                          <p:val>
                                            <p:fltVal val="0"/>
                                          </p:val>
                                        </p:tav>
                                        <p:tav tm="100000">
                                          <p:val>
                                            <p:strVal val="#ppt_w"/>
                                          </p:val>
                                        </p:tav>
                                      </p:tavLst>
                                    </p:anim>
                                    <p:anim calcmode="lin" valueType="num">
                                      <p:cBhvr>
                                        <p:cTn id="183" dur="500" fill="hold"/>
                                        <p:tgtEl>
                                          <p:spTgt spid="42"/>
                                        </p:tgtEl>
                                        <p:attrNameLst>
                                          <p:attrName>ppt_h</p:attrName>
                                        </p:attrNameLst>
                                      </p:cBhvr>
                                      <p:tavLst>
                                        <p:tav tm="0">
                                          <p:val>
                                            <p:fltVal val="0"/>
                                          </p:val>
                                        </p:tav>
                                        <p:tav tm="100000">
                                          <p:val>
                                            <p:strVal val="#ppt_h"/>
                                          </p:val>
                                        </p:tav>
                                      </p:tavLst>
                                    </p:anim>
                                    <p:animEffect transition="in" filter="fade">
                                      <p:cBhvr>
                                        <p:cTn id="184" dur="500"/>
                                        <p:tgtEl>
                                          <p:spTgt spid="42"/>
                                        </p:tgtEl>
                                      </p:cBhvr>
                                    </p:animEffect>
                                    <p:anim calcmode="lin" valueType="num">
                                      <p:cBhvr>
                                        <p:cTn id="185" dur="500" fill="hold"/>
                                        <p:tgtEl>
                                          <p:spTgt spid="42"/>
                                        </p:tgtEl>
                                        <p:attrNameLst>
                                          <p:attrName>ppt_x</p:attrName>
                                        </p:attrNameLst>
                                      </p:cBhvr>
                                      <p:tavLst>
                                        <p:tav tm="0">
                                          <p:val>
                                            <p:fltVal val="0.5"/>
                                          </p:val>
                                        </p:tav>
                                        <p:tav tm="100000">
                                          <p:val>
                                            <p:strVal val="#ppt_x"/>
                                          </p:val>
                                        </p:tav>
                                      </p:tavLst>
                                    </p:anim>
                                    <p:anim calcmode="lin" valueType="num">
                                      <p:cBhvr>
                                        <p:cTn id="186" dur="500" fill="hold"/>
                                        <p:tgtEl>
                                          <p:spTgt spid="42"/>
                                        </p:tgtEl>
                                        <p:attrNameLst>
                                          <p:attrName>ppt_y</p:attrName>
                                        </p:attrNameLst>
                                      </p:cBhvr>
                                      <p:tavLst>
                                        <p:tav tm="0">
                                          <p:val>
                                            <p:fltVal val="0.5"/>
                                          </p:val>
                                        </p:tav>
                                        <p:tav tm="100000">
                                          <p:val>
                                            <p:strVal val="#ppt_y"/>
                                          </p:val>
                                        </p:tav>
                                      </p:tavLst>
                                    </p:anim>
                                  </p:childTnLst>
                                </p:cTn>
                              </p:par>
                              <p:par>
                                <p:cTn id="187" presetID="53" presetClass="entr" presetSubtype="528" fill="hold" grpId="0" nodeType="withEffect">
                                  <p:stCondLst>
                                    <p:cond delay="0"/>
                                  </p:stCondLst>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ppt_w</p:attrName>
                                        </p:attrNameLst>
                                      </p:cBhvr>
                                      <p:tavLst>
                                        <p:tav tm="0">
                                          <p:val>
                                            <p:fltVal val="0"/>
                                          </p:val>
                                        </p:tav>
                                        <p:tav tm="100000">
                                          <p:val>
                                            <p:strVal val="#ppt_w"/>
                                          </p:val>
                                        </p:tav>
                                      </p:tavLst>
                                    </p:anim>
                                    <p:anim calcmode="lin" valueType="num">
                                      <p:cBhvr>
                                        <p:cTn id="190" dur="500" fill="hold"/>
                                        <p:tgtEl>
                                          <p:spTgt spid="43"/>
                                        </p:tgtEl>
                                        <p:attrNameLst>
                                          <p:attrName>ppt_h</p:attrName>
                                        </p:attrNameLst>
                                      </p:cBhvr>
                                      <p:tavLst>
                                        <p:tav tm="0">
                                          <p:val>
                                            <p:fltVal val="0"/>
                                          </p:val>
                                        </p:tav>
                                        <p:tav tm="100000">
                                          <p:val>
                                            <p:strVal val="#ppt_h"/>
                                          </p:val>
                                        </p:tav>
                                      </p:tavLst>
                                    </p:anim>
                                    <p:animEffect transition="in" filter="fade">
                                      <p:cBhvr>
                                        <p:cTn id="191" dur="500"/>
                                        <p:tgtEl>
                                          <p:spTgt spid="43"/>
                                        </p:tgtEl>
                                      </p:cBhvr>
                                    </p:animEffect>
                                    <p:anim calcmode="lin" valueType="num">
                                      <p:cBhvr>
                                        <p:cTn id="192" dur="500" fill="hold"/>
                                        <p:tgtEl>
                                          <p:spTgt spid="43"/>
                                        </p:tgtEl>
                                        <p:attrNameLst>
                                          <p:attrName>ppt_x</p:attrName>
                                        </p:attrNameLst>
                                      </p:cBhvr>
                                      <p:tavLst>
                                        <p:tav tm="0">
                                          <p:val>
                                            <p:fltVal val="0.5"/>
                                          </p:val>
                                        </p:tav>
                                        <p:tav tm="100000">
                                          <p:val>
                                            <p:strVal val="#ppt_x"/>
                                          </p:val>
                                        </p:tav>
                                      </p:tavLst>
                                    </p:anim>
                                    <p:anim calcmode="lin" valueType="num">
                                      <p:cBhvr>
                                        <p:cTn id="193"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6" grpId="0"/>
      <p:bldP spid="7" grpId="0"/>
      <p:bldP spid="8" grpId="0"/>
      <p:bldP spid="9" grpId="0"/>
      <p:bldP spid="10" grpId="0"/>
      <p:bldP spid="11" grpId="0"/>
      <p:bldP spid="12" grpId="0"/>
      <p:bldP spid="13" grpId="0"/>
      <p:bldP spid="14" grpId="0"/>
      <p:bldP spid="15" grpId="0"/>
      <p:bldP spid="16"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Font schemes</a:t>
            </a:r>
            <a:endParaRPr lang="en-US" dirty="0"/>
          </a:p>
        </p:txBody>
      </p:sp>
      <p:sp>
        <p:nvSpPr>
          <p:cNvPr id="5" name="Text Placeholder 4"/>
          <p:cNvSpPr>
            <a:spLocks noGrp="1"/>
          </p:cNvSpPr>
          <p:nvPr>
            <p:ph type="body" sz="quarter" idx="10"/>
          </p:nvPr>
        </p:nvSpPr>
        <p:spPr/>
        <p:txBody>
          <a:bodyPr/>
          <a:lstStyle/>
          <a:p>
            <a:r>
              <a:rPr lang="en-US" dirty="0"/>
              <a:t>Web fonts</a:t>
            </a:r>
          </a:p>
          <a:p>
            <a:pPr lvl="1"/>
            <a:r>
              <a:rPr lang="en-US" dirty="0"/>
              <a:t>Four web font files: </a:t>
            </a:r>
          </a:p>
          <a:p>
            <a:pPr lvl="2"/>
            <a:r>
              <a:rPr lang="en-US" dirty="0"/>
              <a:t>EOT, WOFF, TTF, SVG</a:t>
            </a:r>
          </a:p>
          <a:p>
            <a:pPr lvl="1"/>
            <a:r>
              <a:rPr lang="en-US" dirty="0" smtClean="0"/>
              <a:t>Large preview image</a:t>
            </a:r>
          </a:p>
          <a:p>
            <a:pPr lvl="1"/>
            <a:r>
              <a:rPr lang="en-US" dirty="0" smtClean="0"/>
              <a:t>Small preview image</a:t>
            </a:r>
          </a:p>
          <a:p>
            <a:endParaRPr lang="en-US" dirty="0"/>
          </a:p>
        </p:txBody>
      </p:sp>
      <p:pic>
        <p:nvPicPr>
          <p:cNvPr id="3" name="Picture 2"/>
          <p:cNvPicPr>
            <a:picLocks noChangeAspect="1"/>
          </p:cNvPicPr>
          <p:nvPr/>
        </p:nvPicPr>
        <p:blipFill>
          <a:blip r:embed="rId3"/>
          <a:stretch>
            <a:fillRect/>
          </a:stretch>
        </p:blipFill>
        <p:spPr>
          <a:xfrm>
            <a:off x="3094037" y="1354331"/>
            <a:ext cx="1590675" cy="5410200"/>
          </a:xfrm>
          <a:prstGeom prst="rect">
            <a:avLst/>
          </a:prstGeom>
        </p:spPr>
      </p:pic>
      <p:pic>
        <p:nvPicPr>
          <p:cNvPr id="18" name="Picture 17"/>
          <p:cNvPicPr>
            <a:picLocks noChangeAspect="1"/>
          </p:cNvPicPr>
          <p:nvPr/>
        </p:nvPicPr>
        <p:blipFill>
          <a:blip r:embed="rId4"/>
          <a:stretch>
            <a:fillRect/>
          </a:stretch>
        </p:blipFill>
        <p:spPr>
          <a:xfrm>
            <a:off x="5227638" y="1354331"/>
            <a:ext cx="6553200" cy="4914900"/>
          </a:xfrm>
          <a:prstGeom prst="rect">
            <a:avLst/>
          </a:prstGeom>
          <a:ln>
            <a:solidFill>
              <a:schemeClr val="bg1">
                <a:lumMod val="85000"/>
              </a:schemeClr>
            </a:solidFill>
          </a:ln>
        </p:spPr>
      </p:pic>
    </p:spTree>
    <p:extLst>
      <p:ext uri="{BB962C8B-B14F-4D97-AF65-F5344CB8AC3E}">
        <p14:creationId xmlns:p14="http://schemas.microsoft.com/office/powerpoint/2010/main" val="328290012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Font scheme sample</a:t>
            </a:r>
            <a:endParaRPr lang="en-US" dirty="0"/>
          </a:p>
        </p:txBody>
      </p:sp>
      <p:sp>
        <p:nvSpPr>
          <p:cNvPr id="3" name="Text Placeholder 2"/>
          <p:cNvSpPr>
            <a:spLocks noGrp="1"/>
          </p:cNvSpPr>
          <p:nvPr>
            <p:ph type="body" sz="quarter" idx="10"/>
          </p:nvPr>
        </p:nvSpPr>
        <p:spPr/>
        <p:txBody>
          <a:bodyPr/>
          <a:lstStyle/>
          <a:p>
            <a:pPr marL="288925" indent="-288925"/>
            <a:r>
              <a:rPr lang="en-US" sz="1800" dirty="0">
                <a:solidFill>
                  <a:srgbClr val="0000FF"/>
                </a:solidFill>
                <a:latin typeface="Consolas" panose="020B0609020204030204" pitchFamily="49" charset="0"/>
              </a:rPr>
              <a:t>&lt;?</a:t>
            </a:r>
            <a:r>
              <a:rPr lang="en-US" sz="1800" dirty="0">
                <a:solidFill>
                  <a:srgbClr val="A31515"/>
                </a:solidFill>
                <a:latin typeface="Consolas" panose="020B0609020204030204" pitchFamily="49" charset="0"/>
              </a:rPr>
              <a:t>xml</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version</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1.0</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encoding</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utf-8</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Georgia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previewSlot1</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previewSlot2</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body</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xmlns:s</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http://schemas.microsoft.com/</a:t>
            </a:r>
            <a:r>
              <a:rPr lang="en-US" sz="1800" dirty="0" err="1">
                <a:solidFill>
                  <a:srgbClr val="0000FF"/>
                </a:solidFill>
                <a:latin typeface="Consolas" panose="020B0609020204030204" pitchFamily="49" charset="0"/>
              </a:rPr>
              <a:t>sharepoint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s:latin</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Georgia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script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Arab</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Tahoma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288925" indent="-288925"/>
            <a:r>
              <a:rPr lang="fr-FR" sz="1800" dirty="0">
                <a:solidFill>
                  <a:srgbClr val="0000FF"/>
                </a:solidFill>
                <a:latin typeface="Consolas" panose="020B0609020204030204" pitchFamily="49" charset="0"/>
              </a:rPr>
              <a:t>            &lt;</a:t>
            </a:r>
            <a:r>
              <a:rPr lang="fr-FR" sz="1800" dirty="0" err="1">
                <a:solidFill>
                  <a:srgbClr val="A31515"/>
                </a:solidFill>
                <a:latin typeface="Consolas" panose="020B0609020204030204" pitchFamily="49" charset="0"/>
              </a:rPr>
              <a:t>s:font</a:t>
            </a:r>
            <a:r>
              <a:rPr lang="fr-FR" sz="1800" dirty="0">
                <a:solidFill>
                  <a:srgbClr val="0000FF"/>
                </a:solidFill>
                <a:latin typeface="Consolas" panose="020B0609020204030204" pitchFamily="49" charset="0"/>
              </a:rPr>
              <a:t> </a:t>
            </a:r>
            <a:r>
              <a:rPr lang="fr-FR" sz="1800" dirty="0">
                <a:solidFill>
                  <a:srgbClr val="FF0000"/>
                </a:solidFill>
                <a:latin typeface="Consolas" panose="020B0609020204030204" pitchFamily="49" charset="0"/>
              </a:rPr>
              <a:t>script</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Deva</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a:t>
            </a:r>
            <a:r>
              <a:rPr lang="fr-FR" sz="1800" dirty="0" err="1">
                <a:solidFill>
                  <a:srgbClr val="FF0000"/>
                </a:solidFill>
                <a:latin typeface="Consolas" panose="020B0609020204030204" pitchFamily="49" charset="0"/>
              </a:rPr>
              <a:t>typeface</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err="1">
                <a:solidFill>
                  <a:srgbClr val="0000FF"/>
                </a:solidFill>
                <a:latin typeface="Consolas" panose="020B0609020204030204" pitchFamily="49" charset="0"/>
              </a:rPr>
              <a:t>Mangal</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/&gt;</a:t>
            </a:r>
            <a:endParaRPr lang="fr-FR" sz="1800" dirty="0">
              <a:solidFill>
                <a:prstClr val="black"/>
              </a:solidFill>
              <a:latin typeface="Consolas" panose="020B0609020204030204" pitchFamily="49" charset="0"/>
            </a:endParaRPr>
          </a:p>
          <a:p>
            <a:pPr marL="288925" indent="-288925"/>
            <a:r>
              <a:rPr lang="en-US" sz="1800" dirty="0">
                <a:solidFill>
                  <a:prstClr val="black"/>
                </a:solidFill>
                <a:latin typeface="Consolas" panose="020B0609020204030204" pitchFamily="49" charset="0"/>
              </a:rPr>
              <a:t>            …</a:t>
            </a: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navigation</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s:latin</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Georgia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script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Arab</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Tahoma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288925" indent="-288925"/>
            <a:r>
              <a:rPr lang="fr-FR" sz="1800" dirty="0">
                <a:solidFill>
                  <a:srgbClr val="0000FF"/>
                </a:solidFill>
                <a:latin typeface="Consolas" panose="020B0609020204030204" pitchFamily="49" charset="0"/>
              </a:rPr>
              <a:t>            &lt;</a:t>
            </a:r>
            <a:r>
              <a:rPr lang="fr-FR" sz="1800" dirty="0" err="1">
                <a:solidFill>
                  <a:srgbClr val="A31515"/>
                </a:solidFill>
                <a:latin typeface="Consolas" panose="020B0609020204030204" pitchFamily="49" charset="0"/>
              </a:rPr>
              <a:t>s:font</a:t>
            </a:r>
            <a:r>
              <a:rPr lang="fr-FR" sz="1800" dirty="0">
                <a:solidFill>
                  <a:srgbClr val="0000FF"/>
                </a:solidFill>
                <a:latin typeface="Consolas" panose="020B0609020204030204" pitchFamily="49" charset="0"/>
              </a:rPr>
              <a:t> </a:t>
            </a:r>
            <a:r>
              <a:rPr lang="fr-FR" sz="1800" dirty="0">
                <a:solidFill>
                  <a:srgbClr val="FF0000"/>
                </a:solidFill>
                <a:latin typeface="Consolas" panose="020B0609020204030204" pitchFamily="49" charset="0"/>
              </a:rPr>
              <a:t>script</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Deva</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a:t>
            </a:r>
            <a:r>
              <a:rPr lang="fr-FR" sz="1800" dirty="0" err="1">
                <a:solidFill>
                  <a:srgbClr val="FF0000"/>
                </a:solidFill>
                <a:latin typeface="Consolas" panose="020B0609020204030204" pitchFamily="49" charset="0"/>
              </a:rPr>
              <a:t>typeface</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err="1">
                <a:solidFill>
                  <a:srgbClr val="0000FF"/>
                </a:solidFill>
                <a:latin typeface="Consolas" panose="020B0609020204030204" pitchFamily="49" charset="0"/>
              </a:rPr>
              <a:t>Mangal</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/&gt;</a:t>
            </a:r>
            <a:endParaRPr lang="fr-FR" sz="1800" dirty="0">
              <a:solidFill>
                <a:prstClr val="black"/>
              </a:solidFill>
              <a:latin typeface="Consolas" panose="020B0609020204030204" pitchFamily="49" charset="0"/>
            </a:endParaRPr>
          </a:p>
          <a:p>
            <a:pPr marL="288925" indent="-288925"/>
            <a:r>
              <a:rPr lang="en-US" sz="1800" dirty="0">
                <a:solidFill>
                  <a:prstClr val="black"/>
                </a:solidFill>
                <a:latin typeface="Consolas" panose="020B0609020204030204" pitchFamily="49" charset="0"/>
              </a:rPr>
              <a:t>            ...</a:t>
            </a: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    &lt;/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&gt;</a:t>
            </a:r>
            <a:endParaRPr lang="en-US" sz="2000" dirty="0">
              <a:solidFill>
                <a:srgbClr val="0000FF"/>
              </a:solidFill>
              <a:latin typeface="Consolas" panose="020B0609020204030204" pitchFamily="49" charset="0"/>
            </a:endParaRPr>
          </a:p>
        </p:txBody>
      </p:sp>
    </p:spTree>
    <p:extLst>
      <p:ext uri="{BB962C8B-B14F-4D97-AF65-F5344CB8AC3E}">
        <p14:creationId xmlns:p14="http://schemas.microsoft.com/office/powerpoint/2010/main" val="122430647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Font scheme sample – </a:t>
            </a:r>
            <a:r>
              <a:rPr lang="en-US" dirty="0"/>
              <a:t>w</a:t>
            </a:r>
            <a:r>
              <a:rPr lang="en-US" dirty="0" smtClean="0"/>
              <a:t>eb fonts</a:t>
            </a:r>
            <a:endParaRPr lang="en-US" dirty="0"/>
          </a:p>
        </p:txBody>
      </p:sp>
      <p:sp>
        <p:nvSpPr>
          <p:cNvPr id="3" name="Text Placeholder 2"/>
          <p:cNvSpPr>
            <a:spLocks noGrp="1"/>
          </p:cNvSpPr>
          <p:nvPr>
            <p:ph type="body" sz="quarter" idx="10"/>
          </p:nvPr>
        </p:nvSpPr>
        <p:spPr/>
        <p:txBody>
          <a:bodyPr/>
          <a:lstStyle/>
          <a:p>
            <a:pPr marL="288925" indent="-288925"/>
            <a:r>
              <a:rPr lang="en-US" sz="1800" dirty="0">
                <a:solidFill>
                  <a:srgbClr val="0000FF"/>
                </a:solidFill>
                <a:latin typeface="Consolas" panose="020B0609020204030204" pitchFamily="49" charset="0"/>
              </a:rPr>
              <a:t>&lt;?</a:t>
            </a:r>
            <a:r>
              <a:rPr lang="en-US" sz="1800" dirty="0">
                <a:solidFill>
                  <a:srgbClr val="A31515"/>
                </a:solidFill>
                <a:latin typeface="Consolas" panose="020B0609020204030204" pitchFamily="49" charset="0"/>
              </a:rPr>
              <a:t>xml</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version</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1.0</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encoding</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utf-8</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Georgia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previewSlot1</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previewSlot2</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body</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xmlns:s</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http://schemas.microsoft.com/</a:t>
            </a:r>
            <a:r>
              <a:rPr lang="en-US" sz="1800" dirty="0" err="1">
                <a:solidFill>
                  <a:srgbClr val="0000FF"/>
                </a:solidFill>
                <a:latin typeface="Consolas" panose="020B0609020204030204" pitchFamily="49" charset="0"/>
              </a:rPr>
              <a:t>sharepoint</a:t>
            </a:r>
            <a:r>
              <a:rPr lang="en-US" sz="1800" dirty="0" smtClean="0">
                <a:solidFill>
                  <a:srgbClr val="0000FF"/>
                </a:solidFill>
                <a:latin typeface="Consolas" panose="020B0609020204030204" pitchFamily="49" charset="0"/>
              </a:rPr>
              <a:t>/</a:t>
            </a:r>
            <a:r>
              <a:rPr lang="en-US" sz="1800" dirty="0" smtClean="0">
                <a:solidFill>
                  <a:prstClr val="black"/>
                </a:solidFill>
                <a:latin typeface="Consolas" panose="020B0609020204030204" pitchFamily="49" charset="0"/>
              </a:rPr>
              <a:t>"</a:t>
            </a:r>
            <a:r>
              <a:rPr lang="en-US" sz="1800" dirty="0" smtClean="0">
                <a:solidFill>
                  <a:srgbClr val="0000FF"/>
                </a:solidFill>
                <a:latin typeface="Consolas" panose="020B0609020204030204" pitchFamily="49" charset="0"/>
              </a:rPr>
              <a:t>&gt;</a:t>
            </a:r>
            <a:endParaRPr lang="en-US" sz="1800" dirty="0" smtClean="0">
              <a:solidFill>
                <a:prstClr val="black"/>
              </a:solidFill>
              <a:latin typeface="Consolas" panose="020B0609020204030204" pitchFamily="49" charset="0"/>
            </a:endParaRPr>
          </a:p>
          <a:p>
            <a:pPr marL="746125"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1203325"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name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title</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1828800"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s:latin</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Bodoni </a:t>
            </a:r>
            <a:r>
              <a:rPr lang="en-US" sz="1800" dirty="0" smtClean="0">
                <a:solidFill>
                  <a:srgbClr val="0000FF"/>
                </a:solidFill>
                <a:latin typeface="Consolas" panose="020B0609020204030204" pitchFamily="49" charset="0"/>
              </a:rPr>
              <a:t>Book</a:t>
            </a:r>
            <a:r>
              <a:rPr lang="en-US" sz="1800" dirty="0">
                <a:solidFill>
                  <a:prstClr val="black"/>
                </a:solidFill>
                <a:latin typeface="Consolas" panose="020B0609020204030204" pitchFamily="49" charset="0"/>
              </a:rPr>
              <a:t>"</a:t>
            </a:r>
            <a:r>
              <a:rPr lang="en-US" sz="1800" dirty="0" smtClean="0">
                <a:solidFill>
                  <a:prstClr val="black"/>
                </a:solidFill>
                <a:latin typeface="Consolas" panose="020B0609020204030204" pitchFamily="49" charset="0"/>
              </a:rPr>
              <a:t/>
            </a:r>
            <a:br>
              <a:rPr lang="en-US" sz="1800" dirty="0" smtClean="0">
                <a:solidFill>
                  <a:prstClr val="black"/>
                </a:solidFill>
                <a:latin typeface="Consolas" panose="020B0609020204030204" pitchFamily="49" charset="0"/>
              </a:rPr>
            </a:br>
            <a:r>
              <a:rPr lang="en-US" sz="1800" dirty="0" err="1" smtClean="0">
                <a:solidFill>
                  <a:srgbClr val="FF0000"/>
                </a:solidFill>
                <a:latin typeface="Consolas" panose="020B0609020204030204" pitchFamily="49" charset="0"/>
              </a:rPr>
              <a:t>eotsrc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a:t>
            </a:r>
            <a:r>
              <a:rPr lang="en-US" sz="1800" dirty="0" smtClean="0">
                <a:solidFill>
                  <a:srgbClr val="0000FF"/>
                </a:solidFill>
                <a:latin typeface="Consolas" panose="020B0609020204030204" pitchFamily="49" charset="0"/>
              </a:rPr>
              <a:t>layouts/15/fonts/</a:t>
            </a:r>
            <a:r>
              <a:rPr lang="en-US" sz="1800" dirty="0" err="1" smtClean="0">
                <a:solidFill>
                  <a:srgbClr val="0000FF"/>
                </a:solidFill>
                <a:latin typeface="Consolas" panose="020B0609020204030204" pitchFamily="49" charset="0"/>
              </a:rPr>
              <a:t>BodoniBook.eot</a:t>
            </a:r>
            <a:r>
              <a:rPr lang="en-US" sz="1800" dirty="0">
                <a:solidFill>
                  <a:prstClr val="black"/>
                </a:solidFill>
                <a:latin typeface="Consolas" panose="020B0609020204030204" pitchFamily="49" charset="0"/>
              </a:rPr>
              <a:t>"</a:t>
            </a:r>
            <a:r>
              <a:rPr lang="en-US" sz="1800" dirty="0" smtClean="0">
                <a:solidFill>
                  <a:prstClr val="black"/>
                </a:solidFill>
                <a:latin typeface="Consolas" panose="020B0609020204030204" pitchFamily="49" charset="0"/>
              </a:rPr>
              <a:t/>
            </a:r>
            <a:br>
              <a:rPr lang="en-US" sz="1800" dirty="0" smtClean="0">
                <a:solidFill>
                  <a:prstClr val="black"/>
                </a:solidFill>
                <a:latin typeface="Consolas" panose="020B0609020204030204" pitchFamily="49" charset="0"/>
              </a:rPr>
            </a:br>
            <a:r>
              <a:rPr lang="en-US" sz="1800" dirty="0" err="1" smtClean="0">
                <a:solidFill>
                  <a:srgbClr val="FF0000"/>
                </a:solidFill>
                <a:latin typeface="Consolas" panose="020B0609020204030204" pitchFamily="49" charset="0"/>
              </a:rPr>
              <a:t>woffsrc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a:t>
            </a:r>
            <a:r>
              <a:rPr lang="en-US" sz="1800" dirty="0" smtClean="0">
                <a:solidFill>
                  <a:srgbClr val="0000FF"/>
                </a:solidFill>
                <a:latin typeface="Consolas" panose="020B0609020204030204" pitchFamily="49" charset="0"/>
              </a:rPr>
              <a:t>layouts/15/fonts/</a:t>
            </a:r>
            <a:r>
              <a:rPr lang="en-US" sz="1800" dirty="0" err="1" smtClean="0">
                <a:solidFill>
                  <a:srgbClr val="0000FF"/>
                </a:solidFill>
                <a:latin typeface="Consolas" panose="020B0609020204030204" pitchFamily="49" charset="0"/>
              </a:rPr>
              <a:t>BodoniBook.woff</a:t>
            </a:r>
            <a:r>
              <a:rPr lang="en-US" sz="1800" dirty="0">
                <a:solidFill>
                  <a:prstClr val="black"/>
                </a:solidFill>
                <a:latin typeface="Consolas" panose="020B0609020204030204" pitchFamily="49" charset="0"/>
              </a:rPr>
              <a:t>"</a:t>
            </a:r>
            <a:r>
              <a:rPr lang="en-US" sz="1800" dirty="0" smtClean="0">
                <a:solidFill>
                  <a:prstClr val="black"/>
                </a:solidFill>
                <a:latin typeface="Consolas" panose="020B0609020204030204" pitchFamily="49" charset="0"/>
              </a:rPr>
              <a:t/>
            </a:r>
            <a:br>
              <a:rPr lang="en-US" sz="1800" dirty="0" smtClean="0">
                <a:solidFill>
                  <a:prstClr val="black"/>
                </a:solidFill>
                <a:latin typeface="Consolas" panose="020B0609020204030204" pitchFamily="49" charset="0"/>
              </a:rPr>
            </a:br>
            <a:r>
              <a:rPr lang="en-US" sz="1800" dirty="0" err="1" smtClean="0">
                <a:solidFill>
                  <a:srgbClr val="FF0000"/>
                </a:solidFill>
                <a:latin typeface="Consolas" panose="020B0609020204030204" pitchFamily="49" charset="0"/>
              </a:rPr>
              <a:t>ttfsrc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a:t>
            </a:r>
            <a:r>
              <a:rPr lang="en-US" sz="1800" dirty="0" smtClean="0">
                <a:solidFill>
                  <a:srgbClr val="0000FF"/>
                </a:solidFill>
                <a:latin typeface="Consolas" panose="020B0609020204030204" pitchFamily="49" charset="0"/>
              </a:rPr>
              <a:t>layouts/15/fonts/BodoniBook.ttf</a:t>
            </a:r>
            <a:r>
              <a:rPr lang="en-US" sz="1800" dirty="0">
                <a:solidFill>
                  <a:prstClr val="black"/>
                </a:solidFill>
                <a:latin typeface="Consolas" panose="020B0609020204030204" pitchFamily="49" charset="0"/>
              </a:rPr>
              <a:t>"</a:t>
            </a:r>
            <a:r>
              <a:rPr lang="en-US" sz="1800" dirty="0" smtClean="0">
                <a:solidFill>
                  <a:prstClr val="black"/>
                </a:solidFill>
                <a:latin typeface="Consolas" panose="020B0609020204030204" pitchFamily="49" charset="0"/>
              </a:rPr>
              <a:t/>
            </a:r>
            <a:br>
              <a:rPr lang="en-US" sz="1800" dirty="0" smtClean="0">
                <a:solidFill>
                  <a:prstClr val="black"/>
                </a:solidFill>
                <a:latin typeface="Consolas" panose="020B0609020204030204" pitchFamily="49" charset="0"/>
              </a:rPr>
            </a:br>
            <a:r>
              <a:rPr lang="en-US" sz="1800" dirty="0" err="1" smtClean="0">
                <a:solidFill>
                  <a:srgbClr val="FF0000"/>
                </a:solidFill>
                <a:latin typeface="Consolas" panose="020B0609020204030204" pitchFamily="49" charset="0"/>
              </a:rPr>
              <a:t>svgsrc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a:t>
            </a:r>
            <a:r>
              <a:rPr lang="en-US" sz="1800" dirty="0" err="1">
                <a:solidFill>
                  <a:srgbClr val="0000FF"/>
                </a:solidFill>
                <a:latin typeface="Consolas" panose="020B0609020204030204" pitchFamily="49" charset="0"/>
              </a:rPr>
              <a:t>BodoniBook.svg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largeimgsrc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/_layouts/15/fonts/BodoniBookLarge.png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err="1">
                <a:solidFill>
                  <a:srgbClr val="FF0000"/>
                </a:solidFill>
                <a:latin typeface="Consolas" panose="020B0609020204030204" pitchFamily="49" charset="0"/>
              </a:rPr>
              <a:t>smallimgsrc</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/_layouts/15/fonts/BodoniBookSmall.png</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1828800"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script</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Arab</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a:t>
            </a:r>
            <a:r>
              <a:rPr lang="en-US" sz="1800" dirty="0">
                <a:solidFill>
                  <a:srgbClr val="FF0000"/>
                </a:solidFill>
                <a:latin typeface="Consolas" panose="020B0609020204030204" pitchFamily="49" charset="0"/>
              </a:rPr>
              <a:t>typeface</a:t>
            </a:r>
            <a:r>
              <a:rPr lang="en-US" sz="1800" dirty="0">
                <a:solidFill>
                  <a:srgbClr val="0000FF"/>
                </a:solidFill>
                <a:latin typeface="Consolas" panose="020B0609020204030204" pitchFamily="49" charset="0"/>
              </a:rPr>
              <a:t>=</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Tahoma</a:t>
            </a:r>
            <a:r>
              <a:rPr lang="en-US" sz="1800" dirty="0">
                <a:solidFill>
                  <a:prstClr val="black"/>
                </a:solidFill>
                <a:latin typeface="Consolas" panose="020B0609020204030204" pitchFamily="49" charset="0"/>
              </a:rPr>
              <a:t>"</a:t>
            </a:r>
            <a:r>
              <a:rPr lang="en-US" sz="1800" dirty="0">
                <a:solidFill>
                  <a:srgbClr val="0000FF"/>
                </a:solidFill>
                <a:latin typeface="Consolas" panose="020B0609020204030204" pitchFamily="49" charset="0"/>
              </a:rPr>
              <a:t> /&gt;</a:t>
            </a:r>
            <a:endParaRPr lang="en-US" sz="1800" dirty="0">
              <a:solidFill>
                <a:prstClr val="black"/>
              </a:solidFill>
              <a:latin typeface="Consolas" panose="020B0609020204030204" pitchFamily="49" charset="0"/>
            </a:endParaRPr>
          </a:p>
          <a:p>
            <a:pPr marL="1828800" indent="-288925"/>
            <a:r>
              <a:rPr lang="fr-FR" sz="1800" dirty="0" smtClean="0">
                <a:solidFill>
                  <a:srgbClr val="0000FF"/>
                </a:solidFill>
                <a:latin typeface="Consolas" panose="020B0609020204030204" pitchFamily="49" charset="0"/>
              </a:rPr>
              <a:t>&lt;</a:t>
            </a:r>
            <a:r>
              <a:rPr lang="fr-FR" sz="1800" dirty="0" err="1">
                <a:solidFill>
                  <a:srgbClr val="A31515"/>
                </a:solidFill>
                <a:latin typeface="Consolas" panose="020B0609020204030204" pitchFamily="49" charset="0"/>
              </a:rPr>
              <a:t>s:font</a:t>
            </a:r>
            <a:r>
              <a:rPr lang="fr-FR" sz="1800" dirty="0">
                <a:solidFill>
                  <a:srgbClr val="0000FF"/>
                </a:solidFill>
                <a:latin typeface="Consolas" panose="020B0609020204030204" pitchFamily="49" charset="0"/>
              </a:rPr>
              <a:t> </a:t>
            </a:r>
            <a:r>
              <a:rPr lang="fr-FR" sz="1800" dirty="0">
                <a:solidFill>
                  <a:srgbClr val="FF0000"/>
                </a:solidFill>
                <a:latin typeface="Consolas" panose="020B0609020204030204" pitchFamily="49" charset="0"/>
              </a:rPr>
              <a:t>script</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Deva</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a:t>
            </a:r>
            <a:r>
              <a:rPr lang="fr-FR" sz="1800" dirty="0" err="1">
                <a:solidFill>
                  <a:srgbClr val="FF0000"/>
                </a:solidFill>
                <a:latin typeface="Consolas" panose="020B0609020204030204" pitchFamily="49" charset="0"/>
              </a:rPr>
              <a:t>typeface</a:t>
            </a:r>
            <a:r>
              <a:rPr lang="fr-FR" sz="1800" dirty="0">
                <a:solidFill>
                  <a:srgbClr val="0000FF"/>
                </a:solidFill>
                <a:latin typeface="Consolas" panose="020B0609020204030204" pitchFamily="49" charset="0"/>
              </a:rPr>
              <a:t>=</a:t>
            </a:r>
            <a:r>
              <a:rPr lang="fr-FR" sz="1800" dirty="0">
                <a:solidFill>
                  <a:prstClr val="black"/>
                </a:solidFill>
                <a:latin typeface="Consolas" panose="020B0609020204030204" pitchFamily="49" charset="0"/>
              </a:rPr>
              <a:t>"</a:t>
            </a:r>
            <a:r>
              <a:rPr lang="fr-FR" sz="1800" dirty="0" err="1">
                <a:solidFill>
                  <a:srgbClr val="0000FF"/>
                </a:solidFill>
                <a:latin typeface="Consolas" panose="020B0609020204030204" pitchFamily="49" charset="0"/>
              </a:rPr>
              <a:t>Mangal</a:t>
            </a:r>
            <a:r>
              <a:rPr lang="fr-FR" sz="1800" dirty="0">
                <a:solidFill>
                  <a:prstClr val="black"/>
                </a:solidFill>
                <a:latin typeface="Consolas" panose="020B0609020204030204" pitchFamily="49" charset="0"/>
              </a:rPr>
              <a:t>"</a:t>
            </a:r>
            <a:r>
              <a:rPr lang="fr-FR" sz="1800" dirty="0">
                <a:solidFill>
                  <a:srgbClr val="0000FF"/>
                </a:solidFill>
                <a:latin typeface="Consolas" panose="020B0609020204030204" pitchFamily="49" charset="0"/>
              </a:rPr>
              <a:t> /&gt;</a:t>
            </a:r>
            <a:endParaRPr lang="fr-FR" sz="1800" dirty="0">
              <a:solidFill>
                <a:prstClr val="black"/>
              </a:solidFill>
              <a:latin typeface="Consolas" panose="020B0609020204030204" pitchFamily="49" charset="0"/>
            </a:endParaRPr>
          </a:p>
          <a:p>
            <a:pPr marL="1828800" indent="-288925"/>
            <a:r>
              <a:rPr lang="en-US" sz="1800" dirty="0" smtClean="0">
                <a:solidFill>
                  <a:prstClr val="black"/>
                </a:solidFill>
                <a:latin typeface="Consolas" panose="020B0609020204030204" pitchFamily="49" charset="0"/>
              </a:rPr>
              <a:t>…</a:t>
            </a:r>
            <a:endParaRPr lang="en-US" sz="1800" dirty="0">
              <a:solidFill>
                <a:prstClr val="black"/>
              </a:solidFill>
              <a:latin typeface="Consolas" panose="020B0609020204030204" pitchFamily="49" charset="0"/>
            </a:endParaRPr>
          </a:p>
          <a:p>
            <a:pPr marL="1203325"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746125" indent="-288925"/>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s:fontSlots</a:t>
            </a:r>
            <a:r>
              <a:rPr lang="en-US" sz="1800" dirty="0">
                <a:solidFill>
                  <a:srgbClr val="0000FF"/>
                </a:solidFill>
                <a:latin typeface="Consolas" panose="020B0609020204030204" pitchFamily="49" charset="0"/>
              </a:rPr>
              <a:t>&gt;</a:t>
            </a:r>
            <a:endParaRPr lang="en-US" sz="1800" dirty="0">
              <a:solidFill>
                <a:prstClr val="black"/>
              </a:solidFill>
              <a:latin typeface="Consolas" panose="020B0609020204030204" pitchFamily="49" charset="0"/>
            </a:endParaRPr>
          </a:p>
          <a:p>
            <a:pPr marL="288925" indent="-288925"/>
            <a:r>
              <a:rPr lang="en-US" sz="1800" dirty="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s:fontScheme</a:t>
            </a:r>
            <a:r>
              <a:rPr lang="en-US" sz="1800" dirty="0">
                <a:solidFill>
                  <a:srgbClr val="0000FF"/>
                </a:solidFill>
                <a:latin typeface="Consolas" panose="020B0609020204030204" pitchFamily="49" charset="0"/>
              </a:rPr>
              <a:t>&gt;</a:t>
            </a:r>
            <a:endParaRPr lang="en-US" sz="2000" dirty="0">
              <a:solidFill>
                <a:srgbClr val="0000FF"/>
              </a:solidFill>
              <a:latin typeface="Consolas" panose="020B0609020204030204" pitchFamily="49" charset="0"/>
            </a:endParaRPr>
          </a:p>
        </p:txBody>
      </p:sp>
    </p:spTree>
    <p:extLst>
      <p:ext uri="{BB962C8B-B14F-4D97-AF65-F5344CB8AC3E}">
        <p14:creationId xmlns:p14="http://schemas.microsoft.com/office/powerpoint/2010/main" val="102269708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Creating </a:t>
            </a:r>
            <a:r>
              <a:rPr lang="en-US" sz="4800" dirty="0"/>
              <a:t>a custom look</a:t>
            </a:r>
          </a:p>
        </p:txBody>
      </p:sp>
      <p:sp>
        <p:nvSpPr>
          <p:cNvPr id="4" name="Text Placeholder 3"/>
          <p:cNvSpPr>
            <a:spLocks noGrp="1"/>
          </p:cNvSpPr>
          <p:nvPr>
            <p:ph type="body" sz="quarter" idx="12"/>
          </p:nvPr>
        </p:nvSpPr>
        <p:spPr>
          <a:xfrm>
            <a:off x="274639" y="5630861"/>
            <a:ext cx="8229600" cy="1067595"/>
          </a:xfrm>
        </p:spPr>
        <p:txBody>
          <a:bodyPr/>
          <a:lstStyle/>
          <a:p>
            <a:r>
              <a:rPr lang="en-US" dirty="0" smtClean="0"/>
              <a:t>Lionel Robinson</a:t>
            </a:r>
            <a:endParaRPr lang="en-US" dirty="0"/>
          </a:p>
        </p:txBody>
      </p:sp>
    </p:spTree>
    <p:extLst>
      <p:ext uri="{BB962C8B-B14F-4D97-AF65-F5344CB8AC3E}">
        <p14:creationId xmlns:p14="http://schemas.microsoft.com/office/powerpoint/2010/main" val="23325144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start...</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pPr lvl="0"/>
            <a:r>
              <a:rPr lang="en-US" dirty="0" smtClean="0">
                <a:gradFill>
                  <a:gsLst>
                    <a:gs pos="1250">
                      <a:srgbClr val="012654"/>
                    </a:gs>
                    <a:gs pos="99000">
                      <a:srgbClr val="012654"/>
                    </a:gs>
                  </a:gsLst>
                  <a:lin ang="5400000" scaled="0"/>
                </a:gradFill>
              </a:rPr>
              <a:t>Session </a:t>
            </a:r>
            <a:endParaRPr lang="en-US" dirty="0">
              <a:gradFill>
                <a:gsLst>
                  <a:gs pos="1250">
                    <a:srgbClr val="012654"/>
                  </a:gs>
                  <a:gs pos="99000">
                    <a:srgbClr val="012654"/>
                  </a:gs>
                </a:gsLst>
                <a:lin ang="5400000" scaled="0"/>
              </a:gradFill>
            </a:endParaRPr>
          </a:p>
          <a:p>
            <a:pPr lvl="1"/>
            <a:r>
              <a:rPr lang="en-US" dirty="0"/>
              <a:t>Talk – 1 hour</a:t>
            </a:r>
          </a:p>
          <a:p>
            <a:pPr lvl="1"/>
            <a:r>
              <a:rPr lang="en-US" dirty="0" smtClean="0"/>
              <a:t>Q&amp;A </a:t>
            </a:r>
            <a:r>
              <a:rPr lang="en-US" dirty="0"/>
              <a:t>– 15 minutes</a:t>
            </a:r>
          </a:p>
          <a:p>
            <a:r>
              <a:rPr lang="en-US" dirty="0">
                <a:gradFill>
                  <a:gsLst>
                    <a:gs pos="1250">
                      <a:srgbClr val="012654"/>
                    </a:gs>
                    <a:gs pos="99000">
                      <a:srgbClr val="012654"/>
                    </a:gs>
                  </a:gsLst>
                  <a:lin ang="5400000" scaled="0"/>
                </a:gradFill>
              </a:rPr>
              <a:t>Feedback channels</a:t>
            </a:r>
          </a:p>
          <a:p>
            <a:pPr lvl="1"/>
            <a:r>
              <a:rPr lang="en-US" dirty="0" smtClean="0"/>
              <a:t>Twitter: #spc065, #spc12, @</a:t>
            </a:r>
            <a:r>
              <a:rPr lang="en-US" dirty="0" err="1" smtClean="0"/>
              <a:t>MSFT_JKern</a:t>
            </a:r>
            <a:r>
              <a:rPr lang="en-US" dirty="0" smtClean="0"/>
              <a:t>, @</a:t>
            </a:r>
            <a:r>
              <a:rPr lang="en-US" dirty="0" err="1" smtClean="0"/>
              <a:t>LionelRo_MSFT</a:t>
            </a:r>
            <a:endParaRPr lang="en-US" dirty="0"/>
          </a:p>
          <a:p>
            <a:pPr lvl="1"/>
            <a:r>
              <a:rPr lang="en-US" dirty="0" smtClean="0"/>
              <a:t>Session evaluations on </a:t>
            </a:r>
            <a:r>
              <a:rPr lang="en-US" dirty="0" err="1" smtClean="0"/>
              <a:t>MySPC</a:t>
            </a:r>
            <a:endParaRPr lang="en-US" dirty="0" smtClean="0"/>
          </a:p>
          <a:p>
            <a:pPr lvl="1"/>
            <a:r>
              <a:rPr lang="en-US" dirty="0" smtClean="0"/>
              <a:t>Find us after the talk</a:t>
            </a:r>
          </a:p>
          <a:p>
            <a:pPr lvl="1"/>
            <a:r>
              <a:rPr lang="en-US" dirty="0" smtClean="0"/>
              <a:t>Applause is appreciated </a:t>
            </a:r>
            <a:r>
              <a:rPr lang="en-US" dirty="0" smtClean="0">
                <a:sym typeface="Wingdings" panose="05000000000000000000" pitchFamily="2" charset="2"/>
              </a:rPr>
              <a:t></a:t>
            </a:r>
            <a:endParaRPr lang="en-US" dirty="0"/>
          </a:p>
        </p:txBody>
      </p:sp>
    </p:spTree>
    <p:extLst>
      <p:ext uri="{BB962C8B-B14F-4D97-AF65-F5344CB8AC3E}">
        <p14:creationId xmlns:p14="http://schemas.microsoft.com/office/powerpoint/2010/main" val="382414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764381"/>
          </a:xfrm>
        </p:spPr>
        <p:txBody>
          <a:bodyPr/>
          <a:lstStyle/>
          <a:p>
            <a:r>
              <a:rPr lang="en-US" sz="3200" dirty="0" smtClean="0"/>
              <a:t>Open the root site and navigate to theme gallery / 15</a:t>
            </a:r>
          </a:p>
          <a:p>
            <a:r>
              <a:rPr lang="en-US" sz="3200" dirty="0" smtClean="0"/>
              <a:t>Open the </a:t>
            </a:r>
            <a:r>
              <a:rPr lang="en-US" sz="3200" dirty="0" err="1" smtClean="0"/>
              <a:t>spcolor</a:t>
            </a:r>
            <a:r>
              <a:rPr lang="en-US" sz="3200" dirty="0" smtClean="0"/>
              <a:t> file on disk (Palette025.spcolor) using notepad</a:t>
            </a:r>
          </a:p>
          <a:p>
            <a:r>
              <a:rPr lang="en-US" sz="3200" dirty="0" smtClean="0"/>
              <a:t>Open the theme slot tool</a:t>
            </a:r>
          </a:p>
          <a:p>
            <a:r>
              <a:rPr lang="en-US" sz="3200" dirty="0" smtClean="0"/>
              <a:t>Change the grouping of slots to UI</a:t>
            </a:r>
          </a:p>
          <a:p>
            <a:r>
              <a:rPr lang="en-US" sz="3200" dirty="0" smtClean="0"/>
              <a:t>Change the color of the suite </a:t>
            </a:r>
            <a:r>
              <a:rPr lang="en-US" sz="3200" dirty="0" err="1" smtClean="0"/>
              <a:t>nav</a:t>
            </a:r>
            <a:r>
              <a:rPr lang="en-US" sz="3200" dirty="0" smtClean="0"/>
              <a:t> background to light red</a:t>
            </a:r>
          </a:p>
          <a:p>
            <a:r>
              <a:rPr lang="en-US" sz="3200" dirty="0" smtClean="0"/>
              <a:t>Refresh the errors to show the contrast rule check, explain contrast ratio checking with opacity</a:t>
            </a:r>
          </a:p>
          <a:p>
            <a:r>
              <a:rPr lang="en-US" sz="3200" dirty="0" smtClean="0"/>
              <a:t>Change the color to a dark red</a:t>
            </a:r>
          </a:p>
        </p:txBody>
      </p:sp>
      <p:sp>
        <p:nvSpPr>
          <p:cNvPr id="3" name="Text Placeholder 2"/>
          <p:cNvSpPr>
            <a:spLocks noGrp="1"/>
          </p:cNvSpPr>
          <p:nvPr>
            <p:ph type="body" sz="quarter" idx="11"/>
          </p:nvPr>
        </p:nvSpPr>
        <p:spPr/>
        <p:txBody>
          <a:bodyPr/>
          <a:lstStyle/>
          <a:p>
            <a:r>
              <a:rPr lang="en-US" dirty="0"/>
              <a:t>Next</a:t>
            </a:r>
            <a:r>
              <a:rPr lang="en-US"/>
              <a:t>: notes page </a:t>
            </a:r>
            <a:r>
              <a:rPr lang="en-US" smtClean="0"/>
              <a:t>2</a:t>
            </a:r>
            <a:endParaRPr lang="en-US" dirty="0"/>
          </a:p>
        </p:txBody>
      </p:sp>
      <p:sp>
        <p:nvSpPr>
          <p:cNvPr id="4" name="Title 3"/>
          <p:cNvSpPr>
            <a:spLocks noGrp="1"/>
          </p:cNvSpPr>
          <p:nvPr>
            <p:ph type="title"/>
          </p:nvPr>
        </p:nvSpPr>
        <p:spPr/>
        <p:txBody>
          <a:bodyPr/>
          <a:lstStyle/>
          <a:p>
            <a:r>
              <a:rPr lang="en-US" dirty="0" smtClean="0"/>
              <a:t>Custom Theme Demo</a:t>
            </a:r>
            <a:endParaRPr lang="en-US" dirty="0"/>
          </a:p>
        </p:txBody>
      </p:sp>
    </p:spTree>
    <p:extLst>
      <p:ext uri="{BB962C8B-B14F-4D97-AF65-F5344CB8AC3E}">
        <p14:creationId xmlns:p14="http://schemas.microsoft.com/office/powerpoint/2010/main" val="2041113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32092"/>
          </a:xfrm>
        </p:spPr>
        <p:txBody>
          <a:bodyPr/>
          <a:lstStyle/>
          <a:p>
            <a:r>
              <a:rPr lang="en-US" sz="3200" dirty="0" smtClean="0"/>
              <a:t>Show the switching of preview files, mention that you can add your own</a:t>
            </a:r>
          </a:p>
          <a:p>
            <a:r>
              <a:rPr lang="en-US" sz="3200" dirty="0" smtClean="0"/>
              <a:t>Open the site to theme and the tool side by side</a:t>
            </a:r>
          </a:p>
          <a:p>
            <a:r>
              <a:rPr lang="en-US" sz="3200" dirty="0" smtClean="0"/>
              <a:t>Recolor the palette by picking the dark gold color of the logo</a:t>
            </a:r>
          </a:p>
          <a:p>
            <a:r>
              <a:rPr lang="en-US" sz="3200" dirty="0" smtClean="0"/>
              <a:t>Fix a few purple coloring issues using the UI Preview</a:t>
            </a:r>
          </a:p>
          <a:p>
            <a:r>
              <a:rPr lang="en-US" sz="3200" dirty="0" smtClean="0"/>
              <a:t>Upload the new palette to the root</a:t>
            </a:r>
          </a:p>
          <a:p>
            <a:r>
              <a:rPr lang="en-US" sz="3200" dirty="0" smtClean="0"/>
              <a:t>Go back to the site to theme and go to change the look and show the new palette in the picker</a:t>
            </a:r>
          </a:p>
          <a:p>
            <a:r>
              <a:rPr lang="en-US" sz="3200" dirty="0" smtClean="0"/>
              <a:t>Theme it. </a:t>
            </a:r>
          </a:p>
        </p:txBody>
      </p:sp>
      <p:sp>
        <p:nvSpPr>
          <p:cNvPr id="3" name="Text Placeholder 2"/>
          <p:cNvSpPr>
            <a:spLocks noGrp="1"/>
          </p:cNvSpPr>
          <p:nvPr>
            <p:ph type="body" sz="quarter" idx="11"/>
          </p:nvPr>
        </p:nvSpPr>
        <p:spPr/>
        <p:txBody>
          <a:bodyPr/>
          <a:lstStyle/>
          <a:p>
            <a:r>
              <a:rPr lang="en-US" dirty="0" smtClean="0"/>
              <a:t>Making themable masterpages</a:t>
            </a:r>
            <a:endParaRPr lang="en-US" dirty="0"/>
          </a:p>
        </p:txBody>
      </p:sp>
      <p:sp>
        <p:nvSpPr>
          <p:cNvPr id="4" name="Title 3"/>
          <p:cNvSpPr>
            <a:spLocks noGrp="1"/>
          </p:cNvSpPr>
          <p:nvPr>
            <p:ph type="title"/>
          </p:nvPr>
        </p:nvSpPr>
        <p:spPr/>
        <p:txBody>
          <a:bodyPr/>
          <a:lstStyle/>
          <a:p>
            <a:r>
              <a:rPr lang="en-US" dirty="0" smtClean="0"/>
              <a:t>Custom Theme Demo</a:t>
            </a:r>
            <a:endParaRPr lang="en-US" dirty="0"/>
          </a:p>
        </p:txBody>
      </p:sp>
    </p:spTree>
    <p:extLst>
      <p:ext uri="{BB962C8B-B14F-4D97-AF65-F5344CB8AC3E}">
        <p14:creationId xmlns:p14="http://schemas.microsoft.com/office/powerpoint/2010/main" val="3399554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7" y="1516062"/>
            <a:ext cx="11887200" cy="1831975"/>
          </a:xfrm>
        </p:spPr>
        <p:txBody>
          <a:bodyPr/>
          <a:lstStyle/>
          <a:p>
            <a:r>
              <a:rPr lang="en-US" dirty="0" smtClean="0"/>
              <a:t>Making themable </a:t>
            </a:r>
            <a:br>
              <a:rPr lang="en-US" dirty="0" smtClean="0"/>
            </a:br>
            <a:r>
              <a:rPr lang="en-US" dirty="0" smtClean="0"/>
              <a:t>master pages</a:t>
            </a:r>
            <a:endParaRPr lang="en-US" dirty="0"/>
          </a:p>
        </p:txBody>
      </p:sp>
      <p:sp>
        <p:nvSpPr>
          <p:cNvPr id="2" name="TextBox 1"/>
          <p:cNvSpPr txBox="1"/>
          <p:nvPr/>
        </p:nvSpPr>
        <p:spPr>
          <a:xfrm>
            <a:off x="274637" y="4030662"/>
            <a:ext cx="7475252" cy="849463"/>
          </a:xfrm>
          <a:prstGeom prst="rect">
            <a:avLst/>
          </a:prstGeom>
          <a:noFill/>
        </p:spPr>
        <p:txBody>
          <a:bodyPr wrap="none" lIns="182880" tIns="146304" rIns="182880" bIns="146304" rtlCol="0">
            <a:spAutoFit/>
          </a:bodyPr>
          <a:lstStyle/>
          <a:p>
            <a:pPr>
              <a:lnSpc>
                <a:spcPct val="90000"/>
              </a:lnSpc>
              <a:spcAft>
                <a:spcPts val="600"/>
              </a:spcAft>
            </a:pPr>
            <a:r>
              <a:rPr lang="en-US" sz="4000" dirty="0" smtClean="0">
                <a:gradFill>
                  <a:gsLst>
                    <a:gs pos="2917">
                      <a:srgbClr val="FFFFFF"/>
                    </a:gs>
                    <a:gs pos="30000">
                      <a:srgbClr val="FFFFFF"/>
                    </a:gs>
                  </a:gsLst>
                  <a:lin ang="5400000" scaled="0"/>
                </a:gradFill>
                <a:latin typeface="Segoe UI Light"/>
              </a:rPr>
              <a:t>Jonathan</a:t>
            </a:r>
            <a:r>
              <a:rPr lang="en-US" sz="3600" dirty="0" smtClean="0">
                <a:gradFill>
                  <a:gsLst>
                    <a:gs pos="2917">
                      <a:srgbClr val="FFFFFF"/>
                    </a:gs>
                    <a:gs pos="30000">
                      <a:srgbClr val="FFFFFF"/>
                    </a:gs>
                  </a:gsLst>
                  <a:lin ang="5400000" scaled="0"/>
                </a:gradFill>
                <a:latin typeface="Segoe UI Light"/>
              </a:rPr>
              <a:t> Kern, Developer, Microsoft</a:t>
            </a:r>
          </a:p>
        </p:txBody>
      </p:sp>
    </p:spTree>
    <p:extLst>
      <p:ext uri="{BB962C8B-B14F-4D97-AF65-F5344CB8AC3E}">
        <p14:creationId xmlns:p14="http://schemas.microsoft.com/office/powerpoint/2010/main" val="33627143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themable master pages</a:t>
            </a:r>
            <a:endParaRPr lang="en-US" dirty="0"/>
          </a:p>
        </p:txBody>
      </p:sp>
      <p:sp>
        <p:nvSpPr>
          <p:cNvPr id="3" name="Content Placeholder 2"/>
          <p:cNvSpPr>
            <a:spLocks noGrp="1"/>
          </p:cNvSpPr>
          <p:nvPr>
            <p:ph type="body" sz="quarter" idx="10"/>
          </p:nvPr>
        </p:nvSpPr>
        <p:spPr>
          <a:prstGeom prst="rect">
            <a:avLst/>
          </a:prstGeom>
        </p:spPr>
        <p:txBody>
          <a:bodyPr/>
          <a:lstStyle/>
          <a:p>
            <a:r>
              <a:rPr lang="en-US" dirty="0" smtClean="0"/>
              <a:t>Three file types to work with:</a:t>
            </a:r>
          </a:p>
          <a:p>
            <a:pPr lvl="1"/>
            <a:r>
              <a:rPr lang="en-US" dirty="0" smtClean="0"/>
              <a:t>.master – the master page itself</a:t>
            </a:r>
          </a:p>
          <a:p>
            <a:pPr lvl="1"/>
            <a:r>
              <a:rPr lang="en-US" dirty="0" smtClean="0"/>
              <a:t>.</a:t>
            </a:r>
            <a:r>
              <a:rPr lang="en-US" dirty="0" err="1" smtClean="0"/>
              <a:t>css</a:t>
            </a:r>
            <a:r>
              <a:rPr lang="en-US" dirty="0" smtClean="0"/>
              <a:t> – the </a:t>
            </a:r>
            <a:r>
              <a:rPr lang="en-US" dirty="0" err="1" smtClean="0"/>
              <a:t>stylesheets</a:t>
            </a:r>
            <a:endParaRPr lang="en-US" dirty="0" smtClean="0"/>
          </a:p>
          <a:p>
            <a:pPr lvl="1"/>
            <a:r>
              <a:rPr lang="en-US" dirty="0" smtClean="0"/>
              <a:t>.preview – the layout preview for the theming experience</a:t>
            </a:r>
          </a:p>
        </p:txBody>
      </p:sp>
    </p:spTree>
    <p:extLst>
      <p:ext uri="{BB962C8B-B14F-4D97-AF65-F5344CB8AC3E}">
        <p14:creationId xmlns:p14="http://schemas.microsoft.com/office/powerpoint/2010/main" val="117418116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Making </a:t>
            </a:r>
            <a:r>
              <a:rPr lang="en-US" dirty="0" err="1" smtClean="0"/>
              <a:t>themable</a:t>
            </a:r>
            <a:r>
              <a:rPr lang="en-US" dirty="0" smtClean="0"/>
              <a:t> master pages</a:t>
            </a:r>
            <a:endParaRPr lang="en-US" dirty="0"/>
          </a:p>
        </p:txBody>
      </p:sp>
      <p:sp>
        <p:nvSpPr>
          <p:cNvPr id="3" name="Text Placeholder 2"/>
          <p:cNvSpPr>
            <a:spLocks noGrp="1"/>
          </p:cNvSpPr>
          <p:nvPr>
            <p:ph type="body" sz="quarter" idx="12"/>
          </p:nvPr>
        </p:nvSpPr>
        <p:spPr>
          <a:xfrm>
            <a:off x="274639" y="5707061"/>
            <a:ext cx="8229600" cy="991395"/>
          </a:xfrm>
        </p:spPr>
        <p:txBody>
          <a:bodyPr/>
          <a:lstStyle/>
          <a:p>
            <a:r>
              <a:rPr lang="en-US" dirty="0" smtClean="0"/>
              <a:t>Jonathan Kern</a:t>
            </a:r>
            <a:endParaRPr lang="en-US" dirty="0"/>
          </a:p>
        </p:txBody>
      </p:sp>
    </p:spTree>
    <p:extLst>
      <p:ext uri="{BB962C8B-B14F-4D97-AF65-F5344CB8AC3E}">
        <p14:creationId xmlns:p14="http://schemas.microsoft.com/office/powerpoint/2010/main" val="29268749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5150226"/>
          </a:xfrm>
          <a:prstGeom prst="rect">
            <a:avLst/>
          </a:prstGeom>
        </p:spPr>
        <p:txBody>
          <a:bodyPr>
            <a:noAutofit/>
          </a:bodyPr>
          <a:lstStyle/>
          <a:p>
            <a:pPr fontAlgn="ctr">
              <a:lnSpc>
                <a:spcPct val="80000"/>
              </a:lnSpc>
            </a:pPr>
            <a:r>
              <a:rPr lang="en-US" sz="2000" dirty="0"/>
              <a:t>All Files -&gt; _catalogs -&gt; </a:t>
            </a:r>
            <a:r>
              <a:rPr lang="en-US" sz="2000" dirty="0" err="1"/>
              <a:t>masterpage</a:t>
            </a:r>
            <a:endParaRPr lang="en-US" sz="1800" dirty="0" smtClean="0"/>
          </a:p>
          <a:p>
            <a:pPr fontAlgn="ctr">
              <a:lnSpc>
                <a:spcPct val="80000"/>
              </a:lnSpc>
            </a:pPr>
            <a:r>
              <a:rPr lang="en-US" sz="2000" dirty="0"/>
              <a:t>Copy </a:t>
            </a:r>
            <a:r>
              <a:rPr lang="en-US" sz="2000" dirty="0" err="1"/>
              <a:t>seattle.master</a:t>
            </a:r>
            <a:r>
              <a:rPr lang="en-US" sz="2000" dirty="0"/>
              <a:t>, paste, rename copy to </a:t>
            </a:r>
            <a:r>
              <a:rPr lang="en-US" sz="2000" b="1" i="1" dirty="0" err="1"/>
              <a:t>vegas.master</a:t>
            </a:r>
            <a:endParaRPr lang="en-US" sz="1800" b="1" i="1" dirty="0"/>
          </a:p>
          <a:p>
            <a:pPr fontAlgn="ctr">
              <a:lnSpc>
                <a:spcPct val="80000"/>
              </a:lnSpc>
            </a:pPr>
            <a:r>
              <a:rPr lang="en-US" sz="2000" dirty="0"/>
              <a:t>Click file name, click edit link</a:t>
            </a:r>
            <a:endParaRPr lang="en-US" sz="1800" dirty="0"/>
          </a:p>
          <a:p>
            <a:pPr fontAlgn="ctr">
              <a:lnSpc>
                <a:spcPct val="80000"/>
              </a:lnSpc>
            </a:pPr>
            <a:r>
              <a:rPr lang="en-US" sz="2000" dirty="0"/>
              <a:t>Add </a:t>
            </a:r>
            <a:r>
              <a:rPr lang="en-US" sz="2000" dirty="0" err="1"/>
              <a:t>CssRegistration</a:t>
            </a:r>
            <a:r>
              <a:rPr lang="en-US" sz="2000" dirty="0"/>
              <a:t> control to &lt;head&gt; pointing to </a:t>
            </a:r>
            <a:r>
              <a:rPr lang="en-US" sz="2000" b="1" i="1" dirty="0"/>
              <a:t>vegas.css</a:t>
            </a:r>
            <a:r>
              <a:rPr lang="en-US" sz="2000" dirty="0"/>
              <a:t> in the Style Library (a)</a:t>
            </a:r>
            <a:endParaRPr lang="en-US" sz="1800" dirty="0"/>
          </a:p>
          <a:p>
            <a:pPr fontAlgn="ctr">
              <a:lnSpc>
                <a:spcPct val="80000"/>
              </a:lnSpc>
            </a:pPr>
            <a:r>
              <a:rPr lang="en-US" sz="2000" dirty="0"/>
              <a:t>Create vegas.css in the Style Library (create folders en-US </a:t>
            </a:r>
            <a:r>
              <a:rPr lang="en-US" sz="2000" dirty="0">
                <a:sym typeface="Wingdings" panose="05000000000000000000" pitchFamily="2" charset="2"/>
              </a:rPr>
              <a:t> Themable</a:t>
            </a:r>
            <a:r>
              <a:rPr lang="en-US" sz="2000" dirty="0"/>
              <a:t>) – point out that it must be in </a:t>
            </a:r>
            <a:r>
              <a:rPr lang="en-US" sz="2000" b="1" i="1" dirty="0" err="1"/>
              <a:t>Themable</a:t>
            </a:r>
            <a:endParaRPr lang="en-US" sz="1800" b="1" i="1" dirty="0" smtClean="0"/>
          </a:p>
          <a:p>
            <a:pPr lvl="1" fontAlgn="ctr">
              <a:lnSpc>
                <a:spcPct val="80000"/>
              </a:lnSpc>
            </a:pPr>
            <a:r>
              <a:rPr lang="en-US" sz="1800" i="1" dirty="0"/>
              <a:t>Engine looks at </a:t>
            </a:r>
            <a:r>
              <a:rPr lang="en-US" sz="1800" i="1" dirty="0" err="1"/>
              <a:t>themable</a:t>
            </a:r>
            <a:r>
              <a:rPr lang="en-US" sz="1800" i="1" dirty="0"/>
              <a:t> folders in various locations for CSS files to transform</a:t>
            </a:r>
            <a:endParaRPr lang="en-US" sz="1600" i="1" dirty="0" smtClean="0"/>
          </a:p>
          <a:p>
            <a:pPr lvl="1" fontAlgn="ctr">
              <a:lnSpc>
                <a:spcPct val="80000"/>
              </a:lnSpc>
            </a:pPr>
            <a:r>
              <a:rPr lang="en-US" sz="1800" i="1" dirty="0"/>
              <a:t>If your file is not in a </a:t>
            </a:r>
            <a:r>
              <a:rPr lang="en-US" sz="1800" i="1" dirty="0" err="1"/>
              <a:t>Themable</a:t>
            </a:r>
            <a:r>
              <a:rPr lang="en-US" sz="1800" i="1" dirty="0"/>
              <a:t> folder, it will not be themed</a:t>
            </a:r>
            <a:endParaRPr lang="en-US" sz="1600" i="1" dirty="0"/>
          </a:p>
          <a:p>
            <a:pPr fontAlgn="ctr">
              <a:lnSpc>
                <a:spcPct val="80000"/>
              </a:lnSpc>
            </a:pPr>
            <a:r>
              <a:rPr lang="en-US" sz="2000" dirty="0"/>
              <a:t>Add a footer block including a themable foreground image after end of </a:t>
            </a:r>
            <a:r>
              <a:rPr lang="en-US" sz="2000" b="1" i="1" dirty="0" err="1"/>
              <a:t>contentBox</a:t>
            </a:r>
            <a:r>
              <a:rPr lang="en-US" sz="2000" dirty="0"/>
              <a:t> (b: container, c: logo, d: text)</a:t>
            </a:r>
            <a:endParaRPr lang="en-US" sz="1800" dirty="0" smtClean="0"/>
          </a:p>
          <a:p>
            <a:pPr fontAlgn="ctr">
              <a:lnSpc>
                <a:spcPct val="80000"/>
              </a:lnSpc>
            </a:pPr>
            <a:r>
              <a:rPr lang="en-US" sz="2000" dirty="0"/>
              <a:t>Save</a:t>
            </a:r>
            <a:endParaRPr lang="en-US" sz="1800" dirty="0"/>
          </a:p>
          <a:p>
            <a:pPr fontAlgn="ctr">
              <a:lnSpc>
                <a:spcPct val="80000"/>
              </a:lnSpc>
            </a:pPr>
            <a:r>
              <a:rPr lang="en-US" sz="2000" dirty="0"/>
              <a:t>Copy </a:t>
            </a:r>
            <a:r>
              <a:rPr lang="en-US" sz="2000" dirty="0" err="1"/>
              <a:t>seattle.preview</a:t>
            </a:r>
            <a:r>
              <a:rPr lang="en-US" sz="2000" dirty="0"/>
              <a:t>, paste, rename copy to </a:t>
            </a:r>
            <a:r>
              <a:rPr lang="en-US" sz="2000" b="1" i="1" dirty="0" err="1"/>
              <a:t>vegas.preview</a:t>
            </a:r>
            <a:endParaRPr lang="en-US" sz="1800" b="1" i="1" dirty="0" smtClean="0"/>
          </a:p>
          <a:p>
            <a:pPr lvl="1" fontAlgn="ctr">
              <a:lnSpc>
                <a:spcPct val="80000"/>
              </a:lnSpc>
            </a:pPr>
            <a:r>
              <a:rPr lang="en-US" sz="1800" dirty="0"/>
              <a:t>Right click preview file</a:t>
            </a:r>
            <a:endParaRPr lang="en-US" sz="1600" dirty="0" smtClean="0"/>
          </a:p>
          <a:p>
            <a:pPr lvl="1" fontAlgn="ctr">
              <a:lnSpc>
                <a:spcPct val="80000"/>
              </a:lnSpc>
            </a:pPr>
            <a:r>
              <a:rPr lang="en-US" sz="1800" dirty="0"/>
              <a:t>Open with… -&gt; Choose Program -&gt; SharePoint Designer (Open as Text)</a:t>
            </a:r>
            <a:endParaRPr lang="en-US" sz="1600" dirty="0"/>
          </a:p>
          <a:p>
            <a:pPr fontAlgn="ctr">
              <a:lnSpc>
                <a:spcPct val="80000"/>
              </a:lnSpc>
            </a:pPr>
            <a:r>
              <a:rPr lang="en-US" sz="2000" dirty="0"/>
              <a:t>Explain each section in the file</a:t>
            </a:r>
            <a:endParaRPr lang="en-US" sz="1800" dirty="0" smtClean="0"/>
          </a:p>
          <a:p>
            <a:pPr fontAlgn="ctr">
              <a:lnSpc>
                <a:spcPct val="80000"/>
              </a:lnSpc>
            </a:pPr>
            <a:r>
              <a:rPr lang="en-US" sz="2000" dirty="0"/>
              <a:t>Add footer block to HTML section after </a:t>
            </a:r>
            <a:r>
              <a:rPr lang="en-US" sz="2000" dirty="0" err="1"/>
              <a:t>dgp-contentBox</a:t>
            </a:r>
            <a:r>
              <a:rPr lang="en-US" sz="2000" dirty="0"/>
              <a:t> (e)</a:t>
            </a:r>
            <a:endParaRPr lang="en-US" sz="1800" dirty="0" smtClean="0"/>
          </a:p>
          <a:p>
            <a:pPr fontAlgn="ctr">
              <a:lnSpc>
                <a:spcPct val="80000"/>
              </a:lnSpc>
            </a:pPr>
            <a:r>
              <a:rPr lang="en-US" sz="2000" dirty="0"/>
              <a:t>Save</a:t>
            </a:r>
            <a:endParaRPr lang="en-US" sz="1800" dirty="0"/>
          </a:p>
        </p:txBody>
      </p:sp>
      <p:sp>
        <p:nvSpPr>
          <p:cNvPr id="3" name="Text Placeholder 2"/>
          <p:cNvSpPr>
            <a:spLocks noGrp="1"/>
          </p:cNvSpPr>
          <p:nvPr>
            <p:ph type="body" sz="quarter" idx="11"/>
          </p:nvPr>
        </p:nvSpPr>
        <p:spPr/>
        <p:txBody>
          <a:bodyPr/>
          <a:lstStyle/>
          <a:p>
            <a:r>
              <a:rPr lang="en-US" dirty="0" smtClean="0"/>
              <a:t>Next: notes 2</a:t>
            </a:r>
            <a:endParaRPr lang="en-US" dirty="0"/>
          </a:p>
        </p:txBody>
      </p:sp>
      <p:sp>
        <p:nvSpPr>
          <p:cNvPr id="4" name="Title 3"/>
          <p:cNvSpPr>
            <a:spLocks noGrp="1"/>
          </p:cNvSpPr>
          <p:nvPr>
            <p:ph type="title"/>
          </p:nvPr>
        </p:nvSpPr>
        <p:spPr/>
        <p:txBody>
          <a:bodyPr/>
          <a:lstStyle/>
          <a:p>
            <a:r>
              <a:rPr lang="en-US" dirty="0" err="1" smtClean="0"/>
              <a:t>Themable</a:t>
            </a:r>
            <a:r>
              <a:rPr lang="en-US" dirty="0" smtClean="0"/>
              <a:t> master page 1</a:t>
            </a:r>
            <a:endParaRPr lang="en-US" dirty="0"/>
          </a:p>
        </p:txBody>
      </p:sp>
    </p:spTree>
    <p:extLst>
      <p:ext uri="{BB962C8B-B14F-4D97-AF65-F5344CB8AC3E}">
        <p14:creationId xmlns:p14="http://schemas.microsoft.com/office/powerpoint/2010/main" val="1449730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64436"/>
          </a:xfrm>
        </p:spPr>
        <p:txBody>
          <a:bodyPr/>
          <a:lstStyle/>
          <a:p>
            <a:pPr fontAlgn="ctr"/>
            <a:r>
              <a:rPr lang="en-US" sz="2000" dirty="0" smtClean="0"/>
              <a:t>Show site in browser</a:t>
            </a:r>
          </a:p>
          <a:p>
            <a:pPr fontAlgn="ctr"/>
            <a:r>
              <a:rPr lang="en-US" sz="2000" dirty="0" smtClean="0"/>
              <a:t>Change the look -&gt; current -&gt; Choose Vegas -&gt; Try it out -&gt; Keep it</a:t>
            </a:r>
          </a:p>
          <a:p>
            <a:pPr lvl="1" fontAlgn="ctr"/>
            <a:r>
              <a:rPr lang="en-US" sz="1800" i="1" dirty="0" smtClean="0"/>
              <a:t>Preview looks wrong, footer isn’t quite a footer</a:t>
            </a:r>
          </a:p>
          <a:p>
            <a:pPr fontAlgn="ctr"/>
            <a:r>
              <a:rPr lang="en-US" sz="2000" dirty="0" smtClean="0"/>
              <a:t>Go back to vegas.css, open for edit in SPD</a:t>
            </a:r>
          </a:p>
          <a:p>
            <a:pPr fontAlgn="ctr"/>
            <a:r>
              <a:rPr lang="en-US" sz="2000" dirty="0" smtClean="0"/>
              <a:t>Add </a:t>
            </a:r>
            <a:r>
              <a:rPr lang="en-US" sz="2000" dirty="0"/>
              <a:t>some styles including colors and fonts (f: box </a:t>
            </a:r>
            <a:r>
              <a:rPr lang="en-US" sz="2000" dirty="0" err="1"/>
              <a:t>css</a:t>
            </a:r>
            <a:r>
              <a:rPr lang="en-US" sz="2000" dirty="0"/>
              <a:t>, g: logo </a:t>
            </a:r>
            <a:r>
              <a:rPr lang="en-US" sz="2000" dirty="0" err="1"/>
              <a:t>css</a:t>
            </a:r>
            <a:r>
              <a:rPr lang="en-US" sz="2000" dirty="0"/>
              <a:t>, h: text </a:t>
            </a:r>
            <a:r>
              <a:rPr lang="en-US" sz="2000" dirty="0" err="1"/>
              <a:t>css</a:t>
            </a:r>
            <a:r>
              <a:rPr lang="en-US" sz="2000" dirty="0" smtClean="0"/>
              <a:t>)</a:t>
            </a:r>
          </a:p>
          <a:p>
            <a:pPr fontAlgn="ctr"/>
            <a:r>
              <a:rPr lang="en-US" sz="2000" dirty="0" smtClean="0"/>
              <a:t>Save</a:t>
            </a:r>
            <a:endParaRPr lang="en-US" sz="2000" dirty="0"/>
          </a:p>
          <a:p>
            <a:pPr fontAlgn="ctr"/>
            <a:r>
              <a:rPr lang="en-US" sz="2000" dirty="0"/>
              <a:t>Show site </a:t>
            </a:r>
            <a:r>
              <a:rPr lang="en-US" sz="2000" dirty="0" err="1" smtClean="0"/>
              <a:t>unthemed</a:t>
            </a:r>
            <a:endParaRPr lang="en-US" sz="2000" dirty="0" smtClean="0"/>
          </a:p>
          <a:p>
            <a:pPr lvl="1" fontAlgn="ctr"/>
            <a:r>
              <a:rPr lang="en-US" sz="1800" i="1" dirty="0" smtClean="0"/>
              <a:t>Footer is now a footer</a:t>
            </a:r>
          </a:p>
          <a:p>
            <a:pPr lvl="1" fontAlgn="ctr"/>
            <a:r>
              <a:rPr lang="en-US" sz="1800" i="1" dirty="0" smtClean="0"/>
              <a:t>Colors won’t update when themed though</a:t>
            </a:r>
            <a:endParaRPr lang="en-US" sz="1800" i="1" dirty="0"/>
          </a:p>
          <a:p>
            <a:pPr fontAlgn="ctr"/>
            <a:r>
              <a:rPr lang="en-US" sz="2000" dirty="0"/>
              <a:t>Annotate all new styles for theming (</a:t>
            </a:r>
            <a:r>
              <a:rPr lang="en-US" sz="2000" dirty="0" err="1"/>
              <a:t>i</a:t>
            </a:r>
            <a:r>
              <a:rPr lang="en-US" sz="2000" dirty="0"/>
              <a:t>: </a:t>
            </a:r>
            <a:r>
              <a:rPr lang="en-US" sz="2000" dirty="0" err="1"/>
              <a:t>bg</a:t>
            </a:r>
            <a:r>
              <a:rPr lang="en-US" sz="2000" dirty="0"/>
              <a:t>, j: text)</a:t>
            </a:r>
          </a:p>
          <a:p>
            <a:pPr fontAlgn="ctr"/>
            <a:r>
              <a:rPr lang="en-US" sz="2000" dirty="0"/>
              <a:t>Add class .</a:t>
            </a:r>
            <a:r>
              <a:rPr lang="en-US" sz="2000" dirty="0" err="1" smtClean="0"/>
              <a:t>foregroundImages</a:t>
            </a:r>
            <a:endParaRPr lang="en-US" sz="2000" dirty="0" smtClean="0"/>
          </a:p>
          <a:p>
            <a:pPr lvl="1" fontAlgn="ctr"/>
            <a:r>
              <a:rPr lang="en-US" sz="1600" i="1" dirty="0" smtClean="0"/>
              <a:t>This is for the </a:t>
            </a:r>
            <a:r>
              <a:rPr lang="en-US" sz="1600" i="1" dirty="0" err="1" smtClean="0"/>
              <a:t>ThemedForegroundImage</a:t>
            </a:r>
            <a:r>
              <a:rPr lang="en-US" sz="1600" i="1" dirty="0" smtClean="0"/>
              <a:t> control</a:t>
            </a:r>
          </a:p>
          <a:p>
            <a:pPr fontAlgn="ctr"/>
            <a:r>
              <a:rPr lang="en-US" sz="2000" dirty="0" smtClean="0"/>
              <a:t>Add </a:t>
            </a:r>
            <a:r>
              <a:rPr lang="en-US" sz="2000" dirty="0"/>
              <a:t>foreground image with the right line to make it theme (k: </a:t>
            </a:r>
            <a:r>
              <a:rPr lang="en-US" sz="2000" dirty="0" err="1"/>
              <a:t>bgimg</a:t>
            </a:r>
            <a:r>
              <a:rPr lang="en-US" sz="2000" dirty="0"/>
              <a:t> property, l: annotation</a:t>
            </a:r>
            <a:r>
              <a:rPr lang="en-US" sz="2000" dirty="0" smtClean="0"/>
              <a:t>)</a:t>
            </a:r>
          </a:p>
          <a:p>
            <a:pPr marL="581026" lvl="2" fontAlgn="ctr"/>
            <a:r>
              <a:rPr lang="en-US" sz="1600" i="1" dirty="0"/>
              <a:t>This class is not applied to any element – just hitching a ride in the CSS file so that the engine reads </a:t>
            </a:r>
            <a:r>
              <a:rPr lang="en-US" sz="1600" i="1" dirty="0" smtClean="0"/>
              <a:t>it</a:t>
            </a:r>
            <a:endParaRPr lang="en-US" sz="1600" dirty="0" smtClean="0"/>
          </a:p>
          <a:p>
            <a:pPr fontAlgn="ctr"/>
            <a:r>
              <a:rPr lang="en-US" sz="2000" dirty="0"/>
              <a:t>Check in </a:t>
            </a:r>
            <a:r>
              <a:rPr lang="en-US" sz="2000" dirty="0" smtClean="0"/>
              <a:t>and publish major </a:t>
            </a:r>
            <a:r>
              <a:rPr lang="en-US" sz="2000" dirty="0"/>
              <a:t>version </a:t>
            </a:r>
            <a:r>
              <a:rPr lang="en-US" sz="2000" dirty="0" smtClean="0"/>
              <a:t>of vegas.css</a:t>
            </a:r>
            <a:endParaRPr lang="en-US" sz="2000" dirty="0"/>
          </a:p>
        </p:txBody>
      </p:sp>
      <p:sp>
        <p:nvSpPr>
          <p:cNvPr id="3" name="Text Placeholder 2"/>
          <p:cNvSpPr>
            <a:spLocks noGrp="1"/>
          </p:cNvSpPr>
          <p:nvPr>
            <p:ph type="body" sz="quarter" idx="11"/>
          </p:nvPr>
        </p:nvSpPr>
        <p:spPr/>
        <p:txBody>
          <a:bodyPr/>
          <a:lstStyle/>
          <a:p>
            <a:r>
              <a:rPr lang="en-US" dirty="0" smtClean="0"/>
              <a:t>Next: notes 3</a:t>
            </a:r>
            <a:endParaRPr lang="en-US" dirty="0"/>
          </a:p>
        </p:txBody>
      </p:sp>
      <p:sp>
        <p:nvSpPr>
          <p:cNvPr id="4" name="Title 3"/>
          <p:cNvSpPr>
            <a:spLocks noGrp="1"/>
          </p:cNvSpPr>
          <p:nvPr>
            <p:ph type="title"/>
          </p:nvPr>
        </p:nvSpPr>
        <p:spPr/>
        <p:txBody>
          <a:bodyPr/>
          <a:lstStyle/>
          <a:p>
            <a:r>
              <a:rPr lang="en-US" dirty="0" err="1" smtClean="0"/>
              <a:t>Themable</a:t>
            </a:r>
            <a:r>
              <a:rPr lang="en-US" dirty="0" smtClean="0"/>
              <a:t> master page 2</a:t>
            </a:r>
            <a:endParaRPr lang="en-US" dirty="0"/>
          </a:p>
        </p:txBody>
      </p:sp>
    </p:spTree>
    <p:extLst>
      <p:ext uri="{BB962C8B-B14F-4D97-AF65-F5344CB8AC3E}">
        <p14:creationId xmlns:p14="http://schemas.microsoft.com/office/powerpoint/2010/main" val="522019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21402"/>
          </a:xfrm>
        </p:spPr>
        <p:txBody>
          <a:bodyPr/>
          <a:lstStyle/>
          <a:p>
            <a:pPr fontAlgn="ctr"/>
            <a:r>
              <a:rPr lang="en-US" sz="2400" dirty="0"/>
              <a:t>Add similar styles to the preview file (copy paste from CSS file and edit accordingly)</a:t>
            </a:r>
          </a:p>
          <a:p>
            <a:pPr lvl="1" fontAlgn="ctr"/>
            <a:r>
              <a:rPr lang="en-US" sz="2000" dirty="0"/>
              <a:t>Add [ID] before selectors</a:t>
            </a:r>
          </a:p>
          <a:p>
            <a:pPr lvl="1" fontAlgn="ctr"/>
            <a:r>
              <a:rPr lang="en-US" sz="2000" dirty="0"/>
              <a:t>Change selectors to .</a:t>
            </a:r>
            <a:r>
              <a:rPr lang="en-US" sz="2000" dirty="0" err="1"/>
              <a:t>dgp</a:t>
            </a:r>
            <a:r>
              <a:rPr lang="en-US" sz="2000" dirty="0"/>
              <a:t>-</a:t>
            </a:r>
          </a:p>
          <a:p>
            <a:pPr lvl="1" fontAlgn="ctr"/>
            <a:r>
              <a:rPr lang="en-US" sz="2000" dirty="0"/>
              <a:t>Change dimensions to </a:t>
            </a:r>
            <a:r>
              <a:rPr lang="en-US" sz="2000" dirty="0" smtClean="0"/>
              <a:t>percentages</a:t>
            </a:r>
          </a:p>
          <a:p>
            <a:pPr lvl="2" fontAlgn="ctr"/>
            <a:r>
              <a:rPr lang="en-US" sz="1600" dirty="0" smtClean="0"/>
              <a:t>Use calculator &amp; 1024x768 reference size</a:t>
            </a:r>
            <a:endParaRPr lang="en-US" sz="1600" dirty="0"/>
          </a:p>
          <a:p>
            <a:pPr lvl="1" fontAlgn="ctr"/>
            <a:r>
              <a:rPr lang="en-US" sz="2000" dirty="0"/>
              <a:t>On footer box, padding must be % of total height, so </a:t>
            </a:r>
            <a:r>
              <a:rPr lang="en-US" sz="2000" dirty="0" smtClean="0"/>
              <a:t>1% </a:t>
            </a:r>
            <a:r>
              <a:rPr lang="en-US" sz="2000" dirty="0"/>
              <a:t>or so</a:t>
            </a:r>
          </a:p>
          <a:p>
            <a:pPr lvl="1" fontAlgn="ctr"/>
            <a:r>
              <a:rPr lang="en-US" sz="2000" dirty="0"/>
              <a:t>Change position on footer box to </a:t>
            </a:r>
            <a:r>
              <a:rPr lang="en-US" sz="2000" dirty="0" smtClean="0"/>
              <a:t>absolute</a:t>
            </a:r>
          </a:p>
          <a:p>
            <a:pPr lvl="1" fontAlgn="ctr"/>
            <a:r>
              <a:rPr lang="en-US" sz="2000" dirty="0" smtClean="0"/>
              <a:t>Remove </a:t>
            </a:r>
            <a:r>
              <a:rPr lang="en-US" sz="2000" smtClean="0"/>
              <a:t>annotations and change </a:t>
            </a:r>
            <a:r>
              <a:rPr lang="en-US" sz="2000" dirty="0" smtClean="0"/>
              <a:t>colors to tokens</a:t>
            </a:r>
          </a:p>
          <a:p>
            <a:pPr lvl="1" fontAlgn="ctr"/>
            <a:r>
              <a:rPr lang="en-US" sz="2000" dirty="0" smtClean="0"/>
              <a:t>Remove </a:t>
            </a:r>
            <a:r>
              <a:rPr lang="en-US" sz="2000" dirty="0" err="1" smtClean="0"/>
              <a:t>foregroundImages</a:t>
            </a:r>
            <a:r>
              <a:rPr lang="en-US" sz="2000" dirty="0" smtClean="0"/>
              <a:t> class</a:t>
            </a:r>
            <a:endParaRPr lang="en-US" sz="2000" dirty="0"/>
          </a:p>
          <a:p>
            <a:pPr fontAlgn="ctr"/>
            <a:r>
              <a:rPr lang="en-US" sz="2400" dirty="0" smtClean="0"/>
              <a:t>Save</a:t>
            </a:r>
          </a:p>
          <a:p>
            <a:pPr fontAlgn="ctr"/>
            <a:r>
              <a:rPr lang="en-US" sz="2400" dirty="0" smtClean="0"/>
              <a:t>Show </a:t>
            </a:r>
            <a:r>
              <a:rPr lang="en-US" sz="2400" dirty="0"/>
              <a:t>site </a:t>
            </a:r>
            <a:r>
              <a:rPr lang="en-US" sz="2400" dirty="0" err="1"/>
              <a:t>unthemed</a:t>
            </a:r>
            <a:endParaRPr lang="en-US" sz="2400" dirty="0"/>
          </a:p>
          <a:p>
            <a:pPr fontAlgn="ctr"/>
            <a:r>
              <a:rPr lang="en-US" sz="2400" dirty="0"/>
              <a:t>Show theming wizard with mock HTML preview</a:t>
            </a:r>
          </a:p>
          <a:p>
            <a:pPr fontAlgn="ctr"/>
            <a:r>
              <a:rPr lang="en-US" sz="2400" dirty="0"/>
              <a:t>Theme site and show final </a:t>
            </a:r>
            <a:r>
              <a:rPr lang="en-US" sz="2400" dirty="0" smtClean="0"/>
              <a:t>version</a:t>
            </a:r>
          </a:p>
          <a:p>
            <a:pPr lvl="1" fontAlgn="ctr"/>
            <a:r>
              <a:rPr lang="en-US" sz="2000" dirty="0" smtClean="0"/>
              <a:t>Use green theme to show foreground image change</a:t>
            </a:r>
            <a:endParaRPr lang="en-US" sz="2000" dirty="0"/>
          </a:p>
        </p:txBody>
      </p:sp>
      <p:sp>
        <p:nvSpPr>
          <p:cNvPr id="3" name="Text Placeholder 2"/>
          <p:cNvSpPr>
            <a:spLocks noGrp="1"/>
          </p:cNvSpPr>
          <p:nvPr>
            <p:ph type="body" sz="quarter" idx="11"/>
          </p:nvPr>
        </p:nvSpPr>
        <p:spPr/>
        <p:txBody>
          <a:bodyPr/>
          <a:lstStyle/>
          <a:p>
            <a:r>
              <a:rPr lang="en-US" dirty="0" smtClean="0"/>
              <a:t>Next: tips &amp; gotchas</a:t>
            </a:r>
            <a:endParaRPr lang="en-US" dirty="0"/>
          </a:p>
        </p:txBody>
      </p:sp>
      <p:sp>
        <p:nvSpPr>
          <p:cNvPr id="4" name="Title 3"/>
          <p:cNvSpPr>
            <a:spLocks noGrp="1"/>
          </p:cNvSpPr>
          <p:nvPr>
            <p:ph type="title"/>
          </p:nvPr>
        </p:nvSpPr>
        <p:spPr/>
        <p:txBody>
          <a:bodyPr/>
          <a:lstStyle/>
          <a:p>
            <a:r>
              <a:rPr lang="en-US" dirty="0" err="1" smtClean="0"/>
              <a:t>Themable</a:t>
            </a:r>
            <a:r>
              <a:rPr lang="en-US" dirty="0" smtClean="0"/>
              <a:t> master page 3</a:t>
            </a:r>
            <a:endParaRPr lang="en-US" dirty="0"/>
          </a:p>
        </p:txBody>
      </p:sp>
    </p:spTree>
    <p:extLst>
      <p:ext uri="{BB962C8B-B14F-4D97-AF65-F5344CB8AC3E}">
        <p14:creationId xmlns:p14="http://schemas.microsoft.com/office/powerpoint/2010/main" val="717521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Tips &amp; Gotchas</a:t>
            </a:r>
            <a:endParaRPr lang="en-US" dirty="0"/>
          </a:p>
        </p:txBody>
      </p:sp>
      <p:sp>
        <p:nvSpPr>
          <p:cNvPr id="7" name="Content Placeholder 6"/>
          <p:cNvSpPr>
            <a:spLocks noGrp="1"/>
          </p:cNvSpPr>
          <p:nvPr>
            <p:ph type="body" sz="quarter" idx="10"/>
          </p:nvPr>
        </p:nvSpPr>
        <p:spPr>
          <a:xfrm>
            <a:off x="274638" y="1212850"/>
            <a:ext cx="11887200" cy="4069384"/>
          </a:xfrm>
          <a:prstGeom prst="rect">
            <a:avLst/>
          </a:prstGeom>
        </p:spPr>
        <p:txBody>
          <a:bodyPr/>
          <a:lstStyle/>
          <a:p>
            <a:r>
              <a:rPr lang="en-US" dirty="0"/>
              <a:t>Theming snapshots CSS</a:t>
            </a:r>
          </a:p>
          <a:p>
            <a:pPr lvl="1"/>
            <a:r>
              <a:rPr lang="en-US" dirty="0"/>
              <a:t>Any updates to CSS requires </a:t>
            </a:r>
            <a:r>
              <a:rPr lang="en-US" dirty="0" err="1"/>
              <a:t>retheming</a:t>
            </a:r>
            <a:endParaRPr lang="en-US" dirty="0"/>
          </a:p>
          <a:p>
            <a:pPr lvl="1"/>
            <a:r>
              <a:rPr lang="en-US" dirty="0"/>
              <a:t>Can use UI or code (</a:t>
            </a:r>
            <a:r>
              <a:rPr lang="en-US" sz="2040" dirty="0" err="1">
                <a:solidFill>
                  <a:schemeClr val="bg1">
                    <a:lumMod val="50000"/>
                  </a:schemeClr>
                </a:solidFill>
                <a:latin typeface="Consolas" panose="020B0609020204030204" pitchFamily="49" charset="0"/>
                <a:cs typeface="Consolas" panose="020B0609020204030204" pitchFamily="49" charset="0"/>
              </a:rPr>
              <a:t>SPTheme.EnforceThemedStylesForWeb</a:t>
            </a:r>
            <a:r>
              <a:rPr lang="en-US" sz="2040" dirty="0">
                <a:solidFill>
                  <a:schemeClr val="bg1">
                    <a:lumMod val="50000"/>
                  </a:schemeClr>
                </a:solidFill>
                <a:latin typeface="Consolas" panose="020B0609020204030204" pitchFamily="49" charset="0"/>
                <a:cs typeface="Consolas" panose="020B0609020204030204" pitchFamily="49" charset="0"/>
              </a:rPr>
              <a:t>(</a:t>
            </a:r>
            <a:r>
              <a:rPr lang="en-US" sz="2040" dirty="0" err="1">
                <a:solidFill>
                  <a:schemeClr val="bg1">
                    <a:lumMod val="50000"/>
                  </a:schemeClr>
                </a:solidFill>
                <a:latin typeface="Consolas" panose="020B0609020204030204" pitchFamily="49" charset="0"/>
                <a:cs typeface="Consolas" panose="020B0609020204030204" pitchFamily="49" charset="0"/>
              </a:rPr>
              <a:t>SPWeb</a:t>
            </a:r>
            <a:r>
              <a:rPr lang="en-US" sz="2040" dirty="0">
                <a:solidFill>
                  <a:schemeClr val="bg1">
                    <a:lumMod val="50000"/>
                  </a:schemeClr>
                </a:solidFill>
                <a:latin typeface="Consolas" panose="020B0609020204030204" pitchFamily="49" charset="0"/>
                <a:cs typeface="Consolas" panose="020B0609020204030204" pitchFamily="49" charset="0"/>
              </a:rPr>
              <a:t>)</a:t>
            </a:r>
            <a:r>
              <a:rPr lang="en-US" dirty="0"/>
              <a:t>)</a:t>
            </a:r>
          </a:p>
          <a:p>
            <a:r>
              <a:rPr lang="en-US" dirty="0"/>
              <a:t>.</a:t>
            </a:r>
            <a:r>
              <a:rPr lang="en-US"/>
              <a:t>preview </a:t>
            </a:r>
            <a:r>
              <a:rPr lang="en-US" dirty="0"/>
              <a:t>files</a:t>
            </a:r>
            <a:r>
              <a:rPr lang="en-US"/>
              <a:t> are </a:t>
            </a:r>
            <a:r>
              <a:rPr lang="en-US" smtClean="0"/>
              <a:t>important</a:t>
            </a:r>
            <a:endParaRPr lang="en-US" dirty="0"/>
          </a:p>
          <a:p>
            <a:pPr lvl="1"/>
            <a:r>
              <a:rPr lang="en-US" dirty="0"/>
              <a:t>Without it, your master page won’t show in the theming experience</a:t>
            </a:r>
          </a:p>
          <a:p>
            <a:pPr lvl="1"/>
            <a:r>
              <a:rPr lang="en-US" dirty="0"/>
              <a:t>If you want to hide your master page from the theming experience, just omit this file</a:t>
            </a:r>
          </a:p>
          <a:p>
            <a:r>
              <a:rPr lang="en-US" dirty="0"/>
              <a:t>Mind your </a:t>
            </a:r>
            <a:r>
              <a:rPr lang="en-US" dirty="0" err="1"/>
              <a:t>checkins</a:t>
            </a:r>
            <a:r>
              <a:rPr lang="en-US" dirty="0"/>
              <a:t> and publishing status</a:t>
            </a:r>
          </a:p>
          <a:p>
            <a:pPr lvl="1"/>
            <a:r>
              <a:rPr lang="en-US" dirty="0"/>
              <a:t>Theming components (</a:t>
            </a:r>
            <a:r>
              <a:rPr lang="en-US" dirty="0" err="1"/>
              <a:t>SPColor</a:t>
            </a:r>
            <a:r>
              <a:rPr lang="en-US" dirty="0"/>
              <a:t>, </a:t>
            </a:r>
            <a:r>
              <a:rPr lang="en-US" dirty="0" err="1"/>
              <a:t>SPFont</a:t>
            </a:r>
            <a:r>
              <a:rPr lang="en-US" dirty="0"/>
              <a:t>, </a:t>
            </a:r>
            <a:r>
              <a:rPr lang="en-US" dirty="0" err="1"/>
              <a:t>SPTheme</a:t>
            </a:r>
            <a:r>
              <a:rPr lang="en-US" dirty="0"/>
              <a:t>, custom CSS in Style Library) must be checked in and published</a:t>
            </a:r>
          </a:p>
        </p:txBody>
      </p:sp>
    </p:spTree>
    <p:extLst>
      <p:ext uri="{BB962C8B-B14F-4D97-AF65-F5344CB8AC3E}">
        <p14:creationId xmlns:p14="http://schemas.microsoft.com/office/powerpoint/2010/main" val="456838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&amp; Gotchas</a:t>
            </a:r>
            <a:endParaRPr lang="en-US" dirty="0"/>
          </a:p>
        </p:txBody>
      </p:sp>
      <p:sp>
        <p:nvSpPr>
          <p:cNvPr id="3" name="Content Placeholder 2"/>
          <p:cNvSpPr>
            <a:spLocks noGrp="1"/>
          </p:cNvSpPr>
          <p:nvPr>
            <p:ph type="body" sz="quarter" idx="10"/>
          </p:nvPr>
        </p:nvSpPr>
        <p:spPr>
          <a:xfrm>
            <a:off x="274638" y="1212850"/>
            <a:ext cx="11887200" cy="3785652"/>
          </a:xfrm>
          <a:prstGeom prst="rect">
            <a:avLst/>
          </a:prstGeom>
        </p:spPr>
        <p:txBody>
          <a:bodyPr/>
          <a:lstStyle/>
          <a:p>
            <a:r>
              <a:rPr lang="en-US" dirty="0" smtClean="0"/>
              <a:t>Themed file location can vary</a:t>
            </a:r>
          </a:p>
          <a:p>
            <a:pPr lvl="1"/>
            <a:r>
              <a:rPr lang="en-US" dirty="0" smtClean="0"/>
              <a:t>Depending on SKU, themed files are stored either:</a:t>
            </a:r>
          </a:p>
          <a:p>
            <a:pPr marL="225425" lvl="1"/>
            <a:r>
              <a:rPr lang="en-US" dirty="0" smtClean="0"/>
              <a:t>SharePoint Server &amp; Office365</a:t>
            </a:r>
          </a:p>
          <a:p>
            <a:pPr marL="571500" lvl="2" indent="-342900">
              <a:buFont typeface="Arial" panose="020B0604020202020204" pitchFamily="34" charset="0"/>
              <a:buChar char="•"/>
            </a:pPr>
            <a:r>
              <a:rPr lang="en-US" dirty="0" smtClean="0"/>
              <a:t>In the Theme Gallery of the Site Collection root Site, under the Themed folder</a:t>
            </a:r>
          </a:p>
          <a:p>
            <a:pPr lvl="2"/>
            <a:r>
              <a:rPr lang="en-US" dirty="0" smtClean="0"/>
              <a:t>SharePoint Foundation</a:t>
            </a:r>
          </a:p>
          <a:p>
            <a:pPr marL="571500" lvl="2" indent="-342900">
              <a:buFont typeface="Arial" panose="020B0604020202020204" pitchFamily="34" charset="0"/>
              <a:buChar char="•"/>
            </a:pPr>
            <a:r>
              <a:rPr lang="en-US" dirty="0" smtClean="0"/>
              <a:t>In the _themes folder of the Site (not accessible via UI)</a:t>
            </a:r>
          </a:p>
          <a:p>
            <a:r>
              <a:rPr lang="en-US" dirty="0" smtClean="0"/>
              <a:t>Inheritance</a:t>
            </a:r>
          </a:p>
          <a:p>
            <a:pPr lvl="1"/>
            <a:r>
              <a:rPr lang="en-US" dirty="0" smtClean="0"/>
              <a:t>Theme settings can be inherited and pushed down when Publishing is turned on</a:t>
            </a:r>
          </a:p>
          <a:p>
            <a:pPr lvl="1"/>
            <a:r>
              <a:rPr lang="en-US" dirty="0" smtClean="0"/>
              <a:t>Settings are on the Master Page section of site settings</a:t>
            </a:r>
            <a:endParaRPr lang="en-US" dirty="0"/>
          </a:p>
        </p:txBody>
      </p:sp>
    </p:spTree>
    <p:extLst>
      <p:ext uri="{BB962C8B-B14F-4D97-AF65-F5344CB8AC3E}">
        <p14:creationId xmlns:p14="http://schemas.microsoft.com/office/powerpoint/2010/main" val="2640431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312223"/>
          </a:xfrm>
        </p:spPr>
        <p:txBody>
          <a:bodyPr/>
          <a:lstStyle/>
          <a:p>
            <a:r>
              <a:rPr lang="en-US" sz="2800" dirty="0" smtClean="0"/>
              <a:t>A little history</a:t>
            </a:r>
          </a:p>
          <a:p>
            <a:pPr lvl="1"/>
            <a:r>
              <a:rPr lang="en-US" sz="1400" dirty="0" smtClean="0"/>
              <a:t>Customization choices</a:t>
            </a:r>
          </a:p>
          <a:p>
            <a:pPr lvl="1"/>
            <a:r>
              <a:rPr lang="en-US" sz="1400" dirty="0" smtClean="0"/>
              <a:t>Themes in SharePoint 2003 &amp; 2007</a:t>
            </a:r>
          </a:p>
          <a:p>
            <a:pPr lvl="1"/>
            <a:r>
              <a:rPr lang="en-US" sz="1400" dirty="0" smtClean="0"/>
              <a:t>Customization in SharePoint 2010</a:t>
            </a:r>
          </a:p>
          <a:p>
            <a:r>
              <a:rPr lang="en-US" sz="2800" dirty="0" smtClean="0"/>
              <a:t>What’s new</a:t>
            </a:r>
          </a:p>
          <a:p>
            <a:pPr lvl="1"/>
            <a:r>
              <a:rPr lang="en-US" sz="1400" dirty="0" smtClean="0"/>
              <a:t>Customization in SharePoint 2013</a:t>
            </a:r>
          </a:p>
          <a:p>
            <a:r>
              <a:rPr lang="en-US" sz="2800" dirty="0" smtClean="0"/>
              <a:t>SharePoint 2013 theming</a:t>
            </a:r>
          </a:p>
          <a:p>
            <a:pPr lvl="1"/>
            <a:r>
              <a:rPr lang="en-US" sz="1400" dirty="0" smtClean="0"/>
              <a:t>Overview</a:t>
            </a:r>
          </a:p>
          <a:p>
            <a:pPr lvl="1"/>
            <a:r>
              <a:rPr lang="en-US" sz="1400" dirty="0" smtClean="0"/>
              <a:t>File formats</a:t>
            </a:r>
          </a:p>
          <a:p>
            <a:pPr lvl="1"/>
            <a:r>
              <a:rPr lang="en-US" sz="1400" dirty="0" smtClean="0"/>
              <a:t>Composed looks</a:t>
            </a:r>
          </a:p>
          <a:p>
            <a:pPr lvl="1"/>
            <a:r>
              <a:rPr lang="en-US" sz="1400" dirty="0" smtClean="0"/>
              <a:t>Custom themes</a:t>
            </a:r>
          </a:p>
          <a:p>
            <a:r>
              <a:rPr lang="en-US" sz="2800" dirty="0" smtClean="0"/>
              <a:t>Master page customization</a:t>
            </a:r>
          </a:p>
          <a:p>
            <a:pPr lvl="1"/>
            <a:r>
              <a:rPr lang="en-US" sz="1400" dirty="0" smtClean="0"/>
              <a:t>Making a </a:t>
            </a:r>
            <a:r>
              <a:rPr lang="en-US" sz="1400" dirty="0" err="1" smtClean="0"/>
              <a:t>themable</a:t>
            </a:r>
            <a:r>
              <a:rPr lang="en-US" sz="1400" dirty="0" smtClean="0"/>
              <a:t> customization</a:t>
            </a:r>
          </a:p>
          <a:p>
            <a:r>
              <a:rPr lang="en-US" sz="2800" dirty="0" smtClean="0"/>
              <a:t>Tips &amp; gotchas</a:t>
            </a:r>
          </a:p>
          <a:p>
            <a:pPr lvl="1"/>
            <a:r>
              <a:rPr lang="en-US" sz="1400" dirty="0" smtClean="0"/>
              <a:t>Things to know about theming in SharePoint 2013</a:t>
            </a:r>
          </a:p>
          <a:p>
            <a:r>
              <a:rPr lang="en-US" sz="2800" dirty="0" smtClean="0"/>
              <a:t>Q&amp;A</a:t>
            </a:r>
          </a:p>
        </p:txBody>
      </p:sp>
    </p:spTree>
    <p:extLst>
      <p:ext uri="{BB962C8B-B14F-4D97-AF65-F5344CB8AC3E}">
        <p14:creationId xmlns:p14="http://schemas.microsoft.com/office/powerpoint/2010/main" val="215731243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info</a:t>
            </a:r>
            <a:endParaRPr lang="en-US" dirty="0"/>
          </a:p>
        </p:txBody>
      </p:sp>
      <p:sp>
        <p:nvSpPr>
          <p:cNvPr id="3" name="Content Placeholder 2"/>
          <p:cNvSpPr>
            <a:spLocks noGrp="1"/>
          </p:cNvSpPr>
          <p:nvPr>
            <p:ph type="body" sz="quarter" idx="10"/>
          </p:nvPr>
        </p:nvSpPr>
        <p:spPr>
          <a:xfrm>
            <a:off x="274638" y="1212850"/>
            <a:ext cx="11887200" cy="4801314"/>
          </a:xfrm>
          <a:prstGeom prst="rect">
            <a:avLst/>
          </a:prstGeom>
        </p:spPr>
        <p:txBody>
          <a:bodyPr/>
          <a:lstStyle/>
          <a:p>
            <a:r>
              <a:rPr lang="en-US" dirty="0">
                <a:hlinkClick r:id="rId3"/>
              </a:rPr>
              <a:t>Show Off Your Style with SharePoint Theming</a:t>
            </a:r>
            <a:endParaRPr lang="en-US" dirty="0"/>
          </a:p>
          <a:p>
            <a:pPr lvl="1"/>
            <a:r>
              <a:rPr lang="en-US" dirty="0"/>
              <a:t>A</a:t>
            </a:r>
            <a:r>
              <a:rPr lang="en-US"/>
              <a:t> blog post by Lionel on the theming experience and underlying file formats</a:t>
            </a:r>
            <a:endParaRPr lang="en-US" dirty="0"/>
          </a:p>
          <a:p>
            <a:r>
              <a:rPr lang="en-US">
                <a:hlinkClick r:id="rId4"/>
              </a:rPr>
              <a:t>SPColor</a:t>
            </a:r>
            <a:r>
              <a:rPr lang="en-US" dirty="0"/>
              <a:t>, </a:t>
            </a:r>
            <a:r>
              <a:rPr lang="en-US" dirty="0" err="1">
                <a:hlinkClick r:id="rId5"/>
              </a:rPr>
              <a:t>SPFont</a:t>
            </a:r>
            <a:r>
              <a:rPr lang="en-US" dirty="0"/>
              <a:t>, and </a:t>
            </a:r>
            <a:r>
              <a:rPr lang="en-US" dirty="0" err="1">
                <a:hlinkClick r:id="rId6"/>
              </a:rPr>
              <a:t>SPTheme</a:t>
            </a:r>
            <a:r>
              <a:rPr lang="en-US" dirty="0"/>
              <a:t> on MSDN</a:t>
            </a:r>
          </a:p>
          <a:p>
            <a:pPr lvl="1"/>
            <a:r>
              <a:rPr lang="en-US" dirty="0"/>
              <a:t>Class</a:t>
            </a:r>
            <a:r>
              <a:rPr lang="en-US"/>
              <a:t> documentation on the theming API</a:t>
            </a:r>
            <a:endParaRPr lang="en-US" dirty="0"/>
          </a:p>
          <a:p>
            <a:r>
              <a:rPr lang="en-US">
                <a:hlinkClick r:id="rId7"/>
              </a:rPr>
              <a:t>Theme </a:t>
            </a:r>
            <a:r>
              <a:rPr lang="en-US" dirty="0">
                <a:hlinkClick r:id="rId7"/>
              </a:rPr>
              <a:t>annotations in SharePoint 2010</a:t>
            </a:r>
            <a:endParaRPr lang="en-US" dirty="0"/>
          </a:p>
          <a:p>
            <a:pPr lvl="1"/>
            <a:r>
              <a:rPr lang="en-US" dirty="0"/>
              <a:t>Documentation</a:t>
            </a:r>
            <a:r>
              <a:rPr lang="en-US"/>
              <a:t> on the CSS annotations for theming. Mostly the same for SharePoint 2013</a:t>
            </a:r>
            <a:endParaRPr lang="en-US" dirty="0"/>
          </a:p>
          <a:p>
            <a:r>
              <a:rPr lang="en-US"/>
              <a:t>Keep an eye on the </a:t>
            </a:r>
            <a:r>
              <a:rPr lang="en-US">
                <a:hlinkClick r:id="rId8"/>
              </a:rPr>
              <a:t>SharePoint Team Blog</a:t>
            </a:r>
            <a:endParaRPr lang="en-US" dirty="0"/>
          </a:p>
          <a:p>
            <a:pPr lvl="1"/>
            <a:r>
              <a:rPr lang="en-US"/>
              <a:t>We’ll post the theme slot tool there</a:t>
            </a:r>
            <a:endParaRPr lang="en-US" dirty="0"/>
          </a:p>
          <a:p>
            <a:r>
              <a:rPr lang="en-US"/>
              <a:t>More </a:t>
            </a:r>
            <a:r>
              <a:rPr lang="en-US" dirty="0"/>
              <a:t>documentation to come!</a:t>
            </a:r>
          </a:p>
        </p:txBody>
      </p:sp>
    </p:spTree>
    <p:extLst>
      <p:ext uri="{BB962C8B-B14F-4D97-AF65-F5344CB8AC3E}">
        <p14:creationId xmlns:p14="http://schemas.microsoft.com/office/powerpoint/2010/main" val="201876476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4" name="Text Placeholder 3"/>
          <p:cNvSpPr>
            <a:spLocks noGrp="1"/>
          </p:cNvSpPr>
          <p:nvPr>
            <p:ph type="body" sz="quarter" idx="10"/>
          </p:nvPr>
        </p:nvSpPr>
        <p:spPr>
          <a:xfrm>
            <a:off x="274638" y="1212850"/>
            <a:ext cx="11887200" cy="4678204"/>
          </a:xfrm>
        </p:spPr>
        <p:txBody>
          <a:bodyPr/>
          <a:lstStyle/>
          <a:p>
            <a:r>
              <a:rPr lang="en-US" dirty="0" smtClean="0"/>
              <a:t>SPC228</a:t>
            </a:r>
            <a:r>
              <a:rPr lang="en-US" dirty="0"/>
              <a:t>: How to get started with sites in </a:t>
            </a:r>
            <a:r>
              <a:rPr lang="en-US" dirty="0" smtClean="0"/>
              <a:t>SharePoint</a:t>
            </a:r>
          </a:p>
          <a:p>
            <a:pPr lvl="1"/>
            <a:r>
              <a:rPr lang="en-US" dirty="0" smtClean="0"/>
              <a:t>Tuesday, 10:30-11:45am</a:t>
            </a:r>
          </a:p>
          <a:p>
            <a:pPr lvl="1"/>
            <a:r>
              <a:rPr lang="en-US" dirty="0" smtClean="0"/>
              <a:t>Lagoon EFKL</a:t>
            </a:r>
          </a:p>
          <a:p>
            <a:r>
              <a:rPr lang="en-US" dirty="0"/>
              <a:t>SPC032: Building out a great app </a:t>
            </a:r>
            <a:r>
              <a:rPr lang="en-US" dirty="0" smtClean="0"/>
              <a:t>UI</a:t>
            </a:r>
          </a:p>
          <a:p>
            <a:pPr lvl="1"/>
            <a:r>
              <a:rPr lang="en-US" dirty="0" smtClean="0"/>
              <a:t>Tuesday, 3:15-4:30pm</a:t>
            </a:r>
          </a:p>
          <a:p>
            <a:pPr lvl="1"/>
            <a:r>
              <a:rPr lang="en-US" dirty="0" smtClean="0"/>
              <a:t>South Seas CDFJI</a:t>
            </a:r>
            <a:endParaRPr lang="en-US" dirty="0"/>
          </a:p>
          <a:p>
            <a:r>
              <a:rPr lang="en-US" dirty="0" smtClean="0"/>
              <a:t>SPC028</a:t>
            </a:r>
            <a:r>
              <a:rPr lang="en-US" dirty="0"/>
              <a:t>: Building apps that take advantage of the new UX platform components in SharePoint </a:t>
            </a:r>
            <a:r>
              <a:rPr lang="en-US" dirty="0" smtClean="0"/>
              <a:t>2013</a:t>
            </a:r>
          </a:p>
          <a:p>
            <a:pPr lvl="1"/>
            <a:r>
              <a:rPr lang="en-US" dirty="0" smtClean="0"/>
              <a:t>Tuesday, 5:00-6:15pm</a:t>
            </a:r>
          </a:p>
          <a:p>
            <a:pPr lvl="1"/>
            <a:r>
              <a:rPr lang="en-US" dirty="0" smtClean="0"/>
              <a:t>South Seas Ballroom AB</a:t>
            </a:r>
          </a:p>
        </p:txBody>
      </p:sp>
    </p:spTree>
    <p:extLst>
      <p:ext uri="{BB962C8B-B14F-4D97-AF65-F5344CB8AC3E}">
        <p14:creationId xmlns:p14="http://schemas.microsoft.com/office/powerpoint/2010/main" val="79377133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4" name="Text Placeholder 3"/>
          <p:cNvSpPr>
            <a:spLocks noGrp="1"/>
          </p:cNvSpPr>
          <p:nvPr>
            <p:ph type="body" sz="quarter" idx="10"/>
          </p:nvPr>
        </p:nvSpPr>
        <p:spPr>
          <a:xfrm>
            <a:off x="274638" y="1212850"/>
            <a:ext cx="11887200" cy="1415772"/>
          </a:xfrm>
        </p:spPr>
        <p:txBody>
          <a:bodyPr/>
          <a:lstStyle/>
          <a:p>
            <a:r>
              <a:rPr lang="en-US" dirty="0"/>
              <a:t>Ask the experts</a:t>
            </a:r>
          </a:p>
          <a:p>
            <a:pPr lvl="1"/>
            <a:r>
              <a:rPr lang="en-US" dirty="0"/>
              <a:t>Tonight, 6:15-8:15pm</a:t>
            </a:r>
          </a:p>
          <a:p>
            <a:pPr lvl="1"/>
            <a:r>
              <a:rPr lang="en-US" dirty="0"/>
              <a:t>Bayside </a:t>
            </a:r>
            <a:r>
              <a:rPr lang="en-US" dirty="0" smtClean="0"/>
              <a:t>C</a:t>
            </a:r>
            <a:endParaRPr lang="en-US" dirty="0"/>
          </a:p>
        </p:txBody>
      </p:sp>
    </p:spTree>
    <p:extLst>
      <p:ext uri="{BB962C8B-B14F-4D97-AF65-F5344CB8AC3E}">
        <p14:creationId xmlns:p14="http://schemas.microsoft.com/office/powerpoint/2010/main" val="197741329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97959320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6758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58265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br>
              <a:rPr lang="en-US" dirty="0" smtClean="0"/>
            </a:br>
            <a:r>
              <a:rPr lang="en-US" dirty="0" smtClean="0"/>
              <a:t>demo screenshots</a:t>
            </a:r>
            <a:endParaRPr lang="en-US" dirty="0"/>
          </a:p>
        </p:txBody>
      </p:sp>
    </p:spTree>
    <p:extLst>
      <p:ext uri="{BB962C8B-B14F-4D97-AF65-F5344CB8AC3E}">
        <p14:creationId xmlns:p14="http://schemas.microsoft.com/office/powerpoint/2010/main" val="75471744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Change the look</a:t>
            </a:r>
            <a:endParaRPr lang="en-US" dirty="0"/>
          </a:p>
        </p:txBody>
      </p:sp>
      <p:sp>
        <p:nvSpPr>
          <p:cNvPr id="4" name="Text Placeholder 3"/>
          <p:cNvSpPr>
            <a:spLocks noGrp="1"/>
          </p:cNvSpPr>
          <p:nvPr>
            <p:ph type="body" sz="quarter" idx="12"/>
          </p:nvPr>
        </p:nvSpPr>
        <p:spPr/>
        <p:txBody>
          <a:bodyPr/>
          <a:lstStyle/>
          <a:p>
            <a:r>
              <a:rPr lang="en-US" dirty="0" smtClean="0"/>
              <a:t>Lionel Robinson</a:t>
            </a:r>
            <a:endParaRPr lang="en-US" dirty="0"/>
          </a:p>
        </p:txBody>
      </p:sp>
    </p:spTree>
    <p:extLst>
      <p:ext uri="{BB962C8B-B14F-4D97-AF65-F5344CB8AC3E}">
        <p14:creationId xmlns:p14="http://schemas.microsoft.com/office/powerpoint/2010/main" val="22378652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470" t="7181" r="470" b="4143"/>
          <a:stretch/>
        </p:blipFill>
        <p:spPr>
          <a:xfrm>
            <a:off x="274638" y="309521"/>
            <a:ext cx="11887200" cy="6388141"/>
          </a:xfrm>
          <a:prstGeom prst="rect">
            <a:avLst/>
          </a:prstGeom>
        </p:spPr>
      </p:pic>
      <p:sp>
        <p:nvSpPr>
          <p:cNvPr id="6" name="Right Arrow 5"/>
          <p:cNvSpPr/>
          <p:nvPr/>
        </p:nvSpPr>
        <p:spPr bwMode="auto">
          <a:xfrm rot="5400000">
            <a:off x="7132638" y="1668463"/>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5015773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470" t="7181" r="470" b="4084"/>
          <a:stretch/>
        </p:blipFill>
        <p:spPr>
          <a:xfrm>
            <a:off x="274638" y="296863"/>
            <a:ext cx="11902783" cy="6400799"/>
          </a:xfrm>
          <a:prstGeom prst="rect">
            <a:avLst/>
          </a:prstGeom>
        </p:spPr>
      </p:pic>
    </p:spTree>
    <p:extLst>
      <p:ext uri="{BB962C8B-B14F-4D97-AF65-F5344CB8AC3E}">
        <p14:creationId xmlns:p14="http://schemas.microsoft.com/office/powerpoint/2010/main" val="327965228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little history</a:t>
            </a:r>
            <a:endParaRPr lang="en-US" dirty="0"/>
          </a:p>
        </p:txBody>
      </p:sp>
    </p:spTree>
    <p:extLst>
      <p:ext uri="{BB962C8B-B14F-4D97-AF65-F5344CB8AC3E}">
        <p14:creationId xmlns:p14="http://schemas.microsoft.com/office/powerpoint/2010/main" val="1264331602"/>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1" r="470" b="4084"/>
          <a:stretch/>
        </p:blipFill>
        <p:spPr>
          <a:xfrm>
            <a:off x="274638" y="296863"/>
            <a:ext cx="11902783" cy="6400799"/>
          </a:xfrm>
          <a:prstGeom prst="rect">
            <a:avLst/>
          </a:prstGeom>
        </p:spPr>
      </p:pic>
      <p:sp>
        <p:nvSpPr>
          <p:cNvPr id="4" name="Right Arrow 3"/>
          <p:cNvSpPr/>
          <p:nvPr/>
        </p:nvSpPr>
        <p:spPr bwMode="auto">
          <a:xfrm rot="10800000">
            <a:off x="8656637" y="30400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9969474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1" r="470" b="4084"/>
          <a:stretch/>
        </p:blipFill>
        <p:spPr>
          <a:xfrm>
            <a:off x="274638" y="296863"/>
            <a:ext cx="11902783" cy="6400799"/>
          </a:xfrm>
          <a:prstGeom prst="rect">
            <a:avLst/>
          </a:prstGeom>
        </p:spPr>
      </p:pic>
      <p:sp>
        <p:nvSpPr>
          <p:cNvPr id="3" name="Right Arrow 2"/>
          <p:cNvSpPr/>
          <p:nvPr/>
        </p:nvSpPr>
        <p:spPr bwMode="auto">
          <a:xfrm rot="5400000">
            <a:off x="7894637" y="11350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765272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098" t="7180" r="470" b="4562"/>
          <a:stretch/>
        </p:blipFill>
        <p:spPr>
          <a:xfrm>
            <a:off x="274638" y="299223"/>
            <a:ext cx="11887200" cy="6398439"/>
          </a:xfrm>
          <a:prstGeom prst="rect">
            <a:avLst/>
          </a:prstGeom>
        </p:spPr>
      </p:pic>
      <p:sp>
        <p:nvSpPr>
          <p:cNvPr id="4" name="Right Arrow 3"/>
          <p:cNvSpPr/>
          <p:nvPr/>
        </p:nvSpPr>
        <p:spPr bwMode="auto">
          <a:xfrm rot="16200000">
            <a:off x="10714037" y="9064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024812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0" r="470" b="4085"/>
          <a:stretch/>
        </p:blipFill>
        <p:spPr>
          <a:xfrm>
            <a:off x="267858" y="296863"/>
            <a:ext cx="11902947" cy="6400798"/>
          </a:xfrm>
          <a:prstGeom prst="rect">
            <a:avLst/>
          </a:prstGeom>
        </p:spPr>
      </p:pic>
    </p:spTree>
    <p:extLst>
      <p:ext uri="{BB962C8B-B14F-4D97-AF65-F5344CB8AC3E}">
        <p14:creationId xmlns:p14="http://schemas.microsoft.com/office/powerpoint/2010/main" val="1989380685"/>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0" r="470" b="4085"/>
          <a:stretch/>
        </p:blipFill>
        <p:spPr>
          <a:xfrm>
            <a:off x="267858" y="296863"/>
            <a:ext cx="11902947" cy="6400798"/>
          </a:xfrm>
          <a:prstGeom prst="rect">
            <a:avLst/>
          </a:prstGeom>
        </p:spPr>
      </p:pic>
      <p:sp>
        <p:nvSpPr>
          <p:cNvPr id="3" name="Right Arrow 2"/>
          <p:cNvSpPr/>
          <p:nvPr/>
        </p:nvSpPr>
        <p:spPr bwMode="auto">
          <a:xfrm rot="5400000">
            <a:off x="7132638" y="1668463"/>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8608850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470" t="7182" r="470" b="4085"/>
          <a:stretch/>
        </p:blipFill>
        <p:spPr>
          <a:xfrm>
            <a:off x="274638" y="301283"/>
            <a:ext cx="11894849" cy="6396379"/>
          </a:xfrm>
          <a:prstGeom prst="rect">
            <a:avLst/>
          </a:prstGeom>
        </p:spPr>
      </p:pic>
      <p:sp>
        <p:nvSpPr>
          <p:cNvPr id="5" name="Right Arrow 4"/>
          <p:cNvSpPr/>
          <p:nvPr/>
        </p:nvSpPr>
        <p:spPr bwMode="auto">
          <a:xfrm rot="5400000">
            <a:off x="1341437" y="15922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47358907"/>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1" r="470" b="3994"/>
          <a:stretch/>
        </p:blipFill>
        <p:spPr>
          <a:xfrm>
            <a:off x="275367" y="299223"/>
            <a:ext cx="11886471" cy="6398439"/>
          </a:xfrm>
          <a:prstGeom prst="rect">
            <a:avLst/>
          </a:prstGeom>
        </p:spPr>
      </p:pic>
    </p:spTree>
    <p:extLst>
      <p:ext uri="{BB962C8B-B14F-4D97-AF65-F5344CB8AC3E}">
        <p14:creationId xmlns:p14="http://schemas.microsoft.com/office/powerpoint/2010/main" val="193109288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470" t="7181" r="470" b="4143"/>
          <a:stretch/>
        </p:blipFill>
        <p:spPr>
          <a:xfrm>
            <a:off x="274638" y="309521"/>
            <a:ext cx="11887200" cy="6388141"/>
          </a:xfrm>
          <a:prstGeom prst="rect">
            <a:avLst/>
          </a:prstGeom>
        </p:spPr>
      </p:pic>
      <p:sp>
        <p:nvSpPr>
          <p:cNvPr id="4" name="Right Arrow 3"/>
          <p:cNvSpPr/>
          <p:nvPr/>
        </p:nvSpPr>
        <p:spPr bwMode="auto">
          <a:xfrm rot="5400000">
            <a:off x="808037" y="1668463"/>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32937966"/>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1" r="470" b="4084"/>
          <a:stretch/>
        </p:blipFill>
        <p:spPr>
          <a:xfrm>
            <a:off x="277426" y="296863"/>
            <a:ext cx="11902783" cy="6400799"/>
          </a:xfrm>
          <a:prstGeom prst="rect">
            <a:avLst/>
          </a:prstGeom>
        </p:spPr>
      </p:pic>
      <p:sp>
        <p:nvSpPr>
          <p:cNvPr id="4" name="Right Arrow 3"/>
          <p:cNvSpPr/>
          <p:nvPr/>
        </p:nvSpPr>
        <p:spPr bwMode="auto">
          <a:xfrm rot="10800000">
            <a:off x="1570037" y="2887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42150553"/>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470" t="7181" r="470" b="4084"/>
          <a:stretch/>
        </p:blipFill>
        <p:spPr>
          <a:xfrm>
            <a:off x="274638" y="296863"/>
            <a:ext cx="11902783" cy="6400799"/>
          </a:xfrm>
          <a:prstGeom prst="rect">
            <a:avLst/>
          </a:prstGeom>
        </p:spPr>
      </p:pic>
      <p:sp>
        <p:nvSpPr>
          <p:cNvPr id="4" name="Right Arrow 3"/>
          <p:cNvSpPr/>
          <p:nvPr/>
        </p:nvSpPr>
        <p:spPr bwMode="auto">
          <a:xfrm rot="10800000">
            <a:off x="1646238" y="5326063"/>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9896476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Customization in SharePoint 2003</a:t>
            </a:r>
            <a:endParaRPr lang="en-US" dirty="0"/>
          </a:p>
        </p:txBody>
      </p:sp>
      <p:sp>
        <p:nvSpPr>
          <p:cNvPr id="3" name="Text Placeholder 2"/>
          <p:cNvSpPr>
            <a:spLocks noGrp="1"/>
          </p:cNvSpPr>
          <p:nvPr>
            <p:ph type="body" sz="quarter" idx="10"/>
          </p:nvPr>
        </p:nvSpPr>
        <p:spPr>
          <a:xfrm>
            <a:off x="274639" y="1212849"/>
            <a:ext cx="5486399" cy="1360372"/>
          </a:xfrm>
        </p:spPr>
        <p:txBody>
          <a:bodyPr/>
          <a:lstStyle/>
          <a:p>
            <a:r>
              <a:rPr lang="en-US" dirty="0" smtClean="0"/>
              <a:t>All done with FrontPage</a:t>
            </a:r>
          </a:p>
          <a:p>
            <a:pPr lvl="1"/>
            <a:r>
              <a:rPr lang="en-US" dirty="0" smtClean="0"/>
              <a:t>Edit raw CSS or use theme GUI</a:t>
            </a:r>
          </a:p>
          <a:p>
            <a:pPr lvl="1"/>
            <a:r>
              <a:rPr lang="en-US" dirty="0" smtClean="0"/>
              <a:t>Customize any and every individual style</a:t>
            </a:r>
            <a:endParaRPr lang="en-US" dirty="0"/>
          </a:p>
        </p:txBody>
      </p:sp>
      <p:pic>
        <p:nvPicPr>
          <p:cNvPr id="4098" name="Picture 2" descr="Cc767097.f32xr28(en-us,TechNet.10).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9672" y="1362456"/>
            <a:ext cx="4905375" cy="36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13020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0" r="470" b="3967"/>
          <a:stretch/>
        </p:blipFill>
        <p:spPr>
          <a:xfrm>
            <a:off x="274638" y="296864"/>
            <a:ext cx="11887200" cy="6400798"/>
          </a:xfrm>
          <a:prstGeom prst="rect">
            <a:avLst/>
          </a:prstGeom>
        </p:spPr>
      </p:pic>
      <p:sp>
        <p:nvSpPr>
          <p:cNvPr id="4" name="Right Arrow 3"/>
          <p:cNvSpPr/>
          <p:nvPr/>
        </p:nvSpPr>
        <p:spPr bwMode="auto">
          <a:xfrm rot="10800000">
            <a:off x="1798637" y="3268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5091750"/>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470" t="7181" r="470" b="4084"/>
          <a:stretch/>
        </p:blipFill>
        <p:spPr>
          <a:xfrm>
            <a:off x="274638" y="296863"/>
            <a:ext cx="11902783" cy="6400799"/>
          </a:xfrm>
          <a:prstGeom prst="rect">
            <a:avLst/>
          </a:prstGeom>
        </p:spPr>
      </p:pic>
      <p:sp>
        <p:nvSpPr>
          <p:cNvPr id="4" name="Right Arrow 3"/>
          <p:cNvSpPr/>
          <p:nvPr/>
        </p:nvSpPr>
        <p:spPr bwMode="auto">
          <a:xfrm rot="5400000">
            <a:off x="7742237" y="1211431"/>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25515075"/>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470" t="7181" r="470" b="4087"/>
          <a:stretch/>
        </p:blipFill>
        <p:spPr>
          <a:xfrm>
            <a:off x="287724" y="305403"/>
            <a:ext cx="11887451" cy="6392259"/>
          </a:xfrm>
          <a:prstGeom prst="rect">
            <a:avLst/>
          </a:prstGeom>
        </p:spPr>
      </p:pic>
      <p:sp>
        <p:nvSpPr>
          <p:cNvPr id="4" name="Right Arrow 3"/>
          <p:cNvSpPr/>
          <p:nvPr/>
        </p:nvSpPr>
        <p:spPr bwMode="auto">
          <a:xfrm rot="16200000">
            <a:off x="10714037" y="10588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74120958"/>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470" t="7181" r="470" b="4084"/>
          <a:stretch/>
        </p:blipFill>
        <p:spPr>
          <a:xfrm>
            <a:off x="274638" y="296863"/>
            <a:ext cx="11902783" cy="6400799"/>
          </a:xfrm>
          <a:prstGeom prst="rect">
            <a:avLst/>
          </a:prstGeom>
        </p:spPr>
      </p:pic>
    </p:spTree>
    <p:extLst>
      <p:ext uri="{BB962C8B-B14F-4D97-AF65-F5344CB8AC3E}">
        <p14:creationId xmlns:p14="http://schemas.microsoft.com/office/powerpoint/2010/main" val="3694452738"/>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Demo: Creating </a:t>
            </a:r>
            <a:r>
              <a:rPr lang="en-US" sz="4800" dirty="0"/>
              <a:t>a custom look</a:t>
            </a:r>
          </a:p>
        </p:txBody>
      </p:sp>
      <p:sp>
        <p:nvSpPr>
          <p:cNvPr id="4" name="Text Placeholder 3"/>
          <p:cNvSpPr>
            <a:spLocks noGrp="1"/>
          </p:cNvSpPr>
          <p:nvPr>
            <p:ph type="body" sz="quarter" idx="12"/>
          </p:nvPr>
        </p:nvSpPr>
        <p:spPr>
          <a:xfrm>
            <a:off x="274639" y="5630861"/>
            <a:ext cx="8229600" cy="1067595"/>
          </a:xfrm>
        </p:spPr>
        <p:txBody>
          <a:bodyPr/>
          <a:lstStyle/>
          <a:p>
            <a:r>
              <a:rPr lang="en-US" dirty="0" smtClean="0"/>
              <a:t>Lionel Robinson</a:t>
            </a:r>
            <a:endParaRPr lang="en-US" dirty="0"/>
          </a:p>
        </p:txBody>
      </p:sp>
    </p:spTree>
    <p:extLst>
      <p:ext uri="{BB962C8B-B14F-4D97-AF65-F5344CB8AC3E}">
        <p14:creationId xmlns:p14="http://schemas.microsoft.com/office/powerpoint/2010/main" val="36683108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5" name="Right Arrow 4"/>
          <p:cNvSpPr/>
          <p:nvPr/>
        </p:nvSpPr>
        <p:spPr bwMode="auto">
          <a:xfrm rot="16200000">
            <a:off x="11171237" y="5254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2356584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470" t="7181" r="470" b="4113"/>
          <a:stretch/>
        </p:blipFill>
        <p:spPr>
          <a:xfrm>
            <a:off x="274638" y="307424"/>
            <a:ext cx="11887200" cy="6390238"/>
          </a:xfrm>
          <a:prstGeom prst="rect">
            <a:avLst/>
          </a:prstGeom>
        </p:spPr>
      </p:pic>
      <p:sp>
        <p:nvSpPr>
          <p:cNvPr id="3" name="Right Arrow 2"/>
          <p:cNvSpPr/>
          <p:nvPr/>
        </p:nvSpPr>
        <p:spPr bwMode="auto">
          <a:xfrm>
            <a:off x="1493837" y="3268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49537402"/>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70" t="7181" r="470" b="4084"/>
          <a:stretch/>
        </p:blipFill>
        <p:spPr>
          <a:xfrm>
            <a:off x="274638" y="296865"/>
            <a:ext cx="11902781" cy="6400797"/>
          </a:xfrm>
          <a:prstGeom prst="rect">
            <a:avLst/>
          </a:prstGeom>
        </p:spPr>
      </p:pic>
    </p:spTree>
    <p:extLst>
      <p:ext uri="{BB962C8B-B14F-4D97-AF65-F5344CB8AC3E}">
        <p14:creationId xmlns:p14="http://schemas.microsoft.com/office/powerpoint/2010/main" val="3946795205"/>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4" name="Right Arrow 3"/>
          <p:cNvSpPr/>
          <p:nvPr/>
        </p:nvSpPr>
        <p:spPr bwMode="auto">
          <a:xfrm>
            <a:off x="9190037" y="22780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8841834"/>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4" name="Right Arrow 3"/>
          <p:cNvSpPr/>
          <p:nvPr/>
        </p:nvSpPr>
        <p:spPr bwMode="auto">
          <a:xfrm>
            <a:off x="1417637" y="3915551"/>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1379628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in SharePoint 2007</a:t>
            </a:r>
            <a:endParaRPr lang="en-US" dirty="0"/>
          </a:p>
        </p:txBody>
      </p:sp>
      <p:sp>
        <p:nvSpPr>
          <p:cNvPr id="3" name="Text Placeholder 2"/>
          <p:cNvSpPr>
            <a:spLocks noGrp="1"/>
          </p:cNvSpPr>
          <p:nvPr>
            <p:ph type="body" sz="quarter" idx="10"/>
          </p:nvPr>
        </p:nvSpPr>
        <p:spPr>
          <a:xfrm>
            <a:off x="274638" y="1212850"/>
            <a:ext cx="11887200" cy="1754326"/>
          </a:xfrm>
        </p:spPr>
        <p:txBody>
          <a:bodyPr/>
          <a:lstStyle/>
          <a:p>
            <a:r>
              <a:rPr lang="en-US" dirty="0" smtClean="0"/>
              <a:t>Full CSS replacement</a:t>
            </a:r>
          </a:p>
          <a:p>
            <a:pPr lvl="1"/>
            <a:r>
              <a:rPr lang="en-US" dirty="0" smtClean="0"/>
              <a:t>Multiple out-of-the-box themes available</a:t>
            </a:r>
          </a:p>
          <a:p>
            <a:pPr lvl="1"/>
            <a:r>
              <a:rPr lang="en-US" dirty="0" smtClean="0"/>
              <a:t>Hard to build and maintain</a:t>
            </a:r>
          </a:p>
          <a:p>
            <a:pPr lvl="1"/>
            <a:r>
              <a:rPr lang="en-US" dirty="0" smtClean="0"/>
              <a:t>Drastically slows down page load</a:t>
            </a:r>
            <a:endParaRPr lang="en-US" dirty="0"/>
          </a:p>
        </p:txBody>
      </p:sp>
      <p:pic>
        <p:nvPicPr>
          <p:cNvPr id="3074" name="Picture 2" descr="Site Theme p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037" y="1363662"/>
            <a:ext cx="4600575" cy="2495551"/>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3078" name="Picture 6" descr="My Custom Theme applied to a SharePoint site"/>
          <p:cNvPicPr>
            <a:picLocks noChangeAspect="1" noChangeArrowheads="1"/>
          </p:cNvPicPr>
          <p:nvPr/>
        </p:nvPicPr>
        <p:blipFill rotWithShape="1">
          <a:blip r:embed="rId4">
            <a:extLst>
              <a:ext uri="{28A0092B-C50C-407E-A947-70E740481C1C}">
                <a14:useLocalDpi xmlns:a14="http://schemas.microsoft.com/office/drawing/2010/main" val="0"/>
              </a:ext>
            </a:extLst>
          </a:blip>
          <a:srcRect t="1" b="16881"/>
          <a:stretch/>
        </p:blipFill>
        <p:spPr bwMode="auto">
          <a:xfrm>
            <a:off x="6523037" y="4106862"/>
            <a:ext cx="4599432" cy="2590800"/>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547147"/>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70" t="7180" r="470" b="3953"/>
          <a:stretch/>
        </p:blipFill>
        <p:spPr>
          <a:xfrm>
            <a:off x="284908" y="301367"/>
            <a:ext cx="11876930" cy="6396295"/>
          </a:xfrm>
          <a:prstGeom prst="rect">
            <a:avLst/>
          </a:prstGeom>
        </p:spPr>
      </p:pic>
      <p:sp>
        <p:nvSpPr>
          <p:cNvPr id="4" name="Right Arrow 3"/>
          <p:cNvSpPr/>
          <p:nvPr/>
        </p:nvSpPr>
        <p:spPr bwMode="auto">
          <a:xfrm>
            <a:off x="1722437" y="2506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58747217"/>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70" t="7181" r="470" b="4180"/>
          <a:stretch/>
        </p:blipFill>
        <p:spPr>
          <a:xfrm>
            <a:off x="274638" y="312253"/>
            <a:ext cx="11887200" cy="6385409"/>
          </a:xfrm>
          <a:prstGeom prst="rect">
            <a:avLst/>
          </a:prstGeom>
        </p:spPr>
      </p:pic>
    </p:spTree>
    <p:extLst>
      <p:ext uri="{BB962C8B-B14F-4D97-AF65-F5344CB8AC3E}">
        <p14:creationId xmlns:p14="http://schemas.microsoft.com/office/powerpoint/2010/main" val="2738755149"/>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4639" y="296864"/>
            <a:ext cx="11879214" cy="6400800"/>
          </a:xfrm>
          <a:prstGeom prst="rect">
            <a:avLst/>
          </a:prstGeom>
        </p:spPr>
      </p:pic>
    </p:spTree>
    <p:extLst>
      <p:ext uri="{BB962C8B-B14F-4D97-AF65-F5344CB8AC3E}">
        <p14:creationId xmlns:p14="http://schemas.microsoft.com/office/powerpoint/2010/main" val="2236139330"/>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1581" y="296863"/>
            <a:ext cx="9614256" cy="6401611"/>
          </a:xfrm>
          <a:prstGeom prst="rect">
            <a:avLst/>
          </a:prstGeom>
        </p:spPr>
      </p:pic>
    </p:spTree>
    <p:extLst>
      <p:ext uri="{BB962C8B-B14F-4D97-AF65-F5344CB8AC3E}">
        <p14:creationId xmlns:p14="http://schemas.microsoft.com/office/powerpoint/2010/main" val="746086374"/>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74638" y="296863"/>
            <a:ext cx="9601199" cy="6392917"/>
          </a:xfrm>
          <a:prstGeom prst="rect">
            <a:avLst/>
          </a:prstGeom>
        </p:spPr>
      </p:pic>
      <p:sp>
        <p:nvSpPr>
          <p:cNvPr id="6" name="Right Arrow 5"/>
          <p:cNvSpPr/>
          <p:nvPr/>
        </p:nvSpPr>
        <p:spPr bwMode="auto">
          <a:xfrm rot="16200000">
            <a:off x="655637" y="38020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ight Arrow 6"/>
          <p:cNvSpPr/>
          <p:nvPr/>
        </p:nvSpPr>
        <p:spPr bwMode="auto">
          <a:xfrm rot="16200000">
            <a:off x="9190037" y="52498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97276841"/>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638" y="296863"/>
            <a:ext cx="9601199" cy="6392917"/>
          </a:xfrm>
          <a:prstGeom prst="rect">
            <a:avLst/>
          </a:prstGeom>
        </p:spPr>
      </p:pic>
      <p:sp>
        <p:nvSpPr>
          <p:cNvPr id="6" name="Right Arrow 5"/>
          <p:cNvSpPr/>
          <p:nvPr/>
        </p:nvSpPr>
        <p:spPr bwMode="auto">
          <a:xfrm rot="16200000">
            <a:off x="655637" y="38020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ight Arrow 6"/>
          <p:cNvSpPr/>
          <p:nvPr/>
        </p:nvSpPr>
        <p:spPr bwMode="auto">
          <a:xfrm rot="16200000">
            <a:off x="9190037" y="52498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93238414"/>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4638" y="296863"/>
            <a:ext cx="9601199" cy="6392917"/>
          </a:xfrm>
          <a:prstGeom prst="rect">
            <a:avLst/>
          </a:prstGeom>
        </p:spPr>
      </p:pic>
      <p:sp>
        <p:nvSpPr>
          <p:cNvPr id="6" name="Right Arrow 5"/>
          <p:cNvSpPr/>
          <p:nvPr/>
        </p:nvSpPr>
        <p:spPr bwMode="auto">
          <a:xfrm rot="16200000">
            <a:off x="7666037" y="982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04813510"/>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4638" y="296863"/>
            <a:ext cx="9601199" cy="6392917"/>
          </a:xfrm>
          <a:prstGeom prst="rect">
            <a:avLst/>
          </a:prstGeom>
        </p:spPr>
      </p:pic>
    </p:spTree>
    <p:extLst>
      <p:ext uri="{BB962C8B-B14F-4D97-AF65-F5344CB8AC3E}">
        <p14:creationId xmlns:p14="http://schemas.microsoft.com/office/powerpoint/2010/main" val="1721488155"/>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470" t="7180" r="470" b="3967"/>
          <a:stretch/>
        </p:blipFill>
        <p:spPr>
          <a:xfrm>
            <a:off x="274638" y="296864"/>
            <a:ext cx="8229600" cy="4431322"/>
          </a:xfrm>
          <a:prstGeom prst="rect">
            <a:avLst/>
          </a:prstGeom>
        </p:spPr>
      </p:pic>
      <p:pic>
        <p:nvPicPr>
          <p:cNvPr id="2" name="Picture 1"/>
          <p:cNvPicPr>
            <a:picLocks noChangeAspect="1"/>
          </p:cNvPicPr>
          <p:nvPr/>
        </p:nvPicPr>
        <p:blipFill>
          <a:blip r:embed="rId3"/>
          <a:stretch>
            <a:fillRect/>
          </a:stretch>
        </p:blipFill>
        <p:spPr>
          <a:xfrm>
            <a:off x="3932238" y="1239520"/>
            <a:ext cx="8229600" cy="5479644"/>
          </a:xfrm>
          <a:prstGeom prst="rect">
            <a:avLst/>
          </a:prstGeom>
        </p:spPr>
      </p:pic>
      <p:sp>
        <p:nvSpPr>
          <p:cNvPr id="5" name="Right Arrow 4"/>
          <p:cNvSpPr/>
          <p:nvPr/>
        </p:nvSpPr>
        <p:spPr bwMode="auto">
          <a:xfrm rot="16200000">
            <a:off x="5399493" y="1773846"/>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3073108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470" t="7180" r="470" b="3967"/>
          <a:stretch/>
        </p:blipFill>
        <p:spPr>
          <a:xfrm>
            <a:off x="274638" y="296864"/>
            <a:ext cx="8229600" cy="4431322"/>
          </a:xfrm>
          <a:prstGeom prst="rect">
            <a:avLst/>
          </a:prstGeom>
        </p:spPr>
      </p:pic>
      <p:pic>
        <p:nvPicPr>
          <p:cNvPr id="2" name="Picture 1"/>
          <p:cNvPicPr>
            <a:picLocks noChangeAspect="1"/>
          </p:cNvPicPr>
          <p:nvPr/>
        </p:nvPicPr>
        <p:blipFill>
          <a:blip r:embed="rId3"/>
          <a:stretch>
            <a:fillRect/>
          </a:stretch>
        </p:blipFill>
        <p:spPr>
          <a:xfrm>
            <a:off x="3932238" y="1239520"/>
            <a:ext cx="8229600" cy="5479644"/>
          </a:xfrm>
          <a:prstGeom prst="rect">
            <a:avLst/>
          </a:prstGeom>
        </p:spPr>
      </p:pic>
      <p:pic>
        <p:nvPicPr>
          <p:cNvPr id="4" name="Picture 3"/>
          <p:cNvPicPr>
            <a:picLocks noChangeAspect="1"/>
          </p:cNvPicPr>
          <p:nvPr/>
        </p:nvPicPr>
        <p:blipFill>
          <a:blip r:embed="rId4"/>
          <a:stretch>
            <a:fillRect/>
          </a:stretch>
        </p:blipFill>
        <p:spPr>
          <a:xfrm>
            <a:off x="3017838" y="1211263"/>
            <a:ext cx="3829050" cy="3590925"/>
          </a:xfrm>
          <a:prstGeom prst="rect">
            <a:avLst/>
          </a:prstGeom>
        </p:spPr>
      </p:pic>
      <p:sp>
        <p:nvSpPr>
          <p:cNvPr id="5" name="Right Arrow 4"/>
          <p:cNvSpPr/>
          <p:nvPr/>
        </p:nvSpPr>
        <p:spPr bwMode="auto">
          <a:xfrm rot="16200000">
            <a:off x="6065837" y="385070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876161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in SharePoint 2010</a:t>
            </a:r>
            <a:endParaRPr lang="en-US" dirty="0"/>
          </a:p>
        </p:txBody>
      </p:sp>
      <p:sp>
        <p:nvSpPr>
          <p:cNvPr id="4" name="Text Placeholder 3"/>
          <p:cNvSpPr>
            <a:spLocks noGrp="1"/>
          </p:cNvSpPr>
          <p:nvPr>
            <p:ph type="body" sz="quarter" idx="10"/>
          </p:nvPr>
        </p:nvSpPr>
        <p:spPr/>
        <p:txBody>
          <a:bodyPr/>
          <a:lstStyle/>
          <a:p>
            <a:r>
              <a:rPr lang="en-US" dirty="0" smtClean="0"/>
              <a:t>Totally architected</a:t>
            </a:r>
          </a:p>
          <a:p>
            <a:pPr lvl="1"/>
            <a:r>
              <a:rPr lang="en-US" dirty="0" smtClean="0"/>
              <a:t>No more full CSS replacements</a:t>
            </a:r>
          </a:p>
          <a:p>
            <a:pPr lvl="1"/>
            <a:r>
              <a:rPr lang="en-US" dirty="0" smtClean="0"/>
              <a:t>Theming done by an automated engine</a:t>
            </a:r>
          </a:p>
          <a:p>
            <a:pPr lvl="1"/>
            <a:r>
              <a:rPr lang="en-US" dirty="0" smtClean="0"/>
              <a:t>Based on the THMX file format used by the Office clients</a:t>
            </a:r>
            <a:endParaRPr lang="en-US" dirty="0"/>
          </a:p>
        </p:txBody>
      </p:sp>
      <p:pic>
        <p:nvPicPr>
          <p:cNvPr id="5122" name="Picture 2" descr="Site Theme in Site Collection Admini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9672" y="1362457"/>
            <a:ext cx="5487826" cy="2820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288772"/>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470" t="7180" r="470" b="3967"/>
          <a:stretch/>
        </p:blipFill>
        <p:spPr>
          <a:xfrm>
            <a:off x="274638" y="296864"/>
            <a:ext cx="8229600" cy="4431322"/>
          </a:xfrm>
          <a:prstGeom prst="rect">
            <a:avLst/>
          </a:prstGeom>
        </p:spPr>
      </p:pic>
      <p:pic>
        <p:nvPicPr>
          <p:cNvPr id="2" name="Picture 1"/>
          <p:cNvPicPr>
            <a:picLocks noChangeAspect="1"/>
          </p:cNvPicPr>
          <p:nvPr/>
        </p:nvPicPr>
        <p:blipFill>
          <a:blip r:embed="rId3"/>
          <a:stretch>
            <a:fillRect/>
          </a:stretch>
        </p:blipFill>
        <p:spPr>
          <a:xfrm>
            <a:off x="3932238" y="1239520"/>
            <a:ext cx="8229600" cy="5479644"/>
          </a:xfrm>
          <a:prstGeom prst="rect">
            <a:avLst/>
          </a:prstGeom>
        </p:spPr>
      </p:pic>
      <p:pic>
        <p:nvPicPr>
          <p:cNvPr id="6" name="Picture 5"/>
          <p:cNvPicPr>
            <a:picLocks noChangeAspect="1"/>
          </p:cNvPicPr>
          <p:nvPr/>
        </p:nvPicPr>
        <p:blipFill>
          <a:blip r:embed="rId4"/>
          <a:stretch>
            <a:fillRect/>
          </a:stretch>
        </p:blipFill>
        <p:spPr>
          <a:xfrm>
            <a:off x="3017838" y="1211263"/>
            <a:ext cx="3829050" cy="3590925"/>
          </a:xfrm>
          <a:prstGeom prst="rect">
            <a:avLst/>
          </a:prstGeom>
        </p:spPr>
      </p:pic>
      <p:sp>
        <p:nvSpPr>
          <p:cNvPr id="7" name="Right Arrow 6"/>
          <p:cNvSpPr/>
          <p:nvPr/>
        </p:nvSpPr>
        <p:spPr bwMode="auto">
          <a:xfrm rot="16200000">
            <a:off x="415969" y="10588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94494536"/>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4638" y="296863"/>
            <a:ext cx="9601199" cy="6392917"/>
          </a:xfrm>
          <a:prstGeom prst="rect">
            <a:avLst/>
          </a:prstGeom>
        </p:spPr>
      </p:pic>
      <p:sp>
        <p:nvSpPr>
          <p:cNvPr id="8" name="Right Arrow 7"/>
          <p:cNvSpPr/>
          <p:nvPr/>
        </p:nvSpPr>
        <p:spPr bwMode="auto">
          <a:xfrm rot="16200000">
            <a:off x="2408237" y="9064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19550029"/>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83" t="7311" r="257" b="3837"/>
          <a:stretch/>
        </p:blipFill>
        <p:spPr>
          <a:xfrm>
            <a:off x="274638" y="296862"/>
            <a:ext cx="11887199" cy="6400800"/>
          </a:xfrm>
          <a:prstGeom prst="rect">
            <a:avLst/>
          </a:prstGeom>
        </p:spPr>
      </p:pic>
      <p:sp>
        <p:nvSpPr>
          <p:cNvPr id="6" name="Right Arrow 5"/>
          <p:cNvSpPr/>
          <p:nvPr/>
        </p:nvSpPr>
        <p:spPr bwMode="auto">
          <a:xfrm rot="16200000">
            <a:off x="2560638" y="3030504"/>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27453774"/>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4" name="Right Arrow 3"/>
          <p:cNvSpPr/>
          <p:nvPr/>
        </p:nvSpPr>
        <p:spPr bwMode="auto">
          <a:xfrm rot="16200000">
            <a:off x="960437" y="23542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34091180"/>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4" name="Right Arrow 3"/>
          <p:cNvSpPr/>
          <p:nvPr/>
        </p:nvSpPr>
        <p:spPr bwMode="auto">
          <a:xfrm rot="16200000">
            <a:off x="7666037" y="2143665"/>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27936443"/>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70" t="7180" r="470" b="3967"/>
          <a:stretch/>
        </p:blipFill>
        <p:spPr>
          <a:xfrm>
            <a:off x="274638" y="296864"/>
            <a:ext cx="11887200" cy="6400798"/>
          </a:xfrm>
          <a:prstGeom prst="rect">
            <a:avLst/>
          </a:prstGeom>
        </p:spPr>
      </p:pic>
      <p:sp>
        <p:nvSpPr>
          <p:cNvPr id="4" name="Right Arrow 3"/>
          <p:cNvSpPr/>
          <p:nvPr/>
        </p:nvSpPr>
        <p:spPr bwMode="auto">
          <a:xfrm rot="16200000">
            <a:off x="10790238" y="982662"/>
            <a:ext cx="914400" cy="91440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98432239"/>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434098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12436475" cy="6934278"/>
          </a:xfrm>
          <a:prstGeom prst="rect">
            <a:avLst/>
          </a:prstGeom>
        </p:spPr>
      </p:pic>
    </p:spTree>
    <p:extLst>
      <p:ext uri="{BB962C8B-B14F-4D97-AF65-F5344CB8AC3E}">
        <p14:creationId xmlns:p14="http://schemas.microsoft.com/office/powerpoint/2010/main" val="1531968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3833837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25218362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2-10-23 at 11.55.4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992" y="754062"/>
            <a:ext cx="9698491" cy="5486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65463285"/>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8"/>
          </a:xfrm>
          <a:prstGeom prst="rect">
            <a:avLst/>
          </a:prstGeom>
        </p:spPr>
      </p:pic>
    </p:spTree>
    <p:extLst>
      <p:ext uri="{BB962C8B-B14F-4D97-AF65-F5344CB8AC3E}">
        <p14:creationId xmlns:p14="http://schemas.microsoft.com/office/powerpoint/2010/main" val="3317262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269011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7939"/>
            <a:ext cx="12436475" cy="6934277"/>
          </a:xfrm>
          <a:prstGeom prst="rect">
            <a:avLst/>
          </a:prstGeom>
        </p:spPr>
      </p:pic>
    </p:spTree>
    <p:extLst>
      <p:ext uri="{BB962C8B-B14F-4D97-AF65-F5344CB8AC3E}">
        <p14:creationId xmlns:p14="http://schemas.microsoft.com/office/powerpoint/2010/main" val="235691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7"/>
          </a:xfrm>
          <a:prstGeom prst="rect">
            <a:avLst/>
          </a:prstGeom>
        </p:spPr>
      </p:pic>
    </p:spTree>
    <p:extLst>
      <p:ext uri="{BB962C8B-B14F-4D97-AF65-F5344CB8AC3E}">
        <p14:creationId xmlns:p14="http://schemas.microsoft.com/office/powerpoint/2010/main" val="3502736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623"/>
            <a:ext cx="12436475" cy="6934277"/>
          </a:xfrm>
          <a:prstGeom prst="rect">
            <a:avLst/>
          </a:prstGeom>
        </p:spPr>
      </p:pic>
    </p:spTree>
    <p:extLst>
      <p:ext uri="{BB962C8B-B14F-4D97-AF65-F5344CB8AC3E}">
        <p14:creationId xmlns:p14="http://schemas.microsoft.com/office/powerpoint/2010/main" val="1400402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
            <a:ext cx="12436475" cy="6934277"/>
          </a:xfrm>
          <a:prstGeom prst="rect">
            <a:avLst/>
          </a:prstGeom>
        </p:spPr>
      </p:pic>
    </p:spTree>
    <p:extLst>
      <p:ext uri="{BB962C8B-B14F-4D97-AF65-F5344CB8AC3E}">
        <p14:creationId xmlns:p14="http://schemas.microsoft.com/office/powerpoint/2010/main" val="867275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514"/>
            <a:ext cx="12436475" cy="6934277"/>
          </a:xfrm>
          <a:prstGeom prst="rect">
            <a:avLst/>
          </a:prstGeom>
        </p:spPr>
      </p:pic>
    </p:spTree>
    <p:extLst>
      <p:ext uri="{BB962C8B-B14F-4D97-AF65-F5344CB8AC3E}">
        <p14:creationId xmlns:p14="http://schemas.microsoft.com/office/powerpoint/2010/main" val="44363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12436475" cy="6934276"/>
          </a:xfrm>
          <a:prstGeom prst="rect">
            <a:avLst/>
          </a:prstGeom>
        </p:spPr>
      </p:pic>
    </p:spTree>
    <p:extLst>
      <p:ext uri="{BB962C8B-B14F-4D97-AF65-F5344CB8AC3E}">
        <p14:creationId xmlns:p14="http://schemas.microsoft.com/office/powerpoint/2010/main" val="3890150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7356"/>
            <a:ext cx="12436475" cy="6934277"/>
          </a:xfrm>
          <a:prstGeom prst="rect">
            <a:avLst/>
          </a:prstGeom>
        </p:spPr>
      </p:pic>
    </p:spTree>
    <p:extLst>
      <p:ext uri="{BB962C8B-B14F-4D97-AF65-F5344CB8AC3E}">
        <p14:creationId xmlns:p14="http://schemas.microsoft.com/office/powerpoint/2010/main" val="1773159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17356"/>
            <a:ext cx="12436475" cy="6934277"/>
          </a:xfrm>
          <a:prstGeom prst="rect">
            <a:avLst/>
          </a:prstGeom>
        </p:spPr>
      </p:pic>
      <p:pic>
        <p:nvPicPr>
          <p:cNvPr id="3" name="Picture 2"/>
          <p:cNvPicPr>
            <a:picLocks noChangeAspect="1"/>
          </p:cNvPicPr>
          <p:nvPr/>
        </p:nvPicPr>
        <p:blipFill>
          <a:blip r:embed="rId3"/>
          <a:stretch>
            <a:fillRect/>
          </a:stretch>
        </p:blipFill>
        <p:spPr>
          <a:xfrm>
            <a:off x="4456112" y="2911474"/>
            <a:ext cx="3524250" cy="1171575"/>
          </a:xfrm>
          <a:prstGeom prst="rect">
            <a:avLst/>
          </a:prstGeom>
        </p:spPr>
      </p:pic>
    </p:spTree>
    <p:extLst>
      <p:ext uri="{BB962C8B-B14F-4D97-AF65-F5344CB8AC3E}">
        <p14:creationId xmlns:p14="http://schemas.microsoft.com/office/powerpoint/2010/main" val="116912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Lionel Robinson; Jonathan Kern </External_x0020_Speaker>
    <Session_x0020_Code xmlns="2295e2e7-0eeb-498e-8716-217bb2ee6ee3">SPC065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Lionel Robinson, Jonathan Kern</Speaker>
    <AverageRating xmlns="http://schemas.microsoft.com/sharepoint/v3" xsi:nil="true"/>
  </documentManagement>
</p:properties>
</file>

<file path=customXml/itemProps1.xml><?xml version="1.0" encoding="utf-8"?>
<ds:datastoreItem xmlns:ds="http://schemas.openxmlformats.org/officeDocument/2006/customXml" ds:itemID="{A57052EA-3629-48FB-9737-705F86000D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purl.org/dc/elements/1.1/"/>
    <ds:schemaRef ds:uri="http://schemas.microsoft.com/office/2006/metadata/properties"/>
    <ds:schemaRef ds:uri="http://purl.org/dc/terms/"/>
    <ds:schemaRef ds:uri="230e9df3-be65-4c73-a93b-d1236ebd677e"/>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11</TotalTime>
  <Words>8362</Words>
  <Application>Microsoft Office PowerPoint</Application>
  <PresentationFormat>Custom</PresentationFormat>
  <Paragraphs>603</Paragraphs>
  <Slides>134</Slides>
  <Notes>57</Notes>
  <HiddenSlides>0</HiddenSlides>
  <MMClips>0</MMClips>
  <ScaleCrop>false</ScaleCrop>
  <HeadingPairs>
    <vt:vector size="4" baseType="variant">
      <vt:variant>
        <vt:lpstr>Theme</vt:lpstr>
      </vt:variant>
      <vt:variant>
        <vt:i4>4</vt:i4>
      </vt:variant>
      <vt:variant>
        <vt:lpstr>Slide Titles</vt:lpstr>
      </vt:variant>
      <vt:variant>
        <vt:i4>134</vt:i4>
      </vt:variant>
    </vt:vector>
  </HeadingPairs>
  <TitlesOfParts>
    <vt:vector size="138" baseType="lpstr">
      <vt:lpstr>SPC2012_Developer_Template_16x9</vt:lpstr>
      <vt:lpstr>5-30072_SPC2012_Developer_Template_16x9_Light</vt:lpstr>
      <vt:lpstr>5-30072_SPC2012_Developer_Template_16x9</vt:lpstr>
      <vt:lpstr>5-30072_SPC2012_Business_Template_16x9_Light</vt:lpstr>
      <vt:lpstr>PowerPoint Presentation</vt:lpstr>
      <vt:lpstr>Customizing the way SharePoint 2013 looks SPC065</vt:lpstr>
      <vt:lpstr>Before we start...</vt:lpstr>
      <vt:lpstr>Agenda</vt:lpstr>
      <vt:lpstr>A little history</vt:lpstr>
      <vt:lpstr>Customization in SharePoint 2003</vt:lpstr>
      <vt:lpstr>Themes in SharePoint 2007</vt:lpstr>
      <vt:lpstr>Themes in SharePoint 2010</vt:lpstr>
      <vt:lpstr>PowerPoint Presentation</vt:lpstr>
      <vt:lpstr>PowerPoint Presentation</vt:lpstr>
      <vt:lpstr>PowerPoint Presentation</vt:lpstr>
      <vt:lpstr>PowerPoint Presentation</vt:lpstr>
      <vt:lpstr>PowerPoint Presentation</vt:lpstr>
      <vt:lpstr>Customizing SharePoint 2010</vt:lpstr>
      <vt:lpstr>Customizing SharePoint 2013</vt:lpstr>
      <vt:lpstr>Theming in SharePoint 2013</vt:lpstr>
      <vt:lpstr>Overview</vt:lpstr>
      <vt:lpstr>Demo: Change the look</vt:lpstr>
      <vt:lpstr>Change the look demo</vt:lpstr>
      <vt:lpstr>What’s in a look</vt:lpstr>
      <vt:lpstr>Color palettes – color slots</vt:lpstr>
      <vt:lpstr>Color palettes – metadata</vt:lpstr>
      <vt:lpstr>Color palettes – sample</vt:lpstr>
      <vt:lpstr>Font schemes</vt:lpstr>
      <vt:lpstr>Font schemes</vt:lpstr>
      <vt:lpstr>Font schemes</vt:lpstr>
      <vt:lpstr>Font scheme sample</vt:lpstr>
      <vt:lpstr>Font scheme sample – web fonts</vt:lpstr>
      <vt:lpstr>Demo: Creating a custom look</vt:lpstr>
      <vt:lpstr>Custom Theme Demo</vt:lpstr>
      <vt:lpstr>Custom Theme Demo</vt:lpstr>
      <vt:lpstr>Making themable  master pages</vt:lpstr>
      <vt:lpstr>Making themable master pages</vt:lpstr>
      <vt:lpstr>Demo: Making themable master pages</vt:lpstr>
      <vt:lpstr>Themable master page 1</vt:lpstr>
      <vt:lpstr>Themable master page 2</vt:lpstr>
      <vt:lpstr>Themable master page 3</vt:lpstr>
      <vt:lpstr>Tips &amp; Gotchas</vt:lpstr>
      <vt:lpstr>Tips &amp; Gotchas</vt:lpstr>
      <vt:lpstr>More info</vt:lpstr>
      <vt:lpstr>Related sessions</vt:lpstr>
      <vt:lpstr>Related sessions</vt:lpstr>
      <vt:lpstr>Q&amp;A</vt:lpstr>
      <vt:lpstr>PowerPoint Presentation</vt:lpstr>
      <vt:lpstr>PowerPoint Presentation</vt:lpstr>
      <vt:lpstr>Appendix: demo screenshots</vt:lpstr>
      <vt:lpstr>Demo: Change the 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Creating a custom 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Customizing the way SharePoint 2013 looks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2012-11-11T21:29:24Z</dcterms:created>
  <dcterms:modified xsi:type="dcterms:W3CDTF">2012-12-06T01:39:48Z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