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 id="2147484240" r:id="rId8"/>
  </p:sldMasterIdLst>
  <p:notesMasterIdLst>
    <p:notesMasterId r:id="rId74"/>
  </p:notesMasterIdLst>
  <p:handoutMasterIdLst>
    <p:handoutMasterId r:id="rId75"/>
  </p:handoutMasterIdLst>
  <p:sldIdLst>
    <p:sldId id="1169" r:id="rId9"/>
    <p:sldId id="1054" r:id="rId10"/>
    <p:sldId id="1090" r:id="rId11"/>
    <p:sldId id="1091" r:id="rId12"/>
    <p:sldId id="1097" r:id="rId13"/>
    <p:sldId id="1098" r:id="rId14"/>
    <p:sldId id="1092" r:id="rId15"/>
    <p:sldId id="1100" r:id="rId16"/>
    <p:sldId id="1113" r:id="rId17"/>
    <p:sldId id="1114" r:id="rId18"/>
    <p:sldId id="1124" r:id="rId19"/>
    <p:sldId id="1125" r:id="rId20"/>
    <p:sldId id="1102" r:id="rId21"/>
    <p:sldId id="1103" r:id="rId22"/>
    <p:sldId id="1111" r:id="rId23"/>
    <p:sldId id="1104" r:id="rId24"/>
    <p:sldId id="1105" r:id="rId25"/>
    <p:sldId id="1115" r:id="rId26"/>
    <p:sldId id="1106" r:id="rId27"/>
    <p:sldId id="1130" r:id="rId28"/>
    <p:sldId id="1131" r:id="rId29"/>
    <p:sldId id="1132" r:id="rId30"/>
    <p:sldId id="1135" r:id="rId31"/>
    <p:sldId id="1133" r:id="rId32"/>
    <p:sldId id="1134" r:id="rId33"/>
    <p:sldId id="1126" r:id="rId34"/>
    <p:sldId id="1136" r:id="rId35"/>
    <p:sldId id="1137" r:id="rId36"/>
    <p:sldId id="1138" r:id="rId37"/>
    <p:sldId id="1146" r:id="rId38"/>
    <p:sldId id="1158" r:id="rId39"/>
    <p:sldId id="1153" r:id="rId40"/>
    <p:sldId id="1147" r:id="rId41"/>
    <p:sldId id="1148" r:id="rId42"/>
    <p:sldId id="1149" r:id="rId43"/>
    <p:sldId id="1150" r:id="rId44"/>
    <p:sldId id="1117" r:id="rId45"/>
    <p:sldId id="1154" r:id="rId46"/>
    <p:sldId id="1155" r:id="rId47"/>
    <p:sldId id="1156" r:id="rId48"/>
    <p:sldId id="1122" r:id="rId49"/>
    <p:sldId id="1095" r:id="rId50"/>
    <p:sldId id="1160" r:id="rId51"/>
    <p:sldId id="1139" r:id="rId52"/>
    <p:sldId id="1141" r:id="rId53"/>
    <p:sldId id="1142" r:id="rId54"/>
    <p:sldId id="1159" r:id="rId55"/>
    <p:sldId id="1161" r:id="rId56"/>
    <p:sldId id="1162" r:id="rId57"/>
    <p:sldId id="1163" r:id="rId58"/>
    <p:sldId id="1164" r:id="rId59"/>
    <p:sldId id="1165" r:id="rId60"/>
    <p:sldId id="1166" r:id="rId61"/>
    <p:sldId id="1167" r:id="rId62"/>
    <p:sldId id="1168" r:id="rId63"/>
    <p:sldId id="1143" r:id="rId64"/>
    <p:sldId id="1119" r:id="rId65"/>
    <p:sldId id="1123" r:id="rId66"/>
    <p:sldId id="1145" r:id="rId67"/>
    <p:sldId id="1157" r:id="rId68"/>
    <p:sldId id="1107" r:id="rId69"/>
    <p:sldId id="1109" r:id="rId70"/>
    <p:sldId id="1108" r:id="rId71"/>
    <p:sldId id="1170" r:id="rId72"/>
    <p:sldId id="1171" r:id="rId7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064-Customizing Sites and Pages" id="{6DD5C800-9A2C-4823-B056-4AFFC9A97500}">
          <p14:sldIdLst>
            <p14:sldId id="1169"/>
            <p14:sldId id="1054"/>
            <p14:sldId id="1090"/>
            <p14:sldId id="1091"/>
            <p14:sldId id="1097"/>
            <p14:sldId id="1098"/>
            <p14:sldId id="1092"/>
            <p14:sldId id="1100"/>
            <p14:sldId id="1113"/>
            <p14:sldId id="1114"/>
            <p14:sldId id="1124"/>
            <p14:sldId id="1125"/>
            <p14:sldId id="1102"/>
            <p14:sldId id="1103"/>
            <p14:sldId id="1111"/>
            <p14:sldId id="1104"/>
            <p14:sldId id="1105"/>
            <p14:sldId id="1115"/>
            <p14:sldId id="1106"/>
            <p14:sldId id="1130"/>
            <p14:sldId id="1131"/>
            <p14:sldId id="1132"/>
            <p14:sldId id="1135"/>
            <p14:sldId id="1133"/>
            <p14:sldId id="1134"/>
            <p14:sldId id="1126"/>
            <p14:sldId id="1136"/>
            <p14:sldId id="1137"/>
            <p14:sldId id="1138"/>
            <p14:sldId id="1146"/>
            <p14:sldId id="1158"/>
            <p14:sldId id="1153"/>
            <p14:sldId id="1147"/>
            <p14:sldId id="1148"/>
            <p14:sldId id="1149"/>
            <p14:sldId id="1150"/>
            <p14:sldId id="1117"/>
            <p14:sldId id="1154"/>
            <p14:sldId id="1155"/>
            <p14:sldId id="1156"/>
            <p14:sldId id="1122"/>
            <p14:sldId id="1095"/>
            <p14:sldId id="1160"/>
            <p14:sldId id="1139"/>
            <p14:sldId id="1141"/>
            <p14:sldId id="1142"/>
            <p14:sldId id="1159"/>
            <p14:sldId id="1161"/>
            <p14:sldId id="1162"/>
            <p14:sldId id="1163"/>
            <p14:sldId id="1164"/>
            <p14:sldId id="1165"/>
            <p14:sldId id="1166"/>
            <p14:sldId id="1167"/>
            <p14:sldId id="1168"/>
            <p14:sldId id="1143"/>
            <p14:sldId id="1119"/>
            <p14:sldId id="1123"/>
            <p14:sldId id="1145"/>
            <p14:sldId id="1157"/>
            <p14:sldId id="1107"/>
            <p14:sldId id="1109"/>
            <p14:sldId id="1108"/>
            <p14:sldId id="1170"/>
            <p14:sldId id="1171"/>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7314"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D410F9-F696-495B-B91C-38D37C6F49B2}" type="doc">
      <dgm:prSet loTypeId="urn:microsoft.com/office/officeart/2005/8/layout/chevron1" loCatId="process" qsTypeId="urn:microsoft.com/office/officeart/2005/8/quickstyle/simple1" qsCatId="simple" csTypeId="urn:microsoft.com/office/officeart/2005/8/colors/accent1_2" csCatId="accent1" phldr="1"/>
      <dgm:spPr/>
    </dgm:pt>
    <dgm:pt modelId="{FAF744EF-3034-4C18-8C55-BC5D183D5FA7}">
      <dgm:prSet phldrT="[Text]"/>
      <dgm:spPr/>
      <dgm:t>
        <a:bodyPr/>
        <a:lstStyle/>
        <a:p>
          <a:r>
            <a:rPr lang="en-US" dirty="0" smtClean="0"/>
            <a:t>SharePoint Designer GUI</a:t>
          </a:r>
          <a:endParaRPr lang="en-US" dirty="0"/>
        </a:p>
      </dgm:t>
    </dgm:pt>
    <dgm:pt modelId="{78AFA238-289B-4702-ABEB-D36EFFFC2F63}" type="parTrans" cxnId="{AF238F26-9306-404C-9A11-62CFDE5FDC53}">
      <dgm:prSet/>
      <dgm:spPr/>
      <dgm:t>
        <a:bodyPr/>
        <a:lstStyle/>
        <a:p>
          <a:endParaRPr lang="en-US"/>
        </a:p>
      </dgm:t>
    </dgm:pt>
    <dgm:pt modelId="{DBDA5FFD-7277-4C8F-9486-8ECD0A8DED94}" type="sibTrans" cxnId="{AF238F26-9306-404C-9A11-62CFDE5FDC53}">
      <dgm:prSet/>
      <dgm:spPr/>
      <dgm:t>
        <a:bodyPr/>
        <a:lstStyle/>
        <a:p>
          <a:endParaRPr lang="en-US"/>
        </a:p>
      </dgm:t>
    </dgm:pt>
    <dgm:pt modelId="{4596499D-99BF-413B-8B96-3BAD86E74C36}">
      <dgm:prSet phldrT="[Text]"/>
      <dgm:spPr/>
      <dgm:t>
        <a:bodyPr/>
        <a:lstStyle/>
        <a:p>
          <a:r>
            <a:rPr lang="en-US" dirty="0" smtClean="0"/>
            <a:t>Web Interface</a:t>
          </a:r>
          <a:endParaRPr lang="en-US" dirty="0"/>
        </a:p>
      </dgm:t>
    </dgm:pt>
    <dgm:pt modelId="{3FF49810-0654-487D-901E-542F05051F23}" type="sibTrans" cxnId="{3148A407-8016-4DC6-B974-9D59F223A61B}">
      <dgm:prSet/>
      <dgm:spPr/>
      <dgm:t>
        <a:bodyPr/>
        <a:lstStyle/>
        <a:p>
          <a:endParaRPr lang="en-US"/>
        </a:p>
      </dgm:t>
    </dgm:pt>
    <dgm:pt modelId="{94B0CC07-9695-4253-BB4A-26522D0A1D3D}" type="parTrans" cxnId="{3148A407-8016-4DC6-B974-9D59F223A61B}">
      <dgm:prSet/>
      <dgm:spPr/>
      <dgm:t>
        <a:bodyPr/>
        <a:lstStyle/>
        <a:p>
          <a:endParaRPr lang="en-US"/>
        </a:p>
      </dgm:t>
    </dgm:pt>
    <dgm:pt modelId="{14487A26-D0A3-49A0-8B7D-22125D4EF375}" type="pres">
      <dgm:prSet presAssocID="{2ED410F9-F696-495B-B91C-38D37C6F49B2}" presName="Name0" presStyleCnt="0">
        <dgm:presLayoutVars>
          <dgm:dir/>
          <dgm:animLvl val="lvl"/>
          <dgm:resizeHandles val="exact"/>
        </dgm:presLayoutVars>
      </dgm:prSet>
      <dgm:spPr/>
    </dgm:pt>
    <dgm:pt modelId="{D1974172-9BD7-44A8-9BA9-938C450870FC}" type="pres">
      <dgm:prSet presAssocID="{4596499D-99BF-413B-8B96-3BAD86E74C36}" presName="parTxOnly" presStyleLbl="node1" presStyleIdx="0" presStyleCnt="2">
        <dgm:presLayoutVars>
          <dgm:chMax val="0"/>
          <dgm:chPref val="0"/>
          <dgm:bulletEnabled val="1"/>
        </dgm:presLayoutVars>
      </dgm:prSet>
      <dgm:spPr/>
      <dgm:t>
        <a:bodyPr/>
        <a:lstStyle/>
        <a:p>
          <a:endParaRPr lang="en-US"/>
        </a:p>
      </dgm:t>
    </dgm:pt>
    <dgm:pt modelId="{55EE3240-254B-4BE7-8FDD-FE8D6F017238}" type="pres">
      <dgm:prSet presAssocID="{3FF49810-0654-487D-901E-542F05051F23}" presName="parTxOnlySpace" presStyleCnt="0"/>
      <dgm:spPr/>
    </dgm:pt>
    <dgm:pt modelId="{AFDBF152-8442-4BB2-B45A-1C43F00E2360}" type="pres">
      <dgm:prSet presAssocID="{FAF744EF-3034-4C18-8C55-BC5D183D5FA7}" presName="parTxOnly" presStyleLbl="node1" presStyleIdx="1" presStyleCnt="2">
        <dgm:presLayoutVars>
          <dgm:chMax val="0"/>
          <dgm:chPref val="0"/>
          <dgm:bulletEnabled val="1"/>
        </dgm:presLayoutVars>
      </dgm:prSet>
      <dgm:spPr/>
      <dgm:t>
        <a:bodyPr/>
        <a:lstStyle/>
        <a:p>
          <a:endParaRPr lang="en-US"/>
        </a:p>
      </dgm:t>
    </dgm:pt>
  </dgm:ptLst>
  <dgm:cxnLst>
    <dgm:cxn modelId="{09544167-3DE2-485D-A1F6-90E6047CC064}" type="presOf" srcId="{4596499D-99BF-413B-8B96-3BAD86E74C36}" destId="{D1974172-9BD7-44A8-9BA9-938C450870FC}" srcOrd="0" destOrd="0" presId="urn:microsoft.com/office/officeart/2005/8/layout/chevron1"/>
    <dgm:cxn modelId="{AF238F26-9306-404C-9A11-62CFDE5FDC53}" srcId="{2ED410F9-F696-495B-B91C-38D37C6F49B2}" destId="{FAF744EF-3034-4C18-8C55-BC5D183D5FA7}" srcOrd="1" destOrd="0" parTransId="{78AFA238-289B-4702-ABEB-D36EFFFC2F63}" sibTransId="{DBDA5FFD-7277-4C8F-9486-8ECD0A8DED94}"/>
    <dgm:cxn modelId="{19F0CAFA-A063-479F-B0B9-D3F1D27933E3}" type="presOf" srcId="{FAF744EF-3034-4C18-8C55-BC5D183D5FA7}" destId="{AFDBF152-8442-4BB2-B45A-1C43F00E2360}" srcOrd="0" destOrd="0" presId="urn:microsoft.com/office/officeart/2005/8/layout/chevron1"/>
    <dgm:cxn modelId="{3148A407-8016-4DC6-B974-9D59F223A61B}" srcId="{2ED410F9-F696-495B-B91C-38D37C6F49B2}" destId="{4596499D-99BF-413B-8B96-3BAD86E74C36}" srcOrd="0" destOrd="0" parTransId="{94B0CC07-9695-4253-BB4A-26522D0A1D3D}" sibTransId="{3FF49810-0654-487D-901E-542F05051F23}"/>
    <dgm:cxn modelId="{2011114F-558E-422F-B1C6-32AF4A8FFE03}" type="presOf" srcId="{2ED410F9-F696-495B-B91C-38D37C6F49B2}" destId="{14487A26-D0A3-49A0-8B7D-22125D4EF375}" srcOrd="0" destOrd="0" presId="urn:microsoft.com/office/officeart/2005/8/layout/chevron1"/>
    <dgm:cxn modelId="{6F7BC1BE-2F6E-40DE-828D-8B56716857C0}" type="presParOf" srcId="{14487A26-D0A3-49A0-8B7D-22125D4EF375}" destId="{D1974172-9BD7-44A8-9BA9-938C450870FC}" srcOrd="0" destOrd="0" presId="urn:microsoft.com/office/officeart/2005/8/layout/chevron1"/>
    <dgm:cxn modelId="{4C6D4377-B5C5-4178-838F-3B0C314271B0}" type="presParOf" srcId="{14487A26-D0A3-49A0-8B7D-22125D4EF375}" destId="{55EE3240-254B-4BE7-8FDD-FE8D6F017238}" srcOrd="1" destOrd="0" presId="urn:microsoft.com/office/officeart/2005/8/layout/chevron1"/>
    <dgm:cxn modelId="{A07EEFDF-C1EC-444E-A59E-E762DB85A994}" type="presParOf" srcId="{14487A26-D0A3-49A0-8B7D-22125D4EF375}" destId="{AFDBF152-8442-4BB2-B45A-1C43F00E2360}"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D410F9-F696-495B-B91C-38D37C6F49B2}" type="doc">
      <dgm:prSet loTypeId="urn:microsoft.com/office/officeart/2005/8/layout/chevron1" loCatId="process" qsTypeId="urn:microsoft.com/office/officeart/2005/8/quickstyle/simple1" qsCatId="simple" csTypeId="urn:microsoft.com/office/officeart/2005/8/colors/accent0_3" csCatId="mainScheme" phldr="1"/>
      <dgm:spPr/>
    </dgm:pt>
    <dgm:pt modelId="{FAF744EF-3034-4C18-8C55-BC5D183D5FA7}">
      <dgm:prSet phldrT="[Text]"/>
      <dgm:spPr/>
      <dgm:t>
        <a:bodyPr/>
        <a:lstStyle/>
        <a:p>
          <a:r>
            <a:rPr lang="en-US" dirty="0" smtClean="0"/>
            <a:t>.NET</a:t>
          </a:r>
          <a:endParaRPr lang="en-US" dirty="0"/>
        </a:p>
      </dgm:t>
    </dgm:pt>
    <dgm:pt modelId="{78AFA238-289B-4702-ABEB-D36EFFFC2F63}" type="parTrans" cxnId="{AF238F26-9306-404C-9A11-62CFDE5FDC53}">
      <dgm:prSet/>
      <dgm:spPr/>
      <dgm:t>
        <a:bodyPr/>
        <a:lstStyle/>
        <a:p>
          <a:endParaRPr lang="en-US"/>
        </a:p>
      </dgm:t>
    </dgm:pt>
    <dgm:pt modelId="{DBDA5FFD-7277-4C8F-9486-8ECD0A8DED94}" type="sibTrans" cxnId="{AF238F26-9306-404C-9A11-62CFDE5FDC53}">
      <dgm:prSet/>
      <dgm:spPr/>
      <dgm:t>
        <a:bodyPr/>
        <a:lstStyle/>
        <a:p>
          <a:endParaRPr lang="en-US"/>
        </a:p>
      </dgm:t>
    </dgm:pt>
    <dgm:pt modelId="{4596499D-99BF-413B-8B96-3BAD86E74C36}">
      <dgm:prSet phldrT="[Text]"/>
      <dgm:spPr/>
      <dgm:t>
        <a:bodyPr/>
        <a:lstStyle/>
        <a:p>
          <a:r>
            <a:rPr lang="en-US" dirty="0" smtClean="0"/>
            <a:t>HTML, CSS, XSLT, JavaScript</a:t>
          </a:r>
          <a:endParaRPr lang="en-US" dirty="0"/>
        </a:p>
      </dgm:t>
    </dgm:pt>
    <dgm:pt modelId="{3FF49810-0654-487D-901E-542F05051F23}" type="sibTrans" cxnId="{3148A407-8016-4DC6-B974-9D59F223A61B}">
      <dgm:prSet/>
      <dgm:spPr/>
      <dgm:t>
        <a:bodyPr/>
        <a:lstStyle/>
        <a:p>
          <a:endParaRPr lang="en-US"/>
        </a:p>
      </dgm:t>
    </dgm:pt>
    <dgm:pt modelId="{94B0CC07-9695-4253-BB4A-26522D0A1D3D}" type="parTrans" cxnId="{3148A407-8016-4DC6-B974-9D59F223A61B}">
      <dgm:prSet/>
      <dgm:spPr/>
      <dgm:t>
        <a:bodyPr/>
        <a:lstStyle/>
        <a:p>
          <a:endParaRPr lang="en-US"/>
        </a:p>
      </dgm:t>
    </dgm:pt>
    <dgm:pt modelId="{14487A26-D0A3-49A0-8B7D-22125D4EF375}" type="pres">
      <dgm:prSet presAssocID="{2ED410F9-F696-495B-B91C-38D37C6F49B2}" presName="Name0" presStyleCnt="0">
        <dgm:presLayoutVars>
          <dgm:dir/>
          <dgm:animLvl val="lvl"/>
          <dgm:resizeHandles val="exact"/>
        </dgm:presLayoutVars>
      </dgm:prSet>
      <dgm:spPr/>
    </dgm:pt>
    <dgm:pt modelId="{D1974172-9BD7-44A8-9BA9-938C450870FC}" type="pres">
      <dgm:prSet presAssocID="{4596499D-99BF-413B-8B96-3BAD86E74C36}" presName="parTxOnly" presStyleLbl="node1" presStyleIdx="0" presStyleCnt="2">
        <dgm:presLayoutVars>
          <dgm:chMax val="0"/>
          <dgm:chPref val="0"/>
          <dgm:bulletEnabled val="1"/>
        </dgm:presLayoutVars>
      </dgm:prSet>
      <dgm:spPr/>
      <dgm:t>
        <a:bodyPr/>
        <a:lstStyle/>
        <a:p>
          <a:endParaRPr lang="en-US"/>
        </a:p>
      </dgm:t>
    </dgm:pt>
    <dgm:pt modelId="{55EE3240-254B-4BE7-8FDD-FE8D6F017238}" type="pres">
      <dgm:prSet presAssocID="{3FF49810-0654-487D-901E-542F05051F23}" presName="parTxOnlySpace" presStyleCnt="0"/>
      <dgm:spPr/>
    </dgm:pt>
    <dgm:pt modelId="{AFDBF152-8442-4BB2-B45A-1C43F00E2360}" type="pres">
      <dgm:prSet presAssocID="{FAF744EF-3034-4C18-8C55-BC5D183D5FA7}" presName="parTxOnly" presStyleLbl="node1" presStyleIdx="1" presStyleCnt="2">
        <dgm:presLayoutVars>
          <dgm:chMax val="0"/>
          <dgm:chPref val="0"/>
          <dgm:bulletEnabled val="1"/>
        </dgm:presLayoutVars>
      </dgm:prSet>
      <dgm:spPr/>
      <dgm:t>
        <a:bodyPr/>
        <a:lstStyle/>
        <a:p>
          <a:endParaRPr lang="en-US"/>
        </a:p>
      </dgm:t>
    </dgm:pt>
  </dgm:ptLst>
  <dgm:cxnLst>
    <dgm:cxn modelId="{AF238F26-9306-404C-9A11-62CFDE5FDC53}" srcId="{2ED410F9-F696-495B-B91C-38D37C6F49B2}" destId="{FAF744EF-3034-4C18-8C55-BC5D183D5FA7}" srcOrd="1" destOrd="0" parTransId="{78AFA238-289B-4702-ABEB-D36EFFFC2F63}" sibTransId="{DBDA5FFD-7277-4C8F-9486-8ECD0A8DED94}"/>
    <dgm:cxn modelId="{3148A407-8016-4DC6-B974-9D59F223A61B}" srcId="{2ED410F9-F696-495B-B91C-38D37C6F49B2}" destId="{4596499D-99BF-413B-8B96-3BAD86E74C36}" srcOrd="0" destOrd="0" parTransId="{94B0CC07-9695-4253-BB4A-26522D0A1D3D}" sibTransId="{3FF49810-0654-487D-901E-542F05051F23}"/>
    <dgm:cxn modelId="{EFDADA1E-E566-4747-867B-0CB67FEF7FD0}" type="presOf" srcId="{4596499D-99BF-413B-8B96-3BAD86E74C36}" destId="{D1974172-9BD7-44A8-9BA9-938C450870FC}" srcOrd="0" destOrd="0" presId="urn:microsoft.com/office/officeart/2005/8/layout/chevron1"/>
    <dgm:cxn modelId="{108AEE1A-AD2C-4ECD-922C-29203D2736A6}" type="presOf" srcId="{2ED410F9-F696-495B-B91C-38D37C6F49B2}" destId="{14487A26-D0A3-49A0-8B7D-22125D4EF375}" srcOrd="0" destOrd="0" presId="urn:microsoft.com/office/officeart/2005/8/layout/chevron1"/>
    <dgm:cxn modelId="{A4ED2DF4-9AB0-4209-A0C1-3C96FAFB50B4}" type="presOf" srcId="{FAF744EF-3034-4C18-8C55-BC5D183D5FA7}" destId="{AFDBF152-8442-4BB2-B45A-1C43F00E2360}" srcOrd="0" destOrd="0" presId="urn:microsoft.com/office/officeart/2005/8/layout/chevron1"/>
    <dgm:cxn modelId="{511C9193-697C-4BE0-8751-99DC528646E4}" type="presParOf" srcId="{14487A26-D0A3-49A0-8B7D-22125D4EF375}" destId="{D1974172-9BD7-44A8-9BA9-938C450870FC}" srcOrd="0" destOrd="0" presId="urn:microsoft.com/office/officeart/2005/8/layout/chevron1"/>
    <dgm:cxn modelId="{A5B5F5D3-FA2E-4E20-A0F2-6D396EDBECB1}" type="presParOf" srcId="{14487A26-D0A3-49A0-8B7D-22125D4EF375}" destId="{55EE3240-254B-4BE7-8FDD-FE8D6F017238}" srcOrd="1" destOrd="0" presId="urn:microsoft.com/office/officeart/2005/8/layout/chevron1"/>
    <dgm:cxn modelId="{3F7A16D6-4B67-4335-A3A8-BF031830749E}" type="presParOf" srcId="{14487A26-D0A3-49A0-8B7D-22125D4EF375}" destId="{AFDBF152-8442-4BB2-B45A-1C43F00E2360}" srcOrd="2"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D410F9-F696-495B-B91C-38D37C6F49B2}" type="doc">
      <dgm:prSet loTypeId="urn:microsoft.com/office/officeart/2005/8/layout/chevron1" loCatId="process" qsTypeId="urn:microsoft.com/office/officeart/2005/8/quickstyle/simple1" qsCatId="simple" csTypeId="urn:microsoft.com/office/officeart/2005/8/colors/accent1_2" csCatId="accent1" phldr="1"/>
      <dgm:spPr/>
    </dgm:pt>
    <dgm:pt modelId="{FAF744EF-3034-4C18-8C55-BC5D183D5FA7}">
      <dgm:prSet phldrT="[Text]" custT="1"/>
      <dgm:spPr/>
      <dgm:t>
        <a:bodyPr/>
        <a:lstStyle/>
        <a:p>
          <a:r>
            <a:rPr lang="en-US" sz="2600" dirty="0" smtClean="0"/>
            <a:t>Apps</a:t>
          </a:r>
          <a:endParaRPr lang="en-US" sz="2600" dirty="0"/>
        </a:p>
      </dgm:t>
    </dgm:pt>
    <dgm:pt modelId="{78AFA238-289B-4702-ABEB-D36EFFFC2F63}" type="parTrans" cxnId="{AF238F26-9306-404C-9A11-62CFDE5FDC53}">
      <dgm:prSet/>
      <dgm:spPr/>
      <dgm:t>
        <a:bodyPr/>
        <a:lstStyle/>
        <a:p>
          <a:endParaRPr lang="en-US"/>
        </a:p>
      </dgm:t>
    </dgm:pt>
    <dgm:pt modelId="{DBDA5FFD-7277-4C8F-9486-8ECD0A8DED94}" type="sibTrans" cxnId="{AF238F26-9306-404C-9A11-62CFDE5FDC53}">
      <dgm:prSet/>
      <dgm:spPr/>
      <dgm:t>
        <a:bodyPr/>
        <a:lstStyle/>
        <a:p>
          <a:endParaRPr lang="en-US"/>
        </a:p>
      </dgm:t>
    </dgm:pt>
    <dgm:pt modelId="{4596499D-99BF-413B-8B96-3BAD86E74C36}">
      <dgm:prSet phldrT="[Text]" custT="1"/>
      <dgm:spPr/>
      <dgm:t>
        <a:bodyPr/>
        <a:lstStyle/>
        <a:p>
          <a:r>
            <a:rPr lang="en-US" sz="2600" dirty="0" smtClean="0"/>
            <a:t>Web Interface</a:t>
          </a:r>
          <a:endParaRPr lang="en-US" sz="2600" dirty="0"/>
        </a:p>
      </dgm:t>
    </dgm:pt>
    <dgm:pt modelId="{3FF49810-0654-487D-901E-542F05051F23}" type="sibTrans" cxnId="{3148A407-8016-4DC6-B974-9D59F223A61B}">
      <dgm:prSet/>
      <dgm:spPr/>
      <dgm:t>
        <a:bodyPr/>
        <a:lstStyle/>
        <a:p>
          <a:endParaRPr lang="en-US"/>
        </a:p>
      </dgm:t>
    </dgm:pt>
    <dgm:pt modelId="{94B0CC07-9695-4253-BB4A-26522D0A1D3D}" type="parTrans" cxnId="{3148A407-8016-4DC6-B974-9D59F223A61B}">
      <dgm:prSet/>
      <dgm:spPr/>
      <dgm:t>
        <a:bodyPr/>
        <a:lstStyle/>
        <a:p>
          <a:endParaRPr lang="en-US"/>
        </a:p>
      </dgm:t>
    </dgm:pt>
    <dgm:pt modelId="{14487A26-D0A3-49A0-8B7D-22125D4EF375}" type="pres">
      <dgm:prSet presAssocID="{2ED410F9-F696-495B-B91C-38D37C6F49B2}" presName="Name0" presStyleCnt="0">
        <dgm:presLayoutVars>
          <dgm:dir/>
          <dgm:animLvl val="lvl"/>
          <dgm:resizeHandles val="exact"/>
        </dgm:presLayoutVars>
      </dgm:prSet>
      <dgm:spPr/>
    </dgm:pt>
    <dgm:pt modelId="{D1974172-9BD7-44A8-9BA9-938C450870FC}" type="pres">
      <dgm:prSet presAssocID="{4596499D-99BF-413B-8B96-3BAD86E74C36}" presName="parTxOnly" presStyleLbl="node1" presStyleIdx="0" presStyleCnt="2">
        <dgm:presLayoutVars>
          <dgm:chMax val="0"/>
          <dgm:chPref val="0"/>
          <dgm:bulletEnabled val="1"/>
        </dgm:presLayoutVars>
      </dgm:prSet>
      <dgm:spPr/>
      <dgm:t>
        <a:bodyPr/>
        <a:lstStyle/>
        <a:p>
          <a:endParaRPr lang="en-US"/>
        </a:p>
      </dgm:t>
    </dgm:pt>
    <dgm:pt modelId="{55EE3240-254B-4BE7-8FDD-FE8D6F017238}" type="pres">
      <dgm:prSet presAssocID="{3FF49810-0654-487D-901E-542F05051F23}" presName="parTxOnlySpace" presStyleCnt="0"/>
      <dgm:spPr/>
    </dgm:pt>
    <dgm:pt modelId="{AFDBF152-8442-4BB2-B45A-1C43F00E2360}" type="pres">
      <dgm:prSet presAssocID="{FAF744EF-3034-4C18-8C55-BC5D183D5FA7}" presName="parTxOnly" presStyleLbl="node1" presStyleIdx="1" presStyleCnt="2">
        <dgm:presLayoutVars>
          <dgm:chMax val="0"/>
          <dgm:chPref val="0"/>
          <dgm:bulletEnabled val="1"/>
        </dgm:presLayoutVars>
      </dgm:prSet>
      <dgm:spPr/>
      <dgm:t>
        <a:bodyPr/>
        <a:lstStyle/>
        <a:p>
          <a:endParaRPr lang="en-US"/>
        </a:p>
      </dgm:t>
    </dgm:pt>
  </dgm:ptLst>
  <dgm:cxnLst>
    <dgm:cxn modelId="{4B7A3200-5A32-4C15-A76D-B4787882C631}" type="presOf" srcId="{FAF744EF-3034-4C18-8C55-BC5D183D5FA7}" destId="{AFDBF152-8442-4BB2-B45A-1C43F00E2360}" srcOrd="0" destOrd="0" presId="urn:microsoft.com/office/officeart/2005/8/layout/chevron1"/>
    <dgm:cxn modelId="{AF238F26-9306-404C-9A11-62CFDE5FDC53}" srcId="{2ED410F9-F696-495B-B91C-38D37C6F49B2}" destId="{FAF744EF-3034-4C18-8C55-BC5D183D5FA7}" srcOrd="1" destOrd="0" parTransId="{78AFA238-289B-4702-ABEB-D36EFFFC2F63}" sibTransId="{DBDA5FFD-7277-4C8F-9486-8ECD0A8DED94}"/>
    <dgm:cxn modelId="{3148A407-8016-4DC6-B974-9D59F223A61B}" srcId="{2ED410F9-F696-495B-B91C-38D37C6F49B2}" destId="{4596499D-99BF-413B-8B96-3BAD86E74C36}" srcOrd="0" destOrd="0" parTransId="{94B0CC07-9695-4253-BB4A-26522D0A1D3D}" sibTransId="{3FF49810-0654-487D-901E-542F05051F23}"/>
    <dgm:cxn modelId="{3C2FAAAA-F7AB-4C1E-89A1-01F94E7EF5F7}" type="presOf" srcId="{2ED410F9-F696-495B-B91C-38D37C6F49B2}" destId="{14487A26-D0A3-49A0-8B7D-22125D4EF375}" srcOrd="0" destOrd="0" presId="urn:microsoft.com/office/officeart/2005/8/layout/chevron1"/>
    <dgm:cxn modelId="{AD14AC30-263E-47EA-8C87-C0E414DDDE82}" type="presOf" srcId="{4596499D-99BF-413B-8B96-3BAD86E74C36}" destId="{D1974172-9BD7-44A8-9BA9-938C450870FC}" srcOrd="0" destOrd="0" presId="urn:microsoft.com/office/officeart/2005/8/layout/chevron1"/>
    <dgm:cxn modelId="{A74A133A-EE04-4DE7-8623-248BA669CF77}" type="presParOf" srcId="{14487A26-D0A3-49A0-8B7D-22125D4EF375}" destId="{D1974172-9BD7-44A8-9BA9-938C450870FC}" srcOrd="0" destOrd="0" presId="urn:microsoft.com/office/officeart/2005/8/layout/chevron1"/>
    <dgm:cxn modelId="{BF535A45-1238-4C12-B89D-EC33B1A5262A}" type="presParOf" srcId="{14487A26-D0A3-49A0-8B7D-22125D4EF375}" destId="{55EE3240-254B-4BE7-8FDD-FE8D6F017238}" srcOrd="1" destOrd="0" presId="urn:microsoft.com/office/officeart/2005/8/layout/chevron1"/>
    <dgm:cxn modelId="{82ACCAE1-2CE4-414A-8C8A-32D7E63EECAB}" type="presParOf" srcId="{14487A26-D0A3-49A0-8B7D-22125D4EF375}" destId="{AFDBF152-8442-4BB2-B45A-1C43F00E2360}" srcOrd="2" destOrd="0" presId="urn:microsoft.com/office/officeart/2005/8/layout/chevro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D410F9-F696-495B-B91C-38D37C6F49B2}" type="doc">
      <dgm:prSet loTypeId="urn:microsoft.com/office/officeart/2005/8/layout/chevron1" loCatId="process" qsTypeId="urn:microsoft.com/office/officeart/2005/8/quickstyle/simple1" qsCatId="simple" csTypeId="urn:microsoft.com/office/officeart/2005/8/colors/accent0_3" csCatId="mainScheme" phldr="1"/>
      <dgm:spPr/>
    </dgm:pt>
    <dgm:pt modelId="{FAF744EF-3034-4C18-8C55-BC5D183D5FA7}">
      <dgm:prSet phldrT="[Text]"/>
      <dgm:spPr/>
      <dgm:t>
        <a:bodyPr/>
        <a:lstStyle/>
        <a:p>
          <a:r>
            <a:rPr lang="en-US" dirty="0" smtClean="0"/>
            <a:t>.NET</a:t>
          </a:r>
          <a:endParaRPr lang="en-US" dirty="0"/>
        </a:p>
      </dgm:t>
    </dgm:pt>
    <dgm:pt modelId="{78AFA238-289B-4702-ABEB-D36EFFFC2F63}" type="parTrans" cxnId="{AF238F26-9306-404C-9A11-62CFDE5FDC53}">
      <dgm:prSet/>
      <dgm:spPr/>
      <dgm:t>
        <a:bodyPr/>
        <a:lstStyle/>
        <a:p>
          <a:endParaRPr lang="en-US"/>
        </a:p>
      </dgm:t>
    </dgm:pt>
    <dgm:pt modelId="{DBDA5FFD-7277-4C8F-9486-8ECD0A8DED94}" type="sibTrans" cxnId="{AF238F26-9306-404C-9A11-62CFDE5FDC53}">
      <dgm:prSet/>
      <dgm:spPr/>
      <dgm:t>
        <a:bodyPr/>
        <a:lstStyle/>
        <a:p>
          <a:endParaRPr lang="en-US"/>
        </a:p>
      </dgm:t>
    </dgm:pt>
    <dgm:pt modelId="{4596499D-99BF-413B-8B96-3BAD86E74C36}">
      <dgm:prSet phldrT="[Text]"/>
      <dgm:spPr/>
      <dgm:t>
        <a:bodyPr/>
        <a:lstStyle/>
        <a:p>
          <a:r>
            <a:rPr lang="en-US" dirty="0" smtClean="0"/>
            <a:t>HTML5, CSS, JavaScript</a:t>
          </a:r>
          <a:endParaRPr lang="en-US" dirty="0"/>
        </a:p>
      </dgm:t>
    </dgm:pt>
    <dgm:pt modelId="{3FF49810-0654-487D-901E-542F05051F23}" type="sibTrans" cxnId="{3148A407-8016-4DC6-B974-9D59F223A61B}">
      <dgm:prSet/>
      <dgm:spPr/>
      <dgm:t>
        <a:bodyPr/>
        <a:lstStyle/>
        <a:p>
          <a:endParaRPr lang="en-US"/>
        </a:p>
      </dgm:t>
    </dgm:pt>
    <dgm:pt modelId="{94B0CC07-9695-4253-BB4A-26522D0A1D3D}" type="parTrans" cxnId="{3148A407-8016-4DC6-B974-9D59F223A61B}">
      <dgm:prSet/>
      <dgm:spPr/>
      <dgm:t>
        <a:bodyPr/>
        <a:lstStyle/>
        <a:p>
          <a:endParaRPr lang="en-US"/>
        </a:p>
      </dgm:t>
    </dgm:pt>
    <dgm:pt modelId="{14487A26-D0A3-49A0-8B7D-22125D4EF375}" type="pres">
      <dgm:prSet presAssocID="{2ED410F9-F696-495B-B91C-38D37C6F49B2}" presName="Name0" presStyleCnt="0">
        <dgm:presLayoutVars>
          <dgm:dir/>
          <dgm:animLvl val="lvl"/>
          <dgm:resizeHandles val="exact"/>
        </dgm:presLayoutVars>
      </dgm:prSet>
      <dgm:spPr/>
    </dgm:pt>
    <dgm:pt modelId="{D1974172-9BD7-44A8-9BA9-938C450870FC}" type="pres">
      <dgm:prSet presAssocID="{4596499D-99BF-413B-8B96-3BAD86E74C36}" presName="parTxOnly" presStyleLbl="node1" presStyleIdx="0" presStyleCnt="2" custLinFactNeighborX="-1673">
        <dgm:presLayoutVars>
          <dgm:chMax val="0"/>
          <dgm:chPref val="0"/>
          <dgm:bulletEnabled val="1"/>
        </dgm:presLayoutVars>
      </dgm:prSet>
      <dgm:spPr/>
      <dgm:t>
        <a:bodyPr/>
        <a:lstStyle/>
        <a:p>
          <a:endParaRPr lang="en-US"/>
        </a:p>
      </dgm:t>
    </dgm:pt>
    <dgm:pt modelId="{55EE3240-254B-4BE7-8FDD-FE8D6F017238}" type="pres">
      <dgm:prSet presAssocID="{3FF49810-0654-487D-901E-542F05051F23}" presName="parTxOnlySpace" presStyleCnt="0"/>
      <dgm:spPr/>
    </dgm:pt>
    <dgm:pt modelId="{AFDBF152-8442-4BB2-B45A-1C43F00E2360}" type="pres">
      <dgm:prSet presAssocID="{FAF744EF-3034-4C18-8C55-BC5D183D5FA7}" presName="parTxOnly" presStyleLbl="node1" presStyleIdx="1" presStyleCnt="2">
        <dgm:presLayoutVars>
          <dgm:chMax val="0"/>
          <dgm:chPref val="0"/>
          <dgm:bulletEnabled val="1"/>
        </dgm:presLayoutVars>
      </dgm:prSet>
      <dgm:spPr/>
      <dgm:t>
        <a:bodyPr/>
        <a:lstStyle/>
        <a:p>
          <a:endParaRPr lang="en-US"/>
        </a:p>
      </dgm:t>
    </dgm:pt>
  </dgm:ptLst>
  <dgm:cxnLst>
    <dgm:cxn modelId="{E450E4B1-824E-4D6C-856B-3A55FAEEE177}" type="presOf" srcId="{4596499D-99BF-413B-8B96-3BAD86E74C36}" destId="{D1974172-9BD7-44A8-9BA9-938C450870FC}" srcOrd="0" destOrd="0" presId="urn:microsoft.com/office/officeart/2005/8/layout/chevron1"/>
    <dgm:cxn modelId="{AF238F26-9306-404C-9A11-62CFDE5FDC53}" srcId="{2ED410F9-F696-495B-B91C-38D37C6F49B2}" destId="{FAF744EF-3034-4C18-8C55-BC5D183D5FA7}" srcOrd="1" destOrd="0" parTransId="{78AFA238-289B-4702-ABEB-D36EFFFC2F63}" sibTransId="{DBDA5FFD-7277-4C8F-9486-8ECD0A8DED94}"/>
    <dgm:cxn modelId="{3148A407-8016-4DC6-B974-9D59F223A61B}" srcId="{2ED410F9-F696-495B-B91C-38D37C6F49B2}" destId="{4596499D-99BF-413B-8B96-3BAD86E74C36}" srcOrd="0" destOrd="0" parTransId="{94B0CC07-9695-4253-BB4A-26522D0A1D3D}" sibTransId="{3FF49810-0654-487D-901E-542F05051F23}"/>
    <dgm:cxn modelId="{C5717349-CF28-4F62-8911-0A57C4C84B94}" type="presOf" srcId="{2ED410F9-F696-495B-B91C-38D37C6F49B2}" destId="{14487A26-D0A3-49A0-8B7D-22125D4EF375}" srcOrd="0" destOrd="0" presId="urn:microsoft.com/office/officeart/2005/8/layout/chevron1"/>
    <dgm:cxn modelId="{888B5498-3AC4-4820-9CFC-08EDF0A147D7}" type="presOf" srcId="{FAF744EF-3034-4C18-8C55-BC5D183D5FA7}" destId="{AFDBF152-8442-4BB2-B45A-1C43F00E2360}" srcOrd="0" destOrd="0" presId="urn:microsoft.com/office/officeart/2005/8/layout/chevron1"/>
    <dgm:cxn modelId="{72AF41DC-4C7F-4B53-BCCC-C8FA3511A8E4}" type="presParOf" srcId="{14487A26-D0A3-49A0-8B7D-22125D4EF375}" destId="{D1974172-9BD7-44A8-9BA9-938C450870FC}" srcOrd="0" destOrd="0" presId="urn:microsoft.com/office/officeart/2005/8/layout/chevron1"/>
    <dgm:cxn modelId="{1E20F129-6833-4DC7-96A1-FC54422909ED}" type="presParOf" srcId="{14487A26-D0A3-49A0-8B7D-22125D4EF375}" destId="{55EE3240-254B-4BE7-8FDD-FE8D6F017238}" srcOrd="1" destOrd="0" presId="urn:microsoft.com/office/officeart/2005/8/layout/chevron1"/>
    <dgm:cxn modelId="{D92D3932-2111-49C5-BFA3-41D982A9939F}" type="presParOf" srcId="{14487A26-D0A3-49A0-8B7D-22125D4EF375}" destId="{AFDBF152-8442-4BB2-B45A-1C43F00E2360}" srcOrd="2" destOrd="0" presId="urn:microsoft.com/office/officeart/2005/8/layout/chevron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74172-9BD7-44A8-9BA9-938C450870FC}">
      <dsp:nvSpPr>
        <dsp:cNvPr id="0" name=""/>
        <dsp:cNvSpPr/>
      </dsp:nvSpPr>
      <dsp:spPr>
        <a:xfrm>
          <a:off x="4902" y="1516994"/>
          <a:ext cx="2930512" cy="1172204"/>
        </a:xfrm>
        <a:prstGeom prst="chevron">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Web Interface</a:t>
          </a:r>
          <a:endParaRPr lang="en-US" sz="2400" kern="1200" dirty="0"/>
        </a:p>
      </dsp:txBody>
      <dsp:txXfrm>
        <a:off x="591004" y="1516994"/>
        <a:ext cx="1758308" cy="1172204"/>
      </dsp:txXfrm>
    </dsp:sp>
    <dsp:sp modelId="{AFDBF152-8442-4BB2-B45A-1C43F00E2360}">
      <dsp:nvSpPr>
        <dsp:cNvPr id="0" name=""/>
        <dsp:cNvSpPr/>
      </dsp:nvSpPr>
      <dsp:spPr>
        <a:xfrm>
          <a:off x="2642363" y="1516994"/>
          <a:ext cx="2930512" cy="1172204"/>
        </a:xfrm>
        <a:prstGeom prst="chevron">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SharePoint Designer GUI</a:t>
          </a:r>
          <a:endParaRPr lang="en-US" sz="2400" kern="1200" dirty="0"/>
        </a:p>
      </dsp:txBody>
      <dsp:txXfrm>
        <a:off x="3228465" y="1516994"/>
        <a:ext cx="1758308" cy="11722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74172-9BD7-44A8-9BA9-938C450870FC}">
      <dsp:nvSpPr>
        <dsp:cNvPr id="0" name=""/>
        <dsp:cNvSpPr/>
      </dsp:nvSpPr>
      <dsp:spPr>
        <a:xfrm>
          <a:off x="4902" y="1516994"/>
          <a:ext cx="2930512" cy="1172204"/>
        </a:xfrm>
        <a:prstGeom prst="chevron">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HTML, CSS, XSLT, JavaScript</a:t>
          </a:r>
          <a:endParaRPr lang="en-US" sz="2400" kern="1200" dirty="0"/>
        </a:p>
      </dsp:txBody>
      <dsp:txXfrm>
        <a:off x="591004" y="1516994"/>
        <a:ext cx="1758308" cy="1172204"/>
      </dsp:txXfrm>
    </dsp:sp>
    <dsp:sp modelId="{AFDBF152-8442-4BB2-B45A-1C43F00E2360}">
      <dsp:nvSpPr>
        <dsp:cNvPr id="0" name=""/>
        <dsp:cNvSpPr/>
      </dsp:nvSpPr>
      <dsp:spPr>
        <a:xfrm>
          <a:off x="2642363" y="1516994"/>
          <a:ext cx="2930512" cy="1172204"/>
        </a:xfrm>
        <a:prstGeom prst="chevron">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.NET</a:t>
          </a:r>
          <a:endParaRPr lang="en-US" sz="2400" kern="1200" dirty="0"/>
        </a:p>
      </dsp:txBody>
      <dsp:txXfrm>
        <a:off x="3228465" y="1516994"/>
        <a:ext cx="1758308" cy="11722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74172-9BD7-44A8-9BA9-938C450870FC}">
      <dsp:nvSpPr>
        <dsp:cNvPr id="0" name=""/>
        <dsp:cNvSpPr/>
      </dsp:nvSpPr>
      <dsp:spPr>
        <a:xfrm>
          <a:off x="4902" y="1516994"/>
          <a:ext cx="2930512" cy="1172204"/>
        </a:xfrm>
        <a:prstGeom prst="chevron">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Web Interface</a:t>
          </a:r>
          <a:endParaRPr lang="en-US" sz="2600" kern="1200" dirty="0"/>
        </a:p>
      </dsp:txBody>
      <dsp:txXfrm>
        <a:off x="591004" y="1516994"/>
        <a:ext cx="1758308" cy="1172204"/>
      </dsp:txXfrm>
    </dsp:sp>
    <dsp:sp modelId="{AFDBF152-8442-4BB2-B45A-1C43F00E2360}">
      <dsp:nvSpPr>
        <dsp:cNvPr id="0" name=""/>
        <dsp:cNvSpPr/>
      </dsp:nvSpPr>
      <dsp:spPr>
        <a:xfrm>
          <a:off x="2642363" y="1516994"/>
          <a:ext cx="2930512" cy="1172204"/>
        </a:xfrm>
        <a:prstGeom prst="chevron">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en-US" sz="2600" kern="1200" dirty="0" smtClean="0"/>
            <a:t>Apps</a:t>
          </a:r>
          <a:endParaRPr lang="en-US" sz="2600" kern="1200" dirty="0"/>
        </a:p>
      </dsp:txBody>
      <dsp:txXfrm>
        <a:off x="3228465" y="1516994"/>
        <a:ext cx="1758308" cy="11722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74172-9BD7-44A8-9BA9-938C450870FC}">
      <dsp:nvSpPr>
        <dsp:cNvPr id="0" name=""/>
        <dsp:cNvSpPr/>
      </dsp:nvSpPr>
      <dsp:spPr>
        <a:xfrm>
          <a:off x="0" y="1516994"/>
          <a:ext cx="2930512" cy="1172204"/>
        </a:xfrm>
        <a:prstGeom prst="chevron">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HTML5, CSS, JavaScript</a:t>
          </a:r>
          <a:endParaRPr lang="en-US" sz="2400" kern="1200" dirty="0"/>
        </a:p>
      </dsp:txBody>
      <dsp:txXfrm>
        <a:off x="586102" y="1516994"/>
        <a:ext cx="1758308" cy="1172204"/>
      </dsp:txXfrm>
    </dsp:sp>
    <dsp:sp modelId="{AFDBF152-8442-4BB2-B45A-1C43F00E2360}">
      <dsp:nvSpPr>
        <dsp:cNvPr id="0" name=""/>
        <dsp:cNvSpPr/>
      </dsp:nvSpPr>
      <dsp:spPr>
        <a:xfrm>
          <a:off x="2642363" y="1516994"/>
          <a:ext cx="2930512" cy="1172204"/>
        </a:xfrm>
        <a:prstGeom prst="chevron">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t>.NET</a:t>
          </a:r>
          <a:endParaRPr lang="en-US" sz="2400" kern="1200" dirty="0"/>
        </a:p>
      </dsp:txBody>
      <dsp:txXfrm>
        <a:off x="3228465" y="1516994"/>
        <a:ext cx="1758308" cy="117220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864F72-662D-4492-8807-692656B16E2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728101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A0D0A2B-543B-4358-9AB3-B6C8CB9C743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279990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7E5F7E-2B8D-4BEE-8559-2B0F38975EC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94083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D40E43-F823-44AE-BAD9-281A035130B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528989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609DD3-9114-4398-A7D0-07072A0E838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085796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94307C-1730-425C-AFB0-D01245C4331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118592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D40E43-F823-44AE-BAD9-281A035130B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768064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D9CE896-8593-4268-8A18-F12E0A778A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847249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33B4B5-8E4D-43C3-B17E-62D5E1867E6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32507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1B311CE-8525-41A3-81C4-21829E8BD71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96652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D5630A-2D3E-48D4-9067-2AEEC290506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2137482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71F7806-50C8-477C-B6A0-DA08CAEAD2E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1262368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3C388E-D351-4FA4-968E-454A177A5E1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283968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245554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2357034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3417346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34843789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501181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17499940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CDA68-59FA-44A6-BA40-EE1FE4759F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3465137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CCE4C3-4B66-4EC6-8A35-2309C8A4F38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7523128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AC3274-B8E8-47F0-8830-3468EA2DF19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31194371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3A5988-2032-4C69-9FD7-B0CD092E507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35635423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0C6B6D-BA72-4A3D-BD6E-8BC6F7E93F1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1285410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4:44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14800D-0D5D-4975-AA4B-0475915CCF4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236217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80D13C-3F7C-4060-A327-02E02B94596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101239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23AF60-89DF-4ACB-A9D4-60575A0BC35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889610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4887E13-82E1-47B9-B58A-5AC809C4F64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127508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A8862C-1D1D-43D5-8B56-76B4E0BA4A9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120300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C92A39F-676A-4E29-ACC0-336DC3CC544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4104118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502933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9412170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0008073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7801641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674390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6722529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521145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7269772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040443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250268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8133076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92375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135763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42513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918358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9953485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404364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159780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83441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00970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87882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097912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1727892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281159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09889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455640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840785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607575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843148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81228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801403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705992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27202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335747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40209943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439611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032192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4078012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2951866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5937086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753073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470016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892919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2984238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90336348"/>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428740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1988400"/>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6378751"/>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815994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320289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304022"/>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117274"/>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94479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2199122"/>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81484846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7.png"/><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5.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4769796"/>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50319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9372915"/>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hyperlink" Target="http://www.idubbs.com/blog" TargetMode="External"/><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hyperlink" Target="http://msdn.microsoft.com/en-us/library/jj220045(v=office.15).aspx" TargetMode="External"/><Relationship Id="rId2" Type="http://schemas.openxmlformats.org/officeDocument/2006/relationships/hyperlink" Target="http://sharepoint.microsoft.com/blog/Pages/BlogPost.aspx?pID=1012" TargetMode="External"/><Relationship Id="rId1" Type="http://schemas.openxmlformats.org/officeDocument/2006/relationships/slideLayout" Target="../slideLayouts/slideLayout23.xml"/><Relationship Id="rId4" Type="http://schemas.openxmlformats.org/officeDocument/2006/relationships/hyperlink" Target="http://msdn.microsoft.com/en-us/library/microsoft.sharepoint.client.listtemplatetype(v=office.15).aspx"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store.vook.com/storefronts/book/sharepoint-2013-first-look-for-power-users.html" TargetMode="External"/><Relationship Id="rId2" Type="http://schemas.openxmlformats.org/officeDocument/2006/relationships/hyperlink" Target="http://www.estruyf.be/blog/creating-a-new-color-palette-for-a-sharepoint-2013-composed-look/" TargetMode="External"/><Relationship Id="rId1" Type="http://schemas.openxmlformats.org/officeDocument/2006/relationships/slideLayout" Target="../slideLayouts/slideLayout23.xml"/><Relationship Id="rId4" Type="http://schemas.openxmlformats.org/officeDocument/2006/relationships/hyperlink" Target="http://lightningtools.com/products/data-viewer-web-part/" TargetMode="Externa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5.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2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48717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General – User ‘Customization’</a:t>
            </a:r>
            <a:endParaRPr lang="en-US" dirty="0"/>
          </a:p>
        </p:txBody>
      </p:sp>
      <p:sp>
        <p:nvSpPr>
          <p:cNvPr id="5" name="Text Placeholder 4"/>
          <p:cNvSpPr>
            <a:spLocks noGrp="1"/>
          </p:cNvSpPr>
          <p:nvPr>
            <p:ph type="body" sz="quarter" idx="10"/>
          </p:nvPr>
        </p:nvSpPr>
        <p:spPr>
          <a:xfrm>
            <a:off x="274638" y="1212850"/>
            <a:ext cx="11887200" cy="4124206"/>
          </a:xfrm>
        </p:spPr>
        <p:txBody>
          <a:bodyPr/>
          <a:lstStyle/>
          <a:p>
            <a:r>
              <a:rPr lang="en-US" dirty="0" smtClean="0"/>
              <a:t>Lists, Libraries, (now ‘Apps’) and Views</a:t>
            </a:r>
          </a:p>
          <a:p>
            <a:pPr lvl="1"/>
            <a:r>
              <a:rPr lang="en-US" dirty="0" smtClean="0"/>
              <a:t>App Templates</a:t>
            </a:r>
          </a:p>
          <a:p>
            <a:pPr lvl="1"/>
            <a:r>
              <a:rPr lang="en-US" dirty="0" smtClean="0"/>
              <a:t>Columns, metadata, fields</a:t>
            </a:r>
          </a:p>
          <a:p>
            <a:r>
              <a:rPr lang="en-US" dirty="0" smtClean="0"/>
              <a:t>Options available via the browser</a:t>
            </a:r>
          </a:p>
          <a:p>
            <a:pPr lvl="1"/>
            <a:r>
              <a:rPr lang="en-US" dirty="0" smtClean="0"/>
              <a:t>Page Layouts</a:t>
            </a:r>
          </a:p>
          <a:p>
            <a:pPr lvl="1"/>
            <a:r>
              <a:rPr lang="en-US" dirty="0" smtClean="0"/>
              <a:t>Web Parts</a:t>
            </a:r>
          </a:p>
          <a:p>
            <a:pPr lvl="1"/>
            <a:r>
              <a:rPr lang="en-US" dirty="0" smtClean="0"/>
              <a:t>Formatting Text and Graphics</a:t>
            </a:r>
          </a:p>
          <a:p>
            <a:pPr lvl="1"/>
            <a:r>
              <a:rPr lang="en-US" dirty="0" smtClean="0"/>
              <a:t>Site Pages and Wiki Pages</a:t>
            </a:r>
          </a:p>
          <a:p>
            <a:endParaRPr lang="en-US" dirty="0" smtClean="0"/>
          </a:p>
        </p:txBody>
      </p:sp>
    </p:spTree>
    <p:extLst>
      <p:ext uri="{BB962C8B-B14F-4D97-AF65-F5344CB8AC3E}">
        <p14:creationId xmlns:p14="http://schemas.microsoft.com/office/powerpoint/2010/main" val="4388832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Power Users</a:t>
            </a:r>
            <a:endParaRPr lang="en-US" dirty="0"/>
          </a:p>
        </p:txBody>
      </p:sp>
      <p:sp>
        <p:nvSpPr>
          <p:cNvPr id="5" name="Text Placeholder 4"/>
          <p:cNvSpPr>
            <a:spLocks noGrp="1"/>
          </p:cNvSpPr>
          <p:nvPr>
            <p:ph type="body" sz="quarter" idx="10"/>
          </p:nvPr>
        </p:nvSpPr>
        <p:spPr>
          <a:xfrm>
            <a:off x="274639" y="1212849"/>
            <a:ext cx="5486399" cy="2689967"/>
          </a:xfrm>
        </p:spPr>
        <p:txBody>
          <a:bodyPr/>
          <a:lstStyle/>
          <a:p>
            <a:r>
              <a:rPr lang="en-US" dirty="0" smtClean="0"/>
              <a:t>Skillset 1</a:t>
            </a:r>
          </a:p>
          <a:p>
            <a:pPr lvl="1"/>
            <a:r>
              <a:rPr lang="en-US" dirty="0" smtClean="0"/>
              <a:t>Connected web parts</a:t>
            </a:r>
          </a:p>
          <a:p>
            <a:pPr lvl="1"/>
            <a:r>
              <a:rPr lang="en-US" dirty="0" smtClean="0"/>
              <a:t>SharePoint Store apps</a:t>
            </a:r>
          </a:p>
          <a:p>
            <a:pPr lvl="1"/>
            <a:r>
              <a:rPr lang="en-US" dirty="0" smtClean="0"/>
              <a:t>HTML </a:t>
            </a:r>
            <a:r>
              <a:rPr lang="en-US" dirty="0"/>
              <a:t>in Calculated </a:t>
            </a:r>
            <a:r>
              <a:rPr lang="en-US" dirty="0" smtClean="0"/>
              <a:t>Fields</a:t>
            </a:r>
          </a:p>
          <a:p>
            <a:pPr lvl="1"/>
            <a:r>
              <a:rPr lang="en-US" dirty="0" smtClean="0"/>
              <a:t>SPD Workflows</a:t>
            </a:r>
            <a:endParaRPr lang="en-US" dirty="0"/>
          </a:p>
          <a:p>
            <a:endParaRPr lang="en-US" dirty="0" smtClean="0"/>
          </a:p>
        </p:txBody>
      </p:sp>
      <p:sp>
        <p:nvSpPr>
          <p:cNvPr id="2" name="Text Placeholder 1"/>
          <p:cNvSpPr>
            <a:spLocks noGrp="1"/>
          </p:cNvSpPr>
          <p:nvPr>
            <p:ph type="body" sz="quarter" idx="11"/>
          </p:nvPr>
        </p:nvSpPr>
        <p:spPr>
          <a:xfrm>
            <a:off x="6675439" y="1212849"/>
            <a:ext cx="5486399" cy="2012859"/>
          </a:xfrm>
        </p:spPr>
        <p:txBody>
          <a:bodyPr/>
          <a:lstStyle/>
          <a:p>
            <a:r>
              <a:rPr lang="en-US" dirty="0" smtClean="0"/>
              <a:t>Skillset 2</a:t>
            </a:r>
          </a:p>
          <a:p>
            <a:pPr lvl="1"/>
            <a:r>
              <a:rPr lang="en-US" dirty="0" smtClean="0"/>
              <a:t>‘Copy/Paste Development’</a:t>
            </a:r>
          </a:p>
          <a:p>
            <a:pPr lvl="1"/>
            <a:r>
              <a:rPr lang="en-US" dirty="0" smtClean="0"/>
              <a:t>Simple Client-Side </a:t>
            </a:r>
            <a:r>
              <a:rPr lang="en-US" dirty="0"/>
              <a:t>Rendering (CSR</a:t>
            </a:r>
            <a:r>
              <a:rPr lang="en-US" dirty="0" smtClean="0"/>
              <a:t>)</a:t>
            </a:r>
            <a:endParaRPr lang="en-US" dirty="0"/>
          </a:p>
          <a:p>
            <a:endParaRPr lang="en-US" dirty="0"/>
          </a:p>
        </p:txBody>
      </p:sp>
    </p:spTree>
    <p:extLst>
      <p:ext uri="{BB962C8B-B14F-4D97-AF65-F5344CB8AC3E}">
        <p14:creationId xmlns:p14="http://schemas.microsoft.com/office/powerpoint/2010/main" val="329160632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 Developers</a:t>
            </a:r>
            <a:endParaRPr lang="en-US" dirty="0"/>
          </a:p>
        </p:txBody>
      </p:sp>
      <p:sp>
        <p:nvSpPr>
          <p:cNvPr id="5" name="Text Placeholder 4"/>
          <p:cNvSpPr>
            <a:spLocks noGrp="1"/>
          </p:cNvSpPr>
          <p:nvPr>
            <p:ph type="body" sz="quarter" idx="10"/>
          </p:nvPr>
        </p:nvSpPr>
        <p:spPr>
          <a:xfrm>
            <a:off x="274638" y="1212850"/>
            <a:ext cx="11887200" cy="3323987"/>
          </a:xfrm>
        </p:spPr>
        <p:txBody>
          <a:bodyPr/>
          <a:lstStyle/>
          <a:p>
            <a:r>
              <a:rPr lang="en-US" dirty="0" smtClean="0"/>
              <a:t>Full range of customization options and opportunities:  Some of the same, some new… LOTS of options. </a:t>
            </a:r>
          </a:p>
          <a:p>
            <a:pPr lvl="1"/>
            <a:r>
              <a:rPr lang="en-US" dirty="0" smtClean="0"/>
              <a:t>Farm and Sandbox Solutions</a:t>
            </a:r>
            <a:endParaRPr lang="en-US" dirty="0"/>
          </a:p>
          <a:p>
            <a:pPr lvl="1"/>
            <a:r>
              <a:rPr lang="en-US" dirty="0" smtClean="0"/>
              <a:t>Apps </a:t>
            </a:r>
          </a:p>
          <a:p>
            <a:pPr lvl="1"/>
            <a:r>
              <a:rPr lang="en-US" dirty="0" smtClean="0"/>
              <a:t>New look and feel options</a:t>
            </a:r>
          </a:p>
          <a:p>
            <a:pPr lvl="1"/>
            <a:r>
              <a:rPr lang="en-US" dirty="0" smtClean="0"/>
              <a:t>Advanced Client-Side Rendering (CSR)</a:t>
            </a:r>
          </a:p>
          <a:p>
            <a:endParaRPr lang="en-US" dirty="0"/>
          </a:p>
        </p:txBody>
      </p:sp>
    </p:spTree>
    <p:extLst>
      <p:ext uri="{BB962C8B-B14F-4D97-AF65-F5344CB8AC3E}">
        <p14:creationId xmlns:p14="http://schemas.microsoft.com/office/powerpoint/2010/main" val="86560640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2013 New Features</a:t>
            </a:r>
            <a:endParaRPr lang="en-US" dirty="0"/>
          </a:p>
        </p:txBody>
      </p:sp>
      <p:sp>
        <p:nvSpPr>
          <p:cNvPr id="5" name="Text Placeholder 4"/>
          <p:cNvSpPr>
            <a:spLocks noGrp="1"/>
          </p:cNvSpPr>
          <p:nvPr>
            <p:ph type="body" sz="quarter" idx="10"/>
          </p:nvPr>
        </p:nvSpPr>
        <p:spPr>
          <a:xfrm>
            <a:off x="274638" y="1212850"/>
            <a:ext cx="11887200" cy="4801314"/>
          </a:xfrm>
        </p:spPr>
        <p:txBody>
          <a:bodyPr/>
          <a:lstStyle/>
          <a:p>
            <a:r>
              <a:rPr lang="en-US" dirty="0" smtClean="0"/>
              <a:t>Add ‘Tiles’ to the page – the Promoted Links app</a:t>
            </a:r>
          </a:p>
          <a:p>
            <a:endParaRPr lang="en-US" dirty="0"/>
          </a:p>
          <a:p>
            <a:endParaRPr lang="en-US" dirty="0" smtClean="0"/>
          </a:p>
          <a:p>
            <a:r>
              <a:rPr lang="en-US" dirty="0" smtClean="0"/>
              <a:t>Timeline Views,  Project Summary, etc…</a:t>
            </a:r>
          </a:p>
          <a:p>
            <a:endParaRPr lang="en-US" dirty="0"/>
          </a:p>
          <a:p>
            <a:endParaRPr lang="en-US" dirty="0" smtClean="0"/>
          </a:p>
          <a:p>
            <a:r>
              <a:rPr lang="en-US" dirty="0" smtClean="0"/>
              <a:t>Themes, Branding and Style options</a:t>
            </a:r>
            <a:endParaRPr lang="en-US" dirty="0"/>
          </a:p>
        </p:txBody>
      </p:sp>
      <p:pic>
        <p:nvPicPr>
          <p:cNvPr id="6" name="Picture 5"/>
          <p:cNvPicPr>
            <a:picLocks noChangeAspect="1"/>
          </p:cNvPicPr>
          <p:nvPr/>
        </p:nvPicPr>
        <p:blipFill>
          <a:blip r:embed="rId3"/>
          <a:stretch>
            <a:fillRect/>
          </a:stretch>
        </p:blipFill>
        <p:spPr>
          <a:xfrm>
            <a:off x="2743555" y="1942799"/>
            <a:ext cx="6400730" cy="1310283"/>
          </a:xfrm>
          <a:prstGeom prst="rect">
            <a:avLst/>
          </a:prstGeom>
        </p:spPr>
      </p:pic>
      <p:pic>
        <p:nvPicPr>
          <p:cNvPr id="3" name="Picture 2"/>
          <p:cNvPicPr>
            <a:picLocks noChangeAspect="1"/>
          </p:cNvPicPr>
          <p:nvPr/>
        </p:nvPicPr>
        <p:blipFill>
          <a:blip r:embed="rId4"/>
          <a:stretch>
            <a:fillRect/>
          </a:stretch>
        </p:blipFill>
        <p:spPr>
          <a:xfrm>
            <a:off x="2127250" y="4049311"/>
            <a:ext cx="8181975" cy="1095375"/>
          </a:xfrm>
          <a:prstGeom prst="rect">
            <a:avLst/>
          </a:prstGeom>
        </p:spPr>
      </p:pic>
    </p:spTree>
    <p:extLst>
      <p:ext uri="{BB962C8B-B14F-4D97-AF65-F5344CB8AC3E}">
        <p14:creationId xmlns:p14="http://schemas.microsoft.com/office/powerpoint/2010/main" val="137232395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Designer 2013</a:t>
            </a:r>
            <a:endParaRPr lang="en-US" dirty="0"/>
          </a:p>
        </p:txBody>
      </p:sp>
      <p:sp>
        <p:nvSpPr>
          <p:cNvPr id="5" name="Text Placeholder 4"/>
          <p:cNvSpPr>
            <a:spLocks noGrp="1"/>
          </p:cNvSpPr>
          <p:nvPr>
            <p:ph type="body" sz="quarter" idx="10"/>
          </p:nvPr>
        </p:nvSpPr>
        <p:spPr>
          <a:xfrm>
            <a:off x="274638" y="1212850"/>
            <a:ext cx="11887200" cy="4124206"/>
          </a:xfrm>
        </p:spPr>
        <p:txBody>
          <a:bodyPr/>
          <a:lstStyle/>
          <a:p>
            <a:r>
              <a:rPr lang="en-US" dirty="0" smtClean="0"/>
              <a:t>Expanded workflow management capabilities</a:t>
            </a:r>
          </a:p>
          <a:p>
            <a:r>
              <a:rPr lang="en-US" sz="2000" dirty="0" smtClean="0">
                <a:solidFill>
                  <a:schemeClr val="tx1"/>
                </a:solidFill>
                <a:latin typeface="+mn-lt"/>
              </a:rPr>
              <a:t>Out of scope for our discussion</a:t>
            </a:r>
            <a:endParaRPr lang="en-US" dirty="0" smtClean="0">
              <a:latin typeface="+mn-lt"/>
            </a:endParaRPr>
          </a:p>
          <a:p>
            <a:r>
              <a:rPr lang="en-US" dirty="0" smtClean="0"/>
              <a:t>No more Design View</a:t>
            </a:r>
          </a:p>
          <a:p>
            <a:r>
              <a:rPr lang="en-US" sz="2000" dirty="0" smtClean="0">
                <a:solidFill>
                  <a:schemeClr val="tx1"/>
                </a:solidFill>
                <a:latin typeface="+mn-lt"/>
              </a:rPr>
              <a:t>Can still/only make changes directly to code</a:t>
            </a:r>
          </a:p>
          <a:p>
            <a:r>
              <a:rPr lang="en-US" dirty="0"/>
              <a:t>Simple </a:t>
            </a:r>
            <a:r>
              <a:rPr lang="en-US" dirty="0" smtClean="0"/>
              <a:t>Client Side Rendering (CSR) </a:t>
            </a:r>
            <a:endParaRPr lang="en-US" dirty="0"/>
          </a:p>
          <a:p>
            <a:pPr lvl="1"/>
            <a:r>
              <a:rPr lang="en-US" dirty="0"/>
              <a:t>JavaScript editing</a:t>
            </a:r>
          </a:p>
          <a:p>
            <a:pPr lvl="0"/>
            <a:r>
              <a:rPr lang="en-US" dirty="0" smtClean="0">
                <a:gradFill>
                  <a:gsLst>
                    <a:gs pos="1250">
                      <a:srgbClr val="012654"/>
                    </a:gs>
                    <a:gs pos="99000">
                      <a:srgbClr val="012654"/>
                    </a:gs>
                  </a:gsLst>
                  <a:lin ang="5400000" scaled="0"/>
                </a:gradFill>
              </a:rPr>
              <a:t>Design / CSS creation moves to </a:t>
            </a:r>
            <a:r>
              <a:rPr lang="en-US" dirty="0">
                <a:gradFill>
                  <a:gsLst>
                    <a:gs pos="1250">
                      <a:srgbClr val="012654"/>
                    </a:gs>
                    <a:gs pos="99000">
                      <a:srgbClr val="012654"/>
                    </a:gs>
                  </a:gsLst>
                  <a:lin ang="5400000" scaled="0"/>
                </a:gradFill>
              </a:rPr>
              <a:t>other </a:t>
            </a:r>
            <a:r>
              <a:rPr lang="en-US" dirty="0" smtClean="0">
                <a:gradFill>
                  <a:gsLst>
                    <a:gs pos="1250">
                      <a:srgbClr val="012654"/>
                    </a:gs>
                    <a:gs pos="99000">
                      <a:srgbClr val="012654"/>
                    </a:gs>
                  </a:gsLst>
                  <a:lin ang="5400000" scaled="0"/>
                </a:gradFill>
              </a:rPr>
              <a:t>tools</a:t>
            </a:r>
          </a:p>
          <a:p>
            <a:pPr lvl="1"/>
            <a:r>
              <a:rPr lang="en-US" dirty="0" smtClean="0">
                <a:gradFill>
                  <a:gsLst>
                    <a:gs pos="1250">
                      <a:srgbClr val="012654"/>
                    </a:gs>
                    <a:gs pos="99000">
                      <a:srgbClr val="012654"/>
                    </a:gs>
                  </a:gsLst>
                  <a:lin ang="5400000" scaled="0"/>
                </a:gradFill>
              </a:rPr>
              <a:t>Facilitated by Design Manager</a:t>
            </a:r>
            <a:endParaRPr lang="en-US" dirty="0">
              <a:gradFill>
                <a:gsLst>
                  <a:gs pos="1250">
                    <a:srgbClr val="012654"/>
                  </a:gs>
                  <a:gs pos="99000">
                    <a:srgbClr val="012654"/>
                  </a:gs>
                </a:gsLst>
                <a:lin ang="5400000" scaled="0"/>
              </a:gradFill>
            </a:endParaRPr>
          </a:p>
        </p:txBody>
      </p:sp>
    </p:spTree>
    <p:extLst>
      <p:ext uri="{BB962C8B-B14F-4D97-AF65-F5344CB8AC3E}">
        <p14:creationId xmlns:p14="http://schemas.microsoft.com/office/powerpoint/2010/main" val="153468760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Overview</a:t>
            </a:r>
            <a:endParaRPr lang="en-US" dirty="0"/>
          </a:p>
        </p:txBody>
      </p:sp>
      <p:sp>
        <p:nvSpPr>
          <p:cNvPr id="4" name="Text Placeholder 3"/>
          <p:cNvSpPr>
            <a:spLocks noGrp="1"/>
          </p:cNvSpPr>
          <p:nvPr>
            <p:ph type="body" sz="quarter" idx="10"/>
          </p:nvPr>
        </p:nvSpPr>
        <p:spPr>
          <a:xfrm>
            <a:off x="274638" y="1212850"/>
            <a:ext cx="11887200" cy="3447098"/>
          </a:xfrm>
        </p:spPr>
        <p:txBody>
          <a:bodyPr/>
          <a:lstStyle/>
          <a:p>
            <a:r>
              <a:rPr lang="en-US" dirty="0" smtClean="0"/>
              <a:t>Out-of-the-box Apps</a:t>
            </a:r>
          </a:p>
          <a:p>
            <a:r>
              <a:rPr lang="en-US" sz="2000" dirty="0" smtClean="0">
                <a:solidFill>
                  <a:schemeClr val="tx1"/>
                </a:solidFill>
              </a:rPr>
              <a:t>Same lists and library templates we’ve been using, with a few new ones in 2013</a:t>
            </a:r>
          </a:p>
          <a:p>
            <a:r>
              <a:rPr lang="en-US" dirty="0" smtClean="0"/>
              <a:t>SharePoint App Store</a:t>
            </a:r>
          </a:p>
          <a:p>
            <a:r>
              <a:rPr lang="en-US" sz="2000" dirty="0" smtClean="0">
                <a:solidFill>
                  <a:schemeClr val="tx1"/>
                </a:solidFill>
              </a:rPr>
              <a:t>3</a:t>
            </a:r>
            <a:r>
              <a:rPr lang="en-US" sz="2000" baseline="30000" dirty="0" smtClean="0">
                <a:solidFill>
                  <a:schemeClr val="tx1"/>
                </a:solidFill>
              </a:rPr>
              <a:t>rd</a:t>
            </a:r>
            <a:r>
              <a:rPr lang="en-US" sz="2000" dirty="0" smtClean="0">
                <a:solidFill>
                  <a:schemeClr val="tx1"/>
                </a:solidFill>
              </a:rPr>
              <a:t> Party Apps – Lots of potential here…</a:t>
            </a:r>
          </a:p>
          <a:p>
            <a:r>
              <a:rPr lang="en-US" dirty="0" smtClean="0"/>
              <a:t>Private App Catalog</a:t>
            </a:r>
          </a:p>
          <a:p>
            <a:r>
              <a:rPr lang="en-US" sz="2000" dirty="0" smtClean="0">
                <a:solidFill>
                  <a:schemeClr val="tx1"/>
                </a:solidFill>
              </a:rPr>
              <a:t>In-house custom developed (.NET) created apps specific to the organization</a:t>
            </a:r>
          </a:p>
          <a:p>
            <a:r>
              <a:rPr lang="en-US" sz="2000" dirty="0" smtClean="0">
                <a:solidFill>
                  <a:schemeClr val="tx1"/>
                </a:solidFill>
              </a:rPr>
              <a:t>Custom Lists with specific views, functionality, etc.</a:t>
            </a:r>
            <a:endParaRPr lang="en-US" sz="2000" dirty="0">
              <a:solidFill>
                <a:schemeClr val="tx1"/>
              </a:solidFill>
            </a:endParaRPr>
          </a:p>
        </p:txBody>
      </p:sp>
    </p:spTree>
    <p:extLst>
      <p:ext uri="{BB962C8B-B14F-4D97-AF65-F5344CB8AC3E}">
        <p14:creationId xmlns:p14="http://schemas.microsoft.com/office/powerpoint/2010/main" val="32197604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Branding</a:t>
            </a:r>
            <a:endParaRPr lang="en-US" dirty="0"/>
          </a:p>
        </p:txBody>
      </p:sp>
    </p:spTree>
    <p:extLst>
      <p:ext uri="{BB962C8B-B14F-4D97-AF65-F5344CB8AC3E}">
        <p14:creationId xmlns:p14="http://schemas.microsoft.com/office/powerpoint/2010/main" val="25799833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Branding, Styles and Theming</a:t>
            </a:r>
            <a:endParaRPr lang="en-US" dirty="0"/>
          </a:p>
        </p:txBody>
      </p:sp>
      <p:sp>
        <p:nvSpPr>
          <p:cNvPr id="4" name="Text Placeholder 3"/>
          <p:cNvSpPr>
            <a:spLocks noGrp="1"/>
          </p:cNvSpPr>
          <p:nvPr>
            <p:ph type="body" sz="quarter" idx="10"/>
          </p:nvPr>
        </p:nvSpPr>
        <p:spPr>
          <a:xfrm>
            <a:off x="274638" y="1212850"/>
            <a:ext cx="11887200" cy="4462760"/>
          </a:xfrm>
        </p:spPr>
        <p:txBody>
          <a:bodyPr/>
          <a:lstStyle/>
          <a:p>
            <a:r>
              <a:rPr lang="en-US" dirty="0" smtClean="0"/>
              <a:t>‘Looks’ </a:t>
            </a:r>
          </a:p>
          <a:p>
            <a:r>
              <a:rPr lang="en-US" sz="2000" dirty="0" smtClean="0">
                <a:solidFill>
                  <a:schemeClr val="tx1"/>
                </a:solidFill>
              </a:rPr>
              <a:t>Choose from pre-created Looks</a:t>
            </a:r>
          </a:p>
          <a:p>
            <a:r>
              <a:rPr lang="en-US" sz="2000" dirty="0" smtClean="0">
                <a:solidFill>
                  <a:schemeClr val="tx1"/>
                </a:solidFill>
              </a:rPr>
              <a:t>Tweak </a:t>
            </a:r>
            <a:r>
              <a:rPr lang="en-US" sz="2000" dirty="0">
                <a:solidFill>
                  <a:schemeClr val="tx1"/>
                </a:solidFill>
              </a:rPr>
              <a:t>l</a:t>
            </a:r>
            <a:r>
              <a:rPr lang="en-US" sz="2000" dirty="0" smtClean="0">
                <a:solidFill>
                  <a:schemeClr val="tx1"/>
                </a:solidFill>
              </a:rPr>
              <a:t>ook details and preview before applying</a:t>
            </a:r>
          </a:p>
          <a:p>
            <a:r>
              <a:rPr lang="en-US" sz="2000" dirty="0">
                <a:solidFill>
                  <a:schemeClr val="tx1"/>
                </a:solidFill>
              </a:rPr>
              <a:t>Add or Edit color </a:t>
            </a:r>
            <a:r>
              <a:rPr lang="en-US" sz="2000" dirty="0" smtClean="0">
                <a:solidFill>
                  <a:schemeClr val="tx1"/>
                </a:solidFill>
              </a:rPr>
              <a:t>palettes (at Site Collection level)</a:t>
            </a:r>
          </a:p>
          <a:p>
            <a:r>
              <a:rPr lang="en-US" sz="2000" dirty="0">
                <a:solidFill>
                  <a:schemeClr val="tx1"/>
                </a:solidFill>
              </a:rPr>
              <a:t>Deprecated: Create themes using </a:t>
            </a:r>
            <a:r>
              <a:rPr lang="en-US" sz="2000" dirty="0" smtClean="0">
                <a:solidFill>
                  <a:schemeClr val="tx1"/>
                </a:solidFill>
              </a:rPr>
              <a:t>PowerPoint</a:t>
            </a:r>
          </a:p>
          <a:p>
            <a:endParaRPr lang="en-US" sz="2000" dirty="0" smtClean="0">
              <a:solidFill>
                <a:schemeClr val="tx1"/>
              </a:solidFill>
            </a:endParaRPr>
          </a:p>
          <a:p>
            <a:r>
              <a:rPr lang="en-US" dirty="0" smtClean="0"/>
              <a:t>Design Manager</a:t>
            </a:r>
          </a:p>
          <a:p>
            <a:pPr lvl="1"/>
            <a:r>
              <a:rPr lang="en-US" dirty="0" smtClean="0">
                <a:latin typeface="+mj-lt"/>
              </a:rPr>
              <a:t>Ease of use for Dreamweaver, Notepad, others</a:t>
            </a:r>
          </a:p>
          <a:p>
            <a:pPr lvl="1"/>
            <a:r>
              <a:rPr lang="en-US" dirty="0" smtClean="0">
                <a:gradFill>
                  <a:gsLst>
                    <a:gs pos="1250">
                      <a:srgbClr val="505050"/>
                    </a:gs>
                    <a:gs pos="100000">
                      <a:srgbClr val="505050"/>
                    </a:gs>
                  </a:gsLst>
                  <a:lin ang="5400000" scaled="0"/>
                </a:gradFill>
                <a:latin typeface="Segoe UI Light"/>
              </a:rPr>
              <a:t>Export </a:t>
            </a:r>
            <a:r>
              <a:rPr lang="en-US" dirty="0">
                <a:gradFill>
                  <a:gsLst>
                    <a:gs pos="1250">
                      <a:srgbClr val="505050"/>
                    </a:gs>
                    <a:gs pos="100000">
                      <a:srgbClr val="505050"/>
                    </a:gs>
                  </a:gsLst>
                  <a:lin ang="5400000" scaled="0"/>
                </a:gradFill>
                <a:latin typeface="Segoe UI Light"/>
              </a:rPr>
              <a:t>and </a:t>
            </a:r>
            <a:r>
              <a:rPr lang="en-US" dirty="0" smtClean="0">
                <a:gradFill>
                  <a:gsLst>
                    <a:gs pos="1250">
                      <a:srgbClr val="505050"/>
                    </a:gs>
                    <a:gs pos="100000">
                      <a:srgbClr val="505050"/>
                    </a:gs>
                  </a:gsLst>
                  <a:lin ang="5400000" scaled="0"/>
                </a:gradFill>
                <a:latin typeface="Segoe UI Light"/>
              </a:rPr>
              <a:t>Import Design Package</a:t>
            </a:r>
            <a:endParaRPr lang="en-US" dirty="0">
              <a:gradFill>
                <a:gsLst>
                  <a:gs pos="1250">
                    <a:srgbClr val="505050"/>
                  </a:gs>
                  <a:gs pos="100000">
                    <a:srgbClr val="505050"/>
                  </a:gs>
                </a:gsLst>
                <a:lin ang="5400000" scaled="0"/>
              </a:gradFill>
              <a:latin typeface="Segoe UI Light"/>
            </a:endParaRPr>
          </a:p>
          <a:p>
            <a:pPr lvl="1"/>
            <a:r>
              <a:rPr lang="en-US" dirty="0" smtClean="0">
                <a:latin typeface="+mj-lt"/>
              </a:rPr>
              <a:t>Snippets</a:t>
            </a:r>
          </a:p>
          <a:p>
            <a:pPr lvl="2"/>
            <a:endParaRPr lang="en-US" dirty="0">
              <a:latin typeface="+mj-lt"/>
            </a:endParaRPr>
          </a:p>
        </p:txBody>
      </p:sp>
    </p:spTree>
    <p:extLst>
      <p:ext uri="{BB962C8B-B14F-4D97-AF65-F5344CB8AC3E}">
        <p14:creationId xmlns:p14="http://schemas.microsoft.com/office/powerpoint/2010/main" val="254461353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the Look</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pPr lvl="1"/>
            <a:r>
              <a:rPr lang="en-US" sz="4000" dirty="0" smtClean="0">
                <a:latin typeface="+mj-lt"/>
              </a:rPr>
              <a:t>Galleries</a:t>
            </a:r>
          </a:p>
          <a:p>
            <a:pPr lvl="2"/>
            <a:r>
              <a:rPr lang="en-US" dirty="0" smtClean="0"/>
              <a:t>Add New Font Schemes (XML)</a:t>
            </a:r>
          </a:p>
          <a:p>
            <a:pPr lvl="2"/>
            <a:r>
              <a:rPr lang="en-US" dirty="0" smtClean="0"/>
              <a:t>Add New Color Palettes (XML)</a:t>
            </a:r>
            <a:endParaRPr lang="en-US" dirty="0"/>
          </a:p>
          <a:p>
            <a:pPr lvl="2"/>
            <a:r>
              <a:rPr lang="en-US" dirty="0" smtClean="0"/>
              <a:t>Add Master Pages (Must be ’15’ to show in dropdown)</a:t>
            </a:r>
          </a:p>
          <a:p>
            <a:pPr lvl="1"/>
            <a:endParaRPr lang="en-US" dirty="0"/>
          </a:p>
          <a:p>
            <a:r>
              <a:rPr lang="en-US" dirty="0" smtClean="0"/>
              <a:t>Composed Looks</a:t>
            </a:r>
          </a:p>
          <a:p>
            <a:pPr lvl="1"/>
            <a:r>
              <a:rPr lang="en-US" dirty="0" smtClean="0"/>
              <a:t>Essentially pre-baked packages of:</a:t>
            </a:r>
            <a:endParaRPr lang="en-US" dirty="0"/>
          </a:p>
          <a:p>
            <a:pPr lvl="2"/>
            <a:r>
              <a:rPr lang="en-US" dirty="0"/>
              <a:t>Master pages</a:t>
            </a:r>
          </a:p>
          <a:p>
            <a:pPr lvl="2"/>
            <a:r>
              <a:rPr lang="en-US" dirty="0"/>
              <a:t>Background images</a:t>
            </a:r>
          </a:p>
          <a:p>
            <a:pPr lvl="2"/>
            <a:r>
              <a:rPr lang="en-US" dirty="0"/>
              <a:t>Fonts</a:t>
            </a:r>
          </a:p>
          <a:p>
            <a:pPr lvl="2"/>
            <a:r>
              <a:rPr lang="en-US" dirty="0"/>
              <a:t>Color Palettes </a:t>
            </a:r>
          </a:p>
          <a:p>
            <a:pPr lvl="1"/>
            <a:endParaRPr lang="en-US" dirty="0"/>
          </a:p>
        </p:txBody>
      </p:sp>
    </p:spTree>
    <p:extLst>
      <p:ext uri="{BB962C8B-B14F-4D97-AF65-F5344CB8AC3E}">
        <p14:creationId xmlns:p14="http://schemas.microsoft.com/office/powerpoint/2010/main" val="34363423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Themes and Composed Looks</a:t>
            </a:r>
          </a:p>
        </p:txBody>
      </p:sp>
    </p:spTree>
    <p:extLst>
      <p:ext uri="{BB962C8B-B14F-4D97-AF65-F5344CB8AC3E}">
        <p14:creationId xmlns:p14="http://schemas.microsoft.com/office/powerpoint/2010/main" val="25859443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Customizing Sites and Pages in SharePoint 2013	</a:t>
            </a:r>
            <a:endParaRPr lang="en-US" dirty="0"/>
          </a:p>
        </p:txBody>
      </p:sp>
      <p:sp>
        <p:nvSpPr>
          <p:cNvPr id="5" name="Text Placeholder 4"/>
          <p:cNvSpPr>
            <a:spLocks noGrp="1"/>
          </p:cNvSpPr>
          <p:nvPr>
            <p:ph type="body" sz="quarter" idx="12"/>
          </p:nvPr>
        </p:nvSpPr>
        <p:spPr/>
        <p:txBody>
          <a:bodyPr anchor="b"/>
          <a:lstStyle/>
          <a:p>
            <a:r>
              <a:rPr lang="en-US" dirty="0" smtClean="0"/>
              <a:t>#SPC064</a:t>
            </a:r>
          </a:p>
          <a:p>
            <a:r>
              <a:rPr lang="en-US" dirty="0" smtClean="0"/>
              <a:t>Wes Preston</a:t>
            </a:r>
          </a:p>
        </p:txBody>
      </p:sp>
      <p:sp>
        <p:nvSpPr>
          <p:cNvPr id="2" name="Text Placeholder 1"/>
          <p:cNvSpPr>
            <a:spLocks noGrp="1"/>
          </p:cNvSpPr>
          <p:nvPr>
            <p:ph type="body" sz="quarter" idx="13"/>
          </p:nvPr>
        </p:nvSpPr>
        <p:spPr/>
        <p:txBody>
          <a:bodyPr/>
          <a:lstStyle/>
          <a:p>
            <a:r>
              <a:rPr lang="en-US" dirty="0" smtClean="0"/>
              <a:t>SPC064</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smtClean="0"/>
              <a:t>Change the Look</a:t>
            </a:r>
          </a:p>
          <a:p>
            <a:endParaRPr lang="en-US" dirty="0"/>
          </a:p>
        </p:txBody>
      </p:sp>
      <p:pic>
        <p:nvPicPr>
          <p:cNvPr id="6" name="Picture 5"/>
          <p:cNvPicPr>
            <a:picLocks noChangeAspect="1"/>
          </p:cNvPicPr>
          <p:nvPr/>
        </p:nvPicPr>
        <p:blipFill>
          <a:blip r:embed="rId2"/>
          <a:stretch>
            <a:fillRect/>
          </a:stretch>
        </p:blipFill>
        <p:spPr>
          <a:xfrm>
            <a:off x="2286360" y="1851360"/>
            <a:ext cx="8189403" cy="4871168"/>
          </a:xfrm>
          <a:prstGeom prst="rect">
            <a:avLst/>
          </a:prstGeom>
        </p:spPr>
      </p:pic>
    </p:spTree>
    <p:extLst>
      <p:ext uri="{BB962C8B-B14F-4D97-AF65-F5344CB8AC3E}">
        <p14:creationId xmlns:p14="http://schemas.microsoft.com/office/powerpoint/2010/main" val="20769394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Change the Look -&gt; Tweak a Composed Look</a:t>
            </a:r>
            <a:endParaRPr lang="en-US" dirty="0"/>
          </a:p>
        </p:txBody>
      </p:sp>
      <p:pic>
        <p:nvPicPr>
          <p:cNvPr id="6" name="Picture 5"/>
          <p:cNvPicPr>
            <a:picLocks noChangeAspect="1"/>
          </p:cNvPicPr>
          <p:nvPr/>
        </p:nvPicPr>
        <p:blipFill>
          <a:blip r:embed="rId3"/>
          <a:stretch>
            <a:fillRect/>
          </a:stretch>
        </p:blipFill>
        <p:spPr>
          <a:xfrm>
            <a:off x="2377799" y="1942799"/>
            <a:ext cx="7491597" cy="4834599"/>
          </a:xfrm>
          <a:prstGeom prst="rect">
            <a:avLst/>
          </a:prstGeom>
        </p:spPr>
      </p:pic>
    </p:spTree>
    <p:extLst>
      <p:ext uri="{BB962C8B-B14F-4D97-AF65-F5344CB8AC3E}">
        <p14:creationId xmlns:p14="http://schemas.microsoft.com/office/powerpoint/2010/main" val="278651553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Theme Gallery</a:t>
            </a:r>
            <a:endParaRPr lang="en-US" dirty="0"/>
          </a:p>
        </p:txBody>
      </p:sp>
      <p:pic>
        <p:nvPicPr>
          <p:cNvPr id="6" name="Picture 5"/>
          <p:cNvPicPr>
            <a:picLocks noChangeAspect="1"/>
          </p:cNvPicPr>
          <p:nvPr/>
        </p:nvPicPr>
        <p:blipFill>
          <a:blip r:embed="rId2"/>
          <a:stretch>
            <a:fillRect/>
          </a:stretch>
        </p:blipFill>
        <p:spPr>
          <a:xfrm>
            <a:off x="6264023" y="1582182"/>
            <a:ext cx="3931877" cy="5125317"/>
          </a:xfrm>
          <a:prstGeom prst="rect">
            <a:avLst/>
          </a:prstGeom>
        </p:spPr>
      </p:pic>
      <p:pic>
        <p:nvPicPr>
          <p:cNvPr id="7" name="Picture 6"/>
          <p:cNvPicPr>
            <a:picLocks noChangeAspect="1"/>
          </p:cNvPicPr>
          <p:nvPr/>
        </p:nvPicPr>
        <p:blipFill>
          <a:blip r:embed="rId3"/>
          <a:stretch>
            <a:fillRect/>
          </a:stretch>
        </p:blipFill>
        <p:spPr>
          <a:xfrm>
            <a:off x="2283493" y="3040067"/>
            <a:ext cx="1971675" cy="1733550"/>
          </a:xfrm>
          <a:prstGeom prst="rect">
            <a:avLst/>
          </a:prstGeom>
        </p:spPr>
      </p:pic>
    </p:spTree>
    <p:extLst>
      <p:ext uri="{BB962C8B-B14F-4D97-AF65-F5344CB8AC3E}">
        <p14:creationId xmlns:p14="http://schemas.microsoft.com/office/powerpoint/2010/main" val="208917569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8" name="Text Placeholder 7"/>
          <p:cNvSpPr>
            <a:spLocks noGrp="1"/>
          </p:cNvSpPr>
          <p:nvPr>
            <p:ph type="body" sz="quarter" idx="10"/>
          </p:nvPr>
        </p:nvSpPr>
        <p:spPr>
          <a:xfrm>
            <a:off x="274639" y="1212849"/>
            <a:ext cx="5486399" cy="683264"/>
          </a:xfrm>
        </p:spPr>
        <p:txBody>
          <a:bodyPr/>
          <a:lstStyle/>
          <a:p>
            <a:r>
              <a:rPr lang="en-US" dirty="0" smtClean="0"/>
              <a:t>Color Palette</a:t>
            </a:r>
            <a:endParaRPr lang="en-US" dirty="0"/>
          </a:p>
        </p:txBody>
      </p:sp>
      <p:sp>
        <p:nvSpPr>
          <p:cNvPr id="9" name="Text Placeholder 8"/>
          <p:cNvSpPr>
            <a:spLocks noGrp="1"/>
          </p:cNvSpPr>
          <p:nvPr>
            <p:ph type="body" sz="quarter" idx="11"/>
          </p:nvPr>
        </p:nvSpPr>
        <p:spPr>
          <a:xfrm>
            <a:off x="6675439" y="1212849"/>
            <a:ext cx="5486399" cy="683264"/>
          </a:xfrm>
        </p:spPr>
        <p:txBody>
          <a:bodyPr/>
          <a:lstStyle/>
          <a:p>
            <a:r>
              <a:rPr lang="en-US" dirty="0" smtClean="0"/>
              <a:t>Font Scheme</a:t>
            </a:r>
            <a:endParaRPr lang="en-US" dirty="0"/>
          </a:p>
        </p:txBody>
      </p:sp>
      <p:pic>
        <p:nvPicPr>
          <p:cNvPr id="6" name="Picture 5"/>
          <p:cNvPicPr>
            <a:picLocks noChangeAspect="1"/>
          </p:cNvPicPr>
          <p:nvPr/>
        </p:nvPicPr>
        <p:blipFill>
          <a:blip r:embed="rId3"/>
          <a:stretch>
            <a:fillRect/>
          </a:stretch>
        </p:blipFill>
        <p:spPr>
          <a:xfrm>
            <a:off x="914775" y="2034238"/>
            <a:ext cx="4695113" cy="4754828"/>
          </a:xfrm>
          <a:prstGeom prst="rect">
            <a:avLst/>
          </a:prstGeom>
        </p:spPr>
      </p:pic>
      <p:pic>
        <p:nvPicPr>
          <p:cNvPr id="7" name="Picture 6"/>
          <p:cNvPicPr>
            <a:picLocks noChangeAspect="1"/>
          </p:cNvPicPr>
          <p:nvPr/>
        </p:nvPicPr>
        <p:blipFill>
          <a:blip r:embed="rId4"/>
          <a:stretch>
            <a:fillRect/>
          </a:stretch>
        </p:blipFill>
        <p:spPr>
          <a:xfrm>
            <a:off x="6649155" y="2034238"/>
            <a:ext cx="4689475" cy="4788201"/>
          </a:xfrm>
          <a:prstGeom prst="rect">
            <a:avLst/>
          </a:prstGeom>
        </p:spPr>
      </p:pic>
    </p:spTree>
    <p:extLst>
      <p:ext uri="{BB962C8B-B14F-4D97-AF65-F5344CB8AC3E}">
        <p14:creationId xmlns:p14="http://schemas.microsoft.com/office/powerpoint/2010/main" val="192447554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Composed Looks</a:t>
            </a:r>
            <a:endParaRPr lang="en-US" dirty="0"/>
          </a:p>
        </p:txBody>
      </p:sp>
      <p:pic>
        <p:nvPicPr>
          <p:cNvPr id="6" name="Picture 5"/>
          <p:cNvPicPr>
            <a:picLocks noChangeAspect="1"/>
          </p:cNvPicPr>
          <p:nvPr/>
        </p:nvPicPr>
        <p:blipFill>
          <a:blip r:embed="rId2"/>
          <a:stretch>
            <a:fillRect/>
          </a:stretch>
        </p:blipFill>
        <p:spPr>
          <a:xfrm>
            <a:off x="119886" y="2034238"/>
            <a:ext cx="12196703" cy="4812893"/>
          </a:xfrm>
          <a:prstGeom prst="rect">
            <a:avLst/>
          </a:prstGeom>
        </p:spPr>
      </p:pic>
    </p:spTree>
    <p:extLst>
      <p:ext uri="{BB962C8B-B14F-4D97-AF65-F5344CB8AC3E}">
        <p14:creationId xmlns:p14="http://schemas.microsoft.com/office/powerpoint/2010/main" val="235142899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Looks</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Composed Looks</a:t>
            </a:r>
            <a:endParaRPr lang="en-US" dirty="0"/>
          </a:p>
        </p:txBody>
      </p:sp>
      <p:pic>
        <p:nvPicPr>
          <p:cNvPr id="6" name="Picture 5"/>
          <p:cNvPicPr>
            <a:picLocks noChangeAspect="1"/>
          </p:cNvPicPr>
          <p:nvPr/>
        </p:nvPicPr>
        <p:blipFill>
          <a:blip r:embed="rId2"/>
          <a:stretch>
            <a:fillRect/>
          </a:stretch>
        </p:blipFill>
        <p:spPr>
          <a:xfrm>
            <a:off x="5578164" y="1485604"/>
            <a:ext cx="5524500" cy="5267325"/>
          </a:xfrm>
          <a:prstGeom prst="rect">
            <a:avLst/>
          </a:prstGeom>
        </p:spPr>
      </p:pic>
    </p:spTree>
    <p:extLst>
      <p:ext uri="{BB962C8B-B14F-4D97-AF65-F5344CB8AC3E}">
        <p14:creationId xmlns:p14="http://schemas.microsoft.com/office/powerpoint/2010/main" val="20660116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Design Manager</a:t>
            </a:r>
            <a:endParaRPr lang="en-US" dirty="0"/>
          </a:p>
        </p:txBody>
      </p:sp>
    </p:spTree>
    <p:extLst>
      <p:ext uri="{BB962C8B-B14F-4D97-AF65-F5344CB8AC3E}">
        <p14:creationId xmlns:p14="http://schemas.microsoft.com/office/powerpoint/2010/main" val="39051388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Design Manager</a:t>
            </a:r>
            <a:endParaRPr lang="en-US" dirty="0"/>
          </a:p>
        </p:txBody>
      </p:sp>
      <p:sp>
        <p:nvSpPr>
          <p:cNvPr id="3" name="Text Placeholder 2"/>
          <p:cNvSpPr>
            <a:spLocks noGrp="1"/>
          </p:cNvSpPr>
          <p:nvPr>
            <p:ph type="body" sz="quarter" idx="10"/>
          </p:nvPr>
        </p:nvSpPr>
        <p:spPr/>
        <p:txBody>
          <a:bodyPr/>
          <a:lstStyle/>
          <a:p>
            <a:endParaRPr lang="en-US"/>
          </a:p>
        </p:txBody>
      </p:sp>
      <p:pic>
        <p:nvPicPr>
          <p:cNvPr id="2" name="Picture 1"/>
          <p:cNvPicPr>
            <a:picLocks noChangeAspect="1"/>
          </p:cNvPicPr>
          <p:nvPr/>
        </p:nvPicPr>
        <p:blipFill>
          <a:blip r:embed="rId2"/>
          <a:stretch>
            <a:fillRect/>
          </a:stretch>
        </p:blipFill>
        <p:spPr>
          <a:xfrm>
            <a:off x="1965325" y="1942799"/>
            <a:ext cx="8505825" cy="3343275"/>
          </a:xfrm>
          <a:prstGeom prst="rect">
            <a:avLst/>
          </a:prstGeom>
        </p:spPr>
      </p:pic>
    </p:spTree>
    <p:extLst>
      <p:ext uri="{BB962C8B-B14F-4D97-AF65-F5344CB8AC3E}">
        <p14:creationId xmlns:p14="http://schemas.microsoft.com/office/powerpoint/2010/main" val="326720368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 Design Manager</a:t>
            </a:r>
          </a:p>
        </p:txBody>
      </p:sp>
      <p:sp>
        <p:nvSpPr>
          <p:cNvPr id="3" name="Text Placeholder 2"/>
          <p:cNvSpPr>
            <a:spLocks noGrp="1"/>
          </p:cNvSpPr>
          <p:nvPr>
            <p:ph type="body" sz="quarter" idx="10"/>
          </p:nvPr>
        </p:nvSpPr>
        <p:spPr/>
        <p:txBody>
          <a:bodyPr/>
          <a:lstStyle/>
          <a:p>
            <a:endParaRPr lang="en-US"/>
          </a:p>
        </p:txBody>
      </p:sp>
      <p:pic>
        <p:nvPicPr>
          <p:cNvPr id="2" name="Picture 1"/>
          <p:cNvPicPr>
            <a:picLocks noChangeAspect="1"/>
          </p:cNvPicPr>
          <p:nvPr/>
        </p:nvPicPr>
        <p:blipFill>
          <a:blip r:embed="rId2"/>
          <a:stretch>
            <a:fillRect/>
          </a:stretch>
        </p:blipFill>
        <p:spPr>
          <a:xfrm>
            <a:off x="827088" y="2491433"/>
            <a:ext cx="10782300" cy="3076575"/>
          </a:xfrm>
          <a:prstGeom prst="rect">
            <a:avLst/>
          </a:prstGeom>
        </p:spPr>
      </p:pic>
    </p:spTree>
    <p:extLst>
      <p:ext uri="{BB962C8B-B14F-4D97-AF65-F5344CB8AC3E}">
        <p14:creationId xmlns:p14="http://schemas.microsoft.com/office/powerpoint/2010/main" val="180485259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Demo – Design Manager</a:t>
            </a:r>
          </a:p>
        </p:txBody>
      </p:sp>
      <p:sp>
        <p:nvSpPr>
          <p:cNvPr id="5" name="Text Placeholder 4"/>
          <p:cNvSpPr>
            <a:spLocks noGrp="1"/>
          </p:cNvSpPr>
          <p:nvPr>
            <p:ph type="body" sz="quarter" idx="10"/>
          </p:nvPr>
        </p:nvSpPr>
        <p:spPr>
          <a:xfrm>
            <a:off x="274638" y="1212850"/>
            <a:ext cx="11887200" cy="2308324"/>
          </a:xfrm>
        </p:spPr>
        <p:txBody>
          <a:bodyPr/>
          <a:lstStyle/>
          <a:p>
            <a:r>
              <a:rPr lang="en-US" dirty="0" smtClean="0"/>
              <a:t>Upload HTML file to the Master Page Gallery and set properties to auto-create a master page</a:t>
            </a:r>
          </a:p>
          <a:p>
            <a:pPr lvl="1"/>
            <a:r>
              <a:rPr lang="en-US" dirty="0" smtClean="0"/>
              <a:t>Content Type: HTML Master Page</a:t>
            </a:r>
          </a:p>
          <a:p>
            <a:pPr lvl="1"/>
            <a:r>
              <a:rPr lang="en-US" dirty="0" smtClean="0"/>
              <a:t>Compatible UI Version: 15</a:t>
            </a:r>
          </a:p>
          <a:p>
            <a:pPr lvl="1"/>
            <a:r>
              <a:rPr lang="en-US" dirty="0" smtClean="0"/>
              <a:t>Associated File: Checked</a:t>
            </a:r>
            <a:endParaRPr lang="en-US" dirty="0"/>
          </a:p>
        </p:txBody>
      </p:sp>
      <p:pic>
        <p:nvPicPr>
          <p:cNvPr id="2" name="Picture 1"/>
          <p:cNvPicPr>
            <a:picLocks noChangeAspect="1"/>
          </p:cNvPicPr>
          <p:nvPr/>
        </p:nvPicPr>
        <p:blipFill>
          <a:blip r:embed="rId2"/>
          <a:stretch>
            <a:fillRect/>
          </a:stretch>
        </p:blipFill>
        <p:spPr>
          <a:xfrm>
            <a:off x="2327274" y="3769641"/>
            <a:ext cx="7781925" cy="3019425"/>
          </a:xfrm>
          <a:prstGeom prst="rect">
            <a:avLst/>
          </a:prstGeom>
        </p:spPr>
      </p:pic>
    </p:spTree>
    <p:extLst>
      <p:ext uri="{BB962C8B-B14F-4D97-AF65-F5344CB8AC3E}">
        <p14:creationId xmlns:p14="http://schemas.microsoft.com/office/powerpoint/2010/main" val="168888119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Abstract</a:t>
            </a:r>
            <a:endParaRPr lang="en-US" dirty="0"/>
          </a:p>
        </p:txBody>
      </p:sp>
      <p:sp>
        <p:nvSpPr>
          <p:cNvPr id="3" name="Text Placeholder 2"/>
          <p:cNvSpPr>
            <a:spLocks noGrp="1"/>
          </p:cNvSpPr>
          <p:nvPr>
            <p:ph type="body" sz="quarter" idx="10"/>
          </p:nvPr>
        </p:nvSpPr>
        <p:spPr>
          <a:xfrm>
            <a:off x="274638" y="1212850"/>
            <a:ext cx="11887200" cy="4739759"/>
          </a:xfrm>
        </p:spPr>
        <p:txBody>
          <a:bodyPr/>
          <a:lstStyle/>
          <a:p>
            <a:r>
              <a:rPr lang="en-US" dirty="0" smtClean="0"/>
              <a:t>This session will cover an overview of how to customize SharePoint 2013 sites and pages – similar to the activities you would have used SharePoint Designer for with the 2010 platform.  These non-workflow or branding activities include conditional formatting, customizing views, etc…</a:t>
            </a:r>
          </a:p>
          <a:p>
            <a:r>
              <a:rPr lang="en-US" sz="2000" dirty="0" smtClean="0">
                <a:solidFill>
                  <a:schemeClr val="tx1"/>
                </a:solidFill>
                <a:latin typeface="+mn-lt"/>
              </a:rPr>
              <a:t>- If you are a SharePoint 2010 power-user that utilized SharePoint Designer for page customization, this session will show you what options are available with 2013</a:t>
            </a:r>
          </a:p>
          <a:p>
            <a:r>
              <a:rPr lang="en-US" sz="2000" dirty="0" smtClean="0">
                <a:solidFill>
                  <a:schemeClr val="tx1"/>
                </a:solidFill>
                <a:latin typeface="+mn-lt"/>
              </a:rPr>
              <a:t>- If you are a developer or designer, this session will show you what out of box and client-side customizations are available with 2013</a:t>
            </a:r>
            <a:endParaRPr lang="en-US" sz="2000" dirty="0">
              <a:solidFill>
                <a:schemeClr val="tx1"/>
              </a:solidFill>
              <a:latin typeface="+mn-lt"/>
            </a:endParaRPr>
          </a:p>
        </p:txBody>
      </p:sp>
    </p:spTree>
    <p:extLst>
      <p:ext uri="{BB962C8B-B14F-4D97-AF65-F5344CB8AC3E}">
        <p14:creationId xmlns:p14="http://schemas.microsoft.com/office/powerpoint/2010/main" val="137583092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Master Pages</a:t>
            </a:r>
            <a:endParaRPr lang="en-US" dirty="0"/>
          </a:p>
        </p:txBody>
      </p:sp>
      <p:sp>
        <p:nvSpPr>
          <p:cNvPr id="3" name="Text Placeholder 2"/>
          <p:cNvSpPr>
            <a:spLocks noGrp="1"/>
          </p:cNvSpPr>
          <p:nvPr>
            <p:ph type="body" sz="quarter" idx="10"/>
          </p:nvPr>
        </p:nvSpPr>
        <p:spPr/>
        <p:txBody>
          <a:bodyPr/>
          <a:lstStyle/>
          <a:p>
            <a:r>
              <a:rPr lang="en-US" dirty="0" smtClean="0"/>
              <a:t>Conversion status is displayed</a:t>
            </a:r>
          </a:p>
          <a:p>
            <a:r>
              <a:rPr lang="en-US" dirty="0" smtClean="0"/>
              <a:t>Clicking on page name goes to the Preview Page</a:t>
            </a:r>
            <a:endParaRPr lang="en-US" dirty="0"/>
          </a:p>
        </p:txBody>
      </p:sp>
      <p:pic>
        <p:nvPicPr>
          <p:cNvPr id="4" name="Picture 3"/>
          <p:cNvPicPr>
            <a:picLocks noChangeAspect="1"/>
          </p:cNvPicPr>
          <p:nvPr/>
        </p:nvPicPr>
        <p:blipFill>
          <a:blip r:embed="rId2"/>
          <a:stretch>
            <a:fillRect/>
          </a:stretch>
        </p:blipFill>
        <p:spPr>
          <a:xfrm>
            <a:off x="888999" y="3259102"/>
            <a:ext cx="10658475" cy="3438525"/>
          </a:xfrm>
          <a:prstGeom prst="rect">
            <a:avLst/>
          </a:prstGeom>
        </p:spPr>
      </p:pic>
    </p:spTree>
    <p:extLst>
      <p:ext uri="{BB962C8B-B14F-4D97-AF65-F5344CB8AC3E}">
        <p14:creationId xmlns:p14="http://schemas.microsoft.com/office/powerpoint/2010/main" val="258216506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Design Master</a:t>
            </a:r>
            <a:endParaRPr lang="en-US" dirty="0"/>
          </a:p>
        </p:txBody>
      </p:sp>
      <p:sp>
        <p:nvSpPr>
          <p:cNvPr id="3" name="Text Placeholder 2"/>
          <p:cNvSpPr>
            <a:spLocks noGrp="1"/>
          </p:cNvSpPr>
          <p:nvPr>
            <p:ph type="body" sz="quarter" idx="10"/>
          </p:nvPr>
        </p:nvSpPr>
        <p:spPr/>
        <p:txBody>
          <a:bodyPr/>
          <a:lstStyle/>
          <a:p>
            <a:r>
              <a:rPr lang="en-US" dirty="0" smtClean="0"/>
              <a:t>After uploading and setting the correct properties, the HTML is converted and a new .master file is created </a:t>
            </a:r>
          </a:p>
          <a:p>
            <a:r>
              <a:rPr lang="en-US" dirty="0" smtClean="0"/>
              <a:t>Errors or other messages are displayed</a:t>
            </a:r>
          </a:p>
          <a:p>
            <a:r>
              <a:rPr lang="en-US" dirty="0" smtClean="0"/>
              <a:t>Also now have access to the Snippets Wizard</a:t>
            </a:r>
            <a:endParaRPr lang="en-US" dirty="0"/>
          </a:p>
        </p:txBody>
      </p:sp>
      <p:pic>
        <p:nvPicPr>
          <p:cNvPr id="4" name="Picture 3"/>
          <p:cNvPicPr>
            <a:picLocks noChangeAspect="1"/>
          </p:cNvPicPr>
          <p:nvPr/>
        </p:nvPicPr>
        <p:blipFill>
          <a:blip r:embed="rId2"/>
          <a:stretch>
            <a:fillRect/>
          </a:stretch>
        </p:blipFill>
        <p:spPr>
          <a:xfrm>
            <a:off x="1489075" y="3863018"/>
            <a:ext cx="9458325" cy="2914650"/>
          </a:xfrm>
          <a:prstGeom prst="rect">
            <a:avLst/>
          </a:prstGeom>
        </p:spPr>
      </p:pic>
    </p:spTree>
    <p:extLst>
      <p:ext uri="{BB962C8B-B14F-4D97-AF65-F5344CB8AC3E}">
        <p14:creationId xmlns:p14="http://schemas.microsoft.com/office/powerpoint/2010/main" val="420165528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Snippets</a:t>
            </a:r>
            <a:endParaRPr lang="en-US" dirty="0"/>
          </a:p>
        </p:txBody>
      </p:sp>
      <p:sp>
        <p:nvSpPr>
          <p:cNvPr id="3" name="Text Placeholder 2"/>
          <p:cNvSpPr>
            <a:spLocks noGrp="1"/>
          </p:cNvSpPr>
          <p:nvPr>
            <p:ph type="body" sz="quarter" idx="10"/>
          </p:nvPr>
        </p:nvSpPr>
        <p:spPr/>
        <p:txBody>
          <a:bodyPr/>
          <a:lstStyle/>
          <a:p>
            <a:r>
              <a:rPr lang="en-US" dirty="0" smtClean="0"/>
              <a:t>Select and configure the control – then Cut/Paste</a:t>
            </a:r>
            <a:endParaRPr lang="en-US" dirty="0"/>
          </a:p>
        </p:txBody>
      </p:sp>
      <p:pic>
        <p:nvPicPr>
          <p:cNvPr id="5" name="Picture 4"/>
          <p:cNvPicPr>
            <a:picLocks noChangeAspect="1"/>
          </p:cNvPicPr>
          <p:nvPr/>
        </p:nvPicPr>
        <p:blipFill>
          <a:blip r:embed="rId3"/>
          <a:stretch>
            <a:fillRect/>
          </a:stretch>
        </p:blipFill>
        <p:spPr>
          <a:xfrm>
            <a:off x="2485875" y="2125677"/>
            <a:ext cx="7464726" cy="4535377"/>
          </a:xfrm>
          <a:prstGeom prst="rect">
            <a:avLst/>
          </a:prstGeom>
        </p:spPr>
      </p:pic>
    </p:spTree>
    <p:extLst>
      <p:ext uri="{BB962C8B-B14F-4D97-AF65-F5344CB8AC3E}">
        <p14:creationId xmlns:p14="http://schemas.microsoft.com/office/powerpoint/2010/main" val="202455529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 Design Manager</a:t>
            </a:r>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984249" y="1658937"/>
            <a:ext cx="10467975" cy="3676650"/>
          </a:xfrm>
          <a:prstGeom prst="rect">
            <a:avLst/>
          </a:prstGeom>
        </p:spPr>
      </p:pic>
    </p:spTree>
    <p:extLst>
      <p:ext uri="{BB962C8B-B14F-4D97-AF65-F5344CB8AC3E}">
        <p14:creationId xmlns:p14="http://schemas.microsoft.com/office/powerpoint/2010/main" val="212420408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 Design Manager</a:t>
            </a:r>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860424" y="1901824"/>
            <a:ext cx="10715625" cy="3190875"/>
          </a:xfrm>
          <a:prstGeom prst="rect">
            <a:avLst/>
          </a:prstGeom>
        </p:spPr>
      </p:pic>
    </p:spTree>
    <p:extLst>
      <p:ext uri="{BB962C8B-B14F-4D97-AF65-F5344CB8AC3E}">
        <p14:creationId xmlns:p14="http://schemas.microsoft.com/office/powerpoint/2010/main" val="78895483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 Design Manager</a:t>
            </a:r>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827087" y="2025649"/>
            <a:ext cx="10782300" cy="2943225"/>
          </a:xfrm>
          <a:prstGeom prst="rect">
            <a:avLst/>
          </a:prstGeom>
        </p:spPr>
      </p:pic>
    </p:spTree>
    <p:extLst>
      <p:ext uri="{BB962C8B-B14F-4D97-AF65-F5344CB8AC3E}">
        <p14:creationId xmlns:p14="http://schemas.microsoft.com/office/powerpoint/2010/main" val="17330581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 Design Manager</a:t>
            </a:r>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3"/>
          <a:stretch>
            <a:fillRect/>
          </a:stretch>
        </p:blipFill>
        <p:spPr>
          <a:xfrm>
            <a:off x="855662" y="1773237"/>
            <a:ext cx="10725150" cy="3448050"/>
          </a:xfrm>
          <a:prstGeom prst="rect">
            <a:avLst/>
          </a:prstGeom>
        </p:spPr>
      </p:pic>
    </p:spTree>
    <p:extLst>
      <p:ext uri="{BB962C8B-B14F-4D97-AF65-F5344CB8AC3E}">
        <p14:creationId xmlns:p14="http://schemas.microsoft.com/office/powerpoint/2010/main" val="378092050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Client Side Rendering</a:t>
            </a:r>
            <a:endParaRPr lang="en-US" dirty="0">
              <a:solidFill>
                <a:schemeClr val="bg1"/>
              </a:solidFill>
            </a:endParaRPr>
          </a:p>
        </p:txBody>
      </p:sp>
    </p:spTree>
    <p:extLst>
      <p:ext uri="{BB962C8B-B14F-4D97-AF65-F5344CB8AC3E}">
        <p14:creationId xmlns:p14="http://schemas.microsoft.com/office/powerpoint/2010/main" val="205679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Templating Evolution</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SharePoint 2010</a:t>
            </a:r>
          </a:p>
          <a:p>
            <a:pPr lvl="1"/>
            <a:r>
              <a:rPr lang="en-US" dirty="0" smtClean="0"/>
              <a:t>Data + XSL = HTML		Server-Side Processing</a:t>
            </a:r>
          </a:p>
          <a:p>
            <a:endParaRPr lang="en-US" dirty="0" smtClean="0"/>
          </a:p>
          <a:p>
            <a:r>
              <a:rPr lang="en-US" dirty="0" smtClean="0"/>
              <a:t>SharePoint 2013</a:t>
            </a:r>
          </a:p>
          <a:p>
            <a:pPr lvl="1"/>
            <a:r>
              <a:rPr lang="en-US" dirty="0" smtClean="0"/>
              <a:t>Data + .</a:t>
            </a:r>
            <a:r>
              <a:rPr lang="en-US" dirty="0" err="1" smtClean="0"/>
              <a:t>js</a:t>
            </a:r>
            <a:r>
              <a:rPr lang="en-US" dirty="0" smtClean="0"/>
              <a:t> = HTML		Client-Side Processing</a:t>
            </a:r>
            <a:endParaRPr lang="en-US" dirty="0"/>
          </a:p>
        </p:txBody>
      </p:sp>
    </p:spTree>
    <p:extLst>
      <p:ext uri="{BB962C8B-B14F-4D97-AF65-F5344CB8AC3E}">
        <p14:creationId xmlns:p14="http://schemas.microsoft.com/office/powerpoint/2010/main" val="141877412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Client-Side Rendering (CSR)</a:t>
            </a:r>
            <a:endParaRPr lang="en-US" dirty="0"/>
          </a:p>
        </p:txBody>
      </p:sp>
      <p:sp>
        <p:nvSpPr>
          <p:cNvPr id="4" name="Text Placeholder 3"/>
          <p:cNvSpPr>
            <a:spLocks noGrp="1"/>
          </p:cNvSpPr>
          <p:nvPr>
            <p:ph type="body" sz="quarter" idx="10"/>
          </p:nvPr>
        </p:nvSpPr>
        <p:spPr>
          <a:xfrm>
            <a:off x="274638" y="1212850"/>
            <a:ext cx="11887200" cy="4801314"/>
          </a:xfrm>
        </p:spPr>
        <p:txBody>
          <a:bodyPr/>
          <a:lstStyle/>
          <a:p>
            <a:endParaRPr lang="en-US" dirty="0" smtClean="0"/>
          </a:p>
          <a:p>
            <a:r>
              <a:rPr lang="en-US" dirty="0" smtClean="0"/>
              <a:t>JavaScript</a:t>
            </a:r>
            <a:endParaRPr lang="en-US" dirty="0"/>
          </a:p>
          <a:p>
            <a:r>
              <a:rPr lang="en-US" dirty="0" smtClean="0"/>
              <a:t>HTML</a:t>
            </a:r>
          </a:p>
          <a:p>
            <a:r>
              <a:rPr lang="en-US" dirty="0" smtClean="0"/>
              <a:t>CSS</a:t>
            </a:r>
          </a:p>
          <a:p>
            <a:endParaRPr lang="en-US" dirty="0"/>
          </a:p>
          <a:p>
            <a:r>
              <a:rPr lang="en-US" dirty="0" smtClean="0"/>
              <a:t>Display Templates</a:t>
            </a:r>
          </a:p>
          <a:p>
            <a:endParaRPr lang="en-US" dirty="0" smtClean="0"/>
          </a:p>
        </p:txBody>
      </p:sp>
    </p:spTree>
    <p:extLst>
      <p:ext uri="{BB962C8B-B14F-4D97-AF65-F5344CB8AC3E}">
        <p14:creationId xmlns:p14="http://schemas.microsoft.com/office/powerpoint/2010/main" val="135647261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 Wes Preston</a:t>
            </a:r>
            <a:endParaRPr lang="en-US" dirty="0"/>
          </a:p>
        </p:txBody>
      </p:sp>
      <p:sp>
        <p:nvSpPr>
          <p:cNvPr id="4" name="Text Placeholder 3"/>
          <p:cNvSpPr>
            <a:spLocks noGrp="1"/>
          </p:cNvSpPr>
          <p:nvPr>
            <p:ph type="body" sz="quarter" idx="10"/>
          </p:nvPr>
        </p:nvSpPr>
        <p:spPr>
          <a:xfrm>
            <a:off x="274638" y="1212850"/>
            <a:ext cx="11887200" cy="4462760"/>
          </a:xfrm>
        </p:spPr>
        <p:txBody>
          <a:bodyPr/>
          <a:lstStyle/>
          <a:p>
            <a:r>
              <a:rPr lang="en-US" dirty="0" smtClean="0"/>
              <a:t>Owner / Principal Consultant – </a:t>
            </a:r>
            <a:r>
              <a:rPr lang="en-US" dirty="0" err="1" smtClean="0"/>
              <a:t>TrecStone</a:t>
            </a:r>
            <a:endParaRPr lang="en-US" dirty="0" smtClean="0"/>
          </a:p>
          <a:p>
            <a:r>
              <a:rPr lang="en-US" sz="2000" dirty="0" smtClean="0">
                <a:solidFill>
                  <a:schemeClr val="tx1"/>
                </a:solidFill>
              </a:rPr>
              <a:t>Based in Minneapolis, MN</a:t>
            </a:r>
          </a:p>
          <a:p>
            <a:r>
              <a:rPr lang="en-US" dirty="0" smtClean="0"/>
              <a:t>Certification, etc.</a:t>
            </a:r>
          </a:p>
          <a:p>
            <a:r>
              <a:rPr lang="en-US" sz="2000" dirty="0" smtClean="0">
                <a:solidFill>
                  <a:schemeClr val="tx1"/>
                </a:solidFill>
              </a:rPr>
              <a:t>MVP – SharePoint Server</a:t>
            </a:r>
          </a:p>
          <a:p>
            <a:r>
              <a:rPr lang="en-US" sz="2000" dirty="0" smtClean="0">
                <a:solidFill>
                  <a:schemeClr val="tx1"/>
                </a:solidFill>
              </a:rPr>
              <a:t>MCITP – SharePoint Administrator 2010</a:t>
            </a:r>
          </a:p>
          <a:p>
            <a:r>
              <a:rPr lang="en-US" sz="2000" dirty="0" smtClean="0">
                <a:solidFill>
                  <a:schemeClr val="tx1"/>
                </a:solidFill>
              </a:rPr>
              <a:t>MCTS – SharePoint 2010, Configuration</a:t>
            </a:r>
          </a:p>
          <a:p>
            <a:r>
              <a:rPr lang="en-US" sz="2000" dirty="0" smtClean="0">
                <a:solidFill>
                  <a:schemeClr val="tx1"/>
                </a:solidFill>
              </a:rPr>
              <a:t>MCTS – WSS 3.0 and MOSS Configuration</a:t>
            </a:r>
          </a:p>
          <a:p>
            <a:r>
              <a:rPr lang="en-US" dirty="0" smtClean="0"/>
              <a:t>Contact:</a:t>
            </a:r>
            <a:endParaRPr lang="en-US" dirty="0"/>
          </a:p>
          <a:p>
            <a:r>
              <a:rPr lang="en-US" sz="2000" dirty="0" smtClean="0">
                <a:hlinkClick r:id="rId3"/>
              </a:rPr>
              <a:t>www.idubbs.com/blog</a:t>
            </a:r>
            <a:endParaRPr lang="en-US" sz="2000" dirty="0" smtClean="0"/>
          </a:p>
          <a:p>
            <a:r>
              <a:rPr lang="en-US" sz="2000" dirty="0" smtClean="0">
                <a:solidFill>
                  <a:schemeClr val="tx1"/>
                </a:solidFill>
              </a:rPr>
              <a:t>@</a:t>
            </a:r>
            <a:r>
              <a:rPr lang="en-US" sz="2000" dirty="0" err="1" smtClean="0">
                <a:solidFill>
                  <a:schemeClr val="tx1"/>
                </a:solidFill>
              </a:rPr>
              <a:t>idubbs</a:t>
            </a:r>
            <a:endParaRPr lang="en-US" sz="2000" dirty="0">
              <a:solidFill>
                <a:schemeClr val="tx1"/>
              </a:solidFill>
            </a:endParaRPr>
          </a:p>
        </p:txBody>
      </p:sp>
      <p:pic>
        <p:nvPicPr>
          <p:cNvPr id="5" name="Picture 4" descr="http://idubbs.com/blog/wp-content/uploads/2009/02/mvp_horizontal_blueonly.png"/>
          <p:cNvPicPr>
            <a:picLocks noChangeAspect="1" noChangeArrowheads="1"/>
          </p:cNvPicPr>
          <p:nvPr/>
        </p:nvPicPr>
        <p:blipFill>
          <a:blip r:embed="rId4" cstate="print"/>
          <a:srcRect/>
          <a:stretch>
            <a:fillRect/>
          </a:stretch>
        </p:blipFill>
        <p:spPr bwMode="auto">
          <a:xfrm>
            <a:off x="9448520" y="2582872"/>
            <a:ext cx="2248927" cy="914400"/>
          </a:xfrm>
          <a:prstGeom prst="rect">
            <a:avLst/>
          </a:prstGeom>
          <a:noFill/>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6871" y="2582872"/>
            <a:ext cx="2217259" cy="270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77168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CSR Implementation </a:t>
            </a:r>
            <a:endParaRPr lang="en-US" dirty="0"/>
          </a:p>
        </p:txBody>
      </p:sp>
      <p:sp>
        <p:nvSpPr>
          <p:cNvPr id="5" name="Text Placeholder 4"/>
          <p:cNvSpPr>
            <a:spLocks noGrp="1"/>
          </p:cNvSpPr>
          <p:nvPr>
            <p:ph type="body" sz="quarter" idx="10"/>
          </p:nvPr>
        </p:nvSpPr>
        <p:spPr>
          <a:xfrm>
            <a:off x="274638" y="1212850"/>
            <a:ext cx="11887200" cy="4678204"/>
          </a:xfrm>
        </p:spPr>
        <p:txBody>
          <a:bodyPr/>
          <a:lstStyle/>
          <a:p>
            <a:r>
              <a:rPr lang="en-US" dirty="0" smtClean="0"/>
              <a:t>Deploy as an App</a:t>
            </a:r>
          </a:p>
          <a:p>
            <a:r>
              <a:rPr lang="en-US" dirty="0" smtClean="0"/>
              <a:t>Deploy as a solution</a:t>
            </a:r>
          </a:p>
          <a:p>
            <a:r>
              <a:rPr lang="en-US" dirty="0" smtClean="0"/>
              <a:t>Deploy manually and configure JS Link</a:t>
            </a:r>
          </a:p>
          <a:p>
            <a:endParaRPr lang="en-US" dirty="0" smtClean="0"/>
          </a:p>
          <a:p>
            <a:r>
              <a:rPr lang="en-US" dirty="0" smtClean="0"/>
              <a:t>Choose the implementation approach that best fits your needs.</a:t>
            </a:r>
            <a:endParaRPr lang="en-US" dirty="0"/>
          </a:p>
          <a:p>
            <a:endParaRPr lang="en-US" dirty="0"/>
          </a:p>
        </p:txBody>
      </p:sp>
    </p:spTree>
    <p:extLst>
      <p:ext uri="{BB962C8B-B14F-4D97-AF65-F5344CB8AC3E}">
        <p14:creationId xmlns:p14="http://schemas.microsoft.com/office/powerpoint/2010/main" val="264269265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CSR Approach</a:t>
            </a:r>
            <a:endParaRPr lang="en-US" dirty="0"/>
          </a:p>
        </p:txBody>
      </p:sp>
      <p:sp>
        <p:nvSpPr>
          <p:cNvPr id="3" name="Text Placeholder 2"/>
          <p:cNvSpPr>
            <a:spLocks noGrp="1"/>
          </p:cNvSpPr>
          <p:nvPr>
            <p:ph type="body" sz="quarter" idx="10"/>
          </p:nvPr>
        </p:nvSpPr>
        <p:spPr>
          <a:xfrm>
            <a:off x="274638" y="1212850"/>
            <a:ext cx="11887200" cy="3108543"/>
          </a:xfrm>
        </p:spPr>
        <p:txBody>
          <a:bodyPr/>
          <a:lstStyle/>
          <a:p>
            <a:r>
              <a:rPr lang="en-US" dirty="0" smtClean="0"/>
              <a:t>Showing main components of the JS Link approach</a:t>
            </a:r>
          </a:p>
          <a:p>
            <a:r>
              <a:rPr lang="en-US" dirty="0" smtClean="0"/>
              <a:t>Master Page Gallery</a:t>
            </a:r>
          </a:p>
          <a:p>
            <a:pPr lvl="1"/>
            <a:r>
              <a:rPr lang="en-US" dirty="0" smtClean="0"/>
              <a:t>Upload your .</a:t>
            </a:r>
            <a:r>
              <a:rPr lang="en-US" dirty="0" err="1" smtClean="0"/>
              <a:t>js</a:t>
            </a:r>
            <a:r>
              <a:rPr lang="en-US" dirty="0" smtClean="0"/>
              <a:t> file</a:t>
            </a:r>
          </a:p>
          <a:p>
            <a:pPr lvl="1"/>
            <a:r>
              <a:rPr lang="en-US" dirty="0" smtClean="0"/>
              <a:t>Must use the ‘JavaScript Display Template’ content type</a:t>
            </a:r>
          </a:p>
          <a:p>
            <a:r>
              <a:rPr lang="en-US" dirty="0" smtClean="0"/>
              <a:t>Web part page</a:t>
            </a:r>
          </a:p>
          <a:p>
            <a:pPr lvl="1"/>
            <a:r>
              <a:rPr lang="en-US" dirty="0" smtClean="0"/>
              <a:t>Web part – set the JS Link property</a:t>
            </a:r>
          </a:p>
        </p:txBody>
      </p:sp>
    </p:spTree>
    <p:extLst>
      <p:ext uri="{BB962C8B-B14F-4D97-AF65-F5344CB8AC3E}">
        <p14:creationId xmlns:p14="http://schemas.microsoft.com/office/powerpoint/2010/main" val="380570991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Using the JS Link Web Part Property</a:t>
            </a:r>
            <a:endParaRPr lang="en-US" dirty="0"/>
          </a:p>
        </p:txBody>
      </p:sp>
    </p:spTree>
    <p:extLst>
      <p:ext uri="{BB962C8B-B14F-4D97-AF65-F5344CB8AC3E}">
        <p14:creationId xmlns:p14="http://schemas.microsoft.com/office/powerpoint/2010/main" val="37783329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JS Link</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smtClean="0"/>
              <a:t>Before:</a:t>
            </a:r>
          </a:p>
          <a:p>
            <a:r>
              <a:rPr lang="en-US" dirty="0" smtClean="0"/>
              <a:t>Standard All Items view of a Custom list and columns</a:t>
            </a:r>
            <a:endParaRPr lang="en-US" dirty="0"/>
          </a:p>
        </p:txBody>
      </p:sp>
      <p:pic>
        <p:nvPicPr>
          <p:cNvPr id="3" name="Picture 2"/>
          <p:cNvPicPr>
            <a:picLocks noChangeAspect="1"/>
          </p:cNvPicPr>
          <p:nvPr/>
        </p:nvPicPr>
        <p:blipFill>
          <a:blip r:embed="rId2"/>
          <a:stretch>
            <a:fillRect/>
          </a:stretch>
        </p:blipFill>
        <p:spPr>
          <a:xfrm>
            <a:off x="3960813" y="3131506"/>
            <a:ext cx="4514850" cy="2676525"/>
          </a:xfrm>
          <a:prstGeom prst="rect">
            <a:avLst/>
          </a:prstGeom>
        </p:spPr>
      </p:pic>
    </p:spTree>
    <p:extLst>
      <p:ext uri="{BB962C8B-B14F-4D97-AF65-F5344CB8AC3E}">
        <p14:creationId xmlns:p14="http://schemas.microsoft.com/office/powerpoint/2010/main" val="387116191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JS Link</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Create the </a:t>
            </a:r>
            <a:r>
              <a:rPr lang="en-US" dirty="0" err="1" smtClean="0"/>
              <a:t>js</a:t>
            </a:r>
            <a:r>
              <a:rPr lang="en-US" dirty="0" smtClean="0"/>
              <a:t> file – csr_overridable_demo1.js</a:t>
            </a:r>
            <a:endParaRPr lang="en-US" dirty="0"/>
          </a:p>
        </p:txBody>
      </p:sp>
      <p:pic>
        <p:nvPicPr>
          <p:cNvPr id="7" name="Picture 6"/>
          <p:cNvPicPr>
            <a:picLocks noChangeAspect="1"/>
          </p:cNvPicPr>
          <p:nvPr/>
        </p:nvPicPr>
        <p:blipFill>
          <a:blip r:embed="rId3"/>
          <a:stretch>
            <a:fillRect/>
          </a:stretch>
        </p:blipFill>
        <p:spPr>
          <a:xfrm>
            <a:off x="2546350" y="2217116"/>
            <a:ext cx="7343775" cy="4410075"/>
          </a:xfrm>
          <a:prstGeom prst="rect">
            <a:avLst/>
          </a:prstGeom>
        </p:spPr>
      </p:pic>
    </p:spTree>
    <p:extLst>
      <p:ext uri="{BB962C8B-B14F-4D97-AF65-F5344CB8AC3E}">
        <p14:creationId xmlns:p14="http://schemas.microsoft.com/office/powerpoint/2010/main" val="382199818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2274" y="270995"/>
            <a:ext cx="11889564" cy="917575"/>
          </a:xfrm>
        </p:spPr>
        <p:txBody>
          <a:bodyPr/>
          <a:lstStyle/>
          <a:p>
            <a:r>
              <a:rPr lang="en-US" dirty="0" smtClean="0"/>
              <a:t>Demo – JS Link</a:t>
            </a:r>
            <a:endParaRPr lang="en-US" dirty="0"/>
          </a:p>
        </p:txBody>
      </p:sp>
      <p:sp>
        <p:nvSpPr>
          <p:cNvPr id="5" name="Text Placeholder 4"/>
          <p:cNvSpPr>
            <a:spLocks noGrp="1"/>
          </p:cNvSpPr>
          <p:nvPr>
            <p:ph type="body" sz="quarter" idx="10"/>
          </p:nvPr>
        </p:nvSpPr>
        <p:spPr>
          <a:xfrm>
            <a:off x="274638" y="1212850"/>
            <a:ext cx="6309355" cy="3077766"/>
          </a:xfrm>
        </p:spPr>
        <p:txBody>
          <a:bodyPr/>
          <a:lstStyle/>
          <a:p>
            <a:r>
              <a:rPr lang="en-US" dirty="0" smtClean="0"/>
              <a:t>Add the </a:t>
            </a:r>
            <a:r>
              <a:rPr lang="en-US" dirty="0" err="1" smtClean="0"/>
              <a:t>js</a:t>
            </a:r>
            <a:r>
              <a:rPr lang="en-US" dirty="0" smtClean="0"/>
              <a:t> file to the Master Page Gallery</a:t>
            </a:r>
          </a:p>
          <a:p>
            <a:r>
              <a:rPr lang="en-US" dirty="0" smtClean="0"/>
              <a:t>Change the content type to JavaScript Display Template and complete fields</a:t>
            </a:r>
            <a:endParaRPr lang="en-US" dirty="0"/>
          </a:p>
        </p:txBody>
      </p:sp>
      <p:pic>
        <p:nvPicPr>
          <p:cNvPr id="3" name="Picture 2"/>
          <p:cNvPicPr>
            <a:picLocks noChangeAspect="1"/>
          </p:cNvPicPr>
          <p:nvPr/>
        </p:nvPicPr>
        <p:blipFill>
          <a:blip r:embed="rId2"/>
          <a:stretch>
            <a:fillRect/>
          </a:stretch>
        </p:blipFill>
        <p:spPr>
          <a:xfrm>
            <a:off x="6704013" y="845531"/>
            <a:ext cx="5457825" cy="5934075"/>
          </a:xfrm>
          <a:prstGeom prst="rect">
            <a:avLst/>
          </a:prstGeom>
        </p:spPr>
      </p:pic>
    </p:spTree>
    <p:extLst>
      <p:ext uri="{BB962C8B-B14F-4D97-AF65-F5344CB8AC3E}">
        <p14:creationId xmlns:p14="http://schemas.microsoft.com/office/powerpoint/2010/main" val="89417291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2274" y="270995"/>
            <a:ext cx="11889564" cy="917575"/>
          </a:xfrm>
        </p:spPr>
        <p:txBody>
          <a:bodyPr/>
          <a:lstStyle/>
          <a:p>
            <a:r>
              <a:rPr lang="en-US" dirty="0" smtClean="0"/>
              <a:t>Demo – JS Link</a:t>
            </a:r>
            <a:endParaRPr lang="en-US" dirty="0"/>
          </a:p>
        </p:txBody>
      </p:sp>
      <p:sp>
        <p:nvSpPr>
          <p:cNvPr id="5" name="Text Placeholder 4"/>
          <p:cNvSpPr>
            <a:spLocks noGrp="1"/>
          </p:cNvSpPr>
          <p:nvPr>
            <p:ph type="body" sz="quarter" idx="10"/>
          </p:nvPr>
        </p:nvSpPr>
        <p:spPr>
          <a:xfrm>
            <a:off x="274638" y="1212850"/>
            <a:ext cx="7498062" cy="2185214"/>
          </a:xfrm>
        </p:spPr>
        <p:txBody>
          <a:bodyPr/>
          <a:lstStyle/>
          <a:p>
            <a:r>
              <a:rPr lang="en-US" dirty="0" smtClean="0"/>
              <a:t>On the list web part, add the address to the JS Link property:</a:t>
            </a:r>
            <a:br>
              <a:rPr lang="en-US" dirty="0" smtClean="0"/>
            </a:br>
            <a:endParaRPr lang="en-US" dirty="0" smtClean="0"/>
          </a:p>
          <a:p>
            <a:pPr lvl="1"/>
            <a:r>
              <a:rPr lang="en-US" dirty="0"/>
              <a:t>~site/_</a:t>
            </a:r>
            <a:r>
              <a:rPr lang="en-US" dirty="0" smtClean="0"/>
              <a:t>catalogs/</a:t>
            </a:r>
            <a:r>
              <a:rPr lang="en-US" dirty="0" err="1" smtClean="0"/>
              <a:t>masterpage</a:t>
            </a:r>
            <a:r>
              <a:rPr lang="en-US" dirty="0" smtClean="0"/>
              <a:t>/csr_overridable_demo1.js</a:t>
            </a:r>
            <a:endParaRPr lang="en-US" dirty="0"/>
          </a:p>
        </p:txBody>
      </p:sp>
      <p:pic>
        <p:nvPicPr>
          <p:cNvPr id="2" name="Picture 1"/>
          <p:cNvPicPr>
            <a:picLocks noChangeAspect="1"/>
          </p:cNvPicPr>
          <p:nvPr/>
        </p:nvPicPr>
        <p:blipFill>
          <a:blip r:embed="rId2"/>
          <a:stretch>
            <a:fillRect/>
          </a:stretch>
        </p:blipFill>
        <p:spPr>
          <a:xfrm>
            <a:off x="8595651" y="1208410"/>
            <a:ext cx="2266950" cy="5095875"/>
          </a:xfrm>
          <a:prstGeom prst="rect">
            <a:avLst/>
          </a:prstGeom>
        </p:spPr>
      </p:pic>
    </p:spTree>
    <p:extLst>
      <p:ext uri="{BB962C8B-B14F-4D97-AF65-F5344CB8AC3E}">
        <p14:creationId xmlns:p14="http://schemas.microsoft.com/office/powerpoint/2010/main" val="138332223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JS Link</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After: See the updates</a:t>
            </a:r>
            <a:endParaRPr lang="en-US" dirty="0"/>
          </a:p>
        </p:txBody>
      </p:sp>
      <p:pic>
        <p:nvPicPr>
          <p:cNvPr id="6" name="Picture 5"/>
          <p:cNvPicPr>
            <a:picLocks noChangeAspect="1"/>
          </p:cNvPicPr>
          <p:nvPr/>
        </p:nvPicPr>
        <p:blipFill>
          <a:blip r:embed="rId3"/>
          <a:stretch>
            <a:fillRect/>
          </a:stretch>
        </p:blipFill>
        <p:spPr>
          <a:xfrm>
            <a:off x="6481076" y="2948628"/>
            <a:ext cx="4400550" cy="2752725"/>
          </a:xfrm>
          <a:prstGeom prst="rect">
            <a:avLst/>
          </a:prstGeom>
        </p:spPr>
      </p:pic>
      <p:pic>
        <p:nvPicPr>
          <p:cNvPr id="7" name="Picture 6"/>
          <p:cNvPicPr>
            <a:picLocks noChangeAspect="1"/>
          </p:cNvPicPr>
          <p:nvPr/>
        </p:nvPicPr>
        <p:blipFill>
          <a:blip r:embed="rId4"/>
          <a:stretch>
            <a:fillRect/>
          </a:stretch>
        </p:blipFill>
        <p:spPr>
          <a:xfrm>
            <a:off x="1006214" y="3024828"/>
            <a:ext cx="4514850" cy="2676525"/>
          </a:xfrm>
          <a:prstGeom prst="rect">
            <a:avLst/>
          </a:prstGeom>
        </p:spPr>
      </p:pic>
    </p:spTree>
    <p:extLst>
      <p:ext uri="{BB962C8B-B14F-4D97-AF65-F5344CB8AC3E}">
        <p14:creationId xmlns:p14="http://schemas.microsoft.com/office/powerpoint/2010/main" val="250269325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Trivia and Gotchas</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r>
              <a:rPr lang="en-US" dirty="0" smtClean="0"/>
              <a:t>Need to know and find the internal column names</a:t>
            </a:r>
          </a:p>
          <a:p>
            <a:pPr lvl="1"/>
            <a:r>
              <a:rPr lang="en-US" dirty="0" smtClean="0"/>
              <a:t>Click on the column name in the List Settings page</a:t>
            </a:r>
          </a:p>
          <a:p>
            <a:r>
              <a:rPr lang="en-US" dirty="0" smtClean="0"/>
              <a:t>Don’t add columns using the edit grid</a:t>
            </a:r>
          </a:p>
          <a:p>
            <a:pPr lvl="1"/>
            <a:r>
              <a:rPr lang="en-US" dirty="0" smtClean="0"/>
              <a:t>Funky and random internal column names are created</a:t>
            </a:r>
          </a:p>
          <a:p>
            <a:endParaRPr lang="en-US" dirty="0"/>
          </a:p>
        </p:txBody>
      </p:sp>
    </p:spTree>
    <p:extLst>
      <p:ext uri="{BB962C8B-B14F-4D97-AF65-F5344CB8AC3E}">
        <p14:creationId xmlns:p14="http://schemas.microsoft.com/office/powerpoint/2010/main" val="3691288009"/>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2 – JS Link</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Use the item context</a:t>
            </a:r>
            <a:endParaRPr lang="en-US" dirty="0"/>
          </a:p>
        </p:txBody>
      </p:sp>
      <p:pic>
        <p:nvPicPr>
          <p:cNvPr id="7" name="Picture 6"/>
          <p:cNvPicPr>
            <a:picLocks noChangeAspect="1"/>
          </p:cNvPicPr>
          <p:nvPr/>
        </p:nvPicPr>
        <p:blipFill>
          <a:blip r:embed="rId3"/>
          <a:stretch>
            <a:fillRect/>
          </a:stretch>
        </p:blipFill>
        <p:spPr>
          <a:xfrm>
            <a:off x="164804" y="2491433"/>
            <a:ext cx="12106867" cy="1080643"/>
          </a:xfrm>
          <a:prstGeom prst="rect">
            <a:avLst/>
          </a:prstGeom>
        </p:spPr>
      </p:pic>
    </p:spTree>
    <p:extLst>
      <p:ext uri="{BB962C8B-B14F-4D97-AF65-F5344CB8AC3E}">
        <p14:creationId xmlns:p14="http://schemas.microsoft.com/office/powerpoint/2010/main" val="251410826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0"/>
            <a:ext cx="11887200" cy="4462760"/>
          </a:xfrm>
        </p:spPr>
        <p:txBody>
          <a:bodyPr/>
          <a:lstStyle/>
          <a:p>
            <a:r>
              <a:rPr lang="en-US" dirty="0" smtClean="0"/>
              <a:t>Overview</a:t>
            </a:r>
          </a:p>
          <a:p>
            <a:r>
              <a:rPr lang="en-US" dirty="0" smtClean="0"/>
              <a:t>General Features and Updates</a:t>
            </a:r>
          </a:p>
          <a:p>
            <a:pPr lvl="1"/>
            <a:r>
              <a:rPr lang="en-US" dirty="0" smtClean="0">
                <a:latin typeface="+mj-lt"/>
              </a:rPr>
              <a:t>New Templates</a:t>
            </a:r>
          </a:p>
          <a:p>
            <a:pPr lvl="1"/>
            <a:r>
              <a:rPr lang="en-US" dirty="0" smtClean="0">
                <a:latin typeface="+mj-lt"/>
              </a:rPr>
              <a:t>Apps</a:t>
            </a:r>
          </a:p>
          <a:p>
            <a:r>
              <a:rPr lang="en-US" dirty="0" smtClean="0"/>
              <a:t>Styling</a:t>
            </a:r>
          </a:p>
          <a:p>
            <a:r>
              <a:rPr lang="en-US" sz="2000" dirty="0" smtClean="0">
                <a:solidFill>
                  <a:schemeClr val="tx1"/>
                </a:solidFill>
              </a:rPr>
              <a:t>Change the Look</a:t>
            </a:r>
          </a:p>
          <a:p>
            <a:r>
              <a:rPr lang="en-US" sz="2000" dirty="0" smtClean="0">
                <a:solidFill>
                  <a:schemeClr val="tx1"/>
                </a:solidFill>
              </a:rPr>
              <a:t>Design Manager</a:t>
            </a:r>
          </a:p>
          <a:p>
            <a:r>
              <a:rPr lang="en-US" dirty="0" smtClean="0"/>
              <a:t>Client-Side Rendering</a:t>
            </a:r>
          </a:p>
          <a:p>
            <a:r>
              <a:rPr lang="en-US" sz="2000" dirty="0" smtClean="0">
                <a:solidFill>
                  <a:schemeClr val="tx1"/>
                </a:solidFill>
              </a:rPr>
              <a:t>JS Link</a:t>
            </a:r>
            <a:endParaRPr lang="en-US" sz="2000" dirty="0">
              <a:solidFill>
                <a:schemeClr val="tx1"/>
              </a:solidFill>
            </a:endParaRPr>
          </a:p>
        </p:txBody>
      </p:sp>
    </p:spTree>
    <p:extLst>
      <p:ext uri="{BB962C8B-B14F-4D97-AF65-F5344CB8AC3E}">
        <p14:creationId xmlns:p14="http://schemas.microsoft.com/office/powerpoint/2010/main" val="227425622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2 – JS Link</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smtClean="0"/>
              <a:t>Before and After:</a:t>
            </a:r>
          </a:p>
          <a:p>
            <a:r>
              <a:rPr lang="en-US" dirty="0" smtClean="0"/>
              <a:t>Simple, but just scratching the surface…</a:t>
            </a:r>
            <a:endParaRPr lang="en-US" dirty="0"/>
          </a:p>
        </p:txBody>
      </p:sp>
      <p:pic>
        <p:nvPicPr>
          <p:cNvPr id="2" name="Picture 1"/>
          <p:cNvPicPr>
            <a:picLocks noChangeAspect="1"/>
          </p:cNvPicPr>
          <p:nvPr/>
        </p:nvPicPr>
        <p:blipFill>
          <a:blip r:embed="rId3"/>
          <a:stretch>
            <a:fillRect/>
          </a:stretch>
        </p:blipFill>
        <p:spPr>
          <a:xfrm>
            <a:off x="6766871" y="3222945"/>
            <a:ext cx="4257675" cy="2628900"/>
          </a:xfrm>
          <a:prstGeom prst="rect">
            <a:avLst/>
          </a:prstGeom>
        </p:spPr>
      </p:pic>
      <p:pic>
        <p:nvPicPr>
          <p:cNvPr id="3" name="Picture 2"/>
          <p:cNvPicPr>
            <a:picLocks noChangeAspect="1"/>
          </p:cNvPicPr>
          <p:nvPr/>
        </p:nvPicPr>
        <p:blipFill>
          <a:blip r:embed="rId4"/>
          <a:stretch>
            <a:fillRect/>
          </a:stretch>
        </p:blipFill>
        <p:spPr>
          <a:xfrm>
            <a:off x="1097653" y="3222945"/>
            <a:ext cx="4391025" cy="2809875"/>
          </a:xfrm>
          <a:prstGeom prst="rect">
            <a:avLst/>
          </a:prstGeom>
        </p:spPr>
      </p:pic>
    </p:spTree>
    <p:extLst>
      <p:ext uri="{BB962C8B-B14F-4D97-AF65-F5344CB8AC3E}">
        <p14:creationId xmlns:p14="http://schemas.microsoft.com/office/powerpoint/2010/main" val="401879006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r>
              <a:rPr lang="en-US" dirty="0"/>
              <a:t>3</a:t>
            </a:r>
            <a:r>
              <a:rPr lang="en-US" dirty="0" smtClean="0"/>
              <a:t> – JS Link</a:t>
            </a:r>
            <a:endParaRPr lang="en-US" dirty="0"/>
          </a:p>
        </p:txBody>
      </p:sp>
      <p:sp>
        <p:nvSpPr>
          <p:cNvPr id="5" name="Text Placeholder 4"/>
          <p:cNvSpPr>
            <a:spLocks noGrp="1"/>
          </p:cNvSpPr>
          <p:nvPr>
            <p:ph type="body" sz="quarter" idx="10"/>
          </p:nvPr>
        </p:nvSpPr>
        <p:spPr>
          <a:xfrm>
            <a:off x="274638" y="1212850"/>
            <a:ext cx="11887200" cy="738664"/>
          </a:xfrm>
        </p:spPr>
        <p:txBody>
          <a:bodyPr/>
          <a:lstStyle/>
          <a:p>
            <a:r>
              <a:rPr lang="en-US" dirty="0" smtClean="0"/>
              <a:t>Call other function</a:t>
            </a:r>
            <a:endParaRPr lang="en-US" dirty="0"/>
          </a:p>
        </p:txBody>
      </p:sp>
      <p:pic>
        <p:nvPicPr>
          <p:cNvPr id="2" name="Picture 1"/>
          <p:cNvPicPr>
            <a:picLocks noChangeAspect="1"/>
          </p:cNvPicPr>
          <p:nvPr/>
        </p:nvPicPr>
        <p:blipFill>
          <a:blip r:embed="rId3"/>
          <a:stretch>
            <a:fillRect/>
          </a:stretch>
        </p:blipFill>
        <p:spPr>
          <a:xfrm>
            <a:off x="366141" y="2187589"/>
            <a:ext cx="10149921" cy="1439353"/>
          </a:xfrm>
          <a:prstGeom prst="rect">
            <a:avLst/>
          </a:prstGeom>
        </p:spPr>
      </p:pic>
      <p:pic>
        <p:nvPicPr>
          <p:cNvPr id="3" name="Picture 2"/>
          <p:cNvPicPr>
            <a:picLocks noChangeAspect="1"/>
          </p:cNvPicPr>
          <p:nvPr/>
        </p:nvPicPr>
        <p:blipFill>
          <a:blip r:embed="rId4"/>
          <a:stretch>
            <a:fillRect/>
          </a:stretch>
        </p:blipFill>
        <p:spPr>
          <a:xfrm>
            <a:off x="6215857" y="3863018"/>
            <a:ext cx="4772025" cy="2705100"/>
          </a:xfrm>
          <a:prstGeom prst="rect">
            <a:avLst/>
          </a:prstGeom>
        </p:spPr>
      </p:pic>
    </p:spTree>
    <p:extLst>
      <p:ext uri="{BB962C8B-B14F-4D97-AF65-F5344CB8AC3E}">
        <p14:creationId xmlns:p14="http://schemas.microsoft.com/office/powerpoint/2010/main" val="183800911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r>
              <a:rPr lang="en-US" dirty="0"/>
              <a:t>3</a:t>
            </a:r>
            <a:r>
              <a:rPr lang="en-US" dirty="0" smtClean="0"/>
              <a:t> – JS Link</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smtClean="0"/>
              <a:t>Before and After:</a:t>
            </a:r>
          </a:p>
          <a:p>
            <a:r>
              <a:rPr lang="en-US" dirty="0" smtClean="0"/>
              <a:t>Simple, but just scratching the surface…</a:t>
            </a:r>
            <a:endParaRPr lang="en-US" dirty="0"/>
          </a:p>
        </p:txBody>
      </p:sp>
      <p:pic>
        <p:nvPicPr>
          <p:cNvPr id="3" name="Picture 2"/>
          <p:cNvPicPr>
            <a:picLocks noChangeAspect="1"/>
          </p:cNvPicPr>
          <p:nvPr/>
        </p:nvPicPr>
        <p:blipFill>
          <a:blip r:embed="rId3"/>
          <a:stretch>
            <a:fillRect/>
          </a:stretch>
        </p:blipFill>
        <p:spPr>
          <a:xfrm>
            <a:off x="1097653" y="3222945"/>
            <a:ext cx="4391025" cy="2809875"/>
          </a:xfrm>
          <a:prstGeom prst="rect">
            <a:avLst/>
          </a:prstGeom>
        </p:spPr>
      </p:pic>
      <p:pic>
        <p:nvPicPr>
          <p:cNvPr id="6" name="Picture 5"/>
          <p:cNvPicPr>
            <a:picLocks noChangeAspect="1"/>
          </p:cNvPicPr>
          <p:nvPr/>
        </p:nvPicPr>
        <p:blipFill>
          <a:blip r:embed="rId4"/>
          <a:stretch>
            <a:fillRect/>
          </a:stretch>
        </p:blipFill>
        <p:spPr>
          <a:xfrm>
            <a:off x="6180897" y="3246757"/>
            <a:ext cx="4705350" cy="2762250"/>
          </a:xfrm>
          <a:prstGeom prst="rect">
            <a:avLst/>
          </a:prstGeom>
        </p:spPr>
      </p:pic>
    </p:spTree>
    <p:extLst>
      <p:ext uri="{BB962C8B-B14F-4D97-AF65-F5344CB8AC3E}">
        <p14:creationId xmlns:p14="http://schemas.microsoft.com/office/powerpoint/2010/main" val="3651342166"/>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4 – JS Link</a:t>
            </a:r>
            <a:endParaRPr lang="en-US" dirty="0"/>
          </a:p>
        </p:txBody>
      </p:sp>
      <p:sp>
        <p:nvSpPr>
          <p:cNvPr id="5" name="Text Placeholder 4"/>
          <p:cNvSpPr>
            <a:spLocks noGrp="1"/>
          </p:cNvSpPr>
          <p:nvPr>
            <p:ph type="body" sz="quarter" idx="10"/>
          </p:nvPr>
        </p:nvSpPr>
        <p:spPr>
          <a:xfrm>
            <a:off x="274638" y="1212850"/>
            <a:ext cx="4663453" cy="1077218"/>
          </a:xfrm>
        </p:spPr>
        <p:txBody>
          <a:bodyPr/>
          <a:lstStyle/>
          <a:p>
            <a:r>
              <a:rPr lang="en-US" dirty="0" smtClean="0"/>
              <a:t>Item Override</a:t>
            </a:r>
          </a:p>
          <a:p>
            <a:pPr lvl="1"/>
            <a:r>
              <a:rPr lang="en-US" dirty="0" smtClean="0"/>
              <a:t>Control over how the web part is rendered, not just the individual fields</a:t>
            </a:r>
            <a:endParaRPr lang="en-US" dirty="0"/>
          </a:p>
        </p:txBody>
      </p:sp>
      <p:pic>
        <p:nvPicPr>
          <p:cNvPr id="2" name="Picture 1"/>
          <p:cNvPicPr>
            <a:picLocks noChangeAspect="1"/>
          </p:cNvPicPr>
          <p:nvPr/>
        </p:nvPicPr>
        <p:blipFill>
          <a:blip r:embed="rId3"/>
          <a:stretch>
            <a:fillRect/>
          </a:stretch>
        </p:blipFill>
        <p:spPr>
          <a:xfrm>
            <a:off x="4998322" y="1485604"/>
            <a:ext cx="7105650" cy="5010150"/>
          </a:xfrm>
          <a:prstGeom prst="rect">
            <a:avLst/>
          </a:prstGeom>
        </p:spPr>
      </p:pic>
    </p:spTree>
    <p:extLst>
      <p:ext uri="{BB962C8B-B14F-4D97-AF65-F5344CB8AC3E}">
        <p14:creationId xmlns:p14="http://schemas.microsoft.com/office/powerpoint/2010/main" val="214905801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4 – JS Link</a:t>
            </a:r>
            <a:endParaRPr lang="en-US" dirty="0"/>
          </a:p>
        </p:txBody>
      </p:sp>
      <p:sp>
        <p:nvSpPr>
          <p:cNvPr id="5" name="Text Placeholder 4"/>
          <p:cNvSpPr>
            <a:spLocks noGrp="1"/>
          </p:cNvSpPr>
          <p:nvPr>
            <p:ph type="body" sz="quarter" idx="10"/>
          </p:nvPr>
        </p:nvSpPr>
        <p:spPr>
          <a:xfrm>
            <a:off x="274638" y="1212850"/>
            <a:ext cx="11887200" cy="1415772"/>
          </a:xfrm>
        </p:spPr>
        <p:txBody>
          <a:bodyPr/>
          <a:lstStyle/>
          <a:p>
            <a:r>
              <a:rPr lang="en-US" dirty="0"/>
              <a:t>Before and After:</a:t>
            </a:r>
          </a:p>
          <a:p>
            <a:endParaRPr lang="en-US" dirty="0"/>
          </a:p>
        </p:txBody>
      </p:sp>
      <p:pic>
        <p:nvPicPr>
          <p:cNvPr id="6" name="Picture 5"/>
          <p:cNvPicPr>
            <a:picLocks noChangeAspect="1"/>
          </p:cNvPicPr>
          <p:nvPr/>
        </p:nvPicPr>
        <p:blipFill>
          <a:blip r:embed="rId3"/>
          <a:stretch>
            <a:fillRect/>
          </a:stretch>
        </p:blipFill>
        <p:spPr>
          <a:xfrm>
            <a:off x="6858310" y="3247678"/>
            <a:ext cx="3314700" cy="1990725"/>
          </a:xfrm>
          <a:prstGeom prst="rect">
            <a:avLst/>
          </a:prstGeom>
        </p:spPr>
      </p:pic>
      <p:pic>
        <p:nvPicPr>
          <p:cNvPr id="7" name="Picture 6"/>
          <p:cNvPicPr>
            <a:picLocks noChangeAspect="1"/>
          </p:cNvPicPr>
          <p:nvPr/>
        </p:nvPicPr>
        <p:blipFill>
          <a:blip r:embed="rId4"/>
          <a:stretch>
            <a:fillRect/>
          </a:stretch>
        </p:blipFill>
        <p:spPr>
          <a:xfrm>
            <a:off x="1097653" y="2607606"/>
            <a:ext cx="4391025" cy="2809875"/>
          </a:xfrm>
          <a:prstGeom prst="rect">
            <a:avLst/>
          </a:prstGeom>
        </p:spPr>
      </p:pic>
    </p:spTree>
    <p:extLst>
      <p:ext uri="{BB962C8B-B14F-4D97-AF65-F5344CB8AC3E}">
        <p14:creationId xmlns:p14="http://schemas.microsoft.com/office/powerpoint/2010/main" val="242744310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Client-Side Rendering Recap</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en-US" dirty="0" smtClean="0"/>
              <a:t>Approaches</a:t>
            </a:r>
          </a:p>
          <a:p>
            <a:pPr lvl="1"/>
            <a:r>
              <a:rPr lang="en-US" dirty="0" smtClean="0"/>
              <a:t>[Crawl] 	Field overrides</a:t>
            </a:r>
          </a:p>
          <a:p>
            <a:pPr lvl="1"/>
            <a:r>
              <a:rPr lang="en-US" dirty="0" smtClean="0"/>
              <a:t>[Walk] 	Item overrides – Includes Headers and Footers</a:t>
            </a:r>
          </a:p>
          <a:p>
            <a:pPr lvl="1"/>
            <a:r>
              <a:rPr lang="en-US" dirty="0" smtClean="0"/>
              <a:t>[Run]   	</a:t>
            </a:r>
            <a:r>
              <a:rPr lang="en-US" dirty="0" err="1" smtClean="0"/>
              <a:t>PreRender</a:t>
            </a:r>
            <a:r>
              <a:rPr lang="en-US" dirty="0" smtClean="0"/>
              <a:t> and </a:t>
            </a:r>
            <a:r>
              <a:rPr lang="en-US" dirty="0" err="1" smtClean="0"/>
              <a:t>PostRender</a:t>
            </a:r>
            <a:r>
              <a:rPr lang="en-US" dirty="0" smtClean="0"/>
              <a:t> overrides</a:t>
            </a:r>
          </a:p>
          <a:p>
            <a:r>
              <a:rPr lang="en-US" dirty="0" smtClean="0"/>
              <a:t>Targeting</a:t>
            </a:r>
          </a:p>
          <a:p>
            <a:pPr lvl="1"/>
            <a:r>
              <a:rPr lang="en-US" dirty="0" err="1" smtClean="0"/>
              <a:t>BaseViewID</a:t>
            </a:r>
            <a:endParaRPr lang="en-US" dirty="0" smtClean="0"/>
          </a:p>
          <a:p>
            <a:pPr lvl="1"/>
            <a:r>
              <a:rPr lang="en-US" dirty="0" err="1" smtClean="0"/>
              <a:t>ListTemplateType</a:t>
            </a:r>
            <a:endParaRPr lang="en-US" dirty="0" smtClean="0"/>
          </a:p>
          <a:p>
            <a:endParaRPr lang="en-US" dirty="0"/>
          </a:p>
          <a:p>
            <a:endParaRPr lang="en-US" dirty="0"/>
          </a:p>
        </p:txBody>
      </p:sp>
    </p:spTree>
    <p:extLst>
      <p:ext uri="{BB962C8B-B14F-4D97-AF65-F5344CB8AC3E}">
        <p14:creationId xmlns:p14="http://schemas.microsoft.com/office/powerpoint/2010/main" val="2588113728"/>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2274" y="270995"/>
            <a:ext cx="11889564" cy="917575"/>
          </a:xfrm>
        </p:spPr>
        <p:txBody>
          <a:bodyPr/>
          <a:lstStyle/>
          <a:p>
            <a:r>
              <a:rPr lang="en-US" dirty="0" smtClean="0"/>
              <a:t>Using SharePoint Designer</a:t>
            </a:r>
            <a:endParaRPr lang="en-US" dirty="0"/>
          </a:p>
        </p:txBody>
      </p:sp>
      <p:sp>
        <p:nvSpPr>
          <p:cNvPr id="5" name="Text Placeholder 4"/>
          <p:cNvSpPr>
            <a:spLocks noGrp="1"/>
          </p:cNvSpPr>
          <p:nvPr>
            <p:ph type="body" sz="quarter" idx="10"/>
          </p:nvPr>
        </p:nvSpPr>
        <p:spPr>
          <a:xfrm>
            <a:off x="274638" y="1212850"/>
            <a:ext cx="11887200" cy="2092881"/>
          </a:xfrm>
        </p:spPr>
        <p:txBody>
          <a:bodyPr/>
          <a:lstStyle/>
          <a:p>
            <a:r>
              <a:rPr lang="en-US" dirty="0" smtClean="0"/>
              <a:t>Can open and tweak in SharePoint Designer (SPD)</a:t>
            </a:r>
          </a:p>
          <a:p>
            <a:pPr lvl="1"/>
            <a:r>
              <a:rPr lang="en-US" dirty="0" smtClean="0"/>
              <a:t>Can also use Visual Studio, but Power Users likely won’t have access to VS. </a:t>
            </a:r>
          </a:p>
          <a:p>
            <a:r>
              <a:rPr lang="en-US" dirty="0" smtClean="0"/>
              <a:t>Doesn’t display in the main ‘Master Pages’ site objects</a:t>
            </a:r>
          </a:p>
          <a:p>
            <a:pPr lvl="1"/>
            <a:r>
              <a:rPr lang="en-US" dirty="0" smtClean="0"/>
              <a:t>All Files -&gt; _catalogs -&gt; </a:t>
            </a:r>
            <a:r>
              <a:rPr lang="en-US" dirty="0" err="1" smtClean="0"/>
              <a:t>masterpage</a:t>
            </a:r>
            <a:endParaRPr lang="en-US" dirty="0" smtClean="0"/>
          </a:p>
        </p:txBody>
      </p:sp>
      <p:pic>
        <p:nvPicPr>
          <p:cNvPr id="2" name="Picture 1"/>
          <p:cNvPicPr>
            <a:picLocks noChangeAspect="1"/>
          </p:cNvPicPr>
          <p:nvPr/>
        </p:nvPicPr>
        <p:blipFill>
          <a:blip r:embed="rId3"/>
          <a:stretch>
            <a:fillRect/>
          </a:stretch>
        </p:blipFill>
        <p:spPr>
          <a:xfrm>
            <a:off x="3200750" y="3588701"/>
            <a:ext cx="8391525" cy="2838450"/>
          </a:xfrm>
          <a:prstGeom prst="rect">
            <a:avLst/>
          </a:prstGeom>
        </p:spPr>
      </p:pic>
    </p:spTree>
    <p:extLst>
      <p:ext uri="{BB962C8B-B14F-4D97-AF65-F5344CB8AC3E}">
        <p14:creationId xmlns:p14="http://schemas.microsoft.com/office/powerpoint/2010/main" val="210529756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 Override Notes</a:t>
            </a:r>
            <a:endParaRPr lang="en-US" dirty="0"/>
          </a:p>
        </p:txBody>
      </p:sp>
      <p:sp>
        <p:nvSpPr>
          <p:cNvPr id="3" name="Text Placeholder 2"/>
          <p:cNvSpPr>
            <a:spLocks noGrp="1"/>
          </p:cNvSpPr>
          <p:nvPr>
            <p:ph type="body" sz="quarter" idx="10"/>
          </p:nvPr>
        </p:nvSpPr>
        <p:spPr>
          <a:xfrm>
            <a:off x="274638" y="1212850"/>
            <a:ext cx="11887200" cy="6032421"/>
          </a:xfrm>
        </p:spPr>
        <p:txBody>
          <a:bodyPr/>
          <a:lstStyle/>
          <a:p>
            <a:r>
              <a:rPr lang="en-US" dirty="0" smtClean="0"/>
              <a:t>SharePoint Designer Forms</a:t>
            </a:r>
          </a:p>
          <a:p>
            <a:pPr lvl="1"/>
            <a:r>
              <a:rPr lang="en-US" dirty="0" smtClean="0"/>
              <a:t>Default Forms – Use the </a:t>
            </a:r>
            <a:r>
              <a:rPr lang="en-US" dirty="0" err="1" smtClean="0"/>
              <a:t>ListFormWebPart</a:t>
            </a:r>
            <a:r>
              <a:rPr lang="en-US" dirty="0" smtClean="0"/>
              <a:t> and isn’t easily configurable.  You do have </a:t>
            </a:r>
            <a:r>
              <a:rPr lang="en-US" dirty="0" err="1" smtClean="0"/>
              <a:t>JSLink</a:t>
            </a:r>
            <a:r>
              <a:rPr lang="en-US" dirty="0" smtClean="0"/>
              <a:t> and CSR Render Mode.  </a:t>
            </a:r>
          </a:p>
          <a:p>
            <a:pPr lvl="1"/>
            <a:r>
              <a:rPr lang="en-US" dirty="0"/>
              <a:t>Custom-Created Forms (SPD) – Use the </a:t>
            </a:r>
            <a:r>
              <a:rPr lang="en-US" dirty="0" err="1"/>
              <a:t>DataFormWebPart</a:t>
            </a:r>
            <a:r>
              <a:rPr lang="en-US" dirty="0"/>
              <a:t> and can still be edited in SPD Code View or the XSL on the Web Part </a:t>
            </a:r>
            <a:r>
              <a:rPr lang="en-US" dirty="0" smtClean="0"/>
              <a:t>properties.  NO </a:t>
            </a:r>
            <a:r>
              <a:rPr lang="en-US" dirty="0" err="1"/>
              <a:t>JSLink</a:t>
            </a:r>
            <a:r>
              <a:rPr lang="en-US" dirty="0"/>
              <a:t>. </a:t>
            </a:r>
          </a:p>
          <a:p>
            <a:pPr lvl="1"/>
            <a:endParaRPr lang="en-US" dirty="0"/>
          </a:p>
          <a:p>
            <a:pPr lvl="1"/>
            <a:r>
              <a:rPr lang="en-US" sz="4000" dirty="0" smtClean="0">
                <a:latin typeface="+mj-lt"/>
              </a:rPr>
              <a:t>Display Templates</a:t>
            </a:r>
          </a:p>
          <a:p>
            <a:pPr lvl="2"/>
            <a:r>
              <a:rPr lang="en-US" dirty="0" smtClean="0"/>
              <a:t>DispForm.aspx</a:t>
            </a:r>
          </a:p>
          <a:p>
            <a:pPr lvl="2"/>
            <a:r>
              <a:rPr lang="en-US" dirty="0" smtClean="0"/>
              <a:t>EditForm.aspx</a:t>
            </a:r>
          </a:p>
          <a:p>
            <a:pPr lvl="2"/>
            <a:r>
              <a:rPr lang="en-US" dirty="0" smtClean="0"/>
              <a:t>NewForm.aspx </a:t>
            </a:r>
          </a:p>
          <a:p>
            <a:pPr lvl="1"/>
            <a:endParaRPr lang="en-US" dirty="0"/>
          </a:p>
          <a:p>
            <a:pPr lvl="1"/>
            <a:r>
              <a:rPr lang="en-US" dirty="0" smtClean="0"/>
              <a:t>NOTE: </a:t>
            </a:r>
            <a:r>
              <a:rPr lang="en-US" dirty="0" err="1" smtClean="0"/>
              <a:t>JSLink</a:t>
            </a:r>
            <a:r>
              <a:rPr lang="en-US" dirty="0" smtClean="0"/>
              <a:t> override won’t work if form has been edited in SPD.</a:t>
            </a:r>
          </a:p>
          <a:p>
            <a:pPr lvl="1"/>
            <a:endParaRPr lang="en-US" dirty="0" smtClean="0"/>
          </a:p>
          <a:p>
            <a:pPr lvl="1"/>
            <a:endParaRPr lang="en-US" dirty="0"/>
          </a:p>
          <a:p>
            <a:pPr lvl="1"/>
            <a:endParaRPr lang="en-US" dirty="0" smtClean="0"/>
          </a:p>
          <a:p>
            <a:pPr lvl="1"/>
            <a:endParaRPr lang="en-US" dirty="0"/>
          </a:p>
        </p:txBody>
      </p:sp>
    </p:spTree>
    <p:extLst>
      <p:ext uri="{BB962C8B-B14F-4D97-AF65-F5344CB8AC3E}">
        <p14:creationId xmlns:p14="http://schemas.microsoft.com/office/powerpoint/2010/main" val="3885368037"/>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Recap</a:t>
            </a:r>
            <a:endParaRPr lang="en-US" dirty="0"/>
          </a:p>
        </p:txBody>
      </p:sp>
      <p:sp>
        <p:nvSpPr>
          <p:cNvPr id="4" name="Text Placeholder 3"/>
          <p:cNvSpPr>
            <a:spLocks noGrp="1"/>
          </p:cNvSpPr>
          <p:nvPr>
            <p:ph type="body" sz="quarter" idx="10"/>
          </p:nvPr>
        </p:nvSpPr>
        <p:spPr>
          <a:xfrm>
            <a:off x="274638" y="1212850"/>
            <a:ext cx="11887200" cy="6370975"/>
          </a:xfrm>
        </p:spPr>
        <p:txBody>
          <a:bodyPr/>
          <a:lstStyle/>
          <a:p>
            <a:r>
              <a:rPr lang="en-US" dirty="0" smtClean="0"/>
              <a:t>Understand your toolset – new and existing OOB web parts and apps.  </a:t>
            </a:r>
          </a:p>
          <a:p>
            <a:endParaRPr lang="en-US" dirty="0" smtClean="0"/>
          </a:p>
          <a:p>
            <a:r>
              <a:rPr lang="en-US" dirty="0" smtClean="0"/>
              <a:t>New Design </a:t>
            </a:r>
            <a:r>
              <a:rPr lang="en-US" dirty="0"/>
              <a:t>Manager – Publishing Customizations</a:t>
            </a:r>
          </a:p>
          <a:p>
            <a:r>
              <a:rPr lang="en-US" dirty="0"/>
              <a:t>New App </a:t>
            </a:r>
            <a:r>
              <a:rPr lang="en-US" dirty="0" smtClean="0"/>
              <a:t>Model and Customization Approaches</a:t>
            </a:r>
            <a:endParaRPr lang="en-US" dirty="0"/>
          </a:p>
          <a:p>
            <a:endParaRPr lang="en-US" dirty="0" smtClean="0"/>
          </a:p>
          <a:p>
            <a:r>
              <a:rPr lang="en-US" dirty="0" smtClean="0"/>
              <a:t>Client-Side Rendering (CSR) – Start with JS Link</a:t>
            </a:r>
          </a:p>
          <a:p>
            <a:pPr lvl="1"/>
            <a:r>
              <a:rPr lang="en-US" dirty="0" smtClean="0"/>
              <a:t>Eager to hear what develops in the coming months: practical best practices, patterns, craziness!</a:t>
            </a:r>
          </a:p>
          <a:p>
            <a:endParaRPr lang="en-US" dirty="0"/>
          </a:p>
          <a:p>
            <a:endParaRPr lang="en-US" dirty="0"/>
          </a:p>
        </p:txBody>
      </p:sp>
    </p:spTree>
    <p:extLst>
      <p:ext uri="{BB962C8B-B14F-4D97-AF65-F5344CB8AC3E}">
        <p14:creationId xmlns:p14="http://schemas.microsoft.com/office/powerpoint/2010/main" val="3237741176"/>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It Yourself!</a:t>
            </a:r>
            <a:endParaRPr lang="en-US" dirty="0"/>
          </a:p>
        </p:txBody>
      </p:sp>
      <p:sp>
        <p:nvSpPr>
          <p:cNvPr id="3" name="Text Placeholder 2"/>
          <p:cNvSpPr>
            <a:spLocks noGrp="1"/>
          </p:cNvSpPr>
          <p:nvPr>
            <p:ph type="body" sz="quarter" idx="10"/>
          </p:nvPr>
        </p:nvSpPr>
        <p:spPr>
          <a:xfrm>
            <a:off x="274638" y="1212850"/>
            <a:ext cx="11887200" cy="1077218"/>
          </a:xfrm>
        </p:spPr>
        <p:txBody>
          <a:bodyPr/>
          <a:lstStyle/>
          <a:p>
            <a:r>
              <a:rPr lang="en-US" dirty="0" smtClean="0"/>
              <a:t>Play with many of these features in Office365</a:t>
            </a:r>
          </a:p>
          <a:p>
            <a:pPr lvl="1"/>
            <a:r>
              <a:rPr lang="en-US" dirty="0"/>
              <a:t>http://www.microsoft.com/office/preview/en/whats-new</a:t>
            </a:r>
            <a:endParaRPr lang="en-US" dirty="0" smtClean="0"/>
          </a:p>
        </p:txBody>
      </p:sp>
      <p:pic>
        <p:nvPicPr>
          <p:cNvPr id="4" name="Picture 3"/>
          <p:cNvPicPr>
            <a:picLocks noChangeAspect="1"/>
          </p:cNvPicPr>
          <p:nvPr/>
        </p:nvPicPr>
        <p:blipFill>
          <a:blip r:embed="rId2"/>
          <a:stretch>
            <a:fillRect/>
          </a:stretch>
        </p:blipFill>
        <p:spPr>
          <a:xfrm>
            <a:off x="1579563" y="2308555"/>
            <a:ext cx="9277350" cy="4410075"/>
          </a:xfrm>
          <a:prstGeom prst="rect">
            <a:avLst/>
          </a:prstGeom>
        </p:spPr>
      </p:pic>
    </p:spTree>
    <p:extLst>
      <p:ext uri="{BB962C8B-B14F-4D97-AF65-F5344CB8AC3E}">
        <p14:creationId xmlns:p14="http://schemas.microsoft.com/office/powerpoint/2010/main" val="77909815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a:t>
            </a:r>
            <a:endParaRPr lang="en-US" dirty="0"/>
          </a:p>
        </p:txBody>
      </p:sp>
    </p:spTree>
    <p:extLst>
      <p:ext uri="{BB962C8B-B14F-4D97-AF65-F5344CB8AC3E}">
        <p14:creationId xmlns:p14="http://schemas.microsoft.com/office/powerpoint/2010/main" val="2722404310"/>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3" name="Text Placeholder 2"/>
          <p:cNvSpPr>
            <a:spLocks noGrp="1"/>
          </p:cNvSpPr>
          <p:nvPr>
            <p:ph type="body" sz="quarter" idx="10"/>
          </p:nvPr>
        </p:nvSpPr>
        <p:spPr>
          <a:xfrm>
            <a:off x="274638" y="1212850"/>
            <a:ext cx="11887200" cy="3262432"/>
          </a:xfrm>
        </p:spPr>
        <p:txBody>
          <a:bodyPr/>
          <a:lstStyle/>
          <a:p>
            <a:r>
              <a:rPr lang="en-US" dirty="0" smtClean="0"/>
              <a:t>Client-Side Rendering in SharePoint 2013</a:t>
            </a:r>
          </a:p>
          <a:p>
            <a:pPr lvl="1"/>
            <a:r>
              <a:rPr lang="en-US" dirty="0" smtClean="0"/>
              <a:t>#SPC040 (recording)</a:t>
            </a:r>
            <a:br>
              <a:rPr lang="en-US" dirty="0" smtClean="0"/>
            </a:br>
            <a:r>
              <a:rPr lang="en-US" dirty="0" smtClean="0"/>
              <a:t>Kirk Evans</a:t>
            </a:r>
          </a:p>
          <a:p>
            <a:r>
              <a:rPr lang="en-US" dirty="0" smtClean="0"/>
              <a:t>Building Apps that take advantage of the new UX platform components in SharePoint 2013</a:t>
            </a:r>
          </a:p>
          <a:p>
            <a:pPr lvl="1"/>
            <a:r>
              <a:rPr lang="en-US" dirty="0" smtClean="0"/>
              <a:t>#SPC028 (recording)</a:t>
            </a:r>
          </a:p>
          <a:p>
            <a:pPr lvl="1"/>
            <a:r>
              <a:rPr lang="en-US" dirty="0" smtClean="0"/>
              <a:t>Jon and Jonathan</a:t>
            </a:r>
            <a:endParaRPr lang="en-US" dirty="0"/>
          </a:p>
        </p:txBody>
      </p:sp>
    </p:spTree>
    <p:extLst>
      <p:ext uri="{BB962C8B-B14F-4D97-AF65-F5344CB8AC3E}">
        <p14:creationId xmlns:p14="http://schemas.microsoft.com/office/powerpoint/2010/main" val="57888152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 Placeholder 2"/>
          <p:cNvSpPr>
            <a:spLocks noGrp="1"/>
          </p:cNvSpPr>
          <p:nvPr>
            <p:ph type="body" sz="quarter" idx="10"/>
          </p:nvPr>
        </p:nvSpPr>
        <p:spPr>
          <a:xfrm>
            <a:off x="274638" y="1212850"/>
            <a:ext cx="11887200" cy="4339650"/>
          </a:xfrm>
        </p:spPr>
        <p:txBody>
          <a:bodyPr/>
          <a:lstStyle/>
          <a:p>
            <a:r>
              <a:rPr lang="en-US" dirty="0" smtClean="0"/>
              <a:t>Microsoft: “Use as out-of-box whenever possible…”</a:t>
            </a:r>
          </a:p>
          <a:p>
            <a:r>
              <a:rPr lang="en-US" sz="2000" dirty="0">
                <a:hlinkClick r:id="rId2"/>
              </a:rPr>
              <a:t>http://sharepoint.microsoft.com/blog/Pages/BlogPost.aspx?pID=1012</a:t>
            </a:r>
            <a:r>
              <a:rPr lang="en-US" sz="2000" dirty="0"/>
              <a:t> </a:t>
            </a:r>
            <a:endParaRPr lang="en-US" sz="2000" dirty="0" smtClean="0"/>
          </a:p>
          <a:p>
            <a:r>
              <a:rPr lang="en-US" dirty="0" smtClean="0"/>
              <a:t>Customize a list view in apps using client-side rendering.  (similar pieces to customizing list views)</a:t>
            </a:r>
          </a:p>
          <a:p>
            <a:r>
              <a:rPr lang="en-US" sz="2000" dirty="0">
                <a:hlinkClick r:id="rId3"/>
              </a:rPr>
              <a:t>http://msdn.microsoft.com/en-us/library/jj220045(v=office.15).</a:t>
            </a:r>
            <a:r>
              <a:rPr lang="en-US" sz="2000" dirty="0" smtClean="0">
                <a:hlinkClick r:id="rId3"/>
              </a:rPr>
              <a:t>aspx</a:t>
            </a:r>
            <a:endParaRPr lang="en-US" sz="2000" dirty="0"/>
          </a:p>
          <a:p>
            <a:pPr lvl="0"/>
            <a:r>
              <a:rPr lang="en-US" dirty="0" err="1">
                <a:gradFill>
                  <a:gsLst>
                    <a:gs pos="1250">
                      <a:srgbClr val="012654"/>
                    </a:gs>
                    <a:gs pos="99000">
                      <a:srgbClr val="012654"/>
                    </a:gs>
                  </a:gsLst>
                  <a:lin ang="5400000" scaled="0"/>
                </a:gradFill>
              </a:rPr>
              <a:t>ListTemplateType</a:t>
            </a:r>
            <a:r>
              <a:rPr lang="en-US" dirty="0">
                <a:gradFill>
                  <a:gsLst>
                    <a:gs pos="1250">
                      <a:srgbClr val="012654"/>
                    </a:gs>
                    <a:gs pos="99000">
                      <a:srgbClr val="012654"/>
                    </a:gs>
                  </a:gsLst>
                  <a:lin ang="5400000" scaled="0"/>
                </a:gradFill>
              </a:rPr>
              <a:t> Enumeration</a:t>
            </a:r>
          </a:p>
          <a:p>
            <a:pPr lvl="0"/>
            <a:r>
              <a:rPr lang="en-US" sz="2000" dirty="0">
                <a:gradFill>
                  <a:gsLst>
                    <a:gs pos="1250">
                      <a:srgbClr val="012654"/>
                    </a:gs>
                    <a:gs pos="99000">
                      <a:srgbClr val="012654"/>
                    </a:gs>
                  </a:gsLst>
                  <a:lin ang="5400000" scaled="0"/>
                </a:gradFill>
                <a:hlinkClick r:id="rId4"/>
              </a:rPr>
              <a:t>http://msdn.microsoft.com/en-us/library/microsoft.sharepoint.client.listtemplatetype(v=office.15).aspx</a:t>
            </a:r>
            <a:r>
              <a:rPr lang="en-US" sz="2000" dirty="0">
                <a:gradFill>
                  <a:gsLst>
                    <a:gs pos="1250">
                      <a:srgbClr val="012654"/>
                    </a:gs>
                    <a:gs pos="99000">
                      <a:srgbClr val="012654"/>
                    </a:gs>
                  </a:gsLst>
                  <a:lin ang="5400000" scaled="0"/>
                </a:gradFill>
              </a:rPr>
              <a:t> </a:t>
            </a:r>
          </a:p>
          <a:p>
            <a:endParaRPr lang="en-US" dirty="0"/>
          </a:p>
        </p:txBody>
      </p:sp>
    </p:spTree>
    <p:extLst>
      <p:ext uri="{BB962C8B-B14F-4D97-AF65-F5344CB8AC3E}">
        <p14:creationId xmlns:p14="http://schemas.microsoft.com/office/powerpoint/2010/main" val="2590370940"/>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References</a:t>
            </a:r>
            <a:endParaRPr lang="en-US" dirty="0"/>
          </a:p>
        </p:txBody>
      </p:sp>
      <p:sp>
        <p:nvSpPr>
          <p:cNvPr id="5" name="Text Placeholder 4"/>
          <p:cNvSpPr>
            <a:spLocks noGrp="1"/>
          </p:cNvSpPr>
          <p:nvPr>
            <p:ph type="body" sz="quarter" idx="10"/>
          </p:nvPr>
        </p:nvSpPr>
        <p:spPr>
          <a:xfrm>
            <a:off x="274638" y="1212850"/>
            <a:ext cx="11887200" cy="3662541"/>
          </a:xfrm>
        </p:spPr>
        <p:txBody>
          <a:bodyPr/>
          <a:lstStyle/>
          <a:p>
            <a:r>
              <a:rPr lang="en-US" dirty="0" smtClean="0"/>
              <a:t>Creating a New Color Palette </a:t>
            </a:r>
          </a:p>
          <a:p>
            <a:r>
              <a:rPr lang="en-US" sz="2000" dirty="0">
                <a:hlinkClick r:id="rId2"/>
              </a:rPr>
              <a:t>http://www.estruyf.be/blog/creating-a-new-color-palette-for-a-sharepoint-2013-composed-look</a:t>
            </a:r>
            <a:r>
              <a:rPr lang="en-US" sz="2000" dirty="0" smtClean="0">
                <a:hlinkClick r:id="rId2"/>
              </a:rPr>
              <a:t>/</a:t>
            </a:r>
            <a:endParaRPr lang="en-US" sz="2000" dirty="0" smtClean="0"/>
          </a:p>
          <a:p>
            <a:r>
              <a:rPr lang="en-US" dirty="0"/>
              <a:t>SharePoint 2013 First Look for Power Users – Asif Rehmani (MVP)</a:t>
            </a:r>
          </a:p>
          <a:p>
            <a:r>
              <a:rPr lang="en-US" sz="2000" dirty="0">
                <a:hlinkClick r:id="rId3"/>
              </a:rPr>
              <a:t>https://store.vook.com/storefronts/book/sharepoint-2013-first-look-for-power-users.html#.</a:t>
            </a:r>
            <a:r>
              <a:rPr lang="en-US" sz="2000" dirty="0" smtClean="0">
                <a:hlinkClick r:id="rId3"/>
              </a:rPr>
              <a:t>UHxqZLgo5mN</a:t>
            </a:r>
            <a:endParaRPr lang="en-US" sz="2000" dirty="0" smtClean="0"/>
          </a:p>
          <a:p>
            <a:r>
              <a:rPr lang="en-US" dirty="0" smtClean="0"/>
              <a:t>Lightning Tools – Data Viewer Web Part</a:t>
            </a:r>
          </a:p>
          <a:p>
            <a:r>
              <a:rPr lang="en-US" sz="2000" dirty="0">
                <a:hlinkClick r:id="rId4"/>
              </a:rPr>
              <a:t>http://lightningtools.com/products/data-viewer-web-part</a:t>
            </a:r>
            <a:r>
              <a:rPr lang="en-US" sz="2000" dirty="0" smtClean="0">
                <a:hlinkClick r:id="rId4"/>
              </a:rPr>
              <a:t>/</a:t>
            </a:r>
            <a:r>
              <a:rPr lang="en-US" sz="2000" dirty="0" smtClean="0"/>
              <a:t> </a:t>
            </a:r>
          </a:p>
        </p:txBody>
      </p:sp>
    </p:spTree>
    <p:extLst>
      <p:ext uri="{BB962C8B-B14F-4D97-AF65-F5344CB8AC3E}">
        <p14:creationId xmlns:p14="http://schemas.microsoft.com/office/powerpoint/2010/main" val="364577562"/>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
        <p:nvSpPr>
          <p:cNvPr id="5" name="Text Placeholder 4"/>
          <p:cNvSpPr>
            <a:spLocks noGrp="1"/>
          </p:cNvSpPr>
          <p:nvPr>
            <p:ph type="body" sz="quarter" idx="10"/>
          </p:nvPr>
        </p:nvSpPr>
        <p:spPr>
          <a:xfrm>
            <a:off x="274638" y="1212850"/>
            <a:ext cx="11887200" cy="4124206"/>
          </a:xfrm>
        </p:spPr>
        <p:txBody>
          <a:bodyPr/>
          <a:lstStyle/>
          <a:p>
            <a:r>
              <a:rPr lang="en-US" dirty="0" smtClean="0"/>
              <a:t>SharePoint Community</a:t>
            </a:r>
          </a:p>
          <a:p>
            <a:pPr lvl="1"/>
            <a:r>
              <a:rPr lang="en-US" dirty="0" smtClean="0"/>
              <a:t>Raymond Mitchell @</a:t>
            </a:r>
            <a:r>
              <a:rPr lang="en-US" dirty="0" err="1" smtClean="0"/>
              <a:t>iwkid</a:t>
            </a:r>
            <a:endParaRPr lang="en-US" dirty="0" smtClean="0"/>
          </a:p>
          <a:p>
            <a:pPr lvl="1"/>
            <a:r>
              <a:rPr lang="en-US" dirty="0" smtClean="0"/>
              <a:t>Phil Jirsa @</a:t>
            </a:r>
            <a:r>
              <a:rPr lang="en-US" dirty="0" err="1" smtClean="0"/>
              <a:t>pjirsa</a:t>
            </a:r>
            <a:endParaRPr lang="en-US" dirty="0" smtClean="0"/>
          </a:p>
          <a:p>
            <a:r>
              <a:rPr lang="en-US" dirty="0" smtClean="0"/>
              <a:t>Microsoft </a:t>
            </a:r>
            <a:endParaRPr lang="en-US" dirty="0"/>
          </a:p>
          <a:p>
            <a:pPr lvl="1"/>
            <a:r>
              <a:rPr lang="en-US" dirty="0" smtClean="0"/>
              <a:t>Jon Campbell @</a:t>
            </a:r>
            <a:r>
              <a:rPr lang="en-US" dirty="0" err="1" smtClean="0"/>
              <a:t>MSFT_joncamp</a:t>
            </a:r>
            <a:endParaRPr lang="en-US" dirty="0" smtClean="0"/>
          </a:p>
          <a:p>
            <a:pPr lvl="1"/>
            <a:r>
              <a:rPr lang="en-US" dirty="0" smtClean="0"/>
              <a:t>Kirk Evans @</a:t>
            </a:r>
            <a:r>
              <a:rPr lang="en-US" dirty="0" err="1" smtClean="0"/>
              <a:t>kaevans</a:t>
            </a:r>
            <a:endParaRPr lang="en-US" dirty="0" smtClean="0"/>
          </a:p>
          <a:p>
            <a:pPr lvl="1"/>
            <a:endParaRPr lang="en-US" dirty="0"/>
          </a:p>
          <a:p>
            <a:pPr lvl="1"/>
            <a:r>
              <a:rPr lang="en-US" sz="4000" dirty="0" smtClean="0">
                <a:solidFill>
                  <a:schemeClr val="tx2"/>
                </a:solidFill>
                <a:latin typeface="+mj-lt"/>
              </a:rPr>
              <a:t>You</a:t>
            </a:r>
          </a:p>
          <a:p>
            <a:pPr lvl="1"/>
            <a:r>
              <a:rPr lang="en-US" dirty="0" smtClean="0"/>
              <a:t>Please remember to complete your feedback!</a:t>
            </a:r>
          </a:p>
        </p:txBody>
      </p:sp>
    </p:spTree>
    <p:extLst>
      <p:ext uri="{BB962C8B-B14F-4D97-AF65-F5344CB8AC3E}">
        <p14:creationId xmlns:p14="http://schemas.microsoft.com/office/powerpoint/2010/main" val="3250036704"/>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74518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3146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Ground Rules and Changing Times</a:t>
            </a:r>
            <a:endParaRPr lang="en-US" dirty="0"/>
          </a:p>
        </p:txBody>
      </p:sp>
      <p:sp>
        <p:nvSpPr>
          <p:cNvPr id="4" name="Text Placeholder 3"/>
          <p:cNvSpPr>
            <a:spLocks noGrp="1"/>
          </p:cNvSpPr>
          <p:nvPr>
            <p:ph type="body" sz="quarter" idx="10"/>
          </p:nvPr>
        </p:nvSpPr>
        <p:spPr>
          <a:xfrm>
            <a:off x="274638" y="1212850"/>
            <a:ext cx="11887200" cy="4001095"/>
          </a:xfrm>
        </p:spPr>
        <p:txBody>
          <a:bodyPr/>
          <a:lstStyle/>
          <a:p>
            <a:r>
              <a:rPr lang="en-US" dirty="0" smtClean="0"/>
              <a:t>Microsoft recommends leading with out-of-box solutions whenever possible</a:t>
            </a:r>
          </a:p>
          <a:p>
            <a:pPr lvl="1"/>
            <a:r>
              <a:rPr lang="en-US" dirty="0" smtClean="0"/>
              <a:t>Get </a:t>
            </a:r>
            <a:r>
              <a:rPr lang="en-US" dirty="0"/>
              <a:t>to </a:t>
            </a:r>
            <a:r>
              <a:rPr lang="en-US" dirty="0" smtClean="0"/>
              <a:t>know SharePoint’s features </a:t>
            </a:r>
            <a:r>
              <a:rPr lang="en-US" dirty="0"/>
              <a:t>and capabilities </a:t>
            </a:r>
            <a:r>
              <a:rPr lang="en-US" i="1" dirty="0"/>
              <a:t>before</a:t>
            </a:r>
            <a:r>
              <a:rPr lang="en-US" dirty="0"/>
              <a:t> adding customizations  </a:t>
            </a:r>
            <a:endParaRPr lang="en-US" dirty="0" smtClean="0"/>
          </a:p>
          <a:p>
            <a:r>
              <a:rPr lang="en-US" dirty="0" smtClean="0"/>
              <a:t>SharePoint Designer 2013</a:t>
            </a:r>
          </a:p>
          <a:p>
            <a:pPr lvl="1"/>
            <a:r>
              <a:rPr lang="en-US" dirty="0" smtClean="0"/>
              <a:t>Aimed at Developers for page customizations – </a:t>
            </a:r>
            <a:r>
              <a:rPr lang="en-US" dirty="0"/>
              <a:t>C</a:t>
            </a:r>
            <a:r>
              <a:rPr lang="en-US" dirty="0" smtClean="0"/>
              <a:t>ode View only</a:t>
            </a:r>
          </a:p>
          <a:p>
            <a:pPr lvl="1"/>
            <a:r>
              <a:rPr lang="en-US" dirty="0" smtClean="0"/>
              <a:t>Extending functionality for power users no longer available without Design View</a:t>
            </a:r>
          </a:p>
          <a:p>
            <a:pPr lvl="1"/>
            <a:endParaRPr lang="en-US" dirty="0"/>
          </a:p>
          <a:p>
            <a:pPr lvl="1"/>
            <a:endParaRPr lang="en-US" dirty="0" smtClean="0"/>
          </a:p>
          <a:p>
            <a:pPr lvl="1"/>
            <a:endParaRPr lang="en-US" dirty="0"/>
          </a:p>
        </p:txBody>
      </p:sp>
    </p:spTree>
    <p:extLst>
      <p:ext uri="{BB962C8B-B14F-4D97-AF65-F5344CB8AC3E}">
        <p14:creationId xmlns:p14="http://schemas.microsoft.com/office/powerpoint/2010/main" val="169339526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Configuration vs. Customization</a:t>
            </a:r>
            <a:endParaRPr lang="en-US" dirty="0"/>
          </a:p>
        </p:txBody>
      </p:sp>
      <p:graphicFrame>
        <p:nvGraphicFramePr>
          <p:cNvPr id="6" name="Diagram 5"/>
          <p:cNvGraphicFramePr/>
          <p:nvPr>
            <p:extLst>
              <p:ext uri="{D42A27DB-BD31-4B8C-83A1-F6EECF244321}">
                <p14:modId xmlns:p14="http://schemas.microsoft.com/office/powerpoint/2010/main" val="4154255320"/>
              </p:ext>
            </p:extLst>
          </p:nvPr>
        </p:nvGraphicFramePr>
        <p:xfrm>
          <a:off x="2103483" y="22580"/>
          <a:ext cx="5577778" cy="4206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Diagram 8"/>
          <p:cNvGraphicFramePr/>
          <p:nvPr>
            <p:extLst>
              <p:ext uri="{D42A27DB-BD31-4B8C-83A1-F6EECF244321}">
                <p14:modId xmlns:p14="http://schemas.microsoft.com/office/powerpoint/2010/main" val="1972494429"/>
              </p:ext>
            </p:extLst>
          </p:nvPr>
        </p:nvGraphicFramePr>
        <p:xfrm>
          <a:off x="4755214" y="1394165"/>
          <a:ext cx="5577778" cy="420619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9"/>
          <p:cNvGraphicFramePr/>
          <p:nvPr>
            <p:extLst>
              <p:ext uri="{D42A27DB-BD31-4B8C-83A1-F6EECF244321}">
                <p14:modId xmlns:p14="http://schemas.microsoft.com/office/powerpoint/2010/main" val="1957150267"/>
              </p:ext>
            </p:extLst>
          </p:nvPr>
        </p:nvGraphicFramePr>
        <p:xfrm>
          <a:off x="731898" y="3222945"/>
          <a:ext cx="5577778" cy="420619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Diagram 10"/>
          <p:cNvGraphicFramePr/>
          <p:nvPr>
            <p:extLst>
              <p:ext uri="{D42A27DB-BD31-4B8C-83A1-F6EECF244321}">
                <p14:modId xmlns:p14="http://schemas.microsoft.com/office/powerpoint/2010/main" val="3637673051"/>
              </p:ext>
            </p:extLst>
          </p:nvPr>
        </p:nvGraphicFramePr>
        <p:xfrm>
          <a:off x="6035360" y="3222945"/>
          <a:ext cx="5577778" cy="420619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 name="Rectangle 1"/>
          <p:cNvSpPr/>
          <p:nvPr/>
        </p:nvSpPr>
        <p:spPr bwMode="auto">
          <a:xfrm>
            <a:off x="549019" y="1302726"/>
            <a:ext cx="11338436" cy="3017487"/>
          </a:xfrm>
          <a:prstGeom prst="rect">
            <a:avLst/>
          </a:prstGeom>
          <a:noFill/>
          <a:ln w="3810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2010</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549019" y="4503092"/>
            <a:ext cx="11338436" cy="2011658"/>
          </a:xfrm>
          <a:prstGeom prst="rect">
            <a:avLst/>
          </a:prstGeom>
          <a:noFill/>
          <a:ln w="3810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Box 2"/>
          <p:cNvSpPr txBox="1"/>
          <p:nvPr/>
        </p:nvSpPr>
        <p:spPr>
          <a:xfrm>
            <a:off x="549019" y="3736402"/>
            <a:ext cx="109733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2010</a:t>
            </a:r>
          </a:p>
        </p:txBody>
      </p:sp>
      <p:sp>
        <p:nvSpPr>
          <p:cNvPr id="13" name="TextBox 12"/>
          <p:cNvSpPr txBox="1"/>
          <p:nvPr/>
        </p:nvSpPr>
        <p:spPr>
          <a:xfrm>
            <a:off x="487594" y="5978324"/>
            <a:ext cx="109733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2013</a:t>
            </a:r>
          </a:p>
        </p:txBody>
      </p:sp>
    </p:spTree>
    <p:extLst>
      <p:ext uri="{BB962C8B-B14F-4D97-AF65-F5344CB8AC3E}">
        <p14:creationId xmlns:p14="http://schemas.microsoft.com/office/powerpoint/2010/main" val="380735572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‘Customization’ in SharePoint</a:t>
            </a:r>
            <a:endParaRPr lang="en-US" dirty="0"/>
          </a:p>
        </p:txBody>
      </p:sp>
      <p:sp>
        <p:nvSpPr>
          <p:cNvPr id="3" name="Text Placeholder 2"/>
          <p:cNvSpPr>
            <a:spLocks noGrp="1"/>
          </p:cNvSpPr>
          <p:nvPr>
            <p:ph type="body" sz="quarter" idx="10"/>
          </p:nvPr>
        </p:nvSpPr>
        <p:spPr>
          <a:xfrm>
            <a:off x="274638" y="1212850"/>
            <a:ext cx="11887200" cy="5478423"/>
          </a:xfrm>
        </p:spPr>
        <p:txBody>
          <a:bodyPr/>
          <a:lstStyle/>
          <a:p>
            <a:r>
              <a:rPr lang="en-US" dirty="0" smtClean="0"/>
              <a:t>The answer depends on the audience:</a:t>
            </a:r>
          </a:p>
          <a:p>
            <a:endParaRPr lang="en-US" dirty="0"/>
          </a:p>
          <a:p>
            <a:endParaRPr lang="en-US" dirty="0" smtClean="0"/>
          </a:p>
          <a:p>
            <a:endParaRPr lang="en-US" dirty="0"/>
          </a:p>
          <a:p>
            <a:endParaRPr lang="en-US" dirty="0" smtClean="0"/>
          </a:p>
          <a:p>
            <a:endParaRPr lang="en-US" dirty="0"/>
          </a:p>
          <a:p>
            <a:r>
              <a:rPr lang="en-US" dirty="0"/>
              <a:t>I</a:t>
            </a:r>
            <a:r>
              <a:rPr lang="en-US" dirty="0" smtClean="0"/>
              <a:t>mportant when communicating with each group</a:t>
            </a:r>
          </a:p>
          <a:p>
            <a:r>
              <a:rPr lang="en-US" dirty="0" smtClean="0"/>
              <a:t>May vary within each organization</a:t>
            </a:r>
          </a:p>
        </p:txBody>
      </p:sp>
      <p:graphicFrame>
        <p:nvGraphicFramePr>
          <p:cNvPr id="4" name="Table 3"/>
          <p:cNvGraphicFramePr>
            <a:graphicFrameLocks noGrp="1"/>
          </p:cNvGraphicFramePr>
          <p:nvPr>
            <p:extLst>
              <p:ext uri="{D42A27DB-BD31-4B8C-83A1-F6EECF244321}">
                <p14:modId xmlns:p14="http://schemas.microsoft.com/office/powerpoint/2010/main" val="2712810471"/>
              </p:ext>
            </p:extLst>
          </p:nvPr>
        </p:nvGraphicFramePr>
        <p:xfrm>
          <a:off x="1554848" y="2614851"/>
          <a:ext cx="9143899" cy="1981200"/>
        </p:xfrm>
        <a:graphic>
          <a:graphicData uri="http://schemas.openxmlformats.org/drawingml/2006/table">
            <a:tbl>
              <a:tblPr firstRow="1" bandRow="1">
                <a:tableStyleId>{5940675A-B579-460E-94D1-54222C63F5DA}</a:tableStyleId>
              </a:tblPr>
              <a:tblGrid>
                <a:gridCol w="3748999"/>
                <a:gridCol w="5394900"/>
              </a:tblGrid>
              <a:tr h="370840">
                <a:tc>
                  <a:txBody>
                    <a:bodyPr/>
                    <a:lstStyle/>
                    <a:p>
                      <a:r>
                        <a:rPr lang="en-US" sz="2800" b="1" dirty="0" smtClean="0"/>
                        <a:t>Users</a:t>
                      </a:r>
                      <a:endParaRPr lang="en-US" sz="2800" b="1" dirty="0"/>
                    </a:p>
                  </a:txBody>
                  <a:tcPr/>
                </a:tc>
                <a:tc>
                  <a:txBody>
                    <a:bodyPr/>
                    <a:lstStyle/>
                    <a:p>
                      <a:r>
                        <a:rPr lang="en-US" sz="2800" dirty="0" smtClean="0"/>
                        <a:t>Using</a:t>
                      </a:r>
                      <a:r>
                        <a:rPr lang="en-US" sz="2800" baseline="0" dirty="0" smtClean="0"/>
                        <a:t> out-of-box capabilities</a:t>
                      </a:r>
                      <a:endParaRPr lang="en-US" sz="2800" dirty="0"/>
                    </a:p>
                  </a:txBody>
                  <a:tcPr/>
                </a:tc>
              </a:tr>
              <a:tr h="370840">
                <a:tc>
                  <a:txBody>
                    <a:bodyPr/>
                    <a:lstStyle/>
                    <a:p>
                      <a:r>
                        <a:rPr lang="en-US" sz="2800" b="1" dirty="0" smtClean="0"/>
                        <a:t>Power</a:t>
                      </a:r>
                      <a:r>
                        <a:rPr lang="en-US" sz="2800" b="1" baseline="0" dirty="0" smtClean="0"/>
                        <a:t> Users</a:t>
                      </a:r>
                      <a:br>
                        <a:rPr lang="en-US" sz="2800" b="1" baseline="0" dirty="0" smtClean="0"/>
                      </a:br>
                      <a:r>
                        <a:rPr lang="en-US" sz="2800" b="1" baseline="0" dirty="0" smtClean="0"/>
                        <a:t>Information Workers</a:t>
                      </a:r>
                      <a:endParaRPr lang="en-US" sz="2800" b="1" dirty="0"/>
                    </a:p>
                  </a:txBody>
                  <a:tcPr/>
                </a:tc>
                <a:tc>
                  <a:txBody>
                    <a:bodyPr/>
                    <a:lstStyle/>
                    <a:p>
                      <a:r>
                        <a:rPr lang="en-US" sz="2800" dirty="0" smtClean="0"/>
                        <a:t>‘Advanced’ out-of-box</a:t>
                      </a:r>
                      <a:br>
                        <a:rPr lang="en-US" sz="2800" dirty="0" smtClean="0"/>
                      </a:br>
                      <a:r>
                        <a:rPr lang="en-US" sz="2800" dirty="0" smtClean="0"/>
                        <a:t>SharePoint</a:t>
                      </a:r>
                      <a:r>
                        <a:rPr lang="en-US" sz="2800" baseline="0" dirty="0" smtClean="0"/>
                        <a:t> Designer (in 2010)</a:t>
                      </a:r>
                      <a:endParaRPr lang="en-US" sz="2800" dirty="0"/>
                    </a:p>
                  </a:txBody>
                  <a:tcPr/>
                </a:tc>
              </a:tr>
              <a:tr h="370840">
                <a:tc>
                  <a:txBody>
                    <a:bodyPr/>
                    <a:lstStyle/>
                    <a:p>
                      <a:r>
                        <a:rPr lang="en-US" sz="2800" b="1" dirty="0" smtClean="0"/>
                        <a:t>Developers</a:t>
                      </a:r>
                      <a:endParaRPr lang="en-US" sz="2800" b="1" dirty="0"/>
                    </a:p>
                  </a:txBody>
                  <a:tcPr/>
                </a:tc>
                <a:tc>
                  <a:txBody>
                    <a:bodyPr/>
                    <a:lstStyle/>
                    <a:p>
                      <a:r>
                        <a:rPr lang="en-US" sz="2800" dirty="0" smtClean="0"/>
                        <a:t>Code</a:t>
                      </a:r>
                      <a:endParaRPr lang="en-US" sz="2800" dirty="0"/>
                    </a:p>
                  </a:txBody>
                  <a:tcPr/>
                </a:tc>
              </a:tr>
            </a:tbl>
          </a:graphicData>
        </a:graphic>
      </p:graphicFrame>
    </p:spTree>
    <p:extLst>
      <p:ext uri="{BB962C8B-B14F-4D97-AF65-F5344CB8AC3E}">
        <p14:creationId xmlns:p14="http://schemas.microsoft.com/office/powerpoint/2010/main" val="156823782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064_Preston">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2012_WPreston.potx" id="{2BD50FFD-B74C-4537-B357-0D1CC74E294F}" vid="{B797C4BF-55A5-4335-8FFE-7BC5EAD90247}"/>
    </a:ext>
  </a:ext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2012_WPreston.potx" id="{2BD50FFD-B74C-4537-B357-0D1CC74E294F}" vid="{D3D7D20E-E3C2-4484-AF97-DF9F86C3BD1D}"/>
    </a:ext>
  </a:ext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Wes Preston</External_x0020_Speaker>
    <Session_x0020_Code xmlns="2295e2e7-0eeb-498e-8716-217bb2ee6ee3">SPC064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Wes Preston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7414C0-236D-44F8-AA61-F8A11D3C3E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230e9df3-be65-4c73-a93b-d1236ebd677e"/>
    <ds:schemaRef ds:uri="032d541b-1b4e-4d91-93c7-b10533c52f73"/>
    <ds:schemaRef ds:uri="http://schemas.microsoft.com/sharepoint/v3"/>
    <ds:schemaRef ds:uri="2295e2e7-0eeb-498e-8716-217bb2ee6ee3"/>
    <ds:schemaRef ds:uri="http://www.w3.org/XML/1998/namespace"/>
    <ds:schemaRef ds:uri="http://purl.org/dc/elements/1.1/"/>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SPC064_Preston</Template>
  <TotalTime>6</TotalTime>
  <Words>5556</Words>
  <Application>Microsoft Office PowerPoint</Application>
  <PresentationFormat>Custom</PresentationFormat>
  <Paragraphs>471</Paragraphs>
  <Slides>65</Slides>
  <Notes>33</Notes>
  <HiddenSlides>0</HiddenSlides>
  <MMClips>0</MMClips>
  <ScaleCrop>false</ScaleCrop>
  <HeadingPairs>
    <vt:vector size="4" baseType="variant">
      <vt:variant>
        <vt:lpstr>Theme</vt:lpstr>
      </vt:variant>
      <vt:variant>
        <vt:i4>5</vt:i4>
      </vt:variant>
      <vt:variant>
        <vt:lpstr>Slide Titles</vt:lpstr>
      </vt:variant>
      <vt:variant>
        <vt:i4>65</vt:i4>
      </vt:variant>
    </vt:vector>
  </HeadingPairs>
  <TitlesOfParts>
    <vt:vector size="70" baseType="lpstr">
      <vt:lpstr>SPC064_Preston</vt:lpstr>
      <vt:lpstr>5-30072_SPC2012_Developer_Template_16x9_Light</vt:lpstr>
      <vt:lpstr>5-30072_SPC2012_Developer_Template_16x9</vt:lpstr>
      <vt:lpstr>5-30072_SPC2012_Business_Template_16x9_Light</vt:lpstr>
      <vt:lpstr>5-30072_SPC2012_Business_Template_16x9</vt:lpstr>
      <vt:lpstr>PowerPoint Presentation</vt:lpstr>
      <vt:lpstr>Customizing Sites and Pages in SharePoint 2013 </vt:lpstr>
      <vt:lpstr>Session Abstract</vt:lpstr>
      <vt:lpstr>Intro: Wes Preston</vt:lpstr>
      <vt:lpstr>Agenda</vt:lpstr>
      <vt:lpstr>Overview</vt:lpstr>
      <vt:lpstr>Ground Rules and Changing Times</vt:lpstr>
      <vt:lpstr>Configuration vs. Customization</vt:lpstr>
      <vt:lpstr>What is ‘Customization’ in SharePoint</vt:lpstr>
      <vt:lpstr>SharePoint General – User ‘Customization’</vt:lpstr>
      <vt:lpstr>Power Users</vt:lpstr>
      <vt:lpstr>‘Pro’ Developers</vt:lpstr>
      <vt:lpstr>SharePoint 2013 New Features</vt:lpstr>
      <vt:lpstr>SharePoint Designer 2013</vt:lpstr>
      <vt:lpstr>Apps Overview</vt:lpstr>
      <vt:lpstr>Branding</vt:lpstr>
      <vt:lpstr>Branding, Styles and Theming</vt:lpstr>
      <vt:lpstr>Change the Look</vt:lpstr>
      <vt:lpstr>Demo</vt:lpstr>
      <vt:lpstr>Demo - Looks</vt:lpstr>
      <vt:lpstr>Demo - Looks</vt:lpstr>
      <vt:lpstr>Demo - Looks</vt:lpstr>
      <vt:lpstr>Demo - Looks</vt:lpstr>
      <vt:lpstr>Demo - Looks</vt:lpstr>
      <vt:lpstr>Demo - Looks</vt:lpstr>
      <vt:lpstr>Demo</vt:lpstr>
      <vt:lpstr>Demo – Design Manager</vt:lpstr>
      <vt:lpstr>Demo – Design Manager</vt:lpstr>
      <vt:lpstr>Demo – Design Manager</vt:lpstr>
      <vt:lpstr>Demo - Master Pages</vt:lpstr>
      <vt:lpstr>Demo – Design Master</vt:lpstr>
      <vt:lpstr>Snippets</vt:lpstr>
      <vt:lpstr>Demo – Design Manager</vt:lpstr>
      <vt:lpstr>Demo – Design Manager</vt:lpstr>
      <vt:lpstr>Demo – Design Manager</vt:lpstr>
      <vt:lpstr>Demo – Design Manager</vt:lpstr>
      <vt:lpstr>Client Side Rendering</vt:lpstr>
      <vt:lpstr>Templating Evolution</vt:lpstr>
      <vt:lpstr>What is Client-Side Rendering (CSR)</vt:lpstr>
      <vt:lpstr>CSR Implementation </vt:lpstr>
      <vt:lpstr>Simple CSR Approach</vt:lpstr>
      <vt:lpstr>Demo</vt:lpstr>
      <vt:lpstr>Demo – JS Link</vt:lpstr>
      <vt:lpstr>Demo – JS Link</vt:lpstr>
      <vt:lpstr>Demo – JS Link</vt:lpstr>
      <vt:lpstr>Demo – JS Link</vt:lpstr>
      <vt:lpstr>Demo – JS Link</vt:lpstr>
      <vt:lpstr>Notes, Trivia and Gotchas</vt:lpstr>
      <vt:lpstr>Demo 2 – JS Link</vt:lpstr>
      <vt:lpstr>Demo 2 – JS Link</vt:lpstr>
      <vt:lpstr>Demo 3 – JS Link</vt:lpstr>
      <vt:lpstr>Demo 3 – JS Link</vt:lpstr>
      <vt:lpstr>Demo 4 – JS Link</vt:lpstr>
      <vt:lpstr>Demo 4 – JS Link</vt:lpstr>
      <vt:lpstr>Client-Side Rendering Recap</vt:lpstr>
      <vt:lpstr>Using SharePoint Designer</vt:lpstr>
      <vt:lpstr>Form Override Notes</vt:lpstr>
      <vt:lpstr>Quick Recap</vt:lpstr>
      <vt:lpstr>Try It Yourself!</vt:lpstr>
      <vt:lpstr>Related Sessions</vt:lpstr>
      <vt:lpstr>References</vt:lpstr>
      <vt:lpstr>References</vt:lpstr>
      <vt:lpstr>Thank you!</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Customizing Sites and Pages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2012-11-14T21:17:07Z</dcterms:created>
  <dcterms:modified xsi:type="dcterms:W3CDTF">2012-12-06T00:47:17Z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