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Lst>
  <p:notesMasterIdLst>
    <p:notesMasterId r:id="rId51"/>
  </p:notesMasterIdLst>
  <p:handoutMasterIdLst>
    <p:handoutMasterId r:id="rId52"/>
  </p:handoutMasterIdLst>
  <p:sldIdLst>
    <p:sldId id="1055" r:id="rId7"/>
    <p:sldId id="1056" r:id="rId8"/>
    <p:sldId id="1057" r:id="rId9"/>
    <p:sldId id="1058" r:id="rId10"/>
    <p:sldId id="1059" r:id="rId11"/>
    <p:sldId id="1060" r:id="rId12"/>
    <p:sldId id="1061" r:id="rId13"/>
    <p:sldId id="1062" r:id="rId14"/>
    <p:sldId id="1063" r:id="rId15"/>
    <p:sldId id="1064" r:id="rId16"/>
    <p:sldId id="1065" r:id="rId17"/>
    <p:sldId id="1066" r:id="rId18"/>
    <p:sldId id="1067" r:id="rId19"/>
    <p:sldId id="1068" r:id="rId20"/>
    <p:sldId id="1069" r:id="rId21"/>
    <p:sldId id="1070" r:id="rId22"/>
    <p:sldId id="1071" r:id="rId23"/>
    <p:sldId id="1072" r:id="rId24"/>
    <p:sldId id="1073" r:id="rId25"/>
    <p:sldId id="1074" r:id="rId26"/>
    <p:sldId id="1075" r:id="rId27"/>
    <p:sldId id="1076" r:id="rId28"/>
    <p:sldId id="1077" r:id="rId29"/>
    <p:sldId id="1078" r:id="rId30"/>
    <p:sldId id="1079" r:id="rId31"/>
    <p:sldId id="1080" r:id="rId32"/>
    <p:sldId id="1081" r:id="rId33"/>
    <p:sldId id="1082" r:id="rId34"/>
    <p:sldId id="1084" r:id="rId35"/>
    <p:sldId id="1085" r:id="rId36"/>
    <p:sldId id="1086" r:id="rId37"/>
    <p:sldId id="1087" r:id="rId38"/>
    <p:sldId id="1088" r:id="rId39"/>
    <p:sldId id="1089" r:id="rId40"/>
    <p:sldId id="1091" r:id="rId41"/>
    <p:sldId id="1092" r:id="rId42"/>
    <p:sldId id="1094" r:id="rId43"/>
    <p:sldId id="1095" r:id="rId44"/>
    <p:sldId id="1096" r:id="rId45"/>
    <p:sldId id="1097" r:id="rId46"/>
    <p:sldId id="1098" r:id="rId47"/>
    <p:sldId id="1099" r:id="rId48"/>
    <p:sldId id="1101" r:id="rId49"/>
    <p:sldId id="1100" r:id="rId5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65" d="100"/>
          <a:sy n="65" d="100"/>
        </p:scale>
        <p:origin x="-8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notesMaster" Target="notesMasters/notes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F3FB4D-A3A7-4834-BBBA-CC397A1A0632}"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043030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199">
              <a:spcAft>
                <a:spcPts val="340"/>
              </a:spcAf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789C5A0-CBF5-4B2B-A532-F01EF7F7EED1}"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702845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1CB050F-4B62-4D70-BD3D-F68D204B5266}"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359679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FF37735-EC77-4EEE-98EA-6E85993A8468}"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581807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6FFCAE-DAD2-4257-B74D-3B69AA9A6423}"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100339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6FFCAE-DAD2-4257-B74D-3B69AA9A6423}"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5286316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F8CB224-1624-4B26-874E-241156E6A48B}"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17601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D9D6104-40C0-44E3-873B-A8A9534321AB}"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72305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D9D6104-40C0-44E3-873B-A8A9534321AB}"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553212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CE03B49-8B6E-4260-B4C1-EA193EF886F8}"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80038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D9D6104-40C0-44E3-873B-A8A9534321AB}"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4073924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57C7F6-BFE7-4956-BD42-29CB1A55200A}"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8182374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2574A1-6AC7-42D1-BDB9-45268DB05B54}"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177266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41FB31-877A-407F-AEB1-B5229B740675}"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2407519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0062079-F508-47A7-BEF6-3D04109F5EE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5341664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9BDF0E4-99C4-44EF-9FC6-76683D90AFE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6781191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9E08AD2-F47F-4A13-8AC6-148D99D70F8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38619975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8D2327-E0A3-48F4-84F3-DF4DE331DA5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40130230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39</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42765546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11:05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951773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4224351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8D2327-E0A3-48F4-84F3-DF4DE331DA5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345822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717DC1-3782-439A-B24F-7C60557AAB81}"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7470888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047D4ED-9160-457C-803B-E4B60E919B8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0856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D5E634-1633-47E7-8658-82B96C7594F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688482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D5E634-1633-47E7-8658-82B96C7594F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794591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982" indent="-174982" defTabSz="933199">
              <a:spcAft>
                <a:spcPts val="340"/>
              </a:spcAft>
              <a:buFont typeface="Arial" panose="020B0604020202020204" pitchFamily="34" charset="0"/>
              <a:buChar char="•"/>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789C5A0-CBF5-4B2B-A532-F01EF7F7EED1}"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7491234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8911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0742403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4037918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1042044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5539661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7148194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0531448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020616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99659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0024743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6808083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987217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6923526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380902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896289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2916167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213507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752841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352460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293366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750253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06542606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rgbClr val="FFFFFF"/>
                    </a:gs>
                    <a:gs pos="0">
                      <a:srgbClr val="FFFFFF"/>
                    </a:gs>
                  </a:gsLst>
                  <a:lin ang="5400000" scaled="0"/>
                </a:gradFill>
              </a:defRPr>
            </a:lvl1pPr>
          </a:lstStyle>
          <a:p>
            <a:r>
              <a:rPr lang="en-US" dirty="0" smtClean="0"/>
              <a:t>Click to edit title style</a:t>
            </a:r>
            <a:endParaRPr lang="en-US" dirty="0"/>
          </a:p>
        </p:txBody>
      </p:sp>
      <p:sp>
        <p:nvSpPr>
          <p:cNvPr id="4" name="TextBox 7"/>
          <p:cNvSpPr txBox="1"/>
          <p:nvPr userDrawn="1"/>
        </p:nvSpPr>
        <p:spPr>
          <a:xfrm>
            <a:off x="4247274" y="6725348"/>
            <a:ext cx="3941926" cy="168070"/>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71"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09831199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Demo, Video etc. &quot;special&quot; slides">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bwMode="white">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tx1"/>
                    </a:gs>
                    <a:gs pos="99000">
                      <a:schemeClr val="tx1"/>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996150" y="1094984"/>
            <a:ext cx="1045065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rgbClr val="FFFFFF"/>
                    </a:gs>
                    <a:gs pos="0">
                      <a:srgbClr val="FFFFFF"/>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bwMode="white">
          <a:xfrm>
            <a:off x="992101" y="3262795"/>
            <a:ext cx="10445796" cy="932293"/>
          </a:xfrm>
        </p:spPr>
        <p:txBody>
          <a:bodyPr wrap="square" anchor="ctr">
            <a:noAutofit/>
          </a:bodyPr>
          <a:lstStyle>
            <a:lvl1pPr marL="0" indent="0">
              <a:buNone/>
              <a:defRPr sz="6731" spc="-153"/>
            </a:lvl1pPr>
          </a:lstStyle>
          <a:p>
            <a:pPr lvl="0"/>
            <a:r>
              <a:rPr lang="en-US" smtClean="0"/>
              <a:t>Click to edit Master text styles</a:t>
            </a:r>
          </a:p>
        </p:txBody>
      </p:sp>
      <p:sp>
        <p:nvSpPr>
          <p:cNvPr id="8" name="TextBox 7"/>
          <p:cNvSpPr txBox="1"/>
          <p:nvPr userDrawn="1"/>
        </p:nvSpPr>
        <p:spPr>
          <a:xfrm>
            <a:off x="4247274" y="6725348"/>
            <a:ext cx="3941926" cy="168070"/>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71" spc="153"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1699395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9414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notesSlide" Target="../notesSlides/notesSlide14.xml"/><Relationship Id="rId1" Type="http://schemas.openxmlformats.org/officeDocument/2006/relationships/slideLayout" Target="../slideLayouts/slideLayout29.xml"/><Relationship Id="rId4" Type="http://schemas.openxmlformats.org/officeDocument/2006/relationships/image" Target="../media/image19.tmp"/></Relationships>
</file>

<file path=ppt/slides/_rels/slide15.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27.xml"/><Relationship Id="rId1" Type="http://schemas.openxmlformats.org/officeDocument/2006/relationships/slideLayout" Target="../slideLayouts/slideLayout26.xml"/><Relationship Id="rId4" Type="http://schemas.openxmlformats.org/officeDocument/2006/relationships/image" Target="../media/image10.tmp"/></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4.xml"/><Relationship Id="rId1" Type="http://schemas.openxmlformats.org/officeDocument/2006/relationships/slideLayout" Target="../slideLayouts/slideLayout26.xml"/><Relationship Id="rId4" Type="http://schemas.openxmlformats.org/officeDocument/2006/relationships/image" Target="../media/image10.tm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2.xml"/><Relationship Id="rId6" Type="http://schemas.openxmlformats.org/officeDocument/2006/relationships/image" Target="../media/image14.jp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2.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178"/>
            <a:ext cx="12466638" cy="8304699"/>
          </a:xfrm>
          <a:prstGeom prst="rect">
            <a:avLst/>
          </a:prstGeom>
        </p:spPr>
      </p:pic>
      <p:sp>
        <p:nvSpPr>
          <p:cNvPr id="8" name="Title 7"/>
          <p:cNvSpPr>
            <a:spLocks noGrp="1"/>
          </p:cNvSpPr>
          <p:nvPr>
            <p:ph type="title"/>
          </p:nvPr>
        </p:nvSpPr>
        <p:spPr>
          <a:xfrm>
            <a:off x="0" y="3573462"/>
            <a:ext cx="6904037" cy="1543050"/>
          </a:xfrm>
          <a:solidFill>
            <a:schemeClr val="accent1">
              <a:lumMod val="50000"/>
              <a:alpha val="94000"/>
            </a:schemeClr>
          </a:solidFill>
        </p:spPr>
        <p:txBody>
          <a:bodyPr/>
          <a:lstStyle/>
          <a:p>
            <a:r>
              <a:rPr lang="en-US" sz="8800" dirty="0" smtClean="0">
                <a:solidFill>
                  <a:schemeClr val="bg1"/>
                </a:solidFill>
              </a:rPr>
              <a:t>Get the results</a:t>
            </a:r>
            <a:endParaRPr lang="en-US" sz="8800" dirty="0">
              <a:solidFill>
                <a:schemeClr val="bg1"/>
              </a:solidFill>
            </a:endParaRPr>
          </a:p>
        </p:txBody>
      </p:sp>
    </p:spTree>
    <p:extLst>
      <p:ext uri="{BB962C8B-B14F-4D97-AF65-F5344CB8AC3E}">
        <p14:creationId xmlns:p14="http://schemas.microsoft.com/office/powerpoint/2010/main" val="80418087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0637" y="1185432"/>
            <a:ext cx="9871075" cy="7110916"/>
          </a:xfrm>
          <a:prstGeom prst="roundRect">
            <a:avLst>
              <a:gd name="adj" fmla="val 0"/>
            </a:avLst>
          </a:prstGeom>
          <a:solidFill>
            <a:srgbClr val="FFFFFF">
              <a:shade val="85000"/>
            </a:srgbClr>
          </a:solidFill>
          <a:ln>
            <a:noFill/>
          </a:ln>
          <a:effectLst/>
        </p:spPr>
      </p:pic>
      <p:sp>
        <p:nvSpPr>
          <p:cNvPr id="2" name="Title 1"/>
          <p:cNvSpPr>
            <a:spLocks noGrp="1"/>
          </p:cNvSpPr>
          <p:nvPr>
            <p:ph type="title"/>
          </p:nvPr>
        </p:nvSpPr>
        <p:spPr/>
        <p:txBody>
          <a:bodyPr/>
          <a:lstStyle/>
          <a:p>
            <a:r>
              <a:rPr lang="en-US" dirty="0" smtClean="0"/>
              <a:t>Query Builder: Connecting you to results</a:t>
            </a:r>
            <a:endParaRPr lang="en-US" dirty="0"/>
          </a:p>
        </p:txBody>
      </p:sp>
      <p:sp>
        <p:nvSpPr>
          <p:cNvPr id="6" name="Up Arrow 5"/>
          <p:cNvSpPr/>
          <p:nvPr/>
        </p:nvSpPr>
        <p:spPr bwMode="auto">
          <a:xfrm>
            <a:off x="5270988" y="5756824"/>
            <a:ext cx="525545" cy="589247"/>
          </a:xfrm>
          <a:prstGeom prst="up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7" name="TextBox 6"/>
          <p:cNvSpPr txBox="1"/>
          <p:nvPr/>
        </p:nvSpPr>
        <p:spPr>
          <a:xfrm>
            <a:off x="4618037" y="6409769"/>
            <a:ext cx="1892184" cy="384205"/>
          </a:xfrm>
          <a:prstGeom prst="rect">
            <a:avLst/>
          </a:prstGeom>
          <a:noFill/>
        </p:spPr>
        <p:txBody>
          <a:bodyPr wrap="none" lIns="0" tIns="0" rIns="0" bIns="0" rtlCol="0">
            <a:spAutoFit/>
          </a:bodyPr>
          <a:lstStyle/>
          <a:p>
            <a:r>
              <a:rPr lang="en-US" sz="2448" spc="-71" dirty="0">
                <a:solidFill>
                  <a:srgbClr val="00A651"/>
                </a:solidFill>
              </a:rPr>
              <a:t>Create queries</a:t>
            </a:r>
          </a:p>
        </p:txBody>
      </p:sp>
      <p:sp>
        <p:nvSpPr>
          <p:cNvPr id="8" name="Up Arrow 7"/>
          <p:cNvSpPr/>
          <p:nvPr/>
        </p:nvSpPr>
        <p:spPr bwMode="auto">
          <a:xfrm>
            <a:off x="10223988" y="5756824"/>
            <a:ext cx="525545" cy="589247"/>
          </a:xfrm>
          <a:prstGeom prst="up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9" name="TextBox 8"/>
          <p:cNvSpPr txBox="1"/>
          <p:nvPr/>
        </p:nvSpPr>
        <p:spPr>
          <a:xfrm>
            <a:off x="9571037" y="6409769"/>
            <a:ext cx="2018727" cy="384205"/>
          </a:xfrm>
          <a:prstGeom prst="rect">
            <a:avLst/>
          </a:prstGeom>
          <a:noFill/>
        </p:spPr>
        <p:txBody>
          <a:bodyPr wrap="none" lIns="0" tIns="0" rIns="0" bIns="0" rtlCol="0">
            <a:spAutoFit/>
          </a:bodyPr>
          <a:lstStyle/>
          <a:p>
            <a:r>
              <a:rPr lang="en-US" sz="2448" spc="-71" dirty="0">
                <a:solidFill>
                  <a:srgbClr val="00A651"/>
                </a:solidFill>
              </a:rPr>
              <a:t>Preview Results</a:t>
            </a:r>
          </a:p>
        </p:txBody>
      </p:sp>
      <p:sp>
        <p:nvSpPr>
          <p:cNvPr id="11" name="Rectangle 10"/>
          <p:cNvSpPr/>
          <p:nvPr/>
        </p:nvSpPr>
        <p:spPr bwMode="auto">
          <a:xfrm>
            <a:off x="292100" y="1185432"/>
            <a:ext cx="2276474" cy="179979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a:solidFill>
                  <a:srgbClr val="FFFFFF"/>
                </a:solidFill>
              </a:rPr>
              <a:t>Full screen query builder to create/test queries</a:t>
            </a:r>
          </a:p>
        </p:txBody>
      </p:sp>
      <p:sp>
        <p:nvSpPr>
          <p:cNvPr id="12" name="Rectangle 11"/>
          <p:cNvSpPr/>
          <p:nvPr/>
        </p:nvSpPr>
        <p:spPr bwMode="auto">
          <a:xfrm>
            <a:off x="292099" y="3040061"/>
            <a:ext cx="2276475" cy="185190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a:solidFill>
                  <a:srgbClr val="FFFFFF"/>
                </a:solidFill>
              </a:rPr>
              <a:t>Fully integrated with result sources and query rules</a:t>
            </a:r>
          </a:p>
        </p:txBody>
      </p:sp>
      <p:sp>
        <p:nvSpPr>
          <p:cNvPr id="14" name="Rectangle 13"/>
          <p:cNvSpPr/>
          <p:nvPr/>
        </p:nvSpPr>
        <p:spPr bwMode="auto">
          <a:xfrm>
            <a:off x="292099" y="4942068"/>
            <a:ext cx="2276475" cy="185190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a:solidFill>
                  <a:srgbClr val="FFFFFF"/>
                </a:solidFill>
              </a:rPr>
              <a:t>Query variables are substituted at query time</a:t>
            </a:r>
          </a:p>
        </p:txBody>
      </p:sp>
    </p:spTree>
    <p:extLst>
      <p:ext uri="{BB962C8B-B14F-4D97-AF65-F5344CB8AC3E}">
        <p14:creationId xmlns:p14="http://schemas.microsoft.com/office/powerpoint/2010/main" val="29159773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40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40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86292" y="105024"/>
            <a:ext cx="12143272" cy="10547161"/>
          </a:xfrm>
          <a:prstGeom prst="rect">
            <a:avLst/>
          </a:prstGeom>
        </p:spPr>
        <p:txBody>
          <a:bodyPr wrap="square">
            <a:spAutoFit/>
          </a:bodyPr>
          <a:lstStyle/>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xsl:template</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name="dvt_1.noKeyword"&gt;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&lt;span class="srch-description2"&gt;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xsl:choose</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xsl:when</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test="$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IsFixedQuery</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xsl:value-of</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select="$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NoFixedQuery</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xsl:when</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xsl:otherwise</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xsl:value-of</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select="$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NoKeyword</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xsl:otherwise</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xsl:choose</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&lt;/span&gt;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xsl:template</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 When empty result set is returned from search --&gt;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xsl:template</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name="dvt_1.empty"&gt;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&lt;div class="</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srch</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-results"&gt;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xsl:if</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test="string-length($</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SrchRSSLink</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&amp;</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gt</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0 and $</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ShowActionLinks</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 type="application/</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rss+xml</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href</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SrchRSSLink</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title="{$</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SrchRSSText</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id="SRCHRSSL" class="</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srch</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ext</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-action-margin"&gt;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img</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style="vertical-align: middle;" border="0" </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src</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="/_layouts/images/rss.gif" alt=""/&gt;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xsl:text</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disable-output-escaping="yes"&gt;&amp;</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amp;nbsp</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xsl:text</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xsl:value-of</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select="$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SrchRSSText</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xsl:if</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test="string-length($</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SearchProviderLink</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&amp;</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gt</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0"&gt;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 </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href</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SearchProviderLink</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title="{$</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SearchProviderText</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class="</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srch</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ext</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-action-margin" &gt;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img</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style="vertical-align: middle;" border="0" </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src</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="/_layouts/images/searchfolder.png" alt=""/&gt;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xsl:text</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disable-output-escaping="yes"&gt;&amp;</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amp;nbsp</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xsl:text</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xsl:value-of</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select="$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SearchProviderText</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xsl:if</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a:t>
            </a:r>
            <a:r>
              <a:rPr lang="en-US" sz="1836" dirty="0" err="1">
                <a:solidFill>
                  <a:srgbClr val="505050"/>
                </a:solidFill>
                <a:latin typeface="Calibri" panose="020F0502020204030204" pitchFamily="34" charset="0"/>
                <a:ea typeface="Calibri" panose="020F0502020204030204" pitchFamily="34" charset="0"/>
                <a:cs typeface="Times New Roman" panose="02020603050405020304" pitchFamily="18" charset="0"/>
              </a:rPr>
              <a:t>xsl:if</a:t>
            </a:r>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&lt;/div&gt;</a:t>
            </a:r>
          </a:p>
          <a:p>
            <a:r>
              <a:rPr lang="en-US" sz="1836" dirty="0">
                <a:solidFill>
                  <a:srgbClr val="505050"/>
                </a:solidFill>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96268844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Hello, Display Templates</a:t>
            </a:r>
            <a:endParaRPr lang="en-US" dirty="0"/>
          </a:p>
        </p:txBody>
      </p:sp>
      <p:sp>
        <p:nvSpPr>
          <p:cNvPr id="5" name="Title 3"/>
          <p:cNvSpPr txBox="1">
            <a:spLocks/>
          </p:cNvSpPr>
          <p:nvPr/>
        </p:nvSpPr>
        <p:spPr>
          <a:xfrm>
            <a:off x="531947" y="4583957"/>
            <a:ext cx="11370961" cy="777893"/>
          </a:xfrm>
          <a:prstGeom prst="rect">
            <a:avLst/>
          </a:prstGeom>
        </p:spPr>
        <p:txBody>
          <a:bodyPr vert="horz" wrap="square" lIns="0" tIns="0" rIns="0" bIns="0" rtlCol="0" anchor="b" anchorCtr="0">
            <a:spAutoFit/>
          </a:bodyPr>
          <a:lstStyle>
            <a:lvl1pPr algn="l" defTabSz="914363" rtl="0" eaLnBrk="1" latinLnBrk="0" hangingPunct="1">
              <a:lnSpc>
                <a:spcPct val="90000"/>
              </a:lnSpc>
              <a:spcBef>
                <a:spcPct val="0"/>
              </a:spcBef>
              <a:buNone/>
              <a:defRPr lang="en-US" sz="8800" b="0" kern="1200" cap="none" spc="-300" baseline="0">
                <a:ln w="3175">
                  <a:noFill/>
                </a:ln>
                <a:gradFill>
                  <a:gsLst>
                    <a:gs pos="100000">
                      <a:srgbClr val="FFFFFF"/>
                    </a:gs>
                    <a:gs pos="0">
                      <a:srgbClr val="FFFFFF"/>
                    </a:gs>
                  </a:gsLst>
                  <a:lin ang="5400000" scaled="0"/>
                </a:gradFill>
                <a:effectLst/>
                <a:latin typeface="+mj-lt"/>
                <a:ea typeface="+mn-ea"/>
                <a:cs typeface="Arial" charset="0"/>
              </a:defRPr>
            </a:lvl1pPr>
          </a:lstStyle>
          <a:p>
            <a:pPr algn="ctr"/>
            <a:r>
              <a:rPr sz="5507" dirty="0"/>
              <a:t>Craft the perfect look in HTML &amp; JavaScript</a:t>
            </a:r>
          </a:p>
        </p:txBody>
      </p:sp>
    </p:spTree>
    <p:extLst>
      <p:ext uri="{BB962C8B-B14F-4D97-AF65-F5344CB8AC3E}">
        <p14:creationId xmlns:p14="http://schemas.microsoft.com/office/powerpoint/2010/main" val="22449910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t>
            </a:r>
            <a:r>
              <a:rPr lang="en-US" dirty="0" smtClean="0"/>
              <a:t>a display template does</a:t>
            </a:r>
            <a:endParaRPr lang="en-US" dirty="0"/>
          </a:p>
        </p:txBody>
      </p:sp>
      <p:sp>
        <p:nvSpPr>
          <p:cNvPr id="9" name="Text Placeholder 8"/>
          <p:cNvSpPr>
            <a:spLocks noGrp="1"/>
          </p:cNvSpPr>
          <p:nvPr>
            <p:ph type="body" sz="quarter" idx="11"/>
          </p:nvPr>
        </p:nvSpPr>
        <p:spPr>
          <a:xfrm>
            <a:off x="6677804" y="4440916"/>
            <a:ext cx="4417233" cy="2332946"/>
          </a:xfrm>
        </p:spPr>
        <p:txBody>
          <a:bodyPr/>
          <a:lstStyle/>
          <a:p>
            <a:pPr marL="0" indent="0">
              <a:buNone/>
            </a:pPr>
            <a:r>
              <a:rPr lang="en-US" dirty="0" smtClean="0"/>
              <a:t>Displays them using HTML </a:t>
            </a:r>
            <a:r>
              <a:rPr lang="en-US" dirty="0"/>
              <a:t>and JavaScript instead of XSL</a:t>
            </a:r>
          </a:p>
          <a:p>
            <a:pPr marL="0" indent="0">
              <a:buNone/>
            </a:pPr>
            <a:endParaRPr lang="en-US" dirty="0"/>
          </a:p>
        </p:txBody>
      </p:sp>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6260" y="1952913"/>
            <a:ext cx="4896168" cy="1253186"/>
          </a:xfrm>
          <a:prstGeom prst="rect">
            <a:avLst/>
          </a:prstGeom>
        </p:spPr>
      </p:pic>
      <p:cxnSp>
        <p:nvCxnSpPr>
          <p:cNvPr id="5" name="Straight Connector 3"/>
          <p:cNvCxnSpPr/>
          <p:nvPr/>
        </p:nvCxnSpPr>
        <p:spPr>
          <a:xfrm flipV="1">
            <a:off x="6827016" y="1597694"/>
            <a:ext cx="445180" cy="416140"/>
          </a:xfrm>
          <a:prstGeom prst="line">
            <a:avLst/>
          </a:prstGeom>
          <a:ln w="28575">
            <a:solidFill>
              <a:schemeClr val="accent5"/>
            </a:solidFill>
            <a:headEnd type="none"/>
            <a:tailEnd type="none"/>
          </a:ln>
        </p:spPr>
        <p:style>
          <a:lnRef idx="1">
            <a:schemeClr val="accent3"/>
          </a:lnRef>
          <a:fillRef idx="0">
            <a:schemeClr val="accent3"/>
          </a:fillRef>
          <a:effectRef idx="0">
            <a:schemeClr val="accent3"/>
          </a:effectRef>
          <a:fontRef idx="minor">
            <a:schemeClr val="tx1"/>
          </a:fontRef>
        </p:style>
      </p:cxnSp>
      <p:cxnSp>
        <p:nvCxnSpPr>
          <p:cNvPr id="10" name="Straight Connector 11"/>
          <p:cNvCxnSpPr/>
          <p:nvPr/>
        </p:nvCxnSpPr>
        <p:spPr>
          <a:xfrm flipV="1">
            <a:off x="9850147" y="1616421"/>
            <a:ext cx="445180" cy="416140"/>
          </a:xfrm>
          <a:prstGeom prst="line">
            <a:avLst/>
          </a:prstGeom>
          <a:ln w="28575">
            <a:solidFill>
              <a:schemeClr val="accent5"/>
            </a:solidFill>
            <a:headEnd type="none"/>
            <a:tailEnd type="none"/>
          </a:ln>
        </p:spPr>
        <p:style>
          <a:lnRef idx="1">
            <a:schemeClr val="accent3"/>
          </a:lnRef>
          <a:fillRef idx="0">
            <a:schemeClr val="accent3"/>
          </a:fillRef>
          <a:effectRef idx="0">
            <a:schemeClr val="accent3"/>
          </a:effectRef>
          <a:fontRef idx="minor">
            <a:schemeClr val="tx1"/>
          </a:fontRef>
        </p:style>
      </p:cxnSp>
      <p:cxnSp>
        <p:nvCxnSpPr>
          <p:cNvPr id="11" name="Straight Connector 13"/>
          <p:cNvCxnSpPr/>
          <p:nvPr/>
        </p:nvCxnSpPr>
        <p:spPr>
          <a:xfrm>
            <a:off x="8833644" y="2682014"/>
            <a:ext cx="732498" cy="860576"/>
          </a:xfrm>
          <a:prstGeom prst="line">
            <a:avLst/>
          </a:prstGeom>
          <a:ln w="28575">
            <a:solidFill>
              <a:schemeClr val="accent5"/>
            </a:solidFill>
            <a:headEnd type="none"/>
            <a:tailEnd type="none"/>
          </a:ln>
        </p:spPr>
        <p:style>
          <a:lnRef idx="1">
            <a:schemeClr val="accent3"/>
          </a:lnRef>
          <a:fillRef idx="0">
            <a:schemeClr val="accent3"/>
          </a:fillRef>
          <a:effectRef idx="0">
            <a:schemeClr val="accent3"/>
          </a:effectRef>
          <a:fontRef idx="minor">
            <a:schemeClr val="tx1"/>
          </a:fontRef>
        </p:style>
      </p:cxnSp>
      <p:cxnSp>
        <p:nvCxnSpPr>
          <p:cNvPr id="13" name="Straight Connector 15"/>
          <p:cNvCxnSpPr/>
          <p:nvPr/>
        </p:nvCxnSpPr>
        <p:spPr>
          <a:xfrm flipH="1" flipV="1">
            <a:off x="7049606" y="3119925"/>
            <a:ext cx="293360" cy="540547"/>
          </a:xfrm>
          <a:prstGeom prst="line">
            <a:avLst/>
          </a:prstGeom>
          <a:ln w="28575">
            <a:solidFill>
              <a:schemeClr val="accent5"/>
            </a:solidFill>
            <a:headEnd type="none"/>
            <a:tailEnd type="none"/>
          </a:ln>
        </p:spPr>
        <p:style>
          <a:lnRef idx="1">
            <a:schemeClr val="accent3"/>
          </a:lnRef>
          <a:fillRef idx="0">
            <a:schemeClr val="accent3"/>
          </a:fillRef>
          <a:effectRef idx="0">
            <a:schemeClr val="accent3"/>
          </a:effectRef>
          <a:fontRef idx="minor">
            <a:schemeClr val="tx1"/>
          </a:fontRef>
        </p:style>
      </p:cxnSp>
      <p:cxnSp>
        <p:nvCxnSpPr>
          <p:cNvPr id="14" name="Straight Connector 3"/>
          <p:cNvCxnSpPr/>
          <p:nvPr/>
        </p:nvCxnSpPr>
        <p:spPr>
          <a:xfrm flipV="1">
            <a:off x="5565091" y="1573242"/>
            <a:ext cx="445180" cy="416140"/>
          </a:xfrm>
          <a:prstGeom prst="line">
            <a:avLst/>
          </a:prstGeom>
          <a:ln w="28575">
            <a:solidFill>
              <a:schemeClr val="accent5"/>
            </a:solidFill>
            <a:headEnd type="none"/>
            <a:tailEnd type="none"/>
          </a:ln>
        </p:spPr>
        <p:style>
          <a:lnRef idx="1">
            <a:schemeClr val="accent3"/>
          </a:lnRef>
          <a:fillRef idx="0">
            <a:schemeClr val="accent3"/>
          </a:fillRef>
          <a:effectRef idx="0">
            <a:schemeClr val="accent3"/>
          </a:effectRef>
          <a:fontRef idx="minor">
            <a:schemeClr val="tx1"/>
          </a:fontRef>
        </p:style>
      </p:cxnSp>
      <p:sp>
        <p:nvSpPr>
          <p:cNvPr id="4" name="TextBox 3"/>
          <p:cNvSpPr txBox="1"/>
          <p:nvPr/>
        </p:nvSpPr>
        <p:spPr>
          <a:xfrm>
            <a:off x="5706118" y="1291661"/>
            <a:ext cx="1146794" cy="256159"/>
          </a:xfrm>
          <a:prstGeom prst="rect">
            <a:avLst/>
          </a:prstGeom>
          <a:noFill/>
        </p:spPr>
        <p:txBody>
          <a:bodyPr wrap="none" lIns="0" tIns="0" rIns="0" bIns="0" rtlCol="0">
            <a:spAutoFit/>
          </a:bodyPr>
          <a:lstStyle/>
          <a:p>
            <a:r>
              <a:rPr lang="en-US" sz="1632" spc="-71" dirty="0">
                <a:solidFill>
                  <a:srgbClr val="B4009E"/>
                </a:solidFill>
              </a:rPr>
              <a:t>File Extension</a:t>
            </a:r>
          </a:p>
        </p:txBody>
      </p:sp>
      <p:sp>
        <p:nvSpPr>
          <p:cNvPr id="16" name="TextBox 15"/>
          <p:cNvSpPr txBox="1"/>
          <p:nvPr/>
        </p:nvSpPr>
        <p:spPr>
          <a:xfrm>
            <a:off x="7099713" y="1291661"/>
            <a:ext cx="352487" cy="256159"/>
          </a:xfrm>
          <a:prstGeom prst="rect">
            <a:avLst/>
          </a:prstGeom>
          <a:noFill/>
        </p:spPr>
        <p:txBody>
          <a:bodyPr wrap="none" lIns="0" tIns="0" rIns="0" bIns="0" rtlCol="0">
            <a:spAutoFit/>
          </a:bodyPr>
          <a:lstStyle/>
          <a:p>
            <a:r>
              <a:rPr lang="en-US" sz="1632" spc="-71" dirty="0">
                <a:solidFill>
                  <a:srgbClr val="B4009E"/>
                </a:solidFill>
              </a:rPr>
              <a:t>Title</a:t>
            </a:r>
          </a:p>
        </p:txBody>
      </p:sp>
      <p:sp>
        <p:nvSpPr>
          <p:cNvPr id="17" name="TextBox 16"/>
          <p:cNvSpPr txBox="1"/>
          <p:nvPr/>
        </p:nvSpPr>
        <p:spPr>
          <a:xfrm>
            <a:off x="9850147" y="1291661"/>
            <a:ext cx="1244890" cy="256159"/>
          </a:xfrm>
          <a:prstGeom prst="rect">
            <a:avLst/>
          </a:prstGeom>
          <a:noFill/>
        </p:spPr>
        <p:txBody>
          <a:bodyPr wrap="none" lIns="0" tIns="0" rIns="0" bIns="0" rtlCol="0">
            <a:spAutoFit/>
          </a:bodyPr>
          <a:lstStyle/>
          <a:p>
            <a:r>
              <a:rPr lang="en-US" sz="1632" spc="-71" dirty="0">
                <a:solidFill>
                  <a:srgbClr val="B4009E"/>
                </a:solidFill>
              </a:rPr>
              <a:t>Preview Image</a:t>
            </a:r>
          </a:p>
        </p:txBody>
      </p:sp>
      <p:sp>
        <p:nvSpPr>
          <p:cNvPr id="18" name="TextBox 17"/>
          <p:cNvSpPr txBox="1"/>
          <p:nvPr/>
        </p:nvSpPr>
        <p:spPr>
          <a:xfrm>
            <a:off x="9120297" y="3576504"/>
            <a:ext cx="1785916" cy="256159"/>
          </a:xfrm>
          <a:prstGeom prst="rect">
            <a:avLst/>
          </a:prstGeom>
          <a:noFill/>
        </p:spPr>
        <p:txBody>
          <a:bodyPr wrap="none" lIns="0" tIns="0" rIns="0" bIns="0" rtlCol="0">
            <a:spAutoFit/>
          </a:bodyPr>
          <a:lstStyle/>
          <a:p>
            <a:r>
              <a:rPr lang="en-US" sz="1632" spc="-71" dirty="0">
                <a:solidFill>
                  <a:srgbClr val="B4009E"/>
                </a:solidFill>
              </a:rPr>
              <a:t>Document Summary</a:t>
            </a:r>
          </a:p>
        </p:txBody>
      </p:sp>
      <p:sp>
        <p:nvSpPr>
          <p:cNvPr id="19" name="TextBox 18"/>
          <p:cNvSpPr txBox="1"/>
          <p:nvPr/>
        </p:nvSpPr>
        <p:spPr>
          <a:xfrm>
            <a:off x="7196287" y="3698303"/>
            <a:ext cx="376161" cy="256159"/>
          </a:xfrm>
          <a:prstGeom prst="rect">
            <a:avLst/>
          </a:prstGeom>
          <a:noFill/>
        </p:spPr>
        <p:txBody>
          <a:bodyPr wrap="none" lIns="0" tIns="0" rIns="0" bIns="0" rtlCol="0">
            <a:spAutoFit/>
          </a:bodyPr>
          <a:lstStyle/>
          <a:p>
            <a:r>
              <a:rPr lang="en-US" sz="1632" spc="-71" dirty="0">
                <a:solidFill>
                  <a:srgbClr val="B4009E"/>
                </a:solidFill>
              </a:rPr>
              <a:t>Path</a:t>
            </a:r>
          </a:p>
        </p:txBody>
      </p:sp>
      <p:sp>
        <p:nvSpPr>
          <p:cNvPr id="21" name="Text Placeholder 8"/>
          <p:cNvSpPr>
            <a:spLocks noGrp="1"/>
          </p:cNvSpPr>
          <p:nvPr>
            <p:ph type="body" sz="quarter" idx="11"/>
          </p:nvPr>
        </p:nvSpPr>
        <p:spPr>
          <a:xfrm>
            <a:off x="716091" y="2003995"/>
            <a:ext cx="4417233" cy="1181862"/>
          </a:xfrm>
        </p:spPr>
        <p:txBody>
          <a:bodyPr/>
          <a:lstStyle/>
          <a:p>
            <a:pPr marL="0" indent="0">
              <a:buNone/>
            </a:pPr>
            <a:r>
              <a:rPr lang="en-US" dirty="0"/>
              <a:t>Retrieves managed </a:t>
            </a:r>
            <a:r>
              <a:rPr lang="en-US" dirty="0" smtClean="0"/>
              <a:t>properties</a:t>
            </a:r>
            <a:endParaRPr lang="en-US" dirty="0"/>
          </a:p>
        </p:txBody>
      </p:sp>
      <p:pic>
        <p:nvPicPr>
          <p:cNvPr id="7" name="Picture 6"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848" y="3611192"/>
            <a:ext cx="6361067" cy="3010270"/>
          </a:xfrm>
          <a:prstGeom prst="rect">
            <a:avLst/>
          </a:prstGeom>
        </p:spPr>
      </p:pic>
    </p:spTree>
    <p:extLst>
      <p:ext uri="{BB962C8B-B14F-4D97-AF65-F5344CB8AC3E}">
        <p14:creationId xmlns:p14="http://schemas.microsoft.com/office/powerpoint/2010/main" val="31307114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1500"/>
                                        <p:tgtEl>
                                          <p:spTgt spid="21">
                                            <p:txEl>
                                              <p:pRg st="0" end="0"/>
                                            </p:txEl>
                                          </p:spTgt>
                                        </p:tgtEl>
                                      </p:cBhvr>
                                    </p:animEffect>
                                  </p:childTnLst>
                                </p:cTn>
                              </p:par>
                            </p:childTnLst>
                          </p:cTn>
                        </p:par>
                        <p:par>
                          <p:cTn id="8" fill="hold">
                            <p:stCondLst>
                              <p:cond delay="1500"/>
                            </p:stCondLst>
                            <p:childTnLst>
                              <p:par>
                                <p:cTn id="9" presetID="10" presetClass="entr" presetSubtype="0" fill="hold" nodeType="after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15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1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nodeType="withEffect">
                                  <p:stCondLst>
                                    <p:cond delay="1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15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nodeType="withEffect">
                                  <p:stCondLst>
                                    <p:cond delay="15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15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15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15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par>
                          <p:cTn id="42" fill="hold">
                            <p:stCondLst>
                              <p:cond delay="3500"/>
                            </p:stCondLst>
                            <p:childTnLst>
                              <p:par>
                                <p:cTn id="43" presetID="10" presetClass="entr" presetSubtype="0" fill="hold" grpId="0" nodeType="afterEffect">
                                  <p:stCondLst>
                                    <p:cond delay="2000"/>
                                  </p:stCondLst>
                                  <p:childTnLst>
                                    <p:set>
                                      <p:cBhvr>
                                        <p:cTn id="44" dur="1" fill="hold">
                                          <p:stCondLst>
                                            <p:cond delay="0"/>
                                          </p:stCondLst>
                                        </p:cTn>
                                        <p:tgtEl>
                                          <p:spTgt spid="9">
                                            <p:txEl>
                                              <p:pRg st="0" end="0"/>
                                            </p:txEl>
                                          </p:spTgt>
                                        </p:tgtEl>
                                        <p:attrNameLst>
                                          <p:attrName>style.visibility</p:attrName>
                                        </p:attrNameLst>
                                      </p:cBhvr>
                                      <p:to>
                                        <p:strVal val="visible"/>
                                      </p:to>
                                    </p:set>
                                    <p:animEffect transition="in" filter="fade">
                                      <p:cBhvr>
                                        <p:cTn id="45" dur="1500"/>
                                        <p:tgtEl>
                                          <p:spTgt spid="9">
                                            <p:txEl>
                                              <p:pRg st="0" end="0"/>
                                            </p:txEl>
                                          </p:spTgt>
                                        </p:tgtEl>
                                      </p:cBhvr>
                                    </p:animEffect>
                                  </p:childTnLst>
                                </p:cTn>
                              </p:par>
                            </p:childTnLst>
                          </p:cTn>
                        </p:par>
                        <p:par>
                          <p:cTn id="46" fill="hold">
                            <p:stCondLst>
                              <p:cond delay="7000"/>
                            </p:stCondLst>
                            <p:childTnLst>
                              <p:par>
                                <p:cTn id="47" presetID="10" presetClass="entr" presetSubtype="0"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4" grpId="0"/>
      <p:bldP spid="16" grpId="0"/>
      <p:bldP spid="17" grpId="0"/>
      <p:bldP spid="18" grpId="0"/>
      <p:bldP spid="19" grpId="0"/>
      <p:bldP spid="2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Layers for </a:t>
            </a:r>
            <a:br>
              <a:rPr lang="en-US" dirty="0" smtClean="0"/>
            </a:br>
            <a:r>
              <a:rPr lang="en-US" dirty="0" smtClean="0"/>
              <a:t>display templates</a:t>
            </a:r>
            <a:endParaRPr lang="en-US" dirty="0"/>
          </a:p>
        </p:txBody>
      </p:sp>
      <p:sp>
        <p:nvSpPr>
          <p:cNvPr id="4" name="Text Placeholder 3"/>
          <p:cNvSpPr>
            <a:spLocks noGrp="1"/>
          </p:cNvSpPr>
          <p:nvPr>
            <p:ph type="body" sz="quarter" idx="11"/>
          </p:nvPr>
        </p:nvSpPr>
        <p:spPr/>
        <p:txBody>
          <a:bodyPr/>
          <a:lstStyle/>
          <a:p>
            <a:endParaRPr lang="en-US"/>
          </a:p>
        </p:txBody>
      </p:sp>
      <p:pic>
        <p:nvPicPr>
          <p:cNvPr id="19" name="Picture 18"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8390" y="-1"/>
            <a:ext cx="5865584" cy="6994525"/>
          </a:xfrm>
          <a:prstGeom prst="rect">
            <a:avLst/>
          </a:prstGeom>
        </p:spPr>
      </p:pic>
      <p:sp>
        <p:nvSpPr>
          <p:cNvPr id="23" name="Freeform 22"/>
          <p:cNvSpPr/>
          <p:nvPr/>
        </p:nvSpPr>
        <p:spPr bwMode="auto">
          <a:xfrm>
            <a:off x="8212038" y="-39407"/>
            <a:ext cx="4321500" cy="7027364"/>
          </a:xfrm>
          <a:custGeom>
            <a:avLst/>
            <a:gdLst>
              <a:gd name="connsiteX0" fmla="*/ 25758 w 4211391"/>
              <a:gd name="connsiteY0" fmla="*/ 90152 h 6890198"/>
              <a:gd name="connsiteX1" fmla="*/ 12879 w 4211391"/>
              <a:gd name="connsiteY1" fmla="*/ 6890198 h 6890198"/>
              <a:gd name="connsiteX2" fmla="*/ 4082603 w 4211391"/>
              <a:gd name="connsiteY2" fmla="*/ 6877319 h 6890198"/>
              <a:gd name="connsiteX3" fmla="*/ 4082603 w 4211391"/>
              <a:gd name="connsiteY3" fmla="*/ 5653826 h 6890198"/>
              <a:gd name="connsiteX4" fmla="*/ 193183 w 4211391"/>
              <a:gd name="connsiteY4" fmla="*/ 5628068 h 6890198"/>
              <a:gd name="connsiteX5" fmla="*/ 180304 w 4211391"/>
              <a:gd name="connsiteY5" fmla="*/ 206062 h 6890198"/>
              <a:gd name="connsiteX6" fmla="*/ 4198512 w 4211391"/>
              <a:gd name="connsiteY6" fmla="*/ 244699 h 6890198"/>
              <a:gd name="connsiteX7" fmla="*/ 4211391 w 4211391"/>
              <a:gd name="connsiteY7" fmla="*/ 25758 h 6890198"/>
              <a:gd name="connsiteX8" fmla="*/ 0 w 4211391"/>
              <a:gd name="connsiteY8" fmla="*/ 0 h 6890198"/>
              <a:gd name="connsiteX9" fmla="*/ 25758 w 4211391"/>
              <a:gd name="connsiteY9" fmla="*/ 90152 h 689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11391" h="6890198">
                <a:moveTo>
                  <a:pt x="25758" y="90152"/>
                </a:moveTo>
                <a:lnTo>
                  <a:pt x="12879" y="6890198"/>
                </a:lnTo>
                <a:lnTo>
                  <a:pt x="4082603" y="6877319"/>
                </a:lnTo>
                <a:lnTo>
                  <a:pt x="4082603" y="5653826"/>
                </a:lnTo>
                <a:lnTo>
                  <a:pt x="193183" y="5628068"/>
                </a:lnTo>
                <a:lnTo>
                  <a:pt x="180304" y="206062"/>
                </a:lnTo>
                <a:lnTo>
                  <a:pt x="4198512" y="244699"/>
                </a:lnTo>
                <a:lnTo>
                  <a:pt x="4211391" y="25758"/>
                </a:lnTo>
                <a:lnTo>
                  <a:pt x="0" y="0"/>
                </a:lnTo>
                <a:lnTo>
                  <a:pt x="25758" y="90152"/>
                </a:lnTo>
                <a:close/>
              </a:path>
            </a:pathLst>
          </a:custGeom>
          <a:solidFill>
            <a:schemeClr val="bg2">
              <a:alpha val="45098"/>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4" name="Rectangle 23"/>
          <p:cNvSpPr/>
          <p:nvPr/>
        </p:nvSpPr>
        <p:spPr bwMode="auto">
          <a:xfrm>
            <a:off x="8419247" y="226583"/>
            <a:ext cx="2765168" cy="344800"/>
          </a:xfrm>
          <a:prstGeom prst="rect">
            <a:avLst/>
          </a:prstGeom>
          <a:solidFill>
            <a:schemeClr val="accent2">
              <a:alpha val="45098"/>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5" name="Rectangle 24"/>
          <p:cNvSpPr/>
          <p:nvPr/>
        </p:nvSpPr>
        <p:spPr bwMode="auto">
          <a:xfrm>
            <a:off x="8419246" y="759152"/>
            <a:ext cx="2745268" cy="344800"/>
          </a:xfrm>
          <a:prstGeom prst="rect">
            <a:avLst/>
          </a:prstGeom>
          <a:solidFill>
            <a:schemeClr val="accent2">
              <a:alpha val="45098"/>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6" name="Rectangle 25"/>
          <p:cNvSpPr/>
          <p:nvPr/>
        </p:nvSpPr>
        <p:spPr bwMode="auto">
          <a:xfrm>
            <a:off x="8419246" y="1274234"/>
            <a:ext cx="3940249" cy="763610"/>
          </a:xfrm>
          <a:prstGeom prst="rect">
            <a:avLst/>
          </a:prstGeom>
          <a:solidFill>
            <a:schemeClr val="accent2">
              <a:alpha val="45098"/>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7" name="Rectangle 26"/>
          <p:cNvSpPr/>
          <p:nvPr/>
        </p:nvSpPr>
        <p:spPr bwMode="auto">
          <a:xfrm>
            <a:off x="8419246" y="2215165"/>
            <a:ext cx="3178623" cy="344800"/>
          </a:xfrm>
          <a:prstGeom prst="rect">
            <a:avLst/>
          </a:prstGeom>
          <a:solidFill>
            <a:schemeClr val="accent2">
              <a:alpha val="45098"/>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8" name="Rectangle 27"/>
          <p:cNvSpPr/>
          <p:nvPr/>
        </p:nvSpPr>
        <p:spPr bwMode="auto">
          <a:xfrm>
            <a:off x="8419246" y="2734128"/>
            <a:ext cx="2976559" cy="344800"/>
          </a:xfrm>
          <a:prstGeom prst="rect">
            <a:avLst/>
          </a:prstGeom>
          <a:solidFill>
            <a:schemeClr val="accent2">
              <a:alpha val="45098"/>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9" name="Rectangle 28"/>
          <p:cNvSpPr/>
          <p:nvPr/>
        </p:nvSpPr>
        <p:spPr bwMode="auto">
          <a:xfrm>
            <a:off x="8419246" y="3247983"/>
            <a:ext cx="3310742" cy="344800"/>
          </a:xfrm>
          <a:prstGeom prst="rect">
            <a:avLst/>
          </a:prstGeom>
          <a:solidFill>
            <a:schemeClr val="accent2">
              <a:alpha val="45098"/>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0" name="Rectangle 29"/>
          <p:cNvSpPr/>
          <p:nvPr/>
        </p:nvSpPr>
        <p:spPr bwMode="auto">
          <a:xfrm>
            <a:off x="8419246" y="3820451"/>
            <a:ext cx="3885847" cy="772620"/>
          </a:xfrm>
          <a:prstGeom prst="rect">
            <a:avLst/>
          </a:prstGeom>
          <a:solidFill>
            <a:schemeClr val="accent2">
              <a:alpha val="45098"/>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1" name="Rectangle 30"/>
          <p:cNvSpPr/>
          <p:nvPr/>
        </p:nvSpPr>
        <p:spPr bwMode="auto">
          <a:xfrm>
            <a:off x="8419246" y="4802923"/>
            <a:ext cx="3940249" cy="777153"/>
          </a:xfrm>
          <a:prstGeom prst="rect">
            <a:avLst/>
          </a:prstGeom>
          <a:solidFill>
            <a:schemeClr val="accent2">
              <a:alpha val="45098"/>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2" name="Rectangle 31"/>
          <p:cNvSpPr/>
          <p:nvPr/>
        </p:nvSpPr>
        <p:spPr bwMode="auto">
          <a:xfrm>
            <a:off x="6638336" y="38130"/>
            <a:ext cx="1062417" cy="1648326"/>
          </a:xfrm>
          <a:prstGeom prst="rect">
            <a:avLst/>
          </a:prstGeom>
          <a:solidFill>
            <a:schemeClr val="accent1">
              <a:alpha val="45098"/>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3" name="Rectangle 32"/>
          <p:cNvSpPr/>
          <p:nvPr/>
        </p:nvSpPr>
        <p:spPr bwMode="auto">
          <a:xfrm>
            <a:off x="6615538" y="1795108"/>
            <a:ext cx="1496936" cy="1452876"/>
          </a:xfrm>
          <a:prstGeom prst="rect">
            <a:avLst/>
          </a:prstGeom>
          <a:solidFill>
            <a:schemeClr val="accent1">
              <a:alpha val="45098"/>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7" name="Rectangle 16"/>
          <p:cNvSpPr/>
          <p:nvPr/>
        </p:nvSpPr>
        <p:spPr bwMode="auto">
          <a:xfrm>
            <a:off x="274639" y="2049462"/>
            <a:ext cx="2276474" cy="179979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smtClean="0">
                <a:solidFill>
                  <a:srgbClr val="FFFFFF"/>
                </a:solidFill>
              </a:rPr>
              <a:t>Control</a:t>
            </a:r>
            <a:endParaRPr lang="en-US" sz="2000" dirty="0">
              <a:solidFill>
                <a:srgbClr val="FFFFFF"/>
              </a:solidFill>
            </a:endParaRPr>
          </a:p>
        </p:txBody>
      </p:sp>
      <p:sp>
        <p:nvSpPr>
          <p:cNvPr id="18" name="Rectangle 17"/>
          <p:cNvSpPr/>
          <p:nvPr/>
        </p:nvSpPr>
        <p:spPr bwMode="auto">
          <a:xfrm>
            <a:off x="2650677" y="2049462"/>
            <a:ext cx="2276475" cy="179979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smtClean="0">
                <a:solidFill>
                  <a:srgbClr val="FFFFFF"/>
                </a:solidFill>
              </a:rPr>
              <a:t>Item</a:t>
            </a:r>
            <a:endParaRPr lang="en-US" sz="2000" dirty="0">
              <a:solidFill>
                <a:srgbClr val="FFFFFF"/>
              </a:solidFill>
            </a:endParaRPr>
          </a:p>
        </p:txBody>
      </p:sp>
      <p:sp>
        <p:nvSpPr>
          <p:cNvPr id="20" name="Rectangle 19"/>
          <p:cNvSpPr/>
          <p:nvPr/>
        </p:nvSpPr>
        <p:spPr bwMode="auto">
          <a:xfrm>
            <a:off x="274639" y="3920780"/>
            <a:ext cx="2276475" cy="18866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smtClean="0">
                <a:solidFill>
                  <a:srgbClr val="FFFFFF"/>
                </a:solidFill>
              </a:rPr>
              <a:t>Also:</a:t>
            </a:r>
          </a:p>
          <a:p>
            <a:r>
              <a:rPr lang="en-US" sz="2000" dirty="0" smtClean="0">
                <a:solidFill>
                  <a:srgbClr val="FFFFFF"/>
                </a:solidFill>
              </a:rPr>
              <a:t>Filter, Group and Hover Panel</a:t>
            </a:r>
            <a:endParaRPr lang="en-US" sz="2000" dirty="0">
              <a:solidFill>
                <a:srgbClr val="FFFFFF"/>
              </a:solidFill>
            </a:endParaRPr>
          </a:p>
        </p:txBody>
      </p:sp>
    </p:spTree>
    <p:extLst>
      <p:ext uri="{BB962C8B-B14F-4D97-AF65-F5344CB8AC3E}">
        <p14:creationId xmlns:p14="http://schemas.microsoft.com/office/powerpoint/2010/main" val="16392960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1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500"/>
                                        <p:tgtEl>
                                          <p:spTgt spid="2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ppt_w</p:attrName>
                                        </p:attrNameLst>
                                      </p:cBhvr>
                                      <p:tavLst>
                                        <p:tav tm="0">
                                          <p:val>
                                            <p:fltVal val="0"/>
                                          </p:val>
                                        </p:tav>
                                        <p:tav tm="100000">
                                          <p:val>
                                            <p:strVal val="#ppt_w"/>
                                          </p:val>
                                        </p:tav>
                                      </p:tavLst>
                                    </p:anim>
                                    <p:anim calcmode="lin" valueType="num">
                                      <p:cBhvr>
                                        <p:cTn id="39" dur="500" fill="hold"/>
                                        <p:tgtEl>
                                          <p:spTgt spid="32"/>
                                        </p:tgtEl>
                                        <p:attrNameLst>
                                          <p:attrName>ppt_h</p:attrName>
                                        </p:attrNameLst>
                                      </p:cBhvr>
                                      <p:tavLst>
                                        <p:tav tm="0">
                                          <p:val>
                                            <p:fltVal val="0"/>
                                          </p:val>
                                        </p:tav>
                                        <p:tav tm="100000">
                                          <p:val>
                                            <p:strVal val="#ppt_h"/>
                                          </p:val>
                                        </p:tav>
                                      </p:tavLst>
                                    </p:anim>
                                    <p:animEffect transition="in" filter="fade">
                                      <p:cBhvr>
                                        <p:cTn id="40" dur="500"/>
                                        <p:tgtEl>
                                          <p:spTgt spid="3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Effect transition="in" filter="fade">
                                      <p:cBhvr>
                                        <p:cTn id="4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5400" dirty="0"/>
              <a:t>Content </a:t>
            </a:r>
            <a:r>
              <a:rPr lang="en-US" sz="5400" dirty="0" smtClean="0"/>
              <a:t>Search in action</a:t>
            </a:r>
            <a:endParaRPr lang="en-US" dirty="0"/>
          </a:p>
        </p:txBody>
      </p:sp>
      <p:sp>
        <p:nvSpPr>
          <p:cNvPr id="5" name="Text Placeholder 4"/>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20710112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9" y="1973262"/>
            <a:ext cx="11887200" cy="2025170"/>
          </a:xfrm>
        </p:spPr>
        <p:txBody>
          <a:bodyPr/>
          <a:lstStyle/>
          <a:p>
            <a:r>
              <a:rPr lang="en-US" dirty="0"/>
              <a:t>Rolled up documents from another site collection</a:t>
            </a:r>
          </a:p>
          <a:p>
            <a:r>
              <a:rPr lang="en-US" dirty="0"/>
              <a:t>Changed how they look using OOB </a:t>
            </a:r>
            <a:r>
              <a:rPr lang="en-US" dirty="0" smtClean="0"/>
              <a:t>display templates</a:t>
            </a:r>
            <a:endParaRPr lang="en-US" dirty="0"/>
          </a:p>
          <a:p>
            <a:r>
              <a:rPr lang="en-US" dirty="0"/>
              <a:t>Put up a slideshow </a:t>
            </a:r>
            <a:r>
              <a:rPr lang="en-US" dirty="0" smtClean="0"/>
              <a:t>for </a:t>
            </a:r>
            <a:r>
              <a:rPr lang="en-US" dirty="0"/>
              <a:t>pictures on the site</a:t>
            </a:r>
          </a:p>
          <a:p>
            <a:r>
              <a:rPr lang="en-US" dirty="0"/>
              <a:t>Showed personalized </a:t>
            </a:r>
            <a:r>
              <a:rPr lang="en-US" dirty="0" smtClean="0"/>
              <a:t>results</a:t>
            </a:r>
            <a:endParaRPr lang="en-US" dirty="0"/>
          </a:p>
        </p:txBody>
      </p:sp>
      <p:sp>
        <p:nvSpPr>
          <p:cNvPr id="2" name="Title 1"/>
          <p:cNvSpPr>
            <a:spLocks noGrp="1"/>
          </p:cNvSpPr>
          <p:nvPr>
            <p:ph type="title"/>
          </p:nvPr>
        </p:nvSpPr>
        <p:spPr/>
        <p:txBody>
          <a:bodyPr/>
          <a:lstStyle/>
          <a:p>
            <a:r>
              <a:rPr lang="en-US" dirty="0"/>
              <a:t>Demo Summary: </a:t>
            </a:r>
            <a:r>
              <a:rPr lang="en-US" dirty="0" smtClean="0"/>
              <a:t/>
            </a:r>
            <a:br>
              <a:rPr lang="en-US" dirty="0" smtClean="0"/>
            </a:br>
            <a:r>
              <a:rPr lang="en-US" dirty="0" smtClean="0"/>
              <a:t>Content </a:t>
            </a:r>
            <a:r>
              <a:rPr lang="en-US" dirty="0"/>
              <a:t>Search in a</a:t>
            </a:r>
            <a:r>
              <a:rPr lang="en-US" dirty="0" smtClean="0"/>
              <a:t>ction</a:t>
            </a:r>
            <a:endParaRPr lang="en-US" dirty="0"/>
          </a:p>
        </p:txBody>
      </p:sp>
    </p:spTree>
    <p:extLst>
      <p:ext uri="{BB962C8B-B14F-4D97-AF65-F5344CB8AC3E}">
        <p14:creationId xmlns:p14="http://schemas.microsoft.com/office/powerpoint/2010/main" val="78124731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Place them in </a:t>
            </a:r>
            <a:r>
              <a:rPr lang="en-US" dirty="0"/>
              <a:t>the Master Page Gallery</a:t>
            </a:r>
          </a:p>
          <a:p>
            <a:r>
              <a:rPr lang="en-US" dirty="0"/>
              <a:t>Copy one of the existing ones for best results</a:t>
            </a:r>
          </a:p>
          <a:p>
            <a:r>
              <a:rPr lang="en-US" dirty="0"/>
              <a:t>Use the editor of </a:t>
            </a:r>
            <a:r>
              <a:rPr lang="en-US"/>
              <a:t>your </a:t>
            </a:r>
            <a:r>
              <a:rPr lang="en-US" smtClean="0"/>
              <a:t>choice</a:t>
            </a:r>
            <a:endParaRPr lang="en-US" dirty="0"/>
          </a:p>
        </p:txBody>
      </p:sp>
      <p:sp>
        <p:nvSpPr>
          <p:cNvPr id="2" name="Title 1"/>
          <p:cNvSpPr>
            <a:spLocks noGrp="1"/>
          </p:cNvSpPr>
          <p:nvPr>
            <p:ph type="title"/>
          </p:nvPr>
        </p:nvSpPr>
        <p:spPr/>
        <p:txBody>
          <a:bodyPr/>
          <a:lstStyle/>
          <a:p>
            <a:r>
              <a:rPr lang="en-US" dirty="0" smtClean="0"/>
              <a:t>Your own display templates</a:t>
            </a:r>
            <a:endParaRPr lang="en-US" dirty="0"/>
          </a:p>
        </p:txBody>
      </p:sp>
    </p:spTree>
    <p:extLst>
      <p:ext uri="{BB962C8B-B14F-4D97-AF65-F5344CB8AC3E}">
        <p14:creationId xmlns:p14="http://schemas.microsoft.com/office/powerpoint/2010/main" val="387171906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5400" dirty="0"/>
              <a:t>Custom display </a:t>
            </a:r>
            <a:r>
              <a:rPr lang="en-US" sz="5400" dirty="0" smtClean="0"/>
              <a:t>templates</a:t>
            </a:r>
            <a:endParaRPr lang="en-US" dirty="0"/>
          </a:p>
        </p:txBody>
      </p:sp>
      <p:sp>
        <p:nvSpPr>
          <p:cNvPr id="5" name="Text Placeholder 4"/>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9074748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Customizing Search Experiences in </a:t>
            </a:r>
            <a:r>
              <a:rPr lang="en-US" dirty="0" smtClean="0"/>
              <a:t>SP2013</a:t>
            </a:r>
            <a:endParaRPr lang="en-US" dirty="0"/>
          </a:p>
        </p:txBody>
      </p:sp>
      <p:sp>
        <p:nvSpPr>
          <p:cNvPr id="5" name="Text Placeholder 4"/>
          <p:cNvSpPr>
            <a:spLocks noGrp="1"/>
          </p:cNvSpPr>
          <p:nvPr>
            <p:ph type="body" sz="quarter" idx="12"/>
          </p:nvPr>
        </p:nvSpPr>
        <p:spPr>
          <a:xfrm>
            <a:off x="4846637" y="5402262"/>
            <a:ext cx="7315201" cy="1295931"/>
          </a:xfrm>
        </p:spPr>
        <p:txBody>
          <a:bodyPr/>
          <a:lstStyle/>
          <a:p>
            <a:r>
              <a:rPr lang="en-US" dirty="0" smtClean="0"/>
              <a:t>Kerem Yuceturk</a:t>
            </a:r>
          </a:p>
          <a:p>
            <a:r>
              <a:rPr lang="en-US" dirty="0" smtClean="0"/>
              <a:t>Program Manager</a:t>
            </a:r>
          </a:p>
        </p:txBody>
      </p:sp>
      <p:sp>
        <p:nvSpPr>
          <p:cNvPr id="2" name="Text Placeholder 1"/>
          <p:cNvSpPr>
            <a:spLocks noGrp="1"/>
          </p:cNvSpPr>
          <p:nvPr>
            <p:ph type="body" sz="quarter" idx="13"/>
          </p:nvPr>
        </p:nvSpPr>
        <p:spPr/>
        <p:txBody>
          <a:bodyPr/>
          <a:lstStyle/>
          <a:p>
            <a:r>
              <a:rPr lang="en-US" dirty="0" smtClean="0"/>
              <a:t>SPC063</a:t>
            </a:r>
            <a:endParaRPr lang="en-US" dirty="0"/>
          </a:p>
        </p:txBody>
      </p:sp>
    </p:spTree>
    <p:extLst>
      <p:ext uri="{BB962C8B-B14F-4D97-AF65-F5344CB8AC3E}">
        <p14:creationId xmlns:p14="http://schemas.microsoft.com/office/powerpoint/2010/main" val="853305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54001" y="2125662"/>
            <a:ext cx="11887200" cy="2646878"/>
          </a:xfrm>
        </p:spPr>
        <p:txBody>
          <a:bodyPr/>
          <a:lstStyle/>
          <a:p>
            <a:r>
              <a:rPr lang="en-US" dirty="0" smtClean="0"/>
              <a:t>Copied an existing display template</a:t>
            </a:r>
          </a:p>
          <a:p>
            <a:r>
              <a:rPr lang="en-US" dirty="0" smtClean="0"/>
              <a:t>Added a new managed property</a:t>
            </a:r>
          </a:p>
          <a:p>
            <a:r>
              <a:rPr lang="en-US" dirty="0" smtClean="0"/>
              <a:t>Customized the information based on a JavaScript condition</a:t>
            </a:r>
          </a:p>
        </p:txBody>
      </p:sp>
      <p:sp>
        <p:nvSpPr>
          <p:cNvPr id="2" name="Title 1"/>
          <p:cNvSpPr>
            <a:spLocks noGrp="1"/>
          </p:cNvSpPr>
          <p:nvPr>
            <p:ph type="title"/>
          </p:nvPr>
        </p:nvSpPr>
        <p:spPr/>
        <p:txBody>
          <a:bodyPr/>
          <a:lstStyle/>
          <a:p>
            <a:r>
              <a:rPr lang="en-US" dirty="0" smtClean="0"/>
              <a:t>Demo Summary: </a:t>
            </a:r>
            <a:br>
              <a:rPr lang="en-US" dirty="0" smtClean="0"/>
            </a:br>
            <a:r>
              <a:rPr lang="en-US" dirty="0" smtClean="0"/>
              <a:t>Custom display templates</a:t>
            </a:r>
            <a:endParaRPr lang="en-US" dirty="0"/>
          </a:p>
        </p:txBody>
      </p:sp>
    </p:spTree>
    <p:extLst>
      <p:ext uri="{BB962C8B-B14F-4D97-AF65-F5344CB8AC3E}">
        <p14:creationId xmlns:p14="http://schemas.microsoft.com/office/powerpoint/2010/main" val="176878300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Search Center</a:t>
            </a:r>
            <a:endParaRPr lang="en-US" dirty="0"/>
          </a:p>
        </p:txBody>
      </p:sp>
    </p:spTree>
    <p:extLst>
      <p:ext uri="{BB962C8B-B14F-4D97-AF65-F5344CB8AC3E}">
        <p14:creationId xmlns:p14="http://schemas.microsoft.com/office/powerpoint/2010/main" val="286820568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pPr marL="0" indent="0" algn="ctr">
              <a:buNone/>
            </a:pPr>
            <a:r>
              <a:rPr lang="en-US" dirty="0"/>
              <a:t>Search Web Parts are </a:t>
            </a:r>
            <a:r>
              <a:rPr lang="en-US" dirty="0">
                <a:solidFill>
                  <a:schemeClr val="accent5"/>
                </a:solidFill>
              </a:rPr>
              <a:t>all new </a:t>
            </a:r>
            <a:r>
              <a:rPr lang="en-US" dirty="0"/>
              <a:t>in </a:t>
            </a:r>
            <a:r>
              <a:rPr lang="en-US" dirty="0" smtClean="0"/>
              <a:t>SP2013</a:t>
            </a:r>
            <a:r>
              <a:rPr lang="en-US" dirty="0"/>
              <a:t/>
            </a:r>
            <a:br>
              <a:rPr lang="en-US" dirty="0"/>
            </a:br>
            <a:r>
              <a:rPr lang="en-US" dirty="0"/>
              <a:t>		</a:t>
            </a:r>
          </a:p>
        </p:txBody>
      </p:sp>
      <p:sp>
        <p:nvSpPr>
          <p:cNvPr id="2" name="Title 1"/>
          <p:cNvSpPr>
            <a:spLocks noGrp="1"/>
          </p:cNvSpPr>
          <p:nvPr>
            <p:ph type="title"/>
          </p:nvPr>
        </p:nvSpPr>
        <p:spPr/>
        <p:txBody>
          <a:bodyPr/>
          <a:lstStyle/>
          <a:p>
            <a:pPr algn="ctr"/>
            <a:r>
              <a:rPr lang="en-US" dirty="0" smtClean="0">
                <a:solidFill>
                  <a:schemeClr val="tx1"/>
                </a:solidFill>
              </a:rPr>
              <a:t>Meet the family</a:t>
            </a:r>
            <a:endParaRPr lang="en-US" dirty="0">
              <a:solidFill>
                <a:schemeClr val="tx1"/>
              </a:solidFill>
            </a:endParaRPr>
          </a:p>
        </p:txBody>
      </p:sp>
      <p:pic>
        <p:nvPicPr>
          <p:cNvPr id="6" name="Picture 5"/>
          <p:cNvPicPr>
            <a:picLocks noChangeAspect="1"/>
          </p:cNvPicPr>
          <p:nvPr/>
        </p:nvPicPr>
        <p:blipFill>
          <a:blip r:embed="rId3"/>
          <a:stretch>
            <a:fillRect/>
          </a:stretch>
        </p:blipFill>
        <p:spPr>
          <a:xfrm>
            <a:off x="421596" y="2593608"/>
            <a:ext cx="3588024" cy="74750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p:cNvPicPr>
            <a:picLocks noChangeAspect="1"/>
          </p:cNvPicPr>
          <p:nvPr/>
        </p:nvPicPr>
        <p:blipFill>
          <a:blip r:embed="rId4"/>
          <a:stretch>
            <a:fillRect/>
          </a:stretch>
        </p:blipFill>
        <p:spPr>
          <a:xfrm rot="691816">
            <a:off x="7567255" y="2671160"/>
            <a:ext cx="3995501" cy="83239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7"/>
          <p:cNvPicPr>
            <a:picLocks noChangeAspect="1"/>
          </p:cNvPicPr>
          <p:nvPr/>
        </p:nvPicPr>
        <p:blipFill>
          <a:blip r:embed="rId5"/>
          <a:stretch>
            <a:fillRect/>
          </a:stretch>
        </p:blipFill>
        <p:spPr>
          <a:xfrm rot="667302">
            <a:off x="7307647" y="3993099"/>
            <a:ext cx="4514716" cy="241884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3" name="Picture 12"/>
          <p:cNvPicPr>
            <a:picLocks noChangeAspect="1"/>
          </p:cNvPicPr>
          <p:nvPr/>
        </p:nvPicPr>
        <p:blipFill>
          <a:blip r:embed="rId6"/>
          <a:stretch>
            <a:fillRect/>
          </a:stretch>
        </p:blipFill>
        <p:spPr>
          <a:xfrm>
            <a:off x="1469443" y="3894477"/>
            <a:ext cx="1913780" cy="22926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4827887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Quick test…  </a:t>
            </a:r>
            <a:r>
              <a:rPr lang="en-US" dirty="0" smtClean="0"/>
              <a:t/>
            </a:r>
            <a:br>
              <a:rPr lang="en-US" dirty="0" smtClean="0"/>
            </a:br>
            <a:r>
              <a:rPr lang="en-US" b="1" dirty="0" smtClean="0">
                <a:solidFill>
                  <a:schemeClr val="tx2"/>
                </a:solidFill>
              </a:rPr>
              <a:t>raise your hand </a:t>
            </a:r>
            <a:r>
              <a:rPr lang="en-US" b="1" dirty="0" smtClean="0"/>
              <a:t/>
            </a:r>
            <a:br>
              <a:rPr lang="en-US" b="1" dirty="0" smtClean="0"/>
            </a:br>
            <a:r>
              <a:rPr lang="en-US" dirty="0" smtClean="0"/>
              <a:t>when you’re done</a:t>
            </a:r>
            <a:endParaRPr lang="en-US" dirty="0"/>
          </a:p>
        </p:txBody>
      </p:sp>
      <p:sp>
        <p:nvSpPr>
          <p:cNvPr id="6" name="Rectangle 5"/>
          <p:cNvSpPr/>
          <p:nvPr/>
        </p:nvSpPr>
        <p:spPr>
          <a:xfrm>
            <a:off x="7183553" y="4706783"/>
            <a:ext cx="5093937" cy="1502813"/>
          </a:xfrm>
          <a:prstGeom prst="rect">
            <a:avLst/>
          </a:prstGeom>
        </p:spPr>
        <p:txBody>
          <a:bodyPr wrap="none">
            <a:spAutoFit/>
          </a:bodyPr>
          <a:lstStyle/>
          <a:p>
            <a:r>
              <a:rPr lang="en-US" sz="8975" spc="-306" dirty="0">
                <a:ln w="3175">
                  <a:noFill/>
                </a:ln>
                <a:gradFill>
                  <a:gsLst>
                    <a:gs pos="100000">
                      <a:srgbClr val="FFFFFF"/>
                    </a:gs>
                    <a:gs pos="0">
                      <a:srgbClr val="FFFFFF"/>
                    </a:gs>
                  </a:gsLst>
                  <a:lin ang="5400000" scaled="0"/>
                </a:gradFill>
                <a:latin typeface="Segoe UI Light"/>
                <a:cs typeface="Arial" charset="0"/>
              </a:rPr>
              <a:t>you ready?</a:t>
            </a:r>
            <a:endParaRPr lang="en-US" sz="1836" dirty="0">
              <a:solidFill>
                <a:srgbClr val="505050"/>
              </a:solidFill>
            </a:endParaRPr>
          </a:p>
        </p:txBody>
      </p:sp>
    </p:spTree>
    <p:extLst>
      <p:ext uri="{BB962C8B-B14F-4D97-AF65-F5344CB8AC3E}">
        <p14:creationId xmlns:p14="http://schemas.microsoft.com/office/powerpoint/2010/main" val="161077138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Find the </a:t>
            </a:r>
            <a:r>
              <a:rPr lang="en-US" b="1" dirty="0" smtClean="0"/>
              <a:t>PDF</a:t>
            </a:r>
            <a:endParaRPr lang="en-US" b="1" dirty="0"/>
          </a:p>
        </p:txBody>
      </p:sp>
      <p:pic>
        <p:nvPicPr>
          <p:cNvPr id="5" name="Picture 4"/>
          <p:cNvPicPr>
            <a:picLocks noChangeAspect="1"/>
          </p:cNvPicPr>
          <p:nvPr/>
        </p:nvPicPr>
        <p:blipFill>
          <a:blip r:embed="rId2"/>
          <a:stretch>
            <a:fillRect/>
          </a:stretch>
        </p:blipFill>
        <p:spPr>
          <a:xfrm>
            <a:off x="5090643" y="379189"/>
            <a:ext cx="6985882" cy="6159281"/>
          </a:xfrm>
          <a:prstGeom prst="rect">
            <a:avLst/>
          </a:prstGeom>
        </p:spPr>
      </p:pic>
      <p:sp>
        <p:nvSpPr>
          <p:cNvPr id="6" name="Title 2"/>
          <p:cNvSpPr txBox="1">
            <a:spLocks/>
          </p:cNvSpPr>
          <p:nvPr/>
        </p:nvSpPr>
        <p:spPr>
          <a:xfrm>
            <a:off x="432740" y="4189029"/>
            <a:ext cx="4492264" cy="152541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r>
              <a:rPr sz="5507">
                <a:gradFill>
                  <a:gsLst>
                    <a:gs pos="1250">
                      <a:srgbClr val="505050"/>
                    </a:gs>
                    <a:gs pos="100000">
                      <a:srgbClr val="505050"/>
                    </a:gs>
                  </a:gsLst>
                  <a:lin ang="5400000" scaled="0"/>
                </a:gradFill>
              </a:rPr>
              <a:t>Now find </a:t>
            </a:r>
            <a:r>
              <a:rPr sz="5507" b="1">
                <a:gradFill>
                  <a:gsLst>
                    <a:gs pos="1250">
                      <a:srgbClr val="505050"/>
                    </a:gs>
                    <a:gs pos="100000">
                      <a:srgbClr val="505050"/>
                    </a:gs>
                  </a:gsLst>
                  <a:lin ang="5400000" scaled="0"/>
                </a:gradFill>
              </a:rPr>
              <a:t>Joanna’s project</a:t>
            </a:r>
          </a:p>
        </p:txBody>
      </p:sp>
    </p:spTree>
    <p:extLst>
      <p:ext uri="{BB962C8B-B14F-4D97-AF65-F5344CB8AC3E}">
        <p14:creationId xmlns:p14="http://schemas.microsoft.com/office/powerpoint/2010/main" val="34063545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415772"/>
          </a:xfrm>
        </p:spPr>
        <p:txBody>
          <a:bodyPr/>
          <a:lstStyle/>
          <a:p>
            <a:r>
              <a:rPr lang="en-US" dirty="0" smtClean="0"/>
              <a:t>Results all look the same</a:t>
            </a:r>
          </a:p>
          <a:p>
            <a:r>
              <a:rPr lang="en-US" dirty="0" smtClean="0"/>
              <a:t>Company documents and sites are </a:t>
            </a:r>
            <a:r>
              <a:rPr lang="en-US" b="1" u="sng" dirty="0" smtClean="0">
                <a:solidFill>
                  <a:schemeClr val="accent3"/>
                </a:solidFill>
              </a:rPr>
              <a:t>not the same</a:t>
            </a:r>
          </a:p>
        </p:txBody>
      </p:sp>
      <p:sp>
        <p:nvSpPr>
          <p:cNvPr id="3" name="Title 2"/>
          <p:cNvSpPr>
            <a:spLocks noGrp="1"/>
          </p:cNvSpPr>
          <p:nvPr>
            <p:ph type="title"/>
          </p:nvPr>
        </p:nvSpPr>
        <p:spPr/>
        <p:txBody>
          <a:bodyPr/>
          <a:lstStyle/>
          <a:p>
            <a:r>
              <a:rPr lang="en-US" dirty="0" smtClean="0"/>
              <a:t>What’s the problem?</a:t>
            </a:r>
            <a:endParaRPr lang="en-US" dirty="0"/>
          </a:p>
        </p:txBody>
      </p:sp>
    </p:spTree>
    <p:extLst>
      <p:ext uri="{BB962C8B-B14F-4D97-AF65-F5344CB8AC3E}">
        <p14:creationId xmlns:p14="http://schemas.microsoft.com/office/powerpoint/2010/main" val="6410236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smtClean="0"/>
              <a:t>Hello, Result Types</a:t>
            </a:r>
            <a:endParaRPr lang="en-US" dirty="0"/>
          </a:p>
        </p:txBody>
      </p:sp>
      <p:sp>
        <p:nvSpPr>
          <p:cNvPr id="5" name="Title 3"/>
          <p:cNvSpPr txBox="1">
            <a:spLocks/>
          </p:cNvSpPr>
          <p:nvPr/>
        </p:nvSpPr>
        <p:spPr>
          <a:xfrm>
            <a:off x="531947" y="4583957"/>
            <a:ext cx="11370961" cy="777893"/>
          </a:xfrm>
          <a:prstGeom prst="rect">
            <a:avLst/>
          </a:prstGeom>
        </p:spPr>
        <p:txBody>
          <a:bodyPr vert="horz" wrap="square" lIns="0" tIns="0" rIns="0" bIns="0" rtlCol="0" anchor="b" anchorCtr="0">
            <a:spAutoFit/>
          </a:bodyPr>
          <a:lstStyle>
            <a:lvl1pPr algn="l" defTabSz="914363" rtl="0" eaLnBrk="1" latinLnBrk="0" hangingPunct="1">
              <a:lnSpc>
                <a:spcPct val="90000"/>
              </a:lnSpc>
              <a:spcBef>
                <a:spcPct val="0"/>
              </a:spcBef>
              <a:buNone/>
              <a:defRPr lang="en-US" sz="8800" b="0" kern="1200" cap="none" spc="-300" baseline="0">
                <a:ln w="3175">
                  <a:noFill/>
                </a:ln>
                <a:gradFill>
                  <a:gsLst>
                    <a:gs pos="100000">
                      <a:srgbClr val="FFFFFF"/>
                    </a:gs>
                    <a:gs pos="0">
                      <a:srgbClr val="FFFFFF"/>
                    </a:gs>
                  </a:gsLst>
                  <a:lin ang="5400000" scaled="0"/>
                </a:gradFill>
                <a:effectLst/>
                <a:latin typeface="+mj-lt"/>
                <a:ea typeface="+mn-ea"/>
                <a:cs typeface="Arial" charset="0"/>
              </a:defRPr>
            </a:lvl1pPr>
          </a:lstStyle>
          <a:p>
            <a:pPr algn="ctr"/>
            <a:r>
              <a:rPr sz="5507" dirty="0"/>
              <a:t>Tailor the look of important types of results.</a:t>
            </a:r>
          </a:p>
        </p:txBody>
      </p:sp>
    </p:spTree>
    <p:extLst>
      <p:ext uri="{BB962C8B-B14F-4D97-AF65-F5344CB8AC3E}">
        <p14:creationId xmlns:p14="http://schemas.microsoft.com/office/powerpoint/2010/main" val="30580487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Result Types</a:t>
            </a:r>
            <a:endParaRPr lang="en-US" dirty="0"/>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6947" r="11317"/>
          <a:stretch/>
        </p:blipFill>
        <p:spPr>
          <a:xfrm>
            <a:off x="4160836" y="1505400"/>
            <a:ext cx="4106171" cy="3363462"/>
          </a:xfrm>
          <a:prstGeom prst="rect">
            <a:avLst/>
          </a:prstGeom>
        </p:spPr>
      </p:pic>
      <p:sp>
        <p:nvSpPr>
          <p:cNvPr id="7" name="Rectangle 6"/>
          <p:cNvSpPr/>
          <p:nvPr/>
        </p:nvSpPr>
        <p:spPr bwMode="auto">
          <a:xfrm>
            <a:off x="282575" y="1505400"/>
            <a:ext cx="3878261" cy="336346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3600" b="1" dirty="0">
                <a:solidFill>
                  <a:srgbClr val="FFFFFF"/>
                </a:solidFill>
              </a:rPr>
              <a:t>Conditions </a:t>
            </a:r>
            <a:r>
              <a:rPr lang="en-US" sz="3600" dirty="0">
                <a:solidFill>
                  <a:srgbClr val="FFFFFF"/>
                </a:solidFill>
              </a:rPr>
              <a:t>match result properties to identify a “type” of result.</a:t>
            </a:r>
          </a:p>
        </p:txBody>
      </p:sp>
      <p:sp>
        <p:nvSpPr>
          <p:cNvPr id="8" name="Rectangle 7"/>
          <p:cNvSpPr/>
          <p:nvPr/>
        </p:nvSpPr>
        <p:spPr bwMode="auto">
          <a:xfrm>
            <a:off x="8258956" y="1505400"/>
            <a:ext cx="3886197" cy="336346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3600" dirty="0">
                <a:solidFill>
                  <a:srgbClr val="FFFFFF"/>
                </a:solidFill>
              </a:rPr>
              <a:t>A </a:t>
            </a:r>
            <a:r>
              <a:rPr lang="en-US" sz="3600" b="1" dirty="0">
                <a:solidFill>
                  <a:srgbClr val="FFFFFF"/>
                </a:solidFill>
              </a:rPr>
              <a:t>Display Template </a:t>
            </a:r>
            <a:r>
              <a:rPr lang="en-US" sz="3600" dirty="0">
                <a:solidFill>
                  <a:srgbClr val="FFFFFF"/>
                </a:solidFill>
              </a:rPr>
              <a:t>changes the look of that type of result.</a:t>
            </a:r>
            <a:endParaRPr lang="en-US" sz="3600" b="1" dirty="0">
              <a:solidFill>
                <a:srgbClr val="FFFFFF"/>
              </a:solidFill>
            </a:endParaRPr>
          </a:p>
        </p:txBody>
      </p:sp>
    </p:spTree>
    <p:extLst>
      <p:ext uri="{BB962C8B-B14F-4D97-AF65-F5344CB8AC3E}">
        <p14:creationId xmlns:p14="http://schemas.microsoft.com/office/powerpoint/2010/main" val="383696630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Result Types “Out of the box”</a:t>
            </a:r>
          </a:p>
        </p:txBody>
      </p:sp>
      <p:sp>
        <p:nvSpPr>
          <p:cNvPr id="3" name="Text Placeholder 2"/>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3670375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Great!</a:t>
            </a:r>
            <a:br>
              <a:rPr lang="en-US" dirty="0" smtClean="0"/>
            </a:br>
            <a:r>
              <a:rPr lang="en-US" dirty="0" smtClean="0"/>
              <a:t>But how do I build one?</a:t>
            </a:r>
            <a:endParaRPr lang="en-US" dirty="0"/>
          </a:p>
        </p:txBody>
      </p:sp>
    </p:spTree>
    <p:extLst>
      <p:ext uri="{BB962C8B-B14F-4D97-AF65-F5344CB8AC3E}">
        <p14:creationId xmlns:p14="http://schemas.microsoft.com/office/powerpoint/2010/main" val="345386284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1314912"/>
          </a:xfrm>
        </p:spPr>
        <p:txBody>
          <a:bodyPr/>
          <a:lstStyle/>
          <a:p>
            <a:pPr marL="0" indent="0" algn="ctr">
              <a:buNone/>
            </a:pPr>
            <a:endParaRPr lang="en-US" sz="3672" b="1" dirty="0" smtClean="0">
              <a:solidFill>
                <a:schemeClr val="tx1"/>
              </a:solidFill>
            </a:endParaRPr>
          </a:p>
          <a:p>
            <a:pPr marL="742950" indent="-742950">
              <a:buFont typeface="+mj-lt"/>
              <a:buAutoNum type="arabicPeriod"/>
            </a:pPr>
            <a:endParaRPr lang="en-US" sz="3672" b="1" dirty="0" smtClean="0">
              <a:solidFill>
                <a:schemeClr val="tx1"/>
              </a:solidFill>
            </a:endParaRPr>
          </a:p>
        </p:txBody>
      </p:sp>
      <p:sp>
        <p:nvSpPr>
          <p:cNvPr id="4" name="Title 3"/>
          <p:cNvSpPr>
            <a:spLocks noGrp="1"/>
          </p:cNvSpPr>
          <p:nvPr>
            <p:ph type="title"/>
          </p:nvPr>
        </p:nvSpPr>
        <p:spPr/>
        <p:txBody>
          <a:bodyPr/>
          <a:lstStyle/>
          <a:p>
            <a:r>
              <a:rPr lang="en-US" dirty="0" smtClean="0"/>
              <a:t>You will…</a:t>
            </a:r>
            <a:endParaRPr lang="en-US" dirty="0">
              <a:solidFill>
                <a:srgbClr val="FF0000"/>
              </a:solidFill>
            </a:endParaRPr>
          </a:p>
        </p:txBody>
      </p:sp>
      <p:sp>
        <p:nvSpPr>
          <p:cNvPr id="6" name="Rectangle 5"/>
          <p:cNvSpPr>
            <a:spLocks/>
          </p:cNvSpPr>
          <p:nvPr/>
        </p:nvSpPr>
        <p:spPr bwMode="auto">
          <a:xfrm>
            <a:off x="272273" y="1443035"/>
            <a:ext cx="11356164" cy="18272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Learn how to customize experiences in Search Centers and portals that use Content Search</a:t>
            </a:r>
          </a:p>
        </p:txBody>
      </p:sp>
      <p:sp>
        <p:nvSpPr>
          <p:cNvPr id="7" name="Rectangle 6"/>
          <p:cNvSpPr>
            <a:spLocks/>
          </p:cNvSpPr>
          <p:nvPr/>
        </p:nvSpPr>
        <p:spPr bwMode="auto">
          <a:xfrm>
            <a:off x="274637" y="3500433"/>
            <a:ext cx="11353800" cy="182721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Understand Display Templates and Result Types</a:t>
            </a:r>
          </a:p>
        </p:txBody>
      </p:sp>
    </p:spTree>
    <p:extLst>
      <p:ext uri="{BB962C8B-B14F-4D97-AF65-F5344CB8AC3E}">
        <p14:creationId xmlns:p14="http://schemas.microsoft.com/office/powerpoint/2010/main" val="192136962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2769989"/>
          </a:xfrm>
        </p:spPr>
        <p:txBody>
          <a:bodyPr/>
          <a:lstStyle/>
          <a:p>
            <a:pPr marL="757735" indent="-757735">
              <a:buFont typeface="+mj-lt"/>
              <a:buAutoNum type="arabicPeriod"/>
            </a:pPr>
            <a:r>
              <a:rPr lang="en-US" dirty="0"/>
              <a:t>Plumb any </a:t>
            </a:r>
            <a:r>
              <a:rPr lang="en-US" dirty="0">
                <a:solidFill>
                  <a:schemeClr val="accent5"/>
                </a:solidFill>
              </a:rPr>
              <a:t>properties</a:t>
            </a:r>
            <a:r>
              <a:rPr lang="en-US" dirty="0"/>
              <a:t> you need into </a:t>
            </a:r>
            <a:r>
              <a:rPr lang="en-US" dirty="0" smtClean="0"/>
              <a:t>search</a:t>
            </a:r>
            <a:endParaRPr lang="en-US" dirty="0"/>
          </a:p>
          <a:p>
            <a:pPr marL="757735" indent="-757735">
              <a:buFont typeface="+mj-lt"/>
              <a:buAutoNum type="arabicPeriod"/>
            </a:pPr>
            <a:r>
              <a:rPr lang="en-US" dirty="0" smtClean="0"/>
              <a:t>Create </a:t>
            </a:r>
            <a:r>
              <a:rPr lang="en-US" dirty="0"/>
              <a:t>the look you want with a </a:t>
            </a:r>
            <a:r>
              <a:rPr lang="en-US" dirty="0">
                <a:solidFill>
                  <a:schemeClr val="accent5"/>
                </a:solidFill>
              </a:rPr>
              <a:t>Display Template</a:t>
            </a:r>
          </a:p>
          <a:p>
            <a:pPr marL="757735" indent="-757735">
              <a:buFont typeface="+mj-lt"/>
              <a:buAutoNum type="arabicPeriod"/>
            </a:pPr>
            <a:r>
              <a:rPr lang="en-US" dirty="0" smtClean="0"/>
              <a:t>Hook </a:t>
            </a:r>
            <a:r>
              <a:rPr lang="en-US" dirty="0"/>
              <a:t>up </a:t>
            </a:r>
            <a:r>
              <a:rPr lang="en-US" dirty="0" smtClean="0"/>
              <a:t>the </a:t>
            </a:r>
            <a:r>
              <a:rPr lang="en-US" dirty="0"/>
              <a:t>template to a </a:t>
            </a:r>
            <a:r>
              <a:rPr lang="en-US" dirty="0">
                <a:solidFill>
                  <a:schemeClr val="accent5"/>
                </a:solidFill>
              </a:rPr>
              <a:t>Result </a:t>
            </a:r>
            <a:r>
              <a:rPr lang="en-US" dirty="0" smtClean="0">
                <a:solidFill>
                  <a:schemeClr val="accent5"/>
                </a:solidFill>
              </a:rPr>
              <a:t>Type</a:t>
            </a:r>
          </a:p>
          <a:p>
            <a:pPr marL="757735" indent="-757735">
              <a:buFont typeface="+mj-lt"/>
              <a:buAutoNum type="arabicPeriod"/>
            </a:pPr>
            <a:r>
              <a:rPr lang="en-US" dirty="0" smtClean="0"/>
              <a:t>Try </a:t>
            </a:r>
            <a:r>
              <a:rPr lang="en-US" dirty="0"/>
              <a:t>it out with a search!</a:t>
            </a:r>
          </a:p>
        </p:txBody>
      </p:sp>
      <p:sp>
        <p:nvSpPr>
          <p:cNvPr id="2" name="Title 1"/>
          <p:cNvSpPr>
            <a:spLocks noGrp="1"/>
          </p:cNvSpPr>
          <p:nvPr>
            <p:ph type="title"/>
          </p:nvPr>
        </p:nvSpPr>
        <p:spPr/>
        <p:txBody>
          <a:bodyPr/>
          <a:lstStyle/>
          <a:p>
            <a:r>
              <a:rPr lang="en-US"/>
              <a:t>Building </a:t>
            </a:r>
            <a:r>
              <a:rPr lang="en-US" smtClean="0"/>
              <a:t>a </a:t>
            </a:r>
            <a:r>
              <a:rPr lang="en-US"/>
              <a:t>Result </a:t>
            </a:r>
            <a:r>
              <a:rPr lang="en-US" smtClean="0"/>
              <a:t>Type</a:t>
            </a:r>
            <a:endParaRPr lang="en-US" dirty="0"/>
          </a:p>
        </p:txBody>
      </p:sp>
    </p:spTree>
    <p:extLst>
      <p:ext uri="{BB962C8B-B14F-4D97-AF65-F5344CB8AC3E}">
        <p14:creationId xmlns:p14="http://schemas.microsoft.com/office/powerpoint/2010/main" val="144235625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044779"/>
          </a:xfrm>
        </p:spPr>
        <p:txBody>
          <a:bodyPr/>
          <a:lstStyle/>
          <a:p>
            <a:pPr marL="0" indent="0">
              <a:buNone/>
            </a:pPr>
            <a:r>
              <a:rPr lang="en-US" sz="3672" dirty="0">
                <a:solidFill>
                  <a:schemeClr val="accent5"/>
                </a:solidFill>
              </a:rPr>
              <a:t>Scenario</a:t>
            </a:r>
          </a:p>
          <a:p>
            <a:pPr marL="0" indent="0">
              <a:buNone/>
            </a:pPr>
            <a:r>
              <a:rPr lang="en-US" sz="3672" dirty="0" smtClean="0"/>
              <a:t>Your marketing department has “Marketing Campaigns”.</a:t>
            </a:r>
            <a:endParaRPr lang="en-US" sz="3672" dirty="0"/>
          </a:p>
          <a:p>
            <a:pPr marL="0" indent="0">
              <a:buNone/>
            </a:pPr>
            <a:endParaRPr lang="en-US" sz="3672" dirty="0"/>
          </a:p>
          <a:p>
            <a:pPr marL="0" indent="0">
              <a:buNone/>
            </a:pPr>
            <a:r>
              <a:rPr lang="en-US" sz="3672" dirty="0">
                <a:solidFill>
                  <a:schemeClr val="accent5"/>
                </a:solidFill>
              </a:rPr>
              <a:t>Problem</a:t>
            </a:r>
          </a:p>
          <a:p>
            <a:pPr marL="0" indent="0">
              <a:buNone/>
            </a:pPr>
            <a:r>
              <a:rPr lang="en-US" sz="3672" dirty="0"/>
              <a:t>Finding the right </a:t>
            </a:r>
            <a:r>
              <a:rPr lang="en-US" sz="3672" dirty="0" smtClean="0"/>
              <a:t>document is </a:t>
            </a:r>
            <a:r>
              <a:rPr lang="en-US" sz="3672" dirty="0"/>
              <a:t>difficult and time consuming.</a:t>
            </a:r>
          </a:p>
          <a:p>
            <a:pPr marL="0" indent="0">
              <a:buNone/>
            </a:pPr>
            <a:endParaRPr lang="en-US" sz="3672" dirty="0"/>
          </a:p>
          <a:p>
            <a:pPr marL="0" indent="0">
              <a:buNone/>
            </a:pPr>
            <a:r>
              <a:rPr lang="en-US" sz="3672" dirty="0">
                <a:solidFill>
                  <a:schemeClr val="accent5"/>
                </a:solidFill>
              </a:rPr>
              <a:t>Solution</a:t>
            </a:r>
          </a:p>
          <a:p>
            <a:pPr marL="0" indent="0">
              <a:buNone/>
            </a:pPr>
            <a:r>
              <a:rPr lang="en-US" sz="3672" dirty="0" smtClean="0"/>
              <a:t>Make documents stand out, and show additional fields.</a:t>
            </a:r>
            <a:endParaRPr lang="en-US" sz="3672" dirty="0"/>
          </a:p>
        </p:txBody>
      </p:sp>
      <p:sp>
        <p:nvSpPr>
          <p:cNvPr id="2" name="Title 1"/>
          <p:cNvSpPr>
            <a:spLocks noGrp="1"/>
          </p:cNvSpPr>
          <p:nvPr>
            <p:ph type="title"/>
          </p:nvPr>
        </p:nvSpPr>
        <p:spPr/>
        <p:txBody>
          <a:bodyPr/>
          <a:lstStyle/>
          <a:p>
            <a:r>
              <a:rPr lang="en-US" dirty="0"/>
              <a:t>Let’s</a:t>
            </a:r>
            <a:r>
              <a:rPr lang="en-US"/>
              <a:t> give it a </a:t>
            </a:r>
            <a:r>
              <a:rPr lang="en-US" smtClean="0"/>
              <a:t>shot</a:t>
            </a:r>
            <a:endParaRPr lang="en-US" dirty="0"/>
          </a:p>
        </p:txBody>
      </p:sp>
    </p:spTree>
    <p:extLst>
      <p:ext uri="{BB962C8B-B14F-4D97-AF65-F5344CB8AC3E}">
        <p14:creationId xmlns:p14="http://schemas.microsoft.com/office/powerpoint/2010/main" val="296175745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5400" dirty="0" smtClean="0"/>
              <a:t>Custom </a:t>
            </a:r>
            <a:r>
              <a:rPr lang="en-US" sz="5400" dirty="0"/>
              <a:t>Result Type for </a:t>
            </a:r>
            <a:r>
              <a:rPr lang="en-US" sz="5400" dirty="0" smtClean="0"/>
              <a:t>Marketing Campaigns</a:t>
            </a:r>
            <a:endParaRPr lang="en-US" dirty="0"/>
          </a:p>
        </p:txBody>
      </p:sp>
      <p:sp>
        <p:nvSpPr>
          <p:cNvPr id="5" name="Text Placeholder 4"/>
          <p:cNvSpPr>
            <a:spLocks noGrp="1"/>
          </p:cNvSpPr>
          <p:nvPr>
            <p:ph type="body" sz="quarter" idx="12"/>
          </p:nvPr>
        </p:nvSpPr>
        <p:spPr/>
        <p:txBody>
          <a:bodyPr/>
          <a:lstStyle/>
          <a:p>
            <a:r>
              <a:rPr lang="en-US" dirty="0"/>
              <a:t>Demo</a:t>
            </a:r>
            <a:endParaRPr lang="en-US"/>
          </a:p>
        </p:txBody>
      </p:sp>
    </p:spTree>
    <p:extLst>
      <p:ext uri="{BB962C8B-B14F-4D97-AF65-F5344CB8AC3E}">
        <p14:creationId xmlns:p14="http://schemas.microsoft.com/office/powerpoint/2010/main" val="9986512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3447098"/>
          </a:xfrm>
        </p:spPr>
        <p:txBody>
          <a:bodyPr/>
          <a:lstStyle/>
          <a:p>
            <a:pPr marL="757735" indent="-757735">
              <a:buFont typeface="+mj-lt"/>
              <a:buAutoNum type="arabicPeriod"/>
            </a:pPr>
            <a:r>
              <a:rPr lang="en-US" dirty="0" smtClean="0"/>
              <a:t>Created a list with custom site columns</a:t>
            </a:r>
          </a:p>
          <a:p>
            <a:pPr marL="757735" indent="-757735">
              <a:buFont typeface="+mj-lt"/>
              <a:buAutoNum type="arabicPeriod"/>
            </a:pPr>
            <a:r>
              <a:rPr lang="en-US" dirty="0" smtClean="0"/>
              <a:t>New display template, add our code</a:t>
            </a:r>
          </a:p>
          <a:p>
            <a:pPr marL="757735" indent="-757735">
              <a:buFont typeface="+mj-lt"/>
              <a:buAutoNum type="arabicPeriod"/>
            </a:pPr>
            <a:r>
              <a:rPr lang="en-US" dirty="0" smtClean="0"/>
              <a:t>New result type, add condition, use template</a:t>
            </a:r>
          </a:p>
          <a:p>
            <a:pPr marL="0" indent="0">
              <a:buNone/>
            </a:pPr>
            <a:endParaRPr lang="en-US" dirty="0"/>
          </a:p>
          <a:p>
            <a:pPr marL="0" indent="0">
              <a:buNone/>
            </a:pPr>
            <a:r>
              <a:rPr lang="en-US" dirty="0" smtClean="0"/>
              <a:t>See the magic.</a:t>
            </a:r>
          </a:p>
        </p:txBody>
      </p:sp>
      <p:sp>
        <p:nvSpPr>
          <p:cNvPr id="5" name="Title 4"/>
          <p:cNvSpPr>
            <a:spLocks noGrp="1"/>
          </p:cNvSpPr>
          <p:nvPr>
            <p:ph type="title"/>
          </p:nvPr>
        </p:nvSpPr>
        <p:spPr/>
        <p:txBody>
          <a:bodyPr/>
          <a:lstStyle/>
          <a:p>
            <a:r>
              <a:rPr lang="en-US" dirty="0" smtClean="0"/>
              <a:t>Summary: Building a custom result type</a:t>
            </a:r>
            <a:endParaRPr lang="en-US" dirty="0"/>
          </a:p>
        </p:txBody>
      </p:sp>
    </p:spTree>
    <p:extLst>
      <p:ext uri="{BB962C8B-B14F-4D97-AF65-F5344CB8AC3E}">
        <p14:creationId xmlns:p14="http://schemas.microsoft.com/office/powerpoint/2010/main" val="313124238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 if something goes wrong?</a:t>
            </a:r>
            <a:endParaRPr lang="en-US" dirty="0"/>
          </a:p>
        </p:txBody>
      </p:sp>
      <p:sp>
        <p:nvSpPr>
          <p:cNvPr id="6" name="Title 4"/>
          <p:cNvSpPr txBox="1">
            <a:spLocks/>
          </p:cNvSpPr>
          <p:nvPr/>
        </p:nvSpPr>
        <p:spPr>
          <a:xfrm>
            <a:off x="531948" y="3507077"/>
            <a:ext cx="11370961" cy="2486065"/>
          </a:xfrm>
          <a:prstGeom prst="rect">
            <a:avLst/>
          </a:prstGeom>
        </p:spPr>
        <p:txBody>
          <a:bodyPr vert="horz" wrap="square" lIns="0" tIns="0" rIns="0" bIns="0" rtlCol="0" anchor="b" anchorCtr="0">
            <a:spAutoFit/>
          </a:bodyPr>
          <a:lstStyle>
            <a:lvl1pPr algn="l" defTabSz="914363" rtl="0" eaLnBrk="1" latinLnBrk="0" hangingPunct="1">
              <a:lnSpc>
                <a:spcPct val="90000"/>
              </a:lnSpc>
              <a:spcBef>
                <a:spcPct val="0"/>
              </a:spcBef>
              <a:buNone/>
              <a:defRPr lang="en-US" sz="8800" b="0" kern="1200" cap="none" spc="-300" baseline="0">
                <a:ln w="3175">
                  <a:noFill/>
                </a:ln>
                <a:gradFill>
                  <a:gsLst>
                    <a:gs pos="100000">
                      <a:srgbClr val="FFFFFF"/>
                    </a:gs>
                    <a:gs pos="0">
                      <a:srgbClr val="FFFFFF"/>
                    </a:gs>
                  </a:gsLst>
                  <a:lin ang="5400000" scaled="0"/>
                </a:gradFill>
                <a:effectLst/>
                <a:latin typeface="+mj-lt"/>
                <a:ea typeface="+mn-ea"/>
                <a:cs typeface="Arial" charset="0"/>
              </a:defRPr>
            </a:lvl1pPr>
          </a:lstStyle>
          <a:p>
            <a:pPr algn="r"/>
            <a:r>
              <a:rPr sz="8975" dirty="0">
                <a:solidFill>
                  <a:srgbClr val="505050"/>
                </a:solidFill>
              </a:rPr>
              <a:t>…</a:t>
            </a:r>
            <a:r>
              <a:rPr sz="8975" dirty="0" smtClean="0">
                <a:solidFill>
                  <a:srgbClr val="505050"/>
                </a:solidFill>
              </a:rPr>
              <a:t>debugging display templates</a:t>
            </a:r>
            <a:endParaRPr sz="8975" dirty="0">
              <a:solidFill>
                <a:srgbClr val="505050"/>
              </a:solidFill>
            </a:endParaRPr>
          </a:p>
        </p:txBody>
      </p:sp>
    </p:spTree>
    <p:extLst>
      <p:ext uri="{BB962C8B-B14F-4D97-AF65-F5344CB8AC3E}">
        <p14:creationId xmlns:p14="http://schemas.microsoft.com/office/powerpoint/2010/main" val="24586045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5400" dirty="0" smtClean="0"/>
              <a:t>Debugging display templates</a:t>
            </a:r>
            <a:endParaRPr lang="en-US" dirty="0"/>
          </a:p>
        </p:txBody>
      </p:sp>
      <p:sp>
        <p:nvSpPr>
          <p:cNvPr id="5" name="Text Placeholder 4"/>
          <p:cNvSpPr>
            <a:spLocks noGrp="1"/>
          </p:cNvSpPr>
          <p:nvPr>
            <p:ph type="body" sz="quarter" idx="12"/>
          </p:nvPr>
        </p:nvSpPr>
        <p:spPr/>
        <p:txBody>
          <a:bodyPr/>
          <a:lstStyle/>
          <a:p>
            <a:r>
              <a:rPr lang="en-US" dirty="0"/>
              <a:t>Demo</a:t>
            </a:r>
            <a:endParaRPr lang="en-US"/>
          </a:p>
        </p:txBody>
      </p:sp>
    </p:spTree>
    <p:extLst>
      <p:ext uri="{BB962C8B-B14F-4D97-AF65-F5344CB8AC3E}">
        <p14:creationId xmlns:p14="http://schemas.microsoft.com/office/powerpoint/2010/main" val="5530170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4555093"/>
          </a:xfrm>
        </p:spPr>
        <p:txBody>
          <a:bodyPr/>
          <a:lstStyle/>
          <a:p>
            <a:pPr marL="0" indent="0">
              <a:buNone/>
            </a:pPr>
            <a:r>
              <a:rPr lang="en-US" dirty="0" smtClean="0"/>
              <a:t>Take hints from the error messages in the UI.</a:t>
            </a:r>
          </a:p>
          <a:p>
            <a:pPr marL="0" indent="0">
              <a:buNone/>
            </a:pPr>
            <a:endParaRPr lang="en-US" dirty="0"/>
          </a:p>
          <a:p>
            <a:pPr marL="0" indent="0">
              <a:buNone/>
            </a:pPr>
            <a:r>
              <a:rPr lang="en-US" dirty="0" smtClean="0"/>
              <a:t>For runtime errors, use browser debugging or Visual Studio with breakpoints and watches.</a:t>
            </a:r>
          </a:p>
          <a:p>
            <a:pPr marL="0" indent="0">
              <a:buNone/>
            </a:pPr>
            <a:endParaRPr lang="en-US" dirty="0" smtClean="0"/>
          </a:p>
          <a:p>
            <a:pPr marL="0" indent="0">
              <a:buNone/>
            </a:pPr>
            <a:r>
              <a:rPr lang="en-US" dirty="0" smtClean="0"/>
              <a:t>Use the “</a:t>
            </a:r>
            <a:r>
              <a:rPr lang="en-US" dirty="0" err="1" smtClean="0"/>
              <a:t>ctx.CurrentItem</a:t>
            </a:r>
            <a:r>
              <a:rPr lang="en-US" dirty="0" smtClean="0"/>
              <a:t>” object to see what’s returned from search.</a:t>
            </a:r>
            <a:endParaRPr lang="en-US" dirty="0"/>
          </a:p>
        </p:txBody>
      </p:sp>
      <p:sp>
        <p:nvSpPr>
          <p:cNvPr id="5" name="Title 4"/>
          <p:cNvSpPr>
            <a:spLocks noGrp="1"/>
          </p:cNvSpPr>
          <p:nvPr>
            <p:ph type="title"/>
          </p:nvPr>
        </p:nvSpPr>
        <p:spPr/>
        <p:txBody>
          <a:bodyPr/>
          <a:lstStyle/>
          <a:p>
            <a:r>
              <a:rPr lang="en-US" dirty="0" smtClean="0"/>
              <a:t>Summary: Debugging</a:t>
            </a:r>
            <a:endParaRPr lang="en-US" dirty="0"/>
          </a:p>
        </p:txBody>
      </p:sp>
    </p:spTree>
    <p:extLst>
      <p:ext uri="{BB962C8B-B14F-4D97-AF65-F5344CB8AC3E}">
        <p14:creationId xmlns:p14="http://schemas.microsoft.com/office/powerpoint/2010/main" val="412659623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Whew, and we’re done</a:t>
            </a:r>
            <a:endParaRPr lang="en-US" dirty="0"/>
          </a:p>
        </p:txBody>
      </p:sp>
    </p:spTree>
    <p:extLst>
      <p:ext uri="{BB962C8B-B14F-4D97-AF65-F5344CB8AC3E}">
        <p14:creationId xmlns:p14="http://schemas.microsoft.com/office/powerpoint/2010/main" val="291871759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057" y="1050924"/>
            <a:ext cx="11739033" cy="7162800"/>
          </a:xfrm>
          <a:prstGeom prst="rect">
            <a:avLst/>
          </a:prstGeom>
        </p:spPr>
      </p:pic>
      <p:sp>
        <p:nvSpPr>
          <p:cNvPr id="5" name="Title 4"/>
          <p:cNvSpPr>
            <a:spLocks noGrp="1"/>
          </p:cNvSpPr>
          <p:nvPr>
            <p:ph type="title"/>
          </p:nvPr>
        </p:nvSpPr>
        <p:spPr/>
        <p:txBody>
          <a:bodyPr/>
          <a:lstStyle/>
          <a:p>
            <a:r>
              <a:rPr lang="en-US" dirty="0"/>
              <a:t>Look what we built in an hour!</a:t>
            </a:r>
          </a:p>
        </p:txBody>
      </p:sp>
      <p:pic>
        <p:nvPicPr>
          <p:cNvPr id="6" name="Picture 5"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576" y="1058862"/>
            <a:ext cx="11870514" cy="7046032"/>
          </a:xfrm>
          <a:prstGeom prst="rect">
            <a:avLst/>
          </a:prstGeom>
        </p:spPr>
      </p:pic>
    </p:spTree>
    <p:extLst>
      <p:ext uri="{BB962C8B-B14F-4D97-AF65-F5344CB8AC3E}">
        <p14:creationId xmlns:p14="http://schemas.microsoft.com/office/powerpoint/2010/main" val="19194251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You…</a:t>
            </a:r>
            <a:endParaRPr lang="en-US" dirty="0">
              <a:solidFill>
                <a:srgbClr val="FF0000"/>
              </a:solidFill>
            </a:endParaRPr>
          </a:p>
        </p:txBody>
      </p:sp>
      <p:sp>
        <p:nvSpPr>
          <p:cNvPr id="8" name="Rectangle 7"/>
          <p:cNvSpPr>
            <a:spLocks/>
          </p:cNvSpPr>
          <p:nvPr/>
        </p:nvSpPr>
        <p:spPr bwMode="auto">
          <a:xfrm>
            <a:off x="274639" y="1363662"/>
            <a:ext cx="11356164" cy="18272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Learned how to customize experiences in Search Centers and portals that use Content Search</a:t>
            </a:r>
          </a:p>
        </p:txBody>
      </p:sp>
      <p:sp>
        <p:nvSpPr>
          <p:cNvPr id="9" name="Rectangle 8"/>
          <p:cNvSpPr>
            <a:spLocks/>
          </p:cNvSpPr>
          <p:nvPr/>
        </p:nvSpPr>
        <p:spPr bwMode="auto">
          <a:xfrm>
            <a:off x="277003" y="3421060"/>
            <a:ext cx="11353800" cy="182721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Now understand Display Templates and Result Types</a:t>
            </a:r>
          </a:p>
        </p:txBody>
      </p:sp>
    </p:spTree>
    <p:extLst>
      <p:ext uri="{BB962C8B-B14F-4D97-AF65-F5344CB8AC3E}">
        <p14:creationId xmlns:p14="http://schemas.microsoft.com/office/powerpoint/2010/main" val="363375937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057" y="1050924"/>
            <a:ext cx="11739033" cy="7162800"/>
          </a:xfrm>
          <a:prstGeom prst="rect">
            <a:avLst/>
          </a:prstGeom>
        </p:spPr>
      </p:pic>
      <p:sp>
        <p:nvSpPr>
          <p:cNvPr id="5" name="Title 4"/>
          <p:cNvSpPr>
            <a:spLocks noGrp="1"/>
          </p:cNvSpPr>
          <p:nvPr>
            <p:ph type="title"/>
          </p:nvPr>
        </p:nvSpPr>
        <p:spPr/>
        <p:txBody>
          <a:bodyPr/>
          <a:lstStyle/>
          <a:p>
            <a:r>
              <a:rPr lang="en-US"/>
              <a:t>What we </a:t>
            </a:r>
            <a:r>
              <a:rPr lang="en-US" dirty="0"/>
              <a:t>want </a:t>
            </a:r>
            <a:r>
              <a:rPr lang="en-US"/>
              <a:t>to  build</a:t>
            </a:r>
            <a:r>
              <a:rPr lang="en-US" dirty="0"/>
              <a:t>…</a:t>
            </a:r>
          </a:p>
        </p:txBody>
      </p:sp>
      <p:pic>
        <p:nvPicPr>
          <p:cNvPr id="6" name="Picture 5"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576" y="1058862"/>
            <a:ext cx="11870514" cy="7046032"/>
          </a:xfrm>
          <a:prstGeom prst="rect">
            <a:avLst/>
          </a:prstGeom>
        </p:spPr>
      </p:pic>
    </p:spTree>
    <p:extLst>
      <p:ext uri="{BB962C8B-B14F-4D97-AF65-F5344CB8AC3E}">
        <p14:creationId xmlns:p14="http://schemas.microsoft.com/office/powerpoint/2010/main" val="27878290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HOLs and events @ SPC</a:t>
            </a:r>
            <a:endParaRPr lang="en-US" dirty="0"/>
          </a:p>
        </p:txBody>
      </p:sp>
      <p:sp>
        <p:nvSpPr>
          <p:cNvPr id="6" name="Text Placeholder 5"/>
          <p:cNvSpPr>
            <a:spLocks noGrp="1"/>
          </p:cNvSpPr>
          <p:nvPr>
            <p:ph type="body" sz="quarter" idx="10"/>
          </p:nvPr>
        </p:nvSpPr>
        <p:spPr>
          <a:xfrm>
            <a:off x="274638" y="1212850"/>
            <a:ext cx="10972800" cy="2741613"/>
          </a:xfrm>
        </p:spPr>
        <p:txBody>
          <a:bodyPr>
            <a:normAutofit fontScale="85000" lnSpcReduction="20000"/>
          </a:bodyPr>
          <a:lstStyle/>
          <a:p>
            <a:pPr fontAlgn="b">
              <a:spcAft>
                <a:spcPts val="400"/>
              </a:spcAft>
            </a:pPr>
            <a:r>
              <a:rPr lang="en-US" sz="2800" dirty="0">
                <a:gradFill>
                  <a:gsLst>
                    <a:gs pos="1250">
                      <a:schemeClr val="tx1"/>
                    </a:gs>
                    <a:gs pos="99000">
                      <a:schemeClr val="tx1"/>
                    </a:gs>
                  </a:gsLst>
                  <a:lin ang="5400000" scaled="0"/>
                </a:gradFill>
                <a:latin typeface="+mn-lt"/>
              </a:rPr>
              <a:t>HOL031 – Introduction to Search in SharePoint 2013</a:t>
            </a:r>
          </a:p>
          <a:p>
            <a:pPr fontAlgn="b">
              <a:spcAft>
                <a:spcPts val="400"/>
              </a:spcAft>
            </a:pPr>
            <a:r>
              <a:rPr lang="en-US" sz="2800" dirty="0">
                <a:solidFill>
                  <a:schemeClr val="accent2"/>
                </a:solidFill>
                <a:latin typeface="+mn-lt"/>
              </a:rPr>
              <a:t>HOL034 – Exploring Search Query Rules in SharePoint 2013</a:t>
            </a:r>
          </a:p>
          <a:p>
            <a:pPr fontAlgn="b">
              <a:spcAft>
                <a:spcPts val="400"/>
              </a:spcAft>
            </a:pPr>
            <a:r>
              <a:rPr lang="en-US" sz="2800" dirty="0">
                <a:gradFill>
                  <a:gsLst>
                    <a:gs pos="1250">
                      <a:schemeClr val="tx1"/>
                    </a:gs>
                    <a:gs pos="99000">
                      <a:schemeClr val="tx1"/>
                    </a:gs>
                  </a:gsLst>
                  <a:lin ang="5400000" scaled="0"/>
                </a:gradFill>
                <a:latin typeface="+mn-lt"/>
              </a:rPr>
              <a:t>HOL032 – Extending the Search experience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HOL033 </a:t>
            </a:r>
            <a:r>
              <a:rPr lang="en-US" sz="2800" dirty="0">
                <a:gradFill>
                  <a:gsLst>
                    <a:gs pos="1250">
                      <a:schemeClr val="tx1"/>
                    </a:gs>
                    <a:gs pos="99000">
                      <a:schemeClr val="tx1"/>
                    </a:gs>
                  </a:gsLst>
                  <a:lin ang="5400000" scaled="0"/>
                </a:gradFill>
                <a:latin typeface="+mn-lt"/>
              </a:rPr>
              <a:t>– People Search in SharePoint 2013</a:t>
            </a:r>
          </a:p>
          <a:p>
            <a:pPr fontAlgn="b">
              <a:spcAft>
                <a:spcPts val="400"/>
              </a:spcAft>
            </a:pPr>
            <a:r>
              <a:rPr lang="en-US" sz="2800" dirty="0">
                <a:gradFill>
                  <a:gsLst>
                    <a:gs pos="1250">
                      <a:schemeClr val="tx1"/>
                    </a:gs>
                    <a:gs pos="99000">
                      <a:schemeClr val="tx1"/>
                    </a:gs>
                  </a:gsLst>
                  <a:lin ang="5400000" scaled="0"/>
                </a:gradFill>
                <a:latin typeface="+mn-lt"/>
              </a:rPr>
              <a:t>HOL035 – SharePoint Server 2013 Search Connectors and Using </a:t>
            </a:r>
            <a:r>
              <a:rPr lang="en-US" sz="2800" dirty="0" smtClean="0">
                <a:gradFill>
                  <a:gsLst>
                    <a:gs pos="1250">
                      <a:schemeClr val="tx1"/>
                    </a:gs>
                    <a:gs pos="99000">
                      <a:schemeClr val="tx1"/>
                    </a:gs>
                  </a:gsLst>
                  <a:lin ang="5400000" scaled="0"/>
                </a:gradFill>
                <a:latin typeface="+mn-lt"/>
              </a:rPr>
              <a:t>BCS</a:t>
            </a:r>
          </a:p>
          <a:p>
            <a:pPr fontAlgn="b">
              <a:spcAft>
                <a:spcPts val="400"/>
              </a:spcAft>
            </a:pPr>
            <a:r>
              <a:rPr lang="en-US" sz="2800" dirty="0" smtClean="0">
                <a:gradFill>
                  <a:gsLst>
                    <a:gs pos="1250">
                      <a:schemeClr val="tx1"/>
                    </a:gs>
                    <a:gs pos="99000">
                      <a:schemeClr val="tx1"/>
                    </a:gs>
                  </a:gsLst>
                  <a:lin ang="5400000" scaled="0"/>
                </a:gradFill>
                <a:latin typeface="+mn-lt"/>
              </a:rPr>
              <a:t>HOL039 – Designing a SharePoint 2013 site</a:t>
            </a:r>
          </a:p>
          <a:p>
            <a:pPr fontAlgn="b">
              <a:spcAft>
                <a:spcPts val="400"/>
              </a:spcAft>
            </a:pPr>
            <a:r>
              <a:rPr lang="en-US" sz="2800" dirty="0" smtClean="0">
                <a:solidFill>
                  <a:schemeClr val="accent2"/>
                </a:solidFill>
                <a:latin typeface="+mn-lt"/>
              </a:rPr>
              <a:t>HOL041 – Hands on with Content Search web part in SharePoint 2013</a:t>
            </a:r>
            <a:endParaRPr lang="en-US" sz="2800" dirty="0">
              <a:solidFill>
                <a:schemeClr val="accent2"/>
              </a:solidFill>
              <a:latin typeface="+mn-lt"/>
            </a:endParaRPr>
          </a:p>
        </p:txBody>
      </p:sp>
      <p:sp>
        <p:nvSpPr>
          <p:cNvPr id="4" name="Rectangle 3"/>
          <p:cNvSpPr/>
          <p:nvPr/>
        </p:nvSpPr>
        <p:spPr bwMode="auto">
          <a:xfrm>
            <a:off x="273778" y="3954462"/>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9" y="3954462"/>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2"/>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search!</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06127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Sessions @ SPC</a:t>
            </a:r>
            <a:endParaRPr lang="en-US" dirty="0"/>
          </a:p>
        </p:txBody>
      </p:sp>
      <p:sp>
        <p:nvSpPr>
          <p:cNvPr id="12" name="Rectangle 11"/>
          <p:cNvSpPr/>
          <p:nvPr/>
        </p:nvSpPr>
        <p:spPr bwMode="auto">
          <a:xfrm>
            <a:off x="274638" y="1212849"/>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Mon 2:00pm - SPC259 - What's New in Search for SharePoint 2013</a:t>
            </a:r>
            <a:br>
              <a:rPr lang="en-US" dirty="0">
                <a:solidFill>
                  <a:srgbClr val="FFFFFF"/>
                </a:solidFill>
              </a:rPr>
            </a:br>
            <a:r>
              <a:rPr lang="en-US" dirty="0">
                <a:solidFill>
                  <a:srgbClr val="FFFFFF"/>
                </a:solidFill>
              </a:rPr>
              <a:t>Speakers: Glen Anderson, Cem Aykan </a:t>
            </a:r>
          </a:p>
        </p:txBody>
      </p:sp>
      <p:sp>
        <p:nvSpPr>
          <p:cNvPr id="22" name="Rectangle 21"/>
          <p:cNvSpPr/>
          <p:nvPr/>
        </p:nvSpPr>
        <p:spPr bwMode="auto">
          <a:xfrm>
            <a:off x="274638" y="3108958"/>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3:15pm - SPC230 - Step by Step: Building Search Driven Applications with SharePoint </a:t>
            </a:r>
            <a:r>
              <a:rPr lang="en-US" dirty="0" smtClean="0">
                <a:solidFill>
                  <a:srgbClr val="FFFFFF"/>
                </a:solidFill>
              </a:rPr>
              <a:t>2013 - Speaker: </a:t>
            </a:r>
            <a:r>
              <a:rPr lang="en-US" dirty="0">
                <a:solidFill>
                  <a:srgbClr val="FFFFFF"/>
                </a:solidFill>
              </a:rPr>
              <a:t>Scot Hillier </a:t>
            </a:r>
          </a:p>
        </p:txBody>
      </p:sp>
      <p:sp>
        <p:nvSpPr>
          <p:cNvPr id="26" name="Rectangle 25"/>
          <p:cNvSpPr/>
          <p:nvPr/>
        </p:nvSpPr>
        <p:spPr bwMode="auto">
          <a:xfrm>
            <a:off x="282418" y="4056695"/>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9:00am - SPC143 - Making Great Search Based Applications with Query Rules in SharePoint </a:t>
            </a:r>
            <a:r>
              <a:rPr lang="en-US" dirty="0" smtClean="0">
                <a:solidFill>
                  <a:srgbClr val="FFFFFF"/>
                </a:solidFill>
              </a:rPr>
              <a:t>2013 - Speaker: </a:t>
            </a:r>
            <a:r>
              <a:rPr lang="en-US" dirty="0">
                <a:solidFill>
                  <a:srgbClr val="FFFFFF"/>
                </a:solidFill>
              </a:rPr>
              <a:t>Pedro DeRose </a:t>
            </a:r>
          </a:p>
        </p:txBody>
      </p:sp>
      <p:sp>
        <p:nvSpPr>
          <p:cNvPr id="35" name="Rectangle 34"/>
          <p:cNvSpPr/>
          <p:nvPr/>
        </p:nvSpPr>
        <p:spPr bwMode="auto">
          <a:xfrm>
            <a:off x="282418" y="5004432"/>
            <a:ext cx="9098277" cy="86868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smtClean="0">
                <a:solidFill>
                  <a:srgbClr val="FFFFFF"/>
                </a:solidFill>
              </a:rPr>
              <a:t>Wed 1:45 PM </a:t>
            </a:r>
            <a:r>
              <a:rPr lang="en-US" dirty="0">
                <a:solidFill>
                  <a:srgbClr val="FFFFFF"/>
                </a:solidFill>
              </a:rPr>
              <a:t>– </a:t>
            </a:r>
            <a:r>
              <a:rPr lang="en-US" dirty="0" smtClean="0">
                <a:solidFill>
                  <a:srgbClr val="FFFFFF"/>
                </a:solidFill>
              </a:rPr>
              <a:t>SPC246 </a:t>
            </a:r>
            <a:r>
              <a:rPr lang="en-US" dirty="0">
                <a:solidFill>
                  <a:srgbClr val="FFFFFF"/>
                </a:solidFill>
              </a:rPr>
              <a:t>- Using </a:t>
            </a:r>
            <a:r>
              <a:rPr lang="en-US" dirty="0" err="1">
                <a:solidFill>
                  <a:srgbClr val="FFFFFF"/>
                </a:solidFill>
              </a:rPr>
              <a:t>jQuery</a:t>
            </a:r>
            <a:r>
              <a:rPr lang="en-US" dirty="0">
                <a:solidFill>
                  <a:srgbClr val="FFFFFF"/>
                </a:solidFill>
              </a:rPr>
              <a:t> and Display Templates to create modern Web Sites </a:t>
            </a:r>
            <a:r>
              <a:rPr lang="en-US" dirty="0" smtClean="0">
                <a:solidFill>
                  <a:srgbClr val="FFFFFF"/>
                </a:solidFill>
              </a:rPr>
              <a:t>- Speaker: Ethan Gur-esh, Jeremy Kelley</a:t>
            </a:r>
            <a:endParaRPr lang="en-US" dirty="0">
              <a:solidFill>
                <a:srgbClr val="FFFFFF"/>
              </a:solidFill>
            </a:endParaRPr>
          </a:p>
        </p:txBody>
      </p:sp>
      <p:sp>
        <p:nvSpPr>
          <p:cNvPr id="36" name="Rectangle 35"/>
          <p:cNvSpPr/>
          <p:nvPr/>
        </p:nvSpPr>
        <p:spPr bwMode="auto">
          <a:xfrm>
            <a:off x="282418" y="2160586"/>
            <a:ext cx="9098277" cy="86868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smtClean="0">
                <a:solidFill>
                  <a:srgbClr val="FFFFFF"/>
                </a:solidFill>
              </a:rPr>
              <a:t>Tue 10:30 AM – SPC019 - Best </a:t>
            </a:r>
            <a:r>
              <a:rPr lang="en-US" dirty="0">
                <a:solidFill>
                  <a:srgbClr val="FFFFFF"/>
                </a:solidFill>
              </a:rPr>
              <a:t>Practices for Designing Websites with SharePoint 2013 </a:t>
            </a:r>
            <a:r>
              <a:rPr lang="en-US" dirty="0" smtClean="0">
                <a:solidFill>
                  <a:srgbClr val="FFFFFF"/>
                </a:solidFill>
              </a:rPr>
              <a:t>- Speaker: Ethan Gur-esh, Alyssa Levitz</a:t>
            </a:r>
            <a:endParaRPr lang="en-US" dirty="0">
              <a:solidFill>
                <a:srgbClr val="FFFFFF"/>
              </a:solidFill>
            </a:endParaRPr>
          </a:p>
        </p:txBody>
      </p:sp>
    </p:spTree>
    <p:extLst>
      <p:ext uri="{BB962C8B-B14F-4D97-AF65-F5344CB8AC3E}">
        <p14:creationId xmlns:p14="http://schemas.microsoft.com/office/powerpoint/2010/main" val="3250750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Please complete an evaluation form</a:t>
            </a:r>
            <a:endParaRPr lang="en-US" dirty="0"/>
          </a:p>
        </p:txBody>
      </p:sp>
    </p:spTree>
    <p:extLst>
      <p:ext uri="{BB962C8B-B14F-4D97-AF65-F5344CB8AC3E}">
        <p14:creationId xmlns:p14="http://schemas.microsoft.com/office/powerpoint/2010/main" val="2823985677"/>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t>Evaluate this session now on </a:t>
            </a:r>
            <a:r>
              <a:rPr lang="en-US" sz="3300" dirty="0" err="1"/>
              <a:t>MySPC</a:t>
            </a:r>
            <a:r>
              <a:rPr lang="en-US" sz="3300" dirty="0"/>
              <a:t> </a:t>
            </a:r>
            <a:br>
              <a:rPr lang="en-US" sz="3300" dirty="0"/>
            </a:br>
            <a:r>
              <a:rPr lang="en-US" sz="3300" dirty="0"/>
              <a:t>using your laptop or mobile device: </a:t>
            </a:r>
            <a:r>
              <a:rPr lang="en-US" sz="2900" dirty="0">
                <a:latin typeface="+mn-lt"/>
                <a:hlinkClick r:id="rId2"/>
              </a:rPr>
              <a:t>http://myspc.sharepointconference.com</a:t>
            </a:r>
            <a:endParaRPr lang="en-US" sz="2900" dirty="0">
              <a:solidFill>
                <a:schemeClr val="tx1"/>
              </a:solidFill>
              <a:latin typeface="+mn-lt"/>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200" dirty="0" err="1">
                <a:solidFill>
                  <a:schemeClr val="bg1"/>
                </a:solidFill>
              </a:rPr>
              <a:t>MySPC</a:t>
            </a:r>
            <a:endParaRPr lang="en-US" sz="8200" dirty="0">
              <a:solidFill>
                <a:schemeClr val="bg1"/>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602474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763373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Content Search</a:t>
            </a:r>
            <a:endParaRPr lang="en-US" dirty="0"/>
          </a:p>
        </p:txBody>
      </p:sp>
    </p:spTree>
    <p:extLst>
      <p:ext uri="{BB962C8B-B14F-4D97-AF65-F5344CB8AC3E}">
        <p14:creationId xmlns:p14="http://schemas.microsoft.com/office/powerpoint/2010/main" val="287398011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5" name="Title 4"/>
          <p:cNvSpPr>
            <a:spLocks noGrp="1"/>
          </p:cNvSpPr>
          <p:nvPr>
            <p:ph type="title"/>
          </p:nvPr>
        </p:nvSpPr>
        <p:spPr/>
        <p:txBody>
          <a:bodyPr/>
          <a:lstStyle/>
          <a:p>
            <a:r>
              <a:rPr lang="en-US" dirty="0"/>
              <a:t>Scenario: </a:t>
            </a:r>
            <a:r>
              <a:rPr lang="en-US" dirty="0" smtClean="0"/>
              <a:t>Show </a:t>
            </a:r>
            <a:r>
              <a:rPr lang="en-US" dirty="0"/>
              <a:t>dynamic content  </a:t>
            </a:r>
          </a:p>
        </p:txBody>
      </p:sp>
    </p:spTree>
    <p:extLst>
      <p:ext uri="{BB962C8B-B14F-4D97-AF65-F5344CB8AC3E}">
        <p14:creationId xmlns:p14="http://schemas.microsoft.com/office/powerpoint/2010/main" val="113615785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 name="Picture 1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355" y="2633814"/>
            <a:ext cx="1825239" cy="1825239"/>
          </a:xfrm>
          <a:prstGeom prst="rect">
            <a:avLst/>
          </a:prstGeom>
          <a:ln>
            <a:solidFill>
              <a:schemeClr val="tx1"/>
            </a:solidFill>
          </a:ln>
          <a:effectLst/>
        </p:spPr>
      </p:pic>
      <p:pic>
        <p:nvPicPr>
          <p:cNvPr id="1188" name="Picture 1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39947" y="1038548"/>
            <a:ext cx="3185555" cy="426784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6" name="TextBox 175"/>
          <p:cNvSpPr txBox="1"/>
          <p:nvPr/>
        </p:nvSpPr>
        <p:spPr>
          <a:xfrm>
            <a:off x="245215" y="65544"/>
            <a:ext cx="1605143" cy="312073"/>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298"/>
            <a:r>
              <a:rPr lang="en-US" sz="1428" b="1" dirty="0">
                <a:solidFill>
                  <a:srgbClr val="505050"/>
                </a:solidFill>
              </a:rPr>
              <a:t>Site Collection A</a:t>
            </a:r>
          </a:p>
        </p:txBody>
      </p:sp>
      <p:pic>
        <p:nvPicPr>
          <p:cNvPr id="214" name="Picture 169" descr="C:\Users\dkogan\AppData\Local\Microsoft\Windows\Temporary Internet Files\Content.IE5\3U8DG4V5\MC900432614[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5826" y="3123570"/>
            <a:ext cx="498717" cy="498717"/>
          </a:xfrm>
          <a:prstGeom prst="rect">
            <a:avLst/>
          </a:prstGeom>
          <a:noFill/>
          <a:extLst>
            <a:ext uri="{909E8E84-426E-40DD-AFC4-6F175D3DCCD1}">
              <a14:hiddenFill xmlns:a14="http://schemas.microsoft.com/office/drawing/2010/main">
                <a:solidFill>
                  <a:srgbClr val="FFFFFF"/>
                </a:solidFill>
              </a14:hiddenFill>
            </a:ext>
          </a:extLst>
        </p:spPr>
      </p:pic>
      <p:sp>
        <p:nvSpPr>
          <p:cNvPr id="215" name="TextBox 214"/>
          <p:cNvSpPr txBox="1"/>
          <p:nvPr/>
        </p:nvSpPr>
        <p:spPr>
          <a:xfrm>
            <a:off x="5976094" y="3694628"/>
            <a:ext cx="1704032" cy="606488"/>
          </a:xfrm>
          <a:prstGeom prst="rect">
            <a:avLst/>
          </a:prstGeom>
          <a:noFill/>
        </p:spPr>
        <p:txBody>
          <a:bodyPr wrap="square" rtlCol="0">
            <a:spAutoFit/>
          </a:bodyPr>
          <a:lstStyle/>
          <a:p>
            <a:pPr algn="ctr" defTabSz="466298"/>
            <a:r>
              <a:rPr lang="en-US" sz="1632" dirty="0">
                <a:solidFill>
                  <a:srgbClr val="505050"/>
                </a:solidFill>
              </a:rPr>
              <a:t>Content Query Web Part</a:t>
            </a:r>
            <a:endParaRPr lang="en-US" sz="2448" dirty="0">
              <a:solidFill>
                <a:srgbClr val="505050"/>
              </a:solidFill>
            </a:endParaRPr>
          </a:p>
        </p:txBody>
      </p:sp>
      <p:sp>
        <p:nvSpPr>
          <p:cNvPr id="237" name="TextBox 236"/>
          <p:cNvSpPr txBox="1"/>
          <p:nvPr/>
        </p:nvSpPr>
        <p:spPr>
          <a:xfrm>
            <a:off x="124870" y="2232636"/>
            <a:ext cx="1851257" cy="318286"/>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298"/>
            <a:r>
              <a:rPr lang="en-US" sz="1428" b="1" dirty="0">
                <a:solidFill>
                  <a:srgbClr val="505050"/>
                </a:solidFill>
              </a:rPr>
              <a:t>Site Collection B</a:t>
            </a:r>
          </a:p>
        </p:txBody>
      </p:sp>
      <p:cxnSp>
        <p:nvCxnSpPr>
          <p:cNvPr id="258" name="Straight Arrow Connector 257"/>
          <p:cNvCxnSpPr/>
          <p:nvPr/>
        </p:nvCxnSpPr>
        <p:spPr>
          <a:xfrm flipH="1">
            <a:off x="3660404" y="3362752"/>
            <a:ext cx="2385015" cy="12811"/>
          </a:xfrm>
          <a:prstGeom prst="straightConnector1">
            <a:avLst/>
          </a:prstGeom>
          <a:ln w="38100">
            <a:solidFill>
              <a:schemeClr val="accent3"/>
            </a:solidFill>
            <a:tailEnd type="arrow"/>
          </a:ln>
        </p:spPr>
        <p:style>
          <a:lnRef idx="2">
            <a:schemeClr val="accent1"/>
          </a:lnRef>
          <a:fillRef idx="0">
            <a:schemeClr val="accent1"/>
          </a:fillRef>
          <a:effectRef idx="1">
            <a:schemeClr val="accent1"/>
          </a:effectRef>
          <a:fontRef idx="minor">
            <a:schemeClr val="tx1"/>
          </a:fontRef>
        </p:style>
      </p:cxnSp>
      <p:pic>
        <p:nvPicPr>
          <p:cNvPr id="46" name="Picture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943" y="4935351"/>
            <a:ext cx="1825239" cy="1825239"/>
          </a:xfrm>
          <a:prstGeom prst="rect">
            <a:avLst/>
          </a:prstGeom>
          <a:ln>
            <a:solidFill>
              <a:schemeClr val="tx1"/>
            </a:solidFill>
          </a:ln>
          <a:effectLst/>
        </p:spPr>
      </p:pic>
      <p:pic>
        <p:nvPicPr>
          <p:cNvPr id="49" name="Picture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355" y="379448"/>
            <a:ext cx="1825239" cy="1825239"/>
          </a:xfrm>
          <a:prstGeom prst="rect">
            <a:avLst/>
          </a:prstGeom>
          <a:ln>
            <a:solidFill>
              <a:schemeClr val="tx1"/>
            </a:solidFill>
          </a:ln>
          <a:effectLst/>
        </p:spPr>
      </p:pic>
      <p:sp>
        <p:nvSpPr>
          <p:cNvPr id="50" name="TextBox 49"/>
          <p:cNvSpPr txBox="1"/>
          <p:nvPr/>
        </p:nvSpPr>
        <p:spPr>
          <a:xfrm>
            <a:off x="141489" y="4540250"/>
            <a:ext cx="1851257" cy="318286"/>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298"/>
            <a:r>
              <a:rPr lang="en-US" sz="1428" b="1" dirty="0">
                <a:solidFill>
                  <a:srgbClr val="505050"/>
                </a:solidFill>
              </a:rPr>
              <a:t>Site Collection C</a:t>
            </a:r>
          </a:p>
        </p:txBody>
      </p:sp>
      <p:sp>
        <p:nvSpPr>
          <p:cNvPr id="58" name="TextBox 57"/>
          <p:cNvSpPr txBox="1"/>
          <p:nvPr/>
        </p:nvSpPr>
        <p:spPr>
          <a:xfrm>
            <a:off x="3702921" y="209685"/>
            <a:ext cx="1605143" cy="318286"/>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298"/>
            <a:r>
              <a:rPr lang="en-US" sz="1428" b="1" dirty="0">
                <a:solidFill>
                  <a:srgbClr val="505050"/>
                </a:solidFill>
              </a:rPr>
              <a:t>Site Collection</a:t>
            </a:r>
          </a:p>
        </p:txBody>
      </p:sp>
      <p:sp>
        <p:nvSpPr>
          <p:cNvPr id="12" name="TextBox 11"/>
          <p:cNvSpPr txBox="1"/>
          <p:nvPr/>
        </p:nvSpPr>
        <p:spPr>
          <a:xfrm>
            <a:off x="8872109" y="5458189"/>
            <a:ext cx="3380087" cy="384205"/>
          </a:xfrm>
          <a:prstGeom prst="rect">
            <a:avLst/>
          </a:prstGeom>
          <a:noFill/>
        </p:spPr>
        <p:txBody>
          <a:bodyPr wrap="none" lIns="0" tIns="0" rIns="0" bIns="0" rtlCol="0">
            <a:spAutoFit/>
          </a:bodyPr>
          <a:lstStyle/>
          <a:p>
            <a:r>
              <a:rPr lang="en-US" sz="2448" spc="-71" dirty="0">
                <a:gradFill>
                  <a:gsLst>
                    <a:gs pos="2917">
                      <a:srgbClr val="505050"/>
                    </a:gs>
                    <a:gs pos="30000">
                      <a:srgbClr val="505050"/>
                    </a:gs>
                  </a:gsLst>
                  <a:lin ang="5400000" scaled="0"/>
                </a:gradFill>
              </a:rPr>
              <a:t>List of articles/documents</a:t>
            </a:r>
          </a:p>
        </p:txBody>
      </p:sp>
      <p:pic>
        <p:nvPicPr>
          <p:cNvPr id="64" name="Picture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9862" y="631247"/>
            <a:ext cx="1825239" cy="1825239"/>
          </a:xfrm>
          <a:prstGeom prst="rect">
            <a:avLst/>
          </a:prstGeom>
          <a:ln>
            <a:solidFill>
              <a:schemeClr val="tx1"/>
            </a:solidFill>
          </a:ln>
          <a:effectLst/>
        </p:spPr>
      </p:pic>
      <p:pic>
        <p:nvPicPr>
          <p:cNvPr id="65" name="Picture 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7907" y="614851"/>
            <a:ext cx="1825239" cy="1825239"/>
          </a:xfrm>
          <a:prstGeom prst="rect">
            <a:avLst/>
          </a:prstGeom>
          <a:ln>
            <a:solidFill>
              <a:schemeClr val="tx1"/>
            </a:solidFill>
          </a:ln>
          <a:effectLst/>
        </p:spPr>
      </p:pic>
      <p:pic>
        <p:nvPicPr>
          <p:cNvPr id="66" name="Picture 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9573" y="4697201"/>
            <a:ext cx="1825239" cy="1825239"/>
          </a:xfrm>
          <a:prstGeom prst="rect">
            <a:avLst/>
          </a:prstGeom>
          <a:ln>
            <a:solidFill>
              <a:schemeClr val="tx1"/>
            </a:solidFill>
          </a:ln>
          <a:effectLst/>
        </p:spPr>
      </p:pic>
      <p:cxnSp>
        <p:nvCxnSpPr>
          <p:cNvPr id="80" name="Straight Arrow Connector 79"/>
          <p:cNvCxnSpPr/>
          <p:nvPr/>
        </p:nvCxnSpPr>
        <p:spPr>
          <a:xfrm flipH="1" flipV="1">
            <a:off x="3682735" y="2204687"/>
            <a:ext cx="1609598" cy="1158064"/>
          </a:xfrm>
          <a:prstGeom prst="straightConnector1">
            <a:avLst/>
          </a:prstGeom>
          <a:ln w="38100">
            <a:solidFill>
              <a:schemeClr val="accent3"/>
            </a:solidFill>
            <a:tailEnd type="arrow"/>
          </a:ln>
        </p:spPr>
        <p:style>
          <a:lnRef idx="2">
            <a:schemeClr val="accent1"/>
          </a:lnRef>
          <a:fillRef idx="0">
            <a:schemeClr val="accent1"/>
          </a:fillRef>
          <a:effectRef idx="1">
            <a:schemeClr val="accent1"/>
          </a:effectRef>
          <a:fontRef idx="minor">
            <a:schemeClr val="tx1"/>
          </a:fontRef>
        </p:style>
      </p:cxnSp>
      <p:cxnSp>
        <p:nvCxnSpPr>
          <p:cNvPr id="83" name="Straight Arrow Connector 82"/>
          <p:cNvCxnSpPr/>
          <p:nvPr/>
        </p:nvCxnSpPr>
        <p:spPr>
          <a:xfrm flipH="1">
            <a:off x="3671569" y="3362752"/>
            <a:ext cx="1636494" cy="1177498"/>
          </a:xfrm>
          <a:prstGeom prst="straightConnector1">
            <a:avLst/>
          </a:prstGeom>
          <a:ln w="38100">
            <a:solidFill>
              <a:schemeClr val="accent3"/>
            </a:solidFill>
            <a:tailEnd type="arrow"/>
          </a:ln>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rotWithShape="1">
          <a:blip r:embed="rId6">
            <a:extLst>
              <a:ext uri="{28A0092B-C50C-407E-A947-70E740481C1C}">
                <a14:useLocalDpi xmlns:a14="http://schemas.microsoft.com/office/drawing/2010/main" val="0"/>
              </a:ext>
            </a:extLst>
          </a:blip>
          <a:srcRect r="64304"/>
          <a:stretch/>
        </p:blipFill>
        <p:spPr>
          <a:xfrm>
            <a:off x="2564100" y="536400"/>
            <a:ext cx="1139537" cy="6123505"/>
          </a:xfrm>
          <a:prstGeom prst="rect">
            <a:avLst/>
          </a:prstGeom>
        </p:spPr>
      </p:pic>
      <p:cxnSp>
        <p:nvCxnSpPr>
          <p:cNvPr id="87" name="Straight Arrow Connector 86"/>
          <p:cNvCxnSpPr/>
          <p:nvPr/>
        </p:nvCxnSpPr>
        <p:spPr>
          <a:xfrm>
            <a:off x="7368159" y="3372928"/>
            <a:ext cx="1571788" cy="1"/>
          </a:xfrm>
          <a:prstGeom prst="straightConnector1">
            <a:avLst/>
          </a:prstGeom>
          <a:ln w="38100">
            <a:solidFill>
              <a:schemeClr val="accent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7907" y="4697201"/>
            <a:ext cx="1825239" cy="1825239"/>
          </a:xfrm>
          <a:prstGeom prst="rect">
            <a:avLst/>
          </a:prstGeom>
          <a:ln>
            <a:solidFill>
              <a:schemeClr val="tx1"/>
            </a:solidFill>
          </a:ln>
          <a:effectLst/>
        </p:spPr>
      </p:pic>
      <p:cxnSp>
        <p:nvCxnSpPr>
          <p:cNvPr id="37" name="Straight Arrow Connector 36"/>
          <p:cNvCxnSpPr>
            <a:stCxn id="64" idx="2"/>
          </p:cNvCxnSpPr>
          <p:nvPr/>
        </p:nvCxnSpPr>
        <p:spPr>
          <a:xfrm>
            <a:off x="5732482" y="2456487"/>
            <a:ext cx="625875" cy="715982"/>
          </a:xfrm>
          <a:prstGeom prst="straightConnector1">
            <a:avLst/>
          </a:prstGeom>
          <a:ln w="38100">
            <a:solidFill>
              <a:schemeClr val="accent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a:stCxn id="65" idx="2"/>
          </p:cNvCxnSpPr>
          <p:nvPr/>
        </p:nvCxnSpPr>
        <p:spPr>
          <a:xfrm flipH="1">
            <a:off x="7124793" y="2440091"/>
            <a:ext cx="575734" cy="732378"/>
          </a:xfrm>
          <a:prstGeom prst="straightConnector1">
            <a:avLst/>
          </a:prstGeom>
          <a:ln w="38100">
            <a:solidFill>
              <a:schemeClr val="accent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a:stCxn id="66" idx="0"/>
          </p:cNvCxnSpPr>
          <p:nvPr/>
        </p:nvCxnSpPr>
        <p:spPr>
          <a:xfrm flipV="1">
            <a:off x="5742193" y="4209724"/>
            <a:ext cx="506660" cy="487477"/>
          </a:xfrm>
          <a:prstGeom prst="straightConnector1">
            <a:avLst/>
          </a:prstGeom>
          <a:ln w="38100">
            <a:solidFill>
              <a:schemeClr val="accent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a:stCxn id="22" idx="0"/>
          </p:cNvCxnSpPr>
          <p:nvPr/>
        </p:nvCxnSpPr>
        <p:spPr>
          <a:xfrm flipH="1" flipV="1">
            <a:off x="7373726" y="4265329"/>
            <a:ext cx="326801" cy="431873"/>
          </a:xfrm>
          <a:prstGeom prst="straightConnector1">
            <a:avLst/>
          </a:prstGeom>
          <a:ln w="38100">
            <a:solidFill>
              <a:schemeClr val="accent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sp>
        <p:nvSpPr>
          <p:cNvPr id="33" name="Rectangle 32"/>
          <p:cNvSpPr/>
          <p:nvPr/>
        </p:nvSpPr>
        <p:spPr bwMode="auto">
          <a:xfrm>
            <a:off x="3682734" y="536400"/>
            <a:ext cx="8624950" cy="6123505"/>
          </a:xfrm>
          <a:prstGeom prst="rect">
            <a:avLst/>
          </a:pr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ln w="28575">
                <a:solidFill>
                  <a:srgbClr val="505050"/>
                </a:solidFill>
              </a:ln>
              <a:noFill/>
            </a:endParaRPr>
          </a:p>
        </p:txBody>
      </p:sp>
    </p:spTree>
    <p:extLst>
      <p:ext uri="{BB962C8B-B14F-4D97-AF65-F5344CB8AC3E}">
        <p14:creationId xmlns:p14="http://schemas.microsoft.com/office/powerpoint/2010/main" val="6215050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500"/>
                                  </p:stCondLst>
                                  <p:childTnLst>
                                    <p:set>
                                      <p:cBhvr>
                                        <p:cTn id="6" dur="1" fill="hold">
                                          <p:stCondLst>
                                            <p:cond delay="0"/>
                                          </p:stCondLst>
                                        </p:cTn>
                                        <p:tgtEl>
                                          <p:spTgt spid="1188"/>
                                        </p:tgtEl>
                                        <p:attrNameLst>
                                          <p:attrName>style.visibility</p:attrName>
                                        </p:attrNameLst>
                                      </p:cBhvr>
                                      <p:to>
                                        <p:strVal val="visible"/>
                                      </p:to>
                                    </p:set>
                                    <p:animEffect transition="in" filter="randombar(vertical)">
                                      <p:cBhvr>
                                        <p:cTn id="7" dur="500"/>
                                        <p:tgtEl>
                                          <p:spTgt spid="1188"/>
                                        </p:tgtEl>
                                      </p:cBhvr>
                                    </p:animEffect>
                                  </p:childTnLst>
                                </p:cTn>
                              </p:par>
                              <p:par>
                                <p:cTn id="8" presetID="14" presetClass="entr" presetSubtype="5" fill="hold" nodeType="withEffect">
                                  <p:stCondLst>
                                    <p:cond delay="500"/>
                                  </p:stCondLst>
                                  <p:childTnLst>
                                    <p:set>
                                      <p:cBhvr>
                                        <p:cTn id="9" dur="1" fill="hold">
                                          <p:stCondLst>
                                            <p:cond delay="0"/>
                                          </p:stCondLst>
                                        </p:cTn>
                                        <p:tgtEl>
                                          <p:spTgt spid="214"/>
                                        </p:tgtEl>
                                        <p:attrNameLst>
                                          <p:attrName>style.visibility</p:attrName>
                                        </p:attrNameLst>
                                      </p:cBhvr>
                                      <p:to>
                                        <p:strVal val="visible"/>
                                      </p:to>
                                    </p:set>
                                    <p:animEffect transition="in" filter="randombar(vertical)">
                                      <p:cBhvr>
                                        <p:cTn id="10" dur="500"/>
                                        <p:tgtEl>
                                          <p:spTgt spid="214"/>
                                        </p:tgtEl>
                                      </p:cBhvr>
                                    </p:animEffect>
                                  </p:childTnLst>
                                </p:cTn>
                              </p:par>
                              <p:par>
                                <p:cTn id="11" presetID="14" presetClass="entr" presetSubtype="5" fill="hold" grpId="0" nodeType="withEffect">
                                  <p:stCondLst>
                                    <p:cond delay="500"/>
                                  </p:stCondLst>
                                  <p:childTnLst>
                                    <p:set>
                                      <p:cBhvr>
                                        <p:cTn id="12" dur="1" fill="hold">
                                          <p:stCondLst>
                                            <p:cond delay="0"/>
                                          </p:stCondLst>
                                        </p:cTn>
                                        <p:tgtEl>
                                          <p:spTgt spid="215"/>
                                        </p:tgtEl>
                                        <p:attrNameLst>
                                          <p:attrName>style.visibility</p:attrName>
                                        </p:attrNameLst>
                                      </p:cBhvr>
                                      <p:to>
                                        <p:strVal val="visible"/>
                                      </p:to>
                                    </p:set>
                                    <p:animEffect transition="in" filter="randombar(vertical)">
                                      <p:cBhvr>
                                        <p:cTn id="13" dur="500"/>
                                        <p:tgtEl>
                                          <p:spTgt spid="215"/>
                                        </p:tgtEl>
                                      </p:cBhvr>
                                    </p:animEffect>
                                  </p:childTnLst>
                                </p:cTn>
                              </p:par>
                              <p:par>
                                <p:cTn id="14" presetID="14" presetClass="entr" presetSubtype="5" fill="hold" grpId="0" nodeType="withEffect">
                                  <p:stCondLst>
                                    <p:cond delay="500"/>
                                  </p:stCondLst>
                                  <p:childTnLst>
                                    <p:set>
                                      <p:cBhvr>
                                        <p:cTn id="15" dur="1" fill="hold">
                                          <p:stCondLst>
                                            <p:cond delay="0"/>
                                          </p:stCondLst>
                                        </p:cTn>
                                        <p:tgtEl>
                                          <p:spTgt spid="58"/>
                                        </p:tgtEl>
                                        <p:attrNameLst>
                                          <p:attrName>style.visibility</p:attrName>
                                        </p:attrNameLst>
                                      </p:cBhvr>
                                      <p:to>
                                        <p:strVal val="visible"/>
                                      </p:to>
                                    </p:set>
                                    <p:animEffect transition="in" filter="randombar(vertical)">
                                      <p:cBhvr>
                                        <p:cTn id="16" dur="500"/>
                                        <p:tgtEl>
                                          <p:spTgt spid="58"/>
                                        </p:tgtEl>
                                      </p:cBhvr>
                                    </p:animEffect>
                                  </p:childTnLst>
                                </p:cTn>
                              </p:par>
                              <p:par>
                                <p:cTn id="17" presetID="14" presetClass="entr" presetSubtype="5"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randombar(vertical)">
                                      <p:cBhvr>
                                        <p:cTn id="19" dur="500"/>
                                        <p:tgtEl>
                                          <p:spTgt spid="12"/>
                                        </p:tgtEl>
                                      </p:cBhvr>
                                    </p:animEffect>
                                  </p:childTnLst>
                                </p:cTn>
                              </p:par>
                              <p:par>
                                <p:cTn id="20" presetID="10" presetClass="entr" presetSubtype="0" fill="hold" nodeType="withEffect">
                                  <p:stCondLst>
                                    <p:cond delay="50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par>
                                <p:cTn id="23" presetID="10" presetClass="entr" presetSubtype="0" fill="hold" nodeType="withEffect">
                                  <p:stCondLst>
                                    <p:cond delay="500"/>
                                  </p:stCondLst>
                                  <p:childTnLst>
                                    <p:set>
                                      <p:cBhvr>
                                        <p:cTn id="24" dur="1" fill="hold">
                                          <p:stCondLst>
                                            <p:cond delay="0"/>
                                          </p:stCondLst>
                                        </p:cTn>
                                        <p:tgtEl>
                                          <p:spTgt spid="65"/>
                                        </p:tgtEl>
                                        <p:attrNameLst>
                                          <p:attrName>style.visibility</p:attrName>
                                        </p:attrNameLst>
                                      </p:cBhvr>
                                      <p:to>
                                        <p:strVal val="visible"/>
                                      </p:to>
                                    </p:set>
                                    <p:animEffect transition="in" filter="fade">
                                      <p:cBhvr>
                                        <p:cTn id="25" dur="500"/>
                                        <p:tgtEl>
                                          <p:spTgt spid="65"/>
                                        </p:tgtEl>
                                      </p:cBhvr>
                                    </p:animEffect>
                                  </p:childTnLst>
                                </p:cTn>
                              </p:par>
                              <p:par>
                                <p:cTn id="26" presetID="10" presetClass="entr" presetSubtype="0" fill="hold" nodeType="withEffect">
                                  <p:stCondLst>
                                    <p:cond delay="500"/>
                                  </p:stCondLst>
                                  <p:childTnLst>
                                    <p:set>
                                      <p:cBhvr>
                                        <p:cTn id="27" dur="1" fill="hold">
                                          <p:stCondLst>
                                            <p:cond delay="0"/>
                                          </p:stCondLst>
                                        </p:cTn>
                                        <p:tgtEl>
                                          <p:spTgt spid="87"/>
                                        </p:tgtEl>
                                        <p:attrNameLst>
                                          <p:attrName>style.visibility</p:attrName>
                                        </p:attrNameLst>
                                      </p:cBhvr>
                                      <p:to>
                                        <p:strVal val="visible"/>
                                      </p:to>
                                    </p:set>
                                    <p:animEffect transition="in" filter="fade">
                                      <p:cBhvr>
                                        <p:cTn id="28" dur="500"/>
                                        <p:tgtEl>
                                          <p:spTgt spid="87"/>
                                        </p:tgtEl>
                                      </p:cBhvr>
                                    </p:animEffect>
                                  </p:childTnLst>
                                </p:cTn>
                              </p:par>
                              <p:par>
                                <p:cTn id="29" presetID="10" presetClass="entr" presetSubtype="0" fill="hold" nodeType="withEffect">
                                  <p:stCondLst>
                                    <p:cond delay="50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par>
                                <p:cTn id="32" presetID="10" presetClass="entr" presetSubtype="0" fill="hold" nodeType="withEffect">
                                  <p:stCondLst>
                                    <p:cond delay="5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50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par>
                                <p:cTn id="38" presetID="10" presetClass="entr" presetSubtype="0" fill="hold" nodeType="withEffect">
                                  <p:stCondLst>
                                    <p:cond delay="50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par>
                                <p:cTn id="41" presetID="10" presetClass="entr" presetSubtype="0" fill="hold" nodeType="withEffect">
                                  <p:stCondLst>
                                    <p:cond delay="50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par>
                                <p:cTn id="44" presetID="10" presetClass="entr" presetSubtype="0" fill="hold" nodeType="withEffect">
                                  <p:stCondLst>
                                    <p:cond delay="50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6" presetClass="entr" presetSubtype="21" fill="hold" grpId="0" nodeType="withEffect">
                                  <p:stCondLst>
                                    <p:cond delay="500"/>
                                  </p:stCondLst>
                                  <p:childTnLst>
                                    <p:set>
                                      <p:cBhvr>
                                        <p:cTn id="48" dur="1" fill="hold">
                                          <p:stCondLst>
                                            <p:cond delay="0"/>
                                          </p:stCondLst>
                                        </p:cTn>
                                        <p:tgtEl>
                                          <p:spTgt spid="33"/>
                                        </p:tgtEl>
                                        <p:attrNameLst>
                                          <p:attrName>style.visibility</p:attrName>
                                        </p:attrNameLst>
                                      </p:cBhvr>
                                      <p:to>
                                        <p:strVal val="visible"/>
                                      </p:to>
                                    </p:set>
                                    <p:animEffect transition="in" filter="barn(inVertical)">
                                      <p:cBhvr>
                                        <p:cTn id="49" dur="500"/>
                                        <p:tgtEl>
                                          <p:spTgt spid="3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76"/>
                                        </p:tgtEl>
                                        <p:attrNameLst>
                                          <p:attrName>style.visibility</p:attrName>
                                        </p:attrNameLst>
                                      </p:cBhvr>
                                      <p:to>
                                        <p:strVal val="visible"/>
                                      </p:to>
                                    </p:set>
                                    <p:animEffect transition="in" filter="fade">
                                      <p:cBhvr>
                                        <p:cTn id="54" dur="500"/>
                                        <p:tgtEl>
                                          <p:spTgt spid="176"/>
                                        </p:tgtEl>
                                      </p:cBhvr>
                                    </p:animEffect>
                                  </p:childTnLst>
                                </p:cTn>
                              </p:par>
                              <p:par>
                                <p:cTn id="55" presetID="10" presetClass="entr" presetSubtype="0" fill="hold" nodeType="with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par>
                                <p:cTn id="58" presetID="10" presetClass="entr" presetSubtype="0" fill="hold"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par>
                                <p:cTn id="64" presetID="10" presetClass="entr" presetSubtype="0" fill="hold" nodeType="withEffect">
                                  <p:stCondLst>
                                    <p:cond delay="0"/>
                                  </p:stCondLst>
                                  <p:childTnLst>
                                    <p:set>
                                      <p:cBhvr>
                                        <p:cTn id="65" dur="1" fill="hold">
                                          <p:stCondLst>
                                            <p:cond delay="0"/>
                                          </p:stCondLst>
                                        </p:cTn>
                                        <p:tgtEl>
                                          <p:spTgt spid="169"/>
                                        </p:tgtEl>
                                        <p:attrNameLst>
                                          <p:attrName>style.visibility</p:attrName>
                                        </p:attrNameLst>
                                      </p:cBhvr>
                                      <p:to>
                                        <p:strVal val="visible"/>
                                      </p:to>
                                    </p:set>
                                    <p:animEffect transition="in" filter="fade">
                                      <p:cBhvr>
                                        <p:cTn id="66" dur="500"/>
                                        <p:tgtEl>
                                          <p:spTgt spid="16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37"/>
                                        </p:tgtEl>
                                        <p:attrNameLst>
                                          <p:attrName>style.visibility</p:attrName>
                                        </p:attrNameLst>
                                      </p:cBhvr>
                                      <p:to>
                                        <p:strVal val="visible"/>
                                      </p:to>
                                    </p:set>
                                    <p:animEffect transition="in" filter="fade">
                                      <p:cBhvr>
                                        <p:cTn id="69" dur="500"/>
                                        <p:tgtEl>
                                          <p:spTgt spid="237"/>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80"/>
                                        </p:tgtEl>
                                        <p:attrNameLst>
                                          <p:attrName>style.visibility</p:attrName>
                                        </p:attrNameLst>
                                      </p:cBhvr>
                                      <p:to>
                                        <p:strVal val="visible"/>
                                      </p:to>
                                    </p:set>
                                    <p:animEffect transition="in" filter="fade">
                                      <p:cBhvr>
                                        <p:cTn id="74" dur="500"/>
                                        <p:tgtEl>
                                          <p:spTgt spid="80"/>
                                        </p:tgtEl>
                                      </p:cBhvr>
                                    </p:animEffect>
                                  </p:childTnLst>
                                </p:cTn>
                              </p:par>
                              <p:par>
                                <p:cTn id="75" presetID="10" presetClass="entr" presetSubtype="0" fill="hold" nodeType="withEffect">
                                  <p:stCondLst>
                                    <p:cond delay="0"/>
                                  </p:stCondLst>
                                  <p:childTnLst>
                                    <p:set>
                                      <p:cBhvr>
                                        <p:cTn id="76" dur="1" fill="hold">
                                          <p:stCondLst>
                                            <p:cond delay="0"/>
                                          </p:stCondLst>
                                        </p:cTn>
                                        <p:tgtEl>
                                          <p:spTgt spid="258"/>
                                        </p:tgtEl>
                                        <p:attrNameLst>
                                          <p:attrName>style.visibility</p:attrName>
                                        </p:attrNameLst>
                                      </p:cBhvr>
                                      <p:to>
                                        <p:strVal val="visible"/>
                                      </p:to>
                                    </p:set>
                                    <p:animEffect transition="in" filter="fade">
                                      <p:cBhvr>
                                        <p:cTn id="77" dur="500"/>
                                        <p:tgtEl>
                                          <p:spTgt spid="258"/>
                                        </p:tgtEl>
                                      </p:cBhvr>
                                    </p:animEffect>
                                  </p:childTnLst>
                                </p:cTn>
                              </p:par>
                              <p:par>
                                <p:cTn id="78" presetID="10" presetClass="entr" presetSubtype="0" fill="hold" nodeType="withEffect">
                                  <p:stCondLst>
                                    <p:cond delay="0"/>
                                  </p:stCondLst>
                                  <p:childTnLst>
                                    <p:set>
                                      <p:cBhvr>
                                        <p:cTn id="79" dur="1" fill="hold">
                                          <p:stCondLst>
                                            <p:cond delay="0"/>
                                          </p:stCondLst>
                                        </p:cTn>
                                        <p:tgtEl>
                                          <p:spTgt spid="83"/>
                                        </p:tgtEl>
                                        <p:attrNameLst>
                                          <p:attrName>style.visibility</p:attrName>
                                        </p:attrNameLst>
                                      </p:cBhvr>
                                      <p:to>
                                        <p:strVal val="visible"/>
                                      </p:to>
                                    </p:set>
                                    <p:animEffect transition="in" filter="fade">
                                      <p:cBhvr>
                                        <p:cTn id="80" dur="500"/>
                                        <p:tgtEl>
                                          <p:spTgt spid="83"/>
                                        </p:tgtEl>
                                      </p:cBhvr>
                                    </p:animEffect>
                                  </p:childTnLst>
                                </p:cTn>
                              </p:par>
                              <p:par>
                                <p:cTn id="81" presetID="10" presetClass="entr" presetSubtype="0" fill="hold"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p:bldP spid="215" grpId="0"/>
      <p:bldP spid="237" grpId="0"/>
      <p:bldP spid="50" grpId="0"/>
      <p:bldP spid="58" grpId="0"/>
      <p:bldP spid="12" grpId="0"/>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355" y="379448"/>
            <a:ext cx="1825239" cy="1825239"/>
          </a:xfrm>
          <a:prstGeom prst="rect">
            <a:avLst/>
          </a:prstGeom>
          <a:ln>
            <a:solidFill>
              <a:schemeClr val="tx1"/>
            </a:solidFill>
          </a:ln>
          <a:effectLst/>
        </p:spPr>
      </p:pic>
      <p:pic>
        <p:nvPicPr>
          <p:cNvPr id="169" name="Picture 1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355" y="2633814"/>
            <a:ext cx="1825239" cy="1825239"/>
          </a:xfrm>
          <a:prstGeom prst="rect">
            <a:avLst/>
          </a:prstGeom>
          <a:ln>
            <a:solidFill>
              <a:schemeClr val="tx1"/>
            </a:solidFill>
          </a:ln>
          <a:effectLst/>
        </p:spPr>
      </p:pic>
      <p:pic>
        <p:nvPicPr>
          <p:cNvPr id="1188" name="Picture 1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39947" y="1038548"/>
            <a:ext cx="3185555" cy="426784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6" name="TextBox 175"/>
          <p:cNvSpPr txBox="1"/>
          <p:nvPr/>
        </p:nvSpPr>
        <p:spPr>
          <a:xfrm>
            <a:off x="245215" y="65544"/>
            <a:ext cx="1605143" cy="312073"/>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298"/>
            <a:r>
              <a:rPr lang="en-US" sz="1428" b="1" dirty="0">
                <a:solidFill>
                  <a:srgbClr val="505050"/>
                </a:solidFill>
              </a:rPr>
              <a:t>Site Collection A</a:t>
            </a:r>
          </a:p>
        </p:txBody>
      </p:sp>
      <p:sp>
        <p:nvSpPr>
          <p:cNvPr id="1161" name="Flowchart: Magnetic Disk 1160"/>
          <p:cNvSpPr/>
          <p:nvPr/>
        </p:nvSpPr>
        <p:spPr>
          <a:xfrm>
            <a:off x="5096236" y="2646400"/>
            <a:ext cx="1364872" cy="151623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466298"/>
            <a:endParaRPr lang="en-US" sz="2448">
              <a:solidFill>
                <a:srgbClr val="505050"/>
              </a:solidFill>
            </a:endParaRPr>
          </a:p>
        </p:txBody>
      </p:sp>
      <p:sp>
        <p:nvSpPr>
          <p:cNvPr id="186" name="TextBox 185"/>
          <p:cNvSpPr txBox="1"/>
          <p:nvPr/>
        </p:nvSpPr>
        <p:spPr>
          <a:xfrm>
            <a:off x="5259173" y="3172469"/>
            <a:ext cx="1261604" cy="478376"/>
          </a:xfrm>
          <a:prstGeom prst="rect">
            <a:avLst/>
          </a:prstGeom>
          <a:noFill/>
        </p:spPr>
        <p:txBody>
          <a:bodyPr wrap="square" rtlCol="0">
            <a:spAutoFit/>
          </a:bodyPr>
          <a:lstStyle/>
          <a:p>
            <a:pPr defTabSz="466298"/>
            <a:r>
              <a:rPr lang="en-US" sz="2448" dirty="0">
                <a:solidFill>
                  <a:srgbClr val="505050"/>
                </a:solidFill>
              </a:rPr>
              <a:t>Search</a:t>
            </a:r>
          </a:p>
        </p:txBody>
      </p:sp>
      <p:sp>
        <p:nvSpPr>
          <p:cNvPr id="1170" name="Right Brace 1169"/>
          <p:cNvSpPr/>
          <p:nvPr/>
        </p:nvSpPr>
        <p:spPr>
          <a:xfrm>
            <a:off x="2360539" y="629368"/>
            <a:ext cx="2604526" cy="5529332"/>
          </a:xfrm>
          <a:prstGeom prst="rightBrace">
            <a:avLst>
              <a:gd name="adj1" fmla="val 28233"/>
              <a:gd name="adj2" fmla="val 49710"/>
            </a:avLst>
          </a:prstGeom>
          <a:ln w="38100">
            <a:solidFill>
              <a:schemeClr val="accent2">
                <a:lumMod val="60000"/>
                <a:lumOff val="4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defTabSz="466298"/>
            <a:endParaRPr lang="en-US" sz="1836">
              <a:solidFill>
                <a:srgbClr val="505050"/>
              </a:solidFill>
            </a:endParaRPr>
          </a:p>
        </p:txBody>
      </p:sp>
      <p:pic>
        <p:nvPicPr>
          <p:cNvPr id="209" name="Picture 169" descr="C:\Users\dkogan\AppData\Local\Microsoft\Windows\Temporary Internet Files\Content.IE5\3U8DG4V5\MC900432614[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5656" y="2725805"/>
            <a:ext cx="498717" cy="498717"/>
          </a:xfrm>
          <a:prstGeom prst="rect">
            <a:avLst/>
          </a:prstGeom>
          <a:noFill/>
          <a:extLst>
            <a:ext uri="{909E8E84-426E-40DD-AFC4-6F175D3DCCD1}">
              <a14:hiddenFill xmlns:a14="http://schemas.microsoft.com/office/drawing/2010/main">
                <a:solidFill>
                  <a:srgbClr val="FFFFFF"/>
                </a:solidFill>
              </a14:hiddenFill>
            </a:ext>
          </a:extLst>
        </p:spPr>
      </p:pic>
      <p:sp>
        <p:nvSpPr>
          <p:cNvPr id="213" name="TextBox 212"/>
          <p:cNvSpPr txBox="1"/>
          <p:nvPr/>
        </p:nvSpPr>
        <p:spPr>
          <a:xfrm>
            <a:off x="2620145" y="3271176"/>
            <a:ext cx="1174582" cy="606488"/>
          </a:xfrm>
          <a:prstGeom prst="rect">
            <a:avLst/>
          </a:prstGeom>
          <a:noFill/>
        </p:spPr>
        <p:txBody>
          <a:bodyPr wrap="square" rtlCol="0">
            <a:spAutoFit/>
          </a:bodyPr>
          <a:lstStyle/>
          <a:p>
            <a:pPr algn="ctr" defTabSz="466298"/>
            <a:r>
              <a:rPr lang="en-US" sz="1632" dirty="0">
                <a:solidFill>
                  <a:srgbClr val="505050"/>
                </a:solidFill>
              </a:rPr>
              <a:t>Search Crawl</a:t>
            </a:r>
            <a:endParaRPr lang="en-US" sz="2448" dirty="0">
              <a:solidFill>
                <a:srgbClr val="505050"/>
              </a:solidFill>
            </a:endParaRPr>
          </a:p>
        </p:txBody>
      </p:sp>
      <p:pic>
        <p:nvPicPr>
          <p:cNvPr id="214" name="Picture 169" descr="C:\Users\dkogan\AppData\Local\Microsoft\Windows\Temporary Internet Files\Content.IE5\3U8DG4V5\MC900432614[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169" y="3602068"/>
            <a:ext cx="498717" cy="498717"/>
          </a:xfrm>
          <a:prstGeom prst="rect">
            <a:avLst/>
          </a:prstGeom>
          <a:noFill/>
          <a:extLst>
            <a:ext uri="{909E8E84-426E-40DD-AFC4-6F175D3DCCD1}">
              <a14:hiddenFill xmlns:a14="http://schemas.microsoft.com/office/drawing/2010/main">
                <a:solidFill>
                  <a:srgbClr val="FFFFFF"/>
                </a:solidFill>
              </a14:hiddenFill>
            </a:ext>
          </a:extLst>
        </p:spPr>
      </p:pic>
      <p:sp>
        <p:nvSpPr>
          <p:cNvPr id="215" name="TextBox 214"/>
          <p:cNvSpPr txBox="1"/>
          <p:nvPr/>
        </p:nvSpPr>
        <p:spPr>
          <a:xfrm>
            <a:off x="6848513" y="4100785"/>
            <a:ext cx="1704032" cy="606488"/>
          </a:xfrm>
          <a:prstGeom prst="rect">
            <a:avLst/>
          </a:prstGeom>
          <a:noFill/>
        </p:spPr>
        <p:txBody>
          <a:bodyPr wrap="square" rtlCol="0">
            <a:spAutoFit/>
          </a:bodyPr>
          <a:lstStyle/>
          <a:p>
            <a:pPr algn="ctr" defTabSz="466298"/>
            <a:r>
              <a:rPr lang="en-US" sz="1632" dirty="0">
                <a:solidFill>
                  <a:srgbClr val="505050"/>
                </a:solidFill>
              </a:rPr>
              <a:t>Content Search Web Part</a:t>
            </a:r>
            <a:endParaRPr lang="en-US" sz="2448" dirty="0">
              <a:solidFill>
                <a:srgbClr val="505050"/>
              </a:solidFill>
            </a:endParaRPr>
          </a:p>
        </p:txBody>
      </p:sp>
      <p:sp>
        <p:nvSpPr>
          <p:cNvPr id="237" name="TextBox 236"/>
          <p:cNvSpPr txBox="1"/>
          <p:nvPr/>
        </p:nvSpPr>
        <p:spPr>
          <a:xfrm>
            <a:off x="124870" y="2232636"/>
            <a:ext cx="1851257" cy="318286"/>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298"/>
            <a:r>
              <a:rPr lang="en-US" sz="1428" b="1" dirty="0">
                <a:solidFill>
                  <a:srgbClr val="505050"/>
                </a:solidFill>
              </a:rPr>
              <a:t>Site Collection B</a:t>
            </a:r>
          </a:p>
        </p:txBody>
      </p:sp>
      <p:cxnSp>
        <p:nvCxnSpPr>
          <p:cNvPr id="258" name="Straight Arrow Connector 257"/>
          <p:cNvCxnSpPr/>
          <p:nvPr/>
        </p:nvCxnSpPr>
        <p:spPr>
          <a:xfrm flipV="1">
            <a:off x="6643476" y="3394036"/>
            <a:ext cx="2216844" cy="14043"/>
          </a:xfrm>
          <a:prstGeom prst="straightConnector1">
            <a:avLst/>
          </a:prstGeom>
          <a:ln w="38100">
            <a:solidFill>
              <a:schemeClr val="accent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pic>
        <p:nvPicPr>
          <p:cNvPr id="46" name="Picture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943" y="4935351"/>
            <a:ext cx="1825239" cy="1825239"/>
          </a:xfrm>
          <a:prstGeom prst="rect">
            <a:avLst/>
          </a:prstGeom>
          <a:ln>
            <a:solidFill>
              <a:schemeClr val="tx1"/>
            </a:solidFill>
          </a:ln>
          <a:effectLst/>
        </p:spPr>
      </p:pic>
      <p:sp>
        <p:nvSpPr>
          <p:cNvPr id="50" name="TextBox 49"/>
          <p:cNvSpPr txBox="1"/>
          <p:nvPr/>
        </p:nvSpPr>
        <p:spPr>
          <a:xfrm>
            <a:off x="141489" y="4540250"/>
            <a:ext cx="1851257" cy="318286"/>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298"/>
            <a:r>
              <a:rPr lang="en-US" sz="1428" b="1" dirty="0">
                <a:solidFill>
                  <a:srgbClr val="505050"/>
                </a:solidFill>
              </a:rPr>
              <a:t>Site Collection C</a:t>
            </a:r>
          </a:p>
        </p:txBody>
      </p:sp>
      <p:sp>
        <p:nvSpPr>
          <p:cNvPr id="58" name="TextBox 57"/>
          <p:cNvSpPr txBox="1"/>
          <p:nvPr/>
        </p:nvSpPr>
        <p:spPr>
          <a:xfrm>
            <a:off x="8872108" y="642789"/>
            <a:ext cx="1605143" cy="312073"/>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298"/>
            <a:r>
              <a:rPr lang="en-US" sz="1428" b="1" dirty="0">
                <a:solidFill>
                  <a:srgbClr val="505050"/>
                </a:solidFill>
              </a:rPr>
              <a:t>Site Collection D</a:t>
            </a:r>
          </a:p>
        </p:txBody>
      </p:sp>
      <p:sp>
        <p:nvSpPr>
          <p:cNvPr id="12" name="TextBox 11"/>
          <p:cNvSpPr txBox="1"/>
          <p:nvPr/>
        </p:nvSpPr>
        <p:spPr>
          <a:xfrm>
            <a:off x="8872109" y="5458189"/>
            <a:ext cx="3380087" cy="1152616"/>
          </a:xfrm>
          <a:prstGeom prst="rect">
            <a:avLst/>
          </a:prstGeom>
          <a:noFill/>
        </p:spPr>
        <p:txBody>
          <a:bodyPr wrap="none" lIns="0" tIns="0" rIns="0" bIns="0" rtlCol="0">
            <a:spAutoFit/>
          </a:bodyPr>
          <a:lstStyle/>
          <a:p>
            <a:r>
              <a:rPr lang="en-US" sz="2448" spc="-71" dirty="0">
                <a:gradFill>
                  <a:gsLst>
                    <a:gs pos="2917">
                      <a:srgbClr val="505050"/>
                    </a:gs>
                    <a:gs pos="30000">
                      <a:srgbClr val="505050"/>
                    </a:gs>
                  </a:gsLst>
                  <a:lin ang="5400000" scaled="0"/>
                </a:gradFill>
              </a:rPr>
              <a:t>List of articles/documents</a:t>
            </a:r>
          </a:p>
          <a:p>
            <a:r>
              <a:rPr lang="en-US" sz="2448" spc="-71" dirty="0">
                <a:gradFill>
                  <a:gsLst>
                    <a:gs pos="2917">
                      <a:srgbClr val="505050"/>
                    </a:gs>
                    <a:gs pos="30000">
                      <a:srgbClr val="505050"/>
                    </a:gs>
                  </a:gsLst>
                  <a:lin ang="5400000" scaled="0"/>
                </a:gradFill>
              </a:rPr>
              <a:t>Recommendations</a:t>
            </a:r>
          </a:p>
          <a:p>
            <a:r>
              <a:rPr lang="en-US" sz="2448" spc="-71" dirty="0">
                <a:gradFill>
                  <a:gsLst>
                    <a:gs pos="2917">
                      <a:srgbClr val="505050"/>
                    </a:gs>
                    <a:gs pos="30000">
                      <a:srgbClr val="505050"/>
                    </a:gs>
                  </a:gsLst>
                  <a:lin ang="5400000" scaled="0"/>
                </a:gradFill>
              </a:rPr>
              <a:t>Popular items</a:t>
            </a:r>
          </a:p>
        </p:txBody>
      </p:sp>
    </p:spTree>
    <p:extLst>
      <p:ext uri="{BB962C8B-B14F-4D97-AF65-F5344CB8AC3E}">
        <p14:creationId xmlns:p14="http://schemas.microsoft.com/office/powerpoint/2010/main" val="15698084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fade">
                                      <p:cBhvr>
                                        <p:cTn id="7" dur="500"/>
                                        <p:tgtEl>
                                          <p:spTgt spid="176"/>
                                        </p:tgtEl>
                                      </p:cBhvr>
                                    </p:animEffect>
                                  </p:child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nodeType="withEffect">
                                  <p:stCondLst>
                                    <p:cond delay="0"/>
                                  </p:stCondLst>
                                  <p:childTnLst>
                                    <p:set>
                                      <p:cBhvr>
                                        <p:cTn id="15" dur="1" fill="hold">
                                          <p:stCondLst>
                                            <p:cond delay="0"/>
                                          </p:stCondLst>
                                        </p:cTn>
                                        <p:tgtEl>
                                          <p:spTgt spid="169"/>
                                        </p:tgtEl>
                                        <p:attrNameLst>
                                          <p:attrName>style.visibility</p:attrName>
                                        </p:attrNameLst>
                                      </p:cBhvr>
                                      <p:to>
                                        <p:strVal val="visible"/>
                                      </p:to>
                                    </p:set>
                                    <p:animEffect transition="in" filter="fade">
                                      <p:cBhvr>
                                        <p:cTn id="16" dur="500"/>
                                        <p:tgtEl>
                                          <p:spTgt spid="16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7"/>
                                        </p:tgtEl>
                                        <p:attrNameLst>
                                          <p:attrName>style.visibility</p:attrName>
                                        </p:attrNameLst>
                                      </p:cBhvr>
                                      <p:to>
                                        <p:strVal val="visible"/>
                                      </p:to>
                                    </p:set>
                                    <p:animEffect transition="in" filter="fade">
                                      <p:cBhvr>
                                        <p:cTn id="19" dur="500"/>
                                        <p:tgtEl>
                                          <p:spTgt spid="237"/>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70"/>
                                        </p:tgtEl>
                                        <p:attrNameLst>
                                          <p:attrName>style.visibility</p:attrName>
                                        </p:attrNameLst>
                                      </p:cBhvr>
                                      <p:to>
                                        <p:strVal val="visible"/>
                                      </p:to>
                                    </p:set>
                                    <p:animEffect transition="in" filter="wipe(left)">
                                      <p:cBhvr>
                                        <p:cTn id="27" dur="500"/>
                                        <p:tgtEl>
                                          <p:spTgt spid="1170"/>
                                        </p:tgtEl>
                                      </p:cBhvr>
                                    </p:animEffect>
                                  </p:childTnLst>
                                </p:cTn>
                              </p:par>
                              <p:par>
                                <p:cTn id="28" presetID="22" presetClass="entr" presetSubtype="8" fill="hold" nodeType="withEffect">
                                  <p:stCondLst>
                                    <p:cond delay="0"/>
                                  </p:stCondLst>
                                  <p:childTnLst>
                                    <p:set>
                                      <p:cBhvr>
                                        <p:cTn id="29" dur="1" fill="hold">
                                          <p:stCondLst>
                                            <p:cond delay="0"/>
                                          </p:stCondLst>
                                        </p:cTn>
                                        <p:tgtEl>
                                          <p:spTgt spid="209"/>
                                        </p:tgtEl>
                                        <p:attrNameLst>
                                          <p:attrName>style.visibility</p:attrName>
                                        </p:attrNameLst>
                                      </p:cBhvr>
                                      <p:to>
                                        <p:strVal val="visible"/>
                                      </p:to>
                                    </p:set>
                                    <p:animEffect transition="in" filter="wipe(left)">
                                      <p:cBhvr>
                                        <p:cTn id="30" dur="500"/>
                                        <p:tgtEl>
                                          <p:spTgt spid="20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13"/>
                                        </p:tgtEl>
                                        <p:attrNameLst>
                                          <p:attrName>style.visibility</p:attrName>
                                        </p:attrNameLst>
                                      </p:cBhvr>
                                      <p:to>
                                        <p:strVal val="visible"/>
                                      </p:to>
                                    </p:set>
                                    <p:animEffect transition="in" filter="wipe(left)">
                                      <p:cBhvr>
                                        <p:cTn id="33" dur="500"/>
                                        <p:tgtEl>
                                          <p:spTgt spid="21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161"/>
                                        </p:tgtEl>
                                        <p:attrNameLst>
                                          <p:attrName>style.visibility</p:attrName>
                                        </p:attrNameLst>
                                      </p:cBhvr>
                                      <p:to>
                                        <p:strVal val="visible"/>
                                      </p:to>
                                    </p:set>
                                    <p:animEffect transition="in" filter="wipe(left)">
                                      <p:cBhvr>
                                        <p:cTn id="36" dur="500"/>
                                        <p:tgtEl>
                                          <p:spTgt spid="116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86"/>
                                        </p:tgtEl>
                                        <p:attrNameLst>
                                          <p:attrName>style.visibility</p:attrName>
                                        </p:attrNameLst>
                                      </p:cBhvr>
                                      <p:to>
                                        <p:strVal val="visible"/>
                                      </p:to>
                                    </p:set>
                                    <p:animEffect transition="in" filter="wipe(left)">
                                      <p:cBhvr>
                                        <p:cTn id="39" dur="500"/>
                                        <p:tgtEl>
                                          <p:spTgt spid="186"/>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5" fill="hold" nodeType="clickEffect">
                                  <p:stCondLst>
                                    <p:cond delay="0"/>
                                  </p:stCondLst>
                                  <p:childTnLst>
                                    <p:set>
                                      <p:cBhvr>
                                        <p:cTn id="43" dur="1" fill="hold">
                                          <p:stCondLst>
                                            <p:cond delay="0"/>
                                          </p:stCondLst>
                                        </p:cTn>
                                        <p:tgtEl>
                                          <p:spTgt spid="1188"/>
                                        </p:tgtEl>
                                        <p:attrNameLst>
                                          <p:attrName>style.visibility</p:attrName>
                                        </p:attrNameLst>
                                      </p:cBhvr>
                                      <p:to>
                                        <p:strVal val="visible"/>
                                      </p:to>
                                    </p:set>
                                    <p:animEffect transition="in" filter="randombar(vertical)">
                                      <p:cBhvr>
                                        <p:cTn id="44" dur="500"/>
                                        <p:tgtEl>
                                          <p:spTgt spid="1188"/>
                                        </p:tgtEl>
                                      </p:cBhvr>
                                    </p:animEffect>
                                  </p:childTnLst>
                                </p:cTn>
                              </p:par>
                              <p:par>
                                <p:cTn id="45" presetID="22" presetClass="entr" presetSubtype="4" fill="hold" nodeType="with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wipe(down)">
                                      <p:cBhvr>
                                        <p:cTn id="47" dur="500"/>
                                        <p:tgtEl>
                                          <p:spTgt spid="12">
                                            <p:txEl>
                                              <p:pRg st="0" end="0"/>
                                            </p:txEl>
                                          </p:spTgt>
                                        </p:tgtEl>
                                      </p:cBhvr>
                                    </p:animEffect>
                                  </p:childTnLst>
                                </p:cTn>
                              </p:par>
                              <p:par>
                                <p:cTn id="48" presetID="14" presetClass="entr" presetSubtype="5" fill="hold" nodeType="withEffect">
                                  <p:stCondLst>
                                    <p:cond delay="0"/>
                                  </p:stCondLst>
                                  <p:childTnLst>
                                    <p:set>
                                      <p:cBhvr>
                                        <p:cTn id="49" dur="1" fill="hold">
                                          <p:stCondLst>
                                            <p:cond delay="0"/>
                                          </p:stCondLst>
                                        </p:cTn>
                                        <p:tgtEl>
                                          <p:spTgt spid="258"/>
                                        </p:tgtEl>
                                        <p:attrNameLst>
                                          <p:attrName>style.visibility</p:attrName>
                                        </p:attrNameLst>
                                      </p:cBhvr>
                                      <p:to>
                                        <p:strVal val="visible"/>
                                      </p:to>
                                    </p:set>
                                    <p:animEffect transition="in" filter="randombar(vertical)">
                                      <p:cBhvr>
                                        <p:cTn id="50" dur="500"/>
                                        <p:tgtEl>
                                          <p:spTgt spid="258"/>
                                        </p:tgtEl>
                                      </p:cBhvr>
                                    </p:animEffect>
                                  </p:childTnLst>
                                </p:cTn>
                              </p:par>
                              <p:par>
                                <p:cTn id="51" presetID="14" presetClass="entr" presetSubtype="5" fill="hold" nodeType="withEffect">
                                  <p:stCondLst>
                                    <p:cond delay="0"/>
                                  </p:stCondLst>
                                  <p:childTnLst>
                                    <p:set>
                                      <p:cBhvr>
                                        <p:cTn id="52" dur="1" fill="hold">
                                          <p:stCondLst>
                                            <p:cond delay="0"/>
                                          </p:stCondLst>
                                        </p:cTn>
                                        <p:tgtEl>
                                          <p:spTgt spid="214"/>
                                        </p:tgtEl>
                                        <p:attrNameLst>
                                          <p:attrName>style.visibility</p:attrName>
                                        </p:attrNameLst>
                                      </p:cBhvr>
                                      <p:to>
                                        <p:strVal val="visible"/>
                                      </p:to>
                                    </p:set>
                                    <p:animEffect transition="in" filter="randombar(vertical)">
                                      <p:cBhvr>
                                        <p:cTn id="53" dur="500"/>
                                        <p:tgtEl>
                                          <p:spTgt spid="214"/>
                                        </p:tgtEl>
                                      </p:cBhvr>
                                    </p:animEffect>
                                  </p:childTnLst>
                                </p:cTn>
                              </p:par>
                              <p:par>
                                <p:cTn id="54" presetID="14" presetClass="entr" presetSubtype="5" fill="hold" grpId="0" nodeType="withEffect">
                                  <p:stCondLst>
                                    <p:cond delay="0"/>
                                  </p:stCondLst>
                                  <p:childTnLst>
                                    <p:set>
                                      <p:cBhvr>
                                        <p:cTn id="55" dur="1" fill="hold">
                                          <p:stCondLst>
                                            <p:cond delay="0"/>
                                          </p:stCondLst>
                                        </p:cTn>
                                        <p:tgtEl>
                                          <p:spTgt spid="215"/>
                                        </p:tgtEl>
                                        <p:attrNameLst>
                                          <p:attrName>style.visibility</p:attrName>
                                        </p:attrNameLst>
                                      </p:cBhvr>
                                      <p:to>
                                        <p:strVal val="visible"/>
                                      </p:to>
                                    </p:set>
                                    <p:animEffect transition="in" filter="randombar(vertical)">
                                      <p:cBhvr>
                                        <p:cTn id="56" dur="500"/>
                                        <p:tgtEl>
                                          <p:spTgt spid="215"/>
                                        </p:tgtEl>
                                      </p:cBhvr>
                                    </p:animEffect>
                                  </p:childTnLst>
                                </p:cTn>
                              </p:par>
                              <p:par>
                                <p:cTn id="57" presetID="14" presetClass="entr" presetSubtype="5" fill="hold" grpId="0" nodeType="with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randombar(vertical)">
                                      <p:cBhvr>
                                        <p:cTn id="59" dur="500"/>
                                        <p:tgtEl>
                                          <p:spTgt spid="58"/>
                                        </p:tgtEl>
                                      </p:cBhvr>
                                    </p:animEffect>
                                  </p:childTnLst>
                                </p:cTn>
                              </p:par>
                              <p:par>
                                <p:cTn id="60" presetID="14" presetClass="entr" presetSubtype="5"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randombar(vertic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12">
                                            <p:txEl>
                                              <p:pRg st="1" end="1"/>
                                            </p:txEl>
                                          </p:spTgt>
                                        </p:tgtEl>
                                        <p:attrNameLst>
                                          <p:attrName>style.visibility</p:attrName>
                                        </p:attrNameLst>
                                      </p:cBhvr>
                                      <p:to>
                                        <p:strVal val="visible"/>
                                      </p:to>
                                    </p:set>
                                    <p:animEffect transition="in" filter="fade">
                                      <p:cBhvr>
                                        <p:cTn id="67" dur="1000"/>
                                        <p:tgtEl>
                                          <p:spTgt spid="12">
                                            <p:txEl>
                                              <p:pRg st="1" end="1"/>
                                            </p:txEl>
                                          </p:spTgt>
                                        </p:tgtEl>
                                      </p:cBhvr>
                                    </p:animEffect>
                                    <p:anim calcmode="lin" valueType="num">
                                      <p:cBhvr>
                                        <p:cTn id="68"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69" dur="1000" fill="hold"/>
                                        <p:tgtEl>
                                          <p:spTgt spid="12">
                                            <p:txEl>
                                              <p:pRg st="1" end="1"/>
                                            </p:txEl>
                                          </p:spTgt>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2">
                                            <p:txEl>
                                              <p:pRg st="2" end="2"/>
                                            </p:txEl>
                                          </p:spTgt>
                                        </p:tgtEl>
                                        <p:attrNameLst>
                                          <p:attrName>style.visibility</p:attrName>
                                        </p:attrNameLst>
                                      </p:cBhvr>
                                      <p:to>
                                        <p:strVal val="visible"/>
                                      </p:to>
                                    </p:set>
                                    <p:animEffect transition="in" filter="fade">
                                      <p:cBhvr>
                                        <p:cTn id="72" dur="1000"/>
                                        <p:tgtEl>
                                          <p:spTgt spid="12">
                                            <p:txEl>
                                              <p:pRg st="2" end="2"/>
                                            </p:txEl>
                                          </p:spTgt>
                                        </p:tgtEl>
                                      </p:cBhvr>
                                    </p:animEffect>
                                    <p:anim calcmode="lin" valueType="num">
                                      <p:cBhvr>
                                        <p:cTn id="73"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74"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p:bldP spid="1161" grpId="0" animBg="1"/>
      <p:bldP spid="186" grpId="0"/>
      <p:bldP spid="1170" grpId="0" animBg="1"/>
      <p:bldP spid="213" grpId="0"/>
      <p:bldP spid="215" grpId="0"/>
      <p:bldP spid="237" grpId="0"/>
      <p:bldP spid="50" grpId="0"/>
      <p:bldP spid="58"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creen Clipping"/>
          <p:cNvPicPr>
            <a:picLocks noChangeAspect="1"/>
          </p:cNvPicPr>
          <p:nvPr/>
        </p:nvPicPr>
        <p:blipFill rotWithShape="1">
          <a:blip r:embed="rId3">
            <a:extLst>
              <a:ext uri="{28A0092B-C50C-407E-A947-70E740481C1C}">
                <a14:useLocalDpi xmlns:a14="http://schemas.microsoft.com/office/drawing/2010/main" val="0"/>
              </a:ext>
            </a:extLst>
          </a:blip>
          <a:srcRect l="-1" t="21164" r="-1"/>
          <a:stretch/>
        </p:blipFill>
        <p:spPr>
          <a:xfrm>
            <a:off x="4267201" y="1817622"/>
            <a:ext cx="3200400" cy="3427931"/>
          </a:xfrm>
          <a:prstGeom prst="roundRect">
            <a:avLst>
              <a:gd name="adj" fmla="val 0"/>
            </a:avLst>
          </a:prstGeom>
          <a:solidFill>
            <a:srgbClr val="FFFFFF">
              <a:shade val="85000"/>
            </a:srgbClr>
          </a:solidFill>
          <a:ln>
            <a:noFill/>
          </a:ln>
          <a:effectLst/>
        </p:spPr>
      </p:pic>
      <p:sp>
        <p:nvSpPr>
          <p:cNvPr id="2" name="Title 1"/>
          <p:cNvSpPr>
            <a:spLocks noGrp="1"/>
          </p:cNvSpPr>
          <p:nvPr>
            <p:ph type="title"/>
          </p:nvPr>
        </p:nvSpPr>
        <p:spPr/>
        <p:txBody>
          <a:bodyPr/>
          <a:lstStyle/>
          <a:p>
            <a:r>
              <a:rPr lang="en-US" dirty="0"/>
              <a:t>Content </a:t>
            </a:r>
            <a:r>
              <a:rPr lang="en-US" dirty="0" smtClean="0"/>
              <a:t>Search 30,000 </a:t>
            </a:r>
            <a:r>
              <a:rPr lang="en-US" dirty="0"/>
              <a:t>ft. </a:t>
            </a:r>
            <a:r>
              <a:rPr lang="en-US" dirty="0" smtClean="0"/>
              <a:t>view</a:t>
            </a:r>
            <a:endParaRPr lang="en-US" dirty="0"/>
          </a:p>
        </p:txBody>
      </p:sp>
      <p:sp>
        <p:nvSpPr>
          <p:cNvPr id="9" name="Rectangle 8"/>
          <p:cNvSpPr>
            <a:spLocks/>
          </p:cNvSpPr>
          <p:nvPr/>
        </p:nvSpPr>
        <p:spPr bwMode="auto">
          <a:xfrm>
            <a:off x="274638" y="1817622"/>
            <a:ext cx="3992563" cy="34322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Get the results: Query </a:t>
            </a:r>
            <a:r>
              <a:rPr lang="en-US" sz="3600" dirty="0" smtClean="0">
                <a:gradFill>
                  <a:gsLst>
                    <a:gs pos="0">
                      <a:srgbClr val="FFFFFF"/>
                    </a:gs>
                    <a:gs pos="100000">
                      <a:srgbClr val="FFFFFF"/>
                    </a:gs>
                  </a:gsLst>
                  <a:lin ang="5400000" scaled="0"/>
                </a:gradFill>
                <a:ea typeface="Segoe UI" pitchFamily="34" charset="0"/>
                <a:cs typeface="Segoe UI" pitchFamily="34" charset="0"/>
              </a:rPr>
              <a:t>Builder</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a:spLocks/>
          </p:cNvSpPr>
          <p:nvPr/>
        </p:nvSpPr>
        <p:spPr bwMode="auto">
          <a:xfrm>
            <a:off x="7448551" y="1817622"/>
            <a:ext cx="3992563" cy="34322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Show the results: Display Templates</a:t>
            </a:r>
          </a:p>
        </p:txBody>
      </p:sp>
    </p:spTree>
    <p:extLst>
      <p:ext uri="{BB962C8B-B14F-4D97-AF65-F5344CB8AC3E}">
        <p14:creationId xmlns:p14="http://schemas.microsoft.com/office/powerpoint/2010/main" val="24491345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Kerem Yuceturk</External_x0020_Speaker>
    <Session_x0020_Code xmlns="2295e2e7-0eeb-498e-8716-217bb2ee6ee3">SPC063</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Kerem Yuceturk</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sharepoint/v3"/>
    <ds:schemaRef ds:uri="http://schemas.microsoft.com/office/2006/documentManagement/types"/>
    <ds:schemaRef ds:uri="http://purl.org/dc/dcmitype/"/>
    <ds:schemaRef ds:uri="http://purl.org/dc/elements/1.1/"/>
    <ds:schemaRef ds:uri="http://schemas.microsoft.com/office/infopath/2007/PartnerControls"/>
    <ds:schemaRef ds:uri="230e9df3-be65-4c73-a93b-d1236ebd677e"/>
    <ds:schemaRef ds:uri="http://schemas.openxmlformats.org/package/2006/metadata/core-properties"/>
    <ds:schemaRef ds:uri="2295e2e7-0eeb-498e-8716-217bb2ee6ee3"/>
    <ds:schemaRef ds:uri="032d541b-1b4e-4d91-93c7-b10533c52f73"/>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33B18E20-131A-42F0-9A5C-9CCB414C0A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123</TotalTime>
  <Words>4401</Words>
  <Application>Microsoft Office PowerPoint</Application>
  <PresentationFormat>Custom</PresentationFormat>
  <Paragraphs>334</Paragraphs>
  <Slides>44</Slides>
  <Notes>29</Notes>
  <HiddenSlides>0</HiddenSlides>
  <MMClips>0</MMClips>
  <ScaleCrop>false</ScaleCrop>
  <HeadingPairs>
    <vt:vector size="4" baseType="variant">
      <vt:variant>
        <vt:lpstr>Theme</vt:lpstr>
      </vt:variant>
      <vt:variant>
        <vt:i4>3</vt:i4>
      </vt:variant>
      <vt:variant>
        <vt:lpstr>Slide Titles</vt:lpstr>
      </vt:variant>
      <vt:variant>
        <vt:i4>44</vt:i4>
      </vt:variant>
    </vt:vector>
  </HeadingPairs>
  <TitlesOfParts>
    <vt:vector size="47" baseType="lpstr">
      <vt:lpstr>SPC2012_Developer_Template_16x9</vt:lpstr>
      <vt:lpstr>5-30072_SPC2012_Developer_Template_16x9_Light</vt:lpstr>
      <vt:lpstr>5-30072_SPC2012_Developer_Template_16x9</vt:lpstr>
      <vt:lpstr>PowerPoint Presentation</vt:lpstr>
      <vt:lpstr>Customizing Search Experiences in SP2013</vt:lpstr>
      <vt:lpstr>You will…</vt:lpstr>
      <vt:lpstr>What we want to  build…</vt:lpstr>
      <vt:lpstr>Content Search</vt:lpstr>
      <vt:lpstr>Scenario: Show dynamic content  </vt:lpstr>
      <vt:lpstr>PowerPoint Presentation</vt:lpstr>
      <vt:lpstr>PowerPoint Presentation</vt:lpstr>
      <vt:lpstr>Content Search 30,000 ft. view</vt:lpstr>
      <vt:lpstr>Get the results</vt:lpstr>
      <vt:lpstr>Query Builder: Connecting you to results</vt:lpstr>
      <vt:lpstr>PowerPoint Presentation</vt:lpstr>
      <vt:lpstr>Hello, Display Templates</vt:lpstr>
      <vt:lpstr>What a display template does</vt:lpstr>
      <vt:lpstr>Layers for  display templates</vt:lpstr>
      <vt:lpstr>Content Search in action</vt:lpstr>
      <vt:lpstr>Demo Summary:  Content Search in action</vt:lpstr>
      <vt:lpstr>Your own display templates</vt:lpstr>
      <vt:lpstr>Custom display templates</vt:lpstr>
      <vt:lpstr>Demo Summary:  Custom display templates</vt:lpstr>
      <vt:lpstr>Search Center</vt:lpstr>
      <vt:lpstr>Meet the family</vt:lpstr>
      <vt:lpstr>Quick test…   raise your hand  when you’re done</vt:lpstr>
      <vt:lpstr>Find the PDF</vt:lpstr>
      <vt:lpstr>What’s the problem?</vt:lpstr>
      <vt:lpstr>Hello, Result Types</vt:lpstr>
      <vt:lpstr>Result Types</vt:lpstr>
      <vt:lpstr>Result Types “Out of the box”</vt:lpstr>
      <vt:lpstr>Great! But how do I build one?</vt:lpstr>
      <vt:lpstr>Building a Result Type</vt:lpstr>
      <vt:lpstr>Let’s give it a shot</vt:lpstr>
      <vt:lpstr>Custom Result Type for Marketing Campaigns</vt:lpstr>
      <vt:lpstr>Summary: Building a custom result type</vt:lpstr>
      <vt:lpstr>What if something goes wrong?</vt:lpstr>
      <vt:lpstr>Debugging display templates</vt:lpstr>
      <vt:lpstr>Summary: Debugging</vt:lpstr>
      <vt:lpstr>Whew, and we’re done</vt:lpstr>
      <vt:lpstr>Look what we built in an hour!</vt:lpstr>
      <vt:lpstr>You…</vt:lpstr>
      <vt:lpstr>HOLs and events @ SPC</vt:lpstr>
      <vt:lpstr>Related Sessions @ SPC</vt:lpstr>
      <vt:lpstr>Please complete an evaluation form</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Customizing Search Experiences in SP2013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2012-11-11T18:54:44Z</dcterms:created>
  <dcterms:modified xsi:type="dcterms:W3CDTF">2012-12-06T19:06:39Z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