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charts/chart3.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1" r:id="rId7"/>
    <p:sldMasterId id="2147484244" r:id="rId8"/>
  </p:sldMasterIdLst>
  <p:notesMasterIdLst>
    <p:notesMasterId r:id="rId54"/>
  </p:notesMasterIdLst>
  <p:handoutMasterIdLst>
    <p:handoutMasterId r:id="rId55"/>
  </p:handoutMasterIdLst>
  <p:sldIdLst>
    <p:sldId id="1055" r:id="rId9"/>
    <p:sldId id="1054" r:id="rId10"/>
    <p:sldId id="1074" r:id="rId11"/>
    <p:sldId id="1093" r:id="rId12"/>
    <p:sldId id="1094" r:id="rId13"/>
    <p:sldId id="1095" r:id="rId14"/>
    <p:sldId id="1096" r:id="rId15"/>
    <p:sldId id="1097" r:id="rId16"/>
    <p:sldId id="1098" r:id="rId17"/>
    <p:sldId id="1099" r:id="rId18"/>
    <p:sldId id="1113" r:id="rId19"/>
    <p:sldId id="1100" r:id="rId20"/>
    <p:sldId id="1101" r:id="rId21"/>
    <p:sldId id="1102" r:id="rId22"/>
    <p:sldId id="1103" r:id="rId23"/>
    <p:sldId id="1115" r:id="rId24"/>
    <p:sldId id="1114" r:id="rId25"/>
    <p:sldId id="1119" r:id="rId26"/>
    <p:sldId id="1120" r:id="rId27"/>
    <p:sldId id="1121" r:id="rId28"/>
    <p:sldId id="1122" r:id="rId29"/>
    <p:sldId id="1124" r:id="rId30"/>
    <p:sldId id="1116" r:id="rId31"/>
    <p:sldId id="1105" r:id="rId32"/>
    <p:sldId id="1111" r:id="rId33"/>
    <p:sldId id="1112" r:id="rId34"/>
    <p:sldId id="1125" r:id="rId35"/>
    <p:sldId id="1161" r:id="rId36"/>
    <p:sldId id="1143" r:id="rId37"/>
    <p:sldId id="1144" r:id="rId38"/>
    <p:sldId id="1090" r:id="rId39"/>
    <p:sldId id="1145" r:id="rId40"/>
    <p:sldId id="1146" r:id="rId41"/>
    <p:sldId id="1154" r:id="rId42"/>
    <p:sldId id="1162" r:id="rId43"/>
    <p:sldId id="1163" r:id="rId44"/>
    <p:sldId id="1164" r:id="rId45"/>
    <p:sldId id="1165" r:id="rId46"/>
    <p:sldId id="1166" r:id="rId47"/>
    <p:sldId id="1167" r:id="rId48"/>
    <p:sldId id="1155" r:id="rId49"/>
    <p:sldId id="1156" r:id="rId50"/>
    <p:sldId id="1157" r:id="rId51"/>
    <p:sldId id="1168" r:id="rId52"/>
    <p:sldId id="1076" r:id="rId53"/>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54"/>
            <p14:sldId id="1074"/>
            <p14:sldId id="1093"/>
            <p14:sldId id="1094"/>
            <p14:sldId id="1095"/>
            <p14:sldId id="1096"/>
            <p14:sldId id="1097"/>
            <p14:sldId id="1098"/>
            <p14:sldId id="1099"/>
            <p14:sldId id="1113"/>
            <p14:sldId id="1100"/>
            <p14:sldId id="1101"/>
            <p14:sldId id="1102"/>
            <p14:sldId id="1103"/>
            <p14:sldId id="1115"/>
            <p14:sldId id="1114"/>
            <p14:sldId id="1119"/>
            <p14:sldId id="1120"/>
            <p14:sldId id="1121"/>
            <p14:sldId id="1122"/>
            <p14:sldId id="1124"/>
            <p14:sldId id="1116"/>
            <p14:sldId id="1105"/>
            <p14:sldId id="1111"/>
            <p14:sldId id="1112"/>
            <p14:sldId id="1125"/>
            <p14:sldId id="1161"/>
            <p14:sldId id="1143"/>
            <p14:sldId id="1144"/>
            <p14:sldId id="1090"/>
            <p14:sldId id="1145"/>
            <p14:sldId id="1146"/>
            <p14:sldId id="1154"/>
            <p14:sldId id="1162"/>
            <p14:sldId id="1163"/>
            <p14:sldId id="1164"/>
            <p14:sldId id="1165"/>
            <p14:sldId id="1166"/>
            <p14:sldId id="1167"/>
            <p14:sldId id="1155"/>
            <p14:sldId id="1156"/>
            <p14:sldId id="1157"/>
            <p14:sldId id="1168"/>
            <p14:sldId id="1076"/>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2355"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6498"/>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0.16214716046265801"/>
          <c:y val="4.4422572178477698E-2"/>
          <c:w val="0.66470654695217202"/>
          <c:h val="0.76265805590090696"/>
        </c:manualLayout>
      </c:layout>
      <c:lineChart>
        <c:grouping val="standard"/>
        <c:varyColors val="0"/>
        <c:ser>
          <c:idx val="0"/>
          <c:order val="0"/>
          <c:tx>
            <c:strRef>
              <c:f>Sheet1!$B$1</c:f>
              <c:strCache>
                <c:ptCount val="1"/>
                <c:pt idx="0">
                  <c:v>Total Visits</c:v>
                </c:pt>
              </c:strCache>
            </c:strRef>
          </c:tx>
          <c:marker>
            <c:symbol val="square"/>
            <c:size val="5"/>
          </c:marker>
          <c:dLbls>
            <c:dLbl>
              <c:idx val="18"/>
              <c:layout>
                <c:manualLayout>
                  <c:x val="-3.3667334669338703E-2"/>
                  <c:y val="3.2163742690058499E-2"/>
                </c:manualLayout>
              </c:layout>
              <c:dLblPos val="r"/>
              <c:showLegendKey val="1"/>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1"/>
            <c:showVal val="0"/>
            <c:showCatName val="0"/>
            <c:showSerName val="0"/>
            <c:showPercent val="0"/>
            <c:showBubbleSize val="0"/>
            <c:extLst>
              <c:ext xmlns:c15="http://schemas.microsoft.com/office/drawing/2012/chart" uri="{CE6537A1-D6FC-4f65-9D91-7224C49458BB}">
                <c15:showLeaderLines val="0"/>
              </c:ext>
            </c:extLst>
          </c:dLbls>
          <c:cat>
            <c:strRef>
              <c:f>Sheet1!$A$2:$A$20</c:f>
              <c:strCache>
                <c:ptCount val="19"/>
                <c:pt idx="0">
                  <c:v>Jan 11</c:v>
                </c:pt>
                <c:pt idx="1">
                  <c:v>Feb 11</c:v>
                </c:pt>
                <c:pt idx="2">
                  <c:v>Mar 11</c:v>
                </c:pt>
                <c:pt idx="3">
                  <c:v>Apr 11</c:v>
                </c:pt>
                <c:pt idx="4">
                  <c:v>May 11</c:v>
                </c:pt>
                <c:pt idx="5">
                  <c:v>Jun 11</c:v>
                </c:pt>
                <c:pt idx="6">
                  <c:v>Jul 11</c:v>
                </c:pt>
                <c:pt idx="7">
                  <c:v>Aug 11</c:v>
                </c:pt>
                <c:pt idx="8">
                  <c:v>Sep 11</c:v>
                </c:pt>
                <c:pt idx="9">
                  <c:v>Oct 11</c:v>
                </c:pt>
                <c:pt idx="10">
                  <c:v>Nov 11</c:v>
                </c:pt>
                <c:pt idx="11">
                  <c:v>Dec 11</c:v>
                </c:pt>
                <c:pt idx="12">
                  <c:v>Jan 12</c:v>
                </c:pt>
                <c:pt idx="13">
                  <c:v>Feb 12</c:v>
                </c:pt>
                <c:pt idx="14">
                  <c:v>Mar 12</c:v>
                </c:pt>
                <c:pt idx="15">
                  <c:v>Apr 12</c:v>
                </c:pt>
                <c:pt idx="16">
                  <c:v>May 12</c:v>
                </c:pt>
                <c:pt idx="17">
                  <c:v>Jun 12</c:v>
                </c:pt>
                <c:pt idx="18">
                  <c:v>Jul 12</c:v>
                </c:pt>
              </c:strCache>
            </c:strRef>
          </c:cat>
          <c:val>
            <c:numRef>
              <c:f>Sheet1!$B$2:$B$20</c:f>
              <c:numCache>
                <c:formatCode>#,##0_);\(#,##0\)</c:formatCode>
                <c:ptCount val="19"/>
                <c:pt idx="0">
                  <c:v>10961</c:v>
                </c:pt>
                <c:pt idx="1">
                  <c:v>10652</c:v>
                </c:pt>
                <c:pt idx="2">
                  <c:v>11965</c:v>
                </c:pt>
                <c:pt idx="3">
                  <c:v>12582</c:v>
                </c:pt>
                <c:pt idx="4">
                  <c:v>11502</c:v>
                </c:pt>
                <c:pt idx="5">
                  <c:v>16596</c:v>
                </c:pt>
                <c:pt idx="6">
                  <c:v>17291</c:v>
                </c:pt>
                <c:pt idx="7">
                  <c:v>19568</c:v>
                </c:pt>
                <c:pt idx="8">
                  <c:v>23891</c:v>
                </c:pt>
                <c:pt idx="9">
                  <c:v>24740</c:v>
                </c:pt>
                <c:pt idx="10">
                  <c:v>29063</c:v>
                </c:pt>
                <c:pt idx="11">
                  <c:v>36975</c:v>
                </c:pt>
                <c:pt idx="12">
                  <c:v>48437</c:v>
                </c:pt>
                <c:pt idx="13">
                  <c:v>52876</c:v>
                </c:pt>
                <c:pt idx="14">
                  <c:v>56504</c:v>
                </c:pt>
                <c:pt idx="15">
                  <c:v>49866</c:v>
                </c:pt>
                <c:pt idx="16">
                  <c:v>52837</c:v>
                </c:pt>
                <c:pt idx="17">
                  <c:v>51217</c:v>
                </c:pt>
                <c:pt idx="18">
                  <c:v>56620</c:v>
                </c:pt>
              </c:numCache>
            </c:numRef>
          </c:val>
          <c:smooth val="0"/>
        </c:ser>
        <c:ser>
          <c:idx val="1"/>
          <c:order val="1"/>
          <c:tx>
            <c:strRef>
              <c:f>Sheet1!$C$1</c:f>
              <c:strCache>
                <c:ptCount val="1"/>
                <c:pt idx="0">
                  <c:v>Mobile</c:v>
                </c:pt>
              </c:strCache>
            </c:strRef>
          </c:tx>
          <c:marker>
            <c:symbol val="square"/>
            <c:size val="5"/>
          </c:marker>
          <c:dLbls>
            <c:dLbl>
              <c:idx val="18"/>
              <c:layout>
                <c:manualLayout>
                  <c:x val="-8.0160320641282593E-3"/>
                  <c:y val="-5.8481834507528698E-3"/>
                </c:manualLayout>
              </c:layout>
              <c:dLblPos val="r"/>
              <c:showLegendKey val="1"/>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1"/>
            <c:showVal val="0"/>
            <c:showCatName val="0"/>
            <c:showSerName val="0"/>
            <c:showPercent val="0"/>
            <c:showBubbleSize val="0"/>
            <c:extLst>
              <c:ext xmlns:c15="http://schemas.microsoft.com/office/drawing/2012/chart" uri="{CE6537A1-D6FC-4f65-9D91-7224C49458BB}">
                <c15:showLeaderLines val="0"/>
              </c:ext>
            </c:extLst>
          </c:dLbls>
          <c:cat>
            <c:strRef>
              <c:f>Sheet1!$A$2:$A$20</c:f>
              <c:strCache>
                <c:ptCount val="19"/>
                <c:pt idx="0">
                  <c:v>Jan 11</c:v>
                </c:pt>
                <c:pt idx="1">
                  <c:v>Feb 11</c:v>
                </c:pt>
                <c:pt idx="2">
                  <c:v>Mar 11</c:v>
                </c:pt>
                <c:pt idx="3">
                  <c:v>Apr 11</c:v>
                </c:pt>
                <c:pt idx="4">
                  <c:v>May 11</c:v>
                </c:pt>
                <c:pt idx="5">
                  <c:v>Jun 11</c:v>
                </c:pt>
                <c:pt idx="6">
                  <c:v>Jul 11</c:v>
                </c:pt>
                <c:pt idx="7">
                  <c:v>Aug 11</c:v>
                </c:pt>
                <c:pt idx="8">
                  <c:v>Sep 11</c:v>
                </c:pt>
                <c:pt idx="9">
                  <c:v>Oct 11</c:v>
                </c:pt>
                <c:pt idx="10">
                  <c:v>Nov 11</c:v>
                </c:pt>
                <c:pt idx="11">
                  <c:v>Dec 11</c:v>
                </c:pt>
                <c:pt idx="12">
                  <c:v>Jan 12</c:v>
                </c:pt>
                <c:pt idx="13">
                  <c:v>Feb 12</c:v>
                </c:pt>
                <c:pt idx="14">
                  <c:v>Mar 12</c:v>
                </c:pt>
                <c:pt idx="15">
                  <c:v>Apr 12</c:v>
                </c:pt>
                <c:pt idx="16">
                  <c:v>May 12</c:v>
                </c:pt>
                <c:pt idx="17">
                  <c:v>Jun 12</c:v>
                </c:pt>
                <c:pt idx="18">
                  <c:v>Jul 12</c:v>
                </c:pt>
              </c:strCache>
            </c:strRef>
          </c:cat>
          <c:val>
            <c:numRef>
              <c:f>Sheet1!$C$2:$C$20</c:f>
              <c:numCache>
                <c:formatCode>#,##0_);\(#,##0\)</c:formatCode>
                <c:ptCount val="19"/>
                <c:pt idx="0">
                  <c:v>10961</c:v>
                </c:pt>
                <c:pt idx="1">
                  <c:v>10652</c:v>
                </c:pt>
                <c:pt idx="2">
                  <c:v>11965</c:v>
                </c:pt>
                <c:pt idx="3">
                  <c:v>12582</c:v>
                </c:pt>
                <c:pt idx="4">
                  <c:v>11502</c:v>
                </c:pt>
                <c:pt idx="5">
                  <c:v>16596</c:v>
                </c:pt>
                <c:pt idx="6">
                  <c:v>17291</c:v>
                </c:pt>
                <c:pt idx="7">
                  <c:v>19568</c:v>
                </c:pt>
                <c:pt idx="8">
                  <c:v>23891</c:v>
                </c:pt>
                <c:pt idx="9">
                  <c:v>24740</c:v>
                </c:pt>
                <c:pt idx="10">
                  <c:v>25358</c:v>
                </c:pt>
                <c:pt idx="11">
                  <c:v>26284</c:v>
                </c:pt>
                <c:pt idx="12">
                  <c:v>33578</c:v>
                </c:pt>
                <c:pt idx="13">
                  <c:v>36859</c:v>
                </c:pt>
                <c:pt idx="14">
                  <c:v>39792</c:v>
                </c:pt>
                <c:pt idx="15">
                  <c:v>34698</c:v>
                </c:pt>
                <c:pt idx="16">
                  <c:v>36550</c:v>
                </c:pt>
                <c:pt idx="17">
                  <c:v>35238</c:v>
                </c:pt>
                <c:pt idx="18">
                  <c:v>39406</c:v>
                </c:pt>
              </c:numCache>
            </c:numRef>
          </c:val>
          <c:smooth val="0"/>
        </c:ser>
        <c:ser>
          <c:idx val="2"/>
          <c:order val="2"/>
          <c:tx>
            <c:strRef>
              <c:f>Sheet1!$D$1</c:f>
              <c:strCache>
                <c:ptCount val="1"/>
                <c:pt idx="0">
                  <c:v>Tablet</c:v>
                </c:pt>
              </c:strCache>
            </c:strRef>
          </c:tx>
          <c:spPr>
            <a:ln>
              <a:solidFill>
                <a:schemeClr val="tx1">
                  <a:lumMod val="95000"/>
                  <a:lumOff val="5000"/>
                </a:schemeClr>
              </a:solidFill>
            </a:ln>
          </c:spPr>
          <c:marker>
            <c:symbol val="square"/>
            <c:size val="5"/>
            <c:spPr>
              <a:solidFill>
                <a:schemeClr val="tx1">
                  <a:lumMod val="95000"/>
                  <a:lumOff val="5000"/>
                </a:schemeClr>
              </a:solidFill>
              <a:ln>
                <a:solidFill>
                  <a:schemeClr val="tx1">
                    <a:lumMod val="95000"/>
                    <a:lumOff val="5000"/>
                  </a:schemeClr>
                </a:solidFill>
              </a:ln>
            </c:spPr>
          </c:marker>
          <c:dLbls>
            <c:dLbl>
              <c:idx val="18"/>
              <c:layout>
                <c:manualLayout>
                  <c:x val="-1.6032064128256501E-2"/>
                  <c:y val="-8.7719298245613996E-3"/>
                </c:manualLayout>
              </c:layout>
              <c:dLblPos val="r"/>
              <c:showLegendKey val="1"/>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1"/>
            <c:showVal val="0"/>
            <c:showCatName val="0"/>
            <c:showSerName val="0"/>
            <c:showPercent val="0"/>
            <c:showBubbleSize val="0"/>
            <c:extLst>
              <c:ext xmlns:c15="http://schemas.microsoft.com/office/drawing/2012/chart" uri="{CE6537A1-D6FC-4f65-9D91-7224C49458BB}">
                <c15:showLeaderLines val="0"/>
              </c:ext>
            </c:extLst>
          </c:dLbls>
          <c:cat>
            <c:strRef>
              <c:f>Sheet1!$A$2:$A$20</c:f>
              <c:strCache>
                <c:ptCount val="19"/>
                <c:pt idx="0">
                  <c:v>Jan 11</c:v>
                </c:pt>
                <c:pt idx="1">
                  <c:v>Feb 11</c:v>
                </c:pt>
                <c:pt idx="2">
                  <c:v>Mar 11</c:v>
                </c:pt>
                <c:pt idx="3">
                  <c:v>Apr 11</c:v>
                </c:pt>
                <c:pt idx="4">
                  <c:v>May 11</c:v>
                </c:pt>
                <c:pt idx="5">
                  <c:v>Jun 11</c:v>
                </c:pt>
                <c:pt idx="6">
                  <c:v>Jul 11</c:v>
                </c:pt>
                <c:pt idx="7">
                  <c:v>Aug 11</c:v>
                </c:pt>
                <c:pt idx="8">
                  <c:v>Sep 11</c:v>
                </c:pt>
                <c:pt idx="9">
                  <c:v>Oct 11</c:v>
                </c:pt>
                <c:pt idx="10">
                  <c:v>Nov 11</c:v>
                </c:pt>
                <c:pt idx="11">
                  <c:v>Dec 11</c:v>
                </c:pt>
                <c:pt idx="12">
                  <c:v>Jan 12</c:v>
                </c:pt>
                <c:pt idx="13">
                  <c:v>Feb 12</c:v>
                </c:pt>
                <c:pt idx="14">
                  <c:v>Mar 12</c:v>
                </c:pt>
                <c:pt idx="15">
                  <c:v>Apr 12</c:v>
                </c:pt>
                <c:pt idx="16">
                  <c:v>May 12</c:v>
                </c:pt>
                <c:pt idx="17">
                  <c:v>Jun 12</c:v>
                </c:pt>
                <c:pt idx="18">
                  <c:v>Jul 12</c:v>
                </c:pt>
              </c:strCache>
            </c:strRef>
          </c:cat>
          <c:val>
            <c:numRef>
              <c:f>Sheet1!$D$2:$D$20</c:f>
              <c:numCache>
                <c:formatCode>#,##0_);\(#,##0\)</c:formatCode>
                <c:ptCount val="19"/>
                <c:pt idx="0">
                  <c:v>0</c:v>
                </c:pt>
                <c:pt idx="1">
                  <c:v>0</c:v>
                </c:pt>
                <c:pt idx="2">
                  <c:v>0</c:v>
                </c:pt>
                <c:pt idx="3">
                  <c:v>0</c:v>
                </c:pt>
                <c:pt idx="4">
                  <c:v>0</c:v>
                </c:pt>
                <c:pt idx="5">
                  <c:v>0</c:v>
                </c:pt>
                <c:pt idx="6">
                  <c:v>0</c:v>
                </c:pt>
                <c:pt idx="7">
                  <c:v>0</c:v>
                </c:pt>
                <c:pt idx="8">
                  <c:v>0</c:v>
                </c:pt>
                <c:pt idx="9">
                  <c:v>0</c:v>
                </c:pt>
                <c:pt idx="10" formatCode="#,##0">
                  <c:v>3705</c:v>
                </c:pt>
                <c:pt idx="11" formatCode="#,##0">
                  <c:v>10691</c:v>
                </c:pt>
                <c:pt idx="12" formatCode="#,##0">
                  <c:v>14859</c:v>
                </c:pt>
                <c:pt idx="13" formatCode="#,##0">
                  <c:v>16017</c:v>
                </c:pt>
                <c:pt idx="14" formatCode="#,##0">
                  <c:v>16712</c:v>
                </c:pt>
                <c:pt idx="15" formatCode="#,##0">
                  <c:v>15168</c:v>
                </c:pt>
                <c:pt idx="16" formatCode="#,##0">
                  <c:v>16287</c:v>
                </c:pt>
                <c:pt idx="17" formatCode="#,##0">
                  <c:v>15979</c:v>
                </c:pt>
                <c:pt idx="18" formatCode="#,##0">
                  <c:v>17214</c:v>
                </c:pt>
              </c:numCache>
            </c:numRef>
          </c:val>
          <c:smooth val="0"/>
        </c:ser>
        <c:dLbls>
          <c:showLegendKey val="0"/>
          <c:showVal val="0"/>
          <c:showCatName val="0"/>
          <c:showSerName val="0"/>
          <c:showPercent val="0"/>
          <c:showBubbleSize val="0"/>
        </c:dLbls>
        <c:marker val="1"/>
        <c:smooth val="0"/>
        <c:axId val="128272640"/>
        <c:axId val="128286720"/>
      </c:lineChart>
      <c:catAx>
        <c:axId val="128272640"/>
        <c:scaling>
          <c:orientation val="minMax"/>
        </c:scaling>
        <c:delete val="0"/>
        <c:axPos val="b"/>
        <c:numFmt formatCode="General" sourceLinked="0"/>
        <c:majorTickMark val="none"/>
        <c:minorTickMark val="none"/>
        <c:tickLblPos val="nextTo"/>
        <c:crossAx val="128286720"/>
        <c:crosses val="autoZero"/>
        <c:auto val="1"/>
        <c:lblAlgn val="ctr"/>
        <c:lblOffset val="100"/>
        <c:noMultiLvlLbl val="0"/>
      </c:catAx>
      <c:valAx>
        <c:axId val="128286720"/>
        <c:scaling>
          <c:orientation val="minMax"/>
        </c:scaling>
        <c:delete val="0"/>
        <c:axPos val="l"/>
        <c:majorGridlines/>
        <c:title>
          <c:tx>
            <c:rich>
              <a:bodyPr/>
              <a:lstStyle/>
              <a:p>
                <a:pPr>
                  <a:defRPr/>
                </a:pPr>
                <a:r>
                  <a:rPr lang="en-US" dirty="0" smtClean="0"/>
                  <a:t>Visits</a:t>
                </a:r>
                <a:endParaRPr lang="en-US" dirty="0"/>
              </a:p>
            </c:rich>
          </c:tx>
          <c:overlay val="0"/>
        </c:title>
        <c:numFmt formatCode="#,##0_);\(#,##0\)" sourceLinked="1"/>
        <c:majorTickMark val="none"/>
        <c:minorTickMark val="none"/>
        <c:tickLblPos val="nextTo"/>
        <c:crossAx val="1282726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3.8304983869688901E-4"/>
          <c:y val="0.117100658470323"/>
          <c:w val="0.97961804164740196"/>
          <c:h val="0.88212920753326896"/>
        </c:manualLayout>
      </c:layout>
      <c:pie3DChart>
        <c:varyColors val="1"/>
        <c:ser>
          <c:idx val="0"/>
          <c:order val="0"/>
          <c:tx>
            <c:strRef>
              <c:f>Sheet1!$B$1</c:f>
              <c:strCache>
                <c:ptCount val="1"/>
                <c:pt idx="0">
                  <c:v>Top browsers</c:v>
                </c:pt>
              </c:strCache>
            </c:strRef>
          </c:tx>
          <c:spPr>
            <a:ln>
              <a:solidFill>
                <a:schemeClr val="tx1"/>
              </a:solidFill>
            </a:ln>
          </c:spPr>
          <c:dPt>
            <c:idx val="0"/>
            <c:bubble3D val="0"/>
            <c:spPr>
              <a:solidFill>
                <a:schemeClr val="accent1"/>
              </a:solidFill>
              <a:ln>
                <a:solidFill>
                  <a:schemeClr val="tx1"/>
                </a:solidFill>
              </a:ln>
            </c:spPr>
          </c:dPt>
          <c:dPt>
            <c:idx val="1"/>
            <c:bubble3D val="0"/>
            <c:spPr>
              <a:solidFill>
                <a:schemeClr val="accent3"/>
              </a:solidFill>
              <a:ln>
                <a:solidFill>
                  <a:schemeClr val="tx1"/>
                </a:solidFill>
              </a:ln>
            </c:spPr>
          </c:dPt>
          <c:dPt>
            <c:idx val="2"/>
            <c:bubble3D val="0"/>
            <c:spPr>
              <a:solidFill>
                <a:schemeClr val="accent2"/>
              </a:solidFill>
              <a:ln>
                <a:solidFill>
                  <a:schemeClr val="tx1"/>
                </a:solidFill>
              </a:ln>
            </c:spPr>
          </c:dPt>
          <c:dPt>
            <c:idx val="3"/>
            <c:bubble3D val="0"/>
            <c:spPr>
              <a:solidFill>
                <a:schemeClr val="accent6"/>
              </a:solidFill>
              <a:ln>
                <a:solidFill>
                  <a:schemeClr val="tx1"/>
                </a:solidFill>
              </a:ln>
            </c:spPr>
          </c:dPt>
          <c:dPt>
            <c:idx val="4"/>
            <c:bubble3D val="0"/>
            <c:spPr>
              <a:solidFill>
                <a:schemeClr val="accent4"/>
              </a:solidFill>
              <a:ln>
                <a:solidFill>
                  <a:schemeClr val="tx1"/>
                </a:solidFill>
              </a:ln>
            </c:spPr>
          </c:dPt>
          <c:dLbls>
            <c:dLbl>
              <c:idx val="0"/>
              <c:layout>
                <c:manualLayout>
                  <c:x val="-0.23024912140517501"/>
                  <c:y val="-9.6030989547359197E-2"/>
                </c:manualLayout>
              </c:layout>
              <c:tx>
                <c:rich>
                  <a:bodyPr/>
                  <a:lstStyle/>
                  <a:p>
                    <a:r>
                      <a:rPr lang="en-US" dirty="0">
                        <a:solidFill>
                          <a:schemeClr val="tx1"/>
                        </a:solidFill>
                      </a:rPr>
                      <a:t>Internet Explorer
56%</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5.5656395027354102E-2"/>
                  <c:y val="-1.3450062163282201E-2"/>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200">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Sheet1!$A$2:$A$6</c:f>
              <c:strCache>
                <c:ptCount val="5"/>
                <c:pt idx="0">
                  <c:v>Internet Explorer</c:v>
                </c:pt>
                <c:pt idx="1">
                  <c:v>Chrome</c:v>
                </c:pt>
                <c:pt idx="2">
                  <c:v>Firefox</c:v>
                </c:pt>
                <c:pt idx="3">
                  <c:v>Safari</c:v>
                </c:pt>
                <c:pt idx="4">
                  <c:v>Android Browser</c:v>
                </c:pt>
              </c:strCache>
            </c:strRef>
          </c:cat>
          <c:val>
            <c:numRef>
              <c:f>Sheet1!$B$2:$B$6</c:f>
              <c:numCache>
                <c:formatCode>General</c:formatCode>
                <c:ptCount val="5"/>
                <c:pt idx="0">
                  <c:v>1834242</c:v>
                </c:pt>
                <c:pt idx="1">
                  <c:v>575148</c:v>
                </c:pt>
                <c:pt idx="2">
                  <c:v>474338</c:v>
                </c:pt>
                <c:pt idx="3">
                  <c:v>383031</c:v>
                </c:pt>
                <c:pt idx="4">
                  <c:v>34004</c:v>
                </c:pt>
              </c:numCache>
            </c:numRef>
          </c:val>
        </c:ser>
        <c:dLbls>
          <c:showLegendKey val="0"/>
          <c:showVal val="0"/>
          <c:showCatName val="1"/>
          <c:showSerName val="0"/>
          <c:showPercent val="1"/>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9693719206151897"/>
          <c:y val="0"/>
        </c:manualLayout>
      </c:layout>
      <c:overlay val="0"/>
    </c:title>
    <c:autoTitleDeleted val="0"/>
    <c:plotArea>
      <c:layout/>
      <c:pieChart>
        <c:varyColors val="1"/>
        <c:ser>
          <c:idx val="0"/>
          <c:order val="0"/>
          <c:tx>
            <c:strRef>
              <c:f>Sheet1!$B$1</c:f>
              <c:strCache>
                <c:ptCount val="1"/>
                <c:pt idx="0">
                  <c:v>Search Engines</c:v>
                </c:pt>
              </c:strCache>
            </c:strRef>
          </c:tx>
          <c:dPt>
            <c:idx val="5"/>
            <c:bubble3D val="0"/>
            <c:spPr>
              <a:solidFill>
                <a:schemeClr val="bg2">
                  <a:lumMod val="25000"/>
                </a:schemeClr>
              </a:solidFill>
            </c:spPr>
          </c:dPt>
          <c:dLbls>
            <c:dLbl>
              <c:idx val="0"/>
              <c:layout>
                <c:manualLayout>
                  <c:x val="-0.15051676106276199"/>
                  <c:y val="-0.21520866141732301"/>
                </c:manualLayout>
              </c:layout>
              <c:tx>
                <c:rich>
                  <a:bodyPr/>
                  <a:lstStyle/>
                  <a:p>
                    <a:r>
                      <a:rPr lang="en-US" sz="2000" dirty="0">
                        <a:solidFill>
                          <a:schemeClr val="tx1"/>
                        </a:solidFill>
                      </a:rPr>
                      <a:t>88%</a:t>
                    </a:r>
                    <a:endParaRPr lang="en-US" sz="2000" dirty="0">
                      <a:solidFill>
                        <a:schemeClr val="bg1"/>
                      </a:solidFill>
                    </a:endParaRPr>
                  </a:p>
                </c:rich>
              </c:tx>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9.1370815490168997E-3"/>
                  <c:y val="1.25772637795276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3.00716028917438E-2"/>
                  <c:y val="9.2714074803149603E-3"/>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18331030989547401"/>
                  <c:y val="-1.41419783464567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4"/>
              <c:layout>
                <c:manualLayout>
                  <c:x val="4.4014366625224503E-2"/>
                  <c:y val="-6.7150590551181104E-3"/>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5"/>
              <c:layout>
                <c:manualLayout>
                  <c:x val="0.24194030022563001"/>
                  <c:y val="9.2982283464566901E-3"/>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a:solidFill>
                      <a:schemeClr val="tx1"/>
                    </a:solidFill>
                  </a:defRPr>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Sheet1!$A$2:$A$7</c:f>
              <c:strCache>
                <c:ptCount val="6"/>
                <c:pt idx="0">
                  <c:v>Google</c:v>
                </c:pt>
                <c:pt idx="1">
                  <c:v>Bing</c:v>
                </c:pt>
                <c:pt idx="2">
                  <c:v>Yahoo</c:v>
                </c:pt>
                <c:pt idx="3">
                  <c:v>Baidu (China)</c:v>
                </c:pt>
                <c:pt idx="4">
                  <c:v>Yandex (Russia)</c:v>
                </c:pt>
                <c:pt idx="5">
                  <c:v>Other</c:v>
                </c:pt>
              </c:strCache>
            </c:strRef>
          </c:cat>
          <c:val>
            <c:numRef>
              <c:f>Sheet1!$B$2:$B$7</c:f>
              <c:numCache>
                <c:formatCode>_(* #,##0_);_(* \(#,##0\);_(* "-"??_);_(@_)</c:formatCode>
                <c:ptCount val="6"/>
                <c:pt idx="0">
                  <c:v>1804040</c:v>
                </c:pt>
                <c:pt idx="1">
                  <c:v>93341</c:v>
                </c:pt>
                <c:pt idx="2">
                  <c:v>78680</c:v>
                </c:pt>
                <c:pt idx="3">
                  <c:v>26676</c:v>
                </c:pt>
                <c:pt idx="4">
                  <c:v>21358</c:v>
                </c:pt>
                <c:pt idx="5">
                  <c:v>29187</c:v>
                </c:pt>
              </c:numCache>
            </c:numRef>
          </c:val>
        </c:ser>
        <c:dLbls>
          <c:dLblPos val="bestFit"/>
          <c:showLegendKey val="0"/>
          <c:showVal val="1"/>
          <c:showCatName val="0"/>
          <c:showSerName val="0"/>
          <c:showPercent val="0"/>
          <c:showBubbleSize val="0"/>
          <c:showLeaderLines val="1"/>
        </c:dLbls>
        <c:firstSliceAng val="0"/>
      </c:pieChart>
    </c:plotArea>
    <c:legend>
      <c:legendPos val="t"/>
      <c:layout>
        <c:manualLayout>
          <c:xMode val="edge"/>
          <c:yMode val="edge"/>
          <c:x val="1.7836257309941501E-2"/>
          <c:y val="0.11495324803149599"/>
          <c:w val="0.6"/>
          <c:h val="0.13966092519685"/>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10</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321419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11</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3078087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12</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1739232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13</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2025439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14</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1870261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5FF7050-3824-41C4-804C-F9F9A6D30E80}" type="slidenum">
              <a:rPr lang="en-GB" smtClean="0">
                <a:solidFill>
                  <a:prstClr val="black"/>
                </a:solidFill>
                <a:latin typeface="Calibri"/>
              </a:rPr>
              <a:pPr/>
              <a:t>15</a:t>
            </a:fld>
            <a:endParaRPr lang="en-GB" dirty="0" smtClean="0">
              <a:solidFill>
                <a:prstClr val="black"/>
              </a:solidFill>
              <a:latin typeface="Calibri"/>
            </a:endParaRPr>
          </a:p>
        </p:txBody>
      </p:sp>
      <p:sp>
        <p:nvSpPr>
          <p:cNvPr id="73731" name="Rectangle 2"/>
          <p:cNvSpPr>
            <a:spLocks noGrp="1" noRot="1" noChangeAspect="1" noChangeArrowheads="1" noTextEdit="1"/>
          </p:cNvSpPr>
          <p:nvPr>
            <p:ph type="sldImg"/>
          </p:nvPr>
        </p:nvSpPr>
        <p:spPr>
          <a:xfrm>
            <a:off x="-233363" y="49213"/>
            <a:ext cx="7321551" cy="4119562"/>
          </a:xfrm>
          <a:ln/>
        </p:spPr>
      </p:sp>
      <p:sp>
        <p:nvSpPr>
          <p:cNvPr id="73732"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188980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053617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4164992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527950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785352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969580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7B247B-C0FF-4147-A63B-AE01408DC40F}" type="slidenum">
              <a:rPr lang="en-US" smtClean="0">
                <a:solidFill>
                  <a:prstClr val="black"/>
                </a:solidFill>
                <a:latin typeface="Calibri"/>
              </a:rPr>
              <a:pPr/>
              <a:t>21</a:t>
            </a:fld>
            <a:endParaRPr lang="en-US">
              <a:solidFill>
                <a:prstClr val="black"/>
              </a:solidFill>
              <a:latin typeface="Calibri"/>
            </a:endParaRPr>
          </a:p>
        </p:txBody>
      </p:sp>
    </p:spTree>
    <p:extLst>
      <p:ext uri="{BB962C8B-B14F-4D97-AF65-F5344CB8AC3E}">
        <p14:creationId xmlns:p14="http://schemas.microsoft.com/office/powerpoint/2010/main" val="2821831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586260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112138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742801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86290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6320212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834876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8753442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227646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0876876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4298598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805918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1774300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177430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6888505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E9A636-D616-437E-A005-67B1F4A6CB6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303739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87BADC0-6238-40F2-B3EF-82644ACB83A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914159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738697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A7EA4A-D3D2-4386-A363-7CABFC839BD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3986562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424456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B9520150-808F-4A6D-8CB5-CF0B11130D44}" type="slidenum">
              <a:rPr lang="en-US" smtClean="0">
                <a:solidFill>
                  <a:srgbClr val="000000"/>
                </a:solidFill>
                <a:latin typeface="Calibri"/>
              </a:rPr>
              <a:pPr/>
              <a:t>4</a:t>
            </a:fld>
            <a:endParaRPr lang="en-US" dirty="0" smtClean="0">
              <a:solidFill>
                <a:srgbClr val="000000"/>
              </a:solidFill>
              <a:latin typeface="Calibri"/>
            </a:endParaRPr>
          </a:p>
        </p:txBody>
      </p:sp>
      <p:sp>
        <p:nvSpPr>
          <p:cNvPr id="62467" name="Rectangle 2"/>
          <p:cNvSpPr>
            <a:spLocks noGrp="1" noRot="1" noChangeAspect="1" noChangeArrowheads="1" noTextEdit="1"/>
          </p:cNvSpPr>
          <p:nvPr>
            <p:ph type="sldImg"/>
          </p:nvPr>
        </p:nvSpPr>
        <p:spPr>
          <a:xfrm>
            <a:off x="346075" y="665163"/>
            <a:ext cx="6173788" cy="3473450"/>
          </a:xfrm>
          <a:ln/>
        </p:spPr>
      </p:sp>
      <p:sp>
        <p:nvSpPr>
          <p:cNvPr id="62468" name="Rectangle 3"/>
          <p:cNvSpPr>
            <a:spLocks noGrp="1" noChangeArrowheads="1"/>
          </p:cNvSpPr>
          <p:nvPr>
            <p:ph type="body" idx="1"/>
          </p:nvPr>
        </p:nvSpPr>
        <p:spPr>
          <a:xfrm>
            <a:off x="951367" y="4355706"/>
            <a:ext cx="4970008" cy="4137421"/>
          </a:xfrm>
          <a:noFill/>
          <a:ln/>
        </p:spPr>
        <p:txBody>
          <a:bodyPr/>
          <a:lstStyle/>
          <a:p>
            <a:endParaRPr lang="en-US" dirty="0"/>
          </a:p>
        </p:txBody>
      </p:sp>
    </p:spTree>
    <p:extLst>
      <p:ext uri="{BB962C8B-B14F-4D97-AF65-F5344CB8AC3E}">
        <p14:creationId xmlns:p14="http://schemas.microsoft.com/office/powerpoint/2010/main" val="19324210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5086898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63160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1774300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42570996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12:42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574048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032D168-999D-4BC6-B3E1-87EB57D052F5}" type="slidenum">
              <a:rPr lang="en-GB" smtClean="0">
                <a:solidFill>
                  <a:prstClr val="black"/>
                </a:solidFill>
                <a:latin typeface="Calibri"/>
              </a:rPr>
              <a:pPr/>
              <a:t>5</a:t>
            </a:fld>
            <a:endParaRPr lang="en-GB" dirty="0" smtClean="0">
              <a:solidFill>
                <a:prstClr val="black"/>
              </a:solidFill>
              <a:latin typeface="Calibri"/>
            </a:endParaRPr>
          </a:p>
        </p:txBody>
      </p:sp>
      <p:sp>
        <p:nvSpPr>
          <p:cNvPr id="64515" name="Rectangle 2"/>
          <p:cNvSpPr>
            <a:spLocks noGrp="1" noRot="1" noChangeAspect="1" noChangeArrowheads="1" noTextEdit="1"/>
          </p:cNvSpPr>
          <p:nvPr>
            <p:ph type="sldImg"/>
          </p:nvPr>
        </p:nvSpPr>
        <p:spPr>
          <a:xfrm>
            <a:off x="-233363" y="49213"/>
            <a:ext cx="7321551" cy="4119562"/>
          </a:xfrm>
          <a:ln/>
        </p:spPr>
      </p:sp>
      <p:sp>
        <p:nvSpPr>
          <p:cNvPr id="64516" name="Rectangle 3"/>
          <p:cNvSpPr>
            <a:spLocks noGrp="1" noChangeArrowheads="1"/>
          </p:cNvSpPr>
          <p:nvPr>
            <p:ph type="body" idx="1"/>
          </p:nvPr>
        </p:nvSpPr>
        <p:spPr>
          <a:xfrm>
            <a:off x="915081" y="4341814"/>
            <a:ext cx="5027839" cy="4115594"/>
          </a:xfrm>
          <a:noFill/>
          <a:ln/>
        </p:spPr>
        <p:txBody>
          <a:bodyPr/>
          <a:lstStyle/>
          <a:p>
            <a:pPr marL="168583" indent="-168583" eaLnBrk="1" hangingPunct="1">
              <a:spcBef>
                <a:spcPct val="0"/>
              </a:spcBef>
            </a:pPr>
            <a:endParaRPr lang="en-US" dirty="0"/>
          </a:p>
        </p:txBody>
      </p:sp>
    </p:spTree>
    <p:extLst>
      <p:ext uri="{BB962C8B-B14F-4D97-AF65-F5344CB8AC3E}">
        <p14:creationId xmlns:p14="http://schemas.microsoft.com/office/powerpoint/2010/main" val="2813375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F306B4C1-F322-407D-81E5-4CFFD30CD697}" type="slidenum">
              <a:rPr lang="en-GB" smtClean="0">
                <a:solidFill>
                  <a:prstClr val="black"/>
                </a:solidFill>
                <a:latin typeface="Calibri"/>
              </a:rPr>
              <a:pPr/>
              <a:t>6</a:t>
            </a:fld>
            <a:endParaRPr lang="en-GB" dirty="0" smtClean="0">
              <a:solidFill>
                <a:prstClr val="black"/>
              </a:solidFill>
              <a:latin typeface="Calibri"/>
            </a:endParaRPr>
          </a:p>
        </p:txBody>
      </p:sp>
      <p:sp>
        <p:nvSpPr>
          <p:cNvPr id="65539" name="Rectangle 2"/>
          <p:cNvSpPr>
            <a:spLocks noGrp="1" noRot="1" noChangeAspect="1" noChangeArrowheads="1" noTextEdit="1"/>
          </p:cNvSpPr>
          <p:nvPr>
            <p:ph type="sldImg"/>
          </p:nvPr>
        </p:nvSpPr>
        <p:spPr>
          <a:xfrm>
            <a:off x="384175" y="685800"/>
            <a:ext cx="6091238" cy="3427413"/>
          </a:xfrm>
          <a:ln/>
        </p:spPr>
      </p:sp>
      <p:sp>
        <p:nvSpPr>
          <p:cNvPr id="65540" name="Rectangle 3"/>
          <p:cNvSpPr>
            <a:spLocks noGrp="1" noChangeArrowheads="1"/>
          </p:cNvSpPr>
          <p:nvPr>
            <p:ph type="body" idx="1"/>
          </p:nvPr>
        </p:nvSpPr>
        <p:spPr>
          <a:xfrm>
            <a:off x="686028" y="4341814"/>
            <a:ext cx="5485946" cy="4115594"/>
          </a:xfrm>
          <a:noFill/>
          <a:ln/>
        </p:spPr>
        <p:txBody>
          <a:bodyPr/>
          <a:lstStyle/>
          <a:p>
            <a:pPr eaLnBrk="1" hangingPunct="1"/>
            <a:endParaRPr lang="en-US" dirty="0"/>
          </a:p>
        </p:txBody>
      </p:sp>
    </p:spTree>
    <p:extLst>
      <p:ext uri="{BB962C8B-B14F-4D97-AF65-F5344CB8AC3E}">
        <p14:creationId xmlns:p14="http://schemas.microsoft.com/office/powerpoint/2010/main" val="109816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FC74318D-46DF-4745-8D55-0A99B5229F4A}" type="slidenum">
              <a:rPr lang="en-GB" smtClean="0">
                <a:solidFill>
                  <a:prstClr val="black"/>
                </a:solidFill>
                <a:latin typeface="Calibri"/>
              </a:rPr>
              <a:pPr/>
              <a:t>7</a:t>
            </a:fld>
            <a:endParaRPr lang="en-GB" dirty="0" smtClean="0">
              <a:solidFill>
                <a:prstClr val="black"/>
              </a:solidFill>
              <a:latin typeface="Calibri"/>
            </a:endParaRPr>
          </a:p>
        </p:txBody>
      </p:sp>
      <p:sp>
        <p:nvSpPr>
          <p:cNvPr id="69635" name="Rectangle 2"/>
          <p:cNvSpPr>
            <a:spLocks noGrp="1" noRot="1" noChangeAspect="1" noChangeArrowheads="1" noTextEdit="1"/>
          </p:cNvSpPr>
          <p:nvPr>
            <p:ph type="sldImg"/>
          </p:nvPr>
        </p:nvSpPr>
        <p:spPr>
          <a:xfrm>
            <a:off x="-233363" y="49213"/>
            <a:ext cx="7321551" cy="4119562"/>
          </a:xfrm>
          <a:ln/>
        </p:spPr>
      </p:sp>
      <p:sp>
        <p:nvSpPr>
          <p:cNvPr id="69636"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1737038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23DE10AC-B2E9-43CE-A664-93F8F7B08843}" type="slidenum">
              <a:rPr lang="en-GB" smtClean="0">
                <a:solidFill>
                  <a:prstClr val="black"/>
                </a:solidFill>
                <a:latin typeface="Calibri"/>
              </a:rPr>
              <a:pPr/>
              <a:t>8</a:t>
            </a:fld>
            <a:endParaRPr lang="en-GB" dirty="0" smtClean="0">
              <a:solidFill>
                <a:prstClr val="black"/>
              </a:solidFill>
              <a:latin typeface="Calibri"/>
            </a:endParaRPr>
          </a:p>
        </p:txBody>
      </p:sp>
      <p:sp>
        <p:nvSpPr>
          <p:cNvPr id="70659" name="Rectangle 2"/>
          <p:cNvSpPr>
            <a:spLocks noGrp="1" noRot="1" noChangeAspect="1" noChangeArrowheads="1" noTextEdit="1"/>
          </p:cNvSpPr>
          <p:nvPr>
            <p:ph type="sldImg"/>
          </p:nvPr>
        </p:nvSpPr>
        <p:spPr>
          <a:xfrm>
            <a:off x="-233363" y="49213"/>
            <a:ext cx="7321551" cy="4119562"/>
          </a:xfrm>
          <a:ln/>
        </p:spPr>
      </p:sp>
      <p:sp>
        <p:nvSpPr>
          <p:cNvPr id="70660" name="Rectangle 3"/>
          <p:cNvSpPr>
            <a:spLocks noGrp="1" noChangeArrowheads="1"/>
          </p:cNvSpPr>
          <p:nvPr>
            <p:ph type="body" idx="1"/>
          </p:nvPr>
        </p:nvSpPr>
        <p:spPr>
          <a:xfrm>
            <a:off x="915081" y="4341814"/>
            <a:ext cx="5027839" cy="4115594"/>
          </a:xfrm>
          <a:noFill/>
          <a:ln/>
        </p:spPr>
        <p:txBody>
          <a:bodyPr lIns="91743" tIns="45871" rIns="91743" bIns="45871"/>
          <a:lstStyle/>
          <a:p>
            <a:pPr marL="168583" indent="-168583" eaLnBrk="1" hangingPunct="1">
              <a:spcBef>
                <a:spcPct val="0"/>
              </a:spcBef>
            </a:pPr>
            <a:endParaRPr lang="en-US" dirty="0"/>
          </a:p>
        </p:txBody>
      </p:sp>
    </p:spTree>
    <p:extLst>
      <p:ext uri="{BB962C8B-B14F-4D97-AF65-F5344CB8AC3E}">
        <p14:creationId xmlns:p14="http://schemas.microsoft.com/office/powerpoint/2010/main" val="2472551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C67AAE4-5673-49CF-BE01-C6B9690CA79B}" type="slidenum">
              <a:rPr lang="en-GB" smtClean="0">
                <a:solidFill>
                  <a:prstClr val="black"/>
                </a:solidFill>
                <a:latin typeface="Calibri"/>
              </a:rPr>
              <a:pPr/>
              <a:t>9</a:t>
            </a:fld>
            <a:endParaRPr lang="en-GB" dirty="0" smtClean="0">
              <a:solidFill>
                <a:prstClr val="black"/>
              </a:solidFill>
              <a:latin typeface="Calibri"/>
            </a:endParaRPr>
          </a:p>
        </p:txBody>
      </p:sp>
      <p:sp>
        <p:nvSpPr>
          <p:cNvPr id="72707" name="Rectangle 2"/>
          <p:cNvSpPr>
            <a:spLocks noGrp="1" noRot="1" noChangeAspect="1" noChangeArrowheads="1" noTextEdit="1"/>
          </p:cNvSpPr>
          <p:nvPr>
            <p:ph type="sldImg"/>
          </p:nvPr>
        </p:nvSpPr>
        <p:spPr>
          <a:xfrm>
            <a:off x="-233363" y="49213"/>
            <a:ext cx="7321551" cy="4119562"/>
          </a:xfrm>
          <a:ln/>
        </p:spPr>
      </p:sp>
      <p:sp>
        <p:nvSpPr>
          <p:cNvPr id="72708" name="Rectangle 3"/>
          <p:cNvSpPr>
            <a:spLocks noGrp="1" noChangeArrowheads="1"/>
          </p:cNvSpPr>
          <p:nvPr>
            <p:ph type="body" idx="1"/>
          </p:nvPr>
        </p:nvSpPr>
        <p:spPr>
          <a:xfrm>
            <a:off x="915081" y="4341814"/>
            <a:ext cx="5027839" cy="4115594"/>
          </a:xfrm>
          <a:noFill/>
          <a:ln/>
        </p:spPr>
        <p:txBody>
          <a:bodyPr/>
          <a:lstStyle/>
          <a:p>
            <a:pPr marL="168583" indent="-168583" eaLnBrk="1" hangingPunct="1">
              <a:spcBef>
                <a:spcPct val="0"/>
              </a:spcBef>
            </a:pPr>
            <a:endParaRPr lang="en-US" dirty="0"/>
          </a:p>
        </p:txBody>
      </p:sp>
    </p:spTree>
    <p:extLst>
      <p:ext uri="{BB962C8B-B14F-4D97-AF65-F5344CB8AC3E}">
        <p14:creationId xmlns:p14="http://schemas.microsoft.com/office/powerpoint/2010/main" val="38889896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1258" y="1632057"/>
            <a:ext cx="5283342" cy="277409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7" y="1632057"/>
            <a:ext cx="5283343" cy="277409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11605219" y="6644799"/>
            <a:ext cx="490117" cy="158672"/>
          </a:xfrm>
          <a:prstGeom prst="rect">
            <a:avLst/>
          </a:prstGeom>
          <a:ln/>
        </p:spPr>
        <p:txBody>
          <a:bodyPr lIns="111015" tIns="55508" rIns="111015" bIns="55508"/>
          <a:lstStyle>
            <a:lvl1pPr>
              <a:defRPr/>
            </a:lvl1pPr>
          </a:lstStyle>
          <a:p>
            <a:pPr>
              <a:defRPr/>
            </a:pPr>
            <a:fld id="{4D59F13D-45B0-4040-942B-942DDB3A4D62}" type="slidenum">
              <a:rPr lang="en-US">
                <a:solidFill>
                  <a:srgbClr val="000000"/>
                </a:solidFill>
                <a:latin typeface="Arial Narrow"/>
              </a:rPr>
              <a:pPr>
                <a:defRPr/>
              </a:pPr>
              <a:t>‹#›</a:t>
            </a:fld>
            <a:endParaRPr lang="en-US">
              <a:solidFill>
                <a:srgbClr val="000000"/>
              </a:solidFill>
              <a:latin typeface="Arial Narrow"/>
            </a:endParaRPr>
          </a:p>
        </p:txBody>
      </p:sp>
      <p:sp>
        <p:nvSpPr>
          <p:cNvPr id="6" name="Rectangle 6"/>
          <p:cNvSpPr>
            <a:spLocks noGrp="1" noChangeArrowheads="1"/>
          </p:cNvSpPr>
          <p:nvPr>
            <p:ph type="dt" sz="half" idx="11"/>
          </p:nvPr>
        </p:nvSpPr>
        <p:spPr>
          <a:xfrm>
            <a:off x="9156787" y="6644799"/>
            <a:ext cx="2349112" cy="158672"/>
          </a:xfrm>
          <a:prstGeom prst="rect">
            <a:avLst/>
          </a:prstGeom>
          <a:ln/>
        </p:spPr>
        <p:txBody>
          <a:bodyPr lIns="111015" tIns="55508" rIns="111015" bIns="55508"/>
          <a:lstStyle>
            <a:lvl1pPr>
              <a:defRPr/>
            </a:lvl1pPr>
          </a:lstStyle>
          <a:p>
            <a:pPr>
              <a:defRPr/>
            </a:pPr>
            <a:r>
              <a:rPr lang="en-US" smtClean="0">
                <a:solidFill>
                  <a:srgbClr val="000000"/>
                </a:solidFill>
                <a:latin typeface="Arial Narrow"/>
              </a:rPr>
              <a:t>Month 00, 2002</a:t>
            </a:r>
            <a:endParaRPr lang="en-US" dirty="0">
              <a:solidFill>
                <a:srgbClr val="000000"/>
              </a:solidFill>
              <a:latin typeface="Arial Narrow"/>
            </a:endParaRPr>
          </a:p>
        </p:txBody>
      </p:sp>
    </p:spTree>
    <p:extLst>
      <p:ext uri="{BB962C8B-B14F-4D97-AF65-F5344CB8AC3E}">
        <p14:creationId xmlns:p14="http://schemas.microsoft.com/office/powerpoint/2010/main" val="3575129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4"/>
          <p:cNvSpPr>
            <a:spLocks noGrp="1" noChangeArrowheads="1"/>
          </p:cNvSpPr>
          <p:nvPr>
            <p:ph type="sldNum" sz="quarter" idx="10"/>
          </p:nvPr>
        </p:nvSpPr>
        <p:spPr>
          <a:ln/>
        </p:spPr>
        <p:txBody>
          <a:bodyPr/>
          <a:lstStyle>
            <a:lvl1pPr>
              <a:defRPr/>
            </a:lvl1pPr>
          </a:lstStyle>
          <a:p>
            <a:pPr>
              <a:defRPr/>
            </a:pPr>
            <a:fld id="{FF3F8415-E14B-4983-83C1-D51710D2815B}" type="slidenum">
              <a:rPr lang="en-US">
                <a:solidFill>
                  <a:srgbClr val="000000"/>
                </a:solidFill>
                <a:latin typeface="Arial Narrow"/>
              </a:rPr>
              <a:pPr>
                <a:defRPr/>
              </a:pPr>
              <a:t>‹#›</a:t>
            </a:fld>
            <a:endParaRPr lang="en-US" dirty="0">
              <a:solidFill>
                <a:srgbClr val="000000"/>
              </a:solidFill>
              <a:latin typeface="Arial Narrow"/>
            </a:endParaRPr>
          </a:p>
        </p:txBody>
      </p:sp>
      <p:sp>
        <p:nvSpPr>
          <p:cNvPr id="5" name="Rectangle 77"/>
          <p:cNvSpPr>
            <a:spLocks noGrp="1" noChangeArrowheads="1"/>
          </p:cNvSpPr>
          <p:nvPr>
            <p:ph type="dt" sz="half" idx="11"/>
          </p:nvPr>
        </p:nvSpPr>
        <p:spPr>
          <a:ln/>
        </p:spPr>
        <p:txBody>
          <a:bodyPr/>
          <a:lstStyle>
            <a:lvl1pPr>
              <a:defRPr/>
            </a:lvl1pPr>
          </a:lstStyle>
          <a:p>
            <a:pPr>
              <a:defRPr/>
            </a:pPr>
            <a:r>
              <a:rPr lang="en-US">
                <a:solidFill>
                  <a:srgbClr val="000000"/>
                </a:solidFill>
                <a:latin typeface="Arial Narrow"/>
              </a:rPr>
              <a:t>Month 00, 2002</a:t>
            </a:r>
          </a:p>
        </p:txBody>
      </p:sp>
    </p:spTree>
    <p:extLst>
      <p:ext uri="{BB962C8B-B14F-4D97-AF65-F5344CB8AC3E}">
        <p14:creationId xmlns:p14="http://schemas.microsoft.com/office/powerpoint/2010/main" val="232730736"/>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sldNum" sz="quarter" idx="10"/>
          </p:nvPr>
        </p:nvSpPr>
        <p:spPr>
          <a:ln/>
        </p:spPr>
        <p:txBody>
          <a:bodyPr/>
          <a:lstStyle>
            <a:lvl1pPr>
              <a:defRPr/>
            </a:lvl1pPr>
          </a:lstStyle>
          <a:p>
            <a:pPr>
              <a:defRPr/>
            </a:pPr>
            <a:fld id="{91890688-F419-4225-BA1F-38DCBFEA944B}" type="slidenum">
              <a:rPr lang="en-US">
                <a:solidFill>
                  <a:srgbClr val="000000"/>
                </a:solidFill>
                <a:latin typeface="Arial Narrow"/>
              </a:rPr>
              <a:pPr>
                <a:defRPr/>
              </a:pPr>
              <a:t>‹#›</a:t>
            </a:fld>
            <a:endParaRPr lang="en-US" dirty="0">
              <a:solidFill>
                <a:srgbClr val="000000"/>
              </a:solidFill>
              <a:latin typeface="Arial Narrow"/>
            </a:endParaRPr>
          </a:p>
        </p:txBody>
      </p:sp>
      <p:sp>
        <p:nvSpPr>
          <p:cNvPr id="4" name="Rectangle 77"/>
          <p:cNvSpPr>
            <a:spLocks noGrp="1" noChangeArrowheads="1"/>
          </p:cNvSpPr>
          <p:nvPr>
            <p:ph type="dt" sz="half" idx="11"/>
          </p:nvPr>
        </p:nvSpPr>
        <p:spPr>
          <a:ln/>
        </p:spPr>
        <p:txBody>
          <a:bodyPr/>
          <a:lstStyle>
            <a:lvl1pPr>
              <a:defRPr/>
            </a:lvl1pPr>
          </a:lstStyle>
          <a:p>
            <a:pPr>
              <a:defRPr/>
            </a:pPr>
            <a:r>
              <a:rPr lang="en-US">
                <a:solidFill>
                  <a:srgbClr val="000000"/>
                </a:solidFill>
                <a:latin typeface="Arial Narrow"/>
              </a:rPr>
              <a:t>Month 00, 2002</a:t>
            </a:r>
          </a:p>
        </p:txBody>
      </p:sp>
    </p:spTree>
    <p:extLst>
      <p:ext uri="{BB962C8B-B14F-4D97-AF65-F5344CB8AC3E}">
        <p14:creationId xmlns:p14="http://schemas.microsoft.com/office/powerpoint/2010/main" val="2961552707"/>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385124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1636070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797769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7513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542448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554383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121585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606464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823372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223212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5753603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491215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032385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373982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417400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767910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60257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58267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95949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571147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026690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7992173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371311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844749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719790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639352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957330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830728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583010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032104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772608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38171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image" Target="../media/image8.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6.pn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theme" Target="../theme/theme5.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20"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2" descr="Jll_footer_113007"/>
          <p:cNvPicPr>
            <a:picLocks noChangeAspect="1" noChangeArrowheads="1"/>
          </p:cNvPicPr>
          <p:nvPr userDrawn="1"/>
        </p:nvPicPr>
        <p:blipFill>
          <a:blip r:embed="rId4" cstate="print"/>
          <a:srcRect/>
          <a:stretch>
            <a:fillRect/>
          </a:stretch>
        </p:blipFill>
        <p:spPr bwMode="auto">
          <a:xfrm>
            <a:off x="1" y="6251359"/>
            <a:ext cx="12442953" cy="739930"/>
          </a:xfrm>
          <a:prstGeom prst="rect">
            <a:avLst/>
          </a:prstGeom>
          <a:noFill/>
          <a:ln w="9525">
            <a:noFill/>
            <a:miter lim="800000"/>
            <a:headEnd/>
            <a:tailEnd/>
          </a:ln>
        </p:spPr>
      </p:pic>
      <p:sp>
        <p:nvSpPr>
          <p:cNvPr id="1027" name="Rectangle 36"/>
          <p:cNvSpPr>
            <a:spLocks noGrp="1" noChangeArrowheads="1"/>
          </p:cNvSpPr>
          <p:nvPr>
            <p:ph type="body" idx="1"/>
          </p:nvPr>
        </p:nvSpPr>
        <p:spPr bwMode="auto">
          <a:xfrm>
            <a:off x="831259" y="1632056"/>
            <a:ext cx="10773960" cy="44298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446508" name="Rectangle 44"/>
          <p:cNvSpPr>
            <a:spLocks noGrp="1" noChangeArrowheads="1"/>
          </p:cNvSpPr>
          <p:nvPr>
            <p:ph type="sldNum" sz="quarter" idx="4"/>
          </p:nvPr>
        </p:nvSpPr>
        <p:spPr bwMode="auto">
          <a:xfrm>
            <a:off x="11605219" y="6644799"/>
            <a:ext cx="490117" cy="158672"/>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r">
              <a:defRPr sz="1100">
                <a:cs typeface="+mn-cs"/>
              </a:defRPr>
            </a:lvl1pPr>
          </a:lstStyle>
          <a:p>
            <a:pPr defTabSz="1110155" fontAlgn="base">
              <a:spcBef>
                <a:spcPct val="0"/>
              </a:spcBef>
              <a:spcAft>
                <a:spcPct val="0"/>
              </a:spcAft>
              <a:defRPr/>
            </a:pPr>
            <a:fld id="{127D5EA4-B81A-4865-A901-F8F0A73BE4FC}" type="slidenum">
              <a:rPr lang="en-US" smtClean="0">
                <a:solidFill>
                  <a:srgbClr val="000000"/>
                </a:solidFill>
              </a:rPr>
              <a:pPr defTabSz="1110155" fontAlgn="base">
                <a:spcBef>
                  <a:spcPct val="0"/>
                </a:spcBef>
                <a:spcAft>
                  <a:spcPct val="0"/>
                </a:spcAft>
                <a:defRPr/>
              </a:pPr>
              <a:t>‹#›</a:t>
            </a:fld>
            <a:endParaRPr lang="en-US" dirty="0">
              <a:solidFill>
                <a:srgbClr val="000000"/>
              </a:solidFill>
            </a:endParaRPr>
          </a:p>
        </p:txBody>
      </p:sp>
      <p:sp>
        <p:nvSpPr>
          <p:cNvPr id="1029" name="Rectangle 60"/>
          <p:cNvSpPr>
            <a:spLocks noGrp="1" noChangeArrowheads="1"/>
          </p:cNvSpPr>
          <p:nvPr>
            <p:ph type="title"/>
          </p:nvPr>
        </p:nvSpPr>
        <p:spPr bwMode="auto">
          <a:xfrm>
            <a:off x="831259" y="365917"/>
            <a:ext cx="10773960" cy="4663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46541" name="Rectangle 77"/>
          <p:cNvSpPr>
            <a:spLocks noGrp="1" noChangeArrowheads="1"/>
          </p:cNvSpPr>
          <p:nvPr>
            <p:ph type="dt" sz="half" idx="2"/>
          </p:nvPr>
        </p:nvSpPr>
        <p:spPr bwMode="auto">
          <a:xfrm>
            <a:off x="9156787" y="6644799"/>
            <a:ext cx="2349112" cy="158672"/>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defRPr sz="1000" dirty="0">
                <a:cs typeface="+mn-cs"/>
              </a:defRPr>
            </a:lvl1pPr>
          </a:lstStyle>
          <a:p>
            <a:pPr defTabSz="1110155" fontAlgn="base">
              <a:spcBef>
                <a:spcPct val="0"/>
              </a:spcBef>
              <a:spcAft>
                <a:spcPct val="0"/>
              </a:spcAft>
              <a:defRPr/>
            </a:pPr>
            <a:r>
              <a:rPr lang="en-US" smtClean="0">
                <a:solidFill>
                  <a:srgbClr val="000000"/>
                </a:solidFill>
              </a:rPr>
              <a:t>Month 00, 2002</a:t>
            </a:r>
            <a:endParaRPr lang="en-US">
              <a:solidFill>
                <a:srgbClr val="000000"/>
              </a:solidFill>
            </a:endParaRPr>
          </a:p>
        </p:txBody>
      </p:sp>
    </p:spTree>
    <p:extLst>
      <p:ext uri="{BB962C8B-B14F-4D97-AF65-F5344CB8AC3E}">
        <p14:creationId xmlns:p14="http://schemas.microsoft.com/office/powerpoint/2010/main" val="3962860612"/>
      </p:ext>
    </p:extLst>
  </p:cSld>
  <p:clrMap bg1="lt1" tx1="dk1" bg2="lt2" tx2="dk2" accent1="accent1" accent2="accent2" accent3="accent3" accent4="accent4" accent5="accent5" accent6="accent6" hlink="hlink" folHlink="folHlink"/>
  <p:sldLayoutIdLst>
    <p:sldLayoutId id="2147484207" r:id="rId1"/>
    <p:sldLayoutId id="2147484211" r:id="rId2"/>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3400">
          <a:solidFill>
            <a:schemeClr val="tx1"/>
          </a:solidFill>
          <a:latin typeface="+mj-lt"/>
          <a:ea typeface="+mj-ea"/>
          <a:cs typeface="+mj-cs"/>
        </a:defRPr>
      </a:lvl1pPr>
      <a:lvl2pPr algn="l" rtl="0" eaLnBrk="0" fontAlgn="base" hangingPunct="0">
        <a:spcBef>
          <a:spcPct val="0"/>
        </a:spcBef>
        <a:spcAft>
          <a:spcPct val="0"/>
        </a:spcAft>
        <a:defRPr sz="3400">
          <a:solidFill>
            <a:schemeClr val="tx1"/>
          </a:solidFill>
          <a:latin typeface="Times New Roman" pitchFamily="18" charset="0"/>
        </a:defRPr>
      </a:lvl2pPr>
      <a:lvl3pPr algn="l" rtl="0" eaLnBrk="0" fontAlgn="base" hangingPunct="0">
        <a:spcBef>
          <a:spcPct val="0"/>
        </a:spcBef>
        <a:spcAft>
          <a:spcPct val="0"/>
        </a:spcAft>
        <a:defRPr sz="3400">
          <a:solidFill>
            <a:schemeClr val="tx1"/>
          </a:solidFill>
          <a:latin typeface="Times New Roman" pitchFamily="18" charset="0"/>
        </a:defRPr>
      </a:lvl3pPr>
      <a:lvl4pPr algn="l" rtl="0" eaLnBrk="0" fontAlgn="base" hangingPunct="0">
        <a:spcBef>
          <a:spcPct val="0"/>
        </a:spcBef>
        <a:spcAft>
          <a:spcPct val="0"/>
        </a:spcAft>
        <a:defRPr sz="3400">
          <a:solidFill>
            <a:schemeClr val="tx1"/>
          </a:solidFill>
          <a:latin typeface="Times New Roman" pitchFamily="18" charset="0"/>
        </a:defRPr>
      </a:lvl4pPr>
      <a:lvl5pPr algn="l" rtl="0" eaLnBrk="0" fontAlgn="base" hangingPunct="0">
        <a:spcBef>
          <a:spcPct val="0"/>
        </a:spcBef>
        <a:spcAft>
          <a:spcPct val="0"/>
        </a:spcAft>
        <a:defRPr sz="3400">
          <a:solidFill>
            <a:schemeClr val="tx1"/>
          </a:solidFill>
          <a:latin typeface="Times New Roman" pitchFamily="18" charset="0"/>
        </a:defRPr>
      </a:lvl5pPr>
      <a:lvl6pPr marL="555077" algn="l" rtl="0" fontAlgn="base">
        <a:spcBef>
          <a:spcPct val="0"/>
        </a:spcBef>
        <a:spcAft>
          <a:spcPct val="0"/>
        </a:spcAft>
        <a:defRPr sz="3400">
          <a:solidFill>
            <a:schemeClr val="tx1"/>
          </a:solidFill>
          <a:latin typeface="Times New Roman" pitchFamily="18" charset="0"/>
        </a:defRPr>
      </a:lvl6pPr>
      <a:lvl7pPr marL="1110155" algn="l" rtl="0" fontAlgn="base">
        <a:spcBef>
          <a:spcPct val="0"/>
        </a:spcBef>
        <a:spcAft>
          <a:spcPct val="0"/>
        </a:spcAft>
        <a:defRPr sz="3400">
          <a:solidFill>
            <a:schemeClr val="tx1"/>
          </a:solidFill>
          <a:latin typeface="Times New Roman" pitchFamily="18" charset="0"/>
        </a:defRPr>
      </a:lvl7pPr>
      <a:lvl8pPr marL="1665234" algn="l" rtl="0" fontAlgn="base">
        <a:spcBef>
          <a:spcPct val="0"/>
        </a:spcBef>
        <a:spcAft>
          <a:spcPct val="0"/>
        </a:spcAft>
        <a:defRPr sz="3400">
          <a:solidFill>
            <a:schemeClr val="tx1"/>
          </a:solidFill>
          <a:latin typeface="Times New Roman" pitchFamily="18" charset="0"/>
        </a:defRPr>
      </a:lvl8pPr>
      <a:lvl9pPr marL="2220312" algn="l" rtl="0" fontAlgn="base">
        <a:spcBef>
          <a:spcPct val="0"/>
        </a:spcBef>
        <a:spcAft>
          <a:spcPct val="0"/>
        </a:spcAft>
        <a:defRPr sz="3400">
          <a:solidFill>
            <a:schemeClr val="tx1"/>
          </a:solidFill>
          <a:latin typeface="Times New Roman" pitchFamily="18" charset="0"/>
        </a:defRPr>
      </a:lvl9pPr>
    </p:titleStyle>
    <p:bodyStyle>
      <a:lvl1pPr marL="237065" indent="-237065" algn="l" rtl="0" eaLnBrk="0" fontAlgn="base" hangingPunct="0">
        <a:spcBef>
          <a:spcPct val="50000"/>
        </a:spcBef>
        <a:spcAft>
          <a:spcPct val="0"/>
        </a:spcAft>
        <a:buClr>
          <a:schemeClr val="tx1"/>
        </a:buClr>
        <a:buFont typeface="Times New Roman" pitchFamily="18" charset="0"/>
        <a:buChar char="•"/>
        <a:defRPr sz="2700">
          <a:solidFill>
            <a:schemeClr val="tx1"/>
          </a:solidFill>
          <a:latin typeface="+mn-lt"/>
          <a:ea typeface="+mn-ea"/>
          <a:cs typeface="+mn-cs"/>
        </a:defRPr>
      </a:lvl1pPr>
      <a:lvl2pPr marL="425945" indent="-186954" algn="l" rtl="0" eaLnBrk="0" fontAlgn="base" hangingPunct="0">
        <a:spcBef>
          <a:spcPct val="30000"/>
        </a:spcBef>
        <a:spcAft>
          <a:spcPct val="0"/>
        </a:spcAft>
        <a:buClr>
          <a:schemeClr val="tx1"/>
        </a:buClr>
        <a:buFont typeface="Times New Roman" pitchFamily="18" charset="0"/>
        <a:buChar char="-"/>
        <a:defRPr sz="2400">
          <a:solidFill>
            <a:schemeClr val="tx1"/>
          </a:solidFill>
          <a:latin typeface="+mn-lt"/>
        </a:defRPr>
      </a:lvl2pPr>
      <a:lvl3pPr marL="614827" indent="-186954" algn="l" rtl="0" eaLnBrk="0" fontAlgn="base" hangingPunct="0">
        <a:spcBef>
          <a:spcPct val="30000"/>
        </a:spcBef>
        <a:spcAft>
          <a:spcPct val="0"/>
        </a:spcAft>
        <a:buClr>
          <a:schemeClr val="tx1"/>
        </a:buClr>
        <a:buFont typeface="Times New Roman" pitchFamily="18" charset="0"/>
        <a:buChar char="-"/>
        <a:defRPr>
          <a:solidFill>
            <a:schemeClr val="tx1"/>
          </a:solidFill>
          <a:latin typeface="+mn-lt"/>
        </a:defRPr>
      </a:lvl3pPr>
      <a:lvl4pPr marL="803707" indent="-186954" algn="l" rtl="0" eaLnBrk="0" fontAlgn="base" hangingPunct="0">
        <a:spcBef>
          <a:spcPct val="30000"/>
        </a:spcBef>
        <a:spcAft>
          <a:spcPct val="0"/>
        </a:spcAft>
        <a:buClr>
          <a:schemeClr val="tx1"/>
        </a:buClr>
        <a:buFont typeface="Times New Roman" pitchFamily="18" charset="0"/>
        <a:buChar char="-"/>
        <a:defRPr sz="1900">
          <a:solidFill>
            <a:schemeClr val="tx1"/>
          </a:solidFill>
          <a:latin typeface="+mn-lt"/>
        </a:defRPr>
      </a:lvl4pPr>
      <a:lvl5pPr marL="969459" indent="-163826" algn="l" rtl="0" eaLnBrk="0" fontAlgn="base" hangingPunct="0">
        <a:spcBef>
          <a:spcPct val="30000"/>
        </a:spcBef>
        <a:spcAft>
          <a:spcPct val="0"/>
        </a:spcAft>
        <a:buClr>
          <a:schemeClr val="tx1"/>
        </a:buClr>
        <a:buFont typeface="Times New Roman" pitchFamily="18" charset="0"/>
        <a:buChar char="-"/>
        <a:defRPr sz="1700">
          <a:solidFill>
            <a:schemeClr val="tx1"/>
          </a:solidFill>
          <a:latin typeface="+mn-lt"/>
        </a:defRPr>
      </a:lvl5pPr>
      <a:lvl6pPr marL="1524537" indent="-163826" algn="l" rtl="0" fontAlgn="base">
        <a:spcBef>
          <a:spcPct val="30000"/>
        </a:spcBef>
        <a:spcAft>
          <a:spcPct val="0"/>
        </a:spcAft>
        <a:buClr>
          <a:schemeClr val="tx1"/>
        </a:buClr>
        <a:buFont typeface="Times New Roman" pitchFamily="18" charset="0"/>
        <a:buChar char="-"/>
        <a:defRPr sz="1700">
          <a:solidFill>
            <a:schemeClr val="tx1"/>
          </a:solidFill>
          <a:latin typeface="+mn-lt"/>
        </a:defRPr>
      </a:lvl6pPr>
      <a:lvl7pPr marL="2079616" indent="-163826" algn="l" rtl="0" fontAlgn="base">
        <a:spcBef>
          <a:spcPct val="30000"/>
        </a:spcBef>
        <a:spcAft>
          <a:spcPct val="0"/>
        </a:spcAft>
        <a:buClr>
          <a:schemeClr val="tx1"/>
        </a:buClr>
        <a:buFont typeface="Times New Roman" pitchFamily="18" charset="0"/>
        <a:buChar char="-"/>
        <a:defRPr sz="1700">
          <a:solidFill>
            <a:schemeClr val="tx1"/>
          </a:solidFill>
          <a:latin typeface="+mn-lt"/>
        </a:defRPr>
      </a:lvl7pPr>
      <a:lvl8pPr marL="2634693" indent="-163826" algn="l" rtl="0" fontAlgn="base">
        <a:spcBef>
          <a:spcPct val="30000"/>
        </a:spcBef>
        <a:spcAft>
          <a:spcPct val="0"/>
        </a:spcAft>
        <a:buClr>
          <a:schemeClr val="tx1"/>
        </a:buClr>
        <a:buFont typeface="Times New Roman" pitchFamily="18" charset="0"/>
        <a:buChar char="-"/>
        <a:defRPr sz="1700">
          <a:solidFill>
            <a:schemeClr val="tx1"/>
          </a:solidFill>
          <a:latin typeface="+mn-lt"/>
        </a:defRPr>
      </a:lvl8pPr>
      <a:lvl9pPr marL="3189770" indent="-163826" algn="l" rtl="0" fontAlgn="base">
        <a:spcBef>
          <a:spcPct val="30000"/>
        </a:spcBef>
        <a:spcAft>
          <a:spcPct val="0"/>
        </a:spcAft>
        <a:buClr>
          <a:schemeClr val="tx1"/>
        </a:buClr>
        <a:buFont typeface="Times New Roman" pitchFamily="18" charset="0"/>
        <a:buChar char="-"/>
        <a:defRPr sz="1700">
          <a:solidFill>
            <a:schemeClr val="tx1"/>
          </a:solidFill>
          <a:latin typeface="+mn-lt"/>
        </a:defRPr>
      </a:lvl9pPr>
    </p:bodyStyle>
    <p:otherStyle>
      <a:defPPr>
        <a:defRPr lang="en-US"/>
      </a:defPPr>
      <a:lvl1pPr marL="0" algn="l" defTabSz="1110155" rtl="0" eaLnBrk="1" latinLnBrk="0" hangingPunct="1">
        <a:defRPr sz="2200" kern="1200">
          <a:solidFill>
            <a:schemeClr val="tx1"/>
          </a:solidFill>
          <a:latin typeface="+mn-lt"/>
          <a:ea typeface="+mn-ea"/>
          <a:cs typeface="+mn-cs"/>
        </a:defRPr>
      </a:lvl1pPr>
      <a:lvl2pPr marL="555077" algn="l" defTabSz="1110155" rtl="0" eaLnBrk="1" latinLnBrk="0" hangingPunct="1">
        <a:defRPr sz="2200" kern="1200">
          <a:solidFill>
            <a:schemeClr val="tx1"/>
          </a:solidFill>
          <a:latin typeface="+mn-lt"/>
          <a:ea typeface="+mn-ea"/>
          <a:cs typeface="+mn-cs"/>
        </a:defRPr>
      </a:lvl2pPr>
      <a:lvl3pPr marL="1110155" algn="l" defTabSz="1110155" rtl="0" eaLnBrk="1" latinLnBrk="0" hangingPunct="1">
        <a:defRPr sz="2200" kern="1200">
          <a:solidFill>
            <a:schemeClr val="tx1"/>
          </a:solidFill>
          <a:latin typeface="+mn-lt"/>
          <a:ea typeface="+mn-ea"/>
          <a:cs typeface="+mn-cs"/>
        </a:defRPr>
      </a:lvl3pPr>
      <a:lvl4pPr marL="1665234" algn="l" defTabSz="1110155" rtl="0" eaLnBrk="1" latinLnBrk="0" hangingPunct="1">
        <a:defRPr sz="2200" kern="1200">
          <a:solidFill>
            <a:schemeClr val="tx1"/>
          </a:solidFill>
          <a:latin typeface="+mn-lt"/>
          <a:ea typeface="+mn-ea"/>
          <a:cs typeface="+mn-cs"/>
        </a:defRPr>
      </a:lvl4pPr>
      <a:lvl5pPr marL="2220312" algn="l" defTabSz="1110155" rtl="0" eaLnBrk="1" latinLnBrk="0" hangingPunct="1">
        <a:defRPr sz="2200" kern="1200">
          <a:solidFill>
            <a:schemeClr val="tx1"/>
          </a:solidFill>
          <a:latin typeface="+mn-lt"/>
          <a:ea typeface="+mn-ea"/>
          <a:cs typeface="+mn-cs"/>
        </a:defRPr>
      </a:lvl5pPr>
      <a:lvl6pPr marL="2775389" algn="l" defTabSz="1110155" rtl="0" eaLnBrk="1" latinLnBrk="0" hangingPunct="1">
        <a:defRPr sz="2200" kern="1200">
          <a:solidFill>
            <a:schemeClr val="tx1"/>
          </a:solidFill>
          <a:latin typeface="+mn-lt"/>
          <a:ea typeface="+mn-ea"/>
          <a:cs typeface="+mn-cs"/>
        </a:defRPr>
      </a:lvl6pPr>
      <a:lvl7pPr marL="3330466" algn="l" defTabSz="1110155" rtl="0" eaLnBrk="1" latinLnBrk="0" hangingPunct="1">
        <a:defRPr sz="2200" kern="1200">
          <a:solidFill>
            <a:schemeClr val="tx1"/>
          </a:solidFill>
          <a:latin typeface="+mn-lt"/>
          <a:ea typeface="+mn-ea"/>
          <a:cs typeface="+mn-cs"/>
        </a:defRPr>
      </a:lvl7pPr>
      <a:lvl8pPr marL="3885546" algn="l" defTabSz="1110155" rtl="0" eaLnBrk="1" latinLnBrk="0" hangingPunct="1">
        <a:defRPr sz="2200" kern="1200">
          <a:solidFill>
            <a:schemeClr val="tx1"/>
          </a:solidFill>
          <a:latin typeface="+mn-lt"/>
          <a:ea typeface="+mn-ea"/>
          <a:cs typeface="+mn-cs"/>
        </a:defRPr>
      </a:lvl8pPr>
      <a:lvl9pPr marL="4440623" algn="l" defTabSz="1110155" rtl="0" eaLnBrk="1" latinLnBrk="0" hangingPunct="1">
        <a:defRPr sz="2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3549909"/>
      </p:ext>
    </p:extLst>
  </p:cSld>
  <p:clrMap bg1="dk1" tx1="lt1" bg2="dk2" tx2="lt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 id="2147484235" r:id="rId14"/>
    <p:sldLayoutId id="2147484236" r:id="rId15"/>
    <p:sldLayoutId id="2147484237" r:id="rId16"/>
    <p:sldLayoutId id="2147484238" r:id="rId17"/>
    <p:sldLayoutId id="2147484239" r:id="rId18"/>
    <p:sldLayoutId id="2147484240" r:id="rId19"/>
    <p:sldLayoutId id="2147484241" r:id="rId20"/>
    <p:sldLayoutId id="2147484242" r:id="rId21"/>
    <p:sldLayoutId id="2147484243"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19425389"/>
      </p:ext>
    </p:extLst>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wmf"/><Relationship Id="rId18" Type="http://schemas.openxmlformats.org/officeDocument/2006/relationships/image" Target="../media/image47.wmf"/><Relationship Id="rId3" Type="http://schemas.openxmlformats.org/officeDocument/2006/relationships/image" Target="../media/image32.jpeg"/><Relationship Id="rId21" Type="http://schemas.openxmlformats.org/officeDocument/2006/relationships/image" Target="../media/image50.wmf"/><Relationship Id="rId7" Type="http://schemas.openxmlformats.org/officeDocument/2006/relationships/image" Target="../media/image36.jpeg"/><Relationship Id="rId12" Type="http://schemas.openxmlformats.org/officeDocument/2006/relationships/image" Target="../media/image41.jpeg"/><Relationship Id="rId17" Type="http://schemas.openxmlformats.org/officeDocument/2006/relationships/image" Target="../media/image46.jpeg"/><Relationship Id="rId2" Type="http://schemas.openxmlformats.org/officeDocument/2006/relationships/notesSlide" Target="../notesSlides/notesSlide10.xml"/><Relationship Id="rId16" Type="http://schemas.openxmlformats.org/officeDocument/2006/relationships/image" Target="../media/image45.emf"/><Relationship Id="rId20" Type="http://schemas.openxmlformats.org/officeDocument/2006/relationships/image" Target="../media/image49.emf"/><Relationship Id="rId1" Type="http://schemas.openxmlformats.org/officeDocument/2006/relationships/slideLayout" Target="../slideLayouts/slideLayout36.xml"/><Relationship Id="rId6" Type="http://schemas.openxmlformats.org/officeDocument/2006/relationships/image" Target="../media/image35.jpeg"/><Relationship Id="rId11" Type="http://schemas.openxmlformats.org/officeDocument/2006/relationships/image" Target="../media/image40.jpeg"/><Relationship Id="rId24" Type="http://schemas.openxmlformats.org/officeDocument/2006/relationships/image" Target="../media/image10.png"/><Relationship Id="rId5" Type="http://schemas.openxmlformats.org/officeDocument/2006/relationships/image" Target="../media/image34.png"/><Relationship Id="rId15" Type="http://schemas.openxmlformats.org/officeDocument/2006/relationships/image" Target="../media/image44.emf"/><Relationship Id="rId23" Type="http://schemas.openxmlformats.org/officeDocument/2006/relationships/image" Target="../media/image52.wmf"/><Relationship Id="rId10" Type="http://schemas.openxmlformats.org/officeDocument/2006/relationships/image" Target="../media/image39.wmf"/><Relationship Id="rId19" Type="http://schemas.openxmlformats.org/officeDocument/2006/relationships/image" Target="../media/image48.jpeg"/><Relationship Id="rId4" Type="http://schemas.openxmlformats.org/officeDocument/2006/relationships/image" Target="../media/image33.png"/><Relationship Id="rId9" Type="http://schemas.openxmlformats.org/officeDocument/2006/relationships/image" Target="../media/image38.jpeg"/><Relationship Id="rId14" Type="http://schemas.openxmlformats.org/officeDocument/2006/relationships/image" Target="../media/image43.emf"/><Relationship Id="rId22" Type="http://schemas.openxmlformats.org/officeDocument/2006/relationships/image" Target="../media/image51.wm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6.xml"/><Relationship Id="rId4" Type="http://schemas.openxmlformats.org/officeDocument/2006/relationships/image" Target="../media/image5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0.png"/><Relationship Id="rId7" Type="http://schemas.openxmlformats.org/officeDocument/2006/relationships/image" Target="../media/image57.jpeg"/><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0.png"/><Relationship Id="rId7"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36.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22.xml"/><Relationship Id="rId1" Type="http://schemas.openxmlformats.org/officeDocument/2006/relationships/slideLayout" Target="../slideLayouts/slideLayout52.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52.xml"/><Relationship Id="rId5" Type="http://schemas.openxmlformats.org/officeDocument/2006/relationships/image" Target="../media/image73.png"/><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48.xml"/><Relationship Id="rId5" Type="http://schemas.openxmlformats.org/officeDocument/2006/relationships/image" Target="../media/image76.png"/><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6.xml"/><Relationship Id="rId1" Type="http://schemas.openxmlformats.org/officeDocument/2006/relationships/slideLayout" Target="../slideLayouts/slideLayout48.xml"/><Relationship Id="rId5" Type="http://schemas.openxmlformats.org/officeDocument/2006/relationships/image" Target="../media/image79.png"/><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7.xml"/><Relationship Id="rId1" Type="http://schemas.openxmlformats.org/officeDocument/2006/relationships/slideLayout" Target="../slideLayouts/slideLayout48.xml"/><Relationship Id="rId4" Type="http://schemas.openxmlformats.org/officeDocument/2006/relationships/image" Target="../media/image81.png"/></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48.xml"/><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0.xml"/><Relationship Id="rId1" Type="http://schemas.openxmlformats.org/officeDocument/2006/relationships/slideLayout" Target="../slideLayouts/slideLayout48.xml"/><Relationship Id="rId5" Type="http://schemas.openxmlformats.org/officeDocument/2006/relationships/image" Target="../media/image87.png"/><Relationship Id="rId4" Type="http://schemas.openxmlformats.org/officeDocument/2006/relationships/image" Target="../media/image8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myspc.sharepointconference.com/" TargetMode="External"/><Relationship Id="rId1" Type="http://schemas.openxmlformats.org/officeDocument/2006/relationships/slideLayout" Target="../slideLayouts/slideLayout6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emf"/><Relationship Id="rId7" Type="http://schemas.openxmlformats.org/officeDocument/2006/relationships/image" Target="../media/image20.emf"/><Relationship Id="rId12" Type="http://schemas.openxmlformats.org/officeDocument/2006/relationships/image" Target="../media/image25.jpeg"/><Relationship Id="rId17" Type="http://schemas.openxmlformats.org/officeDocument/2006/relationships/image" Target="../media/image30.png"/><Relationship Id="rId2" Type="http://schemas.openxmlformats.org/officeDocument/2006/relationships/notesSlide" Target="../notesSlides/notesSlide8.xml"/><Relationship Id="rId16" Type="http://schemas.openxmlformats.org/officeDocument/2006/relationships/image" Target="../media/image29.png"/><Relationship Id="rId1" Type="http://schemas.openxmlformats.org/officeDocument/2006/relationships/slideLayout" Target="../slideLayouts/slideLayout36.xml"/><Relationship Id="rId6" Type="http://schemas.openxmlformats.org/officeDocument/2006/relationships/image" Target="../media/image19.emf"/><Relationship Id="rId11" Type="http://schemas.openxmlformats.org/officeDocument/2006/relationships/image" Target="../media/image24.jpeg"/><Relationship Id="rId5" Type="http://schemas.openxmlformats.org/officeDocument/2006/relationships/image" Target="../media/image18.emf"/><Relationship Id="rId15" Type="http://schemas.openxmlformats.org/officeDocument/2006/relationships/image" Target="../media/image28.png"/><Relationship Id="rId10" Type="http://schemas.openxmlformats.org/officeDocument/2006/relationships/image" Target="../media/image23.wmf"/><Relationship Id="rId19" Type="http://schemas.openxmlformats.org/officeDocument/2006/relationships/image" Target="../media/image10.png"/><Relationship Id="rId4" Type="http://schemas.openxmlformats.org/officeDocument/2006/relationships/image" Target="../media/image17.wmf"/><Relationship Id="rId9" Type="http://schemas.openxmlformats.org/officeDocument/2006/relationships/image" Target="../media/image22.png"/><Relationship Id="rId1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10</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Diverse industry and asset experience</a:t>
            </a:r>
            <a:endParaRPr lang="en-US" dirty="0" smtClean="0">
              <a:solidFill>
                <a:schemeClr val="tx2"/>
              </a:solidFill>
            </a:endParaRPr>
          </a:p>
        </p:txBody>
      </p:sp>
      <p:pic>
        <p:nvPicPr>
          <p:cNvPr id="26" name="Picture 10" descr="microsoft"/>
          <p:cNvPicPr>
            <a:picLocks noChangeAspect="1" noChangeArrowheads="1"/>
          </p:cNvPicPr>
          <p:nvPr/>
        </p:nvPicPr>
        <p:blipFill>
          <a:blip r:embed="rId3" cstate="print"/>
          <a:srcRect/>
          <a:stretch>
            <a:fillRect/>
          </a:stretch>
        </p:blipFill>
        <p:spPr bwMode="auto">
          <a:xfrm>
            <a:off x="1607137" y="2537374"/>
            <a:ext cx="1205461" cy="214880"/>
          </a:xfrm>
          <a:prstGeom prst="rect">
            <a:avLst/>
          </a:prstGeom>
          <a:noFill/>
          <a:ln w="9525">
            <a:noFill/>
            <a:miter lim="800000"/>
            <a:headEnd/>
            <a:tailEnd/>
          </a:ln>
        </p:spPr>
      </p:pic>
      <p:pic>
        <p:nvPicPr>
          <p:cNvPr id="28" name="Picture 17"/>
          <p:cNvPicPr>
            <a:picLocks noChangeAspect="1" noChangeArrowheads="1"/>
          </p:cNvPicPr>
          <p:nvPr/>
        </p:nvPicPr>
        <p:blipFill>
          <a:blip r:embed="rId4" cstate="print"/>
          <a:srcRect/>
          <a:stretch>
            <a:fillRect/>
          </a:stretch>
        </p:blipFill>
        <p:spPr bwMode="auto">
          <a:xfrm>
            <a:off x="9231205" y="4079005"/>
            <a:ext cx="1025632" cy="553201"/>
          </a:xfrm>
          <a:prstGeom prst="rect">
            <a:avLst/>
          </a:prstGeom>
          <a:noFill/>
          <a:ln w="9525">
            <a:noFill/>
            <a:miter lim="800000"/>
            <a:headEnd/>
            <a:tailEnd/>
          </a:ln>
        </p:spPr>
      </p:pic>
      <p:pic>
        <p:nvPicPr>
          <p:cNvPr id="30" name="Picture 18" descr="AT&amp;T"/>
          <p:cNvPicPr>
            <a:picLocks noChangeAspect="1" noChangeArrowheads="1"/>
          </p:cNvPicPr>
          <p:nvPr/>
        </p:nvPicPr>
        <p:blipFill>
          <a:blip r:embed="rId5" cstate="print"/>
          <a:srcRect/>
          <a:stretch>
            <a:fillRect/>
          </a:stretch>
        </p:blipFill>
        <p:spPr bwMode="auto">
          <a:xfrm>
            <a:off x="9412557" y="3313971"/>
            <a:ext cx="844280" cy="382516"/>
          </a:xfrm>
          <a:prstGeom prst="rect">
            <a:avLst/>
          </a:prstGeom>
          <a:noFill/>
          <a:ln w="9525">
            <a:noFill/>
            <a:miter lim="800000"/>
            <a:headEnd/>
            <a:tailEnd/>
          </a:ln>
        </p:spPr>
      </p:pic>
      <p:pic>
        <p:nvPicPr>
          <p:cNvPr id="31" name="Picture 23" descr="Motorola_logo"/>
          <p:cNvPicPr>
            <a:picLocks noChangeAspect="1" noChangeArrowheads="1"/>
          </p:cNvPicPr>
          <p:nvPr/>
        </p:nvPicPr>
        <p:blipFill>
          <a:blip r:embed="rId6" cstate="print"/>
          <a:srcRect/>
          <a:stretch>
            <a:fillRect/>
          </a:stretch>
        </p:blipFill>
        <p:spPr bwMode="auto">
          <a:xfrm>
            <a:off x="7643505" y="4907310"/>
            <a:ext cx="1639793" cy="306319"/>
          </a:xfrm>
          <a:prstGeom prst="rect">
            <a:avLst/>
          </a:prstGeom>
          <a:noFill/>
          <a:ln w="9525">
            <a:noFill/>
            <a:miter lim="800000"/>
            <a:headEnd/>
            <a:tailEnd/>
          </a:ln>
        </p:spPr>
      </p:pic>
      <p:pic>
        <p:nvPicPr>
          <p:cNvPr id="32" name="Picture 24" descr="AON"/>
          <p:cNvPicPr>
            <a:picLocks noChangeAspect="1" noChangeArrowheads="1"/>
          </p:cNvPicPr>
          <p:nvPr/>
        </p:nvPicPr>
        <p:blipFill>
          <a:blip r:embed="rId7" cstate="print"/>
          <a:srcRect/>
          <a:stretch>
            <a:fillRect/>
          </a:stretch>
        </p:blipFill>
        <p:spPr bwMode="auto">
          <a:xfrm>
            <a:off x="1493837" y="3381026"/>
            <a:ext cx="702550" cy="259075"/>
          </a:xfrm>
          <a:prstGeom prst="rect">
            <a:avLst/>
          </a:prstGeom>
          <a:noFill/>
          <a:ln w="9525">
            <a:noFill/>
            <a:miter lim="800000"/>
            <a:headEnd/>
            <a:tailEnd/>
          </a:ln>
        </p:spPr>
      </p:pic>
      <p:pic>
        <p:nvPicPr>
          <p:cNvPr id="33" name="Picture 30" descr="DeutscheBank"/>
          <p:cNvPicPr>
            <a:picLocks noChangeAspect="1" noChangeArrowheads="1"/>
          </p:cNvPicPr>
          <p:nvPr/>
        </p:nvPicPr>
        <p:blipFill>
          <a:blip r:embed="rId8" cstate="print"/>
          <a:srcRect/>
          <a:stretch>
            <a:fillRect/>
          </a:stretch>
        </p:blipFill>
        <p:spPr bwMode="auto">
          <a:xfrm>
            <a:off x="5406196" y="3361213"/>
            <a:ext cx="1571215" cy="295650"/>
          </a:xfrm>
          <a:prstGeom prst="rect">
            <a:avLst/>
          </a:prstGeom>
          <a:noFill/>
          <a:ln w="9525">
            <a:noFill/>
            <a:miter lim="800000"/>
            <a:headEnd/>
            <a:tailEnd/>
          </a:ln>
        </p:spPr>
      </p:pic>
      <p:pic>
        <p:nvPicPr>
          <p:cNvPr id="34" name="Picture 31" descr="HarrisBank"/>
          <p:cNvPicPr>
            <a:picLocks noChangeAspect="1" noChangeArrowheads="1"/>
          </p:cNvPicPr>
          <p:nvPr/>
        </p:nvPicPr>
        <p:blipFill>
          <a:blip r:embed="rId9" cstate="print"/>
          <a:srcRect/>
          <a:stretch>
            <a:fillRect/>
          </a:stretch>
        </p:blipFill>
        <p:spPr bwMode="auto">
          <a:xfrm>
            <a:off x="4981071" y="1563405"/>
            <a:ext cx="1046968" cy="387089"/>
          </a:xfrm>
          <a:prstGeom prst="rect">
            <a:avLst/>
          </a:prstGeom>
          <a:noFill/>
          <a:ln w="9525">
            <a:noFill/>
            <a:miter lim="800000"/>
            <a:headEnd/>
            <a:tailEnd/>
          </a:ln>
        </p:spPr>
      </p:pic>
      <p:pic>
        <p:nvPicPr>
          <p:cNvPr id="35" name="Picture 32" descr="hsbc"/>
          <p:cNvPicPr>
            <a:picLocks noChangeAspect="1" noChangeArrowheads="1"/>
          </p:cNvPicPr>
          <p:nvPr/>
        </p:nvPicPr>
        <p:blipFill>
          <a:blip r:embed="rId10" cstate="print"/>
          <a:srcRect/>
          <a:stretch>
            <a:fillRect/>
          </a:stretch>
        </p:blipFill>
        <p:spPr bwMode="auto">
          <a:xfrm>
            <a:off x="3450648" y="4275596"/>
            <a:ext cx="1161266" cy="201164"/>
          </a:xfrm>
          <a:prstGeom prst="rect">
            <a:avLst/>
          </a:prstGeom>
          <a:noFill/>
          <a:ln w="9525">
            <a:noFill/>
            <a:miter lim="800000"/>
            <a:headEnd/>
            <a:tailEnd/>
          </a:ln>
        </p:spPr>
      </p:pic>
      <p:pic>
        <p:nvPicPr>
          <p:cNvPr id="36" name="Picture 33" descr="lockheedmartin"/>
          <p:cNvPicPr>
            <a:picLocks noChangeAspect="1" noChangeArrowheads="1"/>
          </p:cNvPicPr>
          <p:nvPr/>
        </p:nvPicPr>
        <p:blipFill>
          <a:blip r:embed="rId11" cstate="print"/>
          <a:srcRect/>
          <a:stretch>
            <a:fillRect/>
          </a:stretch>
        </p:blipFill>
        <p:spPr bwMode="auto">
          <a:xfrm>
            <a:off x="7164515" y="1537835"/>
            <a:ext cx="2273474" cy="420199"/>
          </a:xfrm>
          <a:prstGeom prst="rect">
            <a:avLst/>
          </a:prstGeom>
          <a:noFill/>
          <a:ln w="9525">
            <a:noFill/>
            <a:miter lim="800000"/>
            <a:headEnd/>
            <a:tailEnd/>
          </a:ln>
        </p:spPr>
      </p:pic>
      <p:pic>
        <p:nvPicPr>
          <p:cNvPr id="37" name="Picture 34" descr="Charles Schwab"/>
          <p:cNvPicPr>
            <a:picLocks noChangeAspect="1" noChangeArrowheads="1"/>
          </p:cNvPicPr>
          <p:nvPr/>
        </p:nvPicPr>
        <p:blipFill>
          <a:blip r:embed="rId12" cstate="print"/>
          <a:srcRect/>
          <a:stretch>
            <a:fillRect/>
          </a:stretch>
        </p:blipFill>
        <p:spPr bwMode="auto">
          <a:xfrm>
            <a:off x="6844553" y="4193302"/>
            <a:ext cx="1581882" cy="252979"/>
          </a:xfrm>
          <a:prstGeom prst="rect">
            <a:avLst/>
          </a:prstGeom>
          <a:noFill/>
          <a:ln w="9525">
            <a:noFill/>
            <a:miter lim="800000"/>
            <a:headEnd/>
            <a:tailEnd/>
          </a:ln>
        </p:spPr>
      </p:pic>
      <p:pic>
        <p:nvPicPr>
          <p:cNvPr id="38" name="Picture 35" descr="Fidelity Investments_new"/>
          <p:cNvPicPr>
            <a:picLocks noChangeAspect="1" noChangeArrowheads="1"/>
          </p:cNvPicPr>
          <p:nvPr/>
        </p:nvPicPr>
        <p:blipFill>
          <a:blip r:embed="rId13" cstate="print"/>
          <a:srcRect/>
          <a:stretch>
            <a:fillRect/>
          </a:stretch>
        </p:blipFill>
        <p:spPr bwMode="auto">
          <a:xfrm>
            <a:off x="1493837" y="4217685"/>
            <a:ext cx="1190221" cy="259075"/>
          </a:xfrm>
          <a:prstGeom prst="rect">
            <a:avLst/>
          </a:prstGeom>
          <a:noFill/>
          <a:ln w="9525">
            <a:noFill/>
            <a:miter lim="800000"/>
            <a:headEnd/>
            <a:tailEnd/>
          </a:ln>
        </p:spPr>
      </p:pic>
      <p:pic>
        <p:nvPicPr>
          <p:cNvPr id="39" name="Picture 41" descr="UnitedHealthcare"/>
          <p:cNvPicPr>
            <a:picLocks noChangeAspect="1" noChangeArrowheads="1"/>
          </p:cNvPicPr>
          <p:nvPr/>
        </p:nvPicPr>
        <p:blipFill>
          <a:blip r:embed="rId14" cstate="print"/>
          <a:srcRect/>
          <a:stretch>
            <a:fillRect/>
          </a:stretch>
        </p:blipFill>
        <p:spPr bwMode="auto">
          <a:xfrm>
            <a:off x="1985166" y="1648049"/>
            <a:ext cx="1479775" cy="289554"/>
          </a:xfrm>
          <a:prstGeom prst="rect">
            <a:avLst/>
          </a:prstGeom>
          <a:noFill/>
          <a:ln w="9525">
            <a:noFill/>
            <a:miter lim="800000"/>
            <a:headEnd/>
            <a:tailEnd/>
          </a:ln>
        </p:spPr>
      </p:pic>
      <p:pic>
        <p:nvPicPr>
          <p:cNvPr id="40" name="Picture 43" descr="Yahoo"/>
          <p:cNvPicPr>
            <a:picLocks noChangeAspect="1" noChangeArrowheads="1"/>
          </p:cNvPicPr>
          <p:nvPr/>
        </p:nvPicPr>
        <p:blipFill>
          <a:blip r:embed="rId15" cstate="print"/>
          <a:srcRect/>
          <a:stretch>
            <a:fillRect/>
          </a:stretch>
        </p:blipFill>
        <p:spPr bwMode="auto">
          <a:xfrm>
            <a:off x="2326350" y="4993273"/>
            <a:ext cx="1167362" cy="224023"/>
          </a:xfrm>
          <a:prstGeom prst="rect">
            <a:avLst/>
          </a:prstGeom>
          <a:noFill/>
          <a:ln w="9525">
            <a:noFill/>
            <a:miter lim="800000"/>
            <a:headEnd/>
            <a:tailEnd/>
          </a:ln>
        </p:spPr>
      </p:pic>
      <p:pic>
        <p:nvPicPr>
          <p:cNvPr id="41" name="Picture 46" descr="P&amp;G"/>
          <p:cNvPicPr>
            <a:picLocks noChangeAspect="1" noChangeArrowheads="1"/>
          </p:cNvPicPr>
          <p:nvPr/>
        </p:nvPicPr>
        <p:blipFill>
          <a:blip r:embed="rId16" cstate="print"/>
          <a:srcRect/>
          <a:stretch>
            <a:fillRect/>
          </a:stretch>
        </p:blipFill>
        <p:spPr bwMode="auto">
          <a:xfrm>
            <a:off x="7841230" y="3371882"/>
            <a:ext cx="635496" cy="274315"/>
          </a:xfrm>
          <a:prstGeom prst="rect">
            <a:avLst/>
          </a:prstGeom>
          <a:noFill/>
          <a:ln w="9525">
            <a:noFill/>
            <a:miter lim="800000"/>
            <a:headEnd/>
            <a:tailEnd/>
          </a:ln>
        </p:spPr>
      </p:pic>
      <p:pic>
        <p:nvPicPr>
          <p:cNvPr id="42" name="Picture 51" descr="First_Data"/>
          <p:cNvPicPr>
            <a:picLocks noChangeAspect="1" noChangeArrowheads="1"/>
          </p:cNvPicPr>
          <p:nvPr/>
        </p:nvPicPr>
        <p:blipFill>
          <a:blip r:embed="rId17" cstate="print"/>
          <a:srcRect/>
          <a:stretch>
            <a:fillRect/>
          </a:stretch>
        </p:blipFill>
        <p:spPr bwMode="auto">
          <a:xfrm>
            <a:off x="7246260" y="2516933"/>
            <a:ext cx="789417" cy="298698"/>
          </a:xfrm>
          <a:prstGeom prst="rect">
            <a:avLst/>
          </a:prstGeom>
          <a:noFill/>
          <a:ln w="9525">
            <a:noFill/>
            <a:miter lim="800000"/>
            <a:headEnd/>
            <a:tailEnd/>
          </a:ln>
        </p:spPr>
      </p:pic>
      <p:pic>
        <p:nvPicPr>
          <p:cNvPr id="43" name="Picture 53" descr="Northern Trust"/>
          <p:cNvPicPr>
            <a:picLocks noChangeAspect="1" noChangeArrowheads="1"/>
          </p:cNvPicPr>
          <p:nvPr/>
        </p:nvPicPr>
        <p:blipFill>
          <a:blip r:embed="rId18" cstate="print"/>
          <a:srcRect/>
          <a:stretch>
            <a:fillRect/>
          </a:stretch>
        </p:blipFill>
        <p:spPr bwMode="auto">
          <a:xfrm>
            <a:off x="3094038" y="3366213"/>
            <a:ext cx="1423389" cy="323082"/>
          </a:xfrm>
          <a:prstGeom prst="rect">
            <a:avLst/>
          </a:prstGeom>
          <a:noFill/>
          <a:ln w="9525">
            <a:noFill/>
            <a:miter lim="800000"/>
            <a:headEnd/>
            <a:tailEnd/>
          </a:ln>
        </p:spPr>
      </p:pic>
      <p:pic>
        <p:nvPicPr>
          <p:cNvPr id="44" name="Picture 49" descr="ace"/>
          <p:cNvPicPr>
            <a:picLocks noChangeAspect="1" noChangeArrowheads="1"/>
          </p:cNvPicPr>
          <p:nvPr/>
        </p:nvPicPr>
        <p:blipFill>
          <a:blip r:embed="rId19" cstate="print"/>
          <a:srcRect/>
          <a:stretch>
            <a:fillRect/>
          </a:stretch>
        </p:blipFill>
        <p:spPr bwMode="auto">
          <a:xfrm>
            <a:off x="5733247" y="2327538"/>
            <a:ext cx="478527" cy="478527"/>
          </a:xfrm>
          <a:prstGeom prst="rect">
            <a:avLst/>
          </a:prstGeom>
          <a:noFill/>
          <a:ln w="9525">
            <a:noFill/>
            <a:miter lim="800000"/>
            <a:headEnd/>
            <a:tailEnd/>
          </a:ln>
        </p:spPr>
      </p:pic>
      <p:pic>
        <p:nvPicPr>
          <p:cNvPr id="45" name="Picture 50" descr="McDonalds2010.emf"/>
          <p:cNvPicPr>
            <a:picLocks noChangeAspect="1"/>
          </p:cNvPicPr>
          <p:nvPr/>
        </p:nvPicPr>
        <p:blipFill>
          <a:blip r:embed="rId20" cstate="print"/>
          <a:srcRect/>
          <a:stretch>
            <a:fillRect/>
          </a:stretch>
        </p:blipFill>
        <p:spPr bwMode="auto">
          <a:xfrm>
            <a:off x="3983044" y="2299993"/>
            <a:ext cx="710170" cy="568442"/>
          </a:xfrm>
          <a:prstGeom prst="rect">
            <a:avLst/>
          </a:prstGeom>
          <a:noFill/>
          <a:ln w="9525">
            <a:noFill/>
            <a:miter lim="800000"/>
            <a:headEnd/>
            <a:tailEnd/>
          </a:ln>
        </p:spPr>
      </p:pic>
      <p:pic>
        <p:nvPicPr>
          <p:cNvPr id="46" name="Picture 45" descr="Mercklogo.wmf"/>
          <p:cNvPicPr>
            <a:picLocks noChangeAspect="1"/>
          </p:cNvPicPr>
          <p:nvPr/>
        </p:nvPicPr>
        <p:blipFill>
          <a:blip r:embed="rId21" cstate="print"/>
          <a:stretch>
            <a:fillRect/>
          </a:stretch>
        </p:blipFill>
        <p:spPr>
          <a:xfrm>
            <a:off x="8823987" y="2439915"/>
            <a:ext cx="1432851" cy="436085"/>
          </a:xfrm>
          <a:prstGeom prst="rect">
            <a:avLst/>
          </a:prstGeom>
        </p:spPr>
      </p:pic>
      <p:pic>
        <p:nvPicPr>
          <p:cNvPr id="47" name="Picture 48" descr="cisco"/>
          <p:cNvPicPr>
            <a:picLocks noChangeAspect="1" noChangeArrowheads="1"/>
          </p:cNvPicPr>
          <p:nvPr/>
        </p:nvPicPr>
        <p:blipFill>
          <a:blip r:embed="rId22" cstate="print"/>
          <a:srcRect/>
          <a:stretch>
            <a:fillRect/>
          </a:stretch>
        </p:blipFill>
        <p:spPr bwMode="auto">
          <a:xfrm>
            <a:off x="5363799" y="4195606"/>
            <a:ext cx="768081" cy="403853"/>
          </a:xfrm>
          <a:prstGeom prst="rect">
            <a:avLst/>
          </a:prstGeom>
          <a:noFill/>
          <a:ln w="9525">
            <a:noFill/>
            <a:miter lim="800000"/>
            <a:headEnd/>
            <a:tailEnd/>
          </a:ln>
        </p:spPr>
      </p:pic>
      <p:pic>
        <p:nvPicPr>
          <p:cNvPr id="48" name="Picture 47" descr="N:\Graphics Services\Portfolio\Logos\Raster\Bank of America.wmf"/>
          <p:cNvPicPr/>
          <p:nvPr/>
        </p:nvPicPr>
        <p:blipFill>
          <a:blip r:embed="rId23" cstate="print"/>
          <a:srcRect/>
          <a:stretch>
            <a:fillRect/>
          </a:stretch>
        </p:blipFill>
        <p:spPr bwMode="auto">
          <a:xfrm>
            <a:off x="4846637" y="4926173"/>
            <a:ext cx="1856105" cy="234950"/>
          </a:xfrm>
          <a:prstGeom prst="rect">
            <a:avLst/>
          </a:prstGeom>
          <a:noFill/>
          <a:ln w="9525">
            <a:noFill/>
            <a:miter lim="800000"/>
            <a:headEnd/>
            <a:tailEnd/>
          </a:ln>
        </p:spPr>
      </p:pic>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24"/>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12811401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11</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The marketing landscape has almost completely shifted to the use of digital channels</a:t>
            </a:r>
            <a:endParaRPr lang="en-US" dirty="0" smtClean="0">
              <a:solidFill>
                <a:schemeClr val="tx2"/>
              </a:solidFill>
            </a:endParaRPr>
          </a:p>
        </p:txBody>
      </p:sp>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3"/>
          <a:stretch>
            <a:fillRect/>
          </a:stretch>
        </p:blipFill>
        <p:spPr>
          <a:xfrm>
            <a:off x="301948" y="6325025"/>
            <a:ext cx="1493837" cy="614881"/>
          </a:xfrm>
          <a:prstGeom prst="rect">
            <a:avLst/>
          </a:prstGeom>
        </p:spPr>
      </p:pic>
      <p:pic>
        <p:nvPicPr>
          <p:cNvPr id="2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1406" y="1556793"/>
            <a:ext cx="5688632" cy="4260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6896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12</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Digital Marketing: The story in numbers</a:t>
            </a:r>
            <a:endParaRPr lang="en-US" dirty="0" smtClean="0">
              <a:solidFill>
                <a:schemeClr val="tx2"/>
              </a:solidFill>
            </a:endParaRPr>
          </a:p>
        </p:txBody>
      </p:sp>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3"/>
          <a:stretch>
            <a:fillRect/>
          </a:stretch>
        </p:blipFill>
        <p:spPr>
          <a:xfrm>
            <a:off x="301948" y="6325025"/>
            <a:ext cx="1493837" cy="614881"/>
          </a:xfrm>
          <a:prstGeom prst="rect">
            <a:avLst/>
          </a:prstGeom>
        </p:spPr>
      </p:pic>
      <p:sp>
        <p:nvSpPr>
          <p:cNvPr id="27" name="Oval 3"/>
          <p:cNvSpPr>
            <a:spLocks noChangeArrowheads="1"/>
          </p:cNvSpPr>
          <p:nvPr/>
        </p:nvSpPr>
        <p:spPr bwMode="auto">
          <a:xfrm>
            <a:off x="4016552" y="1651001"/>
            <a:ext cx="4005263" cy="3916363"/>
          </a:xfrm>
          <a:prstGeom prst="ellipse">
            <a:avLst/>
          </a:prstGeom>
          <a:solidFill>
            <a:schemeClr val="tx2"/>
          </a:solidFill>
          <a:ln w="9525">
            <a:solidFill>
              <a:schemeClr val="bg1"/>
            </a:solidFill>
            <a:round/>
            <a:headEnd/>
            <a:tailEnd/>
          </a:ln>
        </p:spPr>
        <p:txBody>
          <a:bodyPr wrap="none" lIns="91431" tIns="45716" rIns="91431" bIns="45716" anchor="ctr"/>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29" name="Text Box 6"/>
          <p:cNvSpPr txBox="1">
            <a:spLocks noChangeArrowheads="1"/>
          </p:cNvSpPr>
          <p:nvPr/>
        </p:nvSpPr>
        <p:spPr bwMode="auto">
          <a:xfrm>
            <a:off x="1238250" y="3273955"/>
            <a:ext cx="2084388" cy="47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12,000 properties online</a:t>
            </a:r>
          </a:p>
          <a:p>
            <a:pPr defTabSz="914311" eaLnBrk="1" fontAlgn="base" hangingPunct="1">
              <a:spcBef>
                <a:spcPct val="0"/>
              </a:spcBef>
              <a:spcAft>
                <a:spcPct val="0"/>
              </a:spcAft>
              <a:buClr>
                <a:srgbClr val="BC141A"/>
              </a:buClr>
              <a:buFont typeface="Wingdings" charset="0"/>
              <a:buChar char="§"/>
            </a:pPr>
            <a:r>
              <a:rPr lang="en-US" sz="1400" dirty="0">
                <a:solidFill>
                  <a:srgbClr val="000000"/>
                </a:solidFill>
              </a:rPr>
              <a:t>12M property emails </a:t>
            </a:r>
          </a:p>
        </p:txBody>
      </p:sp>
      <p:sp>
        <p:nvSpPr>
          <p:cNvPr id="50" name="Text Box 7"/>
          <p:cNvSpPr txBox="1">
            <a:spLocks noChangeArrowheads="1"/>
          </p:cNvSpPr>
          <p:nvPr/>
        </p:nvSpPr>
        <p:spPr bwMode="auto">
          <a:xfrm>
            <a:off x="8351837" y="1287463"/>
            <a:ext cx="2857500" cy="119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7.4M visitors / 22M page views</a:t>
            </a: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10,000 pages online</a:t>
            </a: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52 websites, 26 languages</a:t>
            </a:r>
          </a:p>
          <a:p>
            <a:pPr defTabSz="914311" eaLnBrk="1" fontAlgn="base" hangingPunct="1">
              <a:spcBef>
                <a:spcPct val="0"/>
              </a:spcBef>
              <a:spcAft>
                <a:spcPct val="0"/>
              </a:spcAft>
              <a:buClr>
                <a:srgbClr val="BC141A"/>
              </a:buClr>
              <a:buFont typeface="Wingdings" charset="0"/>
              <a:buChar char="§"/>
            </a:pPr>
            <a:r>
              <a:rPr lang="en-US" sz="1400" dirty="0">
                <a:solidFill>
                  <a:srgbClr val="000000"/>
                </a:solidFill>
              </a:rPr>
              <a:t>Top sites growing 25% per year</a:t>
            </a:r>
          </a:p>
          <a:p>
            <a:pPr defTabSz="914311" eaLnBrk="1" fontAlgn="base" hangingPunct="1">
              <a:spcBef>
                <a:spcPct val="0"/>
              </a:spcBef>
              <a:spcAft>
                <a:spcPct val="0"/>
              </a:spcAft>
              <a:buClr>
                <a:srgbClr val="BC141A"/>
              </a:buClr>
              <a:buFont typeface="Wingdings" charset="0"/>
              <a:buChar char="§"/>
            </a:pPr>
            <a:endParaRPr lang="en-US" sz="1400" dirty="0">
              <a:solidFill>
                <a:srgbClr val="000000"/>
              </a:solidFill>
            </a:endParaRPr>
          </a:p>
        </p:txBody>
      </p:sp>
      <p:sp>
        <p:nvSpPr>
          <p:cNvPr id="51" name="Text Box 8"/>
          <p:cNvSpPr txBox="1">
            <a:spLocks noChangeArrowheads="1"/>
          </p:cNvSpPr>
          <p:nvPr/>
        </p:nvSpPr>
        <p:spPr bwMode="auto">
          <a:xfrm>
            <a:off x="8397875" y="5123776"/>
            <a:ext cx="2925762"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17,000 web inquiries </a:t>
            </a:r>
          </a:p>
          <a:p>
            <a:pPr defTabSz="914311" eaLnBrk="1" fontAlgn="base" hangingPunct="1">
              <a:spcBef>
                <a:spcPct val="0"/>
              </a:spcBef>
              <a:spcAft>
                <a:spcPct val="0"/>
              </a:spcAft>
              <a:buClr>
                <a:srgbClr val="BC141A"/>
              </a:buClr>
              <a:buFont typeface="Wingdings" charset="0"/>
              <a:buChar char="§"/>
            </a:pPr>
            <a:endParaRPr lang="en-US" sz="1200" dirty="0">
              <a:solidFill>
                <a:srgbClr val="000000"/>
              </a:solidFill>
            </a:endParaRPr>
          </a:p>
        </p:txBody>
      </p:sp>
      <p:sp>
        <p:nvSpPr>
          <p:cNvPr id="52" name="Text Box 9"/>
          <p:cNvSpPr txBox="1">
            <a:spLocks noChangeArrowheads="1"/>
          </p:cNvSpPr>
          <p:nvPr/>
        </p:nvSpPr>
        <p:spPr bwMode="auto">
          <a:xfrm>
            <a:off x="8809037" y="3345391"/>
            <a:ext cx="2228850" cy="47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120,000 registered users</a:t>
            </a:r>
          </a:p>
          <a:p>
            <a:pPr defTabSz="914311" eaLnBrk="1" fontAlgn="base" hangingPunct="1">
              <a:spcBef>
                <a:spcPct val="0"/>
              </a:spcBef>
              <a:spcAft>
                <a:spcPct val="0"/>
              </a:spcAft>
              <a:buClr>
                <a:srgbClr val="BC141A"/>
              </a:buClr>
              <a:buFont typeface="Wingdings" charset="0"/>
              <a:buChar char="§"/>
            </a:pPr>
            <a:r>
              <a:rPr lang="en-US" sz="1400" dirty="0">
                <a:solidFill>
                  <a:srgbClr val="000000"/>
                </a:solidFill>
              </a:rPr>
              <a:t>100,000 reports downloaded</a:t>
            </a:r>
          </a:p>
        </p:txBody>
      </p:sp>
      <p:sp>
        <p:nvSpPr>
          <p:cNvPr id="53" name="Text Box 10"/>
          <p:cNvSpPr txBox="1">
            <a:spLocks noChangeArrowheads="1"/>
          </p:cNvSpPr>
          <p:nvPr/>
        </p:nvSpPr>
        <p:spPr bwMode="auto">
          <a:xfrm>
            <a:off x="1947334" y="1535114"/>
            <a:ext cx="2137304" cy="100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100,000 app downloads</a:t>
            </a: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188% increase in mobile traffic</a:t>
            </a:r>
          </a:p>
          <a:p>
            <a:pPr defTabSz="914311" eaLnBrk="1" fontAlgn="base" hangingPunct="1">
              <a:spcBef>
                <a:spcPct val="0"/>
              </a:spcBef>
              <a:spcAft>
                <a:spcPct val="0"/>
              </a:spcAft>
              <a:buClr>
                <a:srgbClr val="BC141A"/>
              </a:buClr>
              <a:buFont typeface="Wingdings" charset="0"/>
              <a:buChar char="§"/>
            </a:pPr>
            <a:endParaRPr lang="en-US" sz="1600" b="1" dirty="0">
              <a:solidFill>
                <a:srgbClr val="000000"/>
              </a:solidFill>
            </a:endParaRPr>
          </a:p>
        </p:txBody>
      </p:sp>
      <p:sp>
        <p:nvSpPr>
          <p:cNvPr id="54" name="Text Box 11"/>
          <p:cNvSpPr txBox="1">
            <a:spLocks noChangeArrowheads="1"/>
          </p:cNvSpPr>
          <p:nvPr/>
        </p:nvSpPr>
        <p:spPr bwMode="auto">
          <a:xfrm>
            <a:off x="1874837" y="4836233"/>
            <a:ext cx="2024062" cy="119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14300" indent="-114300"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marL="0" indent="0" defTabSz="914311" eaLnBrk="1" fontAlgn="base" hangingPunct="1">
              <a:spcBef>
                <a:spcPct val="0"/>
              </a:spcBef>
              <a:spcAft>
                <a:spcPct val="0"/>
              </a:spcAft>
              <a:buClr>
                <a:srgbClr val="BC141A"/>
              </a:buClr>
            </a:pPr>
            <a:endParaRPr lang="en-US" sz="1600" b="1" dirty="0">
              <a:solidFill>
                <a:srgbClr val="000000"/>
              </a:solidFill>
            </a:endParaRP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34,000 Twitter followers</a:t>
            </a: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228,00 YouTube views</a:t>
            </a:r>
          </a:p>
          <a:p>
            <a:pPr defTabSz="914311" eaLnBrk="1" fontAlgn="base" hangingPunct="1">
              <a:spcBef>
                <a:spcPct val="0"/>
              </a:spcBef>
              <a:spcAft>
                <a:spcPct val="0"/>
              </a:spcAft>
              <a:buClr>
                <a:srgbClr val="BC141A"/>
              </a:buClr>
              <a:buFont typeface="Wingdings" charset="0"/>
              <a:buChar char="§"/>
            </a:pPr>
            <a:r>
              <a:rPr lang="en-US" sz="1600" b="1" dirty="0">
                <a:solidFill>
                  <a:srgbClr val="000000"/>
                </a:solidFill>
              </a:rPr>
              <a:t>8,500 Facebook fans</a:t>
            </a:r>
          </a:p>
          <a:p>
            <a:pPr defTabSz="914311" eaLnBrk="1" fontAlgn="base" hangingPunct="1">
              <a:spcBef>
                <a:spcPct val="0"/>
              </a:spcBef>
              <a:spcAft>
                <a:spcPct val="0"/>
              </a:spcAft>
              <a:buClr>
                <a:srgbClr val="BC141A"/>
              </a:buClr>
              <a:buFont typeface="Wingdings" charset="0"/>
              <a:buChar char="§"/>
            </a:pPr>
            <a:endParaRPr lang="en-US" sz="1200" dirty="0">
              <a:solidFill>
                <a:srgbClr val="000000"/>
              </a:solidFill>
            </a:endParaRPr>
          </a:p>
        </p:txBody>
      </p:sp>
      <p:sp>
        <p:nvSpPr>
          <p:cNvPr id="55" name="Freeform 12"/>
          <p:cNvSpPr>
            <a:spLocks/>
          </p:cNvSpPr>
          <p:nvPr/>
        </p:nvSpPr>
        <p:spPr bwMode="auto">
          <a:xfrm rot="17750167">
            <a:off x="5203208" y="2240756"/>
            <a:ext cx="1804988" cy="962025"/>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56" name="Freeform 13"/>
          <p:cNvSpPr>
            <a:spLocks/>
          </p:cNvSpPr>
          <p:nvPr/>
        </p:nvSpPr>
        <p:spPr bwMode="auto">
          <a:xfrm rot="10348831">
            <a:off x="4402314" y="3586164"/>
            <a:ext cx="1804987" cy="960437"/>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57" name="Freeform 14"/>
          <p:cNvSpPr>
            <a:spLocks/>
          </p:cNvSpPr>
          <p:nvPr/>
        </p:nvSpPr>
        <p:spPr bwMode="auto">
          <a:xfrm rot="14152862">
            <a:off x="4400727" y="2622550"/>
            <a:ext cx="1806575" cy="962025"/>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58" name="Freeform 15"/>
          <p:cNvSpPr>
            <a:spLocks/>
          </p:cNvSpPr>
          <p:nvPr/>
        </p:nvSpPr>
        <p:spPr bwMode="auto">
          <a:xfrm rot="21318233">
            <a:off x="5948539" y="2649539"/>
            <a:ext cx="1804987" cy="962025"/>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59" name="Freeform 16"/>
          <p:cNvSpPr>
            <a:spLocks/>
          </p:cNvSpPr>
          <p:nvPr/>
        </p:nvSpPr>
        <p:spPr bwMode="auto">
          <a:xfrm rot="3319885">
            <a:off x="5959652" y="3611564"/>
            <a:ext cx="1806575" cy="962025"/>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60" name="Freeform 17"/>
          <p:cNvSpPr>
            <a:spLocks/>
          </p:cNvSpPr>
          <p:nvPr/>
        </p:nvSpPr>
        <p:spPr bwMode="auto">
          <a:xfrm rot="6924710">
            <a:off x="5127009" y="3983831"/>
            <a:ext cx="1804988" cy="962025"/>
          </a:xfrm>
          <a:custGeom>
            <a:avLst/>
            <a:gdLst>
              <a:gd name="T0" fmla="*/ 2147483647 w 1515"/>
              <a:gd name="T1" fmla="*/ 0 h 807"/>
              <a:gd name="T2" fmla="*/ 0 w 1515"/>
              <a:gd name="T3" fmla="*/ 2147483647 h 807"/>
              <a:gd name="T4" fmla="*/ 2147483647 w 1515"/>
              <a:gd name="T5" fmla="*/ 2147483647 h 807"/>
              <a:gd name="T6" fmla="*/ 2147483647 w 1515"/>
              <a:gd name="T7" fmla="*/ 0 h 807"/>
              <a:gd name="T8" fmla="*/ 0 60000 65536"/>
              <a:gd name="T9" fmla="*/ 0 60000 65536"/>
              <a:gd name="T10" fmla="*/ 0 60000 65536"/>
              <a:gd name="T11" fmla="*/ 0 60000 65536"/>
              <a:gd name="T12" fmla="*/ 0 w 1515"/>
              <a:gd name="T13" fmla="*/ 0 h 807"/>
              <a:gd name="T14" fmla="*/ 1515 w 1515"/>
              <a:gd name="T15" fmla="*/ 807 h 807"/>
            </a:gdLst>
            <a:ahLst/>
            <a:cxnLst>
              <a:cxn ang="T8">
                <a:pos x="T0" y="T1"/>
              </a:cxn>
              <a:cxn ang="T9">
                <a:pos x="T2" y="T3"/>
              </a:cxn>
              <a:cxn ang="T10">
                <a:pos x="T4" y="T5"/>
              </a:cxn>
              <a:cxn ang="T11">
                <a:pos x="T6" y="T7"/>
              </a:cxn>
            </a:cxnLst>
            <a:rect l="T12" t="T13" r="T14" b="T15"/>
            <a:pathLst>
              <a:path w="1515" h="807">
                <a:moveTo>
                  <a:pt x="1515" y="0"/>
                </a:moveTo>
                <a:lnTo>
                  <a:pt x="0" y="612"/>
                </a:lnTo>
                <a:lnTo>
                  <a:pt x="106" y="807"/>
                </a:lnTo>
                <a:lnTo>
                  <a:pt x="15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1" tIns="45716" rIns="91431" bIns="45716"/>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61" name="Oval 18"/>
          <p:cNvSpPr>
            <a:spLocks noChangeArrowheads="1"/>
          </p:cNvSpPr>
          <p:nvPr/>
        </p:nvSpPr>
        <p:spPr bwMode="auto">
          <a:xfrm>
            <a:off x="5100815" y="2589213"/>
            <a:ext cx="1984375" cy="1984375"/>
          </a:xfrm>
          <a:prstGeom prst="ellipse">
            <a:avLst/>
          </a:prstGeom>
          <a:solidFill>
            <a:srgbClr val="BC141A"/>
          </a:solidFill>
          <a:ln w="28575">
            <a:solidFill>
              <a:schemeClr val="bg1"/>
            </a:solidFill>
            <a:round/>
            <a:headEnd/>
            <a:tailEnd/>
          </a:ln>
        </p:spPr>
        <p:txBody>
          <a:bodyPr wrap="none" lIns="91431" tIns="45716" rIns="91431" bIns="45716" anchor="ctr"/>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62" name="Oval 19"/>
          <p:cNvSpPr>
            <a:spLocks noChangeArrowheads="1"/>
          </p:cNvSpPr>
          <p:nvPr/>
        </p:nvSpPr>
        <p:spPr bwMode="auto">
          <a:xfrm>
            <a:off x="5370689" y="2860676"/>
            <a:ext cx="1414462" cy="1412875"/>
          </a:xfrm>
          <a:prstGeom prst="ellipse">
            <a:avLst/>
          </a:prstGeom>
          <a:solidFill>
            <a:schemeClr val="bg1"/>
          </a:solidFill>
          <a:ln w="28575">
            <a:solidFill>
              <a:schemeClr val="bg1"/>
            </a:solidFill>
            <a:round/>
            <a:headEnd/>
            <a:tailEnd/>
          </a:ln>
        </p:spPr>
        <p:txBody>
          <a:bodyPr wrap="none" lIns="91431" tIns="45716" rIns="91431" bIns="45716" anchor="ctr"/>
          <a:lstStyle/>
          <a:p>
            <a:pPr defTabSz="914311" fontAlgn="base">
              <a:spcBef>
                <a:spcPct val="0"/>
              </a:spcBef>
              <a:spcAft>
                <a:spcPct val="0"/>
              </a:spcAft>
            </a:pPr>
            <a:endParaRPr lang="en-US" sz="2400">
              <a:solidFill>
                <a:srgbClr val="000000"/>
              </a:solidFill>
              <a:latin typeface="Arial Narrow" pitchFamily="34" charset="0"/>
              <a:cs typeface="Arial" charset="0"/>
            </a:endParaRPr>
          </a:p>
        </p:txBody>
      </p:sp>
      <p:sp>
        <p:nvSpPr>
          <p:cNvPr id="63" name="Text Box 21"/>
          <p:cNvSpPr txBox="1">
            <a:spLocks noChangeArrowheads="1"/>
          </p:cNvSpPr>
          <p:nvPr/>
        </p:nvSpPr>
        <p:spPr bwMode="auto">
          <a:xfrm>
            <a:off x="5110651" y="2135189"/>
            <a:ext cx="525019"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dirty="0">
                <a:solidFill>
                  <a:srgbClr val="FFFFFF"/>
                </a:solidFill>
              </a:rPr>
              <a:t>Mobile </a:t>
            </a:r>
          </a:p>
          <a:p>
            <a:pPr algn="ctr" defTabSz="914311" eaLnBrk="1" fontAlgn="base" hangingPunct="1">
              <a:spcBef>
                <a:spcPct val="0"/>
              </a:spcBef>
              <a:spcAft>
                <a:spcPct val="0"/>
              </a:spcAft>
            </a:pPr>
            <a:r>
              <a:rPr lang="en-US" sz="1400" b="1" dirty="0">
                <a:solidFill>
                  <a:srgbClr val="FFFFFF"/>
                </a:solidFill>
              </a:rPr>
              <a:t>Access</a:t>
            </a:r>
          </a:p>
        </p:txBody>
      </p:sp>
      <p:sp>
        <p:nvSpPr>
          <p:cNvPr id="64" name="Text Box 22"/>
          <p:cNvSpPr txBox="1">
            <a:spLocks noChangeArrowheads="1"/>
          </p:cNvSpPr>
          <p:nvPr/>
        </p:nvSpPr>
        <p:spPr bwMode="auto">
          <a:xfrm>
            <a:off x="6367502" y="2135188"/>
            <a:ext cx="711475"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dirty="0">
                <a:solidFill>
                  <a:srgbClr val="000000"/>
                </a:solidFill>
              </a:rPr>
              <a:t>Attracting</a:t>
            </a:r>
            <a:br>
              <a:rPr lang="en-US" sz="1400" b="1" dirty="0">
                <a:solidFill>
                  <a:srgbClr val="000000"/>
                </a:solidFill>
              </a:rPr>
            </a:br>
            <a:r>
              <a:rPr lang="en-US" sz="1400" b="1" dirty="0">
                <a:solidFill>
                  <a:srgbClr val="000000"/>
                </a:solidFill>
              </a:rPr>
              <a:t>Visitors</a:t>
            </a:r>
          </a:p>
        </p:txBody>
      </p:sp>
      <p:sp>
        <p:nvSpPr>
          <p:cNvPr id="65" name="Text Box 23"/>
          <p:cNvSpPr txBox="1">
            <a:spLocks noChangeArrowheads="1"/>
          </p:cNvSpPr>
          <p:nvPr/>
        </p:nvSpPr>
        <p:spPr bwMode="auto">
          <a:xfrm>
            <a:off x="4240566" y="3421064"/>
            <a:ext cx="744186"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a:solidFill>
                  <a:srgbClr val="FFFFFF"/>
                </a:solidFill>
              </a:rPr>
              <a:t>Marketing</a:t>
            </a:r>
            <a:br>
              <a:rPr lang="en-US" sz="1400" b="1">
                <a:solidFill>
                  <a:srgbClr val="FFFFFF"/>
                </a:solidFill>
              </a:rPr>
            </a:br>
            <a:r>
              <a:rPr lang="en-US" sz="1400" b="1">
                <a:solidFill>
                  <a:srgbClr val="FFFFFF"/>
                </a:solidFill>
              </a:rPr>
              <a:t>Properties</a:t>
            </a:r>
          </a:p>
        </p:txBody>
      </p:sp>
      <p:sp>
        <p:nvSpPr>
          <p:cNvPr id="66" name="Text Box 24"/>
          <p:cNvSpPr txBox="1">
            <a:spLocks noChangeArrowheads="1"/>
          </p:cNvSpPr>
          <p:nvPr/>
        </p:nvSpPr>
        <p:spPr bwMode="auto">
          <a:xfrm>
            <a:off x="7172557" y="3394076"/>
            <a:ext cx="752364"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a:solidFill>
                  <a:srgbClr val="FFFFFF"/>
                </a:solidFill>
              </a:rPr>
              <a:t>Promoting</a:t>
            </a:r>
            <a:br>
              <a:rPr lang="en-US" sz="1400" b="1">
                <a:solidFill>
                  <a:srgbClr val="FFFFFF"/>
                </a:solidFill>
              </a:rPr>
            </a:br>
            <a:r>
              <a:rPr lang="en-US" sz="1400" b="1">
                <a:solidFill>
                  <a:srgbClr val="FFFFFF"/>
                </a:solidFill>
              </a:rPr>
              <a:t>Research</a:t>
            </a:r>
          </a:p>
        </p:txBody>
      </p:sp>
      <p:sp>
        <p:nvSpPr>
          <p:cNvPr id="67" name="Text Box 25"/>
          <p:cNvSpPr txBox="1">
            <a:spLocks noChangeArrowheads="1"/>
          </p:cNvSpPr>
          <p:nvPr/>
        </p:nvSpPr>
        <p:spPr bwMode="auto">
          <a:xfrm>
            <a:off x="4808715" y="4612922"/>
            <a:ext cx="1095375"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dirty="0">
                <a:solidFill>
                  <a:srgbClr val="FFFFFF"/>
                </a:solidFill>
              </a:rPr>
              <a:t>Social</a:t>
            </a:r>
          </a:p>
          <a:p>
            <a:pPr algn="ctr" defTabSz="914311" eaLnBrk="1" fontAlgn="base" hangingPunct="1">
              <a:spcBef>
                <a:spcPct val="0"/>
              </a:spcBef>
              <a:spcAft>
                <a:spcPct val="0"/>
              </a:spcAft>
            </a:pPr>
            <a:r>
              <a:rPr lang="en-US" sz="1400" b="1" dirty="0">
                <a:solidFill>
                  <a:srgbClr val="FFFFFF"/>
                </a:solidFill>
              </a:rPr>
              <a:t>Engagement</a:t>
            </a:r>
          </a:p>
        </p:txBody>
      </p:sp>
      <p:sp>
        <p:nvSpPr>
          <p:cNvPr id="68" name="Text Box 26"/>
          <p:cNvSpPr txBox="1">
            <a:spLocks noChangeArrowheads="1"/>
          </p:cNvSpPr>
          <p:nvPr/>
        </p:nvSpPr>
        <p:spPr bwMode="auto">
          <a:xfrm>
            <a:off x="6207301" y="4584700"/>
            <a:ext cx="1308100" cy="43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a:solidFill>
                  <a:srgbClr val="FFFFFF"/>
                </a:solidFill>
              </a:rPr>
              <a:t>Generating</a:t>
            </a:r>
            <a:br>
              <a:rPr lang="en-US" sz="1400" b="1">
                <a:solidFill>
                  <a:srgbClr val="FFFFFF"/>
                </a:solidFill>
              </a:rPr>
            </a:br>
            <a:r>
              <a:rPr lang="en-US" sz="1400" b="1">
                <a:solidFill>
                  <a:srgbClr val="FFFFFF"/>
                </a:solidFill>
              </a:rPr>
              <a:t>Leads</a:t>
            </a:r>
          </a:p>
        </p:txBody>
      </p:sp>
      <p:sp>
        <p:nvSpPr>
          <p:cNvPr id="69" name="Text Box 31"/>
          <p:cNvSpPr txBox="1">
            <a:spLocks noChangeArrowheads="1"/>
          </p:cNvSpPr>
          <p:nvPr/>
        </p:nvSpPr>
        <p:spPr bwMode="auto">
          <a:xfrm>
            <a:off x="5392250" y="3338513"/>
            <a:ext cx="1399917" cy="53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sz="2400">
                <a:solidFill>
                  <a:schemeClr val="tx1"/>
                </a:solidFill>
                <a:latin typeface="Arial Narrow" charset="0"/>
                <a:ea typeface="ＭＳ Ｐゴシック" charset="0"/>
                <a:cs typeface="Arial" charset="0"/>
              </a:defRPr>
            </a:lvl1pPr>
            <a:lvl2pPr marL="742950" indent="-285750" eaLnBrk="0" hangingPunct="0">
              <a:defRPr sz="2400">
                <a:solidFill>
                  <a:schemeClr val="tx1"/>
                </a:solidFill>
                <a:latin typeface="Arial Narrow" charset="0"/>
                <a:ea typeface="Arial" charset="0"/>
                <a:cs typeface="Arial" charset="0"/>
              </a:defRPr>
            </a:lvl2pPr>
            <a:lvl3pPr marL="1143000" indent="-228600" eaLnBrk="0" hangingPunct="0">
              <a:defRPr sz="2400">
                <a:solidFill>
                  <a:schemeClr val="tx1"/>
                </a:solidFill>
                <a:latin typeface="Arial Narrow" charset="0"/>
                <a:ea typeface="Arial" charset="0"/>
                <a:cs typeface="Arial" charset="0"/>
              </a:defRPr>
            </a:lvl3pPr>
            <a:lvl4pPr marL="1600200" indent="-228600" eaLnBrk="0" hangingPunct="0">
              <a:defRPr sz="2400">
                <a:solidFill>
                  <a:schemeClr val="tx1"/>
                </a:solidFill>
                <a:latin typeface="Arial Narrow" charset="0"/>
                <a:ea typeface="Arial" charset="0"/>
                <a:cs typeface="Arial" charset="0"/>
              </a:defRPr>
            </a:lvl4pPr>
            <a:lvl5pPr marL="2057400" indent="-228600" eaLnBrk="0" hangingPunct="0">
              <a:defRPr sz="2400">
                <a:solidFill>
                  <a:schemeClr val="tx1"/>
                </a:solidFill>
                <a:latin typeface="Arial Narrow"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Narrow"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Narrow"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Narrow"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Narrow" charset="0"/>
                <a:ea typeface="Arial" charset="0"/>
                <a:cs typeface="Arial" charset="0"/>
              </a:defRPr>
            </a:lvl9pPr>
          </a:lstStyle>
          <a:p>
            <a:pPr algn="ctr" defTabSz="914311" eaLnBrk="1" fontAlgn="base" hangingPunct="1">
              <a:spcBef>
                <a:spcPct val="0"/>
              </a:spcBef>
              <a:spcAft>
                <a:spcPct val="0"/>
              </a:spcAft>
            </a:pPr>
            <a:r>
              <a:rPr lang="en-US" sz="1400" b="1">
                <a:solidFill>
                  <a:srgbClr val="000000"/>
                </a:solidFill>
              </a:rPr>
              <a:t>Digital Marketing</a:t>
            </a:r>
            <a:br>
              <a:rPr lang="en-US" sz="1400" b="1">
                <a:solidFill>
                  <a:srgbClr val="000000"/>
                </a:solidFill>
              </a:rPr>
            </a:br>
            <a:r>
              <a:rPr lang="en-US" sz="1400" b="1">
                <a:solidFill>
                  <a:srgbClr val="000000"/>
                </a:solidFill>
              </a:rPr>
              <a:t>Platform</a:t>
            </a:r>
          </a:p>
        </p:txBody>
      </p:sp>
    </p:spTree>
    <p:extLst>
      <p:ext uri="{BB962C8B-B14F-4D97-AF65-F5344CB8AC3E}">
        <p14:creationId xmlns:p14="http://schemas.microsoft.com/office/powerpoint/2010/main" val="1249141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13</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Timeline: Web platform evolution</a:t>
            </a:r>
            <a:endParaRPr lang="en-US" dirty="0" smtClean="0">
              <a:solidFill>
                <a:schemeClr val="tx2"/>
              </a:solidFill>
            </a:endParaRPr>
          </a:p>
        </p:txBody>
      </p:sp>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3"/>
          <a:stretch>
            <a:fillRect/>
          </a:stretch>
        </p:blipFill>
        <p:spPr>
          <a:xfrm>
            <a:off x="301948" y="6325025"/>
            <a:ext cx="1493837" cy="614881"/>
          </a:xfrm>
          <a:prstGeom prst="rect">
            <a:avLst/>
          </a:prstGeom>
        </p:spPr>
      </p:pic>
      <p:pic>
        <p:nvPicPr>
          <p:cNvPr id="2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9638" y="563563"/>
            <a:ext cx="979488" cy="100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29" name="Straight Connector 28"/>
          <p:cNvCxnSpPr/>
          <p:nvPr/>
        </p:nvCxnSpPr>
        <p:spPr>
          <a:xfrm rot="5400000">
            <a:off x="6799263" y="4732339"/>
            <a:ext cx="557213"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628231" y="4807744"/>
            <a:ext cx="50165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2181226" y="4302126"/>
            <a:ext cx="8137525" cy="3286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sp>
        <p:nvSpPr>
          <p:cNvPr id="52" name="Oval 51"/>
          <p:cNvSpPr/>
          <p:nvPr/>
        </p:nvSpPr>
        <p:spPr>
          <a:xfrm>
            <a:off x="2251075" y="2894014"/>
            <a:ext cx="166687" cy="1666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cxnSp>
        <p:nvCxnSpPr>
          <p:cNvPr id="53" name="Straight Connector 52"/>
          <p:cNvCxnSpPr/>
          <p:nvPr/>
        </p:nvCxnSpPr>
        <p:spPr>
          <a:xfrm rot="5400000">
            <a:off x="1711325" y="3678238"/>
            <a:ext cx="1241425" cy="63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4249738" y="2184400"/>
            <a:ext cx="166688" cy="1666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cxnSp>
        <p:nvCxnSpPr>
          <p:cNvPr id="55" name="Straight Connector 54"/>
          <p:cNvCxnSpPr>
            <a:stCxn id="54" idx="4"/>
          </p:cNvCxnSpPr>
          <p:nvPr/>
        </p:nvCxnSpPr>
        <p:spPr>
          <a:xfrm rot="5400000">
            <a:off x="3352801" y="3322639"/>
            <a:ext cx="1951037" cy="79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Rectangle 2"/>
          <p:cNvSpPr txBox="1">
            <a:spLocks noChangeArrowheads="1"/>
          </p:cNvSpPr>
          <p:nvPr/>
        </p:nvSpPr>
        <p:spPr bwMode="auto">
          <a:xfrm>
            <a:off x="2241550" y="5191125"/>
            <a:ext cx="1638300" cy="711200"/>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Research system registers 60,000 new users in first year, serving out 50,000 research reports..</a:t>
            </a:r>
          </a:p>
        </p:txBody>
      </p:sp>
      <p:sp>
        <p:nvSpPr>
          <p:cNvPr id="57" name="Title 10"/>
          <p:cNvSpPr txBox="1">
            <a:spLocks/>
          </p:cNvSpPr>
          <p:nvPr/>
        </p:nvSpPr>
        <p:spPr bwMode="auto">
          <a:xfrm>
            <a:off x="2508250" y="2844800"/>
            <a:ext cx="1549400" cy="228600"/>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Global Rollout</a:t>
            </a:r>
          </a:p>
        </p:txBody>
      </p:sp>
      <p:sp>
        <p:nvSpPr>
          <p:cNvPr id="58" name="Oval 57"/>
          <p:cNvSpPr/>
          <p:nvPr/>
        </p:nvSpPr>
        <p:spPr>
          <a:xfrm>
            <a:off x="3794125" y="5011739"/>
            <a:ext cx="166687" cy="1666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sp>
        <p:nvSpPr>
          <p:cNvPr id="59" name="Rectangle 2"/>
          <p:cNvSpPr txBox="1">
            <a:spLocks noChangeArrowheads="1"/>
          </p:cNvSpPr>
          <p:nvPr/>
        </p:nvSpPr>
        <p:spPr bwMode="auto">
          <a:xfrm>
            <a:off x="2511426" y="3140075"/>
            <a:ext cx="1330325" cy="876300"/>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Roll out of new web sites across 44 countries in 22 languages.  Focus on marketing our services and promoting the brand.</a:t>
            </a:r>
          </a:p>
        </p:txBody>
      </p:sp>
      <p:sp>
        <p:nvSpPr>
          <p:cNvPr id="60" name="Title 10"/>
          <p:cNvSpPr txBox="1">
            <a:spLocks/>
          </p:cNvSpPr>
          <p:nvPr/>
        </p:nvSpPr>
        <p:spPr bwMode="auto">
          <a:xfrm>
            <a:off x="2270125" y="4949826"/>
            <a:ext cx="1924050" cy="252413"/>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Research System</a:t>
            </a:r>
          </a:p>
        </p:txBody>
      </p:sp>
      <p:cxnSp>
        <p:nvCxnSpPr>
          <p:cNvPr id="61" name="Straight Connector 60"/>
          <p:cNvCxnSpPr>
            <a:stCxn id="62" idx="4"/>
          </p:cNvCxnSpPr>
          <p:nvPr/>
        </p:nvCxnSpPr>
        <p:spPr>
          <a:xfrm>
            <a:off x="6346825" y="3209925"/>
            <a:ext cx="0" cy="1092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6262688" y="3043239"/>
            <a:ext cx="166688" cy="1666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sp>
        <p:nvSpPr>
          <p:cNvPr id="63" name="Title 10"/>
          <p:cNvSpPr txBox="1">
            <a:spLocks/>
          </p:cNvSpPr>
          <p:nvPr/>
        </p:nvSpPr>
        <p:spPr bwMode="auto">
          <a:xfrm>
            <a:off x="7250112" y="4949825"/>
            <a:ext cx="1716088" cy="203200"/>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Property Marketing</a:t>
            </a:r>
          </a:p>
        </p:txBody>
      </p:sp>
      <p:sp>
        <p:nvSpPr>
          <p:cNvPr id="64" name="Rectangle 2"/>
          <p:cNvSpPr txBox="1">
            <a:spLocks noChangeArrowheads="1"/>
          </p:cNvSpPr>
          <p:nvPr/>
        </p:nvSpPr>
        <p:spPr bwMode="auto">
          <a:xfrm>
            <a:off x="6488112" y="3278188"/>
            <a:ext cx="1512888" cy="876300"/>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Blogging, Twitter and YouTube are used to extend our global reach online.  We establish outposts across channels.</a:t>
            </a:r>
          </a:p>
        </p:txBody>
      </p:sp>
      <p:cxnSp>
        <p:nvCxnSpPr>
          <p:cNvPr id="65" name="Straight Connector 64"/>
          <p:cNvCxnSpPr>
            <a:stCxn id="66" idx="4"/>
          </p:cNvCxnSpPr>
          <p:nvPr/>
        </p:nvCxnSpPr>
        <p:spPr>
          <a:xfrm rot="5400000">
            <a:off x="7550151" y="3489325"/>
            <a:ext cx="1622425" cy="3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8280400" y="2513014"/>
            <a:ext cx="165100" cy="1666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sp>
        <p:nvSpPr>
          <p:cNvPr id="67" name="Title 10"/>
          <p:cNvSpPr txBox="1">
            <a:spLocks/>
          </p:cNvSpPr>
          <p:nvPr/>
        </p:nvSpPr>
        <p:spPr bwMode="auto">
          <a:xfrm>
            <a:off x="6534151" y="2995613"/>
            <a:ext cx="1825625" cy="228600"/>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Social Media</a:t>
            </a:r>
          </a:p>
        </p:txBody>
      </p:sp>
      <p:sp>
        <p:nvSpPr>
          <p:cNvPr id="68" name="Rectangle 2"/>
          <p:cNvSpPr txBox="1">
            <a:spLocks noChangeArrowheads="1"/>
          </p:cNvSpPr>
          <p:nvPr/>
        </p:nvSpPr>
        <p:spPr bwMode="auto">
          <a:xfrm>
            <a:off x="7210425" y="5221288"/>
            <a:ext cx="1846262" cy="747712"/>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Property marketing capabilities online expand with improvements to global platform. 70% of countries come online.</a:t>
            </a:r>
          </a:p>
        </p:txBody>
      </p:sp>
      <p:sp>
        <p:nvSpPr>
          <p:cNvPr id="69" name="Rectangle 2"/>
          <p:cNvSpPr txBox="1">
            <a:spLocks noChangeArrowheads="1"/>
          </p:cNvSpPr>
          <p:nvPr/>
        </p:nvSpPr>
        <p:spPr bwMode="auto">
          <a:xfrm>
            <a:off x="4508501" y="2420938"/>
            <a:ext cx="1546225" cy="876300"/>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High traffic volumes and leads from the web open up a new sales channel. We focus on marketing core services of the firm</a:t>
            </a:r>
          </a:p>
        </p:txBody>
      </p:sp>
      <p:sp>
        <p:nvSpPr>
          <p:cNvPr id="70" name="Oval 69"/>
          <p:cNvSpPr/>
          <p:nvPr/>
        </p:nvSpPr>
        <p:spPr>
          <a:xfrm>
            <a:off x="6983413" y="5011739"/>
            <a:ext cx="166688" cy="1666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11" fontAlgn="base">
              <a:spcBef>
                <a:spcPct val="0"/>
              </a:spcBef>
              <a:spcAft>
                <a:spcPct val="0"/>
              </a:spcAft>
            </a:pPr>
            <a:endParaRPr lang="en-US" sz="2400">
              <a:solidFill>
                <a:srgbClr val="FFFFFF"/>
              </a:solidFill>
              <a:latin typeface="Arial Narrow"/>
              <a:cs typeface="Arial" charset="0"/>
            </a:endParaRPr>
          </a:p>
        </p:txBody>
      </p:sp>
      <p:sp>
        <p:nvSpPr>
          <p:cNvPr id="71" name="Title 10"/>
          <p:cNvSpPr txBox="1">
            <a:spLocks/>
          </p:cNvSpPr>
          <p:nvPr/>
        </p:nvSpPr>
        <p:spPr bwMode="auto">
          <a:xfrm>
            <a:off x="4514850" y="2163763"/>
            <a:ext cx="1809750" cy="228600"/>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Web Expansion</a:t>
            </a:r>
          </a:p>
        </p:txBody>
      </p:sp>
      <p:sp>
        <p:nvSpPr>
          <p:cNvPr id="72" name="Title 10"/>
          <p:cNvSpPr txBox="1">
            <a:spLocks/>
          </p:cNvSpPr>
          <p:nvPr/>
        </p:nvSpPr>
        <p:spPr bwMode="auto">
          <a:xfrm>
            <a:off x="2251075" y="4340226"/>
            <a:ext cx="8067675" cy="185738"/>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400" i="1" kern="0" dirty="0">
                <a:solidFill>
                  <a:srgbClr val="FFFFFF"/>
                </a:solidFill>
                <a:latin typeface="Times New Roman"/>
                <a:cs typeface="Arial" charset="0"/>
              </a:rPr>
              <a:t>2008                                   2009                                   2010                                   2011                                 2012 </a:t>
            </a:r>
          </a:p>
        </p:txBody>
      </p:sp>
      <p:cxnSp>
        <p:nvCxnSpPr>
          <p:cNvPr id="73" name="Straight Arrow Connector 72"/>
          <p:cNvCxnSpPr/>
          <p:nvPr/>
        </p:nvCxnSpPr>
        <p:spPr>
          <a:xfrm>
            <a:off x="2746375" y="4454525"/>
            <a:ext cx="1358900"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74"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9788" y="1625601"/>
            <a:ext cx="1482725"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5" name="Straight Arrow Connector 74"/>
          <p:cNvCxnSpPr/>
          <p:nvPr/>
        </p:nvCxnSpPr>
        <p:spPr>
          <a:xfrm>
            <a:off x="4652962" y="4454525"/>
            <a:ext cx="1358900"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6559550" y="4454525"/>
            <a:ext cx="1358900"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8451850" y="4454525"/>
            <a:ext cx="1358900"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78" name="Picture 2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1675" y="1136650"/>
            <a:ext cx="1441450" cy="920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947025" y="838200"/>
            <a:ext cx="1009650" cy="1500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0" name="Rectangle 2"/>
          <p:cNvSpPr txBox="1">
            <a:spLocks noChangeArrowheads="1"/>
          </p:cNvSpPr>
          <p:nvPr/>
        </p:nvSpPr>
        <p:spPr bwMode="auto">
          <a:xfrm>
            <a:off x="8550276" y="2716212"/>
            <a:ext cx="1546225" cy="876300"/>
          </a:xfrm>
          <a:prstGeom prst="rect">
            <a:avLst/>
          </a:prstGeom>
          <a:noFill/>
          <a:ln w="9525">
            <a:noFill/>
            <a:miter lim="800000"/>
            <a:headEnd/>
            <a:tailEnd/>
          </a:ln>
          <a:effectLst/>
        </p:spPr>
        <p:txBody>
          <a:bodyPr lIns="35996" tIns="35996" rIns="35996" bIns="35996"/>
          <a:lstStyle/>
          <a:p>
            <a:pPr defTabSz="914311" fontAlgn="base">
              <a:spcBef>
                <a:spcPct val="0"/>
              </a:spcBef>
              <a:spcAft>
                <a:spcPct val="50000"/>
              </a:spcAft>
              <a:tabLst>
                <a:tab pos="465092" algn="l"/>
              </a:tabLst>
              <a:defRPr/>
            </a:pPr>
            <a:r>
              <a:rPr lang="en-GB" sz="1000" kern="0" dirty="0">
                <a:solidFill>
                  <a:srgbClr val="000000"/>
                </a:solidFill>
                <a:latin typeface="Arial Narrow" pitchFamily="34" charset="0"/>
                <a:cs typeface="Times New Roman" pitchFamily="18" charset="0"/>
              </a:rPr>
              <a:t>New home page design and property improvements will drive web expansion in 2011.  We will also enter the mobile space.</a:t>
            </a:r>
          </a:p>
        </p:txBody>
      </p:sp>
      <p:sp>
        <p:nvSpPr>
          <p:cNvPr id="81" name="Title 10"/>
          <p:cNvSpPr txBox="1">
            <a:spLocks/>
          </p:cNvSpPr>
          <p:nvPr/>
        </p:nvSpPr>
        <p:spPr bwMode="auto">
          <a:xfrm>
            <a:off x="8575675" y="2459038"/>
            <a:ext cx="2138362" cy="228600"/>
          </a:xfrm>
          <a:prstGeom prst="rect">
            <a:avLst/>
          </a:prstGeom>
          <a:noFill/>
          <a:ln w="9525">
            <a:noFill/>
            <a:miter lim="800000"/>
            <a:headEnd/>
            <a:tailEnd/>
          </a:ln>
          <a:effectLst/>
        </p:spPr>
        <p:txBody>
          <a:bodyPr lIns="0" tIns="0" rIns="0" bIns="0"/>
          <a:lstStyle/>
          <a:p>
            <a:pPr defTabSz="914311" fontAlgn="base">
              <a:spcBef>
                <a:spcPct val="0"/>
              </a:spcBef>
              <a:spcAft>
                <a:spcPct val="0"/>
              </a:spcAft>
              <a:defRPr/>
            </a:pPr>
            <a:r>
              <a:rPr lang="en-US" sz="1600" kern="0" dirty="0">
                <a:solidFill>
                  <a:srgbClr val="000000"/>
                </a:solidFill>
                <a:latin typeface="Times New Roman"/>
                <a:cs typeface="Arial" charset="0"/>
              </a:rPr>
              <a:t>Programme Expansion</a:t>
            </a:r>
          </a:p>
        </p:txBody>
      </p:sp>
      <p:pic>
        <p:nvPicPr>
          <p:cNvPr id="82"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01138" y="1608138"/>
            <a:ext cx="44291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65661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14</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Traffic is increasing steadily: Driving business leads and research activity</a:t>
            </a:r>
            <a:endParaRPr lang="en-US" dirty="0" smtClean="0">
              <a:solidFill>
                <a:schemeClr val="tx2"/>
              </a:solidFill>
            </a:endParaRPr>
          </a:p>
        </p:txBody>
      </p:sp>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3"/>
          <a:stretch>
            <a:fillRect/>
          </a:stretch>
        </p:blipFill>
        <p:spPr>
          <a:xfrm>
            <a:off x="301948" y="6325025"/>
            <a:ext cx="1493837" cy="614881"/>
          </a:xfrm>
          <a:prstGeom prst="rect">
            <a:avLst/>
          </a:prstGeom>
        </p:spPr>
      </p:pic>
      <p:sp>
        <p:nvSpPr>
          <p:cNvPr id="27" name="Title 10"/>
          <p:cNvSpPr txBox="1">
            <a:spLocks/>
          </p:cNvSpPr>
          <p:nvPr/>
        </p:nvSpPr>
        <p:spPr bwMode="auto">
          <a:xfrm>
            <a:off x="2701925" y="4644108"/>
            <a:ext cx="628060"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US" dirty="0">
                <a:solidFill>
                  <a:schemeClr val="accent1"/>
                </a:solidFill>
              </a:rPr>
              <a:t>2008</a:t>
            </a:r>
          </a:p>
        </p:txBody>
      </p:sp>
      <p:sp>
        <p:nvSpPr>
          <p:cNvPr id="29" name="Title 10"/>
          <p:cNvSpPr txBox="1">
            <a:spLocks/>
          </p:cNvSpPr>
          <p:nvPr/>
        </p:nvSpPr>
        <p:spPr bwMode="auto">
          <a:xfrm>
            <a:off x="4124325" y="4661570"/>
            <a:ext cx="628060"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US" dirty="0">
                <a:solidFill>
                  <a:schemeClr val="accent1"/>
                </a:solidFill>
              </a:rPr>
              <a:t>2009</a:t>
            </a:r>
          </a:p>
        </p:txBody>
      </p:sp>
      <p:sp>
        <p:nvSpPr>
          <p:cNvPr id="50" name="Title 10"/>
          <p:cNvSpPr txBox="1">
            <a:spLocks/>
          </p:cNvSpPr>
          <p:nvPr/>
        </p:nvSpPr>
        <p:spPr bwMode="auto">
          <a:xfrm>
            <a:off x="5453062" y="4644108"/>
            <a:ext cx="628060"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US" dirty="0">
                <a:solidFill>
                  <a:schemeClr val="accent1"/>
                </a:solidFill>
              </a:rPr>
              <a:t>2010</a:t>
            </a:r>
          </a:p>
        </p:txBody>
      </p:sp>
      <p:sp>
        <p:nvSpPr>
          <p:cNvPr id="51" name="Title 10"/>
          <p:cNvSpPr txBox="1">
            <a:spLocks/>
          </p:cNvSpPr>
          <p:nvPr/>
        </p:nvSpPr>
        <p:spPr bwMode="auto">
          <a:xfrm>
            <a:off x="6816725" y="4661570"/>
            <a:ext cx="616415"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US" dirty="0">
                <a:solidFill>
                  <a:schemeClr val="accent1"/>
                </a:solidFill>
              </a:rPr>
              <a:t>2011</a:t>
            </a:r>
          </a:p>
        </p:txBody>
      </p:sp>
      <p:cxnSp>
        <p:nvCxnSpPr>
          <p:cNvPr id="52" name="Straight Connector 51"/>
          <p:cNvCxnSpPr>
            <a:cxnSpLocks noChangeShapeType="1"/>
          </p:cNvCxnSpPr>
          <p:nvPr/>
        </p:nvCxnSpPr>
        <p:spPr bwMode="auto">
          <a:xfrm>
            <a:off x="2546350" y="1946374"/>
            <a:ext cx="0" cy="2624138"/>
          </a:xfrm>
          <a:prstGeom prst="line">
            <a:avLst/>
          </a:prstGeom>
          <a:noFill/>
          <a:ln w="19050" algn="ctr">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53" name="Straight Connector 52"/>
          <p:cNvCxnSpPr>
            <a:cxnSpLocks noChangeShapeType="1"/>
          </p:cNvCxnSpPr>
          <p:nvPr/>
        </p:nvCxnSpPr>
        <p:spPr bwMode="auto">
          <a:xfrm>
            <a:off x="2546351" y="4570512"/>
            <a:ext cx="5089525" cy="0"/>
          </a:xfrm>
          <a:prstGeom prst="line">
            <a:avLst/>
          </a:prstGeom>
          <a:noFill/>
          <a:ln w="19050" algn="ctr">
            <a:solidFill>
              <a:srgbClr val="000000"/>
            </a:solidFill>
            <a:round/>
            <a:headEnd/>
            <a:tailEnd/>
          </a:ln>
          <a:extLst>
            <a:ext uri="{909E8E84-426E-40DD-AFC4-6F175D3DCCD1}">
              <a14:hiddenFill xmlns:a14="http://schemas.microsoft.com/office/drawing/2010/main">
                <a:noFill/>
              </a14:hiddenFill>
            </a:ext>
          </a:extLst>
        </p:spPr>
      </p:cxnSp>
      <p:sp>
        <p:nvSpPr>
          <p:cNvPr id="54" name="Rectangle 53"/>
          <p:cNvSpPr>
            <a:spLocks noChangeArrowheads="1"/>
          </p:cNvSpPr>
          <p:nvPr/>
        </p:nvSpPr>
        <p:spPr bwMode="auto">
          <a:xfrm>
            <a:off x="7756526" y="1898750"/>
            <a:ext cx="1152525" cy="328613"/>
          </a:xfrm>
          <a:prstGeom prst="rect">
            <a:avLst/>
          </a:prstGeom>
          <a:solidFill>
            <a:schemeClr val="accent2"/>
          </a:solidFill>
          <a:ln>
            <a:noFill/>
          </a:ln>
          <a:extLst/>
        </p:spPr>
        <p:txBody>
          <a:bodyPr lIns="91431" tIns="45716" rIns="91431" bIns="45716" anchor="ctr"/>
          <a:lstStyle/>
          <a:p>
            <a:pPr algn="ctr">
              <a:defRPr/>
            </a:pPr>
            <a:r>
              <a:rPr lang="en-US" sz="1600" dirty="0">
                <a:solidFill>
                  <a:srgbClr val="FFFFFF"/>
                </a:solidFill>
                <a:cs typeface="Arial" charset="0"/>
              </a:rPr>
              <a:t>Web traffic</a:t>
            </a:r>
          </a:p>
        </p:txBody>
      </p:sp>
      <p:sp>
        <p:nvSpPr>
          <p:cNvPr id="55" name="Rectangle 54"/>
          <p:cNvSpPr>
            <a:spLocks noChangeArrowheads="1"/>
          </p:cNvSpPr>
          <p:nvPr/>
        </p:nvSpPr>
        <p:spPr bwMode="auto">
          <a:xfrm>
            <a:off x="7756526" y="2348013"/>
            <a:ext cx="1152525" cy="615950"/>
          </a:xfrm>
          <a:prstGeom prst="rect">
            <a:avLst/>
          </a:pr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91431" tIns="45716" rIns="91431" bIns="45716" anchor="ctr"/>
          <a:lstStyle/>
          <a:p>
            <a:pPr algn="ctr">
              <a:defRPr/>
            </a:pPr>
            <a:r>
              <a:rPr lang="en-US" sz="1600" dirty="0">
                <a:solidFill>
                  <a:srgbClr val="FFFFFF"/>
                </a:solidFill>
                <a:cs typeface="Arial" charset="0"/>
              </a:rPr>
              <a:t>Business</a:t>
            </a:r>
          </a:p>
          <a:p>
            <a:pPr algn="ctr">
              <a:defRPr/>
            </a:pPr>
            <a:r>
              <a:rPr lang="en-US" sz="1600" dirty="0">
                <a:solidFill>
                  <a:srgbClr val="FFFFFF"/>
                </a:solidFill>
                <a:cs typeface="Arial" charset="0"/>
              </a:rPr>
              <a:t>leads</a:t>
            </a:r>
          </a:p>
        </p:txBody>
      </p:sp>
      <p:sp>
        <p:nvSpPr>
          <p:cNvPr id="56" name="Freeform 55"/>
          <p:cNvSpPr>
            <a:spLocks/>
          </p:cNvSpPr>
          <p:nvPr/>
        </p:nvSpPr>
        <p:spPr bwMode="auto">
          <a:xfrm>
            <a:off x="2546351" y="2095600"/>
            <a:ext cx="5103812" cy="1831975"/>
          </a:xfrm>
          <a:custGeom>
            <a:avLst/>
            <a:gdLst>
              <a:gd name="T0" fmla="*/ 0 w 4643252"/>
              <a:gd name="T1" fmla="*/ 1830751 h 2054432"/>
              <a:gd name="T2" fmla="*/ 1683540 w 4643252"/>
              <a:gd name="T3" fmla="*/ 1047656 h 2054432"/>
              <a:gd name="T4" fmla="*/ 3641145 w 4643252"/>
              <a:gd name="T5" fmla="*/ 264560 h 2054432"/>
              <a:gd name="T6" fmla="*/ 5102822 w 4643252"/>
              <a:gd name="T7" fmla="*/ 0 h 2054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43252" h="2054432">
                <a:moveTo>
                  <a:pt x="0" y="2054432"/>
                </a:moveTo>
                <a:cubicBezTo>
                  <a:pt x="489857" y="1761507"/>
                  <a:pt x="979714" y="1468583"/>
                  <a:pt x="1531917" y="1175658"/>
                </a:cubicBezTo>
                <a:cubicBezTo>
                  <a:pt x="2084120" y="882733"/>
                  <a:pt x="2794660" y="492827"/>
                  <a:pt x="3313216" y="296884"/>
                </a:cubicBezTo>
                <a:cubicBezTo>
                  <a:pt x="3831772" y="100941"/>
                  <a:pt x="4411683" y="53439"/>
                  <a:pt x="4643252" y="0"/>
                </a:cubicBezTo>
              </a:path>
            </a:pathLst>
          </a:custGeom>
          <a:noFill/>
          <a:ln w="38100" cap="flat" cmpd="sng" algn="ctr">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lIns="91431" tIns="45716" rIns="91431" bIns="45716" anchor="ctr"/>
          <a:lstStyle/>
          <a:p>
            <a:endParaRPr lang="en-US" dirty="0"/>
          </a:p>
        </p:txBody>
      </p:sp>
      <p:sp>
        <p:nvSpPr>
          <p:cNvPr id="57" name="Freeform 56"/>
          <p:cNvSpPr>
            <a:spLocks/>
          </p:cNvSpPr>
          <p:nvPr/>
        </p:nvSpPr>
        <p:spPr bwMode="auto">
          <a:xfrm>
            <a:off x="2543175" y="2597249"/>
            <a:ext cx="5118100" cy="1566863"/>
          </a:xfrm>
          <a:custGeom>
            <a:avLst/>
            <a:gdLst>
              <a:gd name="T0" fmla="*/ 0 w 5118265"/>
              <a:gd name="T1" fmla="*/ 1567542 h 1567542"/>
              <a:gd name="T2" fmla="*/ 2861954 w 5118265"/>
              <a:gd name="T3" fmla="*/ 415636 h 1567542"/>
              <a:gd name="T4" fmla="*/ 5118265 w 5118265"/>
              <a:gd name="T5" fmla="*/ 0 h 1567542"/>
              <a:gd name="T6" fmla="*/ 0 60000 65536"/>
              <a:gd name="T7" fmla="*/ 0 60000 65536"/>
              <a:gd name="T8" fmla="*/ 0 60000 65536"/>
            </a:gdLst>
            <a:ahLst/>
            <a:cxnLst>
              <a:cxn ang="T6">
                <a:pos x="T0" y="T1"/>
              </a:cxn>
              <a:cxn ang="T7">
                <a:pos x="T2" y="T3"/>
              </a:cxn>
              <a:cxn ang="T8">
                <a:pos x="T4" y="T5"/>
              </a:cxn>
            </a:cxnLst>
            <a:rect l="0" t="0" r="r" b="b"/>
            <a:pathLst>
              <a:path w="5118265" h="1567542">
                <a:moveTo>
                  <a:pt x="0" y="1567542"/>
                </a:moveTo>
                <a:cubicBezTo>
                  <a:pt x="1004455" y="1122217"/>
                  <a:pt x="2008910" y="676893"/>
                  <a:pt x="2861954" y="415636"/>
                </a:cubicBezTo>
                <a:cubicBezTo>
                  <a:pt x="3714998" y="154379"/>
                  <a:pt x="4736276" y="67293"/>
                  <a:pt x="5118265" y="0"/>
                </a:cubicBezTo>
              </a:path>
            </a:pathLst>
          </a:custGeom>
          <a:noFill/>
          <a:ln w="38100" cap="flat" cmpd="sng" algn="ctr">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lIns="91431" tIns="45716" rIns="91431" bIns="45716" anchor="ctr"/>
          <a:lstStyle/>
          <a:p>
            <a:endParaRPr lang="en-US" dirty="0"/>
          </a:p>
        </p:txBody>
      </p:sp>
      <p:sp>
        <p:nvSpPr>
          <p:cNvPr id="58" name="Title 10"/>
          <p:cNvSpPr txBox="1">
            <a:spLocks/>
          </p:cNvSpPr>
          <p:nvPr/>
        </p:nvSpPr>
        <p:spPr bwMode="auto">
          <a:xfrm>
            <a:off x="2289175" y="5758247"/>
            <a:ext cx="1360796" cy="18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Global website launch</a:t>
            </a:r>
          </a:p>
        </p:txBody>
      </p:sp>
      <p:sp>
        <p:nvSpPr>
          <p:cNvPr id="59" name="Title 10"/>
          <p:cNvSpPr txBox="1">
            <a:spLocks/>
          </p:cNvSpPr>
          <p:nvPr/>
        </p:nvSpPr>
        <p:spPr bwMode="auto">
          <a:xfrm>
            <a:off x="6900863" y="5758247"/>
            <a:ext cx="1101787" cy="18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Web site redesign</a:t>
            </a:r>
          </a:p>
        </p:txBody>
      </p:sp>
      <p:sp>
        <p:nvSpPr>
          <p:cNvPr id="60" name="Title 10"/>
          <p:cNvSpPr txBox="1">
            <a:spLocks/>
          </p:cNvSpPr>
          <p:nvPr/>
        </p:nvSpPr>
        <p:spPr bwMode="auto">
          <a:xfrm>
            <a:off x="4705351" y="5758247"/>
            <a:ext cx="789982" cy="18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Social media</a:t>
            </a:r>
          </a:p>
        </p:txBody>
      </p:sp>
      <p:cxnSp>
        <p:nvCxnSpPr>
          <p:cNvPr id="61" name="Straight Connector 60"/>
          <p:cNvCxnSpPr>
            <a:cxnSpLocks noChangeShapeType="1"/>
          </p:cNvCxnSpPr>
          <p:nvPr/>
        </p:nvCxnSpPr>
        <p:spPr bwMode="auto">
          <a:xfrm>
            <a:off x="2949575" y="4995963"/>
            <a:ext cx="0" cy="728662"/>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cxnSp>
        <p:nvCxnSpPr>
          <p:cNvPr id="62" name="Straight Connector 61"/>
          <p:cNvCxnSpPr>
            <a:cxnSpLocks noChangeShapeType="1"/>
          </p:cNvCxnSpPr>
          <p:nvPr/>
        </p:nvCxnSpPr>
        <p:spPr bwMode="auto">
          <a:xfrm>
            <a:off x="5097462" y="4570513"/>
            <a:ext cx="0" cy="1154112"/>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cxnSp>
        <p:nvCxnSpPr>
          <p:cNvPr id="63" name="Straight Connector 62"/>
          <p:cNvCxnSpPr>
            <a:cxnSpLocks noChangeShapeType="1"/>
          </p:cNvCxnSpPr>
          <p:nvPr/>
        </p:nvCxnSpPr>
        <p:spPr bwMode="auto">
          <a:xfrm>
            <a:off x="3843337" y="4570513"/>
            <a:ext cx="0" cy="606425"/>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cxnSp>
        <p:nvCxnSpPr>
          <p:cNvPr id="64" name="Straight Connector 63"/>
          <p:cNvCxnSpPr>
            <a:cxnSpLocks noChangeShapeType="1"/>
          </p:cNvCxnSpPr>
          <p:nvPr/>
        </p:nvCxnSpPr>
        <p:spPr bwMode="auto">
          <a:xfrm>
            <a:off x="7375525" y="5032474"/>
            <a:ext cx="0" cy="69215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sp>
        <p:nvSpPr>
          <p:cNvPr id="65" name="Title 10"/>
          <p:cNvSpPr txBox="1">
            <a:spLocks/>
          </p:cNvSpPr>
          <p:nvPr/>
        </p:nvSpPr>
        <p:spPr bwMode="auto">
          <a:xfrm>
            <a:off x="7067549" y="5293110"/>
            <a:ext cx="1125274" cy="18834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Mobile app launch</a:t>
            </a:r>
          </a:p>
        </p:txBody>
      </p:sp>
      <p:cxnSp>
        <p:nvCxnSpPr>
          <p:cNvPr id="66" name="Straight Connector 65"/>
          <p:cNvCxnSpPr>
            <a:cxnSpLocks noChangeShapeType="1"/>
          </p:cNvCxnSpPr>
          <p:nvPr/>
        </p:nvCxnSpPr>
        <p:spPr bwMode="auto">
          <a:xfrm>
            <a:off x="7612061" y="4570513"/>
            <a:ext cx="0" cy="677862"/>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cxnSp>
        <p:nvCxnSpPr>
          <p:cNvPr id="67" name="Straight Connector 66"/>
          <p:cNvCxnSpPr>
            <a:cxnSpLocks noChangeShapeType="1"/>
          </p:cNvCxnSpPr>
          <p:nvPr/>
        </p:nvCxnSpPr>
        <p:spPr bwMode="auto">
          <a:xfrm>
            <a:off x="5659438" y="5032475"/>
            <a:ext cx="0" cy="263525"/>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cxnSp>
      <p:sp>
        <p:nvSpPr>
          <p:cNvPr id="68" name="Title 10"/>
          <p:cNvSpPr txBox="1">
            <a:spLocks/>
          </p:cNvSpPr>
          <p:nvPr/>
        </p:nvSpPr>
        <p:spPr bwMode="auto">
          <a:xfrm>
            <a:off x="3359151" y="5270885"/>
            <a:ext cx="996064" cy="18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Lead generation</a:t>
            </a:r>
          </a:p>
        </p:txBody>
      </p:sp>
      <p:sp>
        <p:nvSpPr>
          <p:cNvPr id="69" name="Oval 24"/>
          <p:cNvSpPr>
            <a:spLocks noChangeAspect="1" noChangeArrowheads="1"/>
          </p:cNvSpPr>
          <p:nvPr/>
        </p:nvSpPr>
        <p:spPr bwMode="auto">
          <a:xfrm>
            <a:off x="2913063" y="5653188"/>
            <a:ext cx="71438"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0" name="Title 10"/>
          <p:cNvSpPr txBox="1">
            <a:spLocks/>
          </p:cNvSpPr>
          <p:nvPr/>
        </p:nvSpPr>
        <p:spPr bwMode="auto">
          <a:xfrm>
            <a:off x="5070475" y="5293110"/>
            <a:ext cx="1205418" cy="18834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r>
              <a:rPr lang="en-US" sz="1200" b="1" dirty="0">
                <a:solidFill>
                  <a:srgbClr val="000000"/>
                </a:solidFill>
                <a:latin typeface="Arial Narrow" pitchFamily="34" charset="0"/>
                <a:cs typeface="Arial" charset="0"/>
              </a:rPr>
              <a:t>Property expansion</a:t>
            </a:r>
          </a:p>
        </p:txBody>
      </p:sp>
      <p:sp>
        <p:nvSpPr>
          <p:cNvPr id="71" name="Oval 26"/>
          <p:cNvSpPr>
            <a:spLocks noChangeAspect="1" noChangeArrowheads="1"/>
          </p:cNvSpPr>
          <p:nvPr/>
        </p:nvSpPr>
        <p:spPr bwMode="auto">
          <a:xfrm>
            <a:off x="3806826" y="5105499"/>
            <a:ext cx="71437" cy="71438"/>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2" name="Oval 27"/>
          <p:cNvSpPr>
            <a:spLocks noChangeAspect="1" noChangeArrowheads="1"/>
          </p:cNvSpPr>
          <p:nvPr/>
        </p:nvSpPr>
        <p:spPr bwMode="auto">
          <a:xfrm>
            <a:off x="5060950" y="5653188"/>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3" name="Oval 28"/>
          <p:cNvSpPr>
            <a:spLocks noChangeAspect="1" noChangeArrowheads="1"/>
          </p:cNvSpPr>
          <p:nvPr/>
        </p:nvSpPr>
        <p:spPr bwMode="auto">
          <a:xfrm>
            <a:off x="5622925" y="5248374"/>
            <a:ext cx="71437" cy="71438"/>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4" name="Oval 29"/>
          <p:cNvSpPr>
            <a:spLocks noChangeAspect="1" noChangeArrowheads="1"/>
          </p:cNvSpPr>
          <p:nvPr/>
        </p:nvSpPr>
        <p:spPr bwMode="auto">
          <a:xfrm>
            <a:off x="7339012" y="5653188"/>
            <a:ext cx="71438"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5" name="Oval 30"/>
          <p:cNvSpPr>
            <a:spLocks noChangeAspect="1" noChangeArrowheads="1"/>
          </p:cNvSpPr>
          <p:nvPr/>
        </p:nvSpPr>
        <p:spPr bwMode="auto">
          <a:xfrm>
            <a:off x="7575550" y="5176939"/>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76" name="Rectangle 75"/>
          <p:cNvSpPr>
            <a:spLocks noChangeArrowheads="1"/>
          </p:cNvSpPr>
          <p:nvPr/>
        </p:nvSpPr>
        <p:spPr bwMode="auto">
          <a:xfrm>
            <a:off x="7732712" y="3176688"/>
            <a:ext cx="1176338" cy="498475"/>
          </a:xfrm>
          <a:prstGeom prst="rect">
            <a:avLst/>
          </a:prstGeom>
          <a:solidFill>
            <a:srgbClr val="488B9B"/>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91431" tIns="45716" rIns="91431" bIns="45716" anchor="ctr"/>
          <a:lstStyle/>
          <a:p>
            <a:pPr algn="ctr"/>
            <a:r>
              <a:rPr lang="en-US" sz="1600" dirty="0">
                <a:solidFill>
                  <a:srgbClr val="FFFFFF"/>
                </a:solidFill>
                <a:cs typeface="Arial" charset="0"/>
              </a:rPr>
              <a:t>Research</a:t>
            </a:r>
          </a:p>
          <a:p>
            <a:pPr algn="ctr"/>
            <a:r>
              <a:rPr lang="en-US" sz="1600" dirty="0">
                <a:solidFill>
                  <a:srgbClr val="FFFFFF"/>
                </a:solidFill>
                <a:cs typeface="Arial" charset="0"/>
              </a:rPr>
              <a:t>downloads</a:t>
            </a:r>
          </a:p>
        </p:txBody>
      </p:sp>
      <p:grpSp>
        <p:nvGrpSpPr>
          <p:cNvPr id="77" name="Group 32"/>
          <p:cNvGrpSpPr>
            <a:grpSpLocks/>
          </p:cNvGrpSpPr>
          <p:nvPr/>
        </p:nvGrpSpPr>
        <p:grpSpPr bwMode="auto">
          <a:xfrm>
            <a:off x="3221037" y="3310037"/>
            <a:ext cx="4392613" cy="1222375"/>
            <a:chOff x="814" y="1839"/>
            <a:chExt cx="2767" cy="770"/>
          </a:xfrm>
        </p:grpSpPr>
        <p:sp>
          <p:nvSpPr>
            <p:cNvPr id="78" name="Freeform 77"/>
            <p:cNvSpPr>
              <a:spLocks/>
            </p:cNvSpPr>
            <p:nvPr/>
          </p:nvSpPr>
          <p:spPr bwMode="auto">
            <a:xfrm>
              <a:off x="1577" y="1839"/>
              <a:ext cx="2004" cy="404"/>
            </a:xfrm>
            <a:custGeom>
              <a:avLst/>
              <a:gdLst>
                <a:gd name="T0" fmla="*/ 0 w 3182587"/>
                <a:gd name="T1" fmla="*/ 641267 h 641267"/>
                <a:gd name="T2" fmla="*/ 1579418 w 3182587"/>
                <a:gd name="T3" fmla="*/ 154379 h 641267"/>
                <a:gd name="T4" fmla="*/ 3182587 w 3182587"/>
                <a:gd name="T5" fmla="*/ 0 h 641267"/>
                <a:gd name="T6" fmla="*/ 0 60000 65536"/>
                <a:gd name="T7" fmla="*/ 0 60000 65536"/>
                <a:gd name="T8" fmla="*/ 0 60000 65536"/>
              </a:gdLst>
              <a:ahLst/>
              <a:cxnLst>
                <a:cxn ang="T6">
                  <a:pos x="T0" y="T1"/>
                </a:cxn>
                <a:cxn ang="T7">
                  <a:pos x="T2" y="T3"/>
                </a:cxn>
                <a:cxn ang="T8">
                  <a:pos x="T4" y="T5"/>
                </a:cxn>
              </a:cxnLst>
              <a:rect l="0" t="0" r="r" b="b"/>
              <a:pathLst>
                <a:path w="3182587" h="641267">
                  <a:moveTo>
                    <a:pt x="0" y="641267"/>
                  </a:moveTo>
                  <a:cubicBezTo>
                    <a:pt x="524493" y="451262"/>
                    <a:pt x="1048987" y="261257"/>
                    <a:pt x="1579418" y="154379"/>
                  </a:cubicBezTo>
                  <a:cubicBezTo>
                    <a:pt x="2109849" y="47501"/>
                    <a:pt x="2915392" y="23751"/>
                    <a:pt x="3182587" y="0"/>
                  </a:cubicBezTo>
                </a:path>
              </a:pathLst>
            </a:custGeom>
            <a:noFill/>
            <a:ln w="38100" cap="flat" cmpd="sng" algn="ctr">
              <a:solidFill>
                <a:srgbClr val="488B9B"/>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dirty="0"/>
            </a:p>
          </p:txBody>
        </p:sp>
        <p:sp>
          <p:nvSpPr>
            <p:cNvPr id="79" name="Freeform 78"/>
            <p:cNvSpPr>
              <a:spLocks/>
            </p:cNvSpPr>
            <p:nvPr/>
          </p:nvSpPr>
          <p:spPr bwMode="auto">
            <a:xfrm>
              <a:off x="814" y="2235"/>
              <a:ext cx="785" cy="374"/>
            </a:xfrm>
            <a:custGeom>
              <a:avLst/>
              <a:gdLst>
                <a:gd name="T0" fmla="*/ 0 w 1246909"/>
                <a:gd name="T1" fmla="*/ 593766 h 593766"/>
                <a:gd name="T2" fmla="*/ 1246909 w 1246909"/>
                <a:gd name="T3" fmla="*/ 0 h 593766"/>
                <a:gd name="T4" fmla="*/ 0 60000 65536"/>
                <a:gd name="T5" fmla="*/ 0 60000 65536"/>
              </a:gdLst>
              <a:ahLst/>
              <a:cxnLst>
                <a:cxn ang="T4">
                  <a:pos x="T0" y="T1"/>
                </a:cxn>
                <a:cxn ang="T5">
                  <a:pos x="T2" y="T3"/>
                </a:cxn>
              </a:cxnLst>
              <a:rect l="0" t="0" r="r" b="b"/>
              <a:pathLst>
                <a:path w="1246909" h="593766">
                  <a:moveTo>
                    <a:pt x="0" y="593766"/>
                  </a:moveTo>
                  <a:lnTo>
                    <a:pt x="1246909" y="0"/>
                  </a:lnTo>
                </a:path>
              </a:pathLst>
            </a:custGeom>
            <a:noFill/>
            <a:ln w="38100" cap="flat" cmpd="sng" algn="ctr">
              <a:solidFill>
                <a:srgbClr val="488B9B"/>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dirty="0"/>
            </a:p>
          </p:txBody>
        </p:sp>
      </p:grpSp>
      <p:sp>
        <p:nvSpPr>
          <p:cNvPr id="80" name="Oval 35"/>
          <p:cNvSpPr>
            <a:spLocks noChangeAspect="1" noChangeArrowheads="1"/>
          </p:cNvSpPr>
          <p:nvPr/>
        </p:nvSpPr>
        <p:spPr bwMode="auto">
          <a:xfrm>
            <a:off x="2913063" y="4541938"/>
            <a:ext cx="71438"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1" name="Oval 36"/>
          <p:cNvSpPr>
            <a:spLocks noChangeAspect="1" noChangeArrowheads="1"/>
          </p:cNvSpPr>
          <p:nvPr/>
        </p:nvSpPr>
        <p:spPr bwMode="auto">
          <a:xfrm>
            <a:off x="3806826" y="4541938"/>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2" name="Oval 37"/>
          <p:cNvSpPr>
            <a:spLocks noChangeAspect="1" noChangeArrowheads="1"/>
          </p:cNvSpPr>
          <p:nvPr/>
        </p:nvSpPr>
        <p:spPr bwMode="auto">
          <a:xfrm>
            <a:off x="5060950" y="4541938"/>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3" name="Oval 38"/>
          <p:cNvSpPr>
            <a:spLocks noChangeAspect="1" noChangeArrowheads="1"/>
          </p:cNvSpPr>
          <p:nvPr/>
        </p:nvSpPr>
        <p:spPr bwMode="auto">
          <a:xfrm>
            <a:off x="5622925" y="4541938"/>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4" name="Oval 39"/>
          <p:cNvSpPr>
            <a:spLocks noChangeAspect="1" noChangeArrowheads="1"/>
          </p:cNvSpPr>
          <p:nvPr/>
        </p:nvSpPr>
        <p:spPr bwMode="auto">
          <a:xfrm>
            <a:off x="7339012" y="4541938"/>
            <a:ext cx="71438"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5" name="Oval 40"/>
          <p:cNvSpPr>
            <a:spLocks noChangeAspect="1" noChangeArrowheads="1"/>
          </p:cNvSpPr>
          <p:nvPr/>
        </p:nvSpPr>
        <p:spPr bwMode="auto">
          <a:xfrm>
            <a:off x="7575550" y="4541938"/>
            <a:ext cx="71437" cy="71437"/>
          </a:xfrm>
          <a:prstGeom prst="ellipse">
            <a:avLst/>
          </a:prstGeom>
          <a:solidFill>
            <a:schemeClr val="tx2"/>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nchor="ctr"/>
          <a:lstStyle/>
          <a:p>
            <a:pPr algn="ctr"/>
            <a:endParaRPr lang="en-US" dirty="0"/>
          </a:p>
        </p:txBody>
      </p:sp>
      <p:sp>
        <p:nvSpPr>
          <p:cNvPr id="86" name="Rectangle 2"/>
          <p:cNvSpPr txBox="1">
            <a:spLocks noChangeArrowheads="1"/>
          </p:cNvSpPr>
          <p:nvPr/>
        </p:nvSpPr>
        <p:spPr bwMode="auto">
          <a:xfrm>
            <a:off x="8445500" y="4430813"/>
            <a:ext cx="2344737" cy="1499259"/>
          </a:xfrm>
          <a:prstGeom prst="rect">
            <a:avLst/>
          </a:prstGeom>
          <a:solidFill>
            <a:srgbClr val="EFF1F1"/>
          </a:solidFill>
          <a:ln w="9525">
            <a:solidFill>
              <a:srgbClr val="D1D5D5"/>
            </a:solidFill>
            <a:miter lim="800000"/>
            <a:headEnd/>
            <a:tailEnd/>
          </a:ln>
        </p:spPr>
        <p:txBody>
          <a:bodyPr lIns="143986" tIns="143986" rIns="143986" bIns="143986">
            <a:spAutoFit/>
          </a:bodyPr>
          <a:lstStyle>
            <a:lvl1pPr marL="174625" indent="-174625">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spcAft>
                <a:spcPct val="50000"/>
              </a:spcAft>
              <a:buClr>
                <a:schemeClr val="accent2"/>
              </a:buClr>
              <a:buFont typeface="Times New Roman" pitchFamily="18" charset="0"/>
              <a:buChar char="•"/>
            </a:pPr>
            <a:r>
              <a:rPr lang="en-US" sz="1400" dirty="0">
                <a:solidFill>
                  <a:srgbClr val="000000"/>
                </a:solidFill>
                <a:latin typeface="Arial Narrow" pitchFamily="34" charset="0"/>
                <a:cs typeface="Arial" charset="0"/>
              </a:rPr>
              <a:t>6,000 pages online</a:t>
            </a:r>
          </a:p>
          <a:p>
            <a:pPr>
              <a:spcAft>
                <a:spcPct val="50000"/>
              </a:spcAft>
              <a:buClr>
                <a:schemeClr val="accent2"/>
              </a:buClr>
              <a:buFont typeface="Times New Roman" pitchFamily="18" charset="0"/>
              <a:buChar char="•"/>
            </a:pPr>
            <a:r>
              <a:rPr lang="en-US" sz="1400" dirty="0">
                <a:solidFill>
                  <a:srgbClr val="000000"/>
                </a:solidFill>
                <a:latin typeface="Arial Narrow" pitchFamily="34" charset="0"/>
                <a:cs typeface="Arial" charset="0"/>
              </a:rPr>
              <a:t>11M property emails</a:t>
            </a:r>
          </a:p>
          <a:p>
            <a:pPr>
              <a:spcAft>
                <a:spcPct val="50000"/>
              </a:spcAft>
              <a:buClr>
                <a:schemeClr val="accent2"/>
              </a:buClr>
              <a:buFont typeface="Times New Roman" pitchFamily="18" charset="0"/>
              <a:buChar char="•"/>
            </a:pPr>
            <a:r>
              <a:rPr lang="en-US" sz="1400" dirty="0">
                <a:solidFill>
                  <a:srgbClr val="000000"/>
                </a:solidFill>
                <a:latin typeface="Arial Narrow" pitchFamily="34" charset="0"/>
                <a:cs typeface="Arial" charset="0"/>
              </a:rPr>
              <a:t> 5,200 properties online</a:t>
            </a:r>
          </a:p>
          <a:p>
            <a:pPr>
              <a:spcAft>
                <a:spcPct val="50000"/>
              </a:spcAft>
              <a:buClr>
                <a:schemeClr val="accent2"/>
              </a:buClr>
              <a:buFont typeface="Times New Roman" pitchFamily="18" charset="0"/>
              <a:buChar char="•"/>
            </a:pPr>
            <a:r>
              <a:rPr lang="en-US" sz="1400" dirty="0">
                <a:solidFill>
                  <a:srgbClr val="000000"/>
                </a:solidFill>
                <a:latin typeface="Arial Narrow" pitchFamily="34" charset="0"/>
                <a:cs typeface="Arial" charset="0"/>
              </a:rPr>
              <a:t> 47 sites,  22 languages</a:t>
            </a:r>
            <a:endParaRPr lang="en-GB" sz="1400" dirty="0">
              <a:solidFill>
                <a:srgbClr val="000000"/>
              </a:solidFill>
              <a:latin typeface="Arial Narrow" pitchFamily="34" charset="0"/>
              <a:cs typeface="Times New Roman" pitchFamily="18" charset="0"/>
            </a:endParaRPr>
          </a:p>
        </p:txBody>
      </p:sp>
      <p:sp>
        <p:nvSpPr>
          <p:cNvPr id="87" name="Text Box 42"/>
          <p:cNvSpPr txBox="1">
            <a:spLocks noChangeArrowheads="1"/>
          </p:cNvSpPr>
          <p:nvPr/>
        </p:nvSpPr>
        <p:spPr bwMode="auto">
          <a:xfrm>
            <a:off x="2430463" y="1501274"/>
            <a:ext cx="1048402" cy="345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2200" dirty="0">
                <a:solidFill>
                  <a:schemeClr val="accent1"/>
                </a:solidFill>
              </a:rPr>
              <a:t>1 million</a:t>
            </a:r>
          </a:p>
        </p:txBody>
      </p:sp>
      <p:sp>
        <p:nvSpPr>
          <p:cNvPr id="88" name="Text Box 43"/>
          <p:cNvSpPr txBox="1">
            <a:spLocks noChangeArrowheads="1"/>
          </p:cNvSpPr>
          <p:nvPr/>
        </p:nvSpPr>
        <p:spPr bwMode="auto">
          <a:xfrm>
            <a:off x="6537326" y="1501273"/>
            <a:ext cx="1048402" cy="345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2200" dirty="0">
                <a:solidFill>
                  <a:schemeClr val="accent1"/>
                </a:solidFill>
              </a:rPr>
              <a:t>6 million</a:t>
            </a:r>
          </a:p>
        </p:txBody>
      </p:sp>
      <p:sp>
        <p:nvSpPr>
          <p:cNvPr id="89" name="Text Box 44"/>
          <p:cNvSpPr txBox="1">
            <a:spLocks noChangeArrowheads="1"/>
          </p:cNvSpPr>
          <p:nvPr/>
        </p:nvSpPr>
        <p:spPr bwMode="auto">
          <a:xfrm>
            <a:off x="3798887" y="1501274"/>
            <a:ext cx="1264298" cy="345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2200" dirty="0">
                <a:solidFill>
                  <a:schemeClr val="accent1"/>
                </a:solidFill>
              </a:rPr>
              <a:t>3.7 million</a:t>
            </a:r>
          </a:p>
        </p:txBody>
      </p:sp>
      <p:sp>
        <p:nvSpPr>
          <p:cNvPr id="90" name="Text Box 45"/>
          <p:cNvSpPr txBox="1">
            <a:spLocks noChangeArrowheads="1"/>
          </p:cNvSpPr>
          <p:nvPr/>
        </p:nvSpPr>
        <p:spPr bwMode="auto">
          <a:xfrm>
            <a:off x="5257263" y="1501273"/>
            <a:ext cx="1048402" cy="345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2200" dirty="0">
                <a:solidFill>
                  <a:schemeClr val="accent1"/>
                </a:solidFill>
              </a:rPr>
              <a:t>5 million</a:t>
            </a:r>
          </a:p>
        </p:txBody>
      </p:sp>
      <p:sp>
        <p:nvSpPr>
          <p:cNvPr id="91" name="Text Box 46"/>
          <p:cNvSpPr txBox="1">
            <a:spLocks noChangeArrowheads="1"/>
          </p:cNvSpPr>
          <p:nvPr/>
        </p:nvSpPr>
        <p:spPr bwMode="auto">
          <a:xfrm>
            <a:off x="2603501" y="4229200"/>
            <a:ext cx="843822" cy="280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1" tIns="45716" rIns="91431" bIns="45716">
            <a:spAutoFit/>
          </a:bodyPr>
          <a:lstStyle/>
          <a:p>
            <a:r>
              <a:rPr lang="en-GB" sz="1200" dirty="0"/>
              <a:t>Not tracked</a:t>
            </a:r>
          </a:p>
        </p:txBody>
      </p:sp>
      <p:sp>
        <p:nvSpPr>
          <p:cNvPr id="92" name="Rectangle 58"/>
          <p:cNvSpPr>
            <a:spLocks noChangeArrowheads="1"/>
          </p:cNvSpPr>
          <p:nvPr/>
        </p:nvSpPr>
        <p:spPr bwMode="auto">
          <a:xfrm>
            <a:off x="7756525" y="1412777"/>
            <a:ext cx="1176337" cy="498475"/>
          </a:xfrm>
          <a:prstGeom prst="rect">
            <a:avLst/>
          </a:prstGeom>
          <a:noFill/>
          <a:ln>
            <a:noFill/>
          </a:ln>
          <a:extLst>
            <a:ext uri="{909E8E84-426E-40DD-AFC4-6F175D3DCCD1}">
              <a14:hiddenFill xmlns:a14="http://schemas.microsoft.com/office/drawing/2010/main">
                <a:solidFill>
                  <a:srgbClr val="488B9B"/>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91431" tIns="45716" rIns="91431" bIns="45716" anchor="ctr"/>
          <a:lstStyle/>
          <a:p>
            <a:pPr algn="ctr"/>
            <a:r>
              <a:rPr lang="en-US" sz="1600" dirty="0">
                <a:solidFill>
                  <a:schemeClr val="accent1"/>
                </a:solidFill>
                <a:cs typeface="Arial" charset="0"/>
              </a:rPr>
              <a:t>visitors</a:t>
            </a:r>
          </a:p>
        </p:txBody>
      </p:sp>
      <p:sp>
        <p:nvSpPr>
          <p:cNvPr id="93" name="Text Box 48"/>
          <p:cNvSpPr txBox="1">
            <a:spLocks noChangeArrowheads="1"/>
          </p:cNvSpPr>
          <p:nvPr/>
        </p:nvSpPr>
        <p:spPr bwMode="auto">
          <a:xfrm>
            <a:off x="6967539" y="2851102"/>
            <a:ext cx="474316"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chemeClr val="accent1"/>
                </a:solidFill>
                <a:latin typeface="Arial Narrow" pitchFamily="34" charset="0"/>
              </a:rPr>
              <a:t>12500</a:t>
            </a:r>
          </a:p>
        </p:txBody>
      </p:sp>
      <p:sp>
        <p:nvSpPr>
          <p:cNvPr id="94" name="Text Box 49"/>
          <p:cNvSpPr txBox="1">
            <a:spLocks noChangeArrowheads="1"/>
          </p:cNvSpPr>
          <p:nvPr/>
        </p:nvSpPr>
        <p:spPr bwMode="auto">
          <a:xfrm>
            <a:off x="4229100" y="3465464"/>
            <a:ext cx="379453"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chemeClr val="accent1"/>
                </a:solidFill>
                <a:latin typeface="Arial Narrow" pitchFamily="34" charset="0"/>
              </a:rPr>
              <a:t>9500</a:t>
            </a:r>
          </a:p>
        </p:txBody>
      </p:sp>
      <p:sp>
        <p:nvSpPr>
          <p:cNvPr id="95" name="Text Box 50"/>
          <p:cNvSpPr txBox="1">
            <a:spLocks noChangeArrowheads="1"/>
          </p:cNvSpPr>
          <p:nvPr/>
        </p:nvSpPr>
        <p:spPr bwMode="auto">
          <a:xfrm>
            <a:off x="5422900" y="3070176"/>
            <a:ext cx="521748"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chemeClr val="accent1"/>
                </a:solidFill>
                <a:latin typeface="Arial Narrow" pitchFamily="34" charset="0"/>
              </a:rPr>
              <a:t>10 000</a:t>
            </a:r>
          </a:p>
        </p:txBody>
      </p:sp>
      <p:sp>
        <p:nvSpPr>
          <p:cNvPr id="96" name="Text Box 51"/>
          <p:cNvSpPr txBox="1">
            <a:spLocks noChangeArrowheads="1"/>
          </p:cNvSpPr>
          <p:nvPr/>
        </p:nvSpPr>
        <p:spPr bwMode="auto">
          <a:xfrm>
            <a:off x="6897687" y="3538490"/>
            <a:ext cx="521748"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rgbClr val="488B9B"/>
                </a:solidFill>
                <a:latin typeface="Arial Narrow" pitchFamily="34" charset="0"/>
              </a:rPr>
              <a:t>80,000</a:t>
            </a:r>
          </a:p>
        </p:txBody>
      </p:sp>
      <p:sp>
        <p:nvSpPr>
          <p:cNvPr id="97" name="Text Box 52"/>
          <p:cNvSpPr txBox="1">
            <a:spLocks noChangeArrowheads="1"/>
          </p:cNvSpPr>
          <p:nvPr/>
        </p:nvSpPr>
        <p:spPr bwMode="auto">
          <a:xfrm>
            <a:off x="4159250" y="4152851"/>
            <a:ext cx="521748"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rgbClr val="488B9B"/>
                </a:solidFill>
                <a:latin typeface="Arial Narrow" pitchFamily="34" charset="0"/>
              </a:rPr>
              <a:t>20,000</a:t>
            </a:r>
          </a:p>
        </p:txBody>
      </p:sp>
      <p:sp>
        <p:nvSpPr>
          <p:cNvPr id="98" name="Text Box 53"/>
          <p:cNvSpPr txBox="1">
            <a:spLocks noChangeArrowheads="1"/>
          </p:cNvSpPr>
          <p:nvPr/>
        </p:nvSpPr>
        <p:spPr bwMode="auto">
          <a:xfrm>
            <a:off x="5422900" y="3757564"/>
            <a:ext cx="521748" cy="251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GB" sz="1600" b="1" dirty="0">
                <a:solidFill>
                  <a:srgbClr val="488B9B"/>
                </a:solidFill>
                <a:latin typeface="Arial Narrow" pitchFamily="34" charset="0"/>
              </a:rPr>
              <a:t>50,000</a:t>
            </a:r>
          </a:p>
        </p:txBody>
      </p:sp>
    </p:spTree>
    <p:extLst>
      <p:ext uri="{BB962C8B-B14F-4D97-AF65-F5344CB8AC3E}">
        <p14:creationId xmlns:p14="http://schemas.microsoft.com/office/powerpoint/2010/main" val="20750521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0"/>
          </p:nvPr>
        </p:nvSpPr>
        <p:spPr>
          <a:noFill/>
        </p:spPr>
        <p:txBody>
          <a:bodyPr/>
          <a:lstStyle/>
          <a:p>
            <a:fld id="{44A6C176-2B72-40A0-A4BF-47FBD8D70C86}" type="slidenum">
              <a:rPr lang="en-US" smtClean="0">
                <a:solidFill>
                  <a:srgbClr val="000000"/>
                </a:solidFill>
                <a:latin typeface="Arial Narrow"/>
              </a:rPr>
              <a:pPr/>
              <a:t>15</a:t>
            </a:fld>
            <a:endParaRPr lang="en-US" dirty="0" smtClean="0">
              <a:solidFill>
                <a:srgbClr val="000000"/>
              </a:solidFill>
              <a:latin typeface="Arial Narrow"/>
            </a:endParaRPr>
          </a:p>
        </p:txBody>
      </p:sp>
      <p:sp>
        <p:nvSpPr>
          <p:cNvPr id="23555" name="Rectangle 22"/>
          <p:cNvSpPr>
            <a:spLocks noGrp="1" noChangeArrowheads="1"/>
          </p:cNvSpPr>
          <p:nvPr>
            <p:ph type="title"/>
          </p:nvPr>
        </p:nvSpPr>
        <p:spPr/>
        <p:txBody>
          <a:bodyPr/>
          <a:lstStyle/>
          <a:p>
            <a:pPr eaLnBrk="1" hangingPunct="1"/>
            <a:r>
              <a:rPr lang="en-US" dirty="0" smtClean="0"/>
              <a:t>Platform metrics</a:t>
            </a:r>
            <a:endParaRPr lang="en-US" dirty="0" smtClean="0">
              <a:solidFill>
                <a:schemeClr val="tx2"/>
              </a:solidFill>
            </a:endParaRPr>
          </a:p>
        </p:txBody>
      </p:sp>
      <p:sp>
        <p:nvSpPr>
          <p:cNvPr id="49" name="Rectangle 48"/>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5" name="Picture 4"/>
          <p:cNvPicPr>
            <a:picLocks noChangeAspect="1"/>
          </p:cNvPicPr>
          <p:nvPr/>
        </p:nvPicPr>
        <p:blipFill>
          <a:blip r:embed="rId3"/>
          <a:stretch>
            <a:fillRect/>
          </a:stretch>
        </p:blipFill>
        <p:spPr>
          <a:xfrm>
            <a:off x="301948" y="6325025"/>
            <a:ext cx="1493837" cy="614881"/>
          </a:xfrm>
          <a:prstGeom prst="rect">
            <a:avLst/>
          </a:prstGeom>
        </p:spPr>
      </p:pic>
      <p:sp>
        <p:nvSpPr>
          <p:cNvPr id="6" name="Rectangle 5"/>
          <p:cNvSpPr>
            <a:spLocks noChangeAspect="1"/>
          </p:cNvSpPr>
          <p:nvPr/>
        </p:nvSpPr>
        <p:spPr bwMode="auto">
          <a:xfrm>
            <a:off x="280425" y="4716462"/>
            <a:ext cx="3593545" cy="8874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1400" b="1" u="sng" dirty="0">
                <a:gradFill>
                  <a:gsLst>
                    <a:gs pos="1250">
                      <a:schemeClr val="tx1"/>
                    </a:gs>
                    <a:gs pos="99000">
                      <a:schemeClr val="tx1"/>
                    </a:gs>
                  </a:gsLst>
                  <a:lin ang="5400000" scaled="0"/>
                </a:gradFill>
                <a:ea typeface="Segoe UI" pitchFamily="34" charset="0"/>
                <a:cs typeface="Segoe UI" pitchFamily="34" charset="0"/>
              </a:rPr>
              <a:t>Public Websites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20,000 unique visitors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80,000 page views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450 sites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4 site collections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100 GB</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150 custom web parts</a:t>
            </a:r>
          </a:p>
          <a:p>
            <a:pPr defTabSz="932381" fontAlgn="base">
              <a:lnSpc>
                <a:spcPct val="90000"/>
              </a:lnSpc>
              <a:spcBef>
                <a:spcPct val="0"/>
              </a:spcBef>
              <a:spcAft>
                <a:spcPct val="0"/>
              </a:spcAft>
            </a:pPr>
            <a:endParaRPr lang="en-US" dirty="0" smtClean="0">
              <a:gradFill>
                <a:gsLst>
                  <a:gs pos="1250">
                    <a:schemeClr val="tx1"/>
                  </a:gs>
                  <a:gs pos="99000">
                    <a:schemeClr val="tx1"/>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4"/>
          <a:stretch>
            <a:fillRect/>
          </a:stretch>
        </p:blipFill>
        <p:spPr>
          <a:xfrm>
            <a:off x="248957" y="1135064"/>
            <a:ext cx="3469629" cy="3505200"/>
          </a:xfrm>
          <a:prstGeom prst="rect">
            <a:avLst/>
          </a:prstGeom>
          <a:effectLst>
            <a:outerShdw blurRad="50800" dist="254000" dir="2700000" algn="ctr" rotWithShape="0">
              <a:srgbClr val="000000">
                <a:alpha val="40000"/>
              </a:srgbClr>
            </a:outerShdw>
          </a:effectLst>
        </p:spPr>
      </p:pic>
      <p:pic>
        <p:nvPicPr>
          <p:cNvPr id="12" name="Picture 11"/>
          <p:cNvPicPr>
            <a:picLocks noChangeAspect="1"/>
          </p:cNvPicPr>
          <p:nvPr/>
        </p:nvPicPr>
        <p:blipFill>
          <a:blip r:embed="rId5"/>
          <a:stretch>
            <a:fillRect/>
          </a:stretch>
        </p:blipFill>
        <p:spPr>
          <a:xfrm>
            <a:off x="7629834" y="1131886"/>
            <a:ext cx="1407804" cy="968653"/>
          </a:xfrm>
          <a:prstGeom prst="rect">
            <a:avLst/>
          </a:prstGeom>
          <a:effectLst>
            <a:outerShdw blurRad="50800" dist="254000" dir="2700000" algn="ctr" rotWithShape="0">
              <a:srgbClr val="000000">
                <a:alpha val="40000"/>
              </a:srgbClr>
            </a:outerShdw>
          </a:effectLst>
        </p:spPr>
      </p:pic>
      <p:pic>
        <p:nvPicPr>
          <p:cNvPr id="13" name="Picture 12"/>
          <p:cNvPicPr>
            <a:picLocks noChangeAspect="1"/>
          </p:cNvPicPr>
          <p:nvPr/>
        </p:nvPicPr>
        <p:blipFill>
          <a:blip r:embed="rId6"/>
          <a:stretch>
            <a:fillRect/>
          </a:stretch>
        </p:blipFill>
        <p:spPr>
          <a:xfrm>
            <a:off x="3930651" y="1131887"/>
            <a:ext cx="1557731" cy="995571"/>
          </a:xfrm>
          <a:prstGeom prst="rect">
            <a:avLst/>
          </a:prstGeom>
          <a:effectLst>
            <a:outerShdw blurRad="50800" dist="254000" dir="2700000" algn="ctr" rotWithShape="0">
              <a:srgbClr val="000000">
                <a:alpha val="40000"/>
              </a:srgbClr>
            </a:outerShdw>
          </a:effectLst>
        </p:spPr>
      </p:pic>
      <p:pic>
        <p:nvPicPr>
          <p:cNvPr id="1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04237" y="2278062"/>
            <a:ext cx="2192868" cy="1020907"/>
          </a:xfrm>
          <a:prstGeom prst="rect">
            <a:avLst/>
          </a:prstGeom>
          <a:noFill/>
          <a:ln>
            <a:noFill/>
          </a:ln>
          <a:effectLst>
            <a:outerShdw dist="254000" dir="2700000" algn="ctr" rotWithShape="0">
              <a:schemeClr val="bg2">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93267" y="2278063"/>
            <a:ext cx="1967971" cy="1009016"/>
          </a:xfrm>
          <a:prstGeom prst="rect">
            <a:avLst/>
          </a:prstGeom>
          <a:noFill/>
          <a:ln>
            <a:noFill/>
          </a:ln>
          <a:effectLst>
            <a:outerShdw blurRad="50800" dist="254000" dir="2700000" algn="ctr" rotWithShape="0">
              <a:schemeClr val="tx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30651" y="3450139"/>
            <a:ext cx="2287586" cy="1190125"/>
          </a:xfrm>
          <a:prstGeom prst="rect">
            <a:avLst/>
          </a:prstGeom>
          <a:noFill/>
          <a:ln>
            <a:noFill/>
          </a:ln>
          <a:effectLst>
            <a:outerShdw blurRad="50800" dist="254000" dir="2700000" algn="ctr" rotWithShape="0">
              <a:schemeClr val="tx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1" descr="image0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a:xfrm>
            <a:off x="7629835" y="3413267"/>
            <a:ext cx="2322204" cy="1226996"/>
          </a:xfrm>
          <a:prstGeom prst="rect">
            <a:avLst/>
          </a:prstGeom>
          <a:noFill/>
          <a:ln>
            <a:noFill/>
          </a:ln>
          <a:effectLst>
            <a:outerShdw blurRad="50800" dist="254000" dir="2700000" algn="tl" rotWithShape="0">
              <a:schemeClr val="tx1">
                <a:alpha val="40000"/>
              </a:schemeClr>
            </a:outerShdw>
          </a:effectLst>
          <a:scene3d>
            <a:camera prst="orthographicFront"/>
            <a:lightRig rig="threePt" dir="t"/>
          </a:scene3d>
          <a:sp3d>
            <a:bevelT/>
          </a:sp3d>
        </p:spPr>
      </p:pic>
      <p:sp>
        <p:nvSpPr>
          <p:cNvPr id="21" name="Rectangle 20"/>
          <p:cNvSpPr>
            <a:spLocks noChangeAspect="1"/>
          </p:cNvSpPr>
          <p:nvPr/>
        </p:nvSpPr>
        <p:spPr bwMode="auto">
          <a:xfrm>
            <a:off x="3932237" y="4716462"/>
            <a:ext cx="3593545" cy="8874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1400" b="1" u="sng" dirty="0">
                <a:gradFill>
                  <a:gsLst>
                    <a:gs pos="1250">
                      <a:schemeClr val="tx1"/>
                    </a:gs>
                    <a:gs pos="99000">
                      <a:schemeClr val="tx1"/>
                    </a:gs>
                  </a:gsLst>
                  <a:lin ang="5400000" scaled="0"/>
                </a:gradFill>
                <a:ea typeface="Segoe UI" pitchFamily="34" charset="0"/>
                <a:cs typeface="Segoe UI" pitchFamily="34" charset="0"/>
              </a:rPr>
              <a:t>Intranet Sites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12,500 unique visitors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150,000 page views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8,000 sites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3,000 site collections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2.5 TB</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40 custom web parts</a:t>
            </a:r>
          </a:p>
          <a:p>
            <a:pPr defTabSz="932381" fontAlgn="base">
              <a:lnSpc>
                <a:spcPct val="90000"/>
              </a:lnSpc>
              <a:spcBef>
                <a:spcPct val="0"/>
              </a:spcBef>
              <a:spcAft>
                <a:spcPct val="0"/>
              </a:spcAft>
            </a:pPr>
            <a:endParaRPr lang="en-US" dirty="0" smtClean="0">
              <a:gradFill>
                <a:gsLst>
                  <a:gs pos="1250">
                    <a:schemeClr val="tx1"/>
                  </a:gs>
                  <a:gs pos="99000">
                    <a:schemeClr val="tx1"/>
                  </a:gs>
                </a:gsLst>
                <a:lin ang="5400000" scaled="0"/>
              </a:gradFill>
              <a:ea typeface="Segoe UI" pitchFamily="34" charset="0"/>
              <a:cs typeface="Segoe UI" pitchFamily="34" charset="0"/>
            </a:endParaRPr>
          </a:p>
        </p:txBody>
      </p:sp>
      <p:sp>
        <p:nvSpPr>
          <p:cNvPr id="22" name="Rectangle 21"/>
          <p:cNvSpPr>
            <a:spLocks noChangeAspect="1"/>
          </p:cNvSpPr>
          <p:nvPr/>
        </p:nvSpPr>
        <p:spPr bwMode="auto">
          <a:xfrm>
            <a:off x="7629834" y="4716462"/>
            <a:ext cx="3593545" cy="8874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1400" b="1" u="sng" dirty="0">
                <a:gradFill>
                  <a:gsLst>
                    <a:gs pos="1250">
                      <a:schemeClr val="tx1"/>
                    </a:gs>
                    <a:gs pos="99000">
                      <a:schemeClr val="tx1"/>
                    </a:gs>
                  </a:gsLst>
                  <a:lin ang="5400000" scaled="0"/>
                </a:gradFill>
                <a:ea typeface="Segoe UI" pitchFamily="34" charset="0"/>
                <a:cs typeface="Segoe UI" pitchFamily="34" charset="0"/>
              </a:rPr>
              <a:t>Extranet Sites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7,500 unique visitors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250,000 page views per day</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30,000 sites (1,400 clients)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2,000 site collections</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3.5 TB</a:t>
            </a:r>
          </a:p>
          <a:p>
            <a:pPr defTabSz="932381" fontAlgn="base">
              <a:lnSpc>
                <a:spcPct val="90000"/>
              </a:lnSpc>
              <a:spcBef>
                <a:spcPct val="0"/>
              </a:spcBef>
              <a:spcAft>
                <a:spcPct val="0"/>
              </a:spcAft>
            </a:pPr>
            <a:r>
              <a:rPr lang="en-US" sz="1400" dirty="0">
                <a:gradFill>
                  <a:gsLst>
                    <a:gs pos="1250">
                      <a:schemeClr val="tx1"/>
                    </a:gs>
                    <a:gs pos="99000">
                      <a:schemeClr val="tx1"/>
                    </a:gs>
                  </a:gsLst>
                  <a:lin ang="5400000" scaled="0"/>
                </a:gradFill>
                <a:ea typeface="Segoe UI" pitchFamily="34" charset="0"/>
                <a:cs typeface="Segoe UI" pitchFamily="34" charset="0"/>
              </a:rPr>
              <a:t>85 custom web parts</a:t>
            </a:r>
          </a:p>
          <a:p>
            <a:pPr defTabSz="932381" fontAlgn="base">
              <a:lnSpc>
                <a:spcPct val="90000"/>
              </a:lnSpc>
              <a:spcBef>
                <a:spcPct val="0"/>
              </a:spcBef>
              <a:spcAft>
                <a:spcPct val="0"/>
              </a:spcAft>
            </a:pPr>
            <a:endParaRPr lang="en-US" dirty="0" smtClean="0">
              <a:gradFill>
                <a:gsLst>
                  <a:gs pos="1250">
                    <a:schemeClr val="tx1"/>
                  </a:gs>
                  <a:gs pos="99000">
                    <a:schemeClr val="tx1"/>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750521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Business Challenge</a:t>
            </a:r>
            <a:endParaRPr lang="en-US" dirty="0"/>
          </a:p>
        </p:txBody>
      </p:sp>
    </p:spTree>
    <p:extLst>
      <p:ext uri="{BB962C8B-B14F-4D97-AF65-F5344CB8AC3E}">
        <p14:creationId xmlns:p14="http://schemas.microsoft.com/office/powerpoint/2010/main" val="32634727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23" name="Rectangle 2"/>
          <p:cNvSpPr>
            <a:spLocks noGrp="1" noChangeArrowheads="1"/>
          </p:cNvSpPr>
          <p:nvPr>
            <p:ph type="title"/>
          </p:nvPr>
        </p:nvSpPr>
        <p:spPr/>
        <p:txBody>
          <a:bodyPr/>
          <a:lstStyle/>
          <a:p>
            <a:r>
              <a:rPr lang="en-US" dirty="0"/>
              <a:t>How are we using our </a:t>
            </a:r>
            <a:r>
              <a:rPr lang="en-US" dirty="0">
                <a:solidFill>
                  <a:schemeClr val="tx2"/>
                </a:solidFill>
              </a:rPr>
              <a:t>websites</a:t>
            </a:r>
            <a:r>
              <a:rPr lang="en-US" dirty="0"/>
              <a:t> for business today?</a:t>
            </a:r>
          </a:p>
        </p:txBody>
      </p:sp>
      <p:sp>
        <p:nvSpPr>
          <p:cNvPr id="1310724" name="Rectangle 3"/>
          <p:cNvSpPr>
            <a:spLocks noGrp="1" noChangeArrowheads="1"/>
          </p:cNvSpPr>
          <p:nvPr>
            <p:ph type="body" sz="quarter" idx="10"/>
          </p:nvPr>
        </p:nvSpPr>
        <p:spPr>
          <a:xfrm>
            <a:off x="274640" y="2049462"/>
            <a:ext cx="5486399" cy="2846515"/>
          </a:xfrm>
        </p:spPr>
        <p:txBody>
          <a:bodyPr/>
          <a:lstStyle/>
          <a:p>
            <a:pPr>
              <a:lnSpc>
                <a:spcPct val="90000"/>
              </a:lnSpc>
            </a:pPr>
            <a:r>
              <a:rPr lang="en-US" sz="2400" dirty="0">
                <a:solidFill>
                  <a:schemeClr val="tx1"/>
                </a:solidFill>
              </a:rPr>
              <a:t>Lead generation </a:t>
            </a:r>
            <a:r>
              <a:rPr lang="en-US" sz="2400" dirty="0"/>
              <a:t>from 6.5 million site visitors </a:t>
            </a:r>
          </a:p>
          <a:p>
            <a:pPr>
              <a:lnSpc>
                <a:spcPct val="90000"/>
              </a:lnSpc>
            </a:pPr>
            <a:r>
              <a:rPr lang="en-GB" sz="2400" dirty="0"/>
              <a:t>Promoting our</a:t>
            </a:r>
            <a:r>
              <a:rPr lang="en-GB" sz="2400" dirty="0">
                <a:solidFill>
                  <a:schemeClr val="accent1"/>
                </a:solidFill>
              </a:rPr>
              <a:t> </a:t>
            </a:r>
            <a:r>
              <a:rPr lang="en-GB" sz="2400" dirty="0">
                <a:solidFill>
                  <a:srgbClr val="FFFFFF"/>
                </a:solidFill>
              </a:rPr>
              <a:t>services and capabilities</a:t>
            </a:r>
          </a:p>
          <a:p>
            <a:pPr>
              <a:lnSpc>
                <a:spcPct val="90000"/>
              </a:lnSpc>
            </a:pPr>
            <a:r>
              <a:rPr lang="en-GB" sz="2400" dirty="0">
                <a:solidFill>
                  <a:srgbClr val="FFFFFF"/>
                </a:solidFill>
              </a:rPr>
              <a:t>Marketing properties </a:t>
            </a:r>
            <a:r>
              <a:rPr lang="en-GB" sz="2400" dirty="0"/>
              <a:t>for sale and lease</a:t>
            </a:r>
          </a:p>
          <a:p>
            <a:pPr>
              <a:lnSpc>
                <a:spcPct val="90000"/>
              </a:lnSpc>
            </a:pPr>
            <a:r>
              <a:rPr lang="en-GB" sz="2400" dirty="0">
                <a:solidFill>
                  <a:srgbClr val="FFFFFF"/>
                </a:solidFill>
              </a:rPr>
              <a:t>Research</a:t>
            </a:r>
            <a:r>
              <a:rPr lang="en-GB" sz="2400" dirty="0"/>
              <a:t> display and distribution</a:t>
            </a:r>
          </a:p>
          <a:p>
            <a:r>
              <a:rPr lang="en-GB" sz="2400" dirty="0"/>
              <a:t>Personalized </a:t>
            </a:r>
            <a:r>
              <a:rPr lang="en-GB" sz="2400" dirty="0">
                <a:solidFill>
                  <a:srgbClr val="FFFFFF"/>
                </a:solidFill>
              </a:rPr>
              <a:t>extranet</a:t>
            </a:r>
            <a:r>
              <a:rPr lang="en-GB" sz="2400" dirty="0">
                <a:solidFill>
                  <a:schemeClr val="accent1"/>
                </a:solidFill>
              </a:rPr>
              <a:t> </a:t>
            </a:r>
            <a:r>
              <a:rPr lang="en-GB" sz="2400" dirty="0"/>
              <a:t>zones for clients</a:t>
            </a:r>
          </a:p>
        </p:txBody>
      </p:sp>
      <p:sp>
        <p:nvSpPr>
          <p:cNvPr id="2" name="Text Placeholder 1"/>
          <p:cNvSpPr>
            <a:spLocks noGrp="1"/>
          </p:cNvSpPr>
          <p:nvPr>
            <p:ph type="body" sz="quarter" idx="11"/>
          </p:nvPr>
        </p:nvSpPr>
        <p:spPr>
          <a:xfrm>
            <a:off x="6675440" y="2049462"/>
            <a:ext cx="5486399" cy="3497864"/>
          </a:xfrm>
        </p:spPr>
        <p:txBody>
          <a:bodyPr/>
          <a:lstStyle/>
          <a:p>
            <a:r>
              <a:rPr lang="en-GB" sz="2400" dirty="0"/>
              <a:t>Career portals to drive </a:t>
            </a:r>
            <a:r>
              <a:rPr lang="en-GB" sz="2400" dirty="0">
                <a:solidFill>
                  <a:srgbClr val="FFFFFF"/>
                </a:solidFill>
              </a:rPr>
              <a:t>recruiting</a:t>
            </a:r>
          </a:p>
          <a:p>
            <a:r>
              <a:rPr lang="en-GB" sz="2400" dirty="0">
                <a:solidFill>
                  <a:srgbClr val="FFFFFF"/>
                </a:solidFill>
              </a:rPr>
              <a:t>News</a:t>
            </a:r>
            <a:r>
              <a:rPr lang="en-GB" sz="2400" dirty="0">
                <a:solidFill>
                  <a:schemeClr val="accent1"/>
                </a:solidFill>
              </a:rPr>
              <a:t> </a:t>
            </a:r>
            <a:r>
              <a:rPr lang="en-GB" sz="2400" dirty="0"/>
              <a:t>for our world wide audiences</a:t>
            </a:r>
          </a:p>
          <a:p>
            <a:r>
              <a:rPr lang="en-GB" sz="2400" dirty="0">
                <a:solidFill>
                  <a:srgbClr val="FFFFFF"/>
                </a:solidFill>
              </a:rPr>
              <a:t>Contacts</a:t>
            </a:r>
            <a:r>
              <a:rPr lang="en-GB" sz="2400" dirty="0"/>
              <a:t> system</a:t>
            </a:r>
          </a:p>
          <a:p>
            <a:r>
              <a:rPr lang="en-GB" sz="2400" dirty="0">
                <a:solidFill>
                  <a:srgbClr val="FFFFFF"/>
                </a:solidFill>
              </a:rPr>
              <a:t>Blogging</a:t>
            </a:r>
            <a:r>
              <a:rPr lang="en-GB" sz="2400" dirty="0">
                <a:solidFill>
                  <a:schemeClr val="accent1"/>
                </a:solidFill>
              </a:rPr>
              <a:t> </a:t>
            </a:r>
            <a:r>
              <a:rPr lang="en-GB" sz="2400" dirty="0"/>
              <a:t>for events, topical discussion</a:t>
            </a:r>
          </a:p>
          <a:p>
            <a:r>
              <a:rPr lang="en-GB" sz="2400" dirty="0">
                <a:solidFill>
                  <a:srgbClr val="FFFFFF"/>
                </a:solidFill>
              </a:rPr>
              <a:t>Multi media </a:t>
            </a:r>
            <a:r>
              <a:rPr lang="en-GB" sz="2400" dirty="0"/>
              <a:t>channel for pod casting, web casting etc.</a:t>
            </a:r>
          </a:p>
          <a:p>
            <a:endParaRPr lang="en-US" dirty="0"/>
          </a:p>
        </p:txBody>
      </p:sp>
      <p:sp>
        <p:nvSpPr>
          <p:cNvPr id="1310725" name="Rectangle 4"/>
          <p:cNvSpPr>
            <a:spLocks noChangeArrowheads="1"/>
          </p:cNvSpPr>
          <p:nvPr/>
        </p:nvSpPr>
        <p:spPr bwMode="gray">
          <a:xfrm>
            <a:off x="831259" y="806315"/>
            <a:ext cx="10773960" cy="35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1110155" fontAlgn="base">
              <a:spcBef>
                <a:spcPct val="0"/>
              </a:spcBef>
              <a:spcAft>
                <a:spcPct val="0"/>
              </a:spcAft>
            </a:pPr>
            <a:endParaRPr lang="en-US" sz="2700">
              <a:solidFill>
                <a:srgbClr val="6D7174"/>
              </a:solidFill>
              <a:latin typeface="Arial Narrow" pitchFamily="34" charset="0"/>
              <a:cs typeface="Arial" charset="0"/>
            </a:endParaRPr>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17</a:t>
            </a:fld>
            <a:endParaRPr lang="en-US" dirty="0"/>
          </a:p>
        </p:txBody>
      </p:sp>
    </p:spTree>
    <p:extLst>
      <p:ext uri="{BB962C8B-B14F-4D97-AF65-F5344CB8AC3E}">
        <p14:creationId xmlns:p14="http://schemas.microsoft.com/office/powerpoint/2010/main" val="41212254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0"/>
          <p:cNvSpPr txBox="1">
            <a:spLocks/>
          </p:cNvSpPr>
          <p:nvPr/>
        </p:nvSpPr>
        <p:spPr bwMode="auto">
          <a:xfrm>
            <a:off x="2872115" y="5860033"/>
            <a:ext cx="2299615"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defTabSz="914311" eaLnBrk="0" fontAlgn="base" hangingPunct="0">
              <a:spcBef>
                <a:spcPct val="0"/>
              </a:spcBef>
              <a:spcAft>
                <a:spcPct val="0"/>
              </a:spcAft>
            </a:pPr>
            <a:r>
              <a:rPr lang="en-US" dirty="0" smtClean="0">
                <a:solidFill>
                  <a:srgbClr val="00AEEF"/>
                </a:solidFill>
                <a:cs typeface="Arial" charset="0"/>
              </a:rPr>
              <a:t>Mobile device use</a:t>
            </a:r>
            <a:endParaRPr lang="en-US" dirty="0">
              <a:solidFill>
                <a:srgbClr val="00AEEF"/>
              </a:solidFill>
              <a:cs typeface="Arial" charset="0"/>
            </a:endParaRPr>
          </a:p>
        </p:txBody>
      </p:sp>
      <p:cxnSp>
        <p:nvCxnSpPr>
          <p:cNvPr id="17" name="Straight Connector 16"/>
          <p:cNvCxnSpPr>
            <a:cxnSpLocks noChangeShapeType="1"/>
          </p:cNvCxnSpPr>
          <p:nvPr/>
        </p:nvCxnSpPr>
        <p:spPr bwMode="auto">
          <a:xfrm>
            <a:off x="2716540" y="2821442"/>
            <a:ext cx="0" cy="2964996"/>
          </a:xfrm>
          <a:prstGeom prst="line">
            <a:avLst/>
          </a:prstGeom>
          <a:noFill/>
          <a:ln w="19050" algn="ctr">
            <a:solidFill>
              <a:srgbClr val="BA141A"/>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8" name="Straight Connector 17"/>
          <p:cNvCxnSpPr>
            <a:cxnSpLocks noChangeShapeType="1"/>
          </p:cNvCxnSpPr>
          <p:nvPr/>
        </p:nvCxnSpPr>
        <p:spPr bwMode="auto">
          <a:xfrm>
            <a:off x="2716541" y="5786437"/>
            <a:ext cx="5089525" cy="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cxnSp>
      <p:sp>
        <p:nvSpPr>
          <p:cNvPr id="20" name="Pentagon 19"/>
          <p:cNvSpPr/>
          <p:nvPr/>
        </p:nvSpPr>
        <p:spPr>
          <a:xfrm>
            <a:off x="2733886" y="3098220"/>
            <a:ext cx="4419600" cy="414331"/>
          </a:xfrm>
          <a:prstGeom prst="homePlate">
            <a:avLst/>
          </a:prstGeom>
          <a:solidFill>
            <a:schemeClr val="accent6"/>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defTabSz="914311" fontAlgn="base">
              <a:spcBef>
                <a:spcPct val="0"/>
              </a:spcBef>
              <a:spcAft>
                <a:spcPct val="0"/>
              </a:spcAft>
            </a:pPr>
            <a:r>
              <a:rPr lang="en-US" sz="1600" dirty="0">
                <a:solidFill>
                  <a:schemeClr val="tx1"/>
                </a:solidFill>
                <a:latin typeface="Arial Narrow"/>
              </a:rPr>
              <a:t>Consumerization of IT</a:t>
            </a:r>
          </a:p>
        </p:txBody>
      </p:sp>
      <p:sp>
        <p:nvSpPr>
          <p:cNvPr id="21" name="Pentagon 20"/>
          <p:cNvSpPr/>
          <p:nvPr/>
        </p:nvSpPr>
        <p:spPr>
          <a:xfrm>
            <a:off x="2733886" y="3726566"/>
            <a:ext cx="3915845" cy="414331"/>
          </a:xfrm>
          <a:prstGeom prst="homePlate">
            <a:avLst/>
          </a:prstGeom>
          <a:solidFill>
            <a:srgbClr val="C00000"/>
          </a:solidFill>
          <a:ln w="6350">
            <a:solidFill>
              <a:srgbClr val="012654"/>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defTabSz="914311" fontAlgn="base">
              <a:spcBef>
                <a:spcPct val="0"/>
              </a:spcBef>
              <a:spcAft>
                <a:spcPct val="0"/>
              </a:spcAft>
            </a:pPr>
            <a:r>
              <a:rPr lang="en-US" sz="1600" dirty="0">
                <a:solidFill>
                  <a:srgbClr val="FFFFFF"/>
                </a:solidFill>
                <a:latin typeface="Arial Narrow"/>
              </a:rPr>
              <a:t>Drive toward personal productivity</a:t>
            </a:r>
          </a:p>
        </p:txBody>
      </p:sp>
      <p:sp>
        <p:nvSpPr>
          <p:cNvPr id="22" name="Pentagon 21"/>
          <p:cNvSpPr/>
          <p:nvPr/>
        </p:nvSpPr>
        <p:spPr>
          <a:xfrm>
            <a:off x="2733888" y="4365547"/>
            <a:ext cx="3360736" cy="414331"/>
          </a:xfrm>
          <a:prstGeom prst="homePlate">
            <a:avLst/>
          </a:prstGeom>
          <a:solidFill>
            <a:schemeClr val="accent2"/>
          </a:solidFill>
          <a:ln w="6350">
            <a:solidFill>
              <a:srgbClr val="012654"/>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defTabSz="914311" fontAlgn="base">
              <a:spcBef>
                <a:spcPct val="0"/>
              </a:spcBef>
              <a:spcAft>
                <a:spcPct val="0"/>
              </a:spcAft>
            </a:pPr>
            <a:r>
              <a:rPr lang="en-US" sz="1600" dirty="0">
                <a:solidFill>
                  <a:srgbClr val="FFFFFF"/>
                </a:solidFill>
                <a:latin typeface="Arial Narrow"/>
              </a:rPr>
              <a:t>Localized Marketing</a:t>
            </a:r>
          </a:p>
        </p:txBody>
      </p:sp>
      <p:sp>
        <p:nvSpPr>
          <p:cNvPr id="23" name="Pentagon 22"/>
          <p:cNvSpPr/>
          <p:nvPr/>
        </p:nvSpPr>
        <p:spPr>
          <a:xfrm>
            <a:off x="2733887" y="4971104"/>
            <a:ext cx="2751136" cy="414331"/>
          </a:xfrm>
          <a:prstGeom prst="homePlate">
            <a:avLst/>
          </a:prstGeom>
          <a:solidFill>
            <a:schemeClr val="tx1"/>
          </a:solidFill>
          <a:ln w="6350">
            <a:solidFill>
              <a:srgbClr val="012654"/>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defTabSz="914311" fontAlgn="base">
              <a:spcBef>
                <a:spcPct val="0"/>
              </a:spcBef>
              <a:spcAft>
                <a:spcPct val="0"/>
              </a:spcAft>
            </a:pPr>
            <a:r>
              <a:rPr lang="en-US" sz="1600" dirty="0">
                <a:solidFill>
                  <a:schemeClr val="bg2"/>
                </a:solidFill>
                <a:latin typeface="Arial Narrow"/>
              </a:rPr>
              <a:t>Access and portability of content</a:t>
            </a:r>
          </a:p>
        </p:txBody>
      </p:sp>
      <p:sp>
        <p:nvSpPr>
          <p:cNvPr id="24" name="Freeform 23"/>
          <p:cNvSpPr/>
          <p:nvPr/>
        </p:nvSpPr>
        <p:spPr>
          <a:xfrm>
            <a:off x="2715690" y="2821442"/>
            <a:ext cx="5305647" cy="2934586"/>
          </a:xfrm>
          <a:custGeom>
            <a:avLst/>
            <a:gdLst>
              <a:gd name="connsiteX0" fmla="*/ 0 w 5209954"/>
              <a:gd name="connsiteY0" fmla="*/ 2392325 h 2392325"/>
              <a:gd name="connsiteX1" fmla="*/ 3200400 w 5209954"/>
              <a:gd name="connsiteY1" fmla="*/ 1988288 h 2392325"/>
              <a:gd name="connsiteX2" fmla="*/ 5209954 w 5209954"/>
              <a:gd name="connsiteY2" fmla="*/ 0 h 2392325"/>
            </a:gdLst>
            <a:ahLst/>
            <a:cxnLst>
              <a:cxn ang="0">
                <a:pos x="connsiteX0" y="connsiteY0"/>
              </a:cxn>
              <a:cxn ang="0">
                <a:pos x="connsiteX1" y="connsiteY1"/>
              </a:cxn>
              <a:cxn ang="0">
                <a:pos x="connsiteX2" y="connsiteY2"/>
              </a:cxn>
            </a:cxnLst>
            <a:rect l="l" t="t" r="r" b="b"/>
            <a:pathLst>
              <a:path w="5209954" h="2392325">
                <a:moveTo>
                  <a:pt x="0" y="2392325"/>
                </a:moveTo>
                <a:cubicBezTo>
                  <a:pt x="1166037" y="2389667"/>
                  <a:pt x="2332074" y="2387009"/>
                  <a:pt x="3200400" y="1988288"/>
                </a:cubicBezTo>
                <a:cubicBezTo>
                  <a:pt x="4068726" y="1589567"/>
                  <a:pt x="4639340" y="794783"/>
                  <a:pt x="5209954" y="0"/>
                </a:cubicBezTo>
              </a:path>
            </a:pathLst>
          </a:custGeom>
          <a:noFill/>
          <a:ln w="571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defTabSz="914311" fontAlgn="base">
              <a:spcBef>
                <a:spcPct val="0"/>
              </a:spcBef>
              <a:spcAft>
                <a:spcPct val="0"/>
              </a:spcAft>
            </a:pPr>
            <a:endParaRPr lang="en-US" sz="2400" dirty="0">
              <a:solidFill>
                <a:srgbClr val="FFFFFF"/>
              </a:solidFill>
              <a:latin typeface="Arial Narrow"/>
            </a:endParaRPr>
          </a:p>
        </p:txBody>
      </p:sp>
      <p:cxnSp>
        <p:nvCxnSpPr>
          <p:cNvPr id="25" name="Straight Arrow Connector 24"/>
          <p:cNvCxnSpPr/>
          <p:nvPr/>
        </p:nvCxnSpPr>
        <p:spPr>
          <a:xfrm>
            <a:off x="5261303" y="6080274"/>
            <a:ext cx="2449066" cy="0"/>
          </a:xfrm>
          <a:prstGeom prst="straightConnector1">
            <a:avLst/>
          </a:prstGeom>
          <a:ln w="28575">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itle 10"/>
          <p:cNvSpPr txBox="1">
            <a:spLocks/>
          </p:cNvSpPr>
          <p:nvPr/>
        </p:nvSpPr>
        <p:spPr bwMode="auto">
          <a:xfrm>
            <a:off x="8266367" y="2843424"/>
            <a:ext cx="2652899" cy="3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defTabSz="914311" eaLnBrk="0" fontAlgn="base" hangingPunct="0">
              <a:spcBef>
                <a:spcPct val="0"/>
              </a:spcBef>
              <a:spcAft>
                <a:spcPct val="0"/>
              </a:spcAft>
            </a:pPr>
            <a:r>
              <a:rPr lang="en-US" sz="2000" dirty="0">
                <a:solidFill>
                  <a:schemeClr val="tx2"/>
                </a:solidFill>
                <a:cs typeface="Arial" charset="0"/>
              </a:rPr>
              <a:t>Risk of disintermediation</a:t>
            </a:r>
          </a:p>
        </p:txBody>
      </p:sp>
      <p:sp>
        <p:nvSpPr>
          <p:cNvPr id="27" name="Title 10"/>
          <p:cNvSpPr txBox="1">
            <a:spLocks/>
          </p:cNvSpPr>
          <p:nvPr/>
        </p:nvSpPr>
        <p:spPr bwMode="auto">
          <a:xfrm>
            <a:off x="7405130" y="4415760"/>
            <a:ext cx="2798465" cy="3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defTabSz="914311" eaLnBrk="0" fontAlgn="base" hangingPunct="0">
              <a:spcBef>
                <a:spcPct val="0"/>
              </a:spcBef>
              <a:spcAft>
                <a:spcPct val="0"/>
              </a:spcAft>
            </a:pPr>
            <a:r>
              <a:rPr lang="en-US" sz="2000" dirty="0">
                <a:solidFill>
                  <a:srgbClr val="00AEEF"/>
                </a:solidFill>
                <a:cs typeface="Arial" charset="0"/>
              </a:rPr>
              <a:t>Increasing marketing costs</a:t>
            </a:r>
          </a:p>
        </p:txBody>
      </p:sp>
      <p:sp>
        <p:nvSpPr>
          <p:cNvPr id="2" name="Title 1"/>
          <p:cNvSpPr>
            <a:spLocks noGrp="1"/>
          </p:cNvSpPr>
          <p:nvPr>
            <p:ph type="title"/>
          </p:nvPr>
        </p:nvSpPr>
        <p:spPr/>
        <p:txBody>
          <a:bodyPr/>
          <a:lstStyle/>
          <a:p>
            <a:r>
              <a:rPr lang="en-US" dirty="0"/>
              <a:t>Transformative changes will affect our industry with a risk of disruption and disintermediation</a:t>
            </a:r>
          </a:p>
        </p:txBody>
      </p:sp>
      <p:sp>
        <p:nvSpPr>
          <p:cNvPr id="29"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18</a:t>
            </a:fld>
            <a:endParaRPr lang="en-US" dirty="0"/>
          </a:p>
        </p:txBody>
      </p:sp>
    </p:spTree>
    <p:extLst>
      <p:ext uri="{BB962C8B-B14F-4D97-AF65-F5344CB8AC3E}">
        <p14:creationId xmlns:p14="http://schemas.microsoft.com/office/powerpoint/2010/main" val="27646581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Growth of mobile traffic since Jan 2011</a:t>
            </a:r>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978241976"/>
              </p:ext>
            </p:extLst>
          </p:nvPr>
        </p:nvGraphicFramePr>
        <p:xfrm>
          <a:off x="1" y="1631951"/>
          <a:ext cx="10772775" cy="4430713"/>
        </p:xfrm>
        <a:graphic>
          <a:graphicData uri="http://schemas.openxmlformats.org/drawingml/2006/chart">
            <c:chart xmlns:c="http://schemas.openxmlformats.org/drawingml/2006/chart" xmlns:r="http://schemas.openxmlformats.org/officeDocument/2006/relationships" r:id="rId3"/>
          </a:graphicData>
        </a:graphic>
      </p:graphicFrame>
      <p:sp>
        <p:nvSpPr>
          <p:cNvPr id="7"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19</a:t>
            </a:fld>
            <a:endParaRPr lang="en-US" dirty="0"/>
          </a:p>
        </p:txBody>
      </p:sp>
    </p:spTree>
    <p:extLst>
      <p:ext uri="{BB962C8B-B14F-4D97-AF65-F5344CB8AC3E}">
        <p14:creationId xmlns:p14="http://schemas.microsoft.com/office/powerpoint/2010/main" val="18093823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smtClean="0"/>
              <a:t>SPC056</a:t>
            </a:r>
            <a:endParaRPr lang="en-US" dirty="0"/>
          </a:p>
        </p:txBody>
      </p:sp>
      <p:sp>
        <p:nvSpPr>
          <p:cNvPr id="4" name="Title 3"/>
          <p:cNvSpPr>
            <a:spLocks noGrp="1"/>
          </p:cNvSpPr>
          <p:nvPr>
            <p:ph type="title"/>
          </p:nvPr>
        </p:nvSpPr>
        <p:spPr/>
        <p:txBody>
          <a:bodyPr/>
          <a:lstStyle/>
          <a:p>
            <a:r>
              <a:rPr lang="en-US" smtClean="0"/>
              <a:t>Next Gen Public Sites – Jones Lang LaSalle</a:t>
            </a:r>
            <a:endParaRPr lang="en-US" dirty="0"/>
          </a:p>
        </p:txBody>
      </p:sp>
      <p:sp>
        <p:nvSpPr>
          <p:cNvPr id="5" name="Text Placeholder 4"/>
          <p:cNvSpPr>
            <a:spLocks noGrp="1"/>
          </p:cNvSpPr>
          <p:nvPr>
            <p:ph type="body" sz="quarter" idx="12"/>
          </p:nvPr>
        </p:nvSpPr>
        <p:spPr/>
        <p:txBody>
          <a:bodyPr/>
          <a:lstStyle/>
          <a:p>
            <a:endParaRPr lang="en-US" smtClean="0"/>
          </a:p>
          <a:p>
            <a:r>
              <a:rPr lang="en-US" smtClean="0"/>
              <a:t>Gregory Adams &amp; Tom Lombardo</a:t>
            </a:r>
            <a:endParaRPr lang="en-US" dirty="0" smtClean="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Attracting visitors…how they reach us</a:t>
            </a:r>
            <a:endParaRPr lang="en-US" dirty="0"/>
          </a:p>
        </p:txBody>
      </p:sp>
      <p:sp>
        <p:nvSpPr>
          <p:cNvPr id="3" name="Content Placeholder 2"/>
          <p:cNvSpPr>
            <a:spLocks noGrp="1"/>
          </p:cNvSpPr>
          <p:nvPr>
            <p:ph type="body" sz="quarter" idx="10"/>
          </p:nvPr>
        </p:nvSpPr>
        <p:spPr>
          <a:xfrm>
            <a:off x="6523038" y="1592262"/>
            <a:ext cx="5486399" cy="4415037"/>
          </a:xfrm>
        </p:spPr>
        <p:txBody>
          <a:bodyPr/>
          <a:lstStyle/>
          <a:p>
            <a:r>
              <a:rPr lang="en-US" sz="2700" dirty="0"/>
              <a:t>Top browser is Internet Explorer, but mix is changing</a:t>
            </a:r>
          </a:p>
          <a:p>
            <a:r>
              <a:rPr lang="en-US" sz="2700" dirty="0"/>
              <a:t>Chrome represents 17% of traffic and Safari 12%, vs. 9.7% and 8.5%, respectively, a year ago</a:t>
            </a:r>
          </a:p>
          <a:p>
            <a:r>
              <a:rPr lang="en-US" sz="2700" dirty="0"/>
              <a:t>Mobile access is increasing rapidly, up 182% from a year ago</a:t>
            </a:r>
          </a:p>
          <a:p>
            <a:endParaRPr lang="en-US" dirty="0"/>
          </a:p>
          <a:p>
            <a:endParaRPr lang="en-US" dirty="0"/>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908628480"/>
              </p:ext>
            </p:extLst>
          </p:nvPr>
        </p:nvGraphicFramePr>
        <p:xfrm>
          <a:off x="579437" y="1631951"/>
          <a:ext cx="5283200" cy="4430713"/>
        </p:xfrm>
        <a:graphic>
          <a:graphicData uri="http://schemas.openxmlformats.org/drawingml/2006/chart">
            <c:chart xmlns:c="http://schemas.openxmlformats.org/drawingml/2006/chart" xmlns:r="http://schemas.openxmlformats.org/officeDocument/2006/relationships" r:id="rId3"/>
          </a:graphicData>
        </a:graphic>
      </p:graphicFrame>
      <p:sp>
        <p:nvSpPr>
          <p:cNvPr id="7" name="Slide Number Placeholder 2"/>
          <p:cNvSpPr>
            <a:spLocks noGrp="1"/>
          </p:cNvSpPr>
          <p:nvPr>
            <p:ph type="sldNum" sz="quarter" idx="4294967295"/>
          </p:nvPr>
        </p:nvSpPr>
        <p:spPr>
          <a:xfrm>
            <a:off x="11945939" y="6645275"/>
            <a:ext cx="490537" cy="158750"/>
          </a:xfrm>
          <a:prstGeom prst="rect">
            <a:avLst/>
          </a:prstGeom>
        </p:spPr>
        <p:txBody>
          <a:bodyPr lIns="111015" tIns="55508" rIns="111015" bIns="55508"/>
          <a:lstStyle/>
          <a:p>
            <a:pPr>
              <a:defRPr/>
            </a:pPr>
            <a:fld id="{AD652877-81F6-46FE-8305-18AF373D64B5}" type="slidenum">
              <a:rPr lang="en-US" smtClean="0"/>
              <a:pPr>
                <a:defRPr/>
              </a:pPr>
              <a:t>20</a:t>
            </a:fld>
            <a:endParaRPr lang="en-US" dirty="0"/>
          </a:p>
        </p:txBody>
      </p:sp>
    </p:spTree>
    <p:extLst>
      <p:ext uri="{BB962C8B-B14F-4D97-AF65-F5344CB8AC3E}">
        <p14:creationId xmlns:p14="http://schemas.microsoft.com/office/powerpoint/2010/main" val="10014209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744662"/>
            <a:ext cx="6019799" cy="3593053"/>
          </a:xfrm>
          <a:prstGeom prst="rect">
            <a:avLst/>
          </a:prstGeom>
        </p:spPr>
        <p:txBody>
          <a:bodyPr lIns="111015" tIns="55508" rIns="111015" bIns="55508"/>
          <a:lstStyle/>
          <a:p>
            <a:r>
              <a:rPr lang="en-US" sz="2600" dirty="0"/>
              <a:t>52 percent of traffic comes from search engines</a:t>
            </a:r>
          </a:p>
          <a:p>
            <a:r>
              <a:rPr lang="en-US" sz="2600" dirty="0"/>
              <a:t>26% traffic comes directly to the site, not linking to it from another source</a:t>
            </a:r>
          </a:p>
          <a:p>
            <a:r>
              <a:rPr lang="en-US" sz="2600" dirty="0"/>
              <a:t>Search traffic has steadily increased, </a:t>
            </a:r>
            <a:br>
              <a:rPr lang="en-US" sz="2600" dirty="0"/>
            </a:br>
            <a:r>
              <a:rPr lang="en-US" sz="2600" dirty="0"/>
              <a:t>up 33% in last year</a:t>
            </a:r>
          </a:p>
          <a:p>
            <a:r>
              <a:rPr lang="en-US" sz="2600" dirty="0"/>
              <a:t>Google provides 88% of search traffic, but traffic does come from other sources</a:t>
            </a:r>
          </a:p>
        </p:txBody>
      </p:sp>
      <p:sp>
        <p:nvSpPr>
          <p:cNvPr id="2" name="Title 1"/>
          <p:cNvSpPr>
            <a:spLocks noGrp="1"/>
          </p:cNvSpPr>
          <p:nvPr>
            <p:ph type="title"/>
          </p:nvPr>
        </p:nvSpPr>
        <p:spPr/>
        <p:txBody>
          <a:bodyPr/>
          <a:lstStyle/>
          <a:p>
            <a:r>
              <a:rPr lang="en-US" dirty="0" smtClean="0"/>
              <a:t>Finding our sites…search is increasing</a:t>
            </a:r>
            <a:endParaRPr lang="en-US" dirty="0"/>
          </a:p>
        </p:txBody>
      </p:sp>
      <p:graphicFrame>
        <p:nvGraphicFramePr>
          <p:cNvPr id="5" name="Chart 4"/>
          <p:cNvGraphicFramePr/>
          <p:nvPr>
            <p:extLst>
              <p:ext uri="{D42A27DB-BD31-4B8C-83A1-F6EECF244321}">
                <p14:modId xmlns:p14="http://schemas.microsoft.com/office/powerpoint/2010/main" val="3631460019"/>
              </p:ext>
            </p:extLst>
          </p:nvPr>
        </p:nvGraphicFramePr>
        <p:xfrm>
          <a:off x="6529149" y="1709773"/>
          <a:ext cx="5907326" cy="4144904"/>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21</a:t>
            </a:fld>
            <a:endParaRPr lang="en-US" dirty="0"/>
          </a:p>
        </p:txBody>
      </p:sp>
    </p:spTree>
    <p:extLst>
      <p:ext uri="{BB962C8B-B14F-4D97-AF65-F5344CB8AC3E}">
        <p14:creationId xmlns:p14="http://schemas.microsoft.com/office/powerpoint/2010/main" val="27339106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Influence strengthening in social media</a:t>
            </a:r>
            <a:endParaRPr lang="en-US" dirty="0"/>
          </a:p>
        </p:txBody>
      </p:sp>
      <p:pic>
        <p:nvPicPr>
          <p:cNvPr id="1026" name="Picture 2" descr="C:\Documents and Settings\jennifer.alberts\My Documents\1. Work Stuff\Metrics\Images\LinkedI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837" y="1592263"/>
            <a:ext cx="2952459" cy="221402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Documents and Settings\jennifer.alberts\My Documents\1. Work Stuff\Metrics\Images\Twit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084637" y="1592262"/>
            <a:ext cx="2971800" cy="2228534"/>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pic>
        <p:nvPicPr>
          <p:cNvPr id="8" name="Picture 2" descr="C:\Documents and Settings\jennifer.alberts\My Documents\1. Work Stuff\Metrics\Images\Facebook-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08237" y="4106863"/>
            <a:ext cx="2971800" cy="22285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Documents and Settings\jennifer.alberts\My Documents\1. Work Stuff\Metrics\Images\google_plus_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37237" y="4106863"/>
            <a:ext cx="2743200" cy="22359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Documents and Settings\jennifer.alberts\My Documents\1. Work Stuff\Metrics\Images\YouTube.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61237" y="1592262"/>
            <a:ext cx="2971800" cy="2228534"/>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22</a:t>
            </a:fld>
            <a:endParaRPr lang="en-US" dirty="0"/>
          </a:p>
        </p:txBody>
      </p:sp>
    </p:spTree>
    <p:extLst>
      <p:ext uri="{BB962C8B-B14F-4D97-AF65-F5344CB8AC3E}">
        <p14:creationId xmlns:p14="http://schemas.microsoft.com/office/powerpoint/2010/main" val="28964705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Addressing the  Business Challenge</a:t>
            </a:r>
            <a:endParaRPr lang="en-US" dirty="0"/>
          </a:p>
        </p:txBody>
      </p:sp>
    </p:spTree>
    <p:extLst>
      <p:ext uri="{BB962C8B-B14F-4D97-AF65-F5344CB8AC3E}">
        <p14:creationId xmlns:p14="http://schemas.microsoft.com/office/powerpoint/2010/main" val="8649300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What do these sites have in common?</a:t>
            </a:r>
            <a:endParaRPr lang="en-US" sz="3200" dirty="0">
              <a:gradFill>
                <a:gsLst>
                  <a:gs pos="0">
                    <a:schemeClr val="accent6"/>
                  </a:gs>
                  <a:gs pos="86000">
                    <a:schemeClr val="accent6"/>
                  </a:gs>
                </a:gsLst>
                <a:lin ang="5400000" scaled="0"/>
              </a:gradFill>
            </a:endParaRPr>
          </a:p>
        </p:txBody>
      </p:sp>
      <p:sp>
        <p:nvSpPr>
          <p:cNvPr id="18" name="Rectangle 17"/>
          <p:cNvSpPr>
            <a:spLocks noChangeAspect="1"/>
          </p:cNvSpPr>
          <p:nvPr/>
        </p:nvSpPr>
        <p:spPr bwMode="auto">
          <a:xfrm>
            <a:off x="293825" y="5783264"/>
            <a:ext cx="3593545" cy="8874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dirty="0" smtClean="0">
                <a:gradFill>
                  <a:gsLst>
                    <a:gs pos="1250">
                      <a:schemeClr val="tx1"/>
                    </a:gs>
                    <a:gs pos="99000">
                      <a:schemeClr val="tx1"/>
                    </a:gs>
                  </a:gsLst>
                  <a:lin ang="5400000" scaled="0"/>
                </a:gradFill>
                <a:ea typeface="Segoe UI" pitchFamily="34" charset="0"/>
                <a:cs typeface="Segoe UI" pitchFamily="34" charset="0"/>
              </a:rPr>
              <a:t>Rich and always changing relevant content</a:t>
            </a:r>
          </a:p>
        </p:txBody>
      </p:sp>
      <p:sp>
        <p:nvSpPr>
          <p:cNvPr id="27" name="Rectangle 26"/>
          <p:cNvSpPr>
            <a:spLocks noChangeAspect="1"/>
          </p:cNvSpPr>
          <p:nvPr/>
        </p:nvSpPr>
        <p:spPr bwMode="auto">
          <a:xfrm>
            <a:off x="7592277" y="5786439"/>
            <a:ext cx="3658336" cy="8842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Easy to use for the challenged…sophisticated enough for the advanced</a:t>
            </a:r>
          </a:p>
        </p:txBody>
      </p:sp>
      <p:sp>
        <p:nvSpPr>
          <p:cNvPr id="13" name="TextBox 12"/>
          <p:cNvSpPr txBox="1"/>
          <p:nvPr/>
        </p:nvSpPr>
        <p:spPr>
          <a:xfrm>
            <a:off x="273048" y="1212850"/>
            <a:ext cx="7319229" cy="912428"/>
          </a:xfrm>
          <a:prstGeom prst="rect">
            <a:avLst/>
          </a:prstGeom>
          <a:noFill/>
        </p:spPr>
        <p:txBody>
          <a:bodyPr wrap="square" lIns="182862" tIns="146289" rIns="182862" bIns="146289" rtlCol="0">
            <a:noAutofit/>
          </a:bodyPr>
          <a:lstStyle/>
          <a:p>
            <a:endParaRPr lang="en-US" sz="2000" dirty="0">
              <a:gradFill>
                <a:gsLst>
                  <a:gs pos="1250">
                    <a:schemeClr val="tx1"/>
                  </a:gs>
                  <a:gs pos="99000">
                    <a:schemeClr val="tx1"/>
                  </a:gs>
                </a:gsLst>
                <a:lin ang="5400000" scaled="0"/>
              </a:gradFill>
            </a:endParaRPr>
          </a:p>
        </p:txBody>
      </p:sp>
      <p:sp>
        <p:nvSpPr>
          <p:cNvPr id="19" name="Rectangle 18"/>
          <p:cNvSpPr>
            <a:spLocks noChangeAspect="1"/>
          </p:cNvSpPr>
          <p:nvPr/>
        </p:nvSpPr>
        <p:spPr bwMode="auto">
          <a:xfrm>
            <a:off x="3930651" y="5786439"/>
            <a:ext cx="3635108" cy="8842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 one stop shopping place.  A portal to other places…the jumping off point</a:t>
            </a: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8" y="2125661"/>
            <a:ext cx="3632163"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9838" y="2125661"/>
            <a:ext cx="3670581"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 Placeholder 3"/>
          <p:cNvSpPr txBox="1">
            <a:spLocks/>
          </p:cNvSpPr>
          <p:nvPr/>
        </p:nvSpPr>
        <p:spPr>
          <a:xfrm>
            <a:off x="274638" y="1212850"/>
            <a:ext cx="11887200" cy="859723"/>
          </a:xfrm>
          <a:prstGeom prst="rect">
            <a:avLst/>
          </a:prstGeom>
        </p:spPr>
        <p:txBody>
          <a:bodyPr vert="horz" wrap="square" lIns="182862" tIns="146289" rIns="182862" bIns="146289"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0">
                      <a:schemeClr val="tx2"/>
                    </a:gs>
                    <a:gs pos="86000">
                      <a:schemeClr val="tx2"/>
                    </a:gs>
                  </a:gsLst>
                  <a:lin ang="5400000" scaled="0"/>
                </a:gradFill>
              </a:rPr>
              <a:t>People keep coming back</a:t>
            </a:r>
            <a:endParaRPr lang="en-US" dirty="0">
              <a:gradFill>
                <a:gsLst>
                  <a:gs pos="0">
                    <a:schemeClr val="tx2"/>
                  </a:gs>
                  <a:gs pos="86000">
                    <a:schemeClr val="tx2"/>
                  </a:gs>
                </a:gsLst>
                <a:lin ang="5400000" scaled="0"/>
              </a:gradFill>
            </a:endParaRPr>
          </a:p>
        </p:txBody>
      </p:sp>
      <p:sp>
        <p:nvSpPr>
          <p:cNvPr id="3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24</a:t>
            </a:fld>
            <a:endParaRPr lang="en-US" dirty="0"/>
          </a:p>
        </p:txBody>
      </p:sp>
      <p:pic>
        <p:nvPicPr>
          <p:cNvPr id="2" name="Picture 1"/>
          <p:cNvPicPr>
            <a:picLocks noChangeAspect="1"/>
          </p:cNvPicPr>
          <p:nvPr/>
        </p:nvPicPr>
        <p:blipFill>
          <a:blip r:embed="rId5"/>
          <a:stretch>
            <a:fillRect/>
          </a:stretch>
        </p:blipFill>
        <p:spPr>
          <a:xfrm>
            <a:off x="3924940" y="2122487"/>
            <a:ext cx="3664898" cy="2958214"/>
          </a:xfrm>
          <a:prstGeom prst="rect">
            <a:avLst/>
          </a:prstGeom>
        </p:spPr>
      </p:pic>
    </p:spTree>
    <p:extLst>
      <p:ext uri="{BB962C8B-B14F-4D97-AF65-F5344CB8AC3E}">
        <p14:creationId xmlns:p14="http://schemas.microsoft.com/office/powerpoint/2010/main" val="12102706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0" y="212566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Cloud and independence (device, browser, OS, etc.)</a:t>
            </a: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When people love their device, they love IT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7" y="212566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Greater focus on digital channels</a:t>
            </a: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is a game changer for us</a:t>
            </a:r>
          </a:p>
        </p:txBody>
      </p:sp>
      <p:sp>
        <p:nvSpPr>
          <p:cNvPr id="29" name="Rectangle 28"/>
          <p:cNvSpPr/>
          <p:nvPr/>
        </p:nvSpPr>
        <p:spPr bwMode="auto">
          <a:xfrm>
            <a:off x="8497880" y="2125664"/>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Using social collaboration to drive expertise and knowledge sharing</a:t>
            </a: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Search will drive sharing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4" y="212566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Productivity apps geared to the individual</a:t>
            </a: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Data driven organization driving analytics and real-time decision making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8" y="4870451"/>
            <a:ext cx="10966443" cy="1827213"/>
          </a:xfrm>
          <a:prstGeom prst="rect">
            <a:avLst/>
          </a:prstGeom>
          <a:noFill/>
        </p:spPr>
        <p:txBody>
          <a:bodyPr wrap="square" lIns="182862" tIns="146289" rIns="182862" bIns="146289" rtlCol="0">
            <a:noAutofit/>
          </a:bodyPr>
          <a:lstStyle/>
          <a:p>
            <a:r>
              <a:rPr lang="en-US" sz="1600" dirty="0"/>
              <a:t>Greater partnership between marketing and IT will drive adoption and innovation</a:t>
            </a:r>
          </a:p>
        </p:txBody>
      </p:sp>
      <p:sp>
        <p:nvSpPr>
          <p:cNvPr id="3" name="Title 2"/>
          <p:cNvSpPr>
            <a:spLocks noGrp="1"/>
          </p:cNvSpPr>
          <p:nvPr>
            <p:ph type="title"/>
          </p:nvPr>
        </p:nvSpPr>
        <p:spPr/>
        <p:txBody>
          <a:bodyPr/>
          <a:lstStyle/>
          <a:p>
            <a:r>
              <a:rPr lang="en-US" dirty="0" smtClean="0"/>
              <a:t>What is our strategy?</a:t>
            </a:r>
            <a:endParaRPr lang="en-US" dirty="0"/>
          </a:p>
        </p:txBody>
      </p:sp>
      <p:sp>
        <p:nvSpPr>
          <p:cNvPr id="4" name="Text Placeholder 3"/>
          <p:cNvSpPr>
            <a:spLocks noGrp="1"/>
          </p:cNvSpPr>
          <p:nvPr>
            <p:ph type="body" sz="quarter" idx="10"/>
          </p:nvPr>
        </p:nvSpPr>
        <p:spPr>
          <a:xfrm>
            <a:off x="274638" y="1212851"/>
            <a:ext cx="11887200" cy="846281"/>
          </a:xfrm>
        </p:spPr>
        <p:txBody>
          <a:bodyPr vert="horz" wrap="square" lIns="182862" tIns="146289" rIns="182862" bIns="146289" rtlCol="0">
            <a:spAutoFit/>
          </a:bodyPr>
          <a:lstStyle/>
          <a:p>
            <a:r>
              <a:rPr lang="en-US" dirty="0" smtClean="0">
                <a:gradFill>
                  <a:gsLst>
                    <a:gs pos="0">
                      <a:schemeClr val="tx2"/>
                    </a:gs>
                    <a:gs pos="86000">
                      <a:schemeClr val="tx2"/>
                    </a:gs>
                  </a:gsLst>
                  <a:lin ang="5400000" scaled="0"/>
                </a:gradFill>
              </a:rPr>
              <a:t>We need to address the challenge of change</a:t>
            </a:r>
            <a:endParaRPr lang="en-US" dirty="0">
              <a:gradFill>
                <a:gsLst>
                  <a:gs pos="0">
                    <a:schemeClr val="tx2"/>
                  </a:gs>
                  <a:gs pos="86000">
                    <a:schemeClr val="tx2"/>
                  </a:gs>
                </a:gsLst>
                <a:lin ang="5400000" scaled="0"/>
              </a:gradFill>
            </a:endParaRPr>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25</a:t>
            </a:fld>
            <a:endParaRPr lang="en-US" dirty="0"/>
          </a:p>
        </p:txBody>
      </p:sp>
    </p:spTree>
    <p:extLst>
      <p:ext uri="{BB962C8B-B14F-4D97-AF65-F5344CB8AC3E}">
        <p14:creationId xmlns:p14="http://schemas.microsoft.com/office/powerpoint/2010/main" val="9259686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We must think differently</a:t>
            </a:r>
            <a:endParaRPr lang="en-US" dirty="0"/>
          </a:p>
        </p:txBody>
      </p:sp>
      <p:sp>
        <p:nvSpPr>
          <p:cNvPr id="6" name="Text Placeholder 5"/>
          <p:cNvSpPr>
            <a:spLocks noGrp="1"/>
          </p:cNvSpPr>
          <p:nvPr>
            <p:ph type="body" sz="quarter" idx="10"/>
          </p:nvPr>
        </p:nvSpPr>
        <p:spPr>
          <a:xfrm>
            <a:off x="274638" y="1212850"/>
            <a:ext cx="11887200" cy="3096068"/>
          </a:xfrm>
        </p:spPr>
        <p:txBody>
          <a:bodyPr/>
          <a:lstStyle/>
          <a:p>
            <a:r>
              <a:rPr lang="en-US" sz="3600" dirty="0"/>
              <a:t>No longer one size fits all</a:t>
            </a:r>
          </a:p>
          <a:p>
            <a:r>
              <a:rPr lang="en-US" sz="3600" dirty="0"/>
              <a:t>Move from brand focus to transactional</a:t>
            </a:r>
          </a:p>
          <a:p>
            <a:r>
              <a:rPr lang="en-US" sz="3600" dirty="0"/>
              <a:t>Think globally, act locally</a:t>
            </a:r>
          </a:p>
          <a:p>
            <a:r>
              <a:rPr lang="en-US" sz="3600" dirty="0"/>
              <a:t>Speed and performance are not just nice, they are critical</a:t>
            </a:r>
          </a:p>
          <a:p>
            <a:r>
              <a:rPr lang="en-US" sz="3600" dirty="0"/>
              <a:t>Know your visitors</a:t>
            </a:r>
          </a:p>
        </p:txBody>
      </p:sp>
      <p:sp>
        <p:nvSpPr>
          <p:cNvPr id="4"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26</a:t>
            </a:fld>
            <a:endParaRPr lang="en-US" dirty="0"/>
          </a:p>
        </p:txBody>
      </p:sp>
    </p:spTree>
    <p:extLst>
      <p:ext uri="{BB962C8B-B14F-4D97-AF65-F5344CB8AC3E}">
        <p14:creationId xmlns:p14="http://schemas.microsoft.com/office/powerpoint/2010/main" val="14093115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promise of SharePoint 2013</a:t>
            </a:r>
            <a:endParaRPr lang="en-US" dirty="0"/>
          </a:p>
        </p:txBody>
      </p:sp>
      <p:sp>
        <p:nvSpPr>
          <p:cNvPr id="3" name="Content Placeholder 2"/>
          <p:cNvSpPr>
            <a:spLocks noGrp="1"/>
          </p:cNvSpPr>
          <p:nvPr>
            <p:ph type="body" sz="quarter" idx="10"/>
          </p:nvPr>
        </p:nvSpPr>
        <p:spPr>
          <a:xfrm>
            <a:off x="274640" y="1212849"/>
            <a:ext cx="5486399" cy="4538119"/>
          </a:xfrm>
          <a:prstGeom prst="rect">
            <a:avLst/>
          </a:prstGeom>
        </p:spPr>
        <p:txBody>
          <a:bodyPr lIns="111015" tIns="55508" rIns="111015" bIns="55508"/>
          <a:lstStyle/>
          <a:p>
            <a:pPr lvl="0"/>
            <a:r>
              <a:rPr lang="en-US" dirty="0"/>
              <a:t>Full integration of search</a:t>
            </a:r>
          </a:p>
          <a:p>
            <a:pPr lvl="0"/>
            <a:r>
              <a:rPr lang="en-US" dirty="0"/>
              <a:t>True mobile channel support</a:t>
            </a:r>
          </a:p>
          <a:p>
            <a:pPr lvl="0"/>
            <a:r>
              <a:rPr lang="en-US" dirty="0"/>
              <a:t>Product catalog and term store helps capitalize on metadata </a:t>
            </a:r>
            <a:r>
              <a:rPr lang="en-US" dirty="0" smtClean="0"/>
              <a:t>investment</a:t>
            </a:r>
            <a:endParaRPr lang="en-US" dirty="0"/>
          </a:p>
          <a:p>
            <a:pPr lvl="0"/>
            <a:r>
              <a:rPr lang="en-US" dirty="0" smtClean="0"/>
              <a:t>Stronger social support (we hope)</a:t>
            </a:r>
            <a:endParaRPr lang="en-US" dirty="0"/>
          </a:p>
        </p:txBody>
      </p:sp>
      <p:sp>
        <p:nvSpPr>
          <p:cNvPr id="5" name="Text Placeholder 4"/>
          <p:cNvSpPr>
            <a:spLocks noGrp="1"/>
          </p:cNvSpPr>
          <p:nvPr>
            <p:ph type="body" sz="quarter" idx="11"/>
          </p:nvPr>
        </p:nvSpPr>
        <p:spPr>
          <a:xfrm>
            <a:off x="6675440" y="1212850"/>
            <a:ext cx="5486399" cy="3621856"/>
          </a:xfrm>
        </p:spPr>
        <p:txBody>
          <a:bodyPr/>
          <a:lstStyle/>
          <a:p>
            <a:pPr lvl="0"/>
            <a:r>
              <a:rPr lang="en-US" dirty="0"/>
              <a:t>Real audience segmentation</a:t>
            </a:r>
          </a:p>
          <a:p>
            <a:pPr lvl="0"/>
            <a:r>
              <a:rPr lang="en-US" dirty="0"/>
              <a:t>Ability to shape content</a:t>
            </a:r>
          </a:p>
          <a:p>
            <a:pPr lvl="0"/>
            <a:r>
              <a:rPr lang="en-US" dirty="0"/>
              <a:t>Improved support for large central </a:t>
            </a:r>
            <a:r>
              <a:rPr lang="en-US" dirty="0" smtClean="0"/>
              <a:t>lists</a:t>
            </a:r>
          </a:p>
          <a:p>
            <a:r>
              <a:rPr lang="en-US" dirty="0"/>
              <a:t>Better language </a:t>
            </a:r>
            <a:r>
              <a:rPr lang="en-US" dirty="0" smtClean="0"/>
              <a:t>support</a:t>
            </a:r>
            <a:endParaRPr lang="en-US" dirty="0"/>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27</a:t>
            </a:fld>
            <a:endParaRPr lang="en-US" sz="1100">
              <a:solidFill>
                <a:srgbClr val="000000"/>
              </a:solidFill>
            </a:endParaRPr>
          </a:p>
        </p:txBody>
      </p:sp>
    </p:spTree>
    <p:extLst>
      <p:ext uri="{BB962C8B-B14F-4D97-AF65-F5344CB8AC3E}">
        <p14:creationId xmlns:p14="http://schemas.microsoft.com/office/powerpoint/2010/main" val="19473614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Through the years</a:t>
            </a:r>
            <a:endParaRPr lang="en-US" dirty="0"/>
          </a:p>
        </p:txBody>
      </p:sp>
      <p:graphicFrame>
        <p:nvGraphicFramePr>
          <p:cNvPr id="7" name="Content Placeholder 6"/>
          <p:cNvGraphicFramePr>
            <a:graphicFrameLocks noGrp="1"/>
          </p:cNvGraphicFramePr>
          <p:nvPr>
            <p:ph sz="half" idx="4294967295"/>
            <p:extLst>
              <p:ext uri="{D42A27DB-BD31-4B8C-83A1-F6EECF244321}">
                <p14:modId xmlns:p14="http://schemas.microsoft.com/office/powerpoint/2010/main" val="2521043819"/>
              </p:ext>
            </p:extLst>
          </p:nvPr>
        </p:nvGraphicFramePr>
        <p:xfrm>
          <a:off x="503237" y="1592263"/>
          <a:ext cx="10772776" cy="4562478"/>
        </p:xfrm>
        <a:graphic>
          <a:graphicData uri="http://schemas.openxmlformats.org/drawingml/2006/table">
            <a:tbl>
              <a:tblPr firstRow="1" bandRow="1">
                <a:tableStyleId>{5C22544A-7EE6-4342-B048-85BDC9FD1C3A}</a:tableStyleId>
              </a:tblPr>
              <a:tblGrid>
                <a:gridCol w="2693194"/>
                <a:gridCol w="2693194"/>
                <a:gridCol w="2693194"/>
                <a:gridCol w="2693194"/>
              </a:tblGrid>
              <a:tr h="371222">
                <a:tc>
                  <a:txBody>
                    <a:bodyPr/>
                    <a:lstStyle/>
                    <a:p>
                      <a:endParaRPr lang="en-US" sz="1800" dirty="0"/>
                    </a:p>
                  </a:txBody>
                  <a:tcPr>
                    <a:solidFill>
                      <a:schemeClr val="accent2"/>
                    </a:solidFill>
                  </a:tcPr>
                </a:tc>
                <a:tc>
                  <a:txBody>
                    <a:bodyPr/>
                    <a:lstStyle/>
                    <a:p>
                      <a:pPr algn="ctr"/>
                      <a:r>
                        <a:rPr lang="en-US" sz="1800" dirty="0" smtClean="0"/>
                        <a:t>2007</a:t>
                      </a:r>
                      <a:endParaRPr lang="en-US" sz="1800" dirty="0"/>
                    </a:p>
                  </a:txBody>
                  <a:tcPr/>
                </a:tc>
                <a:tc>
                  <a:txBody>
                    <a:bodyPr/>
                    <a:lstStyle/>
                    <a:p>
                      <a:pPr algn="ctr"/>
                      <a:r>
                        <a:rPr lang="en-US" sz="1800" dirty="0" smtClean="0"/>
                        <a:t>2010</a:t>
                      </a:r>
                      <a:endParaRPr lang="en-US" sz="1800" dirty="0"/>
                    </a:p>
                  </a:txBody>
                  <a:tcPr>
                    <a:solidFill>
                      <a:schemeClr val="tx2"/>
                    </a:solidFill>
                  </a:tcPr>
                </a:tc>
                <a:tc>
                  <a:txBody>
                    <a:bodyPr/>
                    <a:lstStyle/>
                    <a:p>
                      <a:pPr algn="ctr"/>
                      <a:r>
                        <a:rPr lang="en-US" sz="1800" dirty="0" smtClean="0"/>
                        <a:t>2013</a:t>
                      </a:r>
                      <a:endParaRPr lang="en-US" sz="1800" dirty="0"/>
                    </a:p>
                  </a:txBody>
                  <a:tcPr>
                    <a:solidFill>
                      <a:schemeClr val="accent3"/>
                    </a:solidFill>
                  </a:tcPr>
                </a:tc>
              </a:tr>
              <a:tr h="1397085">
                <a:tc>
                  <a:txBody>
                    <a:bodyPr/>
                    <a:lstStyle/>
                    <a:p>
                      <a:r>
                        <a:rPr lang="en-US" sz="1600" dirty="0" smtClean="0"/>
                        <a:t>Search</a:t>
                      </a:r>
                      <a:endParaRPr lang="en-US" sz="1600" dirty="0"/>
                    </a:p>
                  </a:txBody>
                  <a:tcPr>
                    <a:solidFill>
                      <a:schemeClr val="accent2">
                        <a:lumMod val="40000"/>
                        <a:lumOff val="6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Basic</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Basic OOB search</a:t>
                      </a:r>
                    </a:p>
                    <a:p>
                      <a:pPr marL="285750" indent="-285750">
                        <a:buFontTx/>
                        <a:buChar char="-"/>
                      </a:pPr>
                      <a:r>
                        <a:rPr lang="en-US" sz="1200" kern="1200" dirty="0" smtClean="0">
                          <a:solidFill>
                            <a:schemeClr val="dk1"/>
                          </a:solidFill>
                          <a:effectLst/>
                          <a:latin typeface="+mn-lt"/>
                          <a:ea typeface="+mn-ea"/>
                          <a:cs typeface="+mn-cs"/>
                        </a:rPr>
                        <a:t>Rudimentary display</a:t>
                      </a:r>
                      <a:endParaRPr lang="en-US" sz="1200" kern="1200" baseline="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Simple result set</a:t>
                      </a:r>
                    </a:p>
                    <a:p>
                      <a:pPr marL="285750" indent="-285750">
                        <a:buFontTx/>
                        <a:buChar char="-"/>
                      </a:pPr>
                      <a:r>
                        <a:rPr lang="en-US" sz="1200" kern="1200" dirty="0" smtClean="0">
                          <a:solidFill>
                            <a:schemeClr val="dk1"/>
                          </a:solidFill>
                          <a:effectLst/>
                          <a:latin typeface="+mn-lt"/>
                          <a:ea typeface="+mn-ea"/>
                          <a:cs typeface="+mn-cs"/>
                        </a:rPr>
                        <a:t>No refiners or preview</a:t>
                      </a:r>
                      <a:endParaRPr lang="en-US" sz="1200" dirty="0"/>
                    </a:p>
                  </a:txBody>
                  <a:tcPr/>
                </a:tc>
                <a:tc>
                  <a:txBody>
                    <a:bodyPr/>
                    <a:lstStyle/>
                    <a:p>
                      <a:pPr marL="0" indent="0" algn="ctr">
                        <a:buFontTx/>
                        <a:buNone/>
                      </a:pPr>
                      <a:r>
                        <a:rPr lang="en-US" sz="1200" b="1" kern="1200" dirty="0" smtClean="0">
                          <a:solidFill>
                            <a:schemeClr val="dk1"/>
                          </a:solidFill>
                          <a:effectLst/>
                          <a:latin typeface="+mn-lt"/>
                          <a:ea typeface="+mn-ea"/>
                          <a:cs typeface="+mn-cs"/>
                        </a:rPr>
                        <a:t>Scaled</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Scaled with FAST Search</a:t>
                      </a:r>
                    </a:p>
                    <a:p>
                      <a:pPr marL="285750" indent="-285750">
                        <a:buFontTx/>
                        <a:buChar char="-"/>
                      </a:pPr>
                      <a:r>
                        <a:rPr lang="en-US" sz="1200" kern="1200" dirty="0" smtClean="0">
                          <a:solidFill>
                            <a:schemeClr val="dk1"/>
                          </a:solidFill>
                          <a:effectLst/>
                          <a:latin typeface="+mn-lt"/>
                          <a:ea typeface="+mn-ea"/>
                          <a:cs typeface="+mn-cs"/>
                        </a:rPr>
                        <a:t>Improved user experience</a:t>
                      </a:r>
                      <a:endParaRPr lang="en-US" sz="1200" kern="1200" baseline="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Results and refiners</a:t>
                      </a:r>
                    </a:p>
                    <a:p>
                      <a:pPr marL="285750" indent="-285750">
                        <a:buFontTx/>
                        <a:buChar char="-"/>
                      </a:pPr>
                      <a:r>
                        <a:rPr lang="en-US" sz="1200" kern="1200" dirty="0" smtClean="0">
                          <a:solidFill>
                            <a:schemeClr val="dk1"/>
                          </a:solidFill>
                          <a:effectLst/>
                          <a:latin typeface="+mn-lt"/>
                          <a:ea typeface="+mn-ea"/>
                          <a:cs typeface="+mn-cs"/>
                        </a:rPr>
                        <a:t>Content from external data sources</a:t>
                      </a:r>
                      <a:endParaRPr lang="en-US" sz="1200" dirty="0"/>
                    </a:p>
                  </a:txBody>
                  <a:tcPr>
                    <a:solidFill>
                      <a:schemeClr val="tx2">
                        <a:lumMod val="40000"/>
                        <a:lumOff val="6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Enhanced</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Content by Search</a:t>
                      </a:r>
                    </a:p>
                    <a:p>
                      <a:pPr marL="285750" indent="-285750">
                        <a:buFontTx/>
                        <a:buChar char="-"/>
                      </a:pPr>
                      <a:r>
                        <a:rPr lang="en-US" sz="1200" dirty="0" smtClean="0"/>
                        <a:t>Targeted content display</a:t>
                      </a:r>
                    </a:p>
                    <a:p>
                      <a:pPr marL="285750" indent="-285750">
                        <a:buFontTx/>
                        <a:buChar char="-"/>
                      </a:pPr>
                      <a:r>
                        <a:rPr lang="en-US" sz="1200" dirty="0" smtClean="0"/>
                        <a:t>Term</a:t>
                      </a:r>
                      <a:r>
                        <a:rPr lang="en-US" sz="1200" baseline="0" dirty="0" smtClean="0"/>
                        <a:t> based navigation</a:t>
                      </a:r>
                      <a:endParaRPr lang="en-US" sz="1200" dirty="0" smtClean="0"/>
                    </a:p>
                    <a:p>
                      <a:endParaRPr lang="en-US" sz="1200" dirty="0"/>
                    </a:p>
                  </a:txBody>
                  <a:tcPr>
                    <a:solidFill>
                      <a:schemeClr val="accent3">
                        <a:lumMod val="40000"/>
                        <a:lumOff val="60000"/>
                      </a:schemeClr>
                    </a:solidFill>
                  </a:tcPr>
                </a:tc>
              </a:tr>
              <a:tr h="1770127">
                <a:tc>
                  <a:txBody>
                    <a:bodyPr/>
                    <a:lstStyle/>
                    <a:p>
                      <a:r>
                        <a:rPr lang="en-US" sz="1600" dirty="0" smtClean="0"/>
                        <a:t>Mobile</a:t>
                      </a:r>
                    </a:p>
                  </a:txBody>
                  <a:tcPr>
                    <a:solidFill>
                      <a:schemeClr val="accent2">
                        <a:lumMod val="20000"/>
                        <a:lumOff val="8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Limited</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Required custom mobile application</a:t>
                      </a:r>
                    </a:p>
                    <a:p>
                      <a:pPr marL="285750" indent="-285750">
                        <a:buFontTx/>
                        <a:buChar char="-"/>
                      </a:pPr>
                      <a:r>
                        <a:rPr lang="en-US" sz="1200" kern="1200" dirty="0" smtClean="0">
                          <a:solidFill>
                            <a:schemeClr val="dk1"/>
                          </a:solidFill>
                          <a:effectLst/>
                          <a:latin typeface="+mn-lt"/>
                          <a:ea typeface="+mn-ea"/>
                          <a:cs typeface="+mn-cs"/>
                        </a:rPr>
                        <a:t>Performance limitations with SharePoint lists</a:t>
                      </a:r>
                    </a:p>
                    <a:p>
                      <a:pPr marL="285750" indent="-285750">
                        <a:buFontTx/>
                        <a:buChar char="-"/>
                      </a:pPr>
                      <a:r>
                        <a:rPr lang="en-US" sz="1200" kern="1200" dirty="0" smtClean="0">
                          <a:solidFill>
                            <a:schemeClr val="dk1"/>
                          </a:solidFill>
                          <a:effectLst/>
                          <a:latin typeface="+mn-lt"/>
                          <a:ea typeface="+mn-ea"/>
                          <a:cs typeface="+mn-cs"/>
                        </a:rPr>
                        <a:t>Data stored in SQL for mobile display</a:t>
                      </a:r>
                      <a:endParaRPr lang="en-US" sz="1200" dirty="0" smtClean="0"/>
                    </a:p>
                    <a:p>
                      <a:endParaRPr lang="en-US" sz="1200" dirty="0"/>
                    </a:p>
                  </a:txBody>
                  <a:tcPr/>
                </a:tc>
                <a:tc>
                  <a:txBody>
                    <a:bodyPr/>
                    <a:lstStyle/>
                    <a:p>
                      <a:pPr marL="0" indent="0" algn="ctr">
                        <a:buFontTx/>
                        <a:buNone/>
                      </a:pPr>
                      <a:r>
                        <a:rPr lang="en-US" sz="1200" b="1" kern="1200" dirty="0" smtClean="0">
                          <a:solidFill>
                            <a:schemeClr val="dk1"/>
                          </a:solidFill>
                          <a:effectLst/>
                          <a:latin typeface="+mn-lt"/>
                          <a:ea typeface="+mn-ea"/>
                          <a:cs typeface="+mn-cs"/>
                        </a:rPr>
                        <a:t>Limited</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Same as 2007</a:t>
                      </a:r>
                      <a:endParaRPr lang="en-US" sz="1200" dirty="0" smtClean="0"/>
                    </a:p>
                    <a:p>
                      <a:endParaRPr lang="en-US" sz="1200" dirty="0"/>
                    </a:p>
                  </a:txBody>
                  <a:tcPr>
                    <a:solidFill>
                      <a:schemeClr val="tx2">
                        <a:lumMod val="20000"/>
                        <a:lumOff val="8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Improved</a:t>
                      </a:r>
                    </a:p>
                    <a:p>
                      <a:pPr marL="285750" indent="-285750">
                        <a:buFontTx/>
                        <a:buChar char="-"/>
                      </a:pPr>
                      <a:endParaRPr lang="en-US" sz="1200"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Device channels</a:t>
                      </a:r>
                    </a:p>
                    <a:p>
                      <a:pPr marL="285750" indent="-285750">
                        <a:buFontTx/>
                        <a:buChar char="-"/>
                      </a:pPr>
                      <a:r>
                        <a:rPr lang="en-US" sz="1200" kern="1200" dirty="0" smtClean="0">
                          <a:solidFill>
                            <a:schemeClr val="dk1"/>
                          </a:solidFill>
                          <a:effectLst/>
                          <a:latin typeface="+mn-lt"/>
                          <a:ea typeface="+mn-ea"/>
                          <a:cs typeface="+mn-cs"/>
                        </a:rPr>
                        <a:t>Desktop,</a:t>
                      </a:r>
                      <a:r>
                        <a:rPr lang="en-US" sz="1200" kern="1200" baseline="0" dirty="0" smtClean="0">
                          <a:solidFill>
                            <a:schemeClr val="dk1"/>
                          </a:solidFill>
                          <a:effectLst/>
                          <a:latin typeface="+mn-lt"/>
                          <a:ea typeface="+mn-ea"/>
                          <a:cs typeface="+mn-cs"/>
                        </a:rPr>
                        <a:t> tablet, and small form factor mobile displays</a:t>
                      </a:r>
                    </a:p>
                    <a:p>
                      <a:pPr marL="285750" indent="-285750">
                        <a:buFontTx/>
                        <a:buChar char="-"/>
                      </a:pPr>
                      <a:r>
                        <a:rPr lang="en-US" sz="1200" kern="1200" baseline="0" dirty="0" smtClean="0">
                          <a:solidFill>
                            <a:schemeClr val="dk1"/>
                          </a:solidFill>
                          <a:effectLst/>
                          <a:latin typeface="+mn-lt"/>
                          <a:ea typeface="+mn-ea"/>
                          <a:cs typeface="+mn-cs"/>
                        </a:rPr>
                        <a:t>Search driven content</a:t>
                      </a:r>
                      <a:endParaRPr lang="en-US" sz="1200" dirty="0"/>
                    </a:p>
                  </a:txBody>
                  <a:tcPr>
                    <a:solidFill>
                      <a:schemeClr val="accent3">
                        <a:lumMod val="20000"/>
                        <a:lumOff val="80000"/>
                      </a:schemeClr>
                    </a:solidFill>
                  </a:tcPr>
                </a:tc>
              </a:tr>
              <a:tr h="1024044">
                <a:tc>
                  <a:txBody>
                    <a:bodyPr/>
                    <a:lstStyle/>
                    <a:p>
                      <a:r>
                        <a:rPr lang="en-US" sz="1600" dirty="0" smtClean="0"/>
                        <a:t>User Segmentation</a:t>
                      </a:r>
                      <a:endParaRPr lang="en-US" sz="1600" dirty="0"/>
                    </a:p>
                  </a:txBody>
                  <a:tcPr>
                    <a:solidFill>
                      <a:schemeClr val="accent2">
                        <a:lumMod val="40000"/>
                        <a:lumOff val="6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Unavailable</a:t>
                      </a:r>
                    </a:p>
                    <a:p>
                      <a:pPr marL="0" indent="0" algn="ctr">
                        <a:buFontTx/>
                        <a:buNone/>
                      </a:pPr>
                      <a:endParaRPr lang="en-US" sz="1200" kern="1200" baseline="0" dirty="0" smtClean="0">
                        <a:solidFill>
                          <a:schemeClr val="dk1"/>
                        </a:solidFill>
                        <a:effectLst/>
                        <a:latin typeface="+mn-lt"/>
                        <a:ea typeface="+mn-ea"/>
                        <a:cs typeface="+mn-cs"/>
                      </a:endParaRPr>
                    </a:p>
                    <a:p>
                      <a:pPr marL="285750" indent="-285750">
                        <a:buFontTx/>
                        <a:buChar char="-"/>
                      </a:pPr>
                      <a:r>
                        <a:rPr lang="en-US" sz="1200" kern="1200" baseline="0" dirty="0" smtClean="0">
                          <a:solidFill>
                            <a:schemeClr val="dk1"/>
                          </a:solidFill>
                          <a:effectLst/>
                          <a:latin typeface="+mn-lt"/>
                          <a:ea typeface="+mn-ea"/>
                          <a:cs typeface="+mn-cs"/>
                        </a:rPr>
                        <a:t>Required custom development</a:t>
                      </a:r>
                      <a:endParaRPr lang="en-US" sz="1200" kern="1200" dirty="0" smtClean="0">
                        <a:solidFill>
                          <a:schemeClr val="dk1"/>
                        </a:solidFill>
                        <a:effectLst/>
                        <a:latin typeface="+mn-lt"/>
                        <a:ea typeface="+mn-ea"/>
                        <a:cs typeface="+mn-cs"/>
                      </a:endParaRPr>
                    </a:p>
                  </a:txBody>
                  <a:tcPr/>
                </a:tc>
                <a:tc>
                  <a:txBody>
                    <a:bodyPr/>
                    <a:lstStyle/>
                    <a:p>
                      <a:pPr marL="0" indent="0" algn="ctr">
                        <a:buFontTx/>
                        <a:buNone/>
                      </a:pPr>
                      <a:r>
                        <a:rPr lang="en-US" sz="1200" b="1" kern="1200" dirty="0" smtClean="0">
                          <a:solidFill>
                            <a:schemeClr val="dk1"/>
                          </a:solidFill>
                          <a:effectLst/>
                          <a:latin typeface="+mn-lt"/>
                          <a:ea typeface="+mn-ea"/>
                          <a:cs typeface="+mn-cs"/>
                        </a:rPr>
                        <a:t>Unavailable</a:t>
                      </a:r>
                    </a:p>
                    <a:p>
                      <a:pPr marL="0" indent="0" algn="ctr">
                        <a:buFontTx/>
                        <a:buNone/>
                      </a:pPr>
                      <a:endParaRPr lang="en-US" sz="1200" b="1" kern="1200" baseline="0" dirty="0" smtClean="0">
                        <a:solidFill>
                          <a:schemeClr val="dk1"/>
                        </a:solidFill>
                        <a:effectLst/>
                        <a:latin typeface="+mn-lt"/>
                        <a:ea typeface="+mn-ea"/>
                        <a:cs typeface="+mn-cs"/>
                      </a:endParaRPr>
                    </a:p>
                    <a:p>
                      <a:pPr marL="285750" indent="-285750">
                        <a:buFontTx/>
                        <a:buChar char="-"/>
                      </a:pPr>
                      <a:r>
                        <a:rPr lang="en-US" sz="1200" kern="1200" baseline="0" dirty="0" smtClean="0">
                          <a:solidFill>
                            <a:schemeClr val="dk1"/>
                          </a:solidFill>
                          <a:effectLst/>
                          <a:latin typeface="+mn-lt"/>
                          <a:ea typeface="+mn-ea"/>
                          <a:cs typeface="+mn-cs"/>
                        </a:rPr>
                        <a:t>Required custom development</a:t>
                      </a:r>
                      <a:endParaRPr lang="en-US" sz="1200" kern="1200" dirty="0" smtClean="0">
                        <a:solidFill>
                          <a:schemeClr val="dk1"/>
                        </a:solidFill>
                        <a:effectLst/>
                        <a:latin typeface="+mn-lt"/>
                        <a:ea typeface="+mn-ea"/>
                        <a:cs typeface="+mn-cs"/>
                      </a:endParaRPr>
                    </a:p>
                  </a:txBody>
                  <a:tcPr>
                    <a:solidFill>
                      <a:schemeClr val="tx2">
                        <a:lumMod val="40000"/>
                        <a:lumOff val="60000"/>
                      </a:schemeClr>
                    </a:solidFill>
                  </a:tcPr>
                </a:tc>
                <a:tc>
                  <a:txBody>
                    <a:bodyPr/>
                    <a:lstStyle/>
                    <a:p>
                      <a:pPr marL="0" indent="0" algn="ctr">
                        <a:buFontTx/>
                        <a:buNone/>
                      </a:pPr>
                      <a:r>
                        <a:rPr lang="en-US" sz="1200" b="1" kern="1200" dirty="0" smtClean="0">
                          <a:solidFill>
                            <a:schemeClr val="dk1"/>
                          </a:solidFill>
                          <a:effectLst/>
                          <a:latin typeface="+mn-lt"/>
                          <a:ea typeface="+mn-ea"/>
                          <a:cs typeface="+mn-cs"/>
                        </a:rPr>
                        <a:t>New</a:t>
                      </a:r>
                    </a:p>
                    <a:p>
                      <a:pPr marL="0" indent="0" algn="ctr">
                        <a:buFontTx/>
                        <a:buNone/>
                      </a:pPr>
                      <a:endParaRPr lang="en-US" sz="1200" b="1" kern="1200" dirty="0" smtClean="0">
                        <a:solidFill>
                          <a:schemeClr val="dk1"/>
                        </a:solidFill>
                        <a:effectLst/>
                        <a:latin typeface="+mn-lt"/>
                        <a:ea typeface="+mn-ea"/>
                        <a:cs typeface="+mn-cs"/>
                      </a:endParaRPr>
                    </a:p>
                    <a:p>
                      <a:pPr marL="285750" indent="-285750">
                        <a:buFontTx/>
                        <a:buChar char="-"/>
                      </a:pPr>
                      <a:r>
                        <a:rPr lang="en-US" sz="1200" kern="1200" dirty="0" smtClean="0">
                          <a:solidFill>
                            <a:schemeClr val="dk1"/>
                          </a:solidFill>
                          <a:effectLst/>
                          <a:latin typeface="+mn-lt"/>
                          <a:ea typeface="+mn-ea"/>
                          <a:cs typeface="+mn-cs"/>
                        </a:rPr>
                        <a:t>Core product offering</a:t>
                      </a:r>
                      <a:endParaRPr lang="en-US" sz="1200" kern="1200" baseline="0" dirty="0" smtClean="0">
                        <a:solidFill>
                          <a:schemeClr val="dk1"/>
                        </a:solidFill>
                        <a:effectLst/>
                        <a:latin typeface="+mn-lt"/>
                        <a:ea typeface="+mn-ea"/>
                        <a:cs typeface="+mn-cs"/>
                      </a:endParaRPr>
                    </a:p>
                    <a:p>
                      <a:pPr marL="285750" indent="-285750">
                        <a:buFontTx/>
                        <a:buChar char="-"/>
                      </a:pPr>
                      <a:r>
                        <a:rPr lang="en-US" sz="1200" kern="1200" baseline="0" dirty="0" smtClean="0">
                          <a:solidFill>
                            <a:schemeClr val="dk1"/>
                          </a:solidFill>
                          <a:effectLst/>
                          <a:latin typeface="+mn-lt"/>
                          <a:ea typeface="+mn-ea"/>
                          <a:cs typeface="+mn-cs"/>
                        </a:rPr>
                        <a:t>Critical marketing feature</a:t>
                      </a:r>
                      <a:endParaRPr lang="en-US" sz="1200" dirty="0" smtClean="0"/>
                    </a:p>
                    <a:p>
                      <a:endParaRPr lang="en-US" sz="1200" dirty="0"/>
                    </a:p>
                  </a:txBody>
                  <a:tcPr>
                    <a:solidFill>
                      <a:schemeClr val="accent3">
                        <a:lumMod val="40000"/>
                        <a:lumOff val="60000"/>
                      </a:schemeClr>
                    </a:solidFill>
                  </a:tcPr>
                </a:tc>
              </a:tr>
            </a:tbl>
          </a:graphicData>
        </a:graphic>
      </p:graphicFrame>
      <p:sp>
        <p:nvSpPr>
          <p:cNvPr id="4" name="Slide Number Placeholder 3"/>
          <p:cNvSpPr>
            <a:spLocks noGrp="1"/>
          </p:cNvSpPr>
          <p:nvPr>
            <p:ph type="sldNum" sz="quarter" idx="4294967295"/>
          </p:nvPr>
        </p:nvSpPr>
        <p:spPr>
          <a:xfrm>
            <a:off x="11945939" y="6645275"/>
            <a:ext cx="490537" cy="158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28</a:t>
            </a:fld>
            <a:endParaRPr lang="en-US" sz="1100">
              <a:solidFill>
                <a:srgbClr val="000000"/>
              </a:solidFill>
            </a:endParaRPr>
          </a:p>
        </p:txBody>
      </p:sp>
    </p:spTree>
    <p:extLst>
      <p:ext uri="{BB962C8B-B14F-4D97-AF65-F5344CB8AC3E}">
        <p14:creationId xmlns:p14="http://schemas.microsoft.com/office/powerpoint/2010/main" val="3551112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Business Opportunity</a:t>
            </a:r>
            <a:endParaRPr lang="en-US" dirty="0"/>
          </a:p>
        </p:txBody>
      </p:sp>
    </p:spTree>
    <p:extLst>
      <p:ext uri="{BB962C8B-B14F-4D97-AF65-F5344CB8AC3E}">
        <p14:creationId xmlns:p14="http://schemas.microsoft.com/office/powerpoint/2010/main" val="18113724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Background</a:t>
            </a:r>
            <a:endParaRPr lang="en-US" dirty="0"/>
          </a:p>
        </p:txBody>
      </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0" y="212566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Minimize the investment…smart use of content automation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7" y="212566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Build our mobile footprint</a:t>
            </a:r>
          </a:p>
        </p:txBody>
      </p:sp>
      <p:sp>
        <p:nvSpPr>
          <p:cNvPr id="29" name="Rectangle 28"/>
          <p:cNvSpPr/>
          <p:nvPr/>
        </p:nvSpPr>
        <p:spPr bwMode="auto">
          <a:xfrm>
            <a:off x="8497880" y="2125664"/>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Technical considerations</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Generic web parts (search) vs. custom</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support</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Product catalog</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Responsive design</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Performance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4" y="212566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Personalized content </a:t>
            </a:r>
          </a:p>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shaping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8" y="4870451"/>
            <a:ext cx="10966443" cy="1827213"/>
          </a:xfrm>
          <a:prstGeom prst="rect">
            <a:avLst/>
          </a:prstGeom>
          <a:noFill/>
        </p:spPr>
        <p:txBody>
          <a:bodyPr wrap="square" lIns="182862" tIns="146289" rIns="182862" bIns="146289" rtlCol="0">
            <a:noAutofit/>
          </a:bodyPr>
          <a:lstStyle/>
          <a:p>
            <a:r>
              <a:rPr lang="en-US" sz="1600" dirty="0"/>
              <a:t>This has the potential to expand to over 100+ markets</a:t>
            </a:r>
          </a:p>
        </p:txBody>
      </p:sp>
      <p:sp>
        <p:nvSpPr>
          <p:cNvPr id="3" name="Title 2"/>
          <p:cNvSpPr>
            <a:spLocks noGrp="1"/>
          </p:cNvSpPr>
          <p:nvPr>
            <p:ph type="title"/>
          </p:nvPr>
        </p:nvSpPr>
        <p:spPr/>
        <p:txBody>
          <a:bodyPr/>
          <a:lstStyle/>
          <a:p>
            <a:r>
              <a:rPr lang="en-US" dirty="0" smtClean="0"/>
              <a:t>Chicago Market Site</a:t>
            </a:r>
            <a:endParaRPr lang="en-US" dirty="0"/>
          </a:p>
        </p:txBody>
      </p:sp>
      <p:sp>
        <p:nvSpPr>
          <p:cNvPr id="4" name="Text Placeholder 3"/>
          <p:cNvSpPr>
            <a:spLocks noGrp="1"/>
          </p:cNvSpPr>
          <p:nvPr>
            <p:ph type="body" sz="quarter" idx="10"/>
          </p:nvPr>
        </p:nvSpPr>
        <p:spPr>
          <a:xfrm>
            <a:off x="274638" y="1212851"/>
            <a:ext cx="11887200" cy="846281"/>
          </a:xfrm>
        </p:spPr>
        <p:txBody>
          <a:bodyPr vert="horz" wrap="square" lIns="182862" tIns="146289" rIns="182862" bIns="146289" rtlCol="0">
            <a:spAutoFit/>
          </a:bodyPr>
          <a:lstStyle/>
          <a:p>
            <a:r>
              <a:rPr lang="en-US" dirty="0" smtClean="0">
                <a:gradFill>
                  <a:gsLst>
                    <a:gs pos="0">
                      <a:schemeClr val="tx2"/>
                    </a:gs>
                    <a:gs pos="86000">
                      <a:schemeClr val="tx2"/>
                    </a:gs>
                  </a:gsLst>
                  <a:lin ang="5400000" scaled="0"/>
                </a:gradFill>
              </a:rPr>
              <a:t>Build a market presence on the web</a:t>
            </a:r>
            <a:endParaRPr lang="en-US" dirty="0">
              <a:gradFill>
                <a:gsLst>
                  <a:gs pos="0">
                    <a:schemeClr val="tx2"/>
                  </a:gs>
                  <a:gs pos="86000">
                    <a:schemeClr val="tx2"/>
                  </a:gs>
                </a:gsLst>
                <a:lin ang="5400000" scaled="0"/>
              </a:gradFill>
            </a:endParaRPr>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30</a:t>
            </a:fld>
            <a:endParaRPr lang="en-US" dirty="0"/>
          </a:p>
        </p:txBody>
      </p:sp>
    </p:spTree>
    <p:extLst>
      <p:ext uri="{BB962C8B-B14F-4D97-AF65-F5344CB8AC3E}">
        <p14:creationId xmlns:p14="http://schemas.microsoft.com/office/powerpoint/2010/main" val="38996940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Chicago Market Site</a:t>
            </a:r>
            <a:endParaRPr lang="en-US" dirty="0"/>
          </a:p>
        </p:txBody>
      </p:sp>
      <p:sp>
        <p:nvSpPr>
          <p:cNvPr id="5" name="Text Placeholder 4"/>
          <p:cNvSpPr>
            <a:spLocks noGrp="1"/>
          </p:cNvSpPr>
          <p:nvPr>
            <p:ph type="body" sz="quarter" idx="12"/>
          </p:nvPr>
        </p:nvSpPr>
        <p:spPr/>
        <p:txBody>
          <a:bodyPr/>
          <a:lstStyle/>
          <a:p>
            <a:r>
              <a:rPr lang="en-US" dirty="0" smtClean="0"/>
              <a:t>Jones Lang LaSalle</a:t>
            </a:r>
            <a:endParaRPr lang="en-US" dirty="0"/>
          </a:p>
        </p:txBody>
      </p:sp>
    </p:spTree>
    <p:extLst>
      <p:ext uri="{BB962C8B-B14F-4D97-AF65-F5344CB8AC3E}">
        <p14:creationId xmlns:p14="http://schemas.microsoft.com/office/powerpoint/2010/main" val="33173306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0" y="212566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Organize services into segments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7" y="212566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Identify content areas to target</a:t>
            </a:r>
          </a:p>
        </p:txBody>
      </p:sp>
      <p:sp>
        <p:nvSpPr>
          <p:cNvPr id="29" name="Rectangle 28"/>
          <p:cNvSpPr/>
          <p:nvPr/>
        </p:nvSpPr>
        <p:spPr bwMode="auto">
          <a:xfrm>
            <a:off x="8497880" y="2125664"/>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Capture the user behavior and use across sessions</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4" y="212566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Boost and shape the content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8" y="4870451"/>
            <a:ext cx="10966443" cy="1827213"/>
          </a:xfrm>
          <a:prstGeom prst="rect">
            <a:avLst/>
          </a:prstGeom>
          <a:noFill/>
        </p:spPr>
        <p:txBody>
          <a:bodyPr wrap="square" lIns="182862" tIns="146289" rIns="182862" bIns="146289" rtlCol="0">
            <a:noAutofit/>
          </a:bodyPr>
          <a:lstStyle/>
          <a:p>
            <a:r>
              <a:rPr lang="en-US" sz="1600" dirty="0"/>
              <a:t>This user experience and resulting information will help us make the right investments in functionality for the future</a:t>
            </a:r>
          </a:p>
        </p:txBody>
      </p:sp>
      <p:sp>
        <p:nvSpPr>
          <p:cNvPr id="3" name="Title 2"/>
          <p:cNvSpPr>
            <a:spLocks noGrp="1"/>
          </p:cNvSpPr>
          <p:nvPr>
            <p:ph type="title"/>
          </p:nvPr>
        </p:nvSpPr>
        <p:spPr/>
        <p:txBody>
          <a:bodyPr/>
          <a:lstStyle/>
          <a:p>
            <a:r>
              <a:rPr lang="en-US" dirty="0" smtClean="0"/>
              <a:t>Deep dive…audience segmentation</a:t>
            </a:r>
            <a:endParaRPr lang="en-US" dirty="0"/>
          </a:p>
        </p:txBody>
      </p:sp>
      <p:sp>
        <p:nvSpPr>
          <p:cNvPr id="4" name="Text Placeholder 3"/>
          <p:cNvSpPr>
            <a:spLocks noGrp="1"/>
          </p:cNvSpPr>
          <p:nvPr>
            <p:ph type="body" sz="quarter" idx="10"/>
          </p:nvPr>
        </p:nvSpPr>
        <p:spPr>
          <a:xfrm>
            <a:off x="274638" y="1212851"/>
            <a:ext cx="11887200" cy="846281"/>
          </a:xfrm>
        </p:spPr>
        <p:txBody>
          <a:bodyPr vert="horz" wrap="square" lIns="182862" tIns="146289" rIns="182862" bIns="146289" rtlCol="0">
            <a:spAutoFit/>
          </a:bodyPr>
          <a:lstStyle/>
          <a:p>
            <a:r>
              <a:rPr lang="en-US" dirty="0" smtClean="0">
                <a:gradFill>
                  <a:gsLst>
                    <a:gs pos="0">
                      <a:schemeClr val="tx2"/>
                    </a:gs>
                    <a:gs pos="86000">
                      <a:schemeClr val="tx2"/>
                    </a:gs>
                  </a:gsLst>
                  <a:lin ang="5400000" scaled="0"/>
                </a:gradFill>
              </a:rPr>
              <a:t>Personalization without user intervention</a:t>
            </a:r>
            <a:endParaRPr lang="en-US" dirty="0">
              <a:gradFill>
                <a:gsLst>
                  <a:gs pos="0">
                    <a:schemeClr val="tx2"/>
                  </a:gs>
                  <a:gs pos="86000">
                    <a:schemeClr val="tx2"/>
                  </a:gs>
                </a:gsLst>
                <a:lin ang="5400000" scaled="0"/>
              </a:gradFill>
            </a:endParaRPr>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32</a:t>
            </a:fld>
            <a:endParaRPr lang="en-US" dirty="0"/>
          </a:p>
        </p:txBody>
      </p:sp>
    </p:spTree>
    <p:extLst>
      <p:ext uri="{BB962C8B-B14F-4D97-AF65-F5344CB8AC3E}">
        <p14:creationId xmlns:p14="http://schemas.microsoft.com/office/powerpoint/2010/main" val="24859974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0" y="212566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Device channels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7" y="212566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Templates will help with consistency and widespread deployment</a:t>
            </a:r>
          </a:p>
        </p:txBody>
      </p:sp>
      <p:sp>
        <p:nvSpPr>
          <p:cNvPr id="29" name="Rectangle 28"/>
          <p:cNvSpPr/>
          <p:nvPr/>
        </p:nvSpPr>
        <p:spPr bwMode="auto">
          <a:xfrm>
            <a:off x="8497880" y="2125664"/>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Provide users with information when and where they need it</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4" y="212566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Improved performance in displaying information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8" y="4870451"/>
            <a:ext cx="10966443" cy="1827213"/>
          </a:xfrm>
          <a:prstGeom prst="rect">
            <a:avLst/>
          </a:prstGeom>
          <a:noFill/>
        </p:spPr>
        <p:txBody>
          <a:bodyPr wrap="square" lIns="182862" tIns="146289" rIns="182862" bIns="146289" rtlCol="0">
            <a:noAutofit/>
          </a:bodyPr>
          <a:lstStyle/>
          <a:p>
            <a:r>
              <a:rPr lang="en-US" sz="1600" dirty="0"/>
              <a:t>Will help minimize investment associated with building out additional websites for tablet and small form factor devices</a:t>
            </a:r>
          </a:p>
        </p:txBody>
      </p:sp>
      <p:sp>
        <p:nvSpPr>
          <p:cNvPr id="3" name="Title 2"/>
          <p:cNvSpPr>
            <a:spLocks noGrp="1"/>
          </p:cNvSpPr>
          <p:nvPr>
            <p:ph type="title"/>
          </p:nvPr>
        </p:nvSpPr>
        <p:spPr/>
        <p:txBody>
          <a:bodyPr/>
          <a:lstStyle/>
          <a:p>
            <a:r>
              <a:rPr lang="en-US" dirty="0" smtClean="0"/>
              <a:t>Deep dive…mobility</a:t>
            </a:r>
            <a:endParaRPr lang="en-US" dirty="0"/>
          </a:p>
        </p:txBody>
      </p:sp>
      <p:sp>
        <p:nvSpPr>
          <p:cNvPr id="4" name="Text Placeholder 3"/>
          <p:cNvSpPr>
            <a:spLocks noGrp="1"/>
          </p:cNvSpPr>
          <p:nvPr>
            <p:ph type="body" sz="quarter" idx="10"/>
          </p:nvPr>
        </p:nvSpPr>
        <p:spPr>
          <a:xfrm>
            <a:off x="274638" y="1212851"/>
            <a:ext cx="11887200" cy="846281"/>
          </a:xfrm>
        </p:spPr>
        <p:txBody>
          <a:bodyPr vert="horz" wrap="square" lIns="182862" tIns="146289" rIns="182862" bIns="146289" rtlCol="0">
            <a:spAutoFit/>
          </a:bodyPr>
          <a:lstStyle/>
          <a:p>
            <a:r>
              <a:rPr lang="en-US" dirty="0" smtClean="0">
                <a:gradFill>
                  <a:gsLst>
                    <a:gs pos="0">
                      <a:schemeClr val="tx2"/>
                    </a:gs>
                    <a:gs pos="86000">
                      <a:schemeClr val="tx2"/>
                    </a:gs>
                  </a:gsLst>
                  <a:lin ang="5400000" scaled="0"/>
                </a:gradFill>
              </a:rPr>
              <a:t>Access to the right information seamlessly</a:t>
            </a:r>
            <a:endParaRPr lang="en-US" dirty="0">
              <a:gradFill>
                <a:gsLst>
                  <a:gs pos="0">
                    <a:schemeClr val="tx2"/>
                  </a:gs>
                  <a:gs pos="86000">
                    <a:schemeClr val="tx2"/>
                  </a:gs>
                </a:gsLst>
                <a:lin ang="5400000" scaled="0"/>
              </a:gradFill>
            </a:endParaRPr>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33</a:t>
            </a:fld>
            <a:endParaRPr lang="en-US" dirty="0"/>
          </a:p>
        </p:txBody>
      </p:sp>
    </p:spTree>
    <p:extLst>
      <p:ext uri="{BB962C8B-B14F-4D97-AF65-F5344CB8AC3E}">
        <p14:creationId xmlns:p14="http://schemas.microsoft.com/office/powerpoint/2010/main" val="14667146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Key Features</a:t>
            </a:r>
            <a:endParaRPr lang="en-US" dirty="0"/>
          </a:p>
        </p:txBody>
      </p:sp>
    </p:spTree>
    <p:extLst>
      <p:ext uri="{BB962C8B-B14F-4D97-AF65-F5344CB8AC3E}">
        <p14:creationId xmlns:p14="http://schemas.microsoft.com/office/powerpoint/2010/main" val="9730116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Content-by-Search</a:t>
            </a:r>
            <a:endParaRPr lang="en-US" dirty="0"/>
          </a:p>
        </p:txBody>
      </p:sp>
      <p:sp>
        <p:nvSpPr>
          <p:cNvPr id="5" name="Text Placeholder 4"/>
          <p:cNvSpPr>
            <a:spLocks noGrp="1"/>
          </p:cNvSpPr>
          <p:nvPr>
            <p:ph type="body" sz="quarter" idx="10"/>
          </p:nvPr>
        </p:nvSpPr>
        <p:spPr>
          <a:xfrm>
            <a:off x="274640" y="1212850"/>
            <a:ext cx="5486399" cy="4715810"/>
          </a:xfrm>
        </p:spPr>
        <p:txBody>
          <a:bodyPr/>
          <a:lstStyle/>
          <a:p>
            <a:r>
              <a:rPr lang="en-US" sz="3200" dirty="0"/>
              <a:t>Separation of content from display</a:t>
            </a:r>
          </a:p>
          <a:p>
            <a:r>
              <a:rPr lang="en-US" sz="3200" dirty="0"/>
              <a:t>Content is search driven</a:t>
            </a:r>
          </a:p>
          <a:p>
            <a:r>
              <a:rPr lang="en-US" sz="2400" dirty="0"/>
              <a:t>  - Scale and performance</a:t>
            </a:r>
          </a:p>
          <a:p>
            <a:r>
              <a:rPr lang="en-US" sz="2400" dirty="0"/>
              <a:t>  - Full integration with metadata</a:t>
            </a:r>
          </a:p>
          <a:p>
            <a:r>
              <a:rPr lang="en-US" sz="2800" dirty="0"/>
              <a:t>Display is template driven</a:t>
            </a:r>
          </a:p>
          <a:p>
            <a:r>
              <a:rPr lang="en-US" sz="2400" dirty="0"/>
              <a:t>  - HTML / JavaScript</a:t>
            </a:r>
          </a:p>
          <a:p>
            <a:r>
              <a:rPr lang="en-US" sz="2400" dirty="0"/>
              <a:t>  - Defined for desktop / tablet / mobile</a:t>
            </a:r>
          </a:p>
          <a:p>
            <a:endParaRPr lang="en-US" sz="2800" dirty="0"/>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35</a:t>
            </a:fld>
            <a:endParaRPr lang="en-US" sz="1100">
              <a:solidFill>
                <a:srgbClr val="000000"/>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7837" y="982662"/>
            <a:ext cx="5267325" cy="196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3564" y="3540120"/>
            <a:ext cx="3927474" cy="2803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7237" y="3677973"/>
            <a:ext cx="2705289" cy="2486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ight Arrow 13"/>
          <p:cNvSpPr/>
          <p:nvPr/>
        </p:nvSpPr>
        <p:spPr bwMode="auto">
          <a:xfrm rot="5400000">
            <a:off x="10390281" y="3068373"/>
            <a:ext cx="685800" cy="533400"/>
          </a:xfrm>
          <a:prstGeom prst="rightArrow">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62" tIns="146289" rIns="182862" bIns="146289" numCol="1" spcCol="0" rtlCol="0" fromWordArt="0" anchor="t" anchorCtr="0" forceAA="0" compatLnSpc="1">
            <a:prstTxWarp prst="textNoShape">
              <a:avLst/>
            </a:prstTxWarp>
            <a:noAutofit/>
          </a:bodyPr>
          <a:lstStyle/>
          <a:p>
            <a:endParaRPr lang="en-US"/>
          </a:p>
        </p:txBody>
      </p:sp>
      <p:sp>
        <p:nvSpPr>
          <p:cNvPr id="15" name="Right Arrow 14"/>
          <p:cNvSpPr/>
          <p:nvPr/>
        </p:nvSpPr>
        <p:spPr bwMode="auto">
          <a:xfrm rot="5400000">
            <a:off x="7301710" y="2975766"/>
            <a:ext cx="500057" cy="533400"/>
          </a:xfrm>
          <a:prstGeom prst="rightArrow">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62" tIns="146289" rIns="182862" bIns="146289" numCol="1" spcCol="0" rtlCol="0" fromWordArt="0" anchor="t" anchorCtr="0" forceAA="0" compatLnSpc="1">
            <a:prstTxWarp prst="textNoShape">
              <a:avLst/>
            </a:prstTxWarp>
            <a:noAutofit/>
          </a:bodyPr>
          <a:lstStyle/>
          <a:p>
            <a:endParaRPr lang="en-US"/>
          </a:p>
        </p:txBody>
      </p:sp>
    </p:spTree>
    <p:extLst>
      <p:ext uri="{BB962C8B-B14F-4D97-AF65-F5344CB8AC3E}">
        <p14:creationId xmlns:p14="http://schemas.microsoft.com/office/powerpoint/2010/main" val="30791937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Channels</a:t>
            </a:r>
            <a:endParaRPr lang="en-US" dirty="0"/>
          </a:p>
        </p:txBody>
      </p:sp>
      <p:sp>
        <p:nvSpPr>
          <p:cNvPr id="5" name="Text Placeholder 4"/>
          <p:cNvSpPr>
            <a:spLocks noGrp="1"/>
          </p:cNvSpPr>
          <p:nvPr>
            <p:ph type="body" sz="quarter" idx="10"/>
          </p:nvPr>
        </p:nvSpPr>
        <p:spPr>
          <a:xfrm>
            <a:off x="274640" y="1212849"/>
            <a:ext cx="5486399" cy="2647186"/>
          </a:xfrm>
        </p:spPr>
        <p:txBody>
          <a:bodyPr/>
          <a:lstStyle/>
          <a:p>
            <a:r>
              <a:rPr lang="en-US" sz="3200" dirty="0"/>
              <a:t>Enables targeted display of content</a:t>
            </a:r>
          </a:p>
          <a:p>
            <a:r>
              <a:rPr lang="en-US" sz="2400" dirty="0"/>
              <a:t>- Contain User Agent strings</a:t>
            </a:r>
          </a:p>
          <a:p>
            <a:r>
              <a:rPr lang="en-US" sz="2400" dirty="0"/>
              <a:t>- Are assigned master pages</a:t>
            </a:r>
          </a:p>
          <a:p>
            <a:r>
              <a:rPr lang="en-US" sz="3200" dirty="0"/>
              <a:t>Ease of use and control</a:t>
            </a:r>
          </a:p>
        </p:txBody>
      </p:sp>
      <p:sp>
        <p:nvSpPr>
          <p:cNvPr id="7" name="Text Placeholder 6"/>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36</a:t>
            </a:fld>
            <a:endParaRPr lang="en-US" sz="1100">
              <a:solidFill>
                <a:srgbClr val="000000"/>
              </a:solidFill>
            </a:endParaRPr>
          </a:p>
        </p:txBody>
      </p:sp>
      <p:sp>
        <p:nvSpPr>
          <p:cNvPr id="3" name="Bent Arrow 2"/>
          <p:cNvSpPr/>
          <p:nvPr/>
        </p:nvSpPr>
        <p:spPr bwMode="auto">
          <a:xfrm rot="5400000">
            <a:off x="9761537" y="525462"/>
            <a:ext cx="1371600" cy="990600"/>
          </a:xfrm>
          <a:prstGeom prst="bentArrow">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437" y="330111"/>
            <a:ext cx="3905250" cy="2421925"/>
          </a:xfrm>
          <a:prstGeom prst="rect">
            <a:avLst/>
          </a:prstGeom>
          <a:noFill/>
          <a:ln w="381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Bent Arrow 12"/>
          <p:cNvSpPr/>
          <p:nvPr/>
        </p:nvSpPr>
        <p:spPr bwMode="auto">
          <a:xfrm rot="10800000">
            <a:off x="7666038" y="5630862"/>
            <a:ext cx="1371600" cy="990600"/>
          </a:xfrm>
          <a:prstGeom prst="bentArrow">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5" descr="C:\Users\travis.nielsen.PERFICIENT\Desktop\iPhone_Ho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0037" y="2848408"/>
            <a:ext cx="2179670" cy="40951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p:nvPr/>
        </p:nvPicPr>
        <p:blipFill>
          <a:blip r:embed="rId5">
            <a:extLst>
              <a:ext uri="{28A0092B-C50C-407E-A947-70E740481C1C}">
                <a14:useLocalDpi xmlns:a14="http://schemas.microsoft.com/office/drawing/2010/main" val="0"/>
              </a:ext>
            </a:extLst>
          </a:blip>
          <a:srcRect/>
          <a:stretch>
            <a:fillRect/>
          </a:stretch>
        </p:blipFill>
        <p:spPr bwMode="auto">
          <a:xfrm>
            <a:off x="8113713" y="1820863"/>
            <a:ext cx="3971925" cy="3627755"/>
          </a:xfrm>
          <a:prstGeom prst="rect">
            <a:avLst/>
          </a:prstGeom>
          <a:noFill/>
          <a:ln w="539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40679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Catalog</a:t>
            </a:r>
            <a:endParaRPr lang="en-US" dirty="0"/>
          </a:p>
        </p:txBody>
      </p:sp>
      <p:sp>
        <p:nvSpPr>
          <p:cNvPr id="5" name="Text Placeholder 4"/>
          <p:cNvSpPr>
            <a:spLocks noGrp="1"/>
          </p:cNvSpPr>
          <p:nvPr>
            <p:ph type="body" sz="quarter" idx="10"/>
          </p:nvPr>
        </p:nvSpPr>
        <p:spPr>
          <a:xfrm>
            <a:off x="274640" y="1212850"/>
            <a:ext cx="5486399" cy="2945394"/>
          </a:xfrm>
        </p:spPr>
        <p:txBody>
          <a:bodyPr/>
          <a:lstStyle/>
          <a:p>
            <a:r>
              <a:rPr lang="en-US" sz="3200" dirty="0"/>
              <a:t>One place to manage content</a:t>
            </a:r>
          </a:p>
          <a:p>
            <a:r>
              <a:rPr lang="en-US" sz="3200" dirty="0"/>
              <a:t>Simple authoring experience</a:t>
            </a:r>
          </a:p>
          <a:p>
            <a:r>
              <a:rPr lang="en-US" sz="3200" dirty="0"/>
              <a:t>Wired up for search by default</a:t>
            </a:r>
          </a:p>
          <a:p>
            <a:r>
              <a:rPr lang="en-US" sz="3200" dirty="0"/>
              <a:t>Managed metadata</a:t>
            </a:r>
          </a:p>
          <a:p>
            <a:r>
              <a:rPr lang="en-US" sz="2800" dirty="0"/>
              <a:t>URLs and navigation</a:t>
            </a:r>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37</a:t>
            </a:fld>
            <a:endParaRPr lang="en-US" sz="1100">
              <a:solidFill>
                <a:srgbClr val="000000"/>
              </a:solidFill>
            </a:endParaRPr>
          </a:p>
        </p:txBody>
      </p:sp>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1235" y="677863"/>
            <a:ext cx="5903452"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211" y="5173662"/>
            <a:ext cx="76104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Bent Arrow 17"/>
          <p:cNvSpPr/>
          <p:nvPr/>
        </p:nvSpPr>
        <p:spPr bwMode="auto">
          <a:xfrm>
            <a:off x="4922837" y="4106863"/>
            <a:ext cx="1219200" cy="990600"/>
          </a:xfrm>
          <a:prstGeom prst="bentArrow">
            <a:avLst>
              <a:gd name="adj1" fmla="val 25000"/>
              <a:gd name="adj2" fmla="val 25000"/>
              <a:gd name="adj3" fmla="val 25000"/>
              <a:gd name="adj4" fmla="val 37981"/>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939616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the Term Store</a:t>
            </a:r>
            <a:endParaRPr lang="en-US" dirty="0"/>
          </a:p>
        </p:txBody>
      </p:sp>
      <p:sp>
        <p:nvSpPr>
          <p:cNvPr id="5" name="Text Placeholder 4"/>
          <p:cNvSpPr>
            <a:spLocks noGrp="1"/>
          </p:cNvSpPr>
          <p:nvPr>
            <p:ph type="body" sz="quarter" idx="10"/>
          </p:nvPr>
        </p:nvSpPr>
        <p:spPr>
          <a:xfrm>
            <a:off x="274640" y="1212850"/>
            <a:ext cx="5486399" cy="2788442"/>
          </a:xfrm>
        </p:spPr>
        <p:txBody>
          <a:bodyPr/>
          <a:lstStyle/>
          <a:p>
            <a:r>
              <a:rPr lang="en-US" sz="3200" dirty="0"/>
              <a:t>Used to build dynamic page content</a:t>
            </a:r>
          </a:p>
          <a:p>
            <a:r>
              <a:rPr lang="en-US" sz="3200" dirty="0"/>
              <a:t>URLs built from the Term Store</a:t>
            </a:r>
          </a:p>
          <a:p>
            <a:r>
              <a:rPr lang="en-US" sz="3200" dirty="0"/>
              <a:t>Better SEO</a:t>
            </a:r>
          </a:p>
          <a:p>
            <a:endParaRPr lang="en-US" sz="2800" dirty="0"/>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38</a:t>
            </a:fld>
            <a:endParaRPr lang="en-US" sz="1100">
              <a:solidFill>
                <a:srgbClr val="000000"/>
              </a:solidFill>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8838" y="1119769"/>
            <a:ext cx="4857750" cy="3215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3437" y="4432162"/>
            <a:ext cx="6172200" cy="2335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Bent Arrow 11"/>
          <p:cNvSpPr/>
          <p:nvPr/>
        </p:nvSpPr>
        <p:spPr bwMode="auto">
          <a:xfrm>
            <a:off x="5913437" y="3344863"/>
            <a:ext cx="1219200" cy="990600"/>
          </a:xfrm>
          <a:prstGeom prst="bentArrow">
            <a:avLst>
              <a:gd name="adj1" fmla="val 25000"/>
              <a:gd name="adj2" fmla="val 25000"/>
              <a:gd name="adj3" fmla="val 25000"/>
              <a:gd name="adj4" fmla="val 37981"/>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952302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Branding Improvements</a:t>
            </a:r>
            <a:endParaRPr lang="en-US" dirty="0"/>
          </a:p>
        </p:txBody>
      </p:sp>
      <p:sp>
        <p:nvSpPr>
          <p:cNvPr id="5" name="Text Placeholder 4"/>
          <p:cNvSpPr>
            <a:spLocks noGrp="1"/>
          </p:cNvSpPr>
          <p:nvPr>
            <p:ph type="body" sz="quarter" idx="10"/>
          </p:nvPr>
        </p:nvSpPr>
        <p:spPr>
          <a:xfrm>
            <a:off x="274640" y="1212850"/>
            <a:ext cx="5486399" cy="4503925"/>
          </a:xfrm>
        </p:spPr>
        <p:txBody>
          <a:bodyPr/>
          <a:lstStyle/>
          <a:p>
            <a:r>
              <a:rPr lang="en-US" sz="3200" dirty="0"/>
              <a:t>Faster and cheaper to brand</a:t>
            </a:r>
          </a:p>
          <a:p>
            <a:r>
              <a:rPr lang="en-US" sz="3200" dirty="0"/>
              <a:t>Design Manager</a:t>
            </a:r>
          </a:p>
          <a:p>
            <a:pPr marL="457155" indent="-457155">
              <a:buFontTx/>
              <a:buChar char="-"/>
            </a:pPr>
            <a:r>
              <a:rPr lang="en-US" sz="2800" dirty="0"/>
              <a:t>Import design overlay</a:t>
            </a:r>
          </a:p>
          <a:p>
            <a:pPr marL="457155" indent="-457155">
              <a:buFontTx/>
              <a:buChar char="-"/>
            </a:pPr>
            <a:r>
              <a:rPr lang="en-US" sz="2800" dirty="0"/>
              <a:t>Use tools agencies like</a:t>
            </a:r>
          </a:p>
          <a:p>
            <a:pPr marL="457155" indent="-457155">
              <a:buFontTx/>
              <a:buChar char="-"/>
            </a:pPr>
            <a:r>
              <a:rPr lang="en-US" sz="2800" dirty="0"/>
              <a:t>Template management</a:t>
            </a:r>
          </a:p>
          <a:p>
            <a:r>
              <a:rPr lang="en-US" sz="3200" dirty="0"/>
              <a:t>More focus on the web</a:t>
            </a:r>
          </a:p>
          <a:p>
            <a:pPr marL="457155" indent="-457155">
              <a:buFontTx/>
              <a:buChar char="-"/>
            </a:pPr>
            <a:r>
              <a:rPr lang="en-US" sz="2800" dirty="0"/>
              <a:t>HTML5</a:t>
            </a:r>
          </a:p>
          <a:p>
            <a:pPr marL="457155" indent="-457155">
              <a:buFontTx/>
              <a:buChar char="-"/>
            </a:pPr>
            <a:r>
              <a:rPr lang="en-US" sz="2800" dirty="0"/>
              <a:t>JavaScript / CSS</a:t>
            </a:r>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39</a:t>
            </a:fld>
            <a:endParaRPr lang="en-US" sz="1100">
              <a:solidFill>
                <a:srgbClr val="000000"/>
              </a:solidFill>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7237" y="1709640"/>
            <a:ext cx="6524625" cy="4149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75209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p:txBody>
          <a:bodyPr/>
          <a:lstStyle/>
          <a:p>
            <a:pPr eaLnBrk="1" hangingPunct="1"/>
            <a:r>
              <a:rPr lang="en-US" dirty="0" smtClean="0"/>
              <a:t>One company.  One Experience.  Around the Globe</a:t>
            </a:r>
          </a:p>
        </p:txBody>
      </p:sp>
      <p:pic>
        <p:nvPicPr>
          <p:cNvPr id="12" name="Picture 11" descr="JLL_global map_17APR201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170" y="1077356"/>
            <a:ext cx="9144000" cy="4694783"/>
          </a:xfrm>
          <a:prstGeom prst="rect">
            <a:avLst/>
          </a:prstGeom>
        </p:spPr>
      </p:pic>
      <p:sp>
        <p:nvSpPr>
          <p:cNvPr id="13" name="Oval 4"/>
          <p:cNvSpPr>
            <a:spLocks noChangeArrowheads="1"/>
          </p:cNvSpPr>
          <p:nvPr/>
        </p:nvSpPr>
        <p:spPr bwMode="auto">
          <a:xfrm>
            <a:off x="822078" y="4595519"/>
            <a:ext cx="73025" cy="73025"/>
          </a:xfrm>
          <a:prstGeom prst="ellipse">
            <a:avLst/>
          </a:prstGeom>
          <a:solidFill>
            <a:srgbClr val="000000"/>
          </a:solidFill>
          <a:ln w="9525">
            <a:noFill/>
            <a:round/>
            <a:headEnd/>
            <a:tailEnd/>
          </a:ln>
        </p:spPr>
        <p:txBody>
          <a:bodyPr wrap="none" lIns="91431" tIns="45716" rIns="91431" bIns="45716" anchor="ctr"/>
          <a:lstStyle/>
          <a:p>
            <a:endParaRPr lang="en-US" dirty="0"/>
          </a:p>
        </p:txBody>
      </p:sp>
      <p:sp>
        <p:nvSpPr>
          <p:cNvPr id="14" name="Text Box 6"/>
          <p:cNvSpPr txBox="1">
            <a:spLocks noChangeArrowheads="1"/>
          </p:cNvSpPr>
          <p:nvPr/>
        </p:nvSpPr>
        <p:spPr bwMode="auto">
          <a:xfrm>
            <a:off x="939552" y="4551070"/>
            <a:ext cx="1752600" cy="523220"/>
          </a:xfrm>
          <a:prstGeom prst="rect">
            <a:avLst/>
          </a:prstGeom>
          <a:noFill/>
          <a:ln w="9525">
            <a:noFill/>
            <a:miter lim="800000"/>
            <a:headEnd/>
            <a:tailEnd/>
          </a:ln>
        </p:spPr>
        <p:txBody>
          <a:bodyPr lIns="0" tIns="0" rIns="0" bIns="0">
            <a:spAutoFit/>
          </a:bodyPr>
          <a:lstStyle/>
          <a:p>
            <a:pPr>
              <a:spcBef>
                <a:spcPct val="20000"/>
              </a:spcBef>
            </a:pPr>
            <a:r>
              <a:rPr lang="en-US" sz="1000" dirty="0">
                <a:solidFill>
                  <a:srgbClr val="000000"/>
                </a:solidFill>
              </a:rPr>
              <a:t>Jones Lang LaSalle Corporate Offices</a:t>
            </a:r>
          </a:p>
          <a:p>
            <a:pPr>
              <a:spcBef>
                <a:spcPct val="20000"/>
              </a:spcBef>
            </a:pPr>
            <a:r>
              <a:rPr lang="en-US" sz="1000" dirty="0">
                <a:solidFill>
                  <a:srgbClr val="000000"/>
                </a:solidFill>
              </a:rPr>
              <a:t>Jones Lang LaSalle Operations</a:t>
            </a:r>
          </a:p>
          <a:p>
            <a:pPr>
              <a:spcBef>
                <a:spcPct val="20000"/>
              </a:spcBef>
            </a:pPr>
            <a:endParaRPr lang="en-US" sz="1000" dirty="0">
              <a:solidFill>
                <a:srgbClr val="000000"/>
              </a:solidFill>
            </a:endParaRPr>
          </a:p>
        </p:txBody>
      </p:sp>
      <p:sp>
        <p:nvSpPr>
          <p:cNvPr id="15" name="Oval 4"/>
          <p:cNvSpPr>
            <a:spLocks noChangeArrowheads="1"/>
          </p:cNvSpPr>
          <p:nvPr/>
        </p:nvSpPr>
        <p:spPr bwMode="auto">
          <a:xfrm>
            <a:off x="822078" y="4794524"/>
            <a:ext cx="73025" cy="73025"/>
          </a:xfrm>
          <a:prstGeom prst="ellipse">
            <a:avLst/>
          </a:prstGeom>
          <a:solidFill>
            <a:srgbClr val="BC141A"/>
          </a:solidFill>
          <a:ln w="9525">
            <a:noFill/>
            <a:round/>
            <a:headEnd/>
            <a:tailEnd/>
          </a:ln>
        </p:spPr>
        <p:txBody>
          <a:bodyPr wrap="none" lIns="91431" tIns="45716" rIns="91431" bIns="45716" anchor="ctr"/>
          <a:lstStyle/>
          <a:p>
            <a:endParaRPr lang="en-US" dirty="0"/>
          </a:p>
        </p:txBody>
      </p:sp>
      <p:sp>
        <p:nvSpPr>
          <p:cNvPr id="16" name="Rectangle 9"/>
          <p:cNvSpPr>
            <a:spLocks noChangeArrowheads="1"/>
          </p:cNvSpPr>
          <p:nvPr/>
        </p:nvSpPr>
        <p:spPr bwMode="auto">
          <a:xfrm>
            <a:off x="8428038" y="2430462"/>
            <a:ext cx="3881437" cy="2195512"/>
          </a:xfrm>
          <a:prstGeom prst="rect">
            <a:avLst/>
          </a:prstGeom>
          <a:noFill/>
          <a:ln w="9525" algn="ctr">
            <a:noFill/>
            <a:miter lim="800000"/>
            <a:headEnd/>
            <a:tailEnd/>
          </a:ln>
        </p:spPr>
        <p:txBody>
          <a:bodyPr lIns="0" tIns="0" rIns="0" bIns="0"/>
          <a:lstStyle/>
          <a:p>
            <a:pPr marL="195244" indent="-195244">
              <a:lnSpc>
                <a:spcPct val="110000"/>
              </a:lnSpc>
              <a:spcBef>
                <a:spcPct val="60000"/>
              </a:spcBef>
              <a:buClr>
                <a:schemeClr val="tx1"/>
              </a:buClr>
            </a:pPr>
            <a:r>
              <a:rPr lang="en-US" sz="1400" dirty="0"/>
              <a:t>We are:</a:t>
            </a:r>
          </a:p>
          <a:p>
            <a:pPr marL="195244" indent="-195244">
              <a:lnSpc>
                <a:spcPct val="110000"/>
              </a:lnSpc>
              <a:spcBef>
                <a:spcPct val="60000"/>
              </a:spcBef>
              <a:buClr>
                <a:schemeClr val="tx1"/>
              </a:buClr>
              <a:buFont typeface="Times New Roman" pitchFamily="18" charset="0"/>
              <a:buChar char="•"/>
            </a:pPr>
            <a:r>
              <a:rPr lang="en-US" sz="1400" dirty="0"/>
              <a:t>The world’s leading real estate services firm</a:t>
            </a:r>
          </a:p>
          <a:p>
            <a:pPr marL="195244" indent="-195244">
              <a:lnSpc>
                <a:spcPct val="110000"/>
              </a:lnSpc>
              <a:spcBef>
                <a:spcPct val="60000"/>
              </a:spcBef>
              <a:buClr>
                <a:schemeClr val="tx1"/>
              </a:buClr>
              <a:buFont typeface="Times New Roman" pitchFamily="18" charset="0"/>
              <a:buChar char="•"/>
            </a:pPr>
            <a:r>
              <a:rPr lang="en-US" sz="1400" dirty="0"/>
              <a:t>A full-service provider with more than 200 corporate offices and experts operating in 1,000+ locations in 70 countries</a:t>
            </a:r>
          </a:p>
          <a:p>
            <a:pPr marL="195244" indent="-195244">
              <a:lnSpc>
                <a:spcPct val="110000"/>
              </a:lnSpc>
              <a:spcBef>
                <a:spcPct val="60000"/>
              </a:spcBef>
              <a:buClr>
                <a:schemeClr val="tx1"/>
              </a:buClr>
              <a:buFont typeface="Times New Roman" pitchFamily="18" charset="0"/>
              <a:buChar char="•"/>
            </a:pPr>
            <a:r>
              <a:rPr lang="en-US" sz="1400" dirty="0"/>
              <a:t>The only provider capable of delivering a truly </a:t>
            </a:r>
            <a:br>
              <a:rPr lang="en-US" sz="1400" dirty="0"/>
            </a:br>
            <a:r>
              <a:rPr lang="en-US" sz="1400" dirty="0"/>
              <a:t>seamless experience—anywhere in the world</a:t>
            </a:r>
          </a:p>
        </p:txBody>
      </p:sp>
      <p:sp>
        <p:nvSpPr>
          <p:cNvPr id="5" name="Slide Number Placeholder 4"/>
          <p:cNvSpPr>
            <a:spLocks noGrp="1"/>
          </p:cNvSpPr>
          <p:nvPr>
            <p:ph type="sldNum" sz="quarter" idx="10"/>
          </p:nvPr>
        </p:nvSpPr>
        <p:spPr/>
        <p:txBody>
          <a:bodyPr/>
          <a:lstStyle/>
          <a:p>
            <a:pPr>
              <a:defRPr/>
            </a:pPr>
            <a:fld id="{FF3F8415-E14B-4983-83C1-D51710D2815B}" type="slidenum">
              <a:rPr lang="en-US" smtClean="0">
                <a:solidFill>
                  <a:srgbClr val="000000"/>
                </a:solidFill>
                <a:latin typeface="Arial Narrow"/>
              </a:rPr>
              <a:pPr>
                <a:defRPr/>
              </a:pPr>
              <a:t>4</a:t>
            </a:fld>
            <a:endParaRPr lang="en-US" dirty="0">
              <a:solidFill>
                <a:srgbClr val="000000"/>
              </a:solidFill>
              <a:latin typeface="Arial Narrow"/>
            </a:endParaRPr>
          </a:p>
        </p:txBody>
      </p:sp>
      <p:sp>
        <p:nvSpPr>
          <p:cNvPr id="22" name="Rectangle 21"/>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23" name="Picture 22"/>
          <p:cNvPicPr>
            <a:picLocks noChangeAspect="1"/>
          </p:cNvPicPr>
          <p:nvPr/>
        </p:nvPicPr>
        <p:blipFill>
          <a:blip r:embed="rId4"/>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2494891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Property Listings</a:t>
            </a:r>
            <a:endParaRPr lang="en-US" dirty="0"/>
          </a:p>
        </p:txBody>
      </p:sp>
      <p:sp>
        <p:nvSpPr>
          <p:cNvPr id="5" name="Text Placeholder 4"/>
          <p:cNvSpPr>
            <a:spLocks noGrp="1"/>
          </p:cNvSpPr>
          <p:nvPr>
            <p:ph type="body" sz="quarter" idx="10"/>
          </p:nvPr>
        </p:nvSpPr>
        <p:spPr>
          <a:xfrm>
            <a:off x="274640" y="1212850"/>
            <a:ext cx="5486399" cy="4678186"/>
          </a:xfrm>
        </p:spPr>
        <p:txBody>
          <a:bodyPr/>
          <a:lstStyle/>
          <a:p>
            <a:r>
              <a:rPr lang="en-US" sz="2800" dirty="0"/>
              <a:t>Generate leads from the on-line market</a:t>
            </a:r>
          </a:p>
          <a:p>
            <a:r>
              <a:rPr lang="en-US" sz="2800" dirty="0"/>
              <a:t>Increase our competitiveness with 3rd parties and competitors</a:t>
            </a:r>
          </a:p>
          <a:p>
            <a:r>
              <a:rPr lang="en-US" sz="2800" dirty="0"/>
              <a:t>Custom developed .NET application integrated with SharePoint platform</a:t>
            </a:r>
          </a:p>
          <a:p>
            <a:r>
              <a:rPr lang="en-US" sz="2800" dirty="0"/>
              <a:t>Mobile companion</a:t>
            </a:r>
          </a:p>
          <a:p>
            <a:r>
              <a:rPr lang="en-US" sz="2800" dirty="0"/>
              <a:t>Reduce system operating and support costs</a:t>
            </a:r>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sp>
        <p:nvSpPr>
          <p:cNvPr id="4" name="Slide Number Placeholder 3"/>
          <p:cNvSpPr>
            <a:spLocks noGrp="1"/>
          </p:cNvSpPr>
          <p:nvPr>
            <p:ph type="sldNum" sz="quarter" idx="4294967295"/>
          </p:nvPr>
        </p:nvSpPr>
        <p:spPr>
          <a:xfrm>
            <a:off x="11945939" y="6645276"/>
            <a:ext cx="490537" cy="504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2900">
                <a:solidFill>
                  <a:schemeClr val="tx1"/>
                </a:solidFill>
                <a:latin typeface="Arial Narrow" pitchFamily="34" charset="0"/>
                <a:cs typeface="Arial" charset="0"/>
              </a:defRPr>
            </a:lvl1pPr>
            <a:lvl2pPr marL="902002" indent="-346924" eaLnBrk="0" hangingPunct="0">
              <a:defRPr sz="2900">
                <a:solidFill>
                  <a:schemeClr val="tx1"/>
                </a:solidFill>
                <a:latin typeface="Arial Narrow" pitchFamily="34" charset="0"/>
                <a:cs typeface="Arial" charset="0"/>
              </a:defRPr>
            </a:lvl2pPr>
            <a:lvl3pPr marL="1387695" indent="-277539" eaLnBrk="0" hangingPunct="0">
              <a:defRPr sz="2900">
                <a:solidFill>
                  <a:schemeClr val="tx1"/>
                </a:solidFill>
                <a:latin typeface="Arial Narrow" pitchFamily="34" charset="0"/>
                <a:cs typeface="Arial" charset="0"/>
              </a:defRPr>
            </a:lvl3pPr>
            <a:lvl4pPr marL="1942772" indent="-277539" eaLnBrk="0" hangingPunct="0">
              <a:defRPr sz="2900">
                <a:solidFill>
                  <a:schemeClr val="tx1"/>
                </a:solidFill>
                <a:latin typeface="Arial Narrow" pitchFamily="34" charset="0"/>
                <a:cs typeface="Arial" charset="0"/>
              </a:defRPr>
            </a:lvl4pPr>
            <a:lvl5pPr marL="2497851" indent="-277539" eaLnBrk="0" hangingPunct="0">
              <a:defRPr sz="2900">
                <a:solidFill>
                  <a:schemeClr val="tx1"/>
                </a:solidFill>
                <a:latin typeface="Arial Narrow" pitchFamily="34" charset="0"/>
                <a:cs typeface="Arial" charset="0"/>
              </a:defRPr>
            </a:lvl5pPr>
            <a:lvl6pPr marL="3052928" indent="-277539" eaLnBrk="0" fontAlgn="base" hangingPunct="0">
              <a:spcBef>
                <a:spcPct val="0"/>
              </a:spcBef>
              <a:spcAft>
                <a:spcPct val="0"/>
              </a:spcAft>
              <a:defRPr sz="2900">
                <a:solidFill>
                  <a:schemeClr val="tx1"/>
                </a:solidFill>
                <a:latin typeface="Arial Narrow" pitchFamily="34" charset="0"/>
                <a:cs typeface="Arial" charset="0"/>
              </a:defRPr>
            </a:lvl6pPr>
            <a:lvl7pPr marL="3608006" indent="-277539" eaLnBrk="0" fontAlgn="base" hangingPunct="0">
              <a:spcBef>
                <a:spcPct val="0"/>
              </a:spcBef>
              <a:spcAft>
                <a:spcPct val="0"/>
              </a:spcAft>
              <a:defRPr sz="2900">
                <a:solidFill>
                  <a:schemeClr val="tx1"/>
                </a:solidFill>
                <a:latin typeface="Arial Narrow" pitchFamily="34" charset="0"/>
                <a:cs typeface="Arial" charset="0"/>
              </a:defRPr>
            </a:lvl7pPr>
            <a:lvl8pPr marL="4163084" indent="-277539" eaLnBrk="0" fontAlgn="base" hangingPunct="0">
              <a:spcBef>
                <a:spcPct val="0"/>
              </a:spcBef>
              <a:spcAft>
                <a:spcPct val="0"/>
              </a:spcAft>
              <a:defRPr sz="2900">
                <a:solidFill>
                  <a:schemeClr val="tx1"/>
                </a:solidFill>
                <a:latin typeface="Arial Narrow" pitchFamily="34" charset="0"/>
                <a:cs typeface="Arial" charset="0"/>
              </a:defRPr>
            </a:lvl8pPr>
            <a:lvl9pPr marL="4718161" indent="-277539" eaLnBrk="0" fontAlgn="base" hangingPunct="0">
              <a:spcBef>
                <a:spcPct val="0"/>
              </a:spcBef>
              <a:spcAft>
                <a:spcPct val="0"/>
              </a:spcAft>
              <a:defRPr sz="2900">
                <a:solidFill>
                  <a:schemeClr val="tx1"/>
                </a:solidFill>
                <a:latin typeface="Arial Narrow" pitchFamily="34" charset="0"/>
                <a:cs typeface="Arial" charset="0"/>
              </a:defRPr>
            </a:lvl9pPr>
          </a:lstStyle>
          <a:p>
            <a:pPr eaLnBrk="1" hangingPunct="1"/>
            <a:fld id="{DEE8004B-3998-4764-BF93-5FEFDAF5A161}" type="slidenum">
              <a:rPr lang="en-US" sz="1100">
                <a:solidFill>
                  <a:srgbClr val="000000"/>
                </a:solidFill>
              </a:rPr>
              <a:pPr eaLnBrk="1" hangingPunct="1"/>
              <a:t>40</a:t>
            </a:fld>
            <a:endParaRPr lang="en-US" sz="1100">
              <a:solidFill>
                <a:srgbClr val="000000"/>
              </a:solidFill>
            </a:endParaRPr>
          </a:p>
        </p:txBody>
      </p:sp>
      <p:pic>
        <p:nvPicPr>
          <p:cNvPr id="7" name="Picture 2" descr="C:\Dropbox\WORK\PROJECT FILES\Property Projects\property 2-0\Screenshots\images\ho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3538" y="1389100"/>
            <a:ext cx="2895600" cy="25647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Dropbox\WORK\PROJECT FILES\Property Projects\property 2-0\Screenshots\images\broker profile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9038" y="3446500"/>
            <a:ext cx="2666999" cy="27941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Picture 7" descr="C:\holder\Academy video\academy\snapshots\detai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6839" y="4159820"/>
            <a:ext cx="2095499" cy="26140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79674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Conclusions</a:t>
            </a:r>
            <a:endParaRPr lang="en-US" dirty="0"/>
          </a:p>
        </p:txBody>
      </p:sp>
    </p:spTree>
    <p:extLst>
      <p:ext uri="{BB962C8B-B14F-4D97-AF65-F5344CB8AC3E}">
        <p14:creationId xmlns:p14="http://schemas.microsoft.com/office/powerpoint/2010/main" val="8302835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0" y="1211262"/>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Our SharePoint sites would be completely mobile friendly</a:t>
            </a:r>
          </a:p>
        </p:txBody>
      </p:sp>
      <p:sp>
        <p:nvSpPr>
          <p:cNvPr id="27" name="Rectangle 26"/>
          <p:cNvSpPr/>
          <p:nvPr/>
        </p:nvSpPr>
        <p:spPr bwMode="auto">
          <a:xfrm>
            <a:off x="3011967" y="12112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Configuration vs. Customization – Get back to out of the box</a:t>
            </a:r>
          </a:p>
        </p:txBody>
      </p:sp>
      <p:sp>
        <p:nvSpPr>
          <p:cNvPr id="29" name="Rectangle 28"/>
          <p:cNvSpPr/>
          <p:nvPr/>
        </p:nvSpPr>
        <p:spPr bwMode="auto">
          <a:xfrm>
            <a:off x="8497880" y="1211262"/>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Audience segmentation would fully drive the user experience</a:t>
            </a:r>
          </a:p>
        </p:txBody>
      </p:sp>
      <p:sp>
        <p:nvSpPr>
          <p:cNvPr id="31" name="Rectangle 30"/>
          <p:cNvSpPr/>
          <p:nvPr/>
        </p:nvSpPr>
        <p:spPr bwMode="auto">
          <a:xfrm>
            <a:off x="5754924" y="12112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Search would drive a transition from a push to pull marketing</a:t>
            </a:r>
          </a:p>
        </p:txBody>
      </p:sp>
      <p:sp>
        <p:nvSpPr>
          <p:cNvPr id="3" name="Title 2"/>
          <p:cNvSpPr>
            <a:spLocks noGrp="1"/>
          </p:cNvSpPr>
          <p:nvPr>
            <p:ph type="title"/>
          </p:nvPr>
        </p:nvSpPr>
        <p:spPr/>
        <p:txBody>
          <a:bodyPr/>
          <a:lstStyle/>
          <a:p>
            <a:r>
              <a:rPr lang="en-US" dirty="0" smtClean="0"/>
              <a:t>In a Perfect World…</a:t>
            </a:r>
            <a:endParaRPr lang="en-US" dirty="0"/>
          </a:p>
        </p:txBody>
      </p:sp>
      <p:sp>
        <p:nvSpPr>
          <p:cNvPr id="10" name="Slide Number Placeholder 2"/>
          <p:cNvSpPr txBox="1">
            <a:spLocks/>
          </p:cNvSpPr>
          <p:nvPr/>
        </p:nvSpPr>
        <p:spPr>
          <a:xfrm>
            <a:off x="11605219" y="6644799"/>
            <a:ext cx="490117" cy="158672"/>
          </a:xfrm>
          <a:prstGeom prst="rect">
            <a:avLst/>
          </a:prstGeom>
        </p:spPr>
        <p:txBody>
          <a:bodyPr lIns="111015" tIns="55508" rIns="111015" bIns="55508"/>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AD652877-81F6-46FE-8305-18AF373D64B5}" type="slidenum">
              <a:rPr lang="en-US" smtClean="0"/>
              <a:pPr>
                <a:defRPr/>
              </a:pPr>
              <a:t>42</a:t>
            </a:fld>
            <a:endParaRPr lang="en-US" dirty="0"/>
          </a:p>
        </p:txBody>
      </p:sp>
      <p:sp>
        <p:nvSpPr>
          <p:cNvPr id="12" name="Rectangle 11"/>
          <p:cNvSpPr/>
          <p:nvPr/>
        </p:nvSpPr>
        <p:spPr bwMode="auto">
          <a:xfrm>
            <a:off x="274638" y="4030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Metrics and user behavior tracking would be fully baked in</a:t>
            </a:r>
          </a:p>
        </p:txBody>
      </p:sp>
      <p:sp>
        <p:nvSpPr>
          <p:cNvPr id="13" name="Rectangle 12"/>
          <p:cNvSpPr/>
          <p:nvPr/>
        </p:nvSpPr>
        <p:spPr bwMode="auto">
          <a:xfrm>
            <a:off x="3017838" y="4030663"/>
            <a:ext cx="269748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Social and other content can be fully integrated into the user experience</a:t>
            </a:r>
          </a:p>
        </p:txBody>
      </p:sp>
      <p:sp>
        <p:nvSpPr>
          <p:cNvPr id="14" name="Rectangle 13"/>
          <p:cNvSpPr/>
          <p:nvPr/>
        </p:nvSpPr>
        <p:spPr bwMode="auto">
          <a:xfrm>
            <a:off x="5761037" y="4029076"/>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Capitalize on other Microsoft technologies </a:t>
            </a:r>
            <a:r>
              <a:rPr lang="en-US" dirty="0" smtClean="0"/>
              <a:t>and integrate </a:t>
            </a:r>
            <a:r>
              <a:rPr lang="en-US" dirty="0"/>
              <a:t>emerging technologies</a:t>
            </a:r>
          </a:p>
        </p:txBody>
      </p:sp>
    </p:spTree>
    <p:extLst>
      <p:ext uri="{BB962C8B-B14F-4D97-AF65-F5344CB8AC3E}">
        <p14:creationId xmlns:p14="http://schemas.microsoft.com/office/powerpoint/2010/main" val="8512708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5349902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79354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p>
            <a:fld id="{8219624A-C92E-4D41-80CF-EDB40E2E8D05}" type="slidenum">
              <a:rPr lang="en-US" smtClean="0">
                <a:solidFill>
                  <a:srgbClr val="000000"/>
                </a:solidFill>
                <a:latin typeface="Arial Narrow"/>
              </a:rPr>
              <a:pPr/>
              <a:t>5</a:t>
            </a:fld>
            <a:endParaRPr lang="en-US" dirty="0" smtClean="0">
              <a:solidFill>
                <a:srgbClr val="000000"/>
              </a:solidFill>
              <a:latin typeface="Arial Narrow"/>
            </a:endParaRPr>
          </a:p>
        </p:txBody>
      </p:sp>
      <p:sp>
        <p:nvSpPr>
          <p:cNvPr id="14339" name="Rectangle 10"/>
          <p:cNvSpPr>
            <a:spLocks noGrp="1" noChangeArrowheads="1"/>
          </p:cNvSpPr>
          <p:nvPr>
            <p:ph type="title"/>
          </p:nvPr>
        </p:nvSpPr>
        <p:spPr/>
        <p:txBody>
          <a:bodyPr/>
          <a:lstStyle/>
          <a:p>
            <a:pPr eaLnBrk="1" hangingPunct="1"/>
            <a:r>
              <a:rPr lang="en-US" dirty="0" smtClean="0"/>
              <a:t>A track record of achievement</a:t>
            </a:r>
            <a:endParaRPr lang="en-US" dirty="0" smtClean="0">
              <a:solidFill>
                <a:schemeClr val="tx2"/>
              </a:solidFill>
            </a:endParaRPr>
          </a:p>
        </p:txBody>
      </p:sp>
      <p:sp>
        <p:nvSpPr>
          <p:cNvPr id="14340" name="Rectangle 11"/>
          <p:cNvSpPr>
            <a:spLocks noGrp="1" noChangeArrowheads="1"/>
          </p:cNvSpPr>
          <p:nvPr>
            <p:ph type="body" idx="1"/>
          </p:nvPr>
        </p:nvSpPr>
        <p:spPr>
          <a:xfrm>
            <a:off x="852852" y="1567294"/>
            <a:ext cx="7194186" cy="3735453"/>
          </a:xfrm>
          <a:noFill/>
        </p:spPr>
        <p:txBody>
          <a:bodyPr wrap="square">
            <a:spAutoFit/>
          </a:bodyPr>
          <a:lstStyle/>
          <a:p>
            <a:pPr marL="183080" lvl="1" indent="-181152" eaLnBrk="1" hangingPunct="1">
              <a:lnSpc>
                <a:spcPct val="110000"/>
              </a:lnSpc>
              <a:spcBef>
                <a:spcPct val="60000"/>
              </a:spcBef>
              <a:buFont typeface="Times New Roman" pitchFamily="18" charset="0"/>
              <a:buChar char="•"/>
            </a:pPr>
            <a:r>
              <a:rPr lang="en-US" sz="1700" dirty="0"/>
              <a:t>Named one of the world’s top 100 outsourcing providers on the IAOP 2010, 2011 and 2012 Outsourcing 100</a:t>
            </a:r>
            <a:r>
              <a:rPr lang="en-US" sz="1700" baseline="30000" dirty="0"/>
              <a:t> ®</a:t>
            </a:r>
            <a:r>
              <a:rPr lang="en-US" sz="1700" dirty="0"/>
              <a:t> list </a:t>
            </a:r>
          </a:p>
          <a:p>
            <a:pPr marL="183080" lvl="1" indent="-181152" eaLnBrk="1" hangingPunct="1">
              <a:lnSpc>
                <a:spcPct val="110000"/>
              </a:lnSpc>
              <a:spcBef>
                <a:spcPct val="60000"/>
              </a:spcBef>
              <a:buFont typeface="Times New Roman" pitchFamily="18" charset="0"/>
              <a:buChar char="•"/>
            </a:pPr>
            <a:r>
              <a:rPr lang="en-US" sz="1700" i="1" dirty="0"/>
              <a:t>Forbes</a:t>
            </a:r>
            <a:r>
              <a:rPr lang="en-US" sz="1700" dirty="0"/>
              <a:t> magazine’s Platinum 400 list in 2006, 2007 and 2009</a:t>
            </a:r>
          </a:p>
          <a:p>
            <a:pPr marL="183080" lvl="1" indent="-181152" eaLnBrk="1" hangingPunct="1">
              <a:lnSpc>
                <a:spcPct val="110000"/>
              </a:lnSpc>
              <a:spcBef>
                <a:spcPct val="60000"/>
              </a:spcBef>
              <a:buFont typeface="Times New Roman" pitchFamily="18" charset="0"/>
              <a:buChar char="•"/>
            </a:pPr>
            <a:r>
              <a:rPr lang="en-US" sz="1700" i="1" dirty="0"/>
              <a:t>FORTUNE</a:t>
            </a:r>
            <a:r>
              <a:rPr lang="en-US" sz="1700" dirty="0"/>
              <a:t> magazine’s America’s Most Admired Companies </a:t>
            </a:r>
            <a:br>
              <a:rPr lang="en-US" sz="1700" dirty="0"/>
            </a:br>
            <a:r>
              <a:rPr lang="en-US" sz="1700" dirty="0"/>
              <a:t>in 2008 and 100 Best Companies to Work For in 2008, 2009 and 2011</a:t>
            </a:r>
          </a:p>
          <a:p>
            <a:pPr marL="183080" lvl="1" indent="-181152" eaLnBrk="1" hangingPunct="1">
              <a:lnSpc>
                <a:spcPct val="110000"/>
              </a:lnSpc>
              <a:spcBef>
                <a:spcPct val="60000"/>
              </a:spcBef>
              <a:buFont typeface="Times New Roman" pitchFamily="18" charset="0"/>
              <a:buChar char="•"/>
            </a:pPr>
            <a:r>
              <a:rPr lang="en-US" sz="1700" dirty="0" err="1"/>
              <a:t>Ethisphere</a:t>
            </a:r>
            <a:r>
              <a:rPr lang="en-US" sz="1700" dirty="0"/>
              <a:t> Institute’s World’s Most Ethical Companies in 2008, 2009, 2010 and 2011</a:t>
            </a:r>
          </a:p>
          <a:p>
            <a:pPr marL="183080" lvl="1" indent="-181152" eaLnBrk="1" hangingPunct="1">
              <a:lnSpc>
                <a:spcPct val="110000"/>
              </a:lnSpc>
              <a:spcBef>
                <a:spcPct val="60000"/>
              </a:spcBef>
              <a:buFont typeface="Times New Roman" pitchFamily="18" charset="0"/>
              <a:buChar char="•"/>
            </a:pPr>
            <a:r>
              <a:rPr lang="en-US" sz="1700" i="1" dirty="0"/>
              <a:t>CRO</a:t>
            </a:r>
            <a:r>
              <a:rPr lang="en-US" sz="1700" dirty="0"/>
              <a:t> (Corporate Responsibility Officer) magazine’s 100 Best Corporate Citizens list in 2007 and 2009</a:t>
            </a:r>
          </a:p>
          <a:p>
            <a:pPr marL="183080" lvl="1" indent="-181152" eaLnBrk="1" hangingPunct="1">
              <a:lnSpc>
                <a:spcPct val="110000"/>
              </a:lnSpc>
              <a:spcBef>
                <a:spcPct val="60000"/>
              </a:spcBef>
              <a:buFont typeface="Times New Roman" pitchFamily="18" charset="0"/>
              <a:buChar char="•"/>
            </a:pPr>
            <a:r>
              <a:rPr lang="en-US" sz="1700" dirty="0"/>
              <a:t>The U.S. Environmental Protection Agency’s Energy Star</a:t>
            </a:r>
            <a:r>
              <a:rPr lang="en-US" sz="1700" baseline="30000" dirty="0"/>
              <a:t>®</a:t>
            </a:r>
            <a:r>
              <a:rPr lang="en-US" sz="1700" dirty="0"/>
              <a:t> Partner of the Year in 2007, 2010 and 2011 and 2012 Energy Star</a:t>
            </a:r>
            <a:r>
              <a:rPr lang="en-US" sz="1700" baseline="30000" dirty="0"/>
              <a:t>®</a:t>
            </a:r>
            <a:r>
              <a:rPr lang="en-US" sz="1700" dirty="0"/>
              <a:t> Sustained Excellence Award</a:t>
            </a:r>
          </a:p>
        </p:txBody>
      </p:sp>
      <p:sp>
        <p:nvSpPr>
          <p:cNvPr id="10" name="Freeform 21"/>
          <p:cNvSpPr>
            <a:spLocks noEditPoints="1"/>
          </p:cNvSpPr>
          <p:nvPr/>
        </p:nvSpPr>
        <p:spPr bwMode="auto">
          <a:xfrm>
            <a:off x="9085731" y="849738"/>
            <a:ext cx="1038225" cy="1050925"/>
          </a:xfrm>
          <a:custGeom>
            <a:avLst/>
            <a:gdLst>
              <a:gd name="T0" fmla="*/ 2147483647 w 1194"/>
              <a:gd name="T1" fmla="*/ 2147483647 h 1246"/>
              <a:gd name="T2" fmla="*/ 2147483647 w 1194"/>
              <a:gd name="T3" fmla="*/ 2147483647 h 1246"/>
              <a:gd name="T4" fmla="*/ 2147483647 w 1194"/>
              <a:gd name="T5" fmla="*/ 2147483647 h 1246"/>
              <a:gd name="T6" fmla="*/ 2147483647 w 1194"/>
              <a:gd name="T7" fmla="*/ 2147483647 h 1246"/>
              <a:gd name="T8" fmla="*/ 2147483647 w 1194"/>
              <a:gd name="T9" fmla="*/ 2147483647 h 1246"/>
              <a:gd name="T10" fmla="*/ 2147483647 w 1194"/>
              <a:gd name="T11" fmla="*/ 2147483647 h 1246"/>
              <a:gd name="T12" fmla="*/ 2147483647 w 1194"/>
              <a:gd name="T13" fmla="*/ 2147483647 h 1246"/>
              <a:gd name="T14" fmla="*/ 2147483647 w 1194"/>
              <a:gd name="T15" fmla="*/ 2147483647 h 1246"/>
              <a:gd name="T16" fmla="*/ 2147483647 w 1194"/>
              <a:gd name="T17" fmla="*/ 2147483647 h 1246"/>
              <a:gd name="T18" fmla="*/ 2147483647 w 1194"/>
              <a:gd name="T19" fmla="*/ 2147483647 h 1246"/>
              <a:gd name="T20" fmla="*/ 2147483647 w 1194"/>
              <a:gd name="T21" fmla="*/ 2147483647 h 1246"/>
              <a:gd name="T22" fmla="*/ 2147483647 w 1194"/>
              <a:gd name="T23" fmla="*/ 2147483647 h 1246"/>
              <a:gd name="T24" fmla="*/ 2147483647 w 1194"/>
              <a:gd name="T25" fmla="*/ 2147483647 h 1246"/>
              <a:gd name="T26" fmla="*/ 2147483647 w 1194"/>
              <a:gd name="T27" fmla="*/ 2147483647 h 1246"/>
              <a:gd name="T28" fmla="*/ 2147483647 w 1194"/>
              <a:gd name="T29" fmla="*/ 2147483647 h 1246"/>
              <a:gd name="T30" fmla="*/ 2147483647 w 1194"/>
              <a:gd name="T31" fmla="*/ 2147483647 h 1246"/>
              <a:gd name="T32" fmla="*/ 2147483647 w 1194"/>
              <a:gd name="T33" fmla="*/ 2147483647 h 1246"/>
              <a:gd name="T34" fmla="*/ 2147483647 w 1194"/>
              <a:gd name="T35" fmla="*/ 2147483647 h 1246"/>
              <a:gd name="T36" fmla="*/ 2147483647 w 1194"/>
              <a:gd name="T37" fmla="*/ 2147483647 h 1246"/>
              <a:gd name="T38" fmla="*/ 2147483647 w 1194"/>
              <a:gd name="T39" fmla="*/ 2147483647 h 1246"/>
              <a:gd name="T40" fmla="*/ 2147483647 w 1194"/>
              <a:gd name="T41" fmla="*/ 2147483647 h 1246"/>
              <a:gd name="T42" fmla="*/ 2147483647 w 1194"/>
              <a:gd name="T43" fmla="*/ 2147483647 h 1246"/>
              <a:gd name="T44" fmla="*/ 2147483647 w 1194"/>
              <a:gd name="T45" fmla="*/ 2147483647 h 1246"/>
              <a:gd name="T46" fmla="*/ 2147483647 w 1194"/>
              <a:gd name="T47" fmla="*/ 2147483647 h 1246"/>
              <a:gd name="T48" fmla="*/ 2147483647 w 1194"/>
              <a:gd name="T49" fmla="*/ 2147483647 h 1246"/>
              <a:gd name="T50" fmla="*/ 2147483647 w 1194"/>
              <a:gd name="T51" fmla="*/ 2147483647 h 1246"/>
              <a:gd name="T52" fmla="*/ 2147483647 w 1194"/>
              <a:gd name="T53" fmla="*/ 2147483647 h 1246"/>
              <a:gd name="T54" fmla="*/ 2147483647 w 1194"/>
              <a:gd name="T55" fmla="*/ 2147483647 h 1246"/>
              <a:gd name="T56" fmla="*/ 2147483647 w 1194"/>
              <a:gd name="T57" fmla="*/ 2147483647 h 1246"/>
              <a:gd name="T58" fmla="*/ 2147483647 w 1194"/>
              <a:gd name="T59" fmla="*/ 2147483647 h 1246"/>
              <a:gd name="T60" fmla="*/ 2147483647 w 1194"/>
              <a:gd name="T61" fmla="*/ 2147483647 h 1246"/>
              <a:gd name="T62" fmla="*/ 2147483647 w 1194"/>
              <a:gd name="T63" fmla="*/ 2147483647 h 1246"/>
              <a:gd name="T64" fmla="*/ 2147483647 w 1194"/>
              <a:gd name="T65" fmla="*/ 2147483647 h 1246"/>
              <a:gd name="T66" fmla="*/ 2147483647 w 1194"/>
              <a:gd name="T67" fmla="*/ 2147483647 h 1246"/>
              <a:gd name="T68" fmla="*/ 2147483647 w 1194"/>
              <a:gd name="T69" fmla="*/ 2147483647 h 1246"/>
              <a:gd name="T70" fmla="*/ 2147483647 w 1194"/>
              <a:gd name="T71" fmla="*/ 2147483647 h 1246"/>
              <a:gd name="T72" fmla="*/ 2147483647 w 1194"/>
              <a:gd name="T73" fmla="*/ 2147483647 h 1246"/>
              <a:gd name="T74" fmla="*/ 2147483647 w 1194"/>
              <a:gd name="T75" fmla="*/ 2147483647 h 1246"/>
              <a:gd name="T76" fmla="*/ 2147483647 w 1194"/>
              <a:gd name="T77" fmla="*/ 2147483647 h 1246"/>
              <a:gd name="T78" fmla="*/ 2147483647 w 1194"/>
              <a:gd name="T79" fmla="*/ 2147483647 h 1246"/>
              <a:gd name="T80" fmla="*/ 2147483647 w 1194"/>
              <a:gd name="T81" fmla="*/ 2147483647 h 1246"/>
              <a:gd name="T82" fmla="*/ 2147483647 w 1194"/>
              <a:gd name="T83" fmla="*/ 2147483647 h 1246"/>
              <a:gd name="T84" fmla="*/ 2147483647 w 1194"/>
              <a:gd name="T85" fmla="*/ 2147483647 h 1246"/>
              <a:gd name="T86" fmla="*/ 2147483647 w 1194"/>
              <a:gd name="T87" fmla="*/ 2147483647 h 1246"/>
              <a:gd name="T88" fmla="*/ 2147483647 w 1194"/>
              <a:gd name="T89" fmla="*/ 2147483647 h 1246"/>
              <a:gd name="T90" fmla="*/ 2147483647 w 1194"/>
              <a:gd name="T91" fmla="*/ 2147483647 h 1246"/>
              <a:gd name="T92" fmla="*/ 2147483647 w 1194"/>
              <a:gd name="T93" fmla="*/ 2147483647 h 1246"/>
              <a:gd name="T94" fmla="*/ 2147483647 w 1194"/>
              <a:gd name="T95" fmla="*/ 2147483647 h 1246"/>
              <a:gd name="T96" fmla="*/ 2147483647 w 1194"/>
              <a:gd name="T97" fmla="*/ 2147483647 h 1246"/>
              <a:gd name="T98" fmla="*/ 2147483647 w 1194"/>
              <a:gd name="T99" fmla="*/ 2147483647 h 1246"/>
              <a:gd name="T100" fmla="*/ 2147483647 w 1194"/>
              <a:gd name="T101" fmla="*/ 2147483647 h 1246"/>
              <a:gd name="T102" fmla="*/ 2147483647 w 1194"/>
              <a:gd name="T103" fmla="*/ 2147483647 h 1246"/>
              <a:gd name="T104" fmla="*/ 2147483647 w 1194"/>
              <a:gd name="T105" fmla="*/ 2147483647 h 1246"/>
              <a:gd name="T106" fmla="*/ 2147483647 w 1194"/>
              <a:gd name="T107" fmla="*/ 2147483647 h 1246"/>
              <a:gd name="T108" fmla="*/ 2147483647 w 1194"/>
              <a:gd name="T109" fmla="*/ 2147483647 h 1246"/>
              <a:gd name="T110" fmla="*/ 2147483647 w 1194"/>
              <a:gd name="T111" fmla="*/ 2147483647 h 1246"/>
              <a:gd name="T112" fmla="*/ 2147483647 w 1194"/>
              <a:gd name="T113" fmla="*/ 2147483647 h 1246"/>
              <a:gd name="T114" fmla="*/ 2147483647 w 1194"/>
              <a:gd name="T115" fmla="*/ 2147483647 h 1246"/>
              <a:gd name="T116" fmla="*/ 2147483647 w 1194"/>
              <a:gd name="T117" fmla="*/ 2147483647 h 1246"/>
              <a:gd name="T118" fmla="*/ 2147483647 w 1194"/>
              <a:gd name="T119" fmla="*/ 2147483647 h 12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94"/>
              <a:gd name="T181" fmla="*/ 0 h 1246"/>
              <a:gd name="T182" fmla="*/ 1194 w 1194"/>
              <a:gd name="T183" fmla="*/ 1246 h 12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94" h="1246">
                <a:moveTo>
                  <a:pt x="452" y="740"/>
                </a:moveTo>
                <a:lnTo>
                  <a:pt x="444" y="764"/>
                </a:lnTo>
                <a:lnTo>
                  <a:pt x="460" y="764"/>
                </a:lnTo>
                <a:lnTo>
                  <a:pt x="452" y="740"/>
                </a:lnTo>
                <a:close/>
                <a:moveTo>
                  <a:pt x="318" y="720"/>
                </a:moveTo>
                <a:lnTo>
                  <a:pt x="316" y="720"/>
                </a:lnTo>
                <a:lnTo>
                  <a:pt x="314" y="722"/>
                </a:lnTo>
                <a:lnTo>
                  <a:pt x="314" y="724"/>
                </a:lnTo>
                <a:lnTo>
                  <a:pt x="314" y="756"/>
                </a:lnTo>
                <a:lnTo>
                  <a:pt x="316" y="758"/>
                </a:lnTo>
                <a:lnTo>
                  <a:pt x="320" y="758"/>
                </a:lnTo>
                <a:lnTo>
                  <a:pt x="322" y="758"/>
                </a:lnTo>
                <a:lnTo>
                  <a:pt x="324" y="756"/>
                </a:lnTo>
                <a:lnTo>
                  <a:pt x="326" y="754"/>
                </a:lnTo>
                <a:lnTo>
                  <a:pt x="328" y="750"/>
                </a:lnTo>
                <a:lnTo>
                  <a:pt x="330" y="746"/>
                </a:lnTo>
                <a:lnTo>
                  <a:pt x="330" y="738"/>
                </a:lnTo>
                <a:lnTo>
                  <a:pt x="330" y="730"/>
                </a:lnTo>
                <a:lnTo>
                  <a:pt x="328" y="726"/>
                </a:lnTo>
                <a:lnTo>
                  <a:pt x="326" y="722"/>
                </a:lnTo>
                <a:lnTo>
                  <a:pt x="322" y="720"/>
                </a:lnTo>
                <a:lnTo>
                  <a:pt x="318" y="720"/>
                </a:lnTo>
                <a:close/>
                <a:moveTo>
                  <a:pt x="454" y="1138"/>
                </a:moveTo>
                <a:lnTo>
                  <a:pt x="386" y="1134"/>
                </a:lnTo>
                <a:lnTo>
                  <a:pt x="322" y="1120"/>
                </a:lnTo>
                <a:lnTo>
                  <a:pt x="262" y="1100"/>
                </a:lnTo>
                <a:lnTo>
                  <a:pt x="204" y="1070"/>
                </a:lnTo>
                <a:lnTo>
                  <a:pt x="152" y="1036"/>
                </a:lnTo>
                <a:lnTo>
                  <a:pt x="104" y="994"/>
                </a:lnTo>
                <a:lnTo>
                  <a:pt x="156" y="1056"/>
                </a:lnTo>
                <a:lnTo>
                  <a:pt x="216" y="1112"/>
                </a:lnTo>
                <a:lnTo>
                  <a:pt x="284" y="1158"/>
                </a:lnTo>
                <a:lnTo>
                  <a:pt x="356" y="1196"/>
                </a:lnTo>
                <a:lnTo>
                  <a:pt x="434" y="1224"/>
                </a:lnTo>
                <a:lnTo>
                  <a:pt x="518" y="1240"/>
                </a:lnTo>
                <a:lnTo>
                  <a:pt x="604" y="1246"/>
                </a:lnTo>
                <a:lnTo>
                  <a:pt x="688" y="1242"/>
                </a:lnTo>
                <a:lnTo>
                  <a:pt x="768" y="1224"/>
                </a:lnTo>
                <a:lnTo>
                  <a:pt x="844" y="1198"/>
                </a:lnTo>
                <a:lnTo>
                  <a:pt x="916" y="1162"/>
                </a:lnTo>
                <a:lnTo>
                  <a:pt x="982" y="1118"/>
                </a:lnTo>
                <a:lnTo>
                  <a:pt x="1042" y="1066"/>
                </a:lnTo>
                <a:lnTo>
                  <a:pt x="1094" y="1008"/>
                </a:lnTo>
                <a:lnTo>
                  <a:pt x="1138" y="942"/>
                </a:lnTo>
                <a:lnTo>
                  <a:pt x="1174" y="872"/>
                </a:lnTo>
                <a:lnTo>
                  <a:pt x="898" y="872"/>
                </a:lnTo>
                <a:lnTo>
                  <a:pt x="862" y="928"/>
                </a:lnTo>
                <a:lnTo>
                  <a:pt x="820" y="980"/>
                </a:lnTo>
                <a:lnTo>
                  <a:pt x="770" y="1026"/>
                </a:lnTo>
                <a:lnTo>
                  <a:pt x="716" y="1064"/>
                </a:lnTo>
                <a:lnTo>
                  <a:pt x="656" y="1096"/>
                </a:lnTo>
                <a:lnTo>
                  <a:pt x="592" y="1118"/>
                </a:lnTo>
                <a:lnTo>
                  <a:pt x="524" y="1132"/>
                </a:lnTo>
                <a:lnTo>
                  <a:pt x="454" y="1138"/>
                </a:lnTo>
                <a:close/>
                <a:moveTo>
                  <a:pt x="686" y="104"/>
                </a:moveTo>
                <a:lnTo>
                  <a:pt x="762" y="110"/>
                </a:lnTo>
                <a:lnTo>
                  <a:pt x="834" y="128"/>
                </a:lnTo>
                <a:lnTo>
                  <a:pt x="902" y="156"/>
                </a:lnTo>
                <a:lnTo>
                  <a:pt x="964" y="194"/>
                </a:lnTo>
                <a:lnTo>
                  <a:pt x="1018" y="240"/>
                </a:lnTo>
                <a:lnTo>
                  <a:pt x="968" y="180"/>
                </a:lnTo>
                <a:lnTo>
                  <a:pt x="912" y="128"/>
                </a:lnTo>
                <a:lnTo>
                  <a:pt x="848" y="84"/>
                </a:lnTo>
                <a:lnTo>
                  <a:pt x="778" y="48"/>
                </a:lnTo>
                <a:lnTo>
                  <a:pt x="704" y="22"/>
                </a:lnTo>
                <a:lnTo>
                  <a:pt x="626" y="6"/>
                </a:lnTo>
                <a:lnTo>
                  <a:pt x="544" y="0"/>
                </a:lnTo>
                <a:lnTo>
                  <a:pt x="464" y="6"/>
                </a:lnTo>
                <a:lnTo>
                  <a:pt x="388" y="22"/>
                </a:lnTo>
                <a:lnTo>
                  <a:pt x="314" y="46"/>
                </a:lnTo>
                <a:lnTo>
                  <a:pt x="248" y="80"/>
                </a:lnTo>
                <a:lnTo>
                  <a:pt x="184" y="122"/>
                </a:lnTo>
                <a:lnTo>
                  <a:pt x="128" y="172"/>
                </a:lnTo>
                <a:lnTo>
                  <a:pt x="78" y="228"/>
                </a:lnTo>
                <a:lnTo>
                  <a:pt x="36" y="290"/>
                </a:lnTo>
                <a:lnTo>
                  <a:pt x="0" y="358"/>
                </a:lnTo>
                <a:lnTo>
                  <a:pt x="264" y="358"/>
                </a:lnTo>
                <a:lnTo>
                  <a:pt x="304" y="296"/>
                </a:lnTo>
                <a:lnTo>
                  <a:pt x="350" y="242"/>
                </a:lnTo>
                <a:lnTo>
                  <a:pt x="406" y="194"/>
                </a:lnTo>
                <a:lnTo>
                  <a:pt x="468" y="156"/>
                </a:lnTo>
                <a:lnTo>
                  <a:pt x="536" y="128"/>
                </a:lnTo>
                <a:lnTo>
                  <a:pt x="608" y="110"/>
                </a:lnTo>
                <a:lnTo>
                  <a:pt x="686" y="104"/>
                </a:lnTo>
                <a:close/>
                <a:moveTo>
                  <a:pt x="1194" y="626"/>
                </a:moveTo>
                <a:lnTo>
                  <a:pt x="1190" y="606"/>
                </a:lnTo>
                <a:lnTo>
                  <a:pt x="1182" y="590"/>
                </a:lnTo>
                <a:lnTo>
                  <a:pt x="1166" y="578"/>
                </a:lnTo>
                <a:lnTo>
                  <a:pt x="1144" y="566"/>
                </a:lnTo>
                <a:lnTo>
                  <a:pt x="1118" y="556"/>
                </a:lnTo>
                <a:lnTo>
                  <a:pt x="1102" y="546"/>
                </a:lnTo>
                <a:lnTo>
                  <a:pt x="1094" y="536"/>
                </a:lnTo>
                <a:lnTo>
                  <a:pt x="1092" y="524"/>
                </a:lnTo>
                <a:lnTo>
                  <a:pt x="1092" y="516"/>
                </a:lnTo>
                <a:lnTo>
                  <a:pt x="1094" y="508"/>
                </a:lnTo>
                <a:lnTo>
                  <a:pt x="1100" y="502"/>
                </a:lnTo>
                <a:lnTo>
                  <a:pt x="1104" y="498"/>
                </a:lnTo>
                <a:lnTo>
                  <a:pt x="1112" y="496"/>
                </a:lnTo>
                <a:lnTo>
                  <a:pt x="1120" y="494"/>
                </a:lnTo>
                <a:lnTo>
                  <a:pt x="1136" y="498"/>
                </a:lnTo>
                <a:lnTo>
                  <a:pt x="1152" y="506"/>
                </a:lnTo>
                <a:lnTo>
                  <a:pt x="1164" y="522"/>
                </a:lnTo>
                <a:lnTo>
                  <a:pt x="1172" y="546"/>
                </a:lnTo>
                <a:lnTo>
                  <a:pt x="1184" y="542"/>
                </a:lnTo>
                <a:lnTo>
                  <a:pt x="1180" y="490"/>
                </a:lnTo>
                <a:lnTo>
                  <a:pt x="1154" y="482"/>
                </a:lnTo>
                <a:lnTo>
                  <a:pt x="1118" y="480"/>
                </a:lnTo>
                <a:lnTo>
                  <a:pt x="1090" y="482"/>
                </a:lnTo>
                <a:lnTo>
                  <a:pt x="1068" y="492"/>
                </a:lnTo>
                <a:lnTo>
                  <a:pt x="1050" y="506"/>
                </a:lnTo>
                <a:lnTo>
                  <a:pt x="1040" y="524"/>
                </a:lnTo>
                <a:lnTo>
                  <a:pt x="1036" y="544"/>
                </a:lnTo>
                <a:lnTo>
                  <a:pt x="1038" y="564"/>
                </a:lnTo>
                <a:lnTo>
                  <a:pt x="1046" y="578"/>
                </a:lnTo>
                <a:lnTo>
                  <a:pt x="1058" y="590"/>
                </a:lnTo>
                <a:lnTo>
                  <a:pt x="1074" y="600"/>
                </a:lnTo>
                <a:lnTo>
                  <a:pt x="1092" y="606"/>
                </a:lnTo>
                <a:lnTo>
                  <a:pt x="1114" y="616"/>
                </a:lnTo>
                <a:lnTo>
                  <a:pt x="1128" y="624"/>
                </a:lnTo>
                <a:lnTo>
                  <a:pt x="1134" y="634"/>
                </a:lnTo>
                <a:lnTo>
                  <a:pt x="1136" y="646"/>
                </a:lnTo>
                <a:lnTo>
                  <a:pt x="1134" y="658"/>
                </a:lnTo>
                <a:lnTo>
                  <a:pt x="1128" y="668"/>
                </a:lnTo>
                <a:lnTo>
                  <a:pt x="1116" y="674"/>
                </a:lnTo>
                <a:lnTo>
                  <a:pt x="1102" y="678"/>
                </a:lnTo>
                <a:lnTo>
                  <a:pt x="1084" y="674"/>
                </a:lnTo>
                <a:lnTo>
                  <a:pt x="1068" y="664"/>
                </a:lnTo>
                <a:lnTo>
                  <a:pt x="1054" y="646"/>
                </a:lnTo>
                <a:lnTo>
                  <a:pt x="1042" y="620"/>
                </a:lnTo>
                <a:lnTo>
                  <a:pt x="1032" y="622"/>
                </a:lnTo>
                <a:lnTo>
                  <a:pt x="1034" y="682"/>
                </a:lnTo>
                <a:lnTo>
                  <a:pt x="1040" y="686"/>
                </a:lnTo>
                <a:lnTo>
                  <a:pt x="1046" y="688"/>
                </a:lnTo>
                <a:lnTo>
                  <a:pt x="974" y="688"/>
                </a:lnTo>
                <a:lnTo>
                  <a:pt x="998" y="674"/>
                </a:lnTo>
                <a:lnTo>
                  <a:pt x="1016" y="658"/>
                </a:lnTo>
                <a:lnTo>
                  <a:pt x="1010" y="650"/>
                </a:lnTo>
                <a:lnTo>
                  <a:pt x="996" y="658"/>
                </a:lnTo>
                <a:lnTo>
                  <a:pt x="982" y="664"/>
                </a:lnTo>
                <a:lnTo>
                  <a:pt x="964" y="666"/>
                </a:lnTo>
                <a:lnTo>
                  <a:pt x="936" y="660"/>
                </a:lnTo>
                <a:lnTo>
                  <a:pt x="916" y="648"/>
                </a:lnTo>
                <a:lnTo>
                  <a:pt x="902" y="630"/>
                </a:lnTo>
                <a:lnTo>
                  <a:pt x="892" y="606"/>
                </a:lnTo>
                <a:lnTo>
                  <a:pt x="890" y="578"/>
                </a:lnTo>
                <a:lnTo>
                  <a:pt x="1018" y="578"/>
                </a:lnTo>
                <a:lnTo>
                  <a:pt x="1016" y="550"/>
                </a:lnTo>
                <a:lnTo>
                  <a:pt x="1008" y="528"/>
                </a:lnTo>
                <a:lnTo>
                  <a:pt x="998" y="508"/>
                </a:lnTo>
                <a:lnTo>
                  <a:pt x="980" y="492"/>
                </a:lnTo>
                <a:lnTo>
                  <a:pt x="960" y="482"/>
                </a:lnTo>
                <a:lnTo>
                  <a:pt x="934" y="480"/>
                </a:lnTo>
                <a:lnTo>
                  <a:pt x="900" y="484"/>
                </a:lnTo>
                <a:lnTo>
                  <a:pt x="874" y="496"/>
                </a:lnTo>
                <a:lnTo>
                  <a:pt x="854" y="514"/>
                </a:lnTo>
                <a:lnTo>
                  <a:pt x="838" y="536"/>
                </a:lnTo>
                <a:lnTo>
                  <a:pt x="830" y="562"/>
                </a:lnTo>
                <a:lnTo>
                  <a:pt x="826" y="590"/>
                </a:lnTo>
                <a:lnTo>
                  <a:pt x="832" y="622"/>
                </a:lnTo>
                <a:lnTo>
                  <a:pt x="844" y="650"/>
                </a:lnTo>
                <a:lnTo>
                  <a:pt x="864" y="672"/>
                </a:lnTo>
                <a:lnTo>
                  <a:pt x="890" y="688"/>
                </a:lnTo>
                <a:lnTo>
                  <a:pt x="742" y="688"/>
                </a:lnTo>
                <a:lnTo>
                  <a:pt x="772" y="672"/>
                </a:lnTo>
                <a:lnTo>
                  <a:pt x="792" y="648"/>
                </a:lnTo>
                <a:lnTo>
                  <a:pt x="806" y="616"/>
                </a:lnTo>
                <a:lnTo>
                  <a:pt x="810" y="580"/>
                </a:lnTo>
                <a:lnTo>
                  <a:pt x="806" y="548"/>
                </a:lnTo>
                <a:lnTo>
                  <a:pt x="794" y="520"/>
                </a:lnTo>
                <a:lnTo>
                  <a:pt x="776" y="500"/>
                </a:lnTo>
                <a:lnTo>
                  <a:pt x="754" y="486"/>
                </a:lnTo>
                <a:lnTo>
                  <a:pt x="728" y="482"/>
                </a:lnTo>
                <a:lnTo>
                  <a:pt x="702" y="486"/>
                </a:lnTo>
                <a:lnTo>
                  <a:pt x="678" y="494"/>
                </a:lnTo>
                <a:lnTo>
                  <a:pt x="678" y="462"/>
                </a:lnTo>
                <a:lnTo>
                  <a:pt x="678" y="434"/>
                </a:lnTo>
                <a:lnTo>
                  <a:pt x="678" y="412"/>
                </a:lnTo>
                <a:lnTo>
                  <a:pt x="680" y="396"/>
                </a:lnTo>
                <a:lnTo>
                  <a:pt x="588" y="414"/>
                </a:lnTo>
                <a:lnTo>
                  <a:pt x="588" y="422"/>
                </a:lnTo>
                <a:lnTo>
                  <a:pt x="596" y="424"/>
                </a:lnTo>
                <a:lnTo>
                  <a:pt x="604" y="426"/>
                </a:lnTo>
                <a:lnTo>
                  <a:pt x="608" y="428"/>
                </a:lnTo>
                <a:lnTo>
                  <a:pt x="612" y="434"/>
                </a:lnTo>
                <a:lnTo>
                  <a:pt x="614" y="440"/>
                </a:lnTo>
                <a:lnTo>
                  <a:pt x="616" y="450"/>
                </a:lnTo>
                <a:lnTo>
                  <a:pt x="616" y="468"/>
                </a:lnTo>
                <a:lnTo>
                  <a:pt x="618" y="496"/>
                </a:lnTo>
                <a:lnTo>
                  <a:pt x="618" y="532"/>
                </a:lnTo>
                <a:lnTo>
                  <a:pt x="618" y="570"/>
                </a:lnTo>
                <a:lnTo>
                  <a:pt x="618" y="608"/>
                </a:lnTo>
                <a:lnTo>
                  <a:pt x="618" y="642"/>
                </a:lnTo>
                <a:lnTo>
                  <a:pt x="616" y="668"/>
                </a:lnTo>
                <a:lnTo>
                  <a:pt x="616" y="686"/>
                </a:lnTo>
                <a:lnTo>
                  <a:pt x="620" y="686"/>
                </a:lnTo>
                <a:lnTo>
                  <a:pt x="624" y="688"/>
                </a:lnTo>
                <a:lnTo>
                  <a:pt x="552" y="688"/>
                </a:lnTo>
                <a:lnTo>
                  <a:pt x="552" y="680"/>
                </a:lnTo>
                <a:lnTo>
                  <a:pt x="536" y="678"/>
                </a:lnTo>
                <a:lnTo>
                  <a:pt x="528" y="676"/>
                </a:lnTo>
                <a:lnTo>
                  <a:pt x="524" y="672"/>
                </a:lnTo>
                <a:lnTo>
                  <a:pt x="520" y="668"/>
                </a:lnTo>
                <a:lnTo>
                  <a:pt x="518" y="660"/>
                </a:lnTo>
                <a:lnTo>
                  <a:pt x="516" y="652"/>
                </a:lnTo>
                <a:lnTo>
                  <a:pt x="514" y="628"/>
                </a:lnTo>
                <a:lnTo>
                  <a:pt x="514" y="600"/>
                </a:lnTo>
                <a:lnTo>
                  <a:pt x="514" y="568"/>
                </a:lnTo>
                <a:lnTo>
                  <a:pt x="516" y="540"/>
                </a:lnTo>
                <a:lnTo>
                  <a:pt x="524" y="534"/>
                </a:lnTo>
                <a:lnTo>
                  <a:pt x="540" y="530"/>
                </a:lnTo>
                <a:lnTo>
                  <a:pt x="558" y="532"/>
                </a:lnTo>
                <a:lnTo>
                  <a:pt x="580" y="542"/>
                </a:lnTo>
                <a:lnTo>
                  <a:pt x="602" y="484"/>
                </a:lnTo>
                <a:lnTo>
                  <a:pt x="586" y="480"/>
                </a:lnTo>
                <a:lnTo>
                  <a:pt x="568" y="480"/>
                </a:lnTo>
                <a:lnTo>
                  <a:pt x="548" y="486"/>
                </a:lnTo>
                <a:lnTo>
                  <a:pt x="530" y="502"/>
                </a:lnTo>
                <a:lnTo>
                  <a:pt x="514" y="526"/>
                </a:lnTo>
                <a:lnTo>
                  <a:pt x="516" y="480"/>
                </a:lnTo>
                <a:lnTo>
                  <a:pt x="424" y="496"/>
                </a:lnTo>
                <a:lnTo>
                  <a:pt x="424" y="504"/>
                </a:lnTo>
                <a:lnTo>
                  <a:pt x="434" y="506"/>
                </a:lnTo>
                <a:lnTo>
                  <a:pt x="440" y="508"/>
                </a:lnTo>
                <a:lnTo>
                  <a:pt x="446" y="512"/>
                </a:lnTo>
                <a:lnTo>
                  <a:pt x="448" y="516"/>
                </a:lnTo>
                <a:lnTo>
                  <a:pt x="452" y="524"/>
                </a:lnTo>
                <a:lnTo>
                  <a:pt x="452" y="532"/>
                </a:lnTo>
                <a:lnTo>
                  <a:pt x="454" y="560"/>
                </a:lnTo>
                <a:lnTo>
                  <a:pt x="454" y="594"/>
                </a:lnTo>
                <a:lnTo>
                  <a:pt x="454" y="626"/>
                </a:lnTo>
                <a:lnTo>
                  <a:pt x="452" y="652"/>
                </a:lnTo>
                <a:lnTo>
                  <a:pt x="452" y="660"/>
                </a:lnTo>
                <a:lnTo>
                  <a:pt x="448" y="668"/>
                </a:lnTo>
                <a:lnTo>
                  <a:pt x="446" y="672"/>
                </a:lnTo>
                <a:lnTo>
                  <a:pt x="440" y="676"/>
                </a:lnTo>
                <a:lnTo>
                  <a:pt x="434" y="678"/>
                </a:lnTo>
                <a:lnTo>
                  <a:pt x="424" y="680"/>
                </a:lnTo>
                <a:lnTo>
                  <a:pt x="424" y="688"/>
                </a:lnTo>
                <a:lnTo>
                  <a:pt x="360" y="688"/>
                </a:lnTo>
                <a:lnTo>
                  <a:pt x="386" y="672"/>
                </a:lnTo>
                <a:lnTo>
                  <a:pt x="406" y="648"/>
                </a:lnTo>
                <a:lnTo>
                  <a:pt x="418" y="620"/>
                </a:lnTo>
                <a:lnTo>
                  <a:pt x="422" y="586"/>
                </a:lnTo>
                <a:lnTo>
                  <a:pt x="420" y="558"/>
                </a:lnTo>
                <a:lnTo>
                  <a:pt x="412" y="532"/>
                </a:lnTo>
                <a:lnTo>
                  <a:pt x="398" y="510"/>
                </a:lnTo>
                <a:lnTo>
                  <a:pt x="378" y="494"/>
                </a:lnTo>
                <a:lnTo>
                  <a:pt x="352" y="482"/>
                </a:lnTo>
                <a:lnTo>
                  <a:pt x="320" y="480"/>
                </a:lnTo>
                <a:lnTo>
                  <a:pt x="288" y="484"/>
                </a:lnTo>
                <a:lnTo>
                  <a:pt x="262" y="494"/>
                </a:lnTo>
                <a:lnTo>
                  <a:pt x="242" y="512"/>
                </a:lnTo>
                <a:lnTo>
                  <a:pt x="226" y="534"/>
                </a:lnTo>
                <a:lnTo>
                  <a:pt x="216" y="560"/>
                </a:lnTo>
                <a:lnTo>
                  <a:pt x="214" y="588"/>
                </a:lnTo>
                <a:lnTo>
                  <a:pt x="216" y="620"/>
                </a:lnTo>
                <a:lnTo>
                  <a:pt x="228" y="648"/>
                </a:lnTo>
                <a:lnTo>
                  <a:pt x="246" y="672"/>
                </a:lnTo>
                <a:lnTo>
                  <a:pt x="272" y="688"/>
                </a:lnTo>
                <a:lnTo>
                  <a:pt x="156" y="688"/>
                </a:lnTo>
                <a:lnTo>
                  <a:pt x="156" y="680"/>
                </a:lnTo>
                <a:lnTo>
                  <a:pt x="140" y="678"/>
                </a:lnTo>
                <a:lnTo>
                  <a:pt x="124" y="672"/>
                </a:lnTo>
                <a:lnTo>
                  <a:pt x="116" y="658"/>
                </a:lnTo>
                <a:lnTo>
                  <a:pt x="112" y="638"/>
                </a:lnTo>
                <a:lnTo>
                  <a:pt x="110" y="616"/>
                </a:lnTo>
                <a:lnTo>
                  <a:pt x="110" y="588"/>
                </a:lnTo>
                <a:lnTo>
                  <a:pt x="110" y="554"/>
                </a:lnTo>
                <a:lnTo>
                  <a:pt x="142" y="556"/>
                </a:lnTo>
                <a:lnTo>
                  <a:pt x="154" y="560"/>
                </a:lnTo>
                <a:lnTo>
                  <a:pt x="164" y="568"/>
                </a:lnTo>
                <a:lnTo>
                  <a:pt x="172" y="580"/>
                </a:lnTo>
                <a:lnTo>
                  <a:pt x="176" y="596"/>
                </a:lnTo>
                <a:lnTo>
                  <a:pt x="188" y="596"/>
                </a:lnTo>
                <a:lnTo>
                  <a:pt x="188" y="498"/>
                </a:lnTo>
                <a:lnTo>
                  <a:pt x="176" y="498"/>
                </a:lnTo>
                <a:lnTo>
                  <a:pt x="172" y="514"/>
                </a:lnTo>
                <a:lnTo>
                  <a:pt x="164" y="526"/>
                </a:lnTo>
                <a:lnTo>
                  <a:pt x="154" y="534"/>
                </a:lnTo>
                <a:lnTo>
                  <a:pt x="142" y="538"/>
                </a:lnTo>
                <a:lnTo>
                  <a:pt x="110" y="540"/>
                </a:lnTo>
                <a:lnTo>
                  <a:pt x="110" y="494"/>
                </a:lnTo>
                <a:lnTo>
                  <a:pt x="110" y="454"/>
                </a:lnTo>
                <a:lnTo>
                  <a:pt x="112" y="422"/>
                </a:lnTo>
                <a:lnTo>
                  <a:pt x="160" y="422"/>
                </a:lnTo>
                <a:lnTo>
                  <a:pt x="184" y="426"/>
                </a:lnTo>
                <a:lnTo>
                  <a:pt x="204" y="440"/>
                </a:lnTo>
                <a:lnTo>
                  <a:pt x="218" y="460"/>
                </a:lnTo>
                <a:lnTo>
                  <a:pt x="228" y="488"/>
                </a:lnTo>
                <a:lnTo>
                  <a:pt x="244" y="484"/>
                </a:lnTo>
                <a:lnTo>
                  <a:pt x="242" y="402"/>
                </a:lnTo>
                <a:lnTo>
                  <a:pt x="0" y="402"/>
                </a:lnTo>
                <a:lnTo>
                  <a:pt x="0" y="414"/>
                </a:lnTo>
                <a:lnTo>
                  <a:pt x="14" y="416"/>
                </a:lnTo>
                <a:lnTo>
                  <a:pt x="28" y="422"/>
                </a:lnTo>
                <a:lnTo>
                  <a:pt x="38" y="434"/>
                </a:lnTo>
                <a:lnTo>
                  <a:pt x="42" y="456"/>
                </a:lnTo>
                <a:lnTo>
                  <a:pt x="44" y="490"/>
                </a:lnTo>
                <a:lnTo>
                  <a:pt x="44" y="528"/>
                </a:lnTo>
                <a:lnTo>
                  <a:pt x="44" y="570"/>
                </a:lnTo>
                <a:lnTo>
                  <a:pt x="44" y="606"/>
                </a:lnTo>
                <a:lnTo>
                  <a:pt x="42" y="638"/>
                </a:lnTo>
                <a:lnTo>
                  <a:pt x="38" y="658"/>
                </a:lnTo>
                <a:lnTo>
                  <a:pt x="28" y="672"/>
                </a:lnTo>
                <a:lnTo>
                  <a:pt x="14" y="678"/>
                </a:lnTo>
                <a:lnTo>
                  <a:pt x="0" y="680"/>
                </a:lnTo>
                <a:lnTo>
                  <a:pt x="0" y="822"/>
                </a:lnTo>
                <a:lnTo>
                  <a:pt x="1182" y="822"/>
                </a:lnTo>
                <a:lnTo>
                  <a:pt x="1182" y="688"/>
                </a:lnTo>
                <a:lnTo>
                  <a:pt x="1152" y="688"/>
                </a:lnTo>
                <a:lnTo>
                  <a:pt x="1174" y="674"/>
                </a:lnTo>
                <a:lnTo>
                  <a:pt x="1188" y="652"/>
                </a:lnTo>
                <a:lnTo>
                  <a:pt x="1194" y="626"/>
                </a:lnTo>
                <a:close/>
                <a:moveTo>
                  <a:pt x="928" y="492"/>
                </a:moveTo>
                <a:lnTo>
                  <a:pt x="940" y="498"/>
                </a:lnTo>
                <a:lnTo>
                  <a:pt x="948" y="508"/>
                </a:lnTo>
                <a:lnTo>
                  <a:pt x="952" y="526"/>
                </a:lnTo>
                <a:lnTo>
                  <a:pt x="954" y="544"/>
                </a:lnTo>
                <a:lnTo>
                  <a:pt x="956" y="562"/>
                </a:lnTo>
                <a:lnTo>
                  <a:pt x="890" y="564"/>
                </a:lnTo>
                <a:lnTo>
                  <a:pt x="892" y="544"/>
                </a:lnTo>
                <a:lnTo>
                  <a:pt x="898" y="524"/>
                </a:lnTo>
                <a:lnTo>
                  <a:pt x="904" y="508"/>
                </a:lnTo>
                <a:lnTo>
                  <a:pt x="914" y="498"/>
                </a:lnTo>
                <a:lnTo>
                  <a:pt x="928" y="492"/>
                </a:lnTo>
                <a:close/>
                <a:moveTo>
                  <a:pt x="82" y="736"/>
                </a:moveTo>
                <a:lnTo>
                  <a:pt x="80" y="730"/>
                </a:lnTo>
                <a:lnTo>
                  <a:pt x="80" y="726"/>
                </a:lnTo>
                <a:lnTo>
                  <a:pt x="78" y="724"/>
                </a:lnTo>
                <a:lnTo>
                  <a:pt x="74" y="722"/>
                </a:lnTo>
                <a:lnTo>
                  <a:pt x="70" y="720"/>
                </a:lnTo>
                <a:lnTo>
                  <a:pt x="66" y="720"/>
                </a:lnTo>
                <a:lnTo>
                  <a:pt x="62" y="720"/>
                </a:lnTo>
                <a:lnTo>
                  <a:pt x="62" y="778"/>
                </a:lnTo>
                <a:lnTo>
                  <a:pt x="62" y="784"/>
                </a:lnTo>
                <a:lnTo>
                  <a:pt x="64" y="788"/>
                </a:lnTo>
                <a:lnTo>
                  <a:pt x="66" y="792"/>
                </a:lnTo>
                <a:lnTo>
                  <a:pt x="68" y="792"/>
                </a:lnTo>
                <a:lnTo>
                  <a:pt x="74" y="794"/>
                </a:lnTo>
                <a:lnTo>
                  <a:pt x="74" y="798"/>
                </a:lnTo>
                <a:lnTo>
                  <a:pt x="32" y="798"/>
                </a:lnTo>
                <a:lnTo>
                  <a:pt x="32" y="794"/>
                </a:lnTo>
                <a:lnTo>
                  <a:pt x="36" y="792"/>
                </a:lnTo>
                <a:lnTo>
                  <a:pt x="40" y="792"/>
                </a:lnTo>
                <a:lnTo>
                  <a:pt x="42" y="788"/>
                </a:lnTo>
                <a:lnTo>
                  <a:pt x="42" y="784"/>
                </a:lnTo>
                <a:lnTo>
                  <a:pt x="42" y="778"/>
                </a:lnTo>
                <a:lnTo>
                  <a:pt x="42" y="720"/>
                </a:lnTo>
                <a:lnTo>
                  <a:pt x="40" y="720"/>
                </a:lnTo>
                <a:lnTo>
                  <a:pt x="34" y="720"/>
                </a:lnTo>
                <a:lnTo>
                  <a:pt x="30" y="722"/>
                </a:lnTo>
                <a:lnTo>
                  <a:pt x="28" y="722"/>
                </a:lnTo>
                <a:lnTo>
                  <a:pt x="26" y="724"/>
                </a:lnTo>
                <a:lnTo>
                  <a:pt x="26" y="726"/>
                </a:lnTo>
                <a:lnTo>
                  <a:pt x="24" y="730"/>
                </a:lnTo>
                <a:lnTo>
                  <a:pt x="22" y="736"/>
                </a:lnTo>
                <a:lnTo>
                  <a:pt x="16" y="736"/>
                </a:lnTo>
                <a:lnTo>
                  <a:pt x="18" y="726"/>
                </a:lnTo>
                <a:lnTo>
                  <a:pt x="18" y="718"/>
                </a:lnTo>
                <a:lnTo>
                  <a:pt x="18" y="710"/>
                </a:lnTo>
                <a:lnTo>
                  <a:pt x="22" y="710"/>
                </a:lnTo>
                <a:lnTo>
                  <a:pt x="24" y="712"/>
                </a:lnTo>
                <a:lnTo>
                  <a:pt x="26" y="714"/>
                </a:lnTo>
                <a:lnTo>
                  <a:pt x="28" y="714"/>
                </a:lnTo>
                <a:lnTo>
                  <a:pt x="78" y="714"/>
                </a:lnTo>
                <a:lnTo>
                  <a:pt x="80" y="712"/>
                </a:lnTo>
                <a:lnTo>
                  <a:pt x="82" y="712"/>
                </a:lnTo>
                <a:lnTo>
                  <a:pt x="82" y="710"/>
                </a:lnTo>
                <a:lnTo>
                  <a:pt x="86" y="710"/>
                </a:lnTo>
                <a:lnTo>
                  <a:pt x="86" y="716"/>
                </a:lnTo>
                <a:lnTo>
                  <a:pt x="88" y="722"/>
                </a:lnTo>
                <a:lnTo>
                  <a:pt x="88" y="728"/>
                </a:lnTo>
                <a:lnTo>
                  <a:pt x="88" y="736"/>
                </a:lnTo>
                <a:lnTo>
                  <a:pt x="82" y="736"/>
                </a:lnTo>
                <a:close/>
                <a:moveTo>
                  <a:pt x="180" y="718"/>
                </a:moveTo>
                <a:lnTo>
                  <a:pt x="174" y="718"/>
                </a:lnTo>
                <a:lnTo>
                  <a:pt x="172" y="720"/>
                </a:lnTo>
                <a:lnTo>
                  <a:pt x="170" y="722"/>
                </a:lnTo>
                <a:lnTo>
                  <a:pt x="170" y="728"/>
                </a:lnTo>
                <a:lnTo>
                  <a:pt x="170" y="734"/>
                </a:lnTo>
                <a:lnTo>
                  <a:pt x="170" y="778"/>
                </a:lnTo>
                <a:lnTo>
                  <a:pt x="170" y="784"/>
                </a:lnTo>
                <a:lnTo>
                  <a:pt x="170" y="788"/>
                </a:lnTo>
                <a:lnTo>
                  <a:pt x="172" y="792"/>
                </a:lnTo>
                <a:lnTo>
                  <a:pt x="174" y="792"/>
                </a:lnTo>
                <a:lnTo>
                  <a:pt x="178" y="794"/>
                </a:lnTo>
                <a:lnTo>
                  <a:pt x="178" y="798"/>
                </a:lnTo>
                <a:lnTo>
                  <a:pt x="140" y="798"/>
                </a:lnTo>
                <a:lnTo>
                  <a:pt x="140" y="794"/>
                </a:lnTo>
                <a:lnTo>
                  <a:pt x="144" y="792"/>
                </a:lnTo>
                <a:lnTo>
                  <a:pt x="146" y="792"/>
                </a:lnTo>
                <a:lnTo>
                  <a:pt x="148" y="788"/>
                </a:lnTo>
                <a:lnTo>
                  <a:pt x="148" y="784"/>
                </a:lnTo>
                <a:lnTo>
                  <a:pt x="148" y="778"/>
                </a:lnTo>
                <a:lnTo>
                  <a:pt x="148" y="758"/>
                </a:lnTo>
                <a:lnTo>
                  <a:pt x="124" y="758"/>
                </a:lnTo>
                <a:lnTo>
                  <a:pt x="124" y="778"/>
                </a:lnTo>
                <a:lnTo>
                  <a:pt x="124" y="784"/>
                </a:lnTo>
                <a:lnTo>
                  <a:pt x="124" y="788"/>
                </a:lnTo>
                <a:lnTo>
                  <a:pt x="126" y="792"/>
                </a:lnTo>
                <a:lnTo>
                  <a:pt x="128" y="792"/>
                </a:lnTo>
                <a:lnTo>
                  <a:pt x="132" y="794"/>
                </a:lnTo>
                <a:lnTo>
                  <a:pt x="132" y="798"/>
                </a:lnTo>
                <a:lnTo>
                  <a:pt x="94" y="798"/>
                </a:lnTo>
                <a:lnTo>
                  <a:pt x="94" y="794"/>
                </a:lnTo>
                <a:lnTo>
                  <a:pt x="98" y="792"/>
                </a:lnTo>
                <a:lnTo>
                  <a:pt x="100" y="792"/>
                </a:lnTo>
                <a:lnTo>
                  <a:pt x="102" y="788"/>
                </a:lnTo>
                <a:lnTo>
                  <a:pt x="102" y="784"/>
                </a:lnTo>
                <a:lnTo>
                  <a:pt x="102" y="778"/>
                </a:lnTo>
                <a:lnTo>
                  <a:pt x="102" y="734"/>
                </a:lnTo>
                <a:lnTo>
                  <a:pt x="102" y="728"/>
                </a:lnTo>
                <a:lnTo>
                  <a:pt x="102" y="722"/>
                </a:lnTo>
                <a:lnTo>
                  <a:pt x="100" y="720"/>
                </a:lnTo>
                <a:lnTo>
                  <a:pt x="98" y="718"/>
                </a:lnTo>
                <a:lnTo>
                  <a:pt x="92" y="718"/>
                </a:lnTo>
                <a:lnTo>
                  <a:pt x="92" y="714"/>
                </a:lnTo>
                <a:lnTo>
                  <a:pt x="132" y="714"/>
                </a:lnTo>
                <a:lnTo>
                  <a:pt x="132" y="718"/>
                </a:lnTo>
                <a:lnTo>
                  <a:pt x="128" y="718"/>
                </a:lnTo>
                <a:lnTo>
                  <a:pt x="126" y="720"/>
                </a:lnTo>
                <a:lnTo>
                  <a:pt x="124" y="722"/>
                </a:lnTo>
                <a:lnTo>
                  <a:pt x="124" y="728"/>
                </a:lnTo>
                <a:lnTo>
                  <a:pt x="124" y="734"/>
                </a:lnTo>
                <a:lnTo>
                  <a:pt x="124" y="750"/>
                </a:lnTo>
                <a:lnTo>
                  <a:pt x="148" y="750"/>
                </a:lnTo>
                <a:lnTo>
                  <a:pt x="148" y="734"/>
                </a:lnTo>
                <a:lnTo>
                  <a:pt x="148" y="728"/>
                </a:lnTo>
                <a:lnTo>
                  <a:pt x="148" y="722"/>
                </a:lnTo>
                <a:lnTo>
                  <a:pt x="146" y="720"/>
                </a:lnTo>
                <a:lnTo>
                  <a:pt x="144" y="718"/>
                </a:lnTo>
                <a:lnTo>
                  <a:pt x="140" y="718"/>
                </a:lnTo>
                <a:lnTo>
                  <a:pt x="140" y="714"/>
                </a:lnTo>
                <a:lnTo>
                  <a:pt x="180" y="714"/>
                </a:lnTo>
                <a:lnTo>
                  <a:pt x="180" y="718"/>
                </a:lnTo>
                <a:close/>
                <a:moveTo>
                  <a:pt x="248" y="798"/>
                </a:moveTo>
                <a:lnTo>
                  <a:pt x="186" y="798"/>
                </a:lnTo>
                <a:lnTo>
                  <a:pt x="186" y="794"/>
                </a:lnTo>
                <a:lnTo>
                  <a:pt x="190" y="792"/>
                </a:lnTo>
                <a:lnTo>
                  <a:pt x="194" y="792"/>
                </a:lnTo>
                <a:lnTo>
                  <a:pt x="194" y="788"/>
                </a:lnTo>
                <a:lnTo>
                  <a:pt x="196" y="784"/>
                </a:lnTo>
                <a:lnTo>
                  <a:pt x="196" y="778"/>
                </a:lnTo>
                <a:lnTo>
                  <a:pt x="196" y="734"/>
                </a:lnTo>
                <a:lnTo>
                  <a:pt x="196" y="728"/>
                </a:lnTo>
                <a:lnTo>
                  <a:pt x="194" y="722"/>
                </a:lnTo>
                <a:lnTo>
                  <a:pt x="194" y="720"/>
                </a:lnTo>
                <a:lnTo>
                  <a:pt x="190" y="718"/>
                </a:lnTo>
                <a:lnTo>
                  <a:pt x="186" y="718"/>
                </a:lnTo>
                <a:lnTo>
                  <a:pt x="186" y="714"/>
                </a:lnTo>
                <a:lnTo>
                  <a:pt x="244" y="714"/>
                </a:lnTo>
                <a:lnTo>
                  <a:pt x="244" y="716"/>
                </a:lnTo>
                <a:lnTo>
                  <a:pt x="246" y="722"/>
                </a:lnTo>
                <a:lnTo>
                  <a:pt x="246" y="728"/>
                </a:lnTo>
                <a:lnTo>
                  <a:pt x="246" y="734"/>
                </a:lnTo>
                <a:lnTo>
                  <a:pt x="240" y="736"/>
                </a:lnTo>
                <a:lnTo>
                  <a:pt x="240" y="730"/>
                </a:lnTo>
                <a:lnTo>
                  <a:pt x="238" y="726"/>
                </a:lnTo>
                <a:lnTo>
                  <a:pt x="236" y="724"/>
                </a:lnTo>
                <a:lnTo>
                  <a:pt x="234" y="722"/>
                </a:lnTo>
                <a:lnTo>
                  <a:pt x="230" y="720"/>
                </a:lnTo>
                <a:lnTo>
                  <a:pt x="224" y="720"/>
                </a:lnTo>
                <a:lnTo>
                  <a:pt x="222" y="720"/>
                </a:lnTo>
                <a:lnTo>
                  <a:pt x="218" y="720"/>
                </a:lnTo>
                <a:lnTo>
                  <a:pt x="216" y="722"/>
                </a:lnTo>
                <a:lnTo>
                  <a:pt x="216" y="724"/>
                </a:lnTo>
                <a:lnTo>
                  <a:pt x="216" y="750"/>
                </a:lnTo>
                <a:lnTo>
                  <a:pt x="222" y="750"/>
                </a:lnTo>
                <a:lnTo>
                  <a:pt x="228" y="750"/>
                </a:lnTo>
                <a:lnTo>
                  <a:pt x="232" y="748"/>
                </a:lnTo>
                <a:lnTo>
                  <a:pt x="234" y="748"/>
                </a:lnTo>
                <a:lnTo>
                  <a:pt x="234" y="744"/>
                </a:lnTo>
                <a:lnTo>
                  <a:pt x="234" y="740"/>
                </a:lnTo>
                <a:lnTo>
                  <a:pt x="240" y="740"/>
                </a:lnTo>
                <a:lnTo>
                  <a:pt x="240" y="770"/>
                </a:lnTo>
                <a:lnTo>
                  <a:pt x="234" y="770"/>
                </a:lnTo>
                <a:lnTo>
                  <a:pt x="234" y="764"/>
                </a:lnTo>
                <a:lnTo>
                  <a:pt x="234" y="760"/>
                </a:lnTo>
                <a:lnTo>
                  <a:pt x="232" y="758"/>
                </a:lnTo>
                <a:lnTo>
                  <a:pt x="228" y="758"/>
                </a:lnTo>
                <a:lnTo>
                  <a:pt x="222" y="758"/>
                </a:lnTo>
                <a:lnTo>
                  <a:pt x="216" y="758"/>
                </a:lnTo>
                <a:lnTo>
                  <a:pt x="216" y="778"/>
                </a:lnTo>
                <a:lnTo>
                  <a:pt x="216" y="784"/>
                </a:lnTo>
                <a:lnTo>
                  <a:pt x="218" y="788"/>
                </a:lnTo>
                <a:lnTo>
                  <a:pt x="220" y="790"/>
                </a:lnTo>
                <a:lnTo>
                  <a:pt x="222" y="792"/>
                </a:lnTo>
                <a:lnTo>
                  <a:pt x="228" y="792"/>
                </a:lnTo>
                <a:lnTo>
                  <a:pt x="232" y="792"/>
                </a:lnTo>
                <a:lnTo>
                  <a:pt x="238" y="790"/>
                </a:lnTo>
                <a:lnTo>
                  <a:pt x="240" y="788"/>
                </a:lnTo>
                <a:lnTo>
                  <a:pt x="244" y="782"/>
                </a:lnTo>
                <a:lnTo>
                  <a:pt x="246" y="774"/>
                </a:lnTo>
                <a:lnTo>
                  <a:pt x="252" y="774"/>
                </a:lnTo>
                <a:lnTo>
                  <a:pt x="252" y="780"/>
                </a:lnTo>
                <a:lnTo>
                  <a:pt x="250" y="784"/>
                </a:lnTo>
                <a:lnTo>
                  <a:pt x="250" y="790"/>
                </a:lnTo>
                <a:lnTo>
                  <a:pt x="248" y="794"/>
                </a:lnTo>
                <a:lnTo>
                  <a:pt x="248" y="798"/>
                </a:lnTo>
                <a:close/>
                <a:moveTo>
                  <a:pt x="678" y="508"/>
                </a:moveTo>
                <a:lnTo>
                  <a:pt x="684" y="506"/>
                </a:lnTo>
                <a:lnTo>
                  <a:pt x="692" y="504"/>
                </a:lnTo>
                <a:lnTo>
                  <a:pt x="698" y="504"/>
                </a:lnTo>
                <a:lnTo>
                  <a:pt x="716" y="508"/>
                </a:lnTo>
                <a:lnTo>
                  <a:pt x="728" y="520"/>
                </a:lnTo>
                <a:lnTo>
                  <a:pt x="738" y="536"/>
                </a:lnTo>
                <a:lnTo>
                  <a:pt x="744" y="558"/>
                </a:lnTo>
                <a:lnTo>
                  <a:pt x="746" y="582"/>
                </a:lnTo>
                <a:lnTo>
                  <a:pt x="744" y="614"/>
                </a:lnTo>
                <a:lnTo>
                  <a:pt x="736" y="642"/>
                </a:lnTo>
                <a:lnTo>
                  <a:pt x="726" y="662"/>
                </a:lnTo>
                <a:lnTo>
                  <a:pt x="712" y="676"/>
                </a:lnTo>
                <a:lnTo>
                  <a:pt x="696" y="680"/>
                </a:lnTo>
                <a:lnTo>
                  <a:pt x="690" y="680"/>
                </a:lnTo>
                <a:lnTo>
                  <a:pt x="684" y="680"/>
                </a:lnTo>
                <a:lnTo>
                  <a:pt x="680" y="680"/>
                </a:lnTo>
                <a:lnTo>
                  <a:pt x="678" y="660"/>
                </a:lnTo>
                <a:lnTo>
                  <a:pt x="678" y="630"/>
                </a:lnTo>
                <a:lnTo>
                  <a:pt x="678" y="594"/>
                </a:lnTo>
                <a:lnTo>
                  <a:pt x="678" y="550"/>
                </a:lnTo>
                <a:lnTo>
                  <a:pt x="678" y="508"/>
                </a:lnTo>
                <a:close/>
                <a:moveTo>
                  <a:pt x="316" y="492"/>
                </a:moveTo>
                <a:lnTo>
                  <a:pt x="332" y="498"/>
                </a:lnTo>
                <a:lnTo>
                  <a:pt x="344" y="510"/>
                </a:lnTo>
                <a:lnTo>
                  <a:pt x="352" y="532"/>
                </a:lnTo>
                <a:lnTo>
                  <a:pt x="356" y="558"/>
                </a:lnTo>
                <a:lnTo>
                  <a:pt x="358" y="588"/>
                </a:lnTo>
                <a:lnTo>
                  <a:pt x="356" y="618"/>
                </a:lnTo>
                <a:lnTo>
                  <a:pt x="354" y="644"/>
                </a:lnTo>
                <a:lnTo>
                  <a:pt x="346" y="664"/>
                </a:lnTo>
                <a:lnTo>
                  <a:pt x="336" y="678"/>
                </a:lnTo>
                <a:lnTo>
                  <a:pt x="320" y="682"/>
                </a:lnTo>
                <a:lnTo>
                  <a:pt x="304" y="678"/>
                </a:lnTo>
                <a:lnTo>
                  <a:pt x="292" y="664"/>
                </a:lnTo>
                <a:lnTo>
                  <a:pt x="284" y="644"/>
                </a:lnTo>
                <a:lnTo>
                  <a:pt x="280" y="618"/>
                </a:lnTo>
                <a:lnTo>
                  <a:pt x="278" y="588"/>
                </a:lnTo>
                <a:lnTo>
                  <a:pt x="280" y="556"/>
                </a:lnTo>
                <a:lnTo>
                  <a:pt x="282" y="530"/>
                </a:lnTo>
                <a:lnTo>
                  <a:pt x="290" y="510"/>
                </a:lnTo>
                <a:lnTo>
                  <a:pt x="300" y="498"/>
                </a:lnTo>
                <a:lnTo>
                  <a:pt x="316" y="492"/>
                </a:lnTo>
                <a:close/>
                <a:moveTo>
                  <a:pt x="326" y="766"/>
                </a:moveTo>
                <a:lnTo>
                  <a:pt x="324" y="766"/>
                </a:lnTo>
                <a:lnTo>
                  <a:pt x="314" y="764"/>
                </a:lnTo>
                <a:lnTo>
                  <a:pt x="314" y="778"/>
                </a:lnTo>
                <a:lnTo>
                  <a:pt x="314" y="784"/>
                </a:lnTo>
                <a:lnTo>
                  <a:pt x="316" y="788"/>
                </a:lnTo>
                <a:lnTo>
                  <a:pt x="316" y="792"/>
                </a:lnTo>
                <a:lnTo>
                  <a:pt x="320" y="792"/>
                </a:lnTo>
                <a:lnTo>
                  <a:pt x="326" y="794"/>
                </a:lnTo>
                <a:lnTo>
                  <a:pt x="326" y="798"/>
                </a:lnTo>
                <a:lnTo>
                  <a:pt x="284" y="798"/>
                </a:lnTo>
                <a:lnTo>
                  <a:pt x="284" y="794"/>
                </a:lnTo>
                <a:lnTo>
                  <a:pt x="288" y="792"/>
                </a:lnTo>
                <a:lnTo>
                  <a:pt x="292" y="792"/>
                </a:lnTo>
                <a:lnTo>
                  <a:pt x="294" y="788"/>
                </a:lnTo>
                <a:lnTo>
                  <a:pt x="294" y="784"/>
                </a:lnTo>
                <a:lnTo>
                  <a:pt x="294" y="778"/>
                </a:lnTo>
                <a:lnTo>
                  <a:pt x="294" y="734"/>
                </a:lnTo>
                <a:lnTo>
                  <a:pt x="294" y="728"/>
                </a:lnTo>
                <a:lnTo>
                  <a:pt x="294" y="722"/>
                </a:lnTo>
                <a:lnTo>
                  <a:pt x="292" y="720"/>
                </a:lnTo>
                <a:lnTo>
                  <a:pt x="290" y="718"/>
                </a:lnTo>
                <a:lnTo>
                  <a:pt x="286" y="718"/>
                </a:lnTo>
                <a:lnTo>
                  <a:pt x="286" y="714"/>
                </a:lnTo>
                <a:lnTo>
                  <a:pt x="320" y="714"/>
                </a:lnTo>
                <a:lnTo>
                  <a:pt x="328" y="714"/>
                </a:lnTo>
                <a:lnTo>
                  <a:pt x="334" y="714"/>
                </a:lnTo>
                <a:lnTo>
                  <a:pt x="340" y="716"/>
                </a:lnTo>
                <a:lnTo>
                  <a:pt x="344" y="718"/>
                </a:lnTo>
                <a:lnTo>
                  <a:pt x="348" y="722"/>
                </a:lnTo>
                <a:lnTo>
                  <a:pt x="350" y="726"/>
                </a:lnTo>
                <a:lnTo>
                  <a:pt x="352" y="732"/>
                </a:lnTo>
                <a:lnTo>
                  <a:pt x="352" y="738"/>
                </a:lnTo>
                <a:lnTo>
                  <a:pt x="352" y="746"/>
                </a:lnTo>
                <a:lnTo>
                  <a:pt x="348" y="752"/>
                </a:lnTo>
                <a:lnTo>
                  <a:pt x="344" y="758"/>
                </a:lnTo>
                <a:lnTo>
                  <a:pt x="340" y="762"/>
                </a:lnTo>
                <a:lnTo>
                  <a:pt x="334" y="764"/>
                </a:lnTo>
                <a:lnTo>
                  <a:pt x="326" y="766"/>
                </a:lnTo>
                <a:close/>
                <a:moveTo>
                  <a:pt x="354" y="798"/>
                </a:moveTo>
                <a:lnTo>
                  <a:pt x="354" y="794"/>
                </a:lnTo>
                <a:lnTo>
                  <a:pt x="358" y="792"/>
                </a:lnTo>
                <a:lnTo>
                  <a:pt x="362" y="792"/>
                </a:lnTo>
                <a:lnTo>
                  <a:pt x="364" y="788"/>
                </a:lnTo>
                <a:lnTo>
                  <a:pt x="364" y="784"/>
                </a:lnTo>
                <a:lnTo>
                  <a:pt x="364" y="778"/>
                </a:lnTo>
                <a:lnTo>
                  <a:pt x="364" y="734"/>
                </a:lnTo>
                <a:lnTo>
                  <a:pt x="364" y="728"/>
                </a:lnTo>
                <a:lnTo>
                  <a:pt x="364" y="722"/>
                </a:lnTo>
                <a:lnTo>
                  <a:pt x="362" y="720"/>
                </a:lnTo>
                <a:lnTo>
                  <a:pt x="360" y="718"/>
                </a:lnTo>
                <a:lnTo>
                  <a:pt x="356" y="718"/>
                </a:lnTo>
                <a:lnTo>
                  <a:pt x="356" y="714"/>
                </a:lnTo>
                <a:lnTo>
                  <a:pt x="394" y="714"/>
                </a:lnTo>
                <a:lnTo>
                  <a:pt x="394" y="718"/>
                </a:lnTo>
                <a:lnTo>
                  <a:pt x="390" y="718"/>
                </a:lnTo>
                <a:lnTo>
                  <a:pt x="388" y="720"/>
                </a:lnTo>
                <a:lnTo>
                  <a:pt x="386" y="722"/>
                </a:lnTo>
                <a:lnTo>
                  <a:pt x="386" y="728"/>
                </a:lnTo>
                <a:lnTo>
                  <a:pt x="384" y="734"/>
                </a:lnTo>
                <a:lnTo>
                  <a:pt x="384" y="778"/>
                </a:lnTo>
                <a:lnTo>
                  <a:pt x="386" y="784"/>
                </a:lnTo>
                <a:lnTo>
                  <a:pt x="386" y="788"/>
                </a:lnTo>
                <a:lnTo>
                  <a:pt x="388" y="790"/>
                </a:lnTo>
                <a:lnTo>
                  <a:pt x="392" y="792"/>
                </a:lnTo>
                <a:lnTo>
                  <a:pt x="396" y="792"/>
                </a:lnTo>
                <a:lnTo>
                  <a:pt x="400" y="792"/>
                </a:lnTo>
                <a:lnTo>
                  <a:pt x="404" y="790"/>
                </a:lnTo>
                <a:lnTo>
                  <a:pt x="408" y="788"/>
                </a:lnTo>
                <a:lnTo>
                  <a:pt x="410" y="784"/>
                </a:lnTo>
                <a:lnTo>
                  <a:pt x="412" y="780"/>
                </a:lnTo>
                <a:lnTo>
                  <a:pt x="414" y="774"/>
                </a:lnTo>
                <a:lnTo>
                  <a:pt x="418" y="776"/>
                </a:lnTo>
                <a:lnTo>
                  <a:pt x="418" y="780"/>
                </a:lnTo>
                <a:lnTo>
                  <a:pt x="418" y="784"/>
                </a:lnTo>
                <a:lnTo>
                  <a:pt x="416" y="790"/>
                </a:lnTo>
                <a:lnTo>
                  <a:pt x="416" y="794"/>
                </a:lnTo>
                <a:lnTo>
                  <a:pt x="414" y="798"/>
                </a:lnTo>
                <a:lnTo>
                  <a:pt x="354" y="798"/>
                </a:lnTo>
                <a:close/>
                <a:moveTo>
                  <a:pt x="498" y="798"/>
                </a:moveTo>
                <a:lnTo>
                  <a:pt x="460" y="798"/>
                </a:lnTo>
                <a:lnTo>
                  <a:pt x="460" y="794"/>
                </a:lnTo>
                <a:lnTo>
                  <a:pt x="464" y="792"/>
                </a:lnTo>
                <a:lnTo>
                  <a:pt x="466" y="792"/>
                </a:lnTo>
                <a:lnTo>
                  <a:pt x="468" y="790"/>
                </a:lnTo>
                <a:lnTo>
                  <a:pt x="466" y="786"/>
                </a:lnTo>
                <a:lnTo>
                  <a:pt x="462" y="772"/>
                </a:lnTo>
                <a:lnTo>
                  <a:pt x="442" y="772"/>
                </a:lnTo>
                <a:lnTo>
                  <a:pt x="438" y="786"/>
                </a:lnTo>
                <a:lnTo>
                  <a:pt x="438" y="788"/>
                </a:lnTo>
                <a:lnTo>
                  <a:pt x="438" y="790"/>
                </a:lnTo>
                <a:lnTo>
                  <a:pt x="440" y="792"/>
                </a:lnTo>
                <a:lnTo>
                  <a:pt x="442" y="792"/>
                </a:lnTo>
                <a:lnTo>
                  <a:pt x="446" y="794"/>
                </a:lnTo>
                <a:lnTo>
                  <a:pt x="446" y="798"/>
                </a:lnTo>
                <a:lnTo>
                  <a:pt x="418" y="798"/>
                </a:lnTo>
                <a:lnTo>
                  <a:pt x="418" y="794"/>
                </a:lnTo>
                <a:lnTo>
                  <a:pt x="422" y="792"/>
                </a:lnTo>
                <a:lnTo>
                  <a:pt x="424" y="792"/>
                </a:lnTo>
                <a:lnTo>
                  <a:pt x="426" y="790"/>
                </a:lnTo>
                <a:lnTo>
                  <a:pt x="428" y="786"/>
                </a:lnTo>
                <a:lnTo>
                  <a:pt x="430" y="780"/>
                </a:lnTo>
                <a:lnTo>
                  <a:pt x="454" y="714"/>
                </a:lnTo>
                <a:lnTo>
                  <a:pt x="462" y="712"/>
                </a:lnTo>
                <a:lnTo>
                  <a:pt x="472" y="736"/>
                </a:lnTo>
                <a:lnTo>
                  <a:pt x="480" y="758"/>
                </a:lnTo>
                <a:lnTo>
                  <a:pt x="486" y="780"/>
                </a:lnTo>
                <a:lnTo>
                  <a:pt x="488" y="786"/>
                </a:lnTo>
                <a:lnTo>
                  <a:pt x="490" y="790"/>
                </a:lnTo>
                <a:lnTo>
                  <a:pt x="492" y="792"/>
                </a:lnTo>
                <a:lnTo>
                  <a:pt x="496" y="792"/>
                </a:lnTo>
                <a:lnTo>
                  <a:pt x="498" y="794"/>
                </a:lnTo>
                <a:lnTo>
                  <a:pt x="498" y="798"/>
                </a:lnTo>
                <a:close/>
                <a:moveTo>
                  <a:pt x="554" y="736"/>
                </a:moveTo>
                <a:lnTo>
                  <a:pt x="552" y="730"/>
                </a:lnTo>
                <a:lnTo>
                  <a:pt x="550" y="726"/>
                </a:lnTo>
                <a:lnTo>
                  <a:pt x="550" y="724"/>
                </a:lnTo>
                <a:lnTo>
                  <a:pt x="546" y="722"/>
                </a:lnTo>
                <a:lnTo>
                  <a:pt x="542" y="720"/>
                </a:lnTo>
                <a:lnTo>
                  <a:pt x="538" y="720"/>
                </a:lnTo>
                <a:lnTo>
                  <a:pt x="534" y="720"/>
                </a:lnTo>
                <a:lnTo>
                  <a:pt x="534" y="778"/>
                </a:lnTo>
                <a:lnTo>
                  <a:pt x="534" y="784"/>
                </a:lnTo>
                <a:lnTo>
                  <a:pt x="536" y="788"/>
                </a:lnTo>
                <a:lnTo>
                  <a:pt x="538" y="792"/>
                </a:lnTo>
                <a:lnTo>
                  <a:pt x="540" y="792"/>
                </a:lnTo>
                <a:lnTo>
                  <a:pt x="546" y="794"/>
                </a:lnTo>
                <a:lnTo>
                  <a:pt x="546" y="798"/>
                </a:lnTo>
                <a:lnTo>
                  <a:pt x="502" y="798"/>
                </a:lnTo>
                <a:lnTo>
                  <a:pt x="502" y="794"/>
                </a:lnTo>
                <a:lnTo>
                  <a:pt x="508" y="792"/>
                </a:lnTo>
                <a:lnTo>
                  <a:pt x="510" y="792"/>
                </a:lnTo>
                <a:lnTo>
                  <a:pt x="512" y="788"/>
                </a:lnTo>
                <a:lnTo>
                  <a:pt x="514" y="784"/>
                </a:lnTo>
                <a:lnTo>
                  <a:pt x="514" y="778"/>
                </a:lnTo>
                <a:lnTo>
                  <a:pt x="514" y="720"/>
                </a:lnTo>
                <a:lnTo>
                  <a:pt x="512" y="720"/>
                </a:lnTo>
                <a:lnTo>
                  <a:pt x="506" y="720"/>
                </a:lnTo>
                <a:lnTo>
                  <a:pt x="502" y="722"/>
                </a:lnTo>
                <a:lnTo>
                  <a:pt x="500" y="722"/>
                </a:lnTo>
                <a:lnTo>
                  <a:pt x="498" y="724"/>
                </a:lnTo>
                <a:lnTo>
                  <a:pt x="496" y="726"/>
                </a:lnTo>
                <a:lnTo>
                  <a:pt x="496" y="730"/>
                </a:lnTo>
                <a:lnTo>
                  <a:pt x="494" y="736"/>
                </a:lnTo>
                <a:lnTo>
                  <a:pt x="488" y="736"/>
                </a:lnTo>
                <a:lnTo>
                  <a:pt x="488" y="726"/>
                </a:lnTo>
                <a:lnTo>
                  <a:pt x="490" y="718"/>
                </a:lnTo>
                <a:lnTo>
                  <a:pt x="490" y="710"/>
                </a:lnTo>
                <a:lnTo>
                  <a:pt x="494" y="710"/>
                </a:lnTo>
                <a:lnTo>
                  <a:pt x="496" y="712"/>
                </a:lnTo>
                <a:lnTo>
                  <a:pt x="498" y="714"/>
                </a:lnTo>
                <a:lnTo>
                  <a:pt x="500" y="714"/>
                </a:lnTo>
                <a:lnTo>
                  <a:pt x="548" y="714"/>
                </a:lnTo>
                <a:lnTo>
                  <a:pt x="552" y="712"/>
                </a:lnTo>
                <a:lnTo>
                  <a:pt x="554" y="710"/>
                </a:lnTo>
                <a:lnTo>
                  <a:pt x="558" y="710"/>
                </a:lnTo>
                <a:lnTo>
                  <a:pt x="558" y="716"/>
                </a:lnTo>
                <a:lnTo>
                  <a:pt x="558" y="722"/>
                </a:lnTo>
                <a:lnTo>
                  <a:pt x="560" y="728"/>
                </a:lnTo>
                <a:lnTo>
                  <a:pt x="560" y="736"/>
                </a:lnTo>
                <a:lnTo>
                  <a:pt x="554" y="736"/>
                </a:lnTo>
                <a:close/>
                <a:moveTo>
                  <a:pt x="604" y="718"/>
                </a:moveTo>
                <a:lnTo>
                  <a:pt x="600" y="718"/>
                </a:lnTo>
                <a:lnTo>
                  <a:pt x="598" y="720"/>
                </a:lnTo>
                <a:lnTo>
                  <a:pt x="596" y="722"/>
                </a:lnTo>
                <a:lnTo>
                  <a:pt x="596" y="728"/>
                </a:lnTo>
                <a:lnTo>
                  <a:pt x="596" y="734"/>
                </a:lnTo>
                <a:lnTo>
                  <a:pt x="596" y="778"/>
                </a:lnTo>
                <a:lnTo>
                  <a:pt x="596" y="784"/>
                </a:lnTo>
                <a:lnTo>
                  <a:pt x="596" y="788"/>
                </a:lnTo>
                <a:lnTo>
                  <a:pt x="598" y="792"/>
                </a:lnTo>
                <a:lnTo>
                  <a:pt x="600" y="792"/>
                </a:lnTo>
                <a:lnTo>
                  <a:pt x="604" y="794"/>
                </a:lnTo>
                <a:lnTo>
                  <a:pt x="604" y="798"/>
                </a:lnTo>
                <a:lnTo>
                  <a:pt x="564" y="798"/>
                </a:lnTo>
                <a:lnTo>
                  <a:pt x="564" y="794"/>
                </a:lnTo>
                <a:lnTo>
                  <a:pt x="570" y="792"/>
                </a:lnTo>
                <a:lnTo>
                  <a:pt x="572" y="792"/>
                </a:lnTo>
                <a:lnTo>
                  <a:pt x="574" y="788"/>
                </a:lnTo>
                <a:lnTo>
                  <a:pt x="574" y="784"/>
                </a:lnTo>
                <a:lnTo>
                  <a:pt x="574" y="778"/>
                </a:lnTo>
                <a:lnTo>
                  <a:pt x="574" y="734"/>
                </a:lnTo>
                <a:lnTo>
                  <a:pt x="574" y="728"/>
                </a:lnTo>
                <a:lnTo>
                  <a:pt x="574" y="722"/>
                </a:lnTo>
                <a:lnTo>
                  <a:pt x="572" y="720"/>
                </a:lnTo>
                <a:lnTo>
                  <a:pt x="570" y="718"/>
                </a:lnTo>
                <a:lnTo>
                  <a:pt x="564" y="718"/>
                </a:lnTo>
                <a:lnTo>
                  <a:pt x="564" y="714"/>
                </a:lnTo>
                <a:lnTo>
                  <a:pt x="604" y="714"/>
                </a:lnTo>
                <a:lnTo>
                  <a:pt x="604" y="718"/>
                </a:lnTo>
                <a:close/>
                <a:moveTo>
                  <a:pt x="696" y="718"/>
                </a:moveTo>
                <a:lnTo>
                  <a:pt x="690" y="720"/>
                </a:lnTo>
                <a:lnTo>
                  <a:pt x="688" y="722"/>
                </a:lnTo>
                <a:lnTo>
                  <a:pt x="686" y="726"/>
                </a:lnTo>
                <a:lnTo>
                  <a:pt x="686" y="728"/>
                </a:lnTo>
                <a:lnTo>
                  <a:pt x="684" y="734"/>
                </a:lnTo>
                <a:lnTo>
                  <a:pt x="684" y="740"/>
                </a:lnTo>
                <a:lnTo>
                  <a:pt x="684" y="750"/>
                </a:lnTo>
                <a:lnTo>
                  <a:pt x="684" y="800"/>
                </a:lnTo>
                <a:lnTo>
                  <a:pt x="674" y="800"/>
                </a:lnTo>
                <a:lnTo>
                  <a:pt x="628" y="738"/>
                </a:lnTo>
                <a:lnTo>
                  <a:pt x="628" y="762"/>
                </a:lnTo>
                <a:lnTo>
                  <a:pt x="628" y="770"/>
                </a:lnTo>
                <a:lnTo>
                  <a:pt x="628" y="778"/>
                </a:lnTo>
                <a:lnTo>
                  <a:pt x="630" y="782"/>
                </a:lnTo>
                <a:lnTo>
                  <a:pt x="630" y="786"/>
                </a:lnTo>
                <a:lnTo>
                  <a:pt x="630" y="790"/>
                </a:lnTo>
                <a:lnTo>
                  <a:pt x="632" y="792"/>
                </a:lnTo>
                <a:lnTo>
                  <a:pt x="636" y="792"/>
                </a:lnTo>
                <a:lnTo>
                  <a:pt x="642" y="794"/>
                </a:lnTo>
                <a:lnTo>
                  <a:pt x="642" y="798"/>
                </a:lnTo>
                <a:lnTo>
                  <a:pt x="612" y="798"/>
                </a:lnTo>
                <a:lnTo>
                  <a:pt x="612" y="794"/>
                </a:lnTo>
                <a:lnTo>
                  <a:pt x="616" y="792"/>
                </a:lnTo>
                <a:lnTo>
                  <a:pt x="618" y="790"/>
                </a:lnTo>
                <a:lnTo>
                  <a:pt x="620" y="786"/>
                </a:lnTo>
                <a:lnTo>
                  <a:pt x="620" y="782"/>
                </a:lnTo>
                <a:lnTo>
                  <a:pt x="622" y="778"/>
                </a:lnTo>
                <a:lnTo>
                  <a:pt x="622" y="770"/>
                </a:lnTo>
                <a:lnTo>
                  <a:pt x="622" y="762"/>
                </a:lnTo>
                <a:lnTo>
                  <a:pt x="622" y="738"/>
                </a:lnTo>
                <a:lnTo>
                  <a:pt x="622" y="732"/>
                </a:lnTo>
                <a:lnTo>
                  <a:pt x="620" y="728"/>
                </a:lnTo>
                <a:lnTo>
                  <a:pt x="620" y="724"/>
                </a:lnTo>
                <a:lnTo>
                  <a:pt x="618" y="722"/>
                </a:lnTo>
                <a:lnTo>
                  <a:pt x="616" y="720"/>
                </a:lnTo>
                <a:lnTo>
                  <a:pt x="614" y="718"/>
                </a:lnTo>
                <a:lnTo>
                  <a:pt x="610" y="718"/>
                </a:lnTo>
                <a:lnTo>
                  <a:pt x="610" y="714"/>
                </a:lnTo>
                <a:lnTo>
                  <a:pt x="636" y="714"/>
                </a:lnTo>
                <a:lnTo>
                  <a:pt x="678" y="768"/>
                </a:lnTo>
                <a:lnTo>
                  <a:pt x="678" y="750"/>
                </a:lnTo>
                <a:lnTo>
                  <a:pt x="678" y="740"/>
                </a:lnTo>
                <a:lnTo>
                  <a:pt x="676" y="734"/>
                </a:lnTo>
                <a:lnTo>
                  <a:pt x="676" y="728"/>
                </a:lnTo>
                <a:lnTo>
                  <a:pt x="676" y="726"/>
                </a:lnTo>
                <a:lnTo>
                  <a:pt x="676" y="722"/>
                </a:lnTo>
                <a:lnTo>
                  <a:pt x="674" y="720"/>
                </a:lnTo>
                <a:lnTo>
                  <a:pt x="670" y="718"/>
                </a:lnTo>
                <a:lnTo>
                  <a:pt x="664" y="718"/>
                </a:lnTo>
                <a:lnTo>
                  <a:pt x="664" y="714"/>
                </a:lnTo>
                <a:lnTo>
                  <a:pt x="696" y="714"/>
                </a:lnTo>
                <a:lnTo>
                  <a:pt x="696" y="718"/>
                </a:lnTo>
                <a:close/>
                <a:moveTo>
                  <a:pt x="784" y="718"/>
                </a:moveTo>
                <a:lnTo>
                  <a:pt x="780" y="720"/>
                </a:lnTo>
                <a:lnTo>
                  <a:pt x="776" y="722"/>
                </a:lnTo>
                <a:lnTo>
                  <a:pt x="774" y="726"/>
                </a:lnTo>
                <a:lnTo>
                  <a:pt x="774" y="728"/>
                </a:lnTo>
                <a:lnTo>
                  <a:pt x="774" y="734"/>
                </a:lnTo>
                <a:lnTo>
                  <a:pt x="774" y="740"/>
                </a:lnTo>
                <a:lnTo>
                  <a:pt x="774" y="750"/>
                </a:lnTo>
                <a:lnTo>
                  <a:pt x="774" y="760"/>
                </a:lnTo>
                <a:lnTo>
                  <a:pt x="774" y="768"/>
                </a:lnTo>
                <a:lnTo>
                  <a:pt x="772" y="776"/>
                </a:lnTo>
                <a:lnTo>
                  <a:pt x="768" y="784"/>
                </a:lnTo>
                <a:lnTo>
                  <a:pt x="764" y="790"/>
                </a:lnTo>
                <a:lnTo>
                  <a:pt x="760" y="794"/>
                </a:lnTo>
                <a:lnTo>
                  <a:pt x="754" y="798"/>
                </a:lnTo>
                <a:lnTo>
                  <a:pt x="748" y="800"/>
                </a:lnTo>
                <a:lnTo>
                  <a:pt x="742" y="800"/>
                </a:lnTo>
                <a:lnTo>
                  <a:pt x="732" y="800"/>
                </a:lnTo>
                <a:lnTo>
                  <a:pt x="726" y="798"/>
                </a:lnTo>
                <a:lnTo>
                  <a:pt x="718" y="794"/>
                </a:lnTo>
                <a:lnTo>
                  <a:pt x="714" y="788"/>
                </a:lnTo>
                <a:lnTo>
                  <a:pt x="712" y="782"/>
                </a:lnTo>
                <a:lnTo>
                  <a:pt x="710" y="774"/>
                </a:lnTo>
                <a:lnTo>
                  <a:pt x="710" y="762"/>
                </a:lnTo>
                <a:lnTo>
                  <a:pt x="710" y="734"/>
                </a:lnTo>
                <a:lnTo>
                  <a:pt x="710" y="728"/>
                </a:lnTo>
                <a:lnTo>
                  <a:pt x="708" y="722"/>
                </a:lnTo>
                <a:lnTo>
                  <a:pt x="706" y="720"/>
                </a:lnTo>
                <a:lnTo>
                  <a:pt x="704" y="718"/>
                </a:lnTo>
                <a:lnTo>
                  <a:pt x="700" y="718"/>
                </a:lnTo>
                <a:lnTo>
                  <a:pt x="700" y="714"/>
                </a:lnTo>
                <a:lnTo>
                  <a:pt x="738" y="714"/>
                </a:lnTo>
                <a:lnTo>
                  <a:pt x="738" y="718"/>
                </a:lnTo>
                <a:lnTo>
                  <a:pt x="734" y="718"/>
                </a:lnTo>
                <a:lnTo>
                  <a:pt x="732" y="720"/>
                </a:lnTo>
                <a:lnTo>
                  <a:pt x="730" y="722"/>
                </a:lnTo>
                <a:lnTo>
                  <a:pt x="730" y="728"/>
                </a:lnTo>
                <a:lnTo>
                  <a:pt x="730" y="734"/>
                </a:lnTo>
                <a:lnTo>
                  <a:pt x="730" y="760"/>
                </a:lnTo>
                <a:lnTo>
                  <a:pt x="730" y="770"/>
                </a:lnTo>
                <a:lnTo>
                  <a:pt x="732" y="780"/>
                </a:lnTo>
                <a:lnTo>
                  <a:pt x="736" y="786"/>
                </a:lnTo>
                <a:lnTo>
                  <a:pt x="740" y="788"/>
                </a:lnTo>
                <a:lnTo>
                  <a:pt x="746" y="790"/>
                </a:lnTo>
                <a:lnTo>
                  <a:pt x="758" y="786"/>
                </a:lnTo>
                <a:lnTo>
                  <a:pt x="764" y="776"/>
                </a:lnTo>
                <a:lnTo>
                  <a:pt x="766" y="756"/>
                </a:lnTo>
                <a:lnTo>
                  <a:pt x="766" y="750"/>
                </a:lnTo>
                <a:lnTo>
                  <a:pt x="766" y="740"/>
                </a:lnTo>
                <a:lnTo>
                  <a:pt x="766" y="734"/>
                </a:lnTo>
                <a:lnTo>
                  <a:pt x="766" y="728"/>
                </a:lnTo>
                <a:lnTo>
                  <a:pt x="766" y="726"/>
                </a:lnTo>
                <a:lnTo>
                  <a:pt x="764" y="722"/>
                </a:lnTo>
                <a:lnTo>
                  <a:pt x="762" y="720"/>
                </a:lnTo>
                <a:lnTo>
                  <a:pt x="758" y="718"/>
                </a:lnTo>
                <a:lnTo>
                  <a:pt x="754" y="718"/>
                </a:lnTo>
                <a:lnTo>
                  <a:pt x="754" y="714"/>
                </a:lnTo>
                <a:lnTo>
                  <a:pt x="784" y="714"/>
                </a:lnTo>
                <a:lnTo>
                  <a:pt x="784" y="718"/>
                </a:lnTo>
                <a:close/>
                <a:moveTo>
                  <a:pt x="888" y="798"/>
                </a:moveTo>
                <a:lnTo>
                  <a:pt x="850" y="798"/>
                </a:lnTo>
                <a:lnTo>
                  <a:pt x="850" y="794"/>
                </a:lnTo>
                <a:lnTo>
                  <a:pt x="854" y="792"/>
                </a:lnTo>
                <a:lnTo>
                  <a:pt x="858" y="792"/>
                </a:lnTo>
                <a:lnTo>
                  <a:pt x="858" y="788"/>
                </a:lnTo>
                <a:lnTo>
                  <a:pt x="860" y="784"/>
                </a:lnTo>
                <a:lnTo>
                  <a:pt x="860" y="778"/>
                </a:lnTo>
                <a:lnTo>
                  <a:pt x="858" y="732"/>
                </a:lnTo>
                <a:lnTo>
                  <a:pt x="834" y="796"/>
                </a:lnTo>
                <a:lnTo>
                  <a:pt x="828" y="796"/>
                </a:lnTo>
                <a:lnTo>
                  <a:pt x="806" y="736"/>
                </a:lnTo>
                <a:lnTo>
                  <a:pt x="804" y="764"/>
                </a:lnTo>
                <a:lnTo>
                  <a:pt x="804" y="774"/>
                </a:lnTo>
                <a:lnTo>
                  <a:pt x="804" y="782"/>
                </a:lnTo>
                <a:lnTo>
                  <a:pt x="806" y="786"/>
                </a:lnTo>
                <a:lnTo>
                  <a:pt x="806" y="790"/>
                </a:lnTo>
                <a:lnTo>
                  <a:pt x="810" y="792"/>
                </a:lnTo>
                <a:lnTo>
                  <a:pt x="816" y="794"/>
                </a:lnTo>
                <a:lnTo>
                  <a:pt x="816" y="798"/>
                </a:lnTo>
                <a:lnTo>
                  <a:pt x="786" y="798"/>
                </a:lnTo>
                <a:lnTo>
                  <a:pt x="786" y="794"/>
                </a:lnTo>
                <a:lnTo>
                  <a:pt x="790" y="792"/>
                </a:lnTo>
                <a:lnTo>
                  <a:pt x="794" y="790"/>
                </a:lnTo>
                <a:lnTo>
                  <a:pt x="796" y="786"/>
                </a:lnTo>
                <a:lnTo>
                  <a:pt x="796" y="782"/>
                </a:lnTo>
                <a:lnTo>
                  <a:pt x="796" y="774"/>
                </a:lnTo>
                <a:lnTo>
                  <a:pt x="796" y="764"/>
                </a:lnTo>
                <a:lnTo>
                  <a:pt x="798" y="738"/>
                </a:lnTo>
                <a:lnTo>
                  <a:pt x="798" y="730"/>
                </a:lnTo>
                <a:lnTo>
                  <a:pt x="798" y="726"/>
                </a:lnTo>
                <a:lnTo>
                  <a:pt x="798" y="722"/>
                </a:lnTo>
                <a:lnTo>
                  <a:pt x="796" y="720"/>
                </a:lnTo>
                <a:lnTo>
                  <a:pt x="792" y="718"/>
                </a:lnTo>
                <a:lnTo>
                  <a:pt x="788" y="718"/>
                </a:lnTo>
                <a:lnTo>
                  <a:pt x="788" y="714"/>
                </a:lnTo>
                <a:lnTo>
                  <a:pt x="818" y="714"/>
                </a:lnTo>
                <a:lnTo>
                  <a:pt x="838" y="764"/>
                </a:lnTo>
                <a:lnTo>
                  <a:pt x="858" y="714"/>
                </a:lnTo>
                <a:lnTo>
                  <a:pt x="886" y="714"/>
                </a:lnTo>
                <a:lnTo>
                  <a:pt x="886" y="718"/>
                </a:lnTo>
                <a:lnTo>
                  <a:pt x="882" y="718"/>
                </a:lnTo>
                <a:lnTo>
                  <a:pt x="880" y="720"/>
                </a:lnTo>
                <a:lnTo>
                  <a:pt x="878" y="722"/>
                </a:lnTo>
                <a:lnTo>
                  <a:pt x="878" y="726"/>
                </a:lnTo>
                <a:lnTo>
                  <a:pt x="878" y="734"/>
                </a:lnTo>
                <a:lnTo>
                  <a:pt x="878" y="778"/>
                </a:lnTo>
                <a:lnTo>
                  <a:pt x="878" y="784"/>
                </a:lnTo>
                <a:lnTo>
                  <a:pt x="880" y="788"/>
                </a:lnTo>
                <a:lnTo>
                  <a:pt x="882" y="792"/>
                </a:lnTo>
                <a:lnTo>
                  <a:pt x="884" y="792"/>
                </a:lnTo>
                <a:lnTo>
                  <a:pt x="888" y="794"/>
                </a:lnTo>
                <a:lnTo>
                  <a:pt x="888" y="798"/>
                </a:lnTo>
                <a:close/>
                <a:moveTo>
                  <a:pt x="980" y="798"/>
                </a:moveTo>
                <a:lnTo>
                  <a:pt x="918" y="798"/>
                </a:lnTo>
                <a:lnTo>
                  <a:pt x="918" y="794"/>
                </a:lnTo>
                <a:lnTo>
                  <a:pt x="924" y="792"/>
                </a:lnTo>
                <a:lnTo>
                  <a:pt x="926" y="792"/>
                </a:lnTo>
                <a:lnTo>
                  <a:pt x="928" y="788"/>
                </a:lnTo>
                <a:lnTo>
                  <a:pt x="928" y="784"/>
                </a:lnTo>
                <a:lnTo>
                  <a:pt x="928" y="778"/>
                </a:lnTo>
                <a:lnTo>
                  <a:pt x="928" y="734"/>
                </a:lnTo>
                <a:lnTo>
                  <a:pt x="928" y="728"/>
                </a:lnTo>
                <a:lnTo>
                  <a:pt x="928" y="722"/>
                </a:lnTo>
                <a:lnTo>
                  <a:pt x="926" y="720"/>
                </a:lnTo>
                <a:lnTo>
                  <a:pt x="924" y="718"/>
                </a:lnTo>
                <a:lnTo>
                  <a:pt x="920" y="718"/>
                </a:lnTo>
                <a:lnTo>
                  <a:pt x="920" y="714"/>
                </a:lnTo>
                <a:lnTo>
                  <a:pt x="960" y="714"/>
                </a:lnTo>
                <a:lnTo>
                  <a:pt x="960" y="718"/>
                </a:lnTo>
                <a:lnTo>
                  <a:pt x="956" y="718"/>
                </a:lnTo>
                <a:lnTo>
                  <a:pt x="952" y="720"/>
                </a:lnTo>
                <a:lnTo>
                  <a:pt x="950" y="722"/>
                </a:lnTo>
                <a:lnTo>
                  <a:pt x="950" y="728"/>
                </a:lnTo>
                <a:lnTo>
                  <a:pt x="950" y="734"/>
                </a:lnTo>
                <a:lnTo>
                  <a:pt x="950" y="778"/>
                </a:lnTo>
                <a:lnTo>
                  <a:pt x="950" y="784"/>
                </a:lnTo>
                <a:lnTo>
                  <a:pt x="950" y="788"/>
                </a:lnTo>
                <a:lnTo>
                  <a:pt x="952" y="790"/>
                </a:lnTo>
                <a:lnTo>
                  <a:pt x="956" y="792"/>
                </a:lnTo>
                <a:lnTo>
                  <a:pt x="960" y="792"/>
                </a:lnTo>
                <a:lnTo>
                  <a:pt x="964" y="792"/>
                </a:lnTo>
                <a:lnTo>
                  <a:pt x="970" y="790"/>
                </a:lnTo>
                <a:lnTo>
                  <a:pt x="972" y="788"/>
                </a:lnTo>
                <a:lnTo>
                  <a:pt x="974" y="784"/>
                </a:lnTo>
                <a:lnTo>
                  <a:pt x="976" y="780"/>
                </a:lnTo>
                <a:lnTo>
                  <a:pt x="978" y="774"/>
                </a:lnTo>
                <a:lnTo>
                  <a:pt x="984" y="776"/>
                </a:lnTo>
                <a:lnTo>
                  <a:pt x="984" y="780"/>
                </a:lnTo>
                <a:lnTo>
                  <a:pt x="982" y="784"/>
                </a:lnTo>
                <a:lnTo>
                  <a:pt x="982" y="790"/>
                </a:lnTo>
                <a:lnTo>
                  <a:pt x="980" y="794"/>
                </a:lnTo>
                <a:lnTo>
                  <a:pt x="980" y="798"/>
                </a:lnTo>
                <a:close/>
                <a:moveTo>
                  <a:pt x="1026" y="718"/>
                </a:moveTo>
                <a:lnTo>
                  <a:pt x="1022" y="718"/>
                </a:lnTo>
                <a:lnTo>
                  <a:pt x="1020" y="720"/>
                </a:lnTo>
                <a:lnTo>
                  <a:pt x="1018" y="722"/>
                </a:lnTo>
                <a:lnTo>
                  <a:pt x="1016" y="728"/>
                </a:lnTo>
                <a:lnTo>
                  <a:pt x="1016" y="734"/>
                </a:lnTo>
                <a:lnTo>
                  <a:pt x="1016" y="778"/>
                </a:lnTo>
                <a:lnTo>
                  <a:pt x="1016" y="784"/>
                </a:lnTo>
                <a:lnTo>
                  <a:pt x="1018" y="788"/>
                </a:lnTo>
                <a:lnTo>
                  <a:pt x="1020" y="792"/>
                </a:lnTo>
                <a:lnTo>
                  <a:pt x="1022" y="792"/>
                </a:lnTo>
                <a:lnTo>
                  <a:pt x="1026" y="794"/>
                </a:lnTo>
                <a:lnTo>
                  <a:pt x="1026" y="798"/>
                </a:lnTo>
                <a:lnTo>
                  <a:pt x="986" y="798"/>
                </a:lnTo>
                <a:lnTo>
                  <a:pt x="986" y="794"/>
                </a:lnTo>
                <a:lnTo>
                  <a:pt x="990" y="792"/>
                </a:lnTo>
                <a:lnTo>
                  <a:pt x="994" y="792"/>
                </a:lnTo>
                <a:lnTo>
                  <a:pt x="994" y="788"/>
                </a:lnTo>
                <a:lnTo>
                  <a:pt x="996" y="784"/>
                </a:lnTo>
                <a:lnTo>
                  <a:pt x="996" y="778"/>
                </a:lnTo>
                <a:lnTo>
                  <a:pt x="996" y="734"/>
                </a:lnTo>
                <a:lnTo>
                  <a:pt x="996" y="728"/>
                </a:lnTo>
                <a:lnTo>
                  <a:pt x="994" y="722"/>
                </a:lnTo>
                <a:lnTo>
                  <a:pt x="994" y="720"/>
                </a:lnTo>
                <a:lnTo>
                  <a:pt x="990" y="718"/>
                </a:lnTo>
                <a:lnTo>
                  <a:pt x="986" y="718"/>
                </a:lnTo>
                <a:lnTo>
                  <a:pt x="986" y="714"/>
                </a:lnTo>
                <a:lnTo>
                  <a:pt x="1026" y="714"/>
                </a:lnTo>
                <a:lnTo>
                  <a:pt x="1026" y="718"/>
                </a:lnTo>
                <a:close/>
                <a:moveTo>
                  <a:pt x="1058" y="800"/>
                </a:moveTo>
                <a:lnTo>
                  <a:pt x="1050" y="800"/>
                </a:lnTo>
                <a:lnTo>
                  <a:pt x="1044" y="798"/>
                </a:lnTo>
                <a:lnTo>
                  <a:pt x="1040" y="796"/>
                </a:lnTo>
                <a:lnTo>
                  <a:pt x="1038" y="794"/>
                </a:lnTo>
                <a:lnTo>
                  <a:pt x="1036" y="784"/>
                </a:lnTo>
                <a:lnTo>
                  <a:pt x="1034" y="772"/>
                </a:lnTo>
                <a:lnTo>
                  <a:pt x="1038" y="772"/>
                </a:lnTo>
                <a:lnTo>
                  <a:pt x="1040" y="776"/>
                </a:lnTo>
                <a:lnTo>
                  <a:pt x="1042" y="780"/>
                </a:lnTo>
                <a:lnTo>
                  <a:pt x="1046" y="786"/>
                </a:lnTo>
                <a:lnTo>
                  <a:pt x="1050" y="790"/>
                </a:lnTo>
                <a:lnTo>
                  <a:pt x="1054" y="792"/>
                </a:lnTo>
                <a:lnTo>
                  <a:pt x="1060" y="794"/>
                </a:lnTo>
                <a:lnTo>
                  <a:pt x="1064" y="792"/>
                </a:lnTo>
                <a:lnTo>
                  <a:pt x="1068" y="790"/>
                </a:lnTo>
                <a:lnTo>
                  <a:pt x="1070" y="786"/>
                </a:lnTo>
                <a:lnTo>
                  <a:pt x="1072" y="780"/>
                </a:lnTo>
                <a:lnTo>
                  <a:pt x="1070" y="776"/>
                </a:lnTo>
                <a:lnTo>
                  <a:pt x="1068" y="770"/>
                </a:lnTo>
                <a:lnTo>
                  <a:pt x="1064" y="768"/>
                </a:lnTo>
                <a:lnTo>
                  <a:pt x="1060" y="764"/>
                </a:lnTo>
                <a:lnTo>
                  <a:pt x="1058" y="764"/>
                </a:lnTo>
                <a:lnTo>
                  <a:pt x="1052" y="762"/>
                </a:lnTo>
                <a:lnTo>
                  <a:pt x="1048" y="758"/>
                </a:lnTo>
                <a:lnTo>
                  <a:pt x="1044" y="754"/>
                </a:lnTo>
                <a:lnTo>
                  <a:pt x="1040" y="750"/>
                </a:lnTo>
                <a:lnTo>
                  <a:pt x="1038" y="744"/>
                </a:lnTo>
                <a:lnTo>
                  <a:pt x="1036" y="738"/>
                </a:lnTo>
                <a:lnTo>
                  <a:pt x="1036" y="730"/>
                </a:lnTo>
                <a:lnTo>
                  <a:pt x="1040" y="724"/>
                </a:lnTo>
                <a:lnTo>
                  <a:pt x="1044" y="720"/>
                </a:lnTo>
                <a:lnTo>
                  <a:pt x="1050" y="714"/>
                </a:lnTo>
                <a:lnTo>
                  <a:pt x="1056" y="712"/>
                </a:lnTo>
                <a:lnTo>
                  <a:pt x="1066" y="712"/>
                </a:lnTo>
                <a:lnTo>
                  <a:pt x="1070" y="712"/>
                </a:lnTo>
                <a:lnTo>
                  <a:pt x="1076" y="712"/>
                </a:lnTo>
                <a:lnTo>
                  <a:pt x="1080" y="714"/>
                </a:lnTo>
                <a:lnTo>
                  <a:pt x="1082" y="714"/>
                </a:lnTo>
                <a:lnTo>
                  <a:pt x="1084" y="720"/>
                </a:lnTo>
                <a:lnTo>
                  <a:pt x="1084" y="726"/>
                </a:lnTo>
                <a:lnTo>
                  <a:pt x="1086" y="736"/>
                </a:lnTo>
                <a:lnTo>
                  <a:pt x="1080" y="736"/>
                </a:lnTo>
                <a:lnTo>
                  <a:pt x="1078" y="730"/>
                </a:lnTo>
                <a:lnTo>
                  <a:pt x="1076" y="726"/>
                </a:lnTo>
                <a:lnTo>
                  <a:pt x="1072" y="722"/>
                </a:lnTo>
                <a:lnTo>
                  <a:pt x="1068" y="720"/>
                </a:lnTo>
                <a:lnTo>
                  <a:pt x="1064" y="718"/>
                </a:lnTo>
                <a:lnTo>
                  <a:pt x="1060" y="718"/>
                </a:lnTo>
                <a:lnTo>
                  <a:pt x="1056" y="722"/>
                </a:lnTo>
                <a:lnTo>
                  <a:pt x="1054" y="726"/>
                </a:lnTo>
                <a:lnTo>
                  <a:pt x="1052" y="730"/>
                </a:lnTo>
                <a:lnTo>
                  <a:pt x="1054" y="734"/>
                </a:lnTo>
                <a:lnTo>
                  <a:pt x="1056" y="738"/>
                </a:lnTo>
                <a:lnTo>
                  <a:pt x="1060" y="740"/>
                </a:lnTo>
                <a:lnTo>
                  <a:pt x="1066" y="744"/>
                </a:lnTo>
                <a:lnTo>
                  <a:pt x="1068" y="744"/>
                </a:lnTo>
                <a:lnTo>
                  <a:pt x="1074" y="748"/>
                </a:lnTo>
                <a:lnTo>
                  <a:pt x="1078" y="750"/>
                </a:lnTo>
                <a:lnTo>
                  <a:pt x="1082" y="754"/>
                </a:lnTo>
                <a:lnTo>
                  <a:pt x="1086" y="760"/>
                </a:lnTo>
                <a:lnTo>
                  <a:pt x="1088" y="766"/>
                </a:lnTo>
                <a:lnTo>
                  <a:pt x="1090" y="772"/>
                </a:lnTo>
                <a:lnTo>
                  <a:pt x="1088" y="780"/>
                </a:lnTo>
                <a:lnTo>
                  <a:pt x="1086" y="786"/>
                </a:lnTo>
                <a:lnTo>
                  <a:pt x="1080" y="792"/>
                </a:lnTo>
                <a:lnTo>
                  <a:pt x="1074" y="796"/>
                </a:lnTo>
                <a:lnTo>
                  <a:pt x="1066" y="800"/>
                </a:lnTo>
                <a:lnTo>
                  <a:pt x="1058" y="800"/>
                </a:lnTo>
                <a:close/>
                <a:moveTo>
                  <a:pt x="1154" y="714"/>
                </a:moveTo>
                <a:lnTo>
                  <a:pt x="1156" y="712"/>
                </a:lnTo>
                <a:lnTo>
                  <a:pt x="1158" y="712"/>
                </a:lnTo>
                <a:lnTo>
                  <a:pt x="1160" y="710"/>
                </a:lnTo>
                <a:lnTo>
                  <a:pt x="1164" y="710"/>
                </a:lnTo>
                <a:lnTo>
                  <a:pt x="1164" y="716"/>
                </a:lnTo>
                <a:lnTo>
                  <a:pt x="1164" y="722"/>
                </a:lnTo>
                <a:lnTo>
                  <a:pt x="1164" y="728"/>
                </a:lnTo>
                <a:lnTo>
                  <a:pt x="1164" y="736"/>
                </a:lnTo>
                <a:lnTo>
                  <a:pt x="1160" y="736"/>
                </a:lnTo>
                <a:lnTo>
                  <a:pt x="1158" y="730"/>
                </a:lnTo>
                <a:lnTo>
                  <a:pt x="1156" y="726"/>
                </a:lnTo>
                <a:lnTo>
                  <a:pt x="1154" y="724"/>
                </a:lnTo>
                <a:lnTo>
                  <a:pt x="1152" y="722"/>
                </a:lnTo>
                <a:lnTo>
                  <a:pt x="1148" y="720"/>
                </a:lnTo>
                <a:lnTo>
                  <a:pt x="1142" y="720"/>
                </a:lnTo>
                <a:lnTo>
                  <a:pt x="1140" y="720"/>
                </a:lnTo>
                <a:lnTo>
                  <a:pt x="1140" y="778"/>
                </a:lnTo>
                <a:lnTo>
                  <a:pt x="1140" y="784"/>
                </a:lnTo>
                <a:lnTo>
                  <a:pt x="1140" y="788"/>
                </a:lnTo>
                <a:lnTo>
                  <a:pt x="1142" y="792"/>
                </a:lnTo>
                <a:lnTo>
                  <a:pt x="1146" y="792"/>
                </a:lnTo>
                <a:lnTo>
                  <a:pt x="1150" y="794"/>
                </a:lnTo>
                <a:lnTo>
                  <a:pt x="1150" y="798"/>
                </a:lnTo>
                <a:lnTo>
                  <a:pt x="1108" y="798"/>
                </a:lnTo>
                <a:lnTo>
                  <a:pt x="1108" y="794"/>
                </a:lnTo>
                <a:lnTo>
                  <a:pt x="1112" y="792"/>
                </a:lnTo>
                <a:lnTo>
                  <a:pt x="1116" y="792"/>
                </a:lnTo>
                <a:lnTo>
                  <a:pt x="1118" y="788"/>
                </a:lnTo>
                <a:lnTo>
                  <a:pt x="1118" y="784"/>
                </a:lnTo>
                <a:lnTo>
                  <a:pt x="1118" y="778"/>
                </a:lnTo>
                <a:lnTo>
                  <a:pt x="1118" y="720"/>
                </a:lnTo>
                <a:lnTo>
                  <a:pt x="1116" y="720"/>
                </a:lnTo>
                <a:lnTo>
                  <a:pt x="1112" y="720"/>
                </a:lnTo>
                <a:lnTo>
                  <a:pt x="1108" y="722"/>
                </a:lnTo>
                <a:lnTo>
                  <a:pt x="1104" y="722"/>
                </a:lnTo>
                <a:lnTo>
                  <a:pt x="1104" y="724"/>
                </a:lnTo>
                <a:lnTo>
                  <a:pt x="1102" y="726"/>
                </a:lnTo>
                <a:lnTo>
                  <a:pt x="1100" y="730"/>
                </a:lnTo>
                <a:lnTo>
                  <a:pt x="1098" y="736"/>
                </a:lnTo>
                <a:lnTo>
                  <a:pt x="1094" y="736"/>
                </a:lnTo>
                <a:lnTo>
                  <a:pt x="1094" y="726"/>
                </a:lnTo>
                <a:lnTo>
                  <a:pt x="1094" y="718"/>
                </a:lnTo>
                <a:lnTo>
                  <a:pt x="1094" y="710"/>
                </a:lnTo>
                <a:lnTo>
                  <a:pt x="1098" y="710"/>
                </a:lnTo>
                <a:lnTo>
                  <a:pt x="1100" y="712"/>
                </a:lnTo>
                <a:lnTo>
                  <a:pt x="1102" y="714"/>
                </a:lnTo>
                <a:lnTo>
                  <a:pt x="1106" y="714"/>
                </a:lnTo>
                <a:lnTo>
                  <a:pt x="1154" y="714"/>
                </a:lnTo>
                <a:close/>
              </a:path>
            </a:pathLst>
          </a:custGeom>
          <a:solidFill>
            <a:srgbClr val="046444"/>
          </a:solidFill>
          <a:ln w="0">
            <a:noFill/>
            <a:round/>
            <a:headEnd/>
            <a:tailEnd/>
          </a:ln>
        </p:spPr>
        <p:txBody>
          <a:bodyPr lIns="91431" tIns="45716" rIns="91431" bIns="45716"/>
          <a:lstStyle/>
          <a:p>
            <a:endParaRPr lang="en-US" dirty="0"/>
          </a:p>
        </p:txBody>
      </p:sp>
      <p:pic>
        <p:nvPicPr>
          <p:cNvPr id="11" name="Picture 174" descr="Fortune"/>
          <p:cNvPicPr>
            <a:picLocks noChangeAspect="1" noChangeArrowheads="1"/>
          </p:cNvPicPr>
          <p:nvPr/>
        </p:nvPicPr>
        <p:blipFill>
          <a:blip r:embed="rId3" cstate="print"/>
          <a:srcRect/>
          <a:stretch>
            <a:fillRect/>
          </a:stretch>
        </p:blipFill>
        <p:spPr bwMode="auto">
          <a:xfrm>
            <a:off x="8981548" y="2194409"/>
            <a:ext cx="1263650" cy="211137"/>
          </a:xfrm>
          <a:prstGeom prst="rect">
            <a:avLst/>
          </a:prstGeom>
          <a:noFill/>
          <a:ln w="9525">
            <a:noFill/>
            <a:miter lim="800000"/>
            <a:headEnd/>
            <a:tailEnd/>
          </a:ln>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4417" y="3864196"/>
            <a:ext cx="1371599" cy="54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descr="https://connect.joneslanglasalle.com/AwardsandAccomplishments/PublishingImages/2012-Global-Outsourci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80495" y="4727677"/>
            <a:ext cx="1536193" cy="9585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https://connect.joneslanglasalle.com/AwardsandAccomplishments/PublishingImages/WME_201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5237" y="2659063"/>
            <a:ext cx="1490472" cy="90441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19" name="Picture 18"/>
          <p:cNvPicPr>
            <a:picLocks noChangeAspect="1"/>
          </p:cNvPicPr>
          <p:nvPr/>
        </p:nvPicPr>
        <p:blipFill>
          <a:blip r:embed="rId7"/>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17128739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2"/>
          <p:cNvSpPr>
            <a:spLocks noGrp="1"/>
          </p:cNvSpPr>
          <p:nvPr>
            <p:ph type="sldNum" sz="quarter" idx="10"/>
          </p:nvPr>
        </p:nvSpPr>
        <p:spPr>
          <a:noFill/>
        </p:spPr>
        <p:txBody>
          <a:bodyPr/>
          <a:lstStyle/>
          <a:p>
            <a:fld id="{BD084F73-481D-4FF5-B2E8-85CAB0AC96AF}" type="slidenum">
              <a:rPr lang="en-US" smtClean="0">
                <a:solidFill>
                  <a:srgbClr val="000000"/>
                </a:solidFill>
                <a:latin typeface="Arial Narrow"/>
              </a:rPr>
              <a:pPr/>
              <a:t>6</a:t>
            </a:fld>
            <a:endParaRPr lang="en-US" dirty="0" smtClean="0">
              <a:solidFill>
                <a:srgbClr val="000000"/>
              </a:solidFill>
              <a:latin typeface="Arial Narrow"/>
            </a:endParaRPr>
          </a:p>
        </p:txBody>
      </p:sp>
      <p:sp>
        <p:nvSpPr>
          <p:cNvPr id="15363" name="Rectangle 3"/>
          <p:cNvSpPr>
            <a:spLocks noChangeArrowheads="1"/>
          </p:cNvSpPr>
          <p:nvPr/>
        </p:nvSpPr>
        <p:spPr bwMode="auto">
          <a:xfrm>
            <a:off x="8802695" y="1897591"/>
            <a:ext cx="2621160" cy="1904065"/>
          </a:xfrm>
          <a:prstGeom prst="rect">
            <a:avLst/>
          </a:prstGeom>
          <a:noFill/>
          <a:ln w="9525">
            <a:noFill/>
            <a:miter lim="800000"/>
            <a:headEnd/>
            <a:tailEnd/>
          </a:ln>
        </p:spPr>
        <p:txBody>
          <a:bodyPr lIns="111003" tIns="111003" rIns="111003" bIns="111003"/>
          <a:lstStyle/>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Museums </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R&amp;D centers </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Healthcare facilities</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Sports arenas </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Transportation centers</a:t>
            </a:r>
          </a:p>
          <a:p>
            <a:pPr marL="138754" indent="-138754" defTabSz="555019">
              <a:lnSpc>
                <a:spcPct val="110000"/>
              </a:lnSpc>
              <a:buClr>
                <a:srgbClr val="000000"/>
              </a:buClr>
              <a:buSzPct val="75000"/>
              <a:buFont typeface="Arial Black" pitchFamily="34" charset="0"/>
              <a:buChar char="•"/>
            </a:pPr>
            <a:endParaRPr lang="en-US" sz="1700" dirty="0">
              <a:solidFill>
                <a:srgbClr val="000000"/>
              </a:solidFill>
              <a:latin typeface="Arial Narrow"/>
            </a:endParaRPr>
          </a:p>
          <a:p>
            <a:pPr marL="138754" indent="-138754" defTabSz="555019">
              <a:lnSpc>
                <a:spcPct val="110000"/>
              </a:lnSpc>
              <a:buClr>
                <a:srgbClr val="000000"/>
              </a:buClr>
              <a:buSzPct val="75000"/>
              <a:buFont typeface="Arial Black" pitchFamily="34" charset="0"/>
              <a:buChar char="•"/>
            </a:pPr>
            <a:endParaRPr lang="en-US" sz="1700" dirty="0">
              <a:solidFill>
                <a:srgbClr val="000000"/>
              </a:solidFill>
              <a:latin typeface="Arial Narrow"/>
            </a:endParaRPr>
          </a:p>
        </p:txBody>
      </p:sp>
      <p:sp>
        <p:nvSpPr>
          <p:cNvPr id="15364" name="Rectangle 4"/>
          <p:cNvSpPr>
            <a:spLocks noChangeArrowheads="1"/>
          </p:cNvSpPr>
          <p:nvPr/>
        </p:nvSpPr>
        <p:spPr bwMode="auto">
          <a:xfrm>
            <a:off x="6220398" y="1897591"/>
            <a:ext cx="2901844" cy="1904065"/>
          </a:xfrm>
          <a:prstGeom prst="rect">
            <a:avLst/>
          </a:prstGeom>
          <a:noFill/>
          <a:ln w="9525">
            <a:noFill/>
            <a:miter lim="800000"/>
            <a:headEnd/>
            <a:tailEnd/>
          </a:ln>
        </p:spPr>
        <p:txBody>
          <a:bodyPr lIns="111003" tIns="111003" rIns="111003" bIns="111003"/>
          <a:lstStyle/>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Office </a:t>
            </a:r>
          </a:p>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Retail</a:t>
            </a:r>
          </a:p>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Logistics and industrial </a:t>
            </a:r>
          </a:p>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Hotels </a:t>
            </a:r>
          </a:p>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Mixed-use</a:t>
            </a:r>
          </a:p>
          <a:p>
            <a:pPr marL="138754" indent="-138754" defTabSz="1318170">
              <a:lnSpc>
                <a:spcPct val="110000"/>
              </a:lnSpc>
              <a:buClr>
                <a:srgbClr val="000000"/>
              </a:buClr>
              <a:buSzPct val="75000"/>
              <a:buFont typeface="Arial Black" pitchFamily="34" charset="0"/>
              <a:buChar char="•"/>
            </a:pPr>
            <a:r>
              <a:rPr lang="en-US" sz="1700" dirty="0">
                <a:solidFill>
                  <a:srgbClr val="000000"/>
                </a:solidFill>
                <a:latin typeface="Arial Narrow"/>
              </a:rPr>
              <a:t>Mission-critical facilities</a:t>
            </a:r>
          </a:p>
        </p:txBody>
      </p:sp>
      <p:sp>
        <p:nvSpPr>
          <p:cNvPr id="15365" name="Rectangle 5"/>
          <p:cNvSpPr>
            <a:spLocks noChangeArrowheads="1"/>
          </p:cNvSpPr>
          <p:nvPr/>
        </p:nvSpPr>
        <p:spPr bwMode="auto">
          <a:xfrm>
            <a:off x="3350942" y="1897591"/>
            <a:ext cx="2880253" cy="1904065"/>
          </a:xfrm>
          <a:prstGeom prst="rect">
            <a:avLst/>
          </a:prstGeom>
          <a:noFill/>
          <a:ln w="9525">
            <a:noFill/>
            <a:miter lim="800000"/>
            <a:headEnd/>
            <a:tailEnd/>
          </a:ln>
        </p:spPr>
        <p:txBody>
          <a:bodyPr lIns="111003" tIns="111003" rIns="111003" bIns="111003"/>
          <a:lstStyle/>
          <a:p>
            <a:pPr marL="138754" indent="-138754" defTabSz="1387548">
              <a:lnSpc>
                <a:spcPct val="110000"/>
              </a:lnSpc>
              <a:buClr>
                <a:srgbClr val="000000"/>
              </a:buClr>
              <a:buSzPct val="75000"/>
              <a:buFont typeface="Arial Black" pitchFamily="34" charset="0"/>
              <a:buChar char="•"/>
            </a:pPr>
            <a:r>
              <a:rPr lang="en-US" sz="1700" dirty="0">
                <a:solidFill>
                  <a:srgbClr val="000000"/>
                </a:solidFill>
                <a:latin typeface="Arial Narrow"/>
              </a:rPr>
              <a:t>Educational institutions</a:t>
            </a:r>
          </a:p>
          <a:p>
            <a:pPr marL="138754" indent="-138754" defTabSz="1387548">
              <a:lnSpc>
                <a:spcPct val="110000"/>
              </a:lnSpc>
              <a:buClr>
                <a:srgbClr val="000000"/>
              </a:buClr>
              <a:buSzPct val="75000"/>
              <a:buFont typeface="Arial Black" pitchFamily="34" charset="0"/>
              <a:buChar char="•"/>
            </a:pPr>
            <a:r>
              <a:rPr lang="en-US" sz="1700" dirty="0">
                <a:solidFill>
                  <a:srgbClr val="000000"/>
                </a:solidFill>
                <a:latin typeface="Arial Narrow"/>
              </a:rPr>
              <a:t>High-net-worth individuals</a:t>
            </a:r>
          </a:p>
          <a:p>
            <a:pPr marL="138754" indent="-138754" defTabSz="1387548">
              <a:lnSpc>
                <a:spcPct val="110000"/>
              </a:lnSpc>
              <a:buClr>
                <a:srgbClr val="000000"/>
              </a:buClr>
              <a:buSzPct val="75000"/>
              <a:buFont typeface="Arial Black" pitchFamily="34" charset="0"/>
              <a:buChar char="•"/>
            </a:pPr>
            <a:r>
              <a:rPr lang="en-US" sz="1700" dirty="0">
                <a:solidFill>
                  <a:srgbClr val="000000"/>
                </a:solidFill>
                <a:latin typeface="Arial Narrow"/>
              </a:rPr>
              <a:t>Non-profits</a:t>
            </a:r>
          </a:p>
          <a:p>
            <a:pPr marL="138754" indent="-138754" defTabSz="1387548">
              <a:lnSpc>
                <a:spcPct val="110000"/>
              </a:lnSpc>
              <a:buClr>
                <a:srgbClr val="000000"/>
              </a:buClr>
              <a:buSzPct val="75000"/>
              <a:buFont typeface="Arial Black" pitchFamily="34" charset="0"/>
              <a:buChar char="•"/>
            </a:pPr>
            <a:endParaRPr lang="en-US" sz="1700" dirty="0">
              <a:solidFill>
                <a:srgbClr val="000000"/>
              </a:solidFill>
              <a:latin typeface="Arial Narrow"/>
            </a:endParaRPr>
          </a:p>
        </p:txBody>
      </p:sp>
      <p:sp>
        <p:nvSpPr>
          <p:cNvPr id="15366" name="Rectangle 6"/>
          <p:cNvSpPr>
            <a:spLocks noChangeArrowheads="1"/>
          </p:cNvSpPr>
          <p:nvPr/>
        </p:nvSpPr>
        <p:spPr bwMode="auto">
          <a:xfrm>
            <a:off x="701712" y="1897591"/>
            <a:ext cx="2934230" cy="1904065"/>
          </a:xfrm>
          <a:prstGeom prst="rect">
            <a:avLst/>
          </a:prstGeom>
          <a:noFill/>
          <a:ln w="9525">
            <a:noFill/>
            <a:miter lim="800000"/>
            <a:headEnd/>
            <a:tailEnd/>
          </a:ln>
        </p:spPr>
        <p:txBody>
          <a:bodyPr lIns="111003" tIns="111003" rIns="111003" bIns="111003"/>
          <a:lstStyle/>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Corporations </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Owners and investors</a:t>
            </a:r>
          </a:p>
          <a:p>
            <a:pPr marL="138754" indent="-138754" defTabSz="555019">
              <a:lnSpc>
                <a:spcPct val="110000"/>
              </a:lnSpc>
              <a:buClr>
                <a:srgbClr val="000000"/>
              </a:buClr>
              <a:buSzPct val="75000"/>
              <a:buFont typeface="Arial Black" pitchFamily="34" charset="0"/>
              <a:buChar char="•"/>
            </a:pPr>
            <a:r>
              <a:rPr lang="en-US" sz="1700" dirty="0">
                <a:solidFill>
                  <a:srgbClr val="000000"/>
                </a:solidFill>
                <a:latin typeface="Arial Narrow"/>
              </a:rPr>
              <a:t>Government agencies</a:t>
            </a:r>
          </a:p>
          <a:p>
            <a:pPr marL="138754" indent="-138754" defTabSz="555019">
              <a:lnSpc>
                <a:spcPct val="110000"/>
              </a:lnSpc>
              <a:buClr>
                <a:srgbClr val="000000"/>
              </a:buClr>
              <a:buSzPct val="75000"/>
              <a:buFont typeface="Arial Black" pitchFamily="34" charset="0"/>
              <a:buChar char="•"/>
            </a:pPr>
            <a:endParaRPr lang="en-US" sz="1700" dirty="0">
              <a:solidFill>
                <a:srgbClr val="000000"/>
              </a:solidFill>
              <a:latin typeface="Arial Narrow"/>
            </a:endParaRPr>
          </a:p>
          <a:p>
            <a:pPr marL="138754" indent="-138754" defTabSz="555019">
              <a:lnSpc>
                <a:spcPct val="110000"/>
              </a:lnSpc>
              <a:buClr>
                <a:srgbClr val="000000"/>
              </a:buClr>
              <a:buSzPct val="75000"/>
              <a:buFont typeface="Arial Black" pitchFamily="34" charset="0"/>
              <a:buChar char="•"/>
            </a:pPr>
            <a:endParaRPr lang="en-US" sz="1700" dirty="0">
              <a:solidFill>
                <a:srgbClr val="000000"/>
              </a:solidFill>
              <a:latin typeface="Arial Narrow"/>
            </a:endParaRPr>
          </a:p>
        </p:txBody>
      </p:sp>
      <p:sp>
        <p:nvSpPr>
          <p:cNvPr id="15367" name="Rectangle 7"/>
          <p:cNvSpPr>
            <a:spLocks noChangeArrowheads="1"/>
          </p:cNvSpPr>
          <p:nvPr/>
        </p:nvSpPr>
        <p:spPr bwMode="auto">
          <a:xfrm>
            <a:off x="6345626" y="1577838"/>
            <a:ext cx="5281184" cy="282513"/>
          </a:xfrm>
          <a:prstGeom prst="rect">
            <a:avLst/>
          </a:prstGeom>
          <a:noFill/>
          <a:ln w="9525">
            <a:noFill/>
            <a:miter lim="800000"/>
            <a:headEnd/>
            <a:tailEnd/>
          </a:ln>
        </p:spPr>
        <p:txBody>
          <a:bodyPr lIns="0" tIns="0" rIns="0" bIns="0" anchor="b">
            <a:spAutoFit/>
          </a:bodyPr>
          <a:lstStyle/>
          <a:p>
            <a:pPr defTabSz="555019">
              <a:buClr>
                <a:srgbClr val="000000"/>
              </a:buClr>
            </a:pPr>
            <a:r>
              <a:rPr lang="en-US" dirty="0">
                <a:solidFill>
                  <a:srgbClr val="000000"/>
                </a:solidFill>
                <a:latin typeface="Arial Narrow"/>
              </a:rPr>
              <a:t>Our real estate specialties</a:t>
            </a:r>
          </a:p>
        </p:txBody>
      </p:sp>
      <p:sp>
        <p:nvSpPr>
          <p:cNvPr id="15368" name="Rectangle 8"/>
          <p:cNvSpPr>
            <a:spLocks noChangeArrowheads="1"/>
          </p:cNvSpPr>
          <p:nvPr/>
        </p:nvSpPr>
        <p:spPr bwMode="auto">
          <a:xfrm>
            <a:off x="831261" y="1577838"/>
            <a:ext cx="5289820" cy="282513"/>
          </a:xfrm>
          <a:prstGeom prst="rect">
            <a:avLst/>
          </a:prstGeom>
          <a:noFill/>
          <a:ln w="9525">
            <a:noFill/>
            <a:miter lim="800000"/>
            <a:headEnd/>
            <a:tailEnd/>
          </a:ln>
        </p:spPr>
        <p:txBody>
          <a:bodyPr lIns="0" tIns="0" rIns="0" bIns="0" anchor="b">
            <a:spAutoFit/>
          </a:bodyPr>
          <a:lstStyle/>
          <a:p>
            <a:pPr defTabSz="555019">
              <a:buClr>
                <a:srgbClr val="000000"/>
              </a:buClr>
            </a:pPr>
            <a:r>
              <a:rPr lang="en-US" dirty="0">
                <a:solidFill>
                  <a:srgbClr val="000000"/>
                </a:solidFill>
                <a:latin typeface="Arial Narrow"/>
              </a:rPr>
              <a:t>The clients we serve</a:t>
            </a:r>
          </a:p>
        </p:txBody>
      </p:sp>
      <p:sp>
        <p:nvSpPr>
          <p:cNvPr id="15369" name="Line 14"/>
          <p:cNvSpPr>
            <a:spLocks noChangeShapeType="1"/>
          </p:cNvSpPr>
          <p:nvPr/>
        </p:nvSpPr>
        <p:spPr bwMode="auto">
          <a:xfrm>
            <a:off x="6801199" y="1620723"/>
            <a:ext cx="5281184" cy="0"/>
          </a:xfrm>
          <a:prstGeom prst="line">
            <a:avLst/>
          </a:prstGeom>
          <a:noFill/>
          <a:ln w="12700">
            <a:noFill/>
            <a:round/>
            <a:headEnd/>
            <a:tailEnd/>
          </a:ln>
        </p:spPr>
        <p:txBody>
          <a:bodyPr lIns="111003" tIns="111003" rIns="111003" bIns="111003"/>
          <a:lstStyle/>
          <a:p>
            <a:pPr defTabSz="555019"/>
            <a:endParaRPr lang="en-US" dirty="0">
              <a:solidFill>
                <a:srgbClr val="000000"/>
              </a:solidFill>
              <a:latin typeface="Arial Narrow"/>
            </a:endParaRPr>
          </a:p>
        </p:txBody>
      </p:sp>
      <p:sp>
        <p:nvSpPr>
          <p:cNvPr id="15370" name="Line 15"/>
          <p:cNvSpPr>
            <a:spLocks noChangeShapeType="1"/>
          </p:cNvSpPr>
          <p:nvPr/>
        </p:nvSpPr>
        <p:spPr bwMode="auto">
          <a:xfrm>
            <a:off x="820465" y="1907303"/>
            <a:ext cx="5289820" cy="0"/>
          </a:xfrm>
          <a:prstGeom prst="line">
            <a:avLst/>
          </a:prstGeom>
          <a:noFill/>
          <a:ln w="12700">
            <a:solidFill>
              <a:schemeClr val="tx2"/>
            </a:solidFill>
            <a:round/>
            <a:headEnd/>
            <a:tailEnd/>
          </a:ln>
        </p:spPr>
        <p:txBody>
          <a:bodyPr wrap="none" lIns="111003" tIns="55502" rIns="111003" bIns="55502" anchor="ctr"/>
          <a:lstStyle/>
          <a:p>
            <a:pPr defTabSz="555019"/>
            <a:endParaRPr lang="en-US" dirty="0">
              <a:solidFill>
                <a:srgbClr val="000000"/>
              </a:solidFill>
              <a:latin typeface="Arial Narrow"/>
            </a:endParaRPr>
          </a:p>
        </p:txBody>
      </p:sp>
      <p:sp>
        <p:nvSpPr>
          <p:cNvPr id="15371" name="Rectangle 18"/>
          <p:cNvSpPr>
            <a:spLocks noGrp="1" noChangeArrowheads="1"/>
          </p:cNvSpPr>
          <p:nvPr>
            <p:ph type="title"/>
          </p:nvPr>
        </p:nvSpPr>
        <p:spPr/>
        <p:txBody>
          <a:bodyPr/>
          <a:lstStyle/>
          <a:p>
            <a:pPr eaLnBrk="1" hangingPunct="1"/>
            <a:r>
              <a:rPr lang="en-US" dirty="0" smtClean="0"/>
              <a:t>Expertise serving a wide range of needs</a:t>
            </a:r>
          </a:p>
        </p:txBody>
      </p:sp>
      <p:sp>
        <p:nvSpPr>
          <p:cNvPr id="15372" name="Line 19"/>
          <p:cNvSpPr>
            <a:spLocks noChangeShapeType="1"/>
          </p:cNvSpPr>
          <p:nvPr/>
        </p:nvSpPr>
        <p:spPr bwMode="auto">
          <a:xfrm>
            <a:off x="6315400" y="1907303"/>
            <a:ext cx="5289820" cy="0"/>
          </a:xfrm>
          <a:prstGeom prst="line">
            <a:avLst/>
          </a:prstGeom>
          <a:noFill/>
          <a:ln w="12700">
            <a:solidFill>
              <a:schemeClr val="tx2"/>
            </a:solidFill>
            <a:round/>
            <a:headEnd/>
            <a:tailEnd/>
          </a:ln>
        </p:spPr>
        <p:txBody>
          <a:bodyPr wrap="none" lIns="111003" tIns="55502" rIns="111003" bIns="55502" anchor="ctr"/>
          <a:lstStyle/>
          <a:p>
            <a:pPr defTabSz="555019"/>
            <a:endParaRPr lang="en-US" dirty="0">
              <a:solidFill>
                <a:srgbClr val="000000"/>
              </a:solidFill>
              <a:latin typeface="Arial Narrow"/>
            </a:endParaRPr>
          </a:p>
        </p:txBody>
      </p:sp>
      <p:pic>
        <p:nvPicPr>
          <p:cNvPr id="15373" name="Picture 28" descr="Boardroom"/>
          <p:cNvPicPr>
            <a:picLocks noChangeAspect="1" noChangeArrowheads="1"/>
          </p:cNvPicPr>
          <p:nvPr/>
        </p:nvPicPr>
        <p:blipFill>
          <a:blip r:embed="rId3" cstate="print"/>
          <a:srcRect/>
          <a:stretch>
            <a:fillRect/>
          </a:stretch>
        </p:blipFill>
        <p:spPr bwMode="auto">
          <a:xfrm>
            <a:off x="831260" y="3898800"/>
            <a:ext cx="10773960" cy="2166360"/>
          </a:xfrm>
          <a:prstGeom prst="rect">
            <a:avLst/>
          </a:prstGeom>
          <a:noFill/>
          <a:ln w="9525">
            <a:noFill/>
            <a:miter lim="800000"/>
            <a:headEnd/>
            <a:tailEnd/>
          </a:ln>
        </p:spPr>
      </p:pic>
      <p:sp>
        <p:nvSpPr>
          <p:cNvPr id="16" name="Rectangle 15"/>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17" name="Picture 16"/>
          <p:cNvPicPr>
            <a:picLocks noChangeAspect="1"/>
          </p:cNvPicPr>
          <p:nvPr/>
        </p:nvPicPr>
        <p:blipFill>
          <a:blip r:embed="rId4"/>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913558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2"/>
          <p:cNvSpPr>
            <a:spLocks noGrp="1"/>
          </p:cNvSpPr>
          <p:nvPr>
            <p:ph type="sldNum" sz="quarter" idx="10"/>
          </p:nvPr>
        </p:nvSpPr>
        <p:spPr>
          <a:noFill/>
        </p:spPr>
        <p:txBody>
          <a:bodyPr/>
          <a:lstStyle/>
          <a:p>
            <a:fld id="{46B45E99-549F-416A-89C9-7F63ECFD19BF}" type="slidenum">
              <a:rPr lang="en-US" smtClean="0">
                <a:solidFill>
                  <a:srgbClr val="000000"/>
                </a:solidFill>
                <a:latin typeface="Arial Narrow"/>
              </a:rPr>
              <a:pPr/>
              <a:t>7</a:t>
            </a:fld>
            <a:endParaRPr lang="en-US" dirty="0" smtClean="0">
              <a:solidFill>
                <a:srgbClr val="000000"/>
              </a:solidFill>
              <a:latin typeface="Arial Narrow"/>
            </a:endParaRPr>
          </a:p>
        </p:txBody>
      </p:sp>
      <p:sp>
        <p:nvSpPr>
          <p:cNvPr id="19459" name="Rectangle 5"/>
          <p:cNvSpPr>
            <a:spLocks noGrp="1" noChangeArrowheads="1"/>
          </p:cNvSpPr>
          <p:nvPr>
            <p:ph type="title"/>
          </p:nvPr>
        </p:nvSpPr>
        <p:spPr>
          <a:xfrm>
            <a:off x="831261" y="365918"/>
            <a:ext cx="10903507" cy="981176"/>
          </a:xfrm>
        </p:spPr>
        <p:txBody>
          <a:bodyPr/>
          <a:lstStyle/>
          <a:p>
            <a:pPr eaLnBrk="1" hangingPunct="1"/>
            <a:r>
              <a:rPr lang="en-US" dirty="0" smtClean="0"/>
              <a:t>A commitment to owner and investor value</a:t>
            </a:r>
          </a:p>
        </p:txBody>
      </p:sp>
      <p:sp>
        <p:nvSpPr>
          <p:cNvPr id="19460" name="Rectangle 6"/>
          <p:cNvSpPr>
            <a:spLocks noGrp="1" noChangeArrowheads="1"/>
          </p:cNvSpPr>
          <p:nvPr>
            <p:ph type="body" idx="4294967295"/>
          </p:nvPr>
        </p:nvSpPr>
        <p:spPr>
          <a:xfrm>
            <a:off x="6431991" y="1604532"/>
            <a:ext cx="5527322" cy="2214590"/>
          </a:xfrm>
          <a:noFill/>
        </p:spPr>
        <p:txBody>
          <a:bodyPr>
            <a:spAutoFit/>
          </a:bodyPr>
          <a:lstStyle/>
          <a:p>
            <a:pPr marL="0" indent="0" eaLnBrk="1" hangingPunct="1">
              <a:lnSpc>
                <a:spcPct val="110000"/>
              </a:lnSpc>
              <a:spcBef>
                <a:spcPct val="60000"/>
              </a:spcBef>
              <a:buNone/>
            </a:pPr>
            <a:r>
              <a:rPr lang="en-US" sz="1700" dirty="0"/>
              <a:t>We provide a comprehensive range of owner and investor services on a local, regional and global scale. Whether you require new or additional space or need to secure tenants, we have the resources and track record to help you achieve your investment goals.  </a:t>
            </a:r>
          </a:p>
          <a:p>
            <a:pPr marL="0" indent="0" eaLnBrk="1" hangingPunct="1">
              <a:lnSpc>
                <a:spcPct val="110000"/>
              </a:lnSpc>
              <a:spcBef>
                <a:spcPct val="60000"/>
              </a:spcBef>
              <a:buNone/>
            </a:pPr>
            <a:r>
              <a:rPr lang="en-US" sz="1700" dirty="0"/>
              <a:t>We also offer access to capital markets around the globe. Our experienced professionals can assist you with both investment sales and real estate investment banking services.</a:t>
            </a:r>
          </a:p>
        </p:txBody>
      </p:sp>
      <p:sp>
        <p:nvSpPr>
          <p:cNvPr id="19461" name="Text Box 346"/>
          <p:cNvSpPr txBox="1">
            <a:spLocks noChangeArrowheads="1"/>
          </p:cNvSpPr>
          <p:nvPr/>
        </p:nvSpPr>
        <p:spPr bwMode="auto">
          <a:xfrm>
            <a:off x="831261" y="1636913"/>
            <a:ext cx="5289820" cy="410274"/>
          </a:xfrm>
          <a:prstGeom prst="rect">
            <a:avLst/>
          </a:prstGeom>
          <a:solidFill>
            <a:schemeClr val="tx2"/>
          </a:solidFill>
          <a:ln w="9525">
            <a:noFill/>
            <a:miter lim="800000"/>
            <a:headEnd/>
            <a:tailEnd/>
          </a:ln>
        </p:spPr>
        <p:txBody>
          <a:bodyPr lIns="111003" tIns="55502" rIns="111003" bIns="55502">
            <a:spAutoFit/>
          </a:bodyPr>
          <a:lstStyle/>
          <a:p>
            <a:pPr algn="ctr" defTabSz="555019">
              <a:spcBef>
                <a:spcPct val="50000"/>
              </a:spcBef>
            </a:pPr>
            <a:r>
              <a:rPr lang="en-US" sz="1900" dirty="0">
                <a:solidFill>
                  <a:srgbClr val="FFFFFF"/>
                </a:solidFill>
                <a:latin typeface="Arial Narrow"/>
              </a:rPr>
              <a:t>OWNERS AND INVESTORS</a:t>
            </a:r>
          </a:p>
        </p:txBody>
      </p:sp>
      <p:sp>
        <p:nvSpPr>
          <p:cNvPr id="19462" name="Text Box 347"/>
          <p:cNvSpPr txBox="1">
            <a:spLocks noChangeArrowheads="1"/>
          </p:cNvSpPr>
          <p:nvPr/>
        </p:nvSpPr>
        <p:spPr bwMode="auto">
          <a:xfrm>
            <a:off x="831260" y="2177696"/>
            <a:ext cx="5168910" cy="2774908"/>
          </a:xfrm>
          <a:prstGeom prst="rect">
            <a:avLst/>
          </a:prstGeom>
          <a:noFill/>
          <a:ln w="9525">
            <a:noFill/>
            <a:miter lim="800000"/>
            <a:headEnd/>
            <a:tailEnd/>
          </a:ln>
        </p:spPr>
        <p:txBody>
          <a:bodyPr lIns="0" tIns="0" rIns="0" bIns="0">
            <a:spAutoFit/>
          </a:bodyPr>
          <a:lstStyle/>
          <a:p>
            <a:pPr algn="ctr" defTabSz="555019">
              <a:lnSpc>
                <a:spcPct val="130000"/>
              </a:lnSpc>
            </a:pPr>
            <a:r>
              <a:rPr lang="en-US" sz="1700" dirty="0">
                <a:solidFill>
                  <a:srgbClr val="000000"/>
                </a:solidFill>
                <a:latin typeface="Arial Narrow"/>
              </a:rPr>
              <a:t>Agency Leasing</a:t>
            </a:r>
          </a:p>
          <a:p>
            <a:pPr algn="ctr" defTabSz="555019">
              <a:lnSpc>
                <a:spcPct val="130000"/>
              </a:lnSpc>
            </a:pPr>
            <a:r>
              <a:rPr lang="en-US" sz="1700" dirty="0">
                <a:solidFill>
                  <a:srgbClr val="000000"/>
                </a:solidFill>
                <a:latin typeface="Arial Narrow"/>
              </a:rPr>
              <a:t>Property Management</a:t>
            </a:r>
          </a:p>
          <a:p>
            <a:pPr algn="ctr" defTabSz="555019">
              <a:lnSpc>
                <a:spcPct val="130000"/>
              </a:lnSpc>
            </a:pPr>
            <a:r>
              <a:rPr lang="en-US" sz="1700" dirty="0">
                <a:solidFill>
                  <a:srgbClr val="000000"/>
                </a:solidFill>
                <a:latin typeface="Arial Narrow"/>
              </a:rPr>
              <a:t>Project and Development Services</a:t>
            </a:r>
          </a:p>
          <a:p>
            <a:pPr algn="ctr" defTabSz="555019">
              <a:lnSpc>
                <a:spcPct val="130000"/>
              </a:lnSpc>
            </a:pPr>
            <a:r>
              <a:rPr lang="en-US" sz="1700" dirty="0">
                <a:solidFill>
                  <a:srgbClr val="000000"/>
                </a:solidFill>
                <a:latin typeface="Arial Narrow"/>
              </a:rPr>
              <a:t>Development and Asset Strategy</a:t>
            </a:r>
          </a:p>
          <a:p>
            <a:pPr algn="ctr" defTabSz="555019">
              <a:lnSpc>
                <a:spcPct val="130000"/>
              </a:lnSpc>
            </a:pPr>
            <a:r>
              <a:rPr lang="en-US" sz="1700" dirty="0">
                <a:solidFill>
                  <a:srgbClr val="000000"/>
                </a:solidFill>
                <a:latin typeface="Arial Narrow"/>
              </a:rPr>
              <a:t>Energy and Sustainability</a:t>
            </a:r>
          </a:p>
          <a:p>
            <a:pPr algn="ctr" defTabSz="555019">
              <a:lnSpc>
                <a:spcPct val="130000"/>
              </a:lnSpc>
            </a:pPr>
            <a:r>
              <a:rPr lang="en-US" sz="1700" dirty="0">
                <a:solidFill>
                  <a:srgbClr val="000000"/>
                </a:solidFill>
                <a:latin typeface="Arial Narrow"/>
              </a:rPr>
              <a:t>Retail</a:t>
            </a:r>
          </a:p>
          <a:p>
            <a:pPr algn="ctr" defTabSz="555019">
              <a:lnSpc>
                <a:spcPct val="130000"/>
              </a:lnSpc>
            </a:pPr>
            <a:r>
              <a:rPr lang="en-US" sz="1700" dirty="0">
                <a:solidFill>
                  <a:srgbClr val="000000"/>
                </a:solidFill>
                <a:latin typeface="Arial Narrow"/>
              </a:rPr>
              <a:t>Investment Sales</a:t>
            </a:r>
          </a:p>
          <a:p>
            <a:pPr algn="ctr" defTabSz="555019">
              <a:lnSpc>
                <a:spcPct val="130000"/>
              </a:lnSpc>
            </a:pPr>
            <a:r>
              <a:rPr lang="en-US" sz="1700" dirty="0">
                <a:solidFill>
                  <a:srgbClr val="000000"/>
                </a:solidFill>
                <a:latin typeface="Arial Narrow"/>
              </a:rPr>
              <a:t>Real Estate Investment Banking</a:t>
            </a:r>
          </a:p>
        </p:txBody>
      </p:sp>
      <p:sp>
        <p:nvSpPr>
          <p:cNvPr id="19463" name="Line 350"/>
          <p:cNvSpPr>
            <a:spLocks noChangeShapeType="1"/>
          </p:cNvSpPr>
          <p:nvPr/>
        </p:nvSpPr>
        <p:spPr bwMode="auto">
          <a:xfrm flipV="1">
            <a:off x="960438" y="2125662"/>
            <a:ext cx="0" cy="2743199"/>
          </a:xfrm>
          <a:prstGeom prst="line">
            <a:avLst/>
          </a:prstGeom>
          <a:noFill/>
          <a:ln w="57150">
            <a:solidFill>
              <a:schemeClr val="accent1"/>
            </a:solidFill>
            <a:round/>
            <a:headEnd/>
            <a:tailEnd type="triangle" w="med" len="med"/>
          </a:ln>
        </p:spPr>
        <p:txBody>
          <a:bodyPr lIns="111003" tIns="55502" rIns="111003" bIns="55502"/>
          <a:lstStyle/>
          <a:p>
            <a:pPr defTabSz="555019"/>
            <a:endParaRPr lang="en-US" dirty="0">
              <a:solidFill>
                <a:srgbClr val="000000"/>
              </a:solidFill>
              <a:latin typeface="Arial Narrow"/>
            </a:endParaRPr>
          </a:p>
        </p:txBody>
      </p:sp>
      <p:sp>
        <p:nvSpPr>
          <p:cNvPr id="19464" name="Line 351"/>
          <p:cNvSpPr>
            <a:spLocks noChangeShapeType="1"/>
          </p:cNvSpPr>
          <p:nvPr/>
        </p:nvSpPr>
        <p:spPr bwMode="auto">
          <a:xfrm flipH="1" flipV="1">
            <a:off x="5956986" y="2122645"/>
            <a:ext cx="32651" cy="2746216"/>
          </a:xfrm>
          <a:prstGeom prst="line">
            <a:avLst/>
          </a:prstGeom>
          <a:noFill/>
          <a:ln w="57150">
            <a:solidFill>
              <a:schemeClr val="tx2"/>
            </a:solidFill>
            <a:round/>
            <a:headEnd type="triangle" w="med" len="med"/>
            <a:tailEnd/>
          </a:ln>
        </p:spPr>
        <p:txBody>
          <a:bodyPr lIns="111003" tIns="55502" rIns="111003" bIns="55502"/>
          <a:lstStyle/>
          <a:p>
            <a:pPr defTabSz="555019"/>
            <a:endParaRPr lang="en-US" dirty="0">
              <a:solidFill>
                <a:srgbClr val="000000"/>
              </a:solidFill>
              <a:latin typeface="Arial Narrow"/>
            </a:endParaRPr>
          </a:p>
        </p:txBody>
      </p:sp>
      <p:sp>
        <p:nvSpPr>
          <p:cNvPr id="19465" name="Text Box 352"/>
          <p:cNvSpPr txBox="1">
            <a:spLocks noChangeArrowheads="1"/>
          </p:cNvSpPr>
          <p:nvPr/>
        </p:nvSpPr>
        <p:spPr bwMode="auto">
          <a:xfrm>
            <a:off x="831261" y="4950906"/>
            <a:ext cx="5289820" cy="1007171"/>
          </a:xfrm>
          <a:prstGeom prst="rect">
            <a:avLst/>
          </a:prstGeom>
          <a:solidFill>
            <a:schemeClr val="bg2"/>
          </a:solidFill>
          <a:ln w="9525">
            <a:noFill/>
            <a:miter lim="800000"/>
            <a:headEnd/>
            <a:tailEnd/>
          </a:ln>
        </p:spPr>
        <p:txBody>
          <a:bodyPr lIns="111003" tIns="166507" rIns="111003" bIns="166507">
            <a:spAutoFit/>
          </a:bodyPr>
          <a:lstStyle/>
          <a:p>
            <a:pPr algn="ctr" defTabSz="555019">
              <a:spcBef>
                <a:spcPct val="25000"/>
              </a:spcBef>
            </a:pPr>
            <a:r>
              <a:rPr lang="en-US" sz="1900" dirty="0">
                <a:solidFill>
                  <a:srgbClr val="FFFFFF"/>
                </a:solidFill>
                <a:latin typeface="Arial Narrow"/>
              </a:rPr>
              <a:t>TECHNOLOGY</a:t>
            </a:r>
          </a:p>
          <a:p>
            <a:pPr algn="ctr" defTabSz="555019">
              <a:spcBef>
                <a:spcPct val="25000"/>
              </a:spcBef>
            </a:pPr>
            <a:r>
              <a:rPr lang="en-US" sz="1900" dirty="0">
                <a:solidFill>
                  <a:srgbClr val="FFFFFF"/>
                </a:solidFill>
                <a:latin typeface="Arial Narrow"/>
              </a:rPr>
              <a:t>RESEARCH</a:t>
            </a:r>
          </a:p>
        </p:txBody>
      </p:sp>
      <p:sp>
        <p:nvSpPr>
          <p:cNvPr id="12" name="Rectangle 11"/>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13" name="Picture 12"/>
          <p:cNvPicPr>
            <a:picLocks noChangeAspect="1"/>
          </p:cNvPicPr>
          <p:nvPr/>
        </p:nvPicPr>
        <p:blipFill>
          <a:blip r:embed="rId3"/>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2988351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2"/>
          <p:cNvSpPr>
            <a:spLocks noGrp="1"/>
          </p:cNvSpPr>
          <p:nvPr>
            <p:ph type="sldNum" sz="quarter" idx="10"/>
          </p:nvPr>
        </p:nvSpPr>
        <p:spPr>
          <a:noFill/>
        </p:spPr>
        <p:txBody>
          <a:bodyPr/>
          <a:lstStyle/>
          <a:p>
            <a:fld id="{D7C2B3B2-DF51-49C9-A7FD-32BE9B60DBDA}" type="slidenum">
              <a:rPr lang="en-US" smtClean="0">
                <a:solidFill>
                  <a:srgbClr val="000000"/>
                </a:solidFill>
                <a:latin typeface="Arial Narrow"/>
              </a:rPr>
              <a:pPr/>
              <a:t>8</a:t>
            </a:fld>
            <a:endParaRPr lang="en-US" dirty="0" smtClean="0">
              <a:solidFill>
                <a:srgbClr val="000000"/>
              </a:solidFill>
              <a:latin typeface="Arial Narrow"/>
            </a:endParaRPr>
          </a:p>
        </p:txBody>
      </p:sp>
      <p:sp>
        <p:nvSpPr>
          <p:cNvPr id="69" name="Title 68"/>
          <p:cNvSpPr>
            <a:spLocks noGrp="1"/>
          </p:cNvSpPr>
          <p:nvPr>
            <p:ph type="title"/>
          </p:nvPr>
        </p:nvSpPr>
        <p:spPr/>
        <p:txBody>
          <a:bodyPr/>
          <a:lstStyle/>
          <a:p>
            <a:r>
              <a:rPr lang="en-US" dirty="0" smtClean="0"/>
              <a:t>Diverse industry and asset experience</a:t>
            </a:r>
            <a:endParaRPr lang="en-US" dirty="0"/>
          </a:p>
        </p:txBody>
      </p:sp>
      <p:pic>
        <p:nvPicPr>
          <p:cNvPr id="64" name="Picture 18" descr="AEW Logo [Converted]"/>
          <p:cNvPicPr>
            <a:picLocks noChangeAspect="1" noChangeArrowheads="1"/>
          </p:cNvPicPr>
          <p:nvPr/>
        </p:nvPicPr>
        <p:blipFill>
          <a:blip r:embed="rId3" cstate="print"/>
          <a:srcRect/>
          <a:stretch>
            <a:fillRect/>
          </a:stretch>
        </p:blipFill>
        <p:spPr bwMode="auto">
          <a:xfrm>
            <a:off x="6383655" y="2895641"/>
            <a:ext cx="908731" cy="217155"/>
          </a:xfrm>
          <a:prstGeom prst="rect">
            <a:avLst/>
          </a:prstGeom>
          <a:noFill/>
          <a:ln w="9525">
            <a:noFill/>
            <a:miter lim="800000"/>
            <a:headEnd/>
            <a:tailEnd/>
          </a:ln>
        </p:spPr>
      </p:pic>
      <p:pic>
        <p:nvPicPr>
          <p:cNvPr id="65" name="Picture 19" descr="Beacon Capital Partners"/>
          <p:cNvPicPr>
            <a:picLocks noChangeAspect="1" noChangeArrowheads="1"/>
          </p:cNvPicPr>
          <p:nvPr/>
        </p:nvPicPr>
        <p:blipFill>
          <a:blip r:embed="rId4" cstate="print"/>
          <a:srcRect/>
          <a:stretch>
            <a:fillRect/>
          </a:stretch>
        </p:blipFill>
        <p:spPr bwMode="auto">
          <a:xfrm>
            <a:off x="7161109" y="1787003"/>
            <a:ext cx="1273882" cy="286312"/>
          </a:xfrm>
          <a:prstGeom prst="rect">
            <a:avLst/>
          </a:prstGeom>
          <a:noFill/>
          <a:ln w="9525">
            <a:noFill/>
            <a:miter lim="800000"/>
            <a:headEnd/>
            <a:tailEnd/>
          </a:ln>
        </p:spPr>
      </p:pic>
      <p:pic>
        <p:nvPicPr>
          <p:cNvPr id="66" name="Picture 20" descr="Behringer Harvard"/>
          <p:cNvPicPr>
            <a:picLocks noChangeAspect="1" noChangeArrowheads="1"/>
          </p:cNvPicPr>
          <p:nvPr/>
        </p:nvPicPr>
        <p:blipFill>
          <a:blip r:embed="rId5" cstate="print"/>
          <a:srcRect/>
          <a:stretch>
            <a:fillRect/>
          </a:stretch>
        </p:blipFill>
        <p:spPr bwMode="auto">
          <a:xfrm>
            <a:off x="1697464" y="4857917"/>
            <a:ext cx="1896300" cy="262799"/>
          </a:xfrm>
          <a:prstGeom prst="rect">
            <a:avLst/>
          </a:prstGeom>
          <a:noFill/>
          <a:ln w="9525">
            <a:noFill/>
            <a:miter lim="800000"/>
            <a:headEnd/>
            <a:tailEnd/>
          </a:ln>
        </p:spPr>
      </p:pic>
      <p:pic>
        <p:nvPicPr>
          <p:cNvPr id="67" name="Picture 26" descr="MetLife"/>
          <p:cNvPicPr>
            <a:picLocks noChangeAspect="1" noChangeArrowheads="1"/>
          </p:cNvPicPr>
          <p:nvPr/>
        </p:nvPicPr>
        <p:blipFill>
          <a:blip r:embed="rId6" cstate="print"/>
          <a:srcRect/>
          <a:stretch>
            <a:fillRect/>
          </a:stretch>
        </p:blipFill>
        <p:spPr bwMode="auto">
          <a:xfrm>
            <a:off x="3246437" y="1820200"/>
            <a:ext cx="1004168" cy="219921"/>
          </a:xfrm>
          <a:prstGeom prst="rect">
            <a:avLst/>
          </a:prstGeom>
          <a:noFill/>
          <a:ln w="9525">
            <a:noFill/>
            <a:miter lim="800000"/>
            <a:headEnd/>
            <a:tailEnd/>
          </a:ln>
        </p:spPr>
      </p:pic>
      <p:pic>
        <p:nvPicPr>
          <p:cNvPr id="70" name="Picture 29" descr="Prudential"/>
          <p:cNvPicPr>
            <a:picLocks noChangeAspect="1" noChangeArrowheads="1"/>
          </p:cNvPicPr>
          <p:nvPr/>
        </p:nvPicPr>
        <p:blipFill>
          <a:blip r:embed="rId7" cstate="print"/>
          <a:srcRect/>
          <a:stretch>
            <a:fillRect/>
          </a:stretch>
        </p:blipFill>
        <p:spPr bwMode="auto">
          <a:xfrm>
            <a:off x="5075238" y="1792537"/>
            <a:ext cx="1351338" cy="275246"/>
          </a:xfrm>
          <a:prstGeom prst="rect">
            <a:avLst/>
          </a:prstGeom>
          <a:noFill/>
          <a:ln w="9525">
            <a:noFill/>
            <a:miter lim="800000"/>
            <a:headEnd/>
            <a:tailEnd/>
          </a:ln>
        </p:spPr>
      </p:pic>
      <p:grpSp>
        <p:nvGrpSpPr>
          <p:cNvPr id="74" name="Group 56"/>
          <p:cNvGrpSpPr>
            <a:grpSpLocks noChangeAspect="1"/>
          </p:cNvGrpSpPr>
          <p:nvPr/>
        </p:nvGrpSpPr>
        <p:grpSpPr bwMode="auto">
          <a:xfrm>
            <a:off x="9339681" y="2731738"/>
            <a:ext cx="840956" cy="544961"/>
            <a:chOff x="363" y="2879"/>
            <a:chExt cx="932" cy="603"/>
          </a:xfrm>
        </p:grpSpPr>
        <p:sp>
          <p:nvSpPr>
            <p:cNvPr id="75" name="AutoShape 55"/>
            <p:cNvSpPr>
              <a:spLocks noChangeAspect="1" noChangeArrowheads="1" noTextEdit="1"/>
            </p:cNvSpPr>
            <p:nvPr/>
          </p:nvSpPr>
          <p:spPr bwMode="auto">
            <a:xfrm>
              <a:off x="363" y="2879"/>
              <a:ext cx="932" cy="603"/>
            </a:xfrm>
            <a:prstGeom prst="rect">
              <a:avLst/>
            </a:prstGeom>
            <a:noFill/>
            <a:ln w="9525">
              <a:noFill/>
              <a:miter lim="800000"/>
              <a:headEnd/>
              <a:tailEnd/>
            </a:ln>
          </p:spPr>
          <p:txBody>
            <a:bodyPr/>
            <a:lstStyle/>
            <a:p>
              <a:endParaRPr lang="en-US" dirty="0"/>
            </a:p>
          </p:txBody>
        </p:sp>
        <p:sp>
          <p:nvSpPr>
            <p:cNvPr id="76" name="Freeform 57"/>
            <p:cNvSpPr>
              <a:spLocks/>
            </p:cNvSpPr>
            <p:nvPr/>
          </p:nvSpPr>
          <p:spPr bwMode="auto">
            <a:xfrm>
              <a:off x="371" y="2887"/>
              <a:ext cx="899" cy="570"/>
            </a:xfrm>
            <a:custGeom>
              <a:avLst/>
              <a:gdLst>
                <a:gd name="T0" fmla="*/ 0 w 899"/>
                <a:gd name="T1" fmla="*/ 0 h 570"/>
                <a:gd name="T2" fmla="*/ 0 w 899"/>
                <a:gd name="T3" fmla="*/ 570 h 570"/>
                <a:gd name="T4" fmla="*/ 899 w 899"/>
                <a:gd name="T5" fmla="*/ 0 h 570"/>
                <a:gd name="T6" fmla="*/ 0 w 899"/>
                <a:gd name="T7" fmla="*/ 0 h 570"/>
                <a:gd name="T8" fmla="*/ 0 w 899"/>
                <a:gd name="T9" fmla="*/ 0 h 570"/>
                <a:gd name="T10" fmla="*/ 0 60000 65536"/>
                <a:gd name="T11" fmla="*/ 0 60000 65536"/>
                <a:gd name="T12" fmla="*/ 0 60000 65536"/>
                <a:gd name="T13" fmla="*/ 0 60000 65536"/>
                <a:gd name="T14" fmla="*/ 0 60000 65536"/>
                <a:gd name="T15" fmla="*/ 0 w 899"/>
                <a:gd name="T16" fmla="*/ 0 h 570"/>
                <a:gd name="T17" fmla="*/ 899 w 899"/>
                <a:gd name="T18" fmla="*/ 570 h 570"/>
              </a:gdLst>
              <a:ahLst/>
              <a:cxnLst>
                <a:cxn ang="T10">
                  <a:pos x="T0" y="T1"/>
                </a:cxn>
                <a:cxn ang="T11">
                  <a:pos x="T2" y="T3"/>
                </a:cxn>
                <a:cxn ang="T12">
                  <a:pos x="T4" y="T5"/>
                </a:cxn>
                <a:cxn ang="T13">
                  <a:pos x="T6" y="T7"/>
                </a:cxn>
                <a:cxn ang="T14">
                  <a:pos x="T8" y="T9"/>
                </a:cxn>
              </a:cxnLst>
              <a:rect l="T15" t="T16" r="T17" b="T18"/>
              <a:pathLst>
                <a:path w="899" h="570">
                  <a:moveTo>
                    <a:pt x="0" y="0"/>
                  </a:moveTo>
                  <a:lnTo>
                    <a:pt x="0" y="570"/>
                  </a:lnTo>
                  <a:lnTo>
                    <a:pt x="899" y="0"/>
                  </a:lnTo>
                  <a:lnTo>
                    <a:pt x="0" y="0"/>
                  </a:lnTo>
                  <a:close/>
                </a:path>
              </a:pathLst>
            </a:custGeom>
            <a:solidFill>
              <a:srgbClr val="00547D"/>
            </a:solidFill>
            <a:ln w="22225">
              <a:solidFill>
                <a:srgbClr val="00547D"/>
              </a:solidFill>
              <a:miter lim="800000"/>
              <a:headEnd/>
              <a:tailEnd/>
            </a:ln>
          </p:spPr>
          <p:txBody>
            <a:bodyPr/>
            <a:lstStyle/>
            <a:p>
              <a:endParaRPr lang="en-US" dirty="0"/>
            </a:p>
          </p:txBody>
        </p:sp>
        <p:sp>
          <p:nvSpPr>
            <p:cNvPr id="77" name="Freeform 58"/>
            <p:cNvSpPr>
              <a:spLocks noEditPoints="1"/>
            </p:cNvSpPr>
            <p:nvPr/>
          </p:nvSpPr>
          <p:spPr bwMode="auto">
            <a:xfrm>
              <a:off x="370" y="2977"/>
              <a:ext cx="91" cy="109"/>
            </a:xfrm>
            <a:custGeom>
              <a:avLst/>
              <a:gdLst>
                <a:gd name="T0" fmla="*/ 0 w 77"/>
                <a:gd name="T1" fmla="*/ 254 h 92"/>
                <a:gd name="T2" fmla="*/ 64 w 77"/>
                <a:gd name="T3" fmla="*/ 254 h 92"/>
                <a:gd name="T4" fmla="*/ 64 w 77"/>
                <a:gd name="T5" fmla="*/ 168 h 92"/>
                <a:gd name="T6" fmla="*/ 118 w 77"/>
                <a:gd name="T7" fmla="*/ 168 h 92"/>
                <a:gd name="T8" fmla="*/ 210 w 77"/>
                <a:gd name="T9" fmla="*/ 84 h 92"/>
                <a:gd name="T10" fmla="*/ 118 w 77"/>
                <a:gd name="T11" fmla="*/ 0 h 92"/>
                <a:gd name="T12" fmla="*/ 0 w 77"/>
                <a:gd name="T13" fmla="*/ 0 h 92"/>
                <a:gd name="T14" fmla="*/ 0 w 77"/>
                <a:gd name="T15" fmla="*/ 254 h 92"/>
                <a:gd name="T16" fmla="*/ 64 w 77"/>
                <a:gd name="T17" fmla="*/ 53 h 92"/>
                <a:gd name="T18" fmla="*/ 109 w 77"/>
                <a:gd name="T19" fmla="*/ 53 h 92"/>
                <a:gd name="T20" fmla="*/ 144 w 77"/>
                <a:gd name="T21" fmla="*/ 86 h 92"/>
                <a:gd name="T22" fmla="*/ 109 w 77"/>
                <a:gd name="T23" fmla="*/ 118 h 92"/>
                <a:gd name="T24" fmla="*/ 64 w 77"/>
                <a:gd name="T25" fmla="*/ 118 h 92"/>
                <a:gd name="T26" fmla="*/ 64 w 77"/>
                <a:gd name="T27" fmla="*/ 53 h 9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92"/>
                <a:gd name="T44" fmla="*/ 77 w 77"/>
                <a:gd name="T45" fmla="*/ 92 h 9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92">
                  <a:moveTo>
                    <a:pt x="0" y="92"/>
                  </a:moveTo>
                  <a:cubicBezTo>
                    <a:pt x="24" y="92"/>
                    <a:pt x="24" y="92"/>
                    <a:pt x="24" y="92"/>
                  </a:cubicBezTo>
                  <a:cubicBezTo>
                    <a:pt x="24" y="61"/>
                    <a:pt x="24" y="61"/>
                    <a:pt x="24" y="61"/>
                  </a:cubicBezTo>
                  <a:cubicBezTo>
                    <a:pt x="44" y="61"/>
                    <a:pt x="44" y="61"/>
                    <a:pt x="44" y="61"/>
                  </a:cubicBezTo>
                  <a:cubicBezTo>
                    <a:pt x="64" y="61"/>
                    <a:pt x="77" y="52"/>
                    <a:pt x="77" y="30"/>
                  </a:cubicBezTo>
                  <a:cubicBezTo>
                    <a:pt x="77" y="8"/>
                    <a:pt x="61" y="0"/>
                    <a:pt x="44" y="0"/>
                  </a:cubicBezTo>
                  <a:cubicBezTo>
                    <a:pt x="0" y="0"/>
                    <a:pt x="0" y="0"/>
                    <a:pt x="0" y="0"/>
                  </a:cubicBezTo>
                  <a:cubicBezTo>
                    <a:pt x="0" y="92"/>
                    <a:pt x="0" y="92"/>
                    <a:pt x="0" y="92"/>
                  </a:cubicBezTo>
                  <a:close/>
                  <a:moveTo>
                    <a:pt x="24" y="19"/>
                  </a:moveTo>
                  <a:cubicBezTo>
                    <a:pt x="40" y="19"/>
                    <a:pt x="40" y="19"/>
                    <a:pt x="40" y="19"/>
                  </a:cubicBezTo>
                  <a:cubicBezTo>
                    <a:pt x="47" y="19"/>
                    <a:pt x="53" y="23"/>
                    <a:pt x="53" y="31"/>
                  </a:cubicBezTo>
                  <a:cubicBezTo>
                    <a:pt x="53" y="40"/>
                    <a:pt x="48" y="43"/>
                    <a:pt x="40" y="43"/>
                  </a:cubicBezTo>
                  <a:cubicBezTo>
                    <a:pt x="24" y="43"/>
                    <a:pt x="24" y="43"/>
                    <a:pt x="24" y="43"/>
                  </a:cubicBezTo>
                  <a:cubicBezTo>
                    <a:pt x="24" y="19"/>
                    <a:pt x="24" y="19"/>
                    <a:pt x="24" y="19"/>
                  </a:cubicBezTo>
                  <a:close/>
                </a:path>
              </a:pathLst>
            </a:custGeom>
            <a:solidFill>
              <a:srgbClr val="FFFFFF"/>
            </a:solidFill>
            <a:ln w="9525">
              <a:noFill/>
              <a:round/>
              <a:headEnd/>
              <a:tailEnd/>
            </a:ln>
          </p:spPr>
          <p:txBody>
            <a:bodyPr/>
            <a:lstStyle/>
            <a:p>
              <a:endParaRPr lang="en-US" dirty="0"/>
            </a:p>
          </p:txBody>
        </p:sp>
        <p:sp>
          <p:nvSpPr>
            <p:cNvPr id="80" name="Freeform 59"/>
            <p:cNvSpPr>
              <a:spLocks/>
            </p:cNvSpPr>
            <p:nvPr/>
          </p:nvSpPr>
          <p:spPr bwMode="auto">
            <a:xfrm>
              <a:off x="462" y="3005"/>
              <a:ext cx="56" cy="81"/>
            </a:xfrm>
            <a:custGeom>
              <a:avLst/>
              <a:gdLst>
                <a:gd name="T0" fmla="*/ 0 w 47"/>
                <a:gd name="T1" fmla="*/ 193 h 68"/>
                <a:gd name="T2" fmla="*/ 62 w 47"/>
                <a:gd name="T3" fmla="*/ 193 h 68"/>
                <a:gd name="T4" fmla="*/ 62 w 47"/>
                <a:gd name="T5" fmla="*/ 101 h 68"/>
                <a:gd name="T6" fmla="*/ 108 w 47"/>
                <a:gd name="T7" fmla="*/ 54 h 68"/>
                <a:gd name="T8" fmla="*/ 135 w 47"/>
                <a:gd name="T9" fmla="*/ 60 h 68"/>
                <a:gd name="T10" fmla="*/ 135 w 47"/>
                <a:gd name="T11" fmla="*/ 1 h 68"/>
                <a:gd name="T12" fmla="*/ 120 w 47"/>
                <a:gd name="T13" fmla="*/ 0 h 68"/>
                <a:gd name="T14" fmla="*/ 62 w 47"/>
                <a:gd name="T15" fmla="*/ 36 h 68"/>
                <a:gd name="T16" fmla="*/ 61 w 47"/>
                <a:gd name="T17" fmla="*/ 36 h 68"/>
                <a:gd name="T18" fmla="*/ 61 w 47"/>
                <a:gd name="T19" fmla="*/ 1 h 68"/>
                <a:gd name="T20" fmla="*/ 0 w 47"/>
                <a:gd name="T21" fmla="*/ 1 h 68"/>
                <a:gd name="T22" fmla="*/ 0 w 47"/>
                <a:gd name="T23" fmla="*/ 193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68"/>
                <a:gd name="T38" fmla="*/ 47 w 47"/>
                <a:gd name="T39" fmla="*/ 68 h 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68">
                  <a:moveTo>
                    <a:pt x="0" y="68"/>
                  </a:moveTo>
                  <a:cubicBezTo>
                    <a:pt x="22" y="68"/>
                    <a:pt x="22" y="68"/>
                    <a:pt x="22" y="68"/>
                  </a:cubicBezTo>
                  <a:cubicBezTo>
                    <a:pt x="22" y="35"/>
                    <a:pt x="22" y="35"/>
                    <a:pt x="22" y="35"/>
                  </a:cubicBezTo>
                  <a:cubicBezTo>
                    <a:pt x="22" y="27"/>
                    <a:pt x="28" y="19"/>
                    <a:pt x="38" y="19"/>
                  </a:cubicBezTo>
                  <a:cubicBezTo>
                    <a:pt x="41" y="19"/>
                    <a:pt x="44" y="20"/>
                    <a:pt x="47" y="20"/>
                  </a:cubicBezTo>
                  <a:cubicBezTo>
                    <a:pt x="47" y="1"/>
                    <a:pt x="47" y="1"/>
                    <a:pt x="47" y="1"/>
                  </a:cubicBezTo>
                  <a:cubicBezTo>
                    <a:pt x="45" y="0"/>
                    <a:pt x="43" y="0"/>
                    <a:pt x="42" y="0"/>
                  </a:cubicBezTo>
                  <a:cubicBezTo>
                    <a:pt x="32" y="0"/>
                    <a:pt x="25" y="5"/>
                    <a:pt x="22" y="13"/>
                  </a:cubicBezTo>
                  <a:cubicBezTo>
                    <a:pt x="21" y="13"/>
                    <a:pt x="21" y="13"/>
                    <a:pt x="21" y="13"/>
                  </a:cubicBezTo>
                  <a:cubicBezTo>
                    <a:pt x="21" y="1"/>
                    <a:pt x="21" y="1"/>
                    <a:pt x="21" y="1"/>
                  </a:cubicBezTo>
                  <a:cubicBezTo>
                    <a:pt x="0" y="1"/>
                    <a:pt x="0" y="1"/>
                    <a:pt x="0" y="1"/>
                  </a:cubicBezTo>
                  <a:cubicBezTo>
                    <a:pt x="0" y="68"/>
                    <a:pt x="0" y="68"/>
                    <a:pt x="0" y="68"/>
                  </a:cubicBezTo>
                  <a:close/>
                </a:path>
              </a:pathLst>
            </a:custGeom>
            <a:solidFill>
              <a:srgbClr val="FFFFFF"/>
            </a:solidFill>
            <a:ln w="9525">
              <a:noFill/>
              <a:round/>
              <a:headEnd/>
              <a:tailEnd/>
            </a:ln>
          </p:spPr>
          <p:txBody>
            <a:bodyPr/>
            <a:lstStyle/>
            <a:p>
              <a:endParaRPr lang="en-US" dirty="0"/>
            </a:p>
          </p:txBody>
        </p:sp>
        <p:sp>
          <p:nvSpPr>
            <p:cNvPr id="81" name="Freeform 60"/>
            <p:cNvSpPr>
              <a:spLocks noEditPoints="1"/>
            </p:cNvSpPr>
            <p:nvPr/>
          </p:nvSpPr>
          <p:spPr bwMode="auto">
            <a:xfrm>
              <a:off x="519" y="2977"/>
              <a:ext cx="26" cy="109"/>
            </a:xfrm>
            <a:custGeom>
              <a:avLst/>
              <a:gdLst>
                <a:gd name="T0" fmla="*/ 0 w 26"/>
                <a:gd name="T1" fmla="*/ 109 h 109"/>
                <a:gd name="T2" fmla="*/ 26 w 26"/>
                <a:gd name="T3" fmla="*/ 109 h 109"/>
                <a:gd name="T4" fmla="*/ 26 w 26"/>
                <a:gd name="T5" fmla="*/ 30 h 109"/>
                <a:gd name="T6" fmla="*/ 0 w 26"/>
                <a:gd name="T7" fmla="*/ 30 h 109"/>
                <a:gd name="T8" fmla="*/ 0 w 26"/>
                <a:gd name="T9" fmla="*/ 109 h 109"/>
                <a:gd name="T10" fmla="*/ 0 w 26"/>
                <a:gd name="T11" fmla="*/ 109 h 109"/>
                <a:gd name="T12" fmla="*/ 26 w 26"/>
                <a:gd name="T13" fmla="*/ 0 h 109"/>
                <a:gd name="T14" fmla="*/ 0 w 26"/>
                <a:gd name="T15" fmla="*/ 0 h 109"/>
                <a:gd name="T16" fmla="*/ 0 w 26"/>
                <a:gd name="T17" fmla="*/ 20 h 109"/>
                <a:gd name="T18" fmla="*/ 26 w 26"/>
                <a:gd name="T19" fmla="*/ 20 h 109"/>
                <a:gd name="T20" fmla="*/ 26 w 26"/>
                <a:gd name="T21" fmla="*/ 0 h 109"/>
                <a:gd name="T22" fmla="*/ 26 w 26"/>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09"/>
                <a:gd name="T38" fmla="*/ 26 w 26"/>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09">
                  <a:moveTo>
                    <a:pt x="0" y="109"/>
                  </a:moveTo>
                  <a:lnTo>
                    <a:pt x="26" y="109"/>
                  </a:lnTo>
                  <a:lnTo>
                    <a:pt x="26" y="30"/>
                  </a:lnTo>
                  <a:lnTo>
                    <a:pt x="0" y="30"/>
                  </a:lnTo>
                  <a:lnTo>
                    <a:pt x="0" y="109"/>
                  </a:lnTo>
                  <a:close/>
                  <a:moveTo>
                    <a:pt x="26" y="0"/>
                  </a:moveTo>
                  <a:lnTo>
                    <a:pt x="0" y="0"/>
                  </a:lnTo>
                  <a:lnTo>
                    <a:pt x="0" y="20"/>
                  </a:lnTo>
                  <a:lnTo>
                    <a:pt x="26" y="20"/>
                  </a:lnTo>
                  <a:lnTo>
                    <a:pt x="26" y="0"/>
                  </a:lnTo>
                  <a:close/>
                </a:path>
              </a:pathLst>
            </a:custGeom>
            <a:solidFill>
              <a:srgbClr val="FFFFFF"/>
            </a:solidFill>
            <a:ln w="9525">
              <a:noFill/>
              <a:round/>
              <a:headEnd/>
              <a:tailEnd/>
            </a:ln>
          </p:spPr>
          <p:txBody>
            <a:bodyPr/>
            <a:lstStyle/>
            <a:p>
              <a:endParaRPr lang="en-US" dirty="0"/>
            </a:p>
          </p:txBody>
        </p:sp>
        <p:sp>
          <p:nvSpPr>
            <p:cNvPr id="110" name="Freeform 61"/>
            <p:cNvSpPr>
              <a:spLocks/>
            </p:cNvSpPr>
            <p:nvPr/>
          </p:nvSpPr>
          <p:spPr bwMode="auto">
            <a:xfrm>
              <a:off x="554" y="3004"/>
              <a:ext cx="78" cy="82"/>
            </a:xfrm>
            <a:custGeom>
              <a:avLst/>
              <a:gdLst>
                <a:gd name="T0" fmla="*/ 0 w 66"/>
                <a:gd name="T1" fmla="*/ 194 h 69"/>
                <a:gd name="T2" fmla="*/ 57 w 66"/>
                <a:gd name="T3" fmla="*/ 194 h 69"/>
                <a:gd name="T4" fmla="*/ 57 w 66"/>
                <a:gd name="T5" fmla="*/ 92 h 69"/>
                <a:gd name="T6" fmla="*/ 90 w 66"/>
                <a:gd name="T7" fmla="*/ 51 h 69"/>
                <a:gd name="T8" fmla="*/ 118 w 66"/>
                <a:gd name="T9" fmla="*/ 105 h 69"/>
                <a:gd name="T10" fmla="*/ 118 w 66"/>
                <a:gd name="T11" fmla="*/ 194 h 69"/>
                <a:gd name="T12" fmla="*/ 180 w 66"/>
                <a:gd name="T13" fmla="*/ 194 h 69"/>
                <a:gd name="T14" fmla="*/ 180 w 66"/>
                <a:gd name="T15" fmla="*/ 74 h 69"/>
                <a:gd name="T16" fmla="*/ 116 w 66"/>
                <a:gd name="T17" fmla="*/ 0 h 69"/>
                <a:gd name="T18" fmla="*/ 57 w 66"/>
                <a:gd name="T19" fmla="*/ 30 h 69"/>
                <a:gd name="T20" fmla="*/ 57 w 66"/>
                <a:gd name="T21" fmla="*/ 30 h 69"/>
                <a:gd name="T22" fmla="*/ 57 w 66"/>
                <a:gd name="T23" fmla="*/ 2 h 69"/>
                <a:gd name="T24" fmla="*/ 0 w 66"/>
                <a:gd name="T25" fmla="*/ 2 h 69"/>
                <a:gd name="T26" fmla="*/ 0 w 66"/>
                <a:gd name="T27" fmla="*/ 194 h 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
                <a:gd name="T43" fmla="*/ 0 h 69"/>
                <a:gd name="T44" fmla="*/ 66 w 66"/>
                <a:gd name="T45" fmla="*/ 69 h 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 h="69">
                  <a:moveTo>
                    <a:pt x="0" y="69"/>
                  </a:moveTo>
                  <a:cubicBezTo>
                    <a:pt x="21" y="69"/>
                    <a:pt x="21" y="69"/>
                    <a:pt x="21" y="69"/>
                  </a:cubicBezTo>
                  <a:cubicBezTo>
                    <a:pt x="21" y="33"/>
                    <a:pt x="21" y="33"/>
                    <a:pt x="21" y="33"/>
                  </a:cubicBezTo>
                  <a:cubicBezTo>
                    <a:pt x="21" y="25"/>
                    <a:pt x="25" y="18"/>
                    <a:pt x="33" y="18"/>
                  </a:cubicBezTo>
                  <a:cubicBezTo>
                    <a:pt x="45" y="18"/>
                    <a:pt x="44" y="28"/>
                    <a:pt x="44" y="37"/>
                  </a:cubicBezTo>
                  <a:cubicBezTo>
                    <a:pt x="44" y="69"/>
                    <a:pt x="44" y="69"/>
                    <a:pt x="44" y="69"/>
                  </a:cubicBezTo>
                  <a:cubicBezTo>
                    <a:pt x="66" y="69"/>
                    <a:pt x="66" y="69"/>
                    <a:pt x="66" y="69"/>
                  </a:cubicBezTo>
                  <a:cubicBezTo>
                    <a:pt x="66" y="26"/>
                    <a:pt x="66" y="26"/>
                    <a:pt x="66" y="26"/>
                  </a:cubicBezTo>
                  <a:cubicBezTo>
                    <a:pt x="66" y="17"/>
                    <a:pt x="64" y="0"/>
                    <a:pt x="42" y="0"/>
                  </a:cubicBezTo>
                  <a:cubicBezTo>
                    <a:pt x="34" y="0"/>
                    <a:pt x="25" y="5"/>
                    <a:pt x="21" y="11"/>
                  </a:cubicBezTo>
                  <a:cubicBezTo>
                    <a:pt x="21" y="11"/>
                    <a:pt x="21" y="11"/>
                    <a:pt x="21" y="11"/>
                  </a:cubicBezTo>
                  <a:cubicBezTo>
                    <a:pt x="21" y="2"/>
                    <a:pt x="21" y="2"/>
                    <a:pt x="21" y="2"/>
                  </a:cubicBezTo>
                  <a:cubicBezTo>
                    <a:pt x="0" y="2"/>
                    <a:pt x="0" y="2"/>
                    <a:pt x="0" y="2"/>
                  </a:cubicBezTo>
                  <a:cubicBezTo>
                    <a:pt x="0" y="69"/>
                    <a:pt x="0" y="69"/>
                    <a:pt x="0" y="69"/>
                  </a:cubicBezTo>
                  <a:close/>
                </a:path>
              </a:pathLst>
            </a:custGeom>
            <a:solidFill>
              <a:srgbClr val="FFFFFF"/>
            </a:solidFill>
            <a:ln w="9525">
              <a:noFill/>
              <a:round/>
              <a:headEnd/>
              <a:tailEnd/>
            </a:ln>
          </p:spPr>
          <p:txBody>
            <a:bodyPr/>
            <a:lstStyle/>
            <a:p>
              <a:endParaRPr lang="en-US" dirty="0"/>
            </a:p>
          </p:txBody>
        </p:sp>
        <p:sp>
          <p:nvSpPr>
            <p:cNvPr id="112" name="Freeform 62"/>
            <p:cNvSpPr>
              <a:spLocks/>
            </p:cNvSpPr>
            <p:nvPr/>
          </p:nvSpPr>
          <p:spPr bwMode="auto">
            <a:xfrm>
              <a:off x="638" y="3004"/>
              <a:ext cx="81" cy="84"/>
            </a:xfrm>
            <a:custGeom>
              <a:avLst/>
              <a:gdLst>
                <a:gd name="T0" fmla="*/ 192 w 68"/>
                <a:gd name="T1" fmla="*/ 75 h 71"/>
                <a:gd name="T2" fmla="*/ 101 w 68"/>
                <a:gd name="T3" fmla="*/ 0 h 71"/>
                <a:gd name="T4" fmla="*/ 0 w 68"/>
                <a:gd name="T5" fmla="*/ 102 h 71"/>
                <a:gd name="T6" fmla="*/ 101 w 68"/>
                <a:gd name="T7" fmla="*/ 193 h 71"/>
                <a:gd name="T8" fmla="*/ 193 w 68"/>
                <a:gd name="T9" fmla="*/ 117 h 71"/>
                <a:gd name="T10" fmla="*/ 135 w 68"/>
                <a:gd name="T11" fmla="*/ 117 h 71"/>
                <a:gd name="T12" fmla="*/ 98 w 68"/>
                <a:gd name="T13" fmla="*/ 148 h 71"/>
                <a:gd name="T14" fmla="*/ 61 w 68"/>
                <a:gd name="T15" fmla="*/ 102 h 71"/>
                <a:gd name="T16" fmla="*/ 104 w 68"/>
                <a:gd name="T17" fmla="*/ 46 h 71"/>
                <a:gd name="T18" fmla="*/ 133 w 68"/>
                <a:gd name="T19" fmla="*/ 75 h 71"/>
                <a:gd name="T20" fmla="*/ 192 w 68"/>
                <a:gd name="T21" fmla="*/ 75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71"/>
                <a:gd name="T35" fmla="*/ 68 w 68"/>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71">
                  <a:moveTo>
                    <a:pt x="67" y="27"/>
                  </a:moveTo>
                  <a:cubicBezTo>
                    <a:pt x="66" y="9"/>
                    <a:pt x="51" y="0"/>
                    <a:pt x="35" y="0"/>
                  </a:cubicBezTo>
                  <a:cubicBezTo>
                    <a:pt x="13" y="0"/>
                    <a:pt x="0" y="15"/>
                    <a:pt x="0" y="37"/>
                  </a:cubicBezTo>
                  <a:cubicBezTo>
                    <a:pt x="0" y="57"/>
                    <a:pt x="15" y="71"/>
                    <a:pt x="35" y="71"/>
                  </a:cubicBezTo>
                  <a:cubicBezTo>
                    <a:pt x="52" y="71"/>
                    <a:pt x="66" y="60"/>
                    <a:pt x="68" y="43"/>
                  </a:cubicBezTo>
                  <a:cubicBezTo>
                    <a:pt x="47" y="43"/>
                    <a:pt x="47" y="43"/>
                    <a:pt x="47" y="43"/>
                  </a:cubicBezTo>
                  <a:cubicBezTo>
                    <a:pt x="46" y="50"/>
                    <a:pt x="42" y="54"/>
                    <a:pt x="34" y="54"/>
                  </a:cubicBezTo>
                  <a:cubicBezTo>
                    <a:pt x="25" y="54"/>
                    <a:pt x="21" y="45"/>
                    <a:pt x="21" y="37"/>
                  </a:cubicBezTo>
                  <a:cubicBezTo>
                    <a:pt x="21" y="27"/>
                    <a:pt x="23" y="17"/>
                    <a:pt x="36" y="17"/>
                  </a:cubicBezTo>
                  <a:cubicBezTo>
                    <a:pt x="41" y="17"/>
                    <a:pt x="46" y="21"/>
                    <a:pt x="46" y="27"/>
                  </a:cubicBezTo>
                  <a:cubicBezTo>
                    <a:pt x="67" y="27"/>
                    <a:pt x="67" y="27"/>
                    <a:pt x="67" y="27"/>
                  </a:cubicBezTo>
                  <a:close/>
                </a:path>
              </a:pathLst>
            </a:custGeom>
            <a:solidFill>
              <a:srgbClr val="FFFFFF"/>
            </a:solidFill>
            <a:ln w="9525">
              <a:noFill/>
              <a:round/>
              <a:headEnd/>
              <a:tailEnd/>
            </a:ln>
          </p:spPr>
          <p:txBody>
            <a:bodyPr/>
            <a:lstStyle/>
            <a:p>
              <a:endParaRPr lang="en-US" dirty="0"/>
            </a:p>
          </p:txBody>
        </p:sp>
        <p:sp>
          <p:nvSpPr>
            <p:cNvPr id="114" name="Freeform 63"/>
            <p:cNvSpPr>
              <a:spLocks noEditPoints="1"/>
            </p:cNvSpPr>
            <p:nvPr/>
          </p:nvSpPr>
          <p:spPr bwMode="auto">
            <a:xfrm>
              <a:off x="723" y="2977"/>
              <a:ext cx="26" cy="109"/>
            </a:xfrm>
            <a:custGeom>
              <a:avLst/>
              <a:gdLst>
                <a:gd name="T0" fmla="*/ 0 w 26"/>
                <a:gd name="T1" fmla="*/ 109 h 109"/>
                <a:gd name="T2" fmla="*/ 26 w 26"/>
                <a:gd name="T3" fmla="*/ 109 h 109"/>
                <a:gd name="T4" fmla="*/ 26 w 26"/>
                <a:gd name="T5" fmla="*/ 30 h 109"/>
                <a:gd name="T6" fmla="*/ 0 w 26"/>
                <a:gd name="T7" fmla="*/ 30 h 109"/>
                <a:gd name="T8" fmla="*/ 0 w 26"/>
                <a:gd name="T9" fmla="*/ 109 h 109"/>
                <a:gd name="T10" fmla="*/ 0 w 26"/>
                <a:gd name="T11" fmla="*/ 109 h 109"/>
                <a:gd name="T12" fmla="*/ 26 w 26"/>
                <a:gd name="T13" fmla="*/ 0 h 109"/>
                <a:gd name="T14" fmla="*/ 0 w 26"/>
                <a:gd name="T15" fmla="*/ 0 h 109"/>
                <a:gd name="T16" fmla="*/ 0 w 26"/>
                <a:gd name="T17" fmla="*/ 20 h 109"/>
                <a:gd name="T18" fmla="*/ 26 w 26"/>
                <a:gd name="T19" fmla="*/ 20 h 109"/>
                <a:gd name="T20" fmla="*/ 26 w 26"/>
                <a:gd name="T21" fmla="*/ 0 h 109"/>
                <a:gd name="T22" fmla="*/ 26 w 26"/>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09"/>
                <a:gd name="T38" fmla="*/ 26 w 26"/>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09">
                  <a:moveTo>
                    <a:pt x="0" y="109"/>
                  </a:moveTo>
                  <a:lnTo>
                    <a:pt x="26" y="109"/>
                  </a:lnTo>
                  <a:lnTo>
                    <a:pt x="26" y="30"/>
                  </a:lnTo>
                  <a:lnTo>
                    <a:pt x="0" y="30"/>
                  </a:lnTo>
                  <a:lnTo>
                    <a:pt x="0" y="109"/>
                  </a:lnTo>
                  <a:close/>
                  <a:moveTo>
                    <a:pt x="26" y="0"/>
                  </a:moveTo>
                  <a:lnTo>
                    <a:pt x="0" y="0"/>
                  </a:lnTo>
                  <a:lnTo>
                    <a:pt x="0" y="20"/>
                  </a:lnTo>
                  <a:lnTo>
                    <a:pt x="26" y="20"/>
                  </a:lnTo>
                  <a:lnTo>
                    <a:pt x="26" y="0"/>
                  </a:lnTo>
                  <a:close/>
                </a:path>
              </a:pathLst>
            </a:custGeom>
            <a:solidFill>
              <a:srgbClr val="FFFFFF"/>
            </a:solidFill>
            <a:ln w="9525">
              <a:noFill/>
              <a:round/>
              <a:headEnd/>
              <a:tailEnd/>
            </a:ln>
          </p:spPr>
          <p:txBody>
            <a:bodyPr/>
            <a:lstStyle/>
            <a:p>
              <a:endParaRPr lang="en-US" dirty="0"/>
            </a:p>
          </p:txBody>
        </p:sp>
        <p:sp>
          <p:nvSpPr>
            <p:cNvPr id="117" name="Freeform 64"/>
            <p:cNvSpPr>
              <a:spLocks noEditPoints="1"/>
            </p:cNvSpPr>
            <p:nvPr/>
          </p:nvSpPr>
          <p:spPr bwMode="auto">
            <a:xfrm>
              <a:off x="767" y="3004"/>
              <a:ext cx="81" cy="108"/>
            </a:xfrm>
            <a:custGeom>
              <a:avLst/>
              <a:gdLst>
                <a:gd name="T0" fmla="*/ 90 w 69"/>
                <a:gd name="T1" fmla="*/ 46 h 91"/>
                <a:gd name="T2" fmla="*/ 124 w 69"/>
                <a:gd name="T3" fmla="*/ 99 h 91"/>
                <a:gd name="T4" fmla="*/ 89 w 69"/>
                <a:gd name="T5" fmla="*/ 151 h 91"/>
                <a:gd name="T6" fmla="*/ 55 w 69"/>
                <a:gd name="T7" fmla="*/ 99 h 91"/>
                <a:gd name="T8" fmla="*/ 90 w 69"/>
                <a:gd name="T9" fmla="*/ 46 h 91"/>
                <a:gd name="T10" fmla="*/ 0 w 69"/>
                <a:gd name="T11" fmla="*/ 254 h 91"/>
                <a:gd name="T12" fmla="*/ 58 w 69"/>
                <a:gd name="T13" fmla="*/ 254 h 91"/>
                <a:gd name="T14" fmla="*/ 58 w 69"/>
                <a:gd name="T15" fmla="*/ 173 h 91"/>
                <a:gd name="T16" fmla="*/ 58 w 69"/>
                <a:gd name="T17" fmla="*/ 173 h 91"/>
                <a:gd name="T18" fmla="*/ 106 w 69"/>
                <a:gd name="T19" fmla="*/ 198 h 91"/>
                <a:gd name="T20" fmla="*/ 181 w 69"/>
                <a:gd name="T21" fmla="*/ 104 h 91"/>
                <a:gd name="T22" fmla="*/ 104 w 69"/>
                <a:gd name="T23" fmla="*/ 0 h 91"/>
                <a:gd name="T24" fmla="*/ 55 w 69"/>
                <a:gd name="T25" fmla="*/ 28 h 91"/>
                <a:gd name="T26" fmla="*/ 55 w 69"/>
                <a:gd name="T27" fmla="*/ 28 h 91"/>
                <a:gd name="T28" fmla="*/ 55 w 69"/>
                <a:gd name="T29" fmla="*/ 2 h 91"/>
                <a:gd name="T30" fmla="*/ 0 w 69"/>
                <a:gd name="T31" fmla="*/ 2 h 91"/>
                <a:gd name="T32" fmla="*/ 0 w 69"/>
                <a:gd name="T33" fmla="*/ 254 h 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91"/>
                <a:gd name="T53" fmla="*/ 69 w 69"/>
                <a:gd name="T54" fmla="*/ 91 h 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91">
                  <a:moveTo>
                    <a:pt x="35" y="17"/>
                  </a:moveTo>
                  <a:cubicBezTo>
                    <a:pt x="44" y="17"/>
                    <a:pt x="48" y="26"/>
                    <a:pt x="48" y="35"/>
                  </a:cubicBezTo>
                  <a:cubicBezTo>
                    <a:pt x="48" y="44"/>
                    <a:pt x="44" y="54"/>
                    <a:pt x="34" y="54"/>
                  </a:cubicBezTo>
                  <a:cubicBezTo>
                    <a:pt x="25" y="54"/>
                    <a:pt x="21" y="46"/>
                    <a:pt x="21" y="35"/>
                  </a:cubicBezTo>
                  <a:cubicBezTo>
                    <a:pt x="21" y="21"/>
                    <a:pt x="29" y="17"/>
                    <a:pt x="35" y="17"/>
                  </a:cubicBezTo>
                  <a:close/>
                  <a:moveTo>
                    <a:pt x="0" y="91"/>
                  </a:moveTo>
                  <a:cubicBezTo>
                    <a:pt x="22" y="91"/>
                    <a:pt x="22" y="91"/>
                    <a:pt x="22" y="91"/>
                  </a:cubicBezTo>
                  <a:cubicBezTo>
                    <a:pt x="22" y="62"/>
                    <a:pt x="22" y="62"/>
                    <a:pt x="22" y="62"/>
                  </a:cubicBezTo>
                  <a:cubicBezTo>
                    <a:pt x="22" y="62"/>
                    <a:pt x="22" y="62"/>
                    <a:pt x="22" y="62"/>
                  </a:cubicBezTo>
                  <a:cubicBezTo>
                    <a:pt x="27" y="68"/>
                    <a:pt x="33" y="71"/>
                    <a:pt x="41" y="71"/>
                  </a:cubicBezTo>
                  <a:cubicBezTo>
                    <a:pt x="60" y="71"/>
                    <a:pt x="69" y="54"/>
                    <a:pt x="69" y="37"/>
                  </a:cubicBezTo>
                  <a:cubicBezTo>
                    <a:pt x="69" y="18"/>
                    <a:pt x="60" y="0"/>
                    <a:pt x="40" y="0"/>
                  </a:cubicBezTo>
                  <a:cubicBezTo>
                    <a:pt x="32" y="0"/>
                    <a:pt x="26" y="4"/>
                    <a:pt x="21" y="10"/>
                  </a:cubicBezTo>
                  <a:cubicBezTo>
                    <a:pt x="21" y="10"/>
                    <a:pt x="21" y="10"/>
                    <a:pt x="21" y="10"/>
                  </a:cubicBezTo>
                  <a:cubicBezTo>
                    <a:pt x="21" y="2"/>
                    <a:pt x="21" y="2"/>
                    <a:pt x="21" y="2"/>
                  </a:cubicBezTo>
                  <a:cubicBezTo>
                    <a:pt x="0" y="2"/>
                    <a:pt x="0" y="2"/>
                    <a:pt x="0" y="2"/>
                  </a:cubicBezTo>
                  <a:cubicBezTo>
                    <a:pt x="0" y="91"/>
                    <a:pt x="0" y="91"/>
                    <a:pt x="0" y="91"/>
                  </a:cubicBezTo>
                  <a:close/>
                </a:path>
              </a:pathLst>
            </a:custGeom>
            <a:solidFill>
              <a:srgbClr val="FFFFFF"/>
            </a:solidFill>
            <a:ln w="9525">
              <a:noFill/>
              <a:round/>
              <a:headEnd/>
              <a:tailEnd/>
            </a:ln>
          </p:spPr>
          <p:txBody>
            <a:bodyPr/>
            <a:lstStyle/>
            <a:p>
              <a:endParaRPr lang="en-US" dirty="0"/>
            </a:p>
          </p:txBody>
        </p:sp>
        <p:sp>
          <p:nvSpPr>
            <p:cNvPr id="118" name="Freeform 65"/>
            <p:cNvSpPr>
              <a:spLocks noEditPoints="1"/>
            </p:cNvSpPr>
            <p:nvPr/>
          </p:nvSpPr>
          <p:spPr bwMode="auto">
            <a:xfrm>
              <a:off x="851" y="3004"/>
              <a:ext cx="80" cy="84"/>
            </a:xfrm>
            <a:custGeom>
              <a:avLst/>
              <a:gdLst>
                <a:gd name="T0" fmla="*/ 58 w 68"/>
                <a:gd name="T1" fmla="*/ 137 h 71"/>
                <a:gd name="T2" fmla="*/ 80 w 68"/>
                <a:gd name="T3" fmla="*/ 115 h 71"/>
                <a:gd name="T4" fmla="*/ 118 w 68"/>
                <a:gd name="T5" fmla="*/ 105 h 71"/>
                <a:gd name="T6" fmla="*/ 80 w 68"/>
                <a:gd name="T7" fmla="*/ 154 h 71"/>
                <a:gd name="T8" fmla="*/ 58 w 68"/>
                <a:gd name="T9" fmla="*/ 137 h 71"/>
                <a:gd name="T10" fmla="*/ 62 w 68"/>
                <a:gd name="T11" fmla="*/ 63 h 71"/>
                <a:gd name="T12" fmla="*/ 89 w 68"/>
                <a:gd name="T13" fmla="*/ 39 h 71"/>
                <a:gd name="T14" fmla="*/ 118 w 68"/>
                <a:gd name="T15" fmla="*/ 58 h 71"/>
                <a:gd name="T16" fmla="*/ 104 w 68"/>
                <a:gd name="T17" fmla="*/ 76 h 71"/>
                <a:gd name="T18" fmla="*/ 0 w 68"/>
                <a:gd name="T19" fmla="*/ 138 h 71"/>
                <a:gd name="T20" fmla="*/ 62 w 68"/>
                <a:gd name="T21" fmla="*/ 193 h 71"/>
                <a:gd name="T22" fmla="*/ 118 w 68"/>
                <a:gd name="T23" fmla="*/ 169 h 71"/>
                <a:gd name="T24" fmla="*/ 122 w 68"/>
                <a:gd name="T25" fmla="*/ 190 h 71"/>
                <a:gd name="T26" fmla="*/ 181 w 68"/>
                <a:gd name="T27" fmla="*/ 190 h 71"/>
                <a:gd name="T28" fmla="*/ 172 w 68"/>
                <a:gd name="T29" fmla="*/ 143 h 71"/>
                <a:gd name="T30" fmla="*/ 172 w 68"/>
                <a:gd name="T31" fmla="*/ 63 h 71"/>
                <a:gd name="T32" fmla="*/ 89 w 68"/>
                <a:gd name="T33" fmla="*/ 0 h 71"/>
                <a:gd name="T34" fmla="*/ 34 w 68"/>
                <a:gd name="T35" fmla="*/ 13 h 71"/>
                <a:gd name="T36" fmla="*/ 9 w 68"/>
                <a:gd name="T37" fmla="*/ 63 h 71"/>
                <a:gd name="T38" fmla="*/ 62 w 68"/>
                <a:gd name="T39" fmla="*/ 63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71"/>
                <a:gd name="T62" fmla="*/ 68 w 6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71">
                  <a:moveTo>
                    <a:pt x="22" y="50"/>
                  </a:moveTo>
                  <a:cubicBezTo>
                    <a:pt x="22" y="44"/>
                    <a:pt x="26" y="42"/>
                    <a:pt x="31" y="41"/>
                  </a:cubicBezTo>
                  <a:cubicBezTo>
                    <a:pt x="35" y="40"/>
                    <a:pt x="41" y="40"/>
                    <a:pt x="44" y="38"/>
                  </a:cubicBezTo>
                  <a:cubicBezTo>
                    <a:pt x="45" y="51"/>
                    <a:pt x="41" y="57"/>
                    <a:pt x="31" y="57"/>
                  </a:cubicBezTo>
                  <a:cubicBezTo>
                    <a:pt x="26" y="57"/>
                    <a:pt x="22" y="55"/>
                    <a:pt x="22" y="50"/>
                  </a:cubicBezTo>
                  <a:close/>
                  <a:moveTo>
                    <a:pt x="23" y="23"/>
                  </a:moveTo>
                  <a:cubicBezTo>
                    <a:pt x="24" y="17"/>
                    <a:pt x="28" y="14"/>
                    <a:pt x="34" y="14"/>
                  </a:cubicBezTo>
                  <a:cubicBezTo>
                    <a:pt x="38" y="14"/>
                    <a:pt x="44" y="16"/>
                    <a:pt x="44" y="21"/>
                  </a:cubicBezTo>
                  <a:cubicBezTo>
                    <a:pt x="44" y="25"/>
                    <a:pt x="42" y="27"/>
                    <a:pt x="39" y="28"/>
                  </a:cubicBezTo>
                  <a:cubicBezTo>
                    <a:pt x="23" y="31"/>
                    <a:pt x="0" y="29"/>
                    <a:pt x="0" y="51"/>
                  </a:cubicBezTo>
                  <a:cubicBezTo>
                    <a:pt x="0" y="64"/>
                    <a:pt x="10" y="71"/>
                    <a:pt x="23" y="71"/>
                  </a:cubicBezTo>
                  <a:cubicBezTo>
                    <a:pt x="31" y="71"/>
                    <a:pt x="39" y="68"/>
                    <a:pt x="44" y="62"/>
                  </a:cubicBezTo>
                  <a:cubicBezTo>
                    <a:pt x="45" y="65"/>
                    <a:pt x="45" y="67"/>
                    <a:pt x="46" y="69"/>
                  </a:cubicBezTo>
                  <a:cubicBezTo>
                    <a:pt x="68" y="69"/>
                    <a:pt x="68" y="69"/>
                    <a:pt x="68" y="69"/>
                  </a:cubicBezTo>
                  <a:cubicBezTo>
                    <a:pt x="65" y="63"/>
                    <a:pt x="65" y="57"/>
                    <a:pt x="65" y="52"/>
                  </a:cubicBezTo>
                  <a:cubicBezTo>
                    <a:pt x="65" y="23"/>
                    <a:pt x="65" y="23"/>
                    <a:pt x="65" y="23"/>
                  </a:cubicBezTo>
                  <a:cubicBezTo>
                    <a:pt x="65" y="4"/>
                    <a:pt x="50" y="0"/>
                    <a:pt x="34" y="0"/>
                  </a:cubicBezTo>
                  <a:cubicBezTo>
                    <a:pt x="27" y="0"/>
                    <a:pt x="19" y="2"/>
                    <a:pt x="13" y="5"/>
                  </a:cubicBezTo>
                  <a:cubicBezTo>
                    <a:pt x="7" y="8"/>
                    <a:pt x="3" y="14"/>
                    <a:pt x="3" y="23"/>
                  </a:cubicBezTo>
                  <a:cubicBezTo>
                    <a:pt x="23" y="23"/>
                    <a:pt x="23" y="23"/>
                    <a:pt x="23" y="23"/>
                  </a:cubicBezTo>
                  <a:close/>
                </a:path>
              </a:pathLst>
            </a:custGeom>
            <a:solidFill>
              <a:srgbClr val="FFFFFF"/>
            </a:solidFill>
            <a:ln w="9525">
              <a:noFill/>
              <a:round/>
              <a:headEnd/>
              <a:tailEnd/>
            </a:ln>
          </p:spPr>
          <p:txBody>
            <a:bodyPr/>
            <a:lstStyle/>
            <a:p>
              <a:endParaRPr lang="en-US" dirty="0"/>
            </a:p>
          </p:txBody>
        </p:sp>
        <p:sp>
          <p:nvSpPr>
            <p:cNvPr id="119" name="Freeform 66"/>
            <p:cNvSpPr>
              <a:spLocks/>
            </p:cNvSpPr>
            <p:nvPr/>
          </p:nvSpPr>
          <p:spPr bwMode="auto">
            <a:xfrm>
              <a:off x="941" y="2977"/>
              <a:ext cx="26" cy="109"/>
            </a:xfrm>
            <a:custGeom>
              <a:avLst/>
              <a:gdLst>
                <a:gd name="T0" fmla="*/ 0 w 26"/>
                <a:gd name="T1" fmla="*/ 109 h 109"/>
                <a:gd name="T2" fmla="*/ 26 w 26"/>
                <a:gd name="T3" fmla="*/ 109 h 109"/>
                <a:gd name="T4" fmla="*/ 26 w 26"/>
                <a:gd name="T5" fmla="*/ 0 h 109"/>
                <a:gd name="T6" fmla="*/ 0 w 26"/>
                <a:gd name="T7" fmla="*/ 0 h 109"/>
                <a:gd name="T8" fmla="*/ 0 w 26"/>
                <a:gd name="T9" fmla="*/ 109 h 109"/>
                <a:gd name="T10" fmla="*/ 0 w 26"/>
                <a:gd name="T11" fmla="*/ 109 h 109"/>
                <a:gd name="T12" fmla="*/ 0 60000 65536"/>
                <a:gd name="T13" fmla="*/ 0 60000 65536"/>
                <a:gd name="T14" fmla="*/ 0 60000 65536"/>
                <a:gd name="T15" fmla="*/ 0 60000 65536"/>
                <a:gd name="T16" fmla="*/ 0 60000 65536"/>
                <a:gd name="T17" fmla="*/ 0 60000 65536"/>
                <a:gd name="T18" fmla="*/ 0 w 26"/>
                <a:gd name="T19" fmla="*/ 0 h 109"/>
                <a:gd name="T20" fmla="*/ 26 w 26"/>
                <a:gd name="T21" fmla="*/ 109 h 109"/>
              </a:gdLst>
              <a:ahLst/>
              <a:cxnLst>
                <a:cxn ang="T12">
                  <a:pos x="T0" y="T1"/>
                </a:cxn>
                <a:cxn ang="T13">
                  <a:pos x="T2" y="T3"/>
                </a:cxn>
                <a:cxn ang="T14">
                  <a:pos x="T4" y="T5"/>
                </a:cxn>
                <a:cxn ang="T15">
                  <a:pos x="T6" y="T7"/>
                </a:cxn>
                <a:cxn ang="T16">
                  <a:pos x="T8" y="T9"/>
                </a:cxn>
                <a:cxn ang="T17">
                  <a:pos x="T10" y="T11"/>
                </a:cxn>
              </a:cxnLst>
              <a:rect l="T18" t="T19" r="T20" b="T21"/>
              <a:pathLst>
                <a:path w="26" h="109">
                  <a:moveTo>
                    <a:pt x="0" y="109"/>
                  </a:moveTo>
                  <a:lnTo>
                    <a:pt x="26" y="109"/>
                  </a:lnTo>
                  <a:lnTo>
                    <a:pt x="26" y="0"/>
                  </a:lnTo>
                  <a:lnTo>
                    <a:pt x="0" y="0"/>
                  </a:lnTo>
                  <a:lnTo>
                    <a:pt x="0" y="109"/>
                  </a:lnTo>
                  <a:close/>
                </a:path>
              </a:pathLst>
            </a:custGeom>
            <a:solidFill>
              <a:srgbClr val="FFFFFF"/>
            </a:solidFill>
            <a:ln w="9525">
              <a:noFill/>
              <a:round/>
              <a:headEnd/>
              <a:tailEnd/>
            </a:ln>
          </p:spPr>
          <p:txBody>
            <a:bodyPr/>
            <a:lstStyle/>
            <a:p>
              <a:endParaRPr lang="en-US" dirty="0"/>
            </a:p>
          </p:txBody>
        </p:sp>
        <p:sp>
          <p:nvSpPr>
            <p:cNvPr id="120" name="Rectangle 67"/>
            <p:cNvSpPr>
              <a:spLocks noChangeArrowheads="1"/>
            </p:cNvSpPr>
            <p:nvPr/>
          </p:nvSpPr>
          <p:spPr bwMode="auto">
            <a:xfrm>
              <a:off x="979" y="2956"/>
              <a:ext cx="74" cy="122"/>
            </a:xfrm>
            <a:prstGeom prst="rect">
              <a:avLst/>
            </a:prstGeom>
            <a:noFill/>
            <a:ln w="9525">
              <a:noFill/>
              <a:miter lim="800000"/>
              <a:headEnd/>
              <a:tailEnd/>
            </a:ln>
          </p:spPr>
          <p:txBody>
            <a:bodyPr wrap="none" lIns="0" tIns="0" rIns="0" bIns="0">
              <a:spAutoFit/>
            </a:bodyPr>
            <a:lstStyle/>
            <a:p>
              <a:r>
                <a:rPr lang="en-US" sz="700" dirty="0">
                  <a:solidFill>
                    <a:srgbClr val="FFFFFF"/>
                  </a:solidFill>
                  <a:latin typeface="HelveticaNeue Condensed" pitchFamily="34" charset="0"/>
                </a:rPr>
                <a:t>®</a:t>
              </a:r>
              <a:endParaRPr lang="en-US" dirty="0"/>
            </a:p>
          </p:txBody>
        </p:sp>
        <p:sp>
          <p:nvSpPr>
            <p:cNvPr id="121" name="Freeform 68"/>
            <p:cNvSpPr>
              <a:spLocks/>
            </p:cNvSpPr>
            <p:nvPr/>
          </p:nvSpPr>
          <p:spPr bwMode="auto">
            <a:xfrm>
              <a:off x="752" y="3355"/>
              <a:ext cx="79" cy="105"/>
            </a:xfrm>
            <a:custGeom>
              <a:avLst/>
              <a:gdLst>
                <a:gd name="T0" fmla="*/ 15 w 67"/>
                <a:gd name="T1" fmla="*/ 140 h 88"/>
                <a:gd name="T2" fmla="*/ 72 w 67"/>
                <a:gd name="T3" fmla="*/ 253 h 88"/>
                <a:gd name="T4" fmla="*/ 117 w 67"/>
                <a:gd name="T5" fmla="*/ 221 h 88"/>
                <a:gd name="T6" fmla="*/ 117 w 67"/>
                <a:gd name="T7" fmla="*/ 221 h 88"/>
                <a:gd name="T8" fmla="*/ 110 w 67"/>
                <a:gd name="T9" fmla="*/ 249 h 88"/>
                <a:gd name="T10" fmla="*/ 140 w 67"/>
                <a:gd name="T11" fmla="*/ 249 h 88"/>
                <a:gd name="T12" fmla="*/ 165 w 67"/>
                <a:gd name="T13" fmla="*/ 117 h 88"/>
                <a:gd name="T14" fmla="*/ 98 w 67"/>
                <a:gd name="T15" fmla="*/ 117 h 88"/>
                <a:gd name="T16" fmla="*/ 91 w 67"/>
                <a:gd name="T17" fmla="*/ 150 h 88"/>
                <a:gd name="T18" fmla="*/ 118 w 67"/>
                <a:gd name="T19" fmla="*/ 150 h 88"/>
                <a:gd name="T20" fmla="*/ 75 w 67"/>
                <a:gd name="T21" fmla="*/ 214 h 88"/>
                <a:gd name="T22" fmla="*/ 55 w 67"/>
                <a:gd name="T23" fmla="*/ 165 h 88"/>
                <a:gd name="T24" fmla="*/ 72 w 67"/>
                <a:gd name="T25" fmla="*/ 98 h 88"/>
                <a:gd name="T26" fmla="*/ 116 w 67"/>
                <a:gd name="T27" fmla="*/ 35 h 88"/>
                <a:gd name="T28" fmla="*/ 137 w 67"/>
                <a:gd name="T29" fmla="*/ 80 h 88"/>
                <a:gd name="T30" fmla="*/ 176 w 67"/>
                <a:gd name="T31" fmla="*/ 80 h 88"/>
                <a:gd name="T32" fmla="*/ 180 w 67"/>
                <a:gd name="T33" fmla="*/ 51 h 88"/>
                <a:gd name="T34" fmla="*/ 118 w 67"/>
                <a:gd name="T35" fmla="*/ 0 h 88"/>
                <a:gd name="T36" fmla="*/ 25 w 67"/>
                <a:gd name="T37" fmla="*/ 106 h 88"/>
                <a:gd name="T38" fmla="*/ 15 w 67"/>
                <a:gd name="T39" fmla="*/ 140 h 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7"/>
                <a:gd name="T61" fmla="*/ 0 h 88"/>
                <a:gd name="T62" fmla="*/ 67 w 67"/>
                <a:gd name="T63" fmla="*/ 88 h 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7" h="88">
                  <a:moveTo>
                    <a:pt x="6" y="49"/>
                  </a:moveTo>
                  <a:cubicBezTo>
                    <a:pt x="2" y="71"/>
                    <a:pt x="0" y="88"/>
                    <a:pt x="26" y="88"/>
                  </a:cubicBezTo>
                  <a:cubicBezTo>
                    <a:pt x="31" y="87"/>
                    <a:pt x="38" y="85"/>
                    <a:pt x="43" y="76"/>
                  </a:cubicBezTo>
                  <a:cubicBezTo>
                    <a:pt x="43" y="76"/>
                    <a:pt x="43" y="76"/>
                    <a:pt x="43" y="76"/>
                  </a:cubicBezTo>
                  <a:cubicBezTo>
                    <a:pt x="41" y="86"/>
                    <a:pt x="41" y="86"/>
                    <a:pt x="41" y="86"/>
                  </a:cubicBezTo>
                  <a:cubicBezTo>
                    <a:pt x="53" y="86"/>
                    <a:pt x="53" y="86"/>
                    <a:pt x="53" y="86"/>
                  </a:cubicBezTo>
                  <a:cubicBezTo>
                    <a:pt x="62" y="41"/>
                    <a:pt x="62" y="41"/>
                    <a:pt x="62" y="41"/>
                  </a:cubicBezTo>
                  <a:cubicBezTo>
                    <a:pt x="36" y="41"/>
                    <a:pt x="36" y="41"/>
                    <a:pt x="36" y="41"/>
                  </a:cubicBezTo>
                  <a:cubicBezTo>
                    <a:pt x="34" y="53"/>
                    <a:pt x="34" y="53"/>
                    <a:pt x="34" y="53"/>
                  </a:cubicBezTo>
                  <a:cubicBezTo>
                    <a:pt x="44" y="53"/>
                    <a:pt x="44" y="53"/>
                    <a:pt x="44" y="53"/>
                  </a:cubicBezTo>
                  <a:cubicBezTo>
                    <a:pt x="42" y="66"/>
                    <a:pt x="37" y="75"/>
                    <a:pt x="28" y="75"/>
                  </a:cubicBezTo>
                  <a:cubicBezTo>
                    <a:pt x="17" y="75"/>
                    <a:pt x="19" y="64"/>
                    <a:pt x="21" y="57"/>
                  </a:cubicBezTo>
                  <a:cubicBezTo>
                    <a:pt x="26" y="34"/>
                    <a:pt x="26" y="34"/>
                    <a:pt x="26" y="34"/>
                  </a:cubicBezTo>
                  <a:cubicBezTo>
                    <a:pt x="27" y="27"/>
                    <a:pt x="29" y="12"/>
                    <a:pt x="42" y="12"/>
                  </a:cubicBezTo>
                  <a:cubicBezTo>
                    <a:pt x="52" y="13"/>
                    <a:pt x="51" y="20"/>
                    <a:pt x="50" y="28"/>
                  </a:cubicBezTo>
                  <a:cubicBezTo>
                    <a:pt x="65" y="28"/>
                    <a:pt x="65" y="28"/>
                    <a:pt x="65" y="28"/>
                  </a:cubicBezTo>
                  <a:cubicBezTo>
                    <a:pt x="66" y="25"/>
                    <a:pt x="67" y="21"/>
                    <a:pt x="67" y="18"/>
                  </a:cubicBezTo>
                  <a:cubicBezTo>
                    <a:pt x="66" y="3"/>
                    <a:pt x="58" y="0"/>
                    <a:pt x="44" y="0"/>
                  </a:cubicBezTo>
                  <a:cubicBezTo>
                    <a:pt x="19" y="0"/>
                    <a:pt x="14" y="16"/>
                    <a:pt x="9" y="37"/>
                  </a:cubicBezTo>
                  <a:cubicBezTo>
                    <a:pt x="6" y="49"/>
                    <a:pt x="6" y="49"/>
                    <a:pt x="6" y="49"/>
                  </a:cubicBezTo>
                  <a:close/>
                </a:path>
              </a:pathLst>
            </a:custGeom>
            <a:solidFill>
              <a:srgbClr val="000000"/>
            </a:solidFill>
            <a:ln w="9525">
              <a:noFill/>
              <a:round/>
              <a:headEnd/>
              <a:tailEnd/>
            </a:ln>
          </p:spPr>
          <p:txBody>
            <a:bodyPr/>
            <a:lstStyle/>
            <a:p>
              <a:endParaRPr lang="en-US" dirty="0"/>
            </a:p>
          </p:txBody>
        </p:sp>
        <p:sp>
          <p:nvSpPr>
            <p:cNvPr id="122" name="Freeform 69"/>
            <p:cNvSpPr>
              <a:spLocks/>
            </p:cNvSpPr>
            <p:nvPr/>
          </p:nvSpPr>
          <p:spPr bwMode="auto">
            <a:xfrm>
              <a:off x="831" y="3380"/>
              <a:ext cx="51" cy="77"/>
            </a:xfrm>
            <a:custGeom>
              <a:avLst/>
              <a:gdLst>
                <a:gd name="T0" fmla="*/ 77 w 43"/>
                <a:gd name="T1" fmla="*/ 2 h 65"/>
                <a:gd name="T2" fmla="*/ 39 w 43"/>
                <a:gd name="T3" fmla="*/ 2 h 65"/>
                <a:gd name="T4" fmla="*/ 0 w 43"/>
                <a:gd name="T5" fmla="*/ 180 h 65"/>
                <a:gd name="T6" fmla="*/ 43 w 43"/>
                <a:gd name="T7" fmla="*/ 180 h 65"/>
                <a:gd name="T8" fmla="*/ 63 w 43"/>
                <a:gd name="T9" fmla="*/ 76 h 65"/>
                <a:gd name="T10" fmla="*/ 108 w 43"/>
                <a:gd name="T11" fmla="*/ 51 h 65"/>
                <a:gd name="T12" fmla="*/ 119 w 43"/>
                <a:gd name="T13" fmla="*/ 0 h 65"/>
                <a:gd name="T14" fmla="*/ 91 w 43"/>
                <a:gd name="T15" fmla="*/ 11 h 65"/>
                <a:gd name="T16" fmla="*/ 74 w 43"/>
                <a:gd name="T17" fmla="*/ 36 h 65"/>
                <a:gd name="T18" fmla="*/ 74 w 43"/>
                <a:gd name="T19" fmla="*/ 36 h 65"/>
                <a:gd name="T20" fmla="*/ 77 w 43"/>
                <a:gd name="T21" fmla="*/ 2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65"/>
                <a:gd name="T35" fmla="*/ 43 w 43"/>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65">
                  <a:moveTo>
                    <a:pt x="28" y="2"/>
                  </a:moveTo>
                  <a:cubicBezTo>
                    <a:pt x="14" y="2"/>
                    <a:pt x="14" y="2"/>
                    <a:pt x="14" y="2"/>
                  </a:cubicBezTo>
                  <a:cubicBezTo>
                    <a:pt x="0" y="65"/>
                    <a:pt x="0" y="65"/>
                    <a:pt x="0" y="65"/>
                  </a:cubicBezTo>
                  <a:cubicBezTo>
                    <a:pt x="15" y="65"/>
                    <a:pt x="15" y="65"/>
                    <a:pt x="15" y="65"/>
                  </a:cubicBezTo>
                  <a:cubicBezTo>
                    <a:pt x="23" y="28"/>
                    <a:pt x="23" y="28"/>
                    <a:pt x="23" y="28"/>
                  </a:cubicBezTo>
                  <a:cubicBezTo>
                    <a:pt x="25" y="19"/>
                    <a:pt x="32" y="17"/>
                    <a:pt x="39" y="18"/>
                  </a:cubicBezTo>
                  <a:cubicBezTo>
                    <a:pt x="43" y="0"/>
                    <a:pt x="43" y="0"/>
                    <a:pt x="43" y="0"/>
                  </a:cubicBezTo>
                  <a:cubicBezTo>
                    <a:pt x="41" y="1"/>
                    <a:pt x="38" y="0"/>
                    <a:pt x="33" y="4"/>
                  </a:cubicBezTo>
                  <a:cubicBezTo>
                    <a:pt x="31" y="6"/>
                    <a:pt x="29" y="8"/>
                    <a:pt x="26" y="13"/>
                  </a:cubicBezTo>
                  <a:cubicBezTo>
                    <a:pt x="26" y="13"/>
                    <a:pt x="26" y="13"/>
                    <a:pt x="26" y="13"/>
                  </a:cubicBezTo>
                  <a:cubicBezTo>
                    <a:pt x="28" y="2"/>
                    <a:pt x="28" y="2"/>
                    <a:pt x="28" y="2"/>
                  </a:cubicBezTo>
                  <a:close/>
                </a:path>
              </a:pathLst>
            </a:custGeom>
            <a:solidFill>
              <a:srgbClr val="000000"/>
            </a:solidFill>
            <a:ln w="9525">
              <a:noFill/>
              <a:round/>
              <a:headEnd/>
              <a:tailEnd/>
            </a:ln>
          </p:spPr>
          <p:txBody>
            <a:bodyPr/>
            <a:lstStyle/>
            <a:p>
              <a:endParaRPr lang="en-US" dirty="0"/>
            </a:p>
          </p:txBody>
        </p:sp>
        <p:sp>
          <p:nvSpPr>
            <p:cNvPr id="123" name="Freeform 70"/>
            <p:cNvSpPr>
              <a:spLocks noEditPoints="1"/>
            </p:cNvSpPr>
            <p:nvPr/>
          </p:nvSpPr>
          <p:spPr bwMode="auto">
            <a:xfrm>
              <a:off x="876" y="3380"/>
              <a:ext cx="67" cy="80"/>
            </a:xfrm>
            <a:custGeom>
              <a:avLst/>
              <a:gdLst>
                <a:gd name="T0" fmla="*/ 58 w 57"/>
                <a:gd name="T1" fmla="*/ 64 h 67"/>
                <a:gd name="T2" fmla="*/ 87 w 57"/>
                <a:gd name="T3" fmla="*/ 32 h 67"/>
                <a:gd name="T4" fmla="*/ 98 w 57"/>
                <a:gd name="T5" fmla="*/ 64 h 67"/>
                <a:gd name="T6" fmla="*/ 87 w 57"/>
                <a:gd name="T7" fmla="*/ 128 h 67"/>
                <a:gd name="T8" fmla="*/ 62 w 57"/>
                <a:gd name="T9" fmla="*/ 160 h 67"/>
                <a:gd name="T10" fmla="*/ 47 w 57"/>
                <a:gd name="T11" fmla="*/ 128 h 67"/>
                <a:gd name="T12" fmla="*/ 58 w 57"/>
                <a:gd name="T13" fmla="*/ 64 h 67"/>
                <a:gd name="T14" fmla="*/ 55 w 57"/>
                <a:gd name="T15" fmla="*/ 191 h 67"/>
                <a:gd name="T16" fmla="*/ 129 w 57"/>
                <a:gd name="T17" fmla="*/ 103 h 67"/>
                <a:gd name="T18" fmla="*/ 92 w 57"/>
                <a:gd name="T19" fmla="*/ 0 h 67"/>
                <a:gd name="T20" fmla="*/ 13 w 57"/>
                <a:gd name="T21" fmla="*/ 103 h 67"/>
                <a:gd name="T22" fmla="*/ 55 w 57"/>
                <a:gd name="T23" fmla="*/ 191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67"/>
                <a:gd name="T38" fmla="*/ 57 w 57"/>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67">
                  <a:moveTo>
                    <a:pt x="22" y="23"/>
                  </a:moveTo>
                  <a:cubicBezTo>
                    <a:pt x="24" y="17"/>
                    <a:pt x="25" y="11"/>
                    <a:pt x="33" y="11"/>
                  </a:cubicBezTo>
                  <a:cubicBezTo>
                    <a:pt x="40" y="11"/>
                    <a:pt x="39" y="17"/>
                    <a:pt x="37" y="23"/>
                  </a:cubicBezTo>
                  <a:cubicBezTo>
                    <a:pt x="33" y="44"/>
                    <a:pt x="33" y="44"/>
                    <a:pt x="33" y="44"/>
                  </a:cubicBezTo>
                  <a:cubicBezTo>
                    <a:pt x="31" y="52"/>
                    <a:pt x="30" y="55"/>
                    <a:pt x="23" y="55"/>
                  </a:cubicBezTo>
                  <a:cubicBezTo>
                    <a:pt x="16" y="55"/>
                    <a:pt x="16" y="52"/>
                    <a:pt x="18" y="44"/>
                  </a:cubicBezTo>
                  <a:cubicBezTo>
                    <a:pt x="22" y="23"/>
                    <a:pt x="22" y="23"/>
                    <a:pt x="22" y="23"/>
                  </a:cubicBezTo>
                  <a:close/>
                  <a:moveTo>
                    <a:pt x="21" y="66"/>
                  </a:moveTo>
                  <a:cubicBezTo>
                    <a:pt x="40" y="67"/>
                    <a:pt x="45" y="57"/>
                    <a:pt x="49" y="35"/>
                  </a:cubicBezTo>
                  <a:cubicBezTo>
                    <a:pt x="54" y="14"/>
                    <a:pt x="57" y="0"/>
                    <a:pt x="35" y="0"/>
                  </a:cubicBezTo>
                  <a:cubicBezTo>
                    <a:pt x="13" y="0"/>
                    <a:pt x="10" y="14"/>
                    <a:pt x="5" y="35"/>
                  </a:cubicBezTo>
                  <a:cubicBezTo>
                    <a:pt x="0" y="57"/>
                    <a:pt x="2" y="67"/>
                    <a:pt x="21" y="66"/>
                  </a:cubicBezTo>
                  <a:close/>
                </a:path>
              </a:pathLst>
            </a:custGeom>
            <a:solidFill>
              <a:srgbClr val="000000"/>
            </a:solidFill>
            <a:ln w="9525">
              <a:noFill/>
              <a:round/>
              <a:headEnd/>
              <a:tailEnd/>
            </a:ln>
          </p:spPr>
          <p:txBody>
            <a:bodyPr/>
            <a:lstStyle/>
            <a:p>
              <a:endParaRPr lang="en-US" dirty="0"/>
            </a:p>
          </p:txBody>
        </p:sp>
        <p:sp>
          <p:nvSpPr>
            <p:cNvPr id="124" name="Freeform 71"/>
            <p:cNvSpPr>
              <a:spLocks/>
            </p:cNvSpPr>
            <p:nvPr/>
          </p:nvSpPr>
          <p:spPr bwMode="auto">
            <a:xfrm>
              <a:off x="942" y="3383"/>
              <a:ext cx="65" cy="75"/>
            </a:xfrm>
            <a:custGeom>
              <a:avLst/>
              <a:gdLst>
                <a:gd name="T0" fmla="*/ 74 w 55"/>
                <a:gd name="T1" fmla="*/ 165 h 64"/>
                <a:gd name="T2" fmla="*/ 110 w 55"/>
                <a:gd name="T3" fmla="*/ 165 h 64"/>
                <a:gd name="T4" fmla="*/ 151 w 55"/>
                <a:gd name="T5" fmla="*/ 0 h 64"/>
                <a:gd name="T6" fmla="*/ 109 w 55"/>
                <a:gd name="T7" fmla="*/ 0 h 64"/>
                <a:gd name="T8" fmla="*/ 85 w 55"/>
                <a:gd name="T9" fmla="*/ 105 h 64"/>
                <a:gd name="T10" fmla="*/ 61 w 55"/>
                <a:gd name="T11" fmla="*/ 138 h 64"/>
                <a:gd name="T12" fmla="*/ 48 w 55"/>
                <a:gd name="T13" fmla="*/ 131 h 64"/>
                <a:gd name="T14" fmla="*/ 48 w 55"/>
                <a:gd name="T15" fmla="*/ 111 h 64"/>
                <a:gd name="T16" fmla="*/ 76 w 55"/>
                <a:gd name="T17" fmla="*/ 0 h 64"/>
                <a:gd name="T18" fmla="*/ 35 w 55"/>
                <a:gd name="T19" fmla="*/ 0 h 64"/>
                <a:gd name="T20" fmla="*/ 9 w 55"/>
                <a:gd name="T21" fmla="*/ 123 h 64"/>
                <a:gd name="T22" fmla="*/ 35 w 55"/>
                <a:gd name="T23" fmla="*/ 166 h 64"/>
                <a:gd name="T24" fmla="*/ 78 w 55"/>
                <a:gd name="T25" fmla="*/ 138 h 64"/>
                <a:gd name="T26" fmla="*/ 78 w 55"/>
                <a:gd name="T27" fmla="*/ 138 h 64"/>
                <a:gd name="T28" fmla="*/ 74 w 55"/>
                <a:gd name="T29" fmla="*/ 165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64"/>
                <a:gd name="T47" fmla="*/ 55 w 55"/>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64">
                  <a:moveTo>
                    <a:pt x="27" y="63"/>
                  </a:moveTo>
                  <a:cubicBezTo>
                    <a:pt x="41" y="63"/>
                    <a:pt x="41" y="63"/>
                    <a:pt x="41" y="63"/>
                  </a:cubicBezTo>
                  <a:cubicBezTo>
                    <a:pt x="55" y="0"/>
                    <a:pt x="55" y="0"/>
                    <a:pt x="55" y="0"/>
                  </a:cubicBezTo>
                  <a:cubicBezTo>
                    <a:pt x="40" y="0"/>
                    <a:pt x="40" y="0"/>
                    <a:pt x="40" y="0"/>
                  </a:cubicBezTo>
                  <a:cubicBezTo>
                    <a:pt x="31" y="41"/>
                    <a:pt x="31" y="41"/>
                    <a:pt x="31" y="41"/>
                  </a:cubicBezTo>
                  <a:cubicBezTo>
                    <a:pt x="30" y="46"/>
                    <a:pt x="29" y="53"/>
                    <a:pt x="22" y="53"/>
                  </a:cubicBezTo>
                  <a:cubicBezTo>
                    <a:pt x="20" y="53"/>
                    <a:pt x="19" y="53"/>
                    <a:pt x="18" y="51"/>
                  </a:cubicBezTo>
                  <a:cubicBezTo>
                    <a:pt x="17" y="49"/>
                    <a:pt x="18" y="46"/>
                    <a:pt x="18" y="43"/>
                  </a:cubicBezTo>
                  <a:cubicBezTo>
                    <a:pt x="28" y="0"/>
                    <a:pt x="28" y="0"/>
                    <a:pt x="28" y="0"/>
                  </a:cubicBezTo>
                  <a:cubicBezTo>
                    <a:pt x="13" y="0"/>
                    <a:pt x="13" y="0"/>
                    <a:pt x="13" y="0"/>
                  </a:cubicBezTo>
                  <a:cubicBezTo>
                    <a:pt x="3" y="48"/>
                    <a:pt x="3" y="48"/>
                    <a:pt x="3" y="48"/>
                  </a:cubicBezTo>
                  <a:cubicBezTo>
                    <a:pt x="0" y="59"/>
                    <a:pt x="2" y="64"/>
                    <a:pt x="13" y="64"/>
                  </a:cubicBezTo>
                  <a:cubicBezTo>
                    <a:pt x="20" y="64"/>
                    <a:pt x="25" y="61"/>
                    <a:pt x="29" y="53"/>
                  </a:cubicBezTo>
                  <a:cubicBezTo>
                    <a:pt x="29" y="53"/>
                    <a:pt x="29" y="53"/>
                    <a:pt x="29" y="53"/>
                  </a:cubicBezTo>
                  <a:cubicBezTo>
                    <a:pt x="27" y="63"/>
                    <a:pt x="27" y="63"/>
                    <a:pt x="27" y="63"/>
                  </a:cubicBezTo>
                  <a:close/>
                </a:path>
              </a:pathLst>
            </a:custGeom>
            <a:solidFill>
              <a:srgbClr val="000000"/>
            </a:solidFill>
            <a:ln w="9525">
              <a:noFill/>
              <a:round/>
              <a:headEnd/>
              <a:tailEnd/>
            </a:ln>
          </p:spPr>
          <p:txBody>
            <a:bodyPr/>
            <a:lstStyle/>
            <a:p>
              <a:endParaRPr lang="en-US" dirty="0"/>
            </a:p>
          </p:txBody>
        </p:sp>
        <p:sp>
          <p:nvSpPr>
            <p:cNvPr id="125" name="Freeform 72"/>
            <p:cNvSpPr>
              <a:spLocks noEditPoints="1"/>
            </p:cNvSpPr>
            <p:nvPr/>
          </p:nvSpPr>
          <p:spPr bwMode="auto">
            <a:xfrm>
              <a:off x="1002" y="3380"/>
              <a:ext cx="70" cy="102"/>
            </a:xfrm>
            <a:custGeom>
              <a:avLst/>
              <a:gdLst>
                <a:gd name="T0" fmla="*/ 77 w 59"/>
                <a:gd name="T1" fmla="*/ 71 h 86"/>
                <a:gd name="T2" fmla="*/ 104 w 59"/>
                <a:gd name="T3" fmla="*/ 30 h 86"/>
                <a:gd name="T4" fmla="*/ 115 w 59"/>
                <a:gd name="T5" fmla="*/ 63 h 86"/>
                <a:gd name="T6" fmla="*/ 104 w 59"/>
                <a:gd name="T7" fmla="*/ 123 h 86"/>
                <a:gd name="T8" fmla="*/ 77 w 59"/>
                <a:gd name="T9" fmla="*/ 152 h 86"/>
                <a:gd name="T10" fmla="*/ 63 w 59"/>
                <a:gd name="T11" fmla="*/ 123 h 86"/>
                <a:gd name="T12" fmla="*/ 77 w 59"/>
                <a:gd name="T13" fmla="*/ 71 h 86"/>
                <a:gd name="T14" fmla="*/ 91 w 59"/>
                <a:gd name="T15" fmla="*/ 2 h 86"/>
                <a:gd name="T16" fmla="*/ 51 w 59"/>
                <a:gd name="T17" fmla="*/ 2 h 86"/>
                <a:gd name="T18" fmla="*/ 0 w 59"/>
                <a:gd name="T19" fmla="*/ 241 h 86"/>
                <a:gd name="T20" fmla="*/ 39 w 59"/>
                <a:gd name="T21" fmla="*/ 241 h 86"/>
                <a:gd name="T22" fmla="*/ 55 w 59"/>
                <a:gd name="T23" fmla="*/ 161 h 86"/>
                <a:gd name="T24" fmla="*/ 55 w 59"/>
                <a:gd name="T25" fmla="*/ 161 h 86"/>
                <a:gd name="T26" fmla="*/ 89 w 59"/>
                <a:gd name="T27" fmla="*/ 183 h 86"/>
                <a:gd name="T28" fmla="*/ 142 w 59"/>
                <a:gd name="T29" fmla="*/ 126 h 86"/>
                <a:gd name="T30" fmla="*/ 155 w 59"/>
                <a:gd name="T31" fmla="*/ 63 h 86"/>
                <a:gd name="T32" fmla="*/ 128 w 59"/>
                <a:gd name="T33" fmla="*/ 0 h 86"/>
                <a:gd name="T34" fmla="*/ 88 w 59"/>
                <a:gd name="T35" fmla="*/ 21 h 86"/>
                <a:gd name="T36" fmla="*/ 88 w 59"/>
                <a:gd name="T37" fmla="*/ 21 h 86"/>
                <a:gd name="T38" fmla="*/ 91 w 59"/>
                <a:gd name="T39" fmla="*/ 2 h 8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86"/>
                <a:gd name="T62" fmla="*/ 59 w 59"/>
                <a:gd name="T63" fmla="*/ 86 h 8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86">
                  <a:moveTo>
                    <a:pt x="28" y="25"/>
                  </a:moveTo>
                  <a:cubicBezTo>
                    <a:pt x="28" y="20"/>
                    <a:pt x="30" y="11"/>
                    <a:pt x="37" y="11"/>
                  </a:cubicBezTo>
                  <a:cubicBezTo>
                    <a:pt x="44" y="11"/>
                    <a:pt x="42" y="17"/>
                    <a:pt x="41" y="23"/>
                  </a:cubicBezTo>
                  <a:cubicBezTo>
                    <a:pt x="37" y="44"/>
                    <a:pt x="37" y="44"/>
                    <a:pt x="37" y="44"/>
                  </a:cubicBezTo>
                  <a:cubicBezTo>
                    <a:pt x="35" y="50"/>
                    <a:pt x="33" y="55"/>
                    <a:pt x="28" y="55"/>
                  </a:cubicBezTo>
                  <a:cubicBezTo>
                    <a:pt x="23" y="55"/>
                    <a:pt x="22" y="51"/>
                    <a:pt x="23" y="44"/>
                  </a:cubicBezTo>
                  <a:cubicBezTo>
                    <a:pt x="28" y="25"/>
                    <a:pt x="28" y="25"/>
                    <a:pt x="28" y="25"/>
                  </a:cubicBezTo>
                  <a:close/>
                  <a:moveTo>
                    <a:pt x="33" y="2"/>
                  </a:moveTo>
                  <a:cubicBezTo>
                    <a:pt x="18" y="2"/>
                    <a:pt x="18" y="2"/>
                    <a:pt x="18" y="2"/>
                  </a:cubicBezTo>
                  <a:cubicBezTo>
                    <a:pt x="0" y="86"/>
                    <a:pt x="0" y="86"/>
                    <a:pt x="0" y="86"/>
                  </a:cubicBezTo>
                  <a:cubicBezTo>
                    <a:pt x="14" y="86"/>
                    <a:pt x="14" y="86"/>
                    <a:pt x="14" y="86"/>
                  </a:cubicBezTo>
                  <a:cubicBezTo>
                    <a:pt x="20" y="58"/>
                    <a:pt x="20" y="58"/>
                    <a:pt x="20" y="58"/>
                  </a:cubicBezTo>
                  <a:cubicBezTo>
                    <a:pt x="20" y="58"/>
                    <a:pt x="20" y="58"/>
                    <a:pt x="20" y="58"/>
                  </a:cubicBezTo>
                  <a:cubicBezTo>
                    <a:pt x="22" y="65"/>
                    <a:pt x="26" y="66"/>
                    <a:pt x="32" y="66"/>
                  </a:cubicBezTo>
                  <a:cubicBezTo>
                    <a:pt x="44" y="66"/>
                    <a:pt x="49" y="55"/>
                    <a:pt x="51" y="45"/>
                  </a:cubicBezTo>
                  <a:cubicBezTo>
                    <a:pt x="56" y="23"/>
                    <a:pt x="56" y="23"/>
                    <a:pt x="56" y="23"/>
                  </a:cubicBezTo>
                  <a:cubicBezTo>
                    <a:pt x="59" y="5"/>
                    <a:pt x="55" y="0"/>
                    <a:pt x="46" y="0"/>
                  </a:cubicBezTo>
                  <a:cubicBezTo>
                    <a:pt x="40" y="0"/>
                    <a:pt x="35" y="2"/>
                    <a:pt x="31" y="8"/>
                  </a:cubicBezTo>
                  <a:cubicBezTo>
                    <a:pt x="31" y="8"/>
                    <a:pt x="31" y="8"/>
                    <a:pt x="31" y="8"/>
                  </a:cubicBezTo>
                  <a:cubicBezTo>
                    <a:pt x="33" y="2"/>
                    <a:pt x="33" y="2"/>
                    <a:pt x="33" y="2"/>
                  </a:cubicBezTo>
                  <a:close/>
                </a:path>
              </a:pathLst>
            </a:custGeom>
            <a:solidFill>
              <a:srgbClr val="000000"/>
            </a:solidFill>
            <a:ln w="9525">
              <a:noFill/>
              <a:round/>
              <a:headEnd/>
              <a:tailEnd/>
            </a:ln>
          </p:spPr>
          <p:txBody>
            <a:bodyPr/>
            <a:lstStyle/>
            <a:p>
              <a:endParaRPr lang="en-US" dirty="0"/>
            </a:p>
          </p:txBody>
        </p:sp>
        <p:sp>
          <p:nvSpPr>
            <p:cNvPr id="126" name="Freeform 73"/>
            <p:cNvSpPr>
              <a:spLocks/>
            </p:cNvSpPr>
            <p:nvPr/>
          </p:nvSpPr>
          <p:spPr bwMode="auto">
            <a:xfrm>
              <a:off x="753" y="3225"/>
              <a:ext cx="73" cy="100"/>
            </a:xfrm>
            <a:custGeom>
              <a:avLst/>
              <a:gdLst>
                <a:gd name="T0" fmla="*/ 18 w 73"/>
                <a:gd name="T1" fmla="*/ 100 h 100"/>
                <a:gd name="T2" fmla="*/ 27 w 73"/>
                <a:gd name="T3" fmla="*/ 55 h 100"/>
                <a:gd name="T4" fmla="*/ 59 w 73"/>
                <a:gd name="T5" fmla="*/ 55 h 100"/>
                <a:gd name="T6" fmla="*/ 62 w 73"/>
                <a:gd name="T7" fmla="*/ 39 h 100"/>
                <a:gd name="T8" fmla="*/ 31 w 73"/>
                <a:gd name="T9" fmla="*/ 39 h 100"/>
                <a:gd name="T10" fmla="*/ 35 w 73"/>
                <a:gd name="T11" fmla="*/ 15 h 100"/>
                <a:gd name="T12" fmla="*/ 69 w 73"/>
                <a:gd name="T13" fmla="*/ 15 h 100"/>
                <a:gd name="T14" fmla="*/ 73 w 73"/>
                <a:gd name="T15" fmla="*/ 0 h 100"/>
                <a:gd name="T16" fmla="*/ 20 w 73"/>
                <a:gd name="T17" fmla="*/ 0 h 100"/>
                <a:gd name="T18" fmla="*/ 0 w 73"/>
                <a:gd name="T19" fmla="*/ 100 h 100"/>
                <a:gd name="T20" fmla="*/ 18 w 73"/>
                <a:gd name="T21" fmla="*/ 100 h 100"/>
                <a:gd name="T22" fmla="*/ 18 w 73"/>
                <a:gd name="T23" fmla="*/ 10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
                <a:gd name="T37" fmla="*/ 0 h 100"/>
                <a:gd name="T38" fmla="*/ 73 w 73"/>
                <a:gd name="T39" fmla="*/ 100 h 1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 h="100">
                  <a:moveTo>
                    <a:pt x="18" y="100"/>
                  </a:moveTo>
                  <a:lnTo>
                    <a:pt x="27" y="55"/>
                  </a:lnTo>
                  <a:lnTo>
                    <a:pt x="59" y="55"/>
                  </a:lnTo>
                  <a:lnTo>
                    <a:pt x="62" y="39"/>
                  </a:lnTo>
                  <a:lnTo>
                    <a:pt x="31" y="39"/>
                  </a:lnTo>
                  <a:lnTo>
                    <a:pt x="35" y="15"/>
                  </a:lnTo>
                  <a:lnTo>
                    <a:pt x="69" y="15"/>
                  </a:lnTo>
                  <a:lnTo>
                    <a:pt x="73" y="0"/>
                  </a:lnTo>
                  <a:lnTo>
                    <a:pt x="20" y="0"/>
                  </a:lnTo>
                  <a:lnTo>
                    <a:pt x="0" y="100"/>
                  </a:lnTo>
                  <a:lnTo>
                    <a:pt x="18" y="100"/>
                  </a:lnTo>
                  <a:close/>
                </a:path>
              </a:pathLst>
            </a:custGeom>
            <a:solidFill>
              <a:srgbClr val="000000"/>
            </a:solidFill>
            <a:ln w="9525">
              <a:noFill/>
              <a:round/>
              <a:headEnd/>
              <a:tailEnd/>
            </a:ln>
          </p:spPr>
          <p:txBody>
            <a:bodyPr/>
            <a:lstStyle/>
            <a:p>
              <a:endParaRPr lang="en-US" dirty="0"/>
            </a:p>
          </p:txBody>
        </p:sp>
        <p:sp>
          <p:nvSpPr>
            <p:cNvPr id="127" name="Freeform 74"/>
            <p:cNvSpPr>
              <a:spLocks noEditPoints="1"/>
            </p:cNvSpPr>
            <p:nvPr/>
          </p:nvSpPr>
          <p:spPr bwMode="auto">
            <a:xfrm>
              <a:off x="819" y="3225"/>
              <a:ext cx="38" cy="100"/>
            </a:xfrm>
            <a:custGeom>
              <a:avLst/>
              <a:gdLst>
                <a:gd name="T0" fmla="*/ 16 w 38"/>
                <a:gd name="T1" fmla="*/ 100 h 100"/>
                <a:gd name="T2" fmla="*/ 33 w 38"/>
                <a:gd name="T3" fmla="*/ 25 h 100"/>
                <a:gd name="T4" fmla="*/ 15 w 38"/>
                <a:gd name="T5" fmla="*/ 25 h 100"/>
                <a:gd name="T6" fmla="*/ 0 w 38"/>
                <a:gd name="T7" fmla="*/ 100 h 100"/>
                <a:gd name="T8" fmla="*/ 16 w 38"/>
                <a:gd name="T9" fmla="*/ 100 h 100"/>
                <a:gd name="T10" fmla="*/ 16 w 38"/>
                <a:gd name="T11" fmla="*/ 100 h 100"/>
                <a:gd name="T12" fmla="*/ 34 w 38"/>
                <a:gd name="T13" fmla="*/ 16 h 100"/>
                <a:gd name="T14" fmla="*/ 38 w 38"/>
                <a:gd name="T15" fmla="*/ 0 h 100"/>
                <a:gd name="T16" fmla="*/ 20 w 38"/>
                <a:gd name="T17" fmla="*/ 0 h 100"/>
                <a:gd name="T18" fmla="*/ 18 w 38"/>
                <a:gd name="T19" fmla="*/ 16 h 100"/>
                <a:gd name="T20" fmla="*/ 34 w 38"/>
                <a:gd name="T21" fmla="*/ 16 h 100"/>
                <a:gd name="T22" fmla="*/ 34 w 38"/>
                <a:gd name="T23" fmla="*/ 1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100"/>
                <a:gd name="T38" fmla="*/ 38 w 38"/>
                <a:gd name="T39" fmla="*/ 100 h 1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100">
                  <a:moveTo>
                    <a:pt x="16" y="100"/>
                  </a:moveTo>
                  <a:lnTo>
                    <a:pt x="33" y="25"/>
                  </a:lnTo>
                  <a:lnTo>
                    <a:pt x="15" y="25"/>
                  </a:lnTo>
                  <a:lnTo>
                    <a:pt x="0" y="100"/>
                  </a:lnTo>
                  <a:lnTo>
                    <a:pt x="16" y="100"/>
                  </a:lnTo>
                  <a:close/>
                  <a:moveTo>
                    <a:pt x="34" y="16"/>
                  </a:moveTo>
                  <a:lnTo>
                    <a:pt x="38" y="0"/>
                  </a:lnTo>
                  <a:lnTo>
                    <a:pt x="20" y="0"/>
                  </a:lnTo>
                  <a:lnTo>
                    <a:pt x="18" y="16"/>
                  </a:lnTo>
                  <a:lnTo>
                    <a:pt x="34" y="16"/>
                  </a:lnTo>
                  <a:close/>
                </a:path>
              </a:pathLst>
            </a:custGeom>
            <a:solidFill>
              <a:srgbClr val="000000"/>
            </a:solidFill>
            <a:ln w="9525">
              <a:noFill/>
              <a:round/>
              <a:headEnd/>
              <a:tailEnd/>
            </a:ln>
          </p:spPr>
          <p:txBody>
            <a:bodyPr/>
            <a:lstStyle/>
            <a:p>
              <a:endParaRPr lang="en-US" dirty="0"/>
            </a:p>
          </p:txBody>
        </p:sp>
        <p:sp>
          <p:nvSpPr>
            <p:cNvPr id="128" name="Freeform 75"/>
            <p:cNvSpPr>
              <a:spLocks/>
            </p:cNvSpPr>
            <p:nvPr/>
          </p:nvSpPr>
          <p:spPr bwMode="auto">
            <a:xfrm>
              <a:off x="853" y="3248"/>
              <a:ext cx="66" cy="77"/>
            </a:xfrm>
            <a:custGeom>
              <a:avLst/>
              <a:gdLst>
                <a:gd name="T0" fmla="*/ 75 w 56"/>
                <a:gd name="T1" fmla="*/ 2 h 65"/>
                <a:gd name="T2" fmla="*/ 39 w 56"/>
                <a:gd name="T3" fmla="*/ 2 h 65"/>
                <a:gd name="T4" fmla="*/ 0 w 56"/>
                <a:gd name="T5" fmla="*/ 180 h 65"/>
                <a:gd name="T6" fmla="*/ 40 w 56"/>
                <a:gd name="T7" fmla="*/ 180 h 65"/>
                <a:gd name="T8" fmla="*/ 64 w 56"/>
                <a:gd name="T9" fmla="*/ 64 h 65"/>
                <a:gd name="T10" fmla="*/ 88 w 56"/>
                <a:gd name="T11" fmla="*/ 33 h 65"/>
                <a:gd name="T12" fmla="*/ 100 w 56"/>
                <a:gd name="T13" fmla="*/ 63 h 65"/>
                <a:gd name="T14" fmla="*/ 75 w 56"/>
                <a:gd name="T15" fmla="*/ 180 h 65"/>
                <a:gd name="T16" fmla="*/ 117 w 56"/>
                <a:gd name="T17" fmla="*/ 180 h 65"/>
                <a:gd name="T18" fmla="*/ 140 w 56"/>
                <a:gd name="T19" fmla="*/ 45 h 65"/>
                <a:gd name="T20" fmla="*/ 116 w 56"/>
                <a:gd name="T21" fmla="*/ 0 h 65"/>
                <a:gd name="T22" fmla="*/ 73 w 56"/>
                <a:gd name="T23" fmla="*/ 21 h 65"/>
                <a:gd name="T24" fmla="*/ 73 w 56"/>
                <a:gd name="T25" fmla="*/ 21 h 65"/>
                <a:gd name="T26" fmla="*/ 75 w 56"/>
                <a:gd name="T27" fmla="*/ 2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65"/>
                <a:gd name="T44" fmla="*/ 56 w 5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65">
                  <a:moveTo>
                    <a:pt x="28" y="2"/>
                  </a:moveTo>
                  <a:cubicBezTo>
                    <a:pt x="14" y="2"/>
                    <a:pt x="14" y="2"/>
                    <a:pt x="14" y="2"/>
                  </a:cubicBezTo>
                  <a:cubicBezTo>
                    <a:pt x="0" y="65"/>
                    <a:pt x="0" y="65"/>
                    <a:pt x="0" y="65"/>
                  </a:cubicBezTo>
                  <a:cubicBezTo>
                    <a:pt x="15" y="65"/>
                    <a:pt x="15" y="65"/>
                    <a:pt x="15" y="65"/>
                  </a:cubicBezTo>
                  <a:cubicBezTo>
                    <a:pt x="24" y="24"/>
                    <a:pt x="24" y="24"/>
                    <a:pt x="24" y="24"/>
                  </a:cubicBezTo>
                  <a:cubicBezTo>
                    <a:pt x="25" y="17"/>
                    <a:pt x="28" y="12"/>
                    <a:pt x="33" y="12"/>
                  </a:cubicBezTo>
                  <a:cubicBezTo>
                    <a:pt x="39" y="12"/>
                    <a:pt x="38" y="17"/>
                    <a:pt x="37" y="23"/>
                  </a:cubicBezTo>
                  <a:cubicBezTo>
                    <a:pt x="28" y="65"/>
                    <a:pt x="28" y="65"/>
                    <a:pt x="28" y="65"/>
                  </a:cubicBezTo>
                  <a:cubicBezTo>
                    <a:pt x="43" y="65"/>
                    <a:pt x="43" y="65"/>
                    <a:pt x="43" y="65"/>
                  </a:cubicBezTo>
                  <a:cubicBezTo>
                    <a:pt x="53" y="16"/>
                    <a:pt x="53" y="16"/>
                    <a:pt x="53" y="16"/>
                  </a:cubicBezTo>
                  <a:cubicBezTo>
                    <a:pt x="56" y="5"/>
                    <a:pt x="50" y="0"/>
                    <a:pt x="42" y="0"/>
                  </a:cubicBezTo>
                  <a:cubicBezTo>
                    <a:pt x="39" y="0"/>
                    <a:pt x="32" y="1"/>
                    <a:pt x="27" y="8"/>
                  </a:cubicBezTo>
                  <a:cubicBezTo>
                    <a:pt x="27" y="8"/>
                    <a:pt x="27" y="8"/>
                    <a:pt x="27" y="8"/>
                  </a:cubicBezTo>
                  <a:cubicBezTo>
                    <a:pt x="28" y="2"/>
                    <a:pt x="28" y="2"/>
                    <a:pt x="28" y="2"/>
                  </a:cubicBezTo>
                  <a:close/>
                </a:path>
              </a:pathLst>
            </a:custGeom>
            <a:solidFill>
              <a:srgbClr val="000000"/>
            </a:solidFill>
            <a:ln w="9525">
              <a:noFill/>
              <a:round/>
              <a:headEnd/>
              <a:tailEnd/>
            </a:ln>
          </p:spPr>
          <p:txBody>
            <a:bodyPr/>
            <a:lstStyle/>
            <a:p>
              <a:endParaRPr lang="en-US" dirty="0"/>
            </a:p>
          </p:txBody>
        </p:sp>
        <p:sp>
          <p:nvSpPr>
            <p:cNvPr id="129" name="Freeform 76"/>
            <p:cNvSpPr>
              <a:spLocks noEditPoints="1"/>
            </p:cNvSpPr>
            <p:nvPr/>
          </p:nvSpPr>
          <p:spPr bwMode="auto">
            <a:xfrm>
              <a:off x="918" y="3248"/>
              <a:ext cx="65" cy="78"/>
            </a:xfrm>
            <a:custGeom>
              <a:avLst/>
              <a:gdLst>
                <a:gd name="T0" fmla="*/ 118 w 55"/>
                <a:gd name="T1" fmla="*/ 178 h 66"/>
                <a:gd name="T2" fmla="*/ 118 w 55"/>
                <a:gd name="T3" fmla="*/ 152 h 66"/>
                <a:gd name="T4" fmla="*/ 139 w 55"/>
                <a:gd name="T5" fmla="*/ 52 h 66"/>
                <a:gd name="T6" fmla="*/ 93 w 55"/>
                <a:gd name="T7" fmla="*/ 0 h 66"/>
                <a:gd name="T8" fmla="*/ 25 w 55"/>
                <a:gd name="T9" fmla="*/ 54 h 66"/>
                <a:gd name="T10" fmla="*/ 63 w 55"/>
                <a:gd name="T11" fmla="*/ 54 h 66"/>
                <a:gd name="T12" fmla="*/ 90 w 55"/>
                <a:gd name="T13" fmla="*/ 30 h 66"/>
                <a:gd name="T14" fmla="*/ 106 w 55"/>
                <a:gd name="T15" fmla="*/ 39 h 66"/>
                <a:gd name="T16" fmla="*/ 78 w 55"/>
                <a:gd name="T17" fmla="*/ 67 h 66"/>
                <a:gd name="T18" fmla="*/ 9 w 55"/>
                <a:gd name="T19" fmla="*/ 130 h 66"/>
                <a:gd name="T20" fmla="*/ 44 w 55"/>
                <a:gd name="T21" fmla="*/ 180 h 66"/>
                <a:gd name="T22" fmla="*/ 79 w 55"/>
                <a:gd name="T23" fmla="*/ 161 h 66"/>
                <a:gd name="T24" fmla="*/ 79 w 55"/>
                <a:gd name="T25" fmla="*/ 161 h 66"/>
                <a:gd name="T26" fmla="*/ 79 w 55"/>
                <a:gd name="T27" fmla="*/ 178 h 66"/>
                <a:gd name="T28" fmla="*/ 118 w 55"/>
                <a:gd name="T29" fmla="*/ 178 h 66"/>
                <a:gd name="T30" fmla="*/ 92 w 55"/>
                <a:gd name="T31" fmla="*/ 103 h 66"/>
                <a:gd name="T32" fmla="*/ 63 w 55"/>
                <a:gd name="T33" fmla="*/ 151 h 66"/>
                <a:gd name="T34" fmla="*/ 46 w 55"/>
                <a:gd name="T35" fmla="*/ 129 h 66"/>
                <a:gd name="T36" fmla="*/ 61 w 55"/>
                <a:gd name="T37" fmla="*/ 109 h 66"/>
                <a:gd name="T38" fmla="*/ 93 w 55"/>
                <a:gd name="T39" fmla="*/ 87 h 66"/>
                <a:gd name="T40" fmla="*/ 92 w 55"/>
                <a:gd name="T41" fmla="*/ 103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66"/>
                <a:gd name="T65" fmla="*/ 55 w 55"/>
                <a:gd name="T66" fmla="*/ 66 h 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66">
                  <a:moveTo>
                    <a:pt x="44" y="65"/>
                  </a:moveTo>
                  <a:cubicBezTo>
                    <a:pt x="44" y="62"/>
                    <a:pt x="44" y="59"/>
                    <a:pt x="44" y="56"/>
                  </a:cubicBezTo>
                  <a:cubicBezTo>
                    <a:pt x="52" y="19"/>
                    <a:pt x="52" y="19"/>
                    <a:pt x="52" y="19"/>
                  </a:cubicBezTo>
                  <a:cubicBezTo>
                    <a:pt x="54" y="10"/>
                    <a:pt x="55" y="0"/>
                    <a:pt x="35" y="0"/>
                  </a:cubicBezTo>
                  <a:cubicBezTo>
                    <a:pt x="17" y="0"/>
                    <a:pt x="12" y="8"/>
                    <a:pt x="9" y="20"/>
                  </a:cubicBezTo>
                  <a:cubicBezTo>
                    <a:pt x="23" y="20"/>
                    <a:pt x="23" y="20"/>
                    <a:pt x="23" y="20"/>
                  </a:cubicBezTo>
                  <a:cubicBezTo>
                    <a:pt x="24" y="15"/>
                    <a:pt x="26" y="11"/>
                    <a:pt x="33" y="11"/>
                  </a:cubicBezTo>
                  <a:cubicBezTo>
                    <a:pt x="36" y="11"/>
                    <a:pt x="39" y="12"/>
                    <a:pt x="39" y="14"/>
                  </a:cubicBezTo>
                  <a:cubicBezTo>
                    <a:pt x="39" y="20"/>
                    <a:pt x="36" y="22"/>
                    <a:pt x="29" y="25"/>
                  </a:cubicBezTo>
                  <a:cubicBezTo>
                    <a:pt x="17" y="30"/>
                    <a:pt x="6" y="33"/>
                    <a:pt x="3" y="48"/>
                  </a:cubicBezTo>
                  <a:cubicBezTo>
                    <a:pt x="0" y="61"/>
                    <a:pt x="4" y="66"/>
                    <a:pt x="16" y="66"/>
                  </a:cubicBezTo>
                  <a:cubicBezTo>
                    <a:pt x="21" y="66"/>
                    <a:pt x="26" y="64"/>
                    <a:pt x="30" y="58"/>
                  </a:cubicBezTo>
                  <a:cubicBezTo>
                    <a:pt x="30" y="58"/>
                    <a:pt x="30" y="58"/>
                    <a:pt x="30" y="58"/>
                  </a:cubicBezTo>
                  <a:cubicBezTo>
                    <a:pt x="30" y="61"/>
                    <a:pt x="29" y="63"/>
                    <a:pt x="30" y="65"/>
                  </a:cubicBezTo>
                  <a:cubicBezTo>
                    <a:pt x="44" y="65"/>
                    <a:pt x="44" y="65"/>
                    <a:pt x="44" y="65"/>
                  </a:cubicBezTo>
                  <a:close/>
                  <a:moveTo>
                    <a:pt x="34" y="38"/>
                  </a:moveTo>
                  <a:cubicBezTo>
                    <a:pt x="32" y="44"/>
                    <a:pt x="31" y="55"/>
                    <a:pt x="23" y="55"/>
                  </a:cubicBezTo>
                  <a:cubicBezTo>
                    <a:pt x="17" y="55"/>
                    <a:pt x="16" y="52"/>
                    <a:pt x="17" y="47"/>
                  </a:cubicBezTo>
                  <a:cubicBezTo>
                    <a:pt x="18" y="45"/>
                    <a:pt x="19" y="41"/>
                    <a:pt x="22" y="40"/>
                  </a:cubicBezTo>
                  <a:cubicBezTo>
                    <a:pt x="26" y="36"/>
                    <a:pt x="31" y="34"/>
                    <a:pt x="35" y="32"/>
                  </a:cubicBezTo>
                  <a:cubicBezTo>
                    <a:pt x="34" y="38"/>
                    <a:pt x="34" y="38"/>
                    <a:pt x="34" y="38"/>
                  </a:cubicBezTo>
                  <a:close/>
                </a:path>
              </a:pathLst>
            </a:custGeom>
            <a:solidFill>
              <a:srgbClr val="000000"/>
            </a:solidFill>
            <a:ln w="9525">
              <a:noFill/>
              <a:round/>
              <a:headEnd/>
              <a:tailEnd/>
            </a:ln>
          </p:spPr>
          <p:txBody>
            <a:bodyPr/>
            <a:lstStyle/>
            <a:p>
              <a:endParaRPr lang="en-US" dirty="0"/>
            </a:p>
          </p:txBody>
        </p:sp>
        <p:sp>
          <p:nvSpPr>
            <p:cNvPr id="130" name="Freeform 77"/>
            <p:cNvSpPr>
              <a:spLocks/>
            </p:cNvSpPr>
            <p:nvPr/>
          </p:nvSpPr>
          <p:spPr bwMode="auto">
            <a:xfrm>
              <a:off x="985" y="3248"/>
              <a:ext cx="67" cy="77"/>
            </a:xfrm>
            <a:custGeom>
              <a:avLst/>
              <a:gdLst>
                <a:gd name="T0" fmla="*/ 85 w 56"/>
                <a:gd name="T1" fmla="*/ 2 h 65"/>
                <a:gd name="T2" fmla="*/ 42 w 56"/>
                <a:gd name="T3" fmla="*/ 2 h 65"/>
                <a:gd name="T4" fmla="*/ 0 w 56"/>
                <a:gd name="T5" fmla="*/ 180 h 65"/>
                <a:gd name="T6" fmla="*/ 44 w 56"/>
                <a:gd name="T7" fmla="*/ 180 h 65"/>
                <a:gd name="T8" fmla="*/ 72 w 56"/>
                <a:gd name="T9" fmla="*/ 64 h 65"/>
                <a:gd name="T10" fmla="*/ 96 w 56"/>
                <a:gd name="T11" fmla="*/ 33 h 65"/>
                <a:gd name="T12" fmla="*/ 108 w 56"/>
                <a:gd name="T13" fmla="*/ 63 h 65"/>
                <a:gd name="T14" fmla="*/ 85 w 56"/>
                <a:gd name="T15" fmla="*/ 180 h 65"/>
                <a:gd name="T16" fmla="*/ 124 w 56"/>
                <a:gd name="T17" fmla="*/ 180 h 65"/>
                <a:gd name="T18" fmla="*/ 154 w 56"/>
                <a:gd name="T19" fmla="*/ 45 h 65"/>
                <a:gd name="T20" fmla="*/ 123 w 56"/>
                <a:gd name="T21" fmla="*/ 0 h 65"/>
                <a:gd name="T22" fmla="*/ 78 w 56"/>
                <a:gd name="T23" fmla="*/ 21 h 65"/>
                <a:gd name="T24" fmla="*/ 78 w 56"/>
                <a:gd name="T25" fmla="*/ 21 h 65"/>
                <a:gd name="T26" fmla="*/ 85 w 56"/>
                <a:gd name="T27" fmla="*/ 2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65"/>
                <a:gd name="T44" fmla="*/ 56 w 5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65">
                  <a:moveTo>
                    <a:pt x="28" y="2"/>
                  </a:moveTo>
                  <a:cubicBezTo>
                    <a:pt x="14" y="2"/>
                    <a:pt x="14" y="2"/>
                    <a:pt x="14" y="2"/>
                  </a:cubicBezTo>
                  <a:cubicBezTo>
                    <a:pt x="0" y="65"/>
                    <a:pt x="0" y="65"/>
                    <a:pt x="0" y="65"/>
                  </a:cubicBezTo>
                  <a:cubicBezTo>
                    <a:pt x="15" y="65"/>
                    <a:pt x="15" y="65"/>
                    <a:pt x="15" y="65"/>
                  </a:cubicBezTo>
                  <a:cubicBezTo>
                    <a:pt x="24" y="24"/>
                    <a:pt x="24" y="24"/>
                    <a:pt x="24" y="24"/>
                  </a:cubicBezTo>
                  <a:cubicBezTo>
                    <a:pt x="25" y="17"/>
                    <a:pt x="28" y="12"/>
                    <a:pt x="33" y="12"/>
                  </a:cubicBezTo>
                  <a:cubicBezTo>
                    <a:pt x="39" y="12"/>
                    <a:pt x="38" y="17"/>
                    <a:pt x="37" y="23"/>
                  </a:cubicBezTo>
                  <a:cubicBezTo>
                    <a:pt x="28" y="65"/>
                    <a:pt x="28" y="65"/>
                    <a:pt x="28" y="65"/>
                  </a:cubicBezTo>
                  <a:cubicBezTo>
                    <a:pt x="43" y="65"/>
                    <a:pt x="43" y="65"/>
                    <a:pt x="43" y="65"/>
                  </a:cubicBezTo>
                  <a:cubicBezTo>
                    <a:pt x="53" y="16"/>
                    <a:pt x="53" y="16"/>
                    <a:pt x="53" y="16"/>
                  </a:cubicBezTo>
                  <a:cubicBezTo>
                    <a:pt x="56" y="5"/>
                    <a:pt x="50" y="0"/>
                    <a:pt x="42" y="0"/>
                  </a:cubicBezTo>
                  <a:cubicBezTo>
                    <a:pt x="39" y="0"/>
                    <a:pt x="32" y="1"/>
                    <a:pt x="27" y="8"/>
                  </a:cubicBezTo>
                  <a:cubicBezTo>
                    <a:pt x="27" y="8"/>
                    <a:pt x="27" y="8"/>
                    <a:pt x="27" y="8"/>
                  </a:cubicBezTo>
                  <a:cubicBezTo>
                    <a:pt x="28" y="2"/>
                    <a:pt x="28" y="2"/>
                    <a:pt x="28" y="2"/>
                  </a:cubicBezTo>
                  <a:close/>
                </a:path>
              </a:pathLst>
            </a:custGeom>
            <a:solidFill>
              <a:srgbClr val="000000"/>
            </a:solidFill>
            <a:ln w="9525">
              <a:noFill/>
              <a:round/>
              <a:headEnd/>
              <a:tailEnd/>
            </a:ln>
          </p:spPr>
          <p:txBody>
            <a:bodyPr/>
            <a:lstStyle/>
            <a:p>
              <a:endParaRPr lang="en-US" dirty="0"/>
            </a:p>
          </p:txBody>
        </p:sp>
        <p:sp>
          <p:nvSpPr>
            <p:cNvPr id="131" name="Freeform 78"/>
            <p:cNvSpPr>
              <a:spLocks/>
            </p:cNvSpPr>
            <p:nvPr/>
          </p:nvSpPr>
          <p:spPr bwMode="auto">
            <a:xfrm>
              <a:off x="1050" y="3248"/>
              <a:ext cx="61" cy="78"/>
            </a:xfrm>
            <a:custGeom>
              <a:avLst/>
              <a:gdLst>
                <a:gd name="T0" fmla="*/ 139 w 51"/>
                <a:gd name="T1" fmla="*/ 64 h 66"/>
                <a:gd name="T2" fmla="*/ 146 w 51"/>
                <a:gd name="T3" fmla="*/ 52 h 66"/>
                <a:gd name="T4" fmla="*/ 96 w 51"/>
                <a:gd name="T5" fmla="*/ 0 h 66"/>
                <a:gd name="T6" fmla="*/ 28 w 51"/>
                <a:gd name="T7" fmla="*/ 61 h 66"/>
                <a:gd name="T8" fmla="*/ 14 w 51"/>
                <a:gd name="T9" fmla="*/ 117 h 66"/>
                <a:gd name="T10" fmla="*/ 56 w 51"/>
                <a:gd name="T11" fmla="*/ 180 h 66"/>
                <a:gd name="T12" fmla="*/ 129 w 51"/>
                <a:gd name="T13" fmla="*/ 125 h 66"/>
                <a:gd name="T14" fmla="*/ 133 w 51"/>
                <a:gd name="T15" fmla="*/ 109 h 66"/>
                <a:gd name="T16" fmla="*/ 87 w 51"/>
                <a:gd name="T17" fmla="*/ 109 h 66"/>
                <a:gd name="T18" fmla="*/ 86 w 51"/>
                <a:gd name="T19" fmla="*/ 125 h 66"/>
                <a:gd name="T20" fmla="*/ 63 w 51"/>
                <a:gd name="T21" fmla="*/ 151 h 66"/>
                <a:gd name="T22" fmla="*/ 60 w 51"/>
                <a:gd name="T23" fmla="*/ 109 h 66"/>
                <a:gd name="T24" fmla="*/ 67 w 51"/>
                <a:gd name="T25" fmla="*/ 67 h 66"/>
                <a:gd name="T26" fmla="*/ 90 w 51"/>
                <a:gd name="T27" fmla="*/ 30 h 66"/>
                <a:gd name="T28" fmla="*/ 103 w 51"/>
                <a:gd name="T29" fmla="*/ 46 h 66"/>
                <a:gd name="T30" fmla="*/ 102 w 51"/>
                <a:gd name="T31" fmla="*/ 64 h 66"/>
                <a:gd name="T32" fmla="*/ 139 w 51"/>
                <a:gd name="T33" fmla="*/ 64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1"/>
                <a:gd name="T52" fmla="*/ 0 h 66"/>
                <a:gd name="T53" fmla="*/ 51 w 51"/>
                <a:gd name="T54" fmla="*/ 66 h 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1" h="66">
                  <a:moveTo>
                    <a:pt x="48" y="24"/>
                  </a:moveTo>
                  <a:cubicBezTo>
                    <a:pt x="49" y="19"/>
                    <a:pt x="49" y="19"/>
                    <a:pt x="49" y="19"/>
                  </a:cubicBezTo>
                  <a:cubicBezTo>
                    <a:pt x="51" y="9"/>
                    <a:pt x="48" y="0"/>
                    <a:pt x="33" y="0"/>
                  </a:cubicBezTo>
                  <a:cubicBezTo>
                    <a:pt x="22" y="0"/>
                    <a:pt x="13" y="5"/>
                    <a:pt x="9" y="22"/>
                  </a:cubicBezTo>
                  <a:cubicBezTo>
                    <a:pt x="5" y="43"/>
                    <a:pt x="5" y="43"/>
                    <a:pt x="5" y="43"/>
                  </a:cubicBezTo>
                  <a:cubicBezTo>
                    <a:pt x="0" y="60"/>
                    <a:pt x="6" y="66"/>
                    <a:pt x="19" y="66"/>
                  </a:cubicBezTo>
                  <a:cubicBezTo>
                    <a:pt x="34" y="66"/>
                    <a:pt x="41" y="59"/>
                    <a:pt x="44" y="46"/>
                  </a:cubicBezTo>
                  <a:cubicBezTo>
                    <a:pt x="45" y="40"/>
                    <a:pt x="45" y="40"/>
                    <a:pt x="45" y="40"/>
                  </a:cubicBezTo>
                  <a:cubicBezTo>
                    <a:pt x="30" y="40"/>
                    <a:pt x="30" y="40"/>
                    <a:pt x="30" y="40"/>
                  </a:cubicBezTo>
                  <a:cubicBezTo>
                    <a:pt x="29" y="46"/>
                    <a:pt x="29" y="46"/>
                    <a:pt x="29" y="46"/>
                  </a:cubicBezTo>
                  <a:cubicBezTo>
                    <a:pt x="27" y="51"/>
                    <a:pt x="26" y="55"/>
                    <a:pt x="22" y="55"/>
                  </a:cubicBezTo>
                  <a:cubicBezTo>
                    <a:pt x="18" y="55"/>
                    <a:pt x="17" y="52"/>
                    <a:pt x="20" y="40"/>
                  </a:cubicBezTo>
                  <a:cubicBezTo>
                    <a:pt x="23" y="25"/>
                    <a:pt x="23" y="25"/>
                    <a:pt x="23" y="25"/>
                  </a:cubicBezTo>
                  <a:cubicBezTo>
                    <a:pt x="24" y="18"/>
                    <a:pt x="26" y="11"/>
                    <a:pt x="31" y="11"/>
                  </a:cubicBezTo>
                  <a:cubicBezTo>
                    <a:pt x="34" y="11"/>
                    <a:pt x="36" y="13"/>
                    <a:pt x="35" y="17"/>
                  </a:cubicBezTo>
                  <a:cubicBezTo>
                    <a:pt x="34" y="24"/>
                    <a:pt x="34" y="24"/>
                    <a:pt x="34" y="24"/>
                  </a:cubicBezTo>
                  <a:cubicBezTo>
                    <a:pt x="48" y="24"/>
                    <a:pt x="48" y="24"/>
                    <a:pt x="48" y="24"/>
                  </a:cubicBezTo>
                  <a:close/>
                </a:path>
              </a:pathLst>
            </a:custGeom>
            <a:solidFill>
              <a:srgbClr val="000000"/>
            </a:solidFill>
            <a:ln w="9525">
              <a:noFill/>
              <a:round/>
              <a:headEnd/>
              <a:tailEnd/>
            </a:ln>
          </p:spPr>
          <p:txBody>
            <a:bodyPr/>
            <a:lstStyle/>
            <a:p>
              <a:endParaRPr lang="en-US" dirty="0"/>
            </a:p>
          </p:txBody>
        </p:sp>
        <p:sp>
          <p:nvSpPr>
            <p:cNvPr id="132" name="Freeform 79"/>
            <p:cNvSpPr>
              <a:spLocks noEditPoints="1"/>
            </p:cNvSpPr>
            <p:nvPr/>
          </p:nvSpPr>
          <p:spPr bwMode="auto">
            <a:xfrm>
              <a:off x="1112" y="3225"/>
              <a:ext cx="39" cy="100"/>
            </a:xfrm>
            <a:custGeom>
              <a:avLst/>
              <a:gdLst>
                <a:gd name="T0" fmla="*/ 18 w 39"/>
                <a:gd name="T1" fmla="*/ 100 h 100"/>
                <a:gd name="T2" fmla="*/ 33 w 39"/>
                <a:gd name="T3" fmla="*/ 25 h 100"/>
                <a:gd name="T4" fmla="*/ 16 w 39"/>
                <a:gd name="T5" fmla="*/ 25 h 100"/>
                <a:gd name="T6" fmla="*/ 0 w 39"/>
                <a:gd name="T7" fmla="*/ 100 h 100"/>
                <a:gd name="T8" fmla="*/ 18 w 39"/>
                <a:gd name="T9" fmla="*/ 100 h 100"/>
                <a:gd name="T10" fmla="*/ 18 w 39"/>
                <a:gd name="T11" fmla="*/ 100 h 100"/>
                <a:gd name="T12" fmla="*/ 35 w 39"/>
                <a:gd name="T13" fmla="*/ 16 h 100"/>
                <a:gd name="T14" fmla="*/ 39 w 39"/>
                <a:gd name="T15" fmla="*/ 0 h 100"/>
                <a:gd name="T16" fmla="*/ 21 w 39"/>
                <a:gd name="T17" fmla="*/ 0 h 100"/>
                <a:gd name="T18" fmla="*/ 19 w 39"/>
                <a:gd name="T19" fmla="*/ 16 h 100"/>
                <a:gd name="T20" fmla="*/ 35 w 39"/>
                <a:gd name="T21" fmla="*/ 16 h 100"/>
                <a:gd name="T22" fmla="*/ 35 w 39"/>
                <a:gd name="T23" fmla="*/ 1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100"/>
                <a:gd name="T38" fmla="*/ 39 w 39"/>
                <a:gd name="T39" fmla="*/ 100 h 1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100">
                  <a:moveTo>
                    <a:pt x="18" y="100"/>
                  </a:moveTo>
                  <a:lnTo>
                    <a:pt x="33" y="25"/>
                  </a:lnTo>
                  <a:lnTo>
                    <a:pt x="16" y="25"/>
                  </a:lnTo>
                  <a:lnTo>
                    <a:pt x="0" y="100"/>
                  </a:lnTo>
                  <a:lnTo>
                    <a:pt x="18" y="100"/>
                  </a:lnTo>
                  <a:close/>
                  <a:moveTo>
                    <a:pt x="35" y="16"/>
                  </a:moveTo>
                  <a:lnTo>
                    <a:pt x="39" y="0"/>
                  </a:lnTo>
                  <a:lnTo>
                    <a:pt x="21" y="0"/>
                  </a:lnTo>
                  <a:lnTo>
                    <a:pt x="19" y="16"/>
                  </a:lnTo>
                  <a:lnTo>
                    <a:pt x="35" y="16"/>
                  </a:lnTo>
                  <a:close/>
                </a:path>
              </a:pathLst>
            </a:custGeom>
            <a:solidFill>
              <a:srgbClr val="000000"/>
            </a:solidFill>
            <a:ln w="9525">
              <a:noFill/>
              <a:round/>
              <a:headEnd/>
              <a:tailEnd/>
            </a:ln>
          </p:spPr>
          <p:txBody>
            <a:bodyPr/>
            <a:lstStyle/>
            <a:p>
              <a:endParaRPr lang="en-US" dirty="0"/>
            </a:p>
          </p:txBody>
        </p:sp>
        <p:sp>
          <p:nvSpPr>
            <p:cNvPr id="133" name="Freeform 80"/>
            <p:cNvSpPr>
              <a:spLocks noEditPoints="1"/>
            </p:cNvSpPr>
            <p:nvPr/>
          </p:nvSpPr>
          <p:spPr bwMode="auto">
            <a:xfrm>
              <a:off x="1146" y="3248"/>
              <a:ext cx="65" cy="78"/>
            </a:xfrm>
            <a:custGeom>
              <a:avLst/>
              <a:gdLst>
                <a:gd name="T0" fmla="*/ 118 w 55"/>
                <a:gd name="T1" fmla="*/ 178 h 66"/>
                <a:gd name="T2" fmla="*/ 118 w 55"/>
                <a:gd name="T3" fmla="*/ 152 h 66"/>
                <a:gd name="T4" fmla="*/ 139 w 55"/>
                <a:gd name="T5" fmla="*/ 52 h 66"/>
                <a:gd name="T6" fmla="*/ 93 w 55"/>
                <a:gd name="T7" fmla="*/ 0 h 66"/>
                <a:gd name="T8" fmla="*/ 25 w 55"/>
                <a:gd name="T9" fmla="*/ 54 h 66"/>
                <a:gd name="T10" fmla="*/ 63 w 55"/>
                <a:gd name="T11" fmla="*/ 54 h 66"/>
                <a:gd name="T12" fmla="*/ 87 w 55"/>
                <a:gd name="T13" fmla="*/ 30 h 66"/>
                <a:gd name="T14" fmla="*/ 106 w 55"/>
                <a:gd name="T15" fmla="*/ 39 h 66"/>
                <a:gd name="T16" fmla="*/ 78 w 55"/>
                <a:gd name="T17" fmla="*/ 67 h 66"/>
                <a:gd name="T18" fmla="*/ 9 w 55"/>
                <a:gd name="T19" fmla="*/ 130 h 66"/>
                <a:gd name="T20" fmla="*/ 44 w 55"/>
                <a:gd name="T21" fmla="*/ 180 h 66"/>
                <a:gd name="T22" fmla="*/ 79 w 55"/>
                <a:gd name="T23" fmla="*/ 161 h 66"/>
                <a:gd name="T24" fmla="*/ 79 w 55"/>
                <a:gd name="T25" fmla="*/ 161 h 66"/>
                <a:gd name="T26" fmla="*/ 79 w 55"/>
                <a:gd name="T27" fmla="*/ 178 h 66"/>
                <a:gd name="T28" fmla="*/ 118 w 55"/>
                <a:gd name="T29" fmla="*/ 178 h 66"/>
                <a:gd name="T30" fmla="*/ 90 w 55"/>
                <a:gd name="T31" fmla="*/ 103 h 66"/>
                <a:gd name="T32" fmla="*/ 61 w 55"/>
                <a:gd name="T33" fmla="*/ 151 h 66"/>
                <a:gd name="T34" fmla="*/ 46 w 55"/>
                <a:gd name="T35" fmla="*/ 129 h 66"/>
                <a:gd name="T36" fmla="*/ 57 w 55"/>
                <a:gd name="T37" fmla="*/ 109 h 66"/>
                <a:gd name="T38" fmla="*/ 93 w 55"/>
                <a:gd name="T39" fmla="*/ 87 h 66"/>
                <a:gd name="T40" fmla="*/ 90 w 55"/>
                <a:gd name="T41" fmla="*/ 103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66"/>
                <a:gd name="T65" fmla="*/ 55 w 55"/>
                <a:gd name="T66" fmla="*/ 66 h 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66">
                  <a:moveTo>
                    <a:pt x="44" y="65"/>
                  </a:moveTo>
                  <a:cubicBezTo>
                    <a:pt x="43" y="62"/>
                    <a:pt x="44" y="59"/>
                    <a:pt x="44" y="56"/>
                  </a:cubicBezTo>
                  <a:cubicBezTo>
                    <a:pt x="52" y="19"/>
                    <a:pt x="52" y="19"/>
                    <a:pt x="52" y="19"/>
                  </a:cubicBezTo>
                  <a:cubicBezTo>
                    <a:pt x="54" y="10"/>
                    <a:pt x="55" y="0"/>
                    <a:pt x="35" y="0"/>
                  </a:cubicBezTo>
                  <a:cubicBezTo>
                    <a:pt x="17" y="0"/>
                    <a:pt x="11" y="8"/>
                    <a:pt x="9" y="20"/>
                  </a:cubicBezTo>
                  <a:cubicBezTo>
                    <a:pt x="23" y="20"/>
                    <a:pt x="23" y="20"/>
                    <a:pt x="23" y="20"/>
                  </a:cubicBezTo>
                  <a:cubicBezTo>
                    <a:pt x="24" y="15"/>
                    <a:pt x="26" y="11"/>
                    <a:pt x="32" y="11"/>
                  </a:cubicBezTo>
                  <a:cubicBezTo>
                    <a:pt x="36" y="11"/>
                    <a:pt x="38" y="12"/>
                    <a:pt x="39" y="14"/>
                  </a:cubicBezTo>
                  <a:cubicBezTo>
                    <a:pt x="39" y="20"/>
                    <a:pt x="36" y="22"/>
                    <a:pt x="29" y="25"/>
                  </a:cubicBezTo>
                  <a:cubicBezTo>
                    <a:pt x="17" y="30"/>
                    <a:pt x="6" y="33"/>
                    <a:pt x="3" y="48"/>
                  </a:cubicBezTo>
                  <a:cubicBezTo>
                    <a:pt x="0" y="61"/>
                    <a:pt x="4" y="66"/>
                    <a:pt x="16" y="66"/>
                  </a:cubicBezTo>
                  <a:cubicBezTo>
                    <a:pt x="21" y="66"/>
                    <a:pt x="26" y="64"/>
                    <a:pt x="30" y="58"/>
                  </a:cubicBezTo>
                  <a:cubicBezTo>
                    <a:pt x="30" y="58"/>
                    <a:pt x="30" y="58"/>
                    <a:pt x="30" y="58"/>
                  </a:cubicBezTo>
                  <a:cubicBezTo>
                    <a:pt x="30" y="61"/>
                    <a:pt x="29" y="63"/>
                    <a:pt x="30" y="65"/>
                  </a:cubicBezTo>
                  <a:cubicBezTo>
                    <a:pt x="44" y="65"/>
                    <a:pt x="44" y="65"/>
                    <a:pt x="44" y="65"/>
                  </a:cubicBezTo>
                  <a:close/>
                  <a:moveTo>
                    <a:pt x="33" y="38"/>
                  </a:moveTo>
                  <a:cubicBezTo>
                    <a:pt x="32" y="44"/>
                    <a:pt x="31" y="55"/>
                    <a:pt x="22" y="55"/>
                  </a:cubicBezTo>
                  <a:cubicBezTo>
                    <a:pt x="17" y="55"/>
                    <a:pt x="16" y="52"/>
                    <a:pt x="17" y="47"/>
                  </a:cubicBezTo>
                  <a:cubicBezTo>
                    <a:pt x="18" y="45"/>
                    <a:pt x="19" y="41"/>
                    <a:pt x="21" y="40"/>
                  </a:cubicBezTo>
                  <a:cubicBezTo>
                    <a:pt x="26" y="36"/>
                    <a:pt x="31" y="34"/>
                    <a:pt x="35" y="32"/>
                  </a:cubicBezTo>
                  <a:cubicBezTo>
                    <a:pt x="33" y="38"/>
                    <a:pt x="33" y="38"/>
                    <a:pt x="33" y="38"/>
                  </a:cubicBezTo>
                  <a:close/>
                </a:path>
              </a:pathLst>
            </a:custGeom>
            <a:solidFill>
              <a:srgbClr val="000000"/>
            </a:solidFill>
            <a:ln w="9525">
              <a:noFill/>
              <a:round/>
              <a:headEnd/>
              <a:tailEnd/>
            </a:ln>
          </p:spPr>
          <p:txBody>
            <a:bodyPr/>
            <a:lstStyle/>
            <a:p>
              <a:endParaRPr lang="en-US" dirty="0"/>
            </a:p>
          </p:txBody>
        </p:sp>
        <p:sp>
          <p:nvSpPr>
            <p:cNvPr id="134" name="Freeform 81"/>
            <p:cNvSpPr>
              <a:spLocks/>
            </p:cNvSpPr>
            <p:nvPr/>
          </p:nvSpPr>
          <p:spPr bwMode="auto">
            <a:xfrm>
              <a:off x="1216" y="3225"/>
              <a:ext cx="38" cy="100"/>
            </a:xfrm>
            <a:custGeom>
              <a:avLst/>
              <a:gdLst>
                <a:gd name="T0" fmla="*/ 16 w 38"/>
                <a:gd name="T1" fmla="*/ 100 h 100"/>
                <a:gd name="T2" fmla="*/ 38 w 38"/>
                <a:gd name="T3" fmla="*/ 0 h 100"/>
                <a:gd name="T4" fmla="*/ 20 w 38"/>
                <a:gd name="T5" fmla="*/ 0 h 100"/>
                <a:gd name="T6" fmla="*/ 0 w 38"/>
                <a:gd name="T7" fmla="*/ 100 h 100"/>
                <a:gd name="T8" fmla="*/ 16 w 38"/>
                <a:gd name="T9" fmla="*/ 100 h 100"/>
                <a:gd name="T10" fmla="*/ 16 w 38"/>
                <a:gd name="T11" fmla="*/ 100 h 100"/>
                <a:gd name="T12" fmla="*/ 0 60000 65536"/>
                <a:gd name="T13" fmla="*/ 0 60000 65536"/>
                <a:gd name="T14" fmla="*/ 0 60000 65536"/>
                <a:gd name="T15" fmla="*/ 0 60000 65536"/>
                <a:gd name="T16" fmla="*/ 0 60000 65536"/>
                <a:gd name="T17" fmla="*/ 0 60000 65536"/>
                <a:gd name="T18" fmla="*/ 0 w 38"/>
                <a:gd name="T19" fmla="*/ 0 h 100"/>
                <a:gd name="T20" fmla="*/ 38 w 38"/>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38" h="100">
                  <a:moveTo>
                    <a:pt x="16" y="100"/>
                  </a:moveTo>
                  <a:lnTo>
                    <a:pt x="38" y="0"/>
                  </a:lnTo>
                  <a:lnTo>
                    <a:pt x="20" y="0"/>
                  </a:lnTo>
                  <a:lnTo>
                    <a:pt x="0" y="100"/>
                  </a:lnTo>
                  <a:lnTo>
                    <a:pt x="16" y="100"/>
                  </a:lnTo>
                  <a:close/>
                </a:path>
              </a:pathLst>
            </a:custGeom>
            <a:solidFill>
              <a:srgbClr val="000000"/>
            </a:solidFill>
            <a:ln w="9525">
              <a:noFill/>
              <a:round/>
              <a:headEnd/>
              <a:tailEnd/>
            </a:ln>
          </p:spPr>
          <p:txBody>
            <a:bodyPr/>
            <a:lstStyle/>
            <a:p>
              <a:endParaRPr lang="en-US" dirty="0"/>
            </a:p>
          </p:txBody>
        </p:sp>
      </p:grpSp>
      <p:pic>
        <p:nvPicPr>
          <p:cNvPr id="135" name="Picture 85" descr="Morgan Stanley"/>
          <p:cNvPicPr>
            <a:picLocks noChangeAspect="1" noChangeArrowheads="1"/>
          </p:cNvPicPr>
          <p:nvPr/>
        </p:nvPicPr>
        <p:blipFill>
          <a:blip r:embed="rId8" cstate="print"/>
          <a:srcRect/>
          <a:stretch>
            <a:fillRect/>
          </a:stretch>
        </p:blipFill>
        <p:spPr bwMode="auto">
          <a:xfrm>
            <a:off x="1697464" y="3913254"/>
            <a:ext cx="1367937" cy="201940"/>
          </a:xfrm>
          <a:prstGeom prst="rect">
            <a:avLst/>
          </a:prstGeom>
          <a:noFill/>
          <a:ln w="9525">
            <a:noFill/>
            <a:miter lim="800000"/>
            <a:headEnd/>
            <a:tailEnd/>
          </a:ln>
        </p:spPr>
      </p:pic>
      <p:pic>
        <p:nvPicPr>
          <p:cNvPr id="136" name="Picture 87" descr="Piedmont_Color"/>
          <p:cNvPicPr>
            <a:picLocks noChangeAspect="1" noChangeArrowheads="1"/>
          </p:cNvPicPr>
          <p:nvPr/>
        </p:nvPicPr>
        <p:blipFill>
          <a:blip r:embed="rId9" cstate="print"/>
          <a:srcRect/>
          <a:stretch>
            <a:fillRect/>
          </a:stretch>
        </p:blipFill>
        <p:spPr bwMode="auto">
          <a:xfrm>
            <a:off x="1697464" y="2728281"/>
            <a:ext cx="995869" cy="551877"/>
          </a:xfrm>
          <a:prstGeom prst="rect">
            <a:avLst/>
          </a:prstGeom>
          <a:noFill/>
          <a:ln w="9525">
            <a:noFill/>
            <a:miter lim="800000"/>
            <a:headEnd/>
            <a:tailEnd/>
          </a:ln>
        </p:spPr>
      </p:pic>
      <p:pic>
        <p:nvPicPr>
          <p:cNvPr id="137" name="Picture 2" descr="N:\Graphics Services\Portfolio\Logos\Raster\TIAA-CREF logo 2009.wmf"/>
          <p:cNvPicPr>
            <a:picLocks noChangeAspect="1" noChangeArrowheads="1"/>
          </p:cNvPicPr>
          <p:nvPr/>
        </p:nvPicPr>
        <p:blipFill>
          <a:blip r:embed="rId10" cstate="print"/>
          <a:srcRect/>
          <a:stretch>
            <a:fillRect/>
          </a:stretch>
        </p:blipFill>
        <p:spPr bwMode="auto">
          <a:xfrm>
            <a:off x="7837440" y="2661888"/>
            <a:ext cx="870002" cy="684660"/>
          </a:xfrm>
          <a:prstGeom prst="rect">
            <a:avLst/>
          </a:prstGeom>
          <a:noFill/>
          <a:ln w="9525">
            <a:noFill/>
            <a:miter lim="800000"/>
            <a:headEnd/>
            <a:tailEnd/>
          </a:ln>
        </p:spPr>
      </p:pic>
      <p:pic>
        <p:nvPicPr>
          <p:cNvPr id="138" name="Picture 5" descr="N:\Graphics Services\Portfolio\Logos\Raster\Blackstone Group.JPG"/>
          <p:cNvPicPr>
            <a:picLocks noChangeAspect="1" noChangeArrowheads="1"/>
          </p:cNvPicPr>
          <p:nvPr/>
        </p:nvPicPr>
        <p:blipFill>
          <a:blip r:embed="rId11" cstate="print"/>
          <a:srcRect/>
          <a:stretch>
            <a:fillRect/>
          </a:stretch>
        </p:blipFill>
        <p:spPr bwMode="auto">
          <a:xfrm>
            <a:off x="8378265" y="4785993"/>
            <a:ext cx="1726172" cy="406646"/>
          </a:xfrm>
          <a:prstGeom prst="rect">
            <a:avLst/>
          </a:prstGeom>
          <a:noFill/>
          <a:ln w="9525">
            <a:noFill/>
            <a:miter lim="800000"/>
            <a:headEnd/>
            <a:tailEnd/>
          </a:ln>
        </p:spPr>
      </p:pic>
      <p:pic>
        <p:nvPicPr>
          <p:cNvPr id="139" name="Picture 73" descr="JPMorganAssetManagement"/>
          <p:cNvPicPr>
            <a:picLocks noChangeAspect="1" noChangeArrowheads="1"/>
          </p:cNvPicPr>
          <p:nvPr/>
        </p:nvPicPr>
        <p:blipFill>
          <a:blip r:embed="rId12" cstate="print"/>
          <a:srcRect/>
          <a:stretch>
            <a:fillRect/>
          </a:stretch>
        </p:blipFill>
        <p:spPr bwMode="auto">
          <a:xfrm>
            <a:off x="6406070" y="3841294"/>
            <a:ext cx="1049272" cy="345863"/>
          </a:xfrm>
          <a:prstGeom prst="rect">
            <a:avLst/>
          </a:prstGeom>
          <a:noFill/>
        </p:spPr>
      </p:pic>
      <p:pic>
        <p:nvPicPr>
          <p:cNvPr id="14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72112" y="4746429"/>
            <a:ext cx="6762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21726" y="3802062"/>
            <a:ext cx="1382711" cy="42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42393" y="4751190"/>
            <a:ext cx="15906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12825" y="2921890"/>
            <a:ext cx="2335677" cy="16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64935" y="3782486"/>
            <a:ext cx="825943" cy="463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5" name="Picture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256713" y="1668223"/>
            <a:ext cx="923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6" name="Group 145"/>
          <p:cNvGrpSpPr/>
          <p:nvPr/>
        </p:nvGrpSpPr>
        <p:grpSpPr>
          <a:xfrm>
            <a:off x="1697463" y="1588049"/>
            <a:ext cx="636138" cy="684220"/>
            <a:chOff x="-720725" y="1303338"/>
            <a:chExt cx="1565971" cy="1684338"/>
          </a:xfrm>
        </p:grpSpPr>
        <p:grpSp>
          <p:nvGrpSpPr>
            <p:cNvPr id="147" name="Group 4"/>
            <p:cNvGrpSpPr>
              <a:grpSpLocks noChangeAspect="1"/>
            </p:cNvGrpSpPr>
            <p:nvPr/>
          </p:nvGrpSpPr>
          <p:grpSpPr bwMode="auto">
            <a:xfrm>
              <a:off x="-720725" y="1303338"/>
              <a:ext cx="1444625" cy="1684338"/>
              <a:chOff x="-454" y="821"/>
              <a:chExt cx="910" cy="1061"/>
            </a:xfrm>
            <a:solidFill>
              <a:srgbClr val="003366"/>
            </a:solidFill>
          </p:grpSpPr>
          <p:sp>
            <p:nvSpPr>
              <p:cNvPr id="149" name="Freeform 148"/>
              <p:cNvSpPr>
                <a:spLocks/>
              </p:cNvSpPr>
              <p:nvPr/>
            </p:nvSpPr>
            <p:spPr bwMode="auto">
              <a:xfrm>
                <a:off x="20" y="1603"/>
                <a:ext cx="111" cy="87"/>
              </a:xfrm>
              <a:custGeom>
                <a:avLst/>
                <a:gdLst>
                  <a:gd name="T0" fmla="*/ 0 w 445"/>
                  <a:gd name="T1" fmla="*/ 348 h 348"/>
                  <a:gd name="T2" fmla="*/ 80 w 445"/>
                  <a:gd name="T3" fmla="*/ 141 h 348"/>
                  <a:gd name="T4" fmla="*/ 89 w 445"/>
                  <a:gd name="T5" fmla="*/ 120 h 348"/>
                  <a:gd name="T6" fmla="*/ 97 w 445"/>
                  <a:gd name="T7" fmla="*/ 101 h 348"/>
                  <a:gd name="T8" fmla="*/ 103 w 445"/>
                  <a:gd name="T9" fmla="*/ 83 h 348"/>
                  <a:gd name="T10" fmla="*/ 108 w 445"/>
                  <a:gd name="T11" fmla="*/ 70 h 348"/>
                  <a:gd name="T12" fmla="*/ 114 w 445"/>
                  <a:gd name="T13" fmla="*/ 57 h 348"/>
                  <a:gd name="T14" fmla="*/ 117 w 445"/>
                  <a:gd name="T15" fmla="*/ 45 h 348"/>
                  <a:gd name="T16" fmla="*/ 120 w 445"/>
                  <a:gd name="T17" fmla="*/ 34 h 348"/>
                  <a:gd name="T18" fmla="*/ 120 w 445"/>
                  <a:gd name="T19" fmla="*/ 18 h 348"/>
                  <a:gd name="T20" fmla="*/ 120 w 445"/>
                  <a:gd name="T21" fmla="*/ 0 h 348"/>
                  <a:gd name="T22" fmla="*/ 305 w 445"/>
                  <a:gd name="T23" fmla="*/ 0 h 348"/>
                  <a:gd name="T24" fmla="*/ 445 w 445"/>
                  <a:gd name="T25" fmla="*/ 348 h 348"/>
                  <a:gd name="T26" fmla="*/ 278 w 445"/>
                  <a:gd name="T27" fmla="*/ 348 h 348"/>
                  <a:gd name="T28" fmla="*/ 197 w 445"/>
                  <a:gd name="T29" fmla="*/ 136 h 348"/>
                  <a:gd name="T30" fmla="*/ 117 w 445"/>
                  <a:gd name="T31" fmla="*/ 348 h 348"/>
                  <a:gd name="T32" fmla="*/ 0 w 445"/>
                  <a:gd name="T33"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5" h="348">
                    <a:moveTo>
                      <a:pt x="0" y="348"/>
                    </a:moveTo>
                    <a:lnTo>
                      <a:pt x="80" y="141"/>
                    </a:lnTo>
                    <a:lnTo>
                      <a:pt x="89" y="120"/>
                    </a:lnTo>
                    <a:lnTo>
                      <a:pt x="97" y="101"/>
                    </a:lnTo>
                    <a:lnTo>
                      <a:pt x="103" y="83"/>
                    </a:lnTo>
                    <a:lnTo>
                      <a:pt x="108" y="70"/>
                    </a:lnTo>
                    <a:lnTo>
                      <a:pt x="114" y="57"/>
                    </a:lnTo>
                    <a:lnTo>
                      <a:pt x="117" y="45"/>
                    </a:lnTo>
                    <a:lnTo>
                      <a:pt x="120" y="34"/>
                    </a:lnTo>
                    <a:lnTo>
                      <a:pt x="120" y="18"/>
                    </a:lnTo>
                    <a:lnTo>
                      <a:pt x="120" y="0"/>
                    </a:lnTo>
                    <a:lnTo>
                      <a:pt x="305" y="0"/>
                    </a:lnTo>
                    <a:lnTo>
                      <a:pt x="445" y="348"/>
                    </a:lnTo>
                    <a:lnTo>
                      <a:pt x="278" y="348"/>
                    </a:lnTo>
                    <a:lnTo>
                      <a:pt x="197" y="136"/>
                    </a:lnTo>
                    <a:lnTo>
                      <a:pt x="117" y="348"/>
                    </a:lnTo>
                    <a:lnTo>
                      <a:pt x="0" y="3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0" name="Freeform 149"/>
              <p:cNvSpPr>
                <a:spLocks/>
              </p:cNvSpPr>
              <p:nvPr/>
            </p:nvSpPr>
            <p:spPr bwMode="auto">
              <a:xfrm>
                <a:off x="-53" y="1690"/>
                <a:ext cx="264" cy="186"/>
              </a:xfrm>
              <a:custGeom>
                <a:avLst/>
                <a:gdLst>
                  <a:gd name="T0" fmla="*/ 292 w 1053"/>
                  <a:gd name="T1" fmla="*/ 0 h 744"/>
                  <a:gd name="T2" fmla="*/ 94 w 1053"/>
                  <a:gd name="T3" fmla="*/ 509 h 744"/>
                  <a:gd name="T4" fmla="*/ 83 w 1053"/>
                  <a:gd name="T5" fmla="*/ 539 h 744"/>
                  <a:gd name="T6" fmla="*/ 69 w 1053"/>
                  <a:gd name="T7" fmla="*/ 574 h 744"/>
                  <a:gd name="T8" fmla="*/ 60 w 1053"/>
                  <a:gd name="T9" fmla="*/ 601 h 744"/>
                  <a:gd name="T10" fmla="*/ 50 w 1053"/>
                  <a:gd name="T11" fmla="*/ 626 h 744"/>
                  <a:gd name="T12" fmla="*/ 40 w 1053"/>
                  <a:gd name="T13" fmla="*/ 650 h 744"/>
                  <a:gd name="T14" fmla="*/ 0 w 1053"/>
                  <a:gd name="T15" fmla="*/ 740 h 744"/>
                  <a:gd name="T16" fmla="*/ 147 w 1053"/>
                  <a:gd name="T17" fmla="*/ 744 h 744"/>
                  <a:gd name="T18" fmla="*/ 152 w 1053"/>
                  <a:gd name="T19" fmla="*/ 729 h 744"/>
                  <a:gd name="T20" fmla="*/ 158 w 1053"/>
                  <a:gd name="T21" fmla="*/ 709 h 744"/>
                  <a:gd name="T22" fmla="*/ 165 w 1053"/>
                  <a:gd name="T23" fmla="*/ 686 h 744"/>
                  <a:gd name="T24" fmla="*/ 174 w 1053"/>
                  <a:gd name="T25" fmla="*/ 660 h 744"/>
                  <a:gd name="T26" fmla="*/ 183 w 1053"/>
                  <a:gd name="T27" fmla="*/ 632 h 744"/>
                  <a:gd name="T28" fmla="*/ 192 w 1053"/>
                  <a:gd name="T29" fmla="*/ 603 h 744"/>
                  <a:gd name="T30" fmla="*/ 290 w 1053"/>
                  <a:gd name="T31" fmla="*/ 329 h 744"/>
                  <a:gd name="T32" fmla="*/ 700 w 1053"/>
                  <a:gd name="T33" fmla="*/ 329 h 744"/>
                  <a:gd name="T34" fmla="*/ 864 w 1053"/>
                  <a:gd name="T35" fmla="*/ 744 h 744"/>
                  <a:gd name="T36" fmla="*/ 1053 w 1053"/>
                  <a:gd name="T37" fmla="*/ 744 h 744"/>
                  <a:gd name="T38" fmla="*/ 1042 w 1053"/>
                  <a:gd name="T39" fmla="*/ 729 h 744"/>
                  <a:gd name="T40" fmla="*/ 1034 w 1053"/>
                  <a:gd name="T41" fmla="*/ 717 h 744"/>
                  <a:gd name="T42" fmla="*/ 1028 w 1053"/>
                  <a:gd name="T43" fmla="*/ 706 h 744"/>
                  <a:gd name="T44" fmla="*/ 1023 w 1053"/>
                  <a:gd name="T45" fmla="*/ 695 h 744"/>
                  <a:gd name="T46" fmla="*/ 1017 w 1053"/>
                  <a:gd name="T47" fmla="*/ 683 h 744"/>
                  <a:gd name="T48" fmla="*/ 1010 w 1053"/>
                  <a:gd name="T49" fmla="*/ 670 h 744"/>
                  <a:gd name="T50" fmla="*/ 959 w 1053"/>
                  <a:gd name="T51" fmla="*/ 558 h 744"/>
                  <a:gd name="T52" fmla="*/ 737 w 1053"/>
                  <a:gd name="T53" fmla="*/ 0 h 744"/>
                  <a:gd name="T54" fmla="*/ 570 w 1053"/>
                  <a:gd name="T55" fmla="*/ 0 h 744"/>
                  <a:gd name="T56" fmla="*/ 652 w 1053"/>
                  <a:gd name="T57" fmla="*/ 213 h 744"/>
                  <a:gd name="T58" fmla="*/ 328 w 1053"/>
                  <a:gd name="T59" fmla="*/ 213 h 744"/>
                  <a:gd name="T60" fmla="*/ 409 w 1053"/>
                  <a:gd name="T61" fmla="*/ 0 h 744"/>
                  <a:gd name="T62" fmla="*/ 292 w 1053"/>
                  <a:gd name="T6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3" h="744">
                    <a:moveTo>
                      <a:pt x="292" y="0"/>
                    </a:moveTo>
                    <a:lnTo>
                      <a:pt x="94" y="509"/>
                    </a:lnTo>
                    <a:lnTo>
                      <a:pt x="83" y="539"/>
                    </a:lnTo>
                    <a:lnTo>
                      <a:pt x="69" y="574"/>
                    </a:lnTo>
                    <a:lnTo>
                      <a:pt x="60" y="601"/>
                    </a:lnTo>
                    <a:lnTo>
                      <a:pt x="50" y="626"/>
                    </a:lnTo>
                    <a:lnTo>
                      <a:pt x="40" y="650"/>
                    </a:lnTo>
                    <a:lnTo>
                      <a:pt x="0" y="740"/>
                    </a:lnTo>
                    <a:lnTo>
                      <a:pt x="147" y="744"/>
                    </a:lnTo>
                    <a:lnTo>
                      <a:pt x="152" y="729"/>
                    </a:lnTo>
                    <a:lnTo>
                      <a:pt x="158" y="709"/>
                    </a:lnTo>
                    <a:lnTo>
                      <a:pt x="165" y="686"/>
                    </a:lnTo>
                    <a:lnTo>
                      <a:pt x="174" y="660"/>
                    </a:lnTo>
                    <a:lnTo>
                      <a:pt x="183" y="632"/>
                    </a:lnTo>
                    <a:lnTo>
                      <a:pt x="192" y="603"/>
                    </a:lnTo>
                    <a:lnTo>
                      <a:pt x="290" y="329"/>
                    </a:lnTo>
                    <a:lnTo>
                      <a:pt x="700" y="329"/>
                    </a:lnTo>
                    <a:lnTo>
                      <a:pt x="864" y="744"/>
                    </a:lnTo>
                    <a:lnTo>
                      <a:pt x="1053" y="744"/>
                    </a:lnTo>
                    <a:lnTo>
                      <a:pt x="1042" y="729"/>
                    </a:lnTo>
                    <a:lnTo>
                      <a:pt x="1034" y="717"/>
                    </a:lnTo>
                    <a:lnTo>
                      <a:pt x="1028" y="706"/>
                    </a:lnTo>
                    <a:lnTo>
                      <a:pt x="1023" y="695"/>
                    </a:lnTo>
                    <a:lnTo>
                      <a:pt x="1017" y="683"/>
                    </a:lnTo>
                    <a:lnTo>
                      <a:pt x="1010" y="670"/>
                    </a:lnTo>
                    <a:lnTo>
                      <a:pt x="959" y="558"/>
                    </a:lnTo>
                    <a:lnTo>
                      <a:pt x="737" y="0"/>
                    </a:lnTo>
                    <a:lnTo>
                      <a:pt x="570" y="0"/>
                    </a:lnTo>
                    <a:lnTo>
                      <a:pt x="652" y="213"/>
                    </a:lnTo>
                    <a:lnTo>
                      <a:pt x="328" y="213"/>
                    </a:lnTo>
                    <a:lnTo>
                      <a:pt x="409" y="0"/>
                    </a:lnTo>
                    <a:lnTo>
                      <a:pt x="2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1" name="Freeform 150"/>
              <p:cNvSpPr>
                <a:spLocks/>
              </p:cNvSpPr>
              <p:nvPr/>
            </p:nvSpPr>
            <p:spPr bwMode="auto">
              <a:xfrm>
                <a:off x="264" y="1603"/>
                <a:ext cx="111" cy="87"/>
              </a:xfrm>
              <a:custGeom>
                <a:avLst/>
                <a:gdLst>
                  <a:gd name="T0" fmla="*/ 0 w 444"/>
                  <a:gd name="T1" fmla="*/ 348 h 348"/>
                  <a:gd name="T2" fmla="*/ 81 w 444"/>
                  <a:gd name="T3" fmla="*/ 141 h 348"/>
                  <a:gd name="T4" fmla="*/ 88 w 444"/>
                  <a:gd name="T5" fmla="*/ 120 h 348"/>
                  <a:gd name="T6" fmla="*/ 96 w 444"/>
                  <a:gd name="T7" fmla="*/ 101 h 348"/>
                  <a:gd name="T8" fmla="*/ 104 w 444"/>
                  <a:gd name="T9" fmla="*/ 83 h 348"/>
                  <a:gd name="T10" fmla="*/ 109 w 444"/>
                  <a:gd name="T11" fmla="*/ 70 h 348"/>
                  <a:gd name="T12" fmla="*/ 114 w 444"/>
                  <a:gd name="T13" fmla="*/ 57 h 348"/>
                  <a:gd name="T14" fmla="*/ 118 w 444"/>
                  <a:gd name="T15" fmla="*/ 45 h 348"/>
                  <a:gd name="T16" fmla="*/ 119 w 444"/>
                  <a:gd name="T17" fmla="*/ 34 h 348"/>
                  <a:gd name="T18" fmla="*/ 121 w 444"/>
                  <a:gd name="T19" fmla="*/ 18 h 348"/>
                  <a:gd name="T20" fmla="*/ 119 w 444"/>
                  <a:gd name="T21" fmla="*/ 0 h 348"/>
                  <a:gd name="T22" fmla="*/ 306 w 444"/>
                  <a:gd name="T23" fmla="*/ 0 h 348"/>
                  <a:gd name="T24" fmla="*/ 444 w 444"/>
                  <a:gd name="T25" fmla="*/ 348 h 348"/>
                  <a:gd name="T26" fmla="*/ 279 w 444"/>
                  <a:gd name="T27" fmla="*/ 348 h 348"/>
                  <a:gd name="T28" fmla="*/ 198 w 444"/>
                  <a:gd name="T29" fmla="*/ 136 h 348"/>
                  <a:gd name="T30" fmla="*/ 117 w 444"/>
                  <a:gd name="T31" fmla="*/ 348 h 348"/>
                  <a:gd name="T32" fmla="*/ 0 w 444"/>
                  <a:gd name="T33"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4" h="348">
                    <a:moveTo>
                      <a:pt x="0" y="348"/>
                    </a:moveTo>
                    <a:lnTo>
                      <a:pt x="81" y="141"/>
                    </a:lnTo>
                    <a:lnTo>
                      <a:pt x="88" y="120"/>
                    </a:lnTo>
                    <a:lnTo>
                      <a:pt x="96" y="101"/>
                    </a:lnTo>
                    <a:lnTo>
                      <a:pt x="104" y="83"/>
                    </a:lnTo>
                    <a:lnTo>
                      <a:pt x="109" y="70"/>
                    </a:lnTo>
                    <a:lnTo>
                      <a:pt x="114" y="57"/>
                    </a:lnTo>
                    <a:lnTo>
                      <a:pt x="118" y="45"/>
                    </a:lnTo>
                    <a:lnTo>
                      <a:pt x="119" y="34"/>
                    </a:lnTo>
                    <a:lnTo>
                      <a:pt x="121" y="18"/>
                    </a:lnTo>
                    <a:lnTo>
                      <a:pt x="119" y="0"/>
                    </a:lnTo>
                    <a:lnTo>
                      <a:pt x="306" y="0"/>
                    </a:lnTo>
                    <a:lnTo>
                      <a:pt x="444" y="348"/>
                    </a:lnTo>
                    <a:lnTo>
                      <a:pt x="279" y="348"/>
                    </a:lnTo>
                    <a:lnTo>
                      <a:pt x="198" y="136"/>
                    </a:lnTo>
                    <a:lnTo>
                      <a:pt x="117" y="348"/>
                    </a:lnTo>
                    <a:lnTo>
                      <a:pt x="0" y="3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2" name="Freeform 151"/>
              <p:cNvSpPr>
                <a:spLocks/>
              </p:cNvSpPr>
              <p:nvPr/>
            </p:nvSpPr>
            <p:spPr bwMode="auto">
              <a:xfrm>
                <a:off x="191" y="1690"/>
                <a:ext cx="264" cy="186"/>
              </a:xfrm>
              <a:custGeom>
                <a:avLst/>
                <a:gdLst>
                  <a:gd name="T0" fmla="*/ 293 w 1055"/>
                  <a:gd name="T1" fmla="*/ 0 h 744"/>
                  <a:gd name="T2" fmla="*/ 95 w 1055"/>
                  <a:gd name="T3" fmla="*/ 509 h 744"/>
                  <a:gd name="T4" fmla="*/ 85 w 1055"/>
                  <a:gd name="T5" fmla="*/ 539 h 744"/>
                  <a:gd name="T6" fmla="*/ 71 w 1055"/>
                  <a:gd name="T7" fmla="*/ 574 h 744"/>
                  <a:gd name="T8" fmla="*/ 61 w 1055"/>
                  <a:gd name="T9" fmla="*/ 601 h 744"/>
                  <a:gd name="T10" fmla="*/ 50 w 1055"/>
                  <a:gd name="T11" fmla="*/ 626 h 744"/>
                  <a:gd name="T12" fmla="*/ 41 w 1055"/>
                  <a:gd name="T13" fmla="*/ 650 h 744"/>
                  <a:gd name="T14" fmla="*/ 0 w 1055"/>
                  <a:gd name="T15" fmla="*/ 740 h 744"/>
                  <a:gd name="T16" fmla="*/ 148 w 1055"/>
                  <a:gd name="T17" fmla="*/ 744 h 744"/>
                  <a:gd name="T18" fmla="*/ 152 w 1055"/>
                  <a:gd name="T19" fmla="*/ 729 h 744"/>
                  <a:gd name="T20" fmla="*/ 159 w 1055"/>
                  <a:gd name="T21" fmla="*/ 709 h 744"/>
                  <a:gd name="T22" fmla="*/ 166 w 1055"/>
                  <a:gd name="T23" fmla="*/ 686 h 744"/>
                  <a:gd name="T24" fmla="*/ 174 w 1055"/>
                  <a:gd name="T25" fmla="*/ 660 h 744"/>
                  <a:gd name="T26" fmla="*/ 183 w 1055"/>
                  <a:gd name="T27" fmla="*/ 632 h 744"/>
                  <a:gd name="T28" fmla="*/ 193 w 1055"/>
                  <a:gd name="T29" fmla="*/ 603 h 744"/>
                  <a:gd name="T30" fmla="*/ 291 w 1055"/>
                  <a:gd name="T31" fmla="*/ 329 h 744"/>
                  <a:gd name="T32" fmla="*/ 701 w 1055"/>
                  <a:gd name="T33" fmla="*/ 329 h 744"/>
                  <a:gd name="T34" fmla="*/ 866 w 1055"/>
                  <a:gd name="T35" fmla="*/ 744 h 744"/>
                  <a:gd name="T36" fmla="*/ 1055 w 1055"/>
                  <a:gd name="T37" fmla="*/ 744 h 744"/>
                  <a:gd name="T38" fmla="*/ 1044 w 1055"/>
                  <a:gd name="T39" fmla="*/ 729 h 744"/>
                  <a:gd name="T40" fmla="*/ 1036 w 1055"/>
                  <a:gd name="T41" fmla="*/ 717 h 744"/>
                  <a:gd name="T42" fmla="*/ 1029 w 1055"/>
                  <a:gd name="T43" fmla="*/ 706 h 744"/>
                  <a:gd name="T44" fmla="*/ 1024 w 1055"/>
                  <a:gd name="T45" fmla="*/ 695 h 744"/>
                  <a:gd name="T46" fmla="*/ 1018 w 1055"/>
                  <a:gd name="T47" fmla="*/ 683 h 744"/>
                  <a:gd name="T48" fmla="*/ 1011 w 1055"/>
                  <a:gd name="T49" fmla="*/ 670 h 744"/>
                  <a:gd name="T50" fmla="*/ 960 w 1055"/>
                  <a:gd name="T51" fmla="*/ 558 h 744"/>
                  <a:gd name="T52" fmla="*/ 737 w 1055"/>
                  <a:gd name="T53" fmla="*/ 0 h 744"/>
                  <a:gd name="T54" fmla="*/ 572 w 1055"/>
                  <a:gd name="T55" fmla="*/ 0 h 744"/>
                  <a:gd name="T56" fmla="*/ 652 w 1055"/>
                  <a:gd name="T57" fmla="*/ 213 h 744"/>
                  <a:gd name="T58" fmla="*/ 330 w 1055"/>
                  <a:gd name="T59" fmla="*/ 213 h 744"/>
                  <a:gd name="T60" fmla="*/ 410 w 1055"/>
                  <a:gd name="T61" fmla="*/ 0 h 744"/>
                  <a:gd name="T62" fmla="*/ 293 w 1055"/>
                  <a:gd name="T6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5" h="744">
                    <a:moveTo>
                      <a:pt x="293" y="0"/>
                    </a:moveTo>
                    <a:lnTo>
                      <a:pt x="95" y="509"/>
                    </a:lnTo>
                    <a:lnTo>
                      <a:pt x="85" y="539"/>
                    </a:lnTo>
                    <a:lnTo>
                      <a:pt x="71" y="574"/>
                    </a:lnTo>
                    <a:lnTo>
                      <a:pt x="61" y="601"/>
                    </a:lnTo>
                    <a:lnTo>
                      <a:pt x="50" y="626"/>
                    </a:lnTo>
                    <a:lnTo>
                      <a:pt x="41" y="650"/>
                    </a:lnTo>
                    <a:lnTo>
                      <a:pt x="0" y="740"/>
                    </a:lnTo>
                    <a:lnTo>
                      <a:pt x="148" y="744"/>
                    </a:lnTo>
                    <a:lnTo>
                      <a:pt x="152" y="729"/>
                    </a:lnTo>
                    <a:lnTo>
                      <a:pt x="159" y="709"/>
                    </a:lnTo>
                    <a:lnTo>
                      <a:pt x="166" y="686"/>
                    </a:lnTo>
                    <a:lnTo>
                      <a:pt x="174" y="660"/>
                    </a:lnTo>
                    <a:lnTo>
                      <a:pt x="183" y="632"/>
                    </a:lnTo>
                    <a:lnTo>
                      <a:pt x="193" y="603"/>
                    </a:lnTo>
                    <a:lnTo>
                      <a:pt x="291" y="329"/>
                    </a:lnTo>
                    <a:lnTo>
                      <a:pt x="701" y="329"/>
                    </a:lnTo>
                    <a:lnTo>
                      <a:pt x="866" y="744"/>
                    </a:lnTo>
                    <a:lnTo>
                      <a:pt x="1055" y="744"/>
                    </a:lnTo>
                    <a:lnTo>
                      <a:pt x="1044" y="729"/>
                    </a:lnTo>
                    <a:lnTo>
                      <a:pt x="1036" y="717"/>
                    </a:lnTo>
                    <a:lnTo>
                      <a:pt x="1029" y="706"/>
                    </a:lnTo>
                    <a:lnTo>
                      <a:pt x="1024" y="695"/>
                    </a:lnTo>
                    <a:lnTo>
                      <a:pt x="1018" y="683"/>
                    </a:lnTo>
                    <a:lnTo>
                      <a:pt x="1011" y="670"/>
                    </a:lnTo>
                    <a:lnTo>
                      <a:pt x="960" y="558"/>
                    </a:lnTo>
                    <a:lnTo>
                      <a:pt x="737" y="0"/>
                    </a:lnTo>
                    <a:lnTo>
                      <a:pt x="572" y="0"/>
                    </a:lnTo>
                    <a:lnTo>
                      <a:pt x="652" y="213"/>
                    </a:lnTo>
                    <a:lnTo>
                      <a:pt x="330" y="213"/>
                    </a:lnTo>
                    <a:lnTo>
                      <a:pt x="410" y="0"/>
                    </a:lnTo>
                    <a:lnTo>
                      <a:pt x="29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3" name="Freeform 152"/>
              <p:cNvSpPr>
                <a:spLocks/>
              </p:cNvSpPr>
              <p:nvPr/>
            </p:nvSpPr>
            <p:spPr bwMode="auto">
              <a:xfrm>
                <a:off x="-215" y="1597"/>
                <a:ext cx="170" cy="285"/>
              </a:xfrm>
              <a:custGeom>
                <a:avLst/>
                <a:gdLst>
                  <a:gd name="T0" fmla="*/ 12 w 680"/>
                  <a:gd name="T1" fmla="*/ 248 h 1141"/>
                  <a:gd name="T2" fmla="*/ 30 w 680"/>
                  <a:gd name="T3" fmla="*/ 183 h 1141"/>
                  <a:gd name="T4" fmla="*/ 61 w 680"/>
                  <a:gd name="T5" fmla="*/ 126 h 1141"/>
                  <a:gd name="T6" fmla="*/ 107 w 680"/>
                  <a:gd name="T7" fmla="*/ 77 h 1141"/>
                  <a:gd name="T8" fmla="*/ 164 w 680"/>
                  <a:gd name="T9" fmla="*/ 39 h 1141"/>
                  <a:gd name="T10" fmla="*/ 239 w 680"/>
                  <a:gd name="T11" fmla="*/ 14 h 1141"/>
                  <a:gd name="T12" fmla="*/ 330 w 680"/>
                  <a:gd name="T13" fmla="*/ 1 h 1141"/>
                  <a:gd name="T14" fmla="*/ 429 w 680"/>
                  <a:gd name="T15" fmla="*/ 2 h 1141"/>
                  <a:gd name="T16" fmla="*/ 535 w 680"/>
                  <a:gd name="T17" fmla="*/ 19 h 1141"/>
                  <a:gd name="T18" fmla="*/ 593 w 680"/>
                  <a:gd name="T19" fmla="*/ 166 h 1141"/>
                  <a:gd name="T20" fmla="*/ 534 w 680"/>
                  <a:gd name="T21" fmla="*/ 144 h 1141"/>
                  <a:gd name="T22" fmla="*/ 465 w 680"/>
                  <a:gd name="T23" fmla="*/ 128 h 1141"/>
                  <a:gd name="T24" fmla="*/ 403 w 680"/>
                  <a:gd name="T25" fmla="*/ 118 h 1141"/>
                  <a:gd name="T26" fmla="*/ 361 w 680"/>
                  <a:gd name="T27" fmla="*/ 116 h 1141"/>
                  <a:gd name="T28" fmla="*/ 303 w 680"/>
                  <a:gd name="T29" fmla="*/ 121 h 1141"/>
                  <a:gd name="T30" fmla="*/ 244 w 680"/>
                  <a:gd name="T31" fmla="*/ 145 h 1141"/>
                  <a:gd name="T32" fmla="*/ 204 w 680"/>
                  <a:gd name="T33" fmla="*/ 183 h 1141"/>
                  <a:gd name="T34" fmla="*/ 181 w 680"/>
                  <a:gd name="T35" fmla="*/ 235 h 1141"/>
                  <a:gd name="T36" fmla="*/ 181 w 680"/>
                  <a:gd name="T37" fmla="*/ 295 h 1141"/>
                  <a:gd name="T38" fmla="*/ 197 w 680"/>
                  <a:gd name="T39" fmla="*/ 342 h 1141"/>
                  <a:gd name="T40" fmla="*/ 231 w 680"/>
                  <a:gd name="T41" fmla="*/ 381 h 1141"/>
                  <a:gd name="T42" fmla="*/ 291 w 680"/>
                  <a:gd name="T43" fmla="*/ 429 h 1141"/>
                  <a:gd name="T44" fmla="*/ 370 w 680"/>
                  <a:gd name="T45" fmla="*/ 476 h 1141"/>
                  <a:gd name="T46" fmla="*/ 530 w 680"/>
                  <a:gd name="T47" fmla="*/ 566 h 1141"/>
                  <a:gd name="T48" fmla="*/ 593 w 680"/>
                  <a:gd name="T49" fmla="*/ 615 h 1141"/>
                  <a:gd name="T50" fmla="*/ 643 w 680"/>
                  <a:gd name="T51" fmla="*/ 675 h 1141"/>
                  <a:gd name="T52" fmla="*/ 671 w 680"/>
                  <a:gd name="T53" fmla="*/ 735 h 1141"/>
                  <a:gd name="T54" fmla="*/ 680 w 680"/>
                  <a:gd name="T55" fmla="*/ 806 h 1141"/>
                  <a:gd name="T56" fmla="*/ 665 w 680"/>
                  <a:gd name="T57" fmla="*/ 899 h 1141"/>
                  <a:gd name="T58" fmla="*/ 622 w 680"/>
                  <a:gd name="T59" fmla="*/ 981 h 1141"/>
                  <a:gd name="T60" fmla="*/ 572 w 680"/>
                  <a:gd name="T61" fmla="*/ 1039 h 1141"/>
                  <a:gd name="T62" fmla="*/ 510 w 680"/>
                  <a:gd name="T63" fmla="*/ 1086 h 1141"/>
                  <a:gd name="T64" fmla="*/ 428 w 680"/>
                  <a:gd name="T65" fmla="*/ 1119 h 1141"/>
                  <a:gd name="T66" fmla="*/ 325 w 680"/>
                  <a:gd name="T67" fmla="*/ 1139 h 1141"/>
                  <a:gd name="T68" fmla="*/ 231 w 680"/>
                  <a:gd name="T69" fmla="*/ 1141 h 1141"/>
                  <a:gd name="T70" fmla="*/ 142 w 680"/>
                  <a:gd name="T71" fmla="*/ 1131 h 1141"/>
                  <a:gd name="T72" fmla="*/ 48 w 680"/>
                  <a:gd name="T73" fmla="*/ 1114 h 1141"/>
                  <a:gd name="T74" fmla="*/ 0 w 680"/>
                  <a:gd name="T75" fmla="*/ 965 h 1141"/>
                  <a:gd name="T76" fmla="*/ 84 w 680"/>
                  <a:gd name="T77" fmla="*/ 1002 h 1141"/>
                  <a:gd name="T78" fmla="*/ 169 w 680"/>
                  <a:gd name="T79" fmla="*/ 1021 h 1141"/>
                  <a:gd name="T80" fmla="*/ 242 w 680"/>
                  <a:gd name="T81" fmla="*/ 1026 h 1141"/>
                  <a:gd name="T82" fmla="*/ 291 w 680"/>
                  <a:gd name="T83" fmla="*/ 1028 h 1141"/>
                  <a:gd name="T84" fmla="*/ 349 w 680"/>
                  <a:gd name="T85" fmla="*/ 1019 h 1141"/>
                  <a:gd name="T86" fmla="*/ 411 w 680"/>
                  <a:gd name="T87" fmla="*/ 997 h 1141"/>
                  <a:gd name="T88" fmla="*/ 464 w 680"/>
                  <a:gd name="T89" fmla="*/ 963 h 1141"/>
                  <a:gd name="T90" fmla="*/ 499 w 680"/>
                  <a:gd name="T91" fmla="*/ 917 h 1141"/>
                  <a:gd name="T92" fmla="*/ 510 w 680"/>
                  <a:gd name="T93" fmla="*/ 856 h 1141"/>
                  <a:gd name="T94" fmla="*/ 499 w 680"/>
                  <a:gd name="T95" fmla="*/ 795 h 1141"/>
                  <a:gd name="T96" fmla="*/ 463 w 680"/>
                  <a:gd name="T97" fmla="*/ 739 h 1141"/>
                  <a:gd name="T98" fmla="*/ 403 w 680"/>
                  <a:gd name="T99" fmla="*/ 689 h 1141"/>
                  <a:gd name="T100" fmla="*/ 200 w 680"/>
                  <a:gd name="T101" fmla="*/ 577 h 1141"/>
                  <a:gd name="T102" fmla="*/ 139 w 680"/>
                  <a:gd name="T103" fmla="*/ 536 h 1141"/>
                  <a:gd name="T104" fmla="*/ 84 w 680"/>
                  <a:gd name="T105" fmla="*/ 484 h 1141"/>
                  <a:gd name="T106" fmla="*/ 39 w 680"/>
                  <a:gd name="T107" fmla="*/ 416 h 1141"/>
                  <a:gd name="T108" fmla="*/ 17 w 680"/>
                  <a:gd name="T109" fmla="*/ 355 h 1141"/>
                  <a:gd name="T110" fmla="*/ 8 w 680"/>
                  <a:gd name="T111" fmla="*/ 286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0" h="1141">
                    <a:moveTo>
                      <a:pt x="8" y="286"/>
                    </a:moveTo>
                    <a:lnTo>
                      <a:pt x="12" y="248"/>
                    </a:lnTo>
                    <a:lnTo>
                      <a:pt x="20" y="215"/>
                    </a:lnTo>
                    <a:lnTo>
                      <a:pt x="30" y="183"/>
                    </a:lnTo>
                    <a:lnTo>
                      <a:pt x="44" y="153"/>
                    </a:lnTo>
                    <a:lnTo>
                      <a:pt x="61" y="126"/>
                    </a:lnTo>
                    <a:lnTo>
                      <a:pt x="83" y="100"/>
                    </a:lnTo>
                    <a:lnTo>
                      <a:pt x="107" y="77"/>
                    </a:lnTo>
                    <a:lnTo>
                      <a:pt x="133" y="56"/>
                    </a:lnTo>
                    <a:lnTo>
                      <a:pt x="164" y="39"/>
                    </a:lnTo>
                    <a:lnTo>
                      <a:pt x="196" y="25"/>
                    </a:lnTo>
                    <a:lnTo>
                      <a:pt x="239" y="14"/>
                    </a:lnTo>
                    <a:lnTo>
                      <a:pt x="284" y="5"/>
                    </a:lnTo>
                    <a:lnTo>
                      <a:pt x="330" y="1"/>
                    </a:lnTo>
                    <a:lnTo>
                      <a:pt x="379" y="0"/>
                    </a:lnTo>
                    <a:lnTo>
                      <a:pt x="429" y="2"/>
                    </a:lnTo>
                    <a:lnTo>
                      <a:pt x="481" y="9"/>
                    </a:lnTo>
                    <a:lnTo>
                      <a:pt x="535" y="19"/>
                    </a:lnTo>
                    <a:lnTo>
                      <a:pt x="593" y="36"/>
                    </a:lnTo>
                    <a:lnTo>
                      <a:pt x="593" y="166"/>
                    </a:lnTo>
                    <a:lnTo>
                      <a:pt x="564" y="154"/>
                    </a:lnTo>
                    <a:lnTo>
                      <a:pt x="534" y="144"/>
                    </a:lnTo>
                    <a:lnTo>
                      <a:pt x="500" y="135"/>
                    </a:lnTo>
                    <a:lnTo>
                      <a:pt x="465" y="128"/>
                    </a:lnTo>
                    <a:lnTo>
                      <a:pt x="433" y="122"/>
                    </a:lnTo>
                    <a:lnTo>
                      <a:pt x="403" y="118"/>
                    </a:lnTo>
                    <a:lnTo>
                      <a:pt x="379" y="117"/>
                    </a:lnTo>
                    <a:lnTo>
                      <a:pt x="361" y="116"/>
                    </a:lnTo>
                    <a:lnTo>
                      <a:pt x="333" y="117"/>
                    </a:lnTo>
                    <a:lnTo>
                      <a:pt x="303" y="121"/>
                    </a:lnTo>
                    <a:lnTo>
                      <a:pt x="273" y="130"/>
                    </a:lnTo>
                    <a:lnTo>
                      <a:pt x="244" y="145"/>
                    </a:lnTo>
                    <a:lnTo>
                      <a:pt x="222" y="162"/>
                    </a:lnTo>
                    <a:lnTo>
                      <a:pt x="204" y="183"/>
                    </a:lnTo>
                    <a:lnTo>
                      <a:pt x="190" y="207"/>
                    </a:lnTo>
                    <a:lnTo>
                      <a:pt x="181" y="235"/>
                    </a:lnTo>
                    <a:lnTo>
                      <a:pt x="178" y="265"/>
                    </a:lnTo>
                    <a:lnTo>
                      <a:pt x="181" y="295"/>
                    </a:lnTo>
                    <a:lnTo>
                      <a:pt x="187" y="320"/>
                    </a:lnTo>
                    <a:lnTo>
                      <a:pt x="197" y="342"/>
                    </a:lnTo>
                    <a:lnTo>
                      <a:pt x="211" y="362"/>
                    </a:lnTo>
                    <a:lnTo>
                      <a:pt x="231" y="381"/>
                    </a:lnTo>
                    <a:lnTo>
                      <a:pt x="258" y="404"/>
                    </a:lnTo>
                    <a:lnTo>
                      <a:pt x="291" y="429"/>
                    </a:lnTo>
                    <a:lnTo>
                      <a:pt x="330" y="453"/>
                    </a:lnTo>
                    <a:lnTo>
                      <a:pt x="370" y="476"/>
                    </a:lnTo>
                    <a:lnTo>
                      <a:pt x="496" y="546"/>
                    </a:lnTo>
                    <a:lnTo>
                      <a:pt x="530" y="566"/>
                    </a:lnTo>
                    <a:lnTo>
                      <a:pt x="562" y="588"/>
                    </a:lnTo>
                    <a:lnTo>
                      <a:pt x="593" y="615"/>
                    </a:lnTo>
                    <a:lnTo>
                      <a:pt x="622" y="646"/>
                    </a:lnTo>
                    <a:lnTo>
                      <a:pt x="643" y="675"/>
                    </a:lnTo>
                    <a:lnTo>
                      <a:pt x="658" y="703"/>
                    </a:lnTo>
                    <a:lnTo>
                      <a:pt x="671" y="735"/>
                    </a:lnTo>
                    <a:lnTo>
                      <a:pt x="678" y="770"/>
                    </a:lnTo>
                    <a:lnTo>
                      <a:pt x="680" y="806"/>
                    </a:lnTo>
                    <a:lnTo>
                      <a:pt x="675" y="854"/>
                    </a:lnTo>
                    <a:lnTo>
                      <a:pt x="665" y="899"/>
                    </a:lnTo>
                    <a:lnTo>
                      <a:pt x="647" y="941"/>
                    </a:lnTo>
                    <a:lnTo>
                      <a:pt x="622" y="981"/>
                    </a:lnTo>
                    <a:lnTo>
                      <a:pt x="599" y="1012"/>
                    </a:lnTo>
                    <a:lnTo>
                      <a:pt x="572" y="1039"/>
                    </a:lnTo>
                    <a:lnTo>
                      <a:pt x="543" y="1064"/>
                    </a:lnTo>
                    <a:lnTo>
                      <a:pt x="510" y="1086"/>
                    </a:lnTo>
                    <a:lnTo>
                      <a:pt x="476" y="1102"/>
                    </a:lnTo>
                    <a:lnTo>
                      <a:pt x="428" y="1119"/>
                    </a:lnTo>
                    <a:lnTo>
                      <a:pt x="378" y="1131"/>
                    </a:lnTo>
                    <a:lnTo>
                      <a:pt x="325" y="1139"/>
                    </a:lnTo>
                    <a:lnTo>
                      <a:pt x="269" y="1141"/>
                    </a:lnTo>
                    <a:lnTo>
                      <a:pt x="231" y="1141"/>
                    </a:lnTo>
                    <a:lnTo>
                      <a:pt x="187" y="1137"/>
                    </a:lnTo>
                    <a:lnTo>
                      <a:pt x="142" y="1131"/>
                    </a:lnTo>
                    <a:lnTo>
                      <a:pt x="94" y="1123"/>
                    </a:lnTo>
                    <a:lnTo>
                      <a:pt x="48" y="1114"/>
                    </a:lnTo>
                    <a:lnTo>
                      <a:pt x="0" y="1102"/>
                    </a:lnTo>
                    <a:lnTo>
                      <a:pt x="0" y="965"/>
                    </a:lnTo>
                    <a:lnTo>
                      <a:pt x="41" y="987"/>
                    </a:lnTo>
                    <a:lnTo>
                      <a:pt x="84" y="1002"/>
                    </a:lnTo>
                    <a:lnTo>
                      <a:pt x="128" y="1014"/>
                    </a:lnTo>
                    <a:lnTo>
                      <a:pt x="169" y="1021"/>
                    </a:lnTo>
                    <a:lnTo>
                      <a:pt x="208" y="1025"/>
                    </a:lnTo>
                    <a:lnTo>
                      <a:pt x="242" y="1026"/>
                    </a:lnTo>
                    <a:lnTo>
                      <a:pt x="271" y="1028"/>
                    </a:lnTo>
                    <a:lnTo>
                      <a:pt x="291" y="1028"/>
                    </a:lnTo>
                    <a:lnTo>
                      <a:pt x="320" y="1025"/>
                    </a:lnTo>
                    <a:lnTo>
                      <a:pt x="349" y="1019"/>
                    </a:lnTo>
                    <a:lnTo>
                      <a:pt x="380" y="1010"/>
                    </a:lnTo>
                    <a:lnTo>
                      <a:pt x="411" y="997"/>
                    </a:lnTo>
                    <a:lnTo>
                      <a:pt x="439" y="981"/>
                    </a:lnTo>
                    <a:lnTo>
                      <a:pt x="464" y="963"/>
                    </a:lnTo>
                    <a:lnTo>
                      <a:pt x="485" y="941"/>
                    </a:lnTo>
                    <a:lnTo>
                      <a:pt x="499" y="917"/>
                    </a:lnTo>
                    <a:lnTo>
                      <a:pt x="508" y="889"/>
                    </a:lnTo>
                    <a:lnTo>
                      <a:pt x="510" y="856"/>
                    </a:lnTo>
                    <a:lnTo>
                      <a:pt x="508" y="825"/>
                    </a:lnTo>
                    <a:lnTo>
                      <a:pt x="499" y="795"/>
                    </a:lnTo>
                    <a:lnTo>
                      <a:pt x="483" y="766"/>
                    </a:lnTo>
                    <a:lnTo>
                      <a:pt x="463" y="739"/>
                    </a:lnTo>
                    <a:lnTo>
                      <a:pt x="436" y="713"/>
                    </a:lnTo>
                    <a:lnTo>
                      <a:pt x="403" y="689"/>
                    </a:lnTo>
                    <a:lnTo>
                      <a:pt x="366" y="667"/>
                    </a:lnTo>
                    <a:lnTo>
                      <a:pt x="200" y="577"/>
                    </a:lnTo>
                    <a:lnTo>
                      <a:pt x="169" y="559"/>
                    </a:lnTo>
                    <a:lnTo>
                      <a:pt x="139" y="536"/>
                    </a:lnTo>
                    <a:lnTo>
                      <a:pt x="108" y="511"/>
                    </a:lnTo>
                    <a:lnTo>
                      <a:pt x="84" y="484"/>
                    </a:lnTo>
                    <a:lnTo>
                      <a:pt x="61" y="453"/>
                    </a:lnTo>
                    <a:lnTo>
                      <a:pt x="39" y="416"/>
                    </a:lnTo>
                    <a:lnTo>
                      <a:pt x="26" y="386"/>
                    </a:lnTo>
                    <a:lnTo>
                      <a:pt x="17" y="355"/>
                    </a:lnTo>
                    <a:lnTo>
                      <a:pt x="11" y="322"/>
                    </a:lnTo>
                    <a:lnTo>
                      <a:pt x="8" y="28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4" name="Freeform 153"/>
              <p:cNvSpPr>
                <a:spLocks/>
              </p:cNvSpPr>
              <p:nvPr/>
            </p:nvSpPr>
            <p:spPr bwMode="auto">
              <a:xfrm>
                <a:off x="-454" y="1596"/>
                <a:ext cx="219" cy="283"/>
              </a:xfrm>
              <a:custGeom>
                <a:avLst/>
                <a:gdLst>
                  <a:gd name="T0" fmla="*/ 0 w 876"/>
                  <a:gd name="T1" fmla="*/ 0 h 1132"/>
                  <a:gd name="T2" fmla="*/ 72 w 876"/>
                  <a:gd name="T3" fmla="*/ 0 h 1132"/>
                  <a:gd name="T4" fmla="*/ 134 w 876"/>
                  <a:gd name="T5" fmla="*/ 0 h 1132"/>
                  <a:gd name="T6" fmla="*/ 161 w 876"/>
                  <a:gd name="T7" fmla="*/ 0 h 1132"/>
                  <a:gd name="T8" fmla="*/ 161 w 876"/>
                  <a:gd name="T9" fmla="*/ 737 h 1132"/>
                  <a:gd name="T10" fmla="*/ 168 w 876"/>
                  <a:gd name="T11" fmla="*/ 811 h 1132"/>
                  <a:gd name="T12" fmla="*/ 189 w 876"/>
                  <a:gd name="T13" fmla="*/ 878 h 1132"/>
                  <a:gd name="T14" fmla="*/ 233 w 876"/>
                  <a:gd name="T15" fmla="*/ 946 h 1132"/>
                  <a:gd name="T16" fmla="*/ 291 w 876"/>
                  <a:gd name="T17" fmla="*/ 992 h 1132"/>
                  <a:gd name="T18" fmla="*/ 363 w 876"/>
                  <a:gd name="T19" fmla="*/ 1019 h 1132"/>
                  <a:gd name="T20" fmla="*/ 449 w 876"/>
                  <a:gd name="T21" fmla="*/ 1027 h 1132"/>
                  <a:gd name="T22" fmla="*/ 528 w 876"/>
                  <a:gd name="T23" fmla="*/ 1018 h 1132"/>
                  <a:gd name="T24" fmla="*/ 597 w 876"/>
                  <a:gd name="T25" fmla="*/ 992 h 1132"/>
                  <a:gd name="T26" fmla="*/ 652 w 876"/>
                  <a:gd name="T27" fmla="*/ 949 h 1132"/>
                  <a:gd name="T28" fmla="*/ 693 w 876"/>
                  <a:gd name="T29" fmla="*/ 888 h 1132"/>
                  <a:gd name="T30" fmla="*/ 717 w 876"/>
                  <a:gd name="T31" fmla="*/ 812 h 1132"/>
                  <a:gd name="T32" fmla="*/ 729 w 876"/>
                  <a:gd name="T33" fmla="*/ 661 h 1132"/>
                  <a:gd name="T34" fmla="*/ 784 w 876"/>
                  <a:gd name="T35" fmla="*/ 0 h 1132"/>
                  <a:gd name="T36" fmla="*/ 818 w 876"/>
                  <a:gd name="T37" fmla="*/ 0 h 1132"/>
                  <a:gd name="T38" fmla="*/ 876 w 876"/>
                  <a:gd name="T39" fmla="*/ 0 h 1132"/>
                  <a:gd name="T40" fmla="*/ 874 w 876"/>
                  <a:gd name="T41" fmla="*/ 728 h 1132"/>
                  <a:gd name="T42" fmla="*/ 865 w 876"/>
                  <a:gd name="T43" fmla="*/ 804 h 1132"/>
                  <a:gd name="T44" fmla="*/ 850 w 876"/>
                  <a:gd name="T45" fmla="*/ 867 h 1132"/>
                  <a:gd name="T46" fmla="*/ 825 w 876"/>
                  <a:gd name="T47" fmla="*/ 925 h 1132"/>
                  <a:gd name="T48" fmla="*/ 779 w 876"/>
                  <a:gd name="T49" fmla="*/ 992 h 1132"/>
                  <a:gd name="T50" fmla="*/ 715 w 876"/>
                  <a:gd name="T51" fmla="*/ 1050 h 1132"/>
                  <a:gd name="T52" fmla="*/ 648 w 876"/>
                  <a:gd name="T53" fmla="*/ 1092 h 1132"/>
                  <a:gd name="T54" fmla="*/ 568 w 876"/>
                  <a:gd name="T55" fmla="*/ 1119 h 1132"/>
                  <a:gd name="T56" fmla="*/ 474 w 876"/>
                  <a:gd name="T57" fmla="*/ 1130 h 1132"/>
                  <a:gd name="T58" fmla="*/ 362 w 876"/>
                  <a:gd name="T59" fmla="*/ 1129 h 1132"/>
                  <a:gd name="T60" fmla="*/ 261 w 876"/>
                  <a:gd name="T61" fmla="*/ 1108 h 1132"/>
                  <a:gd name="T62" fmla="*/ 179 w 876"/>
                  <a:gd name="T63" fmla="*/ 1072 h 1132"/>
                  <a:gd name="T64" fmla="*/ 111 w 876"/>
                  <a:gd name="T65" fmla="*/ 1022 h 1132"/>
                  <a:gd name="T66" fmla="*/ 58 w 876"/>
                  <a:gd name="T67" fmla="*/ 959 h 1132"/>
                  <a:gd name="T68" fmla="*/ 22 w 876"/>
                  <a:gd name="T69" fmla="*/ 880 h 1132"/>
                  <a:gd name="T70" fmla="*/ 4 w 876"/>
                  <a:gd name="T71" fmla="*/ 798 h 1132"/>
                  <a:gd name="T72" fmla="*/ 0 w 876"/>
                  <a:gd name="T73" fmla="*/ 701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6" h="1132">
                    <a:moveTo>
                      <a:pt x="0" y="701"/>
                    </a:moveTo>
                    <a:lnTo>
                      <a:pt x="0" y="0"/>
                    </a:lnTo>
                    <a:lnTo>
                      <a:pt x="53" y="0"/>
                    </a:lnTo>
                    <a:lnTo>
                      <a:pt x="72" y="0"/>
                    </a:lnTo>
                    <a:lnTo>
                      <a:pt x="92" y="0"/>
                    </a:lnTo>
                    <a:lnTo>
                      <a:pt x="134" y="0"/>
                    </a:lnTo>
                    <a:lnTo>
                      <a:pt x="150" y="0"/>
                    </a:lnTo>
                    <a:lnTo>
                      <a:pt x="161" y="0"/>
                    </a:lnTo>
                    <a:lnTo>
                      <a:pt x="161" y="701"/>
                    </a:lnTo>
                    <a:lnTo>
                      <a:pt x="161" y="737"/>
                    </a:lnTo>
                    <a:lnTo>
                      <a:pt x="163" y="775"/>
                    </a:lnTo>
                    <a:lnTo>
                      <a:pt x="168" y="811"/>
                    </a:lnTo>
                    <a:lnTo>
                      <a:pt x="176" y="845"/>
                    </a:lnTo>
                    <a:lnTo>
                      <a:pt x="189" y="878"/>
                    </a:lnTo>
                    <a:lnTo>
                      <a:pt x="210" y="915"/>
                    </a:lnTo>
                    <a:lnTo>
                      <a:pt x="233" y="946"/>
                    </a:lnTo>
                    <a:lnTo>
                      <a:pt x="261" y="972"/>
                    </a:lnTo>
                    <a:lnTo>
                      <a:pt x="291" y="992"/>
                    </a:lnTo>
                    <a:lnTo>
                      <a:pt x="326" y="1008"/>
                    </a:lnTo>
                    <a:lnTo>
                      <a:pt x="363" y="1019"/>
                    </a:lnTo>
                    <a:lnTo>
                      <a:pt x="404" y="1026"/>
                    </a:lnTo>
                    <a:lnTo>
                      <a:pt x="449" y="1027"/>
                    </a:lnTo>
                    <a:lnTo>
                      <a:pt x="491" y="1025"/>
                    </a:lnTo>
                    <a:lnTo>
                      <a:pt x="528" y="1018"/>
                    </a:lnTo>
                    <a:lnTo>
                      <a:pt x="564" y="1008"/>
                    </a:lnTo>
                    <a:lnTo>
                      <a:pt x="597" y="992"/>
                    </a:lnTo>
                    <a:lnTo>
                      <a:pt x="626" y="972"/>
                    </a:lnTo>
                    <a:lnTo>
                      <a:pt x="652" y="949"/>
                    </a:lnTo>
                    <a:lnTo>
                      <a:pt x="675" y="920"/>
                    </a:lnTo>
                    <a:lnTo>
                      <a:pt x="693" y="888"/>
                    </a:lnTo>
                    <a:lnTo>
                      <a:pt x="707" y="852"/>
                    </a:lnTo>
                    <a:lnTo>
                      <a:pt x="717" y="812"/>
                    </a:lnTo>
                    <a:lnTo>
                      <a:pt x="726" y="737"/>
                    </a:lnTo>
                    <a:lnTo>
                      <a:pt x="729" y="661"/>
                    </a:lnTo>
                    <a:lnTo>
                      <a:pt x="729" y="0"/>
                    </a:lnTo>
                    <a:lnTo>
                      <a:pt x="784" y="0"/>
                    </a:lnTo>
                    <a:lnTo>
                      <a:pt x="801" y="0"/>
                    </a:lnTo>
                    <a:lnTo>
                      <a:pt x="818" y="0"/>
                    </a:lnTo>
                    <a:lnTo>
                      <a:pt x="829" y="0"/>
                    </a:lnTo>
                    <a:lnTo>
                      <a:pt x="876" y="0"/>
                    </a:lnTo>
                    <a:lnTo>
                      <a:pt x="876" y="682"/>
                    </a:lnTo>
                    <a:lnTo>
                      <a:pt x="874" y="728"/>
                    </a:lnTo>
                    <a:lnTo>
                      <a:pt x="871" y="769"/>
                    </a:lnTo>
                    <a:lnTo>
                      <a:pt x="865" y="804"/>
                    </a:lnTo>
                    <a:lnTo>
                      <a:pt x="859" y="836"/>
                    </a:lnTo>
                    <a:lnTo>
                      <a:pt x="850" y="867"/>
                    </a:lnTo>
                    <a:lnTo>
                      <a:pt x="838" y="896"/>
                    </a:lnTo>
                    <a:lnTo>
                      <a:pt x="825" y="925"/>
                    </a:lnTo>
                    <a:lnTo>
                      <a:pt x="805" y="960"/>
                    </a:lnTo>
                    <a:lnTo>
                      <a:pt x="779" y="992"/>
                    </a:lnTo>
                    <a:lnTo>
                      <a:pt x="748" y="1023"/>
                    </a:lnTo>
                    <a:lnTo>
                      <a:pt x="715" y="1050"/>
                    </a:lnTo>
                    <a:lnTo>
                      <a:pt x="680" y="1074"/>
                    </a:lnTo>
                    <a:lnTo>
                      <a:pt x="648" y="1092"/>
                    </a:lnTo>
                    <a:lnTo>
                      <a:pt x="609" y="1107"/>
                    </a:lnTo>
                    <a:lnTo>
                      <a:pt x="568" y="1119"/>
                    </a:lnTo>
                    <a:lnTo>
                      <a:pt x="523" y="1126"/>
                    </a:lnTo>
                    <a:lnTo>
                      <a:pt x="474" y="1130"/>
                    </a:lnTo>
                    <a:lnTo>
                      <a:pt x="418" y="1132"/>
                    </a:lnTo>
                    <a:lnTo>
                      <a:pt x="362" y="1129"/>
                    </a:lnTo>
                    <a:lnTo>
                      <a:pt x="309" y="1121"/>
                    </a:lnTo>
                    <a:lnTo>
                      <a:pt x="261" y="1108"/>
                    </a:lnTo>
                    <a:lnTo>
                      <a:pt x="217" y="1092"/>
                    </a:lnTo>
                    <a:lnTo>
                      <a:pt x="179" y="1072"/>
                    </a:lnTo>
                    <a:lnTo>
                      <a:pt x="143" y="1048"/>
                    </a:lnTo>
                    <a:lnTo>
                      <a:pt x="111" y="1022"/>
                    </a:lnTo>
                    <a:lnTo>
                      <a:pt x="82" y="992"/>
                    </a:lnTo>
                    <a:lnTo>
                      <a:pt x="58" y="959"/>
                    </a:lnTo>
                    <a:lnTo>
                      <a:pt x="37" y="920"/>
                    </a:lnTo>
                    <a:lnTo>
                      <a:pt x="22" y="880"/>
                    </a:lnTo>
                    <a:lnTo>
                      <a:pt x="11" y="839"/>
                    </a:lnTo>
                    <a:lnTo>
                      <a:pt x="4" y="798"/>
                    </a:lnTo>
                    <a:lnTo>
                      <a:pt x="1" y="751"/>
                    </a:lnTo>
                    <a:lnTo>
                      <a:pt x="0" y="70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5" name="Freeform 154"/>
              <p:cNvSpPr>
                <a:spLocks/>
              </p:cNvSpPr>
              <p:nvPr/>
            </p:nvSpPr>
            <p:spPr bwMode="auto">
              <a:xfrm>
                <a:off x="-454" y="1596"/>
                <a:ext cx="219" cy="283"/>
              </a:xfrm>
              <a:custGeom>
                <a:avLst/>
                <a:gdLst>
                  <a:gd name="T0" fmla="*/ 0 w 876"/>
                  <a:gd name="T1" fmla="*/ 0 h 1132"/>
                  <a:gd name="T2" fmla="*/ 72 w 876"/>
                  <a:gd name="T3" fmla="*/ 0 h 1132"/>
                  <a:gd name="T4" fmla="*/ 134 w 876"/>
                  <a:gd name="T5" fmla="*/ 0 h 1132"/>
                  <a:gd name="T6" fmla="*/ 161 w 876"/>
                  <a:gd name="T7" fmla="*/ 0 h 1132"/>
                  <a:gd name="T8" fmla="*/ 161 w 876"/>
                  <a:gd name="T9" fmla="*/ 737 h 1132"/>
                  <a:gd name="T10" fmla="*/ 168 w 876"/>
                  <a:gd name="T11" fmla="*/ 811 h 1132"/>
                  <a:gd name="T12" fmla="*/ 189 w 876"/>
                  <a:gd name="T13" fmla="*/ 878 h 1132"/>
                  <a:gd name="T14" fmla="*/ 233 w 876"/>
                  <a:gd name="T15" fmla="*/ 946 h 1132"/>
                  <a:gd name="T16" fmla="*/ 291 w 876"/>
                  <a:gd name="T17" fmla="*/ 992 h 1132"/>
                  <a:gd name="T18" fmla="*/ 363 w 876"/>
                  <a:gd name="T19" fmla="*/ 1019 h 1132"/>
                  <a:gd name="T20" fmla="*/ 449 w 876"/>
                  <a:gd name="T21" fmla="*/ 1027 h 1132"/>
                  <a:gd name="T22" fmla="*/ 528 w 876"/>
                  <a:gd name="T23" fmla="*/ 1018 h 1132"/>
                  <a:gd name="T24" fmla="*/ 597 w 876"/>
                  <a:gd name="T25" fmla="*/ 992 h 1132"/>
                  <a:gd name="T26" fmla="*/ 652 w 876"/>
                  <a:gd name="T27" fmla="*/ 949 h 1132"/>
                  <a:gd name="T28" fmla="*/ 693 w 876"/>
                  <a:gd name="T29" fmla="*/ 888 h 1132"/>
                  <a:gd name="T30" fmla="*/ 717 w 876"/>
                  <a:gd name="T31" fmla="*/ 812 h 1132"/>
                  <a:gd name="T32" fmla="*/ 729 w 876"/>
                  <a:gd name="T33" fmla="*/ 661 h 1132"/>
                  <a:gd name="T34" fmla="*/ 784 w 876"/>
                  <a:gd name="T35" fmla="*/ 0 h 1132"/>
                  <a:gd name="T36" fmla="*/ 818 w 876"/>
                  <a:gd name="T37" fmla="*/ 0 h 1132"/>
                  <a:gd name="T38" fmla="*/ 876 w 876"/>
                  <a:gd name="T39" fmla="*/ 0 h 1132"/>
                  <a:gd name="T40" fmla="*/ 874 w 876"/>
                  <a:gd name="T41" fmla="*/ 728 h 1132"/>
                  <a:gd name="T42" fmla="*/ 865 w 876"/>
                  <a:gd name="T43" fmla="*/ 804 h 1132"/>
                  <a:gd name="T44" fmla="*/ 850 w 876"/>
                  <a:gd name="T45" fmla="*/ 867 h 1132"/>
                  <a:gd name="T46" fmla="*/ 825 w 876"/>
                  <a:gd name="T47" fmla="*/ 925 h 1132"/>
                  <a:gd name="T48" fmla="*/ 779 w 876"/>
                  <a:gd name="T49" fmla="*/ 992 h 1132"/>
                  <a:gd name="T50" fmla="*/ 715 w 876"/>
                  <a:gd name="T51" fmla="*/ 1050 h 1132"/>
                  <a:gd name="T52" fmla="*/ 648 w 876"/>
                  <a:gd name="T53" fmla="*/ 1092 h 1132"/>
                  <a:gd name="T54" fmla="*/ 568 w 876"/>
                  <a:gd name="T55" fmla="*/ 1119 h 1132"/>
                  <a:gd name="T56" fmla="*/ 474 w 876"/>
                  <a:gd name="T57" fmla="*/ 1130 h 1132"/>
                  <a:gd name="T58" fmla="*/ 362 w 876"/>
                  <a:gd name="T59" fmla="*/ 1129 h 1132"/>
                  <a:gd name="T60" fmla="*/ 261 w 876"/>
                  <a:gd name="T61" fmla="*/ 1108 h 1132"/>
                  <a:gd name="T62" fmla="*/ 179 w 876"/>
                  <a:gd name="T63" fmla="*/ 1072 h 1132"/>
                  <a:gd name="T64" fmla="*/ 111 w 876"/>
                  <a:gd name="T65" fmla="*/ 1022 h 1132"/>
                  <a:gd name="T66" fmla="*/ 58 w 876"/>
                  <a:gd name="T67" fmla="*/ 959 h 1132"/>
                  <a:gd name="T68" fmla="*/ 22 w 876"/>
                  <a:gd name="T69" fmla="*/ 880 h 1132"/>
                  <a:gd name="T70" fmla="*/ 4 w 876"/>
                  <a:gd name="T71" fmla="*/ 798 h 1132"/>
                  <a:gd name="T72" fmla="*/ 0 w 876"/>
                  <a:gd name="T73" fmla="*/ 701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6" h="1132">
                    <a:moveTo>
                      <a:pt x="0" y="701"/>
                    </a:moveTo>
                    <a:lnTo>
                      <a:pt x="0" y="0"/>
                    </a:lnTo>
                    <a:lnTo>
                      <a:pt x="53" y="0"/>
                    </a:lnTo>
                    <a:lnTo>
                      <a:pt x="72" y="0"/>
                    </a:lnTo>
                    <a:lnTo>
                      <a:pt x="92" y="0"/>
                    </a:lnTo>
                    <a:lnTo>
                      <a:pt x="134" y="0"/>
                    </a:lnTo>
                    <a:lnTo>
                      <a:pt x="150" y="0"/>
                    </a:lnTo>
                    <a:lnTo>
                      <a:pt x="161" y="0"/>
                    </a:lnTo>
                    <a:lnTo>
                      <a:pt x="161" y="701"/>
                    </a:lnTo>
                    <a:lnTo>
                      <a:pt x="161" y="737"/>
                    </a:lnTo>
                    <a:lnTo>
                      <a:pt x="163" y="775"/>
                    </a:lnTo>
                    <a:lnTo>
                      <a:pt x="168" y="811"/>
                    </a:lnTo>
                    <a:lnTo>
                      <a:pt x="176" y="845"/>
                    </a:lnTo>
                    <a:lnTo>
                      <a:pt x="189" y="878"/>
                    </a:lnTo>
                    <a:lnTo>
                      <a:pt x="210" y="915"/>
                    </a:lnTo>
                    <a:lnTo>
                      <a:pt x="233" y="946"/>
                    </a:lnTo>
                    <a:lnTo>
                      <a:pt x="261" y="972"/>
                    </a:lnTo>
                    <a:lnTo>
                      <a:pt x="291" y="992"/>
                    </a:lnTo>
                    <a:lnTo>
                      <a:pt x="326" y="1008"/>
                    </a:lnTo>
                    <a:lnTo>
                      <a:pt x="363" y="1019"/>
                    </a:lnTo>
                    <a:lnTo>
                      <a:pt x="404" y="1026"/>
                    </a:lnTo>
                    <a:lnTo>
                      <a:pt x="449" y="1027"/>
                    </a:lnTo>
                    <a:lnTo>
                      <a:pt x="491" y="1025"/>
                    </a:lnTo>
                    <a:lnTo>
                      <a:pt x="528" y="1018"/>
                    </a:lnTo>
                    <a:lnTo>
                      <a:pt x="564" y="1008"/>
                    </a:lnTo>
                    <a:lnTo>
                      <a:pt x="597" y="992"/>
                    </a:lnTo>
                    <a:lnTo>
                      <a:pt x="626" y="972"/>
                    </a:lnTo>
                    <a:lnTo>
                      <a:pt x="652" y="949"/>
                    </a:lnTo>
                    <a:lnTo>
                      <a:pt x="675" y="920"/>
                    </a:lnTo>
                    <a:lnTo>
                      <a:pt x="693" y="888"/>
                    </a:lnTo>
                    <a:lnTo>
                      <a:pt x="707" y="852"/>
                    </a:lnTo>
                    <a:lnTo>
                      <a:pt x="717" y="812"/>
                    </a:lnTo>
                    <a:lnTo>
                      <a:pt x="726" y="737"/>
                    </a:lnTo>
                    <a:lnTo>
                      <a:pt x="729" y="661"/>
                    </a:lnTo>
                    <a:lnTo>
                      <a:pt x="729" y="0"/>
                    </a:lnTo>
                    <a:lnTo>
                      <a:pt x="784" y="0"/>
                    </a:lnTo>
                    <a:lnTo>
                      <a:pt x="801" y="0"/>
                    </a:lnTo>
                    <a:lnTo>
                      <a:pt x="818" y="0"/>
                    </a:lnTo>
                    <a:lnTo>
                      <a:pt x="829" y="0"/>
                    </a:lnTo>
                    <a:lnTo>
                      <a:pt x="876" y="0"/>
                    </a:lnTo>
                    <a:lnTo>
                      <a:pt x="876" y="682"/>
                    </a:lnTo>
                    <a:lnTo>
                      <a:pt x="874" y="728"/>
                    </a:lnTo>
                    <a:lnTo>
                      <a:pt x="871" y="769"/>
                    </a:lnTo>
                    <a:lnTo>
                      <a:pt x="865" y="804"/>
                    </a:lnTo>
                    <a:lnTo>
                      <a:pt x="859" y="836"/>
                    </a:lnTo>
                    <a:lnTo>
                      <a:pt x="850" y="867"/>
                    </a:lnTo>
                    <a:lnTo>
                      <a:pt x="838" y="896"/>
                    </a:lnTo>
                    <a:lnTo>
                      <a:pt x="825" y="925"/>
                    </a:lnTo>
                    <a:lnTo>
                      <a:pt x="805" y="960"/>
                    </a:lnTo>
                    <a:lnTo>
                      <a:pt x="779" y="992"/>
                    </a:lnTo>
                    <a:lnTo>
                      <a:pt x="748" y="1023"/>
                    </a:lnTo>
                    <a:lnTo>
                      <a:pt x="715" y="1050"/>
                    </a:lnTo>
                    <a:lnTo>
                      <a:pt x="680" y="1074"/>
                    </a:lnTo>
                    <a:lnTo>
                      <a:pt x="648" y="1092"/>
                    </a:lnTo>
                    <a:lnTo>
                      <a:pt x="609" y="1107"/>
                    </a:lnTo>
                    <a:lnTo>
                      <a:pt x="568" y="1119"/>
                    </a:lnTo>
                    <a:lnTo>
                      <a:pt x="523" y="1126"/>
                    </a:lnTo>
                    <a:lnTo>
                      <a:pt x="474" y="1130"/>
                    </a:lnTo>
                    <a:lnTo>
                      <a:pt x="418" y="1132"/>
                    </a:lnTo>
                    <a:lnTo>
                      <a:pt x="362" y="1129"/>
                    </a:lnTo>
                    <a:lnTo>
                      <a:pt x="309" y="1121"/>
                    </a:lnTo>
                    <a:lnTo>
                      <a:pt x="261" y="1108"/>
                    </a:lnTo>
                    <a:lnTo>
                      <a:pt x="217" y="1092"/>
                    </a:lnTo>
                    <a:lnTo>
                      <a:pt x="179" y="1072"/>
                    </a:lnTo>
                    <a:lnTo>
                      <a:pt x="143" y="1048"/>
                    </a:lnTo>
                    <a:lnTo>
                      <a:pt x="111" y="1022"/>
                    </a:lnTo>
                    <a:lnTo>
                      <a:pt x="82" y="992"/>
                    </a:lnTo>
                    <a:lnTo>
                      <a:pt x="58" y="959"/>
                    </a:lnTo>
                    <a:lnTo>
                      <a:pt x="37" y="920"/>
                    </a:lnTo>
                    <a:lnTo>
                      <a:pt x="22" y="880"/>
                    </a:lnTo>
                    <a:lnTo>
                      <a:pt x="11" y="839"/>
                    </a:lnTo>
                    <a:lnTo>
                      <a:pt x="4" y="798"/>
                    </a:lnTo>
                    <a:lnTo>
                      <a:pt x="1" y="751"/>
                    </a:lnTo>
                    <a:lnTo>
                      <a:pt x="0" y="701"/>
                    </a:lnTo>
                  </a:path>
                </a:pathLst>
              </a:custGeom>
              <a:grpFill/>
              <a:ln w="0">
                <a:noFill/>
                <a:prstDash val="solid"/>
                <a:round/>
                <a:headEnd/>
                <a:tailEnd/>
              </a:ln>
              <a:extLst/>
            </p:spPr>
            <p:txBody>
              <a:bodyPr vert="horz" wrap="square" lIns="91440" tIns="45720" rIns="91440" bIns="45720" numCol="1" anchor="t" anchorCtr="0" compatLnSpc="1">
                <a:prstTxWarp prst="textNoShape">
                  <a:avLst/>
                </a:prstTxWarp>
              </a:bodyPr>
              <a:lstStyle/>
              <a:p>
                <a:endParaRPr lang="en-US" sz="2000"/>
              </a:p>
            </p:txBody>
          </p:sp>
          <p:sp>
            <p:nvSpPr>
              <p:cNvPr id="156" name="Freeform 155"/>
              <p:cNvSpPr>
                <a:spLocks/>
              </p:cNvSpPr>
              <p:nvPr/>
            </p:nvSpPr>
            <p:spPr bwMode="auto">
              <a:xfrm>
                <a:off x="-454" y="821"/>
                <a:ext cx="910" cy="399"/>
              </a:xfrm>
              <a:custGeom>
                <a:avLst/>
                <a:gdLst>
                  <a:gd name="T0" fmla="*/ 31 w 3639"/>
                  <a:gd name="T1" fmla="*/ 420 h 1596"/>
                  <a:gd name="T2" fmla="*/ 90 w 3639"/>
                  <a:gd name="T3" fmla="*/ 397 h 1596"/>
                  <a:gd name="T4" fmla="*/ 149 w 3639"/>
                  <a:gd name="T5" fmla="*/ 383 h 1596"/>
                  <a:gd name="T6" fmla="*/ 212 w 3639"/>
                  <a:gd name="T7" fmla="*/ 381 h 1596"/>
                  <a:gd name="T8" fmla="*/ 282 w 3639"/>
                  <a:gd name="T9" fmla="*/ 397 h 1596"/>
                  <a:gd name="T10" fmla="*/ 360 w 3639"/>
                  <a:gd name="T11" fmla="*/ 433 h 1596"/>
                  <a:gd name="T12" fmla="*/ 1560 w 3639"/>
                  <a:gd name="T13" fmla="*/ 103 h 1596"/>
                  <a:gd name="T14" fmla="*/ 1584 w 3639"/>
                  <a:gd name="T15" fmla="*/ 50 h 1596"/>
                  <a:gd name="T16" fmla="*/ 1623 w 3639"/>
                  <a:gd name="T17" fmla="*/ 19 h 1596"/>
                  <a:gd name="T18" fmla="*/ 1674 w 3639"/>
                  <a:gd name="T19" fmla="*/ 2 h 1596"/>
                  <a:gd name="T20" fmla="*/ 1739 w 3639"/>
                  <a:gd name="T21" fmla="*/ 0 h 1596"/>
                  <a:gd name="T22" fmla="*/ 1987 w 3639"/>
                  <a:gd name="T23" fmla="*/ 0 h 1596"/>
                  <a:gd name="T24" fmla="*/ 2039 w 3639"/>
                  <a:gd name="T25" fmla="*/ 9 h 1596"/>
                  <a:gd name="T26" fmla="*/ 2083 w 3639"/>
                  <a:gd name="T27" fmla="*/ 33 h 1596"/>
                  <a:gd name="T28" fmla="*/ 2114 w 3639"/>
                  <a:gd name="T29" fmla="*/ 75 h 1596"/>
                  <a:gd name="T30" fmla="*/ 2352 w 3639"/>
                  <a:gd name="T31" fmla="*/ 93 h 1596"/>
                  <a:gd name="T32" fmla="*/ 2380 w 3639"/>
                  <a:gd name="T33" fmla="*/ 116 h 1596"/>
                  <a:gd name="T34" fmla="*/ 2394 w 3639"/>
                  <a:gd name="T35" fmla="*/ 149 h 1596"/>
                  <a:gd name="T36" fmla="*/ 2403 w 3639"/>
                  <a:gd name="T37" fmla="*/ 197 h 1596"/>
                  <a:gd name="T38" fmla="*/ 2402 w 3639"/>
                  <a:gd name="T39" fmla="*/ 250 h 1596"/>
                  <a:gd name="T40" fmla="*/ 2394 w 3639"/>
                  <a:gd name="T41" fmla="*/ 279 h 1596"/>
                  <a:gd name="T42" fmla="*/ 2385 w 3639"/>
                  <a:gd name="T43" fmla="*/ 277 h 1596"/>
                  <a:gd name="T44" fmla="*/ 2374 w 3639"/>
                  <a:gd name="T45" fmla="*/ 247 h 1596"/>
                  <a:gd name="T46" fmla="*/ 2356 w 3639"/>
                  <a:gd name="T47" fmla="*/ 234 h 1596"/>
                  <a:gd name="T48" fmla="*/ 2331 w 3639"/>
                  <a:gd name="T49" fmla="*/ 233 h 1596"/>
                  <a:gd name="T50" fmla="*/ 2305 w 3639"/>
                  <a:gd name="T51" fmla="*/ 240 h 1596"/>
                  <a:gd name="T52" fmla="*/ 2146 w 3639"/>
                  <a:gd name="T53" fmla="*/ 292 h 1596"/>
                  <a:gd name="T54" fmla="*/ 3278 w 3639"/>
                  <a:gd name="T55" fmla="*/ 1193 h 1596"/>
                  <a:gd name="T56" fmla="*/ 3324 w 3639"/>
                  <a:gd name="T57" fmla="*/ 1219 h 1596"/>
                  <a:gd name="T58" fmla="*/ 3366 w 3639"/>
                  <a:gd name="T59" fmla="*/ 1242 h 1596"/>
                  <a:gd name="T60" fmla="*/ 3407 w 3639"/>
                  <a:gd name="T61" fmla="*/ 1257 h 1596"/>
                  <a:gd name="T62" fmla="*/ 3451 w 3639"/>
                  <a:gd name="T63" fmla="*/ 1265 h 1596"/>
                  <a:gd name="T64" fmla="*/ 3501 w 3639"/>
                  <a:gd name="T65" fmla="*/ 1261 h 1596"/>
                  <a:gd name="T66" fmla="*/ 3563 w 3639"/>
                  <a:gd name="T67" fmla="*/ 1246 h 1596"/>
                  <a:gd name="T68" fmla="*/ 3639 w 3639"/>
                  <a:gd name="T69" fmla="*/ 1214 h 1596"/>
                  <a:gd name="T70" fmla="*/ 3601 w 3639"/>
                  <a:gd name="T71" fmla="*/ 1552 h 1596"/>
                  <a:gd name="T72" fmla="*/ 3536 w 3639"/>
                  <a:gd name="T73" fmla="*/ 1583 h 1596"/>
                  <a:gd name="T74" fmla="*/ 3480 w 3639"/>
                  <a:gd name="T75" fmla="*/ 1596 h 1596"/>
                  <a:gd name="T76" fmla="*/ 3431 w 3639"/>
                  <a:gd name="T77" fmla="*/ 1594 h 1596"/>
                  <a:gd name="T78" fmla="*/ 3386 w 3639"/>
                  <a:gd name="T79" fmla="*/ 1581 h 1596"/>
                  <a:gd name="T80" fmla="*/ 3340 w 3639"/>
                  <a:gd name="T81" fmla="*/ 1559 h 1596"/>
                  <a:gd name="T82" fmla="*/ 3292 w 3639"/>
                  <a:gd name="T83" fmla="*/ 1531 h 1596"/>
                  <a:gd name="T84" fmla="*/ 1826 w 3639"/>
                  <a:gd name="T85" fmla="*/ 307 h 1596"/>
                  <a:gd name="T86" fmla="*/ 360 w 3639"/>
                  <a:gd name="T87" fmla="*/ 754 h 1596"/>
                  <a:gd name="T88" fmla="*/ 277 w 3639"/>
                  <a:gd name="T89" fmla="*/ 719 h 1596"/>
                  <a:gd name="T90" fmla="*/ 199 w 3639"/>
                  <a:gd name="T91" fmla="*/ 709 h 1596"/>
                  <a:gd name="T92" fmla="*/ 130 w 3639"/>
                  <a:gd name="T93" fmla="*/ 715 h 1596"/>
                  <a:gd name="T94" fmla="*/ 64 w 3639"/>
                  <a:gd name="T95" fmla="*/ 737 h 1596"/>
                  <a:gd name="T96" fmla="*/ 0 w 3639"/>
                  <a:gd name="T97" fmla="*/ 768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39" h="1596">
                    <a:moveTo>
                      <a:pt x="0" y="433"/>
                    </a:moveTo>
                    <a:lnTo>
                      <a:pt x="31" y="420"/>
                    </a:lnTo>
                    <a:lnTo>
                      <a:pt x="60" y="407"/>
                    </a:lnTo>
                    <a:lnTo>
                      <a:pt x="90" y="397"/>
                    </a:lnTo>
                    <a:lnTo>
                      <a:pt x="120" y="388"/>
                    </a:lnTo>
                    <a:lnTo>
                      <a:pt x="149" y="383"/>
                    </a:lnTo>
                    <a:lnTo>
                      <a:pt x="180" y="380"/>
                    </a:lnTo>
                    <a:lnTo>
                      <a:pt x="212" y="381"/>
                    </a:lnTo>
                    <a:lnTo>
                      <a:pt x="246" y="386"/>
                    </a:lnTo>
                    <a:lnTo>
                      <a:pt x="282" y="397"/>
                    </a:lnTo>
                    <a:lnTo>
                      <a:pt x="320" y="412"/>
                    </a:lnTo>
                    <a:lnTo>
                      <a:pt x="360" y="433"/>
                    </a:lnTo>
                    <a:lnTo>
                      <a:pt x="1346" y="1014"/>
                    </a:lnTo>
                    <a:lnTo>
                      <a:pt x="1560" y="103"/>
                    </a:lnTo>
                    <a:lnTo>
                      <a:pt x="1570" y="75"/>
                    </a:lnTo>
                    <a:lnTo>
                      <a:pt x="1584" y="50"/>
                    </a:lnTo>
                    <a:lnTo>
                      <a:pt x="1602" y="32"/>
                    </a:lnTo>
                    <a:lnTo>
                      <a:pt x="1623" y="19"/>
                    </a:lnTo>
                    <a:lnTo>
                      <a:pt x="1646" y="9"/>
                    </a:lnTo>
                    <a:lnTo>
                      <a:pt x="1674" y="2"/>
                    </a:lnTo>
                    <a:lnTo>
                      <a:pt x="1704" y="0"/>
                    </a:lnTo>
                    <a:lnTo>
                      <a:pt x="1739" y="0"/>
                    </a:lnTo>
                    <a:lnTo>
                      <a:pt x="1959" y="0"/>
                    </a:lnTo>
                    <a:lnTo>
                      <a:pt x="1987" y="0"/>
                    </a:lnTo>
                    <a:lnTo>
                      <a:pt x="2013" y="4"/>
                    </a:lnTo>
                    <a:lnTo>
                      <a:pt x="2039" y="9"/>
                    </a:lnTo>
                    <a:lnTo>
                      <a:pt x="2062" y="19"/>
                    </a:lnTo>
                    <a:lnTo>
                      <a:pt x="2083" y="33"/>
                    </a:lnTo>
                    <a:lnTo>
                      <a:pt x="2099" y="51"/>
                    </a:lnTo>
                    <a:lnTo>
                      <a:pt x="2114" y="75"/>
                    </a:lnTo>
                    <a:lnTo>
                      <a:pt x="2330" y="85"/>
                    </a:lnTo>
                    <a:lnTo>
                      <a:pt x="2352" y="93"/>
                    </a:lnTo>
                    <a:lnTo>
                      <a:pt x="2367" y="103"/>
                    </a:lnTo>
                    <a:lnTo>
                      <a:pt x="2380" y="116"/>
                    </a:lnTo>
                    <a:lnTo>
                      <a:pt x="2388" y="131"/>
                    </a:lnTo>
                    <a:lnTo>
                      <a:pt x="2394" y="149"/>
                    </a:lnTo>
                    <a:lnTo>
                      <a:pt x="2400" y="170"/>
                    </a:lnTo>
                    <a:lnTo>
                      <a:pt x="2403" y="197"/>
                    </a:lnTo>
                    <a:lnTo>
                      <a:pt x="2405" y="224"/>
                    </a:lnTo>
                    <a:lnTo>
                      <a:pt x="2402" y="250"/>
                    </a:lnTo>
                    <a:lnTo>
                      <a:pt x="2400" y="264"/>
                    </a:lnTo>
                    <a:lnTo>
                      <a:pt x="2394" y="279"/>
                    </a:lnTo>
                    <a:lnTo>
                      <a:pt x="2388" y="300"/>
                    </a:lnTo>
                    <a:lnTo>
                      <a:pt x="2385" y="277"/>
                    </a:lnTo>
                    <a:lnTo>
                      <a:pt x="2381" y="260"/>
                    </a:lnTo>
                    <a:lnTo>
                      <a:pt x="2374" y="247"/>
                    </a:lnTo>
                    <a:lnTo>
                      <a:pt x="2366" y="238"/>
                    </a:lnTo>
                    <a:lnTo>
                      <a:pt x="2356" y="234"/>
                    </a:lnTo>
                    <a:lnTo>
                      <a:pt x="2344" y="233"/>
                    </a:lnTo>
                    <a:lnTo>
                      <a:pt x="2331" y="233"/>
                    </a:lnTo>
                    <a:lnTo>
                      <a:pt x="2318" y="236"/>
                    </a:lnTo>
                    <a:lnTo>
                      <a:pt x="2305" y="240"/>
                    </a:lnTo>
                    <a:lnTo>
                      <a:pt x="2293" y="243"/>
                    </a:lnTo>
                    <a:lnTo>
                      <a:pt x="2146" y="292"/>
                    </a:lnTo>
                    <a:lnTo>
                      <a:pt x="2181" y="575"/>
                    </a:lnTo>
                    <a:lnTo>
                      <a:pt x="3278" y="1193"/>
                    </a:lnTo>
                    <a:lnTo>
                      <a:pt x="3303" y="1206"/>
                    </a:lnTo>
                    <a:lnTo>
                      <a:pt x="3324" y="1219"/>
                    </a:lnTo>
                    <a:lnTo>
                      <a:pt x="3345" y="1230"/>
                    </a:lnTo>
                    <a:lnTo>
                      <a:pt x="3366" y="1242"/>
                    </a:lnTo>
                    <a:lnTo>
                      <a:pt x="3386" y="1251"/>
                    </a:lnTo>
                    <a:lnTo>
                      <a:pt x="3407" y="1257"/>
                    </a:lnTo>
                    <a:lnTo>
                      <a:pt x="3427" y="1263"/>
                    </a:lnTo>
                    <a:lnTo>
                      <a:pt x="3451" y="1265"/>
                    </a:lnTo>
                    <a:lnTo>
                      <a:pt x="3474" y="1265"/>
                    </a:lnTo>
                    <a:lnTo>
                      <a:pt x="3501" y="1261"/>
                    </a:lnTo>
                    <a:lnTo>
                      <a:pt x="3531" y="1255"/>
                    </a:lnTo>
                    <a:lnTo>
                      <a:pt x="3563" y="1246"/>
                    </a:lnTo>
                    <a:lnTo>
                      <a:pt x="3599" y="1232"/>
                    </a:lnTo>
                    <a:lnTo>
                      <a:pt x="3639" y="1214"/>
                    </a:lnTo>
                    <a:lnTo>
                      <a:pt x="3639" y="1531"/>
                    </a:lnTo>
                    <a:lnTo>
                      <a:pt x="3601" y="1552"/>
                    </a:lnTo>
                    <a:lnTo>
                      <a:pt x="3567" y="1571"/>
                    </a:lnTo>
                    <a:lnTo>
                      <a:pt x="3536" y="1583"/>
                    </a:lnTo>
                    <a:lnTo>
                      <a:pt x="3506" y="1591"/>
                    </a:lnTo>
                    <a:lnTo>
                      <a:pt x="3480" y="1596"/>
                    </a:lnTo>
                    <a:lnTo>
                      <a:pt x="3455" y="1596"/>
                    </a:lnTo>
                    <a:lnTo>
                      <a:pt x="3431" y="1594"/>
                    </a:lnTo>
                    <a:lnTo>
                      <a:pt x="3408" y="1589"/>
                    </a:lnTo>
                    <a:lnTo>
                      <a:pt x="3386" y="1581"/>
                    </a:lnTo>
                    <a:lnTo>
                      <a:pt x="3363" y="1571"/>
                    </a:lnTo>
                    <a:lnTo>
                      <a:pt x="3340" y="1559"/>
                    </a:lnTo>
                    <a:lnTo>
                      <a:pt x="3317" y="1545"/>
                    </a:lnTo>
                    <a:lnTo>
                      <a:pt x="3292" y="1531"/>
                    </a:lnTo>
                    <a:lnTo>
                      <a:pt x="1924" y="746"/>
                    </a:lnTo>
                    <a:lnTo>
                      <a:pt x="1826" y="307"/>
                    </a:lnTo>
                    <a:lnTo>
                      <a:pt x="1538" y="1460"/>
                    </a:lnTo>
                    <a:lnTo>
                      <a:pt x="360" y="754"/>
                    </a:lnTo>
                    <a:lnTo>
                      <a:pt x="318" y="733"/>
                    </a:lnTo>
                    <a:lnTo>
                      <a:pt x="277" y="719"/>
                    </a:lnTo>
                    <a:lnTo>
                      <a:pt x="237" y="711"/>
                    </a:lnTo>
                    <a:lnTo>
                      <a:pt x="199" y="709"/>
                    </a:lnTo>
                    <a:lnTo>
                      <a:pt x="165" y="710"/>
                    </a:lnTo>
                    <a:lnTo>
                      <a:pt x="130" y="715"/>
                    </a:lnTo>
                    <a:lnTo>
                      <a:pt x="96" y="725"/>
                    </a:lnTo>
                    <a:lnTo>
                      <a:pt x="64" y="737"/>
                    </a:lnTo>
                    <a:lnTo>
                      <a:pt x="32" y="751"/>
                    </a:lnTo>
                    <a:lnTo>
                      <a:pt x="0" y="768"/>
                    </a:lnTo>
                    <a:lnTo>
                      <a:pt x="0" y="43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7" name="Freeform 156"/>
              <p:cNvSpPr>
                <a:spLocks/>
              </p:cNvSpPr>
              <p:nvPr/>
            </p:nvSpPr>
            <p:spPr bwMode="auto">
              <a:xfrm>
                <a:off x="-454" y="1035"/>
                <a:ext cx="377" cy="249"/>
              </a:xfrm>
              <a:custGeom>
                <a:avLst/>
                <a:gdLst>
                  <a:gd name="T0" fmla="*/ 1439 w 1507"/>
                  <a:gd name="T1" fmla="*/ 999 h 999"/>
                  <a:gd name="T2" fmla="*/ 1507 w 1507"/>
                  <a:gd name="T3" fmla="*/ 728 h 999"/>
                  <a:gd name="T4" fmla="*/ 373 w 1507"/>
                  <a:gd name="T5" fmla="*/ 43 h 999"/>
                  <a:gd name="T6" fmla="*/ 337 w 1507"/>
                  <a:gd name="T7" fmla="*/ 27 h 999"/>
                  <a:gd name="T8" fmla="*/ 301 w 1507"/>
                  <a:gd name="T9" fmla="*/ 15 h 999"/>
                  <a:gd name="T10" fmla="*/ 265 w 1507"/>
                  <a:gd name="T11" fmla="*/ 6 h 999"/>
                  <a:gd name="T12" fmla="*/ 229 w 1507"/>
                  <a:gd name="T13" fmla="*/ 0 h 999"/>
                  <a:gd name="T14" fmla="*/ 193 w 1507"/>
                  <a:gd name="T15" fmla="*/ 0 h 999"/>
                  <a:gd name="T16" fmla="*/ 159 w 1507"/>
                  <a:gd name="T17" fmla="*/ 3 h 999"/>
                  <a:gd name="T18" fmla="*/ 127 w 1507"/>
                  <a:gd name="T19" fmla="*/ 11 h 999"/>
                  <a:gd name="T20" fmla="*/ 98 w 1507"/>
                  <a:gd name="T21" fmla="*/ 21 h 999"/>
                  <a:gd name="T22" fmla="*/ 71 w 1507"/>
                  <a:gd name="T23" fmla="*/ 36 h 999"/>
                  <a:gd name="T24" fmla="*/ 47 w 1507"/>
                  <a:gd name="T25" fmla="*/ 55 h 999"/>
                  <a:gd name="T26" fmla="*/ 28 w 1507"/>
                  <a:gd name="T27" fmla="*/ 76 h 999"/>
                  <a:gd name="T28" fmla="*/ 14 w 1507"/>
                  <a:gd name="T29" fmla="*/ 103 h 999"/>
                  <a:gd name="T30" fmla="*/ 4 w 1507"/>
                  <a:gd name="T31" fmla="*/ 133 h 999"/>
                  <a:gd name="T32" fmla="*/ 0 w 1507"/>
                  <a:gd name="T33" fmla="*/ 167 h 999"/>
                  <a:gd name="T34" fmla="*/ 0 w 1507"/>
                  <a:gd name="T35" fmla="*/ 378 h 999"/>
                  <a:gd name="T36" fmla="*/ 33 w 1507"/>
                  <a:gd name="T37" fmla="*/ 357 h 999"/>
                  <a:gd name="T38" fmla="*/ 67 w 1507"/>
                  <a:gd name="T39" fmla="*/ 341 h 999"/>
                  <a:gd name="T40" fmla="*/ 100 w 1507"/>
                  <a:gd name="T41" fmla="*/ 328 h 999"/>
                  <a:gd name="T42" fmla="*/ 134 w 1507"/>
                  <a:gd name="T43" fmla="*/ 320 h 999"/>
                  <a:gd name="T44" fmla="*/ 168 w 1507"/>
                  <a:gd name="T45" fmla="*/ 316 h 999"/>
                  <a:gd name="T46" fmla="*/ 203 w 1507"/>
                  <a:gd name="T47" fmla="*/ 317 h 999"/>
                  <a:gd name="T48" fmla="*/ 241 w 1507"/>
                  <a:gd name="T49" fmla="*/ 324 h 999"/>
                  <a:gd name="T50" fmla="*/ 279 w 1507"/>
                  <a:gd name="T51" fmla="*/ 334 h 999"/>
                  <a:gd name="T52" fmla="*/ 319 w 1507"/>
                  <a:gd name="T53" fmla="*/ 351 h 999"/>
                  <a:gd name="T54" fmla="*/ 363 w 1507"/>
                  <a:gd name="T55" fmla="*/ 373 h 999"/>
                  <a:gd name="T56" fmla="*/ 1439 w 1507"/>
                  <a:gd name="T57"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7" h="999">
                    <a:moveTo>
                      <a:pt x="1439" y="999"/>
                    </a:moveTo>
                    <a:lnTo>
                      <a:pt x="1507" y="728"/>
                    </a:lnTo>
                    <a:lnTo>
                      <a:pt x="373" y="43"/>
                    </a:lnTo>
                    <a:lnTo>
                      <a:pt x="337" y="27"/>
                    </a:lnTo>
                    <a:lnTo>
                      <a:pt x="301" y="15"/>
                    </a:lnTo>
                    <a:lnTo>
                      <a:pt x="265" y="6"/>
                    </a:lnTo>
                    <a:lnTo>
                      <a:pt x="229" y="0"/>
                    </a:lnTo>
                    <a:lnTo>
                      <a:pt x="193" y="0"/>
                    </a:lnTo>
                    <a:lnTo>
                      <a:pt x="159" y="3"/>
                    </a:lnTo>
                    <a:lnTo>
                      <a:pt x="127" y="11"/>
                    </a:lnTo>
                    <a:lnTo>
                      <a:pt x="98" y="21"/>
                    </a:lnTo>
                    <a:lnTo>
                      <a:pt x="71" y="36"/>
                    </a:lnTo>
                    <a:lnTo>
                      <a:pt x="47" y="55"/>
                    </a:lnTo>
                    <a:lnTo>
                      <a:pt x="28" y="76"/>
                    </a:lnTo>
                    <a:lnTo>
                      <a:pt x="14" y="103"/>
                    </a:lnTo>
                    <a:lnTo>
                      <a:pt x="4" y="133"/>
                    </a:lnTo>
                    <a:lnTo>
                      <a:pt x="0" y="167"/>
                    </a:lnTo>
                    <a:lnTo>
                      <a:pt x="0" y="378"/>
                    </a:lnTo>
                    <a:lnTo>
                      <a:pt x="33" y="357"/>
                    </a:lnTo>
                    <a:lnTo>
                      <a:pt x="67" y="341"/>
                    </a:lnTo>
                    <a:lnTo>
                      <a:pt x="100" y="328"/>
                    </a:lnTo>
                    <a:lnTo>
                      <a:pt x="134" y="320"/>
                    </a:lnTo>
                    <a:lnTo>
                      <a:pt x="168" y="316"/>
                    </a:lnTo>
                    <a:lnTo>
                      <a:pt x="203" y="317"/>
                    </a:lnTo>
                    <a:lnTo>
                      <a:pt x="241" y="324"/>
                    </a:lnTo>
                    <a:lnTo>
                      <a:pt x="279" y="334"/>
                    </a:lnTo>
                    <a:lnTo>
                      <a:pt x="319" y="351"/>
                    </a:lnTo>
                    <a:lnTo>
                      <a:pt x="363" y="373"/>
                    </a:lnTo>
                    <a:lnTo>
                      <a:pt x="1439" y="9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8" name="Freeform 157"/>
              <p:cNvSpPr>
                <a:spLocks/>
              </p:cNvSpPr>
              <p:nvPr/>
            </p:nvSpPr>
            <p:spPr bwMode="auto">
              <a:xfrm>
                <a:off x="-454" y="1146"/>
                <a:ext cx="352" cy="240"/>
              </a:xfrm>
              <a:custGeom>
                <a:avLst/>
                <a:gdLst>
                  <a:gd name="T0" fmla="*/ 1407 w 1407"/>
                  <a:gd name="T1" fmla="*/ 673 h 958"/>
                  <a:gd name="T2" fmla="*/ 367 w 1407"/>
                  <a:gd name="T3" fmla="*/ 60 h 958"/>
                  <a:gd name="T4" fmla="*/ 325 w 1407"/>
                  <a:gd name="T5" fmla="*/ 39 h 958"/>
                  <a:gd name="T6" fmla="*/ 286 w 1407"/>
                  <a:gd name="T7" fmla="*/ 22 h 958"/>
                  <a:gd name="T8" fmla="*/ 250 w 1407"/>
                  <a:gd name="T9" fmla="*/ 11 h 958"/>
                  <a:gd name="T10" fmla="*/ 216 w 1407"/>
                  <a:gd name="T11" fmla="*/ 4 h 958"/>
                  <a:gd name="T12" fmla="*/ 184 w 1407"/>
                  <a:gd name="T13" fmla="*/ 0 h 958"/>
                  <a:gd name="T14" fmla="*/ 153 w 1407"/>
                  <a:gd name="T15" fmla="*/ 2 h 958"/>
                  <a:gd name="T16" fmla="*/ 124 w 1407"/>
                  <a:gd name="T17" fmla="*/ 7 h 958"/>
                  <a:gd name="T18" fmla="*/ 94 w 1407"/>
                  <a:gd name="T19" fmla="*/ 14 h 958"/>
                  <a:gd name="T20" fmla="*/ 64 w 1407"/>
                  <a:gd name="T21" fmla="*/ 26 h 958"/>
                  <a:gd name="T22" fmla="*/ 34 w 1407"/>
                  <a:gd name="T23" fmla="*/ 41 h 958"/>
                  <a:gd name="T24" fmla="*/ 0 w 1407"/>
                  <a:gd name="T25" fmla="*/ 60 h 958"/>
                  <a:gd name="T26" fmla="*/ 0 w 1407"/>
                  <a:gd name="T27" fmla="*/ 369 h 958"/>
                  <a:gd name="T28" fmla="*/ 54 w 1407"/>
                  <a:gd name="T29" fmla="*/ 348 h 958"/>
                  <a:gd name="T30" fmla="*/ 104 w 1407"/>
                  <a:gd name="T31" fmla="*/ 334 h 958"/>
                  <a:gd name="T32" fmla="*/ 153 w 1407"/>
                  <a:gd name="T33" fmla="*/ 326 h 958"/>
                  <a:gd name="T34" fmla="*/ 200 w 1407"/>
                  <a:gd name="T35" fmla="*/ 325 h 958"/>
                  <a:gd name="T36" fmla="*/ 246 w 1407"/>
                  <a:gd name="T37" fmla="*/ 331 h 958"/>
                  <a:gd name="T38" fmla="*/ 291 w 1407"/>
                  <a:gd name="T39" fmla="*/ 346 h 958"/>
                  <a:gd name="T40" fmla="*/ 336 w 1407"/>
                  <a:gd name="T41" fmla="*/ 369 h 958"/>
                  <a:gd name="T42" fmla="*/ 1336 w 1407"/>
                  <a:gd name="T43" fmla="*/ 958 h 958"/>
                  <a:gd name="T44" fmla="*/ 1407 w 1407"/>
                  <a:gd name="T45" fmla="*/ 67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7" h="958">
                    <a:moveTo>
                      <a:pt x="1407" y="673"/>
                    </a:moveTo>
                    <a:lnTo>
                      <a:pt x="367" y="60"/>
                    </a:lnTo>
                    <a:lnTo>
                      <a:pt x="325" y="39"/>
                    </a:lnTo>
                    <a:lnTo>
                      <a:pt x="286" y="22"/>
                    </a:lnTo>
                    <a:lnTo>
                      <a:pt x="250" y="11"/>
                    </a:lnTo>
                    <a:lnTo>
                      <a:pt x="216" y="4"/>
                    </a:lnTo>
                    <a:lnTo>
                      <a:pt x="184" y="0"/>
                    </a:lnTo>
                    <a:lnTo>
                      <a:pt x="153" y="2"/>
                    </a:lnTo>
                    <a:lnTo>
                      <a:pt x="124" y="7"/>
                    </a:lnTo>
                    <a:lnTo>
                      <a:pt x="94" y="14"/>
                    </a:lnTo>
                    <a:lnTo>
                      <a:pt x="64" y="26"/>
                    </a:lnTo>
                    <a:lnTo>
                      <a:pt x="34" y="41"/>
                    </a:lnTo>
                    <a:lnTo>
                      <a:pt x="0" y="60"/>
                    </a:lnTo>
                    <a:lnTo>
                      <a:pt x="0" y="369"/>
                    </a:lnTo>
                    <a:lnTo>
                      <a:pt x="54" y="348"/>
                    </a:lnTo>
                    <a:lnTo>
                      <a:pt x="104" y="334"/>
                    </a:lnTo>
                    <a:lnTo>
                      <a:pt x="153" y="326"/>
                    </a:lnTo>
                    <a:lnTo>
                      <a:pt x="200" y="325"/>
                    </a:lnTo>
                    <a:lnTo>
                      <a:pt x="246" y="331"/>
                    </a:lnTo>
                    <a:lnTo>
                      <a:pt x="291" y="346"/>
                    </a:lnTo>
                    <a:lnTo>
                      <a:pt x="336" y="369"/>
                    </a:lnTo>
                    <a:lnTo>
                      <a:pt x="1336" y="958"/>
                    </a:lnTo>
                    <a:lnTo>
                      <a:pt x="1407" y="67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59" name="Freeform 158"/>
              <p:cNvSpPr>
                <a:spLocks/>
              </p:cNvSpPr>
              <p:nvPr/>
            </p:nvSpPr>
            <p:spPr bwMode="auto">
              <a:xfrm>
                <a:off x="-454" y="1262"/>
                <a:ext cx="326" cy="227"/>
              </a:xfrm>
              <a:custGeom>
                <a:avLst/>
                <a:gdLst>
                  <a:gd name="T0" fmla="*/ 1303 w 1303"/>
                  <a:gd name="T1" fmla="*/ 624 h 906"/>
                  <a:gd name="T2" fmla="*/ 331 w 1303"/>
                  <a:gd name="T3" fmla="*/ 49 h 906"/>
                  <a:gd name="T4" fmla="*/ 291 w 1303"/>
                  <a:gd name="T5" fmla="*/ 27 h 906"/>
                  <a:gd name="T6" fmla="*/ 252 w 1303"/>
                  <a:gd name="T7" fmla="*/ 13 h 906"/>
                  <a:gd name="T8" fmla="*/ 215 w 1303"/>
                  <a:gd name="T9" fmla="*/ 4 h 906"/>
                  <a:gd name="T10" fmla="*/ 180 w 1303"/>
                  <a:gd name="T11" fmla="*/ 0 h 906"/>
                  <a:gd name="T12" fmla="*/ 144 w 1303"/>
                  <a:gd name="T13" fmla="*/ 3 h 906"/>
                  <a:gd name="T14" fmla="*/ 109 w 1303"/>
                  <a:gd name="T15" fmla="*/ 8 h 906"/>
                  <a:gd name="T16" fmla="*/ 73 w 1303"/>
                  <a:gd name="T17" fmla="*/ 18 h 906"/>
                  <a:gd name="T18" fmla="*/ 37 w 1303"/>
                  <a:gd name="T19" fmla="*/ 31 h 906"/>
                  <a:gd name="T20" fmla="*/ 0 w 1303"/>
                  <a:gd name="T21" fmla="*/ 49 h 906"/>
                  <a:gd name="T22" fmla="*/ 0 w 1303"/>
                  <a:gd name="T23" fmla="*/ 379 h 906"/>
                  <a:gd name="T24" fmla="*/ 44 w 1303"/>
                  <a:gd name="T25" fmla="*/ 354 h 906"/>
                  <a:gd name="T26" fmla="*/ 86 w 1303"/>
                  <a:gd name="T27" fmla="*/ 338 h 906"/>
                  <a:gd name="T28" fmla="*/ 127 w 1303"/>
                  <a:gd name="T29" fmla="*/ 327 h 906"/>
                  <a:gd name="T30" fmla="*/ 167 w 1303"/>
                  <a:gd name="T31" fmla="*/ 322 h 906"/>
                  <a:gd name="T32" fmla="*/ 207 w 1303"/>
                  <a:gd name="T33" fmla="*/ 323 h 906"/>
                  <a:gd name="T34" fmla="*/ 247 w 1303"/>
                  <a:gd name="T35" fmla="*/ 330 h 906"/>
                  <a:gd name="T36" fmla="*/ 286 w 1303"/>
                  <a:gd name="T37" fmla="*/ 342 h 906"/>
                  <a:gd name="T38" fmla="*/ 323 w 1303"/>
                  <a:gd name="T39" fmla="*/ 358 h 906"/>
                  <a:gd name="T40" fmla="*/ 362 w 1303"/>
                  <a:gd name="T41" fmla="*/ 379 h 906"/>
                  <a:gd name="T42" fmla="*/ 1232 w 1303"/>
                  <a:gd name="T43" fmla="*/ 906 h 906"/>
                  <a:gd name="T44" fmla="*/ 1303 w 1303"/>
                  <a:gd name="T45" fmla="*/ 62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3" h="906">
                    <a:moveTo>
                      <a:pt x="1303" y="624"/>
                    </a:moveTo>
                    <a:lnTo>
                      <a:pt x="331" y="49"/>
                    </a:lnTo>
                    <a:lnTo>
                      <a:pt x="291" y="27"/>
                    </a:lnTo>
                    <a:lnTo>
                      <a:pt x="252" y="13"/>
                    </a:lnTo>
                    <a:lnTo>
                      <a:pt x="215" y="4"/>
                    </a:lnTo>
                    <a:lnTo>
                      <a:pt x="180" y="0"/>
                    </a:lnTo>
                    <a:lnTo>
                      <a:pt x="144" y="3"/>
                    </a:lnTo>
                    <a:lnTo>
                      <a:pt x="109" y="8"/>
                    </a:lnTo>
                    <a:lnTo>
                      <a:pt x="73" y="18"/>
                    </a:lnTo>
                    <a:lnTo>
                      <a:pt x="37" y="31"/>
                    </a:lnTo>
                    <a:lnTo>
                      <a:pt x="0" y="49"/>
                    </a:lnTo>
                    <a:lnTo>
                      <a:pt x="0" y="379"/>
                    </a:lnTo>
                    <a:lnTo>
                      <a:pt x="44" y="354"/>
                    </a:lnTo>
                    <a:lnTo>
                      <a:pt x="86" y="338"/>
                    </a:lnTo>
                    <a:lnTo>
                      <a:pt x="127" y="327"/>
                    </a:lnTo>
                    <a:lnTo>
                      <a:pt x="167" y="322"/>
                    </a:lnTo>
                    <a:lnTo>
                      <a:pt x="207" y="323"/>
                    </a:lnTo>
                    <a:lnTo>
                      <a:pt x="247" y="330"/>
                    </a:lnTo>
                    <a:lnTo>
                      <a:pt x="286" y="342"/>
                    </a:lnTo>
                    <a:lnTo>
                      <a:pt x="323" y="358"/>
                    </a:lnTo>
                    <a:lnTo>
                      <a:pt x="362" y="379"/>
                    </a:lnTo>
                    <a:lnTo>
                      <a:pt x="1232" y="906"/>
                    </a:lnTo>
                    <a:lnTo>
                      <a:pt x="1303" y="6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60" name="Freeform 159"/>
              <p:cNvSpPr>
                <a:spLocks/>
              </p:cNvSpPr>
              <p:nvPr/>
            </p:nvSpPr>
            <p:spPr bwMode="auto">
              <a:xfrm>
                <a:off x="37" y="1049"/>
                <a:ext cx="419" cy="287"/>
              </a:xfrm>
              <a:custGeom>
                <a:avLst/>
                <a:gdLst>
                  <a:gd name="T0" fmla="*/ 0 w 1676"/>
                  <a:gd name="T1" fmla="*/ 0 h 1146"/>
                  <a:gd name="T2" fmla="*/ 1288 w 1676"/>
                  <a:gd name="T3" fmla="*/ 750 h 1146"/>
                  <a:gd name="T4" fmla="*/ 1330 w 1676"/>
                  <a:gd name="T5" fmla="*/ 775 h 1146"/>
                  <a:gd name="T6" fmla="*/ 1373 w 1676"/>
                  <a:gd name="T7" fmla="*/ 794 h 1146"/>
                  <a:gd name="T8" fmla="*/ 1417 w 1676"/>
                  <a:gd name="T9" fmla="*/ 808 h 1146"/>
                  <a:gd name="T10" fmla="*/ 1459 w 1676"/>
                  <a:gd name="T11" fmla="*/ 817 h 1146"/>
                  <a:gd name="T12" fmla="*/ 1503 w 1676"/>
                  <a:gd name="T13" fmla="*/ 821 h 1146"/>
                  <a:gd name="T14" fmla="*/ 1547 w 1676"/>
                  <a:gd name="T15" fmla="*/ 817 h 1146"/>
                  <a:gd name="T16" fmla="*/ 1589 w 1676"/>
                  <a:gd name="T17" fmla="*/ 807 h 1146"/>
                  <a:gd name="T18" fmla="*/ 1633 w 1676"/>
                  <a:gd name="T19" fmla="*/ 789 h 1146"/>
                  <a:gd name="T20" fmla="*/ 1676 w 1676"/>
                  <a:gd name="T21" fmla="*/ 763 h 1146"/>
                  <a:gd name="T22" fmla="*/ 1676 w 1676"/>
                  <a:gd name="T23" fmla="*/ 1088 h 1146"/>
                  <a:gd name="T24" fmla="*/ 1646 w 1676"/>
                  <a:gd name="T25" fmla="*/ 1110 h 1146"/>
                  <a:gd name="T26" fmla="*/ 1613 w 1676"/>
                  <a:gd name="T27" fmla="*/ 1127 h 1146"/>
                  <a:gd name="T28" fmla="*/ 1578 w 1676"/>
                  <a:gd name="T29" fmla="*/ 1138 h 1146"/>
                  <a:gd name="T30" fmla="*/ 1542 w 1676"/>
                  <a:gd name="T31" fmla="*/ 1145 h 1146"/>
                  <a:gd name="T32" fmla="*/ 1503 w 1676"/>
                  <a:gd name="T33" fmla="*/ 1146 h 1146"/>
                  <a:gd name="T34" fmla="*/ 1464 w 1676"/>
                  <a:gd name="T35" fmla="*/ 1142 h 1146"/>
                  <a:gd name="T36" fmla="*/ 1425 w 1676"/>
                  <a:gd name="T37" fmla="*/ 1134 h 1146"/>
                  <a:gd name="T38" fmla="*/ 1385 w 1676"/>
                  <a:gd name="T39" fmla="*/ 1123 h 1146"/>
                  <a:gd name="T40" fmla="*/ 1345 w 1676"/>
                  <a:gd name="T41" fmla="*/ 1107 h 1146"/>
                  <a:gd name="T42" fmla="*/ 1303 w 1676"/>
                  <a:gd name="T43" fmla="*/ 1088 h 1146"/>
                  <a:gd name="T44" fmla="*/ 81 w 1676"/>
                  <a:gd name="T45" fmla="*/ 374 h 1146"/>
                  <a:gd name="T46" fmla="*/ 0 w 1676"/>
                  <a:gd name="T47"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6" h="1146">
                    <a:moveTo>
                      <a:pt x="0" y="0"/>
                    </a:moveTo>
                    <a:lnTo>
                      <a:pt x="1288" y="750"/>
                    </a:lnTo>
                    <a:lnTo>
                      <a:pt x="1330" y="775"/>
                    </a:lnTo>
                    <a:lnTo>
                      <a:pt x="1373" y="794"/>
                    </a:lnTo>
                    <a:lnTo>
                      <a:pt x="1417" y="808"/>
                    </a:lnTo>
                    <a:lnTo>
                      <a:pt x="1459" y="817"/>
                    </a:lnTo>
                    <a:lnTo>
                      <a:pt x="1503" y="821"/>
                    </a:lnTo>
                    <a:lnTo>
                      <a:pt x="1547" y="817"/>
                    </a:lnTo>
                    <a:lnTo>
                      <a:pt x="1589" y="807"/>
                    </a:lnTo>
                    <a:lnTo>
                      <a:pt x="1633" y="789"/>
                    </a:lnTo>
                    <a:lnTo>
                      <a:pt x="1676" y="763"/>
                    </a:lnTo>
                    <a:lnTo>
                      <a:pt x="1676" y="1088"/>
                    </a:lnTo>
                    <a:lnTo>
                      <a:pt x="1646" y="1110"/>
                    </a:lnTo>
                    <a:lnTo>
                      <a:pt x="1613" y="1127"/>
                    </a:lnTo>
                    <a:lnTo>
                      <a:pt x="1578" y="1138"/>
                    </a:lnTo>
                    <a:lnTo>
                      <a:pt x="1542" y="1145"/>
                    </a:lnTo>
                    <a:lnTo>
                      <a:pt x="1503" y="1146"/>
                    </a:lnTo>
                    <a:lnTo>
                      <a:pt x="1464" y="1142"/>
                    </a:lnTo>
                    <a:lnTo>
                      <a:pt x="1425" y="1134"/>
                    </a:lnTo>
                    <a:lnTo>
                      <a:pt x="1385" y="1123"/>
                    </a:lnTo>
                    <a:lnTo>
                      <a:pt x="1345" y="1107"/>
                    </a:lnTo>
                    <a:lnTo>
                      <a:pt x="1303" y="1088"/>
                    </a:lnTo>
                    <a:lnTo>
                      <a:pt x="81" y="37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61" name="Freeform 160"/>
              <p:cNvSpPr>
                <a:spLocks/>
              </p:cNvSpPr>
              <p:nvPr/>
            </p:nvSpPr>
            <p:spPr bwMode="auto">
              <a:xfrm>
                <a:off x="66" y="1184"/>
                <a:ext cx="389" cy="265"/>
              </a:xfrm>
              <a:custGeom>
                <a:avLst/>
                <a:gdLst>
                  <a:gd name="T0" fmla="*/ 0 w 1556"/>
                  <a:gd name="T1" fmla="*/ 0 h 1060"/>
                  <a:gd name="T2" fmla="*/ 1192 w 1556"/>
                  <a:gd name="T3" fmla="*/ 676 h 1060"/>
                  <a:gd name="T4" fmla="*/ 1227 w 1556"/>
                  <a:gd name="T5" fmla="*/ 697 h 1060"/>
                  <a:gd name="T6" fmla="*/ 1261 w 1556"/>
                  <a:gd name="T7" fmla="*/ 714 h 1060"/>
                  <a:gd name="T8" fmla="*/ 1296 w 1556"/>
                  <a:gd name="T9" fmla="*/ 728 h 1060"/>
                  <a:gd name="T10" fmla="*/ 1332 w 1556"/>
                  <a:gd name="T11" fmla="*/ 738 h 1060"/>
                  <a:gd name="T12" fmla="*/ 1367 w 1556"/>
                  <a:gd name="T13" fmla="*/ 743 h 1060"/>
                  <a:gd name="T14" fmla="*/ 1404 w 1556"/>
                  <a:gd name="T15" fmla="*/ 742 h 1060"/>
                  <a:gd name="T16" fmla="*/ 1440 w 1556"/>
                  <a:gd name="T17" fmla="*/ 736 h 1060"/>
                  <a:gd name="T18" fmla="*/ 1479 w 1556"/>
                  <a:gd name="T19" fmla="*/ 723 h 1060"/>
                  <a:gd name="T20" fmla="*/ 1518 w 1556"/>
                  <a:gd name="T21" fmla="*/ 702 h 1060"/>
                  <a:gd name="T22" fmla="*/ 1556 w 1556"/>
                  <a:gd name="T23" fmla="*/ 673 h 1060"/>
                  <a:gd name="T24" fmla="*/ 1556 w 1556"/>
                  <a:gd name="T25" fmla="*/ 997 h 1060"/>
                  <a:gd name="T26" fmla="*/ 1514 w 1556"/>
                  <a:gd name="T27" fmla="*/ 1027 h 1060"/>
                  <a:gd name="T28" fmla="*/ 1471 w 1556"/>
                  <a:gd name="T29" fmla="*/ 1046 h 1060"/>
                  <a:gd name="T30" fmla="*/ 1429 w 1556"/>
                  <a:gd name="T31" fmla="*/ 1058 h 1060"/>
                  <a:gd name="T32" fmla="*/ 1385 w 1556"/>
                  <a:gd name="T33" fmla="*/ 1060 h 1060"/>
                  <a:gd name="T34" fmla="*/ 1340 w 1556"/>
                  <a:gd name="T35" fmla="*/ 1057 h 1060"/>
                  <a:gd name="T36" fmla="*/ 1294 w 1556"/>
                  <a:gd name="T37" fmla="*/ 1045 h 1060"/>
                  <a:gd name="T38" fmla="*/ 1247 w 1556"/>
                  <a:gd name="T39" fmla="*/ 1026 h 1060"/>
                  <a:gd name="T40" fmla="*/ 1198 w 1556"/>
                  <a:gd name="T41" fmla="*/ 1001 h 1060"/>
                  <a:gd name="T42" fmla="*/ 83 w 1556"/>
                  <a:gd name="T43" fmla="*/ 365 h 1060"/>
                  <a:gd name="T44" fmla="*/ 0 w 1556"/>
                  <a:gd name="T45" fmla="*/ 0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56" h="1060">
                    <a:moveTo>
                      <a:pt x="0" y="0"/>
                    </a:moveTo>
                    <a:lnTo>
                      <a:pt x="1192" y="676"/>
                    </a:lnTo>
                    <a:lnTo>
                      <a:pt x="1227" y="697"/>
                    </a:lnTo>
                    <a:lnTo>
                      <a:pt x="1261" y="714"/>
                    </a:lnTo>
                    <a:lnTo>
                      <a:pt x="1296" y="728"/>
                    </a:lnTo>
                    <a:lnTo>
                      <a:pt x="1332" y="738"/>
                    </a:lnTo>
                    <a:lnTo>
                      <a:pt x="1367" y="743"/>
                    </a:lnTo>
                    <a:lnTo>
                      <a:pt x="1404" y="742"/>
                    </a:lnTo>
                    <a:lnTo>
                      <a:pt x="1440" y="736"/>
                    </a:lnTo>
                    <a:lnTo>
                      <a:pt x="1479" y="723"/>
                    </a:lnTo>
                    <a:lnTo>
                      <a:pt x="1518" y="702"/>
                    </a:lnTo>
                    <a:lnTo>
                      <a:pt x="1556" y="673"/>
                    </a:lnTo>
                    <a:lnTo>
                      <a:pt x="1556" y="997"/>
                    </a:lnTo>
                    <a:lnTo>
                      <a:pt x="1514" y="1027"/>
                    </a:lnTo>
                    <a:lnTo>
                      <a:pt x="1471" y="1046"/>
                    </a:lnTo>
                    <a:lnTo>
                      <a:pt x="1429" y="1058"/>
                    </a:lnTo>
                    <a:lnTo>
                      <a:pt x="1385" y="1060"/>
                    </a:lnTo>
                    <a:lnTo>
                      <a:pt x="1340" y="1057"/>
                    </a:lnTo>
                    <a:lnTo>
                      <a:pt x="1294" y="1045"/>
                    </a:lnTo>
                    <a:lnTo>
                      <a:pt x="1247" y="1026"/>
                    </a:lnTo>
                    <a:lnTo>
                      <a:pt x="1198" y="1001"/>
                    </a:lnTo>
                    <a:lnTo>
                      <a:pt x="83" y="36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62" name="Freeform 161"/>
              <p:cNvSpPr>
                <a:spLocks/>
              </p:cNvSpPr>
              <p:nvPr/>
            </p:nvSpPr>
            <p:spPr bwMode="auto">
              <a:xfrm>
                <a:off x="96" y="1317"/>
                <a:ext cx="359" cy="245"/>
              </a:xfrm>
              <a:custGeom>
                <a:avLst/>
                <a:gdLst>
                  <a:gd name="T0" fmla="*/ 0 w 1438"/>
                  <a:gd name="T1" fmla="*/ 0 h 983"/>
                  <a:gd name="T2" fmla="*/ 1089 w 1438"/>
                  <a:gd name="T3" fmla="*/ 617 h 983"/>
                  <a:gd name="T4" fmla="*/ 1122 w 1438"/>
                  <a:gd name="T5" fmla="*/ 635 h 983"/>
                  <a:gd name="T6" fmla="*/ 1154 w 1438"/>
                  <a:gd name="T7" fmla="*/ 651 h 983"/>
                  <a:gd name="T8" fmla="*/ 1187 w 1438"/>
                  <a:gd name="T9" fmla="*/ 662 h 983"/>
                  <a:gd name="T10" fmla="*/ 1221 w 1438"/>
                  <a:gd name="T11" fmla="*/ 671 h 983"/>
                  <a:gd name="T12" fmla="*/ 1256 w 1438"/>
                  <a:gd name="T13" fmla="*/ 676 h 983"/>
                  <a:gd name="T14" fmla="*/ 1289 w 1438"/>
                  <a:gd name="T15" fmla="*/ 676 h 983"/>
                  <a:gd name="T16" fmla="*/ 1322 w 1438"/>
                  <a:gd name="T17" fmla="*/ 672 h 983"/>
                  <a:gd name="T18" fmla="*/ 1353 w 1438"/>
                  <a:gd name="T19" fmla="*/ 665 h 983"/>
                  <a:gd name="T20" fmla="*/ 1384 w 1438"/>
                  <a:gd name="T21" fmla="*/ 651 h 983"/>
                  <a:gd name="T22" fmla="*/ 1413 w 1438"/>
                  <a:gd name="T23" fmla="*/ 631 h 983"/>
                  <a:gd name="T24" fmla="*/ 1438 w 1438"/>
                  <a:gd name="T25" fmla="*/ 607 h 983"/>
                  <a:gd name="T26" fmla="*/ 1438 w 1438"/>
                  <a:gd name="T27" fmla="*/ 895 h 983"/>
                  <a:gd name="T28" fmla="*/ 1415 w 1438"/>
                  <a:gd name="T29" fmla="*/ 924 h 983"/>
                  <a:gd name="T30" fmla="*/ 1389 w 1438"/>
                  <a:gd name="T31" fmla="*/ 946 h 983"/>
                  <a:gd name="T32" fmla="*/ 1362 w 1438"/>
                  <a:gd name="T33" fmla="*/ 962 h 983"/>
                  <a:gd name="T34" fmla="*/ 1333 w 1438"/>
                  <a:gd name="T35" fmla="*/ 974 h 983"/>
                  <a:gd name="T36" fmla="*/ 1303 w 1438"/>
                  <a:gd name="T37" fmla="*/ 980 h 983"/>
                  <a:gd name="T38" fmla="*/ 1271 w 1438"/>
                  <a:gd name="T39" fmla="*/ 983 h 983"/>
                  <a:gd name="T40" fmla="*/ 1239 w 1438"/>
                  <a:gd name="T41" fmla="*/ 982 h 983"/>
                  <a:gd name="T42" fmla="*/ 1207 w 1438"/>
                  <a:gd name="T43" fmla="*/ 977 h 983"/>
                  <a:gd name="T44" fmla="*/ 1173 w 1438"/>
                  <a:gd name="T45" fmla="*/ 969 h 983"/>
                  <a:gd name="T46" fmla="*/ 1140 w 1438"/>
                  <a:gd name="T47" fmla="*/ 958 h 983"/>
                  <a:gd name="T48" fmla="*/ 1106 w 1438"/>
                  <a:gd name="T49" fmla="*/ 947 h 983"/>
                  <a:gd name="T50" fmla="*/ 1073 w 1438"/>
                  <a:gd name="T51" fmla="*/ 933 h 983"/>
                  <a:gd name="T52" fmla="*/ 1040 w 1438"/>
                  <a:gd name="T53" fmla="*/ 917 h 983"/>
                  <a:gd name="T54" fmla="*/ 1009 w 1438"/>
                  <a:gd name="T55" fmla="*/ 902 h 983"/>
                  <a:gd name="T56" fmla="*/ 81 w 1438"/>
                  <a:gd name="T57" fmla="*/ 361 h 983"/>
                  <a:gd name="T58" fmla="*/ 0 w 1438"/>
                  <a:gd name="T59" fmla="*/ 0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38" h="983">
                    <a:moveTo>
                      <a:pt x="0" y="0"/>
                    </a:moveTo>
                    <a:lnTo>
                      <a:pt x="1089" y="617"/>
                    </a:lnTo>
                    <a:lnTo>
                      <a:pt x="1122" y="635"/>
                    </a:lnTo>
                    <a:lnTo>
                      <a:pt x="1154" y="651"/>
                    </a:lnTo>
                    <a:lnTo>
                      <a:pt x="1187" y="662"/>
                    </a:lnTo>
                    <a:lnTo>
                      <a:pt x="1221" y="671"/>
                    </a:lnTo>
                    <a:lnTo>
                      <a:pt x="1256" y="676"/>
                    </a:lnTo>
                    <a:lnTo>
                      <a:pt x="1289" y="676"/>
                    </a:lnTo>
                    <a:lnTo>
                      <a:pt x="1322" y="672"/>
                    </a:lnTo>
                    <a:lnTo>
                      <a:pt x="1353" y="665"/>
                    </a:lnTo>
                    <a:lnTo>
                      <a:pt x="1384" y="651"/>
                    </a:lnTo>
                    <a:lnTo>
                      <a:pt x="1413" y="631"/>
                    </a:lnTo>
                    <a:lnTo>
                      <a:pt x="1438" y="607"/>
                    </a:lnTo>
                    <a:lnTo>
                      <a:pt x="1438" y="895"/>
                    </a:lnTo>
                    <a:lnTo>
                      <a:pt x="1415" y="924"/>
                    </a:lnTo>
                    <a:lnTo>
                      <a:pt x="1389" y="946"/>
                    </a:lnTo>
                    <a:lnTo>
                      <a:pt x="1362" y="962"/>
                    </a:lnTo>
                    <a:lnTo>
                      <a:pt x="1333" y="974"/>
                    </a:lnTo>
                    <a:lnTo>
                      <a:pt x="1303" y="980"/>
                    </a:lnTo>
                    <a:lnTo>
                      <a:pt x="1271" y="983"/>
                    </a:lnTo>
                    <a:lnTo>
                      <a:pt x="1239" y="982"/>
                    </a:lnTo>
                    <a:lnTo>
                      <a:pt x="1207" y="977"/>
                    </a:lnTo>
                    <a:lnTo>
                      <a:pt x="1173" y="969"/>
                    </a:lnTo>
                    <a:lnTo>
                      <a:pt x="1140" y="958"/>
                    </a:lnTo>
                    <a:lnTo>
                      <a:pt x="1106" y="947"/>
                    </a:lnTo>
                    <a:lnTo>
                      <a:pt x="1073" y="933"/>
                    </a:lnTo>
                    <a:lnTo>
                      <a:pt x="1040" y="917"/>
                    </a:lnTo>
                    <a:lnTo>
                      <a:pt x="1009" y="902"/>
                    </a:lnTo>
                    <a:lnTo>
                      <a:pt x="81" y="36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grpSp>
        <p:sp>
          <p:nvSpPr>
            <p:cNvPr id="148" name="Rectangle 147"/>
            <p:cNvSpPr>
              <a:spLocks noChangeArrowheads="1"/>
            </p:cNvSpPr>
            <p:nvPr/>
          </p:nvSpPr>
          <p:spPr bwMode="auto">
            <a:xfrm>
              <a:off x="728482" y="2424886"/>
              <a:ext cx="116764" cy="193183"/>
            </a:xfrm>
            <a:prstGeom prst="rect">
              <a:avLst/>
            </a:prstGeom>
            <a:noFill/>
            <a:ln w="9525">
              <a:noFill/>
              <a:miter lim="800000"/>
              <a:headEnd/>
              <a:tailEnd/>
            </a:ln>
          </p:spPr>
          <p:txBody>
            <a:bodyPr wrap="none" lIns="0" tIns="0" rIns="0" bIns="0">
              <a:spAutoFit/>
            </a:bodyPr>
            <a:lstStyle/>
            <a:p>
              <a:r>
                <a:rPr lang="en-US" sz="500" b="1" dirty="0">
                  <a:solidFill>
                    <a:srgbClr val="003366"/>
                  </a:solidFill>
                  <a:latin typeface="HelveticaNeue Condensed" pitchFamily="34" charset="0"/>
                </a:rPr>
                <a:t>®</a:t>
              </a:r>
              <a:endParaRPr lang="en-US" sz="1600" b="1" dirty="0">
                <a:solidFill>
                  <a:srgbClr val="003366"/>
                </a:solidFill>
              </a:endParaRPr>
            </a:p>
          </p:txBody>
        </p:sp>
      </p:grpSp>
      <p:sp>
        <p:nvSpPr>
          <p:cNvPr id="165" name="Rectangle 164"/>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166" name="Picture 165"/>
          <p:cNvPicPr>
            <a:picLocks noChangeAspect="1"/>
          </p:cNvPicPr>
          <p:nvPr/>
        </p:nvPicPr>
        <p:blipFill>
          <a:blip r:embed="rId19"/>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16372707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2"/>
          <p:cNvSpPr>
            <a:spLocks noGrp="1"/>
          </p:cNvSpPr>
          <p:nvPr>
            <p:ph type="sldNum" sz="quarter" idx="10"/>
          </p:nvPr>
        </p:nvSpPr>
        <p:spPr>
          <a:noFill/>
        </p:spPr>
        <p:txBody>
          <a:bodyPr/>
          <a:lstStyle/>
          <a:p>
            <a:fld id="{97D685C3-6D6D-4602-903C-930F2BDE6E0D}" type="slidenum">
              <a:rPr lang="en-US" smtClean="0">
                <a:solidFill>
                  <a:srgbClr val="000000"/>
                </a:solidFill>
                <a:latin typeface="Arial Narrow"/>
              </a:rPr>
              <a:pPr/>
              <a:t>9</a:t>
            </a:fld>
            <a:endParaRPr lang="en-US" dirty="0" smtClean="0">
              <a:solidFill>
                <a:srgbClr val="000000"/>
              </a:solidFill>
              <a:latin typeface="Arial Narrow"/>
            </a:endParaRPr>
          </a:p>
        </p:txBody>
      </p:sp>
      <p:sp>
        <p:nvSpPr>
          <p:cNvPr id="22531" name="Rectangle 3"/>
          <p:cNvSpPr>
            <a:spLocks noChangeArrowheads="1"/>
          </p:cNvSpPr>
          <p:nvPr/>
        </p:nvSpPr>
        <p:spPr bwMode="auto">
          <a:xfrm>
            <a:off x="6315401" y="1573770"/>
            <a:ext cx="5212092" cy="4349134"/>
          </a:xfrm>
          <a:prstGeom prst="rect">
            <a:avLst/>
          </a:prstGeom>
          <a:noFill/>
          <a:ln w="9525" algn="ctr">
            <a:noFill/>
            <a:miter lim="800000"/>
            <a:headEnd/>
            <a:tailEnd/>
          </a:ln>
        </p:spPr>
        <p:txBody>
          <a:bodyPr lIns="0" tIns="0" rIns="0" bIns="0">
            <a:spAutoFit/>
          </a:bodyPr>
          <a:lstStyle/>
          <a:p>
            <a:pPr defTabSz="555019">
              <a:lnSpc>
                <a:spcPct val="110000"/>
              </a:lnSpc>
              <a:spcBef>
                <a:spcPct val="60000"/>
              </a:spcBef>
              <a:buClr>
                <a:srgbClr val="000000"/>
              </a:buClr>
            </a:pPr>
            <a:r>
              <a:rPr lang="en-US" sz="1700" dirty="0">
                <a:solidFill>
                  <a:srgbClr val="000000"/>
                </a:solidFill>
                <a:latin typeface="Arial Narrow"/>
              </a:rPr>
              <a:t>Our professionals are leaders in real estate outsourcing. They are uniquely qualified to provide support across large or multi-national portfolios.</a:t>
            </a:r>
          </a:p>
          <a:p>
            <a:pPr defTabSz="555019">
              <a:lnSpc>
                <a:spcPct val="110000"/>
              </a:lnSpc>
              <a:spcBef>
                <a:spcPct val="60000"/>
              </a:spcBef>
              <a:buClr>
                <a:srgbClr val="000000"/>
              </a:buClr>
            </a:pPr>
            <a:r>
              <a:rPr lang="en-US" sz="1700" dirty="0">
                <a:solidFill>
                  <a:srgbClr val="000000"/>
                </a:solidFill>
                <a:latin typeface="Arial Narrow"/>
              </a:rPr>
              <a:t>In a manner than aligns your real estate and business objectives, we can help you:</a:t>
            </a:r>
          </a:p>
          <a:p>
            <a:pPr marL="277510" indent="-277510" defTabSz="555019">
              <a:lnSpc>
                <a:spcPct val="110000"/>
              </a:lnSpc>
              <a:spcBef>
                <a:spcPct val="60000"/>
              </a:spcBef>
              <a:buClr>
                <a:srgbClr val="000000"/>
              </a:buClr>
              <a:buFont typeface="Arial" pitchFamily="34" charset="0"/>
              <a:buChar char="•"/>
              <a:tabLst>
                <a:tab pos="277510" algn="l"/>
              </a:tabLst>
            </a:pPr>
            <a:r>
              <a:rPr lang="en-US" sz="1700" dirty="0">
                <a:solidFill>
                  <a:srgbClr val="000000"/>
                </a:solidFill>
                <a:latin typeface="Arial Narrow"/>
              </a:rPr>
              <a:t>Manage facilities</a:t>
            </a:r>
          </a:p>
          <a:p>
            <a:pPr marL="277510" indent="-277510" defTabSz="555019">
              <a:lnSpc>
                <a:spcPct val="110000"/>
              </a:lnSpc>
              <a:spcBef>
                <a:spcPct val="60000"/>
              </a:spcBef>
              <a:buClr>
                <a:srgbClr val="000000"/>
              </a:buClr>
              <a:buFont typeface="Arial" pitchFamily="34" charset="0"/>
              <a:buChar char="•"/>
              <a:tabLst>
                <a:tab pos="277510" algn="l"/>
              </a:tabLst>
            </a:pPr>
            <a:r>
              <a:rPr lang="en-US" sz="1700" dirty="0">
                <a:solidFill>
                  <a:srgbClr val="000000"/>
                </a:solidFill>
                <a:latin typeface="Arial Narrow"/>
              </a:rPr>
              <a:t>Implement projects</a:t>
            </a:r>
          </a:p>
          <a:p>
            <a:pPr marL="277510" indent="-277510" defTabSz="555019">
              <a:lnSpc>
                <a:spcPct val="110000"/>
              </a:lnSpc>
              <a:spcBef>
                <a:spcPct val="60000"/>
              </a:spcBef>
              <a:buClr>
                <a:srgbClr val="000000"/>
              </a:buClr>
              <a:buFont typeface="Arial" pitchFamily="34" charset="0"/>
              <a:buChar char="•"/>
              <a:tabLst>
                <a:tab pos="277510" algn="l"/>
              </a:tabLst>
            </a:pPr>
            <a:r>
              <a:rPr lang="en-US" sz="1700" dirty="0">
                <a:solidFill>
                  <a:srgbClr val="000000"/>
                </a:solidFill>
                <a:latin typeface="Arial Narrow"/>
              </a:rPr>
              <a:t>Oversee new developments</a:t>
            </a:r>
          </a:p>
          <a:p>
            <a:pPr marL="277510" indent="-277510" defTabSz="555019">
              <a:lnSpc>
                <a:spcPct val="110000"/>
              </a:lnSpc>
              <a:spcBef>
                <a:spcPct val="60000"/>
              </a:spcBef>
              <a:buClr>
                <a:srgbClr val="000000"/>
              </a:buClr>
              <a:buFont typeface="Arial" pitchFamily="34" charset="0"/>
              <a:buChar char="•"/>
              <a:tabLst>
                <a:tab pos="277510" algn="l"/>
              </a:tabLst>
            </a:pPr>
            <a:r>
              <a:rPr lang="en-US" sz="1700" dirty="0">
                <a:solidFill>
                  <a:srgbClr val="000000"/>
                </a:solidFill>
                <a:latin typeface="Arial Narrow"/>
              </a:rPr>
              <a:t>Execute transactions </a:t>
            </a:r>
          </a:p>
          <a:p>
            <a:pPr marL="277510" indent="-277510" defTabSz="555019">
              <a:lnSpc>
                <a:spcPct val="110000"/>
              </a:lnSpc>
              <a:spcBef>
                <a:spcPct val="60000"/>
              </a:spcBef>
              <a:buClr>
                <a:srgbClr val="000000"/>
              </a:buClr>
              <a:buFont typeface="Arial" pitchFamily="34" charset="0"/>
              <a:buChar char="•"/>
              <a:tabLst>
                <a:tab pos="277510" algn="l"/>
              </a:tabLst>
            </a:pPr>
            <a:r>
              <a:rPr lang="en-US" sz="1700" dirty="0">
                <a:solidFill>
                  <a:srgbClr val="000000"/>
                </a:solidFill>
                <a:latin typeface="Arial Narrow"/>
              </a:rPr>
              <a:t>Administer leases</a:t>
            </a:r>
          </a:p>
          <a:p>
            <a:pPr defTabSz="555019">
              <a:lnSpc>
                <a:spcPct val="110000"/>
              </a:lnSpc>
              <a:spcBef>
                <a:spcPct val="60000"/>
              </a:spcBef>
              <a:buClr>
                <a:srgbClr val="000000"/>
              </a:buClr>
            </a:pPr>
            <a:r>
              <a:rPr lang="en-US" sz="1700" dirty="0">
                <a:solidFill>
                  <a:srgbClr val="000000"/>
                </a:solidFill>
                <a:latin typeface="Arial Narrow"/>
              </a:rPr>
              <a:t>We help drive productivity through your real estate decisions.</a:t>
            </a:r>
          </a:p>
        </p:txBody>
      </p:sp>
      <p:sp>
        <p:nvSpPr>
          <p:cNvPr id="22532" name="Rectangle 5"/>
          <p:cNvSpPr>
            <a:spLocks noGrp="1" noChangeArrowheads="1"/>
          </p:cNvSpPr>
          <p:nvPr>
            <p:ph type="title"/>
          </p:nvPr>
        </p:nvSpPr>
        <p:spPr/>
        <p:txBody>
          <a:bodyPr/>
          <a:lstStyle/>
          <a:p>
            <a:pPr eaLnBrk="1" hangingPunct="1"/>
            <a:r>
              <a:rPr lang="en-US" dirty="0" smtClean="0"/>
              <a:t>Full-scale,</a:t>
            </a:r>
            <a:r>
              <a:rPr lang="en-US" dirty="0" smtClean="0">
                <a:solidFill>
                  <a:srgbClr val="45CC24"/>
                </a:solidFill>
              </a:rPr>
              <a:t> </a:t>
            </a:r>
            <a:r>
              <a:rPr lang="en-US" dirty="0" smtClean="0"/>
              <a:t>strategic support for complex needs</a:t>
            </a:r>
          </a:p>
        </p:txBody>
      </p:sp>
      <p:sp>
        <p:nvSpPr>
          <p:cNvPr id="22533" name="Text Box 192"/>
          <p:cNvSpPr txBox="1">
            <a:spLocks noChangeArrowheads="1"/>
          </p:cNvSpPr>
          <p:nvPr/>
        </p:nvSpPr>
        <p:spPr bwMode="auto">
          <a:xfrm>
            <a:off x="831261" y="4853759"/>
            <a:ext cx="5289820" cy="1007171"/>
          </a:xfrm>
          <a:prstGeom prst="rect">
            <a:avLst/>
          </a:prstGeom>
          <a:solidFill>
            <a:schemeClr val="bg2"/>
          </a:solidFill>
          <a:ln w="9525">
            <a:noFill/>
            <a:miter lim="800000"/>
            <a:headEnd/>
            <a:tailEnd/>
          </a:ln>
        </p:spPr>
        <p:txBody>
          <a:bodyPr lIns="111003" tIns="166507" rIns="111003" bIns="166507">
            <a:spAutoFit/>
          </a:bodyPr>
          <a:lstStyle/>
          <a:p>
            <a:pPr algn="ctr" defTabSz="555019">
              <a:spcBef>
                <a:spcPct val="25000"/>
              </a:spcBef>
            </a:pPr>
            <a:r>
              <a:rPr lang="en-US" sz="1900" dirty="0">
                <a:solidFill>
                  <a:srgbClr val="FFFFFF"/>
                </a:solidFill>
                <a:latin typeface="Arial Narrow"/>
              </a:rPr>
              <a:t>TECHNOLOGY</a:t>
            </a:r>
          </a:p>
          <a:p>
            <a:pPr algn="ctr" defTabSz="555019">
              <a:spcBef>
                <a:spcPct val="25000"/>
              </a:spcBef>
            </a:pPr>
            <a:r>
              <a:rPr lang="en-US" sz="1900" dirty="0">
                <a:solidFill>
                  <a:srgbClr val="FFFFFF"/>
                </a:solidFill>
                <a:latin typeface="Arial Narrow"/>
              </a:rPr>
              <a:t>RESEARCH</a:t>
            </a:r>
          </a:p>
        </p:txBody>
      </p:sp>
      <p:sp>
        <p:nvSpPr>
          <p:cNvPr id="22534" name="Text Box 193"/>
          <p:cNvSpPr txBox="1">
            <a:spLocks noChangeArrowheads="1"/>
          </p:cNvSpPr>
          <p:nvPr/>
        </p:nvSpPr>
        <p:spPr bwMode="auto">
          <a:xfrm>
            <a:off x="831261" y="1636913"/>
            <a:ext cx="5289820" cy="410274"/>
          </a:xfrm>
          <a:prstGeom prst="rect">
            <a:avLst/>
          </a:prstGeom>
          <a:solidFill>
            <a:schemeClr val="tx2"/>
          </a:solidFill>
          <a:ln w="9525">
            <a:noFill/>
            <a:miter lim="800000"/>
            <a:headEnd/>
            <a:tailEnd/>
          </a:ln>
        </p:spPr>
        <p:txBody>
          <a:bodyPr lIns="111003" tIns="55502" rIns="111003" bIns="55502">
            <a:spAutoFit/>
          </a:bodyPr>
          <a:lstStyle/>
          <a:p>
            <a:pPr algn="ctr" defTabSz="555019">
              <a:spcBef>
                <a:spcPct val="50000"/>
              </a:spcBef>
            </a:pPr>
            <a:r>
              <a:rPr lang="en-US" sz="1900" dirty="0">
                <a:solidFill>
                  <a:srgbClr val="FFFFFF"/>
                </a:solidFill>
                <a:latin typeface="Arial Narrow"/>
              </a:rPr>
              <a:t>OCCUPIERS</a:t>
            </a:r>
          </a:p>
        </p:txBody>
      </p:sp>
      <p:sp>
        <p:nvSpPr>
          <p:cNvPr id="22535" name="Text Box 194"/>
          <p:cNvSpPr txBox="1">
            <a:spLocks noChangeArrowheads="1"/>
          </p:cNvSpPr>
          <p:nvPr/>
        </p:nvSpPr>
        <p:spPr bwMode="auto">
          <a:xfrm>
            <a:off x="831260" y="2098360"/>
            <a:ext cx="5168910" cy="3121771"/>
          </a:xfrm>
          <a:prstGeom prst="rect">
            <a:avLst/>
          </a:prstGeom>
          <a:noFill/>
          <a:ln w="9525">
            <a:noFill/>
            <a:miter lim="800000"/>
            <a:headEnd/>
            <a:tailEnd/>
          </a:ln>
        </p:spPr>
        <p:txBody>
          <a:bodyPr lIns="0" tIns="0" rIns="0" bIns="0">
            <a:spAutoFit/>
          </a:bodyPr>
          <a:lstStyle/>
          <a:p>
            <a:pPr algn="ctr" defTabSz="555019">
              <a:lnSpc>
                <a:spcPct val="130000"/>
              </a:lnSpc>
            </a:pPr>
            <a:r>
              <a:rPr lang="en-US" sz="1700" dirty="0">
                <a:solidFill>
                  <a:srgbClr val="000000"/>
                </a:solidFill>
                <a:latin typeface="Arial Narrow"/>
              </a:rPr>
              <a:t>Corporate Solutions</a:t>
            </a:r>
          </a:p>
          <a:p>
            <a:pPr algn="ctr" defTabSz="555019">
              <a:lnSpc>
                <a:spcPct val="130000"/>
              </a:lnSpc>
            </a:pPr>
            <a:r>
              <a:rPr lang="en-US" sz="1700" dirty="0">
                <a:solidFill>
                  <a:srgbClr val="000000"/>
                </a:solidFill>
                <a:latin typeface="Arial Narrow"/>
              </a:rPr>
              <a:t>Integrated Facilities Management</a:t>
            </a:r>
          </a:p>
          <a:p>
            <a:pPr algn="ctr" defTabSz="555019">
              <a:lnSpc>
                <a:spcPct val="130000"/>
              </a:lnSpc>
            </a:pPr>
            <a:r>
              <a:rPr lang="en-US" sz="1700" dirty="0">
                <a:solidFill>
                  <a:srgbClr val="000000"/>
                </a:solidFill>
                <a:latin typeface="Arial Narrow"/>
              </a:rPr>
              <a:t>Project and Development Services</a:t>
            </a:r>
          </a:p>
          <a:p>
            <a:pPr algn="ctr" defTabSz="555019">
              <a:lnSpc>
                <a:spcPct val="130000"/>
              </a:lnSpc>
            </a:pPr>
            <a:r>
              <a:rPr lang="en-US" sz="1700" dirty="0">
                <a:solidFill>
                  <a:srgbClr val="000000"/>
                </a:solidFill>
                <a:latin typeface="Arial Narrow"/>
              </a:rPr>
              <a:t>Tenant Representation</a:t>
            </a:r>
          </a:p>
          <a:p>
            <a:pPr algn="ctr" defTabSz="555019">
              <a:lnSpc>
                <a:spcPct val="130000"/>
              </a:lnSpc>
            </a:pPr>
            <a:r>
              <a:rPr lang="en-US" sz="1700" dirty="0">
                <a:solidFill>
                  <a:srgbClr val="000000"/>
                </a:solidFill>
                <a:latin typeface="Arial Narrow"/>
              </a:rPr>
              <a:t>Energy and Sustainability</a:t>
            </a:r>
          </a:p>
          <a:p>
            <a:pPr algn="ctr" defTabSz="555019">
              <a:lnSpc>
                <a:spcPct val="130000"/>
              </a:lnSpc>
            </a:pPr>
            <a:r>
              <a:rPr lang="en-US" sz="1700" dirty="0">
                <a:solidFill>
                  <a:srgbClr val="000000"/>
                </a:solidFill>
                <a:latin typeface="Arial Narrow"/>
              </a:rPr>
              <a:t>Lease Administration</a:t>
            </a:r>
          </a:p>
          <a:p>
            <a:pPr algn="ctr" defTabSz="555019">
              <a:lnSpc>
                <a:spcPct val="130000"/>
              </a:lnSpc>
            </a:pPr>
            <a:r>
              <a:rPr lang="en-US" sz="1700" dirty="0">
                <a:solidFill>
                  <a:srgbClr val="000000"/>
                </a:solidFill>
                <a:latin typeface="Arial Narrow"/>
              </a:rPr>
              <a:t>Strategic Consulting</a:t>
            </a:r>
          </a:p>
          <a:p>
            <a:pPr algn="ctr" defTabSz="555019">
              <a:lnSpc>
                <a:spcPct val="130000"/>
              </a:lnSpc>
            </a:pPr>
            <a:r>
              <a:rPr lang="en-US" sz="1700" dirty="0">
                <a:solidFill>
                  <a:srgbClr val="000000"/>
                </a:solidFill>
                <a:latin typeface="Arial Narrow"/>
              </a:rPr>
              <a:t>Corporate Capital Markets</a:t>
            </a:r>
          </a:p>
          <a:p>
            <a:pPr algn="ctr" defTabSz="555019">
              <a:lnSpc>
                <a:spcPct val="130000"/>
              </a:lnSpc>
            </a:pPr>
            <a:endParaRPr lang="en-US" sz="1700" dirty="0">
              <a:solidFill>
                <a:srgbClr val="000000"/>
              </a:solidFill>
              <a:latin typeface="Arial Narrow"/>
            </a:endParaRPr>
          </a:p>
        </p:txBody>
      </p:sp>
      <p:sp>
        <p:nvSpPr>
          <p:cNvPr id="22536" name="Line 195"/>
          <p:cNvSpPr>
            <a:spLocks noChangeShapeType="1"/>
          </p:cNvSpPr>
          <p:nvPr/>
        </p:nvSpPr>
        <p:spPr bwMode="auto">
          <a:xfrm flipV="1">
            <a:off x="960438" y="2125663"/>
            <a:ext cx="0" cy="2667000"/>
          </a:xfrm>
          <a:prstGeom prst="line">
            <a:avLst/>
          </a:prstGeom>
          <a:noFill/>
          <a:ln w="57150">
            <a:solidFill>
              <a:schemeClr val="accent1"/>
            </a:solidFill>
            <a:round/>
            <a:headEnd/>
            <a:tailEnd type="triangle" w="med" len="med"/>
          </a:ln>
        </p:spPr>
        <p:txBody>
          <a:bodyPr lIns="111003" tIns="55502" rIns="111003" bIns="55502"/>
          <a:lstStyle/>
          <a:p>
            <a:pPr defTabSz="555019"/>
            <a:endParaRPr lang="en-US" dirty="0">
              <a:solidFill>
                <a:srgbClr val="000000"/>
              </a:solidFill>
              <a:latin typeface="Arial Narrow"/>
            </a:endParaRPr>
          </a:p>
        </p:txBody>
      </p:sp>
      <p:sp>
        <p:nvSpPr>
          <p:cNvPr id="22537" name="Line 196"/>
          <p:cNvSpPr>
            <a:spLocks noChangeShapeType="1"/>
          </p:cNvSpPr>
          <p:nvPr/>
        </p:nvSpPr>
        <p:spPr bwMode="auto">
          <a:xfrm flipH="1" flipV="1">
            <a:off x="5956986" y="2085404"/>
            <a:ext cx="32651" cy="2707257"/>
          </a:xfrm>
          <a:prstGeom prst="line">
            <a:avLst/>
          </a:prstGeom>
          <a:noFill/>
          <a:ln w="57150">
            <a:solidFill>
              <a:schemeClr val="tx2"/>
            </a:solidFill>
            <a:round/>
            <a:headEnd type="triangle" w="med" len="med"/>
            <a:tailEnd/>
          </a:ln>
        </p:spPr>
        <p:txBody>
          <a:bodyPr lIns="111003" tIns="55502" rIns="111003" bIns="55502"/>
          <a:lstStyle/>
          <a:p>
            <a:pPr defTabSz="555019"/>
            <a:endParaRPr lang="en-US" dirty="0">
              <a:solidFill>
                <a:srgbClr val="000000"/>
              </a:solidFill>
              <a:latin typeface="Arial Narrow"/>
            </a:endParaRPr>
          </a:p>
        </p:txBody>
      </p:sp>
      <p:sp>
        <p:nvSpPr>
          <p:cNvPr id="12" name="Rectangle 11"/>
          <p:cNvSpPr/>
          <p:nvPr/>
        </p:nvSpPr>
        <p:spPr>
          <a:xfrm>
            <a:off x="731838" y="6289353"/>
            <a:ext cx="2057400" cy="6778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a:p>
        </p:txBody>
      </p:sp>
      <p:pic>
        <p:nvPicPr>
          <p:cNvPr id="13" name="Picture 12"/>
          <p:cNvPicPr>
            <a:picLocks noChangeAspect="1"/>
          </p:cNvPicPr>
          <p:nvPr/>
        </p:nvPicPr>
        <p:blipFill>
          <a:blip r:embed="rId3"/>
          <a:stretch>
            <a:fillRect/>
          </a:stretch>
        </p:blipFill>
        <p:spPr>
          <a:xfrm>
            <a:off x="301948" y="6325025"/>
            <a:ext cx="1493837" cy="614881"/>
          </a:xfrm>
          <a:prstGeom prst="rect">
            <a:avLst/>
          </a:prstGeom>
        </p:spPr>
      </p:pic>
    </p:spTree>
    <p:extLst>
      <p:ext uri="{BB962C8B-B14F-4D97-AF65-F5344CB8AC3E}">
        <p14:creationId xmlns:p14="http://schemas.microsoft.com/office/powerpoint/2010/main" val="2409405115"/>
      </p:ext>
    </p:extLst>
  </p:cSld>
  <p:clrMapOvr>
    <a:masterClrMapping/>
  </p:clrMapOvr>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2_JLL Black">
  <a:themeElements>
    <a:clrScheme name="1_JLL Black 1">
      <a:dk1>
        <a:srgbClr val="000000"/>
      </a:dk1>
      <a:lt1>
        <a:srgbClr val="FFFFFF"/>
      </a:lt1>
      <a:dk2>
        <a:srgbClr val="BC141A"/>
      </a:dk2>
      <a:lt2>
        <a:srgbClr val="6D716A"/>
      </a:lt2>
      <a:accent1>
        <a:srgbClr val="6D7174"/>
      </a:accent1>
      <a:accent2>
        <a:srgbClr val="AEAFB0"/>
      </a:accent2>
      <a:accent3>
        <a:srgbClr val="FFFFFF"/>
      </a:accent3>
      <a:accent4>
        <a:srgbClr val="000000"/>
      </a:accent4>
      <a:accent5>
        <a:srgbClr val="BABBBC"/>
      </a:accent5>
      <a:accent6>
        <a:srgbClr val="9D9E9F"/>
      </a:accent6>
      <a:hlink>
        <a:srgbClr val="D1D5D5"/>
      </a:hlink>
      <a:folHlink>
        <a:srgbClr val="ECBEC0"/>
      </a:folHlink>
    </a:clrScheme>
    <a:fontScheme name="1_JLL Black">
      <a:majorFont>
        <a:latin typeface="Times New Roman"/>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JLL Black 1">
        <a:dk1>
          <a:srgbClr val="000000"/>
        </a:dk1>
        <a:lt1>
          <a:srgbClr val="FFFFFF"/>
        </a:lt1>
        <a:dk2>
          <a:srgbClr val="BC141A"/>
        </a:dk2>
        <a:lt2>
          <a:srgbClr val="6D716A"/>
        </a:lt2>
        <a:accent1>
          <a:srgbClr val="6D7174"/>
        </a:accent1>
        <a:accent2>
          <a:srgbClr val="AEAFB0"/>
        </a:accent2>
        <a:accent3>
          <a:srgbClr val="FFFFFF"/>
        </a:accent3>
        <a:accent4>
          <a:srgbClr val="000000"/>
        </a:accent4>
        <a:accent5>
          <a:srgbClr val="BABBBC"/>
        </a:accent5>
        <a:accent6>
          <a:srgbClr val="9D9E9F"/>
        </a:accent6>
        <a:hlink>
          <a:srgbClr val="D1D5D5"/>
        </a:hlink>
        <a:folHlink>
          <a:srgbClr val="ECBEC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Gregory Adams; Tom Lombardo </External_x0020_Speaker>
    <Session_x0020_Code xmlns="2295e2e7-0eeb-498e-8716-217bb2ee6ee3">SPC056</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Gregory Adams, Tom Lombardo</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C7ADEB45-48C0-44E5-BECA-5CAEFEB8E3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purl.org/dc/elements/1.1/"/>
    <ds:schemaRef ds:uri="032d541b-1b4e-4d91-93c7-b10533c52f73"/>
    <ds:schemaRef ds:uri="http://www.w3.org/XML/1998/namespace"/>
    <ds:schemaRef ds:uri="http://purl.org/dc/term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1055</TotalTime>
  <Words>5604</Words>
  <Application>Microsoft Office PowerPoint</Application>
  <PresentationFormat>Custom</PresentationFormat>
  <Paragraphs>574</Paragraphs>
  <Slides>45</Slides>
  <Notes>44</Notes>
  <HiddenSlides>0</HiddenSlides>
  <MMClips>0</MMClips>
  <ScaleCrop>false</ScaleCrop>
  <HeadingPairs>
    <vt:vector size="4" baseType="variant">
      <vt:variant>
        <vt:lpstr>Theme</vt:lpstr>
      </vt:variant>
      <vt:variant>
        <vt:i4>5</vt:i4>
      </vt:variant>
      <vt:variant>
        <vt:lpstr>Slide Titles</vt:lpstr>
      </vt:variant>
      <vt:variant>
        <vt:i4>45</vt:i4>
      </vt:variant>
    </vt:vector>
  </HeadingPairs>
  <TitlesOfParts>
    <vt:vector size="50" baseType="lpstr">
      <vt:lpstr>5-30072_SPC2012_Business_Template_16x9</vt:lpstr>
      <vt:lpstr>5-30072_SPC2012_Business_Template_16x9_Light</vt:lpstr>
      <vt:lpstr>2_JLL Black</vt:lpstr>
      <vt:lpstr>SPC2012_Business_Template_16x9</vt:lpstr>
      <vt:lpstr>1_5-30072_SPC2012_Business_Template_16x9_Light</vt:lpstr>
      <vt:lpstr>PowerPoint Presentation</vt:lpstr>
      <vt:lpstr>Next Gen Public Sites – Jones Lang LaSalle</vt:lpstr>
      <vt:lpstr>Background</vt:lpstr>
      <vt:lpstr>One company.  One Experience.  Around the Globe</vt:lpstr>
      <vt:lpstr>A track record of achievement</vt:lpstr>
      <vt:lpstr>Expertise serving a wide range of needs</vt:lpstr>
      <vt:lpstr>A commitment to owner and investor value</vt:lpstr>
      <vt:lpstr>Diverse industry and asset experience</vt:lpstr>
      <vt:lpstr>Full-scale, strategic support for complex needs</vt:lpstr>
      <vt:lpstr>Diverse industry and asset experience</vt:lpstr>
      <vt:lpstr>The marketing landscape has almost completely shifted to the use of digital channels</vt:lpstr>
      <vt:lpstr>Digital Marketing: The story in numbers</vt:lpstr>
      <vt:lpstr>Timeline: Web platform evolution</vt:lpstr>
      <vt:lpstr>Traffic is increasing steadily: Driving business leads and research activity</vt:lpstr>
      <vt:lpstr>Platform metrics</vt:lpstr>
      <vt:lpstr>The Business Challenge</vt:lpstr>
      <vt:lpstr>How are we using our websites for business today?</vt:lpstr>
      <vt:lpstr>Transformative changes will affect our industry with a risk of disruption and disintermediation</vt:lpstr>
      <vt:lpstr>Growth of mobile traffic since Jan 2011</vt:lpstr>
      <vt:lpstr>Attracting visitors…how they reach us</vt:lpstr>
      <vt:lpstr>Finding our sites…search is increasing</vt:lpstr>
      <vt:lpstr>Influence strengthening in social media</vt:lpstr>
      <vt:lpstr>Addressing the  Business Challenge</vt:lpstr>
      <vt:lpstr>What do these sites have in common?</vt:lpstr>
      <vt:lpstr>What is our strategy?</vt:lpstr>
      <vt:lpstr>We must think differently</vt:lpstr>
      <vt:lpstr>The promise of SharePoint 2013</vt:lpstr>
      <vt:lpstr>Through the years</vt:lpstr>
      <vt:lpstr>The Business Opportunity</vt:lpstr>
      <vt:lpstr>Chicago Market Site</vt:lpstr>
      <vt:lpstr>Chicago Market Site</vt:lpstr>
      <vt:lpstr>Deep dive…audience segmentation</vt:lpstr>
      <vt:lpstr>Deep dive…mobility</vt:lpstr>
      <vt:lpstr>Other Key Features</vt:lpstr>
      <vt:lpstr>Content-by-Search</vt:lpstr>
      <vt:lpstr>Device Channels</vt:lpstr>
      <vt:lpstr>Product Catalog</vt:lpstr>
      <vt:lpstr>Use of the Term Store</vt:lpstr>
      <vt:lpstr>Branding Improvements</vt:lpstr>
      <vt:lpstr>Property Listings</vt:lpstr>
      <vt:lpstr>Conclusions</vt:lpstr>
      <vt:lpstr>In a Perfect World…</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How Jones Lang LaSalle Leveraged SharePoint 2013 to Power its Next Generation Public Site</dc:title>
  <dc:subject>SharePoint Conference 2012</dc:subject>
  <dc:creator>John Hormaechea</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84</cp:revision>
  <cp:lastPrinted>2012-11-11T19:15:25Z</cp:lastPrinted>
  <dcterms:created xsi:type="dcterms:W3CDTF">2012-10-22T16:37:29Z</dcterms:created>
  <dcterms:modified xsi:type="dcterms:W3CDTF">2012-12-06T20:44:11Z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