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31"/>
  </p:notesMasterIdLst>
  <p:handoutMasterIdLst>
    <p:handoutMasterId r:id="rId32"/>
  </p:handoutMasterIdLst>
  <p:sldIdLst>
    <p:sldId id="1055" r:id="rId8"/>
    <p:sldId id="1091" r:id="rId9"/>
    <p:sldId id="1092" r:id="rId10"/>
    <p:sldId id="1093" r:id="rId11"/>
    <p:sldId id="1094" r:id="rId12"/>
    <p:sldId id="1095" r:id="rId13"/>
    <p:sldId id="1096" r:id="rId14"/>
    <p:sldId id="1097" r:id="rId15"/>
    <p:sldId id="1098" r:id="rId16"/>
    <p:sldId id="1099" r:id="rId17"/>
    <p:sldId id="1100" r:id="rId18"/>
    <p:sldId id="1101" r:id="rId19"/>
    <p:sldId id="1109" r:id="rId20"/>
    <p:sldId id="1102" r:id="rId21"/>
    <p:sldId id="1103" r:id="rId22"/>
    <p:sldId id="1104" r:id="rId23"/>
    <p:sldId id="1107" r:id="rId24"/>
    <p:sldId id="1110" r:id="rId25"/>
    <p:sldId id="1105" r:id="rId26"/>
    <p:sldId id="1108" r:id="rId27"/>
    <p:sldId id="1106" r:id="rId28"/>
    <p:sldId id="1112" r:id="rId29"/>
    <p:sldId id="1111" r:id="rId30"/>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091"/>
            <p14:sldId id="1092"/>
            <p14:sldId id="1093"/>
            <p14:sldId id="1094"/>
            <p14:sldId id="1095"/>
            <p14:sldId id="1096"/>
            <p14:sldId id="1097"/>
            <p14:sldId id="1098"/>
            <p14:sldId id="1099"/>
            <p14:sldId id="1100"/>
            <p14:sldId id="1101"/>
            <p14:sldId id="1109"/>
            <p14:sldId id="1102"/>
            <p14:sldId id="1103"/>
            <p14:sldId id="1104"/>
            <p14:sldId id="1107"/>
            <p14:sldId id="1110"/>
            <p14:sldId id="1105"/>
            <p14:sldId id="1108"/>
            <p14:sldId id="1106"/>
            <p14:sldId id="1112"/>
            <p14:sldId id="111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9" autoAdjust="0"/>
    <p:restoredTop sz="95238" autoAdjust="0"/>
  </p:normalViewPr>
  <p:slideViewPr>
    <p:cSldViewPr>
      <p:cViewPr>
        <p:scale>
          <a:sx n="115" d="100"/>
          <a:sy n="115"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t>SPC2012 - Developer</a:t>
            </a: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pPr/>
              <a:t>12/6/2012 8:37 AM</a:t>
            </a:fld>
            <a:endParaRPr lang="en-US" dirty="0"/>
          </a:p>
        </p:txBody>
      </p:sp>
      <p:sp>
        <p:nvSpPr>
          <p:cNvPr id="6" name="Footer Placeholder 5"/>
          <p:cNvSpPr>
            <a:spLocks noGrp="1"/>
          </p:cNvSpPr>
          <p:nvPr>
            <p:ph type="ftr" sz="quarter" idx="12"/>
          </p:nvPr>
        </p:nvSpPr>
        <p:spPr>
          <a:xfrm>
            <a:off x="0" y="8685213"/>
            <a:ext cx="6172200" cy="457200"/>
          </a:xfrm>
          <a:prstGeom prst="rect">
            <a:avLst/>
          </a:prstGeom>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a:prstGeom prst="rect">
            <a:avLst/>
          </a:prstGeom>
        </p:spPr>
        <p:txBody>
          <a:bodyPr/>
          <a:lstStyle/>
          <a:p>
            <a:fld id="{EC87E0CF-87F6-4B58-B8B8-DCAB2DAAF3CA}"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8:37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Title 5"/>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Title 5"/>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de-DE" smtClean="0"/>
              <a:t>Titelmasterformat durch Klicken bearbeiten</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0280479"/>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569916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364321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4781109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837398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5990522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2484876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447228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519225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356354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455501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441821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09058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538365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805946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45736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257933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07372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59532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09780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25570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608590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5276859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131439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92793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31534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0214621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9701954"/>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537943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0797083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212088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5351251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38381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de-DE" smtClean="0"/>
              <a:t>Titelmasterformat durch Klicken bearbeiten</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4003083"/>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9044027"/>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2.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hyperlink" Target="http://technet.microsoft.com/en-us/library/gg492276.aspx" TargetMode="External"/><Relationship Id="rId2" Type="http://schemas.openxmlformats.org/officeDocument/2006/relationships/hyperlink" Target="http://www.microsoft.com/en-us/download/details.aspx?id=30375" TargetMode="External"/><Relationship Id="rId1" Type="http://schemas.openxmlformats.org/officeDocument/2006/relationships/slideLayout" Target="../slideLayouts/slideLayout26.xml"/><Relationship Id="rId5" Type="http://schemas.openxmlformats.org/officeDocument/2006/relationships/hyperlink" Target="mailto:helge.hoehn@fresenius-netcare.com" TargetMode="External"/><Relationship Id="rId4" Type="http://schemas.openxmlformats.org/officeDocument/2006/relationships/hyperlink" Target="http://msdn.microsoft.com/en-us/library/jj218795.asp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5.jpeg"/><Relationship Id="rId1" Type="http://schemas.openxmlformats.org/officeDocument/2006/relationships/slideLayout" Target="../slideLayouts/slideLayout32.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26.xml"/><Relationship Id="rId6" Type="http://schemas.openxmlformats.org/officeDocument/2006/relationships/image" Target="../media/image12.gif"/><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26.xml"/><Relationship Id="rId6" Type="http://schemas.openxmlformats.org/officeDocument/2006/relationships/image" Target="../media/image20.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32.xml"/><Relationship Id="rId6" Type="http://schemas.openxmlformats.org/officeDocument/2006/relationships/image" Target="../media/image20.png"/><Relationship Id="rId11" Type="http://schemas.openxmlformats.org/officeDocument/2006/relationships/image" Target="../media/image26.png"/><Relationship Id="rId5" Type="http://schemas.openxmlformats.org/officeDocument/2006/relationships/image" Target="../media/image19.jpeg"/><Relationship Id="rId10" Type="http://schemas.openxmlformats.org/officeDocument/2006/relationships/image" Target="../media/image25.jpeg"/><Relationship Id="rId4" Type="http://schemas.openxmlformats.org/officeDocument/2006/relationships/image" Target="../media/image18.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74638" y="1212850"/>
            <a:ext cx="11887200" cy="5663089"/>
          </a:xfrm>
        </p:spPr>
        <p:txBody>
          <a:bodyPr/>
          <a:lstStyle/>
          <a:p>
            <a:r>
              <a:rPr lang="en-US" dirty="0" smtClean="0"/>
              <a:t>Install SharePoint Server 2013</a:t>
            </a:r>
          </a:p>
          <a:p>
            <a:r>
              <a:rPr lang="en-US" dirty="0" smtClean="0"/>
              <a:t>Install and configure SQL </a:t>
            </a:r>
            <a:r>
              <a:rPr lang="en-US" dirty="0"/>
              <a:t>2012 </a:t>
            </a:r>
            <a:r>
              <a:rPr lang="en-US" dirty="0" smtClean="0"/>
              <a:t>Reporting Services components (for </a:t>
            </a:r>
            <a:r>
              <a:rPr lang="en-US" dirty="0"/>
              <a:t>SSRS </a:t>
            </a:r>
            <a:r>
              <a:rPr lang="en-US" dirty="0" smtClean="0"/>
              <a:t>integration) on SharePoint machine</a:t>
            </a:r>
            <a:endParaRPr lang="en-US" dirty="0"/>
          </a:p>
          <a:p>
            <a:r>
              <a:rPr lang="en-US" dirty="0" smtClean="0"/>
              <a:t>Create Reporting Services Service Application</a:t>
            </a:r>
          </a:p>
          <a:p>
            <a:r>
              <a:rPr lang="en-US" dirty="0" smtClean="0"/>
              <a:t>Configure </a:t>
            </a:r>
            <a:r>
              <a:rPr lang="en-US" dirty="0"/>
              <a:t>SharePoint 2013 (e.g. </a:t>
            </a:r>
            <a:r>
              <a:rPr lang="en-US" dirty="0" smtClean="0"/>
              <a:t>Secure Store Service and PerformancePoint Service)</a:t>
            </a:r>
            <a:endParaRPr lang="en-US" dirty="0"/>
          </a:p>
          <a:p>
            <a:r>
              <a:rPr lang="en-US" dirty="0"/>
              <a:t>Migrate Dashboard with Dashboard Designer </a:t>
            </a:r>
            <a:r>
              <a:rPr lang="en-US" dirty="0" smtClean="0"/>
              <a:t>2013 and </a:t>
            </a:r>
            <a:r>
              <a:rPr lang="en-US" dirty="0"/>
              <a:t>Report Builder </a:t>
            </a:r>
            <a:r>
              <a:rPr lang="en-US" dirty="0" smtClean="0"/>
              <a:t>3.0</a:t>
            </a:r>
            <a:endParaRPr lang="en-US" dirty="0"/>
          </a:p>
        </p:txBody>
      </p:sp>
      <p:sp>
        <p:nvSpPr>
          <p:cNvPr id="3" name="Titel 2"/>
          <p:cNvSpPr>
            <a:spLocks noGrp="1"/>
          </p:cNvSpPr>
          <p:nvPr>
            <p:ph type="title"/>
          </p:nvPr>
        </p:nvSpPr>
        <p:spPr/>
        <p:txBody>
          <a:bodyPr/>
          <a:lstStyle/>
          <a:p>
            <a:r>
              <a:rPr lang="en-US" dirty="0" smtClean="0"/>
              <a:t>Migration Process (Summary)</a:t>
            </a:r>
            <a:endParaRPr lang="en-US" dirty="0"/>
          </a:p>
        </p:txBody>
      </p:sp>
    </p:spTree>
    <p:extLst>
      <p:ext uri="{BB962C8B-B14F-4D97-AF65-F5344CB8AC3E}">
        <p14:creationId xmlns:p14="http://schemas.microsoft.com/office/powerpoint/2010/main" val="180584343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Reporting Services Setup</a:t>
            </a:r>
            <a:endParaRPr lang="de-DE" dirty="0"/>
          </a:p>
        </p:txBody>
      </p:sp>
      <p:sp>
        <p:nvSpPr>
          <p:cNvPr id="10" name="Rechteck 9"/>
          <p:cNvSpPr/>
          <p:nvPr/>
        </p:nvSpPr>
        <p:spPr>
          <a:xfrm>
            <a:off x="4274022" y="1817554"/>
            <a:ext cx="7560840" cy="4722385"/>
          </a:xfrm>
          <a:prstGeom prst="rect">
            <a:avLst/>
          </a:prstGeom>
        </p:spPr>
        <p:style>
          <a:lnRef idx="1">
            <a:schemeClr val="accent2"/>
          </a:lnRef>
          <a:fillRef idx="2">
            <a:schemeClr val="accent2"/>
          </a:fillRef>
          <a:effectRef idx="1">
            <a:schemeClr val="accent2"/>
          </a:effectRef>
          <a:fontRef idx="minor">
            <a:schemeClr val="dk1"/>
          </a:fontRef>
        </p:style>
        <p:txBody>
          <a:bodyPr wrap="square" lIns="91431" tIns="45716" rIns="91431" bIns="45716">
            <a:spAutoFit/>
          </a:bodyPr>
          <a:lstStyle/>
          <a:p>
            <a:pPr marL="342867" indent="-342867">
              <a:buFont typeface="+mj-lt"/>
              <a:buAutoNum type="arabicPeriod"/>
            </a:pPr>
            <a:r>
              <a:rPr lang="en-US" dirty="0" smtClean="0"/>
              <a:t>Install </a:t>
            </a:r>
            <a:r>
              <a:rPr lang="en-US" dirty="0"/>
              <a:t>the SharePoint </a:t>
            </a:r>
            <a:r>
              <a:rPr lang="en-US" dirty="0" smtClean="0"/>
              <a:t>service:</a:t>
            </a:r>
            <a:br>
              <a:rPr lang="en-US" dirty="0" smtClean="0"/>
            </a:br>
            <a:r>
              <a:rPr lang="en-US" dirty="0" smtClean="0">
                <a:solidFill>
                  <a:schemeClr val="accent6">
                    <a:lumMod val="50000"/>
                  </a:schemeClr>
                </a:solidFill>
                <a:latin typeface="Consolas" pitchFamily="49" charset="0"/>
                <a:cs typeface="Consolas" pitchFamily="49" charset="0"/>
              </a:rPr>
              <a:t>Install-SPRSService</a:t>
            </a:r>
          </a:p>
          <a:p>
            <a:pPr marL="342867" indent="-342867">
              <a:buFont typeface="+mj-lt"/>
              <a:buAutoNum type="arabicPeriod"/>
            </a:pPr>
            <a:endParaRPr lang="en-US" sz="500" dirty="0">
              <a:solidFill>
                <a:schemeClr val="accent6">
                  <a:lumMod val="50000"/>
                </a:schemeClr>
              </a:solidFill>
              <a:latin typeface="Consolas" pitchFamily="49" charset="0"/>
              <a:cs typeface="Consolas" pitchFamily="49" charset="0"/>
            </a:endParaRPr>
          </a:p>
          <a:p>
            <a:pPr marL="342867" indent="-342867">
              <a:buFont typeface="+mj-lt"/>
              <a:buAutoNum type="arabicPeriod"/>
            </a:pPr>
            <a:r>
              <a:rPr lang="en-US" dirty="0"/>
              <a:t>Run the following PowerShell command to install the service proxy</a:t>
            </a:r>
            <a:r>
              <a:rPr lang="en-US" dirty="0" smtClean="0"/>
              <a:t>:</a:t>
            </a:r>
            <a:br>
              <a:rPr lang="en-US" dirty="0" smtClean="0"/>
            </a:br>
            <a:r>
              <a:rPr lang="en-US" dirty="0" smtClean="0">
                <a:solidFill>
                  <a:schemeClr val="accent6">
                    <a:lumMod val="50000"/>
                  </a:schemeClr>
                </a:solidFill>
                <a:latin typeface="Consolas" pitchFamily="49" charset="0"/>
                <a:cs typeface="Consolas" pitchFamily="49" charset="0"/>
              </a:rPr>
              <a:t>Install-SPRSServiceProxy</a:t>
            </a:r>
            <a:br>
              <a:rPr lang="en-US" dirty="0" smtClean="0">
                <a:solidFill>
                  <a:schemeClr val="accent6">
                    <a:lumMod val="50000"/>
                  </a:schemeClr>
                </a:solidFill>
                <a:latin typeface="Consolas" pitchFamily="49" charset="0"/>
                <a:cs typeface="Consolas" pitchFamily="49" charset="0"/>
              </a:rPr>
            </a:br>
            <a:endParaRPr lang="en-US" sz="500" dirty="0"/>
          </a:p>
          <a:p>
            <a:pPr marL="342867" indent="-342867">
              <a:buFont typeface="+mj-lt"/>
              <a:buAutoNum type="arabicPeriod"/>
            </a:pPr>
            <a:r>
              <a:rPr lang="en-US" dirty="0"/>
              <a:t>Run the following PowerShell command to start the service </a:t>
            </a:r>
            <a:r>
              <a:rPr lang="en-US" dirty="0" smtClean="0"/>
              <a:t/>
            </a:r>
            <a:br>
              <a:rPr lang="en-US" dirty="0" smtClean="0"/>
            </a:br>
            <a:r>
              <a:rPr lang="en-US" dirty="0">
                <a:solidFill>
                  <a:schemeClr val="accent6">
                    <a:lumMod val="50000"/>
                  </a:schemeClr>
                </a:solidFill>
                <a:latin typeface="Consolas" pitchFamily="49" charset="0"/>
                <a:cs typeface="Consolas" pitchFamily="49" charset="0"/>
              </a:rPr>
              <a:t>get-spserviceinstance -all |where {$_.TypeName -like "SQL Server Reporting*"} | </a:t>
            </a:r>
            <a:r>
              <a:rPr lang="en-US" dirty="0" smtClean="0">
                <a:solidFill>
                  <a:schemeClr val="accent6">
                    <a:lumMod val="50000"/>
                  </a:schemeClr>
                </a:solidFill>
                <a:latin typeface="Consolas" pitchFamily="49" charset="0"/>
                <a:cs typeface="Consolas" pitchFamily="49" charset="0"/>
              </a:rPr>
              <a:t>Start-SPServiceInstance</a:t>
            </a:r>
          </a:p>
          <a:p>
            <a:pPr marL="342867" indent="-342867">
              <a:buFont typeface="+mj-lt"/>
              <a:buAutoNum type="arabicPeriod"/>
            </a:pPr>
            <a:endParaRPr lang="en-US" sz="500" dirty="0">
              <a:solidFill>
                <a:schemeClr val="accent6">
                  <a:lumMod val="50000"/>
                </a:schemeClr>
              </a:solidFill>
              <a:latin typeface="Consolas" pitchFamily="49" charset="0"/>
              <a:cs typeface="Consolas" pitchFamily="49" charset="0"/>
            </a:endParaRPr>
          </a:p>
          <a:p>
            <a:pPr marL="342867" indent="-342867">
              <a:buFont typeface="+mj-lt"/>
              <a:buAutoNum type="arabicPeriod"/>
            </a:pPr>
            <a:r>
              <a:rPr lang="en-US" dirty="0"/>
              <a:t>In SharePoint </a:t>
            </a:r>
            <a:r>
              <a:rPr lang="en-US" dirty="0">
                <a:solidFill>
                  <a:schemeClr val="accent6">
                    <a:lumMod val="50000"/>
                  </a:schemeClr>
                </a:solidFill>
              </a:rPr>
              <a:t>Central Administration</a:t>
            </a:r>
            <a:r>
              <a:rPr lang="en-US" dirty="0"/>
              <a:t>, in the </a:t>
            </a:r>
            <a:r>
              <a:rPr lang="en-US" dirty="0">
                <a:solidFill>
                  <a:schemeClr val="accent6">
                    <a:lumMod val="50000"/>
                  </a:schemeClr>
                </a:solidFill>
              </a:rPr>
              <a:t>Application Management group</a:t>
            </a:r>
            <a:r>
              <a:rPr lang="en-US" dirty="0"/>
              <a:t>, click Manage </a:t>
            </a:r>
            <a:r>
              <a:rPr lang="en-US" dirty="0">
                <a:solidFill>
                  <a:schemeClr val="accent6">
                    <a:lumMod val="50000"/>
                  </a:schemeClr>
                </a:solidFill>
              </a:rPr>
              <a:t>Service Applications</a:t>
            </a:r>
            <a:r>
              <a:rPr lang="en-US" dirty="0" smtClean="0"/>
              <a:t>.</a:t>
            </a:r>
            <a:br>
              <a:rPr lang="en-US" dirty="0" smtClean="0"/>
            </a:br>
            <a:r>
              <a:rPr lang="en-US" dirty="0" smtClean="0"/>
              <a:t/>
            </a:r>
            <a:br>
              <a:rPr lang="en-US" dirty="0" smtClean="0"/>
            </a:br>
            <a:r>
              <a:rPr lang="en-US" dirty="0" smtClean="0"/>
              <a:t/>
            </a:r>
            <a:br>
              <a:rPr lang="en-US" dirty="0" smtClean="0"/>
            </a:br>
            <a:endParaRPr lang="en-US" dirty="0" smtClean="0"/>
          </a:p>
          <a:p>
            <a:pPr marL="342867" indent="-342867">
              <a:buFont typeface="+mj-lt"/>
              <a:buAutoNum type="arabicPeriod"/>
            </a:pPr>
            <a:endParaRPr lang="en-US" sz="500" dirty="0"/>
          </a:p>
          <a:p>
            <a:pPr marL="342867" indent="-342867">
              <a:buFont typeface="+mj-lt"/>
              <a:buAutoNum type="arabicPeriod"/>
            </a:pPr>
            <a:r>
              <a:rPr lang="en-US" dirty="0"/>
              <a:t>In the SharePoint ribbon, click the </a:t>
            </a:r>
            <a:r>
              <a:rPr lang="en-US" dirty="0">
                <a:solidFill>
                  <a:schemeClr val="accent6">
                    <a:lumMod val="50000"/>
                  </a:schemeClr>
                </a:solidFill>
              </a:rPr>
              <a:t>New</a:t>
            </a:r>
            <a:r>
              <a:rPr lang="en-US" dirty="0"/>
              <a:t> button</a:t>
            </a:r>
            <a:r>
              <a:rPr lang="en-US" dirty="0" smtClean="0"/>
              <a:t>.</a:t>
            </a:r>
          </a:p>
          <a:p>
            <a:pPr marL="342867" indent="-342867">
              <a:buFont typeface="+mj-lt"/>
              <a:buAutoNum type="arabicPeriod"/>
            </a:pPr>
            <a:endParaRPr lang="en-US" sz="500" dirty="0"/>
          </a:p>
          <a:p>
            <a:pPr marL="342867" indent="-342867">
              <a:buFont typeface="+mj-lt"/>
              <a:buAutoNum type="arabicPeriod"/>
            </a:pPr>
            <a:r>
              <a:rPr lang="en-US" dirty="0"/>
              <a:t>In the New menu, click </a:t>
            </a:r>
            <a:r>
              <a:rPr lang="en-US" dirty="0">
                <a:solidFill>
                  <a:schemeClr val="accent6">
                    <a:lumMod val="50000"/>
                  </a:schemeClr>
                </a:solidFill>
              </a:rPr>
              <a:t>SQL Server Reporting Services Service Application</a:t>
            </a:r>
            <a:r>
              <a:rPr lang="en-US" dirty="0" smtClean="0"/>
              <a:t>..</a:t>
            </a:r>
            <a:endParaRPr lang="en-US" dirty="0"/>
          </a:p>
        </p:txBody>
      </p:sp>
      <p:pic>
        <p:nvPicPr>
          <p:cNvPr id="15" name="Picture 26"/>
          <p:cNvPicPr/>
          <p:nvPr/>
        </p:nvPicPr>
        <p:blipFill>
          <a:blip r:embed="rId2"/>
          <a:stretch>
            <a:fillRect/>
          </a:stretch>
        </p:blipFill>
        <p:spPr>
          <a:xfrm>
            <a:off x="4680892" y="4590177"/>
            <a:ext cx="2257425" cy="809625"/>
          </a:xfrm>
          <a:prstGeom prst="rect">
            <a:avLst/>
          </a:prstGeom>
          <a:ln>
            <a:solidFill>
              <a:schemeClr val="accent2">
                <a:lumMod val="50000"/>
              </a:schemeClr>
            </a:solidFill>
          </a:ln>
        </p:spPr>
      </p:pic>
      <p:grpSp>
        <p:nvGrpSpPr>
          <p:cNvPr id="17" name="Gruppieren 16"/>
          <p:cNvGrpSpPr/>
          <p:nvPr/>
        </p:nvGrpSpPr>
        <p:grpSpPr>
          <a:xfrm>
            <a:off x="529604" y="1817553"/>
            <a:ext cx="3456000" cy="4619186"/>
            <a:chOff x="529604" y="1593232"/>
            <a:chExt cx="3456000" cy="4619186"/>
          </a:xfrm>
        </p:grpSpPr>
        <p:pic>
          <p:nvPicPr>
            <p:cNvPr id="5" name="Picture 25"/>
            <p:cNvPicPr/>
            <p:nvPr/>
          </p:nvPicPr>
          <p:blipFill rotWithShape="1">
            <a:blip r:embed="rId3"/>
            <a:srcRect b="25797"/>
            <a:stretch/>
          </p:blipFill>
          <p:spPr>
            <a:xfrm>
              <a:off x="529604" y="1593232"/>
              <a:ext cx="3456000" cy="2487885"/>
            </a:xfrm>
            <a:prstGeom prst="rect">
              <a:avLst/>
            </a:prstGeom>
            <a:ln>
              <a:solidFill>
                <a:schemeClr val="tx1"/>
              </a:solidFill>
              <a:prstDash val="dash"/>
            </a:ln>
          </p:spPr>
        </p:pic>
        <p:pic>
          <p:nvPicPr>
            <p:cNvPr id="16" name="Picture 11"/>
            <p:cNvPicPr/>
            <p:nvPr/>
          </p:nvPicPr>
          <p:blipFill rotWithShape="1">
            <a:blip r:embed="rId4"/>
            <a:srcRect r="35084"/>
            <a:stretch/>
          </p:blipFill>
          <p:spPr>
            <a:xfrm>
              <a:off x="529604" y="3869268"/>
              <a:ext cx="3456000" cy="2343150"/>
            </a:xfrm>
            <a:prstGeom prst="rect">
              <a:avLst/>
            </a:prstGeom>
            <a:ln>
              <a:solidFill>
                <a:schemeClr val="tx1"/>
              </a:solidFill>
              <a:prstDash val="dash"/>
            </a:ln>
          </p:spPr>
        </p:pic>
      </p:grpSp>
      <p:sp>
        <p:nvSpPr>
          <p:cNvPr id="18" name="Ellipse 17"/>
          <p:cNvSpPr/>
          <p:nvPr/>
        </p:nvSpPr>
        <p:spPr bwMode="auto">
          <a:xfrm>
            <a:off x="169565" y="1409031"/>
            <a:ext cx="504056" cy="504056"/>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de-DE" sz="2000" b="1" dirty="0">
                <a:gradFill>
                  <a:gsLst>
                    <a:gs pos="0">
                      <a:srgbClr val="FFFFFF"/>
                    </a:gs>
                    <a:gs pos="100000">
                      <a:srgbClr val="FFFFFF"/>
                    </a:gs>
                  </a:gsLst>
                  <a:lin ang="5400000" scaled="0"/>
                </a:gradFill>
              </a:rPr>
              <a:t>1</a:t>
            </a:r>
          </a:p>
        </p:txBody>
      </p:sp>
      <p:sp>
        <p:nvSpPr>
          <p:cNvPr id="20" name="Ellipse 19"/>
          <p:cNvSpPr/>
          <p:nvPr/>
        </p:nvSpPr>
        <p:spPr bwMode="auto">
          <a:xfrm>
            <a:off x="3935630" y="1409031"/>
            <a:ext cx="504056" cy="504056"/>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de-DE" sz="2000" b="1" dirty="0">
                <a:gradFill>
                  <a:gsLst>
                    <a:gs pos="0">
                      <a:srgbClr val="FFFFFF"/>
                    </a:gs>
                    <a:gs pos="100000">
                      <a:srgbClr val="FFFFFF"/>
                    </a:gs>
                  </a:gsLst>
                  <a:lin ang="5400000" scaled="0"/>
                </a:gradFill>
              </a:rPr>
              <a:t>2</a:t>
            </a:r>
          </a:p>
        </p:txBody>
      </p:sp>
    </p:spTree>
    <p:extLst>
      <p:ext uri="{BB962C8B-B14F-4D97-AF65-F5344CB8AC3E}">
        <p14:creationId xmlns:p14="http://schemas.microsoft.com/office/powerpoint/2010/main" val="356528962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Live-Demo / Video </a:t>
            </a:r>
            <a:br>
              <a:rPr lang="de-DE" dirty="0" smtClean="0"/>
            </a:br>
            <a:r>
              <a:rPr lang="de-DE" dirty="0" smtClean="0"/>
              <a:t>(Dashboard Migration)</a:t>
            </a:r>
            <a:endParaRPr lang="de-DE" dirty="0"/>
          </a:p>
        </p:txBody>
      </p:sp>
    </p:spTree>
    <p:extLst>
      <p:ext uri="{BB962C8B-B14F-4D97-AF65-F5344CB8AC3E}">
        <p14:creationId xmlns:p14="http://schemas.microsoft.com/office/powerpoint/2010/main" val="23018098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Screenshots: Samsung Galaxy S3</a:t>
            </a:r>
            <a:endParaRPr lang="de-DE"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4061" y="2427626"/>
            <a:ext cx="6896026" cy="3877950"/>
          </a:xfrm>
          <a:prstGeom prst="rect">
            <a:avLst/>
          </a:prstGeom>
          <a:solidFill>
            <a:srgbClr val="000000"/>
          </a:solidFill>
          <a:ln w="9525">
            <a:solidFill>
              <a:srgbClr val="000000"/>
            </a:solidFill>
            <a:miter lim="800000"/>
            <a:headEnd/>
            <a:tailEnd/>
          </a:ln>
          <a:effectLst>
            <a:outerShdw blurRad="50800" dist="38100" dir="2700000" algn="tl" rotWithShape="0">
              <a:prstClr val="black">
                <a:alpha val="40000"/>
              </a:prstClr>
            </a:outerShdw>
          </a:effec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645" y="1232643"/>
            <a:ext cx="3432976" cy="5072932"/>
          </a:xfrm>
          <a:prstGeom prst="rect">
            <a:avLst/>
          </a:prstGeom>
          <a:solidFill>
            <a:srgbClr val="000000"/>
          </a:solidFill>
          <a:ln w="9525">
            <a:solidFill>
              <a:srgbClr val="000000"/>
            </a:solidFill>
            <a:miter lim="800000"/>
            <a:headEnd/>
            <a:tailEnd/>
          </a:ln>
          <a:effectLst>
            <a:outerShdw blurRad="50800" dist="38100" dir="2700000" algn="tl" rotWithShape="0">
              <a:prstClr val="black">
                <a:alpha val="40000"/>
              </a:prstClr>
            </a:outerShdw>
          </a:effectLst>
        </p:spPr>
      </p:pic>
      <p:sp>
        <p:nvSpPr>
          <p:cNvPr id="3" name="Textfeld 2"/>
          <p:cNvSpPr txBox="1"/>
          <p:nvPr/>
        </p:nvSpPr>
        <p:spPr>
          <a:xfrm>
            <a:off x="889646" y="6524407"/>
            <a:ext cx="2759078" cy="127131"/>
          </a:xfrm>
          <a:prstGeom prst="rect">
            <a:avLst/>
          </a:prstGeom>
          <a:noFill/>
        </p:spPr>
        <p:txBody>
          <a:bodyPr wrap="none" lIns="0" tIns="0" rIns="182862" bIns="0" rtlCol="0">
            <a:spAutoFit/>
          </a:bodyPr>
          <a:lstStyle/>
          <a:p>
            <a:pPr>
              <a:lnSpc>
                <a:spcPct val="90000"/>
              </a:lnSpc>
              <a:spcAft>
                <a:spcPts val="600"/>
              </a:spcAft>
            </a:pPr>
            <a:r>
              <a:rPr lang="de-DE" sz="900" u="sng" dirty="0" err="1">
                <a:gradFill>
                  <a:gsLst>
                    <a:gs pos="2917">
                      <a:schemeClr val="tx1"/>
                    </a:gs>
                    <a:gs pos="30000">
                      <a:schemeClr val="tx1"/>
                    </a:gs>
                  </a:gsLst>
                  <a:lin ang="5400000" scaled="0"/>
                </a:gradFill>
              </a:rPr>
              <a:t>Please</a:t>
            </a:r>
            <a:r>
              <a:rPr lang="de-DE" sz="900" u="sng" dirty="0">
                <a:gradFill>
                  <a:gsLst>
                    <a:gs pos="2917">
                      <a:schemeClr val="tx1"/>
                    </a:gs>
                    <a:gs pos="30000">
                      <a:schemeClr val="tx1"/>
                    </a:gs>
                  </a:gsLst>
                  <a:lin ang="5400000" scaled="0"/>
                </a:gradFill>
              </a:rPr>
              <a:t> </a:t>
            </a:r>
            <a:r>
              <a:rPr lang="de-DE" sz="900" u="sng" dirty="0" err="1">
                <a:gradFill>
                  <a:gsLst>
                    <a:gs pos="2917">
                      <a:schemeClr val="tx1"/>
                    </a:gs>
                    <a:gs pos="30000">
                      <a:schemeClr val="tx1"/>
                    </a:gs>
                  </a:gsLst>
                  <a:lin ang="5400000" scaled="0"/>
                </a:gradFill>
              </a:rPr>
              <a:t>note</a:t>
            </a:r>
            <a:r>
              <a:rPr lang="de-DE" sz="900" u="sng" dirty="0">
                <a:gradFill>
                  <a:gsLst>
                    <a:gs pos="2917">
                      <a:schemeClr val="tx1"/>
                    </a:gs>
                    <a:gs pos="30000">
                      <a:schemeClr val="tx1"/>
                    </a:gs>
                  </a:gsLst>
                  <a:lin ang="5400000" scaled="0"/>
                </a:gradFill>
              </a:rPr>
              <a:t>:</a:t>
            </a:r>
            <a:r>
              <a:rPr lang="de-DE" sz="900" dirty="0">
                <a:gradFill>
                  <a:gsLst>
                    <a:gs pos="2917">
                      <a:schemeClr val="tx1"/>
                    </a:gs>
                    <a:gs pos="30000">
                      <a:schemeClr val="tx1"/>
                    </a:gs>
                  </a:gsLst>
                  <a:lin ang="5400000" scaled="0"/>
                </a:gradFill>
              </a:rPr>
              <a:t> Screenshots </a:t>
            </a:r>
            <a:r>
              <a:rPr lang="de-DE" sz="900" dirty="0" err="1">
                <a:gradFill>
                  <a:gsLst>
                    <a:gs pos="2917">
                      <a:schemeClr val="tx1"/>
                    </a:gs>
                    <a:gs pos="30000">
                      <a:schemeClr val="tx1"/>
                    </a:gs>
                  </a:gsLst>
                  <a:lin ang="5400000" scaled="0"/>
                </a:gradFill>
              </a:rPr>
              <a:t>contain</a:t>
            </a:r>
            <a:r>
              <a:rPr lang="de-DE" sz="900" dirty="0">
                <a:gradFill>
                  <a:gsLst>
                    <a:gs pos="2917">
                      <a:schemeClr val="tx1"/>
                    </a:gs>
                    <a:gs pos="30000">
                      <a:schemeClr val="tx1"/>
                    </a:gs>
                  </a:gsLst>
                  <a:lin ang="5400000" scaled="0"/>
                </a:gradFill>
              </a:rPr>
              <a:t> </a:t>
            </a:r>
            <a:r>
              <a:rPr lang="de-DE" sz="900" dirty="0" err="1">
                <a:gradFill>
                  <a:gsLst>
                    <a:gs pos="2917">
                      <a:schemeClr val="tx1"/>
                    </a:gs>
                    <a:gs pos="30000">
                      <a:schemeClr val="tx1"/>
                    </a:gs>
                  </a:gsLst>
                  <a:lin ang="5400000" scaled="0"/>
                </a:gradFill>
              </a:rPr>
              <a:t>demo</a:t>
            </a:r>
            <a:r>
              <a:rPr lang="de-DE" sz="900" dirty="0">
                <a:gradFill>
                  <a:gsLst>
                    <a:gs pos="2917">
                      <a:schemeClr val="tx1"/>
                    </a:gs>
                    <a:gs pos="30000">
                      <a:schemeClr val="tx1"/>
                    </a:gs>
                  </a:gsLst>
                  <a:lin ang="5400000" scaled="0"/>
                </a:gradFill>
              </a:rPr>
              <a:t> </a:t>
            </a:r>
            <a:r>
              <a:rPr lang="de-DE" sz="900" dirty="0" err="1">
                <a:gradFill>
                  <a:gsLst>
                    <a:gs pos="2917">
                      <a:schemeClr val="tx1"/>
                    </a:gs>
                    <a:gs pos="30000">
                      <a:schemeClr val="tx1"/>
                    </a:gs>
                  </a:gsLst>
                  <a:lin ang="5400000" scaled="0"/>
                </a:gradFill>
              </a:rPr>
              <a:t>data</a:t>
            </a:r>
            <a:r>
              <a:rPr lang="de-DE" sz="900" dirty="0">
                <a:gradFill>
                  <a:gsLst>
                    <a:gs pos="2917">
                      <a:schemeClr val="tx1"/>
                    </a:gs>
                    <a:gs pos="30000">
                      <a:schemeClr val="tx1"/>
                    </a:gs>
                  </a:gsLst>
                  <a:lin ang="5400000" scaled="0"/>
                </a:gradFill>
              </a:rPr>
              <a:t> </a:t>
            </a:r>
            <a:r>
              <a:rPr lang="de-DE" sz="900" dirty="0" err="1">
                <a:gradFill>
                  <a:gsLst>
                    <a:gs pos="2917">
                      <a:schemeClr val="tx1"/>
                    </a:gs>
                    <a:gs pos="30000">
                      <a:schemeClr val="tx1"/>
                    </a:gs>
                  </a:gsLst>
                  <a:lin ang="5400000" scaled="0"/>
                </a:gradFill>
              </a:rPr>
              <a:t>only</a:t>
            </a:r>
            <a:r>
              <a:rPr lang="de-DE" sz="900" dirty="0">
                <a:gradFill>
                  <a:gsLst>
                    <a:gs pos="2917">
                      <a:schemeClr val="tx1"/>
                    </a:gs>
                    <a:gs pos="30000">
                      <a:schemeClr val="tx1"/>
                    </a:gs>
                  </a:gsLst>
                  <a:lin ang="5400000" scaled="0"/>
                </a:gradFill>
              </a:rPr>
              <a:t>.</a:t>
            </a:r>
          </a:p>
        </p:txBody>
      </p:sp>
    </p:spTree>
    <p:extLst>
      <p:ext uri="{BB962C8B-B14F-4D97-AF65-F5344CB8AC3E}">
        <p14:creationId xmlns:p14="http://schemas.microsoft.com/office/powerpoint/2010/main" val="315921725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6600" dirty="0"/>
              <a:t>Best Practices and Findings</a:t>
            </a:r>
          </a:p>
        </p:txBody>
      </p:sp>
    </p:spTree>
    <p:extLst>
      <p:ext uri="{BB962C8B-B14F-4D97-AF65-F5344CB8AC3E}">
        <p14:creationId xmlns:p14="http://schemas.microsoft.com/office/powerpoint/2010/main" val="205357329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type="body" sz="quarter" idx="10"/>
          </p:nvPr>
        </p:nvSpPr>
        <p:spPr>
          <a:xfrm>
            <a:off x="274638" y="1212850"/>
            <a:ext cx="11887200" cy="5092724"/>
          </a:xfrm>
          <a:prstGeom prst="rect">
            <a:avLst/>
          </a:prstGeom>
        </p:spPr>
        <p:txBody>
          <a:bodyPr>
            <a:noAutofit/>
          </a:bodyPr>
          <a:lstStyle/>
          <a:p>
            <a:pPr>
              <a:lnSpc>
                <a:spcPct val="110000"/>
              </a:lnSpc>
            </a:pPr>
            <a:r>
              <a:rPr lang="en-US" dirty="0" smtClean="0"/>
              <a:t>SSRS integration requires CTP3 (SP1) of SQL Server 2012</a:t>
            </a:r>
          </a:p>
          <a:p>
            <a:pPr>
              <a:lnSpc>
                <a:spcPct val="110000"/>
              </a:lnSpc>
            </a:pPr>
            <a:r>
              <a:rPr lang="en-US" dirty="0" smtClean="0"/>
              <a:t>SSRS integration is PowerShell based</a:t>
            </a:r>
          </a:p>
          <a:p>
            <a:pPr>
              <a:lnSpc>
                <a:spcPct val="110000"/>
              </a:lnSpc>
            </a:pPr>
            <a:r>
              <a:rPr lang="en-US" dirty="0" smtClean="0"/>
              <a:t>SharePoint 2013 beta had CSS bugs</a:t>
            </a:r>
          </a:p>
          <a:p>
            <a:pPr>
              <a:lnSpc>
                <a:spcPct val="110000"/>
              </a:lnSpc>
            </a:pPr>
            <a:r>
              <a:rPr lang="en-US" dirty="0" smtClean="0"/>
              <a:t>Check your fonts and color settings in all Scorecards after the migration</a:t>
            </a:r>
            <a:endParaRPr lang="en-US" dirty="0"/>
          </a:p>
        </p:txBody>
      </p:sp>
      <p:sp>
        <p:nvSpPr>
          <p:cNvPr id="2" name="Titel 1"/>
          <p:cNvSpPr>
            <a:spLocks noGrp="1"/>
          </p:cNvSpPr>
          <p:nvPr>
            <p:ph type="title"/>
          </p:nvPr>
        </p:nvSpPr>
        <p:spPr/>
        <p:txBody>
          <a:bodyPr>
            <a:noAutofit/>
          </a:bodyPr>
          <a:lstStyle/>
          <a:p>
            <a:r>
              <a:rPr lang="en-US" dirty="0" smtClean="0"/>
              <a:t>Best Practices and Findings (1/3)</a:t>
            </a:r>
            <a:endParaRPr lang="en-US" dirty="0"/>
          </a:p>
        </p:txBody>
      </p:sp>
    </p:spTree>
    <p:extLst>
      <p:ext uri="{BB962C8B-B14F-4D97-AF65-F5344CB8AC3E}">
        <p14:creationId xmlns:p14="http://schemas.microsoft.com/office/powerpoint/2010/main" val="213661695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type="body" sz="quarter" idx="10"/>
          </p:nvPr>
        </p:nvSpPr>
        <p:spPr>
          <a:xfrm>
            <a:off x="274638" y="1212850"/>
            <a:ext cx="11887200" cy="4516660"/>
          </a:xfrm>
          <a:prstGeom prst="rect">
            <a:avLst/>
          </a:prstGeom>
        </p:spPr>
        <p:txBody>
          <a:bodyPr>
            <a:noAutofit/>
          </a:bodyPr>
          <a:lstStyle/>
          <a:p>
            <a:pPr>
              <a:lnSpc>
                <a:spcPct val="110000"/>
              </a:lnSpc>
            </a:pPr>
            <a:r>
              <a:rPr lang="en-US" dirty="0" smtClean="0"/>
              <a:t>Watch out if you use Multi Authentication or a non Windows Authentication provider (click-once tools)</a:t>
            </a:r>
          </a:p>
          <a:p>
            <a:pPr>
              <a:lnSpc>
                <a:spcPct val="110000"/>
              </a:lnSpc>
            </a:pPr>
            <a:r>
              <a:rPr lang="en-US" dirty="0" smtClean="0"/>
              <a:t>Watch out for the correct Dashboard Designer and Report Builder version (click-once install)</a:t>
            </a:r>
          </a:p>
          <a:p>
            <a:pPr>
              <a:lnSpc>
                <a:spcPct val="110000"/>
              </a:lnSpc>
            </a:pPr>
            <a:r>
              <a:rPr lang="en-US" dirty="0" smtClean="0"/>
              <a:t>Do not use Explorer View for copying reports. Use Report Builder 3.0 only</a:t>
            </a:r>
          </a:p>
          <a:p>
            <a:pPr>
              <a:lnSpc>
                <a:spcPct val="110000"/>
              </a:lnSpc>
            </a:pPr>
            <a:endParaRPr lang="en-US" dirty="0"/>
          </a:p>
        </p:txBody>
      </p:sp>
      <p:sp>
        <p:nvSpPr>
          <p:cNvPr id="2" name="Titel 1"/>
          <p:cNvSpPr>
            <a:spLocks noGrp="1"/>
          </p:cNvSpPr>
          <p:nvPr>
            <p:ph type="title"/>
          </p:nvPr>
        </p:nvSpPr>
        <p:spPr/>
        <p:txBody>
          <a:bodyPr>
            <a:noAutofit/>
          </a:bodyPr>
          <a:lstStyle/>
          <a:p>
            <a:r>
              <a:rPr lang="en-US" dirty="0" smtClean="0"/>
              <a:t>Best Practices and Findings (2/3)</a:t>
            </a:r>
            <a:endParaRPr lang="en-US" dirty="0"/>
          </a:p>
        </p:txBody>
      </p:sp>
    </p:spTree>
    <p:extLst>
      <p:ext uri="{BB962C8B-B14F-4D97-AF65-F5344CB8AC3E}">
        <p14:creationId xmlns:p14="http://schemas.microsoft.com/office/powerpoint/2010/main" val="170566078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type="body" sz="quarter" idx="10"/>
          </p:nvPr>
        </p:nvSpPr>
        <p:spPr>
          <a:prstGeom prst="rect">
            <a:avLst/>
          </a:prstGeom>
        </p:spPr>
        <p:txBody>
          <a:bodyPr>
            <a:noAutofit/>
          </a:bodyPr>
          <a:lstStyle/>
          <a:p>
            <a:pPr>
              <a:lnSpc>
                <a:spcPct val="110000"/>
              </a:lnSpc>
            </a:pPr>
            <a:r>
              <a:rPr lang="en-US" dirty="0" smtClean="0"/>
              <a:t>SP 2013 Business Intelligence performs well on mobile devices (tested on: iPad 2 with </a:t>
            </a:r>
            <a:r>
              <a:rPr lang="en-US" dirty="0" err="1" smtClean="0"/>
              <a:t>iOS</a:t>
            </a:r>
            <a:r>
              <a:rPr lang="en-US" dirty="0" smtClean="0"/>
              <a:t> 5.1, Galaxy S3 with Android 4.1)</a:t>
            </a:r>
          </a:p>
          <a:p>
            <a:pPr>
              <a:lnSpc>
                <a:spcPct val="110000"/>
              </a:lnSpc>
            </a:pPr>
            <a:r>
              <a:rPr lang="en-US" dirty="0" smtClean="0"/>
              <a:t>PowerView was not used because it can not connect to cubes yet</a:t>
            </a:r>
          </a:p>
          <a:p>
            <a:pPr marL="0" indent="0">
              <a:lnSpc>
                <a:spcPct val="110000"/>
              </a:lnSpc>
              <a:buNone/>
            </a:pPr>
            <a:endParaRPr lang="en-US" dirty="0" smtClean="0"/>
          </a:p>
        </p:txBody>
      </p:sp>
      <p:sp>
        <p:nvSpPr>
          <p:cNvPr id="2" name="Titel 1"/>
          <p:cNvSpPr>
            <a:spLocks noGrp="1"/>
          </p:cNvSpPr>
          <p:nvPr>
            <p:ph type="title"/>
          </p:nvPr>
        </p:nvSpPr>
        <p:spPr/>
        <p:txBody>
          <a:bodyPr>
            <a:noAutofit/>
          </a:bodyPr>
          <a:lstStyle/>
          <a:p>
            <a:r>
              <a:rPr lang="en-US" dirty="0" smtClean="0"/>
              <a:t>Best Practices and Findings (3/3)</a:t>
            </a:r>
            <a:endParaRPr lang="en-US" dirty="0"/>
          </a:p>
        </p:txBody>
      </p:sp>
    </p:spTree>
    <p:extLst>
      <p:ext uri="{BB962C8B-B14F-4D97-AF65-F5344CB8AC3E}">
        <p14:creationId xmlns:p14="http://schemas.microsoft.com/office/powerpoint/2010/main" val="252681376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74638" y="1212851"/>
            <a:ext cx="11887200" cy="5109091"/>
          </a:xfrm>
        </p:spPr>
        <p:txBody>
          <a:bodyPr/>
          <a:lstStyle/>
          <a:p>
            <a:r>
              <a:rPr lang="en-US" dirty="0" smtClean="0"/>
              <a:t>Access SharePoint through mobile devices</a:t>
            </a:r>
          </a:p>
          <a:p>
            <a:r>
              <a:rPr lang="en-US" dirty="0" smtClean="0"/>
              <a:t>Higher user adoption through the new user interface</a:t>
            </a:r>
            <a:br>
              <a:rPr lang="en-US" dirty="0" smtClean="0"/>
            </a:br>
            <a:r>
              <a:rPr lang="en-US" dirty="0" smtClean="0"/>
              <a:t>(e.g.: sharing and managing documents, PeoplePicker, Task View etc. )</a:t>
            </a:r>
          </a:p>
          <a:p>
            <a:r>
              <a:rPr lang="en-US" dirty="0" smtClean="0"/>
              <a:t>Single Point of entry (Social Features, „Follow“-feature, push applications into MySites)</a:t>
            </a:r>
          </a:p>
          <a:p>
            <a:r>
              <a:rPr lang="en-US" dirty="0" smtClean="0"/>
              <a:t>Commitment to Claims Based Authentication</a:t>
            </a:r>
          </a:p>
          <a:p>
            <a:endParaRPr lang="en-US" dirty="0"/>
          </a:p>
        </p:txBody>
      </p:sp>
      <p:sp>
        <p:nvSpPr>
          <p:cNvPr id="3" name="Titel 2"/>
          <p:cNvSpPr>
            <a:spLocks noGrp="1"/>
          </p:cNvSpPr>
          <p:nvPr>
            <p:ph type="title"/>
          </p:nvPr>
        </p:nvSpPr>
        <p:spPr/>
        <p:txBody>
          <a:bodyPr/>
          <a:lstStyle/>
          <a:p>
            <a:r>
              <a:rPr lang="en-US" dirty="0" smtClean="0"/>
              <a:t>Benefits reached</a:t>
            </a:r>
            <a:endParaRPr lang="en-US" dirty="0"/>
          </a:p>
        </p:txBody>
      </p:sp>
    </p:spTree>
    <p:extLst>
      <p:ext uri="{BB962C8B-B14F-4D97-AF65-F5344CB8AC3E}">
        <p14:creationId xmlns:p14="http://schemas.microsoft.com/office/powerpoint/2010/main" val="338032629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74638" y="1212851"/>
            <a:ext cx="11887200" cy="4678204"/>
          </a:xfrm>
        </p:spPr>
        <p:txBody>
          <a:bodyPr/>
          <a:lstStyle/>
          <a:p>
            <a:r>
              <a:rPr lang="en-US" dirty="0" smtClean="0">
                <a:hlinkClick r:id="rId2"/>
              </a:rPr>
              <a:t>SQL Server 2012 SP1 (CTP3) download</a:t>
            </a:r>
            <a:endParaRPr lang="en-US" dirty="0" smtClean="0"/>
          </a:p>
          <a:p>
            <a:r>
              <a:rPr lang="en-US" dirty="0" smtClean="0">
                <a:hlinkClick r:id="rId3"/>
              </a:rPr>
              <a:t>SharePoint Server 2013 SSRS 2012 integration</a:t>
            </a:r>
            <a:endParaRPr lang="en-US" dirty="0" smtClean="0"/>
          </a:p>
          <a:p>
            <a:r>
              <a:rPr lang="en-US" dirty="0">
                <a:hlinkClick r:id="rId4"/>
              </a:rPr>
              <a:t>Business Intelligence Features and SharePoint 2013 (SQL Server 2012 </a:t>
            </a:r>
            <a:r>
              <a:rPr lang="en-US" dirty="0" smtClean="0">
                <a:hlinkClick r:id="rId4"/>
              </a:rPr>
              <a:t>SP1)</a:t>
            </a:r>
            <a:endParaRPr lang="en-US" dirty="0" smtClean="0"/>
          </a:p>
          <a:p>
            <a:endParaRPr lang="en-US" dirty="0" smtClean="0"/>
          </a:p>
          <a:p>
            <a:endParaRPr lang="en-US" dirty="0"/>
          </a:p>
          <a:p>
            <a:pPr marL="0" indent="0">
              <a:buNone/>
            </a:pPr>
            <a:r>
              <a:rPr lang="en-US" dirty="0" smtClean="0"/>
              <a:t>Contact me at: </a:t>
            </a:r>
            <a:r>
              <a:rPr lang="en-US" dirty="0" smtClean="0">
                <a:hlinkClick r:id="rId5"/>
              </a:rPr>
              <a:t>helge.hoehn@fresenius-netcare.com</a:t>
            </a:r>
            <a:endParaRPr lang="en-US" dirty="0" smtClean="0"/>
          </a:p>
        </p:txBody>
      </p:sp>
      <p:sp>
        <p:nvSpPr>
          <p:cNvPr id="3" name="Titel 2"/>
          <p:cNvSpPr>
            <a:spLocks noGrp="1"/>
          </p:cNvSpPr>
          <p:nvPr>
            <p:ph type="title"/>
          </p:nvPr>
        </p:nvSpPr>
        <p:spPr/>
        <p:txBody>
          <a:bodyPr/>
          <a:lstStyle/>
          <a:p>
            <a:r>
              <a:rPr lang="en-US" dirty="0" smtClean="0"/>
              <a:t>Useful Links</a:t>
            </a:r>
            <a:endParaRPr lang="en-US" dirty="0"/>
          </a:p>
        </p:txBody>
      </p:sp>
    </p:spTree>
    <p:extLst>
      <p:ext uri="{BB962C8B-B14F-4D97-AF65-F5344CB8AC3E}">
        <p14:creationId xmlns:p14="http://schemas.microsoft.com/office/powerpoint/2010/main" val="130896298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Fresenius Medical </a:t>
            </a:r>
            <a:r>
              <a:rPr lang="en-US" dirty="0" smtClean="0"/>
              <a:t>Care – TAP Participant</a:t>
            </a:r>
            <a:endParaRPr lang="en-US" dirty="0"/>
          </a:p>
        </p:txBody>
      </p:sp>
      <p:sp>
        <p:nvSpPr>
          <p:cNvPr id="3" name="Text Placeholder 2"/>
          <p:cNvSpPr>
            <a:spLocks noGrp="1"/>
          </p:cNvSpPr>
          <p:nvPr>
            <p:ph type="body" sz="quarter" idx="10"/>
          </p:nvPr>
        </p:nvSpPr>
        <p:spPr>
          <a:xfrm>
            <a:off x="274638" y="1212851"/>
            <a:ext cx="11887200" cy="5056769"/>
          </a:xfrm>
        </p:spPr>
        <p:txBody>
          <a:bodyPr/>
          <a:lstStyle/>
          <a:p>
            <a:r>
              <a:rPr lang="en-US" sz="3600" b="1" dirty="0"/>
              <a:t>Fresenius Medical Care (FME)</a:t>
            </a:r>
          </a:p>
          <a:p>
            <a:pPr marL="571444" indent="-571444">
              <a:buFont typeface="Arial" pitchFamily="34" charset="0"/>
              <a:buChar char="•"/>
            </a:pPr>
            <a:r>
              <a:rPr lang="en-US" sz="3200" dirty="0"/>
              <a:t>World's largest (70K employees worldwide) integrated provider of products and services for individuals undergoing dialysis treatments</a:t>
            </a:r>
          </a:p>
          <a:p>
            <a:pPr marL="571444" indent="-571444">
              <a:buFont typeface="Arial" pitchFamily="34" charset="0"/>
              <a:buChar char="•"/>
            </a:pPr>
            <a:r>
              <a:rPr lang="en-US" sz="3200" dirty="0"/>
              <a:t>SharePoint as a Business Intelligence Platform</a:t>
            </a:r>
          </a:p>
          <a:p>
            <a:pPr marL="571444" indent="-571444">
              <a:buFont typeface="Arial" pitchFamily="34" charset="0"/>
              <a:buChar char="•"/>
            </a:pPr>
            <a:endParaRPr lang="en-US" sz="1000" dirty="0"/>
          </a:p>
          <a:p>
            <a:r>
              <a:rPr lang="en-US" sz="3600" b="1" dirty="0"/>
              <a:t>OneTAP Program benefits</a:t>
            </a:r>
          </a:p>
          <a:p>
            <a:pPr marL="571444" indent="-571444">
              <a:buFont typeface="Arial" pitchFamily="34" charset="0"/>
              <a:buChar char="•"/>
            </a:pPr>
            <a:r>
              <a:rPr lang="en-US" sz="3200" dirty="0"/>
              <a:t>Lead by gaining a strategic advantage</a:t>
            </a:r>
          </a:p>
          <a:p>
            <a:pPr marL="571444" indent="-571444">
              <a:buFont typeface="Arial" pitchFamily="34" charset="0"/>
              <a:buChar char="•"/>
            </a:pPr>
            <a:r>
              <a:rPr lang="en-US" sz="3200" dirty="0"/>
              <a:t>Influence by providing early and deep feedback</a:t>
            </a:r>
          </a:p>
          <a:p>
            <a:pPr marL="571444" indent="-571444">
              <a:buFont typeface="Arial" pitchFamily="34" charset="0"/>
              <a:buChar char="•"/>
            </a:pPr>
            <a:r>
              <a:rPr lang="en-US" sz="3200" dirty="0"/>
              <a:t>Connect by partnering with Microsoft</a:t>
            </a:r>
          </a:p>
        </p:txBody>
      </p:sp>
    </p:spTree>
    <p:extLst>
      <p:ext uri="{BB962C8B-B14F-4D97-AF65-F5344CB8AC3E}">
        <p14:creationId xmlns:p14="http://schemas.microsoft.com/office/powerpoint/2010/main" val="408497446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I got infected…</a:t>
            </a:r>
            <a:endParaRPr lang="en-US" dirty="0"/>
          </a:p>
        </p:txBody>
      </p:sp>
      <p:pic>
        <p:nvPicPr>
          <p:cNvPr id="6" name="Picture 2" descr="http://sharepoint.microsoft.com/en-us/preview/images/logos/sharepoint-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685" y="2879713"/>
            <a:ext cx="2171701" cy="65722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hh1818\Pictures\HelgeZugeschnittenUnten.png"/>
          <p:cNvPicPr>
            <a:picLocks noChangeAspect="1" noChangeArrowheads="1"/>
          </p:cNvPicPr>
          <p:nvPr/>
        </p:nvPicPr>
        <p:blipFill rotWithShape="1">
          <a:blip r:embed="rId3">
            <a:extLst>
              <a:ext uri="{28A0092B-C50C-407E-A947-70E740481C1C}">
                <a14:useLocalDpi xmlns:a14="http://schemas.microsoft.com/office/drawing/2010/main" val="0"/>
              </a:ext>
            </a:extLst>
          </a:blip>
          <a:srcRect t="27491"/>
          <a:stretch/>
        </p:blipFill>
        <p:spPr bwMode="auto">
          <a:xfrm>
            <a:off x="6938318" y="3208326"/>
            <a:ext cx="2880319" cy="330630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hh1818\Pictures\HelgeZugeschnittenOb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8318" y="1973198"/>
            <a:ext cx="2880319" cy="12576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hh1818\Pictures\Sta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4342" y="3785295"/>
            <a:ext cx="971783" cy="97178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hh1818\Pictures\Sta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6470" y="3641279"/>
            <a:ext cx="971783" cy="971783"/>
          </a:xfrm>
          <a:prstGeom prst="rect">
            <a:avLst/>
          </a:prstGeom>
          <a:noFill/>
          <a:extLst>
            <a:ext uri="{909E8E84-426E-40DD-AFC4-6F175D3DCCD1}">
              <a14:hiddenFill xmlns:a14="http://schemas.microsoft.com/office/drawing/2010/main">
                <a:solidFill>
                  <a:srgbClr val="FFFFFF"/>
                </a:solidFill>
              </a14:hiddenFill>
            </a:ext>
          </a:extLst>
        </p:spPr>
      </p:pic>
      <p:sp>
        <p:nvSpPr>
          <p:cNvPr id="12" name="Titel 1"/>
          <p:cNvSpPr txBox="1">
            <a:spLocks/>
          </p:cNvSpPr>
          <p:nvPr/>
        </p:nvSpPr>
        <p:spPr>
          <a:xfrm>
            <a:off x="327284" y="5369471"/>
            <a:ext cx="6295254" cy="917575"/>
          </a:xfrm>
          <a:prstGeom prst="rect">
            <a:avLst/>
          </a:prstGeom>
        </p:spPr>
        <p:txBody>
          <a:bodyPr vert="horz" wrap="square" lIns="146289" tIns="91431" rIns="146289" bIns="91431"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 by SharePoint 2013</a:t>
            </a:r>
            <a:endParaRPr lang="en-US" dirty="0"/>
          </a:p>
        </p:txBody>
      </p:sp>
    </p:spTree>
    <p:extLst>
      <p:ext uri="{BB962C8B-B14F-4D97-AF65-F5344CB8AC3E}">
        <p14:creationId xmlns:p14="http://schemas.microsoft.com/office/powerpoint/2010/main" val="2916802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3.9954E-6 4.66848E-6 C 0.00268 -0.00477 0.00383 -0.00727 0.00727 -0.00931 C 0.00778 -0.01022 0.00817 -0.01113 0.00868 -0.01181 C 0.00932 -0.01272 0.01008 -0.01317 0.01072 -0.01408 C 0.01557 -0.0218 0.01212 -0.01908 0.01595 -0.02135 C 0.01774 -0.02407 0.01838 -0.02589 0.02068 -0.02725 C 0.02234 -0.02998 0.02387 -0.03088 0.02604 -0.03202 C 0.02961 -0.03679 0.03433 -0.04133 0.03867 -0.04383 C 0.04008 -0.04633 0.04404 -0.0486 0.04404 -0.0486 C 0.04621 -0.05246 0.04455 -0.05041 0.04812 -0.05223 C 0.0494 -0.05291 0.05208 -0.0545 0.05208 -0.0545 C 0.0545 -0.05745 0.05616 -0.05791 0.05884 -0.05927 C 0.06038 -0.05995 0.06344 -0.06177 0.06344 -0.06177 C 0.06663 -0.06699 0.07199 -0.0679 0.0762 -0.06994 C 0.08514 -0.07403 0.09407 -0.07834 0.10288 -0.08311 C 0.10735 -0.08561 0.11182 -0.08788 0.11629 -0.09015 C 0.11897 -0.09151 0.12433 -0.09378 0.12433 -0.09378 C 0.13467 -0.10332 0.14909 -0.10559 0.16032 -0.10695 C 0.16607 -0.10945 0.17194 -0.11081 0.17781 -0.11172 C 0.19721 -0.11831 0.22989 -0.11399 0.2433 -0.11399 " pathEditMode="relative" ptsTypes="fffffffffffffffffffA">
                                      <p:cBhvr>
                                        <p:cTn id="11" dur="2000" fill="hold"/>
                                        <p:tgtEl>
                                          <p:spTgt spid="6"/>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64" presetClass="path" presetSubtype="0" accel="50000" decel="50000" fill="hold" nodeType="clickEffect">
                                  <p:stCondLst>
                                    <p:cond delay="0"/>
                                  </p:stCondLst>
                                  <p:childTnLst>
                                    <p:animMotion origin="layout" path="M 0 0 L 0 -0.25 E" pathEditMode="relative" ptsTypes="">
                                      <p:cBhvr>
                                        <p:cTn id="15" dur="2000" fill="hold"/>
                                        <p:tgtEl>
                                          <p:spTgt spid="1027"/>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0" presetClass="path" presetSubtype="0" accel="50000" decel="50000" fill="hold" nodeType="clickEffect">
                                  <p:stCondLst>
                                    <p:cond delay="0"/>
                                  </p:stCondLst>
                                  <p:childTnLst>
                                    <p:animMotion origin="layout" path="M 0.2433 -0.11398 C 0.24854 -0.11262 0.25351 -0.11126 0.25875 -0.11035 C 0.26334 -0.10763 0.25734 -0.11058 0.26538 -0.11035 C 0.2747 -0.11012 0.28415 -0.10876 0.29347 -0.10808 C 0.30342 -0.10513 0.31351 -0.1024 0.32359 -0.09968 C 0.34044 -0.08969 0.35882 -0.09105 0.37631 -0.09014 C 0.38882 -0.08674 0.40184 -0.08447 0.41448 -0.0831 C 0.4169 -0.08197 0.41856 -0.08129 0.42112 -0.08061 C 0.42418 -0.0797 0.43043 -0.07833 0.43043 -0.07833 C 0.43107 -0.07788 0.43184 -0.07765 0.43248 -0.0772 C 0.43337 -0.07652 0.43426 -0.07538 0.43516 -0.0747 C 0.43784 -0.07311 0.44103 -0.07243 0.44384 -0.07107 C 0.44767 -0.06925 0.45035 -0.06675 0.45392 -0.06403 C 0.45584 -0.06267 0.45788 -0.06153 0.45992 -0.0604 C 0.4612 -0.05972 0.4626 -0.05881 0.46388 -0.05813 C 0.46452 -0.05767 0.46592 -0.05699 0.46592 -0.05699 C 0.46656 -0.05608 0.4672 -0.05517 0.46796 -0.05449 C 0.4686 -0.05404 0.46937 -0.05404 0.46988 -0.05336 C 0.47039 -0.05268 0.47064 -0.05131 0.47128 -0.05086 C 0.47256 -0.04972 0.47524 -0.04859 0.47524 -0.04859 C 0.47894 -0.042 0.47358 -0.05063 0.47932 -0.04496 C 0.48009 -0.04427 0.48047 -0.04246 0.48124 -0.04155 C 0.48354 -0.0386 0.48443 -0.03883 0.48724 -0.03792 C 0.48928 -0.02838 0.48762 -0.01862 0.48596 -0.00931 C 0.48532 -0.00545 0.48507 -0.00136 0.48469 0.0025 C 0.48443 0.005 0.48392 0.00977 0.48392 0.00977 C 0.48417 0.03338 0.48851 0.13919 0.48392 0.1594 C 0.48417 0.16939 0.48469 0.18915 0.48469 0.18915 " pathEditMode="relative" ptsTypes="fffffffffffffffffffffffffffA">
                                      <p:cBhvr>
                                        <p:cTn id="19" dur="2000" fill="hold"/>
                                        <p:tgtEl>
                                          <p:spTgt spid="6"/>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1.04672E-7 -0.24773 L 1.04672E-7 0.00227 " pathEditMode="relative" rAng="0" ptsTypes="AA">
                                      <p:cBhvr>
                                        <p:cTn id="23" dur="2000" fill="hold"/>
                                        <p:tgtEl>
                                          <p:spTgt spid="1027"/>
                                        </p:tgtEl>
                                        <p:attrNameLst>
                                          <p:attrName>ppt_x</p:attrName>
                                          <p:attrName>ppt_y</p:attrName>
                                        </p:attrNameLst>
                                      </p:cBhvr>
                                      <p:rCtr x="0" y="12489"/>
                                    </p:animMotion>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in)">
                                      <p:cBhvr>
                                        <p:cTn id="28" dur="2000"/>
                                        <p:tgtEl>
                                          <p:spTgt spid="10"/>
                                        </p:tgtEl>
                                      </p:cBhvr>
                                    </p:animEffect>
                                  </p:childTnLst>
                                </p:cTn>
                              </p:par>
                              <p:par>
                                <p:cTn id="29" presetID="6" presetClass="entr" presetSubtype="16" fill="hold" nodeType="withEffect">
                                  <p:stCondLst>
                                    <p:cond delay="0"/>
                                  </p:stCondLst>
                                  <p:childTnLst>
                                    <p:set>
                                      <p:cBhvr>
                                        <p:cTn id="30" dur="1" fill="hold">
                                          <p:stCondLst>
                                            <p:cond delay="0"/>
                                          </p:stCondLst>
                                        </p:cTn>
                                        <p:tgtEl>
                                          <p:spTgt spid="1028"/>
                                        </p:tgtEl>
                                        <p:attrNameLst>
                                          <p:attrName>style.visibility</p:attrName>
                                        </p:attrNameLst>
                                      </p:cBhvr>
                                      <p:to>
                                        <p:strVal val="visible"/>
                                      </p:to>
                                    </p:set>
                                    <p:animEffect transition="in" filter="circle(in)">
                                      <p:cBhvr>
                                        <p:cTn id="31" dur="2000"/>
                                        <p:tgtEl>
                                          <p:spTgt spid="1028"/>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mph" presetSubtype="0" fill="hold" nodeType="clickEffect">
                                  <p:stCondLst>
                                    <p:cond delay="0"/>
                                  </p:stCondLst>
                                  <p:childTnLst>
                                    <p:animRot by="21600000">
                                      <p:cBhvr>
                                        <p:cTn id="35" dur="2000" fill="hold"/>
                                        <p:tgtEl>
                                          <p:spTgt spid="10"/>
                                        </p:tgtEl>
                                        <p:attrNameLst>
                                          <p:attrName>r</p:attrName>
                                        </p:attrNameLst>
                                      </p:cBhvr>
                                    </p:animRot>
                                  </p:childTnLst>
                                </p:cTn>
                              </p:par>
                              <p:par>
                                <p:cTn id="36" presetID="8" presetClass="emph" presetSubtype="0" fill="hold" nodeType="withEffect">
                                  <p:stCondLst>
                                    <p:cond delay="0"/>
                                  </p:stCondLst>
                                  <p:childTnLst>
                                    <p:animRot by="21600000">
                                      <p:cBhvr>
                                        <p:cTn id="37" dur="2000" fill="hold"/>
                                        <p:tgtEl>
                                          <p:spTgt spid="1028"/>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573" y="2705174"/>
            <a:ext cx="11449272" cy="1728192"/>
          </a:xfrm>
        </p:spPr>
        <p:txBody>
          <a:bodyPr/>
          <a:lstStyle/>
          <a:p>
            <a:r>
              <a:rPr lang="en-US" dirty="0" smtClean="0"/>
              <a:t>Get infected by SharePoint 2013, too!</a:t>
            </a:r>
            <a:endParaRPr lang="en-US" dirty="0"/>
          </a:p>
        </p:txBody>
      </p:sp>
    </p:spTree>
    <p:extLst>
      <p:ext uri="{BB962C8B-B14F-4D97-AF65-F5344CB8AC3E}">
        <p14:creationId xmlns:p14="http://schemas.microsoft.com/office/powerpoint/2010/main" val="47867109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80593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90649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SPC055</a:t>
            </a:r>
            <a:endParaRPr lang="en-US" dirty="0"/>
          </a:p>
        </p:txBody>
      </p:sp>
      <p:sp>
        <p:nvSpPr>
          <p:cNvPr id="4" name="Title 3"/>
          <p:cNvSpPr>
            <a:spLocks noGrp="1"/>
          </p:cNvSpPr>
          <p:nvPr>
            <p:ph type="title"/>
          </p:nvPr>
        </p:nvSpPr>
        <p:spPr/>
        <p:txBody>
          <a:bodyPr/>
          <a:lstStyle/>
          <a:p>
            <a:r>
              <a:rPr lang="en-US" sz="4400" dirty="0"/>
              <a:t>How Fresenius Medical Care migrated Dashboards to 2013 </a:t>
            </a:r>
          </a:p>
        </p:txBody>
      </p:sp>
      <p:sp>
        <p:nvSpPr>
          <p:cNvPr id="5" name="Text Placeholder 4"/>
          <p:cNvSpPr>
            <a:spLocks noGrp="1"/>
          </p:cNvSpPr>
          <p:nvPr>
            <p:ph type="body" sz="quarter" idx="12"/>
          </p:nvPr>
        </p:nvSpPr>
        <p:spPr/>
        <p:txBody>
          <a:bodyPr/>
          <a:lstStyle/>
          <a:p>
            <a:r>
              <a:rPr lang="en-US" dirty="0" smtClean="0"/>
              <a:t>Helge Höhn</a:t>
            </a:r>
          </a:p>
          <a:p>
            <a:r>
              <a:rPr lang="en-US" dirty="0" smtClean="0"/>
              <a:t>Senior SharePoint Expert / PM</a:t>
            </a:r>
          </a:p>
        </p:txBody>
      </p:sp>
    </p:spTree>
    <p:extLst>
      <p:ext uri="{BB962C8B-B14F-4D97-AF65-F5344CB8AC3E}">
        <p14:creationId xmlns:p14="http://schemas.microsoft.com/office/powerpoint/2010/main" val="235654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sz="6600" dirty="0"/>
              <a:t>Story</a:t>
            </a:r>
            <a:endParaRPr lang="en-US" sz="6600" dirty="0"/>
          </a:p>
        </p:txBody>
      </p:sp>
    </p:spTree>
    <p:extLst>
      <p:ext uri="{BB962C8B-B14F-4D97-AF65-F5344CB8AC3E}">
        <p14:creationId xmlns:p14="http://schemas.microsoft.com/office/powerpoint/2010/main" val="163080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5035225"/>
          </a:xfrm>
        </p:spPr>
        <p:txBody>
          <a:bodyPr/>
          <a:lstStyle/>
          <a:p>
            <a:pPr marL="0" indent="0">
              <a:buNone/>
            </a:pPr>
            <a:r>
              <a:rPr lang="en-US" dirty="0">
                <a:gradFill>
                  <a:gsLst>
                    <a:gs pos="1250">
                      <a:schemeClr val="tx2"/>
                    </a:gs>
                    <a:gs pos="99000">
                      <a:schemeClr val="tx2"/>
                    </a:gs>
                  </a:gsLst>
                  <a:lin ang="5400000" scaled="0"/>
                </a:gradFill>
              </a:rPr>
              <a:t>Background Information</a:t>
            </a:r>
          </a:p>
          <a:p>
            <a:pPr lvl="1"/>
            <a:r>
              <a:rPr lang="en-US" sz="2800" dirty="0"/>
              <a:t>Global operating department aggregates data of manufacturing operations using SAP Business Warehouse (BW)</a:t>
            </a:r>
          </a:p>
          <a:p>
            <a:pPr lvl="1"/>
            <a:r>
              <a:rPr lang="en-US" sz="2800" dirty="0"/>
              <a:t>Executive presentations are been created every month using Bex Queries (data querying via Excel-Add in supported by SAP) </a:t>
            </a:r>
          </a:p>
          <a:p>
            <a:pPr lvl="1"/>
            <a:r>
              <a:rPr lang="en-US" sz="2800" dirty="0"/>
              <a:t>Presentations had been distributed via email</a:t>
            </a:r>
            <a:endParaRPr lang="en-US" sz="2800" dirty="0">
              <a:gradFill>
                <a:gsLst>
                  <a:gs pos="1250">
                    <a:schemeClr val="tx2"/>
                  </a:gs>
                  <a:gs pos="99000">
                    <a:schemeClr val="tx2"/>
                  </a:gs>
                </a:gsLst>
                <a:lin ang="5400000" scaled="0"/>
              </a:gradFill>
              <a:latin typeface="+mj-lt"/>
            </a:endParaRPr>
          </a:p>
          <a:p>
            <a:pPr marL="0" lvl="1" indent="0">
              <a:buNone/>
            </a:pPr>
            <a:r>
              <a:rPr lang="en-US" sz="4000" dirty="0">
                <a:gradFill>
                  <a:gsLst>
                    <a:gs pos="1250">
                      <a:schemeClr val="tx2"/>
                    </a:gs>
                    <a:gs pos="99000">
                      <a:schemeClr val="tx2"/>
                    </a:gs>
                  </a:gsLst>
                  <a:lin ang="5400000" scaled="0"/>
                </a:gradFill>
                <a:latin typeface="+mj-lt"/>
              </a:rPr>
              <a:t>User demand for:</a:t>
            </a:r>
          </a:p>
          <a:p>
            <a:pPr lvl="1"/>
            <a:r>
              <a:rPr lang="en-US" sz="2800" dirty="0" err="1" smtClean="0"/>
              <a:t>Automizing</a:t>
            </a:r>
            <a:r>
              <a:rPr lang="en-US" sz="2800" dirty="0" smtClean="0"/>
              <a:t> generation of reports</a:t>
            </a:r>
            <a:endParaRPr lang="en-US" sz="2800" dirty="0"/>
          </a:p>
          <a:p>
            <a:pPr lvl="1"/>
            <a:r>
              <a:rPr lang="en-US" sz="2800" dirty="0"/>
              <a:t>Interactive and centralized reporting (browser-based)</a:t>
            </a:r>
          </a:p>
          <a:p>
            <a:pPr lvl="1"/>
            <a:r>
              <a:rPr lang="en-US" sz="2800" dirty="0"/>
              <a:t>Simplification of report generation and distribution</a:t>
            </a:r>
            <a:endParaRPr lang="en-US" sz="2800" dirty="0">
              <a:gradFill>
                <a:gsLst>
                  <a:gs pos="1250">
                    <a:schemeClr val="tx2"/>
                  </a:gs>
                  <a:gs pos="99000">
                    <a:schemeClr val="tx2"/>
                  </a:gs>
                </a:gsLst>
                <a:lin ang="5400000" scaled="0"/>
              </a:gradFill>
              <a:latin typeface="+mj-lt"/>
            </a:endParaRPr>
          </a:p>
        </p:txBody>
      </p:sp>
      <p:sp>
        <p:nvSpPr>
          <p:cNvPr id="2" name="Title 1"/>
          <p:cNvSpPr>
            <a:spLocks noGrp="1"/>
          </p:cNvSpPr>
          <p:nvPr>
            <p:ph type="title"/>
          </p:nvPr>
        </p:nvSpPr>
        <p:spPr/>
        <p:txBody>
          <a:bodyPr/>
          <a:lstStyle/>
          <a:p>
            <a:r>
              <a:rPr lang="en-US" dirty="0" smtClean="0"/>
              <a:t>BI with Microsoft @ FME</a:t>
            </a:r>
            <a:endParaRPr lang="en-US" dirty="0"/>
          </a:p>
        </p:txBody>
      </p:sp>
    </p:spTree>
    <p:extLst>
      <p:ext uri="{BB962C8B-B14F-4D97-AF65-F5344CB8AC3E}">
        <p14:creationId xmlns:p14="http://schemas.microsoft.com/office/powerpoint/2010/main" val="4117768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Autofit/>
          </a:bodyPr>
          <a:lstStyle/>
          <a:p>
            <a:pPr algn="l"/>
            <a:r>
              <a:rPr lang="en-US" dirty="0" smtClean="0"/>
              <a:t>Architecture without SharePoint (old)</a:t>
            </a:r>
            <a:endParaRPr lang="en-US" dirty="0"/>
          </a:p>
        </p:txBody>
      </p:sp>
      <p:grpSp>
        <p:nvGrpSpPr>
          <p:cNvPr id="10" name="Gruppieren 9"/>
          <p:cNvGrpSpPr/>
          <p:nvPr/>
        </p:nvGrpSpPr>
        <p:grpSpPr>
          <a:xfrm>
            <a:off x="620237" y="1476001"/>
            <a:ext cx="11232000" cy="4611375"/>
            <a:chOff x="620237" y="1485341"/>
            <a:chExt cx="11196000" cy="4611375"/>
          </a:xfrm>
        </p:grpSpPr>
        <p:sp>
          <p:nvSpPr>
            <p:cNvPr id="5" name="Inhaltsplatzhalter 1"/>
            <p:cNvSpPr txBox="1">
              <a:spLocks/>
            </p:cNvSpPr>
            <p:nvPr/>
          </p:nvSpPr>
          <p:spPr>
            <a:xfrm>
              <a:off x="620237" y="5598064"/>
              <a:ext cx="5300419" cy="498652"/>
            </a:xfrm>
            <a:prstGeom prst="rect">
              <a:avLst/>
            </a:prstGeom>
          </p:spPr>
          <p:style>
            <a:lnRef idx="1">
              <a:schemeClr val="dk1"/>
            </a:lnRef>
            <a:fillRef idx="2">
              <a:schemeClr val="dk1"/>
            </a:fillRef>
            <a:effectRef idx="1">
              <a:schemeClr val="dk1"/>
            </a:effectRef>
            <a:fontRef idx="minor">
              <a:schemeClr val="dk1"/>
            </a:fontRef>
          </p:style>
          <p:txBody>
            <a:bodyPr vert="horz" lIns="124358" tIns="62179" rIns="124358" bIns="62179"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a:buNone/>
              </a:pPr>
              <a:r>
                <a:rPr lang="en-US" sz="2700" dirty="0"/>
                <a:t>ETL-Process</a:t>
              </a:r>
            </a:p>
          </p:txBody>
        </p:sp>
        <p:sp>
          <p:nvSpPr>
            <p:cNvPr id="6" name="Inhaltsplatzhalter 1"/>
            <p:cNvSpPr txBox="1">
              <a:spLocks/>
            </p:cNvSpPr>
            <p:nvPr/>
          </p:nvSpPr>
          <p:spPr>
            <a:xfrm>
              <a:off x="620237" y="1485342"/>
              <a:ext cx="5300419" cy="4023843"/>
            </a:xfrm>
            <a:prstGeom prst="rect">
              <a:avLst/>
            </a:prstGeom>
          </p:spPr>
          <p:style>
            <a:lnRef idx="1">
              <a:schemeClr val="dk1"/>
            </a:lnRef>
            <a:fillRef idx="2">
              <a:schemeClr val="dk1"/>
            </a:fillRef>
            <a:effectRef idx="1">
              <a:schemeClr val="dk1"/>
            </a:effectRef>
            <a:fontRef idx="minor">
              <a:schemeClr val="dk1"/>
            </a:fontRef>
          </p:style>
          <p:txBody>
            <a:bodyPr vert="horz" lIns="124358" tIns="62179" rIns="124358" bIns="62179"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a:buNone/>
              </a:pPr>
              <a:endParaRPr lang="en-US" sz="2700" dirty="0"/>
            </a:p>
          </p:txBody>
        </p:sp>
        <p:sp>
          <p:nvSpPr>
            <p:cNvPr id="15" name="Inhaltsplatzhalter 1"/>
            <p:cNvSpPr txBox="1">
              <a:spLocks/>
            </p:cNvSpPr>
            <p:nvPr/>
          </p:nvSpPr>
          <p:spPr>
            <a:xfrm>
              <a:off x="6407646" y="5598063"/>
              <a:ext cx="5408591" cy="498652"/>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a:buNone/>
              </a:pPr>
              <a:r>
                <a:rPr lang="en-US" sz="2700" dirty="0"/>
                <a:t>Reporting</a:t>
              </a:r>
            </a:p>
          </p:txBody>
        </p:sp>
        <p:sp>
          <p:nvSpPr>
            <p:cNvPr id="16" name="Inhaltsplatzhalter 1"/>
            <p:cNvSpPr txBox="1">
              <a:spLocks/>
            </p:cNvSpPr>
            <p:nvPr/>
          </p:nvSpPr>
          <p:spPr>
            <a:xfrm>
              <a:off x="6407646" y="1485341"/>
              <a:ext cx="5408591" cy="4023843"/>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a:buNone/>
              </a:pPr>
              <a:endParaRPr lang="en-US" sz="2700" dirty="0"/>
            </a:p>
          </p:txBody>
        </p:sp>
        <p:sp>
          <p:nvSpPr>
            <p:cNvPr id="17" name="Rechteck 16"/>
            <p:cNvSpPr/>
            <p:nvPr/>
          </p:nvSpPr>
          <p:spPr>
            <a:xfrm>
              <a:off x="914221" y="3912505"/>
              <a:ext cx="1422329" cy="1272986"/>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b"/>
            <a:lstStyle/>
            <a:p>
              <a:pPr algn="ctr"/>
              <a:r>
                <a:rPr lang="en-US" sz="2200" dirty="0">
                  <a:solidFill>
                    <a:schemeClr val="tx1"/>
                  </a:solidFill>
                </a:rPr>
                <a:t>Region A</a:t>
              </a:r>
            </a:p>
          </p:txBody>
        </p:sp>
        <p:pic>
          <p:nvPicPr>
            <p:cNvPr id="1028"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3019" y="4010427"/>
              <a:ext cx="784733" cy="783376"/>
            </a:xfrm>
            <a:prstGeom prst="rect">
              <a:avLst/>
            </a:prstGeom>
            <a:noFill/>
            <a:extLst>
              <a:ext uri="{909E8E84-426E-40DD-AFC4-6F175D3DCCD1}">
                <a14:hiddenFill xmlns:a14="http://schemas.microsoft.com/office/drawing/2010/main">
                  <a:solidFill>
                    <a:srgbClr val="FFFFFF"/>
                  </a:solidFill>
                </a14:hiddenFill>
              </a:ext>
            </a:extLst>
          </p:spPr>
        </p:pic>
        <p:sp>
          <p:nvSpPr>
            <p:cNvPr id="24" name="Rechteck 23"/>
            <p:cNvSpPr/>
            <p:nvPr/>
          </p:nvSpPr>
          <p:spPr>
            <a:xfrm>
              <a:off x="2532734" y="3912505"/>
              <a:ext cx="1422329" cy="1272986"/>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b"/>
            <a:lstStyle/>
            <a:p>
              <a:pPr algn="ctr"/>
              <a:r>
                <a:rPr lang="en-US" sz="2200" dirty="0">
                  <a:solidFill>
                    <a:schemeClr val="tx1"/>
                  </a:solidFill>
                </a:rPr>
                <a:t>Region B</a:t>
              </a:r>
            </a:p>
          </p:txBody>
        </p:sp>
        <p:pic>
          <p:nvPicPr>
            <p:cNvPr id="25"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1532" y="4010427"/>
              <a:ext cx="784733" cy="783376"/>
            </a:xfrm>
            <a:prstGeom prst="rect">
              <a:avLst/>
            </a:prstGeom>
            <a:noFill/>
            <a:extLst>
              <a:ext uri="{909E8E84-426E-40DD-AFC4-6F175D3DCCD1}">
                <a14:hiddenFill xmlns:a14="http://schemas.microsoft.com/office/drawing/2010/main">
                  <a:solidFill>
                    <a:srgbClr val="FFFFFF"/>
                  </a:solidFill>
                </a14:hiddenFill>
              </a:ext>
            </a:extLst>
          </p:spPr>
        </p:pic>
        <p:sp>
          <p:nvSpPr>
            <p:cNvPr id="27" name="Rechteck 26"/>
            <p:cNvSpPr/>
            <p:nvPr/>
          </p:nvSpPr>
          <p:spPr>
            <a:xfrm>
              <a:off x="4151246" y="3912505"/>
              <a:ext cx="1422329" cy="1272986"/>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b"/>
            <a:lstStyle/>
            <a:p>
              <a:pPr algn="ctr"/>
              <a:r>
                <a:rPr lang="en-US" sz="2200" dirty="0">
                  <a:solidFill>
                    <a:schemeClr val="tx1"/>
                  </a:solidFill>
                </a:rPr>
                <a:t>Region C</a:t>
              </a:r>
            </a:p>
          </p:txBody>
        </p:sp>
        <p:pic>
          <p:nvPicPr>
            <p:cNvPr id="28"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0045" y="4010427"/>
              <a:ext cx="784733" cy="783376"/>
            </a:xfrm>
            <a:prstGeom prst="rect">
              <a:avLst/>
            </a:prstGeom>
            <a:noFill/>
            <a:extLst>
              <a:ext uri="{909E8E84-426E-40DD-AFC4-6F175D3DCCD1}">
                <a14:hiddenFill xmlns:a14="http://schemas.microsoft.com/office/drawing/2010/main">
                  <a:solidFill>
                    <a:srgbClr val="FFFFFF"/>
                  </a:solidFill>
                </a14:hiddenFill>
              </a:ext>
            </a:extLst>
          </p:spPr>
        </p:pic>
        <p:cxnSp>
          <p:nvCxnSpPr>
            <p:cNvPr id="1024" name="Gerade Verbindung mit Pfeil 1023"/>
            <p:cNvCxnSpPr>
              <a:stCxn id="17" idx="0"/>
              <a:endCxn id="30" idx="2"/>
            </p:cNvCxnSpPr>
            <p:nvPr/>
          </p:nvCxnSpPr>
          <p:spPr>
            <a:xfrm flipV="1">
              <a:off x="1625386" y="3371741"/>
              <a:ext cx="1618221" cy="54076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Gerade Verbindung mit Pfeil 34"/>
            <p:cNvCxnSpPr>
              <a:stCxn id="24" idx="0"/>
              <a:endCxn id="30" idx="2"/>
            </p:cNvCxnSpPr>
            <p:nvPr/>
          </p:nvCxnSpPr>
          <p:spPr>
            <a:xfrm flipH="1" flipV="1">
              <a:off x="3243607" y="3371741"/>
              <a:ext cx="291" cy="54076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Gerade Verbindung mit Pfeil 37"/>
            <p:cNvCxnSpPr>
              <a:stCxn id="27" idx="0"/>
            </p:cNvCxnSpPr>
            <p:nvPr/>
          </p:nvCxnSpPr>
          <p:spPr>
            <a:xfrm flipH="1" flipV="1">
              <a:off x="3243898" y="3374116"/>
              <a:ext cx="1618513" cy="53839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nvGrpSpPr>
            <p:cNvPr id="1048" name="Gruppieren 1047"/>
            <p:cNvGrpSpPr/>
            <p:nvPr/>
          </p:nvGrpSpPr>
          <p:grpSpPr>
            <a:xfrm>
              <a:off x="6505736" y="1922313"/>
              <a:ext cx="1658634" cy="1574950"/>
              <a:chOff x="4788023" y="1413593"/>
              <a:chExt cx="1173329" cy="1158157"/>
            </a:xfrm>
          </p:grpSpPr>
          <p:sp>
            <p:nvSpPr>
              <p:cNvPr id="45" name="Rechteck 44"/>
              <p:cNvSpPr/>
              <p:nvPr/>
            </p:nvSpPr>
            <p:spPr>
              <a:xfrm>
                <a:off x="4788023" y="1413593"/>
                <a:ext cx="1173329" cy="1158157"/>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200" dirty="0">
                    <a:solidFill>
                      <a:schemeClr val="tx1"/>
                    </a:solidFill>
                  </a:rPr>
                  <a:t>SAP Bex Analyzer</a:t>
                </a:r>
              </a:p>
            </p:txBody>
          </p:sp>
          <p:pic>
            <p:nvPicPr>
              <p:cNvPr id="1032"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8791"/>
              <a:stretch/>
            </p:blipFill>
            <p:spPr bwMode="auto">
              <a:xfrm>
                <a:off x="5060362" y="1477399"/>
                <a:ext cx="628650" cy="599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47" name="Ellipse 1046"/>
            <p:cNvSpPr/>
            <p:nvPr/>
          </p:nvSpPr>
          <p:spPr>
            <a:xfrm>
              <a:off x="7100681" y="3595185"/>
              <a:ext cx="468745" cy="4680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r"/>
              <a:r>
                <a:rPr lang="en-US" dirty="0" smtClean="0"/>
                <a:t>1</a:t>
              </a:r>
              <a:endParaRPr lang="en-US" dirty="0"/>
            </a:p>
          </p:txBody>
        </p:sp>
        <p:grpSp>
          <p:nvGrpSpPr>
            <p:cNvPr id="4" name="Gruppieren 3"/>
            <p:cNvGrpSpPr/>
            <p:nvPr/>
          </p:nvGrpSpPr>
          <p:grpSpPr>
            <a:xfrm>
              <a:off x="8269940" y="2464983"/>
              <a:ext cx="1658634" cy="2132674"/>
              <a:chOff x="8211505" y="2464983"/>
              <a:chExt cx="1656000" cy="2132674"/>
            </a:xfrm>
          </p:grpSpPr>
          <p:grpSp>
            <p:nvGrpSpPr>
              <p:cNvPr id="1038" name="Gruppieren 1037"/>
              <p:cNvGrpSpPr/>
              <p:nvPr/>
            </p:nvGrpSpPr>
            <p:grpSpPr>
              <a:xfrm>
                <a:off x="8211505" y="2464983"/>
                <a:ext cx="1656000" cy="1574950"/>
                <a:chOff x="6127744" y="2227197"/>
                <a:chExt cx="1173329" cy="1158157"/>
              </a:xfrm>
            </p:grpSpPr>
            <p:sp>
              <p:nvSpPr>
                <p:cNvPr id="50" name="Rechteck 49"/>
                <p:cNvSpPr/>
                <p:nvPr/>
              </p:nvSpPr>
              <p:spPr>
                <a:xfrm>
                  <a:off x="6127744" y="2227197"/>
                  <a:ext cx="1173329" cy="1158157"/>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200" dirty="0">
                      <a:solidFill>
                        <a:schemeClr val="tx1"/>
                      </a:solidFill>
                    </a:rPr>
                    <a:t>Reports</a:t>
                  </a:r>
                </a:p>
              </p:txBody>
            </p:sp>
            <p:pic>
              <p:nvPicPr>
                <p:cNvPr id="1036" name="Picture 7" descr="http://upload.wikimedia.org/wikipedia/de/1/16/Microsoft_Excel_20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7437" y="2363264"/>
                  <a:ext cx="416971" cy="41697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8" descr="C:\Users\hh1818\AppData\Local\Temp\1348518311_gnumeri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3583" y="2456199"/>
                  <a:ext cx="648072" cy="648072"/>
                </a:xfrm>
                <a:prstGeom prst="rect">
                  <a:avLst/>
                </a:prstGeom>
                <a:noFill/>
                <a:extLst>
                  <a:ext uri="{909E8E84-426E-40DD-AFC4-6F175D3DCCD1}">
                    <a14:hiddenFill xmlns:a14="http://schemas.microsoft.com/office/drawing/2010/main">
                      <a:solidFill>
                        <a:srgbClr val="FFFFFF"/>
                      </a:solidFill>
                    </a14:hiddenFill>
                  </a:ext>
                </a:extLst>
              </p:spPr>
            </p:pic>
          </p:grpSp>
          <p:sp>
            <p:nvSpPr>
              <p:cNvPr id="66" name="Ellipse 65"/>
              <p:cNvSpPr/>
              <p:nvPr/>
            </p:nvSpPr>
            <p:spPr>
              <a:xfrm>
                <a:off x="8805505" y="4129657"/>
                <a:ext cx="468000" cy="4680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smtClean="0"/>
                  <a:t>2</a:t>
                </a:r>
                <a:endParaRPr lang="en-US" dirty="0"/>
              </a:p>
            </p:txBody>
          </p:sp>
        </p:grpSp>
        <p:grpSp>
          <p:nvGrpSpPr>
            <p:cNvPr id="7" name="Gruppieren 6"/>
            <p:cNvGrpSpPr/>
            <p:nvPr/>
          </p:nvGrpSpPr>
          <p:grpSpPr>
            <a:xfrm>
              <a:off x="10034143" y="2999455"/>
              <a:ext cx="1658633" cy="2140872"/>
              <a:chOff x="9910965" y="2999455"/>
              <a:chExt cx="1655999" cy="2140872"/>
            </a:xfrm>
          </p:grpSpPr>
          <p:grpSp>
            <p:nvGrpSpPr>
              <p:cNvPr id="1043" name="Gruppieren 1042"/>
              <p:cNvGrpSpPr/>
              <p:nvPr/>
            </p:nvGrpSpPr>
            <p:grpSpPr>
              <a:xfrm>
                <a:off x="9910965" y="2999455"/>
                <a:ext cx="1655999" cy="1574950"/>
                <a:chOff x="7524326" y="1967150"/>
                <a:chExt cx="1217584" cy="1158157"/>
              </a:xfrm>
            </p:grpSpPr>
            <p:sp>
              <p:nvSpPr>
                <p:cNvPr id="56" name="Rechteck 55"/>
                <p:cNvSpPr/>
                <p:nvPr/>
              </p:nvSpPr>
              <p:spPr>
                <a:xfrm>
                  <a:off x="7524326" y="1967150"/>
                  <a:ext cx="1217584" cy="1158157"/>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200" dirty="0">
                      <a:solidFill>
                        <a:schemeClr val="tx1"/>
                      </a:solidFill>
                    </a:rPr>
                    <a:t>Distribution</a:t>
                  </a:r>
                </a:p>
              </p:txBody>
            </p:sp>
            <p:pic>
              <p:nvPicPr>
                <p:cNvPr id="1042" name="Picture 12" descr="http://www.chip.de/ii/9/0/2/4/1/powerpoint-add7d2f575b91a4c.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5422" y="2101735"/>
                  <a:ext cx="434508" cy="42068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0" descr="C:\Users\hh1818\AppData\Local\Temp\1348518458_Forwar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8384" y="2283021"/>
                  <a:ext cx="586664" cy="586664"/>
                </a:xfrm>
                <a:prstGeom prst="rect">
                  <a:avLst/>
                </a:prstGeom>
                <a:noFill/>
                <a:extLst>
                  <a:ext uri="{909E8E84-426E-40DD-AFC4-6F175D3DCCD1}">
                    <a14:hiddenFill xmlns:a14="http://schemas.microsoft.com/office/drawing/2010/main">
                      <a:solidFill>
                        <a:srgbClr val="FFFFFF"/>
                      </a:solidFill>
                    </a14:hiddenFill>
                  </a:ext>
                </a:extLst>
              </p:spPr>
            </p:pic>
          </p:grpSp>
          <p:sp>
            <p:nvSpPr>
              <p:cNvPr id="67" name="Ellipse 66"/>
              <p:cNvSpPr/>
              <p:nvPr/>
            </p:nvSpPr>
            <p:spPr>
              <a:xfrm>
                <a:off x="10504964" y="4672327"/>
                <a:ext cx="468000" cy="46800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smtClean="0"/>
                  <a:t>3</a:t>
                </a:r>
                <a:endParaRPr lang="en-US" dirty="0"/>
              </a:p>
            </p:txBody>
          </p:sp>
        </p:grpSp>
        <p:grpSp>
          <p:nvGrpSpPr>
            <p:cNvPr id="1053" name="Gruppieren 1052"/>
            <p:cNvGrpSpPr/>
            <p:nvPr/>
          </p:nvGrpSpPr>
          <p:grpSpPr>
            <a:xfrm>
              <a:off x="1645259" y="1809035"/>
              <a:ext cx="3196695" cy="1562706"/>
              <a:chOff x="1220001" y="1330293"/>
              <a:chExt cx="2346658" cy="1149153"/>
            </a:xfrm>
          </p:grpSpPr>
          <p:sp>
            <p:nvSpPr>
              <p:cNvPr id="30" name="Rechteck 29"/>
              <p:cNvSpPr/>
              <p:nvPr/>
            </p:nvSpPr>
            <p:spPr>
              <a:xfrm>
                <a:off x="1220001" y="1330293"/>
                <a:ext cx="2346658" cy="1149153"/>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200" dirty="0">
                    <a:solidFill>
                      <a:schemeClr val="tx1"/>
                    </a:solidFill>
                  </a:rPr>
                  <a:t>Business Warehouse</a:t>
                </a:r>
              </a:p>
            </p:txBody>
          </p:sp>
          <p:pic>
            <p:nvPicPr>
              <p:cNvPr id="1026" name="Picture 2" descr="http://2.bp.blogspot.com/--aab3TsVj1A/UE3hARJNcfI/AAAAAAAAGyM/MLVuKpSgPtA/s1600/SAPBIa.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93230" y="1477399"/>
                <a:ext cx="1422372" cy="507173"/>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52" name="Picture 13" descr="C:\Users\hh1818\AppData\Local\Temp\1348519380_cub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59832" y="1697288"/>
                <a:ext cx="345405" cy="345405"/>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3" descr="C:\Users\hh1818\AppData\Local\Temp\1348519380_cub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86915" y="1852039"/>
                <a:ext cx="345405" cy="345405"/>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3" descr="C:\Users\hh1818\AppData\Local\Temp\1348519380_cube.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14907" y="1650281"/>
                <a:ext cx="345405" cy="345405"/>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Pfeil nach rechts 45"/>
            <p:cNvSpPr/>
            <p:nvPr/>
          </p:nvSpPr>
          <p:spPr>
            <a:xfrm>
              <a:off x="4994101" y="1990492"/>
              <a:ext cx="1800000" cy="1188000"/>
            </a:xfrm>
            <a:prstGeom prst="rightArrow">
              <a:avLst/>
            </a:prstGeom>
          </p:spPr>
          <p:style>
            <a:lnRef idx="3">
              <a:schemeClr val="lt1"/>
            </a:lnRef>
            <a:fillRef idx="1">
              <a:schemeClr val="accent3"/>
            </a:fillRef>
            <a:effectRef idx="1">
              <a:schemeClr val="accent3"/>
            </a:effectRef>
            <a:fontRef idx="minor">
              <a:schemeClr val="lt1"/>
            </a:fontRef>
          </p:style>
          <p:txBody>
            <a:bodyPr lIns="124358" tIns="62179" rIns="124358" bIns="62179" rtlCol="0" anchor="ctr"/>
            <a:lstStyle/>
            <a:p>
              <a:pPr algn="ctr"/>
              <a:r>
                <a:rPr lang="en-US" sz="1900" dirty="0"/>
                <a:t>Proprietary Interface</a:t>
              </a:r>
            </a:p>
          </p:txBody>
        </p:sp>
      </p:grpSp>
    </p:spTree>
    <p:extLst>
      <p:ext uri="{BB962C8B-B14F-4D97-AF65-F5344CB8AC3E}">
        <p14:creationId xmlns:p14="http://schemas.microsoft.com/office/powerpoint/2010/main" val="294957047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rIns="0">
            <a:noAutofit/>
          </a:bodyPr>
          <a:lstStyle/>
          <a:p>
            <a:r>
              <a:rPr lang="en-US" dirty="0">
                <a:gradFill>
                  <a:gsLst>
                    <a:gs pos="1250">
                      <a:srgbClr val="505050"/>
                    </a:gs>
                    <a:gs pos="100000">
                      <a:srgbClr val="505050"/>
                    </a:gs>
                  </a:gsLst>
                  <a:lin ang="5400000" scaled="0"/>
                </a:gradFill>
              </a:rPr>
              <a:t>Architecture </a:t>
            </a:r>
            <a:r>
              <a:rPr lang="en-US" dirty="0" smtClean="0">
                <a:gradFill>
                  <a:gsLst>
                    <a:gs pos="1250">
                      <a:srgbClr val="505050"/>
                    </a:gs>
                    <a:gs pos="100000">
                      <a:srgbClr val="505050"/>
                    </a:gs>
                  </a:gsLst>
                  <a:lin ang="5400000" scaled="0"/>
                </a:gradFill>
              </a:rPr>
              <a:t>with </a:t>
            </a:r>
            <a:r>
              <a:rPr lang="en-US" dirty="0">
                <a:gradFill>
                  <a:gsLst>
                    <a:gs pos="1250">
                      <a:srgbClr val="505050"/>
                    </a:gs>
                    <a:gs pos="100000">
                      <a:srgbClr val="505050"/>
                    </a:gs>
                  </a:gsLst>
                  <a:lin ang="5400000" scaled="0"/>
                </a:gradFill>
              </a:rPr>
              <a:t>SharePoint </a:t>
            </a:r>
            <a:r>
              <a:rPr lang="en-US" dirty="0" smtClean="0">
                <a:gradFill>
                  <a:gsLst>
                    <a:gs pos="1250">
                      <a:srgbClr val="505050"/>
                    </a:gs>
                    <a:gs pos="100000">
                      <a:srgbClr val="505050"/>
                    </a:gs>
                  </a:gsLst>
                  <a:lin ang="5400000" scaled="0"/>
                </a:gradFill>
              </a:rPr>
              <a:t>2010 (now)</a:t>
            </a:r>
            <a:endParaRPr lang="en-US" sz="4400" dirty="0"/>
          </a:p>
        </p:txBody>
      </p:sp>
      <p:sp>
        <p:nvSpPr>
          <p:cNvPr id="5" name="Inhaltsplatzhalter 1"/>
          <p:cNvSpPr txBox="1">
            <a:spLocks/>
          </p:cNvSpPr>
          <p:nvPr/>
        </p:nvSpPr>
        <p:spPr>
          <a:xfrm>
            <a:off x="619204" y="5588724"/>
            <a:ext cx="6808574" cy="498652"/>
          </a:xfrm>
          <a:prstGeom prst="rect">
            <a:avLst/>
          </a:prstGeom>
        </p:spPr>
        <p:style>
          <a:lnRef idx="1">
            <a:schemeClr val="dk1"/>
          </a:lnRef>
          <a:fillRef idx="2">
            <a:schemeClr val="dk1"/>
          </a:fillRef>
          <a:effectRef idx="1">
            <a:schemeClr val="dk1"/>
          </a:effectRef>
          <a:fontRef idx="minor">
            <a:schemeClr val="dk1"/>
          </a:fontRef>
        </p:style>
        <p:txBody>
          <a:bodyPr vert="horz" lIns="124346" tIns="62173" rIns="124346" bIns="62173"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a:buNone/>
            </a:pPr>
            <a:r>
              <a:rPr lang="en-US" sz="2700" dirty="0"/>
              <a:t>ETL-Process</a:t>
            </a:r>
          </a:p>
        </p:txBody>
      </p:sp>
      <p:sp>
        <p:nvSpPr>
          <p:cNvPr id="6" name="Inhaltsplatzhalter 1"/>
          <p:cNvSpPr txBox="1">
            <a:spLocks/>
          </p:cNvSpPr>
          <p:nvPr/>
        </p:nvSpPr>
        <p:spPr>
          <a:xfrm>
            <a:off x="619200" y="1476002"/>
            <a:ext cx="3709325" cy="4023843"/>
          </a:xfrm>
          <a:prstGeom prst="rect">
            <a:avLst/>
          </a:prstGeom>
        </p:spPr>
        <p:style>
          <a:lnRef idx="1">
            <a:schemeClr val="dk1"/>
          </a:lnRef>
          <a:fillRef idx="2">
            <a:schemeClr val="dk1"/>
          </a:fillRef>
          <a:effectRef idx="1">
            <a:schemeClr val="dk1"/>
          </a:effectRef>
          <a:fontRef idx="minor">
            <a:schemeClr val="dk1"/>
          </a:fontRef>
        </p:style>
        <p:txBody>
          <a:bodyPr vert="horz" lIns="124346" tIns="62173" rIns="124346" bIns="62173"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endParaRPr lang="en-US" sz="2700" dirty="0"/>
          </a:p>
        </p:txBody>
      </p:sp>
      <p:sp>
        <p:nvSpPr>
          <p:cNvPr id="15" name="Inhaltsplatzhalter 1"/>
          <p:cNvSpPr txBox="1">
            <a:spLocks/>
          </p:cNvSpPr>
          <p:nvPr/>
        </p:nvSpPr>
        <p:spPr>
          <a:xfrm>
            <a:off x="8522492" y="5588724"/>
            <a:ext cx="3328707" cy="498652"/>
          </a:xfrm>
          <a:prstGeom prst="rect">
            <a:avLst/>
          </a:prstGeom>
        </p:spPr>
        <p:style>
          <a:lnRef idx="1">
            <a:schemeClr val="dk1"/>
          </a:lnRef>
          <a:fillRef idx="2">
            <a:schemeClr val="dk1"/>
          </a:fillRef>
          <a:effectRef idx="1">
            <a:schemeClr val="dk1"/>
          </a:effectRef>
          <a:fontRef idx="minor">
            <a:schemeClr val="dk1"/>
          </a:fontRef>
        </p:style>
        <p:txBody>
          <a:bodyPr vert="horz" lIns="124346" tIns="62173" rIns="124346" bIns="62173" rtlCol="0">
            <a:normAutofit lnSpcReduction="10000"/>
          </a:bodyPr>
          <a:lstStyle>
            <a:defPPr>
              <a:defRPr lang="en-US"/>
            </a:defPPr>
            <a:lvl1pPr indent="0" algn="ctr" defTabSz="914400">
              <a:spcBef>
                <a:spcPct val="20000"/>
              </a:spcBef>
              <a:buFont typeface="Arial" pitchFamily="34" charset="0"/>
              <a:buNone/>
              <a:defRPr sz="2700">
                <a:solidFill>
                  <a:schemeClr val="dk1"/>
                </a:solidFill>
              </a:defRPr>
            </a:lvl1pPr>
            <a:lvl2pPr marL="742950" indent="-285750" defTabSz="914400">
              <a:spcBef>
                <a:spcPct val="20000"/>
              </a:spcBef>
              <a:buFont typeface="Arial" pitchFamily="34" charset="0"/>
              <a:buChar char="–"/>
              <a:defRPr sz="2800">
                <a:solidFill>
                  <a:schemeClr val="dk1"/>
                </a:solidFill>
              </a:defRPr>
            </a:lvl2pPr>
            <a:lvl3pPr marL="1143000" indent="-228600" defTabSz="914400">
              <a:spcBef>
                <a:spcPct val="20000"/>
              </a:spcBef>
              <a:buFont typeface="Arial" pitchFamily="34" charset="0"/>
              <a:buChar char="•"/>
              <a:defRPr sz="2400">
                <a:solidFill>
                  <a:schemeClr val="dk1"/>
                </a:solidFill>
              </a:defRPr>
            </a:lvl3pPr>
            <a:lvl4pPr marL="1600200" indent="-228600" defTabSz="914400">
              <a:spcBef>
                <a:spcPct val="20000"/>
              </a:spcBef>
              <a:buFont typeface="Arial" pitchFamily="34" charset="0"/>
              <a:buChar char="–"/>
              <a:defRPr sz="2000">
                <a:solidFill>
                  <a:schemeClr val="dk1"/>
                </a:solidFill>
              </a:defRPr>
            </a:lvl4pPr>
            <a:lvl5pPr marL="2057400" indent="-228600" defTabSz="914400">
              <a:spcBef>
                <a:spcPct val="20000"/>
              </a:spcBef>
              <a:buFont typeface="Arial" pitchFamily="34" charset="0"/>
              <a:buChar char="»"/>
              <a:defRPr sz="2000">
                <a:solidFill>
                  <a:schemeClr val="dk1"/>
                </a:solidFill>
              </a:defRPr>
            </a:lvl5pPr>
            <a:lvl6pPr marL="2514600" indent="-228600" defTabSz="914400">
              <a:spcBef>
                <a:spcPct val="20000"/>
              </a:spcBef>
              <a:buFont typeface="Arial" pitchFamily="34" charset="0"/>
              <a:buChar char="•"/>
              <a:defRPr sz="2000">
                <a:solidFill>
                  <a:schemeClr val="dk1"/>
                </a:solidFill>
              </a:defRPr>
            </a:lvl6pPr>
            <a:lvl7pPr marL="2971800" indent="-228600" defTabSz="914400">
              <a:spcBef>
                <a:spcPct val="20000"/>
              </a:spcBef>
              <a:buFont typeface="Arial" pitchFamily="34" charset="0"/>
              <a:buChar char="•"/>
              <a:defRPr sz="2000">
                <a:solidFill>
                  <a:schemeClr val="dk1"/>
                </a:solidFill>
              </a:defRPr>
            </a:lvl7pPr>
            <a:lvl8pPr marL="3429000" indent="-228600" defTabSz="914400">
              <a:spcBef>
                <a:spcPct val="20000"/>
              </a:spcBef>
              <a:buFont typeface="Arial" pitchFamily="34" charset="0"/>
              <a:buChar char="•"/>
              <a:defRPr sz="2000">
                <a:solidFill>
                  <a:schemeClr val="dk1"/>
                </a:solidFill>
              </a:defRPr>
            </a:lvl8pPr>
            <a:lvl9pPr marL="3886200" indent="-228600" defTabSz="914400">
              <a:spcBef>
                <a:spcPct val="20000"/>
              </a:spcBef>
              <a:buFont typeface="Arial" pitchFamily="34" charset="0"/>
              <a:buChar char="•"/>
              <a:defRPr sz="2000">
                <a:solidFill>
                  <a:schemeClr val="dk1"/>
                </a:solidFill>
              </a:defRPr>
            </a:lvl9pPr>
          </a:lstStyle>
          <a:p>
            <a:r>
              <a:rPr lang="en-US" dirty="0"/>
              <a:t>Reporting</a:t>
            </a:r>
          </a:p>
        </p:txBody>
      </p:sp>
      <p:sp>
        <p:nvSpPr>
          <p:cNvPr id="16" name="Inhaltsplatzhalter 1"/>
          <p:cNvSpPr txBox="1">
            <a:spLocks/>
          </p:cNvSpPr>
          <p:nvPr/>
        </p:nvSpPr>
        <p:spPr>
          <a:xfrm>
            <a:off x="8522493" y="1476001"/>
            <a:ext cx="3323846" cy="4023843"/>
          </a:xfrm>
          <a:prstGeom prst="rect">
            <a:avLst/>
          </a:prstGeom>
        </p:spPr>
        <p:style>
          <a:lnRef idx="1">
            <a:schemeClr val="dk1"/>
          </a:lnRef>
          <a:fillRef idx="2">
            <a:schemeClr val="dk1"/>
          </a:fillRef>
          <a:effectRef idx="1">
            <a:schemeClr val="dk1"/>
          </a:effectRef>
          <a:fontRef idx="minor">
            <a:schemeClr val="dk1"/>
          </a:fontRef>
        </p:style>
        <p:txBody>
          <a:bodyPr vert="horz" lIns="91431" tIns="45716" rIns="91431" bIns="45716"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endParaRPr lang="en-US" sz="2700" dirty="0"/>
          </a:p>
        </p:txBody>
      </p:sp>
      <p:grpSp>
        <p:nvGrpSpPr>
          <p:cNvPr id="12" name="Gruppieren 11"/>
          <p:cNvGrpSpPr/>
          <p:nvPr/>
        </p:nvGrpSpPr>
        <p:grpSpPr>
          <a:xfrm>
            <a:off x="773439" y="2218758"/>
            <a:ext cx="3400849" cy="2467503"/>
            <a:chOff x="845682" y="2228099"/>
            <a:chExt cx="3399634" cy="2467503"/>
          </a:xfrm>
        </p:grpSpPr>
        <p:grpSp>
          <p:nvGrpSpPr>
            <p:cNvPr id="18" name="Gruppieren 17"/>
            <p:cNvGrpSpPr/>
            <p:nvPr/>
          </p:nvGrpSpPr>
          <p:grpSpPr>
            <a:xfrm>
              <a:off x="845682" y="3765308"/>
              <a:ext cx="1037783" cy="930294"/>
              <a:chOff x="755576" y="3062423"/>
              <a:chExt cx="1044116" cy="936104"/>
            </a:xfrm>
          </p:grpSpPr>
          <p:sp>
            <p:nvSpPr>
              <p:cNvPr id="17" name="Rechteck 16"/>
              <p:cNvSpPr/>
              <p:nvPr/>
            </p:nvSpPr>
            <p:spPr>
              <a:xfrm>
                <a:off x="755576" y="3062423"/>
                <a:ext cx="1044116" cy="936104"/>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dirty="0">
                    <a:solidFill>
                      <a:schemeClr val="tx1"/>
                    </a:solidFill>
                  </a:rPr>
                  <a:t>Region A</a:t>
                </a:r>
              </a:p>
            </p:txBody>
          </p:sp>
          <p:pic>
            <p:nvPicPr>
              <p:cNvPr id="1028"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602" y="3134431"/>
                <a:ext cx="576064" cy="5760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uppieren 22"/>
            <p:cNvGrpSpPr/>
            <p:nvPr/>
          </p:nvGrpSpPr>
          <p:grpSpPr>
            <a:xfrm>
              <a:off x="2026608" y="3765308"/>
              <a:ext cx="1037783" cy="930294"/>
              <a:chOff x="755576" y="3062423"/>
              <a:chExt cx="1044116" cy="936104"/>
            </a:xfrm>
          </p:grpSpPr>
          <p:sp>
            <p:nvSpPr>
              <p:cNvPr id="24" name="Rechteck 23"/>
              <p:cNvSpPr/>
              <p:nvPr/>
            </p:nvSpPr>
            <p:spPr>
              <a:xfrm>
                <a:off x="755576" y="3062423"/>
                <a:ext cx="1044116" cy="936104"/>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dirty="0">
                    <a:solidFill>
                      <a:schemeClr val="tx1"/>
                    </a:solidFill>
                  </a:rPr>
                  <a:t>Region B</a:t>
                </a:r>
              </a:p>
            </p:txBody>
          </p:sp>
          <p:pic>
            <p:nvPicPr>
              <p:cNvPr id="25"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602" y="3134431"/>
                <a:ext cx="576064" cy="5760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uppieren 25"/>
            <p:cNvGrpSpPr/>
            <p:nvPr/>
          </p:nvGrpSpPr>
          <p:grpSpPr>
            <a:xfrm>
              <a:off x="3207533" y="3765308"/>
              <a:ext cx="1037783" cy="930294"/>
              <a:chOff x="755576" y="3062423"/>
              <a:chExt cx="1044116" cy="936104"/>
            </a:xfrm>
          </p:grpSpPr>
          <p:sp>
            <p:nvSpPr>
              <p:cNvPr id="27" name="Rechteck 26"/>
              <p:cNvSpPr/>
              <p:nvPr/>
            </p:nvSpPr>
            <p:spPr>
              <a:xfrm>
                <a:off x="755576" y="3062423"/>
                <a:ext cx="1044116" cy="936104"/>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dirty="0">
                    <a:solidFill>
                      <a:schemeClr val="tx1"/>
                    </a:solidFill>
                  </a:rPr>
                  <a:t>Region C</a:t>
                </a:r>
              </a:p>
            </p:txBody>
          </p:sp>
          <p:pic>
            <p:nvPicPr>
              <p:cNvPr id="28"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602" y="3134431"/>
                <a:ext cx="576064" cy="57606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024" name="Gerade Verbindung mit Pfeil 1023"/>
            <p:cNvCxnSpPr>
              <a:stCxn id="17" idx="0"/>
              <a:endCxn id="49" idx="2"/>
            </p:cNvCxnSpPr>
            <p:nvPr/>
          </p:nvCxnSpPr>
          <p:spPr>
            <a:xfrm flipV="1">
              <a:off x="1364574" y="3370121"/>
              <a:ext cx="1166213" cy="3951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Gerade Verbindung mit Pfeil 34"/>
            <p:cNvCxnSpPr>
              <a:stCxn id="24" idx="0"/>
              <a:endCxn id="49" idx="2"/>
            </p:cNvCxnSpPr>
            <p:nvPr/>
          </p:nvCxnSpPr>
          <p:spPr>
            <a:xfrm flipH="1" flipV="1">
              <a:off x="2530788" y="3370121"/>
              <a:ext cx="14712" cy="3951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Gerade Verbindung mit Pfeil 37"/>
            <p:cNvCxnSpPr>
              <a:stCxn id="27" idx="0"/>
              <a:endCxn id="49" idx="2"/>
            </p:cNvCxnSpPr>
            <p:nvPr/>
          </p:nvCxnSpPr>
          <p:spPr>
            <a:xfrm flipH="1" flipV="1">
              <a:off x="2530787" y="3370121"/>
              <a:ext cx="1195637" cy="3951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nvGrpSpPr>
            <p:cNvPr id="48" name="Gruppieren 47"/>
            <p:cNvGrpSpPr/>
            <p:nvPr/>
          </p:nvGrpSpPr>
          <p:grpSpPr>
            <a:xfrm>
              <a:off x="1364574" y="2228099"/>
              <a:ext cx="2332427" cy="1142022"/>
              <a:chOff x="1220001" y="1330293"/>
              <a:chExt cx="2346658" cy="1149153"/>
            </a:xfrm>
          </p:grpSpPr>
          <p:sp>
            <p:nvSpPr>
              <p:cNvPr id="49" name="Rechteck 48"/>
              <p:cNvSpPr/>
              <p:nvPr/>
            </p:nvSpPr>
            <p:spPr>
              <a:xfrm>
                <a:off x="1220001" y="1330293"/>
                <a:ext cx="2346658" cy="1149153"/>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200" dirty="0">
                    <a:solidFill>
                      <a:schemeClr val="tx1"/>
                    </a:solidFill>
                  </a:rPr>
                  <a:t>B. Warehouse</a:t>
                </a:r>
              </a:p>
            </p:txBody>
          </p:sp>
          <p:pic>
            <p:nvPicPr>
              <p:cNvPr id="51" name="Picture 2" descr="http://2.bp.blogspot.com/--aab3TsVj1A/UE3hARJNcfI/AAAAAAAAGyM/MLVuKpSgPtA/s1600/SAPBI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3230" y="1477399"/>
                <a:ext cx="1422372" cy="507173"/>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2" name="Picture 13" descr="C:\Users\hh1818\AppData\Local\Temp\1348519380_cub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1697288"/>
                <a:ext cx="345405" cy="34540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3" descr="C:\Users\hh1818\AppData\Local\Temp\1348519380_cub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6915" y="1852039"/>
                <a:ext cx="345405" cy="3454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3" descr="C:\Users\hh1818\AppData\Local\Temp\1348519380_cub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4907" y="1650281"/>
                <a:ext cx="345405" cy="345405"/>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 name="Gruppieren 8"/>
          <p:cNvGrpSpPr/>
          <p:nvPr/>
        </p:nvGrpSpPr>
        <p:grpSpPr>
          <a:xfrm>
            <a:off x="4402698" y="1476002"/>
            <a:ext cx="3025081" cy="4023843"/>
            <a:chOff x="4553328" y="1485342"/>
            <a:chExt cx="3024000" cy="4023843"/>
          </a:xfrm>
        </p:grpSpPr>
        <p:sp>
          <p:nvSpPr>
            <p:cNvPr id="39" name="Inhaltsplatzhalter 1"/>
            <p:cNvSpPr txBox="1">
              <a:spLocks/>
            </p:cNvSpPr>
            <p:nvPr/>
          </p:nvSpPr>
          <p:spPr>
            <a:xfrm>
              <a:off x="4553328" y="1485342"/>
              <a:ext cx="3024000" cy="4023843"/>
            </a:xfrm>
            <a:prstGeom prst="rect">
              <a:avLst/>
            </a:prstGeom>
          </p:spPr>
          <p:style>
            <a:lnRef idx="1">
              <a:schemeClr val="dk1"/>
            </a:lnRef>
            <a:fillRef idx="2">
              <a:schemeClr val="dk1"/>
            </a:fillRef>
            <a:effectRef idx="1">
              <a:schemeClr val="dk1"/>
            </a:effectRef>
            <a:fontRef idx="minor">
              <a:schemeClr val="dk1"/>
            </a:fontRef>
          </p:style>
          <p:txBody>
            <a:bodyPr vert="horz" lIns="124358" tIns="62179" rIns="124358" bIns="62179"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endParaRPr lang="en-US" sz="2700" dirty="0"/>
            </a:p>
          </p:txBody>
        </p:sp>
        <p:sp>
          <p:nvSpPr>
            <p:cNvPr id="13" name="Rechteck 12"/>
            <p:cNvSpPr/>
            <p:nvPr/>
          </p:nvSpPr>
          <p:spPr>
            <a:xfrm>
              <a:off x="4645258" y="1636745"/>
              <a:ext cx="2840141" cy="372103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grpSp>
      <p:grpSp>
        <p:nvGrpSpPr>
          <p:cNvPr id="11" name="Gruppieren 10"/>
          <p:cNvGrpSpPr/>
          <p:nvPr/>
        </p:nvGrpSpPr>
        <p:grpSpPr>
          <a:xfrm>
            <a:off x="4945878" y="2166262"/>
            <a:ext cx="2142901" cy="1021613"/>
            <a:chOff x="3727486" y="1872303"/>
            <a:chExt cx="1575020" cy="751254"/>
          </a:xfrm>
        </p:grpSpPr>
        <p:sp>
          <p:nvSpPr>
            <p:cNvPr id="10" name="Rechteck 9"/>
            <p:cNvSpPr/>
            <p:nvPr/>
          </p:nvSpPr>
          <p:spPr>
            <a:xfrm>
              <a:off x="3727486" y="1872303"/>
              <a:ext cx="1512168" cy="7512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http://www.theobald-software.com/oe/root/img/pool/misc/Neudesic%20Logo%201%20JP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6797" y="1923678"/>
              <a:ext cx="1313547" cy="53848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Rechteck 3"/>
            <p:cNvSpPr/>
            <p:nvPr/>
          </p:nvSpPr>
          <p:spPr>
            <a:xfrm>
              <a:off x="3741219" y="2368296"/>
              <a:ext cx="1561287" cy="253916"/>
            </a:xfrm>
            <a:prstGeom prst="rect">
              <a:avLst/>
            </a:prstGeom>
          </p:spPr>
          <p:txBody>
            <a:bodyPr wrap="none">
              <a:spAutoFit/>
            </a:bodyPr>
            <a:lstStyle/>
            <a:p>
              <a:r>
                <a:rPr lang="en-US" sz="1600" dirty="0"/>
                <a:t>CountERPart For SAP</a:t>
              </a:r>
            </a:p>
          </p:txBody>
        </p:sp>
      </p:grpSp>
      <p:pic>
        <p:nvPicPr>
          <p:cNvPr id="2052" name="Picture 4" descr="http://i1-news.softpedia-static.com/images/news2/SQL-Server-2008-R2-Service-Pack-1-SP1-RTM-2.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8670" b="39944"/>
          <a:stretch/>
        </p:blipFill>
        <p:spPr bwMode="auto">
          <a:xfrm>
            <a:off x="4716861" y="4662987"/>
            <a:ext cx="2559382" cy="54706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hh1818\AppData\Local\Temp\1348519742_blockdevic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6611" y="3817087"/>
            <a:ext cx="899880" cy="899432"/>
          </a:xfrm>
          <a:prstGeom prst="rect">
            <a:avLst/>
          </a:prstGeom>
          <a:noFill/>
          <a:extLst>
            <a:ext uri="{909E8E84-426E-40DD-AFC4-6F175D3DCCD1}">
              <a14:hiddenFill xmlns:a14="http://schemas.microsoft.com/office/drawing/2010/main">
                <a:solidFill>
                  <a:srgbClr val="FFFFFF"/>
                </a:solidFill>
              </a14:hiddenFill>
            </a:ext>
          </a:extLst>
        </p:spPr>
      </p:pic>
      <p:sp>
        <p:nvSpPr>
          <p:cNvPr id="63" name="Pfeil nach rechts 62"/>
          <p:cNvSpPr/>
          <p:nvPr/>
        </p:nvSpPr>
        <p:spPr>
          <a:xfrm rot="5400000">
            <a:off x="5792966" y="3363206"/>
            <a:ext cx="407170" cy="2785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72" name="Rechteck 71"/>
          <p:cNvSpPr/>
          <p:nvPr/>
        </p:nvSpPr>
        <p:spPr>
          <a:xfrm>
            <a:off x="8643371" y="1653513"/>
            <a:ext cx="3082093" cy="372103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pic>
        <p:nvPicPr>
          <p:cNvPr id="2055" name="Picture 7" descr="http://www.collaborationdays.ch/SiteAssets/SitePages/Homepage/SP201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67933" y="2086309"/>
            <a:ext cx="2232971" cy="130191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uppieren 6"/>
          <p:cNvGrpSpPr/>
          <p:nvPr/>
        </p:nvGrpSpPr>
        <p:grpSpPr>
          <a:xfrm>
            <a:off x="8949826" y="3585843"/>
            <a:ext cx="2469180" cy="1414246"/>
            <a:chOff x="8862507" y="3595184"/>
            <a:chExt cx="2468298" cy="1414246"/>
          </a:xfrm>
        </p:grpSpPr>
        <p:sp>
          <p:nvSpPr>
            <p:cNvPr id="20" name="Rechteck 19"/>
            <p:cNvSpPr/>
            <p:nvPr/>
          </p:nvSpPr>
          <p:spPr>
            <a:xfrm>
              <a:off x="8862507" y="3595184"/>
              <a:ext cx="2468298" cy="1414246"/>
            </a:xfrm>
            <a:prstGeom prst="rect">
              <a:avLst/>
            </a:prstGeom>
          </p:spPr>
          <p:style>
            <a:lnRef idx="1">
              <a:schemeClr val="dk1"/>
            </a:lnRef>
            <a:fillRef idx="2">
              <a:schemeClr val="dk1"/>
            </a:fillRef>
            <a:effectRef idx="1">
              <a:schemeClr val="dk1"/>
            </a:effectRef>
            <a:fontRef idx="minor">
              <a:schemeClr val="dk1"/>
            </a:fontRef>
          </p:style>
          <p:txBody>
            <a:bodyPr lIns="124358" tIns="62179" rIns="124358" bIns="62179" rtlCol="0" anchor="t"/>
            <a:lstStyle/>
            <a:p>
              <a:pPr marL="285722" indent="-285722">
                <a:buFont typeface="Arial" pitchFamily="34" charset="0"/>
                <a:buChar char="•"/>
              </a:pPr>
              <a:r>
                <a:rPr lang="en-US" dirty="0" smtClean="0"/>
                <a:t>PerformancePoint Services</a:t>
              </a:r>
            </a:p>
            <a:p>
              <a:pPr marL="285722" indent="-285722">
                <a:buFont typeface="Arial" pitchFamily="34" charset="0"/>
                <a:buChar char="•"/>
              </a:pPr>
              <a:r>
                <a:rPr lang="en-US" dirty="0" smtClean="0"/>
                <a:t>Reporting </a:t>
              </a:r>
              <a:br>
                <a:rPr lang="en-US" dirty="0" smtClean="0"/>
              </a:br>
              <a:r>
                <a:rPr lang="en-US" dirty="0" smtClean="0"/>
                <a:t>Services</a:t>
              </a:r>
              <a:endParaRPr lang="en-US" dirty="0"/>
            </a:p>
          </p:txBody>
        </p:sp>
        <p:pic>
          <p:nvPicPr>
            <p:cNvPr id="2057" name="Picture 9" descr="C:\Users\hh1818\AppData\Local\Temp\1348520814_kchart.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33632" y="4024568"/>
              <a:ext cx="435033" cy="434971"/>
            </a:xfrm>
            <a:prstGeom prst="rect">
              <a:avLst/>
            </a:prstGeom>
            <a:ln>
              <a:noFill/>
            </a:ln>
            <a:extLst/>
          </p:spPr>
          <p:style>
            <a:lnRef idx="1">
              <a:schemeClr val="dk1"/>
            </a:lnRef>
            <a:fillRef idx="2">
              <a:schemeClr val="dk1"/>
            </a:fillRef>
            <a:effectRef idx="1">
              <a:schemeClr val="dk1"/>
            </a:effectRef>
            <a:fontRef idx="minor">
              <a:schemeClr val="dk1"/>
            </a:fontRef>
          </p:style>
        </p:pic>
        <p:pic>
          <p:nvPicPr>
            <p:cNvPr id="2058" name="Picture 10" descr="C:\Users\hh1818\AppData\Local\Temp\1348520842_20.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528613" y="4495723"/>
              <a:ext cx="440052" cy="439989"/>
            </a:xfrm>
            <a:prstGeom prst="rect">
              <a:avLst/>
            </a:prstGeom>
            <a:ln>
              <a:noFill/>
            </a:ln>
            <a:extLst/>
          </p:spPr>
          <p:style>
            <a:lnRef idx="1">
              <a:schemeClr val="dk1"/>
            </a:lnRef>
            <a:fillRef idx="2">
              <a:schemeClr val="dk1"/>
            </a:fillRef>
            <a:effectRef idx="1">
              <a:schemeClr val="dk1"/>
            </a:effectRef>
            <a:fontRef idx="minor">
              <a:schemeClr val="dk1"/>
            </a:fontRef>
          </p:style>
        </p:pic>
      </p:grpSp>
      <p:sp>
        <p:nvSpPr>
          <p:cNvPr id="58" name="Pfeil nach rechts 57"/>
          <p:cNvSpPr/>
          <p:nvPr/>
        </p:nvSpPr>
        <p:spPr>
          <a:xfrm>
            <a:off x="3852241" y="2498753"/>
            <a:ext cx="979709" cy="477028"/>
          </a:xfrm>
          <a:prstGeom prst="rightArrow">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endParaRPr lang="en-US" dirty="0"/>
          </a:p>
        </p:txBody>
      </p:sp>
      <p:sp>
        <p:nvSpPr>
          <p:cNvPr id="61" name="Ellipse 60"/>
          <p:cNvSpPr/>
          <p:nvPr/>
        </p:nvSpPr>
        <p:spPr>
          <a:xfrm>
            <a:off x="7656941" y="2026389"/>
            <a:ext cx="489854" cy="489556"/>
          </a:xfrm>
          <a:prstGeom prst="ellipse">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r"/>
            <a:r>
              <a:rPr lang="en-US" dirty="0" smtClean="0"/>
              <a:t>1</a:t>
            </a:r>
            <a:endParaRPr lang="en-US" dirty="0"/>
          </a:p>
        </p:txBody>
      </p:sp>
      <p:sp>
        <p:nvSpPr>
          <p:cNvPr id="67" name="Pfeil nach rechts 66"/>
          <p:cNvSpPr/>
          <p:nvPr/>
        </p:nvSpPr>
        <p:spPr>
          <a:xfrm>
            <a:off x="7139980" y="2299921"/>
            <a:ext cx="1800643" cy="1188000"/>
          </a:xfrm>
          <a:prstGeom prst="rightArrow">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sz="1900" dirty="0"/>
              <a:t>Direct connection</a:t>
            </a:r>
          </a:p>
        </p:txBody>
      </p:sp>
      <p:sp>
        <p:nvSpPr>
          <p:cNvPr id="62" name="Ellipse 61"/>
          <p:cNvSpPr/>
          <p:nvPr/>
        </p:nvSpPr>
        <p:spPr>
          <a:xfrm>
            <a:off x="7656942" y="3631937"/>
            <a:ext cx="489854" cy="489556"/>
          </a:xfrm>
          <a:prstGeom prst="ellipse">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dirty="0" smtClean="0"/>
              <a:t>2</a:t>
            </a:r>
            <a:endParaRPr lang="en-US" dirty="0"/>
          </a:p>
        </p:txBody>
      </p:sp>
      <p:sp>
        <p:nvSpPr>
          <p:cNvPr id="65" name="Pfeil nach rechts 64"/>
          <p:cNvSpPr/>
          <p:nvPr/>
        </p:nvSpPr>
        <p:spPr>
          <a:xfrm>
            <a:off x="7139980" y="3915008"/>
            <a:ext cx="1800643" cy="1188000"/>
          </a:xfrm>
          <a:prstGeom prst="rightArrow">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sz="1900" dirty="0"/>
              <a:t>Own Datawareh.</a:t>
            </a:r>
          </a:p>
        </p:txBody>
      </p:sp>
    </p:spTree>
    <p:extLst>
      <p:ext uri="{BB962C8B-B14F-4D97-AF65-F5344CB8AC3E}">
        <p14:creationId xmlns:p14="http://schemas.microsoft.com/office/powerpoint/2010/main" val="236091572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rIns="0">
            <a:noAutofit/>
          </a:bodyPr>
          <a:lstStyle/>
          <a:p>
            <a:r>
              <a:rPr lang="en-US" dirty="0">
                <a:gradFill>
                  <a:gsLst>
                    <a:gs pos="1250">
                      <a:srgbClr val="505050"/>
                    </a:gs>
                    <a:gs pos="100000">
                      <a:srgbClr val="505050"/>
                    </a:gs>
                  </a:gsLst>
                  <a:lin ang="5400000" scaled="0"/>
                </a:gradFill>
              </a:rPr>
              <a:t>Architecture </a:t>
            </a:r>
            <a:r>
              <a:rPr lang="en-US" dirty="0" smtClean="0">
                <a:gradFill>
                  <a:gsLst>
                    <a:gs pos="1250">
                      <a:srgbClr val="505050"/>
                    </a:gs>
                    <a:gs pos="100000">
                      <a:srgbClr val="505050"/>
                    </a:gs>
                  </a:gsLst>
                  <a:lin ang="5400000" scaled="0"/>
                </a:gradFill>
              </a:rPr>
              <a:t>with </a:t>
            </a:r>
            <a:r>
              <a:rPr lang="en-US" dirty="0">
                <a:gradFill>
                  <a:gsLst>
                    <a:gs pos="1250">
                      <a:srgbClr val="505050"/>
                    </a:gs>
                    <a:gs pos="100000">
                      <a:srgbClr val="505050"/>
                    </a:gs>
                  </a:gsLst>
                  <a:lin ang="5400000" scaled="0"/>
                </a:gradFill>
              </a:rPr>
              <a:t>SharePoint </a:t>
            </a:r>
            <a:r>
              <a:rPr lang="en-US" dirty="0" smtClean="0">
                <a:gradFill>
                  <a:gsLst>
                    <a:gs pos="1250">
                      <a:srgbClr val="505050"/>
                    </a:gs>
                    <a:gs pos="100000">
                      <a:srgbClr val="505050"/>
                    </a:gs>
                  </a:gsLst>
                  <a:lin ang="5400000" scaled="0"/>
                </a:gradFill>
              </a:rPr>
              <a:t>2013 (TAP)</a:t>
            </a:r>
            <a:endParaRPr lang="en-US" sz="4400" dirty="0"/>
          </a:p>
        </p:txBody>
      </p:sp>
      <p:sp>
        <p:nvSpPr>
          <p:cNvPr id="5" name="Inhaltsplatzhalter 1"/>
          <p:cNvSpPr txBox="1">
            <a:spLocks/>
          </p:cNvSpPr>
          <p:nvPr/>
        </p:nvSpPr>
        <p:spPr>
          <a:xfrm>
            <a:off x="619204" y="5588724"/>
            <a:ext cx="6808574" cy="498652"/>
          </a:xfrm>
          <a:prstGeom prst="rect">
            <a:avLst/>
          </a:prstGeom>
        </p:spPr>
        <p:style>
          <a:lnRef idx="1">
            <a:schemeClr val="dk1"/>
          </a:lnRef>
          <a:fillRef idx="2">
            <a:schemeClr val="dk1"/>
          </a:fillRef>
          <a:effectRef idx="1">
            <a:schemeClr val="dk1"/>
          </a:effectRef>
          <a:fontRef idx="minor">
            <a:schemeClr val="dk1"/>
          </a:fontRef>
        </p:style>
        <p:txBody>
          <a:bodyPr vert="horz" lIns="124346" tIns="62173" rIns="124346" bIns="62173"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a:buNone/>
            </a:pPr>
            <a:r>
              <a:rPr lang="en-US" sz="2700" dirty="0"/>
              <a:t>ETL-Process</a:t>
            </a:r>
          </a:p>
        </p:txBody>
      </p:sp>
      <p:sp>
        <p:nvSpPr>
          <p:cNvPr id="6" name="Inhaltsplatzhalter 1"/>
          <p:cNvSpPr txBox="1">
            <a:spLocks/>
          </p:cNvSpPr>
          <p:nvPr/>
        </p:nvSpPr>
        <p:spPr>
          <a:xfrm>
            <a:off x="619200" y="1476002"/>
            <a:ext cx="3709325" cy="4023843"/>
          </a:xfrm>
          <a:prstGeom prst="rect">
            <a:avLst/>
          </a:prstGeom>
        </p:spPr>
        <p:style>
          <a:lnRef idx="1">
            <a:schemeClr val="dk1"/>
          </a:lnRef>
          <a:fillRef idx="2">
            <a:schemeClr val="dk1"/>
          </a:fillRef>
          <a:effectRef idx="1">
            <a:schemeClr val="dk1"/>
          </a:effectRef>
          <a:fontRef idx="minor">
            <a:schemeClr val="dk1"/>
          </a:fontRef>
        </p:style>
        <p:txBody>
          <a:bodyPr vert="horz" lIns="124346" tIns="62173" rIns="124346" bIns="62173"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endParaRPr lang="en-US" sz="2700" dirty="0"/>
          </a:p>
        </p:txBody>
      </p:sp>
      <p:sp>
        <p:nvSpPr>
          <p:cNvPr id="15" name="Inhaltsplatzhalter 1"/>
          <p:cNvSpPr txBox="1">
            <a:spLocks/>
          </p:cNvSpPr>
          <p:nvPr/>
        </p:nvSpPr>
        <p:spPr>
          <a:xfrm>
            <a:off x="8522492" y="5588724"/>
            <a:ext cx="3328707" cy="498652"/>
          </a:xfrm>
          <a:prstGeom prst="rect">
            <a:avLst/>
          </a:prstGeom>
          <a:solidFill>
            <a:schemeClr val="bg2">
              <a:lumMod val="75000"/>
            </a:schemeClr>
          </a:solidFill>
        </p:spPr>
        <p:style>
          <a:lnRef idx="1">
            <a:schemeClr val="accent4"/>
          </a:lnRef>
          <a:fillRef idx="2">
            <a:schemeClr val="accent4"/>
          </a:fillRef>
          <a:effectRef idx="1">
            <a:schemeClr val="accent4"/>
          </a:effectRef>
          <a:fontRef idx="minor">
            <a:schemeClr val="dk1"/>
          </a:fontRef>
        </p:style>
        <p:txBody>
          <a:bodyPr vert="horz" lIns="91431" tIns="45716" rIns="91431" bIns="45716" rtlCol="0" anchor="ctr">
            <a:normAutofit lnSpcReduction="10000"/>
          </a:bodyPr>
          <a:lstStyle>
            <a:defPPr>
              <a:defRPr lang="en-US"/>
            </a:defPPr>
            <a:lvl1pPr indent="0" defTabSz="914400">
              <a:spcBef>
                <a:spcPct val="20000"/>
              </a:spcBef>
              <a:buFont typeface="Arial" pitchFamily="34" charset="0"/>
              <a:buNone/>
              <a:defRPr sz="2700">
                <a:solidFill>
                  <a:schemeClr val="bg2">
                    <a:lumMod val="50000"/>
                  </a:schemeClr>
                </a:solidFill>
              </a:defRPr>
            </a:lvl1pPr>
            <a:lvl2pPr marL="742950" indent="-285750" defTabSz="914400">
              <a:spcBef>
                <a:spcPct val="20000"/>
              </a:spcBef>
              <a:buFont typeface="Arial" pitchFamily="34" charset="0"/>
              <a:buChar char="–"/>
              <a:defRPr sz="2800"/>
            </a:lvl2pPr>
            <a:lvl3pPr marL="1143000" indent="-228600" defTabSz="914400">
              <a:spcBef>
                <a:spcPct val="20000"/>
              </a:spcBef>
              <a:buFont typeface="Arial" pitchFamily="34" charset="0"/>
              <a:buChar char="•"/>
              <a:defRPr sz="2400"/>
            </a:lvl3pPr>
            <a:lvl4pPr marL="1600200" indent="-228600" defTabSz="914400">
              <a:spcBef>
                <a:spcPct val="20000"/>
              </a:spcBef>
              <a:buFont typeface="Arial" pitchFamily="34" charset="0"/>
              <a:buChar char="–"/>
              <a:defRPr sz="2000"/>
            </a:lvl4pPr>
            <a:lvl5pPr marL="2057400" indent="-228600" defTabSz="914400">
              <a:spcBef>
                <a:spcPct val="20000"/>
              </a:spcBef>
              <a:buFont typeface="Arial" pitchFamily="34" charset="0"/>
              <a:buChar char="»"/>
              <a:defRPr sz="2000"/>
            </a:lvl5pPr>
            <a:lvl6pPr marL="2514600" indent="-228600" defTabSz="914400">
              <a:spcBef>
                <a:spcPct val="20000"/>
              </a:spcBef>
              <a:buFont typeface="Arial" pitchFamily="34" charset="0"/>
              <a:buChar char="•"/>
              <a:defRPr sz="2000"/>
            </a:lvl6pPr>
            <a:lvl7pPr marL="2971800" indent="-228600" defTabSz="914400">
              <a:spcBef>
                <a:spcPct val="20000"/>
              </a:spcBef>
              <a:buFont typeface="Arial" pitchFamily="34" charset="0"/>
              <a:buChar char="•"/>
              <a:defRPr sz="2000"/>
            </a:lvl7pPr>
            <a:lvl8pPr marL="3429000" indent="-228600" defTabSz="914400">
              <a:spcBef>
                <a:spcPct val="20000"/>
              </a:spcBef>
              <a:buFont typeface="Arial" pitchFamily="34" charset="0"/>
              <a:buChar char="•"/>
              <a:defRPr sz="2000"/>
            </a:lvl8pPr>
            <a:lvl9pPr marL="3886200" indent="-228600" defTabSz="914400">
              <a:spcBef>
                <a:spcPct val="20000"/>
              </a:spcBef>
              <a:buFont typeface="Arial" pitchFamily="34" charset="0"/>
              <a:buChar char="•"/>
              <a:defRPr sz="2000"/>
            </a:lvl9pPr>
          </a:lstStyle>
          <a:p>
            <a:pPr algn="ctr"/>
            <a:r>
              <a:rPr lang="en-US" dirty="0">
                <a:solidFill>
                  <a:schemeClr val="bg1"/>
                </a:solidFill>
              </a:rPr>
              <a:t>Reporting</a:t>
            </a:r>
          </a:p>
        </p:txBody>
      </p:sp>
      <p:sp>
        <p:nvSpPr>
          <p:cNvPr id="16" name="Inhaltsplatzhalter 1"/>
          <p:cNvSpPr txBox="1">
            <a:spLocks/>
          </p:cNvSpPr>
          <p:nvPr/>
        </p:nvSpPr>
        <p:spPr>
          <a:xfrm>
            <a:off x="8522493" y="1476001"/>
            <a:ext cx="3323846" cy="4023843"/>
          </a:xfrm>
          <a:prstGeom prst="rect">
            <a:avLst/>
          </a:prstGeom>
          <a:solidFill>
            <a:schemeClr val="bg2">
              <a:lumMod val="75000"/>
            </a:schemeClr>
          </a:solidFill>
        </p:spPr>
        <p:style>
          <a:lnRef idx="1">
            <a:schemeClr val="accent4"/>
          </a:lnRef>
          <a:fillRef idx="2">
            <a:schemeClr val="accent4"/>
          </a:fillRef>
          <a:effectRef idx="1">
            <a:schemeClr val="accent4"/>
          </a:effectRef>
          <a:fontRef idx="minor">
            <a:schemeClr val="dk1"/>
          </a:fontRef>
        </p:style>
        <p:txBody>
          <a:bodyPr vert="horz" lIns="91431" tIns="45716" rIns="91431" bIns="45716"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endParaRPr lang="en-US" sz="2700" dirty="0">
              <a:solidFill>
                <a:schemeClr val="bg2">
                  <a:lumMod val="50000"/>
                </a:schemeClr>
              </a:solidFill>
            </a:endParaRPr>
          </a:p>
        </p:txBody>
      </p:sp>
      <p:grpSp>
        <p:nvGrpSpPr>
          <p:cNvPr id="12" name="Gruppieren 11"/>
          <p:cNvGrpSpPr/>
          <p:nvPr/>
        </p:nvGrpSpPr>
        <p:grpSpPr>
          <a:xfrm>
            <a:off x="773439" y="2218758"/>
            <a:ext cx="3400849" cy="2467503"/>
            <a:chOff x="845682" y="2228099"/>
            <a:chExt cx="3399634" cy="2467503"/>
          </a:xfrm>
        </p:grpSpPr>
        <p:grpSp>
          <p:nvGrpSpPr>
            <p:cNvPr id="18" name="Gruppieren 17"/>
            <p:cNvGrpSpPr/>
            <p:nvPr/>
          </p:nvGrpSpPr>
          <p:grpSpPr>
            <a:xfrm>
              <a:off x="845682" y="3765308"/>
              <a:ext cx="1037783" cy="930294"/>
              <a:chOff x="755576" y="3062423"/>
              <a:chExt cx="1044116" cy="936104"/>
            </a:xfrm>
          </p:grpSpPr>
          <p:sp>
            <p:nvSpPr>
              <p:cNvPr id="17" name="Rechteck 16"/>
              <p:cNvSpPr/>
              <p:nvPr/>
            </p:nvSpPr>
            <p:spPr>
              <a:xfrm>
                <a:off x="755576" y="3062423"/>
                <a:ext cx="1044116" cy="936104"/>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dirty="0">
                    <a:solidFill>
                      <a:schemeClr val="tx1"/>
                    </a:solidFill>
                  </a:rPr>
                  <a:t>Region A</a:t>
                </a:r>
              </a:p>
            </p:txBody>
          </p:sp>
          <p:pic>
            <p:nvPicPr>
              <p:cNvPr id="1028"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602" y="3134431"/>
                <a:ext cx="576064" cy="5760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uppieren 22"/>
            <p:cNvGrpSpPr/>
            <p:nvPr/>
          </p:nvGrpSpPr>
          <p:grpSpPr>
            <a:xfrm>
              <a:off x="2026608" y="3765308"/>
              <a:ext cx="1037783" cy="930294"/>
              <a:chOff x="755576" y="3062423"/>
              <a:chExt cx="1044116" cy="936104"/>
            </a:xfrm>
          </p:grpSpPr>
          <p:sp>
            <p:nvSpPr>
              <p:cNvPr id="24" name="Rechteck 23"/>
              <p:cNvSpPr/>
              <p:nvPr/>
            </p:nvSpPr>
            <p:spPr>
              <a:xfrm>
                <a:off x="755576" y="3062423"/>
                <a:ext cx="1044116" cy="936104"/>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dirty="0">
                    <a:solidFill>
                      <a:schemeClr val="tx1"/>
                    </a:solidFill>
                  </a:rPr>
                  <a:t>Region B</a:t>
                </a:r>
              </a:p>
            </p:txBody>
          </p:sp>
          <p:pic>
            <p:nvPicPr>
              <p:cNvPr id="25"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602" y="3134431"/>
                <a:ext cx="576064" cy="57606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uppieren 25"/>
            <p:cNvGrpSpPr/>
            <p:nvPr/>
          </p:nvGrpSpPr>
          <p:grpSpPr>
            <a:xfrm>
              <a:off x="3207533" y="3765308"/>
              <a:ext cx="1037783" cy="930294"/>
              <a:chOff x="755576" y="3062423"/>
              <a:chExt cx="1044116" cy="936104"/>
            </a:xfrm>
          </p:grpSpPr>
          <p:sp>
            <p:nvSpPr>
              <p:cNvPr id="27" name="Rechteck 26"/>
              <p:cNvSpPr/>
              <p:nvPr/>
            </p:nvSpPr>
            <p:spPr>
              <a:xfrm>
                <a:off x="755576" y="3062423"/>
                <a:ext cx="1044116" cy="936104"/>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600" dirty="0">
                    <a:solidFill>
                      <a:schemeClr val="tx1"/>
                    </a:solidFill>
                  </a:rPr>
                  <a:t>Region C</a:t>
                </a:r>
              </a:p>
            </p:txBody>
          </p:sp>
          <p:pic>
            <p:nvPicPr>
              <p:cNvPr id="28" name="Picture 4" descr="http://images.brighthub.com/73/b/73b364b70b5921d490c41c40d380ea70ade54794_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9602" y="3134431"/>
                <a:ext cx="576064" cy="57606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024" name="Gerade Verbindung mit Pfeil 1023"/>
            <p:cNvCxnSpPr>
              <a:stCxn id="17" idx="0"/>
              <a:endCxn id="49" idx="2"/>
            </p:cNvCxnSpPr>
            <p:nvPr/>
          </p:nvCxnSpPr>
          <p:spPr>
            <a:xfrm flipV="1">
              <a:off x="1364574" y="3370121"/>
              <a:ext cx="1166213" cy="3951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Gerade Verbindung mit Pfeil 34"/>
            <p:cNvCxnSpPr>
              <a:stCxn id="24" idx="0"/>
              <a:endCxn id="49" idx="2"/>
            </p:cNvCxnSpPr>
            <p:nvPr/>
          </p:nvCxnSpPr>
          <p:spPr>
            <a:xfrm flipH="1" flipV="1">
              <a:off x="2530788" y="3370121"/>
              <a:ext cx="14712" cy="3951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Gerade Verbindung mit Pfeil 37"/>
            <p:cNvCxnSpPr>
              <a:stCxn id="27" idx="0"/>
              <a:endCxn id="49" idx="2"/>
            </p:cNvCxnSpPr>
            <p:nvPr/>
          </p:nvCxnSpPr>
          <p:spPr>
            <a:xfrm flipH="1" flipV="1">
              <a:off x="2530787" y="3370121"/>
              <a:ext cx="1195637" cy="3951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grpSp>
          <p:nvGrpSpPr>
            <p:cNvPr id="48" name="Gruppieren 47"/>
            <p:cNvGrpSpPr/>
            <p:nvPr/>
          </p:nvGrpSpPr>
          <p:grpSpPr>
            <a:xfrm>
              <a:off x="1364574" y="2228099"/>
              <a:ext cx="2332427" cy="1142022"/>
              <a:chOff x="1220001" y="1330293"/>
              <a:chExt cx="2346658" cy="1149153"/>
            </a:xfrm>
          </p:grpSpPr>
          <p:sp>
            <p:nvSpPr>
              <p:cNvPr id="49" name="Rechteck 48"/>
              <p:cNvSpPr/>
              <p:nvPr/>
            </p:nvSpPr>
            <p:spPr>
              <a:xfrm>
                <a:off x="1220001" y="1330293"/>
                <a:ext cx="2346658" cy="1149153"/>
              </a:xfrm>
              <a:prstGeom prst="rect">
                <a:avLst/>
              </a:prstGeom>
              <a:solidFill>
                <a:schemeClr val="bg1"/>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200" dirty="0">
                    <a:solidFill>
                      <a:schemeClr val="tx1"/>
                    </a:solidFill>
                  </a:rPr>
                  <a:t>B. Warehouse</a:t>
                </a:r>
              </a:p>
            </p:txBody>
          </p:sp>
          <p:pic>
            <p:nvPicPr>
              <p:cNvPr id="51" name="Picture 2" descr="http://2.bp.blogspot.com/--aab3TsVj1A/UE3hARJNcfI/AAAAAAAAGyM/MLVuKpSgPtA/s1600/SAPBI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3230" y="1477399"/>
                <a:ext cx="1422372" cy="507173"/>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2" name="Picture 13" descr="C:\Users\hh1818\AppData\Local\Temp\1348519380_cub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1697288"/>
                <a:ext cx="345405" cy="34540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3" descr="C:\Users\hh1818\AppData\Local\Temp\1348519380_cub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6915" y="1852039"/>
                <a:ext cx="345405" cy="34540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3" descr="C:\Users\hh1818\AppData\Local\Temp\1348519380_cub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4907" y="1650281"/>
                <a:ext cx="345405" cy="345405"/>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9" name="Gruppieren 8"/>
          <p:cNvGrpSpPr/>
          <p:nvPr/>
        </p:nvGrpSpPr>
        <p:grpSpPr>
          <a:xfrm>
            <a:off x="4402698" y="1476002"/>
            <a:ext cx="3025081" cy="4023843"/>
            <a:chOff x="4553328" y="1485342"/>
            <a:chExt cx="3024000" cy="4023843"/>
          </a:xfrm>
        </p:grpSpPr>
        <p:sp>
          <p:nvSpPr>
            <p:cNvPr id="39" name="Inhaltsplatzhalter 1"/>
            <p:cNvSpPr txBox="1">
              <a:spLocks/>
            </p:cNvSpPr>
            <p:nvPr/>
          </p:nvSpPr>
          <p:spPr>
            <a:xfrm>
              <a:off x="4553328" y="1485342"/>
              <a:ext cx="3024000" cy="4023843"/>
            </a:xfrm>
            <a:prstGeom prst="rect">
              <a:avLst/>
            </a:prstGeom>
          </p:spPr>
          <p:style>
            <a:lnRef idx="1">
              <a:schemeClr val="dk1"/>
            </a:lnRef>
            <a:fillRef idx="2">
              <a:schemeClr val="dk1"/>
            </a:fillRef>
            <a:effectRef idx="1">
              <a:schemeClr val="dk1"/>
            </a:effectRef>
            <a:fontRef idx="minor">
              <a:schemeClr val="dk1"/>
            </a:fontRef>
          </p:style>
          <p:txBody>
            <a:bodyPr vert="horz" lIns="124358" tIns="62179" rIns="124358" bIns="62179" rtlCol="0">
              <a:norm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endParaRPr lang="en-US" sz="2700" dirty="0"/>
            </a:p>
          </p:txBody>
        </p:sp>
        <p:sp>
          <p:nvSpPr>
            <p:cNvPr id="13" name="Rechteck 12"/>
            <p:cNvSpPr/>
            <p:nvPr/>
          </p:nvSpPr>
          <p:spPr>
            <a:xfrm>
              <a:off x="4645258" y="1636745"/>
              <a:ext cx="2840141" cy="372103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58" tIns="62179" rIns="124358" bIns="62179" rtlCol="0" anchor="ctr"/>
            <a:lstStyle/>
            <a:p>
              <a:pPr algn="ctr"/>
              <a:endParaRPr lang="en-US" dirty="0"/>
            </a:p>
          </p:txBody>
        </p:sp>
      </p:grpSp>
      <p:grpSp>
        <p:nvGrpSpPr>
          <p:cNvPr id="11" name="Gruppieren 10"/>
          <p:cNvGrpSpPr/>
          <p:nvPr/>
        </p:nvGrpSpPr>
        <p:grpSpPr>
          <a:xfrm>
            <a:off x="4945878" y="2166262"/>
            <a:ext cx="2142901" cy="1021613"/>
            <a:chOff x="3727486" y="1872303"/>
            <a:chExt cx="1575020" cy="751254"/>
          </a:xfrm>
        </p:grpSpPr>
        <p:sp>
          <p:nvSpPr>
            <p:cNvPr id="10" name="Rechteck 9"/>
            <p:cNvSpPr/>
            <p:nvPr/>
          </p:nvSpPr>
          <p:spPr>
            <a:xfrm>
              <a:off x="3727486" y="1872303"/>
              <a:ext cx="1512168" cy="7512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http://www.theobald-software.com/oe/root/img/pool/misc/Neudesic%20Logo%201%20JPG.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6797" y="1923678"/>
              <a:ext cx="1313547" cy="53848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Rechteck 3"/>
            <p:cNvSpPr/>
            <p:nvPr/>
          </p:nvSpPr>
          <p:spPr>
            <a:xfrm>
              <a:off x="3741219" y="2368296"/>
              <a:ext cx="1561287" cy="253916"/>
            </a:xfrm>
            <a:prstGeom prst="rect">
              <a:avLst/>
            </a:prstGeom>
          </p:spPr>
          <p:txBody>
            <a:bodyPr wrap="none">
              <a:spAutoFit/>
            </a:bodyPr>
            <a:lstStyle/>
            <a:p>
              <a:r>
                <a:rPr lang="en-US" sz="1600" dirty="0"/>
                <a:t>CountERPart For SAP</a:t>
              </a:r>
            </a:p>
          </p:txBody>
        </p:sp>
      </p:grpSp>
      <p:pic>
        <p:nvPicPr>
          <p:cNvPr id="2052" name="Picture 4" descr="http://i1-news.softpedia-static.com/images/news2/SQL-Server-2008-R2-Service-Pack-1-SP1-RTM-2.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8670" b="39944"/>
          <a:stretch/>
        </p:blipFill>
        <p:spPr bwMode="auto">
          <a:xfrm>
            <a:off x="4716861" y="4662987"/>
            <a:ext cx="2559382" cy="54706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hh1818\AppData\Local\Temp\1348519742_blockdevic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6611" y="3817087"/>
            <a:ext cx="899880" cy="899432"/>
          </a:xfrm>
          <a:prstGeom prst="rect">
            <a:avLst/>
          </a:prstGeom>
          <a:noFill/>
          <a:extLst>
            <a:ext uri="{909E8E84-426E-40DD-AFC4-6F175D3DCCD1}">
              <a14:hiddenFill xmlns:a14="http://schemas.microsoft.com/office/drawing/2010/main">
                <a:solidFill>
                  <a:srgbClr val="FFFFFF"/>
                </a:solidFill>
              </a14:hiddenFill>
            </a:ext>
          </a:extLst>
        </p:spPr>
      </p:pic>
      <p:sp>
        <p:nvSpPr>
          <p:cNvPr id="63" name="Pfeil nach rechts 62"/>
          <p:cNvSpPr/>
          <p:nvPr/>
        </p:nvSpPr>
        <p:spPr>
          <a:xfrm rot="5400000">
            <a:off x="5792966" y="3363206"/>
            <a:ext cx="407170" cy="2785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72" name="Rechteck 71"/>
          <p:cNvSpPr/>
          <p:nvPr/>
        </p:nvSpPr>
        <p:spPr>
          <a:xfrm>
            <a:off x="8643371" y="1653513"/>
            <a:ext cx="3082093" cy="372103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grpSp>
        <p:nvGrpSpPr>
          <p:cNvPr id="7" name="Gruppieren 6"/>
          <p:cNvGrpSpPr/>
          <p:nvPr/>
        </p:nvGrpSpPr>
        <p:grpSpPr>
          <a:xfrm>
            <a:off x="8949826" y="3585843"/>
            <a:ext cx="2469180" cy="1414246"/>
            <a:chOff x="8862507" y="3595184"/>
            <a:chExt cx="2468298" cy="1414246"/>
          </a:xfrm>
          <a:solidFill>
            <a:schemeClr val="tx2">
              <a:lumMod val="25000"/>
              <a:lumOff val="75000"/>
            </a:schemeClr>
          </a:solidFill>
        </p:grpSpPr>
        <p:sp>
          <p:nvSpPr>
            <p:cNvPr id="20" name="Rechteck 19"/>
            <p:cNvSpPr/>
            <p:nvPr/>
          </p:nvSpPr>
          <p:spPr>
            <a:xfrm>
              <a:off x="8862507" y="3595184"/>
              <a:ext cx="2468298" cy="1414246"/>
            </a:xfrm>
            <a:prstGeom prst="rect">
              <a:avLst/>
            </a:prstGeom>
            <a:grpFill/>
            <a:ln>
              <a:solidFill>
                <a:schemeClr val="tx2">
                  <a:lumMod val="75000"/>
                  <a:lumOff val="25000"/>
                </a:schemeClr>
              </a:solidFill>
            </a:ln>
          </p:spPr>
          <p:style>
            <a:lnRef idx="2">
              <a:schemeClr val="accent2">
                <a:shade val="50000"/>
              </a:schemeClr>
            </a:lnRef>
            <a:fillRef idx="1">
              <a:schemeClr val="accent2"/>
            </a:fillRef>
            <a:effectRef idx="0">
              <a:schemeClr val="accent2"/>
            </a:effectRef>
            <a:fontRef idx="minor">
              <a:schemeClr val="lt1"/>
            </a:fontRef>
          </p:style>
          <p:txBody>
            <a:bodyPr lIns="124358" tIns="62179" rIns="124358" bIns="62179" rtlCol="0" anchor="t"/>
            <a:lstStyle/>
            <a:p>
              <a:pPr marL="285722" indent="-285722">
                <a:buFont typeface="Arial" pitchFamily="34" charset="0"/>
                <a:buChar char="•"/>
              </a:pPr>
              <a:r>
                <a:rPr lang="en-US" dirty="0" smtClean="0">
                  <a:solidFill>
                    <a:srgbClr val="000000"/>
                  </a:solidFill>
                </a:rPr>
                <a:t>PerformancePoint Services</a:t>
              </a:r>
            </a:p>
            <a:p>
              <a:pPr marL="285722" indent="-285722">
                <a:buFont typeface="Arial" pitchFamily="34" charset="0"/>
                <a:buChar char="•"/>
              </a:pPr>
              <a:r>
                <a:rPr lang="en-US" dirty="0" smtClean="0">
                  <a:solidFill>
                    <a:srgbClr val="000000"/>
                  </a:solidFill>
                </a:rPr>
                <a:t>Reporting </a:t>
              </a:r>
              <a:br>
                <a:rPr lang="en-US" dirty="0" smtClean="0">
                  <a:solidFill>
                    <a:srgbClr val="000000"/>
                  </a:solidFill>
                </a:rPr>
              </a:br>
              <a:r>
                <a:rPr lang="en-US" dirty="0" smtClean="0">
                  <a:solidFill>
                    <a:srgbClr val="000000"/>
                  </a:solidFill>
                </a:rPr>
                <a:t>Services</a:t>
              </a:r>
              <a:endParaRPr lang="en-US" dirty="0">
                <a:solidFill>
                  <a:srgbClr val="000000"/>
                </a:solidFill>
              </a:endParaRPr>
            </a:p>
          </p:txBody>
        </p:sp>
        <p:pic>
          <p:nvPicPr>
            <p:cNvPr id="2057" name="Picture 9" descr="C:\Users\hh1818\AppData\Local\Temp\1348520814_kchart.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533632" y="4024568"/>
              <a:ext cx="435033" cy="434971"/>
            </a:xfrm>
            <a:prstGeom prst="rect">
              <a:avLst/>
            </a:prstGeom>
            <a:grpFill/>
            <a:extLst/>
          </p:spPr>
        </p:pic>
        <p:pic>
          <p:nvPicPr>
            <p:cNvPr id="2058" name="Picture 10" descr="C:\Users\hh1818\AppData\Local\Temp\1348520842_2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28613" y="4495723"/>
              <a:ext cx="440052" cy="439989"/>
            </a:xfrm>
            <a:prstGeom prst="rect">
              <a:avLst/>
            </a:prstGeom>
            <a:grpFill/>
            <a:extLst/>
          </p:spPr>
        </p:pic>
      </p:grpSp>
      <p:sp>
        <p:nvSpPr>
          <p:cNvPr id="58" name="Pfeil nach rechts 57"/>
          <p:cNvSpPr/>
          <p:nvPr/>
        </p:nvSpPr>
        <p:spPr>
          <a:xfrm>
            <a:off x="3852241" y="2498753"/>
            <a:ext cx="979709" cy="477028"/>
          </a:xfrm>
          <a:prstGeom prst="rightArrow">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endParaRPr lang="en-US" dirty="0"/>
          </a:p>
        </p:txBody>
      </p:sp>
      <p:sp>
        <p:nvSpPr>
          <p:cNvPr id="61" name="Ellipse 60"/>
          <p:cNvSpPr/>
          <p:nvPr/>
        </p:nvSpPr>
        <p:spPr>
          <a:xfrm>
            <a:off x="7656941" y="2026389"/>
            <a:ext cx="489854" cy="489556"/>
          </a:xfrm>
          <a:prstGeom prst="ellipse">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dirty="0" smtClean="0"/>
              <a:t>1</a:t>
            </a:r>
            <a:endParaRPr lang="en-US" dirty="0"/>
          </a:p>
        </p:txBody>
      </p:sp>
      <p:sp>
        <p:nvSpPr>
          <p:cNvPr id="67" name="Pfeil nach rechts 66"/>
          <p:cNvSpPr/>
          <p:nvPr/>
        </p:nvSpPr>
        <p:spPr>
          <a:xfrm>
            <a:off x="7139980" y="2299921"/>
            <a:ext cx="1800643" cy="1188000"/>
          </a:xfrm>
          <a:prstGeom prst="rightArrow">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sz="1900" dirty="0"/>
              <a:t>Direct connection</a:t>
            </a:r>
          </a:p>
        </p:txBody>
      </p:sp>
      <p:sp>
        <p:nvSpPr>
          <p:cNvPr id="62" name="Ellipse 61"/>
          <p:cNvSpPr/>
          <p:nvPr/>
        </p:nvSpPr>
        <p:spPr>
          <a:xfrm>
            <a:off x="7656942" y="3631937"/>
            <a:ext cx="489854" cy="489556"/>
          </a:xfrm>
          <a:prstGeom prst="ellipse">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dirty="0" smtClean="0"/>
              <a:t>2</a:t>
            </a:r>
            <a:endParaRPr lang="en-US" dirty="0"/>
          </a:p>
        </p:txBody>
      </p:sp>
      <p:sp>
        <p:nvSpPr>
          <p:cNvPr id="65" name="Pfeil nach rechts 64"/>
          <p:cNvSpPr/>
          <p:nvPr/>
        </p:nvSpPr>
        <p:spPr>
          <a:xfrm>
            <a:off x="7139980" y="3915008"/>
            <a:ext cx="1800643" cy="1188000"/>
          </a:xfrm>
          <a:prstGeom prst="rightArrow">
            <a:avLst/>
          </a:prstGeom>
        </p:spPr>
        <p:style>
          <a:lnRef idx="3">
            <a:schemeClr val="lt1"/>
          </a:lnRef>
          <a:fillRef idx="1">
            <a:schemeClr val="accent3"/>
          </a:fillRef>
          <a:effectRef idx="1">
            <a:schemeClr val="accent3"/>
          </a:effectRef>
          <a:fontRef idx="minor">
            <a:schemeClr val="lt1"/>
          </a:fontRef>
        </p:style>
        <p:txBody>
          <a:bodyPr lIns="124346" tIns="62173" rIns="124346" bIns="62173" rtlCol="0" anchor="ctr"/>
          <a:lstStyle/>
          <a:p>
            <a:pPr algn="ctr"/>
            <a:r>
              <a:rPr lang="en-US" sz="1900" dirty="0"/>
              <a:t>Own Datawareh.</a:t>
            </a:r>
          </a:p>
        </p:txBody>
      </p:sp>
      <p:pic>
        <p:nvPicPr>
          <p:cNvPr id="1026" name="Picture 2" descr="http://sharepoint.microsoft.com/en-us/preview/images/logos/sharepoint-large.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98566" y="2183524"/>
            <a:ext cx="2171701" cy="65722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http://www.pinnacleofindiana.com/blog/wp-content/uploads/2011/12/SQL-Server-2012-Launches-in-H1-2012-Now-in-the-Final-Production-Stages-2.png"/>
          <p:cNvPicPr>
            <a:picLocks noChangeAspect="1" noChangeArrowheads="1"/>
          </p:cNvPicPr>
          <p:nvPr/>
        </p:nvPicPr>
        <p:blipFill rotWithShape="1">
          <a:blip r:embed="rId11">
            <a:extLst>
              <a:ext uri="{28A0092B-C50C-407E-A947-70E740481C1C}">
                <a14:useLocalDpi xmlns:a14="http://schemas.microsoft.com/office/drawing/2010/main" val="0"/>
              </a:ext>
            </a:extLst>
          </a:blip>
          <a:srcRect l="7456" t="36894" r="6875" b="41397"/>
          <a:stretch/>
        </p:blipFill>
        <p:spPr bwMode="auto">
          <a:xfrm>
            <a:off x="9024196" y="2871225"/>
            <a:ext cx="2320440" cy="58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71893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274638" y="2125663"/>
            <a:ext cx="11887200" cy="1831975"/>
          </a:xfrm>
          <a:prstGeom prst="rect">
            <a:avLst/>
          </a:prstGeom>
        </p:spPr>
        <p:txBody>
          <a:bodyPr lIns="91431" tIns="45716" rIns="91431" bIns="45716"/>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6600" spc="-100" dirty="0">
                <a:gradFill>
                  <a:gsLst>
                    <a:gs pos="100000">
                      <a:schemeClr val="tx1"/>
                    </a:gs>
                    <a:gs pos="0">
                      <a:schemeClr val="tx1"/>
                    </a:gs>
                  </a:gsLst>
                  <a:lin ang="5400000" scaled="0"/>
                </a:gradFill>
              </a:rPr>
              <a:t>Migrating to SharePoint 2013</a:t>
            </a:r>
          </a:p>
        </p:txBody>
      </p:sp>
    </p:spTree>
    <p:extLst>
      <p:ext uri="{BB962C8B-B14F-4D97-AF65-F5344CB8AC3E}">
        <p14:creationId xmlns:p14="http://schemas.microsoft.com/office/powerpoint/2010/main" val="160326573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HHÖ">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Helge Höhn; Jovche Plastinovski </External_x0020_Speaker>
    <Session_x0020_Code xmlns="2295e2e7-0eeb-498e-8716-217bb2ee6ee3">SPC055</Session_x0020_Code>
    <ProductTaxHTField0 xmlns="2295e2e7-0eeb-498e-8716-217bb2ee6ee3">
      <Terms xmlns="http://schemas.microsoft.com/office/infopath/2007/PartnerControls"/>
    </ProductTaxHTField0>
    <Presentation_x0020_Date xmlns="2295e2e7-0eeb-498e-8716-217bb2ee6ee3">2012-11-15T15:00:00-08:00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Helge Hoehn, Jovche Plastinovski</Speaker>
    <AverageRating xmlns="http://schemas.microsoft.com/sharepoint/v3" xsi:nil="true"/>
  </documentManagement>
</p:properties>
</file>

<file path=customXml/itemProps1.xml><?xml version="1.0" encoding="utf-8"?>
<ds:datastoreItem xmlns:ds="http://schemas.openxmlformats.org/officeDocument/2006/customXml" ds:itemID="{AED5C60F-430E-4CA8-9718-77A5E11330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032d541b-1b4e-4d91-93c7-b10533c52f73"/>
    <ds:schemaRef ds:uri="http://schemas.microsoft.com/office/2006/documentManagement/types"/>
    <ds:schemaRef ds:uri="http://purl.org/dc/dcmitype/"/>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www.w3.org/XML/1998/namespace"/>
    <ds:schemaRef ds:uri="230e9df3-be65-4c73-a93b-d1236ebd677e"/>
    <ds:schemaRef ds:uri="2295e2e7-0eeb-498e-8716-217bb2ee6ee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SPC2012_Business_HHÖ</Template>
  <TotalTime>3</TotalTime>
  <Words>1098</Words>
  <Application>Microsoft Office PowerPoint</Application>
  <PresentationFormat>Custom</PresentationFormat>
  <Paragraphs>139</Paragraphs>
  <Slides>23</Slides>
  <Notes>4</Notes>
  <HiddenSlides>0</HiddenSlides>
  <MMClips>0</MMClips>
  <ScaleCrop>false</ScaleCrop>
  <HeadingPairs>
    <vt:vector size="4" baseType="variant">
      <vt:variant>
        <vt:lpstr>Theme</vt:lpstr>
      </vt:variant>
      <vt:variant>
        <vt:i4>4</vt:i4>
      </vt:variant>
      <vt:variant>
        <vt:lpstr>Slide Titles</vt:lpstr>
      </vt:variant>
      <vt:variant>
        <vt:i4>23</vt:i4>
      </vt:variant>
    </vt:vector>
  </HeadingPairs>
  <TitlesOfParts>
    <vt:vector size="27" baseType="lpstr">
      <vt:lpstr>SPC2012_Business_HHÖ</vt:lpstr>
      <vt:lpstr>5-30072_SPC2012_Business_Template_16x9_Light</vt:lpstr>
      <vt:lpstr>SPC2012_Business_Template_16x9</vt:lpstr>
      <vt:lpstr>1_5-30072_SPC2012_Business_Template_16x9_Light</vt:lpstr>
      <vt:lpstr>PowerPoint Presentation</vt:lpstr>
      <vt:lpstr>Fresenius Medical Care – TAP Participant</vt:lpstr>
      <vt:lpstr>How Fresenius Medical Care migrated Dashboards to 2013 </vt:lpstr>
      <vt:lpstr>Story</vt:lpstr>
      <vt:lpstr>BI with Microsoft @ FME</vt:lpstr>
      <vt:lpstr>Architecture without SharePoint (old)</vt:lpstr>
      <vt:lpstr>Architecture with SharePoint 2010 (now)</vt:lpstr>
      <vt:lpstr>Architecture with SharePoint 2013 (TAP)</vt:lpstr>
      <vt:lpstr>PowerPoint Presentation</vt:lpstr>
      <vt:lpstr>Migration Process (Summary)</vt:lpstr>
      <vt:lpstr>Reporting Services Setup</vt:lpstr>
      <vt:lpstr>Live-Demo / Video  (Dashboard Migration)</vt:lpstr>
      <vt:lpstr>Screenshots: Samsung Galaxy S3</vt:lpstr>
      <vt:lpstr>Best Practices and Findings</vt:lpstr>
      <vt:lpstr>Best Practices and Findings (1/3)</vt:lpstr>
      <vt:lpstr>Best Practices and Findings (2/3)</vt:lpstr>
      <vt:lpstr>Best Practices and Findings (3/3)</vt:lpstr>
      <vt:lpstr>Benefits reached</vt:lpstr>
      <vt:lpstr>Useful Links</vt:lpstr>
      <vt:lpstr>I got infected…</vt:lpstr>
      <vt:lpstr>Get infected by SharePoint 2013, too!</vt:lpstr>
      <vt:lpstr>PowerPoint Presentation</vt:lpstr>
      <vt:lpstr>PowerPoint Presentation</vt:lpstr>
    </vt:vector>
  </TitlesOfParts>
  <Manager>Ron Sasaki</Manager>
  <Company>Fresenius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 How Fresenius Medical Care migrated Dashboards to 2013</dc:title>
  <dc:subject>SharePoint Conference 2012</dc:subject>
  <dc:creator>Helge Hoehn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29</cp:revision>
  <dcterms:created xsi:type="dcterms:W3CDTF">2012-11-01T13:18:24Z</dcterms:created>
  <dcterms:modified xsi:type="dcterms:W3CDTF">2012-12-06T16:37:41Z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