
<file path=[Content_Types].xml><?xml version="1.0" encoding="utf-8"?>
<Types xmlns="http://schemas.openxmlformats.org/package/2006/content-types">
  <Default Extension="png" ContentType="image/png"/>
  <Default Extension="bin" ContentType="application/vnd.ms-office.activeX"/>
  <Default Extension="mp3" ContentType="audio/unknown"/>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ctiveX/activeX1.xml" ContentType="application/vnd.ms-office.activeX+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0.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40"/>
  </p:notesMasterIdLst>
  <p:handoutMasterIdLst>
    <p:handoutMasterId r:id="rId41"/>
  </p:handoutMasterIdLst>
  <p:sldIdLst>
    <p:sldId id="1055" r:id="rId7"/>
    <p:sldId id="1077" r:id="rId8"/>
    <p:sldId id="1078" r:id="rId9"/>
    <p:sldId id="1079" r:id="rId10"/>
    <p:sldId id="1080" r:id="rId11"/>
    <p:sldId id="1081" r:id="rId12"/>
    <p:sldId id="1082" r:id="rId13"/>
    <p:sldId id="1083" r:id="rId14"/>
    <p:sldId id="1084" r:id="rId15"/>
    <p:sldId id="1085" r:id="rId16"/>
    <p:sldId id="1086" r:id="rId17"/>
    <p:sldId id="1087" r:id="rId18"/>
    <p:sldId id="1088" r:id="rId19"/>
    <p:sldId id="1089" r:id="rId20"/>
    <p:sldId id="1090" r:id="rId21"/>
    <p:sldId id="1091" r:id="rId22"/>
    <p:sldId id="1092" r:id="rId23"/>
    <p:sldId id="1093" r:id="rId24"/>
    <p:sldId id="1094" r:id="rId25"/>
    <p:sldId id="1095" r:id="rId26"/>
    <p:sldId id="1096" r:id="rId27"/>
    <p:sldId id="1097" r:id="rId28"/>
    <p:sldId id="1098" r:id="rId29"/>
    <p:sldId id="1099" r:id="rId30"/>
    <p:sldId id="1100" r:id="rId31"/>
    <p:sldId id="1101" r:id="rId32"/>
    <p:sldId id="1102" r:id="rId33"/>
    <p:sldId id="1103" r:id="rId34"/>
    <p:sldId id="1104" r:id="rId35"/>
    <p:sldId id="1105" r:id="rId36"/>
    <p:sldId id="1106" r:id="rId37"/>
    <p:sldId id="1107" r:id="rId38"/>
    <p:sldId id="1076"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http://lob.corp.ebay.com/communities/SPTalk/Shared%20Documents/Newsletter/July_NewsLetter_Stats.xlsx" TargetMode="Externa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8.8863315162527795E-2"/>
          <c:y val="0.279250513601148"/>
          <c:w val="0.50273029379392098"/>
          <c:h val="0.78290167857012205"/>
        </c:manualLayout>
      </c:layout>
      <c:pieChart>
        <c:varyColors val="1"/>
        <c:ser>
          <c:idx val="0"/>
          <c:order val="0"/>
          <c:spPr>
            <a:effectLst>
              <a:outerShdw blurRad="165100" dir="2700000" sx="102000" sy="102000" rotWithShape="0">
                <a:srgbClr val="000000">
                  <a:alpha val="85000"/>
                </a:srgbClr>
              </a:outerShdw>
            </a:effectLst>
            <a:scene3d>
              <a:camera prst="orthographicFront"/>
              <a:lightRig rig="threePt" dir="t">
                <a:rot lat="0" lon="0" rev="1200000"/>
              </a:lightRig>
            </a:scene3d>
            <a:sp3d/>
          </c:spPr>
          <c:dPt>
            <c:idx val="0"/>
            <c:bubble3D val="0"/>
            <c:spPr>
              <a:solidFill>
                <a:srgbClr val="005DAA"/>
              </a:solidFill>
              <a:effectLst>
                <a:outerShdw blurRad="165100" dir="2700000" sx="102000" sy="102000" rotWithShape="0">
                  <a:srgbClr val="000000">
                    <a:alpha val="85000"/>
                  </a:srgbClr>
                </a:outerShdw>
              </a:effectLst>
              <a:scene3d>
                <a:camera prst="orthographicFront"/>
                <a:lightRig rig="threePt" dir="t">
                  <a:rot lat="0" lon="0" rev="1200000"/>
                </a:lightRig>
              </a:scene3d>
              <a:sp3d/>
            </c:spPr>
          </c:dPt>
          <c:dPt>
            <c:idx val="1"/>
            <c:bubble3D val="0"/>
            <c:spPr>
              <a:solidFill>
                <a:srgbClr val="EF3E42"/>
              </a:solidFill>
              <a:effectLst>
                <a:outerShdw blurRad="165100" dir="2700000" sx="102000" sy="102000" rotWithShape="0">
                  <a:srgbClr val="000000">
                    <a:alpha val="85000"/>
                  </a:srgbClr>
                </a:outerShdw>
              </a:effectLst>
              <a:scene3d>
                <a:camera prst="orthographicFront"/>
                <a:lightRig rig="threePt" dir="t">
                  <a:rot lat="0" lon="0" rev="1200000"/>
                </a:lightRig>
              </a:scene3d>
              <a:sp3d/>
            </c:spPr>
          </c:dPt>
          <c:dPt>
            <c:idx val="2"/>
            <c:bubble3D val="0"/>
            <c:spPr>
              <a:solidFill>
                <a:srgbClr val="8DC63F"/>
              </a:solidFill>
              <a:effectLst>
                <a:outerShdw blurRad="165100" dir="2700000" sx="102000" sy="102000" rotWithShape="0">
                  <a:srgbClr val="000000">
                    <a:alpha val="85000"/>
                  </a:srgbClr>
                </a:outerShdw>
              </a:effectLst>
              <a:scene3d>
                <a:camera prst="orthographicFront"/>
                <a:lightRig rig="threePt" dir="t">
                  <a:rot lat="0" lon="0" rev="1200000"/>
                </a:lightRig>
              </a:scene3d>
              <a:sp3d/>
            </c:spPr>
          </c:dPt>
          <c:dPt>
            <c:idx val="3"/>
            <c:bubble3D val="0"/>
            <c:spPr>
              <a:solidFill>
                <a:srgbClr val="FDB913"/>
              </a:solidFill>
              <a:effectLst>
                <a:outerShdw blurRad="165100" dir="2700000" sx="102000" sy="102000" rotWithShape="0">
                  <a:srgbClr val="000000">
                    <a:alpha val="85000"/>
                  </a:srgbClr>
                </a:outerShdw>
              </a:effectLst>
              <a:scene3d>
                <a:camera prst="orthographicFront"/>
                <a:lightRig rig="threePt" dir="t">
                  <a:rot lat="0" lon="0" rev="1200000"/>
                </a:lightRig>
              </a:scene3d>
              <a:sp3d/>
            </c:spPr>
          </c:dPt>
          <c:dPt>
            <c:idx val="4"/>
            <c:bubble3D val="0"/>
            <c:spPr>
              <a:solidFill>
                <a:srgbClr val="2CACE3"/>
              </a:solidFill>
              <a:effectLst>
                <a:outerShdw blurRad="165100" dir="2700000" sx="102000" sy="102000" rotWithShape="0">
                  <a:srgbClr val="000000">
                    <a:alpha val="85000"/>
                  </a:srgbClr>
                </a:outerShdw>
              </a:effectLst>
              <a:scene3d>
                <a:camera prst="orthographicFront"/>
                <a:lightRig rig="threePt" dir="t">
                  <a:rot lat="0" lon="0" rev="1200000"/>
                </a:lightRig>
              </a:scene3d>
              <a:sp3d/>
            </c:spPr>
          </c:dPt>
          <c:dPt>
            <c:idx val="5"/>
            <c:bubble3D val="0"/>
            <c:spPr>
              <a:solidFill>
                <a:schemeClr val="bg1">
                  <a:lumMod val="50000"/>
                </a:schemeClr>
              </a:solidFill>
              <a:effectLst>
                <a:outerShdw blurRad="165100" dir="2700000" sx="102000" sy="102000" rotWithShape="0">
                  <a:srgbClr val="000000">
                    <a:alpha val="85000"/>
                  </a:srgbClr>
                </a:outerShdw>
              </a:effectLst>
              <a:scene3d>
                <a:camera prst="orthographicFront"/>
                <a:lightRig rig="threePt" dir="t">
                  <a:rot lat="0" lon="0" rev="1200000"/>
                </a:lightRig>
              </a:scene3d>
              <a:sp3d/>
            </c:spPr>
          </c:dPt>
          <c:dPt>
            <c:idx val="6"/>
            <c:bubble3D val="0"/>
            <c:spPr>
              <a:solidFill>
                <a:schemeClr val="bg1"/>
              </a:solidFill>
              <a:effectLst>
                <a:outerShdw blurRad="165100" dir="2700000" sx="102000" sy="102000" rotWithShape="0">
                  <a:srgbClr val="000000">
                    <a:alpha val="85000"/>
                  </a:srgbClr>
                </a:outerShdw>
              </a:effectLst>
              <a:scene3d>
                <a:camera prst="orthographicFront"/>
                <a:lightRig rig="threePt" dir="t">
                  <a:rot lat="0" lon="0" rev="1200000"/>
                </a:lightRig>
              </a:scene3d>
              <a:sp3d/>
            </c:spPr>
          </c:dPt>
          <c:dPt>
            <c:idx val="7"/>
            <c:bubble3D val="0"/>
            <c:spPr>
              <a:solidFill>
                <a:srgbClr val="363636"/>
              </a:solidFill>
              <a:effectLst>
                <a:outerShdw blurRad="165100" dir="2700000" sx="102000" sy="102000" rotWithShape="0">
                  <a:srgbClr val="000000">
                    <a:alpha val="85000"/>
                  </a:srgbClr>
                </a:outerShdw>
              </a:effectLst>
              <a:scene3d>
                <a:camera prst="orthographicFront"/>
                <a:lightRig rig="threePt" dir="t">
                  <a:rot lat="0" lon="0" rev="1200000"/>
                </a:lightRig>
              </a:scene3d>
              <a:sp3d/>
            </c:spPr>
          </c:dPt>
          <c:dLbls>
            <c:dLbl>
              <c:idx val="0"/>
              <c:layout>
                <c:manualLayout>
                  <c:x val="-0.17476335619337899"/>
                  <c:y val="-1.3621921388081199E-2"/>
                </c:manualLayout>
              </c:layout>
              <c:dLblPos val="bestFit"/>
              <c:showLegendKey val="0"/>
              <c:showVal val="1"/>
              <c:showCatName val="1"/>
              <c:showSerName val="0"/>
              <c:showPercent val="0"/>
              <c:showBubbleSize val="0"/>
              <c:separator>
</c:separator>
            </c:dLbl>
            <c:dLbl>
              <c:idx val="1"/>
              <c:layout>
                <c:manualLayout>
                  <c:x val="0.148516848700364"/>
                  <c:y val="-0.10316335131240199"/>
                </c:manualLayout>
              </c:layout>
              <c:dLblPos val="bestFit"/>
              <c:showLegendKey val="0"/>
              <c:showVal val="1"/>
              <c:showCatName val="1"/>
              <c:showSerName val="0"/>
              <c:showPercent val="0"/>
              <c:showBubbleSize val="0"/>
              <c:separator>
</c:separator>
            </c:dLbl>
            <c:dLbl>
              <c:idx val="2"/>
              <c:layout>
                <c:manualLayout>
                  <c:x val="6.5575355712114897E-2"/>
                  <c:y val="9.02380600769421E-2"/>
                </c:manualLayout>
              </c:layout>
              <c:spPr/>
              <c:txPr>
                <a:bodyPr/>
                <a:lstStyle/>
                <a:p>
                  <a:pPr>
                    <a:defRPr b="1">
                      <a:solidFill>
                        <a:schemeClr val="bg1"/>
                      </a:solidFill>
                    </a:defRPr>
                  </a:pPr>
                  <a:endParaRPr lang="en-US"/>
                </a:p>
              </c:txPr>
              <c:dLblPos val="bestFit"/>
              <c:showLegendKey val="0"/>
              <c:showVal val="1"/>
              <c:showCatName val="1"/>
              <c:showSerName val="0"/>
              <c:showPercent val="0"/>
              <c:showBubbleSize val="0"/>
              <c:separator>
</c:separator>
            </c:dLbl>
            <c:dLbl>
              <c:idx val="3"/>
              <c:layout>
                <c:manualLayout>
                  <c:x val="-0.110498900188084"/>
                  <c:y val="8.0865725595289303E-2"/>
                </c:manualLayout>
              </c:layout>
              <c:dLblPos val="bestFit"/>
              <c:showLegendKey val="0"/>
              <c:showVal val="1"/>
              <c:showCatName val="1"/>
              <c:showSerName val="0"/>
              <c:showPercent val="0"/>
              <c:showBubbleSize val="0"/>
              <c:separator>
</c:separator>
            </c:dLbl>
            <c:dLbl>
              <c:idx val="4"/>
              <c:layout>
                <c:manualLayout>
                  <c:x val="-8.7055373139086401E-2"/>
                  <c:y val="1.8631199750590199E-2"/>
                </c:manualLayout>
              </c:layout>
              <c:dLblPos val="bestFit"/>
              <c:showLegendKey val="0"/>
              <c:showVal val="1"/>
              <c:showCatName val="1"/>
              <c:showSerName val="0"/>
              <c:showPercent val="0"/>
              <c:showBubbleSize val="0"/>
              <c:separator>
</c:separator>
            </c:dLbl>
            <c:dLbl>
              <c:idx val="5"/>
              <c:layout>
                <c:manualLayout>
                  <c:x val="-3.0679333099556901E-2"/>
                  <c:y val="-1.7215337588985E-2"/>
                </c:manualLayout>
              </c:layout>
              <c:tx>
                <c:rich>
                  <a:bodyPr/>
                  <a:lstStyle/>
                  <a:p>
                    <a:r>
                      <a:rPr lang="en-US" b="1">
                        <a:solidFill>
                          <a:srgbClr val="FFFFFF"/>
                        </a:solidFill>
                      </a:rPr>
                      <a:t>CSC</a:t>
                    </a:r>
                  </a:p>
                  <a:p>
                    <a:r>
                      <a:rPr lang="en-US" b="1">
                        <a:solidFill>
                          <a:srgbClr val="FFFFFF"/>
                        </a:solidFill>
                      </a:rPr>
                      <a:t>1%</a:t>
                    </a:r>
                    <a:endParaRPr lang="en-US">
                      <a:solidFill>
                        <a:srgbClr val="FFFFFF"/>
                      </a:solidFill>
                    </a:endParaRPr>
                  </a:p>
                </c:rich>
              </c:tx>
              <c:dLblPos val="bestFit"/>
              <c:showLegendKey val="0"/>
              <c:showVal val="1"/>
              <c:showCatName val="1"/>
              <c:showSerName val="0"/>
              <c:showPercent val="0"/>
              <c:showBubbleSize val="0"/>
              <c:separator>
</c:separator>
            </c:dLbl>
            <c:dLbl>
              <c:idx val="6"/>
              <c:layout>
                <c:manualLayout>
                  <c:x val="0.101083872613089"/>
                  <c:y val="-3.3670876430080598E-2"/>
                </c:manualLayout>
              </c:layout>
              <c:dLblPos val="bestFit"/>
              <c:showLegendKey val="0"/>
              <c:showVal val="1"/>
              <c:showCatName val="1"/>
              <c:showSerName val="0"/>
              <c:showPercent val="0"/>
              <c:showBubbleSize val="0"/>
              <c:separator>
</c:separator>
            </c:dLbl>
            <c:dLbl>
              <c:idx val="7"/>
              <c:layout>
                <c:manualLayout>
                  <c:x val="0.11623343640749401"/>
                  <c:y val="1.1897580686205101E-3"/>
                </c:manualLayout>
              </c:layout>
              <c:dLblPos val="bestFit"/>
              <c:showLegendKey val="0"/>
              <c:showVal val="1"/>
              <c:showCatName val="1"/>
              <c:showSerName val="0"/>
              <c:showPercent val="0"/>
              <c:showBubbleSize val="0"/>
              <c:separator>
</c:separator>
            </c:dLbl>
            <c:txPr>
              <a:bodyPr/>
              <a:lstStyle/>
              <a:p>
                <a:pPr>
                  <a:defRPr b="1">
                    <a:solidFill>
                      <a:srgbClr val="FFFFFF"/>
                    </a:solidFill>
                  </a:defRPr>
                </a:pPr>
                <a:endParaRPr lang="en-US"/>
              </a:p>
            </c:txPr>
            <c:dLblPos val="bestFit"/>
            <c:showLegendKey val="0"/>
            <c:showVal val="1"/>
            <c:showCatName val="1"/>
            <c:showSerName val="0"/>
            <c:showPercent val="0"/>
            <c:showBubbleSize val="0"/>
            <c:separator>
</c:separator>
            <c:showLeaderLines val="1"/>
            <c:leaderLines>
              <c:spPr>
                <a:ln>
                  <a:solidFill>
                    <a:schemeClr val="bg1"/>
                  </a:solidFill>
                </a:ln>
              </c:spPr>
            </c:leaderLines>
          </c:dLbls>
          <c:cat>
            <c:strRef>
              <c:f>'Page Views By BU'!$A$31:$A$38</c:f>
              <c:strCache>
                <c:ptCount val="8"/>
                <c:pt idx="0">
                  <c:v>Paypal </c:v>
                </c:pt>
                <c:pt idx="1">
                  <c:v>eBay</c:v>
                </c:pt>
                <c:pt idx="2">
                  <c:v>BML</c:v>
                </c:pt>
                <c:pt idx="3">
                  <c:v>GSI</c:v>
                </c:pt>
                <c:pt idx="4">
                  <c:v>StubHub</c:v>
                </c:pt>
                <c:pt idx="5">
                  <c:v>China Service Center</c:v>
                </c:pt>
                <c:pt idx="6">
                  <c:v>X.commerce</c:v>
                </c:pt>
                <c:pt idx="7">
                  <c:v>Others</c:v>
                </c:pt>
              </c:strCache>
            </c:strRef>
          </c:cat>
          <c:val>
            <c:numRef>
              <c:f>'Page Views By BU'!$B$31:$B$38</c:f>
              <c:numCache>
                <c:formatCode>0%</c:formatCode>
                <c:ptCount val="8"/>
                <c:pt idx="0">
                  <c:v>0.52</c:v>
                </c:pt>
                <c:pt idx="1">
                  <c:v>0.34</c:v>
                </c:pt>
                <c:pt idx="2">
                  <c:v>0.04</c:v>
                </c:pt>
                <c:pt idx="3">
                  <c:v>0.03</c:v>
                </c:pt>
                <c:pt idx="4">
                  <c:v>0.01</c:v>
                </c:pt>
                <c:pt idx="5">
                  <c:v>0.01</c:v>
                </c:pt>
                <c:pt idx="6">
                  <c:v>0.01</c:v>
                </c:pt>
                <c:pt idx="7">
                  <c:v>4.4999999999999998E-2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ln>
      <a:noFill/>
    </a:ln>
  </c:sp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1548006096012201"/>
          <c:y val="0.27032103881751601"/>
          <c:w val="0.50286221858739"/>
          <c:h val="0.65677223338880897"/>
        </c:manualLayout>
      </c:layout>
      <c:pieChart>
        <c:varyColors val="1"/>
        <c:ser>
          <c:idx val="0"/>
          <c:order val="0"/>
          <c:spPr>
            <a:effectLst>
              <a:outerShdw blurRad="165100" dir="2700000" sx="102000" sy="102000" algn="tl" rotWithShape="0">
                <a:prstClr val="black">
                  <a:alpha val="85000"/>
                </a:prstClr>
              </a:outerShdw>
            </a:effectLst>
          </c:spPr>
          <c:dPt>
            <c:idx val="0"/>
            <c:bubble3D val="0"/>
            <c:spPr>
              <a:solidFill>
                <a:srgbClr val="005DAA"/>
              </a:solidFill>
              <a:effectLst>
                <a:outerShdw blurRad="165100" dir="2700000" sx="102000" sy="102000" algn="tl" rotWithShape="0">
                  <a:prstClr val="black">
                    <a:alpha val="85000"/>
                  </a:prstClr>
                </a:outerShdw>
              </a:effectLst>
            </c:spPr>
          </c:dPt>
          <c:dPt>
            <c:idx val="1"/>
            <c:bubble3D val="0"/>
            <c:spPr>
              <a:solidFill>
                <a:srgbClr val="EF3E42"/>
              </a:solidFill>
              <a:effectLst>
                <a:outerShdw blurRad="165100" dir="2700000" sx="102000" sy="102000" algn="tl" rotWithShape="0">
                  <a:prstClr val="black">
                    <a:alpha val="85000"/>
                  </a:prstClr>
                </a:outerShdw>
              </a:effectLst>
            </c:spPr>
          </c:dPt>
          <c:dPt>
            <c:idx val="2"/>
            <c:bubble3D val="0"/>
            <c:spPr>
              <a:solidFill>
                <a:srgbClr val="8DC63F"/>
              </a:solidFill>
              <a:effectLst>
                <a:outerShdw blurRad="165100" dir="2700000" sx="102000" sy="102000" algn="tl" rotWithShape="0">
                  <a:prstClr val="black">
                    <a:alpha val="85000"/>
                  </a:prstClr>
                </a:outerShdw>
              </a:effectLst>
            </c:spPr>
          </c:dPt>
          <c:dPt>
            <c:idx val="3"/>
            <c:bubble3D val="0"/>
            <c:spPr>
              <a:solidFill>
                <a:srgbClr val="FDB913"/>
              </a:solidFill>
              <a:effectLst>
                <a:outerShdw blurRad="165100" dir="2700000" sx="102000" sy="102000" algn="tl" rotWithShape="0">
                  <a:prstClr val="black">
                    <a:alpha val="85000"/>
                  </a:prstClr>
                </a:outerShdw>
              </a:effectLst>
            </c:spPr>
          </c:dPt>
          <c:dLbls>
            <c:dLbl>
              <c:idx val="0"/>
              <c:layout>
                <c:manualLayout>
                  <c:x val="-0.202299003814391"/>
                  <c:y val="-0.20439191638735499"/>
                </c:manualLayout>
              </c:layout>
              <c:showLegendKey val="0"/>
              <c:showVal val="1"/>
              <c:showCatName val="1"/>
              <c:showSerName val="0"/>
              <c:showPercent val="0"/>
              <c:showBubbleSize val="0"/>
              <c:separator>
</c:separator>
            </c:dLbl>
            <c:dLbl>
              <c:idx val="1"/>
              <c:layout>
                <c:manualLayout>
                  <c:x val="0.11174712069029399"/>
                  <c:y val="6.2144174000303497E-2"/>
                </c:manualLayout>
              </c:layout>
              <c:showLegendKey val="0"/>
              <c:showVal val="1"/>
              <c:showCatName val="1"/>
              <c:showSerName val="0"/>
              <c:showPercent val="0"/>
              <c:showBubbleSize val="0"/>
              <c:separator>
</c:separator>
            </c:dLbl>
            <c:dLbl>
              <c:idx val="2"/>
              <c:layout>
                <c:manualLayout>
                  <c:x val="7.9844276561863506E-2"/>
                  <c:y val="0.13129175774297699"/>
                </c:manualLayout>
              </c:layout>
              <c:tx>
                <c:rich>
                  <a:bodyPr/>
                  <a:lstStyle/>
                  <a:p>
                    <a:r>
                      <a:rPr lang="en-US" dirty="0"/>
                      <a:t>Google </a:t>
                    </a:r>
                    <a:r>
                      <a:rPr lang="en-US" dirty="0" smtClean="0"/>
                      <a:t/>
                    </a:r>
                    <a:br>
                      <a:rPr lang="en-US" dirty="0" smtClean="0"/>
                    </a:br>
                    <a:r>
                      <a:rPr lang="en-US" dirty="0" smtClean="0"/>
                      <a:t>Chrome</a:t>
                    </a:r>
                    <a:r>
                      <a:rPr lang="en-US" dirty="0"/>
                      <a:t>
7.5%</a:t>
                    </a:r>
                  </a:p>
                </c:rich>
              </c:tx>
              <c:showLegendKey val="0"/>
              <c:showVal val="1"/>
              <c:showCatName val="1"/>
              <c:showSerName val="0"/>
              <c:showPercent val="0"/>
              <c:showBubbleSize val="0"/>
              <c:separator>
</c:separator>
            </c:dLbl>
            <c:dLbl>
              <c:idx val="3"/>
              <c:layout>
                <c:manualLayout>
                  <c:x val="-1.1461319112691199E-2"/>
                  <c:y val="-5.5984740750336702E-3"/>
                </c:manualLayout>
              </c:layout>
              <c:showLegendKey val="0"/>
              <c:showVal val="1"/>
              <c:showCatName val="1"/>
              <c:showSerName val="0"/>
              <c:showPercent val="0"/>
              <c:showBubbleSize val="0"/>
              <c:separator>
</c:separator>
            </c:dLbl>
            <c:dLbl>
              <c:idx val="4"/>
              <c:layout>
                <c:manualLayout>
                  <c:x val="2.1202273821427201E-2"/>
                  <c:y val="4.2222993477308802E-4"/>
                </c:manualLayout>
              </c:layout>
              <c:showLegendKey val="0"/>
              <c:showVal val="1"/>
              <c:showCatName val="1"/>
              <c:showSerName val="0"/>
              <c:showPercent val="0"/>
              <c:showBubbleSize val="0"/>
              <c:separator>
</c:separator>
            </c:dLbl>
            <c:txPr>
              <a:bodyPr/>
              <a:lstStyle/>
              <a:p>
                <a:pPr>
                  <a:defRPr>
                    <a:solidFill>
                      <a:srgbClr val="FFFFFF"/>
                    </a:solidFill>
                  </a:defRPr>
                </a:pPr>
                <a:endParaRPr lang="en-US"/>
              </a:p>
            </c:txPr>
            <c:showLegendKey val="0"/>
            <c:showVal val="1"/>
            <c:showCatName val="1"/>
            <c:showSerName val="0"/>
            <c:showPercent val="0"/>
            <c:showBubbleSize val="0"/>
            <c:separator>
</c:separator>
            <c:showLeaderLines val="1"/>
          </c:dLbls>
          <c:cat>
            <c:strRef>
              <c:f>'By Browser'!$D$33:$D$37</c:f>
              <c:strCache>
                <c:ptCount val="5"/>
                <c:pt idx="0">
                  <c:v>Microsoft Internet Explorer</c:v>
                </c:pt>
                <c:pt idx="1">
                  <c:v>Firefox</c:v>
                </c:pt>
                <c:pt idx="2">
                  <c:v>Google Chrome</c:v>
                </c:pt>
                <c:pt idx="3">
                  <c:v>Safari</c:v>
                </c:pt>
                <c:pt idx="4">
                  <c:v>Others</c:v>
                </c:pt>
              </c:strCache>
            </c:strRef>
          </c:cat>
          <c:val>
            <c:numRef>
              <c:f>'By Browser'!$E$33:$E$37</c:f>
              <c:numCache>
                <c:formatCode>0.0%</c:formatCode>
                <c:ptCount val="5"/>
                <c:pt idx="0">
                  <c:v>0.76200000000000001</c:v>
                </c:pt>
                <c:pt idx="1">
                  <c:v>0.11899999999999999</c:v>
                </c:pt>
                <c:pt idx="2">
                  <c:v>7.4999999999999997E-2</c:v>
                </c:pt>
                <c:pt idx="3">
                  <c:v>4.1000000000000002E-2</c:v>
                </c:pt>
                <c:pt idx="4">
                  <c:v>3.0000000000000001E-3</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ln>
      <a:noFill/>
    </a:ln>
  </c:sp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66A20D-FAB9-47DF-9358-72A55C595DC4}"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en-US"/>
        </a:p>
      </dgm:t>
    </dgm:pt>
    <dgm:pt modelId="{EDA2157F-523A-484F-8E8D-207745632ECB}">
      <dgm:prSet phldrT="[Text]"/>
      <dgm:spPr>
        <a:solidFill>
          <a:srgbClr val="005DAA"/>
        </a:solidFill>
      </dgm:spPr>
      <dgm:t>
        <a:bodyPr/>
        <a:lstStyle/>
        <a:p>
          <a:r>
            <a:rPr lang="en-US" dirty="0" smtClean="0"/>
            <a:t>Yammer</a:t>
          </a:r>
          <a:endParaRPr lang="en-US" dirty="0"/>
        </a:p>
      </dgm:t>
    </dgm:pt>
    <dgm:pt modelId="{964DEEC6-87DA-4D27-B093-67ADD5A9F3A4}" type="parTrans" cxnId="{9BD1334F-9A48-4FE0-8CFE-20ED4EDCC7EE}">
      <dgm:prSet/>
      <dgm:spPr/>
      <dgm:t>
        <a:bodyPr/>
        <a:lstStyle/>
        <a:p>
          <a:endParaRPr lang="en-US"/>
        </a:p>
      </dgm:t>
    </dgm:pt>
    <dgm:pt modelId="{E1EB6F62-D301-4FB9-8BA9-54AAE90A0342}" type="sibTrans" cxnId="{9BD1334F-9A48-4FE0-8CFE-20ED4EDCC7EE}">
      <dgm:prSet/>
      <dgm:spPr/>
      <dgm:t>
        <a:bodyPr/>
        <a:lstStyle/>
        <a:p>
          <a:endParaRPr lang="en-US"/>
        </a:p>
      </dgm:t>
    </dgm:pt>
    <dgm:pt modelId="{5C945C18-FF75-4E88-8767-2F3496C78328}">
      <dgm:prSet phldrT="[Text]"/>
      <dgm:spPr>
        <a:solidFill>
          <a:srgbClr val="EF3E42"/>
        </a:solidFill>
      </dgm:spPr>
      <dgm:t>
        <a:bodyPr/>
        <a:lstStyle/>
        <a:p>
          <a:r>
            <a:rPr lang="en-US" dirty="0" smtClean="0"/>
            <a:t>Chatter</a:t>
          </a:r>
          <a:endParaRPr lang="en-US" dirty="0"/>
        </a:p>
      </dgm:t>
    </dgm:pt>
    <dgm:pt modelId="{9ECE3B50-7711-4000-A32B-AD8D2664C26E}" type="parTrans" cxnId="{EB1B474B-4C0F-4DAC-950B-572AB68218D8}">
      <dgm:prSet/>
      <dgm:spPr/>
      <dgm:t>
        <a:bodyPr/>
        <a:lstStyle/>
        <a:p>
          <a:endParaRPr lang="en-US"/>
        </a:p>
      </dgm:t>
    </dgm:pt>
    <dgm:pt modelId="{BBE11455-E8EB-476C-B28C-9B65FED9A3E6}" type="sibTrans" cxnId="{EB1B474B-4C0F-4DAC-950B-572AB68218D8}">
      <dgm:prSet/>
      <dgm:spPr/>
      <dgm:t>
        <a:bodyPr/>
        <a:lstStyle/>
        <a:p>
          <a:endParaRPr lang="en-US"/>
        </a:p>
      </dgm:t>
    </dgm:pt>
    <dgm:pt modelId="{18C850D7-96FD-4C60-B5D4-6C85164C93F1}">
      <dgm:prSet phldrT="[Text]"/>
      <dgm:spPr>
        <a:solidFill>
          <a:srgbClr val="8DC63F"/>
        </a:solidFill>
      </dgm:spPr>
      <dgm:t>
        <a:bodyPr/>
        <a:lstStyle/>
        <a:p>
          <a:r>
            <a:rPr lang="en-US" dirty="0" smtClean="0"/>
            <a:t>Others</a:t>
          </a:r>
          <a:endParaRPr lang="en-US" dirty="0"/>
        </a:p>
      </dgm:t>
    </dgm:pt>
    <dgm:pt modelId="{84407AA6-E9E9-484D-9891-4F06F8D93478}" type="parTrans" cxnId="{E44AF174-EE4D-42C5-A2B9-FE99089B3499}">
      <dgm:prSet/>
      <dgm:spPr/>
      <dgm:t>
        <a:bodyPr/>
        <a:lstStyle/>
        <a:p>
          <a:endParaRPr lang="en-US"/>
        </a:p>
      </dgm:t>
    </dgm:pt>
    <dgm:pt modelId="{21BC6BD4-F2C7-4471-8BF7-422A414CB948}" type="sibTrans" cxnId="{E44AF174-EE4D-42C5-A2B9-FE99089B3499}">
      <dgm:prSet/>
      <dgm:spPr/>
      <dgm:t>
        <a:bodyPr/>
        <a:lstStyle/>
        <a:p>
          <a:endParaRPr lang="en-US"/>
        </a:p>
      </dgm:t>
    </dgm:pt>
    <dgm:pt modelId="{526D516B-2344-4937-A0CC-31298CABB1CE}">
      <dgm:prSet phldrT="[Text]" custT="1"/>
      <dgm:spPr>
        <a:solidFill>
          <a:srgbClr val="FDB913"/>
        </a:solidFill>
      </dgm:spPr>
      <dgm:t>
        <a:bodyPr/>
        <a:lstStyle/>
        <a:p>
          <a:r>
            <a:rPr lang="en-US" sz="1100" dirty="0" smtClean="0"/>
            <a:t>Home Grown</a:t>
          </a:r>
          <a:endParaRPr lang="en-US" sz="1100" dirty="0"/>
        </a:p>
      </dgm:t>
    </dgm:pt>
    <dgm:pt modelId="{E1B44ED2-CF99-437C-B536-92CA0FE19731}" type="parTrans" cxnId="{D2297E7C-8644-439B-8AB4-79367136D123}">
      <dgm:prSet/>
      <dgm:spPr/>
      <dgm:t>
        <a:bodyPr/>
        <a:lstStyle/>
        <a:p>
          <a:endParaRPr lang="en-US"/>
        </a:p>
      </dgm:t>
    </dgm:pt>
    <dgm:pt modelId="{D99FD63D-574F-4754-95C4-0C6983343CBF}" type="sibTrans" cxnId="{D2297E7C-8644-439B-8AB4-79367136D123}">
      <dgm:prSet/>
      <dgm:spPr/>
      <dgm:t>
        <a:bodyPr/>
        <a:lstStyle/>
        <a:p>
          <a:endParaRPr lang="en-US"/>
        </a:p>
      </dgm:t>
    </dgm:pt>
    <dgm:pt modelId="{6EA62126-0A12-430D-BE14-18C26F955025}" type="pres">
      <dgm:prSet presAssocID="{7166A20D-FAB9-47DF-9358-72A55C595DC4}" presName="cycleMatrixDiagram" presStyleCnt="0">
        <dgm:presLayoutVars>
          <dgm:chMax val="1"/>
          <dgm:dir/>
          <dgm:animLvl val="lvl"/>
          <dgm:resizeHandles val="exact"/>
        </dgm:presLayoutVars>
      </dgm:prSet>
      <dgm:spPr/>
      <dgm:t>
        <a:bodyPr/>
        <a:lstStyle/>
        <a:p>
          <a:endParaRPr lang="en-US"/>
        </a:p>
      </dgm:t>
    </dgm:pt>
    <dgm:pt modelId="{563F19B3-4514-428E-B74C-82A117475CB1}" type="pres">
      <dgm:prSet presAssocID="{7166A20D-FAB9-47DF-9358-72A55C595DC4}" presName="children" presStyleCnt="0"/>
      <dgm:spPr/>
    </dgm:pt>
    <dgm:pt modelId="{72A76BF0-8AA0-4546-BCD2-C878726B6F4F}" type="pres">
      <dgm:prSet presAssocID="{7166A20D-FAB9-47DF-9358-72A55C595DC4}" presName="childPlaceholder" presStyleCnt="0"/>
      <dgm:spPr/>
    </dgm:pt>
    <dgm:pt modelId="{CECC18B7-FAE0-4CF8-9B9F-3A9BCEDF423B}" type="pres">
      <dgm:prSet presAssocID="{7166A20D-FAB9-47DF-9358-72A55C595DC4}" presName="circle" presStyleCnt="0"/>
      <dgm:spPr/>
    </dgm:pt>
    <dgm:pt modelId="{FA47CFD3-6BCC-4766-AFCB-A9F37CFEB2A9}" type="pres">
      <dgm:prSet presAssocID="{7166A20D-FAB9-47DF-9358-72A55C595DC4}" presName="quadrant1" presStyleLbl="node1" presStyleIdx="0" presStyleCnt="4">
        <dgm:presLayoutVars>
          <dgm:chMax val="1"/>
          <dgm:bulletEnabled val="1"/>
        </dgm:presLayoutVars>
      </dgm:prSet>
      <dgm:spPr/>
      <dgm:t>
        <a:bodyPr/>
        <a:lstStyle/>
        <a:p>
          <a:endParaRPr lang="en-US"/>
        </a:p>
      </dgm:t>
    </dgm:pt>
    <dgm:pt modelId="{BA396EA2-DE29-4926-80AC-9D645F9ADC66}" type="pres">
      <dgm:prSet presAssocID="{7166A20D-FAB9-47DF-9358-72A55C595DC4}" presName="quadrant2" presStyleLbl="node1" presStyleIdx="1" presStyleCnt="4">
        <dgm:presLayoutVars>
          <dgm:chMax val="1"/>
          <dgm:bulletEnabled val="1"/>
        </dgm:presLayoutVars>
      </dgm:prSet>
      <dgm:spPr/>
      <dgm:t>
        <a:bodyPr/>
        <a:lstStyle/>
        <a:p>
          <a:endParaRPr lang="en-US"/>
        </a:p>
      </dgm:t>
    </dgm:pt>
    <dgm:pt modelId="{FE7293A4-681D-40E3-A3CC-3D58DA2D1670}" type="pres">
      <dgm:prSet presAssocID="{7166A20D-FAB9-47DF-9358-72A55C595DC4}" presName="quadrant3" presStyleLbl="node1" presStyleIdx="2" presStyleCnt="4">
        <dgm:presLayoutVars>
          <dgm:chMax val="1"/>
          <dgm:bulletEnabled val="1"/>
        </dgm:presLayoutVars>
      </dgm:prSet>
      <dgm:spPr/>
      <dgm:t>
        <a:bodyPr/>
        <a:lstStyle/>
        <a:p>
          <a:endParaRPr lang="en-US"/>
        </a:p>
      </dgm:t>
    </dgm:pt>
    <dgm:pt modelId="{5B86A873-95AE-496D-935A-61BF4D0CAF01}" type="pres">
      <dgm:prSet presAssocID="{7166A20D-FAB9-47DF-9358-72A55C595DC4}" presName="quadrant4" presStyleLbl="node1" presStyleIdx="3" presStyleCnt="4">
        <dgm:presLayoutVars>
          <dgm:chMax val="1"/>
          <dgm:bulletEnabled val="1"/>
        </dgm:presLayoutVars>
      </dgm:prSet>
      <dgm:spPr/>
      <dgm:t>
        <a:bodyPr/>
        <a:lstStyle/>
        <a:p>
          <a:endParaRPr lang="en-US"/>
        </a:p>
      </dgm:t>
    </dgm:pt>
    <dgm:pt modelId="{DD2E315B-2EBB-43AD-909F-78762617F0DB}" type="pres">
      <dgm:prSet presAssocID="{7166A20D-FAB9-47DF-9358-72A55C595DC4}" presName="quadrantPlaceholder" presStyleCnt="0"/>
      <dgm:spPr/>
    </dgm:pt>
    <dgm:pt modelId="{9C6AD700-C66C-405E-8CA1-7D1B0ACDBEDE}" type="pres">
      <dgm:prSet presAssocID="{7166A20D-FAB9-47DF-9358-72A55C595DC4}" presName="center1" presStyleLbl="fgShp" presStyleIdx="0" presStyleCnt="2"/>
      <dgm:spPr/>
    </dgm:pt>
    <dgm:pt modelId="{A6BB4A75-7E81-4F57-834D-424516E90FAA}" type="pres">
      <dgm:prSet presAssocID="{7166A20D-FAB9-47DF-9358-72A55C595DC4}" presName="center2" presStyleLbl="fgShp" presStyleIdx="1" presStyleCnt="2"/>
      <dgm:spPr/>
    </dgm:pt>
  </dgm:ptLst>
  <dgm:cxnLst>
    <dgm:cxn modelId="{9BD1334F-9A48-4FE0-8CFE-20ED4EDCC7EE}" srcId="{7166A20D-FAB9-47DF-9358-72A55C595DC4}" destId="{EDA2157F-523A-484F-8E8D-207745632ECB}" srcOrd="0" destOrd="0" parTransId="{964DEEC6-87DA-4D27-B093-67ADD5A9F3A4}" sibTransId="{E1EB6F62-D301-4FB9-8BA9-54AAE90A0342}"/>
    <dgm:cxn modelId="{B98D5D49-556C-4896-BAD2-CE51D2D95A0F}" type="presOf" srcId="{18C850D7-96FD-4C60-B5D4-6C85164C93F1}" destId="{FE7293A4-681D-40E3-A3CC-3D58DA2D1670}" srcOrd="0" destOrd="0" presId="urn:microsoft.com/office/officeart/2005/8/layout/cycle4"/>
    <dgm:cxn modelId="{0929985A-A28A-419C-9DD5-D4168F71EA2A}" type="presOf" srcId="{EDA2157F-523A-484F-8E8D-207745632ECB}" destId="{FA47CFD3-6BCC-4766-AFCB-A9F37CFEB2A9}" srcOrd="0" destOrd="0" presId="urn:microsoft.com/office/officeart/2005/8/layout/cycle4"/>
    <dgm:cxn modelId="{EB1B474B-4C0F-4DAC-950B-572AB68218D8}" srcId="{7166A20D-FAB9-47DF-9358-72A55C595DC4}" destId="{5C945C18-FF75-4E88-8767-2F3496C78328}" srcOrd="1" destOrd="0" parTransId="{9ECE3B50-7711-4000-A32B-AD8D2664C26E}" sibTransId="{BBE11455-E8EB-476C-B28C-9B65FED9A3E6}"/>
    <dgm:cxn modelId="{43E5B3D1-A01E-4FD7-A851-69CC006079FF}" type="presOf" srcId="{5C945C18-FF75-4E88-8767-2F3496C78328}" destId="{BA396EA2-DE29-4926-80AC-9D645F9ADC66}" srcOrd="0" destOrd="0" presId="urn:microsoft.com/office/officeart/2005/8/layout/cycle4"/>
    <dgm:cxn modelId="{643F5537-9EF5-4964-8976-C7972B554BB1}" type="presOf" srcId="{7166A20D-FAB9-47DF-9358-72A55C595DC4}" destId="{6EA62126-0A12-430D-BE14-18C26F955025}" srcOrd="0" destOrd="0" presId="urn:microsoft.com/office/officeart/2005/8/layout/cycle4"/>
    <dgm:cxn modelId="{DC8786E3-7281-42B5-BF97-DD02D071B60C}" type="presOf" srcId="{526D516B-2344-4937-A0CC-31298CABB1CE}" destId="{5B86A873-95AE-496D-935A-61BF4D0CAF01}" srcOrd="0" destOrd="0" presId="urn:microsoft.com/office/officeart/2005/8/layout/cycle4"/>
    <dgm:cxn modelId="{D2297E7C-8644-439B-8AB4-79367136D123}" srcId="{7166A20D-FAB9-47DF-9358-72A55C595DC4}" destId="{526D516B-2344-4937-A0CC-31298CABB1CE}" srcOrd="3" destOrd="0" parTransId="{E1B44ED2-CF99-437C-B536-92CA0FE19731}" sibTransId="{D99FD63D-574F-4754-95C4-0C6983343CBF}"/>
    <dgm:cxn modelId="{E44AF174-EE4D-42C5-A2B9-FE99089B3499}" srcId="{7166A20D-FAB9-47DF-9358-72A55C595DC4}" destId="{18C850D7-96FD-4C60-B5D4-6C85164C93F1}" srcOrd="2" destOrd="0" parTransId="{84407AA6-E9E9-484D-9891-4F06F8D93478}" sibTransId="{21BC6BD4-F2C7-4471-8BF7-422A414CB948}"/>
    <dgm:cxn modelId="{22F8F4AD-5EB7-47D6-90D1-26B7EECBE582}" type="presParOf" srcId="{6EA62126-0A12-430D-BE14-18C26F955025}" destId="{563F19B3-4514-428E-B74C-82A117475CB1}" srcOrd="0" destOrd="0" presId="urn:microsoft.com/office/officeart/2005/8/layout/cycle4"/>
    <dgm:cxn modelId="{4A159626-6AE0-4CCA-8134-7F4DBC026709}" type="presParOf" srcId="{563F19B3-4514-428E-B74C-82A117475CB1}" destId="{72A76BF0-8AA0-4546-BCD2-C878726B6F4F}" srcOrd="0" destOrd="0" presId="urn:microsoft.com/office/officeart/2005/8/layout/cycle4"/>
    <dgm:cxn modelId="{77549E42-35D6-4025-83D1-A27E365B9510}" type="presParOf" srcId="{6EA62126-0A12-430D-BE14-18C26F955025}" destId="{CECC18B7-FAE0-4CF8-9B9F-3A9BCEDF423B}" srcOrd="1" destOrd="0" presId="urn:microsoft.com/office/officeart/2005/8/layout/cycle4"/>
    <dgm:cxn modelId="{078DEF24-465F-4C0C-A060-B9977A4A8B0B}" type="presParOf" srcId="{CECC18B7-FAE0-4CF8-9B9F-3A9BCEDF423B}" destId="{FA47CFD3-6BCC-4766-AFCB-A9F37CFEB2A9}" srcOrd="0" destOrd="0" presId="urn:microsoft.com/office/officeart/2005/8/layout/cycle4"/>
    <dgm:cxn modelId="{F64A29EA-5E76-4009-920D-D8407DD89984}" type="presParOf" srcId="{CECC18B7-FAE0-4CF8-9B9F-3A9BCEDF423B}" destId="{BA396EA2-DE29-4926-80AC-9D645F9ADC66}" srcOrd="1" destOrd="0" presId="urn:microsoft.com/office/officeart/2005/8/layout/cycle4"/>
    <dgm:cxn modelId="{5F0858CD-F8BA-446F-B38A-60B49B7B35DD}" type="presParOf" srcId="{CECC18B7-FAE0-4CF8-9B9F-3A9BCEDF423B}" destId="{FE7293A4-681D-40E3-A3CC-3D58DA2D1670}" srcOrd="2" destOrd="0" presId="urn:microsoft.com/office/officeart/2005/8/layout/cycle4"/>
    <dgm:cxn modelId="{421D14F6-4A6C-4818-8F5F-989942C23883}" type="presParOf" srcId="{CECC18B7-FAE0-4CF8-9B9F-3A9BCEDF423B}" destId="{5B86A873-95AE-496D-935A-61BF4D0CAF01}" srcOrd="3" destOrd="0" presId="urn:microsoft.com/office/officeart/2005/8/layout/cycle4"/>
    <dgm:cxn modelId="{B80A0699-ECB9-494D-ADCC-A88195C57D82}" type="presParOf" srcId="{CECC18B7-FAE0-4CF8-9B9F-3A9BCEDF423B}" destId="{DD2E315B-2EBB-43AD-909F-78762617F0DB}" srcOrd="4" destOrd="0" presId="urn:microsoft.com/office/officeart/2005/8/layout/cycle4"/>
    <dgm:cxn modelId="{2CD3909A-43ED-483F-BCA5-5D9591A86E23}" type="presParOf" srcId="{6EA62126-0A12-430D-BE14-18C26F955025}" destId="{9C6AD700-C66C-405E-8CA1-7D1B0ACDBEDE}" srcOrd="2" destOrd="0" presId="urn:microsoft.com/office/officeart/2005/8/layout/cycle4"/>
    <dgm:cxn modelId="{0EEE83DA-0E32-476D-8340-6C28811CE16E}" type="presParOf" srcId="{6EA62126-0A12-430D-BE14-18C26F955025}" destId="{A6BB4A75-7E81-4F57-834D-424516E90FAA}" srcOrd="3" destOrd="0" presId="urn:microsoft.com/office/officeart/2005/8/layout/cycle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8A3304-5AAC-4F90-AB64-E21D6973BC6C}" type="doc">
      <dgm:prSet loTypeId="urn:microsoft.com/office/officeart/2005/8/layout/cycle4" loCatId="matrix" qsTypeId="urn:microsoft.com/office/officeart/2005/8/quickstyle/simple1" qsCatId="simple" csTypeId="urn:microsoft.com/office/officeart/2005/8/colors/accent1_2" csCatId="accent1" phldr="1"/>
      <dgm:spPr/>
      <dgm:t>
        <a:bodyPr/>
        <a:lstStyle/>
        <a:p>
          <a:endParaRPr lang="en-US"/>
        </a:p>
      </dgm:t>
    </dgm:pt>
    <dgm:pt modelId="{51413FEE-DD6B-4CF5-823C-8BBE359D9135}">
      <dgm:prSet phldrT="[Text]"/>
      <dgm:spPr/>
      <dgm:t>
        <a:bodyPr/>
        <a:lstStyle/>
        <a:p>
          <a:r>
            <a:rPr lang="en-US" b="1" dirty="0" smtClean="0"/>
            <a:t>Learning &amp; Development</a:t>
          </a:r>
          <a:endParaRPr lang="en-US" b="1" dirty="0"/>
        </a:p>
      </dgm:t>
    </dgm:pt>
    <dgm:pt modelId="{D6585FF3-6930-4BF7-B27A-A9BF6A33C605}" type="parTrans" cxnId="{3CCE4193-C5F1-447A-B940-26BC5B410138}">
      <dgm:prSet/>
      <dgm:spPr/>
      <dgm:t>
        <a:bodyPr/>
        <a:lstStyle/>
        <a:p>
          <a:endParaRPr lang="en-US"/>
        </a:p>
      </dgm:t>
    </dgm:pt>
    <dgm:pt modelId="{69846E68-9BB7-4706-BB81-5291C70E477B}" type="sibTrans" cxnId="{3CCE4193-C5F1-447A-B940-26BC5B410138}">
      <dgm:prSet/>
      <dgm:spPr/>
      <dgm:t>
        <a:bodyPr/>
        <a:lstStyle/>
        <a:p>
          <a:endParaRPr lang="en-US"/>
        </a:p>
      </dgm:t>
    </dgm:pt>
    <dgm:pt modelId="{56747812-52A7-477B-9DEE-2CDFF24A225C}">
      <dgm:prSet phldrT="[Text]" custT="1"/>
      <dgm:spPr/>
      <dgm:t>
        <a:bodyPr/>
        <a:lstStyle/>
        <a:p>
          <a:r>
            <a:rPr lang="en-US" sz="1100" b="1" dirty="0" smtClean="0"/>
            <a:t>HubWorks Training</a:t>
          </a:r>
          <a:endParaRPr lang="en-US" sz="1100" b="1" dirty="0"/>
        </a:p>
      </dgm:t>
    </dgm:pt>
    <dgm:pt modelId="{9325CFB9-2AA4-4FA4-8CD6-FEFF521C361C}" type="parTrans" cxnId="{A8DD83B9-03D8-4C56-8C65-3B567E6B4B85}">
      <dgm:prSet/>
      <dgm:spPr/>
      <dgm:t>
        <a:bodyPr/>
        <a:lstStyle/>
        <a:p>
          <a:endParaRPr lang="en-US"/>
        </a:p>
      </dgm:t>
    </dgm:pt>
    <dgm:pt modelId="{86E76A51-50CB-45CE-BB32-D081765592BA}" type="sibTrans" cxnId="{A8DD83B9-03D8-4C56-8C65-3B567E6B4B85}">
      <dgm:prSet/>
      <dgm:spPr/>
      <dgm:t>
        <a:bodyPr/>
        <a:lstStyle/>
        <a:p>
          <a:endParaRPr lang="en-US"/>
        </a:p>
      </dgm:t>
    </dgm:pt>
    <dgm:pt modelId="{ECE5DE8A-7062-40F1-B719-84BE8C1544ED}">
      <dgm:prSet phldrT="[Text]"/>
      <dgm:spPr/>
      <dgm:t>
        <a:bodyPr/>
        <a:lstStyle/>
        <a:p>
          <a:r>
            <a:rPr lang="en-US" b="1" dirty="0" smtClean="0"/>
            <a:t>Corporate Communications</a:t>
          </a:r>
          <a:endParaRPr lang="en-US" b="1" dirty="0"/>
        </a:p>
      </dgm:t>
    </dgm:pt>
    <dgm:pt modelId="{FC87B847-2F47-42E2-8CF7-3584E6C1A5A0}" type="parTrans" cxnId="{26886B8D-617A-432D-9B0A-74B2EABFE253}">
      <dgm:prSet/>
      <dgm:spPr/>
      <dgm:t>
        <a:bodyPr/>
        <a:lstStyle/>
        <a:p>
          <a:endParaRPr lang="en-US"/>
        </a:p>
      </dgm:t>
    </dgm:pt>
    <dgm:pt modelId="{F6FE164D-38D3-466A-A803-5B82EE16A4BD}" type="sibTrans" cxnId="{26886B8D-617A-432D-9B0A-74B2EABFE253}">
      <dgm:prSet/>
      <dgm:spPr/>
      <dgm:t>
        <a:bodyPr/>
        <a:lstStyle/>
        <a:p>
          <a:endParaRPr lang="en-US"/>
        </a:p>
      </dgm:t>
    </dgm:pt>
    <dgm:pt modelId="{7FEF1417-502F-44E0-941B-8E452F16A9E8}">
      <dgm:prSet phldrT="[Text]" custT="1"/>
      <dgm:spPr/>
      <dgm:t>
        <a:bodyPr/>
        <a:lstStyle/>
        <a:p>
          <a:r>
            <a:rPr lang="en-US" sz="1100" b="1" dirty="0" smtClean="0"/>
            <a:t>Incentives &amp; Rewards</a:t>
          </a:r>
          <a:endParaRPr lang="en-US" sz="1100" b="1" dirty="0"/>
        </a:p>
      </dgm:t>
    </dgm:pt>
    <dgm:pt modelId="{F88ECAFD-0416-4E6C-81DB-F1973905152C}" type="parTrans" cxnId="{DAF26460-7B44-4125-AF2E-D97F0320C16C}">
      <dgm:prSet/>
      <dgm:spPr/>
      <dgm:t>
        <a:bodyPr/>
        <a:lstStyle/>
        <a:p>
          <a:endParaRPr lang="en-US"/>
        </a:p>
      </dgm:t>
    </dgm:pt>
    <dgm:pt modelId="{D2F53B19-A0B5-40B9-89AF-921635B03C87}" type="sibTrans" cxnId="{DAF26460-7B44-4125-AF2E-D97F0320C16C}">
      <dgm:prSet/>
      <dgm:spPr/>
      <dgm:t>
        <a:bodyPr/>
        <a:lstStyle/>
        <a:p>
          <a:endParaRPr lang="en-US"/>
        </a:p>
      </dgm:t>
    </dgm:pt>
    <dgm:pt modelId="{B4FF8851-9444-44D1-B57F-FD3FC53011F2}">
      <dgm:prSet phldrT="[Text]"/>
      <dgm:spPr/>
      <dgm:t>
        <a:bodyPr/>
        <a:lstStyle/>
        <a:p>
          <a:r>
            <a:rPr lang="en-US" b="1" dirty="0" smtClean="0"/>
            <a:t>Global</a:t>
          </a:r>
        </a:p>
        <a:p>
          <a:r>
            <a:rPr lang="en-US" b="1" dirty="0" smtClean="0"/>
            <a:t>Enterprise</a:t>
          </a:r>
        </a:p>
        <a:p>
          <a:r>
            <a:rPr lang="en-US" b="1" smtClean="0"/>
            <a:t>Technology</a:t>
          </a:r>
          <a:endParaRPr lang="en-US" b="1" dirty="0"/>
        </a:p>
      </dgm:t>
    </dgm:pt>
    <dgm:pt modelId="{1B2344BF-548C-4D8E-B676-A635386E99DE}" type="parTrans" cxnId="{47BAD3EF-6B71-4207-A30A-5D2D167B6372}">
      <dgm:prSet/>
      <dgm:spPr/>
      <dgm:t>
        <a:bodyPr/>
        <a:lstStyle/>
        <a:p>
          <a:endParaRPr lang="en-US"/>
        </a:p>
      </dgm:t>
    </dgm:pt>
    <dgm:pt modelId="{A11AAFCA-1975-40B0-9959-558D9EF41706}" type="sibTrans" cxnId="{47BAD3EF-6B71-4207-A30A-5D2D167B6372}">
      <dgm:prSet/>
      <dgm:spPr/>
      <dgm:t>
        <a:bodyPr/>
        <a:lstStyle/>
        <a:p>
          <a:endParaRPr lang="en-US"/>
        </a:p>
      </dgm:t>
    </dgm:pt>
    <dgm:pt modelId="{43C9E001-27DC-472B-A739-532B66AE6FCB}">
      <dgm:prSet phldrT="[Text]" custT="1"/>
      <dgm:spPr/>
      <dgm:t>
        <a:bodyPr/>
        <a:lstStyle/>
        <a:p>
          <a:r>
            <a:rPr lang="en-US" sz="1100" b="1" dirty="0" smtClean="0"/>
            <a:t>Real-To-Life-Scenarios</a:t>
          </a:r>
          <a:endParaRPr lang="en-US" sz="1100" b="1" dirty="0"/>
        </a:p>
      </dgm:t>
    </dgm:pt>
    <dgm:pt modelId="{6CD1E8A0-EC94-414A-9D60-A0F9BC646557}" type="parTrans" cxnId="{E44893EF-DAD8-4F50-A2D3-355BA15A22B3}">
      <dgm:prSet/>
      <dgm:spPr/>
      <dgm:t>
        <a:bodyPr/>
        <a:lstStyle/>
        <a:p>
          <a:endParaRPr lang="en-US"/>
        </a:p>
      </dgm:t>
    </dgm:pt>
    <dgm:pt modelId="{86A582E4-2BB8-4769-ABCF-3CFF94011413}" type="sibTrans" cxnId="{E44893EF-DAD8-4F50-A2D3-355BA15A22B3}">
      <dgm:prSet/>
      <dgm:spPr/>
      <dgm:t>
        <a:bodyPr/>
        <a:lstStyle/>
        <a:p>
          <a:endParaRPr lang="en-US"/>
        </a:p>
      </dgm:t>
    </dgm:pt>
    <dgm:pt modelId="{EC7E13D5-7845-49E6-8FD4-1C2E3C2C83B0}">
      <dgm:prSet phldrT="[Text]" custT="1"/>
      <dgm:spPr/>
      <dgm:t>
        <a:bodyPr/>
        <a:lstStyle/>
        <a:p>
          <a:r>
            <a:rPr lang="en-US" sz="1100" b="1" dirty="0" smtClean="0"/>
            <a:t>Communication</a:t>
          </a:r>
          <a:endParaRPr lang="en-US" sz="1100" b="1" dirty="0"/>
        </a:p>
      </dgm:t>
    </dgm:pt>
    <dgm:pt modelId="{EA16607D-ADC6-4525-8AEF-5C3F45F6AC56}" type="parTrans" cxnId="{6766344A-86F8-4753-80C8-F875E8F32686}">
      <dgm:prSet/>
      <dgm:spPr/>
      <dgm:t>
        <a:bodyPr/>
        <a:lstStyle/>
        <a:p>
          <a:endParaRPr lang="en-US"/>
        </a:p>
      </dgm:t>
    </dgm:pt>
    <dgm:pt modelId="{38D81D9C-7954-4994-9FEF-438B96FEEA8C}" type="sibTrans" cxnId="{6766344A-86F8-4753-80C8-F875E8F32686}">
      <dgm:prSet/>
      <dgm:spPr/>
      <dgm:t>
        <a:bodyPr/>
        <a:lstStyle/>
        <a:p>
          <a:endParaRPr lang="en-US"/>
        </a:p>
      </dgm:t>
    </dgm:pt>
    <dgm:pt modelId="{12EECFB8-F227-4793-B96C-260E892C359D}">
      <dgm:prSet phldrT="[Text]" custT="1"/>
      <dgm:spPr/>
      <dgm:t>
        <a:bodyPr/>
        <a:lstStyle/>
        <a:p>
          <a:r>
            <a:rPr lang="en-US" sz="1100" b="1" dirty="0" smtClean="0"/>
            <a:t>Training </a:t>
          </a:r>
          <a:endParaRPr lang="en-US" sz="1100" b="1" dirty="0"/>
        </a:p>
      </dgm:t>
    </dgm:pt>
    <dgm:pt modelId="{A5C1AE3A-6294-4EC4-894F-8BB96EB4A08C}" type="parTrans" cxnId="{FA2894ED-EFAF-46F1-B5F4-A0916DA1985B}">
      <dgm:prSet/>
      <dgm:spPr/>
      <dgm:t>
        <a:bodyPr/>
        <a:lstStyle/>
        <a:p>
          <a:endParaRPr lang="en-US"/>
        </a:p>
      </dgm:t>
    </dgm:pt>
    <dgm:pt modelId="{D24D77F8-4133-4FFE-B3AD-E6017543D98C}" type="sibTrans" cxnId="{FA2894ED-EFAF-46F1-B5F4-A0916DA1985B}">
      <dgm:prSet/>
      <dgm:spPr/>
      <dgm:t>
        <a:bodyPr/>
        <a:lstStyle/>
        <a:p>
          <a:endParaRPr lang="en-US"/>
        </a:p>
      </dgm:t>
    </dgm:pt>
    <dgm:pt modelId="{04F92FEA-D7E0-42E1-9372-0CCFF4D917FC}">
      <dgm:prSet phldrT="[Text]" custT="1"/>
      <dgm:spPr/>
      <dgm:t>
        <a:bodyPr/>
        <a:lstStyle/>
        <a:p>
          <a:r>
            <a:rPr lang="en-US" sz="1100" b="1" dirty="0" smtClean="0"/>
            <a:t>Executive Support</a:t>
          </a:r>
          <a:endParaRPr lang="en-US" sz="1100" b="1" dirty="0"/>
        </a:p>
      </dgm:t>
    </dgm:pt>
    <dgm:pt modelId="{0B707C42-CA82-435B-BF64-670F8229D5FC}" type="parTrans" cxnId="{823C120B-DF10-4010-8FA5-2EA545DB5D38}">
      <dgm:prSet/>
      <dgm:spPr/>
      <dgm:t>
        <a:bodyPr/>
        <a:lstStyle/>
        <a:p>
          <a:endParaRPr lang="en-US"/>
        </a:p>
      </dgm:t>
    </dgm:pt>
    <dgm:pt modelId="{2EDAC9AD-5C2D-4034-A848-DF955C87755C}" type="sibTrans" cxnId="{823C120B-DF10-4010-8FA5-2EA545DB5D38}">
      <dgm:prSet/>
      <dgm:spPr/>
      <dgm:t>
        <a:bodyPr/>
        <a:lstStyle/>
        <a:p>
          <a:endParaRPr lang="en-US"/>
        </a:p>
      </dgm:t>
    </dgm:pt>
    <dgm:pt modelId="{042FE36A-BBB7-4F4A-823F-D6B7F4929F5D}">
      <dgm:prSet phldrT="[Text]" custT="1"/>
      <dgm:spPr/>
      <dgm:t>
        <a:bodyPr/>
        <a:lstStyle/>
        <a:p>
          <a:endParaRPr lang="en-US" sz="1100" dirty="0"/>
        </a:p>
      </dgm:t>
    </dgm:pt>
    <dgm:pt modelId="{5A7F3054-3B0A-4ACD-B8F7-88C85FB3FE6A}" type="parTrans" cxnId="{63F301E3-3BCF-4234-BA87-7EDDFBD4B656}">
      <dgm:prSet/>
      <dgm:spPr/>
      <dgm:t>
        <a:bodyPr/>
        <a:lstStyle/>
        <a:p>
          <a:endParaRPr lang="en-US"/>
        </a:p>
      </dgm:t>
    </dgm:pt>
    <dgm:pt modelId="{14E24825-4AD0-4032-97E6-C1E35405BCD4}" type="sibTrans" cxnId="{63F301E3-3BCF-4234-BA87-7EDDFBD4B656}">
      <dgm:prSet/>
      <dgm:spPr/>
      <dgm:t>
        <a:bodyPr/>
        <a:lstStyle/>
        <a:p>
          <a:endParaRPr lang="en-US"/>
        </a:p>
      </dgm:t>
    </dgm:pt>
    <dgm:pt modelId="{19FFBDF9-98D3-43C0-9AFA-CE8857CD0C47}">
      <dgm:prSet phldrT="[Text]" custT="1"/>
      <dgm:spPr/>
      <dgm:t>
        <a:bodyPr/>
        <a:lstStyle/>
        <a:p>
          <a:r>
            <a:rPr lang="en-US" sz="1100" b="1" dirty="0" smtClean="0"/>
            <a:t>Executive Support</a:t>
          </a:r>
          <a:endParaRPr lang="en-US" sz="1100" b="1" dirty="0"/>
        </a:p>
      </dgm:t>
    </dgm:pt>
    <dgm:pt modelId="{E2FFE727-E9FC-423E-958E-6E625DA05F93}" type="parTrans" cxnId="{F43033FB-0C42-4059-992B-2468E1ADB2B6}">
      <dgm:prSet/>
      <dgm:spPr/>
      <dgm:t>
        <a:bodyPr/>
        <a:lstStyle/>
        <a:p>
          <a:endParaRPr lang="en-US"/>
        </a:p>
      </dgm:t>
    </dgm:pt>
    <dgm:pt modelId="{30F2C972-F578-46EE-8476-3C8CB4021E2D}" type="sibTrans" cxnId="{F43033FB-0C42-4059-992B-2468E1ADB2B6}">
      <dgm:prSet/>
      <dgm:spPr/>
      <dgm:t>
        <a:bodyPr/>
        <a:lstStyle/>
        <a:p>
          <a:endParaRPr lang="en-US"/>
        </a:p>
      </dgm:t>
    </dgm:pt>
    <dgm:pt modelId="{17FBC627-C90E-400A-8A80-C8B52E39B71D}">
      <dgm:prSet phldrT="[Text]" custT="1"/>
      <dgm:spPr/>
      <dgm:t>
        <a:bodyPr/>
        <a:lstStyle/>
        <a:p>
          <a:r>
            <a:rPr lang="en-US" sz="1100" b="1" dirty="0" smtClean="0"/>
            <a:t>Promotions</a:t>
          </a:r>
          <a:endParaRPr lang="en-US" sz="1100" b="1" dirty="0"/>
        </a:p>
      </dgm:t>
    </dgm:pt>
    <dgm:pt modelId="{91237755-E6AE-4CFF-AF1D-65277C230E5B}" type="parTrans" cxnId="{21917CBD-06FD-4A7B-AA55-2E92F7EF4F64}">
      <dgm:prSet/>
      <dgm:spPr/>
      <dgm:t>
        <a:bodyPr/>
        <a:lstStyle/>
        <a:p>
          <a:endParaRPr lang="en-US"/>
        </a:p>
      </dgm:t>
    </dgm:pt>
    <dgm:pt modelId="{8752C3AA-7EF7-4737-8A74-04100F7408C3}" type="sibTrans" cxnId="{21917CBD-06FD-4A7B-AA55-2E92F7EF4F64}">
      <dgm:prSet/>
      <dgm:spPr/>
      <dgm:t>
        <a:bodyPr/>
        <a:lstStyle/>
        <a:p>
          <a:endParaRPr lang="en-US"/>
        </a:p>
      </dgm:t>
    </dgm:pt>
    <dgm:pt modelId="{B45C9D71-85CF-4617-A327-A8BB2B9DA6DD}">
      <dgm:prSet phldrT="[Text]" custT="1"/>
      <dgm:spPr/>
      <dgm:t>
        <a:bodyPr/>
        <a:lstStyle/>
        <a:p>
          <a:r>
            <a:rPr lang="en-US" sz="1100" b="1" dirty="0" smtClean="0"/>
            <a:t>Instructor Led Training</a:t>
          </a:r>
          <a:endParaRPr lang="en-US" sz="1100" b="1" dirty="0"/>
        </a:p>
      </dgm:t>
    </dgm:pt>
    <dgm:pt modelId="{A87E6767-06D5-4A1C-9A42-5BB54BA57BE9}" type="parTrans" cxnId="{09ABCD41-0160-47D1-8F04-252CDABAC2FD}">
      <dgm:prSet/>
      <dgm:spPr/>
      <dgm:t>
        <a:bodyPr/>
        <a:lstStyle/>
        <a:p>
          <a:endParaRPr lang="en-US"/>
        </a:p>
      </dgm:t>
    </dgm:pt>
    <dgm:pt modelId="{E08BA5AA-96BD-4A5A-ADC3-6C9BE24C6D23}" type="sibTrans" cxnId="{09ABCD41-0160-47D1-8F04-252CDABAC2FD}">
      <dgm:prSet/>
      <dgm:spPr/>
      <dgm:t>
        <a:bodyPr/>
        <a:lstStyle/>
        <a:p>
          <a:endParaRPr lang="en-US"/>
        </a:p>
      </dgm:t>
    </dgm:pt>
    <dgm:pt modelId="{ADB28305-6D31-482A-9A14-32E2FDA4513F}">
      <dgm:prSet phldrT="[Text]" custT="1"/>
      <dgm:spPr/>
      <dgm:t>
        <a:bodyPr/>
        <a:lstStyle/>
        <a:p>
          <a:endParaRPr lang="en-US" sz="1100" b="1" dirty="0"/>
        </a:p>
      </dgm:t>
    </dgm:pt>
    <dgm:pt modelId="{94B2BA35-76EC-4D2B-8BAF-FEEC105D0584}" type="parTrans" cxnId="{E3DD1883-5546-4E4F-A436-0F5DC16D1C5A}">
      <dgm:prSet/>
      <dgm:spPr/>
      <dgm:t>
        <a:bodyPr/>
        <a:lstStyle/>
        <a:p>
          <a:endParaRPr lang="en-US"/>
        </a:p>
      </dgm:t>
    </dgm:pt>
    <dgm:pt modelId="{1ABBD21E-323A-4FA4-B336-F62B2C617F2A}" type="sibTrans" cxnId="{E3DD1883-5546-4E4F-A436-0F5DC16D1C5A}">
      <dgm:prSet/>
      <dgm:spPr/>
      <dgm:t>
        <a:bodyPr/>
        <a:lstStyle/>
        <a:p>
          <a:endParaRPr lang="en-US"/>
        </a:p>
      </dgm:t>
    </dgm:pt>
    <dgm:pt modelId="{5CCCB11D-D89E-4484-A435-1F1D8125EA5A}">
      <dgm:prSet phldrT="[Text]" custT="1"/>
      <dgm:spPr/>
      <dgm:t>
        <a:bodyPr/>
        <a:lstStyle/>
        <a:p>
          <a:r>
            <a:rPr lang="en-US" sz="1100" b="1" dirty="0" smtClean="0"/>
            <a:t>Train the Trainers</a:t>
          </a:r>
          <a:endParaRPr lang="en-US" sz="1100" b="1" dirty="0"/>
        </a:p>
      </dgm:t>
    </dgm:pt>
    <dgm:pt modelId="{54E43D4E-3836-4D92-8FF3-FB6F16E6F4D3}" type="parTrans" cxnId="{2CE30A7F-FAA0-4986-B080-26FE665BF8DF}">
      <dgm:prSet/>
      <dgm:spPr/>
      <dgm:t>
        <a:bodyPr/>
        <a:lstStyle/>
        <a:p>
          <a:endParaRPr lang="en-US"/>
        </a:p>
      </dgm:t>
    </dgm:pt>
    <dgm:pt modelId="{6B684744-2542-48A7-8640-A413CC0C16BA}" type="sibTrans" cxnId="{2CE30A7F-FAA0-4986-B080-26FE665BF8DF}">
      <dgm:prSet/>
      <dgm:spPr/>
      <dgm:t>
        <a:bodyPr/>
        <a:lstStyle/>
        <a:p>
          <a:endParaRPr lang="en-US"/>
        </a:p>
      </dgm:t>
    </dgm:pt>
    <dgm:pt modelId="{9B8FC58A-2573-4475-B06B-9F33FB15A3C0}">
      <dgm:prSet phldrT="[Text]" custT="1"/>
      <dgm:spPr/>
      <dgm:t>
        <a:bodyPr/>
        <a:lstStyle/>
        <a:p>
          <a:r>
            <a:rPr lang="en-US" sz="1100" b="1" dirty="0" smtClean="0"/>
            <a:t>Incentives &amp; Rewards</a:t>
          </a:r>
          <a:endParaRPr lang="en-US" sz="1100" b="1" dirty="0"/>
        </a:p>
      </dgm:t>
    </dgm:pt>
    <dgm:pt modelId="{1EB85276-8BB1-43F9-9747-565486EDED91}" type="parTrans" cxnId="{F36140A8-EEB1-4FFA-B840-55C743F6CFF7}">
      <dgm:prSet/>
      <dgm:spPr/>
      <dgm:t>
        <a:bodyPr/>
        <a:lstStyle/>
        <a:p>
          <a:endParaRPr lang="en-US"/>
        </a:p>
      </dgm:t>
    </dgm:pt>
    <dgm:pt modelId="{AD0EE238-35E0-4DE9-AA2E-98ED53912028}" type="sibTrans" cxnId="{F36140A8-EEB1-4FFA-B840-55C743F6CFF7}">
      <dgm:prSet/>
      <dgm:spPr/>
      <dgm:t>
        <a:bodyPr/>
        <a:lstStyle/>
        <a:p>
          <a:endParaRPr lang="en-US"/>
        </a:p>
      </dgm:t>
    </dgm:pt>
    <dgm:pt modelId="{A020D92A-A5B9-482A-BBF3-B6654DB1603A}">
      <dgm:prSet phldrT="[Text]" custT="1"/>
      <dgm:spPr/>
      <dgm:t>
        <a:bodyPr/>
        <a:lstStyle/>
        <a:p>
          <a:r>
            <a:rPr lang="en-US" sz="1100" b="1" dirty="0" smtClean="0"/>
            <a:t>A day in the life of</a:t>
          </a:r>
          <a:endParaRPr lang="en-US" sz="1100" b="1" dirty="0"/>
        </a:p>
      </dgm:t>
    </dgm:pt>
    <dgm:pt modelId="{F14E1D96-EA7B-45EC-9FF6-F1E0D6A664DC}" type="parTrans" cxnId="{0260811F-0D44-4336-AB57-B32F340BFFA1}">
      <dgm:prSet/>
      <dgm:spPr/>
      <dgm:t>
        <a:bodyPr/>
        <a:lstStyle/>
        <a:p>
          <a:endParaRPr lang="en-US"/>
        </a:p>
      </dgm:t>
    </dgm:pt>
    <dgm:pt modelId="{8A1664E1-BE1A-41C5-BE16-54F2A42D2E3A}" type="sibTrans" cxnId="{0260811F-0D44-4336-AB57-B32F340BFFA1}">
      <dgm:prSet/>
      <dgm:spPr/>
      <dgm:t>
        <a:bodyPr/>
        <a:lstStyle/>
        <a:p>
          <a:endParaRPr lang="en-US"/>
        </a:p>
      </dgm:t>
    </dgm:pt>
    <dgm:pt modelId="{E5BBD8C8-AC91-4106-8629-56F368929409}">
      <dgm:prSet phldrT="[Text]" custT="1"/>
      <dgm:spPr/>
      <dgm:t>
        <a:bodyPr/>
        <a:lstStyle/>
        <a:p>
          <a:r>
            <a:rPr lang="en-US" sz="1100" b="1" dirty="0" smtClean="0"/>
            <a:t>Unknown Social Media Use Cases</a:t>
          </a:r>
          <a:endParaRPr lang="en-US" sz="1100" b="1" dirty="0"/>
        </a:p>
      </dgm:t>
    </dgm:pt>
    <dgm:pt modelId="{D54E10AA-1F4A-4741-8C1B-B8AD5E26F108}" type="parTrans" cxnId="{E34DF1AB-E59C-4716-B57C-A9B95900F208}">
      <dgm:prSet/>
      <dgm:spPr/>
      <dgm:t>
        <a:bodyPr/>
        <a:lstStyle/>
        <a:p>
          <a:endParaRPr lang="en-US"/>
        </a:p>
      </dgm:t>
    </dgm:pt>
    <dgm:pt modelId="{D4E6E2DB-9AE1-4397-A65E-CB52C4C821F7}" type="sibTrans" cxnId="{E34DF1AB-E59C-4716-B57C-A9B95900F208}">
      <dgm:prSet/>
      <dgm:spPr/>
      <dgm:t>
        <a:bodyPr/>
        <a:lstStyle/>
        <a:p>
          <a:endParaRPr lang="en-US"/>
        </a:p>
      </dgm:t>
    </dgm:pt>
    <dgm:pt modelId="{33509B4F-652B-4659-AB3E-7B8E18901204}">
      <dgm:prSet phldrT="[Text]" custT="1"/>
      <dgm:spPr/>
      <dgm:t>
        <a:bodyPr/>
        <a:lstStyle/>
        <a:p>
          <a:r>
            <a:rPr lang="en-US" sz="1100" b="1" dirty="0" smtClean="0"/>
            <a:t>Align with </a:t>
          </a:r>
          <a:r>
            <a:rPr lang="en-US" sz="1100" b="1" smtClean="0"/>
            <a:t>M&amp;A ‘s</a:t>
          </a:r>
          <a:endParaRPr lang="en-US" sz="1100" b="1" dirty="0"/>
        </a:p>
      </dgm:t>
    </dgm:pt>
    <dgm:pt modelId="{0EFE8C8B-2186-417B-BFD5-92CECD873BA7}" type="parTrans" cxnId="{AED38621-1BBA-44CB-B715-0CEEF080BDA6}">
      <dgm:prSet/>
      <dgm:spPr/>
      <dgm:t>
        <a:bodyPr/>
        <a:lstStyle/>
        <a:p>
          <a:endParaRPr lang="en-US"/>
        </a:p>
      </dgm:t>
    </dgm:pt>
    <dgm:pt modelId="{707AE492-068B-4F90-B778-1AFAA61D55A9}" type="sibTrans" cxnId="{AED38621-1BBA-44CB-B715-0CEEF080BDA6}">
      <dgm:prSet/>
      <dgm:spPr/>
      <dgm:t>
        <a:bodyPr/>
        <a:lstStyle/>
        <a:p>
          <a:endParaRPr lang="en-US"/>
        </a:p>
      </dgm:t>
    </dgm:pt>
    <dgm:pt modelId="{48A6FDD5-6DF7-4472-9D3D-5B9BE9B85D5F}">
      <dgm:prSet phldrT="[Text]" custT="1"/>
      <dgm:spPr/>
      <dgm:t>
        <a:bodyPr/>
        <a:lstStyle/>
        <a:p>
          <a:r>
            <a:rPr lang="en-US" sz="1100" b="1" dirty="0" smtClean="0"/>
            <a:t>Feedback</a:t>
          </a:r>
          <a:endParaRPr lang="en-US" sz="1100" b="1" dirty="0"/>
        </a:p>
      </dgm:t>
    </dgm:pt>
    <dgm:pt modelId="{92CE8A4A-C0B6-4C47-AC04-C9781EE3DC95}" type="parTrans" cxnId="{17702894-D0B2-4030-B019-A7DBD00A31BC}">
      <dgm:prSet/>
      <dgm:spPr/>
      <dgm:t>
        <a:bodyPr/>
        <a:lstStyle/>
        <a:p>
          <a:endParaRPr lang="en-US"/>
        </a:p>
      </dgm:t>
    </dgm:pt>
    <dgm:pt modelId="{444F6B6F-3CC3-40C1-905A-3272B1541AC8}" type="sibTrans" cxnId="{17702894-D0B2-4030-B019-A7DBD00A31BC}">
      <dgm:prSet/>
      <dgm:spPr/>
      <dgm:t>
        <a:bodyPr/>
        <a:lstStyle/>
        <a:p>
          <a:endParaRPr lang="en-US"/>
        </a:p>
      </dgm:t>
    </dgm:pt>
    <dgm:pt modelId="{239F88C6-F42B-424D-9154-34AE74814A36}">
      <dgm:prSet phldrT="[Text]" custT="1"/>
      <dgm:spPr/>
      <dgm:t>
        <a:bodyPr/>
        <a:lstStyle/>
        <a:p>
          <a:r>
            <a:rPr lang="en-US" sz="1100" b="1" dirty="0" smtClean="0"/>
            <a:t>Roadshows</a:t>
          </a:r>
          <a:endParaRPr lang="en-US" sz="1100" b="1" dirty="0"/>
        </a:p>
      </dgm:t>
    </dgm:pt>
    <dgm:pt modelId="{4BF803CF-5EDD-4115-9C52-4CE752D41E5D}" type="parTrans" cxnId="{D95C292D-3A42-4E36-BB28-DA914A0F770D}">
      <dgm:prSet/>
      <dgm:spPr/>
      <dgm:t>
        <a:bodyPr/>
        <a:lstStyle/>
        <a:p>
          <a:endParaRPr lang="en-US"/>
        </a:p>
      </dgm:t>
    </dgm:pt>
    <dgm:pt modelId="{9441E5B0-00F6-4D48-89E7-518FC02BAE59}" type="sibTrans" cxnId="{D95C292D-3A42-4E36-BB28-DA914A0F770D}">
      <dgm:prSet/>
      <dgm:spPr/>
      <dgm:t>
        <a:bodyPr/>
        <a:lstStyle/>
        <a:p>
          <a:endParaRPr lang="en-US"/>
        </a:p>
      </dgm:t>
    </dgm:pt>
    <dgm:pt modelId="{623808F7-9A5F-4BCD-B002-35AFC5EBE5D5}">
      <dgm:prSet phldrT="[Text]" custT="1"/>
      <dgm:spPr/>
      <dgm:t>
        <a:bodyPr/>
        <a:lstStyle/>
        <a:p>
          <a:endParaRPr lang="en-US" sz="1100" dirty="0"/>
        </a:p>
      </dgm:t>
    </dgm:pt>
    <dgm:pt modelId="{8D5002A9-9F98-4E7C-B648-E202C55F9905}" type="parTrans" cxnId="{BADCE51D-536F-4FAD-B0D6-487609025ECA}">
      <dgm:prSet/>
      <dgm:spPr/>
      <dgm:t>
        <a:bodyPr/>
        <a:lstStyle/>
        <a:p>
          <a:endParaRPr lang="en-US"/>
        </a:p>
      </dgm:t>
    </dgm:pt>
    <dgm:pt modelId="{5A7417FB-3E46-4F13-AF20-D75D6155BBBB}" type="sibTrans" cxnId="{BADCE51D-536F-4FAD-B0D6-487609025ECA}">
      <dgm:prSet/>
      <dgm:spPr/>
      <dgm:t>
        <a:bodyPr/>
        <a:lstStyle/>
        <a:p>
          <a:endParaRPr lang="en-US"/>
        </a:p>
      </dgm:t>
    </dgm:pt>
    <dgm:pt modelId="{03382489-98A1-4514-9BDB-27A535E32B37}">
      <dgm:prSet phldrT="[Text]" custT="1"/>
      <dgm:spPr/>
      <dgm:t>
        <a:bodyPr/>
        <a:lstStyle/>
        <a:p>
          <a:r>
            <a:rPr lang="en-US" sz="1100" b="1" dirty="0" smtClean="0"/>
            <a:t>Tech Implementation</a:t>
          </a:r>
          <a:endParaRPr lang="en-US" sz="1100" b="1" dirty="0"/>
        </a:p>
      </dgm:t>
    </dgm:pt>
    <dgm:pt modelId="{A1784FA4-6034-4FE8-8FD1-148D314B949A}" type="sibTrans" cxnId="{EAECD7A5-99B1-405B-A5C9-75358B7859F2}">
      <dgm:prSet/>
      <dgm:spPr/>
      <dgm:t>
        <a:bodyPr/>
        <a:lstStyle/>
        <a:p>
          <a:endParaRPr lang="en-US"/>
        </a:p>
      </dgm:t>
    </dgm:pt>
    <dgm:pt modelId="{EEABA064-96B1-4756-9156-56E2DFF799F2}" type="parTrans" cxnId="{EAECD7A5-99B1-405B-A5C9-75358B7859F2}">
      <dgm:prSet/>
      <dgm:spPr/>
      <dgm:t>
        <a:bodyPr/>
        <a:lstStyle/>
        <a:p>
          <a:endParaRPr lang="en-US"/>
        </a:p>
      </dgm:t>
    </dgm:pt>
    <dgm:pt modelId="{44C08C01-2BB0-48FB-B356-E0D89158F289}">
      <dgm:prSet phldrT="[Text]"/>
      <dgm:spPr/>
      <dgm:t>
        <a:bodyPr/>
        <a:lstStyle/>
        <a:p>
          <a:r>
            <a:rPr lang="en-US" b="1" dirty="0" smtClean="0"/>
            <a:t>Organizational Effectiveness</a:t>
          </a:r>
          <a:endParaRPr lang="en-US" b="1" dirty="0"/>
        </a:p>
      </dgm:t>
    </dgm:pt>
    <dgm:pt modelId="{D6C8D410-DFA8-4FAE-9C7D-0B087818C1FE}" type="sibTrans" cxnId="{4B288C55-31C3-450B-A7CC-662C530EDA4A}">
      <dgm:prSet/>
      <dgm:spPr/>
      <dgm:t>
        <a:bodyPr/>
        <a:lstStyle/>
        <a:p>
          <a:endParaRPr lang="en-US"/>
        </a:p>
      </dgm:t>
    </dgm:pt>
    <dgm:pt modelId="{68767517-24CD-4369-A03B-0E255D030828}" type="parTrans" cxnId="{4B288C55-31C3-450B-A7CC-662C530EDA4A}">
      <dgm:prSet/>
      <dgm:spPr/>
      <dgm:t>
        <a:bodyPr/>
        <a:lstStyle/>
        <a:p>
          <a:endParaRPr lang="en-US"/>
        </a:p>
      </dgm:t>
    </dgm:pt>
    <dgm:pt modelId="{1993ED08-C040-45B1-9E7D-DD443F07BB64}" type="pres">
      <dgm:prSet presAssocID="{028A3304-5AAC-4F90-AB64-E21D6973BC6C}" presName="cycleMatrixDiagram" presStyleCnt="0">
        <dgm:presLayoutVars>
          <dgm:chMax val="1"/>
          <dgm:dir/>
          <dgm:animLvl val="lvl"/>
          <dgm:resizeHandles val="exact"/>
        </dgm:presLayoutVars>
      </dgm:prSet>
      <dgm:spPr/>
      <dgm:t>
        <a:bodyPr/>
        <a:lstStyle/>
        <a:p>
          <a:endParaRPr lang="en-US"/>
        </a:p>
      </dgm:t>
    </dgm:pt>
    <dgm:pt modelId="{8118E9D7-E2D2-4709-B45C-CF6D9B2077A7}" type="pres">
      <dgm:prSet presAssocID="{028A3304-5AAC-4F90-AB64-E21D6973BC6C}" presName="children" presStyleCnt="0"/>
      <dgm:spPr/>
    </dgm:pt>
    <dgm:pt modelId="{475543E9-B981-49D1-9C70-80AF37BFF820}" type="pres">
      <dgm:prSet presAssocID="{028A3304-5AAC-4F90-AB64-E21D6973BC6C}" presName="child1group" presStyleCnt="0"/>
      <dgm:spPr/>
    </dgm:pt>
    <dgm:pt modelId="{A663E2BE-27FF-42C6-9A4C-020FD27BDA95}" type="pres">
      <dgm:prSet presAssocID="{028A3304-5AAC-4F90-AB64-E21D6973BC6C}" presName="child1" presStyleLbl="bgAcc1" presStyleIdx="0" presStyleCnt="4"/>
      <dgm:spPr/>
      <dgm:t>
        <a:bodyPr/>
        <a:lstStyle/>
        <a:p>
          <a:endParaRPr lang="en-US"/>
        </a:p>
      </dgm:t>
    </dgm:pt>
    <dgm:pt modelId="{003B9901-EFFD-4133-8255-89E9CE977F2C}" type="pres">
      <dgm:prSet presAssocID="{028A3304-5AAC-4F90-AB64-E21D6973BC6C}" presName="child1Text" presStyleLbl="bgAcc1" presStyleIdx="0" presStyleCnt="4">
        <dgm:presLayoutVars>
          <dgm:bulletEnabled val="1"/>
        </dgm:presLayoutVars>
      </dgm:prSet>
      <dgm:spPr/>
      <dgm:t>
        <a:bodyPr/>
        <a:lstStyle/>
        <a:p>
          <a:endParaRPr lang="en-US"/>
        </a:p>
      </dgm:t>
    </dgm:pt>
    <dgm:pt modelId="{6705B335-72BE-4E10-921F-76315F493473}" type="pres">
      <dgm:prSet presAssocID="{028A3304-5AAC-4F90-AB64-E21D6973BC6C}" presName="child2group" presStyleCnt="0"/>
      <dgm:spPr/>
    </dgm:pt>
    <dgm:pt modelId="{D17B0701-1761-4FC9-8BE4-140560FAB693}" type="pres">
      <dgm:prSet presAssocID="{028A3304-5AAC-4F90-AB64-E21D6973BC6C}" presName="child2" presStyleLbl="bgAcc1" presStyleIdx="1" presStyleCnt="4"/>
      <dgm:spPr/>
      <dgm:t>
        <a:bodyPr/>
        <a:lstStyle/>
        <a:p>
          <a:endParaRPr lang="en-US"/>
        </a:p>
      </dgm:t>
    </dgm:pt>
    <dgm:pt modelId="{37504462-982F-4D5E-85E6-05060751233C}" type="pres">
      <dgm:prSet presAssocID="{028A3304-5AAC-4F90-AB64-E21D6973BC6C}" presName="child2Text" presStyleLbl="bgAcc1" presStyleIdx="1" presStyleCnt="4">
        <dgm:presLayoutVars>
          <dgm:bulletEnabled val="1"/>
        </dgm:presLayoutVars>
      </dgm:prSet>
      <dgm:spPr/>
      <dgm:t>
        <a:bodyPr/>
        <a:lstStyle/>
        <a:p>
          <a:endParaRPr lang="en-US"/>
        </a:p>
      </dgm:t>
    </dgm:pt>
    <dgm:pt modelId="{26B2BB4B-2D8D-448D-B795-B0DFF2123BD2}" type="pres">
      <dgm:prSet presAssocID="{028A3304-5AAC-4F90-AB64-E21D6973BC6C}" presName="child3group" presStyleCnt="0"/>
      <dgm:spPr/>
    </dgm:pt>
    <dgm:pt modelId="{4CE32D37-9CD1-4952-87DE-E873200984FA}" type="pres">
      <dgm:prSet presAssocID="{028A3304-5AAC-4F90-AB64-E21D6973BC6C}" presName="child3" presStyleLbl="bgAcc1" presStyleIdx="2" presStyleCnt="4" custLinFactNeighborX="6131" custLinFactNeighborY="-676"/>
      <dgm:spPr/>
      <dgm:t>
        <a:bodyPr/>
        <a:lstStyle/>
        <a:p>
          <a:endParaRPr lang="en-US"/>
        </a:p>
      </dgm:t>
    </dgm:pt>
    <dgm:pt modelId="{E6FBA6FE-64A2-429C-8B11-C200194BF060}" type="pres">
      <dgm:prSet presAssocID="{028A3304-5AAC-4F90-AB64-E21D6973BC6C}" presName="child3Text" presStyleLbl="bgAcc1" presStyleIdx="2" presStyleCnt="4">
        <dgm:presLayoutVars>
          <dgm:bulletEnabled val="1"/>
        </dgm:presLayoutVars>
      </dgm:prSet>
      <dgm:spPr/>
      <dgm:t>
        <a:bodyPr/>
        <a:lstStyle/>
        <a:p>
          <a:endParaRPr lang="en-US"/>
        </a:p>
      </dgm:t>
    </dgm:pt>
    <dgm:pt modelId="{56064A55-95E8-4435-809E-8A944F85665B}" type="pres">
      <dgm:prSet presAssocID="{028A3304-5AAC-4F90-AB64-E21D6973BC6C}" presName="child4group" presStyleCnt="0"/>
      <dgm:spPr/>
    </dgm:pt>
    <dgm:pt modelId="{84A5C420-AAD9-4069-BEA7-694D834DA8EB}" type="pres">
      <dgm:prSet presAssocID="{028A3304-5AAC-4F90-AB64-E21D6973BC6C}" presName="child4" presStyleLbl="bgAcc1" presStyleIdx="3" presStyleCnt="4"/>
      <dgm:spPr/>
      <dgm:t>
        <a:bodyPr/>
        <a:lstStyle/>
        <a:p>
          <a:endParaRPr lang="en-US"/>
        </a:p>
      </dgm:t>
    </dgm:pt>
    <dgm:pt modelId="{CAB6D799-8BC4-4A9D-9951-376F2E1DC6EA}" type="pres">
      <dgm:prSet presAssocID="{028A3304-5AAC-4F90-AB64-E21D6973BC6C}" presName="child4Text" presStyleLbl="bgAcc1" presStyleIdx="3" presStyleCnt="4">
        <dgm:presLayoutVars>
          <dgm:bulletEnabled val="1"/>
        </dgm:presLayoutVars>
      </dgm:prSet>
      <dgm:spPr/>
      <dgm:t>
        <a:bodyPr/>
        <a:lstStyle/>
        <a:p>
          <a:endParaRPr lang="en-US"/>
        </a:p>
      </dgm:t>
    </dgm:pt>
    <dgm:pt modelId="{3C3190B1-4119-46B0-924B-8D3C29348DCF}" type="pres">
      <dgm:prSet presAssocID="{028A3304-5AAC-4F90-AB64-E21D6973BC6C}" presName="childPlaceholder" presStyleCnt="0"/>
      <dgm:spPr/>
    </dgm:pt>
    <dgm:pt modelId="{054AA86D-B4C6-4EBD-8F23-AF62004FE7F0}" type="pres">
      <dgm:prSet presAssocID="{028A3304-5AAC-4F90-AB64-E21D6973BC6C}" presName="circle" presStyleCnt="0"/>
      <dgm:spPr/>
    </dgm:pt>
    <dgm:pt modelId="{A4736AD7-27CF-4496-BE04-2F80E279853C}" type="pres">
      <dgm:prSet presAssocID="{028A3304-5AAC-4F90-AB64-E21D6973BC6C}" presName="quadrant1" presStyleLbl="node1" presStyleIdx="0" presStyleCnt="4">
        <dgm:presLayoutVars>
          <dgm:chMax val="1"/>
          <dgm:bulletEnabled val="1"/>
        </dgm:presLayoutVars>
      </dgm:prSet>
      <dgm:spPr/>
      <dgm:t>
        <a:bodyPr/>
        <a:lstStyle/>
        <a:p>
          <a:endParaRPr lang="en-US"/>
        </a:p>
      </dgm:t>
    </dgm:pt>
    <dgm:pt modelId="{5CD82E73-84D6-4F77-9DE2-D8B37F73F76F}" type="pres">
      <dgm:prSet presAssocID="{028A3304-5AAC-4F90-AB64-E21D6973BC6C}" presName="quadrant2" presStyleLbl="node1" presStyleIdx="1" presStyleCnt="4">
        <dgm:presLayoutVars>
          <dgm:chMax val="1"/>
          <dgm:bulletEnabled val="1"/>
        </dgm:presLayoutVars>
      </dgm:prSet>
      <dgm:spPr/>
      <dgm:t>
        <a:bodyPr/>
        <a:lstStyle/>
        <a:p>
          <a:endParaRPr lang="en-US"/>
        </a:p>
      </dgm:t>
    </dgm:pt>
    <dgm:pt modelId="{D0BF8FF9-268A-455A-807F-90D84C9C6D18}" type="pres">
      <dgm:prSet presAssocID="{028A3304-5AAC-4F90-AB64-E21D6973BC6C}" presName="quadrant3" presStyleLbl="node1" presStyleIdx="2" presStyleCnt="4">
        <dgm:presLayoutVars>
          <dgm:chMax val="1"/>
          <dgm:bulletEnabled val="1"/>
        </dgm:presLayoutVars>
      </dgm:prSet>
      <dgm:spPr/>
      <dgm:t>
        <a:bodyPr/>
        <a:lstStyle/>
        <a:p>
          <a:endParaRPr lang="en-US"/>
        </a:p>
      </dgm:t>
    </dgm:pt>
    <dgm:pt modelId="{ECBAAC8D-BB2F-4216-A31F-4C9C8AF6FBEF}" type="pres">
      <dgm:prSet presAssocID="{028A3304-5AAC-4F90-AB64-E21D6973BC6C}" presName="quadrant4" presStyleLbl="node1" presStyleIdx="3" presStyleCnt="4">
        <dgm:presLayoutVars>
          <dgm:chMax val="1"/>
          <dgm:bulletEnabled val="1"/>
        </dgm:presLayoutVars>
      </dgm:prSet>
      <dgm:spPr/>
      <dgm:t>
        <a:bodyPr/>
        <a:lstStyle/>
        <a:p>
          <a:endParaRPr lang="en-US"/>
        </a:p>
      </dgm:t>
    </dgm:pt>
    <dgm:pt modelId="{419BF2EE-C14B-4E88-BCF8-55C4845DF66A}" type="pres">
      <dgm:prSet presAssocID="{028A3304-5AAC-4F90-AB64-E21D6973BC6C}" presName="quadrantPlaceholder" presStyleCnt="0"/>
      <dgm:spPr/>
    </dgm:pt>
    <dgm:pt modelId="{D82730B8-5955-48E6-827F-9E51C66F5D50}" type="pres">
      <dgm:prSet presAssocID="{028A3304-5AAC-4F90-AB64-E21D6973BC6C}" presName="center1" presStyleLbl="fgShp" presStyleIdx="0" presStyleCnt="2"/>
      <dgm:spPr/>
    </dgm:pt>
    <dgm:pt modelId="{D4647396-4AFC-442D-B757-6D36E58C7233}" type="pres">
      <dgm:prSet presAssocID="{028A3304-5AAC-4F90-AB64-E21D6973BC6C}" presName="center2" presStyleLbl="fgShp" presStyleIdx="1" presStyleCnt="2"/>
      <dgm:spPr/>
    </dgm:pt>
  </dgm:ptLst>
  <dgm:cxnLst>
    <dgm:cxn modelId="{0260811F-0D44-4336-AB57-B32F340BFFA1}" srcId="{44C08C01-2BB0-48FB-B356-E0D89158F289}" destId="{A020D92A-A5B9-482A-BBF3-B6654DB1603A}" srcOrd="1" destOrd="0" parTransId="{F14E1D96-EA7B-45EC-9FF6-F1E0D6A664DC}" sibTransId="{8A1664E1-BE1A-41C5-BE16-54F2A42D2E3A}"/>
    <dgm:cxn modelId="{ED012FFE-B3D7-4D5A-B85A-9D63DA012541}" type="presOf" srcId="{A020D92A-A5B9-482A-BBF3-B6654DB1603A}" destId="{84A5C420-AAD9-4069-BEA7-694D834DA8EB}" srcOrd="0" destOrd="1" presId="urn:microsoft.com/office/officeart/2005/8/layout/cycle4"/>
    <dgm:cxn modelId="{2CE30A7F-FAA0-4986-B080-26FE665BF8DF}" srcId="{B4FF8851-9444-44D1-B57F-FD3FC53011F2}" destId="{5CCCB11D-D89E-4484-A435-1F1D8125EA5A}" srcOrd="3" destOrd="0" parTransId="{54E43D4E-3836-4D92-8FF3-FB6F16E6F4D3}" sibTransId="{6B684744-2542-48A7-8640-A413CC0C16BA}"/>
    <dgm:cxn modelId="{9EF67370-FD93-4193-8127-C3BAE5879794}" type="presOf" srcId="{04F92FEA-D7E0-42E1-9372-0CCFF4D917FC}" destId="{37504462-982F-4D5E-85E6-05060751233C}" srcOrd="1" destOrd="3" presId="urn:microsoft.com/office/officeart/2005/8/layout/cycle4"/>
    <dgm:cxn modelId="{CA0EF5E2-64FC-4661-845B-4E3266D73B5D}" type="presOf" srcId="{B45C9D71-85CF-4617-A327-A8BB2B9DA6DD}" destId="{003B9901-EFFD-4133-8255-89E9CE977F2C}" srcOrd="1" destOrd="1" presId="urn:microsoft.com/office/officeart/2005/8/layout/cycle4"/>
    <dgm:cxn modelId="{C754963C-026A-4737-ABD1-FD87A3250603}" type="presOf" srcId="{19FFBDF9-98D3-43C0-9AFA-CE8857CD0C47}" destId="{4CE32D37-9CD1-4952-87DE-E873200984FA}" srcOrd="0" destOrd="2" presId="urn:microsoft.com/office/officeart/2005/8/layout/cycle4"/>
    <dgm:cxn modelId="{C9726B80-4B4F-4197-A589-9C2DD8228BA9}" type="presOf" srcId="{17FBC627-C90E-400A-8A80-C8B52E39B71D}" destId="{D17B0701-1761-4FC9-8BE4-140560FAB693}" srcOrd="0" destOrd="2" presId="urn:microsoft.com/office/officeart/2005/8/layout/cycle4"/>
    <dgm:cxn modelId="{F18A1839-EB00-4B9A-9816-855BB4350B86}" type="presOf" srcId="{33509B4F-652B-4659-AB3E-7B8E18901204}" destId="{84A5C420-AAD9-4069-BEA7-694D834DA8EB}" srcOrd="0" destOrd="3" presId="urn:microsoft.com/office/officeart/2005/8/layout/cycle4"/>
    <dgm:cxn modelId="{B8D1975F-1230-4F3F-8E39-0DEB872CAD26}" type="presOf" srcId="{33509B4F-652B-4659-AB3E-7B8E18901204}" destId="{CAB6D799-8BC4-4A9D-9951-376F2E1DC6EA}" srcOrd="1" destOrd="3" presId="urn:microsoft.com/office/officeart/2005/8/layout/cycle4"/>
    <dgm:cxn modelId="{47BAD3EF-6B71-4207-A30A-5D2D167B6372}" srcId="{028A3304-5AAC-4F90-AB64-E21D6973BC6C}" destId="{B4FF8851-9444-44D1-B57F-FD3FC53011F2}" srcOrd="2" destOrd="0" parTransId="{1B2344BF-548C-4D8E-B676-A635386E99DE}" sibTransId="{A11AAFCA-1975-40B0-9959-558D9EF41706}"/>
    <dgm:cxn modelId="{57D2380C-E66F-4BCD-B683-D33279ACD90F}" type="presOf" srcId="{17FBC627-C90E-400A-8A80-C8B52E39B71D}" destId="{37504462-982F-4D5E-85E6-05060751233C}" srcOrd="1" destOrd="2" presId="urn:microsoft.com/office/officeart/2005/8/layout/cycle4"/>
    <dgm:cxn modelId="{893924EF-EE15-467D-96E4-A50592B1CC6F}" type="presOf" srcId="{9B8FC58A-2573-4475-B06B-9F33FB15A3C0}" destId="{D17B0701-1761-4FC9-8BE4-140560FAB693}" srcOrd="0" destOrd="4" presId="urn:microsoft.com/office/officeart/2005/8/layout/cycle4"/>
    <dgm:cxn modelId="{A8DD83B9-03D8-4C56-8C65-3B567E6B4B85}" srcId="{51413FEE-DD6B-4CF5-823C-8BBE359D9135}" destId="{56747812-52A7-477B-9DEE-2CDFF24A225C}" srcOrd="0" destOrd="0" parTransId="{9325CFB9-2AA4-4FA4-8CD6-FEFF521C361C}" sibTransId="{86E76A51-50CB-45CE-BB32-D081765592BA}"/>
    <dgm:cxn modelId="{68405DFA-5C11-465A-897E-6FBFBE27BBB3}" type="presOf" srcId="{042FE36A-BBB7-4F4A-823F-D6B7F4929F5D}" destId="{37504462-982F-4D5E-85E6-05060751233C}" srcOrd="1" destOrd="8" presId="urn:microsoft.com/office/officeart/2005/8/layout/cycle4"/>
    <dgm:cxn modelId="{6238DE26-EF51-48D1-BB64-BDD3CFA792CA}" type="presOf" srcId="{EC7E13D5-7845-49E6-8FD4-1C2E3C2C83B0}" destId="{D17B0701-1761-4FC9-8BE4-140560FAB693}" srcOrd="0" destOrd="1" presId="urn:microsoft.com/office/officeart/2005/8/layout/cycle4"/>
    <dgm:cxn modelId="{343343AB-F73F-4C8E-BF93-D1898FCF50DA}" type="presOf" srcId="{44C08C01-2BB0-48FB-B356-E0D89158F289}" destId="{ECBAAC8D-BB2F-4216-A31F-4C9C8AF6FBEF}" srcOrd="0" destOrd="0" presId="urn:microsoft.com/office/officeart/2005/8/layout/cycle4"/>
    <dgm:cxn modelId="{EAF038A1-EC5B-498D-BEC9-B1B8950B1356}" type="presOf" srcId="{12EECFB8-F227-4793-B96C-260E892C359D}" destId="{4CE32D37-9CD1-4952-87DE-E873200984FA}" srcOrd="0" destOrd="1" presId="urn:microsoft.com/office/officeart/2005/8/layout/cycle4"/>
    <dgm:cxn modelId="{DAF26460-7B44-4125-AF2E-D97F0320C16C}" srcId="{ECE5DE8A-7062-40F1-B719-84BE8C1544ED}" destId="{7FEF1417-502F-44E0-941B-8E452F16A9E8}" srcOrd="0" destOrd="0" parTransId="{F88ECAFD-0416-4E6C-81DB-F1973905152C}" sibTransId="{D2F53B19-A0B5-40B9-89AF-921635B03C87}"/>
    <dgm:cxn modelId="{FD54E4A5-13CA-4C0B-A4C2-4031ADE0DF7D}" type="presOf" srcId="{623808F7-9A5F-4BCD-B002-35AFC5EBE5D5}" destId="{D17B0701-1761-4FC9-8BE4-140560FAB693}" srcOrd="0" destOrd="7" presId="urn:microsoft.com/office/officeart/2005/8/layout/cycle4"/>
    <dgm:cxn modelId="{F423FF02-A884-428B-B86D-DEE65BDE942C}" type="presOf" srcId="{A020D92A-A5B9-482A-BBF3-B6654DB1603A}" destId="{CAB6D799-8BC4-4A9D-9951-376F2E1DC6EA}" srcOrd="1" destOrd="1" presId="urn:microsoft.com/office/officeart/2005/8/layout/cycle4"/>
    <dgm:cxn modelId="{38919E05-F2A7-439B-B54F-173FE8448141}" type="presOf" srcId="{5CCCB11D-D89E-4484-A435-1F1D8125EA5A}" destId="{4CE32D37-9CD1-4952-87DE-E873200984FA}" srcOrd="0" destOrd="3" presId="urn:microsoft.com/office/officeart/2005/8/layout/cycle4"/>
    <dgm:cxn modelId="{09ABCD41-0160-47D1-8F04-252CDABAC2FD}" srcId="{51413FEE-DD6B-4CF5-823C-8BBE359D9135}" destId="{B45C9D71-85CF-4617-A327-A8BB2B9DA6DD}" srcOrd="1" destOrd="0" parTransId="{A87E6767-06D5-4A1C-9A42-5BB54BA57BE9}" sibTransId="{E08BA5AA-96BD-4A5A-ADC3-6C9BE24C6D23}"/>
    <dgm:cxn modelId="{2DA43252-A93E-4FCA-9DA3-2F03001C3D0F}" type="presOf" srcId="{5CCCB11D-D89E-4484-A435-1F1D8125EA5A}" destId="{E6FBA6FE-64A2-429C-8B11-C200194BF060}" srcOrd="1" destOrd="3" presId="urn:microsoft.com/office/officeart/2005/8/layout/cycle4"/>
    <dgm:cxn modelId="{AAF53A18-E113-4B3A-915E-DEBE2780DBB5}" type="presOf" srcId="{04F92FEA-D7E0-42E1-9372-0CCFF4D917FC}" destId="{D17B0701-1761-4FC9-8BE4-140560FAB693}" srcOrd="0" destOrd="3" presId="urn:microsoft.com/office/officeart/2005/8/layout/cycle4"/>
    <dgm:cxn modelId="{21917CBD-06FD-4A7B-AA55-2E92F7EF4F64}" srcId="{ECE5DE8A-7062-40F1-B719-84BE8C1544ED}" destId="{17FBC627-C90E-400A-8A80-C8B52E39B71D}" srcOrd="2" destOrd="0" parTransId="{91237755-E6AE-4CFF-AF1D-65277C230E5B}" sibTransId="{8752C3AA-7EF7-4737-8A74-04100F7408C3}"/>
    <dgm:cxn modelId="{795E366A-5E90-4F6B-922D-D5FD7894E4BB}" type="presOf" srcId="{19FFBDF9-98D3-43C0-9AFA-CE8857CD0C47}" destId="{E6FBA6FE-64A2-429C-8B11-C200194BF060}" srcOrd="1" destOrd="2" presId="urn:microsoft.com/office/officeart/2005/8/layout/cycle4"/>
    <dgm:cxn modelId="{6766344A-86F8-4753-80C8-F875E8F32686}" srcId="{ECE5DE8A-7062-40F1-B719-84BE8C1544ED}" destId="{EC7E13D5-7845-49E6-8FD4-1C2E3C2C83B0}" srcOrd="1" destOrd="0" parTransId="{EA16607D-ADC6-4525-8AEF-5C3F45F6AC56}" sibTransId="{38D81D9C-7954-4994-9FEF-438B96FEEA8C}"/>
    <dgm:cxn modelId="{E44893EF-DAD8-4F50-A2D3-355BA15A22B3}" srcId="{44C08C01-2BB0-48FB-B356-E0D89158F289}" destId="{43C9E001-27DC-472B-A739-532B66AE6FCB}" srcOrd="0" destOrd="0" parTransId="{6CD1E8A0-EC94-414A-9D60-A0F9BC646557}" sibTransId="{86A582E4-2BB8-4769-ABCF-3CFF94011413}"/>
    <dgm:cxn modelId="{BAAFDCCA-77D3-41AF-95B2-0BA41E404089}" type="presOf" srcId="{EC7E13D5-7845-49E6-8FD4-1C2E3C2C83B0}" destId="{37504462-982F-4D5E-85E6-05060751233C}" srcOrd="1" destOrd="1" presId="urn:microsoft.com/office/officeart/2005/8/layout/cycle4"/>
    <dgm:cxn modelId="{FA2894ED-EFAF-46F1-B5F4-A0916DA1985B}" srcId="{B4FF8851-9444-44D1-B57F-FD3FC53011F2}" destId="{12EECFB8-F227-4793-B96C-260E892C359D}" srcOrd="1" destOrd="0" parTransId="{A5C1AE3A-6294-4EC4-894F-8BB96EB4A08C}" sibTransId="{D24D77F8-4133-4FFE-B3AD-E6017543D98C}"/>
    <dgm:cxn modelId="{86C1730A-A531-465E-93C3-A1C049445386}" type="presOf" srcId="{ADB28305-6D31-482A-9A14-32E2FDA4513F}" destId="{003B9901-EFFD-4133-8255-89E9CE977F2C}" srcOrd="1" destOrd="2" presId="urn:microsoft.com/office/officeart/2005/8/layout/cycle4"/>
    <dgm:cxn modelId="{26886B8D-617A-432D-9B0A-74B2EABFE253}" srcId="{028A3304-5AAC-4F90-AB64-E21D6973BC6C}" destId="{ECE5DE8A-7062-40F1-B719-84BE8C1544ED}" srcOrd="1" destOrd="0" parTransId="{FC87B847-2F47-42E2-8CF7-3584E6C1A5A0}" sibTransId="{F6FE164D-38D3-466A-A803-5B82EE16A4BD}"/>
    <dgm:cxn modelId="{BEA05681-0354-4C2C-9EF5-B052677D60A9}" type="presOf" srcId="{51413FEE-DD6B-4CF5-823C-8BBE359D9135}" destId="{A4736AD7-27CF-4496-BE04-2F80E279853C}" srcOrd="0" destOrd="0" presId="urn:microsoft.com/office/officeart/2005/8/layout/cycle4"/>
    <dgm:cxn modelId="{17702894-D0B2-4030-B019-A7DBD00A31BC}" srcId="{ECE5DE8A-7062-40F1-B719-84BE8C1544ED}" destId="{48A6FDD5-6DF7-4472-9D3D-5B9BE9B85D5F}" srcOrd="5" destOrd="0" parTransId="{92CE8A4A-C0B6-4C47-AC04-C9781EE3DC95}" sibTransId="{444F6B6F-3CC3-40C1-905A-3272B1541AC8}"/>
    <dgm:cxn modelId="{63F301E3-3BCF-4234-BA87-7EDDFBD4B656}" srcId="{ECE5DE8A-7062-40F1-B719-84BE8C1544ED}" destId="{042FE36A-BBB7-4F4A-823F-D6B7F4929F5D}" srcOrd="8" destOrd="0" parTransId="{5A7F3054-3B0A-4ACD-B8F7-88C85FB3FE6A}" sibTransId="{14E24825-4AD0-4032-97E6-C1E35405BCD4}"/>
    <dgm:cxn modelId="{7AB3B3D9-AC63-493B-9A42-192F4B6603CB}" type="presOf" srcId="{042FE36A-BBB7-4F4A-823F-D6B7F4929F5D}" destId="{D17B0701-1761-4FC9-8BE4-140560FAB693}" srcOrd="0" destOrd="8" presId="urn:microsoft.com/office/officeart/2005/8/layout/cycle4"/>
    <dgm:cxn modelId="{3CCE4193-C5F1-447A-B940-26BC5B410138}" srcId="{028A3304-5AAC-4F90-AB64-E21D6973BC6C}" destId="{51413FEE-DD6B-4CF5-823C-8BBE359D9135}" srcOrd="0" destOrd="0" parTransId="{D6585FF3-6930-4BF7-B27A-A9BF6A33C605}" sibTransId="{69846E68-9BB7-4706-BB81-5291C70E477B}"/>
    <dgm:cxn modelId="{7AD10668-8EB6-4529-A3D8-FBEEA6A4DB6C}" type="presOf" srcId="{43C9E001-27DC-472B-A739-532B66AE6FCB}" destId="{84A5C420-AAD9-4069-BEA7-694D834DA8EB}" srcOrd="0" destOrd="0" presId="urn:microsoft.com/office/officeart/2005/8/layout/cycle4"/>
    <dgm:cxn modelId="{B2323BC0-BC0D-47CF-B338-61029E295D52}" type="presOf" srcId="{48A6FDD5-6DF7-4472-9D3D-5B9BE9B85D5F}" destId="{37504462-982F-4D5E-85E6-05060751233C}" srcOrd="1" destOrd="5" presId="urn:microsoft.com/office/officeart/2005/8/layout/cycle4"/>
    <dgm:cxn modelId="{CE61738C-79EF-4191-8CF8-B07E0876114C}" type="presOf" srcId="{623808F7-9A5F-4BCD-B002-35AFC5EBE5D5}" destId="{37504462-982F-4D5E-85E6-05060751233C}" srcOrd="1" destOrd="7" presId="urn:microsoft.com/office/officeart/2005/8/layout/cycle4"/>
    <dgm:cxn modelId="{D95C292D-3A42-4E36-BB28-DA914A0F770D}" srcId="{ECE5DE8A-7062-40F1-B719-84BE8C1544ED}" destId="{239F88C6-F42B-424D-9154-34AE74814A36}" srcOrd="6" destOrd="0" parTransId="{4BF803CF-5EDD-4115-9C52-4CE752D41E5D}" sibTransId="{9441E5B0-00F6-4D48-89E7-518FC02BAE59}"/>
    <dgm:cxn modelId="{422EB43D-25AE-48BB-8ACA-34DD27D236B5}" type="presOf" srcId="{B45C9D71-85CF-4617-A327-A8BB2B9DA6DD}" destId="{A663E2BE-27FF-42C6-9A4C-020FD27BDA95}" srcOrd="0" destOrd="1" presId="urn:microsoft.com/office/officeart/2005/8/layout/cycle4"/>
    <dgm:cxn modelId="{AED38621-1BBA-44CB-B715-0CEEF080BDA6}" srcId="{44C08C01-2BB0-48FB-B356-E0D89158F289}" destId="{33509B4F-652B-4659-AB3E-7B8E18901204}" srcOrd="3" destOrd="0" parTransId="{0EFE8C8B-2186-417B-BFD5-92CECD873BA7}" sibTransId="{707AE492-068B-4F90-B778-1AFAA61D55A9}"/>
    <dgm:cxn modelId="{DF739337-B781-4BE0-AE30-ACA0958CD39D}" type="presOf" srcId="{48A6FDD5-6DF7-4472-9D3D-5B9BE9B85D5F}" destId="{D17B0701-1761-4FC9-8BE4-140560FAB693}" srcOrd="0" destOrd="5" presId="urn:microsoft.com/office/officeart/2005/8/layout/cycle4"/>
    <dgm:cxn modelId="{1C5841FB-A55B-4B33-B6B2-6051789D7055}" type="presOf" srcId="{9B8FC58A-2573-4475-B06B-9F33FB15A3C0}" destId="{37504462-982F-4D5E-85E6-05060751233C}" srcOrd="1" destOrd="4" presId="urn:microsoft.com/office/officeart/2005/8/layout/cycle4"/>
    <dgm:cxn modelId="{E3DD1883-5546-4E4F-A436-0F5DC16D1C5A}" srcId="{51413FEE-DD6B-4CF5-823C-8BBE359D9135}" destId="{ADB28305-6D31-482A-9A14-32E2FDA4513F}" srcOrd="2" destOrd="0" parTransId="{94B2BA35-76EC-4D2B-8BAF-FEEC105D0584}" sibTransId="{1ABBD21E-323A-4FA4-B336-F62B2C617F2A}"/>
    <dgm:cxn modelId="{EAECD7A5-99B1-405B-A5C9-75358B7859F2}" srcId="{B4FF8851-9444-44D1-B57F-FD3FC53011F2}" destId="{03382489-98A1-4514-9BDB-27A535E32B37}" srcOrd="0" destOrd="0" parTransId="{EEABA064-96B1-4756-9156-56E2DFF799F2}" sibTransId="{A1784FA4-6034-4FE8-8FD1-148D314B949A}"/>
    <dgm:cxn modelId="{823C120B-DF10-4010-8FA5-2EA545DB5D38}" srcId="{ECE5DE8A-7062-40F1-B719-84BE8C1544ED}" destId="{04F92FEA-D7E0-42E1-9372-0CCFF4D917FC}" srcOrd="3" destOrd="0" parTransId="{0B707C42-CA82-435B-BF64-670F8229D5FC}" sibTransId="{2EDAC9AD-5C2D-4034-A848-DF955C87755C}"/>
    <dgm:cxn modelId="{E34DF1AB-E59C-4716-B57C-A9B95900F208}" srcId="{44C08C01-2BB0-48FB-B356-E0D89158F289}" destId="{E5BBD8C8-AC91-4106-8629-56F368929409}" srcOrd="2" destOrd="0" parTransId="{D54E10AA-1F4A-4741-8C1B-B8AD5E26F108}" sibTransId="{D4E6E2DB-9AE1-4397-A65E-CB52C4C821F7}"/>
    <dgm:cxn modelId="{92A06381-2388-43E1-BDEE-027AA891EAE7}" type="presOf" srcId="{E5BBD8C8-AC91-4106-8629-56F368929409}" destId="{CAB6D799-8BC4-4A9D-9951-376F2E1DC6EA}" srcOrd="1" destOrd="2" presId="urn:microsoft.com/office/officeart/2005/8/layout/cycle4"/>
    <dgm:cxn modelId="{106995D4-AECE-4AC0-BBAC-6C38901EB9D8}" type="presOf" srcId="{7FEF1417-502F-44E0-941B-8E452F16A9E8}" destId="{D17B0701-1761-4FC9-8BE4-140560FAB693}" srcOrd="0" destOrd="0" presId="urn:microsoft.com/office/officeart/2005/8/layout/cycle4"/>
    <dgm:cxn modelId="{BADCE51D-536F-4FAD-B0D6-487609025ECA}" srcId="{ECE5DE8A-7062-40F1-B719-84BE8C1544ED}" destId="{623808F7-9A5F-4BCD-B002-35AFC5EBE5D5}" srcOrd="7" destOrd="0" parTransId="{8D5002A9-9F98-4E7C-B648-E202C55F9905}" sibTransId="{5A7417FB-3E46-4F13-AF20-D75D6155BBBB}"/>
    <dgm:cxn modelId="{3DF1C474-CB7E-4DA8-9440-78FFFA982B24}" type="presOf" srcId="{56747812-52A7-477B-9DEE-2CDFF24A225C}" destId="{003B9901-EFFD-4133-8255-89E9CE977F2C}" srcOrd="1" destOrd="0" presId="urn:microsoft.com/office/officeart/2005/8/layout/cycle4"/>
    <dgm:cxn modelId="{E0225593-512F-4AD7-A5F4-9A522455EE7F}" type="presOf" srcId="{7FEF1417-502F-44E0-941B-8E452F16A9E8}" destId="{37504462-982F-4D5E-85E6-05060751233C}" srcOrd="1" destOrd="0" presId="urn:microsoft.com/office/officeart/2005/8/layout/cycle4"/>
    <dgm:cxn modelId="{4940A325-7CB1-4BD5-A5B7-EDFF753D0AF3}" type="presOf" srcId="{ADB28305-6D31-482A-9A14-32E2FDA4513F}" destId="{A663E2BE-27FF-42C6-9A4C-020FD27BDA95}" srcOrd="0" destOrd="2" presId="urn:microsoft.com/office/officeart/2005/8/layout/cycle4"/>
    <dgm:cxn modelId="{B7B294F5-C560-4665-AACA-05E00FACB12D}" type="presOf" srcId="{239F88C6-F42B-424D-9154-34AE74814A36}" destId="{D17B0701-1761-4FC9-8BE4-140560FAB693}" srcOrd="0" destOrd="6" presId="urn:microsoft.com/office/officeart/2005/8/layout/cycle4"/>
    <dgm:cxn modelId="{F8E09541-FD99-4A54-92CD-037C14880375}" type="presOf" srcId="{B4FF8851-9444-44D1-B57F-FD3FC53011F2}" destId="{D0BF8FF9-268A-455A-807F-90D84C9C6D18}" srcOrd="0" destOrd="0" presId="urn:microsoft.com/office/officeart/2005/8/layout/cycle4"/>
    <dgm:cxn modelId="{4B288C55-31C3-450B-A7CC-662C530EDA4A}" srcId="{028A3304-5AAC-4F90-AB64-E21D6973BC6C}" destId="{44C08C01-2BB0-48FB-B356-E0D89158F289}" srcOrd="3" destOrd="0" parTransId="{68767517-24CD-4369-A03B-0E255D030828}" sibTransId="{D6C8D410-DFA8-4FAE-9C7D-0B087818C1FE}"/>
    <dgm:cxn modelId="{F95920E0-CA33-4919-9B1B-94C862ADAB45}" type="presOf" srcId="{12EECFB8-F227-4793-B96C-260E892C359D}" destId="{E6FBA6FE-64A2-429C-8B11-C200194BF060}" srcOrd="1" destOrd="1" presId="urn:microsoft.com/office/officeart/2005/8/layout/cycle4"/>
    <dgm:cxn modelId="{BE43513D-2FF2-4AD7-A3A9-4B73A90F6B45}" type="presOf" srcId="{03382489-98A1-4514-9BDB-27A535E32B37}" destId="{E6FBA6FE-64A2-429C-8B11-C200194BF060}" srcOrd="1" destOrd="0" presId="urn:microsoft.com/office/officeart/2005/8/layout/cycle4"/>
    <dgm:cxn modelId="{3D96152F-33EF-4880-A0B0-2F4D7BB48980}" type="presOf" srcId="{239F88C6-F42B-424D-9154-34AE74814A36}" destId="{37504462-982F-4D5E-85E6-05060751233C}" srcOrd="1" destOrd="6" presId="urn:microsoft.com/office/officeart/2005/8/layout/cycle4"/>
    <dgm:cxn modelId="{34D7499A-6119-4615-94CD-001838B68FE3}" type="presOf" srcId="{03382489-98A1-4514-9BDB-27A535E32B37}" destId="{4CE32D37-9CD1-4952-87DE-E873200984FA}" srcOrd="0" destOrd="0" presId="urn:microsoft.com/office/officeart/2005/8/layout/cycle4"/>
    <dgm:cxn modelId="{2736FC98-83A8-4144-A40E-925DB80DFCDB}" type="presOf" srcId="{028A3304-5AAC-4F90-AB64-E21D6973BC6C}" destId="{1993ED08-C040-45B1-9E7D-DD443F07BB64}" srcOrd="0" destOrd="0" presId="urn:microsoft.com/office/officeart/2005/8/layout/cycle4"/>
    <dgm:cxn modelId="{5CC6A640-0BD6-4E8B-9846-5676CCB27F47}" type="presOf" srcId="{43C9E001-27DC-472B-A739-532B66AE6FCB}" destId="{CAB6D799-8BC4-4A9D-9951-376F2E1DC6EA}" srcOrd="1" destOrd="0" presId="urn:microsoft.com/office/officeart/2005/8/layout/cycle4"/>
    <dgm:cxn modelId="{F43033FB-0C42-4059-992B-2468E1ADB2B6}" srcId="{B4FF8851-9444-44D1-B57F-FD3FC53011F2}" destId="{19FFBDF9-98D3-43C0-9AFA-CE8857CD0C47}" srcOrd="2" destOrd="0" parTransId="{E2FFE727-E9FC-423E-958E-6E625DA05F93}" sibTransId="{30F2C972-F578-46EE-8476-3C8CB4021E2D}"/>
    <dgm:cxn modelId="{6582A9DB-E5C1-44B6-8E73-9002E9E99F8E}" type="presOf" srcId="{56747812-52A7-477B-9DEE-2CDFF24A225C}" destId="{A663E2BE-27FF-42C6-9A4C-020FD27BDA95}" srcOrd="0" destOrd="0" presId="urn:microsoft.com/office/officeart/2005/8/layout/cycle4"/>
    <dgm:cxn modelId="{C97118E6-66C7-4D33-8D2B-0236D2C32AA5}" type="presOf" srcId="{E5BBD8C8-AC91-4106-8629-56F368929409}" destId="{84A5C420-AAD9-4069-BEA7-694D834DA8EB}" srcOrd="0" destOrd="2" presId="urn:microsoft.com/office/officeart/2005/8/layout/cycle4"/>
    <dgm:cxn modelId="{D1BC6C65-5F15-437C-8DA9-BD1B437A8B14}" type="presOf" srcId="{ECE5DE8A-7062-40F1-B719-84BE8C1544ED}" destId="{5CD82E73-84D6-4F77-9DE2-D8B37F73F76F}" srcOrd="0" destOrd="0" presId="urn:microsoft.com/office/officeart/2005/8/layout/cycle4"/>
    <dgm:cxn modelId="{F36140A8-EEB1-4FFA-B840-55C743F6CFF7}" srcId="{ECE5DE8A-7062-40F1-B719-84BE8C1544ED}" destId="{9B8FC58A-2573-4475-B06B-9F33FB15A3C0}" srcOrd="4" destOrd="0" parTransId="{1EB85276-8BB1-43F9-9747-565486EDED91}" sibTransId="{AD0EE238-35E0-4DE9-AA2E-98ED53912028}"/>
    <dgm:cxn modelId="{A906F3DF-7686-4F82-8AD5-071796515599}" type="presParOf" srcId="{1993ED08-C040-45B1-9E7D-DD443F07BB64}" destId="{8118E9D7-E2D2-4709-B45C-CF6D9B2077A7}" srcOrd="0" destOrd="0" presId="urn:microsoft.com/office/officeart/2005/8/layout/cycle4"/>
    <dgm:cxn modelId="{47C4E8C7-86DA-42C1-AC92-CD12BD4543A9}" type="presParOf" srcId="{8118E9D7-E2D2-4709-B45C-CF6D9B2077A7}" destId="{475543E9-B981-49D1-9C70-80AF37BFF820}" srcOrd="0" destOrd="0" presId="urn:microsoft.com/office/officeart/2005/8/layout/cycle4"/>
    <dgm:cxn modelId="{EAA896C2-DC5D-4EA6-A033-40A45B1E17DA}" type="presParOf" srcId="{475543E9-B981-49D1-9C70-80AF37BFF820}" destId="{A663E2BE-27FF-42C6-9A4C-020FD27BDA95}" srcOrd="0" destOrd="0" presId="urn:microsoft.com/office/officeart/2005/8/layout/cycle4"/>
    <dgm:cxn modelId="{9841D4D2-E1E4-4F63-A94C-8CA0412039C8}" type="presParOf" srcId="{475543E9-B981-49D1-9C70-80AF37BFF820}" destId="{003B9901-EFFD-4133-8255-89E9CE977F2C}" srcOrd="1" destOrd="0" presId="urn:microsoft.com/office/officeart/2005/8/layout/cycle4"/>
    <dgm:cxn modelId="{0E150F91-F808-4B5D-B216-E0552B84B18B}" type="presParOf" srcId="{8118E9D7-E2D2-4709-B45C-CF6D9B2077A7}" destId="{6705B335-72BE-4E10-921F-76315F493473}" srcOrd="1" destOrd="0" presId="urn:microsoft.com/office/officeart/2005/8/layout/cycle4"/>
    <dgm:cxn modelId="{C579DBE0-70F7-4213-8E0B-2FE4528017CB}" type="presParOf" srcId="{6705B335-72BE-4E10-921F-76315F493473}" destId="{D17B0701-1761-4FC9-8BE4-140560FAB693}" srcOrd="0" destOrd="0" presId="urn:microsoft.com/office/officeart/2005/8/layout/cycle4"/>
    <dgm:cxn modelId="{31A060AE-286D-466A-81F6-94772DCE5396}" type="presParOf" srcId="{6705B335-72BE-4E10-921F-76315F493473}" destId="{37504462-982F-4D5E-85E6-05060751233C}" srcOrd="1" destOrd="0" presId="urn:microsoft.com/office/officeart/2005/8/layout/cycle4"/>
    <dgm:cxn modelId="{CE18D4AD-BB4F-4635-ADDE-0E5372A6BDB4}" type="presParOf" srcId="{8118E9D7-E2D2-4709-B45C-CF6D9B2077A7}" destId="{26B2BB4B-2D8D-448D-B795-B0DFF2123BD2}" srcOrd="2" destOrd="0" presId="urn:microsoft.com/office/officeart/2005/8/layout/cycle4"/>
    <dgm:cxn modelId="{8428E219-B153-4BC1-97DD-89E1B8C1963F}" type="presParOf" srcId="{26B2BB4B-2D8D-448D-B795-B0DFF2123BD2}" destId="{4CE32D37-9CD1-4952-87DE-E873200984FA}" srcOrd="0" destOrd="0" presId="urn:microsoft.com/office/officeart/2005/8/layout/cycle4"/>
    <dgm:cxn modelId="{927DCFE8-5B73-40DE-B168-EE1886E02393}" type="presParOf" srcId="{26B2BB4B-2D8D-448D-B795-B0DFF2123BD2}" destId="{E6FBA6FE-64A2-429C-8B11-C200194BF060}" srcOrd="1" destOrd="0" presId="urn:microsoft.com/office/officeart/2005/8/layout/cycle4"/>
    <dgm:cxn modelId="{4973D4AC-526D-4118-9D91-91FD0902D2F7}" type="presParOf" srcId="{8118E9D7-E2D2-4709-B45C-CF6D9B2077A7}" destId="{56064A55-95E8-4435-809E-8A944F85665B}" srcOrd="3" destOrd="0" presId="urn:microsoft.com/office/officeart/2005/8/layout/cycle4"/>
    <dgm:cxn modelId="{9A5672AD-5CEE-4754-A4C3-EE080BCC1F91}" type="presParOf" srcId="{56064A55-95E8-4435-809E-8A944F85665B}" destId="{84A5C420-AAD9-4069-BEA7-694D834DA8EB}" srcOrd="0" destOrd="0" presId="urn:microsoft.com/office/officeart/2005/8/layout/cycle4"/>
    <dgm:cxn modelId="{2AC87215-EBFB-4FE6-BEB5-1701DA76B707}" type="presParOf" srcId="{56064A55-95E8-4435-809E-8A944F85665B}" destId="{CAB6D799-8BC4-4A9D-9951-376F2E1DC6EA}" srcOrd="1" destOrd="0" presId="urn:microsoft.com/office/officeart/2005/8/layout/cycle4"/>
    <dgm:cxn modelId="{5AFBDC33-9396-4E76-9479-5816234DCE11}" type="presParOf" srcId="{8118E9D7-E2D2-4709-B45C-CF6D9B2077A7}" destId="{3C3190B1-4119-46B0-924B-8D3C29348DCF}" srcOrd="4" destOrd="0" presId="urn:microsoft.com/office/officeart/2005/8/layout/cycle4"/>
    <dgm:cxn modelId="{5CF2D96A-1F2E-4219-B46C-8AEE68F8EFF8}" type="presParOf" srcId="{1993ED08-C040-45B1-9E7D-DD443F07BB64}" destId="{054AA86D-B4C6-4EBD-8F23-AF62004FE7F0}" srcOrd="1" destOrd="0" presId="urn:microsoft.com/office/officeart/2005/8/layout/cycle4"/>
    <dgm:cxn modelId="{59CF9065-0024-4EE1-8F83-4CC7F7BCC656}" type="presParOf" srcId="{054AA86D-B4C6-4EBD-8F23-AF62004FE7F0}" destId="{A4736AD7-27CF-4496-BE04-2F80E279853C}" srcOrd="0" destOrd="0" presId="urn:microsoft.com/office/officeart/2005/8/layout/cycle4"/>
    <dgm:cxn modelId="{F60C09E1-DD4C-4904-B0D8-E5129ED5BB72}" type="presParOf" srcId="{054AA86D-B4C6-4EBD-8F23-AF62004FE7F0}" destId="{5CD82E73-84D6-4F77-9DE2-D8B37F73F76F}" srcOrd="1" destOrd="0" presId="urn:microsoft.com/office/officeart/2005/8/layout/cycle4"/>
    <dgm:cxn modelId="{C14571D1-5E16-4BB8-B8A7-09924FF22D85}" type="presParOf" srcId="{054AA86D-B4C6-4EBD-8F23-AF62004FE7F0}" destId="{D0BF8FF9-268A-455A-807F-90D84C9C6D18}" srcOrd="2" destOrd="0" presId="urn:microsoft.com/office/officeart/2005/8/layout/cycle4"/>
    <dgm:cxn modelId="{7EBA6FD1-36A1-4372-BAB8-6AB8C1A5A070}" type="presParOf" srcId="{054AA86D-B4C6-4EBD-8F23-AF62004FE7F0}" destId="{ECBAAC8D-BB2F-4216-A31F-4C9C8AF6FBEF}" srcOrd="3" destOrd="0" presId="urn:microsoft.com/office/officeart/2005/8/layout/cycle4"/>
    <dgm:cxn modelId="{DCB2B45F-0BCF-43E8-87F3-E8269D22AF22}" type="presParOf" srcId="{054AA86D-B4C6-4EBD-8F23-AF62004FE7F0}" destId="{419BF2EE-C14B-4E88-BCF8-55C4845DF66A}" srcOrd="4" destOrd="0" presId="urn:microsoft.com/office/officeart/2005/8/layout/cycle4"/>
    <dgm:cxn modelId="{1E190F86-7764-47E4-A5EA-76302E3DF0ED}" type="presParOf" srcId="{1993ED08-C040-45B1-9E7D-DD443F07BB64}" destId="{D82730B8-5955-48E6-827F-9E51C66F5D50}" srcOrd="2" destOrd="0" presId="urn:microsoft.com/office/officeart/2005/8/layout/cycle4"/>
    <dgm:cxn modelId="{3D271310-8C72-4129-BCF1-60EC9EF1BF96}" type="presParOf" srcId="{1993ED08-C040-45B1-9E7D-DD443F07BB64}" destId="{D4647396-4AFC-442D-B757-6D36E58C7233}"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47CFD3-6BCC-4766-AFCB-A9F37CFEB2A9}">
      <dsp:nvSpPr>
        <dsp:cNvPr id="0" name=""/>
        <dsp:cNvSpPr/>
      </dsp:nvSpPr>
      <dsp:spPr>
        <a:xfrm>
          <a:off x="1767163" y="163260"/>
          <a:ext cx="1240206" cy="1240206"/>
        </a:xfrm>
        <a:prstGeom prst="pieWedge">
          <a:avLst/>
        </a:prstGeom>
        <a:solidFill>
          <a:srgbClr val="005DAA"/>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t>Yammer</a:t>
          </a:r>
          <a:endParaRPr lang="en-US" sz="1400" kern="1200" dirty="0"/>
        </a:p>
      </dsp:txBody>
      <dsp:txXfrm>
        <a:off x="2130411" y="526508"/>
        <a:ext cx="876958" cy="876958"/>
      </dsp:txXfrm>
    </dsp:sp>
    <dsp:sp modelId="{BA396EA2-DE29-4926-80AC-9D645F9ADC66}">
      <dsp:nvSpPr>
        <dsp:cNvPr id="0" name=""/>
        <dsp:cNvSpPr/>
      </dsp:nvSpPr>
      <dsp:spPr>
        <a:xfrm rot="5400000">
          <a:off x="3064654" y="163260"/>
          <a:ext cx="1240206" cy="1240206"/>
        </a:xfrm>
        <a:prstGeom prst="pieWedge">
          <a:avLst/>
        </a:prstGeom>
        <a:solidFill>
          <a:srgbClr val="EF3E4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t>Chatter</a:t>
          </a:r>
          <a:endParaRPr lang="en-US" sz="1400" kern="1200" dirty="0"/>
        </a:p>
      </dsp:txBody>
      <dsp:txXfrm rot="-5400000">
        <a:off x="3064654" y="526508"/>
        <a:ext cx="876958" cy="876958"/>
      </dsp:txXfrm>
    </dsp:sp>
    <dsp:sp modelId="{FE7293A4-681D-40E3-A3CC-3D58DA2D1670}">
      <dsp:nvSpPr>
        <dsp:cNvPr id="0" name=""/>
        <dsp:cNvSpPr/>
      </dsp:nvSpPr>
      <dsp:spPr>
        <a:xfrm rot="10800000">
          <a:off x="3064654" y="1460751"/>
          <a:ext cx="1240206" cy="1240206"/>
        </a:xfrm>
        <a:prstGeom prst="pieWedge">
          <a:avLst/>
        </a:prstGeom>
        <a:solidFill>
          <a:srgbClr val="8DC63F"/>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smtClean="0"/>
            <a:t>Others</a:t>
          </a:r>
          <a:endParaRPr lang="en-US" sz="1400" kern="1200" dirty="0"/>
        </a:p>
      </dsp:txBody>
      <dsp:txXfrm rot="10800000">
        <a:off x="3064654" y="1460751"/>
        <a:ext cx="876958" cy="876958"/>
      </dsp:txXfrm>
    </dsp:sp>
    <dsp:sp modelId="{5B86A873-95AE-496D-935A-61BF4D0CAF01}">
      <dsp:nvSpPr>
        <dsp:cNvPr id="0" name=""/>
        <dsp:cNvSpPr/>
      </dsp:nvSpPr>
      <dsp:spPr>
        <a:xfrm rot="16200000">
          <a:off x="1767163" y="1460751"/>
          <a:ext cx="1240206" cy="1240206"/>
        </a:xfrm>
        <a:prstGeom prst="pieWedge">
          <a:avLst/>
        </a:prstGeom>
        <a:solidFill>
          <a:srgbClr val="FDB913"/>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en-US" sz="1100" kern="1200" dirty="0" smtClean="0"/>
            <a:t>Home Grown</a:t>
          </a:r>
          <a:endParaRPr lang="en-US" sz="1100" kern="1200" dirty="0"/>
        </a:p>
      </dsp:txBody>
      <dsp:txXfrm rot="5400000">
        <a:off x="2130411" y="1460751"/>
        <a:ext cx="876958" cy="876958"/>
      </dsp:txXfrm>
    </dsp:sp>
    <dsp:sp modelId="{9C6AD700-C66C-405E-8CA1-7D1B0ACDBEDE}">
      <dsp:nvSpPr>
        <dsp:cNvPr id="0" name=""/>
        <dsp:cNvSpPr/>
      </dsp:nvSpPr>
      <dsp:spPr>
        <a:xfrm>
          <a:off x="2821912" y="1174329"/>
          <a:ext cx="428200" cy="372348"/>
        </a:xfrm>
        <a:prstGeom prst="circularArrow">
          <a:avLst/>
        </a:prstGeom>
        <a:solidFill>
          <a:schemeClr val="accent1">
            <a:tint val="6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6BB4A75-7E81-4F57-834D-424516E90FAA}">
      <dsp:nvSpPr>
        <dsp:cNvPr id="0" name=""/>
        <dsp:cNvSpPr/>
      </dsp:nvSpPr>
      <dsp:spPr>
        <a:xfrm rot="10800000">
          <a:off x="2821912" y="1317540"/>
          <a:ext cx="428200" cy="372348"/>
        </a:xfrm>
        <a:prstGeom prst="circularArrow">
          <a:avLst/>
        </a:prstGeom>
        <a:solidFill>
          <a:schemeClr val="accent1">
            <a:tint val="6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drawing1.xml><?xml version="1.0" encoding="utf-8"?>
<c:userShapes xmlns:c="http://schemas.openxmlformats.org/drawingml/2006/chart">
  <cdr:relSizeAnchor xmlns:cdr="http://schemas.openxmlformats.org/drawingml/2006/chartDrawing">
    <cdr:from>
      <cdr:x>0.03004</cdr:x>
      <cdr:y>0.88857</cdr:y>
    </cdr:from>
    <cdr:to>
      <cdr:x>0.97425</cdr:x>
      <cdr:y>0.98958</cdr:y>
    </cdr:to>
    <cdr:sp macro="" textlink="">
      <cdr:nvSpPr>
        <cdr:cNvPr id="3" name="TextBox 2"/>
        <cdr:cNvSpPr txBox="1"/>
      </cdr:nvSpPr>
      <cdr:spPr>
        <a:xfrm xmlns:a="http://schemas.openxmlformats.org/drawingml/2006/main">
          <a:off x="133350" y="2681288"/>
          <a:ext cx="4191000" cy="3047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5E26E6-BB96-4436-B440-A15DB6396DA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269560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4D965C-5B33-4898-8BFD-2F01956E1FB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230618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027" y="8685071"/>
            <a:ext cx="2972421" cy="457358"/>
          </a:xfrm>
          <a:prstGeom prst="rect">
            <a:avLst/>
          </a:prstGeom>
        </p:spPr>
        <p:txBody>
          <a:bodyPr lIns="90059" tIns="45030" rIns="90059" bIns="45030"/>
          <a:lstStyle/>
          <a:p>
            <a:pPr>
              <a:defRPr/>
            </a:pPr>
            <a:fld id="{D6355E8A-7F3E-4C1A-9437-A19B29AD9DD7}"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3675414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4D965C-5B33-4898-8BFD-2F01956E1FB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230618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p>
        </p:txBody>
      </p:sp>
      <p:sp>
        <p:nvSpPr>
          <p:cNvPr id="66564" name="Slide Number Placeholder 3"/>
          <p:cNvSpPr>
            <a:spLocks noGrp="1"/>
          </p:cNvSpPr>
          <p:nvPr>
            <p:ph type="sldNum" sz="quarter" idx="5"/>
          </p:nvPr>
        </p:nvSpPr>
        <p:spPr bwMode="auto">
          <a:xfrm>
            <a:off x="3884027" y="8685071"/>
            <a:ext cx="2972421" cy="4573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59" tIns="45030" rIns="90059" bIns="45030" numCol="1" anchorCtr="0" compatLnSpc="1">
            <a:prstTxWarp prst="textNoShape">
              <a:avLst/>
            </a:prstTxWarp>
          </a:bodyPr>
          <a:lstStyle>
            <a:lvl1pPr eaLnBrk="0" hangingPunct="0">
              <a:defRPr>
                <a:solidFill>
                  <a:schemeClr val="tx1"/>
                </a:solidFill>
                <a:latin typeface="Calibri" pitchFamily="34" charset="0"/>
                <a:ea typeface="ＭＳ Ｐゴシック" pitchFamily="34" charset="-128"/>
              </a:defRPr>
            </a:lvl1pPr>
            <a:lvl2pPr marL="742854" indent="-285713" eaLnBrk="0" hangingPunct="0">
              <a:defRPr>
                <a:solidFill>
                  <a:schemeClr val="tx1"/>
                </a:solidFill>
                <a:latin typeface="Calibri" pitchFamily="34" charset="0"/>
                <a:ea typeface="ＭＳ Ｐゴシック" pitchFamily="34" charset="-128"/>
              </a:defRPr>
            </a:lvl2pPr>
            <a:lvl3pPr marL="1142852" indent="-228571" eaLnBrk="0" hangingPunct="0">
              <a:defRPr>
                <a:solidFill>
                  <a:schemeClr val="tx1"/>
                </a:solidFill>
                <a:latin typeface="Calibri" pitchFamily="34" charset="0"/>
                <a:ea typeface="ＭＳ Ｐゴシック" pitchFamily="34" charset="-128"/>
              </a:defRPr>
            </a:lvl3pPr>
            <a:lvl4pPr marL="1599993" indent="-228571" eaLnBrk="0" hangingPunct="0">
              <a:defRPr>
                <a:solidFill>
                  <a:schemeClr val="tx1"/>
                </a:solidFill>
                <a:latin typeface="Calibri" pitchFamily="34" charset="0"/>
                <a:ea typeface="ＭＳ Ｐゴシック" pitchFamily="34" charset="-128"/>
              </a:defRPr>
            </a:lvl4pPr>
            <a:lvl5pPr marL="2057133" indent="-228571" eaLnBrk="0" hangingPunct="0">
              <a:defRPr>
                <a:solidFill>
                  <a:schemeClr val="tx1"/>
                </a:solidFill>
                <a:latin typeface="Calibri" pitchFamily="34" charset="0"/>
                <a:ea typeface="ＭＳ Ｐゴシック" pitchFamily="34" charset="-128"/>
              </a:defRPr>
            </a:lvl5pPr>
            <a:lvl6pPr marL="2514274" indent="-228571"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415" indent="-228571"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8556" indent="-228571"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5696" indent="-228571"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fld id="{520A7D3F-5617-429E-9305-1305F39C4E5E}" type="slidenum">
              <a:rPr lang="en-US" smtClean="0">
                <a:solidFill>
                  <a:prstClr val="black"/>
                </a:solidFill>
              </a:rPr>
              <a:pPr eaLnBrk="1" hangingPunct="1"/>
              <a:t>16</a:t>
            </a:fld>
            <a:endParaRPr lang="en-US" smtClean="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620155F-3B9D-4D3E-8612-E5BB962CF82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467877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027" y="8685071"/>
            <a:ext cx="2972421" cy="457358"/>
          </a:xfrm>
          <a:prstGeom prst="rect">
            <a:avLst/>
          </a:prstGeom>
        </p:spPr>
        <p:txBody>
          <a:bodyPr lIns="90059" tIns="45030" rIns="90059" bIns="45030"/>
          <a:lstStyle/>
          <a:p>
            <a:fld id="{C179399A-5E53-4E94-82C9-88E267DA7AD9}"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465297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4D965C-5B33-4898-8BFD-2F01956E1FB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2306189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BDFDC8E-0434-46BC-80EB-71CF9EA8720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818990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4D965C-5B33-4898-8BFD-2F01956E1FB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230618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478CDD-978B-459D-B51A-DB38C99DF1C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224910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D9B4CF9-19A9-4C76-8C0E-53EC074CD71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92431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4D965C-5B33-4898-8BFD-2F01956E1FB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230618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031F7-54B6-4AC8-8C12-8D5F0BD21AB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2098813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6DAAEF-676B-49C2-ABF0-C51A0B81583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553153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6DAAEF-676B-49C2-ABF0-C51A0B81583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553153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7C59387-F2FD-4215-83F1-8315E5E7AC2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114781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4D965C-5B33-4898-8BFD-2F01956E1FB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230618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93A5A3-E6AB-44B4-8517-6BBE9220BD8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781258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6DAAEF-676B-49C2-ABF0-C51A0B81583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553153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B59E1B0-252E-4081-83CE-C323A296079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11857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2:07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4D965C-5B33-4898-8BFD-2F01956E1FB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230618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solidFill>
                  <a:prstClr val="black"/>
                </a:solidFill>
              </a:rPr>
              <a:pPr fontAlgn="base">
                <a:spcBef>
                  <a:spcPct val="0"/>
                </a:spcBef>
                <a:spcAft>
                  <a:spcPct val="0"/>
                </a:spcAft>
              </a:pPr>
              <a:t>6</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4D965C-5B33-4898-8BFD-2F01956E1FB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230618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D23A47-A7BD-4BBB-8930-D446AF83A8B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061379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9EB18D-312F-4AA0-B4CC-3438958489F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189387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242167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02736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6140880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7531556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060825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5022974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9786981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8237715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076063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258246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027510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2196971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706745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557185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591894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885783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2611295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353090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37871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38611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83619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601231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7408104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Agenda 3">
    <p:spTree>
      <p:nvGrpSpPr>
        <p:cNvPr id="1" name=""/>
        <p:cNvGrpSpPr/>
        <p:nvPr/>
      </p:nvGrpSpPr>
      <p:grpSpPr>
        <a:xfrm>
          <a:off x="0" y="0"/>
          <a:ext cx="0" cy="0"/>
          <a:chOff x="0" y="0"/>
          <a:chExt cx="0" cy="0"/>
        </a:xfrm>
      </p:grpSpPr>
      <p:pic>
        <p:nvPicPr>
          <p:cNvPr id="9" name="Picture 3"/>
          <p:cNvPicPr>
            <a:picLocks noChangeAspect="1" noChangeArrowheads="1"/>
          </p:cNvPicPr>
          <p:nvPr userDrawn="1"/>
        </p:nvPicPr>
        <p:blipFill>
          <a:blip r:embed="rId2" cstate="email">
            <a:extLst>
              <a:ext uri="{28A0092B-C50C-407E-A947-70E740481C1C}">
                <a14:useLocalDpi xmlns:a14="http://schemas.microsoft.com/office/drawing/2010/main" val="0"/>
              </a:ext>
            </a:extLst>
          </a:blip>
          <a:stretch>
            <a:fillRect/>
          </a:stretch>
        </p:blipFill>
        <p:spPr bwMode="auto">
          <a:xfrm>
            <a:off x="6464839" y="0"/>
            <a:ext cx="5971636" cy="6994525"/>
          </a:xfrm>
          <a:prstGeom prst="rect">
            <a:avLst/>
          </a:prstGeom>
          <a:noFill/>
        </p:spPr>
      </p:pic>
      <p:sp>
        <p:nvSpPr>
          <p:cNvPr id="15" name="Rectangle 14"/>
          <p:cNvSpPr/>
          <p:nvPr userDrawn="1"/>
        </p:nvSpPr>
        <p:spPr>
          <a:xfrm>
            <a:off x="6451481" y="137293"/>
            <a:ext cx="5984993" cy="919651"/>
          </a:xfrm>
          <a:prstGeom prst="rect">
            <a:avLst/>
          </a:prstGeom>
          <a:solidFill>
            <a:srgbClr val="2AA8CF">
              <a:alpha val="47843"/>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zh-CN" altLang="en-US" dirty="0">
              <a:solidFill>
                <a:srgbClr val="FFFFFF"/>
              </a:solidFill>
            </a:endParaRPr>
          </a:p>
        </p:txBody>
      </p:sp>
      <p:sp>
        <p:nvSpPr>
          <p:cNvPr id="8" name="Rectangle 7"/>
          <p:cNvSpPr/>
          <p:nvPr userDrawn="1"/>
        </p:nvSpPr>
        <p:spPr>
          <a:xfrm>
            <a:off x="0" y="137293"/>
            <a:ext cx="6485499" cy="919651"/>
          </a:xfrm>
          <a:prstGeom prst="rect">
            <a:avLst/>
          </a:prstGeom>
          <a:solidFill>
            <a:srgbClr val="2AA8C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zh-CN" altLang="en-US" dirty="0">
              <a:solidFill>
                <a:srgbClr val="FFFFFF"/>
              </a:solidFill>
            </a:endParaRPr>
          </a:p>
        </p:txBody>
      </p:sp>
      <p:sp>
        <p:nvSpPr>
          <p:cNvPr id="12" name="Rectangle 11"/>
          <p:cNvSpPr/>
          <p:nvPr userDrawn="1"/>
        </p:nvSpPr>
        <p:spPr>
          <a:xfrm>
            <a:off x="0" y="137293"/>
            <a:ext cx="355421" cy="919651"/>
          </a:xfrm>
          <a:prstGeom prst="rect">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zh-CN" altLang="en-US" dirty="0">
              <a:solidFill>
                <a:srgbClr val="FFFFFF"/>
              </a:solidFill>
            </a:endParaRPr>
          </a:p>
        </p:txBody>
      </p:sp>
      <p:sp>
        <p:nvSpPr>
          <p:cNvPr id="23" name="Text Placeholder 3"/>
          <p:cNvSpPr>
            <a:spLocks noGrp="1"/>
          </p:cNvSpPr>
          <p:nvPr>
            <p:ph type="body" sz="quarter" idx="10" hasCustomPrompt="1"/>
          </p:nvPr>
        </p:nvSpPr>
        <p:spPr>
          <a:xfrm>
            <a:off x="331894" y="1760493"/>
            <a:ext cx="5793861" cy="2092881"/>
          </a:xfrm>
          <a:prstGeom prst="rect">
            <a:avLst/>
          </a:prstGeom>
        </p:spPr>
        <p:txBody>
          <a:bodyPr/>
          <a:lstStyle>
            <a:lvl1pPr>
              <a:defRPr/>
            </a:lvl1p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4" name="Text Placeholder 20"/>
          <p:cNvSpPr>
            <a:spLocks noGrp="1"/>
          </p:cNvSpPr>
          <p:nvPr>
            <p:ph type="body" sz="quarter" idx="11" hasCustomPrompt="1"/>
          </p:nvPr>
        </p:nvSpPr>
        <p:spPr>
          <a:xfrm>
            <a:off x="355421" y="220861"/>
            <a:ext cx="8943112" cy="752514"/>
          </a:xfrm>
          <a:prstGeom prst="rect">
            <a:avLst/>
          </a:prstGeom>
        </p:spPr>
        <p:txBody>
          <a:bodyPr anchor="ctr"/>
          <a:lstStyle>
            <a:lvl1pPr marL="0" indent="0">
              <a:buNone/>
              <a:defRPr sz="4100">
                <a:solidFill>
                  <a:schemeClr val="bg1"/>
                </a:solidFill>
              </a:defRPr>
            </a:lvl1pPr>
          </a:lstStyle>
          <a:p>
            <a:pPr lvl="0"/>
            <a:r>
              <a:rPr lang="en-AU" sz="4100" dirty="0" smtClean="0"/>
              <a:t>Title</a:t>
            </a:r>
            <a:endParaRPr lang="en-AU" dirty="0"/>
          </a:p>
        </p:txBody>
      </p:sp>
      <p:sp>
        <p:nvSpPr>
          <p:cNvPr id="25" name="Text Placeholder 20"/>
          <p:cNvSpPr>
            <a:spLocks noGrp="1"/>
          </p:cNvSpPr>
          <p:nvPr>
            <p:ph type="body" sz="quarter" idx="12" hasCustomPrompt="1"/>
          </p:nvPr>
        </p:nvSpPr>
        <p:spPr>
          <a:xfrm>
            <a:off x="355421" y="1001578"/>
            <a:ext cx="8943112" cy="586314"/>
          </a:xfrm>
          <a:prstGeom prst="rect">
            <a:avLst/>
          </a:prstGeom>
        </p:spPr>
        <p:txBody>
          <a:bodyPr anchor="ctr"/>
          <a:lstStyle>
            <a:lvl1pPr marL="0" indent="0">
              <a:buNone/>
              <a:defRPr sz="2900">
                <a:solidFill>
                  <a:schemeClr val="bg1">
                    <a:lumMod val="75000"/>
                  </a:schemeClr>
                </a:solidFill>
              </a:defRPr>
            </a:lvl1pPr>
          </a:lstStyle>
          <a:p>
            <a:pPr lvl="0"/>
            <a:r>
              <a:rPr lang="en-AU" sz="2900" dirty="0" smtClean="0"/>
              <a:t>sub-title</a:t>
            </a:r>
            <a:endParaRPr lang="en-AU" dirty="0"/>
          </a:p>
        </p:txBody>
      </p:sp>
      <p:pic>
        <p:nvPicPr>
          <p:cNvPr id="13" name="Picture 1" descr="Description: cid:image001.png@01CDA882.C1C6AB90"/>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578047" y="383397"/>
            <a:ext cx="1700742" cy="42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3028545"/>
      </p:ext>
    </p:extLst>
  </p:cSld>
  <p:clrMapOvr>
    <a:masterClrMapping/>
  </p:clrMapOvr>
  <mc:AlternateContent xmlns:mc="http://schemas.openxmlformats.org/markup-compatibility/2006" xmlns:p14="http://schemas.microsoft.com/office/powerpoint/2010/main">
    <mc:Choice Requires="p14">
      <p:transition spd="slow" p14:dur="1500">
        <p14:flythrough/>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8"/>
            <a:ext cx="10571004" cy="1499289"/>
          </a:xfrm>
        </p:spPr>
        <p:txBody>
          <a:bodyPr/>
          <a:lstStyle/>
          <a:p>
            <a:r>
              <a:rPr lang="en-GB" smtClean="0"/>
              <a:t>Click to edit Master title style</a:t>
            </a:r>
            <a:endParaRPr lang="en-US"/>
          </a:p>
        </p:txBody>
      </p:sp>
      <p:sp>
        <p:nvSpPr>
          <p:cNvPr id="3" name="Subtitle 2"/>
          <p:cNvSpPr>
            <a:spLocks noGrp="1"/>
          </p:cNvSpPr>
          <p:nvPr>
            <p:ph type="subTitle" idx="1"/>
          </p:nvPr>
        </p:nvSpPr>
        <p:spPr>
          <a:xfrm>
            <a:off x="1865471" y="3963564"/>
            <a:ext cx="8705533" cy="738664"/>
          </a:xfrm>
          <a:prstGeom prst="rect">
            <a:avLst/>
          </a:prstGeom>
        </p:spPr>
        <p:txBody>
          <a:bodyPr vert="horz"/>
          <a:lstStyle>
            <a:lvl1pPr marL="0" indent="0" algn="ctr">
              <a:buNone/>
              <a:defRPr/>
            </a:lvl1pPr>
            <a:lvl2pPr marL="555132" indent="0" algn="ctr">
              <a:buNone/>
              <a:defRPr/>
            </a:lvl2pPr>
            <a:lvl3pPr marL="1110264" indent="0" algn="ctr">
              <a:buNone/>
              <a:defRPr/>
            </a:lvl3pPr>
            <a:lvl4pPr marL="1665397" indent="0" algn="ctr">
              <a:buNone/>
              <a:defRPr/>
            </a:lvl4pPr>
            <a:lvl5pPr marL="2220529" indent="0" algn="ctr">
              <a:buNone/>
              <a:defRPr/>
            </a:lvl5pPr>
            <a:lvl6pPr marL="2775661" indent="0" algn="ctr">
              <a:buNone/>
              <a:defRPr/>
            </a:lvl6pPr>
            <a:lvl7pPr marL="3330793" indent="0" algn="ctr">
              <a:buNone/>
              <a:defRPr/>
            </a:lvl7pPr>
            <a:lvl8pPr marL="3885926" indent="0" algn="ctr">
              <a:buNone/>
              <a:defRPr/>
            </a:lvl8pPr>
            <a:lvl9pPr marL="4441058" indent="0" algn="ctr">
              <a:buNone/>
              <a:defRPr/>
            </a:lvl9pPr>
          </a:lstStyle>
          <a:p>
            <a:r>
              <a:rPr lang="en-GB" smtClean="0"/>
              <a:t>Click to edit Master subtitle style</a:t>
            </a:r>
            <a:endParaRPr lang="en-US"/>
          </a:p>
        </p:txBody>
      </p:sp>
      <p:sp>
        <p:nvSpPr>
          <p:cNvPr id="4" name="Text Box 1"/>
          <p:cNvSpPr txBox="1">
            <a:spLocks noGrp="1" noChangeArrowheads="1"/>
          </p:cNvSpPr>
          <p:nvPr>
            <p:ph type="sldNum" sz="quarter" idx="10"/>
          </p:nvPr>
        </p:nvSpPr>
        <p:spPr>
          <a:xfrm>
            <a:off x="11834087" y="6635084"/>
            <a:ext cx="313070" cy="220198"/>
          </a:xfrm>
          <a:prstGeom prst="rect">
            <a:avLst/>
          </a:prstGeom>
          <a:ln/>
        </p:spPr>
        <p:txBody>
          <a:bodyPr lIns="111026" tIns="55513" rIns="111026" bIns="55513"/>
          <a:lstStyle>
            <a:lvl1pPr>
              <a:defRPr/>
            </a:lvl1pPr>
          </a:lstStyle>
          <a:p>
            <a:fld id="{D7D4AAAF-CAB3-4C48-A5DA-D36B30D7E4D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505088779"/>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493321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3.jpeg"/><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5.jpg"/><Relationship Id="rId7" Type="http://schemas.openxmlformats.org/officeDocument/2006/relationships/diagramColors" Target="../diagrams/colors1.xml"/><Relationship Id="rId2" Type="http://schemas.openxmlformats.org/officeDocument/2006/relationships/notesSlide" Target="../notesSlides/notesSlide14.xml"/><Relationship Id="rId1" Type="http://schemas.openxmlformats.org/officeDocument/2006/relationships/slideLayout" Target="../slideLayouts/slideLayout5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6.jpg"/></Relationships>
</file>

<file path=ppt/slides/_rels/slide17.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slideLayout" Target="../slideLayouts/slideLayout50.xml"/><Relationship Id="rId7" Type="http://schemas.openxmlformats.org/officeDocument/2006/relationships/image" Target="../media/image20.png"/><Relationship Id="rId12" Type="http://schemas.openxmlformats.org/officeDocument/2006/relationships/image" Target="../media/image25.png"/><Relationship Id="rId2" Type="http://schemas.microsoft.com/office/2007/relationships/media" Target="../media/media1.mp3"/><Relationship Id="rId16" Type="http://schemas.openxmlformats.org/officeDocument/2006/relationships/image" Target="../media/image29.png"/><Relationship Id="rId1" Type="http://schemas.openxmlformats.org/officeDocument/2006/relationships/audio" Target="NULL" TargetMode="Externa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png"/><Relationship Id="rId4" Type="http://schemas.openxmlformats.org/officeDocument/2006/relationships/notesSlide" Target="../notesSlides/notesSlide18.xml"/><Relationship Id="rId9" Type="http://schemas.openxmlformats.org/officeDocument/2006/relationships/image" Target="../media/image22.png"/><Relationship Id="rId14"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11.wmf"/><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37"/>
            <a:ext cx="12436475" cy="6994525"/>
          </a:xfrm>
          <a:prstGeom prst="rect">
            <a:avLst/>
          </a:prstGeom>
        </p:spPr>
      </p:pic>
      <p:grpSp>
        <p:nvGrpSpPr>
          <p:cNvPr id="3" name="Group 2"/>
          <p:cNvGrpSpPr/>
          <p:nvPr/>
        </p:nvGrpSpPr>
        <p:grpSpPr>
          <a:xfrm>
            <a:off x="2" y="-3397"/>
            <a:ext cx="12466703" cy="6994526"/>
            <a:chOff x="1" y="-11113"/>
            <a:chExt cx="9166225" cy="6858001"/>
          </a:xfrm>
        </p:grpSpPr>
        <p:sp>
          <p:nvSpPr>
            <p:cNvPr id="12" name="Rectangle 11"/>
            <p:cNvSpPr/>
            <p:nvPr/>
          </p:nvSpPr>
          <p:spPr bwMode="auto">
            <a:xfrm>
              <a:off x="179388" y="188912"/>
              <a:ext cx="8856662" cy="576263"/>
            </a:xfrm>
            <a:prstGeom prst="rect">
              <a:avLst/>
            </a:prstGeom>
            <a:solidFill>
              <a:schemeClr val="bg1"/>
            </a:solidFill>
            <a:ln w="25400" cap="flat" cmpd="sng" algn="ctr">
              <a:solidFill>
                <a:schemeClr val="bg1"/>
              </a:solidFill>
              <a:prstDash val="solid"/>
              <a:round/>
              <a:headEnd type="none" w="med" len="med"/>
              <a:tailEnd type="none" w="med" len="med"/>
            </a:ln>
            <a:effectLst/>
            <a:extLst/>
          </p:spPr>
          <p:txBody>
            <a:bodyPr/>
            <a:lstStyle/>
            <a:p>
              <a:pPr algn="r">
                <a:spcBef>
                  <a:spcPts val="729"/>
                </a:spcBef>
                <a:defRPr/>
              </a:pPr>
              <a:endParaRPr lang="en-US" sz="1100" dirty="0">
                <a:solidFill>
                  <a:srgbClr val="505050">
                    <a:lumMod val="50000"/>
                  </a:srgbClr>
                </a:solidFill>
                <a:latin typeface="Arial"/>
                <a:ea typeface="ヒラギノ角ゴ ProN W3" charset="0"/>
                <a:cs typeface="Arial"/>
              </a:endParaRPr>
            </a:p>
          </p:txBody>
        </p:sp>
        <p:sp>
          <p:nvSpPr>
            <p:cNvPr id="13" name="Rectangle 2"/>
            <p:cNvSpPr>
              <a:spLocks/>
            </p:cNvSpPr>
            <p:nvPr/>
          </p:nvSpPr>
          <p:spPr bwMode="auto">
            <a:xfrm>
              <a:off x="441325" y="1009649"/>
              <a:ext cx="7886700" cy="6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38100" tIns="38100" rIns="38100" bIns="38100"/>
            <a:lstStyle/>
            <a:p>
              <a:pPr>
                <a:lnSpc>
                  <a:spcPct val="90000"/>
                </a:lnSpc>
                <a:spcAft>
                  <a:spcPts val="1457"/>
                </a:spcAft>
                <a:defRPr/>
              </a:pPr>
              <a:r>
                <a:rPr lang="en-US" sz="4400" dirty="0">
                  <a:solidFill>
                    <a:srgbClr val="FFFFFF"/>
                  </a:solidFill>
                  <a:latin typeface="Segoe UI Light"/>
                  <a:ea typeface="ヒラギノ角ゴ ProN W3" charset="0"/>
                  <a:cs typeface="MS PGothic" charset="0"/>
                  <a:sym typeface="Lucida Grande" charset="0"/>
                </a:rPr>
                <a:t>How is the Hub Used: Regions</a:t>
              </a:r>
            </a:p>
          </p:txBody>
        </p:sp>
        <p:grpSp>
          <p:nvGrpSpPr>
            <p:cNvPr id="15" name="Group 14"/>
            <p:cNvGrpSpPr>
              <a:grpSpLocks/>
            </p:cNvGrpSpPr>
            <p:nvPr/>
          </p:nvGrpSpPr>
          <p:grpSpPr bwMode="auto">
            <a:xfrm>
              <a:off x="1" y="-11113"/>
              <a:ext cx="9166225" cy="6858001"/>
              <a:chOff x="-1" y="0"/>
              <a:chExt cx="9166266" cy="6858000"/>
            </a:xfrm>
          </p:grpSpPr>
          <p:sp>
            <p:nvSpPr>
              <p:cNvPr id="16" name="Rectangle 15"/>
              <p:cNvSpPr>
                <a:spLocks noChangeArrowheads="1"/>
              </p:cNvSpPr>
              <p:nvPr/>
            </p:nvSpPr>
            <p:spPr bwMode="auto">
              <a:xfrm>
                <a:off x="0" y="6381328"/>
                <a:ext cx="9144000" cy="476672"/>
              </a:xfrm>
              <a:prstGeom prst="rect">
                <a:avLst/>
              </a:prstGeom>
              <a:solidFill>
                <a:schemeClr val="bg1"/>
              </a:solidFill>
              <a:ln w="25400">
                <a:noFill/>
                <a:round/>
                <a:headEnd/>
                <a:tailEnd/>
              </a:ln>
            </p:spPr>
            <p:txBody>
              <a:bodyPr/>
              <a:lstStyle/>
              <a:p>
                <a:endParaRPr lang="en-US">
                  <a:solidFill>
                    <a:srgbClr val="FFFFFF"/>
                  </a:solidFill>
                </a:endParaRPr>
              </a:p>
            </p:txBody>
          </p:sp>
          <p:sp>
            <p:nvSpPr>
              <p:cNvPr id="17" name="Rectangle 16"/>
              <p:cNvSpPr>
                <a:spLocks noChangeArrowheads="1"/>
              </p:cNvSpPr>
              <p:nvPr/>
            </p:nvSpPr>
            <p:spPr bwMode="auto">
              <a:xfrm>
                <a:off x="-1" y="0"/>
                <a:ext cx="213097" cy="6858000"/>
              </a:xfrm>
              <a:prstGeom prst="rect">
                <a:avLst/>
              </a:prstGeom>
              <a:solidFill>
                <a:schemeClr val="bg1"/>
              </a:solidFill>
              <a:ln w="25400">
                <a:noFill/>
                <a:round/>
                <a:headEnd/>
                <a:tailEnd/>
              </a:ln>
            </p:spPr>
            <p:txBody>
              <a:bodyPr/>
              <a:lstStyle/>
              <a:p>
                <a:endParaRPr lang="en-US">
                  <a:solidFill>
                    <a:srgbClr val="FFFFFF"/>
                  </a:solidFill>
                </a:endParaRPr>
              </a:p>
            </p:txBody>
          </p:sp>
          <p:sp>
            <p:nvSpPr>
              <p:cNvPr id="18" name="Rectangle 17"/>
              <p:cNvSpPr>
                <a:spLocks noChangeArrowheads="1"/>
              </p:cNvSpPr>
              <p:nvPr/>
            </p:nvSpPr>
            <p:spPr bwMode="auto">
              <a:xfrm>
                <a:off x="8953168" y="0"/>
                <a:ext cx="213097" cy="6858000"/>
              </a:xfrm>
              <a:prstGeom prst="rect">
                <a:avLst/>
              </a:prstGeom>
              <a:solidFill>
                <a:schemeClr val="bg1"/>
              </a:solidFill>
              <a:ln w="25400">
                <a:noFill/>
                <a:round/>
                <a:headEnd/>
                <a:tailEnd/>
              </a:ln>
            </p:spPr>
            <p:txBody>
              <a:bodyPr/>
              <a:lstStyle/>
              <a:p>
                <a:endParaRPr lang="en-US">
                  <a:solidFill>
                    <a:srgbClr val="FFFFFF"/>
                  </a:solidFill>
                </a:endParaRPr>
              </a:p>
            </p:txBody>
          </p:sp>
          <p:sp>
            <p:nvSpPr>
              <p:cNvPr id="19" name="Rectangle 18"/>
              <p:cNvSpPr>
                <a:spLocks noChangeArrowheads="1"/>
              </p:cNvSpPr>
              <p:nvPr/>
            </p:nvSpPr>
            <p:spPr bwMode="auto">
              <a:xfrm rot="5400000">
                <a:off x="4465453" y="-4465450"/>
                <a:ext cx="213097" cy="9144000"/>
              </a:xfrm>
              <a:prstGeom prst="rect">
                <a:avLst/>
              </a:prstGeom>
              <a:solidFill>
                <a:schemeClr val="bg1"/>
              </a:solidFill>
              <a:ln w="25400">
                <a:noFill/>
                <a:round/>
                <a:headEnd/>
                <a:tailEnd/>
              </a:ln>
            </p:spPr>
            <p:txBody>
              <a:bodyPr/>
              <a:lstStyle/>
              <a:p>
                <a:endParaRPr lang="en-US">
                  <a:solidFill>
                    <a:srgbClr val="FFFFFF"/>
                  </a:solidFill>
                </a:endParaRPr>
              </a:p>
            </p:txBody>
          </p:sp>
        </p:grpSp>
      </p:grpSp>
      <p:cxnSp>
        <p:nvCxnSpPr>
          <p:cNvPr id="20" name="Straight Connector 19"/>
          <p:cNvCxnSpPr/>
          <p:nvPr/>
        </p:nvCxnSpPr>
        <p:spPr bwMode="auto">
          <a:xfrm>
            <a:off x="732718" y="2403577"/>
            <a:ext cx="6660750" cy="0"/>
          </a:xfrm>
          <a:prstGeom prst="line">
            <a:avLst/>
          </a:prstGeom>
          <a:solidFill>
            <a:schemeClr val="accent1"/>
          </a:solidFill>
          <a:ln w="25400" cap="flat" cmpd="sng" algn="ctr">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5" name="TextBox 34"/>
          <p:cNvSpPr txBox="1"/>
          <p:nvPr/>
        </p:nvSpPr>
        <p:spPr>
          <a:xfrm>
            <a:off x="1125572" y="3137993"/>
            <a:ext cx="783487" cy="342943"/>
          </a:xfrm>
          <a:prstGeom prst="rect">
            <a:avLst/>
          </a:prstGeom>
          <a:noFill/>
        </p:spPr>
        <p:txBody>
          <a:bodyPr wrap="square" lIns="111026" tIns="55513" rIns="111026" bIns="55513" rtlCol="0">
            <a:spAutoFit/>
          </a:bodyPr>
          <a:lstStyle/>
          <a:p>
            <a:pPr algn="r"/>
            <a:r>
              <a:rPr lang="en-US" sz="1500" b="1" dirty="0">
                <a:solidFill>
                  <a:srgbClr val="012654"/>
                </a:solidFill>
              </a:rPr>
              <a:t>Asia</a:t>
            </a:r>
          </a:p>
        </p:txBody>
      </p:sp>
      <p:sp>
        <p:nvSpPr>
          <p:cNvPr id="36" name="TextBox 35"/>
          <p:cNvSpPr txBox="1"/>
          <p:nvPr/>
        </p:nvSpPr>
        <p:spPr>
          <a:xfrm>
            <a:off x="929700" y="4166174"/>
            <a:ext cx="979359" cy="342943"/>
          </a:xfrm>
          <a:prstGeom prst="rect">
            <a:avLst/>
          </a:prstGeom>
          <a:noFill/>
        </p:spPr>
        <p:txBody>
          <a:bodyPr wrap="square" lIns="111026" tIns="55513" rIns="111026" bIns="55513" rtlCol="0">
            <a:spAutoFit/>
          </a:bodyPr>
          <a:lstStyle/>
          <a:p>
            <a:pPr algn="r"/>
            <a:r>
              <a:rPr lang="en-US" sz="1500" b="1" dirty="0">
                <a:solidFill>
                  <a:srgbClr val="012654"/>
                </a:solidFill>
              </a:rPr>
              <a:t>EMEA</a:t>
            </a:r>
          </a:p>
        </p:txBody>
      </p:sp>
      <p:sp>
        <p:nvSpPr>
          <p:cNvPr id="37" name="TextBox 36"/>
          <p:cNvSpPr txBox="1"/>
          <p:nvPr/>
        </p:nvSpPr>
        <p:spPr>
          <a:xfrm>
            <a:off x="635893" y="5120913"/>
            <a:ext cx="1273166" cy="342943"/>
          </a:xfrm>
          <a:prstGeom prst="rect">
            <a:avLst/>
          </a:prstGeom>
          <a:noFill/>
        </p:spPr>
        <p:txBody>
          <a:bodyPr wrap="square" lIns="111026" tIns="55513" rIns="111026" bIns="55513" rtlCol="0">
            <a:spAutoFit/>
          </a:bodyPr>
          <a:lstStyle/>
          <a:p>
            <a:pPr algn="r"/>
            <a:r>
              <a:rPr lang="en-US" sz="1500" b="1" dirty="0">
                <a:solidFill>
                  <a:srgbClr val="012654"/>
                </a:solidFill>
              </a:rPr>
              <a:t>Americas</a:t>
            </a:r>
          </a:p>
        </p:txBody>
      </p:sp>
      <p:sp>
        <p:nvSpPr>
          <p:cNvPr id="38" name="TextBox 37"/>
          <p:cNvSpPr txBox="1"/>
          <p:nvPr/>
        </p:nvSpPr>
        <p:spPr>
          <a:xfrm>
            <a:off x="1811123" y="5855327"/>
            <a:ext cx="685551" cy="342943"/>
          </a:xfrm>
          <a:prstGeom prst="rect">
            <a:avLst/>
          </a:prstGeom>
          <a:noFill/>
        </p:spPr>
        <p:txBody>
          <a:bodyPr wrap="square" lIns="111026" tIns="55513" rIns="111026" bIns="55513" rtlCol="0">
            <a:spAutoFit/>
          </a:bodyPr>
          <a:lstStyle/>
          <a:p>
            <a:r>
              <a:rPr lang="en-US" sz="1500" dirty="0">
                <a:solidFill>
                  <a:srgbClr val="505050"/>
                </a:solidFill>
              </a:rPr>
              <a:t>0%</a:t>
            </a:r>
          </a:p>
        </p:txBody>
      </p:sp>
      <p:sp>
        <p:nvSpPr>
          <p:cNvPr id="39" name="TextBox 38"/>
          <p:cNvSpPr txBox="1"/>
          <p:nvPr/>
        </p:nvSpPr>
        <p:spPr>
          <a:xfrm>
            <a:off x="2888418" y="5855327"/>
            <a:ext cx="685551" cy="342943"/>
          </a:xfrm>
          <a:prstGeom prst="rect">
            <a:avLst/>
          </a:prstGeom>
          <a:noFill/>
        </p:spPr>
        <p:txBody>
          <a:bodyPr wrap="square" lIns="111026" tIns="55513" rIns="111026" bIns="55513" rtlCol="0">
            <a:spAutoFit/>
          </a:bodyPr>
          <a:lstStyle/>
          <a:p>
            <a:r>
              <a:rPr lang="en-US" sz="1500" dirty="0">
                <a:solidFill>
                  <a:srgbClr val="505050"/>
                </a:solidFill>
              </a:rPr>
              <a:t>20%</a:t>
            </a:r>
          </a:p>
        </p:txBody>
      </p:sp>
      <p:sp>
        <p:nvSpPr>
          <p:cNvPr id="40" name="TextBox 39"/>
          <p:cNvSpPr txBox="1"/>
          <p:nvPr/>
        </p:nvSpPr>
        <p:spPr>
          <a:xfrm>
            <a:off x="4063648" y="5855327"/>
            <a:ext cx="685551" cy="342943"/>
          </a:xfrm>
          <a:prstGeom prst="rect">
            <a:avLst/>
          </a:prstGeom>
          <a:noFill/>
        </p:spPr>
        <p:txBody>
          <a:bodyPr wrap="square" lIns="111026" tIns="55513" rIns="111026" bIns="55513" rtlCol="0">
            <a:spAutoFit/>
          </a:bodyPr>
          <a:lstStyle/>
          <a:p>
            <a:r>
              <a:rPr lang="en-US" sz="1500" dirty="0">
                <a:solidFill>
                  <a:srgbClr val="505050"/>
                </a:solidFill>
              </a:rPr>
              <a:t>40%</a:t>
            </a:r>
          </a:p>
        </p:txBody>
      </p:sp>
      <p:sp>
        <p:nvSpPr>
          <p:cNvPr id="41" name="TextBox 40"/>
          <p:cNvSpPr txBox="1"/>
          <p:nvPr/>
        </p:nvSpPr>
        <p:spPr>
          <a:xfrm>
            <a:off x="5238879" y="5855327"/>
            <a:ext cx="685551" cy="342943"/>
          </a:xfrm>
          <a:prstGeom prst="rect">
            <a:avLst/>
          </a:prstGeom>
          <a:noFill/>
        </p:spPr>
        <p:txBody>
          <a:bodyPr wrap="square" lIns="111026" tIns="55513" rIns="111026" bIns="55513" rtlCol="0">
            <a:spAutoFit/>
          </a:bodyPr>
          <a:lstStyle/>
          <a:p>
            <a:r>
              <a:rPr lang="en-US" sz="1500" dirty="0">
                <a:solidFill>
                  <a:srgbClr val="505050"/>
                </a:solidFill>
              </a:rPr>
              <a:t>60%</a:t>
            </a:r>
          </a:p>
        </p:txBody>
      </p:sp>
      <p:sp>
        <p:nvSpPr>
          <p:cNvPr id="42" name="TextBox 41"/>
          <p:cNvSpPr txBox="1"/>
          <p:nvPr/>
        </p:nvSpPr>
        <p:spPr>
          <a:xfrm>
            <a:off x="6414109" y="5855327"/>
            <a:ext cx="685551" cy="342943"/>
          </a:xfrm>
          <a:prstGeom prst="rect">
            <a:avLst/>
          </a:prstGeom>
          <a:noFill/>
        </p:spPr>
        <p:txBody>
          <a:bodyPr wrap="square" lIns="111026" tIns="55513" rIns="111026" bIns="55513" rtlCol="0">
            <a:spAutoFit/>
          </a:bodyPr>
          <a:lstStyle/>
          <a:p>
            <a:r>
              <a:rPr lang="en-US" sz="1500" dirty="0">
                <a:solidFill>
                  <a:srgbClr val="505050"/>
                </a:solidFill>
              </a:rPr>
              <a:t>80%</a:t>
            </a:r>
          </a:p>
        </p:txBody>
      </p:sp>
      <p:grpSp>
        <p:nvGrpSpPr>
          <p:cNvPr id="53" name="Group 52"/>
          <p:cNvGrpSpPr/>
          <p:nvPr/>
        </p:nvGrpSpPr>
        <p:grpSpPr>
          <a:xfrm>
            <a:off x="8274891" y="2991109"/>
            <a:ext cx="1624549" cy="1204003"/>
            <a:chOff x="6689908" y="3656057"/>
            <a:chExt cx="1194460" cy="1180503"/>
          </a:xfrm>
        </p:grpSpPr>
        <p:sp>
          <p:nvSpPr>
            <p:cNvPr id="47" name="TextBox 46"/>
            <p:cNvSpPr txBox="1"/>
            <p:nvPr/>
          </p:nvSpPr>
          <p:spPr>
            <a:xfrm>
              <a:off x="6948264" y="3656057"/>
              <a:ext cx="576064" cy="316857"/>
            </a:xfrm>
            <a:prstGeom prst="rect">
              <a:avLst/>
            </a:prstGeom>
            <a:noFill/>
          </p:spPr>
          <p:txBody>
            <a:bodyPr wrap="square" rtlCol="0">
              <a:spAutoFit/>
            </a:bodyPr>
            <a:lstStyle/>
            <a:p>
              <a:r>
                <a:rPr lang="en-US" sz="1500" b="1" dirty="0">
                  <a:solidFill>
                    <a:srgbClr val="505050"/>
                  </a:solidFill>
                </a:rPr>
                <a:t>Asia</a:t>
              </a:r>
            </a:p>
          </p:txBody>
        </p:sp>
        <p:sp>
          <p:nvSpPr>
            <p:cNvPr id="48" name="TextBox 47"/>
            <p:cNvSpPr txBox="1"/>
            <p:nvPr/>
          </p:nvSpPr>
          <p:spPr>
            <a:xfrm>
              <a:off x="6948264" y="4087655"/>
              <a:ext cx="720080" cy="316857"/>
            </a:xfrm>
            <a:prstGeom prst="rect">
              <a:avLst/>
            </a:prstGeom>
            <a:noFill/>
          </p:spPr>
          <p:txBody>
            <a:bodyPr wrap="square" rtlCol="0">
              <a:spAutoFit/>
            </a:bodyPr>
            <a:lstStyle/>
            <a:p>
              <a:r>
                <a:rPr lang="en-US" sz="1500" b="1" dirty="0">
                  <a:solidFill>
                    <a:srgbClr val="505050"/>
                  </a:solidFill>
                </a:rPr>
                <a:t>EMEA</a:t>
              </a:r>
            </a:p>
          </p:txBody>
        </p:sp>
        <p:sp>
          <p:nvSpPr>
            <p:cNvPr id="49" name="TextBox 48"/>
            <p:cNvSpPr txBox="1"/>
            <p:nvPr/>
          </p:nvSpPr>
          <p:spPr>
            <a:xfrm>
              <a:off x="6948264" y="4519703"/>
              <a:ext cx="936104" cy="316857"/>
            </a:xfrm>
            <a:prstGeom prst="rect">
              <a:avLst/>
            </a:prstGeom>
            <a:noFill/>
          </p:spPr>
          <p:txBody>
            <a:bodyPr wrap="square" rtlCol="0">
              <a:spAutoFit/>
            </a:bodyPr>
            <a:lstStyle/>
            <a:p>
              <a:r>
                <a:rPr lang="en-US" sz="1500" b="1" dirty="0">
                  <a:solidFill>
                    <a:srgbClr val="505050"/>
                  </a:solidFill>
                </a:rPr>
                <a:t>Americas</a:t>
              </a:r>
            </a:p>
          </p:txBody>
        </p:sp>
        <p:sp>
          <p:nvSpPr>
            <p:cNvPr id="50" name="Rectangle 49"/>
            <p:cNvSpPr/>
            <p:nvPr/>
          </p:nvSpPr>
          <p:spPr bwMode="auto">
            <a:xfrm>
              <a:off x="6689908" y="3685283"/>
              <a:ext cx="216024" cy="216024"/>
            </a:xfrm>
            <a:prstGeom prst="rect">
              <a:avLst/>
            </a:prstGeom>
            <a:solidFill>
              <a:srgbClr val="EF3E42"/>
            </a:solidFill>
            <a:ln w="25400" cap="flat" cmpd="sng" algn="ctr">
              <a:noFill/>
              <a:prstDash val="solid"/>
              <a:round/>
              <a:headEnd type="none" w="med" len="med"/>
              <a:tailEnd type="none" w="med" len="med"/>
            </a:ln>
            <a:effectLst>
              <a:outerShdw blurRad="50800" dir="2700000" sx="102000" sy="102000" algn="ctr" rotWithShape="0">
                <a:schemeClr val="tx2">
                  <a:alpha val="82000"/>
                </a:schemeClr>
              </a:outerShdw>
            </a:effectLst>
            <a:extLst/>
          </p:spPr>
          <p:txBody>
            <a:bodyPr vert="horz" wrap="square" lIns="91440" tIns="45720" rIns="91440" bIns="45720"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51" name="Rectangle 50"/>
            <p:cNvSpPr/>
            <p:nvPr/>
          </p:nvSpPr>
          <p:spPr bwMode="auto">
            <a:xfrm>
              <a:off x="6691981" y="4119404"/>
              <a:ext cx="216024" cy="216024"/>
            </a:xfrm>
            <a:prstGeom prst="rect">
              <a:avLst/>
            </a:prstGeom>
            <a:solidFill>
              <a:srgbClr val="8DC63F"/>
            </a:solidFill>
            <a:ln w="25400" cap="flat" cmpd="sng" algn="ctr">
              <a:noFill/>
              <a:prstDash val="solid"/>
              <a:round/>
              <a:headEnd type="none" w="med" len="med"/>
              <a:tailEnd type="none" w="med" len="med"/>
            </a:ln>
            <a:effectLst>
              <a:outerShdw blurRad="50800" dir="2700000" sx="102000" sy="102000" algn="ctr" rotWithShape="0">
                <a:schemeClr val="tx2">
                  <a:alpha val="82000"/>
                </a:schemeClr>
              </a:outerShdw>
            </a:effectLst>
            <a:extLst/>
          </p:spPr>
          <p:txBody>
            <a:bodyPr vert="horz" wrap="square" lIns="91440" tIns="45720" rIns="91440" bIns="45720"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52" name="Rectangle 51"/>
            <p:cNvSpPr/>
            <p:nvPr/>
          </p:nvSpPr>
          <p:spPr bwMode="auto">
            <a:xfrm>
              <a:off x="6694054" y="4564108"/>
              <a:ext cx="216024" cy="216024"/>
            </a:xfrm>
            <a:prstGeom prst="rect">
              <a:avLst/>
            </a:prstGeom>
            <a:solidFill>
              <a:srgbClr val="FDB913"/>
            </a:solidFill>
            <a:ln w="25400" cap="flat" cmpd="sng" algn="ctr">
              <a:noFill/>
              <a:prstDash val="solid"/>
              <a:round/>
              <a:headEnd type="none" w="med" len="med"/>
              <a:tailEnd type="none" w="med" len="med"/>
            </a:ln>
            <a:effectLst>
              <a:outerShdw blurRad="50800" dir="2700000" sx="102000" sy="102000" algn="ctr" rotWithShape="0">
                <a:schemeClr val="tx2">
                  <a:alpha val="82000"/>
                </a:schemeClr>
              </a:outerShdw>
            </a:effectLst>
            <a:extLst/>
          </p:spPr>
          <p:txBody>
            <a:bodyPr vert="horz" wrap="square" lIns="91440" tIns="45720" rIns="91440" bIns="45720"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grpSp>
      <p:cxnSp>
        <p:nvCxnSpPr>
          <p:cNvPr id="28" name="Straight Connector 27"/>
          <p:cNvCxnSpPr/>
          <p:nvPr/>
        </p:nvCxnSpPr>
        <p:spPr bwMode="auto">
          <a:xfrm>
            <a:off x="1935027" y="5781886"/>
            <a:ext cx="5582345" cy="0"/>
          </a:xfrm>
          <a:prstGeom prst="line">
            <a:avLst/>
          </a:prstGeom>
          <a:solidFill>
            <a:schemeClr val="accent1"/>
          </a:solidFill>
          <a:ln w="12700" cap="flat" cmpd="sng" algn="ctr">
            <a:solidFill>
              <a:schemeClr val="tx1">
                <a:lumMod val="40000"/>
                <a:lumOff val="6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 name="Straight Connector 28"/>
          <p:cNvCxnSpPr/>
          <p:nvPr/>
        </p:nvCxnSpPr>
        <p:spPr bwMode="auto">
          <a:xfrm>
            <a:off x="3182225" y="2844226"/>
            <a:ext cx="0" cy="2992482"/>
          </a:xfrm>
          <a:prstGeom prst="line">
            <a:avLst/>
          </a:prstGeom>
          <a:solidFill>
            <a:schemeClr val="accent1"/>
          </a:solidFill>
          <a:ln w="12700" cap="flat" cmpd="sng" algn="ctr">
            <a:solidFill>
              <a:schemeClr val="tx1">
                <a:lumMod val="40000"/>
                <a:lumOff val="6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0" name="Straight Connector 29"/>
          <p:cNvCxnSpPr/>
          <p:nvPr/>
        </p:nvCxnSpPr>
        <p:spPr bwMode="auto">
          <a:xfrm>
            <a:off x="4357456" y="2844226"/>
            <a:ext cx="0" cy="2992482"/>
          </a:xfrm>
          <a:prstGeom prst="line">
            <a:avLst/>
          </a:prstGeom>
          <a:solidFill>
            <a:schemeClr val="accent1"/>
          </a:solidFill>
          <a:ln w="12700" cap="flat" cmpd="sng" algn="ctr">
            <a:solidFill>
              <a:schemeClr val="tx1">
                <a:lumMod val="40000"/>
                <a:lumOff val="6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1" name="Straight Connector 30"/>
          <p:cNvCxnSpPr/>
          <p:nvPr/>
        </p:nvCxnSpPr>
        <p:spPr bwMode="auto">
          <a:xfrm>
            <a:off x="5532686" y="2844226"/>
            <a:ext cx="0" cy="2992482"/>
          </a:xfrm>
          <a:prstGeom prst="line">
            <a:avLst/>
          </a:prstGeom>
          <a:solidFill>
            <a:schemeClr val="accent1"/>
          </a:solidFill>
          <a:ln w="12700" cap="flat" cmpd="sng" algn="ctr">
            <a:solidFill>
              <a:schemeClr val="tx1">
                <a:lumMod val="40000"/>
                <a:lumOff val="6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3" name="Straight Connector 32"/>
          <p:cNvCxnSpPr/>
          <p:nvPr/>
        </p:nvCxnSpPr>
        <p:spPr bwMode="auto">
          <a:xfrm>
            <a:off x="6707917" y="2844226"/>
            <a:ext cx="0" cy="2992482"/>
          </a:xfrm>
          <a:prstGeom prst="line">
            <a:avLst/>
          </a:prstGeom>
          <a:solidFill>
            <a:schemeClr val="accent1"/>
          </a:solidFill>
          <a:ln w="12700" cap="flat" cmpd="sng" algn="ctr">
            <a:solidFill>
              <a:schemeClr val="tx1">
                <a:lumMod val="40000"/>
                <a:lumOff val="6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6" name="Straight Connector 65"/>
          <p:cNvCxnSpPr/>
          <p:nvPr/>
        </p:nvCxnSpPr>
        <p:spPr bwMode="auto">
          <a:xfrm>
            <a:off x="1919950" y="4786087"/>
            <a:ext cx="87044" cy="0"/>
          </a:xfrm>
          <a:prstGeom prst="line">
            <a:avLst/>
          </a:prstGeom>
          <a:solidFill>
            <a:schemeClr val="accent1"/>
          </a:solidFill>
          <a:ln w="12700" cap="flat" cmpd="sng" algn="ctr">
            <a:solidFill>
              <a:schemeClr val="tx1">
                <a:lumMod val="40000"/>
                <a:lumOff val="6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 name="Straight Connector 66"/>
          <p:cNvCxnSpPr/>
          <p:nvPr/>
        </p:nvCxnSpPr>
        <p:spPr bwMode="auto">
          <a:xfrm>
            <a:off x="1909059" y="3811918"/>
            <a:ext cx="87044" cy="0"/>
          </a:xfrm>
          <a:prstGeom prst="line">
            <a:avLst/>
          </a:prstGeom>
          <a:solidFill>
            <a:schemeClr val="accent1"/>
          </a:solidFill>
          <a:ln w="12700" cap="flat" cmpd="sng" algn="ctr">
            <a:solidFill>
              <a:schemeClr val="tx1">
                <a:lumMod val="40000"/>
                <a:lumOff val="6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2" name="Rectangle 21"/>
          <p:cNvSpPr/>
          <p:nvPr/>
        </p:nvSpPr>
        <p:spPr bwMode="auto">
          <a:xfrm>
            <a:off x="2006995" y="3137992"/>
            <a:ext cx="587615" cy="367207"/>
          </a:xfrm>
          <a:prstGeom prst="rect">
            <a:avLst/>
          </a:prstGeom>
          <a:solidFill>
            <a:srgbClr val="EF3E42"/>
          </a:solidFill>
          <a:ln w="25400" cap="flat" cmpd="sng" algn="ctr">
            <a:noFill/>
            <a:prstDash val="solid"/>
            <a:round/>
            <a:headEnd type="none" w="med" len="med"/>
            <a:tailEnd type="none" w="med" len="med"/>
          </a:ln>
          <a:effectLst>
            <a:outerShdw blurRad="111125" dist="25400" dir="2700000" sx="99000" sy="99000" algn="tl" rotWithShape="0">
              <a:srgbClr val="000000">
                <a:alpha val="67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dirty="0">
              <a:solidFill>
                <a:srgbClr val="000000"/>
              </a:solidFill>
              <a:latin typeface="Gill Sans" charset="0"/>
              <a:ea typeface="ヒラギノ角ゴ ProN W3" charset="0"/>
              <a:cs typeface="ヒラギノ角ゴ ProN W3" charset="0"/>
              <a:sym typeface="Gill Sans" charset="0"/>
            </a:endParaRPr>
          </a:p>
        </p:txBody>
      </p:sp>
      <p:sp>
        <p:nvSpPr>
          <p:cNvPr id="23" name="Rectangle 22"/>
          <p:cNvSpPr/>
          <p:nvPr/>
        </p:nvSpPr>
        <p:spPr bwMode="auto">
          <a:xfrm>
            <a:off x="2006995" y="4114319"/>
            <a:ext cx="979359" cy="367207"/>
          </a:xfrm>
          <a:prstGeom prst="rect">
            <a:avLst/>
          </a:prstGeom>
          <a:solidFill>
            <a:srgbClr val="8DC63F"/>
          </a:solidFill>
          <a:ln w="25400" cap="flat" cmpd="sng" algn="ctr">
            <a:noFill/>
            <a:prstDash val="solid"/>
            <a:round/>
            <a:headEnd type="none" w="med" len="med"/>
            <a:tailEnd type="none" w="med" len="med"/>
          </a:ln>
          <a:effectLst>
            <a:outerShdw blurRad="111125" dist="25400" dir="2700000" sx="99000" sy="99000" algn="tl" rotWithShape="0">
              <a:srgbClr val="000000">
                <a:alpha val="67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dirty="0">
              <a:solidFill>
                <a:srgbClr val="000000"/>
              </a:solidFill>
              <a:latin typeface="Gill Sans" charset="0"/>
              <a:ea typeface="ヒラギノ角ゴ ProN W3" charset="0"/>
              <a:cs typeface="ヒラギノ角ゴ ProN W3" charset="0"/>
              <a:sym typeface="Gill Sans" charset="0"/>
            </a:endParaRPr>
          </a:p>
        </p:txBody>
      </p:sp>
      <p:sp>
        <p:nvSpPr>
          <p:cNvPr id="24" name="Rectangle 23"/>
          <p:cNvSpPr/>
          <p:nvPr/>
        </p:nvSpPr>
        <p:spPr bwMode="auto">
          <a:xfrm>
            <a:off x="2006994" y="5069058"/>
            <a:ext cx="4407115" cy="367207"/>
          </a:xfrm>
          <a:prstGeom prst="rect">
            <a:avLst/>
          </a:prstGeom>
          <a:solidFill>
            <a:srgbClr val="FDB913"/>
          </a:solidFill>
          <a:ln w="25400" cap="flat" cmpd="sng" algn="ctr">
            <a:noFill/>
            <a:prstDash val="solid"/>
            <a:round/>
            <a:headEnd type="none" w="med" len="med"/>
            <a:tailEnd type="none" w="med" len="med"/>
          </a:ln>
          <a:effectLst>
            <a:outerShdw blurRad="111125" dist="25400" dir="2700000" sx="99000" sy="99000" algn="tl" rotWithShape="0">
              <a:srgbClr val="000000">
                <a:alpha val="67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dirty="0">
              <a:solidFill>
                <a:srgbClr val="000000"/>
              </a:solidFill>
              <a:latin typeface="Gill Sans" charset="0"/>
              <a:ea typeface="ヒラギノ角ゴ ProN W3" charset="0"/>
              <a:cs typeface="ヒラギノ角ゴ ProN W3" charset="0"/>
              <a:sym typeface="Gill Sans" charset="0"/>
            </a:endParaRPr>
          </a:p>
        </p:txBody>
      </p:sp>
      <p:sp>
        <p:nvSpPr>
          <p:cNvPr id="43" name="TextBox 42"/>
          <p:cNvSpPr txBox="1"/>
          <p:nvPr/>
        </p:nvSpPr>
        <p:spPr>
          <a:xfrm>
            <a:off x="2050176" y="3179052"/>
            <a:ext cx="685551" cy="342943"/>
          </a:xfrm>
          <a:prstGeom prst="rect">
            <a:avLst/>
          </a:prstGeom>
          <a:noFill/>
        </p:spPr>
        <p:txBody>
          <a:bodyPr wrap="square" lIns="111026" tIns="55513" rIns="111026" bIns="55513" rtlCol="0">
            <a:spAutoFit/>
          </a:bodyPr>
          <a:lstStyle/>
          <a:p>
            <a:r>
              <a:rPr lang="en-US" sz="1500" b="1" dirty="0">
                <a:solidFill>
                  <a:srgbClr val="505050"/>
                </a:solidFill>
              </a:rPr>
              <a:t>9%</a:t>
            </a:r>
          </a:p>
        </p:txBody>
      </p:sp>
      <p:sp>
        <p:nvSpPr>
          <p:cNvPr id="44" name="TextBox 43"/>
          <p:cNvSpPr txBox="1"/>
          <p:nvPr/>
        </p:nvSpPr>
        <p:spPr>
          <a:xfrm>
            <a:off x="2312377" y="4144586"/>
            <a:ext cx="685551" cy="342943"/>
          </a:xfrm>
          <a:prstGeom prst="rect">
            <a:avLst/>
          </a:prstGeom>
          <a:noFill/>
        </p:spPr>
        <p:txBody>
          <a:bodyPr wrap="square" lIns="111026" tIns="55513" rIns="111026" bIns="55513" rtlCol="0">
            <a:spAutoFit/>
          </a:bodyPr>
          <a:lstStyle/>
          <a:p>
            <a:r>
              <a:rPr lang="en-US" sz="1500" b="1" dirty="0">
                <a:solidFill>
                  <a:srgbClr val="505050"/>
                </a:solidFill>
              </a:rPr>
              <a:t>17%</a:t>
            </a:r>
          </a:p>
        </p:txBody>
      </p:sp>
      <p:sp>
        <p:nvSpPr>
          <p:cNvPr id="45" name="TextBox 44"/>
          <p:cNvSpPr txBox="1"/>
          <p:nvPr/>
        </p:nvSpPr>
        <p:spPr>
          <a:xfrm>
            <a:off x="5660099" y="5104064"/>
            <a:ext cx="685551" cy="342943"/>
          </a:xfrm>
          <a:prstGeom prst="rect">
            <a:avLst/>
          </a:prstGeom>
          <a:noFill/>
        </p:spPr>
        <p:txBody>
          <a:bodyPr wrap="square" lIns="111026" tIns="55513" rIns="111026" bIns="55513" rtlCol="0">
            <a:spAutoFit/>
          </a:bodyPr>
          <a:lstStyle/>
          <a:p>
            <a:r>
              <a:rPr lang="en-US" sz="1500" b="1" dirty="0">
                <a:solidFill>
                  <a:srgbClr val="505050"/>
                </a:solidFill>
              </a:rPr>
              <a:t>74%</a:t>
            </a:r>
          </a:p>
        </p:txBody>
      </p:sp>
      <p:cxnSp>
        <p:nvCxnSpPr>
          <p:cNvPr id="26" name="Straight Connector 25"/>
          <p:cNvCxnSpPr/>
          <p:nvPr/>
        </p:nvCxnSpPr>
        <p:spPr bwMode="auto">
          <a:xfrm>
            <a:off x="2006995" y="2844226"/>
            <a:ext cx="0" cy="2992482"/>
          </a:xfrm>
          <a:prstGeom prst="line">
            <a:avLst/>
          </a:prstGeom>
          <a:solidFill>
            <a:schemeClr val="accent1"/>
          </a:solidFill>
          <a:ln w="12700" cap="flat" cmpd="sng" algn="ctr">
            <a:solidFill>
              <a:schemeClr val="tx1">
                <a:lumMod val="40000"/>
                <a:lumOff val="6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1330995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p:cNvSpPr>
            <a:spLocks/>
          </p:cNvSpPr>
          <p:nvPr/>
        </p:nvSpPr>
        <p:spPr bwMode="auto">
          <a:xfrm>
            <a:off x="293640" y="97337"/>
            <a:ext cx="12142835" cy="6694801"/>
          </a:xfrm>
          <a:prstGeom prst="rect">
            <a:avLst/>
          </a:prstGeom>
          <a:blipFill dpi="0" rotWithShape="0">
            <a:blip r:embed="rId2"/>
            <a:srcRect/>
            <a:stretch>
              <a:fillRect/>
            </a:stretch>
          </a:blipFill>
          <a:ln w="9525">
            <a:noFill/>
            <a:round/>
            <a:headEnd/>
            <a:tailEnd/>
          </a:ln>
        </p:spPr>
        <p:txBody>
          <a:bodyPr lIns="0" tIns="0" rIns="0" bIns="0"/>
          <a:lstStyle/>
          <a:p>
            <a:endParaRPr lang="en-US">
              <a:solidFill>
                <a:srgbClr val="FFFFFF"/>
              </a:solidFill>
            </a:endParaRPr>
          </a:p>
        </p:txBody>
      </p:sp>
      <p:sp>
        <p:nvSpPr>
          <p:cNvPr id="9" name="Rectangle 8"/>
          <p:cNvSpPr/>
          <p:nvPr/>
        </p:nvSpPr>
        <p:spPr bwMode="auto">
          <a:xfrm>
            <a:off x="243980" y="192673"/>
            <a:ext cx="12045675" cy="587735"/>
          </a:xfrm>
          <a:prstGeom prst="rect">
            <a:avLst/>
          </a:prstGeom>
          <a:solidFill>
            <a:schemeClr val="bg1"/>
          </a:solidFill>
          <a:ln w="25400" cap="flat" cmpd="sng" algn="ctr">
            <a:solidFill>
              <a:schemeClr val="bg1"/>
            </a:solidFill>
            <a:prstDash val="solid"/>
            <a:round/>
            <a:headEnd type="none" w="med" len="med"/>
            <a:tailEnd type="none" w="med" len="med"/>
          </a:ln>
          <a:effectLst/>
          <a:extLst/>
        </p:spPr>
        <p:txBody>
          <a:bodyPr lIns="111026" tIns="55513" rIns="111026" bIns="55513"/>
          <a:lstStyle/>
          <a:p>
            <a:pPr algn="r">
              <a:spcBef>
                <a:spcPts val="729"/>
              </a:spcBef>
              <a:defRPr/>
            </a:pPr>
            <a:endParaRPr lang="en-US" sz="1100" dirty="0">
              <a:solidFill>
                <a:srgbClr val="505050">
                  <a:lumMod val="50000"/>
                </a:srgbClr>
              </a:solidFill>
              <a:latin typeface="Arial"/>
              <a:ea typeface="ヒラギノ角ゴ ProN W3" charset="0"/>
              <a:cs typeface="Arial"/>
            </a:endParaRPr>
          </a:p>
        </p:txBody>
      </p:sp>
      <p:sp>
        <p:nvSpPr>
          <p:cNvPr id="10" name="Rectangle 2"/>
          <p:cNvSpPr>
            <a:spLocks/>
          </p:cNvSpPr>
          <p:nvPr/>
        </p:nvSpPr>
        <p:spPr bwMode="auto">
          <a:xfrm>
            <a:off x="600232" y="1029749"/>
            <a:ext cx="10726460" cy="70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46261" tIns="46261" rIns="46261" bIns="46261"/>
          <a:lstStyle/>
          <a:p>
            <a:pPr>
              <a:lnSpc>
                <a:spcPct val="90000"/>
              </a:lnSpc>
              <a:spcAft>
                <a:spcPts val="1457"/>
              </a:spcAft>
              <a:defRPr/>
            </a:pPr>
            <a:r>
              <a:rPr lang="en-US" sz="4400" dirty="0">
                <a:solidFill>
                  <a:srgbClr val="FFFFFF"/>
                </a:solidFill>
                <a:latin typeface="Segoe UI Light"/>
                <a:ea typeface="ヒラギノ角ゴ ProN W3" charset="0"/>
                <a:cs typeface="MS PGothic" charset="0"/>
                <a:sym typeface="Lucida Grande" charset="0"/>
              </a:rPr>
              <a:t>How is the Hub Used: Business Units</a:t>
            </a:r>
          </a:p>
        </p:txBody>
      </p:sp>
      <p:grpSp>
        <p:nvGrpSpPr>
          <p:cNvPr id="12" name="Group 11"/>
          <p:cNvGrpSpPr>
            <a:grpSpLocks/>
          </p:cNvGrpSpPr>
          <p:nvPr/>
        </p:nvGrpSpPr>
        <p:grpSpPr bwMode="auto">
          <a:xfrm>
            <a:off x="2" y="-11334"/>
            <a:ext cx="12466703" cy="6994526"/>
            <a:chOff x="-1" y="0"/>
            <a:chExt cx="9166266" cy="6858000"/>
          </a:xfrm>
        </p:grpSpPr>
        <p:sp>
          <p:nvSpPr>
            <p:cNvPr id="13" name="Rectangle 12"/>
            <p:cNvSpPr>
              <a:spLocks noChangeArrowheads="1"/>
            </p:cNvSpPr>
            <p:nvPr/>
          </p:nvSpPr>
          <p:spPr bwMode="auto">
            <a:xfrm>
              <a:off x="0" y="6381328"/>
              <a:ext cx="9144000" cy="476672"/>
            </a:xfrm>
            <a:prstGeom prst="rect">
              <a:avLst/>
            </a:prstGeom>
            <a:solidFill>
              <a:schemeClr val="bg1"/>
            </a:solidFill>
            <a:ln w="25400">
              <a:noFill/>
              <a:round/>
              <a:headEnd/>
              <a:tailEnd/>
            </a:ln>
          </p:spPr>
          <p:txBody>
            <a:bodyPr/>
            <a:lstStyle/>
            <a:p>
              <a:endParaRPr lang="en-US">
                <a:solidFill>
                  <a:srgbClr val="FFFFFF"/>
                </a:solidFill>
              </a:endParaRPr>
            </a:p>
          </p:txBody>
        </p:sp>
        <p:sp>
          <p:nvSpPr>
            <p:cNvPr id="14" name="Rectangle 13"/>
            <p:cNvSpPr>
              <a:spLocks noChangeArrowheads="1"/>
            </p:cNvSpPr>
            <p:nvPr/>
          </p:nvSpPr>
          <p:spPr bwMode="auto">
            <a:xfrm>
              <a:off x="-1" y="0"/>
              <a:ext cx="213097" cy="6858000"/>
            </a:xfrm>
            <a:prstGeom prst="rect">
              <a:avLst/>
            </a:prstGeom>
            <a:solidFill>
              <a:schemeClr val="bg1"/>
            </a:solidFill>
            <a:ln w="25400">
              <a:noFill/>
              <a:round/>
              <a:headEnd/>
              <a:tailEnd/>
            </a:ln>
          </p:spPr>
          <p:txBody>
            <a:bodyPr/>
            <a:lstStyle/>
            <a:p>
              <a:endParaRPr lang="en-US">
                <a:solidFill>
                  <a:srgbClr val="FFFFFF"/>
                </a:solidFill>
              </a:endParaRPr>
            </a:p>
          </p:txBody>
        </p:sp>
        <p:sp>
          <p:nvSpPr>
            <p:cNvPr id="15" name="Rectangle 14"/>
            <p:cNvSpPr>
              <a:spLocks noChangeArrowheads="1"/>
            </p:cNvSpPr>
            <p:nvPr/>
          </p:nvSpPr>
          <p:spPr bwMode="auto">
            <a:xfrm>
              <a:off x="8953168" y="0"/>
              <a:ext cx="213097" cy="6858000"/>
            </a:xfrm>
            <a:prstGeom prst="rect">
              <a:avLst/>
            </a:prstGeom>
            <a:solidFill>
              <a:schemeClr val="bg1"/>
            </a:solidFill>
            <a:ln w="25400">
              <a:noFill/>
              <a:round/>
              <a:headEnd/>
              <a:tailEnd/>
            </a:ln>
          </p:spPr>
          <p:txBody>
            <a:bodyPr/>
            <a:lstStyle/>
            <a:p>
              <a:endParaRPr lang="en-US">
                <a:solidFill>
                  <a:srgbClr val="FFFFFF"/>
                </a:solidFill>
              </a:endParaRPr>
            </a:p>
          </p:txBody>
        </p:sp>
        <p:sp>
          <p:nvSpPr>
            <p:cNvPr id="16" name="Rectangle 15"/>
            <p:cNvSpPr>
              <a:spLocks noChangeArrowheads="1"/>
            </p:cNvSpPr>
            <p:nvPr/>
          </p:nvSpPr>
          <p:spPr bwMode="auto">
            <a:xfrm rot="5400000">
              <a:off x="4465453" y="-4465450"/>
              <a:ext cx="213097" cy="9144000"/>
            </a:xfrm>
            <a:prstGeom prst="rect">
              <a:avLst/>
            </a:prstGeom>
            <a:solidFill>
              <a:schemeClr val="bg1"/>
            </a:solidFill>
            <a:ln w="25400">
              <a:noFill/>
              <a:round/>
              <a:headEnd/>
              <a:tailEnd/>
            </a:ln>
          </p:spPr>
          <p:txBody>
            <a:bodyPr/>
            <a:lstStyle/>
            <a:p>
              <a:endParaRPr lang="en-US">
                <a:solidFill>
                  <a:srgbClr val="FFFFFF"/>
                </a:solidFill>
              </a:endParaRPr>
            </a:p>
          </p:txBody>
        </p:sp>
      </p:grpSp>
      <p:graphicFrame>
        <p:nvGraphicFramePr>
          <p:cNvPr id="5" name="Chart 4"/>
          <p:cNvGraphicFramePr>
            <a:graphicFrameLocks/>
          </p:cNvGraphicFramePr>
          <p:nvPr>
            <p:extLst>
              <p:ext uri="{D42A27DB-BD31-4B8C-83A1-F6EECF244321}">
                <p14:modId xmlns:p14="http://schemas.microsoft.com/office/powerpoint/2010/main" val="539301461"/>
              </p:ext>
            </p:extLst>
          </p:nvPr>
        </p:nvGraphicFramePr>
        <p:xfrm>
          <a:off x="1027636" y="2175315"/>
          <a:ext cx="7247255" cy="4128404"/>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p:cNvSpPr txBox="1"/>
          <p:nvPr/>
        </p:nvSpPr>
        <p:spPr>
          <a:xfrm>
            <a:off x="7099660" y="2762848"/>
            <a:ext cx="1117656" cy="342943"/>
          </a:xfrm>
          <a:prstGeom prst="rect">
            <a:avLst/>
          </a:prstGeom>
          <a:noFill/>
        </p:spPr>
        <p:txBody>
          <a:bodyPr wrap="square" lIns="111026" tIns="55513" rIns="111026" bIns="55513" rtlCol="0">
            <a:spAutoFit/>
          </a:bodyPr>
          <a:lstStyle/>
          <a:p>
            <a:r>
              <a:rPr lang="en-US" sz="1500" b="1" dirty="0">
                <a:solidFill>
                  <a:srgbClr val="FFFFFF"/>
                </a:solidFill>
              </a:rPr>
              <a:t>PayPal</a:t>
            </a:r>
          </a:p>
        </p:txBody>
      </p:sp>
      <p:sp>
        <p:nvSpPr>
          <p:cNvPr id="23" name="TextBox 22"/>
          <p:cNvSpPr txBox="1"/>
          <p:nvPr/>
        </p:nvSpPr>
        <p:spPr>
          <a:xfrm>
            <a:off x="7099660" y="3203038"/>
            <a:ext cx="979359" cy="342943"/>
          </a:xfrm>
          <a:prstGeom prst="rect">
            <a:avLst/>
          </a:prstGeom>
          <a:noFill/>
        </p:spPr>
        <p:txBody>
          <a:bodyPr wrap="square" lIns="111026" tIns="55513" rIns="111026" bIns="55513" rtlCol="0">
            <a:spAutoFit/>
          </a:bodyPr>
          <a:lstStyle/>
          <a:p>
            <a:r>
              <a:rPr lang="en-US" sz="1500" b="1" dirty="0">
                <a:solidFill>
                  <a:srgbClr val="FFFFFF"/>
                </a:solidFill>
              </a:rPr>
              <a:t>eBay</a:t>
            </a:r>
          </a:p>
        </p:txBody>
      </p:sp>
      <p:sp>
        <p:nvSpPr>
          <p:cNvPr id="24" name="TextBox 23"/>
          <p:cNvSpPr txBox="1"/>
          <p:nvPr/>
        </p:nvSpPr>
        <p:spPr>
          <a:xfrm>
            <a:off x="7099661" y="3622100"/>
            <a:ext cx="1273166" cy="342943"/>
          </a:xfrm>
          <a:prstGeom prst="rect">
            <a:avLst/>
          </a:prstGeom>
          <a:noFill/>
        </p:spPr>
        <p:txBody>
          <a:bodyPr wrap="square" lIns="111026" tIns="55513" rIns="111026" bIns="55513" rtlCol="0">
            <a:spAutoFit/>
          </a:bodyPr>
          <a:lstStyle/>
          <a:p>
            <a:r>
              <a:rPr lang="en-US" sz="1500" b="1" dirty="0">
                <a:solidFill>
                  <a:srgbClr val="FFFFFF"/>
                </a:solidFill>
              </a:rPr>
              <a:t>BML</a:t>
            </a:r>
          </a:p>
        </p:txBody>
      </p:sp>
      <p:sp>
        <p:nvSpPr>
          <p:cNvPr id="25" name="Rectangle 24"/>
          <p:cNvSpPr/>
          <p:nvPr/>
        </p:nvSpPr>
        <p:spPr bwMode="auto">
          <a:xfrm>
            <a:off x="6748278" y="2792656"/>
            <a:ext cx="293808" cy="220324"/>
          </a:xfrm>
          <a:prstGeom prst="rect">
            <a:avLst/>
          </a:prstGeom>
          <a:solidFill>
            <a:srgbClr val="005DAA"/>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6" name="Rectangle 25"/>
          <p:cNvSpPr/>
          <p:nvPr/>
        </p:nvSpPr>
        <p:spPr bwMode="auto">
          <a:xfrm>
            <a:off x="6751098" y="3235419"/>
            <a:ext cx="293808" cy="220324"/>
          </a:xfrm>
          <a:prstGeom prst="rect">
            <a:avLst/>
          </a:prstGeom>
          <a:solidFill>
            <a:srgbClr val="EF3E42"/>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7" name="Rectangle 26"/>
          <p:cNvSpPr/>
          <p:nvPr/>
        </p:nvSpPr>
        <p:spPr bwMode="auto">
          <a:xfrm>
            <a:off x="6753917" y="3688976"/>
            <a:ext cx="293808" cy="220324"/>
          </a:xfrm>
          <a:prstGeom prst="rect">
            <a:avLst/>
          </a:prstGeom>
          <a:solidFill>
            <a:srgbClr val="8DC63F"/>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8" name="TextBox 27"/>
          <p:cNvSpPr txBox="1"/>
          <p:nvPr/>
        </p:nvSpPr>
        <p:spPr>
          <a:xfrm>
            <a:off x="7125628" y="4106841"/>
            <a:ext cx="1117656" cy="342943"/>
          </a:xfrm>
          <a:prstGeom prst="rect">
            <a:avLst/>
          </a:prstGeom>
          <a:noFill/>
        </p:spPr>
        <p:txBody>
          <a:bodyPr wrap="square" lIns="111026" tIns="55513" rIns="111026" bIns="55513" rtlCol="0">
            <a:spAutoFit/>
          </a:bodyPr>
          <a:lstStyle/>
          <a:p>
            <a:r>
              <a:rPr lang="en-US" sz="1500" b="1" dirty="0">
                <a:solidFill>
                  <a:srgbClr val="FFFFFF"/>
                </a:solidFill>
              </a:rPr>
              <a:t>GSI</a:t>
            </a:r>
          </a:p>
        </p:txBody>
      </p:sp>
      <p:sp>
        <p:nvSpPr>
          <p:cNvPr id="29" name="TextBox 28"/>
          <p:cNvSpPr txBox="1"/>
          <p:nvPr/>
        </p:nvSpPr>
        <p:spPr>
          <a:xfrm>
            <a:off x="7125628" y="4547031"/>
            <a:ext cx="1287560" cy="342943"/>
          </a:xfrm>
          <a:prstGeom prst="rect">
            <a:avLst/>
          </a:prstGeom>
          <a:noFill/>
        </p:spPr>
        <p:txBody>
          <a:bodyPr wrap="square" lIns="111026" tIns="55513" rIns="111026" bIns="55513" rtlCol="0">
            <a:spAutoFit/>
          </a:bodyPr>
          <a:lstStyle/>
          <a:p>
            <a:r>
              <a:rPr lang="en-US" sz="1500" b="1" dirty="0" err="1">
                <a:solidFill>
                  <a:srgbClr val="FFFFFF"/>
                </a:solidFill>
              </a:rPr>
              <a:t>StubHub</a:t>
            </a:r>
            <a:endParaRPr lang="en-US" sz="1500" b="1" dirty="0">
              <a:solidFill>
                <a:srgbClr val="FFFFFF"/>
              </a:solidFill>
            </a:endParaRPr>
          </a:p>
        </p:txBody>
      </p:sp>
      <p:sp>
        <p:nvSpPr>
          <p:cNvPr id="30" name="TextBox 29"/>
          <p:cNvSpPr txBox="1"/>
          <p:nvPr/>
        </p:nvSpPr>
        <p:spPr>
          <a:xfrm>
            <a:off x="7125627" y="4966093"/>
            <a:ext cx="2462791" cy="342943"/>
          </a:xfrm>
          <a:prstGeom prst="rect">
            <a:avLst/>
          </a:prstGeom>
          <a:noFill/>
        </p:spPr>
        <p:txBody>
          <a:bodyPr wrap="square" lIns="111026" tIns="55513" rIns="111026" bIns="55513" rtlCol="0">
            <a:spAutoFit/>
          </a:bodyPr>
          <a:lstStyle/>
          <a:p>
            <a:r>
              <a:rPr lang="en-US" sz="1500" b="1" dirty="0">
                <a:solidFill>
                  <a:srgbClr val="FFFFFF"/>
                </a:solidFill>
              </a:rPr>
              <a:t>China Service Center</a:t>
            </a:r>
          </a:p>
        </p:txBody>
      </p:sp>
      <p:sp>
        <p:nvSpPr>
          <p:cNvPr id="31" name="Rectangle 30"/>
          <p:cNvSpPr/>
          <p:nvPr/>
        </p:nvSpPr>
        <p:spPr bwMode="auto">
          <a:xfrm>
            <a:off x="6774246" y="4136649"/>
            <a:ext cx="293808" cy="220324"/>
          </a:xfrm>
          <a:prstGeom prst="rect">
            <a:avLst/>
          </a:prstGeom>
          <a:solidFill>
            <a:srgbClr val="FDB913"/>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32" name="Rectangle 31"/>
          <p:cNvSpPr/>
          <p:nvPr/>
        </p:nvSpPr>
        <p:spPr bwMode="auto">
          <a:xfrm>
            <a:off x="6777065" y="4579412"/>
            <a:ext cx="293808" cy="220324"/>
          </a:xfrm>
          <a:prstGeom prst="rect">
            <a:avLst/>
          </a:prstGeom>
          <a:solidFill>
            <a:srgbClr val="2CACE3"/>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33" name="Rectangle 32"/>
          <p:cNvSpPr/>
          <p:nvPr/>
        </p:nvSpPr>
        <p:spPr bwMode="auto">
          <a:xfrm>
            <a:off x="6779885" y="5032969"/>
            <a:ext cx="293808" cy="220324"/>
          </a:xfrm>
          <a:prstGeom prst="rect">
            <a:avLst/>
          </a:prstGeom>
          <a:solidFill>
            <a:schemeClr val="bg1">
              <a:lumMod val="50000"/>
            </a:schemeClr>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34" name="TextBox 33"/>
          <p:cNvSpPr txBox="1"/>
          <p:nvPr/>
        </p:nvSpPr>
        <p:spPr>
          <a:xfrm>
            <a:off x="7140022" y="5428329"/>
            <a:ext cx="1664910" cy="342943"/>
          </a:xfrm>
          <a:prstGeom prst="rect">
            <a:avLst/>
          </a:prstGeom>
          <a:noFill/>
        </p:spPr>
        <p:txBody>
          <a:bodyPr wrap="square" lIns="111026" tIns="55513" rIns="111026" bIns="55513" rtlCol="0">
            <a:spAutoFit/>
          </a:bodyPr>
          <a:lstStyle/>
          <a:p>
            <a:r>
              <a:rPr lang="en-US" sz="1500" b="1" dirty="0" err="1">
                <a:solidFill>
                  <a:srgbClr val="FFFFFF"/>
                </a:solidFill>
              </a:rPr>
              <a:t>X.commerce</a:t>
            </a:r>
            <a:endParaRPr lang="en-US" sz="1500" b="1" dirty="0">
              <a:solidFill>
                <a:srgbClr val="FFFFFF"/>
              </a:solidFill>
            </a:endParaRPr>
          </a:p>
        </p:txBody>
      </p:sp>
      <p:sp>
        <p:nvSpPr>
          <p:cNvPr id="35" name="TextBox 34"/>
          <p:cNvSpPr txBox="1"/>
          <p:nvPr/>
        </p:nvSpPr>
        <p:spPr>
          <a:xfrm>
            <a:off x="7140022" y="5847391"/>
            <a:ext cx="2462791" cy="342943"/>
          </a:xfrm>
          <a:prstGeom prst="rect">
            <a:avLst/>
          </a:prstGeom>
          <a:noFill/>
        </p:spPr>
        <p:txBody>
          <a:bodyPr wrap="square" lIns="111026" tIns="55513" rIns="111026" bIns="55513" rtlCol="0">
            <a:spAutoFit/>
          </a:bodyPr>
          <a:lstStyle/>
          <a:p>
            <a:r>
              <a:rPr lang="en-US" sz="1500" b="1" dirty="0">
                <a:solidFill>
                  <a:srgbClr val="FFFFFF"/>
                </a:solidFill>
              </a:rPr>
              <a:t>Others</a:t>
            </a:r>
          </a:p>
        </p:txBody>
      </p:sp>
      <p:sp>
        <p:nvSpPr>
          <p:cNvPr id="36" name="Rectangle 35"/>
          <p:cNvSpPr/>
          <p:nvPr/>
        </p:nvSpPr>
        <p:spPr bwMode="auto">
          <a:xfrm>
            <a:off x="6791460" y="5460710"/>
            <a:ext cx="293808" cy="220324"/>
          </a:xfrm>
          <a:prstGeom prst="rect">
            <a:avLst/>
          </a:prstGeom>
          <a:solidFill>
            <a:schemeClr val="bg1"/>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37" name="Rectangle 36"/>
          <p:cNvSpPr/>
          <p:nvPr/>
        </p:nvSpPr>
        <p:spPr bwMode="auto">
          <a:xfrm>
            <a:off x="6794280" y="5914267"/>
            <a:ext cx="293808" cy="220324"/>
          </a:xfrm>
          <a:prstGeom prst="rect">
            <a:avLst/>
          </a:prstGeom>
          <a:solidFill>
            <a:schemeClr val="tx1">
              <a:lumMod val="50000"/>
            </a:schemeClr>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375647992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brows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436475" cy="6994525"/>
          </a:xfrm>
          <a:prstGeom prst="rect">
            <a:avLst/>
          </a:prstGeom>
        </p:spPr>
      </p:pic>
      <p:sp>
        <p:nvSpPr>
          <p:cNvPr id="10" name="Rectangle 2"/>
          <p:cNvSpPr>
            <a:spLocks/>
          </p:cNvSpPr>
          <p:nvPr/>
        </p:nvSpPr>
        <p:spPr bwMode="auto">
          <a:xfrm>
            <a:off x="600232" y="1029749"/>
            <a:ext cx="10726460" cy="70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46261" tIns="46261" rIns="46261" bIns="46261"/>
          <a:lstStyle/>
          <a:p>
            <a:pPr>
              <a:lnSpc>
                <a:spcPct val="90000"/>
              </a:lnSpc>
              <a:spcAft>
                <a:spcPts val="1457"/>
              </a:spcAft>
              <a:defRPr/>
            </a:pPr>
            <a:r>
              <a:rPr lang="en-US" sz="4400" dirty="0">
                <a:solidFill>
                  <a:srgbClr val="FFFFFF"/>
                </a:solidFill>
                <a:latin typeface="Segoe UI Light"/>
                <a:ea typeface="ヒラギノ角ゴ ProN W3" charset="0"/>
                <a:cs typeface="MS PGothic" charset="0"/>
                <a:sym typeface="Lucida Grande" charset="0"/>
              </a:rPr>
              <a:t>How is the Hub Used: By Browser</a:t>
            </a:r>
          </a:p>
        </p:txBody>
      </p:sp>
      <p:grpSp>
        <p:nvGrpSpPr>
          <p:cNvPr id="12" name="Group 11"/>
          <p:cNvGrpSpPr>
            <a:grpSpLocks/>
          </p:cNvGrpSpPr>
          <p:nvPr/>
        </p:nvGrpSpPr>
        <p:grpSpPr bwMode="auto">
          <a:xfrm>
            <a:off x="2" y="-11334"/>
            <a:ext cx="12466703" cy="6994526"/>
            <a:chOff x="-1" y="0"/>
            <a:chExt cx="9166266" cy="6858000"/>
          </a:xfrm>
        </p:grpSpPr>
        <p:sp>
          <p:nvSpPr>
            <p:cNvPr id="13" name="Rectangle 12"/>
            <p:cNvSpPr>
              <a:spLocks noChangeArrowheads="1"/>
            </p:cNvSpPr>
            <p:nvPr/>
          </p:nvSpPr>
          <p:spPr bwMode="auto">
            <a:xfrm>
              <a:off x="0" y="6381328"/>
              <a:ext cx="9144000" cy="476672"/>
            </a:xfrm>
            <a:prstGeom prst="rect">
              <a:avLst/>
            </a:prstGeom>
            <a:solidFill>
              <a:schemeClr val="bg1"/>
            </a:solidFill>
            <a:ln w="25400">
              <a:noFill/>
              <a:round/>
              <a:headEnd/>
              <a:tailEnd/>
            </a:ln>
          </p:spPr>
          <p:txBody>
            <a:bodyPr/>
            <a:lstStyle/>
            <a:p>
              <a:endParaRPr lang="en-US">
                <a:solidFill>
                  <a:srgbClr val="FFFFFF"/>
                </a:solidFill>
              </a:endParaRPr>
            </a:p>
          </p:txBody>
        </p:sp>
        <p:sp>
          <p:nvSpPr>
            <p:cNvPr id="14" name="Rectangle 13"/>
            <p:cNvSpPr>
              <a:spLocks noChangeArrowheads="1"/>
            </p:cNvSpPr>
            <p:nvPr/>
          </p:nvSpPr>
          <p:spPr bwMode="auto">
            <a:xfrm>
              <a:off x="-1" y="0"/>
              <a:ext cx="213097" cy="6858000"/>
            </a:xfrm>
            <a:prstGeom prst="rect">
              <a:avLst/>
            </a:prstGeom>
            <a:solidFill>
              <a:schemeClr val="bg1"/>
            </a:solidFill>
            <a:ln w="25400">
              <a:noFill/>
              <a:round/>
              <a:headEnd/>
              <a:tailEnd/>
            </a:ln>
          </p:spPr>
          <p:txBody>
            <a:bodyPr/>
            <a:lstStyle/>
            <a:p>
              <a:endParaRPr lang="en-US">
                <a:solidFill>
                  <a:srgbClr val="FFFFFF"/>
                </a:solidFill>
              </a:endParaRPr>
            </a:p>
          </p:txBody>
        </p:sp>
        <p:sp>
          <p:nvSpPr>
            <p:cNvPr id="15" name="Rectangle 14"/>
            <p:cNvSpPr>
              <a:spLocks noChangeArrowheads="1"/>
            </p:cNvSpPr>
            <p:nvPr/>
          </p:nvSpPr>
          <p:spPr bwMode="auto">
            <a:xfrm>
              <a:off x="8953168" y="0"/>
              <a:ext cx="213097" cy="6858000"/>
            </a:xfrm>
            <a:prstGeom prst="rect">
              <a:avLst/>
            </a:prstGeom>
            <a:solidFill>
              <a:schemeClr val="bg1"/>
            </a:solidFill>
            <a:ln w="25400">
              <a:noFill/>
              <a:round/>
              <a:headEnd/>
              <a:tailEnd/>
            </a:ln>
          </p:spPr>
          <p:txBody>
            <a:bodyPr/>
            <a:lstStyle/>
            <a:p>
              <a:endParaRPr lang="en-US">
                <a:solidFill>
                  <a:srgbClr val="FFFFFF"/>
                </a:solidFill>
              </a:endParaRPr>
            </a:p>
          </p:txBody>
        </p:sp>
        <p:sp>
          <p:nvSpPr>
            <p:cNvPr id="16" name="Rectangle 15"/>
            <p:cNvSpPr>
              <a:spLocks noChangeArrowheads="1"/>
            </p:cNvSpPr>
            <p:nvPr/>
          </p:nvSpPr>
          <p:spPr bwMode="auto">
            <a:xfrm rot="5400000">
              <a:off x="4465453" y="-4465450"/>
              <a:ext cx="213097" cy="9144000"/>
            </a:xfrm>
            <a:prstGeom prst="rect">
              <a:avLst/>
            </a:prstGeom>
            <a:solidFill>
              <a:schemeClr val="bg1"/>
            </a:solidFill>
            <a:ln w="25400">
              <a:noFill/>
              <a:round/>
              <a:headEnd/>
              <a:tailEnd/>
            </a:ln>
          </p:spPr>
          <p:txBody>
            <a:bodyPr/>
            <a:lstStyle/>
            <a:p>
              <a:endParaRPr lang="en-US">
                <a:solidFill>
                  <a:srgbClr val="FFFFFF"/>
                </a:solidFill>
              </a:endParaRPr>
            </a:p>
          </p:txBody>
        </p:sp>
      </p:grpSp>
      <p:graphicFrame>
        <p:nvGraphicFramePr>
          <p:cNvPr id="7" name="Chart 6"/>
          <p:cNvGraphicFramePr>
            <a:graphicFrameLocks/>
          </p:cNvGraphicFramePr>
          <p:nvPr>
            <p:extLst>
              <p:ext uri="{D42A27DB-BD31-4B8C-83A1-F6EECF244321}">
                <p14:modId xmlns:p14="http://schemas.microsoft.com/office/powerpoint/2010/main" val="1599755202"/>
              </p:ext>
            </p:extLst>
          </p:nvPr>
        </p:nvGraphicFramePr>
        <p:xfrm>
          <a:off x="831764" y="2101874"/>
          <a:ext cx="7345191" cy="4219924"/>
        </p:xfrm>
        <a:graphic>
          <a:graphicData uri="http://schemas.openxmlformats.org/drawingml/2006/chart">
            <c:chart xmlns:c="http://schemas.openxmlformats.org/drawingml/2006/chart" xmlns:r="http://schemas.openxmlformats.org/officeDocument/2006/relationships" r:id="rId4"/>
          </a:graphicData>
        </a:graphic>
      </p:graphicFrame>
      <p:grpSp>
        <p:nvGrpSpPr>
          <p:cNvPr id="31" name="Group 30"/>
          <p:cNvGrpSpPr/>
          <p:nvPr/>
        </p:nvGrpSpPr>
        <p:grpSpPr>
          <a:xfrm>
            <a:off x="6512045" y="3130054"/>
            <a:ext cx="3036012" cy="2107348"/>
            <a:chOff x="6084168" y="2708920"/>
            <a:chExt cx="2232248" cy="2066215"/>
          </a:xfrm>
        </p:grpSpPr>
        <p:sp>
          <p:nvSpPr>
            <p:cNvPr id="20" name="TextBox 19"/>
            <p:cNvSpPr txBox="1"/>
            <p:nvPr/>
          </p:nvSpPr>
          <p:spPr>
            <a:xfrm>
              <a:off x="6342524" y="2708920"/>
              <a:ext cx="1973892" cy="316857"/>
            </a:xfrm>
            <a:prstGeom prst="rect">
              <a:avLst/>
            </a:prstGeom>
            <a:noFill/>
          </p:spPr>
          <p:txBody>
            <a:bodyPr wrap="square" rtlCol="0">
              <a:spAutoFit/>
            </a:bodyPr>
            <a:lstStyle/>
            <a:p>
              <a:r>
                <a:rPr lang="en-US" sz="1500" b="1" dirty="0">
                  <a:solidFill>
                    <a:srgbClr val="FFFFFF"/>
                  </a:solidFill>
                </a:rPr>
                <a:t>Microsoft Internet Explorer</a:t>
              </a:r>
            </a:p>
          </p:txBody>
        </p:sp>
        <p:sp>
          <p:nvSpPr>
            <p:cNvPr id="21" name="TextBox 20"/>
            <p:cNvSpPr txBox="1"/>
            <p:nvPr/>
          </p:nvSpPr>
          <p:spPr>
            <a:xfrm>
              <a:off x="6342524" y="3140518"/>
              <a:ext cx="720080" cy="316857"/>
            </a:xfrm>
            <a:prstGeom prst="rect">
              <a:avLst/>
            </a:prstGeom>
            <a:noFill/>
          </p:spPr>
          <p:txBody>
            <a:bodyPr wrap="square" rtlCol="0">
              <a:spAutoFit/>
            </a:bodyPr>
            <a:lstStyle/>
            <a:p>
              <a:r>
                <a:rPr lang="en-US" sz="1500" b="1" dirty="0">
                  <a:solidFill>
                    <a:srgbClr val="FFFFFF"/>
                  </a:solidFill>
                </a:rPr>
                <a:t>Firefox</a:t>
              </a:r>
            </a:p>
          </p:txBody>
        </p:sp>
        <p:sp>
          <p:nvSpPr>
            <p:cNvPr id="22" name="TextBox 21"/>
            <p:cNvSpPr txBox="1"/>
            <p:nvPr/>
          </p:nvSpPr>
          <p:spPr>
            <a:xfrm>
              <a:off x="6342524" y="3572566"/>
              <a:ext cx="1829876" cy="316857"/>
            </a:xfrm>
            <a:prstGeom prst="rect">
              <a:avLst/>
            </a:prstGeom>
            <a:noFill/>
          </p:spPr>
          <p:txBody>
            <a:bodyPr wrap="square" rtlCol="0">
              <a:spAutoFit/>
            </a:bodyPr>
            <a:lstStyle/>
            <a:p>
              <a:r>
                <a:rPr lang="en-US" sz="1500" b="1" dirty="0">
                  <a:solidFill>
                    <a:srgbClr val="FFFFFF"/>
                  </a:solidFill>
                </a:rPr>
                <a:t>Google Chrome</a:t>
              </a:r>
            </a:p>
          </p:txBody>
        </p:sp>
        <p:sp>
          <p:nvSpPr>
            <p:cNvPr id="23" name="Rectangle 22"/>
            <p:cNvSpPr/>
            <p:nvPr/>
          </p:nvSpPr>
          <p:spPr bwMode="auto">
            <a:xfrm>
              <a:off x="6084168" y="2738146"/>
              <a:ext cx="216024" cy="216024"/>
            </a:xfrm>
            <a:prstGeom prst="rect">
              <a:avLst/>
            </a:prstGeom>
            <a:solidFill>
              <a:srgbClr val="005DAA"/>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91440" tIns="45720" rIns="91440" bIns="45720"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4" name="Rectangle 23"/>
            <p:cNvSpPr/>
            <p:nvPr/>
          </p:nvSpPr>
          <p:spPr bwMode="auto">
            <a:xfrm>
              <a:off x="6086241" y="3172267"/>
              <a:ext cx="216024" cy="216024"/>
            </a:xfrm>
            <a:prstGeom prst="rect">
              <a:avLst/>
            </a:prstGeom>
            <a:solidFill>
              <a:srgbClr val="EF3E42"/>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91440" tIns="45720" rIns="91440" bIns="45720"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5" name="Rectangle 24"/>
            <p:cNvSpPr/>
            <p:nvPr/>
          </p:nvSpPr>
          <p:spPr bwMode="auto">
            <a:xfrm>
              <a:off x="6088314" y="3616971"/>
              <a:ext cx="216024" cy="216024"/>
            </a:xfrm>
            <a:prstGeom prst="rect">
              <a:avLst/>
            </a:prstGeom>
            <a:solidFill>
              <a:srgbClr val="8DC63F"/>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91440" tIns="45720" rIns="91440" bIns="45720"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6" name="TextBox 25"/>
            <p:cNvSpPr txBox="1"/>
            <p:nvPr/>
          </p:nvSpPr>
          <p:spPr>
            <a:xfrm>
              <a:off x="6361617" y="4026680"/>
              <a:ext cx="821764" cy="316857"/>
            </a:xfrm>
            <a:prstGeom prst="rect">
              <a:avLst/>
            </a:prstGeom>
            <a:noFill/>
          </p:spPr>
          <p:txBody>
            <a:bodyPr wrap="square" rtlCol="0">
              <a:spAutoFit/>
            </a:bodyPr>
            <a:lstStyle/>
            <a:p>
              <a:r>
                <a:rPr lang="en-US" sz="1500" b="1" dirty="0">
                  <a:solidFill>
                    <a:srgbClr val="FFFFFF"/>
                  </a:solidFill>
                </a:rPr>
                <a:t>Safari</a:t>
              </a:r>
            </a:p>
          </p:txBody>
        </p:sp>
        <p:sp>
          <p:nvSpPr>
            <p:cNvPr id="27" name="TextBox 26"/>
            <p:cNvSpPr txBox="1"/>
            <p:nvPr/>
          </p:nvSpPr>
          <p:spPr>
            <a:xfrm>
              <a:off x="6361616" y="4458278"/>
              <a:ext cx="946687" cy="316857"/>
            </a:xfrm>
            <a:prstGeom prst="rect">
              <a:avLst/>
            </a:prstGeom>
            <a:noFill/>
          </p:spPr>
          <p:txBody>
            <a:bodyPr wrap="square" rtlCol="0">
              <a:spAutoFit/>
            </a:bodyPr>
            <a:lstStyle/>
            <a:p>
              <a:r>
                <a:rPr lang="en-US" sz="1500" b="1" dirty="0">
                  <a:solidFill>
                    <a:srgbClr val="FFFFFF"/>
                  </a:solidFill>
                </a:rPr>
                <a:t>Others</a:t>
              </a:r>
            </a:p>
          </p:txBody>
        </p:sp>
        <p:sp>
          <p:nvSpPr>
            <p:cNvPr id="28" name="Rectangle 27"/>
            <p:cNvSpPr/>
            <p:nvPr/>
          </p:nvSpPr>
          <p:spPr bwMode="auto">
            <a:xfrm>
              <a:off x="6092678" y="4055906"/>
              <a:ext cx="216024" cy="216024"/>
            </a:xfrm>
            <a:prstGeom prst="rect">
              <a:avLst/>
            </a:prstGeom>
            <a:solidFill>
              <a:srgbClr val="FDB913"/>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91440" tIns="45720" rIns="91440" bIns="45720"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9" name="Rectangle 28"/>
            <p:cNvSpPr/>
            <p:nvPr/>
          </p:nvSpPr>
          <p:spPr bwMode="auto">
            <a:xfrm>
              <a:off x="6084168" y="4490027"/>
              <a:ext cx="216024" cy="216024"/>
            </a:xfrm>
            <a:prstGeom prst="rect">
              <a:avLst/>
            </a:prstGeom>
            <a:solidFill>
              <a:srgbClr val="2CACE3"/>
            </a:solidFill>
            <a:ln w="25400" cap="flat" cmpd="sng" algn="ctr">
              <a:noFill/>
              <a:prstDash val="solid"/>
              <a:round/>
              <a:headEnd type="none" w="med" len="med"/>
              <a:tailEnd type="none" w="med" len="med"/>
            </a:ln>
            <a:effectLst>
              <a:outerShdw blurRad="50800" dir="2700000" sx="107000" sy="107000" algn="tl" rotWithShape="0">
                <a:srgbClr val="000000">
                  <a:alpha val="82000"/>
                </a:srgbClr>
              </a:outerShdw>
            </a:effectLst>
            <a:extLst/>
          </p:spPr>
          <p:txBody>
            <a:bodyPr vert="horz" wrap="square" lIns="91440" tIns="45720" rIns="91440" bIns="45720"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grpSp>
      <p:sp>
        <p:nvSpPr>
          <p:cNvPr id="34" name="Rectangle 33"/>
          <p:cNvSpPr/>
          <p:nvPr/>
        </p:nvSpPr>
        <p:spPr bwMode="auto">
          <a:xfrm>
            <a:off x="243980" y="192673"/>
            <a:ext cx="12045675" cy="587735"/>
          </a:xfrm>
          <a:prstGeom prst="rect">
            <a:avLst/>
          </a:prstGeom>
          <a:solidFill>
            <a:schemeClr val="bg1"/>
          </a:solidFill>
          <a:ln w="25400" cap="flat" cmpd="sng" algn="ctr">
            <a:solidFill>
              <a:schemeClr val="bg1"/>
            </a:solidFill>
            <a:prstDash val="solid"/>
            <a:round/>
            <a:headEnd type="none" w="med" len="med"/>
            <a:tailEnd type="none" w="med" len="med"/>
          </a:ln>
          <a:effectLst/>
          <a:extLst/>
        </p:spPr>
        <p:txBody>
          <a:bodyPr lIns="111026" tIns="55513" rIns="111026" bIns="55513"/>
          <a:lstStyle/>
          <a:p>
            <a:pPr algn="r">
              <a:spcBef>
                <a:spcPts val="729"/>
              </a:spcBef>
              <a:defRPr/>
            </a:pPr>
            <a:endParaRPr lang="en-US" sz="1100" dirty="0">
              <a:solidFill>
                <a:srgbClr val="505050">
                  <a:lumMod val="50000"/>
                </a:srgbClr>
              </a:solidFill>
              <a:latin typeface="Arial"/>
              <a:ea typeface="ヒラギノ角ゴ ProN W3" charset="0"/>
              <a:cs typeface="Arial"/>
            </a:endParaRPr>
          </a:p>
        </p:txBody>
      </p:sp>
    </p:spTree>
    <p:extLst>
      <p:ext uri="{BB962C8B-B14F-4D97-AF65-F5344CB8AC3E}">
        <p14:creationId xmlns:p14="http://schemas.microsoft.com/office/powerpoint/2010/main" val="199973034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Social Use Cases</a:t>
            </a:r>
            <a:endParaRPr lang="en-US" dirty="0"/>
          </a:p>
        </p:txBody>
      </p:sp>
    </p:spTree>
    <p:extLst>
      <p:ext uri="{BB962C8B-B14F-4D97-AF65-F5344CB8AC3E}">
        <p14:creationId xmlns:p14="http://schemas.microsoft.com/office/powerpoint/2010/main" val="2052682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11780838" y="6580188"/>
            <a:ext cx="655637" cy="250825"/>
          </a:xfrm>
          <a:prstGeom prst="rect">
            <a:avLst/>
          </a:prstGeom>
        </p:spPr>
        <p:txBody>
          <a:bodyPr lIns="111026" tIns="55513" rIns="111026" bIns="55513"/>
          <a:lstStyle/>
          <a:p>
            <a:pPr>
              <a:defRPr/>
            </a:pPr>
            <a:fld id="{191369DC-0191-4767-BD8B-58FC7974AE99}" type="slidenum">
              <a:rPr lang="en-US" smtClean="0">
                <a:solidFill>
                  <a:srgbClr val="FFFFFF"/>
                </a:solidFill>
              </a:rPr>
              <a:pPr>
                <a:defRPr/>
              </a:pPr>
              <a:t>14</a:t>
            </a:fld>
            <a:endParaRPr lang="en-US" dirty="0">
              <a:solidFill>
                <a:srgbClr val="FFFFFF"/>
              </a:solidFill>
            </a:endParaRPr>
          </a:p>
        </p:txBody>
      </p:sp>
      <p:sp>
        <p:nvSpPr>
          <p:cNvPr id="4" name="TextBox 3"/>
          <p:cNvSpPr txBox="1"/>
          <p:nvPr/>
        </p:nvSpPr>
        <p:spPr>
          <a:xfrm>
            <a:off x="687724" y="2353156"/>
            <a:ext cx="3216745" cy="63533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Get Knowledge to People Immediately</a:t>
            </a:r>
          </a:p>
        </p:txBody>
      </p:sp>
      <p:sp>
        <p:nvSpPr>
          <p:cNvPr id="7" name="TextBox 6"/>
          <p:cNvSpPr txBox="1"/>
          <p:nvPr/>
        </p:nvSpPr>
        <p:spPr>
          <a:xfrm>
            <a:off x="4567691" y="2360999"/>
            <a:ext cx="3216745" cy="63533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Connect People Across Boundaries</a:t>
            </a:r>
          </a:p>
        </p:txBody>
      </p:sp>
      <p:sp>
        <p:nvSpPr>
          <p:cNvPr id="8" name="TextBox 7"/>
          <p:cNvSpPr txBox="1"/>
          <p:nvPr/>
        </p:nvSpPr>
        <p:spPr>
          <a:xfrm>
            <a:off x="8447656" y="2360999"/>
            <a:ext cx="3216745" cy="63533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Expertise Search, Collaborate &amp; Find Facts</a:t>
            </a:r>
          </a:p>
        </p:txBody>
      </p:sp>
      <p:sp>
        <p:nvSpPr>
          <p:cNvPr id="9" name="Rectangle 3"/>
          <p:cNvSpPr txBox="1">
            <a:spLocks noChangeArrowheads="1"/>
          </p:cNvSpPr>
          <p:nvPr/>
        </p:nvSpPr>
        <p:spPr>
          <a:xfrm>
            <a:off x="8346425" y="3216116"/>
            <a:ext cx="3862049" cy="2010799"/>
          </a:xfrm>
          <a:prstGeom prst="rect">
            <a:avLst/>
          </a:prstGeom>
        </p:spPr>
        <p:txBody>
          <a:bodyPr lIns="111026" tIns="55513" rIns="111026" bIns="55513"/>
          <a:lstStyle>
            <a:lvl1pPr marL="231775" indent="-231775" algn="l" rtl="0" eaLnBrk="0" fontAlgn="base" hangingPunct="0">
              <a:spcBef>
                <a:spcPts val="1200"/>
              </a:spcBef>
              <a:spcAft>
                <a:spcPct val="0"/>
              </a:spcAft>
              <a:buChar char="•"/>
              <a:defRPr lang="en-US" sz="2800" kern="1200">
                <a:solidFill>
                  <a:schemeClr val="accent1"/>
                </a:solidFill>
                <a:latin typeface="Arial" charset="0"/>
                <a:ea typeface="ヒラギノ角ゴ Pro W3" pitchFamily="16" charset="-128"/>
                <a:cs typeface="ヒラギノ角ゴ Pro W3"/>
              </a:defRPr>
            </a:lvl1pPr>
            <a:lvl2pPr marL="627063" indent="-277813" algn="l" rtl="0" eaLnBrk="0" fontAlgn="base" hangingPunct="0">
              <a:spcBef>
                <a:spcPct val="20000"/>
              </a:spcBef>
              <a:spcAft>
                <a:spcPct val="0"/>
              </a:spcAft>
              <a:buClr>
                <a:schemeClr val="tx2"/>
              </a:buClr>
              <a:buFont typeface="Arial" pitchFamily="34" charset="0"/>
              <a:buChar char="–"/>
              <a:defRPr lang="en-US" sz="2400" kern="1200" dirty="0">
                <a:solidFill>
                  <a:srgbClr val="505050"/>
                </a:solidFill>
                <a:latin typeface="Arial" charset="0"/>
                <a:ea typeface="ヒラギノ角ゴ Pro W3" pitchFamily="16" charset="-128"/>
                <a:cs typeface="ヒラギノ角ゴ Pro W3"/>
              </a:defRPr>
            </a:lvl2pPr>
            <a:lvl3pPr marL="963613" indent="-219075" algn="l" rtl="0" eaLnBrk="0" fontAlgn="base" hangingPunct="0">
              <a:spcBef>
                <a:spcPct val="20000"/>
              </a:spcBef>
              <a:spcAft>
                <a:spcPct val="0"/>
              </a:spcAft>
              <a:buChar char="•"/>
              <a:defRPr sz="2000">
                <a:solidFill>
                  <a:schemeClr val="tx1"/>
                </a:solidFill>
                <a:latin typeface="+mn-lt"/>
                <a:ea typeface="+mn-ea"/>
                <a:cs typeface="ヒラギノ角ゴ Pro W3"/>
              </a:defRPr>
            </a:lvl3pPr>
            <a:lvl4pPr marL="1597025" indent="3175" algn="l" rtl="0" eaLnBrk="0" fontAlgn="base" hangingPunct="0">
              <a:spcBef>
                <a:spcPct val="20000"/>
              </a:spcBef>
              <a:spcAft>
                <a:spcPct val="0"/>
              </a:spcAft>
              <a:buChar char="–"/>
              <a:defRPr sz="800">
                <a:solidFill>
                  <a:srgbClr val="3A75B0"/>
                </a:solidFill>
                <a:latin typeface="+mn-lt"/>
                <a:ea typeface="+mn-ea"/>
                <a:cs typeface="ヒラギノ角ゴ Pro W3"/>
              </a:defRPr>
            </a:lvl4pPr>
            <a:lvl5pPr marL="2054225" indent="-3175" algn="l" rtl="0" eaLnBrk="0" fontAlgn="base" hangingPunct="0">
              <a:spcBef>
                <a:spcPct val="20000"/>
              </a:spcBef>
              <a:spcAft>
                <a:spcPct val="0"/>
              </a:spcAft>
              <a:buChar char="»"/>
              <a:defRPr sz="800">
                <a:solidFill>
                  <a:srgbClr val="3A75B0"/>
                </a:solidFill>
                <a:latin typeface="+mn-lt"/>
                <a:ea typeface="+mn-ea"/>
                <a:cs typeface="ヒラギノ角ゴ Pro W3"/>
              </a:defRPr>
            </a:lvl5pPr>
            <a:lvl6pPr marL="2514166" indent="-228560" algn="l" rtl="0" fontAlgn="base">
              <a:spcBef>
                <a:spcPct val="20000"/>
              </a:spcBef>
              <a:spcAft>
                <a:spcPct val="0"/>
              </a:spcAft>
              <a:buChar char="»"/>
              <a:defRPr sz="2000">
                <a:solidFill>
                  <a:schemeClr val="tx1"/>
                </a:solidFill>
                <a:latin typeface="+mn-lt"/>
                <a:ea typeface="+mn-ea"/>
              </a:defRPr>
            </a:lvl6pPr>
            <a:lvl7pPr marL="2971287" indent="-228560" algn="l" rtl="0" fontAlgn="base">
              <a:spcBef>
                <a:spcPct val="20000"/>
              </a:spcBef>
              <a:spcAft>
                <a:spcPct val="0"/>
              </a:spcAft>
              <a:buChar char="»"/>
              <a:defRPr sz="2000">
                <a:solidFill>
                  <a:schemeClr val="tx1"/>
                </a:solidFill>
                <a:latin typeface="+mn-lt"/>
                <a:ea typeface="+mn-ea"/>
              </a:defRPr>
            </a:lvl7pPr>
            <a:lvl8pPr marL="3428408" indent="-228560" algn="l" rtl="0" fontAlgn="base">
              <a:spcBef>
                <a:spcPct val="20000"/>
              </a:spcBef>
              <a:spcAft>
                <a:spcPct val="0"/>
              </a:spcAft>
              <a:buChar char="»"/>
              <a:defRPr sz="2000">
                <a:solidFill>
                  <a:schemeClr val="tx1"/>
                </a:solidFill>
                <a:latin typeface="+mn-lt"/>
                <a:ea typeface="+mn-ea"/>
              </a:defRPr>
            </a:lvl8pPr>
            <a:lvl9pPr marL="3885530" indent="-228560" algn="l" rtl="0" fontAlgn="base">
              <a:spcBef>
                <a:spcPct val="20000"/>
              </a:spcBef>
              <a:spcAft>
                <a:spcPct val="0"/>
              </a:spcAft>
              <a:buChar char="»"/>
              <a:defRPr sz="2000">
                <a:solidFill>
                  <a:schemeClr val="tx1"/>
                </a:solidFill>
                <a:latin typeface="+mn-lt"/>
                <a:ea typeface="+mn-ea"/>
              </a:defRPr>
            </a:lvl9pPr>
          </a:lstStyle>
          <a:p>
            <a:pPr>
              <a:buFont typeface="Wingdings" pitchFamily="2" charset="2"/>
              <a:buChar char="§"/>
            </a:pPr>
            <a:r>
              <a:rPr sz="1500" b="1" dirty="0">
                <a:solidFill>
                  <a:srgbClr val="FFFFFF"/>
                </a:solidFill>
              </a:rPr>
              <a:t>Dynamic Team Collaboration</a:t>
            </a:r>
          </a:p>
          <a:p>
            <a:pPr>
              <a:buFont typeface="Wingdings" pitchFamily="2" charset="2"/>
              <a:buChar char="§"/>
            </a:pPr>
            <a:r>
              <a:rPr sz="1500" b="1" dirty="0">
                <a:solidFill>
                  <a:srgbClr val="FFFFFF"/>
                </a:solidFill>
              </a:rPr>
              <a:t>Single location to find and share information</a:t>
            </a:r>
          </a:p>
          <a:p>
            <a:pPr>
              <a:buFont typeface="Wingdings" pitchFamily="2" charset="2"/>
              <a:buChar char="§"/>
            </a:pPr>
            <a:r>
              <a:rPr sz="1500" b="1" dirty="0">
                <a:solidFill>
                  <a:srgbClr val="FFFFFF"/>
                </a:solidFill>
              </a:rPr>
              <a:t>Instant answers save time</a:t>
            </a:r>
          </a:p>
          <a:p>
            <a:pPr>
              <a:buFont typeface="Wingdings" pitchFamily="2" charset="2"/>
              <a:buChar char="§"/>
            </a:pPr>
            <a:r>
              <a:rPr sz="1500" b="1" dirty="0">
                <a:solidFill>
                  <a:srgbClr val="FFFFFF"/>
                </a:solidFill>
              </a:rPr>
              <a:t>Less dependency on email and searching for email</a:t>
            </a:r>
          </a:p>
          <a:p>
            <a:pPr>
              <a:buFont typeface="Wingdings" pitchFamily="2" charset="2"/>
              <a:buChar char="§"/>
            </a:pPr>
            <a:r>
              <a:rPr sz="1500" b="1" dirty="0">
                <a:solidFill>
                  <a:srgbClr val="FFFFFF"/>
                </a:solidFill>
              </a:rPr>
              <a:t>Increase innovation</a:t>
            </a:r>
          </a:p>
        </p:txBody>
      </p:sp>
      <p:sp>
        <p:nvSpPr>
          <p:cNvPr id="10" name="Rectangle 3"/>
          <p:cNvSpPr txBox="1">
            <a:spLocks noChangeArrowheads="1"/>
          </p:cNvSpPr>
          <p:nvPr/>
        </p:nvSpPr>
        <p:spPr>
          <a:xfrm>
            <a:off x="4350293" y="3190423"/>
            <a:ext cx="3862049" cy="1555346"/>
          </a:xfrm>
          <a:prstGeom prst="rect">
            <a:avLst/>
          </a:prstGeom>
        </p:spPr>
        <p:txBody>
          <a:bodyPr lIns="111026" tIns="55513" rIns="111026" bIns="55513"/>
          <a:lstStyle>
            <a:lvl1pPr marL="231775" indent="-231775" algn="l" rtl="0" eaLnBrk="0" fontAlgn="base" hangingPunct="0">
              <a:spcBef>
                <a:spcPts val="1200"/>
              </a:spcBef>
              <a:spcAft>
                <a:spcPct val="0"/>
              </a:spcAft>
              <a:buChar char="•"/>
              <a:defRPr lang="en-US" sz="2800" kern="1200">
                <a:solidFill>
                  <a:schemeClr val="accent1"/>
                </a:solidFill>
                <a:latin typeface="Arial" charset="0"/>
                <a:ea typeface="ヒラギノ角ゴ Pro W3" pitchFamily="16" charset="-128"/>
                <a:cs typeface="ヒラギノ角ゴ Pro W3"/>
              </a:defRPr>
            </a:lvl1pPr>
            <a:lvl2pPr marL="627063" indent="-277813" algn="l" rtl="0" eaLnBrk="0" fontAlgn="base" hangingPunct="0">
              <a:spcBef>
                <a:spcPct val="20000"/>
              </a:spcBef>
              <a:spcAft>
                <a:spcPct val="0"/>
              </a:spcAft>
              <a:buClr>
                <a:schemeClr val="tx2"/>
              </a:buClr>
              <a:buFont typeface="Arial" pitchFamily="34" charset="0"/>
              <a:buChar char="–"/>
              <a:defRPr lang="en-US" sz="2400" kern="1200" dirty="0">
                <a:solidFill>
                  <a:srgbClr val="505050"/>
                </a:solidFill>
                <a:latin typeface="Arial" charset="0"/>
                <a:ea typeface="ヒラギノ角ゴ Pro W3" pitchFamily="16" charset="-128"/>
                <a:cs typeface="ヒラギノ角ゴ Pro W3"/>
              </a:defRPr>
            </a:lvl2pPr>
            <a:lvl3pPr marL="963613" indent="-219075" algn="l" rtl="0" eaLnBrk="0" fontAlgn="base" hangingPunct="0">
              <a:spcBef>
                <a:spcPct val="20000"/>
              </a:spcBef>
              <a:spcAft>
                <a:spcPct val="0"/>
              </a:spcAft>
              <a:buChar char="•"/>
              <a:defRPr sz="2000">
                <a:solidFill>
                  <a:schemeClr val="tx1"/>
                </a:solidFill>
                <a:latin typeface="+mn-lt"/>
                <a:ea typeface="+mn-ea"/>
                <a:cs typeface="ヒラギノ角ゴ Pro W3"/>
              </a:defRPr>
            </a:lvl3pPr>
            <a:lvl4pPr marL="1597025" indent="3175" algn="l" rtl="0" eaLnBrk="0" fontAlgn="base" hangingPunct="0">
              <a:spcBef>
                <a:spcPct val="20000"/>
              </a:spcBef>
              <a:spcAft>
                <a:spcPct val="0"/>
              </a:spcAft>
              <a:buChar char="–"/>
              <a:defRPr sz="800">
                <a:solidFill>
                  <a:srgbClr val="3A75B0"/>
                </a:solidFill>
                <a:latin typeface="+mn-lt"/>
                <a:ea typeface="+mn-ea"/>
                <a:cs typeface="ヒラギノ角ゴ Pro W3"/>
              </a:defRPr>
            </a:lvl4pPr>
            <a:lvl5pPr marL="2054225" indent="-3175" algn="l" rtl="0" eaLnBrk="0" fontAlgn="base" hangingPunct="0">
              <a:spcBef>
                <a:spcPct val="20000"/>
              </a:spcBef>
              <a:spcAft>
                <a:spcPct val="0"/>
              </a:spcAft>
              <a:buChar char="»"/>
              <a:defRPr sz="800">
                <a:solidFill>
                  <a:srgbClr val="3A75B0"/>
                </a:solidFill>
                <a:latin typeface="+mn-lt"/>
                <a:ea typeface="+mn-ea"/>
                <a:cs typeface="ヒラギノ角ゴ Pro W3"/>
              </a:defRPr>
            </a:lvl5pPr>
            <a:lvl6pPr marL="2514166" indent="-228560" algn="l" rtl="0" fontAlgn="base">
              <a:spcBef>
                <a:spcPct val="20000"/>
              </a:spcBef>
              <a:spcAft>
                <a:spcPct val="0"/>
              </a:spcAft>
              <a:buChar char="»"/>
              <a:defRPr sz="2000">
                <a:solidFill>
                  <a:schemeClr val="tx1"/>
                </a:solidFill>
                <a:latin typeface="+mn-lt"/>
                <a:ea typeface="+mn-ea"/>
              </a:defRPr>
            </a:lvl6pPr>
            <a:lvl7pPr marL="2971287" indent="-228560" algn="l" rtl="0" fontAlgn="base">
              <a:spcBef>
                <a:spcPct val="20000"/>
              </a:spcBef>
              <a:spcAft>
                <a:spcPct val="0"/>
              </a:spcAft>
              <a:buChar char="»"/>
              <a:defRPr sz="2000">
                <a:solidFill>
                  <a:schemeClr val="tx1"/>
                </a:solidFill>
                <a:latin typeface="+mn-lt"/>
                <a:ea typeface="+mn-ea"/>
              </a:defRPr>
            </a:lvl7pPr>
            <a:lvl8pPr marL="3428408" indent="-228560" algn="l" rtl="0" fontAlgn="base">
              <a:spcBef>
                <a:spcPct val="20000"/>
              </a:spcBef>
              <a:spcAft>
                <a:spcPct val="0"/>
              </a:spcAft>
              <a:buChar char="»"/>
              <a:defRPr sz="2000">
                <a:solidFill>
                  <a:schemeClr val="tx1"/>
                </a:solidFill>
                <a:latin typeface="+mn-lt"/>
                <a:ea typeface="+mn-ea"/>
              </a:defRPr>
            </a:lvl8pPr>
            <a:lvl9pPr marL="3885530" indent="-228560" algn="l" rtl="0" fontAlgn="base">
              <a:spcBef>
                <a:spcPct val="20000"/>
              </a:spcBef>
              <a:spcAft>
                <a:spcPct val="0"/>
              </a:spcAft>
              <a:buChar char="»"/>
              <a:defRPr sz="2000">
                <a:solidFill>
                  <a:schemeClr val="tx1"/>
                </a:solidFill>
                <a:latin typeface="+mn-lt"/>
                <a:ea typeface="+mn-ea"/>
              </a:defRPr>
            </a:lvl9pPr>
          </a:lstStyle>
          <a:p>
            <a:pPr>
              <a:buFont typeface="Wingdings" pitchFamily="2" charset="2"/>
              <a:buChar char="§"/>
            </a:pPr>
            <a:r>
              <a:rPr sz="1500" b="1" dirty="0">
                <a:solidFill>
                  <a:srgbClr val="FFFFFF"/>
                </a:solidFill>
              </a:rPr>
              <a:t>Faster, more efficient collaboration for global teams</a:t>
            </a:r>
          </a:p>
          <a:p>
            <a:pPr>
              <a:buFont typeface="Wingdings" pitchFamily="2" charset="2"/>
              <a:buChar char="§"/>
            </a:pPr>
            <a:r>
              <a:rPr sz="1500" b="1" dirty="0">
                <a:solidFill>
                  <a:srgbClr val="FFFFFF"/>
                </a:solidFill>
              </a:rPr>
              <a:t>Fuel global engagement with consumers, buyers, sellers, stakeholders and employees to drive commerce, traffic and amplify connections with the brand</a:t>
            </a:r>
          </a:p>
          <a:p>
            <a:pPr>
              <a:buFont typeface="Wingdings" pitchFamily="2" charset="2"/>
              <a:buChar char="§"/>
            </a:pPr>
            <a:r>
              <a:rPr sz="1500" b="1" dirty="0">
                <a:solidFill>
                  <a:srgbClr val="FFFFFF"/>
                </a:solidFill>
              </a:rPr>
              <a:t>Less need for travel</a:t>
            </a:r>
          </a:p>
        </p:txBody>
      </p:sp>
      <p:sp>
        <p:nvSpPr>
          <p:cNvPr id="11" name="Rectangle 3"/>
          <p:cNvSpPr txBox="1">
            <a:spLocks noChangeArrowheads="1"/>
          </p:cNvSpPr>
          <p:nvPr/>
        </p:nvSpPr>
        <p:spPr>
          <a:xfrm>
            <a:off x="363949" y="3216116"/>
            <a:ext cx="3862049" cy="2010799"/>
          </a:xfrm>
          <a:prstGeom prst="rect">
            <a:avLst/>
          </a:prstGeom>
        </p:spPr>
        <p:txBody>
          <a:bodyPr lIns="111026" tIns="55513" rIns="111026" bIns="55513"/>
          <a:lstStyle>
            <a:lvl1pPr marL="231775" indent="-231775" algn="l" rtl="0" eaLnBrk="0" fontAlgn="base" hangingPunct="0">
              <a:spcBef>
                <a:spcPts val="1200"/>
              </a:spcBef>
              <a:spcAft>
                <a:spcPct val="0"/>
              </a:spcAft>
              <a:buChar char="•"/>
              <a:defRPr lang="en-US" sz="2800" kern="1200">
                <a:solidFill>
                  <a:schemeClr val="accent1"/>
                </a:solidFill>
                <a:latin typeface="Arial" charset="0"/>
                <a:ea typeface="ヒラギノ角ゴ Pro W3" pitchFamily="16" charset="-128"/>
                <a:cs typeface="ヒラギノ角ゴ Pro W3"/>
              </a:defRPr>
            </a:lvl1pPr>
            <a:lvl2pPr marL="627063" indent="-277813" algn="l" rtl="0" eaLnBrk="0" fontAlgn="base" hangingPunct="0">
              <a:spcBef>
                <a:spcPct val="20000"/>
              </a:spcBef>
              <a:spcAft>
                <a:spcPct val="0"/>
              </a:spcAft>
              <a:buClr>
                <a:schemeClr val="tx2"/>
              </a:buClr>
              <a:buFont typeface="Arial" pitchFamily="34" charset="0"/>
              <a:buChar char="–"/>
              <a:defRPr lang="en-US" sz="2400" kern="1200" dirty="0">
                <a:solidFill>
                  <a:srgbClr val="505050"/>
                </a:solidFill>
                <a:latin typeface="Arial" charset="0"/>
                <a:ea typeface="ヒラギノ角ゴ Pro W3" pitchFamily="16" charset="-128"/>
                <a:cs typeface="ヒラギノ角ゴ Pro W3"/>
              </a:defRPr>
            </a:lvl2pPr>
            <a:lvl3pPr marL="963613" indent="-219075" algn="l" rtl="0" eaLnBrk="0" fontAlgn="base" hangingPunct="0">
              <a:spcBef>
                <a:spcPct val="20000"/>
              </a:spcBef>
              <a:spcAft>
                <a:spcPct val="0"/>
              </a:spcAft>
              <a:buChar char="•"/>
              <a:defRPr sz="2000">
                <a:solidFill>
                  <a:schemeClr val="tx1"/>
                </a:solidFill>
                <a:latin typeface="+mn-lt"/>
                <a:ea typeface="+mn-ea"/>
                <a:cs typeface="ヒラギノ角ゴ Pro W3"/>
              </a:defRPr>
            </a:lvl3pPr>
            <a:lvl4pPr marL="1597025" indent="3175" algn="l" rtl="0" eaLnBrk="0" fontAlgn="base" hangingPunct="0">
              <a:spcBef>
                <a:spcPct val="20000"/>
              </a:spcBef>
              <a:spcAft>
                <a:spcPct val="0"/>
              </a:spcAft>
              <a:buChar char="–"/>
              <a:defRPr sz="800">
                <a:solidFill>
                  <a:srgbClr val="3A75B0"/>
                </a:solidFill>
                <a:latin typeface="+mn-lt"/>
                <a:ea typeface="+mn-ea"/>
                <a:cs typeface="ヒラギノ角ゴ Pro W3"/>
              </a:defRPr>
            </a:lvl4pPr>
            <a:lvl5pPr marL="2054225" indent="-3175" algn="l" rtl="0" eaLnBrk="0" fontAlgn="base" hangingPunct="0">
              <a:spcBef>
                <a:spcPct val="20000"/>
              </a:spcBef>
              <a:spcAft>
                <a:spcPct val="0"/>
              </a:spcAft>
              <a:buChar char="»"/>
              <a:defRPr sz="800">
                <a:solidFill>
                  <a:srgbClr val="3A75B0"/>
                </a:solidFill>
                <a:latin typeface="+mn-lt"/>
                <a:ea typeface="+mn-ea"/>
                <a:cs typeface="ヒラギノ角ゴ Pro W3"/>
              </a:defRPr>
            </a:lvl5pPr>
            <a:lvl6pPr marL="2514166" indent="-228560" algn="l" rtl="0" fontAlgn="base">
              <a:spcBef>
                <a:spcPct val="20000"/>
              </a:spcBef>
              <a:spcAft>
                <a:spcPct val="0"/>
              </a:spcAft>
              <a:buChar char="»"/>
              <a:defRPr sz="2000">
                <a:solidFill>
                  <a:schemeClr val="tx1"/>
                </a:solidFill>
                <a:latin typeface="+mn-lt"/>
                <a:ea typeface="+mn-ea"/>
              </a:defRPr>
            </a:lvl6pPr>
            <a:lvl7pPr marL="2971287" indent="-228560" algn="l" rtl="0" fontAlgn="base">
              <a:spcBef>
                <a:spcPct val="20000"/>
              </a:spcBef>
              <a:spcAft>
                <a:spcPct val="0"/>
              </a:spcAft>
              <a:buChar char="»"/>
              <a:defRPr sz="2000">
                <a:solidFill>
                  <a:schemeClr val="tx1"/>
                </a:solidFill>
                <a:latin typeface="+mn-lt"/>
                <a:ea typeface="+mn-ea"/>
              </a:defRPr>
            </a:lvl7pPr>
            <a:lvl8pPr marL="3428408" indent="-228560" algn="l" rtl="0" fontAlgn="base">
              <a:spcBef>
                <a:spcPct val="20000"/>
              </a:spcBef>
              <a:spcAft>
                <a:spcPct val="0"/>
              </a:spcAft>
              <a:buChar char="»"/>
              <a:defRPr sz="2000">
                <a:solidFill>
                  <a:schemeClr val="tx1"/>
                </a:solidFill>
                <a:latin typeface="+mn-lt"/>
                <a:ea typeface="+mn-ea"/>
              </a:defRPr>
            </a:lvl8pPr>
            <a:lvl9pPr marL="3885530" indent="-228560" algn="l" rtl="0" fontAlgn="base">
              <a:spcBef>
                <a:spcPct val="20000"/>
              </a:spcBef>
              <a:spcAft>
                <a:spcPct val="0"/>
              </a:spcAft>
              <a:buChar char="»"/>
              <a:defRPr sz="2000">
                <a:solidFill>
                  <a:schemeClr val="tx1"/>
                </a:solidFill>
                <a:latin typeface="+mn-lt"/>
                <a:ea typeface="+mn-ea"/>
              </a:defRPr>
            </a:lvl9pPr>
          </a:lstStyle>
          <a:p>
            <a:pPr>
              <a:buFont typeface="Wingdings" pitchFamily="2" charset="2"/>
              <a:buChar char="§"/>
            </a:pPr>
            <a:r>
              <a:rPr sz="1500" b="1" dirty="0">
                <a:solidFill>
                  <a:srgbClr val="FFFFFF"/>
                </a:solidFill>
              </a:rPr>
              <a:t>eBay Leaders can reach employees instantly for valuable company communications</a:t>
            </a:r>
          </a:p>
          <a:p>
            <a:pPr>
              <a:buFont typeface="Wingdings" pitchFamily="2" charset="2"/>
              <a:buChar char="§"/>
            </a:pPr>
            <a:r>
              <a:rPr sz="1500" b="1" dirty="0">
                <a:solidFill>
                  <a:srgbClr val="FFFFFF"/>
                </a:solidFill>
              </a:rPr>
              <a:t>More Employee engagement, productivity and retention</a:t>
            </a:r>
          </a:p>
          <a:p>
            <a:pPr>
              <a:buFont typeface="Wingdings" pitchFamily="2" charset="2"/>
              <a:buChar char="§"/>
            </a:pPr>
            <a:r>
              <a:rPr sz="1500" b="1" dirty="0">
                <a:solidFill>
                  <a:srgbClr val="FFFFFF"/>
                </a:solidFill>
              </a:rPr>
              <a:t>Reduction in Information Silos</a:t>
            </a:r>
          </a:p>
          <a:p>
            <a:pPr>
              <a:buFont typeface="Wingdings" pitchFamily="2" charset="2"/>
              <a:buChar char="§"/>
            </a:pPr>
            <a:r>
              <a:rPr sz="1500" b="1" dirty="0">
                <a:solidFill>
                  <a:srgbClr val="FFFFFF"/>
                </a:solidFill>
              </a:rPr>
              <a:t>Easily find, join and leave groups and communities</a:t>
            </a:r>
          </a:p>
        </p:txBody>
      </p:sp>
      <p:sp>
        <p:nvSpPr>
          <p:cNvPr id="13" name="Title 1"/>
          <p:cNvSpPr txBox="1">
            <a:spLocks/>
          </p:cNvSpPr>
          <p:nvPr/>
        </p:nvSpPr>
        <p:spPr bwMode="auto">
          <a:xfrm>
            <a:off x="1082598" y="1751501"/>
            <a:ext cx="10581800" cy="497257"/>
          </a:xfrm>
          <a:prstGeom prst="rect">
            <a:avLst/>
          </a:prstGeom>
          <a:noFill/>
          <a:ln w="9525">
            <a:noFill/>
            <a:miter lim="800000"/>
            <a:headEnd/>
            <a:tailEnd/>
          </a:ln>
        </p:spPr>
        <p:txBody>
          <a:bodyPr vert="horz" wrap="square" lIns="0" tIns="55504" rIns="0" bIns="55504" numCol="1" anchor="b" anchorCtr="0" compatLnSpc="1">
            <a:prstTxWarp prst="textNoShape">
              <a:avLst/>
            </a:prstTxWarp>
          </a:bodyPr>
          <a:lstStyle>
            <a:lvl1pPr algn="l" rtl="0" eaLnBrk="0" fontAlgn="base" hangingPunct="0">
              <a:spcBef>
                <a:spcPct val="0"/>
              </a:spcBef>
              <a:spcAft>
                <a:spcPct val="0"/>
              </a:spcAft>
              <a:defRPr lang="en-US" sz="2800" kern="1200" dirty="0">
                <a:solidFill>
                  <a:srgbClr val="003366"/>
                </a:solidFill>
                <a:latin typeface="Arial" charset="0"/>
                <a:ea typeface="ヒラギノ角ゴ Pro W3" pitchFamily="16" charset="-128"/>
                <a:cs typeface="ヒラギノ角ゴ Pro W3"/>
              </a:defRPr>
            </a:lvl1pPr>
            <a:lvl2pPr algn="l" rtl="0" eaLnBrk="0" fontAlgn="base" hangingPunct="0">
              <a:spcBef>
                <a:spcPct val="0"/>
              </a:spcBef>
              <a:spcAft>
                <a:spcPct val="0"/>
              </a:spcAft>
              <a:defRPr sz="2800">
                <a:solidFill>
                  <a:srgbClr val="003366"/>
                </a:solidFill>
                <a:latin typeface="Arial" charset="0"/>
                <a:ea typeface="ヒラギノ角ゴ Pro W3" pitchFamily="16" charset="-128"/>
                <a:cs typeface="ヒラギノ角ゴ Pro W3"/>
              </a:defRPr>
            </a:lvl2pPr>
            <a:lvl3pPr algn="l" rtl="0" eaLnBrk="0" fontAlgn="base" hangingPunct="0">
              <a:spcBef>
                <a:spcPct val="0"/>
              </a:spcBef>
              <a:spcAft>
                <a:spcPct val="0"/>
              </a:spcAft>
              <a:defRPr sz="2800">
                <a:solidFill>
                  <a:srgbClr val="003366"/>
                </a:solidFill>
                <a:latin typeface="Arial" charset="0"/>
                <a:ea typeface="ヒラギノ角ゴ Pro W3" pitchFamily="16" charset="-128"/>
                <a:cs typeface="ヒラギノ角ゴ Pro W3"/>
              </a:defRPr>
            </a:lvl3pPr>
            <a:lvl4pPr algn="l" rtl="0" eaLnBrk="0" fontAlgn="base" hangingPunct="0">
              <a:spcBef>
                <a:spcPct val="0"/>
              </a:spcBef>
              <a:spcAft>
                <a:spcPct val="0"/>
              </a:spcAft>
              <a:defRPr sz="2800">
                <a:solidFill>
                  <a:srgbClr val="003366"/>
                </a:solidFill>
                <a:latin typeface="Arial" charset="0"/>
                <a:ea typeface="ヒラギノ角ゴ Pro W3" pitchFamily="16" charset="-128"/>
                <a:cs typeface="ヒラギノ角ゴ Pro W3"/>
              </a:defRPr>
            </a:lvl4pPr>
            <a:lvl5pPr algn="l" rtl="0" eaLnBrk="0" fontAlgn="base" hangingPunct="0">
              <a:spcBef>
                <a:spcPct val="0"/>
              </a:spcBef>
              <a:spcAft>
                <a:spcPct val="0"/>
              </a:spcAft>
              <a:defRPr sz="2800">
                <a:solidFill>
                  <a:srgbClr val="003366"/>
                </a:solidFill>
                <a:latin typeface="Arial" charset="0"/>
                <a:ea typeface="ヒラギノ角ゴ Pro W3" pitchFamily="16" charset="-128"/>
                <a:cs typeface="ヒラギノ角ゴ Pro W3"/>
              </a:defRPr>
            </a:lvl5pPr>
            <a:lvl6pPr marL="457121" algn="ctr" rtl="0" fontAlgn="base">
              <a:spcBef>
                <a:spcPct val="0"/>
              </a:spcBef>
              <a:spcAft>
                <a:spcPct val="0"/>
              </a:spcAft>
              <a:defRPr sz="4400">
                <a:solidFill>
                  <a:schemeClr val="tx2"/>
                </a:solidFill>
                <a:latin typeface="Arial" charset="0"/>
                <a:ea typeface="ヒラギノ角ゴ Pro W3" pitchFamily="16" charset="-128"/>
              </a:defRPr>
            </a:lvl6pPr>
            <a:lvl7pPr marL="914241" algn="ctr" rtl="0" fontAlgn="base">
              <a:spcBef>
                <a:spcPct val="0"/>
              </a:spcBef>
              <a:spcAft>
                <a:spcPct val="0"/>
              </a:spcAft>
              <a:defRPr sz="4400">
                <a:solidFill>
                  <a:schemeClr val="tx2"/>
                </a:solidFill>
                <a:latin typeface="Arial" charset="0"/>
                <a:ea typeface="ヒラギノ角ゴ Pro W3" pitchFamily="16" charset="-128"/>
              </a:defRPr>
            </a:lvl7pPr>
            <a:lvl8pPr marL="1371363" algn="ctr" rtl="0" fontAlgn="base">
              <a:spcBef>
                <a:spcPct val="0"/>
              </a:spcBef>
              <a:spcAft>
                <a:spcPct val="0"/>
              </a:spcAft>
              <a:defRPr sz="4400">
                <a:solidFill>
                  <a:schemeClr val="tx2"/>
                </a:solidFill>
                <a:latin typeface="Arial" charset="0"/>
                <a:ea typeface="ヒラギノ角ゴ Pro W3" pitchFamily="16" charset="-128"/>
              </a:defRPr>
            </a:lvl8pPr>
            <a:lvl9pPr marL="1828484" algn="ctr" rtl="0" fontAlgn="base">
              <a:spcBef>
                <a:spcPct val="0"/>
              </a:spcBef>
              <a:spcAft>
                <a:spcPct val="0"/>
              </a:spcAft>
              <a:defRPr sz="4400">
                <a:solidFill>
                  <a:schemeClr val="tx2"/>
                </a:solidFill>
                <a:latin typeface="Arial" charset="0"/>
                <a:ea typeface="ヒラギノ角ゴ Pro W3" pitchFamily="16" charset="-128"/>
              </a:defRPr>
            </a:lvl9pPr>
          </a:lstStyle>
          <a:p>
            <a:pPr algn="ctr"/>
            <a:r>
              <a:rPr b="1" smtClean="0">
                <a:solidFill>
                  <a:srgbClr val="FFFFFF"/>
                </a:solidFill>
              </a:rPr>
              <a:t>Business Drivers</a:t>
            </a:r>
            <a:endParaRPr b="1">
              <a:solidFill>
                <a:srgbClr val="FFFFFF"/>
              </a:solidFill>
            </a:endParaRPr>
          </a:p>
        </p:txBody>
      </p:sp>
      <p:grpSp>
        <p:nvGrpSpPr>
          <p:cNvPr id="20" name="Group 19"/>
          <p:cNvGrpSpPr/>
          <p:nvPr/>
        </p:nvGrpSpPr>
        <p:grpSpPr>
          <a:xfrm>
            <a:off x="687724" y="296862"/>
            <a:ext cx="10660756" cy="495675"/>
            <a:chOff x="2171" y="1064537"/>
            <a:chExt cx="1440167" cy="486000"/>
          </a:xfrm>
        </p:grpSpPr>
        <p:sp>
          <p:nvSpPr>
            <p:cNvPr id="21" name="Chevron 20"/>
            <p:cNvSpPr/>
            <p:nvPr/>
          </p:nvSpPr>
          <p:spPr>
            <a:xfrm>
              <a:off x="2171" y="1064537"/>
              <a:ext cx="1440167" cy="486000"/>
            </a:xfrm>
            <a:prstGeom prst="chevron">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2" name="Chevron 4"/>
            <p:cNvSpPr/>
            <p:nvPr/>
          </p:nvSpPr>
          <p:spPr>
            <a:xfrm>
              <a:off x="245171" y="1064537"/>
              <a:ext cx="954167" cy="48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5" tIns="12002" rIns="12002" bIns="12002" numCol="1" spcCol="1270" anchor="ctr" anchorCtr="0">
              <a:noAutofit/>
            </a:bodyPr>
            <a:lstStyle/>
            <a:p>
              <a:pPr algn="ctr" defTabSz="485741">
                <a:lnSpc>
                  <a:spcPct val="90000"/>
                </a:lnSpc>
                <a:spcBef>
                  <a:spcPct val="0"/>
                </a:spcBef>
                <a:spcAft>
                  <a:spcPct val="35000"/>
                </a:spcAft>
              </a:pPr>
              <a:r>
                <a:rPr lang="en-US" sz="3900" dirty="0">
                  <a:solidFill>
                    <a:srgbClr val="FFFFFF"/>
                  </a:solidFill>
                </a:rPr>
                <a:t>42 Use </a:t>
              </a:r>
              <a:r>
                <a:rPr lang="en-US" sz="3900" dirty="0" smtClean="0">
                  <a:solidFill>
                    <a:srgbClr val="FFFFFF"/>
                  </a:solidFill>
                </a:rPr>
                <a:t>Cases</a:t>
              </a:r>
              <a:endParaRPr lang="en-US" sz="3900" dirty="0">
                <a:solidFill>
                  <a:srgbClr val="FFFFFF"/>
                </a:solidFill>
              </a:endParaRPr>
            </a:p>
          </p:txBody>
        </p:sp>
      </p:grpSp>
    </p:spTree>
    <p:extLst>
      <p:ext uri="{BB962C8B-B14F-4D97-AF65-F5344CB8AC3E}">
        <p14:creationId xmlns:p14="http://schemas.microsoft.com/office/powerpoint/2010/main" val="2528856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p:bldP spid="10" grpId="0"/>
      <p:bldP spid="11"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Your Social Strategy</a:t>
            </a:r>
            <a:endParaRPr lang="en-US" dirty="0"/>
          </a:p>
        </p:txBody>
      </p:sp>
    </p:spTree>
    <p:extLst>
      <p:ext uri="{BB962C8B-B14F-4D97-AF65-F5344CB8AC3E}">
        <p14:creationId xmlns:p14="http://schemas.microsoft.com/office/powerpoint/2010/main" val="76882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 y="0"/>
            <a:ext cx="12466703" cy="6994525"/>
            <a:chOff x="1" y="0"/>
            <a:chExt cx="9166225" cy="6858000"/>
          </a:xfrm>
        </p:grpSpPr>
        <p:pic>
          <p:nvPicPr>
            <p:cNvPr id="12" name="Picture 11" descr="bkg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 y="0"/>
              <a:ext cx="8894942" cy="6858000"/>
            </a:xfrm>
            <a:prstGeom prst="rect">
              <a:avLst/>
            </a:prstGeom>
          </p:spPr>
        </p:pic>
        <p:sp>
          <p:nvSpPr>
            <p:cNvPr id="14" name="Rectangle 13"/>
            <p:cNvSpPr/>
            <p:nvPr/>
          </p:nvSpPr>
          <p:spPr bwMode="auto">
            <a:xfrm>
              <a:off x="179388" y="188912"/>
              <a:ext cx="8856662" cy="576263"/>
            </a:xfrm>
            <a:prstGeom prst="rect">
              <a:avLst/>
            </a:prstGeom>
            <a:solidFill>
              <a:schemeClr val="bg1"/>
            </a:solidFill>
            <a:ln w="25400" cap="flat" cmpd="sng" algn="ctr">
              <a:solidFill>
                <a:schemeClr val="bg1"/>
              </a:solidFill>
              <a:prstDash val="solid"/>
              <a:round/>
              <a:headEnd type="none" w="med" len="med"/>
              <a:tailEnd type="none" w="med" len="med"/>
            </a:ln>
            <a:effectLst/>
            <a:extLst/>
          </p:spPr>
          <p:txBody>
            <a:bodyPr/>
            <a:lstStyle/>
            <a:p>
              <a:pPr algn="r">
                <a:defRPr/>
              </a:pPr>
              <a:endParaRPr lang="en-US" sz="1100" dirty="0">
                <a:solidFill>
                  <a:srgbClr val="505050">
                    <a:lumMod val="50000"/>
                  </a:srgbClr>
                </a:solidFill>
                <a:latin typeface="Arial"/>
                <a:ea typeface="ヒラギノ角ゴ ProN W3" charset="0"/>
                <a:cs typeface="Arial"/>
              </a:endParaRPr>
            </a:p>
          </p:txBody>
        </p:sp>
        <p:grpSp>
          <p:nvGrpSpPr>
            <p:cNvPr id="16" name="Group 21"/>
            <p:cNvGrpSpPr>
              <a:grpSpLocks/>
            </p:cNvGrpSpPr>
            <p:nvPr/>
          </p:nvGrpSpPr>
          <p:grpSpPr bwMode="auto">
            <a:xfrm>
              <a:off x="1" y="0"/>
              <a:ext cx="9166225" cy="6858000"/>
              <a:chOff x="-1" y="0"/>
              <a:chExt cx="9166266" cy="6858000"/>
            </a:xfrm>
          </p:grpSpPr>
          <p:sp>
            <p:nvSpPr>
              <p:cNvPr id="17" name="Rectangle 22"/>
              <p:cNvSpPr>
                <a:spLocks noChangeArrowheads="1"/>
              </p:cNvSpPr>
              <p:nvPr/>
            </p:nvSpPr>
            <p:spPr bwMode="auto">
              <a:xfrm>
                <a:off x="0" y="6381328"/>
                <a:ext cx="9144000" cy="476672"/>
              </a:xfrm>
              <a:prstGeom prst="rect">
                <a:avLst/>
              </a:prstGeom>
              <a:solidFill>
                <a:schemeClr val="bg1"/>
              </a:solidFill>
              <a:ln w="25400">
                <a:noFill/>
                <a:round/>
                <a:headEnd/>
                <a:tailEnd/>
              </a:ln>
            </p:spPr>
            <p:txBody>
              <a:bodyPr/>
              <a:lstStyle/>
              <a:p>
                <a:endParaRPr lang="en-US">
                  <a:solidFill>
                    <a:srgbClr val="FFFFFF"/>
                  </a:solidFill>
                </a:endParaRPr>
              </a:p>
            </p:txBody>
          </p:sp>
          <p:sp>
            <p:nvSpPr>
              <p:cNvPr id="18" name="Rectangle 23"/>
              <p:cNvSpPr>
                <a:spLocks noChangeArrowheads="1"/>
              </p:cNvSpPr>
              <p:nvPr/>
            </p:nvSpPr>
            <p:spPr bwMode="auto">
              <a:xfrm>
                <a:off x="-1" y="0"/>
                <a:ext cx="213097" cy="6858000"/>
              </a:xfrm>
              <a:prstGeom prst="rect">
                <a:avLst/>
              </a:prstGeom>
              <a:solidFill>
                <a:schemeClr val="bg1"/>
              </a:solidFill>
              <a:ln w="25400">
                <a:noFill/>
                <a:round/>
                <a:headEnd/>
                <a:tailEnd/>
              </a:ln>
            </p:spPr>
            <p:txBody>
              <a:bodyPr/>
              <a:lstStyle/>
              <a:p>
                <a:endParaRPr lang="en-US">
                  <a:solidFill>
                    <a:srgbClr val="FFFFFF"/>
                  </a:solidFill>
                </a:endParaRPr>
              </a:p>
            </p:txBody>
          </p:sp>
          <p:sp>
            <p:nvSpPr>
              <p:cNvPr id="19" name="Rectangle 24"/>
              <p:cNvSpPr>
                <a:spLocks noChangeArrowheads="1"/>
              </p:cNvSpPr>
              <p:nvPr/>
            </p:nvSpPr>
            <p:spPr bwMode="auto">
              <a:xfrm>
                <a:off x="8953168" y="0"/>
                <a:ext cx="213097" cy="6858000"/>
              </a:xfrm>
              <a:prstGeom prst="rect">
                <a:avLst/>
              </a:prstGeom>
              <a:solidFill>
                <a:schemeClr val="bg1"/>
              </a:solidFill>
              <a:ln w="25400">
                <a:noFill/>
                <a:round/>
                <a:headEnd/>
                <a:tailEnd/>
              </a:ln>
            </p:spPr>
            <p:txBody>
              <a:bodyPr/>
              <a:lstStyle/>
              <a:p>
                <a:endParaRPr lang="en-US">
                  <a:solidFill>
                    <a:srgbClr val="FFFFFF"/>
                  </a:solidFill>
                </a:endParaRPr>
              </a:p>
            </p:txBody>
          </p:sp>
          <p:sp>
            <p:nvSpPr>
              <p:cNvPr id="20" name="Rectangle 25"/>
              <p:cNvSpPr>
                <a:spLocks noChangeArrowheads="1"/>
              </p:cNvSpPr>
              <p:nvPr/>
            </p:nvSpPr>
            <p:spPr bwMode="auto">
              <a:xfrm rot="5400000">
                <a:off x="4465453" y="-4465450"/>
                <a:ext cx="213097" cy="9144000"/>
              </a:xfrm>
              <a:prstGeom prst="rect">
                <a:avLst/>
              </a:prstGeom>
              <a:solidFill>
                <a:schemeClr val="bg1"/>
              </a:solidFill>
              <a:ln w="25400">
                <a:noFill/>
                <a:round/>
                <a:headEnd/>
                <a:tailEnd/>
              </a:ln>
            </p:spPr>
            <p:txBody>
              <a:bodyPr/>
              <a:lstStyle/>
              <a:p>
                <a:endParaRPr lang="en-US">
                  <a:solidFill>
                    <a:srgbClr val="FFFFFF"/>
                  </a:solidFill>
                </a:endParaRPr>
              </a:p>
            </p:txBody>
          </p:sp>
        </p:grpSp>
      </p:grpSp>
      <p:sp>
        <p:nvSpPr>
          <p:cNvPr id="4" name="Rectangle 3"/>
          <p:cNvSpPr/>
          <p:nvPr/>
        </p:nvSpPr>
        <p:spPr bwMode="auto">
          <a:xfrm>
            <a:off x="1712800" y="1625074"/>
            <a:ext cx="9108037" cy="4259607"/>
          </a:xfrm>
          <a:prstGeom prst="rect">
            <a:avLst/>
          </a:prstGeom>
          <a:solidFill>
            <a:srgbClr val="FFFFFF">
              <a:alpha val="53000"/>
            </a:srgbClr>
          </a:solidFill>
          <a:ln w="25400" cap="flat" cmpd="sng" algn="ctr">
            <a:noFill/>
            <a:prstDash val="solid"/>
            <a:round/>
            <a:headEnd type="none" w="med" len="med"/>
            <a:tailEnd type="none" w="med" len="med"/>
          </a:ln>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1" name="Rectangle 2"/>
          <p:cNvSpPr>
            <a:spLocks/>
          </p:cNvSpPr>
          <p:nvPr/>
        </p:nvSpPr>
        <p:spPr bwMode="auto">
          <a:xfrm>
            <a:off x="600232" y="1029749"/>
            <a:ext cx="11298286" cy="70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txBody>
          <a:bodyPr lIns="46261" tIns="46261" rIns="46261" bIns="46261"/>
          <a:lstStyle/>
          <a:p>
            <a:pPr>
              <a:lnSpc>
                <a:spcPct val="90000"/>
              </a:lnSpc>
              <a:spcAft>
                <a:spcPts val="1457"/>
              </a:spcAft>
              <a:defRPr/>
            </a:pPr>
            <a:r>
              <a:rPr lang="en-US" sz="2800" dirty="0">
                <a:solidFill>
                  <a:srgbClr val="FFFFFF"/>
                </a:solidFill>
                <a:latin typeface="Segoe UI Light"/>
                <a:ea typeface="ヒラギノ角ゴ ProN W3" charset="0"/>
                <a:cs typeface="MS PGothic" charset="0"/>
                <a:sym typeface="Lucida Grande" charset="0"/>
              </a:rPr>
              <a:t>Strategy: Any Device, Any Browser, Any OS, Multiple Social Networks</a:t>
            </a:r>
          </a:p>
        </p:txBody>
      </p:sp>
      <p:sp>
        <p:nvSpPr>
          <p:cNvPr id="43013" name="Content Placeholder 7"/>
          <p:cNvSpPr>
            <a:spLocks noGrp="1"/>
          </p:cNvSpPr>
          <p:nvPr>
            <p:ph type="subTitle" idx="1"/>
          </p:nvPr>
        </p:nvSpPr>
        <p:spPr>
          <a:xfrm>
            <a:off x="3207614" y="4238074"/>
            <a:ext cx="6485344" cy="738664"/>
          </a:xfrm>
        </p:spPr>
        <p:txBody>
          <a:bodyPr/>
          <a:lstStyle/>
          <a:p>
            <a:r>
              <a:rPr lang="en-US" smtClean="0"/>
              <a:t> </a:t>
            </a:r>
          </a:p>
        </p:txBody>
      </p:sp>
      <p:sp>
        <p:nvSpPr>
          <p:cNvPr id="43015" name="TextBox 11"/>
          <p:cNvSpPr txBox="1">
            <a:spLocks noChangeArrowheads="1"/>
          </p:cNvSpPr>
          <p:nvPr/>
        </p:nvSpPr>
        <p:spPr bwMode="auto">
          <a:xfrm>
            <a:off x="4749200" y="1830022"/>
            <a:ext cx="2938076" cy="40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1026" tIns="55513" rIns="111026" bIns="55513">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r>
              <a:rPr lang="en-US" sz="1900" dirty="0">
                <a:solidFill>
                  <a:srgbClr val="FFFFFF">
                    <a:lumMod val="50000"/>
                  </a:srgbClr>
                </a:solidFill>
              </a:rPr>
              <a:t>The Hub Intranet</a:t>
            </a:r>
          </a:p>
        </p:txBody>
      </p:sp>
      <p:sp>
        <p:nvSpPr>
          <p:cNvPr id="43016" name="TextBox 13"/>
          <p:cNvSpPr txBox="1">
            <a:spLocks noChangeArrowheads="1"/>
          </p:cNvSpPr>
          <p:nvPr/>
        </p:nvSpPr>
        <p:spPr bwMode="auto">
          <a:xfrm>
            <a:off x="4847135" y="5480183"/>
            <a:ext cx="2604236" cy="40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1026" tIns="55513" rIns="111026" bIns="55513">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r>
              <a:rPr lang="en-US" sz="1900" dirty="0">
                <a:solidFill>
                  <a:srgbClr val="FFFFFF">
                    <a:lumMod val="50000"/>
                  </a:srgbClr>
                </a:solidFill>
              </a:rPr>
              <a:t>The Hub Extranet</a:t>
            </a:r>
          </a:p>
        </p:txBody>
      </p:sp>
      <p:sp>
        <p:nvSpPr>
          <p:cNvPr id="43017" name="TextBox 14"/>
          <p:cNvSpPr txBox="1">
            <a:spLocks noChangeArrowheads="1"/>
          </p:cNvSpPr>
          <p:nvPr/>
        </p:nvSpPr>
        <p:spPr bwMode="auto">
          <a:xfrm>
            <a:off x="1811124" y="3423821"/>
            <a:ext cx="2432004" cy="696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1026" tIns="55513" rIns="111026" bIns="55513">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r>
              <a:rPr lang="en-US" sz="1900" dirty="0" smtClean="0">
                <a:solidFill>
                  <a:srgbClr val="FFFFFF">
                    <a:lumMod val="50000"/>
                  </a:srgbClr>
                </a:solidFill>
              </a:rPr>
              <a:t>Information Security </a:t>
            </a:r>
            <a:r>
              <a:rPr lang="en-US" sz="1900" dirty="0">
                <a:solidFill>
                  <a:srgbClr val="FFFFFF">
                    <a:lumMod val="50000"/>
                  </a:srgbClr>
                </a:solidFill>
              </a:rPr>
              <a:t/>
            </a:r>
            <a:br>
              <a:rPr lang="en-US" sz="1900" dirty="0">
                <a:solidFill>
                  <a:srgbClr val="FFFFFF">
                    <a:lumMod val="50000"/>
                  </a:srgbClr>
                </a:solidFill>
              </a:rPr>
            </a:br>
            <a:r>
              <a:rPr lang="en-US" sz="1900" dirty="0">
                <a:solidFill>
                  <a:srgbClr val="FFFFFF">
                    <a:lumMod val="50000"/>
                  </a:srgbClr>
                </a:solidFill>
              </a:rPr>
              <a:t>(Access Protocols)</a:t>
            </a:r>
          </a:p>
        </p:txBody>
      </p:sp>
      <p:sp>
        <p:nvSpPr>
          <p:cNvPr id="43018" name="TextBox 15"/>
          <p:cNvSpPr txBox="1">
            <a:spLocks noChangeArrowheads="1"/>
          </p:cNvSpPr>
          <p:nvPr/>
        </p:nvSpPr>
        <p:spPr bwMode="auto">
          <a:xfrm>
            <a:off x="8372827" y="3644145"/>
            <a:ext cx="2197168" cy="40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1026" tIns="55513" rIns="111026" bIns="55513">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r>
              <a:rPr lang="en-US" sz="1900" dirty="0">
                <a:solidFill>
                  <a:srgbClr val="FFFFFF">
                    <a:lumMod val="50000"/>
                  </a:srgbClr>
                </a:solidFill>
              </a:rPr>
              <a:t>Hub Apps/Sites</a:t>
            </a:r>
          </a:p>
        </p:txBody>
      </p:sp>
      <p:sp>
        <p:nvSpPr>
          <p:cNvPr id="5" name="Rectangle 4"/>
          <p:cNvSpPr/>
          <p:nvPr/>
        </p:nvSpPr>
        <p:spPr bwMode="auto">
          <a:xfrm>
            <a:off x="3476033" y="2395640"/>
            <a:ext cx="1860782" cy="828985"/>
          </a:xfrm>
          <a:prstGeom prst="rect">
            <a:avLst/>
          </a:prstGeom>
          <a:solidFill>
            <a:srgbClr val="FFFFFF"/>
          </a:solidFill>
          <a:ln w="25400" cap="flat" cmpd="sng" algn="ctr">
            <a:solidFill>
              <a:srgbClr val="005DAA"/>
            </a:solidFill>
            <a:prstDash val="solid"/>
            <a:round/>
            <a:headEnd type="none" w="med" len="med"/>
            <a:tailEnd type="none" w="med" len="med"/>
          </a:ln>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dirty="0">
              <a:solidFill>
                <a:srgbClr val="505050"/>
              </a:solidFill>
              <a:latin typeface="Gill Sans" charset="0"/>
              <a:ea typeface="ヒラギノ角ゴ ProN W3" charset="0"/>
              <a:cs typeface="ヒラギノ角ゴ ProN W3" charset="0"/>
              <a:sym typeface="Gill Sans" charset="0"/>
            </a:endParaRPr>
          </a:p>
        </p:txBody>
      </p:sp>
      <p:sp>
        <p:nvSpPr>
          <p:cNvPr id="6" name="TextBox 5"/>
          <p:cNvSpPr txBox="1"/>
          <p:nvPr/>
        </p:nvSpPr>
        <p:spPr>
          <a:xfrm>
            <a:off x="3573969" y="2490670"/>
            <a:ext cx="1566974" cy="342943"/>
          </a:xfrm>
          <a:prstGeom prst="rect">
            <a:avLst/>
          </a:prstGeom>
          <a:noFill/>
        </p:spPr>
        <p:txBody>
          <a:bodyPr wrap="square" lIns="111026" tIns="55513" rIns="111026" bIns="55513" rtlCol="0">
            <a:spAutoFit/>
          </a:bodyPr>
          <a:lstStyle/>
          <a:p>
            <a:r>
              <a:rPr lang="en-US" sz="1500" b="1" dirty="0">
                <a:solidFill>
                  <a:srgbClr val="505050"/>
                </a:solidFill>
              </a:rPr>
              <a:t>Developers</a:t>
            </a:r>
          </a:p>
        </p:txBody>
      </p:sp>
      <p:sp>
        <p:nvSpPr>
          <p:cNvPr id="26" name="Rectangle 25"/>
          <p:cNvSpPr/>
          <p:nvPr/>
        </p:nvSpPr>
        <p:spPr bwMode="auto">
          <a:xfrm>
            <a:off x="6903789" y="2395640"/>
            <a:ext cx="1860782" cy="828985"/>
          </a:xfrm>
          <a:prstGeom prst="rect">
            <a:avLst/>
          </a:prstGeom>
          <a:solidFill>
            <a:srgbClr val="FFFFFF"/>
          </a:solidFill>
          <a:ln w="25400" cap="flat" cmpd="sng" algn="ctr">
            <a:solidFill>
              <a:srgbClr val="EF3E42"/>
            </a:solidFill>
            <a:prstDash val="solid"/>
            <a:round/>
            <a:headEnd type="none" w="med" len="med"/>
            <a:tailEnd type="none" w="med" len="med"/>
          </a:ln>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7" name="TextBox 26"/>
          <p:cNvSpPr txBox="1"/>
          <p:nvPr/>
        </p:nvSpPr>
        <p:spPr>
          <a:xfrm>
            <a:off x="7099660" y="2490670"/>
            <a:ext cx="1566974" cy="342943"/>
          </a:xfrm>
          <a:prstGeom prst="rect">
            <a:avLst/>
          </a:prstGeom>
          <a:noFill/>
        </p:spPr>
        <p:txBody>
          <a:bodyPr wrap="square" lIns="111026" tIns="55513" rIns="111026" bIns="55513" rtlCol="0">
            <a:spAutoFit/>
          </a:bodyPr>
          <a:lstStyle/>
          <a:p>
            <a:pPr algn="ctr"/>
            <a:r>
              <a:rPr lang="en-US" sz="1500" b="1" dirty="0">
                <a:solidFill>
                  <a:srgbClr val="505050"/>
                </a:solidFill>
              </a:rPr>
              <a:t>Sales Force</a:t>
            </a:r>
          </a:p>
        </p:txBody>
      </p:sp>
      <p:sp>
        <p:nvSpPr>
          <p:cNvPr id="28" name="Rectangle 27"/>
          <p:cNvSpPr/>
          <p:nvPr/>
        </p:nvSpPr>
        <p:spPr bwMode="auto">
          <a:xfrm>
            <a:off x="3476033" y="4525443"/>
            <a:ext cx="1860782" cy="828985"/>
          </a:xfrm>
          <a:prstGeom prst="rect">
            <a:avLst/>
          </a:prstGeom>
          <a:solidFill>
            <a:srgbClr val="FFFFFF"/>
          </a:solidFill>
          <a:ln w="25400" cap="flat" cmpd="sng" algn="ctr">
            <a:solidFill>
              <a:srgbClr val="FDB913"/>
            </a:solidFill>
            <a:prstDash val="solid"/>
            <a:round/>
            <a:headEnd type="none" w="med" len="med"/>
            <a:tailEnd type="none" w="med" len="med"/>
          </a:ln>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29" name="TextBox 28"/>
          <p:cNvSpPr txBox="1"/>
          <p:nvPr/>
        </p:nvSpPr>
        <p:spPr>
          <a:xfrm>
            <a:off x="3573969" y="4789003"/>
            <a:ext cx="1762846" cy="573775"/>
          </a:xfrm>
          <a:prstGeom prst="rect">
            <a:avLst/>
          </a:prstGeom>
          <a:noFill/>
        </p:spPr>
        <p:txBody>
          <a:bodyPr wrap="square" lIns="111026" tIns="55513" rIns="111026" bIns="55513" rtlCol="0">
            <a:spAutoFit/>
          </a:bodyPr>
          <a:lstStyle/>
          <a:p>
            <a:r>
              <a:rPr lang="en-US" sz="1500" b="1" dirty="0">
                <a:solidFill>
                  <a:srgbClr val="505050"/>
                </a:solidFill>
              </a:rPr>
              <a:t>Communities</a:t>
            </a:r>
          </a:p>
          <a:p>
            <a:r>
              <a:rPr lang="en-US" sz="1500" b="1" dirty="0">
                <a:solidFill>
                  <a:srgbClr val="505050"/>
                </a:solidFill>
              </a:rPr>
              <a:t>&amp; Social Groups</a:t>
            </a:r>
          </a:p>
        </p:txBody>
      </p:sp>
      <p:sp>
        <p:nvSpPr>
          <p:cNvPr id="30" name="Rectangle 29"/>
          <p:cNvSpPr/>
          <p:nvPr/>
        </p:nvSpPr>
        <p:spPr bwMode="auto">
          <a:xfrm>
            <a:off x="6903789" y="4525443"/>
            <a:ext cx="1860782" cy="828985"/>
          </a:xfrm>
          <a:prstGeom prst="rect">
            <a:avLst/>
          </a:prstGeom>
          <a:solidFill>
            <a:srgbClr val="FFFFFF"/>
          </a:solidFill>
          <a:ln w="25400" cap="flat" cmpd="sng" algn="ctr">
            <a:solidFill>
              <a:srgbClr val="8DC63F"/>
            </a:solidFill>
            <a:prstDash val="solid"/>
            <a:round/>
            <a:headEnd type="none" w="med" len="med"/>
            <a:tailEnd type="none" w="med" len="med"/>
          </a:ln>
          <a:effectLst/>
          <a:extLst/>
        </p:spPr>
        <p:txBody>
          <a:bodyPr vert="horz" wrap="square" lIns="111026" tIns="55513" rIns="111026" bIns="55513" numCol="1" rtlCol="0" anchor="t" anchorCtr="0" compatLnSpc="1">
            <a:prstTxWarp prst="textNoShape">
              <a:avLst/>
            </a:prstTxWarp>
          </a:bodyPr>
          <a:lstStyle/>
          <a:p>
            <a:pPr algn="ctr" defTabSz="1110264" fontAlgn="base">
              <a:spcBef>
                <a:spcPct val="0"/>
              </a:spcBef>
              <a:spcAft>
                <a:spcPct val="0"/>
              </a:spcAft>
            </a:pPr>
            <a:endParaRPr lang="en-US" sz="5100">
              <a:solidFill>
                <a:srgbClr val="000000"/>
              </a:solidFill>
              <a:latin typeface="Gill Sans" charset="0"/>
              <a:ea typeface="ヒラギノ角ゴ ProN W3" charset="0"/>
              <a:cs typeface="ヒラギノ角ゴ ProN W3" charset="0"/>
              <a:sym typeface="Gill Sans" charset="0"/>
            </a:endParaRPr>
          </a:p>
        </p:txBody>
      </p:sp>
      <p:sp>
        <p:nvSpPr>
          <p:cNvPr id="31" name="TextBox 30"/>
          <p:cNvSpPr txBox="1"/>
          <p:nvPr/>
        </p:nvSpPr>
        <p:spPr>
          <a:xfrm>
            <a:off x="7099660" y="4620473"/>
            <a:ext cx="1566974" cy="804608"/>
          </a:xfrm>
          <a:prstGeom prst="rect">
            <a:avLst/>
          </a:prstGeom>
          <a:noFill/>
        </p:spPr>
        <p:txBody>
          <a:bodyPr wrap="square" lIns="111026" tIns="55513" rIns="111026" bIns="55513" rtlCol="0">
            <a:spAutoFit/>
          </a:bodyPr>
          <a:lstStyle/>
          <a:p>
            <a:pPr algn="ctr"/>
            <a:r>
              <a:rPr lang="en-US" sz="1500" b="1" dirty="0" smtClean="0">
                <a:solidFill>
                  <a:srgbClr val="505050"/>
                </a:solidFill>
              </a:rPr>
              <a:t>LinkedIn</a:t>
            </a:r>
            <a:endParaRPr lang="en-US" sz="1500" b="1" dirty="0">
              <a:solidFill>
                <a:srgbClr val="505050"/>
              </a:solidFill>
            </a:endParaRPr>
          </a:p>
          <a:p>
            <a:pPr algn="ctr"/>
            <a:r>
              <a:rPr lang="en-US" sz="1500" b="1" dirty="0" smtClean="0">
                <a:solidFill>
                  <a:srgbClr val="505050"/>
                </a:solidFill>
              </a:rPr>
              <a:t>Twitter</a:t>
            </a:r>
            <a:endParaRPr lang="en-US" sz="1500" b="1" dirty="0">
              <a:solidFill>
                <a:srgbClr val="505050"/>
              </a:solidFill>
            </a:endParaRPr>
          </a:p>
          <a:p>
            <a:pPr algn="ctr"/>
            <a:r>
              <a:rPr lang="en-US" sz="1500" b="1" dirty="0" smtClean="0">
                <a:solidFill>
                  <a:srgbClr val="505050"/>
                </a:solidFill>
              </a:rPr>
              <a:t>Facebook</a:t>
            </a:r>
            <a:endParaRPr lang="en-US" sz="1500" b="1" dirty="0">
              <a:solidFill>
                <a:srgbClr val="505050"/>
              </a:solidFill>
            </a:endParaRPr>
          </a:p>
        </p:txBody>
      </p:sp>
      <p:grpSp>
        <p:nvGrpSpPr>
          <p:cNvPr id="7" name="Group 6"/>
          <p:cNvGrpSpPr/>
          <p:nvPr/>
        </p:nvGrpSpPr>
        <p:grpSpPr>
          <a:xfrm>
            <a:off x="3043346" y="2340155"/>
            <a:ext cx="6072025" cy="2864218"/>
            <a:chOff x="2123729" y="2348881"/>
            <a:chExt cx="4464496" cy="2808312"/>
          </a:xfrm>
        </p:grpSpPr>
        <p:graphicFrame>
          <p:nvGraphicFramePr>
            <p:cNvPr id="10" name="Diagram 9"/>
            <p:cNvGraphicFramePr/>
            <p:nvPr>
              <p:extLst>
                <p:ext uri="{D42A27DB-BD31-4B8C-83A1-F6EECF244321}">
                  <p14:modId xmlns:p14="http://schemas.microsoft.com/office/powerpoint/2010/main" val="730327782"/>
                </p:ext>
              </p:extLst>
            </p:nvPr>
          </p:nvGraphicFramePr>
          <p:xfrm>
            <a:off x="2123729" y="2348881"/>
            <a:ext cx="4464496" cy="28083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51920" y="3522174"/>
              <a:ext cx="1001384" cy="504056"/>
            </a:xfrm>
            <a:prstGeom prst="rect">
              <a:avLst/>
            </a:prstGeom>
            <a:solidFill>
              <a:schemeClr val="accent1"/>
            </a:solidFill>
            <a:effectLst>
              <a:glow>
                <a:schemeClr val="accent3">
                  <a:satMod val="175000"/>
                  <a:alpha val="0"/>
                </a:schemeClr>
              </a:glow>
              <a:outerShdw blurRad="50800" dist="38100" dir="2700000" algn="tl" rotWithShape="0">
                <a:srgbClr val="000000">
                  <a:alpha val="43000"/>
                </a:srgbClr>
              </a:outerShdw>
            </a:effectLst>
          </p:spPr>
        </p:pic>
      </p:grpSp>
    </p:spTree>
    <p:extLst>
      <p:ext uri="{BB962C8B-B14F-4D97-AF65-F5344CB8AC3E}">
        <p14:creationId xmlns:p14="http://schemas.microsoft.com/office/powerpoint/2010/main" val="15629619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Organizational Partnership</a:t>
            </a:r>
            <a:endParaRPr lang="en-US"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3798519840"/>
              </p:ext>
            </p:extLst>
          </p:nvPr>
        </p:nvGraphicFramePr>
        <p:xfrm>
          <a:off x="960437" y="1447800"/>
          <a:ext cx="10582275" cy="5013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294967295"/>
          </p:nvPr>
        </p:nvSpPr>
        <p:spPr>
          <a:xfrm>
            <a:off x="11780838" y="6623050"/>
            <a:ext cx="655637" cy="252413"/>
          </a:xfrm>
          <a:prstGeom prst="rect">
            <a:avLst/>
          </a:prstGeom>
        </p:spPr>
        <p:txBody>
          <a:bodyPr lIns="111026" tIns="55513" rIns="111026" bIns="55513"/>
          <a:lstStyle/>
          <a:p>
            <a:pPr>
              <a:defRPr/>
            </a:pPr>
            <a:fld id="{649001DF-4943-410F-A8FF-4118F32BD7D9}" type="slidenum">
              <a:rPr lang="en-US" smtClean="0">
                <a:solidFill>
                  <a:srgbClr val="FFFFFF"/>
                </a:solidFill>
              </a:rPr>
              <a:pPr>
                <a:defRPr/>
              </a:pPr>
              <a:t>17</a:t>
            </a:fld>
            <a:endParaRPr lang="en-US" dirty="0">
              <a:solidFill>
                <a:srgbClr val="FFFFFF"/>
              </a:solidFill>
            </a:endParaRPr>
          </a:p>
        </p:txBody>
      </p:sp>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41151" y="3464354"/>
            <a:ext cx="1013692" cy="382635"/>
          </a:xfrm>
          <a:prstGeom prst="rect">
            <a:avLst/>
          </a:prstGeom>
          <a:solidFill>
            <a:schemeClr val="accent1"/>
          </a:solidFill>
          <a:effectLst>
            <a:glow rad="228600">
              <a:schemeClr val="accent3">
                <a:satMod val="175000"/>
                <a:alpha val="40000"/>
              </a:schemeClr>
            </a:glow>
          </a:effectLst>
        </p:spPr>
      </p:pic>
    </p:spTree>
    <p:extLst>
      <p:ext uri="{BB962C8B-B14F-4D97-AF65-F5344CB8AC3E}">
        <p14:creationId xmlns:p14="http://schemas.microsoft.com/office/powerpoint/2010/main" val="249920230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dirty="0"/>
              <a:t>ESN Playbook : Do you have an Agenda?</a:t>
            </a:r>
            <a:br>
              <a:rPr lang="en-US" sz="3400" dirty="0"/>
            </a:br>
            <a:endParaRPr lang="en-US" sz="3400" dirty="0"/>
          </a:p>
        </p:txBody>
      </p:sp>
      <p:sp>
        <p:nvSpPr>
          <p:cNvPr id="4" name="Slide Number Placeholder 3"/>
          <p:cNvSpPr>
            <a:spLocks noGrp="1"/>
          </p:cNvSpPr>
          <p:nvPr>
            <p:ph type="sldNum" sz="quarter" idx="4294967295"/>
          </p:nvPr>
        </p:nvSpPr>
        <p:spPr>
          <a:xfrm>
            <a:off x="11866563" y="6878638"/>
            <a:ext cx="569912" cy="250825"/>
          </a:xfrm>
          <a:prstGeom prst="rect">
            <a:avLst/>
          </a:prstGeom>
        </p:spPr>
        <p:txBody>
          <a:bodyPr lIns="111026" tIns="55513" rIns="111026" bIns="55513"/>
          <a:lstStyle/>
          <a:p>
            <a:pPr>
              <a:defRPr/>
            </a:pPr>
            <a:fld id="{649001DF-4943-410F-A8FF-4118F32BD7D9}" type="slidenum">
              <a:rPr lang="en-US" smtClean="0">
                <a:solidFill>
                  <a:srgbClr val="FFFFFF"/>
                </a:solidFill>
              </a:rPr>
              <a:pPr>
                <a:defRPr/>
              </a:pPr>
              <a:t>18</a:t>
            </a:fld>
            <a:endParaRPr lang="en-US" dirty="0">
              <a:solidFill>
                <a:srgbClr val="FFFFFF"/>
              </a:solidFill>
            </a:endParaRPr>
          </a:p>
        </p:txBody>
      </p:sp>
      <p:sp>
        <p:nvSpPr>
          <p:cNvPr id="5" name="TextBox 4"/>
          <p:cNvSpPr txBox="1"/>
          <p:nvPr/>
        </p:nvSpPr>
        <p:spPr>
          <a:xfrm>
            <a:off x="198861" y="1588817"/>
            <a:ext cx="7620956" cy="37372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1- Understand Business Drivers</a:t>
            </a:r>
          </a:p>
        </p:txBody>
      </p:sp>
      <p:sp>
        <p:nvSpPr>
          <p:cNvPr id="6" name="TextBox 5"/>
          <p:cNvSpPr txBox="1"/>
          <p:nvPr/>
        </p:nvSpPr>
        <p:spPr>
          <a:xfrm>
            <a:off x="198861" y="2579270"/>
            <a:ext cx="7620956" cy="37372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3- Apply top user scenarios and seed them with content </a:t>
            </a:r>
          </a:p>
        </p:txBody>
      </p:sp>
      <p:sp>
        <p:nvSpPr>
          <p:cNvPr id="7" name="TextBox 6"/>
          <p:cNvSpPr txBox="1"/>
          <p:nvPr/>
        </p:nvSpPr>
        <p:spPr>
          <a:xfrm>
            <a:off x="198861" y="3114244"/>
            <a:ext cx="7620956" cy="37372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4- Identify Community Managers and build communities</a:t>
            </a:r>
          </a:p>
        </p:txBody>
      </p:sp>
      <p:sp>
        <p:nvSpPr>
          <p:cNvPr id="8" name="TextBox 7"/>
          <p:cNvSpPr txBox="1"/>
          <p:nvPr/>
        </p:nvSpPr>
        <p:spPr>
          <a:xfrm>
            <a:off x="146213" y="4193033"/>
            <a:ext cx="7620956" cy="37372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6- Create Participation Plan</a:t>
            </a:r>
          </a:p>
        </p:txBody>
      </p:sp>
      <p:sp>
        <p:nvSpPr>
          <p:cNvPr id="9" name="TextBox 8"/>
          <p:cNvSpPr txBox="1"/>
          <p:nvPr/>
        </p:nvSpPr>
        <p:spPr>
          <a:xfrm>
            <a:off x="198861" y="3629688"/>
            <a:ext cx="7620956" cy="37372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5- Assemble Education &amp; Communication Plan</a:t>
            </a:r>
          </a:p>
        </p:txBody>
      </p:sp>
      <p:sp>
        <p:nvSpPr>
          <p:cNvPr id="12" name="TextBox 11"/>
          <p:cNvSpPr txBox="1"/>
          <p:nvPr/>
        </p:nvSpPr>
        <p:spPr>
          <a:xfrm>
            <a:off x="198861" y="4779374"/>
            <a:ext cx="7620956" cy="37372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7- Measure &amp; Refine</a:t>
            </a:r>
          </a:p>
        </p:txBody>
      </p:sp>
      <p:sp>
        <p:nvSpPr>
          <p:cNvPr id="13" name="TextBox 12"/>
          <p:cNvSpPr txBox="1"/>
          <p:nvPr/>
        </p:nvSpPr>
        <p:spPr>
          <a:xfrm>
            <a:off x="204059" y="5357265"/>
            <a:ext cx="7620956" cy="37372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8- Drive Adoption</a:t>
            </a:r>
          </a:p>
        </p:txBody>
      </p:sp>
      <p:sp>
        <p:nvSpPr>
          <p:cNvPr id="18" name="TextBox 17"/>
          <p:cNvSpPr txBox="1"/>
          <p:nvPr/>
        </p:nvSpPr>
        <p:spPr>
          <a:xfrm>
            <a:off x="222944" y="2106758"/>
            <a:ext cx="7620956" cy="373720"/>
          </a:xfrm>
          <a:prstGeom prst="rect">
            <a:avLst/>
          </a:prstGeom>
        </p:spPr>
        <p:style>
          <a:lnRef idx="1">
            <a:schemeClr val="accent1"/>
          </a:lnRef>
          <a:fillRef idx="3">
            <a:schemeClr val="accent1"/>
          </a:fillRef>
          <a:effectRef idx="2">
            <a:schemeClr val="accent1"/>
          </a:effectRef>
          <a:fontRef idx="minor">
            <a:schemeClr val="lt1"/>
          </a:fontRef>
        </p:style>
        <p:txBody>
          <a:bodyPr wrap="square" lIns="111026" tIns="55513" rIns="111026" bIns="55513" rtlCol="0">
            <a:spAutoFit/>
          </a:bodyPr>
          <a:lstStyle/>
          <a:p>
            <a:pPr algn="ctr"/>
            <a:r>
              <a:rPr lang="en-US" sz="1700" b="1" dirty="0">
                <a:solidFill>
                  <a:srgbClr val="FFFFFF"/>
                </a:solidFill>
              </a:rPr>
              <a:t>2- Configure the Platform</a:t>
            </a:r>
          </a:p>
        </p:txBody>
      </p:sp>
      <p:grpSp>
        <p:nvGrpSpPr>
          <p:cNvPr id="36" name="Group 35"/>
          <p:cNvGrpSpPr/>
          <p:nvPr/>
        </p:nvGrpSpPr>
        <p:grpSpPr>
          <a:xfrm>
            <a:off x="914949" y="991384"/>
            <a:ext cx="1958727" cy="495675"/>
            <a:chOff x="2171" y="1064537"/>
            <a:chExt cx="1440167" cy="486000"/>
          </a:xfrm>
        </p:grpSpPr>
        <p:sp>
          <p:nvSpPr>
            <p:cNvPr id="55" name="Chevron 54"/>
            <p:cNvSpPr/>
            <p:nvPr/>
          </p:nvSpPr>
          <p:spPr>
            <a:xfrm>
              <a:off x="2171" y="1064537"/>
              <a:ext cx="1440167" cy="486000"/>
            </a:xfrm>
            <a:prstGeom prst="chevron">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56" name="Chevron 4"/>
            <p:cNvSpPr/>
            <p:nvPr/>
          </p:nvSpPr>
          <p:spPr>
            <a:xfrm>
              <a:off x="245171" y="1064537"/>
              <a:ext cx="954167" cy="48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5" tIns="12002" rIns="12002" bIns="12002" numCol="1" spcCol="1270" anchor="ctr" anchorCtr="0">
              <a:noAutofit/>
            </a:bodyPr>
            <a:lstStyle/>
            <a:p>
              <a:pPr algn="ctr" defTabSz="485741">
                <a:lnSpc>
                  <a:spcPct val="90000"/>
                </a:lnSpc>
                <a:spcBef>
                  <a:spcPct val="0"/>
                </a:spcBef>
                <a:spcAft>
                  <a:spcPct val="35000"/>
                </a:spcAft>
              </a:pPr>
              <a:r>
                <a:rPr lang="en-US" sz="1100" dirty="0">
                  <a:solidFill>
                    <a:srgbClr val="FFFFFF"/>
                  </a:solidFill>
                </a:rPr>
                <a:t>Business Case</a:t>
              </a:r>
            </a:p>
          </p:txBody>
        </p:sp>
      </p:grpSp>
      <p:grpSp>
        <p:nvGrpSpPr>
          <p:cNvPr id="37" name="Group 36"/>
          <p:cNvGrpSpPr/>
          <p:nvPr/>
        </p:nvGrpSpPr>
        <p:grpSpPr>
          <a:xfrm>
            <a:off x="2579899" y="991384"/>
            <a:ext cx="1780660" cy="495675"/>
            <a:chOff x="1226339" y="1064537"/>
            <a:chExt cx="1309242" cy="486000"/>
          </a:xfrm>
        </p:grpSpPr>
        <p:sp>
          <p:nvSpPr>
            <p:cNvPr id="53" name="Chevron 52"/>
            <p:cNvSpPr/>
            <p:nvPr/>
          </p:nvSpPr>
          <p:spPr>
            <a:xfrm>
              <a:off x="1226339" y="1064537"/>
              <a:ext cx="1309242" cy="486000"/>
            </a:xfrm>
            <a:prstGeom prst="chevron">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54" name="Chevron 6"/>
            <p:cNvSpPr/>
            <p:nvPr/>
          </p:nvSpPr>
          <p:spPr>
            <a:xfrm>
              <a:off x="1469339" y="1064537"/>
              <a:ext cx="823242" cy="48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5" tIns="12002" rIns="12002" bIns="12002" numCol="1" spcCol="1270" anchor="ctr" anchorCtr="0">
              <a:noAutofit/>
            </a:bodyPr>
            <a:lstStyle/>
            <a:p>
              <a:pPr algn="ctr" defTabSz="485741">
                <a:lnSpc>
                  <a:spcPct val="90000"/>
                </a:lnSpc>
                <a:spcBef>
                  <a:spcPct val="0"/>
                </a:spcBef>
                <a:spcAft>
                  <a:spcPct val="35000"/>
                </a:spcAft>
              </a:pPr>
              <a:r>
                <a:rPr lang="en-US" sz="1100" dirty="0">
                  <a:solidFill>
                    <a:srgbClr val="FFFFFF"/>
                  </a:solidFill>
                </a:rPr>
                <a:t>Discovery</a:t>
              </a:r>
            </a:p>
          </p:txBody>
        </p:sp>
      </p:grpSp>
      <p:grpSp>
        <p:nvGrpSpPr>
          <p:cNvPr id="38" name="Group 37"/>
          <p:cNvGrpSpPr/>
          <p:nvPr/>
        </p:nvGrpSpPr>
        <p:grpSpPr>
          <a:xfrm>
            <a:off x="4066786" y="991384"/>
            <a:ext cx="1780660" cy="495675"/>
            <a:chOff x="2319582" y="1064537"/>
            <a:chExt cx="1309242" cy="486000"/>
          </a:xfrm>
        </p:grpSpPr>
        <p:sp>
          <p:nvSpPr>
            <p:cNvPr id="51" name="Chevron 50"/>
            <p:cNvSpPr/>
            <p:nvPr/>
          </p:nvSpPr>
          <p:spPr>
            <a:xfrm>
              <a:off x="2319582" y="1064537"/>
              <a:ext cx="1309242" cy="486000"/>
            </a:xfrm>
            <a:prstGeom prst="chevron">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52" name="Chevron 8"/>
            <p:cNvSpPr/>
            <p:nvPr/>
          </p:nvSpPr>
          <p:spPr>
            <a:xfrm>
              <a:off x="2562582" y="1064537"/>
              <a:ext cx="823242" cy="48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5" tIns="12002" rIns="12002" bIns="12002" numCol="1" spcCol="1270" anchor="ctr" anchorCtr="0">
              <a:noAutofit/>
            </a:bodyPr>
            <a:lstStyle/>
            <a:p>
              <a:pPr algn="ctr" defTabSz="485741">
                <a:lnSpc>
                  <a:spcPct val="90000"/>
                </a:lnSpc>
                <a:spcBef>
                  <a:spcPct val="0"/>
                </a:spcBef>
                <a:spcAft>
                  <a:spcPct val="35000"/>
                </a:spcAft>
              </a:pPr>
              <a:r>
                <a:rPr lang="en-US" sz="1100" dirty="0">
                  <a:solidFill>
                    <a:srgbClr val="FFFFFF"/>
                  </a:solidFill>
                </a:rPr>
                <a:t>Proof Of Concept</a:t>
              </a:r>
            </a:p>
          </p:txBody>
        </p:sp>
      </p:grpSp>
      <p:grpSp>
        <p:nvGrpSpPr>
          <p:cNvPr id="39" name="Group 38"/>
          <p:cNvGrpSpPr/>
          <p:nvPr/>
        </p:nvGrpSpPr>
        <p:grpSpPr>
          <a:xfrm>
            <a:off x="5553672" y="991384"/>
            <a:ext cx="1780660" cy="495675"/>
            <a:chOff x="3412825" y="1064537"/>
            <a:chExt cx="1309242" cy="486000"/>
          </a:xfrm>
        </p:grpSpPr>
        <p:sp>
          <p:nvSpPr>
            <p:cNvPr id="49" name="Chevron 48"/>
            <p:cNvSpPr/>
            <p:nvPr/>
          </p:nvSpPr>
          <p:spPr>
            <a:xfrm>
              <a:off x="3412825" y="1064537"/>
              <a:ext cx="1309242" cy="486000"/>
            </a:xfrm>
            <a:prstGeom prst="chevron">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50" name="Chevron 10"/>
            <p:cNvSpPr/>
            <p:nvPr/>
          </p:nvSpPr>
          <p:spPr>
            <a:xfrm>
              <a:off x="3655825" y="1064537"/>
              <a:ext cx="823242" cy="48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5" tIns="12002" rIns="12002" bIns="12002" numCol="1" spcCol="1270" anchor="ctr" anchorCtr="0">
              <a:noAutofit/>
            </a:bodyPr>
            <a:lstStyle/>
            <a:p>
              <a:pPr algn="ctr" defTabSz="485741">
                <a:lnSpc>
                  <a:spcPct val="90000"/>
                </a:lnSpc>
                <a:spcBef>
                  <a:spcPct val="0"/>
                </a:spcBef>
                <a:spcAft>
                  <a:spcPct val="35000"/>
                </a:spcAft>
              </a:pPr>
              <a:r>
                <a:rPr lang="en-US" sz="1100" dirty="0">
                  <a:solidFill>
                    <a:srgbClr val="FFFFFF"/>
                  </a:solidFill>
                </a:rPr>
                <a:t>Pilot</a:t>
              </a:r>
            </a:p>
          </p:txBody>
        </p:sp>
      </p:grpSp>
      <p:grpSp>
        <p:nvGrpSpPr>
          <p:cNvPr id="40" name="Group 39"/>
          <p:cNvGrpSpPr/>
          <p:nvPr/>
        </p:nvGrpSpPr>
        <p:grpSpPr>
          <a:xfrm>
            <a:off x="7040559" y="991384"/>
            <a:ext cx="1780660" cy="495675"/>
            <a:chOff x="4506068" y="1064537"/>
            <a:chExt cx="1309242" cy="486000"/>
          </a:xfrm>
        </p:grpSpPr>
        <p:sp>
          <p:nvSpPr>
            <p:cNvPr id="47" name="Chevron 46"/>
            <p:cNvSpPr/>
            <p:nvPr/>
          </p:nvSpPr>
          <p:spPr>
            <a:xfrm>
              <a:off x="4506068" y="1064537"/>
              <a:ext cx="1309242" cy="486000"/>
            </a:xfrm>
            <a:prstGeom prst="chevron">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8" name="Chevron 12"/>
            <p:cNvSpPr/>
            <p:nvPr/>
          </p:nvSpPr>
          <p:spPr>
            <a:xfrm>
              <a:off x="4749068" y="1064537"/>
              <a:ext cx="823242" cy="48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5" tIns="12002" rIns="12002" bIns="12002" numCol="1" spcCol="1270" anchor="ctr" anchorCtr="0">
              <a:noAutofit/>
            </a:bodyPr>
            <a:lstStyle/>
            <a:p>
              <a:pPr algn="ctr" defTabSz="485741">
                <a:lnSpc>
                  <a:spcPct val="90000"/>
                </a:lnSpc>
                <a:spcBef>
                  <a:spcPct val="0"/>
                </a:spcBef>
                <a:spcAft>
                  <a:spcPct val="35000"/>
                </a:spcAft>
              </a:pPr>
              <a:r>
                <a:rPr lang="en-US" sz="1100" dirty="0">
                  <a:solidFill>
                    <a:srgbClr val="FFFFFF"/>
                  </a:solidFill>
                </a:rPr>
                <a:t>Development</a:t>
              </a:r>
            </a:p>
          </p:txBody>
        </p:sp>
      </p:grpSp>
      <p:grpSp>
        <p:nvGrpSpPr>
          <p:cNvPr id="41" name="Group 40"/>
          <p:cNvGrpSpPr/>
          <p:nvPr/>
        </p:nvGrpSpPr>
        <p:grpSpPr>
          <a:xfrm>
            <a:off x="8527445" y="991384"/>
            <a:ext cx="1780660" cy="495675"/>
            <a:chOff x="5599311" y="1064537"/>
            <a:chExt cx="1309242" cy="486000"/>
          </a:xfrm>
        </p:grpSpPr>
        <p:sp>
          <p:nvSpPr>
            <p:cNvPr id="45" name="Chevron 44"/>
            <p:cNvSpPr/>
            <p:nvPr/>
          </p:nvSpPr>
          <p:spPr>
            <a:xfrm>
              <a:off x="5599311" y="1064537"/>
              <a:ext cx="1309242" cy="486000"/>
            </a:xfrm>
            <a:prstGeom prst="chevron">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6" name="Chevron 14"/>
            <p:cNvSpPr/>
            <p:nvPr/>
          </p:nvSpPr>
          <p:spPr>
            <a:xfrm>
              <a:off x="5842311" y="1064537"/>
              <a:ext cx="823242" cy="48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5" tIns="12002" rIns="12002" bIns="12002" numCol="1" spcCol="1270" anchor="ctr" anchorCtr="0">
              <a:noAutofit/>
            </a:bodyPr>
            <a:lstStyle/>
            <a:p>
              <a:pPr algn="ctr" defTabSz="485741">
                <a:lnSpc>
                  <a:spcPct val="90000"/>
                </a:lnSpc>
                <a:spcBef>
                  <a:spcPct val="0"/>
                </a:spcBef>
                <a:spcAft>
                  <a:spcPct val="35000"/>
                </a:spcAft>
              </a:pPr>
              <a:r>
                <a:rPr lang="en-US" sz="1100" dirty="0">
                  <a:solidFill>
                    <a:srgbClr val="FFFFFF"/>
                  </a:solidFill>
                </a:rPr>
                <a:t>Hardening</a:t>
              </a:r>
            </a:p>
          </p:txBody>
        </p:sp>
      </p:grpSp>
      <p:grpSp>
        <p:nvGrpSpPr>
          <p:cNvPr id="42" name="Group 41"/>
          <p:cNvGrpSpPr/>
          <p:nvPr/>
        </p:nvGrpSpPr>
        <p:grpSpPr>
          <a:xfrm>
            <a:off x="10014331" y="991384"/>
            <a:ext cx="1780660" cy="495675"/>
            <a:chOff x="6692554" y="1064537"/>
            <a:chExt cx="1309242" cy="486000"/>
          </a:xfrm>
        </p:grpSpPr>
        <p:sp>
          <p:nvSpPr>
            <p:cNvPr id="43" name="Chevron 42"/>
            <p:cNvSpPr/>
            <p:nvPr/>
          </p:nvSpPr>
          <p:spPr>
            <a:xfrm>
              <a:off x="6692554" y="1064537"/>
              <a:ext cx="1309242" cy="486000"/>
            </a:xfrm>
            <a:prstGeom prst="chevron">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4" name="Chevron 16"/>
            <p:cNvSpPr/>
            <p:nvPr/>
          </p:nvSpPr>
          <p:spPr>
            <a:xfrm>
              <a:off x="6935554" y="1064537"/>
              <a:ext cx="823242" cy="48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005" tIns="12002" rIns="12002" bIns="12002" numCol="1" spcCol="1270" anchor="ctr" anchorCtr="0">
              <a:noAutofit/>
            </a:bodyPr>
            <a:lstStyle/>
            <a:p>
              <a:pPr algn="ctr" defTabSz="485741">
                <a:lnSpc>
                  <a:spcPct val="90000"/>
                </a:lnSpc>
                <a:spcBef>
                  <a:spcPct val="0"/>
                </a:spcBef>
                <a:spcAft>
                  <a:spcPct val="35000"/>
                </a:spcAft>
              </a:pPr>
              <a:r>
                <a:rPr lang="en-US" sz="1100" dirty="0">
                  <a:solidFill>
                    <a:srgbClr val="FFFFFF"/>
                  </a:solidFill>
                </a:rPr>
                <a:t>General Availability</a:t>
              </a:r>
            </a:p>
          </p:txBody>
        </p:sp>
      </p:gr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30889" y="1487059"/>
            <a:ext cx="4359373" cy="4403103"/>
          </a:xfrm>
          <a:prstGeom prst="rect">
            <a:avLst/>
          </a:prstGeom>
        </p:spPr>
      </p:pic>
    </p:spTree>
    <p:extLst>
      <p:ext uri="{BB962C8B-B14F-4D97-AF65-F5344CB8AC3E}">
        <p14:creationId xmlns:p14="http://schemas.microsoft.com/office/powerpoint/2010/main" val="28448773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2" grpId="0" animBg="1"/>
      <p:bldP spid="13"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Social Voyage</a:t>
            </a:r>
            <a:endParaRPr lang="en-US" dirty="0"/>
          </a:p>
        </p:txBody>
      </p:sp>
    </p:spTree>
    <p:extLst>
      <p:ext uri="{BB962C8B-B14F-4D97-AF65-F5344CB8AC3E}">
        <p14:creationId xmlns:p14="http://schemas.microsoft.com/office/powerpoint/2010/main" val="2574005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SPC054</a:t>
            </a:r>
            <a:endParaRPr lang="en-US" dirty="0"/>
          </a:p>
        </p:txBody>
      </p:sp>
      <p:sp>
        <p:nvSpPr>
          <p:cNvPr id="4" name="Title 3"/>
          <p:cNvSpPr>
            <a:spLocks noGrp="1"/>
          </p:cNvSpPr>
          <p:nvPr>
            <p:ph type="title"/>
          </p:nvPr>
        </p:nvSpPr>
        <p:spPr/>
        <p:txBody>
          <a:bodyPr/>
          <a:lstStyle/>
          <a:p>
            <a:r>
              <a:rPr lang="en-US" sz="4000" dirty="0"/>
              <a:t>How eBay built one integrated social network on SharePoint</a:t>
            </a:r>
          </a:p>
        </p:txBody>
      </p:sp>
      <p:sp>
        <p:nvSpPr>
          <p:cNvPr id="5" name="Text Placeholder 4"/>
          <p:cNvSpPr>
            <a:spLocks noGrp="1"/>
          </p:cNvSpPr>
          <p:nvPr>
            <p:ph type="body" sz="quarter" idx="12"/>
          </p:nvPr>
        </p:nvSpPr>
        <p:spPr/>
        <p:txBody>
          <a:bodyPr/>
          <a:lstStyle/>
          <a:p>
            <a:r>
              <a:rPr lang="en-US" sz="2400" dirty="0" smtClean="0"/>
              <a:t>Name : Ramin Mobasseri</a:t>
            </a:r>
          </a:p>
          <a:p>
            <a:r>
              <a:rPr lang="en-US" sz="2400" dirty="0" smtClean="0"/>
              <a:t>Title : Enterprise Portal/Social Solutions Manager</a:t>
            </a:r>
          </a:p>
          <a:p>
            <a:r>
              <a:rPr lang="en-US" sz="2400" dirty="0" smtClean="0"/>
              <a:t>@RaminBay</a:t>
            </a:r>
          </a:p>
        </p:txBody>
      </p:sp>
    </p:spTree>
    <p:extLst>
      <p:ext uri="{BB962C8B-B14F-4D97-AF65-F5344CB8AC3E}">
        <p14:creationId xmlns:p14="http://schemas.microsoft.com/office/powerpoint/2010/main" val="28366342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p:cNvPicPr>
            <a:picLocks noChangeAspect="1"/>
          </p:cNvPicPr>
          <p:nvPr/>
        </p:nvPicPr>
        <p:blipFill rotWithShape="1">
          <a:blip r:embed="rId5">
            <a:extLst>
              <a:ext uri="{28A0092B-C50C-407E-A947-70E740481C1C}">
                <a14:useLocalDpi xmlns:a14="http://schemas.microsoft.com/office/drawing/2010/main" val="0"/>
              </a:ext>
            </a:extLst>
          </a:blip>
          <a:srcRect t="5523" b="5712"/>
          <a:stretch/>
        </p:blipFill>
        <p:spPr>
          <a:xfrm>
            <a:off x="1347286" y="5307462"/>
            <a:ext cx="3283527" cy="1146194"/>
          </a:xfrm>
          <a:prstGeom prst="rect">
            <a:avLst/>
          </a:prstGeom>
        </p:spPr>
      </p:pic>
      <p:pic>
        <p:nvPicPr>
          <p:cNvPr id="52" name="Picture 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73537" y="2504439"/>
            <a:ext cx="2611443" cy="1958305"/>
          </a:xfrm>
          <a:prstGeom prst="rect">
            <a:avLst/>
          </a:prstGeom>
        </p:spPr>
      </p:pic>
      <p:sp>
        <p:nvSpPr>
          <p:cNvPr id="2" name="Slide Number Placeholder 1"/>
          <p:cNvSpPr>
            <a:spLocks noGrp="1"/>
          </p:cNvSpPr>
          <p:nvPr>
            <p:ph type="sldNum" sz="quarter" idx="4294967295"/>
          </p:nvPr>
        </p:nvSpPr>
        <p:spPr>
          <a:xfrm>
            <a:off x="11179874" y="6623751"/>
            <a:ext cx="654211" cy="250960"/>
          </a:xfrm>
          <a:prstGeom prst="rect">
            <a:avLst/>
          </a:prstGeom>
        </p:spPr>
        <p:txBody>
          <a:bodyPr lIns="111026" tIns="55513" rIns="111026" bIns="55513"/>
          <a:lstStyle/>
          <a:p>
            <a:pPr>
              <a:defRPr/>
            </a:pPr>
            <a:fld id="{3A4790A1-4C9D-42D0-8CB2-188A13820F8E}" type="slidenum">
              <a:rPr lang="en-US" smtClean="0">
                <a:solidFill>
                  <a:srgbClr val="FFFFFF"/>
                </a:solidFill>
              </a:rPr>
              <a:pPr>
                <a:defRPr/>
              </a:pPr>
              <a:t>20</a:t>
            </a:fld>
            <a:endParaRPr lang="en-US" dirty="0">
              <a:solidFill>
                <a:srgbClr val="FFFFFF"/>
              </a:solidFill>
            </a:endParaRPr>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99488" y="4507637"/>
            <a:ext cx="6184562" cy="882792"/>
          </a:xfrm>
          <a:prstGeom prst="rect">
            <a:avLst/>
          </a:prstGeom>
        </p:spPr>
      </p:pic>
      <p:sp>
        <p:nvSpPr>
          <p:cNvPr id="4" name="TextBox 3"/>
          <p:cNvSpPr txBox="1"/>
          <p:nvPr/>
        </p:nvSpPr>
        <p:spPr>
          <a:xfrm>
            <a:off x="3344590" y="4482806"/>
            <a:ext cx="1360237" cy="312165"/>
          </a:xfrm>
          <a:prstGeom prst="rect">
            <a:avLst/>
          </a:prstGeom>
          <a:noFill/>
        </p:spPr>
        <p:txBody>
          <a:bodyPr wrap="none" lIns="111026" tIns="55513" rIns="111026" bIns="55513" rtlCol="0">
            <a:spAutoFit/>
          </a:bodyPr>
          <a:lstStyle/>
          <a:p>
            <a:pPr fontAlgn="base">
              <a:spcBef>
                <a:spcPct val="0"/>
              </a:spcBef>
              <a:spcAft>
                <a:spcPct val="0"/>
              </a:spcAft>
            </a:pPr>
            <a:r>
              <a:rPr lang="en-US" sz="1300" dirty="0">
                <a:solidFill>
                  <a:srgbClr val="258742"/>
                </a:solidFill>
                <a:latin typeface="Calibri" pitchFamily="34" charset="0"/>
                <a:cs typeface="Calibri" pitchFamily="34" charset="0"/>
              </a:rPr>
              <a:t>Enterprise Wiki’s</a:t>
            </a:r>
          </a:p>
        </p:txBody>
      </p:sp>
      <p:sp>
        <p:nvSpPr>
          <p:cNvPr id="5" name="TextBox 4"/>
          <p:cNvSpPr txBox="1"/>
          <p:nvPr/>
        </p:nvSpPr>
        <p:spPr>
          <a:xfrm>
            <a:off x="4791561" y="4463681"/>
            <a:ext cx="990456" cy="342943"/>
          </a:xfrm>
          <a:prstGeom prst="rect">
            <a:avLst/>
          </a:prstGeom>
          <a:noFill/>
        </p:spPr>
        <p:txBody>
          <a:bodyPr wrap="none" lIns="111026" tIns="55513" rIns="111026" bIns="55513" rtlCol="0">
            <a:spAutoFit/>
          </a:bodyPr>
          <a:lstStyle/>
          <a:p>
            <a:pPr fontAlgn="base">
              <a:spcBef>
                <a:spcPct val="0"/>
              </a:spcBef>
              <a:spcAft>
                <a:spcPct val="0"/>
              </a:spcAft>
            </a:pPr>
            <a:r>
              <a:rPr lang="en-US" sz="1500" b="1" dirty="0">
                <a:solidFill>
                  <a:srgbClr val="258742"/>
                </a:solidFill>
                <a:latin typeface="Calibri" pitchFamily="34" charset="0"/>
                <a:cs typeface="Calibri" pitchFamily="34" charset="0"/>
              </a:rPr>
              <a:t>My Social</a:t>
            </a:r>
          </a:p>
        </p:txBody>
      </p:sp>
      <p:sp>
        <p:nvSpPr>
          <p:cNvPr id="6" name="TextBox 5"/>
          <p:cNvSpPr txBox="1"/>
          <p:nvPr/>
        </p:nvSpPr>
        <p:spPr>
          <a:xfrm>
            <a:off x="5816697" y="4454216"/>
            <a:ext cx="1492325" cy="373720"/>
          </a:xfrm>
          <a:prstGeom prst="rect">
            <a:avLst/>
          </a:prstGeom>
          <a:noFill/>
        </p:spPr>
        <p:txBody>
          <a:bodyPr wrap="none" lIns="111026" tIns="55513" rIns="111026" bIns="55513" rtlCol="0">
            <a:spAutoFit/>
          </a:bodyPr>
          <a:lstStyle/>
          <a:p>
            <a:pPr fontAlgn="base">
              <a:spcBef>
                <a:spcPct val="0"/>
              </a:spcBef>
              <a:spcAft>
                <a:spcPct val="0"/>
              </a:spcAft>
            </a:pPr>
            <a:r>
              <a:rPr lang="en-US" sz="1700" dirty="0">
                <a:solidFill>
                  <a:srgbClr val="258742"/>
                </a:solidFill>
                <a:latin typeface="Calibri" pitchFamily="34" charset="0"/>
                <a:cs typeface="Calibri" pitchFamily="34" charset="0"/>
              </a:rPr>
              <a:t>Microblogging</a:t>
            </a:r>
          </a:p>
        </p:txBody>
      </p:sp>
      <p:sp>
        <p:nvSpPr>
          <p:cNvPr id="7" name="TextBox 6"/>
          <p:cNvSpPr txBox="1"/>
          <p:nvPr/>
        </p:nvSpPr>
        <p:spPr>
          <a:xfrm>
            <a:off x="7444610" y="4480759"/>
            <a:ext cx="1498031" cy="358331"/>
          </a:xfrm>
          <a:prstGeom prst="rect">
            <a:avLst/>
          </a:prstGeom>
          <a:noFill/>
        </p:spPr>
        <p:txBody>
          <a:bodyPr wrap="none" lIns="111026" tIns="55513" rIns="111026" bIns="55513" rtlCol="0">
            <a:spAutoFit/>
          </a:bodyPr>
          <a:lstStyle/>
          <a:p>
            <a:pPr fontAlgn="base">
              <a:spcBef>
                <a:spcPct val="0"/>
              </a:spcBef>
              <a:spcAft>
                <a:spcPct val="0"/>
              </a:spcAft>
            </a:pPr>
            <a:r>
              <a:rPr lang="en-US" sz="1600" dirty="0">
                <a:solidFill>
                  <a:srgbClr val="258742"/>
                </a:solidFill>
                <a:latin typeface="Calibri" pitchFamily="34" charset="0"/>
                <a:cs typeface="Calibri" pitchFamily="34" charset="0"/>
              </a:rPr>
              <a:t>Social Analytics</a:t>
            </a:r>
          </a:p>
        </p:txBody>
      </p:sp>
      <p:sp>
        <p:nvSpPr>
          <p:cNvPr id="8" name="TextBox 7"/>
          <p:cNvSpPr txBox="1"/>
          <p:nvPr/>
        </p:nvSpPr>
        <p:spPr>
          <a:xfrm>
            <a:off x="3699191" y="4647542"/>
            <a:ext cx="2006760" cy="281387"/>
          </a:xfrm>
          <a:prstGeom prst="rect">
            <a:avLst/>
          </a:prstGeom>
          <a:noFill/>
        </p:spPr>
        <p:txBody>
          <a:bodyPr wrap="none" lIns="111026" tIns="55513" rIns="111026" bIns="55513" rtlCol="0">
            <a:spAutoFit/>
          </a:bodyPr>
          <a:lstStyle/>
          <a:p>
            <a:pPr fontAlgn="base">
              <a:spcBef>
                <a:spcPct val="0"/>
              </a:spcBef>
              <a:spcAft>
                <a:spcPct val="0"/>
              </a:spcAft>
            </a:pPr>
            <a:r>
              <a:rPr lang="en-US" sz="1100" b="1" dirty="0">
                <a:solidFill>
                  <a:srgbClr val="258742"/>
                </a:solidFill>
                <a:latin typeface="Calibri" pitchFamily="34" charset="0"/>
                <a:cs typeface="Calibri" pitchFamily="34" charset="0"/>
              </a:rPr>
              <a:t>News feeds and News streams</a:t>
            </a:r>
          </a:p>
        </p:txBody>
      </p:sp>
      <p:sp>
        <p:nvSpPr>
          <p:cNvPr id="9" name="TextBox 8"/>
          <p:cNvSpPr txBox="1"/>
          <p:nvPr/>
        </p:nvSpPr>
        <p:spPr>
          <a:xfrm>
            <a:off x="6209477" y="4629581"/>
            <a:ext cx="2118778" cy="358331"/>
          </a:xfrm>
          <a:prstGeom prst="rect">
            <a:avLst/>
          </a:prstGeom>
          <a:noFill/>
        </p:spPr>
        <p:txBody>
          <a:bodyPr wrap="none" lIns="111026" tIns="55513" rIns="111026" bIns="55513" rtlCol="0">
            <a:spAutoFit/>
          </a:bodyPr>
          <a:lstStyle/>
          <a:p>
            <a:pPr fontAlgn="base">
              <a:spcBef>
                <a:spcPct val="0"/>
              </a:spcBef>
              <a:spcAft>
                <a:spcPct val="0"/>
              </a:spcAft>
            </a:pPr>
            <a:r>
              <a:rPr lang="en-US" sz="1600" b="1" dirty="0">
                <a:solidFill>
                  <a:srgbClr val="258742"/>
                </a:solidFill>
                <a:latin typeface="Calibri" pitchFamily="34" charset="0"/>
                <a:cs typeface="Calibri" pitchFamily="34" charset="0"/>
              </a:rPr>
              <a:t>Message Broadcasting</a:t>
            </a:r>
          </a:p>
        </p:txBody>
      </p:sp>
      <p:sp>
        <p:nvSpPr>
          <p:cNvPr id="10" name="TextBox 9"/>
          <p:cNvSpPr txBox="1"/>
          <p:nvPr/>
        </p:nvSpPr>
        <p:spPr>
          <a:xfrm>
            <a:off x="3417160" y="4763482"/>
            <a:ext cx="2560245" cy="327554"/>
          </a:xfrm>
          <a:prstGeom prst="rect">
            <a:avLst/>
          </a:prstGeom>
          <a:noFill/>
        </p:spPr>
        <p:txBody>
          <a:bodyPr wrap="none" lIns="111026" tIns="55513" rIns="111026" bIns="55513" rtlCol="0">
            <a:spAutoFit/>
          </a:bodyPr>
          <a:lstStyle/>
          <a:p>
            <a:pPr fontAlgn="base">
              <a:spcBef>
                <a:spcPct val="0"/>
              </a:spcBef>
              <a:spcAft>
                <a:spcPct val="0"/>
              </a:spcAft>
            </a:pPr>
            <a:r>
              <a:rPr lang="en-US" sz="1400" dirty="0">
                <a:solidFill>
                  <a:srgbClr val="258742"/>
                </a:solidFill>
                <a:latin typeface="Calibri" pitchFamily="34" charset="0"/>
                <a:cs typeface="Calibri" pitchFamily="34" charset="0"/>
              </a:rPr>
              <a:t>Dynamic questions and answers</a:t>
            </a:r>
          </a:p>
        </p:txBody>
      </p:sp>
      <p:sp>
        <p:nvSpPr>
          <p:cNvPr id="11" name="TextBox 10"/>
          <p:cNvSpPr txBox="1"/>
          <p:nvPr/>
        </p:nvSpPr>
        <p:spPr>
          <a:xfrm>
            <a:off x="7227686" y="4793166"/>
            <a:ext cx="1484822" cy="342943"/>
          </a:xfrm>
          <a:prstGeom prst="rect">
            <a:avLst/>
          </a:prstGeom>
          <a:noFill/>
        </p:spPr>
        <p:txBody>
          <a:bodyPr wrap="none" lIns="111026" tIns="55513" rIns="111026" bIns="55513" rtlCol="0">
            <a:spAutoFit/>
          </a:bodyPr>
          <a:lstStyle/>
          <a:p>
            <a:pPr fontAlgn="base">
              <a:spcBef>
                <a:spcPct val="0"/>
              </a:spcBef>
              <a:spcAft>
                <a:spcPct val="0"/>
              </a:spcAft>
            </a:pPr>
            <a:r>
              <a:rPr lang="en-US" sz="1500" dirty="0">
                <a:solidFill>
                  <a:srgbClr val="258742"/>
                </a:solidFill>
                <a:latin typeface="Calibri" pitchFamily="34" charset="0"/>
                <a:cs typeface="Calibri" pitchFamily="34" charset="0"/>
              </a:rPr>
              <a:t>Activity Streams</a:t>
            </a:r>
          </a:p>
        </p:txBody>
      </p:sp>
      <p:sp>
        <p:nvSpPr>
          <p:cNvPr id="12" name="TextBox 11"/>
          <p:cNvSpPr txBox="1"/>
          <p:nvPr/>
        </p:nvSpPr>
        <p:spPr>
          <a:xfrm>
            <a:off x="4943777" y="4852185"/>
            <a:ext cx="1044317" cy="404498"/>
          </a:xfrm>
          <a:prstGeom prst="rect">
            <a:avLst/>
          </a:prstGeom>
          <a:noFill/>
        </p:spPr>
        <p:txBody>
          <a:bodyPr wrap="none" lIns="111026" tIns="55513" rIns="111026" bIns="55513" rtlCol="0">
            <a:spAutoFit/>
          </a:bodyPr>
          <a:lstStyle/>
          <a:p>
            <a:pPr fontAlgn="base">
              <a:spcBef>
                <a:spcPct val="0"/>
              </a:spcBef>
              <a:spcAft>
                <a:spcPct val="0"/>
              </a:spcAft>
            </a:pPr>
            <a:r>
              <a:rPr lang="en-US" sz="1900" dirty="0">
                <a:solidFill>
                  <a:srgbClr val="258742"/>
                </a:solidFill>
                <a:latin typeface="Calibri" pitchFamily="34" charset="0"/>
                <a:cs typeface="Calibri" pitchFamily="34" charset="0"/>
              </a:rPr>
              <a:t>Ideation</a:t>
            </a:r>
          </a:p>
        </p:txBody>
      </p:sp>
      <p:sp>
        <p:nvSpPr>
          <p:cNvPr id="13" name="TextBox 12"/>
          <p:cNvSpPr txBox="1"/>
          <p:nvPr/>
        </p:nvSpPr>
        <p:spPr>
          <a:xfrm>
            <a:off x="6353569" y="4890127"/>
            <a:ext cx="1101384" cy="373720"/>
          </a:xfrm>
          <a:prstGeom prst="rect">
            <a:avLst/>
          </a:prstGeom>
          <a:noFill/>
        </p:spPr>
        <p:txBody>
          <a:bodyPr wrap="none" lIns="111026" tIns="55513" rIns="111026" bIns="55513" rtlCol="0">
            <a:spAutoFit/>
          </a:bodyPr>
          <a:lstStyle/>
          <a:p>
            <a:pPr fontAlgn="base">
              <a:spcBef>
                <a:spcPct val="0"/>
              </a:spcBef>
              <a:spcAft>
                <a:spcPct val="0"/>
              </a:spcAft>
            </a:pPr>
            <a:r>
              <a:rPr lang="en-US" sz="1700" dirty="0">
                <a:solidFill>
                  <a:srgbClr val="258742"/>
                </a:solidFill>
                <a:latin typeface="Calibri" pitchFamily="34" charset="0"/>
                <a:cs typeface="Calibri" pitchFamily="34" charset="0"/>
              </a:rPr>
              <a:t>RSS Feeds</a:t>
            </a:r>
          </a:p>
        </p:txBody>
      </p:sp>
      <p:sp>
        <p:nvSpPr>
          <p:cNvPr id="14" name="TextBox 13"/>
          <p:cNvSpPr txBox="1"/>
          <p:nvPr/>
        </p:nvSpPr>
        <p:spPr>
          <a:xfrm rot="215133">
            <a:off x="3776113" y="4943298"/>
            <a:ext cx="1503032" cy="327554"/>
          </a:xfrm>
          <a:prstGeom prst="rect">
            <a:avLst/>
          </a:prstGeom>
          <a:noFill/>
        </p:spPr>
        <p:txBody>
          <a:bodyPr wrap="none" lIns="111026" tIns="55513" rIns="111026" bIns="55513" rtlCol="0">
            <a:spAutoFit/>
          </a:bodyPr>
          <a:lstStyle/>
          <a:p>
            <a:pPr fontAlgn="base">
              <a:spcBef>
                <a:spcPct val="0"/>
              </a:spcBef>
              <a:spcAft>
                <a:spcPct val="0"/>
              </a:spcAft>
            </a:pPr>
            <a:r>
              <a:rPr lang="en-US" sz="1400" b="1" dirty="0">
                <a:solidFill>
                  <a:srgbClr val="258742"/>
                </a:solidFill>
                <a:latin typeface="Calibri" pitchFamily="34" charset="0"/>
                <a:cs typeface="Calibri" pitchFamily="34" charset="0"/>
              </a:rPr>
              <a:t>Direct Messaging</a:t>
            </a:r>
          </a:p>
        </p:txBody>
      </p:sp>
      <p:sp>
        <p:nvSpPr>
          <p:cNvPr id="15" name="TextBox 14"/>
          <p:cNvSpPr txBox="1"/>
          <p:nvPr/>
        </p:nvSpPr>
        <p:spPr>
          <a:xfrm>
            <a:off x="5780376" y="5013075"/>
            <a:ext cx="2510103" cy="342943"/>
          </a:xfrm>
          <a:prstGeom prst="rect">
            <a:avLst/>
          </a:prstGeom>
          <a:noFill/>
        </p:spPr>
        <p:txBody>
          <a:bodyPr wrap="none" lIns="111026" tIns="55513" rIns="111026" bIns="55513" rtlCol="0">
            <a:spAutoFit/>
          </a:bodyPr>
          <a:lstStyle/>
          <a:p>
            <a:pPr fontAlgn="base">
              <a:spcBef>
                <a:spcPct val="0"/>
              </a:spcBef>
              <a:spcAft>
                <a:spcPct val="0"/>
              </a:spcAft>
            </a:pPr>
            <a:r>
              <a:rPr lang="en-US" sz="1500" b="1" dirty="0">
                <a:solidFill>
                  <a:srgbClr val="258742"/>
                </a:solidFill>
                <a:latin typeface="Calibri" pitchFamily="34" charset="0"/>
                <a:cs typeface="Calibri" pitchFamily="34" charset="0"/>
              </a:rPr>
              <a:t>Daily summaries of activities</a:t>
            </a:r>
          </a:p>
        </p:txBody>
      </p:sp>
      <p:pic>
        <p:nvPicPr>
          <p:cNvPr id="22" name="Picture 2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54076" y="926297"/>
            <a:ext cx="2901605" cy="3375746"/>
          </a:xfrm>
          <a:prstGeom prst="rect">
            <a:avLst/>
          </a:prstGeom>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05369" y="1401812"/>
            <a:ext cx="2569993" cy="2959216"/>
          </a:xfrm>
          <a:prstGeom prst="rect">
            <a:avLst/>
          </a:prstGeom>
        </p:spPr>
      </p:pic>
      <p:pic>
        <p:nvPicPr>
          <p:cNvPr id="24" name="Picture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36781" y="298862"/>
            <a:ext cx="2794797" cy="976044"/>
          </a:xfrm>
          <a:prstGeom prst="rect">
            <a:avLst/>
          </a:prstGeom>
        </p:spPr>
      </p:pic>
      <p:sp>
        <p:nvSpPr>
          <p:cNvPr id="25" name="TextBox 24"/>
          <p:cNvSpPr txBox="1"/>
          <p:nvPr/>
        </p:nvSpPr>
        <p:spPr>
          <a:xfrm>
            <a:off x="5787552" y="1557743"/>
            <a:ext cx="514685" cy="296776"/>
          </a:xfrm>
          <a:prstGeom prst="rect">
            <a:avLst/>
          </a:prstGeom>
          <a:noFill/>
        </p:spPr>
        <p:txBody>
          <a:bodyPr wrap="none" lIns="111026" tIns="55513" rIns="111026" bIns="55513" rtlCol="0">
            <a:spAutoFit/>
          </a:bodyPr>
          <a:lstStyle/>
          <a:p>
            <a:pPr fontAlgn="base">
              <a:spcBef>
                <a:spcPct val="0"/>
              </a:spcBef>
              <a:spcAft>
                <a:spcPct val="0"/>
              </a:spcAft>
            </a:pPr>
            <a:r>
              <a:rPr lang="en-US" sz="1200" dirty="0">
                <a:solidFill>
                  <a:srgbClr val="A91F23"/>
                </a:solidFill>
                <a:latin typeface="Calibri" pitchFamily="34" charset="0"/>
                <a:cs typeface="Calibri" pitchFamily="34" charset="0"/>
              </a:rPr>
              <a:t>legal</a:t>
            </a:r>
          </a:p>
        </p:txBody>
      </p:sp>
      <p:sp>
        <p:nvSpPr>
          <p:cNvPr id="26" name="TextBox 25"/>
          <p:cNvSpPr txBox="1"/>
          <p:nvPr/>
        </p:nvSpPr>
        <p:spPr>
          <a:xfrm rot="290593">
            <a:off x="5432664" y="1832348"/>
            <a:ext cx="1028928" cy="281387"/>
          </a:xfrm>
          <a:prstGeom prst="rect">
            <a:avLst/>
          </a:prstGeom>
          <a:noFill/>
        </p:spPr>
        <p:txBody>
          <a:bodyPr wrap="none" lIns="111026" tIns="55513" rIns="111026" bIns="55513" rtlCol="0">
            <a:spAutoFit/>
          </a:bodyPr>
          <a:lstStyle/>
          <a:p>
            <a:pPr fontAlgn="base">
              <a:spcBef>
                <a:spcPct val="0"/>
              </a:spcBef>
              <a:spcAft>
                <a:spcPct val="0"/>
              </a:spcAft>
            </a:pPr>
            <a:r>
              <a:rPr lang="en-US" sz="1100" b="1" dirty="0">
                <a:solidFill>
                  <a:srgbClr val="68481D"/>
                </a:solidFill>
                <a:latin typeface="Calibri" pitchFamily="34" charset="0"/>
                <a:cs typeface="Calibri" pitchFamily="34" charset="0"/>
              </a:rPr>
              <a:t>Time to Think</a:t>
            </a:r>
          </a:p>
        </p:txBody>
      </p:sp>
      <p:sp>
        <p:nvSpPr>
          <p:cNvPr id="27" name="TextBox 26"/>
          <p:cNvSpPr txBox="1"/>
          <p:nvPr/>
        </p:nvSpPr>
        <p:spPr>
          <a:xfrm rot="370360">
            <a:off x="5299384" y="2102087"/>
            <a:ext cx="1054063" cy="296776"/>
          </a:xfrm>
          <a:prstGeom prst="rect">
            <a:avLst/>
          </a:prstGeom>
          <a:noFill/>
        </p:spPr>
        <p:txBody>
          <a:bodyPr wrap="none" lIns="111026" tIns="55513" rIns="111026" bIns="55513" rtlCol="0">
            <a:spAutoFit/>
          </a:bodyPr>
          <a:lstStyle/>
          <a:p>
            <a:pPr fontAlgn="base">
              <a:spcBef>
                <a:spcPct val="0"/>
              </a:spcBef>
              <a:spcAft>
                <a:spcPct val="0"/>
              </a:spcAft>
            </a:pPr>
            <a:r>
              <a:rPr lang="en-US" sz="1200" dirty="0">
                <a:solidFill>
                  <a:srgbClr val="A91F23"/>
                </a:solidFill>
                <a:latin typeface="Calibri" pitchFamily="34" charset="0"/>
                <a:cs typeface="Calibri" pitchFamily="34" charset="0"/>
              </a:rPr>
              <a:t>Leader</a:t>
            </a:r>
            <a:r>
              <a:rPr lang="en-US" sz="1200" i="1" dirty="0">
                <a:solidFill>
                  <a:srgbClr val="A91F23"/>
                </a:solidFill>
                <a:latin typeface="Calibri" pitchFamily="34" charset="0"/>
                <a:cs typeface="Calibri" pitchFamily="34" charset="0"/>
              </a:rPr>
              <a:t> </a:t>
            </a:r>
            <a:r>
              <a:rPr lang="en-US" sz="1200" dirty="0">
                <a:solidFill>
                  <a:srgbClr val="A91F23"/>
                </a:solidFill>
                <a:latin typeface="Calibri" pitchFamily="34" charset="0"/>
                <a:cs typeface="Calibri" pitchFamily="34" charset="0"/>
              </a:rPr>
              <a:t>Board</a:t>
            </a:r>
          </a:p>
        </p:txBody>
      </p:sp>
      <p:sp>
        <p:nvSpPr>
          <p:cNvPr id="28" name="TextBox 27"/>
          <p:cNvSpPr txBox="1"/>
          <p:nvPr/>
        </p:nvSpPr>
        <p:spPr>
          <a:xfrm rot="227361">
            <a:off x="4966828" y="2354245"/>
            <a:ext cx="1435449" cy="296776"/>
          </a:xfrm>
          <a:prstGeom prst="rect">
            <a:avLst/>
          </a:prstGeom>
          <a:noFill/>
        </p:spPr>
        <p:txBody>
          <a:bodyPr wrap="none" lIns="111026" tIns="55513" rIns="111026" bIns="55513" rtlCol="0">
            <a:spAutoFit/>
          </a:bodyPr>
          <a:lstStyle/>
          <a:p>
            <a:pPr fontAlgn="base">
              <a:spcBef>
                <a:spcPct val="0"/>
              </a:spcBef>
              <a:spcAft>
                <a:spcPct val="0"/>
              </a:spcAft>
            </a:pPr>
            <a:r>
              <a:rPr lang="en-US" sz="1200" b="1" dirty="0">
                <a:solidFill>
                  <a:srgbClr val="68481D"/>
                </a:solidFill>
                <a:latin typeface="Calibri" pitchFamily="34" charset="0"/>
                <a:cs typeface="Calibri" pitchFamily="34" charset="0"/>
              </a:rPr>
              <a:t>Help and Feedback</a:t>
            </a:r>
          </a:p>
        </p:txBody>
      </p:sp>
      <p:sp>
        <p:nvSpPr>
          <p:cNvPr id="29" name="TextBox 28"/>
          <p:cNvSpPr txBox="1"/>
          <p:nvPr/>
        </p:nvSpPr>
        <p:spPr>
          <a:xfrm rot="263416">
            <a:off x="4837628" y="2645382"/>
            <a:ext cx="1562728" cy="265999"/>
          </a:xfrm>
          <a:prstGeom prst="rect">
            <a:avLst/>
          </a:prstGeom>
          <a:noFill/>
        </p:spPr>
        <p:txBody>
          <a:bodyPr wrap="none" lIns="111026" tIns="55513" rIns="111026" bIns="55513" rtlCol="0">
            <a:spAutoFit/>
          </a:bodyPr>
          <a:lstStyle/>
          <a:p>
            <a:pPr fontAlgn="base">
              <a:spcBef>
                <a:spcPct val="0"/>
              </a:spcBef>
              <a:spcAft>
                <a:spcPct val="0"/>
              </a:spcAft>
            </a:pPr>
            <a:r>
              <a:rPr lang="en-US" sz="1000" b="1" dirty="0">
                <a:solidFill>
                  <a:srgbClr val="A91F23"/>
                </a:solidFill>
                <a:latin typeface="Calibri" pitchFamily="34" charset="0"/>
                <a:cs typeface="Calibri" pitchFamily="34" charset="0"/>
              </a:rPr>
              <a:t>Global Talent Acquisition</a:t>
            </a:r>
          </a:p>
        </p:txBody>
      </p:sp>
      <p:sp>
        <p:nvSpPr>
          <p:cNvPr id="30" name="TextBox 29"/>
          <p:cNvSpPr txBox="1"/>
          <p:nvPr/>
        </p:nvSpPr>
        <p:spPr>
          <a:xfrm rot="301607">
            <a:off x="4848309" y="2830903"/>
            <a:ext cx="1376715" cy="342943"/>
          </a:xfrm>
          <a:prstGeom prst="rect">
            <a:avLst/>
          </a:prstGeom>
          <a:noFill/>
        </p:spPr>
        <p:txBody>
          <a:bodyPr wrap="none" lIns="111026" tIns="55513" rIns="111026" bIns="55513" rtlCol="0">
            <a:spAutoFit/>
          </a:bodyPr>
          <a:lstStyle/>
          <a:p>
            <a:pPr fontAlgn="base">
              <a:spcBef>
                <a:spcPct val="0"/>
              </a:spcBef>
              <a:spcAft>
                <a:spcPct val="0"/>
              </a:spcAft>
            </a:pPr>
            <a:r>
              <a:rPr lang="en-US" sz="1500" dirty="0">
                <a:solidFill>
                  <a:srgbClr val="68481D"/>
                </a:solidFill>
                <a:latin typeface="Calibri" pitchFamily="34" charset="0"/>
                <a:cs typeface="Calibri" pitchFamily="34" charset="0"/>
              </a:rPr>
              <a:t>Global Leaders</a:t>
            </a:r>
          </a:p>
        </p:txBody>
      </p:sp>
      <p:sp>
        <p:nvSpPr>
          <p:cNvPr id="31" name="TextBox 30"/>
          <p:cNvSpPr txBox="1"/>
          <p:nvPr/>
        </p:nvSpPr>
        <p:spPr>
          <a:xfrm rot="296937">
            <a:off x="4525590" y="3097767"/>
            <a:ext cx="1791701" cy="296776"/>
          </a:xfrm>
          <a:prstGeom prst="rect">
            <a:avLst/>
          </a:prstGeom>
          <a:noFill/>
        </p:spPr>
        <p:txBody>
          <a:bodyPr wrap="none" lIns="111026" tIns="55513" rIns="111026" bIns="55513" rtlCol="0">
            <a:spAutoFit/>
          </a:bodyPr>
          <a:lstStyle/>
          <a:p>
            <a:pPr fontAlgn="base">
              <a:spcBef>
                <a:spcPct val="0"/>
              </a:spcBef>
              <a:spcAft>
                <a:spcPct val="0"/>
              </a:spcAft>
            </a:pPr>
            <a:r>
              <a:rPr lang="en-US" sz="1200" b="1" dirty="0">
                <a:solidFill>
                  <a:srgbClr val="A91F23"/>
                </a:solidFill>
                <a:latin typeface="Calibri" pitchFamily="34" charset="0"/>
                <a:cs typeface="Calibri" pitchFamily="34" charset="0"/>
              </a:rPr>
              <a:t>PayPal Product Analytics</a:t>
            </a:r>
          </a:p>
        </p:txBody>
      </p:sp>
      <p:sp>
        <p:nvSpPr>
          <p:cNvPr id="32" name="TextBox 31"/>
          <p:cNvSpPr txBox="1"/>
          <p:nvPr/>
        </p:nvSpPr>
        <p:spPr>
          <a:xfrm rot="301686">
            <a:off x="4725451" y="3328142"/>
            <a:ext cx="1686159" cy="296776"/>
          </a:xfrm>
          <a:prstGeom prst="rect">
            <a:avLst/>
          </a:prstGeom>
          <a:noFill/>
        </p:spPr>
        <p:txBody>
          <a:bodyPr wrap="none" lIns="111026" tIns="55513" rIns="111026" bIns="55513" rtlCol="0">
            <a:spAutoFit/>
          </a:bodyPr>
          <a:lstStyle/>
          <a:p>
            <a:pPr fontAlgn="base">
              <a:spcBef>
                <a:spcPct val="0"/>
              </a:spcBef>
              <a:spcAft>
                <a:spcPct val="0"/>
              </a:spcAft>
            </a:pPr>
            <a:r>
              <a:rPr lang="en-US" sz="1200" dirty="0">
                <a:solidFill>
                  <a:srgbClr val="68481D"/>
                </a:solidFill>
                <a:latin typeface="Calibri" pitchFamily="34" charset="0"/>
                <a:cs typeface="Calibri" pitchFamily="34" charset="0"/>
              </a:rPr>
              <a:t>Operational Excellence </a:t>
            </a:r>
          </a:p>
        </p:txBody>
      </p:sp>
      <p:sp>
        <p:nvSpPr>
          <p:cNvPr id="34" name="TextBox 33"/>
          <p:cNvSpPr txBox="1"/>
          <p:nvPr/>
        </p:nvSpPr>
        <p:spPr>
          <a:xfrm rot="307458">
            <a:off x="4306548" y="3537174"/>
            <a:ext cx="2058890" cy="312165"/>
          </a:xfrm>
          <a:prstGeom prst="rect">
            <a:avLst/>
          </a:prstGeom>
          <a:noFill/>
        </p:spPr>
        <p:txBody>
          <a:bodyPr wrap="none" lIns="111026" tIns="55513" rIns="111026" bIns="55513" rtlCol="0">
            <a:spAutoFit/>
          </a:bodyPr>
          <a:lstStyle/>
          <a:p>
            <a:pPr fontAlgn="base">
              <a:spcBef>
                <a:spcPct val="0"/>
              </a:spcBef>
              <a:spcAft>
                <a:spcPct val="0"/>
              </a:spcAft>
            </a:pPr>
            <a:r>
              <a:rPr lang="en-US" sz="1300" dirty="0">
                <a:solidFill>
                  <a:srgbClr val="A91F23"/>
                </a:solidFill>
                <a:latin typeface="Calibri" pitchFamily="34" charset="0"/>
                <a:cs typeface="Calibri" pitchFamily="34" charset="0"/>
              </a:rPr>
              <a:t>Learning and Development</a:t>
            </a:r>
          </a:p>
        </p:txBody>
      </p:sp>
      <p:sp>
        <p:nvSpPr>
          <p:cNvPr id="35" name="TextBox 34"/>
          <p:cNvSpPr txBox="1"/>
          <p:nvPr/>
        </p:nvSpPr>
        <p:spPr>
          <a:xfrm rot="296605">
            <a:off x="4122359" y="3796994"/>
            <a:ext cx="2365832" cy="342943"/>
          </a:xfrm>
          <a:prstGeom prst="rect">
            <a:avLst/>
          </a:prstGeom>
          <a:noFill/>
        </p:spPr>
        <p:txBody>
          <a:bodyPr wrap="none" lIns="111026" tIns="55513" rIns="111026" bIns="55513" rtlCol="0">
            <a:spAutoFit/>
          </a:bodyPr>
          <a:lstStyle/>
          <a:p>
            <a:pPr fontAlgn="base">
              <a:spcBef>
                <a:spcPct val="0"/>
              </a:spcBef>
              <a:spcAft>
                <a:spcPct val="0"/>
              </a:spcAft>
            </a:pPr>
            <a:r>
              <a:rPr lang="en-US" sz="1500" dirty="0">
                <a:solidFill>
                  <a:srgbClr val="68481D"/>
                </a:solidFill>
                <a:latin typeface="Calibri" pitchFamily="34" charset="0"/>
                <a:cs typeface="Calibri" pitchFamily="34" charset="0"/>
              </a:rPr>
              <a:t>Corporate Communications</a:t>
            </a:r>
          </a:p>
        </p:txBody>
      </p:sp>
      <p:sp>
        <p:nvSpPr>
          <p:cNvPr id="36" name="TextBox 35"/>
          <p:cNvSpPr txBox="1"/>
          <p:nvPr/>
        </p:nvSpPr>
        <p:spPr>
          <a:xfrm rot="21368603">
            <a:off x="6582980" y="2045808"/>
            <a:ext cx="736477" cy="312165"/>
          </a:xfrm>
          <a:prstGeom prst="rect">
            <a:avLst/>
          </a:prstGeom>
          <a:noFill/>
        </p:spPr>
        <p:txBody>
          <a:bodyPr wrap="none" lIns="111026" tIns="55513" rIns="111026" bIns="55513" rtlCol="0">
            <a:spAutoFit/>
          </a:bodyPr>
          <a:lstStyle/>
          <a:p>
            <a:pPr fontAlgn="base">
              <a:spcBef>
                <a:spcPct val="0"/>
              </a:spcBef>
              <a:spcAft>
                <a:spcPct val="0"/>
              </a:spcAft>
            </a:pPr>
            <a:r>
              <a:rPr lang="en-US" sz="1300" b="1" dirty="0">
                <a:solidFill>
                  <a:srgbClr val="68481D"/>
                </a:solidFill>
                <a:latin typeface="Calibri" pitchFamily="34" charset="0"/>
                <a:cs typeface="Calibri" pitchFamily="34" charset="0"/>
              </a:rPr>
              <a:t>Chatter</a:t>
            </a:r>
          </a:p>
        </p:txBody>
      </p:sp>
      <p:sp>
        <p:nvSpPr>
          <p:cNvPr id="37" name="TextBox 36"/>
          <p:cNvSpPr txBox="1"/>
          <p:nvPr/>
        </p:nvSpPr>
        <p:spPr>
          <a:xfrm rot="21282137">
            <a:off x="6706990" y="2275165"/>
            <a:ext cx="873437" cy="312165"/>
          </a:xfrm>
          <a:prstGeom prst="rect">
            <a:avLst/>
          </a:prstGeom>
          <a:noFill/>
        </p:spPr>
        <p:txBody>
          <a:bodyPr wrap="none" lIns="111026" tIns="55513" rIns="111026" bIns="55513" rtlCol="0">
            <a:spAutoFit/>
          </a:bodyPr>
          <a:lstStyle/>
          <a:p>
            <a:pPr fontAlgn="base">
              <a:spcBef>
                <a:spcPct val="0"/>
              </a:spcBef>
              <a:spcAft>
                <a:spcPct val="0"/>
              </a:spcAft>
            </a:pPr>
            <a:r>
              <a:rPr lang="en-US" sz="1300" dirty="0">
                <a:solidFill>
                  <a:srgbClr val="A91F23"/>
                </a:solidFill>
                <a:latin typeface="Calibri" pitchFamily="34" charset="0"/>
                <a:cs typeface="Calibri" pitchFamily="34" charset="0"/>
              </a:rPr>
              <a:t>My Social</a:t>
            </a:r>
          </a:p>
        </p:txBody>
      </p:sp>
      <p:sp>
        <p:nvSpPr>
          <p:cNvPr id="38" name="TextBox 37"/>
          <p:cNvSpPr txBox="1"/>
          <p:nvPr/>
        </p:nvSpPr>
        <p:spPr>
          <a:xfrm rot="21332758">
            <a:off x="6625610" y="2494724"/>
            <a:ext cx="1270597" cy="635330"/>
          </a:xfrm>
          <a:prstGeom prst="rect">
            <a:avLst/>
          </a:prstGeom>
          <a:noFill/>
        </p:spPr>
        <p:txBody>
          <a:bodyPr wrap="none" lIns="111026" tIns="55513" rIns="111026" bIns="55513" rtlCol="0">
            <a:spAutoFit/>
          </a:bodyPr>
          <a:lstStyle/>
          <a:p>
            <a:pPr fontAlgn="base">
              <a:spcBef>
                <a:spcPct val="0"/>
              </a:spcBef>
              <a:spcAft>
                <a:spcPct val="0"/>
              </a:spcAft>
            </a:pPr>
            <a:r>
              <a:rPr lang="en-US" sz="1700" b="1" dirty="0">
                <a:solidFill>
                  <a:srgbClr val="68481D"/>
                </a:solidFill>
                <a:latin typeface="Calibri" pitchFamily="34" charset="0"/>
                <a:cs typeface="Calibri" pitchFamily="34" charset="0"/>
              </a:rPr>
              <a:t>Linked In </a:t>
            </a:r>
          </a:p>
          <a:p>
            <a:pPr fontAlgn="base">
              <a:spcBef>
                <a:spcPct val="0"/>
              </a:spcBef>
              <a:spcAft>
                <a:spcPct val="0"/>
              </a:spcAft>
            </a:pPr>
            <a:r>
              <a:rPr lang="en-US" sz="1700" b="1" dirty="0">
                <a:solidFill>
                  <a:srgbClr val="68481D"/>
                </a:solidFill>
                <a:latin typeface="Calibri" pitchFamily="34" charset="0"/>
                <a:cs typeface="Calibri" pitchFamily="34" charset="0"/>
              </a:rPr>
              <a:t>Integration </a:t>
            </a:r>
          </a:p>
        </p:txBody>
      </p:sp>
      <p:sp>
        <p:nvSpPr>
          <p:cNvPr id="39" name="TextBox 38"/>
          <p:cNvSpPr txBox="1"/>
          <p:nvPr/>
        </p:nvSpPr>
        <p:spPr>
          <a:xfrm rot="21378175">
            <a:off x="6594140" y="3066514"/>
            <a:ext cx="797454" cy="342943"/>
          </a:xfrm>
          <a:prstGeom prst="rect">
            <a:avLst/>
          </a:prstGeom>
          <a:noFill/>
        </p:spPr>
        <p:txBody>
          <a:bodyPr wrap="none" lIns="111026" tIns="55513" rIns="111026" bIns="55513" rtlCol="0">
            <a:spAutoFit/>
          </a:bodyPr>
          <a:lstStyle/>
          <a:p>
            <a:pPr fontAlgn="base">
              <a:spcBef>
                <a:spcPct val="0"/>
              </a:spcBef>
              <a:spcAft>
                <a:spcPct val="0"/>
              </a:spcAft>
            </a:pPr>
            <a:r>
              <a:rPr lang="en-US" sz="1500" b="1" dirty="0">
                <a:solidFill>
                  <a:srgbClr val="A91F23"/>
                </a:solidFill>
                <a:latin typeface="Calibri" pitchFamily="34" charset="0"/>
                <a:cs typeface="Calibri" pitchFamily="34" charset="0"/>
              </a:rPr>
              <a:t>Twitter</a:t>
            </a:r>
          </a:p>
        </p:txBody>
      </p:sp>
      <p:sp>
        <p:nvSpPr>
          <p:cNvPr id="40" name="TextBox 39"/>
          <p:cNvSpPr txBox="1"/>
          <p:nvPr/>
        </p:nvSpPr>
        <p:spPr>
          <a:xfrm rot="21303456">
            <a:off x="6938155" y="3262682"/>
            <a:ext cx="1300413" cy="358331"/>
          </a:xfrm>
          <a:prstGeom prst="rect">
            <a:avLst/>
          </a:prstGeom>
          <a:noFill/>
        </p:spPr>
        <p:txBody>
          <a:bodyPr wrap="none" lIns="111026" tIns="55513" rIns="111026" bIns="55513" rtlCol="0">
            <a:spAutoFit/>
          </a:bodyPr>
          <a:lstStyle/>
          <a:p>
            <a:pPr fontAlgn="base">
              <a:spcBef>
                <a:spcPct val="0"/>
              </a:spcBef>
              <a:spcAft>
                <a:spcPct val="0"/>
              </a:spcAft>
            </a:pPr>
            <a:r>
              <a:rPr lang="en-US" sz="1600" b="1" dirty="0">
                <a:solidFill>
                  <a:srgbClr val="68481D"/>
                </a:solidFill>
                <a:latin typeface="Calibri" pitchFamily="34" charset="0"/>
                <a:cs typeface="Calibri" pitchFamily="34" charset="0"/>
              </a:rPr>
              <a:t>Mobile Apps</a:t>
            </a:r>
          </a:p>
        </p:txBody>
      </p:sp>
      <p:sp>
        <p:nvSpPr>
          <p:cNvPr id="41" name="TextBox 40"/>
          <p:cNvSpPr txBox="1"/>
          <p:nvPr/>
        </p:nvSpPr>
        <p:spPr>
          <a:xfrm rot="21354297">
            <a:off x="6692679" y="3489015"/>
            <a:ext cx="881452" cy="358331"/>
          </a:xfrm>
          <a:prstGeom prst="rect">
            <a:avLst/>
          </a:prstGeom>
          <a:noFill/>
        </p:spPr>
        <p:txBody>
          <a:bodyPr wrap="none" lIns="111026" tIns="55513" rIns="111026" bIns="55513" rtlCol="0">
            <a:spAutoFit/>
          </a:bodyPr>
          <a:lstStyle/>
          <a:p>
            <a:pPr fontAlgn="base">
              <a:spcBef>
                <a:spcPct val="0"/>
              </a:spcBef>
              <a:spcAft>
                <a:spcPct val="0"/>
              </a:spcAft>
            </a:pPr>
            <a:r>
              <a:rPr lang="en-US" sz="1600" dirty="0">
                <a:solidFill>
                  <a:srgbClr val="A91F23"/>
                </a:solidFill>
                <a:latin typeface="Calibri" pitchFamily="34" charset="0"/>
                <a:cs typeface="Calibri" pitchFamily="34" charset="0"/>
              </a:rPr>
              <a:t>My Hub</a:t>
            </a:r>
          </a:p>
        </p:txBody>
      </p:sp>
      <p:sp>
        <p:nvSpPr>
          <p:cNvPr id="42" name="TextBox 41"/>
          <p:cNvSpPr txBox="1"/>
          <p:nvPr/>
        </p:nvSpPr>
        <p:spPr>
          <a:xfrm rot="21341214">
            <a:off x="7627766" y="3646586"/>
            <a:ext cx="881708" cy="312165"/>
          </a:xfrm>
          <a:prstGeom prst="rect">
            <a:avLst/>
          </a:prstGeom>
          <a:noFill/>
        </p:spPr>
        <p:txBody>
          <a:bodyPr wrap="none" lIns="111026" tIns="55513" rIns="111026" bIns="55513" rtlCol="0">
            <a:spAutoFit/>
          </a:bodyPr>
          <a:lstStyle/>
          <a:p>
            <a:pPr fontAlgn="base">
              <a:spcBef>
                <a:spcPct val="0"/>
              </a:spcBef>
              <a:spcAft>
                <a:spcPct val="0"/>
              </a:spcAft>
            </a:pPr>
            <a:r>
              <a:rPr lang="en-US" sz="1300" b="1" dirty="0">
                <a:solidFill>
                  <a:srgbClr val="68481D"/>
                </a:solidFill>
                <a:latin typeface="Calibri" pitchFamily="34" charset="0"/>
                <a:cs typeface="Calibri" pitchFamily="34" charset="0"/>
              </a:rPr>
              <a:t>Facebook</a:t>
            </a:r>
          </a:p>
        </p:txBody>
      </p:sp>
      <p:sp>
        <p:nvSpPr>
          <p:cNvPr id="44" name="TextBox 43"/>
          <p:cNvSpPr txBox="1"/>
          <p:nvPr/>
        </p:nvSpPr>
        <p:spPr>
          <a:xfrm rot="21440295">
            <a:off x="6658594" y="3870316"/>
            <a:ext cx="1859540" cy="512220"/>
          </a:xfrm>
          <a:prstGeom prst="rect">
            <a:avLst/>
          </a:prstGeom>
          <a:noFill/>
        </p:spPr>
        <p:txBody>
          <a:bodyPr wrap="none" lIns="111026" tIns="55513" rIns="111026" bIns="55513" rtlCol="0">
            <a:spAutoFit/>
          </a:bodyPr>
          <a:lstStyle/>
          <a:p>
            <a:pPr fontAlgn="base">
              <a:spcBef>
                <a:spcPct val="0"/>
              </a:spcBef>
              <a:spcAft>
                <a:spcPct val="0"/>
              </a:spcAft>
            </a:pPr>
            <a:r>
              <a:rPr lang="en-US" sz="1300" b="1" dirty="0">
                <a:solidFill>
                  <a:srgbClr val="A91F23"/>
                </a:solidFill>
                <a:latin typeface="Calibri" pitchFamily="34" charset="0"/>
                <a:cs typeface="Calibri" pitchFamily="34" charset="0"/>
              </a:rPr>
              <a:t>Posts to multiple social </a:t>
            </a:r>
          </a:p>
          <a:p>
            <a:pPr fontAlgn="base">
              <a:spcBef>
                <a:spcPct val="0"/>
              </a:spcBef>
              <a:spcAft>
                <a:spcPct val="0"/>
              </a:spcAft>
            </a:pPr>
            <a:r>
              <a:rPr lang="en-US" sz="1300" b="1" dirty="0">
                <a:solidFill>
                  <a:srgbClr val="A91F23"/>
                </a:solidFill>
                <a:latin typeface="Calibri" pitchFamily="34" charset="0"/>
                <a:cs typeface="Calibri" pitchFamily="34" charset="0"/>
              </a:rPr>
              <a:t>Networks            </a:t>
            </a:r>
          </a:p>
        </p:txBody>
      </p:sp>
      <p:grpSp>
        <p:nvGrpSpPr>
          <p:cNvPr id="60" name="Group 59"/>
          <p:cNvGrpSpPr/>
          <p:nvPr/>
        </p:nvGrpSpPr>
        <p:grpSpPr>
          <a:xfrm>
            <a:off x="6678107" y="723688"/>
            <a:ext cx="2091371" cy="379978"/>
            <a:chOff x="4910122" y="709561"/>
            <a:chExt cx="1537694" cy="372560"/>
          </a:xfrm>
        </p:grpSpPr>
        <p:sp>
          <p:nvSpPr>
            <p:cNvPr id="45" name="TextBox 44"/>
            <p:cNvSpPr txBox="1"/>
            <p:nvPr/>
          </p:nvSpPr>
          <p:spPr>
            <a:xfrm rot="21065963">
              <a:off x="4910122" y="709561"/>
              <a:ext cx="605904" cy="316857"/>
            </a:xfrm>
            <a:prstGeom prst="rect">
              <a:avLst/>
            </a:prstGeom>
            <a:noFill/>
          </p:spPr>
          <p:txBody>
            <a:bodyPr wrap="none" rtlCol="0">
              <a:spAutoFit/>
            </a:bodyPr>
            <a:lstStyle/>
            <a:p>
              <a:pPr fontAlgn="base">
                <a:spcBef>
                  <a:spcPct val="0"/>
                </a:spcBef>
                <a:spcAft>
                  <a:spcPct val="0"/>
                </a:spcAft>
              </a:pPr>
              <a:r>
                <a:rPr lang="en-US" sz="1500" b="1" dirty="0">
                  <a:solidFill>
                    <a:srgbClr val="A91F23"/>
                  </a:solidFill>
                  <a:latin typeface="Calibri" pitchFamily="34" charset="0"/>
                  <a:cs typeface="Calibri" pitchFamily="34" charset="0"/>
                </a:rPr>
                <a:t>Wave 3:</a:t>
              </a:r>
            </a:p>
          </p:txBody>
        </p:sp>
        <p:sp>
          <p:nvSpPr>
            <p:cNvPr id="46" name="TextBox 45"/>
            <p:cNvSpPr txBox="1"/>
            <p:nvPr/>
          </p:nvSpPr>
          <p:spPr>
            <a:xfrm rot="21002750">
              <a:off x="5002641" y="810529"/>
              <a:ext cx="1445175" cy="271592"/>
            </a:xfrm>
            <a:prstGeom prst="rect">
              <a:avLst/>
            </a:prstGeom>
            <a:noFill/>
          </p:spPr>
          <p:txBody>
            <a:bodyPr wrap="none" rtlCol="0">
              <a:spAutoFit/>
            </a:bodyPr>
            <a:lstStyle/>
            <a:p>
              <a:pPr fontAlgn="base">
                <a:spcBef>
                  <a:spcPct val="0"/>
                </a:spcBef>
                <a:spcAft>
                  <a:spcPct val="0"/>
                </a:spcAft>
              </a:pPr>
              <a:r>
                <a:rPr lang="en-US" sz="1200" b="1" dirty="0">
                  <a:solidFill>
                    <a:srgbClr val="7F141E"/>
                  </a:solidFill>
                  <a:latin typeface="Calibri" pitchFamily="34" charset="0"/>
                  <a:cs typeface="Calibri" pitchFamily="34" charset="0"/>
                </a:rPr>
                <a:t>Social and Email Integration</a:t>
              </a:r>
            </a:p>
          </p:txBody>
        </p:sp>
      </p:grpSp>
      <p:sp>
        <p:nvSpPr>
          <p:cNvPr id="47" name="TextBox 46"/>
          <p:cNvSpPr txBox="1"/>
          <p:nvPr/>
        </p:nvSpPr>
        <p:spPr>
          <a:xfrm rot="640936">
            <a:off x="6752365" y="423078"/>
            <a:ext cx="2187900" cy="265999"/>
          </a:xfrm>
          <a:prstGeom prst="rect">
            <a:avLst/>
          </a:prstGeom>
          <a:noFill/>
        </p:spPr>
        <p:txBody>
          <a:bodyPr wrap="none" lIns="111026" tIns="55513" rIns="111026" bIns="55513" rtlCol="0">
            <a:spAutoFit/>
          </a:bodyPr>
          <a:lstStyle/>
          <a:p>
            <a:pPr fontAlgn="base">
              <a:spcBef>
                <a:spcPct val="0"/>
              </a:spcBef>
              <a:spcAft>
                <a:spcPct val="0"/>
              </a:spcAft>
            </a:pPr>
            <a:r>
              <a:rPr lang="en-US" sz="1000" b="1" dirty="0">
                <a:solidFill>
                  <a:srgbClr val="68481D"/>
                </a:solidFill>
                <a:latin typeface="Calibri" pitchFamily="34" charset="0"/>
                <a:cs typeface="Calibri" pitchFamily="34" charset="0"/>
              </a:rPr>
              <a:t>Contextualization of Social Networks</a:t>
            </a:r>
          </a:p>
        </p:txBody>
      </p:sp>
      <p:sp>
        <p:nvSpPr>
          <p:cNvPr id="48" name="TextBox 47"/>
          <p:cNvSpPr txBox="1"/>
          <p:nvPr/>
        </p:nvSpPr>
        <p:spPr>
          <a:xfrm rot="21007033">
            <a:off x="8346969" y="828968"/>
            <a:ext cx="512761" cy="281387"/>
          </a:xfrm>
          <a:prstGeom prst="rect">
            <a:avLst/>
          </a:prstGeom>
          <a:noFill/>
        </p:spPr>
        <p:txBody>
          <a:bodyPr wrap="none" lIns="111026" tIns="55513" rIns="111026" bIns="55513" rtlCol="0">
            <a:spAutoFit/>
          </a:bodyPr>
          <a:lstStyle/>
          <a:p>
            <a:pPr fontAlgn="base">
              <a:spcBef>
                <a:spcPct val="0"/>
              </a:spcBef>
              <a:spcAft>
                <a:spcPct val="0"/>
              </a:spcAft>
            </a:pPr>
            <a:r>
              <a:rPr lang="en-US" sz="1100" b="1" dirty="0" smtClean="0">
                <a:solidFill>
                  <a:srgbClr val="F2DE7B"/>
                </a:solidFill>
                <a:latin typeface="Calibri" pitchFamily="34" charset="0"/>
                <a:cs typeface="Calibri" pitchFamily="34" charset="0"/>
              </a:rPr>
              <a:t>2013</a:t>
            </a:r>
            <a:endParaRPr lang="en-US" sz="1100" b="1" dirty="0">
              <a:solidFill>
                <a:srgbClr val="F2DE7B"/>
              </a:solidFill>
              <a:latin typeface="Calibri" pitchFamily="34" charset="0"/>
              <a:cs typeface="Calibri" pitchFamily="34" charset="0"/>
            </a:endParaRPr>
          </a:p>
        </p:txBody>
      </p:sp>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966" y="5264576"/>
            <a:ext cx="12436475" cy="1204513"/>
          </a:xfrm>
          <a:prstGeom prst="rect">
            <a:avLst/>
          </a:prstGeom>
        </p:spPr>
      </p:pic>
      <p:sp>
        <p:nvSpPr>
          <p:cNvPr id="54" name="TextBox 53"/>
          <p:cNvSpPr txBox="1"/>
          <p:nvPr/>
        </p:nvSpPr>
        <p:spPr>
          <a:xfrm>
            <a:off x="309087" y="288163"/>
            <a:ext cx="1880700" cy="373720"/>
          </a:xfrm>
          <a:prstGeom prst="rect">
            <a:avLst/>
          </a:prstGeom>
          <a:noFill/>
        </p:spPr>
        <p:txBody>
          <a:bodyPr wrap="none" lIns="111026" tIns="55513" rIns="111026" bIns="55513" rtlCol="0">
            <a:spAutoFit/>
          </a:bodyPr>
          <a:lstStyle/>
          <a:p>
            <a:pPr fontAlgn="base">
              <a:spcBef>
                <a:spcPct val="0"/>
              </a:spcBef>
              <a:spcAft>
                <a:spcPct val="0"/>
              </a:spcAft>
            </a:pPr>
            <a:r>
              <a:rPr lang="en-US" sz="1700" b="1" dirty="0">
                <a:solidFill>
                  <a:srgbClr val="5960AB"/>
                </a:solidFill>
                <a:latin typeface="Calibri" pitchFamily="34" charset="0"/>
                <a:cs typeface="Calibri" pitchFamily="34" charset="0"/>
              </a:rPr>
              <a:t>The </a:t>
            </a:r>
            <a:r>
              <a:rPr lang="en-US" sz="1700" b="1" dirty="0" smtClean="0">
                <a:solidFill>
                  <a:srgbClr val="5960AB"/>
                </a:solidFill>
                <a:latin typeface="Calibri" pitchFamily="34" charset="0"/>
                <a:cs typeface="Calibri" pitchFamily="34" charset="0"/>
              </a:rPr>
              <a:t>Social Voyage </a:t>
            </a:r>
            <a:endParaRPr lang="en-US" sz="1700" b="1" dirty="0">
              <a:solidFill>
                <a:srgbClr val="5960AB"/>
              </a:solidFill>
              <a:latin typeface="Calibri" pitchFamily="34" charset="0"/>
              <a:cs typeface="Calibri" pitchFamily="34" charset="0"/>
            </a:endParaRPr>
          </a:p>
        </p:txBody>
      </p:sp>
      <p:pic>
        <p:nvPicPr>
          <p:cNvPr id="55" name="Picture 5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60000">
            <a:off x="3888557" y="1300856"/>
            <a:ext cx="2162486" cy="2555122"/>
          </a:xfrm>
          <a:prstGeom prst="rect">
            <a:avLst/>
          </a:prstGeom>
        </p:spPr>
      </p:pic>
      <p:pic>
        <p:nvPicPr>
          <p:cNvPr id="56" name="Picture 5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21428647">
            <a:off x="4898932" y="1215863"/>
            <a:ext cx="1080704" cy="862362"/>
          </a:xfrm>
          <a:prstGeom prst="rect">
            <a:avLst/>
          </a:prstGeom>
          <a:scene3d>
            <a:camera prst="orthographicFront">
              <a:rot lat="60000" lon="0" rev="0"/>
            </a:camera>
            <a:lightRig rig="threePt" dir="t"/>
          </a:scene3d>
        </p:spPr>
      </p:pic>
      <p:pic>
        <p:nvPicPr>
          <p:cNvPr id="57" name="Picture 5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954806" y="1709673"/>
            <a:ext cx="1956510" cy="2389763"/>
          </a:xfrm>
          <a:prstGeom prst="rect">
            <a:avLst/>
          </a:prstGeom>
        </p:spPr>
      </p:pic>
      <p:pic>
        <p:nvPicPr>
          <p:cNvPr id="58" name="Picture 5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928696" y="1579226"/>
            <a:ext cx="870481" cy="683271"/>
          </a:xfrm>
          <a:prstGeom prst="rect">
            <a:avLst/>
          </a:prstGeom>
        </p:spPr>
      </p:pic>
      <p:sp>
        <p:nvSpPr>
          <p:cNvPr id="18" name="TextBox 17"/>
          <p:cNvSpPr txBox="1"/>
          <p:nvPr/>
        </p:nvSpPr>
        <p:spPr>
          <a:xfrm>
            <a:off x="4389069" y="5698067"/>
            <a:ext cx="3535320" cy="373720"/>
          </a:xfrm>
          <a:prstGeom prst="rect">
            <a:avLst/>
          </a:prstGeom>
          <a:noFill/>
        </p:spPr>
        <p:txBody>
          <a:bodyPr wrap="none" lIns="111026" tIns="55513" rIns="111026" bIns="55513" rtlCol="0">
            <a:spAutoFit/>
          </a:bodyPr>
          <a:lstStyle/>
          <a:p>
            <a:pPr fontAlgn="base">
              <a:spcBef>
                <a:spcPct val="0"/>
              </a:spcBef>
              <a:spcAft>
                <a:spcPct val="0"/>
              </a:spcAft>
            </a:pPr>
            <a:r>
              <a:rPr lang="en-US" sz="1700" b="1" dirty="0">
                <a:solidFill>
                  <a:srgbClr val="5960AB"/>
                </a:solidFill>
                <a:latin typeface="Calibri" pitchFamily="34" charset="0"/>
                <a:cs typeface="Calibri" pitchFamily="34" charset="0"/>
              </a:rPr>
              <a:t>Align Organization Culture and Goals</a:t>
            </a:r>
          </a:p>
        </p:txBody>
      </p:sp>
      <p:sp>
        <p:nvSpPr>
          <p:cNvPr id="21" name="TextBox 20"/>
          <p:cNvSpPr txBox="1"/>
          <p:nvPr/>
        </p:nvSpPr>
        <p:spPr>
          <a:xfrm>
            <a:off x="4444443" y="5332142"/>
            <a:ext cx="2479581" cy="373720"/>
          </a:xfrm>
          <a:prstGeom prst="rect">
            <a:avLst/>
          </a:prstGeom>
          <a:noFill/>
        </p:spPr>
        <p:txBody>
          <a:bodyPr wrap="none" lIns="111026" tIns="55513" rIns="111026" bIns="55513" rtlCol="0">
            <a:spAutoFit/>
          </a:bodyPr>
          <a:lstStyle/>
          <a:p>
            <a:pPr fontAlgn="base">
              <a:spcBef>
                <a:spcPct val="0"/>
              </a:spcBef>
              <a:spcAft>
                <a:spcPct val="0"/>
              </a:spcAft>
            </a:pPr>
            <a:r>
              <a:rPr lang="en-US" sz="1700" b="1" dirty="0">
                <a:solidFill>
                  <a:srgbClr val="5960AB"/>
                </a:solidFill>
                <a:latin typeface="Calibri" pitchFamily="34" charset="0"/>
                <a:cs typeface="Calibri" pitchFamily="34" charset="0"/>
              </a:rPr>
              <a:t>Gain Executive Adaption </a:t>
            </a:r>
          </a:p>
        </p:txBody>
      </p:sp>
      <p:sp>
        <p:nvSpPr>
          <p:cNvPr id="19" name="TextBox 18"/>
          <p:cNvSpPr txBox="1"/>
          <p:nvPr/>
        </p:nvSpPr>
        <p:spPr>
          <a:xfrm>
            <a:off x="-34853" y="5659287"/>
            <a:ext cx="1523422" cy="373720"/>
          </a:xfrm>
          <a:prstGeom prst="rect">
            <a:avLst/>
          </a:prstGeom>
          <a:noFill/>
        </p:spPr>
        <p:txBody>
          <a:bodyPr wrap="none" lIns="111026" tIns="55513" rIns="111026" bIns="55513" rtlCol="0">
            <a:spAutoFit/>
          </a:bodyPr>
          <a:lstStyle/>
          <a:p>
            <a:pPr fontAlgn="base">
              <a:spcBef>
                <a:spcPct val="0"/>
              </a:spcBef>
              <a:spcAft>
                <a:spcPct val="0"/>
              </a:spcAft>
            </a:pPr>
            <a:r>
              <a:rPr lang="en-US" sz="1700" b="1" dirty="0">
                <a:solidFill>
                  <a:srgbClr val="5960AB"/>
                </a:solidFill>
                <a:latin typeface="Calibri" pitchFamily="34" charset="0"/>
                <a:cs typeface="Calibri" pitchFamily="34" charset="0"/>
              </a:rPr>
              <a:t>User Adaption</a:t>
            </a:r>
          </a:p>
        </p:txBody>
      </p:sp>
      <p:sp>
        <p:nvSpPr>
          <p:cNvPr id="20" name="TextBox 19"/>
          <p:cNvSpPr txBox="1"/>
          <p:nvPr/>
        </p:nvSpPr>
        <p:spPr>
          <a:xfrm>
            <a:off x="11199747" y="5419399"/>
            <a:ext cx="942430" cy="373720"/>
          </a:xfrm>
          <a:prstGeom prst="rect">
            <a:avLst/>
          </a:prstGeom>
          <a:noFill/>
        </p:spPr>
        <p:txBody>
          <a:bodyPr wrap="none" lIns="111026" tIns="55513" rIns="111026" bIns="55513" rtlCol="0">
            <a:spAutoFit/>
          </a:bodyPr>
          <a:lstStyle/>
          <a:p>
            <a:pPr fontAlgn="base">
              <a:spcBef>
                <a:spcPct val="0"/>
              </a:spcBef>
              <a:spcAft>
                <a:spcPct val="0"/>
              </a:spcAft>
            </a:pPr>
            <a:r>
              <a:rPr lang="en-US" sz="1700" b="1" dirty="0">
                <a:solidFill>
                  <a:srgbClr val="5960AB"/>
                </a:solidFill>
                <a:latin typeface="Calibri" pitchFamily="34" charset="0"/>
                <a:cs typeface="Calibri" pitchFamily="34" charset="0"/>
              </a:rPr>
              <a:t>Training</a:t>
            </a:r>
          </a:p>
        </p:txBody>
      </p:sp>
      <p:pic>
        <p:nvPicPr>
          <p:cNvPr id="62" name="Desireless - Voyage Voyage-[www_2conv_com].mp3">
            <a:hlinkClick r:id="" action="ppaction://media"/>
          </p:cNvPr>
          <p:cNvPicPr>
            <a:picLocks noChangeAspect="1"/>
          </p:cNvPicPr>
          <p:nvPr>
            <a:audioFile r:link="rId1"/>
            <p:extLst>
              <p:ext uri="{DAA4B4D4-6D71-4841-9C94-3DE7FCFB9230}">
                <p14:media xmlns:p14="http://schemas.microsoft.com/office/powerpoint/2010/main" r:embed="rId2">
                  <p14:trim end="210548.808"/>
                </p14:media>
              </p:ext>
            </p:extLst>
          </p:nvPr>
        </p:nvPicPr>
        <p:blipFill>
          <a:blip r:embed="rId16"/>
          <a:stretch>
            <a:fillRect/>
          </a:stretch>
        </p:blipFill>
        <p:spPr>
          <a:xfrm>
            <a:off x="167832" y="4574946"/>
            <a:ext cx="609600" cy="609600"/>
          </a:xfrm>
          <a:prstGeom prst="rect">
            <a:avLst/>
          </a:prstGeom>
        </p:spPr>
      </p:pic>
    </p:spTree>
    <p:extLst>
      <p:ext uri="{BB962C8B-B14F-4D97-AF65-F5344CB8AC3E}">
        <p14:creationId xmlns:p14="http://schemas.microsoft.com/office/powerpoint/2010/main" val="3979163317"/>
      </p:ext>
    </p:extLst>
  </p:cSld>
  <p:clrMapOvr>
    <a:masterClrMapping/>
  </p:clrMapOvr>
  <p:transition advClick="0"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2"/>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750"/>
                                        <p:tgtEl>
                                          <p:spTgt spid="54"/>
                                        </p:tgtEl>
                                      </p:cBhvr>
                                    </p:animEffect>
                                  </p:childTnLst>
                                </p:cTn>
                              </p:par>
                            </p:childTnLst>
                          </p:cTn>
                        </p:par>
                        <p:par>
                          <p:cTn id="11" fill="hold">
                            <p:stCondLst>
                              <p:cond delay="750"/>
                            </p:stCondLst>
                            <p:childTnLst>
                              <p:par>
                                <p:cTn id="12" presetID="42" presetClass="entr" presetSubtype="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750"/>
                                        <p:tgtEl>
                                          <p:spTgt spid="52"/>
                                        </p:tgtEl>
                                      </p:cBhvr>
                                    </p:animEffect>
                                    <p:anim calcmode="lin" valueType="num">
                                      <p:cBhvr>
                                        <p:cTn id="15" dur="750" fill="hold"/>
                                        <p:tgtEl>
                                          <p:spTgt spid="52"/>
                                        </p:tgtEl>
                                        <p:attrNameLst>
                                          <p:attrName>ppt_x</p:attrName>
                                        </p:attrNameLst>
                                      </p:cBhvr>
                                      <p:tavLst>
                                        <p:tav tm="0">
                                          <p:val>
                                            <p:strVal val="#ppt_x"/>
                                          </p:val>
                                        </p:tav>
                                        <p:tav tm="100000">
                                          <p:val>
                                            <p:strVal val="#ppt_x"/>
                                          </p:val>
                                        </p:tav>
                                      </p:tavLst>
                                    </p:anim>
                                    <p:anim calcmode="lin" valueType="num">
                                      <p:cBhvr>
                                        <p:cTn id="16" dur="750" fill="hold"/>
                                        <p:tgtEl>
                                          <p:spTgt spid="5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0" presetClass="entr" presetSubtype="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wedge">
                                      <p:cBhvr>
                                        <p:cTn id="20" dur="750"/>
                                        <p:tgtEl>
                                          <p:spTgt spid="53"/>
                                        </p:tgtEl>
                                      </p:cBhvr>
                                    </p:animEffect>
                                  </p:childTnLst>
                                </p:cTn>
                              </p:par>
                            </p:childTnLst>
                          </p:cTn>
                        </p:par>
                        <p:par>
                          <p:cTn id="21" fill="hold">
                            <p:stCondLst>
                              <p:cond delay="2250"/>
                            </p:stCondLst>
                            <p:childTnLst>
                              <p:par>
                                <p:cTn id="22" presetID="55" presetClass="entr" presetSubtype="0" fill="hold" nodeType="after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p:cTn id="24" dur="750" fill="hold"/>
                                        <p:tgtEl>
                                          <p:spTgt spid="61"/>
                                        </p:tgtEl>
                                        <p:attrNameLst>
                                          <p:attrName>ppt_w</p:attrName>
                                        </p:attrNameLst>
                                      </p:cBhvr>
                                      <p:tavLst>
                                        <p:tav tm="0">
                                          <p:val>
                                            <p:strVal val="#ppt_w*0.70"/>
                                          </p:val>
                                        </p:tav>
                                        <p:tav tm="100000">
                                          <p:val>
                                            <p:strVal val="#ppt_w"/>
                                          </p:val>
                                        </p:tav>
                                      </p:tavLst>
                                    </p:anim>
                                    <p:anim calcmode="lin" valueType="num">
                                      <p:cBhvr>
                                        <p:cTn id="25" dur="750" fill="hold"/>
                                        <p:tgtEl>
                                          <p:spTgt spid="61"/>
                                        </p:tgtEl>
                                        <p:attrNameLst>
                                          <p:attrName>ppt_h</p:attrName>
                                        </p:attrNameLst>
                                      </p:cBhvr>
                                      <p:tavLst>
                                        <p:tav tm="0">
                                          <p:val>
                                            <p:strVal val="#ppt_h"/>
                                          </p:val>
                                        </p:tav>
                                        <p:tav tm="100000">
                                          <p:val>
                                            <p:strVal val="#ppt_h"/>
                                          </p:val>
                                        </p:tav>
                                      </p:tavLst>
                                    </p:anim>
                                    <p:animEffect transition="in" filter="fade">
                                      <p:cBhvr>
                                        <p:cTn id="26" dur="750"/>
                                        <p:tgtEl>
                                          <p:spTgt spid="61"/>
                                        </p:tgtEl>
                                      </p:cBhvr>
                                    </p:animEffect>
                                  </p:childTnLst>
                                </p:cTn>
                              </p:par>
                            </p:childTnLst>
                          </p:cTn>
                        </p:par>
                        <p:par>
                          <p:cTn id="27" fill="hold">
                            <p:stCondLst>
                              <p:cond delay="3000"/>
                            </p:stCondLst>
                            <p:childTnLst>
                              <p:par>
                                <p:cTn id="28" presetID="22" presetClass="entr" presetSubtype="4"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750"/>
                                        <p:tgtEl>
                                          <p:spTgt spid="3"/>
                                        </p:tgtEl>
                                      </p:cBhvr>
                                    </p:animEffect>
                                  </p:childTnLst>
                                </p:cTn>
                              </p:par>
                            </p:childTnLst>
                          </p:cTn>
                        </p:par>
                        <p:par>
                          <p:cTn id="31" fill="hold">
                            <p:stCondLst>
                              <p:cond delay="3750"/>
                            </p:stCondLst>
                            <p:childTnLst>
                              <p:par>
                                <p:cTn id="32" presetID="12" presetClass="entr" presetSubtype="4"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1000"/>
                                        <p:tgtEl>
                                          <p:spTgt spid="4"/>
                                        </p:tgtEl>
                                        <p:attrNameLst>
                                          <p:attrName>ppt_y</p:attrName>
                                        </p:attrNameLst>
                                      </p:cBhvr>
                                      <p:tavLst>
                                        <p:tav tm="0">
                                          <p:val>
                                            <p:strVal val="#ppt_y+#ppt_h*1.125000"/>
                                          </p:val>
                                        </p:tav>
                                        <p:tav tm="100000">
                                          <p:val>
                                            <p:strVal val="#ppt_y"/>
                                          </p:val>
                                        </p:tav>
                                      </p:tavLst>
                                    </p:anim>
                                    <p:animEffect transition="in" filter="wipe(up)">
                                      <p:cBhvr>
                                        <p:cTn id="35" dur="1000"/>
                                        <p:tgtEl>
                                          <p:spTgt spid="4"/>
                                        </p:tgtEl>
                                      </p:cBhvr>
                                    </p:animEffect>
                                  </p:childTnLst>
                                </p:cTn>
                              </p:par>
                            </p:childTnLst>
                          </p:cTn>
                        </p:par>
                        <p:par>
                          <p:cTn id="36" fill="hold">
                            <p:stCondLst>
                              <p:cond delay="4750"/>
                            </p:stCondLst>
                            <p:childTnLst>
                              <p:par>
                                <p:cTn id="37" presetID="12" presetClass="entr" presetSubtype="4"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1000"/>
                                        <p:tgtEl>
                                          <p:spTgt spid="5"/>
                                        </p:tgtEl>
                                        <p:attrNameLst>
                                          <p:attrName>ppt_y</p:attrName>
                                        </p:attrNameLst>
                                      </p:cBhvr>
                                      <p:tavLst>
                                        <p:tav tm="0">
                                          <p:val>
                                            <p:strVal val="#ppt_y+#ppt_h*1.125000"/>
                                          </p:val>
                                        </p:tav>
                                        <p:tav tm="100000">
                                          <p:val>
                                            <p:strVal val="#ppt_y"/>
                                          </p:val>
                                        </p:tav>
                                      </p:tavLst>
                                    </p:anim>
                                    <p:animEffect transition="in" filter="wipe(up)">
                                      <p:cBhvr>
                                        <p:cTn id="40" dur="1000"/>
                                        <p:tgtEl>
                                          <p:spTgt spid="5"/>
                                        </p:tgtEl>
                                      </p:cBhvr>
                                    </p:animEffect>
                                  </p:childTnLst>
                                </p:cTn>
                              </p:par>
                            </p:childTnLst>
                          </p:cTn>
                        </p:par>
                        <p:par>
                          <p:cTn id="41" fill="hold">
                            <p:stCondLst>
                              <p:cond delay="5750"/>
                            </p:stCondLst>
                            <p:childTnLst>
                              <p:par>
                                <p:cTn id="42" presetID="12" presetClass="entr" presetSubtype="4"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1000"/>
                                        <p:tgtEl>
                                          <p:spTgt spid="6"/>
                                        </p:tgtEl>
                                        <p:attrNameLst>
                                          <p:attrName>ppt_y</p:attrName>
                                        </p:attrNameLst>
                                      </p:cBhvr>
                                      <p:tavLst>
                                        <p:tav tm="0">
                                          <p:val>
                                            <p:strVal val="#ppt_y+#ppt_h*1.125000"/>
                                          </p:val>
                                        </p:tav>
                                        <p:tav tm="100000">
                                          <p:val>
                                            <p:strVal val="#ppt_y"/>
                                          </p:val>
                                        </p:tav>
                                      </p:tavLst>
                                    </p:anim>
                                    <p:animEffect transition="in" filter="wipe(up)">
                                      <p:cBhvr>
                                        <p:cTn id="45" dur="1000"/>
                                        <p:tgtEl>
                                          <p:spTgt spid="6"/>
                                        </p:tgtEl>
                                      </p:cBhvr>
                                    </p:animEffect>
                                  </p:childTnLst>
                                </p:cTn>
                              </p:par>
                            </p:childTnLst>
                          </p:cTn>
                        </p:par>
                        <p:par>
                          <p:cTn id="46" fill="hold">
                            <p:stCondLst>
                              <p:cond delay="6750"/>
                            </p:stCondLst>
                            <p:childTnLst>
                              <p:par>
                                <p:cTn id="47" presetID="1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1000"/>
                                        <p:tgtEl>
                                          <p:spTgt spid="7"/>
                                        </p:tgtEl>
                                        <p:attrNameLst>
                                          <p:attrName>ppt_y</p:attrName>
                                        </p:attrNameLst>
                                      </p:cBhvr>
                                      <p:tavLst>
                                        <p:tav tm="0">
                                          <p:val>
                                            <p:strVal val="#ppt_y+#ppt_h*1.125000"/>
                                          </p:val>
                                        </p:tav>
                                        <p:tav tm="100000">
                                          <p:val>
                                            <p:strVal val="#ppt_y"/>
                                          </p:val>
                                        </p:tav>
                                      </p:tavLst>
                                    </p:anim>
                                    <p:animEffect transition="in" filter="wipe(up)">
                                      <p:cBhvr>
                                        <p:cTn id="50" dur="1000"/>
                                        <p:tgtEl>
                                          <p:spTgt spid="7"/>
                                        </p:tgtEl>
                                      </p:cBhvr>
                                    </p:animEffect>
                                  </p:childTnLst>
                                </p:cTn>
                              </p:par>
                            </p:childTnLst>
                          </p:cTn>
                        </p:par>
                        <p:par>
                          <p:cTn id="51" fill="hold">
                            <p:stCondLst>
                              <p:cond delay="7750"/>
                            </p:stCondLst>
                            <p:childTnLst>
                              <p:par>
                                <p:cTn id="52" presetID="12" presetClass="entr" presetSubtype="4"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1000"/>
                                        <p:tgtEl>
                                          <p:spTgt spid="8"/>
                                        </p:tgtEl>
                                        <p:attrNameLst>
                                          <p:attrName>ppt_y</p:attrName>
                                        </p:attrNameLst>
                                      </p:cBhvr>
                                      <p:tavLst>
                                        <p:tav tm="0">
                                          <p:val>
                                            <p:strVal val="#ppt_y+#ppt_h*1.125000"/>
                                          </p:val>
                                        </p:tav>
                                        <p:tav tm="100000">
                                          <p:val>
                                            <p:strVal val="#ppt_y"/>
                                          </p:val>
                                        </p:tav>
                                      </p:tavLst>
                                    </p:anim>
                                    <p:animEffect transition="in" filter="wipe(up)">
                                      <p:cBhvr>
                                        <p:cTn id="55" dur="1000"/>
                                        <p:tgtEl>
                                          <p:spTgt spid="8"/>
                                        </p:tgtEl>
                                      </p:cBhvr>
                                    </p:animEffect>
                                  </p:childTnLst>
                                </p:cTn>
                              </p:par>
                            </p:childTnLst>
                          </p:cTn>
                        </p:par>
                        <p:par>
                          <p:cTn id="56" fill="hold">
                            <p:stCondLst>
                              <p:cond delay="8750"/>
                            </p:stCondLst>
                            <p:childTnLst>
                              <p:par>
                                <p:cTn id="57" presetID="1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1000"/>
                                        <p:tgtEl>
                                          <p:spTgt spid="9"/>
                                        </p:tgtEl>
                                        <p:attrNameLst>
                                          <p:attrName>ppt_y</p:attrName>
                                        </p:attrNameLst>
                                      </p:cBhvr>
                                      <p:tavLst>
                                        <p:tav tm="0">
                                          <p:val>
                                            <p:strVal val="#ppt_y+#ppt_h*1.125000"/>
                                          </p:val>
                                        </p:tav>
                                        <p:tav tm="100000">
                                          <p:val>
                                            <p:strVal val="#ppt_y"/>
                                          </p:val>
                                        </p:tav>
                                      </p:tavLst>
                                    </p:anim>
                                    <p:animEffect transition="in" filter="wipe(up)">
                                      <p:cBhvr>
                                        <p:cTn id="60" dur="1000"/>
                                        <p:tgtEl>
                                          <p:spTgt spid="9"/>
                                        </p:tgtEl>
                                      </p:cBhvr>
                                    </p:animEffect>
                                  </p:childTnLst>
                                </p:cTn>
                              </p:par>
                            </p:childTnLst>
                          </p:cTn>
                        </p:par>
                        <p:par>
                          <p:cTn id="61" fill="hold">
                            <p:stCondLst>
                              <p:cond delay="9750"/>
                            </p:stCondLst>
                            <p:childTnLst>
                              <p:par>
                                <p:cTn id="62" presetID="12" presetClass="entr" presetSubtype="4"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1000"/>
                                        <p:tgtEl>
                                          <p:spTgt spid="10"/>
                                        </p:tgtEl>
                                        <p:attrNameLst>
                                          <p:attrName>ppt_y</p:attrName>
                                        </p:attrNameLst>
                                      </p:cBhvr>
                                      <p:tavLst>
                                        <p:tav tm="0">
                                          <p:val>
                                            <p:strVal val="#ppt_y+#ppt_h*1.125000"/>
                                          </p:val>
                                        </p:tav>
                                        <p:tav tm="100000">
                                          <p:val>
                                            <p:strVal val="#ppt_y"/>
                                          </p:val>
                                        </p:tav>
                                      </p:tavLst>
                                    </p:anim>
                                    <p:animEffect transition="in" filter="wipe(up)">
                                      <p:cBhvr>
                                        <p:cTn id="65" dur="1000"/>
                                        <p:tgtEl>
                                          <p:spTgt spid="10"/>
                                        </p:tgtEl>
                                      </p:cBhvr>
                                    </p:animEffect>
                                  </p:childTnLst>
                                </p:cTn>
                              </p:par>
                            </p:childTnLst>
                          </p:cTn>
                        </p:par>
                        <p:par>
                          <p:cTn id="66" fill="hold">
                            <p:stCondLst>
                              <p:cond delay="10750"/>
                            </p:stCondLst>
                            <p:childTnLst>
                              <p:par>
                                <p:cTn id="67" presetID="12" presetClass="entr" presetSubtype="4"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additive="base">
                                        <p:cTn id="69" dur="1000"/>
                                        <p:tgtEl>
                                          <p:spTgt spid="11"/>
                                        </p:tgtEl>
                                        <p:attrNameLst>
                                          <p:attrName>ppt_y</p:attrName>
                                        </p:attrNameLst>
                                      </p:cBhvr>
                                      <p:tavLst>
                                        <p:tav tm="0">
                                          <p:val>
                                            <p:strVal val="#ppt_y+#ppt_h*1.125000"/>
                                          </p:val>
                                        </p:tav>
                                        <p:tav tm="100000">
                                          <p:val>
                                            <p:strVal val="#ppt_y"/>
                                          </p:val>
                                        </p:tav>
                                      </p:tavLst>
                                    </p:anim>
                                    <p:animEffect transition="in" filter="wipe(up)">
                                      <p:cBhvr>
                                        <p:cTn id="70" dur="1000"/>
                                        <p:tgtEl>
                                          <p:spTgt spid="11"/>
                                        </p:tgtEl>
                                      </p:cBhvr>
                                    </p:animEffect>
                                  </p:childTnLst>
                                </p:cTn>
                              </p:par>
                            </p:childTnLst>
                          </p:cTn>
                        </p:par>
                        <p:par>
                          <p:cTn id="71" fill="hold">
                            <p:stCondLst>
                              <p:cond delay="11750"/>
                            </p:stCondLst>
                            <p:childTnLst>
                              <p:par>
                                <p:cTn id="72" presetID="12" presetClass="entr" presetSubtype="4"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1000"/>
                                        <p:tgtEl>
                                          <p:spTgt spid="12"/>
                                        </p:tgtEl>
                                        <p:attrNameLst>
                                          <p:attrName>ppt_y</p:attrName>
                                        </p:attrNameLst>
                                      </p:cBhvr>
                                      <p:tavLst>
                                        <p:tav tm="0">
                                          <p:val>
                                            <p:strVal val="#ppt_y+#ppt_h*1.125000"/>
                                          </p:val>
                                        </p:tav>
                                        <p:tav tm="100000">
                                          <p:val>
                                            <p:strVal val="#ppt_y"/>
                                          </p:val>
                                        </p:tav>
                                      </p:tavLst>
                                    </p:anim>
                                    <p:animEffect transition="in" filter="wipe(up)">
                                      <p:cBhvr>
                                        <p:cTn id="75" dur="1000"/>
                                        <p:tgtEl>
                                          <p:spTgt spid="12"/>
                                        </p:tgtEl>
                                      </p:cBhvr>
                                    </p:animEffect>
                                  </p:childTnLst>
                                </p:cTn>
                              </p:par>
                            </p:childTnLst>
                          </p:cTn>
                        </p:par>
                        <p:par>
                          <p:cTn id="76" fill="hold">
                            <p:stCondLst>
                              <p:cond delay="12750"/>
                            </p:stCondLst>
                            <p:childTnLst>
                              <p:par>
                                <p:cTn id="77" presetID="12" presetClass="entr" presetSubtype="4"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1000"/>
                                        <p:tgtEl>
                                          <p:spTgt spid="13"/>
                                        </p:tgtEl>
                                        <p:attrNameLst>
                                          <p:attrName>ppt_y</p:attrName>
                                        </p:attrNameLst>
                                      </p:cBhvr>
                                      <p:tavLst>
                                        <p:tav tm="0">
                                          <p:val>
                                            <p:strVal val="#ppt_y+#ppt_h*1.125000"/>
                                          </p:val>
                                        </p:tav>
                                        <p:tav tm="100000">
                                          <p:val>
                                            <p:strVal val="#ppt_y"/>
                                          </p:val>
                                        </p:tav>
                                      </p:tavLst>
                                    </p:anim>
                                    <p:animEffect transition="in" filter="wipe(up)">
                                      <p:cBhvr>
                                        <p:cTn id="80" dur="1000"/>
                                        <p:tgtEl>
                                          <p:spTgt spid="13"/>
                                        </p:tgtEl>
                                      </p:cBhvr>
                                    </p:animEffect>
                                  </p:childTnLst>
                                </p:cTn>
                              </p:par>
                            </p:childTnLst>
                          </p:cTn>
                        </p:par>
                        <p:par>
                          <p:cTn id="81" fill="hold">
                            <p:stCondLst>
                              <p:cond delay="13750"/>
                            </p:stCondLst>
                            <p:childTnLst>
                              <p:par>
                                <p:cTn id="82" presetID="12" presetClass="entr" presetSubtype="4"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additive="base">
                                        <p:cTn id="84" dur="1000"/>
                                        <p:tgtEl>
                                          <p:spTgt spid="14"/>
                                        </p:tgtEl>
                                        <p:attrNameLst>
                                          <p:attrName>ppt_y</p:attrName>
                                        </p:attrNameLst>
                                      </p:cBhvr>
                                      <p:tavLst>
                                        <p:tav tm="0">
                                          <p:val>
                                            <p:strVal val="#ppt_y+#ppt_h*1.125000"/>
                                          </p:val>
                                        </p:tav>
                                        <p:tav tm="100000">
                                          <p:val>
                                            <p:strVal val="#ppt_y"/>
                                          </p:val>
                                        </p:tav>
                                      </p:tavLst>
                                    </p:anim>
                                    <p:animEffect transition="in" filter="wipe(up)">
                                      <p:cBhvr>
                                        <p:cTn id="85" dur="1000"/>
                                        <p:tgtEl>
                                          <p:spTgt spid="14"/>
                                        </p:tgtEl>
                                      </p:cBhvr>
                                    </p:animEffect>
                                  </p:childTnLst>
                                </p:cTn>
                              </p:par>
                            </p:childTnLst>
                          </p:cTn>
                        </p:par>
                        <p:par>
                          <p:cTn id="86" fill="hold">
                            <p:stCondLst>
                              <p:cond delay="14750"/>
                            </p:stCondLst>
                            <p:childTnLst>
                              <p:par>
                                <p:cTn id="87" presetID="12" presetClass="entr" presetSubtype="4" fill="hold" grpId="0" nodeType="after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additive="base">
                                        <p:cTn id="89" dur="1000"/>
                                        <p:tgtEl>
                                          <p:spTgt spid="15"/>
                                        </p:tgtEl>
                                        <p:attrNameLst>
                                          <p:attrName>ppt_y</p:attrName>
                                        </p:attrNameLst>
                                      </p:cBhvr>
                                      <p:tavLst>
                                        <p:tav tm="0">
                                          <p:val>
                                            <p:strVal val="#ppt_y+#ppt_h*1.125000"/>
                                          </p:val>
                                        </p:tav>
                                        <p:tav tm="100000">
                                          <p:val>
                                            <p:strVal val="#ppt_y"/>
                                          </p:val>
                                        </p:tav>
                                      </p:tavLst>
                                    </p:anim>
                                    <p:animEffect transition="in" filter="wipe(up)">
                                      <p:cBhvr>
                                        <p:cTn id="90" dur="1000"/>
                                        <p:tgtEl>
                                          <p:spTgt spid="15"/>
                                        </p:tgtEl>
                                      </p:cBhvr>
                                    </p:animEffec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nodeType="click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1000"/>
                                        <p:tgtEl>
                                          <p:spTgt spid="22"/>
                                        </p:tgtEl>
                                      </p:cBhvr>
                                    </p:animEffect>
                                    <p:anim calcmode="lin" valueType="num">
                                      <p:cBhvr>
                                        <p:cTn id="96" dur="1000" fill="hold"/>
                                        <p:tgtEl>
                                          <p:spTgt spid="22"/>
                                        </p:tgtEl>
                                        <p:attrNameLst>
                                          <p:attrName>ppt_x</p:attrName>
                                        </p:attrNameLst>
                                      </p:cBhvr>
                                      <p:tavLst>
                                        <p:tav tm="0">
                                          <p:val>
                                            <p:strVal val="#ppt_x"/>
                                          </p:val>
                                        </p:tav>
                                        <p:tav tm="100000">
                                          <p:val>
                                            <p:strVal val="#ppt_x"/>
                                          </p:val>
                                        </p:tav>
                                      </p:tavLst>
                                    </p:anim>
                                    <p:anim calcmode="lin" valueType="num">
                                      <p:cBhvr>
                                        <p:cTn id="97" dur="1000" fill="hold"/>
                                        <p:tgtEl>
                                          <p:spTgt spid="22"/>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22" presetClass="entr" presetSubtype="4" fill="hold" nodeType="afterEffect">
                                  <p:stCondLst>
                                    <p:cond delay="0"/>
                                  </p:stCondLst>
                                  <p:childTnLst>
                                    <p:set>
                                      <p:cBhvr>
                                        <p:cTn id="100" dur="1" fill="hold">
                                          <p:stCondLst>
                                            <p:cond delay="0"/>
                                          </p:stCondLst>
                                        </p:cTn>
                                        <p:tgtEl>
                                          <p:spTgt spid="55"/>
                                        </p:tgtEl>
                                        <p:attrNameLst>
                                          <p:attrName>style.visibility</p:attrName>
                                        </p:attrNameLst>
                                      </p:cBhvr>
                                      <p:to>
                                        <p:strVal val="visible"/>
                                      </p:to>
                                    </p:set>
                                    <p:animEffect transition="in" filter="wipe(down)">
                                      <p:cBhvr>
                                        <p:cTn id="101" dur="750"/>
                                        <p:tgtEl>
                                          <p:spTgt spid="55"/>
                                        </p:tgtEl>
                                      </p:cBhvr>
                                    </p:animEffect>
                                  </p:childTnLst>
                                </p:cTn>
                              </p:par>
                            </p:childTnLst>
                          </p:cTn>
                        </p:par>
                        <p:par>
                          <p:cTn id="102" fill="hold">
                            <p:stCondLst>
                              <p:cond delay="1750"/>
                            </p:stCondLst>
                            <p:childTnLst>
                              <p:par>
                                <p:cTn id="103" presetID="10" presetClass="entr" presetSubtype="0" fill="hold" nodeType="after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750"/>
                                        <p:tgtEl>
                                          <p:spTgt spid="56"/>
                                        </p:tgtEl>
                                      </p:cBhvr>
                                    </p:animEffect>
                                  </p:childTnLst>
                                </p:cTn>
                              </p:par>
                            </p:childTnLst>
                          </p:cTn>
                        </p:par>
                        <p:par>
                          <p:cTn id="106" fill="hold">
                            <p:stCondLst>
                              <p:cond delay="2500"/>
                            </p:stCondLst>
                            <p:childTnLst>
                              <p:par>
                                <p:cTn id="107" presetID="12" presetClass="entr" presetSubtype="4"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 calcmode="lin" valueType="num">
                                      <p:cBhvr additive="base">
                                        <p:cTn id="109" dur="750"/>
                                        <p:tgtEl>
                                          <p:spTgt spid="35"/>
                                        </p:tgtEl>
                                        <p:attrNameLst>
                                          <p:attrName>ppt_y</p:attrName>
                                        </p:attrNameLst>
                                      </p:cBhvr>
                                      <p:tavLst>
                                        <p:tav tm="0">
                                          <p:val>
                                            <p:strVal val="#ppt_y+#ppt_h*1.125000"/>
                                          </p:val>
                                        </p:tav>
                                        <p:tav tm="100000">
                                          <p:val>
                                            <p:strVal val="#ppt_y"/>
                                          </p:val>
                                        </p:tav>
                                      </p:tavLst>
                                    </p:anim>
                                    <p:animEffect transition="in" filter="wipe(up)">
                                      <p:cBhvr>
                                        <p:cTn id="110" dur="750"/>
                                        <p:tgtEl>
                                          <p:spTgt spid="35"/>
                                        </p:tgtEl>
                                      </p:cBhvr>
                                    </p:animEffect>
                                  </p:childTnLst>
                                </p:cTn>
                              </p:par>
                            </p:childTnLst>
                          </p:cTn>
                        </p:par>
                        <p:par>
                          <p:cTn id="111" fill="hold">
                            <p:stCondLst>
                              <p:cond delay="3250"/>
                            </p:stCondLst>
                            <p:childTnLst>
                              <p:par>
                                <p:cTn id="112" presetID="12" presetClass="entr" presetSubtype="4" fill="hold" grpId="0" nodeType="afterEffect">
                                  <p:stCondLst>
                                    <p:cond delay="0"/>
                                  </p:stCondLst>
                                  <p:childTnLst>
                                    <p:set>
                                      <p:cBhvr>
                                        <p:cTn id="113" dur="1" fill="hold">
                                          <p:stCondLst>
                                            <p:cond delay="0"/>
                                          </p:stCondLst>
                                        </p:cTn>
                                        <p:tgtEl>
                                          <p:spTgt spid="34"/>
                                        </p:tgtEl>
                                        <p:attrNameLst>
                                          <p:attrName>style.visibility</p:attrName>
                                        </p:attrNameLst>
                                      </p:cBhvr>
                                      <p:to>
                                        <p:strVal val="visible"/>
                                      </p:to>
                                    </p:set>
                                    <p:anim calcmode="lin" valueType="num">
                                      <p:cBhvr additive="base">
                                        <p:cTn id="114" dur="750"/>
                                        <p:tgtEl>
                                          <p:spTgt spid="34"/>
                                        </p:tgtEl>
                                        <p:attrNameLst>
                                          <p:attrName>ppt_y</p:attrName>
                                        </p:attrNameLst>
                                      </p:cBhvr>
                                      <p:tavLst>
                                        <p:tav tm="0">
                                          <p:val>
                                            <p:strVal val="#ppt_y+#ppt_h*1.125000"/>
                                          </p:val>
                                        </p:tav>
                                        <p:tav tm="100000">
                                          <p:val>
                                            <p:strVal val="#ppt_y"/>
                                          </p:val>
                                        </p:tav>
                                      </p:tavLst>
                                    </p:anim>
                                    <p:animEffect transition="in" filter="wipe(up)">
                                      <p:cBhvr>
                                        <p:cTn id="115" dur="750"/>
                                        <p:tgtEl>
                                          <p:spTgt spid="34"/>
                                        </p:tgtEl>
                                      </p:cBhvr>
                                    </p:animEffect>
                                  </p:childTnLst>
                                </p:cTn>
                              </p:par>
                            </p:childTnLst>
                          </p:cTn>
                        </p:par>
                        <p:par>
                          <p:cTn id="116" fill="hold">
                            <p:stCondLst>
                              <p:cond delay="4000"/>
                            </p:stCondLst>
                            <p:childTnLst>
                              <p:par>
                                <p:cTn id="117" presetID="12" presetClass="entr" presetSubtype="4" fill="hold" grpId="0" nodeType="afterEffect">
                                  <p:stCondLst>
                                    <p:cond delay="0"/>
                                  </p:stCondLst>
                                  <p:childTnLst>
                                    <p:set>
                                      <p:cBhvr>
                                        <p:cTn id="118" dur="1" fill="hold">
                                          <p:stCondLst>
                                            <p:cond delay="0"/>
                                          </p:stCondLst>
                                        </p:cTn>
                                        <p:tgtEl>
                                          <p:spTgt spid="32"/>
                                        </p:tgtEl>
                                        <p:attrNameLst>
                                          <p:attrName>style.visibility</p:attrName>
                                        </p:attrNameLst>
                                      </p:cBhvr>
                                      <p:to>
                                        <p:strVal val="visible"/>
                                      </p:to>
                                    </p:set>
                                    <p:anim calcmode="lin" valueType="num">
                                      <p:cBhvr additive="base">
                                        <p:cTn id="119" dur="750"/>
                                        <p:tgtEl>
                                          <p:spTgt spid="32"/>
                                        </p:tgtEl>
                                        <p:attrNameLst>
                                          <p:attrName>ppt_y</p:attrName>
                                        </p:attrNameLst>
                                      </p:cBhvr>
                                      <p:tavLst>
                                        <p:tav tm="0">
                                          <p:val>
                                            <p:strVal val="#ppt_y+#ppt_h*1.125000"/>
                                          </p:val>
                                        </p:tav>
                                        <p:tav tm="100000">
                                          <p:val>
                                            <p:strVal val="#ppt_y"/>
                                          </p:val>
                                        </p:tav>
                                      </p:tavLst>
                                    </p:anim>
                                    <p:animEffect transition="in" filter="wipe(up)">
                                      <p:cBhvr>
                                        <p:cTn id="120" dur="750"/>
                                        <p:tgtEl>
                                          <p:spTgt spid="32"/>
                                        </p:tgtEl>
                                      </p:cBhvr>
                                    </p:animEffect>
                                  </p:childTnLst>
                                </p:cTn>
                              </p:par>
                            </p:childTnLst>
                          </p:cTn>
                        </p:par>
                        <p:par>
                          <p:cTn id="121" fill="hold">
                            <p:stCondLst>
                              <p:cond delay="4750"/>
                            </p:stCondLst>
                            <p:childTnLst>
                              <p:par>
                                <p:cTn id="122" presetID="12" presetClass="entr" presetSubtype="4" fill="hold" grpId="0" nodeType="afterEffect">
                                  <p:stCondLst>
                                    <p:cond delay="0"/>
                                  </p:stCondLst>
                                  <p:childTnLst>
                                    <p:set>
                                      <p:cBhvr>
                                        <p:cTn id="123" dur="1" fill="hold">
                                          <p:stCondLst>
                                            <p:cond delay="0"/>
                                          </p:stCondLst>
                                        </p:cTn>
                                        <p:tgtEl>
                                          <p:spTgt spid="31"/>
                                        </p:tgtEl>
                                        <p:attrNameLst>
                                          <p:attrName>style.visibility</p:attrName>
                                        </p:attrNameLst>
                                      </p:cBhvr>
                                      <p:to>
                                        <p:strVal val="visible"/>
                                      </p:to>
                                    </p:set>
                                    <p:anim calcmode="lin" valueType="num">
                                      <p:cBhvr additive="base">
                                        <p:cTn id="124" dur="750"/>
                                        <p:tgtEl>
                                          <p:spTgt spid="31"/>
                                        </p:tgtEl>
                                        <p:attrNameLst>
                                          <p:attrName>ppt_y</p:attrName>
                                        </p:attrNameLst>
                                      </p:cBhvr>
                                      <p:tavLst>
                                        <p:tav tm="0">
                                          <p:val>
                                            <p:strVal val="#ppt_y+#ppt_h*1.125000"/>
                                          </p:val>
                                        </p:tav>
                                        <p:tav tm="100000">
                                          <p:val>
                                            <p:strVal val="#ppt_y"/>
                                          </p:val>
                                        </p:tav>
                                      </p:tavLst>
                                    </p:anim>
                                    <p:animEffect transition="in" filter="wipe(up)">
                                      <p:cBhvr>
                                        <p:cTn id="125" dur="750"/>
                                        <p:tgtEl>
                                          <p:spTgt spid="31"/>
                                        </p:tgtEl>
                                      </p:cBhvr>
                                    </p:animEffect>
                                  </p:childTnLst>
                                </p:cTn>
                              </p:par>
                            </p:childTnLst>
                          </p:cTn>
                        </p:par>
                        <p:par>
                          <p:cTn id="126" fill="hold">
                            <p:stCondLst>
                              <p:cond delay="5500"/>
                            </p:stCondLst>
                            <p:childTnLst>
                              <p:par>
                                <p:cTn id="127" presetID="12" presetClass="entr" presetSubtype="4" fill="hold" grpId="0" nodeType="afterEffect">
                                  <p:stCondLst>
                                    <p:cond delay="0"/>
                                  </p:stCondLst>
                                  <p:childTnLst>
                                    <p:set>
                                      <p:cBhvr>
                                        <p:cTn id="128" dur="1" fill="hold">
                                          <p:stCondLst>
                                            <p:cond delay="0"/>
                                          </p:stCondLst>
                                        </p:cTn>
                                        <p:tgtEl>
                                          <p:spTgt spid="30"/>
                                        </p:tgtEl>
                                        <p:attrNameLst>
                                          <p:attrName>style.visibility</p:attrName>
                                        </p:attrNameLst>
                                      </p:cBhvr>
                                      <p:to>
                                        <p:strVal val="visible"/>
                                      </p:to>
                                    </p:set>
                                    <p:anim calcmode="lin" valueType="num">
                                      <p:cBhvr additive="base">
                                        <p:cTn id="129" dur="750"/>
                                        <p:tgtEl>
                                          <p:spTgt spid="30"/>
                                        </p:tgtEl>
                                        <p:attrNameLst>
                                          <p:attrName>ppt_y</p:attrName>
                                        </p:attrNameLst>
                                      </p:cBhvr>
                                      <p:tavLst>
                                        <p:tav tm="0">
                                          <p:val>
                                            <p:strVal val="#ppt_y+#ppt_h*1.125000"/>
                                          </p:val>
                                        </p:tav>
                                        <p:tav tm="100000">
                                          <p:val>
                                            <p:strVal val="#ppt_y"/>
                                          </p:val>
                                        </p:tav>
                                      </p:tavLst>
                                    </p:anim>
                                    <p:animEffect transition="in" filter="wipe(up)">
                                      <p:cBhvr>
                                        <p:cTn id="130" dur="750"/>
                                        <p:tgtEl>
                                          <p:spTgt spid="30"/>
                                        </p:tgtEl>
                                      </p:cBhvr>
                                    </p:animEffect>
                                  </p:childTnLst>
                                </p:cTn>
                              </p:par>
                            </p:childTnLst>
                          </p:cTn>
                        </p:par>
                        <p:par>
                          <p:cTn id="131" fill="hold">
                            <p:stCondLst>
                              <p:cond delay="6250"/>
                            </p:stCondLst>
                            <p:childTnLst>
                              <p:par>
                                <p:cTn id="132" presetID="12" presetClass="entr" presetSubtype="4"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 calcmode="lin" valueType="num">
                                      <p:cBhvr additive="base">
                                        <p:cTn id="134" dur="750"/>
                                        <p:tgtEl>
                                          <p:spTgt spid="29"/>
                                        </p:tgtEl>
                                        <p:attrNameLst>
                                          <p:attrName>ppt_y</p:attrName>
                                        </p:attrNameLst>
                                      </p:cBhvr>
                                      <p:tavLst>
                                        <p:tav tm="0">
                                          <p:val>
                                            <p:strVal val="#ppt_y+#ppt_h*1.125000"/>
                                          </p:val>
                                        </p:tav>
                                        <p:tav tm="100000">
                                          <p:val>
                                            <p:strVal val="#ppt_y"/>
                                          </p:val>
                                        </p:tav>
                                      </p:tavLst>
                                    </p:anim>
                                    <p:animEffect transition="in" filter="wipe(up)">
                                      <p:cBhvr>
                                        <p:cTn id="135" dur="750"/>
                                        <p:tgtEl>
                                          <p:spTgt spid="29"/>
                                        </p:tgtEl>
                                      </p:cBhvr>
                                    </p:animEffect>
                                  </p:childTnLst>
                                </p:cTn>
                              </p:par>
                            </p:childTnLst>
                          </p:cTn>
                        </p:par>
                        <p:par>
                          <p:cTn id="136" fill="hold">
                            <p:stCondLst>
                              <p:cond delay="7000"/>
                            </p:stCondLst>
                            <p:childTnLst>
                              <p:par>
                                <p:cTn id="137" presetID="12" presetClass="entr" presetSubtype="4" fill="hold" grpId="0" nodeType="afterEffect">
                                  <p:stCondLst>
                                    <p:cond delay="0"/>
                                  </p:stCondLst>
                                  <p:childTnLst>
                                    <p:set>
                                      <p:cBhvr>
                                        <p:cTn id="138" dur="1" fill="hold">
                                          <p:stCondLst>
                                            <p:cond delay="0"/>
                                          </p:stCondLst>
                                        </p:cTn>
                                        <p:tgtEl>
                                          <p:spTgt spid="28"/>
                                        </p:tgtEl>
                                        <p:attrNameLst>
                                          <p:attrName>style.visibility</p:attrName>
                                        </p:attrNameLst>
                                      </p:cBhvr>
                                      <p:to>
                                        <p:strVal val="visible"/>
                                      </p:to>
                                    </p:set>
                                    <p:anim calcmode="lin" valueType="num">
                                      <p:cBhvr additive="base">
                                        <p:cTn id="139" dur="500"/>
                                        <p:tgtEl>
                                          <p:spTgt spid="28"/>
                                        </p:tgtEl>
                                        <p:attrNameLst>
                                          <p:attrName>ppt_y</p:attrName>
                                        </p:attrNameLst>
                                      </p:cBhvr>
                                      <p:tavLst>
                                        <p:tav tm="0">
                                          <p:val>
                                            <p:strVal val="#ppt_y+#ppt_h*1.125000"/>
                                          </p:val>
                                        </p:tav>
                                        <p:tav tm="100000">
                                          <p:val>
                                            <p:strVal val="#ppt_y"/>
                                          </p:val>
                                        </p:tav>
                                      </p:tavLst>
                                    </p:anim>
                                    <p:animEffect transition="in" filter="wipe(up)">
                                      <p:cBhvr>
                                        <p:cTn id="140" dur="500"/>
                                        <p:tgtEl>
                                          <p:spTgt spid="28"/>
                                        </p:tgtEl>
                                      </p:cBhvr>
                                    </p:animEffect>
                                  </p:childTnLst>
                                </p:cTn>
                              </p:par>
                            </p:childTnLst>
                          </p:cTn>
                        </p:par>
                        <p:par>
                          <p:cTn id="141" fill="hold">
                            <p:stCondLst>
                              <p:cond delay="7500"/>
                            </p:stCondLst>
                            <p:childTnLst>
                              <p:par>
                                <p:cTn id="142" presetID="12" presetClass="entr" presetSubtype="4" fill="hold" grpId="0" nodeType="afterEffect">
                                  <p:stCondLst>
                                    <p:cond delay="0"/>
                                  </p:stCondLst>
                                  <p:childTnLst>
                                    <p:set>
                                      <p:cBhvr>
                                        <p:cTn id="143" dur="1" fill="hold">
                                          <p:stCondLst>
                                            <p:cond delay="0"/>
                                          </p:stCondLst>
                                        </p:cTn>
                                        <p:tgtEl>
                                          <p:spTgt spid="27"/>
                                        </p:tgtEl>
                                        <p:attrNameLst>
                                          <p:attrName>style.visibility</p:attrName>
                                        </p:attrNameLst>
                                      </p:cBhvr>
                                      <p:to>
                                        <p:strVal val="visible"/>
                                      </p:to>
                                    </p:set>
                                    <p:anim calcmode="lin" valueType="num">
                                      <p:cBhvr additive="base">
                                        <p:cTn id="144" dur="750"/>
                                        <p:tgtEl>
                                          <p:spTgt spid="27"/>
                                        </p:tgtEl>
                                        <p:attrNameLst>
                                          <p:attrName>ppt_y</p:attrName>
                                        </p:attrNameLst>
                                      </p:cBhvr>
                                      <p:tavLst>
                                        <p:tav tm="0">
                                          <p:val>
                                            <p:strVal val="#ppt_y+#ppt_h*1.125000"/>
                                          </p:val>
                                        </p:tav>
                                        <p:tav tm="100000">
                                          <p:val>
                                            <p:strVal val="#ppt_y"/>
                                          </p:val>
                                        </p:tav>
                                      </p:tavLst>
                                    </p:anim>
                                    <p:animEffect transition="in" filter="wipe(up)">
                                      <p:cBhvr>
                                        <p:cTn id="145" dur="750"/>
                                        <p:tgtEl>
                                          <p:spTgt spid="27"/>
                                        </p:tgtEl>
                                      </p:cBhvr>
                                    </p:animEffect>
                                  </p:childTnLst>
                                </p:cTn>
                              </p:par>
                            </p:childTnLst>
                          </p:cTn>
                        </p:par>
                        <p:par>
                          <p:cTn id="146" fill="hold">
                            <p:stCondLst>
                              <p:cond delay="8250"/>
                            </p:stCondLst>
                            <p:childTnLst>
                              <p:par>
                                <p:cTn id="147" presetID="12" presetClass="entr" presetSubtype="4" fill="hold" grpId="0" nodeType="afterEffect">
                                  <p:stCondLst>
                                    <p:cond delay="0"/>
                                  </p:stCondLst>
                                  <p:childTnLst>
                                    <p:set>
                                      <p:cBhvr>
                                        <p:cTn id="148" dur="1" fill="hold">
                                          <p:stCondLst>
                                            <p:cond delay="0"/>
                                          </p:stCondLst>
                                        </p:cTn>
                                        <p:tgtEl>
                                          <p:spTgt spid="26"/>
                                        </p:tgtEl>
                                        <p:attrNameLst>
                                          <p:attrName>style.visibility</p:attrName>
                                        </p:attrNameLst>
                                      </p:cBhvr>
                                      <p:to>
                                        <p:strVal val="visible"/>
                                      </p:to>
                                    </p:set>
                                    <p:anim calcmode="lin" valueType="num">
                                      <p:cBhvr additive="base">
                                        <p:cTn id="149" dur="750"/>
                                        <p:tgtEl>
                                          <p:spTgt spid="26"/>
                                        </p:tgtEl>
                                        <p:attrNameLst>
                                          <p:attrName>ppt_y</p:attrName>
                                        </p:attrNameLst>
                                      </p:cBhvr>
                                      <p:tavLst>
                                        <p:tav tm="0">
                                          <p:val>
                                            <p:strVal val="#ppt_y+#ppt_h*1.125000"/>
                                          </p:val>
                                        </p:tav>
                                        <p:tav tm="100000">
                                          <p:val>
                                            <p:strVal val="#ppt_y"/>
                                          </p:val>
                                        </p:tav>
                                      </p:tavLst>
                                    </p:anim>
                                    <p:animEffect transition="in" filter="wipe(up)">
                                      <p:cBhvr>
                                        <p:cTn id="150" dur="750"/>
                                        <p:tgtEl>
                                          <p:spTgt spid="26"/>
                                        </p:tgtEl>
                                      </p:cBhvr>
                                    </p:animEffect>
                                  </p:childTnLst>
                                </p:cTn>
                              </p:par>
                            </p:childTnLst>
                          </p:cTn>
                        </p:par>
                        <p:par>
                          <p:cTn id="151" fill="hold">
                            <p:stCondLst>
                              <p:cond delay="9000"/>
                            </p:stCondLst>
                            <p:childTnLst>
                              <p:par>
                                <p:cTn id="152" presetID="12" presetClass="entr" presetSubtype="4" fill="hold" grpId="0" nodeType="afterEffect">
                                  <p:stCondLst>
                                    <p:cond delay="0"/>
                                  </p:stCondLst>
                                  <p:childTnLst>
                                    <p:set>
                                      <p:cBhvr>
                                        <p:cTn id="153" dur="1" fill="hold">
                                          <p:stCondLst>
                                            <p:cond delay="0"/>
                                          </p:stCondLst>
                                        </p:cTn>
                                        <p:tgtEl>
                                          <p:spTgt spid="25"/>
                                        </p:tgtEl>
                                        <p:attrNameLst>
                                          <p:attrName>style.visibility</p:attrName>
                                        </p:attrNameLst>
                                      </p:cBhvr>
                                      <p:to>
                                        <p:strVal val="visible"/>
                                      </p:to>
                                    </p:set>
                                    <p:anim calcmode="lin" valueType="num">
                                      <p:cBhvr additive="base">
                                        <p:cTn id="154" dur="750"/>
                                        <p:tgtEl>
                                          <p:spTgt spid="25"/>
                                        </p:tgtEl>
                                        <p:attrNameLst>
                                          <p:attrName>ppt_y</p:attrName>
                                        </p:attrNameLst>
                                      </p:cBhvr>
                                      <p:tavLst>
                                        <p:tav tm="0">
                                          <p:val>
                                            <p:strVal val="#ppt_y+#ppt_h*1.125000"/>
                                          </p:val>
                                        </p:tav>
                                        <p:tav tm="100000">
                                          <p:val>
                                            <p:strVal val="#ppt_y"/>
                                          </p:val>
                                        </p:tav>
                                      </p:tavLst>
                                    </p:anim>
                                    <p:animEffect transition="in" filter="wipe(up)">
                                      <p:cBhvr>
                                        <p:cTn id="155" dur="750"/>
                                        <p:tgtEl>
                                          <p:spTgt spid="25"/>
                                        </p:tgtEl>
                                      </p:cBhvr>
                                    </p:animEffect>
                                  </p:childTnLst>
                                </p:cTn>
                              </p:par>
                            </p:childTnLst>
                          </p:cTn>
                        </p:par>
                      </p:childTnLst>
                    </p:cTn>
                  </p:par>
                  <p:par>
                    <p:cTn id="156" fill="hold">
                      <p:stCondLst>
                        <p:cond delay="indefinite"/>
                      </p:stCondLst>
                      <p:childTnLst>
                        <p:par>
                          <p:cTn id="157" fill="hold">
                            <p:stCondLst>
                              <p:cond delay="0"/>
                            </p:stCondLst>
                            <p:childTnLst>
                              <p:par>
                                <p:cTn id="158" presetID="42" presetClass="entr" presetSubtype="0" fill="hold" nodeType="clickEffect">
                                  <p:stCondLst>
                                    <p:cond delay="0"/>
                                  </p:stCondLst>
                                  <p:childTnLst>
                                    <p:set>
                                      <p:cBhvr>
                                        <p:cTn id="159" dur="1" fill="hold">
                                          <p:stCondLst>
                                            <p:cond delay="0"/>
                                          </p:stCondLst>
                                        </p:cTn>
                                        <p:tgtEl>
                                          <p:spTgt spid="23"/>
                                        </p:tgtEl>
                                        <p:attrNameLst>
                                          <p:attrName>style.visibility</p:attrName>
                                        </p:attrNameLst>
                                      </p:cBhvr>
                                      <p:to>
                                        <p:strVal val="visible"/>
                                      </p:to>
                                    </p:set>
                                    <p:animEffect transition="in" filter="fade">
                                      <p:cBhvr>
                                        <p:cTn id="160" dur="1000"/>
                                        <p:tgtEl>
                                          <p:spTgt spid="23"/>
                                        </p:tgtEl>
                                      </p:cBhvr>
                                    </p:animEffect>
                                    <p:anim calcmode="lin" valueType="num">
                                      <p:cBhvr>
                                        <p:cTn id="161" dur="1000" fill="hold"/>
                                        <p:tgtEl>
                                          <p:spTgt spid="23"/>
                                        </p:tgtEl>
                                        <p:attrNameLst>
                                          <p:attrName>ppt_x</p:attrName>
                                        </p:attrNameLst>
                                      </p:cBhvr>
                                      <p:tavLst>
                                        <p:tav tm="0">
                                          <p:val>
                                            <p:strVal val="#ppt_x"/>
                                          </p:val>
                                        </p:tav>
                                        <p:tav tm="100000">
                                          <p:val>
                                            <p:strVal val="#ppt_x"/>
                                          </p:val>
                                        </p:tav>
                                      </p:tavLst>
                                    </p:anim>
                                    <p:anim calcmode="lin" valueType="num">
                                      <p:cBhvr>
                                        <p:cTn id="162" dur="1000" fill="hold"/>
                                        <p:tgtEl>
                                          <p:spTgt spid="23"/>
                                        </p:tgtEl>
                                        <p:attrNameLst>
                                          <p:attrName>ppt_y</p:attrName>
                                        </p:attrNameLst>
                                      </p:cBhvr>
                                      <p:tavLst>
                                        <p:tav tm="0">
                                          <p:val>
                                            <p:strVal val="#ppt_y+.1"/>
                                          </p:val>
                                        </p:tav>
                                        <p:tav tm="100000">
                                          <p:val>
                                            <p:strVal val="#ppt_y"/>
                                          </p:val>
                                        </p:tav>
                                      </p:tavLst>
                                    </p:anim>
                                  </p:childTnLst>
                                </p:cTn>
                              </p:par>
                            </p:childTnLst>
                          </p:cTn>
                        </p:par>
                        <p:par>
                          <p:cTn id="163" fill="hold">
                            <p:stCondLst>
                              <p:cond delay="1000"/>
                            </p:stCondLst>
                            <p:childTnLst>
                              <p:par>
                                <p:cTn id="164" presetID="22" presetClass="entr" presetSubtype="4" fill="hold" nodeType="afterEffect">
                                  <p:stCondLst>
                                    <p:cond delay="0"/>
                                  </p:stCondLst>
                                  <p:childTnLst>
                                    <p:set>
                                      <p:cBhvr>
                                        <p:cTn id="165" dur="1" fill="hold">
                                          <p:stCondLst>
                                            <p:cond delay="0"/>
                                          </p:stCondLst>
                                        </p:cTn>
                                        <p:tgtEl>
                                          <p:spTgt spid="57"/>
                                        </p:tgtEl>
                                        <p:attrNameLst>
                                          <p:attrName>style.visibility</p:attrName>
                                        </p:attrNameLst>
                                      </p:cBhvr>
                                      <p:to>
                                        <p:strVal val="visible"/>
                                      </p:to>
                                    </p:set>
                                    <p:animEffect transition="in" filter="wipe(down)">
                                      <p:cBhvr>
                                        <p:cTn id="166" dur="750"/>
                                        <p:tgtEl>
                                          <p:spTgt spid="57"/>
                                        </p:tgtEl>
                                      </p:cBhvr>
                                    </p:animEffect>
                                  </p:childTnLst>
                                </p:cTn>
                              </p:par>
                            </p:childTnLst>
                          </p:cTn>
                        </p:par>
                        <p:par>
                          <p:cTn id="167" fill="hold">
                            <p:stCondLst>
                              <p:cond delay="1750"/>
                            </p:stCondLst>
                            <p:childTnLst>
                              <p:par>
                                <p:cTn id="168" presetID="10" presetClass="entr" presetSubtype="0" fill="hold" nodeType="afterEffect">
                                  <p:stCondLst>
                                    <p:cond delay="0"/>
                                  </p:stCondLst>
                                  <p:childTnLst>
                                    <p:set>
                                      <p:cBhvr>
                                        <p:cTn id="169" dur="1" fill="hold">
                                          <p:stCondLst>
                                            <p:cond delay="0"/>
                                          </p:stCondLst>
                                        </p:cTn>
                                        <p:tgtEl>
                                          <p:spTgt spid="58"/>
                                        </p:tgtEl>
                                        <p:attrNameLst>
                                          <p:attrName>style.visibility</p:attrName>
                                        </p:attrNameLst>
                                      </p:cBhvr>
                                      <p:to>
                                        <p:strVal val="visible"/>
                                      </p:to>
                                    </p:set>
                                    <p:animEffect transition="in" filter="fade">
                                      <p:cBhvr>
                                        <p:cTn id="170" dur="750"/>
                                        <p:tgtEl>
                                          <p:spTgt spid="58"/>
                                        </p:tgtEl>
                                      </p:cBhvr>
                                    </p:animEffect>
                                  </p:childTnLst>
                                </p:cTn>
                              </p:par>
                            </p:childTnLst>
                          </p:cTn>
                        </p:par>
                        <p:par>
                          <p:cTn id="171" fill="hold">
                            <p:stCondLst>
                              <p:cond delay="2500"/>
                            </p:stCondLst>
                            <p:childTnLst>
                              <p:par>
                                <p:cTn id="172" presetID="42" presetClass="entr" presetSubtype="0" fill="hold" grpId="0" nodeType="afterEffect">
                                  <p:stCondLst>
                                    <p:cond delay="0"/>
                                  </p:stCondLst>
                                  <p:childTnLst>
                                    <p:set>
                                      <p:cBhvr>
                                        <p:cTn id="173" dur="1" fill="hold">
                                          <p:stCondLst>
                                            <p:cond delay="0"/>
                                          </p:stCondLst>
                                        </p:cTn>
                                        <p:tgtEl>
                                          <p:spTgt spid="44"/>
                                        </p:tgtEl>
                                        <p:attrNameLst>
                                          <p:attrName>style.visibility</p:attrName>
                                        </p:attrNameLst>
                                      </p:cBhvr>
                                      <p:to>
                                        <p:strVal val="visible"/>
                                      </p:to>
                                    </p:set>
                                    <p:animEffect transition="in" filter="fade">
                                      <p:cBhvr>
                                        <p:cTn id="174" dur="750"/>
                                        <p:tgtEl>
                                          <p:spTgt spid="44"/>
                                        </p:tgtEl>
                                      </p:cBhvr>
                                    </p:animEffect>
                                    <p:anim calcmode="lin" valueType="num">
                                      <p:cBhvr>
                                        <p:cTn id="175" dur="750" fill="hold"/>
                                        <p:tgtEl>
                                          <p:spTgt spid="44"/>
                                        </p:tgtEl>
                                        <p:attrNameLst>
                                          <p:attrName>ppt_x</p:attrName>
                                        </p:attrNameLst>
                                      </p:cBhvr>
                                      <p:tavLst>
                                        <p:tav tm="0">
                                          <p:val>
                                            <p:strVal val="#ppt_x"/>
                                          </p:val>
                                        </p:tav>
                                        <p:tav tm="100000">
                                          <p:val>
                                            <p:strVal val="#ppt_x"/>
                                          </p:val>
                                        </p:tav>
                                      </p:tavLst>
                                    </p:anim>
                                    <p:anim calcmode="lin" valueType="num">
                                      <p:cBhvr>
                                        <p:cTn id="176" dur="750" fill="hold"/>
                                        <p:tgtEl>
                                          <p:spTgt spid="44"/>
                                        </p:tgtEl>
                                        <p:attrNameLst>
                                          <p:attrName>ppt_y</p:attrName>
                                        </p:attrNameLst>
                                      </p:cBhvr>
                                      <p:tavLst>
                                        <p:tav tm="0">
                                          <p:val>
                                            <p:strVal val="#ppt_y+.1"/>
                                          </p:val>
                                        </p:tav>
                                        <p:tav tm="100000">
                                          <p:val>
                                            <p:strVal val="#ppt_y"/>
                                          </p:val>
                                        </p:tav>
                                      </p:tavLst>
                                    </p:anim>
                                  </p:childTnLst>
                                </p:cTn>
                              </p:par>
                            </p:childTnLst>
                          </p:cTn>
                        </p:par>
                        <p:par>
                          <p:cTn id="177" fill="hold">
                            <p:stCondLst>
                              <p:cond delay="3250"/>
                            </p:stCondLst>
                            <p:childTnLst>
                              <p:par>
                                <p:cTn id="178" presetID="12" presetClass="entr" presetSubtype="4" fill="hold" grpId="0" nodeType="afterEffect">
                                  <p:stCondLst>
                                    <p:cond delay="0"/>
                                  </p:stCondLst>
                                  <p:childTnLst>
                                    <p:set>
                                      <p:cBhvr>
                                        <p:cTn id="179" dur="1" fill="hold">
                                          <p:stCondLst>
                                            <p:cond delay="0"/>
                                          </p:stCondLst>
                                        </p:cTn>
                                        <p:tgtEl>
                                          <p:spTgt spid="42"/>
                                        </p:tgtEl>
                                        <p:attrNameLst>
                                          <p:attrName>style.visibility</p:attrName>
                                        </p:attrNameLst>
                                      </p:cBhvr>
                                      <p:to>
                                        <p:strVal val="visible"/>
                                      </p:to>
                                    </p:set>
                                    <p:anim calcmode="lin" valueType="num">
                                      <p:cBhvr additive="base">
                                        <p:cTn id="180" dur="500"/>
                                        <p:tgtEl>
                                          <p:spTgt spid="42"/>
                                        </p:tgtEl>
                                        <p:attrNameLst>
                                          <p:attrName>ppt_y</p:attrName>
                                        </p:attrNameLst>
                                      </p:cBhvr>
                                      <p:tavLst>
                                        <p:tav tm="0">
                                          <p:val>
                                            <p:strVal val="#ppt_y+#ppt_h*1.125000"/>
                                          </p:val>
                                        </p:tav>
                                        <p:tav tm="100000">
                                          <p:val>
                                            <p:strVal val="#ppt_y"/>
                                          </p:val>
                                        </p:tav>
                                      </p:tavLst>
                                    </p:anim>
                                    <p:animEffect transition="in" filter="wipe(up)">
                                      <p:cBhvr>
                                        <p:cTn id="181" dur="500"/>
                                        <p:tgtEl>
                                          <p:spTgt spid="42"/>
                                        </p:tgtEl>
                                      </p:cBhvr>
                                    </p:animEffect>
                                  </p:childTnLst>
                                </p:cTn>
                              </p:par>
                            </p:childTnLst>
                          </p:cTn>
                        </p:par>
                        <p:par>
                          <p:cTn id="182" fill="hold">
                            <p:stCondLst>
                              <p:cond delay="3750"/>
                            </p:stCondLst>
                            <p:childTnLst>
                              <p:par>
                                <p:cTn id="183" presetID="42" presetClass="entr" presetSubtype="0" fill="hold" grpId="0" nodeType="afterEffect">
                                  <p:stCondLst>
                                    <p:cond delay="0"/>
                                  </p:stCondLst>
                                  <p:childTnLst>
                                    <p:set>
                                      <p:cBhvr>
                                        <p:cTn id="184" dur="1" fill="hold">
                                          <p:stCondLst>
                                            <p:cond delay="0"/>
                                          </p:stCondLst>
                                        </p:cTn>
                                        <p:tgtEl>
                                          <p:spTgt spid="41"/>
                                        </p:tgtEl>
                                        <p:attrNameLst>
                                          <p:attrName>style.visibility</p:attrName>
                                        </p:attrNameLst>
                                      </p:cBhvr>
                                      <p:to>
                                        <p:strVal val="visible"/>
                                      </p:to>
                                    </p:set>
                                    <p:animEffect transition="in" filter="fade">
                                      <p:cBhvr>
                                        <p:cTn id="185" dur="750"/>
                                        <p:tgtEl>
                                          <p:spTgt spid="41"/>
                                        </p:tgtEl>
                                      </p:cBhvr>
                                    </p:animEffect>
                                    <p:anim calcmode="lin" valueType="num">
                                      <p:cBhvr>
                                        <p:cTn id="186" dur="750" fill="hold"/>
                                        <p:tgtEl>
                                          <p:spTgt spid="41"/>
                                        </p:tgtEl>
                                        <p:attrNameLst>
                                          <p:attrName>ppt_x</p:attrName>
                                        </p:attrNameLst>
                                      </p:cBhvr>
                                      <p:tavLst>
                                        <p:tav tm="0">
                                          <p:val>
                                            <p:strVal val="#ppt_x"/>
                                          </p:val>
                                        </p:tav>
                                        <p:tav tm="100000">
                                          <p:val>
                                            <p:strVal val="#ppt_x"/>
                                          </p:val>
                                        </p:tav>
                                      </p:tavLst>
                                    </p:anim>
                                    <p:anim calcmode="lin" valueType="num">
                                      <p:cBhvr>
                                        <p:cTn id="187" dur="750" fill="hold"/>
                                        <p:tgtEl>
                                          <p:spTgt spid="41"/>
                                        </p:tgtEl>
                                        <p:attrNameLst>
                                          <p:attrName>ppt_y</p:attrName>
                                        </p:attrNameLst>
                                      </p:cBhvr>
                                      <p:tavLst>
                                        <p:tav tm="0">
                                          <p:val>
                                            <p:strVal val="#ppt_y+.1"/>
                                          </p:val>
                                        </p:tav>
                                        <p:tav tm="100000">
                                          <p:val>
                                            <p:strVal val="#ppt_y"/>
                                          </p:val>
                                        </p:tav>
                                      </p:tavLst>
                                    </p:anim>
                                  </p:childTnLst>
                                </p:cTn>
                              </p:par>
                            </p:childTnLst>
                          </p:cTn>
                        </p:par>
                        <p:par>
                          <p:cTn id="188" fill="hold">
                            <p:stCondLst>
                              <p:cond delay="4500"/>
                            </p:stCondLst>
                            <p:childTnLst>
                              <p:par>
                                <p:cTn id="189" presetID="42" presetClass="entr" presetSubtype="0" fill="hold" grpId="0" nodeType="afterEffect">
                                  <p:stCondLst>
                                    <p:cond delay="0"/>
                                  </p:stCondLst>
                                  <p:childTnLst>
                                    <p:set>
                                      <p:cBhvr>
                                        <p:cTn id="190" dur="1" fill="hold">
                                          <p:stCondLst>
                                            <p:cond delay="0"/>
                                          </p:stCondLst>
                                        </p:cTn>
                                        <p:tgtEl>
                                          <p:spTgt spid="40"/>
                                        </p:tgtEl>
                                        <p:attrNameLst>
                                          <p:attrName>style.visibility</p:attrName>
                                        </p:attrNameLst>
                                      </p:cBhvr>
                                      <p:to>
                                        <p:strVal val="visible"/>
                                      </p:to>
                                    </p:set>
                                    <p:animEffect transition="in" filter="fade">
                                      <p:cBhvr>
                                        <p:cTn id="191" dur="750"/>
                                        <p:tgtEl>
                                          <p:spTgt spid="40"/>
                                        </p:tgtEl>
                                      </p:cBhvr>
                                    </p:animEffect>
                                    <p:anim calcmode="lin" valueType="num">
                                      <p:cBhvr>
                                        <p:cTn id="192" dur="750" fill="hold"/>
                                        <p:tgtEl>
                                          <p:spTgt spid="40"/>
                                        </p:tgtEl>
                                        <p:attrNameLst>
                                          <p:attrName>ppt_x</p:attrName>
                                        </p:attrNameLst>
                                      </p:cBhvr>
                                      <p:tavLst>
                                        <p:tav tm="0">
                                          <p:val>
                                            <p:strVal val="#ppt_x"/>
                                          </p:val>
                                        </p:tav>
                                        <p:tav tm="100000">
                                          <p:val>
                                            <p:strVal val="#ppt_x"/>
                                          </p:val>
                                        </p:tav>
                                      </p:tavLst>
                                    </p:anim>
                                    <p:anim calcmode="lin" valueType="num">
                                      <p:cBhvr>
                                        <p:cTn id="193" dur="750" fill="hold"/>
                                        <p:tgtEl>
                                          <p:spTgt spid="40"/>
                                        </p:tgtEl>
                                        <p:attrNameLst>
                                          <p:attrName>ppt_y</p:attrName>
                                        </p:attrNameLst>
                                      </p:cBhvr>
                                      <p:tavLst>
                                        <p:tav tm="0">
                                          <p:val>
                                            <p:strVal val="#ppt_y+.1"/>
                                          </p:val>
                                        </p:tav>
                                        <p:tav tm="100000">
                                          <p:val>
                                            <p:strVal val="#ppt_y"/>
                                          </p:val>
                                        </p:tav>
                                      </p:tavLst>
                                    </p:anim>
                                  </p:childTnLst>
                                </p:cTn>
                              </p:par>
                            </p:childTnLst>
                          </p:cTn>
                        </p:par>
                        <p:par>
                          <p:cTn id="194" fill="hold">
                            <p:stCondLst>
                              <p:cond delay="5250"/>
                            </p:stCondLst>
                            <p:childTnLst>
                              <p:par>
                                <p:cTn id="195" presetID="42" presetClass="entr" presetSubtype="0" fill="hold" grpId="0" nodeType="afterEffect">
                                  <p:stCondLst>
                                    <p:cond delay="0"/>
                                  </p:stCondLst>
                                  <p:childTnLst>
                                    <p:set>
                                      <p:cBhvr>
                                        <p:cTn id="196" dur="1" fill="hold">
                                          <p:stCondLst>
                                            <p:cond delay="0"/>
                                          </p:stCondLst>
                                        </p:cTn>
                                        <p:tgtEl>
                                          <p:spTgt spid="39"/>
                                        </p:tgtEl>
                                        <p:attrNameLst>
                                          <p:attrName>style.visibility</p:attrName>
                                        </p:attrNameLst>
                                      </p:cBhvr>
                                      <p:to>
                                        <p:strVal val="visible"/>
                                      </p:to>
                                    </p:set>
                                    <p:animEffect transition="in" filter="fade">
                                      <p:cBhvr>
                                        <p:cTn id="197" dur="750"/>
                                        <p:tgtEl>
                                          <p:spTgt spid="39"/>
                                        </p:tgtEl>
                                      </p:cBhvr>
                                    </p:animEffect>
                                    <p:anim calcmode="lin" valueType="num">
                                      <p:cBhvr>
                                        <p:cTn id="198" dur="750" fill="hold"/>
                                        <p:tgtEl>
                                          <p:spTgt spid="39"/>
                                        </p:tgtEl>
                                        <p:attrNameLst>
                                          <p:attrName>ppt_x</p:attrName>
                                        </p:attrNameLst>
                                      </p:cBhvr>
                                      <p:tavLst>
                                        <p:tav tm="0">
                                          <p:val>
                                            <p:strVal val="#ppt_x"/>
                                          </p:val>
                                        </p:tav>
                                        <p:tav tm="100000">
                                          <p:val>
                                            <p:strVal val="#ppt_x"/>
                                          </p:val>
                                        </p:tav>
                                      </p:tavLst>
                                    </p:anim>
                                    <p:anim calcmode="lin" valueType="num">
                                      <p:cBhvr>
                                        <p:cTn id="199" dur="750" fill="hold"/>
                                        <p:tgtEl>
                                          <p:spTgt spid="39"/>
                                        </p:tgtEl>
                                        <p:attrNameLst>
                                          <p:attrName>ppt_y</p:attrName>
                                        </p:attrNameLst>
                                      </p:cBhvr>
                                      <p:tavLst>
                                        <p:tav tm="0">
                                          <p:val>
                                            <p:strVal val="#ppt_y+.1"/>
                                          </p:val>
                                        </p:tav>
                                        <p:tav tm="100000">
                                          <p:val>
                                            <p:strVal val="#ppt_y"/>
                                          </p:val>
                                        </p:tav>
                                      </p:tavLst>
                                    </p:anim>
                                  </p:childTnLst>
                                </p:cTn>
                              </p:par>
                            </p:childTnLst>
                          </p:cTn>
                        </p:par>
                        <p:par>
                          <p:cTn id="200" fill="hold">
                            <p:stCondLst>
                              <p:cond delay="6000"/>
                            </p:stCondLst>
                            <p:childTnLst>
                              <p:par>
                                <p:cTn id="201" presetID="42" presetClass="entr" presetSubtype="0" fill="hold" grpId="0" nodeType="afterEffect">
                                  <p:stCondLst>
                                    <p:cond delay="0"/>
                                  </p:stCondLst>
                                  <p:childTnLst>
                                    <p:set>
                                      <p:cBhvr>
                                        <p:cTn id="202" dur="1" fill="hold">
                                          <p:stCondLst>
                                            <p:cond delay="0"/>
                                          </p:stCondLst>
                                        </p:cTn>
                                        <p:tgtEl>
                                          <p:spTgt spid="38"/>
                                        </p:tgtEl>
                                        <p:attrNameLst>
                                          <p:attrName>style.visibility</p:attrName>
                                        </p:attrNameLst>
                                      </p:cBhvr>
                                      <p:to>
                                        <p:strVal val="visible"/>
                                      </p:to>
                                    </p:set>
                                    <p:animEffect transition="in" filter="fade">
                                      <p:cBhvr>
                                        <p:cTn id="203" dur="750"/>
                                        <p:tgtEl>
                                          <p:spTgt spid="38"/>
                                        </p:tgtEl>
                                      </p:cBhvr>
                                    </p:animEffect>
                                    <p:anim calcmode="lin" valueType="num">
                                      <p:cBhvr>
                                        <p:cTn id="204" dur="750" fill="hold"/>
                                        <p:tgtEl>
                                          <p:spTgt spid="38"/>
                                        </p:tgtEl>
                                        <p:attrNameLst>
                                          <p:attrName>ppt_x</p:attrName>
                                        </p:attrNameLst>
                                      </p:cBhvr>
                                      <p:tavLst>
                                        <p:tav tm="0">
                                          <p:val>
                                            <p:strVal val="#ppt_x"/>
                                          </p:val>
                                        </p:tav>
                                        <p:tav tm="100000">
                                          <p:val>
                                            <p:strVal val="#ppt_x"/>
                                          </p:val>
                                        </p:tav>
                                      </p:tavLst>
                                    </p:anim>
                                    <p:anim calcmode="lin" valueType="num">
                                      <p:cBhvr>
                                        <p:cTn id="205" dur="750" fill="hold"/>
                                        <p:tgtEl>
                                          <p:spTgt spid="38"/>
                                        </p:tgtEl>
                                        <p:attrNameLst>
                                          <p:attrName>ppt_y</p:attrName>
                                        </p:attrNameLst>
                                      </p:cBhvr>
                                      <p:tavLst>
                                        <p:tav tm="0">
                                          <p:val>
                                            <p:strVal val="#ppt_y+.1"/>
                                          </p:val>
                                        </p:tav>
                                        <p:tav tm="100000">
                                          <p:val>
                                            <p:strVal val="#ppt_y"/>
                                          </p:val>
                                        </p:tav>
                                      </p:tavLst>
                                    </p:anim>
                                  </p:childTnLst>
                                </p:cTn>
                              </p:par>
                            </p:childTnLst>
                          </p:cTn>
                        </p:par>
                        <p:par>
                          <p:cTn id="206" fill="hold">
                            <p:stCondLst>
                              <p:cond delay="6750"/>
                            </p:stCondLst>
                            <p:childTnLst>
                              <p:par>
                                <p:cTn id="207" presetID="42" presetClass="entr" presetSubtype="0" fill="hold" grpId="0" nodeType="afterEffect">
                                  <p:stCondLst>
                                    <p:cond delay="0"/>
                                  </p:stCondLst>
                                  <p:childTnLst>
                                    <p:set>
                                      <p:cBhvr>
                                        <p:cTn id="208" dur="1" fill="hold">
                                          <p:stCondLst>
                                            <p:cond delay="0"/>
                                          </p:stCondLst>
                                        </p:cTn>
                                        <p:tgtEl>
                                          <p:spTgt spid="37"/>
                                        </p:tgtEl>
                                        <p:attrNameLst>
                                          <p:attrName>style.visibility</p:attrName>
                                        </p:attrNameLst>
                                      </p:cBhvr>
                                      <p:to>
                                        <p:strVal val="visible"/>
                                      </p:to>
                                    </p:set>
                                    <p:animEffect transition="in" filter="fade">
                                      <p:cBhvr>
                                        <p:cTn id="209" dur="750"/>
                                        <p:tgtEl>
                                          <p:spTgt spid="37"/>
                                        </p:tgtEl>
                                      </p:cBhvr>
                                    </p:animEffect>
                                    <p:anim calcmode="lin" valueType="num">
                                      <p:cBhvr>
                                        <p:cTn id="210" dur="750" fill="hold"/>
                                        <p:tgtEl>
                                          <p:spTgt spid="37"/>
                                        </p:tgtEl>
                                        <p:attrNameLst>
                                          <p:attrName>ppt_x</p:attrName>
                                        </p:attrNameLst>
                                      </p:cBhvr>
                                      <p:tavLst>
                                        <p:tav tm="0">
                                          <p:val>
                                            <p:strVal val="#ppt_x"/>
                                          </p:val>
                                        </p:tav>
                                        <p:tav tm="100000">
                                          <p:val>
                                            <p:strVal val="#ppt_x"/>
                                          </p:val>
                                        </p:tav>
                                      </p:tavLst>
                                    </p:anim>
                                    <p:anim calcmode="lin" valueType="num">
                                      <p:cBhvr>
                                        <p:cTn id="211" dur="750" fill="hold"/>
                                        <p:tgtEl>
                                          <p:spTgt spid="37"/>
                                        </p:tgtEl>
                                        <p:attrNameLst>
                                          <p:attrName>ppt_y</p:attrName>
                                        </p:attrNameLst>
                                      </p:cBhvr>
                                      <p:tavLst>
                                        <p:tav tm="0">
                                          <p:val>
                                            <p:strVal val="#ppt_y+.1"/>
                                          </p:val>
                                        </p:tav>
                                        <p:tav tm="100000">
                                          <p:val>
                                            <p:strVal val="#ppt_y"/>
                                          </p:val>
                                        </p:tav>
                                      </p:tavLst>
                                    </p:anim>
                                  </p:childTnLst>
                                </p:cTn>
                              </p:par>
                            </p:childTnLst>
                          </p:cTn>
                        </p:par>
                        <p:par>
                          <p:cTn id="212" fill="hold">
                            <p:stCondLst>
                              <p:cond delay="7500"/>
                            </p:stCondLst>
                            <p:childTnLst>
                              <p:par>
                                <p:cTn id="213" presetID="42" presetClass="entr" presetSubtype="0" fill="hold" grpId="0" nodeType="afterEffect">
                                  <p:stCondLst>
                                    <p:cond delay="0"/>
                                  </p:stCondLst>
                                  <p:childTnLst>
                                    <p:set>
                                      <p:cBhvr>
                                        <p:cTn id="214" dur="1" fill="hold">
                                          <p:stCondLst>
                                            <p:cond delay="0"/>
                                          </p:stCondLst>
                                        </p:cTn>
                                        <p:tgtEl>
                                          <p:spTgt spid="36"/>
                                        </p:tgtEl>
                                        <p:attrNameLst>
                                          <p:attrName>style.visibility</p:attrName>
                                        </p:attrNameLst>
                                      </p:cBhvr>
                                      <p:to>
                                        <p:strVal val="visible"/>
                                      </p:to>
                                    </p:set>
                                    <p:animEffect transition="in" filter="fade">
                                      <p:cBhvr>
                                        <p:cTn id="215" dur="750"/>
                                        <p:tgtEl>
                                          <p:spTgt spid="36"/>
                                        </p:tgtEl>
                                      </p:cBhvr>
                                    </p:animEffect>
                                    <p:anim calcmode="lin" valueType="num">
                                      <p:cBhvr>
                                        <p:cTn id="216" dur="750" fill="hold"/>
                                        <p:tgtEl>
                                          <p:spTgt spid="36"/>
                                        </p:tgtEl>
                                        <p:attrNameLst>
                                          <p:attrName>ppt_x</p:attrName>
                                        </p:attrNameLst>
                                      </p:cBhvr>
                                      <p:tavLst>
                                        <p:tav tm="0">
                                          <p:val>
                                            <p:strVal val="#ppt_x"/>
                                          </p:val>
                                        </p:tav>
                                        <p:tav tm="100000">
                                          <p:val>
                                            <p:strVal val="#ppt_x"/>
                                          </p:val>
                                        </p:tav>
                                      </p:tavLst>
                                    </p:anim>
                                    <p:anim calcmode="lin" valueType="num">
                                      <p:cBhvr>
                                        <p:cTn id="217" dur="75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18" fill="hold">
                      <p:stCondLst>
                        <p:cond delay="indefinite"/>
                      </p:stCondLst>
                      <p:childTnLst>
                        <p:par>
                          <p:cTn id="219" fill="hold">
                            <p:stCondLst>
                              <p:cond delay="0"/>
                            </p:stCondLst>
                            <p:childTnLst>
                              <p:par>
                                <p:cTn id="220" presetID="42" presetClass="entr" presetSubtype="0" fill="hold" nodeType="clickEffect">
                                  <p:stCondLst>
                                    <p:cond delay="0"/>
                                  </p:stCondLst>
                                  <p:childTnLst>
                                    <p:set>
                                      <p:cBhvr>
                                        <p:cTn id="221" dur="1" fill="hold">
                                          <p:stCondLst>
                                            <p:cond delay="0"/>
                                          </p:stCondLst>
                                        </p:cTn>
                                        <p:tgtEl>
                                          <p:spTgt spid="24"/>
                                        </p:tgtEl>
                                        <p:attrNameLst>
                                          <p:attrName>style.visibility</p:attrName>
                                        </p:attrNameLst>
                                      </p:cBhvr>
                                      <p:to>
                                        <p:strVal val="visible"/>
                                      </p:to>
                                    </p:set>
                                    <p:animEffect transition="in" filter="fade">
                                      <p:cBhvr>
                                        <p:cTn id="222" dur="2000"/>
                                        <p:tgtEl>
                                          <p:spTgt spid="24"/>
                                        </p:tgtEl>
                                      </p:cBhvr>
                                    </p:animEffect>
                                    <p:anim calcmode="lin" valueType="num">
                                      <p:cBhvr>
                                        <p:cTn id="223" dur="2000" fill="hold"/>
                                        <p:tgtEl>
                                          <p:spTgt spid="24"/>
                                        </p:tgtEl>
                                        <p:attrNameLst>
                                          <p:attrName>ppt_x</p:attrName>
                                        </p:attrNameLst>
                                      </p:cBhvr>
                                      <p:tavLst>
                                        <p:tav tm="0">
                                          <p:val>
                                            <p:strVal val="#ppt_x"/>
                                          </p:val>
                                        </p:tav>
                                        <p:tav tm="100000">
                                          <p:val>
                                            <p:strVal val="#ppt_x"/>
                                          </p:val>
                                        </p:tav>
                                      </p:tavLst>
                                    </p:anim>
                                    <p:anim calcmode="lin" valueType="num">
                                      <p:cBhvr>
                                        <p:cTn id="224" dur="2000" fill="hold"/>
                                        <p:tgtEl>
                                          <p:spTgt spid="24"/>
                                        </p:tgtEl>
                                        <p:attrNameLst>
                                          <p:attrName>ppt_y</p:attrName>
                                        </p:attrNameLst>
                                      </p:cBhvr>
                                      <p:tavLst>
                                        <p:tav tm="0">
                                          <p:val>
                                            <p:strVal val="#ppt_y+.1"/>
                                          </p:val>
                                        </p:tav>
                                        <p:tav tm="100000">
                                          <p:val>
                                            <p:strVal val="#ppt_y"/>
                                          </p:val>
                                        </p:tav>
                                      </p:tavLst>
                                    </p:anim>
                                  </p:childTnLst>
                                </p:cTn>
                              </p:par>
                            </p:childTnLst>
                          </p:cTn>
                        </p:par>
                        <p:par>
                          <p:cTn id="225" fill="hold">
                            <p:stCondLst>
                              <p:cond delay="2000"/>
                            </p:stCondLst>
                            <p:childTnLst>
                              <p:par>
                                <p:cTn id="226" presetID="22" presetClass="entr" presetSubtype="4" fill="hold" nodeType="afterEffect">
                                  <p:stCondLst>
                                    <p:cond delay="0"/>
                                  </p:stCondLst>
                                  <p:childTnLst>
                                    <p:set>
                                      <p:cBhvr>
                                        <p:cTn id="227" dur="1" fill="hold">
                                          <p:stCondLst>
                                            <p:cond delay="0"/>
                                          </p:stCondLst>
                                        </p:cTn>
                                        <p:tgtEl>
                                          <p:spTgt spid="60"/>
                                        </p:tgtEl>
                                        <p:attrNameLst>
                                          <p:attrName>style.visibility</p:attrName>
                                        </p:attrNameLst>
                                      </p:cBhvr>
                                      <p:to>
                                        <p:strVal val="visible"/>
                                      </p:to>
                                    </p:set>
                                    <p:animEffect transition="in" filter="wipe(down)">
                                      <p:cBhvr>
                                        <p:cTn id="228" dur="750"/>
                                        <p:tgtEl>
                                          <p:spTgt spid="60"/>
                                        </p:tgtEl>
                                      </p:cBhvr>
                                    </p:animEffect>
                                  </p:childTnLst>
                                </p:cTn>
                              </p:par>
                            </p:childTnLst>
                          </p:cTn>
                        </p:par>
                        <p:par>
                          <p:cTn id="229" fill="hold">
                            <p:stCondLst>
                              <p:cond delay="2750"/>
                            </p:stCondLst>
                            <p:childTnLst>
                              <p:par>
                                <p:cTn id="230" presetID="10" presetClass="entr" presetSubtype="0" fill="hold" grpId="0" nodeType="afterEffect">
                                  <p:stCondLst>
                                    <p:cond delay="0"/>
                                  </p:stCondLst>
                                  <p:childTnLst>
                                    <p:set>
                                      <p:cBhvr>
                                        <p:cTn id="231" dur="1" fill="hold">
                                          <p:stCondLst>
                                            <p:cond delay="0"/>
                                          </p:stCondLst>
                                        </p:cTn>
                                        <p:tgtEl>
                                          <p:spTgt spid="48"/>
                                        </p:tgtEl>
                                        <p:attrNameLst>
                                          <p:attrName>style.visibility</p:attrName>
                                        </p:attrNameLst>
                                      </p:cBhvr>
                                      <p:to>
                                        <p:strVal val="visible"/>
                                      </p:to>
                                    </p:set>
                                    <p:animEffect transition="in" filter="fade">
                                      <p:cBhvr>
                                        <p:cTn id="232" dur="750"/>
                                        <p:tgtEl>
                                          <p:spTgt spid="48"/>
                                        </p:tgtEl>
                                      </p:cBhvr>
                                    </p:animEffect>
                                  </p:childTnLst>
                                </p:cTn>
                              </p:par>
                            </p:childTnLst>
                          </p:cTn>
                        </p:par>
                        <p:par>
                          <p:cTn id="233" fill="hold">
                            <p:stCondLst>
                              <p:cond delay="3500"/>
                            </p:stCondLst>
                            <p:childTnLst>
                              <p:par>
                                <p:cTn id="234" presetID="42" presetClass="entr" presetSubtype="0" fill="hold" grpId="0" nodeType="afterEffect">
                                  <p:stCondLst>
                                    <p:cond delay="0"/>
                                  </p:stCondLst>
                                  <p:childTnLst>
                                    <p:set>
                                      <p:cBhvr>
                                        <p:cTn id="235" dur="1" fill="hold">
                                          <p:stCondLst>
                                            <p:cond delay="0"/>
                                          </p:stCondLst>
                                        </p:cTn>
                                        <p:tgtEl>
                                          <p:spTgt spid="47"/>
                                        </p:tgtEl>
                                        <p:attrNameLst>
                                          <p:attrName>style.visibility</p:attrName>
                                        </p:attrNameLst>
                                      </p:cBhvr>
                                      <p:to>
                                        <p:strVal val="visible"/>
                                      </p:to>
                                    </p:set>
                                    <p:animEffect transition="in" filter="fade">
                                      <p:cBhvr>
                                        <p:cTn id="236" dur="750"/>
                                        <p:tgtEl>
                                          <p:spTgt spid="47"/>
                                        </p:tgtEl>
                                      </p:cBhvr>
                                    </p:animEffect>
                                    <p:anim calcmode="lin" valueType="num">
                                      <p:cBhvr>
                                        <p:cTn id="237" dur="750" fill="hold"/>
                                        <p:tgtEl>
                                          <p:spTgt spid="47"/>
                                        </p:tgtEl>
                                        <p:attrNameLst>
                                          <p:attrName>ppt_x</p:attrName>
                                        </p:attrNameLst>
                                      </p:cBhvr>
                                      <p:tavLst>
                                        <p:tav tm="0">
                                          <p:val>
                                            <p:strVal val="#ppt_x"/>
                                          </p:val>
                                        </p:tav>
                                        <p:tav tm="100000">
                                          <p:val>
                                            <p:strVal val="#ppt_x"/>
                                          </p:val>
                                        </p:tav>
                                      </p:tavLst>
                                    </p:anim>
                                    <p:anim calcmode="lin" valueType="num">
                                      <p:cBhvr>
                                        <p:cTn id="238" dur="750" fill="hold"/>
                                        <p:tgtEl>
                                          <p:spTgt spid="47"/>
                                        </p:tgtEl>
                                        <p:attrNameLst>
                                          <p:attrName>ppt_y</p:attrName>
                                        </p:attrNameLst>
                                      </p:cBhvr>
                                      <p:tavLst>
                                        <p:tav tm="0">
                                          <p:val>
                                            <p:strVal val="#ppt_y+.1"/>
                                          </p:val>
                                        </p:tav>
                                        <p:tav tm="100000">
                                          <p:val>
                                            <p:strVal val="#ppt_y"/>
                                          </p:val>
                                        </p:tav>
                                      </p:tavLst>
                                    </p:anim>
                                  </p:childTnLst>
                                </p:cTn>
                              </p:par>
                            </p:childTnLst>
                          </p:cTn>
                        </p:par>
                        <p:par>
                          <p:cTn id="239" fill="hold">
                            <p:stCondLst>
                              <p:cond delay="4250"/>
                            </p:stCondLst>
                            <p:childTnLst>
                              <p:par>
                                <p:cTn id="240" presetID="47" presetClass="entr" presetSubtype="0" fill="hold" grpId="0" nodeType="afterEffect">
                                  <p:stCondLst>
                                    <p:cond delay="0"/>
                                  </p:stCondLst>
                                  <p:childTnLst>
                                    <p:set>
                                      <p:cBhvr>
                                        <p:cTn id="241" dur="1" fill="hold">
                                          <p:stCondLst>
                                            <p:cond delay="0"/>
                                          </p:stCondLst>
                                        </p:cTn>
                                        <p:tgtEl>
                                          <p:spTgt spid="19"/>
                                        </p:tgtEl>
                                        <p:attrNameLst>
                                          <p:attrName>style.visibility</p:attrName>
                                        </p:attrNameLst>
                                      </p:cBhvr>
                                      <p:to>
                                        <p:strVal val="visible"/>
                                      </p:to>
                                    </p:set>
                                    <p:animEffect transition="in" filter="fade">
                                      <p:cBhvr>
                                        <p:cTn id="242" dur="750"/>
                                        <p:tgtEl>
                                          <p:spTgt spid="19"/>
                                        </p:tgtEl>
                                      </p:cBhvr>
                                    </p:animEffect>
                                    <p:anim calcmode="lin" valueType="num">
                                      <p:cBhvr>
                                        <p:cTn id="243" dur="750" fill="hold"/>
                                        <p:tgtEl>
                                          <p:spTgt spid="19"/>
                                        </p:tgtEl>
                                        <p:attrNameLst>
                                          <p:attrName>ppt_x</p:attrName>
                                        </p:attrNameLst>
                                      </p:cBhvr>
                                      <p:tavLst>
                                        <p:tav tm="0">
                                          <p:val>
                                            <p:strVal val="#ppt_x"/>
                                          </p:val>
                                        </p:tav>
                                        <p:tav tm="100000">
                                          <p:val>
                                            <p:strVal val="#ppt_x"/>
                                          </p:val>
                                        </p:tav>
                                      </p:tavLst>
                                    </p:anim>
                                    <p:anim calcmode="lin" valueType="num">
                                      <p:cBhvr>
                                        <p:cTn id="244" dur="750" fill="hold"/>
                                        <p:tgtEl>
                                          <p:spTgt spid="19"/>
                                        </p:tgtEl>
                                        <p:attrNameLst>
                                          <p:attrName>ppt_y</p:attrName>
                                        </p:attrNameLst>
                                      </p:cBhvr>
                                      <p:tavLst>
                                        <p:tav tm="0">
                                          <p:val>
                                            <p:strVal val="#ppt_y-.1"/>
                                          </p:val>
                                        </p:tav>
                                        <p:tav tm="100000">
                                          <p:val>
                                            <p:strVal val="#ppt_y"/>
                                          </p:val>
                                        </p:tav>
                                      </p:tavLst>
                                    </p:anim>
                                  </p:childTnLst>
                                </p:cTn>
                              </p:par>
                            </p:childTnLst>
                          </p:cTn>
                        </p:par>
                        <p:par>
                          <p:cTn id="245" fill="hold">
                            <p:stCondLst>
                              <p:cond delay="5000"/>
                            </p:stCondLst>
                            <p:childTnLst>
                              <p:par>
                                <p:cTn id="246" presetID="47" presetClass="entr" presetSubtype="0" fill="hold" grpId="0" nodeType="afterEffect">
                                  <p:stCondLst>
                                    <p:cond delay="0"/>
                                  </p:stCondLst>
                                  <p:childTnLst>
                                    <p:set>
                                      <p:cBhvr>
                                        <p:cTn id="247" dur="1" fill="hold">
                                          <p:stCondLst>
                                            <p:cond delay="0"/>
                                          </p:stCondLst>
                                        </p:cTn>
                                        <p:tgtEl>
                                          <p:spTgt spid="21"/>
                                        </p:tgtEl>
                                        <p:attrNameLst>
                                          <p:attrName>style.visibility</p:attrName>
                                        </p:attrNameLst>
                                      </p:cBhvr>
                                      <p:to>
                                        <p:strVal val="visible"/>
                                      </p:to>
                                    </p:set>
                                    <p:animEffect transition="in" filter="fade">
                                      <p:cBhvr>
                                        <p:cTn id="248" dur="750"/>
                                        <p:tgtEl>
                                          <p:spTgt spid="21"/>
                                        </p:tgtEl>
                                      </p:cBhvr>
                                    </p:animEffect>
                                    <p:anim calcmode="lin" valueType="num">
                                      <p:cBhvr>
                                        <p:cTn id="249" dur="750" fill="hold"/>
                                        <p:tgtEl>
                                          <p:spTgt spid="21"/>
                                        </p:tgtEl>
                                        <p:attrNameLst>
                                          <p:attrName>ppt_x</p:attrName>
                                        </p:attrNameLst>
                                      </p:cBhvr>
                                      <p:tavLst>
                                        <p:tav tm="0">
                                          <p:val>
                                            <p:strVal val="#ppt_x"/>
                                          </p:val>
                                        </p:tav>
                                        <p:tav tm="100000">
                                          <p:val>
                                            <p:strVal val="#ppt_x"/>
                                          </p:val>
                                        </p:tav>
                                      </p:tavLst>
                                    </p:anim>
                                    <p:anim calcmode="lin" valueType="num">
                                      <p:cBhvr>
                                        <p:cTn id="250" dur="750" fill="hold"/>
                                        <p:tgtEl>
                                          <p:spTgt spid="21"/>
                                        </p:tgtEl>
                                        <p:attrNameLst>
                                          <p:attrName>ppt_y</p:attrName>
                                        </p:attrNameLst>
                                      </p:cBhvr>
                                      <p:tavLst>
                                        <p:tav tm="0">
                                          <p:val>
                                            <p:strVal val="#ppt_y-.1"/>
                                          </p:val>
                                        </p:tav>
                                        <p:tav tm="100000">
                                          <p:val>
                                            <p:strVal val="#ppt_y"/>
                                          </p:val>
                                        </p:tav>
                                      </p:tavLst>
                                    </p:anim>
                                  </p:childTnLst>
                                </p:cTn>
                              </p:par>
                            </p:childTnLst>
                          </p:cTn>
                        </p:par>
                        <p:par>
                          <p:cTn id="251" fill="hold">
                            <p:stCondLst>
                              <p:cond delay="5750"/>
                            </p:stCondLst>
                            <p:childTnLst>
                              <p:par>
                                <p:cTn id="252" presetID="47" presetClass="entr" presetSubtype="0" fill="hold" grpId="0" nodeType="afterEffect">
                                  <p:stCondLst>
                                    <p:cond delay="0"/>
                                  </p:stCondLst>
                                  <p:childTnLst>
                                    <p:set>
                                      <p:cBhvr>
                                        <p:cTn id="253" dur="1" fill="hold">
                                          <p:stCondLst>
                                            <p:cond delay="0"/>
                                          </p:stCondLst>
                                        </p:cTn>
                                        <p:tgtEl>
                                          <p:spTgt spid="18"/>
                                        </p:tgtEl>
                                        <p:attrNameLst>
                                          <p:attrName>style.visibility</p:attrName>
                                        </p:attrNameLst>
                                      </p:cBhvr>
                                      <p:to>
                                        <p:strVal val="visible"/>
                                      </p:to>
                                    </p:set>
                                    <p:animEffect transition="in" filter="fade">
                                      <p:cBhvr>
                                        <p:cTn id="254" dur="750"/>
                                        <p:tgtEl>
                                          <p:spTgt spid="18"/>
                                        </p:tgtEl>
                                      </p:cBhvr>
                                    </p:animEffect>
                                    <p:anim calcmode="lin" valueType="num">
                                      <p:cBhvr>
                                        <p:cTn id="255" dur="750" fill="hold"/>
                                        <p:tgtEl>
                                          <p:spTgt spid="18"/>
                                        </p:tgtEl>
                                        <p:attrNameLst>
                                          <p:attrName>ppt_x</p:attrName>
                                        </p:attrNameLst>
                                      </p:cBhvr>
                                      <p:tavLst>
                                        <p:tav tm="0">
                                          <p:val>
                                            <p:strVal val="#ppt_x"/>
                                          </p:val>
                                        </p:tav>
                                        <p:tav tm="100000">
                                          <p:val>
                                            <p:strVal val="#ppt_x"/>
                                          </p:val>
                                        </p:tav>
                                      </p:tavLst>
                                    </p:anim>
                                    <p:anim calcmode="lin" valueType="num">
                                      <p:cBhvr>
                                        <p:cTn id="256" dur="750" fill="hold"/>
                                        <p:tgtEl>
                                          <p:spTgt spid="18"/>
                                        </p:tgtEl>
                                        <p:attrNameLst>
                                          <p:attrName>ppt_y</p:attrName>
                                        </p:attrNameLst>
                                      </p:cBhvr>
                                      <p:tavLst>
                                        <p:tav tm="0">
                                          <p:val>
                                            <p:strVal val="#ppt_y-.1"/>
                                          </p:val>
                                        </p:tav>
                                        <p:tav tm="100000">
                                          <p:val>
                                            <p:strVal val="#ppt_y"/>
                                          </p:val>
                                        </p:tav>
                                      </p:tavLst>
                                    </p:anim>
                                  </p:childTnLst>
                                </p:cTn>
                              </p:par>
                            </p:childTnLst>
                          </p:cTn>
                        </p:par>
                        <p:par>
                          <p:cTn id="257" fill="hold">
                            <p:stCondLst>
                              <p:cond delay="6500"/>
                            </p:stCondLst>
                            <p:childTnLst>
                              <p:par>
                                <p:cTn id="258" presetID="47" presetClass="entr" presetSubtype="0" fill="hold" grpId="0" nodeType="afterEffect">
                                  <p:stCondLst>
                                    <p:cond delay="0"/>
                                  </p:stCondLst>
                                  <p:childTnLst>
                                    <p:set>
                                      <p:cBhvr>
                                        <p:cTn id="259" dur="1" fill="hold">
                                          <p:stCondLst>
                                            <p:cond delay="0"/>
                                          </p:stCondLst>
                                        </p:cTn>
                                        <p:tgtEl>
                                          <p:spTgt spid="20"/>
                                        </p:tgtEl>
                                        <p:attrNameLst>
                                          <p:attrName>style.visibility</p:attrName>
                                        </p:attrNameLst>
                                      </p:cBhvr>
                                      <p:to>
                                        <p:strVal val="visible"/>
                                      </p:to>
                                    </p:set>
                                    <p:animEffect transition="in" filter="fade">
                                      <p:cBhvr>
                                        <p:cTn id="260" dur="750"/>
                                        <p:tgtEl>
                                          <p:spTgt spid="20"/>
                                        </p:tgtEl>
                                      </p:cBhvr>
                                    </p:animEffect>
                                    <p:anim calcmode="lin" valueType="num">
                                      <p:cBhvr>
                                        <p:cTn id="261" dur="750" fill="hold"/>
                                        <p:tgtEl>
                                          <p:spTgt spid="20"/>
                                        </p:tgtEl>
                                        <p:attrNameLst>
                                          <p:attrName>ppt_x</p:attrName>
                                        </p:attrNameLst>
                                      </p:cBhvr>
                                      <p:tavLst>
                                        <p:tav tm="0">
                                          <p:val>
                                            <p:strVal val="#ppt_x"/>
                                          </p:val>
                                        </p:tav>
                                        <p:tav tm="100000">
                                          <p:val>
                                            <p:strVal val="#ppt_x"/>
                                          </p:val>
                                        </p:tav>
                                      </p:tavLst>
                                    </p:anim>
                                    <p:anim calcmode="lin" valueType="num">
                                      <p:cBhvr>
                                        <p:cTn id="262" dur="7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63" fill="hold">
                      <p:stCondLst>
                        <p:cond delay="indefinite"/>
                      </p:stCondLst>
                      <p:childTnLst>
                        <p:par>
                          <p:cTn id="264" fill="hold">
                            <p:stCondLst>
                              <p:cond delay="0"/>
                            </p:stCondLst>
                            <p:childTnLst>
                              <p:par>
                                <p:cTn id="265" presetID="63" presetClass="path" presetSubtype="0" accel="50000" decel="50000" fill="hold" nodeType="clickEffect">
                                  <p:stCondLst>
                                    <p:cond delay="500"/>
                                  </p:stCondLst>
                                  <p:childTnLst>
                                    <p:animMotion origin="layout" path="M 3.05556E-6 1.38778E-17 L 1.08437 -0.00069 " pathEditMode="relative" rAng="0" ptsTypes="AA">
                                      <p:cBhvr>
                                        <p:cTn id="266" dur="1750" fill="hold"/>
                                        <p:tgtEl>
                                          <p:spTgt spid="24"/>
                                        </p:tgtEl>
                                        <p:attrNameLst>
                                          <p:attrName>ppt_x</p:attrName>
                                          <p:attrName>ppt_y</p:attrName>
                                        </p:attrNameLst>
                                      </p:cBhvr>
                                      <p:rCtr x="54219" y="-46"/>
                                    </p:animMotion>
                                  </p:childTnLst>
                                </p:cTn>
                              </p:par>
                              <p:par>
                                <p:cTn id="267" presetID="63" presetClass="path" presetSubtype="0" accel="50000" decel="50000" fill="hold" nodeType="withEffect">
                                  <p:stCondLst>
                                    <p:cond delay="500"/>
                                  </p:stCondLst>
                                  <p:childTnLst>
                                    <p:animMotion origin="layout" path="M 5E-6 4.44444E-6 L 1.0481 -0.00278 " pathEditMode="relative" rAng="0" ptsTypes="AA">
                                      <p:cBhvr>
                                        <p:cTn id="268" dur="1750" fill="hold"/>
                                        <p:tgtEl>
                                          <p:spTgt spid="23"/>
                                        </p:tgtEl>
                                        <p:attrNameLst>
                                          <p:attrName>ppt_x</p:attrName>
                                          <p:attrName>ppt_y</p:attrName>
                                        </p:attrNameLst>
                                      </p:cBhvr>
                                      <p:rCtr x="52396" y="-139"/>
                                    </p:animMotion>
                                  </p:childTnLst>
                                </p:cTn>
                              </p:par>
                              <p:par>
                                <p:cTn id="269" presetID="63" presetClass="path" presetSubtype="0" accel="50000" decel="50000" fill="hold" nodeType="withEffect">
                                  <p:stCondLst>
                                    <p:cond delay="500"/>
                                  </p:stCondLst>
                                  <p:childTnLst>
                                    <p:animMotion origin="layout" path="M 1.11111E-6 2.59259E-6 L 1.26771 0.00347 " pathEditMode="relative" rAng="0" ptsTypes="AA">
                                      <p:cBhvr>
                                        <p:cTn id="270" dur="1900" fill="hold"/>
                                        <p:tgtEl>
                                          <p:spTgt spid="3"/>
                                        </p:tgtEl>
                                        <p:attrNameLst>
                                          <p:attrName>ppt_x</p:attrName>
                                          <p:attrName>ppt_y</p:attrName>
                                        </p:attrNameLst>
                                      </p:cBhvr>
                                      <p:rCtr x="63385" y="162"/>
                                    </p:animMotion>
                                  </p:childTnLst>
                                </p:cTn>
                              </p:par>
                              <p:par>
                                <p:cTn id="271" presetID="63" presetClass="path" presetSubtype="0" accel="50000" decel="50000" fill="hold" nodeType="withEffect">
                                  <p:stCondLst>
                                    <p:cond delay="500"/>
                                  </p:stCondLst>
                                  <p:childTnLst>
                                    <p:animMotion origin="layout" path="M -5.55556E-7 8.09249E-7 L 1.13264 -0.00208 " pathEditMode="relative" rAng="0" ptsTypes="AA">
                                      <p:cBhvr>
                                        <p:cTn id="272" dur="1800" fill="hold"/>
                                        <p:tgtEl>
                                          <p:spTgt spid="22"/>
                                        </p:tgtEl>
                                        <p:attrNameLst>
                                          <p:attrName>ppt_x</p:attrName>
                                          <p:attrName>ppt_y</p:attrName>
                                        </p:attrNameLst>
                                      </p:cBhvr>
                                      <p:rCtr x="56632" y="-116"/>
                                    </p:animMotion>
                                  </p:childTnLst>
                                </p:cTn>
                              </p:par>
                              <p:par>
                                <p:cTn id="273" presetID="63" presetClass="path" presetSubtype="0" accel="50000" decel="50000" fill="hold" grpId="1" nodeType="withEffect">
                                  <p:stCondLst>
                                    <p:cond delay="500"/>
                                  </p:stCondLst>
                                  <p:childTnLst>
                                    <p:animMotion origin="layout" path="M -2.77778E-7 -7.40741E-7 L 1.4224 -0.00069 " pathEditMode="relative" rAng="0" ptsTypes="AA">
                                      <p:cBhvr>
                                        <p:cTn id="274" dur="1900" fill="hold"/>
                                        <p:tgtEl>
                                          <p:spTgt spid="4"/>
                                        </p:tgtEl>
                                        <p:attrNameLst>
                                          <p:attrName>ppt_x</p:attrName>
                                          <p:attrName>ppt_y</p:attrName>
                                        </p:attrNameLst>
                                      </p:cBhvr>
                                      <p:rCtr x="71111" y="-46"/>
                                    </p:animMotion>
                                  </p:childTnLst>
                                </p:cTn>
                              </p:par>
                              <p:par>
                                <p:cTn id="275" presetID="63" presetClass="path" presetSubtype="0" accel="50000" decel="50000" fill="hold" grpId="1" nodeType="withEffect">
                                  <p:stCondLst>
                                    <p:cond delay="500"/>
                                  </p:stCondLst>
                                  <p:childTnLst>
                                    <p:animMotion origin="layout" path="M 1.66667E-6 3.7037E-6 L 1.34167 -0.00139 " pathEditMode="relative" rAng="0" ptsTypes="AA">
                                      <p:cBhvr>
                                        <p:cTn id="276" dur="1900" fill="hold"/>
                                        <p:tgtEl>
                                          <p:spTgt spid="5"/>
                                        </p:tgtEl>
                                        <p:attrNameLst>
                                          <p:attrName>ppt_x</p:attrName>
                                          <p:attrName>ppt_y</p:attrName>
                                        </p:attrNameLst>
                                      </p:cBhvr>
                                      <p:rCtr x="67083" y="-69"/>
                                    </p:animMotion>
                                  </p:childTnLst>
                                </p:cTn>
                              </p:par>
                              <p:par>
                                <p:cTn id="277" presetID="63" presetClass="path" presetSubtype="0" accel="50000" decel="50000" fill="hold" grpId="1" nodeType="withEffect">
                                  <p:stCondLst>
                                    <p:cond delay="500"/>
                                  </p:stCondLst>
                                  <p:childTnLst>
                                    <p:animMotion origin="layout" path="M 0.04462 0.00046 L 1.23577 -0.00093 " pathEditMode="relative" rAng="0" ptsTypes="AA">
                                      <p:cBhvr>
                                        <p:cTn id="278" dur="1900" fill="hold"/>
                                        <p:tgtEl>
                                          <p:spTgt spid="6"/>
                                        </p:tgtEl>
                                        <p:attrNameLst>
                                          <p:attrName>ppt_x</p:attrName>
                                          <p:attrName>ppt_y</p:attrName>
                                        </p:attrNameLst>
                                      </p:cBhvr>
                                      <p:rCtr x="59549" y="-69"/>
                                    </p:animMotion>
                                  </p:childTnLst>
                                </p:cTn>
                              </p:par>
                              <p:par>
                                <p:cTn id="279" presetID="63" presetClass="path" presetSubtype="0" accel="50000" decel="50000" fill="hold" grpId="1" nodeType="withEffect">
                                  <p:stCondLst>
                                    <p:cond delay="500"/>
                                  </p:stCondLst>
                                  <p:childTnLst>
                                    <p:animMotion origin="layout" path="M 0.01459 -0.00301 L 1.1217 -0.00509 " pathEditMode="relative" rAng="0" ptsTypes="AA">
                                      <p:cBhvr>
                                        <p:cTn id="280" dur="1900" fill="hold"/>
                                        <p:tgtEl>
                                          <p:spTgt spid="7"/>
                                        </p:tgtEl>
                                        <p:attrNameLst>
                                          <p:attrName>ppt_x</p:attrName>
                                          <p:attrName>ppt_y</p:attrName>
                                        </p:attrNameLst>
                                      </p:cBhvr>
                                      <p:rCtr x="55347" y="-116"/>
                                    </p:animMotion>
                                  </p:childTnLst>
                                </p:cTn>
                              </p:par>
                              <p:par>
                                <p:cTn id="281" presetID="63" presetClass="path" presetSubtype="0" accel="50000" decel="50000" fill="hold" grpId="1" nodeType="withEffect">
                                  <p:stCondLst>
                                    <p:cond delay="500"/>
                                  </p:stCondLst>
                                  <p:childTnLst>
                                    <p:animMotion origin="layout" path="M -5.55556E-7 -1.48148E-6 L 1.32188 -0.00139 " pathEditMode="relative" rAng="0" ptsTypes="AA">
                                      <p:cBhvr>
                                        <p:cTn id="282" dur="1900" fill="hold"/>
                                        <p:tgtEl>
                                          <p:spTgt spid="8"/>
                                        </p:tgtEl>
                                        <p:attrNameLst>
                                          <p:attrName>ppt_x</p:attrName>
                                          <p:attrName>ppt_y</p:attrName>
                                        </p:attrNameLst>
                                      </p:cBhvr>
                                      <p:rCtr x="66094" y="-69"/>
                                    </p:animMotion>
                                  </p:childTnLst>
                                </p:cTn>
                              </p:par>
                              <p:par>
                                <p:cTn id="283" presetID="63" presetClass="path" presetSubtype="0" accel="50000" decel="50000" fill="hold" grpId="1" nodeType="withEffect">
                                  <p:stCondLst>
                                    <p:cond delay="500"/>
                                  </p:stCondLst>
                                  <p:childTnLst>
                                    <p:animMotion origin="layout" path="M 3.61111E-6 3.17919E-6 L 1.14201 0.00416 " pathEditMode="relative" rAng="0" ptsTypes="AA">
                                      <p:cBhvr>
                                        <p:cTn id="284" dur="1900" fill="hold"/>
                                        <p:tgtEl>
                                          <p:spTgt spid="9"/>
                                        </p:tgtEl>
                                        <p:attrNameLst>
                                          <p:attrName>ppt_x</p:attrName>
                                          <p:attrName>ppt_y</p:attrName>
                                        </p:attrNameLst>
                                      </p:cBhvr>
                                      <p:rCtr x="57101" y="208"/>
                                    </p:animMotion>
                                  </p:childTnLst>
                                </p:cTn>
                              </p:par>
                              <p:par>
                                <p:cTn id="285" presetID="63" presetClass="path" presetSubtype="0" accel="50000" decel="50000" fill="hold" grpId="1" nodeType="withEffect">
                                  <p:stCondLst>
                                    <p:cond delay="500"/>
                                  </p:stCondLst>
                                  <p:childTnLst>
                                    <p:animMotion origin="layout" path="M 3.61111E-6 2.59259E-6 L 1.32916 0.00555 " pathEditMode="relative" rAng="0" ptsTypes="AA">
                                      <p:cBhvr>
                                        <p:cTn id="286" dur="1900" fill="hold"/>
                                        <p:tgtEl>
                                          <p:spTgt spid="10"/>
                                        </p:tgtEl>
                                        <p:attrNameLst>
                                          <p:attrName>ppt_x</p:attrName>
                                          <p:attrName>ppt_y</p:attrName>
                                        </p:attrNameLst>
                                      </p:cBhvr>
                                      <p:rCtr x="66458" y="278"/>
                                    </p:animMotion>
                                  </p:childTnLst>
                                </p:cTn>
                              </p:par>
                              <p:par>
                                <p:cTn id="287" presetID="63" presetClass="path" presetSubtype="0" accel="50000" decel="50000" fill="hold" grpId="1" nodeType="withEffect">
                                  <p:stCondLst>
                                    <p:cond delay="500"/>
                                  </p:stCondLst>
                                  <p:childTnLst>
                                    <p:animMotion origin="layout" path="M -1.11111E-6 1.48148E-6 L 1.05938 -0.00139 " pathEditMode="relative" rAng="0" ptsTypes="AA">
                                      <p:cBhvr>
                                        <p:cTn id="288" dur="1900" fill="hold"/>
                                        <p:tgtEl>
                                          <p:spTgt spid="11"/>
                                        </p:tgtEl>
                                        <p:attrNameLst>
                                          <p:attrName>ppt_x</p:attrName>
                                          <p:attrName>ppt_y</p:attrName>
                                        </p:attrNameLst>
                                      </p:cBhvr>
                                      <p:rCtr x="52969" y="-69"/>
                                    </p:animMotion>
                                  </p:childTnLst>
                                </p:cTn>
                              </p:par>
                              <p:par>
                                <p:cTn id="289" presetID="63" presetClass="path" presetSubtype="0" accel="50000" decel="50000" fill="hold" grpId="1" nodeType="withEffect">
                                  <p:stCondLst>
                                    <p:cond delay="500"/>
                                  </p:stCondLst>
                                  <p:childTnLst>
                                    <p:animMotion origin="layout" path="M 1.11111E-6 2.96296E-6 L 1.25312 -0.00139 " pathEditMode="relative" rAng="0" ptsTypes="AA">
                                      <p:cBhvr>
                                        <p:cTn id="290" dur="1900" fill="hold"/>
                                        <p:tgtEl>
                                          <p:spTgt spid="12"/>
                                        </p:tgtEl>
                                        <p:attrNameLst>
                                          <p:attrName>ppt_x</p:attrName>
                                          <p:attrName>ppt_y</p:attrName>
                                        </p:attrNameLst>
                                      </p:cBhvr>
                                      <p:rCtr x="62656" y="-69"/>
                                    </p:animMotion>
                                  </p:childTnLst>
                                </p:cTn>
                              </p:par>
                              <p:par>
                                <p:cTn id="291" presetID="63" presetClass="path" presetSubtype="0" accel="50000" decel="50000" fill="hold" grpId="1" nodeType="withEffect">
                                  <p:stCondLst>
                                    <p:cond delay="500"/>
                                  </p:stCondLst>
                                  <p:childTnLst>
                                    <p:animMotion origin="layout" path="M 3.33333E-6 2.22222E-6 L 1.18437 -0.00139 " pathEditMode="relative" rAng="0" ptsTypes="AA">
                                      <p:cBhvr>
                                        <p:cTn id="292" dur="1900" fill="hold"/>
                                        <p:tgtEl>
                                          <p:spTgt spid="13"/>
                                        </p:tgtEl>
                                        <p:attrNameLst>
                                          <p:attrName>ppt_x</p:attrName>
                                          <p:attrName>ppt_y</p:attrName>
                                        </p:attrNameLst>
                                      </p:cBhvr>
                                      <p:rCtr x="59219" y="-69"/>
                                    </p:animMotion>
                                  </p:childTnLst>
                                </p:cTn>
                              </p:par>
                              <p:par>
                                <p:cTn id="293" presetID="63" presetClass="path" presetSubtype="0" accel="50000" decel="50000" fill="hold" grpId="1" nodeType="withEffect">
                                  <p:stCondLst>
                                    <p:cond delay="500"/>
                                  </p:stCondLst>
                                  <p:childTnLst>
                                    <p:animMotion origin="layout" path="M -2.5E-6 -2.59259E-6 L 1.31042 0.00278 " pathEditMode="relative" rAng="0" ptsTypes="AA">
                                      <p:cBhvr>
                                        <p:cTn id="294" dur="1900" fill="hold"/>
                                        <p:tgtEl>
                                          <p:spTgt spid="14"/>
                                        </p:tgtEl>
                                        <p:attrNameLst>
                                          <p:attrName>ppt_x</p:attrName>
                                          <p:attrName>ppt_y</p:attrName>
                                        </p:attrNameLst>
                                      </p:cBhvr>
                                      <p:rCtr x="65521" y="139"/>
                                    </p:animMotion>
                                  </p:childTnLst>
                                </p:cTn>
                              </p:par>
                              <p:par>
                                <p:cTn id="295" presetID="63" presetClass="path" presetSubtype="0" accel="50000" decel="50000" fill="hold" grpId="1" nodeType="withEffect">
                                  <p:stCondLst>
                                    <p:cond delay="500"/>
                                  </p:stCondLst>
                                  <p:childTnLst>
                                    <p:animMotion origin="layout" path="M -2.5E-6 1.44509E-6 L 1.12136 1.44509E-6 " pathEditMode="relative" rAng="0" ptsTypes="AA">
                                      <p:cBhvr>
                                        <p:cTn id="296" dur="1900" fill="hold"/>
                                        <p:tgtEl>
                                          <p:spTgt spid="15"/>
                                        </p:tgtEl>
                                        <p:attrNameLst>
                                          <p:attrName>ppt_x</p:attrName>
                                          <p:attrName>ppt_y</p:attrName>
                                        </p:attrNameLst>
                                      </p:cBhvr>
                                      <p:rCtr x="56059" y="0"/>
                                    </p:animMotion>
                                  </p:childTnLst>
                                </p:cTn>
                              </p:par>
                              <p:par>
                                <p:cTn id="297" presetID="63" presetClass="path" presetSubtype="0" accel="50000" decel="50000" fill="hold" nodeType="withEffect">
                                  <p:stCondLst>
                                    <p:cond delay="500"/>
                                  </p:stCondLst>
                                  <p:childTnLst>
                                    <p:animMotion origin="layout" path="M 5.55556E-7 1.96532E-6 L 1.15382 -0.00278 " pathEditMode="relative" rAng="0" ptsTypes="AA">
                                      <p:cBhvr>
                                        <p:cTn id="298" dur="1820" fill="hold"/>
                                        <p:tgtEl>
                                          <p:spTgt spid="55"/>
                                        </p:tgtEl>
                                        <p:attrNameLst>
                                          <p:attrName>ppt_x</p:attrName>
                                          <p:attrName>ppt_y</p:attrName>
                                        </p:attrNameLst>
                                      </p:cBhvr>
                                      <p:rCtr x="57691" y="-139"/>
                                    </p:animMotion>
                                  </p:childTnLst>
                                </p:cTn>
                              </p:par>
                              <p:par>
                                <p:cTn id="299" presetID="63" presetClass="path" presetSubtype="0" accel="50000" decel="50000" fill="hold" nodeType="withEffect">
                                  <p:stCondLst>
                                    <p:cond delay="500"/>
                                  </p:stCondLst>
                                  <p:childTnLst>
                                    <p:animMotion origin="layout" path="M -2.5E-6 -2.22222E-6 L 1.09584 -0.00694 " pathEditMode="relative" rAng="0" ptsTypes="AA">
                                      <p:cBhvr>
                                        <p:cTn id="300" dur="1800" fill="hold"/>
                                        <p:tgtEl>
                                          <p:spTgt spid="56"/>
                                        </p:tgtEl>
                                        <p:attrNameLst>
                                          <p:attrName>ppt_x</p:attrName>
                                          <p:attrName>ppt_y</p:attrName>
                                        </p:attrNameLst>
                                      </p:cBhvr>
                                      <p:rCtr x="54792" y="-347"/>
                                    </p:animMotion>
                                  </p:childTnLst>
                                </p:cTn>
                              </p:par>
                              <p:par>
                                <p:cTn id="301" presetID="63" presetClass="path" presetSubtype="0" accel="50000" decel="50000" fill="hold" grpId="1" nodeType="withEffect">
                                  <p:stCondLst>
                                    <p:cond delay="500"/>
                                  </p:stCondLst>
                                  <p:childTnLst>
                                    <p:animMotion origin="layout" path="M -2.5E-6 -1.11111E-6 L 1.10729 -0.00139 " pathEditMode="relative" rAng="0" ptsTypes="AA">
                                      <p:cBhvr>
                                        <p:cTn id="302" dur="1800" fill="hold"/>
                                        <p:tgtEl>
                                          <p:spTgt spid="35"/>
                                        </p:tgtEl>
                                        <p:attrNameLst>
                                          <p:attrName>ppt_x</p:attrName>
                                          <p:attrName>ppt_y</p:attrName>
                                        </p:attrNameLst>
                                      </p:cBhvr>
                                      <p:rCtr x="55365" y="-69"/>
                                    </p:animMotion>
                                  </p:childTnLst>
                                </p:cTn>
                              </p:par>
                              <p:par>
                                <p:cTn id="303" presetID="63" presetClass="path" presetSubtype="0" accel="50000" decel="50000" fill="hold" grpId="1" nodeType="withEffect">
                                  <p:stCondLst>
                                    <p:cond delay="500"/>
                                  </p:stCondLst>
                                  <p:childTnLst>
                                    <p:animMotion origin="layout" path="M -3.05556E-6 7.40741E-7 L 1.10417 0.00694 " pathEditMode="relative" rAng="0" ptsTypes="AA">
                                      <p:cBhvr>
                                        <p:cTn id="304" dur="1800" fill="hold"/>
                                        <p:tgtEl>
                                          <p:spTgt spid="34"/>
                                        </p:tgtEl>
                                        <p:attrNameLst>
                                          <p:attrName>ppt_x</p:attrName>
                                          <p:attrName>ppt_y</p:attrName>
                                        </p:attrNameLst>
                                      </p:cBhvr>
                                      <p:rCtr x="55208" y="347"/>
                                    </p:animMotion>
                                  </p:childTnLst>
                                </p:cTn>
                              </p:par>
                              <p:par>
                                <p:cTn id="305" presetID="63" presetClass="path" presetSubtype="0" accel="50000" decel="50000" fill="hold" grpId="1" nodeType="withEffect">
                                  <p:stCondLst>
                                    <p:cond delay="500"/>
                                  </p:stCondLst>
                                  <p:childTnLst>
                                    <p:animMotion origin="layout" path="M -3.05556E-6 -7.40741E-7 L 1.0875 -0.00139 " pathEditMode="relative" rAng="0" ptsTypes="AA">
                                      <p:cBhvr>
                                        <p:cTn id="306" dur="1800" fill="hold"/>
                                        <p:tgtEl>
                                          <p:spTgt spid="32"/>
                                        </p:tgtEl>
                                        <p:attrNameLst>
                                          <p:attrName>ppt_x</p:attrName>
                                          <p:attrName>ppt_y</p:attrName>
                                        </p:attrNameLst>
                                      </p:cBhvr>
                                      <p:rCtr x="54375" y="-69"/>
                                    </p:animMotion>
                                  </p:childTnLst>
                                </p:cTn>
                              </p:par>
                              <p:par>
                                <p:cTn id="307" presetID="63" presetClass="path" presetSubtype="0" accel="50000" decel="50000" fill="hold" grpId="1" nodeType="withEffect">
                                  <p:stCondLst>
                                    <p:cond delay="500"/>
                                  </p:stCondLst>
                                  <p:childTnLst>
                                    <p:animMotion origin="layout" path="M 2.5E-6 1.11111E-6 L 1.09583 1.11111E-6 " pathEditMode="relative" rAng="0" ptsTypes="AA">
                                      <p:cBhvr>
                                        <p:cTn id="308" dur="1800" fill="hold"/>
                                        <p:tgtEl>
                                          <p:spTgt spid="31"/>
                                        </p:tgtEl>
                                        <p:attrNameLst>
                                          <p:attrName>ppt_x</p:attrName>
                                          <p:attrName>ppt_y</p:attrName>
                                        </p:attrNameLst>
                                      </p:cBhvr>
                                      <p:rCtr x="54792" y="0"/>
                                    </p:animMotion>
                                  </p:childTnLst>
                                </p:cTn>
                              </p:par>
                              <p:par>
                                <p:cTn id="309" presetID="63" presetClass="path" presetSubtype="0" accel="50000" decel="50000" fill="hold" grpId="1" nodeType="withEffect">
                                  <p:stCondLst>
                                    <p:cond delay="500"/>
                                  </p:stCondLst>
                                  <p:childTnLst>
                                    <p:animMotion origin="layout" path="M 1.11111E-6 3.33333E-6 L 1.08646 0.00277 " pathEditMode="relative" rAng="0" ptsTypes="AA">
                                      <p:cBhvr>
                                        <p:cTn id="310" dur="1800" fill="hold"/>
                                        <p:tgtEl>
                                          <p:spTgt spid="30"/>
                                        </p:tgtEl>
                                        <p:attrNameLst>
                                          <p:attrName>ppt_x</p:attrName>
                                          <p:attrName>ppt_y</p:attrName>
                                        </p:attrNameLst>
                                      </p:cBhvr>
                                      <p:rCtr x="54323" y="139"/>
                                    </p:animMotion>
                                  </p:childTnLst>
                                </p:cTn>
                              </p:par>
                              <p:par>
                                <p:cTn id="311" presetID="63" presetClass="path" presetSubtype="0" accel="50000" decel="50000" fill="hold" grpId="1" nodeType="withEffect">
                                  <p:stCondLst>
                                    <p:cond delay="500"/>
                                  </p:stCondLst>
                                  <p:childTnLst>
                                    <p:animMotion origin="layout" path="M 3.88889E-6 -2.22222E-6 L 1.0802 -0.00416 " pathEditMode="relative" rAng="0" ptsTypes="AA">
                                      <p:cBhvr>
                                        <p:cTn id="312" dur="1800" fill="hold"/>
                                        <p:tgtEl>
                                          <p:spTgt spid="29"/>
                                        </p:tgtEl>
                                        <p:attrNameLst>
                                          <p:attrName>ppt_x</p:attrName>
                                          <p:attrName>ppt_y</p:attrName>
                                        </p:attrNameLst>
                                      </p:cBhvr>
                                      <p:rCtr x="54010" y="-208"/>
                                    </p:animMotion>
                                  </p:childTnLst>
                                </p:cTn>
                              </p:par>
                              <p:par>
                                <p:cTn id="313" presetID="63" presetClass="path" presetSubtype="0" accel="50000" decel="50000" fill="hold" grpId="1" nodeType="withEffect">
                                  <p:stCondLst>
                                    <p:cond delay="500"/>
                                  </p:stCondLst>
                                  <p:childTnLst>
                                    <p:animMotion origin="layout" path="M -4.44444E-6 -3.7037E-7 L 1.07188 -0.00833 " pathEditMode="relative" rAng="0" ptsTypes="AA">
                                      <p:cBhvr>
                                        <p:cTn id="314" dur="1800" fill="hold"/>
                                        <p:tgtEl>
                                          <p:spTgt spid="28"/>
                                        </p:tgtEl>
                                        <p:attrNameLst>
                                          <p:attrName>ppt_x</p:attrName>
                                          <p:attrName>ppt_y</p:attrName>
                                        </p:attrNameLst>
                                      </p:cBhvr>
                                      <p:rCtr x="53594" y="-417"/>
                                    </p:animMotion>
                                  </p:childTnLst>
                                </p:cTn>
                              </p:par>
                              <p:par>
                                <p:cTn id="315" presetID="63" presetClass="path" presetSubtype="0" accel="50000" decel="50000" fill="hold" grpId="1" nodeType="withEffect">
                                  <p:stCondLst>
                                    <p:cond delay="500"/>
                                  </p:stCondLst>
                                  <p:childTnLst>
                                    <p:animMotion origin="layout" path="M -2.77778E-6 7.40741E-7 L 1.06511 0.00139 " pathEditMode="relative" rAng="0" ptsTypes="AA">
                                      <p:cBhvr>
                                        <p:cTn id="316" dur="1800" fill="hold"/>
                                        <p:tgtEl>
                                          <p:spTgt spid="27"/>
                                        </p:tgtEl>
                                        <p:attrNameLst>
                                          <p:attrName>ppt_x</p:attrName>
                                          <p:attrName>ppt_y</p:attrName>
                                        </p:attrNameLst>
                                      </p:cBhvr>
                                      <p:rCtr x="53247" y="69"/>
                                    </p:animMotion>
                                  </p:childTnLst>
                                </p:cTn>
                              </p:par>
                              <p:par>
                                <p:cTn id="317" presetID="63" presetClass="path" presetSubtype="0" accel="50000" decel="50000" fill="hold" grpId="1" nodeType="withEffect">
                                  <p:stCondLst>
                                    <p:cond delay="500"/>
                                  </p:stCondLst>
                                  <p:childTnLst>
                                    <p:animMotion origin="layout" path="M 5E-6 -4.44444E-6 L 1.05313 0.00139 " pathEditMode="relative" rAng="0" ptsTypes="AA">
                                      <p:cBhvr>
                                        <p:cTn id="318" dur="1800" fill="hold"/>
                                        <p:tgtEl>
                                          <p:spTgt spid="26"/>
                                        </p:tgtEl>
                                        <p:attrNameLst>
                                          <p:attrName>ppt_x</p:attrName>
                                          <p:attrName>ppt_y</p:attrName>
                                        </p:attrNameLst>
                                      </p:cBhvr>
                                      <p:rCtr x="52656" y="69"/>
                                    </p:animMotion>
                                  </p:childTnLst>
                                </p:cTn>
                              </p:par>
                              <p:par>
                                <p:cTn id="319" presetID="63" presetClass="path" presetSubtype="0" accel="50000" decel="50000" fill="hold" grpId="1" nodeType="withEffect">
                                  <p:stCondLst>
                                    <p:cond delay="500"/>
                                  </p:stCondLst>
                                  <p:childTnLst>
                                    <p:animMotion origin="layout" path="M 4.72222E-6 7.40741E-7 L 1.04166 -0.00139 " pathEditMode="relative" rAng="0" ptsTypes="AA">
                                      <p:cBhvr>
                                        <p:cTn id="320" dur="1800" fill="hold"/>
                                        <p:tgtEl>
                                          <p:spTgt spid="25"/>
                                        </p:tgtEl>
                                        <p:attrNameLst>
                                          <p:attrName>ppt_x</p:attrName>
                                          <p:attrName>ppt_y</p:attrName>
                                        </p:attrNameLst>
                                      </p:cBhvr>
                                      <p:rCtr x="52083" y="-69"/>
                                    </p:animMotion>
                                  </p:childTnLst>
                                </p:cTn>
                              </p:par>
                              <p:par>
                                <p:cTn id="321" presetID="63" presetClass="path" presetSubtype="0" accel="50000" decel="50000" fill="hold" nodeType="withEffect">
                                  <p:stCondLst>
                                    <p:cond delay="500"/>
                                  </p:stCondLst>
                                  <p:childTnLst>
                                    <p:animMotion origin="layout" path="M -3.88889E-6 2.96296E-6 L 1.0875 2.96296E-6 " pathEditMode="relative" rAng="0" ptsTypes="AA">
                                      <p:cBhvr>
                                        <p:cTn id="322" dur="1750" fill="hold"/>
                                        <p:tgtEl>
                                          <p:spTgt spid="58"/>
                                        </p:tgtEl>
                                        <p:attrNameLst>
                                          <p:attrName>ppt_x</p:attrName>
                                          <p:attrName>ppt_y</p:attrName>
                                        </p:attrNameLst>
                                      </p:cBhvr>
                                      <p:rCtr x="54375" y="0"/>
                                    </p:animMotion>
                                  </p:childTnLst>
                                </p:cTn>
                              </p:par>
                              <p:par>
                                <p:cTn id="323" presetID="63" presetClass="path" presetSubtype="0" accel="50000" decel="50000" fill="hold" grpId="1" nodeType="withEffect">
                                  <p:stCondLst>
                                    <p:cond delay="500"/>
                                  </p:stCondLst>
                                  <p:childTnLst>
                                    <p:animMotion origin="layout" path="M 5.55556E-7 -4.81481E-6 L 1.07187 -4.81481E-6 " pathEditMode="relative" rAng="0" ptsTypes="AA">
                                      <p:cBhvr>
                                        <p:cTn id="324" dur="1750" fill="hold"/>
                                        <p:tgtEl>
                                          <p:spTgt spid="44"/>
                                        </p:tgtEl>
                                        <p:attrNameLst>
                                          <p:attrName>ppt_x</p:attrName>
                                          <p:attrName>ppt_y</p:attrName>
                                        </p:attrNameLst>
                                      </p:cBhvr>
                                      <p:rCtr x="53594" y="0"/>
                                    </p:animMotion>
                                  </p:childTnLst>
                                </p:cTn>
                              </p:par>
                              <p:par>
                                <p:cTn id="325" presetID="63" presetClass="path" presetSubtype="0" accel="50000" decel="50000" fill="hold" grpId="1" nodeType="withEffect">
                                  <p:stCondLst>
                                    <p:cond delay="500"/>
                                  </p:stCondLst>
                                  <p:childTnLst>
                                    <p:animMotion origin="layout" path="M -4.72222E-6 1.48148E-6 L 1.03334 1.48148E-6 " pathEditMode="relative" rAng="0" ptsTypes="AA">
                                      <p:cBhvr>
                                        <p:cTn id="326" dur="1750" fill="hold"/>
                                        <p:tgtEl>
                                          <p:spTgt spid="42"/>
                                        </p:tgtEl>
                                        <p:attrNameLst>
                                          <p:attrName>ppt_x</p:attrName>
                                          <p:attrName>ppt_y</p:attrName>
                                        </p:attrNameLst>
                                      </p:cBhvr>
                                      <p:rCtr x="51667" y="0"/>
                                    </p:animMotion>
                                  </p:childTnLst>
                                </p:cTn>
                              </p:par>
                              <p:par>
                                <p:cTn id="327" presetID="63" presetClass="path" presetSubtype="0" accel="50000" decel="50000" fill="hold" grpId="1" nodeType="withEffect">
                                  <p:stCondLst>
                                    <p:cond delay="500"/>
                                  </p:stCondLst>
                                  <p:childTnLst>
                                    <p:animMotion origin="layout" path="M 2.5E-6 -1.11111E-6 L 1.10625 -1.11111E-6 " pathEditMode="relative" rAng="0" ptsTypes="AA">
                                      <p:cBhvr>
                                        <p:cTn id="328" dur="1750" fill="hold"/>
                                        <p:tgtEl>
                                          <p:spTgt spid="41"/>
                                        </p:tgtEl>
                                        <p:attrNameLst>
                                          <p:attrName>ppt_x</p:attrName>
                                          <p:attrName>ppt_y</p:attrName>
                                        </p:attrNameLst>
                                      </p:cBhvr>
                                      <p:rCtr x="55313" y="0"/>
                                    </p:animMotion>
                                  </p:childTnLst>
                                </p:cTn>
                              </p:par>
                              <p:par>
                                <p:cTn id="329" presetID="63" presetClass="path" presetSubtype="0" accel="50000" decel="50000" fill="hold" grpId="1" nodeType="withEffect">
                                  <p:stCondLst>
                                    <p:cond delay="500"/>
                                  </p:stCondLst>
                                  <p:childTnLst>
                                    <p:animMotion origin="layout" path="M 2.22222E-6 -4.81481E-6 L 1.07187 -4.81481E-6 " pathEditMode="relative" rAng="0" ptsTypes="AA">
                                      <p:cBhvr>
                                        <p:cTn id="330" dur="1750" fill="hold"/>
                                        <p:tgtEl>
                                          <p:spTgt spid="40"/>
                                        </p:tgtEl>
                                        <p:attrNameLst>
                                          <p:attrName>ppt_x</p:attrName>
                                          <p:attrName>ppt_y</p:attrName>
                                        </p:attrNameLst>
                                      </p:cBhvr>
                                      <p:rCtr x="53594" y="0"/>
                                    </p:animMotion>
                                  </p:childTnLst>
                                </p:cTn>
                              </p:par>
                              <p:par>
                                <p:cTn id="331" presetID="63" presetClass="path" presetSubtype="0" accel="50000" decel="50000" fill="hold" grpId="1" nodeType="withEffect">
                                  <p:stCondLst>
                                    <p:cond delay="500"/>
                                  </p:stCondLst>
                                  <p:childTnLst>
                                    <p:animMotion origin="layout" path="M 3.61111E-6 -2.96296E-6 L 1.12187 -2.96296E-6 " pathEditMode="relative" rAng="0" ptsTypes="AA">
                                      <p:cBhvr>
                                        <p:cTn id="332" dur="1750" fill="hold"/>
                                        <p:tgtEl>
                                          <p:spTgt spid="39"/>
                                        </p:tgtEl>
                                        <p:attrNameLst>
                                          <p:attrName>ppt_x</p:attrName>
                                          <p:attrName>ppt_y</p:attrName>
                                        </p:attrNameLst>
                                      </p:cBhvr>
                                      <p:rCtr x="56094" y="0"/>
                                    </p:animMotion>
                                  </p:childTnLst>
                                </p:cTn>
                              </p:par>
                              <p:par>
                                <p:cTn id="333" presetID="63" presetClass="path" presetSubtype="0" accel="50000" decel="50000" fill="hold" grpId="1" nodeType="withEffect">
                                  <p:stCondLst>
                                    <p:cond delay="500"/>
                                  </p:stCondLst>
                                  <p:childTnLst>
                                    <p:animMotion origin="layout" path="M -4.16667E-6 -3.33333E-6 L 1.08438 -3.33333E-6 " pathEditMode="relative" rAng="0" ptsTypes="AA">
                                      <p:cBhvr>
                                        <p:cTn id="334" dur="1750" fill="hold"/>
                                        <p:tgtEl>
                                          <p:spTgt spid="38"/>
                                        </p:tgtEl>
                                        <p:attrNameLst>
                                          <p:attrName>ppt_x</p:attrName>
                                          <p:attrName>ppt_y</p:attrName>
                                        </p:attrNameLst>
                                      </p:cBhvr>
                                      <p:rCtr x="54219" y="0"/>
                                    </p:animMotion>
                                  </p:childTnLst>
                                </p:cTn>
                              </p:par>
                              <p:par>
                                <p:cTn id="335" presetID="63" presetClass="path" presetSubtype="0" accel="50000" decel="50000" fill="hold" grpId="1" nodeType="withEffect">
                                  <p:stCondLst>
                                    <p:cond delay="500"/>
                                  </p:stCondLst>
                                  <p:childTnLst>
                                    <p:animMotion origin="layout" path="M 4.44444E-6 -3.7037E-6 L 1.10312 -3.7037E-6 " pathEditMode="relative" rAng="0" ptsTypes="AA">
                                      <p:cBhvr>
                                        <p:cTn id="336" dur="1750" fill="hold"/>
                                        <p:tgtEl>
                                          <p:spTgt spid="37"/>
                                        </p:tgtEl>
                                        <p:attrNameLst>
                                          <p:attrName>ppt_x</p:attrName>
                                          <p:attrName>ppt_y</p:attrName>
                                        </p:attrNameLst>
                                      </p:cBhvr>
                                      <p:rCtr x="55156" y="0"/>
                                    </p:animMotion>
                                  </p:childTnLst>
                                </p:cTn>
                              </p:par>
                              <p:par>
                                <p:cTn id="337" presetID="63" presetClass="path" presetSubtype="0" accel="50000" decel="50000" fill="hold" grpId="1" nodeType="withEffect">
                                  <p:stCondLst>
                                    <p:cond delay="500"/>
                                  </p:stCondLst>
                                  <p:childTnLst>
                                    <p:animMotion origin="layout" path="M -4.16667E-6 -4.81481E-6 L 1.11875 -4.81481E-6 " pathEditMode="relative" rAng="0" ptsTypes="AA">
                                      <p:cBhvr>
                                        <p:cTn id="338" dur="1750" fill="hold"/>
                                        <p:tgtEl>
                                          <p:spTgt spid="36"/>
                                        </p:tgtEl>
                                        <p:attrNameLst>
                                          <p:attrName>ppt_x</p:attrName>
                                          <p:attrName>ppt_y</p:attrName>
                                        </p:attrNameLst>
                                      </p:cBhvr>
                                      <p:rCtr x="55937" y="0"/>
                                    </p:animMotion>
                                  </p:childTnLst>
                                </p:cTn>
                              </p:par>
                              <p:par>
                                <p:cTn id="339" presetID="63" presetClass="path" presetSubtype="0" accel="50000" decel="50000" fill="hold" nodeType="withEffect">
                                  <p:stCondLst>
                                    <p:cond delay="500"/>
                                  </p:stCondLst>
                                  <p:childTnLst>
                                    <p:animMotion origin="layout" path="M 0 1.11111E-6 L 1.03646 1.11111E-6 " pathEditMode="relative" rAng="0" ptsTypes="AA">
                                      <p:cBhvr>
                                        <p:cTn id="340" dur="1750" fill="hold"/>
                                        <p:tgtEl>
                                          <p:spTgt spid="57"/>
                                        </p:tgtEl>
                                        <p:attrNameLst>
                                          <p:attrName>ppt_x</p:attrName>
                                          <p:attrName>ppt_y</p:attrName>
                                        </p:attrNameLst>
                                      </p:cBhvr>
                                      <p:rCtr x="51823" y="0"/>
                                    </p:animMotion>
                                  </p:childTnLst>
                                </p:cTn>
                              </p:par>
                              <p:par>
                                <p:cTn id="341" presetID="63" presetClass="path" presetSubtype="0" accel="50000" decel="50000" fill="hold" nodeType="withEffect">
                                  <p:stCondLst>
                                    <p:cond delay="500"/>
                                  </p:stCondLst>
                                  <p:childTnLst>
                                    <p:animMotion origin="layout" path="M -1.94444E-6 1.48148E-6 L 1.10313 1.48148E-6 " pathEditMode="relative" rAng="0" ptsTypes="AA">
                                      <p:cBhvr>
                                        <p:cTn id="342" dur="1750" fill="hold"/>
                                        <p:tgtEl>
                                          <p:spTgt spid="60"/>
                                        </p:tgtEl>
                                        <p:attrNameLst>
                                          <p:attrName>ppt_x</p:attrName>
                                          <p:attrName>ppt_y</p:attrName>
                                        </p:attrNameLst>
                                      </p:cBhvr>
                                      <p:rCtr x="55156" y="0"/>
                                    </p:animMotion>
                                  </p:childTnLst>
                                </p:cTn>
                              </p:par>
                              <p:par>
                                <p:cTn id="343" presetID="63" presetClass="path" presetSubtype="0" accel="50000" decel="50000" fill="hold" grpId="1" nodeType="withEffect">
                                  <p:stCondLst>
                                    <p:cond delay="500"/>
                                  </p:stCondLst>
                                  <p:childTnLst>
                                    <p:animMotion origin="layout" path="M 3.33333E-6 4.07407E-6 L 1.0375 4.07407E-6 " pathEditMode="relative" rAng="0" ptsTypes="AA">
                                      <p:cBhvr>
                                        <p:cTn id="344" dur="1750" fill="hold"/>
                                        <p:tgtEl>
                                          <p:spTgt spid="48"/>
                                        </p:tgtEl>
                                        <p:attrNameLst>
                                          <p:attrName>ppt_x</p:attrName>
                                          <p:attrName>ppt_y</p:attrName>
                                        </p:attrNameLst>
                                      </p:cBhvr>
                                      <p:rCtr x="51875" y="0"/>
                                    </p:animMotion>
                                  </p:childTnLst>
                                </p:cTn>
                              </p:par>
                              <p:par>
                                <p:cTn id="345" presetID="63" presetClass="path" presetSubtype="0" accel="50000" decel="50000" fill="hold" grpId="1" nodeType="withEffect">
                                  <p:stCondLst>
                                    <p:cond delay="500"/>
                                  </p:stCondLst>
                                  <p:childTnLst>
                                    <p:animMotion origin="layout" path="M -2.77778E-6 1.85185E-6 L 1.1 1.85185E-6 " pathEditMode="relative" rAng="0" ptsTypes="AA">
                                      <p:cBhvr>
                                        <p:cTn id="346" dur="1750" fill="hold"/>
                                        <p:tgtEl>
                                          <p:spTgt spid="47"/>
                                        </p:tgtEl>
                                        <p:attrNameLst>
                                          <p:attrName>ppt_x</p:attrName>
                                          <p:attrName>ppt_y</p:attrName>
                                        </p:attrNameLst>
                                      </p:cBhvr>
                                      <p:rCtr x="55000" y="0"/>
                                    </p:animMotion>
                                  </p:childTnLst>
                                </p:cTn>
                              </p:par>
                              <p:par>
                                <p:cTn id="347" presetID="10" presetClass="exit" presetSubtype="0" fill="hold" nodeType="withEffect">
                                  <p:stCondLst>
                                    <p:cond delay="500"/>
                                  </p:stCondLst>
                                  <p:childTnLst>
                                    <p:animEffect transition="out" filter="fade">
                                      <p:cBhvr>
                                        <p:cTn id="348" dur="500"/>
                                        <p:tgtEl>
                                          <p:spTgt spid="52"/>
                                        </p:tgtEl>
                                      </p:cBhvr>
                                    </p:animEffect>
                                    <p:set>
                                      <p:cBhvr>
                                        <p:cTn id="349" dur="1" fill="hold">
                                          <p:stCondLst>
                                            <p:cond delay="499"/>
                                          </p:stCondLst>
                                        </p:cTn>
                                        <p:tgtEl>
                                          <p:spTgt spid="52"/>
                                        </p:tgtEl>
                                        <p:attrNameLst>
                                          <p:attrName>style.visibility</p:attrName>
                                        </p:attrNameLst>
                                      </p:cBhvr>
                                      <p:to>
                                        <p:strVal val="hidden"/>
                                      </p:to>
                                    </p:set>
                                  </p:childTnLst>
                                </p:cTn>
                              </p:par>
                              <p:par>
                                <p:cTn id="350" presetID="9" presetClass="exit" presetSubtype="0" fill="hold" nodeType="withEffect">
                                  <p:stCondLst>
                                    <p:cond delay="500"/>
                                  </p:stCondLst>
                                  <p:childTnLst>
                                    <p:animEffect transition="out" filter="dissolve">
                                      <p:cBhvr>
                                        <p:cTn id="351" dur="500"/>
                                        <p:tgtEl>
                                          <p:spTgt spid="61"/>
                                        </p:tgtEl>
                                      </p:cBhvr>
                                    </p:animEffect>
                                    <p:set>
                                      <p:cBhvr>
                                        <p:cTn id="352" dur="1" fill="hold">
                                          <p:stCondLst>
                                            <p:cond delay="499"/>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3" fill="hold" display="0">
                  <p:stCondLst>
                    <p:cond delay="indefinite"/>
                  </p:stCondLst>
                  <p:endCondLst>
                    <p:cond evt="onStopAudio" delay="0">
                      <p:tgtEl>
                        <p:sldTgt/>
                      </p:tgtEl>
                    </p:cond>
                  </p:endCondLst>
                </p:cTn>
                <p:tgtEl>
                  <p:spTgt spid="62"/>
                </p:tgtEl>
              </p:cMediaNode>
            </p:audio>
          </p:childTnLst>
        </p:cTn>
      </p:par>
    </p:tnLst>
    <p:bldLst>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25" grpId="0"/>
      <p:bldP spid="25" grpId="1"/>
      <p:bldP spid="26" grpId="0"/>
      <p:bldP spid="26" grpId="1"/>
      <p:bldP spid="27" grpId="0"/>
      <p:bldP spid="27" grpId="1"/>
      <p:bldP spid="28" grpId="0"/>
      <p:bldP spid="28" grpId="1"/>
      <p:bldP spid="29" grpId="0"/>
      <p:bldP spid="29" grpId="1"/>
      <p:bldP spid="30" grpId="0"/>
      <p:bldP spid="30" grpId="1"/>
      <p:bldP spid="31" grpId="0"/>
      <p:bldP spid="31" grpId="1"/>
      <p:bldP spid="32" grpId="0"/>
      <p:bldP spid="32" grpId="1"/>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4" grpId="0"/>
      <p:bldP spid="44" grpId="1"/>
      <p:bldP spid="47" grpId="0"/>
      <p:bldP spid="47" grpId="1"/>
      <p:bldP spid="48" grpId="0"/>
      <p:bldP spid="48" grpId="1"/>
      <p:bldP spid="54" grpId="0"/>
      <p:bldP spid="18" grpId="0"/>
      <p:bldP spid="21"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rise of Yammer</a:t>
            </a:r>
            <a:endParaRPr lang="en-US" dirty="0"/>
          </a:p>
        </p:txBody>
      </p:sp>
    </p:spTree>
    <p:extLst>
      <p:ext uri="{BB962C8B-B14F-4D97-AF65-F5344CB8AC3E}">
        <p14:creationId xmlns:p14="http://schemas.microsoft.com/office/powerpoint/2010/main" val="2466571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Rise of Yammer</a:t>
            </a:r>
            <a:endParaRPr lang="en-US" dirty="0"/>
          </a:p>
        </p:txBody>
      </p:sp>
      <p:sp>
        <p:nvSpPr>
          <p:cNvPr id="3" name="Text Placeholder 2"/>
          <p:cNvSpPr>
            <a:spLocks noGrp="1"/>
          </p:cNvSpPr>
          <p:nvPr>
            <p:ph type="body" sz="quarter" idx="10"/>
          </p:nvPr>
        </p:nvSpPr>
        <p:spPr/>
        <p:txBody>
          <a:bodyPr/>
          <a:lstStyle/>
          <a:p>
            <a:pPr marL="571500" indent="-571500">
              <a:buFont typeface="Arial" pitchFamily="34" charset="0"/>
              <a:buChar char="•"/>
            </a:pPr>
            <a:r>
              <a:rPr lang="en-US" dirty="0" smtClean="0">
                <a:solidFill>
                  <a:schemeClr val="tx1"/>
                </a:solidFill>
              </a:rPr>
              <a:t>Multiple Networks again </a:t>
            </a:r>
            <a:r>
              <a:rPr lang="en-US" dirty="0" smtClean="0">
                <a:solidFill>
                  <a:schemeClr val="tx1"/>
                </a:solidFill>
                <a:sym typeface="Wingdings" pitchFamily="2" charset="2"/>
              </a:rPr>
              <a:t></a:t>
            </a:r>
            <a:endParaRPr lang="en-US" dirty="0" smtClean="0">
              <a:solidFill>
                <a:schemeClr val="tx1"/>
              </a:solidFill>
            </a:endParaRPr>
          </a:p>
          <a:p>
            <a:pPr marL="571500" indent="-571500">
              <a:buFont typeface="Arial" pitchFamily="34" charset="0"/>
              <a:buChar char="•"/>
            </a:pPr>
            <a:r>
              <a:rPr lang="en-US" dirty="0" smtClean="0">
                <a:solidFill>
                  <a:schemeClr val="tx1"/>
                </a:solidFill>
              </a:rPr>
              <a:t>Multiple Groups</a:t>
            </a:r>
          </a:p>
          <a:p>
            <a:pPr marL="571500" indent="-571500">
              <a:buFont typeface="Arial" pitchFamily="34" charset="0"/>
              <a:buChar char="•"/>
            </a:pPr>
            <a:r>
              <a:rPr lang="en-US" dirty="0" smtClean="0">
                <a:solidFill>
                  <a:schemeClr val="tx1"/>
                </a:solidFill>
              </a:rPr>
              <a:t>A large Surge </a:t>
            </a:r>
          </a:p>
          <a:p>
            <a:pPr marL="571500" indent="-571500">
              <a:buFont typeface="Arial" pitchFamily="34" charset="0"/>
              <a:buChar char="•"/>
            </a:pPr>
            <a:r>
              <a:rPr lang="en-US" dirty="0" smtClean="0">
                <a:solidFill>
                  <a:schemeClr val="tx1"/>
                </a:solidFill>
              </a:rPr>
              <a:t>Measuring success &amp; Analytics</a:t>
            </a:r>
          </a:p>
          <a:p>
            <a:pPr marL="571500" indent="-571500">
              <a:buFont typeface="Arial" pitchFamily="34" charset="0"/>
              <a:buChar char="•"/>
            </a:pPr>
            <a:endParaRPr lang="en-US" dirty="0" smtClean="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307607641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Yammer Statistics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918" y="1058862"/>
            <a:ext cx="5562600" cy="1775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637" y="2886939"/>
            <a:ext cx="5569572" cy="1448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544" y="4437894"/>
            <a:ext cx="5556665" cy="2556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89637" y="1067489"/>
            <a:ext cx="6172546" cy="2707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1060" y="3895882"/>
            <a:ext cx="6161123" cy="2954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981302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 Set: So what’s the problem</a:t>
            </a:r>
            <a:endParaRPr lang="en-US" dirty="0"/>
          </a:p>
        </p:txBody>
      </p:sp>
      <p:sp>
        <p:nvSpPr>
          <p:cNvPr id="3" name="Text Placeholder 2"/>
          <p:cNvSpPr>
            <a:spLocks noGrp="1"/>
          </p:cNvSpPr>
          <p:nvPr>
            <p:ph type="body" sz="quarter" idx="10"/>
          </p:nvPr>
        </p:nvSpPr>
        <p:spPr/>
        <p:txBody>
          <a:bodyPr/>
          <a:lstStyle/>
          <a:p>
            <a:pPr marL="571500" indent="-571500">
              <a:buFont typeface="Arial" pitchFamily="34" charset="0"/>
              <a:buChar char="•"/>
            </a:pPr>
            <a:r>
              <a:rPr lang="en-US" dirty="0" smtClean="0">
                <a:solidFill>
                  <a:schemeClr val="tx1"/>
                </a:solidFill>
              </a:rPr>
              <a:t>Existence of multiple ESN</a:t>
            </a:r>
          </a:p>
          <a:p>
            <a:pPr marL="571500" indent="-571500">
              <a:buFont typeface="Arial" pitchFamily="34" charset="0"/>
              <a:buChar char="•"/>
            </a:pPr>
            <a:r>
              <a:rPr lang="en-US" dirty="0" smtClean="0">
                <a:solidFill>
                  <a:schemeClr val="tx1"/>
                </a:solidFill>
              </a:rPr>
              <a:t>One ESN One Intranet?</a:t>
            </a:r>
          </a:p>
          <a:p>
            <a:pPr marL="571500" indent="-571500">
              <a:buFont typeface="Arial" pitchFamily="34" charset="0"/>
              <a:buChar char="•"/>
            </a:pPr>
            <a:r>
              <a:rPr lang="en-US" dirty="0" smtClean="0">
                <a:solidFill>
                  <a:schemeClr val="tx1"/>
                </a:solidFill>
              </a:rPr>
              <a:t>The ESN Choice? </a:t>
            </a:r>
          </a:p>
          <a:p>
            <a:pPr marL="571500" indent="-571500">
              <a:buFont typeface="Arial" pitchFamily="34" charset="0"/>
              <a:buChar char="•"/>
            </a:pPr>
            <a:endParaRPr lang="en-US" dirty="0" smtClean="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112272091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next wave</a:t>
            </a:r>
            <a:endParaRPr lang="en-US" dirty="0"/>
          </a:p>
        </p:txBody>
      </p:sp>
    </p:spTree>
    <p:extLst>
      <p:ext uri="{BB962C8B-B14F-4D97-AF65-F5344CB8AC3E}">
        <p14:creationId xmlns:p14="http://schemas.microsoft.com/office/powerpoint/2010/main" val="3286447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ESN Org/Systematic Classification</a:t>
            </a:r>
            <a:endParaRPr lang="en-US" dirty="0"/>
          </a:p>
        </p:txBody>
      </p:sp>
      <p:sp>
        <p:nvSpPr>
          <p:cNvPr id="3" name="Text Placeholder 2"/>
          <p:cNvSpPr>
            <a:spLocks noGrp="1"/>
          </p:cNvSpPr>
          <p:nvPr>
            <p:ph type="body" sz="quarter" idx="10"/>
          </p:nvPr>
        </p:nvSpPr>
        <p:spPr/>
        <p:txBody>
          <a:bodyPr/>
          <a:lstStyle/>
          <a:p>
            <a:pPr marL="571500" indent="-571500">
              <a:buFont typeface="Arial" pitchFamily="34" charset="0"/>
              <a:buChar char="•"/>
            </a:pPr>
            <a:r>
              <a:rPr lang="en-US" dirty="0" smtClean="0">
                <a:solidFill>
                  <a:schemeClr val="tx1"/>
                </a:solidFill>
              </a:rPr>
              <a:t>Enterprise-Wide</a:t>
            </a:r>
          </a:p>
          <a:p>
            <a:pPr marL="571500" indent="-571500">
              <a:buFont typeface="Arial" pitchFamily="34" charset="0"/>
              <a:buChar char="•"/>
            </a:pPr>
            <a:r>
              <a:rPr lang="en-US" dirty="0" smtClean="0">
                <a:solidFill>
                  <a:schemeClr val="tx1"/>
                </a:solidFill>
              </a:rPr>
              <a:t>Departmental</a:t>
            </a:r>
          </a:p>
          <a:p>
            <a:pPr marL="571500" indent="-571500">
              <a:buFont typeface="Arial" pitchFamily="34" charset="0"/>
              <a:buChar char="•"/>
            </a:pPr>
            <a:r>
              <a:rPr lang="en-US" dirty="0" smtClean="0">
                <a:solidFill>
                  <a:schemeClr val="tx1"/>
                </a:solidFill>
              </a:rPr>
              <a:t>Leaders    Employees</a:t>
            </a:r>
          </a:p>
          <a:p>
            <a:pPr marL="571500" indent="-571500">
              <a:buFont typeface="Arial" pitchFamily="34" charset="0"/>
              <a:buChar char="•"/>
            </a:pPr>
            <a:r>
              <a:rPr lang="en-US" dirty="0" smtClean="0">
                <a:solidFill>
                  <a:schemeClr val="tx1"/>
                </a:solidFill>
              </a:rPr>
              <a:t>Systems   Employees</a:t>
            </a:r>
          </a:p>
          <a:p>
            <a:pPr marL="800100" lvl="2" indent="-571500">
              <a:buFont typeface="Arial" pitchFamily="34" charset="0"/>
              <a:buChar char="•"/>
            </a:pPr>
            <a:r>
              <a:rPr lang="en-US" dirty="0" smtClean="0">
                <a:solidFill>
                  <a:schemeClr val="tx1"/>
                </a:solidFill>
              </a:rPr>
              <a:t>Contextualized ESN (where systems can follow you, and you can follow systems)</a:t>
            </a:r>
          </a:p>
          <a:p>
            <a:endParaRPr lang="en-US" dirty="0">
              <a:solidFill>
                <a:schemeClr val="tx1"/>
              </a:solidFill>
            </a:endParaRPr>
          </a:p>
        </p:txBody>
      </p:sp>
      <p:sp>
        <p:nvSpPr>
          <p:cNvPr id="5" name="Freeform 123"/>
          <p:cNvSpPr>
            <a:spLocks noEditPoints="1"/>
          </p:cNvSpPr>
          <p:nvPr/>
        </p:nvSpPr>
        <p:spPr bwMode="black">
          <a:xfrm>
            <a:off x="2765120" y="2735262"/>
            <a:ext cx="328917" cy="341569"/>
          </a:xfrm>
          <a:custGeom>
            <a:avLst/>
            <a:gdLst>
              <a:gd name="T0" fmla="*/ 57 w 63"/>
              <a:gd name="T1" fmla="*/ 54 h 65"/>
              <a:gd name="T2" fmla="*/ 57 w 63"/>
              <a:gd name="T3" fmla="*/ 55 h 65"/>
              <a:gd name="T4" fmla="*/ 35 w 63"/>
              <a:gd name="T5" fmla="*/ 65 h 65"/>
              <a:gd name="T6" fmla="*/ 33 w 63"/>
              <a:gd name="T7" fmla="*/ 65 h 65"/>
              <a:gd name="T8" fmla="*/ 12 w 63"/>
              <a:gd name="T9" fmla="*/ 57 h 65"/>
              <a:gd name="T10" fmla="*/ 10 w 63"/>
              <a:gd name="T11" fmla="*/ 55 h 65"/>
              <a:gd name="T12" fmla="*/ 2 w 63"/>
              <a:gd name="T13" fmla="*/ 62 h 65"/>
              <a:gd name="T14" fmla="*/ 0 w 63"/>
              <a:gd name="T15" fmla="*/ 37 h 65"/>
              <a:gd name="T16" fmla="*/ 25 w 63"/>
              <a:gd name="T17" fmla="*/ 42 h 65"/>
              <a:gd name="T18" fmla="*/ 17 w 63"/>
              <a:gd name="T19" fmla="*/ 48 h 65"/>
              <a:gd name="T20" fmla="*/ 20 w 63"/>
              <a:gd name="T21" fmla="*/ 50 h 65"/>
              <a:gd name="T22" fmla="*/ 33 w 63"/>
              <a:gd name="T23" fmla="*/ 55 h 65"/>
              <a:gd name="T24" fmla="*/ 34 w 63"/>
              <a:gd name="T25" fmla="*/ 55 h 65"/>
              <a:gd name="T26" fmla="*/ 49 w 63"/>
              <a:gd name="T27" fmla="*/ 48 h 65"/>
              <a:gd name="T28" fmla="*/ 50 w 63"/>
              <a:gd name="T29" fmla="*/ 48 h 65"/>
              <a:gd name="T30" fmla="*/ 57 w 63"/>
              <a:gd name="T31" fmla="*/ 54 h 65"/>
              <a:gd name="T32" fmla="*/ 63 w 63"/>
              <a:gd name="T33" fmla="*/ 29 h 65"/>
              <a:gd name="T34" fmla="*/ 61 w 63"/>
              <a:gd name="T35" fmla="*/ 4 h 65"/>
              <a:gd name="T36" fmla="*/ 53 w 63"/>
              <a:gd name="T37" fmla="*/ 11 h 65"/>
              <a:gd name="T38" fmla="*/ 53 w 63"/>
              <a:gd name="T39" fmla="*/ 11 h 65"/>
              <a:gd name="T40" fmla="*/ 53 w 63"/>
              <a:gd name="T41" fmla="*/ 10 h 65"/>
              <a:gd name="T42" fmla="*/ 51 w 63"/>
              <a:gd name="T43" fmla="*/ 8 h 65"/>
              <a:gd name="T44" fmla="*/ 29 w 63"/>
              <a:gd name="T45" fmla="*/ 0 h 65"/>
              <a:gd name="T46" fmla="*/ 28 w 63"/>
              <a:gd name="T47" fmla="*/ 0 h 65"/>
              <a:gd name="T48" fmla="*/ 6 w 63"/>
              <a:gd name="T49" fmla="*/ 10 h 65"/>
              <a:gd name="T50" fmla="*/ 5 w 63"/>
              <a:gd name="T51" fmla="*/ 10 h 65"/>
              <a:gd name="T52" fmla="*/ 13 w 63"/>
              <a:gd name="T53" fmla="*/ 17 h 65"/>
              <a:gd name="T54" fmla="*/ 13 w 63"/>
              <a:gd name="T55" fmla="*/ 17 h 65"/>
              <a:gd name="T56" fmla="*/ 28 w 63"/>
              <a:gd name="T57" fmla="*/ 10 h 65"/>
              <a:gd name="T58" fmla="*/ 29 w 63"/>
              <a:gd name="T59" fmla="*/ 10 h 65"/>
              <a:gd name="T60" fmla="*/ 43 w 63"/>
              <a:gd name="T61" fmla="*/ 14 h 65"/>
              <a:gd name="T62" fmla="*/ 46 w 63"/>
              <a:gd name="T63" fmla="*/ 17 h 65"/>
              <a:gd name="T64" fmla="*/ 38 w 63"/>
              <a:gd name="T65" fmla="*/ 24 h 65"/>
              <a:gd name="T66" fmla="*/ 63 w 63"/>
              <a:gd name="T6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5">
                <a:moveTo>
                  <a:pt x="57" y="54"/>
                </a:moveTo>
                <a:cubicBezTo>
                  <a:pt x="57" y="55"/>
                  <a:pt x="57" y="55"/>
                  <a:pt x="57" y="55"/>
                </a:cubicBezTo>
                <a:cubicBezTo>
                  <a:pt x="51" y="61"/>
                  <a:pt x="43" y="64"/>
                  <a:pt x="35" y="65"/>
                </a:cubicBezTo>
                <a:cubicBezTo>
                  <a:pt x="34" y="65"/>
                  <a:pt x="34" y="65"/>
                  <a:pt x="33" y="65"/>
                </a:cubicBezTo>
                <a:cubicBezTo>
                  <a:pt x="26" y="65"/>
                  <a:pt x="18" y="62"/>
                  <a:pt x="12" y="57"/>
                </a:cubicBezTo>
                <a:cubicBezTo>
                  <a:pt x="10" y="55"/>
                  <a:pt x="10" y="55"/>
                  <a:pt x="10" y="55"/>
                </a:cubicBezTo>
                <a:cubicBezTo>
                  <a:pt x="2" y="62"/>
                  <a:pt x="2" y="62"/>
                  <a:pt x="2" y="62"/>
                </a:cubicBezTo>
                <a:cubicBezTo>
                  <a:pt x="0" y="37"/>
                  <a:pt x="0" y="37"/>
                  <a:pt x="0" y="37"/>
                </a:cubicBezTo>
                <a:cubicBezTo>
                  <a:pt x="25" y="42"/>
                  <a:pt x="25" y="42"/>
                  <a:pt x="25" y="42"/>
                </a:cubicBezTo>
                <a:cubicBezTo>
                  <a:pt x="17" y="48"/>
                  <a:pt x="17" y="48"/>
                  <a:pt x="17" y="48"/>
                </a:cubicBezTo>
                <a:cubicBezTo>
                  <a:pt x="20" y="50"/>
                  <a:pt x="20" y="50"/>
                  <a:pt x="20" y="50"/>
                </a:cubicBezTo>
                <a:cubicBezTo>
                  <a:pt x="24" y="53"/>
                  <a:pt x="29" y="55"/>
                  <a:pt x="33" y="55"/>
                </a:cubicBezTo>
                <a:cubicBezTo>
                  <a:pt x="34" y="55"/>
                  <a:pt x="34" y="55"/>
                  <a:pt x="34" y="55"/>
                </a:cubicBezTo>
                <a:cubicBezTo>
                  <a:pt x="40" y="54"/>
                  <a:pt x="45" y="52"/>
                  <a:pt x="49" y="48"/>
                </a:cubicBezTo>
                <a:cubicBezTo>
                  <a:pt x="50" y="48"/>
                  <a:pt x="50" y="48"/>
                  <a:pt x="50" y="48"/>
                </a:cubicBezTo>
                <a:lnTo>
                  <a:pt x="57" y="54"/>
                </a:lnTo>
                <a:close/>
                <a:moveTo>
                  <a:pt x="63" y="29"/>
                </a:moveTo>
                <a:cubicBezTo>
                  <a:pt x="61" y="4"/>
                  <a:pt x="61" y="4"/>
                  <a:pt x="61" y="4"/>
                </a:cubicBezTo>
                <a:cubicBezTo>
                  <a:pt x="53" y="11"/>
                  <a:pt x="53" y="11"/>
                  <a:pt x="53" y="11"/>
                </a:cubicBezTo>
                <a:cubicBezTo>
                  <a:pt x="53" y="11"/>
                  <a:pt x="53" y="11"/>
                  <a:pt x="53" y="11"/>
                </a:cubicBezTo>
                <a:cubicBezTo>
                  <a:pt x="53" y="10"/>
                  <a:pt x="53" y="10"/>
                  <a:pt x="53" y="10"/>
                </a:cubicBezTo>
                <a:cubicBezTo>
                  <a:pt x="51" y="8"/>
                  <a:pt x="51" y="8"/>
                  <a:pt x="51" y="8"/>
                </a:cubicBezTo>
                <a:cubicBezTo>
                  <a:pt x="45" y="3"/>
                  <a:pt x="37" y="0"/>
                  <a:pt x="29" y="0"/>
                </a:cubicBezTo>
                <a:cubicBezTo>
                  <a:pt x="29" y="0"/>
                  <a:pt x="28" y="0"/>
                  <a:pt x="28" y="0"/>
                </a:cubicBezTo>
                <a:cubicBezTo>
                  <a:pt x="20" y="0"/>
                  <a:pt x="12" y="4"/>
                  <a:pt x="6" y="10"/>
                </a:cubicBezTo>
                <a:cubicBezTo>
                  <a:pt x="5" y="10"/>
                  <a:pt x="5" y="10"/>
                  <a:pt x="5" y="10"/>
                </a:cubicBezTo>
                <a:cubicBezTo>
                  <a:pt x="13" y="17"/>
                  <a:pt x="13" y="17"/>
                  <a:pt x="13" y="17"/>
                </a:cubicBezTo>
                <a:cubicBezTo>
                  <a:pt x="13" y="17"/>
                  <a:pt x="13" y="17"/>
                  <a:pt x="13" y="17"/>
                </a:cubicBezTo>
                <a:cubicBezTo>
                  <a:pt x="17" y="13"/>
                  <a:pt x="23" y="10"/>
                  <a:pt x="28" y="10"/>
                </a:cubicBezTo>
                <a:cubicBezTo>
                  <a:pt x="29" y="10"/>
                  <a:pt x="29" y="10"/>
                  <a:pt x="29" y="10"/>
                </a:cubicBezTo>
                <a:cubicBezTo>
                  <a:pt x="34" y="10"/>
                  <a:pt x="39" y="12"/>
                  <a:pt x="43" y="14"/>
                </a:cubicBezTo>
                <a:cubicBezTo>
                  <a:pt x="46" y="17"/>
                  <a:pt x="46" y="17"/>
                  <a:pt x="46" y="17"/>
                </a:cubicBezTo>
                <a:cubicBezTo>
                  <a:pt x="38" y="24"/>
                  <a:pt x="38" y="24"/>
                  <a:pt x="38" y="24"/>
                </a:cubicBezTo>
                <a:lnTo>
                  <a:pt x="63" y="29"/>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6" name="Freeform 123"/>
          <p:cNvSpPr>
            <a:spLocks noEditPoints="1"/>
          </p:cNvSpPr>
          <p:nvPr/>
        </p:nvSpPr>
        <p:spPr bwMode="black">
          <a:xfrm>
            <a:off x="2765120" y="3421062"/>
            <a:ext cx="328917" cy="341569"/>
          </a:xfrm>
          <a:custGeom>
            <a:avLst/>
            <a:gdLst>
              <a:gd name="T0" fmla="*/ 57 w 63"/>
              <a:gd name="T1" fmla="*/ 54 h 65"/>
              <a:gd name="T2" fmla="*/ 57 w 63"/>
              <a:gd name="T3" fmla="*/ 55 h 65"/>
              <a:gd name="T4" fmla="*/ 35 w 63"/>
              <a:gd name="T5" fmla="*/ 65 h 65"/>
              <a:gd name="T6" fmla="*/ 33 w 63"/>
              <a:gd name="T7" fmla="*/ 65 h 65"/>
              <a:gd name="T8" fmla="*/ 12 w 63"/>
              <a:gd name="T9" fmla="*/ 57 h 65"/>
              <a:gd name="T10" fmla="*/ 10 w 63"/>
              <a:gd name="T11" fmla="*/ 55 h 65"/>
              <a:gd name="T12" fmla="*/ 2 w 63"/>
              <a:gd name="T13" fmla="*/ 62 h 65"/>
              <a:gd name="T14" fmla="*/ 0 w 63"/>
              <a:gd name="T15" fmla="*/ 37 h 65"/>
              <a:gd name="T16" fmla="*/ 25 w 63"/>
              <a:gd name="T17" fmla="*/ 42 h 65"/>
              <a:gd name="T18" fmla="*/ 17 w 63"/>
              <a:gd name="T19" fmla="*/ 48 h 65"/>
              <a:gd name="T20" fmla="*/ 20 w 63"/>
              <a:gd name="T21" fmla="*/ 50 h 65"/>
              <a:gd name="T22" fmla="*/ 33 w 63"/>
              <a:gd name="T23" fmla="*/ 55 h 65"/>
              <a:gd name="T24" fmla="*/ 34 w 63"/>
              <a:gd name="T25" fmla="*/ 55 h 65"/>
              <a:gd name="T26" fmla="*/ 49 w 63"/>
              <a:gd name="T27" fmla="*/ 48 h 65"/>
              <a:gd name="T28" fmla="*/ 50 w 63"/>
              <a:gd name="T29" fmla="*/ 48 h 65"/>
              <a:gd name="T30" fmla="*/ 57 w 63"/>
              <a:gd name="T31" fmla="*/ 54 h 65"/>
              <a:gd name="T32" fmla="*/ 63 w 63"/>
              <a:gd name="T33" fmla="*/ 29 h 65"/>
              <a:gd name="T34" fmla="*/ 61 w 63"/>
              <a:gd name="T35" fmla="*/ 4 h 65"/>
              <a:gd name="T36" fmla="*/ 53 w 63"/>
              <a:gd name="T37" fmla="*/ 11 h 65"/>
              <a:gd name="T38" fmla="*/ 53 w 63"/>
              <a:gd name="T39" fmla="*/ 11 h 65"/>
              <a:gd name="T40" fmla="*/ 53 w 63"/>
              <a:gd name="T41" fmla="*/ 10 h 65"/>
              <a:gd name="T42" fmla="*/ 51 w 63"/>
              <a:gd name="T43" fmla="*/ 8 h 65"/>
              <a:gd name="T44" fmla="*/ 29 w 63"/>
              <a:gd name="T45" fmla="*/ 0 h 65"/>
              <a:gd name="T46" fmla="*/ 28 w 63"/>
              <a:gd name="T47" fmla="*/ 0 h 65"/>
              <a:gd name="T48" fmla="*/ 6 w 63"/>
              <a:gd name="T49" fmla="*/ 10 h 65"/>
              <a:gd name="T50" fmla="*/ 5 w 63"/>
              <a:gd name="T51" fmla="*/ 10 h 65"/>
              <a:gd name="T52" fmla="*/ 13 w 63"/>
              <a:gd name="T53" fmla="*/ 17 h 65"/>
              <a:gd name="T54" fmla="*/ 13 w 63"/>
              <a:gd name="T55" fmla="*/ 17 h 65"/>
              <a:gd name="T56" fmla="*/ 28 w 63"/>
              <a:gd name="T57" fmla="*/ 10 h 65"/>
              <a:gd name="T58" fmla="*/ 29 w 63"/>
              <a:gd name="T59" fmla="*/ 10 h 65"/>
              <a:gd name="T60" fmla="*/ 43 w 63"/>
              <a:gd name="T61" fmla="*/ 14 h 65"/>
              <a:gd name="T62" fmla="*/ 46 w 63"/>
              <a:gd name="T63" fmla="*/ 17 h 65"/>
              <a:gd name="T64" fmla="*/ 38 w 63"/>
              <a:gd name="T65" fmla="*/ 24 h 65"/>
              <a:gd name="T66" fmla="*/ 63 w 63"/>
              <a:gd name="T6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5">
                <a:moveTo>
                  <a:pt x="57" y="54"/>
                </a:moveTo>
                <a:cubicBezTo>
                  <a:pt x="57" y="55"/>
                  <a:pt x="57" y="55"/>
                  <a:pt x="57" y="55"/>
                </a:cubicBezTo>
                <a:cubicBezTo>
                  <a:pt x="51" y="61"/>
                  <a:pt x="43" y="64"/>
                  <a:pt x="35" y="65"/>
                </a:cubicBezTo>
                <a:cubicBezTo>
                  <a:pt x="34" y="65"/>
                  <a:pt x="34" y="65"/>
                  <a:pt x="33" y="65"/>
                </a:cubicBezTo>
                <a:cubicBezTo>
                  <a:pt x="26" y="65"/>
                  <a:pt x="18" y="62"/>
                  <a:pt x="12" y="57"/>
                </a:cubicBezTo>
                <a:cubicBezTo>
                  <a:pt x="10" y="55"/>
                  <a:pt x="10" y="55"/>
                  <a:pt x="10" y="55"/>
                </a:cubicBezTo>
                <a:cubicBezTo>
                  <a:pt x="2" y="62"/>
                  <a:pt x="2" y="62"/>
                  <a:pt x="2" y="62"/>
                </a:cubicBezTo>
                <a:cubicBezTo>
                  <a:pt x="0" y="37"/>
                  <a:pt x="0" y="37"/>
                  <a:pt x="0" y="37"/>
                </a:cubicBezTo>
                <a:cubicBezTo>
                  <a:pt x="25" y="42"/>
                  <a:pt x="25" y="42"/>
                  <a:pt x="25" y="42"/>
                </a:cubicBezTo>
                <a:cubicBezTo>
                  <a:pt x="17" y="48"/>
                  <a:pt x="17" y="48"/>
                  <a:pt x="17" y="48"/>
                </a:cubicBezTo>
                <a:cubicBezTo>
                  <a:pt x="20" y="50"/>
                  <a:pt x="20" y="50"/>
                  <a:pt x="20" y="50"/>
                </a:cubicBezTo>
                <a:cubicBezTo>
                  <a:pt x="24" y="53"/>
                  <a:pt x="29" y="55"/>
                  <a:pt x="33" y="55"/>
                </a:cubicBezTo>
                <a:cubicBezTo>
                  <a:pt x="34" y="55"/>
                  <a:pt x="34" y="55"/>
                  <a:pt x="34" y="55"/>
                </a:cubicBezTo>
                <a:cubicBezTo>
                  <a:pt x="40" y="54"/>
                  <a:pt x="45" y="52"/>
                  <a:pt x="49" y="48"/>
                </a:cubicBezTo>
                <a:cubicBezTo>
                  <a:pt x="50" y="48"/>
                  <a:pt x="50" y="48"/>
                  <a:pt x="50" y="48"/>
                </a:cubicBezTo>
                <a:lnTo>
                  <a:pt x="57" y="54"/>
                </a:lnTo>
                <a:close/>
                <a:moveTo>
                  <a:pt x="63" y="29"/>
                </a:moveTo>
                <a:cubicBezTo>
                  <a:pt x="61" y="4"/>
                  <a:pt x="61" y="4"/>
                  <a:pt x="61" y="4"/>
                </a:cubicBezTo>
                <a:cubicBezTo>
                  <a:pt x="53" y="11"/>
                  <a:pt x="53" y="11"/>
                  <a:pt x="53" y="11"/>
                </a:cubicBezTo>
                <a:cubicBezTo>
                  <a:pt x="53" y="11"/>
                  <a:pt x="53" y="11"/>
                  <a:pt x="53" y="11"/>
                </a:cubicBezTo>
                <a:cubicBezTo>
                  <a:pt x="53" y="10"/>
                  <a:pt x="53" y="10"/>
                  <a:pt x="53" y="10"/>
                </a:cubicBezTo>
                <a:cubicBezTo>
                  <a:pt x="51" y="8"/>
                  <a:pt x="51" y="8"/>
                  <a:pt x="51" y="8"/>
                </a:cubicBezTo>
                <a:cubicBezTo>
                  <a:pt x="45" y="3"/>
                  <a:pt x="37" y="0"/>
                  <a:pt x="29" y="0"/>
                </a:cubicBezTo>
                <a:cubicBezTo>
                  <a:pt x="29" y="0"/>
                  <a:pt x="28" y="0"/>
                  <a:pt x="28" y="0"/>
                </a:cubicBezTo>
                <a:cubicBezTo>
                  <a:pt x="20" y="0"/>
                  <a:pt x="12" y="4"/>
                  <a:pt x="6" y="10"/>
                </a:cubicBezTo>
                <a:cubicBezTo>
                  <a:pt x="5" y="10"/>
                  <a:pt x="5" y="10"/>
                  <a:pt x="5" y="10"/>
                </a:cubicBezTo>
                <a:cubicBezTo>
                  <a:pt x="13" y="17"/>
                  <a:pt x="13" y="17"/>
                  <a:pt x="13" y="17"/>
                </a:cubicBezTo>
                <a:cubicBezTo>
                  <a:pt x="13" y="17"/>
                  <a:pt x="13" y="17"/>
                  <a:pt x="13" y="17"/>
                </a:cubicBezTo>
                <a:cubicBezTo>
                  <a:pt x="17" y="13"/>
                  <a:pt x="23" y="10"/>
                  <a:pt x="28" y="10"/>
                </a:cubicBezTo>
                <a:cubicBezTo>
                  <a:pt x="29" y="10"/>
                  <a:pt x="29" y="10"/>
                  <a:pt x="29" y="10"/>
                </a:cubicBezTo>
                <a:cubicBezTo>
                  <a:pt x="34" y="10"/>
                  <a:pt x="39" y="12"/>
                  <a:pt x="43" y="14"/>
                </a:cubicBezTo>
                <a:cubicBezTo>
                  <a:pt x="46" y="17"/>
                  <a:pt x="46" y="17"/>
                  <a:pt x="46" y="17"/>
                </a:cubicBezTo>
                <a:cubicBezTo>
                  <a:pt x="38" y="24"/>
                  <a:pt x="38" y="24"/>
                  <a:pt x="38" y="24"/>
                </a:cubicBezTo>
                <a:lnTo>
                  <a:pt x="63" y="29"/>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94888119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1: </a:t>
            </a:r>
            <a:br>
              <a:rPr lang="en-US" dirty="0" smtClean="0"/>
            </a:br>
            <a:r>
              <a:rPr lang="en-US" dirty="0" smtClean="0"/>
              <a:t>Leaders Corner</a:t>
            </a:r>
            <a:endParaRPr lang="en-US" dirty="0"/>
          </a:p>
        </p:txBody>
      </p:sp>
      <p:sp>
        <p:nvSpPr>
          <p:cNvPr id="3" name="Text Placeholder 2"/>
          <p:cNvSpPr>
            <a:spLocks noGrp="1"/>
          </p:cNvSpPr>
          <p:nvPr>
            <p:ph type="body" sz="quarter" idx="12"/>
          </p:nvPr>
        </p:nvSpPr>
        <p:spPr/>
        <p:txBody>
          <a:bodyPr/>
          <a:lstStyle/>
          <a:p>
            <a:endParaRPr lang="en-US" smtClean="0"/>
          </a:p>
          <a:p>
            <a:endParaRPr lang="en-US" dirty="0"/>
          </a:p>
        </p:txBody>
      </p:sp>
    </p:spTree>
    <p:extLst>
      <p:ext uri="{BB962C8B-B14F-4D97-AF65-F5344CB8AC3E}">
        <p14:creationId xmlns:p14="http://schemas.microsoft.com/office/powerpoint/2010/main" val="26008168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2: </a:t>
            </a:r>
            <a:br>
              <a:rPr lang="en-US" dirty="0" smtClean="0"/>
            </a:br>
            <a:r>
              <a:rPr lang="en-US" dirty="0" err="1" smtClean="0"/>
              <a:t>ScrumPal</a:t>
            </a:r>
            <a:r>
              <a:rPr lang="en-US" dirty="0" smtClean="0"/>
              <a:t> (Browser)</a:t>
            </a:r>
            <a:endParaRPr lang="en-US" dirty="0"/>
          </a:p>
        </p:txBody>
      </p:sp>
      <p:sp>
        <p:nvSpPr>
          <p:cNvPr id="3" name="Text Placeholder 2"/>
          <p:cNvSpPr>
            <a:spLocks noGrp="1"/>
          </p:cNvSpPr>
          <p:nvPr>
            <p:ph type="body" sz="quarter" idx="12"/>
          </p:nvPr>
        </p:nvSpPr>
        <p:spPr/>
        <p:txBody>
          <a:bodyPr/>
          <a:lstStyle/>
          <a:p>
            <a:endParaRPr lang="en-US" smtClean="0"/>
          </a:p>
          <a:p>
            <a:endParaRPr lang="en-US" dirty="0"/>
          </a:p>
        </p:txBody>
      </p:sp>
    </p:spTree>
    <p:extLst>
      <p:ext uri="{BB962C8B-B14F-4D97-AF65-F5344CB8AC3E}">
        <p14:creationId xmlns:p14="http://schemas.microsoft.com/office/powerpoint/2010/main" val="35616332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31894" y="1760493"/>
            <a:ext cx="5793861" cy="738664"/>
          </a:xfrm>
        </p:spPr>
        <p:txBody>
          <a:bodyPr/>
          <a:lstStyle/>
          <a:p>
            <a:endParaRPr lang="en-US"/>
          </a:p>
        </p:txBody>
      </p:sp>
      <p:sp>
        <p:nvSpPr>
          <p:cNvPr id="3" name="Text Placeholder 2"/>
          <p:cNvSpPr>
            <a:spLocks noGrp="1"/>
          </p:cNvSpPr>
          <p:nvPr>
            <p:ph type="body" sz="quarter" idx="11"/>
          </p:nvPr>
        </p:nvSpPr>
        <p:spPr/>
        <p:txBody>
          <a:bodyPr/>
          <a:lstStyle/>
          <a:p>
            <a:endParaRPr lang="en-US"/>
          </a:p>
        </p:txBody>
      </p:sp>
      <p:sp>
        <p:nvSpPr>
          <p:cNvPr id="4" name="Text Placeholder 3"/>
          <p:cNvSpPr>
            <a:spLocks noGrp="1"/>
          </p:cNvSpPr>
          <p:nvPr>
            <p:ph type="body" sz="quarter" idx="12"/>
          </p:nvPr>
        </p:nvSpPr>
        <p:spPr/>
        <p:txBody>
          <a:bodyPr/>
          <a:lstStyle/>
          <a:p>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093" y="-133226"/>
            <a:ext cx="13275508" cy="7460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2746718"/>
      </p:ext>
    </p:extLst>
  </p:cSld>
  <p:clrMapOvr>
    <a:masterClrMapping/>
  </p:clrMapOvr>
  <mc:AlternateContent xmlns:mc="http://schemas.openxmlformats.org/markup-compatibility/2006" xmlns:p14="http://schemas.microsoft.com/office/powerpoint/2010/main">
    <mc:Choice Requires="p14">
      <p:transition spd="slow" p14:dur="1500">
        <p14:flythrough/>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Agenda</a:t>
            </a:r>
            <a:endParaRPr lang="en-US" dirty="0"/>
          </a:p>
        </p:txBody>
      </p:sp>
      <p:sp>
        <p:nvSpPr>
          <p:cNvPr id="10" name="Text Placeholder 9"/>
          <p:cNvSpPr>
            <a:spLocks noGrp="1"/>
          </p:cNvSpPr>
          <p:nvPr>
            <p:ph type="body" sz="quarter" idx="10"/>
          </p:nvPr>
        </p:nvSpPr>
        <p:spPr/>
        <p:txBody>
          <a:bodyPr/>
          <a:lstStyle/>
          <a:p>
            <a:pPr marL="571500" indent="-571500">
              <a:buFont typeface="Arial" pitchFamily="34" charset="0"/>
              <a:buChar char="•"/>
            </a:pPr>
            <a:r>
              <a:rPr lang="en-US" dirty="0" smtClean="0"/>
              <a:t>Social Votes</a:t>
            </a:r>
          </a:p>
          <a:p>
            <a:pPr marL="571500" indent="-571500">
              <a:buFont typeface="Arial" pitchFamily="34" charset="0"/>
              <a:buChar char="•"/>
            </a:pPr>
            <a:r>
              <a:rPr lang="en-US" dirty="0" smtClean="0"/>
              <a:t>Get to know your Intranet</a:t>
            </a:r>
          </a:p>
          <a:p>
            <a:pPr marL="571500" indent="-571500">
              <a:buFont typeface="Arial" pitchFamily="34" charset="0"/>
              <a:buChar char="•"/>
            </a:pPr>
            <a:r>
              <a:rPr lang="en-US" dirty="0" smtClean="0"/>
              <a:t>Social Use Cases</a:t>
            </a:r>
          </a:p>
          <a:p>
            <a:pPr marL="571500" indent="-571500">
              <a:buFont typeface="Arial" pitchFamily="34" charset="0"/>
              <a:buChar char="•"/>
            </a:pPr>
            <a:r>
              <a:rPr lang="en-US" dirty="0" smtClean="0"/>
              <a:t>You Social Strategy</a:t>
            </a:r>
          </a:p>
          <a:p>
            <a:pPr marL="571500" indent="-571500">
              <a:buFont typeface="Arial" pitchFamily="34" charset="0"/>
              <a:buChar char="•"/>
            </a:pPr>
            <a:r>
              <a:rPr lang="en-US" dirty="0" smtClean="0"/>
              <a:t>The Social Voyage</a:t>
            </a:r>
          </a:p>
          <a:p>
            <a:pPr marL="571500" indent="-571500">
              <a:buFont typeface="Arial" pitchFamily="34" charset="0"/>
              <a:buChar char="•"/>
            </a:pPr>
            <a:r>
              <a:rPr lang="en-US" dirty="0" smtClean="0"/>
              <a:t>The Rise of Yammer</a:t>
            </a:r>
          </a:p>
          <a:p>
            <a:pPr marL="571500" indent="-571500">
              <a:buFont typeface="Arial" pitchFamily="34" charset="0"/>
              <a:buChar char="•"/>
            </a:pPr>
            <a:r>
              <a:rPr lang="en-US" dirty="0" smtClean="0"/>
              <a:t>Demos </a:t>
            </a:r>
          </a:p>
          <a:p>
            <a:pPr marL="571500" indent="-571500">
              <a:buFont typeface="Arial" pitchFamily="34" charset="0"/>
              <a:buChar char="•"/>
            </a:pPr>
            <a:endParaRPr lang="en-US" dirty="0" smtClean="0"/>
          </a:p>
          <a:p>
            <a:pPr marL="571500" indent="-571500">
              <a:buFont typeface="Arial" pitchFamily="34" charset="0"/>
              <a:buChar char="•"/>
            </a:pPr>
            <a:endParaRPr lang="en-US" dirty="0"/>
          </a:p>
        </p:txBody>
      </p:sp>
      <p:sp>
        <p:nvSpPr>
          <p:cNvPr id="2" name="TextBox 1"/>
          <p:cNvSpPr txBox="1"/>
          <p:nvPr/>
        </p:nvSpPr>
        <p:spPr>
          <a:xfrm>
            <a:off x="6370637" y="4868862"/>
            <a:ext cx="5181600" cy="954107"/>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gradFill>
                  <a:gsLst>
                    <a:gs pos="2917">
                      <a:srgbClr val="FFFFFF"/>
                    </a:gs>
                    <a:gs pos="30000">
                      <a:srgbClr val="FFFFFF"/>
                    </a:gs>
                  </a:gsLst>
                  <a:lin ang="5400000" scaled="0"/>
                </a:gradFill>
              </a:rPr>
              <a:t>Some Acronyms</a:t>
            </a:r>
            <a:r>
              <a:rPr lang="en-US" sz="1400" dirty="0" smtClean="0">
                <a:gradFill>
                  <a:gsLst>
                    <a:gs pos="2917">
                      <a:srgbClr val="FFFFFF"/>
                    </a:gs>
                    <a:gs pos="30000">
                      <a:srgbClr val="FFFFFF"/>
                    </a:gs>
                  </a:gsLst>
                  <a:lin ang="5400000" scaled="0"/>
                </a:gradFill>
              </a:rPr>
              <a:t/>
            </a:r>
            <a:br>
              <a:rPr lang="en-US" sz="1400" dirty="0" smtClean="0">
                <a:gradFill>
                  <a:gsLst>
                    <a:gs pos="2917">
                      <a:srgbClr val="FFFFFF"/>
                    </a:gs>
                    <a:gs pos="30000">
                      <a:srgbClr val="FFFFFF"/>
                    </a:gs>
                  </a:gsLst>
                  <a:lin ang="5400000" scaled="0"/>
                </a:gradFill>
              </a:rPr>
            </a:br>
            <a:r>
              <a:rPr lang="en-US" sz="1400" b="1" dirty="0" smtClean="0">
                <a:gradFill>
                  <a:gsLst>
                    <a:gs pos="2917">
                      <a:srgbClr val="FFFFFF"/>
                    </a:gs>
                    <a:gs pos="30000">
                      <a:srgbClr val="FFFFFF"/>
                    </a:gs>
                  </a:gsLst>
                  <a:lin ang="5400000" scaled="0"/>
                </a:gradFill>
              </a:rPr>
              <a:t>The Hub</a:t>
            </a:r>
            <a:r>
              <a:rPr lang="en-US" sz="1400" dirty="0" smtClean="0">
                <a:gradFill>
                  <a:gsLst>
                    <a:gs pos="2917">
                      <a:srgbClr val="FFFFFF"/>
                    </a:gs>
                    <a:gs pos="30000">
                      <a:srgbClr val="FFFFFF"/>
                    </a:gs>
                  </a:gsLst>
                  <a:lin ang="5400000" scaled="0"/>
                </a:gradFill>
              </a:rPr>
              <a:t>= The Name of eBay’s Intranet</a:t>
            </a:r>
          </a:p>
          <a:p>
            <a:pPr>
              <a:lnSpc>
                <a:spcPct val="90000"/>
              </a:lnSpc>
              <a:spcAft>
                <a:spcPts val="600"/>
              </a:spcAft>
            </a:pPr>
            <a:r>
              <a:rPr lang="en-US" sz="1400" b="1" dirty="0" smtClean="0">
                <a:gradFill>
                  <a:gsLst>
                    <a:gs pos="2917">
                      <a:srgbClr val="FFFFFF"/>
                    </a:gs>
                    <a:gs pos="30000">
                      <a:srgbClr val="FFFFFF"/>
                    </a:gs>
                  </a:gsLst>
                  <a:lin ang="5400000" scaled="0"/>
                </a:gradFill>
              </a:rPr>
              <a:t>ESN </a:t>
            </a:r>
            <a:r>
              <a:rPr lang="en-US" sz="1400" dirty="0" smtClean="0">
                <a:gradFill>
                  <a:gsLst>
                    <a:gs pos="2917">
                      <a:srgbClr val="FFFFFF"/>
                    </a:gs>
                    <a:gs pos="30000">
                      <a:srgbClr val="FFFFFF"/>
                    </a:gs>
                  </a:gsLst>
                  <a:lin ang="5400000" scaled="0"/>
                </a:gradFill>
              </a:rPr>
              <a:t>= Enterprise Social Networking</a:t>
            </a:r>
          </a:p>
        </p:txBody>
      </p:sp>
    </p:spTree>
    <p:extLst>
      <p:ext uri="{BB962C8B-B14F-4D97-AF65-F5344CB8AC3E}">
        <p14:creationId xmlns:p14="http://schemas.microsoft.com/office/powerpoint/2010/main" val="54886505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ESN Adoption</a:t>
            </a:r>
            <a:endParaRPr lang="en-US" dirty="0"/>
          </a:p>
        </p:txBody>
      </p:sp>
    </p:spTree>
    <p:extLst>
      <p:ext uri="{BB962C8B-B14F-4D97-AF65-F5344CB8AC3E}">
        <p14:creationId xmlns:p14="http://schemas.microsoft.com/office/powerpoint/2010/main" val="2518566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ESN Adoption </a:t>
            </a:r>
            <a:endParaRPr lang="en-US" dirty="0"/>
          </a:p>
        </p:txBody>
      </p:sp>
      <p:sp>
        <p:nvSpPr>
          <p:cNvPr id="3" name="Text Placeholder 2"/>
          <p:cNvSpPr>
            <a:spLocks noGrp="1"/>
          </p:cNvSpPr>
          <p:nvPr>
            <p:ph type="body" sz="quarter" idx="10"/>
          </p:nvPr>
        </p:nvSpPr>
        <p:spPr/>
        <p:txBody>
          <a:bodyPr/>
          <a:lstStyle/>
          <a:p>
            <a:pPr marL="571500" indent="-571500">
              <a:buFont typeface="Arial" pitchFamily="34" charset="0"/>
              <a:buChar char="•"/>
            </a:pPr>
            <a:r>
              <a:rPr lang="en-US" dirty="0" smtClean="0">
                <a:solidFill>
                  <a:schemeClr val="tx1"/>
                </a:solidFill>
              </a:rPr>
              <a:t>Adoption Techniques</a:t>
            </a:r>
            <a:endParaRPr lang="en-US" dirty="0">
              <a:solidFill>
                <a:schemeClr val="tx1"/>
              </a:solidFill>
            </a:endParaRPr>
          </a:p>
          <a:p>
            <a:pPr marL="800100" lvl="2" indent="-571500">
              <a:buFont typeface="Arial" pitchFamily="34" charset="0"/>
              <a:buChar char="•"/>
            </a:pPr>
            <a:r>
              <a:rPr lang="en-US" dirty="0" smtClean="0">
                <a:solidFill>
                  <a:schemeClr val="tx1"/>
                </a:solidFill>
              </a:rPr>
              <a:t>Build </a:t>
            </a:r>
            <a:r>
              <a:rPr lang="en-US" dirty="0">
                <a:solidFill>
                  <a:schemeClr val="tx1"/>
                </a:solidFill>
              </a:rPr>
              <a:t>Killer Apps</a:t>
            </a:r>
          </a:p>
          <a:p>
            <a:pPr marL="1028700" lvl="3" indent="-571500">
              <a:buFont typeface="Arial" pitchFamily="34" charset="0"/>
              <a:buChar char="•"/>
            </a:pPr>
            <a:r>
              <a:rPr lang="en-US" dirty="0">
                <a:solidFill>
                  <a:schemeClr val="tx1"/>
                </a:solidFill>
              </a:rPr>
              <a:t>User Profiles</a:t>
            </a:r>
          </a:p>
          <a:p>
            <a:pPr marL="1028700" lvl="3" indent="-571500">
              <a:buFont typeface="Arial" pitchFamily="34" charset="0"/>
              <a:buChar char="•"/>
            </a:pPr>
            <a:r>
              <a:rPr lang="en-US" dirty="0">
                <a:solidFill>
                  <a:schemeClr val="tx1"/>
                </a:solidFill>
              </a:rPr>
              <a:t>Social Search</a:t>
            </a:r>
          </a:p>
          <a:p>
            <a:pPr marL="1028700" lvl="3" indent="-571500">
              <a:buFont typeface="Arial" pitchFamily="34" charset="0"/>
              <a:buChar char="•"/>
            </a:pPr>
            <a:r>
              <a:rPr lang="en-US" dirty="0">
                <a:solidFill>
                  <a:schemeClr val="tx1"/>
                </a:solidFill>
              </a:rPr>
              <a:t>Hub Blog</a:t>
            </a:r>
          </a:p>
          <a:p>
            <a:pPr marL="1028700" lvl="3" indent="-571500">
              <a:buFont typeface="Arial" pitchFamily="34" charset="0"/>
              <a:buChar char="•"/>
            </a:pPr>
            <a:r>
              <a:rPr lang="en-US" dirty="0">
                <a:solidFill>
                  <a:schemeClr val="tx1"/>
                </a:solidFill>
              </a:rPr>
              <a:t>Hub Shots</a:t>
            </a:r>
          </a:p>
          <a:p>
            <a:pPr marL="1028700" lvl="3" indent="-571500">
              <a:buFont typeface="Arial" pitchFamily="34" charset="0"/>
              <a:buChar char="•"/>
            </a:pPr>
            <a:r>
              <a:rPr lang="en-US" dirty="0">
                <a:solidFill>
                  <a:schemeClr val="tx1"/>
                </a:solidFill>
              </a:rPr>
              <a:t>Don’t forget Video</a:t>
            </a:r>
          </a:p>
          <a:p>
            <a:pPr marL="1028700" lvl="3" indent="-571500">
              <a:buFont typeface="Arial" pitchFamily="34" charset="0"/>
              <a:buChar char="•"/>
            </a:pPr>
            <a:r>
              <a:rPr lang="en-US" dirty="0">
                <a:solidFill>
                  <a:schemeClr val="tx1"/>
                </a:solidFill>
              </a:rPr>
              <a:t>Outlook Goes Social</a:t>
            </a:r>
          </a:p>
          <a:p>
            <a:pPr marL="1028700" lvl="3" indent="-571500">
              <a:buFont typeface="Arial" pitchFamily="34" charset="0"/>
              <a:buChar char="•"/>
            </a:pPr>
            <a:r>
              <a:rPr lang="en-US" dirty="0">
                <a:solidFill>
                  <a:schemeClr val="tx1"/>
                </a:solidFill>
              </a:rPr>
              <a:t>Internal Needs: eBay@eBay</a:t>
            </a:r>
          </a:p>
          <a:p>
            <a:pPr marL="1028700" lvl="3" indent="-571500">
              <a:buFont typeface="Arial" pitchFamily="34" charset="0"/>
              <a:buChar char="•"/>
            </a:pPr>
            <a:r>
              <a:rPr lang="en-US" dirty="0">
                <a:solidFill>
                  <a:schemeClr val="tx1"/>
                </a:solidFill>
              </a:rPr>
              <a:t>Café </a:t>
            </a:r>
            <a:r>
              <a:rPr lang="en-US" dirty="0" smtClean="0">
                <a:solidFill>
                  <a:schemeClr val="tx1"/>
                </a:solidFill>
              </a:rPr>
              <a:t>Bay</a:t>
            </a:r>
          </a:p>
          <a:p>
            <a:pPr marL="800100" lvl="2" indent="-571500">
              <a:buFont typeface="Arial" pitchFamily="34" charset="0"/>
              <a:buChar char="•"/>
            </a:pPr>
            <a:r>
              <a:rPr lang="en-US" dirty="0" smtClean="0">
                <a:solidFill>
                  <a:schemeClr val="tx1"/>
                </a:solidFill>
              </a:rPr>
              <a:t>Incentivize</a:t>
            </a:r>
          </a:p>
          <a:p>
            <a:pPr marL="800100" lvl="2" indent="-571500">
              <a:buFont typeface="Arial" pitchFamily="34" charset="0"/>
              <a:buChar char="•"/>
            </a:pPr>
            <a:r>
              <a:rPr lang="en-US" dirty="0" smtClean="0">
                <a:solidFill>
                  <a:schemeClr val="tx1"/>
                </a:solidFill>
              </a:rPr>
              <a:t>Real-To-Life Scenarios</a:t>
            </a:r>
          </a:p>
          <a:p>
            <a:pPr marL="1028700" lvl="3" indent="-571500">
              <a:buFont typeface="Arial" pitchFamily="34" charset="0"/>
              <a:buChar char="•"/>
            </a:pPr>
            <a:r>
              <a:rPr lang="en-US" dirty="0" smtClean="0">
                <a:solidFill>
                  <a:schemeClr val="tx1"/>
                </a:solidFill>
              </a:rPr>
              <a:t>What’s in it for me?</a:t>
            </a:r>
            <a:endParaRPr lang="en-US" dirty="0">
              <a:solidFill>
                <a:schemeClr val="tx1"/>
              </a:solidFill>
            </a:endParaRPr>
          </a:p>
          <a:p>
            <a:pPr marL="800100" lvl="2" indent="-571500">
              <a:buFont typeface="Arial" pitchFamily="34" charset="0"/>
              <a:buChar char="•"/>
            </a:pPr>
            <a:endParaRPr lang="en-US" dirty="0">
              <a:solidFill>
                <a:schemeClr val="tx1"/>
              </a:solidFill>
            </a:endParaRPr>
          </a:p>
        </p:txBody>
      </p:sp>
    </p:spTree>
    <p:extLst>
      <p:ext uri="{BB962C8B-B14F-4D97-AF65-F5344CB8AC3E}">
        <p14:creationId xmlns:p14="http://schemas.microsoft.com/office/powerpoint/2010/main" val="248301799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3: </a:t>
            </a:r>
            <a:br>
              <a:rPr lang="en-US" dirty="0" smtClean="0"/>
            </a:br>
            <a:r>
              <a:rPr lang="en-US" dirty="0" smtClean="0"/>
              <a:t>Social Search</a:t>
            </a:r>
            <a:endParaRPr lang="en-US" dirty="0"/>
          </a:p>
        </p:txBody>
      </p:sp>
      <p:sp>
        <p:nvSpPr>
          <p:cNvPr id="3" name="Text Placeholder 2"/>
          <p:cNvSpPr>
            <a:spLocks noGrp="1"/>
          </p:cNvSpPr>
          <p:nvPr>
            <p:ph type="body" sz="quarter" idx="12"/>
          </p:nvPr>
        </p:nvSpPr>
        <p:spPr/>
        <p:txBody>
          <a:bodyPr/>
          <a:lstStyle/>
          <a:p>
            <a:pPr marL="571500" indent="-571500">
              <a:buFont typeface="Arial" pitchFamily="34" charset="0"/>
              <a:buChar char="•"/>
            </a:pPr>
            <a:endParaRPr lang="en-US" dirty="0" smtClean="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25071671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Social Votes</a:t>
            </a:r>
            <a:endParaRPr lang="en-US" dirty="0"/>
          </a:p>
        </p:txBody>
      </p:sp>
    </p:spTree>
    <p:extLst>
      <p:ext uri="{BB962C8B-B14F-4D97-AF65-F5344CB8AC3E}">
        <p14:creationId xmlns:p14="http://schemas.microsoft.com/office/powerpoint/2010/main" val="4196355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ESN Vote</a:t>
            </a:r>
            <a:endParaRPr lang="en-US" dirty="0"/>
          </a:p>
        </p:txBody>
      </p:sp>
      <p:sp>
        <p:nvSpPr>
          <p:cNvPr id="3" name="Text Placeholder 2"/>
          <p:cNvSpPr>
            <a:spLocks noGrp="1"/>
          </p:cNvSpPr>
          <p:nvPr>
            <p:ph type="body" sz="quarter" idx="4294967295"/>
          </p:nvPr>
        </p:nvSpPr>
        <p:spPr>
          <a:xfrm>
            <a:off x="274638" y="1212850"/>
            <a:ext cx="11612562" cy="4887913"/>
          </a:xfrm>
        </p:spPr>
        <p:txBody>
          <a:bodyPr/>
          <a:lstStyle/>
          <a:p>
            <a:pPr marL="0" indent="0">
              <a:buNone/>
            </a:pPr>
            <a:r>
              <a:rPr lang="en-US" sz="4800" b="1" dirty="0" smtClean="0">
                <a:solidFill>
                  <a:schemeClr val="tx1"/>
                </a:solidFill>
                <a:sym typeface="Arial" charset="0"/>
              </a:rPr>
              <a:t>Do you think having an enterprise with multiple social networks will be confusing to your employees?</a:t>
            </a:r>
          </a:p>
          <a:p>
            <a:pPr marL="0" indent="0">
              <a:buNone/>
            </a:pPr>
            <a:r>
              <a:rPr lang="en-US" dirty="0" smtClean="0">
                <a:solidFill>
                  <a:schemeClr val="tx1"/>
                </a:solidFill>
                <a:sym typeface="Arial" charset="0"/>
              </a:rPr>
              <a:t>Send your TEXT to:  </a:t>
            </a:r>
            <a:r>
              <a:rPr lang="en-US" dirty="0" smtClean="0">
                <a:solidFill>
                  <a:srgbClr val="FFFF00"/>
                </a:solidFill>
                <a:sym typeface="Arial" charset="0"/>
              </a:rPr>
              <a:t>22333</a:t>
            </a:r>
          </a:p>
          <a:p>
            <a:pPr marL="0" indent="0">
              <a:buNone/>
            </a:pPr>
            <a:r>
              <a:rPr lang="en-US" dirty="0" smtClean="0">
                <a:solidFill>
                  <a:schemeClr val="tx1"/>
                </a:solidFill>
                <a:sym typeface="Arial" charset="0"/>
              </a:rPr>
              <a:t>If you agree: </a:t>
            </a:r>
            <a:r>
              <a:rPr lang="en-US" dirty="0" smtClean="0">
                <a:solidFill>
                  <a:srgbClr val="FFFF00"/>
                </a:solidFill>
                <a:sym typeface="Arial" charset="0"/>
              </a:rPr>
              <a:t>433229</a:t>
            </a:r>
          </a:p>
          <a:p>
            <a:pPr marL="0" indent="0">
              <a:buNone/>
            </a:pPr>
            <a:r>
              <a:rPr lang="en-US" dirty="0" smtClean="0">
                <a:solidFill>
                  <a:schemeClr val="tx1"/>
                </a:solidFill>
                <a:sym typeface="Arial" charset="0"/>
              </a:rPr>
              <a:t>If you disagree: </a:t>
            </a:r>
            <a:r>
              <a:rPr lang="en-US" dirty="0" smtClean="0">
                <a:solidFill>
                  <a:srgbClr val="FFFF00"/>
                </a:solidFill>
                <a:sym typeface="Arial" charset="0"/>
              </a:rPr>
              <a:t>433241</a:t>
            </a:r>
            <a:endParaRPr lang="en-US" dirty="0">
              <a:solidFill>
                <a:srgbClr val="FFFF00"/>
              </a:solidFill>
              <a:sym typeface="Arial" charset="0"/>
            </a:endParaRPr>
          </a:p>
          <a:p>
            <a:pPr marL="0" indent="0">
              <a:buNone/>
            </a:pPr>
            <a:r>
              <a:rPr lang="en-US" dirty="0" smtClean="0">
                <a:solidFill>
                  <a:schemeClr val="tx1"/>
                </a:solidFill>
                <a:sym typeface="Arial" charset="0"/>
              </a:rPr>
              <a:t>  </a:t>
            </a:r>
            <a:endParaRPr lang="en-US" dirty="0">
              <a:solidFill>
                <a:schemeClr val="tx1"/>
              </a:solidFill>
            </a:endParaRPr>
          </a:p>
        </p:txBody>
      </p:sp>
    </p:spTree>
    <p:extLst>
      <p:ext uri="{BB962C8B-B14F-4D97-AF65-F5344CB8AC3E}">
        <p14:creationId xmlns:p14="http://schemas.microsoft.com/office/powerpoint/2010/main" val="104993142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2342203" y="3796797"/>
            <a:ext cx="2217838" cy="2098358"/>
          </a:xfrm>
          <a:prstGeom prst="roundRect">
            <a:avLst>
              <a:gd name="adj" fmla="val 11341"/>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lIns="111026" tIns="55513" rIns="111026" bIns="55513" rtlCol="0" anchor="ctr"/>
          <a:lstStyle/>
          <a:p>
            <a:pPr algn="ctr"/>
            <a:r>
              <a:rPr lang="en-US" sz="1900" dirty="0">
                <a:solidFill>
                  <a:srgbClr val="FFFFFF"/>
                </a:solidFill>
              </a:rPr>
              <a:t>Don’t forget: You can copy-paste this slide into other presentations, and move or resize the poll.</a:t>
            </a:r>
          </a:p>
        </p:txBody>
      </p:sp>
      <p:sp>
        <p:nvSpPr>
          <p:cNvPr id="10" name="Right Arrow 9"/>
          <p:cNvSpPr/>
          <p:nvPr/>
        </p:nvSpPr>
        <p:spPr>
          <a:xfrm>
            <a:off x="-2342203" y="3030961"/>
            <a:ext cx="2217838" cy="559562"/>
          </a:xfrm>
          <a:prstGeom prst="rightArrow">
            <a:avLst/>
          </a:prstGeom>
          <a:solidFill>
            <a:schemeClr val="tx2">
              <a:lumMod val="75000"/>
            </a:schemeClr>
          </a:solidFill>
        </p:spPr>
        <p:style>
          <a:lnRef idx="1">
            <a:schemeClr val="accent1"/>
          </a:lnRef>
          <a:fillRef idx="3">
            <a:schemeClr val="accent1"/>
          </a:fillRef>
          <a:effectRef idx="2">
            <a:schemeClr val="accent1"/>
          </a:effectRef>
          <a:fontRef idx="minor">
            <a:schemeClr val="lt1"/>
          </a:fontRef>
        </p:style>
        <p:txBody>
          <a:bodyPr lIns="111026" tIns="55513" rIns="111026" bIns="55513" rtlCol="0" anchor="ctr"/>
          <a:lstStyle/>
          <a:p>
            <a:pPr algn="ctr"/>
            <a:endParaRPr lang="en-US" sz="1900" dirty="0">
              <a:solidFill>
                <a:srgbClr val="FFFFFF"/>
              </a:solidFill>
            </a:endParaRPr>
          </a:p>
        </p:txBody>
      </p:sp>
      <p:sp>
        <p:nvSpPr>
          <p:cNvPr id="4" name="TextBox 3"/>
          <p:cNvSpPr txBox="1"/>
          <p:nvPr/>
        </p:nvSpPr>
        <p:spPr>
          <a:xfrm>
            <a:off x="0" y="6743403"/>
            <a:ext cx="4560041" cy="296776"/>
          </a:xfrm>
          <a:prstGeom prst="rect">
            <a:avLst/>
          </a:prstGeom>
          <a:noFill/>
        </p:spPr>
        <p:txBody>
          <a:bodyPr wrap="square" lIns="111026" tIns="55513" rIns="111026" bIns="55513" rtlCol="0">
            <a:spAutoFit/>
          </a:bodyPr>
          <a:lstStyle/>
          <a:p>
            <a:endParaRPr lang="en-US" sz="1200" dirty="0">
              <a:solidFill>
                <a:srgbClr val="FFFFFF"/>
              </a:solidFill>
            </a:endParaRPr>
          </a:p>
        </p:txBody>
      </p:sp>
    </p:spTree>
    <p:controls>
      <mc:AlternateContent xmlns:mc="http://schemas.openxmlformats.org/markup-compatibility/2006">
        <mc:Choice xmlns:v="urn:schemas-microsoft-com:vml" Requires="v">
          <p:control spid="2053" name="ShockwaveFlash1" r:id="rId2" imgW="8229600" imgH="6212426"/>
        </mc:Choice>
        <mc:Fallback>
          <p:control name="ShockwaveFlash1" r:id="rId2" imgW="8229600" imgH="621242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622300" y="279400"/>
                  <a:ext cx="11191875" cy="63357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72083513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Our Intranet</a:t>
            </a:r>
            <a:endParaRPr lang="en-US" dirty="0"/>
          </a:p>
        </p:txBody>
      </p:sp>
    </p:spTree>
    <p:extLst>
      <p:ext uri="{BB962C8B-B14F-4D97-AF65-F5344CB8AC3E}">
        <p14:creationId xmlns:p14="http://schemas.microsoft.com/office/powerpoint/2010/main" val="2129959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Intranet: The Hub</a:t>
            </a:r>
            <a:endParaRPr lang="en-US" dirty="0"/>
          </a:p>
        </p:txBody>
      </p:sp>
      <p:sp>
        <p:nvSpPr>
          <p:cNvPr id="3" name="Text Placeholder 2"/>
          <p:cNvSpPr>
            <a:spLocks noGrp="1"/>
          </p:cNvSpPr>
          <p:nvPr>
            <p:ph type="body" sz="quarter" idx="10"/>
          </p:nvPr>
        </p:nvSpPr>
        <p:spPr/>
        <p:txBody>
          <a:bodyPr/>
          <a:lstStyle/>
          <a:p>
            <a:endParaRPr lang="en-US" dirty="0" smtClean="0">
              <a:solidFill>
                <a:schemeClr val="tx1"/>
              </a:solidFill>
              <a:sym typeface="Arial" charset="0"/>
            </a:endParaRPr>
          </a:p>
          <a:p>
            <a:r>
              <a:rPr lang="en-US" dirty="0" smtClean="0">
                <a:solidFill>
                  <a:schemeClr val="tx1"/>
                </a:solidFill>
                <a:sym typeface="Arial" charset="0"/>
              </a:rPr>
              <a:t>The </a:t>
            </a:r>
            <a:r>
              <a:rPr lang="en-US" dirty="0">
                <a:solidFill>
                  <a:schemeClr val="tx1"/>
                </a:solidFill>
                <a:sym typeface="Arial" charset="0"/>
              </a:rPr>
              <a:t>Hub is the central destination for 44,000+ global eBay Inc. employees and contractors to learn about company news, strategic direction and business priorities. </a:t>
            </a:r>
            <a:endParaRPr lang="en-US" dirty="0">
              <a:solidFill>
                <a:schemeClr val="tx1"/>
              </a:solidFill>
            </a:endParaRPr>
          </a:p>
        </p:txBody>
      </p:sp>
    </p:spTree>
    <p:extLst>
      <p:ext uri="{BB962C8B-B14F-4D97-AF65-F5344CB8AC3E}">
        <p14:creationId xmlns:p14="http://schemas.microsoft.com/office/powerpoint/2010/main" val="306264723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Hub Statistics</a:t>
            </a:r>
            <a:endParaRPr lang="en-US" dirty="0"/>
          </a:p>
        </p:txBody>
      </p:sp>
      <p:grpSp>
        <p:nvGrpSpPr>
          <p:cNvPr id="5" name="Group 4"/>
          <p:cNvGrpSpPr/>
          <p:nvPr/>
        </p:nvGrpSpPr>
        <p:grpSpPr>
          <a:xfrm>
            <a:off x="1726520" y="1376772"/>
            <a:ext cx="6013096" cy="3240360"/>
            <a:chOff x="610744" y="1844824"/>
            <a:chExt cx="6013096" cy="3240360"/>
          </a:xfrm>
        </p:grpSpPr>
        <p:sp>
          <p:nvSpPr>
            <p:cNvPr id="6" name="Rectangle 8"/>
            <p:cNvSpPr txBox="1">
              <a:spLocks noChangeArrowheads="1"/>
            </p:cNvSpPr>
            <p:nvPr/>
          </p:nvSpPr>
          <p:spPr bwMode="auto">
            <a:xfrm>
              <a:off x="3203848" y="1844824"/>
              <a:ext cx="3384396" cy="576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2800" dirty="0" smtClean="0">
                <a:solidFill>
                  <a:srgbClr val="505050"/>
                </a:solidFill>
                <a:sym typeface="Arial" charset="0"/>
              </a:endParaRPr>
            </a:p>
            <a:p>
              <a:pPr eaLnBrk="1" hangingPunct="1">
                <a:lnSpc>
                  <a:spcPct val="70000"/>
                </a:lnSpc>
                <a:defRPr/>
              </a:pPr>
              <a:r>
                <a:rPr lang="en-US" sz="2800" dirty="0" smtClean="0">
                  <a:solidFill>
                    <a:srgbClr val="FFC000"/>
                  </a:solidFill>
                  <a:sym typeface="Arial" charset="0"/>
                </a:rPr>
                <a:t>110,000 </a:t>
              </a:r>
            </a:p>
          </p:txBody>
        </p:sp>
        <p:sp>
          <p:nvSpPr>
            <p:cNvPr id="7" name="Rectangle 6"/>
            <p:cNvSpPr/>
            <p:nvPr/>
          </p:nvSpPr>
          <p:spPr bwMode="auto">
            <a:xfrm>
              <a:off x="611560" y="1916832"/>
              <a:ext cx="2511172" cy="576064"/>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defRPr/>
              </a:pPr>
              <a:r>
                <a:rPr lang="en-US" sz="1600" b="1" dirty="0" smtClean="0">
                  <a:solidFill>
                    <a:srgbClr val="FF8327"/>
                  </a:solidFill>
                  <a:latin typeface="Arial"/>
                  <a:cs typeface="Arial"/>
                  <a:sym typeface="Arial" charset="0"/>
                </a:rPr>
                <a:t>Homepage of the  Hub</a:t>
              </a:r>
              <a:endParaRPr lang="en-US" sz="1600" b="1" dirty="0">
                <a:solidFill>
                  <a:srgbClr val="FF8327"/>
                </a:solidFill>
                <a:latin typeface="Arial"/>
                <a:cs typeface="Arial"/>
                <a:sym typeface="Arial" charset="0"/>
              </a:endParaRPr>
            </a:p>
          </p:txBody>
        </p:sp>
        <p:sp>
          <p:nvSpPr>
            <p:cNvPr id="8" name="Rectangle 7"/>
            <p:cNvSpPr/>
            <p:nvPr/>
          </p:nvSpPr>
          <p:spPr bwMode="auto">
            <a:xfrm>
              <a:off x="610744" y="2564904"/>
              <a:ext cx="2511172" cy="576064"/>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defRPr/>
              </a:pPr>
              <a:r>
                <a:rPr lang="en-US" sz="1600" b="1" dirty="0" smtClean="0">
                  <a:solidFill>
                    <a:srgbClr val="FF8327"/>
                  </a:solidFill>
                  <a:latin typeface="Arial"/>
                  <a:cs typeface="Arial"/>
                  <a:sym typeface="Arial" charset="0"/>
                </a:rPr>
                <a:t>Collaboration sites</a:t>
              </a:r>
              <a:endParaRPr lang="en-US" sz="1600" b="1" dirty="0">
                <a:solidFill>
                  <a:srgbClr val="FF8327"/>
                </a:solidFill>
                <a:latin typeface="Arial"/>
                <a:cs typeface="Arial"/>
                <a:sym typeface="Arial" charset="0"/>
              </a:endParaRPr>
            </a:p>
          </p:txBody>
        </p:sp>
        <p:sp>
          <p:nvSpPr>
            <p:cNvPr id="9" name="Rectangle 8"/>
            <p:cNvSpPr txBox="1">
              <a:spLocks noChangeArrowheads="1"/>
            </p:cNvSpPr>
            <p:nvPr/>
          </p:nvSpPr>
          <p:spPr bwMode="auto">
            <a:xfrm>
              <a:off x="3239444" y="2420888"/>
              <a:ext cx="3384396" cy="576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2800" dirty="0" smtClean="0">
                <a:solidFill>
                  <a:srgbClr val="505050"/>
                </a:solidFill>
                <a:sym typeface="Arial" charset="0"/>
              </a:endParaRPr>
            </a:p>
            <a:p>
              <a:pPr eaLnBrk="1" hangingPunct="1">
                <a:lnSpc>
                  <a:spcPct val="70000"/>
                </a:lnSpc>
                <a:defRPr/>
              </a:pPr>
              <a:r>
                <a:rPr lang="en-US" sz="2800" dirty="0" smtClean="0">
                  <a:solidFill>
                    <a:srgbClr val="FFC000"/>
                  </a:solidFill>
                  <a:sym typeface="Arial" charset="0"/>
                </a:rPr>
                <a:t>1,150</a:t>
              </a:r>
              <a:r>
                <a:rPr lang="en-US" sz="2800" dirty="0" smtClean="0">
                  <a:solidFill>
                    <a:srgbClr val="505050"/>
                  </a:solidFill>
                  <a:sym typeface="Arial" charset="0"/>
                </a:rPr>
                <a:t> </a:t>
              </a:r>
            </a:p>
          </p:txBody>
        </p:sp>
        <p:sp>
          <p:nvSpPr>
            <p:cNvPr id="10" name="Rectangle 9"/>
            <p:cNvSpPr/>
            <p:nvPr/>
          </p:nvSpPr>
          <p:spPr bwMode="auto">
            <a:xfrm>
              <a:off x="611560" y="3212976"/>
              <a:ext cx="2511172" cy="576064"/>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defRPr/>
              </a:pPr>
              <a:r>
                <a:rPr lang="en-US" sz="1600" b="1" dirty="0" smtClean="0">
                  <a:solidFill>
                    <a:srgbClr val="FF8327"/>
                  </a:solidFill>
                  <a:latin typeface="Arial"/>
                  <a:cs typeface="Arial"/>
                  <a:sym typeface="Arial" charset="0"/>
                </a:rPr>
                <a:t>User profiles</a:t>
              </a:r>
              <a:endParaRPr lang="en-US" sz="1600" b="1" dirty="0">
                <a:solidFill>
                  <a:srgbClr val="FF8327"/>
                </a:solidFill>
                <a:latin typeface="Arial"/>
                <a:cs typeface="Arial"/>
                <a:sym typeface="Arial" charset="0"/>
              </a:endParaRPr>
            </a:p>
          </p:txBody>
        </p:sp>
        <p:sp>
          <p:nvSpPr>
            <p:cNvPr id="11" name="Rectangle 10"/>
            <p:cNvSpPr/>
            <p:nvPr/>
          </p:nvSpPr>
          <p:spPr bwMode="auto">
            <a:xfrm>
              <a:off x="611560" y="3861048"/>
              <a:ext cx="2511172" cy="576064"/>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defRPr/>
              </a:pPr>
              <a:r>
                <a:rPr lang="en-US" sz="1600" b="1" dirty="0" smtClean="0">
                  <a:solidFill>
                    <a:srgbClr val="FF8327"/>
                  </a:solidFill>
                  <a:latin typeface="Arial"/>
                  <a:cs typeface="Arial"/>
                  <a:sym typeface="Arial" charset="0"/>
                </a:rPr>
                <a:t>People search</a:t>
              </a:r>
              <a:endParaRPr lang="en-US" sz="1600" b="1" dirty="0">
                <a:solidFill>
                  <a:srgbClr val="FF8327"/>
                </a:solidFill>
                <a:latin typeface="Arial"/>
                <a:cs typeface="Arial"/>
                <a:sym typeface="Arial" charset="0"/>
              </a:endParaRPr>
            </a:p>
          </p:txBody>
        </p:sp>
        <p:sp>
          <p:nvSpPr>
            <p:cNvPr id="12" name="Rectangle 11"/>
            <p:cNvSpPr/>
            <p:nvPr/>
          </p:nvSpPr>
          <p:spPr bwMode="auto">
            <a:xfrm>
              <a:off x="620668" y="4509120"/>
              <a:ext cx="2511172" cy="576064"/>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defRPr/>
              </a:pPr>
              <a:r>
                <a:rPr lang="en-US" sz="1600" b="1" dirty="0" smtClean="0">
                  <a:solidFill>
                    <a:srgbClr val="FF8327"/>
                  </a:solidFill>
                  <a:latin typeface="Arial"/>
                  <a:cs typeface="Arial"/>
                  <a:sym typeface="Arial" charset="0"/>
                </a:rPr>
                <a:t>Content Search</a:t>
              </a:r>
              <a:endParaRPr lang="en-US" sz="1600" b="1" dirty="0">
                <a:solidFill>
                  <a:srgbClr val="FF8327"/>
                </a:solidFill>
                <a:latin typeface="Arial"/>
                <a:cs typeface="Arial"/>
                <a:sym typeface="Arial" charset="0"/>
              </a:endParaRPr>
            </a:p>
          </p:txBody>
        </p:sp>
        <p:sp>
          <p:nvSpPr>
            <p:cNvPr id="13" name="Rectangle 8"/>
            <p:cNvSpPr txBox="1">
              <a:spLocks noChangeArrowheads="1"/>
            </p:cNvSpPr>
            <p:nvPr/>
          </p:nvSpPr>
          <p:spPr bwMode="auto">
            <a:xfrm>
              <a:off x="3239444" y="3068960"/>
              <a:ext cx="3384396" cy="576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2800" dirty="0" smtClean="0">
                <a:solidFill>
                  <a:srgbClr val="FFC000"/>
                </a:solidFill>
                <a:sym typeface="Arial" charset="0"/>
              </a:endParaRPr>
            </a:p>
            <a:p>
              <a:pPr eaLnBrk="1" hangingPunct="1">
                <a:lnSpc>
                  <a:spcPct val="70000"/>
                </a:lnSpc>
                <a:defRPr/>
              </a:pPr>
              <a:r>
                <a:rPr lang="en-US" sz="2800" dirty="0" smtClean="0">
                  <a:solidFill>
                    <a:srgbClr val="FFC000"/>
                  </a:solidFill>
                  <a:sym typeface="Arial" charset="0"/>
                </a:rPr>
                <a:t>30,000</a:t>
              </a:r>
            </a:p>
          </p:txBody>
        </p:sp>
        <p:sp>
          <p:nvSpPr>
            <p:cNvPr id="14" name="Rectangle 8"/>
            <p:cNvSpPr txBox="1">
              <a:spLocks noChangeArrowheads="1"/>
            </p:cNvSpPr>
            <p:nvPr/>
          </p:nvSpPr>
          <p:spPr bwMode="auto">
            <a:xfrm>
              <a:off x="3203848" y="3717032"/>
              <a:ext cx="3384396" cy="576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2800" dirty="0" smtClean="0">
                <a:solidFill>
                  <a:srgbClr val="FFC000"/>
                </a:solidFill>
                <a:sym typeface="Arial" charset="0"/>
              </a:endParaRPr>
            </a:p>
            <a:p>
              <a:pPr eaLnBrk="1" hangingPunct="1">
                <a:lnSpc>
                  <a:spcPct val="70000"/>
                </a:lnSpc>
                <a:defRPr/>
              </a:pPr>
              <a:r>
                <a:rPr lang="en-US" sz="2800" dirty="0" smtClean="0">
                  <a:solidFill>
                    <a:srgbClr val="FFC000"/>
                  </a:solidFill>
                  <a:sym typeface="Arial" charset="0"/>
                </a:rPr>
                <a:t>11,500</a:t>
              </a:r>
            </a:p>
          </p:txBody>
        </p:sp>
        <p:sp>
          <p:nvSpPr>
            <p:cNvPr id="15" name="Rectangle 8"/>
            <p:cNvSpPr txBox="1">
              <a:spLocks noChangeArrowheads="1"/>
            </p:cNvSpPr>
            <p:nvPr/>
          </p:nvSpPr>
          <p:spPr bwMode="auto">
            <a:xfrm>
              <a:off x="3203848" y="4437112"/>
              <a:ext cx="3384396" cy="576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2800" dirty="0" smtClean="0">
                <a:solidFill>
                  <a:srgbClr val="FFC000"/>
                </a:solidFill>
                <a:sym typeface="Arial" charset="0"/>
              </a:endParaRPr>
            </a:p>
            <a:p>
              <a:pPr eaLnBrk="1" hangingPunct="1">
                <a:lnSpc>
                  <a:spcPct val="70000"/>
                </a:lnSpc>
                <a:defRPr/>
              </a:pPr>
              <a:r>
                <a:rPr lang="en-US" sz="2800" dirty="0" smtClean="0">
                  <a:solidFill>
                    <a:srgbClr val="FFC000"/>
                  </a:solidFill>
                  <a:sym typeface="Arial" charset="0"/>
                </a:rPr>
                <a:t>11,000</a:t>
              </a:r>
            </a:p>
          </p:txBody>
        </p:sp>
      </p:grpSp>
      <p:grpSp>
        <p:nvGrpSpPr>
          <p:cNvPr id="16" name="Group 15"/>
          <p:cNvGrpSpPr/>
          <p:nvPr/>
        </p:nvGrpSpPr>
        <p:grpSpPr>
          <a:xfrm>
            <a:off x="6436560" y="1376772"/>
            <a:ext cx="2524877" cy="3096344"/>
            <a:chOff x="5137077" y="1520788"/>
            <a:chExt cx="2524877" cy="3096344"/>
          </a:xfrm>
        </p:grpSpPr>
        <p:sp>
          <p:nvSpPr>
            <p:cNvPr id="18" name="Rectangle 8"/>
            <p:cNvSpPr txBox="1">
              <a:spLocks noChangeArrowheads="1"/>
            </p:cNvSpPr>
            <p:nvPr/>
          </p:nvSpPr>
          <p:spPr bwMode="auto">
            <a:xfrm>
              <a:off x="5148951" y="1520788"/>
              <a:ext cx="2511172" cy="576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1600" b="1" dirty="0" smtClean="0">
                <a:solidFill>
                  <a:srgbClr val="505050"/>
                </a:solidFill>
                <a:sym typeface="Arial" charset="0"/>
              </a:endParaRPr>
            </a:p>
            <a:p>
              <a:pPr eaLnBrk="1" hangingPunct="1">
                <a:lnSpc>
                  <a:spcPct val="70000"/>
                </a:lnSpc>
                <a:defRPr/>
              </a:pPr>
              <a:r>
                <a:rPr lang="en-US" sz="1600" dirty="0" smtClean="0">
                  <a:solidFill>
                    <a:srgbClr val="FFC000"/>
                  </a:solidFill>
                  <a:sym typeface="Arial" charset="0"/>
                </a:rPr>
                <a:t>News </a:t>
              </a:r>
              <a:r>
                <a:rPr lang="en-US" sz="1600" dirty="0">
                  <a:solidFill>
                    <a:srgbClr val="FFC000"/>
                  </a:solidFill>
                  <a:sym typeface="Arial" charset="0"/>
                </a:rPr>
                <a:t>&amp; </a:t>
              </a:r>
              <a:r>
                <a:rPr lang="en-US" sz="1600" dirty="0" smtClean="0">
                  <a:solidFill>
                    <a:srgbClr val="FFC000"/>
                  </a:solidFill>
                  <a:sym typeface="Arial" charset="0"/>
                </a:rPr>
                <a:t>Articles; will include discussions, communities</a:t>
              </a:r>
            </a:p>
          </p:txBody>
        </p:sp>
        <p:sp>
          <p:nvSpPr>
            <p:cNvPr id="19" name="Rectangle 8"/>
            <p:cNvSpPr txBox="1">
              <a:spLocks noChangeArrowheads="1"/>
            </p:cNvSpPr>
            <p:nvPr/>
          </p:nvSpPr>
          <p:spPr bwMode="auto">
            <a:xfrm>
              <a:off x="5148951" y="2096852"/>
              <a:ext cx="2511172" cy="576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1600" dirty="0" smtClean="0">
                <a:solidFill>
                  <a:srgbClr val="FFC000"/>
                </a:solidFill>
                <a:sym typeface="Arial" charset="0"/>
              </a:endParaRPr>
            </a:p>
            <a:p>
              <a:pPr eaLnBrk="1" hangingPunct="1">
                <a:lnSpc>
                  <a:spcPct val="70000"/>
                </a:lnSpc>
                <a:defRPr/>
              </a:pPr>
              <a:r>
                <a:rPr lang="en-US" sz="1600" dirty="0">
                  <a:solidFill>
                    <a:srgbClr val="FFC000"/>
                  </a:solidFill>
                  <a:sym typeface="Arial" charset="0"/>
                </a:rPr>
                <a:t>Documents, Wiki’s, </a:t>
              </a:r>
              <a:r>
                <a:rPr lang="en-US" sz="1600" dirty="0" smtClean="0">
                  <a:solidFill>
                    <a:srgbClr val="FFC000"/>
                  </a:solidFill>
                  <a:sym typeface="Arial" charset="0"/>
                </a:rPr>
                <a:t>blogs</a:t>
              </a:r>
              <a:r>
                <a:rPr lang="en-US" sz="1600" dirty="0">
                  <a:solidFill>
                    <a:srgbClr val="FFC000"/>
                  </a:solidFill>
                  <a:sym typeface="Arial" charset="0"/>
                </a:rPr>
                <a:t>, </a:t>
              </a:r>
              <a:r>
                <a:rPr lang="en-US" sz="1600" dirty="0" smtClean="0">
                  <a:solidFill>
                    <a:srgbClr val="FFC000"/>
                  </a:solidFill>
                  <a:sym typeface="Arial" charset="0"/>
                </a:rPr>
                <a:t>project </a:t>
              </a:r>
              <a:r>
                <a:rPr lang="en-US" sz="1600" dirty="0">
                  <a:solidFill>
                    <a:srgbClr val="FFC000"/>
                  </a:solidFill>
                  <a:sym typeface="Arial" charset="0"/>
                </a:rPr>
                <a:t>work </a:t>
              </a:r>
              <a:endParaRPr lang="en-US" sz="1600" dirty="0" smtClean="0">
                <a:solidFill>
                  <a:srgbClr val="FFC000"/>
                </a:solidFill>
                <a:sym typeface="Arial" charset="0"/>
              </a:endParaRPr>
            </a:p>
          </p:txBody>
        </p:sp>
        <p:sp>
          <p:nvSpPr>
            <p:cNvPr id="20" name="Rectangle 8"/>
            <p:cNvSpPr txBox="1">
              <a:spLocks noChangeArrowheads="1"/>
            </p:cNvSpPr>
            <p:nvPr/>
          </p:nvSpPr>
          <p:spPr bwMode="auto">
            <a:xfrm>
              <a:off x="5150782" y="2686980"/>
              <a:ext cx="2511172" cy="576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1600" dirty="0" smtClean="0">
                <a:solidFill>
                  <a:srgbClr val="FFC000"/>
                </a:solidFill>
                <a:sym typeface="Arial" charset="0"/>
              </a:endParaRPr>
            </a:p>
            <a:p>
              <a:pPr eaLnBrk="1" hangingPunct="1">
                <a:lnSpc>
                  <a:spcPct val="70000"/>
                </a:lnSpc>
                <a:defRPr/>
              </a:pPr>
              <a:r>
                <a:rPr lang="en-US" sz="1600" dirty="0">
                  <a:solidFill>
                    <a:srgbClr val="FFC000"/>
                  </a:solidFill>
                  <a:sym typeface="Arial" charset="0"/>
                </a:rPr>
                <a:t>Employee’s </a:t>
              </a:r>
              <a:r>
                <a:rPr lang="en-US" sz="1600" dirty="0" smtClean="0">
                  <a:solidFill>
                    <a:srgbClr val="FFC000"/>
                  </a:solidFill>
                  <a:sym typeface="Arial" charset="0"/>
                </a:rPr>
                <a:t>bio, including expertise, departmental info, org hierarchy</a:t>
              </a:r>
              <a:r>
                <a:rPr lang="en-US" sz="1600" dirty="0">
                  <a:solidFill>
                    <a:srgbClr val="FFC000"/>
                  </a:solidFill>
                  <a:sym typeface="Arial" charset="0"/>
                </a:rPr>
                <a:t>, </a:t>
              </a:r>
              <a:r>
                <a:rPr lang="en-US" sz="1600" dirty="0" smtClean="0">
                  <a:solidFill>
                    <a:srgbClr val="FFC000"/>
                  </a:solidFill>
                  <a:sym typeface="Arial" charset="0"/>
                </a:rPr>
                <a:t>location</a:t>
              </a:r>
            </a:p>
          </p:txBody>
        </p:sp>
        <p:sp>
          <p:nvSpPr>
            <p:cNvPr id="21" name="Rectangle 8"/>
            <p:cNvSpPr txBox="1">
              <a:spLocks noChangeArrowheads="1"/>
            </p:cNvSpPr>
            <p:nvPr/>
          </p:nvSpPr>
          <p:spPr bwMode="auto">
            <a:xfrm>
              <a:off x="5150782" y="3465004"/>
              <a:ext cx="2511172" cy="4320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1600" dirty="0" smtClean="0">
                <a:solidFill>
                  <a:srgbClr val="FFC000"/>
                </a:solidFill>
                <a:sym typeface="Arial" charset="0"/>
              </a:endParaRPr>
            </a:p>
            <a:p>
              <a:pPr eaLnBrk="1" hangingPunct="1">
                <a:lnSpc>
                  <a:spcPct val="70000"/>
                </a:lnSpc>
                <a:defRPr/>
              </a:pPr>
              <a:r>
                <a:rPr lang="en-US" sz="1600" dirty="0" smtClean="0">
                  <a:solidFill>
                    <a:srgbClr val="FFC000"/>
                  </a:solidFill>
                  <a:sym typeface="Arial" charset="0"/>
                </a:rPr>
                <a:t>This directs to user profiles</a:t>
              </a:r>
            </a:p>
          </p:txBody>
        </p:sp>
        <p:sp>
          <p:nvSpPr>
            <p:cNvPr id="22" name="Rectangle 8"/>
            <p:cNvSpPr txBox="1">
              <a:spLocks noChangeArrowheads="1"/>
            </p:cNvSpPr>
            <p:nvPr/>
          </p:nvSpPr>
          <p:spPr bwMode="auto">
            <a:xfrm>
              <a:off x="5137077" y="4041068"/>
              <a:ext cx="2511172" cy="5760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500">
                  <a:solidFill>
                    <a:srgbClr val="7F7F7F"/>
                  </a:solidFill>
                  <a:latin typeface="+mj-lt"/>
                  <a:ea typeface="+mj-ea"/>
                  <a:cs typeface="+mj-cs"/>
                  <a:sym typeface="Arial" pitchFamily="34" charset="0"/>
                </a:defRPr>
              </a:lvl1pPr>
              <a:lvl2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2pPr>
              <a:lvl3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3pPr>
              <a:lvl4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4pPr>
              <a:lvl5pPr algn="l" rtl="0" eaLnBrk="0" fontAlgn="base" hangingPunct="0">
                <a:spcBef>
                  <a:spcPct val="0"/>
                </a:spcBef>
                <a:spcAft>
                  <a:spcPct val="0"/>
                </a:spcAft>
                <a:defRPr sz="2500">
                  <a:solidFill>
                    <a:srgbClr val="7F7F7F"/>
                  </a:solidFill>
                  <a:latin typeface="Arial" charset="0"/>
                  <a:ea typeface="ヒラギノ角ゴ ProN W3" charset="0"/>
                  <a:cs typeface="ヒラギノ角ゴ ProN W3" charset="0"/>
                  <a:sym typeface="Arial" pitchFamily="34" charset="0"/>
                </a:defRPr>
              </a:lvl5pPr>
              <a:lvl6pPr marL="4572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6pPr>
              <a:lvl7pPr marL="9144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7pPr>
              <a:lvl8pPr marL="13716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8pPr>
              <a:lvl9pPr marL="1828800" algn="l" rtl="0" fontAlgn="base">
                <a:spcBef>
                  <a:spcPct val="0"/>
                </a:spcBef>
                <a:spcAft>
                  <a:spcPct val="0"/>
                </a:spcAft>
                <a:defRPr sz="2500">
                  <a:solidFill>
                    <a:srgbClr val="7F7F7F"/>
                  </a:solidFill>
                  <a:latin typeface="Arial" charset="0"/>
                  <a:ea typeface="ヒラギノ角ゴ ProN W3" charset="0"/>
                  <a:cs typeface="ヒラギノ角ゴ ProN W3" charset="0"/>
                  <a:sym typeface="Arial" charset="0"/>
                </a:defRPr>
              </a:lvl9pPr>
            </a:lstStyle>
            <a:p>
              <a:pPr eaLnBrk="1" hangingPunct="1">
                <a:lnSpc>
                  <a:spcPct val="70000"/>
                </a:lnSpc>
                <a:defRPr/>
              </a:pPr>
              <a:endParaRPr lang="en-US" sz="1600" dirty="0" smtClean="0">
                <a:solidFill>
                  <a:srgbClr val="FFC000"/>
                </a:solidFill>
                <a:sym typeface="Arial" charset="0"/>
              </a:endParaRPr>
            </a:p>
            <a:p>
              <a:pPr eaLnBrk="1" hangingPunct="1">
                <a:lnSpc>
                  <a:spcPct val="70000"/>
                </a:lnSpc>
                <a:defRPr/>
              </a:pPr>
              <a:r>
                <a:rPr lang="en-US" sz="1600" dirty="0" smtClean="0">
                  <a:solidFill>
                    <a:srgbClr val="FFC000"/>
                  </a:solidFill>
                  <a:sym typeface="Arial" charset="0"/>
                </a:rPr>
                <a:t>Searching </a:t>
              </a:r>
              <a:r>
                <a:rPr lang="en-US" sz="1600" dirty="0">
                  <a:solidFill>
                    <a:srgbClr val="FFC000"/>
                  </a:solidFill>
                  <a:sym typeface="Arial" charset="0"/>
                </a:rPr>
                <a:t>for content based on location, </a:t>
              </a:r>
              <a:r>
                <a:rPr lang="en-US" sz="1600" dirty="0" smtClean="0">
                  <a:solidFill>
                    <a:srgbClr val="FFC000"/>
                  </a:solidFill>
                  <a:sym typeface="Arial" charset="0"/>
                </a:rPr>
                <a:t>business unit, content </a:t>
              </a:r>
              <a:r>
                <a:rPr lang="en-US" sz="1600" dirty="0">
                  <a:solidFill>
                    <a:srgbClr val="FFC000"/>
                  </a:solidFill>
                  <a:sym typeface="Arial" charset="0"/>
                </a:rPr>
                <a:t>type and organization</a:t>
              </a:r>
              <a:endParaRPr lang="en-US" sz="1600" dirty="0" smtClean="0">
                <a:solidFill>
                  <a:srgbClr val="FFC000"/>
                </a:solidFill>
                <a:sym typeface="Arial" charset="0"/>
              </a:endParaRPr>
            </a:p>
          </p:txBody>
        </p:sp>
      </p:grpSp>
    </p:spTree>
    <p:extLst>
      <p:ext uri="{BB962C8B-B14F-4D97-AF65-F5344CB8AC3E}">
        <p14:creationId xmlns:p14="http://schemas.microsoft.com/office/powerpoint/2010/main" val="200262483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Ramin Mobasseri</External_x0020_Speaker>
    <Session_x0020_Code xmlns="2295e2e7-0eeb-498e-8716-217bb2ee6ee3">SPC054</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Ramin Mobasseri</Speaker>
    <AverageRating xmlns="http://schemas.microsoft.com/sharepoint/v3" xsi:nil="true"/>
  </documentManagement>
</p:properties>
</file>

<file path=customXml/itemProps1.xml><?xml version="1.0" encoding="utf-8"?>
<ds:datastoreItem xmlns:ds="http://schemas.openxmlformats.org/officeDocument/2006/customXml" ds:itemID="{E8894C78-3A92-4856-A29A-BE3526C921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230e9df3-be65-4c73-a93b-d1236ebd677e"/>
    <ds:schemaRef ds:uri="http://schemas.openxmlformats.org/package/2006/metadata/core-properties"/>
    <ds:schemaRef ds:uri="http://purl.org/dc/elements/1.1/"/>
    <ds:schemaRef ds:uri="http://schemas.microsoft.com/office/infopath/2007/PartnerControls"/>
    <ds:schemaRef ds:uri="http://purl.org/dc/dcmitype/"/>
    <ds:schemaRef ds:uri="http://schemas.microsoft.com/office/2006/documentManagement/types"/>
    <ds:schemaRef ds:uri="032d541b-1b4e-4d91-93c7-b10533c52f73"/>
    <ds:schemaRef ds:uri="2295e2e7-0eeb-498e-8716-217bb2ee6ee3"/>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117</TotalTime>
  <Words>3921</Words>
  <Application>Microsoft Office PowerPoint</Application>
  <PresentationFormat>Custom</PresentationFormat>
  <Paragraphs>374</Paragraphs>
  <Slides>33</Slides>
  <Notes>30</Notes>
  <HiddenSlides>0</HiddenSlides>
  <MMClips>1</MMClips>
  <ScaleCrop>false</ScaleCrop>
  <HeadingPairs>
    <vt:vector size="4" baseType="variant">
      <vt:variant>
        <vt:lpstr>Theme</vt:lpstr>
      </vt:variant>
      <vt:variant>
        <vt:i4>3</vt:i4>
      </vt:variant>
      <vt:variant>
        <vt:lpstr>Slide Titles</vt:lpstr>
      </vt:variant>
      <vt:variant>
        <vt:i4>33</vt:i4>
      </vt:variant>
    </vt:vector>
  </HeadingPairs>
  <TitlesOfParts>
    <vt:vector size="36" baseType="lpstr">
      <vt:lpstr>SPC2012_Business_Template_16x9</vt:lpstr>
      <vt:lpstr>5-30072_SPC2012_Business_Template_16x9_Light</vt:lpstr>
      <vt:lpstr>1_SPC2012_Business_Template_16x9</vt:lpstr>
      <vt:lpstr>PowerPoint Presentation</vt:lpstr>
      <vt:lpstr>How eBay built one integrated social network on SharePoint</vt:lpstr>
      <vt:lpstr>Agenda</vt:lpstr>
      <vt:lpstr>Social Votes</vt:lpstr>
      <vt:lpstr>Your ESN Vote</vt:lpstr>
      <vt:lpstr>PowerPoint Presentation</vt:lpstr>
      <vt:lpstr>Our Intranet</vt:lpstr>
      <vt:lpstr>Our Intranet: The Hub</vt:lpstr>
      <vt:lpstr>The Hub Statistics</vt:lpstr>
      <vt:lpstr>PowerPoint Presentation</vt:lpstr>
      <vt:lpstr>PowerPoint Presentation</vt:lpstr>
      <vt:lpstr>PowerPoint Presentation</vt:lpstr>
      <vt:lpstr>Social Use Cases</vt:lpstr>
      <vt:lpstr>PowerPoint Presentation</vt:lpstr>
      <vt:lpstr>Your Social Strategy</vt:lpstr>
      <vt:lpstr>PowerPoint Presentation</vt:lpstr>
      <vt:lpstr>Organizational Partnership</vt:lpstr>
      <vt:lpstr>ESN Playbook : Do you have an Agenda? </vt:lpstr>
      <vt:lpstr>The Social Voyage</vt:lpstr>
      <vt:lpstr>PowerPoint Presentation</vt:lpstr>
      <vt:lpstr>The rise of Yammer</vt:lpstr>
      <vt:lpstr>The Rise of Yammer</vt:lpstr>
      <vt:lpstr>Yammer Statistics</vt:lpstr>
      <vt:lpstr>All Set: So what’s the problem</vt:lpstr>
      <vt:lpstr>The next wave</vt:lpstr>
      <vt:lpstr>ESN Org/Systematic Classification</vt:lpstr>
      <vt:lpstr>Demo 1:  Leaders Corner</vt:lpstr>
      <vt:lpstr>Demo 2:  ScrumPal (Browser)</vt:lpstr>
      <vt:lpstr>PowerPoint Presentation</vt:lpstr>
      <vt:lpstr>ESN Adoption</vt:lpstr>
      <vt:lpstr>ESN Adoption </vt:lpstr>
      <vt:lpstr>Demo 3:  Social Search</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eBay built one integrated social network on SharePoint</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11</cp:revision>
  <dcterms:created xsi:type="dcterms:W3CDTF">2012-11-14T00:00:22Z</dcterms:created>
  <dcterms:modified xsi:type="dcterms:W3CDTF">2012-12-05T22:08:17Z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