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1" r:id="rId8"/>
  </p:sldMasterIdLst>
  <p:notesMasterIdLst>
    <p:notesMasterId r:id="rId52"/>
  </p:notesMasterIdLst>
  <p:handoutMasterIdLst>
    <p:handoutMasterId r:id="rId53"/>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2" r:id="rId24"/>
    <p:sldId id="1073" r:id="rId25"/>
    <p:sldId id="1074" r:id="rId26"/>
    <p:sldId id="1075" r:id="rId27"/>
    <p:sldId id="1076" r:id="rId28"/>
    <p:sldId id="1077" r:id="rId29"/>
    <p:sldId id="1079" r:id="rId30"/>
    <p:sldId id="1080" r:id="rId31"/>
    <p:sldId id="1081" r:id="rId32"/>
    <p:sldId id="1082" r:id="rId33"/>
    <p:sldId id="1083" r:id="rId34"/>
    <p:sldId id="1084" r:id="rId35"/>
    <p:sldId id="1085" r:id="rId36"/>
    <p:sldId id="1086" r:id="rId37"/>
    <p:sldId id="1087" r:id="rId38"/>
    <p:sldId id="1088" r:id="rId39"/>
    <p:sldId id="1089" r:id="rId40"/>
    <p:sldId id="1090" r:id="rId41"/>
    <p:sldId id="1091" r:id="rId42"/>
    <p:sldId id="1092" r:id="rId43"/>
    <p:sldId id="1093" r:id="rId44"/>
    <p:sldId id="1094" r:id="rId45"/>
    <p:sldId id="1095" r:id="rId46"/>
    <p:sldId id="1096" r:id="rId47"/>
    <p:sldId id="1097" r:id="rId48"/>
    <p:sldId id="1098" r:id="rId49"/>
    <p:sldId id="1101" r:id="rId50"/>
    <p:sldId id="1099" r:id="rId51"/>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48" autoAdjust="0"/>
    <p:restoredTop sz="95238" autoAdjust="0"/>
  </p:normalViewPr>
  <p:slideViewPr>
    <p:cSldViewPr>
      <p:cViewPr>
        <p:scale>
          <a:sx n="100" d="100"/>
          <a:sy n="10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8BA184-2390-4C5E-B983-D7C267288E2F}" type="doc">
      <dgm:prSet loTypeId="urn:microsoft.com/office/officeart/2009/3/layout/StepUpProcess" loCatId="process" qsTypeId="urn:microsoft.com/office/officeart/2005/8/quickstyle/simple1" qsCatId="simple" csTypeId="urn:microsoft.com/office/officeart/2005/8/colors/accent3_2" csCatId="accent3" phldr="1"/>
      <dgm:spPr/>
      <dgm:t>
        <a:bodyPr/>
        <a:lstStyle/>
        <a:p>
          <a:endParaRPr lang="en-US"/>
        </a:p>
      </dgm:t>
    </dgm:pt>
    <dgm:pt modelId="{80ACABE7-19B3-4009-9049-079F439BA567}">
      <dgm:prSet phldrT="[Text]"/>
      <dgm:spPr/>
      <dgm:t>
        <a:bodyPr/>
        <a:lstStyle/>
        <a:p>
          <a:r>
            <a:rPr lang="en-US" dirty="0" smtClean="0"/>
            <a:t>KOL</a:t>
          </a:r>
          <a:endParaRPr lang="en-US" dirty="0"/>
        </a:p>
      </dgm:t>
    </dgm:pt>
    <dgm:pt modelId="{E59DDFD9-6207-4874-B0DC-8ADEC882C7AA}" type="parTrans" cxnId="{8D307BD1-F25A-424F-B3DD-241A0BC68DDB}">
      <dgm:prSet/>
      <dgm:spPr/>
      <dgm:t>
        <a:bodyPr/>
        <a:lstStyle/>
        <a:p>
          <a:endParaRPr lang="en-US"/>
        </a:p>
      </dgm:t>
    </dgm:pt>
    <dgm:pt modelId="{81A8EEE6-8D25-44D6-994F-0A7159CBC1CB}" type="sibTrans" cxnId="{8D307BD1-F25A-424F-B3DD-241A0BC68DDB}">
      <dgm:prSet/>
      <dgm:spPr/>
      <dgm:t>
        <a:bodyPr/>
        <a:lstStyle/>
        <a:p>
          <a:endParaRPr lang="en-US"/>
        </a:p>
      </dgm:t>
    </dgm:pt>
    <dgm:pt modelId="{AEBE6EF6-9257-49CA-973C-2CDCC62151D6}">
      <dgm:prSet phldrT="[Text]"/>
      <dgm:spPr/>
      <dgm:t>
        <a:bodyPr/>
        <a:lstStyle/>
        <a:p>
          <a:r>
            <a:rPr lang="en-US" dirty="0" err="1" smtClean="0"/>
            <a:t>WebWorks</a:t>
          </a:r>
          <a:endParaRPr lang="en-US" dirty="0" smtClean="0"/>
        </a:p>
      </dgm:t>
    </dgm:pt>
    <dgm:pt modelId="{B028F9F4-02F2-4D08-AAD4-6F17B3B27A84}" type="parTrans" cxnId="{716CB77F-4FC9-4EDA-A6B2-63282B092FEE}">
      <dgm:prSet/>
      <dgm:spPr/>
      <dgm:t>
        <a:bodyPr/>
        <a:lstStyle/>
        <a:p>
          <a:endParaRPr lang="en-US"/>
        </a:p>
      </dgm:t>
    </dgm:pt>
    <dgm:pt modelId="{6A086F5B-F319-4B9D-8F82-8B6CD68FE915}" type="sibTrans" cxnId="{716CB77F-4FC9-4EDA-A6B2-63282B092FEE}">
      <dgm:prSet/>
      <dgm:spPr/>
      <dgm:t>
        <a:bodyPr/>
        <a:lstStyle/>
        <a:p>
          <a:endParaRPr lang="en-US"/>
        </a:p>
      </dgm:t>
    </dgm:pt>
    <dgm:pt modelId="{56742F3E-642F-4F0D-9E56-41ABF9F630BD}">
      <dgm:prSet phldrT="[Text]"/>
      <dgm:spPr/>
      <dgm:t>
        <a:bodyPr/>
        <a:lstStyle/>
        <a:p>
          <a:r>
            <a:rPr lang="en-US" dirty="0" err="1" smtClean="0"/>
            <a:t>LiveLink</a:t>
          </a:r>
          <a:endParaRPr lang="en-US" dirty="0" smtClean="0"/>
        </a:p>
      </dgm:t>
    </dgm:pt>
    <dgm:pt modelId="{410CE9DE-5238-4D36-BB84-630F04C47922}" type="parTrans" cxnId="{CFCB6F8A-132F-4396-9388-5E7FB54B8AF7}">
      <dgm:prSet/>
      <dgm:spPr/>
      <dgm:t>
        <a:bodyPr/>
        <a:lstStyle/>
        <a:p>
          <a:endParaRPr lang="en-US"/>
        </a:p>
      </dgm:t>
    </dgm:pt>
    <dgm:pt modelId="{7122C051-EE62-4C7B-A724-217CE54ACAAF}" type="sibTrans" cxnId="{CFCB6F8A-132F-4396-9388-5E7FB54B8AF7}">
      <dgm:prSet/>
      <dgm:spPr/>
      <dgm:t>
        <a:bodyPr/>
        <a:lstStyle/>
        <a:p>
          <a:endParaRPr lang="en-US"/>
        </a:p>
      </dgm:t>
    </dgm:pt>
    <dgm:pt modelId="{8EC1DD7B-51BE-46A9-892D-7393828FBAD5}">
      <dgm:prSet phldrT="[Text]"/>
      <dgm:spPr/>
      <dgm:t>
        <a:bodyPr/>
        <a:lstStyle/>
        <a:p>
          <a:r>
            <a:rPr lang="en-US" dirty="0" err="1" smtClean="0"/>
            <a:t>iShare</a:t>
          </a:r>
          <a:endParaRPr lang="en-US" dirty="0" smtClean="0"/>
        </a:p>
      </dgm:t>
    </dgm:pt>
    <dgm:pt modelId="{E1025A20-9AAD-43B3-9690-C4125F6476AD}" type="parTrans" cxnId="{2A06608B-D828-4AE8-9104-7F5D7E274A28}">
      <dgm:prSet/>
      <dgm:spPr/>
      <dgm:t>
        <a:bodyPr/>
        <a:lstStyle/>
        <a:p>
          <a:endParaRPr lang="en-US"/>
        </a:p>
      </dgm:t>
    </dgm:pt>
    <dgm:pt modelId="{8EAD2995-F35F-40D6-B47F-E93581209AD5}" type="sibTrans" cxnId="{2A06608B-D828-4AE8-9104-7F5D7E274A28}">
      <dgm:prSet/>
      <dgm:spPr/>
      <dgm:t>
        <a:bodyPr/>
        <a:lstStyle/>
        <a:p>
          <a:endParaRPr lang="en-US"/>
        </a:p>
      </dgm:t>
    </dgm:pt>
    <dgm:pt modelId="{F89F9AE1-8351-40C0-B198-E4C60EC9ECBB}">
      <dgm:prSet phldrT="[Text]"/>
      <dgm:spPr/>
      <dgm:t>
        <a:bodyPr/>
        <a:lstStyle/>
        <a:p>
          <a:r>
            <a:rPr lang="en-US" dirty="0" smtClean="0"/>
            <a:t>Hello</a:t>
          </a:r>
        </a:p>
        <a:p>
          <a:r>
            <a:rPr lang="en-US" dirty="0" smtClean="0"/>
            <a:t>SharePoint 2007 + Custom</a:t>
          </a:r>
        </a:p>
      </dgm:t>
    </dgm:pt>
    <dgm:pt modelId="{6A695CD2-F867-4643-8D15-C962E53B0E21}" type="parTrans" cxnId="{1B549645-2E37-48A8-B236-07400990F6E8}">
      <dgm:prSet/>
      <dgm:spPr/>
      <dgm:t>
        <a:bodyPr/>
        <a:lstStyle/>
        <a:p>
          <a:endParaRPr lang="en-US"/>
        </a:p>
      </dgm:t>
    </dgm:pt>
    <dgm:pt modelId="{6C325C80-2FFE-48BE-9158-F76A8B228485}" type="sibTrans" cxnId="{1B549645-2E37-48A8-B236-07400990F6E8}">
      <dgm:prSet/>
      <dgm:spPr/>
      <dgm:t>
        <a:bodyPr/>
        <a:lstStyle/>
        <a:p>
          <a:endParaRPr lang="en-US"/>
        </a:p>
      </dgm:t>
    </dgm:pt>
    <dgm:pt modelId="{6D2E22D2-8F38-441D-8283-65A851689B37}">
      <dgm:prSet phldrT="[Text]"/>
      <dgm:spPr/>
      <dgm:t>
        <a:bodyPr/>
        <a:lstStyle/>
        <a:p>
          <a:r>
            <a:rPr lang="en-US" dirty="0" smtClean="0"/>
            <a:t>Hello Next Gen</a:t>
          </a:r>
        </a:p>
        <a:p>
          <a:r>
            <a:rPr lang="en-US" dirty="0" smtClean="0"/>
            <a:t>SharePoint 2013 + Yammer</a:t>
          </a:r>
        </a:p>
      </dgm:t>
    </dgm:pt>
    <dgm:pt modelId="{E1250926-4ACA-435D-B91E-B58A34093FE1}" type="parTrans" cxnId="{82994CD8-DBFE-4181-9F40-C1A9F4D98618}">
      <dgm:prSet/>
      <dgm:spPr/>
      <dgm:t>
        <a:bodyPr/>
        <a:lstStyle/>
        <a:p>
          <a:endParaRPr lang="en-US"/>
        </a:p>
      </dgm:t>
    </dgm:pt>
    <dgm:pt modelId="{946A927A-1C8D-40C2-BC27-F8BB2D79C23C}" type="sibTrans" cxnId="{82994CD8-DBFE-4181-9F40-C1A9F4D98618}">
      <dgm:prSet/>
      <dgm:spPr/>
      <dgm:t>
        <a:bodyPr/>
        <a:lstStyle/>
        <a:p>
          <a:endParaRPr lang="en-US"/>
        </a:p>
      </dgm:t>
    </dgm:pt>
    <dgm:pt modelId="{E10215C0-3534-41E3-9FDB-9BC59429D4DA}" type="pres">
      <dgm:prSet presAssocID="{A58BA184-2390-4C5E-B983-D7C267288E2F}" presName="rootnode" presStyleCnt="0">
        <dgm:presLayoutVars>
          <dgm:chMax/>
          <dgm:chPref/>
          <dgm:dir/>
          <dgm:animLvl val="lvl"/>
        </dgm:presLayoutVars>
      </dgm:prSet>
      <dgm:spPr/>
      <dgm:t>
        <a:bodyPr/>
        <a:lstStyle/>
        <a:p>
          <a:endParaRPr lang="en-US"/>
        </a:p>
      </dgm:t>
    </dgm:pt>
    <dgm:pt modelId="{FC52C877-A54B-4853-A002-C2902E77CEBD}" type="pres">
      <dgm:prSet presAssocID="{80ACABE7-19B3-4009-9049-079F439BA567}" presName="composite" presStyleCnt="0"/>
      <dgm:spPr/>
    </dgm:pt>
    <dgm:pt modelId="{3901CEEB-21E4-4A69-9E35-11D850F0FD0F}" type="pres">
      <dgm:prSet presAssocID="{80ACABE7-19B3-4009-9049-079F439BA567}" presName="LShape" presStyleLbl="alignNode1" presStyleIdx="0" presStyleCnt="11"/>
      <dgm:spPr/>
    </dgm:pt>
    <dgm:pt modelId="{CD200E32-9C34-4E1E-8571-95151D036A7D}" type="pres">
      <dgm:prSet presAssocID="{80ACABE7-19B3-4009-9049-079F439BA567}" presName="ParentText" presStyleLbl="revTx" presStyleIdx="0" presStyleCnt="6">
        <dgm:presLayoutVars>
          <dgm:chMax val="0"/>
          <dgm:chPref val="0"/>
          <dgm:bulletEnabled val="1"/>
        </dgm:presLayoutVars>
      </dgm:prSet>
      <dgm:spPr/>
      <dgm:t>
        <a:bodyPr/>
        <a:lstStyle/>
        <a:p>
          <a:endParaRPr lang="en-US"/>
        </a:p>
      </dgm:t>
    </dgm:pt>
    <dgm:pt modelId="{C57D3236-D560-4212-8A2F-7611171D0E6C}" type="pres">
      <dgm:prSet presAssocID="{80ACABE7-19B3-4009-9049-079F439BA567}" presName="Triangle" presStyleLbl="alignNode1" presStyleIdx="1" presStyleCnt="11"/>
      <dgm:spPr/>
    </dgm:pt>
    <dgm:pt modelId="{0E34EC4B-0A33-41FF-A828-4797A5480CC6}" type="pres">
      <dgm:prSet presAssocID="{81A8EEE6-8D25-44D6-994F-0A7159CBC1CB}" presName="sibTrans" presStyleCnt="0"/>
      <dgm:spPr/>
    </dgm:pt>
    <dgm:pt modelId="{CD11E42E-D353-42BD-AC7B-8759E2CBC261}" type="pres">
      <dgm:prSet presAssocID="{81A8EEE6-8D25-44D6-994F-0A7159CBC1CB}" presName="space" presStyleCnt="0"/>
      <dgm:spPr/>
    </dgm:pt>
    <dgm:pt modelId="{EB8DA75B-33A0-4E67-8D09-8C5D61F42FC9}" type="pres">
      <dgm:prSet presAssocID="{AEBE6EF6-9257-49CA-973C-2CDCC62151D6}" presName="composite" presStyleCnt="0"/>
      <dgm:spPr/>
    </dgm:pt>
    <dgm:pt modelId="{EE335D2D-FA35-46E7-8BE8-05F6F41304DB}" type="pres">
      <dgm:prSet presAssocID="{AEBE6EF6-9257-49CA-973C-2CDCC62151D6}" presName="LShape" presStyleLbl="alignNode1" presStyleIdx="2" presStyleCnt="11"/>
      <dgm:spPr/>
    </dgm:pt>
    <dgm:pt modelId="{E786D2A1-7DAE-4AD0-8AE4-75465FEE5E4D}" type="pres">
      <dgm:prSet presAssocID="{AEBE6EF6-9257-49CA-973C-2CDCC62151D6}" presName="ParentText" presStyleLbl="revTx" presStyleIdx="1" presStyleCnt="6">
        <dgm:presLayoutVars>
          <dgm:chMax val="0"/>
          <dgm:chPref val="0"/>
          <dgm:bulletEnabled val="1"/>
        </dgm:presLayoutVars>
      </dgm:prSet>
      <dgm:spPr/>
      <dgm:t>
        <a:bodyPr/>
        <a:lstStyle/>
        <a:p>
          <a:endParaRPr lang="en-US"/>
        </a:p>
      </dgm:t>
    </dgm:pt>
    <dgm:pt modelId="{3D8A1973-CE78-431E-844A-1CCF6677ED58}" type="pres">
      <dgm:prSet presAssocID="{AEBE6EF6-9257-49CA-973C-2CDCC62151D6}" presName="Triangle" presStyleLbl="alignNode1" presStyleIdx="3" presStyleCnt="11"/>
      <dgm:spPr/>
    </dgm:pt>
    <dgm:pt modelId="{7B588A30-60B9-49D1-83A5-811291B47ADB}" type="pres">
      <dgm:prSet presAssocID="{6A086F5B-F319-4B9D-8F82-8B6CD68FE915}" presName="sibTrans" presStyleCnt="0"/>
      <dgm:spPr/>
    </dgm:pt>
    <dgm:pt modelId="{27F3F295-D2BD-49EA-813C-EA90EABE4E97}" type="pres">
      <dgm:prSet presAssocID="{6A086F5B-F319-4B9D-8F82-8B6CD68FE915}" presName="space" presStyleCnt="0"/>
      <dgm:spPr/>
    </dgm:pt>
    <dgm:pt modelId="{3E4274F6-79BE-4447-BE7D-1952C9F2C466}" type="pres">
      <dgm:prSet presAssocID="{56742F3E-642F-4F0D-9E56-41ABF9F630BD}" presName="composite" presStyleCnt="0"/>
      <dgm:spPr/>
    </dgm:pt>
    <dgm:pt modelId="{177BEDDA-5C1C-441F-86D3-DD2718559F22}" type="pres">
      <dgm:prSet presAssocID="{56742F3E-642F-4F0D-9E56-41ABF9F630BD}" presName="LShape" presStyleLbl="alignNode1" presStyleIdx="4" presStyleCnt="11"/>
      <dgm:spPr/>
    </dgm:pt>
    <dgm:pt modelId="{9DC41B01-808C-4577-80BF-B8C85DE6034B}" type="pres">
      <dgm:prSet presAssocID="{56742F3E-642F-4F0D-9E56-41ABF9F630BD}" presName="ParentText" presStyleLbl="revTx" presStyleIdx="2" presStyleCnt="6">
        <dgm:presLayoutVars>
          <dgm:chMax val="0"/>
          <dgm:chPref val="0"/>
          <dgm:bulletEnabled val="1"/>
        </dgm:presLayoutVars>
      </dgm:prSet>
      <dgm:spPr/>
      <dgm:t>
        <a:bodyPr/>
        <a:lstStyle/>
        <a:p>
          <a:endParaRPr lang="en-US"/>
        </a:p>
      </dgm:t>
    </dgm:pt>
    <dgm:pt modelId="{F804378F-286F-4FDA-946F-C3C572F65D6B}" type="pres">
      <dgm:prSet presAssocID="{56742F3E-642F-4F0D-9E56-41ABF9F630BD}" presName="Triangle" presStyleLbl="alignNode1" presStyleIdx="5" presStyleCnt="11"/>
      <dgm:spPr/>
    </dgm:pt>
    <dgm:pt modelId="{192AA7C1-0665-49C6-8B0C-83E41E5DCFFE}" type="pres">
      <dgm:prSet presAssocID="{7122C051-EE62-4C7B-A724-217CE54ACAAF}" presName="sibTrans" presStyleCnt="0"/>
      <dgm:spPr/>
    </dgm:pt>
    <dgm:pt modelId="{E2D97452-75E3-4EEC-95E0-8908C4F1B9C5}" type="pres">
      <dgm:prSet presAssocID="{7122C051-EE62-4C7B-A724-217CE54ACAAF}" presName="space" presStyleCnt="0"/>
      <dgm:spPr/>
    </dgm:pt>
    <dgm:pt modelId="{5B91AF5E-646B-4EEA-8E60-22F8F3CEFD6C}" type="pres">
      <dgm:prSet presAssocID="{8EC1DD7B-51BE-46A9-892D-7393828FBAD5}" presName="composite" presStyleCnt="0"/>
      <dgm:spPr/>
    </dgm:pt>
    <dgm:pt modelId="{86A85FD4-9C71-415C-900A-A39192B75FB6}" type="pres">
      <dgm:prSet presAssocID="{8EC1DD7B-51BE-46A9-892D-7393828FBAD5}" presName="LShape" presStyleLbl="alignNode1" presStyleIdx="6" presStyleCnt="11"/>
      <dgm:spPr/>
    </dgm:pt>
    <dgm:pt modelId="{040113ED-31F6-4028-8F62-42068A334BF0}" type="pres">
      <dgm:prSet presAssocID="{8EC1DD7B-51BE-46A9-892D-7393828FBAD5}" presName="ParentText" presStyleLbl="revTx" presStyleIdx="3" presStyleCnt="6">
        <dgm:presLayoutVars>
          <dgm:chMax val="0"/>
          <dgm:chPref val="0"/>
          <dgm:bulletEnabled val="1"/>
        </dgm:presLayoutVars>
      </dgm:prSet>
      <dgm:spPr/>
      <dgm:t>
        <a:bodyPr/>
        <a:lstStyle/>
        <a:p>
          <a:endParaRPr lang="en-US"/>
        </a:p>
      </dgm:t>
    </dgm:pt>
    <dgm:pt modelId="{FC95BE28-25F4-4134-B0B3-5C0AF74EBD43}" type="pres">
      <dgm:prSet presAssocID="{8EC1DD7B-51BE-46A9-892D-7393828FBAD5}" presName="Triangle" presStyleLbl="alignNode1" presStyleIdx="7" presStyleCnt="11"/>
      <dgm:spPr/>
    </dgm:pt>
    <dgm:pt modelId="{7559C6C2-93B9-437C-93CD-B73BA46770B9}" type="pres">
      <dgm:prSet presAssocID="{8EAD2995-F35F-40D6-B47F-E93581209AD5}" presName="sibTrans" presStyleCnt="0"/>
      <dgm:spPr/>
    </dgm:pt>
    <dgm:pt modelId="{0E2FF90C-4A1F-4695-840C-39B7C724E5CD}" type="pres">
      <dgm:prSet presAssocID="{8EAD2995-F35F-40D6-B47F-E93581209AD5}" presName="space" presStyleCnt="0"/>
      <dgm:spPr/>
    </dgm:pt>
    <dgm:pt modelId="{5BB13338-9E5A-41DA-941C-972F3C9D703F}" type="pres">
      <dgm:prSet presAssocID="{F89F9AE1-8351-40C0-B198-E4C60EC9ECBB}" presName="composite" presStyleCnt="0"/>
      <dgm:spPr/>
    </dgm:pt>
    <dgm:pt modelId="{68454984-5A32-4DF4-B36B-BF0286F70FEC}" type="pres">
      <dgm:prSet presAssocID="{F89F9AE1-8351-40C0-B198-E4C60EC9ECBB}" presName="LShape" presStyleLbl="alignNode1" presStyleIdx="8" presStyleCnt="11"/>
      <dgm:spPr/>
    </dgm:pt>
    <dgm:pt modelId="{A099C36E-E818-42A6-8C7D-535A357F83FA}" type="pres">
      <dgm:prSet presAssocID="{F89F9AE1-8351-40C0-B198-E4C60EC9ECBB}" presName="ParentText" presStyleLbl="revTx" presStyleIdx="4" presStyleCnt="6">
        <dgm:presLayoutVars>
          <dgm:chMax val="0"/>
          <dgm:chPref val="0"/>
          <dgm:bulletEnabled val="1"/>
        </dgm:presLayoutVars>
      </dgm:prSet>
      <dgm:spPr/>
      <dgm:t>
        <a:bodyPr/>
        <a:lstStyle/>
        <a:p>
          <a:endParaRPr lang="en-US"/>
        </a:p>
      </dgm:t>
    </dgm:pt>
    <dgm:pt modelId="{A1EAA90B-128C-4104-A537-4D3CE63A0981}" type="pres">
      <dgm:prSet presAssocID="{F89F9AE1-8351-40C0-B198-E4C60EC9ECBB}" presName="Triangle" presStyleLbl="alignNode1" presStyleIdx="9" presStyleCnt="11"/>
      <dgm:spPr>
        <a:solidFill>
          <a:schemeClr val="accent2"/>
        </a:solidFill>
        <a:ln>
          <a:solidFill>
            <a:schemeClr val="accent2"/>
          </a:solidFill>
        </a:ln>
      </dgm:spPr>
    </dgm:pt>
    <dgm:pt modelId="{5B6B2C35-F17A-43A0-8DEF-1504556019C6}" type="pres">
      <dgm:prSet presAssocID="{6C325C80-2FFE-48BE-9158-F76A8B228485}" presName="sibTrans" presStyleCnt="0"/>
      <dgm:spPr/>
    </dgm:pt>
    <dgm:pt modelId="{6C5D8CB6-956D-4EC9-8449-3661C88AC751}" type="pres">
      <dgm:prSet presAssocID="{6C325C80-2FFE-48BE-9158-F76A8B228485}" presName="space" presStyleCnt="0"/>
      <dgm:spPr/>
    </dgm:pt>
    <dgm:pt modelId="{BE285C7B-779A-41B2-973F-6FE0D9A4A616}" type="pres">
      <dgm:prSet presAssocID="{6D2E22D2-8F38-441D-8283-65A851689B37}" presName="composite" presStyleCnt="0"/>
      <dgm:spPr/>
    </dgm:pt>
    <dgm:pt modelId="{8C3A432B-5E63-4D00-86DA-D7C8C1DE33B3}" type="pres">
      <dgm:prSet presAssocID="{6D2E22D2-8F38-441D-8283-65A851689B37}" presName="LShape" presStyleLbl="alignNode1" presStyleIdx="10" presStyleCnt="11"/>
      <dgm:spPr>
        <a:solidFill>
          <a:schemeClr val="accent2"/>
        </a:solidFill>
        <a:ln>
          <a:solidFill>
            <a:schemeClr val="accent2"/>
          </a:solidFill>
        </a:ln>
      </dgm:spPr>
    </dgm:pt>
    <dgm:pt modelId="{95E96F53-5D30-4CF8-A51A-F71D299758AD}" type="pres">
      <dgm:prSet presAssocID="{6D2E22D2-8F38-441D-8283-65A851689B37}" presName="ParentText" presStyleLbl="revTx" presStyleIdx="5" presStyleCnt="6">
        <dgm:presLayoutVars>
          <dgm:chMax val="0"/>
          <dgm:chPref val="0"/>
          <dgm:bulletEnabled val="1"/>
        </dgm:presLayoutVars>
      </dgm:prSet>
      <dgm:spPr/>
      <dgm:t>
        <a:bodyPr/>
        <a:lstStyle/>
        <a:p>
          <a:endParaRPr lang="en-US"/>
        </a:p>
      </dgm:t>
    </dgm:pt>
  </dgm:ptLst>
  <dgm:cxnLst>
    <dgm:cxn modelId="{8D641287-9516-47FE-8C14-AD06B072699E}" type="presOf" srcId="{F89F9AE1-8351-40C0-B198-E4C60EC9ECBB}" destId="{A099C36E-E818-42A6-8C7D-535A357F83FA}" srcOrd="0" destOrd="0" presId="urn:microsoft.com/office/officeart/2009/3/layout/StepUpProcess"/>
    <dgm:cxn modelId="{A712969C-2E6B-4648-B0F4-36771A31C0EB}" type="presOf" srcId="{AEBE6EF6-9257-49CA-973C-2CDCC62151D6}" destId="{E786D2A1-7DAE-4AD0-8AE4-75465FEE5E4D}" srcOrd="0" destOrd="0" presId="urn:microsoft.com/office/officeart/2009/3/layout/StepUpProcess"/>
    <dgm:cxn modelId="{2976E8F4-951B-4C8C-9E48-5E2EB7059D5B}" type="presOf" srcId="{80ACABE7-19B3-4009-9049-079F439BA567}" destId="{CD200E32-9C34-4E1E-8571-95151D036A7D}" srcOrd="0" destOrd="0" presId="urn:microsoft.com/office/officeart/2009/3/layout/StepUpProcess"/>
    <dgm:cxn modelId="{1B549645-2E37-48A8-B236-07400990F6E8}" srcId="{A58BA184-2390-4C5E-B983-D7C267288E2F}" destId="{F89F9AE1-8351-40C0-B198-E4C60EC9ECBB}" srcOrd="4" destOrd="0" parTransId="{6A695CD2-F867-4643-8D15-C962E53B0E21}" sibTransId="{6C325C80-2FFE-48BE-9158-F76A8B228485}"/>
    <dgm:cxn modelId="{C822ECC2-8176-4875-A84D-688E56CE54ED}" type="presOf" srcId="{56742F3E-642F-4F0D-9E56-41ABF9F630BD}" destId="{9DC41B01-808C-4577-80BF-B8C85DE6034B}" srcOrd="0" destOrd="0" presId="urn:microsoft.com/office/officeart/2009/3/layout/StepUpProcess"/>
    <dgm:cxn modelId="{716CB77F-4FC9-4EDA-A6B2-63282B092FEE}" srcId="{A58BA184-2390-4C5E-B983-D7C267288E2F}" destId="{AEBE6EF6-9257-49CA-973C-2CDCC62151D6}" srcOrd="1" destOrd="0" parTransId="{B028F9F4-02F2-4D08-AAD4-6F17B3B27A84}" sibTransId="{6A086F5B-F319-4B9D-8F82-8B6CD68FE915}"/>
    <dgm:cxn modelId="{BCFD52B8-7E69-4660-9757-D2E9D76540DA}" type="presOf" srcId="{8EC1DD7B-51BE-46A9-892D-7393828FBAD5}" destId="{040113ED-31F6-4028-8F62-42068A334BF0}" srcOrd="0" destOrd="0" presId="urn:microsoft.com/office/officeart/2009/3/layout/StepUpProcess"/>
    <dgm:cxn modelId="{8D307BD1-F25A-424F-B3DD-241A0BC68DDB}" srcId="{A58BA184-2390-4C5E-B983-D7C267288E2F}" destId="{80ACABE7-19B3-4009-9049-079F439BA567}" srcOrd="0" destOrd="0" parTransId="{E59DDFD9-6207-4874-B0DC-8ADEC882C7AA}" sibTransId="{81A8EEE6-8D25-44D6-994F-0A7159CBC1CB}"/>
    <dgm:cxn modelId="{6A4ED2B8-6272-45FC-85C3-198746ECB33E}" type="presOf" srcId="{6D2E22D2-8F38-441D-8283-65A851689B37}" destId="{95E96F53-5D30-4CF8-A51A-F71D299758AD}" srcOrd="0" destOrd="0" presId="urn:microsoft.com/office/officeart/2009/3/layout/StepUpProcess"/>
    <dgm:cxn modelId="{2A06608B-D828-4AE8-9104-7F5D7E274A28}" srcId="{A58BA184-2390-4C5E-B983-D7C267288E2F}" destId="{8EC1DD7B-51BE-46A9-892D-7393828FBAD5}" srcOrd="3" destOrd="0" parTransId="{E1025A20-9AAD-43B3-9690-C4125F6476AD}" sibTransId="{8EAD2995-F35F-40D6-B47F-E93581209AD5}"/>
    <dgm:cxn modelId="{D6F8CA91-6125-4E67-AE86-8798EB043024}" type="presOf" srcId="{A58BA184-2390-4C5E-B983-D7C267288E2F}" destId="{E10215C0-3534-41E3-9FDB-9BC59429D4DA}" srcOrd="0" destOrd="0" presId="urn:microsoft.com/office/officeart/2009/3/layout/StepUpProcess"/>
    <dgm:cxn modelId="{82994CD8-DBFE-4181-9F40-C1A9F4D98618}" srcId="{A58BA184-2390-4C5E-B983-D7C267288E2F}" destId="{6D2E22D2-8F38-441D-8283-65A851689B37}" srcOrd="5" destOrd="0" parTransId="{E1250926-4ACA-435D-B91E-B58A34093FE1}" sibTransId="{946A927A-1C8D-40C2-BC27-F8BB2D79C23C}"/>
    <dgm:cxn modelId="{CFCB6F8A-132F-4396-9388-5E7FB54B8AF7}" srcId="{A58BA184-2390-4C5E-B983-D7C267288E2F}" destId="{56742F3E-642F-4F0D-9E56-41ABF9F630BD}" srcOrd="2" destOrd="0" parTransId="{410CE9DE-5238-4D36-BB84-630F04C47922}" sibTransId="{7122C051-EE62-4C7B-A724-217CE54ACAAF}"/>
    <dgm:cxn modelId="{91121E09-F379-4D03-A150-C5357027DFB3}" type="presParOf" srcId="{E10215C0-3534-41E3-9FDB-9BC59429D4DA}" destId="{FC52C877-A54B-4853-A002-C2902E77CEBD}" srcOrd="0" destOrd="0" presId="urn:microsoft.com/office/officeart/2009/3/layout/StepUpProcess"/>
    <dgm:cxn modelId="{B83A62E9-AD37-4C07-941F-67E63D547009}" type="presParOf" srcId="{FC52C877-A54B-4853-A002-C2902E77CEBD}" destId="{3901CEEB-21E4-4A69-9E35-11D850F0FD0F}" srcOrd="0" destOrd="0" presId="urn:microsoft.com/office/officeart/2009/3/layout/StepUpProcess"/>
    <dgm:cxn modelId="{DEC75A5F-66BA-4A10-ABCA-49296F1061A7}" type="presParOf" srcId="{FC52C877-A54B-4853-A002-C2902E77CEBD}" destId="{CD200E32-9C34-4E1E-8571-95151D036A7D}" srcOrd="1" destOrd="0" presId="urn:microsoft.com/office/officeart/2009/3/layout/StepUpProcess"/>
    <dgm:cxn modelId="{45D52ADC-F76D-4DF7-8DB1-F4C60221784C}" type="presParOf" srcId="{FC52C877-A54B-4853-A002-C2902E77CEBD}" destId="{C57D3236-D560-4212-8A2F-7611171D0E6C}" srcOrd="2" destOrd="0" presId="urn:microsoft.com/office/officeart/2009/3/layout/StepUpProcess"/>
    <dgm:cxn modelId="{A4A726F8-E027-41FC-8BC9-516388B8D32F}" type="presParOf" srcId="{E10215C0-3534-41E3-9FDB-9BC59429D4DA}" destId="{0E34EC4B-0A33-41FF-A828-4797A5480CC6}" srcOrd="1" destOrd="0" presId="urn:microsoft.com/office/officeart/2009/3/layout/StepUpProcess"/>
    <dgm:cxn modelId="{52462DE4-3E74-4B94-93CA-9BCCD6FB31F5}" type="presParOf" srcId="{0E34EC4B-0A33-41FF-A828-4797A5480CC6}" destId="{CD11E42E-D353-42BD-AC7B-8759E2CBC261}" srcOrd="0" destOrd="0" presId="urn:microsoft.com/office/officeart/2009/3/layout/StepUpProcess"/>
    <dgm:cxn modelId="{F43A8B56-0BF3-4D6F-B88F-66D5F7927D67}" type="presParOf" srcId="{E10215C0-3534-41E3-9FDB-9BC59429D4DA}" destId="{EB8DA75B-33A0-4E67-8D09-8C5D61F42FC9}" srcOrd="2" destOrd="0" presId="urn:microsoft.com/office/officeart/2009/3/layout/StepUpProcess"/>
    <dgm:cxn modelId="{7840D5FF-5451-44B3-94FF-E6AD35BFADC3}" type="presParOf" srcId="{EB8DA75B-33A0-4E67-8D09-8C5D61F42FC9}" destId="{EE335D2D-FA35-46E7-8BE8-05F6F41304DB}" srcOrd="0" destOrd="0" presId="urn:microsoft.com/office/officeart/2009/3/layout/StepUpProcess"/>
    <dgm:cxn modelId="{ACF736DC-5C8E-4E90-AF06-5BD5C3E71E6F}" type="presParOf" srcId="{EB8DA75B-33A0-4E67-8D09-8C5D61F42FC9}" destId="{E786D2A1-7DAE-4AD0-8AE4-75465FEE5E4D}" srcOrd="1" destOrd="0" presId="urn:microsoft.com/office/officeart/2009/3/layout/StepUpProcess"/>
    <dgm:cxn modelId="{5E931001-80E3-41C1-ABA8-6450B782DFFE}" type="presParOf" srcId="{EB8DA75B-33A0-4E67-8D09-8C5D61F42FC9}" destId="{3D8A1973-CE78-431E-844A-1CCF6677ED58}" srcOrd="2" destOrd="0" presId="urn:microsoft.com/office/officeart/2009/3/layout/StepUpProcess"/>
    <dgm:cxn modelId="{8A3724E5-26D9-46B3-988F-0625D7564128}" type="presParOf" srcId="{E10215C0-3534-41E3-9FDB-9BC59429D4DA}" destId="{7B588A30-60B9-49D1-83A5-811291B47ADB}" srcOrd="3" destOrd="0" presId="urn:microsoft.com/office/officeart/2009/3/layout/StepUpProcess"/>
    <dgm:cxn modelId="{F56FDA3D-5C62-48CB-BD25-3B9224374199}" type="presParOf" srcId="{7B588A30-60B9-49D1-83A5-811291B47ADB}" destId="{27F3F295-D2BD-49EA-813C-EA90EABE4E97}" srcOrd="0" destOrd="0" presId="urn:microsoft.com/office/officeart/2009/3/layout/StepUpProcess"/>
    <dgm:cxn modelId="{F6138985-28B4-44FD-BF19-DFC34D25FDE9}" type="presParOf" srcId="{E10215C0-3534-41E3-9FDB-9BC59429D4DA}" destId="{3E4274F6-79BE-4447-BE7D-1952C9F2C466}" srcOrd="4" destOrd="0" presId="urn:microsoft.com/office/officeart/2009/3/layout/StepUpProcess"/>
    <dgm:cxn modelId="{F1A6C27F-B8A4-44DF-AC19-3045A0A74F69}" type="presParOf" srcId="{3E4274F6-79BE-4447-BE7D-1952C9F2C466}" destId="{177BEDDA-5C1C-441F-86D3-DD2718559F22}" srcOrd="0" destOrd="0" presId="urn:microsoft.com/office/officeart/2009/3/layout/StepUpProcess"/>
    <dgm:cxn modelId="{44BB6E12-9317-4358-8F2D-DA79183D3DB1}" type="presParOf" srcId="{3E4274F6-79BE-4447-BE7D-1952C9F2C466}" destId="{9DC41B01-808C-4577-80BF-B8C85DE6034B}" srcOrd="1" destOrd="0" presId="urn:microsoft.com/office/officeart/2009/3/layout/StepUpProcess"/>
    <dgm:cxn modelId="{CCFF5965-A824-4C19-9945-6B328549ECF2}" type="presParOf" srcId="{3E4274F6-79BE-4447-BE7D-1952C9F2C466}" destId="{F804378F-286F-4FDA-946F-C3C572F65D6B}" srcOrd="2" destOrd="0" presId="urn:microsoft.com/office/officeart/2009/3/layout/StepUpProcess"/>
    <dgm:cxn modelId="{6FA2E249-4783-428B-85A3-70AF5445853D}" type="presParOf" srcId="{E10215C0-3534-41E3-9FDB-9BC59429D4DA}" destId="{192AA7C1-0665-49C6-8B0C-83E41E5DCFFE}" srcOrd="5" destOrd="0" presId="urn:microsoft.com/office/officeart/2009/3/layout/StepUpProcess"/>
    <dgm:cxn modelId="{8A2002C1-FF0F-4276-8826-C7033934F031}" type="presParOf" srcId="{192AA7C1-0665-49C6-8B0C-83E41E5DCFFE}" destId="{E2D97452-75E3-4EEC-95E0-8908C4F1B9C5}" srcOrd="0" destOrd="0" presId="urn:microsoft.com/office/officeart/2009/3/layout/StepUpProcess"/>
    <dgm:cxn modelId="{99160C8F-56C5-4E82-BB0E-787256E2E295}" type="presParOf" srcId="{E10215C0-3534-41E3-9FDB-9BC59429D4DA}" destId="{5B91AF5E-646B-4EEA-8E60-22F8F3CEFD6C}" srcOrd="6" destOrd="0" presId="urn:microsoft.com/office/officeart/2009/3/layout/StepUpProcess"/>
    <dgm:cxn modelId="{319B8F0F-8EEF-4760-AB2A-704B743B7D68}" type="presParOf" srcId="{5B91AF5E-646B-4EEA-8E60-22F8F3CEFD6C}" destId="{86A85FD4-9C71-415C-900A-A39192B75FB6}" srcOrd="0" destOrd="0" presId="urn:microsoft.com/office/officeart/2009/3/layout/StepUpProcess"/>
    <dgm:cxn modelId="{344693CD-4485-4BDB-BEE6-5574AC4D8F5B}" type="presParOf" srcId="{5B91AF5E-646B-4EEA-8E60-22F8F3CEFD6C}" destId="{040113ED-31F6-4028-8F62-42068A334BF0}" srcOrd="1" destOrd="0" presId="urn:microsoft.com/office/officeart/2009/3/layout/StepUpProcess"/>
    <dgm:cxn modelId="{A198E578-AEFE-41C9-8EE3-92D06CE3B537}" type="presParOf" srcId="{5B91AF5E-646B-4EEA-8E60-22F8F3CEFD6C}" destId="{FC95BE28-25F4-4134-B0B3-5C0AF74EBD43}" srcOrd="2" destOrd="0" presId="urn:microsoft.com/office/officeart/2009/3/layout/StepUpProcess"/>
    <dgm:cxn modelId="{9226774C-7BB0-4EA5-988F-250BAA710A84}" type="presParOf" srcId="{E10215C0-3534-41E3-9FDB-9BC59429D4DA}" destId="{7559C6C2-93B9-437C-93CD-B73BA46770B9}" srcOrd="7" destOrd="0" presId="urn:microsoft.com/office/officeart/2009/3/layout/StepUpProcess"/>
    <dgm:cxn modelId="{3CECCC26-2D64-4827-949E-8D650F0A1514}" type="presParOf" srcId="{7559C6C2-93B9-437C-93CD-B73BA46770B9}" destId="{0E2FF90C-4A1F-4695-840C-39B7C724E5CD}" srcOrd="0" destOrd="0" presId="urn:microsoft.com/office/officeart/2009/3/layout/StepUpProcess"/>
    <dgm:cxn modelId="{C2B1F06C-9CCE-4D01-88A4-FC12E1220FCE}" type="presParOf" srcId="{E10215C0-3534-41E3-9FDB-9BC59429D4DA}" destId="{5BB13338-9E5A-41DA-941C-972F3C9D703F}" srcOrd="8" destOrd="0" presId="urn:microsoft.com/office/officeart/2009/3/layout/StepUpProcess"/>
    <dgm:cxn modelId="{A5C4E4F4-6F47-488E-ADDF-4766F799B215}" type="presParOf" srcId="{5BB13338-9E5A-41DA-941C-972F3C9D703F}" destId="{68454984-5A32-4DF4-B36B-BF0286F70FEC}" srcOrd="0" destOrd="0" presId="urn:microsoft.com/office/officeart/2009/3/layout/StepUpProcess"/>
    <dgm:cxn modelId="{EADB440E-AED7-49BA-BFED-48AC102E220A}" type="presParOf" srcId="{5BB13338-9E5A-41DA-941C-972F3C9D703F}" destId="{A099C36E-E818-42A6-8C7D-535A357F83FA}" srcOrd="1" destOrd="0" presId="urn:microsoft.com/office/officeart/2009/3/layout/StepUpProcess"/>
    <dgm:cxn modelId="{35992E63-4B54-432E-ADA0-7C0A2F3966E6}" type="presParOf" srcId="{5BB13338-9E5A-41DA-941C-972F3C9D703F}" destId="{A1EAA90B-128C-4104-A537-4D3CE63A0981}" srcOrd="2" destOrd="0" presId="urn:microsoft.com/office/officeart/2009/3/layout/StepUpProcess"/>
    <dgm:cxn modelId="{DEC8D925-4491-44BD-9F19-05076453B548}" type="presParOf" srcId="{E10215C0-3534-41E3-9FDB-9BC59429D4DA}" destId="{5B6B2C35-F17A-43A0-8DEF-1504556019C6}" srcOrd="9" destOrd="0" presId="urn:microsoft.com/office/officeart/2009/3/layout/StepUpProcess"/>
    <dgm:cxn modelId="{D32C2DE7-2DDB-4BA7-A735-4B722AC748F4}" type="presParOf" srcId="{5B6B2C35-F17A-43A0-8DEF-1504556019C6}" destId="{6C5D8CB6-956D-4EC9-8449-3661C88AC751}" srcOrd="0" destOrd="0" presId="urn:microsoft.com/office/officeart/2009/3/layout/StepUpProcess"/>
    <dgm:cxn modelId="{A9486161-87F0-4F95-91C7-DE702FCB0F8B}" type="presParOf" srcId="{E10215C0-3534-41E3-9FDB-9BC59429D4DA}" destId="{BE285C7B-779A-41B2-973F-6FE0D9A4A616}" srcOrd="10" destOrd="0" presId="urn:microsoft.com/office/officeart/2009/3/layout/StepUpProcess"/>
    <dgm:cxn modelId="{DEFA05D6-95BC-41E2-89AF-DD01C86E7A8A}" type="presParOf" srcId="{BE285C7B-779A-41B2-973F-6FE0D9A4A616}" destId="{8C3A432B-5E63-4D00-86DA-D7C8C1DE33B3}" srcOrd="0" destOrd="0" presId="urn:microsoft.com/office/officeart/2009/3/layout/StepUpProcess"/>
    <dgm:cxn modelId="{1C38FBBC-57B7-45BB-B820-0CFA4727499D}" type="presParOf" srcId="{BE285C7B-779A-41B2-973F-6FE0D9A4A616}" destId="{95E96F53-5D30-4CF8-A51A-F71D299758AD}"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01CEEB-21E4-4A69-9E35-11D850F0FD0F}">
      <dsp:nvSpPr>
        <dsp:cNvPr id="0" name=""/>
        <dsp:cNvSpPr/>
      </dsp:nvSpPr>
      <dsp:spPr>
        <a:xfrm rot="5400000">
          <a:off x="363664" y="2813998"/>
          <a:ext cx="1094259" cy="1820822"/>
        </a:xfrm>
        <a:prstGeom prst="corner">
          <a:avLst>
            <a:gd name="adj1" fmla="val 16120"/>
            <a:gd name="adj2" fmla="val 1611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200E32-9C34-4E1E-8571-95151D036A7D}">
      <dsp:nvSpPr>
        <dsp:cNvPr id="0" name=""/>
        <dsp:cNvSpPr/>
      </dsp:nvSpPr>
      <dsp:spPr>
        <a:xfrm>
          <a:off x="181005" y="3358032"/>
          <a:ext cx="1643849" cy="1440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KOL</a:t>
          </a:r>
          <a:endParaRPr lang="en-US" sz="1700" kern="1200" dirty="0"/>
        </a:p>
      </dsp:txBody>
      <dsp:txXfrm>
        <a:off x="181005" y="3358032"/>
        <a:ext cx="1643849" cy="1440930"/>
      </dsp:txXfrm>
    </dsp:sp>
    <dsp:sp modelId="{C57D3236-D560-4212-8A2F-7611171D0E6C}">
      <dsp:nvSpPr>
        <dsp:cNvPr id="0" name=""/>
        <dsp:cNvSpPr/>
      </dsp:nvSpPr>
      <dsp:spPr>
        <a:xfrm>
          <a:off x="1514694" y="2679947"/>
          <a:ext cx="310160" cy="310160"/>
        </a:xfrm>
        <a:prstGeom prst="triangle">
          <a:avLst>
            <a:gd name="adj" fmla="val 10000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335D2D-FA35-46E7-8BE8-05F6F41304DB}">
      <dsp:nvSpPr>
        <dsp:cNvPr id="0" name=""/>
        <dsp:cNvSpPr/>
      </dsp:nvSpPr>
      <dsp:spPr>
        <a:xfrm rot="5400000">
          <a:off x="2376057" y="2316029"/>
          <a:ext cx="1094259" cy="1820822"/>
        </a:xfrm>
        <a:prstGeom prst="corner">
          <a:avLst>
            <a:gd name="adj1" fmla="val 16120"/>
            <a:gd name="adj2" fmla="val 1611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86D2A1-7DAE-4AD0-8AE4-75465FEE5E4D}">
      <dsp:nvSpPr>
        <dsp:cNvPr id="0" name=""/>
        <dsp:cNvSpPr/>
      </dsp:nvSpPr>
      <dsp:spPr>
        <a:xfrm>
          <a:off x="2193398" y="2860063"/>
          <a:ext cx="1643849" cy="1440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err="1" smtClean="0"/>
            <a:t>WebWorks</a:t>
          </a:r>
          <a:endParaRPr lang="en-US" sz="1700" kern="1200" dirty="0" smtClean="0"/>
        </a:p>
      </dsp:txBody>
      <dsp:txXfrm>
        <a:off x="2193398" y="2860063"/>
        <a:ext cx="1643849" cy="1440930"/>
      </dsp:txXfrm>
    </dsp:sp>
    <dsp:sp modelId="{3D8A1973-CE78-431E-844A-1CCF6677ED58}">
      <dsp:nvSpPr>
        <dsp:cNvPr id="0" name=""/>
        <dsp:cNvSpPr/>
      </dsp:nvSpPr>
      <dsp:spPr>
        <a:xfrm>
          <a:off x="3527087" y="2181978"/>
          <a:ext cx="310160" cy="310160"/>
        </a:xfrm>
        <a:prstGeom prst="triangle">
          <a:avLst>
            <a:gd name="adj" fmla="val 10000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7BEDDA-5C1C-441F-86D3-DD2718559F22}">
      <dsp:nvSpPr>
        <dsp:cNvPr id="0" name=""/>
        <dsp:cNvSpPr/>
      </dsp:nvSpPr>
      <dsp:spPr>
        <a:xfrm rot="5400000">
          <a:off x="4388449" y="1818061"/>
          <a:ext cx="1094259" cy="1820822"/>
        </a:xfrm>
        <a:prstGeom prst="corner">
          <a:avLst>
            <a:gd name="adj1" fmla="val 16120"/>
            <a:gd name="adj2" fmla="val 1611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C41B01-808C-4577-80BF-B8C85DE6034B}">
      <dsp:nvSpPr>
        <dsp:cNvPr id="0" name=""/>
        <dsp:cNvSpPr/>
      </dsp:nvSpPr>
      <dsp:spPr>
        <a:xfrm>
          <a:off x="4205790" y="2362095"/>
          <a:ext cx="1643849" cy="1440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err="1" smtClean="0"/>
            <a:t>LiveLink</a:t>
          </a:r>
          <a:endParaRPr lang="en-US" sz="1700" kern="1200" dirty="0" smtClean="0"/>
        </a:p>
      </dsp:txBody>
      <dsp:txXfrm>
        <a:off x="4205790" y="2362095"/>
        <a:ext cx="1643849" cy="1440930"/>
      </dsp:txXfrm>
    </dsp:sp>
    <dsp:sp modelId="{F804378F-286F-4FDA-946F-C3C572F65D6B}">
      <dsp:nvSpPr>
        <dsp:cNvPr id="0" name=""/>
        <dsp:cNvSpPr/>
      </dsp:nvSpPr>
      <dsp:spPr>
        <a:xfrm>
          <a:off x="5539479" y="1684010"/>
          <a:ext cx="310160" cy="310160"/>
        </a:xfrm>
        <a:prstGeom prst="triangle">
          <a:avLst>
            <a:gd name="adj" fmla="val 10000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A85FD4-9C71-415C-900A-A39192B75FB6}">
      <dsp:nvSpPr>
        <dsp:cNvPr id="0" name=""/>
        <dsp:cNvSpPr/>
      </dsp:nvSpPr>
      <dsp:spPr>
        <a:xfrm rot="5400000">
          <a:off x="6400842" y="1320092"/>
          <a:ext cx="1094259" cy="1820822"/>
        </a:xfrm>
        <a:prstGeom prst="corner">
          <a:avLst>
            <a:gd name="adj1" fmla="val 16120"/>
            <a:gd name="adj2" fmla="val 1611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0113ED-31F6-4028-8F62-42068A334BF0}">
      <dsp:nvSpPr>
        <dsp:cNvPr id="0" name=""/>
        <dsp:cNvSpPr/>
      </dsp:nvSpPr>
      <dsp:spPr>
        <a:xfrm>
          <a:off x="6218183" y="1864126"/>
          <a:ext cx="1643849" cy="1440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err="1" smtClean="0"/>
            <a:t>iShare</a:t>
          </a:r>
          <a:endParaRPr lang="en-US" sz="1700" kern="1200" dirty="0" smtClean="0"/>
        </a:p>
      </dsp:txBody>
      <dsp:txXfrm>
        <a:off x="6218183" y="1864126"/>
        <a:ext cx="1643849" cy="1440930"/>
      </dsp:txXfrm>
    </dsp:sp>
    <dsp:sp modelId="{FC95BE28-25F4-4134-B0B3-5C0AF74EBD43}">
      <dsp:nvSpPr>
        <dsp:cNvPr id="0" name=""/>
        <dsp:cNvSpPr/>
      </dsp:nvSpPr>
      <dsp:spPr>
        <a:xfrm>
          <a:off x="7551871" y="1186041"/>
          <a:ext cx="310160" cy="310160"/>
        </a:xfrm>
        <a:prstGeom prst="triangle">
          <a:avLst>
            <a:gd name="adj" fmla="val 10000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454984-5A32-4DF4-B36B-BF0286F70FEC}">
      <dsp:nvSpPr>
        <dsp:cNvPr id="0" name=""/>
        <dsp:cNvSpPr/>
      </dsp:nvSpPr>
      <dsp:spPr>
        <a:xfrm rot="5400000">
          <a:off x="8413234" y="822124"/>
          <a:ext cx="1094259" cy="1820822"/>
        </a:xfrm>
        <a:prstGeom prst="corner">
          <a:avLst>
            <a:gd name="adj1" fmla="val 16120"/>
            <a:gd name="adj2" fmla="val 1611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99C36E-E818-42A6-8C7D-535A357F83FA}">
      <dsp:nvSpPr>
        <dsp:cNvPr id="0" name=""/>
        <dsp:cNvSpPr/>
      </dsp:nvSpPr>
      <dsp:spPr>
        <a:xfrm>
          <a:off x="8230575" y="1366158"/>
          <a:ext cx="1643849" cy="1440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Hello</a:t>
          </a:r>
        </a:p>
        <a:p>
          <a:pPr lvl="0" algn="l" defTabSz="755650">
            <a:lnSpc>
              <a:spcPct val="90000"/>
            </a:lnSpc>
            <a:spcBef>
              <a:spcPct val="0"/>
            </a:spcBef>
            <a:spcAft>
              <a:spcPct val="35000"/>
            </a:spcAft>
          </a:pPr>
          <a:r>
            <a:rPr lang="en-US" sz="1700" kern="1200" dirty="0" smtClean="0"/>
            <a:t>SharePoint 2007 + Custom</a:t>
          </a:r>
        </a:p>
      </dsp:txBody>
      <dsp:txXfrm>
        <a:off x="8230575" y="1366158"/>
        <a:ext cx="1643849" cy="1440930"/>
      </dsp:txXfrm>
    </dsp:sp>
    <dsp:sp modelId="{A1EAA90B-128C-4104-A537-4D3CE63A0981}">
      <dsp:nvSpPr>
        <dsp:cNvPr id="0" name=""/>
        <dsp:cNvSpPr/>
      </dsp:nvSpPr>
      <dsp:spPr>
        <a:xfrm>
          <a:off x="9564264" y="688073"/>
          <a:ext cx="310160" cy="310160"/>
        </a:xfrm>
        <a:prstGeom prst="triangle">
          <a:avLst>
            <a:gd name="adj" fmla="val 100000"/>
          </a:avLst>
        </a:prstGeom>
        <a:solidFill>
          <a:schemeClr val="accent2"/>
        </a:solidFill>
        <a:ln w="10795" cap="flat" cmpd="sng" algn="ctr">
          <a:solidFill>
            <a:schemeClr val="accent2"/>
          </a:solidFill>
          <a:prstDash val="solid"/>
        </a:ln>
        <a:effectLst/>
      </dsp:spPr>
      <dsp:style>
        <a:lnRef idx="2">
          <a:scrgbClr r="0" g="0" b="0"/>
        </a:lnRef>
        <a:fillRef idx="1">
          <a:scrgbClr r="0" g="0" b="0"/>
        </a:fillRef>
        <a:effectRef idx="0">
          <a:scrgbClr r="0" g="0" b="0"/>
        </a:effectRef>
        <a:fontRef idx="minor">
          <a:schemeClr val="lt1"/>
        </a:fontRef>
      </dsp:style>
    </dsp:sp>
    <dsp:sp modelId="{8C3A432B-5E63-4D00-86DA-D7C8C1DE33B3}">
      <dsp:nvSpPr>
        <dsp:cNvPr id="0" name=""/>
        <dsp:cNvSpPr/>
      </dsp:nvSpPr>
      <dsp:spPr>
        <a:xfrm rot="5400000">
          <a:off x="10425626" y="324155"/>
          <a:ext cx="1094259" cy="1820822"/>
        </a:xfrm>
        <a:prstGeom prst="corner">
          <a:avLst>
            <a:gd name="adj1" fmla="val 16120"/>
            <a:gd name="adj2" fmla="val 16110"/>
          </a:avLst>
        </a:prstGeom>
        <a:solidFill>
          <a:schemeClr val="accent2"/>
        </a:solidFill>
        <a:ln w="10795" cap="flat" cmpd="sng" algn="ctr">
          <a:solidFill>
            <a:schemeClr val="accent2"/>
          </a:solidFill>
          <a:prstDash val="solid"/>
        </a:ln>
        <a:effectLst/>
      </dsp:spPr>
      <dsp:style>
        <a:lnRef idx="2">
          <a:scrgbClr r="0" g="0" b="0"/>
        </a:lnRef>
        <a:fillRef idx="1">
          <a:scrgbClr r="0" g="0" b="0"/>
        </a:fillRef>
        <a:effectRef idx="0">
          <a:scrgbClr r="0" g="0" b="0"/>
        </a:effectRef>
        <a:fontRef idx="minor">
          <a:schemeClr val="lt1"/>
        </a:fontRef>
      </dsp:style>
    </dsp:sp>
    <dsp:sp modelId="{95E96F53-5D30-4CF8-A51A-F71D299758AD}">
      <dsp:nvSpPr>
        <dsp:cNvPr id="0" name=""/>
        <dsp:cNvSpPr/>
      </dsp:nvSpPr>
      <dsp:spPr>
        <a:xfrm>
          <a:off x="10242967" y="868189"/>
          <a:ext cx="1643849" cy="1440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n-US" sz="1700" kern="1200" dirty="0" smtClean="0"/>
            <a:t>Hello Next Gen</a:t>
          </a:r>
        </a:p>
        <a:p>
          <a:pPr lvl="0" algn="l" defTabSz="755650">
            <a:lnSpc>
              <a:spcPct val="90000"/>
            </a:lnSpc>
            <a:spcBef>
              <a:spcPct val="0"/>
            </a:spcBef>
            <a:spcAft>
              <a:spcPct val="35000"/>
            </a:spcAft>
          </a:pPr>
          <a:r>
            <a:rPr lang="en-US" sz="1700" kern="1200" dirty="0" smtClean="0"/>
            <a:t>SharePoint 2013 + Yammer</a:t>
          </a:r>
        </a:p>
      </dsp:txBody>
      <dsp:txXfrm>
        <a:off x="10242967" y="868189"/>
        <a:ext cx="1643849" cy="1440930"/>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84270D3-BFDE-45B8-BDF5-658637D3544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108650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35AE66-BD32-48E0-B1A7-AA3C0AD37E0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3023997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3" y="1028411"/>
            <a:ext cx="2103437" cy="467125"/>
          </a:xfrm>
        </p:spPr>
        <p:txBody>
          <a:bodyPr/>
          <a:lstStyle>
            <a:lvl1pPr marL="0" indent="0" algn="r" defTabSz="93256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2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7475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4058900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368920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28027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0291625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5545814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2665935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790040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059214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7232167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433414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418342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525928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819454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154610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297127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187220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08402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155054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87168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00527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7037807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8" y="1144706"/>
            <a:ext cx="10571003" cy="2435131"/>
          </a:xfrm>
        </p:spPr>
        <p:txBody>
          <a:bodyPr anchor="b"/>
          <a:lstStyle>
            <a:lvl1pPr algn="ctr">
              <a:defRPr sz="7300"/>
            </a:lvl1pPr>
          </a:lstStyle>
          <a:p>
            <a:r>
              <a:rPr lang="en-US" smtClean="0"/>
              <a:t>Click to edit Master title style</a:t>
            </a:r>
            <a:endParaRPr lang="en-US" dirty="0"/>
          </a:p>
        </p:txBody>
      </p:sp>
      <p:sp>
        <p:nvSpPr>
          <p:cNvPr id="3" name="Subtitle 2"/>
          <p:cNvSpPr>
            <a:spLocks noGrp="1"/>
          </p:cNvSpPr>
          <p:nvPr>
            <p:ph type="subTitle" idx="1"/>
          </p:nvPr>
        </p:nvSpPr>
        <p:spPr>
          <a:xfrm>
            <a:off x="1554561" y="3673745"/>
            <a:ext cx="9327357" cy="586314"/>
          </a:xfrm>
        </p:spPr>
        <p:txBody>
          <a:bodyPr/>
          <a:lstStyle>
            <a:lvl1pPr marL="0" indent="0" algn="ctr">
              <a:buNone/>
              <a:defRPr sz="2900"/>
            </a:lvl1pPr>
            <a:lvl2pPr marL="555022" indent="0" algn="ctr">
              <a:buNone/>
              <a:defRPr sz="2400"/>
            </a:lvl2pPr>
            <a:lvl3pPr marL="1110046" indent="0" algn="ctr">
              <a:buNone/>
              <a:defRPr sz="2200"/>
            </a:lvl3pPr>
            <a:lvl4pPr marL="1665070" indent="0" algn="ctr">
              <a:buNone/>
              <a:defRPr sz="1900"/>
            </a:lvl4pPr>
            <a:lvl5pPr marL="2220095" indent="0" algn="ctr">
              <a:buNone/>
              <a:defRPr sz="1900"/>
            </a:lvl5pPr>
            <a:lvl6pPr marL="2775117" indent="0" algn="ctr">
              <a:buNone/>
              <a:defRPr sz="1900"/>
            </a:lvl6pPr>
            <a:lvl7pPr marL="3330140" indent="0" algn="ctr">
              <a:buNone/>
              <a:defRPr sz="1900"/>
            </a:lvl7pPr>
            <a:lvl8pPr marL="3885165" indent="0" algn="ctr">
              <a:buNone/>
              <a:defRPr sz="1900"/>
            </a:lvl8pPr>
            <a:lvl9pPr marL="4440188" indent="0" algn="ctr">
              <a:buNone/>
              <a:defRPr sz="19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55008" y="6482892"/>
            <a:ext cx="2798207" cy="372394"/>
          </a:xfrm>
          <a:prstGeom prst="rect">
            <a:avLst/>
          </a:prstGeom>
        </p:spPr>
        <p:txBody>
          <a:bodyPr lIns="111004" tIns="55503" rIns="111004" bIns="55503"/>
          <a:lstStyle/>
          <a:p>
            <a:fld id="{3136A2B5-41E3-41C5-97CB-D1C8535C0723}" type="datetimeFigureOut">
              <a:rPr lang="en-US" smtClean="0">
                <a:solidFill>
                  <a:srgbClr val="FFFFFF"/>
                </a:solidFill>
              </a:rPr>
              <a:pPr/>
              <a:t>12/5/2012</a:t>
            </a:fld>
            <a:endParaRPr lang="en-US">
              <a:solidFill>
                <a:srgbClr val="FFFFFF"/>
              </a:solidFill>
            </a:endParaRPr>
          </a:p>
        </p:txBody>
      </p:sp>
      <p:sp>
        <p:nvSpPr>
          <p:cNvPr id="5" name="Footer Placeholder 4"/>
          <p:cNvSpPr>
            <a:spLocks noGrp="1"/>
          </p:cNvSpPr>
          <p:nvPr>
            <p:ph type="ftr" sz="quarter" idx="11"/>
          </p:nvPr>
        </p:nvSpPr>
        <p:spPr>
          <a:xfrm>
            <a:off x="4119583" y="6482892"/>
            <a:ext cx="4197310" cy="372394"/>
          </a:xfrm>
          <a:prstGeom prst="rect">
            <a:avLst/>
          </a:prstGeom>
        </p:spPr>
        <p:txBody>
          <a:bodyPr lIns="111004" tIns="55503" rIns="111004" bIns="55503"/>
          <a:lstStyle/>
          <a:p>
            <a:endParaRPr lang="en-US">
              <a:solidFill>
                <a:srgbClr val="FFFFFF"/>
              </a:solidFill>
            </a:endParaRPr>
          </a:p>
        </p:txBody>
      </p:sp>
      <p:sp>
        <p:nvSpPr>
          <p:cNvPr id="6" name="Slide Number Placeholder 5"/>
          <p:cNvSpPr>
            <a:spLocks noGrp="1"/>
          </p:cNvSpPr>
          <p:nvPr>
            <p:ph type="sldNum" sz="quarter" idx="12"/>
          </p:nvPr>
        </p:nvSpPr>
        <p:spPr>
          <a:xfrm>
            <a:off x="8783262" y="6482892"/>
            <a:ext cx="2798207" cy="372394"/>
          </a:xfrm>
          <a:prstGeom prst="rect">
            <a:avLst/>
          </a:prstGeom>
        </p:spPr>
        <p:txBody>
          <a:bodyPr lIns="111004" tIns="55503" rIns="111004" bIns="55503"/>
          <a:lstStyle/>
          <a:p>
            <a:fld id="{72F4A007-13EE-4FF7-BBBE-3405F832744B}"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3417351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88120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8188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083951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458251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60291083"/>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1331708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0313653"/>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3674968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822270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38510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5747912"/>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25829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515777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5218457"/>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4635287"/>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953287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015304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2204042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5975995"/>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41219958"/>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555875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7.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4.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image" Target="../media/image7.png"/><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theme" Target="../theme/theme5.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405232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21437041"/>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79925791"/>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2.xml"/><Relationship Id="rId5" Type="http://schemas.openxmlformats.org/officeDocument/2006/relationships/image" Target="../media/image17.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6.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4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9.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9.xml"/><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9.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0.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6.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50.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0.xml"/></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0.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6.xml"/></Relationships>
</file>

<file path=ppt/slides/_rels/slide4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myspc.sharepointconference.com/" TargetMode="External"/><Relationship Id="rId1" Type="http://schemas.openxmlformats.org/officeDocument/2006/relationships/slideLayout" Target="../slideLayouts/slideLayout7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hyperlink" Target="mailto:Berry_david@bah.com" TargetMode="External"/><Relationship Id="rId2" Type="http://schemas.openxmlformats.org/officeDocument/2006/relationships/hyperlink" Target="mailto:Smith_walton@bah.com" TargetMode="Externa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Hello</a:t>
            </a:r>
            <a:endParaRPr lang="en-US" dirty="0"/>
          </a:p>
        </p:txBody>
      </p:sp>
      <p:sp>
        <p:nvSpPr>
          <p:cNvPr id="3" name="Text Placeholder 2"/>
          <p:cNvSpPr>
            <a:spLocks noGrp="1"/>
          </p:cNvSpPr>
          <p:nvPr>
            <p:ph type="body" sz="quarter" idx="10"/>
          </p:nvPr>
        </p:nvSpPr>
        <p:spPr>
          <a:xfrm>
            <a:off x="274638" y="1212851"/>
            <a:ext cx="8275320" cy="2538889"/>
          </a:xfrm>
        </p:spPr>
        <p:txBody>
          <a:bodyPr numCol="1"/>
          <a:lstStyle/>
          <a:p>
            <a:pPr marL="342833" indent="-342833">
              <a:buFont typeface="Arial" pitchFamily="34" charset="0"/>
              <a:buChar char="•"/>
            </a:pPr>
            <a:r>
              <a:rPr lang="en-US" sz="2000" dirty="0">
                <a:latin typeface="+mn-lt"/>
              </a:rPr>
              <a:t>Open Source COTS &amp; Custom PHP</a:t>
            </a:r>
          </a:p>
          <a:p>
            <a:pPr marL="342833" indent="-342833">
              <a:buFont typeface="Arial" pitchFamily="34" charset="0"/>
              <a:buChar char="•"/>
            </a:pPr>
            <a:r>
              <a:rPr lang="en-US" sz="2000" dirty="0">
                <a:latin typeface="+mn-lt"/>
              </a:rPr>
              <a:t>Enterprise-wide aggregation</a:t>
            </a:r>
          </a:p>
          <a:p>
            <a:pPr marL="342833" indent="-342833">
              <a:buFont typeface="Arial" pitchFamily="34" charset="0"/>
              <a:buChar char="•"/>
            </a:pPr>
            <a:r>
              <a:rPr lang="en-US" sz="2000" dirty="0">
                <a:latin typeface="+mn-lt"/>
              </a:rPr>
              <a:t>Targeted individual users</a:t>
            </a:r>
          </a:p>
          <a:p>
            <a:pPr marL="342833" indent="-342833">
              <a:buFont typeface="Arial" pitchFamily="34" charset="0"/>
              <a:buChar char="•"/>
            </a:pPr>
            <a:r>
              <a:rPr lang="en-US" sz="2000" dirty="0">
                <a:latin typeface="+mn-lt"/>
              </a:rPr>
              <a:t>Focused on tacit knowledge </a:t>
            </a:r>
          </a:p>
          <a:p>
            <a:pPr marL="342833" indent="-342833">
              <a:buFont typeface="Arial" pitchFamily="34" charset="0"/>
              <a:buChar char="•"/>
            </a:pPr>
            <a:r>
              <a:rPr lang="en-US" sz="2000" dirty="0">
                <a:latin typeface="+mn-lt"/>
              </a:rPr>
              <a:t>Open with full attribution </a:t>
            </a:r>
          </a:p>
          <a:p>
            <a:pPr marL="342833" indent="-342833">
              <a:buFont typeface="Arial" pitchFamily="34" charset="0"/>
              <a:buChar char="•"/>
            </a:pPr>
            <a:r>
              <a:rPr lang="en-US" sz="2000" dirty="0">
                <a:latin typeface="+mn-lt"/>
              </a:rPr>
              <a:t>User enabled tagging and linking</a:t>
            </a:r>
          </a:p>
          <a:p>
            <a:pPr marL="342833" indent="-342833">
              <a:buFont typeface="Arial" pitchFamily="34" charset="0"/>
              <a:buChar char="•"/>
            </a:pPr>
            <a:r>
              <a:rPr lang="en-US" sz="2000" dirty="0">
                <a:latin typeface="+mn-lt"/>
              </a:rPr>
              <a:t>Adoption strategy is key 85%</a:t>
            </a:r>
          </a:p>
        </p:txBody>
      </p:sp>
      <p:pic>
        <p:nvPicPr>
          <p:cNvPr id="4" name="Picture 1"/>
          <p:cNvPicPr>
            <a:picLocks noChangeAspect="1" noChangeArrowheads="1"/>
          </p:cNvPicPr>
          <p:nvPr/>
        </p:nvPicPr>
        <p:blipFill rotWithShape="1">
          <a:blip r:embed="rId2" cstate="print"/>
          <a:srcRect l="41883" t="20444" r="25974" b="17438"/>
          <a:stretch/>
        </p:blipFill>
        <p:spPr bwMode="auto">
          <a:xfrm>
            <a:off x="274638" y="3954465"/>
            <a:ext cx="3886200" cy="2743199"/>
          </a:xfrm>
          <a:prstGeom prst="rect">
            <a:avLst/>
          </a:prstGeom>
          <a:ln>
            <a:noFill/>
          </a:ln>
          <a:effectLst/>
        </p:spPr>
      </p:pic>
      <p:pic>
        <p:nvPicPr>
          <p:cNvPr id="5" name="Picture 2"/>
          <p:cNvPicPr>
            <a:picLocks noChangeAspect="1" noChangeArrowheads="1"/>
          </p:cNvPicPr>
          <p:nvPr/>
        </p:nvPicPr>
        <p:blipFill rotWithShape="1">
          <a:blip r:embed="rId3" cstate="print"/>
          <a:srcRect l="851" t="17498" r="69063" b="29904"/>
          <a:stretch/>
        </p:blipFill>
        <p:spPr bwMode="auto">
          <a:xfrm>
            <a:off x="4206239" y="3953116"/>
            <a:ext cx="4297998" cy="2744549"/>
          </a:xfrm>
          <a:prstGeom prst="rect">
            <a:avLst/>
          </a:prstGeom>
          <a:ln>
            <a:noFill/>
          </a:ln>
          <a:effectLst/>
        </p:spPr>
      </p:pic>
      <p:pic>
        <p:nvPicPr>
          <p:cNvPr id="6" name="Picture 6"/>
          <p:cNvPicPr>
            <a:picLocks noChangeArrowheads="1"/>
          </p:cNvPicPr>
          <p:nvPr/>
        </p:nvPicPr>
        <p:blipFill rotWithShape="1">
          <a:blip r:embed="rId4" cstate="print"/>
          <a:srcRect l="1682" t="3431" r="9215" b="7288"/>
          <a:stretch/>
        </p:blipFill>
        <p:spPr bwMode="auto">
          <a:xfrm>
            <a:off x="8549958" y="3954465"/>
            <a:ext cx="3611880" cy="2744549"/>
          </a:xfrm>
          <a:prstGeom prst="rect">
            <a:avLst/>
          </a:prstGeom>
          <a:ln>
            <a:noFill/>
          </a:ln>
          <a:effec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3566" y="524944"/>
            <a:ext cx="3658272" cy="2819918"/>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8503306" y="3344864"/>
            <a:ext cx="3658534" cy="343430"/>
          </a:xfrm>
          <a:prstGeom prst="rect">
            <a:avLst/>
          </a:prstGeom>
        </p:spPr>
        <p:txBody>
          <a:bodyPr wrap="square" lIns="91422" tIns="45712" rIns="91422" bIns="45712">
            <a:spAutoFit/>
          </a:bodyPr>
          <a:lstStyle/>
          <a:p>
            <a:pPr algn="ctr"/>
            <a:r>
              <a:rPr lang="en-US" sz="1600" i="1" dirty="0">
                <a:solidFill>
                  <a:srgbClr val="FFFFFF"/>
                </a:solidFill>
              </a:rPr>
              <a:t>Continuous effort to drive momentum</a:t>
            </a:r>
          </a:p>
        </p:txBody>
      </p:sp>
    </p:spTree>
    <p:extLst>
      <p:ext uri="{BB962C8B-B14F-4D97-AF65-F5344CB8AC3E}">
        <p14:creationId xmlns:p14="http://schemas.microsoft.com/office/powerpoint/2010/main" val="311893297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volution.jpg"/>
          <p:cNvPicPr>
            <a:picLocks noChangeAspect="1"/>
          </p:cNvPicPr>
          <p:nvPr/>
        </p:nvPicPr>
        <p:blipFill rotWithShape="1">
          <a:blip r:embed="rId2" cstate="print"/>
          <a:srcRect t="13789" r="8120" b="17189"/>
          <a:stretch/>
        </p:blipFill>
        <p:spPr>
          <a:xfrm>
            <a:off x="2" y="0"/>
            <a:ext cx="12414813" cy="6994525"/>
          </a:xfrm>
          <a:prstGeom prst="rect">
            <a:avLst/>
          </a:prstGeom>
          <a:noFill/>
          <a:ln>
            <a:noFill/>
          </a:ln>
        </p:spPr>
      </p:pic>
      <p:sp>
        <p:nvSpPr>
          <p:cNvPr id="3" name="Rectangle 2"/>
          <p:cNvSpPr/>
          <p:nvPr/>
        </p:nvSpPr>
        <p:spPr bwMode="auto">
          <a:xfrm>
            <a:off x="274639" y="3040063"/>
            <a:ext cx="8229601" cy="3662362"/>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Tying it together … FAST</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Integrated search across multiple knowledge stores </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Created </a:t>
            </a:r>
            <a:r>
              <a:rPr lang="en-US" sz="2000" i="1" dirty="0">
                <a:gradFill>
                  <a:gsLst>
                    <a:gs pos="0">
                      <a:srgbClr val="FFFFFF"/>
                    </a:gs>
                    <a:gs pos="100000">
                      <a:srgbClr val="FFFFFF"/>
                    </a:gs>
                  </a:gsLst>
                  <a:lin ang="5400000" scaled="0"/>
                </a:gradFill>
                <a:ea typeface="Segoe UI" pitchFamily="34" charset="0"/>
                <a:cs typeface="Segoe UI" pitchFamily="34" charset="0"/>
              </a:rPr>
              <a:t>Enterprise Search Portal </a:t>
            </a:r>
            <a:r>
              <a:rPr lang="en-US" sz="2000" dirty="0">
                <a:gradFill>
                  <a:gsLst>
                    <a:gs pos="0">
                      <a:srgbClr val="FFFFFF"/>
                    </a:gs>
                    <a:gs pos="100000">
                      <a:srgbClr val="FFFFFF"/>
                    </a:gs>
                  </a:gsLst>
                  <a:lin ang="5400000" scaled="0"/>
                </a:gradFill>
                <a:ea typeface="Segoe UI" pitchFamily="34" charset="0"/>
                <a:cs typeface="Segoe UI" pitchFamily="34" charset="0"/>
              </a:rPr>
              <a:t>to help find content including documents, people, and Communities of Practice</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Resource Management, ADOCs, and other search driven applications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Focus on people and communities</a:t>
            </a:r>
          </a:p>
          <a:p>
            <a:pPr defTabSz="932290" fontAlgn="base">
              <a:lnSpc>
                <a:spcPct val="90000"/>
              </a:lnSpc>
              <a:spcBef>
                <a:spcPct val="0"/>
              </a:spcBef>
              <a:spcAft>
                <a:spcPts val="1200"/>
              </a:spcAft>
            </a:pPr>
            <a:r>
              <a:rPr lang="en-US" sz="2000" dirty="0">
                <a:solidFill>
                  <a:srgbClr val="FFFFFF"/>
                </a:solidFill>
              </a:rPr>
              <a:t>… FAST provides a single platform for employees to find people </a:t>
            </a:r>
            <a:br>
              <a:rPr lang="en-US" sz="2000" dirty="0">
                <a:solidFill>
                  <a:srgbClr val="FFFFFF"/>
                </a:solidFill>
              </a:rPr>
            </a:br>
            <a:r>
              <a:rPr lang="en-US" sz="2000" dirty="0">
                <a:solidFill>
                  <a:srgbClr val="FFFFFF"/>
                </a:solidFill>
              </a:rPr>
              <a:t>and information to meet their business needs</a:t>
            </a:r>
          </a:p>
          <a:p>
            <a:pPr defTabSz="932290" fontAlgn="base">
              <a:lnSpc>
                <a:spcPct val="90000"/>
              </a:lnSpc>
              <a:spcBef>
                <a:spcPct val="0"/>
              </a:spcBef>
              <a:spcAft>
                <a:spcPts val="120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290" fontAlgn="base">
              <a:lnSpc>
                <a:spcPct val="90000"/>
              </a:lnSpc>
              <a:spcBef>
                <a:spcPct val="0"/>
              </a:spcBef>
              <a:spcAft>
                <a:spcPts val="120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7950691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ands.jpg"/>
          <p:cNvPicPr>
            <a:picLocks noChangeAspect="1"/>
          </p:cNvPicPr>
          <p:nvPr/>
        </p:nvPicPr>
        <p:blipFill rotWithShape="1">
          <a:blip r:embed="rId2" cstate="print"/>
          <a:srcRect l="-67" t="8673" r="2093" b="8673"/>
          <a:stretch/>
        </p:blipFill>
        <p:spPr>
          <a:xfrm>
            <a:off x="2" y="0"/>
            <a:ext cx="12436475" cy="6994525"/>
          </a:xfrm>
          <a:prstGeom prst="rect">
            <a:avLst/>
          </a:prstGeom>
          <a:noFill/>
          <a:ln>
            <a:noFill/>
          </a:ln>
        </p:spPr>
      </p:pic>
      <p:sp>
        <p:nvSpPr>
          <p:cNvPr id="3" name="Rectangle 2"/>
          <p:cNvSpPr/>
          <p:nvPr/>
        </p:nvSpPr>
        <p:spPr bwMode="auto">
          <a:xfrm>
            <a:off x="274640" y="2697164"/>
            <a:ext cx="4572000" cy="1600199"/>
          </a:xfrm>
          <a:prstGeom prst="rect">
            <a:avLst/>
          </a:prstGeom>
          <a:solidFill>
            <a:schemeClr val="bg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Within 7 days -</a:t>
            </a:r>
          </a:p>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10,000 Connections</a:t>
            </a:r>
          </a:p>
        </p:txBody>
      </p:sp>
    </p:spTree>
    <p:extLst>
      <p:ext uri="{BB962C8B-B14F-4D97-AF65-F5344CB8AC3E}">
        <p14:creationId xmlns:p14="http://schemas.microsoft.com/office/powerpoint/2010/main" val="383436062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ssons_Learned.jpg"/>
          <p:cNvPicPr>
            <a:picLocks noChangeAspect="1"/>
          </p:cNvPicPr>
          <p:nvPr/>
        </p:nvPicPr>
        <p:blipFill rotWithShape="1">
          <a:blip r:embed="rId2" cstate="print"/>
          <a:srcRect t="9306" r="44" b="6130"/>
          <a:stretch/>
        </p:blipFill>
        <p:spPr>
          <a:xfrm flipH="1">
            <a:off x="0" y="0"/>
            <a:ext cx="12436476" cy="6994525"/>
          </a:xfrm>
          <a:prstGeom prst="rect">
            <a:avLst/>
          </a:prstGeom>
          <a:noFill/>
          <a:ln>
            <a:noFill/>
          </a:ln>
        </p:spPr>
      </p:pic>
      <p:sp>
        <p:nvSpPr>
          <p:cNvPr id="7" name="Rectangle 6"/>
          <p:cNvSpPr/>
          <p:nvPr/>
        </p:nvSpPr>
        <p:spPr bwMode="auto">
          <a:xfrm>
            <a:off x="7132639" y="292101"/>
            <a:ext cx="5029201" cy="3967163"/>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Challenges &amp; </a:t>
            </a:r>
            <a:b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Lessons Re-Learned</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Search sometimes worked</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Didn’t provide for open collaboration</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Focus on group not individuals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IT security guidelines made access difficult for 71%+ staff on client site</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Outlook was still easier</a:t>
            </a:r>
          </a:p>
        </p:txBody>
      </p:sp>
    </p:spTree>
    <p:extLst>
      <p:ext uri="{BB962C8B-B14F-4D97-AF65-F5344CB8AC3E}">
        <p14:creationId xmlns:p14="http://schemas.microsoft.com/office/powerpoint/2010/main" val="77507511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 Yammer</a:t>
            </a:r>
            <a:endParaRPr lang="en-US" dirty="0"/>
          </a:p>
        </p:txBody>
      </p:sp>
    </p:spTree>
    <p:extLst>
      <p:ext uri="{BB962C8B-B14F-4D97-AF65-F5344CB8AC3E}">
        <p14:creationId xmlns:p14="http://schemas.microsoft.com/office/powerpoint/2010/main" val="422834642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371"/>
          <a:stretch/>
        </p:blipFill>
        <p:spPr bwMode="auto">
          <a:xfrm>
            <a:off x="274322" y="2130552"/>
            <a:ext cx="3908425" cy="3650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1796" y="2133823"/>
            <a:ext cx="3908425"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8259412" y="2130552"/>
            <a:ext cx="3908425"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2" y="2130552"/>
            <a:ext cx="3913187"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t="396"/>
          <a:stretch/>
        </p:blipFill>
        <p:spPr bwMode="auto">
          <a:xfrm>
            <a:off x="8257035" y="2130552"/>
            <a:ext cx="3913187" cy="364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t="347"/>
          <a:stretch/>
        </p:blipFill>
        <p:spPr bwMode="auto">
          <a:xfrm>
            <a:off x="274320" y="2130552"/>
            <a:ext cx="3913188" cy="365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smtClean="0"/>
              <a:t>Yammer success from the start</a:t>
            </a:r>
            <a:endParaRPr lang="en-US" dirty="0"/>
          </a:p>
        </p:txBody>
      </p:sp>
      <p:sp>
        <p:nvSpPr>
          <p:cNvPr id="5" name="Rectangle 4"/>
          <p:cNvSpPr/>
          <p:nvPr/>
        </p:nvSpPr>
        <p:spPr bwMode="auto">
          <a:xfrm>
            <a:off x="4224528" y="2133823"/>
            <a:ext cx="3986784" cy="3649440"/>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r>
              <a:rPr lang="en-US" sz="4000" dirty="0">
                <a:solidFill>
                  <a:srgbClr val="FFFFFF"/>
                </a:solidFill>
                <a:latin typeface="Segoe UI Light"/>
              </a:rPr>
              <a:t>Since</a:t>
            </a:r>
            <a:r>
              <a:rPr lang="en-US" sz="2800" dirty="0">
                <a:solidFill>
                  <a:srgbClr val="FFFFFF"/>
                </a:solidFill>
              </a:rPr>
              <a:t> 2008:</a:t>
            </a:r>
          </a:p>
          <a:p>
            <a:endParaRPr lang="en-US" sz="2000" dirty="0">
              <a:solidFill>
                <a:srgbClr val="FFFFFF"/>
              </a:solidFill>
            </a:endParaRPr>
          </a:p>
          <a:p>
            <a:r>
              <a:rPr lang="en-US" sz="2000" dirty="0">
                <a:solidFill>
                  <a:srgbClr val="FFFFFF"/>
                </a:solidFill>
              </a:rPr>
              <a:t>188,734 messages posted by 8,588 cross-</a:t>
            </a:r>
            <a:r>
              <a:rPr lang="en-US" sz="2000" dirty="0" err="1">
                <a:solidFill>
                  <a:srgbClr val="FFFFFF"/>
                </a:solidFill>
              </a:rPr>
              <a:t>matrixed</a:t>
            </a:r>
            <a:r>
              <a:rPr lang="en-US" sz="2000" dirty="0">
                <a:solidFill>
                  <a:srgbClr val="FFFFFF"/>
                </a:solidFill>
              </a:rPr>
              <a:t> members</a:t>
            </a:r>
          </a:p>
          <a:p>
            <a:r>
              <a:rPr lang="en-US" sz="2000" dirty="0">
                <a:solidFill>
                  <a:srgbClr val="FFFFFF"/>
                </a:solidFill>
              </a:rPr>
              <a:t>79,600 following relationships</a:t>
            </a:r>
          </a:p>
          <a:p>
            <a:r>
              <a:rPr lang="en-US" sz="2000" dirty="0">
                <a:solidFill>
                  <a:srgbClr val="FFFFFF"/>
                </a:solidFill>
              </a:rPr>
              <a:t>13,631 Group memberships</a:t>
            </a:r>
          </a:p>
          <a:p>
            <a:endParaRPr lang="en-US" sz="2000" dirty="0">
              <a:solidFill>
                <a:srgbClr val="FFFFFF"/>
              </a:solidFill>
            </a:endParaRPr>
          </a:p>
          <a:p>
            <a:r>
              <a:rPr lang="en-US" sz="2000" dirty="0">
                <a:solidFill>
                  <a:srgbClr val="FFFFFF"/>
                </a:solidFill>
              </a:rPr>
              <a:t>431 working groups have been created</a:t>
            </a:r>
          </a:p>
        </p:txBody>
      </p:sp>
      <p:sp>
        <p:nvSpPr>
          <p:cNvPr id="3" name="TextBox 2"/>
          <p:cNvSpPr txBox="1"/>
          <p:nvPr/>
        </p:nvSpPr>
        <p:spPr>
          <a:xfrm>
            <a:off x="5603721" y="5651748"/>
            <a:ext cx="2772031" cy="450762"/>
          </a:xfrm>
          <a:prstGeom prst="rect">
            <a:avLst/>
          </a:prstGeom>
          <a:noFill/>
        </p:spPr>
        <p:txBody>
          <a:bodyPr wrap="none" lIns="182844" tIns="146274" rIns="182844" bIns="146274" rtlCol="0">
            <a:spAutoFit/>
          </a:bodyPr>
          <a:lstStyle/>
          <a:p>
            <a:pPr algn="r">
              <a:lnSpc>
                <a:spcPct val="90000"/>
              </a:lnSpc>
              <a:spcAft>
                <a:spcPts val="600"/>
              </a:spcAft>
            </a:pPr>
            <a:r>
              <a:rPr lang="en-US" sz="1100" i="1" dirty="0">
                <a:gradFill>
                  <a:gsLst>
                    <a:gs pos="2917">
                      <a:srgbClr val="FFFFFF"/>
                    </a:gs>
                    <a:gs pos="30000">
                      <a:srgbClr val="FFFFFF"/>
                    </a:gs>
                  </a:gsLst>
                  <a:lin ang="5400000" scaled="0"/>
                </a:gradFill>
              </a:rPr>
              <a:t>* Data snapshot from 24 October 2012</a:t>
            </a:r>
          </a:p>
        </p:txBody>
      </p:sp>
    </p:spTree>
    <p:extLst>
      <p:ext uri="{BB962C8B-B14F-4D97-AF65-F5344CB8AC3E}">
        <p14:creationId xmlns:p14="http://schemas.microsoft.com/office/powerpoint/2010/main" val="6027172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4000"/>
                                  </p:stCondLst>
                                  <p:childTnLst>
                                    <p:animEffect transition="out" filter="fade">
                                      <p:cBhvr>
                                        <p:cTn id="6" dur="3000"/>
                                        <p:tgtEl>
                                          <p:spTgt spid="1030"/>
                                        </p:tgtEl>
                                      </p:cBhvr>
                                    </p:animEffect>
                                    <p:set>
                                      <p:cBhvr>
                                        <p:cTn id="7" dur="1" fill="hold">
                                          <p:stCondLst>
                                            <p:cond delay="2999"/>
                                          </p:stCondLst>
                                        </p:cTn>
                                        <p:tgtEl>
                                          <p:spTgt spid="1030"/>
                                        </p:tgtEl>
                                        <p:attrNameLst>
                                          <p:attrName>style.visibility</p:attrName>
                                        </p:attrNameLst>
                                      </p:cBhvr>
                                      <p:to>
                                        <p:strVal val="hidden"/>
                                      </p:to>
                                    </p:set>
                                  </p:childTnLst>
                                </p:cTn>
                              </p:par>
                              <p:par>
                                <p:cTn id="8" presetID="10" presetClass="exit" presetSubtype="0" fill="hold" nodeType="withEffect">
                                  <p:stCondLst>
                                    <p:cond delay="4000"/>
                                  </p:stCondLst>
                                  <p:childTnLst>
                                    <p:animEffect transition="out" filter="fade">
                                      <p:cBhvr>
                                        <p:cTn id="9" dur="3000"/>
                                        <p:tgtEl>
                                          <p:spTgt spid="1026"/>
                                        </p:tgtEl>
                                      </p:cBhvr>
                                    </p:animEffect>
                                    <p:set>
                                      <p:cBhvr>
                                        <p:cTn id="10" dur="1" fill="hold">
                                          <p:stCondLst>
                                            <p:cond delay="2999"/>
                                          </p:stCondLst>
                                        </p:cTn>
                                        <p:tgtEl>
                                          <p:spTgt spid="1026"/>
                                        </p:tgtEl>
                                        <p:attrNameLst>
                                          <p:attrName>style.visibility</p:attrName>
                                        </p:attrNameLst>
                                      </p:cBhvr>
                                      <p:to>
                                        <p:strVal val="hidden"/>
                                      </p:to>
                                    </p:set>
                                  </p:childTnLst>
                                </p:cTn>
                              </p:par>
                            </p:childTnLst>
                          </p:cTn>
                        </p:par>
                        <p:par>
                          <p:cTn id="11" fill="hold">
                            <p:stCondLst>
                              <p:cond delay="7000"/>
                            </p:stCondLst>
                            <p:childTnLst>
                              <p:par>
                                <p:cTn id="12" presetID="10" presetClass="exit" presetSubtype="0" fill="hold" nodeType="afterEffect">
                                  <p:stCondLst>
                                    <p:cond delay="4000"/>
                                  </p:stCondLst>
                                  <p:childTnLst>
                                    <p:animEffect transition="out" filter="fade">
                                      <p:cBhvr>
                                        <p:cTn id="13" dur="3000"/>
                                        <p:tgtEl>
                                          <p:spTgt spid="1027"/>
                                        </p:tgtEl>
                                      </p:cBhvr>
                                    </p:animEffect>
                                    <p:set>
                                      <p:cBhvr>
                                        <p:cTn id="14" dur="1" fill="hold">
                                          <p:stCondLst>
                                            <p:cond delay="2999"/>
                                          </p:stCondLst>
                                        </p:cTn>
                                        <p:tgtEl>
                                          <p:spTgt spid="1027"/>
                                        </p:tgtEl>
                                        <p:attrNameLst>
                                          <p:attrName>style.visibility</p:attrName>
                                        </p:attrNameLst>
                                      </p:cBhvr>
                                      <p:to>
                                        <p:strVal val="hidden"/>
                                      </p:to>
                                    </p:set>
                                  </p:childTnLst>
                                </p:cTn>
                              </p:par>
                              <p:par>
                                <p:cTn id="15" presetID="10" presetClass="exit" presetSubtype="0" fill="hold" nodeType="withEffect">
                                  <p:stCondLst>
                                    <p:cond delay="4000"/>
                                  </p:stCondLst>
                                  <p:childTnLst>
                                    <p:animEffect transition="out" filter="fade">
                                      <p:cBhvr>
                                        <p:cTn id="16" dur="3000"/>
                                        <p:tgtEl>
                                          <p:spTgt spid="1029"/>
                                        </p:tgtEl>
                                      </p:cBhvr>
                                    </p:animEffect>
                                    <p:set>
                                      <p:cBhvr>
                                        <p:cTn id="17" dur="1" fill="hold">
                                          <p:stCondLst>
                                            <p:cond delay="2999"/>
                                          </p:stCondLst>
                                        </p:cTn>
                                        <p:tgtEl>
                                          <p:spTgt spid="10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 in Practice</a:t>
            </a:r>
            <a:endParaRPr lang="en-US" dirty="0"/>
          </a:p>
        </p:txBody>
      </p:sp>
      <p:pic>
        <p:nvPicPr>
          <p:cNvPr id="3" name="Picture 3"/>
          <p:cNvPicPr>
            <a:picLocks noChangeArrowheads="1"/>
          </p:cNvPicPr>
          <p:nvPr/>
        </p:nvPicPr>
        <p:blipFill rotWithShape="1">
          <a:blip r:embed="rId2">
            <a:extLst>
              <a:ext uri="{28A0092B-C50C-407E-A947-70E740481C1C}">
                <a14:useLocalDpi xmlns:a14="http://schemas.microsoft.com/office/drawing/2010/main" val="0"/>
              </a:ext>
            </a:extLst>
          </a:blip>
          <a:srcRect b="14237"/>
          <a:stretch/>
        </p:blipFill>
        <p:spPr bwMode="auto">
          <a:xfrm>
            <a:off x="265695" y="2119656"/>
            <a:ext cx="3904488" cy="36554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rotWithShape="1">
          <a:blip r:embed="rId3">
            <a:extLst>
              <a:ext uri="{28A0092B-C50C-407E-A947-70E740481C1C}">
                <a14:useLocalDpi xmlns:a14="http://schemas.microsoft.com/office/drawing/2010/main" val="0"/>
              </a:ext>
            </a:extLst>
          </a:blip>
          <a:srcRect b="3493"/>
          <a:stretch/>
        </p:blipFill>
        <p:spPr bwMode="auto">
          <a:xfrm>
            <a:off x="8257352" y="2125665"/>
            <a:ext cx="3904488" cy="36494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bwMode="auto">
          <a:xfrm>
            <a:off x="4221368" y="2117503"/>
            <a:ext cx="3986784" cy="3657600"/>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r>
              <a:rPr lang="en-US" sz="4000" dirty="0">
                <a:solidFill>
                  <a:srgbClr val="FFFFFF"/>
                </a:solidFill>
                <a:latin typeface="Segoe UI Light"/>
              </a:rPr>
              <a:t>“It enables our COP to interact real-time across firewalls, devices &amp; tools.”</a:t>
            </a:r>
            <a:endParaRPr lang="en-US" sz="4000" i="1" dirty="0">
              <a:solidFill>
                <a:srgbClr val="FFFFFF"/>
              </a:solidFill>
              <a:latin typeface="Segoe UI Light"/>
            </a:endParaRPr>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5289"/>
          <a:stretch/>
        </p:blipFill>
        <p:spPr bwMode="auto">
          <a:xfrm>
            <a:off x="10285415" y="6326190"/>
            <a:ext cx="187642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385404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6535" b="23071"/>
          <a:stretch/>
        </p:blipFill>
        <p:spPr bwMode="auto">
          <a:xfrm>
            <a:off x="274639" y="2117506"/>
            <a:ext cx="3894538" cy="365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14265"/>
          <a:stretch/>
        </p:blipFill>
        <p:spPr bwMode="auto">
          <a:xfrm>
            <a:off x="8269667" y="2117504"/>
            <a:ext cx="3894538" cy="3657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itle 13"/>
          <p:cNvSpPr>
            <a:spLocks noGrp="1"/>
          </p:cNvSpPr>
          <p:nvPr>
            <p:ph type="title"/>
          </p:nvPr>
        </p:nvSpPr>
        <p:spPr/>
        <p:txBody>
          <a:bodyPr/>
          <a:lstStyle/>
          <a:p>
            <a:r>
              <a:rPr lang="en-US" dirty="0" smtClean="0"/>
              <a:t>Trending thru Disasters</a:t>
            </a:r>
            <a:endParaRPr lang="en-US" dirty="0"/>
          </a:p>
        </p:txBody>
      </p:sp>
      <p:sp>
        <p:nvSpPr>
          <p:cNvPr id="10" name="Rectangle 9"/>
          <p:cNvSpPr/>
          <p:nvPr/>
        </p:nvSpPr>
        <p:spPr bwMode="auto">
          <a:xfrm>
            <a:off x="4221368" y="2117503"/>
            <a:ext cx="3986784" cy="3657600"/>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“It’s helped us discuss storms, how they affect our work &amp; what #</a:t>
            </a:r>
            <a:r>
              <a:rPr lang="en-US" sz="4000" dirty="0" err="1">
                <a:gradFill>
                  <a:gsLst>
                    <a:gs pos="0">
                      <a:srgbClr val="FFFFFF"/>
                    </a:gs>
                    <a:gs pos="100000">
                      <a:srgbClr val="FFFFFF"/>
                    </a:gs>
                  </a:gsLst>
                  <a:lin ang="5400000" scaled="0"/>
                </a:gradFill>
                <a:latin typeface="Segoe UI Light"/>
                <a:ea typeface="Segoe UI" pitchFamily="34" charset="0"/>
                <a:cs typeface="Segoe UI" pitchFamily="34" charset="0"/>
              </a:rPr>
              <a:t>techissue</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 was caused by them.”</a:t>
            </a:r>
          </a:p>
        </p:txBody>
      </p:sp>
      <p:grpSp>
        <p:nvGrpSpPr>
          <p:cNvPr id="25" name="Group 24"/>
          <p:cNvGrpSpPr/>
          <p:nvPr/>
        </p:nvGrpSpPr>
        <p:grpSpPr>
          <a:xfrm>
            <a:off x="6072353" y="6326188"/>
            <a:ext cx="6091850" cy="366372"/>
            <a:chOff x="6049203" y="6326188"/>
            <a:chExt cx="6091850" cy="366372"/>
          </a:xfrm>
        </p:grpSpPr>
        <p:pic>
          <p:nvPicPr>
            <p:cNvPr id="33"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t="14227" b="12243"/>
            <a:stretch/>
          </p:blipFill>
          <p:spPr bwMode="auto">
            <a:xfrm>
              <a:off x="6049203" y="6326188"/>
              <a:ext cx="3117684" cy="366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852" t="9645" b="10756"/>
            <a:stretch/>
          </p:blipFill>
          <p:spPr bwMode="auto">
            <a:xfrm>
              <a:off x="9074551" y="6326188"/>
              <a:ext cx="3066502" cy="366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1600" t="10200" r="49801" b="10200"/>
            <a:stretch/>
          </p:blipFill>
          <p:spPr bwMode="auto">
            <a:xfrm>
              <a:off x="9160137" y="6326188"/>
              <a:ext cx="1477700" cy="366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24387955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Proof #</a:t>
            </a:r>
            <a:r>
              <a:rPr lang="en-US" dirty="0" err="1" smtClean="0"/>
              <a:t>yammerworks</a:t>
            </a:r>
            <a:endParaRPr lang="en-US" dirty="0"/>
          </a:p>
        </p:txBody>
      </p:sp>
      <p:pic>
        <p:nvPicPr>
          <p:cNvPr id="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14482"/>
          <a:stretch/>
        </p:blipFill>
        <p:spPr bwMode="auto">
          <a:xfrm>
            <a:off x="8269667" y="2117503"/>
            <a:ext cx="3894538" cy="365760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8881"/>
          <a:stretch/>
        </p:blipFill>
        <p:spPr bwMode="auto">
          <a:xfrm>
            <a:off x="274641" y="2117503"/>
            <a:ext cx="3896033" cy="3657600"/>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bwMode="auto">
          <a:xfrm>
            <a:off x="4221368" y="2117503"/>
            <a:ext cx="3986784" cy="3657600"/>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“Wow, thank you! This is seriously helpful. I was starting to wonder if nobody knew.”</a:t>
            </a:r>
          </a:p>
        </p:txBody>
      </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7780" y="6326190"/>
            <a:ext cx="187642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530631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C:\Users\555222\AppData\Local\Microsoft\Windows\Temporary Internet Files\Content.IE5\HPCCO1F4\MP900422638[1].jpg"/>
          <p:cNvPicPr>
            <a:picLocks noChangeAspect="1" noChangeArrowheads="1"/>
          </p:cNvPicPr>
          <p:nvPr/>
        </p:nvPicPr>
        <p:blipFill rotWithShape="1">
          <a:blip r:embed="rId2">
            <a:extLst>
              <a:ext uri="{28A0092B-C50C-407E-A947-70E740481C1C}">
                <a14:useLocalDpi xmlns:a14="http://schemas.microsoft.com/office/drawing/2010/main" val="0"/>
              </a:ext>
            </a:extLst>
          </a:blip>
          <a:srcRect t="6688" b="9896"/>
          <a:stretch/>
        </p:blipFill>
        <p:spPr bwMode="auto">
          <a:xfrm>
            <a:off x="6233" y="0"/>
            <a:ext cx="12436475" cy="699452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5456239" y="3802064"/>
            <a:ext cx="6705601" cy="2895601"/>
          </a:xfrm>
          <a:prstGeom prst="rect">
            <a:avLst/>
          </a:prstGeom>
          <a:solidFill>
            <a:schemeClr val="accent1">
              <a:alpha val="80000"/>
            </a:schemeClr>
          </a:solidFill>
        </p:spPr>
        <p:txBody>
          <a:bodyPr wrap="square" lIns="182844" tIns="146274" rIns="182844" bIns="146274">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ea typeface="Segoe UI" pitchFamily="34" charset="0"/>
                <a:cs typeface="Segoe UI" pitchFamily="34" charset="0"/>
              </a:rPr>
              <a:t>Then</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A few thousand Booz Allen employees at several principal offices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Employees co-located with colleagues and supervisors </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Traditional communications channels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Competitors followed a similar communications model</a:t>
            </a:r>
          </a:p>
        </p:txBody>
      </p:sp>
    </p:spTree>
    <p:extLst>
      <p:ext uri="{BB962C8B-B14F-4D97-AF65-F5344CB8AC3E}">
        <p14:creationId xmlns:p14="http://schemas.microsoft.com/office/powerpoint/2010/main" val="54838046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SPC053</a:t>
            </a:r>
            <a:endParaRPr lang="en-US" dirty="0"/>
          </a:p>
        </p:txBody>
      </p:sp>
      <p:sp>
        <p:nvSpPr>
          <p:cNvPr id="4" name="Title 3"/>
          <p:cNvSpPr>
            <a:spLocks noGrp="1"/>
          </p:cNvSpPr>
          <p:nvPr>
            <p:ph type="title"/>
          </p:nvPr>
        </p:nvSpPr>
        <p:spPr/>
        <p:txBody>
          <a:bodyPr/>
          <a:lstStyle/>
          <a:p>
            <a:r>
              <a:rPr lang="en-US" dirty="0" smtClean="0"/>
              <a:t>Case Study: Booz Allen</a:t>
            </a:r>
            <a:endParaRPr lang="en-US" dirty="0"/>
          </a:p>
        </p:txBody>
      </p:sp>
      <p:sp>
        <p:nvSpPr>
          <p:cNvPr id="5" name="Text Placeholder 4"/>
          <p:cNvSpPr>
            <a:spLocks noGrp="1"/>
          </p:cNvSpPr>
          <p:nvPr>
            <p:ph type="body" sz="quarter" idx="12"/>
          </p:nvPr>
        </p:nvSpPr>
        <p:spPr/>
        <p:txBody>
          <a:bodyPr/>
          <a:lstStyle/>
          <a:p>
            <a:r>
              <a:rPr lang="en-US" dirty="0" smtClean="0"/>
              <a:t>Walton Smith, Principal</a:t>
            </a:r>
          </a:p>
          <a:p>
            <a:r>
              <a:rPr lang="en-US" dirty="0" smtClean="0"/>
              <a:t>Booz Allen Hamilton</a:t>
            </a:r>
          </a:p>
        </p:txBody>
      </p:sp>
    </p:spTree>
    <p:extLst>
      <p:ext uri="{BB962C8B-B14F-4D97-AF65-F5344CB8AC3E}">
        <p14:creationId xmlns:p14="http://schemas.microsoft.com/office/powerpoint/2010/main" val="40712391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C:\Users\555222\AppData\Local\Microsoft\Windows\Temporary Internet Files\Content.IE5\5HDQIQR0\MP900442205[1].jpg"/>
          <p:cNvPicPr>
            <a:picLocks noChangeAspect="1" noChangeArrowheads="1"/>
          </p:cNvPicPr>
          <p:nvPr/>
        </p:nvPicPr>
        <p:blipFill rotWithShape="1">
          <a:blip r:embed="rId2">
            <a:extLst>
              <a:ext uri="{28A0092B-C50C-407E-A947-70E740481C1C}">
                <a14:useLocalDpi xmlns:a14="http://schemas.microsoft.com/office/drawing/2010/main" val="0"/>
              </a:ext>
            </a:extLst>
          </a:blip>
          <a:srcRect l="32" t="4197" r="-32" b="11441"/>
          <a:stretch/>
        </p:blipFill>
        <p:spPr bwMode="auto">
          <a:xfrm>
            <a:off x="2" y="0"/>
            <a:ext cx="12436475" cy="69945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74637" y="296865"/>
            <a:ext cx="6390020" cy="4267200"/>
          </a:xfrm>
          <a:prstGeom prst="rect">
            <a:avLst/>
          </a:prstGeom>
          <a:solidFill>
            <a:srgbClr val="0070C0">
              <a:alpha val="80000"/>
            </a:srgbClr>
          </a:solidFill>
        </p:spPr>
        <p:txBody>
          <a:bodyPr wrap="square" lIns="182844" tIns="146274" rIns="182844" bIns="146274">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ea typeface="Segoe UI" pitchFamily="34" charset="0"/>
                <a:cs typeface="Segoe UI" pitchFamily="34" charset="0"/>
              </a:rPr>
              <a:t>Now</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27,000 Booz Allen employees at 47 offices worldwide</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Over 71% of staff work from client locations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9,000 use client hardware and cannot access Booz Allen systems during their normal work day</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12,000 staff get email on personal mobile devices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Competitors are leveraging innovative communication channels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Staff are “finding ways” to connect virtually – </a:t>
            </a:r>
            <a:br>
              <a:rPr lang="en-US" sz="2000" dirty="0">
                <a:gradFill>
                  <a:gsLst>
                    <a:gs pos="0">
                      <a:srgbClr val="FFFFFF"/>
                    </a:gs>
                    <a:gs pos="100000">
                      <a:srgbClr val="FFFFFF"/>
                    </a:gs>
                  </a:gsLst>
                  <a:lin ang="5400000" scaled="0"/>
                </a:gradFill>
                <a:ea typeface="Segoe UI" pitchFamily="34" charset="0"/>
                <a:cs typeface="Segoe UI" pitchFamily="34" charset="0"/>
              </a:rPr>
            </a:br>
            <a:r>
              <a:rPr lang="en-US" sz="2000" dirty="0">
                <a:gradFill>
                  <a:gsLst>
                    <a:gs pos="0">
                      <a:srgbClr val="FFFFFF"/>
                    </a:gs>
                    <a:gs pos="100000">
                      <a:srgbClr val="FFFFFF"/>
                    </a:gs>
                  </a:gsLst>
                  <a:lin ang="5400000" scaled="0"/>
                </a:gradFill>
                <a:ea typeface="Segoe UI" pitchFamily="34" charset="0"/>
                <a:cs typeface="Segoe UI" pitchFamily="34" charset="0"/>
              </a:rPr>
              <a:t>it’s time to support them!</a:t>
            </a:r>
          </a:p>
        </p:txBody>
      </p:sp>
    </p:spTree>
    <p:extLst>
      <p:ext uri="{BB962C8B-B14F-4D97-AF65-F5344CB8AC3E}">
        <p14:creationId xmlns:p14="http://schemas.microsoft.com/office/powerpoint/2010/main" val="243514754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is Listening:</a:t>
            </a:r>
            <a:endParaRPr lang="en-US" dirty="0"/>
          </a:p>
        </p:txBody>
      </p:sp>
      <p:sp>
        <p:nvSpPr>
          <p:cNvPr id="4" name="Rectangle 3"/>
          <p:cNvSpPr/>
          <p:nvPr/>
        </p:nvSpPr>
        <p:spPr>
          <a:xfrm>
            <a:off x="4569134" y="6316662"/>
            <a:ext cx="7836637" cy="12557284"/>
          </a:xfrm>
          <a:prstGeom prst="rect">
            <a:avLst/>
          </a:prstGeom>
        </p:spPr>
        <p:txBody>
          <a:bodyPr wrap="square" lIns="91422" tIns="45712" rIns="91422" bIns="45712">
            <a:spAutoFit/>
          </a:bodyPr>
          <a:lstStyle/>
          <a:p>
            <a:pPr>
              <a:spcAft>
                <a:spcPts val="1200"/>
              </a:spcAft>
            </a:pPr>
            <a:r>
              <a:rPr lang="en-US" sz="4000" dirty="0">
                <a:solidFill>
                  <a:srgbClr val="C00000"/>
                </a:solidFill>
                <a:latin typeface="Segoe UI Light"/>
              </a:rPr>
              <a:t>Reduced connection with the team</a:t>
            </a:r>
          </a:p>
          <a:p>
            <a:pPr>
              <a:spcAft>
                <a:spcPts val="1200"/>
              </a:spcAft>
            </a:pPr>
            <a:r>
              <a:rPr lang="en-US" sz="2000" dirty="0">
                <a:solidFill>
                  <a:srgbClr val="FFFFFF"/>
                </a:solidFill>
              </a:rPr>
              <a:t>Current set up does not foster a team environment or create opportunities for team bonding</a:t>
            </a:r>
          </a:p>
          <a:p>
            <a:pPr>
              <a:spcAft>
                <a:spcPts val="1200"/>
              </a:spcAft>
            </a:pPr>
            <a:r>
              <a:rPr lang="en-US" sz="2000" dirty="0">
                <a:solidFill>
                  <a:srgbClr val="FFFFFF"/>
                </a:solidFill>
              </a:rPr>
              <a:t>Shifted from “having a home” surrounded by a team to being a nomad unaware of “where my team is” - feeling  disconnected or isolated</a:t>
            </a:r>
          </a:p>
          <a:p>
            <a:pPr>
              <a:spcAft>
                <a:spcPts val="1200"/>
              </a:spcAft>
            </a:pPr>
            <a:r>
              <a:rPr lang="en-US" sz="2000" dirty="0">
                <a:solidFill>
                  <a:srgbClr val="FFFFFF"/>
                </a:solidFill>
              </a:rPr>
              <a:t>Incremental decrease in productivity, collaboration, and efficiency</a:t>
            </a:r>
          </a:p>
          <a:p>
            <a:pPr>
              <a:spcAft>
                <a:spcPts val="1200"/>
              </a:spcAft>
            </a:pPr>
            <a:r>
              <a:rPr lang="en-US" sz="4000" dirty="0">
                <a:solidFill>
                  <a:srgbClr val="C00000"/>
                </a:solidFill>
                <a:latin typeface="Segoe UI Light"/>
              </a:rPr>
              <a:t>Limited connection with leadership and the firm</a:t>
            </a:r>
          </a:p>
          <a:p>
            <a:pPr>
              <a:spcAft>
                <a:spcPts val="1200"/>
              </a:spcAft>
            </a:pPr>
            <a:r>
              <a:rPr lang="en-US" sz="2000" dirty="0">
                <a:solidFill>
                  <a:srgbClr val="FFFFFF"/>
                </a:solidFill>
              </a:rPr>
              <a:t>Limited or reduced access to leadership and managers</a:t>
            </a:r>
          </a:p>
          <a:p>
            <a:pPr>
              <a:spcAft>
                <a:spcPts val="1200"/>
              </a:spcAft>
            </a:pPr>
            <a:r>
              <a:rPr lang="en-US" sz="2000" dirty="0">
                <a:solidFill>
                  <a:srgbClr val="FFFFFF"/>
                </a:solidFill>
              </a:rPr>
              <a:t>Lack of awareness of key firm wide priorities </a:t>
            </a:r>
          </a:p>
          <a:p>
            <a:pPr>
              <a:spcAft>
                <a:spcPts val="1200"/>
              </a:spcAft>
            </a:pPr>
            <a:r>
              <a:rPr lang="en-US" sz="2000" dirty="0">
                <a:solidFill>
                  <a:srgbClr val="FFFFFF"/>
                </a:solidFill>
              </a:rPr>
              <a:t>Managers have difficulty physically convening team</a:t>
            </a:r>
          </a:p>
          <a:p>
            <a:pPr>
              <a:spcAft>
                <a:spcPts val="1200"/>
              </a:spcAft>
            </a:pPr>
            <a:r>
              <a:rPr lang="en-US" sz="4000" dirty="0">
                <a:solidFill>
                  <a:srgbClr val="C00000"/>
                </a:solidFill>
                <a:latin typeface="Segoe UI Light"/>
              </a:rPr>
              <a:t>Loss of connection with internal clients</a:t>
            </a:r>
          </a:p>
          <a:p>
            <a:pPr>
              <a:spcAft>
                <a:spcPts val="1200"/>
              </a:spcAft>
            </a:pPr>
            <a:r>
              <a:rPr lang="en-US" sz="2000" dirty="0">
                <a:solidFill>
                  <a:srgbClr val="FFFFFF"/>
                </a:solidFill>
              </a:rPr>
              <a:t>For corporate staff, (e.g., SBS), loss of direct connection with clients </a:t>
            </a:r>
          </a:p>
          <a:p>
            <a:pPr>
              <a:spcAft>
                <a:spcPts val="1200"/>
              </a:spcAft>
            </a:pPr>
            <a:r>
              <a:rPr lang="en-US" sz="2000" dirty="0">
                <a:solidFill>
                  <a:srgbClr val="FFFFFF"/>
                </a:solidFill>
              </a:rPr>
              <a:t>“Clients lost quick access to team members and now have to track them down”</a:t>
            </a:r>
          </a:p>
          <a:p>
            <a:pPr>
              <a:spcAft>
                <a:spcPts val="1200"/>
              </a:spcAft>
            </a:pPr>
            <a:r>
              <a:rPr lang="en-US" sz="4000" dirty="0">
                <a:solidFill>
                  <a:srgbClr val="C00000"/>
                </a:solidFill>
                <a:latin typeface="Segoe UI Light"/>
              </a:rPr>
              <a:t>Inadequate connection with data, tools, and resources</a:t>
            </a:r>
          </a:p>
          <a:p>
            <a:pPr>
              <a:spcAft>
                <a:spcPts val="1200"/>
              </a:spcAft>
            </a:pPr>
            <a:r>
              <a:rPr lang="en-US" sz="2000" dirty="0">
                <a:solidFill>
                  <a:srgbClr val="FFFFFF"/>
                </a:solidFill>
              </a:rPr>
              <a:t>Tools have not evolved with the new way we work </a:t>
            </a:r>
          </a:p>
          <a:p>
            <a:pPr>
              <a:spcAft>
                <a:spcPts val="1200"/>
              </a:spcAft>
            </a:pPr>
            <a:r>
              <a:rPr lang="en-US" sz="2000" dirty="0">
                <a:solidFill>
                  <a:srgbClr val="FFFFFF"/>
                </a:solidFill>
              </a:rPr>
              <a:t>Insufficient tools to securely store and access documents, IC, and other content electronically</a:t>
            </a:r>
          </a:p>
          <a:p>
            <a:pPr>
              <a:spcAft>
                <a:spcPts val="1200"/>
              </a:spcAft>
            </a:pPr>
            <a:r>
              <a:rPr lang="en-US" sz="2000" dirty="0">
                <a:solidFill>
                  <a:srgbClr val="FFFFFF"/>
                </a:solidFill>
              </a:rPr>
              <a:t>Limited or no access to institutional knowledge, tools, or firm information from non-Booz Allen sites or while on the road (except on email)</a:t>
            </a:r>
          </a:p>
        </p:txBody>
      </p:sp>
    </p:spTree>
    <p:extLst>
      <p:ext uri="{BB962C8B-B14F-4D97-AF65-F5344CB8AC3E}">
        <p14:creationId xmlns:p14="http://schemas.microsoft.com/office/powerpoint/2010/main" val="2794401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fill="hold" grpId="0" nodeType="withEffect">
                                  <p:stCondLst>
                                    <p:cond delay="0"/>
                                  </p:stCondLst>
                                  <p:childTnLst>
                                    <p:animMotion origin="layout" path="M -4.26966E-6 -2.97052E-6 L -4.26966E-6 -1.69138 " pathEditMode="relative" rAng="0" ptsTypes="AA">
                                      <p:cBhvr>
                                        <p:cTn id="6" dur="45000" fill="hold"/>
                                        <p:tgtEl>
                                          <p:spTgt spid="4"/>
                                        </p:tgtEl>
                                        <p:attrNameLst>
                                          <p:attrName>ppt_x</p:attrName>
                                          <p:attrName>ppt_y</p:attrName>
                                        </p:attrNameLst>
                                      </p:cBhvr>
                                      <p:rCtr x="0" y="-84580"/>
                                    </p:animMotion>
                                  </p:childTnLst>
                                </p:cTn>
                              </p:par>
                              <p:par>
                                <p:cTn id="7" presetID="35" presetClass="path" presetSubtype="0" accel="50000" decel="50000" fill="hold" grpId="0" nodeType="withEffect">
                                  <p:stCondLst>
                                    <p:cond delay="3000"/>
                                  </p:stCondLst>
                                  <p:childTnLst>
                                    <p:animMotion origin="layout" path="M 2.31869E-6 2.87982E-6 L -0.51481 2.87982E-6 " pathEditMode="relative" rAng="0" ptsTypes="AA">
                                      <p:cBhvr>
                                        <p:cTn id="8" dur="10000" fill="hold"/>
                                        <p:tgtEl>
                                          <p:spTgt spid="2"/>
                                        </p:tgtEl>
                                        <p:attrNameLst>
                                          <p:attrName>ppt_x</p:attrName>
                                          <p:attrName>ppt_y</p:attrName>
                                        </p:attrNameLst>
                                      </p:cBhvr>
                                      <p:rCtr x="-2574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973" t="-2999" r="6973" b="5607"/>
          <a:stretch/>
        </p:blipFill>
        <p:spPr bwMode="auto">
          <a:xfrm>
            <a:off x="2" y="1668464"/>
            <a:ext cx="12436475" cy="5656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346713" y="1209030"/>
            <a:ext cx="5922220" cy="312040"/>
          </a:xfrm>
          <a:prstGeom prst="rect">
            <a:avLst/>
          </a:prstGeom>
          <a:solidFill>
            <a:schemeClr val="tx1">
              <a:lumMod val="95000"/>
            </a:schemeClr>
          </a:solidFill>
          <a:ln>
            <a:solidFill>
              <a:schemeClr val="bg1"/>
            </a:solidFill>
          </a:ln>
          <a:effectLst>
            <a:glow rad="101600">
              <a:schemeClr val="tx1">
                <a:alpha val="60000"/>
              </a:schemeClr>
            </a:glow>
          </a:effectLst>
        </p:spPr>
        <p:txBody>
          <a:bodyPr wrap="square" lIns="45712" tIns="45712" rIns="45712" bIns="45712">
            <a:spAutoFit/>
          </a:bodyPr>
          <a:lstStyle/>
          <a:p>
            <a:pPr algn="ctr"/>
            <a:r>
              <a:rPr lang="en-US" sz="1400" i="1" dirty="0">
                <a:solidFill>
                  <a:srgbClr val="C00000"/>
                </a:solidFill>
              </a:rPr>
              <a:t>Securely Connect with Booz Allen. </a:t>
            </a:r>
            <a:r>
              <a:rPr lang="en-US" sz="1400" dirty="0">
                <a:solidFill>
                  <a:srgbClr val="002060"/>
                </a:solidFill>
              </a:rPr>
              <a:t>Anywhere. </a:t>
            </a:r>
            <a:r>
              <a:rPr lang="en-US" sz="1400" i="1" dirty="0">
                <a:solidFill>
                  <a:srgbClr val="C00000"/>
                </a:solidFill>
              </a:rPr>
              <a:t>Be in the Know.</a:t>
            </a:r>
            <a:r>
              <a:rPr lang="en-US" sz="1400" i="1" dirty="0">
                <a:solidFill>
                  <a:srgbClr val="002060"/>
                </a:solidFill>
              </a:rPr>
              <a:t> </a:t>
            </a:r>
            <a:r>
              <a:rPr lang="en-US" sz="1400" dirty="0">
                <a:solidFill>
                  <a:srgbClr val="002060"/>
                </a:solidFill>
              </a:rPr>
              <a:t>Any Time.</a:t>
            </a:r>
            <a:endParaRPr lang="en-US" sz="1400" dirty="0">
              <a:solidFill>
                <a:srgbClr val="000000"/>
              </a:solidFill>
            </a:endParaRPr>
          </a:p>
        </p:txBody>
      </p:sp>
      <p:sp>
        <p:nvSpPr>
          <p:cNvPr id="6" name="Flowchart: Alternate Process 5"/>
          <p:cNvSpPr/>
          <p:nvPr/>
        </p:nvSpPr>
        <p:spPr bwMode="auto">
          <a:xfrm>
            <a:off x="4025089" y="1829073"/>
            <a:ext cx="4835753" cy="1109290"/>
          </a:xfrm>
          <a:prstGeom prst="flowChartAlternateProcess">
            <a:avLst/>
          </a:prstGeom>
          <a:noFill/>
          <a:ln w="9525" cap="flat" cmpd="sng" algn="ctr">
            <a:noFill/>
            <a:prstDash val="solid"/>
            <a:round/>
            <a:headEnd type="none" w="med" len="med"/>
            <a:tailEnd type="none" w="med" len="med"/>
          </a:ln>
          <a:effectLst/>
        </p:spPr>
        <p:txBody>
          <a:bodyPr vert="horz" wrap="square" lIns="45712" tIns="45712" rIns="45712" bIns="45712" numCol="1" rtlCol="0" anchor="ctr" anchorCtr="0" compatLnSpc="1">
            <a:prstTxWarp prst="textNoShape">
              <a:avLst/>
            </a:prstTxWarp>
            <a:spAutoFit/>
          </a:bodyPr>
          <a:lstStyle/>
          <a:p>
            <a:pPr>
              <a:spcAft>
                <a:spcPts val="300"/>
              </a:spcAft>
            </a:pPr>
            <a:r>
              <a:rPr lang="en-US" sz="1200" dirty="0">
                <a:solidFill>
                  <a:srgbClr val="FFFFFF">
                    <a:lumMod val="85000"/>
                  </a:srgbClr>
                </a:solidFill>
              </a:rPr>
              <a:t>The employee is empowered and able to stay informed by:</a:t>
            </a:r>
          </a:p>
          <a:p>
            <a:pPr marL="169829">
              <a:spcBef>
                <a:spcPts val="300"/>
              </a:spcBef>
              <a:spcAft>
                <a:spcPts val="300"/>
              </a:spcAft>
            </a:pPr>
            <a:r>
              <a:rPr lang="en-US" sz="1200" dirty="0">
                <a:solidFill>
                  <a:srgbClr val="FFFFFF">
                    <a:lumMod val="85000"/>
                  </a:srgbClr>
                </a:solidFill>
              </a:rPr>
              <a:t>Receiving feeds and alerts on the device of their choice</a:t>
            </a:r>
          </a:p>
          <a:p>
            <a:pPr marL="169829">
              <a:spcAft>
                <a:spcPts val="300"/>
              </a:spcAft>
            </a:pPr>
            <a:r>
              <a:rPr lang="en-US" sz="1200" dirty="0">
                <a:solidFill>
                  <a:srgbClr val="FFFFFF">
                    <a:lumMod val="85000"/>
                  </a:srgbClr>
                </a:solidFill>
              </a:rPr>
              <a:t>Connecting with firm Leadership through video</a:t>
            </a:r>
          </a:p>
          <a:p>
            <a:pPr marL="169829">
              <a:spcAft>
                <a:spcPts val="300"/>
              </a:spcAft>
            </a:pPr>
            <a:r>
              <a:rPr lang="en-US" sz="1200" dirty="0">
                <a:solidFill>
                  <a:srgbClr val="FFFFFF">
                    <a:lumMod val="85000"/>
                  </a:srgbClr>
                </a:solidFill>
              </a:rPr>
              <a:t>Personalized delivery options for selected information of interest</a:t>
            </a:r>
          </a:p>
        </p:txBody>
      </p:sp>
      <p:sp>
        <p:nvSpPr>
          <p:cNvPr id="7" name="Flowchart: Alternate Process 6"/>
          <p:cNvSpPr/>
          <p:nvPr/>
        </p:nvSpPr>
        <p:spPr bwMode="auto">
          <a:xfrm>
            <a:off x="284489" y="3301440"/>
            <a:ext cx="2504748" cy="2151183"/>
          </a:xfrm>
          <a:prstGeom prst="flowChartAlternateProcess">
            <a:avLst/>
          </a:prstGeom>
          <a:noFill/>
          <a:ln w="9525" cap="flat" cmpd="sng" algn="ctr">
            <a:noFill/>
            <a:prstDash val="solid"/>
            <a:round/>
            <a:headEnd type="none" w="med" len="med"/>
            <a:tailEnd type="none" w="med" len="med"/>
          </a:ln>
          <a:effectLst/>
        </p:spPr>
        <p:txBody>
          <a:bodyPr vert="horz" wrap="square" lIns="45712" tIns="45712" rIns="45712" bIns="45712" numCol="1" rtlCol="0" anchor="ctr" anchorCtr="0" compatLnSpc="1">
            <a:prstTxWarp prst="textNoShape">
              <a:avLst/>
            </a:prstTxWarp>
            <a:spAutoFit/>
          </a:bodyPr>
          <a:lstStyle/>
          <a:p>
            <a:pPr>
              <a:spcAft>
                <a:spcPts val="300"/>
              </a:spcAft>
            </a:pPr>
            <a:r>
              <a:rPr lang="en-US" sz="1200" dirty="0">
                <a:solidFill>
                  <a:srgbClr val="FFFFFF">
                    <a:lumMod val="85000"/>
                  </a:srgbClr>
                </a:solidFill>
              </a:rPr>
              <a:t>The employee is able navigate the deep and broad Booz Allen knowledge base to find IC and resources through:</a:t>
            </a:r>
          </a:p>
          <a:p>
            <a:pPr marL="177766">
              <a:spcBef>
                <a:spcPts val="300"/>
              </a:spcBef>
              <a:spcAft>
                <a:spcPts val="300"/>
              </a:spcAft>
            </a:pPr>
            <a:r>
              <a:rPr lang="en-US" sz="1200" dirty="0">
                <a:solidFill>
                  <a:srgbClr val="FFFFFF">
                    <a:lumMod val="85000"/>
                  </a:srgbClr>
                </a:solidFill>
              </a:rPr>
              <a:t>Smart searches to quickly pinpoint relevant IC</a:t>
            </a:r>
          </a:p>
          <a:p>
            <a:pPr marL="177766">
              <a:spcAft>
                <a:spcPts val="300"/>
              </a:spcAft>
            </a:pPr>
            <a:r>
              <a:rPr lang="en-US" sz="1200" dirty="0">
                <a:solidFill>
                  <a:srgbClr val="FFFFFF">
                    <a:lumMod val="85000"/>
                  </a:srgbClr>
                </a:solidFill>
              </a:rPr>
              <a:t>Content ratings</a:t>
            </a:r>
          </a:p>
          <a:p>
            <a:pPr marL="177766">
              <a:spcAft>
                <a:spcPts val="300"/>
              </a:spcAft>
            </a:pPr>
            <a:r>
              <a:rPr lang="en-US" sz="1200" dirty="0">
                <a:solidFill>
                  <a:srgbClr val="FFFFFF">
                    <a:lumMod val="85000"/>
                  </a:srgbClr>
                </a:solidFill>
              </a:rPr>
              <a:t>Incentivized knowledge sharing</a:t>
            </a:r>
          </a:p>
        </p:txBody>
      </p:sp>
      <p:sp>
        <p:nvSpPr>
          <p:cNvPr id="8" name="Flowchart: Alternate Process 7"/>
          <p:cNvSpPr/>
          <p:nvPr/>
        </p:nvSpPr>
        <p:spPr bwMode="auto">
          <a:xfrm>
            <a:off x="9952037" y="3321433"/>
            <a:ext cx="2242458" cy="2111198"/>
          </a:xfrm>
          <a:prstGeom prst="flowChartAlternateProcess">
            <a:avLst/>
          </a:prstGeom>
          <a:noFill/>
          <a:ln w="9525" cap="flat" cmpd="sng" algn="ctr">
            <a:noFill/>
            <a:prstDash val="solid"/>
            <a:round/>
            <a:headEnd type="none" w="med" len="med"/>
            <a:tailEnd type="none" w="med" len="med"/>
          </a:ln>
          <a:effectLst/>
        </p:spPr>
        <p:txBody>
          <a:bodyPr vert="horz" wrap="square" lIns="45712" tIns="45712" rIns="45712" bIns="45712" numCol="1" rtlCol="0" anchor="ctr" anchorCtr="0" compatLnSpc="1">
            <a:prstTxWarp prst="textNoShape">
              <a:avLst/>
            </a:prstTxWarp>
            <a:spAutoFit/>
          </a:bodyPr>
          <a:lstStyle/>
          <a:p>
            <a:pPr>
              <a:spcAft>
                <a:spcPts val="300"/>
              </a:spcAft>
            </a:pPr>
            <a:r>
              <a:rPr lang="en-US" sz="1200" dirty="0">
                <a:solidFill>
                  <a:srgbClr val="FFFFFF">
                    <a:lumMod val="85000"/>
                  </a:srgbClr>
                </a:solidFill>
              </a:rPr>
              <a:t>The employee is productive and connected to colleagues and managers through:</a:t>
            </a:r>
          </a:p>
          <a:p>
            <a:pPr marL="177766">
              <a:spcBef>
                <a:spcPts val="300"/>
              </a:spcBef>
              <a:spcAft>
                <a:spcPts val="300"/>
              </a:spcAft>
            </a:pPr>
            <a:r>
              <a:rPr lang="en-US" sz="1200" dirty="0">
                <a:solidFill>
                  <a:srgbClr val="FFFFFF">
                    <a:lumMod val="85000"/>
                  </a:srgbClr>
                </a:solidFill>
              </a:rPr>
              <a:t>Team video conferencing  and document sharing</a:t>
            </a:r>
          </a:p>
          <a:p>
            <a:pPr marL="177766">
              <a:spcAft>
                <a:spcPts val="300"/>
              </a:spcAft>
            </a:pPr>
            <a:r>
              <a:rPr lang="en-US" sz="1200" dirty="0">
                <a:solidFill>
                  <a:srgbClr val="FFFFFF">
                    <a:lumMod val="85000"/>
                  </a:srgbClr>
                </a:solidFill>
              </a:rPr>
              <a:t>Crowd sourcing and idea generating and solutions</a:t>
            </a:r>
          </a:p>
          <a:p>
            <a:pPr marL="177766">
              <a:spcAft>
                <a:spcPts val="300"/>
              </a:spcAft>
            </a:pPr>
            <a:r>
              <a:rPr lang="en-US" sz="1200" dirty="0">
                <a:solidFill>
                  <a:srgbClr val="FFFFFF">
                    <a:lumMod val="85000"/>
                  </a:srgbClr>
                </a:solidFill>
              </a:rPr>
              <a:t>Web-based project management</a:t>
            </a:r>
          </a:p>
        </p:txBody>
      </p:sp>
      <p:grpSp>
        <p:nvGrpSpPr>
          <p:cNvPr id="10" name="Group 9"/>
          <p:cNvGrpSpPr/>
          <p:nvPr/>
        </p:nvGrpSpPr>
        <p:grpSpPr>
          <a:xfrm>
            <a:off x="3358014" y="5720003"/>
            <a:ext cx="5935634" cy="1215408"/>
            <a:chOff x="3358012" y="5473378"/>
            <a:chExt cx="5935634" cy="1215409"/>
          </a:xfrm>
        </p:grpSpPr>
        <p:sp>
          <p:nvSpPr>
            <p:cNvPr id="4" name="Flowchart: Alternate Process 3"/>
            <p:cNvSpPr/>
            <p:nvPr/>
          </p:nvSpPr>
          <p:spPr bwMode="auto">
            <a:xfrm>
              <a:off x="4518641" y="5699944"/>
              <a:ext cx="1336225" cy="729325"/>
            </a:xfrm>
            <a:prstGeom prst="flowChartAlternateProcess">
              <a:avLst/>
            </a:prstGeom>
            <a:no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spAutoFit/>
            </a:bodyPr>
            <a:lstStyle/>
            <a:p>
              <a:pPr algn="ctr">
                <a:spcAft>
                  <a:spcPts val="600"/>
                </a:spcAft>
              </a:pPr>
              <a:r>
                <a:rPr lang="en-US" sz="1200" dirty="0">
                  <a:solidFill>
                    <a:srgbClr val="FFFFFF">
                      <a:lumMod val="85000"/>
                    </a:srgbClr>
                  </a:solidFill>
                </a:rPr>
                <a:t>Ethics &amp; Regulatory Compliance</a:t>
              </a:r>
            </a:p>
          </p:txBody>
        </p:sp>
        <p:sp>
          <p:nvSpPr>
            <p:cNvPr id="5" name="Flowchart: Alternate Process 4"/>
            <p:cNvSpPr/>
            <p:nvPr/>
          </p:nvSpPr>
          <p:spPr bwMode="auto">
            <a:xfrm>
              <a:off x="7182401" y="5701978"/>
              <a:ext cx="1421233" cy="520946"/>
            </a:xfrm>
            <a:prstGeom prst="flowChartAlternateProcess">
              <a:avLst/>
            </a:prstGeom>
            <a:no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spAutoFit/>
            </a:bodyPr>
            <a:lstStyle/>
            <a:p>
              <a:pPr algn="ctr">
                <a:spcAft>
                  <a:spcPts val="600"/>
                </a:spcAft>
              </a:pPr>
              <a:r>
                <a:rPr lang="en-US" sz="1200" dirty="0">
                  <a:solidFill>
                    <a:srgbClr val="FFFFFF">
                      <a:lumMod val="85000"/>
                    </a:srgbClr>
                  </a:solidFill>
                </a:rPr>
                <a:t>Resource Management</a:t>
              </a:r>
            </a:p>
          </p:txBody>
        </p:sp>
        <p:sp>
          <p:nvSpPr>
            <p:cNvPr id="9" name="Flowchart: Alternate Process 8"/>
            <p:cNvSpPr/>
            <p:nvPr/>
          </p:nvSpPr>
          <p:spPr bwMode="auto">
            <a:xfrm>
              <a:off x="5679271" y="5751083"/>
              <a:ext cx="1678727" cy="937704"/>
            </a:xfrm>
            <a:prstGeom prst="flowChartAlternateProcess">
              <a:avLst/>
            </a:prstGeom>
            <a:no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spAutoFit/>
            </a:bodyPr>
            <a:lstStyle/>
            <a:p>
              <a:pPr>
                <a:spcAft>
                  <a:spcPts val="600"/>
                </a:spcAft>
              </a:pPr>
              <a:r>
                <a:rPr lang="en-US" sz="1200" dirty="0">
                  <a:solidFill>
                    <a:srgbClr val="FFFFFF">
                      <a:lumMod val="85000"/>
                    </a:srgbClr>
                  </a:solidFill>
                </a:rPr>
                <a:t>The infrastructure, systems, tools, and support required to run the business</a:t>
              </a:r>
            </a:p>
          </p:txBody>
        </p:sp>
        <p:sp>
          <p:nvSpPr>
            <p:cNvPr id="11" name="Flowchart: Alternate Process 10"/>
            <p:cNvSpPr/>
            <p:nvPr/>
          </p:nvSpPr>
          <p:spPr bwMode="auto">
            <a:xfrm>
              <a:off x="8428037" y="5473378"/>
              <a:ext cx="865609" cy="520947"/>
            </a:xfrm>
            <a:prstGeom prst="flowChartAlternateProcess">
              <a:avLst/>
            </a:prstGeom>
            <a:no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spAutoFit/>
            </a:bodyPr>
            <a:lstStyle/>
            <a:p>
              <a:pPr algn="ctr">
                <a:spcAft>
                  <a:spcPts val="600"/>
                </a:spcAft>
              </a:pPr>
              <a:r>
                <a:rPr lang="en-US" sz="1200" dirty="0">
                  <a:solidFill>
                    <a:srgbClr val="FFFFFF">
                      <a:lumMod val="85000"/>
                    </a:srgbClr>
                  </a:solidFill>
                </a:rPr>
                <a:t>Employee Benefits</a:t>
              </a:r>
            </a:p>
          </p:txBody>
        </p:sp>
        <p:sp>
          <p:nvSpPr>
            <p:cNvPr id="12" name="Flowchart: Alternate Process 11"/>
            <p:cNvSpPr/>
            <p:nvPr/>
          </p:nvSpPr>
          <p:spPr bwMode="auto">
            <a:xfrm>
              <a:off x="3358012" y="5473378"/>
              <a:ext cx="1336225" cy="520947"/>
            </a:xfrm>
            <a:prstGeom prst="flowChartAlternateProcess">
              <a:avLst/>
            </a:prstGeom>
            <a:noFill/>
            <a:ln w="9525" cap="flat" cmpd="sng" algn="ctr">
              <a:no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spAutoFit/>
            </a:bodyPr>
            <a:lstStyle/>
            <a:p>
              <a:pPr algn="ctr">
                <a:spcAft>
                  <a:spcPts val="600"/>
                </a:spcAft>
              </a:pPr>
              <a:r>
                <a:rPr lang="en-US" sz="1200" dirty="0">
                  <a:solidFill>
                    <a:srgbClr val="FFFFFF">
                      <a:lumMod val="85000"/>
                    </a:srgbClr>
                  </a:solidFill>
                </a:rPr>
                <a:t>Financial Systems</a:t>
              </a:r>
              <a:br>
                <a:rPr lang="en-US" sz="1200" dirty="0">
                  <a:solidFill>
                    <a:srgbClr val="FFFFFF">
                      <a:lumMod val="85000"/>
                    </a:srgbClr>
                  </a:solidFill>
                </a:rPr>
              </a:br>
              <a:r>
                <a:rPr lang="en-US" sz="1200" dirty="0">
                  <a:solidFill>
                    <a:srgbClr val="FFFFFF">
                      <a:lumMod val="85000"/>
                    </a:srgbClr>
                  </a:solidFill>
                </a:rPr>
                <a:t>OTIS/CRM</a:t>
              </a:r>
            </a:p>
          </p:txBody>
        </p:sp>
      </p:grpSp>
      <p:sp>
        <p:nvSpPr>
          <p:cNvPr id="14" name="Title 13"/>
          <p:cNvSpPr>
            <a:spLocks noGrp="1"/>
          </p:cNvSpPr>
          <p:nvPr>
            <p:ph type="title"/>
          </p:nvPr>
        </p:nvSpPr>
        <p:spPr/>
        <p:txBody>
          <a:bodyPr/>
          <a:lstStyle/>
          <a:p>
            <a:r>
              <a:rPr lang="en-US" dirty="0" smtClean="0"/>
              <a:t>Pillars of the New Booz Allen Intranet</a:t>
            </a:r>
            <a:endParaRPr lang="en-US" dirty="0"/>
          </a:p>
        </p:txBody>
      </p:sp>
    </p:spTree>
    <p:extLst>
      <p:ext uri="{BB962C8B-B14F-4D97-AF65-F5344CB8AC3E}">
        <p14:creationId xmlns:p14="http://schemas.microsoft.com/office/powerpoint/2010/main" val="175117793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 name="Picture 20" descr="C:\Users\555222\AppData\Local\Microsoft\Windows\Temporary Internet Files\Content.IE5\HPCCO1F4\MP900402486[1].jpg"/>
          <p:cNvPicPr>
            <a:picLocks noChangeAspect="1" noChangeArrowheads="1"/>
          </p:cNvPicPr>
          <p:nvPr/>
        </p:nvPicPr>
        <p:blipFill rotWithShape="1">
          <a:blip r:embed="rId2">
            <a:extLst>
              <a:ext uri="{28A0092B-C50C-407E-A947-70E740481C1C}">
                <a14:useLocalDpi xmlns:a14="http://schemas.microsoft.com/office/drawing/2010/main" val="0"/>
              </a:ext>
            </a:extLst>
          </a:blip>
          <a:srcRect t="15604"/>
          <a:stretch/>
        </p:blipFill>
        <p:spPr bwMode="auto">
          <a:xfrm>
            <a:off x="2" y="0"/>
            <a:ext cx="12436475" cy="6994525"/>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46"/>
          <p:cNvSpPr/>
          <p:nvPr/>
        </p:nvSpPr>
        <p:spPr bwMode="auto">
          <a:xfrm>
            <a:off x="4833679" y="296863"/>
            <a:ext cx="7328159" cy="3886200"/>
          </a:xfrm>
          <a:prstGeom prst="rect">
            <a:avLst/>
          </a:prstGeom>
          <a:solidFill>
            <a:srgbClr val="00A651">
              <a:alpha val="8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SharePoint 2013</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Streamlined user interface</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New Community sites &amp; Community Portal</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Improved activity feed, aka the Newsfeed</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Follow sites, content, </a:t>
            </a:r>
            <a:r>
              <a:rPr lang="en-US" sz="2000">
                <a:gradFill>
                  <a:gsLst>
                    <a:gs pos="0">
                      <a:srgbClr val="FFFFFF"/>
                    </a:gs>
                    <a:gs pos="100000">
                      <a:srgbClr val="FFFFFF"/>
                    </a:gs>
                  </a:gsLst>
                  <a:lin ang="5400000" scaled="0"/>
                </a:gradFill>
                <a:ea typeface="Segoe UI" pitchFamily="34" charset="0"/>
                <a:cs typeface="Segoe UI" pitchFamily="34" charset="0"/>
              </a:rPr>
              <a:t>and people—Updates will </a:t>
            </a:r>
            <a:r>
              <a:rPr lang="en-US" sz="2000" dirty="0">
                <a:gradFill>
                  <a:gsLst>
                    <a:gs pos="0">
                      <a:srgbClr val="FFFFFF"/>
                    </a:gs>
                    <a:gs pos="100000">
                      <a:srgbClr val="FFFFFF"/>
                    </a:gs>
                  </a:gsLst>
                  <a:lin ang="5400000" scaled="0"/>
                </a:gradFill>
                <a:ea typeface="Segoe UI" pitchFamily="34" charset="0"/>
                <a:cs typeface="Segoe UI" pitchFamily="34" charset="0"/>
              </a:rPr>
              <a:t>appear in your Newsfeed</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Cross-site publishing allows easier sharing of content between sites and reduces duplication</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SharePoint “Apps” to connect with other systems </a:t>
            </a:r>
          </a:p>
        </p:txBody>
      </p:sp>
    </p:spTree>
    <p:extLst>
      <p:ext uri="{BB962C8B-B14F-4D97-AF65-F5344CB8AC3E}">
        <p14:creationId xmlns:p14="http://schemas.microsoft.com/office/powerpoint/2010/main" val="328228708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1" name="Picture 53" descr="C:\Users\555222\AppData\Local\Microsoft\Windows\Temporary Internet Files\Content.IE5\5HDQIQR0\MP900438369[1].jpg"/>
          <p:cNvPicPr>
            <a:picLocks noChangeAspect="1" noChangeArrowheads="1"/>
          </p:cNvPicPr>
          <p:nvPr/>
        </p:nvPicPr>
        <p:blipFill rotWithShape="1">
          <a:blip r:embed="rId2">
            <a:extLst>
              <a:ext uri="{28A0092B-C50C-407E-A947-70E740481C1C}">
                <a14:useLocalDpi xmlns:a14="http://schemas.microsoft.com/office/drawing/2010/main" val="0"/>
              </a:ext>
            </a:extLst>
          </a:blip>
          <a:srcRect t="5790" r="243" b="9809"/>
          <a:stretch/>
        </p:blipFill>
        <p:spPr bwMode="auto">
          <a:xfrm>
            <a:off x="2" y="0"/>
            <a:ext cx="12436475" cy="6994525"/>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46"/>
          <p:cNvSpPr/>
          <p:nvPr/>
        </p:nvSpPr>
        <p:spPr bwMode="auto">
          <a:xfrm>
            <a:off x="261680" y="2811463"/>
            <a:ext cx="7328159" cy="3886200"/>
          </a:xfrm>
          <a:prstGeom prst="rect">
            <a:avLst/>
          </a:prstGeom>
          <a:solidFill>
            <a:schemeClr val="accent5">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Yammer Enterprise</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Enterprise social networking from anywhere, anytime</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Cross-Platform capabilities including innovation management</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Enabled capability to meet firm-wide data retention policies and secure content monitoring and data exports for discovery</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Strengthen cross-organizational engagement across all staffing levels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Group membership administration across enterprise tools (Hello, PME, Yammer, People, </a:t>
            </a:r>
            <a:r>
              <a:rPr lang="en-US" sz="2000" dirty="0" err="1">
                <a:gradFill>
                  <a:gsLst>
                    <a:gs pos="0">
                      <a:srgbClr val="FFFFFF"/>
                    </a:gs>
                    <a:gs pos="100000">
                      <a:srgbClr val="FFFFFF"/>
                    </a:gs>
                  </a:gsLst>
                  <a:lin ang="5400000" scaled="0"/>
                </a:gradFill>
                <a:ea typeface="Segoe UI" pitchFamily="34" charset="0"/>
                <a:cs typeface="Segoe UI" pitchFamily="34" charset="0"/>
              </a:rPr>
              <a:t>etc</a:t>
            </a:r>
            <a:r>
              <a:rPr lang="en-US" sz="2000" dirty="0">
                <a:gradFill>
                  <a:gsLst>
                    <a:gs pos="0">
                      <a:srgbClr val="FFFFFF"/>
                    </a:gs>
                    <a:gs pos="100000">
                      <a:srgbClr val="FFFFFF"/>
                    </a:gs>
                  </a:gsLst>
                  <a:lin ang="5400000" scaled="0"/>
                </a:gradFill>
                <a:ea typeface="Segoe UI" pitchFamily="34" charset="0"/>
                <a:cs typeface="Segoe UI" pitchFamily="34" charset="0"/>
              </a:rPr>
              <a:t>)</a:t>
            </a:r>
          </a:p>
        </p:txBody>
      </p:sp>
    </p:spTree>
    <p:extLst>
      <p:ext uri="{BB962C8B-B14F-4D97-AF65-F5344CB8AC3E}">
        <p14:creationId xmlns:p14="http://schemas.microsoft.com/office/powerpoint/2010/main" val="311616990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Yammer integrated with SharePoint 2013</a:t>
            </a:r>
            <a:endParaRPr lang="en-US" dirty="0"/>
          </a:p>
        </p:txBody>
      </p:sp>
    </p:spTree>
    <p:extLst>
      <p:ext uri="{BB962C8B-B14F-4D97-AF65-F5344CB8AC3E}">
        <p14:creationId xmlns:p14="http://schemas.microsoft.com/office/powerpoint/2010/main" val="6732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437" y="296862"/>
            <a:ext cx="8891588" cy="6486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770018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637" y="525464"/>
            <a:ext cx="7890954" cy="6131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8437" y="1439864"/>
            <a:ext cx="4332082" cy="541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06287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636" y="373062"/>
            <a:ext cx="7962383" cy="6316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7790543"/>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639" y="449262"/>
            <a:ext cx="8120063" cy="6339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354711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638" y="68262"/>
            <a:ext cx="11887200" cy="6400800"/>
          </a:xfrm>
          <a:prstGeom prst="rect">
            <a:avLst/>
          </a:prstGeom>
        </p:spPr>
        <p:txBody>
          <a:bodyPr wrap="square" lIns="91422" tIns="45712" rIns="91422" bIns="45712">
            <a:noAutofit/>
          </a:bodyPr>
          <a:lstStyle/>
          <a:p>
            <a:pPr algn="just">
              <a:defRPr/>
            </a:pPr>
            <a:r>
              <a:rPr lang="en-US" sz="2800" b="1" dirty="0">
                <a:solidFill>
                  <a:srgbClr val="008272">
                    <a:lumMod val="75000"/>
                  </a:srgbClr>
                </a:solidFill>
              </a:rPr>
              <a:t>Analysis</a:t>
            </a:r>
            <a:r>
              <a:rPr lang="en-US" sz="2400" dirty="0">
                <a:solidFill>
                  <a:srgbClr val="505050"/>
                </a:solidFill>
              </a:rPr>
              <a:t> ASP.NET </a:t>
            </a:r>
            <a:r>
              <a:rPr lang="en-US" sz="2400" dirty="0" err="1">
                <a:solidFill>
                  <a:srgbClr val="505050"/>
                </a:solidFill>
              </a:rPr>
              <a:t>bpr</a:t>
            </a:r>
            <a:r>
              <a:rPr lang="en-US" sz="2400" dirty="0">
                <a:solidFill>
                  <a:srgbClr val="505050"/>
                </a:solidFill>
              </a:rPr>
              <a:t> Business Development business process re-engineering</a:t>
            </a:r>
            <a:br>
              <a:rPr lang="en-US" sz="2400" dirty="0">
                <a:solidFill>
                  <a:srgbClr val="505050"/>
                </a:solidFill>
              </a:rPr>
            </a:br>
            <a:r>
              <a:rPr lang="en-US" sz="2400" dirty="0">
                <a:solidFill>
                  <a:srgbClr val="505050"/>
                </a:solidFill>
              </a:rPr>
              <a:t>C# </a:t>
            </a:r>
            <a:r>
              <a:rPr lang="en-US" sz="2400" b="1" dirty="0">
                <a:solidFill>
                  <a:srgbClr val="008080"/>
                </a:solidFill>
              </a:rPr>
              <a:t>change management </a:t>
            </a:r>
            <a:r>
              <a:rPr lang="en-US" sz="2400" b="1" dirty="0">
                <a:solidFill>
                  <a:srgbClr val="F7A209"/>
                </a:solidFill>
              </a:rPr>
              <a:t>Civil</a:t>
            </a:r>
            <a:r>
              <a:rPr lang="en-US" sz="2400" b="1" dirty="0">
                <a:solidFill>
                  <a:srgbClr val="FFC000"/>
                </a:solidFill>
              </a:rPr>
              <a:t> </a:t>
            </a:r>
            <a:r>
              <a:rPr lang="en-US" sz="2400" dirty="0">
                <a:solidFill>
                  <a:srgbClr val="505050"/>
                </a:solidFill>
              </a:rPr>
              <a:t>Communications </a:t>
            </a:r>
            <a:r>
              <a:rPr lang="en-US" sz="2400" b="1" dirty="0">
                <a:solidFill>
                  <a:srgbClr val="008080"/>
                </a:solidFill>
              </a:rPr>
              <a:t>Community Building</a:t>
            </a:r>
            <a:r>
              <a:rPr lang="en-US" sz="2400" dirty="0">
                <a:solidFill>
                  <a:srgbClr val="505050"/>
                </a:solidFill>
              </a:rPr>
              <a:t> </a:t>
            </a:r>
            <a:r>
              <a:rPr lang="en-US" sz="1200" dirty="0">
                <a:solidFill>
                  <a:srgbClr val="505050"/>
                </a:solidFill>
              </a:rPr>
              <a:t>Continuity of Operations</a:t>
            </a:r>
            <a:r>
              <a:rPr lang="en-US" sz="2400" dirty="0">
                <a:solidFill>
                  <a:srgbClr val="505050"/>
                </a:solidFill>
              </a:rPr>
              <a:t> Cyber </a:t>
            </a:r>
            <a:r>
              <a:rPr lang="en-US" sz="1600" dirty="0">
                <a:solidFill>
                  <a:srgbClr val="505050"/>
                </a:solidFill>
              </a:rPr>
              <a:t>Cryptography</a:t>
            </a:r>
            <a:r>
              <a:rPr lang="en-US" sz="2400" dirty="0">
                <a:solidFill>
                  <a:srgbClr val="505050"/>
                </a:solidFill>
              </a:rPr>
              <a:t> IT Data Analysis </a:t>
            </a:r>
            <a:r>
              <a:rPr lang="en-US" sz="2400" b="1" dirty="0">
                <a:solidFill>
                  <a:srgbClr val="F7A209"/>
                </a:solidFill>
              </a:rPr>
              <a:t>Defense</a:t>
            </a:r>
            <a:r>
              <a:rPr lang="en-US" sz="2400" b="1" dirty="0">
                <a:solidFill>
                  <a:srgbClr val="505050"/>
                </a:solidFill>
              </a:rPr>
              <a:t> </a:t>
            </a:r>
            <a:r>
              <a:rPr lang="en-US" sz="2400" dirty="0">
                <a:solidFill>
                  <a:srgbClr val="505050"/>
                </a:solidFill>
              </a:rPr>
              <a:t>DHS Diversity </a:t>
            </a:r>
            <a:r>
              <a:rPr lang="en-US" sz="2400" b="1" dirty="0">
                <a:solidFill>
                  <a:srgbClr val="505050"/>
                </a:solidFill>
              </a:rPr>
              <a:t>Economic &amp; Business Analysis </a:t>
            </a:r>
            <a:r>
              <a:rPr lang="en-US" sz="2400" dirty="0">
                <a:solidFill>
                  <a:srgbClr val="505050"/>
                </a:solidFill>
              </a:rPr>
              <a:t>Editing Energy Enterprise Architecture event management </a:t>
            </a:r>
            <a:r>
              <a:rPr lang="en-US" sz="2800" b="1" dirty="0">
                <a:solidFill>
                  <a:srgbClr val="F7A209"/>
                </a:solidFill>
              </a:rPr>
              <a:t>Enterprise 2.0 </a:t>
            </a:r>
            <a:r>
              <a:rPr lang="en-US" sz="2400" dirty="0">
                <a:solidFill>
                  <a:srgbClr val="505050"/>
                </a:solidFill>
              </a:rPr>
              <a:t>Facilitation Financial Management </a:t>
            </a:r>
            <a:r>
              <a:rPr lang="en-US" sz="2400" b="1" dirty="0">
                <a:solidFill>
                  <a:srgbClr val="505050"/>
                </a:solidFill>
              </a:rPr>
              <a:t>Health</a:t>
            </a:r>
            <a:r>
              <a:rPr lang="en-US" sz="2400" dirty="0">
                <a:solidFill>
                  <a:srgbClr val="505050"/>
                </a:solidFill>
              </a:rPr>
              <a:t> </a:t>
            </a:r>
            <a:r>
              <a:rPr lang="en-US" sz="2400" b="1" dirty="0">
                <a:solidFill>
                  <a:srgbClr val="008080"/>
                </a:solidFill>
              </a:rPr>
              <a:t>Homeland Security &amp; Law Enforcement </a:t>
            </a:r>
            <a:r>
              <a:rPr lang="en-US" sz="2400" b="1" dirty="0">
                <a:solidFill>
                  <a:srgbClr val="505050"/>
                </a:solidFill>
              </a:rPr>
              <a:t>Green </a:t>
            </a:r>
            <a:r>
              <a:rPr lang="en-US" sz="2800" b="1" dirty="0">
                <a:solidFill>
                  <a:srgbClr val="F7A209"/>
                </a:solidFill>
              </a:rPr>
              <a:t>Gov2.0 </a:t>
            </a:r>
            <a:r>
              <a:rPr lang="en-US" sz="2400" dirty="0">
                <a:solidFill>
                  <a:srgbClr val="505050"/>
                </a:solidFill>
              </a:rPr>
              <a:t>Homeland Security Strategy &amp; Operations HTML </a:t>
            </a:r>
            <a:r>
              <a:rPr lang="en-US" sz="2800" b="1" dirty="0">
                <a:solidFill>
                  <a:srgbClr val="008080"/>
                </a:solidFill>
              </a:rPr>
              <a:t>Information Assurance</a:t>
            </a:r>
            <a:r>
              <a:rPr lang="en-US" sz="2800" b="1" dirty="0">
                <a:solidFill>
                  <a:srgbClr val="008272">
                    <a:lumMod val="75000"/>
                  </a:srgbClr>
                </a:solidFill>
              </a:rPr>
              <a:t> </a:t>
            </a:r>
            <a:r>
              <a:rPr lang="en-US" sz="2000" b="1" dirty="0">
                <a:solidFill>
                  <a:srgbClr val="F7A209"/>
                </a:solidFill>
              </a:rPr>
              <a:t>Infrastructure Management </a:t>
            </a:r>
            <a:r>
              <a:rPr lang="en-US" sz="3200" dirty="0">
                <a:solidFill>
                  <a:srgbClr val="505050"/>
                </a:solidFill>
              </a:rPr>
              <a:t>IT Strategy </a:t>
            </a:r>
            <a:r>
              <a:rPr lang="en-US" sz="2400" dirty="0">
                <a:solidFill>
                  <a:srgbClr val="505050"/>
                </a:solidFill>
              </a:rPr>
              <a:t>Java JavaScript </a:t>
            </a:r>
            <a:r>
              <a:rPr lang="en-US" sz="2400" b="1" dirty="0">
                <a:solidFill>
                  <a:srgbClr val="008080"/>
                </a:solidFill>
              </a:rPr>
              <a:t>Knowledge Management</a:t>
            </a:r>
            <a:r>
              <a:rPr lang="en-US" sz="2400" dirty="0">
                <a:solidFill>
                  <a:srgbClr val="008080"/>
                </a:solidFill>
              </a:rPr>
              <a:t> </a:t>
            </a:r>
            <a:r>
              <a:rPr lang="en-US" sz="2400" dirty="0">
                <a:solidFill>
                  <a:srgbClr val="505050"/>
                </a:solidFill>
              </a:rPr>
              <a:t>Marketing mentoring mobile </a:t>
            </a:r>
            <a:r>
              <a:rPr lang="en-US" sz="2800" b="1" dirty="0">
                <a:solidFill>
                  <a:srgbClr val="505050"/>
                </a:solidFill>
              </a:rPr>
              <a:t>Modeling, Simulation, </a:t>
            </a:r>
            <a:r>
              <a:rPr lang="en-US" sz="2800" b="1" dirty="0" err="1">
                <a:solidFill>
                  <a:srgbClr val="505050"/>
                </a:solidFill>
              </a:rPr>
              <a:t>Wargaming</a:t>
            </a:r>
            <a:r>
              <a:rPr lang="en-US" sz="2800" b="1" dirty="0">
                <a:solidFill>
                  <a:srgbClr val="505050"/>
                </a:solidFill>
              </a:rPr>
              <a:t> &amp; Analysis</a:t>
            </a:r>
            <a:r>
              <a:rPr lang="en-US" sz="2400" dirty="0">
                <a:solidFill>
                  <a:srgbClr val="505050"/>
                </a:solidFill>
              </a:rPr>
              <a:t> </a:t>
            </a:r>
            <a:r>
              <a:rPr lang="en-US" sz="2400" dirty="0">
                <a:solidFill>
                  <a:srgbClr val="008080"/>
                </a:solidFill>
              </a:rPr>
              <a:t>.NET </a:t>
            </a:r>
            <a:r>
              <a:rPr lang="en-US" sz="2400" dirty="0">
                <a:solidFill>
                  <a:srgbClr val="505050"/>
                </a:solidFill>
              </a:rPr>
              <a:t>Oracle </a:t>
            </a:r>
            <a:r>
              <a:rPr lang="en-US" sz="2400" b="1" dirty="0">
                <a:solidFill>
                  <a:srgbClr val="505050"/>
                </a:solidFill>
              </a:rPr>
              <a:t>Organization and Strategy</a:t>
            </a:r>
            <a:r>
              <a:rPr lang="en-US" sz="2400" dirty="0">
                <a:solidFill>
                  <a:srgbClr val="505050"/>
                </a:solidFill>
              </a:rPr>
              <a:t> </a:t>
            </a:r>
            <a:r>
              <a:rPr lang="en-US" sz="2800" dirty="0">
                <a:solidFill>
                  <a:srgbClr val="505050"/>
                </a:solidFill>
              </a:rPr>
              <a:t>Performance Management </a:t>
            </a:r>
            <a:r>
              <a:rPr lang="en-US" sz="2400" b="1" dirty="0">
                <a:solidFill>
                  <a:srgbClr val="505050"/>
                </a:solidFill>
              </a:rPr>
              <a:t>Partnership </a:t>
            </a:r>
            <a:r>
              <a:rPr lang="en-US" sz="2400" dirty="0" err="1">
                <a:solidFill>
                  <a:srgbClr val="505050"/>
                </a:solidFill>
              </a:rPr>
              <a:t>PMP</a:t>
            </a:r>
            <a:r>
              <a:rPr lang="en-US" dirty="0" err="1">
                <a:solidFill>
                  <a:srgbClr val="505050"/>
                </a:solidFill>
              </a:rPr>
              <a:t>Management</a:t>
            </a:r>
            <a:r>
              <a:rPr lang="en-US" dirty="0">
                <a:solidFill>
                  <a:srgbClr val="505050"/>
                </a:solidFill>
              </a:rPr>
              <a:t> </a:t>
            </a:r>
            <a:r>
              <a:rPr lang="en-US" sz="2400" b="1" dirty="0">
                <a:solidFill>
                  <a:srgbClr val="F7A209"/>
                </a:solidFill>
              </a:rPr>
              <a:t>project management</a:t>
            </a:r>
            <a:r>
              <a:rPr lang="en-US" sz="2400" dirty="0">
                <a:solidFill>
                  <a:srgbClr val="F7A209"/>
                </a:solidFill>
              </a:rPr>
              <a:t> </a:t>
            </a:r>
            <a:r>
              <a:rPr lang="en-US" sz="2400" b="1" dirty="0">
                <a:solidFill>
                  <a:srgbClr val="505050"/>
                </a:solidFill>
              </a:rPr>
              <a:t>Professional</a:t>
            </a:r>
            <a:r>
              <a:rPr lang="en-US" sz="2400" dirty="0">
                <a:solidFill>
                  <a:srgbClr val="505050"/>
                </a:solidFill>
              </a:rPr>
              <a:t/>
            </a:r>
            <a:br>
              <a:rPr lang="en-US" sz="2400" dirty="0">
                <a:solidFill>
                  <a:srgbClr val="505050"/>
                </a:solidFill>
              </a:rPr>
            </a:br>
            <a:r>
              <a:rPr lang="en-US" sz="2400" dirty="0">
                <a:solidFill>
                  <a:srgbClr val="505050"/>
                </a:solidFill>
              </a:rPr>
              <a:t>Policy </a:t>
            </a:r>
            <a:r>
              <a:rPr lang="en-US" sz="2400" b="1" dirty="0">
                <a:solidFill>
                  <a:srgbClr val="F7A209"/>
                </a:solidFill>
              </a:rPr>
              <a:t>Process</a:t>
            </a:r>
            <a:r>
              <a:rPr lang="en-US" sz="2400" b="1" dirty="0">
                <a:solidFill>
                  <a:srgbClr val="008272">
                    <a:lumMod val="75000"/>
                  </a:srgbClr>
                </a:solidFill>
              </a:rPr>
              <a:t> </a:t>
            </a:r>
            <a:r>
              <a:rPr lang="en-US" sz="2400" b="1" dirty="0">
                <a:solidFill>
                  <a:srgbClr val="F7A209"/>
                </a:solidFill>
              </a:rPr>
              <a:t>Improvement</a:t>
            </a:r>
            <a:r>
              <a:rPr lang="en-US" sz="2400" dirty="0">
                <a:solidFill>
                  <a:srgbClr val="008272">
                    <a:lumMod val="75000"/>
                  </a:srgbClr>
                </a:solidFill>
              </a:rPr>
              <a:t> </a:t>
            </a:r>
            <a:r>
              <a:rPr lang="en-US" sz="2400" dirty="0">
                <a:solidFill>
                  <a:srgbClr val="505050"/>
                </a:solidFill>
              </a:rPr>
              <a:t>Program </a:t>
            </a:r>
            <a:r>
              <a:rPr lang="en-US" sz="3200" b="1" dirty="0">
                <a:solidFill>
                  <a:srgbClr val="505050"/>
                </a:solidFill>
              </a:rPr>
              <a:t>Services </a:t>
            </a:r>
            <a:r>
              <a:rPr lang="en-US" sz="2400" dirty="0">
                <a:solidFill>
                  <a:srgbClr val="505050"/>
                </a:solidFill>
              </a:rPr>
              <a:t>requirements analysis Remote Delivery Requirement Analysis RFID </a:t>
            </a:r>
            <a:r>
              <a:rPr lang="en-US" sz="2400" b="1" dirty="0">
                <a:solidFill>
                  <a:srgbClr val="008080"/>
                </a:solidFill>
              </a:rPr>
              <a:t>Risk Management Risk Mitigation </a:t>
            </a:r>
            <a:r>
              <a:rPr lang="en-US" sz="2800" b="1" dirty="0">
                <a:solidFill>
                  <a:srgbClr val="008080"/>
                </a:solidFill>
              </a:rPr>
              <a:t>Security </a:t>
            </a:r>
            <a:r>
              <a:rPr lang="en-US" sz="2400" dirty="0">
                <a:solidFill>
                  <a:srgbClr val="505050"/>
                </a:solidFill>
              </a:rPr>
              <a:t>SharePoint SOA </a:t>
            </a:r>
            <a:r>
              <a:rPr lang="en-US" sz="2800" dirty="0">
                <a:solidFill>
                  <a:srgbClr val="008080"/>
                </a:solidFill>
              </a:rPr>
              <a:t>Software Development Software Engineering Standards </a:t>
            </a:r>
            <a:r>
              <a:rPr lang="en-US" sz="2400" dirty="0">
                <a:solidFill>
                  <a:srgbClr val="505050"/>
                </a:solidFill>
              </a:rPr>
              <a:t>SQL </a:t>
            </a:r>
            <a:r>
              <a:rPr lang="en-US" sz="2400" dirty="0" err="1">
                <a:solidFill>
                  <a:srgbClr val="505050"/>
                </a:solidFill>
              </a:rPr>
              <a:t>SQL</a:t>
            </a:r>
            <a:r>
              <a:rPr lang="en-US" sz="2400" dirty="0">
                <a:solidFill>
                  <a:srgbClr val="505050"/>
                </a:solidFill>
              </a:rPr>
              <a:t> Server </a:t>
            </a:r>
            <a:r>
              <a:rPr lang="en-US" sz="2800" dirty="0">
                <a:solidFill>
                  <a:srgbClr val="008080"/>
                </a:solidFill>
              </a:rPr>
              <a:t>Strategic Communications </a:t>
            </a:r>
            <a:r>
              <a:rPr lang="en-US" sz="2400" dirty="0">
                <a:solidFill>
                  <a:srgbClr val="505050"/>
                </a:solidFill>
              </a:rPr>
              <a:t>Strategic Planning </a:t>
            </a:r>
            <a:r>
              <a:rPr lang="en-US" sz="2400" b="1" dirty="0">
                <a:solidFill>
                  <a:srgbClr val="008080"/>
                </a:solidFill>
              </a:rPr>
              <a:t>Systems Engineering </a:t>
            </a:r>
            <a:r>
              <a:rPr lang="en-US" sz="2400" b="1" dirty="0">
                <a:solidFill>
                  <a:srgbClr val="F7A209"/>
                </a:solidFill>
              </a:rPr>
              <a:t>Technology Injection</a:t>
            </a:r>
            <a:r>
              <a:rPr lang="en-US" sz="2400" b="1" dirty="0">
                <a:solidFill>
                  <a:srgbClr val="008080"/>
                </a:solidFill>
              </a:rPr>
              <a:t> Testing &amp; Evaluation </a:t>
            </a:r>
            <a:r>
              <a:rPr lang="en-US" sz="2400" dirty="0">
                <a:solidFill>
                  <a:srgbClr val="505050"/>
                </a:solidFill>
              </a:rPr>
              <a:t>TLC Training Transformation Life Cycle </a:t>
            </a:r>
            <a:r>
              <a:rPr lang="en-US" sz="2400" b="1" dirty="0">
                <a:solidFill>
                  <a:srgbClr val="505050"/>
                </a:solidFill>
              </a:rPr>
              <a:t>Transportation</a:t>
            </a:r>
            <a:r>
              <a:rPr lang="en-US" sz="2400" dirty="0">
                <a:solidFill>
                  <a:srgbClr val="505050"/>
                </a:solidFill>
              </a:rPr>
              <a:t> Validation Verification </a:t>
            </a:r>
            <a:r>
              <a:rPr lang="en-US" sz="3200" b="1" dirty="0">
                <a:solidFill>
                  <a:srgbClr val="F7A209"/>
                </a:solidFill>
              </a:rPr>
              <a:t>Web 2.0 </a:t>
            </a:r>
            <a:r>
              <a:rPr lang="en-US" sz="2400" dirty="0">
                <a:solidFill>
                  <a:srgbClr val="505050"/>
                </a:solidFill>
              </a:rPr>
              <a:t>wireless </a:t>
            </a:r>
            <a:r>
              <a:rPr lang="en-US" sz="2800" b="1" dirty="0" err="1">
                <a:solidFill>
                  <a:srgbClr val="505050"/>
                </a:solidFill>
              </a:rPr>
              <a:t>Wargaming</a:t>
            </a:r>
            <a:r>
              <a:rPr lang="en-US" sz="2800" b="1" dirty="0">
                <a:solidFill>
                  <a:srgbClr val="505050"/>
                </a:solidFill>
              </a:rPr>
              <a:t/>
            </a:r>
            <a:br>
              <a:rPr lang="en-US" sz="2800" b="1" dirty="0">
                <a:solidFill>
                  <a:srgbClr val="505050"/>
                </a:solidFill>
              </a:rPr>
            </a:br>
            <a:endParaRPr lang="en-US" sz="2800" b="1" dirty="0">
              <a:solidFill>
                <a:srgbClr val="505050"/>
              </a:solidFill>
            </a:endParaRPr>
          </a:p>
          <a:p>
            <a:pPr algn="just">
              <a:defRPr/>
            </a:pPr>
            <a:endParaRPr lang="en-US" sz="2400" dirty="0">
              <a:solidFill>
                <a:srgbClr val="505050"/>
              </a:solidFill>
            </a:endParaRPr>
          </a:p>
        </p:txBody>
      </p:sp>
    </p:spTree>
    <p:extLst>
      <p:ext uri="{BB962C8B-B14F-4D97-AF65-F5344CB8AC3E}">
        <p14:creationId xmlns:p14="http://schemas.microsoft.com/office/powerpoint/2010/main" val="32138491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7239" y="373062"/>
            <a:ext cx="8305801" cy="6304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77910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8039" y="542243"/>
            <a:ext cx="10787063" cy="628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269265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2837" y="364053"/>
            <a:ext cx="7029241" cy="6267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37" y="220661"/>
            <a:ext cx="4891088" cy="655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820156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7" y="332467"/>
            <a:ext cx="6910388" cy="6228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4838" y="906464"/>
            <a:ext cx="6562569" cy="5905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746952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9688"/>
            <a:ext cx="12563475" cy="691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719163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5677" y="58738"/>
            <a:ext cx="10525125"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16229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388" y="53977"/>
            <a:ext cx="10553700" cy="688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81121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1443" y="68263"/>
            <a:ext cx="1009599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871031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23070" y="665454"/>
            <a:ext cx="12190336" cy="5663622"/>
          </a:xfrm>
          <a:prstGeom prst="rect">
            <a:avLst/>
          </a:prstGeom>
        </p:spPr>
      </p:pic>
      <p:sp>
        <p:nvSpPr>
          <p:cNvPr id="2" name="TextBox 1"/>
          <p:cNvSpPr txBox="1"/>
          <p:nvPr/>
        </p:nvSpPr>
        <p:spPr>
          <a:xfrm>
            <a:off x="123070" y="6438337"/>
            <a:ext cx="1500191" cy="394592"/>
          </a:xfrm>
          <a:prstGeom prst="rect">
            <a:avLst/>
          </a:prstGeom>
          <a:noFill/>
        </p:spPr>
        <p:txBody>
          <a:bodyPr wrap="none" lIns="111004" tIns="55503" rIns="111004" bIns="55503" rtlCol="0">
            <a:spAutoFit/>
          </a:bodyPr>
          <a:lstStyle/>
          <a:p>
            <a:r>
              <a:rPr lang="en-US" dirty="0" smtClean="0">
                <a:solidFill>
                  <a:srgbClr val="FFFFFF"/>
                </a:solidFill>
              </a:rPr>
              <a:t>Main Screen</a:t>
            </a:r>
            <a:endParaRPr lang="en-US" dirty="0">
              <a:solidFill>
                <a:srgbClr val="FFFFFF"/>
              </a:solidFill>
            </a:endParaRPr>
          </a:p>
        </p:txBody>
      </p:sp>
    </p:spTree>
    <p:extLst>
      <p:ext uri="{BB962C8B-B14F-4D97-AF65-F5344CB8AC3E}">
        <p14:creationId xmlns:p14="http://schemas.microsoft.com/office/powerpoint/2010/main" val="41435580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3070" y="665454"/>
            <a:ext cx="12190336" cy="5663622"/>
          </a:xfrm>
          <a:prstGeom prst="rect">
            <a:avLst/>
          </a:prstGeom>
        </p:spPr>
      </p:pic>
      <p:sp>
        <p:nvSpPr>
          <p:cNvPr id="3" name="TextBox 2"/>
          <p:cNvSpPr txBox="1"/>
          <p:nvPr/>
        </p:nvSpPr>
        <p:spPr>
          <a:xfrm>
            <a:off x="123069" y="6438337"/>
            <a:ext cx="1866558" cy="394592"/>
          </a:xfrm>
          <a:prstGeom prst="rect">
            <a:avLst/>
          </a:prstGeom>
          <a:noFill/>
        </p:spPr>
        <p:txBody>
          <a:bodyPr wrap="none" lIns="111004" tIns="55503" rIns="111004" bIns="55503" rtlCol="0">
            <a:spAutoFit/>
          </a:bodyPr>
          <a:lstStyle/>
          <a:p>
            <a:r>
              <a:rPr lang="en-US" dirty="0" smtClean="0">
                <a:solidFill>
                  <a:srgbClr val="FFFFFF"/>
                </a:solidFill>
              </a:rPr>
              <a:t>Check In Screen</a:t>
            </a:r>
            <a:endParaRPr lang="en-US" dirty="0">
              <a:solidFill>
                <a:srgbClr val="FFFFFF"/>
              </a:solidFill>
            </a:endParaRPr>
          </a:p>
        </p:txBody>
      </p:sp>
    </p:spTree>
    <p:extLst>
      <p:ext uri="{BB962C8B-B14F-4D97-AF65-F5344CB8AC3E}">
        <p14:creationId xmlns:p14="http://schemas.microsoft.com/office/powerpoint/2010/main" val="217968050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descr="sprout.jpg"/>
          <p:cNvPicPr>
            <a:picLocks noChangeAspect="1"/>
          </p:cNvPicPr>
          <p:nvPr/>
        </p:nvPicPr>
        <p:blipFill rotWithShape="1">
          <a:blip r:embed="rId2" cstate="print"/>
          <a:srcRect l="2905" t="27044"/>
          <a:stretch/>
        </p:blipFill>
        <p:spPr>
          <a:xfrm>
            <a:off x="-1" y="-7938"/>
            <a:ext cx="12492196" cy="7010644"/>
          </a:xfrm>
          <a:prstGeom prst="rect">
            <a:avLst/>
          </a:prstGeom>
        </p:spPr>
      </p:pic>
      <p:sp>
        <p:nvSpPr>
          <p:cNvPr id="4" name="Rectangle 3"/>
          <p:cNvSpPr/>
          <p:nvPr/>
        </p:nvSpPr>
        <p:spPr bwMode="auto">
          <a:xfrm>
            <a:off x="7589838" y="292101"/>
            <a:ext cx="4554329" cy="4119562"/>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Drivers @ Work</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26,000+ employees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5,000 new hires in 2011</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71%+ staff on client sites,</a:t>
            </a:r>
            <a:br>
              <a:rPr lang="en-US" sz="2000" dirty="0">
                <a:gradFill>
                  <a:gsLst>
                    <a:gs pos="0">
                      <a:srgbClr val="FFFFFF"/>
                    </a:gs>
                    <a:gs pos="100000">
                      <a:srgbClr val="FFFFFF"/>
                    </a:gs>
                  </a:gsLst>
                  <a:lin ang="5400000" scaled="0"/>
                </a:gradFill>
                <a:ea typeface="Segoe UI" pitchFamily="34" charset="0"/>
                <a:cs typeface="Segoe UI" pitchFamily="34" charset="0"/>
              </a:rPr>
            </a:br>
            <a:r>
              <a:rPr lang="en-US" sz="2000" dirty="0">
                <a:gradFill>
                  <a:gsLst>
                    <a:gs pos="0">
                      <a:srgbClr val="FFFFFF"/>
                    </a:gs>
                    <a:gs pos="100000">
                      <a:srgbClr val="FFFFFF"/>
                    </a:gs>
                  </a:gsLst>
                  <a:lin ang="5400000" scaled="0"/>
                </a:gradFill>
                <a:ea typeface="Segoe UI" pitchFamily="34" charset="0"/>
                <a:cs typeface="Segoe UI" pitchFamily="34" charset="0"/>
              </a:rPr>
              <a:t>many on first day</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Geographically dispersed offices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Need easy access to relevant information </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Outlook is </a:t>
            </a:r>
            <a:r>
              <a:rPr lang="en-US" sz="2000" dirty="0" err="1">
                <a:gradFill>
                  <a:gsLst>
                    <a:gs pos="0">
                      <a:srgbClr val="FFFFFF"/>
                    </a:gs>
                    <a:gs pos="100000">
                      <a:srgbClr val="FFFFFF"/>
                    </a:gs>
                  </a:gsLst>
                  <a:lin ang="5400000" scaled="0"/>
                </a:gradFill>
                <a:ea typeface="Segoe UI" pitchFamily="34" charset="0"/>
                <a:cs typeface="Segoe UI" pitchFamily="34" charset="0"/>
              </a:rPr>
              <a:t>defacto</a:t>
            </a:r>
            <a:r>
              <a:rPr lang="en-US" sz="2000" dirty="0">
                <a:gradFill>
                  <a:gsLst>
                    <a:gs pos="0">
                      <a:srgbClr val="FFFFFF"/>
                    </a:gs>
                    <a:gs pos="100000">
                      <a:srgbClr val="FFFFFF"/>
                    </a:gs>
                  </a:gsLst>
                  <a:lin ang="5400000" scaled="0"/>
                </a:gradFill>
                <a:ea typeface="Segoe UI" pitchFamily="34" charset="0"/>
                <a:cs typeface="Segoe UI" pitchFamily="34" charset="0"/>
              </a:rPr>
              <a:t> collaboration tool</a:t>
            </a:r>
          </a:p>
        </p:txBody>
      </p:sp>
    </p:spTree>
    <p:extLst>
      <p:ext uri="{BB962C8B-B14F-4D97-AF65-F5344CB8AC3E}">
        <p14:creationId xmlns:p14="http://schemas.microsoft.com/office/powerpoint/2010/main" val="167408821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3070" y="665454"/>
            <a:ext cx="12190336" cy="5663622"/>
          </a:xfrm>
          <a:prstGeom prst="rect">
            <a:avLst/>
          </a:prstGeom>
        </p:spPr>
      </p:pic>
      <p:sp>
        <p:nvSpPr>
          <p:cNvPr id="3" name="TextBox 2"/>
          <p:cNvSpPr txBox="1"/>
          <p:nvPr/>
        </p:nvSpPr>
        <p:spPr>
          <a:xfrm>
            <a:off x="123069" y="6438337"/>
            <a:ext cx="2024424" cy="394592"/>
          </a:xfrm>
          <a:prstGeom prst="rect">
            <a:avLst/>
          </a:prstGeom>
          <a:noFill/>
        </p:spPr>
        <p:txBody>
          <a:bodyPr wrap="none" lIns="111004" tIns="55503" rIns="111004" bIns="55503" rtlCol="0">
            <a:spAutoFit/>
          </a:bodyPr>
          <a:lstStyle/>
          <a:p>
            <a:r>
              <a:rPr lang="en-US" dirty="0" smtClean="0">
                <a:solidFill>
                  <a:srgbClr val="FFFFFF"/>
                </a:solidFill>
              </a:rPr>
              <a:t>My Profile Screen</a:t>
            </a:r>
            <a:endParaRPr lang="en-US" dirty="0">
              <a:solidFill>
                <a:srgbClr val="FFFFFF"/>
              </a:solidFill>
            </a:endParaRPr>
          </a:p>
        </p:txBody>
      </p:sp>
    </p:spTree>
    <p:extLst>
      <p:ext uri="{BB962C8B-B14F-4D97-AF65-F5344CB8AC3E}">
        <p14:creationId xmlns:p14="http://schemas.microsoft.com/office/powerpoint/2010/main" val="278768518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3070" y="665454"/>
            <a:ext cx="12190336" cy="5663622"/>
          </a:xfrm>
          <a:prstGeom prst="rect">
            <a:avLst/>
          </a:prstGeom>
        </p:spPr>
      </p:pic>
      <p:sp>
        <p:nvSpPr>
          <p:cNvPr id="3" name="TextBox 2"/>
          <p:cNvSpPr txBox="1"/>
          <p:nvPr/>
        </p:nvSpPr>
        <p:spPr>
          <a:xfrm>
            <a:off x="123069" y="6438337"/>
            <a:ext cx="2502796" cy="394592"/>
          </a:xfrm>
          <a:prstGeom prst="rect">
            <a:avLst/>
          </a:prstGeom>
          <a:noFill/>
        </p:spPr>
        <p:txBody>
          <a:bodyPr wrap="none" lIns="111004" tIns="55503" rIns="111004" bIns="55503" rtlCol="0">
            <a:spAutoFit/>
          </a:bodyPr>
          <a:lstStyle/>
          <a:p>
            <a:r>
              <a:rPr lang="en-US" dirty="0" smtClean="0">
                <a:solidFill>
                  <a:srgbClr val="FFFFFF"/>
                </a:solidFill>
              </a:rPr>
              <a:t>My Colleagues Screen</a:t>
            </a:r>
            <a:endParaRPr lang="en-US" dirty="0">
              <a:solidFill>
                <a:srgbClr val="FFFFFF"/>
              </a:solidFill>
            </a:endParaRPr>
          </a:p>
        </p:txBody>
      </p:sp>
    </p:spTree>
    <p:extLst>
      <p:ext uri="{BB962C8B-B14F-4D97-AF65-F5344CB8AC3E}">
        <p14:creationId xmlns:p14="http://schemas.microsoft.com/office/powerpoint/2010/main" val="407716828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88030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Contact info</a:t>
            </a:r>
            <a:endParaRPr lang="en-US" dirty="0"/>
          </a:p>
        </p:txBody>
      </p:sp>
      <p:sp>
        <p:nvSpPr>
          <p:cNvPr id="5" name="Text Placeholder 4"/>
          <p:cNvSpPr>
            <a:spLocks noGrp="1"/>
          </p:cNvSpPr>
          <p:nvPr>
            <p:ph type="body" sz="quarter" idx="12"/>
          </p:nvPr>
        </p:nvSpPr>
        <p:spPr>
          <a:xfrm>
            <a:off x="274639" y="5020448"/>
            <a:ext cx="8229600" cy="1372414"/>
          </a:xfrm>
        </p:spPr>
        <p:txBody>
          <a:bodyPr/>
          <a:lstStyle/>
          <a:p>
            <a:r>
              <a:rPr lang="en-US" sz="2800" dirty="0">
                <a:hlinkClick r:id="rId2"/>
              </a:rPr>
              <a:t>Smith_walton@bah.com</a:t>
            </a:r>
            <a:endParaRPr lang="en-US" sz="2800" dirty="0"/>
          </a:p>
          <a:p>
            <a:r>
              <a:rPr lang="en-US" sz="2800" dirty="0" smtClean="0"/>
              <a:t>@walton3</a:t>
            </a:r>
            <a:endParaRPr lang="en-US" sz="2800" dirty="0"/>
          </a:p>
          <a:p>
            <a:r>
              <a:rPr lang="en-US" sz="2800" dirty="0">
                <a:hlinkClick r:id="rId3"/>
              </a:rPr>
              <a:t>Berry_david@bah.com</a:t>
            </a:r>
            <a:endParaRPr lang="en-US" sz="2800" dirty="0"/>
          </a:p>
          <a:p>
            <a:r>
              <a:rPr lang="en-US" sz="2800" dirty="0" smtClean="0"/>
              <a:t>@</a:t>
            </a:r>
            <a:r>
              <a:rPr lang="en-US" sz="2800" dirty="0" err="1" smtClean="0"/>
              <a:t>berrpoint</a:t>
            </a:r>
            <a:endParaRPr lang="en-US" sz="2800" dirty="0"/>
          </a:p>
          <a:p>
            <a:endParaRPr lang="en-US" dirty="0"/>
          </a:p>
        </p:txBody>
      </p:sp>
    </p:spTree>
    <p:extLst>
      <p:ext uri="{BB962C8B-B14F-4D97-AF65-F5344CB8AC3E}">
        <p14:creationId xmlns:p14="http://schemas.microsoft.com/office/powerpoint/2010/main" val="134302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Tree>
    <p:extLst>
      <p:ext uri="{BB962C8B-B14F-4D97-AF65-F5344CB8AC3E}">
        <p14:creationId xmlns:p14="http://schemas.microsoft.com/office/powerpoint/2010/main" val="348978692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Knowledge Management Progression</a:t>
            </a:r>
            <a:endParaRPr lang="en-US" dirty="0"/>
          </a:p>
        </p:txBody>
      </p:sp>
      <p:graphicFrame>
        <p:nvGraphicFramePr>
          <p:cNvPr id="3" name="Diagram 2"/>
          <p:cNvGraphicFramePr/>
          <p:nvPr>
            <p:extLst>
              <p:ext uri="{D42A27DB-BD31-4B8C-83A1-F6EECF244321}">
                <p14:modId xmlns:p14="http://schemas.microsoft.com/office/powerpoint/2010/main" val="1214369125"/>
              </p:ext>
            </p:extLst>
          </p:nvPr>
        </p:nvGraphicFramePr>
        <p:xfrm>
          <a:off x="274638" y="1211263"/>
          <a:ext cx="118872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309076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rrowheads="1"/>
          </p:cNvPicPr>
          <p:nvPr/>
        </p:nvPicPr>
        <p:blipFill rotWithShape="1">
          <a:blip r:embed="rId2" cstate="print"/>
          <a:srcRect l="7805" t="43934" r="72963" b="21951"/>
          <a:stretch/>
        </p:blipFill>
        <p:spPr bwMode="auto">
          <a:xfrm>
            <a:off x="7927847" y="3954464"/>
            <a:ext cx="4233990" cy="2743201"/>
          </a:xfrm>
          <a:prstGeom prst="rect">
            <a:avLst/>
          </a:prstGeom>
          <a:ln>
            <a:noFill/>
          </a:ln>
          <a:effectLst/>
        </p:spPr>
      </p:pic>
      <p:pic>
        <p:nvPicPr>
          <p:cNvPr id="6" name="Picture 2"/>
          <p:cNvPicPr>
            <a:picLocks noChangeArrowheads="1"/>
          </p:cNvPicPr>
          <p:nvPr/>
        </p:nvPicPr>
        <p:blipFill rotWithShape="1">
          <a:blip r:embed="rId3" cstate="print"/>
          <a:srcRect l="469" t="13040" r="60570" b="25626"/>
          <a:stretch/>
        </p:blipFill>
        <p:spPr bwMode="auto">
          <a:xfrm>
            <a:off x="274640" y="3954463"/>
            <a:ext cx="4770783" cy="2743200"/>
          </a:xfrm>
          <a:prstGeom prst="rect">
            <a:avLst/>
          </a:prstGeom>
          <a:ln>
            <a:noFill/>
          </a:ln>
          <a:effectLst/>
        </p:spPr>
      </p:pic>
      <p:sp>
        <p:nvSpPr>
          <p:cNvPr id="2" name="Title 1"/>
          <p:cNvSpPr>
            <a:spLocks noGrp="1"/>
          </p:cNvSpPr>
          <p:nvPr>
            <p:ph type="title"/>
          </p:nvPr>
        </p:nvSpPr>
        <p:spPr/>
        <p:txBody>
          <a:bodyPr/>
          <a:lstStyle/>
          <a:p>
            <a:r>
              <a:rPr lang="en-US" dirty="0" smtClean="0"/>
              <a:t>SharePoint 2003</a:t>
            </a:r>
            <a:endParaRPr lang="en-US" sz="4000" dirty="0"/>
          </a:p>
        </p:txBody>
      </p:sp>
      <p:sp>
        <p:nvSpPr>
          <p:cNvPr id="8" name="Text Placeholder 7"/>
          <p:cNvSpPr>
            <a:spLocks noGrp="1"/>
          </p:cNvSpPr>
          <p:nvPr>
            <p:ph type="body" sz="quarter" idx="10"/>
          </p:nvPr>
        </p:nvSpPr>
        <p:spPr>
          <a:xfrm>
            <a:off x="274638" y="1212851"/>
            <a:ext cx="11887200" cy="2538889"/>
          </a:xfrm>
        </p:spPr>
        <p:txBody>
          <a:bodyPr/>
          <a:lstStyle/>
          <a:p>
            <a:pPr marL="342833" indent="-342833">
              <a:buFont typeface="Arial" pitchFamily="34" charset="0"/>
              <a:buChar char="•"/>
            </a:pPr>
            <a:r>
              <a:rPr lang="en-US" sz="2000" dirty="0">
                <a:solidFill>
                  <a:schemeClr val="tx1">
                    <a:lumMod val="75000"/>
                    <a:lumOff val="25000"/>
                  </a:schemeClr>
                </a:solidFill>
                <a:latin typeface="+mn-lt"/>
              </a:rPr>
              <a:t>Project, team, organizational focus</a:t>
            </a:r>
          </a:p>
          <a:p>
            <a:pPr marL="342833" indent="-342833">
              <a:buFont typeface="Arial" pitchFamily="34" charset="0"/>
              <a:buChar char="•"/>
            </a:pPr>
            <a:r>
              <a:rPr lang="en-US" sz="2000" dirty="0">
                <a:solidFill>
                  <a:schemeClr val="tx1">
                    <a:lumMod val="75000"/>
                    <a:lumOff val="25000"/>
                  </a:schemeClr>
                </a:solidFill>
                <a:latin typeface="+mn-lt"/>
              </a:rPr>
              <a:t>Consolidated Systems</a:t>
            </a:r>
          </a:p>
          <a:p>
            <a:pPr marL="342833" indent="-342833">
              <a:buFont typeface="Arial" pitchFamily="34" charset="0"/>
              <a:buChar char="•"/>
            </a:pPr>
            <a:r>
              <a:rPr lang="en-US" sz="2000" dirty="0">
                <a:solidFill>
                  <a:schemeClr val="tx1">
                    <a:lumMod val="75000"/>
                    <a:lumOff val="25000"/>
                  </a:schemeClr>
                </a:solidFill>
                <a:latin typeface="+mn-lt"/>
              </a:rPr>
              <a:t>One-stop-shop</a:t>
            </a:r>
          </a:p>
          <a:p>
            <a:pPr marL="342833" indent="-342833">
              <a:buFont typeface="Arial" pitchFamily="34" charset="0"/>
              <a:buChar char="•"/>
            </a:pPr>
            <a:r>
              <a:rPr lang="en-US" sz="2000" dirty="0">
                <a:solidFill>
                  <a:schemeClr val="tx1">
                    <a:lumMod val="75000"/>
                    <a:lumOff val="25000"/>
                  </a:schemeClr>
                </a:solidFill>
                <a:latin typeface="+mn-lt"/>
              </a:rPr>
              <a:t>Authoritative</a:t>
            </a:r>
          </a:p>
          <a:p>
            <a:pPr marL="342833" indent="-342833">
              <a:buFont typeface="Arial" pitchFamily="34" charset="0"/>
              <a:buChar char="•"/>
            </a:pPr>
            <a:r>
              <a:rPr lang="en-US" sz="2000" dirty="0">
                <a:solidFill>
                  <a:schemeClr val="tx1">
                    <a:lumMod val="75000"/>
                    <a:lumOff val="25000"/>
                  </a:schemeClr>
                </a:solidFill>
                <a:latin typeface="+mn-lt"/>
              </a:rPr>
              <a:t>Metadata &amp; Taxonomies</a:t>
            </a:r>
          </a:p>
          <a:p>
            <a:pPr marL="342833" indent="-342833">
              <a:buFont typeface="Arial" pitchFamily="34" charset="0"/>
              <a:buChar char="•"/>
            </a:pPr>
            <a:r>
              <a:rPr lang="en-US" sz="2000" dirty="0">
                <a:solidFill>
                  <a:schemeClr val="tx1">
                    <a:lumMod val="75000"/>
                    <a:lumOff val="25000"/>
                  </a:schemeClr>
                </a:solidFill>
                <a:latin typeface="+mn-lt"/>
              </a:rPr>
              <a:t>Access Controlled</a:t>
            </a:r>
          </a:p>
          <a:p>
            <a:pPr marL="342833" indent="-342833">
              <a:buFont typeface="Arial" pitchFamily="34" charset="0"/>
              <a:buChar char="•"/>
            </a:pPr>
            <a:r>
              <a:rPr lang="en-US" sz="2000" dirty="0">
                <a:solidFill>
                  <a:schemeClr val="tx1">
                    <a:lumMod val="75000"/>
                    <a:lumOff val="25000"/>
                  </a:schemeClr>
                </a:solidFill>
                <a:latin typeface="+mn-lt"/>
              </a:rPr>
              <a:t>Accessible vs. Discoverable</a:t>
            </a:r>
          </a:p>
        </p:txBody>
      </p:sp>
      <p:pic>
        <p:nvPicPr>
          <p:cNvPr id="3" name="Picture 3"/>
          <p:cNvPicPr>
            <a:picLocks noChangeArrowheads="1"/>
          </p:cNvPicPr>
          <p:nvPr/>
        </p:nvPicPr>
        <p:blipFill rotWithShape="1">
          <a:blip r:embed="rId4" cstate="print"/>
          <a:srcRect l="7707" t="28345" r="77086" b="30790"/>
          <a:stretch/>
        </p:blipFill>
        <p:spPr bwMode="auto">
          <a:xfrm>
            <a:off x="5093210" y="3954463"/>
            <a:ext cx="2791866" cy="2743200"/>
          </a:xfrm>
          <a:prstGeom prst="rect">
            <a:avLst/>
          </a:prstGeom>
          <a:ln>
            <a:noFill/>
          </a:ln>
          <a:effectLst/>
        </p:spPr>
      </p:pic>
    </p:spTree>
    <p:extLst>
      <p:ext uri="{BB962C8B-B14F-4D97-AF65-F5344CB8AC3E}">
        <p14:creationId xmlns:p14="http://schemas.microsoft.com/office/powerpoint/2010/main" val="362564239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ssons_Learned.jpg"/>
          <p:cNvPicPr>
            <a:picLocks noChangeAspect="1"/>
          </p:cNvPicPr>
          <p:nvPr/>
        </p:nvPicPr>
        <p:blipFill rotWithShape="1">
          <a:blip r:embed="rId2" cstate="print"/>
          <a:srcRect t="9306" r="44" b="6130"/>
          <a:stretch/>
        </p:blipFill>
        <p:spPr>
          <a:xfrm>
            <a:off x="1" y="0"/>
            <a:ext cx="12436474" cy="6994525"/>
          </a:xfrm>
          <a:prstGeom prst="rect">
            <a:avLst/>
          </a:prstGeom>
          <a:noFill/>
          <a:ln>
            <a:noFill/>
          </a:ln>
        </p:spPr>
      </p:pic>
      <p:sp>
        <p:nvSpPr>
          <p:cNvPr id="7" name="Rectangle 6"/>
          <p:cNvSpPr/>
          <p:nvPr/>
        </p:nvSpPr>
        <p:spPr bwMode="auto">
          <a:xfrm>
            <a:off x="274638" y="292101"/>
            <a:ext cx="4554329" cy="4195763"/>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Challenges &amp; Lessons Learned</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Search didn’t work</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Outlook was still easier</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Didn’t provide for open collaboration</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Redundant information silos</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Focus on systems not people</a:t>
            </a:r>
          </a:p>
          <a:p>
            <a:pPr defTabSz="932290"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Too many of existing one-stop-shops</a:t>
            </a:r>
          </a:p>
          <a:p>
            <a:pPr defTabSz="932290" fontAlgn="base">
              <a:lnSpc>
                <a:spcPct val="90000"/>
              </a:lnSpc>
              <a:spcBef>
                <a:spcPct val="0"/>
              </a:spcBef>
              <a:spcAft>
                <a:spcPts val="120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8608576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From Napkin </a:t>
            </a:r>
            <a:r>
              <a:rPr lang="en-US" dirty="0"/>
              <a:t>to </a:t>
            </a:r>
            <a:r>
              <a:rPr lang="en-US" dirty="0" smtClean="0"/>
              <a:t>Login</a:t>
            </a:r>
            <a:endParaRPr lang="en-US" dirty="0"/>
          </a:p>
        </p:txBody>
      </p:sp>
      <p:sp>
        <p:nvSpPr>
          <p:cNvPr id="3" name="Text Placeholder 2"/>
          <p:cNvSpPr>
            <a:spLocks noGrp="1"/>
          </p:cNvSpPr>
          <p:nvPr>
            <p:ph type="body" sz="quarter" idx="10"/>
          </p:nvPr>
        </p:nvSpPr>
        <p:spPr>
          <a:xfrm>
            <a:off x="274638" y="1212850"/>
            <a:ext cx="11887200" cy="1848301"/>
          </a:xfrm>
        </p:spPr>
        <p:txBody>
          <a:bodyPr/>
          <a:lstStyle/>
          <a:p>
            <a:pPr marL="342833" indent="-342833">
              <a:buFont typeface="Arial" pitchFamily="34" charset="0"/>
              <a:buChar char="•"/>
            </a:pPr>
            <a:r>
              <a:rPr lang="en-US" sz="2000" dirty="0">
                <a:latin typeface="+mn-lt"/>
              </a:rPr>
              <a:t>Online in under six months with a wiki, blogs, profiles, SSO, and SSL VPN access</a:t>
            </a:r>
          </a:p>
          <a:p>
            <a:pPr marL="342833" indent="-342833">
              <a:buFont typeface="Arial" pitchFamily="34" charset="0"/>
              <a:buChar char="•"/>
            </a:pPr>
            <a:r>
              <a:rPr lang="en-US" sz="2000" dirty="0">
                <a:latin typeface="+mn-lt"/>
              </a:rPr>
              <a:t>Weekly agile build process where user feedback was vetted and integrated</a:t>
            </a:r>
          </a:p>
          <a:p>
            <a:pPr marL="342833" indent="-342833">
              <a:buFont typeface="Arial" pitchFamily="34" charset="0"/>
              <a:buChar char="•"/>
            </a:pPr>
            <a:r>
              <a:rPr lang="en-US" sz="2000" dirty="0">
                <a:latin typeface="+mn-lt"/>
              </a:rPr>
              <a:t>SharePoint, Open source, COTS, and custom PHP tied to HRIS and LDAP data</a:t>
            </a:r>
          </a:p>
          <a:p>
            <a:endParaRPr lang="en-US" sz="2000" dirty="0">
              <a:latin typeface="+mn-lt"/>
            </a:endParaRPr>
          </a:p>
          <a:p>
            <a:endParaRPr lang="en-US" sz="2000" dirty="0">
              <a:latin typeface="+mn-lt"/>
            </a:endParaRPr>
          </a:p>
        </p:txBody>
      </p:sp>
      <p:pic>
        <p:nvPicPr>
          <p:cNvPr id="4" name="Content Placeholder 13" descr="napkin.jpg"/>
          <p:cNvPicPr>
            <a:picLocks noChangeAspect="1"/>
          </p:cNvPicPr>
          <p:nvPr/>
        </p:nvPicPr>
        <p:blipFill>
          <a:blip r:embed="rId2">
            <a:lum bright="20000" contrast="10000"/>
          </a:blip>
          <a:stretch>
            <a:fillRect/>
          </a:stretch>
        </p:blipFill>
        <p:spPr>
          <a:xfrm>
            <a:off x="274639" y="3047893"/>
            <a:ext cx="4885742" cy="3664760"/>
          </a:xfrm>
          <a:prstGeom prst="rect">
            <a:avLst/>
          </a:prstGeom>
          <a:effectLst/>
        </p:spPr>
      </p:pic>
      <p:pic>
        <p:nvPicPr>
          <p:cNvPr id="5" name="Picture 6"/>
          <p:cNvPicPr>
            <a:picLocks noChangeAspect="1" noChangeArrowheads="1"/>
          </p:cNvPicPr>
          <p:nvPr/>
        </p:nvPicPr>
        <p:blipFill>
          <a:blip r:embed="rId3"/>
          <a:srcRect l="1796" t="3667" r="2994" b="934"/>
          <a:stretch>
            <a:fillRect/>
          </a:stretch>
        </p:blipFill>
        <p:spPr bwMode="auto">
          <a:xfrm>
            <a:off x="5202736" y="3057319"/>
            <a:ext cx="4883272" cy="3670325"/>
          </a:xfrm>
          <a:prstGeom prst="rect">
            <a:avLst/>
          </a:prstGeom>
          <a:ln>
            <a:noFill/>
          </a:ln>
          <a:effectLst/>
        </p:spPr>
      </p:pic>
    </p:spTree>
    <p:extLst>
      <p:ext uri="{BB962C8B-B14F-4D97-AF65-F5344CB8AC3E}">
        <p14:creationId xmlns:p14="http://schemas.microsoft.com/office/powerpoint/2010/main" val="29777914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Walton Smith</External_x0020_Speaker>
    <Session_x0020_Code xmlns="2295e2e7-0eeb-498e-8716-217bb2ee6ee3">SPC053</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Walton Smith</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2295e2e7-0eeb-498e-8716-217bb2ee6ee3"/>
    <ds:schemaRef ds:uri="http://schemas.microsoft.com/office/2006/documentManagement/types"/>
    <ds:schemaRef ds:uri="http://www.w3.org/XML/1998/namespace"/>
    <ds:schemaRef ds:uri="230e9df3-be65-4c73-a93b-d1236ebd677e"/>
    <ds:schemaRef ds:uri="032d541b-1b4e-4d91-93c7-b10533c52f73"/>
    <ds:schemaRef ds:uri="http://schemas.microsoft.com/office/2006/metadata/properties"/>
    <ds:schemaRef ds:uri="http://schemas.openxmlformats.org/package/2006/metadata/core-properties"/>
    <ds:schemaRef ds:uri="http://purl.org/dc/dcmitype/"/>
    <ds:schemaRef ds:uri="http://schemas.microsoft.com/sharepoint/v3"/>
    <ds:schemaRef ds:uri="http://purl.org/dc/elements/1.1/"/>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1CDF755B-3D00-4F37-8D5D-A586828596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17152</TotalTime>
  <Words>1399</Words>
  <Application>Microsoft Office PowerPoint</Application>
  <PresentationFormat>Custom</PresentationFormat>
  <Paragraphs>173</Paragraphs>
  <Slides>43</Slides>
  <Notes>4</Notes>
  <HiddenSlides>0</HiddenSlides>
  <MMClips>0</MMClips>
  <ScaleCrop>false</ScaleCrop>
  <HeadingPairs>
    <vt:vector size="4" baseType="variant">
      <vt:variant>
        <vt:lpstr>Theme</vt:lpstr>
      </vt:variant>
      <vt:variant>
        <vt:i4>5</vt:i4>
      </vt:variant>
      <vt:variant>
        <vt:lpstr>Slide Titles</vt:lpstr>
      </vt:variant>
      <vt:variant>
        <vt:i4>43</vt:i4>
      </vt:variant>
    </vt:vector>
  </HeadingPairs>
  <TitlesOfParts>
    <vt:vector size="48" baseType="lpstr">
      <vt:lpstr>5-30072_SPC2012_Business_Template_16x9</vt:lpstr>
      <vt:lpstr>5-30072_SPC2012_Business_Template_16x9_Light</vt:lpstr>
      <vt:lpstr>SPC2012_Business_Template_16x9</vt:lpstr>
      <vt:lpstr>1_5-30072_SPC2012_Business_Template_16x9_Light</vt:lpstr>
      <vt:lpstr>2_5-30072_SPC2012_Business_Template_16x9_Light</vt:lpstr>
      <vt:lpstr>PowerPoint Presentation</vt:lpstr>
      <vt:lpstr>Case Study: Booz Allen</vt:lpstr>
      <vt:lpstr>PowerPoint Presentation</vt:lpstr>
      <vt:lpstr>PowerPoint Presentation</vt:lpstr>
      <vt:lpstr>Getting Started</vt:lpstr>
      <vt:lpstr>Our Knowledge Management Progression</vt:lpstr>
      <vt:lpstr>SharePoint 2003</vt:lpstr>
      <vt:lpstr>PowerPoint Presentation</vt:lpstr>
      <vt:lpstr>From Napkin to Login</vt:lpstr>
      <vt:lpstr>Hello</vt:lpstr>
      <vt:lpstr>PowerPoint Presentation</vt:lpstr>
      <vt:lpstr>PowerPoint Presentation</vt:lpstr>
      <vt:lpstr>PowerPoint Presentation</vt:lpstr>
      <vt:lpstr>Enter Yammer</vt:lpstr>
      <vt:lpstr>Yammer success from the start</vt:lpstr>
      <vt:lpstr>Communities in Practice</vt:lpstr>
      <vt:lpstr>Trending thru Disasters</vt:lpstr>
      <vt:lpstr>Proof #yammerworks</vt:lpstr>
      <vt:lpstr>PowerPoint Presentation</vt:lpstr>
      <vt:lpstr>PowerPoint Presentation</vt:lpstr>
      <vt:lpstr>Leadership is Listening:</vt:lpstr>
      <vt:lpstr>Pillars of the New Booz Allen Intranet</vt:lpstr>
      <vt:lpstr>PowerPoint Presentation</vt:lpstr>
      <vt:lpstr>PowerPoint Presentation</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Contact info</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Case Study: Booz Allen</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928</cp:revision>
  <dcterms:created xsi:type="dcterms:W3CDTF">2012-05-22T07:38:31Z</dcterms:created>
  <dcterms:modified xsi:type="dcterms:W3CDTF">2012-12-05T23:02:29Z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