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3" r:id="rId8"/>
  </p:sldMasterIdLst>
  <p:notesMasterIdLst>
    <p:notesMasterId r:id="rId58"/>
  </p:notesMasterIdLst>
  <p:handoutMasterIdLst>
    <p:handoutMasterId r:id="rId59"/>
  </p:handoutMasterIdLst>
  <p:sldIdLst>
    <p:sldId id="1055" r:id="rId9"/>
    <p:sldId id="1057" r:id="rId10"/>
    <p:sldId id="1058" r:id="rId11"/>
    <p:sldId id="1059" r:id="rId12"/>
    <p:sldId id="1060" r:id="rId13"/>
    <p:sldId id="1061" r:id="rId14"/>
    <p:sldId id="1062" r:id="rId15"/>
    <p:sldId id="1063" r:id="rId16"/>
    <p:sldId id="1064" r:id="rId17"/>
    <p:sldId id="1065" r:id="rId18"/>
    <p:sldId id="1066" r:id="rId19"/>
    <p:sldId id="1067" r:id="rId20"/>
    <p:sldId id="1068" r:id="rId21"/>
    <p:sldId id="1069" r:id="rId22"/>
    <p:sldId id="1070" r:id="rId23"/>
    <p:sldId id="1071" r:id="rId24"/>
    <p:sldId id="1072" r:id="rId25"/>
    <p:sldId id="1073" r:id="rId26"/>
    <p:sldId id="1074" r:id="rId27"/>
    <p:sldId id="1075" r:id="rId28"/>
    <p:sldId id="1076" r:id="rId29"/>
    <p:sldId id="1077" r:id="rId30"/>
    <p:sldId id="1078" r:id="rId31"/>
    <p:sldId id="1079" r:id="rId32"/>
    <p:sldId id="1080" r:id="rId33"/>
    <p:sldId id="1081" r:id="rId34"/>
    <p:sldId id="1082" r:id="rId35"/>
    <p:sldId id="1083" r:id="rId36"/>
    <p:sldId id="1084" r:id="rId37"/>
    <p:sldId id="1085" r:id="rId38"/>
    <p:sldId id="1086" r:id="rId39"/>
    <p:sldId id="1087" r:id="rId40"/>
    <p:sldId id="1088" r:id="rId41"/>
    <p:sldId id="1089" r:id="rId42"/>
    <p:sldId id="1090" r:id="rId43"/>
    <p:sldId id="1091" r:id="rId44"/>
    <p:sldId id="1092" r:id="rId45"/>
    <p:sldId id="1093" r:id="rId46"/>
    <p:sldId id="1094" r:id="rId47"/>
    <p:sldId id="1095" r:id="rId48"/>
    <p:sldId id="1096" r:id="rId49"/>
    <p:sldId id="1097" r:id="rId50"/>
    <p:sldId id="1098" r:id="rId51"/>
    <p:sldId id="1101" r:id="rId52"/>
    <p:sldId id="1102" r:id="rId53"/>
    <p:sldId id="1103" r:id="rId54"/>
    <p:sldId id="1104" r:id="rId55"/>
    <p:sldId id="1105" r:id="rId56"/>
    <p:sldId id="1106" r:id="rId57"/>
  </p:sldIdLst>
  <p:sldSz cx="12436475" cy="6994525"/>
  <p:notesSz cx="6858000" cy="9144000"/>
  <p:defaultText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2" Type="http://schemas.openxmlformats.org/officeDocument/2006/relationships/oleObject" Target="file:///C:\Users\giambda\AppData\Local\Microsoft\Windows\Temporary%20Internet%20Files\Content.Outlook\A5NYZFLN\Helpdesk%20Stats%20Aug%2012%20v3.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6379384529556509"/>
          <c:y val="0.12238998132456358"/>
          <c:w val="0.69878804594240318"/>
          <c:h val="0.75382524394061245"/>
        </c:manualLayout>
      </c:layout>
      <c:barChart>
        <c:barDir val="col"/>
        <c:grouping val="stacked"/>
        <c:varyColors val="0"/>
        <c:ser>
          <c:idx val="0"/>
          <c:order val="0"/>
          <c:tx>
            <c:strRef>
              <c:f>'\Users\mathere\AppData\Local\Microsoft\Windows\Temporary Internet Files\Content.Outlook\R4KBR1S4\[Graphs.xlsx]Sheet2'!$A$25</c:f>
              <c:strCache>
                <c:ptCount val="1"/>
                <c:pt idx="0">
                  <c:v>Broke/Fix</c:v>
                </c:pt>
              </c:strCache>
            </c:strRef>
          </c:tx>
          <c:spPr>
            <a:solidFill>
              <a:srgbClr val="FF0000"/>
            </a:solidFill>
          </c:spPr>
          <c:invertIfNegative val="0"/>
          <c:cat>
            <c:numRef>
              <c:f>'\Users\mathere\AppData\Local\Microsoft\Windows\Temporary Internet Files\Content.Outlook\R4KBR1S4\[Graphs.xlsx]Sheet2'!$B$24:$G$24</c:f>
              <c:numCache>
                <c:formatCode>General</c:formatCode>
                <c:ptCount val="6"/>
                <c:pt idx="0">
                  <c:v>2007</c:v>
                </c:pt>
                <c:pt idx="1">
                  <c:v>2008</c:v>
                </c:pt>
                <c:pt idx="2">
                  <c:v>2009</c:v>
                </c:pt>
                <c:pt idx="3">
                  <c:v>2010</c:v>
                </c:pt>
                <c:pt idx="4">
                  <c:v>2011</c:v>
                </c:pt>
                <c:pt idx="5">
                  <c:v>2012</c:v>
                </c:pt>
              </c:numCache>
            </c:numRef>
          </c:cat>
          <c:val>
            <c:numRef>
              <c:f>'\Users\mathere\AppData\Local\Microsoft\Windows\Temporary Internet Files\Content.Outlook\R4KBR1S4\[Graphs.xlsx]Sheet2'!$B$25:$G$25</c:f>
              <c:numCache>
                <c:formatCode>General</c:formatCode>
                <c:ptCount val="6"/>
                <c:pt idx="0">
                  <c:v>24893</c:v>
                </c:pt>
                <c:pt idx="1">
                  <c:v>12013</c:v>
                </c:pt>
                <c:pt idx="2">
                  <c:v>12765</c:v>
                </c:pt>
                <c:pt idx="3">
                  <c:v>11355</c:v>
                </c:pt>
                <c:pt idx="4">
                  <c:v>11893</c:v>
                </c:pt>
                <c:pt idx="5">
                  <c:v>10471</c:v>
                </c:pt>
              </c:numCache>
            </c:numRef>
          </c:val>
        </c:ser>
        <c:ser>
          <c:idx val="1"/>
          <c:order val="1"/>
          <c:tx>
            <c:strRef>
              <c:f>'\Users\mathere\AppData\Local\Microsoft\Windows\Temporary Internet Files\Content.Outlook\R4KBR1S4\[Graphs.xlsx]Sheet2'!$A$26</c:f>
              <c:strCache>
                <c:ptCount val="1"/>
                <c:pt idx="0">
                  <c:v>Service</c:v>
                </c:pt>
              </c:strCache>
            </c:strRef>
          </c:tx>
          <c:spPr>
            <a:solidFill>
              <a:srgbClr val="00B050"/>
            </a:solidFill>
          </c:spPr>
          <c:invertIfNegative val="0"/>
          <c:cat>
            <c:numRef>
              <c:f>'\Users\mathere\AppData\Local\Microsoft\Windows\Temporary Internet Files\Content.Outlook\R4KBR1S4\[Graphs.xlsx]Sheet2'!$B$24:$G$24</c:f>
              <c:numCache>
                <c:formatCode>General</c:formatCode>
                <c:ptCount val="6"/>
                <c:pt idx="0">
                  <c:v>2007</c:v>
                </c:pt>
                <c:pt idx="1">
                  <c:v>2008</c:v>
                </c:pt>
                <c:pt idx="2">
                  <c:v>2009</c:v>
                </c:pt>
                <c:pt idx="3">
                  <c:v>2010</c:v>
                </c:pt>
                <c:pt idx="4">
                  <c:v>2011</c:v>
                </c:pt>
                <c:pt idx="5">
                  <c:v>2012</c:v>
                </c:pt>
              </c:numCache>
            </c:numRef>
          </c:cat>
          <c:val>
            <c:numRef>
              <c:f>'\Users\mathere\AppData\Local\Microsoft\Windows\Temporary Internet Files\Content.Outlook\R4KBR1S4\[Graphs.xlsx]Sheet2'!$B$26:$G$26</c:f>
              <c:numCache>
                <c:formatCode>General</c:formatCode>
                <c:ptCount val="6"/>
                <c:pt idx="0">
                  <c:v>9233</c:v>
                </c:pt>
                <c:pt idx="1">
                  <c:v>22489</c:v>
                </c:pt>
                <c:pt idx="2">
                  <c:v>20190</c:v>
                </c:pt>
                <c:pt idx="3">
                  <c:v>45406</c:v>
                </c:pt>
                <c:pt idx="4">
                  <c:v>55674</c:v>
                </c:pt>
                <c:pt idx="5">
                  <c:v>71214</c:v>
                </c:pt>
              </c:numCache>
            </c:numRef>
          </c:val>
        </c:ser>
        <c:dLbls>
          <c:showLegendKey val="0"/>
          <c:showVal val="0"/>
          <c:showCatName val="0"/>
          <c:showSerName val="0"/>
          <c:showPercent val="0"/>
          <c:showBubbleSize val="0"/>
        </c:dLbls>
        <c:gapWidth val="300"/>
        <c:overlap val="100"/>
        <c:axId val="240462080"/>
        <c:axId val="240496640"/>
      </c:barChart>
      <c:catAx>
        <c:axId val="240462080"/>
        <c:scaling>
          <c:orientation val="minMax"/>
        </c:scaling>
        <c:delete val="0"/>
        <c:axPos val="b"/>
        <c:numFmt formatCode="General" sourceLinked="1"/>
        <c:majorTickMark val="none"/>
        <c:minorTickMark val="none"/>
        <c:tickLblPos val="nextTo"/>
        <c:crossAx val="240496640"/>
        <c:crosses val="autoZero"/>
        <c:auto val="1"/>
        <c:lblAlgn val="ctr"/>
        <c:lblOffset val="100"/>
        <c:noMultiLvlLbl val="0"/>
      </c:catAx>
      <c:valAx>
        <c:axId val="240496640"/>
        <c:scaling>
          <c:orientation val="minMax"/>
        </c:scaling>
        <c:delete val="0"/>
        <c:axPos val="l"/>
        <c:majorGridlines/>
        <c:title>
          <c:tx>
            <c:rich>
              <a:bodyPr/>
              <a:lstStyle/>
              <a:p>
                <a:pPr>
                  <a:defRPr/>
                </a:pPr>
                <a:r>
                  <a:rPr lang="en-US" dirty="0"/>
                  <a:t>Tickets</a:t>
                </a:r>
              </a:p>
            </c:rich>
          </c:tx>
          <c:layout/>
          <c:overlay val="0"/>
        </c:title>
        <c:numFmt formatCode="General" sourceLinked="1"/>
        <c:majorTickMark val="out"/>
        <c:minorTickMark val="none"/>
        <c:tickLblPos val="nextTo"/>
        <c:crossAx val="240462080"/>
        <c:crosses val="autoZero"/>
        <c:crossBetween val="between"/>
      </c:valAx>
    </c:plotArea>
    <c:legend>
      <c:legendPos val="r"/>
      <c:layout>
        <c:manualLayout>
          <c:xMode val="edge"/>
          <c:yMode val="edge"/>
          <c:x val="0.83887084291532943"/>
          <c:y val="0.42048797676108451"/>
          <c:w val="0.15182777150565643"/>
          <c:h val="0.16487901456028872"/>
        </c:manualLayout>
      </c:layout>
      <c:overlay val="0"/>
    </c:legend>
    <c:plotVisOnly val="1"/>
    <c:dispBlanksAs val="gap"/>
    <c:showDLblsOverMax val="0"/>
  </c:chart>
  <c:spPr>
    <a:ln>
      <a:solidFill>
        <a:srgbClr val="FFFFFF">
          <a:lumMod val="65000"/>
        </a:srgbClr>
      </a:solidFill>
    </a:ln>
  </c:sp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60"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19" indent="-107935"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99"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53" indent="-149759"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74"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399" algn="l" defTabSz="932560" rtl="0" eaLnBrk="1" latinLnBrk="0" hangingPunct="1">
      <a:defRPr sz="1200" kern="1200">
        <a:solidFill>
          <a:schemeClr val="tx1"/>
        </a:solidFill>
        <a:latin typeface="+mn-lt"/>
        <a:ea typeface="+mn-ea"/>
        <a:cs typeface="+mn-cs"/>
      </a:defRPr>
    </a:lvl6pPr>
    <a:lvl7pPr marL="2797678" algn="l" defTabSz="932560" rtl="0" eaLnBrk="1" latinLnBrk="0" hangingPunct="1">
      <a:defRPr sz="1200" kern="1200">
        <a:solidFill>
          <a:schemeClr val="tx1"/>
        </a:solidFill>
        <a:latin typeface="+mn-lt"/>
        <a:ea typeface="+mn-ea"/>
        <a:cs typeface="+mn-cs"/>
      </a:defRPr>
    </a:lvl7pPr>
    <a:lvl8pPr marL="3263957" algn="l" defTabSz="932560" rtl="0" eaLnBrk="1" latinLnBrk="0" hangingPunct="1">
      <a:defRPr sz="1200" kern="1200">
        <a:solidFill>
          <a:schemeClr val="tx1"/>
        </a:solidFill>
        <a:latin typeface="+mn-lt"/>
        <a:ea typeface="+mn-ea"/>
        <a:cs typeface="+mn-cs"/>
      </a:defRPr>
    </a:lvl8pPr>
    <a:lvl9pPr marL="3730238" algn="l" defTabSz="93256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35845369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40E81034-F825-4F90-A6E2-5E7506729C56}" type="datetime1">
              <a:rPr lang="en-US" smtClean="0">
                <a:solidFill>
                  <a:prstClr val="black"/>
                </a:solidFill>
              </a:rPr>
              <a:pPr/>
              <a:t>12/5/2012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4871932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513FB31-291B-419E-8538-59F1022DAD1F}" type="datetime1">
              <a:rPr lang="en-US" smtClean="0">
                <a:solidFill>
                  <a:prstClr val="black"/>
                </a:solidFill>
              </a:rPr>
              <a:pPr/>
              <a:t>12/5/2012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826571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3:59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49</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4657010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5.xml"/><Relationship Id="rId4" Type="http://schemas.openxmlformats.org/officeDocument/2006/relationships/image" Target="../media/image4.emf"/></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3" y="1028411"/>
            <a:ext cx="2103437" cy="467125"/>
          </a:xfrm>
        </p:spPr>
        <p:txBody>
          <a:bodyPr/>
          <a:lstStyle>
            <a:lvl1pPr marL="0" indent="0" algn="r" defTabSz="932560"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0" y="3954464"/>
            <a:ext cx="7315200" cy="1371579"/>
          </a:xfrm>
          <a:noFill/>
        </p:spPr>
        <p:txBody>
          <a:bodyPr lIns="146274" tIns="91422" rIns="146274" bIns="9142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74" tIns="109707" rIns="146274"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22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44" tIns="146274" rIns="182844" bIns="14627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0" y="3954464"/>
            <a:ext cx="7315200" cy="1371579"/>
          </a:xfrm>
          <a:noFill/>
        </p:spPr>
        <p:txBody>
          <a:bodyPr lIns="146274" tIns="91422" rIns="146274" bIns="9142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74" tIns="109707" rIns="146274"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26870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222">
                <a:defRPr/>
              </a:pPr>
              <a:endParaRPr lang="en-US" kern="0" smtClean="0">
                <a:solidFill>
                  <a:sysClr val="windowText" lastClr="000000"/>
                </a:solidFill>
              </a:endParaRPr>
            </a:p>
          </p:txBody>
        </p:sp>
      </p:grpSp>
    </p:spTree>
    <p:extLst>
      <p:ext uri="{BB962C8B-B14F-4D97-AF65-F5344CB8AC3E}">
        <p14:creationId xmlns:p14="http://schemas.microsoft.com/office/powerpoint/2010/main" val="39507241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44" tIns="146274" rIns="182844" bIns="14627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5037583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5330035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394793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6758055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0950154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7390934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501722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6491817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1949912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07041369"/>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3125468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89075403"/>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7252089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114098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1061014"/>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945015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298877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253550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8699664"/>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60795673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13316782"/>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44081122"/>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70605602"/>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218419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69440304"/>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73224529"/>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45889007"/>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94685266"/>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37718263"/>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139138"/>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28295337"/>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17894590"/>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2590377"/>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5756532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0591502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7561165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53422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7197756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16872717"/>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38821932"/>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36260825"/>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2916612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00549516"/>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1408566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93650813"/>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73554837"/>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70282433"/>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90131944"/>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8755463"/>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42918384"/>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9770829"/>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4127204"/>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4506527"/>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6875422"/>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90547597"/>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69567052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6" Type="http://schemas.openxmlformats.org/officeDocument/2006/relationships/image" Target="../media/image7.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theme" Target="../theme/theme4.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3" Type="http://schemas.openxmlformats.org/officeDocument/2006/relationships/slideLayout" Target="../slideLayouts/slideLayout72.xml"/><Relationship Id="rId21" Type="http://schemas.openxmlformats.org/officeDocument/2006/relationships/slideLayout" Target="../slideLayouts/slideLayout90.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24" Type="http://schemas.openxmlformats.org/officeDocument/2006/relationships/image" Target="../media/image1.png"/><Relationship Id="rId5" Type="http://schemas.openxmlformats.org/officeDocument/2006/relationships/slideLayout" Target="../slideLayouts/slideLayout74.xml"/><Relationship Id="rId15" Type="http://schemas.openxmlformats.org/officeDocument/2006/relationships/slideLayout" Target="../slideLayouts/slideLayout84.xml"/><Relationship Id="rId23" Type="http://schemas.openxmlformats.org/officeDocument/2006/relationships/theme" Target="../theme/theme5.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75263502"/>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23249333"/>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 id="2147484241" r:id="rId13"/>
    <p:sldLayoutId id="2147484242" r:id="rId14"/>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60081026"/>
      </p:ext>
    </p:extLst>
  </p:cSld>
  <p:clrMap bg1="dk1" tx1="lt1" bg2="dk2" tx2="lt2" accent1="accent1" accent2="accent2" accent3="accent3" accent4="accent4" accent5="accent5" accent6="accent6" hlink="hlink" folHlink="folHlink"/>
  <p:sldLayoutIdLst>
    <p:sldLayoutId id="2147484244" r:id="rId1"/>
    <p:sldLayoutId id="2147484245" r:id="rId2"/>
    <p:sldLayoutId id="2147484246" r:id="rId3"/>
    <p:sldLayoutId id="2147484247" r:id="rId4"/>
    <p:sldLayoutId id="2147484248" r:id="rId5"/>
    <p:sldLayoutId id="2147484249" r:id="rId6"/>
    <p:sldLayoutId id="2147484250" r:id="rId7"/>
    <p:sldLayoutId id="2147484251" r:id="rId8"/>
    <p:sldLayoutId id="2147484252" r:id="rId9"/>
    <p:sldLayoutId id="2147484253" r:id="rId10"/>
    <p:sldLayoutId id="2147484254" r:id="rId11"/>
    <p:sldLayoutId id="2147484255" r:id="rId12"/>
    <p:sldLayoutId id="2147484256" r:id="rId13"/>
    <p:sldLayoutId id="2147484257" r:id="rId14"/>
    <p:sldLayoutId id="2147484258" r:id="rId15"/>
    <p:sldLayoutId id="2147484259" r:id="rId16"/>
    <p:sldLayoutId id="2147484260" r:id="rId17"/>
    <p:sldLayoutId id="2147484261" r:id="rId18"/>
    <p:sldLayoutId id="2147484262" r:id="rId19"/>
    <p:sldLayoutId id="2147484263" r:id="rId20"/>
    <p:sldLayoutId id="2147484264" r:id="rId21"/>
    <p:sldLayoutId id="2147484265"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6.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4.png"/><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6.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56.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56.xml"/><Relationship Id="rId4" Type="http://schemas.openxmlformats.org/officeDocument/2006/relationships/image" Target="../media/image17.jp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56.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6.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3.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6.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7.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56.xml"/><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5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6.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6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45.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64.xml"/><Relationship Id="rId6" Type="http://schemas.openxmlformats.org/officeDocument/2006/relationships/image" Target="../media/image37.jpeg"/><Relationship Id="rId5" Type="http://schemas.openxmlformats.org/officeDocument/2006/relationships/image" Target="../media/image36.png"/><Relationship Id="rId10" Type="http://schemas.openxmlformats.org/officeDocument/2006/relationships/image" Target="../media/image41.jpeg"/><Relationship Id="rId4" Type="http://schemas.openxmlformats.org/officeDocument/2006/relationships/image" Target="../media/image35.png"/><Relationship Id="rId9" Type="http://schemas.openxmlformats.org/officeDocument/2006/relationships/image" Target="../media/image4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7.xml.rels><?xml version="1.0" encoding="UTF-8" standalone="yes"?>
<Relationships xmlns="http://schemas.openxmlformats.org/package/2006/relationships"><Relationship Id="rId3" Type="http://schemas.openxmlformats.org/officeDocument/2006/relationships/hyperlink" Target="http://www.microsoft.com/project/en-us/preview" TargetMode="External"/><Relationship Id="rId7" Type="http://schemas.openxmlformats.org/officeDocument/2006/relationships/hyperlink" Target="http://social.technet.microsoft.com/Forums/en-US/category/project" TargetMode="External"/><Relationship Id="rId2" Type="http://schemas.openxmlformats.org/officeDocument/2006/relationships/notesSlide" Target="../notesSlides/notesSlide24.xml"/><Relationship Id="rId1" Type="http://schemas.openxmlformats.org/officeDocument/2006/relationships/slideLayout" Target="../slideLayouts/slideLayout64.xml"/><Relationship Id="rId6" Type="http://schemas.openxmlformats.org/officeDocument/2006/relationships/hyperlink" Target="http://msdn.microsoft.com/en-us/office/aa905469" TargetMode="External"/><Relationship Id="rId5" Type="http://schemas.openxmlformats.org/officeDocument/2006/relationships/hyperlink" Target="http://technet.microsoft.com/en-us/projectserver/fp123546" TargetMode="External"/><Relationship Id="rId4" Type="http://schemas.openxmlformats.org/officeDocument/2006/relationships/hyperlink" Target="http://blogs.office.com/b/project/"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myspc.sharepointconference.com/" TargetMode="External"/><Relationship Id="rId1" Type="http://schemas.openxmlformats.org/officeDocument/2006/relationships/slideLayout" Target="../slideLayouts/slideLayout3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86.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64.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64.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Our Story with Project</a:t>
            </a:r>
            <a:endParaRPr lang="en-US" dirty="0">
              <a:solidFill>
                <a:schemeClr val="tx2"/>
              </a:solidFill>
            </a:endParaRPr>
          </a:p>
        </p:txBody>
      </p:sp>
      <p:sp>
        <p:nvSpPr>
          <p:cNvPr id="3" name="Text Placeholder 2"/>
          <p:cNvSpPr>
            <a:spLocks noGrp="1"/>
          </p:cNvSpPr>
          <p:nvPr>
            <p:ph type="body" sz="quarter" idx="10"/>
          </p:nvPr>
        </p:nvSpPr>
        <p:spPr>
          <a:xfrm>
            <a:off x="274638" y="1212852"/>
            <a:ext cx="11887200" cy="5139869"/>
          </a:xfrm>
        </p:spPr>
        <p:txBody>
          <a:bodyPr/>
          <a:lstStyle/>
          <a:p>
            <a:r>
              <a:rPr lang="en-US" dirty="0" smtClean="0"/>
              <a:t>Transformed the organization</a:t>
            </a:r>
          </a:p>
          <a:p>
            <a:pPr lvl="1"/>
            <a:r>
              <a:rPr lang="en-US" dirty="0" smtClean="0"/>
              <a:t>Reorganized our team from a departmental support organization to centralized service delivery</a:t>
            </a:r>
          </a:p>
          <a:p>
            <a:pPr lvl="1"/>
            <a:r>
              <a:rPr lang="en-US" dirty="0" smtClean="0"/>
              <a:t>Standardized on Microsoft tools for development organization</a:t>
            </a:r>
          </a:p>
          <a:p>
            <a:pPr lvl="1"/>
            <a:r>
              <a:rPr lang="en-US" dirty="0" smtClean="0"/>
              <a:t>Standardized on Microsoft Office tools for Project management and Collaboration</a:t>
            </a:r>
          </a:p>
          <a:p>
            <a:r>
              <a:rPr lang="en-US" dirty="0" smtClean="0"/>
              <a:t>Provided clear business value</a:t>
            </a:r>
          </a:p>
          <a:p>
            <a:pPr lvl="1"/>
            <a:r>
              <a:rPr lang="en-US" dirty="0" smtClean="0"/>
              <a:t>Turned company around from “what’s broken” to “how can we help”</a:t>
            </a:r>
          </a:p>
          <a:p>
            <a:pPr lvl="1"/>
            <a:r>
              <a:rPr lang="en-US" dirty="0" smtClean="0"/>
              <a:t>Increased quality and number of projects delivered</a:t>
            </a:r>
          </a:p>
          <a:p>
            <a:r>
              <a:rPr lang="en-US" dirty="0" smtClean="0"/>
              <a:t>Changes in Processes</a:t>
            </a:r>
          </a:p>
          <a:p>
            <a:pPr lvl="1"/>
            <a:r>
              <a:rPr lang="en-US" dirty="0" smtClean="0"/>
              <a:t>Moved to a Level 3 Maturity in Software Development Lifecycle</a:t>
            </a:r>
          </a:p>
          <a:p>
            <a:pPr lvl="1"/>
            <a:r>
              <a:rPr lang="en-US" dirty="0" smtClean="0"/>
              <a:t>Moved to a Level 3 Maturity in Project Management</a:t>
            </a:r>
          </a:p>
          <a:p>
            <a:pPr lvl="1"/>
            <a:r>
              <a:rPr lang="en-US" dirty="0" smtClean="0"/>
              <a:t>Process change happened slowly with a lot of nagging from out boss</a:t>
            </a:r>
          </a:p>
          <a:p>
            <a:pPr lvl="1"/>
            <a:endParaRPr lang="en-US" dirty="0" smtClean="0"/>
          </a:p>
        </p:txBody>
      </p:sp>
    </p:spTree>
    <p:extLst>
      <p:ext uri="{BB962C8B-B14F-4D97-AF65-F5344CB8AC3E}">
        <p14:creationId xmlns:p14="http://schemas.microsoft.com/office/powerpoint/2010/main" val="1311679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IT Achievements in numbers</a:t>
            </a:r>
            <a:endParaRPr lang="en-US" dirty="0">
              <a:solidFill>
                <a:schemeClr val="tx2"/>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236" y="2354261"/>
            <a:ext cx="5324157"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03237" y="1439862"/>
            <a:ext cx="4953000" cy="973412"/>
          </a:xfrm>
          <a:prstGeom prst="rect">
            <a:avLst/>
          </a:prstGeom>
          <a:noFill/>
        </p:spPr>
        <p:txBody>
          <a:bodyPr wrap="square" lIns="182844" tIns="146274" rIns="182844" bIns="146274" rtlCol="0">
            <a:spAutoFit/>
          </a:bodyPr>
          <a:lstStyle/>
          <a:p>
            <a:pPr>
              <a:lnSpc>
                <a:spcPct val="90000"/>
              </a:lnSpc>
              <a:spcAft>
                <a:spcPts val="600"/>
              </a:spcAft>
            </a:pPr>
            <a:r>
              <a:rPr lang="en-US" sz="2400" dirty="0">
                <a:gradFill>
                  <a:gsLst>
                    <a:gs pos="2917">
                      <a:srgbClr val="505050"/>
                    </a:gs>
                    <a:gs pos="30000">
                      <a:srgbClr val="505050"/>
                    </a:gs>
                  </a:gsLst>
                  <a:lin ang="5400000" scaled="0"/>
                </a:gradFill>
              </a:rPr>
              <a:t>Year on year increase in successful project completion</a:t>
            </a:r>
          </a:p>
        </p:txBody>
      </p:sp>
      <p:sp>
        <p:nvSpPr>
          <p:cNvPr id="7" name="TextBox 6"/>
          <p:cNvSpPr txBox="1"/>
          <p:nvPr/>
        </p:nvSpPr>
        <p:spPr>
          <a:xfrm>
            <a:off x="6065837" y="1393944"/>
            <a:ext cx="4953000" cy="973412"/>
          </a:xfrm>
          <a:prstGeom prst="rect">
            <a:avLst/>
          </a:prstGeom>
          <a:noFill/>
        </p:spPr>
        <p:txBody>
          <a:bodyPr wrap="square" lIns="182844" tIns="146274" rIns="182844" bIns="146274" rtlCol="0">
            <a:spAutoFit/>
          </a:bodyPr>
          <a:lstStyle/>
          <a:p>
            <a:pPr>
              <a:lnSpc>
                <a:spcPct val="90000"/>
              </a:lnSpc>
              <a:spcAft>
                <a:spcPts val="600"/>
              </a:spcAft>
            </a:pPr>
            <a:r>
              <a:rPr lang="en-US" sz="2400" dirty="0">
                <a:gradFill>
                  <a:gsLst>
                    <a:gs pos="2917">
                      <a:srgbClr val="505050"/>
                    </a:gs>
                    <a:gs pos="30000">
                      <a:srgbClr val="505050"/>
                    </a:gs>
                  </a:gsLst>
                  <a:lin ang="5400000" scaled="0"/>
                </a:gradFill>
              </a:rPr>
              <a:t>Transformation from broken to adding value</a:t>
            </a:r>
          </a:p>
        </p:txBody>
      </p:sp>
      <p:graphicFrame>
        <p:nvGraphicFramePr>
          <p:cNvPr id="8" name="Chart 7"/>
          <p:cNvGraphicFramePr>
            <a:graphicFrameLocks/>
          </p:cNvGraphicFramePr>
          <p:nvPr>
            <p:extLst>
              <p:ext uri="{D42A27DB-BD31-4B8C-83A1-F6EECF244321}">
                <p14:modId xmlns:p14="http://schemas.microsoft.com/office/powerpoint/2010/main" val="1672076218"/>
              </p:ext>
            </p:extLst>
          </p:nvPr>
        </p:nvGraphicFramePr>
        <p:xfrm>
          <a:off x="6065839" y="2351524"/>
          <a:ext cx="5101431" cy="32031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0396117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936736"/>
          </a:xfrm>
        </p:spPr>
        <p:txBody>
          <a:bodyPr/>
          <a:lstStyle/>
          <a:p>
            <a:pPr marL="0" indent="0">
              <a:buNone/>
            </a:pPr>
            <a:r>
              <a:rPr lang="en-US" dirty="0" smtClean="0"/>
              <a:t>SharePoint – every knowledge worker</a:t>
            </a:r>
          </a:p>
          <a:p>
            <a:pPr marL="0" indent="0">
              <a:buNone/>
            </a:pPr>
            <a:r>
              <a:rPr lang="en-US" dirty="0" smtClean="0"/>
              <a:t>Project</a:t>
            </a:r>
          </a:p>
          <a:p>
            <a:pPr marL="342833" lvl="1" indent="0">
              <a:buNone/>
            </a:pPr>
            <a:r>
              <a:rPr lang="en-US" dirty="0" smtClean="0"/>
              <a:t>Every IT User</a:t>
            </a:r>
          </a:p>
          <a:p>
            <a:pPr marL="342833" lvl="1" indent="0">
              <a:buNone/>
            </a:pPr>
            <a:r>
              <a:rPr lang="en-US" dirty="0" smtClean="0"/>
              <a:t>New Product Development</a:t>
            </a:r>
          </a:p>
          <a:p>
            <a:pPr marL="342833" lvl="1" indent="0">
              <a:buNone/>
            </a:pPr>
            <a:r>
              <a:rPr lang="en-US" dirty="0" smtClean="0"/>
              <a:t>Marketing</a:t>
            </a:r>
          </a:p>
          <a:p>
            <a:pPr marL="342833" lvl="1" indent="0">
              <a:buNone/>
            </a:pPr>
            <a:r>
              <a:rPr lang="en-US" dirty="0" smtClean="0"/>
              <a:t>Engineering</a:t>
            </a:r>
          </a:p>
          <a:p>
            <a:pPr marL="342833" lvl="1" indent="0">
              <a:buNone/>
            </a:pPr>
            <a:r>
              <a:rPr lang="en-US" dirty="0" smtClean="0"/>
              <a:t>Research and Development</a:t>
            </a:r>
          </a:p>
          <a:p>
            <a:pPr marL="342833" lvl="1" indent="0">
              <a:buNone/>
            </a:pPr>
            <a:endParaRPr lang="en-US" dirty="0"/>
          </a:p>
          <a:p>
            <a:pPr marL="101581" lvl="1" indent="0">
              <a:buNone/>
            </a:pPr>
            <a:r>
              <a:rPr lang="en-US" dirty="0" smtClean="0"/>
              <a:t>In most cases the IT department is the place where we test out ideas and solutions</a:t>
            </a:r>
            <a:endParaRPr lang="en-US" dirty="0"/>
          </a:p>
          <a:p>
            <a:pPr marL="101581" indent="0">
              <a:buNone/>
            </a:pPr>
            <a:endParaRPr lang="en-US" dirty="0"/>
          </a:p>
        </p:txBody>
      </p:sp>
      <p:sp>
        <p:nvSpPr>
          <p:cNvPr id="3" name="Title 2"/>
          <p:cNvSpPr>
            <a:spLocks noGrp="1"/>
          </p:cNvSpPr>
          <p:nvPr>
            <p:ph type="title"/>
          </p:nvPr>
        </p:nvSpPr>
        <p:spPr/>
        <p:txBody>
          <a:bodyPr/>
          <a:lstStyle/>
          <a:p>
            <a:r>
              <a:rPr lang="en-US" dirty="0" smtClean="0">
                <a:solidFill>
                  <a:schemeClr val="tx2"/>
                </a:solidFill>
              </a:rPr>
              <a:t>Who uses our services</a:t>
            </a:r>
            <a:endParaRPr lang="en-US" dirty="0">
              <a:solidFill>
                <a:schemeClr val="tx2"/>
              </a:solidFill>
            </a:endParaRPr>
          </a:p>
        </p:txBody>
      </p:sp>
    </p:spTree>
    <p:extLst>
      <p:ext uri="{BB962C8B-B14F-4D97-AF65-F5344CB8AC3E}">
        <p14:creationId xmlns:p14="http://schemas.microsoft.com/office/powerpoint/2010/main" val="128874950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6899010"/>
          </a:xfrm>
        </p:spPr>
        <p:txBody>
          <a:bodyPr/>
          <a:lstStyle/>
          <a:p>
            <a:pPr marL="0" indent="0">
              <a:buNone/>
            </a:pPr>
            <a:r>
              <a:rPr lang="en-US" dirty="0" smtClean="0"/>
              <a:t>Tech Rules:</a:t>
            </a:r>
          </a:p>
          <a:p>
            <a:pPr marL="342833" lvl="1" indent="0">
              <a:buNone/>
            </a:pPr>
            <a:r>
              <a:rPr lang="en-US" dirty="0" smtClean="0"/>
              <a:t>Crawl-Walk-Run</a:t>
            </a:r>
          </a:p>
          <a:p>
            <a:pPr marL="342833" lvl="1" indent="0">
              <a:buNone/>
            </a:pPr>
            <a:r>
              <a:rPr lang="en-US" dirty="0" smtClean="0"/>
              <a:t>Trust-but-Verify</a:t>
            </a:r>
          </a:p>
          <a:p>
            <a:pPr marL="342833" lvl="1" indent="0">
              <a:buNone/>
            </a:pPr>
            <a:r>
              <a:rPr lang="en-US" dirty="0" smtClean="0"/>
              <a:t>If you have to fail, fail fast, fix fast</a:t>
            </a:r>
          </a:p>
          <a:p>
            <a:pPr marL="342833" lvl="1" indent="0">
              <a:buNone/>
            </a:pPr>
            <a:r>
              <a:rPr lang="en-US" dirty="0" smtClean="0"/>
              <a:t>Just Do It (when faced with Analysis Paralysis).. And refactor</a:t>
            </a:r>
            <a:endParaRPr lang="en-US" dirty="0"/>
          </a:p>
          <a:p>
            <a:pPr marL="0" indent="0">
              <a:buNone/>
            </a:pPr>
            <a:r>
              <a:rPr lang="en-US" dirty="0" smtClean="0"/>
              <a:t>Business/Process Rules:</a:t>
            </a:r>
          </a:p>
          <a:p>
            <a:pPr marL="342833" lvl="1" indent="0">
              <a:buNone/>
            </a:pPr>
            <a:r>
              <a:rPr lang="en-US" dirty="0" smtClean="0"/>
              <a:t>Can’t break the budget – change scope or time</a:t>
            </a:r>
          </a:p>
          <a:p>
            <a:pPr marL="342833" lvl="1" indent="0">
              <a:buNone/>
            </a:pPr>
            <a:r>
              <a:rPr lang="en-US" dirty="0" smtClean="0"/>
              <a:t>Deal with Risk first</a:t>
            </a:r>
          </a:p>
          <a:p>
            <a:pPr marL="342833" lvl="1" indent="0">
              <a:buNone/>
            </a:pPr>
            <a:r>
              <a:rPr lang="en-US" dirty="0" smtClean="0"/>
              <a:t>Over communicate to sponsor and business partners</a:t>
            </a:r>
          </a:p>
          <a:p>
            <a:pPr marL="342833" lvl="1" indent="0">
              <a:buNone/>
            </a:pPr>
            <a:r>
              <a:rPr lang="en-US" dirty="0" smtClean="0"/>
              <a:t>Don’t mess with finance or manufacturing</a:t>
            </a:r>
          </a:p>
          <a:p>
            <a:endParaRPr lang="en-US" dirty="0" smtClean="0"/>
          </a:p>
          <a:p>
            <a:pPr lvl="1"/>
            <a:endParaRPr lang="en-US" dirty="0"/>
          </a:p>
          <a:p>
            <a:pPr lvl="1"/>
            <a:endParaRPr lang="en-US" dirty="0" smtClean="0"/>
          </a:p>
          <a:p>
            <a:endParaRPr lang="en-US" dirty="0"/>
          </a:p>
        </p:txBody>
      </p:sp>
      <p:sp>
        <p:nvSpPr>
          <p:cNvPr id="3" name="Title 2"/>
          <p:cNvSpPr>
            <a:spLocks noGrp="1"/>
          </p:cNvSpPr>
          <p:nvPr>
            <p:ph type="title"/>
          </p:nvPr>
        </p:nvSpPr>
        <p:spPr/>
        <p:txBody>
          <a:bodyPr/>
          <a:lstStyle/>
          <a:p>
            <a:r>
              <a:rPr lang="en-US" dirty="0" smtClean="0">
                <a:solidFill>
                  <a:schemeClr val="tx2"/>
                </a:solidFill>
              </a:rPr>
              <a:t>Revlon – rules to live by</a:t>
            </a:r>
            <a:endParaRPr lang="en-US" dirty="0">
              <a:solidFill>
                <a:schemeClr val="tx2"/>
              </a:solidFill>
            </a:endParaRPr>
          </a:p>
        </p:txBody>
      </p:sp>
    </p:spTree>
    <p:extLst>
      <p:ext uri="{BB962C8B-B14F-4D97-AF65-F5344CB8AC3E}">
        <p14:creationId xmlns:p14="http://schemas.microsoft.com/office/powerpoint/2010/main" val="711970835"/>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9" y="1212850"/>
            <a:ext cx="5714999" cy="5379898"/>
          </a:xfrm>
        </p:spPr>
        <p:txBody>
          <a:bodyPr/>
          <a:lstStyle/>
          <a:p>
            <a:pPr marL="0" indent="0">
              <a:buNone/>
            </a:pPr>
            <a:r>
              <a:rPr lang="en-US" dirty="0" smtClean="0"/>
              <a:t>What is an easy YES… </a:t>
            </a:r>
          </a:p>
          <a:p>
            <a:pPr marL="241253" lvl="1" indent="0">
              <a:buNone/>
            </a:pPr>
            <a:r>
              <a:rPr lang="en-US" dirty="0" smtClean="0"/>
              <a:t>You </a:t>
            </a:r>
            <a:r>
              <a:rPr lang="en-US" dirty="0"/>
              <a:t>can have anything that is inside the Triangle.  </a:t>
            </a:r>
            <a:endParaRPr lang="en-US" dirty="0" smtClean="0"/>
          </a:p>
          <a:p>
            <a:pPr marL="0" indent="0">
              <a:buNone/>
            </a:pPr>
            <a:r>
              <a:rPr lang="en-US" dirty="0" smtClean="0"/>
              <a:t>What is a MAYBE…</a:t>
            </a:r>
          </a:p>
          <a:p>
            <a:pPr marL="241253" lvl="1" indent="0">
              <a:buNone/>
            </a:pPr>
            <a:r>
              <a:rPr lang="en-US" dirty="0" smtClean="0"/>
              <a:t>Outside represents </a:t>
            </a:r>
            <a:r>
              <a:rPr lang="en-US" dirty="0"/>
              <a:t>disconnected costs. Conversations around </a:t>
            </a:r>
            <a:r>
              <a:rPr lang="en-US" dirty="0" smtClean="0"/>
              <a:t>costs and outcomes </a:t>
            </a:r>
            <a:r>
              <a:rPr lang="en-US" dirty="0"/>
              <a:t>rather than architecture</a:t>
            </a:r>
            <a:r>
              <a:rPr lang="en-US" dirty="0" smtClean="0"/>
              <a:t>.</a:t>
            </a:r>
            <a:endParaRPr lang="en-US" dirty="0"/>
          </a:p>
          <a:p>
            <a:pPr marL="0" indent="0">
              <a:buNone/>
            </a:pPr>
            <a:r>
              <a:rPr lang="en-US" dirty="0" smtClean="0"/>
              <a:t>Long Term Strategy</a:t>
            </a:r>
          </a:p>
          <a:p>
            <a:pPr marL="241253" lvl="1" indent="0">
              <a:buNone/>
            </a:pPr>
            <a:r>
              <a:rPr lang="en-US" dirty="0" smtClean="0"/>
              <a:t>Deciding on what shapes the boundaries of the triangle.</a:t>
            </a:r>
          </a:p>
          <a:p>
            <a:pPr marL="241253" lvl="1" indent="0">
              <a:buNone/>
            </a:pPr>
            <a:r>
              <a:rPr lang="en-US" dirty="0" smtClean="0"/>
              <a:t>We made an investment in Project, SharePoint and SQL</a:t>
            </a:r>
            <a:endParaRPr lang="en-US" dirty="0"/>
          </a:p>
        </p:txBody>
      </p:sp>
      <p:sp>
        <p:nvSpPr>
          <p:cNvPr id="3" name="Title 2"/>
          <p:cNvSpPr>
            <a:spLocks noGrp="1"/>
          </p:cNvSpPr>
          <p:nvPr>
            <p:ph type="title"/>
          </p:nvPr>
        </p:nvSpPr>
        <p:spPr/>
        <p:txBody>
          <a:bodyPr/>
          <a:lstStyle/>
          <a:p>
            <a:r>
              <a:rPr lang="en-US" dirty="0" smtClean="0">
                <a:solidFill>
                  <a:schemeClr val="tx2"/>
                </a:solidFill>
              </a:rPr>
              <a:t>Revlon rules to live by</a:t>
            </a:r>
            <a:endParaRPr lang="en-US" dirty="0">
              <a:solidFill>
                <a:schemeClr val="tx2"/>
              </a:solidFill>
            </a:endParaRPr>
          </a:p>
        </p:txBody>
      </p:sp>
      <p:grpSp>
        <p:nvGrpSpPr>
          <p:cNvPr id="10" name="Group 9"/>
          <p:cNvGrpSpPr/>
          <p:nvPr/>
        </p:nvGrpSpPr>
        <p:grpSpPr>
          <a:xfrm>
            <a:off x="5989637" y="677862"/>
            <a:ext cx="5334000" cy="4959795"/>
            <a:chOff x="1524000" y="852488"/>
            <a:chExt cx="5334000" cy="4959796"/>
          </a:xfrm>
        </p:grpSpPr>
        <p:sp>
          <p:nvSpPr>
            <p:cNvPr id="4" name="Isosceles Triangle 3"/>
            <p:cNvSpPr/>
            <p:nvPr/>
          </p:nvSpPr>
          <p:spPr>
            <a:xfrm>
              <a:off x="1524000" y="1447800"/>
              <a:ext cx="5334000" cy="39624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rgbClr val="FFFFFF"/>
                  </a:solidFill>
                </a:rPr>
                <a:t>Business wants and inside the triangle: </a:t>
              </a:r>
              <a:r>
                <a:rPr lang="en-US" dirty="0" smtClean="0">
                  <a:solidFill>
                    <a:srgbClr val="FFFFFF"/>
                  </a:solidFill>
                </a:rPr>
                <a:t/>
              </a:r>
              <a:br>
                <a:rPr lang="en-US" dirty="0" smtClean="0">
                  <a:solidFill>
                    <a:srgbClr val="FFFFFF"/>
                  </a:solidFill>
                </a:rPr>
              </a:br>
              <a:r>
                <a:rPr lang="en-US" b="1" dirty="0" smtClean="0">
                  <a:solidFill>
                    <a:srgbClr val="FFFFFF"/>
                  </a:solidFill>
                </a:rPr>
                <a:t>We deliver</a:t>
              </a:r>
              <a:br>
                <a:rPr lang="en-US" b="1" dirty="0" smtClean="0">
                  <a:solidFill>
                    <a:srgbClr val="FFFFFF"/>
                  </a:solidFill>
                </a:rPr>
              </a:br>
              <a:endParaRPr lang="en-US" b="1" dirty="0">
                <a:solidFill>
                  <a:srgbClr val="FFFFFF"/>
                </a:solidFill>
              </a:endParaRPr>
            </a:p>
            <a:p>
              <a:pPr algn="ctr">
                <a:defRPr/>
              </a:pPr>
              <a:r>
                <a:rPr lang="en-US" dirty="0">
                  <a:solidFill>
                    <a:srgbClr val="FFFFFF"/>
                  </a:solidFill>
                </a:rPr>
                <a:t>Outside the triangle: </a:t>
              </a:r>
              <a:r>
                <a:rPr lang="en-US" b="1" dirty="0">
                  <a:solidFill>
                    <a:srgbClr val="FFFFFF"/>
                  </a:solidFill>
                </a:rPr>
                <a:t>Lots of approvals required</a:t>
              </a:r>
            </a:p>
          </p:txBody>
        </p:sp>
        <p:sp>
          <p:nvSpPr>
            <p:cNvPr id="5" name="TextBox 4"/>
            <p:cNvSpPr txBox="1">
              <a:spLocks noChangeArrowheads="1"/>
            </p:cNvSpPr>
            <p:nvPr/>
          </p:nvSpPr>
          <p:spPr bwMode="auto">
            <a:xfrm>
              <a:off x="1590675" y="5435600"/>
              <a:ext cx="5181600" cy="37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n-US" b="1" dirty="0">
                  <a:solidFill>
                    <a:srgbClr val="505050"/>
                  </a:solidFill>
                  <a:latin typeface="Segoe UI"/>
                </a:rPr>
                <a:t>Infrastructure Capabilities (Cloud)</a:t>
              </a:r>
            </a:p>
          </p:txBody>
        </p:sp>
        <p:sp>
          <p:nvSpPr>
            <p:cNvPr id="8" name="TextBox 5"/>
            <p:cNvSpPr txBox="1">
              <a:spLocks noChangeArrowheads="1"/>
            </p:cNvSpPr>
            <p:nvPr/>
          </p:nvSpPr>
          <p:spPr bwMode="auto">
            <a:xfrm rot="18164203">
              <a:off x="277813" y="3096914"/>
              <a:ext cx="4865687" cy="376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n-US" b="1" dirty="0">
                  <a:solidFill>
                    <a:srgbClr val="505050"/>
                  </a:solidFill>
                  <a:latin typeface="Segoe UI"/>
                </a:rPr>
                <a:t>Application Licensing &amp; Portfolio</a:t>
              </a:r>
            </a:p>
          </p:txBody>
        </p:sp>
        <p:sp>
          <p:nvSpPr>
            <p:cNvPr id="9" name="TextBox 6"/>
            <p:cNvSpPr txBox="1">
              <a:spLocks noChangeArrowheads="1"/>
            </p:cNvSpPr>
            <p:nvPr/>
          </p:nvSpPr>
          <p:spPr bwMode="auto">
            <a:xfrm rot="3362747">
              <a:off x="3270250" y="3122313"/>
              <a:ext cx="4865687" cy="376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en-US" b="1" dirty="0">
                  <a:solidFill>
                    <a:srgbClr val="505050"/>
                  </a:solidFill>
                  <a:latin typeface="Segoe UI"/>
                </a:rPr>
                <a:t>Development Capabilities</a:t>
              </a:r>
            </a:p>
          </p:txBody>
        </p:sp>
      </p:grpSp>
    </p:spTree>
    <p:extLst>
      <p:ext uri="{BB962C8B-B14F-4D97-AF65-F5344CB8AC3E}">
        <p14:creationId xmlns:p14="http://schemas.microsoft.com/office/powerpoint/2010/main" val="70407762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Project and SharePoint</a:t>
            </a:r>
            <a:endParaRPr lang="en-US" dirty="0">
              <a:solidFill>
                <a:schemeClr val="bg1"/>
              </a:solidFill>
            </a:endParaRPr>
          </a:p>
        </p:txBody>
      </p:sp>
    </p:spTree>
    <p:extLst>
      <p:ext uri="{BB962C8B-B14F-4D97-AF65-F5344CB8AC3E}">
        <p14:creationId xmlns:p14="http://schemas.microsoft.com/office/powerpoint/2010/main" val="3299069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8"/>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11" y="2125665"/>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2004:</a:t>
            </a:r>
            <a:br>
              <a:rPr lang="en-US" dirty="0" smtClean="0">
                <a:gradFill>
                  <a:gsLst>
                    <a:gs pos="0">
                      <a:srgbClr val="FFFFFF"/>
                    </a:gs>
                    <a:gs pos="100000">
                      <a:srgbClr val="FFFFFF"/>
                    </a:gs>
                  </a:gsLst>
                  <a:lin ang="5400000" scaled="0"/>
                </a:gradFill>
                <a:ea typeface="Segoe UI" pitchFamily="34" charset="0"/>
                <a:cs typeface="Segoe UI" pitchFamily="34" charset="0"/>
              </a:rPr>
            </a:br>
            <a:r>
              <a:rPr lang="en-US" dirty="0" smtClean="0">
                <a:gradFill>
                  <a:gsLst>
                    <a:gs pos="0">
                      <a:srgbClr val="FFFFFF"/>
                    </a:gs>
                    <a:gs pos="100000">
                      <a:srgbClr val="FFFFFF"/>
                    </a:gs>
                  </a:gsLst>
                  <a:lin ang="5400000" scaled="0"/>
                </a:gradFill>
                <a:ea typeface="Segoe UI" pitchFamily="34" charset="0"/>
                <a:cs typeface="Segoe UI" pitchFamily="34" charset="0"/>
              </a:rPr>
              <a:t>Project Server 2003 installed</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290"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8" y="2125665"/>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2007: </a:t>
            </a:r>
            <a:br>
              <a:rPr lang="en-US" dirty="0" smtClean="0">
                <a:gradFill>
                  <a:gsLst>
                    <a:gs pos="0">
                      <a:srgbClr val="FFFFFF"/>
                    </a:gs>
                    <a:gs pos="100000">
                      <a:srgbClr val="FFFFFF"/>
                    </a:gs>
                  </a:gsLst>
                  <a:lin ang="5400000" scaled="0"/>
                </a:gradFill>
                <a:ea typeface="Segoe UI" pitchFamily="34" charset="0"/>
                <a:cs typeface="Segoe UI" pitchFamily="34" charset="0"/>
              </a:rPr>
            </a:br>
            <a:r>
              <a:rPr lang="en-US" dirty="0" smtClean="0">
                <a:gradFill>
                  <a:gsLst>
                    <a:gs pos="0">
                      <a:srgbClr val="FFFFFF"/>
                    </a:gs>
                    <a:gs pos="100000">
                      <a:srgbClr val="FFFFFF"/>
                    </a:gs>
                  </a:gsLst>
                  <a:lin ang="5400000" scaled="0"/>
                </a:gradFill>
                <a:ea typeface="Segoe UI" pitchFamily="34" charset="0"/>
                <a:cs typeface="Segoe UI" pitchFamily="34" charset="0"/>
              </a:rPr>
              <a:t>SharePoint 2007 installed</a:t>
            </a:r>
            <a:br>
              <a:rPr lang="en-US" dirty="0" smtClean="0">
                <a:gradFill>
                  <a:gsLst>
                    <a:gs pos="0">
                      <a:srgbClr val="FFFFFF"/>
                    </a:gs>
                    <a:gs pos="100000">
                      <a:srgbClr val="FFFFFF"/>
                    </a:gs>
                  </a:gsLst>
                  <a:lin ang="5400000" scaled="0"/>
                </a:gradFill>
                <a:ea typeface="Segoe UI" pitchFamily="34" charset="0"/>
                <a:cs typeface="Segoe UI" pitchFamily="34" charset="0"/>
              </a:rPr>
            </a:br>
            <a:r>
              <a:rPr lang="en-US" dirty="0" smtClean="0">
                <a:gradFill>
                  <a:gsLst>
                    <a:gs pos="0">
                      <a:srgbClr val="FFFFFF"/>
                    </a:gs>
                    <a:gs pos="100000">
                      <a:srgbClr val="FFFFFF"/>
                    </a:gs>
                  </a:gsLst>
                  <a:lin ang="5400000" scaled="0"/>
                </a:gradFill>
                <a:ea typeface="Segoe UI" pitchFamily="34" charset="0"/>
                <a:cs typeface="Segoe UI" pitchFamily="34" charset="0"/>
              </a:rPr>
              <a:t>Project Server upgrade to 2007</a:t>
            </a:r>
          </a:p>
          <a:p>
            <a:pP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8497880" y="2125665"/>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2012: </a:t>
            </a:r>
            <a:br>
              <a:rPr lang="en-US" dirty="0" smtClean="0">
                <a:gradFill>
                  <a:gsLst>
                    <a:gs pos="0">
                      <a:srgbClr val="FFFFFF"/>
                    </a:gs>
                    <a:gs pos="100000">
                      <a:srgbClr val="FFFFFF"/>
                    </a:gs>
                  </a:gsLst>
                  <a:lin ang="5400000" scaled="0"/>
                </a:gradFill>
                <a:ea typeface="Segoe UI" pitchFamily="34" charset="0"/>
                <a:cs typeface="Segoe UI" pitchFamily="34" charset="0"/>
              </a:rPr>
            </a:br>
            <a:r>
              <a:rPr lang="en-US" dirty="0" smtClean="0">
                <a:gradFill>
                  <a:gsLst>
                    <a:gs pos="0">
                      <a:srgbClr val="FFFFFF"/>
                    </a:gs>
                    <a:gs pos="100000">
                      <a:srgbClr val="FFFFFF"/>
                    </a:gs>
                  </a:gsLst>
                  <a:lin ang="5400000" scaled="0"/>
                </a:gradFill>
                <a:ea typeface="Segoe UI" pitchFamily="34" charset="0"/>
                <a:cs typeface="Segoe UI" pitchFamily="34" charset="0"/>
              </a:rPr>
              <a:t>Last workflows upgraded t</a:t>
            </a:r>
            <a:r>
              <a:rPr lang="en-US" dirty="0">
                <a:gradFill>
                  <a:gsLst>
                    <a:gs pos="0">
                      <a:srgbClr val="FFFFFF"/>
                    </a:gs>
                    <a:gs pos="100000">
                      <a:srgbClr val="FFFFFF"/>
                    </a:gs>
                  </a:gsLst>
                  <a:lin ang="5400000" scaled="0"/>
                </a:gradFill>
                <a:ea typeface="Segoe UI" pitchFamily="34" charset="0"/>
                <a:cs typeface="Segoe UI" pitchFamily="34" charset="0"/>
              </a:rPr>
              <a:t>o</a:t>
            </a:r>
            <a:r>
              <a:rPr lang="en-US" dirty="0" smtClean="0">
                <a:gradFill>
                  <a:gsLst>
                    <a:gs pos="0">
                      <a:srgbClr val="FFFFFF"/>
                    </a:gs>
                    <a:gs pos="100000">
                      <a:srgbClr val="FFFFFF"/>
                    </a:gs>
                  </a:gsLst>
                  <a:lin ang="5400000" scaled="0"/>
                </a:gradFill>
                <a:ea typeface="Segoe UI" pitchFamily="34" charset="0"/>
                <a:cs typeface="Segoe UI" pitchFamily="34" charset="0"/>
              </a:rPr>
              <a:t> SharePoint 2010</a:t>
            </a:r>
            <a:br>
              <a:rPr lang="en-US" dirty="0" smtClean="0">
                <a:gradFill>
                  <a:gsLst>
                    <a:gs pos="0">
                      <a:srgbClr val="FFFFFF"/>
                    </a:gs>
                    <a:gs pos="100000">
                      <a:srgbClr val="FFFFFF"/>
                    </a:gs>
                  </a:gsLst>
                  <a:lin ang="5400000" scaled="0"/>
                </a:gradFill>
                <a:ea typeface="Segoe UI" pitchFamily="34" charset="0"/>
                <a:cs typeface="Segoe UI" pitchFamily="34" charset="0"/>
              </a:rPr>
            </a:br>
            <a:r>
              <a:rPr lang="en-US" dirty="0" smtClean="0">
                <a:gradFill>
                  <a:gsLst>
                    <a:gs pos="0">
                      <a:srgbClr val="FFFFFF"/>
                    </a:gs>
                    <a:gs pos="100000">
                      <a:srgbClr val="FFFFFF"/>
                    </a:gs>
                  </a:gsLst>
                  <a:lin ang="5400000" scaled="0"/>
                </a:gradFill>
                <a:ea typeface="Segoe UI" pitchFamily="34" charset="0"/>
                <a:cs typeface="Segoe UI" pitchFamily="34" charset="0"/>
              </a:rPr>
              <a:t>Upgrade of Project to 2013 begins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5" y="2125665"/>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2010:</a:t>
            </a:r>
            <a:br>
              <a:rPr lang="en-US" dirty="0" smtClean="0">
                <a:gradFill>
                  <a:gsLst>
                    <a:gs pos="0">
                      <a:srgbClr val="FFFFFF"/>
                    </a:gs>
                    <a:gs pos="100000">
                      <a:srgbClr val="FFFFFF"/>
                    </a:gs>
                  </a:gsLst>
                  <a:lin ang="5400000" scaled="0"/>
                </a:gradFill>
                <a:ea typeface="Segoe UI" pitchFamily="34" charset="0"/>
                <a:cs typeface="Segoe UI" pitchFamily="34" charset="0"/>
              </a:rPr>
            </a:br>
            <a:r>
              <a:rPr lang="en-US" dirty="0" smtClean="0">
                <a:gradFill>
                  <a:gsLst>
                    <a:gs pos="0">
                      <a:srgbClr val="FFFFFF"/>
                    </a:gs>
                    <a:gs pos="100000">
                      <a:srgbClr val="FFFFFF"/>
                    </a:gs>
                  </a:gsLst>
                  <a:lin ang="5400000" scaled="0"/>
                </a:gradFill>
                <a:ea typeface="Segoe UI" pitchFamily="34" charset="0"/>
                <a:cs typeface="Segoe UI" pitchFamily="34" charset="0"/>
              </a:rPr>
              <a:t>Upgrade of Project Server 2007 to Project Server 2010</a:t>
            </a:r>
            <a:br>
              <a:rPr lang="en-US" dirty="0" smtClean="0">
                <a:gradFill>
                  <a:gsLst>
                    <a:gs pos="0">
                      <a:srgbClr val="FFFFFF"/>
                    </a:gs>
                    <a:gs pos="100000">
                      <a:srgbClr val="FFFFFF"/>
                    </a:gs>
                  </a:gsLst>
                  <a:lin ang="5400000" scaled="0"/>
                </a:gradFill>
                <a:ea typeface="Segoe UI" pitchFamily="34" charset="0"/>
                <a:cs typeface="Segoe UI" pitchFamily="34" charset="0"/>
              </a:rPr>
            </a:br>
            <a:r>
              <a:rPr lang="en-US" dirty="0" smtClean="0">
                <a:gradFill>
                  <a:gsLst>
                    <a:gs pos="0">
                      <a:srgbClr val="FFFFFF"/>
                    </a:gs>
                    <a:gs pos="100000">
                      <a:srgbClr val="FFFFFF"/>
                    </a:gs>
                  </a:gsLst>
                  <a:lin ang="5400000" scaled="0"/>
                </a:gradFill>
                <a:ea typeface="Segoe UI" pitchFamily="34" charset="0"/>
                <a:cs typeface="Segoe UI" pitchFamily="34" charset="0"/>
              </a:rPr>
              <a:t>2011: SharePoint Reorganization and upgrades</a:t>
            </a:r>
            <a:br>
              <a:rPr lang="en-US" dirty="0" smtClean="0">
                <a:gradFill>
                  <a:gsLst>
                    <a:gs pos="0">
                      <a:srgbClr val="FFFFFF"/>
                    </a:gs>
                    <a:gs pos="100000">
                      <a:srgbClr val="FFFFFF"/>
                    </a:gs>
                  </a:gsLst>
                  <a:lin ang="5400000" scaled="0"/>
                </a:gradFill>
                <a:ea typeface="Segoe UI" pitchFamily="34" charset="0"/>
                <a:cs typeface="Segoe UI" pitchFamily="34" charset="0"/>
              </a:rPr>
            </a:b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274639" y="4870452"/>
            <a:ext cx="10966443" cy="1827213"/>
          </a:xfrm>
          <a:prstGeom prst="rect">
            <a:avLst/>
          </a:prstGeom>
          <a:noFill/>
        </p:spPr>
        <p:txBody>
          <a:bodyPr wrap="square" lIns="182844" tIns="146274" rIns="182844" bIns="146274" rtlCol="0">
            <a:noAutofit/>
          </a:bodyPr>
          <a:lstStyle/>
          <a:p>
            <a:pPr marL="231729">
              <a:lnSpc>
                <a:spcPct val="90000"/>
              </a:lnSpc>
              <a:spcAft>
                <a:spcPts val="600"/>
              </a:spcAft>
            </a:pPr>
            <a:r>
              <a:rPr lang="en-US" sz="1600" dirty="0">
                <a:gradFill>
                  <a:gsLst>
                    <a:gs pos="1250">
                      <a:srgbClr val="505050"/>
                    </a:gs>
                    <a:gs pos="99000">
                      <a:srgbClr val="505050"/>
                    </a:gs>
                  </a:gsLst>
                  <a:lin ang="5400000" scaled="0"/>
                </a:gradFill>
              </a:rPr>
              <a:t>   The first few years of the platform could be described as an IT incubator. Once we built a couple of useful demos, and started selling it internally, usage grew, and so did our support needs. </a:t>
            </a:r>
          </a:p>
          <a:p>
            <a:pPr marL="231729">
              <a:lnSpc>
                <a:spcPct val="90000"/>
              </a:lnSpc>
              <a:spcAft>
                <a:spcPts val="600"/>
              </a:spcAft>
            </a:pPr>
            <a:r>
              <a:rPr lang="en-US" sz="1600" dirty="0">
                <a:gradFill>
                  <a:gsLst>
                    <a:gs pos="1250">
                      <a:srgbClr val="505050"/>
                    </a:gs>
                    <a:gs pos="99000">
                      <a:srgbClr val="505050"/>
                    </a:gs>
                  </a:gsLst>
                  <a:lin ang="5400000" scaled="0"/>
                </a:gradFill>
              </a:rPr>
              <a:t>The first upgrade project was about 2 months long. The last 2007 to 2010 upgrade project was over a year long, but it also helped us lay foundation for an upgrade to SharePoint and Project 2013. </a:t>
            </a:r>
          </a:p>
          <a:p>
            <a:pPr marL="231729">
              <a:lnSpc>
                <a:spcPct val="90000"/>
              </a:lnSpc>
              <a:spcAft>
                <a:spcPts val="600"/>
              </a:spcAft>
            </a:pPr>
            <a:r>
              <a:rPr lang="en-US" sz="1600" dirty="0">
                <a:gradFill>
                  <a:gsLst>
                    <a:gs pos="1250">
                      <a:srgbClr val="505050"/>
                    </a:gs>
                    <a:gs pos="99000">
                      <a:srgbClr val="505050"/>
                    </a:gs>
                  </a:gsLst>
                  <a:lin ang="5400000" scaled="0"/>
                </a:gradFill>
              </a:rPr>
              <a:t>There is also a similar story around related tools like Visual Studio, SQL Server, BizTalk, and now we’re also adding Dynamics AX.</a:t>
            </a:r>
          </a:p>
        </p:txBody>
      </p:sp>
      <p:sp>
        <p:nvSpPr>
          <p:cNvPr id="3" name="Title 2"/>
          <p:cNvSpPr>
            <a:spLocks noGrp="1"/>
          </p:cNvSpPr>
          <p:nvPr>
            <p:ph type="title"/>
          </p:nvPr>
        </p:nvSpPr>
        <p:spPr/>
        <p:txBody>
          <a:bodyPr/>
          <a:lstStyle/>
          <a:p>
            <a:r>
              <a:rPr lang="en-US" dirty="0" smtClean="0">
                <a:solidFill>
                  <a:schemeClr val="tx2"/>
                </a:solidFill>
              </a:rPr>
              <a:t>Project and SharePoint at high level</a:t>
            </a:r>
            <a:endParaRPr lang="en-US" dirty="0">
              <a:solidFill>
                <a:schemeClr val="tx2"/>
              </a:solidFill>
            </a:endParaRPr>
          </a:p>
        </p:txBody>
      </p:sp>
      <p:sp>
        <p:nvSpPr>
          <p:cNvPr id="4" name="Text Placeholder 3"/>
          <p:cNvSpPr>
            <a:spLocks noGrp="1"/>
          </p:cNvSpPr>
          <p:nvPr>
            <p:ph type="body" sz="quarter" idx="10"/>
          </p:nvPr>
        </p:nvSpPr>
        <p:spPr>
          <a:xfrm>
            <a:off x="274638" y="1212850"/>
            <a:ext cx="11887200" cy="849463"/>
          </a:xfrm>
        </p:spPr>
        <p:txBody>
          <a:bodyPr vert="horz" wrap="square" lIns="182844" tIns="146274" rIns="182844" bIns="146274" rtlCol="0">
            <a:spAutoFit/>
          </a:bodyPr>
          <a:lstStyle/>
          <a:p>
            <a:r>
              <a:rPr lang="en-US" dirty="0" smtClean="0">
                <a:gradFill>
                  <a:gsLst>
                    <a:gs pos="0">
                      <a:schemeClr val="tx2"/>
                    </a:gs>
                    <a:gs pos="86000">
                      <a:schemeClr val="tx2"/>
                    </a:gs>
                  </a:gsLst>
                  <a:lin ang="5400000" scaled="0"/>
                </a:gradFill>
              </a:rPr>
              <a:t>Timeline from 2004 to 2012</a:t>
            </a:r>
            <a:endParaRPr lang="en-US" dirty="0">
              <a:gradFill>
                <a:gsLst>
                  <a:gs pos="0">
                    <a:schemeClr val="tx2"/>
                  </a:gs>
                  <a:gs pos="86000">
                    <a:schemeClr val="tx2"/>
                  </a:gs>
                </a:gsLst>
                <a:lin ang="5400000" scaled="0"/>
              </a:gradFill>
            </a:endParaRPr>
          </a:p>
        </p:txBody>
      </p:sp>
    </p:spTree>
    <p:extLst>
      <p:ext uri="{BB962C8B-B14F-4D97-AF65-F5344CB8AC3E}">
        <p14:creationId xmlns:p14="http://schemas.microsoft.com/office/powerpoint/2010/main" val="2404575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8"/>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269011" y="2125665"/>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2004:</a:t>
            </a:r>
            <a:br>
              <a:rPr lang="en-US" dirty="0" smtClean="0">
                <a:gradFill>
                  <a:gsLst>
                    <a:gs pos="0">
                      <a:srgbClr val="FFFFFF"/>
                    </a:gs>
                    <a:gs pos="100000">
                      <a:srgbClr val="FFFFFF"/>
                    </a:gs>
                  </a:gsLst>
                  <a:lin ang="5400000" scaled="0"/>
                </a:gradFill>
                <a:ea typeface="Segoe UI" pitchFamily="34" charset="0"/>
                <a:cs typeface="Segoe UI" pitchFamily="34" charset="0"/>
              </a:rPr>
            </a:br>
            <a:r>
              <a:rPr lang="en-US" dirty="0" smtClean="0">
                <a:gradFill>
                  <a:gsLst>
                    <a:gs pos="0">
                      <a:srgbClr val="FFFFFF"/>
                    </a:gs>
                    <a:gs pos="100000">
                      <a:srgbClr val="FFFFFF"/>
                    </a:gs>
                  </a:gsLst>
                  <a:lin ang="5400000" scaled="0"/>
                </a:gradFill>
                <a:ea typeface="Segoe UI" pitchFamily="34" charset="0"/>
                <a:cs typeface="Segoe UI" pitchFamily="34" charset="0"/>
              </a:rPr>
              <a:t>Project Server used by IT and few business users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3011968" y="2125665"/>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2007: </a:t>
            </a:r>
            <a:br>
              <a:rPr lang="en-US" dirty="0" smtClean="0">
                <a:gradFill>
                  <a:gsLst>
                    <a:gs pos="0">
                      <a:srgbClr val="FFFFFF"/>
                    </a:gs>
                    <a:gs pos="100000">
                      <a:srgbClr val="FFFFFF"/>
                    </a:gs>
                  </a:gsLst>
                  <a:lin ang="5400000" scaled="0"/>
                </a:gradFill>
                <a:ea typeface="Segoe UI" pitchFamily="34" charset="0"/>
                <a:cs typeface="Segoe UI" pitchFamily="34" charset="0"/>
              </a:rPr>
            </a:br>
            <a:r>
              <a:rPr lang="en-US" dirty="0" smtClean="0">
                <a:gradFill>
                  <a:gsLst>
                    <a:gs pos="0">
                      <a:srgbClr val="FFFFFF"/>
                    </a:gs>
                    <a:gs pos="100000">
                      <a:srgbClr val="FFFFFF"/>
                    </a:gs>
                  </a:gsLst>
                  <a:lin ang="5400000" scaled="0"/>
                </a:gradFill>
                <a:ea typeface="Segoe UI" pitchFamily="34" charset="0"/>
                <a:cs typeface="Segoe UI" pitchFamily="34" charset="0"/>
              </a:rPr>
              <a:t>SharePoint used by IT</a:t>
            </a:r>
          </a:p>
          <a:p>
            <a:pPr defTabSz="932290"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Wider adoption of Project Server by business groups</a:t>
            </a:r>
          </a:p>
          <a:p>
            <a:pP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8497880" y="2125665"/>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2012: </a:t>
            </a:r>
            <a:br>
              <a:rPr lang="en-US" dirty="0" smtClean="0">
                <a:gradFill>
                  <a:gsLst>
                    <a:gs pos="0">
                      <a:srgbClr val="FFFFFF"/>
                    </a:gs>
                    <a:gs pos="100000">
                      <a:srgbClr val="FFFFFF"/>
                    </a:gs>
                  </a:gsLst>
                  <a:lin ang="5400000" scaled="0"/>
                </a:gradFill>
                <a:ea typeface="Segoe UI" pitchFamily="34" charset="0"/>
                <a:cs typeface="Segoe UI" pitchFamily="34" charset="0"/>
              </a:rPr>
            </a:br>
            <a:r>
              <a:rPr lang="en-US" dirty="0" smtClean="0">
                <a:gradFill>
                  <a:gsLst>
                    <a:gs pos="0">
                      <a:srgbClr val="FFFFFF"/>
                    </a:gs>
                    <a:gs pos="100000">
                      <a:srgbClr val="FFFFFF"/>
                    </a:gs>
                  </a:gsLst>
                  <a:lin ang="5400000" scaled="0"/>
                </a:gradFill>
                <a:ea typeface="Segoe UI" pitchFamily="34" charset="0"/>
                <a:cs typeface="Segoe UI" pitchFamily="34" charset="0"/>
              </a:rPr>
              <a:t>Heavy us of Project Server for timekeeping, beginning portfolio management.</a:t>
            </a:r>
          </a:p>
          <a:p>
            <a:pPr defTabSz="932290"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Expansion of SharePoint for Extranet, media management, reporting</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5754925" y="2125665"/>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2010:</a:t>
            </a:r>
            <a:br>
              <a:rPr lang="en-US" dirty="0" smtClean="0">
                <a:gradFill>
                  <a:gsLst>
                    <a:gs pos="0">
                      <a:srgbClr val="FFFFFF"/>
                    </a:gs>
                    <a:gs pos="100000">
                      <a:srgbClr val="FFFFFF"/>
                    </a:gs>
                  </a:gsLst>
                  <a:lin ang="5400000" scaled="0"/>
                </a:gradFill>
                <a:ea typeface="Segoe UI" pitchFamily="34" charset="0"/>
                <a:cs typeface="Segoe UI" pitchFamily="34" charset="0"/>
              </a:rPr>
            </a:br>
            <a:r>
              <a:rPr lang="en-US" dirty="0" smtClean="0">
                <a:gradFill>
                  <a:gsLst>
                    <a:gs pos="0">
                      <a:srgbClr val="FFFFFF"/>
                    </a:gs>
                    <a:gs pos="100000">
                      <a:srgbClr val="FFFFFF"/>
                    </a:gs>
                  </a:gsLst>
                  <a:lin ang="5400000" scaled="0"/>
                </a:gradFill>
                <a:ea typeface="Segoe UI" pitchFamily="34" charset="0"/>
                <a:cs typeface="Segoe UI" pitchFamily="34" charset="0"/>
              </a:rPr>
              <a:t>Organic growth of SharePoint, wide adoption of Project Server, applications built for SharePoint, custom reporting for Project Server, integration with TFS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274639" y="4870452"/>
            <a:ext cx="10966443" cy="1827213"/>
          </a:xfrm>
          <a:prstGeom prst="rect">
            <a:avLst/>
          </a:prstGeom>
          <a:noFill/>
        </p:spPr>
        <p:txBody>
          <a:bodyPr wrap="square" lIns="182844" tIns="146274" rIns="182844" bIns="146274" rtlCol="0">
            <a:noAutofit/>
          </a:bodyPr>
          <a:lstStyle/>
          <a:p>
            <a:pPr marL="231729">
              <a:lnSpc>
                <a:spcPct val="90000"/>
              </a:lnSpc>
              <a:spcAft>
                <a:spcPts val="600"/>
              </a:spcAft>
            </a:pPr>
            <a:r>
              <a:rPr lang="en-US" sz="1600" dirty="0">
                <a:gradFill>
                  <a:gsLst>
                    <a:gs pos="1250">
                      <a:srgbClr val="505050"/>
                    </a:gs>
                    <a:gs pos="99000">
                      <a:srgbClr val="505050"/>
                    </a:gs>
                  </a:gsLst>
                  <a:lin ang="5400000" scaled="0"/>
                </a:gradFill>
              </a:rPr>
              <a:t>   Once the usage of SharePoint has exploded in around 2008 we have gotten a lot of credibility from the business. Here was a piece of technology that not a single executive was really interested in, that all of a sudden became indispensable. </a:t>
            </a:r>
          </a:p>
          <a:p>
            <a:pPr marL="231729">
              <a:lnSpc>
                <a:spcPct val="90000"/>
              </a:lnSpc>
              <a:spcAft>
                <a:spcPts val="600"/>
              </a:spcAft>
            </a:pPr>
            <a:r>
              <a:rPr lang="en-US" sz="1600" dirty="0">
                <a:gradFill>
                  <a:gsLst>
                    <a:gs pos="1250">
                      <a:srgbClr val="505050"/>
                    </a:gs>
                    <a:gs pos="99000">
                      <a:srgbClr val="505050"/>
                    </a:gs>
                  </a:gsLst>
                  <a:lin ang="5400000" scaled="0"/>
                </a:gradFill>
              </a:rPr>
              <a:t>It was a small win for the IT organization and we have gained a lot of trust for delivering technology that simplified processes and greatly increased collaboration and communication.</a:t>
            </a:r>
          </a:p>
        </p:txBody>
      </p:sp>
      <p:sp>
        <p:nvSpPr>
          <p:cNvPr id="3" name="Title 2"/>
          <p:cNvSpPr>
            <a:spLocks noGrp="1"/>
          </p:cNvSpPr>
          <p:nvPr>
            <p:ph type="title"/>
          </p:nvPr>
        </p:nvSpPr>
        <p:spPr/>
        <p:txBody>
          <a:bodyPr/>
          <a:lstStyle/>
          <a:p>
            <a:r>
              <a:rPr lang="en-US" dirty="0" smtClean="0">
                <a:solidFill>
                  <a:schemeClr val="tx2"/>
                </a:solidFill>
              </a:rPr>
              <a:t>Project and SharePoint at high level</a:t>
            </a:r>
            <a:endParaRPr lang="en-US" dirty="0">
              <a:solidFill>
                <a:schemeClr val="tx2"/>
              </a:solidFill>
            </a:endParaRPr>
          </a:p>
        </p:txBody>
      </p:sp>
      <p:sp>
        <p:nvSpPr>
          <p:cNvPr id="4" name="Text Placeholder 3"/>
          <p:cNvSpPr>
            <a:spLocks noGrp="1"/>
          </p:cNvSpPr>
          <p:nvPr>
            <p:ph type="body" sz="quarter" idx="10"/>
          </p:nvPr>
        </p:nvSpPr>
        <p:spPr>
          <a:xfrm>
            <a:off x="274638" y="1212850"/>
            <a:ext cx="11887200" cy="849463"/>
          </a:xfrm>
        </p:spPr>
        <p:txBody>
          <a:bodyPr vert="horz" wrap="square" lIns="182844" tIns="146274" rIns="182844" bIns="146274" rtlCol="0">
            <a:spAutoFit/>
          </a:bodyPr>
          <a:lstStyle/>
          <a:p>
            <a:r>
              <a:rPr lang="en-US" dirty="0" smtClean="0">
                <a:gradFill>
                  <a:gsLst>
                    <a:gs pos="0">
                      <a:schemeClr val="tx2"/>
                    </a:gs>
                    <a:gs pos="86000">
                      <a:schemeClr val="tx2"/>
                    </a:gs>
                  </a:gsLst>
                  <a:lin ang="5400000" scaled="0"/>
                </a:gradFill>
              </a:rPr>
              <a:t>Usage and Adoption</a:t>
            </a:r>
            <a:endParaRPr lang="en-US" dirty="0">
              <a:gradFill>
                <a:gsLst>
                  <a:gs pos="0">
                    <a:schemeClr val="tx2"/>
                  </a:gs>
                  <a:gs pos="86000">
                    <a:schemeClr val="tx2"/>
                  </a:gs>
                </a:gsLst>
                <a:lin ang="5400000" scaled="0"/>
              </a:gradFill>
            </a:endParaRPr>
          </a:p>
        </p:txBody>
      </p:sp>
    </p:spTree>
    <p:extLst>
      <p:ext uri="{BB962C8B-B14F-4D97-AF65-F5344CB8AC3E}">
        <p14:creationId xmlns:p14="http://schemas.microsoft.com/office/powerpoint/2010/main" val="2725717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Growth of the Project Platform</a:t>
            </a:r>
            <a:endParaRPr lang="en-US" dirty="0">
              <a:solidFill>
                <a:schemeClr val="tx2"/>
              </a:solidFill>
            </a:endParaRPr>
          </a:p>
        </p:txBody>
      </p:sp>
      <p:sp>
        <p:nvSpPr>
          <p:cNvPr id="3" name="Text Placeholder 2"/>
          <p:cNvSpPr>
            <a:spLocks noGrp="1"/>
          </p:cNvSpPr>
          <p:nvPr>
            <p:ph type="body" sz="quarter" idx="10"/>
          </p:nvPr>
        </p:nvSpPr>
        <p:spPr>
          <a:xfrm>
            <a:off x="274638" y="1212850"/>
            <a:ext cx="11887200" cy="4462760"/>
          </a:xfrm>
        </p:spPr>
        <p:txBody>
          <a:bodyPr/>
          <a:lstStyle/>
          <a:p>
            <a:r>
              <a:rPr lang="en-US" dirty="0" smtClean="0"/>
              <a:t>Crawl-walk-run</a:t>
            </a:r>
          </a:p>
          <a:p>
            <a:pPr lvl="1"/>
            <a:r>
              <a:rPr lang="en-US" dirty="0" smtClean="0"/>
              <a:t>We trained our team, our power users and our users as we progressed, taking ownership</a:t>
            </a:r>
          </a:p>
          <a:p>
            <a:pPr lvl="1"/>
            <a:r>
              <a:rPr lang="en-US" dirty="0" smtClean="0"/>
              <a:t>We focused on key features that would provide great business value, not utilizing everything</a:t>
            </a:r>
          </a:p>
          <a:p>
            <a:pPr lvl="1"/>
            <a:r>
              <a:rPr lang="en-US" dirty="0" smtClean="0"/>
              <a:t>We relied on actual requests from business as well as some organic growth</a:t>
            </a:r>
          </a:p>
          <a:p>
            <a:r>
              <a:rPr lang="en-US" dirty="0" smtClean="0"/>
              <a:t>Trust but Verify</a:t>
            </a:r>
          </a:p>
          <a:p>
            <a:pPr lvl="1"/>
            <a:r>
              <a:rPr lang="en-US" dirty="0" smtClean="0"/>
              <a:t>Engaged with business sponsors to keep us honest, keeping frequent updates</a:t>
            </a:r>
          </a:p>
          <a:p>
            <a:pPr lvl="1"/>
            <a:r>
              <a:rPr lang="en-US" dirty="0" smtClean="0"/>
              <a:t>Validated usage of certain features, and sometimes discontinued their use</a:t>
            </a:r>
          </a:p>
          <a:p>
            <a:r>
              <a:rPr lang="en-US" dirty="0" smtClean="0"/>
              <a:t>Fit into the architecture</a:t>
            </a:r>
          </a:p>
          <a:p>
            <a:pPr lvl="1"/>
            <a:r>
              <a:rPr lang="en-US" dirty="0" smtClean="0"/>
              <a:t>Increased usage allowed us to go from “outsider” to “mainstream” technology</a:t>
            </a:r>
          </a:p>
          <a:p>
            <a:pPr lvl="1"/>
            <a:r>
              <a:rPr lang="en-US" dirty="0" smtClean="0"/>
              <a:t>In 3 years we had slowly fit into the “Windows-SQL-SharePoint-Office” sweet spot</a:t>
            </a:r>
          </a:p>
        </p:txBody>
      </p:sp>
    </p:spTree>
    <p:extLst>
      <p:ext uri="{BB962C8B-B14F-4D97-AF65-F5344CB8AC3E}">
        <p14:creationId xmlns:p14="http://schemas.microsoft.com/office/powerpoint/2010/main" val="4281208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Growth of the Project Platform</a:t>
            </a:r>
            <a:endParaRPr lang="en-US" dirty="0">
              <a:solidFill>
                <a:schemeClr val="tx2"/>
              </a:solidFill>
            </a:endParaRPr>
          </a:p>
        </p:txBody>
      </p:sp>
      <p:sp>
        <p:nvSpPr>
          <p:cNvPr id="3" name="Text Placeholder 2"/>
          <p:cNvSpPr>
            <a:spLocks noGrp="1"/>
          </p:cNvSpPr>
          <p:nvPr>
            <p:ph type="body" sz="quarter" idx="10"/>
          </p:nvPr>
        </p:nvSpPr>
        <p:spPr>
          <a:xfrm>
            <a:off x="274638" y="1212852"/>
            <a:ext cx="11887200" cy="5139869"/>
          </a:xfrm>
        </p:spPr>
        <p:txBody>
          <a:bodyPr/>
          <a:lstStyle/>
          <a:p>
            <a:r>
              <a:rPr lang="en-US" dirty="0" smtClean="0"/>
              <a:t>Don’t break the budget</a:t>
            </a:r>
          </a:p>
          <a:p>
            <a:pPr lvl="1"/>
            <a:r>
              <a:rPr lang="en-US" dirty="0" smtClean="0"/>
              <a:t>Projects were scattered across multiple years, with multiple deliverables</a:t>
            </a:r>
          </a:p>
          <a:p>
            <a:pPr lvl="1"/>
            <a:r>
              <a:rPr lang="en-US" dirty="0" smtClean="0"/>
              <a:t>We accounted for infrastructure, licensing, support, integration costs</a:t>
            </a:r>
          </a:p>
          <a:p>
            <a:pPr lvl="1"/>
            <a:r>
              <a:rPr lang="en-US" dirty="0" smtClean="0"/>
              <a:t>When deliverables dragged out – we had taken over majority of the work</a:t>
            </a:r>
          </a:p>
          <a:p>
            <a:r>
              <a:rPr lang="en-US" dirty="0" smtClean="0"/>
              <a:t>Manage to Risk</a:t>
            </a:r>
          </a:p>
          <a:p>
            <a:pPr lvl="1"/>
            <a:r>
              <a:rPr lang="en-US" dirty="0" smtClean="0"/>
              <a:t>Always attempt to solve the unknown or riskiest items first (even if we missed some)</a:t>
            </a:r>
          </a:p>
          <a:p>
            <a:pPr lvl="1"/>
            <a:r>
              <a:rPr lang="en-US" dirty="0" smtClean="0"/>
              <a:t>For truly unknown project tasks, we would fund little proofs-of-concept</a:t>
            </a:r>
          </a:p>
          <a:p>
            <a:pPr lvl="1"/>
            <a:r>
              <a:rPr lang="en-US" dirty="0" smtClean="0"/>
              <a:t>Avoid dealing with manufacturing and finance if the risk is high</a:t>
            </a:r>
          </a:p>
          <a:p>
            <a:r>
              <a:rPr lang="en-US" dirty="0" smtClean="0"/>
              <a:t>Overcommunicate</a:t>
            </a:r>
          </a:p>
          <a:p>
            <a:pPr lvl="1"/>
            <a:r>
              <a:rPr lang="en-US" dirty="0" smtClean="0"/>
              <a:t>Weekly status updates to stakeholders</a:t>
            </a:r>
          </a:p>
          <a:p>
            <a:pPr lvl="1"/>
            <a:r>
              <a:rPr lang="en-US" dirty="0" smtClean="0"/>
              <a:t>Focus on decisions and anything that’s not going according to the plan and remediation</a:t>
            </a:r>
          </a:p>
          <a:p>
            <a:pPr lvl="1"/>
            <a:r>
              <a:rPr lang="en-US" dirty="0" smtClean="0"/>
              <a:t>Quarterly demo and screenshot summaries around the company</a:t>
            </a:r>
          </a:p>
        </p:txBody>
      </p:sp>
    </p:spTree>
    <p:extLst>
      <p:ext uri="{BB962C8B-B14F-4D97-AF65-F5344CB8AC3E}">
        <p14:creationId xmlns:p14="http://schemas.microsoft.com/office/powerpoint/2010/main" val="938797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SPC052</a:t>
            </a:r>
            <a:endParaRPr lang="en-US" dirty="0"/>
          </a:p>
        </p:txBody>
      </p:sp>
      <p:sp>
        <p:nvSpPr>
          <p:cNvPr id="4" name="Title 3"/>
          <p:cNvSpPr>
            <a:spLocks noGrp="1"/>
          </p:cNvSpPr>
          <p:nvPr>
            <p:ph type="title"/>
          </p:nvPr>
        </p:nvSpPr>
        <p:spPr/>
        <p:txBody>
          <a:bodyPr/>
          <a:lstStyle/>
          <a:p>
            <a:r>
              <a:rPr lang="en-US" sz="4000" dirty="0"/>
              <a:t>Upgrading Revlon to SharePoint and Project Server 2013</a:t>
            </a:r>
          </a:p>
        </p:txBody>
      </p:sp>
      <p:sp>
        <p:nvSpPr>
          <p:cNvPr id="5" name="Text Placeholder 4"/>
          <p:cNvSpPr>
            <a:spLocks noGrp="1"/>
          </p:cNvSpPr>
          <p:nvPr>
            <p:ph type="body" sz="quarter" idx="12"/>
          </p:nvPr>
        </p:nvSpPr>
        <p:spPr/>
        <p:txBody>
          <a:bodyPr/>
          <a:lstStyle/>
          <a:p>
            <a:r>
              <a:rPr lang="en-US" dirty="0" smtClean="0"/>
              <a:t>Piotr Prussak – VP, Apps Development</a:t>
            </a:r>
          </a:p>
          <a:p>
            <a:r>
              <a:rPr lang="en-US" dirty="0" smtClean="0"/>
              <a:t>Pritam Dahake – Director, Architecture</a:t>
            </a:r>
          </a:p>
        </p:txBody>
      </p:sp>
    </p:spTree>
    <p:extLst>
      <p:ext uri="{BB962C8B-B14F-4D97-AF65-F5344CB8AC3E}">
        <p14:creationId xmlns:p14="http://schemas.microsoft.com/office/powerpoint/2010/main" val="39118120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Growth of the Project Platform Team</a:t>
            </a:r>
            <a:endParaRPr lang="en-US" dirty="0">
              <a:solidFill>
                <a:schemeClr val="tx2"/>
              </a:solidFill>
            </a:endParaRPr>
          </a:p>
        </p:txBody>
      </p:sp>
      <p:sp>
        <p:nvSpPr>
          <p:cNvPr id="3" name="Text Placeholder 2"/>
          <p:cNvSpPr>
            <a:spLocks noGrp="1"/>
          </p:cNvSpPr>
          <p:nvPr>
            <p:ph type="body" sz="quarter" idx="10"/>
          </p:nvPr>
        </p:nvSpPr>
        <p:spPr>
          <a:xfrm>
            <a:off x="274638" y="1212850"/>
            <a:ext cx="11887200" cy="5535099"/>
          </a:xfrm>
        </p:spPr>
        <p:txBody>
          <a:bodyPr/>
          <a:lstStyle/>
          <a:p>
            <a:r>
              <a:rPr lang="en-US" dirty="0" smtClean="0"/>
              <a:t>Infrastructure</a:t>
            </a:r>
          </a:p>
          <a:p>
            <a:pPr lvl="1"/>
            <a:r>
              <a:rPr lang="en-US" dirty="0" smtClean="0"/>
              <a:t>We went from physical servers to all virtual servers in last 5 years</a:t>
            </a:r>
          </a:p>
          <a:p>
            <a:pPr lvl="1"/>
            <a:r>
              <a:rPr lang="en-US" dirty="0" smtClean="0"/>
              <a:t>We have a OS/virtualization/disk Engineering Team [5 people]</a:t>
            </a:r>
          </a:p>
          <a:p>
            <a:pPr lvl="1"/>
            <a:r>
              <a:rPr lang="en-US" dirty="0" smtClean="0"/>
              <a:t>We have a dedicated DBA team [3 people] that switched from Oracle to SQL</a:t>
            </a:r>
          </a:p>
          <a:p>
            <a:r>
              <a:rPr lang="en-US" dirty="0" smtClean="0"/>
              <a:t>Architecture and Development</a:t>
            </a:r>
          </a:p>
          <a:p>
            <a:pPr lvl="1"/>
            <a:r>
              <a:rPr lang="en-US" dirty="0" smtClean="0"/>
              <a:t>We have isolated Architecture/Development/QA teams from previous departmental support teams</a:t>
            </a:r>
          </a:p>
          <a:p>
            <a:pPr lvl="1"/>
            <a:r>
              <a:rPr lang="en-US" dirty="0" smtClean="0"/>
              <a:t>People move in an out of roles for SharePoint/Project but right now 3½  are dedicated</a:t>
            </a:r>
          </a:p>
          <a:p>
            <a:pPr lvl="1"/>
            <a:r>
              <a:rPr lang="en-US" dirty="0" smtClean="0"/>
              <a:t>We also rely heavily of external developers on as-needed basis</a:t>
            </a:r>
          </a:p>
          <a:p>
            <a:r>
              <a:rPr lang="en-US" dirty="0" smtClean="0"/>
              <a:t>Support</a:t>
            </a:r>
          </a:p>
          <a:p>
            <a:pPr lvl="1"/>
            <a:r>
              <a:rPr lang="en-US" dirty="0" smtClean="0"/>
              <a:t>We went from 100% external support to 2 internal support resources</a:t>
            </a:r>
          </a:p>
          <a:p>
            <a:pPr lvl="1"/>
            <a:r>
              <a:rPr lang="en-US" dirty="0" smtClean="0"/>
              <a:t>We rely on Microsoft Premiere Support for escalation of problems we can’t solve</a:t>
            </a:r>
          </a:p>
          <a:p>
            <a:pPr lvl="1"/>
            <a:r>
              <a:rPr lang="en-US" dirty="0" smtClean="0"/>
              <a:t>We work with 3</a:t>
            </a:r>
            <a:r>
              <a:rPr lang="en-US" baseline="30000" dirty="0" smtClean="0"/>
              <a:t>rd</a:t>
            </a:r>
            <a:r>
              <a:rPr lang="en-US" dirty="0" smtClean="0"/>
              <a:t> party support for their products</a:t>
            </a:r>
          </a:p>
          <a:p>
            <a:pPr lvl="1"/>
            <a:r>
              <a:rPr lang="en-US" dirty="0" smtClean="0"/>
              <a:t>We work with Microsoft Partners on tasks that they can solve better than we can</a:t>
            </a:r>
          </a:p>
        </p:txBody>
      </p:sp>
    </p:spTree>
    <p:extLst>
      <p:ext uri="{BB962C8B-B14F-4D97-AF65-F5344CB8AC3E}">
        <p14:creationId xmlns:p14="http://schemas.microsoft.com/office/powerpoint/2010/main" val="2036118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Project Server Work</a:t>
            </a:r>
            <a:endParaRPr lang="en-US" dirty="0">
              <a:solidFill>
                <a:schemeClr val="tx2"/>
              </a:solidFill>
            </a:endParaRPr>
          </a:p>
        </p:txBody>
      </p:sp>
      <p:sp>
        <p:nvSpPr>
          <p:cNvPr id="3" name="Text Placeholder 2"/>
          <p:cNvSpPr>
            <a:spLocks noGrp="1"/>
          </p:cNvSpPr>
          <p:nvPr>
            <p:ph type="body" sz="quarter" idx="10"/>
          </p:nvPr>
        </p:nvSpPr>
        <p:spPr>
          <a:xfrm>
            <a:off x="274640" y="1212850"/>
            <a:ext cx="8077199" cy="4739759"/>
          </a:xfrm>
        </p:spPr>
        <p:txBody>
          <a:bodyPr/>
          <a:lstStyle/>
          <a:p>
            <a:r>
              <a:rPr lang="en-US" dirty="0" smtClean="0"/>
              <a:t>Customizations</a:t>
            </a:r>
          </a:p>
          <a:p>
            <a:pPr lvl="1"/>
            <a:r>
              <a:rPr lang="en-US" dirty="0" smtClean="0"/>
              <a:t>We stay as close to vanilla as possible</a:t>
            </a:r>
          </a:p>
          <a:p>
            <a:pPr lvl="1"/>
            <a:r>
              <a:rPr lang="en-US" dirty="0" smtClean="0"/>
              <a:t>We stick to configuration changes only</a:t>
            </a:r>
          </a:p>
          <a:p>
            <a:pPr lvl="1"/>
            <a:r>
              <a:rPr lang="en-US" dirty="0" smtClean="0"/>
              <a:t>We modify SharePoint site definitions, content types</a:t>
            </a:r>
          </a:p>
          <a:p>
            <a:pPr lvl="1"/>
            <a:r>
              <a:rPr lang="en-US" dirty="0" smtClean="0"/>
              <a:t>We deployed TFS integration </a:t>
            </a:r>
          </a:p>
          <a:p>
            <a:r>
              <a:rPr lang="en-US" dirty="0" smtClean="0"/>
              <a:t>Reporting</a:t>
            </a:r>
          </a:p>
          <a:p>
            <a:pPr lvl="1"/>
            <a:r>
              <a:rPr lang="en-US" dirty="0" smtClean="0"/>
              <a:t>Developing reports against officially supported reporting database</a:t>
            </a:r>
          </a:p>
          <a:p>
            <a:pPr lvl="1"/>
            <a:r>
              <a:rPr lang="en-US" dirty="0" smtClean="0"/>
              <a:t>Developed custom Analysis Services database against data in reporting database</a:t>
            </a:r>
          </a:p>
          <a:p>
            <a:r>
              <a:rPr lang="en-US" dirty="0" smtClean="0"/>
              <a:t>Upgrades</a:t>
            </a:r>
          </a:p>
          <a:p>
            <a:pPr lvl="1"/>
            <a:r>
              <a:rPr lang="en-US" dirty="0" smtClean="0"/>
              <a:t>Upgrades (including patches) have been relatively painless</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4394" r="15843"/>
          <a:stretch/>
        </p:blipFill>
        <p:spPr>
          <a:xfrm>
            <a:off x="8474074" y="1135064"/>
            <a:ext cx="3383280" cy="3291840"/>
          </a:xfrm>
          <a:prstGeom prst="rect">
            <a:avLst/>
          </a:prstGeom>
        </p:spPr>
      </p:pic>
    </p:spTree>
    <p:extLst>
      <p:ext uri="{BB962C8B-B14F-4D97-AF65-F5344CB8AC3E}">
        <p14:creationId xmlns:p14="http://schemas.microsoft.com/office/powerpoint/2010/main" val="649394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SharePoint Platform Work</a:t>
            </a:r>
            <a:endParaRPr lang="en-US" dirty="0">
              <a:solidFill>
                <a:schemeClr val="tx2"/>
              </a:solidFill>
            </a:endParaRPr>
          </a:p>
        </p:txBody>
      </p:sp>
      <p:sp>
        <p:nvSpPr>
          <p:cNvPr id="3" name="Text Placeholder 2"/>
          <p:cNvSpPr>
            <a:spLocks noGrp="1"/>
          </p:cNvSpPr>
          <p:nvPr>
            <p:ph type="body" sz="quarter" idx="10"/>
          </p:nvPr>
        </p:nvSpPr>
        <p:spPr>
          <a:xfrm>
            <a:off x="274640" y="1212852"/>
            <a:ext cx="8153399" cy="5817612"/>
          </a:xfrm>
        </p:spPr>
        <p:txBody>
          <a:bodyPr/>
          <a:lstStyle/>
          <a:p>
            <a:r>
              <a:rPr lang="en-US" dirty="0" smtClean="0"/>
              <a:t>Projects are a bit different</a:t>
            </a:r>
          </a:p>
          <a:p>
            <a:pPr lvl="1"/>
            <a:r>
              <a:rPr lang="en-US" dirty="0" smtClean="0"/>
              <a:t>SharePoint is a Platform, Project is an Application</a:t>
            </a:r>
          </a:p>
          <a:p>
            <a:pPr lvl="1"/>
            <a:r>
              <a:rPr lang="en-US" dirty="0" smtClean="0"/>
              <a:t>We develop with different tools and APIs</a:t>
            </a:r>
          </a:p>
          <a:p>
            <a:pPr lvl="1"/>
            <a:r>
              <a:rPr lang="en-US" dirty="0" smtClean="0"/>
              <a:t>We prototype with understanding we may have to refactor</a:t>
            </a:r>
          </a:p>
          <a:p>
            <a:pPr lvl="1"/>
            <a:r>
              <a:rPr lang="en-US" dirty="0" smtClean="0"/>
              <a:t>We avoid analysis paralysis and “JUST DO IT”</a:t>
            </a:r>
          </a:p>
          <a:p>
            <a:pPr lvl="1"/>
            <a:r>
              <a:rPr lang="en-US" dirty="0" smtClean="0"/>
              <a:t>We tend to stick to a set of best practices for development</a:t>
            </a:r>
            <a:endParaRPr lang="en-US" dirty="0"/>
          </a:p>
          <a:p>
            <a:r>
              <a:rPr lang="en-US" dirty="0" smtClean="0"/>
              <a:t>Benefits match the platform</a:t>
            </a:r>
          </a:p>
          <a:p>
            <a:pPr lvl="1"/>
            <a:r>
              <a:rPr lang="en-US" dirty="0" smtClean="0"/>
              <a:t>Our solutions automate a lot of tedious manual tasks</a:t>
            </a:r>
          </a:p>
          <a:p>
            <a:pPr lvl="1"/>
            <a:r>
              <a:rPr lang="en-US" dirty="0" smtClean="0"/>
              <a:t>Every single one has a great ROI</a:t>
            </a:r>
          </a:p>
          <a:p>
            <a:pPr lvl="1"/>
            <a:r>
              <a:rPr lang="en-US" dirty="0" smtClean="0"/>
              <a:t>BUT it’s easy to create beautiful chaos</a:t>
            </a:r>
          </a:p>
          <a:p>
            <a:r>
              <a:rPr lang="en-US" dirty="0" smtClean="0"/>
              <a:t>Upgrades</a:t>
            </a:r>
          </a:p>
          <a:p>
            <a:pPr lvl="1"/>
            <a:r>
              <a:rPr lang="en-US" dirty="0" smtClean="0"/>
              <a:t>Data and home grown web parts are easier</a:t>
            </a:r>
          </a:p>
          <a:p>
            <a:pPr lvl="1"/>
            <a:r>
              <a:rPr lang="en-US" dirty="0" smtClean="0"/>
              <a:t>Workflow or SharePoint Designer solutions typically require manual work</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1837" y="677864"/>
            <a:ext cx="3657600" cy="2801568"/>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51837" y="3573462"/>
            <a:ext cx="3657600" cy="2743200"/>
          </a:xfrm>
          <a:prstGeom prst="rect">
            <a:avLst/>
          </a:prstGeom>
        </p:spPr>
      </p:pic>
    </p:spTree>
    <p:extLst>
      <p:ext uri="{BB962C8B-B14F-4D97-AF65-F5344CB8AC3E}">
        <p14:creationId xmlns:p14="http://schemas.microsoft.com/office/powerpoint/2010/main" val="2807571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Company Culture</a:t>
            </a:r>
            <a:endParaRPr lang="en-US" dirty="0">
              <a:solidFill>
                <a:schemeClr val="tx2"/>
              </a:solidFill>
            </a:endParaRPr>
          </a:p>
        </p:txBody>
      </p:sp>
      <p:sp>
        <p:nvSpPr>
          <p:cNvPr id="3" name="Text Placeholder 2"/>
          <p:cNvSpPr>
            <a:spLocks noGrp="1"/>
          </p:cNvSpPr>
          <p:nvPr>
            <p:ph type="body" sz="quarter" idx="10"/>
          </p:nvPr>
        </p:nvSpPr>
        <p:spPr>
          <a:xfrm>
            <a:off x="274640" y="1212852"/>
            <a:ext cx="7848599" cy="5817612"/>
          </a:xfrm>
        </p:spPr>
        <p:txBody>
          <a:bodyPr/>
          <a:lstStyle/>
          <a:p>
            <a:r>
              <a:rPr lang="en-US" dirty="0" smtClean="0"/>
              <a:t>Sell the Dream</a:t>
            </a:r>
          </a:p>
          <a:p>
            <a:pPr lvl="1"/>
            <a:r>
              <a:rPr lang="en-US" dirty="0" smtClean="0"/>
              <a:t>People love when you take away their ‘Net’ pain</a:t>
            </a:r>
          </a:p>
          <a:p>
            <a:pPr lvl="1"/>
            <a:r>
              <a:rPr lang="en-US" dirty="0" smtClean="0"/>
              <a:t>People love to see glitzy demos</a:t>
            </a:r>
          </a:p>
          <a:p>
            <a:pPr lvl="1"/>
            <a:r>
              <a:rPr lang="en-US" dirty="0" smtClean="0"/>
              <a:t>People need to be trained</a:t>
            </a:r>
            <a:endParaRPr lang="en-US" dirty="0"/>
          </a:p>
          <a:p>
            <a:r>
              <a:rPr lang="en-US" dirty="0" smtClean="0"/>
              <a:t>Difficulties</a:t>
            </a:r>
          </a:p>
          <a:p>
            <a:pPr lvl="1"/>
            <a:r>
              <a:rPr lang="en-US" dirty="0" smtClean="0"/>
              <a:t>Always ensure right sponsorship level for difficult projects</a:t>
            </a:r>
          </a:p>
          <a:p>
            <a:pPr lvl="1"/>
            <a:r>
              <a:rPr lang="en-US" dirty="0" smtClean="0"/>
              <a:t>There are always 10-15% people will not tolerate change</a:t>
            </a:r>
          </a:p>
          <a:p>
            <a:pPr lvl="1"/>
            <a:r>
              <a:rPr lang="en-US" dirty="0" smtClean="0"/>
              <a:t>Other people can be convinced of change with clear benefits</a:t>
            </a:r>
          </a:p>
          <a:p>
            <a:pPr lvl="1"/>
            <a:r>
              <a:rPr lang="en-US" dirty="0" smtClean="0"/>
              <a:t>Bring an expert (with a pedigree) if necessary</a:t>
            </a:r>
          </a:p>
          <a:p>
            <a:r>
              <a:rPr lang="en-US" dirty="0" smtClean="0"/>
              <a:t>Upgrades</a:t>
            </a:r>
          </a:p>
          <a:p>
            <a:pPr lvl="1"/>
            <a:r>
              <a:rPr lang="en-US" dirty="0" smtClean="0"/>
              <a:t>Infrequent upgrades allow to inflict a bit more pain than usual on the users (testing, content reorganization)</a:t>
            </a:r>
          </a:p>
          <a:p>
            <a:pPr lvl="1"/>
            <a:r>
              <a:rPr lang="en-US" dirty="0" smtClean="0"/>
              <a:t>Upgrades are a good time to deploy a previously unused feature</a:t>
            </a:r>
          </a:p>
          <a:p>
            <a:pPr lvl="1"/>
            <a:r>
              <a:rPr lang="en-US" dirty="0" smtClean="0"/>
              <a:t>Participants take pride in upgrades – reward them </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5" r="24250"/>
          <a:stretch/>
        </p:blipFill>
        <p:spPr>
          <a:xfrm>
            <a:off x="8134414" y="449264"/>
            <a:ext cx="3749040" cy="329184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3846" y="3870380"/>
            <a:ext cx="3808912" cy="2545873"/>
          </a:xfrm>
          <a:prstGeom prst="rect">
            <a:avLst/>
          </a:prstGeom>
        </p:spPr>
      </p:pic>
    </p:spTree>
    <p:extLst>
      <p:ext uri="{BB962C8B-B14F-4D97-AF65-F5344CB8AC3E}">
        <p14:creationId xmlns:p14="http://schemas.microsoft.com/office/powerpoint/2010/main" val="3292242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Our Upgrade Projects</a:t>
            </a:r>
            <a:endParaRPr lang="en-US" dirty="0">
              <a:solidFill>
                <a:schemeClr val="bg1"/>
              </a:solidFill>
            </a:endParaRPr>
          </a:p>
        </p:txBody>
      </p:sp>
    </p:spTree>
    <p:extLst>
      <p:ext uri="{BB962C8B-B14F-4D97-AF65-F5344CB8AC3E}">
        <p14:creationId xmlns:p14="http://schemas.microsoft.com/office/powerpoint/2010/main" val="404901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Project 2003 to Project 2007</a:t>
            </a:r>
            <a:endParaRPr lang="en-US" dirty="0">
              <a:solidFill>
                <a:schemeClr val="tx2"/>
              </a:solidFill>
            </a:endParaRPr>
          </a:p>
        </p:txBody>
      </p:sp>
      <p:sp>
        <p:nvSpPr>
          <p:cNvPr id="3" name="Text Placeholder 2"/>
          <p:cNvSpPr>
            <a:spLocks noGrp="1"/>
          </p:cNvSpPr>
          <p:nvPr>
            <p:ph type="body" sz="quarter" idx="10"/>
          </p:nvPr>
        </p:nvSpPr>
        <p:spPr>
          <a:xfrm>
            <a:off x="274638" y="1212850"/>
            <a:ext cx="11887200" cy="5016758"/>
          </a:xfrm>
        </p:spPr>
        <p:txBody>
          <a:bodyPr/>
          <a:lstStyle/>
          <a:p>
            <a:r>
              <a:rPr lang="en-US" dirty="0" smtClean="0"/>
              <a:t>What were the goals and drivers?</a:t>
            </a:r>
          </a:p>
          <a:p>
            <a:pPr lvl="1"/>
            <a:r>
              <a:rPr lang="en-US" dirty="0" smtClean="0"/>
              <a:t>We deployed SharePoint 2007 which was experiencing organic growth and adoption</a:t>
            </a:r>
          </a:p>
          <a:p>
            <a:pPr lvl="1"/>
            <a:r>
              <a:rPr lang="en-US" dirty="0" smtClean="0"/>
              <a:t>We wanted to move away from a single-server configuration and deploy Project to new teams</a:t>
            </a:r>
          </a:p>
          <a:p>
            <a:pPr lvl="1"/>
            <a:r>
              <a:rPr lang="en-US" dirty="0" smtClean="0"/>
              <a:t>We wanted to use bigger and faster server</a:t>
            </a:r>
          </a:p>
          <a:p>
            <a:r>
              <a:rPr lang="en-US" dirty="0" smtClean="0"/>
              <a:t>What was the work that was done?</a:t>
            </a:r>
          </a:p>
          <a:p>
            <a:pPr lvl="1"/>
            <a:r>
              <a:rPr lang="en-US" dirty="0" smtClean="0"/>
              <a:t>All work was done by an integrator, moving configuration and data to a new SharePoint farm</a:t>
            </a:r>
          </a:p>
          <a:p>
            <a:pPr lvl="1"/>
            <a:r>
              <a:rPr lang="en-US" dirty="0" smtClean="0"/>
              <a:t>Revlon PMO office and Business users were utilized as QA resources</a:t>
            </a:r>
          </a:p>
          <a:p>
            <a:r>
              <a:rPr lang="en-US" dirty="0" smtClean="0"/>
              <a:t>Were there any problems?</a:t>
            </a:r>
          </a:p>
          <a:p>
            <a:pPr lvl="1"/>
            <a:r>
              <a:rPr lang="en-US" dirty="0" smtClean="0"/>
              <a:t>We had reported a huge number of problems during the upgrade – but upon a further review we realized these were just changes between products</a:t>
            </a:r>
          </a:p>
          <a:p>
            <a:pPr lvl="1"/>
            <a:r>
              <a:rPr lang="en-US" dirty="0" smtClean="0"/>
              <a:t>As we introduced SharePoint 2007 we had to re-link and re-configure some of the sites, there was one-time manual work involved</a:t>
            </a:r>
          </a:p>
        </p:txBody>
      </p:sp>
    </p:spTree>
    <p:extLst>
      <p:ext uri="{BB962C8B-B14F-4D97-AF65-F5344CB8AC3E}">
        <p14:creationId xmlns:p14="http://schemas.microsoft.com/office/powerpoint/2010/main" val="4145198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Project 2007 to Project 2010</a:t>
            </a:r>
            <a:endParaRPr lang="en-US" dirty="0">
              <a:solidFill>
                <a:schemeClr val="tx2"/>
              </a:solidFill>
            </a:endParaRPr>
          </a:p>
        </p:txBody>
      </p:sp>
      <p:sp>
        <p:nvSpPr>
          <p:cNvPr id="3" name="Text Placeholder 2"/>
          <p:cNvSpPr>
            <a:spLocks noGrp="1"/>
          </p:cNvSpPr>
          <p:nvPr>
            <p:ph type="body" sz="quarter" idx="10"/>
          </p:nvPr>
        </p:nvSpPr>
        <p:spPr>
          <a:xfrm>
            <a:off x="274638" y="1212851"/>
            <a:ext cx="11887200" cy="5755385"/>
          </a:xfrm>
        </p:spPr>
        <p:txBody>
          <a:bodyPr/>
          <a:lstStyle/>
          <a:p>
            <a:r>
              <a:rPr lang="en-US" dirty="0" smtClean="0"/>
              <a:t>What were the goals and drivers?</a:t>
            </a:r>
          </a:p>
          <a:p>
            <a:pPr lvl="1"/>
            <a:r>
              <a:rPr lang="en-US" dirty="0" smtClean="0"/>
              <a:t>IT team needed to leverage better reporting, and we wanted to simplify our time tracking</a:t>
            </a:r>
          </a:p>
          <a:p>
            <a:pPr lvl="1"/>
            <a:r>
              <a:rPr lang="en-US" dirty="0" smtClean="0"/>
              <a:t>We wanted to upgrade to 64 bit versions of Project and Office for scalability</a:t>
            </a:r>
          </a:p>
          <a:p>
            <a:pPr lvl="1"/>
            <a:r>
              <a:rPr lang="en-US" dirty="0" smtClean="0"/>
              <a:t>We needed to move off of the old farm, as the servers were not performing well</a:t>
            </a:r>
          </a:p>
          <a:p>
            <a:pPr lvl="1"/>
            <a:r>
              <a:rPr lang="en-US" dirty="0" smtClean="0"/>
              <a:t>Eventually we wanted to integrate our time tracking with Team Foundation Server (TFS)</a:t>
            </a:r>
          </a:p>
          <a:p>
            <a:r>
              <a:rPr lang="en-US" dirty="0" smtClean="0"/>
              <a:t>What was the work that was done?</a:t>
            </a:r>
          </a:p>
          <a:p>
            <a:pPr lvl="1"/>
            <a:r>
              <a:rPr lang="en-US" dirty="0" smtClean="0"/>
              <a:t>We built out proper set of SharePoint farms (Development, QA, Production) with load-balanced servers</a:t>
            </a:r>
          </a:p>
          <a:p>
            <a:pPr lvl="1"/>
            <a:r>
              <a:rPr lang="en-US" dirty="0" smtClean="0"/>
              <a:t>We’ve made additive changes to enterprise fields</a:t>
            </a:r>
          </a:p>
          <a:p>
            <a:pPr lvl="1"/>
            <a:r>
              <a:rPr lang="en-US" dirty="0" smtClean="0"/>
              <a:t>We’ve integrated Team Foundation Server to simplify time tracking for developers</a:t>
            </a:r>
          </a:p>
          <a:p>
            <a:r>
              <a:rPr lang="en-US" dirty="0" smtClean="0"/>
              <a:t>How was the work done?</a:t>
            </a:r>
          </a:p>
          <a:p>
            <a:pPr lvl="1"/>
            <a:r>
              <a:rPr lang="en-US" dirty="0"/>
              <a:t>We worked with an Integrator to help with Project upgrade while we had taken upon ourselves to upgrade content </a:t>
            </a:r>
            <a:r>
              <a:rPr lang="en-US" dirty="0" smtClean="0"/>
              <a:t>databases</a:t>
            </a:r>
          </a:p>
          <a:p>
            <a:pPr lvl="1"/>
            <a:r>
              <a:rPr lang="en-US" dirty="0" smtClean="0"/>
              <a:t>We worked with Microsoft on TFS integration</a:t>
            </a:r>
            <a:endParaRPr lang="en-US" dirty="0"/>
          </a:p>
          <a:p>
            <a:pPr lvl="1"/>
            <a:r>
              <a:rPr lang="en-US" dirty="0"/>
              <a:t>We had utilized internal QA team </a:t>
            </a:r>
            <a:r>
              <a:rPr lang="en-US" dirty="0" smtClean="0"/>
              <a:t>for testing</a:t>
            </a:r>
            <a:r>
              <a:rPr lang="en-US" dirty="0"/>
              <a:t>, and relied on business users to perform some UAT</a:t>
            </a:r>
          </a:p>
        </p:txBody>
      </p:sp>
    </p:spTree>
    <p:extLst>
      <p:ext uri="{BB962C8B-B14F-4D97-AF65-F5344CB8AC3E}">
        <p14:creationId xmlns:p14="http://schemas.microsoft.com/office/powerpoint/2010/main" val="4055307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Project 2010 – Reporting Benefits</a:t>
            </a:r>
            <a:endParaRPr lang="en-US" dirty="0">
              <a:solidFill>
                <a:schemeClr val="tx2"/>
              </a:solidFill>
            </a:endParaRPr>
          </a:p>
        </p:txBody>
      </p:sp>
      <p:sp>
        <p:nvSpPr>
          <p:cNvPr id="3" name="Text Placeholder 2"/>
          <p:cNvSpPr>
            <a:spLocks noGrp="1"/>
          </p:cNvSpPr>
          <p:nvPr>
            <p:ph type="body" sz="quarter" idx="10"/>
          </p:nvPr>
        </p:nvSpPr>
        <p:spPr>
          <a:xfrm>
            <a:off x="274639" y="1212849"/>
            <a:ext cx="6095998" cy="1997405"/>
          </a:xfrm>
        </p:spPr>
        <p:txBody>
          <a:bodyPr/>
          <a:lstStyle/>
          <a:p>
            <a:pPr marL="0" indent="0">
              <a:buNone/>
            </a:pPr>
            <a:r>
              <a:rPr lang="en-US" dirty="0" smtClean="0"/>
              <a:t>Reporting capabilities:</a:t>
            </a:r>
          </a:p>
          <a:p>
            <a:pPr marL="0" indent="0">
              <a:buNone/>
            </a:pPr>
            <a:r>
              <a:rPr lang="en-US" sz="2000" dirty="0">
                <a:latin typeface="+mn-lt"/>
              </a:rPr>
              <a:t>Allow us to reclaim work as company capital</a:t>
            </a:r>
          </a:p>
          <a:p>
            <a:pPr marL="0" indent="0">
              <a:buNone/>
            </a:pPr>
            <a:r>
              <a:rPr lang="en-US" sz="2000" dirty="0">
                <a:latin typeface="+mn-lt"/>
              </a:rPr>
              <a:t>Allow us to plan much better than in the past</a:t>
            </a:r>
          </a:p>
          <a:p>
            <a:pPr marL="0" indent="0">
              <a:buNone/>
            </a:pPr>
            <a:r>
              <a:rPr lang="en-US" sz="2000" dirty="0">
                <a:latin typeface="+mn-lt"/>
              </a:rPr>
              <a:t>Allows us to spot any resource issues</a:t>
            </a:r>
          </a:p>
        </p:txBody>
      </p:sp>
      <p:sp>
        <p:nvSpPr>
          <p:cNvPr id="4" name="Text Placeholder 3"/>
          <p:cNvSpPr>
            <a:spLocks noGrp="1"/>
          </p:cNvSpPr>
          <p:nvPr>
            <p:ph type="body" sz="quarter" idx="11"/>
          </p:nvPr>
        </p:nvSpPr>
        <p:spPr>
          <a:xfrm>
            <a:off x="6675441" y="1212850"/>
            <a:ext cx="5486399" cy="679010"/>
          </a:xfrm>
        </p:spPr>
        <p:txBody>
          <a:bodyPr/>
          <a:lstStyle/>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2837" y="3344864"/>
            <a:ext cx="4953000" cy="293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5439" y="1211262"/>
            <a:ext cx="4972051" cy="2956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705919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prusspi\Pictures\squidwar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61" y="-990710"/>
            <a:ext cx="12436475" cy="967972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44474" y="2001357"/>
            <a:ext cx="11887200" cy="1831975"/>
          </a:xfrm>
          <a:effectLst>
            <a:glow rad="127000">
              <a:schemeClr val="tx2"/>
            </a:glow>
          </a:effectLst>
        </p:spPr>
        <p:txBody>
          <a:bodyPr/>
          <a:lstStyle/>
          <a:p>
            <a:r>
              <a:rPr lang="en-US" dirty="0" smtClean="0">
                <a:solidFill>
                  <a:schemeClr val="bg1"/>
                </a:solidFill>
              </a:rPr>
              <a:t>Lessons Learned</a:t>
            </a:r>
            <a:endParaRPr lang="en-US" dirty="0">
              <a:solidFill>
                <a:schemeClr val="bg1"/>
              </a:solidFill>
            </a:endParaRPr>
          </a:p>
        </p:txBody>
      </p:sp>
    </p:spTree>
    <p:extLst>
      <p:ext uri="{BB962C8B-B14F-4D97-AF65-F5344CB8AC3E}">
        <p14:creationId xmlns:p14="http://schemas.microsoft.com/office/powerpoint/2010/main" val="381224452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Project 2010 – Lessons Learned</a:t>
            </a:r>
            <a:endParaRPr lang="en-US" dirty="0">
              <a:solidFill>
                <a:schemeClr val="tx2"/>
              </a:solidFill>
            </a:endParaRPr>
          </a:p>
        </p:txBody>
      </p:sp>
      <p:sp>
        <p:nvSpPr>
          <p:cNvPr id="3" name="Text Placeholder 2"/>
          <p:cNvSpPr>
            <a:spLocks noGrp="1"/>
          </p:cNvSpPr>
          <p:nvPr>
            <p:ph type="body" sz="quarter" idx="10"/>
          </p:nvPr>
        </p:nvSpPr>
        <p:spPr>
          <a:xfrm>
            <a:off x="274638" y="1212852"/>
            <a:ext cx="11887200" cy="5632275"/>
          </a:xfrm>
        </p:spPr>
        <p:txBody>
          <a:bodyPr/>
          <a:lstStyle/>
          <a:p>
            <a:r>
              <a:rPr lang="en-US" dirty="0" smtClean="0"/>
              <a:t>What Problems did you encounter?</a:t>
            </a:r>
          </a:p>
          <a:p>
            <a:pPr lvl="1"/>
            <a:r>
              <a:rPr lang="en-US" dirty="0" smtClean="0"/>
              <a:t>Business users suffered as their Project client would unexpectedly quit under load. </a:t>
            </a:r>
          </a:p>
          <a:p>
            <a:pPr lvl="1"/>
            <a:r>
              <a:rPr lang="en-US" dirty="0" smtClean="0"/>
              <a:t>Minor security and link problems for IT users</a:t>
            </a:r>
          </a:p>
          <a:p>
            <a:pPr lvl="1"/>
            <a:r>
              <a:rPr lang="en-US" dirty="0" smtClean="0"/>
              <a:t>We had to roll-back some of the UI upgrades as some business users were on IE6</a:t>
            </a:r>
          </a:p>
          <a:p>
            <a:r>
              <a:rPr lang="en-US" dirty="0" smtClean="0"/>
              <a:t>How did you deal with any issues?</a:t>
            </a:r>
          </a:p>
          <a:p>
            <a:pPr lvl="1"/>
            <a:r>
              <a:rPr lang="en-US" dirty="0" smtClean="0"/>
              <a:t>We had open a ticket with Microsoft and the problem of Project client crashing was fixed in about a month and a half via a hotfix</a:t>
            </a:r>
          </a:p>
          <a:p>
            <a:pPr lvl="1"/>
            <a:r>
              <a:rPr lang="en-US" dirty="0" smtClean="0"/>
              <a:t>All of the security and link issues were fixed un under 3 days of the migration via help desk tickets</a:t>
            </a:r>
          </a:p>
          <a:p>
            <a:pPr lvl="1"/>
            <a:r>
              <a:rPr lang="en-US" dirty="0" smtClean="0"/>
              <a:t>For UI upgrade we ended up re-attaching the content databases and upgrading UI on sites individually</a:t>
            </a:r>
          </a:p>
          <a:p>
            <a:r>
              <a:rPr lang="en-US" dirty="0" smtClean="0"/>
              <a:t>What to do to avoid this issue?</a:t>
            </a:r>
          </a:p>
          <a:p>
            <a:pPr lvl="1"/>
            <a:r>
              <a:rPr lang="en-US" dirty="0" smtClean="0"/>
              <a:t>We had not documented unique scenarios performed by our users, in hindsight we needed to simulate their usual work on a test workstation</a:t>
            </a:r>
          </a:p>
          <a:p>
            <a:pPr lvl="1"/>
            <a:r>
              <a:rPr lang="en-US" dirty="0" smtClean="0"/>
              <a:t>There was no clear way to document all of the security and link issues, even though we’ve noted them in mock upgrades, we decided to deal with it after the upgrade</a:t>
            </a:r>
          </a:p>
        </p:txBody>
      </p:sp>
    </p:spTree>
    <p:extLst>
      <p:ext uri="{BB962C8B-B14F-4D97-AF65-F5344CB8AC3E}">
        <p14:creationId xmlns:p14="http://schemas.microsoft.com/office/powerpoint/2010/main" val="1138283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773888"/>
          </a:xfrm>
        </p:spPr>
        <p:txBody>
          <a:bodyPr/>
          <a:lstStyle/>
          <a:p>
            <a:pPr marL="0" indent="0">
              <a:buNone/>
            </a:pPr>
            <a:r>
              <a:rPr lang="en-US" dirty="0" smtClean="0"/>
              <a:t>Journey through upgrades of Project 2003 to Project 2013 (including SharePoint)</a:t>
            </a:r>
          </a:p>
          <a:p>
            <a:pPr marL="342833" lvl="1" indent="0">
              <a:buNone/>
            </a:pPr>
            <a:r>
              <a:rPr lang="en-US" dirty="0" smtClean="0"/>
              <a:t>Different projects</a:t>
            </a:r>
          </a:p>
          <a:p>
            <a:pPr marL="342833" lvl="1" indent="0">
              <a:buNone/>
            </a:pPr>
            <a:r>
              <a:rPr lang="en-US" dirty="0" smtClean="0"/>
              <a:t>Different constraints</a:t>
            </a:r>
          </a:p>
          <a:p>
            <a:pPr marL="342833" lvl="1" indent="0">
              <a:buNone/>
            </a:pPr>
            <a:r>
              <a:rPr lang="en-US" dirty="0" smtClean="0"/>
              <a:t>Different decisions</a:t>
            </a:r>
          </a:p>
          <a:p>
            <a:pPr marL="0" indent="0">
              <a:buNone/>
            </a:pPr>
            <a:r>
              <a:rPr lang="en-US" dirty="0" smtClean="0"/>
              <a:t>If you own SharePoint or Project and have questions about support, or upgrades – we have a good story </a:t>
            </a:r>
          </a:p>
          <a:p>
            <a:pPr marL="0" indent="0">
              <a:buNone/>
            </a:pPr>
            <a:r>
              <a:rPr lang="en-US" dirty="0" smtClean="0"/>
              <a:t>Good and Bad</a:t>
            </a:r>
          </a:p>
          <a:p>
            <a:pPr marL="0" indent="0">
              <a:buNone/>
            </a:pPr>
            <a:r>
              <a:rPr lang="en-US" dirty="0" smtClean="0"/>
              <a:t>Please ask us questions throughout this session</a:t>
            </a:r>
          </a:p>
          <a:p>
            <a:endParaRPr lang="en-US" dirty="0"/>
          </a:p>
        </p:txBody>
      </p:sp>
      <p:sp>
        <p:nvSpPr>
          <p:cNvPr id="3" name="Title 2"/>
          <p:cNvSpPr>
            <a:spLocks noGrp="1"/>
          </p:cNvSpPr>
          <p:nvPr>
            <p:ph type="title"/>
          </p:nvPr>
        </p:nvSpPr>
        <p:spPr/>
        <p:txBody>
          <a:bodyPr/>
          <a:lstStyle/>
          <a:p>
            <a:r>
              <a:rPr lang="en-US" dirty="0" smtClean="0">
                <a:solidFill>
                  <a:schemeClr val="tx2"/>
                </a:solidFill>
              </a:rPr>
              <a:t>Goals for this session</a:t>
            </a:r>
            <a:endParaRPr lang="en-US" dirty="0">
              <a:solidFill>
                <a:schemeClr val="tx2"/>
              </a:solidFill>
            </a:endParaRPr>
          </a:p>
        </p:txBody>
      </p:sp>
    </p:spTree>
    <p:extLst>
      <p:ext uri="{BB962C8B-B14F-4D97-AF65-F5344CB8AC3E}">
        <p14:creationId xmlns:p14="http://schemas.microsoft.com/office/powerpoint/2010/main" val="200262362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SharePoint 2007 to SharePoint 2010</a:t>
            </a:r>
            <a:endParaRPr lang="en-US" dirty="0">
              <a:solidFill>
                <a:schemeClr val="tx2"/>
              </a:solidFill>
            </a:endParaRPr>
          </a:p>
        </p:txBody>
      </p:sp>
      <p:sp>
        <p:nvSpPr>
          <p:cNvPr id="3" name="Text Placeholder 2"/>
          <p:cNvSpPr>
            <a:spLocks noGrp="1"/>
          </p:cNvSpPr>
          <p:nvPr>
            <p:ph type="body" sz="quarter" idx="10"/>
          </p:nvPr>
        </p:nvSpPr>
        <p:spPr>
          <a:xfrm>
            <a:off x="274638" y="1212851"/>
            <a:ext cx="11887200" cy="5409537"/>
          </a:xfrm>
        </p:spPr>
        <p:txBody>
          <a:bodyPr/>
          <a:lstStyle/>
          <a:p>
            <a:r>
              <a:rPr lang="en-US" dirty="0" smtClean="0"/>
              <a:t>A different project on its own?</a:t>
            </a:r>
          </a:p>
          <a:p>
            <a:pPr lvl="1"/>
            <a:r>
              <a:rPr lang="en-US" dirty="0" smtClean="0"/>
              <a:t>We run a couple of mock upgrades in personal development environments</a:t>
            </a:r>
          </a:p>
          <a:p>
            <a:pPr lvl="1"/>
            <a:r>
              <a:rPr lang="en-US" dirty="0" smtClean="0"/>
              <a:t>The upgrades were not that successful due to number of customizations we’ve performed</a:t>
            </a:r>
          </a:p>
          <a:p>
            <a:pPr lvl="1"/>
            <a:r>
              <a:rPr lang="en-US" dirty="0"/>
              <a:t>	</a:t>
            </a:r>
            <a:r>
              <a:rPr lang="en-US" dirty="0" smtClean="0"/>
              <a:t>We had problems with 3</a:t>
            </a:r>
            <a:r>
              <a:rPr lang="en-US" baseline="30000" dirty="0" smtClean="0"/>
              <a:t>rd</a:t>
            </a:r>
            <a:r>
              <a:rPr lang="en-US" dirty="0" smtClean="0"/>
              <a:t> party workflows</a:t>
            </a:r>
          </a:p>
          <a:p>
            <a:pPr lvl="1"/>
            <a:r>
              <a:rPr lang="en-US" dirty="0"/>
              <a:t>	</a:t>
            </a:r>
            <a:r>
              <a:rPr lang="en-US" dirty="0" smtClean="0"/>
              <a:t>We had a lot of content to upgrade</a:t>
            </a:r>
          </a:p>
          <a:p>
            <a:pPr lvl="1"/>
            <a:r>
              <a:rPr lang="en-US" dirty="0"/>
              <a:t>	</a:t>
            </a:r>
            <a:r>
              <a:rPr lang="en-US" dirty="0" smtClean="0"/>
              <a:t>We had some redundant web parts we wanted to eliminate</a:t>
            </a:r>
          </a:p>
          <a:p>
            <a:pPr lvl="1"/>
            <a:r>
              <a:rPr lang="en-US" dirty="0"/>
              <a:t>	</a:t>
            </a:r>
            <a:r>
              <a:rPr lang="en-US" dirty="0" smtClean="0"/>
              <a:t>We needed to do some refactoring</a:t>
            </a:r>
          </a:p>
          <a:p>
            <a:r>
              <a:rPr lang="en-US" dirty="0" smtClean="0"/>
              <a:t>What did you do?</a:t>
            </a:r>
          </a:p>
          <a:p>
            <a:pPr lvl="1"/>
            <a:r>
              <a:rPr lang="en-US" dirty="0" smtClean="0"/>
              <a:t>We decided to break up project into 5 phases, keeping scope within deliverables but allowing time to be the variable</a:t>
            </a:r>
          </a:p>
          <a:p>
            <a:r>
              <a:rPr lang="en-US" dirty="0" smtClean="0"/>
              <a:t>How was the work done?</a:t>
            </a:r>
          </a:p>
          <a:p>
            <a:pPr lvl="1"/>
            <a:r>
              <a:rPr lang="en-US" dirty="0" smtClean="0"/>
              <a:t>We had done a lot of preparatory work, but overall the 5 phases had taken us almost a year to complete. </a:t>
            </a:r>
          </a:p>
        </p:txBody>
      </p:sp>
    </p:spTree>
    <p:extLst>
      <p:ext uri="{BB962C8B-B14F-4D97-AF65-F5344CB8AC3E}">
        <p14:creationId xmlns:p14="http://schemas.microsoft.com/office/powerpoint/2010/main" val="3191273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SharePoint 2007 to SharePoint 2010</a:t>
            </a:r>
            <a:endParaRPr lang="en-US" dirty="0">
              <a:solidFill>
                <a:schemeClr val="tx2"/>
              </a:solidFill>
            </a:endParaRPr>
          </a:p>
        </p:txBody>
      </p:sp>
      <p:sp>
        <p:nvSpPr>
          <p:cNvPr id="3" name="Text Placeholder 2"/>
          <p:cNvSpPr>
            <a:spLocks noGrp="1"/>
          </p:cNvSpPr>
          <p:nvPr>
            <p:ph type="body" sz="quarter" idx="10"/>
          </p:nvPr>
        </p:nvSpPr>
        <p:spPr>
          <a:xfrm>
            <a:off x="274638" y="1212852"/>
            <a:ext cx="11887200" cy="5283976"/>
          </a:xfrm>
        </p:spPr>
        <p:txBody>
          <a:bodyPr/>
          <a:lstStyle/>
          <a:p>
            <a:r>
              <a:rPr lang="en-US" dirty="0" smtClean="0"/>
              <a:t>What were the goals and drivers?</a:t>
            </a:r>
          </a:p>
          <a:p>
            <a:pPr lvl="1"/>
            <a:r>
              <a:rPr lang="en-US" dirty="0" smtClean="0"/>
              <a:t>As in case with Project Server – we wanted to create a good and stable performant environment</a:t>
            </a:r>
          </a:p>
          <a:p>
            <a:pPr lvl="1"/>
            <a:r>
              <a:rPr lang="en-US" dirty="0" smtClean="0"/>
              <a:t>We wanted to use new features available in SharePoint: Excel Services, BI, better Nintex Workflows, Document Center, better Document Management capabilities</a:t>
            </a:r>
          </a:p>
          <a:p>
            <a:pPr lvl="1"/>
            <a:r>
              <a:rPr lang="en-US" dirty="0" smtClean="0"/>
              <a:t>We were getting weekly project requests for features that were directly available in SharePoint 2010</a:t>
            </a:r>
          </a:p>
          <a:p>
            <a:r>
              <a:rPr lang="en-US" dirty="0" smtClean="0"/>
              <a:t>What did you do?</a:t>
            </a:r>
          </a:p>
          <a:p>
            <a:pPr lvl="1"/>
            <a:r>
              <a:rPr lang="en-US" dirty="0" smtClean="0"/>
              <a:t>5 phases of deliverables focused on upgrading different solution types, from base content upgrades, workflow upgrades and custom application upgrades</a:t>
            </a:r>
          </a:p>
          <a:p>
            <a:pPr lvl="1"/>
            <a:r>
              <a:rPr lang="en-US" dirty="0" smtClean="0"/>
              <a:t>As we would isolate certain solutions into a single content database, we would move the upgraded code and deploy it with a specific content database. </a:t>
            </a:r>
          </a:p>
          <a:p>
            <a:r>
              <a:rPr lang="en-US" dirty="0" smtClean="0"/>
              <a:t>How was the work done?</a:t>
            </a:r>
          </a:p>
          <a:p>
            <a:pPr lvl="1"/>
            <a:r>
              <a:rPr lang="en-US" dirty="0" smtClean="0"/>
              <a:t>Majority of the work was performed by in-house staff, but we ended up utilizing some external help when available. Subcontractors that were responsible for original code, and some testers.</a:t>
            </a:r>
          </a:p>
        </p:txBody>
      </p:sp>
    </p:spTree>
    <p:extLst>
      <p:ext uri="{BB962C8B-B14F-4D97-AF65-F5344CB8AC3E}">
        <p14:creationId xmlns:p14="http://schemas.microsoft.com/office/powerpoint/2010/main" val="3942277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prusspi\Pictures\9 kids 5 dogs.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883" y="-160336"/>
            <a:ext cx="5738120" cy="72390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prusspi\Pictures\big%20fork%20and%20spoo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8376" y="0"/>
            <a:ext cx="7558263" cy="69945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0" y="2735264"/>
            <a:ext cx="11887200" cy="1831975"/>
          </a:xfrm>
        </p:spPr>
        <p:txBody>
          <a:bodyPr/>
          <a:lstStyle/>
          <a:p>
            <a:r>
              <a:rPr lang="en-US" dirty="0" smtClean="0">
                <a:solidFill>
                  <a:schemeClr val="bg1"/>
                </a:solidFill>
              </a:rPr>
              <a:t>Breaking it up</a:t>
            </a:r>
            <a:endParaRPr lang="en-US" dirty="0">
              <a:solidFill>
                <a:schemeClr val="bg1"/>
              </a:solidFill>
            </a:endParaRPr>
          </a:p>
        </p:txBody>
      </p:sp>
    </p:spTree>
    <p:extLst>
      <p:ext uri="{BB962C8B-B14F-4D97-AF65-F5344CB8AC3E}">
        <p14:creationId xmlns:p14="http://schemas.microsoft.com/office/powerpoint/2010/main" val="358887661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SharePoint 2010 - Reorganization</a:t>
            </a:r>
            <a:endParaRPr lang="en-US" dirty="0">
              <a:solidFill>
                <a:schemeClr val="tx2"/>
              </a:solidFill>
            </a:endParaRPr>
          </a:p>
        </p:txBody>
      </p:sp>
      <p:sp>
        <p:nvSpPr>
          <p:cNvPr id="3" name="Text Placeholder 2"/>
          <p:cNvSpPr>
            <a:spLocks noGrp="1"/>
          </p:cNvSpPr>
          <p:nvPr>
            <p:ph type="body" sz="quarter" idx="10"/>
          </p:nvPr>
        </p:nvSpPr>
        <p:spPr>
          <a:xfrm>
            <a:off x="274639" y="1212851"/>
            <a:ext cx="6400798" cy="4530435"/>
          </a:xfrm>
        </p:spPr>
        <p:txBody>
          <a:bodyPr/>
          <a:lstStyle/>
          <a:p>
            <a:pPr marL="0" indent="0">
              <a:buNone/>
            </a:pPr>
            <a:r>
              <a:rPr lang="en-US" dirty="0" smtClean="0"/>
              <a:t>Breaking it up:</a:t>
            </a:r>
          </a:p>
          <a:p>
            <a:pPr marL="0" indent="0">
              <a:buNone/>
            </a:pPr>
            <a:r>
              <a:rPr lang="en-US" sz="2000" dirty="0">
                <a:latin typeface="+mn-lt"/>
              </a:rPr>
              <a:t>Content broken up for security and upgrade reasons</a:t>
            </a:r>
          </a:p>
          <a:p>
            <a:pPr marL="0" indent="0">
              <a:buNone/>
            </a:pPr>
            <a:r>
              <a:rPr lang="en-US" sz="2000" dirty="0">
                <a:latin typeface="+mn-lt"/>
              </a:rPr>
              <a:t>We have 8 SharePoint Applications</a:t>
            </a:r>
          </a:p>
          <a:p>
            <a:pPr marL="0" indent="0">
              <a:buNone/>
            </a:pPr>
            <a:r>
              <a:rPr lang="en-US" sz="2000" dirty="0">
                <a:latin typeface="+mn-lt"/>
              </a:rPr>
              <a:t>Biggest Application has 14 content databases</a:t>
            </a:r>
          </a:p>
          <a:p>
            <a:pPr marL="0" indent="0">
              <a:buNone/>
            </a:pPr>
            <a:r>
              <a:rPr lang="en-US" sz="2000" dirty="0">
                <a:latin typeface="+mn-lt"/>
              </a:rPr>
              <a:t>We are able to perform work at a departmental level without impacting others</a:t>
            </a:r>
          </a:p>
          <a:p>
            <a:pPr marL="0" indent="0">
              <a:buNone/>
            </a:pPr>
            <a:r>
              <a:rPr lang="en-US" sz="2000" dirty="0">
                <a:latin typeface="+mn-lt"/>
              </a:rPr>
              <a:t>Content Databases are between 50 and 150 GB in size</a:t>
            </a:r>
          </a:p>
          <a:p>
            <a:pPr marL="0" indent="0">
              <a:buNone/>
            </a:pPr>
            <a:r>
              <a:rPr lang="en-US" sz="2000" dirty="0">
                <a:latin typeface="+mn-lt"/>
              </a:rPr>
              <a:t>Making the databases smaller allowed us to move the content to developer workstations and test farms</a:t>
            </a:r>
          </a:p>
          <a:p>
            <a:pPr marL="0" indent="0">
              <a:buNone/>
            </a:pPr>
            <a:r>
              <a:rPr lang="en-US" sz="2000" dirty="0">
                <a:latin typeface="+mn-lt"/>
              </a:rPr>
              <a:t>The investment in this data reorganization will also allow us to do a similar upgrade to SharePoint 2013</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58081" y="1211263"/>
            <a:ext cx="3913159" cy="2571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8081" y="3885596"/>
            <a:ext cx="3913159" cy="2527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688263"/>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solidFill>
                  <a:schemeClr val="tx2"/>
                </a:solidFill>
              </a:rPr>
              <a:t>SharePoint Migration Facts</a:t>
            </a:r>
            <a:endParaRPr lang="en-US" dirty="0">
              <a:solidFill>
                <a:schemeClr val="tx2"/>
              </a:solidFill>
            </a:endParaRPr>
          </a:p>
        </p:txBody>
      </p:sp>
      <p:sp>
        <p:nvSpPr>
          <p:cNvPr id="6" name="Text Placeholder 5"/>
          <p:cNvSpPr>
            <a:spLocks noGrp="1"/>
          </p:cNvSpPr>
          <p:nvPr>
            <p:ph type="body" sz="quarter" idx="10"/>
          </p:nvPr>
        </p:nvSpPr>
        <p:spPr>
          <a:xfrm>
            <a:off x="274638" y="1212850"/>
            <a:ext cx="11887200" cy="5355312"/>
          </a:xfrm>
        </p:spPr>
        <p:txBody>
          <a:bodyPr/>
          <a:lstStyle/>
          <a:p>
            <a:r>
              <a:rPr lang="en-US" dirty="0" smtClean="0"/>
              <a:t>5 different web application</a:t>
            </a:r>
          </a:p>
          <a:p>
            <a:r>
              <a:rPr lang="en-US" dirty="0" smtClean="0"/>
              <a:t>Approx. 550 Gb data and growing</a:t>
            </a:r>
            <a:endParaRPr lang="en-US" dirty="0"/>
          </a:p>
          <a:p>
            <a:r>
              <a:rPr lang="en-US" dirty="0" smtClean="0"/>
              <a:t>250+ site collections</a:t>
            </a:r>
          </a:p>
          <a:p>
            <a:r>
              <a:rPr lang="en-US" dirty="0" smtClean="0"/>
              <a:t>3</a:t>
            </a:r>
            <a:r>
              <a:rPr lang="en-US" baseline="30000" dirty="0" smtClean="0"/>
              <a:t>rd</a:t>
            </a:r>
            <a:r>
              <a:rPr lang="en-US" dirty="0" smtClean="0"/>
              <a:t> party components – </a:t>
            </a:r>
            <a:r>
              <a:rPr lang="en-US" dirty="0" err="1" smtClean="0"/>
              <a:t>Nintex</a:t>
            </a:r>
            <a:r>
              <a:rPr lang="en-US" dirty="0" smtClean="0"/>
              <a:t>, </a:t>
            </a:r>
            <a:r>
              <a:rPr lang="en-US" dirty="0" err="1" smtClean="0"/>
              <a:t>Coras</a:t>
            </a:r>
            <a:r>
              <a:rPr lang="en-US" dirty="0" smtClean="0"/>
              <a:t> Works, Bamboo, home grown custom web parts</a:t>
            </a:r>
          </a:p>
          <a:p>
            <a:r>
              <a:rPr lang="en-US" dirty="0" smtClean="0"/>
              <a:t>Lot of workflows</a:t>
            </a:r>
          </a:p>
          <a:p>
            <a:r>
              <a:rPr lang="en-US" dirty="0" smtClean="0"/>
              <a:t>Lot of InfoPath Forms</a:t>
            </a:r>
          </a:p>
          <a:p>
            <a:r>
              <a:rPr lang="en-US" dirty="0" err="1" smtClean="0"/>
              <a:t>jQuery</a:t>
            </a:r>
            <a:endParaRPr lang="en-US" dirty="0" smtClean="0"/>
          </a:p>
        </p:txBody>
      </p:sp>
    </p:spTree>
    <p:extLst>
      <p:ext uri="{BB962C8B-B14F-4D97-AF65-F5344CB8AC3E}">
        <p14:creationId xmlns:p14="http://schemas.microsoft.com/office/powerpoint/2010/main" val="48913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solidFill>
                  <a:schemeClr val="tx2"/>
                </a:solidFill>
              </a:rPr>
              <a:t>SharePoint Migration Strategy</a:t>
            </a:r>
            <a:endParaRPr lang="en-US" dirty="0">
              <a:solidFill>
                <a:schemeClr val="tx2"/>
              </a:solidFill>
            </a:endParaRPr>
          </a:p>
        </p:txBody>
      </p:sp>
      <p:sp>
        <p:nvSpPr>
          <p:cNvPr id="6" name="Text Placeholder 5"/>
          <p:cNvSpPr>
            <a:spLocks noGrp="1"/>
          </p:cNvSpPr>
          <p:nvPr>
            <p:ph type="body" sz="quarter" idx="10"/>
          </p:nvPr>
        </p:nvSpPr>
        <p:spPr>
          <a:xfrm>
            <a:off x="274638" y="1212850"/>
            <a:ext cx="11887200" cy="5816977"/>
          </a:xfrm>
        </p:spPr>
        <p:txBody>
          <a:bodyPr/>
          <a:lstStyle/>
          <a:p>
            <a:r>
              <a:rPr lang="en-US" dirty="0" smtClean="0"/>
              <a:t>Reorg Content DBs logically </a:t>
            </a:r>
          </a:p>
          <a:p>
            <a:pPr lvl="1"/>
            <a:r>
              <a:rPr lang="en-US" dirty="0"/>
              <a:t>B</a:t>
            </a:r>
            <a:r>
              <a:rPr lang="en-US" dirty="0" smtClean="0"/>
              <a:t>ased on departments</a:t>
            </a:r>
          </a:p>
          <a:p>
            <a:pPr lvl="1"/>
            <a:r>
              <a:rPr lang="en-US" dirty="0" smtClean="0"/>
              <a:t>Based on security</a:t>
            </a:r>
          </a:p>
          <a:p>
            <a:pPr lvl="1"/>
            <a:r>
              <a:rPr lang="en-US" dirty="0" smtClean="0"/>
              <a:t>Based on unique application type</a:t>
            </a:r>
          </a:p>
          <a:p>
            <a:r>
              <a:rPr lang="en-US" dirty="0" smtClean="0"/>
              <a:t>No big bang approach here.</a:t>
            </a:r>
          </a:p>
          <a:p>
            <a:pPr lvl="1"/>
            <a:r>
              <a:rPr lang="en-US" dirty="0" smtClean="0"/>
              <a:t>In depth analysis of owners, </a:t>
            </a:r>
            <a:r>
              <a:rPr lang="en-US" dirty="0" err="1" smtClean="0"/>
              <a:t>webparts</a:t>
            </a:r>
            <a:r>
              <a:rPr lang="en-US" dirty="0" smtClean="0"/>
              <a:t>, processes</a:t>
            </a:r>
          </a:p>
          <a:p>
            <a:pPr lvl="1"/>
            <a:r>
              <a:rPr lang="en-US" dirty="0" smtClean="0"/>
              <a:t>Migrate IT content and applications first (as guinea pigs)</a:t>
            </a:r>
          </a:p>
          <a:p>
            <a:pPr lvl="1"/>
            <a:r>
              <a:rPr lang="en-US" dirty="0" smtClean="0"/>
              <a:t>Once IT is running on new platform, start on other content DBs</a:t>
            </a:r>
          </a:p>
          <a:p>
            <a:r>
              <a:rPr lang="en-US" dirty="0" smtClean="0"/>
              <a:t>Custom http redirect module</a:t>
            </a:r>
          </a:p>
          <a:p>
            <a:pPr lvl="1"/>
            <a:r>
              <a:rPr lang="en-US" dirty="0" smtClean="0"/>
              <a:t>Two ways of dealing with links.. </a:t>
            </a:r>
          </a:p>
          <a:p>
            <a:pPr lvl="1"/>
            <a:r>
              <a:rPr lang="en-US" dirty="0" smtClean="0"/>
              <a:t>At a load balancer level</a:t>
            </a:r>
          </a:p>
          <a:p>
            <a:pPr lvl="1"/>
            <a:r>
              <a:rPr lang="en-US" dirty="0" smtClean="0"/>
              <a:t>As a custom application inside old </a:t>
            </a:r>
            <a:r>
              <a:rPr lang="en-US" dirty="0" err="1" smtClean="0"/>
              <a:t>sharepoint</a:t>
            </a:r>
            <a:endParaRPr lang="en-US" dirty="0" smtClean="0"/>
          </a:p>
          <a:p>
            <a:r>
              <a:rPr lang="en-US" dirty="0" smtClean="0"/>
              <a:t>Decommission old VMs</a:t>
            </a:r>
          </a:p>
        </p:txBody>
      </p:sp>
    </p:spTree>
    <p:extLst>
      <p:ext uri="{BB962C8B-B14F-4D97-AF65-F5344CB8AC3E}">
        <p14:creationId xmlns:p14="http://schemas.microsoft.com/office/powerpoint/2010/main" val="2749521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Journey Continues – Office 2013</a:t>
            </a:r>
            <a:endParaRPr lang="en-US" dirty="0">
              <a:solidFill>
                <a:schemeClr val="tx2"/>
              </a:solidFill>
            </a:endParaRPr>
          </a:p>
        </p:txBody>
      </p:sp>
      <p:sp>
        <p:nvSpPr>
          <p:cNvPr id="3" name="Text Placeholder 2"/>
          <p:cNvSpPr>
            <a:spLocks noGrp="1"/>
          </p:cNvSpPr>
          <p:nvPr>
            <p:ph type="body" sz="quarter" idx="10"/>
          </p:nvPr>
        </p:nvSpPr>
        <p:spPr>
          <a:xfrm>
            <a:off x="274638" y="1212850"/>
            <a:ext cx="11887200" cy="5754832"/>
          </a:xfrm>
        </p:spPr>
        <p:txBody>
          <a:bodyPr/>
          <a:lstStyle/>
          <a:p>
            <a:r>
              <a:rPr lang="en-US" dirty="0" smtClean="0"/>
              <a:t>Why Project 2013?</a:t>
            </a:r>
          </a:p>
          <a:p>
            <a:pPr lvl="1"/>
            <a:r>
              <a:rPr lang="en-US" dirty="0" smtClean="0"/>
              <a:t>We need the improved portfolio planning pipeline (we used our own in the past)</a:t>
            </a:r>
          </a:p>
          <a:p>
            <a:pPr lvl="1"/>
            <a:r>
              <a:rPr lang="en-US" dirty="0" smtClean="0"/>
              <a:t>We want improved time tracking capabilities</a:t>
            </a:r>
          </a:p>
          <a:p>
            <a:pPr lvl="1"/>
            <a:r>
              <a:rPr lang="en-US" dirty="0" smtClean="0"/>
              <a:t>We want to deploy Portfolio Management fully</a:t>
            </a:r>
          </a:p>
          <a:p>
            <a:pPr lvl="1"/>
            <a:r>
              <a:rPr lang="en-US" dirty="0" smtClean="0"/>
              <a:t>We want mobile access to data</a:t>
            </a:r>
          </a:p>
          <a:p>
            <a:r>
              <a:rPr lang="en-US" dirty="0" smtClean="0"/>
              <a:t>What else are we planning for Office?</a:t>
            </a:r>
          </a:p>
          <a:p>
            <a:pPr lvl="1"/>
            <a:r>
              <a:rPr lang="en-US" dirty="0" smtClean="0"/>
              <a:t>We will leverage majority of the investments in BI, RBS and Social once we deploy SharePoint 2013</a:t>
            </a:r>
          </a:p>
          <a:p>
            <a:pPr lvl="1"/>
            <a:r>
              <a:rPr lang="en-US" dirty="0" smtClean="0"/>
              <a:t>We will further reorganize content and leverage more document management capabilities, implement retention policy, managed metadata</a:t>
            </a:r>
          </a:p>
          <a:p>
            <a:pPr lvl="1"/>
            <a:r>
              <a:rPr lang="en-US" dirty="0" smtClean="0"/>
              <a:t>We are also deploying dynamics AX 2012 R2, and will look to integrate with SharePoint 2013 as well.</a:t>
            </a:r>
          </a:p>
          <a:p>
            <a:r>
              <a:rPr lang="en-US" dirty="0" smtClean="0"/>
              <a:t>How will the work done?</a:t>
            </a:r>
          </a:p>
          <a:p>
            <a:pPr lvl="1"/>
            <a:r>
              <a:rPr lang="en-US" dirty="0" smtClean="0"/>
              <a:t>We have gone through 2 iterations of Project/SharePoint upgrade (with focus on Project Server), and after deployment of Project we will focus on SharePoint 2013 upgrade.</a:t>
            </a:r>
          </a:p>
          <a:p>
            <a:pPr lvl="1"/>
            <a:r>
              <a:rPr lang="en-US" dirty="0" smtClean="0"/>
              <a:t>We were a bit surprised to see a 2013 product in 2012! We are getting help from Microsoft. </a:t>
            </a:r>
          </a:p>
        </p:txBody>
      </p:sp>
    </p:spTree>
    <p:extLst>
      <p:ext uri="{BB962C8B-B14F-4D97-AF65-F5344CB8AC3E}">
        <p14:creationId xmlns:p14="http://schemas.microsoft.com/office/powerpoint/2010/main" val="2593172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Project 2010 to Project 2013</a:t>
            </a:r>
            <a:endParaRPr lang="en-US" dirty="0">
              <a:solidFill>
                <a:schemeClr val="tx2"/>
              </a:solidFill>
            </a:endParaRPr>
          </a:p>
        </p:txBody>
      </p:sp>
      <p:sp>
        <p:nvSpPr>
          <p:cNvPr id="3" name="Text Placeholder 2"/>
          <p:cNvSpPr>
            <a:spLocks noGrp="1"/>
          </p:cNvSpPr>
          <p:nvPr>
            <p:ph type="body" sz="quarter" idx="10"/>
          </p:nvPr>
        </p:nvSpPr>
        <p:spPr>
          <a:xfrm>
            <a:off x="274638" y="1212852"/>
            <a:ext cx="11887200" cy="5897657"/>
          </a:xfrm>
        </p:spPr>
        <p:txBody>
          <a:bodyPr/>
          <a:lstStyle/>
          <a:p>
            <a:r>
              <a:rPr lang="en-US" dirty="0" smtClean="0"/>
              <a:t>Iteration 1: 4 weeks (done)</a:t>
            </a:r>
          </a:p>
          <a:p>
            <a:pPr lvl="1"/>
            <a:r>
              <a:rPr lang="en-US" dirty="0" smtClean="0"/>
              <a:t>Goal: Achieve basic Functional Upgrade against Pre-Release bits of Project Server and SharePoint</a:t>
            </a:r>
          </a:p>
          <a:p>
            <a:pPr lvl="1"/>
            <a:r>
              <a:rPr lang="en-US" dirty="0" smtClean="0"/>
              <a:t>Acquire VMs, install and configure software</a:t>
            </a:r>
          </a:p>
          <a:p>
            <a:pPr lvl="1"/>
            <a:r>
              <a:rPr lang="en-US" dirty="0" smtClean="0"/>
              <a:t>Back-up Production data for Project Server, and Content databases related to Project Server</a:t>
            </a:r>
          </a:p>
          <a:p>
            <a:pPr lvl="1"/>
            <a:r>
              <a:rPr lang="en-US" dirty="0" smtClean="0"/>
              <a:t>Restore databases, attach and consolidate</a:t>
            </a:r>
          </a:p>
          <a:p>
            <a:pPr lvl="1"/>
            <a:r>
              <a:rPr lang="en-US" dirty="0" smtClean="0"/>
              <a:t>Test with 2 IT users, file bugs</a:t>
            </a:r>
          </a:p>
          <a:p>
            <a:r>
              <a:rPr lang="en-US" dirty="0" smtClean="0"/>
              <a:t>Iteration 2: 4 weeks (we are here)</a:t>
            </a:r>
          </a:p>
          <a:p>
            <a:pPr lvl="1"/>
            <a:r>
              <a:rPr lang="en-US" dirty="0" smtClean="0"/>
              <a:t>Goal: Achieve Functional Upgrade against RTM bits</a:t>
            </a:r>
          </a:p>
          <a:p>
            <a:pPr lvl="1"/>
            <a:r>
              <a:rPr lang="en-US" dirty="0"/>
              <a:t>Acquire </a:t>
            </a:r>
            <a:r>
              <a:rPr lang="en-US" dirty="0" smtClean="0"/>
              <a:t>VMs for a complete farm (8 servers) , </a:t>
            </a:r>
            <a:r>
              <a:rPr lang="en-US" dirty="0"/>
              <a:t>install and configure software</a:t>
            </a:r>
          </a:p>
          <a:p>
            <a:pPr lvl="1"/>
            <a:r>
              <a:rPr lang="en-US" dirty="0"/>
              <a:t>Back-up Production data for Project Server, and Content databases related to Project Server</a:t>
            </a:r>
          </a:p>
          <a:p>
            <a:pPr lvl="1"/>
            <a:r>
              <a:rPr lang="en-US" dirty="0"/>
              <a:t>Restore databases, attach and </a:t>
            </a:r>
            <a:r>
              <a:rPr lang="en-US" dirty="0" smtClean="0"/>
              <a:t>consolidate, run any manual fixes from 1</a:t>
            </a:r>
            <a:r>
              <a:rPr lang="en-US" baseline="30000" dirty="0" smtClean="0"/>
              <a:t>st</a:t>
            </a:r>
            <a:r>
              <a:rPr lang="en-US" dirty="0" smtClean="0"/>
              <a:t> iteration</a:t>
            </a:r>
          </a:p>
          <a:p>
            <a:pPr lvl="1"/>
            <a:r>
              <a:rPr lang="en-US" dirty="0" smtClean="0"/>
              <a:t>Build Project Client Deployment scripts</a:t>
            </a:r>
            <a:endParaRPr lang="en-US" dirty="0"/>
          </a:p>
          <a:p>
            <a:pPr lvl="1"/>
            <a:r>
              <a:rPr lang="en-US" dirty="0" smtClean="0"/>
              <a:t>Team: Engineering, DBA, IT Pro, Developer, QA, PM</a:t>
            </a:r>
          </a:p>
          <a:p>
            <a:pPr lvl="1"/>
            <a:r>
              <a:rPr lang="en-US" dirty="0" smtClean="0"/>
              <a:t>Test </a:t>
            </a:r>
            <a:r>
              <a:rPr lang="en-US" dirty="0"/>
              <a:t>with </a:t>
            </a:r>
            <a:r>
              <a:rPr lang="en-US" dirty="0" smtClean="0"/>
              <a:t>4 </a:t>
            </a:r>
            <a:r>
              <a:rPr lang="en-US" dirty="0"/>
              <a:t>IT </a:t>
            </a:r>
            <a:r>
              <a:rPr lang="en-US" dirty="0" smtClean="0"/>
              <a:t>users, file bugs</a:t>
            </a:r>
            <a:endParaRPr lang="en-US" dirty="0"/>
          </a:p>
          <a:p>
            <a:pPr lvl="1"/>
            <a:endParaRPr lang="en-US" dirty="0" smtClean="0"/>
          </a:p>
        </p:txBody>
      </p:sp>
    </p:spTree>
    <p:extLst>
      <p:ext uri="{BB962C8B-B14F-4D97-AF65-F5344CB8AC3E}">
        <p14:creationId xmlns:p14="http://schemas.microsoft.com/office/powerpoint/2010/main" val="1866419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Project 2010 to Project 2013</a:t>
            </a:r>
            <a:endParaRPr lang="en-US" dirty="0">
              <a:solidFill>
                <a:schemeClr val="tx2"/>
              </a:solidFill>
            </a:endParaRPr>
          </a:p>
        </p:txBody>
      </p:sp>
      <p:sp>
        <p:nvSpPr>
          <p:cNvPr id="3" name="Text Placeholder 2"/>
          <p:cNvSpPr>
            <a:spLocks noGrp="1"/>
          </p:cNvSpPr>
          <p:nvPr>
            <p:ph type="body" sz="quarter" idx="10"/>
          </p:nvPr>
        </p:nvSpPr>
        <p:spPr>
          <a:xfrm>
            <a:off x="274638" y="1212851"/>
            <a:ext cx="11887200" cy="4739723"/>
          </a:xfrm>
        </p:spPr>
        <p:txBody>
          <a:bodyPr/>
          <a:lstStyle/>
          <a:p>
            <a:r>
              <a:rPr lang="en-US" dirty="0" smtClean="0"/>
              <a:t>Iteration 3: 4 weeks</a:t>
            </a:r>
          </a:p>
          <a:p>
            <a:pPr lvl="1"/>
            <a:r>
              <a:rPr lang="en-US" dirty="0" smtClean="0"/>
              <a:t>Goal: Achieve </a:t>
            </a:r>
            <a:r>
              <a:rPr lang="en-US" dirty="0"/>
              <a:t>Functional Upgrade against RTM bits</a:t>
            </a:r>
          </a:p>
          <a:p>
            <a:pPr lvl="1"/>
            <a:r>
              <a:rPr lang="en-US" dirty="0"/>
              <a:t>Acquire VMs for a complete </a:t>
            </a:r>
            <a:r>
              <a:rPr lang="en-US" dirty="0" smtClean="0"/>
              <a:t>QA farm </a:t>
            </a:r>
            <a:r>
              <a:rPr lang="en-US" dirty="0"/>
              <a:t>(8 servers</a:t>
            </a:r>
            <a:r>
              <a:rPr lang="en-US" dirty="0" smtClean="0"/>
              <a:t>), </a:t>
            </a:r>
            <a:r>
              <a:rPr lang="en-US" dirty="0"/>
              <a:t>install and configure </a:t>
            </a:r>
            <a:r>
              <a:rPr lang="en-US" dirty="0" smtClean="0"/>
              <a:t>software, including other services</a:t>
            </a:r>
            <a:endParaRPr lang="en-US" dirty="0"/>
          </a:p>
          <a:p>
            <a:pPr lvl="1"/>
            <a:r>
              <a:rPr lang="en-US" dirty="0"/>
              <a:t>Back-up Production data for Project Server, and Content databases related to Project Server</a:t>
            </a:r>
          </a:p>
          <a:p>
            <a:pPr lvl="1"/>
            <a:r>
              <a:rPr lang="en-US" dirty="0"/>
              <a:t>Restore databases, attach and </a:t>
            </a:r>
            <a:r>
              <a:rPr lang="en-US" dirty="0" smtClean="0"/>
              <a:t>consolidate, perform any manual configuration</a:t>
            </a:r>
          </a:p>
          <a:p>
            <a:pPr lvl="1"/>
            <a:r>
              <a:rPr lang="en-US" dirty="0" smtClean="0"/>
              <a:t>QA Test all of the use cases</a:t>
            </a:r>
            <a:br>
              <a:rPr lang="en-US" dirty="0" smtClean="0"/>
            </a:br>
            <a:r>
              <a:rPr lang="en-US" dirty="0"/>
              <a:t>Test with 8 IT users, 8 business users, file </a:t>
            </a:r>
            <a:r>
              <a:rPr lang="en-US" dirty="0" smtClean="0"/>
              <a:t>bugs</a:t>
            </a:r>
          </a:p>
          <a:p>
            <a:pPr lvl="1"/>
            <a:r>
              <a:rPr lang="en-US" dirty="0" smtClean="0"/>
              <a:t>Test integration and reporting </a:t>
            </a:r>
            <a:endParaRPr lang="en-US" dirty="0"/>
          </a:p>
          <a:p>
            <a:pPr lvl="1"/>
            <a:r>
              <a:rPr lang="en-US" dirty="0" smtClean="0"/>
              <a:t>Deploy Project Client to Testers</a:t>
            </a:r>
          </a:p>
          <a:p>
            <a:pPr lvl="1"/>
            <a:r>
              <a:rPr lang="en-US" dirty="0" smtClean="0"/>
              <a:t>Perform load/stress tests</a:t>
            </a:r>
          </a:p>
          <a:p>
            <a:pPr lvl="1"/>
            <a:r>
              <a:rPr lang="en-US" dirty="0" smtClean="0"/>
              <a:t>Develop training materials</a:t>
            </a:r>
          </a:p>
          <a:p>
            <a:pPr lvl="1"/>
            <a:r>
              <a:rPr lang="en-US" dirty="0" smtClean="0"/>
              <a:t>Plan an outage</a:t>
            </a:r>
          </a:p>
          <a:p>
            <a:pPr lvl="1"/>
            <a:r>
              <a:rPr lang="en-US" dirty="0"/>
              <a:t>Team: Engineering, DBA, IT Pro, </a:t>
            </a:r>
            <a:r>
              <a:rPr lang="en-US" dirty="0" smtClean="0"/>
              <a:t>SharePoint Developer, BI Developer, QA</a:t>
            </a:r>
            <a:endParaRPr lang="en-US" dirty="0"/>
          </a:p>
        </p:txBody>
      </p:sp>
    </p:spTree>
    <p:extLst>
      <p:ext uri="{BB962C8B-B14F-4D97-AF65-F5344CB8AC3E}">
        <p14:creationId xmlns:p14="http://schemas.microsoft.com/office/powerpoint/2010/main" val="3504268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Project 2010 to Project 2013</a:t>
            </a:r>
            <a:endParaRPr lang="en-US" dirty="0">
              <a:solidFill>
                <a:schemeClr val="tx2"/>
              </a:solidFill>
            </a:endParaRPr>
          </a:p>
        </p:txBody>
      </p:sp>
      <p:sp>
        <p:nvSpPr>
          <p:cNvPr id="3" name="Text Placeholder 2"/>
          <p:cNvSpPr>
            <a:spLocks noGrp="1"/>
          </p:cNvSpPr>
          <p:nvPr>
            <p:ph type="body" sz="quarter" idx="10"/>
          </p:nvPr>
        </p:nvSpPr>
        <p:spPr>
          <a:xfrm>
            <a:off x="274638" y="1212850"/>
            <a:ext cx="11887200" cy="5852141"/>
          </a:xfrm>
        </p:spPr>
        <p:txBody>
          <a:bodyPr/>
          <a:lstStyle/>
          <a:p>
            <a:r>
              <a:rPr lang="en-US" dirty="0" smtClean="0"/>
              <a:t>Iteration 4: 4 weeks and deploy</a:t>
            </a:r>
          </a:p>
          <a:p>
            <a:pPr lvl="1"/>
            <a:r>
              <a:rPr lang="en-US" dirty="0" smtClean="0"/>
              <a:t>Goal: Achieve complete upgrade</a:t>
            </a:r>
            <a:endParaRPr lang="en-US" dirty="0"/>
          </a:p>
          <a:p>
            <a:pPr lvl="1"/>
            <a:r>
              <a:rPr lang="en-US" dirty="0"/>
              <a:t>Acquire VMs for a complete </a:t>
            </a:r>
            <a:r>
              <a:rPr lang="en-US" dirty="0" smtClean="0"/>
              <a:t>Production </a:t>
            </a:r>
            <a:r>
              <a:rPr lang="en-US" dirty="0"/>
              <a:t>farm (8 servers</a:t>
            </a:r>
            <a:r>
              <a:rPr lang="en-US" dirty="0" smtClean="0"/>
              <a:t>), </a:t>
            </a:r>
            <a:r>
              <a:rPr lang="en-US" dirty="0"/>
              <a:t>install and configure </a:t>
            </a:r>
            <a:r>
              <a:rPr lang="en-US" dirty="0" smtClean="0"/>
              <a:t>software and services</a:t>
            </a:r>
            <a:endParaRPr lang="en-US" dirty="0"/>
          </a:p>
          <a:p>
            <a:pPr lvl="1"/>
            <a:r>
              <a:rPr lang="en-US" dirty="0"/>
              <a:t>Train </a:t>
            </a:r>
            <a:r>
              <a:rPr lang="en-US" dirty="0" smtClean="0"/>
              <a:t>Users (against QA servers)</a:t>
            </a:r>
            <a:br>
              <a:rPr lang="en-US" dirty="0" smtClean="0"/>
            </a:br>
            <a:r>
              <a:rPr lang="en-US" dirty="0" smtClean="0"/>
              <a:t>Communicate an Outage</a:t>
            </a:r>
          </a:p>
          <a:p>
            <a:pPr lvl="1"/>
            <a:r>
              <a:rPr lang="en-US" dirty="0" smtClean="0"/>
              <a:t>Stop Services and applications on 2010 farm</a:t>
            </a:r>
          </a:p>
          <a:p>
            <a:pPr lvl="1"/>
            <a:r>
              <a:rPr lang="en-US" dirty="0" smtClean="0"/>
              <a:t>Back-up </a:t>
            </a:r>
            <a:r>
              <a:rPr lang="en-US" dirty="0"/>
              <a:t>Production data for Project Server, and Content databases related to Project Server</a:t>
            </a:r>
          </a:p>
          <a:p>
            <a:pPr lvl="1"/>
            <a:r>
              <a:rPr lang="en-US" dirty="0"/>
              <a:t>Restore databases, attach and </a:t>
            </a:r>
            <a:r>
              <a:rPr lang="en-US" dirty="0" smtClean="0"/>
              <a:t>consolidate, perform manual configuration</a:t>
            </a:r>
          </a:p>
          <a:p>
            <a:pPr lvl="1"/>
            <a:r>
              <a:rPr lang="en-US" dirty="0" smtClean="0"/>
              <a:t>Deploy </a:t>
            </a:r>
            <a:r>
              <a:rPr lang="en-US" dirty="0"/>
              <a:t>Project Client to </a:t>
            </a:r>
            <a:r>
              <a:rPr lang="en-US" dirty="0" smtClean="0"/>
              <a:t>Users, Uninstall old Project Client from users</a:t>
            </a:r>
          </a:p>
          <a:p>
            <a:pPr lvl="1"/>
            <a:r>
              <a:rPr lang="en-US" dirty="0" smtClean="0"/>
              <a:t>Go live, transfer DNS, stop project services on old farm</a:t>
            </a:r>
          </a:p>
          <a:p>
            <a:pPr lvl="1"/>
            <a:r>
              <a:rPr lang="en-US" dirty="0"/>
              <a:t>Validate services and security</a:t>
            </a:r>
          </a:p>
          <a:p>
            <a:pPr lvl="1"/>
            <a:r>
              <a:rPr lang="en-US" dirty="0" smtClean="0"/>
              <a:t>Initiate indexing</a:t>
            </a:r>
          </a:p>
          <a:p>
            <a:pPr lvl="1"/>
            <a:r>
              <a:rPr lang="en-US" dirty="0"/>
              <a:t>Train Users (again if needed)</a:t>
            </a:r>
          </a:p>
          <a:p>
            <a:pPr lvl="1"/>
            <a:r>
              <a:rPr lang="en-US" dirty="0" smtClean="0"/>
              <a:t>Stand-by for support</a:t>
            </a:r>
          </a:p>
          <a:p>
            <a:pPr lvl="1"/>
            <a:r>
              <a:rPr lang="en-US" dirty="0"/>
              <a:t>Team: Engineering, DBA, IT Pro, SharePoint Developer, BI Developer, QA</a:t>
            </a:r>
          </a:p>
          <a:p>
            <a:pPr lvl="1"/>
            <a:endParaRPr lang="en-US" dirty="0"/>
          </a:p>
        </p:txBody>
      </p:sp>
    </p:spTree>
    <p:extLst>
      <p:ext uri="{BB962C8B-B14F-4D97-AF65-F5344CB8AC3E}">
        <p14:creationId xmlns:p14="http://schemas.microsoft.com/office/powerpoint/2010/main" val="55942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2"/>
            <a:ext cx="11887200" cy="6968061"/>
          </a:xfrm>
        </p:spPr>
        <p:txBody>
          <a:bodyPr/>
          <a:lstStyle/>
          <a:p>
            <a:pPr marL="0" indent="0">
              <a:buNone/>
            </a:pPr>
            <a:r>
              <a:rPr lang="en-US" dirty="0" smtClean="0"/>
              <a:t>Who We Are</a:t>
            </a:r>
          </a:p>
          <a:p>
            <a:pPr marL="0" indent="0">
              <a:buNone/>
            </a:pPr>
            <a:r>
              <a:rPr lang="en-US" dirty="0" smtClean="0"/>
              <a:t>Our Context</a:t>
            </a:r>
          </a:p>
          <a:p>
            <a:pPr marL="0" indent="0">
              <a:buNone/>
            </a:pPr>
            <a:r>
              <a:rPr lang="en-US" dirty="0" smtClean="0"/>
              <a:t>Project and SharePoint usage</a:t>
            </a:r>
          </a:p>
          <a:p>
            <a:pPr marL="0" indent="0">
              <a:buNone/>
            </a:pPr>
            <a:r>
              <a:rPr lang="en-US" dirty="0" smtClean="0"/>
              <a:t>Our Upgrade Projects and Organic Growth</a:t>
            </a:r>
          </a:p>
          <a:p>
            <a:pPr marL="342833" lvl="1" indent="0">
              <a:buNone/>
            </a:pPr>
            <a:r>
              <a:rPr lang="en-US" dirty="0" smtClean="0"/>
              <a:t>Business Benefits</a:t>
            </a:r>
          </a:p>
          <a:p>
            <a:pPr marL="342833" lvl="1" indent="0">
              <a:buNone/>
            </a:pPr>
            <a:r>
              <a:rPr lang="en-US" dirty="0" smtClean="0"/>
              <a:t>Business Engagement</a:t>
            </a:r>
          </a:p>
          <a:p>
            <a:pPr marL="342833" lvl="1" indent="0">
              <a:buNone/>
            </a:pPr>
            <a:r>
              <a:rPr lang="en-US" dirty="0" smtClean="0"/>
              <a:t>Internal and External Teams</a:t>
            </a:r>
          </a:p>
          <a:p>
            <a:pPr marL="342833" lvl="1" indent="0">
              <a:buNone/>
            </a:pPr>
            <a:r>
              <a:rPr lang="en-US" dirty="0" smtClean="0"/>
              <a:t>Support</a:t>
            </a:r>
          </a:p>
          <a:p>
            <a:pPr marL="342833" lvl="1" indent="0">
              <a:buNone/>
            </a:pPr>
            <a:r>
              <a:rPr lang="en-US" dirty="0" smtClean="0"/>
              <a:t>Risk and Project Management</a:t>
            </a:r>
          </a:p>
          <a:p>
            <a:pPr marL="0" indent="0">
              <a:buNone/>
            </a:pPr>
            <a:r>
              <a:rPr lang="en-US" dirty="0" smtClean="0"/>
              <a:t>Questions and Answers</a:t>
            </a:r>
          </a:p>
          <a:p>
            <a:pPr lvl="1"/>
            <a:endParaRPr lang="en-US" dirty="0" smtClean="0"/>
          </a:p>
          <a:p>
            <a:pPr lvl="1"/>
            <a:endParaRPr lang="en-US" dirty="0" smtClean="0"/>
          </a:p>
          <a:p>
            <a:endParaRPr lang="en-US" dirty="0" smtClean="0"/>
          </a:p>
        </p:txBody>
      </p:sp>
      <p:sp>
        <p:nvSpPr>
          <p:cNvPr id="3" name="Title 2"/>
          <p:cNvSpPr>
            <a:spLocks noGrp="1"/>
          </p:cNvSpPr>
          <p:nvPr>
            <p:ph type="title"/>
          </p:nvPr>
        </p:nvSpPr>
        <p:spPr/>
        <p:txBody>
          <a:bodyPr/>
          <a:lstStyle/>
          <a:p>
            <a:r>
              <a:rPr lang="en-US" dirty="0" smtClean="0">
                <a:solidFill>
                  <a:schemeClr val="tx2"/>
                </a:solidFill>
              </a:rPr>
              <a:t>Agenda</a:t>
            </a:r>
            <a:endParaRPr lang="en-US" dirty="0">
              <a:solidFill>
                <a:schemeClr val="tx2"/>
              </a:solidFill>
            </a:endParaRPr>
          </a:p>
        </p:txBody>
      </p:sp>
    </p:spTree>
    <p:extLst>
      <p:ext uri="{BB962C8B-B14F-4D97-AF65-F5344CB8AC3E}">
        <p14:creationId xmlns:p14="http://schemas.microsoft.com/office/powerpoint/2010/main" val="338414060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2227" y="3573464"/>
            <a:ext cx="5272471" cy="29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solidFill>
                  <a:schemeClr val="tx2"/>
                </a:solidFill>
              </a:rPr>
              <a:t>Revlon Infrastructure</a:t>
            </a:r>
            <a:endParaRPr lang="en-US" dirty="0">
              <a:solidFill>
                <a:schemeClr val="tx2"/>
              </a:solidFill>
            </a:endParaRPr>
          </a:p>
        </p:txBody>
      </p:sp>
      <p:sp>
        <p:nvSpPr>
          <p:cNvPr id="3" name="Text Placeholder 2"/>
          <p:cNvSpPr>
            <a:spLocks noGrp="1"/>
          </p:cNvSpPr>
          <p:nvPr>
            <p:ph type="body" sz="quarter" idx="10"/>
          </p:nvPr>
        </p:nvSpPr>
        <p:spPr>
          <a:xfrm>
            <a:off x="274638" y="1212852"/>
            <a:ext cx="11887200" cy="523628"/>
          </a:xfrm>
        </p:spPr>
        <p:txBody>
          <a:bodyPr/>
          <a:lstStyle/>
          <a:p>
            <a:r>
              <a:rPr lang="en-US" sz="2400" dirty="0"/>
              <a:t>Private Cloud – Nebulous?</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837" y="2201864"/>
            <a:ext cx="6348413" cy="3587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8370" y="3364453"/>
            <a:ext cx="4618869" cy="126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0027" y="4627166"/>
            <a:ext cx="3856869" cy="1054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886743" y="5925412"/>
            <a:ext cx="3276600" cy="634397"/>
          </a:xfrm>
          <a:prstGeom prst="rect">
            <a:avLst/>
          </a:prstGeom>
          <a:noFill/>
        </p:spPr>
        <p:txBody>
          <a:bodyPr wrap="square" lIns="182844" tIns="146274" rIns="182844" bIns="146274" rtlCol="0">
            <a:spAutoFit/>
          </a:bodyPr>
          <a:lstStyle/>
          <a:p>
            <a:pPr>
              <a:lnSpc>
                <a:spcPct val="90000"/>
              </a:lnSpc>
              <a:spcAft>
                <a:spcPts val="600"/>
              </a:spcAft>
            </a:pPr>
            <a:r>
              <a:rPr lang="en-US" sz="2400" dirty="0">
                <a:gradFill>
                  <a:gsLst>
                    <a:gs pos="2917">
                      <a:srgbClr val="505050"/>
                    </a:gs>
                    <a:gs pos="30000">
                      <a:srgbClr val="505050"/>
                    </a:gs>
                  </a:gsLst>
                  <a:lin ang="5400000" scaled="0"/>
                </a:gradFill>
              </a:rPr>
              <a:t>Oxford Data Canter</a:t>
            </a:r>
          </a:p>
        </p:txBody>
      </p:sp>
      <p:sp>
        <p:nvSpPr>
          <p:cNvPr id="10" name="TextBox 9"/>
          <p:cNvSpPr txBox="1"/>
          <p:nvPr/>
        </p:nvSpPr>
        <p:spPr>
          <a:xfrm>
            <a:off x="7680159" y="2874858"/>
            <a:ext cx="3276600" cy="634397"/>
          </a:xfrm>
          <a:prstGeom prst="rect">
            <a:avLst/>
          </a:prstGeom>
          <a:noFill/>
        </p:spPr>
        <p:txBody>
          <a:bodyPr wrap="square" lIns="182844" tIns="146274" rIns="182844" bIns="146274" rtlCol="0">
            <a:spAutoFit/>
          </a:bodyPr>
          <a:lstStyle/>
          <a:p>
            <a:pPr>
              <a:lnSpc>
                <a:spcPct val="90000"/>
              </a:lnSpc>
              <a:spcAft>
                <a:spcPts val="600"/>
              </a:spcAft>
            </a:pPr>
            <a:r>
              <a:rPr lang="en-US" sz="2400" dirty="0">
                <a:gradFill>
                  <a:gsLst>
                    <a:gs pos="2917">
                      <a:srgbClr val="505050"/>
                    </a:gs>
                    <a:gs pos="30000">
                      <a:srgbClr val="505050"/>
                    </a:gs>
                  </a:gsLst>
                  <a:lin ang="5400000" scaled="0"/>
                </a:gradFill>
              </a:rPr>
              <a:t>Edison Data Canter</a:t>
            </a:r>
          </a:p>
        </p:txBody>
      </p:sp>
    </p:spTree>
    <p:extLst>
      <p:ext uri="{BB962C8B-B14F-4D97-AF65-F5344CB8AC3E}">
        <p14:creationId xmlns:p14="http://schemas.microsoft.com/office/powerpoint/2010/main" val="1029211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solidFill>
              </a:rPr>
              <a:t>SharePoint Upgrade - simple</a:t>
            </a:r>
            <a:endParaRPr lang="en-US" dirty="0">
              <a:solidFill>
                <a:schemeClr val="tx2"/>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1124" y="1901496"/>
            <a:ext cx="9039225" cy="4420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4"/>
          <p:cNvSpPr>
            <a:spLocks noGrp="1"/>
          </p:cNvSpPr>
          <p:nvPr>
            <p:ph type="body" sz="quarter" idx="10"/>
          </p:nvPr>
        </p:nvSpPr>
        <p:spPr>
          <a:xfrm>
            <a:off x="1798639" y="1495231"/>
            <a:ext cx="2133599" cy="410623"/>
          </a:xfrm>
        </p:spPr>
        <p:txBody>
          <a:bodyPr/>
          <a:lstStyle/>
          <a:p>
            <a:r>
              <a:rPr lang="en-US" sz="1600" dirty="0"/>
              <a:t>SharePoint 2010</a:t>
            </a:r>
          </a:p>
        </p:txBody>
      </p:sp>
      <p:sp>
        <p:nvSpPr>
          <p:cNvPr id="9" name="Text Placeholder 4"/>
          <p:cNvSpPr txBox="1">
            <a:spLocks/>
          </p:cNvSpPr>
          <p:nvPr/>
        </p:nvSpPr>
        <p:spPr>
          <a:xfrm>
            <a:off x="7208839" y="1444500"/>
            <a:ext cx="2133599" cy="410623"/>
          </a:xfrm>
          <a:prstGeom prst="rect">
            <a:avLst/>
          </a:prstGeom>
        </p:spPr>
        <p:txBody>
          <a:bodyPr vert="horz" wrap="square" lIns="146274" tIns="91422" rIns="146274" bIns="91422"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gradFill>
                  <a:gsLst>
                    <a:gs pos="1250">
                      <a:srgbClr val="012654"/>
                    </a:gs>
                    <a:gs pos="99000">
                      <a:srgbClr val="012654"/>
                    </a:gs>
                  </a:gsLst>
                  <a:lin ang="5400000" scaled="0"/>
                </a:gradFill>
              </a:rPr>
              <a:t>SharePoint 2013</a:t>
            </a:r>
          </a:p>
        </p:txBody>
      </p:sp>
    </p:spTree>
    <p:extLst>
      <p:ext uri="{BB962C8B-B14F-4D97-AF65-F5344CB8AC3E}">
        <p14:creationId xmlns:p14="http://schemas.microsoft.com/office/powerpoint/2010/main" val="816695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Final Thoughts</a:t>
            </a:r>
            <a:endParaRPr lang="en-US" dirty="0">
              <a:solidFill>
                <a:schemeClr val="bg1"/>
              </a:solidFill>
            </a:endParaRPr>
          </a:p>
        </p:txBody>
      </p:sp>
    </p:spTree>
    <p:extLst>
      <p:ext uri="{BB962C8B-B14F-4D97-AF65-F5344CB8AC3E}">
        <p14:creationId xmlns:p14="http://schemas.microsoft.com/office/powerpoint/2010/main" val="135221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and SharePoint together</a:t>
            </a:r>
            <a:endParaRPr lang="en-US" dirty="0"/>
          </a:p>
        </p:txBody>
      </p:sp>
      <p:sp>
        <p:nvSpPr>
          <p:cNvPr id="3" name="Text Placeholder 2"/>
          <p:cNvSpPr>
            <a:spLocks noGrp="1"/>
          </p:cNvSpPr>
          <p:nvPr>
            <p:ph type="body" sz="quarter" idx="10"/>
          </p:nvPr>
        </p:nvSpPr>
        <p:spPr>
          <a:xfrm>
            <a:off x="274638" y="1212852"/>
            <a:ext cx="11887200" cy="5646535"/>
          </a:xfrm>
        </p:spPr>
        <p:txBody>
          <a:bodyPr/>
          <a:lstStyle/>
          <a:p>
            <a:r>
              <a:rPr lang="en-US" dirty="0" smtClean="0"/>
              <a:t>Core part of our success</a:t>
            </a:r>
          </a:p>
          <a:p>
            <a:pPr lvl="1"/>
            <a:r>
              <a:rPr lang="en-US" dirty="0" smtClean="0"/>
              <a:t>Both SharePoint and Project server are a core reason for our success and growth. Without these tools in place, we’d never be able to mature as an organization, and would never be able to provide so much business value.</a:t>
            </a:r>
          </a:p>
          <a:p>
            <a:pPr lvl="1"/>
            <a:r>
              <a:rPr lang="en-US" dirty="0" smtClean="0"/>
              <a:t> </a:t>
            </a:r>
          </a:p>
          <a:p>
            <a:r>
              <a:rPr lang="en-US" dirty="0" smtClean="0"/>
              <a:t>Very much related, but managed differently</a:t>
            </a:r>
          </a:p>
          <a:p>
            <a:pPr lvl="1"/>
            <a:r>
              <a:rPr lang="en-US" dirty="0" smtClean="0"/>
              <a:t>Up until 2012 we have used Project Server in a vanilla mode, with very basic customizations achieving great results.</a:t>
            </a:r>
          </a:p>
          <a:p>
            <a:pPr lvl="1"/>
            <a:r>
              <a:rPr lang="en-US" dirty="0" smtClean="0"/>
              <a:t>Keeping things simple, allowed us to move fast with Project Server, perform upgrades quickly and efficiently with internal resources.</a:t>
            </a:r>
          </a:p>
          <a:p>
            <a:pPr lvl="1"/>
            <a:r>
              <a:rPr lang="en-US" dirty="0" smtClean="0"/>
              <a:t>In 2013, we are planning to expand our usage of Project Server a bit further</a:t>
            </a:r>
          </a:p>
          <a:p>
            <a:pPr lvl="2"/>
            <a:r>
              <a:rPr lang="en-US" dirty="0" smtClean="0"/>
              <a:t>Start integration with AX Project module</a:t>
            </a:r>
          </a:p>
          <a:p>
            <a:pPr lvl="2"/>
            <a:r>
              <a:rPr lang="en-US" dirty="0" smtClean="0"/>
              <a:t>Include Project documents in document and application life-cycle</a:t>
            </a:r>
          </a:p>
          <a:p>
            <a:pPr lvl="2"/>
            <a:r>
              <a:rPr lang="en-US" dirty="0" smtClean="0"/>
              <a:t>Utilize Project’s sites in Product Lifecycle Management role</a:t>
            </a:r>
          </a:p>
          <a:p>
            <a:pPr lvl="1"/>
            <a:endParaRPr lang="en-US" dirty="0" smtClean="0"/>
          </a:p>
        </p:txBody>
      </p:sp>
    </p:spTree>
    <p:extLst>
      <p:ext uri="{BB962C8B-B14F-4D97-AF65-F5344CB8AC3E}">
        <p14:creationId xmlns:p14="http://schemas.microsoft.com/office/powerpoint/2010/main" val="720993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0" dirty="0"/>
              <a:t>Business challenges </a:t>
            </a:r>
          </a:p>
        </p:txBody>
      </p:sp>
      <p:grpSp>
        <p:nvGrpSpPr>
          <p:cNvPr id="23" name="Group 22"/>
          <p:cNvGrpSpPr/>
          <p:nvPr/>
        </p:nvGrpSpPr>
        <p:grpSpPr>
          <a:xfrm>
            <a:off x="470436" y="1381920"/>
            <a:ext cx="11279315" cy="1119124"/>
            <a:chOff x="568960" y="1016726"/>
            <a:chExt cx="11059156" cy="1097280"/>
          </a:xfrm>
        </p:grpSpPr>
        <p:sp>
          <p:nvSpPr>
            <p:cNvPr id="17" name="Rectangle 16"/>
            <p:cNvSpPr/>
            <p:nvPr/>
          </p:nvSpPr>
          <p:spPr bwMode="auto">
            <a:xfrm>
              <a:off x="568960" y="1016726"/>
              <a:ext cx="1105915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107" fontAlgn="base">
                <a:spcBef>
                  <a:spcPct val="0"/>
                </a:spcBef>
                <a:spcAft>
                  <a:spcPct val="0"/>
                </a:spcAft>
                <a:tabLst>
                  <a:tab pos="2857137" algn="l"/>
                </a:tabLst>
              </a:pPr>
              <a:r>
                <a:rPr lang="en-US" sz="2900" dirty="0">
                  <a:solidFill>
                    <a:srgbClr val="FFFFFF"/>
                  </a:solidFill>
                  <a:ea typeface="Segoe UI" pitchFamily="34" charset="0"/>
                  <a:cs typeface="Segoe UI" pitchFamily="34" charset="0"/>
                </a:rPr>
                <a:t>                                                 Our employees want to work together from virtually anywhere. </a:t>
              </a:r>
            </a:p>
          </p:txBody>
        </p:sp>
        <p:pic>
          <p:nvPicPr>
            <p:cNvPr id="22" name="Picture 6"/>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02416" y="1162519"/>
              <a:ext cx="1396503" cy="780582"/>
            </a:xfrm>
            <a:prstGeom prst="rect">
              <a:avLst/>
            </a:prstGeom>
            <a:noFill/>
            <a:extLst/>
          </p:spPr>
        </p:pic>
      </p:grpSp>
      <p:grpSp>
        <p:nvGrpSpPr>
          <p:cNvPr id="27" name="Group 26"/>
          <p:cNvGrpSpPr/>
          <p:nvPr/>
        </p:nvGrpSpPr>
        <p:grpSpPr>
          <a:xfrm>
            <a:off x="470435" y="2370875"/>
            <a:ext cx="11310402" cy="1637041"/>
            <a:chOff x="568960" y="1986376"/>
            <a:chExt cx="11089636" cy="1605088"/>
          </a:xfrm>
        </p:grpSpPr>
        <p:sp>
          <p:nvSpPr>
            <p:cNvPr id="18" name="Rectangle 17"/>
            <p:cNvSpPr/>
            <p:nvPr/>
          </p:nvSpPr>
          <p:spPr bwMode="auto">
            <a:xfrm>
              <a:off x="568960" y="2240280"/>
              <a:ext cx="1108963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107" fontAlgn="base">
                <a:spcBef>
                  <a:spcPct val="0"/>
                </a:spcBef>
                <a:spcAft>
                  <a:spcPct val="0"/>
                </a:spcAft>
                <a:tabLst>
                  <a:tab pos="2857137" algn="l"/>
                </a:tabLst>
              </a:pPr>
              <a:r>
                <a:rPr lang="en-US" sz="2900" dirty="0">
                  <a:solidFill>
                    <a:srgbClr val="FFFFFF"/>
                  </a:solidFill>
                  <a:ea typeface="Segoe UI" pitchFamily="34" charset="0"/>
                  <a:cs typeface="Segoe UI" pitchFamily="34" charset="0"/>
                </a:rPr>
                <a:t>                                                 I need the flexibility to manage without up-front infrastructure costs. </a:t>
              </a:r>
            </a:p>
          </p:txBody>
        </p:sp>
        <p:pic>
          <p:nvPicPr>
            <p:cNvPr id="24" name="Picture 2" descr="W:\Open Engagements\Productivity\MS-Unified Communications\#1601 BizProd MOD Team Core Content Work\New Iconography\Words\Draft\061312_Word_Icons\Money_061312_white-0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6216" y="1986376"/>
              <a:ext cx="1605088" cy="16050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27"/>
          <p:cNvGrpSpPr/>
          <p:nvPr/>
        </p:nvGrpSpPr>
        <p:grpSpPr>
          <a:xfrm>
            <a:off x="460072" y="3888846"/>
            <a:ext cx="11300040" cy="1119124"/>
            <a:chOff x="558800" y="3474720"/>
            <a:chExt cx="11079476" cy="1097280"/>
          </a:xfrm>
        </p:grpSpPr>
        <p:sp>
          <p:nvSpPr>
            <p:cNvPr id="19" name="Rectangle 18"/>
            <p:cNvSpPr/>
            <p:nvPr/>
          </p:nvSpPr>
          <p:spPr bwMode="auto">
            <a:xfrm>
              <a:off x="558800" y="3474720"/>
              <a:ext cx="1107947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107" fontAlgn="base">
                <a:spcBef>
                  <a:spcPct val="0"/>
                </a:spcBef>
                <a:spcAft>
                  <a:spcPct val="0"/>
                </a:spcAft>
                <a:tabLst>
                  <a:tab pos="2857137" algn="l"/>
                </a:tabLst>
              </a:pPr>
              <a:r>
                <a:rPr lang="en-US" sz="2900" spc="-153" dirty="0">
                  <a:solidFill>
                    <a:srgbClr val="FFFFFF"/>
                  </a:solidFill>
                  <a:ea typeface="Segoe UI" pitchFamily="34" charset="0"/>
                  <a:cs typeface="Segoe UI" pitchFamily="34" charset="0"/>
                </a:rPr>
                <a:t>                                            </a:t>
              </a:r>
              <a:r>
                <a:rPr lang="en-US" sz="2900" dirty="0">
                  <a:solidFill>
                    <a:srgbClr val="FFFFFF"/>
                  </a:solidFill>
                  <a:ea typeface="Segoe UI" pitchFamily="34" charset="0"/>
                  <a:cs typeface="Segoe UI" pitchFamily="34" charset="0"/>
                </a:rPr>
                <a:t>Our company can compete only if we align investment with business priorities.</a:t>
              </a:r>
            </a:p>
          </p:txBody>
        </p:sp>
        <p:pic>
          <p:nvPicPr>
            <p:cNvPr id="25" name="Picture 3" descr="W:\Open Engagements\Productivity\MS-Unified Communications\#1601 BizProd MOD Team Core Content Work\New Iconography\Words\Build_06051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74316" y="3499948"/>
              <a:ext cx="1046824" cy="10468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28"/>
          <p:cNvGrpSpPr/>
          <p:nvPr/>
        </p:nvGrpSpPr>
        <p:grpSpPr>
          <a:xfrm>
            <a:off x="470434" y="5105096"/>
            <a:ext cx="11300040" cy="1211566"/>
            <a:chOff x="568960" y="4667230"/>
            <a:chExt cx="11079476" cy="1187918"/>
          </a:xfrm>
        </p:grpSpPr>
        <p:sp>
          <p:nvSpPr>
            <p:cNvPr id="20" name="Rectangle 19"/>
            <p:cNvSpPr/>
            <p:nvPr/>
          </p:nvSpPr>
          <p:spPr bwMode="auto">
            <a:xfrm>
              <a:off x="568960" y="4709160"/>
              <a:ext cx="1107947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107" fontAlgn="base">
                <a:spcBef>
                  <a:spcPct val="0"/>
                </a:spcBef>
                <a:spcAft>
                  <a:spcPct val="0"/>
                </a:spcAft>
                <a:tabLst>
                  <a:tab pos="2857137" algn="l"/>
                </a:tabLst>
              </a:pPr>
              <a:r>
                <a:rPr lang="en-US" sz="2900" dirty="0">
                  <a:solidFill>
                    <a:srgbClr val="FFFFFF"/>
                  </a:solidFill>
                  <a:ea typeface="Segoe UI" pitchFamily="34" charset="0"/>
                  <a:cs typeface="Segoe UI" pitchFamily="34" charset="0"/>
                </a:rPr>
                <a:t>                                        We want more visibility and control over what people are working on. </a:t>
              </a:r>
            </a:p>
          </p:txBody>
        </p:sp>
        <p:pic>
          <p:nvPicPr>
            <p:cNvPr id="26" name="Picture 16" descr="W:\Open Engagements\Productivity\MS-Unified Communications\#1601 BizProd MOD Team Core Content Work\New Iconography\Words\Yes_06051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34801" y="4667230"/>
              <a:ext cx="1187918" cy="118791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8766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1000" fill="hold"/>
                                        <p:tgtEl>
                                          <p:spTgt spid="27"/>
                                        </p:tgtEl>
                                        <p:attrNameLst>
                                          <p:attrName>ppt_x</p:attrName>
                                        </p:attrNameLst>
                                      </p:cBhvr>
                                      <p:tavLst>
                                        <p:tav tm="0">
                                          <p:val>
                                            <p:strVal val="0-#ppt_w/2"/>
                                          </p:val>
                                        </p:tav>
                                        <p:tav tm="100000">
                                          <p:val>
                                            <p:strVal val="#ppt_x"/>
                                          </p:val>
                                        </p:tav>
                                      </p:tavLst>
                                    </p:anim>
                                    <p:anim calcmode="lin" valueType="num">
                                      <p:cBhvr additive="base">
                                        <p:cTn id="13" dur="10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1000" fill="hold"/>
                                        <p:tgtEl>
                                          <p:spTgt spid="28"/>
                                        </p:tgtEl>
                                        <p:attrNameLst>
                                          <p:attrName>ppt_x</p:attrName>
                                        </p:attrNameLst>
                                      </p:cBhvr>
                                      <p:tavLst>
                                        <p:tav tm="0">
                                          <p:val>
                                            <p:strVal val="0-#ppt_w/2"/>
                                          </p:val>
                                        </p:tav>
                                        <p:tav tm="100000">
                                          <p:val>
                                            <p:strVal val="#ppt_x"/>
                                          </p:val>
                                        </p:tav>
                                      </p:tavLst>
                                    </p:anim>
                                    <p:anim calcmode="lin" valueType="num">
                                      <p:cBhvr additive="base">
                                        <p:cTn id="18" dur="10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1000" fill="hold"/>
                                        <p:tgtEl>
                                          <p:spTgt spid="29"/>
                                        </p:tgtEl>
                                        <p:attrNameLst>
                                          <p:attrName>ppt_x</p:attrName>
                                        </p:attrNameLst>
                                      </p:cBhvr>
                                      <p:tavLst>
                                        <p:tav tm="0">
                                          <p:val>
                                            <p:strVal val="0-#ppt_w/2"/>
                                          </p:val>
                                        </p:tav>
                                        <p:tav tm="100000">
                                          <p:val>
                                            <p:strVal val="#ppt_x"/>
                                          </p:val>
                                        </p:tav>
                                      </p:tavLst>
                                    </p:anim>
                                    <p:anim calcmode="lin" valueType="num">
                                      <p:cBhvr additive="base">
                                        <p:cTn id="23"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5500" dirty="0"/>
              <a:t>Introducing | </a:t>
            </a:r>
            <a:r>
              <a:rPr lang="en-US" sz="5500" dirty="0">
                <a:solidFill>
                  <a:srgbClr val="009E49"/>
                </a:solidFill>
              </a:rPr>
              <a:t>The New Project</a:t>
            </a:r>
          </a:p>
        </p:txBody>
      </p:sp>
      <p:grpSp>
        <p:nvGrpSpPr>
          <p:cNvPr id="2" name="Group 1"/>
          <p:cNvGrpSpPr/>
          <p:nvPr/>
        </p:nvGrpSpPr>
        <p:grpSpPr>
          <a:xfrm>
            <a:off x="9270691" y="1327610"/>
            <a:ext cx="2800606" cy="5751053"/>
            <a:chOff x="9087283" y="1066800"/>
            <a:chExt cx="2745941" cy="5638799"/>
          </a:xfrm>
        </p:grpSpPr>
        <p:pic>
          <p:nvPicPr>
            <p:cNvPr id="1026" name="Picture 2" descr="image007"/>
            <p:cNvPicPr>
              <a:picLocks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9090024" y="1066800"/>
              <a:ext cx="2743200" cy="278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ectangle 37"/>
            <p:cNvSpPr/>
            <p:nvPr/>
          </p:nvSpPr>
          <p:spPr bwMode="auto">
            <a:xfrm>
              <a:off x="9116085"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186521" rIns="93256" bIns="93260" numCol="1" rtlCol="0" anchor="t" anchorCtr="0" compatLnSpc="1">
              <a:prstTxWarp prst="textNoShape">
                <a:avLst/>
              </a:prstTxWarp>
            </a:bodyPr>
            <a:lstStyle/>
            <a:p>
              <a:pPr defTabSz="932107"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Improve IT management</a:t>
              </a:r>
            </a:p>
            <a:p>
              <a:pPr defTabSz="932107"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Quickly innovate</a:t>
              </a:r>
            </a:p>
          </p:txBody>
        </p:sp>
        <p:sp>
          <p:nvSpPr>
            <p:cNvPr id="65" name="Rectangle 64"/>
            <p:cNvSpPr/>
            <p:nvPr/>
          </p:nvSpPr>
          <p:spPr bwMode="auto">
            <a:xfrm>
              <a:off x="9087283"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107" fontAlgn="base">
                <a:lnSpc>
                  <a:spcPct val="90000"/>
                </a:lnSpc>
                <a:spcBef>
                  <a:spcPct val="0"/>
                </a:spcBef>
                <a:spcAft>
                  <a:spcPct val="0"/>
                </a:spcAft>
              </a:pPr>
              <a:r>
                <a:rPr lang="en-US" sz="2900" dirty="0">
                  <a:gradFill>
                    <a:gsLst>
                      <a:gs pos="0">
                        <a:srgbClr val="FFFFFF"/>
                      </a:gs>
                      <a:gs pos="100000">
                        <a:srgbClr val="FFFFFF"/>
                      </a:gs>
                    </a:gsLst>
                    <a:lin ang="5400000" scaled="0"/>
                  </a:gradFill>
                  <a:latin typeface="Segoe UI Light"/>
                  <a:ea typeface="Segoe UI" pitchFamily="34" charset="0"/>
                  <a:cs typeface="Segoe UI" pitchFamily="34" charset="0"/>
                </a:rPr>
                <a:t>Agility               &amp; control</a:t>
              </a:r>
            </a:p>
          </p:txBody>
        </p:sp>
        <p:pic>
          <p:nvPicPr>
            <p:cNvPr id="25" name="Picture 24" descr="W:\Open Engagements\Productivity\MS-Unified Communications\#1601 BizProd MOD Team Core Content Work\New Iconography\Words\Draft\061312_Word_Icons\Tools_061312_white-0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058751" y="3949700"/>
              <a:ext cx="687161" cy="685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p:cNvGrpSpPr/>
          <p:nvPr/>
        </p:nvGrpSpPr>
        <p:grpSpPr>
          <a:xfrm>
            <a:off x="448985" y="1327610"/>
            <a:ext cx="2800606" cy="5751053"/>
            <a:chOff x="437769" y="1066800"/>
            <a:chExt cx="2745941" cy="5638799"/>
          </a:xfrm>
        </p:grpSpPr>
        <p:sp>
          <p:nvSpPr>
            <p:cNvPr id="30" name="Rectangle 29"/>
            <p:cNvSpPr/>
            <p:nvPr/>
          </p:nvSpPr>
          <p:spPr bwMode="auto">
            <a:xfrm>
              <a:off x="466571"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107"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Get started quickly</a:t>
              </a:r>
            </a:p>
            <a:p>
              <a:pPr defTabSz="932107"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Access virtually anywhere</a:t>
              </a:r>
            </a:p>
          </p:txBody>
        </p:sp>
        <p:grpSp>
          <p:nvGrpSpPr>
            <p:cNvPr id="10" name="Group 9"/>
            <p:cNvGrpSpPr/>
            <p:nvPr/>
          </p:nvGrpSpPr>
          <p:grpSpPr>
            <a:xfrm>
              <a:off x="437769" y="1066800"/>
              <a:ext cx="2745941" cy="3703320"/>
              <a:chOff x="454279" y="1066800"/>
              <a:chExt cx="2745941" cy="3703320"/>
            </a:xfrm>
          </p:grpSpPr>
          <p:grpSp>
            <p:nvGrpSpPr>
              <p:cNvPr id="5" name="Group 4"/>
              <p:cNvGrpSpPr/>
              <p:nvPr/>
            </p:nvGrpSpPr>
            <p:grpSpPr>
              <a:xfrm>
                <a:off x="454279" y="3810000"/>
                <a:ext cx="2745941" cy="960120"/>
                <a:chOff x="454279" y="3810000"/>
                <a:chExt cx="2745941" cy="960120"/>
              </a:xfrm>
            </p:grpSpPr>
            <p:sp>
              <p:nvSpPr>
                <p:cNvPr id="37" name="Rectangle 36"/>
                <p:cNvSpPr/>
                <p:nvPr/>
              </p:nvSpPr>
              <p:spPr bwMode="auto">
                <a:xfrm>
                  <a:off x="454279"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107" fontAlgn="base">
                    <a:lnSpc>
                      <a:spcPct val="90000"/>
                    </a:lnSpc>
                    <a:spcBef>
                      <a:spcPct val="0"/>
                    </a:spcBef>
                    <a:spcAft>
                      <a:spcPct val="0"/>
                    </a:spcAft>
                  </a:pPr>
                  <a:endParaRPr lang="en-US" sz="29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107" fontAlgn="base">
                    <a:lnSpc>
                      <a:spcPct val="90000"/>
                    </a:lnSpc>
                    <a:spcBef>
                      <a:spcPct val="0"/>
                    </a:spcBef>
                    <a:spcAft>
                      <a:spcPct val="0"/>
                    </a:spcAft>
                  </a:pPr>
                  <a:r>
                    <a:rPr lang="en-US" sz="2900" dirty="0">
                      <a:gradFill>
                        <a:gsLst>
                          <a:gs pos="0">
                            <a:srgbClr val="FFFFFF"/>
                          </a:gs>
                          <a:gs pos="100000">
                            <a:srgbClr val="FFFFFF"/>
                          </a:gs>
                        </a:gsLst>
                        <a:lin ang="5400000" scaled="0"/>
                      </a:gradFill>
                      <a:latin typeface="Segoe UI Light"/>
                      <a:ea typeface="Segoe UI" pitchFamily="34" charset="0"/>
                      <a:cs typeface="Segoe UI" pitchFamily="34" charset="0"/>
                    </a:rPr>
                    <a:t>Take action</a:t>
                  </a:r>
                </a:p>
              </p:txBody>
            </p:sp>
            <p:pic>
              <p:nvPicPr>
                <p:cNvPr id="17" name="Picture 16" descr="W:\Open Engagements\Productivity\MS-Unified Communications\#1601 BizProd MOD Team Core Content Work\New Iconography\Words\Draft\060712_words\Hand_060712.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509132" y="3886200"/>
                  <a:ext cx="638880" cy="806512"/>
                </a:xfrm>
                <a:prstGeom prst="rect">
                  <a:avLst/>
                </a:prstGeom>
                <a:noFill/>
                <a:extLst>
                  <a:ext uri="{909E8E84-426E-40DD-AFC4-6F175D3DCCD1}">
                    <a14:hiddenFill xmlns:a14="http://schemas.microsoft.com/office/drawing/2010/main">
                      <a:solidFill>
                        <a:srgbClr val="FFFFFF"/>
                      </a:solidFill>
                    </a14:hiddenFill>
                  </a:ext>
                </a:extLst>
              </p:spPr>
            </p:pic>
          </p:grpSp>
          <p:pic>
            <p:nvPicPr>
              <p:cNvPr id="1034" name="Picture 10" descr="C:\Users\hilaryc\Desktop\jen2 med.jpg"/>
              <p:cNvPicPr>
                <a:picLocks noChangeArrowheads="1"/>
              </p:cNvPicPr>
              <p:nvPr/>
            </p:nvPicPr>
            <p:blipFill rotWithShape="1">
              <a:blip r:embed="rId6" cstate="screen">
                <a:extLst>
                  <a:ext uri="{28A0092B-C50C-407E-A947-70E740481C1C}">
                    <a14:useLocalDpi xmlns:a14="http://schemas.microsoft.com/office/drawing/2010/main" val="0"/>
                  </a:ext>
                </a:extLst>
              </a:blip>
              <a:srcRect/>
              <a:stretch/>
            </p:blipFill>
            <p:spPr bwMode="auto">
              <a:xfrm>
                <a:off x="455649" y="1066800"/>
                <a:ext cx="2743200" cy="2743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 name="Group 2"/>
          <p:cNvGrpSpPr/>
          <p:nvPr/>
        </p:nvGrpSpPr>
        <p:grpSpPr>
          <a:xfrm>
            <a:off x="6290211" y="1327608"/>
            <a:ext cx="2872427" cy="5751054"/>
            <a:chOff x="6164980" y="1066800"/>
            <a:chExt cx="2816361" cy="5638800"/>
          </a:xfrm>
        </p:grpSpPr>
        <p:sp>
          <p:nvSpPr>
            <p:cNvPr id="33" name="Rectangle 32"/>
            <p:cNvSpPr/>
            <p:nvPr/>
          </p:nvSpPr>
          <p:spPr bwMode="auto">
            <a:xfrm>
              <a:off x="6228992" y="4803648"/>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107"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Improve communication</a:t>
              </a:r>
            </a:p>
            <a:p>
              <a:pPr defTabSz="932107"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Discover &amp; share information</a:t>
              </a:r>
            </a:p>
            <a:p>
              <a:pPr defTabSz="932107"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Make data-driven   decisions</a:t>
              </a:r>
            </a:p>
          </p:txBody>
        </p:sp>
        <p:sp>
          <p:nvSpPr>
            <p:cNvPr id="59" name="Rectangle 58"/>
            <p:cNvSpPr/>
            <p:nvPr/>
          </p:nvSpPr>
          <p:spPr bwMode="auto">
            <a:xfrm>
              <a:off x="6164980"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107" fontAlgn="base">
                <a:lnSpc>
                  <a:spcPct val="90000"/>
                </a:lnSpc>
                <a:spcBef>
                  <a:spcPct val="0"/>
                </a:spcBef>
                <a:spcAft>
                  <a:spcPct val="0"/>
                </a:spcAft>
              </a:pPr>
              <a:r>
                <a:rPr lang="en-US" sz="2900" spc="-71" dirty="0">
                  <a:gradFill>
                    <a:gsLst>
                      <a:gs pos="0">
                        <a:srgbClr val="FFFFFF"/>
                      </a:gs>
                      <a:gs pos="100000">
                        <a:srgbClr val="FFFFFF"/>
                      </a:gs>
                    </a:gsLst>
                    <a:lin ang="5400000" scaled="0"/>
                  </a:gradFill>
                  <a:latin typeface="Segoe UI Light"/>
                  <a:ea typeface="Segoe UI" pitchFamily="34" charset="0"/>
                  <a:cs typeface="Segoe UI" pitchFamily="34" charset="0"/>
                </a:rPr>
                <a:t>Collaboration</a:t>
              </a:r>
            </a:p>
          </p:txBody>
        </p:sp>
        <p:pic>
          <p:nvPicPr>
            <p:cNvPr id="19" name="Picture 18"/>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8084941" y="3932944"/>
              <a:ext cx="896400" cy="715256"/>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hilaryc\Desktop\collaboration med.jpg"/>
            <p:cNvPicPr>
              <a:picLocks noChangeArrowheads="1"/>
            </p:cNvPicPr>
            <p:nvPr/>
          </p:nvPicPr>
          <p:blipFill rotWithShape="1">
            <a:blip r:embed="rId8" cstate="screen">
              <a:extLst>
                <a:ext uri="{28A0092B-C50C-407E-A947-70E740481C1C}">
                  <a14:useLocalDpi xmlns:a14="http://schemas.microsoft.com/office/drawing/2010/main" val="0"/>
                </a:ext>
              </a:extLst>
            </a:blip>
            <a:srcRect/>
            <a:stretch/>
          </p:blipFill>
          <p:spPr bwMode="auto">
            <a:xfrm>
              <a:off x="6166350" y="1066800"/>
              <a:ext cx="2743200" cy="2743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3357642" y="1327610"/>
            <a:ext cx="2824517" cy="5751053"/>
            <a:chOff x="3306003" y="1066800"/>
            <a:chExt cx="2769386" cy="5638799"/>
          </a:xfrm>
        </p:grpSpPr>
        <p:sp>
          <p:nvSpPr>
            <p:cNvPr id="31" name="Rectangle 30"/>
            <p:cNvSpPr/>
            <p:nvPr/>
          </p:nvSpPr>
          <p:spPr bwMode="auto">
            <a:xfrm>
              <a:off x="3346528"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107"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Effectively manage resources</a:t>
              </a:r>
            </a:p>
            <a:p>
              <a:pPr defTabSz="932107"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Improve governance         &amp; control</a:t>
              </a:r>
            </a:p>
          </p:txBody>
        </p:sp>
        <p:grpSp>
          <p:nvGrpSpPr>
            <p:cNvPr id="11" name="Group 10"/>
            <p:cNvGrpSpPr/>
            <p:nvPr/>
          </p:nvGrpSpPr>
          <p:grpSpPr>
            <a:xfrm>
              <a:off x="3306003" y="1066800"/>
              <a:ext cx="2769386" cy="3703320"/>
              <a:chOff x="3338318" y="1066800"/>
              <a:chExt cx="2769386" cy="3703320"/>
            </a:xfrm>
          </p:grpSpPr>
          <p:grpSp>
            <p:nvGrpSpPr>
              <p:cNvPr id="6" name="Group 5"/>
              <p:cNvGrpSpPr/>
              <p:nvPr/>
            </p:nvGrpSpPr>
            <p:grpSpPr>
              <a:xfrm>
                <a:off x="3338318" y="3810000"/>
                <a:ext cx="2769386" cy="960120"/>
                <a:chOff x="3338318" y="3810000"/>
                <a:chExt cx="2769386" cy="960120"/>
              </a:xfrm>
            </p:grpSpPr>
            <p:sp>
              <p:nvSpPr>
                <p:cNvPr id="53" name="Rectangle 52"/>
                <p:cNvSpPr/>
                <p:nvPr/>
              </p:nvSpPr>
              <p:spPr bwMode="auto">
                <a:xfrm>
                  <a:off x="3338318"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107" fontAlgn="base">
                    <a:lnSpc>
                      <a:spcPct val="90000"/>
                    </a:lnSpc>
                    <a:spcBef>
                      <a:spcPct val="0"/>
                    </a:spcBef>
                    <a:spcAft>
                      <a:spcPct val="0"/>
                    </a:spcAft>
                  </a:pPr>
                  <a:r>
                    <a:rPr lang="en-US" sz="2900" dirty="0">
                      <a:gradFill>
                        <a:gsLst>
                          <a:gs pos="0">
                            <a:srgbClr val="FFFFFF"/>
                          </a:gs>
                          <a:gs pos="100000">
                            <a:srgbClr val="FFFFFF"/>
                          </a:gs>
                        </a:gsLst>
                        <a:lin ang="5400000" scaled="0"/>
                      </a:gradFill>
                      <a:latin typeface="Segoe UI Light"/>
                      <a:ea typeface="Segoe UI" pitchFamily="34" charset="0"/>
                      <a:cs typeface="Segoe UI" pitchFamily="34" charset="0"/>
                    </a:rPr>
                    <a:t>Flexible         PPM</a:t>
                  </a:r>
                </a:p>
              </p:txBody>
            </p:sp>
            <p:pic>
              <p:nvPicPr>
                <p:cNvPr id="35" name="Picture 34"/>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4709649" y="3982025"/>
                  <a:ext cx="1398055" cy="734408"/>
                </a:xfrm>
                <a:prstGeom prst="rect">
                  <a:avLst/>
                </a:prstGeom>
                <a:noFill/>
                <a:extLst>
                  <a:ext uri="{909E8E84-426E-40DD-AFC4-6F175D3DCCD1}">
                    <a14:hiddenFill xmlns:a14="http://schemas.microsoft.com/office/drawing/2010/main">
                      <a:solidFill>
                        <a:srgbClr val="FFFFFF"/>
                      </a:solidFill>
                    </a14:hiddenFill>
                  </a:ext>
                </a:extLst>
              </p:spPr>
            </p:pic>
          </p:grpSp>
          <p:pic>
            <p:nvPicPr>
              <p:cNvPr id="1036" name="Picture 12" descr="C:\Users\hilaryc\Desktop\bins med.jpg"/>
              <p:cNvPicPr>
                <a:picLocks noChangeArrowheads="1"/>
              </p:cNvPicPr>
              <p:nvPr/>
            </p:nvPicPr>
            <p:blipFill rotWithShape="1">
              <a:blip r:embed="rId10" cstate="screen">
                <a:extLst>
                  <a:ext uri="{28A0092B-C50C-407E-A947-70E740481C1C}">
                    <a14:useLocalDpi xmlns:a14="http://schemas.microsoft.com/office/drawing/2010/main" val="0"/>
                  </a:ext>
                </a:extLst>
              </a:blip>
              <a:srcRect/>
              <a:stretch/>
            </p:blipFill>
            <p:spPr bwMode="auto">
              <a:xfrm>
                <a:off x="3339688" y="1066800"/>
                <a:ext cx="2743200" cy="2740402"/>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191517648"/>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065966"/>
          </a:xfrm>
        </p:spPr>
        <p:txBody>
          <a:bodyPr/>
          <a:lstStyle/>
          <a:p>
            <a:pPr marL="0" lvl="1" indent="0">
              <a:buNone/>
            </a:pPr>
            <a:r>
              <a:rPr lang="en-US" sz="2000" spc="-70" dirty="0">
                <a:gradFill>
                  <a:gsLst>
                    <a:gs pos="100000">
                      <a:schemeClr val="tx2"/>
                    </a:gs>
                    <a:gs pos="0">
                      <a:schemeClr val="tx2"/>
                    </a:gs>
                  </a:gsLst>
                  <a:lin ang="5400000" scaled="0"/>
                </a:gradFill>
              </a:rPr>
              <a:t>SPC079 | </a:t>
            </a:r>
            <a:r>
              <a:rPr lang="en-US" sz="2000" spc="-70" dirty="0">
                <a:solidFill>
                  <a:schemeClr val="accent2"/>
                </a:solidFill>
              </a:rPr>
              <a:t>Delivering Winning Projects in SharePoint With Microsoft Project</a:t>
            </a:r>
            <a:r>
              <a:rPr lang="en-US" sz="2000" spc="-70" dirty="0">
                <a:gradFill>
                  <a:gsLst>
                    <a:gs pos="100000">
                      <a:schemeClr val="tx2"/>
                    </a:gs>
                    <a:gs pos="0">
                      <a:schemeClr val="tx2"/>
                    </a:gs>
                  </a:gsLst>
                  <a:lin ang="5400000" scaled="0"/>
                </a:gradFill>
              </a:rPr>
              <a:t> | </a:t>
            </a:r>
            <a:r>
              <a:rPr lang="en-US" sz="2000" spc="-70" dirty="0">
                <a:solidFill>
                  <a:schemeClr val="accent1"/>
                </a:solidFill>
              </a:rPr>
              <a:t>Mon @11:00am</a:t>
            </a:r>
          </a:p>
          <a:p>
            <a:pPr marL="0" lvl="1" indent="0">
              <a:buNone/>
            </a:pPr>
            <a:r>
              <a:rPr lang="en-US" sz="2000" spc="-70" dirty="0">
                <a:gradFill>
                  <a:gsLst>
                    <a:gs pos="100000">
                      <a:schemeClr val="tx2"/>
                    </a:gs>
                    <a:gs pos="0">
                      <a:schemeClr val="tx2"/>
                    </a:gs>
                  </a:gsLst>
                  <a:lin ang="5400000" scaled="0"/>
                </a:gradFill>
              </a:rPr>
              <a:t>SPC131 | </a:t>
            </a:r>
            <a:r>
              <a:rPr lang="en-US" sz="2000" spc="-70" dirty="0">
                <a:solidFill>
                  <a:schemeClr val="accent2"/>
                </a:solidFill>
              </a:rPr>
              <a:t>Introducing Project Online, a New Office 365 Service </a:t>
            </a:r>
            <a:r>
              <a:rPr lang="en-US" sz="2000" spc="-70" dirty="0">
                <a:gradFill>
                  <a:gsLst>
                    <a:gs pos="100000">
                      <a:schemeClr val="tx2"/>
                    </a:gs>
                    <a:gs pos="0">
                      <a:schemeClr val="tx2"/>
                    </a:gs>
                  </a:gsLst>
                  <a:lin ang="5400000" scaled="0"/>
                </a:gradFill>
              </a:rPr>
              <a:t>| </a:t>
            </a:r>
            <a:r>
              <a:rPr lang="en-US" sz="2000" spc="-70" dirty="0">
                <a:solidFill>
                  <a:schemeClr val="accent1"/>
                </a:solidFill>
              </a:rPr>
              <a:t>Mon @2:00pm</a:t>
            </a:r>
          </a:p>
          <a:p>
            <a:pPr marL="0" lvl="1" indent="0">
              <a:buNone/>
            </a:pPr>
            <a:r>
              <a:rPr lang="en-US" sz="2000" spc="-70" dirty="0">
                <a:gradFill>
                  <a:gsLst>
                    <a:gs pos="100000">
                      <a:schemeClr val="tx2"/>
                    </a:gs>
                    <a:gs pos="0">
                      <a:schemeClr val="tx2"/>
                    </a:gs>
                  </a:gsLst>
                  <a:lin ang="5400000" scaled="0"/>
                </a:gradFill>
              </a:rPr>
              <a:t>SPC179 | </a:t>
            </a:r>
            <a:r>
              <a:rPr lang="en-US" sz="2000" spc="-70" dirty="0">
                <a:solidFill>
                  <a:schemeClr val="accent2"/>
                </a:solidFill>
              </a:rPr>
              <a:t>Overview of Project Portfolio Management Using Project Online &amp; Project Server </a:t>
            </a:r>
            <a:r>
              <a:rPr lang="en-US" sz="2000" spc="-70" dirty="0">
                <a:gradFill>
                  <a:gsLst>
                    <a:gs pos="100000">
                      <a:schemeClr val="tx2"/>
                    </a:gs>
                    <a:gs pos="0">
                      <a:schemeClr val="tx2"/>
                    </a:gs>
                  </a:gsLst>
                  <a:lin ang="5400000" scaled="0"/>
                </a:gradFill>
              </a:rPr>
              <a:t>| </a:t>
            </a:r>
            <a:r>
              <a:rPr lang="en-US" sz="2000" spc="-70" dirty="0">
                <a:solidFill>
                  <a:schemeClr val="accent1"/>
                </a:solidFill>
              </a:rPr>
              <a:t>Mon @3:45pm</a:t>
            </a:r>
          </a:p>
          <a:p>
            <a:pPr marL="0" lvl="1" indent="0">
              <a:buNone/>
            </a:pPr>
            <a:r>
              <a:rPr lang="en-US" sz="2000" spc="-70" dirty="0">
                <a:gradFill>
                  <a:gsLst>
                    <a:gs pos="100000">
                      <a:schemeClr val="tx2"/>
                    </a:gs>
                    <a:gs pos="0">
                      <a:schemeClr val="tx2"/>
                    </a:gs>
                  </a:gsLst>
                  <a:lin ang="5400000" scaled="0"/>
                </a:gradFill>
              </a:rPr>
              <a:t>SPC254 | </a:t>
            </a:r>
            <a:r>
              <a:rPr lang="en-US" sz="2000" spc="-70" dirty="0">
                <a:solidFill>
                  <a:schemeClr val="accent2"/>
                </a:solidFill>
              </a:rPr>
              <a:t>What's New for Developers in Project 2013 </a:t>
            </a:r>
            <a:r>
              <a:rPr lang="en-US" sz="2000" spc="-70" dirty="0">
                <a:gradFill>
                  <a:gsLst>
                    <a:gs pos="100000">
                      <a:schemeClr val="tx2"/>
                    </a:gs>
                    <a:gs pos="0">
                      <a:schemeClr val="tx2"/>
                    </a:gs>
                  </a:gsLst>
                  <a:lin ang="5400000" scaled="0"/>
                </a:gradFill>
              </a:rPr>
              <a:t>| </a:t>
            </a:r>
            <a:r>
              <a:rPr lang="en-US" sz="2000" spc="-70" dirty="0">
                <a:solidFill>
                  <a:schemeClr val="accent1"/>
                </a:solidFill>
              </a:rPr>
              <a:t>Tues @9:00am</a:t>
            </a:r>
          </a:p>
          <a:p>
            <a:pPr marL="0" lvl="1" indent="0">
              <a:buNone/>
            </a:pPr>
            <a:r>
              <a:rPr lang="en-US" sz="2000" spc="-70" dirty="0">
                <a:gradFill>
                  <a:gsLst>
                    <a:gs pos="100000">
                      <a:schemeClr val="tx2"/>
                    </a:gs>
                    <a:gs pos="0">
                      <a:schemeClr val="tx2"/>
                    </a:gs>
                  </a:gsLst>
                  <a:lin ang="5400000" scaled="0"/>
                </a:gradFill>
              </a:rPr>
              <a:t>SPC249 | </a:t>
            </a:r>
            <a:r>
              <a:rPr lang="en-US" sz="2000" spc="-70" dirty="0">
                <a:solidFill>
                  <a:schemeClr val="accent2"/>
                </a:solidFill>
              </a:rPr>
              <a:t>What's New for IT Professionals in Project Server 2013 </a:t>
            </a:r>
            <a:r>
              <a:rPr lang="en-US" sz="2000" spc="-70" dirty="0">
                <a:gradFill>
                  <a:gsLst>
                    <a:gs pos="100000">
                      <a:schemeClr val="tx2"/>
                    </a:gs>
                    <a:gs pos="0">
                      <a:schemeClr val="tx2"/>
                    </a:gs>
                  </a:gsLst>
                  <a:lin ang="5400000" scaled="0"/>
                </a:gradFill>
              </a:rPr>
              <a:t>| </a:t>
            </a:r>
            <a:r>
              <a:rPr lang="en-US" sz="2000" spc="-70" dirty="0">
                <a:solidFill>
                  <a:schemeClr val="accent1"/>
                </a:solidFill>
              </a:rPr>
              <a:t>Tues @10:30am</a:t>
            </a:r>
          </a:p>
          <a:p>
            <a:pPr marL="0" lvl="1" indent="0">
              <a:buNone/>
            </a:pPr>
            <a:r>
              <a:rPr lang="en-US" sz="2000" spc="-70" dirty="0">
                <a:gradFill>
                  <a:gsLst>
                    <a:gs pos="100000">
                      <a:schemeClr val="tx2"/>
                    </a:gs>
                    <a:gs pos="0">
                      <a:schemeClr val="tx2"/>
                    </a:gs>
                  </a:gsLst>
                  <a:lin ang="5400000" scaled="0"/>
                </a:gradFill>
              </a:rPr>
              <a:t>SPC098 | </a:t>
            </a:r>
            <a:r>
              <a:rPr lang="en-US" sz="2000" spc="-70" dirty="0">
                <a:solidFill>
                  <a:schemeClr val="accent2"/>
                </a:solidFill>
              </a:rPr>
              <a:t>Fast Track Your Project Management Office (PMO) with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Tues @3:15pm</a:t>
            </a:r>
          </a:p>
          <a:p>
            <a:pPr marL="0" lvl="1" indent="0">
              <a:buNone/>
            </a:pPr>
            <a:r>
              <a:rPr lang="en-US" sz="2000" spc="-70" dirty="0">
                <a:gradFill>
                  <a:gsLst>
                    <a:gs pos="100000">
                      <a:schemeClr val="tx2"/>
                    </a:gs>
                    <a:gs pos="0">
                      <a:schemeClr val="tx2"/>
                    </a:gs>
                  </a:gsLst>
                  <a:lin ang="5400000" scaled="0"/>
                </a:gradFill>
              </a:rPr>
              <a:t>SPC038 | </a:t>
            </a:r>
            <a:r>
              <a:rPr lang="en-US" sz="2000" spc="-70" dirty="0">
                <a:solidFill>
                  <a:schemeClr val="accent2"/>
                </a:solidFill>
              </a:rPr>
              <a:t>Choosing the Right Project Management Solution for Today and the Future </a:t>
            </a:r>
            <a:r>
              <a:rPr lang="en-US" sz="2000" spc="-70" dirty="0">
                <a:gradFill>
                  <a:gsLst>
                    <a:gs pos="100000">
                      <a:schemeClr val="tx2"/>
                    </a:gs>
                    <a:gs pos="0">
                      <a:schemeClr val="tx2"/>
                    </a:gs>
                  </a:gsLst>
                  <a:lin ang="5400000" scaled="0"/>
                </a:gradFill>
              </a:rPr>
              <a:t>| </a:t>
            </a:r>
            <a:r>
              <a:rPr lang="en-US" sz="2000" spc="-70" dirty="0">
                <a:solidFill>
                  <a:schemeClr val="accent1"/>
                </a:solidFill>
              </a:rPr>
              <a:t>Wed @9:00am</a:t>
            </a:r>
          </a:p>
          <a:p>
            <a:pPr marL="0" lvl="1" indent="0">
              <a:buNone/>
            </a:pPr>
            <a:r>
              <a:rPr lang="en-US" sz="2000" spc="-70" dirty="0">
                <a:gradFill>
                  <a:gsLst>
                    <a:gs pos="100000">
                      <a:schemeClr val="tx2"/>
                    </a:gs>
                    <a:gs pos="0">
                      <a:schemeClr val="tx2"/>
                    </a:gs>
                  </a:gsLst>
                  <a:lin ang="5400000" scaled="0"/>
                </a:gradFill>
              </a:rPr>
              <a:t>SPC168 | </a:t>
            </a:r>
            <a:r>
              <a:rPr lang="en-US" sz="2000" spc="-70" dirty="0">
                <a:solidFill>
                  <a:schemeClr val="accent2"/>
                </a:solidFill>
              </a:rPr>
              <a:t>Overview of Building Apps for Project &amp;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Wed @10:30am</a:t>
            </a:r>
          </a:p>
          <a:p>
            <a:pPr marL="0" lvl="1" indent="0">
              <a:buNone/>
            </a:pPr>
            <a:r>
              <a:rPr lang="en-US" sz="2000" spc="-70" dirty="0">
                <a:gradFill>
                  <a:gsLst>
                    <a:gs pos="100000">
                      <a:schemeClr val="tx2"/>
                    </a:gs>
                    <a:gs pos="0">
                      <a:schemeClr val="tx2"/>
                    </a:gs>
                  </a:gsLst>
                  <a:lin ang="5400000" scaled="0"/>
                </a:gradFill>
              </a:rPr>
              <a:t>SPC171 | </a:t>
            </a:r>
            <a:r>
              <a:rPr lang="en-US" sz="2000" spc="-70" dirty="0">
                <a:solidFill>
                  <a:schemeClr val="accent2"/>
                </a:solidFill>
              </a:rPr>
              <a:t>Overview of Business Intelligence and Reporting using Project Online/Project Server </a:t>
            </a:r>
            <a:r>
              <a:rPr lang="en-US" sz="2000" spc="-70" dirty="0">
                <a:gradFill>
                  <a:gsLst>
                    <a:gs pos="100000">
                      <a:schemeClr val="tx2"/>
                    </a:gs>
                    <a:gs pos="0">
                      <a:schemeClr val="tx2"/>
                    </a:gs>
                  </a:gsLst>
                  <a:lin ang="5400000" scaled="0"/>
                </a:gradFill>
              </a:rPr>
              <a:t>| </a:t>
            </a:r>
            <a:r>
              <a:rPr lang="en-US" sz="2000" spc="-70" dirty="0">
                <a:solidFill>
                  <a:schemeClr val="accent1"/>
                </a:solidFill>
              </a:rPr>
              <a:t>Wed @10:30am</a:t>
            </a:r>
          </a:p>
          <a:p>
            <a:pPr marL="0" lvl="1" indent="0">
              <a:buNone/>
            </a:pPr>
            <a:r>
              <a:rPr lang="en-US" sz="2000" spc="-70" dirty="0">
                <a:gradFill>
                  <a:gsLst>
                    <a:gs pos="100000">
                      <a:schemeClr val="tx2"/>
                    </a:gs>
                    <a:gs pos="0">
                      <a:schemeClr val="tx2"/>
                    </a:gs>
                  </a:gsLst>
                  <a:lin ang="5400000" scaled="0"/>
                </a:gradFill>
              </a:rPr>
              <a:t>SPC052 | </a:t>
            </a:r>
            <a:r>
              <a:rPr lang="en-US" sz="2000" spc="-70" dirty="0">
                <a:solidFill>
                  <a:schemeClr val="accent2"/>
                </a:solidFill>
              </a:rPr>
              <a:t>Customer Showcase: Upgrading Revlon to SharePoint and Project Server </a:t>
            </a:r>
            <a:r>
              <a:rPr lang="en-US" sz="2000" spc="-70" dirty="0">
                <a:gradFill>
                  <a:gsLst>
                    <a:gs pos="100000">
                      <a:schemeClr val="tx2"/>
                    </a:gs>
                    <a:gs pos="0">
                      <a:schemeClr val="tx2"/>
                    </a:gs>
                  </a:gsLst>
                  <a:lin ang="5400000" scaled="0"/>
                </a:gradFill>
              </a:rPr>
              <a:t>| </a:t>
            </a:r>
            <a:r>
              <a:rPr lang="en-US" sz="2000" spc="-70" dirty="0">
                <a:solidFill>
                  <a:schemeClr val="accent1"/>
                </a:solidFill>
              </a:rPr>
              <a:t>Wed @1:45pm</a:t>
            </a:r>
          </a:p>
          <a:p>
            <a:pPr marL="0" lvl="1" indent="0">
              <a:buNone/>
            </a:pPr>
            <a:r>
              <a:rPr lang="en-US" sz="2000" spc="-70" dirty="0">
                <a:gradFill>
                  <a:gsLst>
                    <a:gs pos="100000">
                      <a:schemeClr val="tx2"/>
                    </a:gs>
                    <a:gs pos="0">
                      <a:schemeClr val="tx2"/>
                    </a:gs>
                  </a:gsLst>
                  <a:lin ang="5400000" scaled="0"/>
                </a:gradFill>
              </a:rPr>
              <a:t>SPC248 | </a:t>
            </a:r>
            <a:r>
              <a:rPr lang="en-US" sz="2000" spc="-70" dirty="0">
                <a:solidFill>
                  <a:schemeClr val="accent2"/>
                </a:solidFill>
              </a:rPr>
              <a:t>What's New in Designing Workflows and Managing Requests With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Wed @5:00pm</a:t>
            </a:r>
          </a:p>
          <a:p>
            <a:pPr marL="0" lvl="1" indent="0">
              <a:buNone/>
            </a:pPr>
            <a:r>
              <a:rPr lang="en-US" sz="2000" spc="-70" dirty="0">
                <a:gradFill>
                  <a:gsLst>
                    <a:gs pos="100000">
                      <a:schemeClr val="tx2"/>
                    </a:gs>
                    <a:gs pos="0">
                      <a:schemeClr val="tx2"/>
                    </a:gs>
                  </a:gsLst>
                  <a:lin ang="5400000" scaled="0"/>
                </a:gradFill>
              </a:rPr>
              <a:t>SPC021 | </a:t>
            </a:r>
            <a:r>
              <a:rPr lang="en-US" sz="2000" spc="-70" dirty="0">
                <a:solidFill>
                  <a:schemeClr val="accent2"/>
                </a:solidFill>
              </a:rPr>
              <a:t>Best Practices for How to Leverage Project Online Based on Customer Feedback</a:t>
            </a:r>
            <a:r>
              <a:rPr lang="en-US" sz="2000" spc="-70" dirty="0">
                <a:gradFill>
                  <a:gsLst>
                    <a:gs pos="100000">
                      <a:schemeClr val="tx2"/>
                    </a:gs>
                    <a:gs pos="0">
                      <a:schemeClr val="tx2"/>
                    </a:gs>
                  </a:gsLst>
                  <a:lin ang="5400000" scaled="0"/>
                </a:gradFill>
              </a:rPr>
              <a:t> | </a:t>
            </a:r>
            <a:r>
              <a:rPr lang="en-US" sz="2000" spc="-70" dirty="0" err="1">
                <a:solidFill>
                  <a:schemeClr val="accent1"/>
                </a:solidFill>
              </a:rPr>
              <a:t>Thur</a:t>
            </a:r>
            <a:r>
              <a:rPr lang="en-US" sz="2000" spc="-70" dirty="0">
                <a:solidFill>
                  <a:schemeClr val="accent1"/>
                </a:solidFill>
              </a:rPr>
              <a:t> @12:00pm</a:t>
            </a:r>
          </a:p>
          <a:p>
            <a:pPr marL="0" lvl="1" indent="0">
              <a:buNone/>
            </a:pPr>
            <a:endParaRPr lang="en-US" sz="2000" spc="-70" dirty="0">
              <a:solidFill>
                <a:schemeClr val="accent1"/>
              </a:solidFill>
            </a:endParaRPr>
          </a:p>
          <a:p>
            <a:pPr marL="0" lvl="1" indent="0">
              <a:buNone/>
            </a:pPr>
            <a:r>
              <a:rPr lang="en-US" sz="3200" spc="-70" dirty="0">
                <a:solidFill>
                  <a:schemeClr val="tx1"/>
                </a:solidFill>
              </a:rPr>
              <a:t>See you at &gt; </a:t>
            </a:r>
            <a:r>
              <a:rPr lang="en-US" sz="3200" spc="-70" dirty="0">
                <a:solidFill>
                  <a:schemeClr val="accent2"/>
                </a:solidFill>
              </a:rPr>
              <a:t>Project Booth </a:t>
            </a:r>
            <a:r>
              <a:rPr lang="en-US" sz="3200" spc="-70" dirty="0">
                <a:solidFill>
                  <a:schemeClr val="tx1"/>
                </a:solidFill>
              </a:rPr>
              <a:t>and </a:t>
            </a:r>
            <a:r>
              <a:rPr lang="en-US" sz="3200" spc="-70" dirty="0">
                <a:solidFill>
                  <a:schemeClr val="accent1"/>
                </a:solidFill>
              </a:rPr>
              <a:t>Ask The Experts</a:t>
            </a:r>
          </a:p>
        </p:txBody>
      </p:sp>
      <p:sp>
        <p:nvSpPr>
          <p:cNvPr id="2" name="Title 1"/>
          <p:cNvSpPr>
            <a:spLocks noGrp="1"/>
          </p:cNvSpPr>
          <p:nvPr>
            <p:ph type="title"/>
          </p:nvPr>
        </p:nvSpPr>
        <p:spPr/>
        <p:txBody>
          <a:bodyPr/>
          <a:lstStyle/>
          <a:p>
            <a:r>
              <a:rPr lang="en-US" dirty="0" smtClean="0"/>
              <a:t>Microsoft Project presence </a:t>
            </a:r>
            <a:r>
              <a:rPr lang="en-US" dirty="0"/>
              <a:t>a</a:t>
            </a:r>
            <a:r>
              <a:rPr lang="en-US" dirty="0" smtClean="0"/>
              <a:t>t #SPC12</a:t>
            </a:r>
            <a:endParaRPr lang="en-US" dirty="0"/>
          </a:p>
        </p:txBody>
      </p:sp>
    </p:spTree>
    <p:extLst>
      <p:ext uri="{BB962C8B-B14F-4D97-AF65-F5344CB8AC3E}">
        <p14:creationId xmlns:p14="http://schemas.microsoft.com/office/powerpoint/2010/main" val="2440040879"/>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52" y="233155"/>
            <a:ext cx="11370961" cy="762786"/>
          </a:xfrm>
        </p:spPr>
        <p:txBody>
          <a:bodyPr/>
          <a:lstStyle/>
          <a:p>
            <a:r>
              <a:rPr lang="en-US" sz="5500" dirty="0"/>
              <a:t>Next steps</a:t>
            </a:r>
          </a:p>
        </p:txBody>
      </p:sp>
      <p:grpSp>
        <p:nvGrpSpPr>
          <p:cNvPr id="8" name="Group 7"/>
          <p:cNvGrpSpPr/>
          <p:nvPr/>
        </p:nvGrpSpPr>
        <p:grpSpPr>
          <a:xfrm>
            <a:off x="4374858" y="1463669"/>
            <a:ext cx="3697146" cy="4126582"/>
            <a:chOff x="4242752" y="1348273"/>
            <a:chExt cx="3624982" cy="4046036"/>
          </a:xfrm>
        </p:grpSpPr>
        <p:sp>
          <p:nvSpPr>
            <p:cNvPr id="6" name="Rectangle 5"/>
            <p:cNvSpPr/>
            <p:nvPr/>
          </p:nvSpPr>
          <p:spPr bwMode="auto">
            <a:xfrm>
              <a:off x="4242752" y="1348273"/>
              <a:ext cx="3474720" cy="3474720"/>
            </a:xfrm>
            <a:prstGeom prst="rect">
              <a:avLst/>
            </a:prstGeom>
            <a:solidFill>
              <a:schemeClr val="accent2"/>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107" fontAlgn="base">
                <a:lnSpc>
                  <a:spcPct val="90000"/>
                </a:lnSpc>
                <a:spcBef>
                  <a:spcPts val="612"/>
                </a:spcBef>
              </a:pPr>
              <a:r>
                <a:rPr lang="en-US" sz="3100" spc="-71" dirty="0">
                  <a:solidFill>
                    <a:srgbClr val="FFFFFF"/>
                  </a:solidFill>
                  <a:latin typeface="Segoe UI Light"/>
                </a:rPr>
                <a:t>Ready Yourselves</a:t>
              </a:r>
            </a:p>
          </p:txBody>
        </p:sp>
        <p:sp>
          <p:nvSpPr>
            <p:cNvPr id="10" name="TextBox 9"/>
            <p:cNvSpPr txBox="1"/>
            <p:nvPr/>
          </p:nvSpPr>
          <p:spPr>
            <a:xfrm>
              <a:off x="6628099" y="2788980"/>
              <a:ext cx="1239635" cy="2605329"/>
            </a:xfrm>
            <a:prstGeom prst="rect">
              <a:avLst/>
            </a:prstGeom>
            <a:noFill/>
          </p:spPr>
          <p:txBody>
            <a:bodyPr wrap="none" lIns="0" tIns="0" rIns="0" bIns="0" rtlCol="0">
              <a:spAutoFit/>
            </a:bodyPr>
            <a:lstStyle/>
            <a:p>
              <a:r>
                <a:rPr lang="en-US" sz="16900" b="1" spc="-71" dirty="0">
                  <a:solidFill>
                    <a:srgbClr val="FFFFFF"/>
                  </a:solidFill>
                </a:rPr>
                <a:t>2</a:t>
              </a:r>
            </a:p>
          </p:txBody>
        </p:sp>
      </p:grpSp>
      <p:grpSp>
        <p:nvGrpSpPr>
          <p:cNvPr id="9" name="Group 8"/>
          <p:cNvGrpSpPr/>
          <p:nvPr/>
        </p:nvGrpSpPr>
        <p:grpSpPr>
          <a:xfrm>
            <a:off x="8231665" y="1463669"/>
            <a:ext cx="3684305" cy="4111334"/>
            <a:chOff x="7953692" y="1348274"/>
            <a:chExt cx="3612392" cy="4031086"/>
          </a:xfrm>
        </p:grpSpPr>
        <p:sp>
          <p:nvSpPr>
            <p:cNvPr id="7" name="Rectangle 6"/>
            <p:cNvSpPr/>
            <p:nvPr/>
          </p:nvSpPr>
          <p:spPr bwMode="auto">
            <a:xfrm>
              <a:off x="7953692" y="1348274"/>
              <a:ext cx="3474720" cy="3474720"/>
            </a:xfrm>
            <a:prstGeom prst="rect">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107" fontAlgn="base">
                <a:lnSpc>
                  <a:spcPct val="90000"/>
                </a:lnSpc>
                <a:spcBef>
                  <a:spcPts val="612"/>
                </a:spcBef>
              </a:pPr>
              <a:r>
                <a:rPr lang="en-US" sz="3100" spc="-71" dirty="0">
                  <a:solidFill>
                    <a:srgbClr val="FFFFFF"/>
                  </a:solidFill>
                  <a:latin typeface="Segoe UI Light"/>
                </a:rPr>
                <a:t>Spread The Love</a:t>
              </a:r>
            </a:p>
          </p:txBody>
        </p:sp>
        <p:sp>
          <p:nvSpPr>
            <p:cNvPr id="11" name="TextBox 10"/>
            <p:cNvSpPr txBox="1"/>
            <p:nvPr/>
          </p:nvSpPr>
          <p:spPr>
            <a:xfrm>
              <a:off x="10326449" y="2774031"/>
              <a:ext cx="1239635" cy="2605329"/>
            </a:xfrm>
            <a:prstGeom prst="rect">
              <a:avLst/>
            </a:prstGeom>
            <a:noFill/>
          </p:spPr>
          <p:txBody>
            <a:bodyPr wrap="none" lIns="0" tIns="0" rIns="0" bIns="0" rtlCol="0">
              <a:spAutoFit/>
            </a:bodyPr>
            <a:lstStyle/>
            <a:p>
              <a:r>
                <a:rPr lang="en-US" sz="16900" b="1" spc="-71" dirty="0">
                  <a:solidFill>
                    <a:srgbClr val="FFFFFF"/>
                  </a:solidFill>
                </a:rPr>
                <a:t>3</a:t>
              </a:r>
            </a:p>
          </p:txBody>
        </p:sp>
      </p:grpSp>
      <p:grpSp>
        <p:nvGrpSpPr>
          <p:cNvPr id="3" name="Group 2"/>
          <p:cNvGrpSpPr/>
          <p:nvPr/>
        </p:nvGrpSpPr>
        <p:grpSpPr>
          <a:xfrm>
            <a:off x="544900" y="1463671"/>
            <a:ext cx="3670300" cy="4128696"/>
            <a:chOff x="531812" y="1346200"/>
            <a:chExt cx="3598660" cy="4048109"/>
          </a:xfrm>
        </p:grpSpPr>
        <p:sp>
          <p:nvSpPr>
            <p:cNvPr id="5" name="Rectangle 4"/>
            <p:cNvSpPr/>
            <p:nvPr/>
          </p:nvSpPr>
          <p:spPr bwMode="auto">
            <a:xfrm>
              <a:off x="531812" y="1346200"/>
              <a:ext cx="3474720" cy="3474720"/>
            </a:xfrm>
            <a:prstGeom prst="rect">
              <a:avLst/>
            </a:prstGeom>
            <a:solidFill>
              <a:schemeClr val="accent1"/>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107" fontAlgn="base">
                <a:lnSpc>
                  <a:spcPct val="90000"/>
                </a:lnSpc>
                <a:spcBef>
                  <a:spcPts val="612"/>
                </a:spcBef>
              </a:pPr>
              <a:r>
                <a:rPr lang="en-US" sz="3100" spc="-102" dirty="0">
                  <a:solidFill>
                    <a:srgbClr val="FFFFFF"/>
                  </a:solidFill>
                  <a:latin typeface="Segoe UI Light"/>
                </a:rPr>
                <a:t>Try The New Project</a:t>
              </a:r>
            </a:p>
          </p:txBody>
        </p:sp>
        <p:sp>
          <p:nvSpPr>
            <p:cNvPr id="4" name="TextBox 3"/>
            <p:cNvSpPr txBox="1"/>
            <p:nvPr/>
          </p:nvSpPr>
          <p:spPr>
            <a:xfrm>
              <a:off x="2890837" y="2788980"/>
              <a:ext cx="1239635" cy="2605329"/>
            </a:xfrm>
            <a:prstGeom prst="rect">
              <a:avLst/>
            </a:prstGeom>
            <a:noFill/>
          </p:spPr>
          <p:txBody>
            <a:bodyPr wrap="none" lIns="0" tIns="0" rIns="0" bIns="0" rtlCol="0">
              <a:spAutoFit/>
            </a:bodyPr>
            <a:lstStyle/>
            <a:p>
              <a:r>
                <a:rPr lang="en-US" sz="16900" b="1" spc="-71" dirty="0">
                  <a:solidFill>
                    <a:srgbClr val="FFFFFF"/>
                  </a:solidFill>
                </a:rPr>
                <a:t>1</a:t>
              </a:r>
            </a:p>
          </p:txBody>
        </p:sp>
      </p:grpSp>
      <p:sp>
        <p:nvSpPr>
          <p:cNvPr id="13" name="Freeform 74"/>
          <p:cNvSpPr>
            <a:spLocks noEditPoints="1"/>
          </p:cNvSpPr>
          <p:nvPr/>
        </p:nvSpPr>
        <p:spPr bwMode="black">
          <a:xfrm>
            <a:off x="1191414" y="2279071"/>
            <a:ext cx="2071855" cy="1651303"/>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chemeClr val="bg1"/>
          </a:solidFill>
          <a:ln>
            <a:noFill/>
          </a:ln>
        </p:spPr>
        <p:txBody>
          <a:bodyPr vert="horz" wrap="square" lIns="83905" tIns="41953" rIns="83905" bIns="41953" numCol="1" anchor="t" anchorCtr="0" compatLnSpc="1">
            <a:prstTxWarp prst="textNoShape">
              <a:avLst/>
            </a:prstTxWarp>
          </a:bodyPr>
          <a:lstStyle/>
          <a:p>
            <a:endParaRPr lang="en-US" sz="1600">
              <a:solidFill>
                <a:srgbClr val="000000"/>
              </a:solidFill>
            </a:endParaRPr>
          </a:p>
        </p:txBody>
      </p:sp>
      <p:sp>
        <p:nvSpPr>
          <p:cNvPr id="14" name="Freeform 15"/>
          <p:cNvSpPr>
            <a:spLocks noEditPoints="1"/>
          </p:cNvSpPr>
          <p:nvPr/>
        </p:nvSpPr>
        <p:spPr bwMode="black">
          <a:xfrm>
            <a:off x="5164626" y="2220186"/>
            <a:ext cx="1667083" cy="1708072"/>
          </a:xfrm>
          <a:custGeom>
            <a:avLst/>
            <a:gdLst>
              <a:gd name="T0" fmla="*/ 436 w 2416"/>
              <a:gd name="T1" fmla="*/ 708 h 2209"/>
              <a:gd name="T2" fmla="*/ 524 w 2416"/>
              <a:gd name="T3" fmla="*/ 768 h 2209"/>
              <a:gd name="T4" fmla="*/ 883 w 2416"/>
              <a:gd name="T5" fmla="*/ 698 h 2209"/>
              <a:gd name="T6" fmla="*/ 1293 w 2416"/>
              <a:gd name="T7" fmla="*/ 707 h 2209"/>
              <a:gd name="T8" fmla="*/ 1449 w 2416"/>
              <a:gd name="T9" fmla="*/ 702 h 2209"/>
              <a:gd name="T10" fmla="*/ 1429 w 2416"/>
              <a:gd name="T11" fmla="*/ 399 h 2209"/>
              <a:gd name="T12" fmla="*/ 1317 w 2416"/>
              <a:gd name="T13" fmla="*/ 124 h 2209"/>
              <a:gd name="T14" fmla="*/ 1101 w 2416"/>
              <a:gd name="T15" fmla="*/ 21 h 2209"/>
              <a:gd name="T16" fmla="*/ 536 w 2416"/>
              <a:gd name="T17" fmla="*/ 250 h 2209"/>
              <a:gd name="T18" fmla="*/ 353 w 2416"/>
              <a:gd name="T19" fmla="*/ 433 h 2209"/>
              <a:gd name="T20" fmla="*/ 387 w 2416"/>
              <a:gd name="T21" fmla="*/ 530 h 2209"/>
              <a:gd name="T22" fmla="*/ 450 w 2416"/>
              <a:gd name="T23" fmla="*/ 1207 h 2209"/>
              <a:gd name="T24" fmla="*/ 617 w 2416"/>
              <a:gd name="T25" fmla="*/ 1272 h 2209"/>
              <a:gd name="T26" fmla="*/ 689 w 2416"/>
              <a:gd name="T27" fmla="*/ 1270 h 2209"/>
              <a:gd name="T28" fmla="*/ 653 w 2416"/>
              <a:gd name="T29" fmla="*/ 1190 h 2209"/>
              <a:gd name="T30" fmla="*/ 626 w 2416"/>
              <a:gd name="T31" fmla="*/ 1126 h 2209"/>
              <a:gd name="T32" fmla="*/ 553 w 2416"/>
              <a:gd name="T33" fmla="*/ 1010 h 2209"/>
              <a:gd name="T34" fmla="*/ 386 w 2416"/>
              <a:gd name="T35" fmla="*/ 755 h 2209"/>
              <a:gd name="T36" fmla="*/ 209 w 2416"/>
              <a:gd name="T37" fmla="*/ 573 h 2209"/>
              <a:gd name="T38" fmla="*/ 48 w 2416"/>
              <a:gd name="T39" fmla="*/ 787 h 2209"/>
              <a:gd name="T40" fmla="*/ 121 w 2416"/>
              <a:gd name="T41" fmla="*/ 1190 h 2209"/>
              <a:gd name="T42" fmla="*/ 355 w 2416"/>
              <a:gd name="T43" fmla="*/ 1178 h 2209"/>
              <a:gd name="T44" fmla="*/ 2011 w 2416"/>
              <a:gd name="T45" fmla="*/ 189 h 2209"/>
              <a:gd name="T46" fmla="*/ 1470 w 2416"/>
              <a:gd name="T47" fmla="*/ 25 h 2209"/>
              <a:gd name="T48" fmla="*/ 1383 w 2416"/>
              <a:gd name="T49" fmla="*/ 196 h 2209"/>
              <a:gd name="T50" fmla="*/ 1533 w 2416"/>
              <a:gd name="T51" fmla="*/ 610 h 2209"/>
              <a:gd name="T52" fmla="*/ 1588 w 2416"/>
              <a:gd name="T53" fmla="*/ 803 h 2209"/>
              <a:gd name="T54" fmla="*/ 1722 w 2416"/>
              <a:gd name="T55" fmla="*/ 938 h 2209"/>
              <a:gd name="T56" fmla="*/ 1907 w 2416"/>
              <a:gd name="T57" fmla="*/ 1240 h 2209"/>
              <a:gd name="T58" fmla="*/ 2277 w 2416"/>
              <a:gd name="T59" fmla="*/ 1135 h 2209"/>
              <a:gd name="T60" fmla="*/ 2323 w 2416"/>
              <a:gd name="T61" fmla="*/ 506 h 2209"/>
              <a:gd name="T62" fmla="*/ 1781 w 2416"/>
              <a:gd name="T63" fmla="*/ 1200 h 2209"/>
              <a:gd name="T64" fmla="*/ 1773 w 2416"/>
              <a:gd name="T65" fmla="*/ 1172 h 2209"/>
              <a:gd name="T66" fmla="*/ 1585 w 2416"/>
              <a:gd name="T67" fmla="*/ 862 h 2209"/>
              <a:gd name="T68" fmla="*/ 1317 w 2416"/>
              <a:gd name="T69" fmla="*/ 747 h 2209"/>
              <a:gd name="T70" fmla="*/ 907 w 2416"/>
              <a:gd name="T71" fmla="*/ 739 h 2209"/>
              <a:gd name="T72" fmla="*/ 489 w 2416"/>
              <a:gd name="T73" fmla="*/ 831 h 2209"/>
              <a:gd name="T74" fmla="*/ 627 w 2416"/>
              <a:gd name="T75" fmla="*/ 1004 h 2209"/>
              <a:gd name="T76" fmla="*/ 704 w 2416"/>
              <a:gd name="T77" fmla="*/ 1182 h 2209"/>
              <a:gd name="T78" fmla="*/ 704 w 2416"/>
              <a:gd name="T79" fmla="*/ 1183 h 2209"/>
              <a:gd name="T80" fmla="*/ 871 w 2416"/>
              <a:gd name="T81" fmla="*/ 1334 h 2209"/>
              <a:gd name="T82" fmla="*/ 1184 w 2416"/>
              <a:gd name="T83" fmla="*/ 1421 h 2209"/>
              <a:gd name="T84" fmla="*/ 1422 w 2416"/>
              <a:gd name="T85" fmla="*/ 1539 h 2209"/>
              <a:gd name="T86" fmla="*/ 1716 w 2416"/>
              <a:gd name="T87" fmla="*/ 1526 h 2209"/>
              <a:gd name="T88" fmla="*/ 1811 w 2416"/>
              <a:gd name="T89" fmla="*/ 1387 h 2209"/>
              <a:gd name="T90" fmla="*/ 1809 w 2416"/>
              <a:gd name="T91" fmla="*/ 1295 h 2209"/>
              <a:gd name="T92" fmla="*/ 1173 w 2416"/>
              <a:gd name="T93" fmla="*/ 1486 h 2209"/>
              <a:gd name="T94" fmla="*/ 1044 w 2416"/>
              <a:gd name="T95" fmla="*/ 1466 h 2209"/>
              <a:gd name="T96" fmla="*/ 984 w 2416"/>
              <a:gd name="T97" fmla="*/ 1573 h 2209"/>
              <a:gd name="T98" fmla="*/ 809 w 2416"/>
              <a:gd name="T99" fmla="*/ 1794 h 2209"/>
              <a:gd name="T100" fmla="*/ 752 w 2416"/>
              <a:gd name="T101" fmla="*/ 2011 h 2209"/>
              <a:gd name="T102" fmla="*/ 778 w 2416"/>
              <a:gd name="T103" fmla="*/ 2150 h 2209"/>
              <a:gd name="T104" fmla="*/ 880 w 2416"/>
              <a:gd name="T105" fmla="*/ 2177 h 2209"/>
              <a:gd name="T106" fmla="*/ 1012 w 2416"/>
              <a:gd name="T107" fmla="*/ 2005 h 2209"/>
              <a:gd name="T108" fmla="*/ 1226 w 2416"/>
              <a:gd name="T109" fmla="*/ 1733 h 2209"/>
              <a:gd name="T110" fmla="*/ 1245 w 2416"/>
              <a:gd name="T111" fmla="*/ 1541 h 2209"/>
              <a:gd name="T112" fmla="*/ 797 w 2416"/>
              <a:gd name="T113" fmla="*/ 1718 h 2209"/>
              <a:gd name="T114" fmla="*/ 977 w 2416"/>
              <a:gd name="T115" fmla="*/ 1520 h 2209"/>
              <a:gd name="T116" fmla="*/ 831 w 2416"/>
              <a:gd name="T117" fmla="*/ 1386 h 2209"/>
              <a:gd name="T118" fmla="*/ 584 w 2416"/>
              <a:gd name="T119" fmla="*/ 1299 h 2209"/>
              <a:gd name="T120" fmla="*/ 222 w 2416"/>
              <a:gd name="T121" fmla="*/ 1510 h 2209"/>
              <a:gd name="T122" fmla="*/ 569 w 2416"/>
              <a:gd name="T123" fmla="*/ 1809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16" h="2209">
                <a:moveTo>
                  <a:pt x="387" y="530"/>
                </a:moveTo>
                <a:cubicBezTo>
                  <a:pt x="412" y="587"/>
                  <a:pt x="412" y="651"/>
                  <a:pt x="436" y="708"/>
                </a:cubicBezTo>
                <a:cubicBezTo>
                  <a:pt x="445" y="729"/>
                  <a:pt x="445" y="729"/>
                  <a:pt x="445" y="729"/>
                </a:cubicBezTo>
                <a:cubicBezTo>
                  <a:pt x="454" y="752"/>
                  <a:pt x="490" y="770"/>
                  <a:pt x="524" y="768"/>
                </a:cubicBezTo>
                <a:cubicBezTo>
                  <a:pt x="524" y="768"/>
                  <a:pt x="524" y="768"/>
                  <a:pt x="553" y="767"/>
                </a:cubicBezTo>
                <a:cubicBezTo>
                  <a:pt x="666" y="760"/>
                  <a:pt x="772" y="718"/>
                  <a:pt x="883" y="698"/>
                </a:cubicBezTo>
                <a:cubicBezTo>
                  <a:pt x="954" y="685"/>
                  <a:pt x="1003" y="722"/>
                  <a:pt x="1070" y="733"/>
                </a:cubicBezTo>
                <a:cubicBezTo>
                  <a:pt x="1146" y="746"/>
                  <a:pt x="1215" y="702"/>
                  <a:pt x="1293" y="707"/>
                </a:cubicBezTo>
                <a:cubicBezTo>
                  <a:pt x="1348" y="710"/>
                  <a:pt x="1362" y="715"/>
                  <a:pt x="1362" y="715"/>
                </a:cubicBezTo>
                <a:cubicBezTo>
                  <a:pt x="1391" y="726"/>
                  <a:pt x="1424" y="722"/>
                  <a:pt x="1449" y="702"/>
                </a:cubicBezTo>
                <a:cubicBezTo>
                  <a:pt x="1478" y="678"/>
                  <a:pt x="1478" y="646"/>
                  <a:pt x="1477" y="611"/>
                </a:cubicBezTo>
                <a:cubicBezTo>
                  <a:pt x="1474" y="540"/>
                  <a:pt x="1468" y="462"/>
                  <a:pt x="1429" y="399"/>
                </a:cubicBezTo>
                <a:cubicBezTo>
                  <a:pt x="1401" y="353"/>
                  <a:pt x="1374" y="306"/>
                  <a:pt x="1351" y="256"/>
                </a:cubicBezTo>
                <a:cubicBezTo>
                  <a:pt x="1332" y="215"/>
                  <a:pt x="1322" y="170"/>
                  <a:pt x="1317" y="124"/>
                </a:cubicBezTo>
                <a:cubicBezTo>
                  <a:pt x="1312" y="92"/>
                  <a:pt x="1317" y="40"/>
                  <a:pt x="1281" y="23"/>
                </a:cubicBezTo>
                <a:cubicBezTo>
                  <a:pt x="1229" y="0"/>
                  <a:pt x="1155" y="13"/>
                  <a:pt x="1101" y="21"/>
                </a:cubicBezTo>
                <a:cubicBezTo>
                  <a:pt x="972" y="38"/>
                  <a:pt x="844" y="76"/>
                  <a:pt x="727" y="134"/>
                </a:cubicBezTo>
                <a:cubicBezTo>
                  <a:pt x="660" y="167"/>
                  <a:pt x="596" y="206"/>
                  <a:pt x="536" y="250"/>
                </a:cubicBezTo>
                <a:cubicBezTo>
                  <a:pt x="488" y="285"/>
                  <a:pt x="440" y="319"/>
                  <a:pt x="399" y="362"/>
                </a:cubicBezTo>
                <a:cubicBezTo>
                  <a:pt x="380" y="382"/>
                  <a:pt x="359" y="405"/>
                  <a:pt x="353" y="433"/>
                </a:cubicBezTo>
                <a:cubicBezTo>
                  <a:pt x="346" y="467"/>
                  <a:pt x="367" y="492"/>
                  <a:pt x="381" y="520"/>
                </a:cubicBezTo>
                <a:cubicBezTo>
                  <a:pt x="383" y="523"/>
                  <a:pt x="385" y="527"/>
                  <a:pt x="387" y="530"/>
                </a:cubicBezTo>
                <a:close/>
                <a:moveTo>
                  <a:pt x="355" y="1178"/>
                </a:moveTo>
                <a:cubicBezTo>
                  <a:pt x="385" y="1181"/>
                  <a:pt x="417" y="1193"/>
                  <a:pt x="450" y="1207"/>
                </a:cubicBezTo>
                <a:cubicBezTo>
                  <a:pt x="487" y="1223"/>
                  <a:pt x="524" y="1242"/>
                  <a:pt x="558" y="1255"/>
                </a:cubicBezTo>
                <a:cubicBezTo>
                  <a:pt x="577" y="1263"/>
                  <a:pt x="598" y="1267"/>
                  <a:pt x="617" y="1272"/>
                </a:cubicBezTo>
                <a:cubicBezTo>
                  <a:pt x="635" y="1276"/>
                  <a:pt x="647" y="1281"/>
                  <a:pt x="665" y="1278"/>
                </a:cubicBezTo>
                <a:cubicBezTo>
                  <a:pt x="673" y="1276"/>
                  <a:pt x="684" y="1277"/>
                  <a:pt x="689" y="1270"/>
                </a:cubicBezTo>
                <a:cubicBezTo>
                  <a:pt x="701" y="1256"/>
                  <a:pt x="690" y="1228"/>
                  <a:pt x="680" y="1218"/>
                </a:cubicBezTo>
                <a:cubicBezTo>
                  <a:pt x="670" y="1209"/>
                  <a:pt x="661" y="1200"/>
                  <a:pt x="653" y="1190"/>
                </a:cubicBezTo>
                <a:cubicBezTo>
                  <a:pt x="648" y="1184"/>
                  <a:pt x="643" y="1177"/>
                  <a:pt x="640" y="1169"/>
                </a:cubicBezTo>
                <a:cubicBezTo>
                  <a:pt x="634" y="1156"/>
                  <a:pt x="627" y="1141"/>
                  <a:pt x="626" y="1126"/>
                </a:cubicBezTo>
                <a:cubicBezTo>
                  <a:pt x="625" y="1110"/>
                  <a:pt x="624" y="1097"/>
                  <a:pt x="619" y="1082"/>
                </a:cubicBezTo>
                <a:cubicBezTo>
                  <a:pt x="607" y="1051"/>
                  <a:pt x="583" y="1023"/>
                  <a:pt x="553" y="1010"/>
                </a:cubicBezTo>
                <a:cubicBezTo>
                  <a:pt x="553" y="1010"/>
                  <a:pt x="521" y="997"/>
                  <a:pt x="479" y="944"/>
                </a:cubicBezTo>
                <a:cubicBezTo>
                  <a:pt x="450" y="907"/>
                  <a:pt x="395" y="775"/>
                  <a:pt x="386" y="755"/>
                </a:cubicBezTo>
                <a:cubicBezTo>
                  <a:pt x="364" y="704"/>
                  <a:pt x="374" y="643"/>
                  <a:pt x="356" y="592"/>
                </a:cubicBezTo>
                <a:cubicBezTo>
                  <a:pt x="333" y="526"/>
                  <a:pt x="256" y="534"/>
                  <a:pt x="209" y="573"/>
                </a:cubicBezTo>
                <a:cubicBezTo>
                  <a:pt x="209" y="573"/>
                  <a:pt x="194" y="586"/>
                  <a:pt x="138" y="637"/>
                </a:cubicBezTo>
                <a:cubicBezTo>
                  <a:pt x="94" y="677"/>
                  <a:pt x="73" y="735"/>
                  <a:pt x="48" y="787"/>
                </a:cubicBezTo>
                <a:cubicBezTo>
                  <a:pt x="6" y="879"/>
                  <a:pt x="0" y="959"/>
                  <a:pt x="1" y="1058"/>
                </a:cubicBezTo>
                <a:cubicBezTo>
                  <a:pt x="2" y="1136"/>
                  <a:pt x="54" y="1160"/>
                  <a:pt x="121" y="1190"/>
                </a:cubicBezTo>
                <a:cubicBezTo>
                  <a:pt x="121" y="1190"/>
                  <a:pt x="132" y="1194"/>
                  <a:pt x="176" y="1197"/>
                </a:cubicBezTo>
                <a:cubicBezTo>
                  <a:pt x="235" y="1201"/>
                  <a:pt x="297" y="1172"/>
                  <a:pt x="355" y="1178"/>
                </a:cubicBezTo>
                <a:close/>
                <a:moveTo>
                  <a:pt x="2323" y="506"/>
                </a:moveTo>
                <a:cubicBezTo>
                  <a:pt x="2249" y="371"/>
                  <a:pt x="2134" y="255"/>
                  <a:pt x="2011" y="189"/>
                </a:cubicBezTo>
                <a:cubicBezTo>
                  <a:pt x="1900" y="130"/>
                  <a:pt x="1747" y="56"/>
                  <a:pt x="1622" y="40"/>
                </a:cubicBezTo>
                <a:cubicBezTo>
                  <a:pt x="1540" y="30"/>
                  <a:pt x="1470" y="25"/>
                  <a:pt x="1470" y="25"/>
                </a:cubicBezTo>
                <a:cubicBezTo>
                  <a:pt x="1417" y="21"/>
                  <a:pt x="1369" y="61"/>
                  <a:pt x="1364" y="114"/>
                </a:cubicBezTo>
                <a:cubicBezTo>
                  <a:pt x="1364" y="114"/>
                  <a:pt x="1362" y="137"/>
                  <a:pt x="1383" y="196"/>
                </a:cubicBezTo>
                <a:cubicBezTo>
                  <a:pt x="1409" y="267"/>
                  <a:pt x="1445" y="333"/>
                  <a:pt x="1485" y="398"/>
                </a:cubicBezTo>
                <a:cubicBezTo>
                  <a:pt x="1524" y="460"/>
                  <a:pt x="1530" y="538"/>
                  <a:pt x="1533" y="610"/>
                </a:cubicBezTo>
                <a:cubicBezTo>
                  <a:pt x="1535" y="657"/>
                  <a:pt x="1535" y="657"/>
                  <a:pt x="1535" y="657"/>
                </a:cubicBezTo>
                <a:cubicBezTo>
                  <a:pt x="1520" y="707"/>
                  <a:pt x="1544" y="773"/>
                  <a:pt x="1588" y="803"/>
                </a:cubicBezTo>
                <a:cubicBezTo>
                  <a:pt x="1588" y="803"/>
                  <a:pt x="1613" y="820"/>
                  <a:pt x="1644" y="848"/>
                </a:cubicBezTo>
                <a:cubicBezTo>
                  <a:pt x="1669" y="872"/>
                  <a:pt x="1698" y="902"/>
                  <a:pt x="1722" y="938"/>
                </a:cubicBezTo>
                <a:cubicBezTo>
                  <a:pt x="1755" y="989"/>
                  <a:pt x="1775" y="1050"/>
                  <a:pt x="1797" y="1107"/>
                </a:cubicBezTo>
                <a:cubicBezTo>
                  <a:pt x="1822" y="1173"/>
                  <a:pt x="1827" y="1230"/>
                  <a:pt x="1907" y="1240"/>
                </a:cubicBezTo>
                <a:cubicBezTo>
                  <a:pt x="1980" y="1250"/>
                  <a:pt x="2041" y="1287"/>
                  <a:pt x="2115" y="1256"/>
                </a:cubicBezTo>
                <a:cubicBezTo>
                  <a:pt x="2175" y="1230"/>
                  <a:pt x="2231" y="1180"/>
                  <a:pt x="2277" y="1135"/>
                </a:cubicBezTo>
                <a:cubicBezTo>
                  <a:pt x="2362" y="1050"/>
                  <a:pt x="2402" y="950"/>
                  <a:pt x="2409" y="847"/>
                </a:cubicBezTo>
                <a:cubicBezTo>
                  <a:pt x="2416" y="732"/>
                  <a:pt x="2383" y="613"/>
                  <a:pt x="2323" y="506"/>
                </a:cubicBezTo>
                <a:close/>
                <a:moveTo>
                  <a:pt x="1809" y="1295"/>
                </a:moveTo>
                <a:cubicBezTo>
                  <a:pt x="1803" y="1263"/>
                  <a:pt x="1789" y="1231"/>
                  <a:pt x="1781" y="1200"/>
                </a:cubicBezTo>
                <a:cubicBezTo>
                  <a:pt x="1781" y="1200"/>
                  <a:pt x="1781" y="1200"/>
                  <a:pt x="1774" y="1177"/>
                </a:cubicBezTo>
                <a:cubicBezTo>
                  <a:pt x="1774" y="1176"/>
                  <a:pt x="1773" y="1174"/>
                  <a:pt x="1773" y="1172"/>
                </a:cubicBezTo>
                <a:cubicBezTo>
                  <a:pt x="1752" y="1100"/>
                  <a:pt x="1731" y="1044"/>
                  <a:pt x="1689" y="980"/>
                </a:cubicBezTo>
                <a:cubicBezTo>
                  <a:pt x="1661" y="936"/>
                  <a:pt x="1625" y="896"/>
                  <a:pt x="1585" y="862"/>
                </a:cubicBezTo>
                <a:cubicBezTo>
                  <a:pt x="1552" y="833"/>
                  <a:pt x="1515" y="809"/>
                  <a:pt x="1476" y="790"/>
                </a:cubicBezTo>
                <a:cubicBezTo>
                  <a:pt x="1426" y="766"/>
                  <a:pt x="1372" y="751"/>
                  <a:pt x="1317" y="747"/>
                </a:cubicBezTo>
                <a:cubicBezTo>
                  <a:pt x="1239" y="743"/>
                  <a:pt x="1170" y="787"/>
                  <a:pt x="1094" y="774"/>
                </a:cubicBezTo>
                <a:cubicBezTo>
                  <a:pt x="1027" y="762"/>
                  <a:pt x="978" y="726"/>
                  <a:pt x="907" y="739"/>
                </a:cubicBezTo>
                <a:cubicBezTo>
                  <a:pt x="796" y="758"/>
                  <a:pt x="690" y="801"/>
                  <a:pt x="577" y="807"/>
                </a:cubicBezTo>
                <a:cubicBezTo>
                  <a:pt x="548" y="809"/>
                  <a:pt x="488" y="788"/>
                  <a:pt x="489" y="831"/>
                </a:cubicBezTo>
                <a:cubicBezTo>
                  <a:pt x="489" y="859"/>
                  <a:pt x="535" y="915"/>
                  <a:pt x="553" y="938"/>
                </a:cubicBezTo>
                <a:cubicBezTo>
                  <a:pt x="595" y="991"/>
                  <a:pt x="627" y="1004"/>
                  <a:pt x="627" y="1004"/>
                </a:cubicBezTo>
                <a:cubicBezTo>
                  <a:pt x="676" y="1025"/>
                  <a:pt x="709" y="1085"/>
                  <a:pt x="700" y="1137"/>
                </a:cubicBezTo>
                <a:cubicBezTo>
                  <a:pt x="700" y="1137"/>
                  <a:pt x="699" y="1143"/>
                  <a:pt x="704" y="1182"/>
                </a:cubicBezTo>
                <a:cubicBezTo>
                  <a:pt x="704" y="1182"/>
                  <a:pt x="704" y="1183"/>
                  <a:pt x="704" y="1183"/>
                </a:cubicBezTo>
                <a:cubicBezTo>
                  <a:pt x="704" y="1183"/>
                  <a:pt x="704" y="1183"/>
                  <a:pt x="704" y="1183"/>
                </a:cubicBezTo>
                <a:cubicBezTo>
                  <a:pt x="707" y="1209"/>
                  <a:pt x="734" y="1224"/>
                  <a:pt x="753" y="1238"/>
                </a:cubicBezTo>
                <a:cubicBezTo>
                  <a:pt x="796" y="1269"/>
                  <a:pt x="821" y="1312"/>
                  <a:pt x="871" y="1334"/>
                </a:cubicBezTo>
                <a:cubicBezTo>
                  <a:pt x="921" y="1356"/>
                  <a:pt x="975" y="1374"/>
                  <a:pt x="1030" y="1384"/>
                </a:cubicBezTo>
                <a:cubicBezTo>
                  <a:pt x="1079" y="1393"/>
                  <a:pt x="1143" y="1388"/>
                  <a:pt x="1184" y="1421"/>
                </a:cubicBezTo>
                <a:cubicBezTo>
                  <a:pt x="1223" y="1453"/>
                  <a:pt x="1247" y="1484"/>
                  <a:pt x="1295" y="1503"/>
                </a:cubicBezTo>
                <a:cubicBezTo>
                  <a:pt x="1335" y="1518"/>
                  <a:pt x="1380" y="1527"/>
                  <a:pt x="1422" y="1539"/>
                </a:cubicBezTo>
                <a:cubicBezTo>
                  <a:pt x="1463" y="1552"/>
                  <a:pt x="1502" y="1574"/>
                  <a:pt x="1545" y="1579"/>
                </a:cubicBezTo>
                <a:cubicBezTo>
                  <a:pt x="1608" y="1586"/>
                  <a:pt x="1668" y="1566"/>
                  <a:pt x="1716" y="1526"/>
                </a:cubicBezTo>
                <a:cubicBezTo>
                  <a:pt x="1739" y="1506"/>
                  <a:pt x="1759" y="1483"/>
                  <a:pt x="1775" y="1458"/>
                </a:cubicBezTo>
                <a:cubicBezTo>
                  <a:pt x="1790" y="1436"/>
                  <a:pt x="1806" y="1413"/>
                  <a:pt x="1811" y="1387"/>
                </a:cubicBezTo>
                <a:cubicBezTo>
                  <a:pt x="1816" y="1367"/>
                  <a:pt x="1814" y="1341"/>
                  <a:pt x="1812" y="1320"/>
                </a:cubicBezTo>
                <a:cubicBezTo>
                  <a:pt x="1812" y="1312"/>
                  <a:pt x="1810" y="1304"/>
                  <a:pt x="1809" y="1295"/>
                </a:cubicBezTo>
                <a:close/>
                <a:moveTo>
                  <a:pt x="1174" y="1487"/>
                </a:moveTo>
                <a:cubicBezTo>
                  <a:pt x="1173" y="1486"/>
                  <a:pt x="1173" y="1486"/>
                  <a:pt x="1173" y="1486"/>
                </a:cubicBezTo>
                <a:cubicBezTo>
                  <a:pt x="1149" y="1474"/>
                  <a:pt x="1132" y="1463"/>
                  <a:pt x="1105" y="1460"/>
                </a:cubicBezTo>
                <a:cubicBezTo>
                  <a:pt x="1086" y="1457"/>
                  <a:pt x="1058" y="1447"/>
                  <a:pt x="1044" y="1466"/>
                </a:cubicBezTo>
                <a:cubicBezTo>
                  <a:pt x="1035" y="1479"/>
                  <a:pt x="1028" y="1493"/>
                  <a:pt x="1021" y="1506"/>
                </a:cubicBezTo>
                <a:cubicBezTo>
                  <a:pt x="1009" y="1528"/>
                  <a:pt x="998" y="1552"/>
                  <a:pt x="984" y="1573"/>
                </a:cubicBezTo>
                <a:cubicBezTo>
                  <a:pt x="956" y="1616"/>
                  <a:pt x="925" y="1656"/>
                  <a:pt x="892" y="1695"/>
                </a:cubicBezTo>
                <a:cubicBezTo>
                  <a:pt x="866" y="1726"/>
                  <a:pt x="825" y="1756"/>
                  <a:pt x="809" y="1794"/>
                </a:cubicBezTo>
                <a:cubicBezTo>
                  <a:pt x="793" y="1830"/>
                  <a:pt x="802" y="1871"/>
                  <a:pt x="789" y="1907"/>
                </a:cubicBezTo>
                <a:cubicBezTo>
                  <a:pt x="776" y="1941"/>
                  <a:pt x="762" y="1975"/>
                  <a:pt x="752" y="2011"/>
                </a:cubicBezTo>
                <a:cubicBezTo>
                  <a:pt x="743" y="2043"/>
                  <a:pt x="720" y="2102"/>
                  <a:pt x="735" y="2135"/>
                </a:cubicBezTo>
                <a:cubicBezTo>
                  <a:pt x="746" y="2160"/>
                  <a:pt x="754" y="2153"/>
                  <a:pt x="778" y="2150"/>
                </a:cubicBezTo>
                <a:cubicBezTo>
                  <a:pt x="811" y="2145"/>
                  <a:pt x="847" y="2145"/>
                  <a:pt x="872" y="2170"/>
                </a:cubicBezTo>
                <a:cubicBezTo>
                  <a:pt x="880" y="2177"/>
                  <a:pt x="880" y="2177"/>
                  <a:pt x="880" y="2177"/>
                </a:cubicBezTo>
                <a:cubicBezTo>
                  <a:pt x="895" y="2209"/>
                  <a:pt x="926" y="2196"/>
                  <a:pt x="948" y="2148"/>
                </a:cubicBezTo>
                <a:cubicBezTo>
                  <a:pt x="948" y="2148"/>
                  <a:pt x="979" y="2082"/>
                  <a:pt x="1012" y="2005"/>
                </a:cubicBezTo>
                <a:cubicBezTo>
                  <a:pt x="1044" y="1930"/>
                  <a:pt x="1099" y="1861"/>
                  <a:pt x="1154" y="1801"/>
                </a:cubicBezTo>
                <a:cubicBezTo>
                  <a:pt x="1177" y="1776"/>
                  <a:pt x="1206" y="1761"/>
                  <a:pt x="1226" y="1733"/>
                </a:cubicBezTo>
                <a:cubicBezTo>
                  <a:pt x="1248" y="1702"/>
                  <a:pt x="1265" y="1664"/>
                  <a:pt x="1267" y="1625"/>
                </a:cubicBezTo>
                <a:cubicBezTo>
                  <a:pt x="1269" y="1596"/>
                  <a:pt x="1263" y="1564"/>
                  <a:pt x="1245" y="1541"/>
                </a:cubicBezTo>
                <a:cubicBezTo>
                  <a:pt x="1226" y="1515"/>
                  <a:pt x="1202" y="1501"/>
                  <a:pt x="1174" y="1487"/>
                </a:cubicBezTo>
                <a:close/>
                <a:moveTo>
                  <a:pt x="797" y="1718"/>
                </a:moveTo>
                <a:cubicBezTo>
                  <a:pt x="838" y="1673"/>
                  <a:pt x="878" y="1628"/>
                  <a:pt x="919" y="1583"/>
                </a:cubicBezTo>
                <a:cubicBezTo>
                  <a:pt x="935" y="1566"/>
                  <a:pt x="962" y="1543"/>
                  <a:pt x="977" y="1520"/>
                </a:cubicBezTo>
                <a:cubicBezTo>
                  <a:pt x="981" y="1515"/>
                  <a:pt x="984" y="1510"/>
                  <a:pt x="986" y="1504"/>
                </a:cubicBezTo>
                <a:cubicBezTo>
                  <a:pt x="1012" y="1431"/>
                  <a:pt x="881" y="1406"/>
                  <a:pt x="831" y="1386"/>
                </a:cubicBezTo>
                <a:cubicBezTo>
                  <a:pt x="782" y="1366"/>
                  <a:pt x="699" y="1338"/>
                  <a:pt x="649" y="1322"/>
                </a:cubicBezTo>
                <a:cubicBezTo>
                  <a:pt x="649" y="1322"/>
                  <a:pt x="623" y="1314"/>
                  <a:pt x="584" y="1299"/>
                </a:cubicBezTo>
                <a:cubicBezTo>
                  <a:pt x="473" y="1257"/>
                  <a:pt x="194" y="1132"/>
                  <a:pt x="183" y="1346"/>
                </a:cubicBezTo>
                <a:cubicBezTo>
                  <a:pt x="180" y="1402"/>
                  <a:pt x="206" y="1458"/>
                  <a:pt x="222" y="1510"/>
                </a:cubicBezTo>
                <a:cubicBezTo>
                  <a:pt x="253" y="1611"/>
                  <a:pt x="320" y="1720"/>
                  <a:pt x="409" y="1779"/>
                </a:cubicBezTo>
                <a:cubicBezTo>
                  <a:pt x="458" y="1811"/>
                  <a:pt x="512" y="1813"/>
                  <a:pt x="569" y="1809"/>
                </a:cubicBezTo>
                <a:cubicBezTo>
                  <a:pt x="666" y="1800"/>
                  <a:pt x="729" y="1795"/>
                  <a:pt x="797" y="1718"/>
                </a:cubicBezTo>
                <a:close/>
              </a:path>
            </a:pathLst>
          </a:custGeom>
          <a:solidFill>
            <a:srgbClr val="FFFFFF"/>
          </a:solidFill>
          <a:ln>
            <a:noFill/>
          </a:ln>
        </p:spPr>
        <p:txBody>
          <a:bodyPr vert="horz" wrap="square" lIns="83905" tIns="41953" rIns="83905" bIns="41953" numCol="1" anchor="t" anchorCtr="0" compatLnSpc="1">
            <a:prstTxWarp prst="textNoShape">
              <a:avLst/>
            </a:prstTxWarp>
          </a:bodyPr>
          <a:lstStyle/>
          <a:p>
            <a:endParaRPr lang="en-US" sz="1600">
              <a:solidFill>
                <a:srgbClr val="000000"/>
              </a:solidFill>
            </a:endParaRPr>
          </a:p>
        </p:txBody>
      </p:sp>
      <p:sp>
        <p:nvSpPr>
          <p:cNvPr id="15" name="Freeform 14"/>
          <p:cNvSpPr>
            <a:spLocks noEditPoints="1"/>
          </p:cNvSpPr>
          <p:nvPr/>
        </p:nvSpPr>
        <p:spPr bwMode="black">
          <a:xfrm>
            <a:off x="9055556" y="2279070"/>
            <a:ext cx="1608939" cy="1429020"/>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rgbClr val="FFFFFF"/>
          </a:solidFill>
          <a:ln>
            <a:noFill/>
          </a:ln>
        </p:spPr>
        <p:txBody>
          <a:bodyPr vert="horz" wrap="square" lIns="83927" tIns="41964" rIns="83927" bIns="41964" numCol="1" anchor="t" anchorCtr="0" compatLnSpc="1">
            <a:prstTxWarp prst="textNoShape">
              <a:avLst/>
            </a:prstTxWarp>
          </a:bodyPr>
          <a:lstStyle/>
          <a:p>
            <a:endParaRPr lang="en-US" sz="1600">
              <a:solidFill>
                <a:srgbClr val="FFFFFF"/>
              </a:solidFill>
            </a:endParaRPr>
          </a:p>
        </p:txBody>
      </p:sp>
      <p:graphicFrame>
        <p:nvGraphicFramePr>
          <p:cNvPr id="17" name="Table 16"/>
          <p:cNvGraphicFramePr>
            <a:graphicFrameLocks noGrp="1"/>
          </p:cNvGraphicFramePr>
          <p:nvPr>
            <p:extLst/>
          </p:nvPr>
        </p:nvGraphicFramePr>
        <p:xfrm>
          <a:off x="544902" y="5478462"/>
          <a:ext cx="6663937" cy="1616512"/>
        </p:xfrm>
        <a:graphic>
          <a:graphicData uri="http://schemas.openxmlformats.org/drawingml/2006/table">
            <a:tbl>
              <a:tblPr>
                <a:tableStyleId>{69012ECD-51FC-41F1-AA8D-1B2483CD663E}</a:tableStyleId>
              </a:tblPr>
              <a:tblGrid>
                <a:gridCol w="1101337"/>
                <a:gridCol w="5562600"/>
              </a:tblGrid>
              <a:tr h="279781">
                <a:tc>
                  <a:txBody>
                    <a:bodyPr/>
                    <a:lstStyle/>
                    <a:p>
                      <a:r>
                        <a:rPr lang="en-US" sz="1800" dirty="0" smtClean="0"/>
                        <a:t> Product</a:t>
                      </a:r>
                      <a:endParaRPr lang="en-US" sz="1800" dirty="0"/>
                    </a:p>
                  </a:txBody>
                  <a:tcPr marL="0" marR="0" marT="0" marB="0"/>
                </a:tc>
                <a:tc>
                  <a:txBody>
                    <a:bodyPr/>
                    <a:lstStyle/>
                    <a:p>
                      <a:r>
                        <a:rPr lang="en-US" sz="1600" spc="-71" dirty="0" smtClean="0">
                          <a:hlinkClick r:id="rId3"/>
                        </a:rPr>
                        <a:t>http</a:t>
                      </a:r>
                      <a:r>
                        <a:rPr lang="en-US" sz="1600" spc="-71" smtClean="0">
                          <a:hlinkClick r:id="rId3"/>
                        </a:rPr>
                        <a:t>://www.microsoft.com/project/en-us/preview</a:t>
                      </a:r>
                      <a:r>
                        <a:rPr lang="en-US" sz="1600" spc="-71" baseline="0" smtClean="0"/>
                        <a:t> </a:t>
                      </a:r>
                      <a:endParaRPr lang="en-US" sz="1600" dirty="0"/>
                    </a:p>
                  </a:txBody>
                  <a:tcPr marL="0" marR="0" marT="0" marB="0"/>
                </a:tc>
              </a:tr>
              <a:tr h="279781">
                <a:tc>
                  <a:txBody>
                    <a:bodyPr/>
                    <a:lstStyle/>
                    <a:p>
                      <a:r>
                        <a:rPr lang="en-US" sz="1800" dirty="0" smtClean="0"/>
                        <a:t> Blog</a:t>
                      </a:r>
                      <a:endParaRPr lang="en-US" sz="1800" dirty="0"/>
                    </a:p>
                  </a:txBody>
                  <a:tcPr marL="0" marR="0" marT="0" marB="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spc="-71" dirty="0" smtClean="0">
                          <a:hlinkClick r:id="rId4"/>
                        </a:rPr>
                        <a:t>http://blogs.office.com/b/project/</a:t>
                      </a:r>
                      <a:r>
                        <a:rPr lang="en-US" sz="1600" spc="-71" dirty="0" smtClean="0"/>
                        <a:t>  </a:t>
                      </a:r>
                      <a:endParaRPr lang="en-US" sz="1600" spc="-71" dirty="0" smtClean="0">
                        <a:gradFill>
                          <a:gsLst>
                            <a:gs pos="5417">
                              <a:srgbClr val="505050"/>
                            </a:gs>
                            <a:gs pos="28000">
                              <a:srgbClr val="505050"/>
                            </a:gs>
                          </a:gsLst>
                          <a:lin ang="5400000" scaled="0"/>
                        </a:gradFill>
                      </a:endParaRPr>
                    </a:p>
                  </a:txBody>
                  <a:tcPr marL="0" marR="0" marT="0" marB="0"/>
                </a:tc>
              </a:tr>
              <a:tr h="279781">
                <a:tc>
                  <a:txBody>
                    <a:bodyPr/>
                    <a:lstStyle/>
                    <a:p>
                      <a:r>
                        <a:rPr lang="en-US" sz="1800" dirty="0" smtClean="0"/>
                        <a:t> TechNet</a:t>
                      </a:r>
                      <a:endParaRPr lang="en-US" sz="1800" dirty="0"/>
                    </a:p>
                  </a:txBody>
                  <a:tcPr marL="0" marR="0" marT="0" marB="0"/>
                </a:tc>
                <a:tc>
                  <a:txBody>
                    <a:bodyPr/>
                    <a:lstStyle/>
                    <a:p>
                      <a:r>
                        <a:rPr lang="en-US" sz="1600" spc="-71" dirty="0" smtClean="0">
                          <a:hlinkClick r:id="rId5"/>
                        </a:rPr>
                        <a:t>http://technet.microsoft.com/en-us/projectserver/fp123546</a:t>
                      </a:r>
                      <a:r>
                        <a:rPr lang="en-US" sz="1600" spc="-71" dirty="0" smtClean="0"/>
                        <a:t> </a:t>
                      </a:r>
                      <a:endParaRPr lang="en-US" sz="1600" dirty="0"/>
                    </a:p>
                  </a:txBody>
                  <a:tcPr marL="0" marR="0" marT="0" marB="0"/>
                </a:tc>
              </a:tr>
              <a:tr h="279781">
                <a:tc>
                  <a:txBody>
                    <a:bodyPr/>
                    <a:lstStyle/>
                    <a:p>
                      <a:r>
                        <a:rPr lang="en-US" sz="1800" dirty="0" smtClean="0"/>
                        <a:t> MSDN</a:t>
                      </a:r>
                      <a:endParaRPr lang="en-US" sz="1800" dirty="0"/>
                    </a:p>
                  </a:txBody>
                  <a:tcPr marL="0" marR="0" marT="0" marB="0"/>
                </a:tc>
                <a:tc>
                  <a:txBody>
                    <a:bodyPr/>
                    <a:lstStyle/>
                    <a:p>
                      <a:r>
                        <a:rPr lang="en-US" sz="1600" spc="-71" dirty="0" smtClean="0">
                          <a:hlinkClick r:id="rId6"/>
                        </a:rPr>
                        <a:t>http://msdn.microsoft.com/en-us/office/aa905469</a:t>
                      </a:r>
                      <a:endParaRPr lang="en-US" sz="1600" dirty="0"/>
                    </a:p>
                  </a:txBody>
                  <a:tcPr marL="0" marR="0" marT="0" marB="0"/>
                </a:tc>
              </a:tr>
              <a:tr h="497388">
                <a:tc>
                  <a:txBody>
                    <a:bodyPr/>
                    <a:lstStyle/>
                    <a:p>
                      <a:r>
                        <a:rPr lang="en-US" sz="1800" dirty="0" smtClean="0"/>
                        <a:t> Forums</a:t>
                      </a:r>
                      <a:endParaRPr lang="en-US" sz="1800" dirty="0"/>
                    </a:p>
                  </a:txBody>
                  <a:tcPr marL="0" marR="0" marT="0" marB="0"/>
                </a:tc>
                <a:tc>
                  <a:txBody>
                    <a:bodyPr/>
                    <a:lstStyle/>
                    <a:p>
                      <a:r>
                        <a:rPr lang="en-US" sz="1600" spc="-71" dirty="0" smtClean="0">
                          <a:hlinkClick r:id="rId7"/>
                        </a:rPr>
                        <a:t>http://social.technet.microsoft.com/Forums/en-US/category/project</a:t>
                      </a:r>
                      <a:r>
                        <a:rPr lang="en-US" sz="1600" spc="-71" dirty="0" smtClean="0"/>
                        <a:t> </a:t>
                      </a:r>
                      <a:endParaRPr lang="en-US" sz="1600" dirty="0"/>
                    </a:p>
                  </a:txBody>
                  <a:tcPr marL="0" marR="0" marT="0" marB="0"/>
                </a:tc>
              </a:tr>
            </a:tbl>
          </a:graphicData>
        </a:graphic>
      </p:graphicFrame>
    </p:spTree>
    <p:extLst>
      <p:ext uri="{BB962C8B-B14F-4D97-AF65-F5344CB8AC3E}">
        <p14:creationId xmlns:p14="http://schemas.microsoft.com/office/powerpoint/2010/main" val="4283067214"/>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215"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8" y="2498276"/>
            <a:ext cx="7071847" cy="4093723"/>
          </a:xfrm>
          <a:prstGeom prst="rect">
            <a:avLst/>
          </a:prstGeom>
        </p:spPr>
        <p:txBody>
          <a:bodyPr lIns="93278" tIns="46639" rIns="93278" bIns="46639"/>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6"/>
            <a:ext cx="4736162" cy="1661200"/>
          </a:xfrm>
          <a:prstGeom prst="rect">
            <a:avLst/>
          </a:prstGeom>
        </p:spPr>
        <p:txBody>
          <a:bodyPr vert="horz" wrap="square" lIns="146274" tIns="91422" rIns="146274" bIns="91422"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5" y="2434322"/>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5" y="3374962"/>
            <a:ext cx="1572756" cy="2547596"/>
          </a:xfrm>
          <a:prstGeom prst="rect">
            <a:avLst/>
          </a:prstGeom>
        </p:spPr>
      </p:pic>
    </p:spTree>
    <p:extLst>
      <p:ext uri="{BB962C8B-B14F-4D97-AF65-F5344CB8AC3E}">
        <p14:creationId xmlns:p14="http://schemas.microsoft.com/office/powerpoint/2010/main" val="2502616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058964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1" y="0"/>
            <a:ext cx="12434711" cy="6994525"/>
          </a:xfrm>
          <a:prstGeom prst="rect">
            <a:avLst/>
          </a:prstGeom>
        </p:spPr>
      </p:pic>
      <p:sp>
        <p:nvSpPr>
          <p:cNvPr id="3" name="Title 2"/>
          <p:cNvSpPr>
            <a:spLocks noGrp="1"/>
          </p:cNvSpPr>
          <p:nvPr>
            <p:ph type="title"/>
          </p:nvPr>
        </p:nvSpPr>
        <p:spPr/>
        <p:txBody>
          <a:bodyPr/>
          <a:lstStyle/>
          <a:p>
            <a:r>
              <a:rPr lang="en-US" dirty="0" smtClean="0">
                <a:solidFill>
                  <a:schemeClr val="bg1"/>
                </a:solidFill>
              </a:rPr>
              <a:t>Who We Are</a:t>
            </a:r>
            <a:endParaRPr lang="en-US" dirty="0">
              <a:solidFill>
                <a:schemeClr val="bg1"/>
              </a:solidFill>
            </a:endParaRPr>
          </a:p>
        </p:txBody>
      </p:sp>
    </p:spTree>
    <p:extLst>
      <p:ext uri="{BB962C8B-B14F-4D97-AF65-F5344CB8AC3E}">
        <p14:creationId xmlns:p14="http://schemas.microsoft.com/office/powerpoint/2010/main" val="2901370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p:cNvPicPr>
          <p:nvPr/>
        </p:nvPicPr>
        <p:blipFill rotWithShape="1">
          <a:blip r:embed="rId2">
            <a:extLst>
              <a:ext uri="{28A0092B-C50C-407E-A947-70E740481C1C}">
                <a14:useLocalDpi xmlns:a14="http://schemas.microsoft.com/office/drawing/2010/main" val="0"/>
              </a:ext>
            </a:extLst>
          </a:blip>
          <a:srcRect l="5265" r="3827"/>
          <a:stretch/>
        </p:blipFill>
        <p:spPr>
          <a:xfrm>
            <a:off x="289143" y="2125278"/>
            <a:ext cx="3657600" cy="3657600"/>
          </a:xfrm>
          <a:prstGeom prst="rect">
            <a:avLst/>
          </a:prstGeom>
        </p:spPr>
      </p:pic>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16545" b="7984"/>
          <a:stretch/>
        </p:blipFill>
        <p:spPr>
          <a:xfrm>
            <a:off x="7588251" y="2125661"/>
            <a:ext cx="3690498" cy="3657600"/>
          </a:xfrm>
          <a:prstGeom prst="rect">
            <a:avLst/>
          </a:prstGeom>
        </p:spPr>
      </p:pic>
      <p:sp>
        <p:nvSpPr>
          <p:cNvPr id="4" name="Rectangle 3"/>
          <p:cNvSpPr>
            <a:spLocks noChangeAspect="1"/>
          </p:cNvSpPr>
          <p:nvPr/>
        </p:nvSpPr>
        <p:spPr bwMode="auto">
          <a:xfrm>
            <a:off x="289143" y="2127987"/>
            <a:ext cx="3657600" cy="3655277"/>
          </a:xfrm>
          <a:prstGeom prst="rect">
            <a:avLst/>
          </a:prstGeom>
          <a:gradFill>
            <a:gsLst>
              <a:gs pos="9000">
                <a:srgbClr val="000000">
                  <a:alpha val="49000"/>
                </a:srgbClr>
              </a:gs>
              <a:gs pos="32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6274" rIns="186520"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He spent a night at a Haunted Castle in Poland</a:t>
            </a:r>
          </a:p>
        </p:txBody>
      </p:sp>
      <p:sp>
        <p:nvSpPr>
          <p:cNvPr id="23" name="Rectangle 22"/>
          <p:cNvSpPr>
            <a:spLocks/>
          </p:cNvSpPr>
          <p:nvPr/>
        </p:nvSpPr>
        <p:spPr bwMode="auto">
          <a:xfrm>
            <a:off x="3932239" y="2125278"/>
            <a:ext cx="3657600" cy="3657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6274" rIns="186520"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Worked for a couple of MS Partners in early 2000 focusing on Collaboration, BI and Custom Development</a:t>
            </a:r>
          </a:p>
        </p:txBody>
      </p:sp>
      <p:sp>
        <p:nvSpPr>
          <p:cNvPr id="34" name="Title 33"/>
          <p:cNvSpPr>
            <a:spLocks noGrp="1"/>
          </p:cNvSpPr>
          <p:nvPr>
            <p:ph type="title"/>
          </p:nvPr>
        </p:nvSpPr>
        <p:spPr/>
        <p:txBody>
          <a:bodyPr/>
          <a:lstStyle/>
          <a:p>
            <a:r>
              <a:rPr lang="en-US" dirty="0" smtClean="0">
                <a:solidFill>
                  <a:schemeClr val="tx2"/>
                </a:solidFill>
              </a:rPr>
              <a:t>Piotr Prussak = Geek + Foodie</a:t>
            </a:r>
            <a:endParaRPr lang="en-US" sz="3200" dirty="0">
              <a:solidFill>
                <a:schemeClr val="tx2"/>
              </a:solidFill>
            </a:endParaRPr>
          </a:p>
        </p:txBody>
      </p:sp>
      <p:sp>
        <p:nvSpPr>
          <p:cNvPr id="24" name="Rectangle 23"/>
          <p:cNvSpPr>
            <a:spLocks noChangeAspect="1"/>
          </p:cNvSpPr>
          <p:nvPr/>
        </p:nvSpPr>
        <p:spPr bwMode="auto">
          <a:xfrm>
            <a:off x="7631759" y="2125661"/>
            <a:ext cx="3658868" cy="3657600"/>
          </a:xfrm>
          <a:prstGeom prst="rect">
            <a:avLst/>
          </a:prstGeom>
          <a:gradFill>
            <a:gsLst>
              <a:gs pos="13000">
                <a:srgbClr val="000000">
                  <a:alpha val="68000"/>
                </a:srgbClr>
              </a:gs>
              <a:gs pos="38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6274" rIns="186520"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He scored a kitchen seat (w/ wife) through a cocktail tasting menu at The Aviary</a:t>
            </a:r>
          </a:p>
        </p:txBody>
      </p:sp>
      <p:sp>
        <p:nvSpPr>
          <p:cNvPr id="12" name="TextBox 11"/>
          <p:cNvSpPr txBox="1"/>
          <p:nvPr/>
        </p:nvSpPr>
        <p:spPr>
          <a:xfrm>
            <a:off x="278513" y="1166800"/>
            <a:ext cx="7315202" cy="912428"/>
          </a:xfrm>
          <a:prstGeom prst="rect">
            <a:avLst/>
          </a:prstGeom>
          <a:noFill/>
        </p:spPr>
        <p:txBody>
          <a:bodyPr wrap="square" lIns="182844" tIns="146274" rIns="182844" bIns="146274" rtlCol="0">
            <a:noAutofit/>
          </a:bodyPr>
          <a:lstStyle/>
          <a:p>
            <a:r>
              <a:rPr lang="en-US" sz="2000" dirty="0">
                <a:gradFill>
                  <a:gsLst>
                    <a:gs pos="1250">
                      <a:srgbClr val="505050"/>
                    </a:gs>
                    <a:gs pos="99000">
                      <a:srgbClr val="505050"/>
                    </a:gs>
                  </a:gsLst>
                  <a:lin ang="5400000" scaled="0"/>
                </a:gradFill>
              </a:rPr>
              <a:t>VP of Applications Development at Revlon.</a:t>
            </a:r>
          </a:p>
        </p:txBody>
      </p:sp>
    </p:spTree>
    <p:extLst>
      <p:ext uri="{BB962C8B-B14F-4D97-AF65-F5344CB8AC3E}">
        <p14:creationId xmlns:p14="http://schemas.microsoft.com/office/powerpoint/2010/main" val="384132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p:cNvPicPr>
          <p:nvPr/>
        </p:nvPicPr>
        <p:blipFill rotWithShape="1">
          <a:blip r:embed="rId2">
            <a:extLst>
              <a:ext uri="{28A0092B-C50C-407E-A947-70E740481C1C}">
                <a14:useLocalDpi xmlns:a14="http://schemas.microsoft.com/office/drawing/2010/main" val="0"/>
              </a:ext>
            </a:extLst>
          </a:blip>
          <a:srcRect r="9091"/>
          <a:stretch/>
        </p:blipFill>
        <p:spPr>
          <a:xfrm>
            <a:off x="278511" y="2125278"/>
            <a:ext cx="3657600" cy="3657600"/>
          </a:xfrm>
          <a:prstGeom prst="rect">
            <a:avLst/>
          </a:prstGeom>
        </p:spPr>
      </p:pic>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7546" r="14022"/>
          <a:stretch/>
        </p:blipFill>
        <p:spPr>
          <a:xfrm>
            <a:off x="7577799" y="2127985"/>
            <a:ext cx="3657600" cy="3657600"/>
          </a:xfrm>
          <a:prstGeom prst="rect">
            <a:avLst/>
          </a:prstGeom>
        </p:spPr>
      </p:pic>
      <p:sp>
        <p:nvSpPr>
          <p:cNvPr id="4" name="Rectangle 3"/>
          <p:cNvSpPr>
            <a:spLocks noChangeAspect="1"/>
          </p:cNvSpPr>
          <p:nvPr/>
        </p:nvSpPr>
        <p:spPr bwMode="auto">
          <a:xfrm>
            <a:off x="278512" y="2130308"/>
            <a:ext cx="3657600" cy="3655277"/>
          </a:xfrm>
          <a:prstGeom prst="rect">
            <a:avLst/>
          </a:prstGeom>
          <a:gradFill>
            <a:gsLst>
              <a:gs pos="24000">
                <a:srgbClr val="000000">
                  <a:alpha val="63000"/>
                </a:srgbClr>
              </a:gs>
              <a:gs pos="35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6274" rIns="186520"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He partied through a 2012 carnival in Rio</a:t>
            </a:r>
          </a:p>
        </p:txBody>
      </p:sp>
      <p:sp>
        <p:nvSpPr>
          <p:cNvPr id="23" name="Rectangle 22"/>
          <p:cNvSpPr>
            <a:spLocks/>
          </p:cNvSpPr>
          <p:nvPr/>
        </p:nvSpPr>
        <p:spPr bwMode="auto">
          <a:xfrm>
            <a:off x="3932239" y="2125278"/>
            <a:ext cx="3657600" cy="3657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6274" rIns="186520"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He has every known Microsoft Certification in the developer realm. He has been consulting around Custom Development, Collaboration, BI prior to joining Revlon</a:t>
            </a:r>
          </a:p>
        </p:txBody>
      </p:sp>
      <p:sp>
        <p:nvSpPr>
          <p:cNvPr id="34" name="Title 33"/>
          <p:cNvSpPr>
            <a:spLocks noGrp="1"/>
          </p:cNvSpPr>
          <p:nvPr>
            <p:ph type="title"/>
          </p:nvPr>
        </p:nvSpPr>
        <p:spPr/>
        <p:txBody>
          <a:bodyPr/>
          <a:lstStyle/>
          <a:p>
            <a:r>
              <a:rPr lang="en-US" dirty="0" smtClean="0">
                <a:solidFill>
                  <a:schemeClr val="tx2"/>
                </a:solidFill>
              </a:rPr>
              <a:t>Pritam Dahake = Geek + Craftsman</a:t>
            </a:r>
            <a:endParaRPr lang="en-US" sz="3200" dirty="0">
              <a:solidFill>
                <a:schemeClr val="tx2"/>
              </a:solidFill>
            </a:endParaRPr>
          </a:p>
        </p:txBody>
      </p:sp>
      <p:sp>
        <p:nvSpPr>
          <p:cNvPr id="24" name="Rectangle 23"/>
          <p:cNvSpPr>
            <a:spLocks noChangeAspect="1"/>
          </p:cNvSpPr>
          <p:nvPr/>
        </p:nvSpPr>
        <p:spPr bwMode="auto">
          <a:xfrm>
            <a:off x="7593713" y="2127985"/>
            <a:ext cx="3658868" cy="3657600"/>
          </a:xfrm>
          <a:prstGeom prst="rect">
            <a:avLst/>
          </a:prstGeom>
          <a:gradFill>
            <a:gsLst>
              <a:gs pos="13000">
                <a:srgbClr val="000000">
                  <a:alpha val="68000"/>
                </a:srgbClr>
              </a:gs>
              <a:gs pos="38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0" tIns="146274" rIns="186520"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He had survived Hurricane Sandy in NJ that knocked out power for several days and left stores empty</a:t>
            </a:r>
          </a:p>
        </p:txBody>
      </p:sp>
      <p:sp>
        <p:nvSpPr>
          <p:cNvPr id="12" name="TextBox 11"/>
          <p:cNvSpPr txBox="1"/>
          <p:nvPr/>
        </p:nvSpPr>
        <p:spPr>
          <a:xfrm>
            <a:off x="278513" y="1166800"/>
            <a:ext cx="7315202" cy="912428"/>
          </a:xfrm>
          <a:prstGeom prst="rect">
            <a:avLst/>
          </a:prstGeom>
          <a:noFill/>
        </p:spPr>
        <p:txBody>
          <a:bodyPr wrap="square" lIns="182844" tIns="146274" rIns="182844" bIns="146274" rtlCol="0">
            <a:noAutofit/>
          </a:bodyPr>
          <a:lstStyle/>
          <a:p>
            <a:r>
              <a:rPr lang="en-US" sz="2000" dirty="0">
                <a:gradFill>
                  <a:gsLst>
                    <a:gs pos="1250">
                      <a:srgbClr val="505050"/>
                    </a:gs>
                    <a:gs pos="99000">
                      <a:srgbClr val="505050"/>
                    </a:gs>
                  </a:gsLst>
                  <a:lin ang="5400000" scaled="0"/>
                </a:gradFill>
              </a:rPr>
              <a:t>Director of Applications Architecture at Revlon.</a:t>
            </a:r>
          </a:p>
        </p:txBody>
      </p:sp>
    </p:spTree>
    <p:extLst>
      <p:ext uri="{BB962C8B-B14F-4D97-AF65-F5344CB8AC3E}">
        <p14:creationId xmlns:p14="http://schemas.microsoft.com/office/powerpoint/2010/main" val="1557934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156487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6237" y="2"/>
            <a:ext cx="9144000" cy="6443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bwMode="auto">
          <a:xfrm>
            <a:off x="1189037" y="4716462"/>
            <a:ext cx="5257800" cy="1066800"/>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Title 2"/>
          <p:cNvSpPr>
            <a:spLocks noGrp="1"/>
          </p:cNvSpPr>
          <p:nvPr>
            <p:ph type="title"/>
          </p:nvPr>
        </p:nvSpPr>
        <p:spPr>
          <a:xfrm>
            <a:off x="549275" y="4611996"/>
            <a:ext cx="11887200" cy="1831975"/>
          </a:xfrm>
        </p:spPr>
        <p:txBody>
          <a:bodyPr/>
          <a:lstStyle/>
          <a:p>
            <a:r>
              <a:rPr lang="en-US" sz="8800" dirty="0">
                <a:latin typeface="+mj-lt"/>
              </a:rPr>
              <a:t>Our Context</a:t>
            </a:r>
          </a:p>
        </p:txBody>
      </p:sp>
    </p:spTree>
    <p:extLst>
      <p:ext uri="{BB962C8B-B14F-4D97-AF65-F5344CB8AC3E}">
        <p14:creationId xmlns:p14="http://schemas.microsoft.com/office/powerpoint/2010/main" val="91046091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2"/>
            <a:ext cx="11887200" cy="5232201"/>
          </a:xfrm>
        </p:spPr>
        <p:txBody>
          <a:bodyPr/>
          <a:lstStyle/>
          <a:p>
            <a:pPr marL="0" indent="0">
              <a:buNone/>
            </a:pPr>
            <a:r>
              <a:rPr lang="en-US" dirty="0" smtClean="0"/>
              <a:t>Manufacturing company with global footprint</a:t>
            </a:r>
          </a:p>
          <a:p>
            <a:pPr marL="0" indent="0">
              <a:buNone/>
            </a:pPr>
            <a:r>
              <a:rPr lang="en-US" dirty="0" smtClean="0"/>
              <a:t>Focused on Cosmetics, or more broadly on Consumer Product Goods</a:t>
            </a:r>
          </a:p>
          <a:p>
            <a:pPr marL="0" indent="0">
              <a:buNone/>
            </a:pPr>
            <a:r>
              <a:rPr lang="en-US" dirty="0" smtClean="0"/>
              <a:t>We are medium enterprise, 5000 employees</a:t>
            </a:r>
          </a:p>
          <a:p>
            <a:pPr marL="0" indent="0">
              <a:buNone/>
            </a:pPr>
            <a:r>
              <a:rPr lang="en-US" dirty="0" smtClean="0"/>
              <a:t>We have 2400 Knowledge Workers</a:t>
            </a:r>
          </a:p>
          <a:p>
            <a:pPr marL="0" indent="0">
              <a:buNone/>
            </a:pPr>
            <a:r>
              <a:rPr lang="en-US" dirty="0" smtClean="0"/>
              <a:t>We have 600 Project Server users</a:t>
            </a:r>
          </a:p>
          <a:p>
            <a:pPr marL="0" indent="0">
              <a:buNone/>
            </a:pPr>
            <a:r>
              <a:rPr lang="en-US" dirty="0" smtClean="0"/>
              <a:t>We went from 80% uptime in 2002 to 99.999% uptime in 2011 (internal cloud)</a:t>
            </a:r>
          </a:p>
        </p:txBody>
      </p:sp>
      <p:sp>
        <p:nvSpPr>
          <p:cNvPr id="3" name="Title 2"/>
          <p:cNvSpPr>
            <a:spLocks noGrp="1"/>
          </p:cNvSpPr>
          <p:nvPr>
            <p:ph type="title"/>
          </p:nvPr>
        </p:nvSpPr>
        <p:spPr/>
        <p:txBody>
          <a:bodyPr/>
          <a:lstStyle/>
          <a:p>
            <a:r>
              <a:rPr lang="en-US" dirty="0" smtClean="0">
                <a:solidFill>
                  <a:schemeClr val="tx2"/>
                </a:solidFill>
              </a:rPr>
              <a:t>Revlon – Yup, We Make Lipstick</a:t>
            </a:r>
            <a:endParaRPr lang="en-US" dirty="0">
              <a:solidFill>
                <a:schemeClr val="tx2"/>
              </a:solidFill>
            </a:endParaRPr>
          </a:p>
        </p:txBody>
      </p:sp>
    </p:spTree>
    <p:extLst>
      <p:ext uri="{BB962C8B-B14F-4D97-AF65-F5344CB8AC3E}">
        <p14:creationId xmlns:p14="http://schemas.microsoft.com/office/powerpoint/2010/main" val="295893392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fault Design 13">
    <a:dk1>
      <a:srgbClr val="000000"/>
    </a:dk1>
    <a:lt1>
      <a:srgbClr val="FFFFFF"/>
    </a:lt1>
    <a:dk2>
      <a:srgbClr val="000000"/>
    </a:dk2>
    <a:lt2>
      <a:srgbClr val="C8C1BC"/>
    </a:lt2>
    <a:accent1>
      <a:srgbClr val="A81A24"/>
    </a:accent1>
    <a:accent2>
      <a:srgbClr val="91867E"/>
    </a:accent2>
    <a:accent3>
      <a:srgbClr val="FFFFFF"/>
    </a:accent3>
    <a:accent4>
      <a:srgbClr val="000000"/>
    </a:accent4>
    <a:accent5>
      <a:srgbClr val="D1ABAC"/>
    </a:accent5>
    <a:accent6>
      <a:srgbClr val="837972"/>
    </a:accent6>
    <a:hlink>
      <a:srgbClr val="9D0E2D"/>
    </a:hlink>
    <a:folHlink>
      <a:srgbClr val="6CCBED"/>
    </a:folHlink>
  </a:clrScheme>
  <a:fontScheme name="Default Desig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Piotr Prussak, Pritam Dahake</External_x0020_Speaker>
    <Session_x0020_Code xmlns="2295e2e7-0eeb-498e-8716-217bb2ee6ee3">SPC052</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Piotr Prussak, Pritam Dahake</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elements/1.1/"/>
    <ds:schemaRef ds:uri="http://schemas.openxmlformats.org/package/2006/metadata/core-properties"/>
    <ds:schemaRef ds:uri="http://purl.org/dc/terms/"/>
    <ds:schemaRef ds:uri="http://schemas.microsoft.com/office/2006/documentManagement/types"/>
    <ds:schemaRef ds:uri="230e9df3-be65-4c73-a93b-d1236ebd677e"/>
    <ds:schemaRef ds:uri="http://www.w3.org/XML/1998/namespace"/>
    <ds:schemaRef ds:uri="032d541b-1b4e-4d91-93c7-b10533c52f73"/>
    <ds:schemaRef ds:uri="http://schemas.microsoft.com/office/infopath/2007/PartnerControls"/>
    <ds:schemaRef ds:uri="http://purl.org/dc/dcmitype/"/>
    <ds:schemaRef ds:uri="2295e2e7-0eeb-498e-8716-217bb2ee6ee3"/>
    <ds:schemaRef ds:uri="http://schemas.microsoft.com/sharepoint/v3"/>
    <ds:schemaRef ds:uri="http://schemas.microsoft.com/office/2006/metadata/properties"/>
  </ds:schemaRefs>
</ds:datastoreItem>
</file>

<file path=customXml/itemProps2.xml><?xml version="1.0" encoding="utf-8"?>
<ds:datastoreItem xmlns:ds="http://schemas.openxmlformats.org/officeDocument/2006/customXml" ds:itemID="{0E8335D6-A452-4608-BE6A-30596B6D4F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17070</TotalTime>
  <Words>6329</Words>
  <Application>Microsoft Office PowerPoint</Application>
  <PresentationFormat>Custom</PresentationFormat>
  <Paragraphs>541</Paragraphs>
  <Slides>49</Slides>
  <Notes>25</Notes>
  <HiddenSlides>0</HiddenSlides>
  <MMClips>0</MMClips>
  <ScaleCrop>false</ScaleCrop>
  <HeadingPairs>
    <vt:vector size="4" baseType="variant">
      <vt:variant>
        <vt:lpstr>Theme</vt:lpstr>
      </vt:variant>
      <vt:variant>
        <vt:i4>5</vt:i4>
      </vt:variant>
      <vt:variant>
        <vt:lpstr>Slide Titles</vt:lpstr>
      </vt:variant>
      <vt:variant>
        <vt:i4>49</vt:i4>
      </vt:variant>
    </vt:vector>
  </HeadingPairs>
  <TitlesOfParts>
    <vt:vector size="54" baseType="lpstr">
      <vt:lpstr>5-30072_SPC2012_Business_Template_16x9</vt:lpstr>
      <vt:lpstr>5-30072_SPC2012_Business_Template_16x9_Light</vt:lpstr>
      <vt:lpstr>SPC2012_Business_Template_16x9</vt:lpstr>
      <vt:lpstr>1_5-30072_SPC2012_Business_Template_16x9_Light</vt:lpstr>
      <vt:lpstr>1_5-30072_SPC2012_Business_Template_16x9</vt:lpstr>
      <vt:lpstr>PowerPoint Presentation</vt:lpstr>
      <vt:lpstr>Upgrading Revlon to SharePoint and Project Server 2013</vt:lpstr>
      <vt:lpstr>Goals for this session</vt:lpstr>
      <vt:lpstr>Agenda</vt:lpstr>
      <vt:lpstr>Who We Are</vt:lpstr>
      <vt:lpstr>Piotr Prussak = Geek + Foodie</vt:lpstr>
      <vt:lpstr>Pritam Dahake = Geek + Craftsman</vt:lpstr>
      <vt:lpstr>Our Context</vt:lpstr>
      <vt:lpstr>Revlon – Yup, We Make Lipstick</vt:lpstr>
      <vt:lpstr>Our Story with Project</vt:lpstr>
      <vt:lpstr>IT Achievements in numbers</vt:lpstr>
      <vt:lpstr>Who uses our services</vt:lpstr>
      <vt:lpstr>Revlon – rules to live by</vt:lpstr>
      <vt:lpstr>Revlon rules to live by</vt:lpstr>
      <vt:lpstr>Project and SharePoint</vt:lpstr>
      <vt:lpstr>Project and SharePoint at high level</vt:lpstr>
      <vt:lpstr>Project and SharePoint at high level</vt:lpstr>
      <vt:lpstr>Growth of the Project Platform</vt:lpstr>
      <vt:lpstr>Growth of the Project Platform</vt:lpstr>
      <vt:lpstr>Growth of the Project Platform Team</vt:lpstr>
      <vt:lpstr>Project Server Work</vt:lpstr>
      <vt:lpstr>SharePoint Platform Work</vt:lpstr>
      <vt:lpstr>Company Culture</vt:lpstr>
      <vt:lpstr>Our Upgrade Projects</vt:lpstr>
      <vt:lpstr>Project 2003 to Project 2007</vt:lpstr>
      <vt:lpstr>Project 2007 to Project 2010</vt:lpstr>
      <vt:lpstr>Project 2010 – Reporting Benefits</vt:lpstr>
      <vt:lpstr>Lessons Learned</vt:lpstr>
      <vt:lpstr>Project 2010 – Lessons Learned</vt:lpstr>
      <vt:lpstr>SharePoint 2007 to SharePoint 2010</vt:lpstr>
      <vt:lpstr>SharePoint 2007 to SharePoint 2010</vt:lpstr>
      <vt:lpstr>Breaking it up</vt:lpstr>
      <vt:lpstr>SharePoint 2010 - Reorganization</vt:lpstr>
      <vt:lpstr>SharePoint Migration Facts</vt:lpstr>
      <vt:lpstr>SharePoint Migration Strategy</vt:lpstr>
      <vt:lpstr>Journey Continues – Office 2013</vt:lpstr>
      <vt:lpstr>Project 2010 to Project 2013</vt:lpstr>
      <vt:lpstr>Project 2010 to Project 2013</vt:lpstr>
      <vt:lpstr>Project 2010 to Project 2013</vt:lpstr>
      <vt:lpstr>Revlon Infrastructure</vt:lpstr>
      <vt:lpstr>SharePoint Upgrade - simple</vt:lpstr>
      <vt:lpstr>Final Thoughts</vt:lpstr>
      <vt:lpstr>Project and SharePoint together</vt:lpstr>
      <vt:lpstr>Business challenges </vt:lpstr>
      <vt:lpstr>Introducing | The New Project</vt:lpstr>
      <vt:lpstr>Microsoft Project presence at #SPC12</vt:lpstr>
      <vt:lpstr>Next steps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Upgrading Revlon to SharePoint and Project Server 2013</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924</cp:revision>
  <dcterms:created xsi:type="dcterms:W3CDTF">2012-05-22T07:38:31Z</dcterms:created>
  <dcterms:modified xsi:type="dcterms:W3CDTF">2012-12-06T00:01:26Z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