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38"/>
  </p:notesMasterIdLst>
  <p:handoutMasterIdLst>
    <p:handoutMasterId r:id="rId39"/>
  </p:handoutMasterIdLst>
  <p:sldIdLst>
    <p:sldId id="1090" r:id="rId8"/>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4" r:id="rId22"/>
    <p:sldId id="1105" r:id="rId23"/>
    <p:sldId id="1106" r:id="rId24"/>
    <p:sldId id="1107" r:id="rId25"/>
    <p:sldId id="1108" r:id="rId26"/>
    <p:sldId id="1109" r:id="rId27"/>
    <p:sldId id="1110" r:id="rId28"/>
    <p:sldId id="1111" r:id="rId29"/>
    <p:sldId id="1112" r:id="rId30"/>
    <p:sldId id="1113" r:id="rId31"/>
    <p:sldId id="1114" r:id="rId32"/>
    <p:sldId id="1115" r:id="rId33"/>
    <p:sldId id="1116" r:id="rId34"/>
    <p:sldId id="1117" r:id="rId35"/>
    <p:sldId id="1118" r:id="rId36"/>
    <p:sldId id="1119" r:id="rId3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049" id="{6DD5C800-9A2C-4823-B056-4AFFC9A97500}">
          <p14:sldIdLst>
            <p14:sldId id="1090"/>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3162" autoAdjust="0"/>
    <p:restoredTop sz="95041"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759951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049447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0219000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5483E5C-977B-425A-B61F-F18AEAD6C4F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597018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AD132BD-7490-4BEB-9B59-0EE85A57088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1833379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A9AB78D-3ADF-4AF4-AE26-87A08EB92E6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2528090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43EC18C-2585-44CE-BD6D-B37CDACFEB2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759171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94C1EB3-FBD6-4711-8167-80D9745506A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672521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757DCC9-8D12-409A-B8C3-C045880B8D6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42052543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D426A8A-06FC-4A90-B768-E6BBB39C9950}"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49469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6EF05CB-CE7F-4C92-A946-24347E481ED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531587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969FDB-0D6A-4D8E-AFA7-AE29183424C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4939329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684A8AE-EDA1-44BB-940F-204A032BF89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37585037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4:38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9115545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4BC8845-CD25-4A38-819C-42AFDEF53F3E}"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283981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8870C3-2CFE-4A17-B6FD-49DDCEB49B55}"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581561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12/5/2012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869504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1E7FEB0-49FD-4AC1-B0DC-8CC6C1F8F3C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078528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DE51BF-E812-4FF6-83ED-27097488AD8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9369956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6119678-A41F-4CC3-836D-CAC240EF775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594161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31AF49-0BB9-4D36-B332-1DB2215D4BC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491207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3FE812-4CE7-432C-B796-6863957E480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02923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7769103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32461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3345442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798359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8828511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3539086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0503559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7736847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5121638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4803572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7626389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1469657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01399616"/>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452377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86833814"/>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084050"/>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6814853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61771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898638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596214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307039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471042"/>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6473027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906570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4910889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8360386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3970604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7340284"/>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7371535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0074788"/>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6384244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6029553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216119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7.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6833397"/>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7388283"/>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hyperlink" Target="http://blogs.msdn.com/b/security_trimming_in_sharepoint_2013/" TargetMode="External"/><Relationship Id="rId2" Type="http://schemas.openxmlformats.org/officeDocument/2006/relationships/hyperlink" Target="http://tinyurl.ms/yrmt" TargetMode="Externa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5.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6258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Search Architecture: Content feeding</a:t>
            </a:r>
            <a:endParaRPr lang="en-US" dirty="0"/>
          </a:p>
        </p:txBody>
      </p:sp>
      <p:grpSp>
        <p:nvGrpSpPr>
          <p:cNvPr id="4" name="Group 3"/>
          <p:cNvGrpSpPr/>
          <p:nvPr/>
        </p:nvGrpSpPr>
        <p:grpSpPr>
          <a:xfrm>
            <a:off x="4120" y="2892169"/>
            <a:ext cx="3909861" cy="3275627"/>
            <a:chOff x="4120" y="2475682"/>
            <a:chExt cx="4885281" cy="3692115"/>
          </a:xfrm>
        </p:grpSpPr>
        <p:grpSp>
          <p:nvGrpSpPr>
            <p:cNvPr id="9" name="Group 8"/>
            <p:cNvGrpSpPr/>
            <p:nvPr/>
          </p:nvGrpSpPr>
          <p:grpSpPr>
            <a:xfrm>
              <a:off x="4120" y="2476636"/>
              <a:ext cx="1916493" cy="1913948"/>
              <a:chOff x="-1" y="1708150"/>
              <a:chExt cx="1879085" cy="1876590"/>
            </a:xfrm>
          </p:grpSpPr>
          <p:sp>
            <p:nvSpPr>
              <p:cNvPr id="10" name="TextBox 9"/>
              <p:cNvSpPr txBox="1"/>
              <p:nvPr/>
            </p:nvSpPr>
            <p:spPr>
              <a:xfrm>
                <a:off x="-1" y="3094941"/>
                <a:ext cx="1865435" cy="489799"/>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400" dirty="0">
                    <a:solidFill>
                      <a:srgbClr val="505050"/>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600" spc="-51" dirty="0">
                  <a:solidFill>
                    <a:srgbClr val="505050"/>
                  </a:solidFill>
                  <a:ea typeface="Segoe UI" pitchFamily="34" charset="0"/>
                  <a:cs typeface="Segoe UI" pitchFamily="34" charset="0"/>
                </a:endParaRP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200" dirty="0" smtClean="0">
                  <a:solidFill>
                    <a:srgbClr val="FFFFFF"/>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200" dirty="0">
                  <a:solidFill>
                    <a:srgbClr val="FFFFFF"/>
                  </a:solidFill>
                </a:rPr>
                <a:t>Content</a:t>
              </a:r>
              <a:br>
                <a:rPr lang="en-US" sz="1200" dirty="0">
                  <a:solidFill>
                    <a:srgbClr val="FFFFFF"/>
                  </a:solidFill>
                </a:rPr>
              </a:br>
              <a:r>
                <a:rPr lang="en-US" sz="1200" dirty="0">
                  <a:solidFill>
                    <a:srgbClr val="FFFFFF"/>
                  </a:solidFill>
                </a:rPr>
                <a:t>P</a:t>
              </a:r>
              <a:r>
                <a:rPr lang="en-US" sz="1200" dirty="0" smtClean="0">
                  <a:solidFill>
                    <a:srgbClr val="FFFFFF"/>
                  </a:solidFill>
                </a:rPr>
                <a:t>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400" dirty="0">
                <a:solidFill>
                  <a:srgbClr val="50505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400" dirty="0">
                <a:solidFill>
                  <a:srgbClr val="50505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600" spc="-124" dirty="0">
                <a:solidFill>
                  <a:srgbClr val="505050"/>
                </a:solidFill>
                <a:latin typeface="Segoe Light" pitchFamily="34" charset="0"/>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128754" y="5238858"/>
              <a:ext cx="1230878" cy="9289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b"/>
            <a:lstStyle/>
            <a:p>
              <a:pPr defTabSz="930521" fontAlgn="base">
                <a:spcBef>
                  <a:spcPct val="0"/>
                </a:spcBef>
                <a:spcAft>
                  <a:spcPct val="0"/>
                </a:spcAft>
              </a:pPr>
              <a:r>
                <a:rPr lang="en-US" sz="1200" dirty="0">
                  <a:solidFill>
                    <a:srgbClr val="FFFFFF"/>
                  </a:solidFill>
                </a:rPr>
                <a:t>Custom</a:t>
              </a:r>
            </a:p>
            <a:p>
              <a:pPr defTabSz="930521" fontAlgn="base">
                <a:spcBef>
                  <a:spcPct val="0"/>
                </a:spcBef>
                <a:spcAft>
                  <a:spcPct val="0"/>
                </a:spcAft>
              </a:pPr>
              <a:r>
                <a:rPr lang="en-US" sz="1200" dirty="0">
                  <a:solidFill>
                    <a:srgbClr val="FFFFFF"/>
                  </a:solidFill>
                </a:rPr>
                <a:t>Connectors</a:t>
              </a:r>
            </a:p>
          </p:txBody>
        </p:sp>
        <p:cxnSp>
          <p:nvCxnSpPr>
            <p:cNvPr id="79" name="Straight Connector 78"/>
            <p:cNvCxnSpPr/>
            <p:nvPr/>
          </p:nvCxnSpPr>
          <p:spPr>
            <a:xfrm flipH="1">
              <a:off x="801626" y="4408471"/>
              <a:ext cx="1198259" cy="800679"/>
            </a:xfrm>
            <a:prstGeom prst="line">
              <a:avLst/>
            </a:prstGeom>
            <a:ln w="38100">
              <a:solidFill>
                <a:schemeClr val="tx2"/>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5" name="TextBox 4"/>
          <p:cNvSpPr txBox="1"/>
          <p:nvPr/>
        </p:nvSpPr>
        <p:spPr>
          <a:xfrm>
            <a:off x="3762994" y="3065214"/>
            <a:ext cx="641451"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505050"/>
                </a:solidFill>
              </a:rPr>
              <a:t>...</a:t>
            </a:r>
          </a:p>
        </p:txBody>
      </p:sp>
      <p:sp>
        <p:nvSpPr>
          <p:cNvPr id="21" name="Rectangle 20"/>
          <p:cNvSpPr/>
          <p:nvPr/>
        </p:nvSpPr>
        <p:spPr bwMode="auto">
          <a:xfrm>
            <a:off x="0" y="2672289"/>
            <a:ext cx="4346029" cy="3672408"/>
          </a:xfrm>
          <a:prstGeom prst="rect">
            <a:avLst/>
          </a:prstGeom>
          <a:solidFill>
            <a:schemeClr val="accent1">
              <a:alpha val="34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505050"/>
              </a:solidFill>
            </a:endParaRPr>
          </a:p>
        </p:txBody>
      </p:sp>
      <p:grpSp>
        <p:nvGrpSpPr>
          <p:cNvPr id="36" name="Group 35"/>
          <p:cNvGrpSpPr/>
          <p:nvPr/>
        </p:nvGrpSpPr>
        <p:grpSpPr>
          <a:xfrm>
            <a:off x="103869" y="1840929"/>
            <a:ext cx="12307056" cy="4680669"/>
            <a:chOff x="103869" y="1840929"/>
            <a:chExt cx="12307056" cy="4680669"/>
          </a:xfrm>
        </p:grpSpPr>
        <p:sp>
          <p:nvSpPr>
            <p:cNvPr id="31" name="TextBox 30"/>
            <p:cNvSpPr txBox="1"/>
            <p:nvPr/>
          </p:nvSpPr>
          <p:spPr>
            <a:xfrm>
              <a:off x="11066624" y="3805502"/>
              <a:ext cx="1344301" cy="627864"/>
            </a:xfrm>
            <a:prstGeom prst="rect">
              <a:avLst/>
            </a:prstGeom>
            <a:noFill/>
          </p:spPr>
          <p:txBody>
            <a:bodyPr wrap="square" lIns="182880" tIns="146304" rIns="182880" bIns="146304" rtlCol="0">
              <a:spAutoFit/>
            </a:bodyPr>
            <a:lstStyle/>
            <a:p>
              <a:pPr>
                <a:lnSpc>
                  <a:spcPct val="90000"/>
                </a:lnSpc>
                <a:spcAft>
                  <a:spcPts val="600"/>
                </a:spcAft>
              </a:pPr>
              <a:r>
                <a:rPr lang="nb-NO" sz="2400" dirty="0" smtClean="0">
                  <a:solidFill>
                    <a:srgbClr val="505050"/>
                  </a:solidFill>
                </a:rPr>
                <a:t>Crawl</a:t>
              </a:r>
            </a:p>
          </p:txBody>
        </p:sp>
        <p:sp>
          <p:nvSpPr>
            <p:cNvPr id="61" name="Rectangle 60"/>
            <p:cNvSpPr/>
            <p:nvPr/>
          </p:nvSpPr>
          <p:spPr>
            <a:xfrm>
              <a:off x="4778077" y="1840929"/>
              <a:ext cx="6192688" cy="46806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b"/>
            <a:lstStyle/>
            <a:p>
              <a:pPr defTabSz="930521" fontAlgn="base">
                <a:spcBef>
                  <a:spcPct val="0"/>
                </a:spcBef>
                <a:spcAft>
                  <a:spcPct val="0"/>
                </a:spcAft>
              </a:pPr>
              <a:r>
                <a:rPr lang="en-US" sz="1600" dirty="0">
                  <a:solidFill>
                    <a:srgbClr val="505050"/>
                  </a:solidFill>
                </a:rPr>
                <a:t>Custom</a:t>
              </a:r>
            </a:p>
            <a:p>
              <a:pPr defTabSz="930521" fontAlgn="base">
                <a:spcBef>
                  <a:spcPct val="0"/>
                </a:spcBef>
                <a:spcAft>
                  <a:spcPct val="0"/>
                </a:spcAft>
              </a:pPr>
              <a:r>
                <a:rPr lang="en-US" sz="1600" dirty="0">
                  <a:solidFill>
                    <a:srgbClr val="505050"/>
                  </a:solidFill>
                </a:rPr>
                <a:t>Connectors</a:t>
              </a:r>
            </a:p>
          </p:txBody>
        </p:sp>
        <p:cxnSp>
          <p:nvCxnSpPr>
            <p:cNvPr id="8" name="Straight Connector 7"/>
            <p:cNvCxnSpPr/>
            <p:nvPr/>
          </p:nvCxnSpPr>
          <p:spPr>
            <a:xfrm flipV="1">
              <a:off x="103869" y="1840929"/>
              <a:ext cx="4674208" cy="3476363"/>
            </a:xfrm>
            <a:prstGeom prst="line">
              <a:avLst/>
            </a:prstGeom>
            <a:ln>
              <a:solidFill>
                <a:schemeClr val="tx1">
                  <a:alpha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078977" y="6167796"/>
              <a:ext cx="3699100" cy="353802"/>
            </a:xfrm>
            <a:prstGeom prst="line">
              <a:avLst/>
            </a:prstGeom>
            <a:ln>
              <a:solidFill>
                <a:schemeClr val="tx1">
                  <a:alpha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H="1">
              <a:off x="10970765" y="4369462"/>
              <a:ext cx="1306526" cy="9246"/>
            </a:xfrm>
            <a:prstGeom prst="line">
              <a:avLst/>
            </a:prstGeom>
            <a:ln w="76200">
              <a:solidFill>
                <a:schemeClr val="tx2"/>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bwMode="auto">
            <a:xfrm>
              <a:off x="9731771" y="2312121"/>
              <a:ext cx="1224136" cy="3855675"/>
            </a:xfrm>
            <a:prstGeom prst="rect">
              <a:avLst/>
            </a:prstGeom>
            <a:solidFill>
              <a:schemeClr val="accent2"/>
            </a:solidFill>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8800" dirty="0" smtClean="0">
                  <a:solidFill>
                    <a:srgbClr val="FFFFFF"/>
                  </a:solidFill>
                </a:rPr>
                <a:t>BCS</a:t>
              </a:r>
              <a:endParaRPr lang="en-US" sz="8800" dirty="0">
                <a:solidFill>
                  <a:srgbClr val="FFFFFF"/>
                </a:solidFill>
              </a:endParaRPr>
            </a:p>
          </p:txBody>
        </p:sp>
        <p:sp>
          <p:nvSpPr>
            <p:cNvPr id="71" name="Can 70"/>
            <p:cNvSpPr/>
            <p:nvPr/>
          </p:nvSpPr>
          <p:spPr bwMode="auto">
            <a:xfrm rot="5400000">
              <a:off x="5643490" y="1841078"/>
              <a:ext cx="828092" cy="1980220"/>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solidFill>
                    <a:srgbClr val="FFFFFF"/>
                  </a:solidFill>
                </a:rPr>
                <a:t>Documentum</a:t>
              </a:r>
              <a:endParaRPr lang="nb-NO" sz="2000" dirty="0">
                <a:solidFill>
                  <a:srgbClr val="FFFFFF"/>
                </a:solidFill>
              </a:endParaRPr>
            </a:p>
          </p:txBody>
        </p:sp>
        <p:sp>
          <p:nvSpPr>
            <p:cNvPr id="72" name="Can 71"/>
            <p:cNvSpPr/>
            <p:nvPr/>
          </p:nvSpPr>
          <p:spPr bwMode="auto">
            <a:xfrm rot="5400000">
              <a:off x="5643490" y="2971880"/>
              <a:ext cx="828092" cy="1980220"/>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solidFill>
                    <a:srgbClr val="FFFFFF"/>
                  </a:solidFill>
                </a:rPr>
                <a:t>ACME XML Connector</a:t>
              </a:r>
              <a:endParaRPr lang="nb-NO" sz="2000" dirty="0">
                <a:solidFill>
                  <a:srgbClr val="FFFFFF"/>
                </a:solidFill>
              </a:endParaRPr>
            </a:p>
          </p:txBody>
        </p:sp>
        <p:sp>
          <p:nvSpPr>
            <p:cNvPr id="49" name="Can 48"/>
            <p:cNvSpPr/>
            <p:nvPr/>
          </p:nvSpPr>
          <p:spPr bwMode="auto">
            <a:xfrm rot="5400000">
              <a:off x="5642173" y="4145334"/>
              <a:ext cx="828092" cy="1980220"/>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solidFill>
                    <a:srgbClr val="FFFFFF"/>
                  </a:solidFill>
                </a:rPr>
                <a:t>Your Connector</a:t>
              </a:r>
              <a:endParaRPr lang="nb-NO" sz="2000" dirty="0">
                <a:solidFill>
                  <a:srgbClr val="FFFFFF"/>
                </a:solidFill>
              </a:endParaRPr>
            </a:p>
          </p:txBody>
        </p:sp>
        <p:cxnSp>
          <p:nvCxnSpPr>
            <p:cNvPr id="52" name="Straight Connector 51"/>
            <p:cNvCxnSpPr/>
            <p:nvPr/>
          </p:nvCxnSpPr>
          <p:spPr>
            <a:xfrm flipH="1" flipV="1">
              <a:off x="7045011" y="2831188"/>
              <a:ext cx="2701618" cy="10541"/>
            </a:xfrm>
            <a:prstGeom prst="line">
              <a:avLst/>
            </a:prstGeom>
            <a:ln w="76200">
              <a:solidFill>
                <a:schemeClr val="bg1"/>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flipV="1">
              <a:off x="7018967" y="5156357"/>
              <a:ext cx="2701618" cy="10541"/>
            </a:xfrm>
            <a:prstGeom prst="line">
              <a:avLst/>
            </a:prstGeom>
            <a:ln w="76200">
              <a:solidFill>
                <a:schemeClr val="bg1"/>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flipV="1">
              <a:off x="7031989" y="3951449"/>
              <a:ext cx="2701618" cy="10541"/>
            </a:xfrm>
            <a:prstGeom prst="line">
              <a:avLst/>
            </a:prstGeom>
            <a:ln w="76200">
              <a:solidFill>
                <a:schemeClr val="bg1"/>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729496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10006061" y="6008448"/>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solidFill>
              </a:rPr>
              <a:t>Search</a:t>
            </a:r>
          </a:p>
          <a:p>
            <a:pPr defTabSz="932559"/>
            <a:r>
              <a:rPr lang="en-US" sz="1600" dirty="0" smtClean="0">
                <a:solidFill>
                  <a:srgbClr val="FFFFFF"/>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solidFill>
                  <a:srgbClr val="505050"/>
                </a:soli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solidFill>
                  <a:srgbClr val="505050"/>
                </a:soli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solidFill>
              </a:rPr>
              <a:t>Content</a:t>
            </a:r>
            <a:br>
              <a:rPr lang="en-US" sz="1600" dirty="0">
                <a:solidFill>
                  <a:srgbClr val="FFFFFF"/>
                </a:solidFill>
              </a:rPr>
            </a:br>
            <a:r>
              <a:rPr lang="en-US" sz="1600" dirty="0">
                <a:solidFill>
                  <a:srgbClr val="FFFFFF"/>
                </a:solidFill>
              </a:rPr>
              <a:t>P</a:t>
            </a:r>
            <a:r>
              <a:rPr lang="en-US" sz="1600" dirty="0" smtClean="0">
                <a:solidFill>
                  <a:srgbClr val="FFFFFF"/>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solidFill>
              </a:rPr>
              <a:t>Index</a:t>
            </a:r>
            <a:endParaRPr lang="en-US" sz="1600" dirty="0">
              <a:solidFill>
                <a:srgbClr val="FFFFFF"/>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solidFill>
              </a:rPr>
              <a:t>Query</a:t>
            </a:r>
            <a:br>
              <a:rPr lang="en-US" sz="1600" dirty="0">
                <a:solidFill>
                  <a:srgbClr val="FFFFFF"/>
                </a:solidFill>
              </a:rPr>
            </a:br>
            <a:r>
              <a:rPr lang="en-US" sz="1600" dirty="0">
                <a:solidFill>
                  <a:srgbClr val="FFFFFF"/>
                </a:solidFill>
              </a:rPr>
              <a:t>P</a:t>
            </a:r>
            <a:r>
              <a:rPr lang="en-US" sz="1600" dirty="0" smtClean="0">
                <a:solidFill>
                  <a:srgbClr val="FFFFFF"/>
                </a:solidFill>
              </a:rPr>
              <a:t>rocessing</a:t>
            </a:r>
          </a:p>
        </p:txBody>
      </p:sp>
      <p:sp>
        <p:nvSpPr>
          <p:cNvPr id="25" name="Rectangle 24"/>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solidFill>
                  <a:srgbClr val="FFFFFF"/>
                </a:solidFill>
                <a:ea typeface="Segoe UI" pitchFamily="34" charset="0"/>
                <a:cs typeface="Segoe UI" pitchFamily="34" charset="0"/>
              </a:rPr>
              <a:t>API</a:t>
            </a:r>
            <a:endParaRPr lang="en-US" sz="1600" spc="-51" dirty="0">
              <a:solidFill>
                <a:srgbClr val="FFFFFF"/>
              </a:soli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solidFill>
              </a:rPr>
              <a:t>Analytics</a:t>
            </a:r>
          </a:p>
          <a:p>
            <a:pPr defTabSz="932559"/>
            <a:r>
              <a:rPr lang="en-US" sz="1600" dirty="0" smtClean="0">
                <a:solidFill>
                  <a:srgbClr val="FFFFFF"/>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50505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50505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505050"/>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505050"/>
              </a:solidFill>
              <a:latin typeface="Segoe Light" pitchFamily="34" charset="0"/>
            </a:endParaRPr>
          </a:p>
        </p:txBody>
      </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Can 58"/>
          <p:cNvSpPr/>
          <p:nvPr/>
        </p:nvSpPr>
        <p:spPr bwMode="auto">
          <a:xfrm>
            <a:off x="2196309" y="5199519"/>
            <a:ext cx="934714"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rgbClr val="FFFFFF"/>
                </a:solidFill>
                <a:ea typeface="Segoe UI" pitchFamily="34" charset="0"/>
                <a:cs typeface="Segoe UI" pitchFamily="34" charset="0"/>
              </a:rPr>
              <a:t>Crawl</a:t>
            </a:r>
          </a:p>
        </p:txBody>
      </p:sp>
      <p:sp>
        <p:nvSpPr>
          <p:cNvPr id="62" name="Can 61"/>
          <p:cNvSpPr/>
          <p:nvPr/>
        </p:nvSpPr>
        <p:spPr bwMode="auto">
          <a:xfrm>
            <a:off x="8744983" y="6113244"/>
            <a:ext cx="857437"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err="1" smtClean="0">
                <a:solidFill>
                  <a:srgbClr val="FFFFFF"/>
                </a:solidFill>
                <a:ea typeface="Segoe UI" pitchFamily="34" charset="0"/>
                <a:cs typeface="Segoe UI" pitchFamily="34" charset="0"/>
              </a:rPr>
              <a:t>Search</a:t>
            </a:r>
            <a:r>
              <a:rPr lang="nb-NO" sz="1400" dirty="0" smtClean="0">
                <a:solidFill>
                  <a:srgbClr val="FFFFFF"/>
                </a:solidFill>
                <a:ea typeface="Segoe UI" pitchFamily="34" charset="0"/>
                <a:cs typeface="Segoe UI" pitchFamily="34" charset="0"/>
              </a:rPr>
              <a:t> </a:t>
            </a:r>
            <a:r>
              <a:rPr lang="nb-NO" sz="1400" dirty="0" err="1" smtClean="0">
                <a:solidFill>
                  <a:srgbClr val="FFFFFF"/>
                </a:solidFill>
                <a:ea typeface="Segoe UI" pitchFamily="34" charset="0"/>
                <a:cs typeface="Segoe UI" pitchFamily="34" charset="0"/>
              </a:rPr>
              <a:t>Admin</a:t>
            </a:r>
            <a:endParaRPr lang="nb-NO" sz="1400" dirty="0" smtClean="0">
              <a:solidFill>
                <a:srgbClr val="FFFFFF"/>
              </a:solidFill>
              <a:ea typeface="Segoe UI" pitchFamily="34" charset="0"/>
              <a:cs typeface="Segoe UI" pitchFamily="34" charset="0"/>
            </a:endParaRPr>
          </a:p>
        </p:txBody>
      </p:sp>
      <p:sp>
        <p:nvSpPr>
          <p:cNvPr id="65" name="Can 64"/>
          <p:cNvSpPr/>
          <p:nvPr/>
        </p:nvSpPr>
        <p:spPr bwMode="auto">
          <a:xfrm>
            <a:off x="3538263" y="5199519"/>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rgbClr val="FFFFFF"/>
                </a:solidFill>
                <a:ea typeface="Segoe UI" pitchFamily="34" charset="0"/>
                <a:cs typeface="Segoe UI" pitchFamily="34" charset="0"/>
              </a:rPr>
              <a:t>Link</a:t>
            </a:r>
          </a:p>
        </p:txBody>
      </p:sp>
      <p:cxnSp>
        <p:nvCxnSpPr>
          <p:cNvPr id="66" name="Straight Connector 65"/>
          <p:cNvCxnSpPr>
            <a:stCxn id="65" idx="1"/>
            <a:endCxn id="17" idx="2"/>
          </p:cNvCxnSpPr>
          <p:nvPr/>
        </p:nvCxnSpPr>
        <p:spPr>
          <a:xfrm flipH="1" flipV="1">
            <a:off x="4022396" y="4492430"/>
            <a:ext cx="2782" cy="707089"/>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6" idx="1"/>
            <a:endCxn id="62" idx="4"/>
          </p:cNvCxnSpPr>
          <p:nvPr/>
        </p:nvCxnSpPr>
        <p:spPr>
          <a:xfrm flipH="1">
            <a:off x="9602420" y="6465648"/>
            <a:ext cx="403641" cy="377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2" name="Can 91"/>
          <p:cNvSpPr/>
          <p:nvPr/>
        </p:nvSpPr>
        <p:spPr bwMode="auto">
          <a:xfrm>
            <a:off x="3534474" y="6088525"/>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rgbClr val="FFFFFF"/>
                </a:solidFill>
                <a:ea typeface="Segoe UI" pitchFamily="34" charset="0"/>
                <a:cs typeface="Segoe UI" pitchFamily="34" charset="0"/>
              </a:rPr>
              <a:t>Analytics Reporting</a:t>
            </a:r>
          </a:p>
        </p:txBody>
      </p:sp>
      <p:cxnSp>
        <p:nvCxnSpPr>
          <p:cNvPr id="100" name="Straight Connector 56"/>
          <p:cNvCxnSpPr>
            <a:stCxn id="92" idx="4"/>
            <a:endCxn id="42" idx="2"/>
          </p:cNvCxnSpPr>
          <p:nvPr/>
        </p:nvCxnSpPr>
        <p:spPr>
          <a:xfrm flipV="1">
            <a:off x="4508304" y="6012189"/>
            <a:ext cx="1706065" cy="432510"/>
          </a:xfrm>
          <a:prstGeom prst="bentConnector2">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solidFill>
              </a:rPr>
              <a:t>FAST Search Index</a:t>
            </a:r>
            <a:endParaRPr lang="en-US" sz="1600" dirty="0">
              <a:solidFill>
                <a:srgbClr val="FFFFFF"/>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FFFFFF"/>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42" idx="1"/>
            <a:endCxn id="65" idx="4"/>
          </p:cNvCxnSpPr>
          <p:nvPr/>
        </p:nvCxnSpPr>
        <p:spPr>
          <a:xfrm flipH="1">
            <a:off x="4512093" y="5555693"/>
            <a:ext cx="787876" cy="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59" idx="1"/>
            <a:endCxn id="16" idx="2"/>
          </p:cNvCxnSpPr>
          <p:nvPr/>
        </p:nvCxnSpPr>
        <p:spPr>
          <a:xfrm flipV="1">
            <a:off x="2663666" y="4492429"/>
            <a:ext cx="0" cy="70709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128754" y="5238858"/>
            <a:ext cx="1230878" cy="9289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b"/>
          <a:lstStyle/>
          <a:p>
            <a:pPr defTabSz="930521" fontAlgn="base">
              <a:spcBef>
                <a:spcPct val="0"/>
              </a:spcBef>
              <a:spcAft>
                <a:spcPct val="0"/>
              </a:spcAft>
            </a:pPr>
            <a:r>
              <a:rPr lang="en-US" sz="1600" dirty="0">
                <a:solidFill>
                  <a:srgbClr val="FFFFFF"/>
                </a:solidFill>
              </a:rPr>
              <a:t>Custom</a:t>
            </a:r>
          </a:p>
          <a:p>
            <a:pPr defTabSz="930521" fontAlgn="base">
              <a:spcBef>
                <a:spcPct val="0"/>
              </a:spcBef>
              <a:spcAft>
                <a:spcPct val="0"/>
              </a:spcAft>
            </a:pPr>
            <a:r>
              <a:rPr lang="en-US" sz="1600" dirty="0">
                <a:solidFill>
                  <a:srgbClr val="FFFFFF"/>
                </a:solidFill>
              </a:rPr>
              <a:t>Connectors</a:t>
            </a:r>
          </a:p>
        </p:txBody>
      </p:sp>
      <p:cxnSp>
        <p:nvCxnSpPr>
          <p:cNvPr id="79" name="Straight Connector 78"/>
          <p:cNvCxnSpPr/>
          <p:nvPr/>
        </p:nvCxnSpPr>
        <p:spPr>
          <a:xfrm flipH="1">
            <a:off x="801626" y="4408471"/>
            <a:ext cx="1198259" cy="800679"/>
          </a:xfrm>
          <a:prstGeom prst="line">
            <a:avLst/>
          </a:prstGeom>
          <a:ln w="38100">
            <a:solidFill>
              <a:schemeClr val="tx2"/>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bwMode="auto">
          <a:xfrm>
            <a:off x="9144758" y="1135062"/>
            <a:ext cx="3291718" cy="116627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solidFill>
                <a:srgbClr val="505050"/>
              </a:solidFill>
              <a:ea typeface="Segoe UI" pitchFamily="34" charset="0"/>
              <a:cs typeface="Segoe UI" pitchFamily="34" charset="0"/>
            </a:endParaRPr>
          </a:p>
        </p:txBody>
      </p:sp>
      <p:sp>
        <p:nvSpPr>
          <p:cNvPr id="81" name="Rectangle 80"/>
          <p:cNvSpPr/>
          <p:nvPr/>
        </p:nvSpPr>
        <p:spPr bwMode="auto">
          <a:xfrm>
            <a:off x="9307457" y="129544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solidFill>
                <a:srgbClr val="505050"/>
              </a:solidFill>
              <a:ea typeface="Segoe UI" pitchFamily="34" charset="0"/>
              <a:cs typeface="Segoe UI" pitchFamily="34" charset="0"/>
            </a:endParaRPr>
          </a:p>
        </p:txBody>
      </p:sp>
      <p:sp>
        <p:nvSpPr>
          <p:cNvPr id="82" name="Rectangle 81"/>
          <p:cNvSpPr/>
          <p:nvPr/>
        </p:nvSpPr>
        <p:spPr bwMode="auto">
          <a:xfrm>
            <a:off x="9307457" y="1926493"/>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solidFill>
                <a:srgbClr val="505050"/>
              </a:solidFill>
              <a:ea typeface="Segoe UI" pitchFamily="34" charset="0"/>
              <a:cs typeface="Segoe UI" pitchFamily="34" charset="0"/>
            </a:endParaRPr>
          </a:p>
        </p:txBody>
      </p:sp>
      <p:sp>
        <p:nvSpPr>
          <p:cNvPr id="83" name="Rectangle 82"/>
          <p:cNvSpPr/>
          <p:nvPr/>
        </p:nvSpPr>
        <p:spPr>
          <a:xfrm>
            <a:off x="9527448" y="128516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505050"/>
                </a:solidFill>
              </a:rPr>
              <a:t>Public API</a:t>
            </a:r>
          </a:p>
        </p:txBody>
      </p:sp>
      <p:sp>
        <p:nvSpPr>
          <p:cNvPr id="84" name="Rectangle 83"/>
          <p:cNvSpPr/>
          <p:nvPr/>
        </p:nvSpPr>
        <p:spPr>
          <a:xfrm>
            <a:off x="9527447" y="1896585"/>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505050"/>
                </a:solidFill>
              </a:rPr>
              <a:t>Unit of scale/role boundary</a:t>
            </a:r>
          </a:p>
        </p:txBody>
      </p:sp>
      <p:sp>
        <p:nvSpPr>
          <p:cNvPr id="90" name="Rectangle 89"/>
          <p:cNvSpPr/>
          <p:nvPr/>
        </p:nvSpPr>
        <p:spPr bwMode="auto">
          <a:xfrm>
            <a:off x="9307271" y="1602544"/>
            <a:ext cx="140308" cy="24414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solidFill>
                <a:srgbClr val="505050"/>
              </a:solidFill>
              <a:ea typeface="Segoe UI" pitchFamily="34" charset="0"/>
              <a:cs typeface="Segoe UI" pitchFamily="34" charset="0"/>
            </a:endParaRPr>
          </a:p>
        </p:txBody>
      </p:sp>
      <p:sp>
        <p:nvSpPr>
          <p:cNvPr id="95" name="Rectangle 94"/>
          <p:cNvSpPr/>
          <p:nvPr/>
        </p:nvSpPr>
        <p:spPr>
          <a:xfrm>
            <a:off x="9527261" y="1592262"/>
            <a:ext cx="2024975" cy="275460"/>
          </a:xfrm>
          <a:prstGeom prst="rect">
            <a:avLst/>
          </a:prstGeom>
        </p:spPr>
        <p:txBody>
          <a:bodyPr wrap="square" lIns="0" anchor="ctr">
            <a:spAutoFit/>
          </a:bodyPr>
          <a:lstStyle/>
          <a:p>
            <a:pPr defTabSz="932290" eaLnBrk="0" hangingPunct="0">
              <a:lnSpc>
                <a:spcPct val="85000"/>
              </a:lnSpc>
            </a:pPr>
            <a:r>
              <a:rPr lang="en-US" sz="1400" dirty="0" smtClean="0">
                <a:solidFill>
                  <a:srgbClr val="505050"/>
                </a:solidFill>
              </a:rPr>
              <a:t>Extensibility Points</a:t>
            </a:r>
            <a:endParaRPr lang="en-US" sz="1400" dirty="0">
              <a:solidFill>
                <a:srgbClr val="505050"/>
              </a:solidFill>
            </a:endParaRPr>
          </a:p>
        </p:txBody>
      </p:sp>
      <p:sp>
        <p:nvSpPr>
          <p:cNvPr id="2" name="Rectangle 1"/>
          <p:cNvSpPr/>
          <p:nvPr/>
        </p:nvSpPr>
        <p:spPr bwMode="auto">
          <a:xfrm>
            <a:off x="2034433" y="4826855"/>
            <a:ext cx="5207280" cy="2130186"/>
          </a:xfrm>
          <a:prstGeom prst="rect">
            <a:avLst/>
          </a:prstGeom>
          <a:solidFill>
            <a:schemeClr val="tx1">
              <a:lumMod val="50000"/>
              <a:alpha val="3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FFFFFF"/>
              </a:solidFill>
            </a:endParaRPr>
          </a:p>
        </p:txBody>
      </p:sp>
      <p:sp>
        <p:nvSpPr>
          <p:cNvPr id="60" name="Rectangle 59"/>
          <p:cNvSpPr/>
          <p:nvPr/>
        </p:nvSpPr>
        <p:spPr bwMode="auto">
          <a:xfrm>
            <a:off x="9043711" y="2364282"/>
            <a:ext cx="3390185" cy="2285107"/>
          </a:xfrm>
          <a:prstGeom prst="rect">
            <a:avLst/>
          </a:prstGeom>
          <a:solidFill>
            <a:schemeClr val="tx1">
              <a:lumMod val="50000"/>
              <a:alpha val="3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505050"/>
              </a:solidFill>
            </a:endParaRPr>
          </a:p>
        </p:txBody>
      </p:sp>
      <p:sp>
        <p:nvSpPr>
          <p:cNvPr id="4" name="Rounded Rectangle 3"/>
          <p:cNvSpPr/>
          <p:nvPr/>
        </p:nvSpPr>
        <p:spPr bwMode="auto">
          <a:xfrm>
            <a:off x="4762022" y="2170641"/>
            <a:ext cx="7674453" cy="2622021"/>
          </a:xfrm>
          <a:prstGeom prst="roundRect">
            <a:avLst/>
          </a:prstGeom>
          <a:solidFill>
            <a:schemeClr val="accent1">
              <a:alpha val="3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solidFill>
                <a:srgbClr val="505050"/>
              </a:solidFill>
            </a:endParaRPr>
          </a:p>
        </p:txBody>
      </p:sp>
    </p:spTree>
    <p:extLst>
      <p:ext uri="{BB962C8B-B14F-4D97-AF65-F5344CB8AC3E}">
        <p14:creationId xmlns:p14="http://schemas.microsoft.com/office/powerpoint/2010/main" val="26342443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0"/>
                                        </p:tgtEl>
                                      </p:cBhvr>
                                    </p:animEffect>
                                    <p:set>
                                      <p:cBhvr>
                                        <p:cTn id="12" dur="1" fill="hold">
                                          <p:stCondLst>
                                            <p:cond delay="499"/>
                                          </p:stCondLst>
                                        </p:cTn>
                                        <p:tgtEl>
                                          <p:spTgt spid="80"/>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1"/>
                                        </p:tgtEl>
                                      </p:cBhvr>
                                    </p:animEffect>
                                    <p:set>
                                      <p:cBhvr>
                                        <p:cTn id="15" dur="1" fill="hold">
                                          <p:stCondLst>
                                            <p:cond delay="499"/>
                                          </p:stCondLst>
                                        </p:cTn>
                                        <p:tgtEl>
                                          <p:spTgt spid="81"/>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82"/>
                                        </p:tgtEl>
                                      </p:cBhvr>
                                    </p:animEffect>
                                    <p:set>
                                      <p:cBhvr>
                                        <p:cTn id="18" dur="1" fill="hold">
                                          <p:stCondLst>
                                            <p:cond delay="499"/>
                                          </p:stCondLst>
                                        </p:cTn>
                                        <p:tgtEl>
                                          <p:spTgt spid="82"/>
                                        </p:tgtEl>
                                        <p:attrNameLst>
                                          <p:attrName>style.visibility</p:attrName>
                                        </p:attrNameLst>
                                      </p:cBhvr>
                                      <p:to>
                                        <p:strVal val="hidden"/>
                                      </p:to>
                                    </p:set>
                                  </p:childTnLst>
                                </p:cTn>
                              </p:par>
                              <p:par>
                                <p:cTn id="19" presetID="22" presetClass="exit" presetSubtype="4" fill="hold" grpId="0" nodeType="withEffect">
                                  <p:stCondLst>
                                    <p:cond delay="0"/>
                                  </p:stCondLst>
                                  <p:childTnLst>
                                    <p:animEffect transition="out" filter="wipe(down)">
                                      <p:cBhvr>
                                        <p:cTn id="20" dur="500"/>
                                        <p:tgtEl>
                                          <p:spTgt spid="83"/>
                                        </p:tgtEl>
                                      </p:cBhvr>
                                    </p:animEffect>
                                    <p:set>
                                      <p:cBhvr>
                                        <p:cTn id="21" dur="1" fill="hold">
                                          <p:stCondLst>
                                            <p:cond delay="499"/>
                                          </p:stCondLst>
                                        </p:cTn>
                                        <p:tgtEl>
                                          <p:spTgt spid="83"/>
                                        </p:tgtEl>
                                        <p:attrNameLst>
                                          <p:attrName>style.visibility</p:attrName>
                                        </p:attrNameLst>
                                      </p:cBhvr>
                                      <p:to>
                                        <p:strVal val="hidden"/>
                                      </p:to>
                                    </p:set>
                                  </p:childTnLst>
                                </p:cTn>
                              </p:par>
                              <p:par>
                                <p:cTn id="22" presetID="22" presetClass="exit" presetSubtype="4" fill="hold" grpId="0" nodeType="withEffect">
                                  <p:stCondLst>
                                    <p:cond delay="0"/>
                                  </p:stCondLst>
                                  <p:childTnLst>
                                    <p:animEffect transition="out" filter="wipe(down)">
                                      <p:cBhvr>
                                        <p:cTn id="23" dur="500"/>
                                        <p:tgtEl>
                                          <p:spTgt spid="84"/>
                                        </p:tgtEl>
                                      </p:cBhvr>
                                    </p:animEffect>
                                    <p:set>
                                      <p:cBhvr>
                                        <p:cTn id="24" dur="1" fill="hold">
                                          <p:stCondLst>
                                            <p:cond delay="499"/>
                                          </p:stCondLst>
                                        </p:cTn>
                                        <p:tgtEl>
                                          <p:spTgt spid="84"/>
                                        </p:tgtEl>
                                        <p:attrNameLst>
                                          <p:attrName>style.visibility</p:attrName>
                                        </p:attrNameLst>
                                      </p:cBhvr>
                                      <p:to>
                                        <p:strVal val="hidden"/>
                                      </p:to>
                                    </p:set>
                                  </p:childTnLst>
                                </p:cTn>
                              </p:par>
                              <p:par>
                                <p:cTn id="25" presetID="22" presetClass="exit" presetSubtype="4" fill="hold" grpId="0" nodeType="withEffect">
                                  <p:stCondLst>
                                    <p:cond delay="0"/>
                                  </p:stCondLst>
                                  <p:childTnLst>
                                    <p:animEffect transition="out" filter="wipe(down)">
                                      <p:cBhvr>
                                        <p:cTn id="26" dur="500"/>
                                        <p:tgtEl>
                                          <p:spTgt spid="90"/>
                                        </p:tgtEl>
                                      </p:cBhvr>
                                    </p:animEffect>
                                    <p:set>
                                      <p:cBhvr>
                                        <p:cTn id="27" dur="1" fill="hold">
                                          <p:stCondLst>
                                            <p:cond delay="499"/>
                                          </p:stCondLst>
                                        </p:cTn>
                                        <p:tgtEl>
                                          <p:spTgt spid="90"/>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95"/>
                                        </p:tgtEl>
                                      </p:cBhvr>
                                    </p:animEffect>
                                    <p:set>
                                      <p:cBhvr>
                                        <p:cTn id="30" dur="1" fill="hold">
                                          <p:stCondLst>
                                            <p:cond delay="499"/>
                                          </p:stCondLst>
                                        </p:cTn>
                                        <p:tgtEl>
                                          <p:spTgt spid="95"/>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42"/>
                                        </p:tgtEl>
                                      </p:cBhvr>
                                    </p:animEffect>
                                    <p:set>
                                      <p:cBhvr>
                                        <p:cTn id="36" dur="1" fill="hold">
                                          <p:stCondLst>
                                            <p:cond delay="499"/>
                                          </p:stCondLst>
                                        </p:cTn>
                                        <p:tgtEl>
                                          <p:spTgt spid="42"/>
                                        </p:tgtEl>
                                        <p:attrNameLst>
                                          <p:attrName>style.visibility</p:attrName>
                                        </p:attrNameLst>
                                      </p:cBhvr>
                                      <p:to>
                                        <p:strVal val="hidden"/>
                                      </p:to>
                                    </p:set>
                                  </p:childTnLst>
                                </p:cTn>
                              </p:par>
                              <p:par>
                                <p:cTn id="37" presetID="22" presetClass="exit" presetSubtype="4" fill="hold" grpId="0" nodeType="withEffect">
                                  <p:stCondLst>
                                    <p:cond delay="0"/>
                                  </p:stCondLst>
                                  <p:childTnLst>
                                    <p:animEffect transition="out" filter="wipe(down)">
                                      <p:cBhvr>
                                        <p:cTn id="38" dur="500"/>
                                        <p:tgtEl>
                                          <p:spTgt spid="59"/>
                                        </p:tgtEl>
                                      </p:cBhvr>
                                    </p:animEffect>
                                    <p:set>
                                      <p:cBhvr>
                                        <p:cTn id="39" dur="1" fill="hold">
                                          <p:stCondLst>
                                            <p:cond delay="499"/>
                                          </p:stCondLst>
                                        </p:cTn>
                                        <p:tgtEl>
                                          <p:spTgt spid="59"/>
                                        </p:tgtEl>
                                        <p:attrNameLst>
                                          <p:attrName>style.visibility</p:attrName>
                                        </p:attrNameLst>
                                      </p:cBhvr>
                                      <p:to>
                                        <p:strVal val="hidden"/>
                                      </p:to>
                                    </p:set>
                                  </p:childTnLst>
                                </p:cTn>
                              </p:par>
                              <p:par>
                                <p:cTn id="40" presetID="22" presetClass="exit" presetSubtype="4" fill="hold" grpId="0" nodeType="withEffect">
                                  <p:stCondLst>
                                    <p:cond delay="0"/>
                                  </p:stCondLst>
                                  <p:childTnLst>
                                    <p:animEffect transition="out" filter="wipe(down)">
                                      <p:cBhvr>
                                        <p:cTn id="41" dur="500"/>
                                        <p:tgtEl>
                                          <p:spTgt spid="62"/>
                                        </p:tgtEl>
                                      </p:cBhvr>
                                    </p:animEffect>
                                    <p:set>
                                      <p:cBhvr>
                                        <p:cTn id="42" dur="1" fill="hold">
                                          <p:stCondLst>
                                            <p:cond delay="499"/>
                                          </p:stCondLst>
                                        </p:cTn>
                                        <p:tgtEl>
                                          <p:spTgt spid="62"/>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65"/>
                                        </p:tgtEl>
                                      </p:cBhvr>
                                    </p:animEffect>
                                    <p:set>
                                      <p:cBhvr>
                                        <p:cTn id="45" dur="1" fill="hold">
                                          <p:stCondLst>
                                            <p:cond delay="499"/>
                                          </p:stCondLst>
                                        </p:cTn>
                                        <p:tgtEl>
                                          <p:spTgt spid="65"/>
                                        </p:tgtEl>
                                        <p:attrNameLst>
                                          <p:attrName>style.visibility</p:attrName>
                                        </p:attrNameLst>
                                      </p:cBhvr>
                                      <p:to>
                                        <p:strVal val="hidden"/>
                                      </p:to>
                                    </p:set>
                                  </p:childTnLst>
                                </p:cTn>
                              </p:par>
                              <p:par>
                                <p:cTn id="46" presetID="22" presetClass="exit" presetSubtype="4" fill="hold" nodeType="withEffect">
                                  <p:stCondLst>
                                    <p:cond delay="0"/>
                                  </p:stCondLst>
                                  <p:childTnLst>
                                    <p:animEffect transition="out" filter="wipe(down)">
                                      <p:cBhvr>
                                        <p:cTn id="47" dur="500"/>
                                        <p:tgtEl>
                                          <p:spTgt spid="91"/>
                                        </p:tgtEl>
                                      </p:cBhvr>
                                    </p:animEffect>
                                    <p:set>
                                      <p:cBhvr>
                                        <p:cTn id="48" dur="1" fill="hold">
                                          <p:stCondLst>
                                            <p:cond delay="499"/>
                                          </p:stCondLst>
                                        </p:cTn>
                                        <p:tgtEl>
                                          <p:spTgt spid="91"/>
                                        </p:tgtEl>
                                        <p:attrNameLst>
                                          <p:attrName>style.visibility</p:attrName>
                                        </p:attrNameLst>
                                      </p:cBhvr>
                                      <p:to>
                                        <p:strVal val="hidden"/>
                                      </p:to>
                                    </p:set>
                                  </p:childTnLst>
                                </p:cTn>
                              </p:par>
                              <p:par>
                                <p:cTn id="49" presetID="22" presetClass="exit" presetSubtype="4" fill="hold" grpId="0" nodeType="withEffect">
                                  <p:stCondLst>
                                    <p:cond delay="0"/>
                                  </p:stCondLst>
                                  <p:childTnLst>
                                    <p:animEffect transition="out" filter="wipe(down)">
                                      <p:cBhvr>
                                        <p:cTn id="50" dur="500"/>
                                        <p:tgtEl>
                                          <p:spTgt spid="92"/>
                                        </p:tgtEl>
                                      </p:cBhvr>
                                    </p:animEffect>
                                    <p:set>
                                      <p:cBhvr>
                                        <p:cTn id="51" dur="1" fill="hold">
                                          <p:stCondLst>
                                            <p:cond delay="499"/>
                                          </p:stCondLst>
                                        </p:cTn>
                                        <p:tgtEl>
                                          <p:spTgt spid="92"/>
                                        </p:tgtEl>
                                        <p:attrNameLst>
                                          <p:attrName>style.visibility</p:attrName>
                                        </p:attrNameLst>
                                      </p:cBhvr>
                                      <p:to>
                                        <p:strVal val="hidden"/>
                                      </p:to>
                                    </p:set>
                                  </p:childTnLst>
                                </p:cTn>
                              </p:par>
                              <p:par>
                                <p:cTn id="52" presetID="22" presetClass="exit" presetSubtype="4" fill="hold" nodeType="withEffect">
                                  <p:stCondLst>
                                    <p:cond delay="0"/>
                                  </p:stCondLst>
                                  <p:childTnLst>
                                    <p:animEffect transition="out" filter="wipe(down)">
                                      <p:cBhvr>
                                        <p:cTn id="53" dur="500"/>
                                        <p:tgtEl>
                                          <p:spTgt spid="100"/>
                                        </p:tgtEl>
                                      </p:cBhvr>
                                    </p:animEffect>
                                    <p:set>
                                      <p:cBhvr>
                                        <p:cTn id="54" dur="1" fill="hold">
                                          <p:stCondLst>
                                            <p:cond delay="499"/>
                                          </p:stCondLst>
                                        </p:cTn>
                                        <p:tgtEl>
                                          <p:spTgt spid="100"/>
                                        </p:tgtEl>
                                        <p:attrNameLst>
                                          <p:attrName>style.visibility</p:attrName>
                                        </p:attrNameLst>
                                      </p:cBhvr>
                                      <p:to>
                                        <p:strVal val="hidden"/>
                                      </p:to>
                                    </p:set>
                                  </p:childTnLst>
                                </p:cTn>
                              </p:par>
                              <p:par>
                                <p:cTn id="55" presetID="22" presetClass="exit" presetSubtype="4" fill="hold" nodeType="withEffect">
                                  <p:stCondLst>
                                    <p:cond delay="0"/>
                                  </p:stCondLst>
                                  <p:childTnLst>
                                    <p:animEffect transition="out" filter="wipe(down)">
                                      <p:cBhvr>
                                        <p:cTn id="56" dur="500"/>
                                        <p:tgtEl>
                                          <p:spTgt spid="70"/>
                                        </p:tgtEl>
                                      </p:cBhvr>
                                    </p:animEffect>
                                    <p:set>
                                      <p:cBhvr>
                                        <p:cTn id="57" dur="1" fill="hold">
                                          <p:stCondLst>
                                            <p:cond delay="499"/>
                                          </p:stCondLst>
                                        </p:cTn>
                                        <p:tgtEl>
                                          <p:spTgt spid="70"/>
                                        </p:tgtEl>
                                        <p:attrNameLst>
                                          <p:attrName>style.visibility</p:attrName>
                                        </p:attrNameLst>
                                      </p:cBhvr>
                                      <p:to>
                                        <p:strVal val="hidden"/>
                                      </p:to>
                                    </p:set>
                                  </p:childTnLst>
                                </p:cTn>
                              </p:par>
                              <p:par>
                                <p:cTn id="58" presetID="22" presetClass="exit" presetSubtype="4" fill="hold" grpId="0" nodeType="withEffect">
                                  <p:stCondLst>
                                    <p:cond delay="0"/>
                                  </p:stCondLst>
                                  <p:childTnLst>
                                    <p:animEffect transition="out" filter="wipe(down)">
                                      <p:cBhvr>
                                        <p:cTn id="59" dur="500"/>
                                        <p:tgtEl>
                                          <p:spTgt spid="78"/>
                                        </p:tgtEl>
                                      </p:cBhvr>
                                    </p:animEffect>
                                    <p:set>
                                      <p:cBhvr>
                                        <p:cTn id="60" dur="1" fill="hold">
                                          <p:stCondLst>
                                            <p:cond delay="499"/>
                                          </p:stCondLst>
                                        </p:cTn>
                                        <p:tgtEl>
                                          <p:spTgt spid="78"/>
                                        </p:tgtEl>
                                        <p:attrNameLst>
                                          <p:attrName>style.visibility</p:attrName>
                                        </p:attrNameLst>
                                      </p:cBhvr>
                                      <p:to>
                                        <p:strVal val="hidden"/>
                                      </p:to>
                                    </p:set>
                                  </p:childTnLst>
                                </p:cTn>
                              </p:par>
                              <p:par>
                                <p:cTn id="61" presetID="22" presetClass="exit" presetSubtype="4" fill="hold" nodeType="withEffect">
                                  <p:stCondLst>
                                    <p:cond delay="0"/>
                                  </p:stCondLst>
                                  <p:childTnLst>
                                    <p:animEffect transition="out" filter="wipe(down)">
                                      <p:cBhvr>
                                        <p:cTn id="62" dur="500"/>
                                        <p:tgtEl>
                                          <p:spTgt spid="9"/>
                                        </p:tgtEl>
                                      </p:cBhvr>
                                    </p:animEffect>
                                    <p:set>
                                      <p:cBhvr>
                                        <p:cTn id="63" dur="1" fill="hold">
                                          <p:stCondLst>
                                            <p:cond delay="499"/>
                                          </p:stCondLst>
                                        </p:cTn>
                                        <p:tgtEl>
                                          <p:spTgt spid="9"/>
                                        </p:tgtEl>
                                        <p:attrNameLst>
                                          <p:attrName>style.visibility</p:attrName>
                                        </p:attrNameLst>
                                      </p:cBhvr>
                                      <p:to>
                                        <p:strVal val="hidden"/>
                                      </p:to>
                                    </p:set>
                                  </p:childTnLst>
                                </p:cTn>
                              </p:par>
                              <p:par>
                                <p:cTn id="64" presetID="22" presetClass="exit" presetSubtype="4" fill="hold" grpId="0" nodeType="withEffect">
                                  <p:stCondLst>
                                    <p:cond delay="0"/>
                                  </p:stCondLst>
                                  <p:childTnLst>
                                    <p:animEffect transition="out" filter="wipe(down)">
                                      <p:cBhvr>
                                        <p:cTn id="65" dur="500"/>
                                        <p:tgtEl>
                                          <p:spTgt spid="16"/>
                                        </p:tgtEl>
                                      </p:cBhvr>
                                    </p:animEffect>
                                    <p:set>
                                      <p:cBhvr>
                                        <p:cTn id="66" dur="1" fill="hold">
                                          <p:stCondLst>
                                            <p:cond delay="499"/>
                                          </p:stCondLst>
                                        </p:cTn>
                                        <p:tgtEl>
                                          <p:spTgt spid="16"/>
                                        </p:tgtEl>
                                        <p:attrNameLst>
                                          <p:attrName>style.visibility</p:attrName>
                                        </p:attrNameLst>
                                      </p:cBhvr>
                                      <p:to>
                                        <p:strVal val="hidden"/>
                                      </p:to>
                                    </p:set>
                                  </p:childTnLst>
                                </p:cTn>
                              </p:par>
                              <p:par>
                                <p:cTn id="67" presetID="22" presetClass="exit" presetSubtype="4" fill="hold" grpId="0" nodeType="withEffect">
                                  <p:stCondLst>
                                    <p:cond delay="0"/>
                                  </p:stCondLst>
                                  <p:childTnLst>
                                    <p:animEffect transition="out" filter="wipe(down)">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par>
                                <p:cTn id="70" presetID="22" presetClass="exit" presetSubtype="4" fill="hold" grpId="0" nodeType="withEffect">
                                  <p:stCondLst>
                                    <p:cond delay="0"/>
                                  </p:stCondLst>
                                  <p:childTnLst>
                                    <p:animEffect transition="out" filter="wipe(down)">
                                      <p:cBhvr>
                                        <p:cTn id="71" dur="500"/>
                                        <p:tgtEl>
                                          <p:spTgt spid="46"/>
                                        </p:tgtEl>
                                      </p:cBhvr>
                                    </p:animEffect>
                                    <p:set>
                                      <p:cBhvr>
                                        <p:cTn id="72" dur="1" fill="hold">
                                          <p:stCondLst>
                                            <p:cond delay="499"/>
                                          </p:stCondLst>
                                        </p:cTn>
                                        <p:tgtEl>
                                          <p:spTgt spid="46"/>
                                        </p:tgtEl>
                                        <p:attrNameLst>
                                          <p:attrName>style.visibility</p:attrName>
                                        </p:attrNameLst>
                                      </p:cBhvr>
                                      <p:to>
                                        <p:strVal val="hidden"/>
                                      </p:to>
                                    </p:set>
                                  </p:childTnLst>
                                </p:cTn>
                              </p:par>
                              <p:par>
                                <p:cTn id="73" presetID="22" presetClass="exit" presetSubtype="4" fill="hold" grpId="0" nodeType="withEffect">
                                  <p:stCondLst>
                                    <p:cond delay="0"/>
                                  </p:stCondLst>
                                  <p:childTnLst>
                                    <p:animEffect transition="out" filter="wipe(down)">
                                      <p:cBhvr>
                                        <p:cTn id="74" dur="500"/>
                                        <p:tgtEl>
                                          <p:spTgt spid="47"/>
                                        </p:tgtEl>
                                      </p:cBhvr>
                                    </p:animEffect>
                                    <p:set>
                                      <p:cBhvr>
                                        <p:cTn id="75" dur="1" fill="hold">
                                          <p:stCondLst>
                                            <p:cond delay="499"/>
                                          </p:stCondLst>
                                        </p:cTn>
                                        <p:tgtEl>
                                          <p:spTgt spid="47"/>
                                        </p:tgtEl>
                                        <p:attrNameLst>
                                          <p:attrName>style.visibility</p:attrName>
                                        </p:attrNameLst>
                                      </p:cBhvr>
                                      <p:to>
                                        <p:strVal val="hidden"/>
                                      </p:to>
                                    </p:set>
                                  </p:childTnLst>
                                </p:cTn>
                              </p:par>
                              <p:par>
                                <p:cTn id="76" presetID="22" presetClass="exit" presetSubtype="4" fill="hold" grpId="0" nodeType="withEffect">
                                  <p:stCondLst>
                                    <p:cond delay="0"/>
                                  </p:stCondLst>
                                  <p:childTnLst>
                                    <p:animEffect transition="out" filter="wipe(down)">
                                      <p:cBhvr>
                                        <p:cTn id="77" dur="500"/>
                                        <p:tgtEl>
                                          <p:spTgt spid="48"/>
                                        </p:tgtEl>
                                      </p:cBhvr>
                                    </p:animEffect>
                                    <p:set>
                                      <p:cBhvr>
                                        <p:cTn id="78" dur="1" fill="hold">
                                          <p:stCondLst>
                                            <p:cond delay="499"/>
                                          </p:stCondLst>
                                        </p:cTn>
                                        <p:tgtEl>
                                          <p:spTgt spid="48"/>
                                        </p:tgtEl>
                                        <p:attrNameLst>
                                          <p:attrName>style.visibility</p:attrName>
                                        </p:attrNameLst>
                                      </p:cBhvr>
                                      <p:to>
                                        <p:strVal val="hidden"/>
                                      </p:to>
                                    </p:set>
                                  </p:childTnLst>
                                </p:cTn>
                              </p:par>
                              <p:par>
                                <p:cTn id="79" presetID="22" presetClass="exit" presetSubtype="4" fill="hold" grpId="0" nodeType="withEffect">
                                  <p:stCondLst>
                                    <p:cond delay="0"/>
                                  </p:stCondLst>
                                  <p:childTnLst>
                                    <p:animEffect transition="out" filter="wipe(down)">
                                      <p:cBhvr>
                                        <p:cTn id="80" dur="500"/>
                                        <p:tgtEl>
                                          <p:spTgt spid="63"/>
                                        </p:tgtEl>
                                      </p:cBhvr>
                                    </p:animEffect>
                                    <p:set>
                                      <p:cBhvr>
                                        <p:cTn id="81" dur="1" fill="hold">
                                          <p:stCondLst>
                                            <p:cond delay="499"/>
                                          </p:stCondLst>
                                        </p:cTn>
                                        <p:tgtEl>
                                          <p:spTgt spid="63"/>
                                        </p:tgtEl>
                                        <p:attrNameLst>
                                          <p:attrName>style.visibility</p:attrName>
                                        </p:attrNameLst>
                                      </p:cBhvr>
                                      <p:to>
                                        <p:strVal val="hidden"/>
                                      </p:to>
                                    </p:set>
                                  </p:childTnLst>
                                </p:cTn>
                              </p:par>
                              <p:par>
                                <p:cTn id="82" presetID="22" presetClass="exit" presetSubtype="4" fill="hold" grpId="0" nodeType="withEffect">
                                  <p:stCondLst>
                                    <p:cond delay="0"/>
                                  </p:stCondLst>
                                  <p:childTnLst>
                                    <p:animEffect transition="out" filter="wipe(down)">
                                      <p:cBhvr>
                                        <p:cTn id="83" dur="500"/>
                                        <p:tgtEl>
                                          <p:spTgt spid="69"/>
                                        </p:tgtEl>
                                      </p:cBhvr>
                                    </p:animEffect>
                                    <p:set>
                                      <p:cBhvr>
                                        <p:cTn id="84" dur="1" fill="hold">
                                          <p:stCondLst>
                                            <p:cond delay="499"/>
                                          </p:stCondLst>
                                        </p:cTn>
                                        <p:tgtEl>
                                          <p:spTgt spid="69"/>
                                        </p:tgtEl>
                                        <p:attrNameLst>
                                          <p:attrName>style.visibility</p:attrName>
                                        </p:attrNameLst>
                                      </p:cBhvr>
                                      <p:to>
                                        <p:strVal val="hidden"/>
                                      </p:to>
                                    </p:set>
                                  </p:childTnLst>
                                </p:cTn>
                              </p:par>
                              <p:par>
                                <p:cTn id="85" presetID="22" presetClass="exit" presetSubtype="4" fill="hold" nodeType="withEffect">
                                  <p:stCondLst>
                                    <p:cond delay="0"/>
                                  </p:stCondLst>
                                  <p:childTnLst>
                                    <p:animEffect transition="out" filter="wipe(down)">
                                      <p:cBhvr>
                                        <p:cTn id="86" dur="500"/>
                                        <p:tgtEl>
                                          <p:spTgt spid="85"/>
                                        </p:tgtEl>
                                      </p:cBhvr>
                                    </p:animEffect>
                                    <p:set>
                                      <p:cBhvr>
                                        <p:cTn id="87" dur="1" fill="hold">
                                          <p:stCondLst>
                                            <p:cond delay="499"/>
                                          </p:stCondLst>
                                        </p:cTn>
                                        <p:tgtEl>
                                          <p:spTgt spid="85"/>
                                        </p:tgtEl>
                                        <p:attrNameLst>
                                          <p:attrName>style.visibility</p:attrName>
                                        </p:attrNameLst>
                                      </p:cBhvr>
                                      <p:to>
                                        <p:strVal val="hidden"/>
                                      </p:to>
                                    </p:set>
                                  </p:childTnLst>
                                </p:cTn>
                              </p:par>
                              <p:par>
                                <p:cTn id="88" presetID="22" presetClass="exit" presetSubtype="4" fill="hold" nodeType="withEffect">
                                  <p:stCondLst>
                                    <p:cond delay="0"/>
                                  </p:stCondLst>
                                  <p:childTnLst>
                                    <p:animEffect transition="out" filter="wipe(down)">
                                      <p:cBhvr>
                                        <p:cTn id="89" dur="500"/>
                                        <p:tgtEl>
                                          <p:spTgt spid="86"/>
                                        </p:tgtEl>
                                      </p:cBhvr>
                                    </p:animEffect>
                                    <p:set>
                                      <p:cBhvr>
                                        <p:cTn id="90" dur="1" fill="hold">
                                          <p:stCondLst>
                                            <p:cond delay="499"/>
                                          </p:stCondLst>
                                        </p:cTn>
                                        <p:tgtEl>
                                          <p:spTgt spid="86"/>
                                        </p:tgtEl>
                                        <p:attrNameLst>
                                          <p:attrName>style.visibility</p:attrName>
                                        </p:attrNameLst>
                                      </p:cBhvr>
                                      <p:to>
                                        <p:strVal val="hidden"/>
                                      </p:to>
                                    </p:set>
                                  </p:childTnLst>
                                </p:cTn>
                              </p:par>
                              <p:par>
                                <p:cTn id="91" presetID="22" presetClass="exit" presetSubtype="4" fill="hold" grpId="0" nodeType="withEffect">
                                  <p:stCondLst>
                                    <p:cond delay="0"/>
                                  </p:stCondLst>
                                  <p:childTnLst>
                                    <p:animEffect transition="out" filter="wipe(down)">
                                      <p:cBhvr>
                                        <p:cTn id="92" dur="500"/>
                                        <p:tgtEl>
                                          <p:spTgt spid="2"/>
                                        </p:tgtEl>
                                      </p:cBhvr>
                                    </p:animEffect>
                                    <p:set>
                                      <p:cBhvr>
                                        <p:cTn id="93" dur="1" fill="hold">
                                          <p:stCondLst>
                                            <p:cond delay="499"/>
                                          </p:stCondLst>
                                        </p:cTn>
                                        <p:tgtEl>
                                          <p:spTgt spid="2"/>
                                        </p:tgtEl>
                                        <p:attrNameLst>
                                          <p:attrName>style.visibility</p:attrName>
                                        </p:attrNameLst>
                                      </p:cBhvr>
                                      <p:to>
                                        <p:strVal val="hidden"/>
                                      </p:to>
                                    </p:set>
                                  </p:childTnLst>
                                </p:cTn>
                              </p:par>
                              <p:par>
                                <p:cTn id="94" presetID="22" presetClass="exit" presetSubtype="4" fill="hold" grpId="1" nodeType="withEffect">
                                  <p:stCondLst>
                                    <p:cond delay="0"/>
                                  </p:stCondLst>
                                  <p:childTnLst>
                                    <p:animEffect transition="out" filter="wipe(down)">
                                      <p:cBhvr>
                                        <p:cTn id="95" dur="500"/>
                                        <p:tgtEl>
                                          <p:spTgt spid="63"/>
                                        </p:tgtEl>
                                      </p:cBhvr>
                                    </p:animEffect>
                                    <p:set>
                                      <p:cBhvr>
                                        <p:cTn id="96" dur="1" fill="hold">
                                          <p:stCondLst>
                                            <p:cond delay="499"/>
                                          </p:stCondLst>
                                        </p:cTn>
                                        <p:tgtEl>
                                          <p:spTgt spid="63"/>
                                        </p:tgtEl>
                                        <p:attrNameLst>
                                          <p:attrName>style.visibility</p:attrName>
                                        </p:attrNameLst>
                                      </p:cBhvr>
                                      <p:to>
                                        <p:strVal val="hidden"/>
                                      </p:to>
                                    </p:set>
                                  </p:childTnLst>
                                </p:cTn>
                              </p:par>
                              <p:par>
                                <p:cTn id="97" presetID="22" presetClass="exit" presetSubtype="4" fill="hold" grpId="1" nodeType="withEffect">
                                  <p:stCondLst>
                                    <p:cond delay="0"/>
                                  </p:stCondLst>
                                  <p:childTnLst>
                                    <p:animEffect transition="out" filter="wipe(down)">
                                      <p:cBhvr>
                                        <p:cTn id="98" dur="500"/>
                                        <p:tgtEl>
                                          <p:spTgt spid="69"/>
                                        </p:tgtEl>
                                      </p:cBhvr>
                                    </p:animEffect>
                                    <p:set>
                                      <p:cBhvr>
                                        <p:cTn id="99" dur="1" fill="hold">
                                          <p:stCondLst>
                                            <p:cond delay="499"/>
                                          </p:stCondLst>
                                        </p:cTn>
                                        <p:tgtEl>
                                          <p:spTgt spid="69"/>
                                        </p:tgtEl>
                                        <p:attrNameLst>
                                          <p:attrName>style.visibility</p:attrName>
                                        </p:attrNameLst>
                                      </p:cBhvr>
                                      <p:to>
                                        <p:strVal val="hidden"/>
                                      </p:to>
                                    </p:set>
                                  </p:childTnLst>
                                </p:cTn>
                              </p:par>
                              <p:par>
                                <p:cTn id="100" presetID="22" presetClass="exit" presetSubtype="4" fill="hold" nodeType="withEffect">
                                  <p:stCondLst>
                                    <p:cond delay="0"/>
                                  </p:stCondLst>
                                  <p:childTnLst>
                                    <p:animEffect transition="out" filter="wipe(down)">
                                      <p:cBhvr>
                                        <p:cTn id="101" dur="500"/>
                                        <p:tgtEl>
                                          <p:spTgt spid="86"/>
                                        </p:tgtEl>
                                      </p:cBhvr>
                                    </p:animEffect>
                                    <p:set>
                                      <p:cBhvr>
                                        <p:cTn id="102" dur="1" fill="hold">
                                          <p:stCondLst>
                                            <p:cond delay="499"/>
                                          </p:stCondLst>
                                        </p:cTn>
                                        <p:tgtEl>
                                          <p:spTgt spid="86"/>
                                        </p:tgtEl>
                                        <p:attrNameLst>
                                          <p:attrName>style.visibility</p:attrName>
                                        </p:attrNameLst>
                                      </p:cBhvr>
                                      <p:to>
                                        <p:strVal val="hidden"/>
                                      </p:to>
                                    </p:set>
                                  </p:childTnLst>
                                </p:cTn>
                              </p:par>
                              <p:par>
                                <p:cTn id="103" presetID="22" presetClass="exit" presetSubtype="4" fill="hold" grpId="0" nodeType="withEffect">
                                  <p:stCondLst>
                                    <p:cond delay="0"/>
                                  </p:stCondLst>
                                  <p:childTnLst>
                                    <p:animEffect transition="out" filter="wipe(down)">
                                      <p:cBhvr>
                                        <p:cTn id="104" dur="500"/>
                                        <p:tgtEl>
                                          <p:spTgt spid="20"/>
                                        </p:tgtEl>
                                      </p:cBhvr>
                                    </p:animEffect>
                                    <p:set>
                                      <p:cBhvr>
                                        <p:cTn id="105" dur="1" fill="hold">
                                          <p:stCondLst>
                                            <p:cond delay="499"/>
                                          </p:stCondLst>
                                        </p:cTn>
                                        <p:tgtEl>
                                          <p:spTgt spid="20"/>
                                        </p:tgtEl>
                                        <p:attrNameLst>
                                          <p:attrName>style.visibility</p:attrName>
                                        </p:attrNameLst>
                                      </p:cBhvr>
                                      <p:to>
                                        <p:strVal val="hidden"/>
                                      </p:to>
                                    </p:set>
                                  </p:childTnLst>
                                </p:cTn>
                              </p:par>
                              <p:par>
                                <p:cTn id="106" presetID="22" presetClass="exit" presetSubtype="4" fill="hold" grpId="1" nodeType="withEffect">
                                  <p:stCondLst>
                                    <p:cond delay="0"/>
                                  </p:stCondLst>
                                  <p:childTnLst>
                                    <p:animEffect transition="out" filter="wipe(down)">
                                      <p:cBhvr>
                                        <p:cTn id="107" dur="500"/>
                                        <p:tgtEl>
                                          <p:spTgt spid="4"/>
                                        </p:tgtEl>
                                      </p:cBhvr>
                                    </p:animEffect>
                                    <p:set>
                                      <p:cBhvr>
                                        <p:cTn id="108" dur="1" fill="hold">
                                          <p:stCondLst>
                                            <p:cond delay="499"/>
                                          </p:stCondLst>
                                        </p:cTn>
                                        <p:tgtEl>
                                          <p:spTgt spid="4"/>
                                        </p:tgtEl>
                                        <p:attrNameLst>
                                          <p:attrName>style.visibility</p:attrName>
                                        </p:attrNameLst>
                                      </p:cBhvr>
                                      <p:to>
                                        <p:strVal val="hidden"/>
                                      </p:to>
                                    </p:set>
                                  </p:childTnLst>
                                </p:cTn>
                              </p:par>
                              <p:par>
                                <p:cTn id="109" presetID="22" presetClass="exit" presetSubtype="4" fill="hold" grpId="1" nodeType="withEffect">
                                  <p:stCondLst>
                                    <p:cond delay="0"/>
                                  </p:stCondLst>
                                  <p:childTnLst>
                                    <p:animEffect transition="out" filter="wipe(down)">
                                      <p:cBhvr>
                                        <p:cTn id="110" dur="500"/>
                                        <p:tgtEl>
                                          <p:spTgt spid="42"/>
                                        </p:tgtEl>
                                      </p:cBhvr>
                                    </p:animEffect>
                                    <p:set>
                                      <p:cBhvr>
                                        <p:cTn id="111" dur="1" fill="hold">
                                          <p:stCondLst>
                                            <p:cond delay="499"/>
                                          </p:stCondLst>
                                        </p:cTn>
                                        <p:tgtEl>
                                          <p:spTgt spid="42"/>
                                        </p:tgtEl>
                                        <p:attrNameLst>
                                          <p:attrName>style.visibility</p:attrName>
                                        </p:attrNameLst>
                                      </p:cBhvr>
                                      <p:to>
                                        <p:strVal val="hidden"/>
                                      </p:to>
                                    </p:set>
                                  </p:childTnLst>
                                </p:cTn>
                              </p:par>
                              <p:par>
                                <p:cTn id="112" presetID="22" presetClass="exit" presetSubtype="4" fill="hold" grpId="1" nodeType="withEffect">
                                  <p:stCondLst>
                                    <p:cond delay="0"/>
                                  </p:stCondLst>
                                  <p:childTnLst>
                                    <p:animEffect transition="out" filter="wipe(down)">
                                      <p:cBhvr>
                                        <p:cTn id="113" dur="500"/>
                                        <p:tgtEl>
                                          <p:spTgt spid="59"/>
                                        </p:tgtEl>
                                      </p:cBhvr>
                                    </p:animEffect>
                                    <p:set>
                                      <p:cBhvr>
                                        <p:cTn id="114" dur="1" fill="hold">
                                          <p:stCondLst>
                                            <p:cond delay="499"/>
                                          </p:stCondLst>
                                        </p:cTn>
                                        <p:tgtEl>
                                          <p:spTgt spid="59"/>
                                        </p:tgtEl>
                                        <p:attrNameLst>
                                          <p:attrName>style.visibility</p:attrName>
                                        </p:attrNameLst>
                                      </p:cBhvr>
                                      <p:to>
                                        <p:strVal val="hidden"/>
                                      </p:to>
                                    </p:set>
                                  </p:childTnLst>
                                </p:cTn>
                              </p:par>
                              <p:par>
                                <p:cTn id="115" presetID="22" presetClass="exit" presetSubtype="4" fill="hold" grpId="1" nodeType="withEffect">
                                  <p:stCondLst>
                                    <p:cond delay="0"/>
                                  </p:stCondLst>
                                  <p:childTnLst>
                                    <p:animEffect transition="out" filter="wipe(down)">
                                      <p:cBhvr>
                                        <p:cTn id="116" dur="500"/>
                                        <p:tgtEl>
                                          <p:spTgt spid="65"/>
                                        </p:tgtEl>
                                      </p:cBhvr>
                                    </p:animEffect>
                                    <p:set>
                                      <p:cBhvr>
                                        <p:cTn id="117" dur="1" fill="hold">
                                          <p:stCondLst>
                                            <p:cond delay="499"/>
                                          </p:stCondLst>
                                        </p:cTn>
                                        <p:tgtEl>
                                          <p:spTgt spid="65"/>
                                        </p:tgtEl>
                                        <p:attrNameLst>
                                          <p:attrName>style.visibility</p:attrName>
                                        </p:attrNameLst>
                                      </p:cBhvr>
                                      <p:to>
                                        <p:strVal val="hidden"/>
                                      </p:to>
                                    </p:set>
                                  </p:childTnLst>
                                </p:cTn>
                              </p:par>
                              <p:par>
                                <p:cTn id="118" presetID="22" presetClass="exit" presetSubtype="4" fill="hold" nodeType="withEffect">
                                  <p:stCondLst>
                                    <p:cond delay="0"/>
                                  </p:stCondLst>
                                  <p:childTnLst>
                                    <p:animEffect transition="out" filter="wipe(down)">
                                      <p:cBhvr>
                                        <p:cTn id="119" dur="500"/>
                                        <p:tgtEl>
                                          <p:spTgt spid="70"/>
                                        </p:tgtEl>
                                      </p:cBhvr>
                                    </p:animEffect>
                                    <p:set>
                                      <p:cBhvr>
                                        <p:cTn id="120" dur="1" fill="hold">
                                          <p:stCondLst>
                                            <p:cond delay="499"/>
                                          </p:stCondLst>
                                        </p:cTn>
                                        <p:tgtEl>
                                          <p:spTgt spid="70"/>
                                        </p:tgtEl>
                                        <p:attrNameLst>
                                          <p:attrName>style.visibility</p:attrName>
                                        </p:attrNameLst>
                                      </p:cBhvr>
                                      <p:to>
                                        <p:strVal val="hidden"/>
                                      </p:to>
                                    </p:set>
                                  </p:childTnLst>
                                </p:cTn>
                              </p:par>
                              <p:par>
                                <p:cTn id="121" presetID="22" presetClass="exit" presetSubtype="4" fill="hold" nodeType="withEffect">
                                  <p:stCondLst>
                                    <p:cond delay="0"/>
                                  </p:stCondLst>
                                  <p:childTnLst>
                                    <p:animEffect transition="out" filter="wipe(down)">
                                      <p:cBhvr>
                                        <p:cTn id="122" dur="500"/>
                                        <p:tgtEl>
                                          <p:spTgt spid="66"/>
                                        </p:tgtEl>
                                      </p:cBhvr>
                                    </p:animEffect>
                                    <p:set>
                                      <p:cBhvr>
                                        <p:cTn id="123" dur="1" fill="hold">
                                          <p:stCondLst>
                                            <p:cond delay="499"/>
                                          </p:stCondLst>
                                        </p:cTn>
                                        <p:tgtEl>
                                          <p:spTgt spid="66"/>
                                        </p:tgtEl>
                                        <p:attrNameLst>
                                          <p:attrName>style.visibility</p:attrName>
                                        </p:attrNameLst>
                                      </p:cBhvr>
                                      <p:to>
                                        <p:strVal val="hidden"/>
                                      </p:to>
                                    </p:set>
                                  </p:childTnLst>
                                </p:cTn>
                              </p:par>
                              <p:par>
                                <p:cTn id="124" presetID="22" presetClass="exit" presetSubtype="4" fill="hold" nodeType="withEffect">
                                  <p:stCondLst>
                                    <p:cond delay="0"/>
                                  </p:stCondLst>
                                  <p:childTnLst>
                                    <p:animEffect transition="out" filter="wipe(down)">
                                      <p:cBhvr>
                                        <p:cTn id="125" dur="500"/>
                                        <p:tgtEl>
                                          <p:spTgt spid="94"/>
                                        </p:tgtEl>
                                      </p:cBhvr>
                                    </p:animEffect>
                                    <p:set>
                                      <p:cBhvr>
                                        <p:cTn id="126" dur="1" fill="hold">
                                          <p:stCondLst>
                                            <p:cond delay="499"/>
                                          </p:stCondLst>
                                        </p:cTn>
                                        <p:tgtEl>
                                          <p:spTgt spid="94"/>
                                        </p:tgtEl>
                                        <p:attrNameLst>
                                          <p:attrName>style.visibility</p:attrName>
                                        </p:attrNameLst>
                                      </p:cBhvr>
                                      <p:to>
                                        <p:strVal val="hidden"/>
                                      </p:to>
                                    </p:set>
                                  </p:childTnLst>
                                </p:cTn>
                              </p:par>
                              <p:par>
                                <p:cTn id="127" presetID="22" presetClass="exit" presetSubtype="4" fill="hold" nodeType="withEffect">
                                  <p:stCondLst>
                                    <p:cond delay="0"/>
                                  </p:stCondLst>
                                  <p:childTnLst>
                                    <p:animEffect transition="out" filter="wipe(down)">
                                      <p:cBhvr>
                                        <p:cTn id="128" dur="500"/>
                                        <p:tgtEl>
                                          <p:spTgt spid="73"/>
                                        </p:tgtEl>
                                      </p:cBhvr>
                                    </p:animEffect>
                                    <p:set>
                                      <p:cBhvr>
                                        <p:cTn id="129" dur="1" fill="hold">
                                          <p:stCondLst>
                                            <p:cond delay="499"/>
                                          </p:stCondLst>
                                        </p:cTn>
                                        <p:tgtEl>
                                          <p:spTgt spid="73"/>
                                        </p:tgtEl>
                                        <p:attrNameLst>
                                          <p:attrName>style.visibility</p:attrName>
                                        </p:attrNameLst>
                                      </p:cBhvr>
                                      <p:to>
                                        <p:strVal val="hidden"/>
                                      </p:to>
                                    </p:set>
                                  </p:childTnLst>
                                </p:cTn>
                              </p:par>
                              <p:par>
                                <p:cTn id="130" presetID="22" presetClass="exit" presetSubtype="4" fill="hold" nodeType="withEffect">
                                  <p:stCondLst>
                                    <p:cond delay="0"/>
                                  </p:stCondLst>
                                  <p:childTnLst>
                                    <p:animEffect transition="out" filter="wipe(down)">
                                      <p:cBhvr>
                                        <p:cTn id="131" dur="500"/>
                                        <p:tgtEl>
                                          <p:spTgt spid="79"/>
                                        </p:tgtEl>
                                      </p:cBhvr>
                                    </p:animEffect>
                                    <p:set>
                                      <p:cBhvr>
                                        <p:cTn id="132" dur="1" fill="hold">
                                          <p:stCondLst>
                                            <p:cond delay="499"/>
                                          </p:stCondLst>
                                        </p:cTn>
                                        <p:tgtEl>
                                          <p:spTgt spid="79"/>
                                        </p:tgtEl>
                                        <p:attrNameLst>
                                          <p:attrName>style.visibility</p:attrName>
                                        </p:attrNameLst>
                                      </p:cBhvr>
                                      <p:to>
                                        <p:strVal val="hidden"/>
                                      </p:to>
                                    </p:set>
                                  </p:childTnLst>
                                </p:cTn>
                              </p:par>
                              <p:par>
                                <p:cTn id="133" presetID="22" presetClass="exit" presetSubtype="4" fill="hold" nodeType="withEffect">
                                  <p:stCondLst>
                                    <p:cond delay="0"/>
                                  </p:stCondLst>
                                  <p:childTnLst>
                                    <p:animEffect transition="out" filter="wipe(down)">
                                      <p:cBhvr>
                                        <p:cTn id="134" dur="500"/>
                                        <p:tgtEl>
                                          <p:spTgt spid="58"/>
                                        </p:tgtEl>
                                      </p:cBhvr>
                                    </p:animEffect>
                                    <p:set>
                                      <p:cBhvr>
                                        <p:cTn id="135" dur="1" fill="hold">
                                          <p:stCondLst>
                                            <p:cond delay="499"/>
                                          </p:stCondLst>
                                        </p:cTn>
                                        <p:tgtEl>
                                          <p:spTgt spid="5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animBg="1"/>
      <p:bldP spid="17" grpId="0" animBg="1"/>
      <p:bldP spid="20" grpId="0" animBg="1"/>
      <p:bldP spid="42" grpId="0" animBg="1"/>
      <p:bldP spid="42" grpId="1" animBg="1"/>
      <p:bldP spid="46" grpId="0" animBg="1"/>
      <p:bldP spid="47" grpId="0" animBg="1"/>
      <p:bldP spid="48" grpId="0" animBg="1"/>
      <p:bldP spid="59" grpId="0" animBg="1"/>
      <p:bldP spid="59" grpId="1" animBg="1"/>
      <p:bldP spid="62" grpId="0" animBg="1"/>
      <p:bldP spid="65" grpId="0" animBg="1"/>
      <p:bldP spid="65" grpId="1" animBg="1"/>
      <p:bldP spid="92" grpId="0" animBg="1"/>
      <p:bldP spid="63" grpId="0" animBg="1"/>
      <p:bldP spid="63" grpId="1" animBg="1"/>
      <p:bldP spid="69" grpId="0" animBg="1"/>
      <p:bldP spid="69" grpId="1" animBg="1"/>
      <p:bldP spid="78" grpId="0" animBg="1"/>
      <p:bldP spid="80" grpId="0" animBg="1"/>
      <p:bldP spid="81" grpId="0" animBg="1"/>
      <p:bldP spid="82" grpId="0" animBg="1"/>
      <p:bldP spid="83" grpId="0"/>
      <p:bldP spid="84" grpId="0"/>
      <p:bldP spid="90" grpId="0" animBg="1"/>
      <p:bldP spid="95" grpId="0"/>
      <p:bldP spid="2" grpId="0" animBg="1"/>
      <p:bldP spid="4" grpId="0" animBg="1"/>
      <p:bldP spid="4"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Group 116"/>
          <p:cNvGrpSpPr/>
          <p:nvPr/>
        </p:nvGrpSpPr>
        <p:grpSpPr>
          <a:xfrm>
            <a:off x="817637" y="2028007"/>
            <a:ext cx="8199743" cy="4565599"/>
            <a:chOff x="817637" y="2028007"/>
            <a:chExt cx="8199743" cy="4565599"/>
          </a:xfrm>
        </p:grpSpPr>
        <p:sp>
          <p:nvSpPr>
            <p:cNvPr id="71" name="Rectangle 70"/>
            <p:cNvSpPr/>
            <p:nvPr/>
          </p:nvSpPr>
          <p:spPr>
            <a:xfrm>
              <a:off x="817637" y="2057102"/>
              <a:ext cx="5732094" cy="45365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solidFill>
                </a:rPr>
                <a:t>Query</a:t>
              </a:r>
              <a:br>
                <a:rPr lang="en-US" sz="1600" dirty="0">
                  <a:solidFill>
                    <a:srgbClr val="FFFFFF"/>
                  </a:solidFill>
                </a:rPr>
              </a:br>
              <a:r>
                <a:rPr lang="en-US" sz="1600" dirty="0">
                  <a:solidFill>
                    <a:srgbClr val="FFFFFF"/>
                  </a:solidFill>
                </a:rPr>
                <a:t>P</a:t>
              </a:r>
              <a:r>
                <a:rPr lang="en-US" sz="1600" dirty="0" smtClean="0">
                  <a:solidFill>
                    <a:srgbClr val="FFFFFF"/>
                  </a:solidFill>
                </a:rPr>
                <a:t>rocessing</a:t>
              </a:r>
            </a:p>
          </p:txBody>
        </p:sp>
        <p:cxnSp>
          <p:nvCxnSpPr>
            <p:cNvPr id="113" name="Straight Arrow Connector 112"/>
            <p:cNvCxnSpPr/>
            <p:nvPr/>
          </p:nvCxnSpPr>
          <p:spPr>
            <a:xfrm flipH="1">
              <a:off x="6549731" y="5068495"/>
              <a:ext cx="2467649" cy="1525111"/>
            </a:xfrm>
            <a:prstGeom prst="straightConnector1">
              <a:avLst/>
            </a:prstGeom>
            <a:ln>
              <a:solidFill>
                <a:schemeClr val="tx1">
                  <a:alpha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flipH="1" flipV="1">
              <a:off x="6529499" y="2056305"/>
              <a:ext cx="2452697" cy="995441"/>
            </a:xfrm>
            <a:prstGeom prst="straightConnector1">
              <a:avLst/>
            </a:prstGeom>
            <a:ln>
              <a:solidFill>
                <a:schemeClr val="tx1">
                  <a:alpha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6434261" y="2028007"/>
              <a:ext cx="1785297" cy="1037207"/>
            </a:xfrm>
            <a:prstGeom prst="rect">
              <a:avLst/>
            </a:prstGeom>
            <a:noFill/>
          </p:spPr>
          <p:txBody>
            <a:bodyPr wrap="square" lIns="182880" tIns="146304" rIns="182880" bIns="146304" rtlCol="0">
              <a:spAutoFit/>
            </a:bodyPr>
            <a:lstStyle/>
            <a:p>
              <a:pPr>
                <a:lnSpc>
                  <a:spcPct val="90000"/>
                </a:lnSpc>
                <a:spcAft>
                  <a:spcPts val="600"/>
                </a:spcAft>
              </a:pPr>
              <a:r>
                <a:rPr lang="nb-NO" sz="2400" dirty="0" smtClean="0">
                  <a:solidFill>
                    <a:srgbClr val="505050"/>
                  </a:solidFill>
                </a:rPr>
                <a:t>Query +</a:t>
              </a:r>
            </a:p>
            <a:p>
              <a:pPr>
                <a:lnSpc>
                  <a:spcPct val="90000"/>
                </a:lnSpc>
                <a:spcAft>
                  <a:spcPts val="600"/>
                </a:spcAft>
              </a:pPr>
              <a:r>
                <a:rPr lang="nb-NO" sz="2400" dirty="0" smtClean="0">
                  <a:solidFill>
                    <a:srgbClr val="505050"/>
                  </a:solidFill>
                </a:rPr>
                <a:t>Claims set</a:t>
              </a:r>
            </a:p>
          </p:txBody>
        </p:sp>
        <p:sp>
          <p:nvSpPr>
            <p:cNvPr id="109" name="TextBox 108"/>
            <p:cNvSpPr txBox="1"/>
            <p:nvPr/>
          </p:nvSpPr>
          <p:spPr>
            <a:xfrm>
              <a:off x="6434261" y="5677710"/>
              <a:ext cx="1785297" cy="627864"/>
            </a:xfrm>
            <a:prstGeom prst="rect">
              <a:avLst/>
            </a:prstGeom>
            <a:noFill/>
          </p:spPr>
          <p:txBody>
            <a:bodyPr wrap="square" lIns="182880" tIns="146304" rIns="182880" bIns="146304" rtlCol="0">
              <a:spAutoFit/>
            </a:bodyPr>
            <a:lstStyle/>
            <a:p>
              <a:pPr>
                <a:lnSpc>
                  <a:spcPct val="90000"/>
                </a:lnSpc>
                <a:spcAft>
                  <a:spcPts val="600"/>
                </a:spcAft>
              </a:pPr>
              <a:r>
                <a:rPr lang="nb-NO" sz="2400" dirty="0" smtClean="0">
                  <a:solidFill>
                    <a:srgbClr val="505050"/>
                  </a:solidFill>
                </a:rPr>
                <a:t>Result set</a:t>
              </a:r>
            </a:p>
          </p:txBody>
        </p:sp>
      </p:grpSp>
      <p:sp>
        <p:nvSpPr>
          <p:cNvPr id="3" name="Title 2"/>
          <p:cNvSpPr>
            <a:spLocks noGrp="1"/>
          </p:cNvSpPr>
          <p:nvPr>
            <p:ph type="title"/>
          </p:nvPr>
        </p:nvSpPr>
        <p:spPr/>
        <p:txBody>
          <a:bodyPr/>
          <a:lstStyle/>
          <a:p>
            <a:r>
              <a:rPr lang="en-US" dirty="0" smtClean="0"/>
              <a:t>Search Architecture: Query evaluation</a:t>
            </a:r>
            <a:endParaRPr lang="en-US" dirty="0"/>
          </a:p>
        </p:txBody>
      </p:sp>
      <p:grpSp>
        <p:nvGrpSpPr>
          <p:cNvPr id="12" name="Group 11"/>
          <p:cNvGrpSpPr/>
          <p:nvPr/>
        </p:nvGrpSpPr>
        <p:grpSpPr>
          <a:xfrm>
            <a:off x="10503486" y="3051746"/>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solidFill>
                  <a:srgbClr val="505050"/>
                </a:soli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solidFill>
                  <a:latin typeface="Segoe UI Light"/>
                </a:rPr>
                <a:t>UX</a:t>
              </a:r>
            </a:p>
          </p:txBody>
        </p:sp>
      </p:grpSp>
      <p:sp>
        <p:nvSpPr>
          <p:cNvPr id="24" name="Rectangle 23"/>
          <p:cNvSpPr/>
          <p:nvPr/>
        </p:nvSpPr>
        <p:spPr>
          <a:xfrm>
            <a:off x="7786028" y="3051747"/>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solidFill>
              </a:rPr>
              <a:t>Query</a:t>
            </a:r>
            <a:br>
              <a:rPr lang="en-US" sz="1600" dirty="0">
                <a:solidFill>
                  <a:srgbClr val="FFFFFF"/>
                </a:solidFill>
              </a:rPr>
            </a:br>
            <a:r>
              <a:rPr lang="en-US" sz="1600" dirty="0">
                <a:solidFill>
                  <a:srgbClr val="FFFFFF"/>
                </a:solidFill>
              </a:rPr>
              <a:t>P</a:t>
            </a:r>
            <a:r>
              <a:rPr lang="en-US" sz="1600" dirty="0" smtClean="0">
                <a:solidFill>
                  <a:srgbClr val="FFFFFF"/>
                </a:solidFill>
              </a:rPr>
              <a:t>rocessing</a:t>
            </a:r>
          </a:p>
        </p:txBody>
      </p:sp>
      <p:sp>
        <p:nvSpPr>
          <p:cNvPr id="25" name="Rectangle 24"/>
          <p:cNvSpPr/>
          <p:nvPr/>
        </p:nvSpPr>
        <p:spPr>
          <a:xfrm>
            <a:off x="9144757" y="3051747"/>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solidFill>
              </a:rPr>
              <a:t>WFE</a:t>
            </a:r>
          </a:p>
        </p:txBody>
      </p:sp>
      <p:sp>
        <p:nvSpPr>
          <p:cNvPr id="30" name="Rectangle 29"/>
          <p:cNvSpPr/>
          <p:nvPr/>
        </p:nvSpPr>
        <p:spPr bwMode="auto">
          <a:xfrm>
            <a:off x="10053357" y="3147238"/>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solidFill>
                  <a:srgbClr val="FFFFFF"/>
                </a:solidFill>
                <a:ea typeface="Segoe UI" pitchFamily="34" charset="0"/>
                <a:cs typeface="Segoe UI" pitchFamily="34" charset="0"/>
              </a:rPr>
              <a:t>API</a:t>
            </a:r>
            <a:endParaRPr lang="en-US" sz="1600" spc="-51" dirty="0">
              <a:solidFill>
                <a:srgbClr val="FFFFFF"/>
              </a:solidFill>
              <a:ea typeface="Segoe UI" pitchFamily="34" charset="0"/>
              <a:cs typeface="Segoe UI" pitchFamily="34" charset="0"/>
            </a:endParaRPr>
          </a:p>
        </p:txBody>
      </p:sp>
      <p:sp>
        <p:nvSpPr>
          <p:cNvPr id="49" name="Rounded Rectangle 6"/>
          <p:cNvSpPr/>
          <p:nvPr/>
        </p:nvSpPr>
        <p:spPr bwMode="black">
          <a:xfrm rot="16200000">
            <a:off x="10923754" y="3147395"/>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505050"/>
              </a:solidFill>
              <a:latin typeface="Segoe Light" pitchFamily="34" charset="0"/>
            </a:endParaRPr>
          </a:p>
        </p:txBody>
      </p:sp>
      <p:cxnSp>
        <p:nvCxnSpPr>
          <p:cNvPr id="87" name="Straight Connector 86"/>
          <p:cNvCxnSpPr/>
          <p:nvPr/>
        </p:nvCxnSpPr>
        <p:spPr>
          <a:xfrm>
            <a:off x="7531912" y="3788391"/>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783654"/>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609175"/>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604438"/>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bwMode="auto">
          <a:xfrm>
            <a:off x="9043711" y="2940347"/>
            <a:ext cx="3390185" cy="2285107"/>
          </a:xfrm>
          <a:prstGeom prst="rect">
            <a:avLst/>
          </a:prstGeom>
          <a:solidFill>
            <a:schemeClr val="tx1">
              <a:lumMod val="50000"/>
              <a:alpha val="3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505050"/>
              </a:solidFill>
            </a:endParaRPr>
          </a:p>
        </p:txBody>
      </p:sp>
      <p:grpSp>
        <p:nvGrpSpPr>
          <p:cNvPr id="115" name="Group 114"/>
          <p:cNvGrpSpPr/>
          <p:nvPr/>
        </p:nvGrpSpPr>
        <p:grpSpPr>
          <a:xfrm>
            <a:off x="9144757" y="1625054"/>
            <a:ext cx="1183807" cy="1512168"/>
            <a:chOff x="9144757" y="1625054"/>
            <a:chExt cx="1183807" cy="1512168"/>
          </a:xfrm>
        </p:grpSpPr>
        <p:sp>
          <p:nvSpPr>
            <p:cNvPr id="61" name="Rectangle 60"/>
            <p:cNvSpPr/>
            <p:nvPr/>
          </p:nvSpPr>
          <p:spPr bwMode="auto">
            <a:xfrm>
              <a:off x="9144757" y="1625054"/>
              <a:ext cx="1183807" cy="1130808"/>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3600" dirty="0" smtClean="0">
                  <a:solidFill>
                    <a:srgbClr val="FFFFFF"/>
                  </a:solidFill>
                  <a:latin typeface="Segoe UI Light"/>
                  <a:ea typeface="Segoe UI" pitchFamily="34" charset="0"/>
                  <a:cs typeface="Segoe UI" pitchFamily="34" charset="0"/>
                </a:rPr>
                <a:t>STS</a:t>
              </a:r>
            </a:p>
          </p:txBody>
        </p:sp>
        <p:cxnSp>
          <p:nvCxnSpPr>
            <p:cNvPr id="64" name="Straight Connector 63"/>
            <p:cNvCxnSpPr/>
            <p:nvPr/>
          </p:nvCxnSpPr>
          <p:spPr>
            <a:xfrm>
              <a:off x="9602613" y="2675357"/>
              <a:ext cx="17268" cy="43200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V="1">
              <a:off x="9818637" y="2705222"/>
              <a:ext cx="0" cy="43200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9" name="TextBox 38"/>
          <p:cNvSpPr txBox="1"/>
          <p:nvPr/>
        </p:nvSpPr>
        <p:spPr>
          <a:xfrm>
            <a:off x="-46459" y="3569270"/>
            <a:ext cx="701731" cy="1378807"/>
          </a:xfrm>
          <a:prstGeom prst="rect">
            <a:avLst/>
          </a:prstGeom>
          <a:noFill/>
        </p:spPr>
        <p:txBody>
          <a:bodyPr vert="vert" wrap="square" lIns="182880" tIns="146304" rIns="182880" bIns="146304" rtlCol="0">
            <a:spAutoFit/>
          </a:bodyPr>
          <a:lstStyle/>
          <a:p>
            <a:pPr algn="ctr">
              <a:lnSpc>
                <a:spcPct val="90000"/>
              </a:lnSpc>
              <a:spcAft>
                <a:spcPts val="600"/>
              </a:spcAft>
            </a:pPr>
            <a:r>
              <a:rPr lang="nb-NO" sz="2400" dirty="0" smtClean="0">
                <a:solidFill>
                  <a:srgbClr val="505050"/>
                </a:solidFill>
              </a:rPr>
              <a:t>INDEX</a:t>
            </a:r>
          </a:p>
        </p:txBody>
      </p:sp>
      <p:cxnSp>
        <p:nvCxnSpPr>
          <p:cNvPr id="33" name="Elbow Connector 32"/>
          <p:cNvCxnSpPr>
            <a:endCxn id="39" idx="0"/>
          </p:cNvCxnSpPr>
          <p:nvPr/>
        </p:nvCxnSpPr>
        <p:spPr>
          <a:xfrm rot="10800000" flipV="1">
            <a:off x="304407" y="2940346"/>
            <a:ext cx="6798002" cy="628923"/>
          </a:xfrm>
          <a:prstGeom prst="bentConnector2">
            <a:avLst/>
          </a:prstGeom>
          <a:ln w="44450">
            <a:solidFill>
              <a:schemeClr val="tx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4" name="Elbow Connector 43"/>
          <p:cNvCxnSpPr>
            <a:stCxn id="39" idx="2"/>
          </p:cNvCxnSpPr>
          <p:nvPr/>
        </p:nvCxnSpPr>
        <p:spPr>
          <a:xfrm rot="16200000" flipH="1">
            <a:off x="3492711" y="1759772"/>
            <a:ext cx="421393" cy="6798001"/>
          </a:xfrm>
          <a:prstGeom prst="bentConnector2">
            <a:avLst/>
          </a:prstGeom>
          <a:ln w="44450">
            <a:solidFill>
              <a:schemeClr val="tx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7" name="Rectangle 76"/>
          <p:cNvSpPr/>
          <p:nvPr/>
        </p:nvSpPr>
        <p:spPr bwMode="auto">
          <a:xfrm>
            <a:off x="1502276" y="2467464"/>
            <a:ext cx="4104456" cy="97127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800" dirty="0" smtClean="0">
                <a:solidFill>
                  <a:srgbClr val="FFFFFF"/>
                </a:solidFill>
              </a:rPr>
              <a:t>Early binding</a:t>
            </a:r>
          </a:p>
          <a:p>
            <a:pPr algn="ctr" defTabSz="932472" fontAlgn="base">
              <a:spcBef>
                <a:spcPct val="0"/>
              </a:spcBef>
              <a:spcAft>
                <a:spcPct val="0"/>
              </a:spcAft>
            </a:pPr>
            <a:r>
              <a:rPr lang="nb-NO" sz="2800" dirty="0" smtClean="0">
                <a:solidFill>
                  <a:srgbClr val="FFFFFF"/>
                </a:solidFill>
              </a:rPr>
              <a:t>(Pre trimming)</a:t>
            </a:r>
            <a:endParaRPr lang="nb-NO" sz="2800" dirty="0">
              <a:solidFill>
                <a:srgbClr val="FFFFFF"/>
              </a:solidFill>
            </a:endParaRPr>
          </a:p>
        </p:txBody>
      </p:sp>
      <p:sp>
        <p:nvSpPr>
          <p:cNvPr id="102" name="Rectangle 101"/>
          <p:cNvSpPr/>
          <p:nvPr/>
        </p:nvSpPr>
        <p:spPr bwMode="auto">
          <a:xfrm>
            <a:off x="1502276" y="4859778"/>
            <a:ext cx="4104456" cy="97127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800" dirty="0" smtClean="0">
                <a:solidFill>
                  <a:srgbClr val="FFFFFF"/>
                </a:solidFill>
              </a:rPr>
              <a:t>Late binding</a:t>
            </a:r>
          </a:p>
          <a:p>
            <a:pPr algn="ctr" defTabSz="932472" fontAlgn="base">
              <a:spcBef>
                <a:spcPct val="0"/>
              </a:spcBef>
              <a:spcAft>
                <a:spcPct val="0"/>
              </a:spcAft>
            </a:pPr>
            <a:r>
              <a:rPr lang="nb-NO" sz="2800" dirty="0" smtClean="0">
                <a:solidFill>
                  <a:srgbClr val="FFFFFF"/>
                </a:solidFill>
              </a:rPr>
              <a:t>(Post trimming)</a:t>
            </a:r>
            <a:endParaRPr lang="nb-NO" sz="2800" dirty="0">
              <a:solidFill>
                <a:srgbClr val="FFFFFF"/>
              </a:solidFill>
            </a:endParaRPr>
          </a:p>
        </p:txBody>
      </p:sp>
    </p:spTree>
    <p:extLst>
      <p:ext uri="{BB962C8B-B14F-4D97-AF65-F5344CB8AC3E}">
        <p14:creationId xmlns:p14="http://schemas.microsoft.com/office/powerpoint/2010/main" val="1349153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fade">
                                      <p:cBhvr>
                                        <p:cTn id="7" dur="500"/>
                                        <p:tgtEl>
                                          <p:spTgt spid="1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7"/>
                                        </p:tgtEl>
                                        <p:attrNameLst>
                                          <p:attrName>style.visibility</p:attrName>
                                        </p:attrNameLst>
                                      </p:cBhvr>
                                      <p:to>
                                        <p:strVal val="visible"/>
                                      </p:to>
                                    </p:set>
                                    <p:animEffect transition="in" filter="fade">
                                      <p:cBhvr>
                                        <p:cTn id="12" dur="500"/>
                                        <p:tgtEl>
                                          <p:spTgt spid="117"/>
                                        </p:tgtEl>
                                      </p:cBhvr>
                                    </p:animEffect>
                                  </p:childTnLst>
                                </p:cTn>
                              </p:par>
                              <p:par>
                                <p:cTn id="13" presetID="10" presetClass="entr" presetSubtype="0"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fade">
                                      <p:cBhvr>
                                        <p:cTn id="26" dur="500"/>
                                        <p:tgtEl>
                                          <p:spTgt spid="7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2"/>
                                        </p:tgtEl>
                                        <p:attrNameLst>
                                          <p:attrName>style.visibility</p:attrName>
                                        </p:attrNameLst>
                                      </p:cBhvr>
                                      <p:to>
                                        <p:strVal val="visible"/>
                                      </p:to>
                                    </p:set>
                                    <p:animEffect transition="in" filter="fade">
                                      <p:cBhvr>
                                        <p:cTn id="31"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7" grpId="0" animBg="1"/>
      <p:bldP spid="10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4069899"/>
            <a:ext cx="8228300" cy="1371579"/>
          </a:xfrm>
        </p:spPr>
        <p:txBody>
          <a:bodyPr/>
          <a:lstStyle/>
          <a:p>
            <a:r>
              <a:rPr lang="en-US" dirty="0"/>
              <a:t>Demo: </a:t>
            </a:r>
            <a:br>
              <a:rPr lang="en-US" dirty="0"/>
            </a:br>
            <a:r>
              <a:rPr lang="en-US" dirty="0"/>
              <a:t>Searching Securely in a 3rd-Party Document Source</a:t>
            </a:r>
            <a:endParaRPr lang="nb-NO" dirty="0"/>
          </a:p>
        </p:txBody>
      </p:sp>
    </p:spTree>
    <p:extLst>
      <p:ext uri="{BB962C8B-B14F-4D97-AF65-F5344CB8AC3E}">
        <p14:creationId xmlns:p14="http://schemas.microsoft.com/office/powerpoint/2010/main" val="13611617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Security models: Strategy</a:t>
            </a:r>
            <a:endParaRPr lang="nb-NO" dirty="0"/>
          </a:p>
        </p:txBody>
      </p:sp>
      <p:sp>
        <p:nvSpPr>
          <p:cNvPr id="6" name="Rounded Rectangle 5"/>
          <p:cNvSpPr/>
          <p:nvPr/>
        </p:nvSpPr>
        <p:spPr bwMode="auto">
          <a:xfrm>
            <a:off x="1105669" y="2777182"/>
            <a:ext cx="3564396" cy="720080"/>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800" dirty="0" smtClean="0">
                <a:gradFill>
                  <a:gsLst>
                    <a:gs pos="0">
                      <a:srgbClr val="FFFFFF"/>
                    </a:gs>
                    <a:gs pos="100000">
                      <a:srgbClr val="FFFFFF"/>
                    </a:gs>
                  </a:gsLst>
                  <a:lin ang="5400000" scaled="0"/>
                </a:gradFill>
              </a:rPr>
              <a:t>Hierarchical</a:t>
            </a:r>
            <a:endParaRPr lang="nb-NO" sz="2800" dirty="0">
              <a:gradFill>
                <a:gsLst>
                  <a:gs pos="0">
                    <a:srgbClr val="FFFFFF"/>
                  </a:gs>
                  <a:gs pos="100000">
                    <a:srgbClr val="FFFFFF"/>
                  </a:gs>
                </a:gsLst>
                <a:lin ang="5400000" scaled="0"/>
              </a:gradFill>
            </a:endParaRPr>
          </a:p>
        </p:txBody>
      </p:sp>
      <p:sp>
        <p:nvSpPr>
          <p:cNvPr id="7" name="Rounded Rectangle 6"/>
          <p:cNvSpPr/>
          <p:nvPr/>
        </p:nvSpPr>
        <p:spPr bwMode="auto">
          <a:xfrm>
            <a:off x="1081147" y="3641278"/>
            <a:ext cx="3564396" cy="720080"/>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800" dirty="0" smtClean="0">
                <a:gradFill>
                  <a:gsLst>
                    <a:gs pos="0">
                      <a:srgbClr val="FFFFFF"/>
                    </a:gs>
                    <a:gs pos="100000">
                      <a:srgbClr val="FFFFFF"/>
                    </a:gs>
                  </a:gsLst>
                  <a:lin ang="5400000" scaled="0"/>
                </a:gradFill>
              </a:rPr>
              <a:t>Allow/Deny</a:t>
            </a:r>
            <a:endParaRPr lang="nb-NO" sz="2800" dirty="0">
              <a:gradFill>
                <a:gsLst>
                  <a:gs pos="0">
                    <a:srgbClr val="FFFFFF"/>
                  </a:gs>
                  <a:gs pos="100000">
                    <a:srgbClr val="FFFFFF"/>
                  </a:gs>
                </a:gsLst>
                <a:lin ang="5400000" scaled="0"/>
              </a:gradFill>
            </a:endParaRPr>
          </a:p>
        </p:txBody>
      </p:sp>
      <p:sp>
        <p:nvSpPr>
          <p:cNvPr id="8" name="Rounded Rectangle 7"/>
          <p:cNvSpPr/>
          <p:nvPr/>
        </p:nvSpPr>
        <p:spPr bwMode="auto">
          <a:xfrm>
            <a:off x="1105669" y="4577382"/>
            <a:ext cx="3564396" cy="720080"/>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800" dirty="0" smtClean="0">
                <a:gradFill>
                  <a:gsLst>
                    <a:gs pos="0">
                      <a:srgbClr val="FFFFFF"/>
                    </a:gs>
                    <a:gs pos="100000">
                      <a:srgbClr val="FFFFFF"/>
                    </a:gs>
                  </a:gsLst>
                  <a:lin ang="5400000" scaled="0"/>
                </a:gradFill>
              </a:rPr>
              <a:t>Dynamic</a:t>
            </a:r>
            <a:endParaRPr lang="nb-NO" sz="2800" dirty="0">
              <a:gradFill>
                <a:gsLst>
                  <a:gs pos="0">
                    <a:srgbClr val="FFFFFF"/>
                  </a:gs>
                  <a:gs pos="100000">
                    <a:srgbClr val="FFFFFF"/>
                  </a:gs>
                </a:gsLst>
                <a:lin ang="5400000" scaled="0"/>
              </a:gradFill>
            </a:endParaRPr>
          </a:p>
        </p:txBody>
      </p:sp>
      <p:sp>
        <p:nvSpPr>
          <p:cNvPr id="9" name="Rounded Rectangle 8"/>
          <p:cNvSpPr/>
          <p:nvPr/>
        </p:nvSpPr>
        <p:spPr bwMode="auto">
          <a:xfrm>
            <a:off x="5786189" y="2777182"/>
            <a:ext cx="3960440" cy="720080"/>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800" dirty="0" smtClean="0">
                <a:gradFill>
                  <a:gsLst>
                    <a:gs pos="0">
                      <a:srgbClr val="FFFFFF"/>
                    </a:gs>
                    <a:gs pos="100000">
                      <a:srgbClr val="FFFFFF"/>
                    </a:gs>
                  </a:gsLst>
                  <a:lin ang="5400000" scaled="0"/>
                </a:gradFill>
              </a:rPr>
              <a:t>Pre-trimming</a:t>
            </a:r>
            <a:endParaRPr lang="nb-NO" sz="2800" dirty="0">
              <a:gradFill>
                <a:gsLst>
                  <a:gs pos="0">
                    <a:srgbClr val="FFFFFF"/>
                  </a:gs>
                  <a:gs pos="100000">
                    <a:srgbClr val="FFFFFF"/>
                  </a:gs>
                </a:gsLst>
                <a:lin ang="5400000" scaled="0"/>
              </a:gradFill>
            </a:endParaRPr>
          </a:p>
        </p:txBody>
      </p:sp>
      <p:sp>
        <p:nvSpPr>
          <p:cNvPr id="10" name="Rounded Rectangle 9"/>
          <p:cNvSpPr/>
          <p:nvPr/>
        </p:nvSpPr>
        <p:spPr bwMode="auto">
          <a:xfrm>
            <a:off x="5765432" y="3664412"/>
            <a:ext cx="3960440" cy="720080"/>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800" dirty="0" smtClean="0">
                <a:gradFill>
                  <a:gsLst>
                    <a:gs pos="0">
                      <a:srgbClr val="FFFFFF"/>
                    </a:gs>
                    <a:gs pos="100000">
                      <a:srgbClr val="FFFFFF"/>
                    </a:gs>
                  </a:gsLst>
                  <a:lin ang="5400000" scaled="0"/>
                </a:gradFill>
              </a:rPr>
              <a:t>Post-trimming</a:t>
            </a:r>
            <a:endParaRPr lang="nb-NO" sz="2800" dirty="0">
              <a:gradFill>
                <a:gsLst>
                  <a:gs pos="0">
                    <a:srgbClr val="FFFFFF"/>
                  </a:gs>
                  <a:gs pos="100000">
                    <a:srgbClr val="FFFFFF"/>
                  </a:gs>
                </a:gsLst>
                <a:lin ang="5400000" scaled="0"/>
              </a:gradFill>
            </a:endParaRPr>
          </a:p>
        </p:txBody>
      </p:sp>
      <p:sp>
        <p:nvSpPr>
          <p:cNvPr id="11" name="Rounded Rectangle 10"/>
          <p:cNvSpPr/>
          <p:nvPr/>
        </p:nvSpPr>
        <p:spPr bwMode="auto">
          <a:xfrm>
            <a:off x="5786189" y="4577382"/>
            <a:ext cx="3960440" cy="720080"/>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800" dirty="0" smtClean="0">
                <a:gradFill>
                  <a:gsLst>
                    <a:gs pos="0">
                      <a:srgbClr val="FFFFFF"/>
                    </a:gs>
                    <a:gs pos="100000">
                      <a:srgbClr val="FFFFFF"/>
                    </a:gs>
                  </a:gsLst>
                  <a:lin ang="5400000" scaled="0"/>
                </a:gradFill>
              </a:rPr>
              <a:t>Pre&amp;Post-trimming</a:t>
            </a:r>
            <a:endParaRPr lang="nb-NO" sz="2800" dirty="0">
              <a:gradFill>
                <a:gsLst>
                  <a:gs pos="0">
                    <a:srgbClr val="FFFFFF"/>
                  </a:gs>
                  <a:gs pos="100000">
                    <a:srgbClr val="FFFFFF"/>
                  </a:gs>
                </a:gsLst>
                <a:lin ang="5400000" scaled="0"/>
              </a:gradFill>
            </a:endParaRPr>
          </a:p>
        </p:txBody>
      </p:sp>
      <p:sp>
        <p:nvSpPr>
          <p:cNvPr id="17" name="Freeform 19"/>
          <p:cNvSpPr>
            <a:spLocks/>
          </p:cNvSpPr>
          <p:nvPr/>
        </p:nvSpPr>
        <p:spPr bwMode="black">
          <a:xfrm>
            <a:off x="10106669" y="497580"/>
            <a:ext cx="1792524" cy="2495626"/>
          </a:xfrm>
          <a:custGeom>
            <a:avLst/>
            <a:gdLst>
              <a:gd name="T0" fmla="*/ 1691 w 1694"/>
              <a:gd name="T1" fmla="*/ 1046 h 2719"/>
              <a:gd name="T2" fmla="*/ 1681 w 1694"/>
              <a:gd name="T3" fmla="*/ 869 h 2719"/>
              <a:gd name="T4" fmla="*/ 1679 w 1694"/>
              <a:gd name="T5" fmla="*/ 836 h 2719"/>
              <a:gd name="T6" fmla="*/ 1653 w 1694"/>
              <a:gd name="T7" fmla="*/ 815 h 2719"/>
              <a:gd name="T8" fmla="*/ 1050 w 1694"/>
              <a:gd name="T9" fmla="*/ 332 h 2719"/>
              <a:gd name="T10" fmla="*/ 1027 w 1694"/>
              <a:gd name="T11" fmla="*/ 48 h 2719"/>
              <a:gd name="T12" fmla="*/ 898 w 1694"/>
              <a:gd name="T13" fmla="*/ 0 h 2719"/>
              <a:gd name="T14" fmla="*/ 647 w 1694"/>
              <a:gd name="T15" fmla="*/ 224 h 2719"/>
              <a:gd name="T16" fmla="*/ 37 w 1694"/>
              <a:gd name="T17" fmla="*/ 1034 h 2719"/>
              <a:gd name="T18" fmla="*/ 1 w 1694"/>
              <a:gd name="T19" fmla="*/ 1735 h 2719"/>
              <a:gd name="T20" fmla="*/ 2 w 1694"/>
              <a:gd name="T21" fmla="*/ 1760 h 2719"/>
              <a:gd name="T22" fmla="*/ 3 w 1694"/>
              <a:gd name="T23" fmla="*/ 1947 h 2719"/>
              <a:gd name="T24" fmla="*/ 3 w 1694"/>
              <a:gd name="T25" fmla="*/ 2022 h 2719"/>
              <a:gd name="T26" fmla="*/ 78 w 1694"/>
              <a:gd name="T27" fmla="*/ 2022 h 2719"/>
              <a:gd name="T28" fmla="*/ 284 w 1694"/>
              <a:gd name="T29" fmla="*/ 2149 h 2719"/>
              <a:gd name="T30" fmla="*/ 78 w 1694"/>
              <a:gd name="T31" fmla="*/ 2276 h 2719"/>
              <a:gd name="T32" fmla="*/ 3 w 1694"/>
              <a:gd name="T33" fmla="*/ 2276 h 2719"/>
              <a:gd name="T34" fmla="*/ 3 w 1694"/>
              <a:gd name="T35" fmla="*/ 2351 h 2719"/>
              <a:gd name="T36" fmla="*/ 4 w 1694"/>
              <a:gd name="T37" fmla="*/ 2643 h 2719"/>
              <a:gd name="T38" fmla="*/ 4 w 1694"/>
              <a:gd name="T39" fmla="*/ 2719 h 2719"/>
              <a:gd name="T40" fmla="*/ 1318 w 1694"/>
              <a:gd name="T41" fmla="*/ 2719 h 2719"/>
              <a:gd name="T42" fmla="*/ 1318 w 1694"/>
              <a:gd name="T43" fmla="*/ 2643 h 2719"/>
              <a:gd name="T44" fmla="*/ 1318 w 1694"/>
              <a:gd name="T45" fmla="*/ 2351 h 2719"/>
              <a:gd name="T46" fmla="*/ 1318 w 1694"/>
              <a:gd name="T47" fmla="*/ 2275 h 2719"/>
              <a:gd name="T48" fmla="*/ 1243 w 1694"/>
              <a:gd name="T49" fmla="*/ 2276 h 2719"/>
              <a:gd name="T50" fmla="*/ 1241 w 1694"/>
              <a:gd name="T51" fmla="*/ 2276 h 2719"/>
              <a:gd name="T52" fmla="*/ 1239 w 1694"/>
              <a:gd name="T53" fmla="*/ 2276 h 2719"/>
              <a:gd name="T54" fmla="*/ 1032 w 1694"/>
              <a:gd name="T55" fmla="*/ 2149 h 2719"/>
              <a:gd name="T56" fmla="*/ 1239 w 1694"/>
              <a:gd name="T57" fmla="*/ 2022 h 2719"/>
              <a:gd name="T58" fmla="*/ 1242 w 1694"/>
              <a:gd name="T59" fmla="*/ 2022 h 2719"/>
              <a:gd name="T60" fmla="*/ 1318 w 1694"/>
              <a:gd name="T61" fmla="*/ 2022 h 2719"/>
              <a:gd name="T62" fmla="*/ 1318 w 1694"/>
              <a:gd name="T63" fmla="*/ 1947 h 2719"/>
              <a:gd name="T64" fmla="*/ 1127 w 1694"/>
              <a:gd name="T65" fmla="*/ 1362 h 2719"/>
              <a:gd name="T66" fmla="*/ 1056 w 1694"/>
              <a:gd name="T67" fmla="*/ 1282 h 2719"/>
              <a:gd name="T68" fmla="*/ 880 w 1694"/>
              <a:gd name="T69" fmla="*/ 1056 h 2719"/>
              <a:gd name="T70" fmla="*/ 1050 w 1694"/>
              <a:gd name="T71" fmla="*/ 1114 h 2719"/>
              <a:gd name="T72" fmla="*/ 1290 w 1694"/>
              <a:gd name="T73" fmla="*/ 1121 h 2719"/>
              <a:gd name="T74" fmla="*/ 1346 w 1694"/>
              <a:gd name="T75" fmla="*/ 1202 h 2719"/>
              <a:gd name="T76" fmla="*/ 1384 w 1694"/>
              <a:gd name="T77" fmla="*/ 1257 h 2719"/>
              <a:gd name="T78" fmla="*/ 1443 w 1694"/>
              <a:gd name="T79" fmla="*/ 1226 h 2719"/>
              <a:gd name="T80" fmla="*/ 1651 w 1694"/>
              <a:gd name="T81" fmla="*/ 1117 h 2719"/>
              <a:gd name="T82" fmla="*/ 1694 w 1694"/>
              <a:gd name="T83" fmla="*/ 1094 h 2719"/>
              <a:gd name="T84" fmla="*/ 1691 w 1694"/>
              <a:gd name="T85" fmla="*/ 1046 h 2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4" h="2719">
                <a:moveTo>
                  <a:pt x="1691" y="1046"/>
                </a:moveTo>
                <a:cubicBezTo>
                  <a:pt x="1681" y="869"/>
                  <a:pt x="1681" y="869"/>
                  <a:pt x="1681" y="869"/>
                </a:cubicBezTo>
                <a:cubicBezTo>
                  <a:pt x="1679" y="836"/>
                  <a:pt x="1679" y="836"/>
                  <a:pt x="1679" y="836"/>
                </a:cubicBezTo>
                <a:cubicBezTo>
                  <a:pt x="1653" y="815"/>
                  <a:pt x="1653" y="815"/>
                  <a:pt x="1653" y="815"/>
                </a:cubicBezTo>
                <a:cubicBezTo>
                  <a:pt x="1050" y="332"/>
                  <a:pt x="1050" y="332"/>
                  <a:pt x="1050" y="332"/>
                </a:cubicBezTo>
                <a:cubicBezTo>
                  <a:pt x="1027" y="48"/>
                  <a:pt x="1027" y="48"/>
                  <a:pt x="1027" y="48"/>
                </a:cubicBezTo>
                <a:cubicBezTo>
                  <a:pt x="898" y="0"/>
                  <a:pt x="898" y="0"/>
                  <a:pt x="898" y="0"/>
                </a:cubicBezTo>
                <a:cubicBezTo>
                  <a:pt x="897" y="2"/>
                  <a:pt x="772" y="126"/>
                  <a:pt x="647" y="224"/>
                </a:cubicBezTo>
                <a:cubicBezTo>
                  <a:pt x="195" y="352"/>
                  <a:pt x="71" y="785"/>
                  <a:pt x="37" y="1034"/>
                </a:cubicBezTo>
                <a:cubicBezTo>
                  <a:pt x="0" y="1315"/>
                  <a:pt x="0" y="1487"/>
                  <a:pt x="1" y="1735"/>
                </a:cubicBezTo>
                <a:cubicBezTo>
                  <a:pt x="1" y="1743"/>
                  <a:pt x="2" y="1752"/>
                  <a:pt x="2" y="1760"/>
                </a:cubicBezTo>
                <a:cubicBezTo>
                  <a:pt x="3" y="1947"/>
                  <a:pt x="3" y="1947"/>
                  <a:pt x="3" y="1947"/>
                </a:cubicBezTo>
                <a:cubicBezTo>
                  <a:pt x="3" y="2022"/>
                  <a:pt x="3" y="2022"/>
                  <a:pt x="3" y="2022"/>
                </a:cubicBezTo>
                <a:cubicBezTo>
                  <a:pt x="3" y="2022"/>
                  <a:pt x="78" y="2022"/>
                  <a:pt x="78" y="2022"/>
                </a:cubicBezTo>
                <a:cubicBezTo>
                  <a:pt x="189" y="2023"/>
                  <a:pt x="284" y="2092"/>
                  <a:pt x="284" y="2149"/>
                </a:cubicBezTo>
                <a:cubicBezTo>
                  <a:pt x="284" y="2205"/>
                  <a:pt x="189" y="2275"/>
                  <a:pt x="78" y="2276"/>
                </a:cubicBezTo>
                <a:cubicBezTo>
                  <a:pt x="3" y="2276"/>
                  <a:pt x="3" y="2276"/>
                  <a:pt x="3" y="2276"/>
                </a:cubicBezTo>
                <a:cubicBezTo>
                  <a:pt x="3" y="2351"/>
                  <a:pt x="3" y="2351"/>
                  <a:pt x="3" y="2351"/>
                </a:cubicBezTo>
                <a:cubicBezTo>
                  <a:pt x="4" y="2643"/>
                  <a:pt x="4" y="2643"/>
                  <a:pt x="4" y="2643"/>
                </a:cubicBezTo>
                <a:cubicBezTo>
                  <a:pt x="4" y="2719"/>
                  <a:pt x="4" y="2719"/>
                  <a:pt x="4" y="2719"/>
                </a:cubicBezTo>
                <a:cubicBezTo>
                  <a:pt x="1318" y="2719"/>
                  <a:pt x="1318" y="2719"/>
                  <a:pt x="1318" y="2719"/>
                </a:cubicBezTo>
                <a:cubicBezTo>
                  <a:pt x="1318" y="2719"/>
                  <a:pt x="1318" y="2643"/>
                  <a:pt x="1318" y="2643"/>
                </a:cubicBezTo>
                <a:cubicBezTo>
                  <a:pt x="1318" y="2351"/>
                  <a:pt x="1318" y="2351"/>
                  <a:pt x="1318" y="2351"/>
                </a:cubicBezTo>
                <a:cubicBezTo>
                  <a:pt x="1318" y="2275"/>
                  <a:pt x="1318" y="2275"/>
                  <a:pt x="1318" y="2275"/>
                </a:cubicBezTo>
                <a:cubicBezTo>
                  <a:pt x="1318" y="2276"/>
                  <a:pt x="1243" y="2276"/>
                  <a:pt x="1243" y="2276"/>
                </a:cubicBezTo>
                <a:cubicBezTo>
                  <a:pt x="1241" y="2276"/>
                  <a:pt x="1241" y="2276"/>
                  <a:pt x="1241" y="2276"/>
                </a:cubicBezTo>
                <a:cubicBezTo>
                  <a:pt x="1240" y="2276"/>
                  <a:pt x="1239" y="2276"/>
                  <a:pt x="1239" y="2276"/>
                </a:cubicBezTo>
                <a:cubicBezTo>
                  <a:pt x="1127" y="2275"/>
                  <a:pt x="1032" y="2206"/>
                  <a:pt x="1032" y="2149"/>
                </a:cubicBezTo>
                <a:cubicBezTo>
                  <a:pt x="1032" y="2092"/>
                  <a:pt x="1128" y="2022"/>
                  <a:pt x="1239" y="2022"/>
                </a:cubicBezTo>
                <a:cubicBezTo>
                  <a:pt x="1240" y="2022"/>
                  <a:pt x="1241" y="2022"/>
                  <a:pt x="1242" y="2022"/>
                </a:cubicBezTo>
                <a:cubicBezTo>
                  <a:pt x="1318" y="2022"/>
                  <a:pt x="1318" y="2022"/>
                  <a:pt x="1318" y="2022"/>
                </a:cubicBezTo>
                <a:cubicBezTo>
                  <a:pt x="1318" y="1947"/>
                  <a:pt x="1318" y="1947"/>
                  <a:pt x="1318" y="1947"/>
                </a:cubicBezTo>
                <a:cubicBezTo>
                  <a:pt x="1317" y="1726"/>
                  <a:pt x="1249" y="1519"/>
                  <a:pt x="1127" y="1362"/>
                </a:cubicBezTo>
                <a:cubicBezTo>
                  <a:pt x="1105" y="1333"/>
                  <a:pt x="1082" y="1306"/>
                  <a:pt x="1056" y="1282"/>
                </a:cubicBezTo>
                <a:cubicBezTo>
                  <a:pt x="982" y="1209"/>
                  <a:pt x="924" y="1135"/>
                  <a:pt x="880" y="1056"/>
                </a:cubicBezTo>
                <a:cubicBezTo>
                  <a:pt x="948" y="1086"/>
                  <a:pt x="1014" y="1106"/>
                  <a:pt x="1050" y="1114"/>
                </a:cubicBezTo>
                <a:cubicBezTo>
                  <a:pt x="1141" y="1133"/>
                  <a:pt x="1234" y="1127"/>
                  <a:pt x="1290" y="1121"/>
                </a:cubicBezTo>
                <a:cubicBezTo>
                  <a:pt x="1346" y="1202"/>
                  <a:pt x="1346" y="1202"/>
                  <a:pt x="1346" y="1202"/>
                </a:cubicBezTo>
                <a:cubicBezTo>
                  <a:pt x="1384" y="1257"/>
                  <a:pt x="1384" y="1257"/>
                  <a:pt x="1384" y="1257"/>
                </a:cubicBezTo>
                <a:cubicBezTo>
                  <a:pt x="1443" y="1226"/>
                  <a:pt x="1443" y="1226"/>
                  <a:pt x="1443" y="1226"/>
                </a:cubicBezTo>
                <a:cubicBezTo>
                  <a:pt x="1651" y="1117"/>
                  <a:pt x="1651" y="1117"/>
                  <a:pt x="1651" y="1117"/>
                </a:cubicBezTo>
                <a:cubicBezTo>
                  <a:pt x="1694" y="1094"/>
                  <a:pt x="1694" y="1094"/>
                  <a:pt x="1694" y="1094"/>
                </a:cubicBezTo>
                <a:lnTo>
                  <a:pt x="1691" y="1046"/>
                </a:ln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cxnSp>
        <p:nvCxnSpPr>
          <p:cNvPr id="4" name="Straight Connector 3"/>
          <p:cNvCxnSpPr/>
          <p:nvPr/>
        </p:nvCxnSpPr>
        <p:spPr>
          <a:xfrm>
            <a:off x="5210125" y="2273126"/>
            <a:ext cx="0" cy="374441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897757" y="2129110"/>
            <a:ext cx="1944216" cy="627864"/>
          </a:xfrm>
          <a:prstGeom prst="rect">
            <a:avLst/>
          </a:prstGeom>
          <a:noFill/>
        </p:spPr>
        <p:txBody>
          <a:bodyPr wrap="square" lIns="182880" tIns="146304" rIns="182880" bIns="146304" rtlCol="0">
            <a:spAutoFit/>
          </a:bodyPr>
          <a:lstStyle/>
          <a:p>
            <a:pPr algn="ctr">
              <a:lnSpc>
                <a:spcPct val="90000"/>
              </a:lnSpc>
              <a:spcAft>
                <a:spcPts val="600"/>
              </a:spcAft>
            </a:pPr>
            <a:r>
              <a:rPr lang="nb-NO" sz="2400" dirty="0" smtClean="0">
                <a:gradFill>
                  <a:gsLst>
                    <a:gs pos="2917">
                      <a:srgbClr val="505050"/>
                    </a:gs>
                    <a:gs pos="30000">
                      <a:srgbClr val="505050"/>
                    </a:gs>
                  </a:gsLst>
                  <a:lin ang="5400000" scaled="0"/>
                </a:gradFill>
              </a:rPr>
              <a:t>Models</a:t>
            </a:r>
          </a:p>
        </p:txBody>
      </p:sp>
      <p:sp>
        <p:nvSpPr>
          <p:cNvPr id="20" name="TextBox 19"/>
          <p:cNvSpPr txBox="1"/>
          <p:nvPr/>
        </p:nvSpPr>
        <p:spPr>
          <a:xfrm>
            <a:off x="6506269" y="2129110"/>
            <a:ext cx="1944216" cy="627864"/>
          </a:xfrm>
          <a:prstGeom prst="rect">
            <a:avLst/>
          </a:prstGeom>
          <a:noFill/>
        </p:spPr>
        <p:txBody>
          <a:bodyPr wrap="square" lIns="182880" tIns="146304" rIns="182880" bIns="146304" rtlCol="0">
            <a:spAutoFit/>
          </a:bodyPr>
          <a:lstStyle/>
          <a:p>
            <a:pPr algn="ctr">
              <a:lnSpc>
                <a:spcPct val="90000"/>
              </a:lnSpc>
              <a:spcAft>
                <a:spcPts val="600"/>
              </a:spcAft>
            </a:pPr>
            <a:r>
              <a:rPr lang="nb-NO" sz="2400" dirty="0" smtClean="0">
                <a:gradFill>
                  <a:gsLst>
                    <a:gs pos="2917">
                      <a:srgbClr val="505050"/>
                    </a:gs>
                    <a:gs pos="30000">
                      <a:srgbClr val="505050"/>
                    </a:gs>
                  </a:gsLst>
                  <a:lin ang="5400000" scaled="0"/>
                </a:gradFill>
              </a:rPr>
              <a:t>Tools</a:t>
            </a:r>
          </a:p>
        </p:txBody>
      </p:sp>
    </p:spTree>
    <p:extLst>
      <p:ext uri="{BB962C8B-B14F-4D97-AF65-F5344CB8AC3E}">
        <p14:creationId xmlns:p14="http://schemas.microsoft.com/office/powerpoint/2010/main" val="152237068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 </a:t>
            </a:r>
            <a:br>
              <a:rPr lang="en-US" dirty="0"/>
            </a:br>
            <a:r>
              <a:rPr lang="en-US" dirty="0"/>
              <a:t>Post-Trimmer Implementation</a:t>
            </a:r>
            <a:br>
              <a:rPr lang="en-US" dirty="0"/>
            </a:br>
            <a:r>
              <a:rPr lang="en-US" dirty="0"/>
              <a:t>and Deployment</a:t>
            </a:r>
            <a:endParaRPr lang="nb-NO" dirty="0"/>
          </a:p>
        </p:txBody>
      </p:sp>
    </p:spTree>
    <p:extLst>
      <p:ext uri="{BB962C8B-B14F-4D97-AF65-F5344CB8AC3E}">
        <p14:creationId xmlns:p14="http://schemas.microsoft.com/office/powerpoint/2010/main" val="23430605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solidFill>
                  <a:schemeClr val="tx1"/>
                </a:solidFill>
              </a:rPr>
              <a:t>ISecurityTrimmer2</a:t>
            </a:r>
          </a:p>
          <a:p>
            <a:r>
              <a:rPr lang="en-US" dirty="0" err="1" smtClean="0">
                <a:solidFill>
                  <a:schemeClr val="tx1"/>
                </a:solidFill>
              </a:rPr>
              <a:t>ISecurityTrimmerPost</a:t>
            </a:r>
            <a:endParaRPr lang="en-US" dirty="0" smtClean="0"/>
          </a:p>
          <a:p>
            <a:endParaRPr lang="en-US" dirty="0"/>
          </a:p>
          <a:p>
            <a:r>
              <a:rPr lang="en-US" dirty="0" err="1" smtClean="0">
                <a:solidFill>
                  <a:schemeClr val="tx1"/>
                </a:solidFill>
              </a:rPr>
              <a:t>CheckAccess</a:t>
            </a:r>
            <a:r>
              <a:rPr lang="en-US" dirty="0" smtClean="0">
                <a:solidFill>
                  <a:schemeClr val="tx1"/>
                </a:solidFill>
              </a:rPr>
              <a:t>(…)</a:t>
            </a:r>
          </a:p>
          <a:p>
            <a:endParaRPr lang="nb-NO" dirty="0"/>
          </a:p>
        </p:txBody>
      </p:sp>
      <p:sp>
        <p:nvSpPr>
          <p:cNvPr id="3" name="Title 2"/>
          <p:cNvSpPr>
            <a:spLocks noGrp="1"/>
          </p:cNvSpPr>
          <p:nvPr>
            <p:ph type="title"/>
          </p:nvPr>
        </p:nvSpPr>
        <p:spPr/>
        <p:txBody>
          <a:bodyPr/>
          <a:lstStyle/>
          <a:p>
            <a:r>
              <a:rPr lang="nb-NO" dirty="0" smtClean="0"/>
              <a:t>Trimmers and compatibility</a:t>
            </a:r>
            <a:endParaRPr lang="nb-NO" dirty="0"/>
          </a:p>
        </p:txBody>
      </p:sp>
      <p:grpSp>
        <p:nvGrpSpPr>
          <p:cNvPr id="4" name="Group 3"/>
          <p:cNvGrpSpPr/>
          <p:nvPr/>
        </p:nvGrpSpPr>
        <p:grpSpPr bwMode="black">
          <a:xfrm>
            <a:off x="9890645" y="494643"/>
            <a:ext cx="2012750" cy="1495498"/>
            <a:chOff x="5184775" y="225425"/>
            <a:chExt cx="1500188" cy="1220788"/>
          </a:xfrm>
          <a:solidFill>
            <a:schemeClr val="accent2"/>
          </a:solidFill>
        </p:grpSpPr>
        <p:sp>
          <p:nvSpPr>
            <p:cNvPr id="5"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6"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7"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Tree>
    <p:extLst>
      <p:ext uri="{BB962C8B-B14F-4D97-AF65-F5344CB8AC3E}">
        <p14:creationId xmlns:p14="http://schemas.microsoft.com/office/powerpoint/2010/main" val="3022649585"/>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Time to choose solution?</a:t>
            </a:r>
            <a:endParaRPr lang="nb-NO" dirty="0"/>
          </a:p>
        </p:txBody>
      </p:sp>
      <p:sp>
        <p:nvSpPr>
          <p:cNvPr id="5" name="Rectangle 4"/>
          <p:cNvSpPr/>
          <p:nvPr/>
        </p:nvSpPr>
        <p:spPr bwMode="auto">
          <a:xfrm>
            <a:off x="431686" y="3045006"/>
            <a:ext cx="274320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Pros</a:t>
            </a:r>
          </a:p>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Index latency</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3155982" y="3045006"/>
            <a:ext cx="2743200" cy="27418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Cons</a:t>
            </a: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Query latency</a:t>
            </a: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Refiner counts</a:t>
            </a:r>
          </a:p>
        </p:txBody>
      </p:sp>
      <p:sp>
        <p:nvSpPr>
          <p:cNvPr id="12" name="Rectangle 11"/>
          <p:cNvSpPr/>
          <p:nvPr/>
        </p:nvSpPr>
        <p:spPr bwMode="auto">
          <a:xfrm>
            <a:off x="9163669" y="3059664"/>
            <a:ext cx="27432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Cons</a:t>
            </a:r>
          </a:p>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Index latency</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6420712" y="3059664"/>
            <a:ext cx="274320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Pros</a:t>
            </a:r>
          </a:p>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Query latency</a:t>
            </a:r>
          </a:p>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Refiner counts</a:t>
            </a:r>
          </a:p>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431686" y="2417142"/>
            <a:ext cx="5467495" cy="627864"/>
          </a:xfrm>
          <a:prstGeom prst="rect">
            <a:avLst/>
          </a:prstGeom>
          <a:noFill/>
        </p:spPr>
        <p:txBody>
          <a:bodyPr wrap="square" lIns="182880" tIns="146304" rIns="182880" bIns="146304" rtlCol="0">
            <a:spAutoFit/>
          </a:bodyPr>
          <a:lstStyle/>
          <a:p>
            <a:pPr algn="ctr">
              <a:lnSpc>
                <a:spcPct val="90000"/>
              </a:lnSpc>
              <a:spcAft>
                <a:spcPts val="600"/>
              </a:spcAft>
            </a:pPr>
            <a:r>
              <a:rPr lang="nb-NO" sz="2400" dirty="0" smtClean="0">
                <a:gradFill>
                  <a:gsLst>
                    <a:gs pos="2917">
                      <a:srgbClr val="505050"/>
                    </a:gs>
                    <a:gs pos="30000">
                      <a:srgbClr val="505050"/>
                    </a:gs>
                  </a:gsLst>
                  <a:lin ang="5400000" scaled="0"/>
                </a:gradFill>
              </a:rPr>
              <a:t>Late binding</a:t>
            </a:r>
          </a:p>
        </p:txBody>
      </p:sp>
      <p:sp>
        <p:nvSpPr>
          <p:cNvPr id="15" name="TextBox 14"/>
          <p:cNvSpPr txBox="1"/>
          <p:nvPr/>
        </p:nvSpPr>
        <p:spPr>
          <a:xfrm>
            <a:off x="6420712" y="2417142"/>
            <a:ext cx="5486157" cy="627864"/>
          </a:xfrm>
          <a:prstGeom prst="rect">
            <a:avLst/>
          </a:prstGeom>
          <a:noFill/>
        </p:spPr>
        <p:txBody>
          <a:bodyPr wrap="square" lIns="182880" tIns="146304" rIns="182880" bIns="146304" rtlCol="0">
            <a:spAutoFit/>
          </a:bodyPr>
          <a:lstStyle/>
          <a:p>
            <a:pPr algn="ctr">
              <a:lnSpc>
                <a:spcPct val="90000"/>
              </a:lnSpc>
              <a:spcAft>
                <a:spcPts val="600"/>
              </a:spcAft>
            </a:pPr>
            <a:r>
              <a:rPr lang="nb-NO" sz="2400" dirty="0" smtClean="0">
                <a:gradFill>
                  <a:gsLst>
                    <a:gs pos="2917">
                      <a:srgbClr val="505050"/>
                    </a:gs>
                    <a:gs pos="30000">
                      <a:srgbClr val="505050"/>
                    </a:gs>
                  </a:gsLst>
                  <a:lin ang="5400000" scaled="0"/>
                </a:gradFill>
              </a:rPr>
              <a:t>Early binding</a:t>
            </a:r>
          </a:p>
        </p:txBody>
      </p:sp>
      <p:sp>
        <p:nvSpPr>
          <p:cNvPr id="10" name="Freeform 139"/>
          <p:cNvSpPr>
            <a:spLocks/>
          </p:cNvSpPr>
          <p:nvPr/>
        </p:nvSpPr>
        <p:spPr bwMode="black">
          <a:xfrm>
            <a:off x="5477913" y="1562123"/>
            <a:ext cx="1400878" cy="1128590"/>
          </a:xfrm>
          <a:custGeom>
            <a:avLst/>
            <a:gdLst>
              <a:gd name="T0" fmla="*/ 384 w 450"/>
              <a:gd name="T1" fmla="*/ 111 h 378"/>
              <a:gd name="T2" fmla="*/ 388 w 450"/>
              <a:gd name="T3" fmla="*/ 104 h 378"/>
              <a:gd name="T4" fmla="*/ 381 w 450"/>
              <a:gd name="T5" fmla="*/ 97 h 378"/>
              <a:gd name="T6" fmla="*/ 349 w 450"/>
              <a:gd name="T7" fmla="*/ 97 h 378"/>
              <a:gd name="T8" fmla="*/ 257 w 450"/>
              <a:gd name="T9" fmla="*/ 68 h 378"/>
              <a:gd name="T10" fmla="*/ 231 w 450"/>
              <a:gd name="T11" fmla="*/ 50 h 378"/>
              <a:gd name="T12" fmla="*/ 231 w 450"/>
              <a:gd name="T13" fmla="*/ 33 h 378"/>
              <a:gd name="T14" fmla="*/ 242 w 450"/>
              <a:gd name="T15" fmla="*/ 17 h 378"/>
              <a:gd name="T16" fmla="*/ 224 w 450"/>
              <a:gd name="T17" fmla="*/ 0 h 378"/>
              <a:gd name="T18" fmla="*/ 207 w 450"/>
              <a:gd name="T19" fmla="*/ 17 h 378"/>
              <a:gd name="T20" fmla="*/ 217 w 450"/>
              <a:gd name="T21" fmla="*/ 33 h 378"/>
              <a:gd name="T22" fmla="*/ 217 w 450"/>
              <a:gd name="T23" fmla="*/ 50 h 378"/>
              <a:gd name="T24" fmla="*/ 192 w 450"/>
              <a:gd name="T25" fmla="*/ 68 h 378"/>
              <a:gd name="T26" fmla="*/ 99 w 450"/>
              <a:gd name="T27" fmla="*/ 97 h 378"/>
              <a:gd name="T28" fmla="*/ 69 w 450"/>
              <a:gd name="T29" fmla="*/ 97 h 378"/>
              <a:gd name="T30" fmla="*/ 62 w 450"/>
              <a:gd name="T31" fmla="*/ 104 h 378"/>
              <a:gd name="T32" fmla="*/ 66 w 450"/>
              <a:gd name="T33" fmla="*/ 111 h 378"/>
              <a:gd name="T34" fmla="*/ 6 w 450"/>
              <a:gd name="T35" fmla="*/ 255 h 378"/>
              <a:gd name="T36" fmla="*/ 20 w 450"/>
              <a:gd name="T37" fmla="*/ 255 h 378"/>
              <a:gd name="T38" fmla="*/ 69 w 450"/>
              <a:gd name="T39" fmla="*/ 136 h 378"/>
              <a:gd name="T40" fmla="*/ 125 w 450"/>
              <a:gd name="T41" fmla="*/ 270 h 378"/>
              <a:gd name="T42" fmla="*/ 0 w 450"/>
              <a:gd name="T43" fmla="*/ 270 h 378"/>
              <a:gd name="T44" fmla="*/ 69 w 450"/>
              <a:gd name="T45" fmla="*/ 319 h 378"/>
              <a:gd name="T46" fmla="*/ 139 w 450"/>
              <a:gd name="T47" fmla="*/ 270 h 378"/>
              <a:gd name="T48" fmla="*/ 73 w 450"/>
              <a:gd name="T49" fmla="*/ 112 h 378"/>
              <a:gd name="T50" fmla="*/ 196 w 450"/>
              <a:gd name="T51" fmla="*/ 112 h 378"/>
              <a:gd name="T52" fmla="*/ 213 w 450"/>
              <a:gd name="T53" fmla="*/ 122 h 378"/>
              <a:gd name="T54" fmla="*/ 213 w 450"/>
              <a:gd name="T55" fmla="*/ 328 h 378"/>
              <a:gd name="T56" fmla="*/ 108 w 450"/>
              <a:gd name="T57" fmla="*/ 367 h 378"/>
              <a:gd name="T58" fmla="*/ 108 w 450"/>
              <a:gd name="T59" fmla="*/ 378 h 378"/>
              <a:gd name="T60" fmla="*/ 342 w 450"/>
              <a:gd name="T61" fmla="*/ 378 h 378"/>
              <a:gd name="T62" fmla="*/ 342 w 450"/>
              <a:gd name="T63" fmla="*/ 367 h 378"/>
              <a:gd name="T64" fmla="*/ 236 w 450"/>
              <a:gd name="T65" fmla="*/ 328 h 378"/>
              <a:gd name="T66" fmla="*/ 236 w 450"/>
              <a:gd name="T67" fmla="*/ 122 h 378"/>
              <a:gd name="T68" fmla="*/ 252 w 450"/>
              <a:gd name="T69" fmla="*/ 112 h 378"/>
              <a:gd name="T70" fmla="*/ 377 w 450"/>
              <a:gd name="T71" fmla="*/ 112 h 378"/>
              <a:gd name="T72" fmla="*/ 317 w 450"/>
              <a:gd name="T73" fmla="*/ 255 h 378"/>
              <a:gd name="T74" fmla="*/ 331 w 450"/>
              <a:gd name="T75" fmla="*/ 255 h 378"/>
              <a:gd name="T76" fmla="*/ 380 w 450"/>
              <a:gd name="T77" fmla="*/ 136 h 378"/>
              <a:gd name="T78" fmla="*/ 436 w 450"/>
              <a:gd name="T79" fmla="*/ 270 h 378"/>
              <a:gd name="T80" fmla="*/ 311 w 450"/>
              <a:gd name="T81" fmla="*/ 270 h 378"/>
              <a:gd name="T82" fmla="*/ 380 w 450"/>
              <a:gd name="T83" fmla="*/ 319 h 378"/>
              <a:gd name="T84" fmla="*/ 450 w 450"/>
              <a:gd name="T85" fmla="*/ 270 h 378"/>
              <a:gd name="T86" fmla="*/ 384 w 450"/>
              <a:gd name="T87" fmla="*/ 111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0" h="378">
                <a:moveTo>
                  <a:pt x="384" y="111"/>
                </a:moveTo>
                <a:cubicBezTo>
                  <a:pt x="386" y="110"/>
                  <a:pt x="388" y="107"/>
                  <a:pt x="388" y="104"/>
                </a:cubicBezTo>
                <a:cubicBezTo>
                  <a:pt x="388" y="100"/>
                  <a:pt x="385" y="97"/>
                  <a:pt x="381" y="97"/>
                </a:cubicBezTo>
                <a:cubicBezTo>
                  <a:pt x="349" y="97"/>
                  <a:pt x="349" y="97"/>
                  <a:pt x="349" y="97"/>
                </a:cubicBezTo>
                <a:cubicBezTo>
                  <a:pt x="321" y="89"/>
                  <a:pt x="292" y="74"/>
                  <a:pt x="257" y="68"/>
                </a:cubicBezTo>
                <a:cubicBezTo>
                  <a:pt x="251" y="59"/>
                  <a:pt x="242" y="52"/>
                  <a:pt x="231" y="50"/>
                </a:cubicBezTo>
                <a:cubicBezTo>
                  <a:pt x="231" y="33"/>
                  <a:pt x="231" y="33"/>
                  <a:pt x="231" y="33"/>
                </a:cubicBezTo>
                <a:cubicBezTo>
                  <a:pt x="237" y="31"/>
                  <a:pt x="242" y="24"/>
                  <a:pt x="242" y="17"/>
                </a:cubicBezTo>
                <a:cubicBezTo>
                  <a:pt x="242" y="8"/>
                  <a:pt x="234" y="0"/>
                  <a:pt x="224" y="0"/>
                </a:cubicBezTo>
                <a:cubicBezTo>
                  <a:pt x="215" y="0"/>
                  <a:pt x="207" y="8"/>
                  <a:pt x="207" y="17"/>
                </a:cubicBezTo>
                <a:cubicBezTo>
                  <a:pt x="207" y="24"/>
                  <a:pt x="211" y="31"/>
                  <a:pt x="217" y="33"/>
                </a:cubicBezTo>
                <a:cubicBezTo>
                  <a:pt x="217" y="50"/>
                  <a:pt x="217" y="50"/>
                  <a:pt x="217" y="50"/>
                </a:cubicBezTo>
                <a:cubicBezTo>
                  <a:pt x="206" y="52"/>
                  <a:pt x="197" y="59"/>
                  <a:pt x="192" y="68"/>
                </a:cubicBezTo>
                <a:cubicBezTo>
                  <a:pt x="156" y="74"/>
                  <a:pt x="128" y="89"/>
                  <a:pt x="99" y="97"/>
                </a:cubicBezTo>
                <a:cubicBezTo>
                  <a:pt x="69" y="97"/>
                  <a:pt x="69" y="97"/>
                  <a:pt x="69" y="97"/>
                </a:cubicBezTo>
                <a:cubicBezTo>
                  <a:pt x="65" y="97"/>
                  <a:pt x="62" y="100"/>
                  <a:pt x="62" y="104"/>
                </a:cubicBezTo>
                <a:cubicBezTo>
                  <a:pt x="62" y="107"/>
                  <a:pt x="63" y="110"/>
                  <a:pt x="66" y="111"/>
                </a:cubicBezTo>
                <a:cubicBezTo>
                  <a:pt x="6" y="255"/>
                  <a:pt x="6" y="255"/>
                  <a:pt x="6" y="255"/>
                </a:cubicBezTo>
                <a:cubicBezTo>
                  <a:pt x="20" y="255"/>
                  <a:pt x="20" y="255"/>
                  <a:pt x="20" y="255"/>
                </a:cubicBezTo>
                <a:cubicBezTo>
                  <a:pt x="69" y="136"/>
                  <a:pt x="69" y="136"/>
                  <a:pt x="69" y="136"/>
                </a:cubicBezTo>
                <a:cubicBezTo>
                  <a:pt x="125" y="270"/>
                  <a:pt x="125" y="270"/>
                  <a:pt x="125" y="270"/>
                </a:cubicBezTo>
                <a:cubicBezTo>
                  <a:pt x="0" y="270"/>
                  <a:pt x="0" y="270"/>
                  <a:pt x="0" y="270"/>
                </a:cubicBezTo>
                <a:cubicBezTo>
                  <a:pt x="0" y="297"/>
                  <a:pt x="31" y="319"/>
                  <a:pt x="69" y="319"/>
                </a:cubicBezTo>
                <a:cubicBezTo>
                  <a:pt x="108" y="319"/>
                  <a:pt x="139" y="297"/>
                  <a:pt x="139" y="270"/>
                </a:cubicBezTo>
                <a:cubicBezTo>
                  <a:pt x="73" y="112"/>
                  <a:pt x="73" y="112"/>
                  <a:pt x="73" y="112"/>
                </a:cubicBezTo>
                <a:cubicBezTo>
                  <a:pt x="196" y="112"/>
                  <a:pt x="196" y="112"/>
                  <a:pt x="196" y="112"/>
                </a:cubicBezTo>
                <a:cubicBezTo>
                  <a:pt x="201" y="117"/>
                  <a:pt x="206" y="120"/>
                  <a:pt x="213" y="122"/>
                </a:cubicBezTo>
                <a:cubicBezTo>
                  <a:pt x="213" y="328"/>
                  <a:pt x="213" y="328"/>
                  <a:pt x="213" y="328"/>
                </a:cubicBezTo>
                <a:cubicBezTo>
                  <a:pt x="164" y="331"/>
                  <a:pt x="124" y="351"/>
                  <a:pt x="108" y="367"/>
                </a:cubicBezTo>
                <a:cubicBezTo>
                  <a:pt x="108" y="370"/>
                  <a:pt x="108" y="373"/>
                  <a:pt x="108" y="378"/>
                </a:cubicBezTo>
                <a:cubicBezTo>
                  <a:pt x="114" y="378"/>
                  <a:pt x="335" y="378"/>
                  <a:pt x="342" y="378"/>
                </a:cubicBezTo>
                <a:cubicBezTo>
                  <a:pt x="342" y="373"/>
                  <a:pt x="342" y="370"/>
                  <a:pt x="342" y="367"/>
                </a:cubicBezTo>
                <a:cubicBezTo>
                  <a:pt x="326" y="351"/>
                  <a:pt x="285" y="331"/>
                  <a:pt x="236" y="328"/>
                </a:cubicBezTo>
                <a:cubicBezTo>
                  <a:pt x="236" y="122"/>
                  <a:pt x="236" y="122"/>
                  <a:pt x="236" y="122"/>
                </a:cubicBezTo>
                <a:cubicBezTo>
                  <a:pt x="242" y="120"/>
                  <a:pt x="248" y="117"/>
                  <a:pt x="252" y="112"/>
                </a:cubicBezTo>
                <a:cubicBezTo>
                  <a:pt x="377" y="112"/>
                  <a:pt x="377" y="112"/>
                  <a:pt x="377" y="112"/>
                </a:cubicBezTo>
                <a:cubicBezTo>
                  <a:pt x="317" y="255"/>
                  <a:pt x="317" y="255"/>
                  <a:pt x="317" y="255"/>
                </a:cubicBezTo>
                <a:cubicBezTo>
                  <a:pt x="331" y="255"/>
                  <a:pt x="331" y="255"/>
                  <a:pt x="331" y="255"/>
                </a:cubicBezTo>
                <a:cubicBezTo>
                  <a:pt x="380" y="136"/>
                  <a:pt x="380" y="136"/>
                  <a:pt x="380" y="136"/>
                </a:cubicBezTo>
                <a:cubicBezTo>
                  <a:pt x="436" y="270"/>
                  <a:pt x="436" y="270"/>
                  <a:pt x="436" y="270"/>
                </a:cubicBezTo>
                <a:cubicBezTo>
                  <a:pt x="311" y="270"/>
                  <a:pt x="311" y="270"/>
                  <a:pt x="311" y="270"/>
                </a:cubicBezTo>
                <a:cubicBezTo>
                  <a:pt x="311" y="297"/>
                  <a:pt x="342" y="319"/>
                  <a:pt x="380" y="319"/>
                </a:cubicBezTo>
                <a:cubicBezTo>
                  <a:pt x="419" y="319"/>
                  <a:pt x="450" y="297"/>
                  <a:pt x="450" y="270"/>
                </a:cubicBezTo>
                <a:lnTo>
                  <a:pt x="384" y="111"/>
                </a:ln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Tree>
    <p:extLst>
      <p:ext uri="{BB962C8B-B14F-4D97-AF65-F5344CB8AC3E}">
        <p14:creationId xmlns:p14="http://schemas.microsoft.com/office/powerpoint/2010/main" val="2662282118"/>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742950" indent="-742950">
              <a:buFont typeface="+mj-lt"/>
              <a:buAutoNum type="arabicPeriod"/>
            </a:pPr>
            <a:r>
              <a:rPr lang="nb-NO" dirty="0" smtClean="0"/>
              <a:t>Design</a:t>
            </a:r>
          </a:p>
          <a:p>
            <a:pPr marL="742950" indent="-742950">
              <a:buFont typeface="+mj-lt"/>
              <a:buAutoNum type="arabicPeriod"/>
            </a:pPr>
            <a:r>
              <a:rPr lang="nb-NO" dirty="0" smtClean="0"/>
              <a:t>Deployment</a:t>
            </a:r>
          </a:p>
          <a:p>
            <a:pPr marL="742950" indent="-742950">
              <a:buFont typeface="+mj-lt"/>
              <a:buAutoNum type="arabicPeriod"/>
            </a:pPr>
            <a:r>
              <a:rPr lang="nb-NO" dirty="0" smtClean="0"/>
              <a:t>Registration</a:t>
            </a:r>
          </a:p>
          <a:p>
            <a:pPr marL="742950" indent="-742950">
              <a:buFont typeface="+mj-lt"/>
              <a:buAutoNum type="arabicPeriod"/>
            </a:pPr>
            <a:r>
              <a:rPr lang="nb-NO" dirty="0" smtClean="0"/>
              <a:t>Explain Source Code</a:t>
            </a:r>
          </a:p>
          <a:p>
            <a:pPr marL="742950" indent="-742950">
              <a:buFont typeface="+mj-lt"/>
              <a:buAutoNum type="arabicPeriod"/>
            </a:pPr>
            <a:r>
              <a:rPr lang="nb-NO" dirty="0" smtClean="0"/>
              <a:t>Trimmer Action!</a:t>
            </a:r>
          </a:p>
        </p:txBody>
      </p:sp>
      <p:sp>
        <p:nvSpPr>
          <p:cNvPr id="3" name="Title 2"/>
          <p:cNvSpPr>
            <a:spLocks noGrp="1"/>
          </p:cNvSpPr>
          <p:nvPr>
            <p:ph type="title"/>
          </p:nvPr>
        </p:nvSpPr>
        <p:spPr/>
        <p:txBody>
          <a:bodyPr/>
          <a:lstStyle/>
          <a:p>
            <a:r>
              <a:rPr lang="nb-NO" dirty="0" smtClean="0"/>
              <a:t>Pre-Trimmer Demo Overview</a:t>
            </a:r>
            <a:endParaRPr lang="nb-NO" dirty="0"/>
          </a:p>
        </p:txBody>
      </p:sp>
    </p:spTree>
    <p:extLst>
      <p:ext uri="{BB962C8B-B14F-4D97-AF65-F5344CB8AC3E}">
        <p14:creationId xmlns:p14="http://schemas.microsoft.com/office/powerpoint/2010/main" val="3733084806"/>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smtClean="0"/>
              <a:t>A Pre-Trimmer Design</a:t>
            </a:r>
            <a:endParaRPr lang="nb-NO" dirty="0"/>
          </a:p>
        </p:txBody>
      </p:sp>
      <p:cxnSp>
        <p:nvCxnSpPr>
          <p:cNvPr id="52" name="Elbow Connector 51"/>
          <p:cNvCxnSpPr>
            <a:endCxn id="56" idx="0"/>
          </p:cNvCxnSpPr>
          <p:nvPr/>
        </p:nvCxnSpPr>
        <p:spPr>
          <a:xfrm rot="10800000" flipV="1">
            <a:off x="1833179" y="2566811"/>
            <a:ext cx="8705538" cy="616172"/>
          </a:xfrm>
          <a:prstGeom prst="bentConnector2">
            <a:avLst/>
          </a:prstGeom>
          <a:ln w="44450">
            <a:solidFill>
              <a:schemeClr val="tx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bwMode="auto">
          <a:xfrm>
            <a:off x="3057112" y="1968518"/>
            <a:ext cx="4104456" cy="117381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3600" dirty="0" smtClean="0">
                <a:solidFill>
                  <a:srgbClr val="FFFFFF"/>
                </a:solidFill>
              </a:rPr>
              <a:t>My Pre Trimmer</a:t>
            </a:r>
            <a:endParaRPr lang="nb-NO" sz="3600" dirty="0">
              <a:solidFill>
                <a:srgbClr val="FFFFFF"/>
              </a:solidFill>
            </a:endParaRPr>
          </a:p>
        </p:txBody>
      </p:sp>
      <p:sp>
        <p:nvSpPr>
          <p:cNvPr id="56" name="TextBox 55"/>
          <p:cNvSpPr txBox="1"/>
          <p:nvPr/>
        </p:nvSpPr>
        <p:spPr>
          <a:xfrm>
            <a:off x="1426914" y="3182983"/>
            <a:ext cx="812530" cy="2160240"/>
          </a:xfrm>
          <a:prstGeom prst="rect">
            <a:avLst/>
          </a:prstGeom>
          <a:noFill/>
        </p:spPr>
        <p:txBody>
          <a:bodyPr vert="vert" wrap="square" lIns="182880" tIns="146304" rIns="182880" bIns="146304" rtlCol="0">
            <a:spAutoFit/>
          </a:bodyPr>
          <a:lstStyle/>
          <a:p>
            <a:pPr algn="ctr">
              <a:lnSpc>
                <a:spcPct val="90000"/>
              </a:lnSpc>
              <a:spcAft>
                <a:spcPts val="600"/>
              </a:spcAft>
            </a:pPr>
            <a:r>
              <a:rPr lang="nb-NO" sz="3200" dirty="0" smtClean="0">
                <a:solidFill>
                  <a:srgbClr val="505050"/>
                </a:solidFill>
              </a:rPr>
              <a:t>CLAIMS</a:t>
            </a:r>
          </a:p>
        </p:txBody>
      </p:sp>
      <p:sp>
        <p:nvSpPr>
          <p:cNvPr id="58" name="TextBox 57"/>
          <p:cNvSpPr txBox="1"/>
          <p:nvPr/>
        </p:nvSpPr>
        <p:spPr>
          <a:xfrm rot="16200000">
            <a:off x="8368252" y="1046382"/>
            <a:ext cx="812530" cy="2664296"/>
          </a:xfrm>
          <a:prstGeom prst="rect">
            <a:avLst/>
          </a:prstGeom>
          <a:noFill/>
        </p:spPr>
        <p:txBody>
          <a:bodyPr vert="vert" wrap="square" lIns="182880" tIns="146304" rIns="182880" bIns="146304" rtlCol="0">
            <a:spAutoFit/>
          </a:bodyPr>
          <a:lstStyle/>
          <a:p>
            <a:pPr algn="ctr">
              <a:lnSpc>
                <a:spcPct val="90000"/>
              </a:lnSpc>
              <a:spcAft>
                <a:spcPts val="600"/>
              </a:spcAft>
            </a:pPr>
            <a:r>
              <a:rPr lang="nb-NO" sz="3200" dirty="0" smtClean="0">
                <a:solidFill>
                  <a:srgbClr val="505050"/>
                </a:solidFill>
              </a:rPr>
              <a:t>User Identity</a:t>
            </a:r>
          </a:p>
        </p:txBody>
      </p:sp>
      <p:grpSp>
        <p:nvGrpSpPr>
          <p:cNvPr id="70" name="Group 69"/>
          <p:cNvGrpSpPr/>
          <p:nvPr/>
        </p:nvGrpSpPr>
        <p:grpSpPr>
          <a:xfrm>
            <a:off x="3759472" y="3142332"/>
            <a:ext cx="4518221" cy="2803202"/>
            <a:chOff x="3759472" y="3142332"/>
            <a:chExt cx="4518221" cy="2803202"/>
          </a:xfrm>
        </p:grpSpPr>
        <p:sp>
          <p:nvSpPr>
            <p:cNvPr id="57" name="Flowchart: Magnetic Disk 56"/>
            <p:cNvSpPr/>
            <p:nvPr/>
          </p:nvSpPr>
          <p:spPr bwMode="auto">
            <a:xfrm>
              <a:off x="3759472" y="4648865"/>
              <a:ext cx="2699737" cy="1296669"/>
            </a:xfrm>
            <a:prstGeom prst="flowChartMagneticDisk">
              <a:avLst/>
            </a:prstGeom>
            <a:solidFill>
              <a:schemeClr val="accent1"/>
            </a:solidFill>
            <a:ln>
              <a:solidFill>
                <a:schemeClr val="accent1">
                  <a:lumMod val="60000"/>
                  <a:lumOff val="40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3200" dirty="0" smtClean="0">
                  <a:solidFill>
                    <a:srgbClr val="FFFFFF"/>
                  </a:solidFill>
                  <a:ea typeface="Segoe UI" pitchFamily="34" charset="0"/>
                  <a:cs typeface="Segoe UI" pitchFamily="34" charset="0"/>
                </a:rPr>
                <a:t>datafile.txt</a:t>
              </a:r>
            </a:p>
          </p:txBody>
        </p:sp>
        <p:cxnSp>
          <p:nvCxnSpPr>
            <p:cNvPr id="63" name="Straight Arrow Connector 62"/>
            <p:cNvCxnSpPr>
              <a:stCxn id="54" idx="2"/>
              <a:endCxn id="57" idx="1"/>
            </p:cNvCxnSpPr>
            <p:nvPr/>
          </p:nvCxnSpPr>
          <p:spPr>
            <a:xfrm>
              <a:off x="5109340" y="3142332"/>
              <a:ext cx="1" cy="1506533"/>
            </a:xfrm>
            <a:prstGeom prst="straightConnector1">
              <a:avLst/>
            </a:prstGeom>
            <a:ln w="476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5109341" y="3467003"/>
              <a:ext cx="3168352" cy="1181862"/>
            </a:xfrm>
            <a:prstGeom prst="rect">
              <a:avLst/>
            </a:prstGeom>
            <a:noFill/>
          </p:spPr>
          <p:txBody>
            <a:bodyPr wrap="square" lIns="182880" tIns="146304" rIns="182880" bIns="146304" rtlCol="0">
              <a:spAutoFit/>
            </a:bodyPr>
            <a:lstStyle/>
            <a:p>
              <a:pPr>
                <a:lnSpc>
                  <a:spcPct val="90000"/>
                </a:lnSpc>
                <a:spcAft>
                  <a:spcPts val="600"/>
                </a:spcAft>
              </a:pPr>
              <a:r>
                <a:rPr lang="en-US" sz="3200" dirty="0" smtClean="0">
                  <a:solidFill>
                    <a:srgbClr val="505050"/>
                  </a:solidFill>
                </a:rPr>
                <a:t>30 second refresh</a:t>
              </a:r>
            </a:p>
          </p:txBody>
        </p:sp>
      </p:grpSp>
    </p:spTree>
    <p:extLst>
      <p:ext uri="{BB962C8B-B14F-4D97-AF65-F5344CB8AC3E}">
        <p14:creationId xmlns:p14="http://schemas.microsoft.com/office/powerpoint/2010/main" val="5790207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ppt_x"/>
                                          </p:val>
                                        </p:tav>
                                        <p:tav tm="100000">
                                          <p:val>
                                            <p:strVal val="#ppt_x"/>
                                          </p:val>
                                        </p:tav>
                                      </p:tavLst>
                                    </p:anim>
                                    <p:anim calcmode="lin" valueType="num">
                                      <p:cBhvr additive="base">
                                        <p:cTn id="8"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Security Trimming for </a:t>
            </a:r>
            <a:r>
              <a:rPr lang="en-US" sz="4800" dirty="0" smtClean="0"/>
              <a:t/>
            </a:r>
            <a:br>
              <a:rPr lang="en-US" sz="4800" dirty="0" smtClean="0"/>
            </a:br>
            <a:r>
              <a:rPr lang="en-US" sz="4800" dirty="0" smtClean="0"/>
              <a:t>Search in SharePoint 2013 </a:t>
            </a:r>
            <a:br>
              <a:rPr lang="en-US" sz="4800" dirty="0" smtClean="0"/>
            </a:br>
            <a:endParaRPr lang="en-US" sz="4800" dirty="0"/>
          </a:p>
        </p:txBody>
      </p:sp>
      <p:sp>
        <p:nvSpPr>
          <p:cNvPr id="5" name="Text Placeholder 4"/>
          <p:cNvSpPr>
            <a:spLocks noGrp="1"/>
          </p:cNvSpPr>
          <p:nvPr>
            <p:ph type="body" sz="quarter" idx="12"/>
          </p:nvPr>
        </p:nvSpPr>
        <p:spPr>
          <a:xfrm>
            <a:off x="4846637" y="5585494"/>
            <a:ext cx="7315201" cy="1112699"/>
          </a:xfrm>
        </p:spPr>
        <p:txBody>
          <a:bodyPr/>
          <a:lstStyle/>
          <a:p>
            <a:r>
              <a:rPr lang="en-US" dirty="0" smtClean="0"/>
              <a:t>Morgan Larsson         Sveinar Rasmussen</a:t>
            </a:r>
            <a:br>
              <a:rPr lang="en-US" dirty="0" smtClean="0"/>
            </a:br>
            <a:r>
              <a:rPr lang="en-US" dirty="0" smtClean="0"/>
              <a:t>(Senior PM)                (Principal SDE)</a:t>
            </a:r>
          </a:p>
          <a:p>
            <a:endParaRPr lang="en-US" dirty="0" smtClean="0"/>
          </a:p>
        </p:txBody>
      </p:sp>
      <p:sp>
        <p:nvSpPr>
          <p:cNvPr id="2" name="Text Placeholder 1"/>
          <p:cNvSpPr>
            <a:spLocks noGrp="1"/>
          </p:cNvSpPr>
          <p:nvPr>
            <p:ph type="body" sz="quarter" idx="13"/>
          </p:nvPr>
        </p:nvSpPr>
        <p:spPr/>
        <p:txBody>
          <a:bodyPr/>
          <a:lstStyle/>
          <a:p>
            <a:r>
              <a:rPr lang="en-US" dirty="0" smtClean="0"/>
              <a:t>SPC049</a:t>
            </a:r>
            <a:endParaRPr lang="en-US" dirty="0"/>
          </a:p>
        </p:txBody>
      </p:sp>
    </p:spTree>
    <p:extLst>
      <p:ext uri="{BB962C8B-B14F-4D97-AF65-F5344CB8AC3E}">
        <p14:creationId xmlns:p14="http://schemas.microsoft.com/office/powerpoint/2010/main" val="29310295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 </a:t>
            </a:r>
            <a:br>
              <a:rPr lang="en-US" dirty="0"/>
            </a:br>
            <a:r>
              <a:rPr lang="en-US" dirty="0"/>
              <a:t>Pre-Trimmer Implementation</a:t>
            </a:r>
            <a:br>
              <a:rPr lang="en-US" dirty="0"/>
            </a:br>
            <a:r>
              <a:rPr lang="en-US" dirty="0"/>
              <a:t>and Deployment</a:t>
            </a:r>
            <a:endParaRPr lang="nb-NO" dirty="0"/>
          </a:p>
        </p:txBody>
      </p:sp>
    </p:spTree>
    <p:extLst>
      <p:ext uri="{BB962C8B-B14F-4D97-AF65-F5344CB8AC3E}">
        <p14:creationId xmlns:p14="http://schemas.microsoft.com/office/powerpoint/2010/main" val="14684470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smtClean="0"/>
              <a:t>What did we learn today...</a:t>
            </a:r>
            <a:endParaRPr lang="nb-NO" dirty="0"/>
          </a:p>
        </p:txBody>
      </p:sp>
      <p:sp>
        <p:nvSpPr>
          <p:cNvPr id="2" name="Text Placeholder 1"/>
          <p:cNvSpPr>
            <a:spLocks noGrp="1"/>
          </p:cNvSpPr>
          <p:nvPr>
            <p:ph type="body" sz="quarter" idx="10"/>
          </p:nvPr>
        </p:nvSpPr>
        <p:spPr>
          <a:xfrm>
            <a:off x="274638" y="1212850"/>
            <a:ext cx="11887200" cy="738664"/>
          </a:xfrm>
        </p:spPr>
        <p:txBody>
          <a:bodyPr/>
          <a:lstStyle/>
          <a:p>
            <a:pPr marL="571500" indent="-571500">
              <a:buFont typeface="Arial" panose="020B0604020202020204" pitchFamily="34" charset="0"/>
              <a:buChar char="•"/>
            </a:pPr>
            <a:r>
              <a:rPr lang="nb-NO" dirty="0" err="1" smtClean="0"/>
              <a:t>Searching</a:t>
            </a:r>
            <a:r>
              <a:rPr lang="nb-NO" dirty="0" smtClean="0"/>
              <a:t> securely in external content sources</a:t>
            </a:r>
          </a:p>
        </p:txBody>
      </p:sp>
      <p:sp>
        <p:nvSpPr>
          <p:cNvPr id="4" name="Rounded Rectangle 3"/>
          <p:cNvSpPr/>
          <p:nvPr/>
        </p:nvSpPr>
        <p:spPr bwMode="auto">
          <a:xfrm>
            <a:off x="601613" y="2335488"/>
            <a:ext cx="3744416" cy="1152128"/>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nb-NO" sz="2800" dirty="0" smtClean="0">
                <a:gradFill>
                  <a:gsLst>
                    <a:gs pos="0">
                      <a:srgbClr val="FFFFFF"/>
                    </a:gs>
                    <a:gs pos="100000">
                      <a:srgbClr val="FFFFFF"/>
                    </a:gs>
                  </a:gsLst>
                  <a:lin ang="5400000" scaled="0"/>
                </a:gradFill>
              </a:rPr>
              <a:t>Late Security Binding</a:t>
            </a:r>
          </a:p>
          <a:p>
            <a:pPr defTabSz="932472" fontAlgn="base">
              <a:spcBef>
                <a:spcPct val="0"/>
              </a:spcBef>
              <a:spcAft>
                <a:spcPct val="0"/>
              </a:spcAft>
            </a:pPr>
            <a:r>
              <a:rPr lang="nb-NO" sz="2800" dirty="0">
                <a:gradFill>
                  <a:gsLst>
                    <a:gs pos="0">
                      <a:srgbClr val="FFFFFF"/>
                    </a:gs>
                    <a:gs pos="100000">
                      <a:srgbClr val="FFFFFF"/>
                    </a:gs>
                  </a:gsLst>
                  <a:lin ang="5400000" scaled="0"/>
                </a:gradFill>
              </a:rPr>
              <a:t>	</a:t>
            </a:r>
            <a:r>
              <a:rPr lang="nb-NO" sz="2800" dirty="0" smtClean="0">
                <a:gradFill>
                  <a:gsLst>
                    <a:gs pos="0">
                      <a:srgbClr val="FFFFFF"/>
                    </a:gs>
                    <a:gs pos="100000">
                      <a:srgbClr val="FFFFFF"/>
                    </a:gs>
                  </a:gsLst>
                  <a:lin ang="5400000" scaled="0"/>
                </a:gradFill>
              </a:rPr>
              <a:t>Post-Trimmers</a:t>
            </a:r>
            <a:endParaRPr lang="nb-NO" sz="2800" dirty="0">
              <a:gradFill>
                <a:gsLst>
                  <a:gs pos="0">
                    <a:srgbClr val="FFFFFF"/>
                  </a:gs>
                  <a:gs pos="100000">
                    <a:srgbClr val="FFFFFF"/>
                  </a:gs>
                </a:gsLst>
                <a:lin ang="5400000" scaled="0"/>
              </a:gradFill>
            </a:endParaRPr>
          </a:p>
        </p:txBody>
      </p:sp>
      <p:sp>
        <p:nvSpPr>
          <p:cNvPr id="5" name="Rounded Rectangle 4"/>
          <p:cNvSpPr/>
          <p:nvPr/>
        </p:nvSpPr>
        <p:spPr bwMode="auto">
          <a:xfrm>
            <a:off x="601613" y="3929310"/>
            <a:ext cx="5112568" cy="1728192"/>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nb-NO" sz="2800" dirty="0" smtClean="0">
                <a:gradFill>
                  <a:gsLst>
                    <a:gs pos="0">
                      <a:srgbClr val="FFFFFF"/>
                    </a:gs>
                    <a:gs pos="100000">
                      <a:srgbClr val="FFFFFF"/>
                    </a:gs>
                  </a:gsLst>
                  <a:lin ang="5400000" scaled="0"/>
                </a:gradFill>
              </a:rPr>
              <a:t>Early Security Binding</a:t>
            </a:r>
          </a:p>
          <a:p>
            <a:pPr defTabSz="932472" fontAlgn="base">
              <a:spcBef>
                <a:spcPct val="0"/>
              </a:spcBef>
              <a:spcAft>
                <a:spcPct val="0"/>
              </a:spcAft>
            </a:pPr>
            <a:r>
              <a:rPr lang="nb-NO" sz="2800" dirty="0">
                <a:gradFill>
                  <a:gsLst>
                    <a:gs pos="0">
                      <a:srgbClr val="FFFFFF"/>
                    </a:gs>
                    <a:gs pos="100000">
                      <a:srgbClr val="FFFFFF"/>
                    </a:gs>
                  </a:gsLst>
                  <a:lin ang="5400000" scaled="0"/>
                </a:gradFill>
              </a:rPr>
              <a:t>	</a:t>
            </a:r>
            <a:r>
              <a:rPr lang="nb-NO" sz="2800" dirty="0" smtClean="0">
                <a:gradFill>
                  <a:gsLst>
                    <a:gs pos="0">
                      <a:srgbClr val="FFFFFF"/>
                    </a:gs>
                    <a:gs pos="100000">
                      <a:srgbClr val="FFFFFF"/>
                    </a:gs>
                  </a:gsLst>
                  <a:lin ang="5400000" scaled="0"/>
                </a:gradFill>
              </a:rPr>
              <a:t>Pre-Trimmers</a:t>
            </a:r>
          </a:p>
          <a:p>
            <a:pPr defTabSz="932472" fontAlgn="base">
              <a:spcBef>
                <a:spcPct val="0"/>
              </a:spcBef>
              <a:spcAft>
                <a:spcPct val="0"/>
              </a:spcAft>
            </a:pPr>
            <a:r>
              <a:rPr lang="nb-NO" sz="2800" dirty="0">
                <a:gradFill>
                  <a:gsLst>
                    <a:gs pos="0">
                      <a:srgbClr val="FFFFFF"/>
                    </a:gs>
                    <a:gs pos="100000">
                      <a:srgbClr val="FFFFFF"/>
                    </a:gs>
                  </a:gsLst>
                  <a:lin ang="5400000" scaled="0"/>
                </a:gradFill>
              </a:rPr>
              <a:t>	</a:t>
            </a:r>
            <a:r>
              <a:rPr lang="nb-NO" sz="2800" dirty="0" smtClean="0">
                <a:gradFill>
                  <a:gsLst>
                    <a:gs pos="0">
                      <a:srgbClr val="FFFFFF"/>
                    </a:gs>
                    <a:gs pos="100000">
                      <a:srgbClr val="FFFFFF"/>
                    </a:gs>
                  </a:gsLst>
                  <a:lin ang="5400000" scaled="0"/>
                </a:gradFill>
              </a:rPr>
              <a:t>BCS for </a:t>
            </a:r>
            <a:r>
              <a:rPr lang="nb-NO" sz="2800" dirty="0" err="1" smtClean="0">
                <a:gradFill>
                  <a:gsLst>
                    <a:gs pos="0">
                      <a:srgbClr val="FFFFFF"/>
                    </a:gs>
                    <a:gs pos="100000">
                      <a:srgbClr val="FFFFFF"/>
                    </a:gs>
                  </a:gsLst>
                  <a:lin ang="5400000" scaled="0"/>
                </a:gradFill>
              </a:rPr>
              <a:t>Indexing</a:t>
            </a:r>
            <a:r>
              <a:rPr lang="nb-NO" sz="2800" dirty="0" smtClean="0">
                <a:gradFill>
                  <a:gsLst>
                    <a:gs pos="0">
                      <a:srgbClr val="FFFFFF"/>
                    </a:gs>
                    <a:gs pos="100000">
                      <a:srgbClr val="FFFFFF"/>
                    </a:gs>
                  </a:gsLst>
                  <a:lin ang="5400000" scaled="0"/>
                </a:gradFill>
              </a:rPr>
              <a:t> Claims</a:t>
            </a:r>
            <a:endParaRPr lang="nb-NO" sz="2800" dirty="0">
              <a:gradFill>
                <a:gsLst>
                  <a:gs pos="0">
                    <a:srgbClr val="FFFFFF"/>
                  </a:gs>
                  <a:gs pos="100000">
                    <a:srgbClr val="FFFFFF"/>
                  </a:gs>
                </a:gsLst>
                <a:lin ang="5400000" scaled="0"/>
              </a:gradFill>
            </a:endParaRPr>
          </a:p>
        </p:txBody>
      </p:sp>
      <p:sp>
        <p:nvSpPr>
          <p:cNvPr id="6" name="Rounded Rectangle 5"/>
          <p:cNvSpPr/>
          <p:nvPr/>
        </p:nvSpPr>
        <p:spPr bwMode="auto">
          <a:xfrm>
            <a:off x="7946429" y="2489150"/>
            <a:ext cx="3600400" cy="1296144"/>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800" dirty="0" smtClean="0">
                <a:gradFill>
                  <a:gsLst>
                    <a:gs pos="0">
                      <a:srgbClr val="FFFFFF"/>
                    </a:gs>
                    <a:gs pos="100000">
                      <a:srgbClr val="FFFFFF"/>
                    </a:gs>
                  </a:gsLst>
                  <a:lin ang="5400000" scaled="0"/>
                </a:gradFill>
              </a:rPr>
              <a:t>Performance &amp; Quality Tradeoffs</a:t>
            </a:r>
            <a:endParaRPr lang="nb-NO" sz="2800" dirty="0">
              <a:gradFill>
                <a:gsLst>
                  <a:gs pos="0">
                    <a:srgbClr val="FFFFFF"/>
                  </a:gs>
                  <a:gs pos="100000">
                    <a:srgbClr val="FFFFFF"/>
                  </a:gs>
                </a:gsLst>
                <a:lin ang="5400000" scaled="0"/>
              </a:gradFill>
            </a:endParaRPr>
          </a:p>
        </p:txBody>
      </p:sp>
      <p:sp>
        <p:nvSpPr>
          <p:cNvPr id="7" name="Rounded Rectangle 6"/>
          <p:cNvSpPr/>
          <p:nvPr/>
        </p:nvSpPr>
        <p:spPr bwMode="auto">
          <a:xfrm>
            <a:off x="7082333" y="4505374"/>
            <a:ext cx="4320480" cy="1512168"/>
          </a:xfrm>
          <a:prstGeom prst="round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800" b="1" dirty="0" smtClean="0">
                <a:solidFill>
                  <a:srgbClr val="505050"/>
                </a:solidFill>
              </a:rPr>
              <a:t>And </a:t>
            </a:r>
            <a:r>
              <a:rPr lang="nb-NO" sz="2800" b="1" dirty="0" err="1" smtClean="0">
                <a:solidFill>
                  <a:srgbClr val="505050"/>
                </a:solidFill>
              </a:rPr>
              <a:t>now</a:t>
            </a:r>
            <a:r>
              <a:rPr lang="nb-NO" sz="2800" b="1" dirty="0" smtClean="0">
                <a:solidFill>
                  <a:srgbClr val="505050"/>
                </a:solidFill>
              </a:rPr>
              <a:t>… to </a:t>
            </a:r>
            <a:r>
              <a:rPr lang="nb-NO" sz="2800" b="1" dirty="0" err="1" smtClean="0">
                <a:solidFill>
                  <a:srgbClr val="505050"/>
                </a:solidFill>
              </a:rPr>
              <a:t>get</a:t>
            </a:r>
            <a:r>
              <a:rPr lang="nb-NO" sz="2800" b="1" dirty="0" smtClean="0">
                <a:solidFill>
                  <a:srgbClr val="505050"/>
                </a:solidFill>
              </a:rPr>
              <a:t> </a:t>
            </a:r>
            <a:r>
              <a:rPr lang="nb-NO" sz="2800" b="1" dirty="0" err="1" smtClean="0">
                <a:solidFill>
                  <a:srgbClr val="505050"/>
                </a:solidFill>
              </a:rPr>
              <a:t>you</a:t>
            </a:r>
            <a:r>
              <a:rPr lang="nb-NO" sz="2800" b="1" dirty="0" smtClean="0">
                <a:solidFill>
                  <a:srgbClr val="505050"/>
                </a:solidFill>
              </a:rPr>
              <a:t> </a:t>
            </a:r>
            <a:r>
              <a:rPr lang="nb-NO" sz="2800" b="1" dirty="0" err="1" smtClean="0">
                <a:solidFill>
                  <a:srgbClr val="505050"/>
                </a:solidFill>
              </a:rPr>
              <a:t>started</a:t>
            </a:r>
            <a:r>
              <a:rPr lang="nb-NO" sz="2800" b="1" dirty="0" smtClean="0">
                <a:solidFill>
                  <a:srgbClr val="505050"/>
                </a:solidFill>
              </a:rPr>
              <a:t> </a:t>
            </a:r>
            <a:r>
              <a:rPr lang="nb-NO" sz="2800" b="1" dirty="0" err="1" smtClean="0">
                <a:solidFill>
                  <a:srgbClr val="505050"/>
                </a:solidFill>
              </a:rPr>
              <a:t>on</a:t>
            </a:r>
            <a:r>
              <a:rPr lang="nb-NO" sz="2800" b="1" dirty="0" smtClean="0">
                <a:solidFill>
                  <a:srgbClr val="505050"/>
                </a:solidFill>
              </a:rPr>
              <a:t> </a:t>
            </a:r>
            <a:r>
              <a:rPr lang="nb-NO" sz="2800" b="1" dirty="0" err="1" smtClean="0">
                <a:solidFill>
                  <a:srgbClr val="505050"/>
                </a:solidFill>
              </a:rPr>
              <a:t>your</a:t>
            </a:r>
            <a:r>
              <a:rPr lang="nb-NO" sz="2800" b="1" dirty="0" smtClean="0">
                <a:solidFill>
                  <a:srgbClr val="505050"/>
                </a:solidFill>
              </a:rPr>
              <a:t> </a:t>
            </a:r>
            <a:r>
              <a:rPr lang="nb-NO" sz="2800" b="1" dirty="0" err="1" smtClean="0">
                <a:solidFill>
                  <a:srgbClr val="505050"/>
                </a:solidFill>
              </a:rPr>
              <a:t>own</a:t>
            </a:r>
            <a:r>
              <a:rPr lang="nb-NO" sz="2800" b="1" dirty="0" smtClean="0">
                <a:solidFill>
                  <a:srgbClr val="505050"/>
                </a:solidFill>
              </a:rPr>
              <a:t>…..</a:t>
            </a:r>
            <a:endParaRPr lang="nb-NO" sz="2800" b="1" dirty="0">
              <a:solidFill>
                <a:srgbClr val="505050"/>
              </a:solidFill>
            </a:endParaRPr>
          </a:p>
        </p:txBody>
      </p:sp>
      <p:sp>
        <p:nvSpPr>
          <p:cNvPr id="8" name="Freeform 18"/>
          <p:cNvSpPr>
            <a:spLocks noEditPoints="1"/>
          </p:cNvSpPr>
          <p:nvPr/>
        </p:nvSpPr>
        <p:spPr bwMode="black">
          <a:xfrm>
            <a:off x="5501859" y="2140702"/>
            <a:ext cx="1255838" cy="1644592"/>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9" name="Down Arrow 8"/>
          <p:cNvSpPr/>
          <p:nvPr/>
        </p:nvSpPr>
        <p:spPr bwMode="auto">
          <a:xfrm>
            <a:off x="8738517" y="5873526"/>
            <a:ext cx="1008112" cy="864096"/>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77855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80">
                                          <p:stCondLst>
                                            <p:cond delay="0"/>
                                          </p:stCondLst>
                                        </p:cTn>
                                        <p:tgtEl>
                                          <p:spTgt spid="9"/>
                                        </p:tgtEl>
                                      </p:cBhvr>
                                    </p:animEffect>
                                    <p:anim calcmode="lin" valueType="num">
                                      <p:cBhvr>
                                        <p:cTn id="2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9" dur="26">
                                          <p:stCondLst>
                                            <p:cond delay="650"/>
                                          </p:stCondLst>
                                        </p:cTn>
                                        <p:tgtEl>
                                          <p:spTgt spid="9"/>
                                        </p:tgtEl>
                                      </p:cBhvr>
                                      <p:to x="100000" y="60000"/>
                                    </p:animScale>
                                    <p:animScale>
                                      <p:cBhvr>
                                        <p:cTn id="30" dur="166" decel="50000">
                                          <p:stCondLst>
                                            <p:cond delay="676"/>
                                          </p:stCondLst>
                                        </p:cTn>
                                        <p:tgtEl>
                                          <p:spTgt spid="9"/>
                                        </p:tgtEl>
                                      </p:cBhvr>
                                      <p:to x="100000" y="100000"/>
                                    </p:animScale>
                                    <p:animScale>
                                      <p:cBhvr>
                                        <p:cTn id="31" dur="26">
                                          <p:stCondLst>
                                            <p:cond delay="1312"/>
                                          </p:stCondLst>
                                        </p:cTn>
                                        <p:tgtEl>
                                          <p:spTgt spid="9"/>
                                        </p:tgtEl>
                                      </p:cBhvr>
                                      <p:to x="100000" y="80000"/>
                                    </p:animScale>
                                    <p:animScale>
                                      <p:cBhvr>
                                        <p:cTn id="32" dur="166" decel="50000">
                                          <p:stCondLst>
                                            <p:cond delay="1338"/>
                                          </p:stCondLst>
                                        </p:cTn>
                                        <p:tgtEl>
                                          <p:spTgt spid="9"/>
                                        </p:tgtEl>
                                      </p:cBhvr>
                                      <p:to x="100000" y="100000"/>
                                    </p:animScale>
                                    <p:animScale>
                                      <p:cBhvr>
                                        <p:cTn id="33" dur="26">
                                          <p:stCondLst>
                                            <p:cond delay="1642"/>
                                          </p:stCondLst>
                                        </p:cTn>
                                        <p:tgtEl>
                                          <p:spTgt spid="9"/>
                                        </p:tgtEl>
                                      </p:cBhvr>
                                      <p:to x="100000" y="90000"/>
                                    </p:animScale>
                                    <p:animScale>
                                      <p:cBhvr>
                                        <p:cTn id="34" dur="166" decel="50000">
                                          <p:stCondLst>
                                            <p:cond delay="1668"/>
                                          </p:stCondLst>
                                        </p:cTn>
                                        <p:tgtEl>
                                          <p:spTgt spid="9"/>
                                        </p:tgtEl>
                                      </p:cBhvr>
                                      <p:to x="100000" y="100000"/>
                                    </p:animScale>
                                    <p:animScale>
                                      <p:cBhvr>
                                        <p:cTn id="35" dur="26">
                                          <p:stCondLst>
                                            <p:cond delay="1808"/>
                                          </p:stCondLst>
                                        </p:cTn>
                                        <p:tgtEl>
                                          <p:spTgt spid="9"/>
                                        </p:tgtEl>
                                      </p:cBhvr>
                                      <p:to x="100000" y="95000"/>
                                    </p:animScale>
                                    <p:animScale>
                                      <p:cBhvr>
                                        <p:cTn id="36"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smtClean="0"/>
              <a:t>Sample Code? </a:t>
            </a:r>
            <a:r>
              <a:rPr lang="nb-NO" dirty="0" err="1" smtClean="0"/>
              <a:t>Visit</a:t>
            </a:r>
            <a:r>
              <a:rPr lang="nb-NO" dirty="0" smtClean="0"/>
              <a:t> </a:t>
            </a:r>
            <a:r>
              <a:rPr lang="nb-NO" dirty="0" err="1" smtClean="0"/>
              <a:t>our</a:t>
            </a:r>
            <a:r>
              <a:rPr lang="nb-NO" dirty="0" smtClean="0"/>
              <a:t> </a:t>
            </a:r>
            <a:r>
              <a:rPr lang="nb-NO" dirty="0" err="1" smtClean="0"/>
              <a:t>blog</a:t>
            </a:r>
            <a:r>
              <a:rPr lang="nb-NO" dirty="0" smtClean="0"/>
              <a:t>…</a:t>
            </a:r>
            <a:endParaRPr lang="nb-NO" dirty="0"/>
          </a:p>
        </p:txBody>
      </p:sp>
      <p:sp>
        <p:nvSpPr>
          <p:cNvPr id="2" name="Text Placeholder 1"/>
          <p:cNvSpPr>
            <a:spLocks noGrp="1"/>
          </p:cNvSpPr>
          <p:nvPr>
            <p:ph type="body" sz="quarter" idx="10"/>
          </p:nvPr>
        </p:nvSpPr>
        <p:spPr>
          <a:xfrm>
            <a:off x="274638" y="1212850"/>
            <a:ext cx="11887200" cy="5386090"/>
          </a:xfrm>
        </p:spPr>
        <p:txBody>
          <a:bodyPr/>
          <a:lstStyle/>
          <a:p>
            <a:pPr marL="800100" lvl="2" indent="-571500">
              <a:buFont typeface="Arial" panose="020B0604020202020204" pitchFamily="34" charset="0"/>
              <a:buChar char="•"/>
            </a:pPr>
            <a:endParaRPr lang="nb-NO" sz="4800" dirty="0" smtClean="0"/>
          </a:p>
          <a:p>
            <a:pPr marL="800100" lvl="2" indent="-571500">
              <a:buFont typeface="Arial" panose="020B0604020202020204" pitchFamily="34" charset="0"/>
              <a:buChar char="•"/>
            </a:pPr>
            <a:r>
              <a:rPr lang="nb-NO" sz="4800" dirty="0" smtClean="0"/>
              <a:t>On MSDN Blogs</a:t>
            </a:r>
          </a:p>
          <a:p>
            <a:pPr marL="800100" lvl="2" indent="-571500">
              <a:buFont typeface="Arial" panose="020B0604020202020204" pitchFamily="34" charset="0"/>
              <a:buChar char="•"/>
            </a:pPr>
            <a:r>
              <a:rPr lang="nb-NO" sz="4800" dirty="0"/>
              <a:t>Search for </a:t>
            </a:r>
            <a:r>
              <a:rPr lang="nb-NO" sz="4800" dirty="0" smtClean="0"/>
              <a:t/>
            </a:r>
            <a:br>
              <a:rPr lang="nb-NO" sz="4800" dirty="0" smtClean="0"/>
            </a:br>
            <a:r>
              <a:rPr lang="nb-NO" sz="4800" dirty="0" smtClean="0"/>
              <a:t>«</a:t>
            </a:r>
            <a:r>
              <a:rPr lang="nb-NO" sz="4800" dirty="0">
                <a:solidFill>
                  <a:schemeClr val="accent2"/>
                </a:solidFill>
              </a:rPr>
              <a:t>blogs msdn security </a:t>
            </a:r>
            <a:r>
              <a:rPr lang="nb-NO" sz="4800" dirty="0" smtClean="0">
                <a:solidFill>
                  <a:schemeClr val="accent2"/>
                </a:solidFill>
              </a:rPr>
              <a:t>2013</a:t>
            </a:r>
            <a:r>
              <a:rPr lang="nb-NO" sz="4800" dirty="0" smtClean="0"/>
              <a:t>»</a:t>
            </a:r>
            <a:endParaRPr lang="nb-NO" sz="4800" dirty="0"/>
          </a:p>
          <a:p>
            <a:pPr lvl="1"/>
            <a:endParaRPr lang="nb-NO" sz="40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hlinkClick r:id="rId2"/>
            </a:endParaRPr>
          </a:p>
          <a:p>
            <a:pPr lvl="3"/>
            <a:r>
              <a:rPr lang="nb-NO" sz="40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hlinkClick r:id="rId3"/>
              </a:rPr>
              <a:t>http</a:t>
            </a:r>
            <a:r>
              <a:rPr lang="nb-NO" sz="40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hlinkClick r:id="rId3"/>
              </a:rPr>
              <a:t>://</a:t>
            </a:r>
            <a:r>
              <a:rPr lang="nb-NO" sz="40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hlinkClick r:id="rId3"/>
              </a:rPr>
              <a:t>blogs.msdn.com/b/security_trimming_in_sharepoint_2013/</a:t>
            </a:r>
            <a:endParaRPr lang="nb-NO" sz="40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endParaRPr>
          </a:p>
          <a:p>
            <a:pPr lvl="1"/>
            <a:endParaRPr lang="nb-NO" dirty="0"/>
          </a:p>
        </p:txBody>
      </p:sp>
    </p:spTree>
    <p:extLst>
      <p:ext uri="{BB962C8B-B14F-4D97-AF65-F5344CB8AC3E}">
        <p14:creationId xmlns:p14="http://schemas.microsoft.com/office/powerpoint/2010/main" val="555589573"/>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Search HOLs and events @ SPC</a:t>
            </a:r>
            <a:endParaRPr lang="en-US" dirty="0"/>
          </a:p>
        </p:txBody>
      </p:sp>
      <p:sp>
        <p:nvSpPr>
          <p:cNvPr id="6" name="Text Placeholder 5"/>
          <p:cNvSpPr>
            <a:spLocks noGrp="1"/>
          </p:cNvSpPr>
          <p:nvPr>
            <p:ph type="body" sz="quarter" idx="10"/>
          </p:nvPr>
        </p:nvSpPr>
        <p:spPr/>
        <p:txBody>
          <a:bodyPr>
            <a:normAutofit fontScale="77500" lnSpcReduction="20000"/>
          </a:bodyPr>
          <a:lstStyle/>
          <a:p>
            <a:pPr fontAlgn="b">
              <a:spcAft>
                <a:spcPts val="400"/>
              </a:spcAft>
            </a:pPr>
            <a:r>
              <a:rPr lang="en-US" sz="2800" dirty="0">
                <a:gradFill>
                  <a:gsLst>
                    <a:gs pos="1250">
                      <a:schemeClr val="tx1"/>
                    </a:gs>
                    <a:gs pos="99000">
                      <a:schemeClr val="tx1"/>
                    </a:gs>
                  </a:gsLst>
                  <a:lin ang="5400000" scaled="0"/>
                </a:gradFill>
                <a:latin typeface="+mn-lt"/>
              </a:rPr>
              <a:t>HOL031 – Introduction to Search in SharePoint 2013</a:t>
            </a:r>
          </a:p>
          <a:p>
            <a:pPr fontAlgn="b">
              <a:spcAft>
                <a:spcPts val="400"/>
              </a:spcAft>
            </a:pPr>
            <a:r>
              <a:rPr lang="en-US" sz="2800" dirty="0">
                <a:gradFill>
                  <a:gsLst>
                    <a:gs pos="1250">
                      <a:schemeClr val="tx1"/>
                    </a:gs>
                    <a:gs pos="99000">
                      <a:schemeClr val="tx1"/>
                    </a:gs>
                  </a:gsLst>
                  <a:lin ang="5400000" scaled="0"/>
                </a:gradFill>
                <a:latin typeface="+mn-lt"/>
              </a:rPr>
              <a:t>HOL034 – Exploring Search Query Rules in SharePoint 2013</a:t>
            </a:r>
          </a:p>
          <a:p>
            <a:pPr fontAlgn="b">
              <a:spcAft>
                <a:spcPts val="400"/>
              </a:spcAft>
            </a:pPr>
            <a:r>
              <a:rPr lang="en-US" sz="2800" dirty="0">
                <a:gradFill>
                  <a:gsLst>
                    <a:gs pos="1250">
                      <a:schemeClr val="tx1"/>
                    </a:gs>
                    <a:gs pos="99000">
                      <a:schemeClr val="tx1"/>
                    </a:gs>
                  </a:gsLst>
                  <a:lin ang="5400000" scaled="0"/>
                </a:gradFill>
                <a:latin typeface="+mn-lt"/>
              </a:rPr>
              <a:t>HOL032 – Extending the Search experience in SharePoint 2013</a:t>
            </a:r>
          </a:p>
          <a:p>
            <a:pPr fontAlgn="b">
              <a:spcAft>
                <a:spcPts val="400"/>
              </a:spcAft>
            </a:pPr>
            <a:r>
              <a:rPr lang="en-US" sz="2800" dirty="0">
                <a:gradFill>
                  <a:gsLst>
                    <a:gs pos="1250">
                      <a:schemeClr val="tx1"/>
                    </a:gs>
                    <a:gs pos="99000">
                      <a:schemeClr val="tx1"/>
                    </a:gs>
                  </a:gsLst>
                  <a:lin ang="5400000" scaled="0"/>
                </a:gradFill>
                <a:latin typeface="+mn-lt"/>
              </a:rPr>
              <a:t>HOL033 – People Search in SharePoint 2013</a:t>
            </a:r>
          </a:p>
          <a:p>
            <a:pPr fontAlgn="b">
              <a:spcAft>
                <a:spcPts val="400"/>
              </a:spcAft>
            </a:pPr>
            <a:r>
              <a:rPr lang="en-US" sz="3400" b="1" dirty="0">
                <a:gradFill>
                  <a:gsLst>
                    <a:gs pos="1250">
                      <a:schemeClr val="tx1"/>
                    </a:gs>
                    <a:gs pos="99000">
                      <a:schemeClr val="tx1"/>
                    </a:gs>
                  </a:gsLst>
                  <a:lin ang="5400000" scaled="0"/>
                </a:gradFill>
                <a:latin typeface="+mn-lt"/>
              </a:rPr>
              <a:t>HOL035 – SharePoint Server 2013 Search Connectors and Using BCS</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search!</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8938565"/>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Search Sessions @ SPC</a:t>
            </a:r>
            <a:endParaRPr lang="en-US" dirty="0"/>
          </a:p>
        </p:txBody>
      </p:sp>
      <p:sp>
        <p:nvSpPr>
          <p:cNvPr id="2" name="Text Placeholder 1"/>
          <p:cNvSpPr>
            <a:spLocks noGrp="1"/>
          </p:cNvSpPr>
          <p:nvPr>
            <p:ph type="body" sz="quarter" idx="10"/>
          </p:nvPr>
        </p:nvSpPr>
        <p:spPr/>
        <p:txBody>
          <a:bodyPr/>
          <a:lstStyle/>
          <a:p>
            <a:endParaRPr lang="nb-NO"/>
          </a:p>
        </p:txBody>
      </p:sp>
      <p:sp>
        <p:nvSpPr>
          <p:cNvPr id="11" name="Rectangle 10"/>
          <p:cNvSpPr/>
          <p:nvPr/>
        </p:nvSpPr>
        <p:spPr bwMode="auto">
          <a:xfrm>
            <a:off x="274641" y="2128828"/>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Mon 3:45pm - SPC202 - Search Architecture in SharePoint 2013</a:t>
            </a:r>
            <a:br>
              <a:rPr lang="en-US" dirty="0">
                <a:solidFill>
                  <a:srgbClr val="FFFFFF"/>
                </a:solidFill>
              </a:rPr>
            </a:br>
            <a:r>
              <a:rPr lang="en-US" dirty="0">
                <a:solidFill>
                  <a:srgbClr val="FFFFFF"/>
                </a:solidFill>
              </a:rPr>
              <a:t>Speakers: Thomas Molbach, Rune Zakariassen </a:t>
            </a:r>
          </a:p>
        </p:txBody>
      </p:sp>
      <p:sp>
        <p:nvSpPr>
          <p:cNvPr id="13" name="Rectangle 12"/>
          <p:cNvSpPr/>
          <p:nvPr/>
        </p:nvSpPr>
        <p:spPr bwMode="auto">
          <a:xfrm>
            <a:off x="274640" y="3044806"/>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smtClean="0">
                <a:solidFill>
                  <a:srgbClr val="FFFFFF"/>
                </a:solidFill>
              </a:rPr>
              <a:t>Thu 12:00pm – SPC233 - SPC233 Surfacing LOB Data in SharePoint 2013 and Search Speaker</a:t>
            </a:r>
            <a:r>
              <a:rPr lang="en-US" dirty="0">
                <a:solidFill>
                  <a:srgbClr val="FFFFFF"/>
                </a:solidFill>
              </a:rPr>
              <a:t>: Shannon Bray</a:t>
            </a:r>
          </a:p>
        </p:txBody>
      </p:sp>
      <p:sp>
        <p:nvSpPr>
          <p:cNvPr id="14" name="Rectangle 13"/>
          <p:cNvSpPr/>
          <p:nvPr/>
        </p:nvSpPr>
        <p:spPr bwMode="auto">
          <a:xfrm>
            <a:off x="274638" y="3960785"/>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smtClean="0">
                <a:solidFill>
                  <a:srgbClr val="FFFFFF"/>
                </a:solidFill>
              </a:rPr>
              <a:t>Tue 10:30am - SPC044 </a:t>
            </a:r>
            <a:r>
              <a:rPr lang="en-US" dirty="0">
                <a:solidFill>
                  <a:srgbClr val="FFFFFF"/>
                </a:solidFill>
              </a:rPr>
              <a:t>- Crawl and Index all Enterprise Content with SharePoint 2013 Search </a:t>
            </a:r>
            <a:r>
              <a:rPr lang="en-US" dirty="0" smtClean="0">
                <a:solidFill>
                  <a:srgbClr val="FFFFFF"/>
                </a:solidFill>
              </a:rPr>
              <a:t>Speaker</a:t>
            </a:r>
            <a:r>
              <a:rPr lang="en-US" dirty="0">
                <a:solidFill>
                  <a:srgbClr val="FFFFFF"/>
                </a:solidFill>
              </a:rPr>
              <a:t>: </a:t>
            </a:r>
            <a:r>
              <a:rPr lang="en-US" dirty="0" err="1">
                <a:solidFill>
                  <a:srgbClr val="FFFFFF"/>
                </a:solidFill>
              </a:rPr>
              <a:t>Vaidy</a:t>
            </a:r>
            <a:r>
              <a:rPr lang="en-US" dirty="0">
                <a:solidFill>
                  <a:srgbClr val="FFFFFF"/>
                </a:solidFill>
              </a:rPr>
              <a:t> Raghavan</a:t>
            </a:r>
          </a:p>
        </p:txBody>
      </p:sp>
    </p:spTree>
    <p:extLst>
      <p:ext uri="{BB962C8B-B14F-4D97-AF65-F5344CB8AC3E}">
        <p14:creationId xmlns:p14="http://schemas.microsoft.com/office/powerpoint/2010/main" val="4213588154"/>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b-NO"/>
          </a:p>
        </p:txBody>
      </p:sp>
      <p:sp>
        <p:nvSpPr>
          <p:cNvPr id="3" name="Text Placeholder 2"/>
          <p:cNvSpPr>
            <a:spLocks noGrp="1"/>
          </p:cNvSpPr>
          <p:nvPr>
            <p:ph type="body" sz="quarter" idx="10"/>
          </p:nvPr>
        </p:nvSpPr>
        <p:spPr/>
        <p:txBody>
          <a:bodyPr/>
          <a:lstStyle/>
          <a:p>
            <a:pPr algn="ctr"/>
            <a:r>
              <a:rPr lang="nb-NO" sz="19900" dirty="0" smtClean="0"/>
              <a:t>Q&amp;A</a:t>
            </a:r>
            <a:endParaRPr lang="nb-NO" sz="19900" dirty="0"/>
          </a:p>
        </p:txBody>
      </p:sp>
    </p:spTree>
    <p:extLst>
      <p:ext uri="{BB962C8B-B14F-4D97-AF65-F5344CB8AC3E}">
        <p14:creationId xmlns:p14="http://schemas.microsoft.com/office/powerpoint/2010/main" val="612899499"/>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79665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4126002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Content ACL </a:t>
            </a:r>
            <a:r>
              <a:rPr lang="en-US" dirty="0"/>
              <a:t>Types and </a:t>
            </a:r>
            <a:r>
              <a:rPr lang="en-US" dirty="0" smtClean="0"/>
              <a:t>Encoding</a:t>
            </a:r>
            <a:endParaRPr lang="nb-NO" dirty="0"/>
          </a:p>
        </p:txBody>
      </p:sp>
      <p:sp>
        <p:nvSpPr>
          <p:cNvPr id="2" name="Text Placeholder 1"/>
          <p:cNvSpPr>
            <a:spLocks noGrp="1"/>
          </p:cNvSpPr>
          <p:nvPr>
            <p:ph type="body" sz="quarter" idx="10"/>
          </p:nvPr>
        </p:nvSpPr>
        <p:spPr>
          <a:xfrm>
            <a:off x="274638" y="1212850"/>
            <a:ext cx="11887200" cy="2811732"/>
          </a:xfrm>
        </p:spPr>
        <p:txBody>
          <a:bodyPr/>
          <a:lstStyle/>
          <a:p>
            <a:pPr algn="ctr"/>
            <a:endParaRPr lang="nb-NO" sz="5507" dirty="0" smtClean="0"/>
          </a:p>
          <a:p>
            <a:pPr algn="ctr"/>
            <a:r>
              <a:rPr lang="nb-NO" sz="5507" dirty="0" err="1" smtClean="0"/>
              <a:t>Docaclms</a:t>
            </a:r>
            <a:endParaRPr lang="nb-NO" sz="5507" dirty="0" smtClean="0"/>
          </a:p>
          <a:p>
            <a:pPr algn="ctr"/>
            <a:r>
              <a:rPr lang="nb-NO" sz="5507" dirty="0" smtClean="0"/>
              <a:t>spacl</a:t>
            </a:r>
            <a:endParaRPr lang="nb-NO" sz="5507" dirty="0"/>
          </a:p>
        </p:txBody>
      </p:sp>
    </p:spTree>
    <p:extLst>
      <p:ext uri="{BB962C8B-B14F-4D97-AF65-F5344CB8AC3E}">
        <p14:creationId xmlns:p14="http://schemas.microsoft.com/office/powerpoint/2010/main" val="283983178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ACL </a:t>
            </a:r>
            <a:r>
              <a:rPr lang="en-US" dirty="0" smtClean="0"/>
              <a:t>Encoding</a:t>
            </a:r>
            <a:endParaRPr lang="nb-NO" dirty="0"/>
          </a:p>
        </p:txBody>
      </p:sp>
      <p:sp>
        <p:nvSpPr>
          <p:cNvPr id="2" name="Text Placeholder 1"/>
          <p:cNvSpPr>
            <a:spLocks noGrp="1"/>
          </p:cNvSpPr>
          <p:nvPr>
            <p:ph type="body" sz="quarter" idx="10"/>
          </p:nvPr>
        </p:nvSpPr>
        <p:spPr>
          <a:xfrm>
            <a:off x="274638" y="1212850"/>
            <a:ext cx="11887200" cy="1879554"/>
          </a:xfrm>
        </p:spPr>
        <p:txBody>
          <a:bodyPr/>
          <a:lstStyle/>
          <a:p>
            <a:pPr algn="ctr"/>
            <a:endParaRPr lang="nb-NO" sz="5507" dirty="0" smtClean="0"/>
          </a:p>
          <a:p>
            <a:pPr algn="ctr"/>
            <a:r>
              <a:rPr lang="nb-NO" sz="5507" dirty="0" err="1" smtClean="0"/>
              <a:t>Encoding</a:t>
            </a:r>
            <a:r>
              <a:rPr lang="nb-NO" sz="5507" dirty="0" smtClean="0"/>
              <a:t> </a:t>
            </a:r>
            <a:r>
              <a:rPr lang="nb-NO" sz="5507" dirty="0"/>
              <a:t>into queryable term</a:t>
            </a:r>
          </a:p>
        </p:txBody>
      </p:sp>
      <p:sp>
        <p:nvSpPr>
          <p:cNvPr id="4" name="Rectangle 3"/>
          <p:cNvSpPr/>
          <p:nvPr/>
        </p:nvSpPr>
        <p:spPr>
          <a:xfrm>
            <a:off x="3265909" y="3281238"/>
            <a:ext cx="6216650" cy="3170099"/>
          </a:xfrm>
          <a:prstGeom prst="rect">
            <a:avLst/>
          </a:prstGeom>
        </p:spPr>
        <p:txBody>
          <a:bodyPr>
            <a:spAutoFit/>
          </a:bodyPr>
          <a:lstStyle/>
          <a:p>
            <a:r>
              <a:rPr lang="nb-NO" sz="4000" dirty="0">
                <a:solidFill>
                  <a:srgbClr val="F26522"/>
                </a:solidFill>
                <a:latin typeface="Segoe WP SemiLight"/>
              </a:rPr>
              <a:t>wzo4215nb1hi3b1f3xxg4lsmzqwgzjonvuwg3tponxwm4bomnxw1l2tmvrxk3tjor3s5yldnqmn1xg4dpnv1he1lnnvsxeovzwk3rr</a:t>
            </a:r>
            <a:endParaRPr lang="nb-NO" sz="4000" dirty="0">
              <a:solidFill>
                <a:srgbClr val="F26522"/>
              </a:solidFill>
            </a:endParaRPr>
          </a:p>
        </p:txBody>
      </p:sp>
    </p:spTree>
    <p:extLst>
      <p:ext uri="{BB962C8B-B14F-4D97-AF65-F5344CB8AC3E}">
        <p14:creationId xmlns:p14="http://schemas.microsoft.com/office/powerpoint/2010/main" val="64431176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solidFill>
                  <a:schemeClr val="tx1"/>
                </a:solidFill>
              </a:rPr>
              <a:t>…how to enable searching securely in 3rd-party content sources with custom security models</a:t>
            </a:r>
            <a:endParaRPr lang="en-US" dirty="0">
              <a:solidFill>
                <a:schemeClr val="tx1"/>
              </a:solidFill>
            </a:endParaRPr>
          </a:p>
        </p:txBody>
      </p:sp>
      <p:sp>
        <p:nvSpPr>
          <p:cNvPr id="4" name="Title 3"/>
          <p:cNvSpPr>
            <a:spLocks noGrp="1"/>
          </p:cNvSpPr>
          <p:nvPr>
            <p:ph type="title"/>
          </p:nvPr>
        </p:nvSpPr>
        <p:spPr/>
        <p:txBody>
          <a:bodyPr/>
          <a:lstStyle/>
          <a:p>
            <a:r>
              <a:rPr lang="en-US" dirty="0" smtClean="0"/>
              <a:t>Today you’re going to learn…</a:t>
            </a:r>
            <a:endParaRPr lang="en-US" dirty="0"/>
          </a:p>
        </p:txBody>
      </p:sp>
      <p:grpSp>
        <p:nvGrpSpPr>
          <p:cNvPr id="10" name="Group 9"/>
          <p:cNvGrpSpPr/>
          <p:nvPr/>
        </p:nvGrpSpPr>
        <p:grpSpPr bwMode="black">
          <a:xfrm>
            <a:off x="8378477" y="3497262"/>
            <a:ext cx="1548645" cy="1685373"/>
            <a:chOff x="1752600" y="4267200"/>
            <a:chExt cx="1157286" cy="1302545"/>
          </a:xfrm>
        </p:grpSpPr>
        <p:sp>
          <p:nvSpPr>
            <p:cNvPr id="11" name="Freeform 219"/>
            <p:cNvSpPr>
              <a:spLocks/>
            </p:cNvSpPr>
            <p:nvPr/>
          </p:nvSpPr>
          <p:spPr bwMode="black">
            <a:xfrm>
              <a:off x="2573475" y="4995891"/>
              <a:ext cx="330824" cy="573854"/>
            </a:xfrm>
            <a:custGeom>
              <a:avLst/>
              <a:gdLst>
                <a:gd name="T0" fmla="*/ 157 w 351"/>
                <a:gd name="T1" fmla="*/ 2 h 609"/>
                <a:gd name="T2" fmla="*/ 155 w 351"/>
                <a:gd name="T3" fmla="*/ 104 h 609"/>
                <a:gd name="T4" fmla="*/ 180 w 351"/>
                <a:gd name="T5" fmla="*/ 99 h 609"/>
                <a:gd name="T6" fmla="*/ 231 w 351"/>
                <a:gd name="T7" fmla="*/ 121 h 609"/>
                <a:gd name="T8" fmla="*/ 252 w 351"/>
                <a:gd name="T9" fmla="*/ 174 h 609"/>
                <a:gd name="T10" fmla="*/ 251 w 351"/>
                <a:gd name="T11" fmla="*/ 212 h 609"/>
                <a:gd name="T12" fmla="*/ 251 w 351"/>
                <a:gd name="T13" fmla="*/ 212 h 609"/>
                <a:gd name="T14" fmla="*/ 247 w 351"/>
                <a:gd name="T15" fmla="*/ 387 h 609"/>
                <a:gd name="T16" fmla="*/ 247 w 351"/>
                <a:gd name="T17" fmla="*/ 387 h 609"/>
                <a:gd name="T18" fmla="*/ 246 w 351"/>
                <a:gd name="T19" fmla="*/ 438 h 609"/>
                <a:gd name="T20" fmla="*/ 223 w 351"/>
                <a:gd name="T21" fmla="*/ 489 h 609"/>
                <a:gd name="T22" fmla="*/ 171 w 351"/>
                <a:gd name="T23" fmla="*/ 510 h 609"/>
                <a:gd name="T24" fmla="*/ 120 w 351"/>
                <a:gd name="T25" fmla="*/ 487 h 609"/>
                <a:gd name="T26" fmla="*/ 100 w 351"/>
                <a:gd name="T27" fmla="*/ 435 h 609"/>
                <a:gd name="T28" fmla="*/ 101 w 351"/>
                <a:gd name="T29" fmla="*/ 395 h 609"/>
                <a:gd name="T30" fmla="*/ 4 w 351"/>
                <a:gd name="T31" fmla="*/ 311 h 609"/>
                <a:gd name="T32" fmla="*/ 1 w 351"/>
                <a:gd name="T33" fmla="*/ 433 h 609"/>
                <a:gd name="T34" fmla="*/ 49 w 351"/>
                <a:gd name="T35" fmla="*/ 555 h 609"/>
                <a:gd name="T36" fmla="*/ 169 w 351"/>
                <a:gd name="T37" fmla="*/ 608 h 609"/>
                <a:gd name="T38" fmla="*/ 292 w 351"/>
                <a:gd name="T39" fmla="*/ 561 h 609"/>
                <a:gd name="T40" fmla="*/ 292 w 351"/>
                <a:gd name="T41" fmla="*/ 561 h 609"/>
                <a:gd name="T42" fmla="*/ 345 w 351"/>
                <a:gd name="T43" fmla="*/ 441 h 609"/>
                <a:gd name="T44" fmla="*/ 350 w 351"/>
                <a:gd name="T45" fmla="*/ 176 h 609"/>
                <a:gd name="T46" fmla="*/ 303 w 351"/>
                <a:gd name="T47" fmla="*/ 53 h 609"/>
                <a:gd name="T48" fmla="*/ 183 w 351"/>
                <a:gd name="T49" fmla="*/ 0 h 609"/>
                <a:gd name="T50" fmla="*/ 157 w 351"/>
                <a:gd name="T51" fmla="*/ 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1" h="609">
                  <a:moveTo>
                    <a:pt x="157" y="2"/>
                  </a:moveTo>
                  <a:cubicBezTo>
                    <a:pt x="155" y="104"/>
                    <a:pt x="155" y="104"/>
                    <a:pt x="155" y="104"/>
                  </a:cubicBezTo>
                  <a:cubicBezTo>
                    <a:pt x="163" y="101"/>
                    <a:pt x="171" y="99"/>
                    <a:pt x="180" y="99"/>
                  </a:cubicBezTo>
                  <a:cubicBezTo>
                    <a:pt x="201" y="99"/>
                    <a:pt x="218" y="108"/>
                    <a:pt x="231" y="121"/>
                  </a:cubicBezTo>
                  <a:cubicBezTo>
                    <a:pt x="244" y="135"/>
                    <a:pt x="252" y="153"/>
                    <a:pt x="252" y="174"/>
                  </a:cubicBezTo>
                  <a:cubicBezTo>
                    <a:pt x="251" y="212"/>
                    <a:pt x="251" y="212"/>
                    <a:pt x="251" y="212"/>
                  </a:cubicBezTo>
                  <a:cubicBezTo>
                    <a:pt x="251" y="212"/>
                    <a:pt x="251" y="212"/>
                    <a:pt x="251" y="212"/>
                  </a:cubicBezTo>
                  <a:cubicBezTo>
                    <a:pt x="247" y="387"/>
                    <a:pt x="247" y="387"/>
                    <a:pt x="247" y="387"/>
                  </a:cubicBezTo>
                  <a:cubicBezTo>
                    <a:pt x="247" y="387"/>
                    <a:pt x="247" y="387"/>
                    <a:pt x="247" y="387"/>
                  </a:cubicBezTo>
                  <a:cubicBezTo>
                    <a:pt x="246" y="438"/>
                    <a:pt x="246" y="438"/>
                    <a:pt x="246" y="438"/>
                  </a:cubicBezTo>
                  <a:cubicBezTo>
                    <a:pt x="245" y="459"/>
                    <a:pt x="237" y="476"/>
                    <a:pt x="223" y="489"/>
                  </a:cubicBezTo>
                  <a:cubicBezTo>
                    <a:pt x="210" y="502"/>
                    <a:pt x="191" y="510"/>
                    <a:pt x="171" y="510"/>
                  </a:cubicBezTo>
                  <a:cubicBezTo>
                    <a:pt x="151" y="509"/>
                    <a:pt x="133" y="501"/>
                    <a:pt x="120" y="487"/>
                  </a:cubicBezTo>
                  <a:cubicBezTo>
                    <a:pt x="107" y="474"/>
                    <a:pt x="99" y="455"/>
                    <a:pt x="100" y="435"/>
                  </a:cubicBezTo>
                  <a:cubicBezTo>
                    <a:pt x="101" y="395"/>
                    <a:pt x="101" y="395"/>
                    <a:pt x="101" y="395"/>
                  </a:cubicBezTo>
                  <a:cubicBezTo>
                    <a:pt x="42" y="375"/>
                    <a:pt x="16" y="338"/>
                    <a:pt x="4" y="311"/>
                  </a:cubicBezTo>
                  <a:cubicBezTo>
                    <a:pt x="1" y="433"/>
                    <a:pt x="1" y="433"/>
                    <a:pt x="1" y="433"/>
                  </a:cubicBezTo>
                  <a:cubicBezTo>
                    <a:pt x="0" y="480"/>
                    <a:pt x="18" y="524"/>
                    <a:pt x="49" y="555"/>
                  </a:cubicBezTo>
                  <a:cubicBezTo>
                    <a:pt x="79" y="587"/>
                    <a:pt x="122" y="607"/>
                    <a:pt x="169" y="608"/>
                  </a:cubicBezTo>
                  <a:cubicBezTo>
                    <a:pt x="216" y="609"/>
                    <a:pt x="260" y="591"/>
                    <a:pt x="292" y="561"/>
                  </a:cubicBezTo>
                  <a:cubicBezTo>
                    <a:pt x="292" y="561"/>
                    <a:pt x="292" y="561"/>
                    <a:pt x="292" y="561"/>
                  </a:cubicBezTo>
                  <a:cubicBezTo>
                    <a:pt x="323" y="530"/>
                    <a:pt x="343" y="488"/>
                    <a:pt x="345" y="441"/>
                  </a:cubicBezTo>
                  <a:cubicBezTo>
                    <a:pt x="350" y="176"/>
                    <a:pt x="350" y="176"/>
                    <a:pt x="350" y="176"/>
                  </a:cubicBezTo>
                  <a:cubicBezTo>
                    <a:pt x="351" y="128"/>
                    <a:pt x="333" y="85"/>
                    <a:pt x="303" y="53"/>
                  </a:cubicBezTo>
                  <a:cubicBezTo>
                    <a:pt x="273" y="22"/>
                    <a:pt x="230" y="1"/>
                    <a:pt x="183" y="0"/>
                  </a:cubicBezTo>
                  <a:cubicBezTo>
                    <a:pt x="174" y="0"/>
                    <a:pt x="165" y="1"/>
                    <a:pt x="157"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2" name="Freeform 220"/>
            <p:cNvSpPr>
              <a:spLocks/>
            </p:cNvSpPr>
            <p:nvPr/>
          </p:nvSpPr>
          <p:spPr bwMode="black">
            <a:xfrm>
              <a:off x="2579062" y="4756453"/>
              <a:ext cx="330824" cy="573854"/>
            </a:xfrm>
            <a:custGeom>
              <a:avLst/>
              <a:gdLst>
                <a:gd name="T0" fmla="*/ 182 w 351"/>
                <a:gd name="T1" fmla="*/ 1 h 609"/>
                <a:gd name="T2" fmla="*/ 60 w 351"/>
                <a:gd name="T3" fmla="*/ 48 h 609"/>
                <a:gd name="T4" fmla="*/ 60 w 351"/>
                <a:gd name="T5" fmla="*/ 49 h 609"/>
                <a:gd name="T6" fmla="*/ 7 w 351"/>
                <a:gd name="T7" fmla="*/ 169 h 609"/>
                <a:gd name="T8" fmla="*/ 1 w 351"/>
                <a:gd name="T9" fmla="*/ 433 h 609"/>
                <a:gd name="T10" fmla="*/ 48 w 351"/>
                <a:gd name="T11" fmla="*/ 556 h 609"/>
                <a:gd name="T12" fmla="*/ 169 w 351"/>
                <a:gd name="T13" fmla="*/ 609 h 609"/>
                <a:gd name="T14" fmla="*/ 194 w 351"/>
                <a:gd name="T15" fmla="*/ 607 h 609"/>
                <a:gd name="T16" fmla="*/ 197 w 351"/>
                <a:gd name="T17" fmla="*/ 505 h 609"/>
                <a:gd name="T18" fmla="*/ 171 w 351"/>
                <a:gd name="T19" fmla="*/ 510 h 609"/>
                <a:gd name="T20" fmla="*/ 120 w 351"/>
                <a:gd name="T21" fmla="*/ 488 h 609"/>
                <a:gd name="T22" fmla="*/ 99 w 351"/>
                <a:gd name="T23" fmla="*/ 436 h 609"/>
                <a:gd name="T24" fmla="*/ 104 w 351"/>
                <a:gd name="T25" fmla="*/ 227 h 609"/>
                <a:gd name="T26" fmla="*/ 104 w 351"/>
                <a:gd name="T27" fmla="*/ 220 h 609"/>
                <a:gd name="T28" fmla="*/ 105 w 351"/>
                <a:gd name="T29" fmla="*/ 171 h 609"/>
                <a:gd name="T30" fmla="*/ 128 w 351"/>
                <a:gd name="T31" fmla="*/ 120 h 609"/>
                <a:gd name="T32" fmla="*/ 180 w 351"/>
                <a:gd name="T33" fmla="*/ 99 h 609"/>
                <a:gd name="T34" fmla="*/ 231 w 351"/>
                <a:gd name="T35" fmla="*/ 122 h 609"/>
                <a:gd name="T36" fmla="*/ 251 w 351"/>
                <a:gd name="T37" fmla="*/ 174 h 609"/>
                <a:gd name="T38" fmla="*/ 250 w 351"/>
                <a:gd name="T39" fmla="*/ 214 h 609"/>
                <a:gd name="T40" fmla="*/ 347 w 351"/>
                <a:gd name="T41" fmla="*/ 299 h 609"/>
                <a:gd name="T42" fmla="*/ 350 w 351"/>
                <a:gd name="T43" fmla="*/ 176 h 609"/>
                <a:gd name="T44" fmla="*/ 302 w 351"/>
                <a:gd name="T45" fmla="*/ 54 h 609"/>
                <a:gd name="T46" fmla="*/ 182 w 351"/>
                <a:gd name="T47" fmla="*/ 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1" h="609">
                  <a:moveTo>
                    <a:pt x="182" y="1"/>
                  </a:moveTo>
                  <a:cubicBezTo>
                    <a:pt x="135" y="0"/>
                    <a:pt x="91" y="18"/>
                    <a:pt x="60" y="48"/>
                  </a:cubicBezTo>
                  <a:cubicBezTo>
                    <a:pt x="60" y="48"/>
                    <a:pt x="60" y="49"/>
                    <a:pt x="60" y="49"/>
                  </a:cubicBezTo>
                  <a:cubicBezTo>
                    <a:pt x="28" y="79"/>
                    <a:pt x="8" y="122"/>
                    <a:pt x="7" y="169"/>
                  </a:cubicBezTo>
                  <a:cubicBezTo>
                    <a:pt x="1" y="433"/>
                    <a:pt x="1" y="433"/>
                    <a:pt x="1" y="433"/>
                  </a:cubicBezTo>
                  <a:cubicBezTo>
                    <a:pt x="0" y="481"/>
                    <a:pt x="18" y="524"/>
                    <a:pt x="48" y="556"/>
                  </a:cubicBezTo>
                  <a:cubicBezTo>
                    <a:pt x="79" y="588"/>
                    <a:pt x="121" y="608"/>
                    <a:pt x="169" y="609"/>
                  </a:cubicBezTo>
                  <a:cubicBezTo>
                    <a:pt x="177" y="609"/>
                    <a:pt x="186" y="608"/>
                    <a:pt x="194" y="607"/>
                  </a:cubicBezTo>
                  <a:cubicBezTo>
                    <a:pt x="197" y="505"/>
                    <a:pt x="197" y="505"/>
                    <a:pt x="197" y="505"/>
                  </a:cubicBezTo>
                  <a:cubicBezTo>
                    <a:pt x="189" y="508"/>
                    <a:pt x="180" y="510"/>
                    <a:pt x="171" y="510"/>
                  </a:cubicBezTo>
                  <a:cubicBezTo>
                    <a:pt x="151" y="510"/>
                    <a:pt x="133" y="501"/>
                    <a:pt x="120" y="488"/>
                  </a:cubicBezTo>
                  <a:cubicBezTo>
                    <a:pt x="107" y="474"/>
                    <a:pt x="99" y="456"/>
                    <a:pt x="99" y="436"/>
                  </a:cubicBezTo>
                  <a:cubicBezTo>
                    <a:pt x="104" y="227"/>
                    <a:pt x="104" y="227"/>
                    <a:pt x="104" y="227"/>
                  </a:cubicBezTo>
                  <a:cubicBezTo>
                    <a:pt x="104" y="220"/>
                    <a:pt x="104" y="220"/>
                    <a:pt x="104" y="220"/>
                  </a:cubicBezTo>
                  <a:cubicBezTo>
                    <a:pt x="105" y="171"/>
                    <a:pt x="105" y="171"/>
                    <a:pt x="105" y="171"/>
                  </a:cubicBezTo>
                  <a:cubicBezTo>
                    <a:pt x="106" y="151"/>
                    <a:pt x="114" y="133"/>
                    <a:pt x="128" y="120"/>
                  </a:cubicBezTo>
                  <a:cubicBezTo>
                    <a:pt x="142" y="107"/>
                    <a:pt x="160" y="99"/>
                    <a:pt x="180" y="99"/>
                  </a:cubicBezTo>
                  <a:cubicBezTo>
                    <a:pt x="200" y="100"/>
                    <a:pt x="218" y="108"/>
                    <a:pt x="231" y="122"/>
                  </a:cubicBezTo>
                  <a:cubicBezTo>
                    <a:pt x="244" y="136"/>
                    <a:pt x="252" y="154"/>
                    <a:pt x="251" y="174"/>
                  </a:cubicBezTo>
                  <a:cubicBezTo>
                    <a:pt x="250" y="214"/>
                    <a:pt x="250" y="214"/>
                    <a:pt x="250" y="214"/>
                  </a:cubicBezTo>
                  <a:cubicBezTo>
                    <a:pt x="309" y="234"/>
                    <a:pt x="335" y="271"/>
                    <a:pt x="347" y="299"/>
                  </a:cubicBezTo>
                  <a:cubicBezTo>
                    <a:pt x="350" y="176"/>
                    <a:pt x="350" y="176"/>
                    <a:pt x="350" y="176"/>
                  </a:cubicBezTo>
                  <a:cubicBezTo>
                    <a:pt x="351" y="129"/>
                    <a:pt x="333" y="85"/>
                    <a:pt x="302" y="54"/>
                  </a:cubicBezTo>
                  <a:cubicBezTo>
                    <a:pt x="272" y="22"/>
                    <a:pt x="229" y="2"/>
                    <a:pt x="18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3" name="Freeform 221"/>
            <p:cNvSpPr>
              <a:spLocks/>
            </p:cNvSpPr>
            <p:nvPr/>
          </p:nvSpPr>
          <p:spPr bwMode="black">
            <a:xfrm>
              <a:off x="1752600" y="4467929"/>
              <a:ext cx="670029" cy="926627"/>
            </a:xfrm>
            <a:custGeom>
              <a:avLst/>
              <a:gdLst>
                <a:gd name="T0" fmla="*/ 678 w 711"/>
                <a:gd name="T1" fmla="*/ 915 h 983"/>
                <a:gd name="T2" fmla="*/ 154 w 711"/>
                <a:gd name="T3" fmla="*/ 755 h 983"/>
                <a:gd name="T4" fmla="*/ 69 w 711"/>
                <a:gd name="T5" fmla="*/ 562 h 983"/>
                <a:gd name="T6" fmla="*/ 69 w 711"/>
                <a:gd name="T7" fmla="*/ 34 h 983"/>
                <a:gd name="T8" fmla="*/ 34 w 711"/>
                <a:gd name="T9" fmla="*/ 0 h 983"/>
                <a:gd name="T10" fmla="*/ 0 w 711"/>
                <a:gd name="T11" fmla="*/ 34 h 983"/>
                <a:gd name="T12" fmla="*/ 0 w 711"/>
                <a:gd name="T13" fmla="*/ 562 h 983"/>
                <a:gd name="T14" fmla="*/ 0 w 711"/>
                <a:gd name="T15" fmla="*/ 562 h 983"/>
                <a:gd name="T16" fmla="*/ 108 w 711"/>
                <a:gd name="T17" fmla="*/ 805 h 983"/>
                <a:gd name="T18" fmla="*/ 676 w 711"/>
                <a:gd name="T19" fmla="*/ 983 h 983"/>
                <a:gd name="T20" fmla="*/ 677 w 711"/>
                <a:gd name="T21" fmla="*/ 983 h 983"/>
                <a:gd name="T22" fmla="*/ 711 w 711"/>
                <a:gd name="T23" fmla="*/ 950 h 983"/>
                <a:gd name="T24" fmla="*/ 678 w 711"/>
                <a:gd name="T25" fmla="*/ 915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1" h="983">
                  <a:moveTo>
                    <a:pt x="678" y="915"/>
                  </a:moveTo>
                  <a:cubicBezTo>
                    <a:pt x="470" y="911"/>
                    <a:pt x="285" y="874"/>
                    <a:pt x="154" y="755"/>
                  </a:cubicBezTo>
                  <a:cubicBezTo>
                    <a:pt x="110" y="712"/>
                    <a:pt x="69" y="647"/>
                    <a:pt x="69" y="562"/>
                  </a:cubicBezTo>
                  <a:cubicBezTo>
                    <a:pt x="69" y="34"/>
                    <a:pt x="69" y="34"/>
                    <a:pt x="69" y="34"/>
                  </a:cubicBezTo>
                  <a:cubicBezTo>
                    <a:pt x="69" y="15"/>
                    <a:pt x="53" y="0"/>
                    <a:pt x="34" y="0"/>
                  </a:cubicBezTo>
                  <a:cubicBezTo>
                    <a:pt x="16" y="0"/>
                    <a:pt x="0" y="15"/>
                    <a:pt x="0" y="34"/>
                  </a:cubicBezTo>
                  <a:cubicBezTo>
                    <a:pt x="0" y="562"/>
                    <a:pt x="0" y="562"/>
                    <a:pt x="0" y="562"/>
                  </a:cubicBezTo>
                  <a:cubicBezTo>
                    <a:pt x="0" y="562"/>
                    <a:pt x="0" y="562"/>
                    <a:pt x="0" y="562"/>
                  </a:cubicBezTo>
                  <a:cubicBezTo>
                    <a:pt x="1" y="670"/>
                    <a:pt x="53" y="753"/>
                    <a:pt x="108" y="805"/>
                  </a:cubicBezTo>
                  <a:cubicBezTo>
                    <a:pt x="259" y="942"/>
                    <a:pt x="462" y="980"/>
                    <a:pt x="676" y="983"/>
                  </a:cubicBezTo>
                  <a:cubicBezTo>
                    <a:pt x="677" y="983"/>
                    <a:pt x="677" y="983"/>
                    <a:pt x="677" y="983"/>
                  </a:cubicBezTo>
                  <a:cubicBezTo>
                    <a:pt x="695" y="983"/>
                    <a:pt x="711" y="969"/>
                    <a:pt x="711" y="950"/>
                  </a:cubicBezTo>
                  <a:cubicBezTo>
                    <a:pt x="711" y="931"/>
                    <a:pt x="697" y="915"/>
                    <a:pt x="678" y="9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4" name="Freeform 222"/>
            <p:cNvSpPr>
              <a:spLocks/>
            </p:cNvSpPr>
            <p:nvPr/>
          </p:nvSpPr>
          <p:spPr bwMode="black">
            <a:xfrm>
              <a:off x="1752600" y="4467929"/>
              <a:ext cx="670029" cy="926627"/>
            </a:xfrm>
            <a:custGeom>
              <a:avLst/>
              <a:gdLst>
                <a:gd name="T0" fmla="*/ 678 w 711"/>
                <a:gd name="T1" fmla="*/ 915 h 983"/>
                <a:gd name="T2" fmla="*/ 154 w 711"/>
                <a:gd name="T3" fmla="*/ 755 h 983"/>
                <a:gd name="T4" fmla="*/ 69 w 711"/>
                <a:gd name="T5" fmla="*/ 562 h 983"/>
                <a:gd name="T6" fmla="*/ 69 w 711"/>
                <a:gd name="T7" fmla="*/ 34 h 983"/>
                <a:gd name="T8" fmla="*/ 34 w 711"/>
                <a:gd name="T9" fmla="*/ 0 h 983"/>
                <a:gd name="T10" fmla="*/ 0 w 711"/>
                <a:gd name="T11" fmla="*/ 34 h 983"/>
                <a:gd name="T12" fmla="*/ 0 w 711"/>
                <a:gd name="T13" fmla="*/ 562 h 983"/>
                <a:gd name="T14" fmla="*/ 0 w 711"/>
                <a:gd name="T15" fmla="*/ 562 h 983"/>
                <a:gd name="T16" fmla="*/ 108 w 711"/>
                <a:gd name="T17" fmla="*/ 805 h 983"/>
                <a:gd name="T18" fmla="*/ 676 w 711"/>
                <a:gd name="T19" fmla="*/ 983 h 983"/>
                <a:gd name="T20" fmla="*/ 677 w 711"/>
                <a:gd name="T21" fmla="*/ 983 h 983"/>
                <a:gd name="T22" fmla="*/ 711 w 711"/>
                <a:gd name="T23" fmla="*/ 950 h 983"/>
                <a:gd name="T24" fmla="*/ 678 w 711"/>
                <a:gd name="T25" fmla="*/ 915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1" h="983">
                  <a:moveTo>
                    <a:pt x="678" y="915"/>
                  </a:moveTo>
                  <a:cubicBezTo>
                    <a:pt x="470" y="911"/>
                    <a:pt x="285" y="874"/>
                    <a:pt x="154" y="755"/>
                  </a:cubicBezTo>
                  <a:cubicBezTo>
                    <a:pt x="110" y="712"/>
                    <a:pt x="69" y="647"/>
                    <a:pt x="69" y="562"/>
                  </a:cubicBezTo>
                  <a:cubicBezTo>
                    <a:pt x="69" y="34"/>
                    <a:pt x="69" y="34"/>
                    <a:pt x="69" y="34"/>
                  </a:cubicBezTo>
                  <a:cubicBezTo>
                    <a:pt x="69" y="15"/>
                    <a:pt x="53" y="0"/>
                    <a:pt x="34" y="0"/>
                  </a:cubicBezTo>
                  <a:cubicBezTo>
                    <a:pt x="16" y="0"/>
                    <a:pt x="0" y="15"/>
                    <a:pt x="0" y="34"/>
                  </a:cubicBezTo>
                  <a:cubicBezTo>
                    <a:pt x="0" y="562"/>
                    <a:pt x="0" y="562"/>
                    <a:pt x="0" y="562"/>
                  </a:cubicBezTo>
                  <a:cubicBezTo>
                    <a:pt x="0" y="562"/>
                    <a:pt x="0" y="562"/>
                    <a:pt x="0" y="562"/>
                  </a:cubicBezTo>
                  <a:cubicBezTo>
                    <a:pt x="1" y="670"/>
                    <a:pt x="53" y="753"/>
                    <a:pt x="108" y="805"/>
                  </a:cubicBezTo>
                  <a:cubicBezTo>
                    <a:pt x="259" y="942"/>
                    <a:pt x="462" y="980"/>
                    <a:pt x="676" y="983"/>
                  </a:cubicBezTo>
                  <a:cubicBezTo>
                    <a:pt x="677" y="983"/>
                    <a:pt x="677" y="983"/>
                    <a:pt x="677" y="983"/>
                  </a:cubicBezTo>
                  <a:cubicBezTo>
                    <a:pt x="695" y="983"/>
                    <a:pt x="711" y="969"/>
                    <a:pt x="711" y="950"/>
                  </a:cubicBezTo>
                  <a:cubicBezTo>
                    <a:pt x="711" y="931"/>
                    <a:pt x="697" y="915"/>
                    <a:pt x="678" y="9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5" name="Freeform 223"/>
            <p:cNvSpPr>
              <a:spLocks/>
            </p:cNvSpPr>
            <p:nvPr/>
          </p:nvSpPr>
          <p:spPr bwMode="black">
            <a:xfrm>
              <a:off x="1977672" y="4663072"/>
              <a:ext cx="606178" cy="195940"/>
            </a:xfrm>
            <a:custGeom>
              <a:avLst/>
              <a:gdLst>
                <a:gd name="T0" fmla="*/ 643 w 643"/>
                <a:gd name="T1" fmla="*/ 132 h 208"/>
                <a:gd name="T2" fmla="*/ 438 w 643"/>
                <a:gd name="T3" fmla="*/ 150 h 208"/>
                <a:gd name="T4" fmla="*/ 0 w 643"/>
                <a:gd name="T5" fmla="*/ 0 h 208"/>
                <a:gd name="T6" fmla="*/ 0 w 643"/>
                <a:gd name="T7" fmla="*/ 103 h 208"/>
                <a:gd name="T8" fmla="*/ 39 w 643"/>
                <a:gd name="T9" fmla="*/ 130 h 208"/>
                <a:gd name="T10" fmla="*/ 438 w 643"/>
                <a:gd name="T11" fmla="*/ 208 h 208"/>
                <a:gd name="T12" fmla="*/ 606 w 643"/>
                <a:gd name="T13" fmla="*/ 197 h 208"/>
                <a:gd name="T14" fmla="*/ 643 w 643"/>
                <a:gd name="T15" fmla="*/ 132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3" h="208">
                  <a:moveTo>
                    <a:pt x="643" y="132"/>
                  </a:moveTo>
                  <a:cubicBezTo>
                    <a:pt x="582" y="143"/>
                    <a:pt x="512" y="150"/>
                    <a:pt x="438" y="150"/>
                  </a:cubicBezTo>
                  <a:cubicBezTo>
                    <a:pt x="196" y="150"/>
                    <a:pt x="0" y="82"/>
                    <a:pt x="0" y="0"/>
                  </a:cubicBezTo>
                  <a:cubicBezTo>
                    <a:pt x="0" y="103"/>
                    <a:pt x="0" y="103"/>
                    <a:pt x="0" y="103"/>
                  </a:cubicBezTo>
                  <a:cubicBezTo>
                    <a:pt x="12" y="113"/>
                    <a:pt x="25" y="121"/>
                    <a:pt x="39" y="130"/>
                  </a:cubicBezTo>
                  <a:cubicBezTo>
                    <a:pt x="130" y="180"/>
                    <a:pt x="273" y="208"/>
                    <a:pt x="438" y="208"/>
                  </a:cubicBezTo>
                  <a:cubicBezTo>
                    <a:pt x="497" y="208"/>
                    <a:pt x="554" y="204"/>
                    <a:pt x="606" y="197"/>
                  </a:cubicBezTo>
                  <a:cubicBezTo>
                    <a:pt x="615" y="174"/>
                    <a:pt x="628" y="152"/>
                    <a:pt x="643" y="1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6" name="Freeform 224"/>
            <p:cNvSpPr>
              <a:spLocks/>
            </p:cNvSpPr>
            <p:nvPr/>
          </p:nvSpPr>
          <p:spPr bwMode="black">
            <a:xfrm>
              <a:off x="1976076" y="4835467"/>
              <a:ext cx="555896" cy="196340"/>
            </a:xfrm>
            <a:custGeom>
              <a:avLst/>
              <a:gdLst>
                <a:gd name="T0" fmla="*/ 590 w 590"/>
                <a:gd name="T1" fmla="*/ 140 h 208"/>
                <a:gd name="T2" fmla="*/ 438 w 590"/>
                <a:gd name="T3" fmla="*/ 150 h 208"/>
                <a:gd name="T4" fmla="*/ 0 w 590"/>
                <a:gd name="T5" fmla="*/ 0 h 208"/>
                <a:gd name="T6" fmla="*/ 0 w 590"/>
                <a:gd name="T7" fmla="*/ 103 h 208"/>
                <a:gd name="T8" fmla="*/ 39 w 590"/>
                <a:gd name="T9" fmla="*/ 129 h 208"/>
                <a:gd name="T10" fmla="*/ 438 w 590"/>
                <a:gd name="T11" fmla="*/ 208 h 208"/>
                <a:gd name="T12" fmla="*/ 589 w 590"/>
                <a:gd name="T13" fmla="*/ 199 h 208"/>
                <a:gd name="T14" fmla="*/ 590 w 590"/>
                <a:gd name="T15" fmla="*/ 14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0" h="208">
                  <a:moveTo>
                    <a:pt x="590" y="140"/>
                  </a:moveTo>
                  <a:cubicBezTo>
                    <a:pt x="543" y="146"/>
                    <a:pt x="491" y="150"/>
                    <a:pt x="438" y="150"/>
                  </a:cubicBezTo>
                  <a:cubicBezTo>
                    <a:pt x="196" y="150"/>
                    <a:pt x="0" y="82"/>
                    <a:pt x="0" y="0"/>
                  </a:cubicBezTo>
                  <a:cubicBezTo>
                    <a:pt x="0" y="103"/>
                    <a:pt x="0" y="103"/>
                    <a:pt x="0" y="103"/>
                  </a:cubicBezTo>
                  <a:cubicBezTo>
                    <a:pt x="12" y="113"/>
                    <a:pt x="25" y="121"/>
                    <a:pt x="39" y="129"/>
                  </a:cubicBezTo>
                  <a:cubicBezTo>
                    <a:pt x="129" y="180"/>
                    <a:pt x="273" y="208"/>
                    <a:pt x="438" y="208"/>
                  </a:cubicBezTo>
                  <a:cubicBezTo>
                    <a:pt x="491" y="208"/>
                    <a:pt x="541" y="205"/>
                    <a:pt x="589" y="199"/>
                  </a:cubicBezTo>
                  <a:lnTo>
                    <a:pt x="590"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7" name="Freeform 225"/>
            <p:cNvSpPr>
              <a:spLocks noEditPoints="1"/>
            </p:cNvSpPr>
            <p:nvPr/>
          </p:nvSpPr>
          <p:spPr bwMode="black">
            <a:xfrm>
              <a:off x="1886286" y="4267200"/>
              <a:ext cx="1011628" cy="995266"/>
            </a:xfrm>
            <a:custGeom>
              <a:avLst/>
              <a:gdLst>
                <a:gd name="T0" fmla="*/ 683 w 1073"/>
                <a:gd name="T1" fmla="*/ 951 h 1056"/>
                <a:gd name="T2" fmla="*/ 683 w 1073"/>
                <a:gd name="T3" fmla="*/ 947 h 1056"/>
                <a:gd name="T4" fmla="*/ 537 w 1073"/>
                <a:gd name="T5" fmla="*/ 957 h 1056"/>
                <a:gd name="T6" fmla="*/ 99 w 1073"/>
                <a:gd name="T7" fmla="*/ 776 h 1056"/>
                <a:gd name="T8" fmla="*/ 99 w 1073"/>
                <a:gd name="T9" fmla="*/ 623 h 1056"/>
                <a:gd name="T10" fmla="*/ 99 w 1073"/>
                <a:gd name="T11" fmla="*/ 520 h 1056"/>
                <a:gd name="T12" fmla="*/ 99 w 1073"/>
                <a:gd name="T13" fmla="*/ 352 h 1056"/>
                <a:gd name="T14" fmla="*/ 137 w 1073"/>
                <a:gd name="T15" fmla="*/ 379 h 1056"/>
                <a:gd name="T16" fmla="*/ 537 w 1073"/>
                <a:gd name="T17" fmla="*/ 458 h 1056"/>
                <a:gd name="T18" fmla="*/ 862 w 1073"/>
                <a:gd name="T19" fmla="*/ 411 h 1056"/>
                <a:gd name="T20" fmla="*/ 972 w 1073"/>
                <a:gd name="T21" fmla="*/ 355 h 1056"/>
                <a:gd name="T22" fmla="*/ 975 w 1073"/>
                <a:gd name="T23" fmla="*/ 352 h 1056"/>
                <a:gd name="T24" fmla="*/ 975 w 1073"/>
                <a:gd name="T25" fmla="*/ 460 h 1056"/>
                <a:gd name="T26" fmla="*/ 1067 w 1073"/>
                <a:gd name="T27" fmla="*/ 493 h 1056"/>
                <a:gd name="T28" fmla="*/ 1073 w 1073"/>
                <a:gd name="T29" fmla="*/ 494 h 1056"/>
                <a:gd name="T30" fmla="*/ 1073 w 1073"/>
                <a:gd name="T31" fmla="*/ 249 h 1056"/>
                <a:gd name="T32" fmla="*/ 1002 w 1073"/>
                <a:gd name="T33" fmla="*/ 114 h 1056"/>
                <a:gd name="T34" fmla="*/ 537 w 1073"/>
                <a:gd name="T35" fmla="*/ 0 h 1056"/>
                <a:gd name="T36" fmla="*/ 195 w 1073"/>
                <a:gd name="T37" fmla="*/ 49 h 1056"/>
                <a:gd name="T38" fmla="*/ 71 w 1073"/>
                <a:gd name="T39" fmla="*/ 114 h 1056"/>
                <a:gd name="T40" fmla="*/ 0 w 1073"/>
                <a:gd name="T41" fmla="*/ 249 h 1056"/>
                <a:gd name="T42" fmla="*/ 0 w 1073"/>
                <a:gd name="T43" fmla="*/ 776 h 1056"/>
                <a:gd name="T44" fmla="*/ 64 w 1073"/>
                <a:gd name="T45" fmla="*/ 917 h 1056"/>
                <a:gd name="T46" fmla="*/ 537 w 1073"/>
                <a:gd name="T47" fmla="*/ 1056 h 1056"/>
                <a:gd name="T48" fmla="*/ 681 w 1073"/>
                <a:gd name="T49" fmla="*/ 1047 h 1056"/>
                <a:gd name="T50" fmla="*/ 683 w 1073"/>
                <a:gd name="T51" fmla="*/ 951 h 1056"/>
                <a:gd name="T52" fmla="*/ 537 w 1073"/>
                <a:gd name="T53" fmla="*/ 99 h 1056"/>
                <a:gd name="T54" fmla="*/ 975 w 1073"/>
                <a:gd name="T55" fmla="*/ 249 h 1056"/>
                <a:gd name="T56" fmla="*/ 537 w 1073"/>
                <a:gd name="T57" fmla="*/ 399 h 1056"/>
                <a:gd name="T58" fmla="*/ 99 w 1073"/>
                <a:gd name="T59" fmla="*/ 249 h 1056"/>
                <a:gd name="T60" fmla="*/ 537 w 1073"/>
                <a:gd name="T61" fmla="*/ 99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73" h="1056">
                  <a:moveTo>
                    <a:pt x="683" y="951"/>
                  </a:moveTo>
                  <a:cubicBezTo>
                    <a:pt x="683" y="947"/>
                    <a:pt x="683" y="947"/>
                    <a:pt x="683" y="947"/>
                  </a:cubicBezTo>
                  <a:cubicBezTo>
                    <a:pt x="638" y="954"/>
                    <a:pt x="587" y="957"/>
                    <a:pt x="537" y="957"/>
                  </a:cubicBezTo>
                  <a:cubicBezTo>
                    <a:pt x="295" y="957"/>
                    <a:pt x="99" y="876"/>
                    <a:pt x="99" y="776"/>
                  </a:cubicBezTo>
                  <a:cubicBezTo>
                    <a:pt x="99" y="623"/>
                    <a:pt x="99" y="623"/>
                    <a:pt x="99" y="623"/>
                  </a:cubicBezTo>
                  <a:cubicBezTo>
                    <a:pt x="99" y="520"/>
                    <a:pt x="99" y="520"/>
                    <a:pt x="99" y="520"/>
                  </a:cubicBezTo>
                  <a:cubicBezTo>
                    <a:pt x="99" y="352"/>
                    <a:pt x="99" y="352"/>
                    <a:pt x="99" y="352"/>
                  </a:cubicBezTo>
                  <a:cubicBezTo>
                    <a:pt x="110" y="362"/>
                    <a:pt x="123" y="371"/>
                    <a:pt x="137" y="379"/>
                  </a:cubicBezTo>
                  <a:cubicBezTo>
                    <a:pt x="228" y="429"/>
                    <a:pt x="371" y="457"/>
                    <a:pt x="537" y="458"/>
                  </a:cubicBezTo>
                  <a:cubicBezTo>
                    <a:pt x="662" y="458"/>
                    <a:pt x="776" y="441"/>
                    <a:pt x="862" y="411"/>
                  </a:cubicBezTo>
                  <a:cubicBezTo>
                    <a:pt x="906" y="396"/>
                    <a:pt x="942" y="378"/>
                    <a:pt x="972" y="355"/>
                  </a:cubicBezTo>
                  <a:cubicBezTo>
                    <a:pt x="973" y="354"/>
                    <a:pt x="974" y="353"/>
                    <a:pt x="975" y="352"/>
                  </a:cubicBezTo>
                  <a:cubicBezTo>
                    <a:pt x="975" y="460"/>
                    <a:pt x="975" y="460"/>
                    <a:pt x="975" y="460"/>
                  </a:cubicBezTo>
                  <a:cubicBezTo>
                    <a:pt x="1008" y="465"/>
                    <a:pt x="1039" y="476"/>
                    <a:pt x="1067" y="493"/>
                  </a:cubicBezTo>
                  <a:cubicBezTo>
                    <a:pt x="1069" y="493"/>
                    <a:pt x="1071" y="493"/>
                    <a:pt x="1073" y="494"/>
                  </a:cubicBezTo>
                  <a:cubicBezTo>
                    <a:pt x="1073" y="249"/>
                    <a:pt x="1073" y="249"/>
                    <a:pt x="1073" y="249"/>
                  </a:cubicBezTo>
                  <a:cubicBezTo>
                    <a:pt x="1073" y="187"/>
                    <a:pt x="1037" y="141"/>
                    <a:pt x="1002" y="114"/>
                  </a:cubicBezTo>
                  <a:cubicBezTo>
                    <a:pt x="896" y="33"/>
                    <a:pt x="733" y="3"/>
                    <a:pt x="537" y="0"/>
                  </a:cubicBezTo>
                  <a:cubicBezTo>
                    <a:pt x="406" y="0"/>
                    <a:pt x="288" y="18"/>
                    <a:pt x="195" y="49"/>
                  </a:cubicBezTo>
                  <a:cubicBezTo>
                    <a:pt x="148" y="66"/>
                    <a:pt x="107" y="85"/>
                    <a:pt x="71" y="114"/>
                  </a:cubicBezTo>
                  <a:cubicBezTo>
                    <a:pt x="36" y="141"/>
                    <a:pt x="0" y="187"/>
                    <a:pt x="0" y="249"/>
                  </a:cubicBezTo>
                  <a:cubicBezTo>
                    <a:pt x="0" y="776"/>
                    <a:pt x="0" y="776"/>
                    <a:pt x="0" y="776"/>
                  </a:cubicBezTo>
                  <a:cubicBezTo>
                    <a:pt x="0" y="835"/>
                    <a:pt x="29" y="884"/>
                    <a:pt x="64" y="917"/>
                  </a:cubicBezTo>
                  <a:cubicBezTo>
                    <a:pt x="169" y="1014"/>
                    <a:pt x="338" y="1053"/>
                    <a:pt x="537" y="1056"/>
                  </a:cubicBezTo>
                  <a:cubicBezTo>
                    <a:pt x="586" y="1056"/>
                    <a:pt x="636" y="1053"/>
                    <a:pt x="681" y="1047"/>
                  </a:cubicBezTo>
                  <a:lnTo>
                    <a:pt x="683" y="951"/>
                  </a:lnTo>
                  <a:close/>
                  <a:moveTo>
                    <a:pt x="537" y="99"/>
                  </a:moveTo>
                  <a:cubicBezTo>
                    <a:pt x="778" y="99"/>
                    <a:pt x="975" y="166"/>
                    <a:pt x="975" y="249"/>
                  </a:cubicBezTo>
                  <a:cubicBezTo>
                    <a:pt x="975" y="332"/>
                    <a:pt x="778" y="399"/>
                    <a:pt x="537" y="399"/>
                  </a:cubicBezTo>
                  <a:cubicBezTo>
                    <a:pt x="295" y="399"/>
                    <a:pt x="99" y="332"/>
                    <a:pt x="99" y="249"/>
                  </a:cubicBezTo>
                  <a:cubicBezTo>
                    <a:pt x="99" y="166"/>
                    <a:pt x="295" y="99"/>
                    <a:pt x="537" y="9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
        <p:nvSpPr>
          <p:cNvPr id="18" name="Freeform 164"/>
          <p:cNvSpPr>
            <a:spLocks noEditPoints="1"/>
          </p:cNvSpPr>
          <p:nvPr/>
        </p:nvSpPr>
        <p:spPr bwMode="black">
          <a:xfrm>
            <a:off x="6491750" y="4497591"/>
            <a:ext cx="1188040" cy="1569699"/>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Tree>
    <p:custDataLst>
      <p:tags r:id="rId1"/>
    </p:custDataLst>
    <p:extLst>
      <p:ext uri="{BB962C8B-B14F-4D97-AF65-F5344CB8AC3E}">
        <p14:creationId xmlns:p14="http://schemas.microsoft.com/office/powerpoint/2010/main" val="1422758158"/>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Security Filter</a:t>
            </a:r>
            <a:endParaRPr lang="nb-NO" dirty="0"/>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srgbClr val="505050"/>
              </a:solidFill>
            </a:endParaRPr>
          </a:p>
        </p:txBody>
      </p:sp>
      <p:pic>
        <p:nvPicPr>
          <p:cNvPr id="11" name="Picture 10"/>
          <p:cNvPicPr>
            <a:picLocks noChangeAspect="1"/>
          </p:cNvPicPr>
          <p:nvPr/>
        </p:nvPicPr>
        <p:blipFill>
          <a:blip r:embed="rId3"/>
          <a:stretch>
            <a:fillRect/>
          </a:stretch>
        </p:blipFill>
        <p:spPr>
          <a:xfrm>
            <a:off x="531948" y="1337022"/>
            <a:ext cx="11370961" cy="4732566"/>
          </a:xfrm>
          <a:prstGeom prst="rect">
            <a:avLst/>
          </a:prstGeom>
        </p:spPr>
      </p:pic>
      <p:sp>
        <p:nvSpPr>
          <p:cNvPr id="2" name="TextBox 1"/>
          <p:cNvSpPr txBox="1"/>
          <p:nvPr/>
        </p:nvSpPr>
        <p:spPr>
          <a:xfrm>
            <a:off x="2473821" y="6069588"/>
            <a:ext cx="1122743" cy="627864"/>
          </a:xfrm>
          <a:prstGeom prst="rect">
            <a:avLst/>
          </a:prstGeom>
          <a:noFill/>
        </p:spPr>
        <p:txBody>
          <a:bodyPr wrap="none" lIns="182880" tIns="146304" rIns="182880" bIns="146304" rtlCol="0">
            <a:spAutoFit/>
          </a:bodyPr>
          <a:lstStyle/>
          <a:p>
            <a:pPr>
              <a:lnSpc>
                <a:spcPct val="90000"/>
              </a:lnSpc>
              <a:spcAft>
                <a:spcPts val="600"/>
              </a:spcAft>
            </a:pPr>
            <a:r>
              <a:rPr lang="nb-NO" sz="2400" dirty="0" smtClean="0">
                <a:gradFill>
                  <a:gsLst>
                    <a:gs pos="2917">
                      <a:srgbClr val="505050"/>
                    </a:gs>
                    <a:gs pos="30000">
                      <a:srgbClr val="505050"/>
                    </a:gs>
                  </a:gsLst>
                  <a:lin ang="5400000" scaled="0"/>
                </a:gradFill>
              </a:rPr>
              <a:t>Allow</a:t>
            </a:r>
          </a:p>
        </p:txBody>
      </p:sp>
      <p:sp>
        <p:nvSpPr>
          <p:cNvPr id="6" name="TextBox 5"/>
          <p:cNvSpPr txBox="1"/>
          <p:nvPr/>
        </p:nvSpPr>
        <p:spPr>
          <a:xfrm>
            <a:off x="8582628" y="6067871"/>
            <a:ext cx="1069845" cy="627864"/>
          </a:xfrm>
          <a:prstGeom prst="rect">
            <a:avLst/>
          </a:prstGeom>
          <a:noFill/>
        </p:spPr>
        <p:txBody>
          <a:bodyPr wrap="none" lIns="182880" tIns="146304" rIns="182880" bIns="146304" rtlCol="0">
            <a:spAutoFit/>
          </a:bodyPr>
          <a:lstStyle/>
          <a:p>
            <a:pPr>
              <a:lnSpc>
                <a:spcPct val="90000"/>
              </a:lnSpc>
              <a:spcAft>
                <a:spcPts val="600"/>
              </a:spcAft>
            </a:pPr>
            <a:r>
              <a:rPr lang="nb-NO" sz="2400" dirty="0" smtClean="0">
                <a:gradFill>
                  <a:gsLst>
                    <a:gs pos="2917">
                      <a:srgbClr val="505050"/>
                    </a:gs>
                    <a:gs pos="30000">
                      <a:srgbClr val="505050"/>
                    </a:gs>
                  </a:gsLst>
                  <a:lin ang="5400000" scaled="0"/>
                </a:gradFill>
              </a:rPr>
              <a:t>Deny</a:t>
            </a:r>
          </a:p>
        </p:txBody>
      </p:sp>
    </p:spTree>
    <p:extLst>
      <p:ext uri="{BB962C8B-B14F-4D97-AF65-F5344CB8AC3E}">
        <p14:creationId xmlns:p14="http://schemas.microsoft.com/office/powerpoint/2010/main" val="343664708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 Security in Search</a:t>
            </a:r>
            <a:endParaRPr lang="en-US" dirty="0"/>
          </a:p>
        </p:txBody>
      </p:sp>
      <p:sp>
        <p:nvSpPr>
          <p:cNvPr id="3" name="Text Placeholder 2"/>
          <p:cNvSpPr>
            <a:spLocks noGrp="1"/>
          </p:cNvSpPr>
          <p:nvPr>
            <p:ph type="body" sz="quarter" idx="10"/>
          </p:nvPr>
        </p:nvSpPr>
        <p:spPr>
          <a:xfrm>
            <a:off x="274639" y="1212848"/>
            <a:ext cx="5486399" cy="4084613"/>
          </a:xfrm>
        </p:spPr>
        <p:txBody>
          <a:bodyPr/>
          <a:lstStyle/>
          <a:p>
            <a:endParaRPr lang="en-US" dirty="0" smtClean="0">
              <a:solidFill>
                <a:schemeClr val="tx1"/>
              </a:solidFill>
            </a:endParaRPr>
          </a:p>
          <a:p>
            <a:pPr marL="571500" indent="-571500">
              <a:buFont typeface="Arial" panose="020B0604020202020204" pitchFamily="34" charset="0"/>
              <a:buChar char="•"/>
            </a:pPr>
            <a:r>
              <a:rPr lang="en-US" sz="4800" b="1" dirty="0" smtClean="0">
                <a:solidFill>
                  <a:schemeClr val="tx1"/>
                </a:solidFill>
              </a:rPr>
              <a:t>Authentication</a:t>
            </a:r>
          </a:p>
          <a:p>
            <a:pPr marL="1031875" lvl="3" indent="-571500">
              <a:buFont typeface="Arial" panose="020B0604020202020204" pitchFamily="34" charset="0"/>
              <a:buChar char="•"/>
            </a:pPr>
            <a:r>
              <a:rPr lang="en-US" sz="2800" dirty="0" smtClean="0">
                <a:solidFill>
                  <a:schemeClr val="tx1"/>
                </a:solidFill>
              </a:rPr>
              <a:t>Identifying who</a:t>
            </a:r>
            <a:endParaRPr lang="en-US" sz="2800" dirty="0">
              <a:solidFill>
                <a:schemeClr val="tx1"/>
              </a:solidFill>
            </a:endParaRPr>
          </a:p>
        </p:txBody>
      </p:sp>
      <p:sp>
        <p:nvSpPr>
          <p:cNvPr id="4" name="Text Placeholder 3"/>
          <p:cNvSpPr>
            <a:spLocks noGrp="1"/>
          </p:cNvSpPr>
          <p:nvPr>
            <p:ph type="body" sz="quarter" idx="11"/>
          </p:nvPr>
        </p:nvSpPr>
        <p:spPr>
          <a:xfrm>
            <a:off x="6675439" y="1212848"/>
            <a:ext cx="5486399" cy="3940597"/>
          </a:xfrm>
        </p:spPr>
        <p:txBody>
          <a:bodyPr/>
          <a:lstStyle/>
          <a:p>
            <a:endParaRPr lang="en-US" dirty="0">
              <a:solidFill>
                <a:schemeClr val="tx1"/>
              </a:solidFill>
            </a:endParaRPr>
          </a:p>
          <a:p>
            <a:pPr marL="571500" indent="-571500">
              <a:buFont typeface="Arial" panose="020B0604020202020204" pitchFamily="34" charset="0"/>
              <a:buChar char="•"/>
            </a:pPr>
            <a:r>
              <a:rPr lang="en-US" sz="4800" b="1" dirty="0" smtClean="0">
                <a:solidFill>
                  <a:schemeClr val="tx1"/>
                </a:solidFill>
              </a:rPr>
              <a:t>Authorization</a:t>
            </a:r>
          </a:p>
          <a:p>
            <a:pPr marL="1031875" lvl="3" indent="-571500">
              <a:buFont typeface="Arial" panose="020B0604020202020204" pitchFamily="34" charset="0"/>
              <a:buChar char="•"/>
            </a:pPr>
            <a:r>
              <a:rPr lang="en-US" sz="2800" dirty="0" smtClean="0">
                <a:solidFill>
                  <a:schemeClr val="tx1"/>
                </a:solidFill>
              </a:rPr>
              <a:t>Define access policy</a:t>
            </a:r>
          </a:p>
          <a:p>
            <a:pPr marL="1031875" lvl="3" indent="-571500">
              <a:buFont typeface="Arial" panose="020B0604020202020204" pitchFamily="34" charset="0"/>
              <a:buChar char="•"/>
            </a:pPr>
            <a:r>
              <a:rPr lang="en-US" sz="2800" dirty="0" smtClean="0">
                <a:solidFill>
                  <a:schemeClr val="tx1"/>
                </a:solidFill>
              </a:rPr>
              <a:t>Once we know who, </a:t>
            </a:r>
            <a:br>
              <a:rPr lang="en-US" sz="2800" dirty="0" smtClean="0">
                <a:solidFill>
                  <a:schemeClr val="tx1"/>
                </a:solidFill>
              </a:rPr>
            </a:br>
            <a:r>
              <a:rPr lang="en-US" sz="2800" dirty="0" smtClean="0">
                <a:solidFill>
                  <a:schemeClr val="tx1"/>
                </a:solidFill>
              </a:rPr>
              <a:t>determine type of </a:t>
            </a:r>
            <a:br>
              <a:rPr lang="en-US" sz="2800" dirty="0" smtClean="0">
                <a:solidFill>
                  <a:schemeClr val="tx1"/>
                </a:solidFill>
              </a:rPr>
            </a:br>
            <a:r>
              <a:rPr lang="en-US" sz="2800" dirty="0" smtClean="0">
                <a:solidFill>
                  <a:schemeClr val="tx1"/>
                </a:solidFill>
              </a:rPr>
              <a:t>access</a:t>
            </a:r>
            <a:endParaRPr lang="en-US" sz="2800" dirty="0">
              <a:solidFill>
                <a:schemeClr val="tx1"/>
              </a:solidFill>
            </a:endParaRPr>
          </a:p>
          <a:p>
            <a:endParaRPr lang="en-US" dirty="0"/>
          </a:p>
        </p:txBody>
      </p:sp>
      <p:sp>
        <p:nvSpPr>
          <p:cNvPr id="7" name="Freeform 92"/>
          <p:cNvSpPr>
            <a:spLocks noEditPoints="1"/>
          </p:cNvSpPr>
          <p:nvPr/>
        </p:nvSpPr>
        <p:spPr bwMode="black">
          <a:xfrm>
            <a:off x="11330805" y="3032546"/>
            <a:ext cx="447405" cy="680740"/>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8" name="Freeform 144"/>
          <p:cNvSpPr>
            <a:spLocks noEditPoints="1"/>
          </p:cNvSpPr>
          <p:nvPr/>
        </p:nvSpPr>
        <p:spPr bwMode="black">
          <a:xfrm>
            <a:off x="4862660" y="2864974"/>
            <a:ext cx="720080" cy="992328"/>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37294692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3">
                                            <p:txEl>
                                              <p:pRg st="1" end="1"/>
                                            </p:txEl>
                                          </p:spTgt>
                                        </p:tgtEl>
                                      </p:cBhvr>
                                      <p:by x="75000" y="75000"/>
                                    </p:animScale>
                                  </p:childTnLst>
                                </p:cTn>
                              </p:par>
                              <p:par>
                                <p:cTn id="7" presetID="6" presetClass="emph" presetSubtype="0" fill="hold" grpId="0" nodeType="withEffect">
                                  <p:stCondLst>
                                    <p:cond delay="0"/>
                                  </p:stCondLst>
                                  <p:childTnLst>
                                    <p:animScale>
                                      <p:cBhvr>
                                        <p:cTn id="8" dur="2000" fill="hold"/>
                                        <p:tgtEl>
                                          <p:spTgt spid="3">
                                            <p:txEl>
                                              <p:pRg st="2" end="2"/>
                                            </p:txEl>
                                          </p:spTgt>
                                        </p:tgtEl>
                                      </p:cBhvr>
                                      <p:by x="75000" y="7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nb-NO" dirty="0" smtClean="0"/>
              <a:t>Documentum Content Server</a:t>
            </a:r>
          </a:p>
        </p:txBody>
      </p:sp>
      <p:sp>
        <p:nvSpPr>
          <p:cNvPr id="2" name="Title 1"/>
          <p:cNvSpPr>
            <a:spLocks noGrp="1"/>
          </p:cNvSpPr>
          <p:nvPr>
            <p:ph type="title"/>
          </p:nvPr>
        </p:nvSpPr>
        <p:spPr/>
        <p:txBody>
          <a:bodyPr/>
          <a:lstStyle/>
          <a:p>
            <a:r>
              <a:rPr lang="nb-NO" dirty="0" smtClean="0"/>
              <a:t>Security is hard... Why?</a:t>
            </a:r>
            <a:endParaRPr lang="nb-NO" dirty="0"/>
          </a:p>
        </p:txBody>
      </p:sp>
      <p:sp>
        <p:nvSpPr>
          <p:cNvPr id="4" name="Text Placeholder 3"/>
          <p:cNvSpPr>
            <a:spLocks noGrp="1"/>
          </p:cNvSpPr>
          <p:nvPr>
            <p:ph type="body" sz="quarter" idx="4294967295"/>
          </p:nvPr>
        </p:nvSpPr>
        <p:spPr>
          <a:xfrm>
            <a:off x="3219450" y="2551113"/>
            <a:ext cx="9217025" cy="2092325"/>
          </a:xfrm>
        </p:spPr>
        <p:txBody>
          <a:bodyPr/>
          <a:lstStyle/>
          <a:p>
            <a:pPr marL="571500" indent="-571500">
              <a:buFont typeface="Arial" panose="020B0604020202020204" pitchFamily="34" charset="0"/>
              <a:buChar char="•"/>
            </a:pPr>
            <a:r>
              <a:rPr lang="nb-NO" dirty="0" smtClean="0"/>
              <a:t>Different security model</a:t>
            </a:r>
          </a:p>
          <a:p>
            <a:pPr marL="571500" indent="-571500">
              <a:buFont typeface="Arial" panose="020B0604020202020204" pitchFamily="34" charset="0"/>
              <a:buChar char="•"/>
            </a:pPr>
            <a:r>
              <a:rPr lang="nb-NO" dirty="0" smtClean="0"/>
              <a:t>Map user permission model</a:t>
            </a:r>
          </a:p>
          <a:p>
            <a:pPr marL="571500" indent="-571500">
              <a:buFont typeface="Arial" panose="020B0604020202020204" pitchFamily="34" charset="0"/>
              <a:buChar char="•"/>
            </a:pPr>
            <a:r>
              <a:rPr lang="nb-NO" dirty="0" smtClean="0"/>
              <a:t>Enforce TCS (Trusted Content Services) </a:t>
            </a:r>
            <a:endParaRPr lang="nb-NO" dirty="0"/>
          </a:p>
        </p:txBody>
      </p:sp>
      <p:grpSp>
        <p:nvGrpSpPr>
          <p:cNvPr id="5" name="Group 4"/>
          <p:cNvGrpSpPr/>
          <p:nvPr/>
        </p:nvGrpSpPr>
        <p:grpSpPr bwMode="black">
          <a:xfrm>
            <a:off x="274638" y="2777182"/>
            <a:ext cx="1815041" cy="1691728"/>
            <a:chOff x="446088" y="3778250"/>
            <a:chExt cx="920750" cy="920750"/>
          </a:xfrm>
          <a:solidFill>
            <a:srgbClr val="FF0000"/>
          </a:solidFill>
        </p:grpSpPr>
        <p:sp>
          <p:nvSpPr>
            <p:cNvPr id="6" name="Freeform 29"/>
            <p:cNvSpPr>
              <a:spLocks noEditPoints="1"/>
            </p:cNvSpPr>
            <p:nvPr/>
          </p:nvSpPr>
          <p:spPr bwMode="black">
            <a:xfrm>
              <a:off x="446088" y="3778250"/>
              <a:ext cx="920750" cy="920750"/>
            </a:xfrm>
            <a:custGeom>
              <a:avLst/>
              <a:gdLst>
                <a:gd name="T0" fmla="*/ 494 w 518"/>
                <a:gd name="T1" fmla="*/ 216 h 518"/>
                <a:gd name="T2" fmla="*/ 302 w 518"/>
                <a:gd name="T3" fmla="*/ 24 h 518"/>
                <a:gd name="T4" fmla="*/ 216 w 518"/>
                <a:gd name="T5" fmla="*/ 24 h 518"/>
                <a:gd name="T6" fmla="*/ 24 w 518"/>
                <a:gd name="T7" fmla="*/ 216 h 518"/>
                <a:gd name="T8" fmla="*/ 24 w 518"/>
                <a:gd name="T9" fmla="*/ 302 h 518"/>
                <a:gd name="T10" fmla="*/ 216 w 518"/>
                <a:gd name="T11" fmla="*/ 494 h 518"/>
                <a:gd name="T12" fmla="*/ 302 w 518"/>
                <a:gd name="T13" fmla="*/ 494 h 518"/>
                <a:gd name="T14" fmla="*/ 494 w 518"/>
                <a:gd name="T15" fmla="*/ 302 h 518"/>
                <a:gd name="T16" fmla="*/ 494 w 518"/>
                <a:gd name="T17" fmla="*/ 216 h 518"/>
                <a:gd name="T18" fmla="*/ 482 w 518"/>
                <a:gd name="T19" fmla="*/ 289 h 518"/>
                <a:gd name="T20" fmla="*/ 289 w 518"/>
                <a:gd name="T21" fmla="*/ 482 h 518"/>
                <a:gd name="T22" fmla="*/ 228 w 518"/>
                <a:gd name="T23" fmla="*/ 482 h 518"/>
                <a:gd name="T24" fmla="*/ 36 w 518"/>
                <a:gd name="T25" fmla="*/ 289 h 518"/>
                <a:gd name="T26" fmla="*/ 36 w 518"/>
                <a:gd name="T27" fmla="*/ 228 h 518"/>
                <a:gd name="T28" fmla="*/ 228 w 518"/>
                <a:gd name="T29" fmla="*/ 36 h 518"/>
                <a:gd name="T30" fmla="*/ 290 w 518"/>
                <a:gd name="T31" fmla="*/ 36 h 518"/>
                <a:gd name="T32" fmla="*/ 482 w 518"/>
                <a:gd name="T33" fmla="*/ 228 h 518"/>
                <a:gd name="T34" fmla="*/ 482 w 518"/>
                <a:gd name="T35" fmla="*/ 289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8" h="518">
                  <a:moveTo>
                    <a:pt x="494" y="216"/>
                  </a:moveTo>
                  <a:cubicBezTo>
                    <a:pt x="302" y="24"/>
                    <a:pt x="302" y="24"/>
                    <a:pt x="302" y="24"/>
                  </a:cubicBezTo>
                  <a:cubicBezTo>
                    <a:pt x="278" y="0"/>
                    <a:pt x="240" y="0"/>
                    <a:pt x="216" y="24"/>
                  </a:cubicBezTo>
                  <a:cubicBezTo>
                    <a:pt x="24" y="216"/>
                    <a:pt x="24" y="216"/>
                    <a:pt x="24" y="216"/>
                  </a:cubicBezTo>
                  <a:cubicBezTo>
                    <a:pt x="0" y="240"/>
                    <a:pt x="0" y="278"/>
                    <a:pt x="24" y="302"/>
                  </a:cubicBezTo>
                  <a:cubicBezTo>
                    <a:pt x="216" y="494"/>
                    <a:pt x="216" y="494"/>
                    <a:pt x="216" y="494"/>
                  </a:cubicBezTo>
                  <a:cubicBezTo>
                    <a:pt x="240" y="518"/>
                    <a:pt x="278" y="518"/>
                    <a:pt x="302" y="494"/>
                  </a:cubicBezTo>
                  <a:cubicBezTo>
                    <a:pt x="494" y="302"/>
                    <a:pt x="494" y="302"/>
                    <a:pt x="494" y="302"/>
                  </a:cubicBezTo>
                  <a:cubicBezTo>
                    <a:pt x="518" y="278"/>
                    <a:pt x="518" y="240"/>
                    <a:pt x="494" y="216"/>
                  </a:cubicBezTo>
                  <a:close/>
                  <a:moveTo>
                    <a:pt x="482" y="289"/>
                  </a:moveTo>
                  <a:cubicBezTo>
                    <a:pt x="289" y="482"/>
                    <a:pt x="289" y="482"/>
                    <a:pt x="289" y="482"/>
                  </a:cubicBezTo>
                  <a:cubicBezTo>
                    <a:pt x="273" y="499"/>
                    <a:pt x="245" y="499"/>
                    <a:pt x="228" y="482"/>
                  </a:cubicBezTo>
                  <a:cubicBezTo>
                    <a:pt x="36" y="289"/>
                    <a:pt x="36" y="289"/>
                    <a:pt x="36" y="289"/>
                  </a:cubicBezTo>
                  <a:cubicBezTo>
                    <a:pt x="19" y="273"/>
                    <a:pt x="19" y="245"/>
                    <a:pt x="36" y="228"/>
                  </a:cubicBezTo>
                  <a:cubicBezTo>
                    <a:pt x="228" y="36"/>
                    <a:pt x="228" y="36"/>
                    <a:pt x="228" y="36"/>
                  </a:cubicBezTo>
                  <a:cubicBezTo>
                    <a:pt x="245" y="19"/>
                    <a:pt x="273" y="19"/>
                    <a:pt x="290" y="36"/>
                  </a:cubicBezTo>
                  <a:cubicBezTo>
                    <a:pt x="482" y="228"/>
                    <a:pt x="482" y="228"/>
                    <a:pt x="482" y="228"/>
                  </a:cubicBezTo>
                  <a:cubicBezTo>
                    <a:pt x="499" y="245"/>
                    <a:pt x="499" y="273"/>
                    <a:pt x="482" y="28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7" name="Freeform 30"/>
            <p:cNvSpPr>
              <a:spLocks noEditPoints="1"/>
            </p:cNvSpPr>
            <p:nvPr/>
          </p:nvSpPr>
          <p:spPr bwMode="black">
            <a:xfrm>
              <a:off x="514350" y="3844925"/>
              <a:ext cx="785813" cy="785813"/>
            </a:xfrm>
            <a:custGeom>
              <a:avLst/>
              <a:gdLst>
                <a:gd name="T0" fmla="*/ 432 w 442"/>
                <a:gd name="T1" fmla="*/ 203 h 442"/>
                <a:gd name="T2" fmla="*/ 239 w 442"/>
                <a:gd name="T3" fmla="*/ 10 h 442"/>
                <a:gd name="T4" fmla="*/ 203 w 442"/>
                <a:gd name="T5" fmla="*/ 10 h 442"/>
                <a:gd name="T6" fmla="*/ 10 w 442"/>
                <a:gd name="T7" fmla="*/ 203 h 442"/>
                <a:gd name="T8" fmla="*/ 10 w 442"/>
                <a:gd name="T9" fmla="*/ 239 h 442"/>
                <a:gd name="T10" fmla="*/ 203 w 442"/>
                <a:gd name="T11" fmla="*/ 432 h 442"/>
                <a:gd name="T12" fmla="*/ 239 w 442"/>
                <a:gd name="T13" fmla="*/ 432 h 442"/>
                <a:gd name="T14" fmla="*/ 432 w 442"/>
                <a:gd name="T15" fmla="*/ 239 h 442"/>
                <a:gd name="T16" fmla="*/ 432 w 442"/>
                <a:gd name="T17" fmla="*/ 203 h 442"/>
                <a:gd name="T18" fmla="*/ 279 w 442"/>
                <a:gd name="T19" fmla="*/ 255 h 442"/>
                <a:gd name="T20" fmla="*/ 207 w 442"/>
                <a:gd name="T21" fmla="*/ 277 h 442"/>
                <a:gd name="T22" fmla="*/ 184 w 442"/>
                <a:gd name="T23" fmla="*/ 294 h 442"/>
                <a:gd name="T24" fmla="*/ 199 w 442"/>
                <a:gd name="T25" fmla="*/ 311 h 442"/>
                <a:gd name="T26" fmla="*/ 221 w 442"/>
                <a:gd name="T27" fmla="*/ 325 h 442"/>
                <a:gd name="T28" fmla="*/ 241 w 442"/>
                <a:gd name="T29" fmla="*/ 367 h 442"/>
                <a:gd name="T30" fmla="*/ 241 w 442"/>
                <a:gd name="T31" fmla="*/ 371 h 442"/>
                <a:gd name="T32" fmla="*/ 241 w 442"/>
                <a:gd name="T33" fmla="*/ 381 h 442"/>
                <a:gd name="T34" fmla="*/ 199 w 442"/>
                <a:gd name="T35" fmla="*/ 381 h 442"/>
                <a:gd name="T36" fmla="*/ 199 w 442"/>
                <a:gd name="T37" fmla="*/ 369 h 442"/>
                <a:gd name="T38" fmla="*/ 199 w 442"/>
                <a:gd name="T39" fmla="*/ 367 h 442"/>
                <a:gd name="T40" fmla="*/ 200 w 442"/>
                <a:gd name="T41" fmla="*/ 367 h 442"/>
                <a:gd name="T42" fmla="*/ 194 w 442"/>
                <a:gd name="T43" fmla="*/ 358 h 442"/>
                <a:gd name="T44" fmla="*/ 184 w 442"/>
                <a:gd name="T45" fmla="*/ 351 h 442"/>
                <a:gd name="T46" fmla="*/ 156 w 442"/>
                <a:gd name="T47" fmla="*/ 333 h 442"/>
                <a:gd name="T48" fmla="*/ 140 w 442"/>
                <a:gd name="T49" fmla="*/ 296 h 442"/>
                <a:gd name="T50" fmla="*/ 140 w 442"/>
                <a:gd name="T51" fmla="*/ 292 h 442"/>
                <a:gd name="T52" fmla="*/ 156 w 442"/>
                <a:gd name="T53" fmla="*/ 258 h 442"/>
                <a:gd name="T54" fmla="*/ 186 w 442"/>
                <a:gd name="T55" fmla="*/ 242 h 442"/>
                <a:gd name="T56" fmla="*/ 188 w 442"/>
                <a:gd name="T57" fmla="*/ 241 h 442"/>
                <a:gd name="T58" fmla="*/ 231 w 442"/>
                <a:gd name="T59" fmla="*/ 233 h 442"/>
                <a:gd name="T60" fmla="*/ 249 w 442"/>
                <a:gd name="T61" fmla="*/ 221 h 442"/>
                <a:gd name="T62" fmla="*/ 218 w 442"/>
                <a:gd name="T63" fmla="*/ 194 h 442"/>
                <a:gd name="T64" fmla="*/ 198 w 442"/>
                <a:gd name="T65" fmla="*/ 152 h 442"/>
                <a:gd name="T66" fmla="*/ 199 w 442"/>
                <a:gd name="T67" fmla="*/ 145 h 442"/>
                <a:gd name="T68" fmla="*/ 160 w 442"/>
                <a:gd name="T69" fmla="*/ 145 h 442"/>
                <a:gd name="T70" fmla="*/ 160 w 442"/>
                <a:gd name="T71" fmla="*/ 145 h 442"/>
                <a:gd name="T72" fmla="*/ 152 w 442"/>
                <a:gd name="T73" fmla="*/ 138 h 442"/>
                <a:gd name="T74" fmla="*/ 153 w 442"/>
                <a:gd name="T75" fmla="*/ 134 h 442"/>
                <a:gd name="T76" fmla="*/ 221 w 442"/>
                <a:gd name="T77" fmla="*/ 42 h 442"/>
                <a:gd name="T78" fmla="*/ 292 w 442"/>
                <a:gd name="T79" fmla="*/ 133 h 442"/>
                <a:gd name="T80" fmla="*/ 292 w 442"/>
                <a:gd name="T81" fmla="*/ 133 h 442"/>
                <a:gd name="T82" fmla="*/ 294 w 442"/>
                <a:gd name="T83" fmla="*/ 138 h 442"/>
                <a:gd name="T84" fmla="*/ 286 w 442"/>
                <a:gd name="T85" fmla="*/ 145 h 442"/>
                <a:gd name="T86" fmla="*/ 286 w 442"/>
                <a:gd name="T87" fmla="*/ 145 h 442"/>
                <a:gd name="T88" fmla="*/ 241 w 442"/>
                <a:gd name="T89" fmla="*/ 145 h 442"/>
                <a:gd name="T90" fmla="*/ 240 w 442"/>
                <a:gd name="T91" fmla="*/ 152 h 442"/>
                <a:gd name="T92" fmla="*/ 243 w 442"/>
                <a:gd name="T93" fmla="*/ 160 h 442"/>
                <a:gd name="T94" fmla="*/ 248 w 442"/>
                <a:gd name="T95" fmla="*/ 163 h 442"/>
                <a:gd name="T96" fmla="*/ 249 w 442"/>
                <a:gd name="T97" fmla="*/ 163 h 442"/>
                <a:gd name="T98" fmla="*/ 251 w 442"/>
                <a:gd name="T99" fmla="*/ 164 h 442"/>
                <a:gd name="T100" fmla="*/ 278 w 442"/>
                <a:gd name="T101" fmla="*/ 179 h 442"/>
                <a:gd name="T102" fmla="*/ 295 w 442"/>
                <a:gd name="T103" fmla="*/ 211 h 442"/>
                <a:gd name="T104" fmla="*/ 296 w 442"/>
                <a:gd name="T105" fmla="*/ 220 h 442"/>
                <a:gd name="T106" fmla="*/ 279 w 442"/>
                <a:gd name="T107" fmla="*/ 25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2" h="442">
                  <a:moveTo>
                    <a:pt x="432" y="203"/>
                  </a:moveTo>
                  <a:cubicBezTo>
                    <a:pt x="239" y="10"/>
                    <a:pt x="239" y="10"/>
                    <a:pt x="239" y="10"/>
                  </a:cubicBezTo>
                  <a:cubicBezTo>
                    <a:pt x="229" y="0"/>
                    <a:pt x="213" y="0"/>
                    <a:pt x="203" y="10"/>
                  </a:cubicBezTo>
                  <a:cubicBezTo>
                    <a:pt x="10" y="203"/>
                    <a:pt x="10" y="203"/>
                    <a:pt x="10" y="203"/>
                  </a:cubicBezTo>
                  <a:cubicBezTo>
                    <a:pt x="0" y="213"/>
                    <a:pt x="0" y="229"/>
                    <a:pt x="10" y="239"/>
                  </a:cubicBezTo>
                  <a:cubicBezTo>
                    <a:pt x="203" y="432"/>
                    <a:pt x="203" y="432"/>
                    <a:pt x="203" y="432"/>
                  </a:cubicBezTo>
                  <a:cubicBezTo>
                    <a:pt x="213" y="442"/>
                    <a:pt x="229" y="442"/>
                    <a:pt x="239" y="432"/>
                  </a:cubicBezTo>
                  <a:cubicBezTo>
                    <a:pt x="432" y="239"/>
                    <a:pt x="432" y="239"/>
                    <a:pt x="432" y="239"/>
                  </a:cubicBezTo>
                  <a:cubicBezTo>
                    <a:pt x="442" y="229"/>
                    <a:pt x="442" y="213"/>
                    <a:pt x="432" y="203"/>
                  </a:cubicBezTo>
                  <a:close/>
                  <a:moveTo>
                    <a:pt x="279" y="255"/>
                  </a:moveTo>
                  <a:cubicBezTo>
                    <a:pt x="257" y="276"/>
                    <a:pt x="207" y="277"/>
                    <a:pt x="207" y="277"/>
                  </a:cubicBezTo>
                  <a:cubicBezTo>
                    <a:pt x="207" y="277"/>
                    <a:pt x="185" y="277"/>
                    <a:pt x="184" y="294"/>
                  </a:cubicBezTo>
                  <a:cubicBezTo>
                    <a:pt x="183" y="303"/>
                    <a:pt x="193" y="308"/>
                    <a:pt x="199" y="311"/>
                  </a:cubicBezTo>
                  <a:cubicBezTo>
                    <a:pt x="199" y="311"/>
                    <a:pt x="212" y="317"/>
                    <a:pt x="221" y="325"/>
                  </a:cubicBezTo>
                  <a:cubicBezTo>
                    <a:pt x="229" y="333"/>
                    <a:pt x="241" y="346"/>
                    <a:pt x="241" y="367"/>
                  </a:cubicBezTo>
                  <a:cubicBezTo>
                    <a:pt x="241" y="368"/>
                    <a:pt x="241" y="370"/>
                    <a:pt x="241" y="371"/>
                  </a:cubicBezTo>
                  <a:cubicBezTo>
                    <a:pt x="241" y="381"/>
                    <a:pt x="241" y="381"/>
                    <a:pt x="241" y="381"/>
                  </a:cubicBezTo>
                  <a:cubicBezTo>
                    <a:pt x="199" y="381"/>
                    <a:pt x="199" y="381"/>
                    <a:pt x="199" y="381"/>
                  </a:cubicBezTo>
                  <a:cubicBezTo>
                    <a:pt x="199" y="369"/>
                    <a:pt x="199" y="369"/>
                    <a:pt x="199" y="369"/>
                  </a:cubicBezTo>
                  <a:cubicBezTo>
                    <a:pt x="199" y="367"/>
                    <a:pt x="199" y="367"/>
                    <a:pt x="199" y="367"/>
                  </a:cubicBezTo>
                  <a:cubicBezTo>
                    <a:pt x="199" y="367"/>
                    <a:pt x="200" y="367"/>
                    <a:pt x="200" y="367"/>
                  </a:cubicBezTo>
                  <a:cubicBezTo>
                    <a:pt x="200" y="366"/>
                    <a:pt x="198" y="362"/>
                    <a:pt x="194" y="358"/>
                  </a:cubicBezTo>
                  <a:cubicBezTo>
                    <a:pt x="190" y="354"/>
                    <a:pt x="186" y="352"/>
                    <a:pt x="184" y="351"/>
                  </a:cubicBezTo>
                  <a:cubicBezTo>
                    <a:pt x="174" y="347"/>
                    <a:pt x="165" y="341"/>
                    <a:pt x="156" y="333"/>
                  </a:cubicBezTo>
                  <a:cubicBezTo>
                    <a:pt x="147" y="324"/>
                    <a:pt x="140" y="311"/>
                    <a:pt x="140" y="296"/>
                  </a:cubicBezTo>
                  <a:cubicBezTo>
                    <a:pt x="140" y="294"/>
                    <a:pt x="140" y="293"/>
                    <a:pt x="140" y="292"/>
                  </a:cubicBezTo>
                  <a:cubicBezTo>
                    <a:pt x="141" y="279"/>
                    <a:pt x="147" y="266"/>
                    <a:pt x="156" y="258"/>
                  </a:cubicBezTo>
                  <a:cubicBezTo>
                    <a:pt x="165" y="250"/>
                    <a:pt x="176" y="245"/>
                    <a:pt x="186" y="242"/>
                  </a:cubicBezTo>
                  <a:cubicBezTo>
                    <a:pt x="188" y="241"/>
                    <a:pt x="188" y="241"/>
                    <a:pt x="188" y="241"/>
                  </a:cubicBezTo>
                  <a:cubicBezTo>
                    <a:pt x="231" y="233"/>
                    <a:pt x="231" y="233"/>
                    <a:pt x="231" y="233"/>
                  </a:cubicBezTo>
                  <a:cubicBezTo>
                    <a:pt x="231" y="233"/>
                    <a:pt x="245" y="231"/>
                    <a:pt x="249" y="221"/>
                  </a:cubicBezTo>
                  <a:cubicBezTo>
                    <a:pt x="254" y="206"/>
                    <a:pt x="225" y="200"/>
                    <a:pt x="218" y="194"/>
                  </a:cubicBezTo>
                  <a:cubicBezTo>
                    <a:pt x="208" y="187"/>
                    <a:pt x="198" y="171"/>
                    <a:pt x="198" y="152"/>
                  </a:cubicBezTo>
                  <a:cubicBezTo>
                    <a:pt x="198" y="150"/>
                    <a:pt x="198" y="147"/>
                    <a:pt x="199" y="145"/>
                  </a:cubicBezTo>
                  <a:cubicBezTo>
                    <a:pt x="160" y="145"/>
                    <a:pt x="160" y="145"/>
                    <a:pt x="160" y="145"/>
                  </a:cubicBezTo>
                  <a:cubicBezTo>
                    <a:pt x="160" y="145"/>
                    <a:pt x="160" y="145"/>
                    <a:pt x="160" y="145"/>
                  </a:cubicBezTo>
                  <a:cubicBezTo>
                    <a:pt x="156" y="145"/>
                    <a:pt x="152" y="142"/>
                    <a:pt x="152" y="138"/>
                  </a:cubicBezTo>
                  <a:cubicBezTo>
                    <a:pt x="152" y="136"/>
                    <a:pt x="153" y="135"/>
                    <a:pt x="153" y="134"/>
                  </a:cubicBezTo>
                  <a:cubicBezTo>
                    <a:pt x="221" y="42"/>
                    <a:pt x="221" y="42"/>
                    <a:pt x="221" y="42"/>
                  </a:cubicBezTo>
                  <a:cubicBezTo>
                    <a:pt x="292" y="133"/>
                    <a:pt x="292" y="133"/>
                    <a:pt x="292" y="133"/>
                  </a:cubicBezTo>
                  <a:cubicBezTo>
                    <a:pt x="292" y="133"/>
                    <a:pt x="292" y="133"/>
                    <a:pt x="292" y="133"/>
                  </a:cubicBezTo>
                  <a:cubicBezTo>
                    <a:pt x="293" y="134"/>
                    <a:pt x="294" y="136"/>
                    <a:pt x="294" y="138"/>
                  </a:cubicBezTo>
                  <a:cubicBezTo>
                    <a:pt x="294" y="142"/>
                    <a:pt x="290" y="145"/>
                    <a:pt x="286" y="145"/>
                  </a:cubicBezTo>
                  <a:cubicBezTo>
                    <a:pt x="286" y="145"/>
                    <a:pt x="286" y="145"/>
                    <a:pt x="286" y="145"/>
                  </a:cubicBezTo>
                  <a:cubicBezTo>
                    <a:pt x="241" y="145"/>
                    <a:pt x="241" y="145"/>
                    <a:pt x="241" y="145"/>
                  </a:cubicBezTo>
                  <a:cubicBezTo>
                    <a:pt x="240" y="148"/>
                    <a:pt x="240" y="150"/>
                    <a:pt x="240" y="152"/>
                  </a:cubicBezTo>
                  <a:cubicBezTo>
                    <a:pt x="240" y="158"/>
                    <a:pt x="242" y="159"/>
                    <a:pt x="243" y="160"/>
                  </a:cubicBezTo>
                  <a:cubicBezTo>
                    <a:pt x="245" y="162"/>
                    <a:pt x="247" y="163"/>
                    <a:pt x="248" y="163"/>
                  </a:cubicBezTo>
                  <a:cubicBezTo>
                    <a:pt x="249" y="163"/>
                    <a:pt x="249" y="163"/>
                    <a:pt x="249" y="163"/>
                  </a:cubicBezTo>
                  <a:cubicBezTo>
                    <a:pt x="251" y="164"/>
                    <a:pt x="251" y="164"/>
                    <a:pt x="251" y="164"/>
                  </a:cubicBezTo>
                  <a:cubicBezTo>
                    <a:pt x="260" y="168"/>
                    <a:pt x="269" y="171"/>
                    <a:pt x="278" y="179"/>
                  </a:cubicBezTo>
                  <a:cubicBezTo>
                    <a:pt x="286" y="187"/>
                    <a:pt x="293" y="198"/>
                    <a:pt x="295" y="211"/>
                  </a:cubicBezTo>
                  <a:cubicBezTo>
                    <a:pt x="296" y="214"/>
                    <a:pt x="296" y="217"/>
                    <a:pt x="296" y="220"/>
                  </a:cubicBezTo>
                  <a:cubicBezTo>
                    <a:pt x="296" y="236"/>
                    <a:pt x="288" y="247"/>
                    <a:pt x="279" y="25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pic>
        <p:nvPicPr>
          <p:cNvPr id="8" name="Picture 7"/>
          <p:cNvPicPr>
            <a:picLocks noChangeAspect="1"/>
          </p:cNvPicPr>
          <p:nvPr/>
        </p:nvPicPr>
        <p:blipFill>
          <a:blip r:embed="rId3"/>
          <a:stretch>
            <a:fillRect/>
          </a:stretch>
        </p:blipFill>
        <p:spPr>
          <a:xfrm>
            <a:off x="2761853" y="1937557"/>
            <a:ext cx="7992888" cy="4573915"/>
          </a:xfrm>
          <a:prstGeom prst="rect">
            <a:avLst/>
          </a:prstGeom>
        </p:spPr>
      </p:pic>
    </p:spTree>
    <p:extLst>
      <p:ext uri="{BB962C8B-B14F-4D97-AF65-F5344CB8AC3E}">
        <p14:creationId xmlns:p14="http://schemas.microsoft.com/office/powerpoint/2010/main" val="36802907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fltVal val="0"/>
                                          </p:val>
                                        </p:tav>
                                        <p:tav tm="100000">
                                          <p:val>
                                            <p:strVal val="#ppt_w"/>
                                          </p:val>
                                        </p:tav>
                                      </p:tavLst>
                                    </p:anim>
                                    <p:anim calcmode="lin" valueType="num">
                                      <p:cBhvr>
                                        <p:cTn id="8" dur="2000" fill="hold"/>
                                        <p:tgtEl>
                                          <p:spTgt spid="8"/>
                                        </p:tgtEl>
                                        <p:attrNameLst>
                                          <p:attrName>ppt_h</p:attrName>
                                        </p:attrNameLst>
                                      </p:cBhvr>
                                      <p:tavLst>
                                        <p:tav tm="0">
                                          <p:val>
                                            <p:fltVal val="0"/>
                                          </p:val>
                                        </p:tav>
                                        <p:tav tm="100000">
                                          <p:val>
                                            <p:strVal val="#ppt_h"/>
                                          </p:val>
                                        </p:tav>
                                      </p:tavLst>
                                    </p:anim>
                                    <p:anim calcmode="lin" valueType="num">
                                      <p:cBhvr>
                                        <p:cTn id="9" dur="2000" fill="hold"/>
                                        <p:tgtEl>
                                          <p:spTgt spid="8"/>
                                        </p:tgtEl>
                                        <p:attrNameLst>
                                          <p:attrName>style.rotation</p:attrName>
                                        </p:attrNameLst>
                                      </p:cBhvr>
                                      <p:tavLst>
                                        <p:tav tm="0">
                                          <p:val>
                                            <p:fltVal val="90"/>
                                          </p:val>
                                        </p:tav>
                                        <p:tav tm="100000">
                                          <p:val>
                                            <p:fltVal val="0"/>
                                          </p:val>
                                        </p:tav>
                                      </p:tavLst>
                                    </p:anim>
                                    <p:animEffect transition="in" filter="fade">
                                      <p:cBhvr>
                                        <p:cTn id="10" dur="20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pPr marL="571500" indent="-571500">
              <a:buFont typeface="Arial" panose="020B0604020202020204" pitchFamily="34" charset="0"/>
              <a:buChar char="•"/>
            </a:pPr>
            <a:r>
              <a:rPr lang="nb-NO" dirty="0" smtClean="0"/>
              <a:t>Problems that we will help you solve.</a:t>
            </a:r>
          </a:p>
          <a:p>
            <a:pPr marL="571500" indent="-571500">
              <a:buFont typeface="Arial" panose="020B0604020202020204" pitchFamily="34" charset="0"/>
              <a:buChar char="•"/>
            </a:pPr>
            <a:r>
              <a:rPr lang="nb-NO" dirty="0" smtClean="0"/>
              <a:t>Enable your custom database contents in SharePoint search</a:t>
            </a:r>
          </a:p>
          <a:p>
            <a:pPr marL="571500" indent="-571500">
              <a:buFont typeface="Arial" panose="020B0604020202020204" pitchFamily="34" charset="0"/>
              <a:buChar char="•"/>
            </a:pPr>
            <a:endParaRPr lang="nb-NO" dirty="0"/>
          </a:p>
        </p:txBody>
      </p:sp>
      <p:sp>
        <p:nvSpPr>
          <p:cNvPr id="2" name="Title 1"/>
          <p:cNvSpPr>
            <a:spLocks noGrp="1"/>
          </p:cNvSpPr>
          <p:nvPr>
            <p:ph type="title"/>
          </p:nvPr>
        </p:nvSpPr>
        <p:spPr/>
        <p:txBody>
          <a:bodyPr/>
          <a:lstStyle/>
          <a:p>
            <a:r>
              <a:rPr lang="nb-NO" dirty="0" smtClean="0"/>
              <a:t>Takeaway #1</a:t>
            </a:r>
            <a:endParaRPr lang="nb-NO" dirty="0"/>
          </a:p>
        </p:txBody>
      </p:sp>
      <p:grpSp>
        <p:nvGrpSpPr>
          <p:cNvPr id="6" name="Group 5"/>
          <p:cNvGrpSpPr/>
          <p:nvPr/>
        </p:nvGrpSpPr>
        <p:grpSpPr bwMode="black">
          <a:xfrm>
            <a:off x="10250685" y="616942"/>
            <a:ext cx="1295210" cy="2232248"/>
            <a:chOff x="2593975" y="2552700"/>
            <a:chExt cx="469901" cy="949325"/>
          </a:xfrm>
          <a:solidFill>
            <a:schemeClr val="accent2"/>
          </a:solidFill>
        </p:grpSpPr>
        <p:sp>
          <p:nvSpPr>
            <p:cNvPr id="7" name="Freeform 17"/>
            <p:cNvSpPr>
              <a:spLocks noEditPoints="1"/>
            </p:cNvSpPr>
            <p:nvPr/>
          </p:nvSpPr>
          <p:spPr bwMode="black">
            <a:xfrm>
              <a:off x="2593975" y="2835275"/>
              <a:ext cx="338138" cy="666750"/>
            </a:xfrm>
            <a:custGeom>
              <a:avLst/>
              <a:gdLst>
                <a:gd name="T0" fmla="*/ 580 w 1160"/>
                <a:gd name="T1" fmla="*/ 540 h 2287"/>
                <a:gd name="T2" fmla="*/ 731 w 1160"/>
                <a:gd name="T3" fmla="*/ 389 h 2287"/>
                <a:gd name="T4" fmla="*/ 580 w 1160"/>
                <a:gd name="T5" fmla="*/ 237 h 2287"/>
                <a:gd name="T6" fmla="*/ 428 w 1160"/>
                <a:gd name="T7" fmla="*/ 389 h 2287"/>
                <a:gd name="T8" fmla="*/ 580 w 1160"/>
                <a:gd name="T9" fmla="*/ 540 h 2287"/>
                <a:gd name="T10" fmla="*/ 1109 w 1160"/>
                <a:gd name="T11" fmla="*/ 22 h 2287"/>
                <a:gd name="T12" fmla="*/ 1000 w 1160"/>
                <a:gd name="T13" fmla="*/ 51 h 2287"/>
                <a:gd name="T14" fmla="*/ 691 w 1160"/>
                <a:gd name="T15" fmla="*/ 587 h 2287"/>
                <a:gd name="T16" fmla="*/ 469 w 1160"/>
                <a:gd name="T17" fmla="*/ 587 h 2287"/>
                <a:gd name="T18" fmla="*/ 159 w 1160"/>
                <a:gd name="T19" fmla="*/ 51 h 2287"/>
                <a:gd name="T20" fmla="*/ 51 w 1160"/>
                <a:gd name="T21" fmla="*/ 22 h 2287"/>
                <a:gd name="T22" fmla="*/ 22 w 1160"/>
                <a:gd name="T23" fmla="*/ 131 h 2287"/>
                <a:gd name="T24" fmla="*/ 377 w 1160"/>
                <a:gd name="T25" fmla="*/ 745 h 2287"/>
                <a:gd name="T26" fmla="*/ 377 w 1160"/>
                <a:gd name="T27" fmla="*/ 2194 h 2287"/>
                <a:gd name="T28" fmla="*/ 470 w 1160"/>
                <a:gd name="T29" fmla="*/ 2287 h 2287"/>
                <a:gd name="T30" fmla="*/ 562 w 1160"/>
                <a:gd name="T31" fmla="*/ 2194 h 2287"/>
                <a:gd name="T32" fmla="*/ 562 w 1160"/>
                <a:gd name="T33" fmla="*/ 1423 h 2287"/>
                <a:gd name="T34" fmla="*/ 598 w 1160"/>
                <a:gd name="T35" fmla="*/ 1423 h 2287"/>
                <a:gd name="T36" fmla="*/ 598 w 1160"/>
                <a:gd name="T37" fmla="*/ 2194 h 2287"/>
                <a:gd name="T38" fmla="*/ 690 w 1160"/>
                <a:gd name="T39" fmla="*/ 2287 h 2287"/>
                <a:gd name="T40" fmla="*/ 783 w 1160"/>
                <a:gd name="T41" fmla="*/ 2194 h 2287"/>
                <a:gd name="T42" fmla="*/ 783 w 1160"/>
                <a:gd name="T43" fmla="*/ 745 h 2287"/>
                <a:gd name="T44" fmla="*/ 1138 w 1160"/>
                <a:gd name="T45" fmla="*/ 131 h 2287"/>
                <a:gd name="T46" fmla="*/ 1109 w 1160"/>
                <a:gd name="T47" fmla="*/ 22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0" h="2287">
                  <a:moveTo>
                    <a:pt x="580" y="540"/>
                  </a:moveTo>
                  <a:cubicBezTo>
                    <a:pt x="664" y="540"/>
                    <a:pt x="731" y="473"/>
                    <a:pt x="731" y="389"/>
                  </a:cubicBezTo>
                  <a:cubicBezTo>
                    <a:pt x="731" y="305"/>
                    <a:pt x="664" y="237"/>
                    <a:pt x="580" y="237"/>
                  </a:cubicBezTo>
                  <a:cubicBezTo>
                    <a:pt x="496" y="237"/>
                    <a:pt x="428" y="305"/>
                    <a:pt x="428" y="389"/>
                  </a:cubicBezTo>
                  <a:cubicBezTo>
                    <a:pt x="428" y="473"/>
                    <a:pt x="496" y="540"/>
                    <a:pt x="580" y="540"/>
                  </a:cubicBezTo>
                  <a:close/>
                  <a:moveTo>
                    <a:pt x="1109" y="22"/>
                  </a:moveTo>
                  <a:cubicBezTo>
                    <a:pt x="1071" y="0"/>
                    <a:pt x="1022" y="13"/>
                    <a:pt x="1000" y="51"/>
                  </a:cubicBezTo>
                  <a:cubicBezTo>
                    <a:pt x="691" y="587"/>
                    <a:pt x="691" y="587"/>
                    <a:pt x="691" y="587"/>
                  </a:cubicBezTo>
                  <a:cubicBezTo>
                    <a:pt x="469" y="587"/>
                    <a:pt x="469" y="587"/>
                    <a:pt x="469" y="587"/>
                  </a:cubicBezTo>
                  <a:cubicBezTo>
                    <a:pt x="159" y="51"/>
                    <a:pt x="159" y="51"/>
                    <a:pt x="159" y="51"/>
                  </a:cubicBezTo>
                  <a:cubicBezTo>
                    <a:pt x="137" y="13"/>
                    <a:pt x="89" y="0"/>
                    <a:pt x="51" y="22"/>
                  </a:cubicBezTo>
                  <a:cubicBezTo>
                    <a:pt x="13" y="44"/>
                    <a:pt x="0" y="93"/>
                    <a:pt x="22" y="131"/>
                  </a:cubicBezTo>
                  <a:cubicBezTo>
                    <a:pt x="377" y="745"/>
                    <a:pt x="377" y="745"/>
                    <a:pt x="377" y="745"/>
                  </a:cubicBezTo>
                  <a:cubicBezTo>
                    <a:pt x="377" y="2194"/>
                    <a:pt x="377" y="2194"/>
                    <a:pt x="377" y="2194"/>
                  </a:cubicBezTo>
                  <a:cubicBezTo>
                    <a:pt x="377" y="2246"/>
                    <a:pt x="418" y="2287"/>
                    <a:pt x="470" y="2287"/>
                  </a:cubicBezTo>
                  <a:cubicBezTo>
                    <a:pt x="521" y="2287"/>
                    <a:pt x="562" y="2246"/>
                    <a:pt x="562" y="2194"/>
                  </a:cubicBezTo>
                  <a:cubicBezTo>
                    <a:pt x="562" y="1423"/>
                    <a:pt x="562" y="1423"/>
                    <a:pt x="562" y="1423"/>
                  </a:cubicBezTo>
                  <a:cubicBezTo>
                    <a:pt x="598" y="1423"/>
                    <a:pt x="598" y="1423"/>
                    <a:pt x="598" y="1423"/>
                  </a:cubicBezTo>
                  <a:cubicBezTo>
                    <a:pt x="598" y="2194"/>
                    <a:pt x="598" y="2194"/>
                    <a:pt x="598" y="2194"/>
                  </a:cubicBezTo>
                  <a:cubicBezTo>
                    <a:pt x="598" y="2246"/>
                    <a:pt x="639" y="2287"/>
                    <a:pt x="690" y="2287"/>
                  </a:cubicBezTo>
                  <a:cubicBezTo>
                    <a:pt x="742" y="2287"/>
                    <a:pt x="783" y="2246"/>
                    <a:pt x="783" y="2194"/>
                  </a:cubicBezTo>
                  <a:cubicBezTo>
                    <a:pt x="783" y="745"/>
                    <a:pt x="783" y="745"/>
                    <a:pt x="783" y="745"/>
                  </a:cubicBezTo>
                  <a:cubicBezTo>
                    <a:pt x="1138" y="131"/>
                    <a:pt x="1138" y="131"/>
                    <a:pt x="1138" y="131"/>
                  </a:cubicBezTo>
                  <a:cubicBezTo>
                    <a:pt x="1160" y="93"/>
                    <a:pt x="1147" y="44"/>
                    <a:pt x="110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8" name="Freeform 18"/>
            <p:cNvSpPr>
              <a:spLocks noEditPoints="1"/>
            </p:cNvSpPr>
            <p:nvPr/>
          </p:nvSpPr>
          <p:spPr bwMode="black">
            <a:xfrm>
              <a:off x="2649538" y="2552700"/>
              <a:ext cx="414338" cy="325438"/>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Tree>
    <p:extLst>
      <p:ext uri="{BB962C8B-B14F-4D97-AF65-F5344CB8AC3E}">
        <p14:creationId xmlns:p14="http://schemas.microsoft.com/office/powerpoint/2010/main" val="1893712095"/>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nb-NO" dirty="0" smtClean="0"/>
              <a:t>Security Trimmers Toolbox</a:t>
            </a:r>
          </a:p>
        </p:txBody>
      </p:sp>
      <p:sp>
        <p:nvSpPr>
          <p:cNvPr id="2" name="Title 1"/>
          <p:cNvSpPr>
            <a:spLocks noGrp="1"/>
          </p:cNvSpPr>
          <p:nvPr>
            <p:ph type="title"/>
          </p:nvPr>
        </p:nvSpPr>
        <p:spPr/>
        <p:txBody>
          <a:bodyPr/>
          <a:lstStyle/>
          <a:p>
            <a:r>
              <a:rPr lang="nb-NO" dirty="0" smtClean="0"/>
              <a:t>Takeaway #2</a:t>
            </a:r>
            <a:endParaRPr lang="nb-NO" dirty="0"/>
          </a:p>
        </p:txBody>
      </p:sp>
      <p:grpSp>
        <p:nvGrpSpPr>
          <p:cNvPr id="12" name="Group 11"/>
          <p:cNvGrpSpPr/>
          <p:nvPr/>
        </p:nvGrpSpPr>
        <p:grpSpPr>
          <a:xfrm>
            <a:off x="1465709" y="1961629"/>
            <a:ext cx="3096344" cy="4599566"/>
            <a:chOff x="907673" y="2120669"/>
            <a:chExt cx="3096344" cy="4599566"/>
          </a:xfrm>
        </p:grpSpPr>
        <p:sp>
          <p:nvSpPr>
            <p:cNvPr id="4" name="TextBox 3"/>
            <p:cNvSpPr txBox="1"/>
            <p:nvPr/>
          </p:nvSpPr>
          <p:spPr>
            <a:xfrm>
              <a:off x="907673" y="2930138"/>
              <a:ext cx="3096344" cy="1791260"/>
            </a:xfrm>
            <a:prstGeom prst="rect">
              <a:avLst/>
            </a:prstGeom>
            <a:noFill/>
          </p:spPr>
          <p:txBody>
            <a:bodyPr wrap="square" lIns="182880" tIns="146304" rIns="182880" bIns="146304" rtlCol="0">
              <a:spAutoFit/>
            </a:bodyPr>
            <a:lstStyle/>
            <a:p>
              <a:pPr>
                <a:lnSpc>
                  <a:spcPct val="90000"/>
                </a:lnSpc>
                <a:spcAft>
                  <a:spcPts val="600"/>
                </a:spcAft>
              </a:pPr>
              <a:r>
                <a:rPr lang="nb-NO" sz="5400" dirty="0" smtClean="0">
                  <a:gradFill>
                    <a:gsLst>
                      <a:gs pos="2917">
                        <a:srgbClr val="505050"/>
                      </a:gs>
                      <a:gs pos="30000">
                        <a:srgbClr val="505050"/>
                      </a:gs>
                    </a:gsLst>
                    <a:lin ang="5400000" scaled="0"/>
                  </a:gradFill>
                  <a:latin typeface="Consolas" panose="020B0609020204030204" pitchFamily="49" charset="0"/>
                  <a:cs typeface="Consolas" panose="020B0609020204030204" pitchFamily="49" charset="0"/>
                </a:rPr>
                <a:t>CO</a:t>
              </a:r>
              <a:r>
                <a:rPr lang="nb-NO" sz="5400" b="1" u="sng" dirty="0" smtClean="0">
                  <a:solidFill>
                    <a:srgbClr val="F26522"/>
                  </a:solidFill>
                  <a:latin typeface="Consolas" panose="020B0609020204030204" pitchFamily="49" charset="0"/>
                  <a:cs typeface="Consolas" panose="020B0609020204030204" pitchFamily="49" charset="0"/>
                </a:rPr>
                <a:t>MPLE</a:t>
              </a:r>
              <a:r>
                <a:rPr lang="nb-NO" sz="5400" dirty="0" smtClean="0">
                  <a:gradFill>
                    <a:gsLst>
                      <a:gs pos="2917">
                        <a:srgbClr val="505050"/>
                      </a:gs>
                      <a:gs pos="30000">
                        <a:srgbClr val="505050"/>
                      </a:gs>
                    </a:gsLst>
                    <a:lin ang="5400000" scaled="0"/>
                  </a:gradFill>
                  <a:latin typeface="Consolas" panose="020B0609020204030204" pitchFamily="49" charset="0"/>
                  <a:cs typeface="Consolas" panose="020B0609020204030204" pitchFamily="49" charset="0"/>
                </a:rPr>
                <a:t>X</a:t>
              </a:r>
              <a:br>
                <a:rPr lang="nb-NO" sz="5400" dirty="0" smtClean="0">
                  <a:gradFill>
                    <a:gsLst>
                      <a:gs pos="2917">
                        <a:srgbClr val="505050"/>
                      </a:gs>
                      <a:gs pos="30000">
                        <a:srgbClr val="505050"/>
                      </a:gs>
                    </a:gsLst>
                    <a:lin ang="5400000" scaled="0"/>
                  </a:gradFill>
                  <a:latin typeface="Consolas" panose="020B0609020204030204" pitchFamily="49" charset="0"/>
                  <a:cs typeface="Consolas" panose="020B0609020204030204" pitchFamily="49" charset="0"/>
                </a:rPr>
              </a:br>
              <a:r>
                <a:rPr lang="nb-NO" sz="5400" dirty="0" smtClean="0">
                  <a:gradFill>
                    <a:gsLst>
                      <a:gs pos="2917">
                        <a:srgbClr val="505050"/>
                      </a:gs>
                      <a:gs pos="30000">
                        <a:srgbClr val="505050"/>
                      </a:gs>
                    </a:gsLst>
                    <a:lin ang="5400000" scaled="0"/>
                  </a:gradFill>
                  <a:latin typeface="Consolas" panose="020B0609020204030204" pitchFamily="49" charset="0"/>
                  <a:cs typeface="Consolas" panose="020B0609020204030204" pitchFamily="49" charset="0"/>
                </a:rPr>
                <a:t>SI</a:t>
              </a:r>
              <a:r>
                <a:rPr lang="nb-NO" sz="5400" b="1" u="sng" dirty="0" smtClean="0">
                  <a:solidFill>
                    <a:srgbClr val="F26522"/>
                  </a:solidFill>
                  <a:latin typeface="Consolas" panose="020B0609020204030204" pitchFamily="49" charset="0"/>
                  <a:cs typeface="Consolas" panose="020B0609020204030204" pitchFamily="49" charset="0"/>
                </a:rPr>
                <a:t>MPLE</a:t>
              </a:r>
              <a:r>
                <a:rPr lang="nb-NO" sz="5400" dirty="0" smtClean="0">
                  <a:gradFill>
                    <a:gsLst>
                      <a:gs pos="2917">
                        <a:srgbClr val="505050"/>
                      </a:gs>
                      <a:gs pos="30000">
                        <a:srgbClr val="505050"/>
                      </a:gs>
                    </a:gsLst>
                    <a:lin ang="5400000" scaled="0"/>
                  </a:gradFill>
                  <a:latin typeface="Consolas" panose="020B0609020204030204" pitchFamily="49" charset="0"/>
                  <a:cs typeface="Consolas" panose="020B0609020204030204" pitchFamily="49" charset="0"/>
                </a:rPr>
                <a:t>R</a:t>
              </a:r>
              <a:endParaRPr lang="nb-NO" sz="5400" b="1" u="sng" dirty="0" smtClean="0">
                <a:solidFill>
                  <a:srgbClr val="012654">
                    <a:lumMod val="20000"/>
                    <a:lumOff val="80000"/>
                  </a:srgbClr>
                </a:solidFill>
                <a:latin typeface="Consolas" panose="020B0609020204030204" pitchFamily="49" charset="0"/>
                <a:cs typeface="Consolas" panose="020B0609020204030204" pitchFamily="49" charset="0"/>
              </a:endParaRPr>
            </a:p>
          </p:txBody>
        </p:sp>
        <p:pic>
          <p:nvPicPr>
            <p:cNvPr id="5"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7677" y="4721398"/>
              <a:ext cx="2556336" cy="1998837"/>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015262" y="2120669"/>
              <a:ext cx="2831825" cy="849463"/>
            </a:xfrm>
            <a:prstGeom prst="rect">
              <a:avLst/>
            </a:prstGeom>
          </p:spPr>
          <p:style>
            <a:lnRef idx="3">
              <a:schemeClr val="lt1"/>
            </a:lnRef>
            <a:fillRef idx="1">
              <a:schemeClr val="accent5"/>
            </a:fillRef>
            <a:effectRef idx="1">
              <a:schemeClr val="accent5"/>
            </a:effectRef>
            <a:fontRef idx="minor">
              <a:schemeClr val="lt1"/>
            </a:fontRef>
          </p:style>
          <p:txBody>
            <a:bodyPr wrap="square" lIns="182880" tIns="146304" rIns="182880" bIns="146304" rtlCol="0">
              <a:spAutoFit/>
            </a:bodyPr>
            <a:lstStyle/>
            <a:p>
              <a:pPr algn="ctr">
                <a:lnSpc>
                  <a:spcPct val="90000"/>
                </a:lnSpc>
                <a:spcAft>
                  <a:spcPts val="600"/>
                </a:spcAft>
              </a:pPr>
              <a:r>
                <a:rPr lang="nb-NO" sz="4000" dirty="0" smtClean="0">
                  <a:solidFill>
                    <a:srgbClr val="FFFFFF"/>
                  </a:solidFill>
                </a:rPr>
                <a:t>BEFORE</a:t>
              </a:r>
              <a:endParaRPr lang="nb-NO" sz="2400" dirty="0" smtClean="0">
                <a:solidFill>
                  <a:srgbClr val="FFFFFF"/>
                </a:solidFill>
              </a:endParaRPr>
            </a:p>
          </p:txBody>
        </p:sp>
      </p:grpSp>
      <p:grpSp>
        <p:nvGrpSpPr>
          <p:cNvPr id="11" name="Group 10"/>
          <p:cNvGrpSpPr/>
          <p:nvPr/>
        </p:nvGrpSpPr>
        <p:grpSpPr>
          <a:xfrm>
            <a:off x="7784385" y="1979016"/>
            <a:ext cx="3096344" cy="4599566"/>
            <a:chOff x="7226349" y="2138056"/>
            <a:chExt cx="3096344" cy="4599566"/>
          </a:xfrm>
        </p:grpSpPr>
        <p:sp>
          <p:nvSpPr>
            <p:cNvPr id="8" name="TextBox 7"/>
            <p:cNvSpPr txBox="1"/>
            <p:nvPr/>
          </p:nvSpPr>
          <p:spPr>
            <a:xfrm>
              <a:off x="7226349" y="2947525"/>
              <a:ext cx="3096344" cy="1791260"/>
            </a:xfrm>
            <a:prstGeom prst="rect">
              <a:avLst/>
            </a:prstGeom>
            <a:noFill/>
          </p:spPr>
          <p:txBody>
            <a:bodyPr wrap="square" lIns="182880" tIns="146304" rIns="182880" bIns="146304" rtlCol="0">
              <a:spAutoFit/>
            </a:bodyPr>
            <a:lstStyle/>
            <a:p>
              <a:pPr>
                <a:lnSpc>
                  <a:spcPct val="90000"/>
                </a:lnSpc>
                <a:spcAft>
                  <a:spcPts val="600"/>
                </a:spcAft>
              </a:pPr>
              <a:r>
                <a:rPr lang="nb-NO" sz="5400" dirty="0" smtClean="0">
                  <a:gradFill>
                    <a:gsLst>
                      <a:gs pos="2917">
                        <a:srgbClr val="505050"/>
                      </a:gs>
                      <a:gs pos="30000">
                        <a:srgbClr val="505050"/>
                      </a:gs>
                    </a:gsLst>
                    <a:lin ang="5400000" scaled="0"/>
                  </a:gradFill>
                  <a:latin typeface="Consolas" panose="020B0609020204030204" pitchFamily="49" charset="0"/>
                  <a:cs typeface="Consolas" panose="020B0609020204030204" pitchFamily="49" charset="0"/>
                </a:rPr>
                <a:t>CO</a:t>
              </a:r>
              <a:r>
                <a:rPr lang="nb-NO" sz="5400" b="1" u="sng" dirty="0" smtClean="0">
                  <a:solidFill>
                    <a:srgbClr val="F26522"/>
                  </a:solidFill>
                  <a:latin typeface="Consolas" panose="020B0609020204030204" pitchFamily="49" charset="0"/>
                  <a:cs typeface="Consolas" panose="020B0609020204030204" pitchFamily="49" charset="0"/>
                </a:rPr>
                <a:t>MPLE</a:t>
              </a:r>
              <a:r>
                <a:rPr lang="nb-NO" sz="5400" dirty="0" smtClean="0">
                  <a:gradFill>
                    <a:gsLst>
                      <a:gs pos="2917">
                        <a:srgbClr val="505050"/>
                      </a:gs>
                      <a:gs pos="30000">
                        <a:srgbClr val="505050"/>
                      </a:gs>
                    </a:gsLst>
                    <a:lin ang="5400000" scaled="0"/>
                  </a:gradFill>
                  <a:latin typeface="Consolas" panose="020B0609020204030204" pitchFamily="49" charset="0"/>
                  <a:cs typeface="Consolas" panose="020B0609020204030204" pitchFamily="49" charset="0"/>
                </a:rPr>
                <a:t>X</a:t>
              </a:r>
              <a:br>
                <a:rPr lang="nb-NO" sz="5400" dirty="0" smtClean="0">
                  <a:gradFill>
                    <a:gsLst>
                      <a:gs pos="2917">
                        <a:srgbClr val="505050"/>
                      </a:gs>
                      <a:gs pos="30000">
                        <a:srgbClr val="505050"/>
                      </a:gs>
                    </a:gsLst>
                    <a:lin ang="5400000" scaled="0"/>
                  </a:gradFill>
                  <a:latin typeface="Consolas" panose="020B0609020204030204" pitchFamily="49" charset="0"/>
                  <a:cs typeface="Consolas" panose="020B0609020204030204" pitchFamily="49" charset="0"/>
                </a:rPr>
              </a:br>
              <a:r>
                <a:rPr lang="nb-NO" sz="5400" dirty="0" smtClean="0">
                  <a:gradFill>
                    <a:gsLst>
                      <a:gs pos="2917">
                        <a:srgbClr val="505050"/>
                      </a:gs>
                      <a:gs pos="30000">
                        <a:srgbClr val="505050"/>
                      </a:gs>
                    </a:gsLst>
                    <a:lin ang="5400000" scaled="0"/>
                  </a:gradFill>
                  <a:latin typeface="Consolas" panose="020B0609020204030204" pitchFamily="49" charset="0"/>
                  <a:cs typeface="Consolas" panose="020B0609020204030204" pitchFamily="49" charset="0"/>
                </a:rPr>
                <a:t>SI</a:t>
              </a:r>
              <a:r>
                <a:rPr lang="nb-NO" sz="5400" b="1" u="sng" dirty="0" smtClean="0">
                  <a:solidFill>
                    <a:srgbClr val="F26522"/>
                  </a:solidFill>
                  <a:latin typeface="Consolas" panose="020B0609020204030204" pitchFamily="49" charset="0"/>
                  <a:cs typeface="Consolas" panose="020B0609020204030204" pitchFamily="49" charset="0"/>
                </a:rPr>
                <a:t>MPLE</a:t>
              </a:r>
              <a:r>
                <a:rPr lang="nb-NO" sz="5400" dirty="0" smtClean="0">
                  <a:gradFill>
                    <a:gsLst>
                      <a:gs pos="2917">
                        <a:srgbClr val="505050"/>
                      </a:gs>
                      <a:gs pos="30000">
                        <a:srgbClr val="505050"/>
                      </a:gs>
                    </a:gsLst>
                    <a:lin ang="5400000" scaled="0"/>
                  </a:gradFill>
                  <a:latin typeface="Consolas" panose="020B0609020204030204" pitchFamily="49" charset="0"/>
                  <a:cs typeface="Consolas" panose="020B0609020204030204" pitchFamily="49" charset="0"/>
                </a:rPr>
                <a:t>R</a:t>
              </a:r>
              <a:endParaRPr lang="nb-NO" sz="5400" b="1" u="sng" dirty="0" smtClean="0">
                <a:solidFill>
                  <a:srgbClr val="012654">
                    <a:lumMod val="20000"/>
                    <a:lumOff val="80000"/>
                  </a:srgbClr>
                </a:solidFill>
                <a:latin typeface="Consolas" panose="020B0609020204030204" pitchFamily="49" charset="0"/>
                <a:cs typeface="Consolas" panose="020B0609020204030204" pitchFamily="49" charset="0"/>
              </a:endParaRPr>
            </a:p>
          </p:txBody>
        </p:sp>
        <p:pic>
          <p:nvPicPr>
            <p:cNvPr id="9"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496353" y="4738785"/>
              <a:ext cx="2556336" cy="1998837"/>
            </a:xfrm>
            <a:prstGeom prst="rect">
              <a:avLst/>
            </a:prstGeom>
            <a:noFill/>
            <a:effectLst/>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333938" y="2138056"/>
              <a:ext cx="2831825" cy="849463"/>
            </a:xfrm>
            <a:prstGeom prst="rect">
              <a:avLst/>
            </a:prstGeom>
          </p:spPr>
          <p:style>
            <a:lnRef idx="3">
              <a:schemeClr val="lt1"/>
            </a:lnRef>
            <a:fillRef idx="1">
              <a:schemeClr val="accent5"/>
            </a:fillRef>
            <a:effectRef idx="1">
              <a:schemeClr val="accent5"/>
            </a:effectRef>
            <a:fontRef idx="minor">
              <a:schemeClr val="lt1"/>
            </a:fontRef>
          </p:style>
          <p:txBody>
            <a:bodyPr wrap="square" lIns="182880" tIns="146304" rIns="182880" bIns="146304" rtlCol="0">
              <a:spAutoFit/>
            </a:bodyPr>
            <a:lstStyle/>
            <a:p>
              <a:pPr algn="ctr">
                <a:lnSpc>
                  <a:spcPct val="90000"/>
                </a:lnSpc>
                <a:spcAft>
                  <a:spcPts val="600"/>
                </a:spcAft>
              </a:pPr>
              <a:r>
                <a:rPr lang="nb-NO" sz="4000" dirty="0" smtClean="0">
                  <a:solidFill>
                    <a:srgbClr val="FFFFFF"/>
                  </a:solidFill>
                </a:rPr>
                <a:t>AFTER</a:t>
              </a:r>
              <a:endParaRPr lang="nb-NO" sz="2400" dirty="0" smtClean="0">
                <a:solidFill>
                  <a:srgbClr val="FFFFFF"/>
                </a:solidFill>
              </a:endParaRPr>
            </a:p>
          </p:txBody>
        </p:sp>
      </p:grpSp>
      <p:sp>
        <p:nvSpPr>
          <p:cNvPr id="13" name="Right Arrow 12"/>
          <p:cNvSpPr/>
          <p:nvPr/>
        </p:nvSpPr>
        <p:spPr bwMode="auto">
          <a:xfrm>
            <a:off x="4848447" y="2063138"/>
            <a:ext cx="2645897" cy="646443"/>
          </a:xfrm>
          <a:prstGeom prst="rightArrow">
            <a:avLst/>
          </a:prstGeom>
          <a:solidFill>
            <a:schemeClr val="tx1"/>
          </a:solidFill>
          <a:ln>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097695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771147" y="370480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Early Binding</a:t>
            </a:r>
            <a:endParaRPr lang="en-US" sz="32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sz="quarter" idx="10"/>
          </p:nvPr>
        </p:nvSpPr>
        <p:spPr/>
        <p:txBody>
          <a:bodyPr/>
          <a:lstStyle/>
          <a:p>
            <a:endParaRPr lang="nb-NO"/>
          </a:p>
        </p:txBody>
      </p:sp>
      <p:sp>
        <p:nvSpPr>
          <p:cNvPr id="2" name="Title 1"/>
          <p:cNvSpPr>
            <a:spLocks noGrp="1"/>
          </p:cNvSpPr>
          <p:nvPr>
            <p:ph type="title"/>
          </p:nvPr>
        </p:nvSpPr>
        <p:spPr/>
        <p:txBody>
          <a:bodyPr/>
          <a:lstStyle/>
          <a:p>
            <a:r>
              <a:rPr lang="nb-NO" dirty="0" smtClean="0"/>
              <a:t>Concepts of Secure Search</a:t>
            </a:r>
            <a:endParaRPr lang="nb-NO" dirty="0"/>
          </a:p>
        </p:txBody>
      </p:sp>
      <p:grpSp>
        <p:nvGrpSpPr>
          <p:cNvPr id="5" name="Group 4"/>
          <p:cNvGrpSpPr/>
          <p:nvPr/>
        </p:nvGrpSpPr>
        <p:grpSpPr bwMode="black">
          <a:xfrm>
            <a:off x="9674621" y="4937423"/>
            <a:ext cx="2304256" cy="1728191"/>
            <a:chOff x="6673850" y="4338638"/>
            <a:chExt cx="1403351" cy="1082675"/>
          </a:xfrm>
          <a:solidFill>
            <a:srgbClr val="FFFFFF"/>
          </a:solidFill>
        </p:grpSpPr>
        <p:sp>
          <p:nvSpPr>
            <p:cNvPr id="6" name="Freeform 247"/>
            <p:cNvSpPr>
              <a:spLocks/>
            </p:cNvSpPr>
            <p:nvPr/>
          </p:nvSpPr>
          <p:spPr bwMode="black">
            <a:xfrm>
              <a:off x="7572375" y="4525963"/>
              <a:ext cx="160338" cy="249238"/>
            </a:xfrm>
            <a:custGeom>
              <a:avLst/>
              <a:gdLst>
                <a:gd name="T0" fmla="*/ 14 w 30"/>
                <a:gd name="T1" fmla="*/ 29 h 46"/>
                <a:gd name="T2" fmla="*/ 14 w 30"/>
                <a:gd name="T3" fmla="*/ 45 h 46"/>
                <a:gd name="T4" fmla="*/ 22 w 30"/>
                <a:gd name="T5" fmla="*/ 22 h 46"/>
                <a:gd name="T6" fmla="*/ 0 w 30"/>
                <a:gd name="T7" fmla="*/ 0 h 46"/>
                <a:gd name="T8" fmla="*/ 0 w 30"/>
                <a:gd name="T9" fmla="*/ 0 h 46"/>
                <a:gd name="T10" fmla="*/ 14 w 30"/>
                <a:gd name="T11" fmla="*/ 29 h 46"/>
              </a:gdLst>
              <a:ahLst/>
              <a:cxnLst>
                <a:cxn ang="0">
                  <a:pos x="T0" y="T1"/>
                </a:cxn>
                <a:cxn ang="0">
                  <a:pos x="T2" y="T3"/>
                </a:cxn>
                <a:cxn ang="0">
                  <a:pos x="T4" y="T5"/>
                </a:cxn>
                <a:cxn ang="0">
                  <a:pos x="T6" y="T7"/>
                </a:cxn>
                <a:cxn ang="0">
                  <a:pos x="T8" y="T9"/>
                </a:cxn>
                <a:cxn ang="0">
                  <a:pos x="T10" y="T11"/>
                </a:cxn>
              </a:cxnLst>
              <a:rect l="0" t="0" r="r" b="b"/>
              <a:pathLst>
                <a:path w="30" h="46">
                  <a:moveTo>
                    <a:pt x="14" y="29"/>
                  </a:moveTo>
                  <a:cubicBezTo>
                    <a:pt x="14" y="45"/>
                    <a:pt x="14" y="45"/>
                    <a:pt x="14" y="45"/>
                  </a:cubicBezTo>
                  <a:cubicBezTo>
                    <a:pt x="21" y="46"/>
                    <a:pt x="30" y="39"/>
                    <a:pt x="22" y="22"/>
                  </a:cubicBezTo>
                  <a:cubicBezTo>
                    <a:pt x="15" y="6"/>
                    <a:pt x="5" y="1"/>
                    <a:pt x="0" y="0"/>
                  </a:cubicBezTo>
                  <a:cubicBezTo>
                    <a:pt x="0" y="0"/>
                    <a:pt x="0" y="0"/>
                    <a:pt x="0" y="0"/>
                  </a:cubicBezTo>
                  <a:cubicBezTo>
                    <a:pt x="9" y="6"/>
                    <a:pt x="14" y="17"/>
                    <a:pt x="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7" name="Freeform 248"/>
            <p:cNvSpPr>
              <a:spLocks/>
            </p:cNvSpPr>
            <p:nvPr/>
          </p:nvSpPr>
          <p:spPr bwMode="black">
            <a:xfrm>
              <a:off x="7239000" y="4525963"/>
              <a:ext cx="101600" cy="103188"/>
            </a:xfrm>
            <a:custGeom>
              <a:avLst/>
              <a:gdLst>
                <a:gd name="T0" fmla="*/ 19 w 19"/>
                <a:gd name="T1" fmla="*/ 0 h 19"/>
                <a:gd name="T2" fmla="*/ 19 w 19"/>
                <a:gd name="T3" fmla="*/ 0 h 19"/>
                <a:gd name="T4" fmla="*/ 0 w 19"/>
                <a:gd name="T5" fmla="*/ 15 h 19"/>
                <a:gd name="T6" fmla="*/ 6 w 19"/>
                <a:gd name="T7" fmla="*/ 19 h 19"/>
                <a:gd name="T8" fmla="*/ 19 w 19"/>
                <a:gd name="T9" fmla="*/ 0 h 19"/>
              </a:gdLst>
              <a:ahLst/>
              <a:cxnLst>
                <a:cxn ang="0">
                  <a:pos x="T0" y="T1"/>
                </a:cxn>
                <a:cxn ang="0">
                  <a:pos x="T2" y="T3"/>
                </a:cxn>
                <a:cxn ang="0">
                  <a:pos x="T4" y="T5"/>
                </a:cxn>
                <a:cxn ang="0">
                  <a:pos x="T6" y="T7"/>
                </a:cxn>
                <a:cxn ang="0">
                  <a:pos x="T8" y="T9"/>
                </a:cxn>
              </a:cxnLst>
              <a:rect l="0" t="0" r="r" b="b"/>
              <a:pathLst>
                <a:path w="19" h="19">
                  <a:moveTo>
                    <a:pt x="19" y="0"/>
                  </a:moveTo>
                  <a:cubicBezTo>
                    <a:pt x="19" y="0"/>
                    <a:pt x="19" y="0"/>
                    <a:pt x="19" y="0"/>
                  </a:cubicBezTo>
                  <a:cubicBezTo>
                    <a:pt x="15" y="1"/>
                    <a:pt x="7" y="5"/>
                    <a:pt x="0" y="15"/>
                  </a:cubicBezTo>
                  <a:cubicBezTo>
                    <a:pt x="2" y="16"/>
                    <a:pt x="4" y="18"/>
                    <a:pt x="6" y="19"/>
                  </a:cubicBezTo>
                  <a:cubicBezTo>
                    <a:pt x="8" y="11"/>
                    <a:pt x="13" y="4"/>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8" name="Freeform 249"/>
            <p:cNvSpPr>
              <a:spLocks/>
            </p:cNvSpPr>
            <p:nvPr/>
          </p:nvSpPr>
          <p:spPr bwMode="black">
            <a:xfrm>
              <a:off x="7297738" y="4537075"/>
              <a:ext cx="317500" cy="227013"/>
            </a:xfrm>
            <a:custGeom>
              <a:avLst/>
              <a:gdLst>
                <a:gd name="T0" fmla="*/ 13 w 59"/>
                <a:gd name="T1" fmla="*/ 42 h 42"/>
                <a:gd name="T2" fmla="*/ 59 w 59"/>
                <a:gd name="T3" fmla="*/ 42 h 42"/>
                <a:gd name="T4" fmla="*/ 59 w 59"/>
                <a:gd name="T5" fmla="*/ 26 h 42"/>
                <a:gd name="T6" fmla="*/ 49 w 59"/>
                <a:gd name="T7" fmla="*/ 0 h 42"/>
                <a:gd name="T8" fmla="*/ 29 w 59"/>
                <a:gd name="T9" fmla="*/ 9 h 42"/>
                <a:gd name="T10" fmla="*/ 10 w 59"/>
                <a:gd name="T11" fmla="*/ 0 h 42"/>
                <a:gd name="T12" fmla="*/ 0 w 59"/>
                <a:gd name="T13" fmla="*/ 22 h 42"/>
                <a:gd name="T14" fmla="*/ 12 w 59"/>
                <a:gd name="T15" fmla="*/ 41 h 42"/>
                <a:gd name="T16" fmla="*/ 12 w 59"/>
                <a:gd name="T17" fmla="*/ 41 h 42"/>
                <a:gd name="T18" fmla="*/ 13 w 5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13" y="42"/>
                  </a:moveTo>
                  <a:cubicBezTo>
                    <a:pt x="27" y="36"/>
                    <a:pt x="44" y="36"/>
                    <a:pt x="59" y="42"/>
                  </a:cubicBezTo>
                  <a:cubicBezTo>
                    <a:pt x="59" y="26"/>
                    <a:pt x="59" y="26"/>
                    <a:pt x="59" y="26"/>
                  </a:cubicBezTo>
                  <a:cubicBezTo>
                    <a:pt x="59" y="16"/>
                    <a:pt x="55" y="7"/>
                    <a:pt x="49" y="0"/>
                  </a:cubicBezTo>
                  <a:cubicBezTo>
                    <a:pt x="44" y="6"/>
                    <a:pt x="37" y="9"/>
                    <a:pt x="29" y="9"/>
                  </a:cubicBezTo>
                  <a:cubicBezTo>
                    <a:pt x="21" y="9"/>
                    <a:pt x="14" y="6"/>
                    <a:pt x="10" y="0"/>
                  </a:cubicBezTo>
                  <a:cubicBezTo>
                    <a:pt x="4" y="6"/>
                    <a:pt x="1" y="13"/>
                    <a:pt x="0" y="22"/>
                  </a:cubicBezTo>
                  <a:cubicBezTo>
                    <a:pt x="4" y="26"/>
                    <a:pt x="9" y="33"/>
                    <a:pt x="12" y="41"/>
                  </a:cubicBezTo>
                  <a:cubicBezTo>
                    <a:pt x="12" y="41"/>
                    <a:pt x="12" y="41"/>
                    <a:pt x="12" y="41"/>
                  </a:cubicBezTo>
                  <a:cubicBezTo>
                    <a:pt x="13" y="41"/>
                    <a:pt x="13" y="42"/>
                    <a:pt x="1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9" name="Oval 250"/>
            <p:cNvSpPr>
              <a:spLocks noChangeArrowheads="1"/>
            </p:cNvSpPr>
            <p:nvPr/>
          </p:nvSpPr>
          <p:spPr bwMode="black">
            <a:xfrm>
              <a:off x="7351713" y="4338638"/>
              <a:ext cx="209550" cy="214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0" name="Freeform 251"/>
            <p:cNvSpPr>
              <a:spLocks/>
            </p:cNvSpPr>
            <p:nvPr/>
          </p:nvSpPr>
          <p:spPr bwMode="black">
            <a:xfrm>
              <a:off x="7173913" y="4624388"/>
              <a:ext cx="155575" cy="198438"/>
            </a:xfrm>
            <a:custGeom>
              <a:avLst/>
              <a:gdLst>
                <a:gd name="T0" fmla="*/ 18 w 29"/>
                <a:gd name="T1" fmla="*/ 37 h 37"/>
                <a:gd name="T2" fmla="*/ 29 w 29"/>
                <a:gd name="T3" fmla="*/ 29 h 37"/>
                <a:gd name="T4" fmla="*/ 28 w 29"/>
                <a:gd name="T5" fmla="*/ 28 h 37"/>
                <a:gd name="T6" fmla="*/ 0 w 29"/>
                <a:gd name="T7" fmla="*/ 0 h 37"/>
                <a:gd name="T8" fmla="*/ 0 w 29"/>
                <a:gd name="T9" fmla="*/ 0 h 37"/>
                <a:gd name="T10" fmla="*/ 18 w 29"/>
                <a:gd name="T11" fmla="*/ 37 h 37"/>
              </a:gdLst>
              <a:ahLst/>
              <a:cxnLst>
                <a:cxn ang="0">
                  <a:pos x="T0" y="T1"/>
                </a:cxn>
                <a:cxn ang="0">
                  <a:pos x="T2" y="T3"/>
                </a:cxn>
                <a:cxn ang="0">
                  <a:pos x="T4" y="T5"/>
                </a:cxn>
                <a:cxn ang="0">
                  <a:pos x="T6" y="T7"/>
                </a:cxn>
                <a:cxn ang="0">
                  <a:pos x="T8" y="T9"/>
                </a:cxn>
                <a:cxn ang="0">
                  <a:pos x="T10" y="T11"/>
                </a:cxn>
              </a:cxnLst>
              <a:rect l="0" t="0" r="r" b="b"/>
              <a:pathLst>
                <a:path w="29" h="37">
                  <a:moveTo>
                    <a:pt x="18" y="37"/>
                  </a:moveTo>
                  <a:cubicBezTo>
                    <a:pt x="21" y="34"/>
                    <a:pt x="25" y="31"/>
                    <a:pt x="29" y="29"/>
                  </a:cubicBezTo>
                  <a:cubicBezTo>
                    <a:pt x="29" y="29"/>
                    <a:pt x="29" y="28"/>
                    <a:pt x="28" y="28"/>
                  </a:cubicBezTo>
                  <a:cubicBezTo>
                    <a:pt x="19" y="8"/>
                    <a:pt x="6" y="2"/>
                    <a:pt x="0" y="0"/>
                  </a:cubicBezTo>
                  <a:cubicBezTo>
                    <a:pt x="0" y="0"/>
                    <a:pt x="0" y="0"/>
                    <a:pt x="0" y="0"/>
                  </a:cubicBezTo>
                  <a:cubicBezTo>
                    <a:pt x="11" y="8"/>
                    <a:pt x="18" y="21"/>
                    <a:pt x="1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1" name="Freeform 252"/>
            <p:cNvSpPr>
              <a:spLocks/>
            </p:cNvSpPr>
            <p:nvPr/>
          </p:nvSpPr>
          <p:spPr bwMode="black">
            <a:xfrm>
              <a:off x="6673850" y="4624388"/>
              <a:ext cx="204788" cy="317500"/>
            </a:xfrm>
            <a:custGeom>
              <a:avLst/>
              <a:gdLst>
                <a:gd name="T0" fmla="*/ 38 w 38"/>
                <a:gd name="T1" fmla="*/ 0 h 59"/>
                <a:gd name="T2" fmla="*/ 38 w 38"/>
                <a:gd name="T3" fmla="*/ 0 h 59"/>
                <a:gd name="T4" fmla="*/ 10 w 38"/>
                <a:gd name="T5" fmla="*/ 28 h 59"/>
                <a:gd name="T6" fmla="*/ 20 w 38"/>
                <a:gd name="T7" fmla="*/ 58 h 59"/>
                <a:gd name="T8" fmla="*/ 20 w 38"/>
                <a:gd name="T9" fmla="*/ 37 h 59"/>
                <a:gd name="T10" fmla="*/ 38 w 38"/>
                <a:gd name="T11" fmla="*/ 0 h 59"/>
              </a:gdLst>
              <a:ahLst/>
              <a:cxnLst>
                <a:cxn ang="0">
                  <a:pos x="T0" y="T1"/>
                </a:cxn>
                <a:cxn ang="0">
                  <a:pos x="T2" y="T3"/>
                </a:cxn>
                <a:cxn ang="0">
                  <a:pos x="T4" y="T5"/>
                </a:cxn>
                <a:cxn ang="0">
                  <a:pos x="T6" y="T7"/>
                </a:cxn>
                <a:cxn ang="0">
                  <a:pos x="T8" y="T9"/>
                </a:cxn>
                <a:cxn ang="0">
                  <a:pos x="T10" y="T11"/>
                </a:cxn>
              </a:cxnLst>
              <a:rect l="0" t="0" r="r" b="b"/>
              <a:pathLst>
                <a:path w="38" h="59">
                  <a:moveTo>
                    <a:pt x="38" y="0"/>
                  </a:moveTo>
                  <a:cubicBezTo>
                    <a:pt x="38" y="0"/>
                    <a:pt x="38" y="0"/>
                    <a:pt x="38" y="0"/>
                  </a:cubicBezTo>
                  <a:cubicBezTo>
                    <a:pt x="32" y="2"/>
                    <a:pt x="18" y="8"/>
                    <a:pt x="10" y="28"/>
                  </a:cubicBezTo>
                  <a:cubicBezTo>
                    <a:pt x="0" y="49"/>
                    <a:pt x="11" y="59"/>
                    <a:pt x="20" y="58"/>
                  </a:cubicBezTo>
                  <a:cubicBezTo>
                    <a:pt x="20" y="37"/>
                    <a:pt x="20" y="37"/>
                    <a:pt x="20" y="37"/>
                  </a:cubicBezTo>
                  <a:cubicBezTo>
                    <a:pt x="20" y="22"/>
                    <a:pt x="27" y="8"/>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2" name="Freeform 253"/>
            <p:cNvSpPr>
              <a:spLocks/>
            </p:cNvSpPr>
            <p:nvPr/>
          </p:nvSpPr>
          <p:spPr bwMode="black">
            <a:xfrm>
              <a:off x="6818313" y="4640263"/>
              <a:ext cx="409575" cy="446088"/>
            </a:xfrm>
            <a:custGeom>
              <a:avLst/>
              <a:gdLst>
                <a:gd name="T0" fmla="*/ 76 w 76"/>
                <a:gd name="T1" fmla="*/ 33 h 83"/>
                <a:gd name="T2" fmla="*/ 63 w 76"/>
                <a:gd name="T3" fmla="*/ 0 h 83"/>
                <a:gd name="T4" fmla="*/ 38 w 76"/>
                <a:gd name="T5" fmla="*/ 12 h 83"/>
                <a:gd name="T6" fmla="*/ 14 w 76"/>
                <a:gd name="T7" fmla="*/ 0 h 83"/>
                <a:gd name="T8" fmla="*/ 0 w 76"/>
                <a:gd name="T9" fmla="*/ 33 h 83"/>
                <a:gd name="T10" fmla="*/ 0 w 76"/>
                <a:gd name="T11" fmla="*/ 66 h 83"/>
                <a:gd name="T12" fmla="*/ 15 w 76"/>
                <a:gd name="T13" fmla="*/ 83 h 83"/>
                <a:gd name="T14" fmla="*/ 62 w 76"/>
                <a:gd name="T15" fmla="*/ 83 h 83"/>
                <a:gd name="T16" fmla="*/ 62 w 76"/>
                <a:gd name="T17" fmla="*/ 83 h 83"/>
                <a:gd name="T18" fmla="*/ 68 w 76"/>
                <a:gd name="T19" fmla="*/ 55 h 83"/>
                <a:gd name="T20" fmla="*/ 76 w 76"/>
                <a:gd name="T21" fmla="*/ 41 h 83"/>
                <a:gd name="T22" fmla="*/ 76 w 76"/>
                <a:gd name="T23" fmla="*/ 3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83">
                  <a:moveTo>
                    <a:pt x="76" y="33"/>
                  </a:moveTo>
                  <a:cubicBezTo>
                    <a:pt x="76" y="20"/>
                    <a:pt x="71" y="8"/>
                    <a:pt x="63" y="0"/>
                  </a:cubicBezTo>
                  <a:cubicBezTo>
                    <a:pt x="57" y="7"/>
                    <a:pt x="48" y="12"/>
                    <a:pt x="38" y="12"/>
                  </a:cubicBezTo>
                  <a:cubicBezTo>
                    <a:pt x="28" y="12"/>
                    <a:pt x="20" y="7"/>
                    <a:pt x="14" y="0"/>
                  </a:cubicBezTo>
                  <a:cubicBezTo>
                    <a:pt x="5" y="8"/>
                    <a:pt x="0" y="20"/>
                    <a:pt x="0" y="33"/>
                  </a:cubicBezTo>
                  <a:cubicBezTo>
                    <a:pt x="0" y="66"/>
                    <a:pt x="0" y="66"/>
                    <a:pt x="0" y="66"/>
                  </a:cubicBezTo>
                  <a:cubicBezTo>
                    <a:pt x="0" y="76"/>
                    <a:pt x="7" y="83"/>
                    <a:pt x="15" y="83"/>
                  </a:cubicBezTo>
                  <a:cubicBezTo>
                    <a:pt x="62" y="83"/>
                    <a:pt x="62" y="83"/>
                    <a:pt x="62" y="83"/>
                  </a:cubicBezTo>
                  <a:cubicBezTo>
                    <a:pt x="62" y="83"/>
                    <a:pt x="62" y="83"/>
                    <a:pt x="62" y="83"/>
                  </a:cubicBezTo>
                  <a:cubicBezTo>
                    <a:pt x="62" y="74"/>
                    <a:pt x="63" y="64"/>
                    <a:pt x="68" y="55"/>
                  </a:cubicBezTo>
                  <a:cubicBezTo>
                    <a:pt x="70" y="50"/>
                    <a:pt x="73" y="45"/>
                    <a:pt x="76" y="41"/>
                  </a:cubicBezTo>
                  <a:lnTo>
                    <a:pt x="76"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3" name="Oval 254"/>
            <p:cNvSpPr>
              <a:spLocks noChangeArrowheads="1"/>
            </p:cNvSpPr>
            <p:nvPr/>
          </p:nvSpPr>
          <p:spPr bwMode="black">
            <a:xfrm>
              <a:off x="6888163" y="4386263"/>
              <a:ext cx="274638"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4" name="Freeform 255"/>
            <p:cNvSpPr>
              <a:spLocks/>
            </p:cNvSpPr>
            <p:nvPr/>
          </p:nvSpPr>
          <p:spPr bwMode="black">
            <a:xfrm>
              <a:off x="7732713" y="5108575"/>
              <a:ext cx="344488" cy="312738"/>
            </a:xfrm>
            <a:custGeom>
              <a:avLst/>
              <a:gdLst>
                <a:gd name="T0" fmla="*/ 56 w 64"/>
                <a:gd name="T1" fmla="*/ 24 h 58"/>
                <a:gd name="T2" fmla="*/ 34 w 64"/>
                <a:gd name="T3" fmla="*/ 14 h 58"/>
                <a:gd name="T4" fmla="*/ 31 w 64"/>
                <a:gd name="T5" fmla="*/ 6 h 58"/>
                <a:gd name="T6" fmla="*/ 20 w 64"/>
                <a:gd name="T7" fmla="*/ 0 h 58"/>
                <a:gd name="T8" fmla="*/ 14 w 64"/>
                <a:gd name="T9" fmla="*/ 23 h 58"/>
                <a:gd name="T10" fmla="*/ 0 w 64"/>
                <a:gd name="T11" fmla="*/ 42 h 58"/>
                <a:gd name="T12" fmla="*/ 11 w 64"/>
                <a:gd name="T13" fmla="*/ 47 h 58"/>
                <a:gd name="T14" fmla="*/ 19 w 64"/>
                <a:gd name="T15" fmla="*/ 44 h 58"/>
                <a:gd name="T16" fmla="*/ 41 w 64"/>
                <a:gd name="T17" fmla="*/ 55 h 58"/>
                <a:gd name="T18" fmla="*/ 58 w 64"/>
                <a:gd name="T19" fmla="*/ 47 h 58"/>
                <a:gd name="T20" fmla="*/ 60 w 64"/>
                <a:gd name="T21" fmla="*/ 42 h 58"/>
                <a:gd name="T22" fmla="*/ 56 w 64"/>
                <a:gd name="T23" fmla="*/ 2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8">
                  <a:moveTo>
                    <a:pt x="56" y="24"/>
                  </a:moveTo>
                  <a:cubicBezTo>
                    <a:pt x="34" y="14"/>
                    <a:pt x="34" y="14"/>
                    <a:pt x="34" y="14"/>
                  </a:cubicBezTo>
                  <a:cubicBezTo>
                    <a:pt x="35" y="11"/>
                    <a:pt x="34" y="7"/>
                    <a:pt x="31" y="6"/>
                  </a:cubicBezTo>
                  <a:cubicBezTo>
                    <a:pt x="20" y="0"/>
                    <a:pt x="20" y="0"/>
                    <a:pt x="20" y="0"/>
                  </a:cubicBezTo>
                  <a:cubicBezTo>
                    <a:pt x="19" y="8"/>
                    <a:pt x="17" y="16"/>
                    <a:pt x="14" y="23"/>
                  </a:cubicBezTo>
                  <a:cubicBezTo>
                    <a:pt x="10" y="30"/>
                    <a:pt x="5" y="37"/>
                    <a:pt x="0" y="42"/>
                  </a:cubicBezTo>
                  <a:cubicBezTo>
                    <a:pt x="11" y="47"/>
                    <a:pt x="11" y="47"/>
                    <a:pt x="11" y="47"/>
                  </a:cubicBezTo>
                  <a:cubicBezTo>
                    <a:pt x="14" y="49"/>
                    <a:pt x="18" y="47"/>
                    <a:pt x="19" y="44"/>
                  </a:cubicBezTo>
                  <a:cubicBezTo>
                    <a:pt x="41" y="55"/>
                    <a:pt x="41" y="55"/>
                    <a:pt x="41" y="55"/>
                  </a:cubicBezTo>
                  <a:cubicBezTo>
                    <a:pt x="47" y="58"/>
                    <a:pt x="54" y="54"/>
                    <a:pt x="58" y="47"/>
                  </a:cubicBezTo>
                  <a:cubicBezTo>
                    <a:pt x="60" y="42"/>
                    <a:pt x="60" y="42"/>
                    <a:pt x="60" y="42"/>
                  </a:cubicBezTo>
                  <a:cubicBezTo>
                    <a:pt x="64" y="35"/>
                    <a:pt x="62" y="27"/>
                    <a:pt x="5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5" name="Freeform 256"/>
            <p:cNvSpPr>
              <a:spLocks noEditPoints="1"/>
            </p:cNvSpPr>
            <p:nvPr/>
          </p:nvSpPr>
          <p:spPr bwMode="black">
            <a:xfrm>
              <a:off x="7158038" y="4748213"/>
              <a:ext cx="671513" cy="673100"/>
            </a:xfrm>
            <a:custGeom>
              <a:avLst/>
              <a:gdLst>
                <a:gd name="T0" fmla="*/ 86 w 125"/>
                <a:gd name="T1" fmla="*/ 13 h 125"/>
                <a:gd name="T2" fmla="*/ 13 w 125"/>
                <a:gd name="T3" fmla="*/ 39 h 125"/>
                <a:gd name="T4" fmla="*/ 39 w 125"/>
                <a:gd name="T5" fmla="*/ 112 h 125"/>
                <a:gd name="T6" fmla="*/ 112 w 125"/>
                <a:gd name="T7" fmla="*/ 86 h 125"/>
                <a:gd name="T8" fmla="*/ 86 w 125"/>
                <a:gd name="T9" fmla="*/ 13 h 125"/>
                <a:gd name="T10" fmla="*/ 97 w 125"/>
                <a:gd name="T11" fmla="*/ 79 h 125"/>
                <a:gd name="T12" fmla="*/ 47 w 125"/>
                <a:gd name="T13" fmla="*/ 96 h 125"/>
                <a:gd name="T14" fmla="*/ 29 w 125"/>
                <a:gd name="T15" fmla="*/ 46 h 125"/>
                <a:gd name="T16" fmla="*/ 79 w 125"/>
                <a:gd name="T17" fmla="*/ 28 h 125"/>
                <a:gd name="T18" fmla="*/ 97 w 125"/>
                <a:gd name="T19" fmla="*/ 7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86" y="13"/>
                  </a:moveTo>
                  <a:cubicBezTo>
                    <a:pt x="59" y="0"/>
                    <a:pt x="26" y="12"/>
                    <a:pt x="13" y="39"/>
                  </a:cubicBezTo>
                  <a:cubicBezTo>
                    <a:pt x="0" y="66"/>
                    <a:pt x="12" y="99"/>
                    <a:pt x="39" y="112"/>
                  </a:cubicBezTo>
                  <a:cubicBezTo>
                    <a:pt x="66" y="125"/>
                    <a:pt x="99" y="113"/>
                    <a:pt x="112" y="86"/>
                  </a:cubicBezTo>
                  <a:cubicBezTo>
                    <a:pt x="125" y="59"/>
                    <a:pt x="114" y="26"/>
                    <a:pt x="86" y="13"/>
                  </a:cubicBezTo>
                  <a:close/>
                  <a:moveTo>
                    <a:pt x="97" y="79"/>
                  </a:moveTo>
                  <a:cubicBezTo>
                    <a:pt x="88" y="97"/>
                    <a:pt x="65" y="105"/>
                    <a:pt x="47" y="96"/>
                  </a:cubicBezTo>
                  <a:cubicBezTo>
                    <a:pt x="28" y="87"/>
                    <a:pt x="20" y="65"/>
                    <a:pt x="29" y="46"/>
                  </a:cubicBezTo>
                  <a:cubicBezTo>
                    <a:pt x="38" y="27"/>
                    <a:pt x="60" y="19"/>
                    <a:pt x="79" y="28"/>
                  </a:cubicBezTo>
                  <a:cubicBezTo>
                    <a:pt x="98" y="37"/>
                    <a:pt x="106" y="60"/>
                    <a:pt x="97"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16" name="Freeform 257"/>
            <p:cNvSpPr>
              <a:spLocks/>
            </p:cNvSpPr>
            <p:nvPr/>
          </p:nvSpPr>
          <p:spPr bwMode="black">
            <a:xfrm>
              <a:off x="7351713" y="4908550"/>
              <a:ext cx="225425" cy="150813"/>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sp>
        <p:nvSpPr>
          <p:cNvPr id="19" name="Rectangle 18"/>
          <p:cNvSpPr/>
          <p:nvPr/>
        </p:nvSpPr>
        <p:spPr bwMode="auto">
          <a:xfrm>
            <a:off x="3559916" y="3713286"/>
            <a:ext cx="2730329" cy="27244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Keys to unlock</a:t>
            </a: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6401077" y="370480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Word/Term Lookup</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771147" y="1719020"/>
            <a:ext cx="8327410" cy="158417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ea typeface="Segoe UI" pitchFamily="34" charset="0"/>
                <a:cs typeface="Segoe UI" pitchFamily="34" charset="0"/>
              </a:rPr>
              <a:t>Late Binding</a:t>
            </a:r>
            <a:endParaRPr lang="en-US" sz="32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89406557"/>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10006061" y="6008448"/>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solidFill>
              </a:rPr>
              <a:t>Search</a:t>
            </a:r>
          </a:p>
          <a:p>
            <a:pPr defTabSz="932559"/>
            <a:r>
              <a:rPr lang="en-US" sz="1600" dirty="0" smtClean="0">
                <a:solidFill>
                  <a:srgbClr val="FFFFFF"/>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solidFill>
                  <a:srgbClr val="FFFFFF"/>
                </a:soli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solidFill>
                  <a:srgbClr val="FFFFFF"/>
                </a:soli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solidFill>
              </a:rPr>
              <a:t>Content</a:t>
            </a:r>
            <a:br>
              <a:rPr lang="en-US" sz="1600" dirty="0">
                <a:solidFill>
                  <a:srgbClr val="FFFFFF"/>
                </a:solidFill>
              </a:rPr>
            </a:br>
            <a:r>
              <a:rPr lang="en-US" sz="1600" dirty="0">
                <a:solidFill>
                  <a:srgbClr val="FFFFFF"/>
                </a:solidFill>
              </a:rPr>
              <a:t>P</a:t>
            </a:r>
            <a:r>
              <a:rPr lang="en-US" sz="1600" dirty="0" smtClean="0">
                <a:solidFill>
                  <a:srgbClr val="FFFFFF"/>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solidFill>
              </a:rPr>
              <a:t>Index</a:t>
            </a:r>
            <a:endParaRPr lang="en-US" sz="1600" dirty="0">
              <a:solidFill>
                <a:srgbClr val="FFFFFF"/>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solidFill>
              </a:rPr>
              <a:t>Query</a:t>
            </a:r>
            <a:br>
              <a:rPr lang="en-US" sz="1600" dirty="0">
                <a:solidFill>
                  <a:srgbClr val="FFFFFF"/>
                </a:solidFill>
              </a:rPr>
            </a:br>
            <a:r>
              <a:rPr lang="en-US" sz="1600" dirty="0">
                <a:solidFill>
                  <a:srgbClr val="FFFFFF"/>
                </a:solidFill>
              </a:rPr>
              <a:t>P</a:t>
            </a:r>
            <a:r>
              <a:rPr lang="en-US" sz="1600" dirty="0" smtClean="0">
                <a:solidFill>
                  <a:srgbClr val="FFFFFF"/>
                </a:solidFill>
              </a:rPr>
              <a:t>rocessing</a:t>
            </a:r>
          </a:p>
        </p:txBody>
      </p:sp>
      <p:sp>
        <p:nvSpPr>
          <p:cNvPr id="25" name="Rectangle 24"/>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solidFill>
                  <a:srgbClr val="FFFFFF"/>
                </a:solidFill>
                <a:ea typeface="Segoe UI" pitchFamily="34" charset="0"/>
                <a:cs typeface="Segoe UI" pitchFamily="34" charset="0"/>
              </a:rPr>
              <a:t>API</a:t>
            </a:r>
            <a:endParaRPr lang="en-US" sz="1600" spc="-51" dirty="0">
              <a:solidFill>
                <a:srgbClr val="FFFFFF"/>
              </a:soli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solidFill>
              </a:rPr>
              <a:t>Analytics</a:t>
            </a:r>
          </a:p>
          <a:p>
            <a:pPr defTabSz="932559"/>
            <a:r>
              <a:rPr lang="en-US" sz="1600" dirty="0" smtClean="0">
                <a:solidFill>
                  <a:srgbClr val="FFFFFF"/>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FFFFFF"/>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FFFFFF"/>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FFFFFF"/>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FFFFFF"/>
              </a:solidFill>
              <a:latin typeface="Segoe Light" pitchFamily="34" charset="0"/>
            </a:endParaRPr>
          </a:p>
        </p:txBody>
      </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Can 58"/>
          <p:cNvSpPr/>
          <p:nvPr/>
        </p:nvSpPr>
        <p:spPr bwMode="auto">
          <a:xfrm>
            <a:off x="2196309" y="5199519"/>
            <a:ext cx="934714"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rgbClr val="FFFFFF"/>
                </a:solidFill>
                <a:ea typeface="Segoe UI" pitchFamily="34" charset="0"/>
                <a:cs typeface="Segoe UI" pitchFamily="34" charset="0"/>
              </a:rPr>
              <a:t>Crawl</a:t>
            </a:r>
          </a:p>
        </p:txBody>
      </p:sp>
      <p:sp>
        <p:nvSpPr>
          <p:cNvPr id="62" name="Can 61"/>
          <p:cNvSpPr/>
          <p:nvPr/>
        </p:nvSpPr>
        <p:spPr bwMode="auto">
          <a:xfrm>
            <a:off x="8744983" y="6113244"/>
            <a:ext cx="857437"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err="1" smtClean="0">
                <a:solidFill>
                  <a:srgbClr val="FFFFFF"/>
                </a:solidFill>
                <a:ea typeface="Segoe UI" pitchFamily="34" charset="0"/>
                <a:cs typeface="Segoe UI" pitchFamily="34" charset="0"/>
              </a:rPr>
              <a:t>Search</a:t>
            </a:r>
            <a:r>
              <a:rPr lang="nb-NO" sz="1400" dirty="0" smtClean="0">
                <a:solidFill>
                  <a:srgbClr val="FFFFFF"/>
                </a:solidFill>
                <a:ea typeface="Segoe UI" pitchFamily="34" charset="0"/>
                <a:cs typeface="Segoe UI" pitchFamily="34" charset="0"/>
              </a:rPr>
              <a:t> </a:t>
            </a:r>
            <a:r>
              <a:rPr lang="nb-NO" sz="1400" dirty="0" err="1" smtClean="0">
                <a:solidFill>
                  <a:srgbClr val="FFFFFF"/>
                </a:solidFill>
                <a:ea typeface="Segoe UI" pitchFamily="34" charset="0"/>
                <a:cs typeface="Segoe UI" pitchFamily="34" charset="0"/>
              </a:rPr>
              <a:t>Admin</a:t>
            </a:r>
            <a:endParaRPr lang="nb-NO" sz="1400" dirty="0" smtClean="0">
              <a:solidFill>
                <a:srgbClr val="FFFFFF"/>
              </a:solidFill>
              <a:ea typeface="Segoe UI" pitchFamily="34" charset="0"/>
              <a:cs typeface="Segoe UI" pitchFamily="34" charset="0"/>
            </a:endParaRPr>
          </a:p>
        </p:txBody>
      </p:sp>
      <p:sp>
        <p:nvSpPr>
          <p:cNvPr id="65" name="Can 64"/>
          <p:cNvSpPr/>
          <p:nvPr/>
        </p:nvSpPr>
        <p:spPr bwMode="auto">
          <a:xfrm>
            <a:off x="3538263" y="5199519"/>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rgbClr val="FFFFFF"/>
                </a:solidFill>
                <a:ea typeface="Segoe UI" pitchFamily="34" charset="0"/>
                <a:cs typeface="Segoe UI" pitchFamily="34" charset="0"/>
              </a:rPr>
              <a:t>Link</a:t>
            </a:r>
          </a:p>
        </p:txBody>
      </p:sp>
      <p:cxnSp>
        <p:nvCxnSpPr>
          <p:cNvPr id="66" name="Straight Connector 65"/>
          <p:cNvCxnSpPr>
            <a:stCxn id="65" idx="1"/>
            <a:endCxn id="17" idx="2"/>
          </p:cNvCxnSpPr>
          <p:nvPr/>
        </p:nvCxnSpPr>
        <p:spPr>
          <a:xfrm flipH="1" flipV="1">
            <a:off x="4022396" y="4492430"/>
            <a:ext cx="2782" cy="707089"/>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6" idx="1"/>
            <a:endCxn id="62" idx="4"/>
          </p:cNvCxnSpPr>
          <p:nvPr/>
        </p:nvCxnSpPr>
        <p:spPr>
          <a:xfrm flipH="1">
            <a:off x="9602420" y="6465648"/>
            <a:ext cx="403641" cy="377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2" name="Can 91"/>
          <p:cNvSpPr/>
          <p:nvPr/>
        </p:nvSpPr>
        <p:spPr bwMode="auto">
          <a:xfrm>
            <a:off x="3534474" y="6088525"/>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rgbClr val="FFFFFF"/>
                </a:solidFill>
                <a:ea typeface="Segoe UI" pitchFamily="34" charset="0"/>
                <a:cs typeface="Segoe UI" pitchFamily="34" charset="0"/>
              </a:rPr>
              <a:t>Analytics Reporting</a:t>
            </a:r>
          </a:p>
        </p:txBody>
      </p:sp>
      <p:cxnSp>
        <p:nvCxnSpPr>
          <p:cNvPr id="100" name="Straight Connector 56"/>
          <p:cNvCxnSpPr>
            <a:stCxn id="92" idx="4"/>
            <a:endCxn id="42" idx="2"/>
          </p:cNvCxnSpPr>
          <p:nvPr/>
        </p:nvCxnSpPr>
        <p:spPr>
          <a:xfrm flipV="1">
            <a:off x="4508304" y="6012189"/>
            <a:ext cx="1706065" cy="432510"/>
          </a:xfrm>
          <a:prstGeom prst="bentConnector2">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solidFill>
              </a:rPr>
              <a:t>FAST Search Index</a:t>
            </a:r>
            <a:endParaRPr lang="en-US" sz="1600" dirty="0">
              <a:solidFill>
                <a:srgbClr val="FFFFFF"/>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FFFFFF"/>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42" idx="1"/>
            <a:endCxn id="65" idx="4"/>
          </p:cNvCxnSpPr>
          <p:nvPr/>
        </p:nvCxnSpPr>
        <p:spPr>
          <a:xfrm flipH="1">
            <a:off x="4512093" y="5555693"/>
            <a:ext cx="787876" cy="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59" idx="1"/>
            <a:endCxn id="16" idx="2"/>
          </p:cNvCxnSpPr>
          <p:nvPr/>
        </p:nvCxnSpPr>
        <p:spPr>
          <a:xfrm flipV="1">
            <a:off x="2663666" y="4492429"/>
            <a:ext cx="0" cy="70709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128754" y="5238858"/>
            <a:ext cx="1230878" cy="9289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b"/>
          <a:lstStyle/>
          <a:p>
            <a:pPr defTabSz="930521" fontAlgn="base">
              <a:spcBef>
                <a:spcPct val="0"/>
              </a:spcBef>
              <a:spcAft>
                <a:spcPct val="0"/>
              </a:spcAft>
            </a:pPr>
            <a:r>
              <a:rPr lang="en-US" sz="1600" dirty="0">
                <a:solidFill>
                  <a:srgbClr val="FFFFFF"/>
                </a:solidFill>
              </a:rPr>
              <a:t>Custom</a:t>
            </a:r>
          </a:p>
          <a:p>
            <a:pPr defTabSz="930521" fontAlgn="base">
              <a:spcBef>
                <a:spcPct val="0"/>
              </a:spcBef>
              <a:spcAft>
                <a:spcPct val="0"/>
              </a:spcAft>
            </a:pPr>
            <a:r>
              <a:rPr lang="en-US" sz="1600" dirty="0">
                <a:solidFill>
                  <a:srgbClr val="FFFFFF"/>
                </a:solidFill>
              </a:rPr>
              <a:t>Connectors</a:t>
            </a:r>
          </a:p>
        </p:txBody>
      </p:sp>
      <p:cxnSp>
        <p:nvCxnSpPr>
          <p:cNvPr id="79" name="Straight Connector 78"/>
          <p:cNvCxnSpPr/>
          <p:nvPr/>
        </p:nvCxnSpPr>
        <p:spPr>
          <a:xfrm flipH="1">
            <a:off x="801626" y="4408471"/>
            <a:ext cx="1198259" cy="800679"/>
          </a:xfrm>
          <a:prstGeom prst="line">
            <a:avLst/>
          </a:prstGeom>
          <a:ln w="38100">
            <a:solidFill>
              <a:schemeClr val="tx2"/>
            </a:solidFill>
            <a:prstDash val="sys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bwMode="auto">
          <a:xfrm>
            <a:off x="9108323" y="1154914"/>
            <a:ext cx="3291718" cy="116627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solidFill>
                <a:srgbClr val="FFFFFF"/>
              </a:solidFill>
              <a:ea typeface="Segoe UI" pitchFamily="34" charset="0"/>
              <a:cs typeface="Segoe UI" pitchFamily="34" charset="0"/>
            </a:endParaRPr>
          </a:p>
        </p:txBody>
      </p:sp>
      <p:sp>
        <p:nvSpPr>
          <p:cNvPr id="81" name="Rectangle 80"/>
          <p:cNvSpPr/>
          <p:nvPr/>
        </p:nvSpPr>
        <p:spPr bwMode="auto">
          <a:xfrm>
            <a:off x="9307457" y="129544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solidFill>
                <a:srgbClr val="505050"/>
              </a:solidFill>
              <a:ea typeface="Segoe UI" pitchFamily="34" charset="0"/>
              <a:cs typeface="Segoe UI" pitchFamily="34" charset="0"/>
            </a:endParaRPr>
          </a:p>
        </p:txBody>
      </p:sp>
      <p:sp>
        <p:nvSpPr>
          <p:cNvPr id="82" name="Rectangle 81"/>
          <p:cNvSpPr/>
          <p:nvPr/>
        </p:nvSpPr>
        <p:spPr bwMode="auto">
          <a:xfrm>
            <a:off x="9307457" y="1926493"/>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solidFill>
                <a:srgbClr val="505050"/>
              </a:solidFill>
              <a:ea typeface="Segoe UI" pitchFamily="34" charset="0"/>
              <a:cs typeface="Segoe UI" pitchFamily="34" charset="0"/>
            </a:endParaRPr>
          </a:p>
        </p:txBody>
      </p:sp>
      <p:sp>
        <p:nvSpPr>
          <p:cNvPr id="83" name="Rectangle 82"/>
          <p:cNvSpPr/>
          <p:nvPr/>
        </p:nvSpPr>
        <p:spPr>
          <a:xfrm>
            <a:off x="9527448" y="128516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505050"/>
                </a:solidFill>
              </a:rPr>
              <a:t>Public API</a:t>
            </a:r>
          </a:p>
        </p:txBody>
      </p:sp>
      <p:sp>
        <p:nvSpPr>
          <p:cNvPr id="84" name="Rectangle 83"/>
          <p:cNvSpPr/>
          <p:nvPr/>
        </p:nvSpPr>
        <p:spPr>
          <a:xfrm>
            <a:off x="9527447" y="1896585"/>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505050"/>
                </a:solidFill>
              </a:rPr>
              <a:t>Unit of scale/role boundary</a:t>
            </a:r>
          </a:p>
        </p:txBody>
      </p:sp>
      <p:sp>
        <p:nvSpPr>
          <p:cNvPr id="90" name="Rectangle 89"/>
          <p:cNvSpPr/>
          <p:nvPr/>
        </p:nvSpPr>
        <p:spPr bwMode="auto">
          <a:xfrm>
            <a:off x="9307271" y="1602544"/>
            <a:ext cx="140308" cy="24414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solidFill>
                <a:srgbClr val="505050"/>
              </a:solidFill>
              <a:ea typeface="Segoe UI" pitchFamily="34" charset="0"/>
              <a:cs typeface="Segoe UI" pitchFamily="34" charset="0"/>
            </a:endParaRPr>
          </a:p>
        </p:txBody>
      </p:sp>
      <p:sp>
        <p:nvSpPr>
          <p:cNvPr id="95" name="Rectangle 94"/>
          <p:cNvSpPr/>
          <p:nvPr/>
        </p:nvSpPr>
        <p:spPr>
          <a:xfrm>
            <a:off x="9527261" y="1592262"/>
            <a:ext cx="2024975" cy="275460"/>
          </a:xfrm>
          <a:prstGeom prst="rect">
            <a:avLst/>
          </a:prstGeom>
        </p:spPr>
        <p:txBody>
          <a:bodyPr wrap="square" lIns="0" anchor="ctr">
            <a:spAutoFit/>
          </a:bodyPr>
          <a:lstStyle/>
          <a:p>
            <a:pPr defTabSz="932290" eaLnBrk="0" hangingPunct="0">
              <a:lnSpc>
                <a:spcPct val="85000"/>
              </a:lnSpc>
            </a:pPr>
            <a:r>
              <a:rPr lang="en-US" sz="1400" dirty="0" smtClean="0">
                <a:solidFill>
                  <a:srgbClr val="505050"/>
                </a:solidFill>
              </a:rPr>
              <a:t>Extensibility Points</a:t>
            </a:r>
            <a:endParaRPr lang="en-US" sz="1400" dirty="0">
              <a:solidFill>
                <a:srgbClr val="505050"/>
              </a:solidFill>
            </a:endParaRPr>
          </a:p>
        </p:txBody>
      </p:sp>
      <p:sp>
        <p:nvSpPr>
          <p:cNvPr id="2" name="Rectangle 1"/>
          <p:cNvSpPr/>
          <p:nvPr/>
        </p:nvSpPr>
        <p:spPr bwMode="auto">
          <a:xfrm>
            <a:off x="2099338" y="4834913"/>
            <a:ext cx="5207280" cy="2130186"/>
          </a:xfrm>
          <a:prstGeom prst="rect">
            <a:avLst/>
          </a:prstGeom>
          <a:solidFill>
            <a:schemeClr val="tx1">
              <a:lumMod val="50000"/>
              <a:alpha val="3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FFFFFF"/>
              </a:solidFill>
            </a:endParaRPr>
          </a:p>
        </p:txBody>
      </p:sp>
      <p:sp>
        <p:nvSpPr>
          <p:cNvPr id="60" name="Rectangle 59"/>
          <p:cNvSpPr/>
          <p:nvPr/>
        </p:nvSpPr>
        <p:spPr bwMode="auto">
          <a:xfrm>
            <a:off x="9059089" y="2404586"/>
            <a:ext cx="3390185" cy="2285107"/>
          </a:xfrm>
          <a:prstGeom prst="rect">
            <a:avLst/>
          </a:prstGeom>
          <a:solidFill>
            <a:schemeClr val="tx1">
              <a:lumMod val="50000"/>
              <a:alpha val="3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FFFFFF"/>
              </a:solidFill>
            </a:endParaRPr>
          </a:p>
        </p:txBody>
      </p:sp>
      <p:sp>
        <p:nvSpPr>
          <p:cNvPr id="61" name="Rounded Rectangle 60"/>
          <p:cNvSpPr/>
          <p:nvPr/>
        </p:nvSpPr>
        <p:spPr bwMode="auto">
          <a:xfrm>
            <a:off x="-25706" y="2127030"/>
            <a:ext cx="4732227" cy="2622021"/>
          </a:xfrm>
          <a:prstGeom prst="roundRect">
            <a:avLst/>
          </a:prstGeom>
          <a:solidFill>
            <a:schemeClr val="accent1">
              <a:alpha val="3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solidFill>
                <a:srgbClr val="FFFFFF"/>
              </a:solidFill>
            </a:endParaRPr>
          </a:p>
        </p:txBody>
      </p:sp>
    </p:spTree>
    <p:extLst>
      <p:ext uri="{BB962C8B-B14F-4D97-AF65-F5344CB8AC3E}">
        <p14:creationId xmlns:p14="http://schemas.microsoft.com/office/powerpoint/2010/main" val="24452034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20"/>
                                        </p:tgtEl>
                                      </p:cBhvr>
                                    </p:animEffect>
                                    <p:set>
                                      <p:cBhvr>
                                        <p:cTn id="15" dur="1" fill="hold">
                                          <p:stCondLst>
                                            <p:cond delay="499"/>
                                          </p:stCondLst>
                                        </p:cTn>
                                        <p:tgtEl>
                                          <p:spTgt spid="20"/>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24"/>
                                        </p:tgtEl>
                                      </p:cBhvr>
                                    </p:animEffect>
                                    <p:set>
                                      <p:cBhvr>
                                        <p:cTn id="18" dur="1" fill="hold">
                                          <p:stCondLst>
                                            <p:cond delay="499"/>
                                          </p:stCondLst>
                                        </p:cTn>
                                        <p:tgtEl>
                                          <p:spTgt spid="24"/>
                                        </p:tgtEl>
                                        <p:attrNameLst>
                                          <p:attrName>style.visibility</p:attrName>
                                        </p:attrNameLst>
                                      </p:cBhvr>
                                      <p:to>
                                        <p:strVal val="hidden"/>
                                      </p:to>
                                    </p:set>
                                  </p:childTnLst>
                                </p:cTn>
                              </p:par>
                              <p:par>
                                <p:cTn id="19" presetID="22" presetClass="exit" presetSubtype="4" fill="hold" grpId="0" nodeType="withEffect">
                                  <p:stCondLst>
                                    <p:cond delay="0"/>
                                  </p:stCondLst>
                                  <p:childTnLst>
                                    <p:animEffect transition="out" filter="wipe(down)">
                                      <p:cBhvr>
                                        <p:cTn id="20" dur="500"/>
                                        <p:tgtEl>
                                          <p:spTgt spid="25"/>
                                        </p:tgtEl>
                                      </p:cBhvr>
                                    </p:animEffect>
                                    <p:set>
                                      <p:cBhvr>
                                        <p:cTn id="21" dur="1" fill="hold">
                                          <p:stCondLst>
                                            <p:cond delay="499"/>
                                          </p:stCondLst>
                                        </p:cTn>
                                        <p:tgtEl>
                                          <p:spTgt spid="25"/>
                                        </p:tgtEl>
                                        <p:attrNameLst>
                                          <p:attrName>style.visibility</p:attrName>
                                        </p:attrNameLst>
                                      </p:cBhvr>
                                      <p:to>
                                        <p:strVal val="hidden"/>
                                      </p:to>
                                    </p:set>
                                  </p:childTnLst>
                                </p:cTn>
                              </p:par>
                              <p:par>
                                <p:cTn id="22" presetID="22" presetClass="exit" presetSubtype="4" fill="hold" grpId="0" nodeType="withEffect">
                                  <p:stCondLst>
                                    <p:cond delay="0"/>
                                  </p:stCondLst>
                                  <p:childTnLst>
                                    <p:animEffect transition="out" filter="wipe(down)">
                                      <p:cBhvr>
                                        <p:cTn id="23" dur="500"/>
                                        <p:tgtEl>
                                          <p:spTgt spid="30"/>
                                        </p:tgtEl>
                                      </p:cBhvr>
                                    </p:animEffect>
                                    <p:set>
                                      <p:cBhvr>
                                        <p:cTn id="24" dur="1" fill="hold">
                                          <p:stCondLst>
                                            <p:cond delay="499"/>
                                          </p:stCondLst>
                                        </p:cTn>
                                        <p:tgtEl>
                                          <p:spTgt spid="30"/>
                                        </p:tgtEl>
                                        <p:attrNameLst>
                                          <p:attrName>style.visibility</p:attrName>
                                        </p:attrNameLst>
                                      </p:cBhvr>
                                      <p:to>
                                        <p:strVal val="hidden"/>
                                      </p:to>
                                    </p:set>
                                  </p:childTnLst>
                                </p:cTn>
                              </p:par>
                              <p:par>
                                <p:cTn id="25" presetID="22" presetClass="exit" presetSubtype="4" fill="hold" grpId="0" nodeType="withEffect">
                                  <p:stCondLst>
                                    <p:cond delay="0"/>
                                  </p:stCondLst>
                                  <p:childTnLst>
                                    <p:animEffect transition="out" filter="wipe(down)">
                                      <p:cBhvr>
                                        <p:cTn id="26" dur="500"/>
                                        <p:tgtEl>
                                          <p:spTgt spid="42"/>
                                        </p:tgtEl>
                                      </p:cBhvr>
                                    </p:animEffect>
                                    <p:set>
                                      <p:cBhvr>
                                        <p:cTn id="27" dur="1" fill="hold">
                                          <p:stCondLst>
                                            <p:cond delay="499"/>
                                          </p:stCondLst>
                                        </p:cTn>
                                        <p:tgtEl>
                                          <p:spTgt spid="42"/>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49"/>
                                        </p:tgtEl>
                                      </p:cBhvr>
                                    </p:animEffect>
                                    <p:set>
                                      <p:cBhvr>
                                        <p:cTn id="30" dur="1" fill="hold">
                                          <p:stCondLst>
                                            <p:cond delay="499"/>
                                          </p:stCondLst>
                                        </p:cTn>
                                        <p:tgtEl>
                                          <p:spTgt spid="49"/>
                                        </p:tgtEl>
                                        <p:attrNameLst>
                                          <p:attrName>style.visibility</p:attrName>
                                        </p:attrNameLst>
                                      </p:cBhvr>
                                      <p:to>
                                        <p:strVal val="hidden"/>
                                      </p:to>
                                    </p:set>
                                  </p:childTnLst>
                                </p:cTn>
                              </p:par>
                              <p:par>
                                <p:cTn id="31" presetID="22" presetClass="exit" presetSubtype="4" fill="hold" nodeType="withEffect">
                                  <p:stCondLst>
                                    <p:cond delay="0"/>
                                  </p:stCondLst>
                                  <p:childTnLst>
                                    <p:animEffect transition="out" filter="wipe(down)">
                                      <p:cBhvr>
                                        <p:cTn id="32" dur="500"/>
                                        <p:tgtEl>
                                          <p:spTgt spid="58"/>
                                        </p:tgtEl>
                                      </p:cBhvr>
                                    </p:animEffect>
                                    <p:set>
                                      <p:cBhvr>
                                        <p:cTn id="33" dur="1" fill="hold">
                                          <p:stCondLst>
                                            <p:cond delay="499"/>
                                          </p:stCondLst>
                                        </p:cTn>
                                        <p:tgtEl>
                                          <p:spTgt spid="58"/>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62"/>
                                        </p:tgtEl>
                                      </p:cBhvr>
                                    </p:animEffect>
                                    <p:set>
                                      <p:cBhvr>
                                        <p:cTn id="36" dur="1" fill="hold">
                                          <p:stCondLst>
                                            <p:cond delay="499"/>
                                          </p:stCondLst>
                                        </p:cTn>
                                        <p:tgtEl>
                                          <p:spTgt spid="62"/>
                                        </p:tgtEl>
                                        <p:attrNameLst>
                                          <p:attrName>style.visibility</p:attrName>
                                        </p:attrNameLst>
                                      </p:cBhvr>
                                      <p:to>
                                        <p:strVal val="hidden"/>
                                      </p:to>
                                    </p:set>
                                  </p:childTnLst>
                                </p:cTn>
                              </p:par>
                              <p:par>
                                <p:cTn id="37" presetID="22" presetClass="exit" presetSubtype="4" fill="hold" nodeType="withEffect">
                                  <p:stCondLst>
                                    <p:cond delay="0"/>
                                  </p:stCondLst>
                                  <p:childTnLst>
                                    <p:animEffect transition="out" filter="wipe(down)">
                                      <p:cBhvr>
                                        <p:cTn id="38" dur="500"/>
                                        <p:tgtEl>
                                          <p:spTgt spid="91"/>
                                        </p:tgtEl>
                                      </p:cBhvr>
                                    </p:animEffect>
                                    <p:set>
                                      <p:cBhvr>
                                        <p:cTn id="39" dur="1" fill="hold">
                                          <p:stCondLst>
                                            <p:cond delay="499"/>
                                          </p:stCondLst>
                                        </p:cTn>
                                        <p:tgtEl>
                                          <p:spTgt spid="91"/>
                                        </p:tgtEl>
                                        <p:attrNameLst>
                                          <p:attrName>style.visibility</p:attrName>
                                        </p:attrNameLst>
                                      </p:cBhvr>
                                      <p:to>
                                        <p:strVal val="hidden"/>
                                      </p:to>
                                    </p:set>
                                  </p:childTnLst>
                                </p:cTn>
                              </p:par>
                              <p:par>
                                <p:cTn id="40" presetID="22" presetClass="exit" presetSubtype="4" fill="hold" grpId="0" nodeType="withEffect">
                                  <p:stCondLst>
                                    <p:cond delay="0"/>
                                  </p:stCondLst>
                                  <p:childTnLst>
                                    <p:animEffect transition="out" filter="wipe(down)">
                                      <p:cBhvr>
                                        <p:cTn id="41" dur="500"/>
                                        <p:tgtEl>
                                          <p:spTgt spid="63"/>
                                        </p:tgtEl>
                                      </p:cBhvr>
                                    </p:animEffect>
                                    <p:set>
                                      <p:cBhvr>
                                        <p:cTn id="42" dur="1" fill="hold">
                                          <p:stCondLst>
                                            <p:cond delay="499"/>
                                          </p:stCondLst>
                                        </p:cTn>
                                        <p:tgtEl>
                                          <p:spTgt spid="63"/>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69"/>
                                        </p:tgtEl>
                                      </p:cBhvr>
                                    </p:animEffect>
                                    <p:set>
                                      <p:cBhvr>
                                        <p:cTn id="45" dur="1" fill="hold">
                                          <p:stCondLst>
                                            <p:cond delay="499"/>
                                          </p:stCondLst>
                                        </p:cTn>
                                        <p:tgtEl>
                                          <p:spTgt spid="69"/>
                                        </p:tgtEl>
                                        <p:attrNameLst>
                                          <p:attrName>style.visibility</p:attrName>
                                        </p:attrNameLst>
                                      </p:cBhvr>
                                      <p:to>
                                        <p:strVal val="hidden"/>
                                      </p:to>
                                    </p:set>
                                  </p:childTnLst>
                                </p:cTn>
                              </p:par>
                              <p:par>
                                <p:cTn id="46" presetID="22" presetClass="exit" presetSubtype="4" fill="hold" nodeType="withEffect">
                                  <p:stCondLst>
                                    <p:cond delay="0"/>
                                  </p:stCondLst>
                                  <p:childTnLst>
                                    <p:animEffect transition="out" filter="wipe(down)">
                                      <p:cBhvr>
                                        <p:cTn id="47" dur="500"/>
                                        <p:tgtEl>
                                          <p:spTgt spid="87"/>
                                        </p:tgtEl>
                                      </p:cBhvr>
                                    </p:animEffect>
                                    <p:set>
                                      <p:cBhvr>
                                        <p:cTn id="48" dur="1" fill="hold">
                                          <p:stCondLst>
                                            <p:cond delay="499"/>
                                          </p:stCondLst>
                                        </p:cTn>
                                        <p:tgtEl>
                                          <p:spTgt spid="87"/>
                                        </p:tgtEl>
                                        <p:attrNameLst>
                                          <p:attrName>style.visibility</p:attrName>
                                        </p:attrNameLst>
                                      </p:cBhvr>
                                      <p:to>
                                        <p:strVal val="hidden"/>
                                      </p:to>
                                    </p:set>
                                  </p:childTnLst>
                                </p:cTn>
                              </p:par>
                              <p:par>
                                <p:cTn id="49" presetID="22" presetClass="exit" presetSubtype="4" fill="hold" nodeType="withEffect">
                                  <p:stCondLst>
                                    <p:cond delay="0"/>
                                  </p:stCondLst>
                                  <p:childTnLst>
                                    <p:animEffect transition="out" filter="wipe(down)">
                                      <p:cBhvr>
                                        <p:cTn id="50" dur="500"/>
                                        <p:tgtEl>
                                          <p:spTgt spid="88"/>
                                        </p:tgtEl>
                                      </p:cBhvr>
                                    </p:animEffect>
                                    <p:set>
                                      <p:cBhvr>
                                        <p:cTn id="51" dur="1" fill="hold">
                                          <p:stCondLst>
                                            <p:cond delay="499"/>
                                          </p:stCondLst>
                                        </p:cTn>
                                        <p:tgtEl>
                                          <p:spTgt spid="88"/>
                                        </p:tgtEl>
                                        <p:attrNameLst>
                                          <p:attrName>style.visibility</p:attrName>
                                        </p:attrNameLst>
                                      </p:cBhvr>
                                      <p:to>
                                        <p:strVal val="hidden"/>
                                      </p:to>
                                    </p:set>
                                  </p:childTnLst>
                                </p:cTn>
                              </p:par>
                              <p:par>
                                <p:cTn id="52" presetID="22" presetClass="exit" presetSubtype="4" fill="hold" nodeType="withEffect">
                                  <p:stCondLst>
                                    <p:cond delay="0"/>
                                  </p:stCondLst>
                                  <p:childTnLst>
                                    <p:animEffect transition="out" filter="wipe(down)">
                                      <p:cBhvr>
                                        <p:cTn id="53" dur="500"/>
                                        <p:tgtEl>
                                          <p:spTgt spid="89"/>
                                        </p:tgtEl>
                                      </p:cBhvr>
                                    </p:animEffect>
                                    <p:set>
                                      <p:cBhvr>
                                        <p:cTn id="54" dur="1" fill="hold">
                                          <p:stCondLst>
                                            <p:cond delay="499"/>
                                          </p:stCondLst>
                                        </p:cTn>
                                        <p:tgtEl>
                                          <p:spTgt spid="89"/>
                                        </p:tgtEl>
                                        <p:attrNameLst>
                                          <p:attrName>style.visibility</p:attrName>
                                        </p:attrNameLst>
                                      </p:cBhvr>
                                      <p:to>
                                        <p:strVal val="hidden"/>
                                      </p:to>
                                    </p:set>
                                  </p:childTnLst>
                                </p:cTn>
                              </p:par>
                              <p:par>
                                <p:cTn id="55" presetID="22" presetClass="exit" presetSubtype="4" fill="hold" nodeType="withEffect">
                                  <p:stCondLst>
                                    <p:cond delay="0"/>
                                  </p:stCondLst>
                                  <p:childTnLst>
                                    <p:animEffect transition="out" filter="wipe(down)">
                                      <p:cBhvr>
                                        <p:cTn id="56" dur="500"/>
                                        <p:tgtEl>
                                          <p:spTgt spid="93"/>
                                        </p:tgtEl>
                                      </p:cBhvr>
                                    </p:animEffect>
                                    <p:set>
                                      <p:cBhvr>
                                        <p:cTn id="57" dur="1" fill="hold">
                                          <p:stCondLst>
                                            <p:cond delay="499"/>
                                          </p:stCondLst>
                                        </p:cTn>
                                        <p:tgtEl>
                                          <p:spTgt spid="93"/>
                                        </p:tgtEl>
                                        <p:attrNameLst>
                                          <p:attrName>style.visibility</p:attrName>
                                        </p:attrNameLst>
                                      </p:cBhvr>
                                      <p:to>
                                        <p:strVal val="hidden"/>
                                      </p:to>
                                    </p:set>
                                  </p:childTnLst>
                                </p:cTn>
                              </p:par>
                              <p:par>
                                <p:cTn id="58" presetID="22" presetClass="exit" presetSubtype="4" fill="hold" nodeType="withEffect">
                                  <p:stCondLst>
                                    <p:cond delay="0"/>
                                  </p:stCondLst>
                                  <p:childTnLst>
                                    <p:animEffect transition="out" filter="wipe(down)">
                                      <p:cBhvr>
                                        <p:cTn id="59" dur="500"/>
                                        <p:tgtEl>
                                          <p:spTgt spid="94"/>
                                        </p:tgtEl>
                                      </p:cBhvr>
                                    </p:animEffect>
                                    <p:set>
                                      <p:cBhvr>
                                        <p:cTn id="60" dur="1" fill="hold">
                                          <p:stCondLst>
                                            <p:cond delay="499"/>
                                          </p:stCondLst>
                                        </p:cTn>
                                        <p:tgtEl>
                                          <p:spTgt spid="94"/>
                                        </p:tgtEl>
                                        <p:attrNameLst>
                                          <p:attrName>style.visibility</p:attrName>
                                        </p:attrNameLst>
                                      </p:cBhvr>
                                      <p:to>
                                        <p:strVal val="hidden"/>
                                      </p:to>
                                    </p:set>
                                  </p:childTnLst>
                                </p:cTn>
                              </p:par>
                              <p:par>
                                <p:cTn id="61" presetID="22" presetClass="exit" presetSubtype="4" fill="hold" grpId="0" nodeType="withEffect">
                                  <p:stCondLst>
                                    <p:cond delay="0"/>
                                  </p:stCondLst>
                                  <p:childTnLst>
                                    <p:animEffect transition="out" filter="wipe(down)">
                                      <p:cBhvr>
                                        <p:cTn id="62" dur="500"/>
                                        <p:tgtEl>
                                          <p:spTgt spid="81"/>
                                        </p:tgtEl>
                                      </p:cBhvr>
                                    </p:animEffect>
                                    <p:set>
                                      <p:cBhvr>
                                        <p:cTn id="63" dur="1" fill="hold">
                                          <p:stCondLst>
                                            <p:cond delay="499"/>
                                          </p:stCondLst>
                                        </p:cTn>
                                        <p:tgtEl>
                                          <p:spTgt spid="81"/>
                                        </p:tgtEl>
                                        <p:attrNameLst>
                                          <p:attrName>style.visibility</p:attrName>
                                        </p:attrNameLst>
                                      </p:cBhvr>
                                      <p:to>
                                        <p:strVal val="hidden"/>
                                      </p:to>
                                    </p:set>
                                  </p:childTnLst>
                                </p:cTn>
                              </p:par>
                              <p:par>
                                <p:cTn id="64" presetID="22" presetClass="exit" presetSubtype="4" fill="hold" grpId="0" nodeType="withEffect">
                                  <p:stCondLst>
                                    <p:cond delay="0"/>
                                  </p:stCondLst>
                                  <p:childTnLst>
                                    <p:animEffect transition="out" filter="wipe(down)">
                                      <p:cBhvr>
                                        <p:cTn id="65" dur="500"/>
                                        <p:tgtEl>
                                          <p:spTgt spid="82"/>
                                        </p:tgtEl>
                                      </p:cBhvr>
                                    </p:animEffect>
                                    <p:set>
                                      <p:cBhvr>
                                        <p:cTn id="66" dur="1" fill="hold">
                                          <p:stCondLst>
                                            <p:cond delay="499"/>
                                          </p:stCondLst>
                                        </p:cTn>
                                        <p:tgtEl>
                                          <p:spTgt spid="82"/>
                                        </p:tgtEl>
                                        <p:attrNameLst>
                                          <p:attrName>style.visibility</p:attrName>
                                        </p:attrNameLst>
                                      </p:cBhvr>
                                      <p:to>
                                        <p:strVal val="hidden"/>
                                      </p:to>
                                    </p:set>
                                  </p:childTnLst>
                                </p:cTn>
                              </p:par>
                              <p:par>
                                <p:cTn id="67" presetID="22" presetClass="exit" presetSubtype="4" fill="hold" grpId="0" nodeType="withEffect">
                                  <p:stCondLst>
                                    <p:cond delay="0"/>
                                  </p:stCondLst>
                                  <p:childTnLst>
                                    <p:animEffect transition="out" filter="wipe(down)">
                                      <p:cBhvr>
                                        <p:cTn id="68" dur="500"/>
                                        <p:tgtEl>
                                          <p:spTgt spid="83"/>
                                        </p:tgtEl>
                                      </p:cBhvr>
                                    </p:animEffect>
                                    <p:set>
                                      <p:cBhvr>
                                        <p:cTn id="69" dur="1" fill="hold">
                                          <p:stCondLst>
                                            <p:cond delay="499"/>
                                          </p:stCondLst>
                                        </p:cTn>
                                        <p:tgtEl>
                                          <p:spTgt spid="83"/>
                                        </p:tgtEl>
                                        <p:attrNameLst>
                                          <p:attrName>style.visibility</p:attrName>
                                        </p:attrNameLst>
                                      </p:cBhvr>
                                      <p:to>
                                        <p:strVal val="hidden"/>
                                      </p:to>
                                    </p:set>
                                  </p:childTnLst>
                                </p:cTn>
                              </p:par>
                              <p:par>
                                <p:cTn id="70" presetID="22" presetClass="exit" presetSubtype="4" fill="hold" grpId="0" nodeType="withEffect">
                                  <p:stCondLst>
                                    <p:cond delay="0"/>
                                  </p:stCondLst>
                                  <p:childTnLst>
                                    <p:animEffect transition="out" filter="wipe(down)">
                                      <p:cBhvr>
                                        <p:cTn id="71" dur="500"/>
                                        <p:tgtEl>
                                          <p:spTgt spid="84"/>
                                        </p:tgtEl>
                                      </p:cBhvr>
                                    </p:animEffect>
                                    <p:set>
                                      <p:cBhvr>
                                        <p:cTn id="72" dur="1" fill="hold">
                                          <p:stCondLst>
                                            <p:cond delay="499"/>
                                          </p:stCondLst>
                                        </p:cTn>
                                        <p:tgtEl>
                                          <p:spTgt spid="84"/>
                                        </p:tgtEl>
                                        <p:attrNameLst>
                                          <p:attrName>style.visibility</p:attrName>
                                        </p:attrNameLst>
                                      </p:cBhvr>
                                      <p:to>
                                        <p:strVal val="hidden"/>
                                      </p:to>
                                    </p:set>
                                  </p:childTnLst>
                                </p:cTn>
                              </p:par>
                              <p:par>
                                <p:cTn id="73" presetID="22" presetClass="exit" presetSubtype="4" fill="hold" grpId="0" nodeType="withEffect">
                                  <p:stCondLst>
                                    <p:cond delay="0"/>
                                  </p:stCondLst>
                                  <p:childTnLst>
                                    <p:animEffect transition="out" filter="wipe(down)">
                                      <p:cBhvr>
                                        <p:cTn id="74" dur="500"/>
                                        <p:tgtEl>
                                          <p:spTgt spid="90"/>
                                        </p:tgtEl>
                                      </p:cBhvr>
                                    </p:animEffect>
                                    <p:set>
                                      <p:cBhvr>
                                        <p:cTn id="75" dur="1" fill="hold">
                                          <p:stCondLst>
                                            <p:cond delay="499"/>
                                          </p:stCondLst>
                                        </p:cTn>
                                        <p:tgtEl>
                                          <p:spTgt spid="90"/>
                                        </p:tgtEl>
                                        <p:attrNameLst>
                                          <p:attrName>style.visibility</p:attrName>
                                        </p:attrNameLst>
                                      </p:cBhvr>
                                      <p:to>
                                        <p:strVal val="hidden"/>
                                      </p:to>
                                    </p:set>
                                  </p:childTnLst>
                                </p:cTn>
                              </p:par>
                              <p:par>
                                <p:cTn id="76" presetID="22" presetClass="exit" presetSubtype="4" fill="hold" grpId="0" nodeType="withEffect">
                                  <p:stCondLst>
                                    <p:cond delay="0"/>
                                  </p:stCondLst>
                                  <p:childTnLst>
                                    <p:animEffect transition="out" filter="wipe(down)">
                                      <p:cBhvr>
                                        <p:cTn id="77" dur="500"/>
                                        <p:tgtEl>
                                          <p:spTgt spid="95"/>
                                        </p:tgtEl>
                                      </p:cBhvr>
                                    </p:animEffect>
                                    <p:set>
                                      <p:cBhvr>
                                        <p:cTn id="78" dur="1" fill="hold">
                                          <p:stCondLst>
                                            <p:cond delay="499"/>
                                          </p:stCondLst>
                                        </p:cTn>
                                        <p:tgtEl>
                                          <p:spTgt spid="95"/>
                                        </p:tgtEl>
                                        <p:attrNameLst>
                                          <p:attrName>style.visibility</p:attrName>
                                        </p:attrNameLst>
                                      </p:cBhvr>
                                      <p:to>
                                        <p:strVal val="hidden"/>
                                      </p:to>
                                    </p:set>
                                  </p:childTnLst>
                                </p:cTn>
                              </p:par>
                              <p:par>
                                <p:cTn id="79" presetID="22" presetClass="exit" presetSubtype="4" fill="hold" grpId="0" nodeType="withEffect">
                                  <p:stCondLst>
                                    <p:cond delay="0"/>
                                  </p:stCondLst>
                                  <p:childTnLst>
                                    <p:animEffect transition="out" filter="wipe(down)">
                                      <p:cBhvr>
                                        <p:cTn id="80" dur="500"/>
                                        <p:tgtEl>
                                          <p:spTgt spid="80"/>
                                        </p:tgtEl>
                                      </p:cBhvr>
                                    </p:animEffect>
                                    <p:set>
                                      <p:cBhvr>
                                        <p:cTn id="81" dur="1" fill="hold">
                                          <p:stCondLst>
                                            <p:cond delay="499"/>
                                          </p:stCondLst>
                                        </p:cTn>
                                        <p:tgtEl>
                                          <p:spTgt spid="80"/>
                                        </p:tgtEl>
                                        <p:attrNameLst>
                                          <p:attrName>style.visibility</p:attrName>
                                        </p:attrNameLst>
                                      </p:cBhvr>
                                      <p:to>
                                        <p:strVal val="hidden"/>
                                      </p:to>
                                    </p:set>
                                  </p:childTnLst>
                                </p:cTn>
                              </p:par>
                              <p:par>
                                <p:cTn id="82" presetID="22" presetClass="exit" presetSubtype="4" fill="hold" grpId="0" nodeType="withEffect">
                                  <p:stCondLst>
                                    <p:cond delay="0"/>
                                  </p:stCondLst>
                                  <p:childTnLst>
                                    <p:animEffect transition="out" filter="wipe(down)">
                                      <p:cBhvr>
                                        <p:cTn id="83" dur="500"/>
                                        <p:tgtEl>
                                          <p:spTgt spid="2"/>
                                        </p:tgtEl>
                                      </p:cBhvr>
                                    </p:animEffect>
                                    <p:set>
                                      <p:cBhvr>
                                        <p:cTn id="84" dur="1" fill="hold">
                                          <p:stCondLst>
                                            <p:cond delay="499"/>
                                          </p:stCondLst>
                                        </p:cTn>
                                        <p:tgtEl>
                                          <p:spTgt spid="2"/>
                                        </p:tgtEl>
                                        <p:attrNameLst>
                                          <p:attrName>style.visibility</p:attrName>
                                        </p:attrNameLst>
                                      </p:cBhvr>
                                      <p:to>
                                        <p:strVal val="hidden"/>
                                      </p:to>
                                    </p:set>
                                  </p:childTnLst>
                                </p:cTn>
                              </p:par>
                              <p:par>
                                <p:cTn id="85" presetID="22" presetClass="exit" presetSubtype="4" fill="hold" nodeType="withEffect">
                                  <p:stCondLst>
                                    <p:cond delay="0"/>
                                  </p:stCondLst>
                                  <p:childTnLst>
                                    <p:animEffect transition="out" filter="wipe(down)">
                                      <p:cBhvr>
                                        <p:cTn id="86" dur="500"/>
                                        <p:tgtEl>
                                          <p:spTgt spid="66"/>
                                        </p:tgtEl>
                                      </p:cBhvr>
                                    </p:animEffect>
                                    <p:set>
                                      <p:cBhvr>
                                        <p:cTn id="87" dur="1" fill="hold">
                                          <p:stCondLst>
                                            <p:cond delay="499"/>
                                          </p:stCondLst>
                                        </p:cTn>
                                        <p:tgtEl>
                                          <p:spTgt spid="66"/>
                                        </p:tgtEl>
                                        <p:attrNameLst>
                                          <p:attrName>style.visibility</p:attrName>
                                        </p:attrNameLst>
                                      </p:cBhvr>
                                      <p:to>
                                        <p:strVal val="hidden"/>
                                      </p:to>
                                    </p:set>
                                  </p:childTnLst>
                                </p:cTn>
                              </p:par>
                              <p:par>
                                <p:cTn id="88" presetID="22" presetClass="exit" presetSubtype="4" fill="hold" nodeType="withEffect">
                                  <p:stCondLst>
                                    <p:cond delay="0"/>
                                  </p:stCondLst>
                                  <p:childTnLst>
                                    <p:animEffect transition="out" filter="wipe(down)">
                                      <p:cBhvr>
                                        <p:cTn id="89" dur="500"/>
                                        <p:tgtEl>
                                          <p:spTgt spid="73"/>
                                        </p:tgtEl>
                                      </p:cBhvr>
                                    </p:animEffect>
                                    <p:set>
                                      <p:cBhvr>
                                        <p:cTn id="90" dur="1" fill="hold">
                                          <p:stCondLst>
                                            <p:cond delay="499"/>
                                          </p:stCondLst>
                                        </p:cTn>
                                        <p:tgtEl>
                                          <p:spTgt spid="73"/>
                                        </p:tgtEl>
                                        <p:attrNameLst>
                                          <p:attrName>style.visibility</p:attrName>
                                        </p:attrNameLst>
                                      </p:cBhvr>
                                      <p:to>
                                        <p:strVal val="hidden"/>
                                      </p:to>
                                    </p:set>
                                  </p:childTnLst>
                                </p:cTn>
                              </p:par>
                              <p:par>
                                <p:cTn id="91" presetID="22" presetClass="exit" presetSubtype="4" fill="hold" grpId="0" nodeType="withEffect">
                                  <p:stCondLst>
                                    <p:cond delay="0"/>
                                  </p:stCondLst>
                                  <p:childTnLst>
                                    <p:animEffect transition="out" filter="wipe(down)">
                                      <p:cBhvr>
                                        <p:cTn id="92" dur="500"/>
                                        <p:tgtEl>
                                          <p:spTgt spid="59"/>
                                        </p:tgtEl>
                                      </p:cBhvr>
                                    </p:animEffect>
                                    <p:set>
                                      <p:cBhvr>
                                        <p:cTn id="93" dur="1" fill="hold">
                                          <p:stCondLst>
                                            <p:cond delay="499"/>
                                          </p:stCondLst>
                                        </p:cTn>
                                        <p:tgtEl>
                                          <p:spTgt spid="59"/>
                                        </p:tgtEl>
                                        <p:attrNameLst>
                                          <p:attrName>style.visibility</p:attrName>
                                        </p:attrNameLst>
                                      </p:cBhvr>
                                      <p:to>
                                        <p:strVal val="hidden"/>
                                      </p:to>
                                    </p:set>
                                  </p:childTnLst>
                                </p:cTn>
                              </p:par>
                              <p:par>
                                <p:cTn id="94" presetID="22" presetClass="exit" presetSubtype="4" fill="hold" grpId="0" nodeType="withEffect">
                                  <p:stCondLst>
                                    <p:cond delay="0"/>
                                  </p:stCondLst>
                                  <p:childTnLst>
                                    <p:animEffect transition="out" filter="wipe(down)">
                                      <p:cBhvr>
                                        <p:cTn id="95" dur="500"/>
                                        <p:tgtEl>
                                          <p:spTgt spid="65"/>
                                        </p:tgtEl>
                                      </p:cBhvr>
                                    </p:animEffect>
                                    <p:set>
                                      <p:cBhvr>
                                        <p:cTn id="96" dur="1" fill="hold">
                                          <p:stCondLst>
                                            <p:cond delay="499"/>
                                          </p:stCondLst>
                                        </p:cTn>
                                        <p:tgtEl>
                                          <p:spTgt spid="65"/>
                                        </p:tgtEl>
                                        <p:attrNameLst>
                                          <p:attrName>style.visibility</p:attrName>
                                        </p:attrNameLst>
                                      </p:cBhvr>
                                      <p:to>
                                        <p:strVal val="hidden"/>
                                      </p:to>
                                    </p:set>
                                  </p:childTnLst>
                                </p:cTn>
                              </p:par>
                              <p:par>
                                <p:cTn id="97" presetID="22" presetClass="exit" presetSubtype="4" fill="hold" grpId="0" nodeType="withEffect">
                                  <p:stCondLst>
                                    <p:cond delay="0"/>
                                  </p:stCondLst>
                                  <p:childTnLst>
                                    <p:animEffect transition="out" filter="wipe(down)">
                                      <p:cBhvr>
                                        <p:cTn id="98" dur="500"/>
                                        <p:tgtEl>
                                          <p:spTgt spid="92"/>
                                        </p:tgtEl>
                                      </p:cBhvr>
                                    </p:animEffect>
                                    <p:set>
                                      <p:cBhvr>
                                        <p:cTn id="99" dur="1" fill="hold">
                                          <p:stCondLst>
                                            <p:cond delay="499"/>
                                          </p:stCondLst>
                                        </p:cTn>
                                        <p:tgtEl>
                                          <p:spTgt spid="92"/>
                                        </p:tgtEl>
                                        <p:attrNameLst>
                                          <p:attrName>style.visibility</p:attrName>
                                        </p:attrNameLst>
                                      </p:cBhvr>
                                      <p:to>
                                        <p:strVal val="hidden"/>
                                      </p:to>
                                    </p:set>
                                  </p:childTnLst>
                                </p:cTn>
                              </p:par>
                              <p:par>
                                <p:cTn id="100" presetID="22" presetClass="exit" presetSubtype="4" fill="hold" nodeType="withEffect">
                                  <p:stCondLst>
                                    <p:cond delay="0"/>
                                  </p:stCondLst>
                                  <p:childTnLst>
                                    <p:animEffect transition="out" filter="wipe(down)">
                                      <p:cBhvr>
                                        <p:cTn id="101" dur="500"/>
                                        <p:tgtEl>
                                          <p:spTgt spid="100"/>
                                        </p:tgtEl>
                                      </p:cBhvr>
                                    </p:animEffect>
                                    <p:set>
                                      <p:cBhvr>
                                        <p:cTn id="102" dur="1" fill="hold">
                                          <p:stCondLst>
                                            <p:cond delay="499"/>
                                          </p:stCondLst>
                                        </p:cTn>
                                        <p:tgtEl>
                                          <p:spTgt spid="100"/>
                                        </p:tgtEl>
                                        <p:attrNameLst>
                                          <p:attrName>style.visibility</p:attrName>
                                        </p:attrNameLst>
                                      </p:cBhvr>
                                      <p:to>
                                        <p:strVal val="hidden"/>
                                      </p:to>
                                    </p:set>
                                  </p:childTnLst>
                                </p:cTn>
                              </p:par>
                              <p:par>
                                <p:cTn id="103" presetID="22" presetClass="exit" presetSubtype="4" fill="hold" nodeType="withEffect">
                                  <p:stCondLst>
                                    <p:cond delay="0"/>
                                  </p:stCondLst>
                                  <p:childTnLst>
                                    <p:animEffect transition="out" filter="wipe(down)">
                                      <p:cBhvr>
                                        <p:cTn id="104" dur="500"/>
                                        <p:tgtEl>
                                          <p:spTgt spid="70"/>
                                        </p:tgtEl>
                                      </p:cBhvr>
                                    </p:animEffect>
                                    <p:set>
                                      <p:cBhvr>
                                        <p:cTn id="105" dur="1" fill="hold">
                                          <p:stCondLst>
                                            <p:cond delay="499"/>
                                          </p:stCondLst>
                                        </p:cTn>
                                        <p:tgtEl>
                                          <p:spTgt spid="70"/>
                                        </p:tgtEl>
                                        <p:attrNameLst>
                                          <p:attrName>style.visibility</p:attrName>
                                        </p:attrNameLst>
                                      </p:cBhvr>
                                      <p:to>
                                        <p:strVal val="hidden"/>
                                      </p:to>
                                    </p:set>
                                  </p:childTnLst>
                                </p:cTn>
                              </p:par>
                              <p:par>
                                <p:cTn id="106" presetID="22" presetClass="exit" presetSubtype="4" fill="hold" grpId="1" nodeType="withEffect">
                                  <p:stCondLst>
                                    <p:cond delay="0"/>
                                  </p:stCondLst>
                                  <p:childTnLst>
                                    <p:animEffect transition="out" filter="wipe(down)">
                                      <p:cBhvr>
                                        <p:cTn id="107" dur="500"/>
                                        <p:tgtEl>
                                          <p:spTgt spid="25"/>
                                        </p:tgtEl>
                                      </p:cBhvr>
                                    </p:animEffect>
                                    <p:set>
                                      <p:cBhvr>
                                        <p:cTn id="108" dur="1" fill="hold">
                                          <p:stCondLst>
                                            <p:cond delay="499"/>
                                          </p:stCondLst>
                                        </p:cTn>
                                        <p:tgtEl>
                                          <p:spTgt spid="25"/>
                                        </p:tgtEl>
                                        <p:attrNameLst>
                                          <p:attrName>style.visibility</p:attrName>
                                        </p:attrNameLst>
                                      </p:cBhvr>
                                      <p:to>
                                        <p:strVal val="hidden"/>
                                      </p:to>
                                    </p:set>
                                  </p:childTnLst>
                                </p:cTn>
                              </p:par>
                              <p:par>
                                <p:cTn id="109" presetID="22" presetClass="exit" presetSubtype="4" fill="hold" grpId="1" nodeType="withEffect">
                                  <p:stCondLst>
                                    <p:cond delay="0"/>
                                  </p:stCondLst>
                                  <p:childTnLst>
                                    <p:animEffect transition="out" filter="wipe(down)">
                                      <p:cBhvr>
                                        <p:cTn id="110" dur="500"/>
                                        <p:tgtEl>
                                          <p:spTgt spid="30"/>
                                        </p:tgtEl>
                                      </p:cBhvr>
                                    </p:animEffect>
                                    <p:set>
                                      <p:cBhvr>
                                        <p:cTn id="111" dur="1" fill="hold">
                                          <p:stCondLst>
                                            <p:cond delay="499"/>
                                          </p:stCondLst>
                                        </p:cTn>
                                        <p:tgtEl>
                                          <p:spTgt spid="30"/>
                                        </p:tgtEl>
                                        <p:attrNameLst>
                                          <p:attrName>style.visibility</p:attrName>
                                        </p:attrNameLst>
                                      </p:cBhvr>
                                      <p:to>
                                        <p:strVal val="hidden"/>
                                      </p:to>
                                    </p:set>
                                  </p:childTnLst>
                                </p:cTn>
                              </p:par>
                              <p:par>
                                <p:cTn id="112" presetID="22" presetClass="exit" presetSubtype="4" fill="hold" grpId="1" nodeType="withEffect">
                                  <p:stCondLst>
                                    <p:cond delay="0"/>
                                  </p:stCondLst>
                                  <p:childTnLst>
                                    <p:animEffect transition="out" filter="wipe(down)">
                                      <p:cBhvr>
                                        <p:cTn id="113" dur="500"/>
                                        <p:tgtEl>
                                          <p:spTgt spid="49"/>
                                        </p:tgtEl>
                                      </p:cBhvr>
                                    </p:animEffect>
                                    <p:set>
                                      <p:cBhvr>
                                        <p:cTn id="114" dur="1" fill="hold">
                                          <p:stCondLst>
                                            <p:cond delay="499"/>
                                          </p:stCondLst>
                                        </p:cTn>
                                        <p:tgtEl>
                                          <p:spTgt spid="49"/>
                                        </p:tgtEl>
                                        <p:attrNameLst>
                                          <p:attrName>style.visibility</p:attrName>
                                        </p:attrNameLst>
                                      </p:cBhvr>
                                      <p:to>
                                        <p:strVal val="hidden"/>
                                      </p:to>
                                    </p:set>
                                  </p:childTnLst>
                                </p:cTn>
                              </p:par>
                              <p:par>
                                <p:cTn id="115" presetID="22" presetClass="exit" presetSubtype="4" fill="hold" nodeType="withEffect">
                                  <p:stCondLst>
                                    <p:cond delay="0"/>
                                  </p:stCondLst>
                                  <p:childTnLst>
                                    <p:animEffect transition="out" filter="wipe(down)">
                                      <p:cBhvr>
                                        <p:cTn id="116" dur="500"/>
                                        <p:tgtEl>
                                          <p:spTgt spid="12"/>
                                        </p:tgtEl>
                                      </p:cBhvr>
                                    </p:animEffect>
                                    <p:set>
                                      <p:cBhvr>
                                        <p:cTn id="117" dur="1" fill="hold">
                                          <p:stCondLst>
                                            <p:cond delay="499"/>
                                          </p:stCondLst>
                                        </p:cTn>
                                        <p:tgtEl>
                                          <p:spTgt spid="12"/>
                                        </p:tgtEl>
                                        <p:attrNameLst>
                                          <p:attrName>style.visibility</p:attrName>
                                        </p:attrNameLst>
                                      </p:cBhvr>
                                      <p:to>
                                        <p:strVal val="hidden"/>
                                      </p:to>
                                    </p:set>
                                  </p:childTnLst>
                                </p:cTn>
                              </p:par>
                              <p:par>
                                <p:cTn id="118" presetID="22" presetClass="exit" presetSubtype="4" fill="hold" grpId="0" nodeType="withEffect">
                                  <p:stCondLst>
                                    <p:cond delay="0"/>
                                  </p:stCondLst>
                                  <p:childTnLst>
                                    <p:animEffect transition="out" filter="wipe(down)">
                                      <p:cBhvr>
                                        <p:cTn id="119" dur="500"/>
                                        <p:tgtEl>
                                          <p:spTgt spid="60"/>
                                        </p:tgtEl>
                                      </p:cBhvr>
                                    </p:animEffect>
                                    <p:set>
                                      <p:cBhvr>
                                        <p:cTn id="120" dur="1" fill="hold">
                                          <p:stCondLst>
                                            <p:cond delay="499"/>
                                          </p:stCondLst>
                                        </p:cTn>
                                        <p:tgtEl>
                                          <p:spTgt spid="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0" grpId="0" animBg="1"/>
      <p:bldP spid="24" grpId="0" animBg="1"/>
      <p:bldP spid="25" grpId="0" animBg="1"/>
      <p:bldP spid="25" grpId="1" animBg="1"/>
      <p:bldP spid="30" grpId="0" animBg="1"/>
      <p:bldP spid="30" grpId="1" animBg="1"/>
      <p:bldP spid="42" grpId="0" animBg="1"/>
      <p:bldP spid="49" grpId="0" animBg="1"/>
      <p:bldP spid="49" grpId="1" animBg="1"/>
      <p:bldP spid="59" grpId="0" animBg="1"/>
      <p:bldP spid="62" grpId="0" animBg="1"/>
      <p:bldP spid="65" grpId="0" animBg="1"/>
      <p:bldP spid="92" grpId="0" animBg="1"/>
      <p:bldP spid="63" grpId="0" animBg="1"/>
      <p:bldP spid="69" grpId="0" animBg="1"/>
      <p:bldP spid="80" grpId="0" animBg="1"/>
      <p:bldP spid="81" grpId="0" animBg="1"/>
      <p:bldP spid="82" grpId="0" animBg="1"/>
      <p:bldP spid="83" grpId="0"/>
      <p:bldP spid="84" grpId="0"/>
      <p:bldP spid="90" grpId="0" animBg="1"/>
      <p:bldP spid="95" grpId="0"/>
      <p:bldP spid="2" grpId="0" animBg="1"/>
      <p:bldP spid="60" grpId="0" animBg="1"/>
      <p:bldP spid="6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58.4|7.9|3.3|22.4|9.7|1.5"/>
</p:tagLst>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Morgan Larsson; Sveinar Rasmussen </External_x0020_Speaker>
    <Session_x0020_Code xmlns="2295e2e7-0eeb-498e-8716-217bb2ee6ee3">SPC049</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Morgan Larsson, Sveinar Rasmussen</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D5B1471-E06D-4E70-8442-66DF724EE9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schemas.microsoft.com/office/2006/metadata/properties"/>
    <ds:schemaRef ds:uri="http://purl.org/dc/dcmitype/"/>
    <ds:schemaRef ds:uri="230e9df3-be65-4c73-a93b-d1236ebd677e"/>
    <ds:schemaRef ds:uri="http://www.w3.org/XML/1998/namespace"/>
    <ds:schemaRef ds:uri="http://schemas.microsoft.com/office/2006/documentManagement/types"/>
    <ds:schemaRef ds:uri="http://purl.org/dc/elements/1.1/"/>
    <ds:schemaRef ds:uri="032d541b-1b4e-4d91-93c7-b10533c52f73"/>
    <ds:schemaRef ds:uri="http://schemas.microsoft.com/office/infopath/2007/PartnerControls"/>
    <ds:schemaRef ds:uri="http://schemas.openxmlformats.org/package/2006/metadata/core-properties"/>
    <ds:schemaRef ds:uri="2295e2e7-0eeb-498e-8716-217bb2ee6ee3"/>
    <ds:schemaRef ds:uri="http://schemas.microsoft.com/sharepoint/v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188</TotalTime>
  <Words>3166</Words>
  <Application>Microsoft Office PowerPoint</Application>
  <PresentationFormat>Custom</PresentationFormat>
  <Paragraphs>315</Paragraphs>
  <Slides>30</Slides>
  <Notes>25</Notes>
  <HiddenSlides>0</HiddenSlides>
  <MMClips>0</MMClips>
  <ScaleCrop>false</ScaleCrop>
  <HeadingPairs>
    <vt:vector size="4" baseType="variant">
      <vt:variant>
        <vt:lpstr>Theme</vt:lpstr>
      </vt:variant>
      <vt:variant>
        <vt:i4>4</vt:i4>
      </vt:variant>
      <vt:variant>
        <vt:lpstr>Slide Titles</vt:lpstr>
      </vt:variant>
      <vt:variant>
        <vt:i4>30</vt:i4>
      </vt:variant>
    </vt:vector>
  </HeadingPairs>
  <TitlesOfParts>
    <vt:vector size="34" baseType="lpstr">
      <vt:lpstr>SPC2012_Developer_Template_16x9</vt:lpstr>
      <vt:lpstr>5-30072_SPC2012_Developer_Template_16x9_Light</vt:lpstr>
      <vt:lpstr>5-30072_SPC2012_Developer_Template_16x9</vt:lpstr>
      <vt:lpstr>5-30072_SPC2012_Business_Template_16x9_Light</vt:lpstr>
      <vt:lpstr>PowerPoint Presentation</vt:lpstr>
      <vt:lpstr>Security Trimming for  Search in SharePoint 2013  </vt:lpstr>
      <vt:lpstr>Today you’re going to learn…</vt:lpstr>
      <vt:lpstr>Topic: Security in Search</vt:lpstr>
      <vt:lpstr>Security is hard... Why?</vt:lpstr>
      <vt:lpstr>Takeaway #1</vt:lpstr>
      <vt:lpstr>Takeaway #2</vt:lpstr>
      <vt:lpstr>Concepts of Secure Search</vt:lpstr>
      <vt:lpstr>SharePoint 2013 Search Architecture</vt:lpstr>
      <vt:lpstr>Search Architecture: Content feeding</vt:lpstr>
      <vt:lpstr>SharePoint 2013 Search Architecture</vt:lpstr>
      <vt:lpstr>Search Architecture: Query evaluation</vt:lpstr>
      <vt:lpstr>Demo:  Searching Securely in a 3rd-Party Document Source</vt:lpstr>
      <vt:lpstr>Security models: Strategy</vt:lpstr>
      <vt:lpstr>Demo:  Post-Trimmer Implementation and Deployment</vt:lpstr>
      <vt:lpstr>Trimmers and compatibility</vt:lpstr>
      <vt:lpstr>Time to choose solution?</vt:lpstr>
      <vt:lpstr>Pre-Trimmer Demo Overview</vt:lpstr>
      <vt:lpstr>A Pre-Trimmer Design</vt:lpstr>
      <vt:lpstr>Demo:  Pre-Trimmer Implementation and Deployment</vt:lpstr>
      <vt:lpstr>What did we learn today...</vt:lpstr>
      <vt:lpstr>Sample Code? Visit our blog…</vt:lpstr>
      <vt:lpstr>Search HOLs and events @ SPC</vt:lpstr>
      <vt:lpstr>Related Search Sessions @ SPC</vt:lpstr>
      <vt:lpstr>PowerPoint Presentation</vt:lpstr>
      <vt:lpstr>PowerPoint Presentation</vt:lpstr>
      <vt:lpstr>PowerPoint Presentation</vt:lpstr>
      <vt:lpstr>Content ACL Types and Encoding</vt:lpstr>
      <vt:lpstr>ACL Encoding</vt:lpstr>
      <vt:lpstr>Security Filter</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 Security Trimming for Search in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15</cp:revision>
  <dcterms:created xsi:type="dcterms:W3CDTF">2012-11-11T19:48:41Z</dcterms:created>
  <dcterms:modified xsi:type="dcterms:W3CDTF">2012-12-06T00:40:03Z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