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8" r:id="rId7"/>
  </p:sldMasterIdLst>
  <p:notesMasterIdLst>
    <p:notesMasterId r:id="rId35"/>
  </p:notesMasterIdLst>
  <p:handoutMasterIdLst>
    <p:handoutMasterId r:id="rId36"/>
  </p:handout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82" r:id="rId31"/>
    <p:sldId id="279" r:id="rId32"/>
    <p:sldId id="280" r:id="rId33"/>
    <p:sldId id="281" r:id="rId34"/>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5238" autoAdjust="0"/>
  </p:normalViewPr>
  <p:slideViewPr>
    <p:cSldViewPr>
      <p:cViewPr>
        <p:scale>
          <a:sx n="118" d="100"/>
          <a:sy n="118" d="100"/>
        </p:scale>
        <p:origin x="-72" y="546"/>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75" d="100"/>
        <a:sy n="75" d="100"/>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slide" Target="slides/slide27.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handoutMaster" Target="handoutMasters/handoutMaster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a:t>
            </a:r>
            <a:r>
              <a:rPr lang="en-US"/>
              <a:t>- </a:t>
            </a:r>
            <a:r>
              <a:rPr lang="en-US" smtClean="0"/>
              <a:t>Developer</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Developer</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1966793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29306391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70C0F2C-A21B-4D4A-B294-FA024D4C0C6F}"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19553482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70C0F2C-A21B-4D4A-B294-FA024D4C0C6F}"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12086598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795BD63-BCCE-4913-8377-FFA67D4C3347}"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6653142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D3B1EE5-3102-4693-91D6-BD25918FFF7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4358763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FA39BBE-9C02-414E-B2B7-3F83C572A353}"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40516046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7:04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25</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179139223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g"/><Relationship Id="rId1" Type="http://schemas.openxmlformats.org/officeDocument/2006/relationships/slideMaster" Target="../slideMasters/slideMaster3.xml"/><Relationship Id="rId4" Type="http://schemas.openxmlformats.org/officeDocument/2006/relationships/image" Target="../media/image3.emf"/></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8.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8.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5350" y="1028409"/>
            <a:ext cx="2376488" cy="461665"/>
          </a:xfrm>
        </p:spPr>
        <p:txBody>
          <a:bodyPr/>
          <a:lstStyle>
            <a:lvl1pPr marL="0" indent="0" algn="r">
              <a:buNone/>
              <a:defRPr sz="200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4587455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400">
                <a:defRPr/>
              </a:pPr>
              <a:endParaRPr lang="en-US" kern="0" smtClean="0">
                <a:solidFill>
                  <a:sysClr val="windowText" lastClr="000000"/>
                </a:solidFill>
              </a:endParaRPr>
            </a:p>
          </p:txBody>
        </p:sp>
      </p:grpSp>
    </p:spTree>
    <p:extLst>
      <p:ext uri="{BB962C8B-B14F-4D97-AF65-F5344CB8AC3E}">
        <p14:creationId xmlns:p14="http://schemas.microsoft.com/office/powerpoint/2010/main" val="9979978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8300"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80" tIns="146304" rIns="182880" bIns="14630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78721457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91146293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46515125"/>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330286451"/>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493759718"/>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80193991"/>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3679617"/>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11545063"/>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53467939"/>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17134200"/>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67678430"/>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89166851"/>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15741159"/>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9196447"/>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3931757"/>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8101080"/>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912608"/>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5250743"/>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38599505"/>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078390860"/>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01240611"/>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2" name="Rectangle 31"/>
          <p:cNvSpPr/>
          <p:nvPr userDrawn="1"/>
        </p:nvSpPr>
        <p:spPr bwMode="hidden">
          <a:xfrm rot="5400000" flipV="1">
            <a:off x="9010057" y="4017496"/>
            <a:ext cx="5558978" cy="53127"/>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33" name="Rectangle 32"/>
          <p:cNvSpPr/>
          <p:nvPr userDrawn="1"/>
        </p:nvSpPr>
        <p:spPr bwMode="hidden">
          <a:xfrm>
            <a:off x="11524552" y="1287886"/>
            <a:ext cx="612267" cy="53180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2448" dirty="0">
              <a:gradFill>
                <a:gsLst>
                  <a:gs pos="0">
                    <a:srgbClr val="505050"/>
                  </a:gs>
                  <a:gs pos="86000">
                    <a:srgbClr val="505050"/>
                  </a:gs>
                </a:gsLst>
                <a:lin ang="5400000" scaled="0"/>
              </a:gradFill>
              <a:latin typeface="Segoe UI Light" pitchFamily="34" charset="0"/>
            </a:endParaRPr>
          </a:p>
        </p:txBody>
      </p:sp>
      <p:sp>
        <p:nvSpPr>
          <p:cNvPr id="34" name="Rectangle 33"/>
          <p:cNvSpPr/>
          <p:nvPr userDrawn="1"/>
        </p:nvSpPr>
        <p:spPr bwMode="gray">
          <a:xfrm flipV="1">
            <a:off x="620367" y="6605939"/>
            <a:ext cx="11195742"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35" name="Rectangle 34"/>
          <p:cNvSpPr/>
          <p:nvPr userDrawn="1"/>
        </p:nvSpPr>
        <p:spPr bwMode="hidden">
          <a:xfrm>
            <a:off x="11816109" y="6508794"/>
            <a:ext cx="620366" cy="4857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2448" dirty="0">
              <a:gradFill>
                <a:gsLst>
                  <a:gs pos="0">
                    <a:srgbClr val="505050"/>
                  </a:gs>
                  <a:gs pos="86000">
                    <a:srgbClr val="505050"/>
                  </a:gs>
                </a:gsLst>
                <a:lin ang="5400000" scaled="0"/>
              </a:gradFill>
              <a:latin typeface="Segoe UI Light" pitchFamily="34" charset="0"/>
            </a:endParaRPr>
          </a:p>
        </p:txBody>
      </p:sp>
      <p:sp>
        <p:nvSpPr>
          <p:cNvPr id="36" name="Rectangle 35"/>
          <p:cNvSpPr/>
          <p:nvPr userDrawn="1"/>
        </p:nvSpPr>
        <p:spPr bwMode="gray">
          <a:xfrm>
            <a:off x="0" y="1241256"/>
            <a:ext cx="11816109"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37" name="Rectangle 36"/>
          <p:cNvSpPr/>
          <p:nvPr userDrawn="1"/>
        </p:nvSpPr>
        <p:spPr bwMode="hidden">
          <a:xfrm>
            <a:off x="10599674" y="0"/>
            <a:ext cx="1836802" cy="1241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2448" dirty="0">
              <a:gradFill>
                <a:gsLst>
                  <a:gs pos="0">
                    <a:srgbClr val="505050"/>
                  </a:gs>
                  <a:gs pos="86000">
                    <a:srgbClr val="505050"/>
                  </a:gs>
                </a:gsLst>
                <a:lin ang="5400000" scaled="0"/>
              </a:gradFill>
              <a:latin typeface="Segoe UI Light" pitchFamily="34" charset="0"/>
            </a:endParaRPr>
          </a:p>
        </p:txBody>
      </p:sp>
      <p:sp>
        <p:nvSpPr>
          <p:cNvPr id="38" name="Rectangle 37"/>
          <p:cNvSpPr/>
          <p:nvPr userDrawn="1"/>
        </p:nvSpPr>
        <p:spPr bwMode="hidden">
          <a:xfrm>
            <a:off x="11816109" y="763747"/>
            <a:ext cx="620368" cy="6152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2448" dirty="0">
              <a:gradFill>
                <a:gsLst>
                  <a:gs pos="0">
                    <a:srgbClr val="505050"/>
                  </a:gs>
                  <a:gs pos="86000">
                    <a:srgbClr val="505050"/>
                  </a:gs>
                </a:gsLst>
                <a:lin ang="5400000" scaled="0"/>
              </a:gradFill>
              <a:latin typeface="Segoe UI Light" pitchFamily="34" charset="0"/>
            </a:endParaRPr>
          </a:p>
        </p:txBody>
      </p:sp>
      <p:sp>
        <p:nvSpPr>
          <p:cNvPr id="40" name="Rectangle 39"/>
          <p:cNvSpPr/>
          <p:nvPr userDrawn="1"/>
        </p:nvSpPr>
        <p:spPr bwMode="hidden">
          <a:xfrm>
            <a:off x="11232198" y="6652568"/>
            <a:ext cx="1204277" cy="3419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2448" dirty="0">
              <a:gradFill>
                <a:gsLst>
                  <a:gs pos="0">
                    <a:srgbClr val="505050"/>
                  </a:gs>
                  <a:gs pos="86000">
                    <a:srgbClr val="505050"/>
                  </a:gs>
                </a:gsLst>
                <a:lin ang="5400000" scaled="0"/>
              </a:gradFill>
              <a:latin typeface="Segoe UI Light" pitchFamily="34" charset="0"/>
            </a:endParaRPr>
          </a:p>
        </p:txBody>
      </p:sp>
      <p:sp>
        <p:nvSpPr>
          <p:cNvPr id="7" name="Rectangle 6"/>
          <p:cNvSpPr/>
          <p:nvPr userDrawn="1"/>
        </p:nvSpPr>
        <p:spPr bwMode="gray">
          <a:xfrm>
            <a:off x="620365" y="1427166"/>
            <a:ext cx="11195743" cy="5010387"/>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pic>
        <p:nvPicPr>
          <p:cNvPr id="14"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6474" t="2554" b="36337"/>
          <a:stretch/>
        </p:blipFill>
        <p:spPr bwMode="auto">
          <a:xfrm>
            <a:off x="-1620" y="-2"/>
            <a:ext cx="7697073" cy="6995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 Placeholder 4"/>
          <p:cNvSpPr>
            <a:spLocks noGrp="1"/>
          </p:cNvSpPr>
          <p:nvPr>
            <p:ph type="body" sz="quarter" idx="10"/>
          </p:nvPr>
        </p:nvSpPr>
        <p:spPr>
          <a:xfrm>
            <a:off x="775862" y="1554338"/>
            <a:ext cx="10962499" cy="1961371"/>
          </a:xfrm>
        </p:spPr>
        <p:txBody>
          <a:bodyPr/>
          <a:lstStyle>
            <a:lvl1pPr marL="414487" indent="-414487">
              <a:defRPr sz="2856">
                <a:gradFill>
                  <a:gsLst>
                    <a:gs pos="0">
                      <a:schemeClr val="tx1"/>
                    </a:gs>
                    <a:gs pos="86000">
                      <a:schemeClr val="tx1"/>
                    </a:gs>
                  </a:gsLst>
                  <a:lin ang="5400000" scaled="0"/>
                </a:gradFill>
              </a:defRPr>
            </a:lvl1pPr>
            <a:lvl2pPr>
              <a:defRPr sz="2448">
                <a:gradFill>
                  <a:gsLst>
                    <a:gs pos="0">
                      <a:schemeClr val="tx1"/>
                    </a:gs>
                    <a:gs pos="86000">
                      <a:schemeClr val="tx1"/>
                    </a:gs>
                  </a:gsLst>
                  <a:lin ang="5400000" scaled="0"/>
                </a:gradFill>
              </a:defRPr>
            </a:lvl2pPr>
            <a:lvl3pPr marL="1228891" indent="-356200">
              <a:defRPr sz="2040">
                <a:gradFill>
                  <a:gsLst>
                    <a:gs pos="0">
                      <a:schemeClr val="tx1"/>
                    </a:gs>
                    <a:gs pos="86000">
                      <a:schemeClr val="tx1"/>
                    </a:gs>
                  </a:gsLst>
                  <a:lin ang="5400000" scaled="0"/>
                </a:gradFill>
              </a:defRPr>
            </a:lvl3pPr>
            <a:lvl4pPr marL="1568900" indent="-284960">
              <a:defRPr sz="1836">
                <a:gradFill>
                  <a:gsLst>
                    <a:gs pos="0">
                      <a:schemeClr val="tx1"/>
                    </a:gs>
                    <a:gs pos="86000">
                      <a:schemeClr val="tx1"/>
                    </a:gs>
                  </a:gsLst>
                  <a:lin ang="5400000" scaled="0"/>
                </a:gradFill>
              </a:defRPr>
            </a:lvl4pPr>
            <a:lvl5pPr marL="1925100" indent="-288198">
              <a:defRPr sz="1836">
                <a:gradFill>
                  <a:gsLst>
                    <a:gs pos="0">
                      <a:schemeClr val="tx1"/>
                    </a:gs>
                    <a:gs pos="86000">
                      <a:schemeClr val="tx1"/>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9" name="Title 1"/>
          <p:cNvSpPr>
            <a:spLocks noGrp="1"/>
          </p:cNvSpPr>
          <p:nvPr>
            <p:ph type="title"/>
          </p:nvPr>
        </p:nvSpPr>
        <p:spPr>
          <a:xfrm>
            <a:off x="775862" y="573080"/>
            <a:ext cx="10962498" cy="621530"/>
          </a:xfrm>
        </p:spPr>
        <p:txBody>
          <a:bodyPr anchor="b" anchorCtr="0">
            <a:noAutofit/>
          </a:bodyPr>
          <a:lstStyle>
            <a:lvl1pPr>
              <a:defRPr>
                <a:gradFill flip="none" rotWithShape="1">
                  <a:gsLst>
                    <a:gs pos="0">
                      <a:schemeClr val="tx2"/>
                    </a:gs>
                    <a:gs pos="86000">
                      <a:schemeClr val="tx2"/>
                    </a:gs>
                  </a:gsLst>
                  <a:lin ang="5400000" scaled="0"/>
                  <a:tileRect/>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279271557"/>
      </p:ext>
    </p:extLst>
  </p:cSld>
  <p:clrMapOvr>
    <a:masterClrMapping/>
  </p:clrMapOvr>
  <p:transition spd="slow">
    <p:wipe dir="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theme" Target="../theme/theme3.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57.xml"/><Relationship Id="rId1" Type="http://schemas.openxmlformats.org/officeDocument/2006/relationships/slideLayout" Target="../slideLayouts/slideLayout56.xml"/><Relationship Id="rId4" Type="http://schemas.openxmlformats.org/officeDocument/2006/relationships/image" Target="../media/image7.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5761777"/>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4">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70875639"/>
      </p:ext>
    </p:extLst>
  </p:cSld>
  <p:clrMap bg1="lt1" tx1="dk1" bg2="lt2" tx2="dk2" accent1="accent1" accent2="accent2" accent3="accent3" accent4="accent4" accent5="accent5" accent6="accent6" hlink="hlink" folHlink="folHlink"/>
  <p:sldLayoutIdLst>
    <p:sldLayoutId id="2147484229" r:id="rId1"/>
    <p:sldLayoutId id="2147484240" r:id="rId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3" Type="http://schemas.openxmlformats.org/officeDocument/2006/relationships/hyperlink" Target="http://www.microsoft.com/en-us/bi/powerpivot.aspx" TargetMode="External"/><Relationship Id="rId2" Type="http://schemas.openxmlformats.org/officeDocument/2006/relationships/hyperlink" Target="http://www.stunnware.com/" TargetMode="External"/><Relationship Id="rId1" Type="http://schemas.openxmlformats.org/officeDocument/2006/relationships/slideLayout" Target="../slideLayouts/slideLayout23.xml"/><Relationship Id="rId4" Type="http://schemas.openxmlformats.org/officeDocument/2006/relationships/hyperlink" Target="http://crm.dynamics.com/en-us/home?WT.srch=1&amp;WT.mc_ID=SEARCH_CRM&amp;EP=200083527"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7.xml"/><Relationship Id="rId1" Type="http://schemas.openxmlformats.org/officeDocument/2006/relationships/slideLayout" Target="../slideLayouts/slideLayout56.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myspc.sharepointconference.com/" TargetMode="External"/><Relationship Id="rId1" Type="http://schemas.openxmlformats.org/officeDocument/2006/relationships/slideLayout" Target="../slideLayouts/slideLayout3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5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8" Type="http://schemas.openxmlformats.org/officeDocument/2006/relationships/image" Target="../media/image17.jpg"/><Relationship Id="rId3" Type="http://schemas.openxmlformats.org/officeDocument/2006/relationships/image" Target="../media/image12.jpg"/><Relationship Id="rId7" Type="http://schemas.openxmlformats.org/officeDocument/2006/relationships/image" Target="../media/image16.jpg"/><Relationship Id="rId2" Type="http://schemas.openxmlformats.org/officeDocument/2006/relationships/image" Target="../media/image11.png"/><Relationship Id="rId1" Type="http://schemas.openxmlformats.org/officeDocument/2006/relationships/slideLayout" Target="../slideLayouts/slideLayout31.xml"/><Relationship Id="rId6" Type="http://schemas.openxmlformats.org/officeDocument/2006/relationships/image" Target="../media/image15.png"/><Relationship Id="rId5" Type="http://schemas.openxmlformats.org/officeDocument/2006/relationships/image" Target="../media/image14.jpg"/><Relationship Id="rId4" Type="http://schemas.openxmlformats.org/officeDocument/2006/relationships/image" Target="../media/image13.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1.xml"/></Relationships>
</file>

<file path=ppt/slides/_rels/slide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3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3877442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 the Road in 5 Steps</a:t>
            </a:r>
            <a:endParaRPr lang="en-US" dirty="0"/>
          </a:p>
        </p:txBody>
      </p:sp>
      <p:sp>
        <p:nvSpPr>
          <p:cNvPr id="3" name="Text Placeholder 2"/>
          <p:cNvSpPr>
            <a:spLocks noGrp="1"/>
          </p:cNvSpPr>
          <p:nvPr>
            <p:ph type="body" sz="quarter" idx="10"/>
          </p:nvPr>
        </p:nvSpPr>
        <p:spPr/>
        <p:txBody>
          <a:bodyPr/>
          <a:lstStyle/>
          <a:p>
            <a:pPr marL="571500" indent="-571500">
              <a:buFont typeface="Arial" panose="020B0604020202020204" pitchFamily="34" charset="0"/>
              <a:buChar char="•"/>
            </a:pPr>
            <a:r>
              <a:rPr lang="en-US" dirty="0" smtClean="0"/>
              <a:t>Add shapes</a:t>
            </a:r>
          </a:p>
          <a:p>
            <a:pPr marL="571500" indent="-571500">
              <a:buFont typeface="Arial" panose="020B0604020202020204" pitchFamily="34" charset="0"/>
              <a:buChar char="•"/>
            </a:pPr>
            <a:r>
              <a:rPr lang="en-US" dirty="0" smtClean="0"/>
              <a:t>Create Shape Names on shapes</a:t>
            </a:r>
          </a:p>
          <a:p>
            <a:pPr marL="571500" indent="-571500">
              <a:buFont typeface="Arial" panose="020B0604020202020204" pitchFamily="34" charset="0"/>
              <a:buChar char="•"/>
            </a:pPr>
            <a:r>
              <a:rPr lang="en-US" dirty="0" smtClean="0"/>
              <a:t>Link to Data</a:t>
            </a:r>
          </a:p>
          <a:p>
            <a:pPr marL="571500" indent="-571500">
              <a:buFont typeface="Arial" panose="020B0604020202020204" pitchFamily="34" charset="0"/>
              <a:buChar char="•"/>
            </a:pPr>
            <a:r>
              <a:rPr lang="en-US" dirty="0" smtClean="0"/>
              <a:t>Associate Data to shapes</a:t>
            </a:r>
          </a:p>
          <a:p>
            <a:pPr marL="571500" indent="-571500">
              <a:buFont typeface="Arial" panose="020B0604020202020204" pitchFamily="34" charset="0"/>
              <a:buChar char="•"/>
            </a:pPr>
            <a:r>
              <a:rPr lang="en-US" dirty="0" smtClean="0"/>
              <a:t>Format Data Graphics</a:t>
            </a:r>
            <a:endParaRPr lang="en-US" dirty="0"/>
          </a:p>
        </p:txBody>
      </p:sp>
    </p:spTree>
    <p:extLst>
      <p:ext uri="{BB962C8B-B14F-4D97-AF65-F5344CB8AC3E}">
        <p14:creationId xmlns:p14="http://schemas.microsoft.com/office/powerpoint/2010/main" val="1142708417"/>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bg2">
                    <a:lumMod val="50000"/>
                  </a:schemeClr>
                </a:solidFill>
              </a:rPr>
              <a:t>demo</a:t>
            </a:r>
            <a:br>
              <a:rPr lang="en-US" dirty="0" smtClean="0">
                <a:solidFill>
                  <a:schemeClr val="bg2">
                    <a:lumMod val="50000"/>
                  </a:schemeClr>
                </a:solidFill>
              </a:rPr>
            </a:br>
            <a:r>
              <a:rPr lang="en-US" dirty="0" smtClean="0"/>
              <a:t/>
            </a:r>
            <a:br>
              <a:rPr lang="en-US" dirty="0" smtClean="0"/>
            </a:br>
            <a:r>
              <a:rPr lang="en-US" dirty="0" smtClean="0"/>
              <a:t>On the road…</a:t>
            </a:r>
            <a:endParaRPr lang="en-US" dirty="0"/>
          </a:p>
        </p:txBody>
      </p:sp>
      <p:sp>
        <p:nvSpPr>
          <p:cNvPr id="2" name="Text Placeholder 1"/>
          <p:cNvSpPr>
            <a:spLocks noGrp="1"/>
          </p:cNvSpPr>
          <p:nvPr>
            <p:ph type="body" sz="quarter" idx="12"/>
          </p:nvPr>
        </p:nvSpPr>
        <p:spPr/>
        <p:txBody>
          <a:bodyPr/>
          <a:lstStyle/>
          <a:p>
            <a:endParaRPr lang="en-US"/>
          </a:p>
        </p:txBody>
      </p:sp>
      <p:pic>
        <p:nvPicPr>
          <p:cNvPr id="4" name="Picture 34" descr="C:\Users\sakuu\Documents\Ballmer WPC\AI\Travel.png"/>
          <p:cNvPicPr>
            <a:picLocks noChangeAspect="1" noChangeArrowheads="1"/>
          </p:cNvPicPr>
          <p:nvPr/>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black">
          <a:xfrm>
            <a:off x="9799637" y="4115463"/>
            <a:ext cx="2438406" cy="24503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3696381"/>
      </p:ext>
    </p:extLst>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Many Flavors of cake</a:t>
            </a:r>
            <a:endParaRPr lang="en-US" dirty="0"/>
          </a:p>
        </p:txBody>
      </p:sp>
    </p:spTree>
    <p:extLst>
      <p:ext uri="{BB962C8B-B14F-4D97-AF65-F5344CB8AC3E}">
        <p14:creationId xmlns:p14="http://schemas.microsoft.com/office/powerpoint/2010/main" val="2856530540"/>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 your Enterprise in 5 Steps</a:t>
            </a:r>
            <a:endParaRPr lang="en-US" dirty="0"/>
          </a:p>
        </p:txBody>
      </p:sp>
      <p:sp>
        <p:nvSpPr>
          <p:cNvPr id="3" name="Text Placeholder 2"/>
          <p:cNvSpPr>
            <a:spLocks noGrp="1"/>
          </p:cNvSpPr>
          <p:nvPr>
            <p:ph type="body" sz="quarter" idx="10"/>
          </p:nvPr>
        </p:nvSpPr>
        <p:spPr/>
        <p:txBody>
          <a:bodyPr/>
          <a:lstStyle/>
          <a:p>
            <a:pPr marL="742950" indent="-742950">
              <a:buFont typeface="+mj-lt"/>
              <a:buAutoNum type="arabicPeriod"/>
            </a:pPr>
            <a:r>
              <a:rPr lang="en-US" dirty="0" smtClean="0"/>
              <a:t>Upload Excel Spreadsheet</a:t>
            </a:r>
          </a:p>
          <a:p>
            <a:pPr marL="742950" indent="-742950">
              <a:buFont typeface="+mj-lt"/>
              <a:buAutoNum type="arabicPeriod"/>
            </a:pPr>
            <a:r>
              <a:rPr lang="en-US" dirty="0" smtClean="0"/>
              <a:t>Re-connect to Excel</a:t>
            </a:r>
          </a:p>
          <a:p>
            <a:pPr marL="742950" indent="-742950">
              <a:buFont typeface="+mj-lt"/>
              <a:buAutoNum type="arabicPeriod"/>
            </a:pPr>
            <a:r>
              <a:rPr lang="en-US" dirty="0" smtClean="0"/>
              <a:t>Publish to SharePoint</a:t>
            </a:r>
          </a:p>
          <a:p>
            <a:pPr marL="742950" indent="-742950">
              <a:buFont typeface="+mj-lt"/>
              <a:buAutoNum type="arabicPeriod"/>
            </a:pPr>
            <a:r>
              <a:rPr lang="en-US" dirty="0" smtClean="0"/>
              <a:t>Edit Page</a:t>
            </a:r>
          </a:p>
          <a:p>
            <a:pPr marL="742950" indent="-742950">
              <a:buFont typeface="+mj-lt"/>
              <a:buAutoNum type="arabicPeriod"/>
            </a:pPr>
            <a:r>
              <a:rPr lang="en-US" dirty="0" smtClean="0"/>
              <a:t>Add Visio Web Access web part</a:t>
            </a:r>
            <a:endParaRPr lang="en-US" dirty="0"/>
          </a:p>
        </p:txBody>
      </p:sp>
    </p:spTree>
    <p:extLst>
      <p:ext uri="{BB962C8B-B14F-4D97-AF65-F5344CB8AC3E}">
        <p14:creationId xmlns:p14="http://schemas.microsoft.com/office/powerpoint/2010/main" val="2395414650"/>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solidFill>
                  <a:schemeClr val="bg2">
                    <a:lumMod val="50000"/>
                  </a:schemeClr>
                </a:solidFill>
              </a:rPr>
              <a:t>demo</a:t>
            </a:r>
            <a:br>
              <a:rPr lang="en-US" dirty="0">
                <a:solidFill>
                  <a:schemeClr val="bg2">
                    <a:lumMod val="50000"/>
                  </a:schemeClr>
                </a:solidFill>
              </a:rPr>
            </a:br>
            <a:r>
              <a:rPr lang="en-US" dirty="0"/>
              <a:t/>
            </a:r>
            <a:br>
              <a:rPr lang="en-US" dirty="0"/>
            </a:br>
            <a:r>
              <a:rPr lang="en-US" dirty="0"/>
              <a:t>In </a:t>
            </a:r>
            <a:r>
              <a:rPr lang="en-US" dirty="0" smtClean="0"/>
              <a:t>your enterprise…</a:t>
            </a:r>
            <a:endParaRPr lang="en-US" dirty="0"/>
          </a:p>
        </p:txBody>
      </p:sp>
      <p:sp>
        <p:nvSpPr>
          <p:cNvPr id="2" name="Text Placeholder 1"/>
          <p:cNvSpPr>
            <a:spLocks noGrp="1"/>
          </p:cNvSpPr>
          <p:nvPr>
            <p:ph type="body" sz="quarter" idx="12"/>
          </p:nvPr>
        </p:nvSpPr>
        <p:spPr/>
        <p:txBody>
          <a:bodyPr/>
          <a:lstStyle/>
          <a:p>
            <a:endParaRPr lang="en-US"/>
          </a:p>
        </p:txBody>
      </p:sp>
      <p:pic>
        <p:nvPicPr>
          <p:cNvPr id="5" name="Picture 36" descr="C:\Users\sakuu\Documents\Ballmer WPC\AI\work.png"/>
          <p:cNvPicPr>
            <a:picLocks noChangeAspect="1" noChangeArrowheads="1"/>
          </p:cNvPicPr>
          <p:nvPr/>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black">
          <a:xfrm>
            <a:off x="10409237" y="3957410"/>
            <a:ext cx="1732364" cy="27664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9635558"/>
      </p:ext>
    </p:extLst>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8000" dirty="0" smtClean="0"/>
              <a:t>Mixing your cake</a:t>
            </a:r>
            <a:endParaRPr lang="en-US" sz="8000" dirty="0"/>
          </a:p>
        </p:txBody>
      </p:sp>
    </p:spTree>
    <p:extLst>
      <p:ext uri="{BB962C8B-B14F-4D97-AF65-F5344CB8AC3E}">
        <p14:creationId xmlns:p14="http://schemas.microsoft.com/office/powerpoint/2010/main" val="1810688466"/>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solidFill>
                  <a:schemeClr val="bg2">
                    <a:lumMod val="50000"/>
                  </a:schemeClr>
                </a:solidFill>
              </a:rPr>
              <a:t>demo</a:t>
            </a:r>
            <a:br>
              <a:rPr lang="en-US" dirty="0">
                <a:solidFill>
                  <a:schemeClr val="bg2">
                    <a:lumMod val="50000"/>
                  </a:schemeClr>
                </a:solidFill>
              </a:rPr>
            </a:br>
            <a:r>
              <a:rPr lang="en-US" dirty="0"/>
              <a:t/>
            </a:r>
            <a:br>
              <a:rPr lang="en-US" dirty="0"/>
            </a:br>
            <a:r>
              <a:rPr lang="en-US" dirty="0"/>
              <a:t>Targeting your data</a:t>
            </a:r>
          </a:p>
        </p:txBody>
      </p:sp>
      <p:sp>
        <p:nvSpPr>
          <p:cNvPr id="2" name="Text Placeholder 1"/>
          <p:cNvSpPr>
            <a:spLocks noGrp="1"/>
          </p:cNvSpPr>
          <p:nvPr>
            <p:ph type="body" sz="quarter" idx="12"/>
          </p:nvPr>
        </p:nvSpPr>
        <p:spPr/>
        <p:txBody>
          <a:bodyPr/>
          <a:lstStyle/>
          <a:p>
            <a:endParaRPr lang="en-US"/>
          </a:p>
        </p:txBody>
      </p:sp>
      <p:sp>
        <p:nvSpPr>
          <p:cNvPr id="5" name="Freeform 22"/>
          <p:cNvSpPr>
            <a:spLocks noEditPoints="1"/>
          </p:cNvSpPr>
          <p:nvPr/>
        </p:nvSpPr>
        <p:spPr bwMode="black">
          <a:xfrm>
            <a:off x="9799637" y="4115463"/>
            <a:ext cx="2438406" cy="2450362"/>
          </a:xfrm>
          <a:custGeom>
            <a:avLst/>
            <a:gdLst>
              <a:gd name="T0" fmla="*/ 300 w 300"/>
              <a:gd name="T1" fmla="*/ 141 h 300"/>
              <a:gd name="T2" fmla="*/ 285 w 300"/>
              <a:gd name="T3" fmla="*/ 141 h 300"/>
              <a:gd name="T4" fmla="*/ 159 w 300"/>
              <a:gd name="T5" fmla="*/ 15 h 300"/>
              <a:gd name="T6" fmla="*/ 159 w 300"/>
              <a:gd name="T7" fmla="*/ 0 h 300"/>
              <a:gd name="T8" fmla="*/ 141 w 300"/>
              <a:gd name="T9" fmla="*/ 0 h 300"/>
              <a:gd name="T10" fmla="*/ 141 w 300"/>
              <a:gd name="T11" fmla="*/ 15 h 300"/>
              <a:gd name="T12" fmla="*/ 15 w 300"/>
              <a:gd name="T13" fmla="*/ 141 h 300"/>
              <a:gd name="T14" fmla="*/ 0 w 300"/>
              <a:gd name="T15" fmla="*/ 141 h 300"/>
              <a:gd name="T16" fmla="*/ 0 w 300"/>
              <a:gd name="T17" fmla="*/ 159 h 300"/>
              <a:gd name="T18" fmla="*/ 15 w 300"/>
              <a:gd name="T19" fmla="*/ 159 h 300"/>
              <a:gd name="T20" fmla="*/ 141 w 300"/>
              <a:gd name="T21" fmla="*/ 285 h 300"/>
              <a:gd name="T22" fmla="*/ 141 w 300"/>
              <a:gd name="T23" fmla="*/ 300 h 300"/>
              <a:gd name="T24" fmla="*/ 159 w 300"/>
              <a:gd name="T25" fmla="*/ 300 h 300"/>
              <a:gd name="T26" fmla="*/ 159 w 300"/>
              <a:gd name="T27" fmla="*/ 285 h 300"/>
              <a:gd name="T28" fmla="*/ 285 w 300"/>
              <a:gd name="T29" fmla="*/ 159 h 300"/>
              <a:gd name="T30" fmla="*/ 300 w 300"/>
              <a:gd name="T31" fmla="*/ 159 h 300"/>
              <a:gd name="T32" fmla="*/ 300 w 300"/>
              <a:gd name="T33" fmla="*/ 141 h 300"/>
              <a:gd name="T34" fmla="*/ 258 w 300"/>
              <a:gd name="T35" fmla="*/ 141 h 300"/>
              <a:gd name="T36" fmla="*/ 230 w 300"/>
              <a:gd name="T37" fmla="*/ 141 h 300"/>
              <a:gd name="T38" fmla="*/ 159 w 300"/>
              <a:gd name="T39" fmla="*/ 70 h 300"/>
              <a:gd name="T40" fmla="*/ 159 w 300"/>
              <a:gd name="T41" fmla="*/ 42 h 300"/>
              <a:gd name="T42" fmla="*/ 258 w 300"/>
              <a:gd name="T43" fmla="*/ 141 h 300"/>
              <a:gd name="T44" fmla="*/ 141 w 300"/>
              <a:gd name="T45" fmla="*/ 125 h 300"/>
              <a:gd name="T46" fmla="*/ 125 w 300"/>
              <a:gd name="T47" fmla="*/ 141 h 300"/>
              <a:gd name="T48" fmla="*/ 97 w 300"/>
              <a:gd name="T49" fmla="*/ 141 h 300"/>
              <a:gd name="T50" fmla="*/ 141 w 300"/>
              <a:gd name="T51" fmla="*/ 97 h 300"/>
              <a:gd name="T52" fmla="*/ 141 w 300"/>
              <a:gd name="T53" fmla="*/ 125 h 300"/>
              <a:gd name="T54" fmla="*/ 125 w 300"/>
              <a:gd name="T55" fmla="*/ 159 h 300"/>
              <a:gd name="T56" fmla="*/ 141 w 300"/>
              <a:gd name="T57" fmla="*/ 175 h 300"/>
              <a:gd name="T58" fmla="*/ 141 w 300"/>
              <a:gd name="T59" fmla="*/ 203 h 300"/>
              <a:gd name="T60" fmla="*/ 97 w 300"/>
              <a:gd name="T61" fmla="*/ 159 h 300"/>
              <a:gd name="T62" fmla="*/ 125 w 300"/>
              <a:gd name="T63" fmla="*/ 159 h 300"/>
              <a:gd name="T64" fmla="*/ 159 w 300"/>
              <a:gd name="T65" fmla="*/ 175 h 300"/>
              <a:gd name="T66" fmla="*/ 175 w 300"/>
              <a:gd name="T67" fmla="*/ 159 h 300"/>
              <a:gd name="T68" fmla="*/ 203 w 300"/>
              <a:gd name="T69" fmla="*/ 159 h 300"/>
              <a:gd name="T70" fmla="*/ 159 w 300"/>
              <a:gd name="T71" fmla="*/ 203 h 300"/>
              <a:gd name="T72" fmla="*/ 159 w 300"/>
              <a:gd name="T73" fmla="*/ 175 h 300"/>
              <a:gd name="T74" fmla="*/ 175 w 300"/>
              <a:gd name="T75" fmla="*/ 141 h 300"/>
              <a:gd name="T76" fmla="*/ 159 w 300"/>
              <a:gd name="T77" fmla="*/ 125 h 300"/>
              <a:gd name="T78" fmla="*/ 159 w 300"/>
              <a:gd name="T79" fmla="*/ 97 h 300"/>
              <a:gd name="T80" fmla="*/ 203 w 300"/>
              <a:gd name="T81" fmla="*/ 141 h 300"/>
              <a:gd name="T82" fmla="*/ 175 w 300"/>
              <a:gd name="T83" fmla="*/ 141 h 300"/>
              <a:gd name="T84" fmla="*/ 141 w 300"/>
              <a:gd name="T85" fmla="*/ 42 h 300"/>
              <a:gd name="T86" fmla="*/ 141 w 300"/>
              <a:gd name="T87" fmla="*/ 70 h 300"/>
              <a:gd name="T88" fmla="*/ 70 w 300"/>
              <a:gd name="T89" fmla="*/ 141 h 300"/>
              <a:gd name="T90" fmla="*/ 42 w 300"/>
              <a:gd name="T91" fmla="*/ 141 h 300"/>
              <a:gd name="T92" fmla="*/ 141 w 300"/>
              <a:gd name="T93" fmla="*/ 42 h 300"/>
              <a:gd name="T94" fmla="*/ 42 w 300"/>
              <a:gd name="T95" fmla="*/ 159 h 300"/>
              <a:gd name="T96" fmla="*/ 70 w 300"/>
              <a:gd name="T97" fmla="*/ 159 h 300"/>
              <a:gd name="T98" fmla="*/ 141 w 300"/>
              <a:gd name="T99" fmla="*/ 230 h 300"/>
              <a:gd name="T100" fmla="*/ 141 w 300"/>
              <a:gd name="T101" fmla="*/ 258 h 300"/>
              <a:gd name="T102" fmla="*/ 42 w 300"/>
              <a:gd name="T103" fmla="*/ 159 h 300"/>
              <a:gd name="T104" fmla="*/ 159 w 300"/>
              <a:gd name="T105" fmla="*/ 258 h 300"/>
              <a:gd name="T106" fmla="*/ 159 w 300"/>
              <a:gd name="T107" fmla="*/ 230 h 300"/>
              <a:gd name="T108" fmla="*/ 230 w 300"/>
              <a:gd name="T109" fmla="*/ 159 h 300"/>
              <a:gd name="T110" fmla="*/ 258 w 300"/>
              <a:gd name="T111" fmla="*/ 159 h 300"/>
              <a:gd name="T112" fmla="*/ 159 w 300"/>
              <a:gd name="T113" fmla="*/ 25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0" h="300">
                <a:moveTo>
                  <a:pt x="300" y="141"/>
                </a:moveTo>
                <a:cubicBezTo>
                  <a:pt x="285" y="141"/>
                  <a:pt x="285" y="141"/>
                  <a:pt x="285" y="141"/>
                </a:cubicBezTo>
                <a:cubicBezTo>
                  <a:pt x="280" y="74"/>
                  <a:pt x="226" y="20"/>
                  <a:pt x="159" y="15"/>
                </a:cubicBezTo>
                <a:cubicBezTo>
                  <a:pt x="159" y="0"/>
                  <a:pt x="159" y="0"/>
                  <a:pt x="159" y="0"/>
                </a:cubicBezTo>
                <a:cubicBezTo>
                  <a:pt x="141" y="0"/>
                  <a:pt x="141" y="0"/>
                  <a:pt x="141" y="0"/>
                </a:cubicBezTo>
                <a:cubicBezTo>
                  <a:pt x="141" y="15"/>
                  <a:pt x="141" y="15"/>
                  <a:pt x="141" y="15"/>
                </a:cubicBezTo>
                <a:cubicBezTo>
                  <a:pt x="74" y="20"/>
                  <a:pt x="20" y="74"/>
                  <a:pt x="15" y="141"/>
                </a:cubicBezTo>
                <a:cubicBezTo>
                  <a:pt x="0" y="141"/>
                  <a:pt x="0" y="141"/>
                  <a:pt x="0" y="141"/>
                </a:cubicBezTo>
                <a:cubicBezTo>
                  <a:pt x="0" y="159"/>
                  <a:pt x="0" y="159"/>
                  <a:pt x="0" y="159"/>
                </a:cubicBezTo>
                <a:cubicBezTo>
                  <a:pt x="15" y="159"/>
                  <a:pt x="15" y="159"/>
                  <a:pt x="15" y="159"/>
                </a:cubicBezTo>
                <a:cubicBezTo>
                  <a:pt x="20" y="226"/>
                  <a:pt x="74" y="280"/>
                  <a:pt x="141" y="285"/>
                </a:cubicBezTo>
                <a:cubicBezTo>
                  <a:pt x="141" y="300"/>
                  <a:pt x="141" y="300"/>
                  <a:pt x="141" y="300"/>
                </a:cubicBezTo>
                <a:cubicBezTo>
                  <a:pt x="159" y="300"/>
                  <a:pt x="159" y="300"/>
                  <a:pt x="159" y="300"/>
                </a:cubicBezTo>
                <a:cubicBezTo>
                  <a:pt x="159" y="285"/>
                  <a:pt x="159" y="285"/>
                  <a:pt x="159" y="285"/>
                </a:cubicBezTo>
                <a:cubicBezTo>
                  <a:pt x="226" y="280"/>
                  <a:pt x="280" y="226"/>
                  <a:pt x="285" y="159"/>
                </a:cubicBezTo>
                <a:cubicBezTo>
                  <a:pt x="300" y="159"/>
                  <a:pt x="300" y="159"/>
                  <a:pt x="300" y="159"/>
                </a:cubicBezTo>
                <a:lnTo>
                  <a:pt x="300" y="141"/>
                </a:lnTo>
                <a:close/>
                <a:moveTo>
                  <a:pt x="258" y="141"/>
                </a:moveTo>
                <a:cubicBezTo>
                  <a:pt x="230" y="141"/>
                  <a:pt x="230" y="141"/>
                  <a:pt x="230" y="141"/>
                </a:cubicBezTo>
                <a:cubicBezTo>
                  <a:pt x="226" y="103"/>
                  <a:pt x="197" y="74"/>
                  <a:pt x="159" y="70"/>
                </a:cubicBezTo>
                <a:cubicBezTo>
                  <a:pt x="159" y="42"/>
                  <a:pt x="159" y="42"/>
                  <a:pt x="159" y="42"/>
                </a:cubicBezTo>
                <a:cubicBezTo>
                  <a:pt x="211" y="47"/>
                  <a:pt x="253" y="89"/>
                  <a:pt x="258" y="141"/>
                </a:cubicBezTo>
                <a:close/>
                <a:moveTo>
                  <a:pt x="141" y="125"/>
                </a:moveTo>
                <a:cubicBezTo>
                  <a:pt x="133" y="127"/>
                  <a:pt x="127" y="133"/>
                  <a:pt x="125" y="141"/>
                </a:cubicBezTo>
                <a:cubicBezTo>
                  <a:pt x="97" y="141"/>
                  <a:pt x="97" y="141"/>
                  <a:pt x="97" y="141"/>
                </a:cubicBezTo>
                <a:cubicBezTo>
                  <a:pt x="101" y="118"/>
                  <a:pt x="118" y="101"/>
                  <a:pt x="141" y="97"/>
                </a:cubicBezTo>
                <a:lnTo>
                  <a:pt x="141" y="125"/>
                </a:lnTo>
                <a:close/>
                <a:moveTo>
                  <a:pt x="125" y="159"/>
                </a:moveTo>
                <a:cubicBezTo>
                  <a:pt x="127" y="167"/>
                  <a:pt x="133" y="173"/>
                  <a:pt x="141" y="175"/>
                </a:cubicBezTo>
                <a:cubicBezTo>
                  <a:pt x="141" y="203"/>
                  <a:pt x="141" y="203"/>
                  <a:pt x="141" y="203"/>
                </a:cubicBezTo>
                <a:cubicBezTo>
                  <a:pt x="118" y="199"/>
                  <a:pt x="101" y="182"/>
                  <a:pt x="97" y="159"/>
                </a:cubicBezTo>
                <a:lnTo>
                  <a:pt x="125" y="159"/>
                </a:lnTo>
                <a:close/>
                <a:moveTo>
                  <a:pt x="159" y="175"/>
                </a:moveTo>
                <a:cubicBezTo>
                  <a:pt x="167" y="173"/>
                  <a:pt x="173" y="167"/>
                  <a:pt x="175" y="159"/>
                </a:cubicBezTo>
                <a:cubicBezTo>
                  <a:pt x="203" y="159"/>
                  <a:pt x="203" y="159"/>
                  <a:pt x="203" y="159"/>
                </a:cubicBezTo>
                <a:cubicBezTo>
                  <a:pt x="199" y="182"/>
                  <a:pt x="182" y="199"/>
                  <a:pt x="159" y="203"/>
                </a:cubicBezTo>
                <a:lnTo>
                  <a:pt x="159" y="175"/>
                </a:lnTo>
                <a:close/>
                <a:moveTo>
                  <a:pt x="175" y="141"/>
                </a:moveTo>
                <a:cubicBezTo>
                  <a:pt x="173" y="133"/>
                  <a:pt x="167" y="127"/>
                  <a:pt x="159" y="125"/>
                </a:cubicBezTo>
                <a:cubicBezTo>
                  <a:pt x="159" y="97"/>
                  <a:pt x="159" y="97"/>
                  <a:pt x="159" y="97"/>
                </a:cubicBezTo>
                <a:cubicBezTo>
                  <a:pt x="182" y="101"/>
                  <a:pt x="199" y="118"/>
                  <a:pt x="203" y="141"/>
                </a:cubicBezTo>
                <a:lnTo>
                  <a:pt x="175" y="141"/>
                </a:lnTo>
                <a:close/>
                <a:moveTo>
                  <a:pt x="141" y="42"/>
                </a:moveTo>
                <a:cubicBezTo>
                  <a:pt x="141" y="70"/>
                  <a:pt x="141" y="70"/>
                  <a:pt x="141" y="70"/>
                </a:cubicBezTo>
                <a:cubicBezTo>
                  <a:pt x="103" y="74"/>
                  <a:pt x="74" y="103"/>
                  <a:pt x="70" y="141"/>
                </a:cubicBezTo>
                <a:cubicBezTo>
                  <a:pt x="42" y="141"/>
                  <a:pt x="42" y="141"/>
                  <a:pt x="42" y="141"/>
                </a:cubicBezTo>
                <a:cubicBezTo>
                  <a:pt x="47" y="89"/>
                  <a:pt x="89" y="47"/>
                  <a:pt x="141" y="42"/>
                </a:cubicBezTo>
                <a:close/>
                <a:moveTo>
                  <a:pt x="42" y="159"/>
                </a:moveTo>
                <a:cubicBezTo>
                  <a:pt x="70" y="159"/>
                  <a:pt x="70" y="159"/>
                  <a:pt x="70" y="159"/>
                </a:cubicBezTo>
                <a:cubicBezTo>
                  <a:pt x="74" y="197"/>
                  <a:pt x="103" y="226"/>
                  <a:pt x="141" y="230"/>
                </a:cubicBezTo>
                <a:cubicBezTo>
                  <a:pt x="141" y="258"/>
                  <a:pt x="141" y="258"/>
                  <a:pt x="141" y="258"/>
                </a:cubicBezTo>
                <a:cubicBezTo>
                  <a:pt x="89" y="253"/>
                  <a:pt x="47" y="211"/>
                  <a:pt x="42" y="159"/>
                </a:cubicBezTo>
                <a:close/>
                <a:moveTo>
                  <a:pt x="159" y="258"/>
                </a:moveTo>
                <a:cubicBezTo>
                  <a:pt x="159" y="230"/>
                  <a:pt x="159" y="230"/>
                  <a:pt x="159" y="230"/>
                </a:cubicBezTo>
                <a:cubicBezTo>
                  <a:pt x="197" y="226"/>
                  <a:pt x="226" y="197"/>
                  <a:pt x="230" y="159"/>
                </a:cubicBezTo>
                <a:cubicBezTo>
                  <a:pt x="258" y="159"/>
                  <a:pt x="258" y="159"/>
                  <a:pt x="258" y="159"/>
                </a:cubicBezTo>
                <a:cubicBezTo>
                  <a:pt x="253" y="211"/>
                  <a:pt x="211" y="253"/>
                  <a:pt x="159" y="2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305" tIns="41153" rIns="82305" bIns="41153" numCol="1" anchor="t" anchorCtr="0" compatLnSpc="1">
            <a:prstTxWarp prst="textNoShape">
              <a:avLst/>
            </a:prstTxWarp>
          </a:bodyPr>
          <a:lstStyle/>
          <a:p>
            <a:endParaRPr lang="en-US" sz="1600" dirty="0">
              <a:solidFill>
                <a:srgbClr val="505050"/>
              </a:solidFill>
            </a:endParaRPr>
          </a:p>
        </p:txBody>
      </p:sp>
    </p:spTree>
    <p:extLst>
      <p:ext uri="{BB962C8B-B14F-4D97-AF65-F5344CB8AC3E}">
        <p14:creationId xmlns:p14="http://schemas.microsoft.com/office/powerpoint/2010/main" val="580879245"/>
      </p:ext>
    </p:extLst>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Visualize in 5 Easy Steps</a:t>
            </a:r>
            <a:endParaRPr lang="en-US" dirty="0"/>
          </a:p>
        </p:txBody>
      </p:sp>
      <p:sp>
        <p:nvSpPr>
          <p:cNvPr id="3" name="Text Placeholder 2"/>
          <p:cNvSpPr>
            <a:spLocks noGrp="1"/>
          </p:cNvSpPr>
          <p:nvPr>
            <p:ph type="body" sz="quarter" idx="10"/>
          </p:nvPr>
        </p:nvSpPr>
        <p:spPr/>
        <p:txBody>
          <a:bodyPr/>
          <a:lstStyle/>
          <a:p>
            <a:pPr marL="742950" indent="-742950">
              <a:buFont typeface="+mj-lt"/>
              <a:buAutoNum type="arabicPeriod"/>
            </a:pPr>
            <a:r>
              <a:rPr lang="en-US" dirty="0" smtClean="0"/>
              <a:t>Explorer Data</a:t>
            </a:r>
          </a:p>
          <a:p>
            <a:pPr marL="742950" indent="-742950">
              <a:buFont typeface="+mj-lt"/>
              <a:buAutoNum type="arabicPeriod"/>
            </a:pPr>
            <a:r>
              <a:rPr lang="en-US" dirty="0" smtClean="0"/>
              <a:t>Combine Data with other Systems</a:t>
            </a:r>
          </a:p>
          <a:p>
            <a:pPr marL="742950" indent="-742950">
              <a:buFont typeface="+mj-lt"/>
              <a:buAutoNum type="arabicPeriod"/>
            </a:pPr>
            <a:r>
              <a:rPr lang="en-US" dirty="0" smtClean="0"/>
              <a:t>Sync Excel</a:t>
            </a:r>
          </a:p>
          <a:p>
            <a:pPr marL="742950" indent="-742950">
              <a:buFont typeface="+mj-lt"/>
              <a:buAutoNum type="arabicPeriod"/>
            </a:pPr>
            <a:r>
              <a:rPr lang="en-US" dirty="0" smtClean="0"/>
              <a:t>Aggregate</a:t>
            </a:r>
          </a:p>
          <a:p>
            <a:pPr marL="742950" indent="-742950">
              <a:buFont typeface="+mj-lt"/>
              <a:buAutoNum type="arabicPeriod"/>
            </a:pPr>
            <a:r>
              <a:rPr lang="en-US" dirty="0" smtClean="0"/>
              <a:t>Publish</a:t>
            </a:r>
            <a:endParaRPr lang="en-US" dirty="0"/>
          </a:p>
        </p:txBody>
      </p:sp>
    </p:spTree>
    <p:extLst>
      <p:ext uri="{BB962C8B-B14F-4D97-AF65-F5344CB8AC3E}">
        <p14:creationId xmlns:p14="http://schemas.microsoft.com/office/powerpoint/2010/main" val="1909643228"/>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solidFill>
                  <a:schemeClr val="bg2">
                    <a:lumMod val="50000"/>
                  </a:schemeClr>
                </a:solidFill>
              </a:rPr>
              <a:t>demo</a:t>
            </a:r>
            <a:br>
              <a:rPr lang="en-US" dirty="0">
                <a:solidFill>
                  <a:schemeClr val="bg2">
                    <a:lumMod val="50000"/>
                  </a:schemeClr>
                </a:solidFill>
              </a:rPr>
            </a:br>
            <a:r>
              <a:rPr lang="en-US" dirty="0"/>
              <a:t/>
            </a:r>
            <a:br>
              <a:rPr lang="en-US" dirty="0"/>
            </a:br>
            <a:r>
              <a:rPr lang="en-US" dirty="0"/>
              <a:t>Visualize with Visio</a:t>
            </a:r>
          </a:p>
        </p:txBody>
      </p:sp>
      <p:sp>
        <p:nvSpPr>
          <p:cNvPr id="2" name="Text Placeholder 1"/>
          <p:cNvSpPr>
            <a:spLocks noGrp="1"/>
          </p:cNvSpPr>
          <p:nvPr>
            <p:ph type="body" sz="quarter" idx="12"/>
          </p:nvPr>
        </p:nvSpPr>
        <p:spPr/>
        <p:txBody>
          <a:bodyPr/>
          <a:lstStyle/>
          <a:p>
            <a:endParaRPr lang="en-US"/>
          </a:p>
        </p:txBody>
      </p:sp>
      <p:grpSp>
        <p:nvGrpSpPr>
          <p:cNvPr id="4" name="Group 3"/>
          <p:cNvGrpSpPr/>
          <p:nvPr/>
        </p:nvGrpSpPr>
        <p:grpSpPr bwMode="black">
          <a:xfrm>
            <a:off x="9723437" y="4115463"/>
            <a:ext cx="2578216" cy="2450362"/>
            <a:chOff x="3358790" y="376388"/>
            <a:chExt cx="1516063" cy="1195388"/>
          </a:xfrm>
          <a:solidFill>
            <a:schemeClr val="tx1"/>
          </a:solidFill>
        </p:grpSpPr>
        <p:sp>
          <p:nvSpPr>
            <p:cNvPr id="6" name="Freeform 26"/>
            <p:cNvSpPr>
              <a:spLocks/>
            </p:cNvSpPr>
            <p:nvPr/>
          </p:nvSpPr>
          <p:spPr bwMode="black">
            <a:xfrm>
              <a:off x="3703278" y="376388"/>
              <a:ext cx="1171575" cy="1128713"/>
            </a:xfrm>
            <a:custGeom>
              <a:avLst/>
              <a:gdLst>
                <a:gd name="T0" fmla="*/ 36 w 312"/>
                <a:gd name="T1" fmla="*/ 0 h 301"/>
                <a:gd name="T2" fmla="*/ 0 w 312"/>
                <a:gd name="T3" fmla="*/ 94 h 301"/>
                <a:gd name="T4" fmla="*/ 32 w 312"/>
                <a:gd name="T5" fmla="*/ 94 h 301"/>
                <a:gd name="T6" fmla="*/ 54 w 312"/>
                <a:gd name="T7" fmla="*/ 39 h 301"/>
                <a:gd name="T8" fmla="*/ 272 w 312"/>
                <a:gd name="T9" fmla="*/ 124 h 301"/>
                <a:gd name="T10" fmla="*/ 219 w 312"/>
                <a:gd name="T11" fmla="*/ 262 h 301"/>
                <a:gd name="T12" fmla="*/ 219 w 312"/>
                <a:gd name="T13" fmla="*/ 295 h 301"/>
                <a:gd name="T14" fmla="*/ 237 w 312"/>
                <a:gd name="T15" fmla="*/ 301 h 301"/>
                <a:gd name="T16" fmla="*/ 312 w 312"/>
                <a:gd name="T17" fmla="*/ 106 h 301"/>
                <a:gd name="T18" fmla="*/ 36 w 312"/>
                <a:gd name="T19"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2" h="301">
                  <a:moveTo>
                    <a:pt x="36" y="0"/>
                  </a:moveTo>
                  <a:cubicBezTo>
                    <a:pt x="0" y="94"/>
                    <a:pt x="0" y="94"/>
                    <a:pt x="0" y="94"/>
                  </a:cubicBezTo>
                  <a:cubicBezTo>
                    <a:pt x="32" y="94"/>
                    <a:pt x="32" y="94"/>
                    <a:pt x="32" y="94"/>
                  </a:cubicBezTo>
                  <a:cubicBezTo>
                    <a:pt x="41" y="73"/>
                    <a:pt x="54" y="39"/>
                    <a:pt x="54" y="39"/>
                  </a:cubicBezTo>
                  <a:cubicBezTo>
                    <a:pt x="272" y="124"/>
                    <a:pt x="272" y="124"/>
                    <a:pt x="272" y="124"/>
                  </a:cubicBezTo>
                  <a:cubicBezTo>
                    <a:pt x="219" y="262"/>
                    <a:pt x="219" y="262"/>
                    <a:pt x="219" y="262"/>
                  </a:cubicBezTo>
                  <a:cubicBezTo>
                    <a:pt x="219" y="295"/>
                    <a:pt x="219" y="295"/>
                    <a:pt x="219" y="295"/>
                  </a:cubicBezTo>
                  <a:cubicBezTo>
                    <a:pt x="237" y="301"/>
                    <a:pt x="237" y="301"/>
                    <a:pt x="237" y="301"/>
                  </a:cubicBezTo>
                  <a:cubicBezTo>
                    <a:pt x="312" y="106"/>
                    <a:pt x="312" y="106"/>
                    <a:pt x="312" y="106"/>
                  </a:cubicBezTo>
                  <a:lnTo>
                    <a:pt x="36" y="0"/>
                  </a:lnTo>
                  <a:close/>
                </a:path>
              </a:pathLst>
            </a:custGeom>
            <a:solidFill>
              <a:srgbClr val="FFFF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dirty="0">
                <a:solidFill>
                  <a:srgbClr val="505050">
                    <a:lumMod val="50000"/>
                  </a:srgbClr>
                </a:solidFill>
                <a:latin typeface="Segoe UI Light" pitchFamily="34" charset="0"/>
              </a:endParaRPr>
            </a:p>
          </p:txBody>
        </p:sp>
        <p:sp>
          <p:nvSpPr>
            <p:cNvPr id="7" name="Freeform 27"/>
            <p:cNvSpPr>
              <a:spLocks noEditPoints="1"/>
            </p:cNvSpPr>
            <p:nvPr/>
          </p:nvSpPr>
          <p:spPr bwMode="black">
            <a:xfrm>
              <a:off x="3358790" y="789138"/>
              <a:ext cx="1106488" cy="782638"/>
            </a:xfrm>
            <a:custGeom>
              <a:avLst/>
              <a:gdLst>
                <a:gd name="T0" fmla="*/ 0 w 697"/>
                <a:gd name="T1" fmla="*/ 0 h 493"/>
                <a:gd name="T2" fmla="*/ 0 w 697"/>
                <a:gd name="T3" fmla="*/ 493 h 493"/>
                <a:gd name="T4" fmla="*/ 697 w 697"/>
                <a:gd name="T5" fmla="*/ 493 h 493"/>
                <a:gd name="T6" fmla="*/ 697 w 697"/>
                <a:gd name="T7" fmla="*/ 0 h 493"/>
                <a:gd name="T8" fmla="*/ 0 w 697"/>
                <a:gd name="T9" fmla="*/ 0 h 493"/>
                <a:gd name="T10" fmla="*/ 626 w 697"/>
                <a:gd name="T11" fmla="*/ 422 h 493"/>
                <a:gd name="T12" fmla="*/ 71 w 697"/>
                <a:gd name="T13" fmla="*/ 422 h 493"/>
                <a:gd name="T14" fmla="*/ 71 w 697"/>
                <a:gd name="T15" fmla="*/ 73 h 493"/>
                <a:gd name="T16" fmla="*/ 626 w 697"/>
                <a:gd name="T17" fmla="*/ 73 h 493"/>
                <a:gd name="T18" fmla="*/ 626 w 697"/>
                <a:gd name="T19" fmla="*/ 42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7" h="493">
                  <a:moveTo>
                    <a:pt x="0" y="0"/>
                  </a:moveTo>
                  <a:lnTo>
                    <a:pt x="0" y="493"/>
                  </a:lnTo>
                  <a:lnTo>
                    <a:pt x="697" y="493"/>
                  </a:lnTo>
                  <a:lnTo>
                    <a:pt x="697" y="0"/>
                  </a:lnTo>
                  <a:lnTo>
                    <a:pt x="0" y="0"/>
                  </a:lnTo>
                  <a:close/>
                  <a:moveTo>
                    <a:pt x="626" y="422"/>
                  </a:moveTo>
                  <a:lnTo>
                    <a:pt x="71" y="422"/>
                  </a:lnTo>
                  <a:lnTo>
                    <a:pt x="71" y="73"/>
                  </a:lnTo>
                  <a:lnTo>
                    <a:pt x="626" y="73"/>
                  </a:lnTo>
                  <a:lnTo>
                    <a:pt x="626" y="422"/>
                  </a:lnTo>
                  <a:close/>
                </a:path>
              </a:pathLst>
            </a:custGeom>
            <a:solidFill>
              <a:srgbClr val="FFFF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dirty="0">
                <a:solidFill>
                  <a:srgbClr val="505050">
                    <a:lumMod val="50000"/>
                  </a:srgbClr>
                </a:solidFill>
                <a:latin typeface="Segoe UI Light" pitchFamily="34" charset="0"/>
              </a:endParaRPr>
            </a:p>
          </p:txBody>
        </p:sp>
        <p:sp>
          <p:nvSpPr>
            <p:cNvPr id="8" name="Freeform 28"/>
            <p:cNvSpPr>
              <a:spLocks/>
            </p:cNvSpPr>
            <p:nvPr/>
          </p:nvSpPr>
          <p:spPr bwMode="black">
            <a:xfrm>
              <a:off x="3565165" y="1189188"/>
              <a:ext cx="401638" cy="338138"/>
            </a:xfrm>
            <a:custGeom>
              <a:avLst/>
              <a:gdLst>
                <a:gd name="T0" fmla="*/ 0 w 107"/>
                <a:gd name="T1" fmla="*/ 90 h 90"/>
                <a:gd name="T2" fmla="*/ 54 w 107"/>
                <a:gd name="T3" fmla="*/ 0 h 90"/>
                <a:gd name="T4" fmla="*/ 107 w 107"/>
                <a:gd name="T5" fmla="*/ 90 h 90"/>
                <a:gd name="T6" fmla="*/ 0 w 107"/>
                <a:gd name="T7" fmla="*/ 90 h 90"/>
              </a:gdLst>
              <a:ahLst/>
              <a:cxnLst>
                <a:cxn ang="0">
                  <a:pos x="T0" y="T1"/>
                </a:cxn>
                <a:cxn ang="0">
                  <a:pos x="T2" y="T3"/>
                </a:cxn>
                <a:cxn ang="0">
                  <a:pos x="T4" y="T5"/>
                </a:cxn>
                <a:cxn ang="0">
                  <a:pos x="T6" y="T7"/>
                </a:cxn>
              </a:cxnLst>
              <a:rect l="0" t="0" r="r" b="b"/>
              <a:pathLst>
                <a:path w="107" h="90">
                  <a:moveTo>
                    <a:pt x="0" y="90"/>
                  </a:moveTo>
                  <a:cubicBezTo>
                    <a:pt x="0" y="40"/>
                    <a:pt x="8" y="0"/>
                    <a:pt x="54" y="0"/>
                  </a:cubicBezTo>
                  <a:cubicBezTo>
                    <a:pt x="99" y="0"/>
                    <a:pt x="107" y="40"/>
                    <a:pt x="107" y="90"/>
                  </a:cubicBezTo>
                  <a:lnTo>
                    <a:pt x="0" y="90"/>
                  </a:lnTo>
                  <a:close/>
                </a:path>
              </a:pathLst>
            </a:custGeom>
            <a:solidFill>
              <a:srgbClr val="FFFF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dirty="0">
                <a:solidFill>
                  <a:srgbClr val="505050">
                    <a:lumMod val="50000"/>
                  </a:srgbClr>
                </a:solidFill>
                <a:latin typeface="Segoe UI Light" pitchFamily="34" charset="0"/>
              </a:endParaRPr>
            </a:p>
          </p:txBody>
        </p:sp>
        <p:sp>
          <p:nvSpPr>
            <p:cNvPr id="9" name="Freeform 29"/>
            <p:cNvSpPr>
              <a:spLocks/>
            </p:cNvSpPr>
            <p:nvPr/>
          </p:nvSpPr>
          <p:spPr bwMode="black">
            <a:xfrm>
              <a:off x="3958865" y="1230463"/>
              <a:ext cx="225425" cy="244475"/>
            </a:xfrm>
            <a:custGeom>
              <a:avLst/>
              <a:gdLst>
                <a:gd name="T0" fmla="*/ 0 w 60"/>
                <a:gd name="T1" fmla="*/ 4 h 65"/>
                <a:gd name="T2" fmla="*/ 14 w 60"/>
                <a:gd name="T3" fmla="*/ 65 h 65"/>
                <a:gd name="T4" fmla="*/ 60 w 60"/>
                <a:gd name="T5" fmla="*/ 65 h 65"/>
                <a:gd name="T6" fmla="*/ 18 w 60"/>
                <a:gd name="T7" fmla="*/ 0 h 65"/>
                <a:gd name="T8" fmla="*/ 0 w 60"/>
                <a:gd name="T9" fmla="*/ 4 h 65"/>
              </a:gdLst>
              <a:ahLst/>
              <a:cxnLst>
                <a:cxn ang="0">
                  <a:pos x="T0" y="T1"/>
                </a:cxn>
                <a:cxn ang="0">
                  <a:pos x="T2" y="T3"/>
                </a:cxn>
                <a:cxn ang="0">
                  <a:pos x="T4" y="T5"/>
                </a:cxn>
                <a:cxn ang="0">
                  <a:pos x="T6" y="T7"/>
                </a:cxn>
                <a:cxn ang="0">
                  <a:pos x="T8" y="T9"/>
                </a:cxn>
              </a:cxnLst>
              <a:rect l="0" t="0" r="r" b="b"/>
              <a:pathLst>
                <a:path w="60" h="65">
                  <a:moveTo>
                    <a:pt x="0" y="4"/>
                  </a:moveTo>
                  <a:cubicBezTo>
                    <a:pt x="11" y="22"/>
                    <a:pt x="14" y="46"/>
                    <a:pt x="14" y="65"/>
                  </a:cubicBezTo>
                  <a:cubicBezTo>
                    <a:pt x="20" y="65"/>
                    <a:pt x="53" y="65"/>
                    <a:pt x="60" y="65"/>
                  </a:cubicBezTo>
                  <a:cubicBezTo>
                    <a:pt x="59" y="19"/>
                    <a:pt x="46" y="0"/>
                    <a:pt x="18" y="0"/>
                  </a:cubicBezTo>
                  <a:cubicBezTo>
                    <a:pt x="11" y="0"/>
                    <a:pt x="5" y="1"/>
                    <a:pt x="0" y="4"/>
                  </a:cubicBezTo>
                  <a:close/>
                </a:path>
              </a:pathLst>
            </a:custGeom>
            <a:solidFill>
              <a:srgbClr val="FFFF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dirty="0">
                <a:solidFill>
                  <a:srgbClr val="505050">
                    <a:lumMod val="50000"/>
                  </a:srgbClr>
                </a:solidFill>
                <a:latin typeface="Segoe UI Light" pitchFamily="34" charset="0"/>
              </a:endParaRPr>
            </a:p>
          </p:txBody>
        </p:sp>
        <p:sp>
          <p:nvSpPr>
            <p:cNvPr id="10" name="Oval 30"/>
            <p:cNvSpPr>
              <a:spLocks noChangeArrowheads="1"/>
            </p:cNvSpPr>
            <p:nvPr/>
          </p:nvSpPr>
          <p:spPr bwMode="black">
            <a:xfrm>
              <a:off x="3647715" y="930426"/>
              <a:ext cx="239713" cy="239713"/>
            </a:xfrm>
            <a:prstGeom prst="ellipse">
              <a:avLst/>
            </a:prstGeom>
            <a:solidFill>
              <a:srgbClr val="FFFF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dirty="0">
                <a:solidFill>
                  <a:srgbClr val="505050">
                    <a:lumMod val="50000"/>
                  </a:srgbClr>
                </a:solidFill>
                <a:latin typeface="Segoe UI Light" pitchFamily="34" charset="0"/>
              </a:endParaRPr>
            </a:p>
          </p:txBody>
        </p:sp>
        <p:sp>
          <p:nvSpPr>
            <p:cNvPr id="11" name="Oval 31"/>
            <p:cNvSpPr>
              <a:spLocks noChangeArrowheads="1"/>
            </p:cNvSpPr>
            <p:nvPr/>
          </p:nvSpPr>
          <p:spPr bwMode="black">
            <a:xfrm>
              <a:off x="3933465" y="1020913"/>
              <a:ext cx="182563" cy="179388"/>
            </a:xfrm>
            <a:prstGeom prst="ellipse">
              <a:avLst/>
            </a:prstGeom>
            <a:solidFill>
              <a:srgbClr val="FFFF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dirty="0">
                <a:solidFill>
                  <a:srgbClr val="505050">
                    <a:lumMod val="50000"/>
                  </a:srgbClr>
                </a:solidFill>
                <a:latin typeface="Segoe UI Light" pitchFamily="34" charset="0"/>
              </a:endParaRPr>
            </a:p>
          </p:txBody>
        </p:sp>
      </p:grpSp>
    </p:spTree>
    <p:extLst>
      <p:ext uri="{BB962C8B-B14F-4D97-AF65-F5344CB8AC3E}">
        <p14:creationId xmlns:p14="http://schemas.microsoft.com/office/powerpoint/2010/main" val="1581471176"/>
      </p:ext>
    </p:extLst>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4"/>
          <p:cNvSpPr txBox="1">
            <a:spLocks/>
          </p:cNvSpPr>
          <p:nvPr/>
        </p:nvSpPr>
        <p:spPr>
          <a:xfrm>
            <a:off x="519112" y="228600"/>
            <a:ext cx="11149013" cy="747897"/>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a:gradFill>
                  <a:gsLst>
                    <a:gs pos="1250">
                      <a:srgbClr val="505050"/>
                    </a:gs>
                    <a:gs pos="100000">
                      <a:srgbClr val="505050"/>
                    </a:gs>
                  </a:gsLst>
                  <a:lin ang="5400000" scaled="0"/>
                </a:gradFill>
              </a:rPr>
              <a:t>Solution Architecture</a:t>
            </a:r>
          </a:p>
        </p:txBody>
      </p:sp>
      <p:sp>
        <p:nvSpPr>
          <p:cNvPr id="4" name="Rectangle 3"/>
          <p:cNvSpPr/>
          <p:nvPr/>
        </p:nvSpPr>
        <p:spPr bwMode="auto">
          <a:xfrm>
            <a:off x="1962946" y="4944529"/>
            <a:ext cx="4827304" cy="1066800"/>
          </a:xfrm>
          <a:prstGeom prst="rect">
            <a:avLst/>
          </a:prstGeom>
          <a:solidFill>
            <a:srgbClr val="024981">
              <a:lumMod val="50000"/>
            </a:srgbClr>
          </a:solidFill>
          <a:ln w="9525" cap="flat" cmpd="sng" algn="ctr">
            <a:solidFill>
              <a:srgbClr val="4495D1"/>
            </a:solid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r>
              <a:rPr lang="en-US" sz="2200" kern="0" dirty="0" smtClean="0">
                <a:gradFill>
                  <a:gsLst>
                    <a:gs pos="0">
                      <a:srgbClr val="FFFFFF"/>
                    </a:gs>
                    <a:gs pos="100000">
                      <a:srgbClr val="FFFFFF"/>
                    </a:gs>
                  </a:gsLst>
                  <a:lin ang="5400000" scaled="0"/>
                </a:gradFill>
                <a:latin typeface="Segoe UI Light"/>
              </a:rPr>
              <a:t>CRM Online</a:t>
            </a:r>
          </a:p>
        </p:txBody>
      </p:sp>
      <p:sp>
        <p:nvSpPr>
          <p:cNvPr id="5" name="Rectangle 4"/>
          <p:cNvSpPr/>
          <p:nvPr/>
        </p:nvSpPr>
        <p:spPr bwMode="auto">
          <a:xfrm>
            <a:off x="7144561" y="4944529"/>
            <a:ext cx="4827304" cy="1066800"/>
          </a:xfrm>
          <a:prstGeom prst="rect">
            <a:avLst/>
          </a:prstGeom>
          <a:solidFill>
            <a:srgbClr val="024981">
              <a:lumMod val="50000"/>
            </a:srgbClr>
          </a:solidFill>
          <a:ln w="9525" cap="flat" cmpd="sng" algn="ctr">
            <a:solidFill>
              <a:srgbClr val="4495D1"/>
            </a:solid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r>
              <a:rPr lang="en-US" sz="2200" kern="0" dirty="0" smtClean="0">
                <a:gradFill>
                  <a:gsLst>
                    <a:gs pos="0">
                      <a:srgbClr val="FFFFFF"/>
                    </a:gs>
                    <a:gs pos="100000">
                      <a:srgbClr val="FFFFFF"/>
                    </a:gs>
                  </a:gsLst>
                  <a:lin ang="5400000" scaled="0"/>
                </a:gradFill>
                <a:latin typeface="Segoe UI Light"/>
              </a:rPr>
              <a:t>CRM</a:t>
            </a:r>
          </a:p>
        </p:txBody>
      </p:sp>
      <p:sp>
        <p:nvSpPr>
          <p:cNvPr id="6" name="Rectangle 5"/>
          <p:cNvSpPr/>
          <p:nvPr/>
        </p:nvSpPr>
        <p:spPr bwMode="auto">
          <a:xfrm>
            <a:off x="1963783" y="3674530"/>
            <a:ext cx="4808219" cy="1066800"/>
          </a:xfrm>
          <a:prstGeom prst="rect">
            <a:avLst/>
          </a:prstGeom>
          <a:solidFill>
            <a:srgbClr val="4495D1">
              <a:shade val="80000"/>
              <a:satMod val="180000"/>
            </a:srgbClr>
          </a:solidFill>
          <a:ln w="9525" cap="flat" cmpd="sng" algn="ctr">
            <a:solidFill>
              <a:srgbClr val="4495D1"/>
            </a:solid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r>
              <a:rPr lang="en-US" sz="2200" kern="0" dirty="0" smtClean="0">
                <a:gradFill>
                  <a:gsLst>
                    <a:gs pos="0">
                      <a:srgbClr val="FFFFFF"/>
                    </a:gs>
                    <a:gs pos="100000">
                      <a:srgbClr val="FFFFFF"/>
                    </a:gs>
                  </a:gsLst>
                  <a:lin ang="5400000" scaled="0"/>
                </a:gradFill>
                <a:latin typeface="Segoe UI Light"/>
              </a:rPr>
              <a:t>Azure or Web Service</a:t>
            </a:r>
          </a:p>
        </p:txBody>
      </p:sp>
      <p:sp>
        <p:nvSpPr>
          <p:cNvPr id="7" name="Rectangle 6"/>
          <p:cNvSpPr/>
          <p:nvPr/>
        </p:nvSpPr>
        <p:spPr bwMode="auto">
          <a:xfrm>
            <a:off x="7144561" y="3674530"/>
            <a:ext cx="4827304" cy="1066800"/>
          </a:xfrm>
          <a:prstGeom prst="rect">
            <a:avLst/>
          </a:prstGeom>
          <a:solidFill>
            <a:srgbClr val="4495D1">
              <a:shade val="80000"/>
              <a:satMod val="180000"/>
            </a:srgbClr>
          </a:solidFill>
          <a:ln w="9525" cap="flat" cmpd="sng" algn="ctr">
            <a:solidFill>
              <a:srgbClr val="4495D1"/>
            </a:solid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r>
              <a:rPr lang="en-US" sz="2200" kern="0" dirty="0" smtClean="0">
                <a:gradFill>
                  <a:gsLst>
                    <a:gs pos="0">
                      <a:srgbClr val="FFFFFF"/>
                    </a:gs>
                    <a:gs pos="100000">
                      <a:srgbClr val="FFFFFF"/>
                    </a:gs>
                  </a:gsLst>
                  <a:lin ang="5400000" scaled="0"/>
                </a:gradFill>
                <a:latin typeface="Segoe UI Light"/>
              </a:rPr>
              <a:t>Excel/</a:t>
            </a:r>
            <a:r>
              <a:rPr lang="en-US" sz="2200" kern="0" dirty="0" err="1" smtClean="0">
                <a:gradFill>
                  <a:gsLst>
                    <a:gs pos="0">
                      <a:srgbClr val="FFFFFF"/>
                    </a:gs>
                    <a:gs pos="100000">
                      <a:srgbClr val="FFFFFF"/>
                    </a:gs>
                  </a:gsLst>
                  <a:lin ang="5400000" scaled="0"/>
                </a:gradFill>
                <a:latin typeface="Segoe UI Light"/>
              </a:rPr>
              <a:t>PowerPivot</a:t>
            </a:r>
            <a:endParaRPr lang="en-US" sz="2200" kern="0" dirty="0" smtClean="0">
              <a:gradFill>
                <a:gsLst>
                  <a:gs pos="0">
                    <a:srgbClr val="FFFFFF"/>
                  </a:gs>
                  <a:gs pos="100000">
                    <a:srgbClr val="FFFFFF"/>
                  </a:gs>
                </a:gsLst>
                <a:lin ang="5400000" scaled="0"/>
              </a:gradFill>
              <a:latin typeface="Segoe UI Light"/>
            </a:endParaRPr>
          </a:p>
        </p:txBody>
      </p:sp>
      <p:sp>
        <p:nvSpPr>
          <p:cNvPr id="8" name="Rectangle 7"/>
          <p:cNvSpPr/>
          <p:nvPr/>
        </p:nvSpPr>
        <p:spPr bwMode="auto">
          <a:xfrm>
            <a:off x="1962947" y="2472263"/>
            <a:ext cx="4827304" cy="1066800"/>
          </a:xfrm>
          <a:prstGeom prst="rect">
            <a:avLst/>
          </a:prstGeom>
          <a:solidFill>
            <a:srgbClr val="4495D1">
              <a:shade val="80000"/>
              <a:satMod val="180000"/>
            </a:srgbClr>
          </a:solidFill>
          <a:ln w="9525" cap="flat" cmpd="sng" algn="ctr">
            <a:solidFill>
              <a:srgbClr val="4495D1"/>
            </a:solid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r>
              <a:rPr lang="en-US" sz="2200" kern="0" dirty="0" smtClean="0">
                <a:gradFill>
                  <a:gsLst>
                    <a:gs pos="0">
                      <a:srgbClr val="FFFFFF"/>
                    </a:gs>
                    <a:gs pos="100000">
                      <a:srgbClr val="FFFFFF"/>
                    </a:gs>
                  </a:gsLst>
                  <a:lin ang="5400000" scaled="0"/>
                </a:gradFill>
                <a:latin typeface="Segoe UI Light"/>
              </a:rPr>
              <a:t>Excel/</a:t>
            </a:r>
            <a:r>
              <a:rPr lang="en-US" sz="2200" kern="0" dirty="0" err="1" smtClean="0">
                <a:gradFill>
                  <a:gsLst>
                    <a:gs pos="0">
                      <a:srgbClr val="FFFFFF"/>
                    </a:gs>
                    <a:gs pos="100000">
                      <a:srgbClr val="FFFFFF"/>
                    </a:gs>
                  </a:gsLst>
                  <a:lin ang="5400000" scaled="0"/>
                </a:gradFill>
                <a:latin typeface="Segoe UI Light"/>
              </a:rPr>
              <a:t>PowerPivot</a:t>
            </a:r>
            <a:endParaRPr lang="en-US" sz="2200" kern="0" dirty="0" smtClean="0">
              <a:gradFill>
                <a:gsLst>
                  <a:gs pos="0">
                    <a:srgbClr val="FFFFFF"/>
                  </a:gs>
                  <a:gs pos="100000">
                    <a:srgbClr val="FFFFFF"/>
                  </a:gs>
                </a:gsLst>
                <a:lin ang="5400000" scaled="0"/>
              </a:gradFill>
              <a:latin typeface="Segoe UI Light"/>
            </a:endParaRPr>
          </a:p>
        </p:txBody>
      </p:sp>
      <p:sp>
        <p:nvSpPr>
          <p:cNvPr id="9" name="Rectangle 8"/>
          <p:cNvSpPr/>
          <p:nvPr/>
        </p:nvSpPr>
        <p:spPr bwMode="auto">
          <a:xfrm>
            <a:off x="1964241" y="1117599"/>
            <a:ext cx="2269059" cy="1066800"/>
          </a:xfrm>
          <a:prstGeom prst="rect">
            <a:avLst/>
          </a:prstGeom>
          <a:solidFill>
            <a:srgbClr val="024981">
              <a:lumMod val="40000"/>
              <a:lumOff val="60000"/>
            </a:srgbClr>
          </a:solidFill>
          <a:ln w="9525" cap="flat" cmpd="sng" algn="ctr">
            <a:solidFill>
              <a:srgbClr val="4495D1"/>
            </a:solid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r>
              <a:rPr lang="en-US" sz="2200" kern="0" dirty="0" smtClean="0">
                <a:solidFill>
                  <a:srgbClr val="000000"/>
                </a:solidFill>
                <a:latin typeface="Segoe UI Light"/>
              </a:rPr>
              <a:t>SharePoint  Visio Services</a:t>
            </a:r>
          </a:p>
        </p:txBody>
      </p:sp>
      <p:sp>
        <p:nvSpPr>
          <p:cNvPr id="10" name="Rectangle 9"/>
          <p:cNvSpPr/>
          <p:nvPr/>
        </p:nvSpPr>
        <p:spPr bwMode="auto">
          <a:xfrm>
            <a:off x="4376599" y="1126066"/>
            <a:ext cx="2413652" cy="1066800"/>
          </a:xfrm>
          <a:prstGeom prst="rect">
            <a:avLst/>
          </a:prstGeom>
          <a:solidFill>
            <a:srgbClr val="024981">
              <a:lumMod val="40000"/>
              <a:lumOff val="60000"/>
            </a:srgbClr>
          </a:solidFill>
          <a:ln w="9525" cap="flat" cmpd="sng" algn="ctr">
            <a:solidFill>
              <a:srgbClr val="4495D1"/>
            </a:solid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r>
              <a:rPr lang="en-US" sz="2200" kern="0" dirty="0" smtClean="0">
                <a:solidFill>
                  <a:srgbClr val="000000"/>
                </a:solidFill>
                <a:latin typeface="Segoe UI Light"/>
              </a:rPr>
              <a:t>Microsoft Visio Professional</a:t>
            </a:r>
            <a:r>
              <a:rPr lang="en-US" sz="2200" b="1" kern="0" dirty="0" smtClean="0">
                <a:solidFill>
                  <a:srgbClr val="000000"/>
                </a:solidFill>
                <a:latin typeface="Segoe UI Light"/>
              </a:rPr>
              <a:t> or </a:t>
            </a:r>
            <a:r>
              <a:rPr lang="en-US" sz="2200" kern="0" dirty="0" smtClean="0">
                <a:solidFill>
                  <a:srgbClr val="000000"/>
                </a:solidFill>
                <a:latin typeface="Segoe UI Light"/>
              </a:rPr>
              <a:t>Visio Pro for O365</a:t>
            </a:r>
          </a:p>
        </p:txBody>
      </p:sp>
      <p:sp>
        <p:nvSpPr>
          <p:cNvPr id="11" name="Rectangle 10"/>
          <p:cNvSpPr/>
          <p:nvPr/>
        </p:nvSpPr>
        <p:spPr bwMode="auto">
          <a:xfrm>
            <a:off x="7144561" y="1100661"/>
            <a:ext cx="2302934" cy="1066800"/>
          </a:xfrm>
          <a:prstGeom prst="rect">
            <a:avLst/>
          </a:prstGeom>
          <a:solidFill>
            <a:srgbClr val="024981">
              <a:lumMod val="40000"/>
              <a:lumOff val="60000"/>
            </a:srgbClr>
          </a:solidFill>
          <a:ln w="9525" cap="flat" cmpd="sng" algn="ctr">
            <a:solidFill>
              <a:srgbClr val="4495D1"/>
            </a:solid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r>
              <a:rPr lang="en-US" sz="2200" kern="0" dirty="0" smtClean="0">
                <a:solidFill>
                  <a:srgbClr val="000000"/>
                </a:solidFill>
                <a:latin typeface="Segoe UI Light"/>
              </a:rPr>
              <a:t>SharePoint  Visio Services</a:t>
            </a:r>
          </a:p>
        </p:txBody>
      </p:sp>
      <p:sp>
        <p:nvSpPr>
          <p:cNvPr id="12" name="Rectangle 11"/>
          <p:cNvSpPr/>
          <p:nvPr/>
        </p:nvSpPr>
        <p:spPr bwMode="auto">
          <a:xfrm>
            <a:off x="9558213" y="1100661"/>
            <a:ext cx="2413652" cy="1066800"/>
          </a:xfrm>
          <a:prstGeom prst="rect">
            <a:avLst/>
          </a:prstGeom>
          <a:solidFill>
            <a:srgbClr val="024981">
              <a:lumMod val="40000"/>
              <a:lumOff val="60000"/>
            </a:srgbClr>
          </a:solidFill>
          <a:ln w="9525" cap="flat" cmpd="sng" algn="ctr">
            <a:solidFill>
              <a:srgbClr val="4495D1"/>
            </a:solid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r>
              <a:rPr lang="en-US" sz="2200" kern="0" dirty="0" smtClean="0">
                <a:solidFill>
                  <a:srgbClr val="000000"/>
                </a:solidFill>
                <a:latin typeface="Segoe UI Light"/>
              </a:rPr>
              <a:t>Microsoft Visio Professional</a:t>
            </a:r>
          </a:p>
        </p:txBody>
      </p:sp>
      <p:sp>
        <p:nvSpPr>
          <p:cNvPr id="13" name="TextBox 12"/>
          <p:cNvSpPr txBox="1"/>
          <p:nvPr/>
        </p:nvSpPr>
        <p:spPr>
          <a:xfrm>
            <a:off x="33866" y="3048846"/>
            <a:ext cx="1896510" cy="1015663"/>
          </a:xfrm>
          <a:prstGeom prst="rect">
            <a:avLst/>
          </a:prstGeom>
          <a:noFill/>
        </p:spPr>
        <p:txBody>
          <a:bodyPr wrap="square" lIns="0" tIns="0" rIns="0" bIns="0" rtlCol="0">
            <a:spAutoFit/>
          </a:bodyPr>
          <a:lstStyle/>
          <a:p>
            <a:pPr algn="ctr" defTabSz="914400">
              <a:defRPr/>
            </a:pPr>
            <a:r>
              <a:rPr lang="en-US" sz="2200" kern="0" dirty="0" smtClean="0">
                <a:solidFill>
                  <a:srgbClr val="F26522"/>
                </a:solidFill>
              </a:rPr>
              <a:t>Data </a:t>
            </a:r>
          </a:p>
          <a:p>
            <a:pPr algn="ctr" defTabSz="914400">
              <a:defRPr/>
            </a:pPr>
            <a:r>
              <a:rPr lang="en-US" sz="2200" kern="0" dirty="0" smtClean="0">
                <a:solidFill>
                  <a:srgbClr val="F26522"/>
                </a:solidFill>
              </a:rPr>
              <a:t>Extraction &amp; Normalization</a:t>
            </a:r>
          </a:p>
        </p:txBody>
      </p:sp>
      <p:sp>
        <p:nvSpPr>
          <p:cNvPr id="14" name="TextBox 13"/>
          <p:cNvSpPr txBox="1"/>
          <p:nvPr/>
        </p:nvSpPr>
        <p:spPr>
          <a:xfrm>
            <a:off x="91767" y="1449395"/>
            <a:ext cx="1718728" cy="369332"/>
          </a:xfrm>
          <a:prstGeom prst="rect">
            <a:avLst/>
          </a:prstGeom>
          <a:noFill/>
        </p:spPr>
        <p:txBody>
          <a:bodyPr wrap="square" lIns="0" tIns="0" rIns="0" bIns="0" rtlCol="0">
            <a:spAutoFit/>
          </a:bodyPr>
          <a:lstStyle/>
          <a:p>
            <a:pPr algn="ctr" defTabSz="914400">
              <a:defRPr/>
            </a:pPr>
            <a:r>
              <a:rPr lang="en-US" sz="2400" kern="0" dirty="0" smtClean="0">
                <a:solidFill>
                  <a:srgbClr val="F26522"/>
                </a:solidFill>
              </a:rPr>
              <a:t>Presentation</a:t>
            </a:r>
          </a:p>
        </p:txBody>
      </p:sp>
      <p:sp>
        <p:nvSpPr>
          <p:cNvPr id="15" name="TextBox 14"/>
          <p:cNvSpPr txBox="1"/>
          <p:nvPr/>
        </p:nvSpPr>
        <p:spPr>
          <a:xfrm>
            <a:off x="122757" y="5293263"/>
            <a:ext cx="1687738" cy="369332"/>
          </a:xfrm>
          <a:prstGeom prst="rect">
            <a:avLst/>
          </a:prstGeom>
          <a:noFill/>
        </p:spPr>
        <p:txBody>
          <a:bodyPr wrap="square" lIns="0" tIns="0" rIns="0" bIns="0" rtlCol="0">
            <a:spAutoFit/>
          </a:bodyPr>
          <a:lstStyle/>
          <a:p>
            <a:pPr algn="ctr" defTabSz="914400">
              <a:defRPr/>
            </a:pPr>
            <a:r>
              <a:rPr lang="en-US" sz="2400" kern="0" dirty="0" smtClean="0">
                <a:solidFill>
                  <a:srgbClr val="F26522"/>
                </a:solidFill>
              </a:rPr>
              <a:t>Data</a:t>
            </a:r>
          </a:p>
        </p:txBody>
      </p:sp>
      <p:cxnSp>
        <p:nvCxnSpPr>
          <p:cNvPr id="16" name="Straight Connector 15"/>
          <p:cNvCxnSpPr/>
          <p:nvPr/>
        </p:nvCxnSpPr>
        <p:spPr>
          <a:xfrm>
            <a:off x="6958281" y="863600"/>
            <a:ext cx="0" cy="5655733"/>
          </a:xfrm>
          <a:prstGeom prst="line">
            <a:avLst/>
          </a:prstGeom>
          <a:ln w="15875">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237069" y="4825998"/>
            <a:ext cx="11816292" cy="0"/>
          </a:xfrm>
          <a:prstGeom prst="line">
            <a:avLst/>
          </a:prstGeom>
          <a:ln w="15875">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270935" y="2336795"/>
            <a:ext cx="11816292" cy="0"/>
          </a:xfrm>
          <a:prstGeom prst="line">
            <a:avLst/>
          </a:prstGeom>
          <a:ln w="15875">
            <a:solidFill>
              <a:srgbClr val="000000"/>
            </a:solidFill>
            <a:prstDash val="dash"/>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2535773" y="6120079"/>
            <a:ext cx="3681649" cy="369332"/>
          </a:xfrm>
          <a:prstGeom prst="rect">
            <a:avLst/>
          </a:prstGeom>
          <a:noFill/>
        </p:spPr>
        <p:txBody>
          <a:bodyPr wrap="none" lIns="0" tIns="0" rIns="0" bIns="0" rtlCol="0">
            <a:spAutoFit/>
          </a:bodyPr>
          <a:lstStyle/>
          <a:p>
            <a:r>
              <a:rPr lang="en-US" sz="2400" spc="-70" dirty="0" smtClean="0">
                <a:solidFill>
                  <a:srgbClr val="505050"/>
                </a:solidFill>
                <a:latin typeface="Segoe UI Light"/>
              </a:rPr>
              <a:t>SharePoint Online/On-Premise</a:t>
            </a:r>
          </a:p>
        </p:txBody>
      </p:sp>
      <p:sp>
        <p:nvSpPr>
          <p:cNvPr id="20" name="TextBox 19"/>
          <p:cNvSpPr txBox="1"/>
          <p:nvPr/>
        </p:nvSpPr>
        <p:spPr>
          <a:xfrm>
            <a:off x="8083258" y="6104301"/>
            <a:ext cx="2787494" cy="369332"/>
          </a:xfrm>
          <a:prstGeom prst="rect">
            <a:avLst/>
          </a:prstGeom>
          <a:noFill/>
        </p:spPr>
        <p:txBody>
          <a:bodyPr wrap="none" lIns="0" tIns="0" rIns="0" bIns="0" rtlCol="0">
            <a:spAutoFit/>
          </a:bodyPr>
          <a:lstStyle/>
          <a:p>
            <a:r>
              <a:rPr lang="en-US" sz="2400" spc="-70" dirty="0" smtClean="0">
                <a:solidFill>
                  <a:srgbClr val="505050"/>
                </a:solidFill>
                <a:latin typeface="Segoe UI Light"/>
              </a:rPr>
              <a:t>SharePoint On-Premise</a:t>
            </a:r>
          </a:p>
        </p:txBody>
      </p:sp>
    </p:spTree>
    <p:extLst>
      <p:ext uri="{BB962C8B-B14F-4D97-AF65-F5344CB8AC3E}">
        <p14:creationId xmlns:p14="http://schemas.microsoft.com/office/powerpoint/2010/main" val="95712974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smtClean="0"/>
              <a:t>CRM </a:t>
            </a:r>
            <a:r>
              <a:rPr lang="en-US" sz="4000" dirty="0"/>
              <a:t>BI and Workflow tracking with Microsoft Visio</a:t>
            </a:r>
          </a:p>
        </p:txBody>
      </p:sp>
      <p:sp>
        <p:nvSpPr>
          <p:cNvPr id="5" name="Text Placeholder 4"/>
          <p:cNvSpPr>
            <a:spLocks noGrp="1"/>
          </p:cNvSpPr>
          <p:nvPr>
            <p:ph type="body" sz="quarter" idx="12"/>
          </p:nvPr>
        </p:nvSpPr>
        <p:spPr/>
        <p:txBody>
          <a:bodyPr/>
          <a:lstStyle/>
          <a:p>
            <a:r>
              <a:rPr lang="en-US" dirty="0" smtClean="0"/>
              <a:t>Dean Halstead</a:t>
            </a:r>
          </a:p>
          <a:p>
            <a:r>
              <a:rPr lang="en-US" dirty="0" smtClean="0"/>
              <a:t>Collaboration Architect</a:t>
            </a:r>
          </a:p>
        </p:txBody>
      </p:sp>
      <p:sp>
        <p:nvSpPr>
          <p:cNvPr id="2" name="Text Placeholder 1"/>
          <p:cNvSpPr>
            <a:spLocks noGrp="1"/>
          </p:cNvSpPr>
          <p:nvPr>
            <p:ph type="body" sz="quarter" idx="13"/>
          </p:nvPr>
        </p:nvSpPr>
        <p:spPr/>
        <p:txBody>
          <a:bodyPr/>
          <a:lstStyle/>
          <a:p>
            <a:r>
              <a:rPr lang="en-US" dirty="0"/>
              <a:t>SPC048</a:t>
            </a:r>
          </a:p>
        </p:txBody>
      </p:sp>
    </p:spTree>
    <p:extLst>
      <p:ext uri="{BB962C8B-B14F-4D97-AF65-F5344CB8AC3E}">
        <p14:creationId xmlns:p14="http://schemas.microsoft.com/office/powerpoint/2010/main" val="1064809950"/>
      </p:ext>
    </p:extLst>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brightnessContrast bright="-15000"/>
                    </a14:imgEffect>
                  </a14:imgLayer>
                </a14:imgProps>
              </a:ext>
              <a:ext uri="{28A0092B-C50C-407E-A947-70E740481C1C}">
                <a14:useLocalDpi xmlns:a14="http://schemas.microsoft.com/office/drawing/2010/main" val="0"/>
              </a:ext>
            </a:extLst>
          </a:blip>
          <a:stretch>
            <a:fillRect/>
          </a:stretch>
        </p:blipFill>
        <p:spPr>
          <a:xfrm>
            <a:off x="0" y="0"/>
            <a:ext cx="12436475" cy="7008358"/>
          </a:xfrm>
          <a:prstGeom prst="rect">
            <a:avLst/>
          </a:prstGeom>
        </p:spPr>
      </p:pic>
      <p:sp>
        <p:nvSpPr>
          <p:cNvPr id="6" name="Rounded Rectangle 5"/>
          <p:cNvSpPr/>
          <p:nvPr/>
        </p:nvSpPr>
        <p:spPr bwMode="auto">
          <a:xfrm>
            <a:off x="900009" y="944562"/>
            <a:ext cx="9228664" cy="914400"/>
          </a:xfrm>
          <a:prstGeom prst="round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itle 1"/>
          <p:cNvSpPr>
            <a:spLocks noGrp="1"/>
          </p:cNvSpPr>
          <p:nvPr>
            <p:ph type="title"/>
          </p:nvPr>
        </p:nvSpPr>
        <p:spPr>
          <a:xfrm>
            <a:off x="1060346" y="942975"/>
            <a:ext cx="10263291" cy="915988"/>
          </a:xfrm>
        </p:spPr>
        <p:txBody>
          <a:bodyPr/>
          <a:lstStyle/>
          <a:p>
            <a:r>
              <a:rPr lang="en-US" sz="5400" dirty="0">
                <a:solidFill>
                  <a:schemeClr val="tx1"/>
                </a:solidFill>
              </a:rPr>
              <a:t>Solution </a:t>
            </a:r>
            <a:r>
              <a:rPr lang="en-US" sz="5400" dirty="0" smtClean="0">
                <a:solidFill>
                  <a:schemeClr val="tx1"/>
                </a:solidFill>
              </a:rPr>
              <a:t>Inventory (Ingredients)</a:t>
            </a:r>
            <a:endParaRPr lang="en-US" sz="5400" dirty="0">
              <a:solidFill>
                <a:schemeClr val="tx1"/>
              </a:solidFill>
            </a:endParaRPr>
          </a:p>
        </p:txBody>
      </p:sp>
      <p:sp>
        <p:nvSpPr>
          <p:cNvPr id="26" name="Text Placeholder 2"/>
          <p:cNvSpPr txBox="1">
            <a:spLocks/>
          </p:cNvSpPr>
          <p:nvPr/>
        </p:nvSpPr>
        <p:spPr>
          <a:xfrm>
            <a:off x="907946" y="2132226"/>
            <a:ext cx="5394960" cy="3330142"/>
          </a:xfrm>
          <a:prstGeom prst="rect">
            <a:avLst/>
          </a:prstGeom>
        </p:spPr>
        <p:txBody>
          <a:bodyPr/>
          <a:lstStyle>
            <a:lvl1pPr marL="346075" indent="-346075" algn="l" defTabSz="914363" rtl="0" eaLnBrk="1" latinLnBrk="0" hangingPunct="1">
              <a:lnSpc>
                <a:spcPct val="90000"/>
              </a:lnSpc>
              <a:spcBef>
                <a:spcPct val="20000"/>
              </a:spcBef>
              <a:buSzPct val="90000"/>
              <a:buFont typeface="Arial" pitchFamily="34" charset="0"/>
              <a:buChar char="•"/>
              <a:defRPr sz="2800" kern="1200">
                <a:solidFill>
                  <a:schemeClr val="bg1">
                    <a:alpha val="99000"/>
                  </a:schemeClr>
                </a:solidFill>
                <a:latin typeface="+mn-lt"/>
                <a:ea typeface="+mn-ea"/>
                <a:cs typeface="+mn-cs"/>
              </a:defRPr>
            </a:lvl1pPr>
            <a:lvl2pPr marL="630238" indent="-284163" algn="l" defTabSz="914363" rtl="0" eaLnBrk="1" latinLnBrk="0" hangingPunct="1">
              <a:lnSpc>
                <a:spcPct val="90000"/>
              </a:lnSpc>
              <a:spcBef>
                <a:spcPct val="20000"/>
              </a:spcBef>
              <a:buSzPct val="90000"/>
              <a:buFont typeface="Arial" pitchFamily="34" charset="0"/>
              <a:buChar char="•"/>
              <a:tabLst>
                <a:tab pos="630238" algn="l"/>
              </a:tabLst>
              <a:defRPr sz="2400" kern="1200">
                <a:solidFill>
                  <a:schemeClr val="bg1">
                    <a:alpha val="99000"/>
                  </a:schemeClr>
                </a:solidFill>
                <a:latin typeface="+mn-lt"/>
                <a:ea typeface="+mn-ea"/>
                <a:cs typeface="+mn-cs"/>
              </a:defRPr>
            </a:lvl2pPr>
            <a:lvl3pPr marL="857250" indent="-227013" algn="l" defTabSz="914363" rtl="0" eaLnBrk="1" latinLnBrk="0" hangingPunct="1">
              <a:lnSpc>
                <a:spcPct val="90000"/>
              </a:lnSpc>
              <a:spcBef>
                <a:spcPct val="20000"/>
              </a:spcBef>
              <a:buSzPct val="90000"/>
              <a:buFont typeface="Arial" pitchFamily="34" charset="0"/>
              <a:buChar char="•"/>
              <a:defRPr sz="2000" kern="1200">
                <a:solidFill>
                  <a:schemeClr val="bg1">
                    <a:alpha val="99000"/>
                  </a:schemeClr>
                </a:solidFill>
                <a:latin typeface="+mn-lt"/>
                <a:ea typeface="+mn-ea"/>
                <a:cs typeface="+mn-cs"/>
              </a:defRPr>
            </a:lvl3pPr>
            <a:lvl4pPr marL="1087438" indent="-230188" algn="l" defTabSz="914363" rtl="0" eaLnBrk="1" latinLnBrk="0" hangingPunct="1">
              <a:lnSpc>
                <a:spcPct val="90000"/>
              </a:lnSpc>
              <a:spcBef>
                <a:spcPct val="20000"/>
              </a:spcBef>
              <a:buSzPct val="90000"/>
              <a:buFont typeface="Arial" pitchFamily="34" charset="0"/>
              <a:buChar char="•"/>
              <a:tabLst/>
              <a:defRPr sz="1800" kern="1200">
                <a:solidFill>
                  <a:schemeClr val="bg1">
                    <a:alpha val="99000"/>
                  </a:schemeClr>
                </a:solidFill>
                <a:latin typeface="+mn-lt"/>
                <a:ea typeface="+mn-ea"/>
                <a:cs typeface="+mn-cs"/>
              </a:defRPr>
            </a:lvl4pPr>
            <a:lvl5pPr marL="1317625" indent="-230188" algn="l" defTabSz="914363" rtl="0" eaLnBrk="1" latinLnBrk="0" hangingPunct="1">
              <a:lnSpc>
                <a:spcPct val="90000"/>
              </a:lnSpc>
              <a:spcBef>
                <a:spcPct val="20000"/>
              </a:spcBef>
              <a:buSzPct val="90000"/>
              <a:buFont typeface="Arial" pitchFamily="34" charset="0"/>
              <a:buChar char="•"/>
              <a:defRPr sz="1800" kern="1200">
                <a:solidFill>
                  <a:schemeClr val="bg1">
                    <a:alpha val="99000"/>
                  </a:schemeClr>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defRPr/>
            </a:pPr>
            <a:r>
              <a:rPr lang="en-US" sz="3600" dirty="0" smtClean="0">
                <a:solidFill>
                  <a:srgbClr val="FFFFFF"/>
                </a:solidFill>
                <a:latin typeface="Segoe UI Light"/>
              </a:rPr>
              <a:t>Visio Professional</a:t>
            </a:r>
          </a:p>
          <a:p>
            <a:pPr>
              <a:defRPr/>
            </a:pPr>
            <a:r>
              <a:rPr lang="en-US" sz="3600" dirty="0" smtClean="0">
                <a:solidFill>
                  <a:srgbClr val="FFFFFF"/>
                </a:solidFill>
                <a:latin typeface="Segoe UI Light"/>
              </a:rPr>
              <a:t>CRM</a:t>
            </a:r>
          </a:p>
          <a:p>
            <a:pPr>
              <a:defRPr/>
            </a:pPr>
            <a:r>
              <a:rPr lang="en-US" sz="3600" dirty="0" smtClean="0">
                <a:solidFill>
                  <a:srgbClr val="FFFFFF"/>
                </a:solidFill>
                <a:latin typeface="Segoe UI Light"/>
              </a:rPr>
              <a:t>SharePoint</a:t>
            </a:r>
          </a:p>
          <a:p>
            <a:pPr>
              <a:defRPr/>
            </a:pPr>
            <a:r>
              <a:rPr lang="en-US" sz="3600" dirty="0" smtClean="0">
                <a:solidFill>
                  <a:srgbClr val="FFFFFF"/>
                </a:solidFill>
                <a:latin typeface="Segoe UI Light"/>
              </a:rPr>
              <a:t>SQL with </a:t>
            </a:r>
            <a:r>
              <a:rPr lang="en-US" sz="3600" dirty="0" err="1" smtClean="0">
                <a:solidFill>
                  <a:srgbClr val="FFFFFF"/>
                </a:solidFill>
                <a:latin typeface="Segoe UI Light"/>
              </a:rPr>
              <a:t>PowerPivot</a:t>
            </a:r>
            <a:endParaRPr lang="en-US" sz="3600" dirty="0" smtClean="0">
              <a:solidFill>
                <a:srgbClr val="FFFFFF"/>
              </a:solidFill>
              <a:latin typeface="Segoe UI Light"/>
            </a:endParaRPr>
          </a:p>
          <a:p>
            <a:pPr>
              <a:defRPr/>
            </a:pPr>
            <a:endParaRPr lang="en-US" dirty="0">
              <a:solidFill>
                <a:srgbClr val="FFFFFF"/>
              </a:solidFill>
            </a:endParaRPr>
          </a:p>
        </p:txBody>
      </p:sp>
      <p:sp>
        <p:nvSpPr>
          <p:cNvPr id="27" name="Text Placeholder 3"/>
          <p:cNvSpPr txBox="1">
            <a:spLocks/>
          </p:cNvSpPr>
          <p:nvPr/>
        </p:nvSpPr>
        <p:spPr>
          <a:xfrm>
            <a:off x="6302906" y="2067137"/>
            <a:ext cx="5394960" cy="5361468"/>
          </a:xfrm>
          <a:prstGeom prst="rect">
            <a:avLst/>
          </a:prstGeom>
        </p:spPr>
        <p:txBody>
          <a:bodyPr/>
          <a:lstStyle>
            <a:lvl1pPr marL="346075" indent="-346075" algn="l" defTabSz="914363" rtl="0" eaLnBrk="1" latinLnBrk="0" hangingPunct="1">
              <a:lnSpc>
                <a:spcPct val="90000"/>
              </a:lnSpc>
              <a:spcBef>
                <a:spcPct val="20000"/>
              </a:spcBef>
              <a:buSzPct val="90000"/>
              <a:buFont typeface="Arial" pitchFamily="34" charset="0"/>
              <a:buChar char="•"/>
              <a:defRPr sz="2800" kern="1200">
                <a:solidFill>
                  <a:schemeClr val="bg1">
                    <a:alpha val="99000"/>
                  </a:schemeClr>
                </a:solidFill>
                <a:latin typeface="+mn-lt"/>
                <a:ea typeface="+mn-ea"/>
                <a:cs typeface="+mn-cs"/>
              </a:defRPr>
            </a:lvl1pPr>
            <a:lvl2pPr marL="630238" indent="-284163" algn="l" defTabSz="914363" rtl="0" eaLnBrk="1" latinLnBrk="0" hangingPunct="1">
              <a:lnSpc>
                <a:spcPct val="90000"/>
              </a:lnSpc>
              <a:spcBef>
                <a:spcPct val="20000"/>
              </a:spcBef>
              <a:buSzPct val="90000"/>
              <a:buFont typeface="Arial" pitchFamily="34" charset="0"/>
              <a:buChar char="•"/>
              <a:tabLst>
                <a:tab pos="630238" algn="l"/>
              </a:tabLst>
              <a:defRPr sz="2400" kern="1200">
                <a:solidFill>
                  <a:schemeClr val="bg1">
                    <a:alpha val="99000"/>
                  </a:schemeClr>
                </a:solidFill>
                <a:latin typeface="+mn-lt"/>
                <a:ea typeface="+mn-ea"/>
                <a:cs typeface="+mn-cs"/>
              </a:defRPr>
            </a:lvl2pPr>
            <a:lvl3pPr marL="857250" indent="-227013" algn="l" defTabSz="914363" rtl="0" eaLnBrk="1" latinLnBrk="0" hangingPunct="1">
              <a:lnSpc>
                <a:spcPct val="90000"/>
              </a:lnSpc>
              <a:spcBef>
                <a:spcPct val="20000"/>
              </a:spcBef>
              <a:buSzPct val="90000"/>
              <a:buFont typeface="Arial" pitchFamily="34" charset="0"/>
              <a:buChar char="•"/>
              <a:defRPr sz="2000" kern="1200">
                <a:solidFill>
                  <a:schemeClr val="bg1">
                    <a:alpha val="99000"/>
                  </a:schemeClr>
                </a:solidFill>
                <a:latin typeface="+mn-lt"/>
                <a:ea typeface="+mn-ea"/>
                <a:cs typeface="+mn-cs"/>
              </a:defRPr>
            </a:lvl3pPr>
            <a:lvl4pPr marL="1087438" indent="-230188" algn="l" defTabSz="914363" rtl="0" eaLnBrk="1" latinLnBrk="0" hangingPunct="1">
              <a:lnSpc>
                <a:spcPct val="90000"/>
              </a:lnSpc>
              <a:spcBef>
                <a:spcPct val="20000"/>
              </a:spcBef>
              <a:buSzPct val="90000"/>
              <a:buFont typeface="Arial" pitchFamily="34" charset="0"/>
              <a:buChar char="•"/>
              <a:tabLst/>
              <a:defRPr sz="1800" kern="1200">
                <a:solidFill>
                  <a:schemeClr val="bg1">
                    <a:alpha val="99000"/>
                  </a:schemeClr>
                </a:solidFill>
                <a:latin typeface="+mn-lt"/>
                <a:ea typeface="+mn-ea"/>
                <a:cs typeface="+mn-cs"/>
              </a:defRPr>
            </a:lvl4pPr>
            <a:lvl5pPr marL="1317625" indent="-230188" algn="l" defTabSz="914363" rtl="0" eaLnBrk="1" latinLnBrk="0" hangingPunct="1">
              <a:lnSpc>
                <a:spcPct val="90000"/>
              </a:lnSpc>
              <a:spcBef>
                <a:spcPct val="20000"/>
              </a:spcBef>
              <a:buSzPct val="90000"/>
              <a:buFont typeface="Arial" pitchFamily="34" charset="0"/>
              <a:buChar char="•"/>
              <a:defRPr sz="1800" kern="1200">
                <a:solidFill>
                  <a:schemeClr val="bg1">
                    <a:alpha val="99000"/>
                  </a:schemeClr>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600" dirty="0" smtClean="0">
                <a:solidFill>
                  <a:srgbClr val="FFFFFF"/>
                </a:solidFill>
                <a:latin typeface="Segoe UI Light"/>
              </a:rPr>
              <a:t>CRM</a:t>
            </a:r>
          </a:p>
          <a:p>
            <a:pPr lvl="1"/>
            <a:r>
              <a:rPr lang="en-US" sz="2000" dirty="0" smtClean="0">
                <a:solidFill>
                  <a:srgbClr val="FFFFFF"/>
                </a:solidFill>
              </a:rPr>
              <a:t>Raw Data</a:t>
            </a:r>
          </a:p>
          <a:p>
            <a:r>
              <a:rPr lang="en-US" sz="3600" dirty="0" smtClean="0">
                <a:solidFill>
                  <a:srgbClr val="FFFFFF"/>
                </a:solidFill>
                <a:latin typeface="Segoe UI Light"/>
              </a:rPr>
              <a:t>Excel</a:t>
            </a:r>
          </a:p>
          <a:p>
            <a:pPr lvl="1"/>
            <a:r>
              <a:rPr lang="en-US" sz="2000" dirty="0" smtClean="0">
                <a:solidFill>
                  <a:srgbClr val="FFFFFF"/>
                </a:solidFill>
              </a:rPr>
              <a:t>Helps consolidate data with </a:t>
            </a:r>
            <a:r>
              <a:rPr lang="en-US" sz="2000" dirty="0" err="1" smtClean="0">
                <a:solidFill>
                  <a:srgbClr val="FFFFFF"/>
                </a:solidFill>
              </a:rPr>
              <a:t>PowerPivot</a:t>
            </a:r>
            <a:endParaRPr lang="en-US" sz="2000" dirty="0" smtClean="0">
              <a:solidFill>
                <a:srgbClr val="FFFFFF"/>
              </a:solidFill>
            </a:endParaRPr>
          </a:p>
          <a:p>
            <a:r>
              <a:rPr lang="en-US" sz="3600" dirty="0" smtClean="0">
                <a:solidFill>
                  <a:srgbClr val="FFFFFF"/>
                </a:solidFill>
                <a:latin typeface="Segoe UI Light"/>
              </a:rPr>
              <a:t>SharePoint Library</a:t>
            </a:r>
          </a:p>
          <a:p>
            <a:pPr lvl="1"/>
            <a:r>
              <a:rPr lang="en-US" sz="2000" dirty="0" smtClean="0">
                <a:solidFill>
                  <a:srgbClr val="FFFFFF"/>
                </a:solidFill>
              </a:rPr>
              <a:t>Process or Report Library</a:t>
            </a:r>
          </a:p>
          <a:p>
            <a:pPr lvl="1"/>
            <a:r>
              <a:rPr lang="en-US" sz="2000" dirty="0" smtClean="0">
                <a:solidFill>
                  <a:srgbClr val="FFFFFF"/>
                </a:solidFill>
              </a:rPr>
              <a:t>Report Dashboard</a:t>
            </a:r>
          </a:p>
          <a:p>
            <a:pPr lvl="1"/>
            <a:r>
              <a:rPr lang="en-US" sz="2000" dirty="0" smtClean="0">
                <a:solidFill>
                  <a:srgbClr val="FFFFFF"/>
                </a:solidFill>
              </a:rPr>
              <a:t>Data Connected Visio Diagram</a:t>
            </a:r>
          </a:p>
          <a:p>
            <a:r>
              <a:rPr lang="en-US" sz="3600" dirty="0" smtClean="0">
                <a:solidFill>
                  <a:srgbClr val="FFFFFF"/>
                </a:solidFill>
                <a:latin typeface="Segoe UI Light"/>
              </a:rPr>
              <a:t>Visio Services</a:t>
            </a:r>
          </a:p>
          <a:p>
            <a:pPr lvl="1"/>
            <a:r>
              <a:rPr lang="en-US" sz="2000" dirty="0" smtClean="0">
                <a:solidFill>
                  <a:srgbClr val="FFFFFF"/>
                </a:solidFill>
              </a:rPr>
              <a:t>Web-rendering</a:t>
            </a:r>
          </a:p>
          <a:p>
            <a:endParaRPr lang="en-US" dirty="0">
              <a:solidFill>
                <a:srgbClr val="505050">
                  <a:alpha val="99000"/>
                </a:srgbClr>
              </a:solidFill>
            </a:endParaRPr>
          </a:p>
        </p:txBody>
      </p:sp>
    </p:spTree>
    <p:extLst>
      <p:ext uri="{BB962C8B-B14F-4D97-AF65-F5344CB8AC3E}">
        <p14:creationId xmlns:p14="http://schemas.microsoft.com/office/powerpoint/2010/main" val="236156637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Action Items</a:t>
            </a:r>
            <a:endParaRPr lang="en-US" dirty="0"/>
          </a:p>
        </p:txBody>
      </p:sp>
      <p:sp>
        <p:nvSpPr>
          <p:cNvPr id="5" name="Text Placeholder 4"/>
          <p:cNvSpPr>
            <a:spLocks noGrp="1"/>
          </p:cNvSpPr>
          <p:nvPr>
            <p:ph type="body" sz="quarter" idx="10"/>
          </p:nvPr>
        </p:nvSpPr>
        <p:spPr/>
        <p:txBody>
          <a:bodyPr/>
          <a:lstStyle/>
          <a:p>
            <a:pPr marL="571500" indent="-571500">
              <a:buFont typeface="Wingdings" panose="05000000000000000000" pitchFamily="2" charset="2"/>
              <a:buChar char="q"/>
            </a:pPr>
            <a:r>
              <a:rPr lang="en-US" dirty="0"/>
              <a:t>Install SharePoint 2013 or Use Office 365 Preview</a:t>
            </a:r>
          </a:p>
          <a:p>
            <a:pPr marL="571500" indent="-571500">
              <a:buFont typeface="Wingdings" panose="05000000000000000000" pitchFamily="2" charset="2"/>
              <a:buChar char="q"/>
            </a:pPr>
            <a:r>
              <a:rPr lang="en-US" dirty="0"/>
              <a:t>Install </a:t>
            </a:r>
            <a:r>
              <a:rPr lang="en-US" dirty="0" smtClean="0"/>
              <a:t>Visio Professional or Visio Pro for O365</a:t>
            </a:r>
            <a:endParaRPr lang="en-US" dirty="0"/>
          </a:p>
          <a:p>
            <a:pPr marL="571500" indent="-571500">
              <a:buFont typeface="Wingdings" panose="05000000000000000000" pitchFamily="2" charset="2"/>
              <a:buChar char="q"/>
            </a:pPr>
            <a:r>
              <a:rPr lang="en-US" dirty="0"/>
              <a:t>Explore your business for process and data to visualize</a:t>
            </a:r>
          </a:p>
          <a:p>
            <a:endParaRPr lang="en-US" dirty="0"/>
          </a:p>
        </p:txBody>
      </p:sp>
    </p:spTree>
    <p:extLst>
      <p:ext uri="{BB962C8B-B14F-4D97-AF65-F5344CB8AC3E}">
        <p14:creationId xmlns:p14="http://schemas.microsoft.com/office/powerpoint/2010/main" val="2483556046"/>
      </p:ext>
    </p:extLst>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Resources</a:t>
            </a:r>
            <a:endParaRPr lang="en-US" dirty="0"/>
          </a:p>
        </p:txBody>
      </p:sp>
      <p:sp>
        <p:nvSpPr>
          <p:cNvPr id="5" name="Text Placeholder 4"/>
          <p:cNvSpPr>
            <a:spLocks noGrp="1"/>
          </p:cNvSpPr>
          <p:nvPr>
            <p:ph type="body" sz="quarter" idx="10"/>
          </p:nvPr>
        </p:nvSpPr>
        <p:spPr/>
        <p:txBody>
          <a:bodyPr/>
          <a:lstStyle/>
          <a:p>
            <a:r>
              <a:rPr lang="en-US" sz="3200" dirty="0" err="1"/>
              <a:t>Stunnware</a:t>
            </a:r>
            <a:r>
              <a:rPr lang="en-US" sz="3200" dirty="0"/>
              <a:t> for CRM - </a:t>
            </a:r>
            <a:r>
              <a:rPr lang="en-US" sz="3200" dirty="0">
                <a:hlinkClick r:id="rId2"/>
              </a:rPr>
              <a:t>http://www.stunnware.com/</a:t>
            </a:r>
            <a:r>
              <a:rPr lang="en-US" sz="3200" dirty="0"/>
              <a:t> </a:t>
            </a:r>
          </a:p>
          <a:p>
            <a:r>
              <a:rPr lang="en-US" sz="3200" dirty="0" err="1"/>
              <a:t>PowerPivot</a:t>
            </a:r>
            <a:r>
              <a:rPr lang="en-US" sz="3200" dirty="0"/>
              <a:t> - </a:t>
            </a:r>
            <a:r>
              <a:rPr lang="en-US" sz="3200" dirty="0">
                <a:hlinkClick r:id="rId3"/>
              </a:rPr>
              <a:t>http://www.microsoft.com/en-us/bi/powerpivot.aspx</a:t>
            </a:r>
            <a:r>
              <a:rPr lang="en-US" sz="3200" dirty="0"/>
              <a:t> </a:t>
            </a:r>
          </a:p>
          <a:p>
            <a:r>
              <a:rPr lang="en-US" sz="3200" dirty="0"/>
              <a:t>CRM Dynamics - </a:t>
            </a:r>
            <a:r>
              <a:rPr lang="en-US" sz="3200" dirty="0">
                <a:hlinkClick r:id="rId4"/>
              </a:rPr>
              <a:t>Trial </a:t>
            </a:r>
            <a:endParaRPr lang="en-US" sz="3200" dirty="0"/>
          </a:p>
          <a:p>
            <a:r>
              <a:rPr lang="en-US" sz="3200" dirty="0"/>
              <a:t>Connect </a:t>
            </a:r>
            <a:r>
              <a:rPr lang="en-US" sz="3200" dirty="0" err="1"/>
              <a:t>PowerPivot</a:t>
            </a:r>
            <a:r>
              <a:rPr lang="en-US" sz="3200" dirty="0"/>
              <a:t> to Dynamics - Bing it! Add-ons and Code</a:t>
            </a:r>
          </a:p>
          <a:p>
            <a:r>
              <a:rPr lang="en-US" sz="3200" dirty="0"/>
              <a:t>CRM Fetch XML Sample at end of Deck</a:t>
            </a:r>
          </a:p>
          <a:p>
            <a:endParaRPr lang="en-US" dirty="0"/>
          </a:p>
        </p:txBody>
      </p:sp>
    </p:spTree>
    <p:extLst>
      <p:ext uri="{BB962C8B-B14F-4D97-AF65-F5344CB8AC3E}">
        <p14:creationId xmlns:p14="http://schemas.microsoft.com/office/powerpoint/2010/main" val="1860312777"/>
      </p:ext>
    </p:extLst>
  </p:cSld>
  <p:clrMapOvr>
    <a:masterClrMapping/>
  </p:clrMapOvr>
  <p:transition spd="slow">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80" y="19276"/>
            <a:ext cx="12423094" cy="6975249"/>
          </a:xfrm>
          <a:prstGeom prst="rect">
            <a:avLst/>
          </a:prstGeom>
        </p:spPr>
      </p:pic>
      <p:sp>
        <p:nvSpPr>
          <p:cNvPr id="7" name="Title 6"/>
          <p:cNvSpPr>
            <a:spLocks noGrp="1"/>
          </p:cNvSpPr>
          <p:nvPr>
            <p:ph type="title"/>
          </p:nvPr>
        </p:nvSpPr>
        <p:spPr>
          <a:xfrm>
            <a:off x="546910" y="2811462"/>
            <a:ext cx="11889564" cy="917575"/>
          </a:xfrm>
        </p:spPr>
        <p:txBody>
          <a:bodyPr/>
          <a:lstStyle/>
          <a:p>
            <a:r>
              <a:rPr lang="en-US" sz="8800" dirty="0" smtClean="0">
                <a:gradFill>
                  <a:gsLst>
                    <a:gs pos="0">
                      <a:srgbClr val="FFFFFF"/>
                    </a:gs>
                    <a:gs pos="100000">
                      <a:srgbClr val="FFFFFF"/>
                    </a:gs>
                  </a:gsLst>
                  <a:lin ang="5400000" scaled="0"/>
                </a:gradFill>
              </a:rPr>
              <a:t>Questions?</a:t>
            </a:r>
            <a:endParaRPr lang="en-US" sz="88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4210612410"/>
      </p:ext>
    </p:extLst>
  </p:cSld>
  <p:clrMapOvr>
    <a:masterClrMapping/>
  </p:clrMapOvr>
  <p:transition spd="slow">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34150742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919780914"/>
      </p:ext>
    </p:extLst>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Help for your CRM Developers</a:t>
            </a:r>
            <a:endParaRPr lang="en-US" dirty="0"/>
          </a:p>
        </p:txBody>
      </p:sp>
      <p:sp>
        <p:nvSpPr>
          <p:cNvPr id="3" name="Text Placeholder 2"/>
          <p:cNvSpPr>
            <a:spLocks noGrp="1"/>
          </p:cNvSpPr>
          <p:nvPr>
            <p:ph type="body" sz="quarter" idx="10"/>
          </p:nvPr>
        </p:nvSpPr>
        <p:spPr/>
        <p:txBody>
          <a:bodyPr/>
          <a:lstStyle/>
          <a:p>
            <a:r>
              <a:rPr lang="en-US" sz="1500" dirty="0"/>
              <a:t>&lt;fetch mapping="logical" count="50" version="1.0"&gt;</a:t>
            </a:r>
          </a:p>
          <a:p>
            <a:r>
              <a:rPr lang="en-US" sz="1500" dirty="0"/>
              <a:t>&lt;entity name="workflow"&gt;</a:t>
            </a:r>
          </a:p>
          <a:p>
            <a:r>
              <a:rPr lang="en-US" sz="1500" dirty="0"/>
              <a:t>&lt;attribute name="name" /&gt;</a:t>
            </a:r>
          </a:p>
          <a:p>
            <a:r>
              <a:rPr lang="en-US" sz="1500" dirty="0"/>
              <a:t>&lt;attribute name="</a:t>
            </a:r>
            <a:r>
              <a:rPr lang="en-US" sz="1500" dirty="0" err="1"/>
              <a:t>workflowid</a:t>
            </a:r>
            <a:r>
              <a:rPr lang="en-US" sz="1500" dirty="0"/>
              <a:t>" /&gt;</a:t>
            </a:r>
          </a:p>
          <a:p>
            <a:r>
              <a:rPr lang="en-US" sz="1500" dirty="0"/>
              <a:t>&lt;link-entity name="</a:t>
            </a:r>
            <a:r>
              <a:rPr lang="en-US" sz="1500" dirty="0" err="1"/>
              <a:t>asyncoperation</a:t>
            </a:r>
            <a:r>
              <a:rPr lang="en-US" sz="1500" dirty="0"/>
              <a:t>" from="</a:t>
            </a:r>
            <a:r>
              <a:rPr lang="en-US" sz="1500" dirty="0" err="1"/>
              <a:t>workflowactivationid</a:t>
            </a:r>
            <a:r>
              <a:rPr lang="en-US" sz="1500" dirty="0"/>
              <a:t>" to="</a:t>
            </a:r>
            <a:r>
              <a:rPr lang="en-US" sz="1500" dirty="0" err="1"/>
              <a:t>workflowid</a:t>
            </a:r>
            <a:r>
              <a:rPr lang="en-US" sz="1500" dirty="0"/>
              <a:t>"&gt;</a:t>
            </a:r>
          </a:p>
          <a:p>
            <a:r>
              <a:rPr lang="en-US" sz="1500" dirty="0"/>
              <a:t>&lt;attribute name="</a:t>
            </a:r>
            <a:r>
              <a:rPr lang="en-US" sz="1500" dirty="0" err="1"/>
              <a:t>asyncoperationid</a:t>
            </a:r>
            <a:r>
              <a:rPr lang="en-US" sz="1500" dirty="0"/>
              <a:t>" /&gt;</a:t>
            </a:r>
          </a:p>
          <a:p>
            <a:r>
              <a:rPr lang="en-US" sz="1500" dirty="0"/>
              <a:t>&lt;attribute name="</a:t>
            </a:r>
            <a:r>
              <a:rPr lang="en-US" sz="1500" dirty="0" err="1"/>
              <a:t>executiontimespan</a:t>
            </a:r>
            <a:r>
              <a:rPr lang="en-US" sz="1500" dirty="0"/>
              <a:t>" /&gt;</a:t>
            </a:r>
          </a:p>
          <a:p>
            <a:r>
              <a:rPr lang="en-US" sz="1500" dirty="0"/>
              <a:t>&lt;attribute name="</a:t>
            </a:r>
            <a:r>
              <a:rPr lang="en-US" sz="1500" dirty="0" err="1"/>
              <a:t>startedon</a:t>
            </a:r>
            <a:r>
              <a:rPr lang="en-US" sz="1500" dirty="0"/>
              <a:t>" /&gt;</a:t>
            </a:r>
          </a:p>
          <a:p>
            <a:r>
              <a:rPr lang="en-US" sz="1500" dirty="0"/>
              <a:t>&lt;attribute name="</a:t>
            </a:r>
            <a:r>
              <a:rPr lang="en-US" sz="1500" dirty="0" err="1"/>
              <a:t>statecode</a:t>
            </a:r>
            <a:r>
              <a:rPr lang="en-US" sz="1500" dirty="0"/>
              <a:t>" /&gt;</a:t>
            </a:r>
          </a:p>
          <a:p>
            <a:r>
              <a:rPr lang="en-US" sz="1500" dirty="0"/>
              <a:t>&lt;attribute name="</a:t>
            </a:r>
            <a:r>
              <a:rPr lang="en-US" sz="1500" dirty="0" err="1"/>
              <a:t>statuscode</a:t>
            </a:r>
            <a:r>
              <a:rPr lang="en-US" sz="1500" dirty="0"/>
              <a:t>" /&gt;</a:t>
            </a:r>
          </a:p>
          <a:p>
            <a:r>
              <a:rPr lang="en-US" sz="1500" dirty="0"/>
              <a:t>&lt;link-entity name="</a:t>
            </a:r>
            <a:r>
              <a:rPr lang="en-US" sz="1500" dirty="0" err="1"/>
              <a:t>workflowlog</a:t>
            </a:r>
            <a:r>
              <a:rPr lang="en-US" sz="1500" dirty="0"/>
              <a:t>" from="</a:t>
            </a:r>
            <a:r>
              <a:rPr lang="en-US" sz="1500" dirty="0" err="1"/>
              <a:t>asyncoperationid</a:t>
            </a:r>
            <a:r>
              <a:rPr lang="en-US" sz="1500" dirty="0"/>
              <a:t>" to="</a:t>
            </a:r>
            <a:r>
              <a:rPr lang="en-US" sz="1500" dirty="0" err="1"/>
              <a:t>asyncoperationid</a:t>
            </a:r>
            <a:r>
              <a:rPr lang="en-US" sz="1500" dirty="0"/>
              <a:t>"&gt;</a:t>
            </a:r>
          </a:p>
          <a:p>
            <a:r>
              <a:rPr lang="en-US" sz="1500" dirty="0"/>
              <a:t>&lt;attribute name="</a:t>
            </a:r>
            <a:r>
              <a:rPr lang="en-US" sz="1500" dirty="0" err="1"/>
              <a:t>createdon</a:t>
            </a:r>
            <a:r>
              <a:rPr lang="en-US" sz="1500" dirty="0"/>
              <a:t>" /&gt;</a:t>
            </a:r>
          </a:p>
          <a:p>
            <a:r>
              <a:rPr lang="en-US" sz="1500" dirty="0"/>
              <a:t>&lt;attribute name="</a:t>
            </a:r>
            <a:r>
              <a:rPr lang="en-US" sz="1500" dirty="0" err="1"/>
              <a:t>modifiedon</a:t>
            </a:r>
            <a:r>
              <a:rPr lang="en-US" sz="1500" dirty="0"/>
              <a:t>" /&gt;</a:t>
            </a:r>
          </a:p>
          <a:p>
            <a:r>
              <a:rPr lang="en-US" sz="1500" dirty="0"/>
              <a:t>&lt;attribute name="</a:t>
            </a:r>
            <a:r>
              <a:rPr lang="en-US" sz="1500" dirty="0" err="1"/>
              <a:t>regardingobjectid</a:t>
            </a:r>
            <a:r>
              <a:rPr lang="en-US" sz="1500" dirty="0"/>
              <a:t>" /&gt;</a:t>
            </a:r>
          </a:p>
          <a:p>
            <a:r>
              <a:rPr lang="en-US" sz="1500" dirty="0"/>
              <a:t>&lt;attribute name="</a:t>
            </a:r>
            <a:r>
              <a:rPr lang="en-US" sz="1500" dirty="0" err="1"/>
              <a:t>stagename</a:t>
            </a:r>
            <a:r>
              <a:rPr lang="en-US" sz="1500" dirty="0"/>
              <a:t>" /&gt;</a:t>
            </a:r>
          </a:p>
          <a:p>
            <a:r>
              <a:rPr lang="en-US" sz="1500" dirty="0"/>
              <a:t>&lt;attribute name="status" /&gt;</a:t>
            </a:r>
          </a:p>
          <a:p>
            <a:r>
              <a:rPr lang="en-US" sz="1500" dirty="0"/>
              <a:t>&lt;attribute name="</a:t>
            </a:r>
            <a:r>
              <a:rPr lang="en-US" sz="1500" dirty="0" err="1"/>
              <a:t>stepname</a:t>
            </a:r>
            <a:r>
              <a:rPr lang="en-US" sz="1500" dirty="0"/>
              <a:t>" /&gt;</a:t>
            </a:r>
          </a:p>
          <a:p>
            <a:r>
              <a:rPr lang="en-US" sz="1500" dirty="0"/>
              <a:t>&lt;attribute name="</a:t>
            </a:r>
            <a:r>
              <a:rPr lang="en-US" sz="1500" dirty="0" err="1"/>
              <a:t>workflowlogid</a:t>
            </a:r>
            <a:r>
              <a:rPr lang="en-US" sz="1500" dirty="0"/>
              <a:t>" /&gt;</a:t>
            </a:r>
          </a:p>
          <a:p>
            <a:r>
              <a:rPr lang="en-US" sz="1500" dirty="0"/>
              <a:t>&lt;/link-entity&gt;</a:t>
            </a:r>
          </a:p>
          <a:p>
            <a:r>
              <a:rPr lang="en-US" sz="1500" dirty="0"/>
              <a:t>&lt;/link-entity&gt;</a:t>
            </a:r>
          </a:p>
          <a:p>
            <a:r>
              <a:rPr lang="en-US" sz="1500" dirty="0"/>
              <a:t>&lt;/entity&gt;</a:t>
            </a:r>
          </a:p>
          <a:p>
            <a:r>
              <a:rPr lang="en-US" sz="1500" dirty="0"/>
              <a:t>&lt;/fetch&gt;</a:t>
            </a:r>
          </a:p>
          <a:p>
            <a:endParaRPr lang="en-US" dirty="0"/>
          </a:p>
        </p:txBody>
      </p:sp>
      <p:sp>
        <p:nvSpPr>
          <p:cNvPr id="2" name="Rectangle 1"/>
          <p:cNvSpPr/>
          <p:nvPr/>
        </p:nvSpPr>
        <p:spPr>
          <a:xfrm>
            <a:off x="3366816" y="3312597"/>
            <a:ext cx="5702843" cy="369332"/>
          </a:xfrm>
          <a:prstGeom prst="rect">
            <a:avLst/>
          </a:prstGeom>
        </p:spPr>
        <p:txBody>
          <a:bodyPr wrap="none">
            <a:spAutoFit/>
          </a:bodyPr>
          <a:lstStyle/>
          <a:p>
            <a:r>
              <a:rPr lang="en-US" dirty="0">
                <a:solidFill>
                  <a:srgbClr val="FFFFFF">
                    <a:alpha val="99000"/>
                  </a:srgbClr>
                </a:solidFill>
              </a:rPr>
              <a:t>Explore your business for process and data to visualize</a:t>
            </a:r>
          </a:p>
        </p:txBody>
      </p:sp>
    </p:spTree>
    <p:extLst>
      <p:ext uri="{BB962C8B-B14F-4D97-AF65-F5344CB8AC3E}">
        <p14:creationId xmlns:p14="http://schemas.microsoft.com/office/powerpoint/2010/main" val="501151598"/>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Visio booth schedule</a:t>
            </a:r>
            <a:endParaRPr lang="en-US" dirty="0"/>
          </a:p>
        </p:txBody>
      </p:sp>
      <p:pic>
        <p:nvPicPr>
          <p:cNvPr id="2" name="Picture 1"/>
          <p:cNvPicPr>
            <a:picLocks noChangeAspect="1"/>
          </p:cNvPicPr>
          <p:nvPr/>
        </p:nvPicPr>
        <p:blipFill>
          <a:blip r:embed="rId2"/>
          <a:stretch>
            <a:fillRect/>
          </a:stretch>
        </p:blipFill>
        <p:spPr>
          <a:xfrm>
            <a:off x="2789237" y="1516062"/>
            <a:ext cx="5562600" cy="4647909"/>
          </a:xfrm>
          <a:prstGeom prst="rect">
            <a:avLst/>
          </a:prstGeom>
        </p:spPr>
      </p:pic>
    </p:spTree>
    <p:extLst>
      <p:ext uri="{BB962C8B-B14F-4D97-AF65-F5344CB8AC3E}">
        <p14:creationId xmlns:p14="http://schemas.microsoft.com/office/powerpoint/2010/main" val="515813544"/>
      </p:ext>
    </p:extLst>
  </p:cSld>
  <p:clrMapOvr>
    <a:masterClrMapping/>
  </p:clrMapOvr>
  <p:transition spd="slow">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Today’s Agenda</a:t>
            </a:r>
            <a:endParaRPr lang="en-US" dirty="0"/>
          </a:p>
        </p:txBody>
      </p:sp>
      <p:sp>
        <p:nvSpPr>
          <p:cNvPr id="3" name="Text Placeholder 2"/>
          <p:cNvSpPr>
            <a:spLocks noGrp="1"/>
          </p:cNvSpPr>
          <p:nvPr>
            <p:ph type="body" sz="quarter" idx="10"/>
          </p:nvPr>
        </p:nvSpPr>
        <p:spPr/>
        <p:txBody>
          <a:bodyPr/>
          <a:lstStyle/>
          <a:p>
            <a:pPr marL="457200" indent="-457200">
              <a:buFont typeface="Arial" panose="020B0604020202020204" pitchFamily="34" charset="0"/>
              <a:buChar char="•"/>
            </a:pPr>
            <a:r>
              <a:rPr lang="en-US" dirty="0"/>
              <a:t>Quick Introduction to Visio and Visio Services</a:t>
            </a:r>
          </a:p>
          <a:p>
            <a:pPr marL="457200" indent="-457200">
              <a:buFont typeface="Arial" panose="020B0604020202020204" pitchFamily="34" charset="0"/>
              <a:buChar char="•"/>
            </a:pPr>
            <a:r>
              <a:rPr lang="en-US" dirty="0"/>
              <a:t>Just Three Things</a:t>
            </a:r>
          </a:p>
          <a:p>
            <a:pPr marL="800100" lvl="2" indent="-342900">
              <a:buFont typeface="Arial" panose="020B0604020202020204" pitchFamily="34" charset="0"/>
              <a:buChar char="•"/>
            </a:pPr>
            <a:r>
              <a:rPr lang="en-US" sz="2800" dirty="0"/>
              <a:t>CRM and Data Struggles</a:t>
            </a:r>
          </a:p>
          <a:p>
            <a:pPr marL="800100" lvl="2" indent="-342900">
              <a:buFont typeface="Arial" panose="020B0604020202020204" pitchFamily="34" charset="0"/>
              <a:buChar char="•"/>
            </a:pPr>
            <a:r>
              <a:rPr lang="en-US" sz="2800" dirty="0"/>
              <a:t>Better Way</a:t>
            </a:r>
          </a:p>
          <a:p>
            <a:pPr marL="800100" lvl="2" indent="-342900">
              <a:buFont typeface="Arial" panose="020B0604020202020204" pitchFamily="34" charset="0"/>
              <a:buChar char="•"/>
            </a:pPr>
            <a:r>
              <a:rPr lang="en-US" sz="2800" dirty="0"/>
              <a:t>Do more, just do it</a:t>
            </a:r>
          </a:p>
          <a:p>
            <a:pPr marL="457200" indent="-457200">
              <a:buFont typeface="Arial" panose="020B0604020202020204" pitchFamily="34" charset="0"/>
              <a:buChar char="•"/>
            </a:pPr>
            <a:r>
              <a:rPr lang="en-US" dirty="0" smtClean="0"/>
              <a:t>Demos</a:t>
            </a:r>
          </a:p>
          <a:p>
            <a:pPr marL="457200" indent="-457200">
              <a:buFont typeface="Arial" panose="020B0604020202020204" pitchFamily="34" charset="0"/>
              <a:buChar char="•"/>
            </a:pPr>
            <a:r>
              <a:rPr lang="en-US" dirty="0" smtClean="0"/>
              <a:t>Ingredients and Architecture</a:t>
            </a:r>
          </a:p>
          <a:p>
            <a:pPr marL="457200" indent="-457200">
              <a:buFont typeface="Arial" panose="020B0604020202020204" pitchFamily="34" charset="0"/>
              <a:buChar char="•"/>
            </a:pPr>
            <a:r>
              <a:rPr lang="en-US" dirty="0" smtClean="0"/>
              <a:t>Q&amp;A</a:t>
            </a:r>
            <a:endParaRPr lang="en-US" dirty="0"/>
          </a:p>
          <a:p>
            <a:endParaRPr lang="en-US" dirty="0"/>
          </a:p>
        </p:txBody>
      </p:sp>
    </p:spTree>
    <p:extLst>
      <p:ext uri="{BB962C8B-B14F-4D97-AF65-F5344CB8AC3E}">
        <p14:creationId xmlns:p14="http://schemas.microsoft.com/office/powerpoint/2010/main" val="1095750386"/>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a:xfrm>
            <a:off x="766612" y="1395042"/>
            <a:ext cx="8229600" cy="4530725"/>
          </a:xfrm>
          <a:prstGeom prst="rect">
            <a:avLst/>
          </a:prstGeom>
        </p:spPr>
        <p:txBody>
          <a:bodyPr>
            <a:normAutofit/>
          </a:bodyPr>
          <a:lstStyle>
            <a:lvl1pPr marL="460375" indent="-460375" algn="l" defTabSz="914363" rtl="0" eaLnBrk="1" latinLnBrk="0" hangingPunct="1">
              <a:lnSpc>
                <a:spcPct val="90000"/>
              </a:lnSpc>
              <a:spcBef>
                <a:spcPct val="20000"/>
              </a:spcBef>
              <a:buSzPct val="100000"/>
              <a:buFontTx/>
              <a:buBlip>
                <a:blip r:embed="rId2"/>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100000"/>
              <a:buFontTx/>
              <a:buBlip>
                <a:blip r:embed="rId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100000"/>
              <a:buFontTx/>
              <a:buBlip>
                <a:blip r:embed="rId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100000"/>
              <a:buFontTx/>
              <a:buBlip>
                <a:blip r:embed="rId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100000"/>
              <a:buFontTx/>
              <a:buBlip>
                <a:blip r:embed="rId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Tx/>
              <a:buNone/>
            </a:pPr>
            <a:endParaRPr lang="en-US" sz="1600" dirty="0">
              <a:gradFill>
                <a:gsLst>
                  <a:gs pos="0">
                    <a:srgbClr val="505050"/>
                  </a:gs>
                  <a:gs pos="86000">
                    <a:srgbClr val="505050"/>
                  </a:gs>
                </a:gsLst>
                <a:lin ang="5400000" scaled="0"/>
              </a:gradFill>
            </a:endParaRPr>
          </a:p>
        </p:txBody>
      </p:sp>
      <p:pic>
        <p:nvPicPr>
          <p:cNvPr id="4" name="Content Placeholder 20"/>
          <p:cNvPicPr>
            <a:picLocks noChangeAspect="1"/>
          </p:cNvPicPr>
          <p:nvPr/>
        </p:nvPicPr>
        <p:blipFill>
          <a:blip r:embed="rId3">
            <a:extLst/>
          </a:blip>
          <a:stretch>
            <a:fillRect/>
          </a:stretch>
        </p:blipFill>
        <p:spPr>
          <a:xfrm>
            <a:off x="5032923" y="3769804"/>
            <a:ext cx="2046306" cy="1973512"/>
          </a:xfrm>
          <a:prstGeom prst="rect">
            <a:avLst/>
          </a:prstGeom>
          <a:ln>
            <a:noFill/>
          </a:ln>
          <a:effectLst>
            <a:outerShdw blurRad="292100" dist="139700" dir="2700000" algn="tl" rotWithShape="0">
              <a:srgbClr val="333333">
                <a:alpha val="65000"/>
              </a:srgbClr>
            </a:outerShdw>
          </a:effectLst>
        </p:spPr>
      </p:pic>
      <p:pic>
        <p:nvPicPr>
          <p:cNvPr id="5" name="Picture 4"/>
          <p:cNvPicPr>
            <a:picLocks noChangeAspect="1"/>
          </p:cNvPicPr>
          <p:nvPr/>
        </p:nvPicPr>
        <p:blipFill>
          <a:blip r:embed="rId4">
            <a:extLst/>
          </a:blip>
          <a:stretch>
            <a:fillRect/>
          </a:stretch>
        </p:blipFill>
        <p:spPr>
          <a:xfrm>
            <a:off x="1183913" y="4446591"/>
            <a:ext cx="2393954" cy="1296725"/>
          </a:xfrm>
          <a:prstGeom prst="rect">
            <a:avLst/>
          </a:prstGeom>
          <a:ln>
            <a:noFill/>
          </a:ln>
          <a:effectLst>
            <a:outerShdw blurRad="292100" dist="139700" dir="2700000" algn="tl" rotWithShape="0">
              <a:srgbClr val="333333">
                <a:alpha val="65000"/>
              </a:srgbClr>
            </a:outerShdw>
            <a:reflection blurRad="6350" stA="50000" endA="300" endPos="34000" dist="50800" dir="5400000" sy="-100000" algn="bl" rotWithShape="0"/>
          </a:effectLst>
        </p:spPr>
      </p:pic>
      <p:sp>
        <p:nvSpPr>
          <p:cNvPr id="6" name="TextBox 5"/>
          <p:cNvSpPr txBox="1"/>
          <p:nvPr/>
        </p:nvSpPr>
        <p:spPr>
          <a:xfrm>
            <a:off x="1386868" y="5922341"/>
            <a:ext cx="1988045" cy="584775"/>
          </a:xfrm>
          <a:prstGeom prst="rect">
            <a:avLst/>
          </a:prstGeom>
          <a:noFill/>
        </p:spPr>
        <p:txBody>
          <a:bodyPr wrap="none" rtlCol="0">
            <a:spAutoFit/>
          </a:bodyPr>
          <a:lstStyle/>
          <a:p>
            <a:pPr algn="ctr"/>
            <a:r>
              <a:rPr lang="en-US" sz="1600" dirty="0">
                <a:gradFill>
                  <a:gsLst>
                    <a:gs pos="0">
                      <a:schemeClr val="tx1"/>
                    </a:gs>
                    <a:gs pos="100000">
                      <a:schemeClr val="tx1"/>
                    </a:gs>
                  </a:gsLst>
                </a:gradFill>
                <a:cs typeface="Arial" pitchFamily="34" charset="0"/>
              </a:rPr>
              <a:t>Pythagorean proof, </a:t>
            </a:r>
          </a:p>
          <a:p>
            <a:pPr algn="ctr"/>
            <a:r>
              <a:rPr lang="en-US" sz="1600" dirty="0">
                <a:gradFill>
                  <a:gsLst>
                    <a:gs pos="0">
                      <a:schemeClr val="tx1"/>
                    </a:gs>
                    <a:gs pos="100000">
                      <a:schemeClr val="tx1"/>
                    </a:gs>
                  </a:gsLst>
                </a:gradFill>
                <a:cs typeface="Arial" pitchFamily="34" charset="0"/>
              </a:rPr>
              <a:t>500-200 BC, China</a:t>
            </a:r>
          </a:p>
        </p:txBody>
      </p:sp>
      <p:sp>
        <p:nvSpPr>
          <p:cNvPr id="7" name="TextBox 6"/>
          <p:cNvSpPr txBox="1"/>
          <p:nvPr/>
        </p:nvSpPr>
        <p:spPr>
          <a:xfrm>
            <a:off x="5178406" y="3192462"/>
            <a:ext cx="1832040" cy="338554"/>
          </a:xfrm>
          <a:prstGeom prst="rect">
            <a:avLst/>
          </a:prstGeom>
          <a:noFill/>
        </p:spPr>
        <p:txBody>
          <a:bodyPr wrap="none" rtlCol="0">
            <a:spAutoFit/>
          </a:bodyPr>
          <a:lstStyle/>
          <a:p>
            <a:pPr algn="ctr"/>
            <a:r>
              <a:rPr lang="en-US" sz="1600" dirty="0" smtClean="0">
                <a:gradFill>
                  <a:gsLst>
                    <a:gs pos="0">
                      <a:schemeClr val="tx1"/>
                    </a:gs>
                    <a:gs pos="100000">
                      <a:schemeClr val="tx1"/>
                    </a:gs>
                  </a:gsLst>
                  <a:lin ang="5400000" scaled="0"/>
                </a:gradFill>
                <a:latin typeface="Segoe" pitchFamily="34" charset="0"/>
                <a:cs typeface="Arial" pitchFamily="34" charset="0"/>
              </a:rPr>
              <a:t>Leonardo da Vinci</a:t>
            </a:r>
            <a:endParaRPr lang="en-US" sz="1600" dirty="0">
              <a:gradFill>
                <a:gsLst>
                  <a:gs pos="0">
                    <a:schemeClr val="tx1"/>
                  </a:gs>
                  <a:gs pos="100000">
                    <a:schemeClr val="tx1"/>
                  </a:gs>
                </a:gsLst>
                <a:lin ang="5400000" scaled="0"/>
              </a:gradFill>
              <a:latin typeface="Segoe" pitchFamily="34" charset="0"/>
              <a:cs typeface="Arial" pitchFamily="34" charset="0"/>
            </a:endParaRPr>
          </a:p>
        </p:txBody>
      </p:sp>
      <p:sp>
        <p:nvSpPr>
          <p:cNvPr id="8" name="TextBox 7"/>
          <p:cNvSpPr txBox="1"/>
          <p:nvPr/>
        </p:nvSpPr>
        <p:spPr>
          <a:xfrm>
            <a:off x="1444577" y="3192462"/>
            <a:ext cx="1872628" cy="338554"/>
          </a:xfrm>
          <a:prstGeom prst="rect">
            <a:avLst/>
          </a:prstGeom>
          <a:noFill/>
        </p:spPr>
        <p:txBody>
          <a:bodyPr wrap="none" rtlCol="0">
            <a:spAutoFit/>
          </a:bodyPr>
          <a:lstStyle/>
          <a:p>
            <a:pPr algn="ctr"/>
            <a:r>
              <a:rPr lang="en-US" sz="1600" dirty="0">
                <a:gradFill>
                  <a:gsLst>
                    <a:gs pos="0">
                      <a:schemeClr val="tx1"/>
                    </a:gs>
                    <a:gs pos="100000">
                      <a:schemeClr val="tx1"/>
                    </a:gs>
                  </a:gsLst>
                  <a:lin ang="5400000" scaled="0"/>
                </a:gradFill>
                <a:latin typeface="Segoe" pitchFamily="34" charset="0"/>
                <a:cs typeface="Arial" pitchFamily="34" charset="0"/>
              </a:rPr>
              <a:t>Lascaux, 14,000 BC</a:t>
            </a:r>
          </a:p>
        </p:txBody>
      </p:sp>
      <p:sp>
        <p:nvSpPr>
          <p:cNvPr id="9" name="TextBox 8"/>
          <p:cNvSpPr txBox="1"/>
          <p:nvPr/>
        </p:nvSpPr>
        <p:spPr>
          <a:xfrm>
            <a:off x="5035826" y="5922341"/>
            <a:ext cx="2040499" cy="584775"/>
          </a:xfrm>
          <a:prstGeom prst="rect">
            <a:avLst/>
          </a:prstGeom>
          <a:noFill/>
        </p:spPr>
        <p:txBody>
          <a:bodyPr wrap="square" rtlCol="0">
            <a:spAutoFit/>
          </a:bodyPr>
          <a:lstStyle/>
          <a:p>
            <a:pPr algn="ctr"/>
            <a:r>
              <a:rPr lang="en-US" sz="1600" dirty="0">
                <a:gradFill>
                  <a:gsLst>
                    <a:gs pos="0">
                      <a:schemeClr val="tx1"/>
                    </a:gs>
                    <a:gs pos="100000">
                      <a:schemeClr val="tx1"/>
                    </a:gs>
                  </a:gsLst>
                </a:gradFill>
                <a:cs typeface="Arial" pitchFamily="34" charset="0"/>
              </a:rPr>
              <a:t>Philosophical </a:t>
            </a:r>
            <a:r>
              <a:rPr lang="en-US" sz="1600" dirty="0" smtClean="0">
                <a:gradFill>
                  <a:gsLst>
                    <a:gs pos="0">
                      <a:schemeClr val="tx1"/>
                    </a:gs>
                    <a:gs pos="100000">
                      <a:schemeClr val="tx1"/>
                    </a:gs>
                  </a:gsLst>
                </a:gradFill>
                <a:cs typeface="Arial" pitchFamily="34" charset="0"/>
              </a:rPr>
              <a:t>Relationships</a:t>
            </a:r>
            <a:endParaRPr lang="en-US" sz="1600" dirty="0">
              <a:gradFill>
                <a:gsLst>
                  <a:gs pos="0">
                    <a:schemeClr val="tx1"/>
                  </a:gs>
                  <a:gs pos="100000">
                    <a:schemeClr val="tx1"/>
                  </a:gs>
                </a:gsLst>
              </a:gradFill>
              <a:cs typeface="Arial" pitchFamily="34" charset="0"/>
            </a:endParaRPr>
          </a:p>
        </p:txBody>
      </p:sp>
      <p:sp>
        <p:nvSpPr>
          <p:cNvPr id="10" name="TextBox 9"/>
          <p:cNvSpPr txBox="1"/>
          <p:nvPr/>
        </p:nvSpPr>
        <p:spPr>
          <a:xfrm>
            <a:off x="10770560" y="6402428"/>
            <a:ext cx="1391278" cy="276999"/>
          </a:xfrm>
          <a:prstGeom prst="rect">
            <a:avLst/>
          </a:prstGeom>
          <a:noFill/>
        </p:spPr>
        <p:txBody>
          <a:bodyPr wrap="none" rtlCol="0">
            <a:spAutoFit/>
          </a:bodyPr>
          <a:lstStyle/>
          <a:p>
            <a:pPr algn="ctr"/>
            <a:r>
              <a:rPr lang="en-US" sz="1200" dirty="0">
                <a:gradFill>
                  <a:gsLst>
                    <a:gs pos="0">
                      <a:schemeClr val="tx1"/>
                    </a:gs>
                    <a:gs pos="100000">
                      <a:schemeClr val="tx1"/>
                    </a:gs>
                  </a:gsLst>
                </a:gradFill>
                <a:cs typeface="Arial" pitchFamily="34" charset="0"/>
              </a:rPr>
              <a:t>Source: Wikipedia</a:t>
            </a:r>
          </a:p>
        </p:txBody>
      </p:sp>
      <p:sp>
        <p:nvSpPr>
          <p:cNvPr id="11" name="TextBox 10"/>
          <p:cNvSpPr txBox="1"/>
          <p:nvPr/>
        </p:nvSpPr>
        <p:spPr>
          <a:xfrm>
            <a:off x="8905512" y="5922341"/>
            <a:ext cx="1606529" cy="338554"/>
          </a:xfrm>
          <a:prstGeom prst="rect">
            <a:avLst/>
          </a:prstGeom>
          <a:noFill/>
        </p:spPr>
        <p:txBody>
          <a:bodyPr wrap="none" rtlCol="0">
            <a:spAutoFit/>
          </a:bodyPr>
          <a:lstStyle/>
          <a:p>
            <a:pPr algn="ctr"/>
            <a:r>
              <a:rPr lang="en-US" sz="1600" dirty="0">
                <a:gradFill>
                  <a:gsLst>
                    <a:gs pos="0">
                      <a:schemeClr val="tx1"/>
                    </a:gs>
                    <a:gs pos="100000">
                      <a:schemeClr val="tx1"/>
                    </a:gs>
                  </a:gsLst>
                </a:gradFill>
                <a:cs typeface="Arial" pitchFamily="34" charset="0"/>
              </a:rPr>
              <a:t>US Census Data</a:t>
            </a:r>
          </a:p>
        </p:txBody>
      </p:sp>
      <p:sp>
        <p:nvSpPr>
          <p:cNvPr id="12" name="TextBox 11"/>
          <p:cNvSpPr txBox="1"/>
          <p:nvPr/>
        </p:nvSpPr>
        <p:spPr>
          <a:xfrm>
            <a:off x="8847003" y="3192462"/>
            <a:ext cx="1723549" cy="338554"/>
          </a:xfrm>
          <a:prstGeom prst="rect">
            <a:avLst/>
          </a:prstGeom>
          <a:noFill/>
        </p:spPr>
        <p:txBody>
          <a:bodyPr wrap="none" rtlCol="0">
            <a:spAutoFit/>
          </a:bodyPr>
          <a:lstStyle/>
          <a:p>
            <a:pPr algn="ctr"/>
            <a:r>
              <a:rPr lang="en-US" sz="1600" dirty="0">
                <a:gradFill>
                  <a:gsLst>
                    <a:gs pos="0">
                      <a:schemeClr val="tx1"/>
                    </a:gs>
                    <a:gs pos="100000">
                      <a:schemeClr val="tx1"/>
                    </a:gs>
                  </a:gsLst>
                  <a:lin ang="5400000" scaled="0"/>
                </a:gradFill>
                <a:latin typeface="Segoe" pitchFamily="34" charset="0"/>
                <a:cs typeface="Arial" pitchFamily="34" charset="0"/>
              </a:rPr>
              <a:t>Context Diagram</a:t>
            </a:r>
          </a:p>
        </p:txBody>
      </p:sp>
      <p:pic>
        <p:nvPicPr>
          <p:cNvPr id="13" name="Picture 12"/>
          <p:cNvPicPr>
            <a:picLocks noChangeAspect="1"/>
          </p:cNvPicPr>
          <p:nvPr/>
        </p:nvPicPr>
        <p:blipFill>
          <a:blip r:embed="rId5" cstate="print">
            <a:extLst/>
          </a:blip>
          <a:stretch>
            <a:fillRect/>
          </a:stretch>
        </p:blipFill>
        <p:spPr>
          <a:xfrm>
            <a:off x="1289845" y="1556972"/>
            <a:ext cx="2182091" cy="1427711"/>
          </a:xfrm>
          <a:prstGeom prst="rect">
            <a:avLst/>
          </a:prstGeom>
          <a:ln>
            <a:noFill/>
          </a:ln>
          <a:effectLst>
            <a:outerShdw blurRad="292100" dist="139700" dir="2700000" algn="tl" rotWithShape="0">
              <a:srgbClr val="333333">
                <a:alpha val="65000"/>
              </a:srgbClr>
            </a:outerShdw>
            <a:reflection blurRad="6350" stA="50000" endA="300" endPos="34000" dist="50800" dir="5400000" sy="-100000" algn="bl" rotWithShape="0"/>
          </a:effectLst>
        </p:spPr>
      </p:pic>
      <p:pic>
        <p:nvPicPr>
          <p:cNvPr id="14" name="Picture 13"/>
          <p:cNvPicPr>
            <a:picLocks noChangeAspect="1"/>
          </p:cNvPicPr>
          <p:nvPr/>
        </p:nvPicPr>
        <p:blipFill>
          <a:blip r:embed="rId6" cstate="print">
            <a:extLst/>
          </a:blip>
          <a:stretch>
            <a:fillRect/>
          </a:stretch>
        </p:blipFill>
        <p:spPr>
          <a:xfrm>
            <a:off x="8390105" y="4109786"/>
            <a:ext cx="2637341" cy="1633530"/>
          </a:xfrm>
          <a:prstGeom prst="rect">
            <a:avLst/>
          </a:prstGeom>
          <a:ln>
            <a:noFill/>
          </a:ln>
          <a:effectLst>
            <a:outerShdw blurRad="292100" dist="139700" dir="2700000" algn="tl" rotWithShape="0">
              <a:srgbClr val="333333">
                <a:alpha val="65000"/>
              </a:srgbClr>
            </a:outerShdw>
          </a:effectLst>
        </p:spPr>
      </p:pic>
      <p:pic>
        <p:nvPicPr>
          <p:cNvPr id="15" name="Picture 14"/>
          <p:cNvPicPr>
            <a:picLocks noChangeAspect="1"/>
          </p:cNvPicPr>
          <p:nvPr/>
        </p:nvPicPr>
        <p:blipFill>
          <a:blip r:embed="rId7" cstate="print">
            <a:extLst/>
          </a:blip>
          <a:stretch>
            <a:fillRect/>
          </a:stretch>
        </p:blipFill>
        <p:spPr>
          <a:xfrm>
            <a:off x="5124952" y="1295120"/>
            <a:ext cx="1938944" cy="1689563"/>
          </a:xfrm>
          <a:prstGeom prst="rect">
            <a:avLst/>
          </a:prstGeom>
          <a:ln>
            <a:noFill/>
          </a:ln>
          <a:effectLst>
            <a:outerShdw blurRad="292100" dist="139700" dir="2700000" algn="tl" rotWithShape="0">
              <a:srgbClr val="333333">
                <a:alpha val="65000"/>
              </a:srgbClr>
            </a:outerShdw>
          </a:effectLst>
        </p:spPr>
      </p:pic>
      <p:pic>
        <p:nvPicPr>
          <p:cNvPr id="16" name="Picture 15"/>
          <p:cNvPicPr>
            <a:picLocks noChangeAspect="1"/>
          </p:cNvPicPr>
          <p:nvPr/>
        </p:nvPicPr>
        <p:blipFill>
          <a:blip r:embed="rId8" cstate="print">
            <a:extLst/>
          </a:blip>
          <a:stretch>
            <a:fillRect/>
          </a:stretch>
        </p:blipFill>
        <p:spPr>
          <a:xfrm>
            <a:off x="8583440" y="1313825"/>
            <a:ext cx="2250671" cy="1670858"/>
          </a:xfrm>
          <a:prstGeom prst="rect">
            <a:avLst/>
          </a:prstGeom>
          <a:ln>
            <a:noFill/>
          </a:ln>
          <a:effectLst>
            <a:outerShdw blurRad="292100" dist="139700" dir="2700000" algn="tl" rotWithShape="0">
              <a:srgbClr val="333333">
                <a:alpha val="65000"/>
              </a:srgbClr>
            </a:outerShdw>
          </a:effectLst>
        </p:spPr>
      </p:pic>
      <p:sp>
        <p:nvSpPr>
          <p:cNvPr id="18" name="Title 17"/>
          <p:cNvSpPr>
            <a:spLocks noGrp="1"/>
          </p:cNvSpPr>
          <p:nvPr>
            <p:ph type="title"/>
          </p:nvPr>
        </p:nvSpPr>
        <p:spPr/>
        <p:txBody>
          <a:bodyPr/>
          <a:lstStyle/>
          <a:p>
            <a:r>
              <a:rPr lang="en-US" smtClean="0"/>
              <a:t>Visual Communication</a:t>
            </a:r>
            <a:endParaRPr lang="en-US" dirty="0"/>
          </a:p>
        </p:txBody>
      </p:sp>
    </p:spTree>
    <p:extLst>
      <p:ext uri="{BB962C8B-B14F-4D97-AF65-F5344CB8AC3E}">
        <p14:creationId xmlns:p14="http://schemas.microsoft.com/office/powerpoint/2010/main" val="359141896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25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1750"/>
                            </p:stCondLst>
                            <p:childTnLst>
                              <p:par>
                                <p:cTn id="20" presetID="2" presetClass="entr" presetSubtype="4" fill="hold" grpId="0" nodeType="afterEffect">
                                  <p:stCondLst>
                                    <p:cond delay="25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childTnLst>
                          </p:cTn>
                        </p:par>
                        <p:par>
                          <p:cTn id="24" fill="hold">
                            <p:stCondLst>
                              <p:cond delay="2500"/>
                            </p:stCondLst>
                            <p:childTnLst>
                              <p:par>
                                <p:cTn id="25" presetID="2" presetClass="entr" presetSubtype="4"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childTnLst>
                          </p:cTn>
                        </p:par>
                        <p:par>
                          <p:cTn id="29" fill="hold">
                            <p:stCondLst>
                              <p:cond delay="3000"/>
                            </p:stCondLst>
                            <p:childTnLst>
                              <p:par>
                                <p:cTn id="30" presetID="2" presetClass="entr" presetSubtype="4"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ppt_x"/>
                                          </p:val>
                                        </p:tav>
                                        <p:tav tm="100000">
                                          <p:val>
                                            <p:strVal val="#ppt_x"/>
                                          </p:val>
                                        </p:tav>
                                      </p:tavLst>
                                    </p:anim>
                                    <p:anim calcmode="lin" valueType="num">
                                      <p:cBhvr additive="base">
                                        <p:cTn id="33" dur="500" fill="hold"/>
                                        <p:tgtEl>
                                          <p:spTgt spid="7"/>
                                        </p:tgtEl>
                                        <p:attrNameLst>
                                          <p:attrName>ppt_y</p:attrName>
                                        </p:attrNameLst>
                                      </p:cBhvr>
                                      <p:tavLst>
                                        <p:tav tm="0">
                                          <p:val>
                                            <p:strVal val="1+#ppt_h/2"/>
                                          </p:val>
                                        </p:tav>
                                        <p:tav tm="100000">
                                          <p:val>
                                            <p:strVal val="#ppt_y"/>
                                          </p:val>
                                        </p:tav>
                                      </p:tavLst>
                                    </p:anim>
                                  </p:childTnLst>
                                </p:cTn>
                              </p:par>
                            </p:childTnLst>
                          </p:cTn>
                        </p:par>
                        <p:par>
                          <p:cTn id="34" fill="hold">
                            <p:stCondLst>
                              <p:cond delay="3500"/>
                            </p:stCondLst>
                            <p:childTnLst>
                              <p:par>
                                <p:cTn id="35" presetID="2" presetClass="entr" presetSubtype="4"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par>
                          <p:cTn id="39" fill="hold">
                            <p:stCondLst>
                              <p:cond delay="4000"/>
                            </p:stCondLst>
                            <p:childTnLst>
                              <p:par>
                                <p:cTn id="40" presetID="2" presetClass="entr" presetSubtype="4"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500" fill="hold"/>
                                        <p:tgtEl>
                                          <p:spTgt spid="9"/>
                                        </p:tgtEl>
                                        <p:attrNameLst>
                                          <p:attrName>ppt_x</p:attrName>
                                        </p:attrNameLst>
                                      </p:cBhvr>
                                      <p:tavLst>
                                        <p:tav tm="0">
                                          <p:val>
                                            <p:strVal val="#ppt_x"/>
                                          </p:val>
                                        </p:tav>
                                        <p:tav tm="100000">
                                          <p:val>
                                            <p:strVal val="#ppt_x"/>
                                          </p:val>
                                        </p:tav>
                                      </p:tavLst>
                                    </p:anim>
                                    <p:anim calcmode="lin" valueType="num">
                                      <p:cBhvr additive="base">
                                        <p:cTn id="43" dur="500" fill="hold"/>
                                        <p:tgtEl>
                                          <p:spTgt spid="9"/>
                                        </p:tgtEl>
                                        <p:attrNameLst>
                                          <p:attrName>ppt_y</p:attrName>
                                        </p:attrNameLst>
                                      </p:cBhvr>
                                      <p:tavLst>
                                        <p:tav tm="0">
                                          <p:val>
                                            <p:strVal val="1+#ppt_h/2"/>
                                          </p:val>
                                        </p:tav>
                                        <p:tav tm="100000">
                                          <p:val>
                                            <p:strVal val="#ppt_y"/>
                                          </p:val>
                                        </p:tav>
                                      </p:tavLst>
                                    </p:anim>
                                  </p:childTnLst>
                                </p:cTn>
                              </p:par>
                            </p:childTnLst>
                          </p:cTn>
                        </p:par>
                        <p:par>
                          <p:cTn id="44" fill="hold">
                            <p:stCondLst>
                              <p:cond delay="4500"/>
                            </p:stCondLst>
                            <p:childTnLst>
                              <p:par>
                                <p:cTn id="45" presetID="2" presetClass="entr" presetSubtype="4" fill="hold"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ppt_x"/>
                                          </p:val>
                                        </p:tav>
                                        <p:tav tm="100000">
                                          <p:val>
                                            <p:strVal val="#ppt_x"/>
                                          </p:val>
                                        </p:tav>
                                      </p:tavLst>
                                    </p:anim>
                                    <p:anim calcmode="lin" valueType="num">
                                      <p:cBhvr additive="base">
                                        <p:cTn id="48" dur="500" fill="hold"/>
                                        <p:tgtEl>
                                          <p:spTgt spid="16"/>
                                        </p:tgtEl>
                                        <p:attrNameLst>
                                          <p:attrName>ppt_y</p:attrName>
                                        </p:attrNameLst>
                                      </p:cBhvr>
                                      <p:tavLst>
                                        <p:tav tm="0">
                                          <p:val>
                                            <p:strVal val="1+#ppt_h/2"/>
                                          </p:val>
                                        </p:tav>
                                        <p:tav tm="100000">
                                          <p:val>
                                            <p:strVal val="#ppt_y"/>
                                          </p:val>
                                        </p:tav>
                                      </p:tavLst>
                                    </p:anim>
                                  </p:childTnLst>
                                </p:cTn>
                              </p:par>
                            </p:childTnLst>
                          </p:cTn>
                        </p:par>
                        <p:par>
                          <p:cTn id="49" fill="hold">
                            <p:stCondLst>
                              <p:cond delay="5000"/>
                            </p:stCondLst>
                            <p:childTnLst>
                              <p:par>
                                <p:cTn id="50" presetID="2" presetClass="entr" presetSubtype="4"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additive="base">
                                        <p:cTn id="52" dur="500" fill="hold"/>
                                        <p:tgtEl>
                                          <p:spTgt spid="12"/>
                                        </p:tgtEl>
                                        <p:attrNameLst>
                                          <p:attrName>ppt_x</p:attrName>
                                        </p:attrNameLst>
                                      </p:cBhvr>
                                      <p:tavLst>
                                        <p:tav tm="0">
                                          <p:val>
                                            <p:strVal val="#ppt_x"/>
                                          </p:val>
                                        </p:tav>
                                        <p:tav tm="100000">
                                          <p:val>
                                            <p:strVal val="#ppt_x"/>
                                          </p:val>
                                        </p:tav>
                                      </p:tavLst>
                                    </p:anim>
                                    <p:anim calcmode="lin" valueType="num">
                                      <p:cBhvr additive="base">
                                        <p:cTn id="53" dur="500" fill="hold"/>
                                        <p:tgtEl>
                                          <p:spTgt spid="12"/>
                                        </p:tgtEl>
                                        <p:attrNameLst>
                                          <p:attrName>ppt_y</p:attrName>
                                        </p:attrNameLst>
                                      </p:cBhvr>
                                      <p:tavLst>
                                        <p:tav tm="0">
                                          <p:val>
                                            <p:strVal val="1+#ppt_h/2"/>
                                          </p:val>
                                        </p:tav>
                                        <p:tav tm="100000">
                                          <p:val>
                                            <p:strVal val="#ppt_y"/>
                                          </p:val>
                                        </p:tav>
                                      </p:tavLst>
                                    </p:anim>
                                  </p:childTnLst>
                                </p:cTn>
                              </p:par>
                            </p:childTnLst>
                          </p:cTn>
                        </p:par>
                        <p:par>
                          <p:cTn id="54" fill="hold">
                            <p:stCondLst>
                              <p:cond delay="5500"/>
                            </p:stCondLst>
                            <p:childTnLst>
                              <p:par>
                                <p:cTn id="55" presetID="2" presetClass="entr" presetSubtype="4" fill="hold" nodeType="after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additive="base">
                                        <p:cTn id="57" dur="500" fill="hold"/>
                                        <p:tgtEl>
                                          <p:spTgt spid="14"/>
                                        </p:tgtEl>
                                        <p:attrNameLst>
                                          <p:attrName>ppt_x</p:attrName>
                                        </p:attrNameLst>
                                      </p:cBhvr>
                                      <p:tavLst>
                                        <p:tav tm="0">
                                          <p:val>
                                            <p:strVal val="#ppt_x"/>
                                          </p:val>
                                        </p:tav>
                                        <p:tav tm="100000">
                                          <p:val>
                                            <p:strVal val="#ppt_x"/>
                                          </p:val>
                                        </p:tav>
                                      </p:tavLst>
                                    </p:anim>
                                    <p:anim calcmode="lin" valueType="num">
                                      <p:cBhvr additive="base">
                                        <p:cTn id="58" dur="500" fill="hold"/>
                                        <p:tgtEl>
                                          <p:spTgt spid="14"/>
                                        </p:tgtEl>
                                        <p:attrNameLst>
                                          <p:attrName>ppt_y</p:attrName>
                                        </p:attrNameLst>
                                      </p:cBhvr>
                                      <p:tavLst>
                                        <p:tav tm="0">
                                          <p:val>
                                            <p:strVal val="1+#ppt_h/2"/>
                                          </p:val>
                                        </p:tav>
                                        <p:tav tm="100000">
                                          <p:val>
                                            <p:strVal val="#ppt_y"/>
                                          </p:val>
                                        </p:tav>
                                      </p:tavLst>
                                    </p:anim>
                                  </p:childTnLst>
                                </p:cTn>
                              </p:par>
                            </p:childTnLst>
                          </p:cTn>
                        </p:par>
                        <p:par>
                          <p:cTn id="59" fill="hold">
                            <p:stCondLst>
                              <p:cond delay="6000"/>
                            </p:stCondLst>
                            <p:childTnLst>
                              <p:par>
                                <p:cTn id="60" presetID="2" presetClass="entr" presetSubtype="4" fill="hold" grpId="0" nodeType="afterEffect">
                                  <p:stCondLst>
                                    <p:cond delay="250"/>
                                  </p:stCondLst>
                                  <p:childTnLst>
                                    <p:set>
                                      <p:cBhvr>
                                        <p:cTn id="61" dur="1" fill="hold">
                                          <p:stCondLst>
                                            <p:cond delay="0"/>
                                          </p:stCondLst>
                                        </p:cTn>
                                        <p:tgtEl>
                                          <p:spTgt spid="11"/>
                                        </p:tgtEl>
                                        <p:attrNameLst>
                                          <p:attrName>style.visibility</p:attrName>
                                        </p:attrNameLst>
                                      </p:cBhvr>
                                      <p:to>
                                        <p:strVal val="visible"/>
                                      </p:to>
                                    </p:set>
                                    <p:anim calcmode="lin" valueType="num">
                                      <p:cBhvr additive="base">
                                        <p:cTn id="62" dur="500" fill="hold"/>
                                        <p:tgtEl>
                                          <p:spTgt spid="11"/>
                                        </p:tgtEl>
                                        <p:attrNameLst>
                                          <p:attrName>ppt_x</p:attrName>
                                        </p:attrNameLst>
                                      </p:cBhvr>
                                      <p:tavLst>
                                        <p:tav tm="0">
                                          <p:val>
                                            <p:strVal val="#ppt_x"/>
                                          </p:val>
                                        </p:tav>
                                        <p:tav tm="100000">
                                          <p:val>
                                            <p:strVal val="#ppt_x"/>
                                          </p:val>
                                        </p:tav>
                                      </p:tavLst>
                                    </p:anim>
                                    <p:anim calcmode="lin" valueType="num">
                                      <p:cBhvr additive="base">
                                        <p:cTn id="6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1"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Just three things</a:t>
            </a:r>
            <a:endParaRPr lang="en-US" dirty="0"/>
          </a:p>
        </p:txBody>
      </p:sp>
    </p:spTree>
    <p:extLst>
      <p:ext uri="{BB962C8B-B14F-4D97-AF65-F5344CB8AC3E}">
        <p14:creationId xmlns:p14="http://schemas.microsoft.com/office/powerpoint/2010/main" val="2283947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and CRM Struggles</a:t>
            </a:r>
          </a:p>
        </p:txBody>
      </p:sp>
      <p:sp>
        <p:nvSpPr>
          <p:cNvPr id="3" name="Rectangle 2"/>
          <p:cNvSpPr/>
          <p:nvPr/>
        </p:nvSpPr>
        <p:spPr bwMode="auto">
          <a:xfrm>
            <a:off x="526823" y="2090177"/>
            <a:ext cx="2671496" cy="2671496"/>
          </a:xfrm>
          <a:prstGeom prst="rect">
            <a:avLst/>
          </a:prstGeom>
          <a:solidFill>
            <a:srgbClr val="0070C0"/>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36" tIns="45718" rIns="91436" bIns="45718"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14099" fontAlgn="base">
              <a:spcBef>
                <a:spcPct val="0"/>
              </a:spcBef>
              <a:spcAft>
                <a:spcPct val="0"/>
              </a:spcAft>
            </a:pPr>
            <a:endParaRPr lang="en-US" sz="2200" dirty="0" err="1" smtClean="0">
              <a:gradFill>
                <a:gsLst>
                  <a:gs pos="0">
                    <a:srgbClr val="FFFFFF"/>
                  </a:gs>
                  <a:gs pos="100000">
                    <a:srgbClr val="FFFFFF"/>
                  </a:gs>
                </a:gsLst>
                <a:lin ang="5400000" scaled="0"/>
              </a:gradFill>
            </a:endParaRPr>
          </a:p>
        </p:txBody>
      </p:sp>
      <p:sp>
        <p:nvSpPr>
          <p:cNvPr id="4" name="Rectangle 3"/>
          <p:cNvSpPr/>
          <p:nvPr/>
        </p:nvSpPr>
        <p:spPr bwMode="auto">
          <a:xfrm>
            <a:off x="3348050" y="2090177"/>
            <a:ext cx="2671496" cy="2671496"/>
          </a:xfrm>
          <a:prstGeom prst="rect">
            <a:avLst/>
          </a:prstGeom>
          <a:solidFill>
            <a:srgbClr val="0070C0"/>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36" tIns="45718" rIns="91436" bIns="45718"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14099" fontAlgn="base">
              <a:spcBef>
                <a:spcPct val="0"/>
              </a:spcBef>
              <a:spcAft>
                <a:spcPct val="0"/>
              </a:spcAft>
            </a:pPr>
            <a:endParaRPr lang="en-US" sz="2200" dirty="0" err="1" smtClean="0">
              <a:gradFill>
                <a:gsLst>
                  <a:gs pos="0">
                    <a:srgbClr val="FFFFFF"/>
                  </a:gs>
                  <a:gs pos="100000">
                    <a:srgbClr val="FFFFFF"/>
                  </a:gs>
                </a:gsLst>
                <a:lin ang="5400000" scaled="0"/>
              </a:gradFill>
            </a:endParaRPr>
          </a:p>
        </p:txBody>
      </p:sp>
      <p:sp>
        <p:nvSpPr>
          <p:cNvPr id="5" name="Rectangle 4"/>
          <p:cNvSpPr/>
          <p:nvPr/>
        </p:nvSpPr>
        <p:spPr bwMode="auto">
          <a:xfrm>
            <a:off x="6169277" y="2096327"/>
            <a:ext cx="2671496" cy="2671496"/>
          </a:xfrm>
          <a:prstGeom prst="rect">
            <a:avLst/>
          </a:prstGeom>
          <a:solidFill>
            <a:srgbClr val="0070C0"/>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36" tIns="45718" rIns="91436" bIns="45718"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14099" fontAlgn="base">
              <a:spcBef>
                <a:spcPct val="0"/>
              </a:spcBef>
              <a:spcAft>
                <a:spcPct val="0"/>
              </a:spcAft>
            </a:pPr>
            <a:endParaRPr lang="en-US" sz="2200" dirty="0" err="1" smtClean="0">
              <a:gradFill>
                <a:gsLst>
                  <a:gs pos="0">
                    <a:srgbClr val="FFFFFF"/>
                  </a:gs>
                  <a:gs pos="100000">
                    <a:srgbClr val="FFFFFF"/>
                  </a:gs>
                </a:gsLst>
                <a:lin ang="5400000" scaled="0"/>
              </a:gradFill>
            </a:endParaRPr>
          </a:p>
        </p:txBody>
      </p:sp>
      <p:sp>
        <p:nvSpPr>
          <p:cNvPr id="6" name="Rectangle 5"/>
          <p:cNvSpPr/>
          <p:nvPr/>
        </p:nvSpPr>
        <p:spPr bwMode="auto">
          <a:xfrm>
            <a:off x="8990505" y="2096327"/>
            <a:ext cx="2671496" cy="2671496"/>
          </a:xfrm>
          <a:prstGeom prst="rect">
            <a:avLst/>
          </a:prstGeom>
          <a:solidFill>
            <a:srgbClr val="0070C0"/>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36" tIns="45718" rIns="91436" bIns="45718"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14099" fontAlgn="base">
              <a:spcBef>
                <a:spcPct val="0"/>
              </a:spcBef>
              <a:spcAft>
                <a:spcPct val="0"/>
              </a:spcAft>
            </a:pPr>
            <a:endParaRPr lang="en-US" sz="2200" dirty="0" err="1" smtClean="0">
              <a:gradFill>
                <a:gsLst>
                  <a:gs pos="0">
                    <a:srgbClr val="FFFFFF"/>
                  </a:gs>
                  <a:gs pos="100000">
                    <a:srgbClr val="FFFFFF"/>
                  </a:gs>
                </a:gsLst>
                <a:lin ang="5400000" scaled="0"/>
              </a:gradFill>
            </a:endParaRPr>
          </a:p>
        </p:txBody>
      </p:sp>
      <p:sp>
        <p:nvSpPr>
          <p:cNvPr id="7" name="Freeform 6"/>
          <p:cNvSpPr>
            <a:spLocks noEditPoints="1"/>
          </p:cNvSpPr>
          <p:nvPr/>
        </p:nvSpPr>
        <p:spPr bwMode="black">
          <a:xfrm>
            <a:off x="1076004" y="2329980"/>
            <a:ext cx="1573134" cy="1666285"/>
          </a:xfrm>
          <a:custGeom>
            <a:avLst/>
            <a:gdLst>
              <a:gd name="T0" fmla="*/ 52 w 300"/>
              <a:gd name="T1" fmla="*/ 268 h 300"/>
              <a:gd name="T2" fmla="*/ 62 w 300"/>
              <a:gd name="T3" fmla="*/ 255 h 300"/>
              <a:gd name="T4" fmla="*/ 77 w 300"/>
              <a:gd name="T5" fmla="*/ 230 h 300"/>
              <a:gd name="T6" fmla="*/ 46 w 300"/>
              <a:gd name="T7" fmla="*/ 204 h 300"/>
              <a:gd name="T8" fmla="*/ 15 w 300"/>
              <a:gd name="T9" fmla="*/ 233 h 300"/>
              <a:gd name="T10" fmla="*/ 33 w 300"/>
              <a:gd name="T11" fmla="*/ 219 h 300"/>
              <a:gd name="T12" fmla="*/ 60 w 300"/>
              <a:gd name="T13" fmla="*/ 219 h 300"/>
              <a:gd name="T14" fmla="*/ 63 w 300"/>
              <a:gd name="T15" fmla="*/ 238 h 300"/>
              <a:gd name="T16" fmla="*/ 46 w 300"/>
              <a:gd name="T17" fmla="*/ 255 h 300"/>
              <a:gd name="T18" fmla="*/ 39 w 300"/>
              <a:gd name="T19" fmla="*/ 275 h 300"/>
              <a:gd name="T20" fmla="*/ 51 w 300"/>
              <a:gd name="T21" fmla="*/ 279 h 300"/>
              <a:gd name="T22" fmla="*/ 51 w 300"/>
              <a:gd name="T23" fmla="*/ 288 h 300"/>
              <a:gd name="T24" fmla="*/ 39 w 300"/>
              <a:gd name="T25" fmla="*/ 300 h 300"/>
              <a:gd name="T26" fmla="*/ 300 w 300"/>
              <a:gd name="T27" fmla="*/ 216 h 300"/>
              <a:gd name="T28" fmla="*/ 218 w 300"/>
              <a:gd name="T29" fmla="*/ 300 h 300"/>
              <a:gd name="T30" fmla="*/ 220 w 300"/>
              <a:gd name="T31" fmla="*/ 263 h 300"/>
              <a:gd name="T32" fmla="*/ 277 w 300"/>
              <a:gd name="T33" fmla="*/ 216 h 300"/>
              <a:gd name="T34" fmla="*/ 149 w 300"/>
              <a:gd name="T35" fmla="*/ 228 h 300"/>
              <a:gd name="T36" fmla="*/ 119 w 300"/>
              <a:gd name="T37" fmla="*/ 242 h 300"/>
              <a:gd name="T38" fmla="*/ 149 w 300"/>
              <a:gd name="T39" fmla="*/ 262 h 300"/>
              <a:gd name="T40" fmla="*/ 177 w 300"/>
              <a:gd name="T41" fmla="*/ 252 h 300"/>
              <a:gd name="T42" fmla="*/ 255 w 300"/>
              <a:gd name="T43" fmla="*/ 75 h 300"/>
              <a:gd name="T44" fmla="*/ 259 w 300"/>
              <a:gd name="T45" fmla="*/ 59 h 300"/>
              <a:gd name="T46" fmla="*/ 278 w 300"/>
              <a:gd name="T47" fmla="*/ 38 h 300"/>
              <a:gd name="T48" fmla="*/ 272 w 300"/>
              <a:gd name="T49" fmla="*/ 8 h 300"/>
              <a:gd name="T50" fmla="*/ 228 w 300"/>
              <a:gd name="T51" fmla="*/ 7 h 300"/>
              <a:gd name="T52" fmla="*/ 231 w 300"/>
              <a:gd name="T53" fmla="*/ 29 h 300"/>
              <a:gd name="T54" fmla="*/ 250 w 300"/>
              <a:gd name="T55" fmla="*/ 10 h 300"/>
              <a:gd name="T56" fmla="*/ 269 w 300"/>
              <a:gd name="T57" fmla="*/ 26 h 300"/>
              <a:gd name="T58" fmla="*/ 259 w 300"/>
              <a:gd name="T59" fmla="*/ 43 h 300"/>
              <a:gd name="T60" fmla="*/ 245 w 300"/>
              <a:gd name="T61" fmla="*/ 59 h 300"/>
              <a:gd name="T62" fmla="*/ 243 w 300"/>
              <a:gd name="T63" fmla="*/ 75 h 300"/>
              <a:gd name="T64" fmla="*/ 255 w 300"/>
              <a:gd name="T65" fmla="*/ 96 h 300"/>
              <a:gd name="T66" fmla="*/ 243 w 300"/>
              <a:gd name="T67" fmla="*/ 84 h 300"/>
              <a:gd name="T68" fmla="*/ 255 w 300"/>
              <a:gd name="T69" fmla="*/ 96 h 300"/>
              <a:gd name="T70" fmla="*/ 49 w 300"/>
              <a:gd name="T71" fmla="*/ 84 h 300"/>
              <a:gd name="T72" fmla="*/ 0 w 300"/>
              <a:gd name="T73" fmla="*/ 47 h 300"/>
              <a:gd name="T74" fmla="*/ 35 w 300"/>
              <a:gd name="T75" fmla="*/ 68 h 300"/>
              <a:gd name="T76" fmla="*/ 102 w 300"/>
              <a:gd name="T77" fmla="*/ 0 h 300"/>
              <a:gd name="T78" fmla="*/ 147 w 300"/>
              <a:gd name="T79" fmla="*/ 58 h 300"/>
              <a:gd name="T80" fmla="*/ 177 w 300"/>
              <a:gd name="T81" fmla="*/ 38 h 300"/>
              <a:gd name="T82" fmla="*/ 147 w 300"/>
              <a:gd name="T83" fmla="*/ 24 h 300"/>
              <a:gd name="T84" fmla="*/ 147 w 300"/>
              <a:gd name="T85" fmla="*/ 72 h 300"/>
              <a:gd name="T86" fmla="*/ 56 w 300"/>
              <a:gd name="T87" fmla="*/ 151 h 300"/>
              <a:gd name="T88" fmla="*/ 36 w 300"/>
              <a:gd name="T89" fmla="*/ 121 h 300"/>
              <a:gd name="T90" fmla="*/ 22 w 300"/>
              <a:gd name="T91" fmla="*/ 151 h 300"/>
              <a:gd name="T92" fmla="*/ 70 w 300"/>
              <a:gd name="T93" fmla="*/ 151 h 300"/>
              <a:gd name="T94" fmla="*/ 240 w 300"/>
              <a:gd name="T95" fmla="*/ 149 h 300"/>
              <a:gd name="T96" fmla="*/ 260 w 300"/>
              <a:gd name="T97" fmla="*/ 179 h 300"/>
              <a:gd name="T98" fmla="*/ 274 w 300"/>
              <a:gd name="T99" fmla="*/ 149 h 300"/>
              <a:gd name="T100" fmla="*/ 226 w 300"/>
              <a:gd name="T101" fmla="*/ 14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00" h="300">
                <a:moveTo>
                  <a:pt x="51" y="279"/>
                </a:moveTo>
                <a:cubicBezTo>
                  <a:pt x="51" y="274"/>
                  <a:pt x="51" y="270"/>
                  <a:pt x="52" y="268"/>
                </a:cubicBezTo>
                <a:cubicBezTo>
                  <a:pt x="52" y="266"/>
                  <a:pt x="53" y="264"/>
                  <a:pt x="55" y="263"/>
                </a:cubicBezTo>
                <a:cubicBezTo>
                  <a:pt x="56" y="261"/>
                  <a:pt x="58" y="259"/>
                  <a:pt x="62" y="255"/>
                </a:cubicBezTo>
                <a:cubicBezTo>
                  <a:pt x="68" y="250"/>
                  <a:pt x="72" y="246"/>
                  <a:pt x="74" y="242"/>
                </a:cubicBezTo>
                <a:cubicBezTo>
                  <a:pt x="76" y="239"/>
                  <a:pt x="77" y="235"/>
                  <a:pt x="77" y="230"/>
                </a:cubicBezTo>
                <a:cubicBezTo>
                  <a:pt x="77" y="223"/>
                  <a:pt x="74" y="217"/>
                  <a:pt x="68" y="212"/>
                </a:cubicBezTo>
                <a:cubicBezTo>
                  <a:pt x="63" y="207"/>
                  <a:pt x="55" y="204"/>
                  <a:pt x="46" y="204"/>
                </a:cubicBezTo>
                <a:cubicBezTo>
                  <a:pt x="37" y="204"/>
                  <a:pt x="30" y="206"/>
                  <a:pt x="24" y="211"/>
                </a:cubicBezTo>
                <a:cubicBezTo>
                  <a:pt x="18" y="217"/>
                  <a:pt x="15" y="225"/>
                  <a:pt x="15" y="233"/>
                </a:cubicBezTo>
                <a:cubicBezTo>
                  <a:pt x="27" y="233"/>
                  <a:pt x="27" y="233"/>
                  <a:pt x="27" y="233"/>
                </a:cubicBezTo>
                <a:cubicBezTo>
                  <a:pt x="28" y="227"/>
                  <a:pt x="28" y="223"/>
                  <a:pt x="33" y="219"/>
                </a:cubicBezTo>
                <a:cubicBezTo>
                  <a:pt x="37" y="216"/>
                  <a:pt x="41" y="214"/>
                  <a:pt x="46" y="214"/>
                </a:cubicBezTo>
                <a:cubicBezTo>
                  <a:pt x="51" y="214"/>
                  <a:pt x="57" y="216"/>
                  <a:pt x="60" y="219"/>
                </a:cubicBezTo>
                <a:cubicBezTo>
                  <a:pt x="64" y="223"/>
                  <a:pt x="65" y="226"/>
                  <a:pt x="65" y="230"/>
                </a:cubicBezTo>
                <a:cubicBezTo>
                  <a:pt x="65" y="233"/>
                  <a:pt x="64" y="236"/>
                  <a:pt x="63" y="238"/>
                </a:cubicBezTo>
                <a:cubicBezTo>
                  <a:pt x="61" y="240"/>
                  <a:pt x="59" y="243"/>
                  <a:pt x="55" y="247"/>
                </a:cubicBezTo>
                <a:cubicBezTo>
                  <a:pt x="51" y="251"/>
                  <a:pt x="48" y="253"/>
                  <a:pt x="46" y="255"/>
                </a:cubicBezTo>
                <a:cubicBezTo>
                  <a:pt x="44" y="258"/>
                  <a:pt x="42" y="260"/>
                  <a:pt x="41" y="263"/>
                </a:cubicBezTo>
                <a:cubicBezTo>
                  <a:pt x="40" y="266"/>
                  <a:pt x="39" y="270"/>
                  <a:pt x="39" y="275"/>
                </a:cubicBezTo>
                <a:cubicBezTo>
                  <a:pt x="39" y="276"/>
                  <a:pt x="39" y="277"/>
                  <a:pt x="39" y="279"/>
                </a:cubicBezTo>
                <a:lnTo>
                  <a:pt x="51" y="279"/>
                </a:lnTo>
                <a:close/>
                <a:moveTo>
                  <a:pt x="51" y="300"/>
                </a:moveTo>
                <a:cubicBezTo>
                  <a:pt x="51" y="288"/>
                  <a:pt x="51" y="288"/>
                  <a:pt x="51" y="288"/>
                </a:cubicBezTo>
                <a:cubicBezTo>
                  <a:pt x="39" y="288"/>
                  <a:pt x="39" y="288"/>
                  <a:pt x="39" y="288"/>
                </a:cubicBezTo>
                <a:cubicBezTo>
                  <a:pt x="39" y="300"/>
                  <a:pt x="39" y="300"/>
                  <a:pt x="39" y="300"/>
                </a:cubicBezTo>
                <a:lnTo>
                  <a:pt x="51" y="300"/>
                </a:lnTo>
                <a:close/>
                <a:moveTo>
                  <a:pt x="300" y="216"/>
                </a:moveTo>
                <a:cubicBezTo>
                  <a:pt x="247" y="300"/>
                  <a:pt x="247" y="300"/>
                  <a:pt x="247" y="300"/>
                </a:cubicBezTo>
                <a:cubicBezTo>
                  <a:pt x="218" y="300"/>
                  <a:pt x="218" y="300"/>
                  <a:pt x="218" y="300"/>
                </a:cubicBezTo>
                <a:cubicBezTo>
                  <a:pt x="198" y="263"/>
                  <a:pt x="198" y="263"/>
                  <a:pt x="198" y="263"/>
                </a:cubicBezTo>
                <a:cubicBezTo>
                  <a:pt x="220" y="263"/>
                  <a:pt x="220" y="263"/>
                  <a:pt x="220" y="263"/>
                </a:cubicBezTo>
                <a:cubicBezTo>
                  <a:pt x="233" y="285"/>
                  <a:pt x="233" y="285"/>
                  <a:pt x="233" y="285"/>
                </a:cubicBezTo>
                <a:cubicBezTo>
                  <a:pt x="277" y="216"/>
                  <a:pt x="277" y="216"/>
                  <a:pt x="277" y="216"/>
                </a:cubicBezTo>
                <a:lnTo>
                  <a:pt x="300" y="216"/>
                </a:lnTo>
                <a:close/>
                <a:moveTo>
                  <a:pt x="149" y="228"/>
                </a:moveTo>
                <a:cubicBezTo>
                  <a:pt x="149" y="242"/>
                  <a:pt x="149" y="242"/>
                  <a:pt x="149" y="242"/>
                </a:cubicBezTo>
                <a:cubicBezTo>
                  <a:pt x="119" y="242"/>
                  <a:pt x="119" y="242"/>
                  <a:pt x="119" y="242"/>
                </a:cubicBezTo>
                <a:cubicBezTo>
                  <a:pt x="119" y="262"/>
                  <a:pt x="119" y="262"/>
                  <a:pt x="119" y="262"/>
                </a:cubicBezTo>
                <a:cubicBezTo>
                  <a:pt x="149" y="262"/>
                  <a:pt x="149" y="262"/>
                  <a:pt x="149" y="262"/>
                </a:cubicBezTo>
                <a:cubicBezTo>
                  <a:pt x="149" y="276"/>
                  <a:pt x="149" y="276"/>
                  <a:pt x="149" y="276"/>
                </a:cubicBezTo>
                <a:cubicBezTo>
                  <a:pt x="177" y="252"/>
                  <a:pt x="177" y="252"/>
                  <a:pt x="177" y="252"/>
                </a:cubicBezTo>
                <a:lnTo>
                  <a:pt x="149" y="228"/>
                </a:lnTo>
                <a:close/>
                <a:moveTo>
                  <a:pt x="255" y="75"/>
                </a:moveTo>
                <a:cubicBezTo>
                  <a:pt x="255" y="70"/>
                  <a:pt x="255" y="66"/>
                  <a:pt x="256" y="64"/>
                </a:cubicBezTo>
                <a:cubicBezTo>
                  <a:pt x="256" y="62"/>
                  <a:pt x="257" y="60"/>
                  <a:pt x="259" y="59"/>
                </a:cubicBezTo>
                <a:cubicBezTo>
                  <a:pt x="260" y="57"/>
                  <a:pt x="262" y="55"/>
                  <a:pt x="266" y="51"/>
                </a:cubicBezTo>
                <a:cubicBezTo>
                  <a:pt x="272" y="46"/>
                  <a:pt x="276" y="42"/>
                  <a:pt x="278" y="38"/>
                </a:cubicBezTo>
                <a:cubicBezTo>
                  <a:pt x="280" y="35"/>
                  <a:pt x="281" y="31"/>
                  <a:pt x="281" y="26"/>
                </a:cubicBezTo>
                <a:cubicBezTo>
                  <a:pt x="281" y="19"/>
                  <a:pt x="278" y="13"/>
                  <a:pt x="272" y="8"/>
                </a:cubicBezTo>
                <a:cubicBezTo>
                  <a:pt x="267" y="3"/>
                  <a:pt x="259" y="0"/>
                  <a:pt x="250" y="0"/>
                </a:cubicBezTo>
                <a:cubicBezTo>
                  <a:pt x="241" y="0"/>
                  <a:pt x="234" y="2"/>
                  <a:pt x="228" y="7"/>
                </a:cubicBezTo>
                <a:cubicBezTo>
                  <a:pt x="222" y="13"/>
                  <a:pt x="219" y="21"/>
                  <a:pt x="219" y="29"/>
                </a:cubicBezTo>
                <a:cubicBezTo>
                  <a:pt x="231" y="29"/>
                  <a:pt x="231" y="29"/>
                  <a:pt x="231" y="29"/>
                </a:cubicBezTo>
                <a:cubicBezTo>
                  <a:pt x="232" y="23"/>
                  <a:pt x="232" y="19"/>
                  <a:pt x="237" y="15"/>
                </a:cubicBezTo>
                <a:cubicBezTo>
                  <a:pt x="241" y="12"/>
                  <a:pt x="245" y="10"/>
                  <a:pt x="250" y="10"/>
                </a:cubicBezTo>
                <a:cubicBezTo>
                  <a:pt x="255" y="10"/>
                  <a:pt x="261" y="12"/>
                  <a:pt x="264" y="15"/>
                </a:cubicBezTo>
                <a:cubicBezTo>
                  <a:pt x="268" y="19"/>
                  <a:pt x="269" y="22"/>
                  <a:pt x="269" y="26"/>
                </a:cubicBezTo>
                <a:cubicBezTo>
                  <a:pt x="269" y="29"/>
                  <a:pt x="268" y="32"/>
                  <a:pt x="267" y="34"/>
                </a:cubicBezTo>
                <a:cubicBezTo>
                  <a:pt x="265" y="36"/>
                  <a:pt x="263" y="39"/>
                  <a:pt x="259" y="43"/>
                </a:cubicBezTo>
                <a:cubicBezTo>
                  <a:pt x="255" y="47"/>
                  <a:pt x="252" y="49"/>
                  <a:pt x="250" y="51"/>
                </a:cubicBezTo>
                <a:cubicBezTo>
                  <a:pt x="248" y="54"/>
                  <a:pt x="246" y="56"/>
                  <a:pt x="245" y="59"/>
                </a:cubicBezTo>
                <a:cubicBezTo>
                  <a:pt x="244" y="62"/>
                  <a:pt x="243" y="66"/>
                  <a:pt x="243" y="71"/>
                </a:cubicBezTo>
                <a:cubicBezTo>
                  <a:pt x="243" y="72"/>
                  <a:pt x="243" y="73"/>
                  <a:pt x="243" y="75"/>
                </a:cubicBezTo>
                <a:lnTo>
                  <a:pt x="255" y="75"/>
                </a:lnTo>
                <a:close/>
                <a:moveTo>
                  <a:pt x="255" y="96"/>
                </a:moveTo>
                <a:cubicBezTo>
                  <a:pt x="255" y="84"/>
                  <a:pt x="255" y="84"/>
                  <a:pt x="255" y="84"/>
                </a:cubicBezTo>
                <a:cubicBezTo>
                  <a:pt x="243" y="84"/>
                  <a:pt x="243" y="84"/>
                  <a:pt x="243" y="84"/>
                </a:cubicBezTo>
                <a:cubicBezTo>
                  <a:pt x="243" y="96"/>
                  <a:pt x="243" y="96"/>
                  <a:pt x="243" y="96"/>
                </a:cubicBezTo>
                <a:lnTo>
                  <a:pt x="255" y="96"/>
                </a:lnTo>
                <a:close/>
                <a:moveTo>
                  <a:pt x="102" y="0"/>
                </a:moveTo>
                <a:cubicBezTo>
                  <a:pt x="49" y="84"/>
                  <a:pt x="49" y="84"/>
                  <a:pt x="49" y="84"/>
                </a:cubicBezTo>
                <a:cubicBezTo>
                  <a:pt x="20" y="84"/>
                  <a:pt x="20" y="84"/>
                  <a:pt x="20" y="84"/>
                </a:cubicBezTo>
                <a:cubicBezTo>
                  <a:pt x="0" y="47"/>
                  <a:pt x="0" y="47"/>
                  <a:pt x="0" y="47"/>
                </a:cubicBezTo>
                <a:cubicBezTo>
                  <a:pt x="22" y="47"/>
                  <a:pt x="22" y="47"/>
                  <a:pt x="22" y="47"/>
                </a:cubicBezTo>
                <a:cubicBezTo>
                  <a:pt x="35" y="68"/>
                  <a:pt x="35" y="68"/>
                  <a:pt x="35" y="68"/>
                </a:cubicBezTo>
                <a:cubicBezTo>
                  <a:pt x="79" y="0"/>
                  <a:pt x="79" y="0"/>
                  <a:pt x="79" y="0"/>
                </a:cubicBezTo>
                <a:lnTo>
                  <a:pt x="102" y="0"/>
                </a:lnTo>
                <a:close/>
                <a:moveTo>
                  <a:pt x="147" y="72"/>
                </a:moveTo>
                <a:cubicBezTo>
                  <a:pt x="147" y="58"/>
                  <a:pt x="147" y="58"/>
                  <a:pt x="147" y="58"/>
                </a:cubicBezTo>
                <a:cubicBezTo>
                  <a:pt x="177" y="58"/>
                  <a:pt x="177" y="58"/>
                  <a:pt x="177" y="58"/>
                </a:cubicBezTo>
                <a:cubicBezTo>
                  <a:pt x="177" y="38"/>
                  <a:pt x="177" y="38"/>
                  <a:pt x="177" y="38"/>
                </a:cubicBezTo>
                <a:cubicBezTo>
                  <a:pt x="147" y="38"/>
                  <a:pt x="147" y="38"/>
                  <a:pt x="147" y="38"/>
                </a:cubicBezTo>
                <a:cubicBezTo>
                  <a:pt x="147" y="24"/>
                  <a:pt x="147" y="24"/>
                  <a:pt x="147" y="24"/>
                </a:cubicBezTo>
                <a:cubicBezTo>
                  <a:pt x="119" y="48"/>
                  <a:pt x="119" y="48"/>
                  <a:pt x="119" y="48"/>
                </a:cubicBezTo>
                <a:lnTo>
                  <a:pt x="147" y="72"/>
                </a:lnTo>
                <a:close/>
                <a:moveTo>
                  <a:pt x="70" y="151"/>
                </a:moveTo>
                <a:cubicBezTo>
                  <a:pt x="56" y="151"/>
                  <a:pt x="56" y="151"/>
                  <a:pt x="56" y="151"/>
                </a:cubicBezTo>
                <a:cubicBezTo>
                  <a:pt x="56" y="121"/>
                  <a:pt x="56" y="121"/>
                  <a:pt x="56" y="121"/>
                </a:cubicBezTo>
                <a:cubicBezTo>
                  <a:pt x="36" y="121"/>
                  <a:pt x="36" y="121"/>
                  <a:pt x="36" y="121"/>
                </a:cubicBezTo>
                <a:cubicBezTo>
                  <a:pt x="36" y="151"/>
                  <a:pt x="36" y="151"/>
                  <a:pt x="36" y="151"/>
                </a:cubicBezTo>
                <a:cubicBezTo>
                  <a:pt x="22" y="151"/>
                  <a:pt x="22" y="151"/>
                  <a:pt x="22" y="151"/>
                </a:cubicBezTo>
                <a:cubicBezTo>
                  <a:pt x="46" y="179"/>
                  <a:pt x="46" y="179"/>
                  <a:pt x="46" y="179"/>
                </a:cubicBezTo>
                <a:lnTo>
                  <a:pt x="70" y="151"/>
                </a:lnTo>
                <a:close/>
                <a:moveTo>
                  <a:pt x="226" y="149"/>
                </a:moveTo>
                <a:cubicBezTo>
                  <a:pt x="240" y="149"/>
                  <a:pt x="240" y="149"/>
                  <a:pt x="240" y="149"/>
                </a:cubicBezTo>
                <a:cubicBezTo>
                  <a:pt x="240" y="179"/>
                  <a:pt x="240" y="179"/>
                  <a:pt x="240" y="179"/>
                </a:cubicBezTo>
                <a:cubicBezTo>
                  <a:pt x="260" y="179"/>
                  <a:pt x="260" y="179"/>
                  <a:pt x="260" y="179"/>
                </a:cubicBezTo>
                <a:cubicBezTo>
                  <a:pt x="260" y="149"/>
                  <a:pt x="260" y="149"/>
                  <a:pt x="260" y="149"/>
                </a:cubicBezTo>
                <a:cubicBezTo>
                  <a:pt x="274" y="149"/>
                  <a:pt x="274" y="149"/>
                  <a:pt x="274" y="149"/>
                </a:cubicBezTo>
                <a:cubicBezTo>
                  <a:pt x="250" y="121"/>
                  <a:pt x="250" y="121"/>
                  <a:pt x="250" y="121"/>
                </a:cubicBezTo>
                <a:lnTo>
                  <a:pt x="226" y="149"/>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dirty="0">
              <a:solidFill>
                <a:srgbClr val="505050"/>
              </a:solidFill>
            </a:endParaRPr>
          </a:p>
        </p:txBody>
      </p:sp>
      <p:sp>
        <p:nvSpPr>
          <p:cNvPr id="8" name="TextBox 7"/>
          <p:cNvSpPr txBox="1"/>
          <p:nvPr/>
        </p:nvSpPr>
        <p:spPr>
          <a:xfrm>
            <a:off x="695804" y="4236068"/>
            <a:ext cx="2422138" cy="430887"/>
          </a:xfrm>
          <a:prstGeom prst="rect">
            <a:avLst/>
          </a:prstGeom>
          <a:noFill/>
        </p:spPr>
        <p:txBody>
          <a:bodyPr wrap="none" lIns="0" tIns="0" rIns="0" bIns="0" rtlCol="0">
            <a:spAutoFit/>
          </a:bodyPr>
          <a:lstStyle/>
          <a:p>
            <a:pPr algn="ctr"/>
            <a:r>
              <a:rPr lang="en-US" sz="2800" dirty="0" smtClean="0">
                <a:solidFill>
                  <a:srgbClr val="FFFFFF"/>
                </a:solidFill>
              </a:rPr>
              <a:t>Data Confusion</a:t>
            </a:r>
          </a:p>
        </p:txBody>
      </p:sp>
      <p:sp>
        <p:nvSpPr>
          <p:cNvPr id="9" name="Freeform 25"/>
          <p:cNvSpPr>
            <a:spLocks noEditPoints="1"/>
          </p:cNvSpPr>
          <p:nvPr/>
        </p:nvSpPr>
        <p:spPr bwMode="black">
          <a:xfrm>
            <a:off x="3900043" y="2395499"/>
            <a:ext cx="1567509" cy="1535246"/>
          </a:xfrm>
          <a:custGeom>
            <a:avLst/>
            <a:gdLst>
              <a:gd name="T0" fmla="*/ 300 w 300"/>
              <a:gd name="T1" fmla="*/ 201 h 255"/>
              <a:gd name="T2" fmla="*/ 288 w 300"/>
              <a:gd name="T3" fmla="*/ 210 h 255"/>
              <a:gd name="T4" fmla="*/ 285 w 300"/>
              <a:gd name="T5" fmla="*/ 214 h 255"/>
              <a:gd name="T6" fmla="*/ 266 w 300"/>
              <a:gd name="T7" fmla="*/ 230 h 255"/>
              <a:gd name="T8" fmla="*/ 229 w 300"/>
              <a:gd name="T9" fmla="*/ 245 h 255"/>
              <a:gd name="T10" fmla="*/ 169 w 300"/>
              <a:gd name="T11" fmla="*/ 253 h 255"/>
              <a:gd name="T12" fmla="*/ 47 w 300"/>
              <a:gd name="T13" fmla="*/ 231 h 255"/>
              <a:gd name="T14" fmla="*/ 47 w 300"/>
              <a:gd name="T15" fmla="*/ 186 h 255"/>
              <a:gd name="T16" fmla="*/ 89 w 300"/>
              <a:gd name="T17" fmla="*/ 168 h 255"/>
              <a:gd name="T18" fmla="*/ 130 w 300"/>
              <a:gd name="T19" fmla="*/ 171 h 255"/>
              <a:gd name="T20" fmla="*/ 163 w 300"/>
              <a:gd name="T21" fmla="*/ 174 h 255"/>
              <a:gd name="T22" fmla="*/ 198 w 300"/>
              <a:gd name="T23" fmla="*/ 169 h 255"/>
              <a:gd name="T24" fmla="*/ 219 w 300"/>
              <a:gd name="T25" fmla="*/ 182 h 255"/>
              <a:gd name="T26" fmla="*/ 201 w 300"/>
              <a:gd name="T27" fmla="*/ 195 h 255"/>
              <a:gd name="T28" fmla="*/ 174 w 300"/>
              <a:gd name="T29" fmla="*/ 194 h 255"/>
              <a:gd name="T30" fmla="*/ 144 w 300"/>
              <a:gd name="T31" fmla="*/ 202 h 255"/>
              <a:gd name="T32" fmla="*/ 177 w 300"/>
              <a:gd name="T33" fmla="*/ 217 h 255"/>
              <a:gd name="T34" fmla="*/ 223 w 300"/>
              <a:gd name="T35" fmla="*/ 218 h 255"/>
              <a:gd name="T36" fmla="*/ 255 w 300"/>
              <a:gd name="T37" fmla="*/ 209 h 255"/>
              <a:gd name="T38" fmla="*/ 287 w 300"/>
              <a:gd name="T39" fmla="*/ 193 h 255"/>
              <a:gd name="T40" fmla="*/ 300 w 300"/>
              <a:gd name="T41" fmla="*/ 201 h 255"/>
              <a:gd name="T42" fmla="*/ 34 w 300"/>
              <a:gd name="T43" fmla="*/ 173 h 255"/>
              <a:gd name="T44" fmla="*/ 0 w 300"/>
              <a:gd name="T45" fmla="*/ 173 h 255"/>
              <a:gd name="T46" fmla="*/ 0 w 300"/>
              <a:gd name="T47" fmla="*/ 240 h 255"/>
              <a:gd name="T48" fmla="*/ 34 w 300"/>
              <a:gd name="T49" fmla="*/ 240 h 255"/>
              <a:gd name="T50" fmla="*/ 39 w 300"/>
              <a:gd name="T51" fmla="*/ 235 h 255"/>
              <a:gd name="T52" fmla="*/ 39 w 300"/>
              <a:gd name="T53" fmla="*/ 177 h 255"/>
              <a:gd name="T54" fmla="*/ 34 w 300"/>
              <a:gd name="T55" fmla="*/ 173 h 255"/>
              <a:gd name="T56" fmla="*/ 246 w 300"/>
              <a:gd name="T57" fmla="*/ 24 h 255"/>
              <a:gd name="T58" fmla="*/ 246 w 300"/>
              <a:gd name="T59" fmla="*/ 147 h 255"/>
              <a:gd name="T60" fmla="*/ 123 w 300"/>
              <a:gd name="T61" fmla="*/ 147 h 255"/>
              <a:gd name="T62" fmla="*/ 123 w 300"/>
              <a:gd name="T63" fmla="*/ 122 h 255"/>
              <a:gd name="T64" fmla="*/ 99 w 300"/>
              <a:gd name="T65" fmla="*/ 122 h 255"/>
              <a:gd name="T66" fmla="*/ 99 w 300"/>
              <a:gd name="T67" fmla="*/ 0 h 255"/>
              <a:gd name="T68" fmla="*/ 221 w 300"/>
              <a:gd name="T69" fmla="*/ 0 h 255"/>
              <a:gd name="T70" fmla="*/ 221 w 300"/>
              <a:gd name="T71" fmla="*/ 24 h 255"/>
              <a:gd name="T72" fmla="*/ 246 w 300"/>
              <a:gd name="T73" fmla="*/ 24 h 255"/>
              <a:gd name="T74" fmla="*/ 123 w 300"/>
              <a:gd name="T75" fmla="*/ 116 h 255"/>
              <a:gd name="T76" fmla="*/ 123 w 300"/>
              <a:gd name="T77" fmla="*/ 24 h 255"/>
              <a:gd name="T78" fmla="*/ 215 w 300"/>
              <a:gd name="T79" fmla="*/ 24 h 255"/>
              <a:gd name="T80" fmla="*/ 215 w 300"/>
              <a:gd name="T81" fmla="*/ 6 h 255"/>
              <a:gd name="T82" fmla="*/ 105 w 300"/>
              <a:gd name="T83" fmla="*/ 6 h 255"/>
              <a:gd name="T84" fmla="*/ 105 w 300"/>
              <a:gd name="T85" fmla="*/ 116 h 255"/>
              <a:gd name="T86" fmla="*/ 123 w 300"/>
              <a:gd name="T87" fmla="*/ 116 h 255"/>
              <a:gd name="T88" fmla="*/ 224 w 300"/>
              <a:gd name="T89" fmla="*/ 85 h 255"/>
              <a:gd name="T90" fmla="*/ 183 w 300"/>
              <a:gd name="T91" fmla="*/ 56 h 255"/>
              <a:gd name="T92" fmla="*/ 183 w 300"/>
              <a:gd name="T93" fmla="*/ 76 h 255"/>
              <a:gd name="T94" fmla="*/ 145 w 300"/>
              <a:gd name="T95" fmla="*/ 76 h 255"/>
              <a:gd name="T96" fmla="*/ 145 w 300"/>
              <a:gd name="T97" fmla="*/ 94 h 255"/>
              <a:gd name="T98" fmla="*/ 183 w 300"/>
              <a:gd name="T99" fmla="*/ 94 h 255"/>
              <a:gd name="T100" fmla="*/ 183 w 300"/>
              <a:gd name="T101" fmla="*/ 115 h 255"/>
              <a:gd name="T102" fmla="*/ 224 w 300"/>
              <a:gd name="T103" fmla="*/ 8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0" h="255">
                <a:moveTo>
                  <a:pt x="300" y="201"/>
                </a:moveTo>
                <a:cubicBezTo>
                  <a:pt x="300" y="201"/>
                  <a:pt x="299" y="202"/>
                  <a:pt x="288" y="210"/>
                </a:cubicBezTo>
                <a:cubicBezTo>
                  <a:pt x="288" y="210"/>
                  <a:pt x="286" y="214"/>
                  <a:pt x="285" y="214"/>
                </a:cubicBezTo>
                <a:cubicBezTo>
                  <a:pt x="280" y="218"/>
                  <a:pt x="275" y="223"/>
                  <a:pt x="266" y="230"/>
                </a:cubicBezTo>
                <a:cubicBezTo>
                  <a:pt x="257" y="231"/>
                  <a:pt x="238" y="240"/>
                  <a:pt x="229" y="245"/>
                </a:cubicBezTo>
                <a:cubicBezTo>
                  <a:pt x="212" y="244"/>
                  <a:pt x="187" y="248"/>
                  <a:pt x="169" y="253"/>
                </a:cubicBezTo>
                <a:cubicBezTo>
                  <a:pt x="143" y="249"/>
                  <a:pt x="140" y="255"/>
                  <a:pt x="47" y="231"/>
                </a:cubicBezTo>
                <a:cubicBezTo>
                  <a:pt x="47" y="231"/>
                  <a:pt x="47" y="194"/>
                  <a:pt x="47" y="186"/>
                </a:cubicBezTo>
                <a:cubicBezTo>
                  <a:pt x="64" y="182"/>
                  <a:pt x="69" y="171"/>
                  <a:pt x="89" y="168"/>
                </a:cubicBezTo>
                <a:cubicBezTo>
                  <a:pt x="103" y="166"/>
                  <a:pt x="116" y="167"/>
                  <a:pt x="130" y="171"/>
                </a:cubicBezTo>
                <a:cubicBezTo>
                  <a:pt x="139" y="174"/>
                  <a:pt x="148" y="176"/>
                  <a:pt x="163" y="174"/>
                </a:cubicBezTo>
                <a:cubicBezTo>
                  <a:pt x="176" y="173"/>
                  <a:pt x="181" y="169"/>
                  <a:pt x="198" y="169"/>
                </a:cubicBezTo>
                <a:cubicBezTo>
                  <a:pt x="209" y="169"/>
                  <a:pt x="220" y="176"/>
                  <a:pt x="219" y="182"/>
                </a:cubicBezTo>
                <a:cubicBezTo>
                  <a:pt x="219" y="188"/>
                  <a:pt x="208" y="194"/>
                  <a:pt x="201" y="195"/>
                </a:cubicBezTo>
                <a:cubicBezTo>
                  <a:pt x="185" y="195"/>
                  <a:pt x="189" y="194"/>
                  <a:pt x="174" y="194"/>
                </a:cubicBezTo>
                <a:cubicBezTo>
                  <a:pt x="156" y="194"/>
                  <a:pt x="155" y="197"/>
                  <a:pt x="144" y="202"/>
                </a:cubicBezTo>
                <a:cubicBezTo>
                  <a:pt x="155" y="205"/>
                  <a:pt x="162" y="209"/>
                  <a:pt x="177" y="217"/>
                </a:cubicBezTo>
                <a:cubicBezTo>
                  <a:pt x="193" y="215"/>
                  <a:pt x="209" y="217"/>
                  <a:pt x="223" y="218"/>
                </a:cubicBezTo>
                <a:cubicBezTo>
                  <a:pt x="235" y="215"/>
                  <a:pt x="241" y="210"/>
                  <a:pt x="255" y="209"/>
                </a:cubicBezTo>
                <a:cubicBezTo>
                  <a:pt x="264" y="202"/>
                  <a:pt x="276" y="191"/>
                  <a:pt x="287" y="193"/>
                </a:cubicBezTo>
                <a:cubicBezTo>
                  <a:pt x="293" y="194"/>
                  <a:pt x="300" y="201"/>
                  <a:pt x="300" y="201"/>
                </a:cubicBezTo>
                <a:close/>
                <a:moveTo>
                  <a:pt x="34" y="173"/>
                </a:moveTo>
                <a:cubicBezTo>
                  <a:pt x="0" y="173"/>
                  <a:pt x="0" y="173"/>
                  <a:pt x="0" y="173"/>
                </a:cubicBezTo>
                <a:cubicBezTo>
                  <a:pt x="0" y="240"/>
                  <a:pt x="0" y="240"/>
                  <a:pt x="0" y="240"/>
                </a:cubicBezTo>
                <a:cubicBezTo>
                  <a:pt x="34" y="240"/>
                  <a:pt x="34" y="240"/>
                  <a:pt x="34" y="240"/>
                </a:cubicBezTo>
                <a:cubicBezTo>
                  <a:pt x="37" y="240"/>
                  <a:pt x="39" y="238"/>
                  <a:pt x="39" y="235"/>
                </a:cubicBezTo>
                <a:cubicBezTo>
                  <a:pt x="39" y="177"/>
                  <a:pt x="39" y="177"/>
                  <a:pt x="39" y="177"/>
                </a:cubicBezTo>
                <a:cubicBezTo>
                  <a:pt x="39" y="175"/>
                  <a:pt x="37" y="173"/>
                  <a:pt x="34" y="173"/>
                </a:cubicBezTo>
                <a:close/>
                <a:moveTo>
                  <a:pt x="246" y="24"/>
                </a:moveTo>
                <a:cubicBezTo>
                  <a:pt x="246" y="147"/>
                  <a:pt x="246" y="147"/>
                  <a:pt x="246" y="147"/>
                </a:cubicBezTo>
                <a:cubicBezTo>
                  <a:pt x="123" y="147"/>
                  <a:pt x="123" y="147"/>
                  <a:pt x="123" y="147"/>
                </a:cubicBezTo>
                <a:cubicBezTo>
                  <a:pt x="123" y="122"/>
                  <a:pt x="123" y="122"/>
                  <a:pt x="123" y="122"/>
                </a:cubicBezTo>
                <a:cubicBezTo>
                  <a:pt x="99" y="122"/>
                  <a:pt x="99" y="122"/>
                  <a:pt x="99" y="122"/>
                </a:cubicBezTo>
                <a:cubicBezTo>
                  <a:pt x="99" y="0"/>
                  <a:pt x="99" y="0"/>
                  <a:pt x="99" y="0"/>
                </a:cubicBezTo>
                <a:cubicBezTo>
                  <a:pt x="221" y="0"/>
                  <a:pt x="221" y="0"/>
                  <a:pt x="221" y="0"/>
                </a:cubicBezTo>
                <a:cubicBezTo>
                  <a:pt x="221" y="24"/>
                  <a:pt x="221" y="24"/>
                  <a:pt x="221" y="24"/>
                </a:cubicBezTo>
                <a:lnTo>
                  <a:pt x="246" y="24"/>
                </a:lnTo>
                <a:close/>
                <a:moveTo>
                  <a:pt x="123" y="116"/>
                </a:moveTo>
                <a:cubicBezTo>
                  <a:pt x="123" y="24"/>
                  <a:pt x="123" y="24"/>
                  <a:pt x="123" y="24"/>
                </a:cubicBezTo>
                <a:cubicBezTo>
                  <a:pt x="215" y="24"/>
                  <a:pt x="215" y="24"/>
                  <a:pt x="215" y="24"/>
                </a:cubicBezTo>
                <a:cubicBezTo>
                  <a:pt x="215" y="6"/>
                  <a:pt x="215" y="6"/>
                  <a:pt x="215" y="6"/>
                </a:cubicBezTo>
                <a:cubicBezTo>
                  <a:pt x="105" y="6"/>
                  <a:pt x="105" y="6"/>
                  <a:pt x="105" y="6"/>
                </a:cubicBezTo>
                <a:cubicBezTo>
                  <a:pt x="105" y="116"/>
                  <a:pt x="105" y="116"/>
                  <a:pt x="105" y="116"/>
                </a:cubicBezTo>
                <a:lnTo>
                  <a:pt x="123" y="116"/>
                </a:lnTo>
                <a:close/>
                <a:moveTo>
                  <a:pt x="224" y="85"/>
                </a:moveTo>
                <a:cubicBezTo>
                  <a:pt x="183" y="56"/>
                  <a:pt x="183" y="56"/>
                  <a:pt x="183" y="56"/>
                </a:cubicBezTo>
                <a:cubicBezTo>
                  <a:pt x="183" y="76"/>
                  <a:pt x="183" y="76"/>
                  <a:pt x="183" y="76"/>
                </a:cubicBezTo>
                <a:cubicBezTo>
                  <a:pt x="145" y="76"/>
                  <a:pt x="145" y="76"/>
                  <a:pt x="145" y="76"/>
                </a:cubicBezTo>
                <a:cubicBezTo>
                  <a:pt x="145" y="94"/>
                  <a:pt x="145" y="94"/>
                  <a:pt x="145" y="94"/>
                </a:cubicBezTo>
                <a:cubicBezTo>
                  <a:pt x="183" y="94"/>
                  <a:pt x="183" y="94"/>
                  <a:pt x="183" y="94"/>
                </a:cubicBezTo>
                <a:cubicBezTo>
                  <a:pt x="183" y="115"/>
                  <a:pt x="183" y="115"/>
                  <a:pt x="183" y="115"/>
                </a:cubicBezTo>
                <a:lnTo>
                  <a:pt x="224" y="85"/>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dirty="0">
              <a:solidFill>
                <a:srgbClr val="505050"/>
              </a:solidFill>
            </a:endParaRPr>
          </a:p>
        </p:txBody>
      </p:sp>
      <p:sp>
        <p:nvSpPr>
          <p:cNvPr id="10" name="TextBox 9"/>
          <p:cNvSpPr txBox="1"/>
          <p:nvPr/>
        </p:nvSpPr>
        <p:spPr>
          <a:xfrm>
            <a:off x="4081870" y="4236067"/>
            <a:ext cx="1203856" cy="430887"/>
          </a:xfrm>
          <a:prstGeom prst="rect">
            <a:avLst/>
          </a:prstGeom>
          <a:noFill/>
        </p:spPr>
        <p:txBody>
          <a:bodyPr wrap="none" lIns="0" tIns="0" rIns="0" bIns="0" rtlCol="0">
            <a:spAutoFit/>
          </a:bodyPr>
          <a:lstStyle/>
          <a:p>
            <a:pPr algn="ctr"/>
            <a:r>
              <a:rPr lang="en-US" sz="2800" dirty="0" smtClean="0">
                <a:solidFill>
                  <a:srgbClr val="FFFFFF"/>
                </a:solidFill>
              </a:rPr>
              <a:t>Sharing</a:t>
            </a:r>
          </a:p>
        </p:txBody>
      </p:sp>
      <p:sp>
        <p:nvSpPr>
          <p:cNvPr id="11" name="Freeform 85"/>
          <p:cNvSpPr>
            <a:spLocks noEditPoints="1"/>
          </p:cNvSpPr>
          <p:nvPr/>
        </p:nvSpPr>
        <p:spPr bwMode="black">
          <a:xfrm>
            <a:off x="6817932" y="2329980"/>
            <a:ext cx="1374185" cy="1794177"/>
          </a:xfrm>
          <a:custGeom>
            <a:avLst/>
            <a:gdLst>
              <a:gd name="T0" fmla="*/ 1222 w 1490"/>
              <a:gd name="T1" fmla="*/ 199 h 2432"/>
              <a:gd name="T2" fmla="*/ 1082 w 1490"/>
              <a:gd name="T3" fmla="*/ 239 h 2432"/>
              <a:gd name="T4" fmla="*/ 705 w 1490"/>
              <a:gd name="T5" fmla="*/ 0 h 2432"/>
              <a:gd name="T6" fmla="*/ 298 w 1490"/>
              <a:gd name="T7" fmla="*/ 326 h 2432"/>
              <a:gd name="T8" fmla="*/ 214 w 1490"/>
              <a:gd name="T9" fmla="*/ 309 h 2432"/>
              <a:gd name="T10" fmla="*/ 0 w 1490"/>
              <a:gd name="T11" fmla="*/ 522 h 2432"/>
              <a:gd name="T12" fmla="*/ 214 w 1490"/>
              <a:gd name="T13" fmla="*/ 736 h 2432"/>
              <a:gd name="T14" fmla="*/ 1222 w 1490"/>
              <a:gd name="T15" fmla="*/ 736 h 2432"/>
              <a:gd name="T16" fmla="*/ 1490 w 1490"/>
              <a:gd name="T17" fmla="*/ 467 h 2432"/>
              <a:gd name="T18" fmla="*/ 1222 w 1490"/>
              <a:gd name="T19" fmla="*/ 199 h 2432"/>
              <a:gd name="T20" fmla="*/ 318 w 1490"/>
              <a:gd name="T21" fmla="*/ 2032 h 2432"/>
              <a:gd name="T22" fmla="*/ 318 w 1490"/>
              <a:gd name="T23" fmla="*/ 2398 h 2432"/>
              <a:gd name="T24" fmla="*/ 351 w 1490"/>
              <a:gd name="T25" fmla="*/ 2432 h 2432"/>
              <a:gd name="T26" fmla="*/ 605 w 1490"/>
              <a:gd name="T27" fmla="*/ 2432 h 2432"/>
              <a:gd name="T28" fmla="*/ 605 w 1490"/>
              <a:gd name="T29" fmla="*/ 2091 h 2432"/>
              <a:gd name="T30" fmla="*/ 639 w 1490"/>
              <a:gd name="T31" fmla="*/ 2058 h 2432"/>
              <a:gd name="T32" fmla="*/ 852 w 1490"/>
              <a:gd name="T33" fmla="*/ 2058 h 2432"/>
              <a:gd name="T34" fmla="*/ 886 w 1490"/>
              <a:gd name="T35" fmla="*/ 2091 h 2432"/>
              <a:gd name="T36" fmla="*/ 886 w 1490"/>
              <a:gd name="T37" fmla="*/ 2432 h 2432"/>
              <a:gd name="T38" fmla="*/ 1140 w 1490"/>
              <a:gd name="T39" fmla="*/ 2432 h 2432"/>
              <a:gd name="T40" fmla="*/ 1173 w 1490"/>
              <a:gd name="T41" fmla="*/ 2398 h 2432"/>
              <a:gd name="T42" fmla="*/ 1173 w 1490"/>
              <a:gd name="T43" fmla="*/ 2032 h 2432"/>
              <a:gd name="T44" fmla="*/ 745 w 1490"/>
              <a:gd name="T45" fmla="*/ 1657 h 2432"/>
              <a:gd name="T46" fmla="*/ 318 w 1490"/>
              <a:gd name="T47" fmla="*/ 2032 h 2432"/>
              <a:gd name="T48" fmla="*/ 1086 w 1490"/>
              <a:gd name="T49" fmla="*/ 1483 h 2432"/>
              <a:gd name="T50" fmla="*/ 926 w 1490"/>
              <a:gd name="T51" fmla="*/ 1483 h 2432"/>
              <a:gd name="T52" fmla="*/ 926 w 1490"/>
              <a:gd name="T53" fmla="*/ 1601 h 2432"/>
              <a:gd name="T54" fmla="*/ 745 w 1490"/>
              <a:gd name="T55" fmla="*/ 1443 h 2432"/>
              <a:gd name="T56" fmla="*/ 198 w 1490"/>
              <a:gd name="T57" fmla="*/ 1924 h 2432"/>
              <a:gd name="T58" fmla="*/ 198 w 1490"/>
              <a:gd name="T59" fmla="*/ 2071 h 2432"/>
              <a:gd name="T60" fmla="*/ 745 w 1490"/>
              <a:gd name="T61" fmla="*/ 1590 h 2432"/>
              <a:gd name="T62" fmla="*/ 1293 w 1490"/>
              <a:gd name="T63" fmla="*/ 2071 h 2432"/>
              <a:gd name="T64" fmla="*/ 1293 w 1490"/>
              <a:gd name="T65" fmla="*/ 1924 h 2432"/>
              <a:gd name="T66" fmla="*/ 1086 w 1490"/>
              <a:gd name="T67" fmla="*/ 1742 h 2432"/>
              <a:gd name="T68" fmla="*/ 1086 w 1490"/>
              <a:gd name="T69" fmla="*/ 1483 h 2432"/>
              <a:gd name="T70" fmla="*/ 745 w 1490"/>
              <a:gd name="T71" fmla="*/ 1287 h 2432"/>
              <a:gd name="T72" fmla="*/ 1091 w 1490"/>
              <a:gd name="T73" fmla="*/ 1085 h 2432"/>
              <a:gd name="T74" fmla="*/ 745 w 1490"/>
              <a:gd name="T75" fmla="*/ 1228 h 2432"/>
              <a:gd name="T76" fmla="*/ 400 w 1490"/>
              <a:gd name="T77" fmla="*/ 1085 h 2432"/>
              <a:gd name="T78" fmla="*/ 745 w 1490"/>
              <a:gd name="T79" fmla="*/ 1287 h 2432"/>
              <a:gd name="T80" fmla="*/ 745 w 1490"/>
              <a:gd name="T81" fmla="*/ 1115 h 2432"/>
              <a:gd name="T82" fmla="*/ 982 w 1490"/>
              <a:gd name="T83" fmla="*/ 959 h 2432"/>
              <a:gd name="T84" fmla="*/ 745 w 1490"/>
              <a:gd name="T85" fmla="*/ 1063 h 2432"/>
              <a:gd name="T86" fmla="*/ 509 w 1490"/>
              <a:gd name="T87" fmla="*/ 959 h 2432"/>
              <a:gd name="T88" fmla="*/ 745 w 1490"/>
              <a:gd name="T89" fmla="*/ 1115 h 2432"/>
              <a:gd name="T90" fmla="*/ 883 w 1490"/>
              <a:gd name="T91" fmla="*/ 866 h 2432"/>
              <a:gd name="T92" fmla="*/ 745 w 1490"/>
              <a:gd name="T93" fmla="*/ 923 h 2432"/>
              <a:gd name="T94" fmla="*/ 608 w 1490"/>
              <a:gd name="T95" fmla="*/ 866 h 2432"/>
              <a:gd name="T96" fmla="*/ 745 w 1490"/>
              <a:gd name="T97" fmla="*/ 969 h 2432"/>
              <a:gd name="T98" fmla="*/ 883 w 1490"/>
              <a:gd name="T99" fmla="*/ 866 h 2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90" h="2432">
                <a:moveTo>
                  <a:pt x="1222" y="199"/>
                </a:moveTo>
                <a:cubicBezTo>
                  <a:pt x="1171" y="199"/>
                  <a:pt x="1123" y="214"/>
                  <a:pt x="1082" y="239"/>
                </a:cubicBezTo>
                <a:cubicBezTo>
                  <a:pt x="1015" y="98"/>
                  <a:pt x="871" y="0"/>
                  <a:pt x="705" y="0"/>
                </a:cubicBezTo>
                <a:cubicBezTo>
                  <a:pt x="506" y="0"/>
                  <a:pt x="340" y="140"/>
                  <a:pt x="298" y="326"/>
                </a:cubicBezTo>
                <a:cubicBezTo>
                  <a:pt x="272" y="315"/>
                  <a:pt x="244" y="309"/>
                  <a:pt x="214" y="309"/>
                </a:cubicBezTo>
                <a:cubicBezTo>
                  <a:pt x="96" y="309"/>
                  <a:pt x="0" y="404"/>
                  <a:pt x="0" y="522"/>
                </a:cubicBezTo>
                <a:cubicBezTo>
                  <a:pt x="0" y="640"/>
                  <a:pt x="96" y="736"/>
                  <a:pt x="214" y="736"/>
                </a:cubicBezTo>
                <a:cubicBezTo>
                  <a:pt x="1222" y="736"/>
                  <a:pt x="1222" y="736"/>
                  <a:pt x="1222" y="736"/>
                </a:cubicBezTo>
                <a:cubicBezTo>
                  <a:pt x="1370" y="736"/>
                  <a:pt x="1490" y="616"/>
                  <a:pt x="1490" y="467"/>
                </a:cubicBezTo>
                <a:cubicBezTo>
                  <a:pt x="1490" y="319"/>
                  <a:pt x="1370" y="199"/>
                  <a:pt x="1222" y="199"/>
                </a:cubicBezTo>
                <a:close/>
                <a:moveTo>
                  <a:pt x="318" y="2032"/>
                </a:moveTo>
                <a:cubicBezTo>
                  <a:pt x="318" y="2398"/>
                  <a:pt x="318" y="2398"/>
                  <a:pt x="318" y="2398"/>
                </a:cubicBezTo>
                <a:cubicBezTo>
                  <a:pt x="318" y="2417"/>
                  <a:pt x="333" y="2432"/>
                  <a:pt x="351" y="2432"/>
                </a:cubicBezTo>
                <a:cubicBezTo>
                  <a:pt x="605" y="2432"/>
                  <a:pt x="605" y="2432"/>
                  <a:pt x="605" y="2432"/>
                </a:cubicBezTo>
                <a:cubicBezTo>
                  <a:pt x="605" y="2091"/>
                  <a:pt x="605" y="2091"/>
                  <a:pt x="605" y="2091"/>
                </a:cubicBezTo>
                <a:cubicBezTo>
                  <a:pt x="605" y="2073"/>
                  <a:pt x="620" y="2058"/>
                  <a:pt x="639" y="2058"/>
                </a:cubicBezTo>
                <a:cubicBezTo>
                  <a:pt x="852" y="2058"/>
                  <a:pt x="852" y="2058"/>
                  <a:pt x="852" y="2058"/>
                </a:cubicBezTo>
                <a:cubicBezTo>
                  <a:pt x="871" y="2058"/>
                  <a:pt x="886" y="2073"/>
                  <a:pt x="886" y="2091"/>
                </a:cubicBezTo>
                <a:cubicBezTo>
                  <a:pt x="886" y="2432"/>
                  <a:pt x="886" y="2432"/>
                  <a:pt x="886" y="2432"/>
                </a:cubicBezTo>
                <a:cubicBezTo>
                  <a:pt x="1140" y="2432"/>
                  <a:pt x="1140" y="2432"/>
                  <a:pt x="1140" y="2432"/>
                </a:cubicBezTo>
                <a:cubicBezTo>
                  <a:pt x="1158" y="2432"/>
                  <a:pt x="1173" y="2417"/>
                  <a:pt x="1173" y="2398"/>
                </a:cubicBezTo>
                <a:cubicBezTo>
                  <a:pt x="1173" y="2032"/>
                  <a:pt x="1173" y="2032"/>
                  <a:pt x="1173" y="2032"/>
                </a:cubicBezTo>
                <a:cubicBezTo>
                  <a:pt x="745" y="1657"/>
                  <a:pt x="745" y="1657"/>
                  <a:pt x="745" y="1657"/>
                </a:cubicBezTo>
                <a:lnTo>
                  <a:pt x="318" y="2032"/>
                </a:lnTo>
                <a:close/>
                <a:moveTo>
                  <a:pt x="1086" y="1483"/>
                </a:moveTo>
                <a:cubicBezTo>
                  <a:pt x="926" y="1483"/>
                  <a:pt x="926" y="1483"/>
                  <a:pt x="926" y="1483"/>
                </a:cubicBezTo>
                <a:cubicBezTo>
                  <a:pt x="926" y="1601"/>
                  <a:pt x="926" y="1601"/>
                  <a:pt x="926" y="1601"/>
                </a:cubicBezTo>
                <a:cubicBezTo>
                  <a:pt x="745" y="1443"/>
                  <a:pt x="745" y="1443"/>
                  <a:pt x="745" y="1443"/>
                </a:cubicBezTo>
                <a:cubicBezTo>
                  <a:pt x="198" y="1924"/>
                  <a:pt x="198" y="1924"/>
                  <a:pt x="198" y="1924"/>
                </a:cubicBezTo>
                <a:cubicBezTo>
                  <a:pt x="198" y="2071"/>
                  <a:pt x="198" y="2071"/>
                  <a:pt x="198" y="2071"/>
                </a:cubicBezTo>
                <a:cubicBezTo>
                  <a:pt x="745" y="1590"/>
                  <a:pt x="745" y="1590"/>
                  <a:pt x="745" y="1590"/>
                </a:cubicBezTo>
                <a:cubicBezTo>
                  <a:pt x="1293" y="2071"/>
                  <a:pt x="1293" y="2071"/>
                  <a:pt x="1293" y="2071"/>
                </a:cubicBezTo>
                <a:cubicBezTo>
                  <a:pt x="1293" y="1924"/>
                  <a:pt x="1293" y="1924"/>
                  <a:pt x="1293" y="1924"/>
                </a:cubicBezTo>
                <a:cubicBezTo>
                  <a:pt x="1086" y="1742"/>
                  <a:pt x="1086" y="1742"/>
                  <a:pt x="1086" y="1742"/>
                </a:cubicBezTo>
                <a:lnTo>
                  <a:pt x="1086" y="1483"/>
                </a:lnTo>
                <a:close/>
                <a:moveTo>
                  <a:pt x="745" y="1287"/>
                </a:moveTo>
                <a:cubicBezTo>
                  <a:pt x="906" y="1289"/>
                  <a:pt x="1041" y="1191"/>
                  <a:pt x="1091" y="1085"/>
                </a:cubicBezTo>
                <a:cubicBezTo>
                  <a:pt x="1001" y="1176"/>
                  <a:pt x="874" y="1228"/>
                  <a:pt x="745" y="1228"/>
                </a:cubicBezTo>
                <a:cubicBezTo>
                  <a:pt x="617" y="1228"/>
                  <a:pt x="490" y="1176"/>
                  <a:pt x="400" y="1085"/>
                </a:cubicBezTo>
                <a:cubicBezTo>
                  <a:pt x="449" y="1191"/>
                  <a:pt x="585" y="1289"/>
                  <a:pt x="745" y="1287"/>
                </a:cubicBezTo>
                <a:close/>
                <a:moveTo>
                  <a:pt x="745" y="1115"/>
                </a:moveTo>
                <a:cubicBezTo>
                  <a:pt x="862" y="1116"/>
                  <a:pt x="952" y="1037"/>
                  <a:pt x="982" y="959"/>
                </a:cubicBezTo>
                <a:cubicBezTo>
                  <a:pt x="919" y="1022"/>
                  <a:pt x="834" y="1064"/>
                  <a:pt x="745" y="1063"/>
                </a:cubicBezTo>
                <a:cubicBezTo>
                  <a:pt x="657" y="1064"/>
                  <a:pt x="572" y="1022"/>
                  <a:pt x="509" y="959"/>
                </a:cubicBezTo>
                <a:cubicBezTo>
                  <a:pt x="539" y="1037"/>
                  <a:pt x="629" y="1116"/>
                  <a:pt x="745" y="1115"/>
                </a:cubicBezTo>
                <a:close/>
                <a:moveTo>
                  <a:pt x="883" y="866"/>
                </a:moveTo>
                <a:cubicBezTo>
                  <a:pt x="847" y="903"/>
                  <a:pt x="796" y="923"/>
                  <a:pt x="745" y="923"/>
                </a:cubicBezTo>
                <a:cubicBezTo>
                  <a:pt x="694" y="923"/>
                  <a:pt x="644" y="903"/>
                  <a:pt x="608" y="866"/>
                </a:cubicBezTo>
                <a:cubicBezTo>
                  <a:pt x="618" y="918"/>
                  <a:pt x="675" y="969"/>
                  <a:pt x="745" y="969"/>
                </a:cubicBezTo>
                <a:cubicBezTo>
                  <a:pt x="816" y="969"/>
                  <a:pt x="873" y="918"/>
                  <a:pt x="883" y="866"/>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dirty="0">
              <a:solidFill>
                <a:srgbClr val="505050"/>
              </a:solidFill>
            </a:endParaRPr>
          </a:p>
        </p:txBody>
      </p:sp>
      <p:sp>
        <p:nvSpPr>
          <p:cNvPr id="12" name="TextBox 11"/>
          <p:cNvSpPr txBox="1"/>
          <p:nvPr/>
        </p:nvSpPr>
        <p:spPr>
          <a:xfrm>
            <a:off x="6604137" y="4230546"/>
            <a:ext cx="1801776" cy="430887"/>
          </a:xfrm>
          <a:prstGeom prst="rect">
            <a:avLst/>
          </a:prstGeom>
          <a:noFill/>
        </p:spPr>
        <p:txBody>
          <a:bodyPr wrap="none" lIns="0" tIns="0" rIns="0" bIns="0" rtlCol="0">
            <a:spAutoFit/>
          </a:bodyPr>
          <a:lstStyle/>
          <a:p>
            <a:pPr algn="ctr"/>
            <a:r>
              <a:rPr lang="en-US" sz="2800" dirty="0" smtClean="0">
                <a:solidFill>
                  <a:srgbClr val="FFFFFF"/>
                </a:solidFill>
              </a:rPr>
              <a:t>Everywhere</a:t>
            </a:r>
          </a:p>
        </p:txBody>
      </p:sp>
      <p:sp>
        <p:nvSpPr>
          <p:cNvPr id="13" name="Freeform 73"/>
          <p:cNvSpPr>
            <a:spLocks noEditPoints="1"/>
          </p:cNvSpPr>
          <p:nvPr/>
        </p:nvSpPr>
        <p:spPr bwMode="black">
          <a:xfrm>
            <a:off x="9474875" y="2228381"/>
            <a:ext cx="1635024" cy="1600765"/>
          </a:xfrm>
          <a:custGeom>
            <a:avLst/>
            <a:gdLst>
              <a:gd name="T0" fmla="*/ 1799 w 2278"/>
              <a:gd name="T1" fmla="*/ 879 h 2201"/>
              <a:gd name="T2" fmla="*/ 1711 w 2278"/>
              <a:gd name="T3" fmla="*/ 335 h 2201"/>
              <a:gd name="T4" fmla="*/ 1363 w 2278"/>
              <a:gd name="T5" fmla="*/ 315 h 2201"/>
              <a:gd name="T6" fmla="*/ 1068 w 2278"/>
              <a:gd name="T7" fmla="*/ 0 h 2201"/>
              <a:gd name="T8" fmla="*/ 810 w 2278"/>
              <a:gd name="T9" fmla="*/ 412 h 2201"/>
              <a:gd name="T10" fmla="*/ 408 w 2278"/>
              <a:gd name="T11" fmla="*/ 325 h 2201"/>
              <a:gd name="T12" fmla="*/ 246 w 2278"/>
              <a:gd name="T13" fmla="*/ 841 h 2201"/>
              <a:gd name="T14" fmla="*/ 0 w 2278"/>
              <a:gd name="T15" fmla="*/ 1138 h 2201"/>
              <a:gd name="T16" fmla="*/ 338 w 2278"/>
              <a:gd name="T17" fmla="*/ 1396 h 2201"/>
              <a:gd name="T18" fmla="*/ 166 w 2278"/>
              <a:gd name="T19" fmla="*/ 1885 h 2201"/>
              <a:gd name="T20" fmla="*/ 769 w 2278"/>
              <a:gd name="T21" fmla="*/ 1966 h 2201"/>
              <a:gd name="T22" fmla="*/ 1053 w 2278"/>
              <a:gd name="T23" fmla="*/ 2200 h 2201"/>
              <a:gd name="T24" fmla="*/ 1081 w 2278"/>
              <a:gd name="T25" fmla="*/ 2201 h 2201"/>
              <a:gd name="T26" fmla="*/ 1184 w 2278"/>
              <a:gd name="T27" fmla="*/ 1949 h 2201"/>
              <a:gd name="T28" fmla="*/ 1666 w 2278"/>
              <a:gd name="T29" fmla="*/ 1872 h 2201"/>
              <a:gd name="T30" fmla="*/ 1874 w 2278"/>
              <a:gd name="T31" fmla="*/ 1743 h 2201"/>
              <a:gd name="T32" fmla="*/ 2060 w 2278"/>
              <a:gd name="T33" fmla="*/ 1273 h 2201"/>
              <a:gd name="T34" fmla="*/ 1940 w 2278"/>
              <a:gd name="T35" fmla="*/ 1369 h 2201"/>
              <a:gd name="T36" fmla="*/ 1385 w 2278"/>
              <a:gd name="T37" fmla="*/ 1279 h 2201"/>
              <a:gd name="T38" fmla="*/ 1837 w 2278"/>
              <a:gd name="T39" fmla="*/ 1733 h 2201"/>
              <a:gd name="T40" fmla="*/ 1302 w 2278"/>
              <a:gd name="T41" fmla="*/ 1393 h 2201"/>
              <a:gd name="T42" fmla="*/ 1433 w 2278"/>
              <a:gd name="T43" fmla="*/ 1759 h 2201"/>
              <a:gd name="T44" fmla="*/ 1193 w 2278"/>
              <a:gd name="T45" fmla="*/ 1461 h 2201"/>
              <a:gd name="T46" fmla="*/ 1156 w 2278"/>
              <a:gd name="T47" fmla="*/ 1924 h 2201"/>
              <a:gd name="T48" fmla="*/ 1053 w 2278"/>
              <a:gd name="T49" fmla="*/ 1484 h 2201"/>
              <a:gd name="T50" fmla="*/ 878 w 2278"/>
              <a:gd name="T51" fmla="*/ 1857 h 2201"/>
              <a:gd name="T52" fmla="*/ 804 w 2278"/>
              <a:gd name="T53" fmla="*/ 1753 h 2201"/>
              <a:gd name="T54" fmla="*/ 438 w 2278"/>
              <a:gd name="T55" fmla="*/ 1789 h 2201"/>
              <a:gd name="T56" fmla="*/ 369 w 2278"/>
              <a:gd name="T57" fmla="*/ 1741 h 2201"/>
              <a:gd name="T58" fmla="*/ 551 w 2278"/>
              <a:gd name="T59" fmla="*/ 1362 h 2201"/>
              <a:gd name="T60" fmla="*/ 447 w 2278"/>
              <a:gd name="T61" fmla="*/ 1287 h 2201"/>
              <a:gd name="T62" fmla="*/ 723 w 2278"/>
              <a:gd name="T63" fmla="*/ 1153 h 2201"/>
              <a:gd name="T64" fmla="*/ 253 w 2278"/>
              <a:gd name="T65" fmla="*/ 1023 h 2201"/>
              <a:gd name="T66" fmla="*/ 745 w 2278"/>
              <a:gd name="T67" fmla="*/ 1014 h 2201"/>
              <a:gd name="T68" fmla="*/ 386 w 2278"/>
              <a:gd name="T69" fmla="*/ 736 h 2201"/>
              <a:gd name="T70" fmla="*/ 813 w 2278"/>
              <a:gd name="T71" fmla="*/ 904 h 2201"/>
              <a:gd name="T72" fmla="*/ 701 w 2278"/>
              <a:gd name="T73" fmla="*/ 530 h 2201"/>
              <a:gd name="T74" fmla="*/ 944 w 2278"/>
              <a:gd name="T75" fmla="*/ 815 h 2201"/>
              <a:gd name="T76" fmla="*/ 996 w 2278"/>
              <a:gd name="T77" fmla="*/ 287 h 2201"/>
              <a:gd name="T78" fmla="*/ 1083 w 2278"/>
              <a:gd name="T79" fmla="*/ 792 h 2201"/>
              <a:gd name="T80" fmla="*/ 1253 w 2278"/>
              <a:gd name="T81" fmla="*/ 424 h 2201"/>
              <a:gd name="T82" fmla="*/ 1331 w 2278"/>
              <a:gd name="T83" fmla="*/ 529 h 2201"/>
              <a:gd name="T84" fmla="*/ 1558 w 2278"/>
              <a:gd name="T85" fmla="*/ 488 h 2201"/>
              <a:gd name="T86" fmla="*/ 1618 w 2278"/>
              <a:gd name="T87" fmla="*/ 610 h 2201"/>
              <a:gd name="T88" fmla="*/ 1586 w 2278"/>
              <a:gd name="T89" fmla="*/ 914 h 2201"/>
              <a:gd name="T90" fmla="*/ 1690 w 2278"/>
              <a:gd name="T91" fmla="*/ 989 h 2201"/>
              <a:gd name="T92" fmla="*/ 1414 w 2278"/>
              <a:gd name="T93" fmla="*/ 1123 h 2201"/>
              <a:gd name="T94" fmla="*/ 2028 w 2278"/>
              <a:gd name="T95" fmla="*/ 1253 h 2201"/>
              <a:gd name="T96" fmla="*/ 1292 w 2278"/>
              <a:gd name="T97" fmla="*/ 936 h 2201"/>
              <a:gd name="T98" fmla="*/ 1083 w 2278"/>
              <a:gd name="T99" fmla="*/ 837 h 2201"/>
              <a:gd name="T100" fmla="*/ 945 w 2278"/>
              <a:gd name="T101" fmla="*/ 863 h 2201"/>
              <a:gd name="T102" fmla="*/ 787 w 2278"/>
              <a:gd name="T103" fmla="*/ 1031 h 2201"/>
              <a:gd name="T104" fmla="*/ 787 w 2278"/>
              <a:gd name="T105" fmla="*/ 1245 h 2201"/>
              <a:gd name="T106" fmla="*/ 945 w 2278"/>
              <a:gd name="T107" fmla="*/ 1412 h 2201"/>
              <a:gd name="T108" fmla="*/ 1083 w 2278"/>
              <a:gd name="T109" fmla="*/ 1439 h 2201"/>
              <a:gd name="T110" fmla="*/ 1292 w 2278"/>
              <a:gd name="T111" fmla="*/ 1340 h 2201"/>
              <a:gd name="T112" fmla="*/ 1370 w 2278"/>
              <a:gd name="T113" fmla="*/ 1138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dirty="0">
              <a:solidFill>
                <a:srgbClr val="505050"/>
              </a:solidFill>
            </a:endParaRPr>
          </a:p>
        </p:txBody>
      </p:sp>
      <p:sp>
        <p:nvSpPr>
          <p:cNvPr id="14" name="TextBox 13"/>
          <p:cNvSpPr txBox="1"/>
          <p:nvPr/>
        </p:nvSpPr>
        <p:spPr>
          <a:xfrm>
            <a:off x="9068700" y="3952701"/>
            <a:ext cx="2515112" cy="861774"/>
          </a:xfrm>
          <a:prstGeom prst="rect">
            <a:avLst/>
          </a:prstGeom>
          <a:noFill/>
        </p:spPr>
        <p:txBody>
          <a:bodyPr wrap="none" lIns="0" tIns="0" rIns="0" bIns="0" rtlCol="0">
            <a:spAutoFit/>
          </a:bodyPr>
          <a:lstStyle/>
          <a:p>
            <a:pPr algn="ctr"/>
            <a:r>
              <a:rPr lang="en-US" sz="2800" dirty="0" smtClean="0">
                <a:solidFill>
                  <a:srgbClr val="FFFFFF"/>
                </a:solidFill>
              </a:rPr>
              <a:t>Connecting the </a:t>
            </a:r>
          </a:p>
          <a:p>
            <a:pPr algn="ctr"/>
            <a:r>
              <a:rPr lang="en-US" sz="2800" dirty="0" smtClean="0">
                <a:solidFill>
                  <a:srgbClr val="FFFFFF"/>
                </a:solidFill>
              </a:rPr>
              <a:t>Dots</a:t>
            </a:r>
          </a:p>
        </p:txBody>
      </p:sp>
    </p:spTree>
    <p:extLst>
      <p:ext uri="{BB962C8B-B14F-4D97-AF65-F5344CB8AC3E}">
        <p14:creationId xmlns:p14="http://schemas.microsoft.com/office/powerpoint/2010/main" val="443293300"/>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Better Way - Visio</a:t>
            </a:r>
            <a:endParaRPr lang="en-US" dirty="0"/>
          </a:p>
        </p:txBody>
      </p:sp>
      <p:sp>
        <p:nvSpPr>
          <p:cNvPr id="3" name="Rectangle 2"/>
          <p:cNvSpPr/>
          <p:nvPr/>
        </p:nvSpPr>
        <p:spPr bwMode="auto">
          <a:xfrm>
            <a:off x="1247238" y="1488375"/>
            <a:ext cx="4842934" cy="4459949"/>
          </a:xfrm>
          <a:prstGeom prst="rect">
            <a:avLst/>
          </a:prstGeom>
          <a:solidFill>
            <a:srgbClr val="0070C0"/>
          </a:solidFill>
          <a:ln w="1079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14099" fontAlgn="base">
              <a:spcBef>
                <a:spcPct val="0"/>
              </a:spcBef>
              <a:spcAft>
                <a:spcPct val="0"/>
              </a:spcAft>
              <a:defRPr/>
            </a:pPr>
            <a:endParaRPr lang="en-US" sz="2200" dirty="0" err="1" smtClean="0">
              <a:gradFill>
                <a:gsLst>
                  <a:gs pos="0">
                    <a:srgbClr val="FFFFFF"/>
                  </a:gs>
                  <a:gs pos="100000">
                    <a:srgbClr val="FFFFFF"/>
                  </a:gs>
                </a:gsLst>
                <a:lin ang="5400000" scaled="0"/>
              </a:gradFill>
            </a:endParaRPr>
          </a:p>
        </p:txBody>
      </p:sp>
      <p:sp>
        <p:nvSpPr>
          <p:cNvPr id="4" name="Freeform 3"/>
          <p:cNvSpPr>
            <a:spLocks noEditPoints="1"/>
          </p:cNvSpPr>
          <p:nvPr/>
        </p:nvSpPr>
        <p:spPr bwMode="black">
          <a:xfrm>
            <a:off x="2133599" y="1769783"/>
            <a:ext cx="3352798" cy="2861734"/>
          </a:xfrm>
          <a:custGeom>
            <a:avLst/>
            <a:gdLst>
              <a:gd name="T0" fmla="*/ 189 w 296"/>
              <a:gd name="T1" fmla="*/ 136 h 300"/>
              <a:gd name="T2" fmla="*/ 202 w 296"/>
              <a:gd name="T3" fmla="*/ 132 h 300"/>
              <a:gd name="T4" fmla="*/ 206 w 296"/>
              <a:gd name="T5" fmla="*/ 128 h 300"/>
              <a:gd name="T6" fmla="*/ 210 w 296"/>
              <a:gd name="T7" fmla="*/ 116 h 300"/>
              <a:gd name="T8" fmla="*/ 214 w 296"/>
              <a:gd name="T9" fmla="*/ 120 h 300"/>
              <a:gd name="T10" fmla="*/ 227 w 296"/>
              <a:gd name="T11" fmla="*/ 99 h 300"/>
              <a:gd name="T12" fmla="*/ 185 w 296"/>
              <a:gd name="T13" fmla="*/ 205 h 300"/>
              <a:gd name="T14" fmla="*/ 189 w 296"/>
              <a:gd name="T15" fmla="*/ 210 h 300"/>
              <a:gd name="T16" fmla="*/ 202 w 296"/>
              <a:gd name="T17" fmla="*/ 214 h 300"/>
              <a:gd name="T18" fmla="*/ 197 w 296"/>
              <a:gd name="T19" fmla="*/ 218 h 300"/>
              <a:gd name="T20" fmla="*/ 218 w 296"/>
              <a:gd name="T21" fmla="*/ 230 h 300"/>
              <a:gd name="T22" fmla="*/ 222 w 296"/>
              <a:gd name="T23" fmla="*/ 243 h 300"/>
              <a:gd name="T24" fmla="*/ 227 w 296"/>
              <a:gd name="T25" fmla="*/ 247 h 300"/>
              <a:gd name="T26" fmla="*/ 111 w 296"/>
              <a:gd name="T27" fmla="*/ 205 h 300"/>
              <a:gd name="T28" fmla="*/ 107 w 296"/>
              <a:gd name="T29" fmla="*/ 201 h 300"/>
              <a:gd name="T30" fmla="*/ 94 w 296"/>
              <a:gd name="T31" fmla="*/ 222 h 300"/>
              <a:gd name="T32" fmla="*/ 82 w 296"/>
              <a:gd name="T33" fmla="*/ 226 h 300"/>
              <a:gd name="T34" fmla="*/ 77 w 296"/>
              <a:gd name="T35" fmla="*/ 230 h 300"/>
              <a:gd name="T36" fmla="*/ 73 w 296"/>
              <a:gd name="T37" fmla="*/ 243 h 300"/>
              <a:gd name="T38" fmla="*/ 69 w 296"/>
              <a:gd name="T39" fmla="*/ 239 h 300"/>
              <a:gd name="T40" fmla="*/ 102 w 296"/>
              <a:gd name="T41" fmla="*/ 141 h 300"/>
              <a:gd name="T42" fmla="*/ 98 w 296"/>
              <a:gd name="T43" fmla="*/ 128 h 300"/>
              <a:gd name="T44" fmla="*/ 94 w 296"/>
              <a:gd name="T45" fmla="*/ 124 h 300"/>
              <a:gd name="T46" fmla="*/ 82 w 296"/>
              <a:gd name="T47" fmla="*/ 120 h 300"/>
              <a:gd name="T48" fmla="*/ 86 w 296"/>
              <a:gd name="T49" fmla="*/ 116 h 300"/>
              <a:gd name="T50" fmla="*/ 65 w 296"/>
              <a:gd name="T51" fmla="*/ 103 h 300"/>
              <a:gd name="T52" fmla="*/ 72 w 296"/>
              <a:gd name="T53" fmla="*/ 64 h 300"/>
              <a:gd name="T54" fmla="*/ 5 w 296"/>
              <a:gd name="T55" fmla="*/ 89 h 300"/>
              <a:gd name="T56" fmla="*/ 23 w 296"/>
              <a:gd name="T57" fmla="*/ 48 h 300"/>
              <a:gd name="T58" fmla="*/ 72 w 296"/>
              <a:gd name="T59" fmla="*/ 64 h 300"/>
              <a:gd name="T60" fmla="*/ 36 w 296"/>
              <a:gd name="T61" fmla="*/ 0 h 300"/>
              <a:gd name="T62" fmla="*/ 296 w 296"/>
              <a:gd name="T63" fmla="*/ 64 h 300"/>
              <a:gd name="T64" fmla="*/ 229 w 296"/>
              <a:gd name="T65" fmla="*/ 89 h 300"/>
              <a:gd name="T66" fmla="*/ 247 w 296"/>
              <a:gd name="T67" fmla="*/ 48 h 300"/>
              <a:gd name="T68" fmla="*/ 296 w 296"/>
              <a:gd name="T69" fmla="*/ 64 h 300"/>
              <a:gd name="T70" fmla="*/ 260 w 296"/>
              <a:gd name="T71" fmla="*/ 0 h 300"/>
              <a:gd name="T72" fmla="*/ 296 w 296"/>
              <a:gd name="T73" fmla="*/ 275 h 300"/>
              <a:gd name="T74" fmla="*/ 229 w 296"/>
              <a:gd name="T75" fmla="*/ 300 h 300"/>
              <a:gd name="T76" fmla="*/ 247 w 296"/>
              <a:gd name="T77" fmla="*/ 259 h 300"/>
              <a:gd name="T78" fmla="*/ 296 w 296"/>
              <a:gd name="T79" fmla="*/ 275 h 300"/>
              <a:gd name="T80" fmla="*/ 260 w 296"/>
              <a:gd name="T81" fmla="*/ 211 h 300"/>
              <a:gd name="T82" fmla="*/ 72 w 296"/>
              <a:gd name="T83" fmla="*/ 275 h 300"/>
              <a:gd name="T84" fmla="*/ 5 w 296"/>
              <a:gd name="T85" fmla="*/ 300 h 300"/>
              <a:gd name="T86" fmla="*/ 23 w 296"/>
              <a:gd name="T87" fmla="*/ 259 h 300"/>
              <a:gd name="T88" fmla="*/ 72 w 296"/>
              <a:gd name="T89" fmla="*/ 275 h 300"/>
              <a:gd name="T90" fmla="*/ 36 w 296"/>
              <a:gd name="T91" fmla="*/ 211 h 300"/>
              <a:gd name="T92" fmla="*/ 125 w 296"/>
              <a:gd name="T93" fmla="*/ 116 h 300"/>
              <a:gd name="T94" fmla="*/ 147 w 296"/>
              <a:gd name="T95" fmla="*/ 145 h 300"/>
              <a:gd name="T96" fmla="*/ 150 w 296"/>
              <a:gd name="T97" fmla="*/ 176 h 300"/>
              <a:gd name="T98" fmla="*/ 190 w 296"/>
              <a:gd name="T99" fmla="*/ 164 h 300"/>
              <a:gd name="T100" fmla="*/ 110 w 296"/>
              <a:gd name="T101" fmla="*/ 194 h 300"/>
              <a:gd name="T102" fmla="*/ 131 w 296"/>
              <a:gd name="T103" fmla="*/ 145 h 300"/>
              <a:gd name="T104" fmla="*/ 145 w 296"/>
              <a:gd name="T105" fmla="*/ 156 h 300"/>
              <a:gd name="T106" fmla="*/ 144 w 296"/>
              <a:gd name="T107" fmla="*/ 150 h 300"/>
              <a:gd name="T108" fmla="*/ 147 w 296"/>
              <a:gd name="T109" fmla="*/ 150 h 300"/>
              <a:gd name="T110" fmla="*/ 149 w 296"/>
              <a:gd name="T111" fmla="*/ 15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 h="300">
                <a:moveTo>
                  <a:pt x="189" y="145"/>
                </a:moveTo>
                <a:cubicBezTo>
                  <a:pt x="185" y="141"/>
                  <a:pt x="185" y="141"/>
                  <a:pt x="185" y="141"/>
                </a:cubicBezTo>
                <a:cubicBezTo>
                  <a:pt x="189" y="136"/>
                  <a:pt x="189" y="136"/>
                  <a:pt x="189" y="136"/>
                </a:cubicBezTo>
                <a:cubicBezTo>
                  <a:pt x="193" y="141"/>
                  <a:pt x="193" y="141"/>
                  <a:pt x="193" y="141"/>
                </a:cubicBezTo>
                <a:cubicBezTo>
                  <a:pt x="189" y="145"/>
                  <a:pt x="189" y="145"/>
                  <a:pt x="189" y="145"/>
                </a:cubicBezTo>
                <a:close/>
                <a:moveTo>
                  <a:pt x="202" y="132"/>
                </a:moveTo>
                <a:cubicBezTo>
                  <a:pt x="197" y="128"/>
                  <a:pt x="197" y="128"/>
                  <a:pt x="197" y="128"/>
                </a:cubicBezTo>
                <a:cubicBezTo>
                  <a:pt x="202" y="124"/>
                  <a:pt x="202" y="124"/>
                  <a:pt x="202" y="124"/>
                </a:cubicBezTo>
                <a:cubicBezTo>
                  <a:pt x="206" y="128"/>
                  <a:pt x="206" y="128"/>
                  <a:pt x="206" y="128"/>
                </a:cubicBezTo>
                <a:cubicBezTo>
                  <a:pt x="202" y="132"/>
                  <a:pt x="202" y="132"/>
                  <a:pt x="202" y="132"/>
                </a:cubicBezTo>
                <a:close/>
                <a:moveTo>
                  <a:pt x="214" y="120"/>
                </a:moveTo>
                <a:cubicBezTo>
                  <a:pt x="210" y="116"/>
                  <a:pt x="210" y="116"/>
                  <a:pt x="210" y="116"/>
                </a:cubicBezTo>
                <a:cubicBezTo>
                  <a:pt x="214" y="111"/>
                  <a:pt x="214" y="111"/>
                  <a:pt x="214" y="111"/>
                </a:cubicBezTo>
                <a:cubicBezTo>
                  <a:pt x="218" y="116"/>
                  <a:pt x="218" y="116"/>
                  <a:pt x="218" y="116"/>
                </a:cubicBezTo>
                <a:cubicBezTo>
                  <a:pt x="214" y="120"/>
                  <a:pt x="214" y="120"/>
                  <a:pt x="214" y="120"/>
                </a:cubicBezTo>
                <a:close/>
                <a:moveTo>
                  <a:pt x="227" y="107"/>
                </a:moveTo>
                <a:cubicBezTo>
                  <a:pt x="222" y="103"/>
                  <a:pt x="222" y="103"/>
                  <a:pt x="222" y="103"/>
                </a:cubicBezTo>
                <a:cubicBezTo>
                  <a:pt x="227" y="99"/>
                  <a:pt x="227" y="99"/>
                  <a:pt x="227" y="99"/>
                </a:cubicBezTo>
                <a:cubicBezTo>
                  <a:pt x="231" y="103"/>
                  <a:pt x="231" y="103"/>
                  <a:pt x="231" y="103"/>
                </a:cubicBezTo>
                <a:cubicBezTo>
                  <a:pt x="227" y="107"/>
                  <a:pt x="227" y="107"/>
                  <a:pt x="227" y="107"/>
                </a:cubicBezTo>
                <a:close/>
                <a:moveTo>
                  <a:pt x="185" y="205"/>
                </a:moveTo>
                <a:cubicBezTo>
                  <a:pt x="189" y="201"/>
                  <a:pt x="189" y="201"/>
                  <a:pt x="189" y="201"/>
                </a:cubicBezTo>
                <a:cubicBezTo>
                  <a:pt x="193" y="205"/>
                  <a:pt x="193" y="205"/>
                  <a:pt x="193" y="205"/>
                </a:cubicBezTo>
                <a:cubicBezTo>
                  <a:pt x="189" y="210"/>
                  <a:pt x="189" y="210"/>
                  <a:pt x="189" y="210"/>
                </a:cubicBezTo>
                <a:cubicBezTo>
                  <a:pt x="185" y="205"/>
                  <a:pt x="185" y="205"/>
                  <a:pt x="185" y="205"/>
                </a:cubicBezTo>
                <a:close/>
                <a:moveTo>
                  <a:pt x="197" y="218"/>
                </a:moveTo>
                <a:cubicBezTo>
                  <a:pt x="202" y="214"/>
                  <a:pt x="202" y="214"/>
                  <a:pt x="202" y="214"/>
                </a:cubicBezTo>
                <a:cubicBezTo>
                  <a:pt x="206" y="218"/>
                  <a:pt x="206" y="218"/>
                  <a:pt x="206" y="218"/>
                </a:cubicBezTo>
                <a:cubicBezTo>
                  <a:pt x="202" y="222"/>
                  <a:pt x="202" y="222"/>
                  <a:pt x="202" y="222"/>
                </a:cubicBezTo>
                <a:cubicBezTo>
                  <a:pt x="197" y="218"/>
                  <a:pt x="197" y="218"/>
                  <a:pt x="197" y="218"/>
                </a:cubicBezTo>
                <a:close/>
                <a:moveTo>
                  <a:pt x="210" y="230"/>
                </a:moveTo>
                <a:cubicBezTo>
                  <a:pt x="214" y="226"/>
                  <a:pt x="214" y="226"/>
                  <a:pt x="214" y="226"/>
                </a:cubicBezTo>
                <a:cubicBezTo>
                  <a:pt x="218" y="230"/>
                  <a:pt x="218" y="230"/>
                  <a:pt x="218" y="230"/>
                </a:cubicBezTo>
                <a:cubicBezTo>
                  <a:pt x="214" y="235"/>
                  <a:pt x="214" y="235"/>
                  <a:pt x="214" y="235"/>
                </a:cubicBezTo>
                <a:cubicBezTo>
                  <a:pt x="210" y="230"/>
                  <a:pt x="210" y="230"/>
                  <a:pt x="210" y="230"/>
                </a:cubicBezTo>
                <a:close/>
                <a:moveTo>
                  <a:pt x="222" y="243"/>
                </a:moveTo>
                <a:cubicBezTo>
                  <a:pt x="227" y="239"/>
                  <a:pt x="227" y="239"/>
                  <a:pt x="227" y="239"/>
                </a:cubicBezTo>
                <a:cubicBezTo>
                  <a:pt x="231" y="243"/>
                  <a:pt x="231" y="243"/>
                  <a:pt x="231" y="243"/>
                </a:cubicBezTo>
                <a:cubicBezTo>
                  <a:pt x="227" y="247"/>
                  <a:pt x="227" y="247"/>
                  <a:pt x="227" y="247"/>
                </a:cubicBezTo>
                <a:cubicBezTo>
                  <a:pt x="222" y="243"/>
                  <a:pt x="222" y="243"/>
                  <a:pt x="222" y="243"/>
                </a:cubicBezTo>
                <a:close/>
                <a:moveTo>
                  <a:pt x="107" y="201"/>
                </a:moveTo>
                <a:cubicBezTo>
                  <a:pt x="111" y="205"/>
                  <a:pt x="111" y="205"/>
                  <a:pt x="111" y="205"/>
                </a:cubicBezTo>
                <a:cubicBezTo>
                  <a:pt x="107" y="210"/>
                  <a:pt x="107" y="210"/>
                  <a:pt x="107" y="210"/>
                </a:cubicBezTo>
                <a:cubicBezTo>
                  <a:pt x="102" y="205"/>
                  <a:pt x="102" y="205"/>
                  <a:pt x="102" y="205"/>
                </a:cubicBezTo>
                <a:cubicBezTo>
                  <a:pt x="107" y="201"/>
                  <a:pt x="107" y="201"/>
                  <a:pt x="107" y="201"/>
                </a:cubicBezTo>
                <a:close/>
                <a:moveTo>
                  <a:pt x="94" y="214"/>
                </a:moveTo>
                <a:cubicBezTo>
                  <a:pt x="98" y="218"/>
                  <a:pt x="98" y="218"/>
                  <a:pt x="98" y="218"/>
                </a:cubicBezTo>
                <a:cubicBezTo>
                  <a:pt x="94" y="222"/>
                  <a:pt x="94" y="222"/>
                  <a:pt x="94" y="222"/>
                </a:cubicBezTo>
                <a:cubicBezTo>
                  <a:pt x="90" y="218"/>
                  <a:pt x="90" y="218"/>
                  <a:pt x="90" y="218"/>
                </a:cubicBezTo>
                <a:cubicBezTo>
                  <a:pt x="94" y="214"/>
                  <a:pt x="94" y="214"/>
                  <a:pt x="94" y="214"/>
                </a:cubicBezTo>
                <a:close/>
                <a:moveTo>
                  <a:pt x="82" y="226"/>
                </a:moveTo>
                <a:cubicBezTo>
                  <a:pt x="86" y="230"/>
                  <a:pt x="86" y="230"/>
                  <a:pt x="86" y="230"/>
                </a:cubicBezTo>
                <a:cubicBezTo>
                  <a:pt x="82" y="235"/>
                  <a:pt x="82" y="235"/>
                  <a:pt x="82" y="235"/>
                </a:cubicBezTo>
                <a:cubicBezTo>
                  <a:pt x="77" y="230"/>
                  <a:pt x="77" y="230"/>
                  <a:pt x="77" y="230"/>
                </a:cubicBezTo>
                <a:cubicBezTo>
                  <a:pt x="82" y="226"/>
                  <a:pt x="82" y="226"/>
                  <a:pt x="82" y="226"/>
                </a:cubicBezTo>
                <a:close/>
                <a:moveTo>
                  <a:pt x="69" y="239"/>
                </a:moveTo>
                <a:cubicBezTo>
                  <a:pt x="73" y="243"/>
                  <a:pt x="73" y="243"/>
                  <a:pt x="73" y="243"/>
                </a:cubicBezTo>
                <a:cubicBezTo>
                  <a:pt x="69" y="247"/>
                  <a:pt x="69" y="247"/>
                  <a:pt x="69" y="247"/>
                </a:cubicBezTo>
                <a:cubicBezTo>
                  <a:pt x="65" y="243"/>
                  <a:pt x="65" y="243"/>
                  <a:pt x="65" y="243"/>
                </a:cubicBezTo>
                <a:cubicBezTo>
                  <a:pt x="69" y="239"/>
                  <a:pt x="69" y="239"/>
                  <a:pt x="69" y="239"/>
                </a:cubicBezTo>
                <a:close/>
                <a:moveTo>
                  <a:pt x="111" y="141"/>
                </a:moveTo>
                <a:cubicBezTo>
                  <a:pt x="107" y="145"/>
                  <a:pt x="107" y="145"/>
                  <a:pt x="107" y="145"/>
                </a:cubicBezTo>
                <a:cubicBezTo>
                  <a:pt x="102" y="141"/>
                  <a:pt x="102" y="141"/>
                  <a:pt x="102" y="141"/>
                </a:cubicBezTo>
                <a:cubicBezTo>
                  <a:pt x="107" y="136"/>
                  <a:pt x="107" y="136"/>
                  <a:pt x="107" y="136"/>
                </a:cubicBezTo>
                <a:cubicBezTo>
                  <a:pt x="111" y="141"/>
                  <a:pt x="111" y="141"/>
                  <a:pt x="111" y="141"/>
                </a:cubicBezTo>
                <a:close/>
                <a:moveTo>
                  <a:pt x="98" y="128"/>
                </a:moveTo>
                <a:cubicBezTo>
                  <a:pt x="94" y="132"/>
                  <a:pt x="94" y="132"/>
                  <a:pt x="94" y="132"/>
                </a:cubicBezTo>
                <a:cubicBezTo>
                  <a:pt x="90" y="128"/>
                  <a:pt x="90" y="128"/>
                  <a:pt x="90" y="128"/>
                </a:cubicBezTo>
                <a:cubicBezTo>
                  <a:pt x="94" y="124"/>
                  <a:pt x="94" y="124"/>
                  <a:pt x="94" y="124"/>
                </a:cubicBezTo>
                <a:cubicBezTo>
                  <a:pt x="98" y="128"/>
                  <a:pt x="98" y="128"/>
                  <a:pt x="98" y="128"/>
                </a:cubicBezTo>
                <a:close/>
                <a:moveTo>
                  <a:pt x="86" y="116"/>
                </a:moveTo>
                <a:cubicBezTo>
                  <a:pt x="82" y="120"/>
                  <a:pt x="82" y="120"/>
                  <a:pt x="82" y="120"/>
                </a:cubicBezTo>
                <a:cubicBezTo>
                  <a:pt x="77" y="116"/>
                  <a:pt x="77" y="116"/>
                  <a:pt x="77" y="116"/>
                </a:cubicBezTo>
                <a:cubicBezTo>
                  <a:pt x="82" y="111"/>
                  <a:pt x="82" y="111"/>
                  <a:pt x="82" y="111"/>
                </a:cubicBezTo>
                <a:cubicBezTo>
                  <a:pt x="86" y="116"/>
                  <a:pt x="86" y="116"/>
                  <a:pt x="86" y="116"/>
                </a:cubicBezTo>
                <a:close/>
                <a:moveTo>
                  <a:pt x="73" y="103"/>
                </a:moveTo>
                <a:cubicBezTo>
                  <a:pt x="69" y="107"/>
                  <a:pt x="69" y="107"/>
                  <a:pt x="69" y="107"/>
                </a:cubicBezTo>
                <a:cubicBezTo>
                  <a:pt x="65" y="103"/>
                  <a:pt x="65" y="103"/>
                  <a:pt x="65" y="103"/>
                </a:cubicBezTo>
                <a:cubicBezTo>
                  <a:pt x="69" y="99"/>
                  <a:pt x="69" y="99"/>
                  <a:pt x="69" y="99"/>
                </a:cubicBezTo>
                <a:cubicBezTo>
                  <a:pt x="73" y="103"/>
                  <a:pt x="73" y="103"/>
                  <a:pt x="73" y="103"/>
                </a:cubicBezTo>
                <a:close/>
                <a:moveTo>
                  <a:pt x="72" y="64"/>
                </a:moveTo>
                <a:cubicBezTo>
                  <a:pt x="72" y="74"/>
                  <a:pt x="72" y="74"/>
                  <a:pt x="72" y="74"/>
                </a:cubicBezTo>
                <a:cubicBezTo>
                  <a:pt x="72" y="89"/>
                  <a:pt x="72" y="89"/>
                  <a:pt x="67" y="89"/>
                </a:cubicBezTo>
                <a:cubicBezTo>
                  <a:pt x="5" y="89"/>
                  <a:pt x="5" y="89"/>
                  <a:pt x="5" y="89"/>
                </a:cubicBezTo>
                <a:cubicBezTo>
                  <a:pt x="0" y="89"/>
                  <a:pt x="0" y="89"/>
                  <a:pt x="0" y="74"/>
                </a:cubicBezTo>
                <a:cubicBezTo>
                  <a:pt x="0" y="64"/>
                  <a:pt x="0" y="64"/>
                  <a:pt x="0" y="64"/>
                </a:cubicBezTo>
                <a:cubicBezTo>
                  <a:pt x="0" y="53"/>
                  <a:pt x="12" y="51"/>
                  <a:pt x="23" y="48"/>
                </a:cubicBezTo>
                <a:cubicBezTo>
                  <a:pt x="27" y="52"/>
                  <a:pt x="32" y="54"/>
                  <a:pt x="36" y="54"/>
                </a:cubicBezTo>
                <a:cubicBezTo>
                  <a:pt x="40" y="54"/>
                  <a:pt x="45" y="52"/>
                  <a:pt x="49" y="48"/>
                </a:cubicBezTo>
                <a:cubicBezTo>
                  <a:pt x="59" y="51"/>
                  <a:pt x="72" y="53"/>
                  <a:pt x="72" y="64"/>
                </a:cubicBezTo>
                <a:close/>
                <a:moveTo>
                  <a:pt x="36" y="48"/>
                </a:moveTo>
                <a:cubicBezTo>
                  <a:pt x="42" y="48"/>
                  <a:pt x="54" y="37"/>
                  <a:pt x="54" y="24"/>
                </a:cubicBezTo>
                <a:cubicBezTo>
                  <a:pt x="54" y="11"/>
                  <a:pt x="49" y="0"/>
                  <a:pt x="36" y="0"/>
                </a:cubicBezTo>
                <a:cubicBezTo>
                  <a:pt x="23" y="0"/>
                  <a:pt x="18" y="11"/>
                  <a:pt x="18" y="24"/>
                </a:cubicBezTo>
                <a:cubicBezTo>
                  <a:pt x="18" y="37"/>
                  <a:pt x="30" y="48"/>
                  <a:pt x="36" y="48"/>
                </a:cubicBezTo>
                <a:close/>
                <a:moveTo>
                  <a:pt x="296" y="64"/>
                </a:moveTo>
                <a:cubicBezTo>
                  <a:pt x="296" y="74"/>
                  <a:pt x="296" y="74"/>
                  <a:pt x="296" y="74"/>
                </a:cubicBezTo>
                <a:cubicBezTo>
                  <a:pt x="296" y="89"/>
                  <a:pt x="296" y="89"/>
                  <a:pt x="290" y="89"/>
                </a:cubicBezTo>
                <a:cubicBezTo>
                  <a:pt x="229" y="89"/>
                  <a:pt x="229" y="89"/>
                  <a:pt x="229" y="89"/>
                </a:cubicBezTo>
                <a:cubicBezTo>
                  <a:pt x="224" y="89"/>
                  <a:pt x="224" y="89"/>
                  <a:pt x="224" y="74"/>
                </a:cubicBezTo>
                <a:cubicBezTo>
                  <a:pt x="224" y="64"/>
                  <a:pt x="224" y="64"/>
                  <a:pt x="224" y="64"/>
                </a:cubicBezTo>
                <a:cubicBezTo>
                  <a:pt x="224" y="53"/>
                  <a:pt x="236" y="51"/>
                  <a:pt x="247" y="48"/>
                </a:cubicBezTo>
                <a:cubicBezTo>
                  <a:pt x="251" y="52"/>
                  <a:pt x="256" y="54"/>
                  <a:pt x="260" y="54"/>
                </a:cubicBezTo>
                <a:cubicBezTo>
                  <a:pt x="263" y="54"/>
                  <a:pt x="268" y="52"/>
                  <a:pt x="273" y="48"/>
                </a:cubicBezTo>
                <a:cubicBezTo>
                  <a:pt x="283" y="51"/>
                  <a:pt x="296" y="53"/>
                  <a:pt x="296" y="64"/>
                </a:cubicBezTo>
                <a:close/>
                <a:moveTo>
                  <a:pt x="260" y="48"/>
                </a:moveTo>
                <a:cubicBezTo>
                  <a:pt x="266" y="48"/>
                  <a:pt x="278" y="37"/>
                  <a:pt x="278" y="24"/>
                </a:cubicBezTo>
                <a:cubicBezTo>
                  <a:pt x="278" y="11"/>
                  <a:pt x="273" y="0"/>
                  <a:pt x="260" y="0"/>
                </a:cubicBezTo>
                <a:cubicBezTo>
                  <a:pt x="246" y="0"/>
                  <a:pt x="241" y="11"/>
                  <a:pt x="241" y="24"/>
                </a:cubicBezTo>
                <a:cubicBezTo>
                  <a:pt x="241" y="37"/>
                  <a:pt x="254" y="48"/>
                  <a:pt x="260" y="48"/>
                </a:cubicBezTo>
                <a:close/>
                <a:moveTo>
                  <a:pt x="296" y="275"/>
                </a:moveTo>
                <a:cubicBezTo>
                  <a:pt x="296" y="285"/>
                  <a:pt x="296" y="285"/>
                  <a:pt x="296" y="285"/>
                </a:cubicBezTo>
                <a:cubicBezTo>
                  <a:pt x="296" y="300"/>
                  <a:pt x="296" y="300"/>
                  <a:pt x="290" y="300"/>
                </a:cubicBezTo>
                <a:cubicBezTo>
                  <a:pt x="229" y="300"/>
                  <a:pt x="229" y="300"/>
                  <a:pt x="229" y="300"/>
                </a:cubicBezTo>
                <a:cubicBezTo>
                  <a:pt x="224" y="300"/>
                  <a:pt x="224" y="300"/>
                  <a:pt x="224" y="285"/>
                </a:cubicBezTo>
                <a:cubicBezTo>
                  <a:pt x="224" y="275"/>
                  <a:pt x="224" y="275"/>
                  <a:pt x="224" y="275"/>
                </a:cubicBezTo>
                <a:cubicBezTo>
                  <a:pt x="224" y="264"/>
                  <a:pt x="236" y="263"/>
                  <a:pt x="247" y="259"/>
                </a:cubicBezTo>
                <a:cubicBezTo>
                  <a:pt x="251" y="263"/>
                  <a:pt x="256" y="265"/>
                  <a:pt x="260" y="265"/>
                </a:cubicBezTo>
                <a:cubicBezTo>
                  <a:pt x="264" y="265"/>
                  <a:pt x="268" y="263"/>
                  <a:pt x="273" y="259"/>
                </a:cubicBezTo>
                <a:cubicBezTo>
                  <a:pt x="283" y="263"/>
                  <a:pt x="296" y="264"/>
                  <a:pt x="296" y="275"/>
                </a:cubicBezTo>
                <a:close/>
                <a:moveTo>
                  <a:pt x="260" y="259"/>
                </a:moveTo>
                <a:cubicBezTo>
                  <a:pt x="266" y="259"/>
                  <a:pt x="278" y="248"/>
                  <a:pt x="278" y="235"/>
                </a:cubicBezTo>
                <a:cubicBezTo>
                  <a:pt x="278" y="222"/>
                  <a:pt x="273" y="211"/>
                  <a:pt x="260" y="211"/>
                </a:cubicBezTo>
                <a:cubicBezTo>
                  <a:pt x="246" y="211"/>
                  <a:pt x="241" y="222"/>
                  <a:pt x="241" y="235"/>
                </a:cubicBezTo>
                <a:cubicBezTo>
                  <a:pt x="241" y="248"/>
                  <a:pt x="254" y="259"/>
                  <a:pt x="260" y="259"/>
                </a:cubicBezTo>
                <a:close/>
                <a:moveTo>
                  <a:pt x="72" y="275"/>
                </a:moveTo>
                <a:cubicBezTo>
                  <a:pt x="72" y="285"/>
                  <a:pt x="72" y="285"/>
                  <a:pt x="72" y="285"/>
                </a:cubicBezTo>
                <a:cubicBezTo>
                  <a:pt x="72" y="300"/>
                  <a:pt x="72" y="300"/>
                  <a:pt x="67" y="300"/>
                </a:cubicBezTo>
                <a:cubicBezTo>
                  <a:pt x="5" y="300"/>
                  <a:pt x="5" y="300"/>
                  <a:pt x="5" y="300"/>
                </a:cubicBezTo>
                <a:cubicBezTo>
                  <a:pt x="0" y="300"/>
                  <a:pt x="0" y="300"/>
                  <a:pt x="0" y="285"/>
                </a:cubicBezTo>
                <a:cubicBezTo>
                  <a:pt x="0" y="275"/>
                  <a:pt x="0" y="275"/>
                  <a:pt x="0" y="275"/>
                </a:cubicBezTo>
                <a:cubicBezTo>
                  <a:pt x="0" y="264"/>
                  <a:pt x="12" y="263"/>
                  <a:pt x="23" y="259"/>
                </a:cubicBezTo>
                <a:cubicBezTo>
                  <a:pt x="27" y="263"/>
                  <a:pt x="32" y="265"/>
                  <a:pt x="36" y="265"/>
                </a:cubicBezTo>
                <a:cubicBezTo>
                  <a:pt x="40" y="265"/>
                  <a:pt x="45" y="263"/>
                  <a:pt x="49" y="259"/>
                </a:cubicBezTo>
                <a:cubicBezTo>
                  <a:pt x="59" y="263"/>
                  <a:pt x="72" y="264"/>
                  <a:pt x="72" y="275"/>
                </a:cubicBezTo>
                <a:close/>
                <a:moveTo>
                  <a:pt x="36" y="259"/>
                </a:moveTo>
                <a:cubicBezTo>
                  <a:pt x="42" y="259"/>
                  <a:pt x="54" y="248"/>
                  <a:pt x="54" y="235"/>
                </a:cubicBezTo>
                <a:cubicBezTo>
                  <a:pt x="54" y="222"/>
                  <a:pt x="49" y="211"/>
                  <a:pt x="36" y="211"/>
                </a:cubicBezTo>
                <a:cubicBezTo>
                  <a:pt x="23" y="211"/>
                  <a:pt x="18" y="222"/>
                  <a:pt x="18" y="235"/>
                </a:cubicBezTo>
                <a:cubicBezTo>
                  <a:pt x="18" y="248"/>
                  <a:pt x="30" y="259"/>
                  <a:pt x="36" y="259"/>
                </a:cubicBezTo>
                <a:close/>
                <a:moveTo>
                  <a:pt x="125" y="116"/>
                </a:moveTo>
                <a:cubicBezTo>
                  <a:pt x="125" y="100"/>
                  <a:pt x="131" y="87"/>
                  <a:pt x="147" y="87"/>
                </a:cubicBezTo>
                <a:cubicBezTo>
                  <a:pt x="163" y="87"/>
                  <a:pt x="169" y="100"/>
                  <a:pt x="169" y="116"/>
                </a:cubicBezTo>
                <a:cubicBezTo>
                  <a:pt x="169" y="132"/>
                  <a:pt x="154" y="145"/>
                  <a:pt x="147" y="145"/>
                </a:cubicBezTo>
                <a:cubicBezTo>
                  <a:pt x="140" y="145"/>
                  <a:pt x="125" y="132"/>
                  <a:pt x="125" y="116"/>
                </a:cubicBezTo>
                <a:close/>
                <a:moveTo>
                  <a:pt x="148" y="156"/>
                </a:moveTo>
                <a:cubicBezTo>
                  <a:pt x="150" y="176"/>
                  <a:pt x="150" y="176"/>
                  <a:pt x="150" y="176"/>
                </a:cubicBezTo>
                <a:cubicBezTo>
                  <a:pt x="153" y="168"/>
                  <a:pt x="155" y="159"/>
                  <a:pt x="159" y="151"/>
                </a:cubicBezTo>
                <a:cubicBezTo>
                  <a:pt x="159" y="150"/>
                  <a:pt x="159" y="150"/>
                  <a:pt x="162" y="145"/>
                </a:cubicBezTo>
                <a:cubicBezTo>
                  <a:pt x="174" y="149"/>
                  <a:pt x="190" y="151"/>
                  <a:pt x="190" y="164"/>
                </a:cubicBezTo>
                <a:cubicBezTo>
                  <a:pt x="190" y="176"/>
                  <a:pt x="190" y="176"/>
                  <a:pt x="190" y="176"/>
                </a:cubicBezTo>
                <a:cubicBezTo>
                  <a:pt x="190" y="194"/>
                  <a:pt x="190" y="194"/>
                  <a:pt x="183" y="194"/>
                </a:cubicBezTo>
                <a:cubicBezTo>
                  <a:pt x="110" y="194"/>
                  <a:pt x="110" y="194"/>
                  <a:pt x="110" y="194"/>
                </a:cubicBezTo>
                <a:cubicBezTo>
                  <a:pt x="104" y="194"/>
                  <a:pt x="104" y="194"/>
                  <a:pt x="104" y="176"/>
                </a:cubicBezTo>
                <a:cubicBezTo>
                  <a:pt x="104" y="164"/>
                  <a:pt x="104" y="164"/>
                  <a:pt x="104" y="164"/>
                </a:cubicBezTo>
                <a:cubicBezTo>
                  <a:pt x="104" y="151"/>
                  <a:pt x="118" y="149"/>
                  <a:pt x="131" y="145"/>
                </a:cubicBezTo>
                <a:cubicBezTo>
                  <a:pt x="134" y="150"/>
                  <a:pt x="134" y="150"/>
                  <a:pt x="135" y="151"/>
                </a:cubicBezTo>
                <a:cubicBezTo>
                  <a:pt x="138" y="159"/>
                  <a:pt x="141" y="168"/>
                  <a:pt x="143" y="176"/>
                </a:cubicBezTo>
                <a:cubicBezTo>
                  <a:pt x="145" y="156"/>
                  <a:pt x="145" y="156"/>
                  <a:pt x="145" y="156"/>
                </a:cubicBezTo>
                <a:cubicBezTo>
                  <a:pt x="145" y="155"/>
                  <a:pt x="145" y="155"/>
                  <a:pt x="145" y="155"/>
                </a:cubicBezTo>
                <a:cubicBezTo>
                  <a:pt x="141" y="149"/>
                  <a:pt x="141" y="149"/>
                  <a:pt x="141" y="149"/>
                </a:cubicBezTo>
                <a:cubicBezTo>
                  <a:pt x="144" y="150"/>
                  <a:pt x="144" y="150"/>
                  <a:pt x="144" y="150"/>
                </a:cubicBezTo>
                <a:cubicBezTo>
                  <a:pt x="145" y="150"/>
                  <a:pt x="145" y="150"/>
                  <a:pt x="146" y="150"/>
                </a:cubicBezTo>
                <a:cubicBezTo>
                  <a:pt x="146" y="150"/>
                  <a:pt x="146" y="150"/>
                  <a:pt x="147" y="150"/>
                </a:cubicBezTo>
                <a:cubicBezTo>
                  <a:pt x="147" y="150"/>
                  <a:pt x="147" y="150"/>
                  <a:pt x="147" y="150"/>
                </a:cubicBezTo>
                <a:cubicBezTo>
                  <a:pt x="149" y="150"/>
                  <a:pt x="149" y="150"/>
                  <a:pt x="149" y="150"/>
                </a:cubicBezTo>
                <a:cubicBezTo>
                  <a:pt x="152" y="149"/>
                  <a:pt x="152" y="149"/>
                  <a:pt x="152" y="149"/>
                </a:cubicBezTo>
                <a:cubicBezTo>
                  <a:pt x="149" y="155"/>
                  <a:pt x="149" y="155"/>
                  <a:pt x="149" y="155"/>
                </a:cubicBezTo>
                <a:lnTo>
                  <a:pt x="148" y="156"/>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sz="1600" dirty="0">
              <a:solidFill>
                <a:srgbClr val="FFFFFF"/>
              </a:solidFill>
            </a:endParaRPr>
          </a:p>
        </p:txBody>
      </p:sp>
      <p:sp>
        <p:nvSpPr>
          <p:cNvPr id="5" name="TextBox 4"/>
          <p:cNvSpPr txBox="1"/>
          <p:nvPr/>
        </p:nvSpPr>
        <p:spPr>
          <a:xfrm>
            <a:off x="1608846" y="4806322"/>
            <a:ext cx="4119718" cy="984885"/>
          </a:xfrm>
          <a:prstGeom prst="rect">
            <a:avLst/>
          </a:prstGeom>
          <a:noFill/>
        </p:spPr>
        <p:txBody>
          <a:bodyPr wrap="none" lIns="0" tIns="0" rIns="0" bIns="0" rtlCol="0">
            <a:spAutoFit/>
          </a:bodyPr>
          <a:lstStyle/>
          <a:p>
            <a:pPr algn="ctr" defTabSz="914400">
              <a:defRPr/>
            </a:pPr>
            <a:r>
              <a:rPr lang="en-US" sz="3200" kern="0" dirty="0" smtClean="0">
                <a:gradFill>
                  <a:gsLst>
                    <a:gs pos="0">
                      <a:srgbClr val="FFFFFF"/>
                    </a:gs>
                    <a:gs pos="86000">
                      <a:srgbClr val="FFFFFF"/>
                    </a:gs>
                  </a:gsLst>
                  <a:lin ang="5400000" scaled="0"/>
                </a:gradFill>
              </a:rPr>
              <a:t>Business Management </a:t>
            </a:r>
          </a:p>
          <a:p>
            <a:pPr algn="ctr" defTabSz="914400">
              <a:defRPr/>
            </a:pPr>
            <a:r>
              <a:rPr lang="en-US" sz="3200" kern="0" dirty="0" smtClean="0">
                <a:gradFill>
                  <a:gsLst>
                    <a:gs pos="0">
                      <a:srgbClr val="FFFFFF"/>
                    </a:gs>
                    <a:gs pos="86000">
                      <a:srgbClr val="FFFFFF"/>
                    </a:gs>
                  </a:gsLst>
                  <a:lin ang="5400000" scaled="0"/>
                </a:gradFill>
              </a:rPr>
              <a:t>&amp; Insights</a:t>
            </a:r>
          </a:p>
        </p:txBody>
      </p:sp>
      <p:sp>
        <p:nvSpPr>
          <p:cNvPr id="6" name="Rectangle 5"/>
          <p:cNvSpPr/>
          <p:nvPr/>
        </p:nvSpPr>
        <p:spPr bwMode="auto">
          <a:xfrm>
            <a:off x="6372758" y="1488375"/>
            <a:ext cx="4842934" cy="4459949"/>
          </a:xfrm>
          <a:prstGeom prst="rect">
            <a:avLst/>
          </a:prstGeom>
          <a:solidFill>
            <a:srgbClr val="0070C0"/>
          </a:solidFill>
          <a:ln w="1079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14099" fontAlgn="base">
              <a:spcBef>
                <a:spcPct val="0"/>
              </a:spcBef>
              <a:spcAft>
                <a:spcPct val="0"/>
              </a:spcAft>
              <a:defRPr/>
            </a:pPr>
            <a:endParaRPr lang="en-US" sz="2200" dirty="0" err="1" smtClean="0">
              <a:gradFill>
                <a:gsLst>
                  <a:gs pos="0">
                    <a:srgbClr val="FFFFFF"/>
                  </a:gs>
                  <a:gs pos="100000">
                    <a:srgbClr val="FFFFFF"/>
                  </a:gs>
                </a:gsLst>
                <a:lin ang="5400000" scaled="0"/>
              </a:gradFill>
            </a:endParaRPr>
          </a:p>
        </p:txBody>
      </p:sp>
      <p:sp>
        <p:nvSpPr>
          <p:cNvPr id="7" name="TextBox 6"/>
          <p:cNvSpPr txBox="1"/>
          <p:nvPr/>
        </p:nvSpPr>
        <p:spPr>
          <a:xfrm>
            <a:off x="7395605" y="5052542"/>
            <a:ext cx="2797241" cy="492443"/>
          </a:xfrm>
          <a:prstGeom prst="rect">
            <a:avLst/>
          </a:prstGeom>
          <a:noFill/>
        </p:spPr>
        <p:txBody>
          <a:bodyPr wrap="none" lIns="0" tIns="0" rIns="0" bIns="0" rtlCol="0">
            <a:spAutoFit/>
          </a:bodyPr>
          <a:lstStyle/>
          <a:p>
            <a:pPr algn="ctr" defTabSz="914400">
              <a:defRPr/>
            </a:pPr>
            <a:r>
              <a:rPr lang="en-US" sz="3200" kern="0" dirty="0" smtClean="0">
                <a:gradFill>
                  <a:gsLst>
                    <a:gs pos="0">
                      <a:srgbClr val="FFFFFF"/>
                    </a:gs>
                    <a:gs pos="86000">
                      <a:srgbClr val="FFFFFF"/>
                    </a:gs>
                  </a:gsLst>
                  <a:lin ang="5400000" scaled="0"/>
                </a:gradFill>
              </a:rPr>
              <a:t>Share the Work</a:t>
            </a:r>
          </a:p>
        </p:txBody>
      </p:sp>
      <p:pic>
        <p:nvPicPr>
          <p:cNvPr id="8" name="Picture 50" descr="C:\Users\sakuu\Documents\Ballmer MGX 2011\Tile Icons\Road Fork.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black">
          <a:xfrm>
            <a:off x="7441290" y="1875192"/>
            <a:ext cx="2791261" cy="27905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2969412"/>
      </p:ext>
    </p:extLst>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 more, just do it</a:t>
            </a:r>
          </a:p>
        </p:txBody>
      </p:sp>
      <p:pic>
        <p:nvPicPr>
          <p:cNvPr id="9" name="Picture 8"/>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631946" y="1542624"/>
            <a:ext cx="2070869" cy="4151395"/>
          </a:xfrm>
          <a:prstGeom prst="rect">
            <a:avLst/>
          </a:prstGeom>
        </p:spPr>
      </p:pic>
      <p:sp>
        <p:nvSpPr>
          <p:cNvPr id="10" name="Rectangle 9"/>
          <p:cNvSpPr/>
          <p:nvPr/>
        </p:nvSpPr>
        <p:spPr bwMode="auto">
          <a:xfrm>
            <a:off x="5026785" y="3716756"/>
            <a:ext cx="2472177" cy="2025236"/>
          </a:xfrm>
          <a:prstGeom prst="rect">
            <a:avLst/>
          </a:prstGeom>
          <a:solidFill>
            <a:srgbClr val="0070C0"/>
          </a:solidFill>
          <a:ln w="9525" cap="flat" cmpd="sng" algn="ctr">
            <a:noFill/>
            <a:prstDash val="solid"/>
            <a:headEnd type="none" w="med" len="med"/>
            <a:tailEnd type="none" w="med" len="med"/>
          </a:ln>
          <a:effectLst/>
        </p:spPr>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defRPr/>
            </a:pPr>
            <a:r>
              <a:rPr lang="en-US" kern="0" spc="-50" dirty="0" smtClean="0">
                <a:gradFill>
                  <a:gsLst>
                    <a:gs pos="0">
                      <a:srgbClr val="FFFFFF"/>
                    </a:gs>
                    <a:gs pos="100000">
                      <a:srgbClr val="FFFFFF"/>
                    </a:gs>
                  </a:gsLst>
                  <a:lin ang="5400000" scaled="0"/>
                </a:gradFill>
                <a:ea typeface="Segoe UI" pitchFamily="34" charset="0"/>
                <a:cs typeface="Segoe UI" pitchFamily="34" charset="0"/>
              </a:rPr>
              <a:t>Do</a:t>
            </a:r>
            <a:endParaRPr lang="en-US" kern="0" spc="-5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5026785" y="1542625"/>
            <a:ext cx="2472177" cy="2025236"/>
          </a:xfrm>
          <a:prstGeom prst="rect">
            <a:avLst/>
          </a:prstGeom>
          <a:solidFill>
            <a:srgbClr val="0070C0"/>
          </a:solidFill>
          <a:ln w="9525" cap="flat" cmpd="sng" algn="ctr">
            <a:noFill/>
            <a:prstDash val="solid"/>
            <a:headEnd type="none" w="med" len="med"/>
            <a:tailEnd type="none" w="med" len="med"/>
          </a:ln>
          <a:effectLst/>
        </p:spPr>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defRPr/>
            </a:pPr>
            <a:r>
              <a:rPr lang="en-US" kern="0" spc="-50" dirty="0" smtClean="0">
                <a:gradFill>
                  <a:gsLst>
                    <a:gs pos="0">
                      <a:srgbClr val="FFFFFF"/>
                    </a:gs>
                    <a:gs pos="100000">
                      <a:srgbClr val="FFFFFF"/>
                    </a:gs>
                  </a:gsLst>
                  <a:lin ang="5400000" scaled="0"/>
                </a:gradFill>
                <a:ea typeface="Segoe UI" pitchFamily="34" charset="0"/>
                <a:cs typeface="Segoe UI" pitchFamily="34" charset="0"/>
              </a:rPr>
              <a:t>Connect</a:t>
            </a:r>
            <a:endParaRPr lang="en-US" kern="0" spc="-50"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2400889" y="3716756"/>
            <a:ext cx="2472177" cy="2025236"/>
          </a:xfrm>
          <a:prstGeom prst="rect">
            <a:avLst/>
          </a:prstGeom>
          <a:solidFill>
            <a:srgbClr val="0070C0"/>
          </a:solidFill>
          <a:ln w="9525" cap="flat" cmpd="sng" algn="ctr">
            <a:noFill/>
            <a:prstDash val="solid"/>
            <a:headEnd type="none" w="med" len="med"/>
            <a:tailEnd type="none" w="med" len="med"/>
          </a:ln>
          <a:effectLst/>
        </p:spPr>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defRPr/>
            </a:pPr>
            <a:r>
              <a:rPr lang="en-US" kern="0" spc="-50" dirty="0" smtClean="0">
                <a:gradFill>
                  <a:gsLst>
                    <a:gs pos="0">
                      <a:srgbClr val="FFFFFF"/>
                    </a:gs>
                    <a:gs pos="100000">
                      <a:srgbClr val="FFFFFF"/>
                    </a:gs>
                  </a:gsLst>
                  <a:lin ang="5400000" scaled="0"/>
                </a:gradFill>
                <a:ea typeface="Segoe UI" pitchFamily="34" charset="0"/>
                <a:cs typeface="Segoe UI" pitchFamily="34" charset="0"/>
              </a:rPr>
              <a:t>Share</a:t>
            </a:r>
            <a:endParaRPr lang="en-US" kern="0" spc="-50"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2400888" y="1542625"/>
            <a:ext cx="2472177" cy="2025236"/>
          </a:xfrm>
          <a:prstGeom prst="rect">
            <a:avLst/>
          </a:prstGeom>
          <a:solidFill>
            <a:srgbClr val="0070C0"/>
          </a:solidFill>
          <a:ln w="9525" cap="flat" cmpd="sng" algn="ctr">
            <a:noFill/>
            <a:prstDash val="solid"/>
            <a:headEnd type="none" w="med" len="med"/>
            <a:tailEnd type="none" w="med" len="med"/>
          </a:ln>
          <a:effectLst/>
        </p:spPr>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defRPr/>
            </a:pPr>
            <a:r>
              <a:rPr lang="en-US" kern="0" spc="-50" dirty="0" smtClean="0">
                <a:gradFill>
                  <a:gsLst>
                    <a:gs pos="0">
                      <a:srgbClr val="FFFFFF"/>
                    </a:gs>
                    <a:gs pos="100000">
                      <a:srgbClr val="FFFFFF"/>
                    </a:gs>
                  </a:gsLst>
                  <a:lin ang="5400000" scaled="0"/>
                </a:gradFill>
                <a:ea typeface="Segoe UI" pitchFamily="34" charset="0"/>
                <a:cs typeface="Segoe UI" pitchFamily="34" charset="0"/>
              </a:rPr>
              <a:t>Design</a:t>
            </a:r>
            <a:endParaRPr lang="en-US" kern="0" spc="-50" dirty="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p:nvSpPr>
        <p:spPr bwMode="auto">
          <a:xfrm>
            <a:off x="7631947" y="5330110"/>
            <a:ext cx="2070869" cy="411882"/>
          </a:xfrm>
          <a:prstGeom prst="rect">
            <a:avLst/>
          </a:prstGeom>
          <a:gradFill>
            <a:gsLst>
              <a:gs pos="100000">
                <a:srgbClr val="000000">
                  <a:alpha val="84000"/>
                </a:srgbClr>
              </a:gs>
              <a:gs pos="0">
                <a:srgbClr val="000000">
                  <a:alpha val="0"/>
                </a:srgbClr>
              </a:gs>
            </a:gsLst>
            <a:lin ang="5400000" scaled="0"/>
          </a:gradFill>
          <a:ln w="9525" cap="flat" cmpd="sng" algn="ctr">
            <a:noFill/>
            <a:prstDash val="solid"/>
            <a:headEnd type="none" w="med" len="med"/>
            <a:tailEnd type="none" w="med" len="med"/>
          </a:ln>
          <a:effectLst/>
        </p:spPr>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defRPr/>
            </a:pPr>
            <a:r>
              <a:rPr lang="en-US" kern="0" dirty="0" smtClean="0">
                <a:gradFill>
                  <a:gsLst>
                    <a:gs pos="0">
                      <a:srgbClr val="FFFFFF"/>
                    </a:gs>
                    <a:gs pos="100000">
                      <a:srgbClr val="FFFFFF"/>
                    </a:gs>
                  </a:gsLst>
                  <a:lin ang="5400000" scaled="0"/>
                </a:gradFill>
                <a:ea typeface="Segoe UI" pitchFamily="34" charset="0"/>
                <a:cs typeface="Segoe UI" pitchFamily="34" charset="0"/>
              </a:rPr>
              <a:t>It is all about you!</a:t>
            </a:r>
            <a:endParaRPr lang="en-US" kern="0" dirty="0">
              <a:gradFill>
                <a:gsLst>
                  <a:gs pos="0">
                    <a:srgbClr val="FFFFFF"/>
                  </a:gs>
                  <a:gs pos="100000">
                    <a:srgbClr val="FFFFFF"/>
                  </a:gs>
                </a:gsLst>
                <a:lin ang="5400000" scaled="0"/>
              </a:gradFill>
              <a:ea typeface="Segoe UI" pitchFamily="34" charset="0"/>
              <a:cs typeface="Segoe UI" pitchFamily="34" charset="0"/>
            </a:endParaRPr>
          </a:p>
        </p:txBody>
      </p:sp>
      <p:sp>
        <p:nvSpPr>
          <p:cNvPr id="15" name="Freeform 14"/>
          <p:cNvSpPr>
            <a:spLocks noEditPoints="1"/>
          </p:cNvSpPr>
          <p:nvPr/>
        </p:nvSpPr>
        <p:spPr bwMode="black">
          <a:xfrm>
            <a:off x="3094725" y="1727200"/>
            <a:ext cx="1324875" cy="1386843"/>
          </a:xfrm>
          <a:custGeom>
            <a:avLst/>
            <a:gdLst>
              <a:gd name="T0" fmla="*/ 518 w 709"/>
              <a:gd name="T1" fmla="*/ 343 h 709"/>
              <a:gd name="T2" fmla="*/ 449 w 709"/>
              <a:gd name="T3" fmla="*/ 258 h 709"/>
              <a:gd name="T4" fmla="*/ 362 w 709"/>
              <a:gd name="T5" fmla="*/ 189 h 709"/>
              <a:gd name="T6" fmla="*/ 449 w 709"/>
              <a:gd name="T7" fmla="*/ 0 h 709"/>
              <a:gd name="T8" fmla="*/ 260 w 709"/>
              <a:gd name="T9" fmla="*/ 189 h 709"/>
              <a:gd name="T10" fmla="*/ 345 w 709"/>
              <a:gd name="T11" fmla="*/ 258 h 709"/>
              <a:gd name="T12" fmla="*/ 260 w 709"/>
              <a:gd name="T13" fmla="*/ 343 h 709"/>
              <a:gd name="T14" fmla="*/ 189 w 709"/>
              <a:gd name="T15" fmla="*/ 258 h 709"/>
              <a:gd name="T16" fmla="*/ 0 w 709"/>
              <a:gd name="T17" fmla="*/ 447 h 709"/>
              <a:gd name="T18" fmla="*/ 85 w 709"/>
              <a:gd name="T19" fmla="*/ 520 h 709"/>
              <a:gd name="T20" fmla="*/ 0 w 709"/>
              <a:gd name="T21" fmla="*/ 709 h 709"/>
              <a:gd name="T22" fmla="*/ 189 w 709"/>
              <a:gd name="T23" fmla="*/ 520 h 709"/>
              <a:gd name="T24" fmla="*/ 104 w 709"/>
              <a:gd name="T25" fmla="*/ 447 h 709"/>
              <a:gd name="T26" fmla="*/ 189 w 709"/>
              <a:gd name="T27" fmla="*/ 362 h 709"/>
              <a:gd name="T28" fmla="*/ 260 w 709"/>
              <a:gd name="T29" fmla="*/ 447 h 709"/>
              <a:gd name="T30" fmla="*/ 345 w 709"/>
              <a:gd name="T31" fmla="*/ 520 h 709"/>
              <a:gd name="T32" fmla="*/ 260 w 709"/>
              <a:gd name="T33" fmla="*/ 709 h 709"/>
              <a:gd name="T34" fmla="*/ 449 w 709"/>
              <a:gd name="T35" fmla="*/ 520 h 709"/>
              <a:gd name="T36" fmla="*/ 362 w 709"/>
              <a:gd name="T37" fmla="*/ 447 h 709"/>
              <a:gd name="T38" fmla="*/ 449 w 709"/>
              <a:gd name="T39" fmla="*/ 362 h 709"/>
              <a:gd name="T40" fmla="*/ 518 w 709"/>
              <a:gd name="T41" fmla="*/ 447 h 709"/>
              <a:gd name="T42" fmla="*/ 709 w 709"/>
              <a:gd name="T43" fmla="*/ 258 h 709"/>
              <a:gd name="T44" fmla="*/ 277 w 709"/>
              <a:gd name="T45" fmla="*/ 17 h 709"/>
              <a:gd name="T46" fmla="*/ 433 w 709"/>
              <a:gd name="T47" fmla="*/ 170 h 709"/>
              <a:gd name="T48" fmla="*/ 277 w 709"/>
              <a:gd name="T49" fmla="*/ 17 h 709"/>
              <a:gd name="T50" fmla="*/ 17 w 709"/>
              <a:gd name="T51" fmla="*/ 690 h 709"/>
              <a:gd name="T52" fmla="*/ 173 w 709"/>
              <a:gd name="T53" fmla="*/ 536 h 709"/>
              <a:gd name="T54" fmla="*/ 173 w 709"/>
              <a:gd name="T55" fmla="*/ 430 h 709"/>
              <a:gd name="T56" fmla="*/ 17 w 709"/>
              <a:gd name="T57" fmla="*/ 274 h 709"/>
              <a:gd name="T58" fmla="*/ 173 w 709"/>
              <a:gd name="T59" fmla="*/ 430 h 709"/>
              <a:gd name="T60" fmla="*/ 277 w 709"/>
              <a:gd name="T61" fmla="*/ 690 h 709"/>
              <a:gd name="T62" fmla="*/ 433 w 709"/>
              <a:gd name="T63" fmla="*/ 536 h 709"/>
              <a:gd name="T64" fmla="*/ 433 w 709"/>
              <a:gd name="T65" fmla="*/ 430 h 709"/>
              <a:gd name="T66" fmla="*/ 277 w 709"/>
              <a:gd name="T67" fmla="*/ 274 h 709"/>
              <a:gd name="T68" fmla="*/ 433 w 709"/>
              <a:gd name="T69" fmla="*/ 430 h 709"/>
              <a:gd name="T70" fmla="*/ 536 w 709"/>
              <a:gd name="T71" fmla="*/ 430 h 709"/>
              <a:gd name="T72" fmla="*/ 690 w 709"/>
              <a:gd name="T73" fmla="*/ 274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09" h="709">
                <a:moveTo>
                  <a:pt x="518" y="258"/>
                </a:moveTo>
                <a:lnTo>
                  <a:pt x="518" y="343"/>
                </a:lnTo>
                <a:lnTo>
                  <a:pt x="449" y="343"/>
                </a:lnTo>
                <a:lnTo>
                  <a:pt x="449" y="258"/>
                </a:lnTo>
                <a:lnTo>
                  <a:pt x="362" y="258"/>
                </a:lnTo>
                <a:lnTo>
                  <a:pt x="362" y="189"/>
                </a:lnTo>
                <a:lnTo>
                  <a:pt x="449" y="189"/>
                </a:lnTo>
                <a:lnTo>
                  <a:pt x="449" y="0"/>
                </a:lnTo>
                <a:lnTo>
                  <a:pt x="260" y="0"/>
                </a:lnTo>
                <a:lnTo>
                  <a:pt x="260" y="189"/>
                </a:lnTo>
                <a:lnTo>
                  <a:pt x="345" y="189"/>
                </a:lnTo>
                <a:lnTo>
                  <a:pt x="345" y="258"/>
                </a:lnTo>
                <a:lnTo>
                  <a:pt x="260" y="258"/>
                </a:lnTo>
                <a:lnTo>
                  <a:pt x="260" y="343"/>
                </a:lnTo>
                <a:lnTo>
                  <a:pt x="189" y="343"/>
                </a:lnTo>
                <a:lnTo>
                  <a:pt x="189" y="258"/>
                </a:lnTo>
                <a:lnTo>
                  <a:pt x="0" y="258"/>
                </a:lnTo>
                <a:lnTo>
                  <a:pt x="0" y="447"/>
                </a:lnTo>
                <a:lnTo>
                  <a:pt x="85" y="447"/>
                </a:lnTo>
                <a:lnTo>
                  <a:pt x="85" y="520"/>
                </a:lnTo>
                <a:lnTo>
                  <a:pt x="0" y="520"/>
                </a:lnTo>
                <a:lnTo>
                  <a:pt x="0" y="709"/>
                </a:lnTo>
                <a:lnTo>
                  <a:pt x="189" y="709"/>
                </a:lnTo>
                <a:lnTo>
                  <a:pt x="189" y="520"/>
                </a:lnTo>
                <a:lnTo>
                  <a:pt x="104" y="520"/>
                </a:lnTo>
                <a:lnTo>
                  <a:pt x="104" y="447"/>
                </a:lnTo>
                <a:lnTo>
                  <a:pt x="189" y="447"/>
                </a:lnTo>
                <a:lnTo>
                  <a:pt x="189" y="362"/>
                </a:lnTo>
                <a:lnTo>
                  <a:pt x="260" y="362"/>
                </a:lnTo>
                <a:lnTo>
                  <a:pt x="260" y="447"/>
                </a:lnTo>
                <a:lnTo>
                  <a:pt x="345" y="447"/>
                </a:lnTo>
                <a:lnTo>
                  <a:pt x="345" y="520"/>
                </a:lnTo>
                <a:lnTo>
                  <a:pt x="260" y="520"/>
                </a:lnTo>
                <a:lnTo>
                  <a:pt x="260" y="709"/>
                </a:lnTo>
                <a:lnTo>
                  <a:pt x="449" y="709"/>
                </a:lnTo>
                <a:lnTo>
                  <a:pt x="449" y="520"/>
                </a:lnTo>
                <a:lnTo>
                  <a:pt x="362" y="520"/>
                </a:lnTo>
                <a:lnTo>
                  <a:pt x="362" y="447"/>
                </a:lnTo>
                <a:lnTo>
                  <a:pt x="449" y="447"/>
                </a:lnTo>
                <a:lnTo>
                  <a:pt x="449" y="362"/>
                </a:lnTo>
                <a:lnTo>
                  <a:pt x="518" y="362"/>
                </a:lnTo>
                <a:lnTo>
                  <a:pt x="518" y="447"/>
                </a:lnTo>
                <a:lnTo>
                  <a:pt x="709" y="447"/>
                </a:lnTo>
                <a:lnTo>
                  <a:pt x="709" y="258"/>
                </a:lnTo>
                <a:lnTo>
                  <a:pt x="518" y="258"/>
                </a:lnTo>
                <a:close/>
                <a:moveTo>
                  <a:pt x="277" y="17"/>
                </a:moveTo>
                <a:lnTo>
                  <a:pt x="433" y="17"/>
                </a:lnTo>
                <a:lnTo>
                  <a:pt x="433" y="170"/>
                </a:lnTo>
                <a:lnTo>
                  <a:pt x="277" y="170"/>
                </a:lnTo>
                <a:lnTo>
                  <a:pt x="277" y="17"/>
                </a:lnTo>
                <a:close/>
                <a:moveTo>
                  <a:pt x="173" y="690"/>
                </a:moveTo>
                <a:lnTo>
                  <a:pt x="17" y="690"/>
                </a:lnTo>
                <a:lnTo>
                  <a:pt x="17" y="536"/>
                </a:lnTo>
                <a:lnTo>
                  <a:pt x="173" y="536"/>
                </a:lnTo>
                <a:lnTo>
                  <a:pt x="173" y="690"/>
                </a:lnTo>
                <a:close/>
                <a:moveTo>
                  <a:pt x="173" y="430"/>
                </a:moveTo>
                <a:lnTo>
                  <a:pt x="17" y="430"/>
                </a:lnTo>
                <a:lnTo>
                  <a:pt x="17" y="274"/>
                </a:lnTo>
                <a:lnTo>
                  <a:pt x="173" y="274"/>
                </a:lnTo>
                <a:lnTo>
                  <a:pt x="173" y="430"/>
                </a:lnTo>
                <a:close/>
                <a:moveTo>
                  <a:pt x="433" y="690"/>
                </a:moveTo>
                <a:lnTo>
                  <a:pt x="277" y="690"/>
                </a:lnTo>
                <a:lnTo>
                  <a:pt x="277" y="536"/>
                </a:lnTo>
                <a:lnTo>
                  <a:pt x="433" y="536"/>
                </a:lnTo>
                <a:lnTo>
                  <a:pt x="433" y="690"/>
                </a:lnTo>
                <a:close/>
                <a:moveTo>
                  <a:pt x="433" y="430"/>
                </a:moveTo>
                <a:lnTo>
                  <a:pt x="277" y="430"/>
                </a:lnTo>
                <a:lnTo>
                  <a:pt x="277" y="274"/>
                </a:lnTo>
                <a:lnTo>
                  <a:pt x="433" y="274"/>
                </a:lnTo>
                <a:lnTo>
                  <a:pt x="433" y="430"/>
                </a:lnTo>
                <a:close/>
                <a:moveTo>
                  <a:pt x="690" y="430"/>
                </a:moveTo>
                <a:lnTo>
                  <a:pt x="536" y="430"/>
                </a:lnTo>
                <a:lnTo>
                  <a:pt x="536" y="274"/>
                </a:lnTo>
                <a:lnTo>
                  <a:pt x="690" y="274"/>
                </a:lnTo>
                <a:lnTo>
                  <a:pt x="690" y="430"/>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dirty="0">
              <a:solidFill>
                <a:srgbClr val="505050"/>
              </a:solidFill>
            </a:endParaRPr>
          </a:p>
        </p:txBody>
      </p:sp>
      <p:sp>
        <p:nvSpPr>
          <p:cNvPr id="16" name="Freeform 83"/>
          <p:cNvSpPr>
            <a:spLocks noEditPoints="1"/>
          </p:cNvSpPr>
          <p:nvPr/>
        </p:nvSpPr>
        <p:spPr bwMode="black">
          <a:xfrm>
            <a:off x="5753983" y="1727200"/>
            <a:ext cx="1017779" cy="1306690"/>
          </a:xfrm>
          <a:custGeom>
            <a:avLst/>
            <a:gdLst>
              <a:gd name="T0" fmla="*/ 502 w 2107"/>
              <a:gd name="T1" fmla="*/ 1162 h 2221"/>
              <a:gd name="T2" fmla="*/ 239 w 2107"/>
              <a:gd name="T3" fmla="*/ 2072 h 2221"/>
              <a:gd name="T4" fmla="*/ 1587 w 2107"/>
              <a:gd name="T5" fmla="*/ 1800 h 2221"/>
              <a:gd name="T6" fmla="*/ 1487 w 2107"/>
              <a:gd name="T7" fmla="*/ 1835 h 2221"/>
              <a:gd name="T8" fmla="*/ 1579 w 2107"/>
              <a:gd name="T9" fmla="*/ 1870 h 2221"/>
              <a:gd name="T10" fmla="*/ 1470 w 2107"/>
              <a:gd name="T11" fmla="*/ 1847 h 2221"/>
              <a:gd name="T12" fmla="*/ 983 w 2107"/>
              <a:gd name="T13" fmla="*/ 1837 h 2221"/>
              <a:gd name="T14" fmla="*/ 1062 w 2107"/>
              <a:gd name="T15" fmla="*/ 1872 h 2221"/>
              <a:gd name="T16" fmla="*/ 956 w 2107"/>
              <a:gd name="T17" fmla="*/ 1951 h 2221"/>
              <a:gd name="T18" fmla="*/ 1046 w 2107"/>
              <a:gd name="T19" fmla="*/ 1970 h 2221"/>
              <a:gd name="T20" fmla="*/ 820 w 2107"/>
              <a:gd name="T21" fmla="*/ 1872 h 2221"/>
              <a:gd name="T22" fmla="*/ 899 w 2107"/>
              <a:gd name="T23" fmla="*/ 1836 h 2221"/>
              <a:gd name="T24" fmla="*/ 841 w 2107"/>
              <a:gd name="T25" fmla="*/ 1886 h 2221"/>
              <a:gd name="T26" fmla="*/ 905 w 2107"/>
              <a:gd name="T27" fmla="*/ 1920 h 2221"/>
              <a:gd name="T28" fmla="*/ 882 w 2107"/>
              <a:gd name="T29" fmla="*/ 1971 h 2221"/>
              <a:gd name="T30" fmla="*/ 687 w 2107"/>
              <a:gd name="T31" fmla="*/ 1847 h 2221"/>
              <a:gd name="T32" fmla="*/ 780 w 2107"/>
              <a:gd name="T33" fmla="*/ 1844 h 2221"/>
              <a:gd name="T34" fmla="*/ 760 w 2107"/>
              <a:gd name="T35" fmla="*/ 1882 h 2221"/>
              <a:gd name="T36" fmla="*/ 703 w 2107"/>
              <a:gd name="T37" fmla="*/ 1912 h 2221"/>
              <a:gd name="T38" fmla="*/ 682 w 2107"/>
              <a:gd name="T39" fmla="*/ 1972 h 2221"/>
              <a:gd name="T40" fmla="*/ 647 w 2107"/>
              <a:gd name="T41" fmla="*/ 1928 h 2221"/>
              <a:gd name="T42" fmla="*/ 631 w 2107"/>
              <a:gd name="T43" fmla="*/ 1862 h 2221"/>
              <a:gd name="T44" fmla="*/ 545 w 2107"/>
              <a:gd name="T45" fmla="*/ 2017 h 2221"/>
              <a:gd name="T46" fmla="*/ 416 w 2107"/>
              <a:gd name="T47" fmla="*/ 2078 h 2221"/>
              <a:gd name="T48" fmla="*/ 435 w 2107"/>
              <a:gd name="T49" fmla="*/ 2014 h 2221"/>
              <a:gd name="T50" fmla="*/ 538 w 2107"/>
              <a:gd name="T51" fmla="*/ 2006 h 2221"/>
              <a:gd name="T52" fmla="*/ 520 w 2107"/>
              <a:gd name="T53" fmla="*/ 1973 h 2221"/>
              <a:gd name="T54" fmla="*/ 490 w 2107"/>
              <a:gd name="T55" fmla="*/ 1930 h 2221"/>
              <a:gd name="T56" fmla="*/ 587 w 2107"/>
              <a:gd name="T57" fmla="*/ 1913 h 2221"/>
              <a:gd name="T58" fmla="*/ 1055 w 2107"/>
              <a:gd name="T59" fmla="*/ 2071 h 2221"/>
              <a:gd name="T60" fmla="*/ 605 w 2107"/>
              <a:gd name="T61" fmla="*/ 2078 h 2221"/>
              <a:gd name="T62" fmla="*/ 613 w 2107"/>
              <a:gd name="T63" fmla="*/ 2010 h 2221"/>
              <a:gd name="T64" fmla="*/ 1046 w 2107"/>
              <a:gd name="T65" fmla="*/ 2003 h 2221"/>
              <a:gd name="T66" fmla="*/ 1113 w 2107"/>
              <a:gd name="T67" fmla="*/ 1877 h 2221"/>
              <a:gd name="T68" fmla="*/ 1176 w 2107"/>
              <a:gd name="T69" fmla="*/ 1835 h 2221"/>
              <a:gd name="T70" fmla="*/ 1137 w 2107"/>
              <a:gd name="T71" fmla="*/ 1885 h 2221"/>
              <a:gd name="T72" fmla="*/ 1115 w 2107"/>
              <a:gd name="T73" fmla="*/ 1926 h 2221"/>
              <a:gd name="T74" fmla="*/ 1215 w 2107"/>
              <a:gd name="T75" fmla="*/ 1968 h 2221"/>
              <a:gd name="T76" fmla="*/ 1135 w 2107"/>
              <a:gd name="T77" fmla="*/ 1970 h 2221"/>
              <a:gd name="T78" fmla="*/ 1146 w 2107"/>
              <a:gd name="T79" fmla="*/ 2075 h 2221"/>
              <a:gd name="T80" fmla="*/ 1122 w 2107"/>
              <a:gd name="T81" fmla="*/ 2019 h 2221"/>
              <a:gd name="T82" fmla="*/ 1139 w 2107"/>
              <a:gd name="T83" fmla="*/ 2003 h 2221"/>
              <a:gd name="T84" fmla="*/ 1217 w 2107"/>
              <a:gd name="T85" fmla="*/ 2003 h 2221"/>
              <a:gd name="T86" fmla="*/ 1337 w 2107"/>
              <a:gd name="T87" fmla="*/ 1868 h 2221"/>
              <a:gd name="T88" fmla="*/ 1411 w 2107"/>
              <a:gd name="T89" fmla="*/ 1838 h 2221"/>
              <a:gd name="T90" fmla="*/ 1425 w 2107"/>
              <a:gd name="T91" fmla="*/ 1883 h 2221"/>
              <a:gd name="T92" fmla="*/ 1359 w 2107"/>
              <a:gd name="T93" fmla="*/ 1927 h 2221"/>
              <a:gd name="T94" fmla="*/ 1476 w 2107"/>
              <a:gd name="T95" fmla="*/ 1956 h 2221"/>
              <a:gd name="T96" fmla="*/ 1461 w 2107"/>
              <a:gd name="T97" fmla="*/ 1970 h 2221"/>
              <a:gd name="T98" fmla="*/ 1511 w 2107"/>
              <a:gd name="T99" fmla="*/ 2075 h 2221"/>
              <a:gd name="T100" fmla="*/ 1393 w 2107"/>
              <a:gd name="T101" fmla="*/ 2019 h 2221"/>
              <a:gd name="T102" fmla="*/ 1475 w 2107"/>
              <a:gd name="T103" fmla="*/ 2001 h 2221"/>
              <a:gd name="T104" fmla="*/ 1681 w 2107"/>
              <a:gd name="T105" fmla="*/ 2018 h 2221"/>
              <a:gd name="T106" fmla="*/ 1623 w 2107"/>
              <a:gd name="T107" fmla="*/ 2075 h 2221"/>
              <a:gd name="T108" fmla="*/ 1639 w 2107"/>
              <a:gd name="T109" fmla="*/ 2000 h 2221"/>
              <a:gd name="T110" fmla="*/ 1630 w 2107"/>
              <a:gd name="T111" fmla="*/ 1969 h 2221"/>
              <a:gd name="T112" fmla="*/ 1532 w 2107"/>
              <a:gd name="T113" fmla="*/ 1910 h 2221"/>
              <a:gd name="T114" fmla="*/ 933 w 2107"/>
              <a:gd name="T115" fmla="*/ 1308 h 2221"/>
              <a:gd name="T116" fmla="*/ 9 w 2107"/>
              <a:gd name="T117" fmla="*/ 909 h 2221"/>
              <a:gd name="T118" fmla="*/ 413 w 2107"/>
              <a:gd name="T119" fmla="*/ 386 h 2221"/>
              <a:gd name="T120" fmla="*/ 1700 w 2107"/>
              <a:gd name="T121" fmla="*/ 556 h 2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7" h="2221">
                <a:moveTo>
                  <a:pt x="2107" y="809"/>
                </a:moveTo>
                <a:cubicBezTo>
                  <a:pt x="2106" y="786"/>
                  <a:pt x="2103" y="764"/>
                  <a:pt x="2098" y="742"/>
                </a:cubicBezTo>
                <a:cubicBezTo>
                  <a:pt x="2098" y="745"/>
                  <a:pt x="2098" y="747"/>
                  <a:pt x="2098" y="749"/>
                </a:cubicBezTo>
                <a:cubicBezTo>
                  <a:pt x="2096" y="810"/>
                  <a:pt x="2076" y="869"/>
                  <a:pt x="2040" y="926"/>
                </a:cubicBezTo>
                <a:cubicBezTo>
                  <a:pt x="2018" y="961"/>
                  <a:pt x="1988" y="995"/>
                  <a:pt x="1953" y="1027"/>
                </a:cubicBezTo>
                <a:cubicBezTo>
                  <a:pt x="1918" y="1064"/>
                  <a:pt x="1873" y="1098"/>
                  <a:pt x="1819" y="1131"/>
                </a:cubicBezTo>
                <a:cubicBezTo>
                  <a:pt x="1777" y="1156"/>
                  <a:pt x="1731" y="1178"/>
                  <a:pt x="1682" y="1198"/>
                </a:cubicBezTo>
                <a:cubicBezTo>
                  <a:pt x="1682" y="1061"/>
                  <a:pt x="1682" y="1061"/>
                  <a:pt x="1682" y="1061"/>
                </a:cubicBezTo>
                <a:cubicBezTo>
                  <a:pt x="1682" y="1059"/>
                  <a:pt x="1682" y="1058"/>
                  <a:pt x="1682" y="1056"/>
                </a:cubicBezTo>
                <a:cubicBezTo>
                  <a:pt x="1680" y="988"/>
                  <a:pt x="1624" y="933"/>
                  <a:pt x="1554" y="933"/>
                </a:cubicBezTo>
                <a:cubicBezTo>
                  <a:pt x="555" y="933"/>
                  <a:pt x="555" y="933"/>
                  <a:pt x="555" y="933"/>
                </a:cubicBezTo>
                <a:cubicBezTo>
                  <a:pt x="484" y="933"/>
                  <a:pt x="426" y="990"/>
                  <a:pt x="426" y="1061"/>
                </a:cubicBezTo>
                <a:cubicBezTo>
                  <a:pt x="426" y="1141"/>
                  <a:pt x="426" y="1141"/>
                  <a:pt x="426" y="1141"/>
                </a:cubicBezTo>
                <a:cubicBezTo>
                  <a:pt x="430" y="1142"/>
                  <a:pt x="430" y="1142"/>
                  <a:pt x="430" y="1142"/>
                </a:cubicBezTo>
                <a:cubicBezTo>
                  <a:pt x="430" y="1143"/>
                  <a:pt x="459" y="1152"/>
                  <a:pt x="502" y="1162"/>
                </a:cubicBezTo>
                <a:cubicBezTo>
                  <a:pt x="502" y="1069"/>
                  <a:pt x="502" y="1069"/>
                  <a:pt x="502" y="1069"/>
                </a:cubicBezTo>
                <a:cubicBezTo>
                  <a:pt x="502" y="1032"/>
                  <a:pt x="531" y="1003"/>
                  <a:pt x="568" y="1003"/>
                </a:cubicBezTo>
                <a:cubicBezTo>
                  <a:pt x="1541" y="1003"/>
                  <a:pt x="1541" y="1003"/>
                  <a:pt x="1541" y="1003"/>
                </a:cubicBezTo>
                <a:cubicBezTo>
                  <a:pt x="1577" y="1003"/>
                  <a:pt x="1607" y="1032"/>
                  <a:pt x="1607" y="1069"/>
                </a:cubicBezTo>
                <a:cubicBezTo>
                  <a:pt x="1607" y="1668"/>
                  <a:pt x="1607" y="1668"/>
                  <a:pt x="1607" y="1668"/>
                </a:cubicBezTo>
                <a:cubicBezTo>
                  <a:pt x="1607" y="1704"/>
                  <a:pt x="1577" y="1734"/>
                  <a:pt x="1541" y="1734"/>
                </a:cubicBezTo>
                <a:cubicBezTo>
                  <a:pt x="568" y="1734"/>
                  <a:pt x="568" y="1734"/>
                  <a:pt x="568" y="1734"/>
                </a:cubicBezTo>
                <a:cubicBezTo>
                  <a:pt x="531" y="1734"/>
                  <a:pt x="502" y="1704"/>
                  <a:pt x="502" y="1668"/>
                </a:cubicBezTo>
                <a:cubicBezTo>
                  <a:pt x="502" y="1541"/>
                  <a:pt x="502" y="1541"/>
                  <a:pt x="502" y="1541"/>
                </a:cubicBezTo>
                <a:cubicBezTo>
                  <a:pt x="476" y="1535"/>
                  <a:pt x="451" y="1528"/>
                  <a:pt x="426" y="1520"/>
                </a:cubicBezTo>
                <a:cubicBezTo>
                  <a:pt x="426" y="1676"/>
                  <a:pt x="426" y="1676"/>
                  <a:pt x="426" y="1676"/>
                </a:cubicBezTo>
                <a:cubicBezTo>
                  <a:pt x="426" y="1736"/>
                  <a:pt x="467" y="1786"/>
                  <a:pt x="523" y="1800"/>
                </a:cubicBezTo>
                <a:cubicBezTo>
                  <a:pt x="491" y="1802"/>
                  <a:pt x="456" y="1813"/>
                  <a:pt x="435" y="1837"/>
                </a:cubicBezTo>
                <a:cubicBezTo>
                  <a:pt x="419" y="1857"/>
                  <a:pt x="403" y="1876"/>
                  <a:pt x="387" y="1895"/>
                </a:cubicBezTo>
                <a:cubicBezTo>
                  <a:pt x="337" y="1954"/>
                  <a:pt x="288" y="2013"/>
                  <a:pt x="239" y="2072"/>
                </a:cubicBezTo>
                <a:cubicBezTo>
                  <a:pt x="227" y="2086"/>
                  <a:pt x="203" y="2107"/>
                  <a:pt x="203" y="2127"/>
                </a:cubicBezTo>
                <a:cubicBezTo>
                  <a:pt x="203" y="2183"/>
                  <a:pt x="203" y="2183"/>
                  <a:pt x="203" y="2183"/>
                </a:cubicBezTo>
                <a:cubicBezTo>
                  <a:pt x="204" y="2190"/>
                  <a:pt x="206" y="2197"/>
                  <a:pt x="209" y="2202"/>
                </a:cubicBezTo>
                <a:cubicBezTo>
                  <a:pt x="222" y="2220"/>
                  <a:pt x="247" y="2221"/>
                  <a:pt x="267" y="2221"/>
                </a:cubicBezTo>
                <a:cubicBezTo>
                  <a:pt x="295" y="2221"/>
                  <a:pt x="1759" y="2221"/>
                  <a:pt x="1804" y="2221"/>
                </a:cubicBezTo>
                <a:cubicBezTo>
                  <a:pt x="1826" y="2221"/>
                  <a:pt x="1850" y="2219"/>
                  <a:pt x="1871" y="2214"/>
                </a:cubicBezTo>
                <a:cubicBezTo>
                  <a:pt x="1886" y="2211"/>
                  <a:pt x="1903" y="2203"/>
                  <a:pt x="1905" y="2186"/>
                </a:cubicBezTo>
                <a:cubicBezTo>
                  <a:pt x="1905" y="2126"/>
                  <a:pt x="1905" y="2126"/>
                  <a:pt x="1905" y="2126"/>
                </a:cubicBezTo>
                <a:cubicBezTo>
                  <a:pt x="1907" y="2113"/>
                  <a:pt x="1899" y="2100"/>
                  <a:pt x="1891" y="2091"/>
                </a:cubicBezTo>
                <a:cubicBezTo>
                  <a:pt x="1887" y="2086"/>
                  <a:pt x="1883" y="2081"/>
                  <a:pt x="1879" y="2077"/>
                </a:cubicBezTo>
                <a:cubicBezTo>
                  <a:pt x="1858" y="2052"/>
                  <a:pt x="1837" y="2027"/>
                  <a:pt x="1816" y="2003"/>
                </a:cubicBezTo>
                <a:cubicBezTo>
                  <a:pt x="1770" y="1948"/>
                  <a:pt x="1724" y="1894"/>
                  <a:pt x="1678" y="1840"/>
                </a:cubicBezTo>
                <a:cubicBezTo>
                  <a:pt x="1676" y="1837"/>
                  <a:pt x="1674" y="1834"/>
                  <a:pt x="1671" y="1832"/>
                </a:cubicBezTo>
                <a:cubicBezTo>
                  <a:pt x="1662" y="1820"/>
                  <a:pt x="1647" y="1813"/>
                  <a:pt x="1633" y="1809"/>
                </a:cubicBezTo>
                <a:cubicBezTo>
                  <a:pt x="1618" y="1804"/>
                  <a:pt x="1603" y="1801"/>
                  <a:pt x="1587" y="1800"/>
                </a:cubicBezTo>
                <a:cubicBezTo>
                  <a:pt x="1642" y="1785"/>
                  <a:pt x="1682" y="1735"/>
                  <a:pt x="1682" y="1676"/>
                </a:cubicBezTo>
                <a:cubicBezTo>
                  <a:pt x="1682" y="1462"/>
                  <a:pt x="1682" y="1462"/>
                  <a:pt x="1682" y="1462"/>
                </a:cubicBezTo>
                <a:cubicBezTo>
                  <a:pt x="1698" y="1455"/>
                  <a:pt x="1714" y="1448"/>
                  <a:pt x="1730" y="1441"/>
                </a:cubicBezTo>
                <a:cubicBezTo>
                  <a:pt x="1801" y="1408"/>
                  <a:pt x="1863" y="1368"/>
                  <a:pt x="1916" y="1325"/>
                </a:cubicBezTo>
                <a:cubicBezTo>
                  <a:pt x="1946" y="1300"/>
                  <a:pt x="1972" y="1273"/>
                  <a:pt x="1995" y="1246"/>
                </a:cubicBezTo>
                <a:cubicBezTo>
                  <a:pt x="2018" y="1218"/>
                  <a:pt x="2037" y="1187"/>
                  <a:pt x="2054" y="1154"/>
                </a:cubicBezTo>
                <a:cubicBezTo>
                  <a:pt x="2068" y="1124"/>
                  <a:pt x="2079" y="1090"/>
                  <a:pt x="2084" y="1054"/>
                </a:cubicBezTo>
                <a:cubicBezTo>
                  <a:pt x="2086" y="1040"/>
                  <a:pt x="2087" y="1026"/>
                  <a:pt x="2089" y="1013"/>
                </a:cubicBezTo>
                <a:cubicBezTo>
                  <a:pt x="2089" y="1008"/>
                  <a:pt x="2090" y="1003"/>
                  <a:pt x="2090" y="998"/>
                </a:cubicBezTo>
                <a:cubicBezTo>
                  <a:pt x="2102" y="877"/>
                  <a:pt x="2102" y="877"/>
                  <a:pt x="2102" y="877"/>
                </a:cubicBezTo>
                <a:cubicBezTo>
                  <a:pt x="2103" y="874"/>
                  <a:pt x="2103" y="870"/>
                  <a:pt x="2103" y="867"/>
                </a:cubicBezTo>
                <a:cubicBezTo>
                  <a:pt x="2105" y="848"/>
                  <a:pt x="2107" y="829"/>
                  <a:pt x="2107" y="809"/>
                </a:cubicBezTo>
                <a:close/>
                <a:moveTo>
                  <a:pt x="1474" y="1837"/>
                </a:moveTo>
                <a:cubicBezTo>
                  <a:pt x="1475" y="1836"/>
                  <a:pt x="1476" y="1836"/>
                  <a:pt x="1478" y="1836"/>
                </a:cubicBezTo>
                <a:cubicBezTo>
                  <a:pt x="1481" y="1835"/>
                  <a:pt x="1483" y="1835"/>
                  <a:pt x="1487" y="1835"/>
                </a:cubicBezTo>
                <a:cubicBezTo>
                  <a:pt x="1492" y="1835"/>
                  <a:pt x="1492" y="1835"/>
                  <a:pt x="1492" y="1835"/>
                </a:cubicBezTo>
                <a:cubicBezTo>
                  <a:pt x="1492" y="1835"/>
                  <a:pt x="1492" y="1835"/>
                  <a:pt x="1492" y="1835"/>
                </a:cubicBezTo>
                <a:cubicBezTo>
                  <a:pt x="1502" y="1835"/>
                  <a:pt x="1511" y="1835"/>
                  <a:pt x="1521" y="1835"/>
                </a:cubicBezTo>
                <a:cubicBezTo>
                  <a:pt x="1521" y="1835"/>
                  <a:pt x="1521" y="1835"/>
                  <a:pt x="1521" y="1835"/>
                </a:cubicBezTo>
                <a:cubicBezTo>
                  <a:pt x="1531" y="1835"/>
                  <a:pt x="1531" y="1835"/>
                  <a:pt x="1531" y="1835"/>
                </a:cubicBezTo>
                <a:cubicBezTo>
                  <a:pt x="1534" y="1834"/>
                  <a:pt x="1538" y="1835"/>
                  <a:pt x="1541" y="1835"/>
                </a:cubicBezTo>
                <a:cubicBezTo>
                  <a:pt x="1543" y="1836"/>
                  <a:pt x="1546" y="1836"/>
                  <a:pt x="1548" y="1837"/>
                </a:cubicBezTo>
                <a:cubicBezTo>
                  <a:pt x="1548" y="1837"/>
                  <a:pt x="1548" y="1837"/>
                  <a:pt x="1548" y="1837"/>
                </a:cubicBezTo>
                <a:cubicBezTo>
                  <a:pt x="1549" y="1837"/>
                  <a:pt x="1549" y="1838"/>
                  <a:pt x="1549" y="1838"/>
                </a:cubicBezTo>
                <a:cubicBezTo>
                  <a:pt x="1550" y="1838"/>
                  <a:pt x="1550" y="1838"/>
                  <a:pt x="1550" y="1838"/>
                </a:cubicBezTo>
                <a:cubicBezTo>
                  <a:pt x="1553" y="1839"/>
                  <a:pt x="1556" y="1840"/>
                  <a:pt x="1558" y="1842"/>
                </a:cubicBezTo>
                <a:cubicBezTo>
                  <a:pt x="1560" y="1843"/>
                  <a:pt x="1562" y="1845"/>
                  <a:pt x="1563" y="1847"/>
                </a:cubicBezTo>
                <a:cubicBezTo>
                  <a:pt x="1571" y="1858"/>
                  <a:pt x="1571" y="1858"/>
                  <a:pt x="1571" y="1858"/>
                </a:cubicBezTo>
                <a:cubicBezTo>
                  <a:pt x="1573" y="1861"/>
                  <a:pt x="1577" y="1865"/>
                  <a:pt x="1579" y="1870"/>
                </a:cubicBezTo>
                <a:cubicBezTo>
                  <a:pt x="1579" y="1870"/>
                  <a:pt x="1579" y="1870"/>
                  <a:pt x="1579" y="1870"/>
                </a:cubicBezTo>
                <a:cubicBezTo>
                  <a:pt x="1581" y="1872"/>
                  <a:pt x="1581" y="1874"/>
                  <a:pt x="1581" y="1876"/>
                </a:cubicBezTo>
                <a:cubicBezTo>
                  <a:pt x="1581" y="1877"/>
                  <a:pt x="1580" y="1878"/>
                  <a:pt x="1579" y="1879"/>
                </a:cubicBezTo>
                <a:cubicBezTo>
                  <a:pt x="1579" y="1879"/>
                  <a:pt x="1579" y="1880"/>
                  <a:pt x="1579" y="1880"/>
                </a:cubicBezTo>
                <a:cubicBezTo>
                  <a:pt x="1579" y="1880"/>
                  <a:pt x="1579" y="1880"/>
                  <a:pt x="1579" y="1880"/>
                </a:cubicBezTo>
                <a:cubicBezTo>
                  <a:pt x="1578" y="1880"/>
                  <a:pt x="1578" y="1880"/>
                  <a:pt x="1578" y="1880"/>
                </a:cubicBezTo>
                <a:cubicBezTo>
                  <a:pt x="1578" y="1880"/>
                  <a:pt x="1578" y="1881"/>
                  <a:pt x="1577" y="1881"/>
                </a:cubicBezTo>
                <a:cubicBezTo>
                  <a:pt x="1577" y="1881"/>
                  <a:pt x="1577" y="1881"/>
                  <a:pt x="1576" y="1881"/>
                </a:cubicBezTo>
                <a:cubicBezTo>
                  <a:pt x="1576" y="1881"/>
                  <a:pt x="1576" y="1882"/>
                  <a:pt x="1575" y="1882"/>
                </a:cubicBezTo>
                <a:cubicBezTo>
                  <a:pt x="1569" y="1885"/>
                  <a:pt x="1560" y="1884"/>
                  <a:pt x="1553" y="1884"/>
                </a:cubicBezTo>
                <a:cubicBezTo>
                  <a:pt x="1516" y="1884"/>
                  <a:pt x="1516" y="1884"/>
                  <a:pt x="1516" y="1884"/>
                </a:cubicBezTo>
                <a:cubicBezTo>
                  <a:pt x="1509" y="1884"/>
                  <a:pt x="1501" y="1883"/>
                  <a:pt x="1494" y="1879"/>
                </a:cubicBezTo>
                <a:cubicBezTo>
                  <a:pt x="1492" y="1878"/>
                  <a:pt x="1490" y="1877"/>
                  <a:pt x="1488" y="1876"/>
                </a:cubicBezTo>
                <a:cubicBezTo>
                  <a:pt x="1486" y="1874"/>
                  <a:pt x="1484" y="1872"/>
                  <a:pt x="1483" y="1871"/>
                </a:cubicBezTo>
                <a:cubicBezTo>
                  <a:pt x="1481" y="1868"/>
                  <a:pt x="1481" y="1868"/>
                  <a:pt x="1481" y="1868"/>
                </a:cubicBezTo>
                <a:cubicBezTo>
                  <a:pt x="1478" y="1861"/>
                  <a:pt x="1473" y="1854"/>
                  <a:pt x="1470" y="1847"/>
                </a:cubicBezTo>
                <a:cubicBezTo>
                  <a:pt x="1467" y="1842"/>
                  <a:pt x="1469" y="1839"/>
                  <a:pt x="1474" y="1837"/>
                </a:cubicBezTo>
                <a:close/>
                <a:moveTo>
                  <a:pt x="965" y="1871"/>
                </a:moveTo>
                <a:cubicBezTo>
                  <a:pt x="966" y="1869"/>
                  <a:pt x="966" y="1868"/>
                  <a:pt x="966" y="1866"/>
                </a:cubicBezTo>
                <a:cubicBezTo>
                  <a:pt x="966" y="1866"/>
                  <a:pt x="966" y="1866"/>
                  <a:pt x="966" y="1866"/>
                </a:cubicBezTo>
                <a:cubicBezTo>
                  <a:pt x="967" y="1861"/>
                  <a:pt x="966" y="1855"/>
                  <a:pt x="968" y="1850"/>
                </a:cubicBezTo>
                <a:cubicBezTo>
                  <a:pt x="968" y="1848"/>
                  <a:pt x="968" y="1848"/>
                  <a:pt x="968" y="1848"/>
                </a:cubicBezTo>
                <a:cubicBezTo>
                  <a:pt x="968" y="1846"/>
                  <a:pt x="969" y="1845"/>
                  <a:pt x="970" y="1843"/>
                </a:cubicBezTo>
                <a:cubicBezTo>
                  <a:pt x="971" y="1842"/>
                  <a:pt x="973" y="1841"/>
                  <a:pt x="974" y="1841"/>
                </a:cubicBezTo>
                <a:cubicBezTo>
                  <a:pt x="974" y="1840"/>
                  <a:pt x="974" y="1840"/>
                  <a:pt x="974" y="1840"/>
                </a:cubicBezTo>
                <a:cubicBezTo>
                  <a:pt x="975" y="1840"/>
                  <a:pt x="975" y="1840"/>
                  <a:pt x="975" y="1840"/>
                </a:cubicBezTo>
                <a:cubicBezTo>
                  <a:pt x="976" y="1840"/>
                  <a:pt x="976" y="1839"/>
                  <a:pt x="976" y="1839"/>
                </a:cubicBezTo>
                <a:cubicBezTo>
                  <a:pt x="976" y="1839"/>
                  <a:pt x="977" y="1839"/>
                  <a:pt x="977" y="1839"/>
                </a:cubicBezTo>
                <a:cubicBezTo>
                  <a:pt x="978" y="1839"/>
                  <a:pt x="978" y="1838"/>
                  <a:pt x="979" y="1838"/>
                </a:cubicBezTo>
                <a:cubicBezTo>
                  <a:pt x="980" y="1838"/>
                  <a:pt x="980" y="1838"/>
                  <a:pt x="980" y="1838"/>
                </a:cubicBezTo>
                <a:cubicBezTo>
                  <a:pt x="981" y="1837"/>
                  <a:pt x="982" y="1837"/>
                  <a:pt x="983" y="1837"/>
                </a:cubicBezTo>
                <a:cubicBezTo>
                  <a:pt x="983" y="1837"/>
                  <a:pt x="984" y="1837"/>
                  <a:pt x="984" y="1837"/>
                </a:cubicBezTo>
                <a:cubicBezTo>
                  <a:pt x="984" y="1837"/>
                  <a:pt x="984" y="1837"/>
                  <a:pt x="985" y="1837"/>
                </a:cubicBezTo>
                <a:cubicBezTo>
                  <a:pt x="985" y="1837"/>
                  <a:pt x="985" y="1837"/>
                  <a:pt x="986" y="1836"/>
                </a:cubicBezTo>
                <a:cubicBezTo>
                  <a:pt x="988" y="1836"/>
                  <a:pt x="991" y="1836"/>
                  <a:pt x="993" y="1836"/>
                </a:cubicBezTo>
                <a:cubicBezTo>
                  <a:pt x="995" y="1836"/>
                  <a:pt x="995" y="1836"/>
                  <a:pt x="995" y="1836"/>
                </a:cubicBezTo>
                <a:cubicBezTo>
                  <a:pt x="998" y="1836"/>
                  <a:pt x="1000" y="1836"/>
                  <a:pt x="1003" y="1836"/>
                </a:cubicBezTo>
                <a:cubicBezTo>
                  <a:pt x="1038" y="1836"/>
                  <a:pt x="1038" y="1836"/>
                  <a:pt x="1038" y="1836"/>
                </a:cubicBezTo>
                <a:cubicBezTo>
                  <a:pt x="1038" y="1836"/>
                  <a:pt x="1039" y="1836"/>
                  <a:pt x="1040" y="1836"/>
                </a:cubicBezTo>
                <a:cubicBezTo>
                  <a:pt x="1040" y="1836"/>
                  <a:pt x="1040" y="1836"/>
                  <a:pt x="1041" y="1836"/>
                </a:cubicBezTo>
                <a:cubicBezTo>
                  <a:pt x="1042" y="1836"/>
                  <a:pt x="1042" y="1836"/>
                  <a:pt x="1043" y="1836"/>
                </a:cubicBezTo>
                <a:cubicBezTo>
                  <a:pt x="1050" y="1837"/>
                  <a:pt x="1058" y="1839"/>
                  <a:pt x="1061" y="1844"/>
                </a:cubicBezTo>
                <a:cubicBezTo>
                  <a:pt x="1061" y="1845"/>
                  <a:pt x="1061" y="1845"/>
                  <a:pt x="1061" y="1846"/>
                </a:cubicBezTo>
                <a:cubicBezTo>
                  <a:pt x="1061" y="1846"/>
                  <a:pt x="1061" y="1846"/>
                  <a:pt x="1061" y="1846"/>
                </a:cubicBezTo>
                <a:cubicBezTo>
                  <a:pt x="1063" y="1853"/>
                  <a:pt x="1062" y="1863"/>
                  <a:pt x="1062" y="1870"/>
                </a:cubicBezTo>
                <a:cubicBezTo>
                  <a:pt x="1062" y="1872"/>
                  <a:pt x="1062" y="1872"/>
                  <a:pt x="1062" y="1872"/>
                </a:cubicBezTo>
                <a:cubicBezTo>
                  <a:pt x="1062" y="1873"/>
                  <a:pt x="1062" y="1874"/>
                  <a:pt x="1061" y="1876"/>
                </a:cubicBezTo>
                <a:cubicBezTo>
                  <a:pt x="1054" y="1889"/>
                  <a:pt x="1022" y="1885"/>
                  <a:pt x="1010" y="1885"/>
                </a:cubicBezTo>
                <a:cubicBezTo>
                  <a:pt x="1003" y="1885"/>
                  <a:pt x="996" y="1885"/>
                  <a:pt x="989" y="1885"/>
                </a:cubicBezTo>
                <a:cubicBezTo>
                  <a:pt x="983" y="1885"/>
                  <a:pt x="974" y="1884"/>
                  <a:pt x="969" y="1879"/>
                </a:cubicBezTo>
                <a:cubicBezTo>
                  <a:pt x="969" y="1879"/>
                  <a:pt x="969" y="1879"/>
                  <a:pt x="968" y="1879"/>
                </a:cubicBezTo>
                <a:cubicBezTo>
                  <a:pt x="968" y="1879"/>
                  <a:pt x="968" y="1878"/>
                  <a:pt x="968" y="1878"/>
                </a:cubicBezTo>
                <a:cubicBezTo>
                  <a:pt x="967" y="1878"/>
                  <a:pt x="967" y="1878"/>
                  <a:pt x="967" y="1877"/>
                </a:cubicBezTo>
                <a:cubicBezTo>
                  <a:pt x="967" y="1877"/>
                  <a:pt x="967" y="1877"/>
                  <a:pt x="967" y="1877"/>
                </a:cubicBezTo>
                <a:cubicBezTo>
                  <a:pt x="967" y="1877"/>
                  <a:pt x="967" y="1877"/>
                  <a:pt x="967" y="1877"/>
                </a:cubicBezTo>
                <a:cubicBezTo>
                  <a:pt x="966" y="1876"/>
                  <a:pt x="966" y="1876"/>
                  <a:pt x="966" y="1875"/>
                </a:cubicBezTo>
                <a:cubicBezTo>
                  <a:pt x="965" y="1874"/>
                  <a:pt x="965" y="1873"/>
                  <a:pt x="965" y="1872"/>
                </a:cubicBezTo>
                <a:lnTo>
                  <a:pt x="965" y="1871"/>
                </a:lnTo>
                <a:close/>
                <a:moveTo>
                  <a:pt x="956" y="1955"/>
                </a:moveTo>
                <a:cubicBezTo>
                  <a:pt x="956" y="1952"/>
                  <a:pt x="956" y="1952"/>
                  <a:pt x="956" y="1952"/>
                </a:cubicBezTo>
                <a:cubicBezTo>
                  <a:pt x="956" y="1952"/>
                  <a:pt x="956" y="1951"/>
                  <a:pt x="956" y="1951"/>
                </a:cubicBezTo>
                <a:cubicBezTo>
                  <a:pt x="957" y="1943"/>
                  <a:pt x="958" y="1935"/>
                  <a:pt x="959" y="1926"/>
                </a:cubicBezTo>
                <a:cubicBezTo>
                  <a:pt x="959" y="1926"/>
                  <a:pt x="959" y="1926"/>
                  <a:pt x="959" y="1926"/>
                </a:cubicBezTo>
                <a:cubicBezTo>
                  <a:pt x="959" y="1926"/>
                  <a:pt x="959" y="1926"/>
                  <a:pt x="959" y="1925"/>
                </a:cubicBezTo>
                <a:cubicBezTo>
                  <a:pt x="963" y="1907"/>
                  <a:pt x="999" y="1911"/>
                  <a:pt x="1013" y="1911"/>
                </a:cubicBezTo>
                <a:cubicBezTo>
                  <a:pt x="1025" y="1911"/>
                  <a:pt x="1055" y="1908"/>
                  <a:pt x="1061" y="1921"/>
                </a:cubicBezTo>
                <a:cubicBezTo>
                  <a:pt x="1062" y="1923"/>
                  <a:pt x="1063" y="1924"/>
                  <a:pt x="1063" y="1926"/>
                </a:cubicBezTo>
                <a:cubicBezTo>
                  <a:pt x="1063" y="1940"/>
                  <a:pt x="1063" y="1940"/>
                  <a:pt x="1063" y="1940"/>
                </a:cubicBezTo>
                <a:cubicBezTo>
                  <a:pt x="1063" y="1945"/>
                  <a:pt x="1063" y="1949"/>
                  <a:pt x="1063" y="1953"/>
                </a:cubicBezTo>
                <a:cubicBezTo>
                  <a:pt x="1063" y="1953"/>
                  <a:pt x="1063" y="1953"/>
                  <a:pt x="1063" y="1953"/>
                </a:cubicBezTo>
                <a:cubicBezTo>
                  <a:pt x="1063" y="1955"/>
                  <a:pt x="1063" y="1955"/>
                  <a:pt x="1063" y="1955"/>
                </a:cubicBezTo>
                <a:cubicBezTo>
                  <a:pt x="1063" y="1957"/>
                  <a:pt x="1062" y="1959"/>
                  <a:pt x="1061" y="1961"/>
                </a:cubicBezTo>
                <a:cubicBezTo>
                  <a:pt x="1061" y="1962"/>
                  <a:pt x="1060" y="1962"/>
                  <a:pt x="1060" y="1962"/>
                </a:cubicBezTo>
                <a:cubicBezTo>
                  <a:pt x="1060" y="1963"/>
                  <a:pt x="1059" y="1963"/>
                  <a:pt x="1059" y="1964"/>
                </a:cubicBezTo>
                <a:cubicBezTo>
                  <a:pt x="1058" y="1964"/>
                  <a:pt x="1058" y="1964"/>
                  <a:pt x="1058" y="1964"/>
                </a:cubicBezTo>
                <a:cubicBezTo>
                  <a:pt x="1055" y="1967"/>
                  <a:pt x="1051" y="1969"/>
                  <a:pt x="1046" y="1970"/>
                </a:cubicBezTo>
                <a:cubicBezTo>
                  <a:pt x="1046" y="1970"/>
                  <a:pt x="1046" y="1970"/>
                  <a:pt x="1046" y="1970"/>
                </a:cubicBezTo>
                <a:cubicBezTo>
                  <a:pt x="1046" y="1970"/>
                  <a:pt x="1046" y="1970"/>
                  <a:pt x="1046" y="1970"/>
                </a:cubicBezTo>
                <a:cubicBezTo>
                  <a:pt x="1044" y="1971"/>
                  <a:pt x="1043" y="1971"/>
                  <a:pt x="1041" y="1971"/>
                </a:cubicBezTo>
                <a:cubicBezTo>
                  <a:pt x="1041" y="1971"/>
                  <a:pt x="1040" y="1971"/>
                  <a:pt x="1040" y="1971"/>
                </a:cubicBezTo>
                <a:cubicBezTo>
                  <a:pt x="1038" y="1971"/>
                  <a:pt x="1037" y="1972"/>
                  <a:pt x="1035" y="1972"/>
                </a:cubicBezTo>
                <a:cubicBezTo>
                  <a:pt x="1035" y="1972"/>
                  <a:pt x="1035" y="1972"/>
                  <a:pt x="1035" y="1972"/>
                </a:cubicBezTo>
                <a:cubicBezTo>
                  <a:pt x="982" y="1972"/>
                  <a:pt x="982" y="1972"/>
                  <a:pt x="982" y="1972"/>
                </a:cubicBezTo>
                <a:cubicBezTo>
                  <a:pt x="976" y="1972"/>
                  <a:pt x="969" y="1971"/>
                  <a:pt x="963" y="1967"/>
                </a:cubicBezTo>
                <a:cubicBezTo>
                  <a:pt x="963" y="1967"/>
                  <a:pt x="963" y="1967"/>
                  <a:pt x="963" y="1967"/>
                </a:cubicBezTo>
                <a:cubicBezTo>
                  <a:pt x="963" y="1967"/>
                  <a:pt x="963" y="1967"/>
                  <a:pt x="963" y="1967"/>
                </a:cubicBezTo>
                <a:cubicBezTo>
                  <a:pt x="962" y="1966"/>
                  <a:pt x="961" y="1965"/>
                  <a:pt x="960" y="1964"/>
                </a:cubicBezTo>
                <a:cubicBezTo>
                  <a:pt x="959" y="1964"/>
                  <a:pt x="958" y="1963"/>
                  <a:pt x="958" y="1962"/>
                </a:cubicBezTo>
                <a:cubicBezTo>
                  <a:pt x="958" y="1962"/>
                  <a:pt x="958" y="1962"/>
                  <a:pt x="957" y="1962"/>
                </a:cubicBezTo>
                <a:cubicBezTo>
                  <a:pt x="956" y="1960"/>
                  <a:pt x="956" y="1957"/>
                  <a:pt x="956" y="1955"/>
                </a:cubicBezTo>
                <a:close/>
                <a:moveTo>
                  <a:pt x="820" y="1872"/>
                </a:moveTo>
                <a:cubicBezTo>
                  <a:pt x="820" y="1872"/>
                  <a:pt x="820" y="1872"/>
                  <a:pt x="820" y="1872"/>
                </a:cubicBezTo>
                <a:cubicBezTo>
                  <a:pt x="820" y="1872"/>
                  <a:pt x="820" y="1872"/>
                  <a:pt x="820" y="1872"/>
                </a:cubicBezTo>
                <a:cubicBezTo>
                  <a:pt x="820" y="1870"/>
                  <a:pt x="821" y="1868"/>
                  <a:pt x="822" y="1866"/>
                </a:cubicBezTo>
                <a:cubicBezTo>
                  <a:pt x="823" y="1861"/>
                  <a:pt x="824" y="1854"/>
                  <a:pt x="827" y="1849"/>
                </a:cubicBezTo>
                <a:cubicBezTo>
                  <a:pt x="827" y="1848"/>
                  <a:pt x="827" y="1848"/>
                  <a:pt x="827" y="1848"/>
                </a:cubicBezTo>
                <a:cubicBezTo>
                  <a:pt x="827" y="1847"/>
                  <a:pt x="829" y="1845"/>
                  <a:pt x="830" y="1844"/>
                </a:cubicBezTo>
                <a:cubicBezTo>
                  <a:pt x="831" y="1843"/>
                  <a:pt x="832" y="1842"/>
                  <a:pt x="833" y="1841"/>
                </a:cubicBezTo>
                <a:cubicBezTo>
                  <a:pt x="837" y="1839"/>
                  <a:pt x="840" y="1838"/>
                  <a:pt x="844" y="1837"/>
                </a:cubicBezTo>
                <a:cubicBezTo>
                  <a:pt x="845" y="1837"/>
                  <a:pt x="845" y="1837"/>
                  <a:pt x="845" y="1837"/>
                </a:cubicBezTo>
                <a:cubicBezTo>
                  <a:pt x="848" y="1836"/>
                  <a:pt x="851" y="1836"/>
                  <a:pt x="855" y="1836"/>
                </a:cubicBezTo>
                <a:cubicBezTo>
                  <a:pt x="859" y="1836"/>
                  <a:pt x="859" y="1836"/>
                  <a:pt x="859" y="1836"/>
                </a:cubicBezTo>
                <a:cubicBezTo>
                  <a:pt x="861" y="1836"/>
                  <a:pt x="862" y="1836"/>
                  <a:pt x="864" y="1836"/>
                </a:cubicBezTo>
                <a:cubicBezTo>
                  <a:pt x="873" y="1836"/>
                  <a:pt x="883" y="1836"/>
                  <a:pt x="893" y="1836"/>
                </a:cubicBezTo>
                <a:cubicBezTo>
                  <a:pt x="894" y="1836"/>
                  <a:pt x="896" y="1836"/>
                  <a:pt x="897" y="1836"/>
                </a:cubicBezTo>
                <a:cubicBezTo>
                  <a:pt x="899" y="1836"/>
                  <a:pt x="899" y="1836"/>
                  <a:pt x="899" y="1836"/>
                </a:cubicBezTo>
                <a:cubicBezTo>
                  <a:pt x="899" y="1836"/>
                  <a:pt x="899" y="1836"/>
                  <a:pt x="900" y="1836"/>
                </a:cubicBezTo>
                <a:cubicBezTo>
                  <a:pt x="901" y="1836"/>
                  <a:pt x="902" y="1836"/>
                  <a:pt x="904" y="1836"/>
                </a:cubicBezTo>
                <a:cubicBezTo>
                  <a:pt x="904" y="1836"/>
                  <a:pt x="904" y="1836"/>
                  <a:pt x="904" y="1836"/>
                </a:cubicBezTo>
                <a:cubicBezTo>
                  <a:pt x="911" y="1837"/>
                  <a:pt x="919" y="1839"/>
                  <a:pt x="921" y="1846"/>
                </a:cubicBezTo>
                <a:cubicBezTo>
                  <a:pt x="921" y="1846"/>
                  <a:pt x="921" y="1846"/>
                  <a:pt x="921" y="1846"/>
                </a:cubicBezTo>
                <a:cubicBezTo>
                  <a:pt x="921" y="1846"/>
                  <a:pt x="921" y="1846"/>
                  <a:pt x="921" y="1846"/>
                </a:cubicBezTo>
                <a:cubicBezTo>
                  <a:pt x="921" y="1854"/>
                  <a:pt x="918" y="1863"/>
                  <a:pt x="917" y="1870"/>
                </a:cubicBezTo>
                <a:cubicBezTo>
                  <a:pt x="917" y="1870"/>
                  <a:pt x="917" y="1870"/>
                  <a:pt x="917" y="1870"/>
                </a:cubicBezTo>
                <a:cubicBezTo>
                  <a:pt x="917" y="1872"/>
                  <a:pt x="917" y="1872"/>
                  <a:pt x="917" y="1872"/>
                </a:cubicBezTo>
                <a:cubicBezTo>
                  <a:pt x="916" y="1873"/>
                  <a:pt x="916" y="1875"/>
                  <a:pt x="914" y="1876"/>
                </a:cubicBezTo>
                <a:cubicBezTo>
                  <a:pt x="914" y="1876"/>
                  <a:pt x="914" y="1877"/>
                  <a:pt x="914" y="1877"/>
                </a:cubicBezTo>
                <a:cubicBezTo>
                  <a:pt x="914" y="1877"/>
                  <a:pt x="914" y="1877"/>
                  <a:pt x="914" y="1877"/>
                </a:cubicBezTo>
                <a:cubicBezTo>
                  <a:pt x="914" y="1877"/>
                  <a:pt x="914" y="1877"/>
                  <a:pt x="914" y="1877"/>
                </a:cubicBezTo>
                <a:cubicBezTo>
                  <a:pt x="904" y="1889"/>
                  <a:pt x="878" y="1886"/>
                  <a:pt x="865" y="1886"/>
                </a:cubicBezTo>
                <a:cubicBezTo>
                  <a:pt x="857" y="1886"/>
                  <a:pt x="849" y="1886"/>
                  <a:pt x="841" y="1886"/>
                </a:cubicBezTo>
                <a:cubicBezTo>
                  <a:pt x="834" y="1886"/>
                  <a:pt x="824" y="1884"/>
                  <a:pt x="820" y="1877"/>
                </a:cubicBezTo>
                <a:cubicBezTo>
                  <a:pt x="820" y="1877"/>
                  <a:pt x="820" y="1876"/>
                  <a:pt x="820" y="1875"/>
                </a:cubicBezTo>
                <a:cubicBezTo>
                  <a:pt x="820" y="1875"/>
                  <a:pt x="820" y="1875"/>
                  <a:pt x="820" y="1874"/>
                </a:cubicBezTo>
                <a:cubicBezTo>
                  <a:pt x="820" y="1873"/>
                  <a:pt x="820" y="1873"/>
                  <a:pt x="820" y="1872"/>
                </a:cubicBezTo>
                <a:close/>
                <a:moveTo>
                  <a:pt x="795" y="1956"/>
                </a:moveTo>
                <a:cubicBezTo>
                  <a:pt x="796" y="1952"/>
                  <a:pt x="796" y="1952"/>
                  <a:pt x="796" y="1952"/>
                </a:cubicBezTo>
                <a:cubicBezTo>
                  <a:pt x="796" y="1952"/>
                  <a:pt x="796" y="1952"/>
                  <a:pt x="796" y="1952"/>
                </a:cubicBezTo>
                <a:cubicBezTo>
                  <a:pt x="796" y="1951"/>
                  <a:pt x="796" y="1951"/>
                  <a:pt x="796" y="1950"/>
                </a:cubicBezTo>
                <a:cubicBezTo>
                  <a:pt x="803" y="1926"/>
                  <a:pt x="803" y="1926"/>
                  <a:pt x="803" y="1926"/>
                </a:cubicBezTo>
                <a:cubicBezTo>
                  <a:pt x="804" y="1926"/>
                  <a:pt x="804" y="1926"/>
                  <a:pt x="804" y="1925"/>
                </a:cubicBezTo>
                <a:cubicBezTo>
                  <a:pt x="811" y="1908"/>
                  <a:pt x="843" y="1911"/>
                  <a:pt x="859" y="1911"/>
                </a:cubicBezTo>
                <a:cubicBezTo>
                  <a:pt x="865" y="1911"/>
                  <a:pt x="877" y="1910"/>
                  <a:pt x="888" y="1912"/>
                </a:cubicBezTo>
                <a:cubicBezTo>
                  <a:pt x="890" y="1912"/>
                  <a:pt x="891" y="1912"/>
                  <a:pt x="893" y="1913"/>
                </a:cubicBezTo>
                <a:cubicBezTo>
                  <a:pt x="894" y="1913"/>
                  <a:pt x="894" y="1913"/>
                  <a:pt x="894" y="1913"/>
                </a:cubicBezTo>
                <a:cubicBezTo>
                  <a:pt x="899" y="1914"/>
                  <a:pt x="903" y="1916"/>
                  <a:pt x="905" y="1920"/>
                </a:cubicBezTo>
                <a:cubicBezTo>
                  <a:pt x="906" y="1920"/>
                  <a:pt x="906" y="1920"/>
                  <a:pt x="906" y="1920"/>
                </a:cubicBezTo>
                <a:cubicBezTo>
                  <a:pt x="906" y="1921"/>
                  <a:pt x="906" y="1921"/>
                  <a:pt x="906" y="1921"/>
                </a:cubicBezTo>
                <a:cubicBezTo>
                  <a:pt x="906" y="1921"/>
                  <a:pt x="906" y="1921"/>
                  <a:pt x="906" y="1921"/>
                </a:cubicBezTo>
                <a:cubicBezTo>
                  <a:pt x="907" y="1923"/>
                  <a:pt x="907" y="1924"/>
                  <a:pt x="907" y="1926"/>
                </a:cubicBezTo>
                <a:cubicBezTo>
                  <a:pt x="907" y="1928"/>
                  <a:pt x="907" y="1928"/>
                  <a:pt x="907" y="1928"/>
                </a:cubicBezTo>
                <a:cubicBezTo>
                  <a:pt x="907" y="1928"/>
                  <a:pt x="907" y="1928"/>
                  <a:pt x="907" y="1928"/>
                </a:cubicBezTo>
                <a:cubicBezTo>
                  <a:pt x="906" y="1932"/>
                  <a:pt x="905" y="1936"/>
                  <a:pt x="904" y="1941"/>
                </a:cubicBezTo>
                <a:cubicBezTo>
                  <a:pt x="902" y="1955"/>
                  <a:pt x="902" y="1955"/>
                  <a:pt x="902" y="1955"/>
                </a:cubicBezTo>
                <a:cubicBezTo>
                  <a:pt x="901" y="1958"/>
                  <a:pt x="900" y="1960"/>
                  <a:pt x="899" y="1962"/>
                </a:cubicBezTo>
                <a:cubicBezTo>
                  <a:pt x="898" y="1962"/>
                  <a:pt x="898" y="1962"/>
                  <a:pt x="898" y="1962"/>
                </a:cubicBezTo>
                <a:cubicBezTo>
                  <a:pt x="898" y="1963"/>
                  <a:pt x="897" y="1963"/>
                  <a:pt x="897" y="1963"/>
                </a:cubicBezTo>
                <a:cubicBezTo>
                  <a:pt x="897" y="1964"/>
                  <a:pt x="896" y="1964"/>
                  <a:pt x="895" y="1965"/>
                </a:cubicBezTo>
                <a:cubicBezTo>
                  <a:pt x="891" y="1968"/>
                  <a:pt x="887" y="1969"/>
                  <a:pt x="882" y="1971"/>
                </a:cubicBezTo>
                <a:cubicBezTo>
                  <a:pt x="882" y="1971"/>
                  <a:pt x="882" y="1971"/>
                  <a:pt x="882" y="1971"/>
                </a:cubicBezTo>
                <a:cubicBezTo>
                  <a:pt x="882" y="1971"/>
                  <a:pt x="882" y="1971"/>
                  <a:pt x="882" y="1971"/>
                </a:cubicBezTo>
                <a:cubicBezTo>
                  <a:pt x="880" y="1971"/>
                  <a:pt x="879" y="1971"/>
                  <a:pt x="877" y="1971"/>
                </a:cubicBezTo>
                <a:cubicBezTo>
                  <a:pt x="877" y="1972"/>
                  <a:pt x="876" y="1972"/>
                  <a:pt x="876" y="1972"/>
                </a:cubicBezTo>
                <a:cubicBezTo>
                  <a:pt x="874" y="1972"/>
                  <a:pt x="872" y="1972"/>
                  <a:pt x="871" y="1972"/>
                </a:cubicBezTo>
                <a:cubicBezTo>
                  <a:pt x="871" y="1972"/>
                  <a:pt x="871" y="1972"/>
                  <a:pt x="871" y="1972"/>
                </a:cubicBezTo>
                <a:cubicBezTo>
                  <a:pt x="818" y="1972"/>
                  <a:pt x="818" y="1972"/>
                  <a:pt x="818" y="1972"/>
                </a:cubicBezTo>
                <a:cubicBezTo>
                  <a:pt x="812" y="1972"/>
                  <a:pt x="805" y="1971"/>
                  <a:pt x="799" y="1967"/>
                </a:cubicBezTo>
                <a:cubicBezTo>
                  <a:pt x="799" y="1967"/>
                  <a:pt x="799" y="1967"/>
                  <a:pt x="799" y="1967"/>
                </a:cubicBezTo>
                <a:cubicBezTo>
                  <a:pt x="799" y="1967"/>
                  <a:pt x="799" y="1967"/>
                  <a:pt x="799" y="1967"/>
                </a:cubicBezTo>
                <a:cubicBezTo>
                  <a:pt x="798" y="1967"/>
                  <a:pt x="797" y="1966"/>
                  <a:pt x="797" y="1965"/>
                </a:cubicBezTo>
                <a:cubicBezTo>
                  <a:pt x="796" y="1964"/>
                  <a:pt x="796" y="1963"/>
                  <a:pt x="795" y="1963"/>
                </a:cubicBezTo>
                <a:cubicBezTo>
                  <a:pt x="795" y="1962"/>
                  <a:pt x="795" y="1962"/>
                  <a:pt x="795" y="1962"/>
                </a:cubicBezTo>
                <a:cubicBezTo>
                  <a:pt x="794" y="1960"/>
                  <a:pt x="794" y="1958"/>
                  <a:pt x="795" y="1956"/>
                </a:cubicBezTo>
                <a:close/>
                <a:moveTo>
                  <a:pt x="674" y="1875"/>
                </a:moveTo>
                <a:cubicBezTo>
                  <a:pt x="674" y="1872"/>
                  <a:pt x="676" y="1869"/>
                  <a:pt x="677" y="1867"/>
                </a:cubicBezTo>
                <a:cubicBezTo>
                  <a:pt x="680" y="1861"/>
                  <a:pt x="683" y="1852"/>
                  <a:pt x="687" y="1847"/>
                </a:cubicBezTo>
                <a:cubicBezTo>
                  <a:pt x="688" y="1846"/>
                  <a:pt x="688" y="1846"/>
                  <a:pt x="688" y="1846"/>
                </a:cubicBezTo>
                <a:cubicBezTo>
                  <a:pt x="688" y="1846"/>
                  <a:pt x="689" y="1845"/>
                  <a:pt x="689" y="1845"/>
                </a:cubicBezTo>
                <a:cubicBezTo>
                  <a:pt x="689" y="1845"/>
                  <a:pt x="689" y="1845"/>
                  <a:pt x="690" y="1844"/>
                </a:cubicBezTo>
                <a:cubicBezTo>
                  <a:pt x="690" y="1844"/>
                  <a:pt x="690" y="1844"/>
                  <a:pt x="690" y="1844"/>
                </a:cubicBezTo>
                <a:cubicBezTo>
                  <a:pt x="690" y="1844"/>
                  <a:pt x="691" y="1844"/>
                  <a:pt x="691" y="1843"/>
                </a:cubicBezTo>
                <a:cubicBezTo>
                  <a:pt x="695" y="1840"/>
                  <a:pt x="700" y="1838"/>
                  <a:pt x="706" y="1838"/>
                </a:cubicBezTo>
                <a:cubicBezTo>
                  <a:pt x="706" y="1837"/>
                  <a:pt x="706" y="1837"/>
                  <a:pt x="706" y="1837"/>
                </a:cubicBezTo>
                <a:cubicBezTo>
                  <a:pt x="709" y="1837"/>
                  <a:pt x="713" y="1836"/>
                  <a:pt x="716" y="1836"/>
                </a:cubicBezTo>
                <a:cubicBezTo>
                  <a:pt x="734" y="1836"/>
                  <a:pt x="734" y="1836"/>
                  <a:pt x="734" y="1836"/>
                </a:cubicBezTo>
                <a:cubicBezTo>
                  <a:pt x="740" y="1836"/>
                  <a:pt x="746" y="1836"/>
                  <a:pt x="751" y="1836"/>
                </a:cubicBezTo>
                <a:cubicBezTo>
                  <a:pt x="759" y="1836"/>
                  <a:pt x="771" y="1835"/>
                  <a:pt x="777" y="1841"/>
                </a:cubicBezTo>
                <a:cubicBezTo>
                  <a:pt x="778" y="1841"/>
                  <a:pt x="778" y="1842"/>
                  <a:pt x="778" y="1842"/>
                </a:cubicBezTo>
                <a:cubicBezTo>
                  <a:pt x="778" y="1842"/>
                  <a:pt x="779" y="1842"/>
                  <a:pt x="779" y="1842"/>
                </a:cubicBezTo>
                <a:cubicBezTo>
                  <a:pt x="779" y="1842"/>
                  <a:pt x="779" y="1843"/>
                  <a:pt x="779" y="1843"/>
                </a:cubicBezTo>
                <a:cubicBezTo>
                  <a:pt x="779" y="1843"/>
                  <a:pt x="779" y="1843"/>
                  <a:pt x="780" y="1844"/>
                </a:cubicBezTo>
                <a:cubicBezTo>
                  <a:pt x="780" y="1845"/>
                  <a:pt x="780" y="1846"/>
                  <a:pt x="780" y="1847"/>
                </a:cubicBezTo>
                <a:cubicBezTo>
                  <a:pt x="779" y="1854"/>
                  <a:pt x="774" y="1863"/>
                  <a:pt x="773" y="1867"/>
                </a:cubicBezTo>
                <a:cubicBezTo>
                  <a:pt x="773" y="1867"/>
                  <a:pt x="773" y="1867"/>
                  <a:pt x="773" y="1867"/>
                </a:cubicBezTo>
                <a:cubicBezTo>
                  <a:pt x="772" y="1869"/>
                  <a:pt x="772" y="1870"/>
                  <a:pt x="771" y="1871"/>
                </a:cubicBezTo>
                <a:cubicBezTo>
                  <a:pt x="771" y="1872"/>
                  <a:pt x="771" y="1872"/>
                  <a:pt x="771" y="1872"/>
                </a:cubicBezTo>
                <a:cubicBezTo>
                  <a:pt x="771" y="1873"/>
                  <a:pt x="771" y="1873"/>
                  <a:pt x="770" y="1873"/>
                </a:cubicBezTo>
                <a:cubicBezTo>
                  <a:pt x="770" y="1874"/>
                  <a:pt x="770" y="1874"/>
                  <a:pt x="770" y="1874"/>
                </a:cubicBezTo>
                <a:cubicBezTo>
                  <a:pt x="770" y="1875"/>
                  <a:pt x="769" y="1875"/>
                  <a:pt x="769" y="1876"/>
                </a:cubicBezTo>
                <a:cubicBezTo>
                  <a:pt x="769" y="1876"/>
                  <a:pt x="769" y="1876"/>
                  <a:pt x="768" y="1876"/>
                </a:cubicBezTo>
                <a:cubicBezTo>
                  <a:pt x="768" y="1876"/>
                  <a:pt x="768" y="1877"/>
                  <a:pt x="768" y="1877"/>
                </a:cubicBezTo>
                <a:cubicBezTo>
                  <a:pt x="768" y="1877"/>
                  <a:pt x="767" y="1877"/>
                  <a:pt x="767" y="1877"/>
                </a:cubicBezTo>
                <a:cubicBezTo>
                  <a:pt x="766" y="1878"/>
                  <a:pt x="765" y="1879"/>
                  <a:pt x="764" y="1880"/>
                </a:cubicBezTo>
                <a:cubicBezTo>
                  <a:pt x="763" y="1880"/>
                  <a:pt x="762" y="1881"/>
                  <a:pt x="761" y="1881"/>
                </a:cubicBezTo>
                <a:cubicBezTo>
                  <a:pt x="760" y="1882"/>
                  <a:pt x="760" y="1882"/>
                  <a:pt x="760" y="1882"/>
                </a:cubicBezTo>
                <a:cubicBezTo>
                  <a:pt x="760" y="1882"/>
                  <a:pt x="760" y="1882"/>
                  <a:pt x="760" y="1882"/>
                </a:cubicBezTo>
                <a:cubicBezTo>
                  <a:pt x="756" y="1883"/>
                  <a:pt x="752" y="1885"/>
                  <a:pt x="749" y="1885"/>
                </a:cubicBezTo>
                <a:cubicBezTo>
                  <a:pt x="748" y="1885"/>
                  <a:pt x="746" y="1885"/>
                  <a:pt x="745" y="1886"/>
                </a:cubicBezTo>
                <a:cubicBezTo>
                  <a:pt x="745" y="1886"/>
                  <a:pt x="745" y="1886"/>
                  <a:pt x="745" y="1886"/>
                </a:cubicBezTo>
                <a:cubicBezTo>
                  <a:pt x="738" y="1886"/>
                  <a:pt x="730" y="1886"/>
                  <a:pt x="723" y="1886"/>
                </a:cubicBezTo>
                <a:cubicBezTo>
                  <a:pt x="693" y="1886"/>
                  <a:pt x="693" y="1886"/>
                  <a:pt x="693" y="1886"/>
                </a:cubicBezTo>
                <a:cubicBezTo>
                  <a:pt x="687" y="1886"/>
                  <a:pt x="676" y="1885"/>
                  <a:pt x="674" y="1878"/>
                </a:cubicBezTo>
                <a:cubicBezTo>
                  <a:pt x="673" y="1877"/>
                  <a:pt x="673" y="1876"/>
                  <a:pt x="673" y="1876"/>
                </a:cubicBezTo>
                <a:cubicBezTo>
                  <a:pt x="673" y="1875"/>
                  <a:pt x="674" y="1875"/>
                  <a:pt x="674" y="1875"/>
                </a:cubicBezTo>
                <a:close/>
                <a:moveTo>
                  <a:pt x="647" y="1928"/>
                </a:moveTo>
                <a:cubicBezTo>
                  <a:pt x="648" y="1927"/>
                  <a:pt x="648" y="1927"/>
                  <a:pt x="648" y="1927"/>
                </a:cubicBezTo>
                <a:cubicBezTo>
                  <a:pt x="648" y="1926"/>
                  <a:pt x="648" y="1926"/>
                  <a:pt x="648" y="1926"/>
                </a:cubicBezTo>
                <a:cubicBezTo>
                  <a:pt x="649" y="1925"/>
                  <a:pt x="649" y="1924"/>
                  <a:pt x="650" y="1924"/>
                </a:cubicBezTo>
                <a:cubicBezTo>
                  <a:pt x="650" y="1924"/>
                  <a:pt x="650" y="1924"/>
                  <a:pt x="650" y="1924"/>
                </a:cubicBezTo>
                <a:cubicBezTo>
                  <a:pt x="661" y="1909"/>
                  <a:pt x="687" y="1912"/>
                  <a:pt x="703" y="1912"/>
                </a:cubicBezTo>
                <a:cubicBezTo>
                  <a:pt x="703" y="1912"/>
                  <a:pt x="703" y="1912"/>
                  <a:pt x="703" y="1912"/>
                </a:cubicBezTo>
                <a:cubicBezTo>
                  <a:pt x="708" y="1912"/>
                  <a:pt x="720" y="1911"/>
                  <a:pt x="730" y="1912"/>
                </a:cubicBezTo>
                <a:cubicBezTo>
                  <a:pt x="734" y="1912"/>
                  <a:pt x="737" y="1912"/>
                  <a:pt x="740" y="1913"/>
                </a:cubicBezTo>
                <a:cubicBezTo>
                  <a:pt x="742" y="1913"/>
                  <a:pt x="744" y="1914"/>
                  <a:pt x="745" y="1915"/>
                </a:cubicBezTo>
                <a:cubicBezTo>
                  <a:pt x="749" y="1917"/>
                  <a:pt x="752" y="1919"/>
                  <a:pt x="752" y="1923"/>
                </a:cubicBezTo>
                <a:cubicBezTo>
                  <a:pt x="752" y="1923"/>
                  <a:pt x="752" y="1924"/>
                  <a:pt x="752" y="1924"/>
                </a:cubicBezTo>
                <a:cubicBezTo>
                  <a:pt x="752" y="1924"/>
                  <a:pt x="752" y="1924"/>
                  <a:pt x="752" y="1924"/>
                </a:cubicBezTo>
                <a:cubicBezTo>
                  <a:pt x="752" y="1925"/>
                  <a:pt x="751" y="1926"/>
                  <a:pt x="751" y="1927"/>
                </a:cubicBezTo>
                <a:cubicBezTo>
                  <a:pt x="741" y="1956"/>
                  <a:pt x="741" y="1956"/>
                  <a:pt x="741" y="1956"/>
                </a:cubicBezTo>
                <a:cubicBezTo>
                  <a:pt x="740" y="1958"/>
                  <a:pt x="738" y="1960"/>
                  <a:pt x="736" y="1962"/>
                </a:cubicBezTo>
                <a:cubicBezTo>
                  <a:pt x="734" y="1964"/>
                  <a:pt x="731" y="1966"/>
                  <a:pt x="728" y="1967"/>
                </a:cubicBezTo>
                <a:cubicBezTo>
                  <a:pt x="728" y="1968"/>
                  <a:pt x="727" y="1968"/>
                  <a:pt x="727" y="1968"/>
                </a:cubicBezTo>
                <a:cubicBezTo>
                  <a:pt x="723" y="1970"/>
                  <a:pt x="718" y="1971"/>
                  <a:pt x="713" y="1972"/>
                </a:cubicBezTo>
                <a:cubicBezTo>
                  <a:pt x="713" y="1972"/>
                  <a:pt x="713" y="1972"/>
                  <a:pt x="713" y="1972"/>
                </a:cubicBezTo>
                <a:cubicBezTo>
                  <a:pt x="712" y="1972"/>
                  <a:pt x="711" y="1972"/>
                  <a:pt x="710" y="1972"/>
                </a:cubicBezTo>
                <a:cubicBezTo>
                  <a:pt x="701" y="1973"/>
                  <a:pt x="692" y="1972"/>
                  <a:pt x="682" y="1972"/>
                </a:cubicBezTo>
                <a:cubicBezTo>
                  <a:pt x="673" y="1973"/>
                  <a:pt x="663" y="1973"/>
                  <a:pt x="654" y="1973"/>
                </a:cubicBezTo>
                <a:cubicBezTo>
                  <a:pt x="647" y="1973"/>
                  <a:pt x="638" y="1971"/>
                  <a:pt x="634" y="1966"/>
                </a:cubicBezTo>
                <a:cubicBezTo>
                  <a:pt x="634" y="1965"/>
                  <a:pt x="634" y="1965"/>
                  <a:pt x="633" y="1965"/>
                </a:cubicBezTo>
                <a:cubicBezTo>
                  <a:pt x="633" y="1964"/>
                  <a:pt x="633" y="1964"/>
                  <a:pt x="633" y="1964"/>
                </a:cubicBezTo>
                <a:cubicBezTo>
                  <a:pt x="633" y="1963"/>
                  <a:pt x="633" y="1963"/>
                  <a:pt x="632" y="1963"/>
                </a:cubicBezTo>
                <a:cubicBezTo>
                  <a:pt x="632" y="1963"/>
                  <a:pt x="632" y="1962"/>
                  <a:pt x="632" y="1962"/>
                </a:cubicBezTo>
                <a:cubicBezTo>
                  <a:pt x="632" y="1962"/>
                  <a:pt x="632" y="1962"/>
                  <a:pt x="632" y="1962"/>
                </a:cubicBezTo>
                <a:cubicBezTo>
                  <a:pt x="632" y="1962"/>
                  <a:pt x="632" y="1961"/>
                  <a:pt x="632" y="1960"/>
                </a:cubicBezTo>
                <a:cubicBezTo>
                  <a:pt x="632" y="1959"/>
                  <a:pt x="632" y="1959"/>
                  <a:pt x="633" y="1959"/>
                </a:cubicBezTo>
                <a:cubicBezTo>
                  <a:pt x="633" y="1958"/>
                  <a:pt x="633" y="1957"/>
                  <a:pt x="633" y="1956"/>
                </a:cubicBezTo>
                <a:cubicBezTo>
                  <a:pt x="633" y="1956"/>
                  <a:pt x="633" y="1956"/>
                  <a:pt x="633" y="1956"/>
                </a:cubicBezTo>
                <a:cubicBezTo>
                  <a:pt x="634" y="1955"/>
                  <a:pt x="634" y="1955"/>
                  <a:pt x="634" y="1955"/>
                </a:cubicBezTo>
                <a:cubicBezTo>
                  <a:pt x="634" y="1954"/>
                  <a:pt x="635" y="1953"/>
                  <a:pt x="635" y="1952"/>
                </a:cubicBezTo>
                <a:cubicBezTo>
                  <a:pt x="639" y="1944"/>
                  <a:pt x="643" y="1936"/>
                  <a:pt x="647" y="1928"/>
                </a:cubicBezTo>
                <a:cubicBezTo>
                  <a:pt x="647" y="1928"/>
                  <a:pt x="647" y="1928"/>
                  <a:pt x="647" y="1928"/>
                </a:cubicBezTo>
                <a:close/>
                <a:moveTo>
                  <a:pt x="527" y="1875"/>
                </a:moveTo>
                <a:cubicBezTo>
                  <a:pt x="528" y="1873"/>
                  <a:pt x="531" y="1870"/>
                  <a:pt x="532" y="1868"/>
                </a:cubicBezTo>
                <a:cubicBezTo>
                  <a:pt x="536" y="1861"/>
                  <a:pt x="541" y="1854"/>
                  <a:pt x="546" y="1848"/>
                </a:cubicBezTo>
                <a:cubicBezTo>
                  <a:pt x="546" y="1847"/>
                  <a:pt x="546" y="1847"/>
                  <a:pt x="547" y="1847"/>
                </a:cubicBezTo>
                <a:cubicBezTo>
                  <a:pt x="547" y="1847"/>
                  <a:pt x="547" y="1847"/>
                  <a:pt x="547" y="1846"/>
                </a:cubicBezTo>
                <a:cubicBezTo>
                  <a:pt x="561" y="1833"/>
                  <a:pt x="590" y="1837"/>
                  <a:pt x="608" y="1837"/>
                </a:cubicBezTo>
                <a:cubicBezTo>
                  <a:pt x="616" y="1837"/>
                  <a:pt x="626" y="1835"/>
                  <a:pt x="634" y="1839"/>
                </a:cubicBezTo>
                <a:cubicBezTo>
                  <a:pt x="634" y="1839"/>
                  <a:pt x="634" y="1839"/>
                  <a:pt x="634" y="1839"/>
                </a:cubicBezTo>
                <a:cubicBezTo>
                  <a:pt x="634" y="1839"/>
                  <a:pt x="635" y="1839"/>
                  <a:pt x="636" y="1840"/>
                </a:cubicBezTo>
                <a:cubicBezTo>
                  <a:pt x="636" y="1840"/>
                  <a:pt x="636" y="1840"/>
                  <a:pt x="636" y="1840"/>
                </a:cubicBezTo>
                <a:cubicBezTo>
                  <a:pt x="638" y="1841"/>
                  <a:pt x="639" y="1843"/>
                  <a:pt x="639" y="1844"/>
                </a:cubicBezTo>
                <a:cubicBezTo>
                  <a:pt x="640" y="1845"/>
                  <a:pt x="640" y="1847"/>
                  <a:pt x="639" y="1849"/>
                </a:cubicBezTo>
                <a:cubicBezTo>
                  <a:pt x="638" y="1850"/>
                  <a:pt x="638" y="1850"/>
                  <a:pt x="638" y="1850"/>
                </a:cubicBezTo>
                <a:cubicBezTo>
                  <a:pt x="637" y="1854"/>
                  <a:pt x="633" y="1858"/>
                  <a:pt x="631" y="1862"/>
                </a:cubicBezTo>
                <a:cubicBezTo>
                  <a:pt x="631" y="1862"/>
                  <a:pt x="631" y="1862"/>
                  <a:pt x="631" y="1862"/>
                </a:cubicBezTo>
                <a:cubicBezTo>
                  <a:pt x="625" y="1873"/>
                  <a:pt x="625" y="1873"/>
                  <a:pt x="625" y="1873"/>
                </a:cubicBezTo>
                <a:cubicBezTo>
                  <a:pt x="624" y="1874"/>
                  <a:pt x="623" y="1876"/>
                  <a:pt x="621" y="1878"/>
                </a:cubicBezTo>
                <a:cubicBezTo>
                  <a:pt x="618" y="1879"/>
                  <a:pt x="616" y="1881"/>
                  <a:pt x="613" y="1882"/>
                </a:cubicBezTo>
                <a:cubicBezTo>
                  <a:pt x="612" y="1882"/>
                  <a:pt x="611" y="1883"/>
                  <a:pt x="610" y="1883"/>
                </a:cubicBezTo>
                <a:cubicBezTo>
                  <a:pt x="610" y="1883"/>
                  <a:pt x="609" y="1883"/>
                  <a:pt x="609" y="1884"/>
                </a:cubicBezTo>
                <a:cubicBezTo>
                  <a:pt x="609" y="1884"/>
                  <a:pt x="609" y="1884"/>
                  <a:pt x="609" y="1884"/>
                </a:cubicBezTo>
                <a:cubicBezTo>
                  <a:pt x="607" y="1884"/>
                  <a:pt x="605" y="1885"/>
                  <a:pt x="603" y="1885"/>
                </a:cubicBezTo>
                <a:cubicBezTo>
                  <a:pt x="599" y="1886"/>
                  <a:pt x="596" y="1886"/>
                  <a:pt x="592" y="1886"/>
                </a:cubicBezTo>
                <a:cubicBezTo>
                  <a:pt x="582" y="1886"/>
                  <a:pt x="582" y="1886"/>
                  <a:pt x="582" y="1886"/>
                </a:cubicBezTo>
                <a:cubicBezTo>
                  <a:pt x="582" y="1886"/>
                  <a:pt x="582" y="1886"/>
                  <a:pt x="582" y="1886"/>
                </a:cubicBezTo>
                <a:cubicBezTo>
                  <a:pt x="570" y="1886"/>
                  <a:pt x="557" y="1886"/>
                  <a:pt x="545" y="1886"/>
                </a:cubicBezTo>
                <a:cubicBezTo>
                  <a:pt x="540" y="1886"/>
                  <a:pt x="528" y="1885"/>
                  <a:pt x="527" y="1878"/>
                </a:cubicBezTo>
                <a:cubicBezTo>
                  <a:pt x="527" y="1877"/>
                  <a:pt x="527" y="1876"/>
                  <a:pt x="527" y="1875"/>
                </a:cubicBezTo>
                <a:close/>
                <a:moveTo>
                  <a:pt x="545" y="2017"/>
                </a:moveTo>
                <a:cubicBezTo>
                  <a:pt x="545" y="2017"/>
                  <a:pt x="545" y="2017"/>
                  <a:pt x="545" y="2017"/>
                </a:cubicBezTo>
                <a:cubicBezTo>
                  <a:pt x="543" y="2024"/>
                  <a:pt x="538" y="2031"/>
                  <a:pt x="534" y="2038"/>
                </a:cubicBezTo>
                <a:cubicBezTo>
                  <a:pt x="534" y="2038"/>
                  <a:pt x="534" y="2038"/>
                  <a:pt x="534" y="2038"/>
                </a:cubicBezTo>
                <a:cubicBezTo>
                  <a:pt x="530" y="2045"/>
                  <a:pt x="527" y="2053"/>
                  <a:pt x="521" y="2060"/>
                </a:cubicBezTo>
                <a:cubicBezTo>
                  <a:pt x="521" y="2061"/>
                  <a:pt x="520" y="2061"/>
                  <a:pt x="520" y="2062"/>
                </a:cubicBezTo>
                <a:cubicBezTo>
                  <a:pt x="520" y="2062"/>
                  <a:pt x="520" y="2062"/>
                  <a:pt x="520" y="2062"/>
                </a:cubicBezTo>
                <a:cubicBezTo>
                  <a:pt x="519" y="2063"/>
                  <a:pt x="518" y="2064"/>
                  <a:pt x="517" y="2064"/>
                </a:cubicBezTo>
                <a:cubicBezTo>
                  <a:pt x="517" y="2065"/>
                  <a:pt x="517" y="2065"/>
                  <a:pt x="516" y="2065"/>
                </a:cubicBezTo>
                <a:cubicBezTo>
                  <a:pt x="516" y="2065"/>
                  <a:pt x="516" y="2066"/>
                  <a:pt x="516" y="2066"/>
                </a:cubicBezTo>
                <a:cubicBezTo>
                  <a:pt x="510" y="2071"/>
                  <a:pt x="503" y="2074"/>
                  <a:pt x="496" y="2076"/>
                </a:cubicBezTo>
                <a:cubicBezTo>
                  <a:pt x="495" y="2076"/>
                  <a:pt x="494" y="2076"/>
                  <a:pt x="493" y="2077"/>
                </a:cubicBezTo>
                <a:cubicBezTo>
                  <a:pt x="489" y="2078"/>
                  <a:pt x="484" y="2078"/>
                  <a:pt x="480" y="2078"/>
                </a:cubicBezTo>
                <a:cubicBezTo>
                  <a:pt x="476" y="2078"/>
                  <a:pt x="476" y="2078"/>
                  <a:pt x="476" y="2078"/>
                </a:cubicBezTo>
                <a:cubicBezTo>
                  <a:pt x="476" y="2078"/>
                  <a:pt x="476" y="2078"/>
                  <a:pt x="476" y="2078"/>
                </a:cubicBezTo>
                <a:cubicBezTo>
                  <a:pt x="458" y="2078"/>
                  <a:pt x="439" y="2078"/>
                  <a:pt x="421" y="2079"/>
                </a:cubicBezTo>
                <a:cubicBezTo>
                  <a:pt x="419" y="2079"/>
                  <a:pt x="418" y="2078"/>
                  <a:pt x="416" y="2078"/>
                </a:cubicBezTo>
                <a:cubicBezTo>
                  <a:pt x="414" y="2078"/>
                  <a:pt x="412" y="2078"/>
                  <a:pt x="410" y="2077"/>
                </a:cubicBezTo>
                <a:cubicBezTo>
                  <a:pt x="406" y="2076"/>
                  <a:pt x="404" y="2074"/>
                  <a:pt x="402" y="2072"/>
                </a:cubicBezTo>
                <a:cubicBezTo>
                  <a:pt x="401" y="2070"/>
                  <a:pt x="400" y="2068"/>
                  <a:pt x="400" y="2066"/>
                </a:cubicBezTo>
                <a:cubicBezTo>
                  <a:pt x="400" y="2064"/>
                  <a:pt x="401" y="2062"/>
                  <a:pt x="402" y="2060"/>
                </a:cubicBezTo>
                <a:cubicBezTo>
                  <a:pt x="402" y="2059"/>
                  <a:pt x="402" y="2059"/>
                  <a:pt x="403" y="2059"/>
                </a:cubicBezTo>
                <a:cubicBezTo>
                  <a:pt x="403" y="2058"/>
                  <a:pt x="403" y="2058"/>
                  <a:pt x="403" y="2058"/>
                </a:cubicBezTo>
                <a:cubicBezTo>
                  <a:pt x="404" y="2057"/>
                  <a:pt x="404" y="2057"/>
                  <a:pt x="404" y="2057"/>
                </a:cubicBezTo>
                <a:cubicBezTo>
                  <a:pt x="404" y="2057"/>
                  <a:pt x="404" y="2057"/>
                  <a:pt x="404" y="2057"/>
                </a:cubicBezTo>
                <a:cubicBezTo>
                  <a:pt x="409" y="2050"/>
                  <a:pt x="413" y="2043"/>
                  <a:pt x="418" y="2035"/>
                </a:cubicBezTo>
                <a:cubicBezTo>
                  <a:pt x="422" y="2030"/>
                  <a:pt x="425" y="2024"/>
                  <a:pt x="430" y="2019"/>
                </a:cubicBezTo>
                <a:cubicBezTo>
                  <a:pt x="430" y="2018"/>
                  <a:pt x="431" y="2018"/>
                  <a:pt x="431" y="2017"/>
                </a:cubicBezTo>
                <a:cubicBezTo>
                  <a:pt x="431" y="2017"/>
                  <a:pt x="432" y="2017"/>
                  <a:pt x="432" y="2017"/>
                </a:cubicBezTo>
                <a:cubicBezTo>
                  <a:pt x="433" y="2016"/>
                  <a:pt x="434" y="2015"/>
                  <a:pt x="435" y="2014"/>
                </a:cubicBezTo>
                <a:cubicBezTo>
                  <a:pt x="435" y="2014"/>
                  <a:pt x="435" y="2014"/>
                  <a:pt x="435" y="2014"/>
                </a:cubicBezTo>
                <a:cubicBezTo>
                  <a:pt x="435" y="2014"/>
                  <a:pt x="435" y="2014"/>
                  <a:pt x="435" y="2014"/>
                </a:cubicBezTo>
                <a:cubicBezTo>
                  <a:pt x="441" y="2009"/>
                  <a:pt x="449" y="2006"/>
                  <a:pt x="457" y="2004"/>
                </a:cubicBezTo>
                <a:cubicBezTo>
                  <a:pt x="457" y="2004"/>
                  <a:pt x="457" y="2004"/>
                  <a:pt x="457" y="2004"/>
                </a:cubicBezTo>
                <a:cubicBezTo>
                  <a:pt x="457" y="2004"/>
                  <a:pt x="458" y="2004"/>
                  <a:pt x="458" y="2004"/>
                </a:cubicBezTo>
                <a:cubicBezTo>
                  <a:pt x="459" y="2004"/>
                  <a:pt x="461" y="2004"/>
                  <a:pt x="462" y="2004"/>
                </a:cubicBezTo>
                <a:cubicBezTo>
                  <a:pt x="463" y="2003"/>
                  <a:pt x="464" y="2003"/>
                  <a:pt x="465" y="2003"/>
                </a:cubicBezTo>
                <a:cubicBezTo>
                  <a:pt x="466" y="2003"/>
                  <a:pt x="467" y="2003"/>
                  <a:pt x="468" y="2003"/>
                </a:cubicBezTo>
                <a:cubicBezTo>
                  <a:pt x="468" y="2003"/>
                  <a:pt x="469" y="2003"/>
                  <a:pt x="470" y="2003"/>
                </a:cubicBezTo>
                <a:cubicBezTo>
                  <a:pt x="471" y="2003"/>
                  <a:pt x="471" y="2003"/>
                  <a:pt x="471" y="2003"/>
                </a:cubicBezTo>
                <a:cubicBezTo>
                  <a:pt x="471" y="2003"/>
                  <a:pt x="471" y="2003"/>
                  <a:pt x="471" y="2003"/>
                </a:cubicBezTo>
                <a:cubicBezTo>
                  <a:pt x="488" y="2003"/>
                  <a:pt x="504" y="2003"/>
                  <a:pt x="521" y="2003"/>
                </a:cubicBezTo>
                <a:cubicBezTo>
                  <a:pt x="521" y="2003"/>
                  <a:pt x="521" y="2003"/>
                  <a:pt x="521" y="2003"/>
                </a:cubicBezTo>
                <a:cubicBezTo>
                  <a:pt x="524" y="2003"/>
                  <a:pt x="524" y="2003"/>
                  <a:pt x="524" y="2003"/>
                </a:cubicBezTo>
                <a:cubicBezTo>
                  <a:pt x="528" y="2003"/>
                  <a:pt x="532" y="2003"/>
                  <a:pt x="535" y="2004"/>
                </a:cubicBezTo>
                <a:cubicBezTo>
                  <a:pt x="536" y="2004"/>
                  <a:pt x="536" y="2005"/>
                  <a:pt x="537" y="2005"/>
                </a:cubicBezTo>
                <a:cubicBezTo>
                  <a:pt x="537" y="2005"/>
                  <a:pt x="538" y="2005"/>
                  <a:pt x="538" y="2006"/>
                </a:cubicBezTo>
                <a:cubicBezTo>
                  <a:pt x="538" y="2006"/>
                  <a:pt x="539" y="2006"/>
                  <a:pt x="539" y="2006"/>
                </a:cubicBezTo>
                <a:cubicBezTo>
                  <a:pt x="543" y="2008"/>
                  <a:pt x="546" y="2012"/>
                  <a:pt x="545" y="2017"/>
                </a:cubicBezTo>
                <a:close/>
                <a:moveTo>
                  <a:pt x="579" y="1956"/>
                </a:moveTo>
                <a:cubicBezTo>
                  <a:pt x="579" y="1956"/>
                  <a:pt x="579" y="1956"/>
                  <a:pt x="579" y="1956"/>
                </a:cubicBezTo>
                <a:cubicBezTo>
                  <a:pt x="579" y="1956"/>
                  <a:pt x="579" y="1956"/>
                  <a:pt x="579" y="1956"/>
                </a:cubicBezTo>
                <a:cubicBezTo>
                  <a:pt x="578" y="1957"/>
                  <a:pt x="578" y="1958"/>
                  <a:pt x="577" y="1959"/>
                </a:cubicBezTo>
                <a:cubicBezTo>
                  <a:pt x="577" y="1959"/>
                  <a:pt x="577" y="1960"/>
                  <a:pt x="577" y="1960"/>
                </a:cubicBezTo>
                <a:cubicBezTo>
                  <a:pt x="572" y="1964"/>
                  <a:pt x="566" y="1968"/>
                  <a:pt x="560" y="1970"/>
                </a:cubicBezTo>
                <a:cubicBezTo>
                  <a:pt x="560" y="1970"/>
                  <a:pt x="560" y="1970"/>
                  <a:pt x="560" y="1970"/>
                </a:cubicBezTo>
                <a:cubicBezTo>
                  <a:pt x="559" y="1970"/>
                  <a:pt x="558" y="1970"/>
                  <a:pt x="557" y="1971"/>
                </a:cubicBezTo>
                <a:cubicBezTo>
                  <a:pt x="556" y="1971"/>
                  <a:pt x="556" y="1971"/>
                  <a:pt x="555" y="1971"/>
                </a:cubicBezTo>
                <a:cubicBezTo>
                  <a:pt x="554" y="1971"/>
                  <a:pt x="554" y="1971"/>
                  <a:pt x="553" y="1971"/>
                </a:cubicBezTo>
                <a:cubicBezTo>
                  <a:pt x="550" y="1972"/>
                  <a:pt x="546" y="1973"/>
                  <a:pt x="542" y="1973"/>
                </a:cubicBezTo>
                <a:cubicBezTo>
                  <a:pt x="541" y="1973"/>
                  <a:pt x="541" y="1973"/>
                  <a:pt x="541" y="1973"/>
                </a:cubicBezTo>
                <a:cubicBezTo>
                  <a:pt x="534" y="1973"/>
                  <a:pt x="527" y="1973"/>
                  <a:pt x="520" y="1973"/>
                </a:cubicBezTo>
                <a:cubicBezTo>
                  <a:pt x="510" y="1973"/>
                  <a:pt x="499" y="1973"/>
                  <a:pt x="489" y="1973"/>
                </a:cubicBezTo>
                <a:cubicBezTo>
                  <a:pt x="488" y="1973"/>
                  <a:pt x="486" y="1973"/>
                  <a:pt x="484" y="1973"/>
                </a:cubicBezTo>
                <a:cubicBezTo>
                  <a:pt x="484" y="1973"/>
                  <a:pt x="484" y="1973"/>
                  <a:pt x="483" y="1973"/>
                </a:cubicBezTo>
                <a:cubicBezTo>
                  <a:pt x="482" y="1972"/>
                  <a:pt x="480" y="1972"/>
                  <a:pt x="479" y="1972"/>
                </a:cubicBezTo>
                <a:cubicBezTo>
                  <a:pt x="479" y="1972"/>
                  <a:pt x="479" y="1972"/>
                  <a:pt x="479" y="1972"/>
                </a:cubicBezTo>
                <a:cubicBezTo>
                  <a:pt x="479" y="1972"/>
                  <a:pt x="479" y="1972"/>
                  <a:pt x="479" y="1972"/>
                </a:cubicBezTo>
                <a:cubicBezTo>
                  <a:pt x="474" y="1970"/>
                  <a:pt x="470" y="1968"/>
                  <a:pt x="470" y="1963"/>
                </a:cubicBezTo>
                <a:cubicBezTo>
                  <a:pt x="470" y="1962"/>
                  <a:pt x="470" y="1961"/>
                  <a:pt x="470" y="1960"/>
                </a:cubicBezTo>
                <a:cubicBezTo>
                  <a:pt x="470" y="1960"/>
                  <a:pt x="470" y="1959"/>
                  <a:pt x="471" y="1959"/>
                </a:cubicBezTo>
                <a:cubicBezTo>
                  <a:pt x="471" y="1958"/>
                  <a:pt x="471" y="1957"/>
                  <a:pt x="472" y="1957"/>
                </a:cubicBezTo>
                <a:cubicBezTo>
                  <a:pt x="472" y="1957"/>
                  <a:pt x="472" y="1956"/>
                  <a:pt x="472" y="1956"/>
                </a:cubicBezTo>
                <a:cubicBezTo>
                  <a:pt x="472" y="1956"/>
                  <a:pt x="472" y="1956"/>
                  <a:pt x="472" y="1956"/>
                </a:cubicBezTo>
                <a:cubicBezTo>
                  <a:pt x="473" y="1955"/>
                  <a:pt x="474" y="1954"/>
                  <a:pt x="474" y="1953"/>
                </a:cubicBezTo>
                <a:cubicBezTo>
                  <a:pt x="479" y="1945"/>
                  <a:pt x="485" y="1938"/>
                  <a:pt x="490" y="1930"/>
                </a:cubicBezTo>
                <a:cubicBezTo>
                  <a:pt x="490" y="1930"/>
                  <a:pt x="490" y="1930"/>
                  <a:pt x="490" y="1930"/>
                </a:cubicBezTo>
                <a:cubicBezTo>
                  <a:pt x="492" y="1927"/>
                  <a:pt x="492" y="1927"/>
                  <a:pt x="492" y="1927"/>
                </a:cubicBezTo>
                <a:cubicBezTo>
                  <a:pt x="493" y="1925"/>
                  <a:pt x="495" y="1923"/>
                  <a:pt x="498" y="1921"/>
                </a:cubicBezTo>
                <a:cubicBezTo>
                  <a:pt x="499" y="1920"/>
                  <a:pt x="501" y="1919"/>
                  <a:pt x="503" y="1918"/>
                </a:cubicBezTo>
                <a:cubicBezTo>
                  <a:pt x="504" y="1918"/>
                  <a:pt x="505" y="1917"/>
                  <a:pt x="506" y="1917"/>
                </a:cubicBezTo>
                <a:cubicBezTo>
                  <a:pt x="506" y="1917"/>
                  <a:pt x="506" y="1917"/>
                  <a:pt x="507" y="1917"/>
                </a:cubicBezTo>
                <a:cubicBezTo>
                  <a:pt x="507" y="1917"/>
                  <a:pt x="507" y="1916"/>
                  <a:pt x="507" y="1916"/>
                </a:cubicBezTo>
                <a:cubicBezTo>
                  <a:pt x="508" y="1916"/>
                  <a:pt x="508" y="1916"/>
                  <a:pt x="508" y="1916"/>
                </a:cubicBezTo>
                <a:cubicBezTo>
                  <a:pt x="511" y="1915"/>
                  <a:pt x="514" y="1914"/>
                  <a:pt x="517" y="1913"/>
                </a:cubicBezTo>
                <a:cubicBezTo>
                  <a:pt x="521" y="1913"/>
                  <a:pt x="525" y="1912"/>
                  <a:pt x="528" y="1912"/>
                </a:cubicBezTo>
                <a:cubicBezTo>
                  <a:pt x="538" y="1912"/>
                  <a:pt x="538" y="1912"/>
                  <a:pt x="538" y="1912"/>
                </a:cubicBezTo>
                <a:cubicBezTo>
                  <a:pt x="541" y="1912"/>
                  <a:pt x="543" y="1912"/>
                  <a:pt x="545" y="1912"/>
                </a:cubicBezTo>
                <a:cubicBezTo>
                  <a:pt x="555" y="1912"/>
                  <a:pt x="564" y="1912"/>
                  <a:pt x="573" y="1912"/>
                </a:cubicBezTo>
                <a:cubicBezTo>
                  <a:pt x="573" y="1912"/>
                  <a:pt x="573" y="1912"/>
                  <a:pt x="573" y="1912"/>
                </a:cubicBezTo>
                <a:cubicBezTo>
                  <a:pt x="577" y="1912"/>
                  <a:pt x="577" y="1912"/>
                  <a:pt x="577" y="1912"/>
                </a:cubicBezTo>
                <a:cubicBezTo>
                  <a:pt x="581" y="1912"/>
                  <a:pt x="584" y="1913"/>
                  <a:pt x="587" y="1913"/>
                </a:cubicBezTo>
                <a:cubicBezTo>
                  <a:pt x="589" y="1914"/>
                  <a:pt x="590" y="1915"/>
                  <a:pt x="592" y="1915"/>
                </a:cubicBezTo>
                <a:cubicBezTo>
                  <a:pt x="596" y="1918"/>
                  <a:pt x="599" y="1921"/>
                  <a:pt x="595" y="1927"/>
                </a:cubicBezTo>
                <a:cubicBezTo>
                  <a:pt x="592" y="1934"/>
                  <a:pt x="588" y="1941"/>
                  <a:pt x="584" y="1948"/>
                </a:cubicBezTo>
                <a:cubicBezTo>
                  <a:pt x="579" y="1956"/>
                  <a:pt x="579" y="1956"/>
                  <a:pt x="579" y="1956"/>
                </a:cubicBezTo>
                <a:cubicBezTo>
                  <a:pt x="579" y="1956"/>
                  <a:pt x="579" y="1956"/>
                  <a:pt x="579" y="1956"/>
                </a:cubicBezTo>
                <a:close/>
                <a:moveTo>
                  <a:pt x="1064" y="2056"/>
                </a:moveTo>
                <a:cubicBezTo>
                  <a:pt x="1064" y="2057"/>
                  <a:pt x="1064" y="2059"/>
                  <a:pt x="1064" y="2060"/>
                </a:cubicBezTo>
                <a:cubicBezTo>
                  <a:pt x="1064" y="2060"/>
                  <a:pt x="1064" y="2060"/>
                  <a:pt x="1064" y="2061"/>
                </a:cubicBezTo>
                <a:cubicBezTo>
                  <a:pt x="1063" y="2062"/>
                  <a:pt x="1063" y="2063"/>
                  <a:pt x="1062" y="2064"/>
                </a:cubicBezTo>
                <a:cubicBezTo>
                  <a:pt x="1062" y="2064"/>
                  <a:pt x="1062" y="2064"/>
                  <a:pt x="1062" y="2064"/>
                </a:cubicBezTo>
                <a:cubicBezTo>
                  <a:pt x="1062" y="2064"/>
                  <a:pt x="1062" y="2064"/>
                  <a:pt x="1062" y="2064"/>
                </a:cubicBezTo>
                <a:cubicBezTo>
                  <a:pt x="1061" y="2065"/>
                  <a:pt x="1060" y="2066"/>
                  <a:pt x="1059" y="2067"/>
                </a:cubicBezTo>
                <a:cubicBezTo>
                  <a:pt x="1059" y="2067"/>
                  <a:pt x="1059" y="2067"/>
                  <a:pt x="1059" y="2068"/>
                </a:cubicBezTo>
                <a:cubicBezTo>
                  <a:pt x="1058" y="2069"/>
                  <a:pt x="1057" y="2069"/>
                  <a:pt x="1056" y="2070"/>
                </a:cubicBezTo>
                <a:cubicBezTo>
                  <a:pt x="1056" y="2070"/>
                  <a:pt x="1055" y="2071"/>
                  <a:pt x="1055" y="2071"/>
                </a:cubicBezTo>
                <a:cubicBezTo>
                  <a:pt x="1055" y="2071"/>
                  <a:pt x="1055" y="2071"/>
                  <a:pt x="1055" y="2071"/>
                </a:cubicBezTo>
                <a:cubicBezTo>
                  <a:pt x="1053" y="2072"/>
                  <a:pt x="1052" y="2072"/>
                  <a:pt x="1051" y="2073"/>
                </a:cubicBezTo>
                <a:cubicBezTo>
                  <a:pt x="1051" y="2073"/>
                  <a:pt x="1051" y="2073"/>
                  <a:pt x="1050" y="2073"/>
                </a:cubicBezTo>
                <a:cubicBezTo>
                  <a:pt x="1049" y="2074"/>
                  <a:pt x="1048" y="2074"/>
                  <a:pt x="1047" y="2074"/>
                </a:cubicBezTo>
                <a:cubicBezTo>
                  <a:pt x="1047" y="2075"/>
                  <a:pt x="1046" y="2075"/>
                  <a:pt x="1046" y="2075"/>
                </a:cubicBezTo>
                <a:cubicBezTo>
                  <a:pt x="1046" y="2075"/>
                  <a:pt x="1045" y="2075"/>
                  <a:pt x="1045" y="2075"/>
                </a:cubicBezTo>
                <a:cubicBezTo>
                  <a:pt x="1045" y="2075"/>
                  <a:pt x="1045" y="2075"/>
                  <a:pt x="1044" y="2075"/>
                </a:cubicBezTo>
                <a:cubicBezTo>
                  <a:pt x="1043" y="2076"/>
                  <a:pt x="1042" y="2076"/>
                  <a:pt x="1041" y="2076"/>
                </a:cubicBezTo>
                <a:cubicBezTo>
                  <a:pt x="1039" y="2076"/>
                  <a:pt x="1038" y="2076"/>
                  <a:pt x="1037" y="2077"/>
                </a:cubicBezTo>
                <a:cubicBezTo>
                  <a:pt x="1036" y="2077"/>
                  <a:pt x="1035" y="2077"/>
                  <a:pt x="1034" y="2077"/>
                </a:cubicBezTo>
                <a:cubicBezTo>
                  <a:pt x="1033" y="2077"/>
                  <a:pt x="1033" y="2077"/>
                  <a:pt x="1033" y="2077"/>
                </a:cubicBezTo>
                <a:cubicBezTo>
                  <a:pt x="1031" y="2077"/>
                  <a:pt x="1031" y="2077"/>
                  <a:pt x="1031" y="2077"/>
                </a:cubicBezTo>
                <a:cubicBezTo>
                  <a:pt x="1031" y="2077"/>
                  <a:pt x="1031" y="2077"/>
                  <a:pt x="1031" y="2077"/>
                </a:cubicBezTo>
                <a:cubicBezTo>
                  <a:pt x="1025" y="2077"/>
                  <a:pt x="1018" y="2077"/>
                  <a:pt x="1011" y="2077"/>
                </a:cubicBezTo>
                <a:cubicBezTo>
                  <a:pt x="981" y="2077"/>
                  <a:pt x="630" y="2078"/>
                  <a:pt x="605" y="2078"/>
                </a:cubicBezTo>
                <a:cubicBezTo>
                  <a:pt x="604" y="2078"/>
                  <a:pt x="602" y="2078"/>
                  <a:pt x="600" y="2078"/>
                </a:cubicBezTo>
                <a:cubicBezTo>
                  <a:pt x="598" y="2077"/>
                  <a:pt x="596" y="2077"/>
                  <a:pt x="594" y="2076"/>
                </a:cubicBezTo>
                <a:cubicBezTo>
                  <a:pt x="590" y="2075"/>
                  <a:pt x="588" y="2074"/>
                  <a:pt x="586" y="2072"/>
                </a:cubicBezTo>
                <a:cubicBezTo>
                  <a:pt x="584" y="2070"/>
                  <a:pt x="583" y="2068"/>
                  <a:pt x="582" y="2065"/>
                </a:cubicBezTo>
                <a:cubicBezTo>
                  <a:pt x="582" y="2063"/>
                  <a:pt x="582" y="2060"/>
                  <a:pt x="584" y="2057"/>
                </a:cubicBezTo>
                <a:cubicBezTo>
                  <a:pt x="584" y="2056"/>
                  <a:pt x="584" y="2056"/>
                  <a:pt x="584" y="2056"/>
                </a:cubicBezTo>
                <a:cubicBezTo>
                  <a:pt x="584" y="2056"/>
                  <a:pt x="584" y="2056"/>
                  <a:pt x="584" y="2056"/>
                </a:cubicBezTo>
                <a:cubicBezTo>
                  <a:pt x="588" y="2048"/>
                  <a:pt x="592" y="2040"/>
                  <a:pt x="596" y="2031"/>
                </a:cubicBezTo>
                <a:cubicBezTo>
                  <a:pt x="597" y="2030"/>
                  <a:pt x="598" y="2029"/>
                  <a:pt x="598" y="2027"/>
                </a:cubicBezTo>
                <a:cubicBezTo>
                  <a:pt x="601" y="2021"/>
                  <a:pt x="601" y="2021"/>
                  <a:pt x="601" y="2021"/>
                </a:cubicBezTo>
                <a:cubicBezTo>
                  <a:pt x="603" y="2018"/>
                  <a:pt x="605" y="2016"/>
                  <a:pt x="607" y="2014"/>
                </a:cubicBezTo>
                <a:cubicBezTo>
                  <a:pt x="608" y="2013"/>
                  <a:pt x="609" y="2013"/>
                  <a:pt x="609" y="2012"/>
                </a:cubicBezTo>
                <a:cubicBezTo>
                  <a:pt x="610" y="2012"/>
                  <a:pt x="610" y="2012"/>
                  <a:pt x="610" y="2011"/>
                </a:cubicBezTo>
                <a:cubicBezTo>
                  <a:pt x="611" y="2011"/>
                  <a:pt x="612" y="2011"/>
                  <a:pt x="612" y="2010"/>
                </a:cubicBezTo>
                <a:cubicBezTo>
                  <a:pt x="612" y="2010"/>
                  <a:pt x="612" y="2010"/>
                  <a:pt x="613" y="2010"/>
                </a:cubicBezTo>
                <a:cubicBezTo>
                  <a:pt x="613" y="2010"/>
                  <a:pt x="613" y="2010"/>
                  <a:pt x="614" y="2009"/>
                </a:cubicBezTo>
                <a:cubicBezTo>
                  <a:pt x="615" y="2009"/>
                  <a:pt x="616" y="2008"/>
                  <a:pt x="617" y="2008"/>
                </a:cubicBezTo>
                <a:cubicBezTo>
                  <a:pt x="617" y="2008"/>
                  <a:pt x="618" y="2007"/>
                  <a:pt x="618" y="2007"/>
                </a:cubicBezTo>
                <a:cubicBezTo>
                  <a:pt x="619" y="2007"/>
                  <a:pt x="620" y="2007"/>
                  <a:pt x="621" y="2006"/>
                </a:cubicBezTo>
                <a:cubicBezTo>
                  <a:pt x="622" y="2006"/>
                  <a:pt x="623" y="2005"/>
                  <a:pt x="625" y="2005"/>
                </a:cubicBezTo>
                <a:cubicBezTo>
                  <a:pt x="625" y="2005"/>
                  <a:pt x="626" y="2004"/>
                  <a:pt x="627" y="2004"/>
                </a:cubicBezTo>
                <a:cubicBezTo>
                  <a:pt x="627" y="2004"/>
                  <a:pt x="628" y="2004"/>
                  <a:pt x="628" y="2004"/>
                </a:cubicBezTo>
                <a:cubicBezTo>
                  <a:pt x="632" y="2003"/>
                  <a:pt x="636" y="2002"/>
                  <a:pt x="640" y="2002"/>
                </a:cubicBezTo>
                <a:cubicBezTo>
                  <a:pt x="640" y="2002"/>
                  <a:pt x="1008" y="2001"/>
                  <a:pt x="1021" y="2001"/>
                </a:cubicBezTo>
                <a:cubicBezTo>
                  <a:pt x="1026" y="2001"/>
                  <a:pt x="1030" y="2001"/>
                  <a:pt x="1034" y="2001"/>
                </a:cubicBezTo>
                <a:cubicBezTo>
                  <a:pt x="1036" y="2001"/>
                  <a:pt x="1038" y="2002"/>
                  <a:pt x="1040" y="2002"/>
                </a:cubicBezTo>
                <a:cubicBezTo>
                  <a:pt x="1040" y="2002"/>
                  <a:pt x="1040" y="2002"/>
                  <a:pt x="1041" y="2002"/>
                </a:cubicBezTo>
                <a:cubicBezTo>
                  <a:pt x="1042" y="2002"/>
                  <a:pt x="1044" y="2002"/>
                  <a:pt x="1045" y="2003"/>
                </a:cubicBezTo>
                <a:cubicBezTo>
                  <a:pt x="1045" y="2003"/>
                  <a:pt x="1046" y="2003"/>
                  <a:pt x="1046" y="2003"/>
                </a:cubicBezTo>
                <a:cubicBezTo>
                  <a:pt x="1046" y="2003"/>
                  <a:pt x="1046" y="2003"/>
                  <a:pt x="1046" y="2003"/>
                </a:cubicBezTo>
                <a:cubicBezTo>
                  <a:pt x="1048" y="2003"/>
                  <a:pt x="1049" y="2004"/>
                  <a:pt x="1050" y="2004"/>
                </a:cubicBezTo>
                <a:cubicBezTo>
                  <a:pt x="1050" y="2004"/>
                  <a:pt x="1051" y="2005"/>
                  <a:pt x="1051" y="2005"/>
                </a:cubicBezTo>
                <a:cubicBezTo>
                  <a:pt x="1052" y="2005"/>
                  <a:pt x="1053" y="2006"/>
                  <a:pt x="1054" y="2006"/>
                </a:cubicBezTo>
                <a:cubicBezTo>
                  <a:pt x="1055" y="2006"/>
                  <a:pt x="1055" y="2007"/>
                  <a:pt x="1055" y="2007"/>
                </a:cubicBezTo>
                <a:cubicBezTo>
                  <a:pt x="1055" y="2007"/>
                  <a:pt x="1055" y="2007"/>
                  <a:pt x="1056" y="2007"/>
                </a:cubicBezTo>
                <a:cubicBezTo>
                  <a:pt x="1056" y="2008"/>
                  <a:pt x="1057" y="2008"/>
                  <a:pt x="1058" y="2009"/>
                </a:cubicBezTo>
                <a:cubicBezTo>
                  <a:pt x="1059" y="2010"/>
                  <a:pt x="1061" y="2011"/>
                  <a:pt x="1061" y="2013"/>
                </a:cubicBezTo>
                <a:cubicBezTo>
                  <a:pt x="1063" y="2015"/>
                  <a:pt x="1064" y="2017"/>
                  <a:pt x="1064" y="2020"/>
                </a:cubicBezTo>
                <a:cubicBezTo>
                  <a:pt x="1064" y="2022"/>
                  <a:pt x="1064" y="2022"/>
                  <a:pt x="1064" y="2022"/>
                </a:cubicBezTo>
                <a:cubicBezTo>
                  <a:pt x="1064" y="2022"/>
                  <a:pt x="1064" y="2022"/>
                  <a:pt x="1064" y="2022"/>
                </a:cubicBezTo>
                <a:cubicBezTo>
                  <a:pt x="1064" y="2031"/>
                  <a:pt x="1064" y="2040"/>
                  <a:pt x="1064" y="2049"/>
                </a:cubicBezTo>
                <a:cubicBezTo>
                  <a:pt x="1064" y="2051"/>
                  <a:pt x="1064" y="2054"/>
                  <a:pt x="1064" y="2056"/>
                </a:cubicBezTo>
                <a:close/>
                <a:moveTo>
                  <a:pt x="1114" y="1878"/>
                </a:moveTo>
                <a:cubicBezTo>
                  <a:pt x="1114" y="1878"/>
                  <a:pt x="1114" y="1877"/>
                  <a:pt x="1113" y="1877"/>
                </a:cubicBezTo>
                <a:cubicBezTo>
                  <a:pt x="1113" y="1877"/>
                  <a:pt x="1113" y="1877"/>
                  <a:pt x="1113" y="1877"/>
                </a:cubicBezTo>
                <a:cubicBezTo>
                  <a:pt x="1112" y="1875"/>
                  <a:pt x="1111" y="1873"/>
                  <a:pt x="1111" y="1871"/>
                </a:cubicBezTo>
                <a:cubicBezTo>
                  <a:pt x="1111" y="1870"/>
                  <a:pt x="1111" y="1870"/>
                  <a:pt x="1111" y="1870"/>
                </a:cubicBezTo>
                <a:cubicBezTo>
                  <a:pt x="1110" y="1868"/>
                  <a:pt x="1110" y="1867"/>
                  <a:pt x="1110" y="1866"/>
                </a:cubicBezTo>
                <a:cubicBezTo>
                  <a:pt x="1110" y="1866"/>
                  <a:pt x="1110" y="1866"/>
                  <a:pt x="1110" y="1866"/>
                </a:cubicBezTo>
                <a:cubicBezTo>
                  <a:pt x="1110" y="1861"/>
                  <a:pt x="1109" y="1855"/>
                  <a:pt x="1109" y="1849"/>
                </a:cubicBezTo>
                <a:cubicBezTo>
                  <a:pt x="1109" y="1848"/>
                  <a:pt x="1109" y="1848"/>
                  <a:pt x="1109" y="1848"/>
                </a:cubicBezTo>
                <a:cubicBezTo>
                  <a:pt x="1109" y="1846"/>
                  <a:pt x="1109" y="1844"/>
                  <a:pt x="1110" y="1843"/>
                </a:cubicBezTo>
                <a:cubicBezTo>
                  <a:pt x="1112" y="1841"/>
                  <a:pt x="1113" y="1840"/>
                  <a:pt x="1115" y="1839"/>
                </a:cubicBezTo>
                <a:cubicBezTo>
                  <a:pt x="1118" y="1838"/>
                  <a:pt x="1120" y="1837"/>
                  <a:pt x="1123" y="1836"/>
                </a:cubicBezTo>
                <a:cubicBezTo>
                  <a:pt x="1123" y="1836"/>
                  <a:pt x="1123" y="1836"/>
                  <a:pt x="1123" y="1836"/>
                </a:cubicBezTo>
                <a:cubicBezTo>
                  <a:pt x="1123" y="1836"/>
                  <a:pt x="1123" y="1836"/>
                  <a:pt x="1123" y="1836"/>
                </a:cubicBezTo>
                <a:cubicBezTo>
                  <a:pt x="1124" y="1836"/>
                  <a:pt x="1125" y="1836"/>
                  <a:pt x="1126" y="1836"/>
                </a:cubicBezTo>
                <a:cubicBezTo>
                  <a:pt x="1127" y="1836"/>
                  <a:pt x="1127" y="1836"/>
                  <a:pt x="1128" y="1836"/>
                </a:cubicBezTo>
                <a:cubicBezTo>
                  <a:pt x="1133" y="1835"/>
                  <a:pt x="1138" y="1835"/>
                  <a:pt x="1143" y="1835"/>
                </a:cubicBezTo>
                <a:cubicBezTo>
                  <a:pt x="1176" y="1835"/>
                  <a:pt x="1176" y="1835"/>
                  <a:pt x="1176" y="1835"/>
                </a:cubicBezTo>
                <a:cubicBezTo>
                  <a:pt x="1178" y="1835"/>
                  <a:pt x="1180" y="1835"/>
                  <a:pt x="1182" y="1836"/>
                </a:cubicBezTo>
                <a:cubicBezTo>
                  <a:pt x="1191" y="1837"/>
                  <a:pt x="1201" y="1839"/>
                  <a:pt x="1203" y="1848"/>
                </a:cubicBezTo>
                <a:cubicBezTo>
                  <a:pt x="1205" y="1855"/>
                  <a:pt x="1206" y="1863"/>
                  <a:pt x="1207" y="1870"/>
                </a:cubicBezTo>
                <a:cubicBezTo>
                  <a:pt x="1207" y="1871"/>
                  <a:pt x="1207" y="1871"/>
                  <a:pt x="1207" y="1871"/>
                </a:cubicBezTo>
                <a:cubicBezTo>
                  <a:pt x="1208" y="1873"/>
                  <a:pt x="1207" y="1874"/>
                  <a:pt x="1207" y="1876"/>
                </a:cubicBezTo>
                <a:cubicBezTo>
                  <a:pt x="1207" y="1876"/>
                  <a:pt x="1207" y="1876"/>
                  <a:pt x="1206" y="1876"/>
                </a:cubicBezTo>
                <a:cubicBezTo>
                  <a:pt x="1206" y="1876"/>
                  <a:pt x="1206" y="1876"/>
                  <a:pt x="1206" y="1876"/>
                </a:cubicBezTo>
                <a:cubicBezTo>
                  <a:pt x="1206" y="1877"/>
                  <a:pt x="1206" y="1877"/>
                  <a:pt x="1206" y="1877"/>
                </a:cubicBezTo>
                <a:cubicBezTo>
                  <a:pt x="1204" y="1880"/>
                  <a:pt x="1200" y="1882"/>
                  <a:pt x="1195" y="1883"/>
                </a:cubicBezTo>
                <a:cubicBezTo>
                  <a:pt x="1195" y="1883"/>
                  <a:pt x="1195" y="1884"/>
                  <a:pt x="1194" y="1884"/>
                </a:cubicBezTo>
                <a:cubicBezTo>
                  <a:pt x="1194" y="1884"/>
                  <a:pt x="1193" y="1884"/>
                  <a:pt x="1193" y="1884"/>
                </a:cubicBezTo>
                <a:cubicBezTo>
                  <a:pt x="1192" y="1884"/>
                  <a:pt x="1192" y="1884"/>
                  <a:pt x="1192" y="1884"/>
                </a:cubicBezTo>
                <a:cubicBezTo>
                  <a:pt x="1191" y="1884"/>
                  <a:pt x="1190" y="1884"/>
                  <a:pt x="1189" y="1885"/>
                </a:cubicBezTo>
                <a:cubicBezTo>
                  <a:pt x="1178" y="1886"/>
                  <a:pt x="1164" y="1885"/>
                  <a:pt x="1158" y="1885"/>
                </a:cubicBezTo>
                <a:cubicBezTo>
                  <a:pt x="1137" y="1885"/>
                  <a:pt x="1137" y="1885"/>
                  <a:pt x="1137" y="1885"/>
                </a:cubicBezTo>
                <a:cubicBezTo>
                  <a:pt x="1135" y="1885"/>
                  <a:pt x="1134" y="1885"/>
                  <a:pt x="1132" y="1885"/>
                </a:cubicBezTo>
                <a:cubicBezTo>
                  <a:pt x="1131" y="1884"/>
                  <a:pt x="1130" y="1884"/>
                  <a:pt x="1128" y="1884"/>
                </a:cubicBezTo>
                <a:cubicBezTo>
                  <a:pt x="1128" y="1884"/>
                  <a:pt x="1128" y="1884"/>
                  <a:pt x="1127" y="1884"/>
                </a:cubicBezTo>
                <a:cubicBezTo>
                  <a:pt x="1127" y="1884"/>
                  <a:pt x="1127" y="1884"/>
                  <a:pt x="1127" y="1884"/>
                </a:cubicBezTo>
                <a:cubicBezTo>
                  <a:pt x="1126" y="1883"/>
                  <a:pt x="1125" y="1883"/>
                  <a:pt x="1123" y="1883"/>
                </a:cubicBezTo>
                <a:cubicBezTo>
                  <a:pt x="1123" y="1883"/>
                  <a:pt x="1122" y="1882"/>
                  <a:pt x="1122" y="1882"/>
                </a:cubicBezTo>
                <a:cubicBezTo>
                  <a:pt x="1121" y="1882"/>
                  <a:pt x="1120" y="1881"/>
                  <a:pt x="1119" y="1881"/>
                </a:cubicBezTo>
                <a:cubicBezTo>
                  <a:pt x="1117" y="1880"/>
                  <a:pt x="1116" y="1879"/>
                  <a:pt x="1115" y="1878"/>
                </a:cubicBezTo>
                <a:cubicBezTo>
                  <a:pt x="1115" y="1878"/>
                  <a:pt x="1114" y="1878"/>
                  <a:pt x="1114" y="1878"/>
                </a:cubicBezTo>
                <a:close/>
                <a:moveTo>
                  <a:pt x="1120" y="1961"/>
                </a:moveTo>
                <a:cubicBezTo>
                  <a:pt x="1118" y="1959"/>
                  <a:pt x="1117" y="1957"/>
                  <a:pt x="1117" y="1955"/>
                </a:cubicBezTo>
                <a:cubicBezTo>
                  <a:pt x="1117" y="1952"/>
                  <a:pt x="1117" y="1952"/>
                  <a:pt x="1117" y="1952"/>
                </a:cubicBezTo>
                <a:cubicBezTo>
                  <a:pt x="1117" y="1952"/>
                  <a:pt x="1117" y="1952"/>
                  <a:pt x="1117" y="1952"/>
                </a:cubicBezTo>
                <a:cubicBezTo>
                  <a:pt x="1116" y="1943"/>
                  <a:pt x="1116" y="1935"/>
                  <a:pt x="1115" y="1926"/>
                </a:cubicBezTo>
                <a:cubicBezTo>
                  <a:pt x="1115" y="1926"/>
                  <a:pt x="1115" y="1926"/>
                  <a:pt x="1115" y="1926"/>
                </a:cubicBezTo>
                <a:cubicBezTo>
                  <a:pt x="1115" y="1926"/>
                  <a:pt x="1115" y="1926"/>
                  <a:pt x="1115" y="1926"/>
                </a:cubicBezTo>
                <a:cubicBezTo>
                  <a:pt x="1115" y="1925"/>
                  <a:pt x="1115" y="1925"/>
                  <a:pt x="1115" y="1924"/>
                </a:cubicBezTo>
                <a:cubicBezTo>
                  <a:pt x="1117" y="1906"/>
                  <a:pt x="1155" y="1911"/>
                  <a:pt x="1167" y="1911"/>
                </a:cubicBezTo>
                <a:cubicBezTo>
                  <a:pt x="1181" y="1911"/>
                  <a:pt x="1208" y="1907"/>
                  <a:pt x="1216" y="1921"/>
                </a:cubicBezTo>
                <a:cubicBezTo>
                  <a:pt x="1217" y="1923"/>
                  <a:pt x="1218" y="1924"/>
                  <a:pt x="1218" y="1925"/>
                </a:cubicBezTo>
                <a:cubicBezTo>
                  <a:pt x="1219" y="1927"/>
                  <a:pt x="1219" y="1927"/>
                  <a:pt x="1219" y="1927"/>
                </a:cubicBezTo>
                <a:cubicBezTo>
                  <a:pt x="1219" y="1927"/>
                  <a:pt x="1219" y="1927"/>
                  <a:pt x="1219" y="1927"/>
                </a:cubicBezTo>
                <a:cubicBezTo>
                  <a:pt x="1219" y="1931"/>
                  <a:pt x="1220" y="1936"/>
                  <a:pt x="1221" y="1940"/>
                </a:cubicBezTo>
                <a:cubicBezTo>
                  <a:pt x="1224" y="1955"/>
                  <a:pt x="1224" y="1955"/>
                  <a:pt x="1224" y="1955"/>
                </a:cubicBezTo>
                <a:cubicBezTo>
                  <a:pt x="1225" y="1957"/>
                  <a:pt x="1224" y="1959"/>
                  <a:pt x="1223" y="1961"/>
                </a:cubicBezTo>
                <a:cubicBezTo>
                  <a:pt x="1223" y="1962"/>
                  <a:pt x="1222" y="1963"/>
                  <a:pt x="1220" y="1964"/>
                </a:cubicBezTo>
                <a:cubicBezTo>
                  <a:pt x="1220" y="1965"/>
                  <a:pt x="1219" y="1965"/>
                  <a:pt x="1219" y="1966"/>
                </a:cubicBezTo>
                <a:cubicBezTo>
                  <a:pt x="1219" y="1966"/>
                  <a:pt x="1218" y="1966"/>
                  <a:pt x="1218" y="1966"/>
                </a:cubicBezTo>
                <a:cubicBezTo>
                  <a:pt x="1218" y="1966"/>
                  <a:pt x="1218" y="1966"/>
                  <a:pt x="1218" y="1967"/>
                </a:cubicBezTo>
                <a:cubicBezTo>
                  <a:pt x="1217" y="1967"/>
                  <a:pt x="1216" y="1967"/>
                  <a:pt x="1215" y="1968"/>
                </a:cubicBezTo>
                <a:cubicBezTo>
                  <a:pt x="1215" y="1968"/>
                  <a:pt x="1214" y="1968"/>
                  <a:pt x="1213" y="1969"/>
                </a:cubicBezTo>
                <a:cubicBezTo>
                  <a:pt x="1213" y="1969"/>
                  <a:pt x="1212" y="1969"/>
                  <a:pt x="1212" y="1969"/>
                </a:cubicBezTo>
                <a:cubicBezTo>
                  <a:pt x="1211" y="1969"/>
                  <a:pt x="1211" y="1970"/>
                  <a:pt x="1210" y="1970"/>
                </a:cubicBezTo>
                <a:cubicBezTo>
                  <a:pt x="1209" y="1970"/>
                  <a:pt x="1209" y="1970"/>
                  <a:pt x="1208" y="1970"/>
                </a:cubicBezTo>
                <a:cubicBezTo>
                  <a:pt x="1208" y="1970"/>
                  <a:pt x="1207" y="1970"/>
                  <a:pt x="1207" y="1970"/>
                </a:cubicBezTo>
                <a:cubicBezTo>
                  <a:pt x="1206" y="1971"/>
                  <a:pt x="1205" y="1971"/>
                  <a:pt x="1204" y="1971"/>
                </a:cubicBezTo>
                <a:cubicBezTo>
                  <a:pt x="1202" y="1971"/>
                  <a:pt x="1201" y="1971"/>
                  <a:pt x="1199" y="1971"/>
                </a:cubicBezTo>
                <a:cubicBezTo>
                  <a:pt x="1199" y="1971"/>
                  <a:pt x="1199" y="1971"/>
                  <a:pt x="1199" y="1971"/>
                </a:cubicBezTo>
                <a:cubicBezTo>
                  <a:pt x="1199" y="1971"/>
                  <a:pt x="1199" y="1971"/>
                  <a:pt x="1199" y="1971"/>
                </a:cubicBezTo>
                <a:cubicBezTo>
                  <a:pt x="1181" y="1971"/>
                  <a:pt x="1164" y="1971"/>
                  <a:pt x="1147" y="1971"/>
                </a:cubicBezTo>
                <a:cubicBezTo>
                  <a:pt x="1145" y="1971"/>
                  <a:pt x="1143" y="1971"/>
                  <a:pt x="1141" y="1971"/>
                </a:cubicBezTo>
                <a:cubicBezTo>
                  <a:pt x="1141" y="1971"/>
                  <a:pt x="1140" y="1971"/>
                  <a:pt x="1140" y="1971"/>
                </a:cubicBezTo>
                <a:cubicBezTo>
                  <a:pt x="1139" y="1971"/>
                  <a:pt x="1137" y="1970"/>
                  <a:pt x="1136" y="1970"/>
                </a:cubicBezTo>
                <a:cubicBezTo>
                  <a:pt x="1136" y="1970"/>
                  <a:pt x="1136" y="1970"/>
                  <a:pt x="1136" y="1970"/>
                </a:cubicBezTo>
                <a:cubicBezTo>
                  <a:pt x="1135" y="1970"/>
                  <a:pt x="1135" y="1970"/>
                  <a:pt x="1135" y="1970"/>
                </a:cubicBezTo>
                <a:cubicBezTo>
                  <a:pt x="1134" y="1969"/>
                  <a:pt x="1132" y="1969"/>
                  <a:pt x="1131" y="1969"/>
                </a:cubicBezTo>
                <a:cubicBezTo>
                  <a:pt x="1130" y="1968"/>
                  <a:pt x="1130" y="1968"/>
                  <a:pt x="1129" y="1968"/>
                </a:cubicBezTo>
                <a:cubicBezTo>
                  <a:pt x="1128" y="1967"/>
                  <a:pt x="1128" y="1967"/>
                  <a:pt x="1127" y="1967"/>
                </a:cubicBezTo>
                <a:cubicBezTo>
                  <a:pt x="1127" y="1967"/>
                  <a:pt x="1126" y="1967"/>
                  <a:pt x="1126" y="1966"/>
                </a:cubicBezTo>
                <a:cubicBezTo>
                  <a:pt x="1124" y="1965"/>
                  <a:pt x="1121" y="1963"/>
                  <a:pt x="1120" y="1961"/>
                </a:cubicBezTo>
                <a:close/>
                <a:moveTo>
                  <a:pt x="1244" y="2063"/>
                </a:moveTo>
                <a:cubicBezTo>
                  <a:pt x="1243" y="2066"/>
                  <a:pt x="1241" y="2068"/>
                  <a:pt x="1238" y="2070"/>
                </a:cubicBezTo>
                <a:cubicBezTo>
                  <a:pt x="1236" y="2072"/>
                  <a:pt x="1233" y="2074"/>
                  <a:pt x="1229" y="2075"/>
                </a:cubicBezTo>
                <a:cubicBezTo>
                  <a:pt x="1225" y="2076"/>
                  <a:pt x="1221" y="2076"/>
                  <a:pt x="1217" y="2076"/>
                </a:cubicBezTo>
                <a:cubicBezTo>
                  <a:pt x="1205" y="2076"/>
                  <a:pt x="1205" y="2076"/>
                  <a:pt x="1205" y="2076"/>
                </a:cubicBezTo>
                <a:cubicBezTo>
                  <a:pt x="1205" y="2076"/>
                  <a:pt x="1205" y="2076"/>
                  <a:pt x="1205" y="2076"/>
                </a:cubicBezTo>
                <a:cubicBezTo>
                  <a:pt x="1189" y="2076"/>
                  <a:pt x="1174" y="2076"/>
                  <a:pt x="1158" y="2077"/>
                </a:cubicBezTo>
                <a:cubicBezTo>
                  <a:pt x="1156" y="2077"/>
                  <a:pt x="1154" y="2076"/>
                  <a:pt x="1152" y="2076"/>
                </a:cubicBezTo>
                <a:cubicBezTo>
                  <a:pt x="1152" y="2076"/>
                  <a:pt x="1151" y="2076"/>
                  <a:pt x="1151" y="2076"/>
                </a:cubicBezTo>
                <a:cubicBezTo>
                  <a:pt x="1149" y="2076"/>
                  <a:pt x="1148" y="2075"/>
                  <a:pt x="1146" y="2075"/>
                </a:cubicBezTo>
                <a:cubicBezTo>
                  <a:pt x="1146" y="2075"/>
                  <a:pt x="1146" y="2075"/>
                  <a:pt x="1146" y="2075"/>
                </a:cubicBezTo>
                <a:cubicBezTo>
                  <a:pt x="1145" y="2075"/>
                  <a:pt x="1145" y="2075"/>
                  <a:pt x="1145" y="2075"/>
                </a:cubicBezTo>
                <a:cubicBezTo>
                  <a:pt x="1138" y="2073"/>
                  <a:pt x="1132" y="2069"/>
                  <a:pt x="1128" y="2064"/>
                </a:cubicBezTo>
                <a:cubicBezTo>
                  <a:pt x="1128" y="2064"/>
                  <a:pt x="1128" y="2064"/>
                  <a:pt x="1128" y="2064"/>
                </a:cubicBezTo>
                <a:cubicBezTo>
                  <a:pt x="1128" y="2064"/>
                  <a:pt x="1128" y="2064"/>
                  <a:pt x="1128" y="2064"/>
                </a:cubicBezTo>
                <a:cubicBezTo>
                  <a:pt x="1127" y="2063"/>
                  <a:pt x="1126" y="2062"/>
                  <a:pt x="1126" y="2060"/>
                </a:cubicBezTo>
                <a:cubicBezTo>
                  <a:pt x="1126" y="2060"/>
                  <a:pt x="1126" y="2059"/>
                  <a:pt x="1125" y="2059"/>
                </a:cubicBezTo>
                <a:cubicBezTo>
                  <a:pt x="1125" y="2058"/>
                  <a:pt x="1125" y="2057"/>
                  <a:pt x="1125" y="2057"/>
                </a:cubicBezTo>
                <a:cubicBezTo>
                  <a:pt x="1125" y="2056"/>
                  <a:pt x="1125" y="2056"/>
                  <a:pt x="1125" y="2056"/>
                </a:cubicBezTo>
                <a:cubicBezTo>
                  <a:pt x="1125" y="2055"/>
                  <a:pt x="1125" y="2055"/>
                  <a:pt x="1125" y="2055"/>
                </a:cubicBezTo>
                <a:cubicBezTo>
                  <a:pt x="1125" y="2055"/>
                  <a:pt x="1125" y="2055"/>
                  <a:pt x="1125" y="2055"/>
                </a:cubicBezTo>
                <a:cubicBezTo>
                  <a:pt x="1124" y="2046"/>
                  <a:pt x="1123" y="2037"/>
                  <a:pt x="1123" y="2029"/>
                </a:cubicBezTo>
                <a:cubicBezTo>
                  <a:pt x="1123" y="2027"/>
                  <a:pt x="1122" y="2026"/>
                  <a:pt x="1122" y="2024"/>
                </a:cubicBezTo>
                <a:cubicBezTo>
                  <a:pt x="1122" y="2020"/>
                  <a:pt x="1122" y="2020"/>
                  <a:pt x="1122" y="2020"/>
                </a:cubicBezTo>
                <a:cubicBezTo>
                  <a:pt x="1122" y="2019"/>
                  <a:pt x="1122" y="2019"/>
                  <a:pt x="1122" y="2019"/>
                </a:cubicBezTo>
                <a:cubicBezTo>
                  <a:pt x="1122" y="2018"/>
                  <a:pt x="1122" y="2017"/>
                  <a:pt x="1122" y="2016"/>
                </a:cubicBezTo>
                <a:cubicBezTo>
                  <a:pt x="1122" y="2016"/>
                  <a:pt x="1123" y="2016"/>
                  <a:pt x="1123" y="2015"/>
                </a:cubicBezTo>
                <a:cubicBezTo>
                  <a:pt x="1123" y="2014"/>
                  <a:pt x="1123" y="2014"/>
                  <a:pt x="1123" y="2013"/>
                </a:cubicBezTo>
                <a:cubicBezTo>
                  <a:pt x="1124" y="2013"/>
                  <a:pt x="1124" y="2013"/>
                  <a:pt x="1124" y="2012"/>
                </a:cubicBezTo>
                <a:cubicBezTo>
                  <a:pt x="1124" y="2012"/>
                  <a:pt x="1124" y="2012"/>
                  <a:pt x="1124" y="2012"/>
                </a:cubicBezTo>
                <a:cubicBezTo>
                  <a:pt x="1125" y="2011"/>
                  <a:pt x="1125" y="2010"/>
                  <a:pt x="1126" y="2010"/>
                </a:cubicBezTo>
                <a:cubicBezTo>
                  <a:pt x="1126" y="2009"/>
                  <a:pt x="1127" y="2009"/>
                  <a:pt x="1127" y="2009"/>
                </a:cubicBezTo>
                <a:cubicBezTo>
                  <a:pt x="1128" y="2008"/>
                  <a:pt x="1128" y="2008"/>
                  <a:pt x="1129" y="2007"/>
                </a:cubicBezTo>
                <a:cubicBezTo>
                  <a:pt x="1129" y="2007"/>
                  <a:pt x="1129" y="2007"/>
                  <a:pt x="1130" y="2006"/>
                </a:cubicBezTo>
                <a:cubicBezTo>
                  <a:pt x="1130" y="2006"/>
                  <a:pt x="1130" y="2006"/>
                  <a:pt x="1130" y="2006"/>
                </a:cubicBezTo>
                <a:cubicBezTo>
                  <a:pt x="1131" y="2006"/>
                  <a:pt x="1132" y="2005"/>
                  <a:pt x="1133" y="2004"/>
                </a:cubicBezTo>
                <a:cubicBezTo>
                  <a:pt x="1134" y="2004"/>
                  <a:pt x="1134" y="2004"/>
                  <a:pt x="1134" y="2004"/>
                </a:cubicBezTo>
                <a:cubicBezTo>
                  <a:pt x="1134" y="2004"/>
                  <a:pt x="1135" y="2004"/>
                  <a:pt x="1135" y="2004"/>
                </a:cubicBezTo>
                <a:cubicBezTo>
                  <a:pt x="1135" y="2004"/>
                  <a:pt x="1135" y="2004"/>
                  <a:pt x="1136" y="2004"/>
                </a:cubicBezTo>
                <a:cubicBezTo>
                  <a:pt x="1137" y="2003"/>
                  <a:pt x="1138" y="2003"/>
                  <a:pt x="1139" y="2003"/>
                </a:cubicBezTo>
                <a:cubicBezTo>
                  <a:pt x="1139" y="2002"/>
                  <a:pt x="1140" y="2002"/>
                  <a:pt x="1140" y="2002"/>
                </a:cubicBezTo>
                <a:cubicBezTo>
                  <a:pt x="1141" y="2002"/>
                  <a:pt x="1141" y="2002"/>
                  <a:pt x="1142" y="2002"/>
                </a:cubicBezTo>
                <a:cubicBezTo>
                  <a:pt x="1143" y="2002"/>
                  <a:pt x="1145" y="2001"/>
                  <a:pt x="1147" y="2001"/>
                </a:cubicBezTo>
                <a:cubicBezTo>
                  <a:pt x="1147" y="2001"/>
                  <a:pt x="1148" y="2001"/>
                  <a:pt x="1148" y="2001"/>
                </a:cubicBezTo>
                <a:cubicBezTo>
                  <a:pt x="1149" y="2001"/>
                  <a:pt x="1149" y="2001"/>
                  <a:pt x="1150" y="2001"/>
                </a:cubicBezTo>
                <a:cubicBezTo>
                  <a:pt x="1153" y="2001"/>
                  <a:pt x="1153" y="2001"/>
                  <a:pt x="1153" y="2001"/>
                </a:cubicBezTo>
                <a:cubicBezTo>
                  <a:pt x="1155" y="2001"/>
                  <a:pt x="1158" y="2001"/>
                  <a:pt x="1160" y="2001"/>
                </a:cubicBezTo>
                <a:cubicBezTo>
                  <a:pt x="1163" y="2001"/>
                  <a:pt x="1165" y="2001"/>
                  <a:pt x="1168" y="2001"/>
                </a:cubicBezTo>
                <a:cubicBezTo>
                  <a:pt x="1191" y="2001"/>
                  <a:pt x="1191" y="2001"/>
                  <a:pt x="1191" y="2001"/>
                </a:cubicBezTo>
                <a:cubicBezTo>
                  <a:pt x="1197" y="2001"/>
                  <a:pt x="1203" y="2001"/>
                  <a:pt x="1209" y="2001"/>
                </a:cubicBezTo>
                <a:cubicBezTo>
                  <a:pt x="1210" y="2001"/>
                  <a:pt x="1211" y="2001"/>
                  <a:pt x="1212" y="2002"/>
                </a:cubicBezTo>
                <a:cubicBezTo>
                  <a:pt x="1212" y="2002"/>
                  <a:pt x="1213" y="2002"/>
                  <a:pt x="1214" y="2002"/>
                </a:cubicBezTo>
                <a:cubicBezTo>
                  <a:pt x="1214" y="2002"/>
                  <a:pt x="1214" y="2002"/>
                  <a:pt x="1215" y="2002"/>
                </a:cubicBezTo>
                <a:cubicBezTo>
                  <a:pt x="1215" y="2002"/>
                  <a:pt x="1216" y="2002"/>
                  <a:pt x="1216" y="2002"/>
                </a:cubicBezTo>
                <a:cubicBezTo>
                  <a:pt x="1216" y="2002"/>
                  <a:pt x="1216" y="2003"/>
                  <a:pt x="1217" y="2003"/>
                </a:cubicBezTo>
                <a:cubicBezTo>
                  <a:pt x="1218" y="2003"/>
                  <a:pt x="1219" y="2003"/>
                  <a:pt x="1220" y="2004"/>
                </a:cubicBezTo>
                <a:cubicBezTo>
                  <a:pt x="1221" y="2004"/>
                  <a:pt x="1221" y="2004"/>
                  <a:pt x="1222" y="2004"/>
                </a:cubicBezTo>
                <a:cubicBezTo>
                  <a:pt x="1222" y="2005"/>
                  <a:pt x="1223" y="2005"/>
                  <a:pt x="1223" y="2005"/>
                </a:cubicBezTo>
                <a:cubicBezTo>
                  <a:pt x="1224" y="2005"/>
                  <a:pt x="1225" y="2006"/>
                  <a:pt x="1226" y="2006"/>
                </a:cubicBezTo>
                <a:cubicBezTo>
                  <a:pt x="1229" y="2008"/>
                  <a:pt x="1231" y="2010"/>
                  <a:pt x="1233" y="2012"/>
                </a:cubicBezTo>
                <a:cubicBezTo>
                  <a:pt x="1235" y="2014"/>
                  <a:pt x="1237" y="2017"/>
                  <a:pt x="1237" y="2019"/>
                </a:cubicBezTo>
                <a:cubicBezTo>
                  <a:pt x="1240" y="2034"/>
                  <a:pt x="1240" y="2034"/>
                  <a:pt x="1240" y="2034"/>
                </a:cubicBezTo>
                <a:cubicBezTo>
                  <a:pt x="1241" y="2040"/>
                  <a:pt x="1243" y="2046"/>
                  <a:pt x="1244" y="2052"/>
                </a:cubicBezTo>
                <a:cubicBezTo>
                  <a:pt x="1244" y="2052"/>
                  <a:pt x="1244" y="2052"/>
                  <a:pt x="1244" y="2052"/>
                </a:cubicBezTo>
                <a:cubicBezTo>
                  <a:pt x="1244" y="2055"/>
                  <a:pt x="1244" y="2055"/>
                  <a:pt x="1244" y="2055"/>
                </a:cubicBezTo>
                <a:cubicBezTo>
                  <a:pt x="1245" y="2058"/>
                  <a:pt x="1245" y="2061"/>
                  <a:pt x="1244" y="2063"/>
                </a:cubicBezTo>
                <a:close/>
                <a:moveTo>
                  <a:pt x="1349" y="1880"/>
                </a:moveTo>
                <a:cubicBezTo>
                  <a:pt x="1346" y="1879"/>
                  <a:pt x="1344" y="1878"/>
                  <a:pt x="1342" y="1876"/>
                </a:cubicBezTo>
                <a:cubicBezTo>
                  <a:pt x="1340" y="1875"/>
                  <a:pt x="1338" y="1873"/>
                  <a:pt x="1338" y="1871"/>
                </a:cubicBezTo>
                <a:cubicBezTo>
                  <a:pt x="1337" y="1868"/>
                  <a:pt x="1337" y="1868"/>
                  <a:pt x="1337" y="1868"/>
                </a:cubicBezTo>
                <a:cubicBezTo>
                  <a:pt x="1335" y="1863"/>
                  <a:pt x="1333" y="1859"/>
                  <a:pt x="1332" y="1854"/>
                </a:cubicBezTo>
                <a:cubicBezTo>
                  <a:pt x="1331" y="1852"/>
                  <a:pt x="1329" y="1848"/>
                  <a:pt x="1329" y="1845"/>
                </a:cubicBezTo>
                <a:cubicBezTo>
                  <a:pt x="1329" y="1845"/>
                  <a:pt x="1329" y="1845"/>
                  <a:pt x="1329" y="1844"/>
                </a:cubicBezTo>
                <a:cubicBezTo>
                  <a:pt x="1329" y="1844"/>
                  <a:pt x="1329" y="1844"/>
                  <a:pt x="1329" y="1844"/>
                </a:cubicBezTo>
                <a:cubicBezTo>
                  <a:pt x="1329" y="1844"/>
                  <a:pt x="1329" y="1843"/>
                  <a:pt x="1329" y="1843"/>
                </a:cubicBezTo>
                <a:cubicBezTo>
                  <a:pt x="1329" y="1843"/>
                  <a:pt x="1329" y="1843"/>
                  <a:pt x="1329" y="1842"/>
                </a:cubicBezTo>
                <a:cubicBezTo>
                  <a:pt x="1329" y="1842"/>
                  <a:pt x="1329" y="1842"/>
                  <a:pt x="1329" y="1842"/>
                </a:cubicBezTo>
                <a:cubicBezTo>
                  <a:pt x="1333" y="1834"/>
                  <a:pt x="1348" y="1835"/>
                  <a:pt x="1355" y="1835"/>
                </a:cubicBezTo>
                <a:cubicBezTo>
                  <a:pt x="1392" y="1835"/>
                  <a:pt x="1392" y="1835"/>
                  <a:pt x="1392" y="1835"/>
                </a:cubicBezTo>
                <a:cubicBezTo>
                  <a:pt x="1396" y="1835"/>
                  <a:pt x="1399" y="1835"/>
                  <a:pt x="1402" y="1836"/>
                </a:cubicBezTo>
                <a:cubicBezTo>
                  <a:pt x="1403" y="1836"/>
                  <a:pt x="1404" y="1836"/>
                  <a:pt x="1405" y="1836"/>
                </a:cubicBezTo>
                <a:cubicBezTo>
                  <a:pt x="1405" y="1836"/>
                  <a:pt x="1405" y="1837"/>
                  <a:pt x="1406" y="1837"/>
                </a:cubicBezTo>
                <a:cubicBezTo>
                  <a:pt x="1406" y="1837"/>
                  <a:pt x="1407" y="1837"/>
                  <a:pt x="1408" y="1837"/>
                </a:cubicBezTo>
                <a:cubicBezTo>
                  <a:pt x="1409" y="1837"/>
                  <a:pt x="1410" y="1838"/>
                  <a:pt x="1411" y="1838"/>
                </a:cubicBezTo>
                <a:cubicBezTo>
                  <a:pt x="1411" y="1838"/>
                  <a:pt x="1411" y="1838"/>
                  <a:pt x="1411" y="1838"/>
                </a:cubicBezTo>
                <a:cubicBezTo>
                  <a:pt x="1411" y="1838"/>
                  <a:pt x="1411" y="1838"/>
                  <a:pt x="1411" y="1838"/>
                </a:cubicBezTo>
                <a:cubicBezTo>
                  <a:pt x="1412" y="1839"/>
                  <a:pt x="1413" y="1839"/>
                  <a:pt x="1414" y="1840"/>
                </a:cubicBezTo>
                <a:cubicBezTo>
                  <a:pt x="1415" y="1840"/>
                  <a:pt x="1415" y="1840"/>
                  <a:pt x="1416" y="1841"/>
                </a:cubicBezTo>
                <a:cubicBezTo>
                  <a:pt x="1416" y="1841"/>
                  <a:pt x="1416" y="1841"/>
                  <a:pt x="1417" y="1841"/>
                </a:cubicBezTo>
                <a:cubicBezTo>
                  <a:pt x="1417" y="1841"/>
                  <a:pt x="1417" y="1841"/>
                  <a:pt x="1417" y="1842"/>
                </a:cubicBezTo>
                <a:cubicBezTo>
                  <a:pt x="1418" y="1842"/>
                  <a:pt x="1418" y="1842"/>
                  <a:pt x="1418" y="1842"/>
                </a:cubicBezTo>
                <a:cubicBezTo>
                  <a:pt x="1420" y="1844"/>
                  <a:pt x="1422" y="1845"/>
                  <a:pt x="1423" y="1847"/>
                </a:cubicBezTo>
                <a:cubicBezTo>
                  <a:pt x="1423" y="1847"/>
                  <a:pt x="1423" y="1847"/>
                  <a:pt x="1423" y="1847"/>
                </a:cubicBezTo>
                <a:cubicBezTo>
                  <a:pt x="1426" y="1852"/>
                  <a:pt x="1428" y="1859"/>
                  <a:pt x="1431" y="1864"/>
                </a:cubicBezTo>
                <a:cubicBezTo>
                  <a:pt x="1431" y="1864"/>
                  <a:pt x="1431" y="1864"/>
                  <a:pt x="1431" y="1864"/>
                </a:cubicBezTo>
                <a:cubicBezTo>
                  <a:pt x="1432" y="1867"/>
                  <a:pt x="1434" y="1870"/>
                  <a:pt x="1435" y="1873"/>
                </a:cubicBezTo>
                <a:cubicBezTo>
                  <a:pt x="1435" y="1873"/>
                  <a:pt x="1435" y="1873"/>
                  <a:pt x="1435" y="1873"/>
                </a:cubicBezTo>
                <a:cubicBezTo>
                  <a:pt x="1435" y="1873"/>
                  <a:pt x="1435" y="1873"/>
                  <a:pt x="1435" y="1874"/>
                </a:cubicBezTo>
                <a:cubicBezTo>
                  <a:pt x="1436" y="1879"/>
                  <a:pt x="1431" y="1882"/>
                  <a:pt x="1425" y="1883"/>
                </a:cubicBezTo>
                <a:cubicBezTo>
                  <a:pt x="1425" y="1883"/>
                  <a:pt x="1425" y="1883"/>
                  <a:pt x="1425" y="1883"/>
                </a:cubicBezTo>
                <a:cubicBezTo>
                  <a:pt x="1425" y="1883"/>
                  <a:pt x="1424" y="1883"/>
                  <a:pt x="1424" y="1883"/>
                </a:cubicBezTo>
                <a:cubicBezTo>
                  <a:pt x="1423" y="1884"/>
                  <a:pt x="1422" y="1884"/>
                  <a:pt x="1421" y="1884"/>
                </a:cubicBezTo>
                <a:cubicBezTo>
                  <a:pt x="1421" y="1884"/>
                  <a:pt x="1420" y="1884"/>
                  <a:pt x="1420" y="1884"/>
                </a:cubicBezTo>
                <a:cubicBezTo>
                  <a:pt x="1419" y="1884"/>
                  <a:pt x="1418" y="1884"/>
                  <a:pt x="1417" y="1884"/>
                </a:cubicBezTo>
                <a:cubicBezTo>
                  <a:pt x="1417" y="1884"/>
                  <a:pt x="1416" y="1884"/>
                  <a:pt x="1416" y="1884"/>
                </a:cubicBezTo>
                <a:cubicBezTo>
                  <a:pt x="1416" y="1884"/>
                  <a:pt x="1416" y="1884"/>
                  <a:pt x="1415" y="1884"/>
                </a:cubicBezTo>
                <a:cubicBezTo>
                  <a:pt x="1414" y="1884"/>
                  <a:pt x="1414" y="1884"/>
                  <a:pt x="1414" y="1884"/>
                </a:cubicBezTo>
                <a:cubicBezTo>
                  <a:pt x="1408" y="1884"/>
                  <a:pt x="1403" y="1884"/>
                  <a:pt x="1397" y="1884"/>
                </a:cubicBezTo>
                <a:cubicBezTo>
                  <a:pt x="1387" y="1884"/>
                  <a:pt x="1378" y="1884"/>
                  <a:pt x="1368" y="1884"/>
                </a:cubicBezTo>
                <a:cubicBezTo>
                  <a:pt x="1362" y="1884"/>
                  <a:pt x="1355" y="1883"/>
                  <a:pt x="1349" y="1880"/>
                </a:cubicBezTo>
                <a:cubicBezTo>
                  <a:pt x="1349" y="1880"/>
                  <a:pt x="1349" y="1880"/>
                  <a:pt x="1349" y="1880"/>
                </a:cubicBezTo>
                <a:close/>
                <a:moveTo>
                  <a:pt x="1373" y="1961"/>
                </a:moveTo>
                <a:cubicBezTo>
                  <a:pt x="1371" y="1959"/>
                  <a:pt x="1369" y="1956"/>
                  <a:pt x="1369" y="1954"/>
                </a:cubicBezTo>
                <a:cubicBezTo>
                  <a:pt x="1363" y="1940"/>
                  <a:pt x="1363" y="1940"/>
                  <a:pt x="1363" y="1940"/>
                </a:cubicBezTo>
                <a:cubicBezTo>
                  <a:pt x="1362" y="1935"/>
                  <a:pt x="1360" y="1931"/>
                  <a:pt x="1359" y="1927"/>
                </a:cubicBezTo>
                <a:cubicBezTo>
                  <a:pt x="1359" y="1927"/>
                  <a:pt x="1359" y="1927"/>
                  <a:pt x="1359" y="1927"/>
                </a:cubicBezTo>
                <a:cubicBezTo>
                  <a:pt x="1358" y="1925"/>
                  <a:pt x="1358" y="1925"/>
                  <a:pt x="1358" y="1925"/>
                </a:cubicBezTo>
                <a:cubicBezTo>
                  <a:pt x="1357" y="1923"/>
                  <a:pt x="1357" y="1921"/>
                  <a:pt x="1358" y="1919"/>
                </a:cubicBezTo>
                <a:cubicBezTo>
                  <a:pt x="1358" y="1918"/>
                  <a:pt x="1359" y="1917"/>
                  <a:pt x="1360" y="1916"/>
                </a:cubicBezTo>
                <a:cubicBezTo>
                  <a:pt x="1360" y="1916"/>
                  <a:pt x="1361" y="1916"/>
                  <a:pt x="1361" y="1915"/>
                </a:cubicBezTo>
                <a:cubicBezTo>
                  <a:pt x="1361" y="1915"/>
                  <a:pt x="1361" y="1915"/>
                  <a:pt x="1362" y="1915"/>
                </a:cubicBezTo>
                <a:cubicBezTo>
                  <a:pt x="1364" y="1913"/>
                  <a:pt x="1366" y="1912"/>
                  <a:pt x="1369" y="1911"/>
                </a:cubicBezTo>
                <a:cubicBezTo>
                  <a:pt x="1371" y="1911"/>
                  <a:pt x="1374" y="1910"/>
                  <a:pt x="1376" y="1910"/>
                </a:cubicBezTo>
                <a:cubicBezTo>
                  <a:pt x="1386" y="1909"/>
                  <a:pt x="1397" y="1910"/>
                  <a:pt x="1402" y="1910"/>
                </a:cubicBezTo>
                <a:cubicBezTo>
                  <a:pt x="1420" y="1910"/>
                  <a:pt x="1451" y="1906"/>
                  <a:pt x="1461" y="1925"/>
                </a:cubicBezTo>
                <a:cubicBezTo>
                  <a:pt x="1461" y="1925"/>
                  <a:pt x="1461" y="1925"/>
                  <a:pt x="1461" y="1925"/>
                </a:cubicBezTo>
                <a:cubicBezTo>
                  <a:pt x="1461" y="1925"/>
                  <a:pt x="1461" y="1925"/>
                  <a:pt x="1461" y="1925"/>
                </a:cubicBezTo>
                <a:cubicBezTo>
                  <a:pt x="1461" y="1925"/>
                  <a:pt x="1461" y="1925"/>
                  <a:pt x="1461" y="1925"/>
                </a:cubicBezTo>
                <a:cubicBezTo>
                  <a:pt x="1465" y="1933"/>
                  <a:pt x="1469" y="1940"/>
                  <a:pt x="1473" y="1948"/>
                </a:cubicBezTo>
                <a:cubicBezTo>
                  <a:pt x="1474" y="1951"/>
                  <a:pt x="1476" y="1953"/>
                  <a:pt x="1476" y="1956"/>
                </a:cubicBezTo>
                <a:cubicBezTo>
                  <a:pt x="1476" y="1956"/>
                  <a:pt x="1476" y="1956"/>
                  <a:pt x="1476" y="1957"/>
                </a:cubicBezTo>
                <a:cubicBezTo>
                  <a:pt x="1477" y="1957"/>
                  <a:pt x="1477" y="1958"/>
                  <a:pt x="1477" y="1958"/>
                </a:cubicBezTo>
                <a:cubicBezTo>
                  <a:pt x="1477" y="1959"/>
                  <a:pt x="1477" y="1959"/>
                  <a:pt x="1477" y="1960"/>
                </a:cubicBezTo>
                <a:cubicBezTo>
                  <a:pt x="1477" y="1960"/>
                  <a:pt x="1477" y="1960"/>
                  <a:pt x="1477" y="1960"/>
                </a:cubicBezTo>
                <a:cubicBezTo>
                  <a:pt x="1477" y="1960"/>
                  <a:pt x="1476" y="1961"/>
                  <a:pt x="1476" y="1961"/>
                </a:cubicBezTo>
                <a:cubicBezTo>
                  <a:pt x="1476" y="1962"/>
                  <a:pt x="1476" y="1962"/>
                  <a:pt x="1475" y="1963"/>
                </a:cubicBezTo>
                <a:cubicBezTo>
                  <a:pt x="1475" y="1963"/>
                  <a:pt x="1475" y="1963"/>
                  <a:pt x="1475" y="1963"/>
                </a:cubicBezTo>
                <a:cubicBezTo>
                  <a:pt x="1475" y="1964"/>
                  <a:pt x="1474" y="1965"/>
                  <a:pt x="1474" y="1965"/>
                </a:cubicBezTo>
                <a:cubicBezTo>
                  <a:pt x="1473" y="1965"/>
                  <a:pt x="1473" y="1965"/>
                  <a:pt x="1473" y="1966"/>
                </a:cubicBezTo>
                <a:cubicBezTo>
                  <a:pt x="1473" y="1966"/>
                  <a:pt x="1473" y="1966"/>
                  <a:pt x="1472" y="1966"/>
                </a:cubicBezTo>
                <a:cubicBezTo>
                  <a:pt x="1472" y="1966"/>
                  <a:pt x="1472" y="1967"/>
                  <a:pt x="1471" y="1967"/>
                </a:cubicBezTo>
                <a:cubicBezTo>
                  <a:pt x="1470" y="1968"/>
                  <a:pt x="1468" y="1969"/>
                  <a:pt x="1466" y="1969"/>
                </a:cubicBezTo>
                <a:cubicBezTo>
                  <a:pt x="1465" y="1969"/>
                  <a:pt x="1465" y="1969"/>
                  <a:pt x="1464" y="1970"/>
                </a:cubicBezTo>
                <a:cubicBezTo>
                  <a:pt x="1463" y="1970"/>
                  <a:pt x="1462" y="1970"/>
                  <a:pt x="1462" y="1970"/>
                </a:cubicBezTo>
                <a:cubicBezTo>
                  <a:pt x="1461" y="1970"/>
                  <a:pt x="1461" y="1970"/>
                  <a:pt x="1461" y="1970"/>
                </a:cubicBezTo>
                <a:cubicBezTo>
                  <a:pt x="1460" y="1970"/>
                  <a:pt x="1460" y="1970"/>
                  <a:pt x="1460" y="1970"/>
                </a:cubicBezTo>
                <a:cubicBezTo>
                  <a:pt x="1441" y="1972"/>
                  <a:pt x="1422" y="1971"/>
                  <a:pt x="1403" y="1971"/>
                </a:cubicBezTo>
                <a:cubicBezTo>
                  <a:pt x="1401" y="1971"/>
                  <a:pt x="1399" y="1971"/>
                  <a:pt x="1397" y="1970"/>
                </a:cubicBezTo>
                <a:cubicBezTo>
                  <a:pt x="1397" y="1970"/>
                  <a:pt x="1397" y="1970"/>
                  <a:pt x="1397" y="1970"/>
                </a:cubicBezTo>
                <a:cubicBezTo>
                  <a:pt x="1390" y="1970"/>
                  <a:pt x="1383" y="1967"/>
                  <a:pt x="1377" y="1964"/>
                </a:cubicBezTo>
                <a:cubicBezTo>
                  <a:pt x="1376" y="1963"/>
                  <a:pt x="1374" y="1962"/>
                  <a:pt x="1373" y="1961"/>
                </a:cubicBezTo>
                <a:close/>
                <a:moveTo>
                  <a:pt x="1527" y="2063"/>
                </a:moveTo>
                <a:cubicBezTo>
                  <a:pt x="1527" y="2063"/>
                  <a:pt x="1527" y="2064"/>
                  <a:pt x="1527" y="2064"/>
                </a:cubicBezTo>
                <a:cubicBezTo>
                  <a:pt x="1527" y="2065"/>
                  <a:pt x="1526" y="2065"/>
                  <a:pt x="1526" y="2065"/>
                </a:cubicBezTo>
                <a:cubicBezTo>
                  <a:pt x="1526" y="2066"/>
                  <a:pt x="1526" y="2066"/>
                  <a:pt x="1525" y="2067"/>
                </a:cubicBezTo>
                <a:cubicBezTo>
                  <a:pt x="1525" y="2067"/>
                  <a:pt x="1525" y="2068"/>
                  <a:pt x="1525" y="2068"/>
                </a:cubicBezTo>
                <a:cubicBezTo>
                  <a:pt x="1525" y="2068"/>
                  <a:pt x="1524" y="2068"/>
                  <a:pt x="1524" y="2069"/>
                </a:cubicBezTo>
                <a:cubicBezTo>
                  <a:pt x="1524" y="2069"/>
                  <a:pt x="1524" y="2069"/>
                  <a:pt x="1524" y="2069"/>
                </a:cubicBezTo>
                <a:cubicBezTo>
                  <a:pt x="1524" y="2069"/>
                  <a:pt x="1523" y="2070"/>
                  <a:pt x="1523" y="2070"/>
                </a:cubicBezTo>
                <a:cubicBezTo>
                  <a:pt x="1520" y="2073"/>
                  <a:pt x="1515" y="2074"/>
                  <a:pt x="1511" y="2075"/>
                </a:cubicBezTo>
                <a:cubicBezTo>
                  <a:pt x="1510" y="2075"/>
                  <a:pt x="1510" y="2075"/>
                  <a:pt x="1510" y="2075"/>
                </a:cubicBezTo>
                <a:cubicBezTo>
                  <a:pt x="1508" y="2075"/>
                  <a:pt x="1506" y="2076"/>
                  <a:pt x="1504" y="2076"/>
                </a:cubicBezTo>
                <a:cubicBezTo>
                  <a:pt x="1504" y="2076"/>
                  <a:pt x="1504" y="2076"/>
                  <a:pt x="1504" y="2076"/>
                </a:cubicBezTo>
                <a:cubicBezTo>
                  <a:pt x="1503" y="2076"/>
                  <a:pt x="1503" y="2076"/>
                  <a:pt x="1503" y="2076"/>
                </a:cubicBezTo>
                <a:cubicBezTo>
                  <a:pt x="1501" y="2076"/>
                  <a:pt x="1499" y="2076"/>
                  <a:pt x="1497" y="2076"/>
                </a:cubicBezTo>
                <a:cubicBezTo>
                  <a:pt x="1446" y="2076"/>
                  <a:pt x="1446" y="2076"/>
                  <a:pt x="1446" y="2076"/>
                </a:cubicBezTo>
                <a:cubicBezTo>
                  <a:pt x="1444" y="2076"/>
                  <a:pt x="1441" y="2076"/>
                  <a:pt x="1439" y="2075"/>
                </a:cubicBezTo>
                <a:cubicBezTo>
                  <a:pt x="1439" y="2075"/>
                  <a:pt x="1438" y="2075"/>
                  <a:pt x="1438" y="2075"/>
                </a:cubicBezTo>
                <a:cubicBezTo>
                  <a:pt x="1427" y="2074"/>
                  <a:pt x="1414" y="2069"/>
                  <a:pt x="1408" y="2059"/>
                </a:cubicBezTo>
                <a:cubicBezTo>
                  <a:pt x="1407" y="2058"/>
                  <a:pt x="1407" y="2056"/>
                  <a:pt x="1406" y="2055"/>
                </a:cubicBezTo>
                <a:cubicBezTo>
                  <a:pt x="1406" y="2055"/>
                  <a:pt x="1406" y="2055"/>
                  <a:pt x="1406" y="2055"/>
                </a:cubicBezTo>
                <a:cubicBezTo>
                  <a:pt x="1406" y="2055"/>
                  <a:pt x="1406" y="2055"/>
                  <a:pt x="1406" y="2055"/>
                </a:cubicBezTo>
                <a:cubicBezTo>
                  <a:pt x="1403" y="2047"/>
                  <a:pt x="1400" y="2040"/>
                  <a:pt x="1398" y="2032"/>
                </a:cubicBezTo>
                <a:cubicBezTo>
                  <a:pt x="1396" y="2029"/>
                  <a:pt x="1394" y="2024"/>
                  <a:pt x="1393" y="2019"/>
                </a:cubicBezTo>
                <a:cubicBezTo>
                  <a:pt x="1393" y="2019"/>
                  <a:pt x="1393" y="2019"/>
                  <a:pt x="1393" y="2019"/>
                </a:cubicBezTo>
                <a:cubicBezTo>
                  <a:pt x="1393" y="2019"/>
                  <a:pt x="1393" y="2019"/>
                  <a:pt x="1393" y="2019"/>
                </a:cubicBezTo>
                <a:cubicBezTo>
                  <a:pt x="1392" y="2018"/>
                  <a:pt x="1392" y="2018"/>
                  <a:pt x="1392" y="2017"/>
                </a:cubicBezTo>
                <a:cubicBezTo>
                  <a:pt x="1392" y="2015"/>
                  <a:pt x="1392" y="2013"/>
                  <a:pt x="1392" y="2012"/>
                </a:cubicBezTo>
                <a:cubicBezTo>
                  <a:pt x="1393" y="2011"/>
                  <a:pt x="1393" y="2010"/>
                  <a:pt x="1394" y="2009"/>
                </a:cubicBezTo>
                <a:cubicBezTo>
                  <a:pt x="1394" y="2009"/>
                  <a:pt x="1394" y="2009"/>
                  <a:pt x="1394" y="2009"/>
                </a:cubicBezTo>
                <a:cubicBezTo>
                  <a:pt x="1397" y="2004"/>
                  <a:pt x="1403" y="2002"/>
                  <a:pt x="1409" y="2001"/>
                </a:cubicBezTo>
                <a:cubicBezTo>
                  <a:pt x="1409" y="2001"/>
                  <a:pt x="1409" y="2001"/>
                  <a:pt x="1410" y="2001"/>
                </a:cubicBezTo>
                <a:cubicBezTo>
                  <a:pt x="1411" y="2001"/>
                  <a:pt x="1413" y="2001"/>
                  <a:pt x="1414" y="2000"/>
                </a:cubicBezTo>
                <a:cubicBezTo>
                  <a:pt x="1414" y="2000"/>
                  <a:pt x="1415" y="2000"/>
                  <a:pt x="1415" y="2000"/>
                </a:cubicBezTo>
                <a:cubicBezTo>
                  <a:pt x="1418" y="2000"/>
                  <a:pt x="1418" y="2000"/>
                  <a:pt x="1418" y="2000"/>
                </a:cubicBezTo>
                <a:cubicBezTo>
                  <a:pt x="1419" y="2000"/>
                  <a:pt x="1420" y="2000"/>
                  <a:pt x="1421" y="2000"/>
                </a:cubicBezTo>
                <a:cubicBezTo>
                  <a:pt x="1437" y="2000"/>
                  <a:pt x="1453" y="2000"/>
                  <a:pt x="1469" y="2000"/>
                </a:cubicBezTo>
                <a:cubicBezTo>
                  <a:pt x="1469" y="2000"/>
                  <a:pt x="1469" y="2000"/>
                  <a:pt x="1469" y="2000"/>
                </a:cubicBezTo>
                <a:cubicBezTo>
                  <a:pt x="1469" y="2000"/>
                  <a:pt x="1469" y="2000"/>
                  <a:pt x="1469" y="2000"/>
                </a:cubicBezTo>
                <a:cubicBezTo>
                  <a:pt x="1471" y="2000"/>
                  <a:pt x="1473" y="2000"/>
                  <a:pt x="1475" y="2001"/>
                </a:cubicBezTo>
                <a:cubicBezTo>
                  <a:pt x="1475" y="2001"/>
                  <a:pt x="1476" y="2001"/>
                  <a:pt x="1476" y="2001"/>
                </a:cubicBezTo>
                <a:cubicBezTo>
                  <a:pt x="1487" y="2002"/>
                  <a:pt x="1499" y="2006"/>
                  <a:pt x="1505" y="2015"/>
                </a:cubicBezTo>
                <a:cubicBezTo>
                  <a:pt x="1506" y="2016"/>
                  <a:pt x="1507" y="2017"/>
                  <a:pt x="1508" y="2019"/>
                </a:cubicBezTo>
                <a:cubicBezTo>
                  <a:pt x="1509" y="2022"/>
                  <a:pt x="1509" y="2022"/>
                  <a:pt x="1509" y="2022"/>
                </a:cubicBezTo>
                <a:cubicBezTo>
                  <a:pt x="1512" y="2028"/>
                  <a:pt x="1516" y="2035"/>
                  <a:pt x="1519" y="2041"/>
                </a:cubicBezTo>
                <a:cubicBezTo>
                  <a:pt x="1521" y="2045"/>
                  <a:pt x="1524" y="2051"/>
                  <a:pt x="1526" y="2056"/>
                </a:cubicBezTo>
                <a:cubicBezTo>
                  <a:pt x="1527" y="2058"/>
                  <a:pt x="1527" y="2061"/>
                  <a:pt x="1527" y="2063"/>
                </a:cubicBezTo>
                <a:close/>
                <a:moveTo>
                  <a:pt x="1640" y="2000"/>
                </a:moveTo>
                <a:cubicBezTo>
                  <a:pt x="1642" y="2000"/>
                  <a:pt x="1643" y="2000"/>
                  <a:pt x="1645" y="2000"/>
                </a:cubicBezTo>
                <a:cubicBezTo>
                  <a:pt x="1645" y="2000"/>
                  <a:pt x="1645" y="2000"/>
                  <a:pt x="1646" y="2000"/>
                </a:cubicBezTo>
                <a:cubicBezTo>
                  <a:pt x="1657" y="2002"/>
                  <a:pt x="1669" y="2006"/>
                  <a:pt x="1677" y="2014"/>
                </a:cubicBezTo>
                <a:cubicBezTo>
                  <a:pt x="1678" y="2014"/>
                  <a:pt x="1678" y="2015"/>
                  <a:pt x="1678" y="2015"/>
                </a:cubicBezTo>
                <a:cubicBezTo>
                  <a:pt x="1679" y="2016"/>
                  <a:pt x="1679" y="2016"/>
                  <a:pt x="1680" y="2017"/>
                </a:cubicBezTo>
                <a:cubicBezTo>
                  <a:pt x="1680" y="2017"/>
                  <a:pt x="1680" y="2017"/>
                  <a:pt x="1680" y="2018"/>
                </a:cubicBezTo>
                <a:cubicBezTo>
                  <a:pt x="1681" y="2018"/>
                  <a:pt x="1681" y="2018"/>
                  <a:pt x="1681" y="2018"/>
                </a:cubicBezTo>
                <a:cubicBezTo>
                  <a:pt x="1682" y="2019"/>
                  <a:pt x="1682" y="2019"/>
                  <a:pt x="1682" y="2019"/>
                </a:cubicBezTo>
                <a:cubicBezTo>
                  <a:pt x="1685" y="2024"/>
                  <a:pt x="1688" y="2029"/>
                  <a:pt x="1692" y="2034"/>
                </a:cubicBezTo>
                <a:cubicBezTo>
                  <a:pt x="1692" y="2034"/>
                  <a:pt x="1692" y="2034"/>
                  <a:pt x="1692" y="2034"/>
                </a:cubicBezTo>
                <a:cubicBezTo>
                  <a:pt x="1697" y="2041"/>
                  <a:pt x="1703" y="2049"/>
                  <a:pt x="1707" y="2056"/>
                </a:cubicBezTo>
                <a:cubicBezTo>
                  <a:pt x="1707" y="2057"/>
                  <a:pt x="1707" y="2057"/>
                  <a:pt x="1708" y="2058"/>
                </a:cubicBezTo>
                <a:cubicBezTo>
                  <a:pt x="1708" y="2058"/>
                  <a:pt x="1708" y="2058"/>
                  <a:pt x="1708" y="2058"/>
                </a:cubicBezTo>
                <a:cubicBezTo>
                  <a:pt x="1709" y="2063"/>
                  <a:pt x="1709" y="2066"/>
                  <a:pt x="1707" y="2068"/>
                </a:cubicBezTo>
                <a:cubicBezTo>
                  <a:pt x="1706" y="2069"/>
                  <a:pt x="1706" y="2069"/>
                  <a:pt x="1706" y="2069"/>
                </a:cubicBezTo>
                <a:cubicBezTo>
                  <a:pt x="1705" y="2071"/>
                  <a:pt x="1702" y="2072"/>
                  <a:pt x="1699" y="2073"/>
                </a:cubicBezTo>
                <a:cubicBezTo>
                  <a:pt x="1696" y="2074"/>
                  <a:pt x="1692" y="2075"/>
                  <a:pt x="1688" y="2075"/>
                </a:cubicBezTo>
                <a:cubicBezTo>
                  <a:pt x="1684" y="2075"/>
                  <a:pt x="1684" y="2075"/>
                  <a:pt x="1684" y="2075"/>
                </a:cubicBezTo>
                <a:cubicBezTo>
                  <a:pt x="1684" y="2075"/>
                  <a:pt x="1684" y="2075"/>
                  <a:pt x="1684" y="2075"/>
                </a:cubicBezTo>
                <a:cubicBezTo>
                  <a:pt x="1666" y="2075"/>
                  <a:pt x="1648" y="2075"/>
                  <a:pt x="1629" y="2075"/>
                </a:cubicBezTo>
                <a:cubicBezTo>
                  <a:pt x="1627" y="2075"/>
                  <a:pt x="1625" y="2075"/>
                  <a:pt x="1623" y="2075"/>
                </a:cubicBezTo>
                <a:cubicBezTo>
                  <a:pt x="1623" y="2075"/>
                  <a:pt x="1623" y="2075"/>
                  <a:pt x="1623" y="2075"/>
                </a:cubicBezTo>
                <a:cubicBezTo>
                  <a:pt x="1610" y="2073"/>
                  <a:pt x="1597" y="2068"/>
                  <a:pt x="1589" y="2059"/>
                </a:cubicBezTo>
                <a:cubicBezTo>
                  <a:pt x="1588" y="2057"/>
                  <a:pt x="1587" y="2056"/>
                  <a:pt x="1586" y="2055"/>
                </a:cubicBezTo>
                <a:cubicBezTo>
                  <a:pt x="1586" y="2054"/>
                  <a:pt x="1586" y="2054"/>
                  <a:pt x="1586" y="2054"/>
                </a:cubicBezTo>
                <a:cubicBezTo>
                  <a:pt x="1586" y="2054"/>
                  <a:pt x="1586" y="2054"/>
                  <a:pt x="1586" y="2054"/>
                </a:cubicBezTo>
                <a:cubicBezTo>
                  <a:pt x="1582" y="2047"/>
                  <a:pt x="1578" y="2041"/>
                  <a:pt x="1574" y="2034"/>
                </a:cubicBezTo>
                <a:cubicBezTo>
                  <a:pt x="1571" y="2029"/>
                  <a:pt x="1566" y="2021"/>
                  <a:pt x="1564" y="2015"/>
                </a:cubicBezTo>
                <a:cubicBezTo>
                  <a:pt x="1564" y="2015"/>
                  <a:pt x="1564" y="2015"/>
                  <a:pt x="1564" y="2014"/>
                </a:cubicBezTo>
                <a:cubicBezTo>
                  <a:pt x="1564" y="2014"/>
                  <a:pt x="1564" y="2013"/>
                  <a:pt x="1564" y="2013"/>
                </a:cubicBezTo>
                <a:cubicBezTo>
                  <a:pt x="1564" y="2006"/>
                  <a:pt x="1568" y="2003"/>
                  <a:pt x="1574" y="2002"/>
                </a:cubicBezTo>
                <a:cubicBezTo>
                  <a:pt x="1574" y="2001"/>
                  <a:pt x="1574" y="2001"/>
                  <a:pt x="1574" y="2001"/>
                </a:cubicBezTo>
                <a:cubicBezTo>
                  <a:pt x="1574" y="2001"/>
                  <a:pt x="1575" y="2001"/>
                  <a:pt x="1575" y="2001"/>
                </a:cubicBezTo>
                <a:cubicBezTo>
                  <a:pt x="1575" y="2001"/>
                  <a:pt x="1576" y="2001"/>
                  <a:pt x="1576" y="2001"/>
                </a:cubicBezTo>
                <a:cubicBezTo>
                  <a:pt x="1579" y="2000"/>
                  <a:pt x="1581" y="2000"/>
                  <a:pt x="1585" y="2000"/>
                </a:cubicBezTo>
                <a:cubicBezTo>
                  <a:pt x="1621" y="2000"/>
                  <a:pt x="1621" y="2000"/>
                  <a:pt x="1621" y="2000"/>
                </a:cubicBezTo>
                <a:cubicBezTo>
                  <a:pt x="1627" y="2000"/>
                  <a:pt x="1633" y="2000"/>
                  <a:pt x="1639" y="2000"/>
                </a:cubicBezTo>
                <a:cubicBezTo>
                  <a:pt x="1639" y="2000"/>
                  <a:pt x="1639" y="2000"/>
                  <a:pt x="1639" y="2000"/>
                </a:cubicBezTo>
                <a:cubicBezTo>
                  <a:pt x="1639" y="2000"/>
                  <a:pt x="1640" y="2000"/>
                  <a:pt x="1640" y="2000"/>
                </a:cubicBezTo>
                <a:close/>
                <a:moveTo>
                  <a:pt x="1617" y="1924"/>
                </a:moveTo>
                <a:cubicBezTo>
                  <a:pt x="1621" y="1930"/>
                  <a:pt x="1625" y="1937"/>
                  <a:pt x="1629" y="1943"/>
                </a:cubicBezTo>
                <a:cubicBezTo>
                  <a:pt x="1631" y="1946"/>
                  <a:pt x="1635" y="1950"/>
                  <a:pt x="1637" y="1955"/>
                </a:cubicBezTo>
                <a:cubicBezTo>
                  <a:pt x="1638" y="1956"/>
                  <a:pt x="1639" y="1958"/>
                  <a:pt x="1639" y="1960"/>
                </a:cubicBezTo>
                <a:cubicBezTo>
                  <a:pt x="1639" y="1961"/>
                  <a:pt x="1638" y="1962"/>
                  <a:pt x="1638" y="1963"/>
                </a:cubicBezTo>
                <a:cubicBezTo>
                  <a:pt x="1637" y="1964"/>
                  <a:pt x="1637" y="1964"/>
                  <a:pt x="1636" y="1965"/>
                </a:cubicBezTo>
                <a:cubicBezTo>
                  <a:pt x="1636" y="1965"/>
                  <a:pt x="1636" y="1965"/>
                  <a:pt x="1636" y="1965"/>
                </a:cubicBezTo>
                <a:cubicBezTo>
                  <a:pt x="1636" y="1965"/>
                  <a:pt x="1636" y="1965"/>
                  <a:pt x="1636" y="1965"/>
                </a:cubicBezTo>
                <a:cubicBezTo>
                  <a:pt x="1636" y="1966"/>
                  <a:pt x="1635" y="1966"/>
                  <a:pt x="1635" y="1966"/>
                </a:cubicBezTo>
                <a:cubicBezTo>
                  <a:pt x="1635" y="1966"/>
                  <a:pt x="1634" y="1967"/>
                  <a:pt x="1634" y="1967"/>
                </a:cubicBezTo>
                <a:cubicBezTo>
                  <a:pt x="1634" y="1967"/>
                  <a:pt x="1633" y="1967"/>
                  <a:pt x="1632" y="1968"/>
                </a:cubicBezTo>
                <a:cubicBezTo>
                  <a:pt x="1632" y="1968"/>
                  <a:pt x="1631" y="1968"/>
                  <a:pt x="1630" y="1969"/>
                </a:cubicBezTo>
                <a:cubicBezTo>
                  <a:pt x="1630" y="1969"/>
                  <a:pt x="1630" y="1969"/>
                  <a:pt x="1630" y="1969"/>
                </a:cubicBezTo>
                <a:cubicBezTo>
                  <a:pt x="1630" y="1969"/>
                  <a:pt x="1630" y="1969"/>
                  <a:pt x="1629" y="1969"/>
                </a:cubicBezTo>
                <a:cubicBezTo>
                  <a:pt x="1620" y="1972"/>
                  <a:pt x="1607" y="1970"/>
                  <a:pt x="1598" y="1970"/>
                </a:cubicBezTo>
                <a:cubicBezTo>
                  <a:pt x="1588" y="1970"/>
                  <a:pt x="1578" y="1970"/>
                  <a:pt x="1567" y="1970"/>
                </a:cubicBezTo>
                <a:cubicBezTo>
                  <a:pt x="1558" y="1970"/>
                  <a:pt x="1547" y="1968"/>
                  <a:pt x="1539" y="1962"/>
                </a:cubicBezTo>
                <a:cubicBezTo>
                  <a:pt x="1538" y="1962"/>
                  <a:pt x="1536" y="1961"/>
                  <a:pt x="1535" y="1960"/>
                </a:cubicBezTo>
                <a:cubicBezTo>
                  <a:pt x="1533" y="1958"/>
                  <a:pt x="1531" y="1956"/>
                  <a:pt x="1530" y="1954"/>
                </a:cubicBezTo>
                <a:cubicBezTo>
                  <a:pt x="1529" y="1952"/>
                  <a:pt x="1529" y="1952"/>
                  <a:pt x="1529" y="1952"/>
                </a:cubicBezTo>
                <a:cubicBezTo>
                  <a:pt x="1529" y="1952"/>
                  <a:pt x="1529" y="1952"/>
                  <a:pt x="1529" y="1952"/>
                </a:cubicBezTo>
                <a:cubicBezTo>
                  <a:pt x="1524" y="1944"/>
                  <a:pt x="1520" y="1936"/>
                  <a:pt x="1515" y="1928"/>
                </a:cubicBezTo>
                <a:cubicBezTo>
                  <a:pt x="1513" y="1925"/>
                  <a:pt x="1513" y="1925"/>
                  <a:pt x="1513" y="1925"/>
                </a:cubicBezTo>
                <a:cubicBezTo>
                  <a:pt x="1512" y="1923"/>
                  <a:pt x="1512" y="1921"/>
                  <a:pt x="1512" y="1919"/>
                </a:cubicBezTo>
                <a:cubicBezTo>
                  <a:pt x="1512" y="1917"/>
                  <a:pt x="1513" y="1915"/>
                  <a:pt x="1515" y="1914"/>
                </a:cubicBezTo>
                <a:cubicBezTo>
                  <a:pt x="1517" y="1913"/>
                  <a:pt x="1519" y="1912"/>
                  <a:pt x="1522" y="1911"/>
                </a:cubicBezTo>
                <a:cubicBezTo>
                  <a:pt x="1524" y="1910"/>
                  <a:pt x="1528" y="1910"/>
                  <a:pt x="1531" y="1910"/>
                </a:cubicBezTo>
                <a:cubicBezTo>
                  <a:pt x="1532" y="1910"/>
                  <a:pt x="1532" y="1910"/>
                  <a:pt x="1532" y="1910"/>
                </a:cubicBezTo>
                <a:cubicBezTo>
                  <a:pt x="1540" y="1909"/>
                  <a:pt x="1548" y="1910"/>
                  <a:pt x="1553" y="1910"/>
                </a:cubicBezTo>
                <a:cubicBezTo>
                  <a:pt x="1573" y="1910"/>
                  <a:pt x="1604" y="1906"/>
                  <a:pt x="1617" y="1924"/>
                </a:cubicBezTo>
                <a:close/>
                <a:moveTo>
                  <a:pt x="366" y="1441"/>
                </a:moveTo>
                <a:cubicBezTo>
                  <a:pt x="372" y="1443"/>
                  <a:pt x="377" y="1446"/>
                  <a:pt x="382" y="1448"/>
                </a:cubicBezTo>
                <a:cubicBezTo>
                  <a:pt x="392" y="1453"/>
                  <a:pt x="403" y="1458"/>
                  <a:pt x="413" y="1462"/>
                </a:cubicBezTo>
                <a:cubicBezTo>
                  <a:pt x="418" y="1464"/>
                  <a:pt x="422" y="1466"/>
                  <a:pt x="426" y="1468"/>
                </a:cubicBezTo>
                <a:cubicBezTo>
                  <a:pt x="430" y="1469"/>
                  <a:pt x="433" y="1470"/>
                  <a:pt x="437" y="1472"/>
                </a:cubicBezTo>
                <a:cubicBezTo>
                  <a:pt x="458" y="1479"/>
                  <a:pt x="479" y="1486"/>
                  <a:pt x="502" y="1492"/>
                </a:cubicBezTo>
                <a:cubicBezTo>
                  <a:pt x="527" y="1499"/>
                  <a:pt x="552" y="1505"/>
                  <a:pt x="578" y="1510"/>
                </a:cubicBezTo>
                <a:cubicBezTo>
                  <a:pt x="683" y="1532"/>
                  <a:pt x="786" y="1541"/>
                  <a:pt x="819" y="1542"/>
                </a:cubicBezTo>
                <a:cubicBezTo>
                  <a:pt x="819" y="1610"/>
                  <a:pt x="819" y="1610"/>
                  <a:pt x="819" y="1610"/>
                </a:cubicBezTo>
                <a:cubicBezTo>
                  <a:pt x="857" y="1570"/>
                  <a:pt x="857" y="1570"/>
                  <a:pt x="857" y="1570"/>
                </a:cubicBezTo>
                <a:cubicBezTo>
                  <a:pt x="906" y="1518"/>
                  <a:pt x="906" y="1518"/>
                  <a:pt x="906" y="1518"/>
                </a:cubicBezTo>
                <a:cubicBezTo>
                  <a:pt x="1019" y="1399"/>
                  <a:pt x="1019" y="1399"/>
                  <a:pt x="1019" y="1399"/>
                </a:cubicBezTo>
                <a:cubicBezTo>
                  <a:pt x="933" y="1308"/>
                  <a:pt x="933" y="1308"/>
                  <a:pt x="933" y="1308"/>
                </a:cubicBezTo>
                <a:cubicBezTo>
                  <a:pt x="819" y="1188"/>
                  <a:pt x="819" y="1188"/>
                  <a:pt x="819" y="1188"/>
                </a:cubicBezTo>
                <a:cubicBezTo>
                  <a:pt x="819" y="1271"/>
                  <a:pt x="819" y="1271"/>
                  <a:pt x="819" y="1271"/>
                </a:cubicBezTo>
                <a:cubicBezTo>
                  <a:pt x="740" y="1279"/>
                  <a:pt x="653" y="1266"/>
                  <a:pt x="578" y="1249"/>
                </a:cubicBezTo>
                <a:cubicBezTo>
                  <a:pt x="550" y="1242"/>
                  <a:pt x="525" y="1235"/>
                  <a:pt x="502" y="1229"/>
                </a:cubicBezTo>
                <a:cubicBezTo>
                  <a:pt x="471" y="1219"/>
                  <a:pt x="445" y="1211"/>
                  <a:pt x="426" y="1204"/>
                </a:cubicBezTo>
                <a:cubicBezTo>
                  <a:pt x="422" y="1202"/>
                  <a:pt x="418" y="1201"/>
                  <a:pt x="415" y="1199"/>
                </a:cubicBezTo>
                <a:cubicBezTo>
                  <a:pt x="414" y="1199"/>
                  <a:pt x="414" y="1199"/>
                  <a:pt x="413" y="1199"/>
                </a:cubicBezTo>
                <a:cubicBezTo>
                  <a:pt x="413" y="1199"/>
                  <a:pt x="413" y="1199"/>
                  <a:pt x="413" y="1199"/>
                </a:cubicBezTo>
                <a:cubicBezTo>
                  <a:pt x="354" y="1175"/>
                  <a:pt x="300" y="1147"/>
                  <a:pt x="253" y="1115"/>
                </a:cubicBezTo>
                <a:cubicBezTo>
                  <a:pt x="189" y="1073"/>
                  <a:pt x="142" y="1028"/>
                  <a:pt x="110" y="981"/>
                </a:cubicBezTo>
                <a:cubicBezTo>
                  <a:pt x="94" y="963"/>
                  <a:pt x="80" y="944"/>
                  <a:pt x="68" y="925"/>
                </a:cubicBezTo>
                <a:cubicBezTo>
                  <a:pt x="33" y="870"/>
                  <a:pt x="13" y="811"/>
                  <a:pt x="11" y="751"/>
                </a:cubicBezTo>
                <a:cubicBezTo>
                  <a:pt x="7" y="768"/>
                  <a:pt x="4" y="785"/>
                  <a:pt x="3" y="802"/>
                </a:cubicBezTo>
                <a:cubicBezTo>
                  <a:pt x="0" y="834"/>
                  <a:pt x="4" y="864"/>
                  <a:pt x="7" y="893"/>
                </a:cubicBezTo>
                <a:cubicBezTo>
                  <a:pt x="8" y="898"/>
                  <a:pt x="9" y="904"/>
                  <a:pt x="9" y="909"/>
                </a:cubicBezTo>
                <a:cubicBezTo>
                  <a:pt x="22" y="1021"/>
                  <a:pt x="22" y="1021"/>
                  <a:pt x="22" y="1021"/>
                </a:cubicBezTo>
                <a:cubicBezTo>
                  <a:pt x="23" y="1025"/>
                  <a:pt x="23" y="1029"/>
                  <a:pt x="24" y="1033"/>
                </a:cubicBezTo>
                <a:cubicBezTo>
                  <a:pt x="25" y="1048"/>
                  <a:pt x="27" y="1064"/>
                  <a:pt x="30" y="1080"/>
                </a:cubicBezTo>
                <a:cubicBezTo>
                  <a:pt x="34" y="1101"/>
                  <a:pt x="40" y="1121"/>
                  <a:pt x="47" y="1140"/>
                </a:cubicBezTo>
                <a:cubicBezTo>
                  <a:pt x="61" y="1175"/>
                  <a:pt x="80" y="1208"/>
                  <a:pt x="103" y="1239"/>
                </a:cubicBezTo>
                <a:cubicBezTo>
                  <a:pt x="146" y="1295"/>
                  <a:pt x="202" y="1344"/>
                  <a:pt x="275" y="1390"/>
                </a:cubicBezTo>
                <a:cubicBezTo>
                  <a:pt x="304" y="1409"/>
                  <a:pt x="335" y="1426"/>
                  <a:pt x="366" y="1441"/>
                </a:cubicBezTo>
                <a:close/>
                <a:moveTo>
                  <a:pt x="64" y="773"/>
                </a:moveTo>
                <a:cubicBezTo>
                  <a:pt x="67" y="798"/>
                  <a:pt x="74" y="823"/>
                  <a:pt x="84" y="848"/>
                </a:cubicBezTo>
                <a:cubicBezTo>
                  <a:pt x="107" y="785"/>
                  <a:pt x="165" y="713"/>
                  <a:pt x="209" y="677"/>
                </a:cubicBezTo>
                <a:cubicBezTo>
                  <a:pt x="272" y="628"/>
                  <a:pt x="353" y="583"/>
                  <a:pt x="451" y="545"/>
                </a:cubicBezTo>
                <a:cubicBezTo>
                  <a:pt x="515" y="521"/>
                  <a:pt x="582" y="501"/>
                  <a:pt x="652" y="486"/>
                </a:cubicBezTo>
                <a:cubicBezTo>
                  <a:pt x="652" y="314"/>
                  <a:pt x="652" y="314"/>
                  <a:pt x="652" y="314"/>
                </a:cubicBezTo>
                <a:cubicBezTo>
                  <a:pt x="640" y="317"/>
                  <a:pt x="627" y="320"/>
                  <a:pt x="615" y="323"/>
                </a:cubicBezTo>
                <a:cubicBezTo>
                  <a:pt x="544" y="340"/>
                  <a:pt x="476" y="361"/>
                  <a:pt x="413" y="386"/>
                </a:cubicBezTo>
                <a:cubicBezTo>
                  <a:pt x="345" y="413"/>
                  <a:pt x="288" y="442"/>
                  <a:pt x="238" y="474"/>
                </a:cubicBezTo>
                <a:cubicBezTo>
                  <a:pt x="204" y="496"/>
                  <a:pt x="178" y="516"/>
                  <a:pt x="153" y="537"/>
                </a:cubicBezTo>
                <a:cubicBezTo>
                  <a:pt x="142" y="547"/>
                  <a:pt x="131" y="556"/>
                  <a:pt x="122" y="566"/>
                </a:cubicBezTo>
                <a:cubicBezTo>
                  <a:pt x="81" y="622"/>
                  <a:pt x="60" y="684"/>
                  <a:pt x="62" y="747"/>
                </a:cubicBezTo>
                <a:cubicBezTo>
                  <a:pt x="62" y="756"/>
                  <a:pt x="63" y="764"/>
                  <a:pt x="64" y="773"/>
                </a:cubicBezTo>
                <a:close/>
                <a:moveTo>
                  <a:pt x="1928" y="693"/>
                </a:moveTo>
                <a:cubicBezTo>
                  <a:pt x="1966" y="727"/>
                  <a:pt x="2007" y="795"/>
                  <a:pt x="2021" y="856"/>
                </a:cubicBezTo>
                <a:cubicBezTo>
                  <a:pt x="2034" y="828"/>
                  <a:pt x="2042" y="798"/>
                  <a:pt x="2045" y="768"/>
                </a:cubicBezTo>
                <a:cubicBezTo>
                  <a:pt x="2046" y="761"/>
                  <a:pt x="2047" y="754"/>
                  <a:pt x="2047" y="747"/>
                </a:cubicBezTo>
                <a:cubicBezTo>
                  <a:pt x="2049" y="670"/>
                  <a:pt x="2018" y="595"/>
                  <a:pt x="1958" y="530"/>
                </a:cubicBezTo>
                <a:cubicBezTo>
                  <a:pt x="1924" y="501"/>
                  <a:pt x="1884" y="473"/>
                  <a:pt x="1839" y="447"/>
                </a:cubicBezTo>
                <a:cubicBezTo>
                  <a:pt x="1782" y="415"/>
                  <a:pt x="1718" y="387"/>
                  <a:pt x="1639" y="359"/>
                </a:cubicBezTo>
                <a:cubicBezTo>
                  <a:pt x="1584" y="340"/>
                  <a:pt x="1524" y="324"/>
                  <a:pt x="1457" y="310"/>
                </a:cubicBezTo>
                <a:cubicBezTo>
                  <a:pt x="1457" y="482"/>
                  <a:pt x="1457" y="482"/>
                  <a:pt x="1457" y="482"/>
                </a:cubicBezTo>
                <a:cubicBezTo>
                  <a:pt x="1542" y="500"/>
                  <a:pt x="1625" y="525"/>
                  <a:pt x="1700" y="556"/>
                </a:cubicBezTo>
                <a:cubicBezTo>
                  <a:pt x="1795" y="595"/>
                  <a:pt x="1871" y="642"/>
                  <a:pt x="1928" y="693"/>
                </a:cubicBezTo>
                <a:close/>
                <a:moveTo>
                  <a:pt x="1054" y="814"/>
                </a:moveTo>
                <a:cubicBezTo>
                  <a:pt x="1186" y="814"/>
                  <a:pt x="1408" y="789"/>
                  <a:pt x="1408" y="696"/>
                </a:cubicBezTo>
                <a:cubicBezTo>
                  <a:pt x="1408" y="118"/>
                  <a:pt x="1408" y="118"/>
                  <a:pt x="1408" y="118"/>
                </a:cubicBezTo>
                <a:cubicBezTo>
                  <a:pt x="1408" y="25"/>
                  <a:pt x="1186" y="0"/>
                  <a:pt x="1054" y="0"/>
                </a:cubicBezTo>
                <a:cubicBezTo>
                  <a:pt x="923" y="0"/>
                  <a:pt x="701" y="25"/>
                  <a:pt x="701" y="118"/>
                </a:cubicBezTo>
                <a:cubicBezTo>
                  <a:pt x="701" y="696"/>
                  <a:pt x="701" y="696"/>
                  <a:pt x="701" y="696"/>
                </a:cubicBezTo>
                <a:cubicBezTo>
                  <a:pt x="701" y="789"/>
                  <a:pt x="923" y="814"/>
                  <a:pt x="1054" y="814"/>
                </a:cubicBezTo>
                <a:close/>
                <a:moveTo>
                  <a:pt x="1054" y="35"/>
                </a:moveTo>
                <a:cubicBezTo>
                  <a:pt x="1219" y="35"/>
                  <a:pt x="1352" y="71"/>
                  <a:pt x="1352" y="116"/>
                </a:cubicBezTo>
                <a:cubicBezTo>
                  <a:pt x="1352" y="161"/>
                  <a:pt x="1219" y="197"/>
                  <a:pt x="1054" y="197"/>
                </a:cubicBezTo>
                <a:cubicBezTo>
                  <a:pt x="890" y="197"/>
                  <a:pt x="757" y="161"/>
                  <a:pt x="757" y="116"/>
                </a:cubicBezTo>
                <a:cubicBezTo>
                  <a:pt x="757" y="71"/>
                  <a:pt x="890" y="35"/>
                  <a:pt x="1054" y="35"/>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dirty="0">
              <a:solidFill>
                <a:srgbClr val="505050"/>
              </a:solidFill>
            </a:endParaRPr>
          </a:p>
        </p:txBody>
      </p:sp>
      <p:sp>
        <p:nvSpPr>
          <p:cNvPr id="17" name="Freeform 25"/>
          <p:cNvSpPr>
            <a:spLocks noEditPoints="1"/>
          </p:cNvSpPr>
          <p:nvPr/>
        </p:nvSpPr>
        <p:spPr bwMode="black">
          <a:xfrm>
            <a:off x="3031451" y="3913397"/>
            <a:ext cx="1211050" cy="1166603"/>
          </a:xfrm>
          <a:custGeom>
            <a:avLst/>
            <a:gdLst>
              <a:gd name="T0" fmla="*/ 300 w 300"/>
              <a:gd name="T1" fmla="*/ 201 h 255"/>
              <a:gd name="T2" fmla="*/ 288 w 300"/>
              <a:gd name="T3" fmla="*/ 210 h 255"/>
              <a:gd name="T4" fmla="*/ 285 w 300"/>
              <a:gd name="T5" fmla="*/ 214 h 255"/>
              <a:gd name="T6" fmla="*/ 266 w 300"/>
              <a:gd name="T7" fmla="*/ 230 h 255"/>
              <a:gd name="T8" fmla="*/ 229 w 300"/>
              <a:gd name="T9" fmla="*/ 245 h 255"/>
              <a:gd name="T10" fmla="*/ 169 w 300"/>
              <a:gd name="T11" fmla="*/ 253 h 255"/>
              <a:gd name="T12" fmla="*/ 47 w 300"/>
              <a:gd name="T13" fmla="*/ 231 h 255"/>
              <a:gd name="T14" fmla="*/ 47 w 300"/>
              <a:gd name="T15" fmla="*/ 186 h 255"/>
              <a:gd name="T16" fmla="*/ 89 w 300"/>
              <a:gd name="T17" fmla="*/ 168 h 255"/>
              <a:gd name="T18" fmla="*/ 130 w 300"/>
              <a:gd name="T19" fmla="*/ 171 h 255"/>
              <a:gd name="T20" fmla="*/ 163 w 300"/>
              <a:gd name="T21" fmla="*/ 174 h 255"/>
              <a:gd name="T22" fmla="*/ 198 w 300"/>
              <a:gd name="T23" fmla="*/ 169 h 255"/>
              <a:gd name="T24" fmla="*/ 219 w 300"/>
              <a:gd name="T25" fmla="*/ 182 h 255"/>
              <a:gd name="T26" fmla="*/ 201 w 300"/>
              <a:gd name="T27" fmla="*/ 195 h 255"/>
              <a:gd name="T28" fmla="*/ 174 w 300"/>
              <a:gd name="T29" fmla="*/ 194 h 255"/>
              <a:gd name="T30" fmla="*/ 144 w 300"/>
              <a:gd name="T31" fmla="*/ 202 h 255"/>
              <a:gd name="T32" fmla="*/ 177 w 300"/>
              <a:gd name="T33" fmla="*/ 217 h 255"/>
              <a:gd name="T34" fmla="*/ 223 w 300"/>
              <a:gd name="T35" fmla="*/ 218 h 255"/>
              <a:gd name="T36" fmla="*/ 255 w 300"/>
              <a:gd name="T37" fmla="*/ 209 h 255"/>
              <a:gd name="T38" fmla="*/ 287 w 300"/>
              <a:gd name="T39" fmla="*/ 193 h 255"/>
              <a:gd name="T40" fmla="*/ 300 w 300"/>
              <a:gd name="T41" fmla="*/ 201 h 255"/>
              <a:gd name="T42" fmla="*/ 34 w 300"/>
              <a:gd name="T43" fmla="*/ 173 h 255"/>
              <a:gd name="T44" fmla="*/ 0 w 300"/>
              <a:gd name="T45" fmla="*/ 173 h 255"/>
              <a:gd name="T46" fmla="*/ 0 w 300"/>
              <a:gd name="T47" fmla="*/ 240 h 255"/>
              <a:gd name="T48" fmla="*/ 34 w 300"/>
              <a:gd name="T49" fmla="*/ 240 h 255"/>
              <a:gd name="T50" fmla="*/ 39 w 300"/>
              <a:gd name="T51" fmla="*/ 235 h 255"/>
              <a:gd name="T52" fmla="*/ 39 w 300"/>
              <a:gd name="T53" fmla="*/ 177 h 255"/>
              <a:gd name="T54" fmla="*/ 34 w 300"/>
              <a:gd name="T55" fmla="*/ 173 h 255"/>
              <a:gd name="T56" fmla="*/ 246 w 300"/>
              <a:gd name="T57" fmla="*/ 24 h 255"/>
              <a:gd name="T58" fmla="*/ 246 w 300"/>
              <a:gd name="T59" fmla="*/ 147 h 255"/>
              <a:gd name="T60" fmla="*/ 123 w 300"/>
              <a:gd name="T61" fmla="*/ 147 h 255"/>
              <a:gd name="T62" fmla="*/ 123 w 300"/>
              <a:gd name="T63" fmla="*/ 122 h 255"/>
              <a:gd name="T64" fmla="*/ 99 w 300"/>
              <a:gd name="T65" fmla="*/ 122 h 255"/>
              <a:gd name="T66" fmla="*/ 99 w 300"/>
              <a:gd name="T67" fmla="*/ 0 h 255"/>
              <a:gd name="T68" fmla="*/ 221 w 300"/>
              <a:gd name="T69" fmla="*/ 0 h 255"/>
              <a:gd name="T70" fmla="*/ 221 w 300"/>
              <a:gd name="T71" fmla="*/ 24 h 255"/>
              <a:gd name="T72" fmla="*/ 246 w 300"/>
              <a:gd name="T73" fmla="*/ 24 h 255"/>
              <a:gd name="T74" fmla="*/ 123 w 300"/>
              <a:gd name="T75" fmla="*/ 116 h 255"/>
              <a:gd name="T76" fmla="*/ 123 w 300"/>
              <a:gd name="T77" fmla="*/ 24 h 255"/>
              <a:gd name="T78" fmla="*/ 215 w 300"/>
              <a:gd name="T79" fmla="*/ 24 h 255"/>
              <a:gd name="T80" fmla="*/ 215 w 300"/>
              <a:gd name="T81" fmla="*/ 6 h 255"/>
              <a:gd name="T82" fmla="*/ 105 w 300"/>
              <a:gd name="T83" fmla="*/ 6 h 255"/>
              <a:gd name="T84" fmla="*/ 105 w 300"/>
              <a:gd name="T85" fmla="*/ 116 h 255"/>
              <a:gd name="T86" fmla="*/ 123 w 300"/>
              <a:gd name="T87" fmla="*/ 116 h 255"/>
              <a:gd name="T88" fmla="*/ 224 w 300"/>
              <a:gd name="T89" fmla="*/ 85 h 255"/>
              <a:gd name="T90" fmla="*/ 183 w 300"/>
              <a:gd name="T91" fmla="*/ 56 h 255"/>
              <a:gd name="T92" fmla="*/ 183 w 300"/>
              <a:gd name="T93" fmla="*/ 76 h 255"/>
              <a:gd name="T94" fmla="*/ 145 w 300"/>
              <a:gd name="T95" fmla="*/ 76 h 255"/>
              <a:gd name="T96" fmla="*/ 145 w 300"/>
              <a:gd name="T97" fmla="*/ 94 h 255"/>
              <a:gd name="T98" fmla="*/ 183 w 300"/>
              <a:gd name="T99" fmla="*/ 94 h 255"/>
              <a:gd name="T100" fmla="*/ 183 w 300"/>
              <a:gd name="T101" fmla="*/ 115 h 255"/>
              <a:gd name="T102" fmla="*/ 224 w 300"/>
              <a:gd name="T103" fmla="*/ 8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0" h="255">
                <a:moveTo>
                  <a:pt x="300" y="201"/>
                </a:moveTo>
                <a:cubicBezTo>
                  <a:pt x="300" y="201"/>
                  <a:pt x="299" y="202"/>
                  <a:pt x="288" y="210"/>
                </a:cubicBezTo>
                <a:cubicBezTo>
                  <a:pt x="288" y="210"/>
                  <a:pt x="286" y="214"/>
                  <a:pt x="285" y="214"/>
                </a:cubicBezTo>
                <a:cubicBezTo>
                  <a:pt x="280" y="218"/>
                  <a:pt x="275" y="223"/>
                  <a:pt x="266" y="230"/>
                </a:cubicBezTo>
                <a:cubicBezTo>
                  <a:pt x="257" y="231"/>
                  <a:pt x="238" y="240"/>
                  <a:pt x="229" y="245"/>
                </a:cubicBezTo>
                <a:cubicBezTo>
                  <a:pt x="212" y="244"/>
                  <a:pt x="187" y="248"/>
                  <a:pt x="169" y="253"/>
                </a:cubicBezTo>
                <a:cubicBezTo>
                  <a:pt x="143" y="249"/>
                  <a:pt x="140" y="255"/>
                  <a:pt x="47" y="231"/>
                </a:cubicBezTo>
                <a:cubicBezTo>
                  <a:pt x="47" y="231"/>
                  <a:pt x="47" y="194"/>
                  <a:pt x="47" y="186"/>
                </a:cubicBezTo>
                <a:cubicBezTo>
                  <a:pt x="64" y="182"/>
                  <a:pt x="69" y="171"/>
                  <a:pt x="89" y="168"/>
                </a:cubicBezTo>
                <a:cubicBezTo>
                  <a:pt x="103" y="166"/>
                  <a:pt x="116" y="167"/>
                  <a:pt x="130" y="171"/>
                </a:cubicBezTo>
                <a:cubicBezTo>
                  <a:pt x="139" y="174"/>
                  <a:pt x="148" y="176"/>
                  <a:pt x="163" y="174"/>
                </a:cubicBezTo>
                <a:cubicBezTo>
                  <a:pt x="176" y="173"/>
                  <a:pt x="181" y="169"/>
                  <a:pt x="198" y="169"/>
                </a:cubicBezTo>
                <a:cubicBezTo>
                  <a:pt x="209" y="169"/>
                  <a:pt x="220" y="176"/>
                  <a:pt x="219" y="182"/>
                </a:cubicBezTo>
                <a:cubicBezTo>
                  <a:pt x="219" y="188"/>
                  <a:pt x="208" y="194"/>
                  <a:pt x="201" y="195"/>
                </a:cubicBezTo>
                <a:cubicBezTo>
                  <a:pt x="185" y="195"/>
                  <a:pt x="189" y="194"/>
                  <a:pt x="174" y="194"/>
                </a:cubicBezTo>
                <a:cubicBezTo>
                  <a:pt x="156" y="194"/>
                  <a:pt x="155" y="197"/>
                  <a:pt x="144" y="202"/>
                </a:cubicBezTo>
                <a:cubicBezTo>
                  <a:pt x="155" y="205"/>
                  <a:pt x="162" y="209"/>
                  <a:pt x="177" y="217"/>
                </a:cubicBezTo>
                <a:cubicBezTo>
                  <a:pt x="193" y="215"/>
                  <a:pt x="209" y="217"/>
                  <a:pt x="223" y="218"/>
                </a:cubicBezTo>
                <a:cubicBezTo>
                  <a:pt x="235" y="215"/>
                  <a:pt x="241" y="210"/>
                  <a:pt x="255" y="209"/>
                </a:cubicBezTo>
                <a:cubicBezTo>
                  <a:pt x="264" y="202"/>
                  <a:pt x="276" y="191"/>
                  <a:pt x="287" y="193"/>
                </a:cubicBezTo>
                <a:cubicBezTo>
                  <a:pt x="293" y="194"/>
                  <a:pt x="300" y="201"/>
                  <a:pt x="300" y="201"/>
                </a:cubicBezTo>
                <a:close/>
                <a:moveTo>
                  <a:pt x="34" y="173"/>
                </a:moveTo>
                <a:cubicBezTo>
                  <a:pt x="0" y="173"/>
                  <a:pt x="0" y="173"/>
                  <a:pt x="0" y="173"/>
                </a:cubicBezTo>
                <a:cubicBezTo>
                  <a:pt x="0" y="240"/>
                  <a:pt x="0" y="240"/>
                  <a:pt x="0" y="240"/>
                </a:cubicBezTo>
                <a:cubicBezTo>
                  <a:pt x="34" y="240"/>
                  <a:pt x="34" y="240"/>
                  <a:pt x="34" y="240"/>
                </a:cubicBezTo>
                <a:cubicBezTo>
                  <a:pt x="37" y="240"/>
                  <a:pt x="39" y="238"/>
                  <a:pt x="39" y="235"/>
                </a:cubicBezTo>
                <a:cubicBezTo>
                  <a:pt x="39" y="177"/>
                  <a:pt x="39" y="177"/>
                  <a:pt x="39" y="177"/>
                </a:cubicBezTo>
                <a:cubicBezTo>
                  <a:pt x="39" y="175"/>
                  <a:pt x="37" y="173"/>
                  <a:pt x="34" y="173"/>
                </a:cubicBezTo>
                <a:close/>
                <a:moveTo>
                  <a:pt x="246" y="24"/>
                </a:moveTo>
                <a:cubicBezTo>
                  <a:pt x="246" y="147"/>
                  <a:pt x="246" y="147"/>
                  <a:pt x="246" y="147"/>
                </a:cubicBezTo>
                <a:cubicBezTo>
                  <a:pt x="123" y="147"/>
                  <a:pt x="123" y="147"/>
                  <a:pt x="123" y="147"/>
                </a:cubicBezTo>
                <a:cubicBezTo>
                  <a:pt x="123" y="122"/>
                  <a:pt x="123" y="122"/>
                  <a:pt x="123" y="122"/>
                </a:cubicBezTo>
                <a:cubicBezTo>
                  <a:pt x="99" y="122"/>
                  <a:pt x="99" y="122"/>
                  <a:pt x="99" y="122"/>
                </a:cubicBezTo>
                <a:cubicBezTo>
                  <a:pt x="99" y="0"/>
                  <a:pt x="99" y="0"/>
                  <a:pt x="99" y="0"/>
                </a:cubicBezTo>
                <a:cubicBezTo>
                  <a:pt x="221" y="0"/>
                  <a:pt x="221" y="0"/>
                  <a:pt x="221" y="0"/>
                </a:cubicBezTo>
                <a:cubicBezTo>
                  <a:pt x="221" y="24"/>
                  <a:pt x="221" y="24"/>
                  <a:pt x="221" y="24"/>
                </a:cubicBezTo>
                <a:lnTo>
                  <a:pt x="246" y="24"/>
                </a:lnTo>
                <a:close/>
                <a:moveTo>
                  <a:pt x="123" y="116"/>
                </a:moveTo>
                <a:cubicBezTo>
                  <a:pt x="123" y="24"/>
                  <a:pt x="123" y="24"/>
                  <a:pt x="123" y="24"/>
                </a:cubicBezTo>
                <a:cubicBezTo>
                  <a:pt x="215" y="24"/>
                  <a:pt x="215" y="24"/>
                  <a:pt x="215" y="24"/>
                </a:cubicBezTo>
                <a:cubicBezTo>
                  <a:pt x="215" y="6"/>
                  <a:pt x="215" y="6"/>
                  <a:pt x="215" y="6"/>
                </a:cubicBezTo>
                <a:cubicBezTo>
                  <a:pt x="105" y="6"/>
                  <a:pt x="105" y="6"/>
                  <a:pt x="105" y="6"/>
                </a:cubicBezTo>
                <a:cubicBezTo>
                  <a:pt x="105" y="116"/>
                  <a:pt x="105" y="116"/>
                  <a:pt x="105" y="116"/>
                </a:cubicBezTo>
                <a:lnTo>
                  <a:pt x="123" y="116"/>
                </a:lnTo>
                <a:close/>
                <a:moveTo>
                  <a:pt x="224" y="85"/>
                </a:moveTo>
                <a:cubicBezTo>
                  <a:pt x="183" y="56"/>
                  <a:pt x="183" y="56"/>
                  <a:pt x="183" y="56"/>
                </a:cubicBezTo>
                <a:cubicBezTo>
                  <a:pt x="183" y="76"/>
                  <a:pt x="183" y="76"/>
                  <a:pt x="183" y="76"/>
                </a:cubicBezTo>
                <a:cubicBezTo>
                  <a:pt x="145" y="76"/>
                  <a:pt x="145" y="76"/>
                  <a:pt x="145" y="76"/>
                </a:cubicBezTo>
                <a:cubicBezTo>
                  <a:pt x="145" y="94"/>
                  <a:pt x="145" y="94"/>
                  <a:pt x="145" y="94"/>
                </a:cubicBezTo>
                <a:cubicBezTo>
                  <a:pt x="183" y="94"/>
                  <a:pt x="183" y="94"/>
                  <a:pt x="183" y="94"/>
                </a:cubicBezTo>
                <a:cubicBezTo>
                  <a:pt x="183" y="115"/>
                  <a:pt x="183" y="115"/>
                  <a:pt x="183" y="115"/>
                </a:cubicBezTo>
                <a:lnTo>
                  <a:pt x="224" y="85"/>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dirty="0">
              <a:solidFill>
                <a:srgbClr val="505050"/>
              </a:solidFill>
            </a:endParaRPr>
          </a:p>
        </p:txBody>
      </p:sp>
      <p:grpSp>
        <p:nvGrpSpPr>
          <p:cNvPr id="18" name="Group 17"/>
          <p:cNvGrpSpPr/>
          <p:nvPr/>
        </p:nvGrpSpPr>
        <p:grpSpPr bwMode="black">
          <a:xfrm>
            <a:off x="5934298" y="3911563"/>
            <a:ext cx="837464" cy="1168437"/>
            <a:chOff x="3360738" y="989012"/>
            <a:chExt cx="746125" cy="1439864"/>
          </a:xfrm>
        </p:grpSpPr>
        <p:sp>
          <p:nvSpPr>
            <p:cNvPr id="19" name="Freeform 36"/>
            <p:cNvSpPr>
              <a:spLocks/>
            </p:cNvSpPr>
            <p:nvPr/>
          </p:nvSpPr>
          <p:spPr bwMode="black">
            <a:xfrm>
              <a:off x="3360738" y="1255713"/>
              <a:ext cx="525463" cy="1173163"/>
            </a:xfrm>
            <a:custGeom>
              <a:avLst/>
              <a:gdLst>
                <a:gd name="T0" fmla="*/ 252 w 562"/>
                <a:gd name="T1" fmla="*/ 272 h 1256"/>
                <a:gd name="T2" fmla="*/ 234 w 562"/>
                <a:gd name="T3" fmla="*/ 192 h 1256"/>
                <a:gd name="T4" fmla="*/ 407 w 562"/>
                <a:gd name="T5" fmla="*/ 20 h 1256"/>
                <a:gd name="T6" fmla="*/ 534 w 562"/>
                <a:gd name="T7" fmla="*/ 76 h 1256"/>
                <a:gd name="T8" fmla="*/ 562 w 562"/>
                <a:gd name="T9" fmla="*/ 51 h 1256"/>
                <a:gd name="T10" fmla="*/ 443 w 562"/>
                <a:gd name="T11" fmla="*/ 0 h 1256"/>
                <a:gd name="T12" fmla="*/ 164 w 562"/>
                <a:gd name="T13" fmla="*/ 0 h 1256"/>
                <a:gd name="T14" fmla="*/ 0 w 562"/>
                <a:gd name="T15" fmla="*/ 163 h 1256"/>
                <a:gd name="T16" fmla="*/ 0 w 562"/>
                <a:gd name="T17" fmla="*/ 556 h 1256"/>
                <a:gd name="T18" fmla="*/ 55 w 562"/>
                <a:gd name="T19" fmla="*/ 612 h 1256"/>
                <a:gd name="T20" fmla="*/ 110 w 562"/>
                <a:gd name="T21" fmla="*/ 556 h 1256"/>
                <a:gd name="T22" fmla="*/ 110 w 562"/>
                <a:gd name="T23" fmla="*/ 201 h 1256"/>
                <a:gd name="T24" fmla="*/ 139 w 562"/>
                <a:gd name="T25" fmla="*/ 201 h 1256"/>
                <a:gd name="T26" fmla="*/ 139 w 562"/>
                <a:gd name="T27" fmla="*/ 1182 h 1256"/>
                <a:gd name="T28" fmla="*/ 214 w 562"/>
                <a:gd name="T29" fmla="*/ 1256 h 1256"/>
                <a:gd name="T30" fmla="*/ 288 w 562"/>
                <a:gd name="T31" fmla="*/ 1182 h 1256"/>
                <a:gd name="T32" fmla="*/ 288 w 562"/>
                <a:gd name="T33" fmla="*/ 615 h 1256"/>
                <a:gd name="T34" fmla="*/ 317 w 562"/>
                <a:gd name="T35" fmla="*/ 615 h 1256"/>
                <a:gd name="T36" fmla="*/ 317 w 562"/>
                <a:gd name="T37" fmla="*/ 1182 h 1256"/>
                <a:gd name="T38" fmla="*/ 392 w 562"/>
                <a:gd name="T39" fmla="*/ 1256 h 1256"/>
                <a:gd name="T40" fmla="*/ 467 w 562"/>
                <a:gd name="T41" fmla="*/ 1182 h 1256"/>
                <a:gd name="T42" fmla="*/ 467 w 562"/>
                <a:gd name="T43" fmla="*/ 516 h 1256"/>
                <a:gd name="T44" fmla="*/ 252 w 562"/>
                <a:gd name="T45" fmla="*/ 272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62" h="1256">
                  <a:moveTo>
                    <a:pt x="252" y="272"/>
                  </a:moveTo>
                  <a:cubicBezTo>
                    <a:pt x="248" y="262"/>
                    <a:pt x="234" y="225"/>
                    <a:pt x="234" y="192"/>
                  </a:cubicBezTo>
                  <a:cubicBezTo>
                    <a:pt x="234" y="97"/>
                    <a:pt x="312" y="20"/>
                    <a:pt x="407" y="20"/>
                  </a:cubicBezTo>
                  <a:cubicBezTo>
                    <a:pt x="456" y="20"/>
                    <a:pt x="501" y="41"/>
                    <a:pt x="534" y="76"/>
                  </a:cubicBezTo>
                  <a:cubicBezTo>
                    <a:pt x="542" y="66"/>
                    <a:pt x="551" y="58"/>
                    <a:pt x="562" y="51"/>
                  </a:cubicBezTo>
                  <a:cubicBezTo>
                    <a:pt x="532" y="20"/>
                    <a:pt x="490" y="0"/>
                    <a:pt x="443" y="0"/>
                  </a:cubicBezTo>
                  <a:cubicBezTo>
                    <a:pt x="164" y="0"/>
                    <a:pt x="164" y="0"/>
                    <a:pt x="164" y="0"/>
                  </a:cubicBezTo>
                  <a:cubicBezTo>
                    <a:pt x="73" y="0"/>
                    <a:pt x="0" y="73"/>
                    <a:pt x="0" y="163"/>
                  </a:cubicBezTo>
                  <a:cubicBezTo>
                    <a:pt x="0" y="556"/>
                    <a:pt x="0" y="556"/>
                    <a:pt x="0" y="556"/>
                  </a:cubicBezTo>
                  <a:cubicBezTo>
                    <a:pt x="0" y="587"/>
                    <a:pt x="25" y="612"/>
                    <a:pt x="55" y="612"/>
                  </a:cubicBezTo>
                  <a:cubicBezTo>
                    <a:pt x="86" y="612"/>
                    <a:pt x="110" y="587"/>
                    <a:pt x="110" y="556"/>
                  </a:cubicBezTo>
                  <a:cubicBezTo>
                    <a:pt x="110" y="201"/>
                    <a:pt x="110" y="201"/>
                    <a:pt x="110" y="201"/>
                  </a:cubicBezTo>
                  <a:cubicBezTo>
                    <a:pt x="139" y="201"/>
                    <a:pt x="139" y="201"/>
                    <a:pt x="139" y="201"/>
                  </a:cubicBezTo>
                  <a:cubicBezTo>
                    <a:pt x="139" y="1182"/>
                    <a:pt x="139" y="1182"/>
                    <a:pt x="139" y="1182"/>
                  </a:cubicBezTo>
                  <a:cubicBezTo>
                    <a:pt x="139" y="1223"/>
                    <a:pt x="173" y="1256"/>
                    <a:pt x="214" y="1256"/>
                  </a:cubicBezTo>
                  <a:cubicBezTo>
                    <a:pt x="255" y="1256"/>
                    <a:pt x="288" y="1223"/>
                    <a:pt x="288" y="1182"/>
                  </a:cubicBezTo>
                  <a:cubicBezTo>
                    <a:pt x="288" y="615"/>
                    <a:pt x="288" y="615"/>
                    <a:pt x="288" y="615"/>
                  </a:cubicBezTo>
                  <a:cubicBezTo>
                    <a:pt x="317" y="615"/>
                    <a:pt x="317" y="615"/>
                    <a:pt x="317" y="615"/>
                  </a:cubicBezTo>
                  <a:cubicBezTo>
                    <a:pt x="317" y="1182"/>
                    <a:pt x="317" y="1182"/>
                    <a:pt x="317" y="1182"/>
                  </a:cubicBezTo>
                  <a:cubicBezTo>
                    <a:pt x="317" y="1223"/>
                    <a:pt x="351" y="1256"/>
                    <a:pt x="392" y="1256"/>
                  </a:cubicBezTo>
                  <a:cubicBezTo>
                    <a:pt x="433" y="1256"/>
                    <a:pt x="467" y="1223"/>
                    <a:pt x="467" y="1182"/>
                  </a:cubicBezTo>
                  <a:cubicBezTo>
                    <a:pt x="467" y="516"/>
                    <a:pt x="467" y="516"/>
                    <a:pt x="467" y="516"/>
                  </a:cubicBezTo>
                  <a:cubicBezTo>
                    <a:pt x="398" y="459"/>
                    <a:pt x="284" y="354"/>
                    <a:pt x="252" y="27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solidFill>
                  <a:srgbClr val="505050"/>
                </a:solidFill>
              </a:endParaRPr>
            </a:p>
          </p:txBody>
        </p:sp>
        <p:sp>
          <p:nvSpPr>
            <p:cNvPr id="20" name="Freeform 37"/>
            <p:cNvSpPr>
              <a:spLocks/>
            </p:cNvSpPr>
            <p:nvPr/>
          </p:nvSpPr>
          <p:spPr bwMode="black">
            <a:xfrm>
              <a:off x="3824288" y="1733550"/>
              <a:ext cx="103188" cy="93663"/>
            </a:xfrm>
            <a:custGeom>
              <a:avLst/>
              <a:gdLst>
                <a:gd name="T0" fmla="*/ 58 w 110"/>
                <a:gd name="T1" fmla="*/ 43 h 101"/>
                <a:gd name="T2" fmla="*/ 38 w 110"/>
                <a:gd name="T3" fmla="*/ 59 h 101"/>
                <a:gd name="T4" fmla="*/ 17 w 110"/>
                <a:gd name="T5" fmla="*/ 43 h 101"/>
                <a:gd name="T6" fmla="*/ 0 w 110"/>
                <a:gd name="T7" fmla="*/ 29 h 101"/>
                <a:gd name="T8" fmla="*/ 0 w 110"/>
                <a:gd name="T9" fmla="*/ 45 h 101"/>
                <a:gd name="T10" fmla="*/ 56 w 110"/>
                <a:gd name="T11" fmla="*/ 101 h 101"/>
                <a:gd name="T12" fmla="*/ 110 w 110"/>
                <a:gd name="T13" fmla="*/ 45 h 101"/>
                <a:gd name="T14" fmla="*/ 110 w 110"/>
                <a:gd name="T15" fmla="*/ 0 h 101"/>
                <a:gd name="T16" fmla="*/ 58 w 110"/>
                <a:gd name="T17" fmla="*/ 4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101">
                  <a:moveTo>
                    <a:pt x="58" y="43"/>
                  </a:moveTo>
                  <a:cubicBezTo>
                    <a:pt x="38" y="59"/>
                    <a:pt x="38" y="59"/>
                    <a:pt x="38" y="59"/>
                  </a:cubicBezTo>
                  <a:cubicBezTo>
                    <a:pt x="17" y="43"/>
                    <a:pt x="17" y="43"/>
                    <a:pt x="17" y="43"/>
                  </a:cubicBezTo>
                  <a:cubicBezTo>
                    <a:pt x="13" y="40"/>
                    <a:pt x="7" y="35"/>
                    <a:pt x="0" y="29"/>
                  </a:cubicBezTo>
                  <a:cubicBezTo>
                    <a:pt x="0" y="45"/>
                    <a:pt x="0" y="45"/>
                    <a:pt x="0" y="45"/>
                  </a:cubicBezTo>
                  <a:cubicBezTo>
                    <a:pt x="0" y="76"/>
                    <a:pt x="25" y="101"/>
                    <a:pt x="56" y="101"/>
                  </a:cubicBezTo>
                  <a:cubicBezTo>
                    <a:pt x="85" y="101"/>
                    <a:pt x="110" y="76"/>
                    <a:pt x="110" y="45"/>
                  </a:cubicBezTo>
                  <a:cubicBezTo>
                    <a:pt x="110" y="0"/>
                    <a:pt x="110" y="0"/>
                    <a:pt x="110" y="0"/>
                  </a:cubicBezTo>
                  <a:cubicBezTo>
                    <a:pt x="86" y="20"/>
                    <a:pt x="67" y="35"/>
                    <a:pt x="58" y="4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solidFill>
                  <a:srgbClr val="505050"/>
                </a:solidFill>
              </a:endParaRPr>
            </a:p>
          </p:txBody>
        </p:sp>
        <p:sp>
          <p:nvSpPr>
            <p:cNvPr id="21" name="Oval 38"/>
            <p:cNvSpPr>
              <a:spLocks noChangeArrowheads="1"/>
            </p:cNvSpPr>
            <p:nvPr/>
          </p:nvSpPr>
          <p:spPr bwMode="black">
            <a:xfrm>
              <a:off x="3525838" y="989012"/>
              <a:ext cx="234950" cy="2381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solidFill>
                  <a:srgbClr val="505050"/>
                </a:solidFill>
              </a:endParaRPr>
            </a:p>
          </p:txBody>
        </p:sp>
        <p:sp>
          <p:nvSpPr>
            <p:cNvPr id="22" name="Freeform 39"/>
            <p:cNvSpPr>
              <a:spLocks/>
            </p:cNvSpPr>
            <p:nvPr/>
          </p:nvSpPr>
          <p:spPr bwMode="black">
            <a:xfrm>
              <a:off x="3606800" y="1304925"/>
              <a:ext cx="500063" cy="444500"/>
            </a:xfrm>
            <a:custGeom>
              <a:avLst/>
              <a:gdLst>
                <a:gd name="T0" fmla="*/ 267 w 535"/>
                <a:gd name="T1" fmla="*/ 476 h 477"/>
                <a:gd name="T2" fmla="*/ 15 w 535"/>
                <a:gd name="T3" fmla="*/ 208 h 477"/>
                <a:gd name="T4" fmla="*/ 0 w 535"/>
                <a:gd name="T5" fmla="*/ 140 h 477"/>
                <a:gd name="T6" fmla="*/ 141 w 535"/>
                <a:gd name="T7" fmla="*/ 0 h 477"/>
                <a:gd name="T8" fmla="*/ 268 w 535"/>
                <a:gd name="T9" fmla="*/ 80 h 477"/>
                <a:gd name="T10" fmla="*/ 394 w 535"/>
                <a:gd name="T11" fmla="*/ 0 h 477"/>
                <a:gd name="T12" fmla="*/ 535 w 535"/>
                <a:gd name="T13" fmla="*/ 140 h 477"/>
                <a:gd name="T14" fmla="*/ 520 w 535"/>
                <a:gd name="T15" fmla="*/ 208 h 477"/>
                <a:gd name="T16" fmla="*/ 269 w 535"/>
                <a:gd name="T17" fmla="*/ 476 h 477"/>
                <a:gd name="T18" fmla="*/ 268 w 535"/>
                <a:gd name="T19" fmla="*/ 477 h 477"/>
                <a:gd name="T20" fmla="*/ 267 w 535"/>
                <a:gd name="T21" fmla="*/ 476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5" h="477">
                  <a:moveTo>
                    <a:pt x="267" y="476"/>
                  </a:moveTo>
                  <a:cubicBezTo>
                    <a:pt x="247" y="461"/>
                    <a:pt x="55" y="310"/>
                    <a:pt x="15" y="208"/>
                  </a:cubicBezTo>
                  <a:cubicBezTo>
                    <a:pt x="8" y="189"/>
                    <a:pt x="0" y="162"/>
                    <a:pt x="0" y="140"/>
                  </a:cubicBezTo>
                  <a:cubicBezTo>
                    <a:pt x="0" y="63"/>
                    <a:pt x="63" y="0"/>
                    <a:pt x="141" y="0"/>
                  </a:cubicBezTo>
                  <a:cubicBezTo>
                    <a:pt x="197" y="0"/>
                    <a:pt x="245" y="33"/>
                    <a:pt x="268" y="80"/>
                  </a:cubicBezTo>
                  <a:cubicBezTo>
                    <a:pt x="290" y="33"/>
                    <a:pt x="339" y="0"/>
                    <a:pt x="394" y="0"/>
                  </a:cubicBezTo>
                  <a:cubicBezTo>
                    <a:pt x="472" y="0"/>
                    <a:pt x="535" y="63"/>
                    <a:pt x="535" y="140"/>
                  </a:cubicBezTo>
                  <a:cubicBezTo>
                    <a:pt x="535" y="162"/>
                    <a:pt x="527" y="189"/>
                    <a:pt x="520" y="208"/>
                  </a:cubicBezTo>
                  <a:cubicBezTo>
                    <a:pt x="480" y="310"/>
                    <a:pt x="288" y="461"/>
                    <a:pt x="269" y="476"/>
                  </a:cubicBezTo>
                  <a:cubicBezTo>
                    <a:pt x="268" y="477"/>
                    <a:pt x="268" y="477"/>
                    <a:pt x="268" y="477"/>
                  </a:cubicBezTo>
                  <a:lnTo>
                    <a:pt x="267" y="47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solidFill>
                  <a:srgbClr val="505050"/>
                </a:solidFill>
              </a:endParaRPr>
            </a:p>
          </p:txBody>
        </p:sp>
      </p:grpSp>
    </p:spTree>
    <p:extLst>
      <p:ext uri="{BB962C8B-B14F-4D97-AF65-F5344CB8AC3E}">
        <p14:creationId xmlns:p14="http://schemas.microsoft.com/office/powerpoint/2010/main" val="2377480240"/>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Origins of the Recipe</a:t>
            </a:r>
            <a:endParaRPr lang="en-US" dirty="0"/>
          </a:p>
        </p:txBody>
      </p:sp>
    </p:spTree>
    <p:extLst>
      <p:ext uri="{BB962C8B-B14F-4D97-AF65-F5344CB8AC3E}">
        <p14:creationId xmlns:p14="http://schemas.microsoft.com/office/powerpoint/2010/main" val="1369450396"/>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 Dean Halstead</External_x0020_Speaker>
    <Session_x0020_Code xmlns="2295e2e7-0eeb-498e-8716-217bb2ee6ee3">SPC048 </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Dean Halstead</Speaker>
    <AverageRating xmlns="http://schemas.microsoft.com/sharepoint/v3" xsi:nil="true"/>
  </documentManagement>
</p:properties>
</file>

<file path=customXml/itemProps1.xml><?xml version="1.0" encoding="utf-8"?>
<ds:datastoreItem xmlns:ds="http://schemas.openxmlformats.org/officeDocument/2006/customXml" ds:itemID="{921BBCF0-CB90-4CEA-B511-82306D54FDF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http://purl.org/dc/dcmitype/"/>
    <ds:schemaRef ds:uri="http://schemas.microsoft.com/office/2006/metadata/properties"/>
    <ds:schemaRef ds:uri="2295e2e7-0eeb-498e-8716-217bb2ee6ee3"/>
    <ds:schemaRef ds:uri="230e9df3-be65-4c73-a93b-d1236ebd677e"/>
    <ds:schemaRef ds:uri="http://purl.org/dc/elements/1.1/"/>
    <ds:schemaRef ds:uri="http://schemas.microsoft.com/office/2006/documentManagement/types"/>
    <ds:schemaRef ds:uri="032d541b-1b4e-4d91-93c7-b10533c52f73"/>
    <ds:schemaRef ds:uri="http://www.w3.org/XML/1998/namespace"/>
    <ds:schemaRef ds:uri="http://purl.org/dc/terms/"/>
    <ds:schemaRef ds:uri="http://schemas.microsoft.com/sharepoint/v3"/>
    <ds:schemaRef ds:uri="http://schemas.microsoft.com/office/infopath/2007/PartnerControls"/>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emplate>SPC2012_Developer_Template_16x9</Template>
  <TotalTime>18</TotalTime>
  <Words>1580</Words>
  <Application>Microsoft Office PowerPoint</Application>
  <PresentationFormat>Custom</PresentationFormat>
  <Paragraphs>173</Paragraphs>
  <Slides>27</Slides>
  <Notes>8</Notes>
  <HiddenSlides>0</HiddenSlides>
  <MMClips>0</MMClips>
  <ScaleCrop>false</ScaleCrop>
  <HeadingPairs>
    <vt:vector size="4" baseType="variant">
      <vt:variant>
        <vt:lpstr>Theme</vt:lpstr>
      </vt:variant>
      <vt:variant>
        <vt:i4>4</vt:i4>
      </vt:variant>
      <vt:variant>
        <vt:lpstr>Slide Titles</vt:lpstr>
      </vt:variant>
      <vt:variant>
        <vt:i4>27</vt:i4>
      </vt:variant>
    </vt:vector>
  </HeadingPairs>
  <TitlesOfParts>
    <vt:vector size="31" baseType="lpstr">
      <vt:lpstr>SPC2012_Developer_Template_16x9</vt:lpstr>
      <vt:lpstr>5-30072_SPC2012_Developer_Template_16x9_Light</vt:lpstr>
      <vt:lpstr>5-30072_SPC2012_Business_Template_16x9</vt:lpstr>
      <vt:lpstr>5-30072_SPC2012_Business_Template_16x9_Light</vt:lpstr>
      <vt:lpstr>PowerPoint Presentation</vt:lpstr>
      <vt:lpstr>CRM BI and Workflow tracking with Microsoft Visio</vt:lpstr>
      <vt:lpstr>Today’s Agenda</vt:lpstr>
      <vt:lpstr>Visual Communication</vt:lpstr>
      <vt:lpstr>Just three things</vt:lpstr>
      <vt:lpstr>Data and CRM Struggles</vt:lpstr>
      <vt:lpstr>Better Way - Visio</vt:lpstr>
      <vt:lpstr>Do more, just do it</vt:lpstr>
      <vt:lpstr>Origins of the Recipe</vt:lpstr>
      <vt:lpstr>On the Road in 5 Steps</vt:lpstr>
      <vt:lpstr>demo  On the road…</vt:lpstr>
      <vt:lpstr>Many Flavors of cake</vt:lpstr>
      <vt:lpstr>In your Enterprise in 5 Steps</vt:lpstr>
      <vt:lpstr>demo  In your enterprise…</vt:lpstr>
      <vt:lpstr>Mixing your cake</vt:lpstr>
      <vt:lpstr>demo  Targeting your data</vt:lpstr>
      <vt:lpstr>Visualize in 5 Easy Steps</vt:lpstr>
      <vt:lpstr>demo  Visualize with Visio</vt:lpstr>
      <vt:lpstr>PowerPoint Presentation</vt:lpstr>
      <vt:lpstr>Solution Inventory (Ingredients)</vt:lpstr>
      <vt:lpstr>Action Items</vt:lpstr>
      <vt:lpstr>Resources</vt:lpstr>
      <vt:lpstr>Questions?</vt:lpstr>
      <vt:lpstr>PowerPoint Presentation</vt:lpstr>
      <vt:lpstr>PowerPoint Presentation</vt:lpstr>
      <vt:lpstr>Help for your CRM Developers</vt:lpstr>
      <vt:lpstr>Visio booth schedule</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CRM BI and Workflow tracking with Microsoft Visio</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3</cp:revision>
  <dcterms:created xsi:type="dcterms:W3CDTF">2012-11-13T01:43:06Z</dcterms:created>
  <dcterms:modified xsi:type="dcterms:W3CDTF">2012-12-07T03:06:21Z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