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 id="2147484230" r:id="rId7"/>
    <p:sldMasterId id="2147484241" r:id="rId8"/>
  </p:sldMasterIdLst>
  <p:notesMasterIdLst>
    <p:notesMasterId r:id="rId29"/>
  </p:notesMasterIdLst>
  <p:handoutMasterIdLst>
    <p:handoutMasterId r:id="rId30"/>
  </p:handoutMasterIdLst>
  <p:sldIdLst>
    <p:sldId id="1055" r:id="rId9"/>
    <p:sldId id="1054" r:id="rId10"/>
    <p:sldId id="1108" r:id="rId11"/>
    <p:sldId id="1109" r:id="rId12"/>
    <p:sldId id="1112" r:id="rId13"/>
    <p:sldId id="1113" r:id="rId14"/>
    <p:sldId id="1092" r:id="rId15"/>
    <p:sldId id="1090" r:id="rId16"/>
    <p:sldId id="1115" r:id="rId17"/>
    <p:sldId id="1094" r:id="rId18"/>
    <p:sldId id="1095" r:id="rId19"/>
    <p:sldId id="1096" r:id="rId20"/>
    <p:sldId id="1104" r:id="rId21"/>
    <p:sldId id="1100" r:id="rId22"/>
    <p:sldId id="1101" r:id="rId23"/>
    <p:sldId id="1116" r:id="rId24"/>
    <p:sldId id="1114" r:id="rId25"/>
    <p:sldId id="1110" r:id="rId26"/>
    <p:sldId id="1117" r:id="rId27"/>
    <p:sldId id="1118" r:id="rId2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26" autoAdjust="0"/>
    <p:restoredTop sz="93324" autoAdjust="0"/>
  </p:normalViewPr>
  <p:slideViewPr>
    <p:cSldViewPr>
      <p:cViewPr>
        <p:scale>
          <a:sx n="118" d="100"/>
          <a:sy n="118" d="100"/>
        </p:scale>
        <p:origin x="-72" y="61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7:01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066514-6865-4C87-BF6F-2B0B1EF1E68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99421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066514-6865-4C87-BF6F-2B0B1EF1E68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805937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0963315D-FADD-47D1-B04E-85DCA5AF53D6}"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5</a:t>
            </a:fld>
            <a:endParaRPr lang="en-US" dirty="0"/>
          </a:p>
        </p:txBody>
      </p:sp>
      <p:sp>
        <p:nvSpPr>
          <p:cNvPr id="6" name="Header Placeholder 5"/>
          <p:cNvSpPr>
            <a:spLocks noGrp="1"/>
          </p:cNvSpPr>
          <p:nvPr>
            <p:ph type="hdr" sz="quarter" idx="12"/>
          </p:nvPr>
        </p:nvSpPr>
        <p:spPr/>
        <p:txBody>
          <a:bodyPr/>
          <a:lstStyle/>
          <a:p>
            <a:r>
              <a:rPr lang="en-US" smtClean="0"/>
              <a:t>Microsoft Office</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64949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93048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2342BD8-4DB5-4790-86CE-1BFBED44B83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209631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a:lstStyle/>
          <a:p>
            <a:pPr eaLnBrk="1" hangingPunct="1">
              <a:spcBef>
                <a:spcPct val="0"/>
              </a:spcBef>
            </a:pPr>
            <a:endParaRPr lang="en-US" dirty="0" smtClean="0">
              <a:latin typeface="Segoe UI" pitchFamily="-65" charset="-52"/>
            </a:endParaRPr>
          </a:p>
        </p:txBody>
      </p:sp>
      <p:sp>
        <p:nvSpPr>
          <p:cNvPr id="33796" name="Header Placeholder 3"/>
          <p:cNvSpPr>
            <a:spLocks noGrp="1"/>
          </p:cNvSpPr>
          <p:nvPr>
            <p:ph type="hdr" sz="quarter"/>
          </p:nvPr>
        </p:nvSpPr>
        <p:spPr bwMode="auto">
          <a:noFill/>
          <a:ln>
            <a:miter lim="800000"/>
            <a:headEnd/>
            <a:tailEnd/>
          </a:ln>
        </p:spPr>
        <p:txBody>
          <a:bodyPr/>
          <a:lstStyle/>
          <a:p>
            <a:endParaRPr lang="en-US" dirty="0" smtClean="0">
              <a:solidFill>
                <a:srgbClr val="000000"/>
              </a:solidFill>
            </a:endParaRPr>
          </a:p>
        </p:txBody>
      </p:sp>
      <p:sp>
        <p:nvSpPr>
          <p:cNvPr id="33797" name="Date Placeholder 4"/>
          <p:cNvSpPr>
            <a:spLocks noGrp="1"/>
          </p:cNvSpPr>
          <p:nvPr>
            <p:ph type="dt" sz="quarter" idx="1"/>
          </p:nvPr>
        </p:nvSpPr>
        <p:spPr bwMode="auto">
          <a:noFill/>
          <a:ln>
            <a:miter lim="800000"/>
            <a:headEnd/>
            <a:tailEnd/>
          </a:ln>
        </p:spPr>
        <p:txBody>
          <a:bodyPr/>
          <a:lstStyle/>
          <a:p>
            <a:fld id="{CA4A50FE-358B-45DC-B662-C0B3F166F9A2}" type="datetime1">
              <a:rPr lang="en-US" smtClean="0">
                <a:solidFill>
                  <a:srgbClr val="000000"/>
                </a:solidFill>
              </a:rPr>
              <a:pPr/>
              <a:t>12/6/2012</a:t>
            </a:fld>
            <a:endParaRPr lang="en-US" dirty="0" smtClean="0">
              <a:solidFill>
                <a:srgbClr val="000000"/>
              </a:solidFill>
            </a:endParaRPr>
          </a:p>
        </p:txBody>
      </p:sp>
      <p:sp>
        <p:nvSpPr>
          <p:cNvPr id="33798" name="Footer Placeholder 5"/>
          <p:cNvSpPr>
            <a:spLocks noGrp="1"/>
          </p:cNvSpPr>
          <p:nvPr>
            <p:ph type="ftr" sz="quarter" idx="4"/>
          </p:nvPr>
        </p:nvSpPr>
        <p:spPr bwMode="auto">
          <a:noFill/>
          <a:ln>
            <a:miter lim="800000"/>
            <a:headEnd/>
            <a:tailEnd/>
          </a:ln>
        </p:spPr>
        <p:txBody>
          <a:bodyPr/>
          <a:lstStyle/>
          <a:p>
            <a:endParaRPr lang="en-US" dirty="0" smtClean="0">
              <a:solidFill>
                <a:prstClr val="black"/>
              </a:solidFill>
              <a:latin typeface="Segoe" pitchFamily="-65" charset="0"/>
            </a:endParaRPr>
          </a:p>
        </p:txBody>
      </p:sp>
      <p:sp>
        <p:nvSpPr>
          <p:cNvPr id="33799" name="Slide Number Placeholder 6"/>
          <p:cNvSpPr>
            <a:spLocks noGrp="1"/>
          </p:cNvSpPr>
          <p:nvPr>
            <p:ph type="sldNum" sz="quarter" idx="5"/>
          </p:nvPr>
        </p:nvSpPr>
        <p:spPr bwMode="auto">
          <a:noFill/>
          <a:ln>
            <a:miter lim="800000"/>
            <a:headEnd/>
            <a:tailEnd/>
          </a:ln>
        </p:spPr>
        <p:txBody>
          <a:bodyPr/>
          <a:lstStyle/>
          <a:p>
            <a:fld id="{DEBA9ED9-B01D-451C-B6D6-2C86332AD202}" type="slidenum">
              <a:rPr lang="en-US" smtClean="0">
                <a:solidFill>
                  <a:srgbClr val="000000"/>
                </a:solidFill>
              </a:rPr>
              <a:pPr/>
              <a:t>8</a:t>
            </a:fld>
            <a:endParaRPr lang="en-US" dirty="0" smtClean="0">
              <a:solidFill>
                <a:srgbClr val="000000"/>
              </a:solidFill>
            </a:endParaRPr>
          </a:p>
        </p:txBody>
      </p:sp>
    </p:spTree>
    <p:extLst>
      <p:ext uri="{BB962C8B-B14F-4D97-AF65-F5344CB8AC3E}">
        <p14:creationId xmlns:p14="http://schemas.microsoft.com/office/powerpoint/2010/main" val="2741850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748843-FD61-43F6-9FE0-F6926C63D60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8576112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5.xml"/><Relationship Id="rId4" Type="http://schemas.openxmlformats.org/officeDocument/2006/relationships/image" Target="../media/image2.emf"/></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Rectangle 3"/>
          <p:cNvSpPr/>
          <p:nvPr userDrawn="1"/>
        </p:nvSpPr>
        <p:spPr bwMode="auto">
          <a:xfrm>
            <a:off x="3" y="5353834"/>
            <a:ext cx="12436475" cy="1640691"/>
          </a:xfrm>
          <a:prstGeom prst="rect">
            <a:avLst/>
          </a:pr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lIns="77630" tIns="38813" rIns="77630" bIns="38813" anchor="ctr"/>
          <a:lstStyle/>
          <a:p>
            <a:pPr algn="ctr" defTabSz="776075">
              <a:defRPr/>
            </a:pPr>
            <a:endParaRPr lang="en-US" sz="1530" dirty="0">
              <a:gradFill>
                <a:gsLst>
                  <a:gs pos="0">
                    <a:srgbClr val="FFFFFF"/>
                  </a:gs>
                  <a:gs pos="100000">
                    <a:srgbClr val="FFFFFF"/>
                  </a:gs>
                </a:gsLst>
                <a:lin ang="5400000" scaled="0"/>
              </a:gradFill>
            </a:endParaRPr>
          </a:p>
        </p:txBody>
      </p:sp>
      <p:sp>
        <p:nvSpPr>
          <p:cNvPr id="6" name="Title 1"/>
          <p:cNvSpPr>
            <a:spLocks noGrp="1"/>
          </p:cNvSpPr>
          <p:nvPr>
            <p:ph type="title"/>
          </p:nvPr>
        </p:nvSpPr>
        <p:spPr>
          <a:xfrm>
            <a:off x="430854" y="445105"/>
            <a:ext cx="11629838" cy="494398"/>
          </a:xfrm>
        </p:spPr>
        <p:txBody>
          <a:bodyPr/>
          <a:lstStyle>
            <a:lvl1pPr algn="l" defTabSz="931712" rtl="0" eaLnBrk="1" latinLnBrk="0" hangingPunct="1">
              <a:lnSpc>
                <a:spcPct val="90000"/>
              </a:lnSpc>
              <a:spcBef>
                <a:spcPct val="0"/>
              </a:spcBef>
              <a:buNone/>
              <a:defRPr lang="en-US" sz="3569" b="0" kern="1200" cap="none" spc="0" baseline="0" dirty="0">
                <a:ln w="3175">
                  <a:noFill/>
                </a:ln>
                <a:solidFill>
                  <a:schemeClr val="tx2">
                    <a:alpha val="99000"/>
                  </a:schemeClr>
                </a:soli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7" name="Text Placeholder 4"/>
          <p:cNvSpPr>
            <a:spLocks noGrp="1"/>
          </p:cNvSpPr>
          <p:nvPr>
            <p:ph type="body" sz="quarter" idx="10"/>
          </p:nvPr>
        </p:nvSpPr>
        <p:spPr>
          <a:xfrm>
            <a:off x="430855" y="1222426"/>
            <a:ext cx="11629836" cy="1787669"/>
          </a:xfrm>
        </p:spPr>
        <p:txBody>
          <a:bodyPr/>
          <a:lstStyle>
            <a:lvl1pPr marL="0" indent="0" algn="l">
              <a:lnSpc>
                <a:spcPts val="2548"/>
              </a:lnSpc>
              <a:spcBef>
                <a:spcPts val="0"/>
              </a:spcBef>
              <a:buNone/>
              <a:defRPr/>
            </a:lvl1pPr>
            <a:lvl2pPr marL="0" indent="0" algn="l">
              <a:lnSpc>
                <a:spcPts val="2548"/>
              </a:lnSpc>
              <a:spcBef>
                <a:spcPts val="0"/>
              </a:spcBef>
              <a:buNone/>
              <a:defRPr/>
            </a:lvl2pPr>
            <a:lvl3pPr marL="0" indent="0" algn="l">
              <a:lnSpc>
                <a:spcPts val="2548"/>
              </a:lnSpc>
              <a:spcBef>
                <a:spcPts val="0"/>
              </a:spcBef>
              <a:buNone/>
              <a:defRPr/>
            </a:lvl3pPr>
            <a:lvl4pPr marL="0" indent="0" algn="l">
              <a:lnSpc>
                <a:spcPts val="2548"/>
              </a:lnSpc>
              <a:spcBef>
                <a:spcPts val="0"/>
              </a:spcBef>
              <a:buNone/>
              <a:defRPr/>
            </a:lvl4pPr>
            <a:lvl5pPr marL="0" indent="0" algn="l">
              <a:lnSpc>
                <a:spcPts val="2548"/>
              </a:lnSpc>
              <a:spcBef>
                <a:spcPts val="0"/>
              </a:spcBef>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6557605"/>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923754897"/>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8646921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0059906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7181601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247018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5350059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7630077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2409966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7716677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5734205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790129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30694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9519597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69077437"/>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130777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64823817"/>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2605940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868590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25531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451008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908891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19744620"/>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24681221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3127127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716902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99491466"/>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35087974"/>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208902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65624134"/>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3528420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49351643"/>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86221934"/>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3285256"/>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850153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8593629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4724519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008155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91211705"/>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2663097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86507413"/>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8343961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152838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1850200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97050013"/>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0899554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79868040"/>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78028741"/>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99800680"/>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42751247"/>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8630678"/>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542783"/>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4787675"/>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8229602"/>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43397295"/>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0117999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7.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image" Target="../media/image8.png"/><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theme" Target="../theme/theme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 Type="http://schemas.openxmlformats.org/officeDocument/2006/relationships/slideLayout" Target="../slideLayouts/slideLayout70.xml"/><Relationship Id="rId21" Type="http://schemas.openxmlformats.org/officeDocument/2006/relationships/slideLayout" Target="../slideLayouts/slideLayout88.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20" Type="http://schemas.openxmlformats.org/officeDocument/2006/relationships/slideLayout" Target="../slideLayouts/slideLayout87.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24" Type="http://schemas.openxmlformats.org/officeDocument/2006/relationships/image" Target="../media/image8.png"/><Relationship Id="rId5" Type="http://schemas.openxmlformats.org/officeDocument/2006/relationships/slideLayout" Target="../slideLayouts/slideLayout72.xml"/><Relationship Id="rId15" Type="http://schemas.openxmlformats.org/officeDocument/2006/relationships/slideLayout" Target="../slideLayouts/slideLayout82.xml"/><Relationship Id="rId23" Type="http://schemas.openxmlformats.org/officeDocument/2006/relationships/theme" Target="../theme/theme5.xml"/><Relationship Id="rId10" Type="http://schemas.openxmlformats.org/officeDocument/2006/relationships/slideLayout" Target="../slideLayouts/slideLayout77.xml"/><Relationship Id="rId19" Type="http://schemas.openxmlformats.org/officeDocument/2006/relationships/slideLayout" Target="../slideLayouts/slideLayout86.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 Id="rId22"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 id="2147484206"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66395679"/>
      </p:ext>
    </p:extLst>
  </p:cSld>
  <p:clrMap bg1="dk1" tx1="lt1" bg2="dk2" tx2="lt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 id="2147484220" r:id="rId13"/>
    <p:sldLayoutId id="2147484221" r:id="rId14"/>
    <p:sldLayoutId id="2147484222" r:id="rId15"/>
    <p:sldLayoutId id="2147484223" r:id="rId16"/>
    <p:sldLayoutId id="2147484224" r:id="rId17"/>
    <p:sldLayoutId id="2147484225" r:id="rId18"/>
    <p:sldLayoutId id="2147484226" r:id="rId19"/>
    <p:sldLayoutId id="2147484227" r:id="rId20"/>
    <p:sldLayoutId id="2147484228" r:id="rId21"/>
    <p:sldLayoutId id="214748422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63330503"/>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7536869"/>
      </p:ext>
    </p:extLst>
  </p:cSld>
  <p:clrMap bg1="dk1" tx1="lt1" bg2="dk2" tx2="lt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 id="2147484253" r:id="rId12"/>
    <p:sldLayoutId id="2147484254" r:id="rId13"/>
    <p:sldLayoutId id="2147484255" r:id="rId14"/>
    <p:sldLayoutId id="2147484256" r:id="rId15"/>
    <p:sldLayoutId id="2147484257" r:id="rId16"/>
    <p:sldLayoutId id="2147484258" r:id="rId17"/>
    <p:sldLayoutId id="2147484259" r:id="rId18"/>
    <p:sldLayoutId id="2147484260" r:id="rId19"/>
    <p:sldLayoutId id="2147484261" r:id="rId20"/>
    <p:sldLayoutId id="2147484262" r:id="rId21"/>
    <p:sldLayoutId id="2147484263"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11.tmp"/><Relationship Id="rId1" Type="http://schemas.openxmlformats.org/officeDocument/2006/relationships/slideLayout" Target="../slideLayouts/slideLayout33.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11.tmp"/><Relationship Id="rId1" Type="http://schemas.openxmlformats.org/officeDocument/2006/relationships/slideLayout" Target="../slideLayouts/slideLayout33.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2" Type="http://schemas.openxmlformats.org/officeDocument/2006/relationships/hyperlink" Target="http://dev.office.com/" TargetMode="Externa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8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11930" y="1815454"/>
            <a:ext cx="11305783" cy="1146803"/>
          </a:xfrm>
          <a:prstGeom prst="rect">
            <a:avLst/>
          </a:prstGeom>
        </p:spPr>
        <p:txBody>
          <a:bodyPr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8973">
              <a:gradFill>
                <a:gsLst>
                  <a:gs pos="96667">
                    <a:srgbClr val="FFFFFF"/>
                  </a:gs>
                  <a:gs pos="90000">
                    <a:srgbClr val="FFFFFF"/>
                  </a:gs>
                </a:gsLst>
                <a:lin ang="5400000" scaled="0"/>
              </a:gradFill>
            </a:endParaRPr>
          </a:p>
        </p:txBody>
      </p:sp>
      <p:sp>
        <p:nvSpPr>
          <p:cNvPr id="3" name="Title 2"/>
          <p:cNvSpPr>
            <a:spLocks noGrp="1"/>
          </p:cNvSpPr>
          <p:nvPr>
            <p:ph type="title"/>
          </p:nvPr>
        </p:nvSpPr>
        <p:spPr>
          <a:xfrm>
            <a:off x="606042" y="4555210"/>
            <a:ext cx="11370961" cy="1243058"/>
          </a:xfrm>
        </p:spPr>
        <p:txBody>
          <a:bodyPr/>
          <a:lstStyle/>
          <a:p>
            <a:r>
              <a:rPr lang="en-US" dirty="0">
                <a:gradFill>
                  <a:gsLst>
                    <a:gs pos="96667">
                      <a:srgbClr val="FFFFFF"/>
                    </a:gs>
                    <a:gs pos="90000">
                      <a:srgbClr val="FFFFFF"/>
                    </a:gs>
                  </a:gsLst>
                  <a:lin ang="5400000" scaled="0"/>
                </a:gradFill>
              </a:rPr>
              <a:t>Custom XML </a:t>
            </a:r>
            <a:r>
              <a:rPr lang="en-US" dirty="0" smtClean="0">
                <a:gradFill>
                  <a:gsLst>
                    <a:gs pos="96667">
                      <a:srgbClr val="FFFFFF"/>
                    </a:gs>
                    <a:gs pos="90000">
                      <a:srgbClr val="FFFFFF"/>
                    </a:gs>
                  </a:gsLst>
                  <a:lin ang="5400000" scaled="0"/>
                </a:gradFill>
              </a:rPr>
              <a:t>Parts</a:t>
            </a:r>
            <a:r>
              <a:rPr lang="en-US" dirty="0">
                <a:gradFill>
                  <a:gsLst>
                    <a:gs pos="96667">
                      <a:srgbClr val="FFFFFF"/>
                    </a:gs>
                    <a:gs pos="90000">
                      <a:srgbClr val="FFFFFF"/>
                    </a:gs>
                  </a:gsLst>
                  <a:lin ang="5400000" scaled="0"/>
                </a:gradFill>
              </a:rPr>
              <a:t/>
            </a:r>
            <a:br>
              <a:rPr lang="en-US" dirty="0">
                <a:gradFill>
                  <a:gsLst>
                    <a:gs pos="96667">
                      <a:srgbClr val="FFFFFF"/>
                    </a:gs>
                    <a:gs pos="90000">
                      <a:srgbClr val="FFFFFF"/>
                    </a:gs>
                  </a:gsLst>
                  <a:lin ang="5400000" scaled="0"/>
                </a:gradFill>
              </a:rPr>
            </a:br>
            <a:endParaRPr lang="en-US" dirty="0"/>
          </a:p>
        </p:txBody>
      </p:sp>
    </p:spTree>
    <p:extLst>
      <p:ext uri="{BB962C8B-B14F-4D97-AF65-F5344CB8AC3E}">
        <p14:creationId xmlns:p14="http://schemas.microsoft.com/office/powerpoint/2010/main" val="2535832045"/>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59"/>
            <a:r>
              <a:rPr lang="en-US" sz="4896" spc="-102" dirty="0">
                <a:gradFill>
                  <a:gsLst>
                    <a:gs pos="1250">
                      <a:schemeClr val="tx2"/>
                    </a:gs>
                    <a:gs pos="100000">
                      <a:schemeClr val="tx2"/>
                    </a:gs>
                  </a:gsLst>
                  <a:lin ang="5400000" scaled="0"/>
                </a:gradFill>
                <a:latin typeface="+mj-lt"/>
              </a:rPr>
              <a:t>Custom XML </a:t>
            </a:r>
            <a:r>
              <a:rPr lang="en-US" sz="4896" spc="-102" dirty="0" smtClean="0">
                <a:gradFill>
                  <a:gsLst>
                    <a:gs pos="1250">
                      <a:schemeClr val="tx2"/>
                    </a:gs>
                    <a:gs pos="100000">
                      <a:schemeClr val="tx2"/>
                    </a:gs>
                  </a:gsLst>
                  <a:lin ang="5400000" scaled="0"/>
                </a:gradFill>
                <a:latin typeface="+mj-lt"/>
              </a:rPr>
              <a:t>Parts</a:t>
            </a:r>
            <a:endParaRPr lang="en-US" sz="4896" spc="-102" dirty="0">
              <a:gradFill>
                <a:gsLst>
                  <a:gs pos="1250">
                    <a:schemeClr val="tx2"/>
                  </a:gs>
                  <a:gs pos="100000">
                    <a:schemeClr val="tx2"/>
                  </a:gs>
                </a:gsLst>
                <a:lin ang="5400000" scaled="0"/>
              </a:gradFill>
              <a:latin typeface="+mj-lt"/>
            </a:endParaRPr>
          </a:p>
        </p:txBody>
      </p:sp>
      <p:sp>
        <p:nvSpPr>
          <p:cNvPr id="7" name="Rectangle 6"/>
          <p:cNvSpPr/>
          <p:nvPr/>
        </p:nvSpPr>
        <p:spPr bwMode="auto">
          <a:xfrm>
            <a:off x="2504" y="5597502"/>
            <a:ext cx="12431473" cy="64747"/>
          </a:xfrm>
          <a:prstGeom prst="rect">
            <a:avLst/>
          </a:prstGeom>
          <a:solidFill>
            <a:srgbClr val="FF0000"/>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lIns="77658" tIns="38828" rIns="77658" bIns="38828" anchor="ctr"/>
          <a:lstStyle/>
          <a:p>
            <a:pPr algn="ctr" defTabSz="775246">
              <a:defRPr/>
            </a:pPr>
            <a:endParaRPr lang="en-US" sz="1869">
              <a:solidFill>
                <a:prstClr val="black"/>
              </a:solidFill>
              <a:ea typeface="ＭＳ Ｐゴシック" pitchFamily="-65" charset="-128"/>
            </a:endParaRPr>
          </a:p>
        </p:txBody>
      </p:sp>
      <p:pic>
        <p:nvPicPr>
          <p:cNvPr id="8" name="Picture 7"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237" y="1231108"/>
            <a:ext cx="5130168" cy="3809990"/>
          </a:xfrm>
          <a:prstGeom prst="rect">
            <a:avLst/>
          </a:prstGeom>
        </p:spPr>
      </p:pic>
      <p:pic>
        <p:nvPicPr>
          <p:cNvPr id="9" name="Picture 8"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1034" y="1820862"/>
            <a:ext cx="3629204" cy="2903363"/>
          </a:xfrm>
          <a:prstGeom prst="rect">
            <a:avLst/>
          </a:prstGeom>
        </p:spPr>
      </p:pic>
      <p:grpSp>
        <p:nvGrpSpPr>
          <p:cNvPr id="11" name="Group 10"/>
          <p:cNvGrpSpPr/>
          <p:nvPr/>
        </p:nvGrpSpPr>
        <p:grpSpPr>
          <a:xfrm>
            <a:off x="6088742" y="1813835"/>
            <a:ext cx="1915768" cy="1917965"/>
            <a:chOff x="9143894" y="1771686"/>
            <a:chExt cx="1878374" cy="1881019"/>
          </a:xfrm>
          <a:solidFill>
            <a:srgbClr val="FF0000"/>
          </a:solidFill>
        </p:grpSpPr>
        <p:sp>
          <p:nvSpPr>
            <p:cNvPr id="12" name="Rectangle 11"/>
            <p:cNvSpPr/>
            <p:nvPr/>
          </p:nvSpPr>
          <p:spPr bwMode="auto">
            <a:xfrm>
              <a:off x="10108093" y="2738529"/>
              <a:ext cx="914175" cy="91417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r>
                <a:rPr lang="en-US" sz="1020" dirty="0">
                  <a:gradFill>
                    <a:gsLst>
                      <a:gs pos="0">
                        <a:srgbClr val="FFFFFF"/>
                      </a:gs>
                      <a:gs pos="100000">
                        <a:srgbClr val="FFFFFF"/>
                      </a:gs>
                    </a:gsLst>
                    <a:lin ang="5400000" scaled="0"/>
                  </a:gradFill>
                  <a:ea typeface="Segoe UI" pitchFamily="34" charset="0"/>
                  <a:cs typeface="Segoe UI" pitchFamily="34" charset="0"/>
                </a:rPr>
                <a:t>word</a:t>
              </a:r>
            </a:p>
          </p:txBody>
        </p:sp>
        <p:sp>
          <p:nvSpPr>
            <p:cNvPr id="13" name="Rectangle 12"/>
            <p:cNvSpPr/>
            <p:nvPr/>
          </p:nvSpPr>
          <p:spPr bwMode="auto">
            <a:xfrm>
              <a:off x="9143894" y="1771686"/>
              <a:ext cx="914175" cy="91417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r>
                <a:rPr lang="en-US" sz="1020" dirty="0">
                  <a:gradFill>
                    <a:gsLst>
                      <a:gs pos="0">
                        <a:srgbClr val="FFFFFF"/>
                      </a:gs>
                      <a:gs pos="100000">
                        <a:srgbClr val="FFFFFF"/>
                      </a:gs>
                    </a:gsLst>
                    <a:lin ang="5400000" scaled="0"/>
                  </a:gradFill>
                  <a:ea typeface="Segoe UI" pitchFamily="34" charset="0"/>
                  <a:cs typeface="Segoe UI" pitchFamily="34" charset="0"/>
                </a:rPr>
                <a:t>_</a:t>
              </a:r>
              <a:r>
                <a:rPr lang="en-US" sz="1020" dirty="0" err="1">
                  <a:gradFill>
                    <a:gsLst>
                      <a:gs pos="0">
                        <a:srgbClr val="FFFFFF"/>
                      </a:gs>
                      <a:gs pos="100000">
                        <a:srgbClr val="FFFFFF"/>
                      </a:gs>
                    </a:gsLst>
                    <a:lin ang="5400000" scaled="0"/>
                  </a:gradFill>
                  <a:ea typeface="Segoe UI" pitchFamily="34" charset="0"/>
                  <a:cs typeface="Segoe UI" pitchFamily="34" charset="0"/>
                </a:rPr>
                <a:t>rels</a:t>
              </a:r>
              <a:endParaRPr lang="en-US" sz="102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0108093" y="1771686"/>
              <a:ext cx="914175" cy="91417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r>
                <a:rPr lang="en-US" sz="1020" dirty="0" err="1">
                  <a:gradFill>
                    <a:gsLst>
                      <a:gs pos="0">
                        <a:srgbClr val="FFFFFF"/>
                      </a:gs>
                      <a:gs pos="100000">
                        <a:srgbClr val="FFFFFF"/>
                      </a:gs>
                    </a:gsLst>
                    <a:lin ang="5400000" scaled="0"/>
                  </a:gradFill>
                  <a:ea typeface="Segoe UI" pitchFamily="34" charset="0"/>
                  <a:cs typeface="Segoe UI" pitchFamily="34" charset="0"/>
                </a:rPr>
                <a:t>customXml</a:t>
              </a:r>
              <a:endParaRPr lang="en-US" sz="1020"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9143894" y="2738530"/>
              <a:ext cx="914175" cy="91417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r>
                <a:rPr lang="en-US" sz="1020" dirty="0" err="1">
                  <a:gradFill>
                    <a:gsLst>
                      <a:gs pos="0">
                        <a:srgbClr val="FFFFFF"/>
                      </a:gs>
                      <a:gs pos="100000">
                        <a:srgbClr val="FFFFFF"/>
                      </a:gs>
                    </a:gsLst>
                    <a:lin ang="5400000" scaled="0"/>
                  </a:gradFill>
                  <a:ea typeface="Segoe UI" pitchFamily="34" charset="0"/>
                  <a:cs typeface="Segoe UI" pitchFamily="34" charset="0"/>
                </a:rPr>
                <a:t>docProps</a:t>
              </a:r>
              <a:endParaRPr lang="en-US" sz="102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6" name="Rectangle 15"/>
          <p:cNvSpPr/>
          <p:nvPr/>
        </p:nvSpPr>
        <p:spPr bwMode="auto">
          <a:xfrm>
            <a:off x="7072137" y="3793676"/>
            <a:ext cx="932374" cy="932131"/>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endParaRPr lang="en-US" sz="1869"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6088743" y="3793676"/>
            <a:ext cx="932374" cy="932131"/>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r>
              <a:rPr lang="en-US" sz="1020" dirty="0">
                <a:gradFill>
                  <a:gsLst>
                    <a:gs pos="0">
                      <a:srgbClr val="FFFFFF"/>
                    </a:gs>
                    <a:gs pos="100000">
                      <a:srgbClr val="FFFFFF"/>
                    </a:gs>
                  </a:gsLst>
                  <a:lin ang="5400000" scaled="0"/>
                </a:gradFill>
                <a:ea typeface="Segoe UI" pitchFamily="34" charset="0"/>
                <a:cs typeface="Segoe UI" pitchFamily="34" charset="0"/>
              </a:rPr>
              <a:t>Content Types</a:t>
            </a:r>
          </a:p>
        </p:txBody>
      </p:sp>
      <p:sp>
        <p:nvSpPr>
          <p:cNvPr id="18" name="Rectangle 17"/>
          <p:cNvSpPr/>
          <p:nvPr/>
        </p:nvSpPr>
        <p:spPr bwMode="auto">
          <a:xfrm>
            <a:off x="5894501" y="1360603"/>
            <a:ext cx="2266154" cy="3561099"/>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algn="ctr" defTabSz="776691"/>
            <a:endParaRPr lang="en-US" sz="1530" dirty="0">
              <a:gradFill>
                <a:gsLst>
                  <a:gs pos="0">
                    <a:srgbClr val="FFFFFF"/>
                  </a:gs>
                  <a:gs pos="100000">
                    <a:srgbClr val="FFFFFF"/>
                  </a:gs>
                </a:gsLst>
                <a:lin ang="5400000" scaled="0"/>
              </a:gradFill>
            </a:endParaRPr>
          </a:p>
        </p:txBody>
      </p:sp>
      <p:sp>
        <p:nvSpPr>
          <p:cNvPr id="19" name="TextBox 18"/>
          <p:cNvSpPr txBox="1"/>
          <p:nvPr/>
        </p:nvSpPr>
        <p:spPr>
          <a:xfrm>
            <a:off x="6088743" y="1490098"/>
            <a:ext cx="1641258" cy="240136"/>
          </a:xfrm>
          <a:prstGeom prst="rect">
            <a:avLst/>
          </a:prstGeom>
          <a:noFill/>
        </p:spPr>
        <p:txBody>
          <a:bodyPr wrap="none" lIns="0" tIns="0" rIns="0" bIns="0" rtlCol="0">
            <a:spAutoFit/>
          </a:bodyPr>
          <a:lstStyle/>
          <a:p>
            <a:r>
              <a:rPr lang="en-US" sz="1530" dirty="0">
                <a:solidFill>
                  <a:srgbClr val="595959"/>
                </a:solidFill>
              </a:rPr>
              <a:t>Word file structure</a:t>
            </a:r>
          </a:p>
        </p:txBody>
      </p:sp>
      <p:pic>
        <p:nvPicPr>
          <p:cNvPr id="20"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6347731" y="3959916"/>
            <a:ext cx="453231" cy="453231"/>
          </a:xfrm>
          <a:prstGeom prst="rect">
            <a:avLst/>
          </a:prstGeom>
          <a:noFill/>
        </p:spPr>
      </p:pic>
      <p:pic>
        <p:nvPicPr>
          <p:cNvPr id="21" name="Picture 20" descr="C:\Users\mitchellg\Desktop\Folder.png"/>
          <p:cNvPicPr>
            <a:picLocks noChangeAspect="1" noChangeArrowheads="1"/>
          </p:cNvPicPr>
          <p:nvPr/>
        </p:nvPicPr>
        <p:blipFill>
          <a:blip r:embed="rId5" cstate="print">
            <a:lum bright="100000"/>
          </a:blip>
          <a:srcRect/>
          <a:stretch>
            <a:fillRect/>
          </a:stretch>
        </p:blipFill>
        <p:spPr bwMode="auto">
          <a:xfrm>
            <a:off x="6315358" y="2979284"/>
            <a:ext cx="517978" cy="517978"/>
          </a:xfrm>
          <a:prstGeom prst="rect">
            <a:avLst/>
          </a:prstGeom>
          <a:noFill/>
        </p:spPr>
      </p:pic>
      <p:pic>
        <p:nvPicPr>
          <p:cNvPr id="22" name="Picture 21" descr="C:\Users\mitchellg\Desktop\Folder.png"/>
          <p:cNvPicPr>
            <a:picLocks noChangeAspect="1" noChangeArrowheads="1"/>
          </p:cNvPicPr>
          <p:nvPr/>
        </p:nvPicPr>
        <p:blipFill>
          <a:blip r:embed="rId5" cstate="print">
            <a:lum bright="100000"/>
          </a:blip>
          <a:srcRect/>
          <a:stretch>
            <a:fillRect/>
          </a:stretch>
        </p:blipFill>
        <p:spPr bwMode="auto">
          <a:xfrm>
            <a:off x="6315358" y="2020909"/>
            <a:ext cx="517978" cy="517978"/>
          </a:xfrm>
          <a:prstGeom prst="rect">
            <a:avLst/>
          </a:prstGeom>
          <a:noFill/>
        </p:spPr>
      </p:pic>
      <p:pic>
        <p:nvPicPr>
          <p:cNvPr id="23" name="Picture 22" descr="C:\Users\mitchellg\Desktop\Folder.png"/>
          <p:cNvPicPr>
            <a:picLocks noChangeAspect="1" noChangeArrowheads="1"/>
          </p:cNvPicPr>
          <p:nvPr/>
        </p:nvPicPr>
        <p:blipFill>
          <a:blip r:embed="rId5" cstate="print">
            <a:lum bright="100000"/>
          </a:blip>
          <a:srcRect/>
          <a:stretch>
            <a:fillRect/>
          </a:stretch>
        </p:blipFill>
        <p:spPr bwMode="auto">
          <a:xfrm>
            <a:off x="7279335" y="2020909"/>
            <a:ext cx="517978" cy="517978"/>
          </a:xfrm>
          <a:prstGeom prst="rect">
            <a:avLst/>
          </a:prstGeom>
          <a:noFill/>
        </p:spPr>
      </p:pic>
      <p:pic>
        <p:nvPicPr>
          <p:cNvPr id="24" name="Picture 23" descr="C:\Users\mitchellg\Desktop\Folder.png"/>
          <p:cNvPicPr>
            <a:picLocks noChangeAspect="1" noChangeArrowheads="1"/>
          </p:cNvPicPr>
          <p:nvPr/>
        </p:nvPicPr>
        <p:blipFill>
          <a:blip r:embed="rId5" cstate="print">
            <a:lum bright="100000"/>
          </a:blip>
          <a:srcRect/>
          <a:stretch>
            <a:fillRect/>
          </a:stretch>
        </p:blipFill>
        <p:spPr bwMode="auto">
          <a:xfrm>
            <a:off x="7254193" y="2979284"/>
            <a:ext cx="517978" cy="517978"/>
          </a:xfrm>
          <a:prstGeom prst="rect">
            <a:avLst/>
          </a:prstGeom>
          <a:noFill/>
        </p:spPr>
      </p:pic>
      <p:sp>
        <p:nvSpPr>
          <p:cNvPr id="25" name="Right Brace 24"/>
          <p:cNvSpPr/>
          <p:nvPr/>
        </p:nvSpPr>
        <p:spPr>
          <a:xfrm>
            <a:off x="5570764" y="1231108"/>
            <a:ext cx="388484" cy="3809990"/>
          </a:xfrm>
          <a:prstGeom prst="rightBrace">
            <a:avLst>
              <a:gd name="adj1" fmla="val 11164"/>
              <a:gd name="adj2" fmla="val 49763"/>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30"/>
          </a:p>
        </p:txBody>
      </p:sp>
      <p:sp>
        <p:nvSpPr>
          <p:cNvPr id="26" name="Left Brace 25"/>
          <p:cNvSpPr/>
          <p:nvPr/>
        </p:nvSpPr>
        <p:spPr>
          <a:xfrm>
            <a:off x="8004510" y="1725465"/>
            <a:ext cx="415134" cy="3066743"/>
          </a:xfrm>
          <a:prstGeom prst="leftBrace">
            <a:avLst>
              <a:gd name="adj1" fmla="val 8333"/>
              <a:gd name="adj2" fmla="val 1784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30"/>
          </a:p>
        </p:txBody>
      </p:sp>
      <p:sp>
        <p:nvSpPr>
          <p:cNvPr id="27" name="Rectangle 29"/>
          <p:cNvSpPr>
            <a:spLocks noChangeArrowheads="1"/>
          </p:cNvSpPr>
          <p:nvPr/>
        </p:nvSpPr>
        <p:spPr bwMode="auto">
          <a:xfrm>
            <a:off x="657627" y="5822722"/>
            <a:ext cx="10473748" cy="1094364"/>
          </a:xfrm>
          <a:prstGeom prst="rect">
            <a:avLst/>
          </a:prstGeom>
          <a:noFill/>
          <a:ln w="9525">
            <a:noFill/>
            <a:miter lim="800000"/>
            <a:headEnd/>
            <a:tailEnd/>
          </a:ln>
        </p:spPr>
        <p:txBody>
          <a:bodyPr wrap="square" lIns="93179" tIns="46590" rIns="93179" bIns="46590">
            <a:spAutoFit/>
          </a:bodyPr>
          <a:lstStyle/>
          <a:p>
            <a:pPr indent="-4045">
              <a:lnSpc>
                <a:spcPts val="2209"/>
              </a:lnSpc>
              <a:spcAft>
                <a:spcPts val="510"/>
              </a:spcAft>
              <a:defRPr/>
            </a:pPr>
            <a:r>
              <a:rPr lang="da-DK" sz="2400" dirty="0">
                <a:solidFill>
                  <a:schemeClr val="tx2"/>
                </a:solidFill>
                <a:cs typeface="Segoe UI" pitchFamily="-65" charset="-52"/>
              </a:rPr>
              <a:t>Custom XML Parts in Office documents</a:t>
            </a:r>
          </a:p>
          <a:p>
            <a:pPr marL="4045" indent="-4045">
              <a:lnSpc>
                <a:spcPts val="1699"/>
              </a:lnSpc>
              <a:defRPr/>
            </a:pPr>
            <a:r>
              <a:rPr lang="en-US" dirty="0">
                <a:solidFill>
                  <a:srgbClr val="595959"/>
                </a:solidFill>
              </a:rPr>
              <a:t>Introduced with Office 2007, documents can store islands of XML data, called a </a:t>
            </a:r>
            <a:r>
              <a:rPr lang="en-US" i="1" dirty="0">
                <a:solidFill>
                  <a:srgbClr val="595959"/>
                </a:solidFill>
              </a:rPr>
              <a:t>custom XML </a:t>
            </a:r>
            <a:r>
              <a:rPr lang="en-US" i="1" dirty="0" smtClean="0">
                <a:solidFill>
                  <a:srgbClr val="595959"/>
                </a:solidFill>
              </a:rPr>
              <a:t>part</a:t>
            </a:r>
            <a:r>
              <a:rPr lang="en-US" dirty="0">
                <a:solidFill>
                  <a:srgbClr val="595959"/>
                </a:solidFill>
              </a:rPr>
              <a:t> </a:t>
            </a:r>
            <a:r>
              <a:rPr lang="en-US" dirty="0" smtClean="0">
                <a:solidFill>
                  <a:srgbClr val="595959"/>
                </a:solidFill>
              </a:rPr>
              <a:t>within </a:t>
            </a:r>
            <a:r>
              <a:rPr lang="en-US" dirty="0">
                <a:solidFill>
                  <a:srgbClr val="595959"/>
                </a:solidFill>
              </a:rPr>
              <a:t>a document file. </a:t>
            </a:r>
          </a:p>
          <a:p>
            <a:pPr marL="4045" indent="-4045">
              <a:lnSpc>
                <a:spcPts val="1699"/>
              </a:lnSpc>
              <a:defRPr/>
            </a:pPr>
            <a:endParaRPr lang="en-US" dirty="0">
              <a:solidFill>
                <a:srgbClr val="595959"/>
              </a:solidFill>
            </a:endParaRPr>
          </a:p>
        </p:txBody>
      </p:sp>
      <p:sp>
        <p:nvSpPr>
          <p:cNvPr id="28" name="TextBox 27"/>
          <p:cNvSpPr txBox="1"/>
          <p:nvPr/>
        </p:nvSpPr>
        <p:spPr>
          <a:xfrm>
            <a:off x="8494117" y="1421556"/>
            <a:ext cx="3421879" cy="406265"/>
          </a:xfrm>
          <a:prstGeom prst="rect">
            <a:avLst/>
          </a:prstGeom>
          <a:noFill/>
        </p:spPr>
        <p:txBody>
          <a:bodyPr wrap="square" rtlCol="0">
            <a:spAutoFit/>
          </a:bodyPr>
          <a:lstStyle/>
          <a:p>
            <a:r>
              <a:rPr lang="en-US" sz="1020" dirty="0">
                <a:solidFill>
                  <a:schemeClr val="tx1">
                    <a:lumMod val="75000"/>
                    <a:lumOff val="25000"/>
                  </a:schemeClr>
                </a:solidFill>
              </a:rPr>
              <a:t>The </a:t>
            </a:r>
            <a:r>
              <a:rPr lang="en-US" sz="1020" dirty="0" err="1">
                <a:solidFill>
                  <a:schemeClr val="tx1">
                    <a:lumMod val="75000"/>
                    <a:lumOff val="25000"/>
                  </a:schemeClr>
                </a:solidFill>
              </a:rPr>
              <a:t>TimeSummary</a:t>
            </a:r>
            <a:r>
              <a:rPr lang="en-US" sz="1020" dirty="0">
                <a:solidFill>
                  <a:schemeClr val="tx1">
                    <a:lumMod val="75000"/>
                    <a:lumOff val="25000"/>
                  </a:schemeClr>
                </a:solidFill>
              </a:rPr>
              <a:t> document shown on the left contains a custom XML part containing time and billing data.</a:t>
            </a:r>
          </a:p>
        </p:txBody>
      </p:sp>
    </p:spTree>
    <p:extLst>
      <p:ext uri="{BB962C8B-B14F-4D97-AF65-F5344CB8AC3E}">
        <p14:creationId xmlns:p14="http://schemas.microsoft.com/office/powerpoint/2010/main" val="172515807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spc="-102" dirty="0">
                <a:gradFill>
                  <a:gsLst>
                    <a:gs pos="1250">
                      <a:schemeClr val="tx2"/>
                    </a:gs>
                    <a:gs pos="100000">
                      <a:schemeClr val="tx2"/>
                    </a:gs>
                  </a:gsLst>
                  <a:lin ang="5400000" scaled="0"/>
                </a:gradFill>
                <a:latin typeface="+mj-lt"/>
              </a:rPr>
              <a:t>Content Control Binding to parts</a:t>
            </a:r>
          </a:p>
        </p:txBody>
      </p:sp>
      <p:sp>
        <p:nvSpPr>
          <p:cNvPr id="7" name="Rectangle 6"/>
          <p:cNvSpPr/>
          <p:nvPr/>
        </p:nvSpPr>
        <p:spPr bwMode="auto">
          <a:xfrm>
            <a:off x="2504" y="5597502"/>
            <a:ext cx="12431473" cy="64747"/>
          </a:xfrm>
          <a:prstGeom prst="rect">
            <a:avLst/>
          </a:prstGeom>
          <a:solidFill>
            <a:srgbClr val="FF0000"/>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lIns="77658" tIns="38828" rIns="77658" bIns="38828" anchor="ctr"/>
          <a:lstStyle/>
          <a:p>
            <a:pPr algn="ctr" defTabSz="775246">
              <a:defRPr/>
            </a:pPr>
            <a:endParaRPr lang="en-US" sz="1869">
              <a:solidFill>
                <a:schemeClr val="tx2"/>
              </a:solidFill>
              <a:ea typeface="ＭＳ Ｐゴシック" pitchFamily="-65" charset="-128"/>
            </a:endParaRPr>
          </a:p>
        </p:txBody>
      </p:sp>
      <p:pic>
        <p:nvPicPr>
          <p:cNvPr id="8" name="Picture 7"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237" y="1231108"/>
            <a:ext cx="5130168" cy="3809990"/>
          </a:xfrm>
          <a:prstGeom prst="rect">
            <a:avLst/>
          </a:prstGeom>
        </p:spPr>
      </p:pic>
      <p:pic>
        <p:nvPicPr>
          <p:cNvPr id="9" name="Picture 8"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1034" y="1822444"/>
            <a:ext cx="3629204" cy="2903363"/>
          </a:xfrm>
          <a:prstGeom prst="rect">
            <a:avLst/>
          </a:prstGeom>
        </p:spPr>
      </p:pic>
      <p:grpSp>
        <p:nvGrpSpPr>
          <p:cNvPr id="11" name="Group 10"/>
          <p:cNvGrpSpPr/>
          <p:nvPr/>
        </p:nvGrpSpPr>
        <p:grpSpPr>
          <a:xfrm>
            <a:off x="6088742" y="1813835"/>
            <a:ext cx="1915768" cy="1917965"/>
            <a:chOff x="9143894" y="1771686"/>
            <a:chExt cx="1878374" cy="1881019"/>
          </a:xfrm>
          <a:solidFill>
            <a:srgbClr val="FF8A00"/>
          </a:solidFill>
        </p:grpSpPr>
        <p:sp>
          <p:nvSpPr>
            <p:cNvPr id="12" name="Rectangle 11"/>
            <p:cNvSpPr/>
            <p:nvPr/>
          </p:nvSpPr>
          <p:spPr bwMode="auto">
            <a:xfrm>
              <a:off x="10108093" y="2738529"/>
              <a:ext cx="914175" cy="914175"/>
            </a:xfrm>
            <a:prstGeom prst="rect">
              <a:avLst/>
            </a:prstGeom>
            <a:solidFill>
              <a:schemeClr val="bg2">
                <a:alpha val="14902"/>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r>
                <a:rPr lang="en-US" sz="1020" dirty="0">
                  <a:solidFill>
                    <a:schemeClr val="bg1">
                      <a:lumMod val="75000"/>
                    </a:schemeClr>
                  </a:solidFill>
                  <a:ea typeface="Segoe UI" pitchFamily="34" charset="0"/>
                  <a:cs typeface="Segoe UI" pitchFamily="34" charset="0"/>
                </a:rPr>
                <a:t>word</a:t>
              </a:r>
            </a:p>
          </p:txBody>
        </p:sp>
        <p:sp>
          <p:nvSpPr>
            <p:cNvPr id="13" name="Rectangle 12"/>
            <p:cNvSpPr/>
            <p:nvPr/>
          </p:nvSpPr>
          <p:spPr bwMode="auto">
            <a:xfrm>
              <a:off x="9143894" y="1771686"/>
              <a:ext cx="914175" cy="914175"/>
            </a:xfrm>
            <a:prstGeom prst="rect">
              <a:avLst/>
            </a:prstGeom>
            <a:solidFill>
              <a:schemeClr val="bg2">
                <a:alpha val="14902"/>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r>
                <a:rPr lang="en-US" sz="1020" dirty="0">
                  <a:gradFill>
                    <a:gsLst>
                      <a:gs pos="0">
                        <a:srgbClr val="FFFFFF"/>
                      </a:gs>
                      <a:gs pos="100000">
                        <a:srgbClr val="FFFFFF"/>
                      </a:gs>
                    </a:gsLst>
                    <a:lin ang="5400000" scaled="0"/>
                  </a:gradFill>
                  <a:ea typeface="Segoe UI" pitchFamily="34" charset="0"/>
                  <a:cs typeface="Segoe UI" pitchFamily="34" charset="0"/>
                </a:rPr>
                <a:t>_</a:t>
              </a:r>
              <a:r>
                <a:rPr lang="en-US" sz="1020" dirty="0" err="1">
                  <a:solidFill>
                    <a:schemeClr val="bg1">
                      <a:lumMod val="75000"/>
                    </a:schemeClr>
                  </a:solidFill>
                  <a:ea typeface="Segoe UI" pitchFamily="34" charset="0"/>
                  <a:cs typeface="Segoe UI" pitchFamily="34" charset="0"/>
                </a:rPr>
                <a:t>rels</a:t>
              </a:r>
              <a:endParaRPr lang="en-US" sz="1020" dirty="0">
                <a:solidFill>
                  <a:schemeClr val="bg1">
                    <a:lumMod val="75000"/>
                  </a:schemeClr>
                </a:solidFill>
                <a:ea typeface="Segoe UI" pitchFamily="34" charset="0"/>
                <a:cs typeface="Segoe UI" pitchFamily="34" charset="0"/>
              </a:endParaRPr>
            </a:p>
          </p:txBody>
        </p:sp>
        <p:sp>
          <p:nvSpPr>
            <p:cNvPr id="14" name="Rectangle 13"/>
            <p:cNvSpPr/>
            <p:nvPr/>
          </p:nvSpPr>
          <p:spPr bwMode="auto">
            <a:xfrm>
              <a:off x="10108093" y="1771686"/>
              <a:ext cx="914175" cy="914175"/>
            </a:xfrm>
            <a:prstGeom prst="rect">
              <a:avLst/>
            </a:prstGeom>
            <a:solidFill>
              <a:srgbClr val="FF0000">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r>
                <a:rPr lang="en-US" sz="1020" dirty="0" err="1">
                  <a:solidFill>
                    <a:schemeClr val="bg1">
                      <a:lumMod val="75000"/>
                    </a:schemeClr>
                  </a:solidFill>
                  <a:ea typeface="Segoe UI" pitchFamily="34" charset="0"/>
                  <a:cs typeface="Segoe UI" pitchFamily="34" charset="0"/>
                </a:rPr>
                <a:t>customXml</a:t>
              </a:r>
              <a:endParaRPr lang="en-US" sz="1020" dirty="0">
                <a:solidFill>
                  <a:schemeClr val="bg1">
                    <a:lumMod val="75000"/>
                  </a:schemeClr>
                </a:solidFill>
                <a:ea typeface="Segoe UI" pitchFamily="34" charset="0"/>
                <a:cs typeface="Segoe UI" pitchFamily="34" charset="0"/>
              </a:endParaRPr>
            </a:p>
          </p:txBody>
        </p:sp>
        <p:sp>
          <p:nvSpPr>
            <p:cNvPr id="15" name="Rectangle 14"/>
            <p:cNvSpPr/>
            <p:nvPr/>
          </p:nvSpPr>
          <p:spPr bwMode="auto">
            <a:xfrm>
              <a:off x="9143894" y="2738530"/>
              <a:ext cx="914175" cy="914175"/>
            </a:xfrm>
            <a:prstGeom prst="rect">
              <a:avLst/>
            </a:prstGeom>
            <a:solidFill>
              <a:schemeClr val="bg2">
                <a:alpha val="14902"/>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r>
                <a:rPr lang="en-US" sz="1020" dirty="0" err="1">
                  <a:solidFill>
                    <a:schemeClr val="bg1">
                      <a:lumMod val="75000"/>
                    </a:schemeClr>
                  </a:solidFill>
                  <a:ea typeface="Segoe UI" pitchFamily="34" charset="0"/>
                  <a:cs typeface="Segoe UI" pitchFamily="34" charset="0"/>
                </a:rPr>
                <a:t>docProps</a:t>
              </a:r>
              <a:endParaRPr lang="en-US" sz="1020" dirty="0">
                <a:solidFill>
                  <a:schemeClr val="bg1">
                    <a:lumMod val="75000"/>
                  </a:schemeClr>
                </a:solidFill>
                <a:ea typeface="Segoe UI" pitchFamily="34" charset="0"/>
                <a:cs typeface="Segoe UI" pitchFamily="34" charset="0"/>
              </a:endParaRPr>
            </a:p>
          </p:txBody>
        </p:sp>
      </p:grpSp>
      <p:sp>
        <p:nvSpPr>
          <p:cNvPr id="16" name="Rectangle 15"/>
          <p:cNvSpPr/>
          <p:nvPr/>
        </p:nvSpPr>
        <p:spPr bwMode="auto">
          <a:xfrm>
            <a:off x="7072137" y="3793676"/>
            <a:ext cx="932374" cy="932131"/>
          </a:xfrm>
          <a:prstGeom prst="rect">
            <a:avLst/>
          </a:prstGeom>
          <a:solidFill>
            <a:schemeClr val="bg2">
              <a:alpha val="10196"/>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endParaRPr lang="en-US" sz="1869"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6088743" y="3793676"/>
            <a:ext cx="932374" cy="932131"/>
          </a:xfrm>
          <a:prstGeom prst="rect">
            <a:avLst/>
          </a:prstGeom>
          <a:solidFill>
            <a:schemeClr val="bg2">
              <a:alpha val="10196"/>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7697" tIns="38848" rIns="38848" bIns="77697" numCol="1" spcCol="0" rtlCol="0" fromWordArt="0" anchor="b" anchorCtr="0" forceAA="0" compatLnSpc="1">
            <a:prstTxWarp prst="textNoShape">
              <a:avLst/>
            </a:prstTxWarp>
            <a:noAutofit/>
          </a:bodyPr>
          <a:lstStyle/>
          <a:p>
            <a:pPr defTabSz="931761" fontAlgn="base">
              <a:spcBef>
                <a:spcPct val="0"/>
              </a:spcBef>
              <a:spcAft>
                <a:spcPct val="0"/>
              </a:spcAft>
            </a:pPr>
            <a:r>
              <a:rPr lang="en-US" sz="1020" dirty="0">
                <a:solidFill>
                  <a:schemeClr val="bg1">
                    <a:lumMod val="75000"/>
                  </a:schemeClr>
                </a:solidFill>
                <a:ea typeface="Segoe UI" pitchFamily="34" charset="0"/>
                <a:cs typeface="Segoe UI" pitchFamily="34" charset="0"/>
              </a:rPr>
              <a:t>Content Types</a:t>
            </a:r>
          </a:p>
        </p:txBody>
      </p:sp>
      <p:sp>
        <p:nvSpPr>
          <p:cNvPr id="18" name="Rectangle 17"/>
          <p:cNvSpPr/>
          <p:nvPr/>
        </p:nvSpPr>
        <p:spPr bwMode="auto">
          <a:xfrm>
            <a:off x="5894501" y="1360603"/>
            <a:ext cx="2266154" cy="3561099"/>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algn="ctr" defTabSz="776691"/>
            <a:endParaRPr lang="en-US" sz="1530" dirty="0">
              <a:gradFill>
                <a:gsLst>
                  <a:gs pos="0">
                    <a:srgbClr val="FFFFFF"/>
                  </a:gs>
                  <a:gs pos="100000">
                    <a:srgbClr val="FFFFFF"/>
                  </a:gs>
                </a:gsLst>
                <a:lin ang="5400000" scaled="0"/>
              </a:gradFill>
            </a:endParaRPr>
          </a:p>
        </p:txBody>
      </p:sp>
      <p:sp>
        <p:nvSpPr>
          <p:cNvPr id="19" name="TextBox 18"/>
          <p:cNvSpPr txBox="1"/>
          <p:nvPr/>
        </p:nvSpPr>
        <p:spPr>
          <a:xfrm>
            <a:off x="6088743" y="1490098"/>
            <a:ext cx="1641258" cy="240136"/>
          </a:xfrm>
          <a:prstGeom prst="rect">
            <a:avLst/>
          </a:prstGeom>
          <a:noFill/>
        </p:spPr>
        <p:txBody>
          <a:bodyPr wrap="none" lIns="0" tIns="0" rIns="0" bIns="0" rtlCol="0">
            <a:spAutoFit/>
          </a:bodyPr>
          <a:lstStyle/>
          <a:p>
            <a:r>
              <a:rPr lang="en-US" sz="1530" dirty="0">
                <a:solidFill>
                  <a:schemeClr val="bg1">
                    <a:lumMod val="75000"/>
                  </a:schemeClr>
                </a:solidFill>
              </a:rPr>
              <a:t>Word file structure</a:t>
            </a:r>
          </a:p>
        </p:txBody>
      </p:sp>
      <p:pic>
        <p:nvPicPr>
          <p:cNvPr id="20"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6347731" y="3959916"/>
            <a:ext cx="453231" cy="453231"/>
          </a:xfrm>
          <a:prstGeom prst="rect">
            <a:avLst/>
          </a:prstGeom>
          <a:noFill/>
        </p:spPr>
      </p:pic>
      <p:pic>
        <p:nvPicPr>
          <p:cNvPr id="21" name="Picture 20" descr="C:\Users\mitchellg\Desktop\Folder.png"/>
          <p:cNvPicPr>
            <a:picLocks noChangeAspect="1" noChangeArrowheads="1"/>
          </p:cNvPicPr>
          <p:nvPr/>
        </p:nvPicPr>
        <p:blipFill>
          <a:blip r:embed="rId5" cstate="print">
            <a:lum bright="100000"/>
          </a:blip>
          <a:srcRect/>
          <a:stretch>
            <a:fillRect/>
          </a:stretch>
        </p:blipFill>
        <p:spPr bwMode="auto">
          <a:xfrm>
            <a:off x="6315358" y="2979284"/>
            <a:ext cx="517978" cy="517978"/>
          </a:xfrm>
          <a:prstGeom prst="rect">
            <a:avLst/>
          </a:prstGeom>
          <a:noFill/>
        </p:spPr>
      </p:pic>
      <p:pic>
        <p:nvPicPr>
          <p:cNvPr id="22" name="Picture 21" descr="C:\Users\mitchellg\Desktop\Folder.png"/>
          <p:cNvPicPr>
            <a:picLocks noChangeAspect="1" noChangeArrowheads="1"/>
          </p:cNvPicPr>
          <p:nvPr/>
        </p:nvPicPr>
        <p:blipFill>
          <a:blip r:embed="rId5" cstate="print">
            <a:lum bright="100000"/>
          </a:blip>
          <a:srcRect/>
          <a:stretch>
            <a:fillRect/>
          </a:stretch>
        </p:blipFill>
        <p:spPr bwMode="auto">
          <a:xfrm>
            <a:off x="6315358" y="2020909"/>
            <a:ext cx="517978" cy="517978"/>
          </a:xfrm>
          <a:prstGeom prst="rect">
            <a:avLst/>
          </a:prstGeom>
          <a:noFill/>
        </p:spPr>
      </p:pic>
      <p:pic>
        <p:nvPicPr>
          <p:cNvPr id="23" name="Picture 22" descr="C:\Users\mitchellg\Desktop\Folder.png"/>
          <p:cNvPicPr>
            <a:picLocks noChangeAspect="1" noChangeArrowheads="1"/>
          </p:cNvPicPr>
          <p:nvPr/>
        </p:nvPicPr>
        <p:blipFill>
          <a:blip r:embed="rId5" cstate="print">
            <a:lum bright="100000"/>
          </a:blip>
          <a:srcRect/>
          <a:stretch>
            <a:fillRect/>
          </a:stretch>
        </p:blipFill>
        <p:spPr bwMode="auto">
          <a:xfrm>
            <a:off x="7279335" y="2020909"/>
            <a:ext cx="517978" cy="517978"/>
          </a:xfrm>
          <a:prstGeom prst="rect">
            <a:avLst/>
          </a:prstGeom>
          <a:noFill/>
        </p:spPr>
      </p:pic>
      <p:pic>
        <p:nvPicPr>
          <p:cNvPr id="24" name="Picture 23" descr="C:\Users\mitchellg\Desktop\Folder.png"/>
          <p:cNvPicPr>
            <a:picLocks noChangeAspect="1" noChangeArrowheads="1"/>
          </p:cNvPicPr>
          <p:nvPr/>
        </p:nvPicPr>
        <p:blipFill>
          <a:blip r:embed="rId5" cstate="print">
            <a:lum bright="100000"/>
          </a:blip>
          <a:srcRect/>
          <a:stretch>
            <a:fillRect/>
          </a:stretch>
        </p:blipFill>
        <p:spPr bwMode="auto">
          <a:xfrm>
            <a:off x="7254193" y="2979284"/>
            <a:ext cx="517978" cy="517978"/>
          </a:xfrm>
          <a:prstGeom prst="rect">
            <a:avLst/>
          </a:prstGeom>
          <a:noFill/>
        </p:spPr>
      </p:pic>
      <p:sp>
        <p:nvSpPr>
          <p:cNvPr id="25" name="Right Brace 24"/>
          <p:cNvSpPr/>
          <p:nvPr/>
        </p:nvSpPr>
        <p:spPr>
          <a:xfrm>
            <a:off x="5570764" y="1231108"/>
            <a:ext cx="388484" cy="3809990"/>
          </a:xfrm>
          <a:prstGeom prst="rightBrace">
            <a:avLst>
              <a:gd name="adj1" fmla="val 11164"/>
              <a:gd name="adj2" fmla="val 49763"/>
            </a:avLst>
          </a:prstGeom>
          <a:ln>
            <a:solidFill>
              <a:srgbClr val="F6B68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30">
              <a:solidFill>
                <a:prstClr val="black"/>
              </a:solidFill>
            </a:endParaRPr>
          </a:p>
        </p:txBody>
      </p:sp>
      <p:sp>
        <p:nvSpPr>
          <p:cNvPr id="26" name="Left Brace 25"/>
          <p:cNvSpPr/>
          <p:nvPr/>
        </p:nvSpPr>
        <p:spPr>
          <a:xfrm>
            <a:off x="8004510" y="1725465"/>
            <a:ext cx="415134" cy="3066743"/>
          </a:xfrm>
          <a:prstGeom prst="leftBrace">
            <a:avLst>
              <a:gd name="adj1" fmla="val 8333"/>
              <a:gd name="adj2" fmla="val 17846"/>
            </a:avLst>
          </a:prstGeom>
          <a:ln>
            <a:solidFill>
              <a:srgbClr val="F6B68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30">
              <a:solidFill>
                <a:prstClr val="black"/>
              </a:solidFill>
            </a:endParaRPr>
          </a:p>
        </p:txBody>
      </p:sp>
      <p:sp>
        <p:nvSpPr>
          <p:cNvPr id="27" name="Rectangle 29"/>
          <p:cNvSpPr>
            <a:spLocks noChangeArrowheads="1"/>
          </p:cNvSpPr>
          <p:nvPr/>
        </p:nvSpPr>
        <p:spPr bwMode="auto">
          <a:xfrm>
            <a:off x="326238" y="5741836"/>
            <a:ext cx="6507099" cy="1114277"/>
          </a:xfrm>
          <a:prstGeom prst="rect">
            <a:avLst/>
          </a:prstGeom>
          <a:noFill/>
          <a:ln w="9525">
            <a:noFill/>
            <a:miter lim="800000"/>
            <a:headEnd/>
            <a:tailEnd/>
          </a:ln>
        </p:spPr>
        <p:txBody>
          <a:bodyPr wrap="square" lIns="93179" tIns="46590" rIns="93179" bIns="46590">
            <a:spAutoFit/>
          </a:bodyPr>
          <a:lstStyle/>
          <a:p>
            <a:pPr indent="-4045">
              <a:lnSpc>
                <a:spcPts val="2209"/>
              </a:lnSpc>
              <a:spcAft>
                <a:spcPts val="510"/>
              </a:spcAft>
              <a:defRPr/>
            </a:pPr>
            <a:r>
              <a:rPr lang="da-DK" sz="1699" dirty="0">
                <a:solidFill>
                  <a:schemeClr val="tx2"/>
                </a:solidFill>
                <a:cs typeface="Segoe UI" pitchFamily="-65" charset="-52"/>
              </a:rPr>
              <a:t>Word Content Controls</a:t>
            </a:r>
          </a:p>
          <a:p>
            <a:pPr marL="4045" indent="-4045">
              <a:lnSpc>
                <a:spcPts val="1699"/>
              </a:lnSpc>
              <a:defRPr/>
            </a:pPr>
            <a:r>
              <a:rPr lang="en-US" sz="1360" dirty="0">
                <a:solidFill>
                  <a:srgbClr val="595959"/>
                </a:solidFill>
              </a:rPr>
              <a:t>Introduced with Office 2007, content controls act as containers for specific kinds of content. Content controls can be mapped to nodes within a custom XML part. </a:t>
            </a:r>
          </a:p>
          <a:p>
            <a:pPr marL="4045" indent="-4045">
              <a:lnSpc>
                <a:spcPts val="1699"/>
              </a:lnSpc>
              <a:defRPr/>
            </a:pPr>
            <a:endParaRPr lang="en-US" sz="1360" dirty="0">
              <a:solidFill>
                <a:srgbClr val="595959"/>
              </a:solidFill>
            </a:endParaRPr>
          </a:p>
        </p:txBody>
      </p:sp>
      <p:sp>
        <p:nvSpPr>
          <p:cNvPr id="3" name="Rectangle 2"/>
          <p:cNvSpPr/>
          <p:nvPr/>
        </p:nvSpPr>
        <p:spPr bwMode="auto">
          <a:xfrm>
            <a:off x="973709" y="3885746"/>
            <a:ext cx="3729442" cy="453231"/>
          </a:xfrm>
          <a:prstGeom prst="rect">
            <a:avLst/>
          </a:prstGeom>
          <a:solidFill>
            <a:srgbClr val="FF0000">
              <a:alpha val="18824"/>
            </a:srgbClr>
          </a:solidFill>
          <a:ln>
            <a:solidFill>
              <a:srgbClr val="FF8A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algn="ctr" defTabSz="776691"/>
            <a:endParaRPr lang="en-US" sz="1530" dirty="0">
              <a:gradFill>
                <a:gsLst>
                  <a:gs pos="0">
                    <a:srgbClr val="FFFFFF"/>
                  </a:gs>
                  <a:gs pos="100000">
                    <a:srgbClr val="FFFFFF"/>
                  </a:gs>
                </a:gsLst>
                <a:lin ang="5400000" scaled="0"/>
              </a:gradFill>
            </a:endParaRPr>
          </a:p>
        </p:txBody>
      </p:sp>
      <p:sp>
        <p:nvSpPr>
          <p:cNvPr id="29" name="Rectangle 28"/>
          <p:cNvSpPr/>
          <p:nvPr/>
        </p:nvSpPr>
        <p:spPr bwMode="auto">
          <a:xfrm>
            <a:off x="1315575" y="2202317"/>
            <a:ext cx="517978" cy="163163"/>
          </a:xfrm>
          <a:prstGeom prst="rect">
            <a:avLst/>
          </a:prstGeom>
          <a:solidFill>
            <a:srgbClr val="FF0000">
              <a:alpha val="18824"/>
            </a:srgbClr>
          </a:solidFill>
          <a:ln>
            <a:solidFill>
              <a:srgbClr val="FF8A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algn="ctr" defTabSz="776691"/>
            <a:endParaRPr lang="en-US" sz="1530" dirty="0">
              <a:gradFill>
                <a:gsLst>
                  <a:gs pos="0">
                    <a:srgbClr val="FFFFFF"/>
                  </a:gs>
                  <a:gs pos="100000">
                    <a:srgbClr val="FFFFFF"/>
                  </a:gs>
                </a:gsLst>
                <a:lin ang="5400000" scaled="0"/>
              </a:gradFill>
            </a:endParaRPr>
          </a:p>
        </p:txBody>
      </p:sp>
      <p:sp>
        <p:nvSpPr>
          <p:cNvPr id="30" name="Rectangle 29"/>
          <p:cNvSpPr/>
          <p:nvPr/>
        </p:nvSpPr>
        <p:spPr bwMode="auto">
          <a:xfrm>
            <a:off x="1362193" y="2432817"/>
            <a:ext cx="1165450" cy="163163"/>
          </a:xfrm>
          <a:prstGeom prst="rect">
            <a:avLst/>
          </a:prstGeom>
          <a:solidFill>
            <a:srgbClr val="FF0000">
              <a:alpha val="18824"/>
            </a:srgbClr>
          </a:solidFill>
          <a:ln>
            <a:solidFill>
              <a:srgbClr val="FF8A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algn="ctr" defTabSz="776691"/>
            <a:endParaRPr lang="en-US" sz="1530" dirty="0">
              <a:gradFill>
                <a:gsLst>
                  <a:gs pos="0">
                    <a:srgbClr val="FFFFFF"/>
                  </a:gs>
                  <a:gs pos="100000">
                    <a:srgbClr val="FFFFFF"/>
                  </a:gs>
                </a:gsLst>
                <a:lin ang="5400000" scaled="0"/>
              </a:gradFill>
            </a:endParaRPr>
          </a:p>
        </p:txBody>
      </p:sp>
      <p:sp>
        <p:nvSpPr>
          <p:cNvPr id="31" name="Rectangle 30"/>
          <p:cNvSpPr/>
          <p:nvPr/>
        </p:nvSpPr>
        <p:spPr bwMode="auto">
          <a:xfrm>
            <a:off x="8549138" y="2142748"/>
            <a:ext cx="2460396" cy="2196228"/>
          </a:xfrm>
          <a:prstGeom prst="rect">
            <a:avLst/>
          </a:prstGeom>
          <a:solidFill>
            <a:srgbClr val="FF0000">
              <a:alpha val="18824"/>
            </a:srgbClr>
          </a:solidFill>
          <a:ln>
            <a:solidFill>
              <a:srgbClr val="FF8A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algn="ctr" defTabSz="776691"/>
            <a:endParaRPr lang="en-US" sz="1530" dirty="0">
              <a:gradFill>
                <a:gsLst>
                  <a:gs pos="0">
                    <a:srgbClr val="FFFFFF"/>
                  </a:gs>
                  <a:gs pos="100000">
                    <a:srgbClr val="FFFFFF"/>
                  </a:gs>
                </a:gsLst>
                <a:lin ang="5400000" scaled="0"/>
              </a:gradFill>
            </a:endParaRPr>
          </a:p>
        </p:txBody>
      </p:sp>
      <p:sp>
        <p:nvSpPr>
          <p:cNvPr id="32" name="Rectangle 29"/>
          <p:cNvSpPr>
            <a:spLocks noChangeArrowheads="1"/>
          </p:cNvSpPr>
          <p:nvPr/>
        </p:nvSpPr>
        <p:spPr bwMode="auto">
          <a:xfrm>
            <a:off x="7072137" y="5743853"/>
            <a:ext cx="5297090" cy="1114277"/>
          </a:xfrm>
          <a:prstGeom prst="rect">
            <a:avLst/>
          </a:prstGeom>
          <a:noFill/>
          <a:ln w="9525">
            <a:noFill/>
            <a:miter lim="800000"/>
            <a:headEnd/>
            <a:tailEnd/>
          </a:ln>
        </p:spPr>
        <p:txBody>
          <a:bodyPr wrap="square" lIns="93179" tIns="46590" rIns="93179" bIns="46590">
            <a:spAutoFit/>
          </a:bodyPr>
          <a:lstStyle/>
          <a:p>
            <a:pPr indent="-4045">
              <a:lnSpc>
                <a:spcPts val="2209"/>
              </a:lnSpc>
              <a:spcAft>
                <a:spcPts val="510"/>
              </a:spcAft>
              <a:defRPr/>
            </a:pPr>
            <a:r>
              <a:rPr lang="da-DK" sz="1699" dirty="0">
                <a:solidFill>
                  <a:schemeClr val="tx2"/>
                </a:solidFill>
                <a:cs typeface="Segoe UI" pitchFamily="-65" charset="-52"/>
              </a:rPr>
              <a:t>New Repeating Section content control</a:t>
            </a:r>
          </a:p>
          <a:p>
            <a:pPr marL="4045" indent="-4045">
              <a:lnSpc>
                <a:spcPts val="1699"/>
              </a:lnSpc>
              <a:defRPr/>
            </a:pPr>
            <a:r>
              <a:rPr lang="en-US" sz="1360" dirty="0">
                <a:solidFill>
                  <a:srgbClr val="595959"/>
                </a:solidFill>
              </a:rPr>
              <a:t>A Repeating Section content control provides the capability to bind to a collection of nodes. </a:t>
            </a:r>
          </a:p>
          <a:p>
            <a:pPr marL="4045" indent="-4045">
              <a:lnSpc>
                <a:spcPts val="1699"/>
              </a:lnSpc>
              <a:defRPr/>
            </a:pPr>
            <a:endParaRPr lang="en-US" sz="1360" dirty="0">
              <a:solidFill>
                <a:srgbClr val="595959"/>
              </a:solidFill>
            </a:endParaRPr>
          </a:p>
        </p:txBody>
      </p:sp>
      <p:sp>
        <p:nvSpPr>
          <p:cNvPr id="33" name="TextBox 4"/>
          <p:cNvSpPr txBox="1">
            <a:spLocks noChangeArrowheads="1"/>
          </p:cNvSpPr>
          <p:nvPr/>
        </p:nvSpPr>
        <p:spPr bwMode="auto">
          <a:xfrm>
            <a:off x="2980874" y="2179498"/>
            <a:ext cx="2007166" cy="437934"/>
          </a:xfrm>
          <a:prstGeom prst="rect">
            <a:avLst/>
          </a:prstGeom>
          <a:noFill/>
          <a:ln w="9525">
            <a:noFill/>
            <a:miter lim="800000"/>
            <a:headEnd/>
            <a:tailEnd/>
          </a:ln>
        </p:spPr>
        <p:txBody>
          <a:bodyPr wrap="square" lIns="100940" tIns="50470" rIns="100940" bIns="50470">
            <a:spAutoFit/>
          </a:bodyPr>
          <a:lstStyle/>
          <a:p>
            <a:pPr>
              <a:lnSpc>
                <a:spcPct val="90000"/>
              </a:lnSpc>
              <a:spcBef>
                <a:spcPct val="20000"/>
              </a:spcBef>
              <a:buClr>
                <a:srgbClr val="F69F1E"/>
              </a:buClr>
              <a:buSzPct val="90000"/>
            </a:pPr>
            <a:r>
              <a:rPr lang="da-DK" sz="1189" dirty="0">
                <a:solidFill>
                  <a:schemeClr val="tx2"/>
                </a:solidFill>
              </a:rPr>
              <a:t>Content Controls mapped to custom XML part</a:t>
            </a:r>
            <a:endParaRPr lang="en-US" sz="1189" dirty="0">
              <a:solidFill>
                <a:schemeClr val="tx2"/>
              </a:solidFill>
            </a:endParaRPr>
          </a:p>
        </p:txBody>
      </p:sp>
      <p:cxnSp>
        <p:nvCxnSpPr>
          <p:cNvPr id="34" name="Straight Arrow Connector 33"/>
          <p:cNvCxnSpPr>
            <a:stCxn id="33" idx="1"/>
          </p:cNvCxnSpPr>
          <p:nvPr/>
        </p:nvCxnSpPr>
        <p:spPr>
          <a:xfrm flipH="1" flipV="1">
            <a:off x="1944920" y="2279903"/>
            <a:ext cx="1035955" cy="118562"/>
          </a:xfrm>
          <a:prstGeom prst="straightConnector1">
            <a:avLst/>
          </a:prstGeom>
          <a:ln w="22225">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33" idx="1"/>
          </p:cNvCxnSpPr>
          <p:nvPr/>
        </p:nvCxnSpPr>
        <p:spPr>
          <a:xfrm flipH="1">
            <a:off x="2657139" y="2398465"/>
            <a:ext cx="323735" cy="117605"/>
          </a:xfrm>
          <a:prstGeom prst="straightConnector1">
            <a:avLst/>
          </a:prstGeom>
          <a:ln w="22225">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33" idx="1"/>
          </p:cNvCxnSpPr>
          <p:nvPr/>
        </p:nvCxnSpPr>
        <p:spPr>
          <a:xfrm>
            <a:off x="2980874" y="2398465"/>
            <a:ext cx="0" cy="1333335"/>
          </a:xfrm>
          <a:prstGeom prst="straightConnector1">
            <a:avLst/>
          </a:prstGeom>
          <a:ln w="22225">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3" idx="3"/>
            <a:endCxn id="31" idx="1"/>
          </p:cNvCxnSpPr>
          <p:nvPr/>
        </p:nvCxnSpPr>
        <p:spPr>
          <a:xfrm>
            <a:off x="4988041" y="2398465"/>
            <a:ext cx="3561097" cy="842398"/>
          </a:xfrm>
          <a:prstGeom prst="straightConnector1">
            <a:avLst/>
          </a:prstGeom>
          <a:ln w="22225">
            <a:solidFill>
              <a:schemeClr val="accent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0264559"/>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430861"/>
            <a:ext cx="11887200" cy="5343001"/>
          </a:xfrm>
        </p:spPr>
        <p:txBody>
          <a:bodyPr/>
          <a:lstStyle/>
          <a:p>
            <a:r>
              <a:rPr lang="en-US" dirty="0" smtClean="0"/>
              <a:t>Operations apps </a:t>
            </a:r>
            <a:r>
              <a:rPr lang="en-US" dirty="0"/>
              <a:t>can </a:t>
            </a:r>
            <a:r>
              <a:rPr lang="en-US" dirty="0" smtClean="0"/>
              <a:t>perform</a:t>
            </a:r>
            <a:endParaRPr lang="en-US" dirty="0"/>
          </a:p>
          <a:p>
            <a:pPr lvl="1"/>
            <a:r>
              <a:rPr lang="en-US" dirty="0"/>
              <a:t>Add/delete custom XML parts</a:t>
            </a:r>
          </a:p>
          <a:p>
            <a:pPr lvl="1"/>
            <a:r>
              <a:rPr lang="en-US" dirty="0"/>
              <a:t>Get XML parts</a:t>
            </a:r>
          </a:p>
          <a:p>
            <a:pPr lvl="1"/>
            <a:r>
              <a:rPr lang="en-US" dirty="0"/>
              <a:t>Get/set node values</a:t>
            </a:r>
          </a:p>
          <a:p>
            <a:pPr lvl="1"/>
            <a:r>
              <a:rPr lang="en-US" dirty="0"/>
              <a:t>Event handlers for node deleted, inserted, or replaces</a:t>
            </a:r>
          </a:p>
          <a:p>
            <a:endParaRPr lang="en-US" dirty="0" smtClean="0"/>
          </a:p>
          <a:p>
            <a:r>
              <a:rPr lang="en-US" dirty="0" smtClean="0"/>
              <a:t>Core </a:t>
            </a:r>
            <a:r>
              <a:rPr lang="en-US" dirty="0"/>
              <a:t>objects for working with custom XML parts</a:t>
            </a:r>
          </a:p>
          <a:p>
            <a:pPr lvl="1"/>
            <a:r>
              <a:rPr lang="en-US" dirty="0" err="1"/>
              <a:t>CustomXmlPart</a:t>
            </a:r>
            <a:endParaRPr lang="en-US" dirty="0"/>
          </a:p>
          <a:p>
            <a:pPr lvl="1"/>
            <a:r>
              <a:rPr lang="en-US" dirty="0" err="1"/>
              <a:t>CustomXmlParts</a:t>
            </a:r>
            <a:endParaRPr lang="en-US" dirty="0"/>
          </a:p>
          <a:p>
            <a:pPr lvl="1"/>
            <a:r>
              <a:rPr lang="en-US" dirty="0" err="1"/>
              <a:t>CustomXmlNode</a:t>
            </a:r>
            <a:endParaRPr lang="en-US" dirty="0"/>
          </a:p>
          <a:p>
            <a:pPr lvl="1"/>
            <a:r>
              <a:rPr lang="en-US" dirty="0" err="1" smtClean="0"/>
              <a:t>CustomXmlPrefixMappings</a:t>
            </a:r>
            <a:endParaRPr lang="en-US" dirty="0"/>
          </a:p>
        </p:txBody>
      </p:sp>
      <p:sp>
        <p:nvSpPr>
          <p:cNvPr id="3" name="Title 2"/>
          <p:cNvSpPr>
            <a:spLocks noGrp="1"/>
          </p:cNvSpPr>
          <p:nvPr>
            <p:ph type="title"/>
          </p:nvPr>
        </p:nvSpPr>
        <p:spPr/>
        <p:txBody>
          <a:bodyPr/>
          <a:lstStyle/>
          <a:p>
            <a:r>
              <a:rPr lang="en-US" dirty="0" smtClean="0"/>
              <a:t>Office.js support for </a:t>
            </a:r>
            <a:r>
              <a:rPr lang="en-US" dirty="0" err="1" smtClean="0"/>
              <a:t>CustomXmlParts</a:t>
            </a:r>
            <a:endParaRPr lang="en-US" dirty="0"/>
          </a:p>
        </p:txBody>
      </p:sp>
    </p:spTree>
    <p:extLst>
      <p:ext uri="{BB962C8B-B14F-4D97-AF65-F5344CB8AC3E}">
        <p14:creationId xmlns:p14="http://schemas.microsoft.com/office/powerpoint/2010/main" val="119510417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 Xml Parts Demo</a:t>
            </a:r>
            <a:endParaRPr lang="en-US" dirty="0"/>
          </a:p>
        </p:txBody>
      </p:sp>
    </p:spTree>
    <p:extLst>
      <p:ext uri="{BB962C8B-B14F-4D97-AF65-F5344CB8AC3E}">
        <p14:creationId xmlns:p14="http://schemas.microsoft.com/office/powerpoint/2010/main" val="44755739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Connecting to SharePoint</a:t>
            </a:r>
            <a:endParaRPr lang="en-US" dirty="0"/>
          </a:p>
        </p:txBody>
      </p:sp>
    </p:spTree>
    <p:extLst>
      <p:ext uri="{BB962C8B-B14F-4D97-AF65-F5344CB8AC3E}">
        <p14:creationId xmlns:p14="http://schemas.microsoft.com/office/powerpoint/2010/main" val="332069763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a:t>Functional Areas vs. App Support Summary</a:t>
            </a:r>
          </a:p>
        </p:txBody>
      </p:sp>
      <p:graphicFrame>
        <p:nvGraphicFramePr>
          <p:cNvPr id="3" name="Table 2"/>
          <p:cNvGraphicFramePr>
            <a:graphicFrameLocks noGrp="1"/>
          </p:cNvGraphicFramePr>
          <p:nvPr>
            <p:extLst>
              <p:ext uri="{D42A27DB-BD31-4B8C-83A1-F6EECF244321}">
                <p14:modId xmlns:p14="http://schemas.microsoft.com/office/powerpoint/2010/main" val="3264114479"/>
              </p:ext>
            </p:extLst>
          </p:nvPr>
        </p:nvGraphicFramePr>
        <p:xfrm>
          <a:off x="446922" y="1363662"/>
          <a:ext cx="11696153" cy="5475115"/>
        </p:xfrm>
        <a:graphic>
          <a:graphicData uri="http://schemas.openxmlformats.org/drawingml/2006/table">
            <a:tbl>
              <a:tblPr firstRow="1" bandRow="1">
                <a:tableStyleId>{69012ECD-51FC-41F1-AA8D-1B2483CD663E}</a:tableStyleId>
              </a:tblPr>
              <a:tblGrid>
                <a:gridCol w="2113715"/>
                <a:gridCol w="1785003"/>
                <a:gridCol w="2380302"/>
                <a:gridCol w="2011925"/>
                <a:gridCol w="2146762"/>
                <a:gridCol w="1258446"/>
              </a:tblGrid>
              <a:tr h="727813">
                <a:tc>
                  <a:txBody>
                    <a:bodyPr/>
                    <a:lstStyle/>
                    <a:p>
                      <a:r>
                        <a:rPr lang="en-US" sz="2000" dirty="0" smtClean="0"/>
                        <a:t>Functional</a:t>
                      </a:r>
                      <a:r>
                        <a:rPr lang="en-US" sz="2000" baseline="0" dirty="0" smtClean="0"/>
                        <a:t> area</a:t>
                      </a:r>
                      <a:endParaRPr lang="en-US" sz="2000" dirty="0"/>
                    </a:p>
                  </a:txBody>
                  <a:tcPr marL="77697" marR="77697" marT="38848" marB="38848"/>
                </a:tc>
                <a:tc>
                  <a:txBody>
                    <a:bodyPr/>
                    <a:lstStyle/>
                    <a:p>
                      <a:pPr algn="ctr"/>
                      <a:r>
                        <a:rPr lang="en-US" sz="2000" dirty="0" smtClean="0"/>
                        <a:t>Word</a:t>
                      </a:r>
                      <a:endParaRPr lang="en-US" sz="2000" dirty="0"/>
                    </a:p>
                  </a:txBody>
                  <a:tcPr marL="77697" marR="77697" marT="38848" marB="38848"/>
                </a:tc>
                <a:tc>
                  <a:txBody>
                    <a:bodyPr/>
                    <a:lstStyle/>
                    <a:p>
                      <a:pPr algn="ctr"/>
                      <a:r>
                        <a:rPr lang="en-US" sz="2000" dirty="0" smtClean="0"/>
                        <a:t>Excel/Excel</a:t>
                      </a:r>
                      <a:r>
                        <a:rPr lang="en-US" sz="2000" baseline="0" dirty="0" smtClean="0"/>
                        <a:t> WAC</a:t>
                      </a:r>
                      <a:endParaRPr lang="en-US" sz="2000" dirty="0"/>
                    </a:p>
                  </a:txBody>
                  <a:tcPr marL="77697" marR="77697" marT="38848" marB="38848"/>
                </a:tc>
                <a:tc>
                  <a:txBody>
                    <a:bodyPr/>
                    <a:lstStyle/>
                    <a:p>
                      <a:pPr algn="ctr"/>
                      <a:r>
                        <a:rPr lang="en-US" sz="2000" dirty="0" smtClean="0"/>
                        <a:t>PowerPoint</a:t>
                      </a:r>
                      <a:endParaRPr lang="en-US" sz="2000" dirty="0"/>
                    </a:p>
                  </a:txBody>
                  <a:tcPr marL="77697" marR="77697" marT="38848" marB="38848"/>
                </a:tc>
                <a:tc>
                  <a:txBody>
                    <a:bodyPr/>
                    <a:lstStyle/>
                    <a:p>
                      <a:pPr algn="ctr"/>
                      <a:r>
                        <a:rPr lang="en-US" sz="2000" dirty="0" smtClean="0"/>
                        <a:t>Outlook/OWA</a:t>
                      </a:r>
                      <a:endParaRPr lang="en-US" sz="2000" dirty="0"/>
                    </a:p>
                  </a:txBody>
                  <a:tcPr marL="77697" marR="77697" marT="38848" marB="38848"/>
                </a:tc>
                <a:tc>
                  <a:txBody>
                    <a:bodyPr/>
                    <a:lstStyle/>
                    <a:p>
                      <a:pPr algn="ctr"/>
                      <a:r>
                        <a:rPr lang="en-US" sz="2000" dirty="0" smtClean="0"/>
                        <a:t>Project</a:t>
                      </a:r>
                      <a:endParaRPr lang="en-US" sz="2000" dirty="0"/>
                    </a:p>
                  </a:txBody>
                  <a:tcPr marL="77697" marR="77697" marT="38848" marB="38848"/>
                </a:tc>
              </a:tr>
              <a:tr h="732022">
                <a:tc>
                  <a:txBody>
                    <a:bodyPr/>
                    <a:lstStyle/>
                    <a:p>
                      <a:r>
                        <a:rPr lang="en-US" sz="1500" dirty="0" smtClean="0"/>
                        <a:t>Get/Set</a:t>
                      </a:r>
                      <a:r>
                        <a:rPr lang="en-US" sz="1500" baseline="0" dirty="0" smtClean="0"/>
                        <a:t> data as text, table, matrix</a:t>
                      </a: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solidFill>
                          <a:schemeClr val="tx2"/>
                        </a:solidFill>
                      </a:endParaRPr>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r>
              <a:tr h="711481">
                <a:tc>
                  <a:txBody>
                    <a:bodyPr/>
                    <a:lstStyle/>
                    <a:p>
                      <a:r>
                        <a:rPr lang="en-US" sz="1500" dirty="0" smtClean="0"/>
                        <a:t>Settings</a:t>
                      </a: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r>
              <a:tr h="701019">
                <a:tc>
                  <a:txBody>
                    <a:bodyPr/>
                    <a:lstStyle/>
                    <a:p>
                      <a:r>
                        <a:rPr lang="en-US" sz="1500" dirty="0" smtClean="0"/>
                        <a:t>Get File</a:t>
                      </a: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r>
              <a:tr h="714613">
                <a:tc>
                  <a:txBody>
                    <a:bodyPr/>
                    <a:lstStyle/>
                    <a:p>
                      <a:r>
                        <a:rPr lang="en-US" sz="1500" dirty="0" smtClean="0"/>
                        <a:t>Bindings</a:t>
                      </a: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r>
              <a:tr h="629331">
                <a:tc>
                  <a:txBody>
                    <a:bodyPr/>
                    <a:lstStyle/>
                    <a:p>
                      <a:r>
                        <a:rPr lang="en-US" sz="1500" dirty="0" smtClean="0"/>
                        <a:t>Custom</a:t>
                      </a:r>
                      <a:r>
                        <a:rPr lang="en-US" sz="1500" baseline="0" dirty="0" smtClean="0"/>
                        <a:t> XML Parts</a:t>
                      </a: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r>
              <a:tr h="629505">
                <a:tc>
                  <a:txBody>
                    <a:bodyPr/>
                    <a:lstStyle/>
                    <a:p>
                      <a:r>
                        <a:rPr lang="en-US" sz="1500" dirty="0" smtClean="0"/>
                        <a:t>Html</a:t>
                      </a:r>
                      <a:r>
                        <a:rPr lang="en-US" sz="1500" baseline="0" dirty="0" smtClean="0"/>
                        <a:t> and OOXML</a:t>
                      </a: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r>
              <a:tr h="629331">
                <a:tc>
                  <a:txBody>
                    <a:bodyPr/>
                    <a:lstStyle/>
                    <a:p>
                      <a:r>
                        <a:rPr lang="en-US" sz="1500" dirty="0" smtClean="0"/>
                        <a:t>Mailbox</a:t>
                      </a: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c>
                  <a:txBody>
                    <a:bodyPr/>
                    <a:lstStyle/>
                    <a:p>
                      <a:pPr algn="ctr"/>
                      <a:endParaRPr lang="en-US" sz="1500" dirty="0"/>
                    </a:p>
                  </a:txBody>
                  <a:tcPr marL="77697" marR="77697" marT="38848" marB="38848"/>
                </a:tc>
              </a:tr>
            </a:tbl>
          </a:graphicData>
        </a:graphic>
      </p:graphicFrame>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7411" y="2273323"/>
            <a:ext cx="510014" cy="506615"/>
          </a:xfrm>
          <a:prstGeom prst="rect">
            <a:avLst/>
          </a:prstGeom>
          <a:solidFill>
            <a:schemeClr val="accent1">
              <a:alpha val="0"/>
            </a:schemeClr>
          </a:solidFill>
        </p:spPr>
      </p:pic>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7410" y="2950144"/>
            <a:ext cx="510014" cy="506615"/>
          </a:xfrm>
          <a:prstGeom prst="rect">
            <a:avLst/>
          </a:prstGeom>
          <a:solidFill>
            <a:schemeClr val="accent1">
              <a:alpha val="0"/>
            </a:schemeClr>
          </a:solidFill>
        </p:spPr>
      </p:pic>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7409" y="3613901"/>
            <a:ext cx="510014" cy="506615"/>
          </a:xfrm>
          <a:prstGeom prst="rect">
            <a:avLst/>
          </a:prstGeom>
          <a:solidFill>
            <a:schemeClr val="accent1">
              <a:alpha val="0"/>
            </a:schemeClr>
          </a:solidFill>
        </p:spPr>
      </p:pic>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7408" y="4265593"/>
            <a:ext cx="510014" cy="506615"/>
          </a:xfrm>
          <a:prstGeom prst="rect">
            <a:avLst/>
          </a:prstGeom>
          <a:solidFill>
            <a:schemeClr val="accent1">
              <a:alpha val="0"/>
            </a:schemeClr>
          </a:solidFill>
        </p:spPr>
      </p:pic>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7408" y="4956144"/>
            <a:ext cx="510014" cy="506615"/>
          </a:xfrm>
          <a:prstGeom prst="rect">
            <a:avLst/>
          </a:prstGeom>
          <a:solidFill>
            <a:schemeClr val="accent1">
              <a:alpha val="0"/>
            </a:schemeClr>
          </a:solidFill>
        </p:spPr>
      </p:pic>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0237" y="5630862"/>
            <a:ext cx="510014" cy="506615"/>
          </a:xfrm>
          <a:prstGeom prst="rect">
            <a:avLst/>
          </a:prstGeom>
          <a:solidFill>
            <a:schemeClr val="accent1">
              <a:alpha val="0"/>
            </a:schemeClr>
          </a:solidFill>
        </p:spPr>
      </p:pic>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4342" y="2273323"/>
            <a:ext cx="510014" cy="506615"/>
          </a:xfrm>
          <a:prstGeom prst="rect">
            <a:avLst/>
          </a:prstGeom>
          <a:solidFill>
            <a:schemeClr val="accent1">
              <a:alpha val="0"/>
            </a:schemeClr>
          </a:solidFill>
        </p:spPr>
      </p:pic>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4339" y="4265593"/>
            <a:ext cx="510014" cy="506615"/>
          </a:xfrm>
          <a:prstGeom prst="rect">
            <a:avLst/>
          </a:prstGeom>
          <a:solidFill>
            <a:schemeClr val="accent1">
              <a:alpha val="0"/>
            </a:schemeClr>
          </a:solidFill>
        </p:spPr>
      </p:pic>
      <p:pic>
        <p:nvPicPr>
          <p:cNvPr id="20" name="Pictur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4339" y="2922796"/>
            <a:ext cx="510014" cy="506615"/>
          </a:xfrm>
          <a:prstGeom prst="rect">
            <a:avLst/>
          </a:prstGeom>
          <a:solidFill>
            <a:schemeClr val="accent1">
              <a:alpha val="0"/>
            </a:schemeClr>
          </a:solidFill>
        </p:spPr>
      </p:pic>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3117" y="2284223"/>
            <a:ext cx="510014" cy="506615"/>
          </a:xfrm>
          <a:prstGeom prst="rect">
            <a:avLst/>
          </a:prstGeom>
          <a:solidFill>
            <a:schemeClr val="accent1">
              <a:alpha val="0"/>
            </a:schemeClr>
          </a:solidFill>
        </p:spPr>
      </p:pic>
      <p:pic>
        <p:nvPicPr>
          <p:cNvPr id="23" name="Picture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3119" y="3613901"/>
            <a:ext cx="510014" cy="506615"/>
          </a:xfrm>
          <a:prstGeom prst="rect">
            <a:avLst/>
          </a:prstGeom>
          <a:solidFill>
            <a:schemeClr val="accent1">
              <a:alpha val="0"/>
            </a:schemeClr>
          </a:solidFill>
        </p:spPr>
      </p:pic>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1268" y="2922795"/>
            <a:ext cx="510014" cy="506615"/>
          </a:xfrm>
          <a:prstGeom prst="rect">
            <a:avLst/>
          </a:prstGeom>
          <a:solidFill>
            <a:schemeClr val="accent1">
              <a:alpha val="0"/>
            </a:schemeClr>
          </a:solidFill>
        </p:spPr>
      </p:pic>
      <p:pic>
        <p:nvPicPr>
          <p:cNvPr id="27" name="Picture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94837" y="2915240"/>
            <a:ext cx="510014" cy="506615"/>
          </a:xfrm>
          <a:prstGeom prst="rect">
            <a:avLst/>
          </a:prstGeom>
          <a:solidFill>
            <a:schemeClr val="accent1">
              <a:alpha val="0"/>
            </a:schemeClr>
          </a:solidFill>
        </p:spPr>
      </p:pic>
      <p:pic>
        <p:nvPicPr>
          <p:cNvPr id="28" name="Picture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67336" y="2303305"/>
            <a:ext cx="510014" cy="506615"/>
          </a:xfrm>
          <a:prstGeom prst="rect">
            <a:avLst/>
          </a:prstGeom>
          <a:solidFill>
            <a:schemeClr val="accent1">
              <a:alpha val="0"/>
            </a:schemeClr>
          </a:solidFill>
        </p:spPr>
      </p:pic>
      <p:pic>
        <p:nvPicPr>
          <p:cNvPr id="29" name="Picture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1346" y="6224909"/>
            <a:ext cx="510014" cy="506615"/>
          </a:xfrm>
          <a:prstGeom prst="rect">
            <a:avLst/>
          </a:prstGeom>
          <a:solidFill>
            <a:schemeClr val="accent1">
              <a:alpha val="0"/>
            </a:schemeClr>
          </a:solidFill>
        </p:spPr>
      </p:pic>
      <p:pic>
        <p:nvPicPr>
          <p:cNvPr id="32"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73916" y="6224909"/>
            <a:ext cx="510014" cy="506615"/>
          </a:xfrm>
          <a:prstGeom prst="rect">
            <a:avLst/>
          </a:prstGeom>
          <a:solidFill>
            <a:schemeClr val="accent1">
              <a:alpha val="0"/>
            </a:schemeClr>
          </a:solidFill>
        </p:spPr>
      </p:pic>
    </p:spTree>
    <p:extLst>
      <p:ext uri="{BB962C8B-B14F-4D97-AF65-F5344CB8AC3E}">
        <p14:creationId xmlns:p14="http://schemas.microsoft.com/office/powerpoint/2010/main" val="35197322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fill="hold"/>
                                        <p:tgtEl>
                                          <p:spTgt spid="27"/>
                                        </p:tgtEl>
                                        <p:attrNameLst>
                                          <p:attrName>ppt_x</p:attrName>
                                        </p:attrNameLst>
                                      </p:cBhvr>
                                      <p:tavLst>
                                        <p:tav tm="0">
                                          <p:val>
                                            <p:strVal val="#ppt_x"/>
                                          </p:val>
                                        </p:tav>
                                        <p:tav tm="100000">
                                          <p:val>
                                            <p:strVal val="#ppt_x"/>
                                          </p:val>
                                        </p:tav>
                                      </p:tavLst>
                                    </p:anim>
                                    <p:anim calcmode="lin" valueType="num">
                                      <p:cBhvr additive="base">
                                        <p:cTn id="65" dur="500" fill="hold"/>
                                        <p:tgtEl>
                                          <p:spTgt spid="27"/>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fill="hold"/>
                                        <p:tgtEl>
                                          <p:spTgt spid="29"/>
                                        </p:tgtEl>
                                        <p:attrNameLst>
                                          <p:attrName>ppt_x</p:attrName>
                                        </p:attrNameLst>
                                      </p:cBhvr>
                                      <p:tavLst>
                                        <p:tav tm="0">
                                          <p:val>
                                            <p:strVal val="#ppt_x"/>
                                          </p:val>
                                        </p:tav>
                                        <p:tav tm="100000">
                                          <p:val>
                                            <p:strVal val="#ppt_x"/>
                                          </p:val>
                                        </p:tav>
                                      </p:tavLst>
                                    </p:anim>
                                    <p:anim calcmode="lin" valueType="num">
                                      <p:cBhvr additive="base">
                                        <p:cTn id="6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nodeType="click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fill="hold"/>
                                        <p:tgtEl>
                                          <p:spTgt spid="28"/>
                                        </p:tgtEl>
                                        <p:attrNameLst>
                                          <p:attrName>ppt_x</p:attrName>
                                        </p:attrNameLst>
                                      </p:cBhvr>
                                      <p:tavLst>
                                        <p:tav tm="0">
                                          <p:val>
                                            <p:strVal val="#ppt_x"/>
                                          </p:val>
                                        </p:tav>
                                        <p:tav tm="100000">
                                          <p:val>
                                            <p:strVal val="#ppt_x"/>
                                          </p:val>
                                        </p:tav>
                                      </p:tavLst>
                                    </p:anim>
                                    <p:anim calcmode="lin" valueType="num">
                                      <p:cBhvr additive="base">
                                        <p:cTn id="75" dur="500" fill="hold"/>
                                        <p:tgtEl>
                                          <p:spTgt spid="28"/>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500" fill="hold"/>
                                        <p:tgtEl>
                                          <p:spTgt spid="32"/>
                                        </p:tgtEl>
                                        <p:attrNameLst>
                                          <p:attrName>ppt_x</p:attrName>
                                        </p:attrNameLst>
                                      </p:cBhvr>
                                      <p:tavLst>
                                        <p:tav tm="0">
                                          <p:val>
                                            <p:strVal val="#ppt_x"/>
                                          </p:val>
                                        </p:tav>
                                        <p:tav tm="100000">
                                          <p:val>
                                            <p:strVal val="#ppt_x"/>
                                          </p:val>
                                        </p:tav>
                                      </p:tavLst>
                                    </p:anim>
                                    <p:anim calcmode="lin" valueType="num">
                                      <p:cBhvr additive="base">
                                        <p:cTn id="7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3192462"/>
            <a:ext cx="11887200" cy="1217428"/>
          </a:xfrm>
        </p:spPr>
        <p:txBody>
          <a:bodyPr/>
          <a:lstStyle/>
          <a:p>
            <a:pPr marL="0" lvl="1" indent="0" algn="ctr">
              <a:buNone/>
            </a:pPr>
            <a:r>
              <a:rPr lang="en-US" sz="5607" dirty="0" smtClean="0">
                <a:solidFill>
                  <a:srgbClr val="FF0000"/>
                </a:solidFill>
                <a:hlinkClick r:id="rId2"/>
              </a:rPr>
              <a:t>http</a:t>
            </a:r>
            <a:r>
              <a:rPr lang="en-US" sz="5607" dirty="0">
                <a:solidFill>
                  <a:srgbClr val="FF0000"/>
                </a:solidFill>
                <a:hlinkClick r:id="rId2"/>
              </a:rPr>
              <a:t>://dev.office.com</a:t>
            </a:r>
            <a:r>
              <a:rPr lang="en-US" sz="5607" dirty="0">
                <a:solidFill>
                  <a:srgbClr val="FF0000"/>
                </a:solidFill>
              </a:rPr>
              <a:t> </a:t>
            </a:r>
            <a:endParaRPr lang="en-US" sz="5607" dirty="0" smtClean="0">
              <a:solidFill>
                <a:srgbClr val="FF0000"/>
              </a:solidFill>
            </a:endParaRPr>
          </a:p>
          <a:p>
            <a:pPr marL="0" lvl="1" indent="0" algn="ctr">
              <a:buNone/>
            </a:pPr>
            <a:endParaRPr lang="en-US" sz="5607" dirty="0">
              <a:solidFill>
                <a:srgbClr val="FF0000"/>
              </a:solidFill>
            </a:endParaRPr>
          </a:p>
          <a:p>
            <a:pPr algn="ctr"/>
            <a:endParaRPr lang="en-US" dirty="0"/>
          </a:p>
        </p:txBody>
      </p:sp>
      <p:sp>
        <p:nvSpPr>
          <p:cNvPr id="3" name="Title 2"/>
          <p:cNvSpPr>
            <a:spLocks noGrp="1"/>
          </p:cNvSpPr>
          <p:nvPr>
            <p:ph type="title"/>
          </p:nvPr>
        </p:nvSpPr>
        <p:spPr/>
        <p:txBody>
          <a:bodyPr/>
          <a:lstStyle/>
          <a:p>
            <a:r>
              <a:rPr lang="en-US" dirty="0" err="1" smtClean="0"/>
              <a:t>Dev</a:t>
            </a:r>
            <a:r>
              <a:rPr lang="en-US" dirty="0" smtClean="0"/>
              <a:t> Resources</a:t>
            </a:r>
            <a:endParaRPr lang="en-US" dirty="0"/>
          </a:p>
        </p:txBody>
      </p:sp>
    </p:spTree>
    <p:extLst>
      <p:ext uri="{BB962C8B-B14F-4D97-AF65-F5344CB8AC3E}">
        <p14:creationId xmlns:p14="http://schemas.microsoft.com/office/powerpoint/2010/main" val="341471637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Thank you</a:t>
            </a:r>
            <a:endParaRPr lang="en-US" dirty="0">
              <a:solidFill>
                <a:schemeClr val="tx1"/>
              </a:solidFill>
            </a:endParaRPr>
          </a:p>
        </p:txBody>
      </p:sp>
      <p:sp>
        <p:nvSpPr>
          <p:cNvPr id="4" name="Title 2"/>
          <p:cNvSpPr txBox="1">
            <a:spLocks/>
          </p:cNvSpPr>
          <p:nvPr/>
        </p:nvSpPr>
        <p:spPr>
          <a:xfrm>
            <a:off x="274638" y="5478462"/>
            <a:ext cx="11887200" cy="10699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US" sz="5400" dirty="0" smtClean="0">
                <a:solidFill>
                  <a:schemeClr val="tx1"/>
                </a:solidFill>
              </a:rPr>
              <a:t>Please </a:t>
            </a:r>
            <a:r>
              <a:rPr lang="en-US" sz="5400" dirty="0" err="1" smtClean="0">
                <a:solidFill>
                  <a:schemeClr val="tx1"/>
                </a:solidFill>
              </a:rPr>
              <a:t>eval</a:t>
            </a:r>
            <a:r>
              <a:rPr lang="en-US" sz="5400" dirty="0" smtClean="0">
                <a:solidFill>
                  <a:schemeClr val="tx1"/>
                </a:solidFill>
              </a:rPr>
              <a:t> this session at </a:t>
            </a:r>
            <a:r>
              <a:rPr lang="en-US" sz="5400" dirty="0" err="1" smtClean="0">
                <a:solidFill>
                  <a:schemeClr val="tx1"/>
                </a:solidFill>
              </a:rPr>
              <a:t>MySPC</a:t>
            </a:r>
            <a:endParaRPr lang="en-US" sz="5400" dirty="0">
              <a:solidFill>
                <a:schemeClr val="tx1"/>
              </a:solidFill>
            </a:endParaRPr>
          </a:p>
        </p:txBody>
      </p:sp>
    </p:spTree>
    <p:extLst>
      <p:ext uri="{BB962C8B-B14F-4D97-AF65-F5344CB8AC3E}">
        <p14:creationId xmlns:p14="http://schemas.microsoft.com/office/powerpoint/2010/main" val="350970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559211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Creating apps for Excel, Word and PowerPoint</a:t>
            </a:r>
            <a:r>
              <a:rPr lang="en-US" dirty="0" smtClean="0"/>
              <a:t/>
            </a:r>
            <a:br>
              <a:rPr lang="en-US" dirty="0" smtClean="0"/>
            </a:br>
            <a:endParaRPr lang="en-US" dirty="0"/>
          </a:p>
        </p:txBody>
      </p:sp>
      <p:sp>
        <p:nvSpPr>
          <p:cNvPr id="5" name="Text Placeholder 4"/>
          <p:cNvSpPr>
            <a:spLocks noGrp="1"/>
          </p:cNvSpPr>
          <p:nvPr>
            <p:ph type="body" sz="quarter" idx="12"/>
          </p:nvPr>
        </p:nvSpPr>
        <p:spPr/>
        <p:txBody>
          <a:bodyPr/>
          <a:lstStyle/>
          <a:p>
            <a:r>
              <a:rPr lang="en-US" dirty="0" smtClean="0"/>
              <a:t>Rolando Jimenez</a:t>
            </a:r>
          </a:p>
          <a:p>
            <a:r>
              <a:rPr lang="en-US" dirty="0" smtClean="0"/>
              <a:t>Lead Program Manager</a:t>
            </a:r>
          </a:p>
        </p:txBody>
      </p:sp>
      <p:sp>
        <p:nvSpPr>
          <p:cNvPr id="2" name="Text Placeholder 1"/>
          <p:cNvSpPr>
            <a:spLocks noGrp="1"/>
          </p:cNvSpPr>
          <p:nvPr>
            <p:ph type="body" sz="quarter" idx="13"/>
          </p:nvPr>
        </p:nvSpPr>
        <p:spPr/>
        <p:txBody>
          <a:bodyPr/>
          <a:lstStyle/>
          <a:p>
            <a:r>
              <a:rPr lang="en-US" dirty="0" smtClean="0"/>
              <a:t>SPC046</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15093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bwMode="auto">
          <a:xfrm>
            <a:off x="6221410" y="1135063"/>
            <a:ext cx="5340791" cy="514440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tx1"/>
                </a:solidFill>
                <a:ea typeface="Segoe UI" pitchFamily="34" charset="0"/>
                <a:cs typeface="Segoe UI" pitchFamily="34" charset="0"/>
              </a:rPr>
              <a:t>Server</a:t>
            </a:r>
          </a:p>
        </p:txBody>
      </p:sp>
      <p:sp>
        <p:nvSpPr>
          <p:cNvPr id="65" name="Rectangle 64"/>
          <p:cNvSpPr/>
          <p:nvPr/>
        </p:nvSpPr>
        <p:spPr bwMode="auto">
          <a:xfrm>
            <a:off x="808037" y="1135063"/>
            <a:ext cx="5413373" cy="51444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tx1"/>
                </a:solidFill>
                <a:ea typeface="Segoe UI" pitchFamily="34" charset="0"/>
                <a:cs typeface="Segoe UI" pitchFamily="34" charset="0"/>
              </a:rPr>
              <a:t>Client</a:t>
            </a:r>
          </a:p>
        </p:txBody>
      </p:sp>
      <p:sp>
        <p:nvSpPr>
          <p:cNvPr id="10" name="Rectangle 9"/>
          <p:cNvSpPr/>
          <p:nvPr/>
        </p:nvSpPr>
        <p:spPr bwMode="auto">
          <a:xfrm rot="16200000">
            <a:off x="2958473" y="887603"/>
            <a:ext cx="1297121"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chemeClr val="tx1"/>
                </a:solidFill>
                <a:ea typeface="Segoe UI" pitchFamily="34" charset="0"/>
                <a:cs typeface="Segoe UI" pitchFamily="34" charset="0"/>
              </a:rPr>
              <a:t>Browser Host</a:t>
            </a:r>
            <a:endParaRPr lang="en-US" sz="1200" spc="-102" dirty="0">
              <a:solidFill>
                <a:schemeClr val="tx1"/>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400" dirty="0" smtClean="0"/>
              <a:t>Common App Architecture</a:t>
            </a:r>
            <a:endParaRPr lang="en-US" sz="4400" dirty="0"/>
          </a:p>
        </p:txBody>
      </p:sp>
      <p:sp>
        <p:nvSpPr>
          <p:cNvPr id="8" name="Rectangle 7"/>
          <p:cNvSpPr/>
          <p:nvPr/>
        </p:nvSpPr>
        <p:spPr bwMode="auto">
          <a:xfrm rot="5400000">
            <a:off x="8094670" y="888861"/>
            <a:ext cx="1294606"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a:solidFill>
                  <a:schemeClr val="tx1"/>
                </a:solidFill>
                <a:ea typeface="Segoe UI" pitchFamily="34" charset="0"/>
                <a:cs typeface="Segoe UI" pitchFamily="34" charset="0"/>
              </a:rPr>
              <a:t>Web </a:t>
            </a:r>
            <a:r>
              <a:rPr lang="en-US" sz="1200" spc="-102" dirty="0" smtClean="0">
                <a:solidFill>
                  <a:schemeClr val="tx1"/>
                </a:solidFill>
                <a:ea typeface="Segoe UI" pitchFamily="34" charset="0"/>
                <a:cs typeface="Segoe UI" pitchFamily="34" charset="0"/>
              </a:rPr>
              <a:t>Server Host</a:t>
            </a:r>
            <a:endParaRPr lang="en-US" sz="1200" spc="-102" dirty="0">
              <a:solidFill>
                <a:schemeClr val="tx1"/>
              </a:solidFill>
              <a:ea typeface="Segoe UI" pitchFamily="34" charset="0"/>
              <a:cs typeface="Segoe UI" pitchFamily="34" charset="0"/>
            </a:endParaRPr>
          </a:p>
        </p:txBody>
      </p:sp>
      <p:sp>
        <p:nvSpPr>
          <p:cNvPr id="11" name="Rectangle 10"/>
          <p:cNvSpPr/>
          <p:nvPr/>
        </p:nvSpPr>
        <p:spPr bwMode="auto">
          <a:xfrm>
            <a:off x="1540989" y="1342372"/>
            <a:ext cx="4114800" cy="75400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Client-side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HTML / CSS / </a:t>
            </a:r>
            <a:r>
              <a:rPr lang="en-US" sz="1400" spc="-102" dirty="0" err="1" smtClean="0">
                <a:gradFill>
                  <a:gsLst>
                    <a:gs pos="0">
                      <a:srgbClr val="FFFFFF"/>
                    </a:gs>
                    <a:gs pos="100000">
                      <a:srgbClr val="FFFFFF"/>
                    </a:gs>
                  </a:gsLst>
                  <a:lin ang="5400000" scaled="0"/>
                </a:gradFill>
                <a:ea typeface="Segoe UI" pitchFamily="34" charset="0"/>
                <a:cs typeface="Segoe UI" pitchFamily="34" charset="0"/>
              </a:rPr>
              <a:t>Javascript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944593" y="3876246"/>
            <a:ext cx="1690384"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Office JS</a:t>
            </a:r>
          </a:p>
        </p:txBody>
      </p:sp>
      <p:sp>
        <p:nvSpPr>
          <p:cNvPr id="26" name="Rectangle 25"/>
          <p:cNvSpPr/>
          <p:nvPr/>
        </p:nvSpPr>
        <p:spPr bwMode="auto">
          <a:xfrm>
            <a:off x="3788970"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SharePoint JS (CSOM)</a:t>
            </a:r>
          </a:p>
        </p:txBody>
      </p:sp>
      <p:grpSp>
        <p:nvGrpSpPr>
          <p:cNvPr id="60" name="Group 59"/>
          <p:cNvGrpSpPr/>
          <p:nvPr/>
        </p:nvGrpSpPr>
        <p:grpSpPr>
          <a:xfrm>
            <a:off x="5719211" y="1214589"/>
            <a:ext cx="889162" cy="1009577"/>
            <a:chOff x="6784020" y="2852239"/>
            <a:chExt cx="1416269" cy="1574471"/>
          </a:xfrm>
          <a:solidFill>
            <a:srgbClr val="0072C6"/>
          </a:solidFill>
        </p:grpSpPr>
        <p:sp>
          <p:nvSpPr>
            <p:cNvPr id="61" name="Hexagon 60"/>
            <p:cNvSpPr/>
            <p:nvPr/>
          </p:nvSpPr>
          <p:spPr bwMode="auto">
            <a:xfrm rot="5400000">
              <a:off x="6794932" y="2956340"/>
              <a:ext cx="1509457" cy="1301256"/>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2" name="Hexagon 61"/>
            <p:cNvSpPr/>
            <p:nvPr/>
          </p:nvSpPr>
          <p:spPr bwMode="auto">
            <a:xfrm rot="5400000">
              <a:off x="6725845" y="3641335"/>
              <a:ext cx="843550" cy="727199"/>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46" name="Rectangle 45"/>
          <p:cNvSpPr/>
          <p:nvPr/>
        </p:nvSpPr>
        <p:spPr bwMode="auto">
          <a:xfrm>
            <a:off x="6705805" y="4599111"/>
            <a:ext cx="4093568" cy="1190067"/>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0" name="TextBox 29"/>
          <p:cNvSpPr txBox="1"/>
          <p:nvPr/>
        </p:nvSpPr>
        <p:spPr>
          <a:xfrm>
            <a:off x="6694456" y="4824493"/>
            <a:ext cx="1896259" cy="830997"/>
          </a:xfrm>
          <a:prstGeom prst="rect">
            <a:avLst/>
          </a:prstGeom>
          <a:noFill/>
        </p:spPr>
        <p:txBody>
          <a:bodyPr wrap="square" rtlCol="0">
            <a:spAutoFit/>
          </a:bodyPr>
          <a:lstStyle/>
          <a:p>
            <a:pPr algn="ctr"/>
            <a:r>
              <a:rPr lang="en-US" sz="2400" dirty="0" smtClean="0">
                <a:solidFill>
                  <a:schemeClr val="bg1"/>
                </a:solidFill>
              </a:rPr>
              <a:t>SharePoint</a:t>
            </a:r>
          </a:p>
          <a:p>
            <a:pPr algn="ctr"/>
            <a:r>
              <a:rPr lang="en-US" sz="2400" dirty="0" smtClean="0">
                <a:solidFill>
                  <a:schemeClr val="bg1"/>
                </a:solidFill>
              </a:rPr>
              <a:t>&amp; Exchange</a:t>
            </a:r>
          </a:p>
        </p:txBody>
      </p:sp>
      <p:sp>
        <p:nvSpPr>
          <p:cNvPr id="7" name="Rectangle 6"/>
          <p:cNvSpPr/>
          <p:nvPr/>
        </p:nvSpPr>
        <p:spPr bwMode="auto">
          <a:xfrm>
            <a:off x="6694456" y="1342372"/>
            <a:ext cx="4104917" cy="75400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Server-side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Any language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1549630" y="4592036"/>
            <a:ext cx="4114800" cy="1211273"/>
            <a:chOff x="1798225" y="1211262"/>
            <a:chExt cx="4114800" cy="1211273"/>
          </a:xfrm>
        </p:grpSpPr>
        <p:sp>
          <p:nvSpPr>
            <p:cNvPr id="43" name="Rectangle 42"/>
            <p:cNvSpPr/>
            <p:nvPr/>
          </p:nvSpPr>
          <p:spPr bwMode="auto">
            <a:xfrm>
              <a:off x="1798225" y="1211262"/>
              <a:ext cx="4114800" cy="1211273"/>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2143227" y="1561588"/>
              <a:ext cx="987771" cy="461665"/>
            </a:xfrm>
            <a:prstGeom prst="rect">
              <a:avLst/>
            </a:prstGeom>
            <a:noFill/>
          </p:spPr>
          <p:txBody>
            <a:bodyPr wrap="none" rtlCol="0">
              <a:spAutoFit/>
            </a:bodyPr>
            <a:lstStyle/>
            <a:p>
              <a:r>
                <a:rPr lang="en-US" sz="2400" dirty="0" smtClean="0">
                  <a:solidFill>
                    <a:schemeClr val="bg1"/>
                  </a:solidFill>
                </a:rPr>
                <a:t>Office</a:t>
              </a:r>
            </a:p>
          </p:txBody>
        </p:sp>
        <p:sp>
          <p:nvSpPr>
            <p:cNvPr id="75" name="Rectangle 74"/>
            <p:cNvSpPr/>
            <p:nvPr/>
          </p:nvSpPr>
          <p:spPr bwMode="auto">
            <a:xfrm rot="16200000">
              <a:off x="3647720" y="1611411"/>
              <a:ext cx="980461" cy="397941"/>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Web Apps</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rot="16200000">
              <a:off x="4102708"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WinRT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rot="16200000">
              <a:off x="4559429"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Mac </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rot="16200000">
              <a:off x="5016846" y="1608372"/>
              <a:ext cx="97890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Mobile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3" name="Rectangle 92"/>
            <p:cNvSpPr/>
            <p:nvPr/>
          </p:nvSpPr>
          <p:spPr bwMode="auto">
            <a:xfrm rot="16200000">
              <a:off x="3194633" y="1609839"/>
              <a:ext cx="980459" cy="397940"/>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Win32</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78" name="TextBox 77"/>
          <p:cNvSpPr txBox="1"/>
          <p:nvPr/>
        </p:nvSpPr>
        <p:spPr>
          <a:xfrm>
            <a:off x="5878477" y="2221546"/>
            <a:ext cx="638316" cy="400110"/>
          </a:xfrm>
          <a:prstGeom prst="rect">
            <a:avLst/>
          </a:prstGeom>
          <a:noFill/>
        </p:spPr>
        <p:txBody>
          <a:bodyPr wrap="none" rtlCol="0">
            <a:spAutoFit/>
          </a:bodyPr>
          <a:lstStyle/>
          <a:p>
            <a:pPr algn="ctr"/>
            <a:r>
              <a:rPr lang="en-US" sz="2000" dirty="0" smtClean="0">
                <a:solidFill>
                  <a:srgbClr val="0072C6"/>
                </a:solidFill>
              </a:rPr>
              <a:t>APP</a:t>
            </a:r>
          </a:p>
        </p:txBody>
      </p:sp>
      <p:cxnSp>
        <p:nvCxnSpPr>
          <p:cNvPr id="104" name="Straight Arrow Connector 103"/>
          <p:cNvCxnSpPr>
            <a:stCxn id="51" idx="1"/>
            <a:endCxn id="26" idx="3"/>
          </p:cNvCxnSpPr>
          <p:nvPr/>
        </p:nvCxnSpPr>
        <p:spPr>
          <a:xfrm flipH="1">
            <a:off x="5480610" y="4105854"/>
            <a:ext cx="1357957" cy="0"/>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7962694" y="2408947"/>
            <a:ext cx="1415974" cy="1087308"/>
            <a:chOff x="7961743" y="2411132"/>
            <a:chExt cx="1415974" cy="1087308"/>
          </a:xfrm>
          <a:solidFill>
            <a:schemeClr val="tx2"/>
          </a:solidFill>
        </p:grpSpPr>
        <p:sp>
          <p:nvSpPr>
            <p:cNvPr id="67" name="Rectangle 66"/>
            <p:cNvSpPr/>
            <p:nvPr/>
          </p:nvSpPr>
          <p:spPr bwMode="auto">
            <a:xfrm>
              <a:off x="7961743" y="2411132"/>
              <a:ext cx="1415974" cy="1087308"/>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Provider-hosted</a:t>
              </a:r>
            </a:p>
          </p:txBody>
        </p:sp>
        <p:grpSp>
          <p:nvGrpSpPr>
            <p:cNvPr id="29" name="Group 28"/>
            <p:cNvGrpSpPr/>
            <p:nvPr/>
          </p:nvGrpSpPr>
          <p:grpSpPr>
            <a:xfrm>
              <a:off x="8047038" y="2724445"/>
              <a:ext cx="1267474" cy="625156"/>
              <a:chOff x="8555727" y="3360581"/>
              <a:chExt cx="1267474" cy="625156"/>
            </a:xfrm>
            <a:grpFill/>
          </p:grpSpPr>
          <p:sp>
            <p:nvSpPr>
              <p:cNvPr id="76" name="Rectangle 75"/>
              <p:cNvSpPr/>
              <p:nvPr/>
            </p:nvSpPr>
            <p:spPr bwMode="auto">
              <a:xfrm rot="16200000">
                <a:off x="9334086" y="3496621"/>
                <a:ext cx="625155" cy="353075"/>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000" spc="-102" dirty="0" smtClean="0">
                    <a:gradFill>
                      <a:gsLst>
                        <a:gs pos="0">
                          <a:srgbClr val="FFFFFF"/>
                        </a:gs>
                        <a:gs pos="100000">
                          <a:srgbClr val="FFFFFF"/>
                        </a:gs>
                      </a:gsLst>
                      <a:lin ang="5400000" scaled="0"/>
                    </a:gradFill>
                    <a:ea typeface="Segoe UI" pitchFamily="34" charset="0"/>
                    <a:cs typeface="Segoe UI" pitchFamily="34" charset="0"/>
                  </a:rPr>
                  <a:t>E.g. LAMP</a:t>
                </a:r>
                <a:endParaRPr lang="en-US" sz="10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rot="16200000">
                <a:off x="8877780" y="3495729"/>
                <a:ext cx="625154" cy="354861"/>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IIS </a:t>
                </a:r>
                <a:r>
                  <a:rPr lang="en-US" sz="1200" spc="-102" dirty="0">
                    <a:gradFill>
                      <a:gsLst>
                        <a:gs pos="0">
                          <a:srgbClr val="FFFFFF"/>
                        </a:gs>
                        <a:gs pos="100000">
                          <a:srgbClr val="FFFFFF"/>
                        </a:gs>
                      </a:gsLst>
                      <a:lin ang="5400000" scaled="0"/>
                    </a:gradFill>
                    <a:ea typeface="Segoe UI" pitchFamily="34" charset="0"/>
                    <a:cs typeface="Segoe UI" pitchFamily="34" charset="0"/>
                  </a:rPr>
                  <a:t>/ </a:t>
                </a:r>
                <a:r>
                  <a:rPr lang="en-US" sz="1200" spc="-102" dirty="0" err="1" smtClean="0">
                    <a:gradFill>
                      <a:gsLst>
                        <a:gs pos="0">
                          <a:srgbClr val="FFFFFF"/>
                        </a:gs>
                        <a:gs pos="100000">
                          <a:srgbClr val="FFFFFF"/>
                        </a:gs>
                      </a:gsLst>
                      <a:lin ang="5400000" scaled="0"/>
                    </a:gradFill>
                    <a:ea typeface="Segoe UI" pitchFamily="34" charset="0"/>
                    <a:cs typeface="Segoe UI" pitchFamily="34" charset="0"/>
                  </a:rPr>
                  <a:t>ASP.Net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rot="16200000">
                <a:off x="8438478" y="3477830"/>
                <a:ext cx="625155" cy="390658"/>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a:gradFill>
                      <a:gsLst>
                        <a:gs pos="0">
                          <a:srgbClr val="FFFFFF"/>
                        </a:gs>
                        <a:gs pos="100000">
                          <a:srgbClr val="FFFFFF"/>
                        </a:gs>
                      </a:gsLst>
                      <a:lin ang="5400000" scaled="0"/>
                    </a:gradFill>
                    <a:ea typeface="Segoe UI" pitchFamily="34" charset="0"/>
                    <a:cs typeface="Segoe UI" pitchFamily="34" charset="0"/>
                  </a:rPr>
                  <a:t>Windows</a:t>
                </a:r>
              </a:p>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Azure</a:t>
                </a:r>
              </a:p>
            </p:txBody>
          </p:sp>
        </p:grpSp>
      </p:grpSp>
      <p:sp>
        <p:nvSpPr>
          <p:cNvPr id="51" name="Rectangle 50"/>
          <p:cNvSpPr/>
          <p:nvPr/>
        </p:nvSpPr>
        <p:spPr bwMode="auto">
          <a:xfrm>
            <a:off x="6838567"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CSOM</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8804067"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REST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8582947" y="4705355"/>
            <a:ext cx="980459" cy="984633"/>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On-premises</a:t>
            </a:r>
          </a:p>
        </p:txBody>
      </p:sp>
      <p:grpSp>
        <p:nvGrpSpPr>
          <p:cNvPr id="91" name="Group 90"/>
          <p:cNvGrpSpPr/>
          <p:nvPr/>
        </p:nvGrpSpPr>
        <p:grpSpPr>
          <a:xfrm>
            <a:off x="1873240" y="2408946"/>
            <a:ext cx="2375922" cy="1089101"/>
            <a:chOff x="1958062" y="2354262"/>
            <a:chExt cx="2375922" cy="1089101"/>
          </a:xfrm>
          <a:solidFill>
            <a:schemeClr val="bg1">
              <a:lumMod val="50000"/>
            </a:schemeClr>
          </a:solidFill>
        </p:grpSpPr>
        <p:sp>
          <p:nvSpPr>
            <p:cNvPr id="95" name="Rectangle 94"/>
            <p:cNvSpPr/>
            <p:nvPr/>
          </p:nvSpPr>
          <p:spPr bwMode="auto">
            <a:xfrm rot="16200000">
              <a:off x="1842342"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IE</a:t>
              </a:r>
            </a:p>
          </p:txBody>
        </p:sp>
        <p:sp>
          <p:nvSpPr>
            <p:cNvPr id="96" name="Rectangle 95"/>
            <p:cNvSpPr/>
            <p:nvPr/>
          </p:nvSpPr>
          <p:spPr bwMode="auto">
            <a:xfrm rot="16200000">
              <a:off x="2450421"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Chrome</a:t>
              </a:r>
            </a:p>
          </p:txBody>
        </p:sp>
        <p:sp>
          <p:nvSpPr>
            <p:cNvPr id="97" name="Rectangle 96"/>
            <p:cNvSpPr/>
            <p:nvPr/>
          </p:nvSpPr>
          <p:spPr bwMode="auto">
            <a:xfrm rot="16200000">
              <a:off x="3058500" y="2776892"/>
              <a:ext cx="784301"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FireFox</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rot="16200000">
              <a:off x="3666578"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Safari</a:t>
              </a:r>
            </a:p>
          </p:txBody>
        </p:sp>
        <p:sp>
          <p:nvSpPr>
            <p:cNvPr id="107" name="Rectangle 106"/>
            <p:cNvSpPr/>
            <p:nvPr/>
          </p:nvSpPr>
          <p:spPr bwMode="auto">
            <a:xfrm>
              <a:off x="1958062" y="2354262"/>
              <a:ext cx="2375922"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1</a:t>
              </a:r>
            </a:p>
          </p:txBody>
        </p:sp>
      </p:grpSp>
      <p:grpSp>
        <p:nvGrpSpPr>
          <p:cNvPr id="98" name="Group 97"/>
          <p:cNvGrpSpPr/>
          <p:nvPr/>
        </p:nvGrpSpPr>
        <p:grpSpPr>
          <a:xfrm>
            <a:off x="4467116" y="2409425"/>
            <a:ext cx="1065321" cy="1086830"/>
            <a:chOff x="4510528" y="2356533"/>
            <a:chExt cx="1065321" cy="1086830"/>
          </a:xfrm>
          <a:solidFill>
            <a:schemeClr val="bg1">
              <a:lumMod val="50000"/>
            </a:schemeClr>
          </a:solidFill>
        </p:grpSpPr>
        <p:sp>
          <p:nvSpPr>
            <p:cNvPr id="108" name="Rectangle 107"/>
            <p:cNvSpPr/>
            <p:nvPr/>
          </p:nvSpPr>
          <p:spPr bwMode="auto">
            <a:xfrm>
              <a:off x="4510528" y="2356533"/>
              <a:ext cx="1062465"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2</a:t>
              </a:r>
            </a:p>
          </p:txBody>
        </p:sp>
        <p:sp>
          <p:nvSpPr>
            <p:cNvPr id="109" name="Rectangle 108"/>
            <p:cNvSpPr/>
            <p:nvPr/>
          </p:nvSpPr>
          <p:spPr bwMode="auto">
            <a:xfrm>
              <a:off x="4510528" y="2656818"/>
              <a:ext cx="1065321" cy="786545"/>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100" spc="-102" dirty="0" err="1" smtClean="0">
                  <a:gradFill>
                    <a:gsLst>
                      <a:gs pos="0">
                        <a:srgbClr val="FFFFFF"/>
                      </a:gs>
                      <a:gs pos="100000">
                        <a:srgbClr val="FFFFFF"/>
                      </a:gs>
                    </a:gsLst>
                    <a:lin ang="5400000" scaled="0"/>
                  </a:gradFill>
                  <a:ea typeface="Segoe UI" pitchFamily="34" charset="0"/>
                  <a:cs typeface="Segoe UI" pitchFamily="34" charset="0"/>
                </a:rPr>
                <a:t>ECMAScript</a:t>
              </a:r>
              <a:r>
                <a:rPr lang="en-US" sz="1100" spc="-102" dirty="0" smtClean="0">
                  <a:gradFill>
                    <a:gsLst>
                      <a:gs pos="0">
                        <a:srgbClr val="FFFFFF"/>
                      </a:gs>
                      <a:gs pos="100000">
                        <a:srgbClr val="FFFFFF"/>
                      </a:gs>
                    </a:gsLst>
                    <a:lin ang="5400000" scaled="0"/>
                  </a:gradFill>
                  <a:ea typeface="Segoe UI" pitchFamily="34" charset="0"/>
                  <a:cs typeface="Segoe UI" pitchFamily="34" charset="0"/>
                </a:rPr>
                <a:t> 5</a:t>
              </a:r>
            </a:p>
          </p:txBody>
        </p:sp>
      </p:grpSp>
      <p:sp>
        <p:nvSpPr>
          <p:cNvPr id="64" name="Rectangle 63"/>
          <p:cNvSpPr/>
          <p:nvPr/>
        </p:nvSpPr>
        <p:spPr bwMode="auto">
          <a:xfrm>
            <a:off x="9659435" y="4694752"/>
            <a:ext cx="980459" cy="984633"/>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Online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9464832" y="2408946"/>
            <a:ext cx="1041894" cy="1087309"/>
            <a:chOff x="9443619" y="2408946"/>
            <a:chExt cx="1041894" cy="1087309"/>
          </a:xfrm>
          <a:solidFill>
            <a:schemeClr val="tx2"/>
          </a:solidFill>
        </p:grpSpPr>
        <p:sp>
          <p:nvSpPr>
            <p:cNvPr id="69" name="Rectangle 68"/>
            <p:cNvSpPr/>
            <p:nvPr/>
          </p:nvSpPr>
          <p:spPr bwMode="auto">
            <a:xfrm>
              <a:off x="9445861" y="2408946"/>
              <a:ext cx="1039652" cy="1087309"/>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83" name="Rectangle 82"/>
            <p:cNvSpPr/>
            <p:nvPr/>
          </p:nvSpPr>
          <p:spPr bwMode="auto">
            <a:xfrm>
              <a:off x="9444258" y="3069424"/>
              <a:ext cx="1035299"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89" name="Rectangle 88"/>
            <p:cNvSpPr/>
            <p:nvPr/>
          </p:nvSpPr>
          <p:spPr bwMode="auto">
            <a:xfrm>
              <a:off x="9443619" y="2735262"/>
              <a:ext cx="1035937"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Workflow</a:t>
              </a:r>
            </a:p>
          </p:txBody>
        </p:sp>
      </p:grpSp>
      <p:grpSp>
        <p:nvGrpSpPr>
          <p:cNvPr id="5" name="Group 4"/>
          <p:cNvGrpSpPr/>
          <p:nvPr/>
        </p:nvGrpSpPr>
        <p:grpSpPr>
          <a:xfrm>
            <a:off x="6838117" y="2408946"/>
            <a:ext cx="1045609" cy="1087309"/>
            <a:chOff x="6849028" y="2411131"/>
            <a:chExt cx="1045609" cy="1087309"/>
          </a:xfrm>
          <a:solidFill>
            <a:schemeClr val="tx2"/>
          </a:solidFill>
        </p:grpSpPr>
        <p:sp>
          <p:nvSpPr>
            <p:cNvPr id="66" name="Rectangle 65"/>
            <p:cNvSpPr/>
            <p:nvPr/>
          </p:nvSpPr>
          <p:spPr bwMode="auto">
            <a:xfrm>
              <a:off x="6854985" y="2411131"/>
              <a:ext cx="1039652" cy="1087309"/>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Autohosted</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849029" y="3070613"/>
              <a:ext cx="1033696"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94" name="Rectangle 93"/>
            <p:cNvSpPr/>
            <p:nvPr/>
          </p:nvSpPr>
          <p:spPr bwMode="auto">
            <a:xfrm>
              <a:off x="6849028" y="2735262"/>
              <a:ext cx="1039653"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Web Sites</a:t>
              </a:r>
            </a:p>
          </p:txBody>
        </p:sp>
      </p:grpSp>
      <p:cxnSp>
        <p:nvCxnSpPr>
          <p:cNvPr id="117" name="Straight Arrow Connector 116"/>
          <p:cNvCxnSpPr>
            <a:stCxn id="12" idx="2"/>
          </p:cNvCxnSpPr>
          <p:nvPr/>
        </p:nvCxnSpPr>
        <p:spPr>
          <a:xfrm>
            <a:off x="2789785" y="4335462"/>
            <a:ext cx="0"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7682471" y="4335462"/>
            <a:ext cx="1916"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677777" y="4335462"/>
            <a:ext cx="0" cy="249425"/>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bwMode="auto">
          <a:xfrm rot="16200000">
            <a:off x="3240290"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chemeClr val="tx1"/>
                </a:solidFill>
                <a:ea typeface="Segoe UI" pitchFamily="34" charset="0"/>
                <a:cs typeface="Segoe UI" pitchFamily="34" charset="0"/>
              </a:rPr>
              <a:t>Client APIs</a:t>
            </a:r>
            <a:endParaRPr lang="en-US" sz="1200" spc="-102" dirty="0">
              <a:solidFill>
                <a:schemeClr val="tx1"/>
              </a:solidFill>
              <a:ea typeface="Segoe UI" pitchFamily="34" charset="0"/>
              <a:cs typeface="Segoe UI" pitchFamily="34" charset="0"/>
            </a:endParaRPr>
          </a:p>
        </p:txBody>
      </p:sp>
      <p:sp>
        <p:nvSpPr>
          <p:cNvPr id="121" name="Rectangle 120"/>
          <p:cNvSpPr/>
          <p:nvPr/>
        </p:nvSpPr>
        <p:spPr bwMode="auto">
          <a:xfrm rot="5400000">
            <a:off x="8387922"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0" bIns="0" rtlCol="0" anchor="t" anchorCtr="0"/>
          <a:lstStyle/>
          <a:p>
            <a:pPr algn="ctr" defTabSz="932406"/>
            <a:r>
              <a:rPr lang="en-US" sz="1200" spc="-102" dirty="0" smtClean="0">
                <a:solidFill>
                  <a:schemeClr val="tx1"/>
                </a:solidFill>
                <a:ea typeface="Segoe UI" pitchFamily="34" charset="0"/>
                <a:cs typeface="Segoe UI" pitchFamily="34" charset="0"/>
              </a:rPr>
              <a:t>Server APIs</a:t>
            </a:r>
            <a:endParaRPr lang="en-US" sz="1200" spc="-102" dirty="0">
              <a:solidFill>
                <a:schemeClr val="tx1"/>
              </a:solidFill>
              <a:ea typeface="Segoe UI" pitchFamily="34" charset="0"/>
              <a:cs typeface="Segoe UI" pitchFamily="34" charset="0"/>
            </a:endParaRPr>
          </a:p>
        </p:txBody>
      </p:sp>
      <p:sp>
        <p:nvSpPr>
          <p:cNvPr id="9" name="Right Brace 8"/>
          <p:cNvSpPr/>
          <p:nvPr/>
        </p:nvSpPr>
        <p:spPr>
          <a:xfrm rot="5400000">
            <a:off x="3560532" y="1830156"/>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Right Brace 80"/>
          <p:cNvSpPr/>
          <p:nvPr/>
        </p:nvSpPr>
        <p:spPr>
          <a:xfrm rot="5400000">
            <a:off x="8534821" y="1830157"/>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Rectangle 62"/>
          <p:cNvSpPr/>
          <p:nvPr/>
        </p:nvSpPr>
        <p:spPr bwMode="auto">
          <a:xfrm rot="16200000">
            <a:off x="-1059792" y="3295536"/>
            <a:ext cx="4439732" cy="533402"/>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0" rIns="0" bIns="0" rtlCol="0" anchor="ctr" anchorCtr="0"/>
          <a:lstStyle/>
          <a:p>
            <a:pPr algn="ctr" defTabSz="932406"/>
            <a:r>
              <a:rPr lang="en-US" sz="1400" spc="-102" dirty="0">
                <a:solidFill>
                  <a:schemeClr val="tx1"/>
                </a:solidFill>
                <a:ea typeface="Segoe UI" pitchFamily="34" charset="0"/>
                <a:cs typeface="Segoe UI" pitchFamily="34" charset="0"/>
              </a:rPr>
              <a:t>Other </a:t>
            </a:r>
            <a:r>
              <a:rPr lang="en-US" sz="1400" spc="-102" dirty="0" smtClean="0">
                <a:solidFill>
                  <a:schemeClr val="tx1"/>
                </a:solidFill>
                <a:ea typeface="Segoe UI" pitchFamily="34" charset="0"/>
                <a:cs typeface="Segoe UI" pitchFamily="34" charset="0"/>
              </a:rPr>
              <a:t>Devices</a:t>
            </a:r>
          </a:p>
          <a:p>
            <a:pPr algn="ctr" defTabSz="932406"/>
            <a:r>
              <a:rPr lang="en-US" sz="1400" spc="-102" dirty="0" smtClean="0">
                <a:solidFill>
                  <a:schemeClr val="tx1"/>
                </a:solidFill>
                <a:ea typeface="Segoe UI" pitchFamily="34" charset="0"/>
                <a:cs typeface="Segoe UI" pitchFamily="34" charset="0"/>
              </a:rPr>
              <a:t>&amp; </a:t>
            </a:r>
            <a:r>
              <a:rPr lang="en-US" sz="1400" spc="-102" dirty="0">
                <a:solidFill>
                  <a:schemeClr val="tx1"/>
                </a:solidFill>
                <a:ea typeface="Segoe UI" pitchFamily="34" charset="0"/>
                <a:cs typeface="Segoe UI" pitchFamily="34" charset="0"/>
              </a:rPr>
              <a:t>Clients</a:t>
            </a:r>
          </a:p>
        </p:txBody>
      </p:sp>
      <p:sp>
        <p:nvSpPr>
          <p:cNvPr id="70" name="Rectangle 69"/>
          <p:cNvSpPr/>
          <p:nvPr/>
        </p:nvSpPr>
        <p:spPr bwMode="auto">
          <a:xfrm rot="16200000">
            <a:off x="8989470" y="3295536"/>
            <a:ext cx="4439731" cy="533402"/>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0" rIns="0" bIns="0" rtlCol="0" anchor="ctr" anchorCtr="0"/>
          <a:lstStyle/>
          <a:p>
            <a:pPr algn="ctr" defTabSz="932406"/>
            <a:r>
              <a:rPr lang="en-US" sz="1400" spc="-102" dirty="0" smtClean="0">
                <a:solidFill>
                  <a:schemeClr val="tx1"/>
                </a:solidFill>
                <a:ea typeface="Segoe UI" pitchFamily="34" charset="0"/>
                <a:cs typeface="Segoe UI" pitchFamily="34" charset="0"/>
              </a:rPr>
              <a:t>3</a:t>
            </a:r>
            <a:r>
              <a:rPr lang="en-US" sz="1400" spc="-102" baseline="30000" dirty="0" smtClean="0">
                <a:solidFill>
                  <a:schemeClr val="tx1"/>
                </a:solidFill>
                <a:ea typeface="Segoe UI" pitchFamily="34" charset="0"/>
                <a:cs typeface="Segoe UI" pitchFamily="34" charset="0"/>
              </a:rPr>
              <a:t>rd</a:t>
            </a:r>
            <a:r>
              <a:rPr lang="en-US" sz="1400" spc="-102" dirty="0" smtClean="0">
                <a:solidFill>
                  <a:schemeClr val="tx1"/>
                </a:solidFill>
                <a:ea typeface="Segoe UI" pitchFamily="34" charset="0"/>
                <a:cs typeface="Segoe UI" pitchFamily="34" charset="0"/>
              </a:rPr>
              <a:t> Party Services</a:t>
            </a:r>
            <a:endParaRPr lang="en-US" sz="1400" spc="-102" dirty="0">
              <a:solidFill>
                <a:schemeClr val="tx1"/>
              </a:solidFill>
              <a:ea typeface="Segoe UI" pitchFamily="34" charset="0"/>
              <a:cs typeface="Segoe UI" pitchFamily="34" charset="0"/>
            </a:endParaRPr>
          </a:p>
        </p:txBody>
      </p:sp>
      <p:sp>
        <p:nvSpPr>
          <p:cNvPr id="71" name="Rectangle 70"/>
          <p:cNvSpPr/>
          <p:nvPr/>
        </p:nvSpPr>
        <p:spPr bwMode="auto">
          <a:xfrm>
            <a:off x="808037" y="6331029"/>
            <a:ext cx="10754164"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Development Tools</a:t>
            </a:r>
          </a:p>
          <a:p>
            <a:pPr algn="ctr" defTabSz="932406"/>
            <a:r>
              <a:rPr lang="en-US" sz="1100" spc="-102" dirty="0" smtClean="0">
                <a:gradFill>
                  <a:gsLst>
                    <a:gs pos="0">
                      <a:srgbClr val="FFFFFF"/>
                    </a:gs>
                    <a:gs pos="100000">
                      <a:srgbClr val="FFFFFF"/>
                    </a:gs>
                  </a:gsLst>
                  <a:lin ang="5400000" scaled="0"/>
                </a:gradFill>
                <a:ea typeface="Segoe UI" pitchFamily="34" charset="0"/>
                <a:cs typeface="Segoe UI" pitchFamily="34" charset="0"/>
              </a:rPr>
              <a:t>Visual Studio 2012, Napa or </a:t>
            </a:r>
            <a:r>
              <a:rPr lang="en-US" sz="1100" spc="-102" dirty="0">
                <a:gradFill>
                  <a:gsLst>
                    <a:gs pos="0">
                      <a:srgbClr val="FFFFFF"/>
                    </a:gs>
                    <a:gs pos="100000">
                      <a:srgbClr val="FFFFFF"/>
                    </a:gs>
                  </a:gsLst>
                  <a:lin ang="5400000" scaled="0"/>
                </a:gradFill>
                <a:ea typeface="Segoe UI" pitchFamily="34" charset="0"/>
                <a:cs typeface="Segoe UI" pitchFamily="34" charset="0"/>
              </a:rPr>
              <a:t>any s</a:t>
            </a:r>
            <a:r>
              <a:rPr lang="en-US" sz="1100" spc="-102" dirty="0" smtClean="0">
                <a:gradFill>
                  <a:gsLst>
                    <a:gs pos="0">
                      <a:srgbClr val="FFFFFF"/>
                    </a:gs>
                    <a:gs pos="100000">
                      <a:srgbClr val="FFFFFF"/>
                    </a:gs>
                  </a:gsLst>
                  <a:lin ang="5400000" scaled="0"/>
                </a:gradFill>
                <a:ea typeface="Segoe UI" pitchFamily="34" charset="0"/>
                <a:cs typeface="Segoe UI" pitchFamily="34" charset="0"/>
              </a:rPr>
              <a:t>tandard Web </a:t>
            </a:r>
            <a:r>
              <a:rPr lang="en-US" sz="1100" spc="-102" dirty="0">
                <a:gradFill>
                  <a:gsLst>
                    <a:gs pos="0">
                      <a:srgbClr val="FFFFFF"/>
                    </a:gs>
                    <a:gs pos="100000">
                      <a:srgbClr val="FFFFFF"/>
                    </a:gs>
                  </a:gsLst>
                  <a:lin ang="5400000" scaled="0"/>
                </a:gradFill>
                <a:ea typeface="Segoe UI" pitchFamily="34" charset="0"/>
                <a:cs typeface="Segoe UI" pitchFamily="34" charset="0"/>
              </a:rPr>
              <a:t>d</a:t>
            </a:r>
            <a:r>
              <a:rPr lang="en-US" sz="1100" spc="-102" dirty="0" smtClean="0">
                <a:gradFill>
                  <a:gsLst>
                    <a:gs pos="0">
                      <a:srgbClr val="FFFFFF"/>
                    </a:gs>
                    <a:gs pos="100000">
                      <a:srgbClr val="FFFFFF"/>
                    </a:gs>
                  </a:gsLst>
                  <a:lin ang="5400000" scaled="0"/>
                </a:gradFill>
                <a:ea typeface="Segoe UI" pitchFamily="34" charset="0"/>
                <a:cs typeface="Segoe UI" pitchFamily="34" charset="0"/>
              </a:rPr>
              <a:t>evelopment tool</a:t>
            </a:r>
            <a:endParaRPr lang="en-US" sz="1100" spc="-102"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1281977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ectangle 101"/>
          <p:cNvSpPr/>
          <p:nvPr/>
        </p:nvSpPr>
        <p:spPr bwMode="auto">
          <a:xfrm>
            <a:off x="1548804" y="1214589"/>
            <a:ext cx="4663961" cy="1009577"/>
          </a:xfrm>
          <a:prstGeom prst="rect">
            <a:avLst/>
          </a:prstGeom>
          <a:solidFill>
            <a:schemeClr val="tx2">
              <a:lumMod val="20000"/>
              <a:lumOff val="80000"/>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solidFill>
                <a:schemeClr val="tx1"/>
              </a:solidFill>
              <a:ea typeface="Segoe UI" pitchFamily="34" charset="0"/>
              <a:cs typeface="Segoe UI" pitchFamily="34" charset="0"/>
            </a:endParaRPr>
          </a:p>
        </p:txBody>
      </p:sp>
      <p:sp>
        <p:nvSpPr>
          <p:cNvPr id="105" name="Rectangle 104"/>
          <p:cNvSpPr/>
          <p:nvPr/>
        </p:nvSpPr>
        <p:spPr bwMode="auto">
          <a:xfrm>
            <a:off x="6221410" y="1135063"/>
            <a:ext cx="5340791" cy="514440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tx1"/>
                </a:solidFill>
                <a:ea typeface="Segoe UI" pitchFamily="34" charset="0"/>
                <a:cs typeface="Segoe UI" pitchFamily="34" charset="0"/>
              </a:rPr>
              <a:t>Server</a:t>
            </a:r>
          </a:p>
        </p:txBody>
      </p:sp>
      <p:sp>
        <p:nvSpPr>
          <p:cNvPr id="65" name="Rectangle 64"/>
          <p:cNvSpPr/>
          <p:nvPr/>
        </p:nvSpPr>
        <p:spPr bwMode="auto">
          <a:xfrm>
            <a:off x="808037" y="1135063"/>
            <a:ext cx="5413373" cy="51444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tx1"/>
                </a:solidFill>
                <a:ea typeface="Segoe UI" pitchFamily="34" charset="0"/>
                <a:cs typeface="Segoe UI" pitchFamily="34" charset="0"/>
              </a:rPr>
              <a:t>Client</a:t>
            </a:r>
          </a:p>
        </p:txBody>
      </p:sp>
      <p:sp>
        <p:nvSpPr>
          <p:cNvPr id="10" name="Rectangle 9"/>
          <p:cNvSpPr/>
          <p:nvPr/>
        </p:nvSpPr>
        <p:spPr bwMode="auto">
          <a:xfrm rot="16200000">
            <a:off x="2958473" y="887603"/>
            <a:ext cx="1297121"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chemeClr val="tx1"/>
                </a:solidFill>
                <a:ea typeface="Segoe UI" pitchFamily="34" charset="0"/>
                <a:cs typeface="Segoe UI" pitchFamily="34" charset="0"/>
              </a:rPr>
              <a:t>Browser Host</a:t>
            </a:r>
            <a:endParaRPr lang="en-US" sz="1200" spc="-102" dirty="0">
              <a:solidFill>
                <a:schemeClr val="tx1"/>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400" dirty="0" smtClean="0"/>
              <a:t>Common App Architecture</a:t>
            </a:r>
            <a:endParaRPr lang="en-US" sz="4400" dirty="0"/>
          </a:p>
        </p:txBody>
      </p:sp>
      <p:sp>
        <p:nvSpPr>
          <p:cNvPr id="8" name="Rectangle 7"/>
          <p:cNvSpPr/>
          <p:nvPr/>
        </p:nvSpPr>
        <p:spPr bwMode="auto">
          <a:xfrm rot="5400000">
            <a:off x="8094670" y="888861"/>
            <a:ext cx="1294606"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a:solidFill>
                  <a:schemeClr val="tx1"/>
                </a:solidFill>
                <a:ea typeface="Segoe UI" pitchFamily="34" charset="0"/>
                <a:cs typeface="Segoe UI" pitchFamily="34" charset="0"/>
              </a:rPr>
              <a:t>Web </a:t>
            </a:r>
            <a:r>
              <a:rPr lang="en-US" sz="1200" spc="-102" dirty="0" smtClean="0">
                <a:solidFill>
                  <a:schemeClr val="tx1"/>
                </a:solidFill>
                <a:ea typeface="Segoe UI" pitchFamily="34" charset="0"/>
                <a:cs typeface="Segoe UI" pitchFamily="34" charset="0"/>
              </a:rPr>
              <a:t>Server Host</a:t>
            </a:r>
            <a:endParaRPr lang="en-US" sz="1200" spc="-102" dirty="0">
              <a:solidFill>
                <a:schemeClr val="tx1"/>
              </a:solidFill>
              <a:ea typeface="Segoe UI" pitchFamily="34" charset="0"/>
              <a:cs typeface="Segoe UI" pitchFamily="34" charset="0"/>
            </a:endParaRPr>
          </a:p>
        </p:txBody>
      </p:sp>
      <p:sp>
        <p:nvSpPr>
          <p:cNvPr id="26" name="Rectangle 25"/>
          <p:cNvSpPr/>
          <p:nvPr/>
        </p:nvSpPr>
        <p:spPr bwMode="auto">
          <a:xfrm>
            <a:off x="3788970"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SharePoint JS (CSOM)</a:t>
            </a:r>
          </a:p>
        </p:txBody>
      </p:sp>
      <p:grpSp>
        <p:nvGrpSpPr>
          <p:cNvPr id="60" name="Group 59"/>
          <p:cNvGrpSpPr/>
          <p:nvPr/>
        </p:nvGrpSpPr>
        <p:grpSpPr>
          <a:xfrm>
            <a:off x="5719211" y="1214589"/>
            <a:ext cx="889162" cy="1009577"/>
            <a:chOff x="6784020" y="2852239"/>
            <a:chExt cx="1416269" cy="1574471"/>
          </a:xfrm>
          <a:solidFill>
            <a:srgbClr val="0072C6"/>
          </a:solidFill>
        </p:grpSpPr>
        <p:sp>
          <p:nvSpPr>
            <p:cNvPr id="61" name="Hexagon 60"/>
            <p:cNvSpPr/>
            <p:nvPr/>
          </p:nvSpPr>
          <p:spPr bwMode="auto">
            <a:xfrm rot="5400000">
              <a:off x="6794932" y="2956340"/>
              <a:ext cx="1509457" cy="1301256"/>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2" name="Hexagon 61"/>
            <p:cNvSpPr/>
            <p:nvPr/>
          </p:nvSpPr>
          <p:spPr bwMode="auto">
            <a:xfrm rot="5400000">
              <a:off x="6725845" y="3641335"/>
              <a:ext cx="843550" cy="727199"/>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46" name="Rectangle 45"/>
          <p:cNvSpPr/>
          <p:nvPr/>
        </p:nvSpPr>
        <p:spPr bwMode="auto">
          <a:xfrm>
            <a:off x="6705805" y="4599111"/>
            <a:ext cx="4093568" cy="1190067"/>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0" name="TextBox 29"/>
          <p:cNvSpPr txBox="1"/>
          <p:nvPr/>
        </p:nvSpPr>
        <p:spPr>
          <a:xfrm>
            <a:off x="6694456" y="4824493"/>
            <a:ext cx="1896259" cy="830997"/>
          </a:xfrm>
          <a:prstGeom prst="rect">
            <a:avLst/>
          </a:prstGeom>
          <a:noFill/>
        </p:spPr>
        <p:txBody>
          <a:bodyPr wrap="square" rtlCol="0">
            <a:spAutoFit/>
          </a:bodyPr>
          <a:lstStyle/>
          <a:p>
            <a:pPr algn="ctr"/>
            <a:r>
              <a:rPr lang="en-US" sz="2400" dirty="0" smtClean="0">
                <a:solidFill>
                  <a:schemeClr val="bg1"/>
                </a:solidFill>
              </a:rPr>
              <a:t>SharePoint</a:t>
            </a:r>
          </a:p>
          <a:p>
            <a:pPr algn="ctr"/>
            <a:r>
              <a:rPr lang="en-US" sz="2400" dirty="0" smtClean="0">
                <a:solidFill>
                  <a:schemeClr val="bg1"/>
                </a:solidFill>
              </a:rPr>
              <a:t>&amp; Exchange</a:t>
            </a:r>
          </a:p>
        </p:txBody>
      </p:sp>
      <p:sp>
        <p:nvSpPr>
          <p:cNvPr id="7" name="Rectangle 6"/>
          <p:cNvSpPr/>
          <p:nvPr/>
        </p:nvSpPr>
        <p:spPr bwMode="auto">
          <a:xfrm>
            <a:off x="6694456" y="1342372"/>
            <a:ext cx="4104917" cy="75400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Server-side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Any language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8" name="TextBox 77"/>
          <p:cNvSpPr txBox="1"/>
          <p:nvPr/>
        </p:nvSpPr>
        <p:spPr>
          <a:xfrm>
            <a:off x="5878477" y="2221546"/>
            <a:ext cx="638316" cy="400110"/>
          </a:xfrm>
          <a:prstGeom prst="rect">
            <a:avLst/>
          </a:prstGeom>
          <a:noFill/>
        </p:spPr>
        <p:txBody>
          <a:bodyPr wrap="none" rtlCol="0">
            <a:spAutoFit/>
          </a:bodyPr>
          <a:lstStyle/>
          <a:p>
            <a:pPr algn="ctr"/>
            <a:r>
              <a:rPr lang="en-US" sz="2000" dirty="0" smtClean="0">
                <a:solidFill>
                  <a:srgbClr val="0072C6"/>
                </a:solidFill>
              </a:rPr>
              <a:t>APP</a:t>
            </a:r>
          </a:p>
        </p:txBody>
      </p:sp>
      <p:cxnSp>
        <p:nvCxnSpPr>
          <p:cNvPr id="104" name="Straight Arrow Connector 103"/>
          <p:cNvCxnSpPr>
            <a:stCxn id="51" idx="1"/>
            <a:endCxn id="26" idx="3"/>
          </p:cNvCxnSpPr>
          <p:nvPr/>
        </p:nvCxnSpPr>
        <p:spPr>
          <a:xfrm flipH="1">
            <a:off x="5480610" y="4105854"/>
            <a:ext cx="1357957" cy="0"/>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7962694" y="2408947"/>
            <a:ext cx="1415974" cy="1087308"/>
            <a:chOff x="7961743" y="2411132"/>
            <a:chExt cx="1415974" cy="1087308"/>
          </a:xfrm>
          <a:solidFill>
            <a:schemeClr val="tx2"/>
          </a:solidFill>
        </p:grpSpPr>
        <p:sp>
          <p:nvSpPr>
            <p:cNvPr id="67" name="Rectangle 66"/>
            <p:cNvSpPr/>
            <p:nvPr/>
          </p:nvSpPr>
          <p:spPr bwMode="auto">
            <a:xfrm>
              <a:off x="7961743" y="2411132"/>
              <a:ext cx="1415974" cy="1087308"/>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Provider-hosted</a:t>
              </a:r>
            </a:p>
          </p:txBody>
        </p:sp>
        <p:grpSp>
          <p:nvGrpSpPr>
            <p:cNvPr id="29" name="Group 28"/>
            <p:cNvGrpSpPr/>
            <p:nvPr/>
          </p:nvGrpSpPr>
          <p:grpSpPr>
            <a:xfrm>
              <a:off x="8047038" y="2724445"/>
              <a:ext cx="1267474" cy="625156"/>
              <a:chOff x="8555727" y="3360581"/>
              <a:chExt cx="1267474" cy="625156"/>
            </a:xfrm>
            <a:grpFill/>
          </p:grpSpPr>
          <p:sp>
            <p:nvSpPr>
              <p:cNvPr id="76" name="Rectangle 75"/>
              <p:cNvSpPr/>
              <p:nvPr/>
            </p:nvSpPr>
            <p:spPr bwMode="auto">
              <a:xfrm rot="16200000">
                <a:off x="9334086" y="3496621"/>
                <a:ext cx="625155" cy="353075"/>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000" spc="-102" dirty="0" smtClean="0">
                    <a:gradFill>
                      <a:gsLst>
                        <a:gs pos="0">
                          <a:srgbClr val="FFFFFF"/>
                        </a:gs>
                        <a:gs pos="100000">
                          <a:srgbClr val="FFFFFF"/>
                        </a:gs>
                      </a:gsLst>
                      <a:lin ang="5400000" scaled="0"/>
                    </a:gradFill>
                    <a:ea typeface="Segoe UI" pitchFamily="34" charset="0"/>
                    <a:cs typeface="Segoe UI" pitchFamily="34" charset="0"/>
                  </a:rPr>
                  <a:t>E.g. LAMP</a:t>
                </a:r>
                <a:endParaRPr lang="en-US" sz="10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rot="16200000">
                <a:off x="8877780" y="3495729"/>
                <a:ext cx="625154" cy="354861"/>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IIS </a:t>
                </a:r>
                <a:r>
                  <a:rPr lang="en-US" sz="1200" spc="-102" dirty="0">
                    <a:gradFill>
                      <a:gsLst>
                        <a:gs pos="0">
                          <a:srgbClr val="FFFFFF"/>
                        </a:gs>
                        <a:gs pos="100000">
                          <a:srgbClr val="FFFFFF"/>
                        </a:gs>
                      </a:gsLst>
                      <a:lin ang="5400000" scaled="0"/>
                    </a:gradFill>
                    <a:ea typeface="Segoe UI" pitchFamily="34" charset="0"/>
                    <a:cs typeface="Segoe UI" pitchFamily="34" charset="0"/>
                  </a:rPr>
                  <a:t>/ </a:t>
                </a:r>
                <a:r>
                  <a:rPr lang="en-US" sz="1200" spc="-102" dirty="0" err="1" smtClean="0">
                    <a:gradFill>
                      <a:gsLst>
                        <a:gs pos="0">
                          <a:srgbClr val="FFFFFF"/>
                        </a:gs>
                        <a:gs pos="100000">
                          <a:srgbClr val="FFFFFF"/>
                        </a:gs>
                      </a:gsLst>
                      <a:lin ang="5400000" scaled="0"/>
                    </a:gradFill>
                    <a:ea typeface="Segoe UI" pitchFamily="34" charset="0"/>
                    <a:cs typeface="Segoe UI" pitchFamily="34" charset="0"/>
                  </a:rPr>
                  <a:t>ASP.Net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rot="16200000">
                <a:off x="8438478" y="3477830"/>
                <a:ext cx="625155" cy="390658"/>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a:gradFill>
                      <a:gsLst>
                        <a:gs pos="0">
                          <a:srgbClr val="FFFFFF"/>
                        </a:gs>
                        <a:gs pos="100000">
                          <a:srgbClr val="FFFFFF"/>
                        </a:gs>
                      </a:gsLst>
                      <a:lin ang="5400000" scaled="0"/>
                    </a:gradFill>
                    <a:ea typeface="Segoe UI" pitchFamily="34" charset="0"/>
                    <a:cs typeface="Segoe UI" pitchFamily="34" charset="0"/>
                  </a:rPr>
                  <a:t>Windows</a:t>
                </a:r>
              </a:p>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Azure</a:t>
                </a:r>
              </a:p>
            </p:txBody>
          </p:sp>
        </p:grpSp>
      </p:grpSp>
      <p:sp>
        <p:nvSpPr>
          <p:cNvPr id="51" name="Rectangle 50"/>
          <p:cNvSpPr/>
          <p:nvPr/>
        </p:nvSpPr>
        <p:spPr bwMode="auto">
          <a:xfrm>
            <a:off x="6838567"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CSOM</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8804067"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REST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8582947" y="4705355"/>
            <a:ext cx="980459" cy="984633"/>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On-premises</a:t>
            </a:r>
          </a:p>
        </p:txBody>
      </p:sp>
      <p:grpSp>
        <p:nvGrpSpPr>
          <p:cNvPr id="91" name="Group 90"/>
          <p:cNvGrpSpPr/>
          <p:nvPr/>
        </p:nvGrpSpPr>
        <p:grpSpPr>
          <a:xfrm>
            <a:off x="1873240" y="2408946"/>
            <a:ext cx="2375922" cy="1089101"/>
            <a:chOff x="1958062" y="2354262"/>
            <a:chExt cx="2375922" cy="1089101"/>
          </a:xfrm>
          <a:solidFill>
            <a:schemeClr val="bg1">
              <a:lumMod val="50000"/>
            </a:schemeClr>
          </a:solidFill>
        </p:grpSpPr>
        <p:sp>
          <p:nvSpPr>
            <p:cNvPr id="95" name="Rectangle 94"/>
            <p:cNvSpPr/>
            <p:nvPr/>
          </p:nvSpPr>
          <p:spPr bwMode="auto">
            <a:xfrm rot="16200000">
              <a:off x="1842342"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IE</a:t>
              </a:r>
            </a:p>
          </p:txBody>
        </p:sp>
        <p:sp>
          <p:nvSpPr>
            <p:cNvPr id="96" name="Rectangle 95"/>
            <p:cNvSpPr/>
            <p:nvPr/>
          </p:nvSpPr>
          <p:spPr bwMode="auto">
            <a:xfrm rot="16200000">
              <a:off x="2450421"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Chrome</a:t>
              </a:r>
            </a:p>
          </p:txBody>
        </p:sp>
        <p:sp>
          <p:nvSpPr>
            <p:cNvPr id="97" name="Rectangle 96"/>
            <p:cNvSpPr/>
            <p:nvPr/>
          </p:nvSpPr>
          <p:spPr bwMode="auto">
            <a:xfrm rot="16200000">
              <a:off x="3058500" y="2776892"/>
              <a:ext cx="784301"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FireFox</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rot="16200000">
              <a:off x="3666578"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Safari</a:t>
              </a:r>
            </a:p>
          </p:txBody>
        </p:sp>
        <p:sp>
          <p:nvSpPr>
            <p:cNvPr id="107" name="Rectangle 106"/>
            <p:cNvSpPr/>
            <p:nvPr/>
          </p:nvSpPr>
          <p:spPr bwMode="auto">
            <a:xfrm>
              <a:off x="1958062" y="2354262"/>
              <a:ext cx="2375922"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1</a:t>
              </a:r>
            </a:p>
          </p:txBody>
        </p:sp>
      </p:grpSp>
      <p:grpSp>
        <p:nvGrpSpPr>
          <p:cNvPr id="98" name="Group 97"/>
          <p:cNvGrpSpPr/>
          <p:nvPr/>
        </p:nvGrpSpPr>
        <p:grpSpPr>
          <a:xfrm>
            <a:off x="4467116" y="2409425"/>
            <a:ext cx="1065321" cy="1086830"/>
            <a:chOff x="4510528" y="2356533"/>
            <a:chExt cx="1065321" cy="1086830"/>
          </a:xfrm>
          <a:solidFill>
            <a:schemeClr val="bg1">
              <a:lumMod val="50000"/>
            </a:schemeClr>
          </a:solidFill>
        </p:grpSpPr>
        <p:sp>
          <p:nvSpPr>
            <p:cNvPr id="108" name="Rectangle 107"/>
            <p:cNvSpPr/>
            <p:nvPr/>
          </p:nvSpPr>
          <p:spPr bwMode="auto">
            <a:xfrm>
              <a:off x="4510528" y="2356533"/>
              <a:ext cx="1062465"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2</a:t>
              </a:r>
            </a:p>
          </p:txBody>
        </p:sp>
        <p:sp>
          <p:nvSpPr>
            <p:cNvPr id="109" name="Rectangle 108"/>
            <p:cNvSpPr/>
            <p:nvPr/>
          </p:nvSpPr>
          <p:spPr bwMode="auto">
            <a:xfrm>
              <a:off x="4510528" y="2656818"/>
              <a:ext cx="1065321" cy="786545"/>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100" spc="-102" dirty="0" err="1" smtClean="0">
                  <a:gradFill>
                    <a:gsLst>
                      <a:gs pos="0">
                        <a:srgbClr val="FFFFFF"/>
                      </a:gs>
                      <a:gs pos="100000">
                        <a:srgbClr val="FFFFFF"/>
                      </a:gs>
                    </a:gsLst>
                    <a:lin ang="5400000" scaled="0"/>
                  </a:gradFill>
                  <a:ea typeface="Segoe UI" pitchFamily="34" charset="0"/>
                  <a:cs typeface="Segoe UI" pitchFamily="34" charset="0"/>
                </a:rPr>
                <a:t>ECMAScript</a:t>
              </a:r>
              <a:r>
                <a:rPr lang="en-US" sz="1100" spc="-102" dirty="0" smtClean="0">
                  <a:gradFill>
                    <a:gsLst>
                      <a:gs pos="0">
                        <a:srgbClr val="FFFFFF"/>
                      </a:gs>
                      <a:gs pos="100000">
                        <a:srgbClr val="FFFFFF"/>
                      </a:gs>
                    </a:gsLst>
                    <a:lin ang="5400000" scaled="0"/>
                  </a:gradFill>
                  <a:ea typeface="Segoe UI" pitchFamily="34" charset="0"/>
                  <a:cs typeface="Segoe UI" pitchFamily="34" charset="0"/>
                </a:rPr>
                <a:t> 5</a:t>
              </a:r>
            </a:p>
          </p:txBody>
        </p:sp>
      </p:grpSp>
      <p:sp>
        <p:nvSpPr>
          <p:cNvPr id="64" name="Rectangle 63"/>
          <p:cNvSpPr/>
          <p:nvPr/>
        </p:nvSpPr>
        <p:spPr bwMode="auto">
          <a:xfrm>
            <a:off x="9659435" y="4694752"/>
            <a:ext cx="980459" cy="984633"/>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Online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9464832" y="2408946"/>
            <a:ext cx="1041894" cy="1087309"/>
            <a:chOff x="9443619" y="2408946"/>
            <a:chExt cx="1041894" cy="1087309"/>
          </a:xfrm>
          <a:solidFill>
            <a:schemeClr val="tx2"/>
          </a:solidFill>
        </p:grpSpPr>
        <p:sp>
          <p:nvSpPr>
            <p:cNvPr id="69" name="Rectangle 68"/>
            <p:cNvSpPr/>
            <p:nvPr/>
          </p:nvSpPr>
          <p:spPr bwMode="auto">
            <a:xfrm>
              <a:off x="9445861" y="2408946"/>
              <a:ext cx="1039652" cy="1087309"/>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83" name="Rectangle 82"/>
            <p:cNvSpPr/>
            <p:nvPr/>
          </p:nvSpPr>
          <p:spPr bwMode="auto">
            <a:xfrm>
              <a:off x="9444258" y="3069424"/>
              <a:ext cx="1035299"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89" name="Rectangle 88"/>
            <p:cNvSpPr/>
            <p:nvPr/>
          </p:nvSpPr>
          <p:spPr bwMode="auto">
            <a:xfrm>
              <a:off x="9443619" y="2735262"/>
              <a:ext cx="1035937"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Workflow</a:t>
              </a:r>
            </a:p>
          </p:txBody>
        </p:sp>
      </p:grpSp>
      <p:grpSp>
        <p:nvGrpSpPr>
          <p:cNvPr id="5" name="Group 4"/>
          <p:cNvGrpSpPr/>
          <p:nvPr/>
        </p:nvGrpSpPr>
        <p:grpSpPr>
          <a:xfrm>
            <a:off x="6838117" y="2408946"/>
            <a:ext cx="1045609" cy="1087309"/>
            <a:chOff x="6849028" y="2411131"/>
            <a:chExt cx="1045609" cy="1087309"/>
          </a:xfrm>
          <a:solidFill>
            <a:schemeClr val="tx2"/>
          </a:solidFill>
        </p:grpSpPr>
        <p:sp>
          <p:nvSpPr>
            <p:cNvPr id="66" name="Rectangle 65"/>
            <p:cNvSpPr/>
            <p:nvPr/>
          </p:nvSpPr>
          <p:spPr bwMode="auto">
            <a:xfrm>
              <a:off x="6854985" y="2411131"/>
              <a:ext cx="1039652" cy="1087309"/>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Autohosted</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849029" y="3070613"/>
              <a:ext cx="1033696"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94" name="Rectangle 93"/>
            <p:cNvSpPr/>
            <p:nvPr/>
          </p:nvSpPr>
          <p:spPr bwMode="auto">
            <a:xfrm>
              <a:off x="6849028" y="2735262"/>
              <a:ext cx="1039653"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Web Sites</a:t>
              </a:r>
            </a:p>
          </p:txBody>
        </p:sp>
      </p:grpSp>
      <p:cxnSp>
        <p:nvCxnSpPr>
          <p:cNvPr id="117" name="Straight Arrow Connector 116"/>
          <p:cNvCxnSpPr/>
          <p:nvPr/>
        </p:nvCxnSpPr>
        <p:spPr>
          <a:xfrm>
            <a:off x="2789785" y="4335462"/>
            <a:ext cx="0"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7682471" y="4335462"/>
            <a:ext cx="1916"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677777" y="4335462"/>
            <a:ext cx="0" cy="249425"/>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bwMode="auto">
          <a:xfrm rot="16200000">
            <a:off x="3240290"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chemeClr val="tx1"/>
                </a:solidFill>
                <a:ea typeface="Segoe UI" pitchFamily="34" charset="0"/>
                <a:cs typeface="Segoe UI" pitchFamily="34" charset="0"/>
              </a:rPr>
              <a:t>Client APIs</a:t>
            </a:r>
            <a:endParaRPr lang="en-US" sz="1200" spc="-102" dirty="0">
              <a:solidFill>
                <a:schemeClr val="tx1"/>
              </a:solidFill>
              <a:ea typeface="Segoe UI" pitchFamily="34" charset="0"/>
              <a:cs typeface="Segoe UI" pitchFamily="34" charset="0"/>
            </a:endParaRPr>
          </a:p>
        </p:txBody>
      </p:sp>
      <p:sp>
        <p:nvSpPr>
          <p:cNvPr id="121" name="Rectangle 120"/>
          <p:cNvSpPr/>
          <p:nvPr/>
        </p:nvSpPr>
        <p:spPr bwMode="auto">
          <a:xfrm rot="5400000">
            <a:off x="8387922"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0" bIns="0" rtlCol="0" anchor="t" anchorCtr="0"/>
          <a:lstStyle/>
          <a:p>
            <a:pPr algn="ctr" defTabSz="932406"/>
            <a:r>
              <a:rPr lang="en-US" sz="1200" spc="-102" dirty="0" smtClean="0">
                <a:solidFill>
                  <a:schemeClr val="tx1"/>
                </a:solidFill>
                <a:ea typeface="Segoe UI" pitchFamily="34" charset="0"/>
                <a:cs typeface="Segoe UI" pitchFamily="34" charset="0"/>
              </a:rPr>
              <a:t>Server APIs</a:t>
            </a:r>
            <a:endParaRPr lang="en-US" sz="1200" spc="-102" dirty="0">
              <a:solidFill>
                <a:schemeClr val="tx1"/>
              </a:solidFill>
              <a:ea typeface="Segoe UI" pitchFamily="34" charset="0"/>
              <a:cs typeface="Segoe UI" pitchFamily="34" charset="0"/>
            </a:endParaRPr>
          </a:p>
        </p:txBody>
      </p:sp>
      <p:sp>
        <p:nvSpPr>
          <p:cNvPr id="9" name="Right Brace 8"/>
          <p:cNvSpPr/>
          <p:nvPr/>
        </p:nvSpPr>
        <p:spPr>
          <a:xfrm rot="5400000">
            <a:off x="3560532" y="1830156"/>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Right Brace 80"/>
          <p:cNvSpPr/>
          <p:nvPr/>
        </p:nvSpPr>
        <p:spPr>
          <a:xfrm rot="5400000">
            <a:off x="8534821" y="1830157"/>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Rectangle 62"/>
          <p:cNvSpPr/>
          <p:nvPr/>
        </p:nvSpPr>
        <p:spPr bwMode="auto">
          <a:xfrm rot="16200000">
            <a:off x="-1059792" y="3295536"/>
            <a:ext cx="4439732" cy="533402"/>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0" rIns="0" bIns="0" rtlCol="0" anchor="ctr" anchorCtr="0"/>
          <a:lstStyle/>
          <a:p>
            <a:pPr algn="ctr" defTabSz="932406"/>
            <a:r>
              <a:rPr lang="en-US" sz="1400" spc="-102" dirty="0">
                <a:solidFill>
                  <a:schemeClr val="tx1"/>
                </a:solidFill>
                <a:ea typeface="Segoe UI" pitchFamily="34" charset="0"/>
                <a:cs typeface="Segoe UI" pitchFamily="34" charset="0"/>
              </a:rPr>
              <a:t>Other </a:t>
            </a:r>
            <a:r>
              <a:rPr lang="en-US" sz="1400" spc="-102" dirty="0" smtClean="0">
                <a:solidFill>
                  <a:schemeClr val="tx1"/>
                </a:solidFill>
                <a:ea typeface="Segoe UI" pitchFamily="34" charset="0"/>
                <a:cs typeface="Segoe UI" pitchFamily="34" charset="0"/>
              </a:rPr>
              <a:t>Devices</a:t>
            </a:r>
          </a:p>
          <a:p>
            <a:pPr algn="ctr" defTabSz="932406"/>
            <a:r>
              <a:rPr lang="en-US" sz="1400" spc="-102" dirty="0" smtClean="0">
                <a:solidFill>
                  <a:schemeClr val="tx1"/>
                </a:solidFill>
                <a:ea typeface="Segoe UI" pitchFamily="34" charset="0"/>
                <a:cs typeface="Segoe UI" pitchFamily="34" charset="0"/>
              </a:rPr>
              <a:t>&amp; </a:t>
            </a:r>
            <a:r>
              <a:rPr lang="en-US" sz="1400" spc="-102" dirty="0">
                <a:solidFill>
                  <a:schemeClr val="tx1"/>
                </a:solidFill>
                <a:ea typeface="Segoe UI" pitchFamily="34" charset="0"/>
                <a:cs typeface="Segoe UI" pitchFamily="34" charset="0"/>
              </a:rPr>
              <a:t>Clients</a:t>
            </a:r>
          </a:p>
        </p:txBody>
      </p:sp>
      <p:sp>
        <p:nvSpPr>
          <p:cNvPr id="70" name="Rectangle 69"/>
          <p:cNvSpPr/>
          <p:nvPr/>
        </p:nvSpPr>
        <p:spPr bwMode="auto">
          <a:xfrm rot="16200000">
            <a:off x="8989470" y="3295536"/>
            <a:ext cx="4439731" cy="533402"/>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0" rIns="0" bIns="0" rtlCol="0" anchor="ctr" anchorCtr="0"/>
          <a:lstStyle/>
          <a:p>
            <a:pPr algn="ctr" defTabSz="932406"/>
            <a:r>
              <a:rPr lang="en-US" sz="1400" spc="-102" dirty="0" smtClean="0">
                <a:solidFill>
                  <a:schemeClr val="tx1"/>
                </a:solidFill>
                <a:ea typeface="Segoe UI" pitchFamily="34" charset="0"/>
                <a:cs typeface="Segoe UI" pitchFamily="34" charset="0"/>
              </a:rPr>
              <a:t>3</a:t>
            </a:r>
            <a:r>
              <a:rPr lang="en-US" sz="1400" spc="-102" baseline="30000" dirty="0" smtClean="0">
                <a:solidFill>
                  <a:schemeClr val="tx1"/>
                </a:solidFill>
                <a:ea typeface="Segoe UI" pitchFamily="34" charset="0"/>
                <a:cs typeface="Segoe UI" pitchFamily="34" charset="0"/>
              </a:rPr>
              <a:t>rd</a:t>
            </a:r>
            <a:r>
              <a:rPr lang="en-US" sz="1400" spc="-102" dirty="0" smtClean="0">
                <a:solidFill>
                  <a:schemeClr val="tx1"/>
                </a:solidFill>
                <a:ea typeface="Segoe UI" pitchFamily="34" charset="0"/>
                <a:cs typeface="Segoe UI" pitchFamily="34" charset="0"/>
              </a:rPr>
              <a:t> Party Services</a:t>
            </a:r>
            <a:endParaRPr lang="en-US" sz="1400" spc="-102" dirty="0">
              <a:solidFill>
                <a:schemeClr val="tx1"/>
              </a:solidFill>
              <a:ea typeface="Segoe UI" pitchFamily="34" charset="0"/>
              <a:cs typeface="Segoe UI" pitchFamily="34" charset="0"/>
            </a:endParaRPr>
          </a:p>
        </p:txBody>
      </p:sp>
      <p:sp>
        <p:nvSpPr>
          <p:cNvPr id="72" name="Rectangle 71"/>
          <p:cNvSpPr/>
          <p:nvPr/>
        </p:nvSpPr>
        <p:spPr bwMode="auto">
          <a:xfrm>
            <a:off x="1944593" y="3876246"/>
            <a:ext cx="1690384"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Office JS</a:t>
            </a:r>
          </a:p>
        </p:txBody>
      </p:sp>
      <p:grpSp>
        <p:nvGrpSpPr>
          <p:cNvPr id="74" name="Group 73"/>
          <p:cNvGrpSpPr/>
          <p:nvPr/>
        </p:nvGrpSpPr>
        <p:grpSpPr>
          <a:xfrm>
            <a:off x="1549630" y="4592036"/>
            <a:ext cx="4114800" cy="1211273"/>
            <a:chOff x="1798225" y="1211262"/>
            <a:chExt cx="4114800" cy="1211273"/>
          </a:xfrm>
        </p:grpSpPr>
        <p:sp>
          <p:nvSpPr>
            <p:cNvPr id="82" name="Rectangle 81"/>
            <p:cNvSpPr/>
            <p:nvPr/>
          </p:nvSpPr>
          <p:spPr bwMode="auto">
            <a:xfrm>
              <a:off x="1798225" y="1211262"/>
              <a:ext cx="4114800" cy="1211273"/>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4" name="TextBox 83"/>
            <p:cNvSpPr txBox="1"/>
            <p:nvPr/>
          </p:nvSpPr>
          <p:spPr>
            <a:xfrm>
              <a:off x="2143227" y="1561588"/>
              <a:ext cx="987771" cy="461665"/>
            </a:xfrm>
            <a:prstGeom prst="rect">
              <a:avLst/>
            </a:prstGeom>
            <a:noFill/>
          </p:spPr>
          <p:txBody>
            <a:bodyPr wrap="none" rtlCol="0">
              <a:spAutoFit/>
            </a:bodyPr>
            <a:lstStyle/>
            <a:p>
              <a:r>
                <a:rPr lang="en-US" sz="2400" dirty="0" smtClean="0">
                  <a:solidFill>
                    <a:schemeClr val="bg1"/>
                  </a:solidFill>
                </a:rPr>
                <a:t>Office</a:t>
              </a:r>
            </a:p>
          </p:txBody>
        </p:sp>
        <p:sp>
          <p:nvSpPr>
            <p:cNvPr id="87" name="Rectangle 86"/>
            <p:cNvSpPr/>
            <p:nvPr/>
          </p:nvSpPr>
          <p:spPr bwMode="auto">
            <a:xfrm rot="16200000">
              <a:off x="3647720" y="1611411"/>
              <a:ext cx="980461" cy="397941"/>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Web Apps</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bwMode="auto">
            <a:xfrm rot="16200000">
              <a:off x="4102708"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WinRT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9" name="Rectangle 98"/>
            <p:cNvSpPr/>
            <p:nvPr/>
          </p:nvSpPr>
          <p:spPr bwMode="auto">
            <a:xfrm rot="16200000">
              <a:off x="4559429"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Mac </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00" name="Rectangle 99"/>
            <p:cNvSpPr/>
            <p:nvPr/>
          </p:nvSpPr>
          <p:spPr bwMode="auto">
            <a:xfrm rot="16200000">
              <a:off x="5016846" y="1608372"/>
              <a:ext cx="97890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Mobile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01" name="Rectangle 100"/>
            <p:cNvSpPr/>
            <p:nvPr/>
          </p:nvSpPr>
          <p:spPr bwMode="auto">
            <a:xfrm rot="16200000">
              <a:off x="3194633" y="1609839"/>
              <a:ext cx="980459" cy="397940"/>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Win32</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103" name="Rectangle 102"/>
          <p:cNvSpPr/>
          <p:nvPr/>
        </p:nvSpPr>
        <p:spPr bwMode="auto">
          <a:xfrm>
            <a:off x="1540989" y="1342372"/>
            <a:ext cx="4114800"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Client-side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HTML / CSS / </a:t>
            </a:r>
            <a:r>
              <a:rPr lang="en-US" sz="1400" spc="-102" dirty="0" err="1" smtClean="0">
                <a:gradFill>
                  <a:gsLst>
                    <a:gs pos="0">
                      <a:srgbClr val="FFFFFF"/>
                    </a:gs>
                    <a:gs pos="100000">
                      <a:srgbClr val="FFFFFF"/>
                    </a:gs>
                  </a:gsLst>
                  <a:lin ang="5400000" scaled="0"/>
                </a:gradFill>
                <a:ea typeface="Segoe UI" pitchFamily="34" charset="0"/>
                <a:cs typeface="Segoe UI" pitchFamily="34" charset="0"/>
              </a:rPr>
              <a:t>Javascript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10" name="Rectangle 109"/>
          <p:cNvSpPr/>
          <p:nvPr/>
        </p:nvSpPr>
        <p:spPr bwMode="auto">
          <a:xfrm>
            <a:off x="808037" y="6331029"/>
            <a:ext cx="10754164" cy="459216"/>
          </a:xfrm>
          <a:prstGeom prst="rect">
            <a:avLst/>
          </a:prstGeom>
          <a:solidFill>
            <a:schemeClr val="accent4"/>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Development Tools</a:t>
            </a:r>
          </a:p>
          <a:p>
            <a:pPr algn="ctr" defTabSz="932406"/>
            <a:r>
              <a:rPr lang="en-US" sz="1100" spc="-102" dirty="0" smtClean="0">
                <a:gradFill>
                  <a:gsLst>
                    <a:gs pos="0">
                      <a:srgbClr val="FFFFFF"/>
                    </a:gs>
                    <a:gs pos="100000">
                      <a:srgbClr val="FFFFFF"/>
                    </a:gs>
                  </a:gsLst>
                  <a:lin ang="5400000" scaled="0"/>
                </a:gradFill>
                <a:ea typeface="Segoe UI" pitchFamily="34" charset="0"/>
                <a:cs typeface="Segoe UI" pitchFamily="34" charset="0"/>
              </a:rPr>
              <a:t>Visual Studio 2012, Napa or </a:t>
            </a:r>
            <a:r>
              <a:rPr lang="en-US" sz="1100" spc="-102" dirty="0">
                <a:gradFill>
                  <a:gsLst>
                    <a:gs pos="0">
                      <a:srgbClr val="FFFFFF"/>
                    </a:gs>
                    <a:gs pos="100000">
                      <a:srgbClr val="FFFFFF"/>
                    </a:gs>
                  </a:gsLst>
                  <a:lin ang="5400000" scaled="0"/>
                </a:gradFill>
                <a:ea typeface="Segoe UI" pitchFamily="34" charset="0"/>
                <a:cs typeface="Segoe UI" pitchFamily="34" charset="0"/>
              </a:rPr>
              <a:t>any s</a:t>
            </a:r>
            <a:r>
              <a:rPr lang="en-US" sz="1100" spc="-102" dirty="0" smtClean="0">
                <a:gradFill>
                  <a:gsLst>
                    <a:gs pos="0">
                      <a:srgbClr val="FFFFFF"/>
                    </a:gs>
                    <a:gs pos="100000">
                      <a:srgbClr val="FFFFFF"/>
                    </a:gs>
                  </a:gsLst>
                  <a:lin ang="5400000" scaled="0"/>
                </a:gradFill>
                <a:ea typeface="Segoe UI" pitchFamily="34" charset="0"/>
                <a:cs typeface="Segoe UI" pitchFamily="34" charset="0"/>
              </a:rPr>
              <a:t>tandard Web </a:t>
            </a:r>
            <a:r>
              <a:rPr lang="en-US" sz="1100" spc="-102" dirty="0">
                <a:gradFill>
                  <a:gsLst>
                    <a:gs pos="0">
                      <a:srgbClr val="FFFFFF"/>
                    </a:gs>
                    <a:gs pos="100000">
                      <a:srgbClr val="FFFFFF"/>
                    </a:gs>
                  </a:gsLst>
                  <a:lin ang="5400000" scaled="0"/>
                </a:gradFill>
                <a:ea typeface="Segoe UI" pitchFamily="34" charset="0"/>
                <a:cs typeface="Segoe UI" pitchFamily="34" charset="0"/>
              </a:rPr>
              <a:t>d</a:t>
            </a:r>
            <a:r>
              <a:rPr lang="en-US" sz="1100" spc="-102" dirty="0" smtClean="0">
                <a:gradFill>
                  <a:gsLst>
                    <a:gs pos="0">
                      <a:srgbClr val="FFFFFF"/>
                    </a:gs>
                    <a:gs pos="100000">
                      <a:srgbClr val="FFFFFF"/>
                    </a:gs>
                  </a:gsLst>
                  <a:lin ang="5400000" scaled="0"/>
                </a:gradFill>
                <a:ea typeface="Segoe UI" pitchFamily="34" charset="0"/>
                <a:cs typeface="Segoe UI" pitchFamily="34" charset="0"/>
              </a:rPr>
              <a:t>evelopment tool</a:t>
            </a:r>
            <a:endParaRPr lang="en-US" sz="1100" spc="-102"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9593827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Apps for Office - Recap</a:t>
            </a:r>
            <a:endParaRPr lang="en-US" dirty="0"/>
          </a:p>
        </p:txBody>
      </p:sp>
      <p:sp>
        <p:nvSpPr>
          <p:cNvPr id="47" name="Cross 46"/>
          <p:cNvSpPr/>
          <p:nvPr/>
        </p:nvSpPr>
        <p:spPr>
          <a:xfrm>
            <a:off x="4314533" y="3782403"/>
            <a:ext cx="608304" cy="576619"/>
          </a:xfrm>
          <a:prstGeom prst="plus">
            <a:avLst>
              <a:gd name="adj" fmla="val 33488"/>
            </a:avLst>
          </a:prstGeom>
          <a:solidFill>
            <a:schemeClr val="tx1"/>
          </a:solidFill>
          <a:ln w="28575" cap="flat" cmpd="sng" algn="ctr">
            <a:noFill/>
            <a:prstDash val="solid"/>
          </a:ln>
          <a:effectLst/>
        </p:spPr>
        <p:txBody>
          <a:bodyPr lIns="26777" tIns="13388" rIns="26777" bIns="13388" rtlCol="0" anchor="ctr"/>
          <a:lstStyle/>
          <a:p>
            <a:pPr algn="ctr" defTabSz="571039"/>
            <a:endParaRPr lang="en-US" sz="1125" kern="0">
              <a:solidFill>
                <a:srgbClr val="FFFFFF"/>
              </a:solidFill>
              <a:latin typeface="Segoe UI"/>
            </a:endParaRPr>
          </a:p>
        </p:txBody>
      </p:sp>
      <p:sp>
        <p:nvSpPr>
          <p:cNvPr id="48" name="Equal 47"/>
          <p:cNvSpPr/>
          <p:nvPr/>
        </p:nvSpPr>
        <p:spPr>
          <a:xfrm>
            <a:off x="8199437" y="3658562"/>
            <a:ext cx="822919" cy="809046"/>
          </a:xfrm>
          <a:prstGeom prst="mathEqual">
            <a:avLst>
              <a:gd name="adj1" fmla="val 14949"/>
              <a:gd name="adj2" fmla="val 17475"/>
            </a:avLst>
          </a:prstGeom>
          <a:solidFill>
            <a:schemeClr val="tx1"/>
          </a:solidFill>
          <a:ln w="28575" cap="flat" cmpd="sng" algn="ctr">
            <a:noFill/>
            <a:prstDash val="solid"/>
          </a:ln>
          <a:effectLst/>
        </p:spPr>
        <p:txBody>
          <a:bodyPr lIns="26777" tIns="13388" rIns="26777" bIns="13388" rtlCol="0" anchor="ctr"/>
          <a:lstStyle/>
          <a:p>
            <a:pPr algn="ctr" defTabSz="571039"/>
            <a:endParaRPr lang="en-US" sz="1125" kern="0">
              <a:solidFill>
                <a:srgbClr val="1B1B1B"/>
              </a:solidFill>
              <a:latin typeface="Segoe UI"/>
            </a:endParaRPr>
          </a:p>
        </p:txBody>
      </p:sp>
      <p:grpSp>
        <p:nvGrpSpPr>
          <p:cNvPr id="56" name="Group 55"/>
          <p:cNvGrpSpPr/>
          <p:nvPr/>
        </p:nvGrpSpPr>
        <p:grpSpPr>
          <a:xfrm>
            <a:off x="9266237" y="2779944"/>
            <a:ext cx="2450241" cy="2449603"/>
            <a:chOff x="612654" y="2554799"/>
            <a:chExt cx="1408218" cy="1407851"/>
          </a:xfrm>
          <a:solidFill>
            <a:srgbClr val="0072C6"/>
          </a:solidFill>
        </p:grpSpPr>
        <p:sp>
          <p:nvSpPr>
            <p:cNvPr id="57" name="Rectangle 56"/>
            <p:cNvSpPr/>
            <p:nvPr/>
          </p:nvSpPr>
          <p:spPr bwMode="auto">
            <a:xfrm>
              <a:off x="612654" y="2554799"/>
              <a:ext cx="1408218" cy="140785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30" tIns="34266" rIns="34266" bIns="68530" numCol="1" spcCol="0" rtlCol="0" fromWordArt="0" anchor="b" anchorCtr="0" forceAA="0" compatLnSpc="1">
              <a:prstTxWarp prst="textNoShape">
                <a:avLst/>
              </a:prstTxWarp>
              <a:noAutofit/>
            </a:bodyPr>
            <a:lstStyle/>
            <a:p>
              <a:pPr algn="ctr" defTabSz="685056" fontAlgn="base">
                <a:spcBef>
                  <a:spcPct val="0"/>
                </a:spcBef>
                <a:spcAft>
                  <a:spcPct val="0"/>
                </a:spcAft>
              </a:pPr>
              <a:r>
                <a:rPr lang="en-US" sz="2800" spc="-38" dirty="0" smtClean="0">
                  <a:solidFill>
                    <a:schemeClr val="bg1"/>
                  </a:solidFill>
                  <a:ea typeface="Segoe UI" pitchFamily="34" charset="0"/>
                  <a:cs typeface="Segoe UI" pitchFamily="34" charset="0"/>
                </a:rPr>
                <a:t>App</a:t>
              </a:r>
              <a:endParaRPr lang="en-US" sz="2800" spc="-38" dirty="0">
                <a:solidFill>
                  <a:schemeClr val="bg1"/>
                </a:solidFill>
                <a:ea typeface="Segoe UI" pitchFamily="34" charset="0"/>
                <a:cs typeface="Segoe UI" pitchFamily="34" charset="0"/>
              </a:endParaRPr>
            </a:p>
          </p:txBody>
        </p:sp>
        <p:grpSp>
          <p:nvGrpSpPr>
            <p:cNvPr id="58" name="Group 57"/>
            <p:cNvGrpSpPr/>
            <p:nvPr/>
          </p:nvGrpSpPr>
          <p:grpSpPr>
            <a:xfrm>
              <a:off x="919215" y="2660502"/>
              <a:ext cx="857657" cy="957797"/>
              <a:chOff x="6844170" y="2713377"/>
              <a:chExt cx="1582061" cy="1766786"/>
            </a:xfrm>
            <a:grpFill/>
          </p:grpSpPr>
          <p:sp>
            <p:nvSpPr>
              <p:cNvPr id="59" name="Hexagon 58"/>
              <p:cNvSpPr/>
              <p:nvPr/>
            </p:nvSpPr>
            <p:spPr bwMode="auto">
              <a:xfrm rot="5400000">
                <a:off x="6841821" y="2830741"/>
                <a:ext cx="1701773" cy="1467046"/>
              </a:xfrm>
              <a:prstGeom prst="hexagon">
                <a:avLst/>
              </a:prstGeom>
              <a:solidFill>
                <a:schemeClr val="bg1"/>
              </a:solidFill>
              <a:ln w="19050">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400" spc="-50" dirty="0">
                  <a:solidFill>
                    <a:schemeClr val="bg1"/>
                  </a:solidFill>
                  <a:latin typeface="Segoe UI" pitchFamily="34" charset="0"/>
                  <a:ea typeface="Segoe UI" pitchFamily="34" charset="0"/>
                  <a:cs typeface="Segoe UI" pitchFamily="34" charset="0"/>
                </a:endParaRPr>
              </a:p>
            </p:txBody>
          </p:sp>
          <p:sp>
            <p:nvSpPr>
              <p:cNvPr id="60" name="Hexagon 59"/>
              <p:cNvSpPr/>
              <p:nvPr/>
            </p:nvSpPr>
            <p:spPr bwMode="auto">
              <a:xfrm rot="5400000">
                <a:off x="6778583" y="3594724"/>
                <a:ext cx="951026" cy="819851"/>
              </a:xfrm>
              <a:prstGeom prst="hexagon">
                <a:avLst/>
              </a:prstGeom>
              <a:solidFill>
                <a:schemeClr val="bg1"/>
              </a:solid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400" spc="-50" dirty="0">
                  <a:solidFill>
                    <a:schemeClr val="bg1"/>
                  </a:solidFill>
                  <a:latin typeface="Segoe UI" pitchFamily="34" charset="0"/>
                  <a:ea typeface="Segoe UI" pitchFamily="34" charset="0"/>
                  <a:cs typeface="Segoe UI" pitchFamily="34" charset="0"/>
                </a:endParaRPr>
              </a:p>
            </p:txBody>
          </p:sp>
        </p:grpSp>
      </p:grpSp>
      <p:sp>
        <p:nvSpPr>
          <p:cNvPr id="61" name="Rectangle 60"/>
          <p:cNvSpPr/>
          <p:nvPr/>
        </p:nvSpPr>
        <p:spPr>
          <a:xfrm>
            <a:off x="5289786" y="2779944"/>
            <a:ext cx="2447768" cy="2449603"/>
          </a:xfrm>
          <a:prstGeom prst="rect">
            <a:avLst/>
          </a:prstGeom>
          <a:solidFill>
            <a:schemeClr val="bg2">
              <a:lumMod val="50000"/>
            </a:schemeClr>
          </a:solidFill>
          <a:ln w="3175" cap="flat" cmpd="sng" algn="ctr">
            <a:noFill/>
            <a:prstDash val="solid"/>
          </a:ln>
          <a:effectLst/>
        </p:spPr>
        <p:txBody>
          <a:bodyPr lIns="26777" tIns="0" rIns="26777" bIns="13388" rtlCol="0" anchor="ctr"/>
          <a:lstStyle/>
          <a:p>
            <a:pPr algn="ctr" defTabSz="571039"/>
            <a:r>
              <a:rPr lang="en-US" sz="2800" kern="0" dirty="0" smtClean="0">
                <a:solidFill>
                  <a:schemeClr val="bg1"/>
                </a:solidFill>
                <a:latin typeface="Segoe UI"/>
              </a:rPr>
              <a:t>App Manifest</a:t>
            </a:r>
            <a:endParaRPr lang="en-US" sz="2800" kern="0" dirty="0">
              <a:solidFill>
                <a:schemeClr val="bg1"/>
              </a:solidFill>
              <a:latin typeface="Segoe UI"/>
            </a:endParaRPr>
          </a:p>
        </p:txBody>
      </p:sp>
      <p:sp>
        <p:nvSpPr>
          <p:cNvPr id="20" name="Rectangle 19"/>
          <p:cNvSpPr/>
          <p:nvPr/>
        </p:nvSpPr>
        <p:spPr>
          <a:xfrm>
            <a:off x="1509984" y="2779944"/>
            <a:ext cx="2447768" cy="2449603"/>
          </a:xfrm>
          <a:prstGeom prst="rect">
            <a:avLst/>
          </a:prstGeom>
          <a:solidFill>
            <a:schemeClr val="accent6"/>
          </a:solidFill>
          <a:ln w="3175" cap="flat" cmpd="sng" algn="ctr">
            <a:noFill/>
            <a:prstDash val="solid"/>
          </a:ln>
          <a:effectLst/>
        </p:spPr>
        <p:txBody>
          <a:bodyPr lIns="26777" tIns="0" rIns="26777" bIns="13388" rtlCol="0" anchor="ctr"/>
          <a:lstStyle/>
          <a:p>
            <a:pPr algn="ctr" defTabSz="571039"/>
            <a:r>
              <a:rPr lang="en-US" sz="2800" kern="0" dirty="0" smtClean="0">
                <a:solidFill>
                  <a:schemeClr val="bg1"/>
                </a:solidFill>
                <a:latin typeface="Segoe UI"/>
              </a:rPr>
              <a:t>Web Page</a:t>
            </a:r>
          </a:p>
        </p:txBody>
      </p:sp>
      <p:sp>
        <p:nvSpPr>
          <p:cNvPr id="55" name="Rectangle 54"/>
          <p:cNvSpPr/>
          <p:nvPr/>
        </p:nvSpPr>
        <p:spPr>
          <a:xfrm>
            <a:off x="5289786" y="4190609"/>
            <a:ext cx="2447768" cy="276999"/>
          </a:xfrm>
          <a:prstGeom prst="rect">
            <a:avLst/>
          </a:prstGeom>
        </p:spPr>
        <p:txBody>
          <a:bodyPr wrap="square">
            <a:spAutoFit/>
          </a:bodyPr>
          <a:lstStyle/>
          <a:p>
            <a:pPr algn="ctr"/>
            <a:r>
              <a:rPr lang="en-US" sz="1200" dirty="0">
                <a:solidFill>
                  <a:schemeClr val="bg1"/>
                </a:solidFill>
                <a:latin typeface="Consolas" panose="020B0609020204030204" pitchFamily="49" charset="0"/>
                <a:cs typeface="Consolas" panose="020B0609020204030204" pitchFamily="49" charset="0"/>
              </a:rPr>
              <a:t>&lt;XML&gt;</a:t>
            </a:r>
          </a:p>
        </p:txBody>
      </p:sp>
      <p:sp>
        <p:nvSpPr>
          <p:cNvPr id="13" name="Rectangle 12"/>
          <p:cNvSpPr/>
          <p:nvPr/>
        </p:nvSpPr>
        <p:spPr>
          <a:xfrm>
            <a:off x="1509984" y="4180983"/>
            <a:ext cx="2447768" cy="276999"/>
          </a:xfrm>
          <a:prstGeom prst="rect">
            <a:avLst/>
          </a:prstGeom>
        </p:spPr>
        <p:txBody>
          <a:bodyPr wrap="square">
            <a:spAutoFit/>
          </a:bodyPr>
          <a:lstStyle/>
          <a:p>
            <a:pPr algn="ctr"/>
            <a:r>
              <a:rPr lang="en-US" sz="1200" dirty="0" smtClean="0">
                <a:solidFill>
                  <a:schemeClr val="bg1"/>
                </a:solidFill>
                <a:latin typeface="Consolas" panose="020B0609020204030204" pitchFamily="49" charset="0"/>
                <a:cs typeface="Consolas" panose="020B0609020204030204" pitchFamily="49" charset="0"/>
              </a:rPr>
              <a:t>HTML/CSS/JS</a:t>
            </a:r>
            <a:endParaRPr lang="en-US" sz="1200" dirty="0">
              <a:solidFill>
                <a:schemeClr val="bg1"/>
              </a:soli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33742386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11887200" cy="5579989"/>
          </a:xfrm>
          <a:prstGeom prst="rect">
            <a:avLst/>
          </a:prstGeom>
        </p:spPr>
        <p:txBody>
          <a:bodyPr/>
          <a:lstStyle/>
          <a:p>
            <a:r>
              <a:rPr lang="en-US" dirty="0" smtClean="0"/>
              <a:t>3 Shapes</a:t>
            </a:r>
          </a:p>
          <a:p>
            <a:endParaRPr lang="en-US" dirty="0"/>
          </a:p>
          <a:p>
            <a:pPr marL="0" indent="0">
              <a:buNone/>
            </a:pPr>
            <a:endParaRPr lang="en-US" dirty="0"/>
          </a:p>
          <a:p>
            <a:r>
              <a:rPr lang="en-US" dirty="0" smtClean="0"/>
              <a:t>Multi-platform &amp; Cross App</a:t>
            </a:r>
          </a:p>
          <a:p>
            <a:pPr marL="0" lvl="2" indent="0">
              <a:buNone/>
            </a:pPr>
            <a:r>
              <a:rPr lang="en-US" sz="3200" dirty="0" smtClean="0"/>
              <a:t>	</a:t>
            </a:r>
            <a:r>
              <a:rPr lang="en-US" sz="3200" dirty="0" smtClean="0">
                <a:latin typeface="+mj-lt"/>
              </a:rPr>
              <a:t>Excel</a:t>
            </a:r>
            <a:r>
              <a:rPr lang="en-US" sz="3200" dirty="0" smtClean="0">
                <a:solidFill>
                  <a:schemeClr val="tx2"/>
                </a:solidFill>
                <a:latin typeface="+mj-lt"/>
              </a:rPr>
              <a:t> </a:t>
            </a:r>
            <a:r>
              <a:rPr lang="en-US" dirty="0">
                <a:solidFill>
                  <a:schemeClr val="bg2"/>
                </a:solidFill>
                <a:latin typeface="+mj-lt"/>
              </a:rPr>
              <a:t>(Web / Desktop)</a:t>
            </a:r>
            <a:r>
              <a:rPr lang="en-US" dirty="0">
                <a:solidFill>
                  <a:schemeClr val="tx2"/>
                </a:solidFill>
                <a:latin typeface="+mj-lt"/>
              </a:rPr>
              <a:t> </a:t>
            </a:r>
            <a:r>
              <a:rPr lang="en-US" sz="3200" dirty="0">
                <a:latin typeface="+mj-lt"/>
              </a:rPr>
              <a:t>Outlook</a:t>
            </a:r>
            <a:r>
              <a:rPr lang="en-US" sz="3200" dirty="0">
                <a:solidFill>
                  <a:schemeClr val="tx2"/>
                </a:solidFill>
                <a:latin typeface="+mj-lt"/>
              </a:rPr>
              <a:t> </a:t>
            </a:r>
            <a:r>
              <a:rPr lang="en-US" dirty="0">
                <a:solidFill>
                  <a:schemeClr val="bg2"/>
                </a:solidFill>
                <a:latin typeface="+mj-lt"/>
              </a:rPr>
              <a:t>(Web / Desktop / Mobile Web)</a:t>
            </a:r>
            <a:r>
              <a:rPr lang="en-US" dirty="0">
                <a:solidFill>
                  <a:schemeClr val="tx2"/>
                </a:solidFill>
                <a:latin typeface="+mj-lt"/>
              </a:rPr>
              <a:t> </a:t>
            </a:r>
            <a:endParaRPr lang="en-US" dirty="0" smtClean="0">
              <a:solidFill>
                <a:schemeClr val="tx2"/>
              </a:solidFill>
              <a:latin typeface="+mj-lt"/>
            </a:endParaRPr>
          </a:p>
          <a:p>
            <a:pPr marL="0" lvl="2" indent="0">
              <a:buNone/>
            </a:pPr>
            <a:r>
              <a:rPr lang="en-US" dirty="0">
                <a:solidFill>
                  <a:schemeClr val="tx2"/>
                </a:solidFill>
                <a:latin typeface="+mj-lt"/>
              </a:rPr>
              <a:t>	</a:t>
            </a:r>
            <a:r>
              <a:rPr lang="en-US" sz="3200" dirty="0" smtClean="0">
                <a:latin typeface="+mj-lt"/>
              </a:rPr>
              <a:t>Word </a:t>
            </a:r>
            <a:r>
              <a:rPr lang="en-US" dirty="0">
                <a:solidFill>
                  <a:schemeClr val="bg2"/>
                </a:solidFill>
                <a:latin typeface="+mj-lt"/>
              </a:rPr>
              <a:t>(Desktop)</a:t>
            </a:r>
            <a:r>
              <a:rPr lang="en-US" dirty="0">
                <a:solidFill>
                  <a:schemeClr val="tx2"/>
                </a:solidFill>
                <a:latin typeface="+mj-lt"/>
              </a:rPr>
              <a:t> </a:t>
            </a:r>
            <a:r>
              <a:rPr lang="en-US" sz="3200" dirty="0" smtClean="0">
                <a:latin typeface="+mj-lt"/>
              </a:rPr>
              <a:t>PowerPoint </a:t>
            </a:r>
            <a:r>
              <a:rPr lang="en-US" dirty="0" smtClean="0">
                <a:solidFill>
                  <a:schemeClr val="bg2"/>
                </a:solidFill>
                <a:latin typeface="+mj-lt"/>
              </a:rPr>
              <a:t>(Desktop</a:t>
            </a:r>
            <a:r>
              <a:rPr lang="en-US" dirty="0">
                <a:solidFill>
                  <a:schemeClr val="bg2"/>
                </a:solidFill>
                <a:latin typeface="+mj-lt"/>
              </a:rPr>
              <a:t>)</a:t>
            </a:r>
            <a:r>
              <a:rPr lang="en-US" dirty="0">
                <a:solidFill>
                  <a:schemeClr val="tx2"/>
                </a:solidFill>
                <a:latin typeface="+mj-lt"/>
              </a:rPr>
              <a:t> </a:t>
            </a:r>
            <a:r>
              <a:rPr lang="en-US" sz="3200" dirty="0" smtClean="0">
                <a:latin typeface="+mj-lt"/>
              </a:rPr>
              <a:t>Project </a:t>
            </a:r>
            <a:r>
              <a:rPr lang="en-US" dirty="0">
                <a:solidFill>
                  <a:schemeClr val="bg2"/>
                </a:solidFill>
                <a:latin typeface="+mj-lt"/>
              </a:rPr>
              <a:t>(Desktop)</a:t>
            </a:r>
          </a:p>
          <a:p>
            <a:r>
              <a:rPr lang="en-US" dirty="0" err="1" smtClean="0"/>
              <a:t>Javascript</a:t>
            </a:r>
            <a:r>
              <a:rPr lang="en-US" dirty="0" smtClean="0"/>
              <a:t> API</a:t>
            </a:r>
          </a:p>
          <a:p>
            <a:r>
              <a:rPr lang="en-US" dirty="0" smtClean="0"/>
              <a:t>Run-time Sandbox</a:t>
            </a:r>
          </a:p>
          <a:p>
            <a:endParaRPr lang="en-US" sz="1100" dirty="0" smtClean="0"/>
          </a:p>
          <a:p>
            <a:pPr lvl="1"/>
            <a:endParaRPr lang="en-US" sz="1100" dirty="0"/>
          </a:p>
        </p:txBody>
      </p:sp>
      <p:sp>
        <p:nvSpPr>
          <p:cNvPr id="3" name="Title 2"/>
          <p:cNvSpPr>
            <a:spLocks noGrp="1"/>
          </p:cNvSpPr>
          <p:nvPr>
            <p:ph type="title"/>
          </p:nvPr>
        </p:nvSpPr>
        <p:spPr/>
        <p:txBody>
          <a:bodyPr/>
          <a:lstStyle/>
          <a:p>
            <a:r>
              <a:rPr lang="en-US" dirty="0" smtClean="0"/>
              <a:t>Apps for Office - Recap</a:t>
            </a:r>
            <a:endParaRPr lang="en-US" dirty="0"/>
          </a:p>
        </p:txBody>
      </p:sp>
      <p:sp>
        <p:nvSpPr>
          <p:cNvPr id="7" name="Rectangle 2"/>
          <p:cNvSpPr>
            <a:spLocks noChangeArrowheads="1"/>
          </p:cNvSpPr>
          <p:nvPr/>
        </p:nvSpPr>
        <p:spPr bwMode="auto">
          <a:xfrm>
            <a:off x="2502" y="-204424"/>
            <a:ext cx="12431473" cy="40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19541" tIns="59771" rIns="119541" bIns="59771" numCol="1" anchor="ctr" anchorCtr="0" compatLnSpc="1">
            <a:prstTxWarp prst="textNoShape">
              <a:avLst/>
            </a:prstTxWarp>
            <a:spAutoFit/>
          </a:bodyPr>
          <a:lstStyle/>
          <a:p>
            <a:endParaRPr lang="en-US" sz="1836"/>
          </a:p>
        </p:txBody>
      </p:sp>
      <p:sp>
        <p:nvSpPr>
          <p:cNvPr id="9" name="Rectangle 4"/>
          <p:cNvSpPr>
            <a:spLocks noChangeArrowheads="1"/>
          </p:cNvSpPr>
          <p:nvPr/>
        </p:nvSpPr>
        <p:spPr bwMode="auto">
          <a:xfrm>
            <a:off x="2501" y="-204424"/>
            <a:ext cx="241483" cy="40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19541" tIns="59771" rIns="119541" bIns="59771" numCol="1" anchor="ctr" anchorCtr="0" compatLnSpc="1">
            <a:prstTxWarp prst="textNoShape">
              <a:avLst/>
            </a:prstTxWarp>
            <a:spAutoFit/>
          </a:bodyPr>
          <a:lstStyle/>
          <a:p>
            <a:endParaRPr lang="en-US" sz="1836"/>
          </a:p>
        </p:txBody>
      </p:sp>
      <p:grpSp>
        <p:nvGrpSpPr>
          <p:cNvPr id="4" name="Group 3"/>
          <p:cNvGrpSpPr/>
          <p:nvPr/>
        </p:nvGrpSpPr>
        <p:grpSpPr>
          <a:xfrm>
            <a:off x="1189037" y="2125662"/>
            <a:ext cx="3639012" cy="860115"/>
            <a:chOff x="1189037" y="1897062"/>
            <a:chExt cx="3639012" cy="860115"/>
          </a:xfrm>
        </p:grpSpPr>
        <p:grpSp>
          <p:nvGrpSpPr>
            <p:cNvPr id="147" name="Group 146"/>
            <p:cNvGrpSpPr/>
            <p:nvPr/>
          </p:nvGrpSpPr>
          <p:grpSpPr>
            <a:xfrm>
              <a:off x="1189037" y="1897062"/>
              <a:ext cx="995205" cy="854399"/>
              <a:chOff x="7878614" y="1305290"/>
              <a:chExt cx="1768623" cy="1610905"/>
            </a:xfrm>
          </p:grpSpPr>
          <p:sp>
            <p:nvSpPr>
              <p:cNvPr id="10" name="Rectangle 9"/>
              <p:cNvSpPr/>
              <p:nvPr/>
            </p:nvSpPr>
            <p:spPr>
              <a:xfrm>
                <a:off x="7878614" y="1305290"/>
                <a:ext cx="1768623" cy="16109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sp>
            <p:nvSpPr>
              <p:cNvPr id="11" name="Folded Corner 10"/>
              <p:cNvSpPr/>
              <p:nvPr/>
            </p:nvSpPr>
            <p:spPr>
              <a:xfrm rot="16200000">
                <a:off x="7818439" y="1668461"/>
                <a:ext cx="1371598" cy="1066800"/>
              </a:xfrm>
              <a:prstGeom prst="foldedCorner">
                <a:avLst>
                  <a:gd name="adj" fmla="val 1587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cxnSp>
            <p:nvCxnSpPr>
              <p:cNvPr id="6" name="Straight Connector 5"/>
              <p:cNvCxnSpPr/>
              <p:nvPr/>
            </p:nvCxnSpPr>
            <p:spPr>
              <a:xfrm>
                <a:off x="7878614" y="14398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8072902" y="17446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072902" y="18970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072902" y="20494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072902" y="22018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072902" y="23542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072902" y="25066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072902" y="26590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072902" y="28114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bwMode="auto">
              <a:xfrm>
                <a:off x="9079525" y="1469522"/>
                <a:ext cx="567712" cy="141813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8934" tIns="14468" rIns="14468" bIns="28934" numCol="1" spcCol="0" rtlCol="0" fromWordArt="0" anchor="b" anchorCtr="0" forceAA="0" compatLnSpc="1">
                <a:prstTxWarp prst="textNoShape">
                  <a:avLst/>
                </a:prstTxWarp>
                <a:noAutofit/>
              </a:bodyPr>
              <a:lstStyle/>
              <a:p>
                <a:pPr algn="ctr" defTabSz="685056" fontAlgn="base">
                  <a:spcBef>
                    <a:spcPct val="0"/>
                  </a:spcBef>
                  <a:spcAft>
                    <a:spcPct val="0"/>
                  </a:spcAft>
                </a:pPr>
                <a:endParaRPr lang="en-US" sz="900" spc="-38" dirty="0">
                  <a:gradFill>
                    <a:gsLst>
                      <a:gs pos="0">
                        <a:srgbClr val="FFFFFF"/>
                      </a:gs>
                      <a:gs pos="100000">
                        <a:srgbClr val="FFFFFF"/>
                      </a:gs>
                    </a:gsLst>
                    <a:lin ang="5400000" scaled="0"/>
                  </a:gradFill>
                  <a:ea typeface="Segoe UI" pitchFamily="34" charset="0"/>
                  <a:cs typeface="Segoe UI" pitchFamily="34" charset="0"/>
                </a:endParaRPr>
              </a:p>
            </p:txBody>
          </p:sp>
          <p:grpSp>
            <p:nvGrpSpPr>
              <p:cNvPr id="24" name="Group 23"/>
              <p:cNvGrpSpPr/>
              <p:nvPr/>
            </p:nvGrpSpPr>
            <p:grpSpPr>
              <a:xfrm>
                <a:off x="9129862" y="1882150"/>
                <a:ext cx="411246" cy="457183"/>
                <a:chOff x="5142708" y="5054536"/>
                <a:chExt cx="1429571" cy="1589258"/>
              </a:xfrm>
              <a:solidFill>
                <a:schemeClr val="tx2"/>
              </a:solidFill>
            </p:grpSpPr>
            <p:sp>
              <p:nvSpPr>
                <p:cNvPr id="25" name="Hexagon 24"/>
                <p:cNvSpPr/>
                <p:nvPr/>
              </p:nvSpPr>
              <p:spPr bwMode="auto">
                <a:xfrm rot="5400000">
                  <a:off x="5153723" y="5159614"/>
                  <a:ext cx="1523633" cy="1313478"/>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6" name="Hexagon 25"/>
                <p:cNvSpPr/>
                <p:nvPr/>
              </p:nvSpPr>
              <p:spPr bwMode="auto">
                <a:xfrm rot="5400000">
                  <a:off x="5083987" y="5851043"/>
                  <a:ext cx="851472" cy="734029"/>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grpSp>
          <p:nvGrpSpPr>
            <p:cNvPr id="146" name="Group 145"/>
            <p:cNvGrpSpPr/>
            <p:nvPr/>
          </p:nvGrpSpPr>
          <p:grpSpPr>
            <a:xfrm>
              <a:off x="2516975" y="1897062"/>
              <a:ext cx="999883" cy="860115"/>
              <a:chOff x="7116614" y="4564062"/>
              <a:chExt cx="1768623" cy="1610905"/>
            </a:xfrm>
          </p:grpSpPr>
          <p:sp>
            <p:nvSpPr>
              <p:cNvPr id="28" name="Rectangle 27"/>
              <p:cNvSpPr/>
              <p:nvPr/>
            </p:nvSpPr>
            <p:spPr>
              <a:xfrm>
                <a:off x="7116614" y="4564062"/>
                <a:ext cx="1768623" cy="16109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cxnSp>
            <p:nvCxnSpPr>
              <p:cNvPr id="30" name="Straight Connector 29"/>
              <p:cNvCxnSpPr/>
              <p:nvPr/>
            </p:nvCxnSpPr>
            <p:spPr>
              <a:xfrm>
                <a:off x="7116614" y="4698634"/>
                <a:ext cx="17686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2" name="Group 131"/>
              <p:cNvGrpSpPr/>
              <p:nvPr/>
            </p:nvGrpSpPr>
            <p:grpSpPr>
              <a:xfrm>
                <a:off x="7116614" y="4868862"/>
                <a:ext cx="1768623" cy="1200305"/>
                <a:chOff x="7116614" y="4868862"/>
                <a:chExt cx="1768623" cy="1200305"/>
              </a:xfrm>
            </p:grpSpPr>
            <p:cxnSp>
              <p:nvCxnSpPr>
                <p:cNvPr id="31" name="Straight Connector 30"/>
                <p:cNvCxnSpPr/>
                <p:nvPr/>
              </p:nvCxnSpPr>
              <p:spPr>
                <a:xfrm>
                  <a:off x="7116614" y="48688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116614" y="50212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116614" y="51736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116614" y="53260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116614" y="54784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116614" y="56308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116614" y="57832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116614" y="59356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7116614" y="6069167"/>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3" name="Group 132"/>
              <p:cNvGrpSpPr/>
              <p:nvPr/>
            </p:nvGrpSpPr>
            <p:grpSpPr>
              <a:xfrm rot="5400000">
                <a:off x="7314223" y="4669449"/>
                <a:ext cx="1465627" cy="1524000"/>
                <a:chOff x="7116614" y="4564065"/>
                <a:chExt cx="1768624" cy="1524000"/>
              </a:xfrm>
            </p:grpSpPr>
            <p:cxnSp>
              <p:nvCxnSpPr>
                <p:cNvPr id="134" name="Straight Connector 133"/>
                <p:cNvCxnSpPr/>
                <p:nvPr/>
              </p:nvCxnSpPr>
              <p:spPr>
                <a:xfrm>
                  <a:off x="7116614" y="48688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7116614" y="50212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7116614" y="51736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7116614" y="53260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7116614" y="54784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7116614" y="56308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7116614" y="57832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7116614" y="59356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7116615" y="6088065"/>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7116615" y="4716465"/>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7116615" y="4564065"/>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5" name="Group 144"/>
              <p:cNvGrpSpPr/>
              <p:nvPr/>
            </p:nvGrpSpPr>
            <p:grpSpPr>
              <a:xfrm>
                <a:off x="7894637" y="5240143"/>
                <a:ext cx="720109" cy="695519"/>
                <a:chOff x="8317525" y="5598106"/>
                <a:chExt cx="567712" cy="548326"/>
              </a:xfrm>
            </p:grpSpPr>
            <p:sp>
              <p:nvSpPr>
                <p:cNvPr id="39" name="Rectangle 38"/>
                <p:cNvSpPr/>
                <p:nvPr/>
              </p:nvSpPr>
              <p:spPr bwMode="auto">
                <a:xfrm>
                  <a:off x="8317525" y="5598106"/>
                  <a:ext cx="567712" cy="548326"/>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8934" tIns="14468" rIns="14468" bIns="28934" numCol="1" spcCol="0" rtlCol="0" fromWordArt="0" anchor="b" anchorCtr="0" forceAA="0" compatLnSpc="1">
                  <a:prstTxWarp prst="textNoShape">
                    <a:avLst/>
                  </a:prstTxWarp>
                  <a:noAutofit/>
                </a:bodyPr>
                <a:lstStyle/>
                <a:p>
                  <a:pPr algn="ctr" defTabSz="685056" fontAlgn="base">
                    <a:spcBef>
                      <a:spcPct val="0"/>
                    </a:spcBef>
                    <a:spcAft>
                      <a:spcPct val="0"/>
                    </a:spcAft>
                  </a:pPr>
                  <a:endParaRPr lang="en-US" sz="900" spc="-38" dirty="0">
                    <a:gradFill>
                      <a:gsLst>
                        <a:gs pos="0">
                          <a:srgbClr val="FFFFFF"/>
                        </a:gs>
                        <a:gs pos="100000">
                          <a:srgbClr val="FFFFFF"/>
                        </a:gs>
                      </a:gsLst>
                      <a:lin ang="5400000" scaled="0"/>
                    </a:gradFill>
                    <a:ea typeface="Segoe UI" pitchFamily="34" charset="0"/>
                    <a:cs typeface="Segoe UI" pitchFamily="34" charset="0"/>
                  </a:endParaRPr>
                </a:p>
              </p:txBody>
            </p:sp>
            <p:grpSp>
              <p:nvGrpSpPr>
                <p:cNvPr id="40" name="Group 39"/>
                <p:cNvGrpSpPr/>
                <p:nvPr/>
              </p:nvGrpSpPr>
              <p:grpSpPr>
                <a:xfrm>
                  <a:off x="8397263" y="5688395"/>
                  <a:ext cx="353813" cy="390565"/>
                  <a:chOff x="5244923" y="5254538"/>
                  <a:chExt cx="1229926" cy="1357682"/>
                </a:xfrm>
                <a:solidFill>
                  <a:schemeClr val="tx2"/>
                </a:solidFill>
              </p:grpSpPr>
              <p:sp>
                <p:nvSpPr>
                  <p:cNvPr id="41" name="Hexagon 40"/>
                  <p:cNvSpPr/>
                  <p:nvPr/>
                </p:nvSpPr>
                <p:spPr bwMode="auto">
                  <a:xfrm rot="5400000">
                    <a:off x="5295100" y="5341924"/>
                    <a:ext cx="1267135" cy="1092363"/>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2" name="Hexagon 41"/>
                  <p:cNvSpPr/>
                  <p:nvPr/>
                </p:nvSpPr>
                <p:spPr bwMode="auto">
                  <a:xfrm rot="5400000">
                    <a:off x="5196087" y="5952941"/>
                    <a:ext cx="708115" cy="610444"/>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grpSp>
        <p:grpSp>
          <p:nvGrpSpPr>
            <p:cNvPr id="185" name="Group 184"/>
            <p:cNvGrpSpPr/>
            <p:nvPr/>
          </p:nvGrpSpPr>
          <p:grpSpPr>
            <a:xfrm>
              <a:off x="3832969" y="1897062"/>
              <a:ext cx="995080" cy="854399"/>
              <a:chOff x="9707236" y="4990172"/>
              <a:chExt cx="1542696" cy="1402690"/>
            </a:xfrm>
          </p:grpSpPr>
          <p:sp>
            <p:nvSpPr>
              <p:cNvPr id="149" name="Rectangle 148"/>
              <p:cNvSpPr/>
              <p:nvPr/>
            </p:nvSpPr>
            <p:spPr>
              <a:xfrm>
                <a:off x="9709908" y="4990172"/>
                <a:ext cx="1540023" cy="140269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cxnSp>
            <p:nvCxnSpPr>
              <p:cNvPr id="151" name="Straight Connector 150"/>
              <p:cNvCxnSpPr/>
              <p:nvPr/>
            </p:nvCxnSpPr>
            <p:spPr>
              <a:xfrm>
                <a:off x="9709908" y="5107350"/>
                <a:ext cx="15400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4" name="Group 163"/>
              <p:cNvGrpSpPr/>
              <p:nvPr/>
            </p:nvGrpSpPr>
            <p:grpSpPr>
              <a:xfrm>
                <a:off x="9799637" y="5249862"/>
                <a:ext cx="258273" cy="928912"/>
                <a:chOff x="8072902" y="5181762"/>
                <a:chExt cx="812335" cy="1066800"/>
              </a:xfrm>
            </p:grpSpPr>
            <p:cxnSp>
              <p:nvCxnSpPr>
                <p:cNvPr id="152" name="Straight Connector 151"/>
                <p:cNvCxnSpPr/>
                <p:nvPr/>
              </p:nvCxnSpPr>
              <p:spPr>
                <a:xfrm>
                  <a:off x="8072902" y="51817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8072902" y="53341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8072902" y="54865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8072902" y="56389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a:off x="8072902" y="57913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a:off x="8072902" y="59437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8072902" y="60961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8072902" y="62485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8" name="Group 167"/>
              <p:cNvGrpSpPr/>
              <p:nvPr/>
            </p:nvGrpSpPr>
            <p:grpSpPr>
              <a:xfrm>
                <a:off x="10186802" y="5248979"/>
                <a:ext cx="1063129" cy="448476"/>
                <a:chOff x="8426298" y="5123918"/>
                <a:chExt cx="1220940" cy="515048"/>
              </a:xfrm>
            </p:grpSpPr>
            <p:sp>
              <p:nvSpPr>
                <p:cNvPr id="160" name="Rectangle 159"/>
                <p:cNvSpPr/>
                <p:nvPr/>
              </p:nvSpPr>
              <p:spPr bwMode="auto">
                <a:xfrm>
                  <a:off x="8426298" y="5123918"/>
                  <a:ext cx="1220940" cy="51504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8934" tIns="14468" rIns="14468" bIns="28934" numCol="1" spcCol="0" rtlCol="0" fromWordArt="0" anchor="b" anchorCtr="0" forceAA="0" compatLnSpc="1">
                  <a:prstTxWarp prst="textNoShape">
                    <a:avLst/>
                  </a:prstTxWarp>
                  <a:noAutofit/>
                </a:bodyPr>
                <a:lstStyle/>
                <a:p>
                  <a:pPr algn="ctr" defTabSz="685056" fontAlgn="base">
                    <a:spcBef>
                      <a:spcPct val="0"/>
                    </a:spcBef>
                    <a:spcAft>
                      <a:spcPct val="0"/>
                    </a:spcAft>
                  </a:pPr>
                  <a:endParaRPr lang="en-US" sz="900" spc="-38" dirty="0">
                    <a:gradFill>
                      <a:gsLst>
                        <a:gs pos="0">
                          <a:srgbClr val="FFFFFF"/>
                        </a:gs>
                        <a:gs pos="100000">
                          <a:srgbClr val="FFFFFF"/>
                        </a:gs>
                      </a:gsLst>
                      <a:lin ang="5400000" scaled="0"/>
                    </a:gradFill>
                    <a:ea typeface="Segoe UI" pitchFamily="34" charset="0"/>
                    <a:cs typeface="Segoe UI" pitchFamily="34" charset="0"/>
                  </a:endParaRPr>
                </a:p>
              </p:txBody>
            </p:sp>
            <p:grpSp>
              <p:nvGrpSpPr>
                <p:cNvPr id="161" name="Group 160"/>
                <p:cNvGrpSpPr/>
                <p:nvPr/>
              </p:nvGrpSpPr>
              <p:grpSpPr>
                <a:xfrm>
                  <a:off x="8795574" y="5144915"/>
                  <a:ext cx="411244" cy="469333"/>
                  <a:chOff x="4671289" y="4818529"/>
                  <a:chExt cx="1429567" cy="1631496"/>
                </a:xfrm>
                <a:solidFill>
                  <a:schemeClr val="tx2"/>
                </a:solidFill>
              </p:grpSpPr>
              <p:sp>
                <p:nvSpPr>
                  <p:cNvPr id="162" name="Hexagon 161"/>
                  <p:cNvSpPr/>
                  <p:nvPr/>
                </p:nvSpPr>
                <p:spPr bwMode="auto">
                  <a:xfrm rot="5400000">
                    <a:off x="4682304" y="4923608"/>
                    <a:ext cx="1523631" cy="1313473"/>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3" name="Hexagon 162"/>
                  <p:cNvSpPr/>
                  <p:nvPr/>
                </p:nvSpPr>
                <p:spPr bwMode="auto">
                  <a:xfrm rot="5400000">
                    <a:off x="4612568" y="5657272"/>
                    <a:ext cx="851474" cy="734032"/>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sp>
            <p:nvSpPr>
              <p:cNvPr id="165" name="Rectangle 164"/>
              <p:cNvSpPr/>
              <p:nvPr/>
            </p:nvSpPr>
            <p:spPr bwMode="auto">
              <a:xfrm>
                <a:off x="9707236" y="5107350"/>
                <a:ext cx="479567" cy="1280994"/>
              </a:xfrm>
              <a:prstGeom prst="rect">
                <a:avLst/>
              </a:prstGeom>
              <a:noFill/>
              <a:ln w="31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66" name="Rectangle 165"/>
              <p:cNvSpPr/>
              <p:nvPr/>
            </p:nvSpPr>
            <p:spPr bwMode="auto">
              <a:xfrm>
                <a:off x="10186804" y="5692584"/>
                <a:ext cx="1063128" cy="690956"/>
              </a:xfrm>
              <a:prstGeom prst="rect">
                <a:avLst/>
              </a:prstGeom>
              <a:noFill/>
              <a:ln w="31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169" name="Group 168"/>
              <p:cNvGrpSpPr/>
              <p:nvPr/>
            </p:nvGrpSpPr>
            <p:grpSpPr>
              <a:xfrm>
                <a:off x="10254668" y="5787888"/>
                <a:ext cx="902852" cy="398105"/>
                <a:chOff x="8072902" y="5181762"/>
                <a:chExt cx="812335" cy="457200"/>
              </a:xfrm>
            </p:grpSpPr>
            <p:cxnSp>
              <p:nvCxnSpPr>
                <p:cNvPr id="170" name="Straight Connector 169"/>
                <p:cNvCxnSpPr/>
                <p:nvPr/>
              </p:nvCxnSpPr>
              <p:spPr>
                <a:xfrm>
                  <a:off x="8072902" y="51817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8072902" y="53341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8072902" y="54865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8072902" y="56389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0" name="Rectangle 179"/>
              <p:cNvSpPr/>
              <p:nvPr/>
            </p:nvSpPr>
            <p:spPr bwMode="auto">
              <a:xfrm>
                <a:off x="10205351" y="5132195"/>
                <a:ext cx="120040" cy="10080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cxnSp>
            <p:nvCxnSpPr>
              <p:cNvPr id="181" name="Straight Connector 180"/>
              <p:cNvCxnSpPr/>
              <p:nvPr/>
            </p:nvCxnSpPr>
            <p:spPr>
              <a:xfrm>
                <a:off x="10325391" y="5215471"/>
                <a:ext cx="92454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9175312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478423"/>
          </a:xfrm>
        </p:spPr>
        <p:txBody>
          <a:bodyPr/>
          <a:lstStyle/>
          <a:p>
            <a:r>
              <a:rPr lang="en-US" dirty="0" smtClean="0"/>
              <a:t>Cross Platform</a:t>
            </a:r>
          </a:p>
          <a:p>
            <a:pPr lvl="1"/>
            <a:r>
              <a:rPr lang="en-US" dirty="0" smtClean="0"/>
              <a:t>Designed from the ground up, Abstraction, </a:t>
            </a:r>
            <a:r>
              <a:rPr lang="en-US" dirty="0" err="1" smtClean="0"/>
              <a:t>Async</a:t>
            </a:r>
            <a:endParaRPr lang="en-US" dirty="0" smtClean="0"/>
          </a:p>
          <a:p>
            <a:r>
              <a:rPr lang="en-US" dirty="0" smtClean="0"/>
              <a:t>Cross App</a:t>
            </a:r>
          </a:p>
          <a:p>
            <a:pPr lvl="1"/>
            <a:r>
              <a:rPr lang="en-US" dirty="0" smtClean="0"/>
              <a:t>Common objects and methods across apps (selection, tables, settings)</a:t>
            </a:r>
          </a:p>
          <a:p>
            <a:r>
              <a:rPr lang="en-US" dirty="0" smtClean="0"/>
              <a:t>Compatibility</a:t>
            </a:r>
          </a:p>
          <a:p>
            <a:pPr lvl="1"/>
            <a:r>
              <a:rPr lang="en-US" dirty="0" smtClean="0"/>
              <a:t>Office Version to Version</a:t>
            </a:r>
          </a:p>
          <a:p>
            <a:r>
              <a:rPr lang="en-US" dirty="0" smtClean="0"/>
              <a:t>Web Standards</a:t>
            </a:r>
          </a:p>
          <a:p>
            <a:pPr lvl="1"/>
            <a:r>
              <a:rPr lang="en-US" dirty="0" err="1" smtClean="0"/>
              <a:t>ECMAScript</a:t>
            </a:r>
            <a:r>
              <a:rPr lang="en-US" dirty="0" smtClean="0"/>
              <a:t> 5 E.g. Property get/set, strict mode; Plain JS objects</a:t>
            </a:r>
          </a:p>
          <a:p>
            <a:r>
              <a:rPr lang="en-US" dirty="0" smtClean="0"/>
              <a:t>Performance</a:t>
            </a:r>
          </a:p>
          <a:p>
            <a:pPr lvl="1"/>
            <a:r>
              <a:rPr lang="en-US" dirty="0" err="1" smtClean="0"/>
              <a:t>Async</a:t>
            </a:r>
            <a:r>
              <a:rPr lang="en-US" dirty="0" smtClean="0"/>
              <a:t>, limits</a:t>
            </a:r>
            <a:endParaRPr lang="en-US" dirty="0"/>
          </a:p>
        </p:txBody>
      </p:sp>
      <p:sp>
        <p:nvSpPr>
          <p:cNvPr id="3" name="Title 2"/>
          <p:cNvSpPr>
            <a:spLocks noGrp="1"/>
          </p:cNvSpPr>
          <p:nvPr>
            <p:ph type="title"/>
          </p:nvPr>
        </p:nvSpPr>
        <p:spPr/>
        <p:txBody>
          <a:bodyPr/>
          <a:lstStyle/>
          <a:p>
            <a:r>
              <a:rPr lang="en-US" dirty="0" smtClean="0"/>
              <a:t>Principles</a:t>
            </a:r>
            <a:endParaRPr lang="en-US" dirty="0"/>
          </a:p>
        </p:txBody>
      </p:sp>
    </p:spTree>
    <p:extLst>
      <p:ext uri="{BB962C8B-B14F-4D97-AF65-F5344CB8AC3E}">
        <p14:creationId xmlns:p14="http://schemas.microsoft.com/office/powerpoint/2010/main" val="314589369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4"/>
          <p:cNvSpPr>
            <a:spLocks noGrp="1"/>
          </p:cNvSpPr>
          <p:nvPr>
            <p:ph type="title"/>
          </p:nvPr>
        </p:nvSpPr>
        <p:spPr/>
        <p:txBody>
          <a:bodyPr/>
          <a:lstStyle/>
          <a:p>
            <a:r>
              <a:rPr lang="en-US" sz="4896" spc="-102" dirty="0" smtClean="0">
                <a:gradFill>
                  <a:gsLst>
                    <a:gs pos="1250">
                      <a:schemeClr val="tx2"/>
                    </a:gs>
                    <a:gs pos="100000">
                      <a:schemeClr val="tx2"/>
                    </a:gs>
                  </a:gsLst>
                  <a:lin ang="5400000" scaled="0"/>
                </a:gradFill>
                <a:latin typeface="+mj-lt"/>
              </a:rPr>
              <a:t>Office </a:t>
            </a:r>
            <a:r>
              <a:rPr lang="en-US" sz="4896" spc="-102" dirty="0" err="1" smtClean="0">
                <a:gradFill>
                  <a:gsLst>
                    <a:gs pos="1250">
                      <a:schemeClr val="tx2"/>
                    </a:gs>
                    <a:gs pos="100000">
                      <a:schemeClr val="tx2"/>
                    </a:gs>
                  </a:gsLst>
                  <a:lin ang="5400000" scaled="0"/>
                </a:gradFill>
                <a:latin typeface="+mj-lt"/>
              </a:rPr>
              <a:t>Javascript</a:t>
            </a:r>
            <a:r>
              <a:rPr lang="en-US" sz="4896" spc="-102" dirty="0" smtClean="0">
                <a:gradFill>
                  <a:gsLst>
                    <a:gs pos="1250">
                      <a:schemeClr val="tx2"/>
                    </a:gs>
                    <a:gs pos="100000">
                      <a:schemeClr val="tx2"/>
                    </a:gs>
                  </a:gsLst>
                  <a:lin ang="5400000" scaled="0"/>
                </a:gradFill>
                <a:latin typeface="+mj-lt"/>
              </a:rPr>
              <a:t> API Overview</a:t>
            </a:r>
            <a:endParaRPr lang="en-US" sz="4896" spc="-102" dirty="0">
              <a:gradFill>
                <a:gsLst>
                  <a:gs pos="1250">
                    <a:schemeClr val="tx2"/>
                  </a:gs>
                  <a:gs pos="100000">
                    <a:schemeClr val="tx2"/>
                  </a:gs>
                </a:gsLst>
                <a:lin ang="5400000" scaled="0"/>
              </a:gradFill>
              <a:latin typeface="+mj-lt"/>
            </a:endParaRPr>
          </a:p>
        </p:txBody>
      </p:sp>
      <p:sp>
        <p:nvSpPr>
          <p:cNvPr id="6" name="Rounded Rectangle 5"/>
          <p:cNvSpPr/>
          <p:nvPr/>
        </p:nvSpPr>
        <p:spPr bwMode="auto">
          <a:xfrm>
            <a:off x="1570037" y="3224652"/>
            <a:ext cx="2082047" cy="705021"/>
          </a:xfrm>
          <a:prstGeom prst="roundRect">
            <a:avLst>
              <a:gd name="adj" fmla="val 9033"/>
            </a:avLst>
          </a:prstGeom>
          <a:solidFill>
            <a:schemeClr val="bg2"/>
          </a:solidFill>
          <a:ln w="25400" cap="flat" cmpd="sng" algn="ctr">
            <a:noFill/>
            <a:prstDash val="solid"/>
            <a:headEnd type="none" w="med" len="med"/>
            <a:tailEnd type="none" w="med" len="med"/>
          </a:ln>
          <a:effectLst>
            <a:glow rad="228600">
              <a:schemeClr val="accent6">
                <a:satMod val="175000"/>
                <a:alpha val="40000"/>
              </a:schemeClr>
            </a:glow>
          </a:effectLst>
        </p:spPr>
        <p:txBody>
          <a:bodyPr vert="horz" wrap="square" lIns="77693" tIns="38846" rIns="77693" bIns="38846" numCol="1" rtlCol="0" anchor="ctr" anchorCtr="0" compatLnSpc="1">
            <a:prstTxWarp prst="textNoShape">
              <a:avLst/>
            </a:prstTxWarp>
          </a:bodyPr>
          <a:lstStyle/>
          <a:p>
            <a:pPr algn="ctr" defTabSz="932185"/>
            <a:r>
              <a:rPr lang="en-US" sz="2379" kern="0" dirty="0">
                <a:solidFill>
                  <a:srgbClr val="FFFFFF"/>
                </a:solidFill>
                <a:effectLst>
                  <a:outerShdw blurRad="38100" dist="38100" dir="2700000" algn="tl">
                    <a:srgbClr val="000000">
                      <a:alpha val="43137"/>
                    </a:srgbClr>
                  </a:outerShdw>
                </a:effectLst>
              </a:rPr>
              <a:t>Document</a:t>
            </a:r>
          </a:p>
        </p:txBody>
      </p:sp>
      <p:sp>
        <p:nvSpPr>
          <p:cNvPr id="7" name="Rounded Rectangle 6"/>
          <p:cNvSpPr/>
          <p:nvPr/>
        </p:nvSpPr>
        <p:spPr bwMode="auto">
          <a:xfrm>
            <a:off x="3360827" y="1592262"/>
            <a:ext cx="5261494" cy="705021"/>
          </a:xfrm>
          <a:prstGeom prst="roundRect">
            <a:avLst>
              <a:gd name="adj" fmla="val 9033"/>
            </a:avLst>
          </a:prstGeom>
          <a:solidFill>
            <a:schemeClr val="bg1">
              <a:lumMod val="50000"/>
            </a:schemeClr>
          </a:solidFill>
          <a:ln w="25400" cap="flat" cmpd="sng" algn="ctr">
            <a:noFill/>
            <a:prstDash val="solid"/>
            <a:headEnd type="none" w="med" len="med"/>
            <a:tailEnd type="none" w="med" len="med"/>
          </a:ln>
          <a:effectLst>
            <a:glow rad="228600">
              <a:schemeClr val="accent6">
                <a:satMod val="175000"/>
                <a:alpha val="40000"/>
              </a:schemeClr>
            </a:glow>
          </a:effectLst>
        </p:spPr>
        <p:txBody>
          <a:bodyPr vert="horz" wrap="square" lIns="77693" tIns="38846" rIns="77693" bIns="38846" numCol="1" rtlCol="0" anchor="ctr" anchorCtr="0" compatLnSpc="1">
            <a:prstTxWarp prst="textNoShape">
              <a:avLst/>
            </a:prstTxWarp>
          </a:bodyPr>
          <a:lstStyle/>
          <a:p>
            <a:pPr algn="ctr" defTabSz="932185"/>
            <a:r>
              <a:rPr lang="en-US" sz="3600" kern="0" dirty="0" err="1" smtClean="0">
                <a:solidFill>
                  <a:srgbClr val="FFFFFF"/>
                </a:solidFill>
                <a:effectLst>
                  <a:outerShdw blurRad="38100" dist="38100" dir="2700000" algn="tl">
                    <a:srgbClr val="000000">
                      <a:alpha val="43137"/>
                    </a:srgbClr>
                  </a:outerShdw>
                </a:effectLst>
              </a:rPr>
              <a:t>Office.context</a:t>
            </a:r>
            <a:endParaRPr lang="en-US" sz="3600" kern="0" dirty="0">
              <a:solidFill>
                <a:srgbClr val="FFFFFF"/>
              </a:solidFill>
              <a:effectLst>
                <a:outerShdw blurRad="38100" dist="38100" dir="2700000" algn="tl">
                  <a:srgbClr val="000000">
                    <a:alpha val="43137"/>
                  </a:srgbClr>
                </a:outerShdw>
              </a:effectLst>
            </a:endParaRPr>
          </a:p>
        </p:txBody>
      </p:sp>
      <p:sp>
        <p:nvSpPr>
          <p:cNvPr id="9" name="Bent-Up Arrow 8"/>
          <p:cNvSpPr/>
          <p:nvPr/>
        </p:nvSpPr>
        <p:spPr bwMode="auto">
          <a:xfrm rot="5400000">
            <a:off x="1620042" y="4458688"/>
            <a:ext cx="733172" cy="648638"/>
          </a:xfrm>
          <a:prstGeom prst="bentUpArrow">
            <a:avLst>
              <a:gd name="adj1" fmla="val 27795"/>
              <a:gd name="adj2" fmla="val 25000"/>
              <a:gd name="adj3" fmla="val 25000"/>
            </a:avLst>
          </a:prstGeom>
          <a:solidFill>
            <a:schemeClr val="bg2"/>
          </a:solidFill>
          <a:ln>
            <a:noFill/>
            <a:headEnd type="none" w="med" len="med"/>
            <a:tailEnd type="none" w="med" len="med"/>
          </a:ln>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10" name="Bent-Up Arrow 9"/>
          <p:cNvSpPr/>
          <p:nvPr/>
        </p:nvSpPr>
        <p:spPr bwMode="auto">
          <a:xfrm rot="5400000">
            <a:off x="1668029" y="3923952"/>
            <a:ext cx="637193" cy="648638"/>
          </a:xfrm>
          <a:prstGeom prst="bentUpArrow">
            <a:avLst/>
          </a:prstGeom>
          <a:solidFill>
            <a:schemeClr val="bg2"/>
          </a:solidFill>
          <a:ln>
            <a:noFill/>
            <a:headEnd type="none" w="med" len="med"/>
            <a:tailEnd type="none" w="med" len="med"/>
          </a:ln>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12" name="TextBox 11"/>
          <p:cNvSpPr txBox="1"/>
          <p:nvPr/>
        </p:nvSpPr>
        <p:spPr>
          <a:xfrm>
            <a:off x="4237615" y="2277291"/>
            <a:ext cx="188409" cy="480926"/>
          </a:xfrm>
          <a:prstGeom prst="rect">
            <a:avLst/>
          </a:prstGeom>
          <a:noFill/>
          <a:effectLst>
            <a:glow rad="228600">
              <a:schemeClr val="accent6">
                <a:satMod val="175000"/>
                <a:alpha val="40000"/>
              </a:schemeClr>
            </a:glow>
          </a:effectLst>
        </p:spPr>
        <p:txBody>
          <a:bodyPr wrap="none" rtlCol="0">
            <a:spAutoFit/>
          </a:bodyPr>
          <a:lstStyle/>
          <a:p>
            <a:pPr defTabSz="776947"/>
            <a:endParaRPr lang="en-US" sz="2464" kern="0" dirty="0">
              <a:solidFill>
                <a:sysClr val="windowText" lastClr="000000"/>
              </a:solidFill>
            </a:endParaRPr>
          </a:p>
        </p:txBody>
      </p:sp>
      <p:sp>
        <p:nvSpPr>
          <p:cNvPr id="14" name="Rounded Rectangle 13"/>
          <p:cNvSpPr/>
          <p:nvPr/>
        </p:nvSpPr>
        <p:spPr bwMode="auto">
          <a:xfrm>
            <a:off x="2310944" y="5991845"/>
            <a:ext cx="2082047" cy="561679"/>
          </a:xfrm>
          <a:prstGeom prst="roundRect">
            <a:avLst>
              <a:gd name="adj" fmla="val 9033"/>
            </a:avLst>
          </a:prstGeom>
          <a:solidFill>
            <a:schemeClr val="bg2"/>
          </a:solidFill>
          <a:ln w="25400" cap="flat" cmpd="sng" algn="ctr">
            <a:noFill/>
            <a:prstDash val="solid"/>
            <a:headEnd type="none" w="med" len="med"/>
            <a:tailEnd type="none" w="med" len="med"/>
          </a:ln>
          <a:effectLst>
            <a:glow rad="228600">
              <a:schemeClr val="accent6">
                <a:satMod val="175000"/>
                <a:alpha val="40000"/>
              </a:schemeClr>
            </a:glow>
          </a:effectLst>
        </p:spPr>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r>
              <a:rPr lang="en-US" sz="1615" kern="0" dirty="0" err="1" smtClean="0">
                <a:solidFill>
                  <a:srgbClr val="FFFFFF"/>
                </a:solidFill>
                <a:effectLst>
                  <a:outerShdw blurRad="38100" dist="38100" dir="2700000" algn="tl">
                    <a:srgbClr val="000000">
                      <a:alpha val="43137"/>
                    </a:srgbClr>
                  </a:outerShdw>
                </a:effectLst>
              </a:rPr>
              <a:t>CustomXmlParts</a:t>
            </a:r>
            <a:endParaRPr lang="en-US" sz="1615" kern="0" dirty="0">
              <a:solidFill>
                <a:srgbClr val="FFFFFF"/>
              </a:solidFill>
              <a:effectLst>
                <a:outerShdw blurRad="38100" dist="38100" dir="2700000" algn="tl">
                  <a:srgbClr val="000000">
                    <a:alpha val="43137"/>
                  </a:srgbClr>
                </a:outerShdw>
              </a:effectLst>
            </a:endParaRPr>
          </a:p>
        </p:txBody>
      </p:sp>
      <p:sp>
        <p:nvSpPr>
          <p:cNvPr id="18" name="Bent-Up Arrow 17"/>
          <p:cNvSpPr/>
          <p:nvPr/>
        </p:nvSpPr>
        <p:spPr bwMode="auto">
          <a:xfrm rot="5400000">
            <a:off x="1611275" y="5806598"/>
            <a:ext cx="756541" cy="648638"/>
          </a:xfrm>
          <a:prstGeom prst="bentUpArrow">
            <a:avLst/>
          </a:prstGeom>
          <a:solidFill>
            <a:schemeClr val="bg2"/>
          </a:solidFill>
          <a:ln>
            <a:noFill/>
            <a:headEnd type="none" w="med" len="med"/>
            <a:tailEnd type="none" w="med" len="med"/>
          </a:ln>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19" name="Right Arrow 18"/>
          <p:cNvSpPr/>
          <p:nvPr/>
        </p:nvSpPr>
        <p:spPr>
          <a:xfrm rot="8100000">
            <a:off x="3406936" y="2514627"/>
            <a:ext cx="763224" cy="446552"/>
          </a:xfrm>
          <a:prstGeom prst="rightArrow">
            <a:avLst/>
          </a:prstGeom>
          <a:solidFill>
            <a:schemeClr val="bg2"/>
          </a:solidFill>
          <a:ln>
            <a:noFill/>
            <a:headEnd type="none" w="med" len="med"/>
            <a:tailEnd type="none" w="med" len="med"/>
          </a:ln>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30" name="Rounded Rectangle 29"/>
          <p:cNvSpPr/>
          <p:nvPr/>
        </p:nvSpPr>
        <p:spPr bwMode="auto">
          <a:xfrm>
            <a:off x="2310944" y="4771926"/>
            <a:ext cx="2082047" cy="516737"/>
          </a:xfrm>
          <a:prstGeom prst="roundRect">
            <a:avLst>
              <a:gd name="adj" fmla="val 9033"/>
            </a:avLst>
          </a:prstGeom>
          <a:solidFill>
            <a:schemeClr val="bg2"/>
          </a:solidFill>
          <a:ln w="25400" cap="flat" cmpd="sng" algn="ctr">
            <a:noFill/>
            <a:prstDash val="solid"/>
            <a:headEnd type="none" w="med" len="med"/>
            <a:tailEnd type="none" w="med" len="med"/>
          </a:ln>
          <a:effectLst>
            <a:glow rad="228600">
              <a:schemeClr val="accent6">
                <a:satMod val="175000"/>
                <a:alpha val="40000"/>
              </a:schemeClr>
            </a:glow>
          </a:effectLst>
        </p:spPr>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r>
              <a:rPr lang="en-US" sz="1530" kern="0" dirty="0">
                <a:solidFill>
                  <a:srgbClr val="FFFFFF"/>
                </a:solidFill>
                <a:effectLst>
                  <a:outerShdw blurRad="38100" dist="38100" dir="2700000" algn="tl">
                    <a:srgbClr val="000000">
                      <a:alpha val="43137"/>
                    </a:srgbClr>
                  </a:outerShdw>
                </a:effectLst>
              </a:rPr>
              <a:t>Bindings</a:t>
            </a:r>
          </a:p>
        </p:txBody>
      </p:sp>
      <p:sp>
        <p:nvSpPr>
          <p:cNvPr id="38" name="Rounded Rectangle 37"/>
          <p:cNvSpPr/>
          <p:nvPr/>
        </p:nvSpPr>
        <p:spPr bwMode="auto">
          <a:xfrm>
            <a:off x="2310944" y="5333605"/>
            <a:ext cx="2082047" cy="577704"/>
          </a:xfrm>
          <a:prstGeom prst="roundRect">
            <a:avLst>
              <a:gd name="adj" fmla="val 9033"/>
            </a:avLst>
          </a:prstGeom>
          <a:solidFill>
            <a:schemeClr val="bg2"/>
          </a:solidFill>
          <a:ln w="25400" cap="flat" cmpd="sng" algn="ctr">
            <a:noFill/>
            <a:prstDash val="solid"/>
            <a:headEnd type="none" w="med" len="med"/>
            <a:tailEnd type="none" w="med" len="med"/>
          </a:ln>
          <a:effectLst>
            <a:glow rad="228600">
              <a:schemeClr val="accent6">
                <a:satMod val="175000"/>
                <a:alpha val="40000"/>
              </a:schemeClr>
            </a:glow>
          </a:effectLst>
        </p:spPr>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r>
              <a:rPr lang="en-US" sz="1615" kern="0" dirty="0" smtClean="0">
                <a:solidFill>
                  <a:srgbClr val="FFFFFF"/>
                </a:solidFill>
                <a:effectLst>
                  <a:outerShdw blurRad="38100" dist="38100" dir="2700000" algn="tl">
                    <a:srgbClr val="000000">
                      <a:alpha val="43137"/>
                    </a:srgbClr>
                  </a:outerShdw>
                </a:effectLst>
              </a:rPr>
              <a:t>Settings</a:t>
            </a:r>
            <a:endParaRPr lang="en-US" sz="1615" kern="0" dirty="0">
              <a:solidFill>
                <a:srgbClr val="FFFFFF"/>
              </a:solidFill>
              <a:effectLst>
                <a:outerShdw blurRad="38100" dist="38100" dir="2700000" algn="tl">
                  <a:srgbClr val="000000">
                    <a:alpha val="43137"/>
                  </a:srgbClr>
                </a:outerShdw>
              </a:effectLst>
            </a:endParaRPr>
          </a:p>
        </p:txBody>
      </p:sp>
      <p:sp>
        <p:nvSpPr>
          <p:cNvPr id="39" name="Rounded Rectangle 38"/>
          <p:cNvSpPr/>
          <p:nvPr/>
        </p:nvSpPr>
        <p:spPr bwMode="auto">
          <a:xfrm>
            <a:off x="2310944" y="4097465"/>
            <a:ext cx="2082047" cy="617455"/>
          </a:xfrm>
          <a:prstGeom prst="roundRect">
            <a:avLst>
              <a:gd name="adj" fmla="val 9033"/>
            </a:avLst>
          </a:prstGeom>
          <a:solidFill>
            <a:schemeClr val="bg2"/>
          </a:solidFill>
          <a:ln w="25400" cap="flat" cmpd="sng" algn="ctr">
            <a:noFill/>
            <a:prstDash val="solid"/>
            <a:headEnd type="none" w="med" len="med"/>
            <a:tailEnd type="none" w="med" len="med"/>
          </a:ln>
          <a:effectLst>
            <a:glow rad="228600">
              <a:schemeClr val="accent6">
                <a:satMod val="175000"/>
                <a:alpha val="40000"/>
              </a:schemeClr>
            </a:glow>
          </a:effectLst>
        </p:spPr>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r>
              <a:rPr lang="en-US" sz="1530" kern="0" dirty="0">
                <a:solidFill>
                  <a:srgbClr val="FFFFFF"/>
                </a:solidFill>
                <a:effectLst>
                  <a:outerShdw blurRad="38100" dist="38100" dir="2700000" algn="tl">
                    <a:srgbClr val="000000">
                      <a:alpha val="43137"/>
                    </a:srgbClr>
                  </a:outerShdw>
                </a:effectLst>
              </a:rPr>
              <a:t>R/W Selection</a:t>
            </a:r>
          </a:p>
        </p:txBody>
      </p:sp>
      <p:sp>
        <p:nvSpPr>
          <p:cNvPr id="40" name="Bent-Up Arrow 39"/>
          <p:cNvSpPr/>
          <p:nvPr/>
        </p:nvSpPr>
        <p:spPr bwMode="auto">
          <a:xfrm rot="5400000">
            <a:off x="1620040" y="5126802"/>
            <a:ext cx="733172" cy="648638"/>
          </a:xfrm>
          <a:prstGeom prst="bentUpArrow">
            <a:avLst>
              <a:gd name="adj1" fmla="val 27795"/>
              <a:gd name="adj2" fmla="val 25000"/>
              <a:gd name="adj3" fmla="val 25000"/>
            </a:avLst>
          </a:prstGeom>
          <a:solidFill>
            <a:schemeClr val="bg2"/>
          </a:solidFill>
          <a:ln>
            <a:noFill/>
            <a:headEnd type="none" w="med" len="med"/>
            <a:tailEnd type="none" w="med" len="med"/>
          </a:ln>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21" name="Right Arrow 20"/>
          <p:cNvSpPr/>
          <p:nvPr/>
        </p:nvSpPr>
        <p:spPr>
          <a:xfrm rot="5400000">
            <a:off x="5609962" y="2526764"/>
            <a:ext cx="763224" cy="446552"/>
          </a:xfrm>
          <a:prstGeom prst="rightArrow">
            <a:avLst/>
          </a:prstGeom>
          <a:solidFill>
            <a:schemeClr val="accent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22" name="Rounded Rectangle 21"/>
          <p:cNvSpPr/>
          <p:nvPr/>
        </p:nvSpPr>
        <p:spPr bwMode="auto">
          <a:xfrm>
            <a:off x="4950551" y="3202798"/>
            <a:ext cx="2082047" cy="705021"/>
          </a:xfrm>
          <a:prstGeom prst="roundRect">
            <a:avLst>
              <a:gd name="adj" fmla="val 9033"/>
            </a:avLst>
          </a:prstGeom>
          <a:solidFill>
            <a:schemeClr val="accent1"/>
          </a:solidFill>
          <a:ln w="254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185"/>
            <a:r>
              <a:rPr lang="en-US" sz="2379" kern="0" dirty="0">
                <a:solidFill>
                  <a:srgbClr val="FFFFFF"/>
                </a:solidFill>
                <a:effectLst>
                  <a:outerShdw blurRad="38100" dist="38100" dir="2700000" algn="tl">
                    <a:srgbClr val="000000">
                      <a:alpha val="43137"/>
                    </a:srgbClr>
                  </a:outerShdw>
                </a:effectLst>
              </a:rPr>
              <a:t>Mailbox</a:t>
            </a:r>
          </a:p>
        </p:txBody>
      </p:sp>
      <p:sp>
        <p:nvSpPr>
          <p:cNvPr id="23" name="Bent-Up Arrow 22"/>
          <p:cNvSpPr/>
          <p:nvPr/>
        </p:nvSpPr>
        <p:spPr bwMode="auto">
          <a:xfrm rot="5400000">
            <a:off x="5197745" y="4436833"/>
            <a:ext cx="733172" cy="648638"/>
          </a:xfrm>
          <a:prstGeom prst="bentUpArrow">
            <a:avLst>
              <a:gd name="adj1" fmla="val 27795"/>
              <a:gd name="adj2" fmla="val 25000"/>
              <a:gd name="adj3" fmla="val 25000"/>
            </a:avLst>
          </a:prstGeom>
          <a:solidFill>
            <a:schemeClr val="accent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24" name="Bent-Up Arrow 23"/>
          <p:cNvSpPr/>
          <p:nvPr/>
        </p:nvSpPr>
        <p:spPr bwMode="auto">
          <a:xfrm rot="5400000">
            <a:off x="5245732" y="3902097"/>
            <a:ext cx="637193" cy="648638"/>
          </a:xfrm>
          <a:prstGeom prst="bentUpArrow">
            <a:avLst/>
          </a:prstGeom>
          <a:solidFill>
            <a:schemeClr val="accent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25" name="Rounded Rectangle 24"/>
          <p:cNvSpPr/>
          <p:nvPr/>
        </p:nvSpPr>
        <p:spPr bwMode="auto">
          <a:xfrm>
            <a:off x="5888647" y="5969990"/>
            <a:ext cx="2082047" cy="561679"/>
          </a:xfrm>
          <a:prstGeom prst="roundRect">
            <a:avLst>
              <a:gd name="adj" fmla="val 9033"/>
            </a:avLst>
          </a:prstGeom>
          <a:solidFill>
            <a:srgbClr val="00B050"/>
          </a:solidFill>
          <a:ln w="254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r>
              <a:rPr lang="en-US" sz="1600" kern="0" dirty="0" smtClean="0">
                <a:solidFill>
                  <a:srgbClr val="FFFFFF"/>
                </a:solidFill>
                <a:effectLst>
                  <a:outerShdw blurRad="38100" dist="38100" dir="2700000" algn="tl">
                    <a:srgbClr val="000000">
                      <a:alpha val="43137"/>
                    </a:srgbClr>
                  </a:outerShdw>
                </a:effectLst>
              </a:rPr>
              <a:t>Properties &amp; Settings</a:t>
            </a:r>
            <a:endParaRPr lang="en-US" sz="1600" kern="0" dirty="0">
              <a:solidFill>
                <a:srgbClr val="FFFFFF"/>
              </a:solidFill>
              <a:effectLst>
                <a:outerShdw blurRad="38100" dist="38100" dir="2700000" algn="tl">
                  <a:srgbClr val="000000">
                    <a:alpha val="43137"/>
                  </a:srgbClr>
                </a:outerShdw>
              </a:effectLst>
            </a:endParaRPr>
          </a:p>
        </p:txBody>
      </p:sp>
      <p:sp>
        <p:nvSpPr>
          <p:cNvPr id="26" name="Bent-Up Arrow 25"/>
          <p:cNvSpPr/>
          <p:nvPr/>
        </p:nvSpPr>
        <p:spPr bwMode="auto">
          <a:xfrm rot="5400000">
            <a:off x="5193066" y="5784743"/>
            <a:ext cx="756541" cy="648638"/>
          </a:xfrm>
          <a:prstGeom prst="bentUpArrow">
            <a:avLst/>
          </a:prstGeom>
          <a:solidFill>
            <a:schemeClr val="accent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27" name="Rounded Rectangle 26"/>
          <p:cNvSpPr/>
          <p:nvPr/>
        </p:nvSpPr>
        <p:spPr bwMode="auto">
          <a:xfrm>
            <a:off x="5888647" y="4750071"/>
            <a:ext cx="2082047" cy="516737"/>
          </a:xfrm>
          <a:prstGeom prst="roundRect">
            <a:avLst>
              <a:gd name="adj" fmla="val 9033"/>
            </a:avLst>
          </a:prstGeom>
          <a:solidFill>
            <a:srgbClr val="00B050"/>
          </a:solidFill>
          <a:ln w="254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r>
              <a:rPr lang="en-US" kern="0" dirty="0" smtClean="0">
                <a:solidFill>
                  <a:srgbClr val="FFFFFF"/>
                </a:solidFill>
                <a:effectLst>
                  <a:outerShdw blurRad="38100" dist="38100" dir="2700000" algn="tl">
                    <a:srgbClr val="000000">
                      <a:alpha val="43137"/>
                    </a:srgbClr>
                  </a:outerShdw>
                </a:effectLst>
              </a:rPr>
              <a:t>User Profile</a:t>
            </a:r>
            <a:endParaRPr lang="en-US" kern="0" dirty="0">
              <a:solidFill>
                <a:srgbClr val="FFFFFF"/>
              </a:solidFill>
              <a:effectLst>
                <a:outerShdw blurRad="38100" dist="38100" dir="2700000" algn="tl">
                  <a:srgbClr val="000000">
                    <a:alpha val="43137"/>
                  </a:srgbClr>
                </a:outerShdw>
              </a:effectLst>
            </a:endParaRPr>
          </a:p>
        </p:txBody>
      </p:sp>
      <p:sp>
        <p:nvSpPr>
          <p:cNvPr id="28" name="Rounded Rectangle 27"/>
          <p:cNvSpPr/>
          <p:nvPr/>
        </p:nvSpPr>
        <p:spPr bwMode="auto">
          <a:xfrm>
            <a:off x="5888647" y="5311750"/>
            <a:ext cx="2082047" cy="577704"/>
          </a:xfrm>
          <a:prstGeom prst="roundRect">
            <a:avLst>
              <a:gd name="adj" fmla="val 9033"/>
            </a:avLst>
          </a:prstGeom>
          <a:solidFill>
            <a:srgbClr val="00B050"/>
          </a:solidFill>
          <a:ln w="254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r>
              <a:rPr lang="en-US" kern="0" dirty="0" smtClean="0">
                <a:solidFill>
                  <a:srgbClr val="FFFFFF"/>
                </a:solidFill>
                <a:effectLst>
                  <a:outerShdw blurRad="38100" dist="38100" dir="2700000" algn="tl">
                    <a:srgbClr val="000000">
                      <a:alpha val="43137"/>
                    </a:srgbClr>
                  </a:outerShdw>
                </a:effectLst>
              </a:rPr>
              <a:t>EWS</a:t>
            </a:r>
            <a:endParaRPr lang="en-US" kern="0" dirty="0">
              <a:solidFill>
                <a:srgbClr val="FFFFFF"/>
              </a:solidFill>
              <a:effectLst>
                <a:outerShdw blurRad="38100" dist="38100" dir="2700000" algn="tl">
                  <a:srgbClr val="000000">
                    <a:alpha val="43137"/>
                  </a:srgbClr>
                </a:outerShdw>
              </a:effectLst>
            </a:endParaRPr>
          </a:p>
        </p:txBody>
      </p:sp>
      <p:sp>
        <p:nvSpPr>
          <p:cNvPr id="29" name="Rounded Rectangle 28"/>
          <p:cNvSpPr/>
          <p:nvPr/>
        </p:nvSpPr>
        <p:spPr bwMode="auto">
          <a:xfrm>
            <a:off x="5888647" y="4075610"/>
            <a:ext cx="2082047" cy="617455"/>
          </a:xfrm>
          <a:prstGeom prst="roundRect">
            <a:avLst>
              <a:gd name="adj" fmla="val 9033"/>
            </a:avLst>
          </a:prstGeom>
          <a:solidFill>
            <a:srgbClr val="00B050"/>
          </a:solidFill>
          <a:ln w="254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r>
              <a:rPr lang="en-US" kern="0" dirty="0" smtClean="0">
                <a:solidFill>
                  <a:srgbClr val="FFFFFF"/>
                </a:solidFill>
                <a:effectLst>
                  <a:outerShdw blurRad="38100" dist="38100" dir="2700000" algn="tl">
                    <a:srgbClr val="000000">
                      <a:alpha val="43137"/>
                    </a:srgbClr>
                  </a:outerShdw>
                </a:effectLst>
              </a:rPr>
              <a:t>Item</a:t>
            </a:r>
            <a:endParaRPr lang="en-US" kern="0" dirty="0">
              <a:solidFill>
                <a:srgbClr val="FFFFFF"/>
              </a:solidFill>
              <a:effectLst>
                <a:outerShdw blurRad="38100" dist="38100" dir="2700000" algn="tl">
                  <a:srgbClr val="000000">
                    <a:alpha val="43137"/>
                  </a:srgbClr>
                </a:outerShdw>
              </a:effectLst>
            </a:endParaRPr>
          </a:p>
        </p:txBody>
      </p:sp>
      <p:sp>
        <p:nvSpPr>
          <p:cNvPr id="31" name="Bent-Up Arrow 30"/>
          <p:cNvSpPr/>
          <p:nvPr/>
        </p:nvSpPr>
        <p:spPr bwMode="auto">
          <a:xfrm rot="5400000">
            <a:off x="5197743" y="5104947"/>
            <a:ext cx="733172" cy="648638"/>
          </a:xfrm>
          <a:prstGeom prst="bentUpArrow">
            <a:avLst>
              <a:gd name="adj1" fmla="val 27795"/>
              <a:gd name="adj2" fmla="val 25000"/>
              <a:gd name="adj3" fmla="val 25000"/>
            </a:avLst>
          </a:prstGeom>
          <a:solidFill>
            <a:schemeClr val="accent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a:off x="8306961" y="3126206"/>
            <a:ext cx="2082047" cy="705021"/>
          </a:xfrm>
          <a:prstGeom prst="roundRect">
            <a:avLst>
              <a:gd name="adj" fmla="val 9033"/>
            </a:avLst>
          </a:prstGeom>
          <a:solidFill>
            <a:schemeClr val="accent2"/>
          </a:solidFill>
          <a:ln w="254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185"/>
            <a:r>
              <a:rPr lang="en-US" sz="2379" kern="0" dirty="0" smtClean="0">
                <a:solidFill>
                  <a:srgbClr val="FFFFFF"/>
                </a:solidFill>
                <a:effectLst>
                  <a:outerShdw blurRad="38100" dist="38100" dir="2700000" algn="tl">
                    <a:srgbClr val="000000">
                      <a:alpha val="43137"/>
                    </a:srgbClr>
                  </a:outerShdw>
                </a:effectLst>
              </a:rPr>
              <a:t>Project</a:t>
            </a:r>
            <a:endParaRPr lang="en-US" sz="2379" kern="0" dirty="0">
              <a:solidFill>
                <a:srgbClr val="FFFFFF"/>
              </a:solidFill>
              <a:effectLst>
                <a:outerShdw blurRad="38100" dist="38100" dir="2700000" algn="tl">
                  <a:srgbClr val="000000">
                    <a:alpha val="43137"/>
                  </a:srgbClr>
                </a:outerShdw>
              </a:effectLst>
            </a:endParaRPr>
          </a:p>
        </p:txBody>
      </p:sp>
      <p:sp>
        <p:nvSpPr>
          <p:cNvPr id="33" name="Bent-Up Arrow 32"/>
          <p:cNvSpPr/>
          <p:nvPr/>
        </p:nvSpPr>
        <p:spPr bwMode="auto">
          <a:xfrm rot="5400000">
            <a:off x="8554155" y="4360241"/>
            <a:ext cx="733172" cy="648638"/>
          </a:xfrm>
          <a:prstGeom prst="bentUpArrow">
            <a:avLst>
              <a:gd name="adj1" fmla="val 27795"/>
              <a:gd name="adj2" fmla="val 25000"/>
              <a:gd name="adj3" fmla="val 25000"/>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34" name="Bent-Up Arrow 33"/>
          <p:cNvSpPr/>
          <p:nvPr/>
        </p:nvSpPr>
        <p:spPr bwMode="auto">
          <a:xfrm rot="5400000">
            <a:off x="8602142" y="3825505"/>
            <a:ext cx="637193" cy="648638"/>
          </a:xfrm>
          <a:prstGeom prst="bentUpArrow">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
        <p:nvSpPr>
          <p:cNvPr id="37" name="Rounded Rectangle 36"/>
          <p:cNvSpPr/>
          <p:nvPr/>
        </p:nvSpPr>
        <p:spPr bwMode="auto">
          <a:xfrm>
            <a:off x="9245057" y="4673479"/>
            <a:ext cx="2082047" cy="516737"/>
          </a:xfrm>
          <a:prstGeom prst="roundRect">
            <a:avLst>
              <a:gd name="adj" fmla="val 9033"/>
            </a:avLst>
          </a:prstGeom>
          <a:solidFill>
            <a:schemeClr val="accent2"/>
          </a:solidFill>
          <a:ln w="254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r>
              <a:rPr lang="en-US" kern="0" dirty="0" smtClean="0">
                <a:solidFill>
                  <a:srgbClr val="FFFFFF"/>
                </a:solidFill>
                <a:effectLst>
                  <a:outerShdw blurRad="38100" dist="38100" dir="2700000" algn="tl">
                    <a:srgbClr val="000000">
                      <a:alpha val="43137"/>
                    </a:srgbClr>
                  </a:outerShdw>
                </a:effectLst>
              </a:rPr>
              <a:t>Tasks</a:t>
            </a:r>
            <a:endParaRPr lang="en-US" kern="0" dirty="0">
              <a:solidFill>
                <a:srgbClr val="FFFFFF"/>
              </a:solidFill>
              <a:effectLst>
                <a:outerShdw blurRad="38100" dist="38100" dir="2700000" algn="tl">
                  <a:srgbClr val="000000">
                    <a:alpha val="43137"/>
                  </a:srgbClr>
                </a:outerShdw>
              </a:effectLst>
            </a:endParaRPr>
          </a:p>
        </p:txBody>
      </p:sp>
      <p:sp>
        <p:nvSpPr>
          <p:cNvPr id="42" name="Rounded Rectangle 41"/>
          <p:cNvSpPr/>
          <p:nvPr/>
        </p:nvSpPr>
        <p:spPr bwMode="auto">
          <a:xfrm>
            <a:off x="9245057" y="3999018"/>
            <a:ext cx="2082047" cy="617455"/>
          </a:xfrm>
          <a:prstGeom prst="roundRect">
            <a:avLst>
              <a:gd name="adj" fmla="val 9033"/>
            </a:avLst>
          </a:prstGeom>
          <a:solidFill>
            <a:schemeClr val="accent2"/>
          </a:solidFill>
          <a:ln w="25400" cap="flat" cmpd="sng" algn="ctr">
            <a:noFill/>
            <a:prstDash val="solid"/>
            <a:headEnd type="none" w="med" len="med"/>
            <a:tailEnd type="none" w="med" len="med"/>
          </a:ln>
          <a:effectLst/>
        </p:spPr>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r>
              <a:rPr lang="en-US" kern="0" dirty="0" smtClean="0">
                <a:solidFill>
                  <a:srgbClr val="FFFFFF"/>
                </a:solidFill>
                <a:effectLst>
                  <a:outerShdw blurRad="38100" dist="38100" dir="2700000" algn="tl">
                    <a:srgbClr val="000000">
                      <a:alpha val="43137"/>
                    </a:srgbClr>
                  </a:outerShdw>
                </a:effectLst>
              </a:rPr>
              <a:t>Project Info</a:t>
            </a:r>
            <a:endParaRPr lang="en-US" kern="0" dirty="0">
              <a:solidFill>
                <a:srgbClr val="FFFFFF"/>
              </a:solidFill>
              <a:effectLst>
                <a:outerShdw blurRad="38100" dist="38100" dir="2700000" algn="tl">
                  <a:srgbClr val="000000">
                    <a:alpha val="43137"/>
                  </a:srgbClr>
                </a:outerShdw>
              </a:effectLst>
            </a:endParaRPr>
          </a:p>
        </p:txBody>
      </p:sp>
      <p:sp>
        <p:nvSpPr>
          <p:cNvPr id="44" name="Right Arrow 43"/>
          <p:cNvSpPr/>
          <p:nvPr/>
        </p:nvSpPr>
        <p:spPr>
          <a:xfrm rot="13500000" flipH="1">
            <a:off x="8092532" y="2463307"/>
            <a:ext cx="763224" cy="446552"/>
          </a:xfrm>
          <a:prstGeom prst="rightArrow">
            <a:avLst/>
          </a:prstGeom>
          <a:solidFill>
            <a:schemeClr val="accent2"/>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77693" tIns="38846" rIns="77693" bIns="38846" numCol="1" rtlCol="0" anchor="ctr" anchorCtr="0" compatLnSpc="1">
            <a:prstTxWarp prst="textNoShape">
              <a:avLst/>
            </a:prstTxWarp>
          </a:bodyPr>
          <a:lstStyle/>
          <a:p>
            <a:pPr algn="ctr" defTabSz="932185" fontAlgn="base">
              <a:spcBef>
                <a:spcPct val="0"/>
              </a:spcBef>
              <a:spcAft>
                <a:spcPct val="0"/>
              </a:spcAft>
            </a:pPr>
            <a:endParaRPr lang="en-US" sz="2379" kern="0" dirty="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364524715"/>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153" dirty="0" smtClean="0">
                <a:solidFill>
                  <a:schemeClr val="tx1"/>
                </a:solidFill>
              </a:rPr>
              <a:t>Demos</a:t>
            </a:r>
            <a:r>
              <a:rPr lang="en-US" spc="-153" dirty="0">
                <a:solidFill>
                  <a:schemeClr val="tx1"/>
                </a:solidFill>
              </a:rPr>
              <a:t/>
            </a:r>
            <a:br>
              <a:rPr lang="en-US" spc="-153" dirty="0">
                <a:solidFill>
                  <a:schemeClr val="tx1"/>
                </a:solidFill>
              </a:rPr>
            </a:br>
            <a:endParaRPr lang="en-US" dirty="0"/>
          </a:p>
        </p:txBody>
      </p:sp>
    </p:spTree>
    <p:extLst>
      <p:ext uri="{BB962C8B-B14F-4D97-AF65-F5344CB8AC3E}">
        <p14:creationId xmlns:p14="http://schemas.microsoft.com/office/powerpoint/2010/main" val="855510953"/>
      </p:ext>
    </p:extLst>
  </p:cSld>
  <p:clrMapOvr>
    <a:masterClrMapping/>
  </p:clrMapOvr>
  <p:transition>
    <p:fade/>
  </p:transition>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Rolando Jimenez</External_x0020_Speaker>
    <Session_x0020_Code xmlns="2295e2e7-0eeb-498e-8716-217bb2ee6ee3">SPC046</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Rolando Jimenez</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http://www.w3.org/XML/1998/namespace"/>
    <ds:schemaRef ds:uri="http://purl.org/dc/elements/1.1/"/>
    <ds:schemaRef ds:uri="http://schemas.microsoft.com/sharepoint/v3"/>
    <ds:schemaRef ds:uri="http://schemas.microsoft.com/office/2006/metadata/properties"/>
    <ds:schemaRef ds:uri="230e9df3-be65-4c73-a93b-d1236ebd677e"/>
    <ds:schemaRef ds:uri="032d541b-1b4e-4d91-93c7-b10533c52f73"/>
    <ds:schemaRef ds:uri="2295e2e7-0eeb-498e-8716-217bb2ee6ee3"/>
    <ds:schemaRef ds:uri="http://purl.org/dc/dcmitype/"/>
  </ds:schemaRefs>
</ds:datastoreItem>
</file>

<file path=customXml/itemProps3.xml><?xml version="1.0" encoding="utf-8"?>
<ds:datastoreItem xmlns:ds="http://schemas.openxmlformats.org/officeDocument/2006/customXml" ds:itemID="{F3721C7E-99E1-40E0-B8D8-ED5E4466E8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977</TotalTime>
  <Words>1617</Words>
  <Application>Microsoft Office PowerPoint</Application>
  <PresentationFormat>Custom</PresentationFormat>
  <Paragraphs>248</Paragraphs>
  <Slides>20</Slides>
  <Notes>10</Notes>
  <HiddenSlides>0</HiddenSlides>
  <MMClips>0</MMClips>
  <ScaleCrop>false</ScaleCrop>
  <HeadingPairs>
    <vt:vector size="4" baseType="variant">
      <vt:variant>
        <vt:lpstr>Theme</vt:lpstr>
      </vt:variant>
      <vt:variant>
        <vt:i4>5</vt:i4>
      </vt:variant>
      <vt:variant>
        <vt:lpstr>Slide Titles</vt:lpstr>
      </vt:variant>
      <vt:variant>
        <vt:i4>20</vt:i4>
      </vt:variant>
    </vt:vector>
  </HeadingPairs>
  <TitlesOfParts>
    <vt:vector size="25" baseType="lpstr">
      <vt:lpstr>5-30072_SPC2012_Developer_Template_16x9</vt:lpstr>
      <vt:lpstr>5-30072_SPC2012_Developer_Template_16x9_Light</vt:lpstr>
      <vt:lpstr>1_5-30072_SPC2012_Developer_Template_16x9</vt:lpstr>
      <vt:lpstr>5-30072_SPC2012_Business_Template_16x9_Light</vt:lpstr>
      <vt:lpstr>5-30072_SPC2012_Business_Template_16x9</vt:lpstr>
      <vt:lpstr>PowerPoint Presentation</vt:lpstr>
      <vt:lpstr>Creating apps for Excel, Word and PowerPoint </vt:lpstr>
      <vt:lpstr>Common App Architecture</vt:lpstr>
      <vt:lpstr>Common App Architecture</vt:lpstr>
      <vt:lpstr>Apps for Office - Recap</vt:lpstr>
      <vt:lpstr>Apps for Office - Recap</vt:lpstr>
      <vt:lpstr>Principles</vt:lpstr>
      <vt:lpstr>Office Javascript API Overview</vt:lpstr>
      <vt:lpstr>Demos </vt:lpstr>
      <vt:lpstr>Custom XML Parts </vt:lpstr>
      <vt:lpstr>Custom XML Parts</vt:lpstr>
      <vt:lpstr>Content Control Binding to parts</vt:lpstr>
      <vt:lpstr>Office.js support for CustomXmlParts</vt:lpstr>
      <vt:lpstr>Custom Xml Parts Demo</vt:lpstr>
      <vt:lpstr>Connecting to SharePoint</vt:lpstr>
      <vt:lpstr>Functional Areas vs. App Support Summary</vt:lpstr>
      <vt:lpstr>Dev Resources</vt:lpstr>
      <vt:lpstr>Thank you</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apps for Excel, Word and PowerPoint</dc:title>
  <dc:subject>SharePoint Conference 2012</dc:subject>
  <dc:creator>Rolando Jimenez Salgado</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33</cp:revision>
  <dcterms:created xsi:type="dcterms:W3CDTF">2012-11-06T18:45:02Z</dcterms:created>
  <dcterms:modified xsi:type="dcterms:W3CDTF">2012-12-07T03:02:47Z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