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32"/>
  </p:notesMasterIdLst>
  <p:handoutMasterIdLst>
    <p:handoutMasterId r:id="rId33"/>
  </p:handoutMasterIdLst>
  <p:sldIdLst>
    <p:sldId id="1055" r:id="rId6"/>
    <p:sldId id="1130" r:id="rId7"/>
    <p:sldId id="1090" r:id="rId8"/>
    <p:sldId id="1092" r:id="rId9"/>
    <p:sldId id="1137" r:id="rId10"/>
    <p:sldId id="1091" r:id="rId11"/>
    <p:sldId id="1095" r:id="rId12"/>
    <p:sldId id="1133" r:id="rId13"/>
    <p:sldId id="1124" r:id="rId14"/>
    <p:sldId id="1107" r:id="rId15"/>
    <p:sldId id="1106" r:id="rId16"/>
    <p:sldId id="1143" r:id="rId17"/>
    <p:sldId id="1138" r:id="rId18"/>
    <p:sldId id="1100" r:id="rId19"/>
    <p:sldId id="1102" r:id="rId20"/>
    <p:sldId id="1115" r:id="rId21"/>
    <p:sldId id="1141" r:id="rId22"/>
    <p:sldId id="1139" r:id="rId23"/>
    <p:sldId id="1101" r:id="rId24"/>
    <p:sldId id="1111" r:id="rId25"/>
    <p:sldId id="1108" r:id="rId26"/>
    <p:sldId id="1126" r:id="rId27"/>
    <p:sldId id="1144" r:id="rId28"/>
    <p:sldId id="1112" r:id="rId29"/>
    <p:sldId id="1117" r:id="rId30"/>
    <p:sldId id="1131"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Developer-Template" id="{6DD5C800-9A2C-4823-B056-4AFFC9A97500}">
          <p14:sldIdLst>
            <p14:sldId id="1055"/>
            <p14:sldId id="1130"/>
            <p14:sldId id="1090"/>
            <p14:sldId id="1092"/>
            <p14:sldId id="1137"/>
            <p14:sldId id="1091"/>
            <p14:sldId id="1095"/>
            <p14:sldId id="1133"/>
            <p14:sldId id="1124"/>
            <p14:sldId id="1107"/>
            <p14:sldId id="1106"/>
            <p14:sldId id="1143"/>
            <p14:sldId id="1138"/>
            <p14:sldId id="1100"/>
            <p14:sldId id="1102"/>
            <p14:sldId id="1115"/>
            <p14:sldId id="1141"/>
            <p14:sldId id="1139"/>
            <p14:sldId id="1101"/>
            <p14:sldId id="1111"/>
            <p14:sldId id="1108"/>
            <p14:sldId id="1126"/>
            <p14:sldId id="1144"/>
            <p14:sldId id="1112"/>
            <p14:sldId id="1117"/>
            <p14:sldId id="1131"/>
          </p14:sldIdLst>
        </p14:section>
      </p14:sectionLst>
    </p:ex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02050"/>
    <a:srgbClr val="442359"/>
    <a:srgbClr val="333333"/>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25" autoAdjust="0"/>
    <p:restoredTop sz="89360" autoAdjust="0"/>
  </p:normalViewPr>
  <p:slideViewPr>
    <p:cSldViewPr>
      <p:cViewPr varScale="1">
        <p:scale>
          <a:sx n="61" d="100"/>
          <a:sy n="61" d="100"/>
        </p:scale>
        <p:origin x="-1224" y="-90"/>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2244"/>
    </p:cViewPr>
  </p:outlin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751D6D3-216B-40CB-A8D7-0F2CCAD6562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427028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751D6D3-216B-40CB-A8D7-0F2CCAD6562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898265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0E31D0C-8CE3-430F-817D-D90CE6B0483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964693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C36A09-AE2A-4684-A7B6-D435E8FD232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87390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2E101A9-80DE-4017-ADBD-19B43E6F6ED3}"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880660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14D7270-0FE3-4435-8D77-95412E481E93}"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104797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E89B2AD-477B-453B-AB1C-97DB49B97A09}"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512457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E89B2AD-477B-453B-AB1C-97DB49B97A09}"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700850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C36A09-AE2A-4684-A7B6-D435E8FD232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5676159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670DEF7-7DF4-4E20-A0B8-6C2A5697D01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8836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9634528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b="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670DEF7-7DF4-4E20-A0B8-6C2A5697D01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438985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5B16D21-3395-41C0-B410-4DBC90E1B6A7}"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612188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10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05A82F9-06E9-4228-806F-53126FD000D3}"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2381324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7F5D9A9-5B46-40C3-9F90-A6CB672A88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6840916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670DEF7-7DF4-4E20-A0B8-6C2A5697D01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639251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baseline="0" dirty="0" smtClean="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A2D72E7-CA3A-444D-90C0-C3414A41FED5}"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737300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5:32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3789666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E68C5B2-3C92-4141-BFCE-B7E5F0FEE0D4}"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470217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C36A09-AE2A-4684-A7B6-D435E8FD232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279934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sz="900" kern="1200" dirty="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C36A09-AE2A-4684-A7B6-D435E8FD2320}"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46222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0E31D0C-8CE3-430F-817D-D90CE6B0483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924377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751D6D3-216B-40CB-A8D7-0F2CCAD6562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651259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smtClean="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2A06AB7-BAE3-4911-BB60-49C1BE7EB49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27758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751D6D3-216B-40CB-A8D7-0F2CCAD65626}"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0480966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6053484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5100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5412270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2.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5" r:id="rId12"/>
    <p:sldLayoutId id="2147484206" r:id="rId13"/>
    <p:sldLayoutId id="2147484208"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3.xml"/><Relationship Id="rId5" Type="http://schemas.openxmlformats.org/officeDocument/2006/relationships/hyperlink" Target="http://gdata.youtube.com/feeds/api/videos?v=2&amp;alt=jsonc&amp;category=Music&amp;orderby=viewCount&amp;max-results=10" TargetMode="Externa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6.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8" Type="http://schemas.openxmlformats.org/officeDocument/2006/relationships/hyperlink" Target="http://msdn.microsoft.com/en-us/library/jj163911(v=office.15).aspx" TargetMode="External"/><Relationship Id="rId3" Type="http://schemas.openxmlformats.org/officeDocument/2006/relationships/hyperlink" Target="http://blogs.msdn.com/b/sharepointdesigner" TargetMode="External"/><Relationship Id="rId7" Type="http://schemas.openxmlformats.org/officeDocument/2006/relationships/hyperlink" Target="http://msdn.microsoft.com/en-US/sharepoint/hh850380" TargetMode="External"/><Relationship Id="rId12" Type="http://schemas.openxmlformats.org/officeDocument/2006/relationships/hyperlink" Target="http://technet.microsoft.com/en-us/library/jj658586(v=office.15)" TargetMode="External"/><Relationship Id="rId2" Type="http://schemas.openxmlformats.org/officeDocument/2006/relationships/notesSlide" Target="../notesSlides/notesSlide24.xml"/><Relationship Id="rId1" Type="http://schemas.openxmlformats.org/officeDocument/2006/relationships/slideLayout" Target="../slideLayouts/slideLayout26.xml"/><Relationship Id="rId6" Type="http://schemas.openxmlformats.org/officeDocument/2006/relationships/hyperlink" Target="http://msdn.microsoft.com/en-us/library/office/apps/fp161179(v=office.15).aspx" TargetMode="External"/><Relationship Id="rId11" Type="http://schemas.openxmlformats.org/officeDocument/2006/relationships/hyperlink" Target="http://msdnstage/en-us/library/jj822159(v=office.15).aspx" TargetMode="External"/><Relationship Id="rId5" Type="http://schemas.openxmlformats.org/officeDocument/2006/relationships/hyperlink" Target="http://msdn.microsoft.com/en-us/library/jj583378(v=office.15).aspx" TargetMode="External"/><Relationship Id="rId10" Type="http://schemas.openxmlformats.org/officeDocument/2006/relationships/hyperlink" Target="http://msdn.microsoft.com/en-us/library/windowsazure/jj193509(v=azure.10).aspx" TargetMode="External"/><Relationship Id="rId4" Type="http://schemas.openxmlformats.org/officeDocument/2006/relationships/hyperlink" Target="http://msdn.microsoft.com/en-us/library/jj163986(v=office.15).aspx" TargetMode="External"/><Relationship Id="rId9" Type="http://schemas.openxmlformats.org/officeDocument/2006/relationships/hyperlink" Target="http://msdn.microsoft.com/en-us/library/windowsazure/jj193517(v=azure.10)"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702278"/>
          </a:xfrm>
        </p:spPr>
        <p:txBody>
          <a:bodyPr/>
          <a:lstStyle/>
          <a:p>
            <a:r>
              <a:rPr lang="en-US" dirty="0" smtClean="0"/>
              <a:t>XOML &amp; XAML</a:t>
            </a:r>
          </a:p>
          <a:p>
            <a:pPr lvl="1"/>
            <a:r>
              <a:rPr lang="en-US" sz="2800" dirty="0" smtClean="0"/>
              <a:t>Declarative </a:t>
            </a:r>
            <a:r>
              <a:rPr lang="en-US" sz="2800" b="1" dirty="0" smtClean="0"/>
              <a:t>workflow definition </a:t>
            </a:r>
            <a:r>
              <a:rPr lang="en-US" sz="2800" dirty="0" smtClean="0"/>
              <a:t>file</a:t>
            </a:r>
          </a:p>
          <a:p>
            <a:endParaRPr lang="en-US" dirty="0"/>
          </a:p>
          <a:p>
            <a:endParaRPr lang="en-US" dirty="0" smtClean="0"/>
          </a:p>
          <a:p>
            <a:pPr lvl="1"/>
            <a:endParaRPr lang="en-US" sz="800" dirty="0">
              <a:solidFill>
                <a:srgbClr val="92D050"/>
              </a:solidFill>
            </a:endParaRPr>
          </a:p>
        </p:txBody>
      </p:sp>
      <p:sp>
        <p:nvSpPr>
          <p:cNvPr id="4" name="Rectangle 3"/>
          <p:cNvSpPr/>
          <p:nvPr/>
        </p:nvSpPr>
        <p:spPr bwMode="auto">
          <a:xfrm>
            <a:off x="-182563" y="-1"/>
            <a:ext cx="7870532" cy="6994526"/>
          </a:xfrm>
          <a:prstGeom prst="rect">
            <a:avLst/>
          </a:prstGeom>
          <a:gradFill flip="none" rotWithShape="1">
            <a:gsLst>
              <a:gs pos="0">
                <a:schemeClr val="accent2">
                  <a:tint val="66000"/>
                  <a:satMod val="160000"/>
                </a:schemeClr>
              </a:gs>
              <a:gs pos="50000">
                <a:schemeClr val="accent2">
                  <a:tint val="44500"/>
                  <a:satMod val="160000"/>
                </a:schemeClr>
              </a:gs>
              <a:gs pos="100000">
                <a:schemeClr val="bg1"/>
              </a:gs>
            </a:gsLst>
            <a:lin ang="10800000" scaled="1"/>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46637" rIns="182880" bIns="46637" numCol="1" rtlCol="0" anchor="ctr" anchorCtr="0" compatLnSpc="1">
            <a:prstTxWarp prst="textNoShape">
              <a:avLst/>
            </a:prstTxWarp>
          </a:bodyPr>
          <a:lstStyle/>
          <a:p>
            <a:pPr algn="r" defTabSz="932472" fontAlgn="base">
              <a:spcBef>
                <a:spcPct val="0"/>
              </a:spcBef>
              <a:spcAft>
                <a:spcPct val="0"/>
              </a:spcAft>
            </a:pPr>
            <a:r>
              <a:rPr lang="en-US" sz="3200" b="1" dirty="0" smtClean="0">
                <a:solidFill>
                  <a:schemeClr val="tx1"/>
                </a:solidFill>
              </a:rPr>
              <a:t>SharePoint</a:t>
            </a:r>
          </a:p>
          <a:p>
            <a:pPr algn="r" defTabSz="932472" fontAlgn="base">
              <a:spcBef>
                <a:spcPct val="0"/>
              </a:spcBef>
              <a:spcAft>
                <a:spcPct val="0"/>
              </a:spcAft>
            </a:pPr>
            <a:endParaRPr lang="en-US" sz="3200" b="1"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p:txBody>
      </p:sp>
      <p:sp>
        <p:nvSpPr>
          <p:cNvPr id="17" name="Rectangle 16"/>
          <p:cNvSpPr/>
          <p:nvPr/>
        </p:nvSpPr>
        <p:spPr bwMode="auto">
          <a:xfrm>
            <a:off x="7687339" y="-1"/>
            <a:ext cx="4749136" cy="6994525"/>
          </a:xfrm>
          <a:prstGeom prst="rect">
            <a:avLst/>
          </a:prstGeom>
          <a:gradFill flip="none" rotWithShape="1">
            <a:gsLst>
              <a:gs pos="0">
                <a:schemeClr val="accent5">
                  <a:tint val="66000"/>
                  <a:satMod val="160000"/>
                </a:schemeClr>
              </a:gs>
              <a:gs pos="50000">
                <a:schemeClr val="accent5">
                  <a:tint val="44500"/>
                  <a:satMod val="160000"/>
                </a:schemeClr>
              </a:gs>
              <a:gs pos="100000">
                <a:schemeClr val="bg1">
                  <a:alpha val="0"/>
                </a:schemeClr>
              </a:gs>
            </a:gsLst>
            <a:lin ang="0" scaled="1"/>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46637" rIns="182880" bIns="46637" numCol="1" rtlCol="0" anchor="ctr" anchorCtr="0" compatLnSpc="1">
            <a:prstTxWarp prst="textNoShape">
              <a:avLst/>
            </a:prstTxWarp>
          </a:bodyPr>
          <a:lstStyle/>
          <a:p>
            <a:pPr defTabSz="932472" fontAlgn="base">
              <a:spcBef>
                <a:spcPct val="0"/>
              </a:spcBef>
              <a:spcAft>
                <a:spcPct val="0"/>
              </a:spcAft>
            </a:pPr>
            <a:r>
              <a:rPr lang="en-US" sz="3200" b="1" dirty="0" smtClean="0">
                <a:solidFill>
                  <a:schemeClr val="tx1"/>
                </a:solidFill>
              </a:rPr>
              <a:t>Workflow </a:t>
            </a:r>
          </a:p>
          <a:p>
            <a:pPr defTabSz="932472" fontAlgn="base">
              <a:spcBef>
                <a:spcPct val="0"/>
              </a:spcBef>
              <a:spcAft>
                <a:spcPct val="0"/>
              </a:spcAft>
            </a:pPr>
            <a:r>
              <a:rPr lang="en-US" sz="3200" b="1" dirty="0" smtClean="0">
                <a:solidFill>
                  <a:schemeClr val="tx1"/>
                </a:solidFill>
              </a:rPr>
              <a:t>Manager</a:t>
            </a:r>
          </a:p>
          <a:p>
            <a:pPr algn="ctr" defTabSz="932472" fontAlgn="base">
              <a:spcBef>
                <a:spcPct val="0"/>
              </a:spcBef>
              <a:spcAft>
                <a:spcPct val="0"/>
              </a:spcAft>
            </a:pPr>
            <a:endParaRPr lang="en-US" sz="32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smtClean="0">
              <a:gradFill>
                <a:gsLst>
                  <a:gs pos="0">
                    <a:srgbClr val="FFFFFF"/>
                  </a:gs>
                  <a:gs pos="100000">
                    <a:srgbClr val="FFFFFF"/>
                  </a:gs>
                </a:gsLst>
                <a:lin ang="5400000" scaled="0"/>
              </a:gradFill>
            </a:endParaRPr>
          </a:p>
          <a:p>
            <a:pPr algn="ctr" defTabSz="932472" fontAlgn="base">
              <a:spcBef>
                <a:spcPct val="0"/>
              </a:spcBef>
              <a:spcAft>
                <a:spcPct val="0"/>
              </a:spcAft>
            </a:pPr>
            <a:endParaRPr lang="en-US" sz="32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US" dirty="0"/>
              <a:t>Action &amp; activity fundamentals</a:t>
            </a:r>
          </a:p>
        </p:txBody>
      </p:sp>
      <p:cxnSp>
        <p:nvCxnSpPr>
          <p:cNvPr id="11" name="Straight Connector 10"/>
          <p:cNvCxnSpPr/>
          <p:nvPr/>
        </p:nvCxnSpPr>
        <p:spPr>
          <a:xfrm flipV="1">
            <a:off x="1672907" y="4769883"/>
            <a:ext cx="3276600" cy="1"/>
          </a:xfrm>
          <a:prstGeom prst="line">
            <a:avLst/>
          </a:prstGeom>
          <a:ln>
            <a:solidFill>
              <a:schemeClr val="tx1"/>
            </a:solidFill>
            <a:prstDash val="dash"/>
            <a:headEnd type="none"/>
            <a:tailEnd type="non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Rectangle 19"/>
          <p:cNvSpPr/>
          <p:nvPr/>
        </p:nvSpPr>
        <p:spPr bwMode="auto">
          <a:xfrm>
            <a:off x="1014476" y="5958078"/>
            <a:ext cx="4654421" cy="5736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SharePoint Designer 2007/2010</a:t>
            </a:r>
          </a:p>
        </p:txBody>
      </p:sp>
      <p:sp>
        <p:nvSpPr>
          <p:cNvPr id="21" name="Rectangle 20"/>
          <p:cNvSpPr/>
          <p:nvPr/>
        </p:nvSpPr>
        <p:spPr bwMode="auto">
          <a:xfrm>
            <a:off x="6599237" y="5958078"/>
            <a:ext cx="4867276" cy="5736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SharePoint Designer 2013</a:t>
            </a:r>
          </a:p>
        </p:txBody>
      </p:sp>
      <p:sp>
        <p:nvSpPr>
          <p:cNvPr id="22" name="Rounded Rectangle 21"/>
          <p:cNvSpPr/>
          <p:nvPr/>
        </p:nvSpPr>
        <p:spPr bwMode="auto">
          <a:xfrm>
            <a:off x="7818437" y="2963862"/>
            <a:ext cx="2819400" cy="1686855"/>
          </a:xfrm>
          <a:prstGeom prst="roundRect">
            <a:avLst>
              <a:gd name="adj" fmla="val 4923"/>
            </a:avLst>
          </a:prstGeom>
          <a:solidFill>
            <a:schemeClr val="bg2"/>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27432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2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3200" b="1" dirty="0" smtClean="0">
                <a:gradFill>
                  <a:gsLst>
                    <a:gs pos="0">
                      <a:srgbClr val="FFFFFF"/>
                    </a:gs>
                    <a:gs pos="100000">
                      <a:srgbClr val="FFFFFF"/>
                    </a:gs>
                  </a:gsLst>
                  <a:lin ang="5400000" scaled="0"/>
                </a:gradFill>
                <a:ea typeface="Segoe UI" pitchFamily="34" charset="0"/>
                <a:cs typeface="Segoe UI" pitchFamily="34" charset="0"/>
              </a:rPr>
              <a:t>.</a:t>
            </a:r>
            <a:r>
              <a:rPr lang="en-US" sz="3200" dirty="0" err="1" smtClean="0">
                <a:gradFill>
                  <a:gsLst>
                    <a:gs pos="0">
                      <a:srgbClr val="FFFFFF"/>
                    </a:gs>
                    <a:gs pos="100000">
                      <a:srgbClr val="FFFFFF"/>
                    </a:gs>
                  </a:gsLst>
                  <a:lin ang="5400000" scaled="0"/>
                </a:gradFill>
                <a:ea typeface="Segoe UI" pitchFamily="34" charset="0"/>
                <a:cs typeface="Segoe UI" pitchFamily="34" charset="0"/>
              </a:rPr>
              <a:t>xaml</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23" name="Rounded Rectangle 22"/>
          <p:cNvSpPr/>
          <p:nvPr/>
        </p:nvSpPr>
        <p:spPr bwMode="auto">
          <a:xfrm>
            <a:off x="1931987" y="2963862"/>
            <a:ext cx="2819400" cy="820271"/>
          </a:xfrm>
          <a:prstGeom prst="roundRect">
            <a:avLst>
              <a:gd name="adj" fmla="val 4923"/>
            </a:avLst>
          </a:prstGeom>
          <a:solidFill>
            <a:schemeClr val="accent1"/>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600" b="1" dirty="0" smtClean="0">
                <a:gradFill>
                  <a:gsLst>
                    <a:gs pos="0">
                      <a:srgbClr val="FFFFFF"/>
                    </a:gs>
                    <a:gs pos="100000">
                      <a:srgbClr val="FFFFFF"/>
                    </a:gs>
                  </a:gsLst>
                  <a:lin ang="5400000" scaled="0"/>
                </a:gradFill>
                <a:ea typeface="Segoe UI" pitchFamily="34" charset="0"/>
                <a:cs typeface="Segoe UI" pitchFamily="34" charset="0"/>
              </a:rPr>
              <a:t>.</a:t>
            </a:r>
            <a:r>
              <a:rPr lang="en-US" sz="3200" dirty="0" smtClean="0">
                <a:gradFill>
                  <a:gsLst>
                    <a:gs pos="0">
                      <a:srgbClr val="FFFFFF"/>
                    </a:gs>
                    <a:gs pos="100000">
                      <a:srgbClr val="FFFFFF"/>
                    </a:gs>
                  </a:gsLst>
                  <a:lin ang="5400000" scaled="0"/>
                </a:gradFill>
                <a:ea typeface="Segoe UI" pitchFamily="34" charset="0"/>
                <a:cs typeface="Segoe UI" pitchFamily="34" charset="0"/>
              </a:rPr>
              <a:t>rules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24" name="Rounded Rectangle 23"/>
          <p:cNvSpPr/>
          <p:nvPr/>
        </p:nvSpPr>
        <p:spPr bwMode="auto">
          <a:xfrm>
            <a:off x="1931987" y="3931222"/>
            <a:ext cx="2819400" cy="719495"/>
          </a:xfrm>
          <a:prstGeom prst="roundRect">
            <a:avLst>
              <a:gd name="adj" fmla="val 4923"/>
            </a:avLst>
          </a:prstGeom>
          <a:solidFill>
            <a:schemeClr val="bg2"/>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b="1" dirty="0" smtClean="0">
                <a:gradFill>
                  <a:gsLst>
                    <a:gs pos="0">
                      <a:srgbClr val="FFFFFF"/>
                    </a:gs>
                    <a:gs pos="100000">
                      <a:srgbClr val="FFFFFF"/>
                    </a:gs>
                  </a:gsLst>
                  <a:lin ang="5400000" scaled="0"/>
                </a:gradFill>
                <a:ea typeface="Segoe UI" pitchFamily="34" charset="0"/>
                <a:cs typeface="Segoe UI" pitchFamily="34" charset="0"/>
              </a:rPr>
              <a:t>.</a:t>
            </a:r>
            <a:r>
              <a:rPr lang="en-US" sz="3200" dirty="0" err="1" smtClean="0">
                <a:gradFill>
                  <a:gsLst>
                    <a:gs pos="0">
                      <a:srgbClr val="FFFFFF"/>
                    </a:gs>
                    <a:gs pos="100000">
                      <a:srgbClr val="FFFFFF"/>
                    </a:gs>
                  </a:gsLst>
                  <a:lin ang="5400000" scaled="0"/>
                </a:gradFill>
                <a:ea typeface="Segoe UI" pitchFamily="34" charset="0"/>
                <a:cs typeface="Segoe UI" pitchFamily="34" charset="0"/>
              </a:rPr>
              <a:t>xoml</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25" name="Rounded Rectangle 24"/>
          <p:cNvSpPr/>
          <p:nvPr/>
        </p:nvSpPr>
        <p:spPr bwMode="auto">
          <a:xfrm>
            <a:off x="1931987" y="4901733"/>
            <a:ext cx="2819400" cy="719495"/>
          </a:xfrm>
          <a:prstGeom prst="roundRect">
            <a:avLst>
              <a:gd name="adj" fmla="val 4923"/>
            </a:avLst>
          </a:prstGeom>
          <a:solidFill>
            <a:schemeClr val="accent4"/>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WF3.x</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ounded Rectangle 25"/>
          <p:cNvSpPr/>
          <p:nvPr/>
        </p:nvSpPr>
        <p:spPr bwMode="auto">
          <a:xfrm>
            <a:off x="7818437" y="4901733"/>
            <a:ext cx="2819400" cy="719495"/>
          </a:xfrm>
          <a:prstGeom prst="roundRect">
            <a:avLst>
              <a:gd name="adj" fmla="val 4923"/>
            </a:avLst>
          </a:prstGeom>
          <a:solidFill>
            <a:schemeClr val="accent4"/>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WF4.x</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ounded Rectangle 12"/>
          <p:cNvSpPr/>
          <p:nvPr/>
        </p:nvSpPr>
        <p:spPr bwMode="auto">
          <a:xfrm>
            <a:off x="6370637" y="2963862"/>
            <a:ext cx="1143000" cy="810649"/>
          </a:xfrm>
          <a:prstGeom prst="roundRect">
            <a:avLst>
              <a:gd name="adj" fmla="val 4923"/>
            </a:avLst>
          </a:prstGeom>
          <a:solidFill>
            <a:schemeClr val="accent1"/>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274320" rIns="18288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b="1" dirty="0" smtClean="0">
                <a:gradFill>
                  <a:gsLst>
                    <a:gs pos="0">
                      <a:srgbClr val="FFFFFF"/>
                    </a:gs>
                    <a:gs pos="100000">
                      <a:srgbClr val="FFFFFF"/>
                    </a:gs>
                  </a:gsLst>
                  <a:lin ang="5400000" scaled="0"/>
                </a:gradFill>
                <a:ea typeface="Segoe UI" pitchFamily="34" charset="0"/>
                <a:cs typeface="Segoe UI" pitchFamily="34" charset="0"/>
              </a:rPr>
              <a:t>.</a:t>
            </a:r>
            <a:r>
              <a:rPr lang="en-US" sz="2200" dirty="0" smtClean="0">
                <a:gradFill>
                  <a:gsLst>
                    <a:gs pos="0">
                      <a:srgbClr val="FFFFFF"/>
                    </a:gs>
                    <a:gs pos="100000">
                      <a:srgbClr val="FFFFFF"/>
                    </a:gs>
                  </a:gsLst>
                  <a:lin ang="5400000" scaled="0"/>
                </a:gradFill>
                <a:ea typeface="Segoe UI" pitchFamily="34" charset="0"/>
                <a:cs typeface="Segoe UI" pitchFamily="34" charset="0"/>
              </a:rPr>
              <a:t>rules</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Rounded Rectangle 13"/>
          <p:cNvSpPr/>
          <p:nvPr/>
        </p:nvSpPr>
        <p:spPr bwMode="auto">
          <a:xfrm>
            <a:off x="6370637" y="3921600"/>
            <a:ext cx="1143000" cy="719495"/>
          </a:xfrm>
          <a:prstGeom prst="roundRect">
            <a:avLst>
              <a:gd name="adj" fmla="val 4923"/>
            </a:avLst>
          </a:prstGeom>
          <a:solidFill>
            <a:schemeClr val="bg2"/>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274320" rIns="18288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b="1" dirty="0" smtClean="0">
                <a:gradFill>
                  <a:gsLst>
                    <a:gs pos="0">
                      <a:srgbClr val="FFFFFF"/>
                    </a:gs>
                    <a:gs pos="100000">
                      <a:srgbClr val="FFFFFF"/>
                    </a:gs>
                  </a:gsLst>
                  <a:lin ang="5400000" scaled="0"/>
                </a:gradFill>
                <a:ea typeface="Segoe UI" pitchFamily="34" charset="0"/>
                <a:cs typeface="Segoe UI" pitchFamily="34" charset="0"/>
              </a:rPr>
              <a:t>.</a:t>
            </a:r>
            <a:r>
              <a:rPr lang="en-US" sz="2200" dirty="0" err="1" smtClean="0">
                <a:gradFill>
                  <a:gsLst>
                    <a:gs pos="0">
                      <a:srgbClr val="FFFFFF"/>
                    </a:gs>
                    <a:gs pos="100000">
                      <a:srgbClr val="FFFFFF"/>
                    </a:gs>
                  </a:gsLst>
                  <a:lin ang="5400000" scaled="0"/>
                </a:gradFill>
                <a:ea typeface="Segoe UI" pitchFamily="34" charset="0"/>
                <a:cs typeface="Segoe UI" pitchFamily="34" charset="0"/>
              </a:rPr>
              <a:t>xoml</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15" name="Rounded Rectangle 14"/>
          <p:cNvSpPr/>
          <p:nvPr/>
        </p:nvSpPr>
        <p:spPr bwMode="auto">
          <a:xfrm>
            <a:off x="6370637" y="4892111"/>
            <a:ext cx="1143000" cy="719495"/>
          </a:xfrm>
          <a:prstGeom prst="roundRect">
            <a:avLst>
              <a:gd name="adj" fmla="val 4923"/>
            </a:avLst>
          </a:prstGeom>
          <a:solidFill>
            <a:schemeClr val="accent4"/>
          </a:solidFill>
          <a:ln>
            <a:solidFill>
              <a:schemeClr val="bg1">
                <a:lumMod val="75000"/>
              </a:schemeClr>
            </a:soli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274320" rIns="18288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WF3.x</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cxnSp>
        <p:nvCxnSpPr>
          <p:cNvPr id="27" name="Straight Connector 26"/>
          <p:cNvCxnSpPr/>
          <p:nvPr/>
        </p:nvCxnSpPr>
        <p:spPr>
          <a:xfrm flipV="1">
            <a:off x="6218238" y="4766601"/>
            <a:ext cx="4545331" cy="2"/>
          </a:xfrm>
          <a:prstGeom prst="line">
            <a:avLst/>
          </a:prstGeom>
          <a:ln>
            <a:solidFill>
              <a:schemeClr val="tx1"/>
            </a:solidFill>
            <a:prstDash val="dash"/>
            <a:headEnd type="none"/>
            <a:tailEnd type="none"/>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683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20" grpId="0"/>
      <p:bldP spid="21" grpId="0"/>
      <p:bldP spid="22" grpId="0" animBg="1"/>
      <p:bldP spid="23" grpId="0" animBg="1"/>
      <p:bldP spid="24" grpId="0" animBg="1"/>
      <p:bldP spid="25" grpId="0" animBg="1"/>
      <p:bldP spid="26"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58604" y="1212849"/>
            <a:ext cx="6781799" cy="5529206"/>
          </a:xfrm>
          <a:effectLst>
            <a:softEdge rad="0"/>
          </a:effectLst>
        </p:spPr>
        <p:txBody>
          <a:bodyPr/>
          <a:lstStyle/>
          <a:p>
            <a:r>
              <a:rPr lang="en-US" dirty="0" smtClean="0"/>
              <a:t>Activity types</a:t>
            </a:r>
          </a:p>
          <a:p>
            <a:pPr lvl="1"/>
            <a:r>
              <a:rPr lang="en-US" dirty="0" smtClean="0"/>
              <a:t>WF4.5 activities</a:t>
            </a:r>
            <a:endParaRPr lang="en-US" dirty="0"/>
          </a:p>
          <a:p>
            <a:pPr lvl="2"/>
            <a:r>
              <a:rPr lang="en-US" dirty="0" smtClean="0"/>
              <a:t>In </a:t>
            </a:r>
            <a:r>
              <a:rPr lang="en-US" dirty="0"/>
              <a:t>.</a:t>
            </a:r>
            <a:r>
              <a:rPr lang="en-US" dirty="0" smtClean="0"/>
              <a:t>NET 4.5</a:t>
            </a:r>
            <a:endParaRPr lang="en-US" dirty="0"/>
          </a:p>
          <a:p>
            <a:pPr lvl="2"/>
            <a:r>
              <a:rPr lang="en-US" dirty="0" err="1" smtClean="0"/>
              <a:t>System.Activities</a:t>
            </a:r>
            <a:endParaRPr lang="en-US" dirty="0" smtClean="0"/>
          </a:p>
          <a:p>
            <a:pPr lvl="2"/>
            <a:endParaRPr lang="en-US" sz="700" dirty="0"/>
          </a:p>
          <a:p>
            <a:pPr lvl="1"/>
            <a:r>
              <a:rPr lang="en-US" dirty="0" smtClean="0"/>
              <a:t>Workflow Manager activities </a:t>
            </a:r>
            <a:endParaRPr lang="en-US" dirty="0"/>
          </a:p>
          <a:p>
            <a:pPr lvl="2"/>
            <a:r>
              <a:rPr lang="en-US" dirty="0"/>
              <a:t>In Workflow Manager 1.0</a:t>
            </a:r>
          </a:p>
          <a:p>
            <a:pPr lvl="2"/>
            <a:r>
              <a:rPr lang="en-US" dirty="0" err="1" smtClean="0"/>
              <a:t>Microsoft.Activities</a:t>
            </a:r>
            <a:endParaRPr lang="en-US" dirty="0" smtClean="0"/>
          </a:p>
          <a:p>
            <a:pPr lvl="2"/>
            <a:endParaRPr lang="en-US" sz="800" dirty="0"/>
          </a:p>
          <a:p>
            <a:pPr lvl="1"/>
            <a:r>
              <a:rPr lang="en-US" dirty="0" smtClean="0"/>
              <a:t>SharePoint activities</a:t>
            </a:r>
            <a:endParaRPr lang="en-US" dirty="0"/>
          </a:p>
          <a:p>
            <a:pPr lvl="2"/>
            <a:r>
              <a:rPr lang="en-US" dirty="0" err="1" smtClean="0"/>
              <a:t>Microsoft.SharePoint.WorkflowServices.Activities</a:t>
            </a:r>
            <a:endParaRPr lang="en-US" dirty="0" smtClean="0"/>
          </a:p>
          <a:p>
            <a:pPr lvl="2"/>
            <a:endParaRPr lang="en-US" sz="800" dirty="0"/>
          </a:p>
          <a:p>
            <a:pPr lvl="1"/>
            <a:r>
              <a:rPr lang="en-US" dirty="0" smtClean="0"/>
              <a:t>Project activities</a:t>
            </a:r>
            <a:endParaRPr lang="en-US" dirty="0"/>
          </a:p>
          <a:p>
            <a:pPr lvl="2"/>
            <a:r>
              <a:rPr lang="en-US" dirty="0" err="1" smtClean="0"/>
              <a:t>Microsoft.Office.Project.Server.WorkflowActivities</a:t>
            </a:r>
            <a:endParaRPr lang="en-US" dirty="0" smtClean="0"/>
          </a:p>
          <a:p>
            <a:pPr lvl="2"/>
            <a:endParaRPr lang="en-US" sz="800" dirty="0"/>
          </a:p>
          <a:p>
            <a:pPr lvl="1"/>
            <a:r>
              <a:rPr lang="en-US" dirty="0" smtClean="0"/>
              <a:t>Custom activities</a:t>
            </a:r>
            <a:endParaRPr lang="en-US" dirty="0"/>
          </a:p>
        </p:txBody>
      </p:sp>
      <p:sp>
        <p:nvSpPr>
          <p:cNvPr id="3" name="Title 2"/>
          <p:cNvSpPr>
            <a:spLocks noGrp="1"/>
          </p:cNvSpPr>
          <p:nvPr>
            <p:ph type="title"/>
          </p:nvPr>
        </p:nvSpPr>
        <p:spPr/>
        <p:txBody>
          <a:bodyPr/>
          <a:lstStyle/>
          <a:p>
            <a:r>
              <a:rPr lang="en-US" dirty="0"/>
              <a:t>Action &amp; activity fundamentals</a:t>
            </a:r>
          </a:p>
        </p:txBody>
      </p:sp>
      <p:sp>
        <p:nvSpPr>
          <p:cNvPr id="7" name="Rectangle 6"/>
          <p:cNvSpPr/>
          <p:nvPr/>
        </p:nvSpPr>
        <p:spPr bwMode="auto">
          <a:xfrm>
            <a:off x="1112838" y="5387022"/>
            <a:ext cx="4383016" cy="853440"/>
          </a:xfrm>
          <a:prstGeom prst="rect">
            <a:avLst/>
          </a:prstGeom>
          <a:solidFill>
            <a:schemeClr val="tx1"/>
          </a:solidFill>
          <a:ln>
            <a:noFill/>
            <a:headEnd type="none" w="med" len="med"/>
            <a:tailEnd type="none" w="med" len="med"/>
          </a:ln>
          <a:effectLst>
            <a:softEdge rad="1244600"/>
          </a:effectLst>
          <a:scene3d>
            <a:camera prst="orthographicFront">
              <a:rot lat="600000" lon="20699983" rev="0"/>
            </a:camera>
            <a:lightRig rig="threePt" dir="t"/>
          </a:scene3d>
          <a:sp3d extrusionH="1905000" contourW="12700">
            <a:contourClr>
              <a:schemeClr val="tx1"/>
            </a:contourClr>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8000" tIns="182880" rIns="10800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WF4.5</a:t>
            </a:r>
          </a:p>
          <a:p>
            <a:pPr algn="ctr" defTabSz="932472" fontAlgn="base">
              <a:lnSpc>
                <a:spcPct val="90000"/>
              </a:lnSpc>
              <a:spcBef>
                <a:spcPct val="0"/>
              </a:spcBef>
              <a:spcAft>
                <a:spcPct val="0"/>
              </a:spcAft>
            </a:pPr>
            <a:r>
              <a:rPr lang="en-US" altLang="ko-KR" sz="2000" dirty="0">
                <a:gradFill>
                  <a:gsLst>
                    <a:gs pos="0">
                      <a:srgbClr val="FFFFFF"/>
                    </a:gs>
                    <a:gs pos="100000">
                      <a:srgbClr val="FFFFFF"/>
                    </a:gs>
                  </a:gsLst>
                  <a:lin ang="5400000" scaled="0"/>
                </a:gradFill>
                <a:ea typeface="Segoe UI" pitchFamily="34" charset="0"/>
                <a:cs typeface="Segoe UI" pitchFamily="34" charset="0"/>
              </a:rPr>
              <a:t>A</a:t>
            </a:r>
            <a:r>
              <a:rPr lang="en-US" altLang="ko-KR" sz="2000" dirty="0" smtClean="0">
                <a:gradFill>
                  <a:gsLst>
                    <a:gs pos="0">
                      <a:srgbClr val="FFFFFF"/>
                    </a:gs>
                    <a:gs pos="100000">
                      <a:srgbClr val="FFFFFF"/>
                    </a:gs>
                  </a:gsLst>
                  <a:lin ang="5400000" scaled="0"/>
                </a:gradFill>
                <a:ea typeface="Segoe UI" pitchFamily="34" charset="0"/>
                <a:cs typeface="Segoe UI" pitchFamily="34" charset="0"/>
              </a:rPr>
              <a:t>ctivities</a:t>
            </a:r>
            <a:endParaRPr lang="ko-KR" altLang="en-US" sz="2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1112838" y="4381182"/>
            <a:ext cx="4383016" cy="853440"/>
          </a:xfrm>
          <a:prstGeom prst="rect">
            <a:avLst/>
          </a:prstGeom>
          <a:solidFill>
            <a:schemeClr val="bg2"/>
          </a:solidFill>
          <a:ln>
            <a:solidFill>
              <a:schemeClr val="bg2"/>
            </a:solidFill>
            <a:headEnd type="none" w="med" len="med"/>
            <a:tailEnd type="none" w="med" len="med"/>
          </a:ln>
          <a:effectLst>
            <a:softEdge rad="1244600"/>
          </a:effectLst>
          <a:scene3d>
            <a:camera prst="orthographicFront">
              <a:rot lat="600000" lon="20699983" rev="0"/>
            </a:camera>
            <a:lightRig rig="threePt" dir="t"/>
          </a:scene3d>
          <a:sp3d extrusionH="1905000" contourW="12700">
            <a:contourClr>
              <a:schemeClr val="bg2"/>
            </a:contourClr>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8000" tIns="182880" rIns="10800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Workflow Manager</a:t>
            </a:r>
          </a:p>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Activities</a:t>
            </a:r>
            <a:endParaRPr lang="ko-KR" altLang="en-US" sz="2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3856037" y="3314382"/>
            <a:ext cx="1600202" cy="853440"/>
          </a:xfrm>
          <a:prstGeom prst="rect">
            <a:avLst/>
          </a:prstGeom>
          <a:solidFill>
            <a:schemeClr val="accent5"/>
          </a:solidFill>
          <a:ln>
            <a:noFill/>
            <a:headEnd type="none" w="med" len="med"/>
            <a:tailEnd type="none" w="med" len="med"/>
          </a:ln>
          <a:effectLst>
            <a:softEdge rad="1244600"/>
          </a:effectLst>
          <a:scene3d>
            <a:camera prst="orthographicFront">
              <a:rot lat="600000" lon="20699983" rev="0"/>
            </a:camera>
            <a:lightRig rig="threePt" dir="t"/>
          </a:scene3d>
          <a:sp3d extrusionH="1905000" contourW="12700">
            <a:contourClr>
              <a:schemeClr val="accent5"/>
            </a:contourClr>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8000" tIns="182880" rIns="10800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Project</a:t>
            </a:r>
          </a:p>
          <a:p>
            <a:pPr algn="ctr" defTabSz="932472" fontAlgn="base">
              <a:lnSpc>
                <a:spcPct val="90000"/>
              </a:lnSpc>
              <a:spcBef>
                <a:spcPct val="0"/>
              </a:spcBef>
              <a:spcAft>
                <a:spcPct val="0"/>
              </a:spcAft>
            </a:pPr>
            <a:r>
              <a:rPr lang="en-US" altLang="ko-KR" sz="2000" dirty="0">
                <a:gradFill>
                  <a:gsLst>
                    <a:gs pos="0">
                      <a:srgbClr val="FFFFFF"/>
                    </a:gs>
                    <a:gs pos="100000">
                      <a:srgbClr val="FFFFFF"/>
                    </a:gs>
                  </a:gsLst>
                  <a:lin ang="5400000" scaled="0"/>
                </a:gradFill>
                <a:ea typeface="Segoe UI" pitchFamily="34" charset="0"/>
                <a:cs typeface="Segoe UI" pitchFamily="34" charset="0"/>
              </a:rPr>
              <a:t>A</a:t>
            </a:r>
            <a:r>
              <a:rPr lang="en-US" altLang="ko-KR" sz="2000" dirty="0" smtClean="0">
                <a:gradFill>
                  <a:gsLst>
                    <a:gs pos="0">
                      <a:srgbClr val="FFFFFF"/>
                    </a:gs>
                    <a:gs pos="100000">
                      <a:srgbClr val="FFFFFF"/>
                    </a:gs>
                  </a:gsLst>
                  <a:lin ang="5400000" scaled="0"/>
                </a:gradFill>
                <a:ea typeface="Segoe UI" pitchFamily="34" charset="0"/>
                <a:cs typeface="Segoe UI" pitchFamily="34" charset="0"/>
              </a:rPr>
              <a:t>ctivities</a:t>
            </a:r>
            <a:endParaRPr lang="ko-KR" altLang="en-US" sz="2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1128078" y="3390582"/>
            <a:ext cx="2575559" cy="853440"/>
          </a:xfrm>
          <a:prstGeom prst="rect">
            <a:avLst/>
          </a:prstGeom>
          <a:solidFill>
            <a:schemeClr val="accent2"/>
          </a:solidFill>
          <a:ln>
            <a:noFill/>
            <a:headEnd type="none" w="med" len="med"/>
            <a:tailEnd type="none" w="med" len="med"/>
          </a:ln>
          <a:effectLst>
            <a:softEdge rad="1244600"/>
          </a:effectLst>
          <a:scene3d>
            <a:camera prst="orthographicFront">
              <a:rot lat="600000" lon="20699983" rev="0"/>
            </a:camera>
            <a:lightRig rig="threePt" dir="t"/>
          </a:scene3d>
          <a:sp3d extrusionH="1905000" contourW="12700">
            <a:contourClr>
              <a:schemeClr val="accent2"/>
            </a:contourClr>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8000" tIns="182880" rIns="10800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SharePoint</a:t>
            </a:r>
          </a:p>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Activities</a:t>
            </a:r>
            <a:endParaRPr lang="ko-KR" altLang="en-US" sz="2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1112838" y="2339022"/>
            <a:ext cx="4383017" cy="853440"/>
          </a:xfrm>
          <a:prstGeom prst="rect">
            <a:avLst/>
          </a:prstGeom>
          <a:solidFill>
            <a:schemeClr val="accent1"/>
          </a:solidFill>
          <a:ln>
            <a:noFill/>
            <a:headEnd type="none" w="med" len="med"/>
            <a:tailEnd type="none" w="med" len="med"/>
          </a:ln>
          <a:effectLst>
            <a:softEdge rad="1244600"/>
          </a:effectLst>
          <a:scene3d>
            <a:camera prst="orthographicFront">
              <a:rot lat="600000" lon="20699983" rev="0"/>
            </a:camera>
            <a:lightRig rig="threePt" dir="t"/>
          </a:scene3d>
          <a:sp3d extrusionH="1905000" contourW="12700">
            <a:contourClr>
              <a:schemeClr val="accent1"/>
            </a:contourClr>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08000" tIns="182880" rIns="10800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altLang="ko-KR" sz="2000" dirty="0" smtClean="0">
                <a:gradFill>
                  <a:gsLst>
                    <a:gs pos="0">
                      <a:srgbClr val="FFFFFF"/>
                    </a:gs>
                    <a:gs pos="100000">
                      <a:srgbClr val="FFFFFF"/>
                    </a:gs>
                  </a:gsLst>
                  <a:lin ang="5400000" scaled="0"/>
                </a:gradFill>
                <a:ea typeface="Segoe UI" pitchFamily="34" charset="0"/>
                <a:cs typeface="Segoe UI" pitchFamily="34" charset="0"/>
              </a:rPr>
              <a:t>Custom </a:t>
            </a:r>
          </a:p>
          <a:p>
            <a:pPr algn="ctr" defTabSz="932472" fontAlgn="base">
              <a:lnSpc>
                <a:spcPct val="90000"/>
              </a:lnSpc>
              <a:spcBef>
                <a:spcPct val="0"/>
              </a:spcBef>
              <a:spcAft>
                <a:spcPct val="0"/>
              </a:spcAft>
            </a:pPr>
            <a:r>
              <a:rPr lang="en-US" altLang="ko-KR" sz="2000" dirty="0">
                <a:gradFill>
                  <a:gsLst>
                    <a:gs pos="0">
                      <a:srgbClr val="FFFFFF"/>
                    </a:gs>
                    <a:gs pos="100000">
                      <a:srgbClr val="FFFFFF"/>
                    </a:gs>
                  </a:gsLst>
                  <a:lin ang="5400000" scaled="0"/>
                </a:gradFill>
                <a:ea typeface="Segoe UI" pitchFamily="34" charset="0"/>
                <a:cs typeface="Segoe UI" pitchFamily="34" charset="0"/>
              </a:rPr>
              <a:t>A</a:t>
            </a:r>
            <a:r>
              <a:rPr lang="en-US" altLang="ko-KR" sz="2000" dirty="0" smtClean="0">
                <a:gradFill>
                  <a:gsLst>
                    <a:gs pos="0">
                      <a:srgbClr val="FFFFFF"/>
                    </a:gs>
                    <a:gs pos="100000">
                      <a:srgbClr val="FFFFFF"/>
                    </a:gs>
                  </a:gsLst>
                  <a:lin ang="5400000" scaled="0"/>
                </a:gradFill>
                <a:ea typeface="Segoe UI" pitchFamily="34" charset="0"/>
                <a:cs typeface="Segoe UI" pitchFamily="34" charset="0"/>
              </a:rPr>
              <a:t>ctivities</a:t>
            </a:r>
            <a:endParaRPr lang="ko-KR" altLang="en-US" sz="20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05088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fade">
                                      <p:cBhvr>
                                        <p:cTn id="35" dur="500"/>
                                        <p:tgtEl>
                                          <p:spTgt spid="2">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10" end="10"/>
                                            </p:txEl>
                                          </p:spTgt>
                                        </p:tgtEl>
                                        <p:attrNameLst>
                                          <p:attrName>style.visibility</p:attrName>
                                        </p:attrNameLst>
                                      </p:cBhvr>
                                      <p:to>
                                        <p:strVal val="visible"/>
                                      </p:to>
                                    </p:set>
                                    <p:animEffect transition="in" filter="fade">
                                      <p:cBhvr>
                                        <p:cTn id="38" dur="500"/>
                                        <p:tgtEl>
                                          <p:spTgt spid="2">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12" end="12"/>
                                            </p:txEl>
                                          </p:spTgt>
                                        </p:tgtEl>
                                        <p:attrNameLst>
                                          <p:attrName>style.visibility</p:attrName>
                                        </p:attrNameLst>
                                      </p:cBhvr>
                                      <p:to>
                                        <p:strVal val="visible"/>
                                      </p:to>
                                    </p:set>
                                    <p:animEffect transition="in" filter="fade">
                                      <p:cBhvr>
                                        <p:cTn id="41" dur="500"/>
                                        <p:tgtEl>
                                          <p:spTgt spid="2">
                                            <p:txEl>
                                              <p:pRg st="12" end="1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
                                            <p:txEl>
                                              <p:pRg st="13" end="13"/>
                                            </p:txEl>
                                          </p:spTgt>
                                        </p:tgtEl>
                                        <p:attrNameLst>
                                          <p:attrName>style.visibility</p:attrName>
                                        </p:attrNameLst>
                                      </p:cBhvr>
                                      <p:to>
                                        <p:strVal val="visible"/>
                                      </p:to>
                                    </p:set>
                                    <p:animEffect transition="in" filter="fade">
                                      <p:cBhvr>
                                        <p:cTn id="44" dur="500"/>
                                        <p:tgtEl>
                                          <p:spTgt spid="2">
                                            <p:txEl>
                                              <p:pRg st="13" end="1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
                                            <p:txEl>
                                              <p:pRg st="15" end="15"/>
                                            </p:txEl>
                                          </p:spTgt>
                                        </p:tgtEl>
                                        <p:attrNameLst>
                                          <p:attrName>style.visibility</p:attrName>
                                        </p:attrNameLst>
                                      </p:cBhvr>
                                      <p:to>
                                        <p:strVal val="visible"/>
                                      </p:to>
                                    </p:set>
                                    <p:animEffect transition="in" filter="fade">
                                      <p:cBhvr>
                                        <p:cTn id="55" dur="500"/>
                                        <p:tgtEl>
                                          <p:spTgt spid="2">
                                            <p:txEl>
                                              <p:pRg st="15" end="15"/>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765920"/>
          </a:xfrm>
        </p:spPr>
        <p:txBody>
          <a:bodyPr/>
          <a:lstStyle/>
          <a:p>
            <a:r>
              <a:rPr lang="en-US" dirty="0" err="1" smtClean="0">
                <a:solidFill>
                  <a:schemeClr val="tx2"/>
                </a:solidFill>
              </a:rPr>
              <a:t>DynamicValue</a:t>
            </a:r>
            <a:r>
              <a:rPr lang="en-US" dirty="0" smtClean="0">
                <a:solidFill>
                  <a:schemeClr val="tx2"/>
                </a:solidFill>
              </a:rPr>
              <a:t> and Dictionary (SPD)</a:t>
            </a:r>
          </a:p>
          <a:p>
            <a:pPr lvl="1"/>
            <a:r>
              <a:rPr lang="en-US" sz="2800" dirty="0" err="1" smtClean="0"/>
              <a:t>DynamicValue</a:t>
            </a:r>
            <a:r>
              <a:rPr lang="en-US" sz="2800" dirty="0" smtClean="0"/>
              <a:t> was introduced with Workflow Manager </a:t>
            </a:r>
          </a:p>
          <a:p>
            <a:pPr lvl="2"/>
            <a:r>
              <a:rPr lang="en-US" dirty="0" err="1" smtClean="0"/>
              <a:t>Microsoft.Activities.DynamicValue</a:t>
            </a:r>
            <a:endParaRPr lang="en-US" dirty="0" smtClean="0"/>
          </a:p>
          <a:p>
            <a:pPr lvl="1"/>
            <a:r>
              <a:rPr lang="en-US" sz="2800" dirty="0" err="1"/>
              <a:t>DynamicValue</a:t>
            </a:r>
            <a:r>
              <a:rPr lang="en-US" sz="2800" dirty="0"/>
              <a:t> allows you to create, store, and consume </a:t>
            </a:r>
            <a:r>
              <a:rPr lang="en-US" sz="2800" dirty="0" smtClean="0"/>
              <a:t>complex data structures</a:t>
            </a:r>
            <a:endParaRPr lang="en-US" sz="2800" dirty="0">
              <a:solidFill>
                <a:schemeClr val="tx1"/>
              </a:solidFill>
              <a:latin typeface="Segoe UI Light" pitchFamily="34" charset="0"/>
            </a:endParaRPr>
          </a:p>
          <a:p>
            <a:pPr lvl="2"/>
            <a:r>
              <a:rPr lang="en-US" dirty="0" smtClean="0"/>
              <a:t>Implements </a:t>
            </a:r>
            <a:r>
              <a:rPr lang="en-US" dirty="0" err="1" smtClean="0"/>
              <a:t>ICollection</a:t>
            </a:r>
            <a:r>
              <a:rPr lang="en-US" dirty="0" smtClean="0"/>
              <a:t>, </a:t>
            </a:r>
            <a:r>
              <a:rPr lang="en-US" dirty="0" err="1" smtClean="0"/>
              <a:t>IDictionary</a:t>
            </a:r>
            <a:r>
              <a:rPr lang="en-US" dirty="0" smtClean="0"/>
              <a:t>, </a:t>
            </a:r>
            <a:r>
              <a:rPr lang="en-US" dirty="0" err="1" smtClean="0"/>
              <a:t>IEnumerable</a:t>
            </a:r>
            <a:endParaRPr lang="en-US" dirty="0" smtClean="0"/>
          </a:p>
          <a:p>
            <a:pPr lvl="1"/>
            <a:r>
              <a:rPr lang="en-US" sz="2800" dirty="0" smtClean="0"/>
              <a:t>Perfect match for JSON</a:t>
            </a:r>
          </a:p>
          <a:p>
            <a:pPr lvl="1"/>
            <a:endParaRPr lang="en-US" sz="2800" dirty="0" smtClean="0"/>
          </a:p>
          <a:p>
            <a:pPr lvl="1"/>
            <a:r>
              <a:rPr lang="en-US" sz="2800" dirty="0" smtClean="0"/>
              <a:t>Dictionary is wrapper type in </a:t>
            </a:r>
            <a:r>
              <a:rPr lang="en-US" sz="2800" dirty="0"/>
              <a:t>SharePoint Designer </a:t>
            </a:r>
            <a:r>
              <a:rPr lang="en-US" sz="2800" dirty="0" smtClean="0"/>
              <a:t>for </a:t>
            </a:r>
            <a:r>
              <a:rPr lang="en-US" sz="2800" dirty="0" err="1" smtClean="0"/>
              <a:t>DynamicValue</a:t>
            </a:r>
            <a:endParaRPr lang="en-US" sz="2800" dirty="0" smtClean="0"/>
          </a:p>
          <a:p>
            <a:pPr lvl="2"/>
            <a:r>
              <a:rPr lang="en-US" dirty="0" smtClean="0"/>
              <a:t>Defined in workflow15.actions4</a:t>
            </a:r>
          </a:p>
          <a:p>
            <a:pPr lvl="1"/>
            <a:endParaRPr lang="en-US" sz="700" dirty="0">
              <a:solidFill>
                <a:srgbClr val="92D050"/>
              </a:solidFill>
            </a:endParaRPr>
          </a:p>
        </p:txBody>
      </p:sp>
      <p:sp>
        <p:nvSpPr>
          <p:cNvPr id="3" name="Title 2"/>
          <p:cNvSpPr>
            <a:spLocks noGrp="1"/>
          </p:cNvSpPr>
          <p:nvPr>
            <p:ph type="title"/>
          </p:nvPr>
        </p:nvSpPr>
        <p:spPr/>
        <p:txBody>
          <a:bodyPr/>
          <a:lstStyle/>
          <a:p>
            <a:r>
              <a:rPr lang="en-US" dirty="0"/>
              <a:t>Action &amp; activity fundamentals</a:t>
            </a:r>
          </a:p>
        </p:txBody>
      </p:sp>
    </p:spTree>
    <p:extLst>
      <p:ext uri="{BB962C8B-B14F-4D97-AF65-F5344CB8AC3E}">
        <p14:creationId xmlns:p14="http://schemas.microsoft.com/office/powerpoint/2010/main" val="188624918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Rectangle 3"/>
          <p:cNvSpPr/>
          <p:nvPr/>
        </p:nvSpPr>
        <p:spPr bwMode="auto">
          <a:xfrm>
            <a:off x="11699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Action &amp; activity fundamentals</a:t>
            </a:r>
          </a:p>
        </p:txBody>
      </p:sp>
      <p:sp>
        <p:nvSpPr>
          <p:cNvPr id="5" name="Rectangle 4"/>
          <p:cNvSpPr/>
          <p:nvPr/>
        </p:nvSpPr>
        <p:spPr bwMode="auto">
          <a:xfrm>
            <a:off x="4865688" y="2384424"/>
            <a:ext cx="2705099" cy="2465388"/>
          </a:xfrm>
          <a:prstGeom prst="rect">
            <a:avLst/>
          </a:prstGeom>
          <a:solidFill>
            <a:srgbClr val="92D050"/>
          </a:solidFill>
          <a:ln>
            <a:noFill/>
            <a:headEnd type="none" w="med" len="med"/>
            <a:tailEnd type="none" w="med" len="med"/>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declarative activity</a:t>
            </a:r>
          </a:p>
        </p:txBody>
      </p:sp>
      <p:sp>
        <p:nvSpPr>
          <p:cNvPr id="6" name="Rectangle 5"/>
          <p:cNvSpPr/>
          <p:nvPr/>
        </p:nvSpPr>
        <p:spPr bwMode="auto">
          <a:xfrm>
            <a:off x="85613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code </a:t>
            </a:r>
            <a:r>
              <a:rPr lang="en-US" sz="2800" dirty="0" smtClean="0">
                <a:solidFill>
                  <a:schemeClr val="bg1"/>
                </a:solidFill>
              </a:rPr>
              <a:t>activity</a:t>
            </a:r>
            <a:endParaRPr lang="en-US" sz="2800" dirty="0">
              <a:solidFill>
                <a:schemeClr val="bg1"/>
              </a:solidFill>
            </a:endParaRPr>
          </a:p>
        </p:txBody>
      </p:sp>
    </p:spTree>
    <p:extLst>
      <p:ext uri="{BB962C8B-B14F-4D97-AF65-F5344CB8AC3E}">
        <p14:creationId xmlns:p14="http://schemas.microsoft.com/office/powerpoint/2010/main" val="237485188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988784"/>
          </a:xfrm>
        </p:spPr>
        <p:txBody>
          <a:bodyPr/>
          <a:lstStyle/>
          <a:p>
            <a:r>
              <a:rPr lang="en-US" dirty="0" smtClean="0"/>
              <a:t>Prerequisites</a:t>
            </a:r>
            <a:endParaRPr lang="en-US" dirty="0"/>
          </a:p>
          <a:p>
            <a:pPr lvl="1"/>
            <a:r>
              <a:rPr lang="en-US" dirty="0" smtClean="0"/>
              <a:t>SharePoint 2013</a:t>
            </a:r>
          </a:p>
          <a:p>
            <a:pPr lvl="1"/>
            <a:r>
              <a:rPr lang="en-US" dirty="0" smtClean="0"/>
              <a:t>Workflow Manager 1.0</a:t>
            </a:r>
          </a:p>
          <a:p>
            <a:pPr lvl="1"/>
            <a:r>
              <a:rPr lang="en-US" dirty="0" smtClean="0"/>
              <a:t>Visual Studio 2012 (Professional/Premium/Ultimate) on SharePoint box</a:t>
            </a:r>
            <a:endParaRPr lang="en-US" dirty="0"/>
          </a:p>
          <a:p>
            <a:pPr lvl="1"/>
            <a:r>
              <a:rPr lang="en-US" dirty="0"/>
              <a:t>Microsoft Office Developer Tools for Visual Studio </a:t>
            </a:r>
            <a:r>
              <a:rPr lang="en-US" dirty="0" smtClean="0"/>
              <a:t>2012</a:t>
            </a:r>
          </a:p>
          <a:p>
            <a:pPr lvl="1"/>
            <a:endParaRPr lang="en-US" sz="800" dirty="0">
              <a:solidFill>
                <a:srgbClr val="92D050"/>
              </a:solidFill>
            </a:endParaRPr>
          </a:p>
          <a:p>
            <a:r>
              <a:rPr lang="en-US" dirty="0" smtClean="0"/>
              <a:t>Development and deployment </a:t>
            </a:r>
          </a:p>
          <a:p>
            <a:pPr lvl="1"/>
            <a:r>
              <a:rPr lang="en-US" altLang="ko-KR" dirty="0" smtClean="0"/>
              <a:t>Declarative </a:t>
            </a:r>
            <a:r>
              <a:rPr lang="en-US" altLang="ko-KR" dirty="0"/>
              <a:t>activities are </a:t>
            </a:r>
            <a:r>
              <a:rPr lang="en-US" altLang="ko-KR" dirty="0" smtClean="0"/>
              <a:t>deployed as SharePoint</a:t>
            </a:r>
            <a:r>
              <a:rPr lang="en-US" altLang="ko-KR" b="1" dirty="0" smtClean="0"/>
              <a:t> </a:t>
            </a:r>
            <a:r>
              <a:rPr lang="en-US" altLang="ko-KR" dirty="0" smtClean="0"/>
              <a:t>solution package (</a:t>
            </a:r>
            <a:r>
              <a:rPr lang="en-US" altLang="ko-KR" b="1" dirty="0" smtClean="0"/>
              <a:t>.</a:t>
            </a:r>
            <a:r>
              <a:rPr lang="en-US" altLang="ko-KR" dirty="0" err="1" smtClean="0"/>
              <a:t>wsp</a:t>
            </a:r>
            <a:r>
              <a:rPr lang="en-US" altLang="ko-KR" dirty="0" smtClean="0"/>
              <a:t>)</a:t>
            </a:r>
            <a:endParaRPr lang="en-US" altLang="ko-KR" dirty="0"/>
          </a:p>
          <a:p>
            <a:pPr lvl="1"/>
            <a:r>
              <a:rPr lang="en-US" dirty="0" smtClean="0"/>
              <a:t>Managed at SharePoint Solution Gallery or Farm Solution Store</a:t>
            </a:r>
          </a:p>
        </p:txBody>
      </p:sp>
      <p:sp>
        <p:nvSpPr>
          <p:cNvPr id="3" name="Title 2"/>
          <p:cNvSpPr>
            <a:spLocks noGrp="1"/>
          </p:cNvSpPr>
          <p:nvPr>
            <p:ph type="title"/>
          </p:nvPr>
        </p:nvSpPr>
        <p:spPr/>
        <p:txBody>
          <a:bodyPr/>
          <a:lstStyle/>
          <a:p>
            <a:r>
              <a:rPr lang="en-US" dirty="0" smtClean="0"/>
              <a:t>Developing a custom </a:t>
            </a:r>
            <a:r>
              <a:rPr lang="en-US" b="1" dirty="0" smtClean="0">
                <a:solidFill>
                  <a:srgbClr val="92D050"/>
                </a:solidFill>
              </a:rPr>
              <a:t>declarative</a:t>
            </a:r>
            <a:r>
              <a:rPr lang="en-US" dirty="0" smtClean="0"/>
              <a:t> activity</a:t>
            </a:r>
            <a:endParaRPr lang="en-US" dirty="0"/>
          </a:p>
        </p:txBody>
      </p:sp>
    </p:spTree>
    <p:extLst>
      <p:ext uri="{BB962C8B-B14F-4D97-AF65-F5344CB8AC3E}">
        <p14:creationId xmlns:p14="http://schemas.microsoft.com/office/powerpoint/2010/main" val="10238005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500"/>
                                        <p:tgtEl>
                                          <p:spTgt spid="2">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7" end="7"/>
                                            </p:txEl>
                                          </p:spTgt>
                                        </p:tgtEl>
                                        <p:attrNameLst>
                                          <p:attrName>style.visibility</p:attrName>
                                        </p:attrNameLst>
                                      </p:cBhvr>
                                      <p:to>
                                        <p:strVal val="visible"/>
                                      </p:to>
                                    </p:set>
                                    <p:animEffect transition="in" filter="fade">
                                      <p:cBhvr>
                                        <p:cTn id="10" dur="500"/>
                                        <p:tgtEl>
                                          <p:spTgt spid="2">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animEffect transition="in" filter="fade">
                                      <p:cBhvr>
                                        <p:cTn id="13"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sz="3200" dirty="0" smtClean="0"/>
              <a:t>Developing a custom </a:t>
            </a:r>
            <a:r>
              <a:rPr lang="en-US" sz="3200" dirty="0" smtClean="0">
                <a:solidFill>
                  <a:schemeClr val="accent2"/>
                </a:solidFill>
              </a:rPr>
              <a:t>declarative </a:t>
            </a:r>
            <a:r>
              <a:rPr lang="en-US" sz="3200" dirty="0" smtClean="0"/>
              <a:t>activity</a:t>
            </a:r>
            <a:endParaRPr lang="en-US" sz="3200" dirty="0"/>
          </a:p>
        </p:txBody>
      </p:sp>
    </p:spTree>
    <p:extLst>
      <p:ext uri="{BB962C8B-B14F-4D97-AF65-F5344CB8AC3E}">
        <p14:creationId xmlns:p14="http://schemas.microsoft.com/office/powerpoint/2010/main" val="412791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12436475" cy="6992103"/>
          </a:xfrm>
          <a:prstGeom prst="rect">
            <a:avLst/>
          </a:prstGeom>
        </p:spPr>
      </p:pic>
      <p:pic>
        <p:nvPicPr>
          <p:cNvPr id="5" name="Picture 4"/>
          <p:cNvPicPr>
            <a:picLocks noChangeAspect="1"/>
          </p:cNvPicPr>
          <p:nvPr/>
        </p:nvPicPr>
        <p:blipFill>
          <a:blip r:embed="rId4"/>
          <a:stretch>
            <a:fillRect/>
          </a:stretch>
        </p:blipFill>
        <p:spPr>
          <a:xfrm>
            <a:off x="9190037" y="3878262"/>
            <a:ext cx="685800" cy="408842"/>
          </a:xfrm>
          <a:prstGeom prst="rect">
            <a:avLst/>
          </a:prstGeom>
        </p:spPr>
      </p:pic>
    </p:spTree>
    <p:extLst>
      <p:ext uri="{BB962C8B-B14F-4D97-AF65-F5344CB8AC3E}">
        <p14:creationId xmlns:p14="http://schemas.microsoft.com/office/powerpoint/2010/main" val="19069952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12436475" cy="6992103"/>
          </a:xfrm>
          <a:prstGeom prst="rect">
            <a:avLst/>
          </a:prstGeom>
        </p:spPr>
      </p:pic>
      <p:pic>
        <p:nvPicPr>
          <p:cNvPr id="5" name="Picture 4"/>
          <p:cNvPicPr>
            <a:picLocks noChangeAspect="1"/>
          </p:cNvPicPr>
          <p:nvPr/>
        </p:nvPicPr>
        <p:blipFill>
          <a:blip r:embed="rId4"/>
          <a:stretch>
            <a:fillRect/>
          </a:stretch>
        </p:blipFill>
        <p:spPr>
          <a:xfrm>
            <a:off x="9190037" y="3878262"/>
            <a:ext cx="685800" cy="408842"/>
          </a:xfrm>
          <a:prstGeom prst="rect">
            <a:avLst/>
          </a:prstGeom>
        </p:spPr>
      </p:pic>
      <p:sp>
        <p:nvSpPr>
          <p:cNvPr id="4" name="Text Placeholder 1"/>
          <p:cNvSpPr>
            <a:spLocks noGrp="1"/>
          </p:cNvSpPr>
          <p:nvPr>
            <p:ph type="body" sz="quarter" idx="10"/>
          </p:nvPr>
        </p:nvSpPr>
        <p:spPr>
          <a:xfrm>
            <a:off x="2015796" y="1897063"/>
            <a:ext cx="10069841" cy="1933066"/>
          </a:xfrm>
          <a:solidFill>
            <a:srgbClr val="FFFFFF"/>
          </a:solidFill>
        </p:spPr>
        <p:txBody>
          <a:bodyPr/>
          <a:lstStyle/>
          <a:p>
            <a:r>
              <a:rPr lang="en-US" sz="3600" dirty="0"/>
              <a:t>YouTube Data API </a:t>
            </a:r>
            <a:r>
              <a:rPr lang="en-US" sz="3600" dirty="0" smtClean="0"/>
              <a:t>- Example</a:t>
            </a:r>
            <a:endParaRPr lang="en-US" sz="3600" dirty="0"/>
          </a:p>
          <a:p>
            <a:pPr marL="342900" lvl="1" indent="0">
              <a:buNone/>
            </a:pPr>
            <a:r>
              <a:rPr lang="en-US" sz="2400" dirty="0" smtClean="0">
                <a:hlinkClick r:id="rId5"/>
              </a:rPr>
              <a:t>http</a:t>
            </a:r>
            <a:r>
              <a:rPr lang="en-US" sz="2400" dirty="0">
                <a:hlinkClick r:id="rId5"/>
              </a:rPr>
              <a:t>://</a:t>
            </a:r>
            <a:r>
              <a:rPr lang="en-US" sz="2400" dirty="0" smtClean="0">
                <a:hlinkClick r:id="rId5"/>
              </a:rPr>
              <a:t>gdata.youtube.com/feeds/api/videos?v=2&amp;alt=jsonc&amp;</a:t>
            </a:r>
            <a:br>
              <a:rPr lang="en-US" sz="2400" dirty="0" smtClean="0">
                <a:hlinkClick r:id="rId5"/>
              </a:rPr>
            </a:br>
            <a:r>
              <a:rPr lang="en-US" sz="2400" b="1" dirty="0" smtClean="0">
                <a:hlinkClick r:id="rId5"/>
              </a:rPr>
              <a:t>category=</a:t>
            </a:r>
            <a:r>
              <a:rPr lang="en-US" sz="2400" b="1" dirty="0" err="1" smtClean="0">
                <a:hlinkClick r:id="rId5"/>
              </a:rPr>
              <a:t>Music</a:t>
            </a:r>
            <a:r>
              <a:rPr lang="en-US" sz="2400" dirty="0" err="1" smtClean="0">
                <a:hlinkClick r:id="rId5"/>
              </a:rPr>
              <a:t>&amp;orderby</a:t>
            </a:r>
            <a:r>
              <a:rPr lang="en-US" sz="2400" dirty="0" smtClean="0">
                <a:hlinkClick r:id="rId5"/>
              </a:rPr>
              <a:t>=</a:t>
            </a:r>
            <a:r>
              <a:rPr lang="en-US" sz="2400" dirty="0" err="1" smtClean="0">
                <a:hlinkClick r:id="rId5"/>
              </a:rPr>
              <a:t>viewCount&amp;</a:t>
            </a:r>
            <a:r>
              <a:rPr lang="en-US" sz="2400" b="1" dirty="0" err="1" smtClean="0">
                <a:hlinkClick r:id="rId5"/>
              </a:rPr>
              <a:t>max-results</a:t>
            </a:r>
            <a:r>
              <a:rPr lang="en-US" sz="2400" b="1" dirty="0" smtClean="0">
                <a:hlinkClick r:id="rId5"/>
              </a:rPr>
              <a:t>=10</a:t>
            </a:r>
            <a:endParaRPr lang="en-US" sz="2400" b="1" dirty="0" smtClean="0"/>
          </a:p>
          <a:p>
            <a:pPr marL="342900" lvl="1" indent="0">
              <a:buNone/>
            </a:pPr>
            <a:endParaRPr lang="en-US" sz="2400" b="1" dirty="0" smtClean="0">
              <a:solidFill>
                <a:srgbClr val="92D050"/>
              </a:solidFill>
            </a:endParaRPr>
          </a:p>
          <a:p>
            <a:pPr marL="342900" lvl="1" indent="0">
              <a:buNone/>
            </a:pPr>
            <a:endParaRPr lang="en-US" sz="700" dirty="0" smtClean="0">
              <a:solidFill>
                <a:srgbClr val="92D050"/>
              </a:solidFill>
            </a:endParaRPr>
          </a:p>
        </p:txBody>
      </p:sp>
    </p:spTree>
    <p:extLst>
      <p:ext uri="{BB962C8B-B14F-4D97-AF65-F5344CB8AC3E}">
        <p14:creationId xmlns:p14="http://schemas.microsoft.com/office/powerpoint/2010/main" val="123810446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Rectangle 3"/>
          <p:cNvSpPr/>
          <p:nvPr/>
        </p:nvSpPr>
        <p:spPr bwMode="auto">
          <a:xfrm>
            <a:off x="11699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Action &amp; activity fundamentals</a:t>
            </a:r>
          </a:p>
        </p:txBody>
      </p:sp>
      <p:sp>
        <p:nvSpPr>
          <p:cNvPr id="5" name="Rectangle 4"/>
          <p:cNvSpPr/>
          <p:nvPr/>
        </p:nvSpPr>
        <p:spPr bwMode="auto">
          <a:xfrm>
            <a:off x="48656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declarative activity</a:t>
            </a:r>
          </a:p>
        </p:txBody>
      </p:sp>
      <p:sp>
        <p:nvSpPr>
          <p:cNvPr id="6" name="Rectangle 5"/>
          <p:cNvSpPr/>
          <p:nvPr/>
        </p:nvSpPr>
        <p:spPr bwMode="auto">
          <a:xfrm>
            <a:off x="8561388" y="2384424"/>
            <a:ext cx="2705099" cy="2465388"/>
          </a:xfrm>
          <a:prstGeom prst="rect">
            <a:avLst/>
          </a:prstGeom>
          <a:solidFill>
            <a:srgbClr val="92D050"/>
          </a:solidFill>
          <a:ln>
            <a:noFill/>
            <a:headEnd type="none" w="med" len="med"/>
            <a:tailEnd type="none" w="med" len="med"/>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code </a:t>
            </a:r>
            <a:r>
              <a:rPr lang="en-US" sz="2800" dirty="0" smtClean="0">
                <a:solidFill>
                  <a:schemeClr val="bg1"/>
                </a:solidFill>
              </a:rPr>
              <a:t>activity</a:t>
            </a:r>
            <a:endParaRPr lang="en-US" sz="2800" dirty="0">
              <a:solidFill>
                <a:schemeClr val="bg1"/>
              </a:solidFill>
            </a:endParaRPr>
          </a:p>
        </p:txBody>
      </p:sp>
    </p:spTree>
    <p:extLst>
      <p:ext uri="{BB962C8B-B14F-4D97-AF65-F5344CB8AC3E}">
        <p14:creationId xmlns:p14="http://schemas.microsoft.com/office/powerpoint/2010/main" val="428246661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590214"/>
          </a:xfrm>
        </p:spPr>
        <p:txBody>
          <a:bodyPr/>
          <a:lstStyle/>
          <a:p>
            <a:r>
              <a:rPr lang="en-US" dirty="0" smtClean="0"/>
              <a:t>Development</a:t>
            </a:r>
          </a:p>
          <a:p>
            <a:pPr lvl="1"/>
            <a:r>
              <a:rPr lang="en-US" sz="2500" dirty="0"/>
              <a:t>SharePoint </a:t>
            </a:r>
            <a:r>
              <a:rPr lang="en-US" sz="2500" dirty="0" smtClean="0"/>
              <a:t>or Workflow Manager box is </a:t>
            </a:r>
            <a:r>
              <a:rPr lang="en-US" sz="2500" b="1" dirty="0"/>
              <a:t>not must </a:t>
            </a:r>
            <a:r>
              <a:rPr lang="en-US" sz="2500" dirty="0"/>
              <a:t>for development</a:t>
            </a:r>
          </a:p>
          <a:p>
            <a:pPr lvl="1"/>
            <a:r>
              <a:rPr lang="en-US" sz="2500" dirty="0" smtClean="0"/>
              <a:t>Code </a:t>
            </a:r>
            <a:r>
              <a:rPr lang="en-US" sz="2500" dirty="0"/>
              <a:t>activity should be </a:t>
            </a:r>
            <a:r>
              <a:rPr lang="en-US" sz="2500" dirty="0" smtClean="0"/>
              <a:t>signed </a:t>
            </a:r>
            <a:r>
              <a:rPr lang="en-US" sz="2500" dirty="0"/>
              <a:t>code of full </a:t>
            </a:r>
            <a:r>
              <a:rPr lang="en-US" sz="2500" dirty="0" smtClean="0"/>
              <a:t>trust</a:t>
            </a:r>
            <a:endParaRPr lang="en-US" sz="2500" dirty="0"/>
          </a:p>
          <a:p>
            <a:pPr lvl="1"/>
            <a:endParaRPr lang="en-US" sz="800" dirty="0">
              <a:solidFill>
                <a:srgbClr val="92D050"/>
              </a:solidFill>
            </a:endParaRPr>
          </a:p>
          <a:p>
            <a:r>
              <a:rPr lang="en-US" dirty="0" smtClean="0"/>
              <a:t>Deployment</a:t>
            </a:r>
          </a:p>
          <a:p>
            <a:pPr lvl="1"/>
            <a:r>
              <a:rPr lang="en-US" sz="2500" dirty="0" smtClean="0">
                <a:solidFill>
                  <a:schemeClr val="accent2"/>
                </a:solidFill>
              </a:rPr>
              <a:t>On-</a:t>
            </a:r>
            <a:r>
              <a:rPr lang="en-US" sz="2500" dirty="0" err="1" smtClean="0">
                <a:solidFill>
                  <a:schemeClr val="accent2"/>
                </a:solidFill>
              </a:rPr>
              <a:t>Prem</a:t>
            </a:r>
            <a:r>
              <a:rPr lang="en-US" sz="2500" dirty="0" smtClean="0">
                <a:solidFill>
                  <a:schemeClr val="accent2"/>
                </a:solidFill>
              </a:rPr>
              <a:t> only</a:t>
            </a:r>
            <a:r>
              <a:rPr lang="en-US" sz="2500" dirty="0"/>
              <a:t> </a:t>
            </a:r>
            <a:r>
              <a:rPr lang="en-US" sz="2500" dirty="0" smtClean="0"/>
              <a:t>(not </a:t>
            </a:r>
            <a:r>
              <a:rPr lang="en-US" sz="2500" dirty="0"/>
              <a:t>applicable to </a:t>
            </a:r>
            <a:r>
              <a:rPr lang="en-US" sz="2500" dirty="0" smtClean="0"/>
              <a:t>Office 365)</a:t>
            </a:r>
            <a:endParaRPr lang="en-US" sz="2500" dirty="0" smtClean="0">
              <a:solidFill>
                <a:schemeClr val="accent2"/>
              </a:solidFill>
            </a:endParaRPr>
          </a:p>
          <a:p>
            <a:pPr lvl="1"/>
            <a:r>
              <a:rPr lang="en-US" sz="2500" dirty="0" smtClean="0"/>
              <a:t>Should </a:t>
            </a:r>
            <a:r>
              <a:rPr lang="en-US" sz="2500" b="1" dirty="0" smtClean="0"/>
              <a:t>manually</a:t>
            </a:r>
            <a:r>
              <a:rPr lang="en-US" sz="2500" dirty="0" smtClean="0"/>
              <a:t> deploy activity to </a:t>
            </a:r>
            <a:r>
              <a:rPr lang="en-US" sz="2500" b="1" dirty="0" smtClean="0"/>
              <a:t>Workflow Manager box </a:t>
            </a:r>
            <a:r>
              <a:rPr lang="en-US" sz="2500" dirty="0" smtClean="0"/>
              <a:t>and </a:t>
            </a:r>
            <a:r>
              <a:rPr lang="en-US" sz="2500" b="1" dirty="0" smtClean="0"/>
              <a:t>SharePoint box</a:t>
            </a:r>
            <a:endParaRPr lang="en-US" sz="2500" b="1" dirty="0" smtClean="0">
              <a:solidFill>
                <a:srgbClr val="92D050"/>
              </a:solidFill>
            </a:endParaRPr>
          </a:p>
        </p:txBody>
      </p:sp>
      <p:sp>
        <p:nvSpPr>
          <p:cNvPr id="3" name="Title 2"/>
          <p:cNvSpPr>
            <a:spLocks noGrp="1"/>
          </p:cNvSpPr>
          <p:nvPr>
            <p:ph type="title"/>
          </p:nvPr>
        </p:nvSpPr>
        <p:spPr/>
        <p:txBody>
          <a:bodyPr/>
          <a:lstStyle/>
          <a:p>
            <a:r>
              <a:rPr lang="en-US" dirty="0"/>
              <a:t>Developing a </a:t>
            </a:r>
            <a:r>
              <a:rPr lang="en-US" dirty="0" smtClean="0"/>
              <a:t>custom </a:t>
            </a:r>
            <a:r>
              <a:rPr lang="en-US" b="1" dirty="0" smtClean="0">
                <a:solidFill>
                  <a:srgbClr val="92D050"/>
                </a:solidFill>
              </a:rPr>
              <a:t>code</a:t>
            </a:r>
            <a:r>
              <a:rPr lang="en-US" dirty="0" smtClean="0"/>
              <a:t> activity</a:t>
            </a:r>
            <a:endParaRPr lang="en-US" dirty="0"/>
          </a:p>
        </p:txBody>
      </p:sp>
    </p:spTree>
    <p:extLst>
      <p:ext uri="{BB962C8B-B14F-4D97-AF65-F5344CB8AC3E}">
        <p14:creationId xmlns:p14="http://schemas.microsoft.com/office/powerpoint/2010/main" val="35511168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Effect transition="in" filter="fade">
                                      <p:cBhvr>
                                        <p:cTn id="1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700" b="1" dirty="0"/>
              <a:t>Custom </a:t>
            </a:r>
            <a:r>
              <a:rPr lang="en-US" sz="4700" b="1" dirty="0" smtClean="0"/>
              <a:t>Workflow Activities</a:t>
            </a:r>
            <a:br>
              <a:rPr lang="en-US" sz="4700" b="1" dirty="0" smtClean="0"/>
            </a:br>
            <a:r>
              <a:rPr lang="en-US" sz="4700" b="1" dirty="0" smtClean="0"/>
              <a:t>&amp; Actions </a:t>
            </a:r>
            <a:r>
              <a:rPr lang="en-US" sz="4700" b="1" dirty="0"/>
              <a:t>for SharePoint 2013</a:t>
            </a:r>
            <a:endParaRPr lang="en-US" sz="4700" dirty="0"/>
          </a:p>
        </p:txBody>
      </p:sp>
      <p:sp>
        <p:nvSpPr>
          <p:cNvPr id="2" name="Text Placeholder 1"/>
          <p:cNvSpPr>
            <a:spLocks noGrp="1"/>
          </p:cNvSpPr>
          <p:nvPr>
            <p:ph type="body" sz="quarter" idx="12"/>
          </p:nvPr>
        </p:nvSpPr>
        <p:spPr/>
        <p:txBody>
          <a:bodyPr/>
          <a:lstStyle/>
          <a:p>
            <a:r>
              <a:rPr lang="en-US" dirty="0" smtClean="0"/>
              <a:t>Hyong Guk </a:t>
            </a:r>
            <a:r>
              <a:rPr lang="en-US" dirty="0"/>
              <a:t>Kim</a:t>
            </a:r>
          </a:p>
          <a:p>
            <a:r>
              <a:rPr lang="en-US" dirty="0"/>
              <a:t>Senior Program Manager, </a:t>
            </a:r>
            <a:r>
              <a:rPr lang="en-US" dirty="0" smtClean="0"/>
              <a:t>Microsoft</a:t>
            </a:r>
            <a:endParaRPr lang="en-US" dirty="0"/>
          </a:p>
        </p:txBody>
      </p:sp>
    </p:spTree>
    <p:extLst>
      <p:ext uri="{BB962C8B-B14F-4D97-AF65-F5344CB8AC3E}">
        <p14:creationId xmlns:p14="http://schemas.microsoft.com/office/powerpoint/2010/main" val="11516422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913927"/>
          </a:xfrm>
        </p:spPr>
        <p:txBody>
          <a:bodyPr/>
          <a:lstStyle/>
          <a:p>
            <a:r>
              <a:rPr lang="en-US" sz="3600" dirty="0" smtClean="0"/>
              <a:t>Deployment in detail</a:t>
            </a:r>
          </a:p>
          <a:p>
            <a:pPr lvl="1"/>
            <a:r>
              <a:rPr lang="en-US" dirty="0" smtClean="0"/>
              <a:t>Workflow Manager box</a:t>
            </a:r>
            <a:endParaRPr lang="en-US" dirty="0"/>
          </a:p>
          <a:p>
            <a:pPr marL="901700" lvl="2" indent="-342900">
              <a:buFont typeface="+mj-lt"/>
              <a:buAutoNum type="arabicPeriod"/>
            </a:pPr>
            <a:r>
              <a:rPr lang="en-US" dirty="0"/>
              <a:t>Copy </a:t>
            </a:r>
            <a:r>
              <a:rPr lang="en-US" dirty="0" smtClean="0"/>
              <a:t>activity </a:t>
            </a:r>
            <a:r>
              <a:rPr lang="en-US" dirty="0"/>
              <a:t>assembly to </a:t>
            </a:r>
            <a:r>
              <a:rPr lang="en-US" dirty="0" smtClean="0"/>
              <a:t>following locations:</a:t>
            </a:r>
            <a:endParaRPr lang="en-US" dirty="0"/>
          </a:p>
          <a:p>
            <a:pPr lvl="3"/>
            <a:r>
              <a:rPr lang="en-US" dirty="0"/>
              <a:t>%</a:t>
            </a:r>
            <a:r>
              <a:rPr lang="en-US" dirty="0" err="1"/>
              <a:t>ProgramFiles</a:t>
            </a:r>
            <a:r>
              <a:rPr lang="en-US" dirty="0"/>
              <a:t>%\Workflow </a:t>
            </a:r>
            <a:r>
              <a:rPr lang="en-US" dirty="0" smtClean="0"/>
              <a:t>Manager\1.0\Workflow\Artifacts</a:t>
            </a:r>
            <a:endParaRPr lang="en-US" dirty="0"/>
          </a:p>
          <a:p>
            <a:pPr lvl="3"/>
            <a:r>
              <a:rPr lang="en-US" dirty="0"/>
              <a:t>%</a:t>
            </a:r>
            <a:r>
              <a:rPr lang="en-US" dirty="0" err="1" smtClean="0"/>
              <a:t>ProgramFiles</a:t>
            </a:r>
            <a:r>
              <a:rPr lang="en-US" dirty="0"/>
              <a:t>%\Workflow Manager\1.0\Workflow\</a:t>
            </a:r>
            <a:r>
              <a:rPr lang="en-US" dirty="0" err="1"/>
              <a:t>WFWebRoot</a:t>
            </a:r>
            <a:r>
              <a:rPr lang="en-US" dirty="0"/>
              <a:t>\bin</a:t>
            </a:r>
          </a:p>
          <a:p>
            <a:pPr marL="901700" lvl="2" indent="-342900">
              <a:buFont typeface="+mj-lt"/>
              <a:buAutoNum type="arabicPeriod"/>
            </a:pPr>
            <a:r>
              <a:rPr lang="en-US" dirty="0"/>
              <a:t>Add </a:t>
            </a:r>
            <a:r>
              <a:rPr lang="en-US" dirty="0" smtClean="0"/>
              <a:t>your activity class to </a:t>
            </a:r>
            <a:r>
              <a:rPr lang="en-US" dirty="0"/>
              <a:t>the </a:t>
            </a:r>
            <a:r>
              <a:rPr lang="en-US" dirty="0" smtClean="0"/>
              <a:t>white-list</a:t>
            </a:r>
          </a:p>
          <a:p>
            <a:pPr marL="1130300" lvl="3" indent="-342900"/>
            <a:r>
              <a:rPr lang="en-US" dirty="0" smtClean="0"/>
              <a:t>Create </a:t>
            </a:r>
            <a:r>
              <a:rPr lang="en-US" b="1" dirty="0"/>
              <a:t>AllowedType.xml</a:t>
            </a:r>
            <a:r>
              <a:rPr lang="en-US" dirty="0"/>
              <a:t> </a:t>
            </a:r>
            <a:r>
              <a:rPr lang="en-US" dirty="0" smtClean="0"/>
              <a:t>and copy it to above two locations</a:t>
            </a:r>
          </a:p>
          <a:p>
            <a:pPr marL="901700" lvl="2" indent="-342900">
              <a:buFont typeface="+mj-lt"/>
              <a:buAutoNum type="arabicPeriod"/>
            </a:pPr>
            <a:r>
              <a:rPr lang="en-US" dirty="0"/>
              <a:t>Restart “Workflow Manager backend” </a:t>
            </a:r>
            <a:r>
              <a:rPr lang="en-US" dirty="0" smtClean="0"/>
              <a:t>service</a:t>
            </a:r>
          </a:p>
          <a:p>
            <a:pPr marL="1016000" lvl="2" indent="-457200">
              <a:buFont typeface="+mj-lt"/>
              <a:buAutoNum type="arabicPeriod"/>
            </a:pPr>
            <a:endParaRPr lang="en-US" sz="700" dirty="0" smtClean="0">
              <a:solidFill>
                <a:srgbClr val="92D050"/>
              </a:solidFill>
            </a:endParaRPr>
          </a:p>
          <a:p>
            <a:pPr lvl="1"/>
            <a:r>
              <a:rPr lang="en-US" dirty="0" smtClean="0"/>
              <a:t>SharePoint box</a:t>
            </a:r>
            <a:endParaRPr lang="en-US" dirty="0"/>
          </a:p>
          <a:p>
            <a:pPr marL="901700" lvl="2" indent="-342900">
              <a:buFont typeface="+mj-lt"/>
              <a:buAutoNum type="arabicPeriod"/>
            </a:pPr>
            <a:r>
              <a:rPr lang="en-US" dirty="0" smtClean="0"/>
              <a:t>Copy activity assembly to SharePoint box and GAC it</a:t>
            </a:r>
            <a:endParaRPr lang="en-US" dirty="0"/>
          </a:p>
          <a:p>
            <a:pPr marL="901700" lvl="2" indent="-342900">
              <a:buFont typeface="+mj-lt"/>
              <a:buAutoNum type="arabicPeriod"/>
            </a:pPr>
            <a:r>
              <a:rPr lang="en-US" dirty="0"/>
              <a:t>Add a new .actions4 file </a:t>
            </a:r>
            <a:r>
              <a:rPr lang="en-US" dirty="0" smtClean="0"/>
              <a:t>to %</a:t>
            </a:r>
            <a:r>
              <a:rPr lang="en-US" dirty="0" err="1" smtClean="0"/>
              <a:t>CommonProgramFiles</a:t>
            </a:r>
            <a:r>
              <a:rPr lang="en-US" dirty="0"/>
              <a:t>%\Microsoft Shared\Web Server Extensions\15\TEMPLATE\1033\Workflow (need </a:t>
            </a:r>
            <a:r>
              <a:rPr lang="en-US" dirty="0" smtClean="0"/>
              <a:t>top-level node</a:t>
            </a:r>
            <a:r>
              <a:rPr lang="en-US" dirty="0"/>
              <a:t>)</a:t>
            </a:r>
          </a:p>
          <a:p>
            <a:pPr marL="914400" lvl="2" indent="-342900">
              <a:buFont typeface="+mj-lt"/>
              <a:buAutoNum type="arabicPeriod"/>
            </a:pPr>
            <a:r>
              <a:rPr lang="en-US" dirty="0" smtClean="0"/>
              <a:t>Reset IIS</a:t>
            </a:r>
          </a:p>
          <a:p>
            <a:pPr marL="914400" lvl="2" indent="-342900">
              <a:buFont typeface="+mj-lt"/>
              <a:buAutoNum type="arabicPeriod"/>
            </a:pPr>
            <a:endParaRPr lang="en-US" sz="700" dirty="0" smtClean="0"/>
          </a:p>
          <a:p>
            <a:pPr lvl="1"/>
            <a:r>
              <a:rPr lang="en-US" dirty="0" smtClean="0"/>
              <a:t>Client</a:t>
            </a:r>
            <a:endParaRPr lang="en-US" dirty="0"/>
          </a:p>
          <a:p>
            <a:pPr marL="901700" lvl="2" indent="-342900"/>
            <a:r>
              <a:rPr lang="en-US" dirty="0" smtClean="0"/>
              <a:t>Clean </a:t>
            </a:r>
            <a:r>
              <a:rPr lang="en-US" dirty="0"/>
              <a:t>up SPD cache (%</a:t>
            </a:r>
            <a:r>
              <a:rPr lang="en-US" dirty="0" err="1"/>
              <a:t>LocalAppdata</a:t>
            </a:r>
            <a:r>
              <a:rPr lang="en-US" dirty="0"/>
              <a:t>%\Microsoft\</a:t>
            </a:r>
            <a:r>
              <a:rPr lang="en-US" dirty="0" err="1"/>
              <a:t>WebsiteCache</a:t>
            </a:r>
            <a:r>
              <a:rPr lang="en-US" dirty="0"/>
              <a:t>)</a:t>
            </a:r>
            <a:endParaRPr lang="en-US" sz="2400" dirty="0" smtClean="0"/>
          </a:p>
        </p:txBody>
      </p:sp>
      <p:sp>
        <p:nvSpPr>
          <p:cNvPr id="3" name="Title 2"/>
          <p:cNvSpPr>
            <a:spLocks noGrp="1"/>
          </p:cNvSpPr>
          <p:nvPr>
            <p:ph type="title"/>
          </p:nvPr>
        </p:nvSpPr>
        <p:spPr/>
        <p:txBody>
          <a:bodyPr/>
          <a:lstStyle/>
          <a:p>
            <a:r>
              <a:rPr lang="en-US" dirty="0"/>
              <a:t>Developing a custom </a:t>
            </a:r>
            <a:r>
              <a:rPr lang="en-US" b="1" dirty="0">
                <a:solidFill>
                  <a:srgbClr val="92D050"/>
                </a:solidFill>
              </a:rPr>
              <a:t>code</a:t>
            </a:r>
            <a:r>
              <a:rPr lang="en-US" dirty="0"/>
              <a:t> activity</a:t>
            </a:r>
          </a:p>
        </p:txBody>
      </p:sp>
      <p:pic>
        <p:nvPicPr>
          <p:cNvPr id="5" name="Picture 4"/>
          <p:cNvPicPr>
            <a:picLocks noChangeAspect="1"/>
          </p:cNvPicPr>
          <p:nvPr/>
        </p:nvPicPr>
        <p:blipFill>
          <a:blip r:embed="rId3"/>
          <a:stretch>
            <a:fillRect/>
          </a:stretch>
        </p:blipFill>
        <p:spPr>
          <a:xfrm>
            <a:off x="879475" y="1550438"/>
            <a:ext cx="10677525" cy="5238750"/>
          </a:xfrm>
          <a:prstGeom prst="rect">
            <a:avLst/>
          </a:prstGeom>
        </p:spPr>
      </p:pic>
    </p:spTree>
    <p:extLst>
      <p:ext uri="{BB962C8B-B14F-4D97-AF65-F5344CB8AC3E}">
        <p14:creationId xmlns:p14="http://schemas.microsoft.com/office/powerpoint/2010/main" val="25605619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sz="3200" dirty="0"/>
              <a:t>Developing a </a:t>
            </a:r>
            <a:r>
              <a:rPr lang="en-US" sz="3200" dirty="0" smtClean="0"/>
              <a:t>custom </a:t>
            </a:r>
            <a:r>
              <a:rPr lang="en-US" sz="3200" dirty="0" smtClean="0">
                <a:solidFill>
                  <a:schemeClr val="accent2"/>
                </a:solidFill>
              </a:rPr>
              <a:t>code</a:t>
            </a:r>
            <a:r>
              <a:rPr lang="en-US" sz="3200" dirty="0" smtClean="0"/>
              <a:t> activity</a:t>
            </a:r>
            <a:endParaRPr lang="en-US" sz="3200" dirty="0"/>
          </a:p>
        </p:txBody>
      </p:sp>
    </p:spTree>
    <p:extLst>
      <p:ext uri="{BB962C8B-B14F-4D97-AF65-F5344CB8AC3E}">
        <p14:creationId xmlns:p14="http://schemas.microsoft.com/office/powerpoint/2010/main" val="3475932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Agenda</a:t>
            </a:r>
          </a:p>
        </p:txBody>
      </p:sp>
      <p:sp>
        <p:nvSpPr>
          <p:cNvPr id="4" name="Rectangle 3"/>
          <p:cNvSpPr/>
          <p:nvPr/>
        </p:nvSpPr>
        <p:spPr bwMode="auto">
          <a:xfrm>
            <a:off x="11699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Action &amp; activity fundamentals</a:t>
            </a:r>
          </a:p>
        </p:txBody>
      </p:sp>
      <p:sp>
        <p:nvSpPr>
          <p:cNvPr id="5" name="Rectangle 4"/>
          <p:cNvSpPr/>
          <p:nvPr/>
        </p:nvSpPr>
        <p:spPr bwMode="auto">
          <a:xfrm>
            <a:off x="48656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declarative activity</a:t>
            </a:r>
          </a:p>
        </p:txBody>
      </p:sp>
      <p:sp>
        <p:nvSpPr>
          <p:cNvPr id="6" name="Rectangle 5"/>
          <p:cNvSpPr/>
          <p:nvPr/>
        </p:nvSpPr>
        <p:spPr bwMode="auto">
          <a:xfrm>
            <a:off x="85613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code </a:t>
            </a:r>
            <a:r>
              <a:rPr lang="en-US" sz="2800" dirty="0" smtClean="0">
                <a:solidFill>
                  <a:schemeClr val="bg1"/>
                </a:solidFill>
              </a:rPr>
              <a:t>activity</a:t>
            </a:r>
            <a:endParaRPr lang="en-US" sz="2800" dirty="0">
              <a:solidFill>
                <a:schemeClr val="bg1"/>
              </a:solidFill>
            </a:endParaRPr>
          </a:p>
        </p:txBody>
      </p:sp>
    </p:spTree>
    <p:extLst>
      <p:ext uri="{BB962C8B-B14F-4D97-AF65-F5344CB8AC3E}">
        <p14:creationId xmlns:p14="http://schemas.microsoft.com/office/powerpoint/2010/main" val="293139323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826210"/>
          </a:xfrm>
        </p:spPr>
        <p:txBody>
          <a:bodyPr/>
          <a:lstStyle/>
          <a:p>
            <a:r>
              <a:rPr lang="en-US" sz="3200" dirty="0" smtClean="0"/>
              <a:t>“Wow, but looks difficult.. Is there any other option I can take to surface platform activities without Visual Studio?”    </a:t>
            </a:r>
          </a:p>
          <a:p>
            <a:pPr marL="0" indent="0" algn="r">
              <a:buNone/>
            </a:pPr>
            <a:r>
              <a:rPr lang="en-US" sz="1400" dirty="0" smtClean="0"/>
              <a:t>- from post-session questions -</a:t>
            </a:r>
            <a:endParaRPr lang="en-US" sz="3600" dirty="0" smtClean="0"/>
          </a:p>
          <a:p>
            <a:pPr marL="342900" lvl="1" indent="0">
              <a:buNone/>
            </a:pPr>
            <a:r>
              <a:rPr lang="en-US" sz="2000" dirty="0" smtClean="0"/>
              <a:t>Yes, if you are in </a:t>
            </a:r>
            <a:r>
              <a:rPr lang="en-US" sz="2000" u="sng" dirty="0" smtClean="0">
                <a:solidFill>
                  <a:schemeClr val="accent2"/>
                </a:solidFill>
              </a:rPr>
              <a:t>On-</a:t>
            </a:r>
            <a:r>
              <a:rPr lang="en-US" sz="2000" u="sng" dirty="0" err="1" smtClean="0">
                <a:solidFill>
                  <a:schemeClr val="accent2"/>
                </a:solidFill>
              </a:rPr>
              <a:t>Prem</a:t>
            </a:r>
            <a:r>
              <a:rPr lang="en-US" sz="2000" u="sng" dirty="0" smtClean="0">
                <a:solidFill>
                  <a:schemeClr val="accent2"/>
                </a:solidFill>
              </a:rPr>
              <a:t> environment</a:t>
            </a:r>
            <a:r>
              <a:rPr lang="en-US" sz="2000" dirty="0" smtClean="0"/>
              <a:t>, you can surface more platform activities to SharePoint Designer actions with a lot easier way. Here’s step:</a:t>
            </a:r>
          </a:p>
          <a:p>
            <a:pPr lvl="1"/>
            <a:r>
              <a:rPr lang="en-US" sz="2000" dirty="0" smtClean="0"/>
              <a:t>Step 1. Copy “utility.actions4” file (attached above) to SharePoint workflow folder </a:t>
            </a:r>
            <a:r>
              <a:rPr lang="en-US" sz="1600" dirty="0" smtClean="0"/>
              <a:t>(</a:t>
            </a:r>
            <a:r>
              <a:rPr lang="en-US" altLang="ko-KR" sz="1600" dirty="0" smtClean="0">
                <a:solidFill>
                  <a:schemeClr val="tx1"/>
                </a:solidFill>
              </a:rPr>
              <a:t>%</a:t>
            </a:r>
            <a:r>
              <a:rPr lang="en-US" altLang="ko-KR" sz="1600" dirty="0" err="1">
                <a:solidFill>
                  <a:schemeClr val="tx1"/>
                </a:solidFill>
              </a:rPr>
              <a:t>CommonProgramFiles</a:t>
            </a:r>
            <a:r>
              <a:rPr lang="en-US" altLang="ko-KR" sz="1600" dirty="0">
                <a:solidFill>
                  <a:schemeClr val="tx1"/>
                </a:solidFill>
              </a:rPr>
              <a:t>%\Microsoft Shared\Web Server </a:t>
            </a:r>
            <a:r>
              <a:rPr lang="en-US" altLang="ko-KR" sz="1600" dirty="0" smtClean="0">
                <a:solidFill>
                  <a:schemeClr val="tx1"/>
                </a:solidFill>
              </a:rPr>
              <a:t>Extensions\15\TEMPLATE\1033\Workflow)</a:t>
            </a:r>
            <a:endParaRPr lang="en-US" altLang="ko-KR" sz="2000" dirty="0">
              <a:solidFill>
                <a:schemeClr val="tx1"/>
              </a:solidFill>
            </a:endParaRPr>
          </a:p>
          <a:p>
            <a:pPr lvl="1"/>
            <a:r>
              <a:rPr lang="en-US" sz="2000" dirty="0" smtClean="0"/>
              <a:t>Step 2. Reset IIS</a:t>
            </a:r>
          </a:p>
          <a:p>
            <a:pPr lvl="1"/>
            <a:r>
              <a:rPr lang="en-US" sz="2000" dirty="0" smtClean="0"/>
              <a:t>Step 3. In the </a:t>
            </a:r>
            <a:r>
              <a:rPr lang="en-US" sz="2000" u="sng" dirty="0" smtClean="0"/>
              <a:t>client</a:t>
            </a:r>
            <a:r>
              <a:rPr lang="en-US" sz="2000" dirty="0" smtClean="0"/>
              <a:t> machine, clean up SPD </a:t>
            </a:r>
            <a:r>
              <a:rPr lang="en-US" sz="2000" dirty="0"/>
              <a:t>cache</a:t>
            </a:r>
            <a:r>
              <a:rPr lang="en-US" sz="1600" dirty="0"/>
              <a:t> (%</a:t>
            </a:r>
            <a:r>
              <a:rPr lang="en-US" sz="1600" dirty="0" err="1"/>
              <a:t>LocalAppdata</a:t>
            </a:r>
            <a:r>
              <a:rPr lang="en-US" sz="1600" dirty="0"/>
              <a:t>%\</a:t>
            </a:r>
            <a:r>
              <a:rPr lang="en-US" sz="1600" dirty="0" smtClean="0"/>
              <a:t>Microsoft\</a:t>
            </a:r>
            <a:r>
              <a:rPr lang="en-US" sz="1600" dirty="0" err="1" smtClean="0"/>
              <a:t>WebsiteCache</a:t>
            </a:r>
            <a:r>
              <a:rPr lang="en-US" sz="1600" dirty="0" smtClean="0"/>
              <a:t>)</a:t>
            </a:r>
          </a:p>
          <a:p>
            <a:pPr lvl="1"/>
            <a:r>
              <a:rPr lang="en-US" sz="2000" dirty="0" smtClean="0"/>
              <a:t>Step 4. Launch SPD 2013</a:t>
            </a:r>
          </a:p>
          <a:p>
            <a:pPr lvl="1"/>
            <a:r>
              <a:rPr lang="en-US" sz="2000" dirty="0" smtClean="0"/>
              <a:t>Step 5. Find if a new string action “Get </a:t>
            </a:r>
            <a:r>
              <a:rPr lang="en-US" sz="2000" dirty="0"/>
              <a:t>S</a:t>
            </a:r>
            <a:r>
              <a:rPr lang="en-US" sz="2000" dirty="0" smtClean="0"/>
              <a:t>tring </a:t>
            </a:r>
            <a:r>
              <a:rPr lang="en-US" sz="2000" dirty="0"/>
              <a:t>L</a:t>
            </a:r>
            <a:r>
              <a:rPr lang="en-US" sz="2000" dirty="0" smtClean="0"/>
              <a:t>ength” is available. It should.</a:t>
            </a:r>
          </a:p>
          <a:p>
            <a:pPr marL="342900" lvl="1" indent="0">
              <a:buNone/>
            </a:pPr>
            <a:endParaRPr lang="en-US" sz="1200" dirty="0"/>
          </a:p>
          <a:p>
            <a:pPr marL="342900" lvl="1" indent="0">
              <a:buNone/>
            </a:pPr>
            <a:r>
              <a:rPr lang="en-US" sz="2000" dirty="0" smtClean="0">
                <a:solidFill>
                  <a:schemeClr val="accent1"/>
                </a:solidFill>
              </a:rPr>
              <a:t>Why this is possible? </a:t>
            </a:r>
            <a:r>
              <a:rPr lang="en-US" sz="2000" dirty="0" smtClean="0"/>
              <a:t>Because your new action does not require a new “custom” activity. We are already providing “</a:t>
            </a:r>
            <a:r>
              <a:rPr lang="en-US" sz="2000" dirty="0" err="1" smtClean="0"/>
              <a:t>Expressions.StringLength</a:t>
            </a:r>
            <a:r>
              <a:rPr lang="en-US" sz="2000" dirty="0" smtClean="0"/>
              <a:t>” in Workflow Manager activities. Please find activities we are providing in the platform libraries (slide 11) and surface them. There are huge number of OOB activities you can easily surface on to your SPD.</a:t>
            </a:r>
          </a:p>
          <a:p>
            <a:pPr marL="342900" lvl="1" indent="0">
              <a:buNone/>
            </a:pPr>
            <a:r>
              <a:rPr lang="en-US" sz="2000" dirty="0" smtClean="0"/>
              <a:t>Please make sure you clean up client SPD cache. If not, you cannot open your workflows which use those new actions.</a:t>
            </a:r>
            <a:endParaRPr lang="en-US" sz="2000" dirty="0"/>
          </a:p>
        </p:txBody>
      </p:sp>
      <p:sp>
        <p:nvSpPr>
          <p:cNvPr id="3" name="Title 2"/>
          <p:cNvSpPr>
            <a:spLocks noGrp="1"/>
          </p:cNvSpPr>
          <p:nvPr>
            <p:ph type="title"/>
          </p:nvPr>
        </p:nvSpPr>
        <p:spPr/>
        <p:txBody>
          <a:bodyPr/>
          <a:lstStyle/>
          <a:p>
            <a:r>
              <a:rPr lang="en-US" dirty="0" smtClean="0"/>
              <a:t>Tip</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869156367"/>
              </p:ext>
            </p:extLst>
          </p:nvPr>
        </p:nvGraphicFramePr>
        <p:xfrm>
          <a:off x="10502626" y="274636"/>
          <a:ext cx="1659348" cy="938213"/>
        </p:xfrm>
        <a:graphic>
          <a:graphicData uri="http://schemas.openxmlformats.org/presentationml/2006/ole">
            <mc:AlternateContent xmlns:mc="http://schemas.openxmlformats.org/markup-compatibility/2006">
              <mc:Choice xmlns:v="urn:schemas-microsoft-com:vml" Requires="v">
                <p:oleObj spid="_x0000_s2056" name="Packager Shell Object" showAsIcon="1" r:id="rId4" imgW="715680" imgH="405000" progId="Package">
                  <p:embed/>
                </p:oleObj>
              </mc:Choice>
              <mc:Fallback>
                <p:oleObj name="Packager Shell Object" showAsIcon="1" r:id="rId4" imgW="715680" imgH="405000" progId="Package">
                  <p:embed/>
                  <p:pic>
                    <p:nvPicPr>
                      <p:cNvPr id="0" name=""/>
                      <p:cNvPicPr/>
                      <p:nvPr/>
                    </p:nvPicPr>
                    <p:blipFill>
                      <a:blip r:embed="rId5"/>
                      <a:stretch>
                        <a:fillRect/>
                      </a:stretch>
                    </p:blipFill>
                    <p:spPr>
                      <a:xfrm>
                        <a:off x="10502626" y="274636"/>
                        <a:ext cx="1659348" cy="938213"/>
                      </a:xfrm>
                      <a:prstGeom prst="rect">
                        <a:avLst/>
                      </a:prstGeom>
                    </p:spPr>
                  </p:pic>
                </p:oleObj>
              </mc:Fallback>
            </mc:AlternateContent>
          </a:graphicData>
        </a:graphic>
      </p:graphicFrame>
    </p:spTree>
    <p:extLst>
      <p:ext uri="{BB962C8B-B14F-4D97-AF65-F5344CB8AC3E}">
        <p14:creationId xmlns:p14="http://schemas.microsoft.com/office/powerpoint/2010/main" val="112321057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700022"/>
          </a:xfrm>
        </p:spPr>
        <p:txBody>
          <a:bodyPr/>
          <a:lstStyle/>
          <a:p>
            <a:r>
              <a:rPr lang="en-US" sz="3200" dirty="0" smtClean="0"/>
              <a:t>SharePoint </a:t>
            </a:r>
            <a:r>
              <a:rPr lang="en-US" sz="3200" dirty="0"/>
              <a:t>Designer Team </a:t>
            </a:r>
            <a:r>
              <a:rPr lang="en-US" sz="3200" dirty="0" smtClean="0"/>
              <a:t>Blog</a:t>
            </a:r>
          </a:p>
          <a:p>
            <a:pPr lvl="1"/>
            <a:r>
              <a:rPr lang="en-US" dirty="0">
                <a:hlinkClick r:id="rId3"/>
              </a:rPr>
              <a:t>http://</a:t>
            </a:r>
            <a:r>
              <a:rPr lang="en-US" dirty="0" smtClean="0">
                <a:hlinkClick r:id="rId3"/>
              </a:rPr>
              <a:t>blogs.msdn.com/b/sharepointdesigner</a:t>
            </a:r>
            <a:r>
              <a:rPr lang="en-US" dirty="0"/>
              <a:t> </a:t>
            </a:r>
            <a:endParaRPr lang="en-US" dirty="0" smtClean="0"/>
          </a:p>
          <a:p>
            <a:pPr lvl="1"/>
            <a:endParaRPr lang="en-US" sz="800" dirty="0" smtClean="0"/>
          </a:p>
          <a:p>
            <a:r>
              <a:rPr lang="en-US" sz="3200" dirty="0"/>
              <a:t>MSDN &amp; </a:t>
            </a:r>
            <a:r>
              <a:rPr lang="en-US" sz="3200" dirty="0" smtClean="0"/>
              <a:t>TechNet</a:t>
            </a:r>
            <a:endParaRPr lang="en-US" sz="3200" dirty="0"/>
          </a:p>
          <a:p>
            <a:pPr lvl="1"/>
            <a:r>
              <a:rPr lang="en-US" dirty="0" smtClean="0">
                <a:hlinkClick r:id="rId4"/>
              </a:rPr>
              <a:t>Workflows </a:t>
            </a:r>
            <a:r>
              <a:rPr lang="en-US" dirty="0">
                <a:hlinkClick r:id="rId4"/>
              </a:rPr>
              <a:t>in SharePoint 2013</a:t>
            </a:r>
            <a:endParaRPr lang="en-US" dirty="0"/>
          </a:p>
          <a:p>
            <a:pPr lvl="1"/>
            <a:r>
              <a:rPr lang="en-US" dirty="0">
                <a:hlinkClick r:id="rId5"/>
              </a:rPr>
              <a:t>Workflow actions schema reference</a:t>
            </a:r>
            <a:endParaRPr lang="en-US" dirty="0"/>
          </a:p>
          <a:p>
            <a:pPr lvl="1"/>
            <a:r>
              <a:rPr lang="en-US" dirty="0">
                <a:hlinkClick r:id="rId6"/>
              </a:rPr>
              <a:t>Install Visual Studio 2012, Office Developer Tools for Visual Studio 2012, and client </a:t>
            </a:r>
            <a:r>
              <a:rPr lang="en-US" dirty="0" smtClean="0">
                <a:hlinkClick r:id="rId6"/>
              </a:rPr>
              <a:t>components</a:t>
            </a:r>
            <a:endParaRPr lang="en-US" dirty="0"/>
          </a:p>
          <a:p>
            <a:pPr lvl="1"/>
            <a:r>
              <a:rPr lang="en-US" dirty="0">
                <a:hlinkClick r:id="rId7"/>
              </a:rPr>
              <a:t>SharePoint Designer for developers</a:t>
            </a:r>
            <a:endParaRPr lang="en-US" dirty="0"/>
          </a:p>
          <a:p>
            <a:pPr lvl="1"/>
            <a:r>
              <a:rPr lang="en-US" dirty="0" smtClean="0">
                <a:hlinkClick r:id="rId8"/>
              </a:rPr>
              <a:t>Build </a:t>
            </a:r>
            <a:r>
              <a:rPr lang="en-US" dirty="0">
                <a:hlinkClick r:id="rId8"/>
              </a:rPr>
              <a:t>and deploy workflow custom actions</a:t>
            </a:r>
            <a:endParaRPr lang="en-US" dirty="0"/>
          </a:p>
          <a:p>
            <a:pPr lvl="1"/>
            <a:r>
              <a:rPr lang="en-US" dirty="0">
                <a:hlinkClick r:id="rId9"/>
              </a:rPr>
              <a:t>Custom code activities and types in a Workflow Manager 1.0 workflow</a:t>
            </a:r>
            <a:endParaRPr lang="en-US" dirty="0"/>
          </a:p>
          <a:p>
            <a:pPr lvl="1"/>
            <a:r>
              <a:rPr lang="en-US" dirty="0">
                <a:hlinkClick r:id="rId10"/>
              </a:rPr>
              <a:t>Workflow Manager 1.0 Trusted Surface</a:t>
            </a:r>
            <a:endParaRPr lang="en-US" dirty="0"/>
          </a:p>
          <a:p>
            <a:pPr lvl="1"/>
            <a:r>
              <a:rPr lang="en-US" dirty="0">
                <a:hlinkClick r:id="rId11"/>
              </a:rPr>
              <a:t>Developing workflows with elevated permissions</a:t>
            </a:r>
            <a:endParaRPr lang="en-US" dirty="0"/>
          </a:p>
          <a:p>
            <a:pPr lvl="1"/>
            <a:r>
              <a:rPr lang="en-US" dirty="0" smtClean="0">
                <a:hlinkClick r:id="rId12"/>
              </a:rPr>
              <a:t>Configure </a:t>
            </a:r>
            <a:r>
              <a:rPr lang="en-US" dirty="0">
                <a:hlinkClick r:id="rId12"/>
              </a:rPr>
              <a:t>workflow in SharePoint Server </a:t>
            </a:r>
            <a:r>
              <a:rPr lang="en-US" dirty="0" smtClean="0">
                <a:hlinkClick r:id="rId12"/>
              </a:rPr>
              <a:t>2013</a:t>
            </a:r>
            <a:endParaRPr lang="en-US" dirty="0"/>
          </a:p>
        </p:txBody>
      </p:sp>
      <p:sp>
        <p:nvSpPr>
          <p:cNvPr id="3" name="Title 2"/>
          <p:cNvSpPr>
            <a:spLocks noGrp="1"/>
          </p:cNvSpPr>
          <p:nvPr>
            <p:ph type="title"/>
          </p:nvPr>
        </p:nvSpPr>
        <p:spPr/>
        <p:txBody>
          <a:bodyPr/>
          <a:lstStyle/>
          <a:p>
            <a:r>
              <a:rPr lang="en-US" dirty="0"/>
              <a:t>References &amp; resources</a:t>
            </a:r>
          </a:p>
        </p:txBody>
      </p:sp>
    </p:spTree>
    <p:extLst>
      <p:ext uri="{BB962C8B-B14F-4D97-AF65-F5344CB8AC3E}">
        <p14:creationId xmlns:p14="http://schemas.microsoft.com/office/powerpoint/2010/main" val="422022039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Related sessions</a:t>
            </a:r>
          </a:p>
        </p:txBody>
      </p:sp>
      <p:sp>
        <p:nvSpPr>
          <p:cNvPr id="4" name="Rectangle 3"/>
          <p:cNvSpPr/>
          <p:nvPr/>
        </p:nvSpPr>
        <p:spPr bwMode="auto">
          <a:xfrm>
            <a:off x="8276271" y="1439862"/>
            <a:ext cx="3780156" cy="2362200"/>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46637" numCol="1" rtlCol="0" anchor="t" anchorCtr="0" compatLnSpc="1">
            <a:prstTxWarp prst="textNoShape">
              <a:avLst/>
            </a:prstTxWarp>
          </a:bodyPr>
          <a:lstStyle/>
          <a:p>
            <a:r>
              <a:rPr lang="en-US" sz="2000" dirty="0" smtClean="0">
                <a:solidFill>
                  <a:schemeClr val="tx1"/>
                </a:solidFill>
              </a:rPr>
              <a:t>Developing </a:t>
            </a:r>
            <a:r>
              <a:rPr lang="en-US" sz="2000" dirty="0">
                <a:solidFill>
                  <a:schemeClr val="tx1"/>
                </a:solidFill>
              </a:rPr>
              <a:t>SharePoint Workflows with SharePoint Designer 2013 and Visio Pro </a:t>
            </a:r>
            <a:r>
              <a:rPr lang="en-US" sz="2000" dirty="0" smtClean="0">
                <a:solidFill>
                  <a:schemeClr val="tx1"/>
                </a:solidFill>
              </a:rPr>
              <a:t>2013</a:t>
            </a:r>
          </a:p>
          <a:p>
            <a:endParaRPr lang="en-US" sz="2000" dirty="0">
              <a:solidFill>
                <a:schemeClr val="tx1"/>
              </a:solidFill>
            </a:endParaRPr>
          </a:p>
          <a:p>
            <a:endParaRPr lang="en-US" sz="1000" dirty="0">
              <a:solidFill>
                <a:schemeClr val="tx1"/>
              </a:solidFill>
            </a:endParaRPr>
          </a:p>
          <a:p>
            <a:pPr defTabSz="932472" fontAlgn="base">
              <a:spcBef>
                <a:spcPct val="0"/>
              </a:spcBef>
              <a:spcAft>
                <a:spcPct val="0"/>
              </a:spcAft>
            </a:pPr>
            <a:r>
              <a:rPr lang="en-US" sz="1600" dirty="0" smtClean="0">
                <a:solidFill>
                  <a:schemeClr val="tx1"/>
                </a:solidFill>
              </a:rPr>
              <a:t>SPC089 / Breakout </a:t>
            </a:r>
            <a:r>
              <a:rPr lang="en-US" sz="1600" dirty="0">
                <a:solidFill>
                  <a:schemeClr val="tx1"/>
                </a:solidFill>
              </a:rPr>
              <a:t>Session 13: </a:t>
            </a:r>
            <a:r>
              <a:rPr lang="en-US" sz="1600" dirty="0" smtClean="0">
                <a:solidFill>
                  <a:schemeClr val="tx1"/>
                </a:solidFill>
              </a:rPr>
              <a:t>Tuesday </a:t>
            </a:r>
            <a:r>
              <a:rPr lang="en-US" sz="1600" dirty="0">
                <a:solidFill>
                  <a:schemeClr val="tx1"/>
                </a:solidFill>
              </a:rPr>
              <a:t>5:00pm – </a:t>
            </a:r>
            <a:r>
              <a:rPr lang="en-US" sz="1600" dirty="0" smtClean="0">
                <a:solidFill>
                  <a:schemeClr val="tx1"/>
                </a:solidFill>
              </a:rPr>
              <a:t>6:15pm</a:t>
            </a:r>
            <a:endParaRPr lang="en-US" sz="1600" dirty="0">
              <a:solidFill>
                <a:schemeClr val="tx1"/>
              </a:solidFill>
            </a:endParaRPr>
          </a:p>
        </p:txBody>
      </p:sp>
      <p:sp>
        <p:nvSpPr>
          <p:cNvPr id="5" name="Rectangle 4"/>
          <p:cNvSpPr/>
          <p:nvPr/>
        </p:nvSpPr>
        <p:spPr bwMode="auto">
          <a:xfrm>
            <a:off x="4329343" y="1431288"/>
            <a:ext cx="3780156" cy="2362200"/>
          </a:xfrm>
          <a:prstGeom prst="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pPr defTabSz="932472" fontAlgn="base">
              <a:spcBef>
                <a:spcPct val="0"/>
              </a:spcBef>
              <a:spcAft>
                <a:spcPct val="0"/>
              </a:spcAft>
            </a:pPr>
            <a:r>
              <a:rPr lang="en-US" sz="2000" dirty="0">
                <a:solidFill>
                  <a:schemeClr val="tx1"/>
                </a:solidFill>
              </a:rPr>
              <a:t>SharePoint 2013 Workflow Development for Apps and Full-Trust Solutions for SharePoint 2013 with Visual Studio </a:t>
            </a:r>
            <a:r>
              <a:rPr lang="en-US" sz="2000" dirty="0" smtClean="0">
                <a:solidFill>
                  <a:schemeClr val="tx1"/>
                </a:solidFill>
              </a:rPr>
              <a:t>2012</a:t>
            </a:r>
          </a:p>
          <a:p>
            <a:pPr defTabSz="932472" fontAlgn="base">
              <a:spcBef>
                <a:spcPct val="0"/>
              </a:spcBef>
              <a:spcAft>
                <a:spcPct val="0"/>
              </a:spcAft>
            </a:pPr>
            <a:endParaRPr lang="en-US" sz="1000" dirty="0" smtClean="0">
              <a:solidFill>
                <a:schemeClr val="tx1"/>
              </a:solidFill>
            </a:endParaRPr>
          </a:p>
          <a:p>
            <a:pPr defTabSz="932472" fontAlgn="base">
              <a:spcBef>
                <a:spcPct val="0"/>
              </a:spcBef>
              <a:spcAft>
                <a:spcPct val="0"/>
              </a:spcAft>
            </a:pPr>
            <a:r>
              <a:rPr lang="en-US" sz="1600" dirty="0" smtClean="0">
                <a:solidFill>
                  <a:schemeClr val="tx1"/>
                </a:solidFill>
              </a:rPr>
              <a:t>SPC212 / Breakout </a:t>
            </a:r>
            <a:r>
              <a:rPr lang="en-US" sz="1600" dirty="0">
                <a:solidFill>
                  <a:schemeClr val="tx1"/>
                </a:solidFill>
              </a:rPr>
              <a:t>Session 06: </a:t>
            </a:r>
            <a:r>
              <a:rPr lang="en-US" sz="1600" dirty="0" smtClean="0">
                <a:solidFill>
                  <a:schemeClr val="tx1"/>
                </a:solidFill>
              </a:rPr>
              <a:t>Tuesday </a:t>
            </a:r>
            <a:r>
              <a:rPr lang="en-US" sz="1600" dirty="0">
                <a:solidFill>
                  <a:schemeClr val="tx1"/>
                </a:solidFill>
              </a:rPr>
              <a:t>1:45pm – </a:t>
            </a:r>
            <a:r>
              <a:rPr lang="en-US" sz="1600" dirty="0" smtClean="0">
                <a:solidFill>
                  <a:schemeClr val="tx1"/>
                </a:solidFill>
              </a:rPr>
              <a:t>3:00pm</a:t>
            </a:r>
            <a:endParaRPr lang="en-US" sz="1600" dirty="0">
              <a:solidFill>
                <a:schemeClr val="tx1"/>
              </a:solidFill>
            </a:endParaRPr>
          </a:p>
        </p:txBody>
      </p:sp>
      <p:sp>
        <p:nvSpPr>
          <p:cNvPr id="8" name="Rectangle 7"/>
          <p:cNvSpPr/>
          <p:nvPr/>
        </p:nvSpPr>
        <p:spPr bwMode="auto">
          <a:xfrm>
            <a:off x="380681" y="3954462"/>
            <a:ext cx="3780156" cy="2362200"/>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46637" numCol="1" rtlCol="0" anchor="t" anchorCtr="0" compatLnSpc="1">
            <a:prstTxWarp prst="textNoShape">
              <a:avLst/>
            </a:prstTxWarp>
          </a:bodyPr>
          <a:lstStyle/>
          <a:p>
            <a:pPr defTabSz="932472" fontAlgn="base">
              <a:spcBef>
                <a:spcPct val="0"/>
              </a:spcBef>
              <a:spcAft>
                <a:spcPct val="0"/>
              </a:spcAft>
            </a:pPr>
            <a:r>
              <a:rPr lang="en-US" sz="2000" dirty="0">
                <a:solidFill>
                  <a:schemeClr val="tx1"/>
                </a:solidFill>
              </a:rPr>
              <a:t>What's New in Designing Workflows and Managing Work Requests With Project Online &amp; Project Server </a:t>
            </a:r>
            <a:r>
              <a:rPr lang="en-US" sz="2000" dirty="0" smtClean="0">
                <a:solidFill>
                  <a:schemeClr val="tx1"/>
                </a:solidFill>
              </a:rPr>
              <a:t>2013</a:t>
            </a:r>
          </a:p>
          <a:p>
            <a:pPr defTabSz="932472" fontAlgn="base">
              <a:spcBef>
                <a:spcPct val="0"/>
              </a:spcBef>
              <a:spcAft>
                <a:spcPct val="0"/>
              </a:spcAft>
            </a:pPr>
            <a:endParaRPr lang="en-US" sz="2000" dirty="0" smtClean="0">
              <a:solidFill>
                <a:schemeClr val="tx1"/>
              </a:solidFill>
            </a:endParaRPr>
          </a:p>
          <a:p>
            <a:pPr defTabSz="932472" fontAlgn="base">
              <a:spcBef>
                <a:spcPct val="0"/>
              </a:spcBef>
              <a:spcAft>
                <a:spcPct val="0"/>
              </a:spcAft>
            </a:pPr>
            <a:endParaRPr lang="en-US" sz="1000" dirty="0">
              <a:solidFill>
                <a:schemeClr val="tx1"/>
              </a:solidFill>
            </a:endParaRPr>
          </a:p>
          <a:p>
            <a:pPr defTabSz="932472" fontAlgn="base">
              <a:spcBef>
                <a:spcPct val="0"/>
              </a:spcBef>
              <a:spcAft>
                <a:spcPct val="0"/>
              </a:spcAft>
            </a:pPr>
            <a:r>
              <a:rPr lang="en-US" sz="1600" dirty="0" smtClean="0">
                <a:solidFill>
                  <a:schemeClr val="tx1"/>
                </a:solidFill>
              </a:rPr>
              <a:t>SPC248 / Breakout </a:t>
            </a:r>
            <a:r>
              <a:rPr lang="en-US" sz="1600" dirty="0">
                <a:solidFill>
                  <a:schemeClr val="tx1"/>
                </a:solidFill>
              </a:rPr>
              <a:t>Session </a:t>
            </a:r>
            <a:r>
              <a:rPr lang="en-US" sz="1600" dirty="0" smtClean="0">
                <a:solidFill>
                  <a:schemeClr val="tx1"/>
                </a:solidFill>
              </a:rPr>
              <a:t>12</a:t>
            </a:r>
            <a:r>
              <a:rPr lang="en-US" sz="1600" dirty="0">
                <a:solidFill>
                  <a:schemeClr val="tx1"/>
                </a:solidFill>
              </a:rPr>
              <a:t>: Wednesday 5:00pm – 6:15pm </a:t>
            </a:r>
          </a:p>
          <a:p>
            <a:pPr defTabSz="932472" fontAlgn="base">
              <a:spcBef>
                <a:spcPct val="0"/>
              </a:spcBef>
              <a:spcAft>
                <a:spcPct val="0"/>
              </a:spcAft>
            </a:pPr>
            <a:endParaRPr lang="en-US" sz="1600" dirty="0">
              <a:solidFill>
                <a:schemeClr val="tx1"/>
              </a:solidFill>
            </a:endParaRPr>
          </a:p>
          <a:p>
            <a:pPr defTabSz="932472" fontAlgn="base">
              <a:spcBef>
                <a:spcPct val="0"/>
              </a:spcBef>
              <a:spcAft>
                <a:spcPct val="0"/>
              </a:spcAft>
            </a:pPr>
            <a:endParaRPr lang="en-US" sz="1600" dirty="0">
              <a:solidFill>
                <a:schemeClr val="tx1"/>
              </a:solidFill>
            </a:endParaRPr>
          </a:p>
        </p:txBody>
      </p:sp>
      <p:sp>
        <p:nvSpPr>
          <p:cNvPr id="9" name="Rectangle 8"/>
          <p:cNvSpPr/>
          <p:nvPr/>
        </p:nvSpPr>
        <p:spPr bwMode="auto">
          <a:xfrm>
            <a:off x="380681" y="1439862"/>
            <a:ext cx="3780156" cy="2362200"/>
          </a:xfrm>
          <a:prstGeom prst="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pPr defTabSz="932472" fontAlgn="base">
              <a:spcBef>
                <a:spcPct val="0"/>
              </a:spcBef>
              <a:spcAft>
                <a:spcPct val="0"/>
              </a:spcAft>
            </a:pPr>
            <a:r>
              <a:rPr lang="en-US" sz="2000" dirty="0">
                <a:solidFill>
                  <a:schemeClr val="tx1"/>
                </a:solidFill>
              </a:rPr>
              <a:t>SharePoint 2013 Workflow: Architecture and </a:t>
            </a:r>
            <a:r>
              <a:rPr lang="en-US" sz="2000" dirty="0" smtClean="0">
                <a:solidFill>
                  <a:schemeClr val="tx1"/>
                </a:solidFill>
              </a:rPr>
              <a:t>Configuration</a:t>
            </a:r>
          </a:p>
          <a:p>
            <a:pPr defTabSz="932472" fontAlgn="base">
              <a:spcBef>
                <a:spcPct val="0"/>
              </a:spcBef>
              <a:spcAft>
                <a:spcPct val="0"/>
              </a:spcAft>
            </a:pPr>
            <a:endParaRPr lang="en-US" sz="2000" dirty="0">
              <a:solidFill>
                <a:schemeClr val="tx1"/>
              </a:solidFill>
            </a:endParaRPr>
          </a:p>
          <a:p>
            <a:pPr defTabSz="932472" fontAlgn="base">
              <a:spcBef>
                <a:spcPct val="0"/>
              </a:spcBef>
              <a:spcAft>
                <a:spcPct val="0"/>
              </a:spcAft>
            </a:pPr>
            <a:endParaRPr lang="en-US" sz="2000" dirty="0" smtClean="0">
              <a:solidFill>
                <a:schemeClr val="tx1"/>
              </a:solidFill>
            </a:endParaRPr>
          </a:p>
          <a:p>
            <a:pPr defTabSz="932472" fontAlgn="base">
              <a:spcBef>
                <a:spcPct val="0"/>
              </a:spcBef>
              <a:spcAft>
                <a:spcPct val="0"/>
              </a:spcAft>
            </a:pPr>
            <a:endParaRPr lang="en-US" sz="1000" dirty="0" smtClean="0">
              <a:solidFill>
                <a:schemeClr val="tx1"/>
              </a:solidFill>
            </a:endParaRPr>
          </a:p>
          <a:p>
            <a:pPr defTabSz="932472" fontAlgn="base">
              <a:spcBef>
                <a:spcPct val="0"/>
              </a:spcBef>
              <a:spcAft>
                <a:spcPct val="0"/>
              </a:spcAft>
            </a:pPr>
            <a:r>
              <a:rPr lang="en-US" sz="1600" dirty="0" smtClean="0">
                <a:solidFill>
                  <a:schemeClr val="tx1"/>
                </a:solidFill>
              </a:rPr>
              <a:t>SPC213 / Breakout </a:t>
            </a:r>
            <a:r>
              <a:rPr lang="en-US" sz="1600" dirty="0">
                <a:solidFill>
                  <a:schemeClr val="tx1"/>
                </a:solidFill>
              </a:rPr>
              <a:t>Session 05: </a:t>
            </a:r>
            <a:r>
              <a:rPr lang="en-US" sz="1600" dirty="0" smtClean="0">
                <a:solidFill>
                  <a:schemeClr val="tx1"/>
                </a:solidFill>
              </a:rPr>
              <a:t>Tuesday </a:t>
            </a:r>
            <a:r>
              <a:rPr lang="en-US" sz="1600" dirty="0">
                <a:solidFill>
                  <a:schemeClr val="tx1"/>
                </a:solidFill>
              </a:rPr>
              <a:t>10:30am – </a:t>
            </a:r>
            <a:r>
              <a:rPr lang="en-US" sz="1600" dirty="0" smtClean="0">
                <a:solidFill>
                  <a:schemeClr val="tx1"/>
                </a:solidFill>
              </a:rPr>
              <a:t>11:45am</a:t>
            </a:r>
            <a:endParaRPr lang="en-US" sz="1600" dirty="0">
              <a:solidFill>
                <a:schemeClr val="tx1"/>
              </a:solidFill>
            </a:endParaRPr>
          </a:p>
        </p:txBody>
      </p:sp>
      <p:sp>
        <p:nvSpPr>
          <p:cNvPr id="10" name="Rectangle 9"/>
          <p:cNvSpPr/>
          <p:nvPr/>
        </p:nvSpPr>
        <p:spPr bwMode="auto">
          <a:xfrm>
            <a:off x="4329343" y="3954462"/>
            <a:ext cx="3780156" cy="2362200"/>
          </a:xfrm>
          <a:prstGeom prst="rect">
            <a:avLst/>
          </a:prstGeom>
          <a:solidFill>
            <a:schemeClr val="bg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46637" numCol="1" rtlCol="0" anchor="t" anchorCtr="0" compatLnSpc="1">
            <a:prstTxWarp prst="textNoShape">
              <a:avLst/>
            </a:prstTxWarp>
          </a:bodyPr>
          <a:lstStyle/>
          <a:p>
            <a:pPr defTabSz="932472" fontAlgn="base">
              <a:spcBef>
                <a:spcPct val="0"/>
              </a:spcBef>
              <a:spcAft>
                <a:spcPct val="0"/>
              </a:spcAft>
            </a:pPr>
            <a:r>
              <a:rPr lang="en-US" sz="2000" dirty="0">
                <a:solidFill>
                  <a:schemeClr val="tx1"/>
                </a:solidFill>
              </a:rPr>
              <a:t>Building SharePoint Designer-Based Workflows in SharePoint </a:t>
            </a:r>
            <a:r>
              <a:rPr lang="en-US" sz="2000" dirty="0" smtClean="0">
                <a:solidFill>
                  <a:schemeClr val="tx1"/>
                </a:solidFill>
              </a:rPr>
              <a:t>2013</a:t>
            </a:r>
          </a:p>
          <a:p>
            <a:pPr defTabSz="932472" fontAlgn="base">
              <a:spcBef>
                <a:spcPct val="0"/>
              </a:spcBef>
              <a:spcAft>
                <a:spcPct val="0"/>
              </a:spcAft>
            </a:pPr>
            <a:endParaRPr lang="en-US" sz="2000" dirty="0" smtClean="0">
              <a:solidFill>
                <a:schemeClr val="tx1"/>
              </a:solidFill>
            </a:endParaRPr>
          </a:p>
          <a:p>
            <a:pPr defTabSz="932472" fontAlgn="base">
              <a:spcBef>
                <a:spcPct val="0"/>
              </a:spcBef>
              <a:spcAft>
                <a:spcPct val="0"/>
              </a:spcAft>
            </a:pPr>
            <a:endParaRPr lang="en-US" sz="2000" dirty="0">
              <a:solidFill>
                <a:schemeClr val="tx1"/>
              </a:solidFill>
            </a:endParaRPr>
          </a:p>
          <a:p>
            <a:pPr defTabSz="932472" fontAlgn="base">
              <a:spcBef>
                <a:spcPct val="0"/>
              </a:spcBef>
              <a:spcAft>
                <a:spcPct val="0"/>
              </a:spcAft>
            </a:pPr>
            <a:endParaRPr lang="en-US" sz="1000" dirty="0">
              <a:solidFill>
                <a:schemeClr val="tx1"/>
              </a:solidFill>
            </a:endParaRPr>
          </a:p>
          <a:p>
            <a:pPr defTabSz="932472" fontAlgn="base">
              <a:spcBef>
                <a:spcPct val="0"/>
              </a:spcBef>
              <a:spcAft>
                <a:spcPct val="0"/>
              </a:spcAft>
            </a:pPr>
            <a:r>
              <a:rPr lang="en-US" sz="1600" dirty="0" smtClean="0">
                <a:solidFill>
                  <a:schemeClr val="tx1"/>
                </a:solidFill>
              </a:rPr>
              <a:t>HOL008 / Thursday 12:00pm – 1:15pm</a:t>
            </a:r>
            <a:endParaRPr lang="en-US" sz="1600" dirty="0">
              <a:solidFill>
                <a:schemeClr val="tx1"/>
              </a:solidFill>
            </a:endParaRPr>
          </a:p>
        </p:txBody>
      </p:sp>
      <p:sp>
        <p:nvSpPr>
          <p:cNvPr id="11" name="Rectangle 10"/>
          <p:cNvSpPr/>
          <p:nvPr/>
        </p:nvSpPr>
        <p:spPr bwMode="auto">
          <a:xfrm>
            <a:off x="8275637" y="3954462"/>
            <a:ext cx="3780156" cy="2362200"/>
          </a:xfrm>
          <a:prstGeom prst="rect">
            <a:avLst/>
          </a:prstGeom>
          <a:solidFill>
            <a:schemeClr val="bg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46637" numCol="1" rtlCol="0" anchor="t" anchorCtr="0" compatLnSpc="1">
            <a:prstTxWarp prst="textNoShape">
              <a:avLst/>
            </a:prstTxWarp>
          </a:bodyPr>
          <a:lstStyle/>
          <a:p>
            <a:pPr defTabSz="932472" fontAlgn="base">
              <a:spcBef>
                <a:spcPct val="0"/>
              </a:spcBef>
              <a:spcAft>
                <a:spcPct val="0"/>
              </a:spcAft>
            </a:pPr>
            <a:r>
              <a:rPr lang="en-US" sz="2000" dirty="0">
                <a:solidFill>
                  <a:schemeClr val="tx1"/>
                </a:solidFill>
              </a:rPr>
              <a:t>Building Visual Studio-Based Workflows in SharePoint </a:t>
            </a:r>
            <a:r>
              <a:rPr lang="en-US" sz="2000" dirty="0" smtClean="0">
                <a:solidFill>
                  <a:schemeClr val="tx1"/>
                </a:solidFill>
              </a:rPr>
              <a:t>2013</a:t>
            </a:r>
          </a:p>
          <a:p>
            <a:pPr defTabSz="932472" fontAlgn="base">
              <a:spcBef>
                <a:spcPct val="0"/>
              </a:spcBef>
              <a:spcAft>
                <a:spcPct val="0"/>
              </a:spcAft>
            </a:pPr>
            <a:endParaRPr lang="en-US" sz="2000" dirty="0">
              <a:solidFill>
                <a:schemeClr val="tx1"/>
              </a:solidFill>
            </a:endParaRPr>
          </a:p>
          <a:p>
            <a:pPr defTabSz="932472" fontAlgn="base">
              <a:spcBef>
                <a:spcPct val="0"/>
              </a:spcBef>
              <a:spcAft>
                <a:spcPct val="0"/>
              </a:spcAft>
            </a:pPr>
            <a:endParaRPr lang="en-US" sz="2000" dirty="0" smtClean="0">
              <a:solidFill>
                <a:schemeClr val="tx1"/>
              </a:solidFill>
            </a:endParaRPr>
          </a:p>
          <a:p>
            <a:pPr defTabSz="932472" fontAlgn="base">
              <a:spcBef>
                <a:spcPct val="0"/>
              </a:spcBef>
              <a:spcAft>
                <a:spcPct val="0"/>
              </a:spcAft>
            </a:pPr>
            <a:endParaRPr lang="en-US" sz="2000" dirty="0" smtClean="0">
              <a:solidFill>
                <a:schemeClr val="tx1"/>
              </a:solidFill>
            </a:endParaRPr>
          </a:p>
          <a:p>
            <a:pPr defTabSz="932472" fontAlgn="base">
              <a:spcBef>
                <a:spcPct val="0"/>
              </a:spcBef>
              <a:spcAft>
                <a:spcPct val="0"/>
              </a:spcAft>
            </a:pPr>
            <a:endParaRPr lang="en-US" sz="1000" dirty="0">
              <a:solidFill>
                <a:schemeClr val="tx1"/>
              </a:solidFill>
            </a:endParaRPr>
          </a:p>
          <a:p>
            <a:pPr defTabSz="932472" fontAlgn="base">
              <a:spcBef>
                <a:spcPct val="0"/>
              </a:spcBef>
              <a:spcAft>
                <a:spcPct val="0"/>
              </a:spcAft>
            </a:pPr>
            <a:r>
              <a:rPr lang="en-US" sz="1600" dirty="0" smtClean="0">
                <a:solidFill>
                  <a:schemeClr val="tx1"/>
                </a:solidFill>
              </a:rPr>
              <a:t>HOL010 / Thursday </a:t>
            </a:r>
            <a:r>
              <a:rPr lang="en-US" sz="1600" dirty="0">
                <a:solidFill>
                  <a:schemeClr val="tx1"/>
                </a:solidFill>
              </a:rPr>
              <a:t>12:00pm – </a:t>
            </a:r>
            <a:r>
              <a:rPr lang="en-US" sz="1600" dirty="0" smtClean="0">
                <a:solidFill>
                  <a:schemeClr val="tx1"/>
                </a:solidFill>
              </a:rPr>
              <a:t>1:15pm</a:t>
            </a:r>
            <a:endParaRPr lang="en-US" sz="1600" dirty="0">
              <a:solidFill>
                <a:schemeClr val="tx1"/>
              </a:solidFill>
            </a:endParaRPr>
          </a:p>
        </p:txBody>
      </p:sp>
      <p:sp>
        <p:nvSpPr>
          <p:cNvPr id="15" name="Freeform 45"/>
          <p:cNvSpPr>
            <a:spLocks noEditPoints="1"/>
          </p:cNvSpPr>
          <p:nvPr/>
        </p:nvSpPr>
        <p:spPr bwMode="black">
          <a:xfrm>
            <a:off x="7517880" y="5707062"/>
            <a:ext cx="449792" cy="427302"/>
          </a:xfrm>
          <a:custGeom>
            <a:avLst/>
            <a:gdLst>
              <a:gd name="T0" fmla="*/ 0 w 154"/>
              <a:gd name="T1" fmla="*/ 77 h 154"/>
              <a:gd name="T2" fmla="*/ 154 w 154"/>
              <a:gd name="T3" fmla="*/ 77 h 154"/>
              <a:gd name="T4" fmla="*/ 77 w 154"/>
              <a:gd name="T5" fmla="*/ 10 h 154"/>
              <a:gd name="T6" fmla="*/ 77 w 154"/>
              <a:gd name="T7" fmla="*/ 144 h 154"/>
              <a:gd name="T8" fmla="*/ 77 w 154"/>
              <a:gd name="T9" fmla="*/ 10 h 154"/>
              <a:gd name="T10" fmla="*/ 92 w 154"/>
              <a:gd name="T11" fmla="*/ 64 h 154"/>
              <a:gd name="T12" fmla="*/ 75 w 154"/>
              <a:gd name="T13" fmla="*/ 47 h 154"/>
              <a:gd name="T14" fmla="*/ 71 w 154"/>
              <a:gd name="T15" fmla="*/ 45 h 154"/>
              <a:gd name="T16" fmla="*/ 49 w 154"/>
              <a:gd name="T17" fmla="*/ 45 h 154"/>
              <a:gd name="T18" fmla="*/ 43 w 154"/>
              <a:gd name="T19" fmla="*/ 101 h 154"/>
              <a:gd name="T20" fmla="*/ 87 w 154"/>
              <a:gd name="T21" fmla="*/ 107 h 154"/>
              <a:gd name="T22" fmla="*/ 93 w 154"/>
              <a:gd name="T23" fmla="*/ 66 h 154"/>
              <a:gd name="T24" fmla="*/ 92 w 154"/>
              <a:gd name="T25" fmla="*/ 64 h 154"/>
              <a:gd name="T26" fmla="*/ 87 w 154"/>
              <a:gd name="T27" fmla="*/ 66 h 154"/>
              <a:gd name="T28" fmla="*/ 71 w 154"/>
              <a:gd name="T29" fmla="*/ 50 h 154"/>
              <a:gd name="T30" fmla="*/ 49 w 154"/>
              <a:gd name="T31" fmla="*/ 101 h 154"/>
              <a:gd name="T32" fmla="*/ 66 w 154"/>
              <a:gd name="T33" fmla="*/ 50 h 154"/>
              <a:gd name="T34" fmla="*/ 71 w 154"/>
              <a:gd name="T35" fmla="*/ 72 h 154"/>
              <a:gd name="T36" fmla="*/ 87 w 154"/>
              <a:gd name="T37" fmla="*/ 101 h 154"/>
              <a:gd name="T38" fmla="*/ 103 w 154"/>
              <a:gd name="T39" fmla="*/ 64 h 154"/>
              <a:gd name="T40" fmla="*/ 98 w 154"/>
              <a:gd name="T41" fmla="*/ 107 h 154"/>
              <a:gd name="T42" fmla="*/ 98 w 154"/>
              <a:gd name="T43" fmla="*/ 102 h 154"/>
              <a:gd name="T44" fmla="*/ 96 w 154"/>
              <a:gd name="T45" fmla="*/ 60 h 154"/>
              <a:gd name="T46" fmla="*/ 80 w 154"/>
              <a:gd name="T47" fmla="*/ 45 h 154"/>
              <a:gd name="T48" fmla="*/ 83 w 154"/>
              <a:gd name="T49" fmla="*/ 45 h 154"/>
              <a:gd name="T50" fmla="*/ 101 w 154"/>
              <a:gd name="T51" fmla="*/ 59 h 154"/>
              <a:gd name="T52" fmla="*/ 114 w 154"/>
              <a:gd name="T53" fmla="*/ 101 h 154"/>
              <a:gd name="T54" fmla="*/ 107 w 154"/>
              <a:gd name="T55" fmla="*/ 107 h 154"/>
              <a:gd name="T56" fmla="*/ 108 w 154"/>
              <a:gd name="T57" fmla="*/ 63 h 154"/>
              <a:gd name="T58" fmla="*/ 93 w 154"/>
              <a:gd name="T59" fmla="*/ 45 h 154"/>
              <a:gd name="T60" fmla="*/ 94 w 154"/>
              <a:gd name="T61" fmla="*/ 45 h 154"/>
              <a:gd name="T62" fmla="*/ 102 w 154"/>
              <a:gd name="T63" fmla="*/ 48 h 154"/>
              <a:gd name="T64" fmla="*/ 114 w 154"/>
              <a:gd name="T65" fmla="*/ 6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4" h="154">
                <a:moveTo>
                  <a:pt x="77" y="0"/>
                </a:moveTo>
                <a:cubicBezTo>
                  <a:pt x="35" y="0"/>
                  <a:pt x="0" y="35"/>
                  <a:pt x="0" y="77"/>
                </a:cubicBezTo>
                <a:cubicBezTo>
                  <a:pt x="0" y="119"/>
                  <a:pt x="35" y="154"/>
                  <a:pt x="77" y="154"/>
                </a:cubicBezTo>
                <a:cubicBezTo>
                  <a:pt x="119" y="154"/>
                  <a:pt x="154" y="119"/>
                  <a:pt x="154" y="77"/>
                </a:cubicBezTo>
                <a:cubicBezTo>
                  <a:pt x="154" y="35"/>
                  <a:pt x="119" y="0"/>
                  <a:pt x="77" y="0"/>
                </a:cubicBezTo>
                <a:close/>
                <a:moveTo>
                  <a:pt x="77" y="10"/>
                </a:moveTo>
                <a:cubicBezTo>
                  <a:pt x="114" y="10"/>
                  <a:pt x="144" y="40"/>
                  <a:pt x="144" y="77"/>
                </a:cubicBezTo>
                <a:cubicBezTo>
                  <a:pt x="144" y="114"/>
                  <a:pt x="114" y="144"/>
                  <a:pt x="77" y="144"/>
                </a:cubicBezTo>
                <a:cubicBezTo>
                  <a:pt x="40" y="144"/>
                  <a:pt x="10" y="114"/>
                  <a:pt x="10" y="77"/>
                </a:cubicBezTo>
                <a:cubicBezTo>
                  <a:pt x="10" y="40"/>
                  <a:pt x="40" y="10"/>
                  <a:pt x="77" y="10"/>
                </a:cubicBezTo>
                <a:close/>
                <a:moveTo>
                  <a:pt x="92" y="64"/>
                </a:moveTo>
                <a:cubicBezTo>
                  <a:pt x="92" y="64"/>
                  <a:pt x="92" y="64"/>
                  <a:pt x="92" y="64"/>
                </a:cubicBezTo>
                <a:cubicBezTo>
                  <a:pt x="92" y="63"/>
                  <a:pt x="91" y="63"/>
                  <a:pt x="91" y="62"/>
                </a:cubicBezTo>
                <a:cubicBezTo>
                  <a:pt x="75" y="47"/>
                  <a:pt x="75" y="47"/>
                  <a:pt x="75" y="47"/>
                </a:cubicBezTo>
                <a:cubicBezTo>
                  <a:pt x="74" y="45"/>
                  <a:pt x="73" y="45"/>
                  <a:pt x="71" y="45"/>
                </a:cubicBezTo>
                <a:cubicBezTo>
                  <a:pt x="71" y="45"/>
                  <a:pt x="71" y="45"/>
                  <a:pt x="71" y="45"/>
                </a:cubicBezTo>
                <a:cubicBezTo>
                  <a:pt x="71" y="45"/>
                  <a:pt x="71" y="45"/>
                  <a:pt x="71" y="45"/>
                </a:cubicBezTo>
                <a:cubicBezTo>
                  <a:pt x="49" y="45"/>
                  <a:pt x="49" y="45"/>
                  <a:pt x="49" y="45"/>
                </a:cubicBezTo>
                <a:cubicBezTo>
                  <a:pt x="46" y="45"/>
                  <a:pt x="43" y="47"/>
                  <a:pt x="43" y="50"/>
                </a:cubicBezTo>
                <a:cubicBezTo>
                  <a:pt x="43" y="101"/>
                  <a:pt x="43" y="101"/>
                  <a:pt x="43" y="101"/>
                </a:cubicBezTo>
                <a:cubicBezTo>
                  <a:pt x="43" y="104"/>
                  <a:pt x="46" y="107"/>
                  <a:pt x="49" y="107"/>
                </a:cubicBezTo>
                <a:cubicBezTo>
                  <a:pt x="87" y="107"/>
                  <a:pt x="87" y="107"/>
                  <a:pt x="87" y="107"/>
                </a:cubicBezTo>
                <a:cubicBezTo>
                  <a:pt x="90" y="107"/>
                  <a:pt x="93" y="104"/>
                  <a:pt x="93" y="101"/>
                </a:cubicBezTo>
                <a:cubicBezTo>
                  <a:pt x="93" y="66"/>
                  <a:pt x="93" y="66"/>
                  <a:pt x="93" y="66"/>
                </a:cubicBezTo>
                <a:cubicBezTo>
                  <a:pt x="93" y="66"/>
                  <a:pt x="92" y="66"/>
                  <a:pt x="92" y="66"/>
                </a:cubicBezTo>
                <a:cubicBezTo>
                  <a:pt x="92" y="65"/>
                  <a:pt x="92" y="65"/>
                  <a:pt x="92" y="64"/>
                </a:cubicBezTo>
                <a:close/>
                <a:moveTo>
                  <a:pt x="71" y="50"/>
                </a:moveTo>
                <a:cubicBezTo>
                  <a:pt x="87" y="66"/>
                  <a:pt x="87" y="66"/>
                  <a:pt x="87" y="66"/>
                </a:cubicBezTo>
                <a:cubicBezTo>
                  <a:pt x="71" y="66"/>
                  <a:pt x="71" y="66"/>
                  <a:pt x="71" y="66"/>
                </a:cubicBezTo>
                <a:lnTo>
                  <a:pt x="71" y="50"/>
                </a:lnTo>
                <a:close/>
                <a:moveTo>
                  <a:pt x="87" y="101"/>
                </a:moveTo>
                <a:cubicBezTo>
                  <a:pt x="49" y="101"/>
                  <a:pt x="49" y="101"/>
                  <a:pt x="49" y="101"/>
                </a:cubicBezTo>
                <a:cubicBezTo>
                  <a:pt x="49" y="50"/>
                  <a:pt x="49" y="50"/>
                  <a:pt x="49" y="50"/>
                </a:cubicBezTo>
                <a:cubicBezTo>
                  <a:pt x="66" y="50"/>
                  <a:pt x="66" y="50"/>
                  <a:pt x="66" y="50"/>
                </a:cubicBezTo>
                <a:cubicBezTo>
                  <a:pt x="66" y="66"/>
                  <a:pt x="66" y="66"/>
                  <a:pt x="66" y="66"/>
                </a:cubicBezTo>
                <a:cubicBezTo>
                  <a:pt x="66" y="69"/>
                  <a:pt x="68" y="72"/>
                  <a:pt x="71" y="72"/>
                </a:cubicBezTo>
                <a:cubicBezTo>
                  <a:pt x="87" y="72"/>
                  <a:pt x="87" y="72"/>
                  <a:pt x="87" y="72"/>
                </a:cubicBezTo>
                <a:lnTo>
                  <a:pt x="87" y="101"/>
                </a:lnTo>
                <a:close/>
                <a:moveTo>
                  <a:pt x="101" y="59"/>
                </a:moveTo>
                <a:cubicBezTo>
                  <a:pt x="102" y="60"/>
                  <a:pt x="103" y="62"/>
                  <a:pt x="103" y="64"/>
                </a:cubicBezTo>
                <a:cubicBezTo>
                  <a:pt x="103" y="101"/>
                  <a:pt x="103" y="101"/>
                  <a:pt x="103" y="101"/>
                </a:cubicBezTo>
                <a:cubicBezTo>
                  <a:pt x="103" y="104"/>
                  <a:pt x="101" y="107"/>
                  <a:pt x="98" y="107"/>
                </a:cubicBezTo>
                <a:cubicBezTo>
                  <a:pt x="96" y="107"/>
                  <a:pt x="96" y="107"/>
                  <a:pt x="96" y="107"/>
                </a:cubicBezTo>
                <a:cubicBezTo>
                  <a:pt x="97" y="105"/>
                  <a:pt x="98" y="104"/>
                  <a:pt x="98" y="102"/>
                </a:cubicBezTo>
                <a:cubicBezTo>
                  <a:pt x="98" y="66"/>
                  <a:pt x="98" y="66"/>
                  <a:pt x="98" y="66"/>
                </a:cubicBezTo>
                <a:cubicBezTo>
                  <a:pt x="98" y="64"/>
                  <a:pt x="97" y="62"/>
                  <a:pt x="96" y="60"/>
                </a:cubicBezTo>
                <a:cubicBezTo>
                  <a:pt x="80" y="45"/>
                  <a:pt x="80" y="45"/>
                  <a:pt x="80" y="45"/>
                </a:cubicBezTo>
                <a:cubicBezTo>
                  <a:pt x="80" y="45"/>
                  <a:pt x="80" y="45"/>
                  <a:pt x="80" y="45"/>
                </a:cubicBezTo>
                <a:cubicBezTo>
                  <a:pt x="82" y="45"/>
                  <a:pt x="82" y="45"/>
                  <a:pt x="82" y="45"/>
                </a:cubicBezTo>
                <a:cubicBezTo>
                  <a:pt x="83" y="45"/>
                  <a:pt x="83" y="45"/>
                  <a:pt x="83" y="45"/>
                </a:cubicBezTo>
                <a:cubicBezTo>
                  <a:pt x="84" y="45"/>
                  <a:pt x="87" y="45"/>
                  <a:pt x="90" y="48"/>
                </a:cubicBezTo>
                <a:lnTo>
                  <a:pt x="101" y="59"/>
                </a:lnTo>
                <a:close/>
                <a:moveTo>
                  <a:pt x="114" y="62"/>
                </a:moveTo>
                <a:cubicBezTo>
                  <a:pt x="114" y="101"/>
                  <a:pt x="114" y="101"/>
                  <a:pt x="114" y="101"/>
                </a:cubicBezTo>
                <a:cubicBezTo>
                  <a:pt x="114" y="104"/>
                  <a:pt x="111" y="107"/>
                  <a:pt x="108" y="107"/>
                </a:cubicBezTo>
                <a:cubicBezTo>
                  <a:pt x="107" y="107"/>
                  <a:pt x="107" y="107"/>
                  <a:pt x="107" y="107"/>
                </a:cubicBezTo>
                <a:cubicBezTo>
                  <a:pt x="108" y="105"/>
                  <a:pt x="108" y="104"/>
                  <a:pt x="108" y="102"/>
                </a:cubicBezTo>
                <a:cubicBezTo>
                  <a:pt x="108" y="63"/>
                  <a:pt x="108" y="63"/>
                  <a:pt x="108" y="63"/>
                </a:cubicBezTo>
                <a:cubicBezTo>
                  <a:pt x="108" y="62"/>
                  <a:pt x="108" y="60"/>
                  <a:pt x="107" y="59"/>
                </a:cubicBezTo>
                <a:cubicBezTo>
                  <a:pt x="93" y="45"/>
                  <a:pt x="93" y="45"/>
                  <a:pt x="93" y="45"/>
                </a:cubicBezTo>
                <a:cubicBezTo>
                  <a:pt x="93" y="45"/>
                  <a:pt x="93" y="45"/>
                  <a:pt x="93" y="45"/>
                </a:cubicBezTo>
                <a:cubicBezTo>
                  <a:pt x="94" y="45"/>
                  <a:pt x="94" y="45"/>
                  <a:pt x="94" y="45"/>
                </a:cubicBezTo>
                <a:cubicBezTo>
                  <a:pt x="95" y="45"/>
                  <a:pt x="95" y="45"/>
                  <a:pt x="95" y="45"/>
                </a:cubicBezTo>
                <a:cubicBezTo>
                  <a:pt x="97" y="45"/>
                  <a:pt x="99" y="45"/>
                  <a:pt x="102" y="48"/>
                </a:cubicBezTo>
                <a:cubicBezTo>
                  <a:pt x="112" y="58"/>
                  <a:pt x="112" y="58"/>
                  <a:pt x="112" y="58"/>
                </a:cubicBezTo>
                <a:cubicBezTo>
                  <a:pt x="113" y="59"/>
                  <a:pt x="114" y="61"/>
                  <a:pt x="114"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6" name="Freeform 45"/>
          <p:cNvSpPr>
            <a:spLocks noEditPoints="1"/>
          </p:cNvSpPr>
          <p:nvPr/>
        </p:nvSpPr>
        <p:spPr bwMode="black">
          <a:xfrm>
            <a:off x="11476037" y="5707062"/>
            <a:ext cx="449792" cy="427302"/>
          </a:xfrm>
          <a:custGeom>
            <a:avLst/>
            <a:gdLst>
              <a:gd name="T0" fmla="*/ 0 w 154"/>
              <a:gd name="T1" fmla="*/ 77 h 154"/>
              <a:gd name="T2" fmla="*/ 154 w 154"/>
              <a:gd name="T3" fmla="*/ 77 h 154"/>
              <a:gd name="T4" fmla="*/ 77 w 154"/>
              <a:gd name="T5" fmla="*/ 10 h 154"/>
              <a:gd name="T6" fmla="*/ 77 w 154"/>
              <a:gd name="T7" fmla="*/ 144 h 154"/>
              <a:gd name="T8" fmla="*/ 77 w 154"/>
              <a:gd name="T9" fmla="*/ 10 h 154"/>
              <a:gd name="T10" fmla="*/ 92 w 154"/>
              <a:gd name="T11" fmla="*/ 64 h 154"/>
              <a:gd name="T12" fmla="*/ 75 w 154"/>
              <a:gd name="T13" fmla="*/ 47 h 154"/>
              <a:gd name="T14" fmla="*/ 71 w 154"/>
              <a:gd name="T15" fmla="*/ 45 h 154"/>
              <a:gd name="T16" fmla="*/ 49 w 154"/>
              <a:gd name="T17" fmla="*/ 45 h 154"/>
              <a:gd name="T18" fmla="*/ 43 w 154"/>
              <a:gd name="T19" fmla="*/ 101 h 154"/>
              <a:gd name="T20" fmla="*/ 87 w 154"/>
              <a:gd name="T21" fmla="*/ 107 h 154"/>
              <a:gd name="T22" fmla="*/ 93 w 154"/>
              <a:gd name="T23" fmla="*/ 66 h 154"/>
              <a:gd name="T24" fmla="*/ 92 w 154"/>
              <a:gd name="T25" fmla="*/ 64 h 154"/>
              <a:gd name="T26" fmla="*/ 87 w 154"/>
              <a:gd name="T27" fmla="*/ 66 h 154"/>
              <a:gd name="T28" fmla="*/ 71 w 154"/>
              <a:gd name="T29" fmla="*/ 50 h 154"/>
              <a:gd name="T30" fmla="*/ 49 w 154"/>
              <a:gd name="T31" fmla="*/ 101 h 154"/>
              <a:gd name="T32" fmla="*/ 66 w 154"/>
              <a:gd name="T33" fmla="*/ 50 h 154"/>
              <a:gd name="T34" fmla="*/ 71 w 154"/>
              <a:gd name="T35" fmla="*/ 72 h 154"/>
              <a:gd name="T36" fmla="*/ 87 w 154"/>
              <a:gd name="T37" fmla="*/ 101 h 154"/>
              <a:gd name="T38" fmla="*/ 103 w 154"/>
              <a:gd name="T39" fmla="*/ 64 h 154"/>
              <a:gd name="T40" fmla="*/ 98 w 154"/>
              <a:gd name="T41" fmla="*/ 107 h 154"/>
              <a:gd name="T42" fmla="*/ 98 w 154"/>
              <a:gd name="T43" fmla="*/ 102 h 154"/>
              <a:gd name="T44" fmla="*/ 96 w 154"/>
              <a:gd name="T45" fmla="*/ 60 h 154"/>
              <a:gd name="T46" fmla="*/ 80 w 154"/>
              <a:gd name="T47" fmla="*/ 45 h 154"/>
              <a:gd name="T48" fmla="*/ 83 w 154"/>
              <a:gd name="T49" fmla="*/ 45 h 154"/>
              <a:gd name="T50" fmla="*/ 101 w 154"/>
              <a:gd name="T51" fmla="*/ 59 h 154"/>
              <a:gd name="T52" fmla="*/ 114 w 154"/>
              <a:gd name="T53" fmla="*/ 101 h 154"/>
              <a:gd name="T54" fmla="*/ 107 w 154"/>
              <a:gd name="T55" fmla="*/ 107 h 154"/>
              <a:gd name="T56" fmla="*/ 108 w 154"/>
              <a:gd name="T57" fmla="*/ 63 h 154"/>
              <a:gd name="T58" fmla="*/ 93 w 154"/>
              <a:gd name="T59" fmla="*/ 45 h 154"/>
              <a:gd name="T60" fmla="*/ 94 w 154"/>
              <a:gd name="T61" fmla="*/ 45 h 154"/>
              <a:gd name="T62" fmla="*/ 102 w 154"/>
              <a:gd name="T63" fmla="*/ 48 h 154"/>
              <a:gd name="T64" fmla="*/ 114 w 154"/>
              <a:gd name="T65" fmla="*/ 6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4" h="154">
                <a:moveTo>
                  <a:pt x="77" y="0"/>
                </a:moveTo>
                <a:cubicBezTo>
                  <a:pt x="35" y="0"/>
                  <a:pt x="0" y="35"/>
                  <a:pt x="0" y="77"/>
                </a:cubicBezTo>
                <a:cubicBezTo>
                  <a:pt x="0" y="119"/>
                  <a:pt x="35" y="154"/>
                  <a:pt x="77" y="154"/>
                </a:cubicBezTo>
                <a:cubicBezTo>
                  <a:pt x="119" y="154"/>
                  <a:pt x="154" y="119"/>
                  <a:pt x="154" y="77"/>
                </a:cubicBezTo>
                <a:cubicBezTo>
                  <a:pt x="154" y="35"/>
                  <a:pt x="119" y="0"/>
                  <a:pt x="77" y="0"/>
                </a:cubicBezTo>
                <a:close/>
                <a:moveTo>
                  <a:pt x="77" y="10"/>
                </a:moveTo>
                <a:cubicBezTo>
                  <a:pt x="114" y="10"/>
                  <a:pt x="144" y="40"/>
                  <a:pt x="144" y="77"/>
                </a:cubicBezTo>
                <a:cubicBezTo>
                  <a:pt x="144" y="114"/>
                  <a:pt x="114" y="144"/>
                  <a:pt x="77" y="144"/>
                </a:cubicBezTo>
                <a:cubicBezTo>
                  <a:pt x="40" y="144"/>
                  <a:pt x="10" y="114"/>
                  <a:pt x="10" y="77"/>
                </a:cubicBezTo>
                <a:cubicBezTo>
                  <a:pt x="10" y="40"/>
                  <a:pt x="40" y="10"/>
                  <a:pt x="77" y="10"/>
                </a:cubicBezTo>
                <a:close/>
                <a:moveTo>
                  <a:pt x="92" y="64"/>
                </a:moveTo>
                <a:cubicBezTo>
                  <a:pt x="92" y="64"/>
                  <a:pt x="92" y="64"/>
                  <a:pt x="92" y="64"/>
                </a:cubicBezTo>
                <a:cubicBezTo>
                  <a:pt x="92" y="63"/>
                  <a:pt x="91" y="63"/>
                  <a:pt x="91" y="62"/>
                </a:cubicBezTo>
                <a:cubicBezTo>
                  <a:pt x="75" y="47"/>
                  <a:pt x="75" y="47"/>
                  <a:pt x="75" y="47"/>
                </a:cubicBezTo>
                <a:cubicBezTo>
                  <a:pt x="74" y="45"/>
                  <a:pt x="73" y="45"/>
                  <a:pt x="71" y="45"/>
                </a:cubicBezTo>
                <a:cubicBezTo>
                  <a:pt x="71" y="45"/>
                  <a:pt x="71" y="45"/>
                  <a:pt x="71" y="45"/>
                </a:cubicBezTo>
                <a:cubicBezTo>
                  <a:pt x="71" y="45"/>
                  <a:pt x="71" y="45"/>
                  <a:pt x="71" y="45"/>
                </a:cubicBezTo>
                <a:cubicBezTo>
                  <a:pt x="49" y="45"/>
                  <a:pt x="49" y="45"/>
                  <a:pt x="49" y="45"/>
                </a:cubicBezTo>
                <a:cubicBezTo>
                  <a:pt x="46" y="45"/>
                  <a:pt x="43" y="47"/>
                  <a:pt x="43" y="50"/>
                </a:cubicBezTo>
                <a:cubicBezTo>
                  <a:pt x="43" y="101"/>
                  <a:pt x="43" y="101"/>
                  <a:pt x="43" y="101"/>
                </a:cubicBezTo>
                <a:cubicBezTo>
                  <a:pt x="43" y="104"/>
                  <a:pt x="46" y="107"/>
                  <a:pt x="49" y="107"/>
                </a:cubicBezTo>
                <a:cubicBezTo>
                  <a:pt x="87" y="107"/>
                  <a:pt x="87" y="107"/>
                  <a:pt x="87" y="107"/>
                </a:cubicBezTo>
                <a:cubicBezTo>
                  <a:pt x="90" y="107"/>
                  <a:pt x="93" y="104"/>
                  <a:pt x="93" y="101"/>
                </a:cubicBezTo>
                <a:cubicBezTo>
                  <a:pt x="93" y="66"/>
                  <a:pt x="93" y="66"/>
                  <a:pt x="93" y="66"/>
                </a:cubicBezTo>
                <a:cubicBezTo>
                  <a:pt x="93" y="66"/>
                  <a:pt x="92" y="66"/>
                  <a:pt x="92" y="66"/>
                </a:cubicBezTo>
                <a:cubicBezTo>
                  <a:pt x="92" y="65"/>
                  <a:pt x="92" y="65"/>
                  <a:pt x="92" y="64"/>
                </a:cubicBezTo>
                <a:close/>
                <a:moveTo>
                  <a:pt x="71" y="50"/>
                </a:moveTo>
                <a:cubicBezTo>
                  <a:pt x="87" y="66"/>
                  <a:pt x="87" y="66"/>
                  <a:pt x="87" y="66"/>
                </a:cubicBezTo>
                <a:cubicBezTo>
                  <a:pt x="71" y="66"/>
                  <a:pt x="71" y="66"/>
                  <a:pt x="71" y="66"/>
                </a:cubicBezTo>
                <a:lnTo>
                  <a:pt x="71" y="50"/>
                </a:lnTo>
                <a:close/>
                <a:moveTo>
                  <a:pt x="87" y="101"/>
                </a:moveTo>
                <a:cubicBezTo>
                  <a:pt x="49" y="101"/>
                  <a:pt x="49" y="101"/>
                  <a:pt x="49" y="101"/>
                </a:cubicBezTo>
                <a:cubicBezTo>
                  <a:pt x="49" y="50"/>
                  <a:pt x="49" y="50"/>
                  <a:pt x="49" y="50"/>
                </a:cubicBezTo>
                <a:cubicBezTo>
                  <a:pt x="66" y="50"/>
                  <a:pt x="66" y="50"/>
                  <a:pt x="66" y="50"/>
                </a:cubicBezTo>
                <a:cubicBezTo>
                  <a:pt x="66" y="66"/>
                  <a:pt x="66" y="66"/>
                  <a:pt x="66" y="66"/>
                </a:cubicBezTo>
                <a:cubicBezTo>
                  <a:pt x="66" y="69"/>
                  <a:pt x="68" y="72"/>
                  <a:pt x="71" y="72"/>
                </a:cubicBezTo>
                <a:cubicBezTo>
                  <a:pt x="87" y="72"/>
                  <a:pt x="87" y="72"/>
                  <a:pt x="87" y="72"/>
                </a:cubicBezTo>
                <a:lnTo>
                  <a:pt x="87" y="101"/>
                </a:lnTo>
                <a:close/>
                <a:moveTo>
                  <a:pt x="101" y="59"/>
                </a:moveTo>
                <a:cubicBezTo>
                  <a:pt x="102" y="60"/>
                  <a:pt x="103" y="62"/>
                  <a:pt x="103" y="64"/>
                </a:cubicBezTo>
                <a:cubicBezTo>
                  <a:pt x="103" y="101"/>
                  <a:pt x="103" y="101"/>
                  <a:pt x="103" y="101"/>
                </a:cubicBezTo>
                <a:cubicBezTo>
                  <a:pt x="103" y="104"/>
                  <a:pt x="101" y="107"/>
                  <a:pt x="98" y="107"/>
                </a:cubicBezTo>
                <a:cubicBezTo>
                  <a:pt x="96" y="107"/>
                  <a:pt x="96" y="107"/>
                  <a:pt x="96" y="107"/>
                </a:cubicBezTo>
                <a:cubicBezTo>
                  <a:pt x="97" y="105"/>
                  <a:pt x="98" y="104"/>
                  <a:pt x="98" y="102"/>
                </a:cubicBezTo>
                <a:cubicBezTo>
                  <a:pt x="98" y="66"/>
                  <a:pt x="98" y="66"/>
                  <a:pt x="98" y="66"/>
                </a:cubicBezTo>
                <a:cubicBezTo>
                  <a:pt x="98" y="64"/>
                  <a:pt x="97" y="62"/>
                  <a:pt x="96" y="60"/>
                </a:cubicBezTo>
                <a:cubicBezTo>
                  <a:pt x="80" y="45"/>
                  <a:pt x="80" y="45"/>
                  <a:pt x="80" y="45"/>
                </a:cubicBezTo>
                <a:cubicBezTo>
                  <a:pt x="80" y="45"/>
                  <a:pt x="80" y="45"/>
                  <a:pt x="80" y="45"/>
                </a:cubicBezTo>
                <a:cubicBezTo>
                  <a:pt x="82" y="45"/>
                  <a:pt x="82" y="45"/>
                  <a:pt x="82" y="45"/>
                </a:cubicBezTo>
                <a:cubicBezTo>
                  <a:pt x="83" y="45"/>
                  <a:pt x="83" y="45"/>
                  <a:pt x="83" y="45"/>
                </a:cubicBezTo>
                <a:cubicBezTo>
                  <a:pt x="84" y="45"/>
                  <a:pt x="87" y="45"/>
                  <a:pt x="90" y="48"/>
                </a:cubicBezTo>
                <a:lnTo>
                  <a:pt x="101" y="59"/>
                </a:lnTo>
                <a:close/>
                <a:moveTo>
                  <a:pt x="114" y="62"/>
                </a:moveTo>
                <a:cubicBezTo>
                  <a:pt x="114" y="101"/>
                  <a:pt x="114" y="101"/>
                  <a:pt x="114" y="101"/>
                </a:cubicBezTo>
                <a:cubicBezTo>
                  <a:pt x="114" y="104"/>
                  <a:pt x="111" y="107"/>
                  <a:pt x="108" y="107"/>
                </a:cubicBezTo>
                <a:cubicBezTo>
                  <a:pt x="107" y="107"/>
                  <a:pt x="107" y="107"/>
                  <a:pt x="107" y="107"/>
                </a:cubicBezTo>
                <a:cubicBezTo>
                  <a:pt x="108" y="105"/>
                  <a:pt x="108" y="104"/>
                  <a:pt x="108" y="102"/>
                </a:cubicBezTo>
                <a:cubicBezTo>
                  <a:pt x="108" y="63"/>
                  <a:pt x="108" y="63"/>
                  <a:pt x="108" y="63"/>
                </a:cubicBezTo>
                <a:cubicBezTo>
                  <a:pt x="108" y="62"/>
                  <a:pt x="108" y="60"/>
                  <a:pt x="107" y="59"/>
                </a:cubicBezTo>
                <a:cubicBezTo>
                  <a:pt x="93" y="45"/>
                  <a:pt x="93" y="45"/>
                  <a:pt x="93" y="45"/>
                </a:cubicBezTo>
                <a:cubicBezTo>
                  <a:pt x="93" y="45"/>
                  <a:pt x="93" y="45"/>
                  <a:pt x="93" y="45"/>
                </a:cubicBezTo>
                <a:cubicBezTo>
                  <a:pt x="94" y="45"/>
                  <a:pt x="94" y="45"/>
                  <a:pt x="94" y="45"/>
                </a:cubicBezTo>
                <a:cubicBezTo>
                  <a:pt x="95" y="45"/>
                  <a:pt x="95" y="45"/>
                  <a:pt x="95" y="45"/>
                </a:cubicBezTo>
                <a:cubicBezTo>
                  <a:pt x="97" y="45"/>
                  <a:pt x="99" y="45"/>
                  <a:pt x="102" y="48"/>
                </a:cubicBezTo>
                <a:cubicBezTo>
                  <a:pt x="112" y="58"/>
                  <a:pt x="112" y="58"/>
                  <a:pt x="112" y="58"/>
                </a:cubicBezTo>
                <a:cubicBezTo>
                  <a:pt x="113" y="59"/>
                  <a:pt x="114" y="61"/>
                  <a:pt x="114"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8683044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
        <p:nvSpPr>
          <p:cNvPr id="5" name="Text Placeholder 1"/>
          <p:cNvSpPr txBox="1">
            <a:spLocks/>
          </p:cNvSpPr>
          <p:nvPr/>
        </p:nvSpPr>
        <p:spPr>
          <a:xfrm>
            <a:off x="338459" y="449262"/>
            <a:ext cx="9829799" cy="13716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t>Download </a:t>
            </a:r>
            <a:r>
              <a:rPr lang="en-US" b="1" dirty="0" smtClean="0"/>
              <a:t>SharePoint Designer 2013 </a:t>
            </a:r>
            <a:r>
              <a:rPr lang="en-US" dirty="0" smtClean="0"/>
              <a:t>and try!</a:t>
            </a:r>
          </a:p>
          <a:p>
            <a:pPr marL="0" indent="0">
              <a:buFont typeface="Arial" pitchFamily="34" charset="0"/>
              <a:buNone/>
            </a:pPr>
            <a:r>
              <a:rPr lang="en-US" sz="2400" dirty="0" smtClean="0"/>
              <a:t>http://www.microsoft.com/en-us/download/details.aspx?id=35491</a:t>
            </a:r>
            <a:endParaRPr lang="en-US" dirty="0" smtClean="0"/>
          </a:p>
          <a:p>
            <a:pPr marL="0" indent="0">
              <a:buFont typeface="Arial" pitchFamily="34" charset="0"/>
              <a:buNone/>
            </a:pPr>
            <a:endParaRPr lang="en-US" dirty="0" smtClean="0"/>
          </a:p>
        </p:txBody>
      </p:sp>
    </p:spTree>
    <p:extLst>
      <p:ext uri="{BB962C8B-B14F-4D97-AF65-F5344CB8AC3E}">
        <p14:creationId xmlns:p14="http://schemas.microsoft.com/office/powerpoint/2010/main" val="3831929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Text Placeholder 2"/>
          <p:cNvSpPr>
            <a:spLocks noGrp="1"/>
          </p:cNvSpPr>
          <p:nvPr>
            <p:ph type="body" sz="quarter" idx="10"/>
          </p:nvPr>
        </p:nvSpPr>
        <p:spPr>
          <a:xfrm>
            <a:off x="274638" y="1212850"/>
            <a:ext cx="11887200" cy="3230115"/>
          </a:xfrm>
        </p:spPr>
        <p:txBody>
          <a:bodyPr/>
          <a:lstStyle/>
          <a:p>
            <a:pPr marL="571500" indent="-571500">
              <a:buFont typeface="Arial" panose="020B0604020202020204" pitchFamily="34" charset="0"/>
              <a:buChar char="•"/>
            </a:pPr>
            <a:r>
              <a:rPr lang="en-US" dirty="0"/>
              <a:t>Understand how </a:t>
            </a:r>
            <a:r>
              <a:rPr lang="en-US" dirty="0" smtClean="0"/>
              <a:t>you can </a:t>
            </a:r>
            <a:r>
              <a:rPr lang="en-US" dirty="0"/>
              <a:t>easily </a:t>
            </a:r>
            <a:r>
              <a:rPr lang="en-US" dirty="0" smtClean="0"/>
              <a:t>develop custom activities </a:t>
            </a:r>
            <a:r>
              <a:rPr lang="en-US" dirty="0"/>
              <a:t>and </a:t>
            </a:r>
            <a:r>
              <a:rPr lang="en-US" dirty="0" smtClean="0"/>
              <a:t>actions </a:t>
            </a:r>
            <a:r>
              <a:rPr lang="en-US" dirty="0"/>
              <a:t>in Visual Studio and deploy them to SharePoint</a:t>
            </a:r>
          </a:p>
          <a:p>
            <a:pPr marL="571500" lvl="1" indent="-571500">
              <a:buFont typeface="Arial" pitchFamily="34" charset="0"/>
              <a:buChar char="•"/>
            </a:pPr>
            <a:endParaRPr lang="en-US" sz="900" dirty="0"/>
          </a:p>
          <a:p>
            <a:pPr marL="571500" indent="-571500">
              <a:buFont typeface="Arial" panose="020B0604020202020204" pitchFamily="34" charset="0"/>
              <a:buChar char="•"/>
            </a:pPr>
            <a:r>
              <a:rPr lang="en-US" dirty="0" smtClean="0"/>
              <a:t>Understand how </a:t>
            </a:r>
            <a:r>
              <a:rPr lang="en-US" dirty="0"/>
              <a:t>SharePoint and SharePoint Designer </a:t>
            </a:r>
            <a:r>
              <a:rPr lang="en-US" dirty="0" smtClean="0"/>
              <a:t>understand </a:t>
            </a:r>
            <a:r>
              <a:rPr lang="en-US" dirty="0"/>
              <a:t>custom actions and </a:t>
            </a:r>
            <a:r>
              <a:rPr lang="en-US" dirty="0" smtClean="0"/>
              <a:t>activities</a:t>
            </a:r>
            <a:endParaRPr lang="en-US" sz="900" dirty="0" smtClean="0"/>
          </a:p>
        </p:txBody>
      </p:sp>
    </p:spTree>
    <p:extLst>
      <p:ext uri="{BB962C8B-B14F-4D97-AF65-F5344CB8AC3E}">
        <p14:creationId xmlns:p14="http://schemas.microsoft.com/office/powerpoint/2010/main" val="28368843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Rectangle 3"/>
          <p:cNvSpPr/>
          <p:nvPr/>
        </p:nvSpPr>
        <p:spPr bwMode="auto">
          <a:xfrm>
            <a:off x="1169988" y="2384424"/>
            <a:ext cx="2705099" cy="2465388"/>
          </a:xfrm>
          <a:prstGeom prst="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Action &amp; activity fundamentals</a:t>
            </a:r>
          </a:p>
        </p:txBody>
      </p:sp>
      <p:sp>
        <p:nvSpPr>
          <p:cNvPr id="5" name="Rectangle 4"/>
          <p:cNvSpPr/>
          <p:nvPr/>
        </p:nvSpPr>
        <p:spPr bwMode="auto">
          <a:xfrm>
            <a:off x="4865688" y="2384424"/>
            <a:ext cx="2705099" cy="2465388"/>
          </a:xfrm>
          <a:prstGeom prst="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declarative activity</a:t>
            </a:r>
          </a:p>
        </p:txBody>
      </p:sp>
      <p:sp>
        <p:nvSpPr>
          <p:cNvPr id="6" name="Rectangle 5"/>
          <p:cNvSpPr/>
          <p:nvPr/>
        </p:nvSpPr>
        <p:spPr bwMode="auto">
          <a:xfrm>
            <a:off x="8561388" y="2384424"/>
            <a:ext cx="2705099" cy="2465388"/>
          </a:xfrm>
          <a:prstGeom prst="rect">
            <a:avLst/>
          </a:prstGeom>
          <a:solidFill>
            <a:srgbClr val="92D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code </a:t>
            </a:r>
            <a:r>
              <a:rPr lang="en-US" sz="2800" dirty="0" smtClean="0">
                <a:solidFill>
                  <a:schemeClr val="bg1"/>
                </a:solidFill>
              </a:rPr>
              <a:t>activity</a:t>
            </a:r>
            <a:endParaRPr lang="en-US" sz="2800" dirty="0">
              <a:solidFill>
                <a:schemeClr val="bg1"/>
              </a:solidFill>
            </a:endParaRPr>
          </a:p>
        </p:txBody>
      </p:sp>
    </p:spTree>
    <p:extLst>
      <p:ext uri="{BB962C8B-B14F-4D97-AF65-F5344CB8AC3E}">
        <p14:creationId xmlns:p14="http://schemas.microsoft.com/office/powerpoint/2010/main" val="61576735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Rectangle 3"/>
          <p:cNvSpPr/>
          <p:nvPr/>
        </p:nvSpPr>
        <p:spPr bwMode="auto">
          <a:xfrm>
            <a:off x="1169988" y="2384424"/>
            <a:ext cx="2705099" cy="2465388"/>
          </a:xfrm>
          <a:prstGeom prst="rect">
            <a:avLst/>
          </a:prstGeom>
          <a:solidFill>
            <a:srgbClr val="92D050"/>
          </a:solidFill>
          <a:ln>
            <a:noFill/>
            <a:headEnd type="none" w="med" len="med"/>
            <a:tailEnd type="none" w="med" len="med"/>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Action &amp; activity fundamentals</a:t>
            </a:r>
          </a:p>
        </p:txBody>
      </p:sp>
      <p:sp>
        <p:nvSpPr>
          <p:cNvPr id="5" name="Rectangle 4"/>
          <p:cNvSpPr/>
          <p:nvPr/>
        </p:nvSpPr>
        <p:spPr bwMode="auto">
          <a:xfrm>
            <a:off x="48656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declarative activity</a:t>
            </a:r>
          </a:p>
        </p:txBody>
      </p:sp>
      <p:sp>
        <p:nvSpPr>
          <p:cNvPr id="6" name="Rectangle 5"/>
          <p:cNvSpPr/>
          <p:nvPr/>
        </p:nvSpPr>
        <p:spPr bwMode="auto">
          <a:xfrm>
            <a:off x="8561388" y="2384424"/>
            <a:ext cx="2705099" cy="2465388"/>
          </a:xfrm>
          <a:prstGeom prst="rect">
            <a:avLst/>
          </a:prstGeom>
          <a:solidFill>
            <a:schemeClr val="bg1">
              <a:lumMod val="6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46637" numCol="1" rtlCol="0" anchor="t" anchorCtr="0" compatLnSpc="1">
            <a:prstTxWarp prst="textNoShape">
              <a:avLst/>
            </a:prstTxWarp>
          </a:bodyPr>
          <a:lstStyle/>
          <a:p>
            <a:r>
              <a:rPr lang="en-US" sz="2800" dirty="0">
                <a:solidFill>
                  <a:schemeClr val="bg1"/>
                </a:solidFill>
              </a:rPr>
              <a:t>Developing a custom code </a:t>
            </a:r>
            <a:r>
              <a:rPr lang="en-US" sz="2800" dirty="0" smtClean="0">
                <a:solidFill>
                  <a:schemeClr val="bg1"/>
                </a:solidFill>
              </a:rPr>
              <a:t>activity</a:t>
            </a:r>
            <a:endParaRPr lang="en-US" sz="2800" dirty="0">
              <a:solidFill>
                <a:schemeClr val="bg1"/>
              </a:solidFill>
            </a:endParaRPr>
          </a:p>
        </p:txBody>
      </p:sp>
    </p:spTree>
    <p:extLst>
      <p:ext uri="{BB962C8B-B14F-4D97-AF65-F5344CB8AC3E}">
        <p14:creationId xmlns:p14="http://schemas.microsoft.com/office/powerpoint/2010/main" val="396472795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768724"/>
          </a:xfrm>
        </p:spPr>
        <p:txBody>
          <a:bodyPr/>
          <a:lstStyle/>
          <a:p>
            <a:r>
              <a:rPr lang="en-US" dirty="0" smtClean="0">
                <a:solidFill>
                  <a:schemeClr val="tx2"/>
                </a:solidFill>
              </a:rPr>
              <a:t>Richer scenarios</a:t>
            </a:r>
          </a:p>
          <a:p>
            <a:pPr lvl="1"/>
            <a:r>
              <a:rPr lang="en-US" sz="2800" dirty="0" smtClean="0"/>
              <a:t>Strong market </a:t>
            </a:r>
            <a:r>
              <a:rPr lang="en-US" sz="2800" dirty="0"/>
              <a:t>needs </a:t>
            </a:r>
            <a:r>
              <a:rPr lang="en-US" sz="2800" dirty="0" smtClean="0"/>
              <a:t>for various and richer scenarios</a:t>
            </a:r>
          </a:p>
          <a:p>
            <a:pPr lvl="1"/>
            <a:endParaRPr lang="en-US" sz="700" dirty="0">
              <a:solidFill>
                <a:srgbClr val="92D050"/>
              </a:solidFill>
            </a:endParaRPr>
          </a:p>
          <a:p>
            <a:r>
              <a:rPr lang="en-US" dirty="0">
                <a:solidFill>
                  <a:schemeClr val="tx2"/>
                </a:solidFill>
              </a:rPr>
              <a:t>Partners &amp; Eco system</a:t>
            </a:r>
          </a:p>
          <a:p>
            <a:pPr lvl="1"/>
            <a:r>
              <a:rPr lang="en-US" sz="2800" dirty="0"/>
              <a:t>Empowers partners in SharePoint workflow and tool business market</a:t>
            </a:r>
          </a:p>
          <a:p>
            <a:pPr lvl="1"/>
            <a:endParaRPr lang="en-US" sz="800" dirty="0">
              <a:solidFill>
                <a:srgbClr val="92D050"/>
              </a:solidFill>
            </a:endParaRPr>
          </a:p>
          <a:p>
            <a:r>
              <a:rPr lang="en-US" dirty="0" smtClean="0">
                <a:solidFill>
                  <a:schemeClr val="tx2"/>
                </a:solidFill>
              </a:rPr>
              <a:t>Workflow development productivity</a:t>
            </a:r>
          </a:p>
          <a:p>
            <a:pPr lvl="1"/>
            <a:r>
              <a:rPr lang="en-US" sz="2800" dirty="0" smtClean="0">
                <a:solidFill>
                  <a:schemeClr val="tx1"/>
                </a:solidFill>
              </a:rPr>
              <a:t>Sharing the reusability enhances developers’ productivity</a:t>
            </a:r>
          </a:p>
        </p:txBody>
      </p:sp>
      <p:sp>
        <p:nvSpPr>
          <p:cNvPr id="3" name="Title 2"/>
          <p:cNvSpPr>
            <a:spLocks noGrp="1"/>
          </p:cNvSpPr>
          <p:nvPr>
            <p:ph type="title"/>
          </p:nvPr>
        </p:nvSpPr>
        <p:spPr/>
        <p:txBody>
          <a:bodyPr/>
          <a:lstStyle/>
          <a:p>
            <a:r>
              <a:rPr lang="en-US" dirty="0" smtClean="0"/>
              <a:t>Why do you need custom activities?</a:t>
            </a:r>
            <a:endParaRPr lang="en-US" dirty="0"/>
          </a:p>
        </p:txBody>
      </p:sp>
    </p:spTree>
    <p:extLst>
      <p:ext uri="{BB962C8B-B14F-4D97-AF65-F5344CB8AC3E}">
        <p14:creationId xmlns:p14="http://schemas.microsoft.com/office/powerpoint/2010/main" val="11716276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animEffect transition="in" filter="fade">
                                      <p:cBhvr>
                                        <p:cTn id="15" dur="500"/>
                                        <p:tgtEl>
                                          <p:spTgt spid="2">
                                            <p:txEl>
                                              <p:pRg st="6" end="6"/>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7" end="7"/>
                                            </p:txEl>
                                          </p:spTgt>
                                        </p:tgtEl>
                                        <p:attrNameLst>
                                          <p:attrName>style.visibility</p:attrName>
                                        </p:attrNameLst>
                                      </p:cBhvr>
                                      <p:to>
                                        <p:strVal val="visible"/>
                                      </p:to>
                                    </p:set>
                                    <p:animEffect transition="in" filter="fade">
                                      <p:cBhvr>
                                        <p:cTn id="1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35088"/>
          </a:xfrm>
        </p:spPr>
        <p:txBody>
          <a:bodyPr/>
          <a:lstStyle/>
          <a:p>
            <a:r>
              <a:rPr lang="en-US" dirty="0" smtClean="0"/>
              <a:t>Activity &amp; Action</a:t>
            </a:r>
          </a:p>
          <a:p>
            <a:pPr lvl="1"/>
            <a:r>
              <a:rPr lang="en-US" altLang="ko-KR" sz="2600" b="1" dirty="0" smtClean="0"/>
              <a:t>Activity </a:t>
            </a:r>
            <a:r>
              <a:rPr lang="en-US" altLang="ko-KR" sz="2600" dirty="0" smtClean="0"/>
              <a:t>is a building block </a:t>
            </a:r>
            <a:r>
              <a:rPr lang="en-US" altLang="ko-KR" sz="2600" dirty="0"/>
              <a:t>of </a:t>
            </a:r>
            <a:r>
              <a:rPr lang="en-US" altLang="ko-KR" sz="2600" dirty="0" smtClean="0"/>
              <a:t>a workflow and a unit </a:t>
            </a:r>
            <a:r>
              <a:rPr lang="en-US" altLang="ko-KR" sz="2600" dirty="0"/>
              <a:t>of workflow execution </a:t>
            </a:r>
            <a:endParaRPr lang="en-US" sz="2600" dirty="0" smtClean="0">
              <a:solidFill>
                <a:srgbClr val="92D050"/>
              </a:solidFill>
            </a:endParaRPr>
          </a:p>
          <a:p>
            <a:pPr lvl="1"/>
            <a:r>
              <a:rPr lang="en-US" sz="2600" b="1" dirty="0" smtClean="0"/>
              <a:t>Action </a:t>
            </a:r>
            <a:r>
              <a:rPr lang="en-US" sz="2600" dirty="0" smtClean="0"/>
              <a:t>is </a:t>
            </a:r>
            <a:r>
              <a:rPr lang="en-US" sz="2600" dirty="0"/>
              <a:t>a high level wrapper </a:t>
            </a:r>
            <a:r>
              <a:rPr lang="en-US" sz="2600" dirty="0" smtClean="0"/>
              <a:t>of </a:t>
            </a:r>
            <a:r>
              <a:rPr lang="en-US" altLang="ko-KR" sz="2600" b="1" dirty="0" smtClean="0"/>
              <a:t>activity </a:t>
            </a:r>
            <a:r>
              <a:rPr lang="en-US" sz="2600" dirty="0" smtClean="0"/>
              <a:t>with a human </a:t>
            </a:r>
            <a:r>
              <a:rPr lang="en-US" sz="2600" dirty="0"/>
              <a:t>readable statement </a:t>
            </a:r>
            <a:endParaRPr lang="en-US" sz="2600" dirty="0" smtClean="0"/>
          </a:p>
          <a:p>
            <a:pPr lvl="1"/>
            <a:r>
              <a:rPr lang="en-US" sz="2600" dirty="0" smtClean="0"/>
              <a:t>N</a:t>
            </a:r>
            <a:r>
              <a:rPr lang="en-US" sz="2600" spc="-300" dirty="0" smtClean="0"/>
              <a:t> : </a:t>
            </a:r>
            <a:r>
              <a:rPr lang="en-US" sz="2600" dirty="0" smtClean="0"/>
              <a:t>1 mapping</a:t>
            </a:r>
          </a:p>
          <a:p>
            <a:pPr lvl="1"/>
            <a:endParaRPr lang="en-US" sz="700" dirty="0" smtClean="0">
              <a:solidFill>
                <a:srgbClr val="92D050"/>
              </a:solidFill>
            </a:endParaRPr>
          </a:p>
          <a:p>
            <a:r>
              <a:rPr lang="en-US" b="1" dirty="0" smtClean="0"/>
              <a:t>.</a:t>
            </a:r>
            <a:r>
              <a:rPr lang="en-US" dirty="0" smtClean="0"/>
              <a:t>actions4 files</a:t>
            </a:r>
          </a:p>
          <a:p>
            <a:pPr lvl="1"/>
            <a:r>
              <a:rPr lang="en-US" altLang="ko-KR" sz="2600" dirty="0" smtClean="0"/>
              <a:t>Successor of .actions file</a:t>
            </a:r>
          </a:p>
          <a:p>
            <a:pPr lvl="1"/>
            <a:r>
              <a:rPr lang="en-US" altLang="ko-KR" sz="2600" dirty="0" smtClean="0"/>
              <a:t>Located </a:t>
            </a:r>
            <a:r>
              <a:rPr lang="en-US" altLang="ko-KR" sz="2600" dirty="0"/>
              <a:t>in </a:t>
            </a:r>
            <a:r>
              <a:rPr lang="en-US" altLang="ko-KR" sz="2600" dirty="0">
                <a:solidFill>
                  <a:schemeClr val="tx1"/>
                </a:solidFill>
              </a:rPr>
              <a:t>%</a:t>
            </a:r>
            <a:r>
              <a:rPr lang="en-US" altLang="ko-KR" sz="2600" dirty="0" err="1">
                <a:solidFill>
                  <a:schemeClr val="tx1"/>
                </a:solidFill>
              </a:rPr>
              <a:t>CommonProgramFiles</a:t>
            </a:r>
            <a:r>
              <a:rPr lang="en-US" altLang="ko-KR" sz="2600" dirty="0">
                <a:solidFill>
                  <a:schemeClr val="tx1"/>
                </a:solidFill>
              </a:rPr>
              <a:t>%\Microsoft Shared\Web Server Extensions\15\TEMPLATE\1033\Workflow (</a:t>
            </a:r>
            <a:r>
              <a:rPr lang="en-US" altLang="ko-KR" sz="2600" dirty="0" smtClean="0">
                <a:solidFill>
                  <a:schemeClr val="tx1"/>
                </a:solidFill>
              </a:rPr>
              <a:t>farm-scoped)</a:t>
            </a:r>
            <a:endParaRPr lang="en-US" altLang="ko-KR" sz="2600" dirty="0">
              <a:solidFill>
                <a:schemeClr val="tx1"/>
              </a:solidFill>
            </a:endParaRPr>
          </a:p>
          <a:p>
            <a:pPr lvl="1"/>
            <a:r>
              <a:rPr lang="en-US" sz="2600" dirty="0" smtClean="0"/>
              <a:t>Contain a list of workflow actions for WF4</a:t>
            </a:r>
          </a:p>
        </p:txBody>
      </p:sp>
      <p:sp>
        <p:nvSpPr>
          <p:cNvPr id="3" name="Title 2"/>
          <p:cNvSpPr>
            <a:spLocks noGrp="1"/>
          </p:cNvSpPr>
          <p:nvPr>
            <p:ph type="title"/>
          </p:nvPr>
        </p:nvSpPr>
        <p:spPr/>
        <p:txBody>
          <a:bodyPr/>
          <a:lstStyle/>
          <a:p>
            <a:r>
              <a:rPr lang="en-US" dirty="0" smtClean="0"/>
              <a:t>Action &amp; activity fundamentals</a:t>
            </a:r>
            <a:endParaRPr lang="en-US" dirty="0"/>
          </a:p>
        </p:txBody>
      </p:sp>
      <p:pic>
        <p:nvPicPr>
          <p:cNvPr id="4" name="Picture 3"/>
          <p:cNvPicPr>
            <a:picLocks noChangeAspect="1"/>
          </p:cNvPicPr>
          <p:nvPr/>
        </p:nvPicPr>
        <p:blipFill>
          <a:blip r:embed="rId3"/>
          <a:stretch>
            <a:fillRect/>
          </a:stretch>
        </p:blipFill>
        <p:spPr>
          <a:xfrm>
            <a:off x="1598111" y="1439862"/>
            <a:ext cx="9240253" cy="4800600"/>
          </a:xfrm>
          <a:prstGeom prst="rect">
            <a:avLst/>
          </a:prstGeom>
        </p:spPr>
      </p:pic>
    </p:spTree>
    <p:extLst>
      <p:ext uri="{BB962C8B-B14F-4D97-AF65-F5344CB8AC3E}">
        <p14:creationId xmlns:p14="http://schemas.microsoft.com/office/powerpoint/2010/main" val="11006326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4"/>
                                        </p:tgtEl>
                                      </p:cBhvr>
                                    </p:animEffect>
                                    <p:set>
                                      <p:cBhvr>
                                        <p:cTn id="23" dur="1" fill="hold">
                                          <p:stCondLst>
                                            <p:cond delay="499"/>
                                          </p:stCondLst>
                                        </p:cTn>
                                        <p:tgtEl>
                                          <p:spTgt spid="4"/>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500"/>
                                        <p:tgtEl>
                                          <p:spTgt spid="2">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fade">
                                      <p:cBhvr>
                                        <p:cTn id="31" dur="500"/>
                                        <p:tgtEl>
                                          <p:spTgt spid="2">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fade">
                                      <p:cBhvr>
                                        <p:cTn id="34" dur="500"/>
                                        <p:tgtEl>
                                          <p:spTgt spid="2">
                                            <p:txEl>
                                              <p:pRg st="6" end="6"/>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fade">
                                      <p:cBhvr>
                                        <p:cTn id="37" dur="500"/>
                                        <p:tgtEl>
                                          <p:spTgt spid="2">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
                                            <p:txEl>
                                              <p:pRg st="7" end="7"/>
                                            </p:txEl>
                                          </p:spTgt>
                                        </p:tgtEl>
                                        <p:attrNameLst>
                                          <p:attrName>style.visibility</p:attrName>
                                        </p:attrNameLst>
                                      </p:cBhvr>
                                      <p:to>
                                        <p:strVal val="visible"/>
                                      </p:to>
                                    </p:set>
                                    <p:animEffect transition="in" filter="fade">
                                      <p:cBhvr>
                                        <p:cTn id="40"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4473" y="-1"/>
            <a:ext cx="12432002" cy="7076077"/>
          </a:xfrm>
          <a:prstGeom prst="rect">
            <a:avLst/>
          </a:prstGeom>
        </p:spPr>
      </p:pic>
      <p:pic>
        <p:nvPicPr>
          <p:cNvPr id="11" name="Picture 10"/>
          <p:cNvPicPr>
            <a:picLocks noChangeAspect="1"/>
          </p:cNvPicPr>
          <p:nvPr/>
        </p:nvPicPr>
        <p:blipFill>
          <a:blip r:embed="rId4"/>
          <a:stretch>
            <a:fillRect/>
          </a:stretch>
        </p:blipFill>
        <p:spPr>
          <a:xfrm>
            <a:off x="0" y="-1012"/>
            <a:ext cx="13012966" cy="7316221"/>
          </a:xfrm>
          <a:prstGeom prst="rect">
            <a:avLst/>
          </a:prstGeom>
        </p:spPr>
      </p:pic>
      <p:sp>
        <p:nvSpPr>
          <p:cNvPr id="2" name="Rectangle 1"/>
          <p:cNvSpPr/>
          <p:nvPr/>
        </p:nvSpPr>
        <p:spPr bwMode="auto">
          <a:xfrm>
            <a:off x="1036636" y="1651209"/>
            <a:ext cx="11350895" cy="3048000"/>
          </a:xfrm>
          <a:prstGeom prst="rect">
            <a:avLst/>
          </a:prstGeom>
          <a:noFill/>
          <a:ln w="57150">
            <a:solidFill>
              <a:srgbClr val="92D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1271702" y="2716347"/>
            <a:ext cx="11115829" cy="943380"/>
          </a:xfrm>
          <a:prstGeom prst="rect">
            <a:avLst/>
          </a:prstGeom>
          <a:noFill/>
          <a:ln w="57150">
            <a:solidFill>
              <a:srgbClr val="92D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1271702" y="3607968"/>
            <a:ext cx="11115829" cy="877768"/>
          </a:xfrm>
          <a:prstGeom prst="rect">
            <a:avLst/>
          </a:prstGeom>
          <a:noFill/>
          <a:ln w="57150">
            <a:solidFill>
              <a:srgbClr val="92D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978825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5" grpId="0" animBg="1"/>
      <p:bldP spid="5" grpId="1"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70646"/>
          </a:xfrm>
        </p:spPr>
        <p:txBody>
          <a:bodyPr/>
          <a:lstStyle/>
          <a:p>
            <a:r>
              <a:rPr lang="en-US" dirty="0"/>
              <a:t>Declarative </a:t>
            </a:r>
            <a:r>
              <a:rPr lang="en-US" dirty="0" smtClean="0"/>
              <a:t>&amp; Coding</a:t>
            </a:r>
          </a:p>
          <a:p>
            <a:pPr lvl="1"/>
            <a:r>
              <a:rPr lang="en-US" sz="2800" dirty="0" smtClean="0"/>
              <a:t>“Declarative” </a:t>
            </a:r>
            <a:r>
              <a:rPr lang="en-US" sz="2800" dirty="0"/>
              <a:t>simply means “</a:t>
            </a:r>
            <a:r>
              <a:rPr lang="en-US" sz="2800" b="1" dirty="0"/>
              <a:t>no coding</a:t>
            </a:r>
            <a:r>
              <a:rPr lang="en-US" sz="2800" dirty="0"/>
              <a:t>”</a:t>
            </a:r>
          </a:p>
          <a:p>
            <a:pPr lvl="1"/>
            <a:r>
              <a:rPr lang="en-US" sz="2800" dirty="0" smtClean="0"/>
              <a:t>“Declarative” </a:t>
            </a:r>
            <a:r>
              <a:rPr lang="en-US" sz="2800" b="1" dirty="0" smtClean="0"/>
              <a:t>defines a behavior</a:t>
            </a:r>
            <a:r>
              <a:rPr lang="en-US" sz="2800" b="1" dirty="0" smtClean="0">
                <a:solidFill>
                  <a:schemeClr val="bg2"/>
                </a:solidFill>
              </a:rPr>
              <a:t> </a:t>
            </a:r>
            <a:r>
              <a:rPr lang="en-US" sz="2800" dirty="0"/>
              <a:t>of new activity or </a:t>
            </a:r>
            <a:r>
              <a:rPr lang="en-US" sz="2800" dirty="0" smtClean="0"/>
              <a:t>workflow</a:t>
            </a:r>
            <a:r>
              <a:rPr lang="en-US" sz="2800" b="1" dirty="0" smtClean="0"/>
              <a:t> </a:t>
            </a:r>
            <a:br>
              <a:rPr lang="en-US" sz="2800" b="1" dirty="0" smtClean="0"/>
            </a:br>
            <a:r>
              <a:rPr lang="en-US" sz="2800" b="1" dirty="0" smtClean="0"/>
              <a:t>by composing existing activities </a:t>
            </a:r>
            <a:r>
              <a:rPr lang="en-US" sz="2800" dirty="0" smtClean="0"/>
              <a:t>without </a:t>
            </a:r>
            <a:r>
              <a:rPr lang="en-US" sz="2800" dirty="0"/>
              <a:t>coding</a:t>
            </a:r>
            <a:endParaRPr lang="en-US" sz="2800" dirty="0">
              <a:solidFill>
                <a:schemeClr val="accent2"/>
              </a:solidFill>
            </a:endParaRPr>
          </a:p>
          <a:p>
            <a:pPr lvl="1"/>
            <a:r>
              <a:rPr lang="en-US" sz="2800" b="1" dirty="0"/>
              <a:t>Declarative</a:t>
            </a:r>
            <a:r>
              <a:rPr lang="en-US" sz="2800" dirty="0"/>
              <a:t> </a:t>
            </a:r>
            <a:r>
              <a:rPr lang="en-US" sz="2800" b="1" dirty="0" smtClean="0"/>
              <a:t>workflow</a:t>
            </a:r>
            <a:r>
              <a:rPr lang="en-US" sz="2800" dirty="0" smtClean="0"/>
              <a:t> was </a:t>
            </a:r>
            <a:r>
              <a:rPr lang="en-US" sz="2800" dirty="0"/>
              <a:t>introduced in </a:t>
            </a:r>
            <a:r>
              <a:rPr lang="en-US" sz="2800" dirty="0" smtClean="0"/>
              <a:t>Office </a:t>
            </a:r>
            <a:r>
              <a:rPr lang="en-US" sz="2800" dirty="0"/>
              <a:t>2007 </a:t>
            </a:r>
            <a:r>
              <a:rPr lang="en-US" sz="2800" dirty="0" smtClean="0"/>
              <a:t>with code workflow</a:t>
            </a:r>
            <a:endParaRPr lang="en-US" sz="2800" dirty="0"/>
          </a:p>
          <a:p>
            <a:pPr lvl="1"/>
            <a:r>
              <a:rPr lang="en-US" sz="2800" b="1" dirty="0"/>
              <a:t>Declarative activity </a:t>
            </a:r>
            <a:r>
              <a:rPr lang="en-US" sz="2800" dirty="0"/>
              <a:t>was introduced in Office </a:t>
            </a:r>
            <a:r>
              <a:rPr lang="en-US" sz="2800" dirty="0" smtClean="0"/>
              <a:t>2013</a:t>
            </a:r>
          </a:p>
          <a:p>
            <a:pPr lvl="1"/>
            <a:endParaRPr lang="en-US" sz="800" dirty="0"/>
          </a:p>
          <a:p>
            <a:r>
              <a:rPr lang="en-US" dirty="0" smtClean="0"/>
              <a:t>Code activity</a:t>
            </a:r>
          </a:p>
          <a:p>
            <a:pPr lvl="1"/>
            <a:r>
              <a:rPr lang="en-US" sz="2800" dirty="0" smtClean="0"/>
              <a:t>Code activities give you full access to .NET and might </a:t>
            </a:r>
            <a:r>
              <a:rPr lang="en-US" sz="2800" dirty="0"/>
              <a:t>do </a:t>
            </a:r>
            <a:r>
              <a:rPr lang="en-US" sz="2800" dirty="0" smtClean="0"/>
              <a:t>more things</a:t>
            </a:r>
          </a:p>
          <a:p>
            <a:pPr lvl="1"/>
            <a:r>
              <a:rPr lang="en-US" sz="2800" dirty="0" smtClean="0">
                <a:solidFill>
                  <a:schemeClr val="accent2"/>
                </a:solidFill>
              </a:rPr>
              <a:t>On-</a:t>
            </a:r>
            <a:r>
              <a:rPr lang="en-US" sz="2800" dirty="0" err="1" smtClean="0">
                <a:solidFill>
                  <a:schemeClr val="accent2"/>
                </a:solidFill>
              </a:rPr>
              <a:t>Prem</a:t>
            </a:r>
            <a:r>
              <a:rPr lang="en-US" sz="2800" dirty="0" smtClean="0">
                <a:solidFill>
                  <a:schemeClr val="accent2"/>
                </a:solidFill>
              </a:rPr>
              <a:t> only</a:t>
            </a:r>
            <a:endParaRPr lang="en-US" sz="2800" dirty="0">
              <a:solidFill>
                <a:schemeClr val="accent2"/>
              </a:solidFill>
            </a:endParaRPr>
          </a:p>
        </p:txBody>
      </p:sp>
      <p:sp>
        <p:nvSpPr>
          <p:cNvPr id="3" name="Title 2"/>
          <p:cNvSpPr>
            <a:spLocks noGrp="1"/>
          </p:cNvSpPr>
          <p:nvPr>
            <p:ph type="title"/>
          </p:nvPr>
        </p:nvSpPr>
        <p:spPr/>
        <p:txBody>
          <a:bodyPr/>
          <a:lstStyle/>
          <a:p>
            <a:r>
              <a:rPr lang="en-US" dirty="0"/>
              <a:t>Action &amp; activity </a:t>
            </a:r>
            <a:r>
              <a:rPr lang="en-US" dirty="0" smtClean="0"/>
              <a:t>fundamentals</a:t>
            </a:r>
            <a:endParaRPr lang="en-US" dirty="0"/>
          </a:p>
        </p:txBody>
      </p:sp>
    </p:spTree>
    <p:extLst>
      <p:ext uri="{BB962C8B-B14F-4D97-AF65-F5344CB8AC3E}">
        <p14:creationId xmlns:p14="http://schemas.microsoft.com/office/powerpoint/2010/main" val="7342388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fade">
                                      <p:cBhvr>
                                        <p:cTn id="15" dur="500"/>
                                        <p:tgtEl>
                                          <p:spTgt spid="2">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6" end="6"/>
                                            </p:txEl>
                                          </p:spTgt>
                                        </p:tgtEl>
                                        <p:attrNameLst>
                                          <p:attrName>style.visibility</p:attrName>
                                        </p:attrNameLst>
                                      </p:cBhvr>
                                      <p:to>
                                        <p:strVal val="visible"/>
                                      </p:to>
                                    </p:set>
                                    <p:animEffect transition="in" filter="fade">
                                      <p:cBhvr>
                                        <p:cTn id="20" dur="500"/>
                                        <p:tgtEl>
                                          <p:spTgt spid="2">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Effect transition="in" filter="fade">
                                      <p:cBhvr>
                                        <p:cTn id="23" dur="500"/>
                                        <p:tgtEl>
                                          <p:spTgt spid="2">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
                                            <p:txEl>
                                              <p:pRg st="8" end="8"/>
                                            </p:txEl>
                                          </p:spTgt>
                                        </p:tgtEl>
                                        <p:attrNameLst>
                                          <p:attrName>style.visibility</p:attrName>
                                        </p:attrNameLst>
                                      </p:cBhvr>
                                      <p:to>
                                        <p:strVal val="visible"/>
                                      </p:to>
                                    </p:set>
                                    <p:animEffect transition="in" filter="fade">
                                      <p:cBhvr>
                                        <p:cTn id="26"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072_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Hyong Guk Kim</External_x0020_Speaker>
    <Session_x0020_Code xmlns="2295e2e7-0eeb-498e-8716-217bb2ee6ee3">SPC045</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Hyong Guk Kim</Speaker>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954344-81A1-41DE-8814-B551C9AF99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schemas.openxmlformats.org/package/2006/metadata/core-properties"/>
    <ds:schemaRef ds:uri="http://schemas.microsoft.com/office/2006/metadata/properties"/>
    <ds:schemaRef ds:uri="http://www.w3.org/XML/1998/namespace"/>
    <ds:schemaRef ds:uri="http://schemas.microsoft.com/sharepoint/v3"/>
    <ds:schemaRef ds:uri="http://purl.org/dc/elements/1.1/"/>
    <ds:schemaRef ds:uri="http://schemas.microsoft.com/office/infopath/2007/PartnerControls"/>
    <ds:schemaRef ds:uri="http://purl.org/dc/terms/"/>
    <ds:schemaRef ds:uri="http://purl.org/dc/dcmitype/"/>
    <ds:schemaRef ds:uri="http://schemas.microsoft.com/office/2006/documentManagement/types"/>
    <ds:schemaRef ds:uri="230e9df3-be65-4c73-a93b-d1236ebd677e"/>
    <ds:schemaRef ds:uri="032d541b-1b4e-4d91-93c7-b10533c52f73"/>
    <ds:schemaRef ds:uri="2295e2e7-0eeb-498e-8716-217bb2ee6ee3"/>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SPC2012_Developer_Template - Copy</Template>
  <TotalTime>12503</TotalTime>
  <Words>4277</Words>
  <Application>Microsoft Office PowerPoint</Application>
  <PresentationFormat>Custom</PresentationFormat>
  <Paragraphs>348</Paragraphs>
  <Slides>26</Slides>
  <Notes>26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26</vt:i4>
      </vt:variant>
    </vt:vector>
  </HeadingPairs>
  <TitlesOfParts>
    <vt:vector size="29" baseType="lpstr">
      <vt:lpstr>5-30072_SPC2012_Developer_Template_16x9</vt:lpstr>
      <vt:lpstr>5-30072_SPC2012_Developer_Template_16x9_Light</vt:lpstr>
      <vt:lpstr>Packager Shell Object</vt:lpstr>
      <vt:lpstr>PowerPoint Presentation</vt:lpstr>
      <vt:lpstr>Custom Workflow Activities &amp; Actions for SharePoint 2013</vt:lpstr>
      <vt:lpstr>Session objectives</vt:lpstr>
      <vt:lpstr>Agenda</vt:lpstr>
      <vt:lpstr>Agenda</vt:lpstr>
      <vt:lpstr>Why do you need custom activities?</vt:lpstr>
      <vt:lpstr>Action &amp; activity fundamentals</vt:lpstr>
      <vt:lpstr>PowerPoint Presentation</vt:lpstr>
      <vt:lpstr>Action &amp; activity fundamentals</vt:lpstr>
      <vt:lpstr>Action &amp; activity fundamentals</vt:lpstr>
      <vt:lpstr>Action &amp; activity fundamentals</vt:lpstr>
      <vt:lpstr>Action &amp; activity fundamentals</vt:lpstr>
      <vt:lpstr>Agenda</vt:lpstr>
      <vt:lpstr>Developing a custom declarative activity</vt:lpstr>
      <vt:lpstr>Demo</vt:lpstr>
      <vt:lpstr>PowerPoint Presentation</vt:lpstr>
      <vt:lpstr>PowerPoint Presentation</vt:lpstr>
      <vt:lpstr>Agenda</vt:lpstr>
      <vt:lpstr>Developing a custom code activity</vt:lpstr>
      <vt:lpstr>Developing a custom code activity</vt:lpstr>
      <vt:lpstr>Demo</vt:lpstr>
      <vt:lpstr>Agenda</vt:lpstr>
      <vt:lpstr>Tip</vt:lpstr>
      <vt:lpstr>References &amp; resources</vt:lpstr>
      <vt:lpstr>Related sessions</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Custom Workflow Activities and Actions for SharePoint 2013</dc:title>
  <dc:subject>SharePoint Conference 2012</dc:subject>
  <dc:creator>Hyong Guk Kim</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383</cp:revision>
  <dcterms:created xsi:type="dcterms:W3CDTF">2012-10-22T08:46:43Z</dcterms:created>
  <dcterms:modified xsi:type="dcterms:W3CDTF">2012-12-06T01:33:33Z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