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9" r:id="rId6"/>
    <p:sldMasterId id="2147484220" r:id="rId7"/>
    <p:sldMasterId id="2147484243" r:id="rId8"/>
  </p:sldMasterIdLst>
  <p:notesMasterIdLst>
    <p:notesMasterId r:id="rId33"/>
  </p:notesMasterIdLst>
  <p:handoutMasterIdLst>
    <p:handoutMasterId r:id="rId34"/>
  </p:handoutMasterIdLst>
  <p:sldIdLst>
    <p:sldId id="1114" r:id="rId9"/>
    <p:sldId id="1115" r:id="rId10"/>
    <p:sldId id="1116" r:id="rId11"/>
    <p:sldId id="1117" r:id="rId12"/>
    <p:sldId id="1118" r:id="rId13"/>
    <p:sldId id="1119" r:id="rId14"/>
    <p:sldId id="1120" r:id="rId15"/>
    <p:sldId id="1121" r:id="rId16"/>
    <p:sldId id="1122" r:id="rId17"/>
    <p:sldId id="1123" r:id="rId18"/>
    <p:sldId id="1124" r:id="rId19"/>
    <p:sldId id="1125" r:id="rId20"/>
    <p:sldId id="1126" r:id="rId21"/>
    <p:sldId id="1127" r:id="rId22"/>
    <p:sldId id="1128" r:id="rId23"/>
    <p:sldId id="1129" r:id="rId24"/>
    <p:sldId id="1130" r:id="rId25"/>
    <p:sldId id="1131" r:id="rId26"/>
    <p:sldId id="1132" r:id="rId27"/>
    <p:sldId id="1133" r:id="rId28"/>
    <p:sldId id="1134" r:id="rId29"/>
    <p:sldId id="1135" r:id="rId30"/>
    <p:sldId id="1113" r:id="rId31"/>
    <p:sldId id="1110" r:id="rId3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ection>
        <p14:section name="My Slides" id="{44A0334E-006C-4822-BA47-E869D840B69F}">
          <p14:sldIdLst>
            <p14:sldId id="1114"/>
            <p14:sldId id="1115"/>
            <p14:sldId id="1116"/>
            <p14:sldId id="1117"/>
            <p14:sldId id="1118"/>
            <p14:sldId id="1119"/>
            <p14:sldId id="1120"/>
            <p14:sldId id="1121"/>
            <p14:sldId id="1122"/>
            <p14:sldId id="1123"/>
            <p14:sldId id="1124"/>
            <p14:sldId id="1125"/>
            <p14:sldId id="1126"/>
            <p14:sldId id="1127"/>
            <p14:sldId id="1128"/>
            <p14:sldId id="1129"/>
            <p14:sldId id="1130"/>
            <p14:sldId id="1131"/>
            <p14:sldId id="1132"/>
            <p14:sldId id="1133"/>
            <p14:sldId id="1134"/>
            <p14:sldId id="1135"/>
            <p14:sldId id="1113"/>
            <p14:sldId id="1110"/>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9410" autoAdjust="0"/>
  </p:normalViewPr>
  <p:slideViewPr>
    <p:cSldViewPr>
      <p:cViewPr>
        <p:scale>
          <a:sx n="116" d="100"/>
          <a:sy n="116" d="100"/>
        </p:scale>
        <p:origin x="-42" y="33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100" d="100"/>
        <a:sy n="100" d="100"/>
      </p:scale>
      <p:origin x="0" y="3498"/>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vaidyr\Documents\Office\SharePoint%20Prod%20Search\TR15\Graph%20for%20Continuous%20Crawl%20Illustration.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vaidyr\Documents\Office\SharePoint%20Prod%20Search\TR15\Graph%20for%20Continuous%20Crawl%20Illustration.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vaidyr\SkyDrive\Office\SharePoint%20Search\Conferences%20&amp;%20Presentations\SPC%202012\Breakdown%20of%20Issu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Index Freshness</a:t>
            </a:r>
          </a:p>
        </c:rich>
      </c:tx>
      <c:overlay val="0"/>
      <c:spPr>
        <a:noFill/>
        <a:ln>
          <a:noFill/>
        </a:ln>
        <a:effectLst/>
      </c:spPr>
    </c:title>
    <c:autoTitleDeleted val="0"/>
    <c:plotArea>
      <c:layout/>
      <c:lineChart>
        <c:grouping val="standard"/>
        <c:varyColors val="0"/>
        <c:ser>
          <c:idx val="0"/>
          <c:order val="0"/>
          <c:tx>
            <c:strRef>
              <c:f>Sheet1!$B$4</c:f>
              <c:strCache>
                <c:ptCount val="1"/>
                <c:pt idx="0">
                  <c:v>Crawl Schedule</c:v>
                </c:pt>
              </c:strCache>
            </c:strRef>
          </c:tx>
          <c:spPr>
            <a:ln w="28575" cap="rnd">
              <a:solidFill>
                <a:schemeClr val="tx1">
                  <a:lumMod val="50000"/>
                </a:schemeClr>
              </a:solidFill>
              <a:prstDash val="sysDash"/>
              <a:round/>
            </a:ln>
            <a:effectLst/>
          </c:spPr>
          <c:marker>
            <c:symbol val="none"/>
          </c:marker>
          <c:cat>
            <c:numRef>
              <c:f>Sheet1!$A$5:$A$15</c:f>
              <c:numCache>
                <c:formatCode>d\-mmm</c:formatCode>
                <c:ptCount val="11"/>
                <c:pt idx="0">
                  <c:v>41080</c:v>
                </c:pt>
                <c:pt idx="1">
                  <c:v>41081</c:v>
                </c:pt>
                <c:pt idx="2">
                  <c:v>41082</c:v>
                </c:pt>
                <c:pt idx="3">
                  <c:v>41083</c:v>
                </c:pt>
                <c:pt idx="4">
                  <c:v>41084</c:v>
                </c:pt>
                <c:pt idx="5">
                  <c:v>41085</c:v>
                </c:pt>
                <c:pt idx="6">
                  <c:v>41086</c:v>
                </c:pt>
                <c:pt idx="7">
                  <c:v>41087</c:v>
                </c:pt>
                <c:pt idx="8">
                  <c:v>41088</c:v>
                </c:pt>
                <c:pt idx="9">
                  <c:v>41089</c:v>
                </c:pt>
                <c:pt idx="10">
                  <c:v>41090</c:v>
                </c:pt>
              </c:numCache>
            </c:numRef>
          </c:cat>
          <c:val>
            <c:numRef>
              <c:f>Sheet1!$B$5:$B$15</c:f>
              <c:numCache>
                <c:formatCode>General</c:formatCode>
                <c:ptCount val="11"/>
                <c:pt idx="0">
                  <c:v>0</c:v>
                </c:pt>
                <c:pt idx="1">
                  <c:v>2</c:v>
                </c:pt>
                <c:pt idx="2">
                  <c:v>2</c:v>
                </c:pt>
                <c:pt idx="3">
                  <c:v>2</c:v>
                </c:pt>
                <c:pt idx="4">
                  <c:v>2</c:v>
                </c:pt>
                <c:pt idx="5">
                  <c:v>2</c:v>
                </c:pt>
                <c:pt idx="6">
                  <c:v>2</c:v>
                </c:pt>
                <c:pt idx="7">
                  <c:v>2</c:v>
                </c:pt>
                <c:pt idx="8">
                  <c:v>2</c:v>
                </c:pt>
                <c:pt idx="9">
                  <c:v>2</c:v>
                </c:pt>
                <c:pt idx="10">
                  <c:v>2</c:v>
                </c:pt>
              </c:numCache>
            </c:numRef>
          </c:val>
          <c:smooth val="0"/>
        </c:ser>
        <c:ser>
          <c:idx val="1"/>
          <c:order val="1"/>
          <c:tx>
            <c:strRef>
              <c:f>Sheet1!$C$4</c:f>
              <c:strCache>
                <c:ptCount val="1"/>
                <c:pt idx="0">
                  <c:v>Incremental Crawl Freshness</c:v>
                </c:pt>
              </c:strCache>
            </c:strRef>
          </c:tx>
          <c:spPr>
            <a:ln w="19050" cap="rnd">
              <a:solidFill>
                <a:srgbClr val="FFC000"/>
              </a:solidFill>
              <a:round/>
            </a:ln>
            <a:effectLst/>
          </c:spPr>
          <c:marker>
            <c:symbol val="none"/>
          </c:marker>
          <c:cat>
            <c:numRef>
              <c:f>Sheet1!$A$5:$A$15</c:f>
              <c:numCache>
                <c:formatCode>d\-mmm</c:formatCode>
                <c:ptCount val="11"/>
                <c:pt idx="0">
                  <c:v>41080</c:v>
                </c:pt>
                <c:pt idx="1">
                  <c:v>41081</c:v>
                </c:pt>
                <c:pt idx="2">
                  <c:v>41082</c:v>
                </c:pt>
                <c:pt idx="3">
                  <c:v>41083</c:v>
                </c:pt>
                <c:pt idx="4">
                  <c:v>41084</c:v>
                </c:pt>
                <c:pt idx="5">
                  <c:v>41085</c:v>
                </c:pt>
                <c:pt idx="6">
                  <c:v>41086</c:v>
                </c:pt>
                <c:pt idx="7">
                  <c:v>41087</c:v>
                </c:pt>
                <c:pt idx="8">
                  <c:v>41088</c:v>
                </c:pt>
                <c:pt idx="9">
                  <c:v>41089</c:v>
                </c:pt>
                <c:pt idx="10">
                  <c:v>41090</c:v>
                </c:pt>
              </c:numCache>
            </c:numRef>
          </c:cat>
          <c:val>
            <c:numRef>
              <c:f>Sheet1!$C$5:$C$15</c:f>
              <c:numCache>
                <c:formatCode>General</c:formatCode>
                <c:ptCount val="11"/>
                <c:pt idx="0">
                  <c:v>0</c:v>
                </c:pt>
                <c:pt idx="1">
                  <c:v>2</c:v>
                </c:pt>
                <c:pt idx="2">
                  <c:v>2</c:v>
                </c:pt>
                <c:pt idx="3">
                  <c:v>3</c:v>
                </c:pt>
                <c:pt idx="4">
                  <c:v>4</c:v>
                </c:pt>
                <c:pt idx="5">
                  <c:v>8</c:v>
                </c:pt>
                <c:pt idx="6">
                  <c:v>14</c:v>
                </c:pt>
                <c:pt idx="7">
                  <c:v>7</c:v>
                </c:pt>
                <c:pt idx="8">
                  <c:v>5</c:v>
                </c:pt>
                <c:pt idx="9">
                  <c:v>2</c:v>
                </c:pt>
                <c:pt idx="10">
                  <c:v>2</c:v>
                </c:pt>
              </c:numCache>
            </c:numRef>
          </c:val>
          <c:smooth val="0"/>
        </c:ser>
        <c:dLbls>
          <c:showLegendKey val="0"/>
          <c:showVal val="0"/>
          <c:showCatName val="0"/>
          <c:showSerName val="0"/>
          <c:showPercent val="0"/>
          <c:showBubbleSize val="0"/>
        </c:dLbls>
        <c:marker val="1"/>
        <c:smooth val="0"/>
        <c:axId val="73862528"/>
        <c:axId val="74187904"/>
      </c:lineChart>
      <c:dateAx>
        <c:axId val="73862528"/>
        <c:scaling>
          <c:orientation val="minMax"/>
        </c:scaling>
        <c:delete val="0"/>
        <c:axPos val="b"/>
        <c:numFmt formatCode="d\-mmm"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74187904"/>
        <c:crosses val="autoZero"/>
        <c:auto val="1"/>
        <c:lblOffset val="100"/>
        <c:baseTimeUnit val="days"/>
      </c:dateAx>
      <c:valAx>
        <c:axId val="74187904"/>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Freshness (In Hours)</a:t>
                </a:r>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862528"/>
        <c:crosses val="autoZero"/>
        <c:crossBetween val="between"/>
      </c:valAx>
      <c:spPr>
        <a:noFill/>
        <a:ln>
          <a:noFill/>
        </a:ln>
        <a:effectLst/>
      </c:spPr>
    </c:plotArea>
    <c:legend>
      <c:legendPos val="b"/>
      <c:layout>
        <c:manualLayout>
          <c:xMode val="edge"/>
          <c:yMode val="edge"/>
          <c:x val="0.14506569960555274"/>
          <c:y val="0.17577493305345113"/>
          <c:w val="0.42246102713070238"/>
          <c:h val="0.16642133555651084"/>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Index Freshness</a:t>
            </a:r>
          </a:p>
        </c:rich>
      </c:tx>
      <c:overlay val="0"/>
      <c:spPr>
        <a:noFill/>
        <a:ln>
          <a:noFill/>
        </a:ln>
        <a:effectLst/>
      </c:spPr>
    </c:title>
    <c:autoTitleDeleted val="0"/>
    <c:plotArea>
      <c:layout/>
      <c:lineChart>
        <c:grouping val="standard"/>
        <c:varyColors val="0"/>
        <c:ser>
          <c:idx val="0"/>
          <c:order val="0"/>
          <c:tx>
            <c:strRef>
              <c:f>Sheet1!$B$4</c:f>
              <c:strCache>
                <c:ptCount val="1"/>
                <c:pt idx="0">
                  <c:v>Crawl Schedule</c:v>
                </c:pt>
              </c:strCache>
            </c:strRef>
          </c:tx>
          <c:spPr>
            <a:ln w="28575" cap="rnd">
              <a:solidFill>
                <a:schemeClr val="tx1">
                  <a:lumMod val="50000"/>
                </a:schemeClr>
              </a:solidFill>
              <a:prstDash val="dash"/>
              <a:round/>
            </a:ln>
            <a:effectLst/>
          </c:spPr>
          <c:marker>
            <c:symbol val="none"/>
          </c:marker>
          <c:cat>
            <c:numRef>
              <c:f>Sheet1!$A$5:$A$15</c:f>
              <c:numCache>
                <c:formatCode>d\-mmm</c:formatCode>
                <c:ptCount val="11"/>
                <c:pt idx="0">
                  <c:v>41080</c:v>
                </c:pt>
                <c:pt idx="1">
                  <c:v>41081</c:v>
                </c:pt>
                <c:pt idx="2">
                  <c:v>41082</c:v>
                </c:pt>
                <c:pt idx="3">
                  <c:v>41083</c:v>
                </c:pt>
                <c:pt idx="4">
                  <c:v>41084</c:v>
                </c:pt>
                <c:pt idx="5">
                  <c:v>41085</c:v>
                </c:pt>
                <c:pt idx="6">
                  <c:v>41086</c:v>
                </c:pt>
                <c:pt idx="7">
                  <c:v>41087</c:v>
                </c:pt>
                <c:pt idx="8">
                  <c:v>41088</c:v>
                </c:pt>
                <c:pt idx="9">
                  <c:v>41089</c:v>
                </c:pt>
                <c:pt idx="10">
                  <c:v>41090</c:v>
                </c:pt>
              </c:numCache>
            </c:numRef>
          </c:cat>
          <c:val>
            <c:numRef>
              <c:f>Sheet1!$B$5:$B$15</c:f>
              <c:numCache>
                <c:formatCode>General</c:formatCode>
                <c:ptCount val="11"/>
                <c:pt idx="0">
                  <c:v>0</c:v>
                </c:pt>
                <c:pt idx="1">
                  <c:v>2</c:v>
                </c:pt>
                <c:pt idx="2">
                  <c:v>2</c:v>
                </c:pt>
                <c:pt idx="3">
                  <c:v>2</c:v>
                </c:pt>
                <c:pt idx="4">
                  <c:v>2</c:v>
                </c:pt>
                <c:pt idx="5">
                  <c:v>2</c:v>
                </c:pt>
                <c:pt idx="6">
                  <c:v>2</c:v>
                </c:pt>
                <c:pt idx="7">
                  <c:v>2</c:v>
                </c:pt>
                <c:pt idx="8">
                  <c:v>2</c:v>
                </c:pt>
                <c:pt idx="9">
                  <c:v>2</c:v>
                </c:pt>
                <c:pt idx="10">
                  <c:v>2</c:v>
                </c:pt>
              </c:numCache>
            </c:numRef>
          </c:val>
          <c:smooth val="0"/>
        </c:ser>
        <c:ser>
          <c:idx val="1"/>
          <c:order val="1"/>
          <c:tx>
            <c:strRef>
              <c:f>Sheet1!$C$4</c:f>
              <c:strCache>
                <c:ptCount val="1"/>
                <c:pt idx="0">
                  <c:v>Incremental Crawl Freshness</c:v>
                </c:pt>
              </c:strCache>
            </c:strRef>
          </c:tx>
          <c:spPr>
            <a:ln w="28575" cap="rnd">
              <a:solidFill>
                <a:srgbClr val="FFC000"/>
              </a:solidFill>
              <a:round/>
            </a:ln>
            <a:effectLst/>
          </c:spPr>
          <c:marker>
            <c:symbol val="none"/>
          </c:marker>
          <c:cat>
            <c:numRef>
              <c:f>Sheet1!$A$5:$A$15</c:f>
              <c:numCache>
                <c:formatCode>d\-mmm</c:formatCode>
                <c:ptCount val="11"/>
                <c:pt idx="0">
                  <c:v>41080</c:v>
                </c:pt>
                <c:pt idx="1">
                  <c:v>41081</c:v>
                </c:pt>
                <c:pt idx="2">
                  <c:v>41082</c:v>
                </c:pt>
                <c:pt idx="3">
                  <c:v>41083</c:v>
                </c:pt>
                <c:pt idx="4">
                  <c:v>41084</c:v>
                </c:pt>
                <c:pt idx="5">
                  <c:v>41085</c:v>
                </c:pt>
                <c:pt idx="6">
                  <c:v>41086</c:v>
                </c:pt>
                <c:pt idx="7">
                  <c:v>41087</c:v>
                </c:pt>
                <c:pt idx="8">
                  <c:v>41088</c:v>
                </c:pt>
                <c:pt idx="9">
                  <c:v>41089</c:v>
                </c:pt>
                <c:pt idx="10">
                  <c:v>41090</c:v>
                </c:pt>
              </c:numCache>
            </c:numRef>
          </c:cat>
          <c:val>
            <c:numRef>
              <c:f>Sheet1!$C$5:$C$15</c:f>
              <c:numCache>
                <c:formatCode>General</c:formatCode>
                <c:ptCount val="11"/>
                <c:pt idx="0">
                  <c:v>0</c:v>
                </c:pt>
                <c:pt idx="1">
                  <c:v>2</c:v>
                </c:pt>
                <c:pt idx="2">
                  <c:v>2</c:v>
                </c:pt>
                <c:pt idx="3">
                  <c:v>3</c:v>
                </c:pt>
                <c:pt idx="4">
                  <c:v>4</c:v>
                </c:pt>
                <c:pt idx="5">
                  <c:v>8</c:v>
                </c:pt>
                <c:pt idx="6">
                  <c:v>14</c:v>
                </c:pt>
                <c:pt idx="7">
                  <c:v>7</c:v>
                </c:pt>
                <c:pt idx="8">
                  <c:v>5</c:v>
                </c:pt>
                <c:pt idx="9">
                  <c:v>2</c:v>
                </c:pt>
                <c:pt idx="10">
                  <c:v>2</c:v>
                </c:pt>
              </c:numCache>
            </c:numRef>
          </c:val>
          <c:smooth val="0"/>
        </c:ser>
        <c:ser>
          <c:idx val="2"/>
          <c:order val="2"/>
          <c:tx>
            <c:strRef>
              <c:f>Sheet1!$D$4</c:f>
              <c:strCache>
                <c:ptCount val="1"/>
                <c:pt idx="0">
                  <c:v>Continuous Crawl Freshness</c:v>
                </c:pt>
              </c:strCache>
            </c:strRef>
          </c:tx>
          <c:spPr>
            <a:ln w="28575" cap="rnd">
              <a:solidFill>
                <a:srgbClr val="92D050"/>
              </a:solidFill>
              <a:round/>
            </a:ln>
            <a:effectLst/>
          </c:spPr>
          <c:marker>
            <c:symbol val="none"/>
          </c:marker>
          <c:cat>
            <c:numRef>
              <c:f>Sheet1!$A$5:$A$15</c:f>
              <c:numCache>
                <c:formatCode>d\-mmm</c:formatCode>
                <c:ptCount val="11"/>
                <c:pt idx="0">
                  <c:v>41080</c:v>
                </c:pt>
                <c:pt idx="1">
                  <c:v>41081</c:v>
                </c:pt>
                <c:pt idx="2">
                  <c:v>41082</c:v>
                </c:pt>
                <c:pt idx="3">
                  <c:v>41083</c:v>
                </c:pt>
                <c:pt idx="4">
                  <c:v>41084</c:v>
                </c:pt>
                <c:pt idx="5">
                  <c:v>41085</c:v>
                </c:pt>
                <c:pt idx="6">
                  <c:v>41086</c:v>
                </c:pt>
                <c:pt idx="7">
                  <c:v>41087</c:v>
                </c:pt>
                <c:pt idx="8">
                  <c:v>41088</c:v>
                </c:pt>
                <c:pt idx="9">
                  <c:v>41089</c:v>
                </c:pt>
                <c:pt idx="10">
                  <c:v>41090</c:v>
                </c:pt>
              </c:numCache>
            </c:numRef>
          </c:cat>
          <c:val>
            <c:numRef>
              <c:f>Sheet1!$D$5:$D$15</c:f>
              <c:numCache>
                <c:formatCode>General</c:formatCode>
                <c:ptCount val="11"/>
                <c:pt idx="0">
                  <c:v>0</c:v>
                </c:pt>
                <c:pt idx="1">
                  <c:v>0.5</c:v>
                </c:pt>
                <c:pt idx="2">
                  <c:v>0.5</c:v>
                </c:pt>
                <c:pt idx="3">
                  <c:v>0.5</c:v>
                </c:pt>
                <c:pt idx="4">
                  <c:v>0.5</c:v>
                </c:pt>
                <c:pt idx="5">
                  <c:v>0.5</c:v>
                </c:pt>
                <c:pt idx="6">
                  <c:v>0.5</c:v>
                </c:pt>
                <c:pt idx="7">
                  <c:v>0.5</c:v>
                </c:pt>
                <c:pt idx="8">
                  <c:v>0.5</c:v>
                </c:pt>
                <c:pt idx="9">
                  <c:v>0.5</c:v>
                </c:pt>
                <c:pt idx="10">
                  <c:v>0.5</c:v>
                </c:pt>
              </c:numCache>
            </c:numRef>
          </c:val>
          <c:smooth val="0"/>
        </c:ser>
        <c:dLbls>
          <c:showLegendKey val="0"/>
          <c:showVal val="0"/>
          <c:showCatName val="0"/>
          <c:showSerName val="0"/>
          <c:showPercent val="0"/>
          <c:showBubbleSize val="0"/>
        </c:dLbls>
        <c:marker val="1"/>
        <c:smooth val="0"/>
        <c:axId val="74525696"/>
        <c:axId val="74527488"/>
      </c:lineChart>
      <c:dateAx>
        <c:axId val="74525696"/>
        <c:scaling>
          <c:orientation val="minMax"/>
        </c:scaling>
        <c:delete val="0"/>
        <c:axPos val="b"/>
        <c:numFmt formatCode="d\-mmm"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74527488"/>
        <c:crosses val="autoZero"/>
        <c:auto val="1"/>
        <c:lblOffset val="100"/>
        <c:baseTimeUnit val="days"/>
      </c:dateAx>
      <c:valAx>
        <c:axId val="74527488"/>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Freshness (In Hours)</a:t>
                </a:r>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4525696"/>
        <c:crosses val="autoZero"/>
        <c:crossBetween val="between"/>
      </c:valAx>
      <c:spPr>
        <a:noFill/>
        <a:ln>
          <a:noFill/>
        </a:ln>
        <a:effectLst/>
      </c:spPr>
    </c:plotArea>
    <c:legend>
      <c:legendPos val="b"/>
      <c:layout>
        <c:manualLayout>
          <c:xMode val="edge"/>
          <c:yMode val="edge"/>
          <c:x val="9.3501860391431518E-2"/>
          <c:y val="0.16507012865849158"/>
          <c:w val="0.34100045814012231"/>
          <c:h val="0.2001828581539484"/>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a:pPr>
            <a:r>
              <a:rPr lang="en-US" dirty="0" smtClean="0"/>
              <a:t>Distribution of Issues</a:t>
            </a:r>
            <a:endParaRPr lang="en-US" dirty="0"/>
          </a:p>
        </c:rich>
      </c:tx>
      <c:overlay val="0"/>
    </c:title>
    <c:autoTitleDeleted val="0"/>
    <c:view3D>
      <c:rotX val="40"/>
      <c:rotY val="40"/>
      <c:rAngAx val="0"/>
      <c:perspective val="30"/>
    </c:view3D>
    <c:floor>
      <c:thickness val="0"/>
    </c:floor>
    <c:sideWall>
      <c:thickness val="0"/>
    </c:sideWall>
    <c:backWall>
      <c:thickness val="0"/>
    </c:backWall>
    <c:plotArea>
      <c:layout/>
      <c:pie3DChart>
        <c:varyColors val="1"/>
        <c:ser>
          <c:idx val="0"/>
          <c:order val="0"/>
          <c:dPt>
            <c:idx val="0"/>
            <c:bubble3D val="0"/>
            <c:spPr>
              <a:solidFill>
                <a:schemeClr val="bg2">
                  <a:lumMod val="75000"/>
                </a:schemeClr>
              </a:solidFill>
            </c:spPr>
          </c:dPt>
          <c:dPt>
            <c:idx val="1"/>
            <c:bubble3D val="0"/>
            <c:spPr>
              <a:solidFill>
                <a:srgbClr val="C00000"/>
              </a:solidFill>
            </c:spPr>
          </c:dPt>
          <c:dPt>
            <c:idx val="2"/>
            <c:bubble3D val="0"/>
            <c:spPr>
              <a:solidFill>
                <a:schemeClr val="accent1"/>
              </a:solidFill>
            </c:spPr>
          </c:dPt>
          <c:dLbls>
            <c:dLbl>
              <c:idx val="0"/>
              <c:layout>
                <c:manualLayout>
                  <c:x val="-0.17565635089489501"/>
                  <c:y val="-0.17334295254977952"/>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15637488934899568"/>
                  <c:y val="9.2146596858638744E-3"/>
                </c:manualLayout>
              </c:layou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5.4214264586933243E-2"/>
                  <c:y val="0.12076871281142214"/>
                </c:manualLayout>
              </c:layout>
              <c:showLegendKey val="0"/>
              <c:showVal val="0"/>
              <c:showCatName val="0"/>
              <c:showSerName val="0"/>
              <c:showPercent val="1"/>
              <c:showBubbleSize val="0"/>
              <c:extLst>
                <c:ext xmlns:c15="http://schemas.microsoft.com/office/drawing/2012/chart" uri="{CE6537A1-D6FC-4f65-9D91-7224C49458BB}">
                  <c15:layout/>
                </c:ext>
              </c:extLst>
            </c:dLbl>
            <c:dLbl>
              <c:idx val="3"/>
              <c:layout>
                <c:manualLayout>
                  <c:x val="-6.3460246452477956E-2"/>
                  <c:y val="9.0107872641574258E-2"/>
                </c:manualLayout>
              </c:layout>
              <c:showLegendKey val="0"/>
              <c:showVal val="0"/>
              <c:showCatName val="0"/>
              <c:showSerName val="0"/>
              <c:showPercent val="1"/>
              <c:showBubbleSize val="0"/>
              <c:extLst>
                <c:ext xmlns:c15="http://schemas.microsoft.com/office/drawing/2012/chart" uri="{CE6537A1-D6FC-4f65-9D91-7224C49458BB}">
                  <c15:layout>
                    <c:manualLayout>
                      <c:w val="5.9291990562062503E-2"/>
                      <c:h val="5.68935427574171E-2"/>
                    </c:manualLayout>
                  </c15:layout>
                </c:ext>
              </c:extLst>
            </c:dLbl>
            <c:spPr>
              <a:noFill/>
              <a:ln>
                <a:noFill/>
              </a:ln>
              <a:effectLst/>
            </c:spPr>
            <c:txPr>
              <a:bodyPr wrap="square" lIns="38100" tIns="19050" rIns="38100" bIns="19050" anchor="ctr">
                <a:spAutoFit/>
              </a:bodyPr>
              <a:lstStyle/>
              <a:p>
                <a:pPr>
                  <a:defRPr b="1">
                    <a:solidFill>
                      <a:schemeClr val="bg1"/>
                    </a:solidFill>
                  </a:defRPr>
                </a:pPr>
                <a:endParaRPr lang="en-US"/>
              </a:p>
            </c:txPr>
            <c:showLegendKey val="0"/>
            <c:showVal val="0"/>
            <c:showCatName val="0"/>
            <c:showSerName val="0"/>
            <c:showPercent val="1"/>
            <c:showBubbleSize val="0"/>
            <c:showLeaderLines val="1"/>
            <c:extLst>
              <c:ext xmlns:c15="http://schemas.microsoft.com/office/drawing/2012/chart" uri="{CE6537A1-D6FC-4f65-9D91-7224C49458BB}"/>
            </c:extLst>
          </c:dLbls>
          <c:cat>
            <c:strRef>
              <c:f>'[Breakdown of Issues.xlsx]Sheet1'!$A$2:$A$5</c:f>
              <c:strCache>
                <c:ptCount val="4"/>
                <c:pt idx="0">
                  <c:v>Host</c:v>
                </c:pt>
                <c:pt idx="1">
                  <c:v>Configuration</c:v>
                </c:pt>
                <c:pt idx="2">
                  <c:v>Search System Reliability</c:v>
                </c:pt>
                <c:pt idx="3">
                  <c:v>Capacity</c:v>
                </c:pt>
              </c:strCache>
            </c:strRef>
          </c:cat>
          <c:val>
            <c:numRef>
              <c:f>'[Breakdown of Issues.xlsx]Sheet1'!$B$2:$B$5</c:f>
              <c:numCache>
                <c:formatCode>0%</c:formatCode>
                <c:ptCount val="4"/>
                <c:pt idx="0">
                  <c:v>0.5</c:v>
                </c:pt>
                <c:pt idx="1">
                  <c:v>0.3</c:v>
                </c:pt>
                <c:pt idx="2">
                  <c:v>0.1</c:v>
                </c:pt>
                <c:pt idx="3">
                  <c:v>0.1</c:v>
                </c:pt>
              </c:numCache>
            </c:numRef>
          </c:val>
        </c:ser>
        <c:dLbls>
          <c:showLegendKey val="0"/>
          <c:showVal val="0"/>
          <c:showCatName val="0"/>
          <c:showSerName val="0"/>
          <c:showPercent val="1"/>
          <c:showBubbleSize val="0"/>
          <c:showLeaderLines val="1"/>
        </c:dLbls>
      </c:pie3DChart>
    </c:plotArea>
    <c:legend>
      <c:legendPos val="r"/>
      <c:overlay val="0"/>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AD39FE-86D6-48CE-A37C-E1421521CBFE}" type="doc">
      <dgm:prSet loTypeId="urn:microsoft.com/office/officeart/2005/8/layout/chevron2" loCatId="process" qsTypeId="urn:microsoft.com/office/officeart/2005/8/quickstyle/simple5" qsCatId="simple" csTypeId="urn:microsoft.com/office/officeart/2005/8/colors/colorful1" csCatId="colorful" phldr="1"/>
      <dgm:spPr/>
    </dgm:pt>
    <dgm:pt modelId="{1C45DEBF-AD2D-4F67-82E9-37A7D80D028D}">
      <dgm:prSet phldrT="[Text]"/>
      <dgm:spPr/>
      <dgm:t>
        <a:bodyPr/>
        <a:lstStyle/>
        <a:p>
          <a:r>
            <a:rPr lang="en-US" dirty="0" smtClean="0"/>
            <a:t>Notify</a:t>
          </a:r>
          <a:endParaRPr lang="en-US" dirty="0"/>
        </a:p>
      </dgm:t>
    </dgm:pt>
    <dgm:pt modelId="{CBC92516-5E38-46EA-9BE9-BD274E841336}" type="parTrans" cxnId="{1A89F11A-A3F8-4267-BEAE-A6896A2422E0}">
      <dgm:prSet/>
      <dgm:spPr/>
      <dgm:t>
        <a:bodyPr/>
        <a:lstStyle/>
        <a:p>
          <a:endParaRPr lang="en-US"/>
        </a:p>
      </dgm:t>
    </dgm:pt>
    <dgm:pt modelId="{309B9DB6-E724-44C0-90FC-7647295169E2}" type="sibTrans" cxnId="{1A89F11A-A3F8-4267-BEAE-A6896A2422E0}">
      <dgm:prSet/>
      <dgm:spPr/>
      <dgm:t>
        <a:bodyPr/>
        <a:lstStyle/>
        <a:p>
          <a:endParaRPr lang="en-US"/>
        </a:p>
      </dgm:t>
    </dgm:pt>
    <dgm:pt modelId="{58B0D301-D714-49E2-951F-C29C01E2859F}">
      <dgm:prSet phldrT="[Text]"/>
      <dgm:spPr/>
      <dgm:t>
        <a:bodyPr/>
        <a:lstStyle/>
        <a:p>
          <a:r>
            <a:rPr lang="en-US" dirty="0" smtClean="0"/>
            <a:t>Isolate</a:t>
          </a:r>
          <a:endParaRPr lang="en-US" dirty="0"/>
        </a:p>
      </dgm:t>
    </dgm:pt>
    <dgm:pt modelId="{A6C1B930-45BE-4925-B1AC-1EC387128CD2}" type="parTrans" cxnId="{5F3DD9E5-00CB-4620-A81C-DB371D5D63F9}">
      <dgm:prSet/>
      <dgm:spPr/>
      <dgm:t>
        <a:bodyPr/>
        <a:lstStyle/>
        <a:p>
          <a:endParaRPr lang="en-US"/>
        </a:p>
      </dgm:t>
    </dgm:pt>
    <dgm:pt modelId="{C5CA346D-0753-4CDA-8079-69DD77B8E8FA}" type="sibTrans" cxnId="{5F3DD9E5-00CB-4620-A81C-DB371D5D63F9}">
      <dgm:prSet/>
      <dgm:spPr/>
      <dgm:t>
        <a:bodyPr/>
        <a:lstStyle/>
        <a:p>
          <a:endParaRPr lang="en-US"/>
        </a:p>
      </dgm:t>
    </dgm:pt>
    <dgm:pt modelId="{5C093E8C-171B-4BF1-9414-F6F78631556E}">
      <dgm:prSet phldrT="[Text]"/>
      <dgm:spPr/>
      <dgm:t>
        <a:bodyPr/>
        <a:lstStyle/>
        <a:p>
          <a:r>
            <a:rPr lang="en-US" dirty="0" smtClean="0"/>
            <a:t>Resolve</a:t>
          </a:r>
          <a:endParaRPr lang="en-US" dirty="0"/>
        </a:p>
      </dgm:t>
    </dgm:pt>
    <dgm:pt modelId="{2EE6BAA0-2338-4695-933F-0D3F9DEF6FE6}" type="parTrans" cxnId="{CA2628FD-7D4E-447F-B458-972AE9382AA8}">
      <dgm:prSet/>
      <dgm:spPr/>
      <dgm:t>
        <a:bodyPr/>
        <a:lstStyle/>
        <a:p>
          <a:endParaRPr lang="en-US"/>
        </a:p>
      </dgm:t>
    </dgm:pt>
    <dgm:pt modelId="{F051AD34-9712-499C-8A50-418157493C3B}" type="sibTrans" cxnId="{CA2628FD-7D4E-447F-B458-972AE9382AA8}">
      <dgm:prSet/>
      <dgm:spPr/>
      <dgm:t>
        <a:bodyPr/>
        <a:lstStyle/>
        <a:p>
          <a:endParaRPr lang="en-US"/>
        </a:p>
      </dgm:t>
    </dgm:pt>
    <dgm:pt modelId="{18831169-BEAC-4F9A-90D2-9CB9F5B4D573}">
      <dgm:prSet/>
      <dgm:spPr/>
      <dgm:t>
        <a:bodyPr/>
        <a:lstStyle/>
        <a:p>
          <a:r>
            <a:rPr lang="en-US" dirty="0" smtClean="0"/>
            <a:t>SCOM Management Pack (alerting)</a:t>
          </a:r>
          <a:endParaRPr lang="en-US" dirty="0"/>
        </a:p>
      </dgm:t>
    </dgm:pt>
    <dgm:pt modelId="{1C7D924B-2ACF-494E-9BDE-486A3FAF34DA}" type="parTrans" cxnId="{988A27F7-1DD8-4606-A458-39E5DC83795A}">
      <dgm:prSet/>
      <dgm:spPr/>
      <dgm:t>
        <a:bodyPr/>
        <a:lstStyle/>
        <a:p>
          <a:endParaRPr lang="en-US"/>
        </a:p>
      </dgm:t>
    </dgm:pt>
    <dgm:pt modelId="{52CC5994-AEBE-4D9B-A7D6-D5195DFB7EDF}" type="sibTrans" cxnId="{988A27F7-1DD8-4606-A458-39E5DC83795A}">
      <dgm:prSet/>
      <dgm:spPr/>
      <dgm:t>
        <a:bodyPr/>
        <a:lstStyle/>
        <a:p>
          <a:endParaRPr lang="en-US"/>
        </a:p>
      </dgm:t>
    </dgm:pt>
    <dgm:pt modelId="{0432EF5B-946A-4ED5-A3D6-6E23AADBD9F4}">
      <dgm:prSet phldrT="[Text]"/>
      <dgm:spPr/>
      <dgm:t>
        <a:bodyPr/>
        <a:lstStyle/>
        <a:p>
          <a:r>
            <a:rPr lang="en-US" dirty="0" smtClean="0"/>
            <a:t>Diagnose</a:t>
          </a:r>
          <a:endParaRPr lang="en-US" dirty="0"/>
        </a:p>
      </dgm:t>
    </dgm:pt>
    <dgm:pt modelId="{D5471F6A-F5FD-41D2-B4DB-486C65C38892}" type="parTrans" cxnId="{0E92AFC9-9174-445C-AADE-4F72957676B8}">
      <dgm:prSet/>
      <dgm:spPr/>
      <dgm:t>
        <a:bodyPr/>
        <a:lstStyle/>
        <a:p>
          <a:endParaRPr lang="en-US"/>
        </a:p>
      </dgm:t>
    </dgm:pt>
    <dgm:pt modelId="{475DCC31-6B02-42E0-B2D6-225D34EA1772}" type="sibTrans" cxnId="{0E92AFC9-9174-445C-AADE-4F72957676B8}">
      <dgm:prSet/>
      <dgm:spPr/>
      <dgm:t>
        <a:bodyPr/>
        <a:lstStyle/>
        <a:p>
          <a:endParaRPr lang="en-US"/>
        </a:p>
      </dgm:t>
    </dgm:pt>
    <dgm:pt modelId="{18EF5C48-9FD3-4398-A5C1-6107ADC6ABBF}">
      <dgm:prSet/>
      <dgm:spPr/>
      <dgm:t>
        <a:bodyPr/>
        <a:lstStyle/>
        <a:p>
          <a:r>
            <a:rPr lang="en-US" dirty="0" smtClean="0"/>
            <a:t>Search Diagnostics/Health Reports</a:t>
          </a:r>
          <a:endParaRPr lang="en-US" dirty="0"/>
        </a:p>
      </dgm:t>
    </dgm:pt>
    <dgm:pt modelId="{192AE5B2-0DFC-4908-95F2-EEAFE032FA8A}" type="parTrans" cxnId="{92394618-C793-4F90-8FFB-969A4B619598}">
      <dgm:prSet/>
      <dgm:spPr/>
      <dgm:t>
        <a:bodyPr/>
        <a:lstStyle/>
        <a:p>
          <a:endParaRPr lang="en-US"/>
        </a:p>
      </dgm:t>
    </dgm:pt>
    <dgm:pt modelId="{02D2DA3C-1720-4FAD-BA9F-A76F42E7B27F}" type="sibTrans" cxnId="{92394618-C793-4F90-8FFB-969A4B619598}">
      <dgm:prSet/>
      <dgm:spPr/>
      <dgm:t>
        <a:bodyPr/>
        <a:lstStyle/>
        <a:p>
          <a:endParaRPr lang="en-US"/>
        </a:p>
      </dgm:t>
    </dgm:pt>
    <dgm:pt modelId="{330E9BDA-FCA7-4175-8B4A-8EE7B4DD29E8}">
      <dgm:prSet/>
      <dgm:spPr/>
      <dgm:t>
        <a:bodyPr/>
        <a:lstStyle/>
        <a:p>
          <a:r>
            <a:rPr lang="en-US" dirty="0" smtClean="0"/>
            <a:t>Initiate actions from Search Admin</a:t>
          </a:r>
          <a:endParaRPr lang="en-US" dirty="0"/>
        </a:p>
      </dgm:t>
    </dgm:pt>
    <dgm:pt modelId="{EE2BE0C5-AD76-41BA-95CE-BA06E04B861A}" type="parTrans" cxnId="{26D5FE31-3F7B-4FE0-AC61-5077CE2F2811}">
      <dgm:prSet/>
      <dgm:spPr/>
      <dgm:t>
        <a:bodyPr/>
        <a:lstStyle/>
        <a:p>
          <a:endParaRPr lang="en-US"/>
        </a:p>
      </dgm:t>
    </dgm:pt>
    <dgm:pt modelId="{1BA549D5-8EF4-406B-B4CC-EC1BC61AA71B}" type="sibTrans" cxnId="{26D5FE31-3F7B-4FE0-AC61-5077CE2F2811}">
      <dgm:prSet/>
      <dgm:spPr/>
      <dgm:t>
        <a:bodyPr/>
        <a:lstStyle/>
        <a:p>
          <a:endParaRPr lang="en-US"/>
        </a:p>
      </dgm:t>
    </dgm:pt>
    <dgm:pt modelId="{FF9201EF-3740-4C78-B6E6-1DC0648D0D94}">
      <dgm:prSet/>
      <dgm:spPr/>
      <dgm:t>
        <a:bodyPr/>
        <a:lstStyle/>
        <a:p>
          <a:r>
            <a:rPr lang="en-US" dirty="0" smtClean="0"/>
            <a:t>Search Admin UI</a:t>
          </a:r>
          <a:endParaRPr lang="en-US" dirty="0"/>
        </a:p>
      </dgm:t>
    </dgm:pt>
    <dgm:pt modelId="{1077ACDB-1828-43F3-A95D-B477AC43BDA2}" type="parTrans" cxnId="{DA2E9201-7E54-45FA-B8C8-8006EB35F33F}">
      <dgm:prSet/>
      <dgm:spPr/>
      <dgm:t>
        <a:bodyPr/>
        <a:lstStyle/>
        <a:p>
          <a:endParaRPr lang="en-US"/>
        </a:p>
      </dgm:t>
    </dgm:pt>
    <dgm:pt modelId="{23639CB6-7852-4FA4-B978-29771CF7ADED}" type="sibTrans" cxnId="{DA2E9201-7E54-45FA-B8C8-8006EB35F33F}">
      <dgm:prSet/>
      <dgm:spPr/>
      <dgm:t>
        <a:bodyPr/>
        <a:lstStyle/>
        <a:p>
          <a:endParaRPr lang="en-US"/>
        </a:p>
      </dgm:t>
    </dgm:pt>
    <dgm:pt modelId="{846EF432-F373-4419-80BA-FD98CFAA36A1}">
      <dgm:prSet/>
      <dgm:spPr/>
      <dgm:t>
        <a:bodyPr/>
        <a:lstStyle/>
        <a:p>
          <a:r>
            <a:rPr lang="en-US" dirty="0" smtClean="0"/>
            <a:t>Crawl Log</a:t>
          </a:r>
          <a:endParaRPr lang="en-US" dirty="0"/>
        </a:p>
      </dgm:t>
    </dgm:pt>
    <dgm:pt modelId="{FC466BD9-AFD5-4BE2-B432-3561C8AC478E}" type="parTrans" cxnId="{2F7396D6-1614-46AE-B41E-823F7E1239B5}">
      <dgm:prSet/>
      <dgm:spPr/>
      <dgm:t>
        <a:bodyPr/>
        <a:lstStyle/>
        <a:p>
          <a:endParaRPr lang="en-US"/>
        </a:p>
      </dgm:t>
    </dgm:pt>
    <dgm:pt modelId="{72CD3214-21F7-4CA7-975C-33AD3B27858C}" type="sibTrans" cxnId="{2F7396D6-1614-46AE-B41E-823F7E1239B5}">
      <dgm:prSet/>
      <dgm:spPr/>
      <dgm:t>
        <a:bodyPr/>
        <a:lstStyle/>
        <a:p>
          <a:endParaRPr lang="en-US"/>
        </a:p>
      </dgm:t>
    </dgm:pt>
    <dgm:pt modelId="{6D225774-E407-4F75-B646-EE589BFC1D62}">
      <dgm:prSet/>
      <dgm:spPr/>
      <dgm:t>
        <a:bodyPr/>
        <a:lstStyle/>
        <a:p>
          <a:r>
            <a:rPr lang="en-US" dirty="0" smtClean="0"/>
            <a:t>Programmatic Interface</a:t>
          </a:r>
          <a:endParaRPr lang="en-US" dirty="0"/>
        </a:p>
      </dgm:t>
    </dgm:pt>
    <dgm:pt modelId="{F51C69B1-8B8E-4380-A392-D7B6E9809001}" type="parTrans" cxnId="{B689BD3A-5FAC-4561-A3E2-5AB80F2F180F}">
      <dgm:prSet/>
      <dgm:spPr/>
      <dgm:t>
        <a:bodyPr/>
        <a:lstStyle/>
        <a:p>
          <a:endParaRPr lang="en-US"/>
        </a:p>
      </dgm:t>
    </dgm:pt>
    <dgm:pt modelId="{CE747767-B824-48C5-8D86-4BCD5461B907}" type="sibTrans" cxnId="{B689BD3A-5FAC-4561-A3E2-5AB80F2F180F}">
      <dgm:prSet/>
      <dgm:spPr/>
      <dgm:t>
        <a:bodyPr/>
        <a:lstStyle/>
        <a:p>
          <a:endParaRPr lang="en-US"/>
        </a:p>
      </dgm:t>
    </dgm:pt>
    <dgm:pt modelId="{CE61046F-6F78-4C10-A6D8-A14D9462E8BF}">
      <dgm:prSet/>
      <dgm:spPr/>
      <dgm:t>
        <a:bodyPr/>
        <a:lstStyle/>
        <a:p>
          <a:r>
            <a:rPr lang="en-US" dirty="0" smtClean="0"/>
            <a:t>ULS Viewer</a:t>
          </a:r>
          <a:endParaRPr lang="en-US" dirty="0"/>
        </a:p>
      </dgm:t>
    </dgm:pt>
    <dgm:pt modelId="{287E2A80-8A63-4C77-8857-687F2E5FCD34}" type="parTrans" cxnId="{D4A4C39F-38E3-4F80-98C6-BC8E836F6AED}">
      <dgm:prSet/>
      <dgm:spPr/>
      <dgm:t>
        <a:bodyPr/>
        <a:lstStyle/>
        <a:p>
          <a:endParaRPr lang="en-US"/>
        </a:p>
      </dgm:t>
    </dgm:pt>
    <dgm:pt modelId="{19028040-5BB7-4CD1-BEEB-52E09A1A9AF9}" type="sibTrans" cxnId="{D4A4C39F-38E3-4F80-98C6-BC8E836F6AED}">
      <dgm:prSet/>
      <dgm:spPr/>
      <dgm:t>
        <a:bodyPr/>
        <a:lstStyle/>
        <a:p>
          <a:endParaRPr lang="en-US"/>
        </a:p>
      </dgm:t>
    </dgm:pt>
    <dgm:pt modelId="{EF499DD3-13E7-4CA8-9A31-52221ECE4256}">
      <dgm:prSet/>
      <dgm:spPr/>
      <dgm:t>
        <a:bodyPr/>
        <a:lstStyle/>
        <a:p>
          <a:r>
            <a:rPr lang="en-US" dirty="0" smtClean="0"/>
            <a:t>ULS Viewer</a:t>
          </a:r>
          <a:endParaRPr lang="en-US" dirty="0"/>
        </a:p>
      </dgm:t>
    </dgm:pt>
    <dgm:pt modelId="{F6D03AD6-EFFE-42B8-B97A-EE751028195E}" type="parTrans" cxnId="{038CF25D-005C-4EAE-88B7-F3F0A06A3CCC}">
      <dgm:prSet/>
      <dgm:spPr/>
      <dgm:t>
        <a:bodyPr/>
        <a:lstStyle/>
        <a:p>
          <a:endParaRPr lang="en-US"/>
        </a:p>
      </dgm:t>
    </dgm:pt>
    <dgm:pt modelId="{79779E2D-31CA-4A80-B1CD-AA17A4BAEC5C}" type="sibTrans" cxnId="{038CF25D-005C-4EAE-88B7-F3F0A06A3CCC}">
      <dgm:prSet/>
      <dgm:spPr/>
      <dgm:t>
        <a:bodyPr/>
        <a:lstStyle/>
        <a:p>
          <a:endParaRPr lang="en-US"/>
        </a:p>
      </dgm:t>
    </dgm:pt>
    <dgm:pt modelId="{A28D8FF8-73B6-46F3-8389-1CB253324A94}" type="pres">
      <dgm:prSet presAssocID="{C8AD39FE-86D6-48CE-A37C-E1421521CBFE}" presName="linearFlow" presStyleCnt="0">
        <dgm:presLayoutVars>
          <dgm:dir/>
          <dgm:animLvl val="lvl"/>
          <dgm:resizeHandles val="exact"/>
        </dgm:presLayoutVars>
      </dgm:prSet>
      <dgm:spPr/>
    </dgm:pt>
    <dgm:pt modelId="{69491F65-6171-41F0-9052-1B426A630A70}" type="pres">
      <dgm:prSet presAssocID="{1C45DEBF-AD2D-4F67-82E9-37A7D80D028D}" presName="composite" presStyleCnt="0"/>
      <dgm:spPr/>
    </dgm:pt>
    <dgm:pt modelId="{D61B1CF6-F088-497F-AC66-B06E9D182C0C}" type="pres">
      <dgm:prSet presAssocID="{1C45DEBF-AD2D-4F67-82E9-37A7D80D028D}" presName="parentText" presStyleLbl="alignNode1" presStyleIdx="0" presStyleCnt="4">
        <dgm:presLayoutVars>
          <dgm:chMax val="1"/>
          <dgm:bulletEnabled val="1"/>
        </dgm:presLayoutVars>
      </dgm:prSet>
      <dgm:spPr/>
      <dgm:t>
        <a:bodyPr/>
        <a:lstStyle/>
        <a:p>
          <a:endParaRPr lang="en-US"/>
        </a:p>
      </dgm:t>
    </dgm:pt>
    <dgm:pt modelId="{6BDC6F32-D169-400B-AF28-56BD81E1397C}" type="pres">
      <dgm:prSet presAssocID="{1C45DEBF-AD2D-4F67-82E9-37A7D80D028D}" presName="descendantText" presStyleLbl="alignAcc1" presStyleIdx="0" presStyleCnt="4">
        <dgm:presLayoutVars>
          <dgm:bulletEnabled val="1"/>
        </dgm:presLayoutVars>
      </dgm:prSet>
      <dgm:spPr/>
      <dgm:t>
        <a:bodyPr/>
        <a:lstStyle/>
        <a:p>
          <a:endParaRPr lang="en-US"/>
        </a:p>
      </dgm:t>
    </dgm:pt>
    <dgm:pt modelId="{7C5469BD-F2D7-4F8B-A2A2-745ABF382C69}" type="pres">
      <dgm:prSet presAssocID="{309B9DB6-E724-44C0-90FC-7647295169E2}" presName="sp" presStyleCnt="0"/>
      <dgm:spPr/>
    </dgm:pt>
    <dgm:pt modelId="{F88537B6-C303-4FE0-B439-3296786F97A5}" type="pres">
      <dgm:prSet presAssocID="{0432EF5B-946A-4ED5-A3D6-6E23AADBD9F4}" presName="composite" presStyleCnt="0"/>
      <dgm:spPr/>
    </dgm:pt>
    <dgm:pt modelId="{C6379D09-0CE3-45C5-9172-F22CE45B8B81}" type="pres">
      <dgm:prSet presAssocID="{0432EF5B-946A-4ED5-A3D6-6E23AADBD9F4}" presName="parentText" presStyleLbl="alignNode1" presStyleIdx="1" presStyleCnt="4">
        <dgm:presLayoutVars>
          <dgm:chMax val="1"/>
          <dgm:bulletEnabled val="1"/>
        </dgm:presLayoutVars>
      </dgm:prSet>
      <dgm:spPr/>
      <dgm:t>
        <a:bodyPr/>
        <a:lstStyle/>
        <a:p>
          <a:endParaRPr lang="en-US"/>
        </a:p>
      </dgm:t>
    </dgm:pt>
    <dgm:pt modelId="{FA34D3D7-65E5-432D-A71E-C8684574E3D2}" type="pres">
      <dgm:prSet presAssocID="{0432EF5B-946A-4ED5-A3D6-6E23AADBD9F4}" presName="descendantText" presStyleLbl="alignAcc1" presStyleIdx="1" presStyleCnt="4">
        <dgm:presLayoutVars>
          <dgm:bulletEnabled val="1"/>
        </dgm:presLayoutVars>
      </dgm:prSet>
      <dgm:spPr/>
      <dgm:t>
        <a:bodyPr/>
        <a:lstStyle/>
        <a:p>
          <a:endParaRPr lang="en-US"/>
        </a:p>
      </dgm:t>
    </dgm:pt>
    <dgm:pt modelId="{E7CF0332-88A9-48E3-9417-DAC84145A4D4}" type="pres">
      <dgm:prSet presAssocID="{475DCC31-6B02-42E0-B2D6-225D34EA1772}" presName="sp" presStyleCnt="0"/>
      <dgm:spPr/>
    </dgm:pt>
    <dgm:pt modelId="{BA907E32-9B4C-4ECA-ABEA-741D8F3A0455}" type="pres">
      <dgm:prSet presAssocID="{58B0D301-D714-49E2-951F-C29C01E2859F}" presName="composite" presStyleCnt="0"/>
      <dgm:spPr/>
    </dgm:pt>
    <dgm:pt modelId="{87D22534-6089-4624-96BF-4FBB14D43CFD}" type="pres">
      <dgm:prSet presAssocID="{58B0D301-D714-49E2-951F-C29C01E2859F}" presName="parentText" presStyleLbl="alignNode1" presStyleIdx="2" presStyleCnt="4">
        <dgm:presLayoutVars>
          <dgm:chMax val="1"/>
          <dgm:bulletEnabled val="1"/>
        </dgm:presLayoutVars>
      </dgm:prSet>
      <dgm:spPr/>
      <dgm:t>
        <a:bodyPr/>
        <a:lstStyle/>
        <a:p>
          <a:endParaRPr lang="en-US"/>
        </a:p>
      </dgm:t>
    </dgm:pt>
    <dgm:pt modelId="{7CDEB150-1E6C-4877-9428-465C606872C7}" type="pres">
      <dgm:prSet presAssocID="{58B0D301-D714-49E2-951F-C29C01E2859F}" presName="descendantText" presStyleLbl="alignAcc1" presStyleIdx="2" presStyleCnt="4">
        <dgm:presLayoutVars>
          <dgm:bulletEnabled val="1"/>
        </dgm:presLayoutVars>
      </dgm:prSet>
      <dgm:spPr/>
      <dgm:t>
        <a:bodyPr/>
        <a:lstStyle/>
        <a:p>
          <a:endParaRPr lang="en-US"/>
        </a:p>
      </dgm:t>
    </dgm:pt>
    <dgm:pt modelId="{6FB22070-D41A-4CFC-A743-B8D71CB9D088}" type="pres">
      <dgm:prSet presAssocID="{C5CA346D-0753-4CDA-8079-69DD77B8E8FA}" presName="sp" presStyleCnt="0"/>
      <dgm:spPr/>
    </dgm:pt>
    <dgm:pt modelId="{E57D6756-874C-49C7-9374-51B65F532ADC}" type="pres">
      <dgm:prSet presAssocID="{5C093E8C-171B-4BF1-9414-F6F78631556E}" presName="composite" presStyleCnt="0"/>
      <dgm:spPr/>
    </dgm:pt>
    <dgm:pt modelId="{9742998E-90AF-4AB4-9CEF-53531643FC97}" type="pres">
      <dgm:prSet presAssocID="{5C093E8C-171B-4BF1-9414-F6F78631556E}" presName="parentText" presStyleLbl="alignNode1" presStyleIdx="3" presStyleCnt="4">
        <dgm:presLayoutVars>
          <dgm:chMax val="1"/>
          <dgm:bulletEnabled val="1"/>
        </dgm:presLayoutVars>
      </dgm:prSet>
      <dgm:spPr/>
      <dgm:t>
        <a:bodyPr/>
        <a:lstStyle/>
        <a:p>
          <a:endParaRPr lang="en-US"/>
        </a:p>
      </dgm:t>
    </dgm:pt>
    <dgm:pt modelId="{063303FD-7C11-472C-8EA0-C7E7AD1359FA}" type="pres">
      <dgm:prSet presAssocID="{5C093E8C-171B-4BF1-9414-F6F78631556E}" presName="descendantText" presStyleLbl="alignAcc1" presStyleIdx="3" presStyleCnt="4">
        <dgm:presLayoutVars>
          <dgm:bulletEnabled val="1"/>
        </dgm:presLayoutVars>
      </dgm:prSet>
      <dgm:spPr/>
      <dgm:t>
        <a:bodyPr/>
        <a:lstStyle/>
        <a:p>
          <a:endParaRPr lang="en-US"/>
        </a:p>
      </dgm:t>
    </dgm:pt>
  </dgm:ptLst>
  <dgm:cxnLst>
    <dgm:cxn modelId="{5E2A511D-F093-433F-A254-5CB3473DD446}" type="presOf" srcId="{18EF5C48-9FD3-4398-A5C1-6107ADC6ABBF}" destId="{FA34D3D7-65E5-432D-A71E-C8684574E3D2}" srcOrd="0" destOrd="0" presId="urn:microsoft.com/office/officeart/2005/8/layout/chevron2"/>
    <dgm:cxn modelId="{988A27F7-1DD8-4606-A458-39E5DC83795A}" srcId="{1C45DEBF-AD2D-4F67-82E9-37A7D80D028D}" destId="{18831169-BEAC-4F9A-90D2-9CB9F5B4D573}" srcOrd="1" destOrd="0" parTransId="{1C7D924B-2ACF-494E-9BDE-486A3FAF34DA}" sibTransId="{52CC5994-AEBE-4D9B-A7D6-D5195DFB7EDF}"/>
    <dgm:cxn modelId="{2F7396D6-1614-46AE-B41E-823F7E1239B5}" srcId="{58B0D301-D714-49E2-951F-C29C01E2859F}" destId="{846EF432-F373-4419-80BA-FD98CFAA36A1}" srcOrd="0" destOrd="0" parTransId="{FC466BD9-AFD5-4BE2-B432-3561C8AC478E}" sibTransId="{72CD3214-21F7-4CA7-975C-33AD3B27858C}"/>
    <dgm:cxn modelId="{E11EA78C-5AB9-4B3A-B4B2-091C5EFC5227}" type="presOf" srcId="{0432EF5B-946A-4ED5-A3D6-6E23AADBD9F4}" destId="{C6379D09-0CE3-45C5-9172-F22CE45B8B81}" srcOrd="0" destOrd="0" presId="urn:microsoft.com/office/officeart/2005/8/layout/chevron2"/>
    <dgm:cxn modelId="{038CF25D-005C-4EAE-88B7-F3F0A06A3CCC}" srcId="{0432EF5B-946A-4ED5-A3D6-6E23AADBD9F4}" destId="{EF499DD3-13E7-4CA8-9A31-52221ECE4256}" srcOrd="1" destOrd="0" parTransId="{F6D03AD6-EFFE-42B8-B97A-EE751028195E}" sibTransId="{79779E2D-31CA-4A80-B1CD-AA17A4BAEC5C}"/>
    <dgm:cxn modelId="{E698CB03-9909-475E-9022-0FE0E7BAE029}" type="presOf" srcId="{18831169-BEAC-4F9A-90D2-9CB9F5B4D573}" destId="{6BDC6F32-D169-400B-AF28-56BD81E1397C}" srcOrd="0" destOrd="1" presId="urn:microsoft.com/office/officeart/2005/8/layout/chevron2"/>
    <dgm:cxn modelId="{1A89F11A-A3F8-4267-BEAE-A6896A2422E0}" srcId="{C8AD39FE-86D6-48CE-A37C-E1421521CBFE}" destId="{1C45DEBF-AD2D-4F67-82E9-37A7D80D028D}" srcOrd="0" destOrd="0" parTransId="{CBC92516-5E38-46EA-9BE9-BD274E841336}" sibTransId="{309B9DB6-E724-44C0-90FC-7647295169E2}"/>
    <dgm:cxn modelId="{92394618-C793-4F90-8FFB-969A4B619598}" srcId="{0432EF5B-946A-4ED5-A3D6-6E23AADBD9F4}" destId="{18EF5C48-9FD3-4398-A5C1-6107ADC6ABBF}" srcOrd="0" destOrd="0" parTransId="{192AE5B2-0DFC-4908-95F2-EEAFE032FA8A}" sibTransId="{02D2DA3C-1720-4FAD-BA9F-A76F42E7B27F}"/>
    <dgm:cxn modelId="{CA2628FD-7D4E-447F-B458-972AE9382AA8}" srcId="{C8AD39FE-86D6-48CE-A37C-E1421521CBFE}" destId="{5C093E8C-171B-4BF1-9414-F6F78631556E}" srcOrd="3" destOrd="0" parTransId="{2EE6BAA0-2338-4695-933F-0D3F9DEF6FE6}" sibTransId="{F051AD34-9712-499C-8A50-418157493C3B}"/>
    <dgm:cxn modelId="{E9F6F7DC-06C8-4738-AA0C-D30F3293FA3B}" type="presOf" srcId="{6D225774-E407-4F75-B646-EE589BFC1D62}" destId="{063303FD-7C11-472C-8EA0-C7E7AD1359FA}" srcOrd="0" destOrd="1" presId="urn:microsoft.com/office/officeart/2005/8/layout/chevron2"/>
    <dgm:cxn modelId="{9708FD24-4C49-45CB-BC07-0B6C6B1F92F4}" type="presOf" srcId="{5C093E8C-171B-4BF1-9414-F6F78631556E}" destId="{9742998E-90AF-4AB4-9CEF-53531643FC97}" srcOrd="0" destOrd="0" presId="urn:microsoft.com/office/officeart/2005/8/layout/chevron2"/>
    <dgm:cxn modelId="{0E92AFC9-9174-445C-AADE-4F72957676B8}" srcId="{C8AD39FE-86D6-48CE-A37C-E1421521CBFE}" destId="{0432EF5B-946A-4ED5-A3D6-6E23AADBD9F4}" srcOrd="1" destOrd="0" parTransId="{D5471F6A-F5FD-41D2-B4DB-486C65C38892}" sibTransId="{475DCC31-6B02-42E0-B2D6-225D34EA1772}"/>
    <dgm:cxn modelId="{D4A4C39F-38E3-4F80-98C6-BC8E836F6AED}" srcId="{58B0D301-D714-49E2-951F-C29C01E2859F}" destId="{CE61046F-6F78-4C10-A6D8-A14D9462E8BF}" srcOrd="1" destOrd="0" parTransId="{287E2A80-8A63-4C77-8857-687F2E5FCD34}" sibTransId="{19028040-5BB7-4CD1-BEEB-52E09A1A9AF9}"/>
    <dgm:cxn modelId="{DA2E9201-7E54-45FA-B8C8-8006EB35F33F}" srcId="{1C45DEBF-AD2D-4F67-82E9-37A7D80D028D}" destId="{FF9201EF-3740-4C78-B6E6-1DC0648D0D94}" srcOrd="0" destOrd="0" parTransId="{1077ACDB-1828-43F3-A95D-B477AC43BDA2}" sibTransId="{23639CB6-7852-4FA4-B978-29771CF7ADED}"/>
    <dgm:cxn modelId="{15EBDC0B-ED19-4C1A-90B5-F01287E30DED}" type="presOf" srcId="{330E9BDA-FCA7-4175-8B4A-8EE7B4DD29E8}" destId="{063303FD-7C11-472C-8EA0-C7E7AD1359FA}" srcOrd="0" destOrd="0" presId="urn:microsoft.com/office/officeart/2005/8/layout/chevron2"/>
    <dgm:cxn modelId="{26D5FE31-3F7B-4FE0-AC61-5077CE2F2811}" srcId="{5C093E8C-171B-4BF1-9414-F6F78631556E}" destId="{330E9BDA-FCA7-4175-8B4A-8EE7B4DD29E8}" srcOrd="0" destOrd="0" parTransId="{EE2BE0C5-AD76-41BA-95CE-BA06E04B861A}" sibTransId="{1BA549D5-8EF4-406B-B4CC-EC1BC61AA71B}"/>
    <dgm:cxn modelId="{33BFC575-B939-4242-A766-5BF2E3D367C7}" type="presOf" srcId="{846EF432-F373-4419-80BA-FD98CFAA36A1}" destId="{7CDEB150-1E6C-4877-9428-465C606872C7}" srcOrd="0" destOrd="0" presId="urn:microsoft.com/office/officeart/2005/8/layout/chevron2"/>
    <dgm:cxn modelId="{10BF1892-AFA6-4A4A-94E3-F27C995EFF9D}" type="presOf" srcId="{C8AD39FE-86D6-48CE-A37C-E1421521CBFE}" destId="{A28D8FF8-73B6-46F3-8389-1CB253324A94}" srcOrd="0" destOrd="0" presId="urn:microsoft.com/office/officeart/2005/8/layout/chevron2"/>
    <dgm:cxn modelId="{6F9221CE-C19D-4E76-922D-5E20F3359858}" type="presOf" srcId="{1C45DEBF-AD2D-4F67-82E9-37A7D80D028D}" destId="{D61B1CF6-F088-497F-AC66-B06E9D182C0C}" srcOrd="0" destOrd="0" presId="urn:microsoft.com/office/officeart/2005/8/layout/chevron2"/>
    <dgm:cxn modelId="{B689BD3A-5FAC-4561-A3E2-5AB80F2F180F}" srcId="{5C093E8C-171B-4BF1-9414-F6F78631556E}" destId="{6D225774-E407-4F75-B646-EE589BFC1D62}" srcOrd="1" destOrd="0" parTransId="{F51C69B1-8B8E-4380-A392-D7B6E9809001}" sibTransId="{CE747767-B824-48C5-8D86-4BCD5461B907}"/>
    <dgm:cxn modelId="{703C7396-0D46-4B5A-8992-060723CE4DCF}" type="presOf" srcId="{EF499DD3-13E7-4CA8-9A31-52221ECE4256}" destId="{FA34D3D7-65E5-432D-A71E-C8684574E3D2}" srcOrd="0" destOrd="1" presId="urn:microsoft.com/office/officeart/2005/8/layout/chevron2"/>
    <dgm:cxn modelId="{30BE247E-A982-4E3C-8767-E494782040E9}" type="presOf" srcId="{58B0D301-D714-49E2-951F-C29C01E2859F}" destId="{87D22534-6089-4624-96BF-4FBB14D43CFD}" srcOrd="0" destOrd="0" presId="urn:microsoft.com/office/officeart/2005/8/layout/chevron2"/>
    <dgm:cxn modelId="{5F3DD9E5-00CB-4620-A81C-DB371D5D63F9}" srcId="{C8AD39FE-86D6-48CE-A37C-E1421521CBFE}" destId="{58B0D301-D714-49E2-951F-C29C01E2859F}" srcOrd="2" destOrd="0" parTransId="{A6C1B930-45BE-4925-B1AC-1EC387128CD2}" sibTransId="{C5CA346D-0753-4CDA-8079-69DD77B8E8FA}"/>
    <dgm:cxn modelId="{9210CB43-8CF8-4281-B478-C2DE764D0933}" type="presOf" srcId="{CE61046F-6F78-4C10-A6D8-A14D9462E8BF}" destId="{7CDEB150-1E6C-4877-9428-465C606872C7}" srcOrd="0" destOrd="1" presId="urn:microsoft.com/office/officeart/2005/8/layout/chevron2"/>
    <dgm:cxn modelId="{99995D4E-86E7-4942-B915-49492FC2AA39}" type="presOf" srcId="{FF9201EF-3740-4C78-B6E6-1DC0648D0D94}" destId="{6BDC6F32-D169-400B-AF28-56BD81E1397C}" srcOrd="0" destOrd="0" presId="urn:microsoft.com/office/officeart/2005/8/layout/chevron2"/>
    <dgm:cxn modelId="{8CFDB41D-30B8-4E30-BF49-7BF4F198DC79}" type="presParOf" srcId="{A28D8FF8-73B6-46F3-8389-1CB253324A94}" destId="{69491F65-6171-41F0-9052-1B426A630A70}" srcOrd="0" destOrd="0" presId="urn:microsoft.com/office/officeart/2005/8/layout/chevron2"/>
    <dgm:cxn modelId="{889FC7C3-66E9-4C0B-B728-4DAE6A9EBF28}" type="presParOf" srcId="{69491F65-6171-41F0-9052-1B426A630A70}" destId="{D61B1CF6-F088-497F-AC66-B06E9D182C0C}" srcOrd="0" destOrd="0" presId="urn:microsoft.com/office/officeart/2005/8/layout/chevron2"/>
    <dgm:cxn modelId="{596D400D-C52D-4F17-B346-31202B0E5BD9}" type="presParOf" srcId="{69491F65-6171-41F0-9052-1B426A630A70}" destId="{6BDC6F32-D169-400B-AF28-56BD81E1397C}" srcOrd="1" destOrd="0" presId="urn:microsoft.com/office/officeart/2005/8/layout/chevron2"/>
    <dgm:cxn modelId="{C4AFEC6A-A50A-4BED-BB78-B3015A0913D0}" type="presParOf" srcId="{A28D8FF8-73B6-46F3-8389-1CB253324A94}" destId="{7C5469BD-F2D7-4F8B-A2A2-745ABF382C69}" srcOrd="1" destOrd="0" presId="urn:microsoft.com/office/officeart/2005/8/layout/chevron2"/>
    <dgm:cxn modelId="{8890442D-567D-4FC0-B358-53628B92EB94}" type="presParOf" srcId="{A28D8FF8-73B6-46F3-8389-1CB253324A94}" destId="{F88537B6-C303-4FE0-B439-3296786F97A5}" srcOrd="2" destOrd="0" presId="urn:microsoft.com/office/officeart/2005/8/layout/chevron2"/>
    <dgm:cxn modelId="{3A6E91DA-B719-4C56-87D2-4BF566DA8BBF}" type="presParOf" srcId="{F88537B6-C303-4FE0-B439-3296786F97A5}" destId="{C6379D09-0CE3-45C5-9172-F22CE45B8B81}" srcOrd="0" destOrd="0" presId="urn:microsoft.com/office/officeart/2005/8/layout/chevron2"/>
    <dgm:cxn modelId="{57AC5B98-B0E7-4255-86AE-A11C83EE4006}" type="presParOf" srcId="{F88537B6-C303-4FE0-B439-3296786F97A5}" destId="{FA34D3D7-65E5-432D-A71E-C8684574E3D2}" srcOrd="1" destOrd="0" presId="urn:microsoft.com/office/officeart/2005/8/layout/chevron2"/>
    <dgm:cxn modelId="{94297626-B410-4840-8F3C-D3BB7EB98CFC}" type="presParOf" srcId="{A28D8FF8-73B6-46F3-8389-1CB253324A94}" destId="{E7CF0332-88A9-48E3-9417-DAC84145A4D4}" srcOrd="3" destOrd="0" presId="urn:microsoft.com/office/officeart/2005/8/layout/chevron2"/>
    <dgm:cxn modelId="{F4E58540-D38E-4BFD-AA6D-C884EEAC3318}" type="presParOf" srcId="{A28D8FF8-73B6-46F3-8389-1CB253324A94}" destId="{BA907E32-9B4C-4ECA-ABEA-741D8F3A0455}" srcOrd="4" destOrd="0" presId="urn:microsoft.com/office/officeart/2005/8/layout/chevron2"/>
    <dgm:cxn modelId="{8A3DDA47-B5AA-4C07-999C-DC8CC53211C2}" type="presParOf" srcId="{BA907E32-9B4C-4ECA-ABEA-741D8F3A0455}" destId="{87D22534-6089-4624-96BF-4FBB14D43CFD}" srcOrd="0" destOrd="0" presId="urn:microsoft.com/office/officeart/2005/8/layout/chevron2"/>
    <dgm:cxn modelId="{15AB274A-D7BD-4D09-918B-E74AD71262B2}" type="presParOf" srcId="{BA907E32-9B4C-4ECA-ABEA-741D8F3A0455}" destId="{7CDEB150-1E6C-4877-9428-465C606872C7}" srcOrd="1" destOrd="0" presId="urn:microsoft.com/office/officeart/2005/8/layout/chevron2"/>
    <dgm:cxn modelId="{8AA8AA8C-46A1-473E-8EB2-7B8F5AE52AAD}" type="presParOf" srcId="{A28D8FF8-73B6-46F3-8389-1CB253324A94}" destId="{6FB22070-D41A-4CFC-A743-B8D71CB9D088}" srcOrd="5" destOrd="0" presId="urn:microsoft.com/office/officeart/2005/8/layout/chevron2"/>
    <dgm:cxn modelId="{5C7AA7FC-9DDB-4516-9F0A-4531B1B0AE08}" type="presParOf" srcId="{A28D8FF8-73B6-46F3-8389-1CB253324A94}" destId="{E57D6756-874C-49C7-9374-51B65F532ADC}" srcOrd="6" destOrd="0" presId="urn:microsoft.com/office/officeart/2005/8/layout/chevron2"/>
    <dgm:cxn modelId="{B2C53F92-E77F-44D5-BFA1-3D597663034F}" type="presParOf" srcId="{E57D6756-874C-49C7-9374-51B65F532ADC}" destId="{9742998E-90AF-4AB4-9CEF-53531643FC97}" srcOrd="0" destOrd="0" presId="urn:microsoft.com/office/officeart/2005/8/layout/chevron2"/>
    <dgm:cxn modelId="{9090D170-5F90-45BC-B0AE-CA36A5F0FAB9}" type="presParOf" srcId="{E57D6756-874C-49C7-9374-51B65F532ADC}" destId="{063303FD-7C11-472C-8EA0-C7E7AD1359FA}"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ym typeface="Wingdings" panose="05000000000000000000" pitchFamily="2" charset="2"/>
            </a:endParaRPr>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196C35D-BA25-416A-9082-EBFA9D1E156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279730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EF9CDDB-F574-4C15-B30D-5626ACB535F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582526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CD9495-DD20-4175-98E8-6F97F6A2FE7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597328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B6D9D55-A6F1-484B-92F7-7E254D0C79FD}"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847365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3:06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4914978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8119134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413132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9829977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3782157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28434315"/>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1414359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79407355"/>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7467267"/>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7677368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403487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1486824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5743543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822138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9890309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45168371"/>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8719661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4042283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387327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2120144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666636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70464919"/>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922126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518553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360757"/>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977754"/>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1111894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540698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823783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23713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35066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3247315"/>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82560723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19797663"/>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04982111"/>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25524941"/>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0040420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2080551"/>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0387472"/>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1464594"/>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0507439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83951276"/>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286287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8453983"/>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93838488"/>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2829031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071174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4398542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image" Target="../media/image6.pn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theme" Target="../theme/theme3.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image" Target="../media/image7.png"/><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theme" Target="../theme/theme4.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17" Type="http://schemas.openxmlformats.org/officeDocument/2006/relationships/image" Target="../media/image6.png"/><Relationship Id="rId2" Type="http://schemas.openxmlformats.org/officeDocument/2006/relationships/slideLayout" Target="../slideLayouts/slideLayout67.xml"/><Relationship Id="rId16" Type="http://schemas.openxmlformats.org/officeDocument/2006/relationships/theme" Target="../theme/theme5.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31172439"/>
      </p:ext>
    </p:extLst>
  </p:cSld>
  <p:clrMap bg1="lt1" tx1="dk1" bg2="lt2" tx2="dk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47012811"/>
      </p:ext>
    </p:extLst>
  </p:cSld>
  <p:clrMap bg1="dk1" tx1="lt1" bg2="dk2" tx2="lt2" accent1="accent1" accent2="accent2" accent3="accent3" accent4="accent4" accent5="accent5" accent6="accent6" hlink="hlink" folHlink="folHlink"/>
  <p:sldLayoutIdLst>
    <p:sldLayoutId id="2147484221" r:id="rId1"/>
    <p:sldLayoutId id="2147484222" r:id="rId2"/>
    <p:sldLayoutId id="2147484223" r:id="rId3"/>
    <p:sldLayoutId id="2147484224" r:id="rId4"/>
    <p:sldLayoutId id="2147484225" r:id="rId5"/>
    <p:sldLayoutId id="2147484226" r:id="rId6"/>
    <p:sldLayoutId id="2147484227" r:id="rId7"/>
    <p:sldLayoutId id="2147484228" r:id="rId8"/>
    <p:sldLayoutId id="2147484229" r:id="rId9"/>
    <p:sldLayoutId id="2147484230" r:id="rId10"/>
    <p:sldLayoutId id="2147484231" r:id="rId11"/>
    <p:sldLayoutId id="2147484232" r:id="rId12"/>
    <p:sldLayoutId id="2147484233" r:id="rId13"/>
    <p:sldLayoutId id="2147484234" r:id="rId14"/>
    <p:sldLayoutId id="2147484235" r:id="rId15"/>
    <p:sldLayoutId id="2147484236" r:id="rId16"/>
    <p:sldLayoutId id="2147484237" r:id="rId17"/>
    <p:sldLayoutId id="2147484238" r:id="rId18"/>
    <p:sldLayoutId id="2147484239" r:id="rId19"/>
    <p:sldLayoutId id="2147484240" r:id="rId20"/>
    <p:sldLayoutId id="2147484241" r:id="rId21"/>
    <p:sldLayoutId id="2147484242"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24469453"/>
      </p:ext>
    </p:extLst>
  </p:cSld>
  <p:clrMap bg1="lt1" tx1="dk1" bg2="lt2" tx2="dk2" accent1="accent1" accent2="accent2" accent3="accent3" accent4="accent4" accent5="accent5" accent6="accent6" hlink="hlink" folHlink="folHlink"/>
  <p:sldLayoutIdLst>
    <p:sldLayoutId id="2147484244" r:id="rId1"/>
    <p:sldLayoutId id="2147484245" r:id="rId2"/>
    <p:sldLayoutId id="2147484246" r:id="rId3"/>
    <p:sldLayoutId id="2147484247" r:id="rId4"/>
    <p:sldLayoutId id="2147484248" r:id="rId5"/>
    <p:sldLayoutId id="2147484249" r:id="rId6"/>
    <p:sldLayoutId id="2147484250" r:id="rId7"/>
    <p:sldLayoutId id="2147484251" r:id="rId8"/>
    <p:sldLayoutId id="2147484252" r:id="rId9"/>
    <p:sldLayoutId id="2147484253" r:id="rId10"/>
    <p:sldLayoutId id="2147484254" r:id="rId11"/>
    <p:sldLayoutId id="2147484255" r:id="rId12"/>
    <p:sldLayoutId id="2147484256" r:id="rId13"/>
    <p:sldLayoutId id="2147484257" r:id="rId14"/>
    <p:sldLayoutId id="2147484258"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chart" Target="../charts/chart3.xml"/><Relationship Id="rId1" Type="http://schemas.openxmlformats.org/officeDocument/2006/relationships/slideLayout" Target="../slideLayouts/slideLayout7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myspc.sharepointconference.com/" TargetMode="External"/><Relationship Id="rId1" Type="http://schemas.openxmlformats.org/officeDocument/2006/relationships/slideLayout" Target="../slideLayouts/slideLayout4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59190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Continuous Crawl</a:t>
            </a:r>
            <a:endParaRPr lang="en-US" dirty="0"/>
          </a:p>
        </p:txBody>
      </p:sp>
      <p:sp>
        <p:nvSpPr>
          <p:cNvPr id="3" name="Text Placeholder 5"/>
          <p:cNvSpPr txBox="1">
            <a:spLocks/>
          </p:cNvSpPr>
          <p:nvPr/>
        </p:nvSpPr>
        <p:spPr>
          <a:xfrm>
            <a:off x="274638" y="1212850"/>
            <a:ext cx="11887200" cy="202517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dirty="0" smtClean="0">
              <a:gradFill>
                <a:gsLst>
                  <a:gs pos="1250">
                    <a:srgbClr val="505050"/>
                  </a:gs>
                  <a:gs pos="100000">
                    <a:srgbClr val="505050"/>
                  </a:gs>
                </a:gsLst>
                <a:lin ang="5400000" scaled="0"/>
              </a:gradFill>
            </a:endParaRPr>
          </a:p>
          <a:p>
            <a:pPr marL="0" indent="0">
              <a:buFont typeface="Arial" pitchFamily="34" charset="0"/>
              <a:buNone/>
            </a:pPr>
            <a:endParaRPr lang="en-US" dirty="0" smtClean="0">
              <a:gradFill>
                <a:gsLst>
                  <a:gs pos="1250">
                    <a:srgbClr val="505050"/>
                  </a:gs>
                  <a:gs pos="100000">
                    <a:srgbClr val="505050"/>
                  </a:gs>
                </a:gsLst>
                <a:lin ang="5400000" scaled="0"/>
              </a:gradFill>
            </a:endParaRPr>
          </a:p>
        </p:txBody>
      </p:sp>
      <p:sp>
        <p:nvSpPr>
          <p:cNvPr id="4" name="TextBox 3"/>
          <p:cNvSpPr txBox="1"/>
          <p:nvPr/>
        </p:nvSpPr>
        <p:spPr>
          <a:xfrm>
            <a:off x="2332037" y="6011862"/>
            <a:ext cx="9829801" cy="926407"/>
          </a:xfrm>
          <a:prstGeom prst="rect">
            <a:avLst/>
          </a:prstGeom>
          <a:noFill/>
        </p:spPr>
        <p:txBody>
          <a:bodyPr wrap="square" lIns="182880" tIns="146304" rIns="182880" bIns="146304" rtlCol="0">
            <a:spAutoFit/>
          </a:bodyPr>
          <a:lstStyle/>
          <a:p>
            <a:pPr algn="r">
              <a:lnSpc>
                <a:spcPct val="90000"/>
              </a:lnSpc>
              <a:spcAft>
                <a:spcPts val="600"/>
              </a:spcAft>
            </a:pPr>
            <a:r>
              <a:rPr lang="en-US" sz="2000" dirty="0" smtClean="0">
                <a:gradFill>
                  <a:gsLst>
                    <a:gs pos="1250">
                      <a:srgbClr val="505050"/>
                    </a:gs>
                    <a:gs pos="100000">
                      <a:srgbClr val="505050"/>
                    </a:gs>
                  </a:gsLst>
                  <a:lin ang="5400000" scaled="0"/>
                </a:gradFill>
                <a:latin typeface="Segoe UI Light"/>
              </a:rPr>
              <a:t>* Option </a:t>
            </a:r>
            <a:r>
              <a:rPr lang="en-US" sz="2000" dirty="0">
                <a:gradFill>
                  <a:gsLst>
                    <a:gs pos="1250">
                      <a:srgbClr val="505050"/>
                    </a:gs>
                    <a:gs pos="100000">
                      <a:srgbClr val="505050"/>
                    </a:gs>
                  </a:gsLst>
                  <a:lin ang="5400000" scaled="0"/>
                </a:gradFill>
                <a:latin typeface="Segoe UI Light"/>
              </a:rPr>
              <a:t>to get more </a:t>
            </a:r>
            <a:r>
              <a:rPr lang="en-US" sz="2000" dirty="0" smtClean="0">
                <a:gradFill>
                  <a:gsLst>
                    <a:gs pos="1250">
                      <a:srgbClr val="505050"/>
                    </a:gs>
                    <a:gs pos="100000">
                      <a:srgbClr val="505050"/>
                    </a:gs>
                  </a:gsLst>
                  <a:lin ang="5400000" scaled="0"/>
                </a:gradFill>
                <a:latin typeface="Segoe UI Light"/>
              </a:rPr>
              <a:t>aggressive</a:t>
            </a:r>
            <a:endParaRPr lang="en-US" sz="2000" dirty="0">
              <a:gradFill>
                <a:gsLst>
                  <a:gs pos="1250">
                    <a:srgbClr val="505050"/>
                  </a:gs>
                  <a:gs pos="100000">
                    <a:srgbClr val="505050"/>
                  </a:gs>
                </a:gsLst>
                <a:lin ang="5400000" scaled="0"/>
              </a:gradFill>
              <a:latin typeface="Segoe UI Light"/>
            </a:endParaRPr>
          </a:p>
          <a:p>
            <a:pPr algn="r">
              <a:lnSpc>
                <a:spcPct val="90000"/>
              </a:lnSpc>
              <a:spcAft>
                <a:spcPts val="600"/>
              </a:spcAft>
            </a:pPr>
            <a:r>
              <a:rPr lang="en-US" sz="2000" dirty="0" smtClean="0">
                <a:gradFill>
                  <a:gsLst>
                    <a:gs pos="1250">
                      <a:srgbClr val="505050"/>
                    </a:gs>
                    <a:gs pos="100000">
                      <a:srgbClr val="505050"/>
                    </a:gs>
                  </a:gsLst>
                  <a:lin ang="5400000" scaled="0"/>
                </a:gradFill>
                <a:latin typeface="Segoe UI Light"/>
              </a:rPr>
              <a:t>**Continuous Crawl only available for SharePoint-type repository</a:t>
            </a:r>
            <a:endParaRPr lang="en-US" sz="2000" dirty="0">
              <a:gradFill>
                <a:gsLst>
                  <a:gs pos="1250">
                    <a:srgbClr val="505050"/>
                  </a:gs>
                  <a:gs pos="100000">
                    <a:srgbClr val="505050"/>
                  </a:gs>
                </a:gsLst>
                <a:lin ang="5400000" scaled="0"/>
              </a:gradFill>
              <a:latin typeface="Segoe UI Light"/>
            </a:endParaRPr>
          </a:p>
        </p:txBody>
      </p:sp>
      <p:sp>
        <p:nvSpPr>
          <p:cNvPr id="5" name="Rectangle 4"/>
          <p:cNvSpPr/>
          <p:nvPr/>
        </p:nvSpPr>
        <p:spPr bwMode="auto">
          <a:xfrm>
            <a:off x="1010021" y="2125663"/>
            <a:ext cx="274320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Adaptive, elastic crawling architecture</a:t>
            </a: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846638" y="2125663"/>
            <a:ext cx="2743200"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&lt;30mins freshness for full index! </a:t>
            </a:r>
            <a:endParaRPr lang="en-US"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8504238" y="2125663"/>
            <a:ext cx="2743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Schedule-free administration</a:t>
            </a:r>
            <a:endParaRPr lang="en-US"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56468838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Search Freshness Report</a:t>
            </a:r>
            <a:endParaRPr lang="en-US" dirty="0"/>
          </a:p>
        </p:txBody>
      </p:sp>
    </p:spTree>
    <p:extLst>
      <p:ext uri="{BB962C8B-B14F-4D97-AF65-F5344CB8AC3E}">
        <p14:creationId xmlns:p14="http://schemas.microsoft.com/office/powerpoint/2010/main" val="3062992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EASY </a:t>
            </a:r>
            <a:br>
              <a:rPr lang="en-US" dirty="0" smtClean="0">
                <a:solidFill>
                  <a:schemeClr val="bg1"/>
                </a:solidFill>
              </a:rPr>
            </a:br>
            <a:r>
              <a:rPr lang="en-US" sz="3200" i="1" dirty="0" smtClean="0">
                <a:solidFill>
                  <a:schemeClr val="bg1"/>
                </a:solidFill>
              </a:rPr>
              <a:t>“</a:t>
            </a:r>
            <a:r>
              <a:rPr lang="en-US" sz="3200" i="1" dirty="0" smtClean="0">
                <a:gradFill>
                  <a:gsLst>
                    <a:gs pos="0">
                      <a:srgbClr val="FFFFFF"/>
                    </a:gs>
                    <a:gs pos="100000">
                      <a:srgbClr val="FFFFFF"/>
                    </a:gs>
                  </a:gsLst>
                  <a:lin ang="5400000" scaled="0"/>
                </a:gradFill>
                <a:ea typeface="Segoe UI" pitchFamily="34" charset="0"/>
              </a:rPr>
              <a:t>I </a:t>
            </a:r>
            <a:r>
              <a:rPr lang="en-US" sz="3200" i="1" dirty="0">
                <a:gradFill>
                  <a:gsLst>
                    <a:gs pos="0">
                      <a:srgbClr val="FFFFFF"/>
                    </a:gs>
                    <a:gs pos="100000">
                      <a:srgbClr val="FFFFFF"/>
                    </a:gs>
                  </a:gsLst>
                  <a:lin ang="5400000" scaled="0"/>
                </a:gradFill>
                <a:ea typeface="Segoe UI" pitchFamily="34" charset="0"/>
              </a:rPr>
              <a:t>can’t find a document. Why? – help me find it!</a:t>
            </a:r>
            <a:r>
              <a:rPr lang="en-US" sz="3200" i="1" dirty="0" smtClean="0">
                <a:solidFill>
                  <a:schemeClr val="bg1"/>
                </a:solidFill>
              </a:rPr>
              <a:t> </a:t>
            </a:r>
            <a:endParaRPr lang="en-US" i="1" dirty="0">
              <a:solidFill>
                <a:schemeClr val="bg1"/>
              </a:solidFill>
            </a:endParaRPr>
          </a:p>
        </p:txBody>
      </p:sp>
    </p:spTree>
    <p:extLst>
      <p:ext uri="{BB962C8B-B14F-4D97-AF65-F5344CB8AC3E}">
        <p14:creationId xmlns:p14="http://schemas.microsoft.com/office/powerpoint/2010/main" val="162326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Troubleshooting Tool Kit</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2019037710"/>
              </p:ext>
            </p:extLst>
          </p:nvPr>
        </p:nvGraphicFramePr>
        <p:xfrm>
          <a:off x="122237" y="2049462"/>
          <a:ext cx="5605462" cy="36385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Diagram 2"/>
          <p:cNvGraphicFramePr/>
          <p:nvPr>
            <p:extLst>
              <p:ext uri="{D42A27DB-BD31-4B8C-83A1-F6EECF244321}">
                <p14:modId xmlns:p14="http://schemas.microsoft.com/office/powerpoint/2010/main" val="3511187110"/>
              </p:ext>
            </p:extLst>
          </p:nvPr>
        </p:nvGraphicFramePr>
        <p:xfrm>
          <a:off x="6149534" y="1439862"/>
          <a:ext cx="6019799"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5801447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Troubleshooting crawl &amp; indexing problems</a:t>
            </a:r>
            <a:endParaRPr lang="en-US" dirty="0"/>
          </a:p>
        </p:txBody>
      </p:sp>
    </p:spTree>
    <p:extLst>
      <p:ext uri="{BB962C8B-B14F-4D97-AF65-F5344CB8AC3E}">
        <p14:creationId xmlns:p14="http://schemas.microsoft.com/office/powerpoint/2010/main" val="4126629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8000" dirty="0" smtClean="0">
                <a:solidFill>
                  <a:schemeClr val="bg1"/>
                </a:solidFill>
              </a:rPr>
              <a:t>SEARCH EVERYTHING</a:t>
            </a:r>
            <a:br>
              <a:rPr lang="en-US" sz="8000" dirty="0" smtClean="0">
                <a:solidFill>
                  <a:schemeClr val="bg1"/>
                </a:solidFill>
              </a:rPr>
            </a:br>
            <a:r>
              <a:rPr lang="en-US" sz="3200" i="1" dirty="0" smtClean="0">
                <a:gradFill>
                  <a:gsLst>
                    <a:gs pos="0">
                      <a:srgbClr val="FFFFFF"/>
                    </a:gs>
                    <a:gs pos="100000">
                      <a:srgbClr val="FFFFFF"/>
                    </a:gs>
                  </a:gsLst>
                  <a:lin ang="5400000" scaled="0"/>
                </a:gradFill>
                <a:ea typeface="Segoe UI" pitchFamily="34" charset="0"/>
              </a:rPr>
              <a:t>”I </a:t>
            </a:r>
            <a:r>
              <a:rPr lang="en-US" sz="3200" i="1" dirty="0">
                <a:gradFill>
                  <a:gsLst>
                    <a:gs pos="0">
                      <a:srgbClr val="FFFFFF"/>
                    </a:gs>
                    <a:gs pos="100000">
                      <a:srgbClr val="FFFFFF"/>
                    </a:gs>
                  </a:gsLst>
                  <a:lin ang="5400000" scaled="0"/>
                </a:gradFill>
                <a:ea typeface="Segoe UI" pitchFamily="34" charset="0"/>
              </a:rPr>
              <a:t>have content in a custom host. Make it </a:t>
            </a:r>
            <a:r>
              <a:rPr lang="en-US" sz="3200" i="1" dirty="0" smtClean="0">
                <a:gradFill>
                  <a:gsLst>
                    <a:gs pos="0">
                      <a:srgbClr val="FFFFFF"/>
                    </a:gs>
                    <a:gs pos="100000">
                      <a:srgbClr val="FFFFFF"/>
                    </a:gs>
                  </a:gsLst>
                  <a:lin ang="5400000" scaled="0"/>
                </a:gradFill>
                <a:ea typeface="Segoe UI" pitchFamily="34" charset="0"/>
              </a:rPr>
              <a:t>searchable…easily!”</a:t>
            </a:r>
            <a:endParaRPr lang="en-US" sz="3200" i="1" dirty="0">
              <a:solidFill>
                <a:schemeClr val="bg1"/>
              </a:solidFill>
            </a:endParaRPr>
          </a:p>
        </p:txBody>
      </p:sp>
    </p:spTree>
    <p:extLst>
      <p:ext uri="{BB962C8B-B14F-4D97-AF65-F5344CB8AC3E}">
        <p14:creationId xmlns:p14="http://schemas.microsoft.com/office/powerpoint/2010/main" val="835463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‘Search Everything’ mean?</a:t>
            </a:r>
            <a:endParaRPr lang="en-US" dirty="0"/>
          </a:p>
        </p:txBody>
      </p:sp>
      <p:sp>
        <p:nvSpPr>
          <p:cNvPr id="3" name="Text Placeholder 5"/>
          <p:cNvSpPr txBox="1">
            <a:spLocks/>
          </p:cNvSpPr>
          <p:nvPr/>
        </p:nvSpPr>
        <p:spPr>
          <a:xfrm>
            <a:off x="274638" y="1212850"/>
            <a:ext cx="11887200" cy="357981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505050"/>
                    </a:gs>
                    <a:gs pos="100000">
                      <a:srgbClr val="505050"/>
                    </a:gs>
                  </a:gsLst>
                  <a:lin ang="5400000" scaled="0"/>
                </a:gradFill>
              </a:rPr>
              <a:t>Support for multiple types of repositories</a:t>
            </a:r>
            <a:endParaRPr lang="en-US" dirty="0">
              <a:gradFill>
                <a:gsLst>
                  <a:gs pos="1250">
                    <a:srgbClr val="505050"/>
                  </a:gs>
                  <a:gs pos="100000">
                    <a:srgbClr val="505050"/>
                  </a:gs>
                </a:gsLst>
                <a:lin ang="5400000" scaled="0"/>
              </a:gradFill>
            </a:endParaRPr>
          </a:p>
          <a:p>
            <a:r>
              <a:rPr lang="en-US" dirty="0" smtClean="0">
                <a:gradFill>
                  <a:gsLst>
                    <a:gs pos="1250">
                      <a:srgbClr val="505050"/>
                    </a:gs>
                    <a:gs pos="100000">
                      <a:srgbClr val="505050"/>
                    </a:gs>
                  </a:gsLst>
                  <a:lin ang="5400000" scaled="0"/>
                </a:gradFill>
              </a:rPr>
              <a:t>Easy extensibility for others</a:t>
            </a:r>
          </a:p>
          <a:p>
            <a:r>
              <a:rPr lang="en-US" dirty="0" smtClean="0">
                <a:gradFill>
                  <a:gsLst>
                    <a:gs pos="1250">
                      <a:srgbClr val="505050"/>
                    </a:gs>
                    <a:gs pos="100000">
                      <a:srgbClr val="505050"/>
                    </a:gs>
                  </a:gsLst>
                  <a:lin ang="5400000" scaled="0"/>
                </a:gradFill>
              </a:rPr>
              <a:t>Integrated development platform</a:t>
            </a:r>
          </a:p>
          <a:p>
            <a:r>
              <a:rPr lang="en-US" dirty="0" smtClean="0">
                <a:gradFill>
                  <a:gsLst>
                    <a:gs pos="1250">
                      <a:srgbClr val="505050"/>
                    </a:gs>
                    <a:gs pos="100000">
                      <a:srgbClr val="505050"/>
                    </a:gs>
                  </a:gsLst>
                  <a:lin ang="5400000" scaled="0"/>
                </a:gradFill>
              </a:rPr>
              <a:t>Consistent management across all solutions</a:t>
            </a:r>
          </a:p>
          <a:p>
            <a:endParaRPr lang="en-US" dirty="0" smtClean="0">
              <a:gradFill>
                <a:gsLst>
                  <a:gs pos="1250">
                    <a:srgbClr val="505050"/>
                  </a:gs>
                  <a:gs pos="100000">
                    <a:srgbClr val="505050"/>
                  </a:gs>
                </a:gsLst>
                <a:lin ang="5400000" scaled="0"/>
              </a:gradFill>
            </a:endParaRPr>
          </a:p>
          <a:p>
            <a:pPr marL="0" indent="0">
              <a:buFont typeface="Arial" pitchFamily="34" charset="0"/>
              <a:buNone/>
            </a:pPr>
            <a:endParaRPr lang="en-US" dirty="0" smtClean="0">
              <a:gradFill>
                <a:gsLst>
                  <a:gs pos="1250">
                    <a:srgbClr val="505050"/>
                  </a:gs>
                  <a:gs pos="100000">
                    <a:srgbClr val="505050"/>
                  </a:gs>
                </a:gsLst>
                <a:lin ang="5400000" scaled="0"/>
              </a:gradFill>
            </a:endParaRPr>
          </a:p>
        </p:txBody>
      </p:sp>
    </p:spTree>
    <p:extLst>
      <p:ext uri="{BB962C8B-B14F-4D97-AF65-F5344CB8AC3E}">
        <p14:creationId xmlns:p14="http://schemas.microsoft.com/office/powerpoint/2010/main" val="50807833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OOB Support</a:t>
            </a:r>
            <a:endParaRPr lang="en-US" dirty="0"/>
          </a:p>
        </p:txBody>
      </p:sp>
      <p:sp>
        <p:nvSpPr>
          <p:cNvPr id="3" name="Rectangle 2"/>
          <p:cNvSpPr/>
          <p:nvPr/>
        </p:nvSpPr>
        <p:spPr bwMode="auto">
          <a:xfrm>
            <a:off x="1969715" y="1287462"/>
            <a:ext cx="6780370" cy="1898686"/>
          </a:xfrm>
          <a:prstGeom prst="rect">
            <a:avLst/>
          </a:prstGeom>
          <a:solidFill>
            <a:schemeClr val="bg1">
              <a:lumMod val="85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latin typeface="Segoe UI Light"/>
            </a:endParaRPr>
          </a:p>
        </p:txBody>
      </p:sp>
      <p:cxnSp>
        <p:nvCxnSpPr>
          <p:cNvPr id="5" name="Straight Arrow Connector 4"/>
          <p:cNvCxnSpPr>
            <a:stCxn id="7" idx="3"/>
          </p:cNvCxnSpPr>
          <p:nvPr/>
        </p:nvCxnSpPr>
        <p:spPr>
          <a:xfrm>
            <a:off x="6494996" y="2258240"/>
            <a:ext cx="563574" cy="793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a:endCxn id="47" idx="4"/>
          </p:cNvCxnSpPr>
          <p:nvPr/>
        </p:nvCxnSpPr>
        <p:spPr>
          <a:xfrm flipH="1">
            <a:off x="8079140" y="2280269"/>
            <a:ext cx="806097" cy="254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 name="Quad Arrow 6"/>
          <p:cNvSpPr/>
          <p:nvPr/>
        </p:nvSpPr>
        <p:spPr bwMode="auto">
          <a:xfrm>
            <a:off x="5104155" y="1682788"/>
            <a:ext cx="1390841" cy="1150904"/>
          </a:xfrm>
          <a:prstGeom prst="quad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latin typeface="Segoe UI Light"/>
              </a:rPr>
              <a:t>p</a:t>
            </a:r>
            <a:r>
              <a:rPr lang="en-US" sz="2000" dirty="0" smtClean="0">
                <a:gradFill>
                  <a:gsLst>
                    <a:gs pos="0">
                      <a:srgbClr val="FFFFFF"/>
                    </a:gs>
                    <a:gs pos="100000">
                      <a:srgbClr val="FFFFFF"/>
                    </a:gs>
                  </a:gsLst>
                  <a:lin ang="5400000" scaled="0"/>
                </a:gradFill>
                <a:latin typeface="Segoe UI Light"/>
              </a:rPr>
              <a:t>rocess</a:t>
            </a:r>
            <a:endParaRPr lang="en-US" sz="2000" dirty="0">
              <a:gradFill>
                <a:gsLst>
                  <a:gs pos="0">
                    <a:srgbClr val="FFFFFF"/>
                  </a:gs>
                  <a:gs pos="100000">
                    <a:srgbClr val="FFFFFF"/>
                  </a:gs>
                </a:gsLst>
                <a:lin ang="5400000" scaled="0"/>
              </a:gradFill>
              <a:latin typeface="Segoe UI Light"/>
            </a:endParaRPr>
          </a:p>
        </p:txBody>
      </p:sp>
      <p:sp>
        <p:nvSpPr>
          <p:cNvPr id="8" name="Striped Right Arrow 7"/>
          <p:cNvSpPr/>
          <p:nvPr/>
        </p:nvSpPr>
        <p:spPr bwMode="auto">
          <a:xfrm>
            <a:off x="3193425" y="1738227"/>
            <a:ext cx="1579956" cy="1043122"/>
          </a:xfrm>
          <a:prstGeom prst="striped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gradFill>
                  <a:gsLst>
                    <a:gs pos="0">
                      <a:srgbClr val="FFFFFF"/>
                    </a:gs>
                    <a:gs pos="100000">
                      <a:srgbClr val="FFFFFF"/>
                    </a:gs>
                  </a:gsLst>
                  <a:lin ang="5400000" scaled="0"/>
                </a:gradFill>
                <a:latin typeface="Segoe UI Light"/>
              </a:rPr>
              <a:t>crawl</a:t>
            </a:r>
            <a:endParaRPr lang="en-US" sz="2000" dirty="0">
              <a:gradFill>
                <a:gsLst>
                  <a:gs pos="0">
                    <a:srgbClr val="FFFFFF"/>
                  </a:gs>
                  <a:gs pos="100000">
                    <a:srgbClr val="FFFFFF"/>
                  </a:gs>
                </a:gsLst>
                <a:lin ang="5400000" scaled="0"/>
              </a:gradFill>
              <a:latin typeface="Segoe UI Light"/>
            </a:endParaRPr>
          </a:p>
        </p:txBody>
      </p:sp>
      <p:sp>
        <p:nvSpPr>
          <p:cNvPr id="9" name="Rounded Rectangle 8"/>
          <p:cNvSpPr/>
          <p:nvPr/>
        </p:nvSpPr>
        <p:spPr bwMode="auto">
          <a:xfrm>
            <a:off x="2064395" y="1952338"/>
            <a:ext cx="250240" cy="141159"/>
          </a:xfrm>
          <a:prstGeom prst="roundRect">
            <a:avLst/>
          </a:prstGeom>
          <a:solidFill>
            <a:srgbClr val="00B05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latin typeface="Segoe UI Light"/>
            </a:endParaRPr>
          </a:p>
        </p:txBody>
      </p:sp>
      <p:sp>
        <p:nvSpPr>
          <p:cNvPr id="10" name="Rounded Rectangle 9"/>
          <p:cNvSpPr/>
          <p:nvPr/>
        </p:nvSpPr>
        <p:spPr bwMode="auto">
          <a:xfrm>
            <a:off x="2064395" y="2474497"/>
            <a:ext cx="250240" cy="141159"/>
          </a:xfrm>
          <a:prstGeom prst="roundRect">
            <a:avLst/>
          </a:prstGeom>
          <a:solidFill>
            <a:srgbClr val="00B05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latin typeface="Segoe UI Light"/>
            </a:endParaRPr>
          </a:p>
        </p:txBody>
      </p:sp>
      <p:cxnSp>
        <p:nvCxnSpPr>
          <p:cNvPr id="12" name="Elbow Connector 11"/>
          <p:cNvCxnSpPr>
            <a:stCxn id="8" idx="1"/>
            <a:endCxn id="9" idx="3"/>
          </p:cNvCxnSpPr>
          <p:nvPr/>
        </p:nvCxnSpPr>
        <p:spPr>
          <a:xfrm rot="10800000">
            <a:off x="2314635" y="2022918"/>
            <a:ext cx="878790" cy="236870"/>
          </a:xfrm>
          <a:prstGeom prst="bentConnector3">
            <a:avLst>
              <a:gd name="adj1" fmla="val 69594"/>
            </a:avLst>
          </a:prstGeom>
          <a:ln w="63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8" idx="1"/>
            <a:endCxn id="10" idx="3"/>
          </p:cNvCxnSpPr>
          <p:nvPr/>
        </p:nvCxnSpPr>
        <p:spPr>
          <a:xfrm rot="10800000" flipV="1">
            <a:off x="2314635" y="2259787"/>
            <a:ext cx="878790" cy="285289"/>
          </a:xfrm>
          <a:prstGeom prst="bentConnector3">
            <a:avLst>
              <a:gd name="adj1" fmla="val 69595"/>
            </a:avLst>
          </a:prstGeom>
          <a:ln w="63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8" idx="3"/>
            <a:endCxn id="7" idx="1"/>
          </p:cNvCxnSpPr>
          <p:nvPr/>
        </p:nvCxnSpPr>
        <p:spPr>
          <a:xfrm flipV="1">
            <a:off x="4773381" y="2258240"/>
            <a:ext cx="330774" cy="154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2314634" y="2655503"/>
            <a:ext cx="665459" cy="297914"/>
          </a:xfrm>
          <a:prstGeom prst="straightConnector1">
            <a:avLst/>
          </a:prstGeom>
          <a:ln>
            <a:solidFill>
              <a:schemeClr val="tx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8997597" y="1587277"/>
            <a:ext cx="2506063" cy="1605185"/>
            <a:chOff x="9026657" y="2224216"/>
            <a:chExt cx="2506063" cy="1605185"/>
          </a:xfrm>
        </p:grpSpPr>
        <p:sp>
          <p:nvSpPr>
            <p:cNvPr id="18" name="Rectangle 17"/>
            <p:cNvSpPr/>
            <p:nvPr/>
          </p:nvSpPr>
          <p:spPr bwMode="auto">
            <a:xfrm>
              <a:off x="9026657" y="2224216"/>
              <a:ext cx="2506063" cy="1605185"/>
            </a:xfrm>
            <a:prstGeom prst="rect">
              <a:avLst/>
            </a:prstGeom>
            <a:solidFill>
              <a:schemeClr val="accent2"/>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latin typeface="Segoe UI Light"/>
              </a:endParaRPr>
            </a:p>
          </p:txBody>
        </p:sp>
        <p:grpSp>
          <p:nvGrpSpPr>
            <p:cNvPr id="19" name="Group 18"/>
            <p:cNvGrpSpPr/>
            <p:nvPr/>
          </p:nvGrpSpPr>
          <p:grpSpPr>
            <a:xfrm>
              <a:off x="9099100" y="2682842"/>
              <a:ext cx="1447800" cy="1066800"/>
              <a:chOff x="5791200" y="1600200"/>
              <a:chExt cx="1447800" cy="1066800"/>
            </a:xfrm>
          </p:grpSpPr>
          <p:sp>
            <p:nvSpPr>
              <p:cNvPr id="34" name="Rectangle 33"/>
              <p:cNvSpPr/>
              <p:nvPr/>
            </p:nvSpPr>
            <p:spPr>
              <a:xfrm>
                <a:off x="5791200" y="1600200"/>
                <a:ext cx="1447800" cy="1066800"/>
              </a:xfrm>
              <a:prstGeom prst="rect">
                <a:avLst/>
              </a:prstGeom>
            </p:spPr>
            <p:style>
              <a:lnRef idx="2">
                <a:schemeClr val="accent6"/>
              </a:lnRef>
              <a:fillRef idx="1">
                <a:schemeClr val="lt1"/>
              </a:fillRef>
              <a:effectRef idx="0">
                <a:schemeClr val="accent6"/>
              </a:effectRef>
              <a:fontRef idx="minor">
                <a:schemeClr val="dk1"/>
              </a:fontRef>
            </p:style>
            <p:txBody>
              <a:bodyPr rtlCol="0" anchor="b"/>
              <a:lstStyle/>
              <a:p>
                <a:pPr algn="ctr"/>
                <a:endParaRPr lang="en-US" sz="900" dirty="0">
                  <a:solidFill>
                    <a:srgbClr val="505050"/>
                  </a:solidFill>
                  <a:latin typeface="Segoe UI Light"/>
                </a:endParaRPr>
              </a:p>
            </p:txBody>
          </p:sp>
          <p:sp>
            <p:nvSpPr>
              <p:cNvPr id="35" name="Rectangle 34"/>
              <p:cNvSpPr/>
              <p:nvPr/>
            </p:nvSpPr>
            <p:spPr>
              <a:xfrm>
                <a:off x="6172200" y="1752599"/>
                <a:ext cx="496957" cy="152400"/>
              </a:xfrm>
              <a:prstGeom prst="rect">
                <a:avLst/>
              </a:prstGeom>
              <a:ln w="9525"/>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ln w="3175">
                    <a:solidFill>
                      <a:srgbClr val="505050"/>
                    </a:solidFill>
                  </a:ln>
                  <a:solidFill>
                    <a:srgbClr val="505050"/>
                  </a:solidFill>
                  <a:latin typeface="Segoe UI Light"/>
                </a:endParaRPr>
              </a:p>
            </p:txBody>
          </p:sp>
          <p:pic>
            <p:nvPicPr>
              <p:cNvPr id="36" name="Picture 3"/>
              <p:cNvPicPr>
                <a:picLocks noChangeAspect="1" noChangeArrowheads="1"/>
              </p:cNvPicPr>
              <p:nvPr/>
            </p:nvPicPr>
            <p:blipFill>
              <a:blip r:embed="rId2" cstate="print"/>
              <a:srcRect/>
              <a:stretch>
                <a:fillRect/>
              </a:stretch>
            </p:blipFill>
            <p:spPr bwMode="auto">
              <a:xfrm>
                <a:off x="6705601" y="1752599"/>
                <a:ext cx="152400" cy="157315"/>
              </a:xfrm>
              <a:prstGeom prst="rect">
                <a:avLst/>
              </a:prstGeom>
              <a:noFill/>
              <a:ln w="9525">
                <a:noFill/>
                <a:miter lim="800000"/>
                <a:headEnd/>
                <a:tailEnd/>
              </a:ln>
              <a:effectLst/>
            </p:spPr>
          </p:pic>
          <p:sp>
            <p:nvSpPr>
              <p:cNvPr id="37" name="Rectangle 36"/>
              <p:cNvSpPr/>
              <p:nvPr/>
            </p:nvSpPr>
            <p:spPr>
              <a:xfrm>
                <a:off x="6172200" y="1981200"/>
                <a:ext cx="685800" cy="609600"/>
              </a:xfrm>
              <a:prstGeom prst="rect">
                <a:avLst/>
              </a:prstGeom>
              <a:noFill/>
              <a:ln w="9525"/>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ln w="3175">
                    <a:solidFill>
                      <a:srgbClr val="505050"/>
                    </a:solidFill>
                  </a:ln>
                  <a:solidFill>
                    <a:srgbClr val="505050"/>
                  </a:solidFill>
                  <a:latin typeface="Segoe UI Light"/>
                </a:endParaRPr>
              </a:p>
            </p:txBody>
          </p:sp>
          <p:sp>
            <p:nvSpPr>
              <p:cNvPr id="38" name="Rectangle 37"/>
              <p:cNvSpPr/>
              <p:nvPr/>
            </p:nvSpPr>
            <p:spPr>
              <a:xfrm>
                <a:off x="5867400" y="1981200"/>
                <a:ext cx="228600" cy="457200"/>
              </a:xfrm>
              <a:prstGeom prst="rect">
                <a:avLst/>
              </a:prstGeom>
              <a:noFill/>
              <a:ln w="9525"/>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ln w="3175">
                    <a:solidFill>
                      <a:srgbClr val="505050"/>
                    </a:solidFill>
                  </a:ln>
                  <a:solidFill>
                    <a:srgbClr val="505050"/>
                  </a:solidFill>
                  <a:latin typeface="Segoe UI Light"/>
                </a:endParaRPr>
              </a:p>
            </p:txBody>
          </p:sp>
          <p:sp>
            <p:nvSpPr>
              <p:cNvPr id="39" name="Rectangle 38"/>
              <p:cNvSpPr/>
              <p:nvPr/>
            </p:nvSpPr>
            <p:spPr>
              <a:xfrm>
                <a:off x="6934200" y="1981200"/>
                <a:ext cx="228600" cy="228600"/>
              </a:xfrm>
              <a:prstGeom prst="rect">
                <a:avLst/>
              </a:prstGeom>
              <a:noFill/>
              <a:ln w="9525"/>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ln w="3175">
                    <a:solidFill>
                      <a:srgbClr val="505050"/>
                    </a:solidFill>
                  </a:ln>
                  <a:solidFill>
                    <a:srgbClr val="505050"/>
                  </a:solidFill>
                  <a:latin typeface="Segoe UI Light"/>
                </a:endParaRPr>
              </a:p>
            </p:txBody>
          </p:sp>
          <p:sp>
            <p:nvSpPr>
              <p:cNvPr id="40" name="Rectangle 39"/>
              <p:cNvSpPr/>
              <p:nvPr/>
            </p:nvSpPr>
            <p:spPr>
              <a:xfrm>
                <a:off x="6934200" y="2286000"/>
                <a:ext cx="228600" cy="228600"/>
              </a:xfrm>
              <a:prstGeom prst="rect">
                <a:avLst/>
              </a:prstGeom>
              <a:noFill/>
              <a:ln w="9525"/>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ln w="3175">
                    <a:solidFill>
                      <a:srgbClr val="505050"/>
                    </a:solidFill>
                  </a:ln>
                  <a:solidFill>
                    <a:srgbClr val="505050"/>
                  </a:solidFill>
                  <a:latin typeface="Segoe UI Light"/>
                </a:endParaRPr>
              </a:p>
            </p:txBody>
          </p:sp>
        </p:grpSp>
        <p:grpSp>
          <p:nvGrpSpPr>
            <p:cNvPr id="20" name="Group 30"/>
            <p:cNvGrpSpPr/>
            <p:nvPr/>
          </p:nvGrpSpPr>
          <p:grpSpPr>
            <a:xfrm>
              <a:off x="10854996" y="2903086"/>
              <a:ext cx="533400" cy="457200"/>
              <a:chOff x="3835400" y="3733800"/>
              <a:chExt cx="1213124" cy="1143000"/>
            </a:xfrm>
          </p:grpSpPr>
          <p:grpSp>
            <p:nvGrpSpPr>
              <p:cNvPr id="22" name="Group 22"/>
              <p:cNvGrpSpPr/>
              <p:nvPr/>
            </p:nvGrpSpPr>
            <p:grpSpPr>
              <a:xfrm>
                <a:off x="3835400" y="3733800"/>
                <a:ext cx="552724" cy="825498"/>
                <a:chOff x="1192024" y="2758440"/>
                <a:chExt cx="1066800" cy="1593276"/>
              </a:xfrm>
              <a:effectLst>
                <a:outerShdw blurRad="76200" dir="18900000" sy="23000" kx="-1200000" algn="bl" rotWithShape="0">
                  <a:prstClr val="black">
                    <a:alpha val="20000"/>
                  </a:prstClr>
                </a:outerShdw>
              </a:effectLst>
            </p:grpSpPr>
            <p:sp>
              <p:nvSpPr>
                <p:cNvPr id="31" name="Flowchart: Delay 30"/>
                <p:cNvSpPr/>
                <p:nvPr/>
              </p:nvSpPr>
              <p:spPr>
                <a:xfrm rot="16200000">
                  <a:off x="1247269" y="3267076"/>
                  <a:ext cx="956310" cy="1066800"/>
                </a:xfrm>
                <a:prstGeom prst="flowChartDelay">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solidFill>
                      <a:srgbClr val="505050"/>
                    </a:solidFill>
                    <a:latin typeface="Segoe UI Light"/>
                  </a:endParaRPr>
                </a:p>
              </p:txBody>
            </p:sp>
            <p:sp>
              <p:nvSpPr>
                <p:cNvPr id="32" name="Flowchart: Delay 31"/>
                <p:cNvSpPr/>
                <p:nvPr/>
              </p:nvSpPr>
              <p:spPr>
                <a:xfrm rot="16200000">
                  <a:off x="1191675" y="3448397"/>
                  <a:ext cx="1067499" cy="739140"/>
                </a:xfrm>
                <a:prstGeom prst="flowChartDelay">
                  <a:avLst/>
                </a:prstGeom>
                <a:effectLst>
                  <a:outerShdw blurRad="63500" sx="102000" sy="102000" algn="ct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solidFill>
                      <a:srgbClr val="505050"/>
                    </a:solidFill>
                    <a:latin typeface="Segoe UI Light"/>
                  </a:endParaRPr>
                </a:p>
              </p:txBody>
            </p:sp>
            <p:sp>
              <p:nvSpPr>
                <p:cNvPr id="33" name="Oval 25"/>
                <p:cNvSpPr/>
                <p:nvPr/>
              </p:nvSpPr>
              <p:spPr>
                <a:xfrm>
                  <a:off x="1378715" y="2758440"/>
                  <a:ext cx="693421" cy="69341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solidFill>
                      <a:srgbClr val="505050"/>
                    </a:solidFill>
                    <a:latin typeface="Segoe UI Light"/>
                  </a:endParaRPr>
                </a:p>
              </p:txBody>
            </p:sp>
          </p:grpSp>
          <p:grpSp>
            <p:nvGrpSpPr>
              <p:cNvPr id="23" name="Group 13"/>
              <p:cNvGrpSpPr/>
              <p:nvPr/>
            </p:nvGrpSpPr>
            <p:grpSpPr>
              <a:xfrm>
                <a:off x="4495800" y="3810001"/>
                <a:ext cx="552724" cy="825499"/>
                <a:chOff x="1143000" y="2758440"/>
                <a:chExt cx="1066800" cy="1593278"/>
              </a:xfrm>
              <a:effectLst>
                <a:outerShdw blurRad="76200" dir="18900000" sy="23000" kx="-1200000" algn="bl" rotWithShape="0">
                  <a:prstClr val="black">
                    <a:alpha val="20000"/>
                  </a:prstClr>
                </a:outerShdw>
              </a:effectLst>
            </p:grpSpPr>
            <p:sp>
              <p:nvSpPr>
                <p:cNvPr id="28" name="Flowchart: Delay 27"/>
                <p:cNvSpPr/>
                <p:nvPr/>
              </p:nvSpPr>
              <p:spPr>
                <a:xfrm rot="16200000">
                  <a:off x="1198245" y="3267075"/>
                  <a:ext cx="956310" cy="1066800"/>
                </a:xfrm>
                <a:prstGeom prst="flowChartDelay">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solidFill>
                      <a:srgbClr val="505050"/>
                    </a:solidFill>
                    <a:latin typeface="Segoe UI Light"/>
                  </a:endParaRPr>
                </a:p>
              </p:txBody>
            </p:sp>
            <p:sp>
              <p:nvSpPr>
                <p:cNvPr id="29" name="Flowchart: Delay 28"/>
                <p:cNvSpPr/>
                <p:nvPr/>
              </p:nvSpPr>
              <p:spPr>
                <a:xfrm rot="16200000">
                  <a:off x="1142650" y="3448398"/>
                  <a:ext cx="1067500" cy="739140"/>
                </a:xfrm>
                <a:prstGeom prst="flowChartDelay">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solidFill>
                      <a:srgbClr val="505050"/>
                    </a:solidFill>
                    <a:latin typeface="Segoe UI Light"/>
                  </a:endParaRPr>
                </a:p>
              </p:txBody>
            </p:sp>
            <p:sp>
              <p:nvSpPr>
                <p:cNvPr id="30" name="Oval 29"/>
                <p:cNvSpPr/>
                <p:nvPr/>
              </p:nvSpPr>
              <p:spPr>
                <a:xfrm>
                  <a:off x="1329690" y="2758440"/>
                  <a:ext cx="693420" cy="693420"/>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solidFill>
                      <a:srgbClr val="505050"/>
                    </a:solidFill>
                    <a:latin typeface="Segoe UI Light"/>
                  </a:endParaRPr>
                </a:p>
              </p:txBody>
            </p:sp>
          </p:grpSp>
          <p:grpSp>
            <p:nvGrpSpPr>
              <p:cNvPr id="24" name="Group 26"/>
              <p:cNvGrpSpPr/>
              <p:nvPr/>
            </p:nvGrpSpPr>
            <p:grpSpPr>
              <a:xfrm>
                <a:off x="4114800" y="4051301"/>
                <a:ext cx="552724" cy="825499"/>
                <a:chOff x="1143000" y="2758440"/>
                <a:chExt cx="1066800" cy="1593278"/>
              </a:xfrm>
              <a:effectLst>
                <a:outerShdw blurRad="76200" dir="18900000" sy="23000" kx="-1200000" algn="bl" rotWithShape="0">
                  <a:prstClr val="black">
                    <a:alpha val="20000"/>
                  </a:prstClr>
                </a:outerShdw>
              </a:effectLst>
            </p:grpSpPr>
            <p:sp>
              <p:nvSpPr>
                <p:cNvPr id="25" name="Flowchart: Delay 27"/>
                <p:cNvSpPr/>
                <p:nvPr/>
              </p:nvSpPr>
              <p:spPr>
                <a:xfrm rot="16200000">
                  <a:off x="1198245" y="3267075"/>
                  <a:ext cx="956310" cy="1066800"/>
                </a:xfrm>
                <a:prstGeom prst="flowChartDelay">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solidFill>
                      <a:srgbClr val="505050"/>
                    </a:solidFill>
                    <a:latin typeface="Segoe UI Light"/>
                  </a:endParaRPr>
                </a:p>
              </p:txBody>
            </p:sp>
            <p:sp>
              <p:nvSpPr>
                <p:cNvPr id="26" name="Flowchart: Delay 25"/>
                <p:cNvSpPr/>
                <p:nvPr/>
              </p:nvSpPr>
              <p:spPr>
                <a:xfrm rot="16200000">
                  <a:off x="1142650" y="3448398"/>
                  <a:ext cx="1067500" cy="739140"/>
                </a:xfrm>
                <a:prstGeom prst="flowChartDelay">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solidFill>
                      <a:srgbClr val="505050"/>
                    </a:solidFill>
                    <a:latin typeface="Segoe UI Light"/>
                  </a:endParaRPr>
                </a:p>
              </p:txBody>
            </p:sp>
            <p:sp>
              <p:nvSpPr>
                <p:cNvPr id="27" name="Oval 26"/>
                <p:cNvSpPr/>
                <p:nvPr/>
              </p:nvSpPr>
              <p:spPr>
                <a:xfrm>
                  <a:off x="1329690" y="2758440"/>
                  <a:ext cx="693420" cy="69342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solidFill>
                      <a:srgbClr val="505050"/>
                    </a:solidFill>
                    <a:latin typeface="Segoe UI Light"/>
                  </a:endParaRPr>
                </a:p>
              </p:txBody>
            </p:sp>
          </p:grpSp>
        </p:grpSp>
        <p:sp>
          <p:nvSpPr>
            <p:cNvPr id="21" name="TextBox 20"/>
            <p:cNvSpPr txBox="1"/>
            <p:nvPr/>
          </p:nvSpPr>
          <p:spPr>
            <a:xfrm>
              <a:off x="9219097" y="2270906"/>
              <a:ext cx="2213096" cy="276999"/>
            </a:xfrm>
            <a:prstGeom prst="rect">
              <a:avLst/>
            </a:prstGeom>
            <a:noFill/>
          </p:spPr>
          <p:txBody>
            <a:bodyPr wrap="square" lIns="0" tIns="0" rIns="0" bIns="0" rtlCol="0">
              <a:spAutoFit/>
            </a:bodyPr>
            <a:lstStyle/>
            <a:p>
              <a:pPr algn="ctr"/>
              <a:r>
                <a:rPr lang="en-US" spc="-70" dirty="0" smtClean="0">
                  <a:solidFill>
                    <a:srgbClr val="FFFFFF"/>
                  </a:solidFill>
                  <a:latin typeface="Segoe UI Light"/>
                </a:rPr>
                <a:t>http://search </a:t>
              </a:r>
            </a:p>
          </p:txBody>
        </p:sp>
      </p:grpSp>
      <p:grpSp>
        <p:nvGrpSpPr>
          <p:cNvPr id="41" name="Group 40"/>
          <p:cNvGrpSpPr/>
          <p:nvPr/>
        </p:nvGrpSpPr>
        <p:grpSpPr>
          <a:xfrm>
            <a:off x="716683" y="1211262"/>
            <a:ext cx="1069314" cy="2895601"/>
            <a:chOff x="1152571" y="1783603"/>
            <a:chExt cx="1069314" cy="2895601"/>
          </a:xfrm>
        </p:grpSpPr>
        <p:sp>
          <p:nvSpPr>
            <p:cNvPr id="42" name="Rectangle 41"/>
            <p:cNvSpPr/>
            <p:nvPr/>
          </p:nvSpPr>
          <p:spPr bwMode="auto">
            <a:xfrm>
              <a:off x="1152572" y="1783604"/>
              <a:ext cx="1069313" cy="2895600"/>
            </a:xfrm>
            <a:prstGeom prst="rect">
              <a:avLst/>
            </a:prstGeom>
            <a:solidFill>
              <a:schemeClr val="accent2"/>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latin typeface="Segoe UI Light"/>
              </a:endParaRPr>
            </a:p>
          </p:txBody>
        </p:sp>
        <p:sp>
          <p:nvSpPr>
            <p:cNvPr id="44" name="Flowchart: Magnetic Disk 43"/>
            <p:cNvSpPr/>
            <p:nvPr/>
          </p:nvSpPr>
          <p:spPr>
            <a:xfrm>
              <a:off x="1321473" y="2850403"/>
              <a:ext cx="760652" cy="476499"/>
            </a:xfrm>
            <a:prstGeom prst="flowChartMagneticDisk">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prstClr val="black"/>
                  </a:solidFill>
                  <a:latin typeface="Segoe UI Light"/>
                </a:rPr>
                <a:t>c</a:t>
              </a:r>
              <a:r>
                <a:rPr lang="en-US" sz="1200" dirty="0" smtClean="0">
                  <a:solidFill>
                    <a:prstClr val="black"/>
                  </a:solidFill>
                  <a:latin typeface="Segoe UI Light"/>
                </a:rPr>
                <a:t>ontent</a:t>
              </a:r>
              <a:endParaRPr lang="en-US" sz="1200" dirty="0">
                <a:solidFill>
                  <a:prstClr val="black"/>
                </a:solidFill>
                <a:latin typeface="Segoe UI Light"/>
              </a:endParaRPr>
            </a:p>
          </p:txBody>
        </p:sp>
        <p:sp>
          <p:nvSpPr>
            <p:cNvPr id="45" name="Flowchart: Magnetic Disk 44"/>
            <p:cNvSpPr/>
            <p:nvPr/>
          </p:nvSpPr>
          <p:spPr>
            <a:xfrm>
              <a:off x="1332567" y="2288567"/>
              <a:ext cx="749558" cy="485636"/>
            </a:xfrm>
            <a:prstGeom prst="flowChartMagneticDisk">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rgbClr val="012654"/>
                  </a:solidFill>
                  <a:latin typeface="Segoe UI Light"/>
                </a:rPr>
                <a:t>c</a:t>
              </a:r>
              <a:r>
                <a:rPr lang="en-US" sz="1200" dirty="0" smtClean="0">
                  <a:solidFill>
                    <a:srgbClr val="012654"/>
                  </a:solidFill>
                  <a:latin typeface="Segoe UI Light"/>
                </a:rPr>
                <a:t>ontent</a:t>
              </a:r>
              <a:endParaRPr lang="en-US" sz="1200" dirty="0">
                <a:solidFill>
                  <a:srgbClr val="012654"/>
                </a:solidFill>
                <a:latin typeface="Segoe UI Light"/>
              </a:endParaRPr>
            </a:p>
          </p:txBody>
        </p:sp>
        <p:sp>
          <p:nvSpPr>
            <p:cNvPr id="46" name="TextBox 45"/>
            <p:cNvSpPr txBox="1"/>
            <p:nvPr/>
          </p:nvSpPr>
          <p:spPr>
            <a:xfrm>
              <a:off x="1152571" y="1783603"/>
              <a:ext cx="1045441" cy="287681"/>
            </a:xfrm>
            <a:prstGeom prst="rect">
              <a:avLst/>
            </a:prstGeom>
            <a:noFill/>
          </p:spPr>
          <p:txBody>
            <a:bodyPr wrap="square" lIns="0" tIns="0" rIns="0" bIns="0" rtlCol="0">
              <a:spAutoFit/>
            </a:bodyPr>
            <a:lstStyle/>
            <a:p>
              <a:pPr algn="ctr"/>
              <a:r>
                <a:rPr lang="en-US" spc="-70" dirty="0">
                  <a:solidFill>
                    <a:srgbClr val="FFFFFF"/>
                  </a:solidFill>
                  <a:latin typeface="Segoe UI Light"/>
                </a:rPr>
                <a:t>h</a:t>
              </a:r>
              <a:r>
                <a:rPr lang="en-US" spc="-70" dirty="0" smtClean="0">
                  <a:solidFill>
                    <a:srgbClr val="FFFFFF"/>
                  </a:solidFill>
                  <a:latin typeface="Segoe UI Light"/>
                </a:rPr>
                <a:t>ost</a:t>
              </a:r>
            </a:p>
          </p:txBody>
        </p:sp>
      </p:grpSp>
      <p:sp>
        <p:nvSpPr>
          <p:cNvPr id="47" name="Can 46"/>
          <p:cNvSpPr/>
          <p:nvPr/>
        </p:nvSpPr>
        <p:spPr bwMode="auto">
          <a:xfrm>
            <a:off x="7058570" y="1682788"/>
            <a:ext cx="1020570" cy="1200048"/>
          </a:xfrm>
          <a:prstGeom prst="can">
            <a:avLst>
              <a:gd name="adj" fmla="val 19400"/>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latin typeface="Segoe UI Light"/>
              </a:rPr>
              <a:t>i</a:t>
            </a:r>
            <a:r>
              <a:rPr lang="en-US" sz="2000" dirty="0" smtClean="0">
                <a:gradFill>
                  <a:gsLst>
                    <a:gs pos="0">
                      <a:srgbClr val="FFFFFF"/>
                    </a:gs>
                    <a:gs pos="100000">
                      <a:srgbClr val="FFFFFF"/>
                    </a:gs>
                  </a:gsLst>
                  <a:lin ang="5400000" scaled="0"/>
                </a:gradFill>
                <a:latin typeface="Segoe UI Light"/>
              </a:rPr>
              <a:t>ndex</a:t>
            </a:r>
            <a:endParaRPr lang="en-US" sz="2000" dirty="0">
              <a:gradFill>
                <a:gsLst>
                  <a:gs pos="0">
                    <a:srgbClr val="FFFFFF"/>
                  </a:gs>
                  <a:gs pos="100000">
                    <a:srgbClr val="FFFFFF"/>
                  </a:gs>
                </a:gsLst>
                <a:lin ang="5400000" scaled="0"/>
              </a:gradFill>
              <a:latin typeface="Segoe UI Light"/>
            </a:endParaRPr>
          </a:p>
        </p:txBody>
      </p:sp>
      <p:sp>
        <p:nvSpPr>
          <p:cNvPr id="48" name="TextBox 47"/>
          <p:cNvSpPr txBox="1"/>
          <p:nvPr/>
        </p:nvSpPr>
        <p:spPr>
          <a:xfrm>
            <a:off x="8088665" y="2072086"/>
            <a:ext cx="644657" cy="215444"/>
          </a:xfrm>
          <a:prstGeom prst="rect">
            <a:avLst/>
          </a:prstGeom>
          <a:noFill/>
        </p:spPr>
        <p:txBody>
          <a:bodyPr wrap="square" lIns="0" tIns="0" rIns="0" bIns="0" rtlCol="0">
            <a:spAutoFit/>
          </a:bodyPr>
          <a:lstStyle/>
          <a:p>
            <a:pPr algn="ctr"/>
            <a:r>
              <a:rPr lang="en-US" sz="1400" spc="-70" dirty="0" smtClean="0">
                <a:solidFill>
                  <a:sysClr val="windowText" lastClr="000000"/>
                </a:solidFill>
                <a:latin typeface="Segoe UI Light"/>
              </a:rPr>
              <a:t>query</a:t>
            </a:r>
          </a:p>
        </p:txBody>
      </p:sp>
      <p:sp>
        <p:nvSpPr>
          <p:cNvPr id="49" name="TextBox 48"/>
          <p:cNvSpPr txBox="1"/>
          <p:nvPr/>
        </p:nvSpPr>
        <p:spPr>
          <a:xfrm>
            <a:off x="2584379" y="2064213"/>
            <a:ext cx="644657" cy="215444"/>
          </a:xfrm>
          <a:prstGeom prst="rect">
            <a:avLst/>
          </a:prstGeom>
          <a:noFill/>
        </p:spPr>
        <p:txBody>
          <a:bodyPr wrap="square" lIns="0" tIns="0" rIns="0" bIns="0" rtlCol="0">
            <a:spAutoFit/>
          </a:bodyPr>
          <a:lstStyle/>
          <a:p>
            <a:pPr algn="ctr"/>
            <a:r>
              <a:rPr lang="en-US" sz="1400" spc="-70" dirty="0" smtClean="0">
                <a:solidFill>
                  <a:sysClr val="windowText" lastClr="000000"/>
                </a:solidFill>
                <a:latin typeface="Segoe UI Light"/>
              </a:rPr>
              <a:t>feed</a:t>
            </a:r>
          </a:p>
        </p:txBody>
      </p:sp>
      <p:sp>
        <p:nvSpPr>
          <p:cNvPr id="50" name="Flowchart: Magnetic Disk 49"/>
          <p:cNvSpPr/>
          <p:nvPr/>
        </p:nvSpPr>
        <p:spPr>
          <a:xfrm>
            <a:off x="884237" y="2963862"/>
            <a:ext cx="771597" cy="649738"/>
          </a:xfrm>
          <a:prstGeom prst="flowChartMagneticDisk">
            <a:avLst/>
          </a:prstGeom>
          <a:solidFill>
            <a:schemeClr val="tx1">
              <a:lumMod val="75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rgbClr val="FFFFFF"/>
                </a:solidFill>
                <a:latin typeface="Segoe UI Light"/>
              </a:rPr>
              <a:t>c</a:t>
            </a:r>
            <a:r>
              <a:rPr lang="en-US" sz="1200" dirty="0" smtClean="0">
                <a:solidFill>
                  <a:srgbClr val="FFFFFF"/>
                </a:solidFill>
                <a:latin typeface="Segoe UI Light"/>
              </a:rPr>
              <a:t>ontent</a:t>
            </a:r>
            <a:endParaRPr lang="en-US" sz="1200" dirty="0">
              <a:solidFill>
                <a:srgbClr val="FFFFFF"/>
              </a:solidFill>
              <a:latin typeface="Segoe UI Light"/>
            </a:endParaRPr>
          </a:p>
        </p:txBody>
      </p:sp>
      <p:sp>
        <p:nvSpPr>
          <p:cNvPr id="51" name="Flowchart: Magnetic Disk 50"/>
          <p:cNvSpPr/>
          <p:nvPr/>
        </p:nvSpPr>
        <p:spPr>
          <a:xfrm>
            <a:off x="958276" y="3704584"/>
            <a:ext cx="611761" cy="317431"/>
          </a:xfrm>
          <a:prstGeom prst="flowChartMagneticDisk">
            <a:avLst/>
          </a:prstGeom>
          <a:solidFill>
            <a:schemeClr val="tx1">
              <a:lumMod val="75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1100" dirty="0" smtClean="0">
                <a:solidFill>
                  <a:srgbClr val="FFFFFF"/>
                </a:solidFill>
                <a:latin typeface="Segoe UI Light"/>
              </a:rPr>
              <a:t>index</a:t>
            </a:r>
            <a:endParaRPr lang="en-US" sz="1100" dirty="0">
              <a:solidFill>
                <a:srgbClr val="FFFFFF"/>
              </a:solidFill>
              <a:latin typeface="Segoe UI Light"/>
            </a:endParaRPr>
          </a:p>
        </p:txBody>
      </p:sp>
      <p:cxnSp>
        <p:nvCxnSpPr>
          <p:cNvPr id="52" name="Elbow Connector 51"/>
          <p:cNvCxnSpPr>
            <a:stCxn id="18" idx="2"/>
            <a:endCxn id="51" idx="4"/>
          </p:cNvCxnSpPr>
          <p:nvPr/>
        </p:nvCxnSpPr>
        <p:spPr>
          <a:xfrm rot="5400000">
            <a:off x="5574914" y="-812415"/>
            <a:ext cx="670838" cy="8680592"/>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885463" y="3573462"/>
            <a:ext cx="1485174" cy="246221"/>
          </a:xfrm>
          <a:prstGeom prst="rect">
            <a:avLst/>
          </a:prstGeom>
          <a:noFill/>
        </p:spPr>
        <p:txBody>
          <a:bodyPr wrap="square" lIns="0" tIns="0" rIns="0" bIns="0" rtlCol="0">
            <a:spAutoFit/>
          </a:bodyPr>
          <a:lstStyle/>
          <a:p>
            <a:pPr algn="ctr"/>
            <a:r>
              <a:rPr lang="en-US" sz="1600" spc="-70" dirty="0" smtClean="0">
                <a:solidFill>
                  <a:srgbClr val="012654"/>
                </a:solidFill>
                <a:latin typeface="Segoe UI Light"/>
              </a:rPr>
              <a:t>federate query</a:t>
            </a:r>
          </a:p>
        </p:txBody>
      </p:sp>
      <p:sp>
        <p:nvSpPr>
          <p:cNvPr id="54" name="TextBox 53"/>
          <p:cNvSpPr txBox="1"/>
          <p:nvPr/>
        </p:nvSpPr>
        <p:spPr>
          <a:xfrm>
            <a:off x="2713037" y="2811462"/>
            <a:ext cx="1828800" cy="489365"/>
          </a:xfrm>
          <a:prstGeom prst="rect">
            <a:avLst/>
          </a:prstGeom>
          <a:noFill/>
        </p:spPr>
        <p:txBody>
          <a:bodyPr wrap="square" lIns="182880" tIns="146304" rIns="182880" bIns="146304" rtlCol="0">
            <a:spAutoFit/>
          </a:bodyPr>
          <a:lstStyle/>
          <a:p>
            <a:pPr>
              <a:lnSpc>
                <a:spcPct val="90000"/>
              </a:lnSpc>
              <a:spcAft>
                <a:spcPts val="600"/>
              </a:spcAft>
            </a:pPr>
            <a:r>
              <a:rPr lang="en-US" sz="1400" i="1" dirty="0" smtClean="0">
                <a:solidFill>
                  <a:srgbClr val="012654"/>
                </a:solidFill>
                <a:latin typeface="Segoe UI Light"/>
              </a:rPr>
              <a:t>indexing connectors</a:t>
            </a:r>
          </a:p>
        </p:txBody>
      </p:sp>
      <p:sp>
        <p:nvSpPr>
          <p:cNvPr id="61" name="Rounded Rectangle 60"/>
          <p:cNvSpPr/>
          <p:nvPr/>
        </p:nvSpPr>
        <p:spPr>
          <a:xfrm>
            <a:off x="6299985" y="4378699"/>
            <a:ext cx="2305238" cy="535892"/>
          </a:xfrm>
          <a:prstGeom prst="roundRect">
            <a:avLst/>
          </a:prstGeom>
          <a:solidFill>
            <a:schemeClr val="accent1"/>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b="1" dirty="0" smtClean="0">
                <a:solidFill>
                  <a:srgbClr val="FFFFFF"/>
                </a:solidFill>
                <a:latin typeface="Segoe UI Light"/>
                <a:ea typeface="Segoe UI" pitchFamily="34" charset="0"/>
                <a:cs typeface="Segoe UI" pitchFamily="34" charset="0"/>
              </a:rPr>
              <a:t>OOB Solutions</a:t>
            </a:r>
            <a:endParaRPr lang="en-US" sz="1600" b="1" dirty="0">
              <a:solidFill>
                <a:srgbClr val="FFFFFF"/>
              </a:solidFill>
              <a:latin typeface="Segoe UI Light"/>
              <a:ea typeface="Segoe UI" pitchFamily="34" charset="0"/>
              <a:cs typeface="Segoe UI" pitchFamily="34" charset="0"/>
            </a:endParaRPr>
          </a:p>
        </p:txBody>
      </p:sp>
      <p:sp>
        <p:nvSpPr>
          <p:cNvPr id="62" name="Rounded Rectangle 61"/>
          <p:cNvSpPr/>
          <p:nvPr/>
        </p:nvSpPr>
        <p:spPr>
          <a:xfrm>
            <a:off x="6299984" y="5162101"/>
            <a:ext cx="2305239" cy="800064"/>
          </a:xfrm>
          <a:prstGeom prst="roundRect">
            <a:avLst/>
          </a:prstGeom>
          <a:solidFill>
            <a:schemeClr val="accent1"/>
          </a:solidFill>
        </p:spPr>
        <p:style>
          <a:lnRef idx="1">
            <a:schemeClr val="accent4"/>
          </a:lnRef>
          <a:fillRef idx="2">
            <a:schemeClr val="accent4"/>
          </a:fillRef>
          <a:effectRef idx="1">
            <a:schemeClr val="accent4"/>
          </a:effectRef>
          <a:fontRef idx="minor">
            <a:schemeClr val="dk1"/>
          </a:fontRef>
        </p:style>
        <p:txBody>
          <a:bodyPr rtlCol="0" anchor="ctr"/>
          <a:lstStyle/>
          <a:p>
            <a:pPr indent="-171450">
              <a:buFont typeface="Arial" pitchFamily="34" charset="0"/>
              <a:buChar char="•"/>
            </a:pPr>
            <a:r>
              <a:rPr lang="en-US" sz="1200" dirty="0">
                <a:solidFill>
                  <a:srgbClr val="FFFFFF"/>
                </a:solidFill>
                <a:latin typeface="Segoe UI Light"/>
                <a:ea typeface="Segoe UI" pitchFamily="34" charset="0"/>
                <a:cs typeface="Segoe UI" pitchFamily="34" charset="0"/>
              </a:rPr>
              <a:t>File Share</a:t>
            </a:r>
          </a:p>
          <a:p>
            <a:pPr indent="-171450">
              <a:buFont typeface="Arial" pitchFamily="34" charset="0"/>
              <a:buChar char="•"/>
            </a:pPr>
            <a:r>
              <a:rPr lang="en-US" sz="1200" dirty="0">
                <a:solidFill>
                  <a:srgbClr val="FFFFFF"/>
                </a:solidFill>
                <a:latin typeface="Segoe UI Light"/>
                <a:ea typeface="Segoe UI" pitchFamily="34" charset="0"/>
                <a:cs typeface="Segoe UI" pitchFamily="34" charset="0"/>
              </a:rPr>
              <a:t>SharePoint</a:t>
            </a:r>
          </a:p>
          <a:p>
            <a:pPr indent="-171450">
              <a:buFont typeface="Arial" pitchFamily="34" charset="0"/>
              <a:buChar char="•"/>
            </a:pPr>
            <a:r>
              <a:rPr lang="en-US" sz="1200" dirty="0">
                <a:solidFill>
                  <a:srgbClr val="FFFFFF"/>
                </a:solidFill>
                <a:latin typeface="Segoe UI Light"/>
                <a:ea typeface="Segoe UI" pitchFamily="34" charset="0"/>
                <a:cs typeface="Segoe UI" pitchFamily="34" charset="0"/>
              </a:rPr>
              <a:t>Website</a:t>
            </a:r>
          </a:p>
          <a:p>
            <a:pPr indent="-171450">
              <a:buFont typeface="Arial" pitchFamily="34" charset="0"/>
              <a:buChar char="•"/>
            </a:pPr>
            <a:r>
              <a:rPr lang="en-US" sz="1200" dirty="0">
                <a:solidFill>
                  <a:srgbClr val="FFFFFF"/>
                </a:solidFill>
                <a:latin typeface="Segoe UI Light"/>
                <a:ea typeface="Segoe UI" pitchFamily="34" charset="0"/>
                <a:cs typeface="Segoe UI" pitchFamily="34" charset="0"/>
              </a:rPr>
              <a:t>People Profile</a:t>
            </a:r>
          </a:p>
        </p:txBody>
      </p:sp>
      <p:sp>
        <p:nvSpPr>
          <p:cNvPr id="63" name="Rounded Rectangle 62"/>
          <p:cNvSpPr/>
          <p:nvPr/>
        </p:nvSpPr>
        <p:spPr>
          <a:xfrm>
            <a:off x="6299985" y="6081229"/>
            <a:ext cx="2305240" cy="768833"/>
          </a:xfrm>
          <a:prstGeom prst="roundRect">
            <a:avLst/>
          </a:prstGeom>
          <a:solidFill>
            <a:schemeClr val="accent2">
              <a:lumMod val="75000"/>
            </a:schemeClr>
          </a:solidFill>
        </p:spPr>
        <p:style>
          <a:lnRef idx="1">
            <a:schemeClr val="accent4"/>
          </a:lnRef>
          <a:fillRef idx="2">
            <a:schemeClr val="accent4"/>
          </a:fillRef>
          <a:effectRef idx="1">
            <a:schemeClr val="accent4"/>
          </a:effectRef>
          <a:fontRef idx="minor">
            <a:schemeClr val="dk1"/>
          </a:fontRef>
        </p:style>
        <p:txBody>
          <a:bodyPr rtlCol="0" anchor="ctr"/>
          <a:lstStyle/>
          <a:p>
            <a:pPr marL="171450" indent="-171450">
              <a:buFont typeface="Arial" pitchFamily="34" charset="0"/>
              <a:buChar char="•"/>
            </a:pPr>
            <a:r>
              <a:rPr lang="en-US" sz="1200" dirty="0">
                <a:solidFill>
                  <a:srgbClr val="FFFFFF"/>
                </a:solidFill>
                <a:latin typeface="Segoe UI Light"/>
                <a:ea typeface="Segoe UI" pitchFamily="34" charset="0"/>
                <a:cs typeface="Segoe UI" pitchFamily="34" charset="0"/>
              </a:rPr>
              <a:t>Lotus Notes</a:t>
            </a:r>
          </a:p>
          <a:p>
            <a:pPr marL="171450" indent="-171450">
              <a:buFont typeface="Arial" pitchFamily="34" charset="0"/>
              <a:buChar char="•"/>
            </a:pPr>
            <a:r>
              <a:rPr lang="en-US" sz="1200" dirty="0">
                <a:solidFill>
                  <a:srgbClr val="FFFFFF"/>
                </a:solidFill>
                <a:latin typeface="Segoe UI Light"/>
                <a:ea typeface="Segoe UI" pitchFamily="34" charset="0"/>
                <a:cs typeface="Segoe UI" pitchFamily="34" charset="0"/>
              </a:rPr>
              <a:t>Exchange Public </a:t>
            </a:r>
            <a:r>
              <a:rPr lang="en-US" sz="1200" dirty="0" smtClean="0">
                <a:solidFill>
                  <a:srgbClr val="FFFFFF"/>
                </a:solidFill>
                <a:latin typeface="Segoe UI Light"/>
                <a:ea typeface="Segoe UI" pitchFamily="34" charset="0"/>
                <a:cs typeface="Segoe UI" pitchFamily="34" charset="0"/>
              </a:rPr>
              <a:t>Folder</a:t>
            </a:r>
          </a:p>
          <a:p>
            <a:pPr marL="171450" indent="-171450">
              <a:buFont typeface="Arial" pitchFamily="34" charset="0"/>
              <a:buChar char="•"/>
            </a:pPr>
            <a:r>
              <a:rPr lang="en-US" sz="1200" dirty="0" smtClean="0">
                <a:solidFill>
                  <a:srgbClr val="FFFFFF"/>
                </a:solidFill>
                <a:latin typeface="Segoe UI Light"/>
                <a:ea typeface="Segoe UI" pitchFamily="34" charset="0"/>
                <a:cs typeface="Segoe UI" pitchFamily="34" charset="0"/>
              </a:rPr>
              <a:t>Documentum</a:t>
            </a:r>
            <a:endParaRPr lang="en-US" sz="1200" dirty="0">
              <a:solidFill>
                <a:srgbClr val="FFFFFF"/>
              </a:solidFill>
              <a:latin typeface="Segoe UI Light"/>
              <a:ea typeface="Segoe UI" pitchFamily="34" charset="0"/>
              <a:cs typeface="Segoe UI" pitchFamily="34" charset="0"/>
            </a:endParaRPr>
          </a:p>
        </p:txBody>
      </p:sp>
      <p:cxnSp>
        <p:nvCxnSpPr>
          <p:cNvPr id="64" name="Straight Connector 63"/>
          <p:cNvCxnSpPr>
            <a:stCxn id="61" idx="2"/>
            <a:endCxn id="62" idx="0"/>
          </p:cNvCxnSpPr>
          <p:nvPr/>
        </p:nvCxnSpPr>
        <p:spPr>
          <a:xfrm>
            <a:off x="7452604" y="4914591"/>
            <a:ext cx="0" cy="24751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62" idx="2"/>
            <a:endCxn id="63" idx="0"/>
          </p:cNvCxnSpPr>
          <p:nvPr/>
        </p:nvCxnSpPr>
        <p:spPr>
          <a:xfrm>
            <a:off x="7452604" y="5962165"/>
            <a:ext cx="1" cy="119064"/>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stCxn id="63" idx="3"/>
            <a:endCxn id="69" idx="1"/>
          </p:cNvCxnSpPr>
          <p:nvPr/>
        </p:nvCxnSpPr>
        <p:spPr>
          <a:xfrm>
            <a:off x="8605225" y="6465646"/>
            <a:ext cx="387575" cy="0"/>
          </a:xfrm>
          <a:prstGeom prst="straightConnector1">
            <a:avLst/>
          </a:prstGeom>
          <a:ln>
            <a:tailEnd type="stealth"/>
          </a:ln>
        </p:spPr>
        <p:style>
          <a:lnRef idx="1">
            <a:schemeClr val="accent1"/>
          </a:lnRef>
          <a:fillRef idx="0">
            <a:schemeClr val="accent1"/>
          </a:fillRef>
          <a:effectRef idx="0">
            <a:schemeClr val="accent1"/>
          </a:effectRef>
          <a:fontRef idx="minor">
            <a:schemeClr val="tx1"/>
          </a:fontRef>
        </p:style>
      </p:cxnSp>
      <p:sp>
        <p:nvSpPr>
          <p:cNvPr id="69" name="Rounded Rectangle 68"/>
          <p:cNvSpPr/>
          <p:nvPr/>
        </p:nvSpPr>
        <p:spPr>
          <a:xfrm>
            <a:off x="8992800" y="6081229"/>
            <a:ext cx="1994186" cy="768833"/>
          </a:xfrm>
          <a:prstGeom prst="roundRect">
            <a:avLst/>
          </a:prstGeom>
          <a:solidFill>
            <a:schemeClr val="accent2">
              <a:lumMod val="75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1200" dirty="0">
                <a:solidFill>
                  <a:srgbClr val="FFFFFF"/>
                </a:solidFill>
                <a:latin typeface="Segoe UI Light"/>
                <a:ea typeface="Segoe UI" pitchFamily="34" charset="0"/>
                <a:cs typeface="Segoe UI" pitchFamily="34" charset="0"/>
              </a:rPr>
              <a:t>Custom Solutions on </a:t>
            </a:r>
            <a:r>
              <a:rPr lang="en-US" sz="1200" dirty="0" smtClean="0">
                <a:solidFill>
                  <a:srgbClr val="FFFFFF"/>
                </a:solidFill>
                <a:latin typeface="Segoe UI Light"/>
                <a:ea typeface="Segoe UI" pitchFamily="34" charset="0"/>
                <a:cs typeface="Segoe UI" pitchFamily="34" charset="0"/>
              </a:rPr>
              <a:t>Connector Framework</a:t>
            </a:r>
            <a:endParaRPr lang="en-US" sz="1100" dirty="0">
              <a:solidFill>
                <a:srgbClr val="FFFFFF"/>
              </a:solidFill>
              <a:latin typeface="Segoe UI Light"/>
              <a:ea typeface="Segoe UI" pitchFamily="34" charset="0"/>
              <a:cs typeface="Segoe UI" pitchFamily="34" charset="0"/>
            </a:endParaRPr>
          </a:p>
        </p:txBody>
      </p:sp>
      <p:sp>
        <p:nvSpPr>
          <p:cNvPr id="70" name="Rounded Rectangle 69"/>
          <p:cNvSpPr/>
          <p:nvPr/>
        </p:nvSpPr>
        <p:spPr>
          <a:xfrm>
            <a:off x="8899923" y="4378699"/>
            <a:ext cx="2176361" cy="522138"/>
          </a:xfrm>
          <a:prstGeom prst="roundRect">
            <a:avLst/>
          </a:prstGeom>
          <a:solidFill>
            <a:schemeClr val="accent1"/>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b="1" dirty="0" smtClean="0">
                <a:solidFill>
                  <a:srgbClr val="FFFFFF"/>
                </a:solidFill>
                <a:latin typeface="Segoe UI Light"/>
                <a:ea typeface="Segoe UI" pitchFamily="34" charset="0"/>
                <a:cs typeface="Segoe UI" pitchFamily="34" charset="0"/>
              </a:rPr>
              <a:t>Custom Solutions</a:t>
            </a:r>
            <a:endParaRPr lang="en-US" sz="1600" b="1" dirty="0">
              <a:solidFill>
                <a:srgbClr val="FFFFFF"/>
              </a:solidFill>
              <a:latin typeface="Segoe UI Light"/>
              <a:ea typeface="Segoe UI" pitchFamily="34" charset="0"/>
              <a:cs typeface="Segoe UI" pitchFamily="34" charset="0"/>
            </a:endParaRPr>
          </a:p>
        </p:txBody>
      </p:sp>
      <p:cxnSp>
        <p:nvCxnSpPr>
          <p:cNvPr id="71" name="Straight Connector 70"/>
          <p:cNvCxnSpPr>
            <a:stCxn id="70" idx="2"/>
            <a:endCxn id="69" idx="0"/>
          </p:cNvCxnSpPr>
          <p:nvPr/>
        </p:nvCxnSpPr>
        <p:spPr>
          <a:xfrm>
            <a:off x="9988104" y="4900837"/>
            <a:ext cx="1789" cy="1180392"/>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519112" y="4202106"/>
            <a:ext cx="11149013" cy="0"/>
          </a:xfrm>
          <a:prstGeom prst="line">
            <a:avLst/>
          </a:prstGeom>
          <a:ln>
            <a:solidFill>
              <a:srgbClr val="FFC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Curved Connector 73"/>
          <p:cNvCxnSpPr>
            <a:stCxn id="54" idx="2"/>
            <a:endCxn id="63" idx="1"/>
          </p:cNvCxnSpPr>
          <p:nvPr/>
        </p:nvCxnSpPr>
        <p:spPr>
          <a:xfrm rot="16200000" flipH="1">
            <a:off x="3381302" y="3546962"/>
            <a:ext cx="3164819" cy="2672548"/>
          </a:xfrm>
          <a:prstGeom prst="curved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6" name="Curved Connector 75"/>
          <p:cNvCxnSpPr>
            <a:stCxn id="54" idx="2"/>
            <a:endCxn id="62" idx="1"/>
          </p:cNvCxnSpPr>
          <p:nvPr/>
        </p:nvCxnSpPr>
        <p:spPr>
          <a:xfrm rot="16200000" flipH="1">
            <a:off x="3833057" y="3095206"/>
            <a:ext cx="2261306" cy="2672547"/>
          </a:xfrm>
          <a:prstGeom prst="curved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425858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Fully Extensible</a:t>
            </a:r>
            <a:endParaRPr lang="en-US" dirty="0"/>
          </a:p>
        </p:txBody>
      </p:sp>
      <p:cxnSp>
        <p:nvCxnSpPr>
          <p:cNvPr id="7" name="Straight Arrow Connector 6"/>
          <p:cNvCxnSpPr/>
          <p:nvPr/>
        </p:nvCxnSpPr>
        <p:spPr>
          <a:xfrm flipV="1">
            <a:off x="1704819" y="3620822"/>
            <a:ext cx="9176221" cy="1552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 name="Flowchart: Process 7"/>
          <p:cNvSpPr/>
          <p:nvPr/>
        </p:nvSpPr>
        <p:spPr bwMode="auto">
          <a:xfrm>
            <a:off x="2346538" y="3412015"/>
            <a:ext cx="561488" cy="215806"/>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latin typeface="Segoe UI Light"/>
            </a:endParaRPr>
          </a:p>
        </p:txBody>
      </p:sp>
      <p:sp>
        <p:nvSpPr>
          <p:cNvPr id="9" name="TextBox 8"/>
          <p:cNvSpPr txBox="1"/>
          <p:nvPr/>
        </p:nvSpPr>
        <p:spPr>
          <a:xfrm rot="16200000">
            <a:off x="1517676" y="2325287"/>
            <a:ext cx="2219211" cy="224114"/>
          </a:xfrm>
          <a:prstGeom prst="rect">
            <a:avLst/>
          </a:prstGeom>
          <a:noFill/>
        </p:spPr>
        <p:txBody>
          <a:bodyPr wrap="square" lIns="0" tIns="0" rIns="0" bIns="0" rtlCol="0">
            <a:spAutoFit/>
          </a:bodyPr>
          <a:lstStyle/>
          <a:p>
            <a:r>
              <a:rPr lang="en-US" sz="1428" spc="-71" dirty="0">
                <a:gradFill>
                  <a:gsLst>
                    <a:gs pos="2917">
                      <a:srgbClr val="505050"/>
                    </a:gs>
                    <a:gs pos="30000">
                      <a:srgbClr val="505050"/>
                    </a:gs>
                  </a:gsLst>
                  <a:lin ang="5400000" scaled="0"/>
                </a:gradFill>
                <a:latin typeface="Segoe UI Light"/>
              </a:rPr>
              <a:t>Basic Entity Retrieval</a:t>
            </a:r>
          </a:p>
        </p:txBody>
      </p:sp>
      <p:sp>
        <p:nvSpPr>
          <p:cNvPr id="14" name="Flowchart: Process 13"/>
          <p:cNvSpPr/>
          <p:nvPr/>
        </p:nvSpPr>
        <p:spPr bwMode="auto">
          <a:xfrm>
            <a:off x="3184312" y="3273265"/>
            <a:ext cx="561488" cy="354556"/>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latin typeface="Segoe UI Light"/>
            </a:endParaRPr>
          </a:p>
        </p:txBody>
      </p:sp>
      <p:sp>
        <p:nvSpPr>
          <p:cNvPr id="15" name="TextBox 14"/>
          <p:cNvSpPr txBox="1"/>
          <p:nvPr/>
        </p:nvSpPr>
        <p:spPr>
          <a:xfrm rot="16200000">
            <a:off x="2323757" y="2347026"/>
            <a:ext cx="2219211" cy="224114"/>
          </a:xfrm>
          <a:prstGeom prst="rect">
            <a:avLst/>
          </a:prstGeom>
          <a:noFill/>
        </p:spPr>
        <p:txBody>
          <a:bodyPr wrap="square" lIns="0" tIns="0" rIns="0" bIns="0" rtlCol="0">
            <a:spAutoFit/>
          </a:bodyPr>
          <a:lstStyle/>
          <a:p>
            <a:r>
              <a:rPr lang="en-US" sz="1428" spc="-71" dirty="0">
                <a:gradFill>
                  <a:gsLst>
                    <a:gs pos="2917">
                      <a:srgbClr val="505050"/>
                    </a:gs>
                    <a:gs pos="30000">
                      <a:srgbClr val="505050"/>
                    </a:gs>
                  </a:gsLst>
                  <a:lin ang="5400000" scaled="0"/>
                </a:gradFill>
                <a:latin typeface="Segoe UI Light"/>
              </a:rPr>
              <a:t>Content Security</a:t>
            </a:r>
          </a:p>
        </p:txBody>
      </p:sp>
      <p:sp>
        <p:nvSpPr>
          <p:cNvPr id="16" name="Flowchart: Process 15"/>
          <p:cNvSpPr/>
          <p:nvPr/>
        </p:nvSpPr>
        <p:spPr bwMode="auto">
          <a:xfrm>
            <a:off x="4022086" y="3146554"/>
            <a:ext cx="561488" cy="48587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latin typeface="Segoe UI Light"/>
            </a:endParaRPr>
          </a:p>
        </p:txBody>
      </p:sp>
      <p:sp>
        <p:nvSpPr>
          <p:cNvPr id="17" name="TextBox 16"/>
          <p:cNvSpPr txBox="1"/>
          <p:nvPr/>
        </p:nvSpPr>
        <p:spPr>
          <a:xfrm rot="16200000">
            <a:off x="3161531" y="2325287"/>
            <a:ext cx="2219211" cy="224114"/>
          </a:xfrm>
          <a:prstGeom prst="rect">
            <a:avLst/>
          </a:prstGeom>
          <a:noFill/>
        </p:spPr>
        <p:txBody>
          <a:bodyPr wrap="square" lIns="0" tIns="0" rIns="0" bIns="0" rtlCol="0">
            <a:spAutoFit/>
          </a:bodyPr>
          <a:lstStyle/>
          <a:p>
            <a:r>
              <a:rPr lang="en-US" sz="1428" spc="-71" dirty="0">
                <a:gradFill>
                  <a:gsLst>
                    <a:gs pos="2917">
                      <a:srgbClr val="505050"/>
                    </a:gs>
                    <a:gs pos="30000">
                      <a:srgbClr val="505050"/>
                    </a:gs>
                  </a:gsLst>
                  <a:lin ang="5400000" scaled="0"/>
                </a:gradFill>
                <a:latin typeface="Segoe UI Light"/>
              </a:rPr>
              <a:t>Attachment Crawls</a:t>
            </a:r>
          </a:p>
        </p:txBody>
      </p:sp>
      <p:sp>
        <p:nvSpPr>
          <p:cNvPr id="19" name="Flowchart: Process 18"/>
          <p:cNvSpPr/>
          <p:nvPr/>
        </p:nvSpPr>
        <p:spPr bwMode="auto">
          <a:xfrm>
            <a:off x="4857788" y="2974622"/>
            <a:ext cx="561488" cy="650292"/>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latin typeface="Segoe UI Light"/>
            </a:endParaRPr>
          </a:p>
        </p:txBody>
      </p:sp>
      <p:sp>
        <p:nvSpPr>
          <p:cNvPr id="20" name="TextBox 19"/>
          <p:cNvSpPr txBox="1"/>
          <p:nvPr/>
        </p:nvSpPr>
        <p:spPr>
          <a:xfrm rot="16200000">
            <a:off x="3997233" y="2347026"/>
            <a:ext cx="2219211" cy="224114"/>
          </a:xfrm>
          <a:prstGeom prst="rect">
            <a:avLst/>
          </a:prstGeom>
          <a:noFill/>
        </p:spPr>
        <p:txBody>
          <a:bodyPr wrap="square" lIns="0" tIns="0" rIns="0" bIns="0" rtlCol="0">
            <a:spAutoFit/>
          </a:bodyPr>
          <a:lstStyle/>
          <a:p>
            <a:r>
              <a:rPr lang="en-US" sz="1428" spc="-71" dirty="0">
                <a:gradFill>
                  <a:gsLst>
                    <a:gs pos="2917">
                      <a:srgbClr val="505050"/>
                    </a:gs>
                    <a:gs pos="30000">
                      <a:srgbClr val="505050"/>
                    </a:gs>
                  </a:gsLst>
                  <a:lin ang="5400000" scaled="0"/>
                </a:gradFill>
                <a:latin typeface="Segoe UI Light"/>
              </a:rPr>
              <a:t>Change-Based Crawling</a:t>
            </a:r>
          </a:p>
        </p:txBody>
      </p:sp>
      <p:sp>
        <p:nvSpPr>
          <p:cNvPr id="21" name="Flowchart: Process 20"/>
          <p:cNvSpPr/>
          <p:nvPr/>
        </p:nvSpPr>
        <p:spPr bwMode="auto">
          <a:xfrm>
            <a:off x="5697635" y="2721553"/>
            <a:ext cx="561488" cy="900553"/>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latin typeface="Segoe UI Light"/>
            </a:endParaRPr>
          </a:p>
        </p:txBody>
      </p:sp>
      <p:sp>
        <p:nvSpPr>
          <p:cNvPr id="22" name="TextBox 21"/>
          <p:cNvSpPr txBox="1"/>
          <p:nvPr/>
        </p:nvSpPr>
        <p:spPr>
          <a:xfrm rot="16200000">
            <a:off x="4837080" y="2356330"/>
            <a:ext cx="2219211" cy="224114"/>
          </a:xfrm>
          <a:prstGeom prst="rect">
            <a:avLst/>
          </a:prstGeom>
          <a:noFill/>
        </p:spPr>
        <p:txBody>
          <a:bodyPr wrap="square" lIns="0" tIns="0" rIns="0" bIns="0" rtlCol="0">
            <a:spAutoFit/>
          </a:bodyPr>
          <a:lstStyle/>
          <a:p>
            <a:r>
              <a:rPr lang="en-US" sz="1428" spc="-71" dirty="0">
                <a:gradFill>
                  <a:gsLst>
                    <a:gs pos="2917">
                      <a:srgbClr val="505050"/>
                    </a:gs>
                    <a:gs pos="30000">
                      <a:srgbClr val="505050"/>
                    </a:gs>
                  </a:gsLst>
                  <a:lin ang="5400000" scaled="0"/>
                </a:gradFill>
                <a:latin typeface="Segoe UI Light"/>
              </a:rPr>
              <a:t>Partial Update Processing</a:t>
            </a:r>
          </a:p>
        </p:txBody>
      </p:sp>
      <p:sp>
        <p:nvSpPr>
          <p:cNvPr id="25" name="Flowchart: Process 24"/>
          <p:cNvSpPr/>
          <p:nvPr/>
        </p:nvSpPr>
        <p:spPr bwMode="auto">
          <a:xfrm>
            <a:off x="6531265" y="2456593"/>
            <a:ext cx="561488" cy="1165514"/>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latin typeface="Segoe UI Light"/>
            </a:endParaRPr>
          </a:p>
        </p:txBody>
      </p:sp>
      <p:sp>
        <p:nvSpPr>
          <p:cNvPr id="26" name="TextBox 25"/>
          <p:cNvSpPr txBox="1"/>
          <p:nvPr/>
        </p:nvSpPr>
        <p:spPr>
          <a:xfrm rot="16200000">
            <a:off x="5670710" y="2356330"/>
            <a:ext cx="2219211" cy="224114"/>
          </a:xfrm>
          <a:prstGeom prst="rect">
            <a:avLst/>
          </a:prstGeom>
          <a:noFill/>
        </p:spPr>
        <p:txBody>
          <a:bodyPr wrap="square" lIns="0" tIns="0" rIns="0" bIns="0" rtlCol="0">
            <a:spAutoFit/>
          </a:bodyPr>
          <a:lstStyle/>
          <a:p>
            <a:r>
              <a:rPr lang="en-US" sz="1428" spc="-71" dirty="0">
                <a:gradFill>
                  <a:gsLst>
                    <a:gs pos="2917">
                      <a:srgbClr val="505050"/>
                    </a:gs>
                    <a:gs pos="30000">
                      <a:srgbClr val="505050"/>
                    </a:gs>
                  </a:gsLst>
                  <a:lin ang="5400000" scaled="0"/>
                </a:gradFill>
                <a:latin typeface="Segoe UI Light"/>
              </a:rPr>
              <a:t>Item-Level Security</a:t>
            </a:r>
          </a:p>
        </p:txBody>
      </p:sp>
      <p:sp>
        <p:nvSpPr>
          <p:cNvPr id="27" name="Flowchart: Process 26"/>
          <p:cNvSpPr/>
          <p:nvPr/>
        </p:nvSpPr>
        <p:spPr bwMode="auto">
          <a:xfrm>
            <a:off x="7364894" y="2189254"/>
            <a:ext cx="561488" cy="1434579"/>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latin typeface="Segoe UI Light"/>
            </a:endParaRPr>
          </a:p>
        </p:txBody>
      </p:sp>
      <p:sp>
        <p:nvSpPr>
          <p:cNvPr id="28" name="TextBox 27"/>
          <p:cNvSpPr txBox="1"/>
          <p:nvPr/>
        </p:nvSpPr>
        <p:spPr>
          <a:xfrm rot="16200000">
            <a:off x="6504339" y="2346627"/>
            <a:ext cx="2219211" cy="224114"/>
          </a:xfrm>
          <a:prstGeom prst="rect">
            <a:avLst/>
          </a:prstGeom>
          <a:noFill/>
        </p:spPr>
        <p:txBody>
          <a:bodyPr wrap="square" lIns="0" tIns="0" rIns="0" bIns="0" rtlCol="0">
            <a:spAutoFit/>
          </a:bodyPr>
          <a:lstStyle/>
          <a:p>
            <a:r>
              <a:rPr lang="en-US" sz="1428" spc="-71" dirty="0">
                <a:gradFill>
                  <a:gsLst>
                    <a:gs pos="2917">
                      <a:srgbClr val="505050"/>
                    </a:gs>
                    <a:gs pos="30000">
                      <a:srgbClr val="505050"/>
                    </a:gs>
                  </a:gsLst>
                  <a:lin ang="5400000" scaled="0"/>
                </a:gradFill>
                <a:latin typeface="Segoe UI Light"/>
              </a:rPr>
              <a:t>Association-Based Crawls</a:t>
            </a:r>
          </a:p>
        </p:txBody>
      </p:sp>
      <p:sp>
        <p:nvSpPr>
          <p:cNvPr id="23" name="Flowchart: Process 22"/>
          <p:cNvSpPr/>
          <p:nvPr/>
        </p:nvSpPr>
        <p:spPr bwMode="auto">
          <a:xfrm>
            <a:off x="8198524" y="1893592"/>
            <a:ext cx="561488" cy="1731954"/>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latin typeface="Segoe UI Light"/>
            </a:endParaRPr>
          </a:p>
        </p:txBody>
      </p:sp>
      <p:sp>
        <p:nvSpPr>
          <p:cNvPr id="29" name="TextBox 28"/>
          <p:cNvSpPr txBox="1"/>
          <p:nvPr/>
        </p:nvSpPr>
        <p:spPr>
          <a:xfrm rot="16200000">
            <a:off x="7337969" y="2348340"/>
            <a:ext cx="2219211" cy="224114"/>
          </a:xfrm>
          <a:prstGeom prst="rect">
            <a:avLst/>
          </a:prstGeom>
          <a:noFill/>
        </p:spPr>
        <p:txBody>
          <a:bodyPr wrap="square" lIns="0" tIns="0" rIns="0" bIns="0" rtlCol="0">
            <a:spAutoFit/>
          </a:bodyPr>
          <a:lstStyle/>
          <a:p>
            <a:r>
              <a:rPr lang="en-US" sz="1428" spc="-71" dirty="0">
                <a:gradFill>
                  <a:gsLst>
                    <a:gs pos="2917">
                      <a:srgbClr val="505050"/>
                    </a:gs>
                    <a:gs pos="30000">
                      <a:srgbClr val="505050"/>
                    </a:gs>
                  </a:gsLst>
                  <a:lin ang="5400000" scaled="0"/>
                </a:gradFill>
                <a:latin typeface="Segoe UI Light"/>
              </a:rPr>
              <a:t>Host Authentication Options</a:t>
            </a:r>
          </a:p>
        </p:txBody>
      </p:sp>
      <p:sp>
        <p:nvSpPr>
          <p:cNvPr id="30" name="Flowchart: Process 29"/>
          <p:cNvSpPr/>
          <p:nvPr/>
        </p:nvSpPr>
        <p:spPr bwMode="auto">
          <a:xfrm>
            <a:off x="9032153" y="1679719"/>
            <a:ext cx="561488" cy="1941678"/>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latin typeface="Segoe UI Light"/>
            </a:endParaRPr>
          </a:p>
        </p:txBody>
      </p:sp>
      <p:sp>
        <p:nvSpPr>
          <p:cNvPr id="31" name="TextBox 30"/>
          <p:cNvSpPr txBox="1"/>
          <p:nvPr/>
        </p:nvSpPr>
        <p:spPr>
          <a:xfrm rot="16200000">
            <a:off x="8171598" y="2344191"/>
            <a:ext cx="2219211" cy="224114"/>
          </a:xfrm>
          <a:prstGeom prst="rect">
            <a:avLst/>
          </a:prstGeom>
          <a:noFill/>
        </p:spPr>
        <p:txBody>
          <a:bodyPr wrap="square" lIns="0" tIns="0" rIns="0" bIns="0" rtlCol="0">
            <a:spAutoFit/>
          </a:bodyPr>
          <a:lstStyle/>
          <a:p>
            <a:r>
              <a:rPr lang="en-US" sz="1428" spc="-71" dirty="0">
                <a:gradFill>
                  <a:gsLst>
                    <a:gs pos="2917">
                      <a:srgbClr val="505050"/>
                    </a:gs>
                    <a:gs pos="30000">
                      <a:srgbClr val="505050"/>
                    </a:gs>
                  </a:gsLst>
                  <a:lin ang="5400000" scaled="0"/>
                </a:gradFill>
                <a:latin typeface="Segoe UI Light"/>
              </a:rPr>
              <a:t>Configurable </a:t>
            </a:r>
            <a:r>
              <a:rPr lang="en-US" sz="1428" spc="-71" dirty="0" smtClean="0">
                <a:gradFill>
                  <a:gsLst>
                    <a:gs pos="2917">
                      <a:srgbClr val="505050"/>
                    </a:gs>
                    <a:gs pos="30000">
                      <a:srgbClr val="505050"/>
                    </a:gs>
                  </a:gsLst>
                  <a:lin ang="5400000" scaled="0"/>
                </a:gradFill>
                <a:latin typeface="Segoe UI Light"/>
              </a:rPr>
              <a:t>Click-</a:t>
            </a:r>
            <a:r>
              <a:rPr lang="en-US" sz="1428" spc="-71" dirty="0" err="1" smtClean="0">
                <a:gradFill>
                  <a:gsLst>
                    <a:gs pos="2917">
                      <a:srgbClr val="505050"/>
                    </a:gs>
                    <a:gs pos="30000">
                      <a:srgbClr val="505050"/>
                    </a:gs>
                  </a:gsLst>
                  <a:lin ang="5400000" scaled="0"/>
                </a:gradFill>
                <a:latin typeface="Segoe UI Light"/>
              </a:rPr>
              <a:t>throughs</a:t>
            </a:r>
            <a:endParaRPr lang="en-US" sz="1428" spc="-71" dirty="0">
              <a:gradFill>
                <a:gsLst>
                  <a:gs pos="2917">
                    <a:srgbClr val="505050"/>
                  </a:gs>
                  <a:gs pos="30000">
                    <a:srgbClr val="505050"/>
                  </a:gs>
                </a:gsLst>
                <a:lin ang="5400000" scaled="0"/>
              </a:gradFill>
              <a:latin typeface="Segoe UI Light"/>
            </a:endParaRPr>
          </a:p>
        </p:txBody>
      </p:sp>
      <p:sp>
        <p:nvSpPr>
          <p:cNvPr id="2" name="TextBox 1"/>
          <p:cNvSpPr txBox="1"/>
          <p:nvPr/>
        </p:nvSpPr>
        <p:spPr>
          <a:xfrm>
            <a:off x="10261419" y="3640952"/>
            <a:ext cx="606283" cy="192135"/>
          </a:xfrm>
          <a:prstGeom prst="rect">
            <a:avLst/>
          </a:prstGeom>
          <a:noFill/>
        </p:spPr>
        <p:txBody>
          <a:bodyPr wrap="square" lIns="0" tIns="0" rIns="0" bIns="0" rtlCol="0">
            <a:spAutoFit/>
          </a:bodyPr>
          <a:lstStyle/>
          <a:p>
            <a:r>
              <a:rPr lang="en-US" sz="1224" i="1" spc="-71" dirty="0">
                <a:gradFill>
                  <a:gsLst>
                    <a:gs pos="2917">
                      <a:srgbClr val="505050"/>
                    </a:gs>
                    <a:gs pos="30000">
                      <a:srgbClr val="505050"/>
                    </a:gs>
                  </a:gsLst>
                  <a:lin ang="5400000" scaled="0"/>
                </a:gradFill>
                <a:latin typeface="Segoe UI Light"/>
              </a:rPr>
              <a:t>Scenarios</a:t>
            </a:r>
          </a:p>
        </p:txBody>
      </p:sp>
      <p:cxnSp>
        <p:nvCxnSpPr>
          <p:cNvPr id="32" name="Straight Arrow Connector 31"/>
          <p:cNvCxnSpPr/>
          <p:nvPr/>
        </p:nvCxnSpPr>
        <p:spPr>
          <a:xfrm flipH="1" flipV="1">
            <a:off x="1704819" y="1346066"/>
            <a:ext cx="6538" cy="229808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rot="16200000">
            <a:off x="1156357" y="1861136"/>
            <a:ext cx="691783" cy="192135"/>
          </a:xfrm>
          <a:prstGeom prst="rect">
            <a:avLst/>
          </a:prstGeom>
          <a:noFill/>
        </p:spPr>
        <p:txBody>
          <a:bodyPr wrap="square" lIns="0" tIns="0" rIns="0" bIns="0" rtlCol="0">
            <a:spAutoFit/>
          </a:bodyPr>
          <a:lstStyle/>
          <a:p>
            <a:r>
              <a:rPr lang="en-US" sz="1224" i="1" spc="-71" dirty="0">
                <a:gradFill>
                  <a:gsLst>
                    <a:gs pos="2917">
                      <a:srgbClr val="505050"/>
                    </a:gs>
                    <a:gs pos="30000">
                      <a:srgbClr val="505050"/>
                    </a:gs>
                  </a:gsLst>
                  <a:lin ang="5400000" scaled="0"/>
                </a:gradFill>
                <a:latin typeface="Segoe UI Light"/>
              </a:rPr>
              <a:t>Complexity</a:t>
            </a:r>
          </a:p>
        </p:txBody>
      </p:sp>
      <p:sp>
        <p:nvSpPr>
          <p:cNvPr id="34" name="Flowchart: Process 33"/>
          <p:cNvSpPr/>
          <p:nvPr/>
        </p:nvSpPr>
        <p:spPr bwMode="auto">
          <a:xfrm>
            <a:off x="9874072" y="1289172"/>
            <a:ext cx="561488" cy="2331651"/>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latin typeface="Segoe UI Light"/>
            </a:endParaRPr>
          </a:p>
        </p:txBody>
      </p:sp>
      <p:sp>
        <p:nvSpPr>
          <p:cNvPr id="35" name="TextBox 34"/>
          <p:cNvSpPr txBox="1"/>
          <p:nvPr/>
        </p:nvSpPr>
        <p:spPr>
          <a:xfrm rot="16200000">
            <a:off x="9013517" y="2343615"/>
            <a:ext cx="2219211" cy="224114"/>
          </a:xfrm>
          <a:prstGeom prst="rect">
            <a:avLst/>
          </a:prstGeom>
          <a:noFill/>
        </p:spPr>
        <p:txBody>
          <a:bodyPr wrap="square" lIns="0" tIns="0" rIns="0" bIns="0" rtlCol="0">
            <a:spAutoFit/>
          </a:bodyPr>
          <a:lstStyle/>
          <a:p>
            <a:r>
              <a:rPr lang="en-US" sz="1428" spc="-71" dirty="0">
                <a:gradFill>
                  <a:gsLst>
                    <a:gs pos="2917">
                      <a:srgbClr val="505050"/>
                    </a:gs>
                    <a:gs pos="30000">
                      <a:srgbClr val="505050"/>
                    </a:gs>
                  </a:gsLst>
                  <a:lin ang="5400000" scaled="0"/>
                </a:gradFill>
                <a:latin typeface="Segoe UI Light"/>
              </a:rPr>
              <a:t>Continuous Crawling</a:t>
            </a:r>
          </a:p>
        </p:txBody>
      </p:sp>
      <p:graphicFrame>
        <p:nvGraphicFramePr>
          <p:cNvPr id="36" name="Table 35"/>
          <p:cNvGraphicFramePr>
            <a:graphicFrameLocks noGrp="1"/>
          </p:cNvGraphicFramePr>
          <p:nvPr>
            <p:extLst/>
          </p:nvPr>
        </p:nvGraphicFramePr>
        <p:xfrm>
          <a:off x="449670" y="3920369"/>
          <a:ext cx="10111358" cy="2312502"/>
        </p:xfrm>
        <a:graphic>
          <a:graphicData uri="http://schemas.openxmlformats.org/drawingml/2006/table">
            <a:tbl>
              <a:tblPr firstRow="1" bandRow="1">
                <a:tableStyleId>{69CF1AB2-1976-4502-BF36-3FF5EA218861}</a:tableStyleId>
              </a:tblPr>
              <a:tblGrid>
                <a:gridCol w="1680792"/>
                <a:gridCol w="931188"/>
                <a:gridCol w="838914"/>
                <a:gridCol w="813491"/>
                <a:gridCol w="855860"/>
                <a:gridCol w="855861"/>
                <a:gridCol w="838914"/>
                <a:gridCol w="830440"/>
                <a:gridCol w="855860"/>
                <a:gridCol w="805019"/>
                <a:gridCol w="805019"/>
              </a:tblGrid>
              <a:tr h="528475">
                <a:tc>
                  <a:txBody>
                    <a:bodyPr/>
                    <a:lstStyle/>
                    <a:p>
                      <a:r>
                        <a:rPr lang="en-US" sz="1600" b="1" dirty="0" smtClean="0"/>
                        <a:t>SharePoint</a:t>
                      </a:r>
                      <a:endParaRPr lang="en-US" sz="1600" b="1" dirty="0"/>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Segoe UI" pitchFamily="34" charset="0"/>
                          <a:ea typeface="Segoe UI" pitchFamily="34" charset="0"/>
                          <a:cs typeface="Segoe UI" pitchFamily="34" charset="0"/>
                          <a:sym typeface="Wingdings"/>
                        </a:rPr>
                        <a:t></a:t>
                      </a:r>
                      <a:endParaRPr lang="en-US" sz="2900" b="1" dirty="0" smtClean="0">
                        <a:solidFill>
                          <a:srgbClr val="00B050"/>
                        </a:solidFill>
                        <a:latin typeface="Segoe UI" pitchFamily="34" charset="0"/>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Segoe UI" pitchFamily="34" charset="0"/>
                          <a:ea typeface="Segoe UI" pitchFamily="34" charset="0"/>
                          <a:cs typeface="Segoe UI" pitchFamily="34" charset="0"/>
                          <a:sym typeface="Wingdings"/>
                        </a:rPr>
                        <a:t></a:t>
                      </a:r>
                      <a:endParaRPr lang="en-US" sz="2900" b="1" dirty="0" smtClean="0">
                        <a:solidFill>
                          <a:srgbClr val="00B050"/>
                        </a:solidFill>
                        <a:latin typeface="Segoe UI" pitchFamily="34" charset="0"/>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Segoe UI" pitchFamily="34" charset="0"/>
                          <a:ea typeface="Segoe UI" pitchFamily="34" charset="0"/>
                          <a:cs typeface="Segoe UI" pitchFamily="34" charset="0"/>
                          <a:sym typeface="Wingdings"/>
                        </a:rPr>
                        <a:t></a:t>
                      </a:r>
                      <a:endParaRPr lang="en-US" sz="2900" b="1" dirty="0" smtClean="0">
                        <a:solidFill>
                          <a:srgbClr val="00B050"/>
                        </a:solidFill>
                        <a:latin typeface="Segoe UI" pitchFamily="34" charset="0"/>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Segoe UI" pitchFamily="34" charset="0"/>
                          <a:ea typeface="Segoe UI" pitchFamily="34" charset="0"/>
                          <a:cs typeface="Segoe UI" pitchFamily="34" charset="0"/>
                          <a:sym typeface="Wingdings"/>
                        </a:rPr>
                        <a:t></a:t>
                      </a:r>
                      <a:endParaRPr lang="en-US" sz="2900" b="1" dirty="0" smtClean="0">
                        <a:solidFill>
                          <a:srgbClr val="00B050"/>
                        </a:solidFill>
                        <a:latin typeface="Segoe UI" pitchFamily="34" charset="0"/>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Segoe UI" pitchFamily="34" charset="0"/>
                          <a:ea typeface="Segoe UI" pitchFamily="34" charset="0"/>
                          <a:cs typeface="Segoe UI" pitchFamily="34" charset="0"/>
                          <a:sym typeface="Wingdings"/>
                        </a:rPr>
                        <a:t></a:t>
                      </a:r>
                      <a:endParaRPr lang="en-US" sz="2900" b="1" dirty="0" smtClean="0">
                        <a:solidFill>
                          <a:srgbClr val="00B050"/>
                        </a:solidFill>
                        <a:latin typeface="Segoe UI" pitchFamily="34" charset="0"/>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Segoe UI" pitchFamily="34" charset="0"/>
                          <a:ea typeface="Segoe UI" pitchFamily="34" charset="0"/>
                          <a:cs typeface="Segoe UI" pitchFamily="34" charset="0"/>
                          <a:sym typeface="Wingdings"/>
                        </a:rPr>
                        <a:t></a:t>
                      </a:r>
                      <a:endParaRPr lang="en-US" sz="2900" b="1" dirty="0" smtClean="0">
                        <a:solidFill>
                          <a:srgbClr val="00B050"/>
                        </a:solidFill>
                        <a:latin typeface="Segoe UI" pitchFamily="34" charset="0"/>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Segoe UI" pitchFamily="34" charset="0"/>
                          <a:ea typeface="Segoe UI" pitchFamily="34" charset="0"/>
                          <a:cs typeface="Segoe UI" pitchFamily="34" charset="0"/>
                          <a:sym typeface="Wingdings"/>
                        </a:rPr>
                        <a:t></a:t>
                      </a:r>
                      <a:endParaRPr lang="en-US" sz="2900" b="1" dirty="0" smtClean="0">
                        <a:solidFill>
                          <a:srgbClr val="00B050"/>
                        </a:solidFill>
                        <a:latin typeface="Segoe UI" pitchFamily="34" charset="0"/>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Segoe UI" pitchFamily="34" charset="0"/>
                          <a:ea typeface="Segoe UI" pitchFamily="34" charset="0"/>
                          <a:cs typeface="Segoe UI" pitchFamily="34" charset="0"/>
                          <a:sym typeface="Wingdings"/>
                        </a:rPr>
                        <a:t></a:t>
                      </a:r>
                      <a:endParaRPr lang="en-US" sz="2900" b="1" dirty="0" smtClean="0">
                        <a:solidFill>
                          <a:srgbClr val="00B050"/>
                        </a:solidFill>
                        <a:latin typeface="Segoe UI" pitchFamily="34" charset="0"/>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Segoe UI" pitchFamily="34" charset="0"/>
                          <a:ea typeface="Segoe UI" pitchFamily="34" charset="0"/>
                          <a:cs typeface="Segoe UI" pitchFamily="34" charset="0"/>
                          <a:sym typeface="Wingdings"/>
                        </a:rPr>
                        <a:t></a:t>
                      </a:r>
                      <a:endParaRPr lang="en-US" sz="2900" b="1" dirty="0" smtClean="0">
                        <a:solidFill>
                          <a:srgbClr val="00B050"/>
                        </a:solidFill>
                        <a:latin typeface="Segoe UI" pitchFamily="34" charset="0"/>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Segoe UI" pitchFamily="34" charset="0"/>
                          <a:ea typeface="Segoe UI" pitchFamily="34" charset="0"/>
                          <a:cs typeface="Segoe UI" pitchFamily="34" charset="0"/>
                          <a:sym typeface="Wingdings"/>
                        </a:rPr>
                        <a:t></a:t>
                      </a:r>
                      <a:endParaRPr lang="en-US" sz="2900" b="1" dirty="0" smtClean="0">
                        <a:solidFill>
                          <a:srgbClr val="00B050"/>
                        </a:solidFill>
                        <a:latin typeface="Segoe UI" pitchFamily="34" charset="0"/>
                        <a:ea typeface="Segoe UI" pitchFamily="34" charset="0"/>
                        <a:cs typeface="Segoe UI" pitchFamily="34" charset="0"/>
                      </a:endParaRPr>
                    </a:p>
                  </a:txBody>
                  <a:tcPr marL="93260" marR="93260" marT="46630" marB="46630">
                    <a:solidFill>
                      <a:srgbClr val="FFC000"/>
                    </a:solidFill>
                  </a:tcPr>
                </a:tc>
              </a:tr>
              <a:tr h="341955">
                <a:tc>
                  <a:txBody>
                    <a:bodyPr/>
                    <a:lstStyle/>
                    <a:p>
                      <a:r>
                        <a:rPr lang="en-US" sz="1100" b="0" dirty="0" smtClean="0"/>
                        <a:t>File</a:t>
                      </a:r>
                      <a:r>
                        <a:rPr lang="en-US" sz="1100" b="0" baseline="0" dirty="0" smtClean="0"/>
                        <a:t> Share</a:t>
                      </a:r>
                      <a:endParaRPr lang="en-US" sz="1100" b="0" dirty="0"/>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r>
              <a:tr h="341955">
                <a:tc>
                  <a:txBody>
                    <a:bodyPr/>
                    <a:lstStyle/>
                    <a:p>
                      <a:r>
                        <a:rPr lang="en-US" sz="1100" b="0" dirty="0" smtClean="0"/>
                        <a:t>Website (HTTP)</a:t>
                      </a:r>
                      <a:endParaRPr lang="en-US" sz="1100" b="0" dirty="0"/>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r>
              <a:tr h="341955">
                <a:tc>
                  <a:txBody>
                    <a:bodyPr/>
                    <a:lstStyle/>
                    <a:p>
                      <a:r>
                        <a:rPr lang="en-US" sz="1100" b="0" dirty="0" smtClean="0"/>
                        <a:t>Lotus</a:t>
                      </a:r>
                      <a:r>
                        <a:rPr lang="en-US" sz="1100" b="0" baseline="0" dirty="0" smtClean="0"/>
                        <a:t> Notes</a:t>
                      </a:r>
                      <a:endParaRPr lang="en-US" sz="1100" b="0" dirty="0"/>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r>
              <a:tr h="409462">
                <a:tc>
                  <a:txBody>
                    <a:bodyPr/>
                    <a:lstStyle/>
                    <a:p>
                      <a:r>
                        <a:rPr lang="en-US" sz="1100" b="0" dirty="0" smtClean="0"/>
                        <a:t>Exchange Public Folder</a:t>
                      </a:r>
                      <a:endParaRPr lang="en-US" sz="1100" b="0" dirty="0"/>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r>
              <a:tr h="341955">
                <a:tc>
                  <a:txBody>
                    <a:bodyPr/>
                    <a:lstStyle/>
                    <a:p>
                      <a:r>
                        <a:rPr lang="en-US" sz="1100" b="0" dirty="0" smtClean="0"/>
                        <a:t>Documentum</a:t>
                      </a:r>
                      <a:endParaRPr lang="en-US" sz="1100" b="0" dirty="0"/>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Segoe UI" pitchFamily="34" charset="0"/>
                          <a:ea typeface="Segoe UI" pitchFamily="34" charset="0"/>
                          <a:cs typeface="Segoe UI" pitchFamily="34" charset="0"/>
                          <a:sym typeface="Wingdings"/>
                        </a:rPr>
                        <a:t></a:t>
                      </a: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Segoe UI" pitchFamily="34" charset="0"/>
                        <a:ea typeface="Segoe UI" pitchFamily="34" charset="0"/>
                        <a:cs typeface="Segoe UI" pitchFamily="34" charset="0"/>
                      </a:endParaRPr>
                    </a:p>
                  </a:txBody>
                  <a:tcPr marL="93260" marR="93260" marT="46630" marB="46630"/>
                </a:tc>
              </a:tr>
            </a:tbl>
          </a:graphicData>
        </a:graphic>
      </p:graphicFrame>
      <p:graphicFrame>
        <p:nvGraphicFramePr>
          <p:cNvPr id="37" name="Table 36"/>
          <p:cNvGraphicFramePr>
            <a:graphicFrameLocks noGrp="1"/>
          </p:cNvGraphicFramePr>
          <p:nvPr>
            <p:extLst>
              <p:ext uri="{D42A27DB-BD31-4B8C-83A1-F6EECF244321}">
                <p14:modId xmlns:p14="http://schemas.microsoft.com/office/powerpoint/2010/main" val="3976566640"/>
              </p:ext>
            </p:extLst>
          </p:nvPr>
        </p:nvGraphicFramePr>
        <p:xfrm>
          <a:off x="427037" y="3897988"/>
          <a:ext cx="10111358" cy="2875874"/>
        </p:xfrm>
        <a:graphic>
          <a:graphicData uri="http://schemas.openxmlformats.org/drawingml/2006/table">
            <a:tbl>
              <a:tblPr firstRow="1" bandRow="1">
                <a:tableStyleId>{69CF1AB2-1976-4502-BF36-3FF5EA218861}</a:tableStyleId>
              </a:tblPr>
              <a:tblGrid>
                <a:gridCol w="1680792"/>
                <a:gridCol w="931188"/>
                <a:gridCol w="838914"/>
                <a:gridCol w="813491"/>
                <a:gridCol w="855860"/>
                <a:gridCol w="855861"/>
                <a:gridCol w="838914"/>
                <a:gridCol w="830440"/>
                <a:gridCol w="855860"/>
                <a:gridCol w="805019"/>
                <a:gridCol w="805019"/>
              </a:tblGrid>
              <a:tr h="528475">
                <a:tc>
                  <a:txBody>
                    <a:bodyPr/>
                    <a:lstStyle/>
                    <a:p>
                      <a:r>
                        <a:rPr lang="en-US" sz="1600" b="1" dirty="0" smtClean="0">
                          <a:latin typeface="+mj-lt"/>
                        </a:rPr>
                        <a:t>SharePoint</a:t>
                      </a:r>
                      <a:endParaRPr lang="en-US" sz="1600" b="1" dirty="0">
                        <a:latin typeface="+mj-lt"/>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r>
              <a:tr h="341955">
                <a:tc>
                  <a:txBody>
                    <a:bodyPr/>
                    <a:lstStyle/>
                    <a:p>
                      <a:r>
                        <a:rPr lang="en-US" sz="1100" b="0" dirty="0" smtClean="0">
                          <a:latin typeface="+mj-lt"/>
                        </a:rPr>
                        <a:t>File</a:t>
                      </a:r>
                      <a:r>
                        <a:rPr lang="en-US" sz="1100" b="0" baseline="0" dirty="0" smtClean="0">
                          <a:latin typeface="+mj-lt"/>
                        </a:rPr>
                        <a:t> Share</a:t>
                      </a:r>
                      <a:endParaRPr lang="en-US" sz="1100" b="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r>
              <a:tr h="341955">
                <a:tc>
                  <a:txBody>
                    <a:bodyPr/>
                    <a:lstStyle/>
                    <a:p>
                      <a:r>
                        <a:rPr lang="en-US" sz="1100" b="0" dirty="0" smtClean="0">
                          <a:latin typeface="+mj-lt"/>
                        </a:rPr>
                        <a:t>Website (HTTP)</a:t>
                      </a:r>
                      <a:endParaRPr lang="en-US" sz="1100" b="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r>
              <a:tr h="341955">
                <a:tc>
                  <a:txBody>
                    <a:bodyPr/>
                    <a:lstStyle/>
                    <a:p>
                      <a:r>
                        <a:rPr lang="en-US" sz="1100" b="0" dirty="0" smtClean="0">
                          <a:latin typeface="+mj-lt"/>
                        </a:rPr>
                        <a:t>Lotus</a:t>
                      </a:r>
                      <a:r>
                        <a:rPr lang="en-US" sz="1100" b="0" baseline="0" dirty="0" smtClean="0">
                          <a:latin typeface="+mj-lt"/>
                        </a:rPr>
                        <a:t> Notes</a:t>
                      </a:r>
                      <a:endParaRPr lang="en-US" sz="1100" b="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r>
              <a:tr h="382185">
                <a:tc>
                  <a:txBody>
                    <a:bodyPr/>
                    <a:lstStyle/>
                    <a:p>
                      <a:r>
                        <a:rPr lang="en-US" sz="1100" b="0" dirty="0" smtClean="0">
                          <a:latin typeface="+mj-lt"/>
                        </a:rPr>
                        <a:t>Exchange Public Folder</a:t>
                      </a:r>
                      <a:endParaRPr lang="en-US" sz="1100" b="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r>
              <a:tr h="341955">
                <a:tc>
                  <a:txBody>
                    <a:bodyPr/>
                    <a:lstStyle/>
                    <a:p>
                      <a:r>
                        <a:rPr lang="en-US" sz="1100" b="0" dirty="0" smtClean="0">
                          <a:latin typeface="+mj-lt"/>
                        </a:rPr>
                        <a:t>Documentum</a:t>
                      </a:r>
                      <a:endParaRPr lang="en-US" sz="1100" b="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dirty="0" smtClean="0">
                          <a:solidFill>
                            <a:srgbClr val="00B050"/>
                          </a:solidFill>
                          <a:latin typeface="+mj-lt"/>
                          <a:ea typeface="Segoe UI" pitchFamily="34" charset="0"/>
                          <a:cs typeface="Segoe UI" pitchFamily="34" charset="0"/>
                          <a:sym typeface="Wingdings"/>
                        </a:rPr>
                        <a:t></a:t>
                      </a: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b="1" dirty="0" smtClean="0">
                        <a:solidFill>
                          <a:srgbClr val="00B050"/>
                        </a:solidFill>
                        <a:latin typeface="+mj-lt"/>
                        <a:ea typeface="Segoe UI" pitchFamily="34" charset="0"/>
                        <a:cs typeface="Segoe UI" pitchFamily="34" charset="0"/>
                      </a:endParaRPr>
                    </a:p>
                  </a:txBody>
                  <a:tcPr marL="93260" marR="93260" marT="46630" marB="46630"/>
                </a:tc>
              </a:tr>
              <a:tr h="590649">
                <a:tc>
                  <a:txBody>
                    <a:bodyPr/>
                    <a:lstStyle/>
                    <a:p>
                      <a:r>
                        <a:rPr lang="en-US" sz="1600" b="1" dirty="0" smtClean="0">
                          <a:latin typeface="+mj-lt"/>
                        </a:rPr>
                        <a:t>Connector</a:t>
                      </a:r>
                      <a:r>
                        <a:rPr lang="en-US" sz="1600" b="1" baseline="0" dirty="0" smtClean="0">
                          <a:latin typeface="+mj-lt"/>
                        </a:rPr>
                        <a:t> Framework</a:t>
                      </a:r>
                      <a:endParaRPr lang="en-US" sz="1600" b="1" dirty="0">
                        <a:latin typeface="+mj-lt"/>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900" b="1" dirty="0" smtClean="0">
                          <a:solidFill>
                            <a:srgbClr val="00B050"/>
                          </a:solidFill>
                          <a:latin typeface="+mj-lt"/>
                          <a:ea typeface="Segoe UI" pitchFamily="34" charset="0"/>
                          <a:cs typeface="Segoe UI" pitchFamily="34" charset="0"/>
                          <a:sym typeface="Wingdings"/>
                        </a:rPr>
                        <a:t></a:t>
                      </a: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2900" b="1" dirty="0" smtClean="0">
                        <a:solidFill>
                          <a:srgbClr val="00B050"/>
                        </a:solidFill>
                        <a:latin typeface="+mj-lt"/>
                        <a:ea typeface="Segoe UI" pitchFamily="34" charset="0"/>
                        <a:cs typeface="Segoe UI" pitchFamily="34" charset="0"/>
                      </a:endParaRPr>
                    </a:p>
                  </a:txBody>
                  <a:tcPr marL="93260" marR="93260" marT="46630" marB="46630">
                    <a:solidFill>
                      <a:srgbClr val="FFC000"/>
                    </a:solidFill>
                  </a:tcPr>
                </a:tc>
              </a:tr>
            </a:tbl>
          </a:graphicData>
        </a:graphic>
      </p:graphicFrame>
    </p:spTree>
    <p:extLst>
      <p:ext uri="{BB962C8B-B14F-4D97-AF65-F5344CB8AC3E}">
        <p14:creationId xmlns:p14="http://schemas.microsoft.com/office/powerpoint/2010/main" val="1284617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
                                        <p:tgtEl>
                                          <p:spTgt spid="36"/>
                                        </p:tgtEl>
                                      </p:cBhvr>
                                    </p:animEffect>
                                    <p:set>
                                      <p:cBhvr>
                                        <p:cTn id="12" dur="1" fill="hold">
                                          <p:stCondLst>
                                            <p:cond delay="199"/>
                                          </p:stCondLst>
                                        </p:cTn>
                                        <p:tgtEl>
                                          <p:spTgt spid="36"/>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1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bwMode="auto">
          <a:xfrm>
            <a:off x="310131" y="4057627"/>
            <a:ext cx="11122758" cy="391767"/>
          </a:xfrm>
          <a:prstGeom prst="round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latin typeface="Segoe UI Light"/>
            </a:endParaRPr>
          </a:p>
        </p:txBody>
      </p:sp>
      <p:sp>
        <p:nvSpPr>
          <p:cNvPr id="3" name="Title 2"/>
          <p:cNvSpPr>
            <a:spLocks noGrp="1"/>
          </p:cNvSpPr>
          <p:nvPr>
            <p:ph type="title"/>
          </p:nvPr>
        </p:nvSpPr>
        <p:spPr/>
        <p:txBody>
          <a:bodyPr/>
          <a:lstStyle/>
          <a:p>
            <a:r>
              <a:rPr lang="en-US" dirty="0" smtClean="0"/>
              <a:t>Building Connectors – What? </a:t>
            </a:r>
            <a:endParaRPr lang="en-US" dirty="0"/>
          </a:p>
        </p:txBody>
      </p:sp>
      <p:sp>
        <p:nvSpPr>
          <p:cNvPr id="4" name="TextBox 3"/>
          <p:cNvSpPr txBox="1"/>
          <p:nvPr/>
        </p:nvSpPr>
        <p:spPr>
          <a:xfrm>
            <a:off x="7764848" y="4093009"/>
            <a:ext cx="2102034" cy="318049"/>
          </a:xfrm>
          <a:prstGeom prst="rect">
            <a:avLst/>
          </a:prstGeom>
          <a:noFill/>
        </p:spPr>
        <p:txBody>
          <a:bodyPr wrap="square" lIns="0" tIns="0" rIns="0" bIns="0" rtlCol="0">
            <a:noAutofit/>
          </a:bodyPr>
          <a:lstStyle/>
          <a:p>
            <a:r>
              <a:rPr lang="en-US" sz="1836" dirty="0" smtClean="0">
                <a:solidFill>
                  <a:sysClr val="windowText" lastClr="000000"/>
                </a:solidFill>
                <a:latin typeface="Segoe UI Light"/>
                <a:ea typeface="Segoe UI" pitchFamily="34" charset="0"/>
                <a:cs typeface="Segoe UI" pitchFamily="34" charset="0"/>
              </a:rPr>
              <a:t>Structure </a:t>
            </a:r>
            <a:r>
              <a:rPr lang="en-US" sz="1836" dirty="0">
                <a:solidFill>
                  <a:sysClr val="windowText" lastClr="000000"/>
                </a:solidFill>
                <a:latin typeface="Segoe UI Light"/>
                <a:ea typeface="Segoe UI" pitchFamily="34" charset="0"/>
                <a:cs typeface="Segoe UI" pitchFamily="34" charset="0"/>
              </a:rPr>
              <a:t>of Host</a:t>
            </a:r>
          </a:p>
        </p:txBody>
      </p:sp>
      <p:sp>
        <p:nvSpPr>
          <p:cNvPr id="5" name="TextBox 4"/>
          <p:cNvSpPr txBox="1"/>
          <p:nvPr/>
        </p:nvSpPr>
        <p:spPr>
          <a:xfrm>
            <a:off x="3322637" y="4106944"/>
            <a:ext cx="1973442" cy="290181"/>
          </a:xfrm>
          <a:prstGeom prst="rect">
            <a:avLst/>
          </a:prstGeom>
          <a:noFill/>
        </p:spPr>
        <p:txBody>
          <a:bodyPr wrap="square" lIns="0" tIns="0" rIns="0" bIns="0" rtlCol="0">
            <a:noAutofit/>
          </a:bodyPr>
          <a:lstStyle/>
          <a:p>
            <a:pPr algn="ctr"/>
            <a:r>
              <a:rPr lang="en-US" sz="1836" dirty="0" smtClean="0">
                <a:solidFill>
                  <a:sysClr val="windowText" lastClr="000000"/>
                </a:solidFill>
                <a:latin typeface="Segoe UI Light"/>
                <a:ea typeface="Segoe UI" pitchFamily="34" charset="0"/>
                <a:cs typeface="Segoe UI" pitchFamily="34" charset="0"/>
              </a:rPr>
              <a:t>Connector </a:t>
            </a:r>
            <a:r>
              <a:rPr lang="en-US" sz="1836" dirty="0">
                <a:solidFill>
                  <a:sysClr val="windowText" lastClr="000000"/>
                </a:solidFill>
                <a:latin typeface="Segoe UI Light"/>
                <a:ea typeface="Segoe UI" pitchFamily="34" charset="0"/>
                <a:cs typeface="Segoe UI" pitchFamily="34" charset="0"/>
              </a:rPr>
              <a:t>Code</a:t>
            </a:r>
          </a:p>
        </p:txBody>
      </p:sp>
      <p:sp>
        <p:nvSpPr>
          <p:cNvPr id="7" name="Rounded Rectangle 6"/>
          <p:cNvSpPr/>
          <p:nvPr/>
        </p:nvSpPr>
        <p:spPr bwMode="auto">
          <a:xfrm>
            <a:off x="876421" y="1755809"/>
            <a:ext cx="1852454" cy="1271733"/>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UI Light"/>
            </a:endParaRPr>
          </a:p>
        </p:txBody>
      </p:sp>
      <p:sp>
        <p:nvSpPr>
          <p:cNvPr id="8" name="Flowchart: Magnetic Disk 7"/>
          <p:cNvSpPr/>
          <p:nvPr/>
        </p:nvSpPr>
        <p:spPr>
          <a:xfrm>
            <a:off x="1082315" y="2067703"/>
            <a:ext cx="834435" cy="682293"/>
          </a:xfrm>
          <a:prstGeom prst="flowChartMagneticDisk">
            <a:avLst/>
          </a:prstGeom>
          <a:solidFill>
            <a:srgbClr val="92D050"/>
          </a:solidFill>
          <a:ln>
            <a:solidFill>
              <a:schemeClr val="accent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24" dirty="0">
                <a:solidFill>
                  <a:srgbClr val="000000"/>
                </a:solidFill>
                <a:latin typeface="Segoe UI Light"/>
                <a:ea typeface="Segoe UI" pitchFamily="34" charset="0"/>
                <a:cs typeface="Segoe UI" pitchFamily="34" charset="0"/>
              </a:rPr>
              <a:t>Data Store</a:t>
            </a:r>
          </a:p>
        </p:txBody>
      </p:sp>
      <p:sp>
        <p:nvSpPr>
          <p:cNvPr id="9" name="TextBox 8"/>
          <p:cNvSpPr txBox="1"/>
          <p:nvPr/>
        </p:nvSpPr>
        <p:spPr>
          <a:xfrm>
            <a:off x="965150" y="3131518"/>
            <a:ext cx="1671419" cy="411799"/>
          </a:xfrm>
          <a:prstGeom prst="rect">
            <a:avLst/>
          </a:prstGeom>
          <a:noFill/>
        </p:spPr>
        <p:txBody>
          <a:bodyPr wrap="square" lIns="0" tIns="0" rIns="0" bIns="0" rtlCol="0">
            <a:noAutofit/>
          </a:bodyPr>
          <a:lstStyle/>
          <a:p>
            <a:pPr algn="ctr"/>
            <a:r>
              <a:rPr lang="en-US" sz="1428" dirty="0">
                <a:solidFill>
                  <a:srgbClr val="000000"/>
                </a:solidFill>
                <a:latin typeface="Segoe UI Light"/>
                <a:ea typeface="Segoe UI" pitchFamily="34" charset="0"/>
                <a:cs typeface="Segoe UI" pitchFamily="34" charset="0"/>
              </a:rPr>
              <a:t>External Content</a:t>
            </a:r>
          </a:p>
        </p:txBody>
      </p:sp>
      <p:sp>
        <p:nvSpPr>
          <p:cNvPr id="10" name="TextBox 9"/>
          <p:cNvSpPr txBox="1"/>
          <p:nvPr/>
        </p:nvSpPr>
        <p:spPr>
          <a:xfrm>
            <a:off x="2329187" y="2043480"/>
            <a:ext cx="387546" cy="729715"/>
          </a:xfrm>
          <a:prstGeom prst="rect">
            <a:avLst/>
          </a:prstGeom>
          <a:solidFill>
            <a:srgbClr val="92D050"/>
          </a:solidFill>
          <a:ln>
            <a:solidFill>
              <a:schemeClr val="accent1"/>
            </a:solidFill>
          </a:ln>
        </p:spPr>
        <p:txBody>
          <a:bodyPr vert="vert270" wrap="square" lIns="0" tIns="0" rIns="0" bIns="0" rtlCol="0">
            <a:noAutofit/>
          </a:bodyPr>
          <a:lstStyle/>
          <a:p>
            <a:pPr algn="ctr"/>
            <a:r>
              <a:rPr lang="en-US" sz="1632" b="1" dirty="0">
                <a:solidFill>
                  <a:srgbClr val="000000"/>
                </a:solidFill>
                <a:latin typeface="Segoe UI Light"/>
                <a:ea typeface="Segoe UI" pitchFamily="34" charset="0"/>
                <a:cs typeface="Segoe UI" pitchFamily="34" charset="0"/>
              </a:rPr>
              <a:t>API</a:t>
            </a:r>
          </a:p>
        </p:txBody>
      </p:sp>
      <p:sp>
        <p:nvSpPr>
          <p:cNvPr id="11" name="TextBox 10"/>
          <p:cNvSpPr txBox="1"/>
          <p:nvPr/>
        </p:nvSpPr>
        <p:spPr>
          <a:xfrm>
            <a:off x="5682529" y="2043480"/>
            <a:ext cx="1805687" cy="729715"/>
          </a:xfrm>
          <a:prstGeom prst="rect">
            <a:avLst/>
          </a:prstGeom>
          <a:solidFill>
            <a:schemeClr val="accent1"/>
          </a:solidFill>
        </p:spPr>
        <p:txBody>
          <a:bodyPr wrap="square" lIns="0" tIns="0" rIns="0" bIns="0" rtlCol="0">
            <a:noAutofit/>
          </a:bodyPr>
          <a:lstStyle/>
          <a:p>
            <a:pPr algn="ctr">
              <a:spcBef>
                <a:spcPts val="1836"/>
              </a:spcBef>
            </a:pPr>
            <a:endParaRPr lang="en-US" sz="1632" dirty="0">
              <a:solidFill>
                <a:srgbClr val="000000"/>
              </a:solidFill>
              <a:latin typeface="Segoe UI Light"/>
              <a:ea typeface="Segoe UI" pitchFamily="34" charset="0"/>
              <a:cs typeface="Segoe UI" pitchFamily="34" charset="0"/>
            </a:endParaRPr>
          </a:p>
          <a:p>
            <a:pPr algn="ctr"/>
            <a:endParaRPr lang="en-US" sz="1632" dirty="0">
              <a:solidFill>
                <a:srgbClr val="000000"/>
              </a:solidFill>
              <a:latin typeface="Segoe UI Light"/>
              <a:ea typeface="Segoe UI" pitchFamily="34" charset="0"/>
              <a:cs typeface="Segoe UI" pitchFamily="34" charset="0"/>
            </a:endParaRPr>
          </a:p>
        </p:txBody>
      </p:sp>
      <p:sp>
        <p:nvSpPr>
          <p:cNvPr id="12" name="Flowchart: Magnetic Disk 11"/>
          <p:cNvSpPr/>
          <p:nvPr/>
        </p:nvSpPr>
        <p:spPr>
          <a:xfrm>
            <a:off x="6139059" y="2606617"/>
            <a:ext cx="927254" cy="621736"/>
          </a:xfrm>
          <a:prstGeom prst="flowChartMagneticDisk">
            <a:avLst/>
          </a:prstGeom>
          <a:solidFill>
            <a:srgbClr val="92D050"/>
          </a:solidFill>
          <a:ln>
            <a:solidFill>
              <a:schemeClr val="accent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24" dirty="0">
                <a:solidFill>
                  <a:srgbClr val="000000"/>
                </a:solidFill>
                <a:latin typeface="Segoe UI Light"/>
                <a:ea typeface="Segoe UI" pitchFamily="34" charset="0"/>
                <a:cs typeface="Segoe UI" pitchFamily="34" charset="0"/>
              </a:rPr>
              <a:t>BDC Metadata</a:t>
            </a:r>
          </a:p>
        </p:txBody>
      </p:sp>
      <p:cxnSp>
        <p:nvCxnSpPr>
          <p:cNvPr id="13" name="Straight Arrow Connector 12"/>
          <p:cNvCxnSpPr>
            <a:stCxn id="10" idx="3"/>
            <a:endCxn id="15" idx="0"/>
          </p:cNvCxnSpPr>
          <p:nvPr/>
        </p:nvCxnSpPr>
        <p:spPr>
          <a:xfrm>
            <a:off x="2716734" y="2408338"/>
            <a:ext cx="1253905" cy="1868"/>
          </a:xfrm>
          <a:prstGeom prst="straightConnector1">
            <a:avLst/>
          </a:prstGeom>
          <a:ln w="25400" cmpd="sng">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10" idx="1"/>
            <a:endCxn id="8" idx="4"/>
          </p:cNvCxnSpPr>
          <p:nvPr/>
        </p:nvCxnSpPr>
        <p:spPr>
          <a:xfrm flipH="1">
            <a:off x="1916751" y="2408337"/>
            <a:ext cx="412437" cy="512"/>
          </a:xfrm>
          <a:prstGeom prst="straightConnector1">
            <a:avLst/>
          </a:prstGeom>
          <a:ln>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rot="16200000">
            <a:off x="3240726" y="2123570"/>
            <a:ext cx="2033094" cy="573271"/>
          </a:xfrm>
          <a:prstGeom prst="rect">
            <a:avLst/>
          </a:prstGeom>
          <a:solidFill>
            <a:srgbClr val="FFC000"/>
          </a:solidFill>
        </p:spPr>
        <p:txBody>
          <a:bodyPr wrap="square" lIns="0" tIns="0" rIns="0" bIns="0" rtlCol="0">
            <a:noAutofit/>
          </a:bodyPr>
          <a:lstStyle/>
          <a:p>
            <a:pPr algn="ctr"/>
            <a:r>
              <a:rPr lang="en-US" sz="1632" b="1" dirty="0">
                <a:solidFill>
                  <a:srgbClr val="000000"/>
                </a:solidFill>
                <a:latin typeface="Segoe UI Light"/>
                <a:ea typeface="Segoe UI" pitchFamily="34" charset="0"/>
                <a:cs typeface="Segoe UI" pitchFamily="34" charset="0"/>
              </a:rPr>
              <a:t>OOB BCS or </a:t>
            </a:r>
          </a:p>
          <a:p>
            <a:pPr algn="ctr"/>
            <a:r>
              <a:rPr lang="en-US" sz="1632" b="1" dirty="0">
                <a:solidFill>
                  <a:srgbClr val="000000"/>
                </a:solidFill>
                <a:latin typeface="Segoe UI Light"/>
                <a:ea typeface="Segoe UI" pitchFamily="34" charset="0"/>
                <a:cs typeface="Segoe UI" pitchFamily="34" charset="0"/>
              </a:rPr>
              <a:t>Custom Connector</a:t>
            </a:r>
          </a:p>
        </p:txBody>
      </p:sp>
      <p:sp>
        <p:nvSpPr>
          <p:cNvPr id="16" name="TextBox 15"/>
          <p:cNvSpPr txBox="1"/>
          <p:nvPr/>
        </p:nvSpPr>
        <p:spPr>
          <a:xfrm>
            <a:off x="8583577" y="2272055"/>
            <a:ext cx="2313341" cy="275345"/>
          </a:xfrm>
          <a:prstGeom prst="rect">
            <a:avLst/>
          </a:prstGeom>
          <a:solidFill>
            <a:srgbClr val="00B050"/>
          </a:solidFill>
        </p:spPr>
        <p:txBody>
          <a:bodyPr wrap="square" lIns="0" tIns="0" rIns="0" bIns="0" rtlCol="0">
            <a:noAutofit/>
          </a:bodyPr>
          <a:lstStyle/>
          <a:p>
            <a:pPr algn="ctr"/>
            <a:r>
              <a:rPr lang="en-US" sz="1632" dirty="0">
                <a:solidFill>
                  <a:srgbClr val="000000"/>
                </a:solidFill>
                <a:latin typeface="Segoe UI Light"/>
                <a:ea typeface="Segoe UI" pitchFamily="34" charset="0"/>
                <a:cs typeface="Segoe UI" pitchFamily="34" charset="0"/>
              </a:rPr>
              <a:t>Connector Framework</a:t>
            </a:r>
          </a:p>
        </p:txBody>
      </p:sp>
      <p:sp>
        <p:nvSpPr>
          <p:cNvPr id="17" name="TextBox 16"/>
          <p:cNvSpPr txBox="1"/>
          <p:nvPr/>
        </p:nvSpPr>
        <p:spPr>
          <a:xfrm>
            <a:off x="8583576" y="2620218"/>
            <a:ext cx="2313341" cy="743070"/>
          </a:xfrm>
          <a:prstGeom prst="rect">
            <a:avLst/>
          </a:prstGeom>
          <a:solidFill>
            <a:schemeClr val="accent1"/>
          </a:solidFill>
        </p:spPr>
        <p:txBody>
          <a:bodyPr wrap="square" lIns="0" tIns="0" rIns="0" bIns="0" rtlCol="0">
            <a:noAutofit/>
          </a:bodyPr>
          <a:lstStyle/>
          <a:p>
            <a:pPr algn="ctr"/>
            <a:endParaRPr lang="en-US" sz="1428" dirty="0">
              <a:solidFill>
                <a:srgbClr val="000000"/>
              </a:solidFill>
              <a:latin typeface="Segoe UI Light"/>
              <a:ea typeface="Segoe UI" pitchFamily="34" charset="0"/>
              <a:cs typeface="Segoe UI" pitchFamily="34" charset="0"/>
            </a:endParaRPr>
          </a:p>
          <a:p>
            <a:pPr algn="ctr"/>
            <a:r>
              <a:rPr lang="en-US" sz="1428" dirty="0">
                <a:solidFill>
                  <a:srgbClr val="000000"/>
                </a:solidFill>
                <a:latin typeface="Segoe UI Light"/>
                <a:ea typeface="Segoe UI" pitchFamily="34" charset="0"/>
                <a:cs typeface="Segoe UI" pitchFamily="34" charset="0"/>
              </a:rPr>
              <a:t>Search</a:t>
            </a:r>
          </a:p>
        </p:txBody>
      </p:sp>
      <p:cxnSp>
        <p:nvCxnSpPr>
          <p:cNvPr id="18" name="Straight Arrow Connector 17"/>
          <p:cNvCxnSpPr>
            <a:stCxn id="11" idx="3"/>
            <a:endCxn id="16" idx="1"/>
          </p:cNvCxnSpPr>
          <p:nvPr/>
        </p:nvCxnSpPr>
        <p:spPr>
          <a:xfrm>
            <a:off x="7488216" y="2408338"/>
            <a:ext cx="1095361" cy="1390"/>
          </a:xfrm>
          <a:prstGeom prst="straightConnector1">
            <a:avLst/>
          </a:prstGeom>
          <a:ln w="25400" cmpd="sng">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7839059" y="3508386"/>
            <a:ext cx="1731978" cy="293676"/>
          </a:xfrm>
          <a:prstGeom prst="rect">
            <a:avLst/>
          </a:prstGeom>
          <a:solidFill>
            <a:srgbClr val="FFC000"/>
          </a:solidFill>
        </p:spPr>
        <p:txBody>
          <a:bodyPr wrap="square" lIns="0" tIns="0" rIns="0" bIns="0" rtlCol="0">
            <a:noAutofit/>
          </a:bodyPr>
          <a:lstStyle/>
          <a:p>
            <a:pPr algn="ctr"/>
            <a:r>
              <a:rPr lang="en-US" sz="1632" b="1" dirty="0">
                <a:solidFill>
                  <a:srgbClr val="000000"/>
                </a:solidFill>
                <a:latin typeface="Segoe UI Light"/>
                <a:ea typeface="Segoe UI" pitchFamily="34" charset="0"/>
                <a:cs typeface="Segoe UI" pitchFamily="34" charset="0"/>
              </a:rPr>
              <a:t>Model File</a:t>
            </a:r>
          </a:p>
        </p:txBody>
      </p:sp>
      <p:cxnSp>
        <p:nvCxnSpPr>
          <p:cNvPr id="20" name="Curved Connector 19"/>
          <p:cNvCxnSpPr>
            <a:stCxn id="19" idx="1"/>
            <a:endCxn id="12" idx="4"/>
          </p:cNvCxnSpPr>
          <p:nvPr/>
        </p:nvCxnSpPr>
        <p:spPr>
          <a:xfrm rot="10800000">
            <a:off x="7066313" y="2917486"/>
            <a:ext cx="772746" cy="737739"/>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5" idx="2"/>
            <a:endCxn id="11" idx="1"/>
          </p:cNvCxnSpPr>
          <p:nvPr/>
        </p:nvCxnSpPr>
        <p:spPr>
          <a:xfrm flipV="1">
            <a:off x="4543909" y="2408338"/>
            <a:ext cx="1138620" cy="1868"/>
          </a:xfrm>
          <a:prstGeom prst="straightConnector1">
            <a:avLst/>
          </a:prstGeom>
          <a:ln w="25400" cmpd="sng">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6012593" y="2272054"/>
            <a:ext cx="1053720" cy="411800"/>
          </a:xfrm>
          <a:prstGeom prst="rect">
            <a:avLst/>
          </a:prstGeom>
          <a:noFill/>
        </p:spPr>
        <p:txBody>
          <a:bodyPr wrap="square" lIns="0" tIns="0" rIns="0" bIns="0" rtlCol="0">
            <a:noAutofit/>
          </a:bodyPr>
          <a:lstStyle/>
          <a:p>
            <a:pPr algn="ctr"/>
            <a:r>
              <a:rPr lang="en-US" sz="1428" dirty="0">
                <a:solidFill>
                  <a:srgbClr val="FFFFFF"/>
                </a:solidFill>
                <a:latin typeface="Segoe UI Light"/>
                <a:ea typeface="Segoe UI" pitchFamily="34" charset="0"/>
                <a:cs typeface="Segoe UI" pitchFamily="34" charset="0"/>
              </a:rPr>
              <a:t>BDC</a:t>
            </a:r>
          </a:p>
        </p:txBody>
      </p:sp>
      <p:sp>
        <p:nvSpPr>
          <p:cNvPr id="29" name="TextBox 28"/>
          <p:cNvSpPr txBox="1"/>
          <p:nvPr/>
        </p:nvSpPr>
        <p:spPr>
          <a:xfrm>
            <a:off x="452796" y="4132293"/>
            <a:ext cx="1664301" cy="272538"/>
          </a:xfrm>
          <a:prstGeom prst="rect">
            <a:avLst/>
          </a:prstGeom>
          <a:noFill/>
        </p:spPr>
        <p:txBody>
          <a:bodyPr wrap="square" lIns="0" tIns="0" rIns="0" bIns="0" rtlCol="0">
            <a:noAutofit/>
          </a:bodyPr>
          <a:lstStyle/>
          <a:p>
            <a:r>
              <a:rPr lang="en-US" sz="1836" dirty="0">
                <a:solidFill>
                  <a:sysClr val="windowText" lastClr="000000"/>
                </a:solidFill>
                <a:latin typeface="Segoe UI Light"/>
                <a:ea typeface="Segoe UI" pitchFamily="34" charset="0"/>
                <a:cs typeface="Segoe UI" pitchFamily="34" charset="0"/>
              </a:rPr>
              <a:t>What to build?</a:t>
            </a:r>
          </a:p>
        </p:txBody>
      </p:sp>
      <p:cxnSp>
        <p:nvCxnSpPr>
          <p:cNvPr id="39" name="Straight Connector 38"/>
          <p:cNvCxnSpPr/>
          <p:nvPr/>
        </p:nvCxnSpPr>
        <p:spPr>
          <a:xfrm>
            <a:off x="860626" y="3869656"/>
            <a:ext cx="11155620" cy="1"/>
          </a:xfrm>
          <a:prstGeom prst="line">
            <a:avLst/>
          </a:prstGeom>
          <a:ln>
            <a:solidFill>
              <a:srgbClr val="FFC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8" name="Rounded Rectangle 37"/>
          <p:cNvSpPr/>
          <p:nvPr/>
        </p:nvSpPr>
        <p:spPr bwMode="auto">
          <a:xfrm>
            <a:off x="310131" y="4679699"/>
            <a:ext cx="11122758" cy="687258"/>
          </a:xfrm>
          <a:prstGeom prst="round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solidFill>
                <a:srgbClr val="FFFFFF"/>
              </a:solidFill>
              <a:latin typeface="Segoe UI Light"/>
            </a:endParaRPr>
          </a:p>
        </p:txBody>
      </p:sp>
      <p:sp>
        <p:nvSpPr>
          <p:cNvPr id="40" name="TextBox 39"/>
          <p:cNvSpPr txBox="1"/>
          <p:nvPr/>
        </p:nvSpPr>
        <p:spPr>
          <a:xfrm>
            <a:off x="439263" y="4715883"/>
            <a:ext cx="1664301" cy="618692"/>
          </a:xfrm>
          <a:prstGeom prst="rect">
            <a:avLst/>
          </a:prstGeom>
          <a:noFill/>
        </p:spPr>
        <p:txBody>
          <a:bodyPr wrap="square" lIns="0" tIns="0" rIns="0" bIns="0" rtlCol="0">
            <a:noAutofit/>
          </a:bodyPr>
          <a:lstStyle/>
          <a:p>
            <a:r>
              <a:rPr lang="en-US" sz="1836" dirty="0">
                <a:solidFill>
                  <a:sysClr val="windowText" lastClr="000000"/>
                </a:solidFill>
                <a:latin typeface="Segoe UI Light"/>
                <a:ea typeface="Segoe UI" pitchFamily="34" charset="0"/>
                <a:cs typeface="Segoe UI" pitchFamily="34" charset="0"/>
              </a:rPr>
              <a:t>If host is DB or WCF</a:t>
            </a:r>
          </a:p>
        </p:txBody>
      </p:sp>
      <p:sp>
        <p:nvSpPr>
          <p:cNvPr id="41" name="TextBox 40"/>
          <p:cNvSpPr txBox="1"/>
          <p:nvPr/>
        </p:nvSpPr>
        <p:spPr>
          <a:xfrm>
            <a:off x="3398837" y="4843510"/>
            <a:ext cx="1664301" cy="353810"/>
          </a:xfrm>
          <a:prstGeom prst="rect">
            <a:avLst/>
          </a:prstGeom>
          <a:noFill/>
        </p:spPr>
        <p:txBody>
          <a:bodyPr wrap="square" lIns="0" tIns="0" rIns="0" bIns="0" rtlCol="0">
            <a:noAutofit/>
          </a:bodyPr>
          <a:lstStyle/>
          <a:p>
            <a:pPr algn="ctr"/>
            <a:r>
              <a:rPr lang="en-US" sz="1836" dirty="0" smtClean="0">
                <a:solidFill>
                  <a:sysClr val="windowText" lastClr="000000"/>
                </a:solidFill>
                <a:latin typeface="Segoe UI Light"/>
                <a:ea typeface="Segoe UI" pitchFamily="34" charset="0"/>
                <a:cs typeface="Segoe UI" pitchFamily="34" charset="0"/>
              </a:rPr>
              <a:t>Nothing</a:t>
            </a:r>
            <a:endParaRPr lang="en-US" sz="1836" dirty="0">
              <a:solidFill>
                <a:sysClr val="windowText" lastClr="000000"/>
              </a:solidFill>
              <a:latin typeface="Segoe UI Light"/>
              <a:ea typeface="Segoe UI" pitchFamily="34" charset="0"/>
              <a:cs typeface="Segoe UI" pitchFamily="34" charset="0"/>
            </a:endParaRPr>
          </a:p>
        </p:txBody>
      </p:sp>
      <p:sp>
        <p:nvSpPr>
          <p:cNvPr id="42" name="TextBox 41"/>
          <p:cNvSpPr txBox="1"/>
          <p:nvPr/>
        </p:nvSpPr>
        <p:spPr>
          <a:xfrm>
            <a:off x="7637433" y="4718276"/>
            <a:ext cx="2238404" cy="618692"/>
          </a:xfrm>
          <a:prstGeom prst="rect">
            <a:avLst/>
          </a:prstGeom>
          <a:noFill/>
        </p:spPr>
        <p:txBody>
          <a:bodyPr wrap="square" lIns="0" tIns="0" rIns="0" bIns="0" rtlCol="0">
            <a:noAutofit/>
          </a:bodyPr>
          <a:lstStyle/>
          <a:p>
            <a:pPr algn="ctr"/>
            <a:r>
              <a:rPr lang="en-US" sz="1836" dirty="0">
                <a:solidFill>
                  <a:sysClr val="windowText" lastClr="000000"/>
                </a:solidFill>
                <a:latin typeface="Segoe UI Light"/>
                <a:ea typeface="Segoe UI" pitchFamily="34" charset="0"/>
                <a:cs typeface="Segoe UI" pitchFamily="34" charset="0"/>
              </a:rPr>
              <a:t>Build using SharePoint Designer</a:t>
            </a:r>
          </a:p>
        </p:txBody>
      </p:sp>
      <p:sp>
        <p:nvSpPr>
          <p:cNvPr id="43" name="Rounded Rectangle 42"/>
          <p:cNvSpPr/>
          <p:nvPr/>
        </p:nvSpPr>
        <p:spPr bwMode="auto">
          <a:xfrm>
            <a:off x="310131" y="5583938"/>
            <a:ext cx="11122758" cy="687258"/>
          </a:xfrm>
          <a:prstGeom prst="round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solidFill>
                <a:srgbClr val="FFFFFF"/>
              </a:solidFill>
              <a:latin typeface="Segoe UI Light"/>
            </a:endParaRPr>
          </a:p>
        </p:txBody>
      </p:sp>
      <p:sp>
        <p:nvSpPr>
          <p:cNvPr id="44" name="TextBox 43"/>
          <p:cNvSpPr txBox="1"/>
          <p:nvPr/>
        </p:nvSpPr>
        <p:spPr>
          <a:xfrm>
            <a:off x="439263" y="5620122"/>
            <a:ext cx="1664301" cy="618692"/>
          </a:xfrm>
          <a:prstGeom prst="rect">
            <a:avLst/>
          </a:prstGeom>
          <a:noFill/>
        </p:spPr>
        <p:txBody>
          <a:bodyPr wrap="square" lIns="0" tIns="0" rIns="0" bIns="0" rtlCol="0">
            <a:noAutofit/>
          </a:bodyPr>
          <a:lstStyle/>
          <a:p>
            <a:r>
              <a:rPr lang="en-US" sz="1836" dirty="0">
                <a:solidFill>
                  <a:sysClr val="windowText" lastClr="000000"/>
                </a:solidFill>
                <a:latin typeface="Segoe UI Light"/>
                <a:ea typeface="Segoe UI" pitchFamily="34" charset="0"/>
                <a:cs typeface="Segoe UI" pitchFamily="34" charset="0"/>
              </a:rPr>
              <a:t>Else…</a:t>
            </a:r>
          </a:p>
        </p:txBody>
      </p:sp>
      <p:sp>
        <p:nvSpPr>
          <p:cNvPr id="45" name="TextBox 44"/>
          <p:cNvSpPr txBox="1"/>
          <p:nvPr/>
        </p:nvSpPr>
        <p:spPr>
          <a:xfrm>
            <a:off x="3246437" y="5602029"/>
            <a:ext cx="1982646" cy="708045"/>
          </a:xfrm>
          <a:prstGeom prst="rect">
            <a:avLst/>
          </a:prstGeom>
          <a:noFill/>
        </p:spPr>
        <p:txBody>
          <a:bodyPr wrap="square" lIns="0" tIns="0" rIns="0" bIns="0" rtlCol="0">
            <a:noAutofit/>
          </a:bodyPr>
          <a:lstStyle/>
          <a:p>
            <a:pPr algn="ctr"/>
            <a:r>
              <a:rPr lang="en-US" sz="1836" dirty="0">
                <a:solidFill>
                  <a:sysClr val="windowText" lastClr="000000"/>
                </a:solidFill>
                <a:latin typeface="Segoe UI Light"/>
                <a:ea typeface="Segoe UI" pitchFamily="34" charset="0"/>
                <a:cs typeface="Segoe UI" pitchFamily="34" charset="0"/>
              </a:rPr>
              <a:t>.NET or SHIM using Visual Studio</a:t>
            </a:r>
          </a:p>
        </p:txBody>
      </p:sp>
      <p:sp>
        <p:nvSpPr>
          <p:cNvPr id="46" name="TextBox 45"/>
          <p:cNvSpPr txBox="1"/>
          <p:nvPr/>
        </p:nvSpPr>
        <p:spPr>
          <a:xfrm>
            <a:off x="7666037" y="5622515"/>
            <a:ext cx="2238404" cy="618692"/>
          </a:xfrm>
          <a:prstGeom prst="rect">
            <a:avLst/>
          </a:prstGeom>
          <a:noFill/>
        </p:spPr>
        <p:txBody>
          <a:bodyPr wrap="square" lIns="0" tIns="0" rIns="0" bIns="0" rtlCol="0">
            <a:noAutofit/>
          </a:bodyPr>
          <a:lstStyle/>
          <a:p>
            <a:pPr algn="ctr"/>
            <a:r>
              <a:rPr lang="en-US" sz="1836" dirty="0">
                <a:solidFill>
                  <a:sysClr val="windowText" lastClr="000000"/>
                </a:solidFill>
                <a:latin typeface="Segoe UI Light"/>
                <a:ea typeface="Segoe UI" pitchFamily="34" charset="0"/>
                <a:cs typeface="Segoe UI" pitchFamily="34" charset="0"/>
              </a:rPr>
              <a:t>Build using </a:t>
            </a:r>
            <a:br>
              <a:rPr lang="en-US" sz="1836" dirty="0">
                <a:solidFill>
                  <a:sysClr val="windowText" lastClr="000000"/>
                </a:solidFill>
                <a:latin typeface="Segoe UI Light"/>
                <a:ea typeface="Segoe UI" pitchFamily="34" charset="0"/>
                <a:cs typeface="Segoe UI" pitchFamily="34" charset="0"/>
              </a:rPr>
            </a:br>
            <a:r>
              <a:rPr lang="en-US" sz="1836" dirty="0">
                <a:solidFill>
                  <a:sysClr val="windowText" lastClr="000000"/>
                </a:solidFill>
                <a:latin typeface="Segoe UI Light"/>
                <a:ea typeface="Segoe UI" pitchFamily="34" charset="0"/>
                <a:cs typeface="Segoe UI" pitchFamily="34" charset="0"/>
              </a:rPr>
              <a:t>Visual Studio</a:t>
            </a:r>
          </a:p>
        </p:txBody>
      </p:sp>
      <p:sp>
        <p:nvSpPr>
          <p:cNvPr id="47" name="TextBox 46"/>
          <p:cNvSpPr txBox="1"/>
          <p:nvPr/>
        </p:nvSpPr>
        <p:spPr>
          <a:xfrm>
            <a:off x="2728590" y="5649860"/>
            <a:ext cx="550333" cy="484469"/>
          </a:xfrm>
          <a:prstGeom prst="rect">
            <a:avLst/>
          </a:prstGeom>
          <a:noFill/>
        </p:spPr>
        <p:txBody>
          <a:bodyPr wrap="square" lIns="0" tIns="0" rIns="0" bIns="0" rtlCol="0">
            <a:noAutofit/>
          </a:bodyPr>
          <a:lstStyle/>
          <a:p>
            <a:pPr algn="ctr"/>
            <a:r>
              <a:rPr lang="en-US" sz="4488" b="1" dirty="0">
                <a:solidFill>
                  <a:srgbClr val="00B050"/>
                </a:solidFill>
                <a:latin typeface="Segoe UI Light"/>
                <a:ea typeface="Segoe UI" pitchFamily="34" charset="0"/>
                <a:cs typeface="Segoe UI" pitchFamily="34" charset="0"/>
                <a:sym typeface="Wingdings"/>
              </a:rPr>
              <a:t></a:t>
            </a:r>
            <a:endParaRPr lang="en-US" sz="4488" b="1" dirty="0">
              <a:solidFill>
                <a:srgbClr val="00B050"/>
              </a:solidFill>
              <a:latin typeface="Segoe UI Light"/>
              <a:ea typeface="Segoe UI" pitchFamily="34" charset="0"/>
              <a:cs typeface="Segoe UI" pitchFamily="34" charset="0"/>
            </a:endParaRPr>
          </a:p>
        </p:txBody>
      </p:sp>
      <p:sp>
        <p:nvSpPr>
          <p:cNvPr id="48" name="TextBox 47"/>
          <p:cNvSpPr txBox="1"/>
          <p:nvPr/>
        </p:nvSpPr>
        <p:spPr>
          <a:xfrm>
            <a:off x="7094172" y="5634478"/>
            <a:ext cx="530009" cy="515234"/>
          </a:xfrm>
          <a:prstGeom prst="rect">
            <a:avLst/>
          </a:prstGeom>
          <a:noFill/>
        </p:spPr>
        <p:txBody>
          <a:bodyPr wrap="square" lIns="0" tIns="0" rIns="0" bIns="0" rtlCol="0">
            <a:noAutofit/>
          </a:bodyPr>
          <a:lstStyle/>
          <a:p>
            <a:pPr algn="ctr"/>
            <a:r>
              <a:rPr lang="en-US" sz="4488" b="1" dirty="0">
                <a:solidFill>
                  <a:srgbClr val="00B050"/>
                </a:solidFill>
                <a:latin typeface="Segoe UI Light"/>
                <a:ea typeface="Segoe UI" pitchFamily="34" charset="0"/>
                <a:cs typeface="Segoe UI" pitchFamily="34" charset="0"/>
                <a:sym typeface="Wingdings"/>
              </a:rPr>
              <a:t></a:t>
            </a:r>
            <a:endParaRPr lang="en-US" sz="4488" b="1" dirty="0">
              <a:solidFill>
                <a:srgbClr val="00B050"/>
              </a:solidFill>
              <a:latin typeface="Segoe UI Light"/>
              <a:ea typeface="Segoe UI" pitchFamily="34" charset="0"/>
              <a:cs typeface="Segoe UI" pitchFamily="34" charset="0"/>
            </a:endParaRPr>
          </a:p>
        </p:txBody>
      </p:sp>
      <p:sp>
        <p:nvSpPr>
          <p:cNvPr id="49" name="TextBox 48"/>
          <p:cNvSpPr txBox="1"/>
          <p:nvPr/>
        </p:nvSpPr>
        <p:spPr>
          <a:xfrm>
            <a:off x="7075951" y="4750406"/>
            <a:ext cx="550333" cy="484469"/>
          </a:xfrm>
          <a:prstGeom prst="rect">
            <a:avLst/>
          </a:prstGeom>
          <a:noFill/>
        </p:spPr>
        <p:txBody>
          <a:bodyPr wrap="square" lIns="0" tIns="0" rIns="0" bIns="0" rtlCol="0">
            <a:noAutofit/>
          </a:bodyPr>
          <a:lstStyle/>
          <a:p>
            <a:pPr algn="ctr"/>
            <a:r>
              <a:rPr lang="en-US" sz="4488" b="1" dirty="0">
                <a:solidFill>
                  <a:srgbClr val="00B050"/>
                </a:solidFill>
                <a:latin typeface="Segoe UI Light"/>
                <a:ea typeface="Segoe UI" pitchFamily="34" charset="0"/>
                <a:cs typeface="Segoe UI" pitchFamily="34" charset="0"/>
                <a:sym typeface="Wingdings"/>
              </a:rPr>
              <a:t></a:t>
            </a:r>
            <a:endParaRPr lang="en-US" sz="4488" b="1" dirty="0">
              <a:solidFill>
                <a:srgbClr val="00B050"/>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711752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500"/>
                                        <p:tgtEl>
                                          <p:spTgt spid="4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 grpId="0"/>
      <p:bldP spid="5" grpId="0"/>
      <p:bldP spid="29" grpId="0"/>
      <p:bldP spid="38" grpId="0" animBg="1"/>
      <p:bldP spid="40" grpId="0"/>
      <p:bldP spid="41" grpId="0"/>
      <p:bldP spid="42" grpId="0"/>
      <p:bldP spid="43" grpId="0" animBg="1"/>
      <p:bldP spid="44" grpId="0"/>
      <p:bldP spid="45" grpId="0"/>
      <p:bldP spid="46" grpId="0"/>
      <p:bldP spid="47" grpId="0"/>
      <p:bldP spid="48"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46638" y="3954462"/>
            <a:ext cx="7315200" cy="1600200"/>
          </a:xfrm>
        </p:spPr>
        <p:txBody>
          <a:bodyPr/>
          <a:lstStyle/>
          <a:p>
            <a:pPr>
              <a:lnSpc>
                <a:spcPct val="100000"/>
              </a:lnSpc>
            </a:pPr>
            <a:r>
              <a:rPr lang="en-US" sz="3600" dirty="0"/>
              <a:t>Crawl and Index all Enterprise Content </a:t>
            </a:r>
            <a:r>
              <a:rPr lang="en-US" sz="3600" dirty="0" smtClean="0"/>
              <a:t>with SharePoint </a:t>
            </a:r>
            <a:r>
              <a:rPr lang="en-US" sz="3600" dirty="0"/>
              <a:t>2013 Search </a:t>
            </a:r>
            <a:r>
              <a:rPr lang="en-US" sz="6000" dirty="0"/>
              <a:t> </a:t>
            </a:r>
            <a:r>
              <a:rPr lang="en-US" sz="6000" dirty="0" smtClean="0"/>
              <a:t/>
            </a:r>
            <a:br>
              <a:rPr lang="en-US" sz="6000" dirty="0" smtClean="0"/>
            </a:br>
            <a:endParaRPr lang="en-US" sz="6000" dirty="0"/>
          </a:p>
        </p:txBody>
      </p:sp>
      <p:sp>
        <p:nvSpPr>
          <p:cNvPr id="5" name="Text Placeholder 4"/>
          <p:cNvSpPr>
            <a:spLocks noGrp="1"/>
          </p:cNvSpPr>
          <p:nvPr>
            <p:ph type="body" sz="quarter" idx="12"/>
          </p:nvPr>
        </p:nvSpPr>
        <p:spPr>
          <a:xfrm>
            <a:off x="4846637" y="5783262"/>
            <a:ext cx="7315201" cy="914931"/>
          </a:xfrm>
        </p:spPr>
        <p:txBody>
          <a:bodyPr/>
          <a:lstStyle/>
          <a:p>
            <a:r>
              <a:rPr lang="en-US" sz="2800" dirty="0" smtClean="0"/>
              <a:t>Vaidy Raghavan </a:t>
            </a:r>
          </a:p>
          <a:p>
            <a:r>
              <a:rPr lang="en-US" sz="2800" dirty="0" smtClean="0"/>
              <a:t>Program Manager</a:t>
            </a:r>
          </a:p>
        </p:txBody>
      </p:sp>
    </p:spTree>
    <p:extLst>
      <p:ext uri="{BB962C8B-B14F-4D97-AF65-F5344CB8AC3E}">
        <p14:creationId xmlns:p14="http://schemas.microsoft.com/office/powerpoint/2010/main" val="5140070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Custom Solution for data stored in SQL </a:t>
            </a:r>
            <a:endParaRPr lang="en-US" dirty="0"/>
          </a:p>
        </p:txBody>
      </p:sp>
    </p:spTree>
    <p:extLst>
      <p:ext uri="{BB962C8B-B14F-4D97-AF65-F5344CB8AC3E}">
        <p14:creationId xmlns:p14="http://schemas.microsoft.com/office/powerpoint/2010/main" val="2340931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TAKEAWAYS</a:t>
            </a:r>
            <a:endParaRPr lang="en-US" dirty="0">
              <a:solidFill>
                <a:schemeClr val="bg1"/>
              </a:solidFill>
            </a:endParaRPr>
          </a:p>
        </p:txBody>
      </p:sp>
    </p:spTree>
    <p:extLst>
      <p:ext uri="{BB962C8B-B14F-4D97-AF65-F5344CB8AC3E}">
        <p14:creationId xmlns:p14="http://schemas.microsoft.com/office/powerpoint/2010/main" val="1668580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010021" y="1668462"/>
            <a:ext cx="3074616" cy="319905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Freshness improves from hours to &lt;30mins!</a:t>
            </a: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4846638" y="1668462"/>
            <a:ext cx="3074616" cy="319905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Host of tools makes managing search farm super easy</a:t>
            </a:r>
            <a:endParaRPr lang="en-US"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504238" y="1668462"/>
            <a:ext cx="3074616" cy="319905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Comprehensive OOB support &amp; easy extensibility to search the whole corpus</a:t>
            </a:r>
            <a:endParaRPr lang="en-US"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9" name="Title 2"/>
          <p:cNvSpPr>
            <a:spLocks noGrp="1"/>
          </p:cNvSpPr>
          <p:nvPr>
            <p:ph type="title"/>
          </p:nvPr>
        </p:nvSpPr>
        <p:spPr>
          <a:xfrm>
            <a:off x="274639" y="295274"/>
            <a:ext cx="11889564" cy="917575"/>
          </a:xfrm>
        </p:spPr>
        <p:txBody>
          <a:bodyPr/>
          <a:lstStyle/>
          <a:p>
            <a:r>
              <a:rPr lang="en-US" dirty="0" smtClean="0"/>
              <a:t>Key Takeaways</a:t>
            </a:r>
            <a:endParaRPr lang="en-US" dirty="0"/>
          </a:p>
        </p:txBody>
      </p:sp>
    </p:spTree>
    <p:extLst>
      <p:ext uri="{BB962C8B-B14F-4D97-AF65-F5344CB8AC3E}">
        <p14:creationId xmlns:p14="http://schemas.microsoft.com/office/powerpoint/2010/main" val="383717326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916890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462252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GOALS</a:t>
            </a:r>
            <a:endParaRPr lang="en-US" dirty="0">
              <a:solidFill>
                <a:schemeClr val="bg1"/>
              </a:solidFill>
            </a:endParaRPr>
          </a:p>
        </p:txBody>
      </p:sp>
    </p:spTree>
    <p:extLst>
      <p:ext uri="{BB962C8B-B14F-4D97-AF65-F5344CB8AC3E}">
        <p14:creationId xmlns:p14="http://schemas.microsoft.com/office/powerpoint/2010/main" val="1261451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4" name="Rectangle 3"/>
          <p:cNvSpPr>
            <a:spLocks noChangeAspect="1"/>
          </p:cNvSpPr>
          <p:nvPr/>
        </p:nvSpPr>
        <p:spPr bwMode="auto">
          <a:xfrm>
            <a:off x="579437" y="4777631"/>
            <a:ext cx="3657600" cy="856551"/>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latin typeface="Segoe UI Light"/>
                <a:ea typeface="Segoe UI" pitchFamily="34" charset="0"/>
                <a:cs typeface="Segoe UI" pitchFamily="34" charset="0"/>
              </a:rPr>
              <a:t>I just uploaded a document. </a:t>
            </a:r>
          </a:p>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latin typeface="Segoe UI Light"/>
                <a:ea typeface="Segoe UI" pitchFamily="34" charset="0"/>
                <a:cs typeface="Segoe UI" pitchFamily="34" charset="0"/>
              </a:rPr>
              <a:t>Make it searchable, quick!</a:t>
            </a:r>
          </a:p>
        </p:txBody>
      </p:sp>
      <p:sp>
        <p:nvSpPr>
          <p:cNvPr id="2" name="TextBox 1"/>
          <p:cNvSpPr txBox="1"/>
          <p:nvPr/>
        </p:nvSpPr>
        <p:spPr>
          <a:xfrm>
            <a:off x="894126" y="833582"/>
            <a:ext cx="2645993" cy="849463"/>
          </a:xfrm>
          <a:prstGeom prst="rect">
            <a:avLst/>
          </a:prstGeom>
          <a:noFill/>
        </p:spPr>
        <p:txBody>
          <a:bodyPr wrap="square" lIns="182880" tIns="146304" rIns="182880" bIns="146304" rtlCol="0">
            <a:spAutoFit/>
          </a:bodyPr>
          <a:lstStyle/>
          <a:p>
            <a:pPr algn="ctr">
              <a:lnSpc>
                <a:spcPct val="90000"/>
              </a:lnSpc>
              <a:spcAft>
                <a:spcPts val="600"/>
              </a:spcAft>
            </a:pPr>
            <a:r>
              <a:rPr lang="en-US" sz="4000" dirty="0" smtClean="0">
                <a:gradFill>
                  <a:gsLst>
                    <a:gs pos="2917">
                      <a:srgbClr val="FFFFFF"/>
                    </a:gs>
                    <a:gs pos="30000">
                      <a:srgbClr val="FFFFFF"/>
                    </a:gs>
                  </a:gsLst>
                  <a:lin ang="5400000" scaled="0"/>
                </a:gradFill>
                <a:latin typeface="Segoe UI Light"/>
              </a:rPr>
              <a:t>FAST</a:t>
            </a:r>
          </a:p>
        </p:txBody>
      </p:sp>
      <p:sp>
        <p:nvSpPr>
          <p:cNvPr id="10" name="TextBox 9"/>
          <p:cNvSpPr txBox="1"/>
          <p:nvPr/>
        </p:nvSpPr>
        <p:spPr>
          <a:xfrm>
            <a:off x="4602436" y="833582"/>
            <a:ext cx="2645993" cy="849463"/>
          </a:xfrm>
          <a:prstGeom prst="rect">
            <a:avLst/>
          </a:prstGeom>
          <a:noFill/>
        </p:spPr>
        <p:txBody>
          <a:bodyPr wrap="square" lIns="182880" tIns="146304" rIns="182880" bIns="146304" rtlCol="0">
            <a:spAutoFit/>
          </a:bodyPr>
          <a:lstStyle/>
          <a:p>
            <a:pPr algn="ctr">
              <a:lnSpc>
                <a:spcPct val="90000"/>
              </a:lnSpc>
              <a:spcAft>
                <a:spcPts val="600"/>
              </a:spcAft>
            </a:pPr>
            <a:r>
              <a:rPr lang="en-US" sz="4000" dirty="0" smtClean="0">
                <a:gradFill>
                  <a:gsLst>
                    <a:gs pos="2917">
                      <a:srgbClr val="FFFFFF"/>
                    </a:gs>
                    <a:gs pos="30000">
                      <a:srgbClr val="FFFFFF"/>
                    </a:gs>
                  </a:gsLst>
                  <a:lin ang="5400000" scaled="0"/>
                </a:gradFill>
                <a:latin typeface="Segoe UI Light"/>
              </a:rPr>
              <a:t>EASY</a:t>
            </a:r>
          </a:p>
        </p:txBody>
      </p:sp>
      <p:sp>
        <p:nvSpPr>
          <p:cNvPr id="11" name="TextBox 10"/>
          <p:cNvSpPr txBox="1"/>
          <p:nvPr/>
        </p:nvSpPr>
        <p:spPr>
          <a:xfrm>
            <a:off x="7437437" y="562056"/>
            <a:ext cx="4876800" cy="1369606"/>
          </a:xfrm>
          <a:prstGeom prst="rect">
            <a:avLst/>
          </a:prstGeom>
          <a:noFill/>
        </p:spPr>
        <p:txBody>
          <a:bodyPr wrap="square" lIns="182880" tIns="146304" rIns="182880" bIns="146304" rtlCol="0">
            <a:spAutoFit/>
          </a:bodyPr>
          <a:lstStyle/>
          <a:p>
            <a:pPr algn="ctr">
              <a:lnSpc>
                <a:spcPct val="90000"/>
              </a:lnSpc>
              <a:spcAft>
                <a:spcPts val="600"/>
              </a:spcAft>
            </a:pPr>
            <a:r>
              <a:rPr lang="en-US" sz="3600" dirty="0" smtClean="0">
                <a:gradFill>
                  <a:gsLst>
                    <a:gs pos="2917">
                      <a:srgbClr val="FFFFFF"/>
                    </a:gs>
                    <a:gs pos="30000">
                      <a:srgbClr val="FFFFFF"/>
                    </a:gs>
                  </a:gsLst>
                  <a:lin ang="5400000" scaled="0"/>
                </a:gradFill>
                <a:latin typeface="Segoe UI Light"/>
              </a:rPr>
              <a:t>SEARCH </a:t>
            </a:r>
          </a:p>
          <a:p>
            <a:pPr algn="ctr">
              <a:lnSpc>
                <a:spcPct val="90000"/>
              </a:lnSpc>
              <a:spcAft>
                <a:spcPts val="600"/>
              </a:spcAft>
            </a:pPr>
            <a:r>
              <a:rPr lang="en-US" sz="3600" dirty="0" smtClean="0">
                <a:gradFill>
                  <a:gsLst>
                    <a:gs pos="2917">
                      <a:srgbClr val="FFFFFF"/>
                    </a:gs>
                    <a:gs pos="30000">
                      <a:srgbClr val="FFFFFF"/>
                    </a:gs>
                  </a:gsLst>
                  <a:lin ang="5400000" scaled="0"/>
                </a:gradFill>
                <a:latin typeface="Segoe UI Light"/>
              </a:rPr>
              <a:t>EVERYTHING</a:t>
            </a:r>
          </a:p>
        </p:txBody>
      </p:sp>
      <p:pic>
        <p:nvPicPr>
          <p:cNvPr id="1026" name="Picture 2" descr="http://1.bp.blogspot.com/-8UcvhzKUVB8/Tbf0fBek5XI/AAAAAAAAADY/ojsnsG-WPJw/s1600/speed.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6728" y="2125662"/>
            <a:ext cx="3052427" cy="22893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rocketdock.com/images/screenshots/easy_butt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1010" y="2099675"/>
            <a:ext cx="3328843" cy="249663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8227716" y="2036187"/>
            <a:ext cx="3287270" cy="2464167"/>
          </a:xfrm>
          <a:prstGeom prst="rect">
            <a:avLst/>
          </a:prstGeom>
        </p:spPr>
      </p:pic>
      <p:sp>
        <p:nvSpPr>
          <p:cNvPr id="15" name="Rectangle 14"/>
          <p:cNvSpPr>
            <a:spLocks noChangeAspect="1"/>
          </p:cNvSpPr>
          <p:nvPr/>
        </p:nvSpPr>
        <p:spPr bwMode="auto">
          <a:xfrm>
            <a:off x="4237037" y="4777631"/>
            <a:ext cx="3657600" cy="856551"/>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latin typeface="Segoe UI Light"/>
                <a:ea typeface="Segoe UI" pitchFamily="34" charset="0"/>
                <a:cs typeface="Segoe UI" pitchFamily="34" charset="0"/>
              </a:rPr>
              <a:t>I can’t find a document. </a:t>
            </a:r>
            <a:endParaRPr lang="en-US"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latin typeface="Segoe UI Light"/>
                <a:ea typeface="Segoe UI" pitchFamily="34" charset="0"/>
                <a:cs typeface="Segoe UI" pitchFamily="34" charset="0"/>
              </a:rPr>
              <a:t>What gives?</a:t>
            </a:r>
          </a:p>
        </p:txBody>
      </p:sp>
      <p:sp>
        <p:nvSpPr>
          <p:cNvPr id="17" name="Rectangle 16"/>
          <p:cNvSpPr>
            <a:spLocks noChangeAspect="1"/>
          </p:cNvSpPr>
          <p:nvPr/>
        </p:nvSpPr>
        <p:spPr bwMode="auto">
          <a:xfrm>
            <a:off x="7894637" y="4777630"/>
            <a:ext cx="3657600" cy="856551"/>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latin typeface="Segoe UI Light"/>
                <a:ea typeface="Segoe UI" pitchFamily="34" charset="0"/>
                <a:cs typeface="Segoe UI" pitchFamily="34" charset="0"/>
              </a:rPr>
              <a:t>I have content in a custom host. Make it searchable – easily!</a:t>
            </a:r>
            <a:endParaRPr lang="en-US"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69322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THE BASICS</a:t>
            </a:r>
            <a:br>
              <a:rPr lang="en-US" dirty="0" smtClean="0">
                <a:solidFill>
                  <a:schemeClr val="bg1"/>
                </a:solidFill>
              </a:rPr>
            </a:br>
            <a:r>
              <a:rPr lang="en-US" sz="3200" i="1" dirty="0" smtClean="0">
                <a:solidFill>
                  <a:schemeClr val="bg1"/>
                </a:solidFill>
              </a:rPr>
              <a:t>Search, Crawling, Indexing – 101</a:t>
            </a:r>
            <a:endParaRPr lang="en-US" dirty="0">
              <a:solidFill>
                <a:schemeClr val="bg1"/>
              </a:solidFill>
            </a:endParaRPr>
          </a:p>
        </p:txBody>
      </p:sp>
    </p:spTree>
    <p:extLst>
      <p:ext uri="{BB962C8B-B14F-4D97-AF65-F5344CB8AC3E}">
        <p14:creationId xmlns:p14="http://schemas.microsoft.com/office/powerpoint/2010/main" val="1534813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System</a:t>
            </a:r>
            <a:endParaRPr lang="en-US" dirty="0"/>
          </a:p>
        </p:txBody>
      </p:sp>
      <p:sp>
        <p:nvSpPr>
          <p:cNvPr id="3" name="Rectangle 2"/>
          <p:cNvSpPr/>
          <p:nvPr/>
        </p:nvSpPr>
        <p:spPr bwMode="auto">
          <a:xfrm>
            <a:off x="1969715" y="2152511"/>
            <a:ext cx="6780370" cy="2395678"/>
          </a:xfrm>
          <a:prstGeom prst="rect">
            <a:avLst/>
          </a:prstGeom>
          <a:solidFill>
            <a:schemeClr val="bg1">
              <a:lumMod val="85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latin typeface="Segoe UI Light"/>
            </a:endParaRPr>
          </a:p>
        </p:txBody>
      </p:sp>
      <p:cxnSp>
        <p:nvCxnSpPr>
          <p:cNvPr id="5" name="Straight Arrow Connector 4"/>
          <p:cNvCxnSpPr>
            <a:stCxn id="7" idx="3"/>
          </p:cNvCxnSpPr>
          <p:nvPr/>
        </p:nvCxnSpPr>
        <p:spPr>
          <a:xfrm>
            <a:off x="6607356" y="3204805"/>
            <a:ext cx="563574" cy="793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a:stCxn id="18" idx="1"/>
            <a:endCxn id="47" idx="4"/>
          </p:cNvCxnSpPr>
          <p:nvPr/>
        </p:nvCxnSpPr>
        <p:spPr>
          <a:xfrm flipH="1">
            <a:off x="8191500" y="3226834"/>
            <a:ext cx="806097" cy="254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 name="Quad Arrow 6"/>
          <p:cNvSpPr/>
          <p:nvPr/>
        </p:nvSpPr>
        <p:spPr bwMode="auto">
          <a:xfrm>
            <a:off x="5216515" y="2629353"/>
            <a:ext cx="1390841" cy="1150904"/>
          </a:xfrm>
          <a:prstGeom prst="quad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latin typeface="Segoe UI Light"/>
              </a:rPr>
              <a:t>p</a:t>
            </a:r>
            <a:r>
              <a:rPr lang="en-US" sz="2000" dirty="0" smtClean="0">
                <a:gradFill>
                  <a:gsLst>
                    <a:gs pos="0">
                      <a:srgbClr val="FFFFFF"/>
                    </a:gs>
                    <a:gs pos="100000">
                      <a:srgbClr val="FFFFFF"/>
                    </a:gs>
                  </a:gsLst>
                  <a:lin ang="5400000" scaled="0"/>
                </a:gradFill>
                <a:latin typeface="Segoe UI Light"/>
              </a:rPr>
              <a:t>rocess</a:t>
            </a:r>
            <a:endParaRPr lang="en-US" sz="2000" dirty="0">
              <a:gradFill>
                <a:gsLst>
                  <a:gs pos="0">
                    <a:srgbClr val="FFFFFF"/>
                  </a:gs>
                  <a:gs pos="100000">
                    <a:srgbClr val="FFFFFF"/>
                  </a:gs>
                </a:gsLst>
                <a:lin ang="5400000" scaled="0"/>
              </a:gradFill>
              <a:latin typeface="Segoe UI Light"/>
            </a:endParaRPr>
          </a:p>
        </p:txBody>
      </p:sp>
      <p:sp>
        <p:nvSpPr>
          <p:cNvPr id="8" name="Striped Right Arrow 7"/>
          <p:cNvSpPr/>
          <p:nvPr/>
        </p:nvSpPr>
        <p:spPr bwMode="auto">
          <a:xfrm>
            <a:off x="3305785" y="2684792"/>
            <a:ext cx="1579956" cy="1043122"/>
          </a:xfrm>
          <a:prstGeom prst="striped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gradFill>
                  <a:gsLst>
                    <a:gs pos="0">
                      <a:srgbClr val="FFFFFF"/>
                    </a:gs>
                    <a:gs pos="100000">
                      <a:srgbClr val="FFFFFF"/>
                    </a:gs>
                  </a:gsLst>
                  <a:lin ang="5400000" scaled="0"/>
                </a:gradFill>
                <a:latin typeface="Segoe UI Light"/>
              </a:rPr>
              <a:t>crawl</a:t>
            </a:r>
            <a:endParaRPr lang="en-US" sz="2000" dirty="0">
              <a:gradFill>
                <a:gsLst>
                  <a:gs pos="0">
                    <a:srgbClr val="FFFFFF"/>
                  </a:gs>
                  <a:gs pos="100000">
                    <a:srgbClr val="FFFFFF"/>
                  </a:gs>
                </a:gsLst>
                <a:lin ang="5400000" scaled="0"/>
              </a:gradFill>
              <a:latin typeface="Segoe UI Light"/>
            </a:endParaRPr>
          </a:p>
        </p:txBody>
      </p:sp>
      <p:sp>
        <p:nvSpPr>
          <p:cNvPr id="9" name="Rounded Rectangle 8"/>
          <p:cNvSpPr/>
          <p:nvPr/>
        </p:nvSpPr>
        <p:spPr bwMode="auto">
          <a:xfrm>
            <a:off x="2176755" y="2458436"/>
            <a:ext cx="250240" cy="141159"/>
          </a:xfrm>
          <a:prstGeom prst="roundRect">
            <a:avLst/>
          </a:prstGeom>
          <a:solidFill>
            <a:srgbClr val="00B05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latin typeface="Segoe UI Light"/>
            </a:endParaRPr>
          </a:p>
        </p:txBody>
      </p:sp>
      <p:sp>
        <p:nvSpPr>
          <p:cNvPr id="10" name="Rounded Rectangle 9"/>
          <p:cNvSpPr/>
          <p:nvPr/>
        </p:nvSpPr>
        <p:spPr bwMode="auto">
          <a:xfrm>
            <a:off x="2176755" y="3134201"/>
            <a:ext cx="250240" cy="141159"/>
          </a:xfrm>
          <a:prstGeom prst="roundRect">
            <a:avLst/>
          </a:prstGeom>
          <a:solidFill>
            <a:srgbClr val="00B05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latin typeface="Segoe UI Light"/>
            </a:endParaRPr>
          </a:p>
        </p:txBody>
      </p:sp>
      <p:sp>
        <p:nvSpPr>
          <p:cNvPr id="11" name="Rounded Rectangle 10"/>
          <p:cNvSpPr/>
          <p:nvPr/>
        </p:nvSpPr>
        <p:spPr bwMode="auto">
          <a:xfrm>
            <a:off x="2176755" y="3829401"/>
            <a:ext cx="250240" cy="141159"/>
          </a:xfrm>
          <a:prstGeom prst="roundRect">
            <a:avLst/>
          </a:prstGeom>
          <a:solidFill>
            <a:srgbClr val="00B05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latin typeface="Segoe UI Light"/>
            </a:endParaRPr>
          </a:p>
        </p:txBody>
      </p:sp>
      <p:cxnSp>
        <p:nvCxnSpPr>
          <p:cNvPr id="12" name="Elbow Connector 11"/>
          <p:cNvCxnSpPr>
            <a:stCxn id="8" idx="1"/>
            <a:endCxn id="9" idx="3"/>
          </p:cNvCxnSpPr>
          <p:nvPr/>
        </p:nvCxnSpPr>
        <p:spPr>
          <a:xfrm rot="10800000">
            <a:off x="2426995" y="2529017"/>
            <a:ext cx="878790" cy="677337"/>
          </a:xfrm>
          <a:prstGeom prst="bentConnector3">
            <a:avLst>
              <a:gd name="adj1" fmla="val 69510"/>
            </a:avLst>
          </a:prstGeom>
          <a:ln w="63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8" idx="1"/>
            <a:endCxn id="10" idx="3"/>
          </p:cNvCxnSpPr>
          <p:nvPr/>
        </p:nvCxnSpPr>
        <p:spPr>
          <a:xfrm rot="10800000">
            <a:off x="2426995" y="3204781"/>
            <a:ext cx="878790" cy="1572"/>
          </a:xfrm>
          <a:prstGeom prst="bentConnector3">
            <a:avLst/>
          </a:prstGeom>
          <a:ln w="63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Elbow Connector 13"/>
          <p:cNvCxnSpPr>
            <a:stCxn id="8" idx="1"/>
            <a:endCxn id="11" idx="3"/>
          </p:cNvCxnSpPr>
          <p:nvPr/>
        </p:nvCxnSpPr>
        <p:spPr>
          <a:xfrm rot="10800000" flipV="1">
            <a:off x="2426995" y="3206353"/>
            <a:ext cx="878790" cy="693628"/>
          </a:xfrm>
          <a:prstGeom prst="bentConnector3">
            <a:avLst>
              <a:gd name="adj1" fmla="val 69510"/>
            </a:avLst>
          </a:prstGeom>
          <a:ln w="31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8" idx="3"/>
            <a:endCxn id="7" idx="1"/>
          </p:cNvCxnSpPr>
          <p:nvPr/>
        </p:nvCxnSpPr>
        <p:spPr>
          <a:xfrm flipV="1">
            <a:off x="4885741" y="3204805"/>
            <a:ext cx="330774" cy="154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2332037" y="3346972"/>
            <a:ext cx="760415" cy="553010"/>
          </a:xfrm>
          <a:prstGeom prst="straightConnector1">
            <a:avLst/>
          </a:prstGeom>
          <a:ln>
            <a:solidFill>
              <a:schemeClr val="tx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8997597" y="2424241"/>
            <a:ext cx="2506063" cy="1605185"/>
            <a:chOff x="9026657" y="2224216"/>
            <a:chExt cx="2506063" cy="1605185"/>
          </a:xfrm>
        </p:grpSpPr>
        <p:sp>
          <p:nvSpPr>
            <p:cNvPr id="18" name="Rectangle 17"/>
            <p:cNvSpPr/>
            <p:nvPr/>
          </p:nvSpPr>
          <p:spPr bwMode="auto">
            <a:xfrm>
              <a:off x="9026657" y="2224216"/>
              <a:ext cx="2506063" cy="1605185"/>
            </a:xfrm>
            <a:prstGeom prst="rect">
              <a:avLst/>
            </a:prstGeom>
            <a:solidFill>
              <a:schemeClr val="accent2"/>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latin typeface="Segoe UI Light"/>
              </a:endParaRPr>
            </a:p>
          </p:txBody>
        </p:sp>
        <p:grpSp>
          <p:nvGrpSpPr>
            <p:cNvPr id="19" name="Group 18"/>
            <p:cNvGrpSpPr/>
            <p:nvPr/>
          </p:nvGrpSpPr>
          <p:grpSpPr>
            <a:xfrm>
              <a:off x="9099100" y="2682842"/>
              <a:ext cx="1447800" cy="1066800"/>
              <a:chOff x="5791200" y="1600200"/>
              <a:chExt cx="1447800" cy="1066800"/>
            </a:xfrm>
          </p:grpSpPr>
          <p:sp>
            <p:nvSpPr>
              <p:cNvPr id="34" name="Rectangle 33"/>
              <p:cNvSpPr/>
              <p:nvPr/>
            </p:nvSpPr>
            <p:spPr>
              <a:xfrm>
                <a:off x="5791200" y="1600200"/>
                <a:ext cx="1447800" cy="1066800"/>
              </a:xfrm>
              <a:prstGeom prst="rect">
                <a:avLst/>
              </a:prstGeom>
            </p:spPr>
            <p:style>
              <a:lnRef idx="2">
                <a:schemeClr val="accent6"/>
              </a:lnRef>
              <a:fillRef idx="1">
                <a:schemeClr val="lt1"/>
              </a:fillRef>
              <a:effectRef idx="0">
                <a:schemeClr val="accent6"/>
              </a:effectRef>
              <a:fontRef idx="minor">
                <a:schemeClr val="dk1"/>
              </a:fontRef>
            </p:style>
            <p:txBody>
              <a:bodyPr rtlCol="0" anchor="b"/>
              <a:lstStyle/>
              <a:p>
                <a:pPr algn="ctr"/>
                <a:endParaRPr lang="en-US" sz="900" dirty="0">
                  <a:solidFill>
                    <a:srgbClr val="505050"/>
                  </a:solidFill>
                  <a:latin typeface="Segoe UI Light"/>
                </a:endParaRPr>
              </a:p>
            </p:txBody>
          </p:sp>
          <p:sp>
            <p:nvSpPr>
              <p:cNvPr id="35" name="Rectangle 34"/>
              <p:cNvSpPr/>
              <p:nvPr/>
            </p:nvSpPr>
            <p:spPr>
              <a:xfrm>
                <a:off x="6172200" y="1752599"/>
                <a:ext cx="496957" cy="152400"/>
              </a:xfrm>
              <a:prstGeom prst="rect">
                <a:avLst/>
              </a:prstGeom>
              <a:ln w="9525"/>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ln w="3175">
                    <a:solidFill>
                      <a:srgbClr val="505050"/>
                    </a:solidFill>
                  </a:ln>
                  <a:solidFill>
                    <a:srgbClr val="505050"/>
                  </a:solidFill>
                  <a:latin typeface="Segoe UI Light"/>
                </a:endParaRPr>
              </a:p>
            </p:txBody>
          </p:sp>
          <p:pic>
            <p:nvPicPr>
              <p:cNvPr id="36" name="Picture 3"/>
              <p:cNvPicPr>
                <a:picLocks noChangeAspect="1" noChangeArrowheads="1"/>
              </p:cNvPicPr>
              <p:nvPr/>
            </p:nvPicPr>
            <p:blipFill>
              <a:blip r:embed="rId3" cstate="print"/>
              <a:srcRect/>
              <a:stretch>
                <a:fillRect/>
              </a:stretch>
            </p:blipFill>
            <p:spPr bwMode="auto">
              <a:xfrm>
                <a:off x="6705601" y="1752599"/>
                <a:ext cx="152400" cy="157315"/>
              </a:xfrm>
              <a:prstGeom prst="rect">
                <a:avLst/>
              </a:prstGeom>
              <a:noFill/>
              <a:ln w="9525">
                <a:noFill/>
                <a:miter lim="800000"/>
                <a:headEnd/>
                <a:tailEnd/>
              </a:ln>
              <a:effectLst/>
            </p:spPr>
          </p:pic>
          <p:sp>
            <p:nvSpPr>
              <p:cNvPr id="37" name="Rectangle 36"/>
              <p:cNvSpPr/>
              <p:nvPr/>
            </p:nvSpPr>
            <p:spPr>
              <a:xfrm>
                <a:off x="6172200" y="1981200"/>
                <a:ext cx="685800" cy="609600"/>
              </a:xfrm>
              <a:prstGeom prst="rect">
                <a:avLst/>
              </a:prstGeom>
              <a:noFill/>
              <a:ln w="9525"/>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ln w="3175">
                    <a:solidFill>
                      <a:srgbClr val="505050"/>
                    </a:solidFill>
                  </a:ln>
                  <a:solidFill>
                    <a:srgbClr val="505050"/>
                  </a:solidFill>
                  <a:latin typeface="Segoe UI Light"/>
                </a:endParaRPr>
              </a:p>
            </p:txBody>
          </p:sp>
          <p:sp>
            <p:nvSpPr>
              <p:cNvPr id="38" name="Rectangle 37"/>
              <p:cNvSpPr/>
              <p:nvPr/>
            </p:nvSpPr>
            <p:spPr>
              <a:xfrm>
                <a:off x="5867400" y="1981200"/>
                <a:ext cx="228600" cy="457200"/>
              </a:xfrm>
              <a:prstGeom prst="rect">
                <a:avLst/>
              </a:prstGeom>
              <a:noFill/>
              <a:ln w="9525"/>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ln w="3175">
                    <a:solidFill>
                      <a:srgbClr val="505050"/>
                    </a:solidFill>
                  </a:ln>
                  <a:solidFill>
                    <a:srgbClr val="505050"/>
                  </a:solidFill>
                  <a:latin typeface="Segoe UI Light"/>
                </a:endParaRPr>
              </a:p>
            </p:txBody>
          </p:sp>
          <p:sp>
            <p:nvSpPr>
              <p:cNvPr id="39" name="Rectangle 38"/>
              <p:cNvSpPr/>
              <p:nvPr/>
            </p:nvSpPr>
            <p:spPr>
              <a:xfrm>
                <a:off x="6934200" y="1981200"/>
                <a:ext cx="228600" cy="228600"/>
              </a:xfrm>
              <a:prstGeom prst="rect">
                <a:avLst/>
              </a:prstGeom>
              <a:noFill/>
              <a:ln w="9525"/>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ln w="3175">
                    <a:solidFill>
                      <a:srgbClr val="505050"/>
                    </a:solidFill>
                  </a:ln>
                  <a:solidFill>
                    <a:srgbClr val="505050"/>
                  </a:solidFill>
                  <a:latin typeface="Segoe UI Light"/>
                </a:endParaRPr>
              </a:p>
            </p:txBody>
          </p:sp>
          <p:sp>
            <p:nvSpPr>
              <p:cNvPr id="40" name="Rectangle 39"/>
              <p:cNvSpPr/>
              <p:nvPr/>
            </p:nvSpPr>
            <p:spPr>
              <a:xfrm>
                <a:off x="6934200" y="2286000"/>
                <a:ext cx="228600" cy="228600"/>
              </a:xfrm>
              <a:prstGeom prst="rect">
                <a:avLst/>
              </a:prstGeom>
              <a:noFill/>
              <a:ln w="9525"/>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400" dirty="0">
                  <a:ln w="3175">
                    <a:solidFill>
                      <a:srgbClr val="505050"/>
                    </a:solidFill>
                  </a:ln>
                  <a:solidFill>
                    <a:srgbClr val="505050"/>
                  </a:solidFill>
                  <a:latin typeface="Segoe UI Light"/>
                </a:endParaRPr>
              </a:p>
            </p:txBody>
          </p:sp>
        </p:grpSp>
        <p:grpSp>
          <p:nvGrpSpPr>
            <p:cNvPr id="20" name="Group 30"/>
            <p:cNvGrpSpPr/>
            <p:nvPr/>
          </p:nvGrpSpPr>
          <p:grpSpPr>
            <a:xfrm>
              <a:off x="10854996" y="2903086"/>
              <a:ext cx="533400" cy="457200"/>
              <a:chOff x="3835400" y="3733800"/>
              <a:chExt cx="1213124" cy="1143000"/>
            </a:xfrm>
          </p:grpSpPr>
          <p:grpSp>
            <p:nvGrpSpPr>
              <p:cNvPr id="22" name="Group 22"/>
              <p:cNvGrpSpPr/>
              <p:nvPr/>
            </p:nvGrpSpPr>
            <p:grpSpPr>
              <a:xfrm>
                <a:off x="3835400" y="3733800"/>
                <a:ext cx="552724" cy="825498"/>
                <a:chOff x="1192024" y="2758440"/>
                <a:chExt cx="1066800" cy="1593276"/>
              </a:xfrm>
              <a:effectLst>
                <a:outerShdw blurRad="76200" dir="18900000" sy="23000" kx="-1200000" algn="bl" rotWithShape="0">
                  <a:prstClr val="black">
                    <a:alpha val="20000"/>
                  </a:prstClr>
                </a:outerShdw>
              </a:effectLst>
            </p:grpSpPr>
            <p:sp>
              <p:nvSpPr>
                <p:cNvPr id="31" name="Flowchart: Delay 30"/>
                <p:cNvSpPr/>
                <p:nvPr/>
              </p:nvSpPr>
              <p:spPr>
                <a:xfrm rot="16200000">
                  <a:off x="1247269" y="3267076"/>
                  <a:ext cx="956310" cy="1066800"/>
                </a:xfrm>
                <a:prstGeom prst="flowChartDelay">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solidFill>
                      <a:srgbClr val="505050"/>
                    </a:solidFill>
                    <a:latin typeface="Segoe UI Light"/>
                  </a:endParaRPr>
                </a:p>
              </p:txBody>
            </p:sp>
            <p:sp>
              <p:nvSpPr>
                <p:cNvPr id="32" name="Flowchart: Delay 31"/>
                <p:cNvSpPr/>
                <p:nvPr/>
              </p:nvSpPr>
              <p:spPr>
                <a:xfrm rot="16200000">
                  <a:off x="1191675" y="3448397"/>
                  <a:ext cx="1067499" cy="739140"/>
                </a:xfrm>
                <a:prstGeom prst="flowChartDelay">
                  <a:avLst/>
                </a:prstGeom>
                <a:effectLst>
                  <a:outerShdw blurRad="63500" sx="102000" sy="102000" algn="ct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solidFill>
                      <a:srgbClr val="505050"/>
                    </a:solidFill>
                    <a:latin typeface="Segoe UI Light"/>
                  </a:endParaRPr>
                </a:p>
              </p:txBody>
            </p:sp>
            <p:sp>
              <p:nvSpPr>
                <p:cNvPr id="33" name="Oval 25"/>
                <p:cNvSpPr/>
                <p:nvPr/>
              </p:nvSpPr>
              <p:spPr>
                <a:xfrm>
                  <a:off x="1378715" y="2758440"/>
                  <a:ext cx="693421" cy="69341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solidFill>
                      <a:srgbClr val="505050"/>
                    </a:solidFill>
                    <a:latin typeface="Segoe UI Light"/>
                  </a:endParaRPr>
                </a:p>
              </p:txBody>
            </p:sp>
          </p:grpSp>
          <p:grpSp>
            <p:nvGrpSpPr>
              <p:cNvPr id="23" name="Group 13"/>
              <p:cNvGrpSpPr/>
              <p:nvPr/>
            </p:nvGrpSpPr>
            <p:grpSpPr>
              <a:xfrm>
                <a:off x="4495800" y="3810001"/>
                <a:ext cx="552724" cy="825499"/>
                <a:chOff x="1143000" y="2758440"/>
                <a:chExt cx="1066800" cy="1593278"/>
              </a:xfrm>
              <a:effectLst>
                <a:outerShdw blurRad="76200" dir="18900000" sy="23000" kx="-1200000" algn="bl" rotWithShape="0">
                  <a:prstClr val="black">
                    <a:alpha val="20000"/>
                  </a:prstClr>
                </a:outerShdw>
              </a:effectLst>
            </p:grpSpPr>
            <p:sp>
              <p:nvSpPr>
                <p:cNvPr id="28" name="Flowchart: Delay 27"/>
                <p:cNvSpPr/>
                <p:nvPr/>
              </p:nvSpPr>
              <p:spPr>
                <a:xfrm rot="16200000">
                  <a:off x="1198245" y="3267075"/>
                  <a:ext cx="956310" cy="1066800"/>
                </a:xfrm>
                <a:prstGeom prst="flowChartDelay">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solidFill>
                      <a:srgbClr val="505050"/>
                    </a:solidFill>
                    <a:latin typeface="Segoe UI Light"/>
                  </a:endParaRPr>
                </a:p>
              </p:txBody>
            </p:sp>
            <p:sp>
              <p:nvSpPr>
                <p:cNvPr id="29" name="Flowchart: Delay 28"/>
                <p:cNvSpPr/>
                <p:nvPr/>
              </p:nvSpPr>
              <p:spPr>
                <a:xfrm rot="16200000">
                  <a:off x="1142650" y="3448398"/>
                  <a:ext cx="1067500" cy="739140"/>
                </a:xfrm>
                <a:prstGeom prst="flowChartDelay">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solidFill>
                      <a:srgbClr val="505050"/>
                    </a:solidFill>
                    <a:latin typeface="Segoe UI Light"/>
                  </a:endParaRPr>
                </a:p>
              </p:txBody>
            </p:sp>
            <p:sp>
              <p:nvSpPr>
                <p:cNvPr id="30" name="Oval 29"/>
                <p:cNvSpPr/>
                <p:nvPr/>
              </p:nvSpPr>
              <p:spPr>
                <a:xfrm>
                  <a:off x="1329690" y="2758440"/>
                  <a:ext cx="693420" cy="693420"/>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solidFill>
                      <a:srgbClr val="505050"/>
                    </a:solidFill>
                    <a:latin typeface="Segoe UI Light"/>
                  </a:endParaRPr>
                </a:p>
              </p:txBody>
            </p:sp>
          </p:grpSp>
          <p:grpSp>
            <p:nvGrpSpPr>
              <p:cNvPr id="24" name="Group 26"/>
              <p:cNvGrpSpPr/>
              <p:nvPr/>
            </p:nvGrpSpPr>
            <p:grpSpPr>
              <a:xfrm>
                <a:off x="4114800" y="4051301"/>
                <a:ext cx="552724" cy="825499"/>
                <a:chOff x="1143000" y="2758440"/>
                <a:chExt cx="1066800" cy="1593278"/>
              </a:xfrm>
              <a:effectLst>
                <a:outerShdw blurRad="76200" dir="18900000" sy="23000" kx="-1200000" algn="bl" rotWithShape="0">
                  <a:prstClr val="black">
                    <a:alpha val="20000"/>
                  </a:prstClr>
                </a:outerShdw>
              </a:effectLst>
            </p:grpSpPr>
            <p:sp>
              <p:nvSpPr>
                <p:cNvPr id="25" name="Flowchart: Delay 27"/>
                <p:cNvSpPr/>
                <p:nvPr/>
              </p:nvSpPr>
              <p:spPr>
                <a:xfrm rot="16200000">
                  <a:off x="1198245" y="3267075"/>
                  <a:ext cx="956310" cy="1066800"/>
                </a:xfrm>
                <a:prstGeom prst="flowChartDelay">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solidFill>
                      <a:srgbClr val="505050"/>
                    </a:solidFill>
                    <a:latin typeface="Segoe UI Light"/>
                  </a:endParaRPr>
                </a:p>
              </p:txBody>
            </p:sp>
            <p:sp>
              <p:nvSpPr>
                <p:cNvPr id="26" name="Flowchart: Delay 25"/>
                <p:cNvSpPr/>
                <p:nvPr/>
              </p:nvSpPr>
              <p:spPr>
                <a:xfrm rot="16200000">
                  <a:off x="1142650" y="3448398"/>
                  <a:ext cx="1067500" cy="739140"/>
                </a:xfrm>
                <a:prstGeom prst="flowChartDelay">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solidFill>
                      <a:srgbClr val="505050"/>
                    </a:solidFill>
                    <a:latin typeface="Segoe UI Light"/>
                  </a:endParaRPr>
                </a:p>
              </p:txBody>
            </p:sp>
            <p:sp>
              <p:nvSpPr>
                <p:cNvPr id="27" name="Oval 26"/>
                <p:cNvSpPr/>
                <p:nvPr/>
              </p:nvSpPr>
              <p:spPr>
                <a:xfrm>
                  <a:off x="1329690" y="2758440"/>
                  <a:ext cx="693420" cy="69342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solidFill>
                      <a:srgbClr val="505050"/>
                    </a:solidFill>
                    <a:latin typeface="Segoe UI Light"/>
                  </a:endParaRPr>
                </a:p>
              </p:txBody>
            </p:sp>
          </p:grpSp>
        </p:grpSp>
        <p:sp>
          <p:nvSpPr>
            <p:cNvPr id="21" name="TextBox 20"/>
            <p:cNvSpPr txBox="1"/>
            <p:nvPr/>
          </p:nvSpPr>
          <p:spPr>
            <a:xfrm>
              <a:off x="9219097" y="2270906"/>
              <a:ext cx="2213096" cy="276999"/>
            </a:xfrm>
            <a:prstGeom prst="rect">
              <a:avLst/>
            </a:prstGeom>
            <a:noFill/>
          </p:spPr>
          <p:txBody>
            <a:bodyPr wrap="square" lIns="0" tIns="0" rIns="0" bIns="0" rtlCol="0">
              <a:spAutoFit/>
            </a:bodyPr>
            <a:lstStyle/>
            <a:p>
              <a:pPr algn="ctr"/>
              <a:r>
                <a:rPr lang="en-US" spc="-70" dirty="0" smtClean="0">
                  <a:solidFill>
                    <a:srgbClr val="FFFFFF"/>
                  </a:solidFill>
                  <a:latin typeface="Segoe UI Light"/>
                </a:rPr>
                <a:t>http://search </a:t>
              </a:r>
            </a:p>
          </p:txBody>
        </p:sp>
      </p:grpSp>
      <p:grpSp>
        <p:nvGrpSpPr>
          <p:cNvPr id="41" name="Group 40"/>
          <p:cNvGrpSpPr/>
          <p:nvPr/>
        </p:nvGrpSpPr>
        <p:grpSpPr>
          <a:xfrm>
            <a:off x="513436" y="1783603"/>
            <a:ext cx="1272561" cy="4533059"/>
            <a:chOff x="949324" y="1783603"/>
            <a:chExt cx="1272561" cy="4533059"/>
          </a:xfrm>
        </p:grpSpPr>
        <p:sp>
          <p:nvSpPr>
            <p:cNvPr id="42" name="Rectangle 41"/>
            <p:cNvSpPr/>
            <p:nvPr/>
          </p:nvSpPr>
          <p:spPr bwMode="auto">
            <a:xfrm>
              <a:off x="949324" y="1783603"/>
              <a:ext cx="1272561" cy="4533059"/>
            </a:xfrm>
            <a:prstGeom prst="rect">
              <a:avLst/>
            </a:prstGeom>
            <a:solidFill>
              <a:schemeClr val="accent2"/>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latin typeface="Segoe UI Light"/>
              </a:endParaRPr>
            </a:p>
          </p:txBody>
        </p:sp>
        <p:sp>
          <p:nvSpPr>
            <p:cNvPr id="43" name="Flowchart: Magnetic Disk 42"/>
            <p:cNvSpPr/>
            <p:nvPr/>
          </p:nvSpPr>
          <p:spPr>
            <a:xfrm>
              <a:off x="1187777" y="3595181"/>
              <a:ext cx="818148" cy="609600"/>
            </a:xfrm>
            <a:prstGeom prst="flowChartMagneticDisk">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prstClr val="black"/>
                  </a:solidFill>
                  <a:latin typeface="Segoe UI Light"/>
                </a:rPr>
                <a:t>c</a:t>
              </a:r>
              <a:r>
                <a:rPr lang="en-US" sz="1200" dirty="0" smtClean="0">
                  <a:solidFill>
                    <a:prstClr val="black"/>
                  </a:solidFill>
                  <a:latin typeface="Segoe UI Light"/>
                </a:rPr>
                <a:t>ontent</a:t>
              </a:r>
              <a:endParaRPr lang="en-US" sz="1200" dirty="0">
                <a:solidFill>
                  <a:prstClr val="black"/>
                </a:solidFill>
                <a:latin typeface="Segoe UI Light"/>
              </a:endParaRPr>
            </a:p>
          </p:txBody>
        </p:sp>
        <p:sp>
          <p:nvSpPr>
            <p:cNvPr id="44" name="Flowchart: Magnetic Disk 43"/>
            <p:cNvSpPr/>
            <p:nvPr/>
          </p:nvSpPr>
          <p:spPr>
            <a:xfrm>
              <a:off x="1167725" y="2913876"/>
              <a:ext cx="818148" cy="609600"/>
            </a:xfrm>
            <a:prstGeom prst="flowChartMagneticDisk">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prstClr val="black"/>
                  </a:solidFill>
                  <a:latin typeface="Segoe UI Light"/>
                </a:rPr>
                <a:t>c</a:t>
              </a:r>
              <a:r>
                <a:rPr lang="en-US" sz="1200" dirty="0" smtClean="0">
                  <a:solidFill>
                    <a:prstClr val="black"/>
                  </a:solidFill>
                  <a:latin typeface="Segoe UI Light"/>
                </a:rPr>
                <a:t>ontent</a:t>
              </a:r>
              <a:endParaRPr lang="en-US" sz="1200" dirty="0">
                <a:solidFill>
                  <a:prstClr val="black"/>
                </a:solidFill>
                <a:latin typeface="Segoe UI Light"/>
              </a:endParaRPr>
            </a:p>
          </p:txBody>
        </p:sp>
        <p:sp>
          <p:nvSpPr>
            <p:cNvPr id="45" name="Flowchart: Magnetic Disk 44"/>
            <p:cNvSpPr/>
            <p:nvPr/>
          </p:nvSpPr>
          <p:spPr>
            <a:xfrm>
              <a:off x="1187777" y="2224216"/>
              <a:ext cx="818148" cy="609600"/>
            </a:xfrm>
            <a:prstGeom prst="flowChartMagneticDisk">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rgbClr val="012654"/>
                  </a:solidFill>
                  <a:latin typeface="Segoe UI Light"/>
                </a:rPr>
                <a:t>c</a:t>
              </a:r>
              <a:r>
                <a:rPr lang="en-US" sz="1200" dirty="0" smtClean="0">
                  <a:solidFill>
                    <a:srgbClr val="012654"/>
                  </a:solidFill>
                  <a:latin typeface="Segoe UI Light"/>
                </a:rPr>
                <a:t>ontent</a:t>
              </a:r>
              <a:endParaRPr lang="en-US" sz="1200" dirty="0">
                <a:solidFill>
                  <a:srgbClr val="012654"/>
                </a:solidFill>
                <a:latin typeface="Segoe UI Light"/>
              </a:endParaRPr>
            </a:p>
          </p:txBody>
        </p:sp>
        <p:sp>
          <p:nvSpPr>
            <p:cNvPr id="46" name="TextBox 45"/>
            <p:cNvSpPr txBox="1"/>
            <p:nvPr/>
          </p:nvSpPr>
          <p:spPr>
            <a:xfrm>
              <a:off x="949325" y="1864829"/>
              <a:ext cx="1182688" cy="287681"/>
            </a:xfrm>
            <a:prstGeom prst="rect">
              <a:avLst/>
            </a:prstGeom>
            <a:noFill/>
          </p:spPr>
          <p:txBody>
            <a:bodyPr wrap="square" lIns="0" tIns="0" rIns="0" bIns="0" rtlCol="0">
              <a:spAutoFit/>
            </a:bodyPr>
            <a:lstStyle/>
            <a:p>
              <a:pPr algn="ctr"/>
              <a:r>
                <a:rPr lang="en-US" spc="-70" dirty="0">
                  <a:solidFill>
                    <a:srgbClr val="FFFFFF"/>
                  </a:solidFill>
                  <a:latin typeface="Segoe UI Light"/>
                </a:rPr>
                <a:t>h</a:t>
              </a:r>
              <a:r>
                <a:rPr lang="en-US" spc="-70" dirty="0" smtClean="0">
                  <a:solidFill>
                    <a:srgbClr val="FFFFFF"/>
                  </a:solidFill>
                  <a:latin typeface="Segoe UI Light"/>
                </a:rPr>
                <a:t>ost</a:t>
              </a:r>
            </a:p>
          </p:txBody>
        </p:sp>
      </p:grpSp>
      <p:sp>
        <p:nvSpPr>
          <p:cNvPr id="47" name="Can 46"/>
          <p:cNvSpPr/>
          <p:nvPr/>
        </p:nvSpPr>
        <p:spPr bwMode="auto">
          <a:xfrm>
            <a:off x="7170930" y="2629353"/>
            <a:ext cx="1020570" cy="1200048"/>
          </a:xfrm>
          <a:prstGeom prst="can">
            <a:avLst>
              <a:gd name="adj" fmla="val 19400"/>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latin typeface="Segoe UI Light"/>
              </a:rPr>
              <a:t>i</a:t>
            </a:r>
            <a:r>
              <a:rPr lang="en-US" sz="2000" dirty="0" smtClean="0">
                <a:gradFill>
                  <a:gsLst>
                    <a:gs pos="0">
                      <a:srgbClr val="FFFFFF"/>
                    </a:gs>
                    <a:gs pos="100000">
                      <a:srgbClr val="FFFFFF"/>
                    </a:gs>
                  </a:gsLst>
                  <a:lin ang="5400000" scaled="0"/>
                </a:gradFill>
                <a:latin typeface="Segoe UI Light"/>
              </a:rPr>
              <a:t>ndex</a:t>
            </a:r>
            <a:endParaRPr lang="en-US" sz="2000" dirty="0">
              <a:gradFill>
                <a:gsLst>
                  <a:gs pos="0">
                    <a:srgbClr val="FFFFFF"/>
                  </a:gs>
                  <a:gs pos="100000">
                    <a:srgbClr val="FFFFFF"/>
                  </a:gs>
                </a:gsLst>
                <a:lin ang="5400000" scaled="0"/>
              </a:gradFill>
              <a:latin typeface="Segoe UI Light"/>
            </a:endParaRPr>
          </a:p>
        </p:txBody>
      </p:sp>
      <p:sp>
        <p:nvSpPr>
          <p:cNvPr id="48" name="TextBox 47"/>
          <p:cNvSpPr txBox="1"/>
          <p:nvPr/>
        </p:nvSpPr>
        <p:spPr>
          <a:xfrm>
            <a:off x="8201025" y="3018651"/>
            <a:ext cx="644657" cy="215444"/>
          </a:xfrm>
          <a:prstGeom prst="rect">
            <a:avLst/>
          </a:prstGeom>
          <a:noFill/>
        </p:spPr>
        <p:txBody>
          <a:bodyPr wrap="square" lIns="0" tIns="0" rIns="0" bIns="0" rtlCol="0">
            <a:spAutoFit/>
          </a:bodyPr>
          <a:lstStyle/>
          <a:p>
            <a:pPr algn="ctr"/>
            <a:r>
              <a:rPr lang="en-US" sz="1400" spc="-70" dirty="0" smtClean="0">
                <a:solidFill>
                  <a:sysClr val="windowText" lastClr="000000"/>
                </a:solidFill>
                <a:latin typeface="Segoe UI Light"/>
              </a:rPr>
              <a:t>query</a:t>
            </a:r>
          </a:p>
        </p:txBody>
      </p:sp>
      <p:sp>
        <p:nvSpPr>
          <p:cNvPr id="49" name="TextBox 48"/>
          <p:cNvSpPr txBox="1"/>
          <p:nvPr/>
        </p:nvSpPr>
        <p:spPr>
          <a:xfrm>
            <a:off x="2696739" y="3010778"/>
            <a:ext cx="644657" cy="215444"/>
          </a:xfrm>
          <a:prstGeom prst="rect">
            <a:avLst/>
          </a:prstGeom>
          <a:noFill/>
        </p:spPr>
        <p:txBody>
          <a:bodyPr wrap="square" lIns="0" tIns="0" rIns="0" bIns="0" rtlCol="0">
            <a:spAutoFit/>
          </a:bodyPr>
          <a:lstStyle/>
          <a:p>
            <a:pPr algn="ctr"/>
            <a:r>
              <a:rPr lang="en-US" sz="1400" spc="-70" dirty="0" smtClean="0">
                <a:solidFill>
                  <a:sysClr val="windowText" lastClr="000000"/>
                </a:solidFill>
                <a:latin typeface="Segoe UI Light"/>
              </a:rPr>
              <a:t>feed</a:t>
            </a:r>
          </a:p>
        </p:txBody>
      </p:sp>
      <p:sp>
        <p:nvSpPr>
          <p:cNvPr id="50" name="Flowchart: Magnetic Disk 49"/>
          <p:cNvSpPr/>
          <p:nvPr/>
        </p:nvSpPr>
        <p:spPr>
          <a:xfrm>
            <a:off x="623795" y="4716462"/>
            <a:ext cx="1045160" cy="859897"/>
          </a:xfrm>
          <a:prstGeom prst="flowChartMagneticDisk">
            <a:avLst/>
          </a:prstGeom>
          <a:solidFill>
            <a:schemeClr val="tx1">
              <a:lumMod val="75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solidFill>
                  <a:srgbClr val="FFFFFF"/>
                </a:solidFill>
                <a:latin typeface="Segoe UI Light"/>
              </a:rPr>
              <a:t>c</a:t>
            </a:r>
            <a:r>
              <a:rPr lang="en-US" sz="1200" dirty="0" smtClean="0">
                <a:solidFill>
                  <a:srgbClr val="FFFFFF"/>
                </a:solidFill>
                <a:latin typeface="Segoe UI Light"/>
              </a:rPr>
              <a:t>ontent</a:t>
            </a:r>
            <a:endParaRPr lang="en-US" sz="1200" dirty="0">
              <a:solidFill>
                <a:srgbClr val="FFFFFF"/>
              </a:solidFill>
              <a:latin typeface="Segoe UI Light"/>
            </a:endParaRPr>
          </a:p>
        </p:txBody>
      </p:sp>
      <p:sp>
        <p:nvSpPr>
          <p:cNvPr id="51" name="Flowchart: Magnetic Disk 50"/>
          <p:cNvSpPr/>
          <p:nvPr/>
        </p:nvSpPr>
        <p:spPr>
          <a:xfrm>
            <a:off x="808037" y="5618231"/>
            <a:ext cx="611761" cy="317431"/>
          </a:xfrm>
          <a:prstGeom prst="flowChartMagneticDisk">
            <a:avLst/>
          </a:prstGeom>
          <a:solidFill>
            <a:schemeClr val="tx1">
              <a:lumMod val="75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1100" dirty="0" smtClean="0">
                <a:solidFill>
                  <a:srgbClr val="FFFFFF"/>
                </a:solidFill>
                <a:latin typeface="Segoe UI Light"/>
              </a:rPr>
              <a:t>index</a:t>
            </a:r>
            <a:endParaRPr lang="en-US" sz="1100" dirty="0">
              <a:solidFill>
                <a:srgbClr val="FFFFFF"/>
              </a:solidFill>
              <a:latin typeface="Segoe UI Light"/>
            </a:endParaRPr>
          </a:p>
        </p:txBody>
      </p:sp>
      <p:cxnSp>
        <p:nvCxnSpPr>
          <p:cNvPr id="52" name="Elbow Connector 51"/>
          <p:cNvCxnSpPr>
            <a:stCxn id="18" idx="2"/>
            <a:endCxn id="51" idx="4"/>
          </p:cNvCxnSpPr>
          <p:nvPr/>
        </p:nvCxnSpPr>
        <p:spPr>
          <a:xfrm rot="5400000">
            <a:off x="4961454" y="487771"/>
            <a:ext cx="1747521" cy="8830831"/>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618037" y="5537041"/>
            <a:ext cx="1485174" cy="246221"/>
          </a:xfrm>
          <a:prstGeom prst="rect">
            <a:avLst/>
          </a:prstGeom>
          <a:noFill/>
        </p:spPr>
        <p:txBody>
          <a:bodyPr wrap="square" lIns="0" tIns="0" rIns="0" bIns="0" rtlCol="0">
            <a:spAutoFit/>
          </a:bodyPr>
          <a:lstStyle/>
          <a:p>
            <a:pPr algn="ctr"/>
            <a:r>
              <a:rPr lang="en-US" sz="1600" spc="-70" dirty="0" smtClean="0">
                <a:solidFill>
                  <a:srgbClr val="012654"/>
                </a:solidFill>
                <a:latin typeface="Segoe UI Light"/>
              </a:rPr>
              <a:t>federate query</a:t>
            </a:r>
          </a:p>
        </p:txBody>
      </p:sp>
      <p:sp>
        <p:nvSpPr>
          <p:cNvPr id="54" name="TextBox 53"/>
          <p:cNvSpPr txBox="1"/>
          <p:nvPr/>
        </p:nvSpPr>
        <p:spPr>
          <a:xfrm>
            <a:off x="2789237" y="3802062"/>
            <a:ext cx="1828800" cy="489365"/>
          </a:xfrm>
          <a:prstGeom prst="rect">
            <a:avLst/>
          </a:prstGeom>
          <a:noFill/>
        </p:spPr>
        <p:txBody>
          <a:bodyPr wrap="square" lIns="182880" tIns="146304" rIns="182880" bIns="146304" rtlCol="0">
            <a:spAutoFit/>
          </a:bodyPr>
          <a:lstStyle/>
          <a:p>
            <a:pPr>
              <a:lnSpc>
                <a:spcPct val="90000"/>
              </a:lnSpc>
              <a:spcAft>
                <a:spcPts val="600"/>
              </a:spcAft>
            </a:pPr>
            <a:r>
              <a:rPr lang="en-US" sz="1400" i="1" dirty="0" smtClean="0">
                <a:solidFill>
                  <a:srgbClr val="012654"/>
                </a:solidFill>
                <a:latin typeface="Segoe UI Light"/>
              </a:rPr>
              <a:t>indexing connectors</a:t>
            </a:r>
          </a:p>
        </p:txBody>
      </p:sp>
    </p:spTree>
    <p:extLst>
      <p:ext uri="{BB962C8B-B14F-4D97-AF65-F5344CB8AC3E}">
        <p14:creationId xmlns:p14="http://schemas.microsoft.com/office/powerpoint/2010/main" val="422693143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Search Administration</a:t>
            </a:r>
            <a:endParaRPr lang="en-US" dirty="0"/>
          </a:p>
        </p:txBody>
      </p:sp>
    </p:spTree>
    <p:extLst>
      <p:ext uri="{BB962C8B-B14F-4D97-AF65-F5344CB8AC3E}">
        <p14:creationId xmlns:p14="http://schemas.microsoft.com/office/powerpoint/2010/main" val="4239827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FAST</a:t>
            </a:r>
            <a:br>
              <a:rPr lang="en-US" dirty="0" smtClean="0">
                <a:solidFill>
                  <a:schemeClr val="bg1"/>
                </a:solidFill>
              </a:rPr>
            </a:br>
            <a:r>
              <a:rPr lang="en-US" sz="3200" i="1" dirty="0" smtClean="0">
                <a:gradFill>
                  <a:gsLst>
                    <a:gs pos="0">
                      <a:srgbClr val="FFFFFF"/>
                    </a:gs>
                    <a:gs pos="100000">
                      <a:srgbClr val="FFFFFF"/>
                    </a:gs>
                  </a:gsLst>
                  <a:lin ang="5400000" scaled="0"/>
                </a:gradFill>
                <a:ea typeface="Segoe UI" pitchFamily="34" charset="0"/>
              </a:rPr>
              <a:t>”I </a:t>
            </a:r>
            <a:r>
              <a:rPr lang="en-US" sz="3200" i="1" dirty="0">
                <a:gradFill>
                  <a:gsLst>
                    <a:gs pos="0">
                      <a:srgbClr val="FFFFFF"/>
                    </a:gs>
                    <a:gs pos="100000">
                      <a:srgbClr val="FFFFFF"/>
                    </a:gs>
                  </a:gsLst>
                  <a:lin ang="5400000" scaled="0"/>
                </a:gradFill>
                <a:ea typeface="Segoe UI" pitchFamily="34" charset="0"/>
              </a:rPr>
              <a:t>just uploaded a document…make it searchable, quick</a:t>
            </a:r>
            <a:r>
              <a:rPr lang="en-US" sz="3200" i="1" dirty="0" smtClean="0">
                <a:gradFill>
                  <a:gsLst>
                    <a:gs pos="0">
                      <a:srgbClr val="FFFFFF"/>
                    </a:gs>
                    <a:gs pos="100000">
                      <a:srgbClr val="FFFFFF"/>
                    </a:gs>
                  </a:gsLst>
                  <a:lin ang="5400000" scaled="0"/>
                </a:gradFill>
                <a:ea typeface="Segoe UI" pitchFamily="34" charset="0"/>
              </a:rPr>
              <a:t>!”</a:t>
            </a:r>
            <a:endParaRPr lang="en-US" sz="3200" i="1" dirty="0">
              <a:solidFill>
                <a:schemeClr val="bg1"/>
              </a:solidFill>
            </a:endParaRPr>
          </a:p>
        </p:txBody>
      </p:sp>
    </p:spTree>
    <p:extLst>
      <p:ext uri="{BB962C8B-B14F-4D97-AF65-F5344CB8AC3E}">
        <p14:creationId xmlns:p14="http://schemas.microsoft.com/office/powerpoint/2010/main" val="112244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Maximum Freshness</a:t>
            </a:r>
            <a:endParaRPr lang="en-US" dirty="0"/>
          </a:p>
        </p:txBody>
      </p:sp>
      <p:sp>
        <p:nvSpPr>
          <p:cNvPr id="3" name="Rectangle 2"/>
          <p:cNvSpPr/>
          <p:nvPr/>
        </p:nvSpPr>
        <p:spPr>
          <a:xfrm>
            <a:off x="380999" y="1995178"/>
            <a:ext cx="1912673" cy="44583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rgbClr val="505050"/>
                </a:solidFill>
              </a:rPr>
              <a:t>Index complete host</a:t>
            </a:r>
            <a:endParaRPr lang="en-US" sz="1200" dirty="0">
              <a:solidFill>
                <a:srgbClr val="505050"/>
              </a:solidFill>
            </a:endParaRPr>
          </a:p>
        </p:txBody>
      </p:sp>
      <p:cxnSp>
        <p:nvCxnSpPr>
          <p:cNvPr id="4" name="Straight Connector 3"/>
          <p:cNvCxnSpPr/>
          <p:nvPr/>
        </p:nvCxnSpPr>
        <p:spPr>
          <a:xfrm>
            <a:off x="381000" y="1546445"/>
            <a:ext cx="7673076" cy="0"/>
          </a:xfrm>
          <a:prstGeom prst="line">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618063" y="1995178"/>
            <a:ext cx="990600" cy="44583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100" dirty="0">
                <a:solidFill>
                  <a:srgbClr val="505050"/>
                </a:solidFill>
              </a:rPr>
              <a:t>Process Changes</a:t>
            </a:r>
          </a:p>
        </p:txBody>
      </p:sp>
      <p:sp>
        <p:nvSpPr>
          <p:cNvPr id="6" name="Rectangle 5"/>
          <p:cNvSpPr/>
          <p:nvPr/>
        </p:nvSpPr>
        <p:spPr>
          <a:xfrm>
            <a:off x="4861350" y="1995178"/>
            <a:ext cx="990600" cy="44583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100" dirty="0">
                <a:solidFill>
                  <a:srgbClr val="505050"/>
                </a:solidFill>
              </a:rPr>
              <a:t>Process Changes</a:t>
            </a:r>
          </a:p>
        </p:txBody>
      </p:sp>
      <p:sp>
        <p:nvSpPr>
          <p:cNvPr id="7" name="Rectangle 6"/>
          <p:cNvSpPr/>
          <p:nvPr/>
        </p:nvSpPr>
        <p:spPr>
          <a:xfrm>
            <a:off x="6122115" y="1974450"/>
            <a:ext cx="990600" cy="44583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100" dirty="0">
                <a:solidFill>
                  <a:srgbClr val="505050"/>
                </a:solidFill>
              </a:rPr>
              <a:t>Process Changes</a:t>
            </a:r>
          </a:p>
        </p:txBody>
      </p:sp>
      <p:cxnSp>
        <p:nvCxnSpPr>
          <p:cNvPr id="8" name="Straight Connector 7"/>
          <p:cNvCxnSpPr/>
          <p:nvPr/>
        </p:nvCxnSpPr>
        <p:spPr>
          <a:xfrm>
            <a:off x="2293674" y="1546445"/>
            <a:ext cx="0" cy="2557471"/>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293674" y="1995178"/>
            <a:ext cx="990600" cy="44583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100" dirty="0" smtClean="0">
                <a:solidFill>
                  <a:srgbClr val="505050"/>
                </a:solidFill>
              </a:rPr>
              <a:t>Process Changes</a:t>
            </a:r>
            <a:endParaRPr lang="en-US" sz="1100" dirty="0">
              <a:solidFill>
                <a:srgbClr val="505050"/>
              </a:solidFill>
            </a:endParaRPr>
          </a:p>
        </p:txBody>
      </p:sp>
      <p:cxnSp>
        <p:nvCxnSpPr>
          <p:cNvPr id="10" name="Straight Connector 9"/>
          <p:cNvCxnSpPr/>
          <p:nvPr/>
        </p:nvCxnSpPr>
        <p:spPr>
          <a:xfrm>
            <a:off x="3618063" y="1546445"/>
            <a:ext cx="0" cy="2557471"/>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61350" y="1546445"/>
            <a:ext cx="0" cy="2557471"/>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122115" y="1546445"/>
            <a:ext cx="0" cy="2557471"/>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391886" y="2960883"/>
            <a:ext cx="1901788" cy="41525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rgbClr val="505050"/>
                </a:solidFill>
              </a:rPr>
              <a:t>Index complete host</a:t>
            </a:r>
            <a:endParaRPr lang="en-US" sz="1200" dirty="0">
              <a:solidFill>
                <a:srgbClr val="505050"/>
              </a:solidFill>
            </a:endParaRPr>
          </a:p>
        </p:txBody>
      </p:sp>
      <p:sp>
        <p:nvSpPr>
          <p:cNvPr id="14" name="Rectangle 13"/>
          <p:cNvSpPr/>
          <p:nvPr/>
        </p:nvSpPr>
        <p:spPr>
          <a:xfrm>
            <a:off x="2293674" y="2960883"/>
            <a:ext cx="1979468" cy="415252"/>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100" dirty="0" smtClean="0">
                <a:solidFill>
                  <a:srgbClr val="505050"/>
                </a:solidFill>
              </a:rPr>
              <a:t>Process Changes</a:t>
            </a:r>
            <a:endParaRPr lang="en-US" sz="1100" dirty="0">
              <a:solidFill>
                <a:srgbClr val="505050"/>
              </a:solidFill>
            </a:endParaRPr>
          </a:p>
        </p:txBody>
      </p:sp>
      <p:sp>
        <p:nvSpPr>
          <p:cNvPr id="15" name="Rectangle 14"/>
          <p:cNvSpPr/>
          <p:nvPr/>
        </p:nvSpPr>
        <p:spPr>
          <a:xfrm>
            <a:off x="4273142" y="2960883"/>
            <a:ext cx="1630610" cy="415252"/>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100" dirty="0" smtClean="0">
                <a:solidFill>
                  <a:srgbClr val="505050"/>
                </a:solidFill>
              </a:rPr>
              <a:t>Process Changes</a:t>
            </a:r>
            <a:endParaRPr lang="en-US" sz="1100" dirty="0">
              <a:solidFill>
                <a:srgbClr val="505050"/>
              </a:solidFill>
            </a:endParaRPr>
          </a:p>
        </p:txBody>
      </p:sp>
      <p:sp>
        <p:nvSpPr>
          <p:cNvPr id="16" name="TextBox 15"/>
          <p:cNvSpPr txBox="1"/>
          <p:nvPr/>
        </p:nvSpPr>
        <p:spPr>
          <a:xfrm>
            <a:off x="7444476" y="1300224"/>
            <a:ext cx="609600" cy="246221"/>
          </a:xfrm>
          <a:prstGeom prst="rect">
            <a:avLst/>
          </a:prstGeom>
          <a:noFill/>
        </p:spPr>
        <p:txBody>
          <a:bodyPr wrap="square" rtlCol="0">
            <a:spAutoFit/>
          </a:bodyPr>
          <a:lstStyle/>
          <a:p>
            <a:r>
              <a:rPr lang="en-US" sz="1000" b="1" dirty="0" smtClean="0">
                <a:solidFill>
                  <a:srgbClr val="505050"/>
                </a:solidFill>
              </a:rPr>
              <a:t>time</a:t>
            </a:r>
            <a:endParaRPr lang="en-US" sz="1000" b="1" dirty="0">
              <a:solidFill>
                <a:srgbClr val="505050"/>
              </a:solidFill>
            </a:endParaRPr>
          </a:p>
        </p:txBody>
      </p:sp>
      <p:sp>
        <p:nvSpPr>
          <p:cNvPr id="17" name="Rectangle 16"/>
          <p:cNvSpPr/>
          <p:nvPr/>
        </p:nvSpPr>
        <p:spPr>
          <a:xfrm>
            <a:off x="5903752" y="2960883"/>
            <a:ext cx="1630610" cy="415252"/>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100" dirty="0" smtClean="0">
                <a:solidFill>
                  <a:srgbClr val="505050"/>
                </a:solidFill>
              </a:rPr>
              <a:t>Process Changes</a:t>
            </a:r>
            <a:endParaRPr lang="en-US" sz="1100" dirty="0">
              <a:solidFill>
                <a:srgbClr val="505050"/>
              </a:solidFill>
            </a:endParaRPr>
          </a:p>
        </p:txBody>
      </p:sp>
      <p:sp>
        <p:nvSpPr>
          <p:cNvPr id="18" name="Rectangle 17"/>
          <p:cNvSpPr/>
          <p:nvPr/>
        </p:nvSpPr>
        <p:spPr>
          <a:xfrm>
            <a:off x="381000" y="4709505"/>
            <a:ext cx="2194561" cy="38343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solidFill>
                  <a:srgbClr val="505050"/>
                </a:solidFill>
              </a:rPr>
              <a:t>Index complete host</a:t>
            </a:r>
            <a:endParaRPr lang="en-US" sz="1400" dirty="0">
              <a:solidFill>
                <a:srgbClr val="505050"/>
              </a:solidFill>
            </a:endParaRPr>
          </a:p>
        </p:txBody>
      </p:sp>
      <p:cxnSp>
        <p:nvCxnSpPr>
          <p:cNvPr id="19" name="Straight Connector 18"/>
          <p:cNvCxnSpPr/>
          <p:nvPr/>
        </p:nvCxnSpPr>
        <p:spPr>
          <a:xfrm>
            <a:off x="381001" y="4400956"/>
            <a:ext cx="7673075" cy="0"/>
          </a:xfrm>
          <a:prstGeom prst="line">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2575561" y="4400956"/>
            <a:ext cx="15240" cy="208137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048001" y="4400956"/>
            <a:ext cx="0" cy="208137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248401" y="4400956"/>
            <a:ext cx="0" cy="208137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705601" y="4400956"/>
            <a:ext cx="0" cy="208137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3489961" y="4383335"/>
            <a:ext cx="15240" cy="2098995"/>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962401" y="4383335"/>
            <a:ext cx="0" cy="2098995"/>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2590801" y="4709505"/>
            <a:ext cx="1295400" cy="190727"/>
          </a:xfrm>
          <a:prstGeom prst="rect">
            <a:avLst/>
          </a:prstGeom>
          <a:solidFill>
            <a:schemeClr val="tx1">
              <a:lumMod val="75000"/>
            </a:schemeClr>
          </a:solidFill>
          <a:ln>
            <a:solidFill>
              <a:schemeClr val="tx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050" dirty="0" smtClean="0">
                <a:solidFill>
                  <a:srgbClr val="FFFFFF"/>
                </a:solidFill>
              </a:rPr>
              <a:t>CC#1</a:t>
            </a:r>
            <a:endParaRPr lang="en-US" sz="1050" dirty="0">
              <a:solidFill>
                <a:srgbClr val="FFFFFF"/>
              </a:solidFill>
            </a:endParaRPr>
          </a:p>
        </p:txBody>
      </p:sp>
      <p:cxnSp>
        <p:nvCxnSpPr>
          <p:cNvPr id="27" name="Straight Connector 26"/>
          <p:cNvCxnSpPr/>
          <p:nvPr/>
        </p:nvCxnSpPr>
        <p:spPr>
          <a:xfrm>
            <a:off x="4419601" y="4400956"/>
            <a:ext cx="0" cy="208137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876801" y="4400956"/>
            <a:ext cx="0" cy="208137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334001" y="4383335"/>
            <a:ext cx="0" cy="2098995"/>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791201" y="4383335"/>
            <a:ext cx="0" cy="2098995"/>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048001" y="4902217"/>
            <a:ext cx="2286000" cy="190727"/>
          </a:xfrm>
          <a:prstGeom prst="rect">
            <a:avLst/>
          </a:prstGeom>
          <a:solidFill>
            <a:schemeClr val="tx1">
              <a:lumMod val="75000"/>
            </a:schemeClr>
          </a:solidFill>
          <a:ln>
            <a:solidFill>
              <a:schemeClr val="tx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050" dirty="0" smtClean="0">
                <a:solidFill>
                  <a:srgbClr val="FFFFFF"/>
                </a:solidFill>
              </a:rPr>
              <a:t>CC#2</a:t>
            </a:r>
            <a:endParaRPr lang="en-US" sz="1050" dirty="0">
              <a:solidFill>
                <a:srgbClr val="FFFFFF"/>
              </a:solidFill>
            </a:endParaRPr>
          </a:p>
        </p:txBody>
      </p:sp>
      <p:cxnSp>
        <p:nvCxnSpPr>
          <p:cNvPr id="32" name="Straight Connector 31"/>
          <p:cNvCxnSpPr/>
          <p:nvPr/>
        </p:nvCxnSpPr>
        <p:spPr>
          <a:xfrm>
            <a:off x="7162801" y="4383335"/>
            <a:ext cx="2796" cy="2098995"/>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620001" y="4400956"/>
            <a:ext cx="8739" cy="208137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3489961" y="5094929"/>
            <a:ext cx="929640" cy="190727"/>
          </a:xfrm>
          <a:prstGeom prst="rect">
            <a:avLst/>
          </a:prstGeom>
          <a:solidFill>
            <a:schemeClr val="tx1">
              <a:lumMod val="75000"/>
            </a:schemeClr>
          </a:solidFill>
          <a:ln>
            <a:solidFill>
              <a:schemeClr val="tx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000" dirty="0" smtClean="0">
                <a:solidFill>
                  <a:srgbClr val="FFFFFF"/>
                </a:solidFill>
              </a:rPr>
              <a:t>CC#3</a:t>
            </a:r>
            <a:endParaRPr lang="en-US" sz="1000" dirty="0">
              <a:solidFill>
                <a:srgbClr val="FFFFFF"/>
              </a:solidFill>
            </a:endParaRPr>
          </a:p>
        </p:txBody>
      </p:sp>
      <p:sp>
        <p:nvSpPr>
          <p:cNvPr id="35" name="Rectangle 34"/>
          <p:cNvSpPr/>
          <p:nvPr/>
        </p:nvSpPr>
        <p:spPr>
          <a:xfrm>
            <a:off x="3954781" y="5286122"/>
            <a:ext cx="464820" cy="190727"/>
          </a:xfrm>
          <a:prstGeom prst="rect">
            <a:avLst/>
          </a:prstGeom>
          <a:solidFill>
            <a:schemeClr val="tx1">
              <a:lumMod val="75000"/>
            </a:schemeClr>
          </a:solidFill>
          <a:ln>
            <a:solidFill>
              <a:schemeClr val="tx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900" dirty="0" smtClean="0">
                <a:solidFill>
                  <a:srgbClr val="FFFFFF"/>
                </a:solidFill>
              </a:rPr>
              <a:t>CC#4</a:t>
            </a:r>
            <a:endParaRPr lang="en-US" sz="900" dirty="0">
              <a:solidFill>
                <a:srgbClr val="FFFFFF"/>
              </a:solidFill>
            </a:endParaRPr>
          </a:p>
        </p:txBody>
      </p:sp>
      <p:sp>
        <p:nvSpPr>
          <p:cNvPr id="36" name="Rectangle 35"/>
          <p:cNvSpPr/>
          <p:nvPr/>
        </p:nvSpPr>
        <p:spPr>
          <a:xfrm>
            <a:off x="4419601" y="5478834"/>
            <a:ext cx="232410" cy="190727"/>
          </a:xfrm>
          <a:prstGeom prst="rect">
            <a:avLst/>
          </a:prstGeom>
          <a:solidFill>
            <a:schemeClr val="tx1">
              <a:lumMod val="75000"/>
            </a:schemeClr>
          </a:solidFill>
          <a:ln>
            <a:solidFill>
              <a:schemeClr val="tx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500" dirty="0">
              <a:solidFill>
                <a:srgbClr val="FFFFFF"/>
              </a:solidFill>
            </a:endParaRPr>
          </a:p>
        </p:txBody>
      </p:sp>
      <p:sp>
        <p:nvSpPr>
          <p:cNvPr id="37" name="Rectangle 36"/>
          <p:cNvSpPr/>
          <p:nvPr/>
        </p:nvSpPr>
        <p:spPr>
          <a:xfrm>
            <a:off x="4876801" y="5499562"/>
            <a:ext cx="116205" cy="190727"/>
          </a:xfrm>
          <a:prstGeom prst="rect">
            <a:avLst/>
          </a:prstGeom>
          <a:solidFill>
            <a:schemeClr val="tx1">
              <a:lumMod val="75000"/>
            </a:schemeClr>
          </a:solidFill>
          <a:ln>
            <a:solidFill>
              <a:schemeClr val="tx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500" dirty="0">
              <a:solidFill>
                <a:srgbClr val="FFFFFF"/>
              </a:solidFill>
            </a:endParaRPr>
          </a:p>
        </p:txBody>
      </p:sp>
      <p:sp>
        <p:nvSpPr>
          <p:cNvPr id="38" name="Rectangle 37"/>
          <p:cNvSpPr/>
          <p:nvPr/>
        </p:nvSpPr>
        <p:spPr>
          <a:xfrm>
            <a:off x="5334001" y="4688777"/>
            <a:ext cx="116205" cy="190727"/>
          </a:xfrm>
          <a:prstGeom prst="rect">
            <a:avLst/>
          </a:prstGeom>
          <a:solidFill>
            <a:schemeClr val="tx1">
              <a:lumMod val="75000"/>
            </a:schemeClr>
          </a:solidFill>
          <a:ln>
            <a:solidFill>
              <a:schemeClr val="tx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500" dirty="0">
              <a:solidFill>
                <a:srgbClr val="FFFFFF"/>
              </a:solidFill>
            </a:endParaRPr>
          </a:p>
        </p:txBody>
      </p:sp>
      <p:sp>
        <p:nvSpPr>
          <p:cNvPr id="39" name="Rectangle 38"/>
          <p:cNvSpPr/>
          <p:nvPr/>
        </p:nvSpPr>
        <p:spPr>
          <a:xfrm>
            <a:off x="6248401" y="4732410"/>
            <a:ext cx="838200" cy="190727"/>
          </a:xfrm>
          <a:prstGeom prst="rect">
            <a:avLst/>
          </a:prstGeom>
          <a:solidFill>
            <a:schemeClr val="tx1">
              <a:lumMod val="75000"/>
            </a:schemeClr>
          </a:solidFill>
          <a:ln>
            <a:solidFill>
              <a:schemeClr val="tx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050" dirty="0" smtClean="0">
                <a:solidFill>
                  <a:srgbClr val="FFFFFF"/>
                </a:solidFill>
              </a:rPr>
              <a:t>CC#8</a:t>
            </a:r>
            <a:endParaRPr lang="en-US" sz="1050" dirty="0">
              <a:solidFill>
                <a:srgbClr val="FFFFFF"/>
              </a:solidFill>
            </a:endParaRPr>
          </a:p>
        </p:txBody>
      </p:sp>
      <p:sp>
        <p:nvSpPr>
          <p:cNvPr id="40" name="Rectangle 39"/>
          <p:cNvSpPr/>
          <p:nvPr/>
        </p:nvSpPr>
        <p:spPr>
          <a:xfrm>
            <a:off x="6705601" y="4925122"/>
            <a:ext cx="1295400" cy="190727"/>
          </a:xfrm>
          <a:prstGeom prst="rect">
            <a:avLst/>
          </a:prstGeom>
          <a:solidFill>
            <a:schemeClr val="tx1">
              <a:lumMod val="75000"/>
            </a:schemeClr>
          </a:solidFill>
          <a:ln>
            <a:solidFill>
              <a:schemeClr val="tx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050" dirty="0" smtClean="0">
                <a:solidFill>
                  <a:srgbClr val="FFFFFF"/>
                </a:solidFill>
              </a:rPr>
              <a:t>CC#9</a:t>
            </a:r>
            <a:endParaRPr lang="en-US" sz="1050" dirty="0">
              <a:solidFill>
                <a:srgbClr val="FFFFFF"/>
              </a:solidFill>
            </a:endParaRPr>
          </a:p>
        </p:txBody>
      </p:sp>
      <p:sp>
        <p:nvSpPr>
          <p:cNvPr id="41" name="Rectangle 40"/>
          <p:cNvSpPr/>
          <p:nvPr/>
        </p:nvSpPr>
        <p:spPr>
          <a:xfrm>
            <a:off x="5791201" y="4688777"/>
            <a:ext cx="116205" cy="190727"/>
          </a:xfrm>
          <a:prstGeom prst="rect">
            <a:avLst/>
          </a:prstGeom>
          <a:solidFill>
            <a:schemeClr val="tx1">
              <a:lumMod val="75000"/>
            </a:schemeClr>
          </a:solidFill>
          <a:ln>
            <a:solidFill>
              <a:schemeClr val="tx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500" dirty="0">
              <a:solidFill>
                <a:srgbClr val="FFFFFF"/>
              </a:solidFill>
            </a:endParaRPr>
          </a:p>
        </p:txBody>
      </p:sp>
      <p:cxnSp>
        <p:nvCxnSpPr>
          <p:cNvPr id="42" name="Straight Arrow Connector 41"/>
          <p:cNvCxnSpPr/>
          <p:nvPr/>
        </p:nvCxnSpPr>
        <p:spPr>
          <a:xfrm>
            <a:off x="2590801" y="6200843"/>
            <a:ext cx="1371600"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590801" y="5736068"/>
            <a:ext cx="1371600" cy="461665"/>
          </a:xfrm>
          <a:prstGeom prst="rect">
            <a:avLst/>
          </a:prstGeom>
          <a:noFill/>
          <a:ln>
            <a:noFill/>
          </a:ln>
        </p:spPr>
        <p:txBody>
          <a:bodyPr wrap="square" rtlCol="0">
            <a:spAutoFit/>
          </a:bodyPr>
          <a:lstStyle/>
          <a:p>
            <a:pPr algn="ctr"/>
            <a:r>
              <a:rPr lang="en-US" sz="1200" b="1" dirty="0" smtClean="0">
                <a:solidFill>
                  <a:srgbClr val="505050"/>
                </a:solidFill>
              </a:rPr>
              <a:t>Content Change Spikes</a:t>
            </a:r>
            <a:endParaRPr lang="en-US" sz="1200" b="1" dirty="0">
              <a:solidFill>
                <a:srgbClr val="505050"/>
              </a:solidFill>
            </a:endParaRPr>
          </a:p>
        </p:txBody>
      </p:sp>
      <p:cxnSp>
        <p:nvCxnSpPr>
          <p:cNvPr id="44" name="Straight Arrow Connector 43"/>
          <p:cNvCxnSpPr/>
          <p:nvPr/>
        </p:nvCxnSpPr>
        <p:spPr>
          <a:xfrm>
            <a:off x="3962401" y="6208418"/>
            <a:ext cx="2286000"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954781" y="5743643"/>
            <a:ext cx="2293620" cy="461665"/>
          </a:xfrm>
          <a:prstGeom prst="rect">
            <a:avLst/>
          </a:prstGeom>
          <a:noFill/>
          <a:ln>
            <a:noFill/>
          </a:ln>
        </p:spPr>
        <p:txBody>
          <a:bodyPr wrap="square" rtlCol="0">
            <a:spAutoFit/>
          </a:bodyPr>
          <a:lstStyle/>
          <a:p>
            <a:pPr algn="ctr"/>
            <a:r>
              <a:rPr lang="en-US" sz="1200" b="1" dirty="0" smtClean="0">
                <a:solidFill>
                  <a:srgbClr val="505050"/>
                </a:solidFill>
              </a:rPr>
              <a:t>Low Content </a:t>
            </a:r>
          </a:p>
          <a:p>
            <a:pPr algn="ctr"/>
            <a:r>
              <a:rPr lang="en-US" sz="1200" b="1" dirty="0" smtClean="0">
                <a:solidFill>
                  <a:srgbClr val="505050"/>
                </a:solidFill>
              </a:rPr>
              <a:t>Change</a:t>
            </a:r>
            <a:endParaRPr lang="en-US" sz="1200" b="1" dirty="0">
              <a:solidFill>
                <a:srgbClr val="505050"/>
              </a:solidFill>
            </a:endParaRPr>
          </a:p>
        </p:txBody>
      </p:sp>
      <p:cxnSp>
        <p:nvCxnSpPr>
          <p:cNvPr id="46" name="Straight Arrow Connector 45"/>
          <p:cNvCxnSpPr/>
          <p:nvPr/>
        </p:nvCxnSpPr>
        <p:spPr>
          <a:xfrm flipV="1">
            <a:off x="6248401" y="6205308"/>
            <a:ext cx="1805675" cy="3111"/>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6248401" y="5743643"/>
            <a:ext cx="1805675" cy="461665"/>
          </a:xfrm>
          <a:prstGeom prst="rect">
            <a:avLst/>
          </a:prstGeom>
          <a:noFill/>
          <a:ln>
            <a:noFill/>
          </a:ln>
        </p:spPr>
        <p:txBody>
          <a:bodyPr wrap="square" rtlCol="0">
            <a:spAutoFit/>
          </a:bodyPr>
          <a:lstStyle/>
          <a:p>
            <a:pPr algn="ctr"/>
            <a:r>
              <a:rPr lang="en-US" sz="1200" b="1" dirty="0" smtClean="0">
                <a:solidFill>
                  <a:srgbClr val="505050"/>
                </a:solidFill>
              </a:rPr>
              <a:t>Content Change </a:t>
            </a:r>
          </a:p>
          <a:p>
            <a:pPr algn="ctr"/>
            <a:r>
              <a:rPr lang="en-US" sz="1200" b="1" dirty="0" smtClean="0">
                <a:solidFill>
                  <a:srgbClr val="505050"/>
                </a:solidFill>
              </a:rPr>
              <a:t>Spikes</a:t>
            </a:r>
            <a:endParaRPr lang="en-US" sz="1200" b="1" dirty="0">
              <a:solidFill>
                <a:srgbClr val="505050"/>
              </a:solidFill>
            </a:endParaRPr>
          </a:p>
        </p:txBody>
      </p:sp>
      <p:sp>
        <p:nvSpPr>
          <p:cNvPr id="48" name="TextBox 47"/>
          <p:cNvSpPr txBox="1"/>
          <p:nvPr/>
        </p:nvSpPr>
        <p:spPr>
          <a:xfrm>
            <a:off x="361713" y="3719903"/>
            <a:ext cx="4057887" cy="215444"/>
          </a:xfrm>
          <a:prstGeom prst="rect">
            <a:avLst/>
          </a:prstGeom>
          <a:noFill/>
        </p:spPr>
        <p:txBody>
          <a:bodyPr wrap="square" lIns="0" tIns="0" rIns="0" bIns="0" rtlCol="0">
            <a:spAutoFit/>
          </a:bodyPr>
          <a:lstStyle/>
          <a:p>
            <a:r>
              <a:rPr lang="en-US" sz="1400" spc="-70" dirty="0" smtClean="0">
                <a:solidFill>
                  <a:srgbClr val="505050"/>
                </a:solidFill>
              </a:rPr>
              <a:t>Deep changes lead to longer crawls</a:t>
            </a:r>
          </a:p>
        </p:txBody>
      </p:sp>
      <p:cxnSp>
        <p:nvCxnSpPr>
          <p:cNvPr id="49" name="Curved Connector 48"/>
          <p:cNvCxnSpPr>
            <a:endCxn id="14" idx="2"/>
          </p:cNvCxnSpPr>
          <p:nvPr/>
        </p:nvCxnSpPr>
        <p:spPr>
          <a:xfrm flipV="1">
            <a:off x="1851924" y="3376135"/>
            <a:ext cx="1431484" cy="343768"/>
          </a:xfrm>
          <a:prstGeom prst="curvedConnector2">
            <a:avLst/>
          </a:prstGeom>
          <a:ln>
            <a:solidFill>
              <a:schemeClr val="bg1">
                <a:lumMod val="65000"/>
              </a:schemeClr>
            </a:solidFill>
            <a:headEnd type="none"/>
            <a:tailEnd type="triangle"/>
          </a:ln>
        </p:spPr>
        <p:style>
          <a:lnRef idx="2">
            <a:schemeClr val="accent5"/>
          </a:lnRef>
          <a:fillRef idx="0">
            <a:schemeClr val="accent5"/>
          </a:fillRef>
          <a:effectRef idx="1">
            <a:schemeClr val="accent5"/>
          </a:effectRef>
          <a:fontRef idx="minor">
            <a:schemeClr val="tx1"/>
          </a:fontRef>
        </p:style>
      </p:cxnSp>
      <p:cxnSp>
        <p:nvCxnSpPr>
          <p:cNvPr id="50" name="Curved Connector 49"/>
          <p:cNvCxnSpPr>
            <a:endCxn id="15" idx="2"/>
          </p:cNvCxnSpPr>
          <p:nvPr/>
        </p:nvCxnSpPr>
        <p:spPr>
          <a:xfrm flipV="1">
            <a:off x="1851924" y="3376135"/>
            <a:ext cx="3236523" cy="343768"/>
          </a:xfrm>
          <a:prstGeom prst="curvedConnector2">
            <a:avLst/>
          </a:prstGeom>
          <a:ln>
            <a:solidFill>
              <a:schemeClr val="bg1">
                <a:lumMod val="65000"/>
              </a:schemeClr>
            </a:solidFill>
            <a:headEnd type="none"/>
            <a:tailEnd type="triangle"/>
          </a:ln>
        </p:spPr>
        <p:style>
          <a:lnRef idx="2">
            <a:schemeClr val="accent5"/>
          </a:lnRef>
          <a:fillRef idx="0">
            <a:schemeClr val="accent5"/>
          </a:fillRef>
          <a:effectRef idx="1">
            <a:schemeClr val="accent5"/>
          </a:effectRef>
          <a:fontRef idx="minor">
            <a:schemeClr val="tx1"/>
          </a:fontRef>
        </p:style>
      </p:cxnSp>
      <p:sp>
        <p:nvSpPr>
          <p:cNvPr id="51" name="TextBox 50"/>
          <p:cNvSpPr txBox="1"/>
          <p:nvPr/>
        </p:nvSpPr>
        <p:spPr>
          <a:xfrm>
            <a:off x="350519" y="4047528"/>
            <a:ext cx="3573782" cy="369332"/>
          </a:xfrm>
          <a:prstGeom prst="rect">
            <a:avLst/>
          </a:prstGeom>
          <a:noFill/>
        </p:spPr>
        <p:txBody>
          <a:bodyPr wrap="square" lIns="0" tIns="0" rIns="0" bIns="0" rtlCol="0">
            <a:spAutoFit/>
          </a:bodyPr>
          <a:lstStyle/>
          <a:p>
            <a:r>
              <a:rPr lang="en-US" sz="2400" b="1" spc="-70" dirty="0">
                <a:gradFill>
                  <a:gsLst>
                    <a:gs pos="2917">
                      <a:srgbClr val="505050"/>
                    </a:gs>
                    <a:gs pos="30000">
                      <a:srgbClr val="505050"/>
                    </a:gs>
                  </a:gsLst>
                  <a:lin ang="5400000" scaled="0"/>
                </a:gradFill>
              </a:rPr>
              <a:t>Continuous Crawls</a:t>
            </a:r>
          </a:p>
        </p:txBody>
      </p:sp>
      <p:sp>
        <p:nvSpPr>
          <p:cNvPr id="52" name="TextBox 51"/>
          <p:cNvSpPr txBox="1"/>
          <p:nvPr/>
        </p:nvSpPr>
        <p:spPr>
          <a:xfrm>
            <a:off x="388619" y="1201627"/>
            <a:ext cx="3573782" cy="276999"/>
          </a:xfrm>
          <a:prstGeom prst="rect">
            <a:avLst/>
          </a:prstGeom>
          <a:noFill/>
        </p:spPr>
        <p:txBody>
          <a:bodyPr wrap="square" lIns="0" tIns="0" rIns="0" bIns="0" rtlCol="0">
            <a:spAutoFit/>
          </a:bodyPr>
          <a:lstStyle/>
          <a:p>
            <a:r>
              <a:rPr lang="en-US" b="1" spc="-70" dirty="0" smtClean="0">
                <a:gradFill>
                  <a:gsLst>
                    <a:gs pos="2917">
                      <a:srgbClr val="505050"/>
                    </a:gs>
                    <a:gs pos="30000">
                      <a:srgbClr val="505050"/>
                    </a:gs>
                  </a:gsLst>
                  <a:lin ang="5400000" scaled="0"/>
                </a:gradFill>
              </a:rPr>
              <a:t>Incremental Crawls</a:t>
            </a:r>
          </a:p>
        </p:txBody>
      </p:sp>
      <p:sp>
        <p:nvSpPr>
          <p:cNvPr id="53" name="TextBox 52"/>
          <p:cNvSpPr txBox="1"/>
          <p:nvPr/>
        </p:nvSpPr>
        <p:spPr>
          <a:xfrm>
            <a:off x="398231" y="1741306"/>
            <a:ext cx="1240365" cy="216830"/>
          </a:xfrm>
          <a:prstGeom prst="rect">
            <a:avLst/>
          </a:prstGeom>
          <a:noFill/>
        </p:spPr>
        <p:txBody>
          <a:bodyPr wrap="square" lIns="0" tIns="0" rIns="0" bIns="0" rtlCol="0">
            <a:spAutoFit/>
          </a:bodyPr>
          <a:lstStyle/>
          <a:p>
            <a:r>
              <a:rPr lang="en-US" sz="1400" spc="-70" dirty="0" smtClean="0">
                <a:gradFill>
                  <a:gsLst>
                    <a:gs pos="2917">
                      <a:srgbClr val="505050"/>
                    </a:gs>
                    <a:gs pos="30000">
                      <a:srgbClr val="505050"/>
                    </a:gs>
                  </a:gsLst>
                  <a:lin ang="5400000" scaled="0"/>
                </a:gradFill>
              </a:rPr>
              <a:t>Expected</a:t>
            </a:r>
          </a:p>
        </p:txBody>
      </p:sp>
      <p:sp>
        <p:nvSpPr>
          <p:cNvPr id="54" name="TextBox 53"/>
          <p:cNvSpPr txBox="1"/>
          <p:nvPr/>
        </p:nvSpPr>
        <p:spPr>
          <a:xfrm>
            <a:off x="403962" y="2711649"/>
            <a:ext cx="1240365" cy="216830"/>
          </a:xfrm>
          <a:prstGeom prst="rect">
            <a:avLst/>
          </a:prstGeom>
          <a:noFill/>
        </p:spPr>
        <p:txBody>
          <a:bodyPr wrap="square" lIns="0" tIns="0" rIns="0" bIns="0" rtlCol="0">
            <a:spAutoFit/>
          </a:bodyPr>
          <a:lstStyle/>
          <a:p>
            <a:r>
              <a:rPr lang="en-US" sz="1400" spc="-70" dirty="0" smtClean="0">
                <a:gradFill>
                  <a:gsLst>
                    <a:gs pos="2917">
                      <a:srgbClr val="505050"/>
                    </a:gs>
                    <a:gs pos="30000">
                      <a:srgbClr val="505050"/>
                    </a:gs>
                  </a:gsLst>
                  <a:lin ang="5400000" scaled="0"/>
                </a:gradFill>
              </a:rPr>
              <a:t>Actual</a:t>
            </a:r>
          </a:p>
        </p:txBody>
      </p:sp>
      <p:graphicFrame>
        <p:nvGraphicFramePr>
          <p:cNvPr id="55" name="Chart 54"/>
          <p:cNvGraphicFramePr>
            <a:graphicFrameLocks/>
          </p:cNvGraphicFramePr>
          <p:nvPr>
            <p:extLst>
              <p:ext uri="{D42A27DB-BD31-4B8C-83A1-F6EECF244321}">
                <p14:modId xmlns:p14="http://schemas.microsoft.com/office/powerpoint/2010/main" val="3480246161"/>
              </p:ext>
            </p:extLst>
          </p:nvPr>
        </p:nvGraphicFramePr>
        <p:xfrm>
          <a:off x="7898498" y="1485291"/>
          <a:ext cx="4286251" cy="322421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6" name="Chart 55"/>
          <p:cNvGraphicFramePr>
            <a:graphicFrameLocks/>
          </p:cNvGraphicFramePr>
          <p:nvPr>
            <p:extLst>
              <p:ext uri="{D42A27DB-BD31-4B8C-83A1-F6EECF244321}">
                <p14:modId xmlns:p14="http://schemas.microsoft.com/office/powerpoint/2010/main" val="1052789872"/>
              </p:ext>
            </p:extLst>
          </p:nvPr>
        </p:nvGraphicFramePr>
        <p:xfrm>
          <a:off x="7845424" y="1509405"/>
          <a:ext cx="4391977" cy="35835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882692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par>
                                <p:cTn id="23" presetID="10"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10" presetClass="entr" presetSubtype="0" fill="hold"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10" presetClass="entr" presetSubtype="0" fill="hold"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0" presetClass="entr" presetSubtype="0" fill="hold"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par>
                                <p:cTn id="66" presetID="10" presetClass="entr" presetSubtype="0"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par>
                                <p:cTn id="69" presetID="10" presetClass="entr" presetSubtype="0" fill="hold"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par>
                                <p:cTn id="72" presetID="10" presetClass="entr" presetSubtype="0" fill="hold"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500"/>
                                        <p:tgtEl>
                                          <p:spTgt spid="3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500"/>
                                        <p:tgtEl>
                                          <p:spTgt spid="31"/>
                                        </p:tgtEl>
                                      </p:cBhvr>
                                    </p:animEffect>
                                  </p:childTnLst>
                                </p:cTn>
                              </p:par>
                              <p:par>
                                <p:cTn id="78" presetID="10" presetClass="entr" presetSubtype="0" fill="hold"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500"/>
                                        <p:tgtEl>
                                          <p:spTgt spid="32"/>
                                        </p:tgtEl>
                                      </p:cBhvr>
                                    </p:animEffect>
                                  </p:childTnLst>
                                </p:cTn>
                              </p:par>
                              <p:par>
                                <p:cTn id="81" presetID="10" presetClass="entr" presetSubtype="0" fill="hold"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500"/>
                                        <p:tgtEl>
                                          <p:spTgt spid="3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fade">
                                      <p:cBhvr>
                                        <p:cTn id="89" dur="500"/>
                                        <p:tgtEl>
                                          <p:spTgt spid="3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fade">
                                      <p:cBhvr>
                                        <p:cTn id="92" dur="500"/>
                                        <p:tgtEl>
                                          <p:spTgt spid="36"/>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fade">
                                      <p:cBhvr>
                                        <p:cTn id="98" dur="500"/>
                                        <p:tgtEl>
                                          <p:spTgt spid="3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fade">
                                      <p:cBhvr>
                                        <p:cTn id="101" dur="500"/>
                                        <p:tgtEl>
                                          <p:spTgt spid="3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fade">
                                      <p:cBhvr>
                                        <p:cTn id="104" dur="500"/>
                                        <p:tgtEl>
                                          <p:spTgt spid="4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500"/>
                                        <p:tgtEl>
                                          <p:spTgt spid="41"/>
                                        </p:tgtEl>
                                      </p:cBhvr>
                                    </p:animEffect>
                                  </p:childTnLst>
                                </p:cTn>
                              </p:par>
                              <p:par>
                                <p:cTn id="108" presetID="10" presetClass="entr" presetSubtype="0" fill="hold"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500"/>
                                        <p:tgtEl>
                                          <p:spTgt spid="42"/>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43"/>
                                        </p:tgtEl>
                                        <p:attrNameLst>
                                          <p:attrName>style.visibility</p:attrName>
                                        </p:attrNameLst>
                                      </p:cBhvr>
                                      <p:to>
                                        <p:strVal val="visible"/>
                                      </p:to>
                                    </p:set>
                                    <p:animEffect transition="in" filter="fade">
                                      <p:cBhvr>
                                        <p:cTn id="113" dur="500"/>
                                        <p:tgtEl>
                                          <p:spTgt spid="43"/>
                                        </p:tgtEl>
                                      </p:cBhvr>
                                    </p:animEffect>
                                  </p:childTnLst>
                                </p:cTn>
                              </p:par>
                              <p:par>
                                <p:cTn id="114" presetID="10" presetClass="entr" presetSubtype="0" fill="hold" nodeType="withEffect">
                                  <p:stCondLst>
                                    <p:cond delay="0"/>
                                  </p:stCondLst>
                                  <p:childTnLst>
                                    <p:set>
                                      <p:cBhvr>
                                        <p:cTn id="115" dur="1" fill="hold">
                                          <p:stCondLst>
                                            <p:cond delay="0"/>
                                          </p:stCondLst>
                                        </p:cTn>
                                        <p:tgtEl>
                                          <p:spTgt spid="44"/>
                                        </p:tgtEl>
                                        <p:attrNameLst>
                                          <p:attrName>style.visibility</p:attrName>
                                        </p:attrNameLst>
                                      </p:cBhvr>
                                      <p:to>
                                        <p:strVal val="visible"/>
                                      </p:to>
                                    </p:set>
                                    <p:animEffect transition="in" filter="fade">
                                      <p:cBhvr>
                                        <p:cTn id="116" dur="500"/>
                                        <p:tgtEl>
                                          <p:spTgt spid="44"/>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45"/>
                                        </p:tgtEl>
                                        <p:attrNameLst>
                                          <p:attrName>style.visibility</p:attrName>
                                        </p:attrNameLst>
                                      </p:cBhvr>
                                      <p:to>
                                        <p:strVal val="visible"/>
                                      </p:to>
                                    </p:set>
                                    <p:animEffect transition="in" filter="fade">
                                      <p:cBhvr>
                                        <p:cTn id="119" dur="500"/>
                                        <p:tgtEl>
                                          <p:spTgt spid="45"/>
                                        </p:tgtEl>
                                      </p:cBhvr>
                                    </p:animEffect>
                                  </p:childTnLst>
                                </p:cTn>
                              </p:par>
                              <p:par>
                                <p:cTn id="120" presetID="10" presetClass="entr" presetSubtype="0" fill="hold" nodeType="withEffect">
                                  <p:stCondLst>
                                    <p:cond delay="0"/>
                                  </p:stCondLst>
                                  <p:childTnLst>
                                    <p:set>
                                      <p:cBhvr>
                                        <p:cTn id="121" dur="1" fill="hold">
                                          <p:stCondLst>
                                            <p:cond delay="0"/>
                                          </p:stCondLst>
                                        </p:cTn>
                                        <p:tgtEl>
                                          <p:spTgt spid="46"/>
                                        </p:tgtEl>
                                        <p:attrNameLst>
                                          <p:attrName>style.visibility</p:attrName>
                                        </p:attrNameLst>
                                      </p:cBhvr>
                                      <p:to>
                                        <p:strVal val="visible"/>
                                      </p:to>
                                    </p:set>
                                    <p:animEffect transition="in" filter="fade">
                                      <p:cBhvr>
                                        <p:cTn id="122" dur="500"/>
                                        <p:tgtEl>
                                          <p:spTgt spid="46"/>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7"/>
                                        </p:tgtEl>
                                        <p:attrNameLst>
                                          <p:attrName>style.visibility</p:attrName>
                                        </p:attrNameLst>
                                      </p:cBhvr>
                                      <p:to>
                                        <p:strVal val="visible"/>
                                      </p:to>
                                    </p:set>
                                    <p:animEffect transition="in" filter="fade">
                                      <p:cBhvr>
                                        <p:cTn id="125" dur="500"/>
                                        <p:tgtEl>
                                          <p:spTgt spid="47"/>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51"/>
                                        </p:tgtEl>
                                        <p:attrNameLst>
                                          <p:attrName>style.visibility</p:attrName>
                                        </p:attrNameLst>
                                      </p:cBhvr>
                                      <p:to>
                                        <p:strVal val="visible"/>
                                      </p:to>
                                    </p:set>
                                    <p:animEffect transition="in" filter="fade">
                                      <p:cBhvr>
                                        <p:cTn id="128" dur="500"/>
                                        <p:tgtEl>
                                          <p:spTgt spid="51"/>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grpId="1" nodeType="clickEffect">
                                  <p:stCondLst>
                                    <p:cond delay="0"/>
                                  </p:stCondLst>
                                  <p:childTnLst>
                                    <p:animEffect transition="out" filter="fade">
                                      <p:cBhvr>
                                        <p:cTn id="132" dur="500"/>
                                        <p:tgtEl>
                                          <p:spTgt spid="55"/>
                                        </p:tgtEl>
                                      </p:cBhvr>
                                    </p:animEffect>
                                    <p:set>
                                      <p:cBhvr>
                                        <p:cTn id="133" dur="1" fill="hold">
                                          <p:stCondLst>
                                            <p:cond delay="499"/>
                                          </p:stCondLst>
                                        </p:cTn>
                                        <p:tgtEl>
                                          <p:spTgt spid="55"/>
                                        </p:tgtEl>
                                        <p:attrNameLst>
                                          <p:attrName>style.visibility</p:attrName>
                                        </p:attrNameLst>
                                      </p:cBhvr>
                                      <p:to>
                                        <p:strVal val="hidden"/>
                                      </p:to>
                                    </p:set>
                                  </p:childTnLst>
                                </p:cTn>
                              </p:par>
                            </p:childTnLst>
                          </p:cTn>
                        </p:par>
                        <p:par>
                          <p:cTn id="134" fill="hold">
                            <p:stCondLst>
                              <p:cond delay="500"/>
                            </p:stCondLst>
                            <p:childTnLst>
                              <p:par>
                                <p:cTn id="135" presetID="10" presetClass="entr" presetSubtype="0" fill="hold" grpId="0" nodeType="afterEffect">
                                  <p:stCondLst>
                                    <p:cond delay="0"/>
                                  </p:stCondLst>
                                  <p:childTnLst>
                                    <p:set>
                                      <p:cBhvr>
                                        <p:cTn id="136" dur="1" fill="hold">
                                          <p:stCondLst>
                                            <p:cond delay="0"/>
                                          </p:stCondLst>
                                        </p:cTn>
                                        <p:tgtEl>
                                          <p:spTgt spid="56"/>
                                        </p:tgtEl>
                                        <p:attrNameLst>
                                          <p:attrName>style.visibility</p:attrName>
                                        </p:attrNameLst>
                                      </p:cBhvr>
                                      <p:to>
                                        <p:strVal val="visible"/>
                                      </p:to>
                                    </p:set>
                                    <p:animEffect transition="in" filter="fade">
                                      <p:cBhvr>
                                        <p:cTn id="13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7" grpId="0" animBg="1"/>
      <p:bldP spid="18" grpId="0" animBg="1"/>
      <p:bldP spid="26" grpId="0" animBg="1"/>
      <p:bldP spid="31" grpId="0" animBg="1"/>
      <p:bldP spid="34" grpId="0" animBg="1"/>
      <p:bldP spid="35" grpId="0" animBg="1"/>
      <p:bldP spid="36" grpId="0" animBg="1"/>
      <p:bldP spid="37" grpId="0" animBg="1"/>
      <p:bldP spid="38" grpId="0" animBg="1"/>
      <p:bldP spid="39" grpId="0" animBg="1"/>
      <p:bldP spid="40" grpId="0" animBg="1"/>
      <p:bldP spid="41" grpId="0" animBg="1"/>
      <p:bldP spid="43" grpId="0"/>
      <p:bldP spid="45" grpId="0"/>
      <p:bldP spid="47" grpId="0"/>
      <p:bldP spid="48" grpId="0"/>
      <p:bldP spid="51" grpId="0"/>
      <p:bldP spid="54" grpId="0"/>
      <p:bldGraphic spid="55" grpId="0">
        <p:bldAsOne/>
      </p:bldGraphic>
      <p:bldGraphic spid="55" grpId="1">
        <p:bldAsOne/>
      </p:bldGraphic>
      <p:bldGraphic spid="56" grpId="0">
        <p:bldAsOne/>
      </p:bldGraphic>
    </p:bld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Vaidy Raghavan </External_x0020_Speaker>
    <Session_x0020_Code xmlns="2295e2e7-0eeb-498e-8716-217bb2ee6ee3">SPC044</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Vaidy Raghavan</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11D154-88CC-44F1-9072-CE28A02BDD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schemas.microsoft.com/office/2006/documentManagement/types"/>
    <ds:schemaRef ds:uri="http://www.w3.org/XML/1998/namespace"/>
    <ds:schemaRef ds:uri="230e9df3-be65-4c73-a93b-d1236ebd677e"/>
    <ds:schemaRef ds:uri="http://schemas.microsoft.com/sharepoint/v3"/>
    <ds:schemaRef ds:uri="http://purl.org/dc/elements/1.1/"/>
    <ds:schemaRef ds:uri="2295e2e7-0eeb-498e-8716-217bb2ee6ee3"/>
    <ds:schemaRef ds:uri="http://purl.org/dc/dcmitype/"/>
    <ds:schemaRef ds:uri="032d541b-1b4e-4d91-93c7-b10533c52f73"/>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392</TotalTime>
  <Words>1483</Words>
  <Application>Microsoft Office PowerPoint</Application>
  <PresentationFormat>Custom</PresentationFormat>
  <Paragraphs>294</Paragraphs>
  <Slides>24</Slides>
  <Notes>7</Notes>
  <HiddenSlides>0</HiddenSlides>
  <MMClips>0</MMClips>
  <ScaleCrop>false</ScaleCrop>
  <HeadingPairs>
    <vt:vector size="4" baseType="variant">
      <vt:variant>
        <vt:lpstr>Theme</vt:lpstr>
      </vt:variant>
      <vt:variant>
        <vt:i4>5</vt:i4>
      </vt:variant>
      <vt:variant>
        <vt:lpstr>Slide Titles</vt:lpstr>
      </vt:variant>
      <vt:variant>
        <vt:i4>24</vt:i4>
      </vt:variant>
    </vt:vector>
  </HeadingPairs>
  <TitlesOfParts>
    <vt:vector size="29" baseType="lpstr">
      <vt:lpstr>5-30072_SPC2012_Developer_Template_16x9</vt:lpstr>
      <vt:lpstr>5-30072_SPC2012_Developer_Template_16x9_Light</vt:lpstr>
      <vt:lpstr>5-30072_SPC2012_Business_Template_16x9_Light</vt:lpstr>
      <vt:lpstr>SPC2012_Developer_Template_16x9</vt:lpstr>
      <vt:lpstr>1_5-30072_SPC2012_Developer_Template_16x9_Light</vt:lpstr>
      <vt:lpstr>PowerPoint Presentation</vt:lpstr>
      <vt:lpstr>Crawl and Index all Enterprise Content with SharePoint 2013 Search   </vt:lpstr>
      <vt:lpstr>GOALS</vt:lpstr>
      <vt:lpstr>PowerPoint Presentation</vt:lpstr>
      <vt:lpstr>THE BASICS Search, Crawling, Indexing – 101</vt:lpstr>
      <vt:lpstr>Search System</vt:lpstr>
      <vt:lpstr>Demo</vt:lpstr>
      <vt:lpstr>FAST ”I just uploaded a document…make it searchable, quick!”</vt:lpstr>
      <vt:lpstr>Maximum Freshness</vt:lpstr>
      <vt:lpstr>Continuous Crawl</vt:lpstr>
      <vt:lpstr>Demo</vt:lpstr>
      <vt:lpstr>EASY  “I can’t find a document. Why? – help me find it! </vt:lpstr>
      <vt:lpstr>Search Troubleshooting Tool Kit</vt:lpstr>
      <vt:lpstr>Demo</vt:lpstr>
      <vt:lpstr>SEARCH EVERYTHING ”I have content in a custom host. Make it searchable…easily!”</vt:lpstr>
      <vt:lpstr>What does ‘Search Everything’ mean?</vt:lpstr>
      <vt:lpstr>OOB Support</vt:lpstr>
      <vt:lpstr>Fully Extensible</vt:lpstr>
      <vt:lpstr>Building Connectors – What? </vt:lpstr>
      <vt:lpstr>Demo</vt:lpstr>
      <vt:lpstr>TAKEAWAYS</vt:lpstr>
      <vt:lpstr>Key Takeaways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Crawl and Index all Enterprise Content with SharePoint 2013 Search</dc:title>
  <dc:subject>SharePoint Conference 2012</dc:subject>
  <dc:creator>Vaidyanathan Raghavan</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66</cp:revision>
  <dcterms:created xsi:type="dcterms:W3CDTF">2012-10-29T17:42:20Z</dcterms:created>
  <dcterms:modified xsi:type="dcterms:W3CDTF">2012-12-06T23:07:24Z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