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2.xml" ContentType="application/vnd.openxmlformats-officedocument.themeOverride+xml"/>
  <Override PartName="/ppt/notesSlides/notesSlide24.xml" ContentType="application/vnd.openxmlformats-officedocument.presentationml.notesSlide+xml"/>
  <Override PartName="/ppt/theme/themeOverride3.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heme/themeOverride4.xml" ContentType="application/vnd.openxmlformats-officedocument.themeOverride+xml"/>
  <Override PartName="/ppt/notesSlides/notesSlide30.xml" ContentType="application/vnd.openxmlformats-officedocument.presentationml.notesSlide+xml"/>
  <Override PartName="/ppt/theme/themeOverride5.xml" ContentType="application/vnd.openxmlformats-officedocument.themeOverride+xml"/>
  <Override PartName="/ppt/notesSlides/notesSlide31.xml" ContentType="application/vnd.openxmlformats-officedocument.presentationml.notesSlide+xml"/>
  <Override PartName="/ppt/theme/themeOverride6.xml" ContentType="application/vnd.openxmlformats-officedocument.themeOverr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1" r:id="rId8"/>
    <p:sldMasterId id="2147484254" r:id="rId9"/>
  </p:sldMasterIdLst>
  <p:notesMasterIdLst>
    <p:notesMasterId r:id="rId64"/>
  </p:notesMasterIdLst>
  <p:handoutMasterIdLst>
    <p:handoutMasterId r:id="rId65"/>
  </p:handoutMasterIdLst>
  <p:sldIdLst>
    <p:sldId id="1055" r:id="rId10"/>
    <p:sldId id="1057" r:id="rId11"/>
    <p:sldId id="1058" r:id="rId12"/>
    <p:sldId id="1059" r:id="rId13"/>
    <p:sldId id="1060" r:id="rId14"/>
    <p:sldId id="1061" r:id="rId15"/>
    <p:sldId id="1062" r:id="rId16"/>
    <p:sldId id="1063" r:id="rId17"/>
    <p:sldId id="1064" r:id="rId18"/>
    <p:sldId id="1065" r:id="rId19"/>
    <p:sldId id="1066" r:id="rId20"/>
    <p:sldId id="1067" r:id="rId21"/>
    <p:sldId id="1068" r:id="rId22"/>
    <p:sldId id="1069" r:id="rId23"/>
    <p:sldId id="1070" r:id="rId24"/>
    <p:sldId id="1071" r:id="rId25"/>
    <p:sldId id="1072" r:id="rId26"/>
    <p:sldId id="1073" r:id="rId27"/>
    <p:sldId id="1074" r:id="rId28"/>
    <p:sldId id="1075" r:id="rId29"/>
    <p:sldId id="1076" r:id="rId30"/>
    <p:sldId id="1077" r:id="rId31"/>
    <p:sldId id="1078" r:id="rId32"/>
    <p:sldId id="1079" r:id="rId33"/>
    <p:sldId id="1080" r:id="rId34"/>
    <p:sldId id="1081" r:id="rId35"/>
    <p:sldId id="1082" r:id="rId36"/>
    <p:sldId id="1083" r:id="rId37"/>
    <p:sldId id="1084" r:id="rId38"/>
    <p:sldId id="1085" r:id="rId39"/>
    <p:sldId id="1086" r:id="rId40"/>
    <p:sldId id="1087" r:id="rId41"/>
    <p:sldId id="1088" r:id="rId42"/>
    <p:sldId id="1089" r:id="rId43"/>
    <p:sldId id="1090" r:id="rId44"/>
    <p:sldId id="1091" r:id="rId45"/>
    <p:sldId id="1092" r:id="rId46"/>
    <p:sldId id="1093" r:id="rId47"/>
    <p:sldId id="1094" r:id="rId48"/>
    <p:sldId id="1095" r:id="rId49"/>
    <p:sldId id="1096" r:id="rId50"/>
    <p:sldId id="1097" r:id="rId51"/>
    <p:sldId id="1098" r:id="rId52"/>
    <p:sldId id="1099" r:id="rId53"/>
    <p:sldId id="1100" r:id="rId54"/>
    <p:sldId id="1101" r:id="rId55"/>
    <p:sldId id="1102" r:id="rId56"/>
    <p:sldId id="1103" r:id="rId57"/>
    <p:sldId id="1104" r:id="rId58"/>
    <p:sldId id="1105" r:id="rId59"/>
    <p:sldId id="1106" r:id="rId60"/>
    <p:sldId id="1109" r:id="rId61"/>
    <p:sldId id="1107" r:id="rId62"/>
    <p:sldId id="1108" r:id="rId6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0"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presProps" Target="presProp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9BAA5D-10D3-4176-A15E-7C066BE10D2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B8C1B6A3-2C4C-4133-A324-3C6D63C798F7}">
      <dgm:prSet/>
      <dgm:spPr/>
      <dgm:t>
        <a:bodyPr/>
        <a:lstStyle/>
        <a:p>
          <a:r>
            <a:rPr lang="en-US" dirty="0" smtClean="0"/>
            <a:t> </a:t>
          </a:r>
          <a:endParaRPr lang="en-US" dirty="0"/>
        </a:p>
      </dgm:t>
    </dgm:pt>
    <dgm:pt modelId="{DD160595-1044-4AB4-98C3-B61076AA4511}" type="parTrans" cxnId="{F8B9F30B-40B5-40E7-BECD-9DE021565695}">
      <dgm:prSet/>
      <dgm:spPr/>
      <dgm:t>
        <a:bodyPr/>
        <a:lstStyle/>
        <a:p>
          <a:endParaRPr lang="en-US"/>
        </a:p>
      </dgm:t>
    </dgm:pt>
    <dgm:pt modelId="{9AF08274-9A8D-457E-AC95-0637A2D27C93}" type="sibTrans" cxnId="{F8B9F30B-40B5-40E7-BECD-9DE021565695}">
      <dgm:prSet/>
      <dgm:spPr/>
      <dgm:t>
        <a:bodyPr/>
        <a:lstStyle/>
        <a:p>
          <a:endParaRPr lang="en-US"/>
        </a:p>
      </dgm:t>
    </dgm:pt>
    <dgm:pt modelId="{856D9B95-9D59-466A-BB38-6CA030B9727A}">
      <dgm:prSet/>
      <dgm:spPr/>
      <dgm:t>
        <a:bodyPr/>
        <a:lstStyle/>
        <a:p>
          <a:r>
            <a:rPr lang="en-US" dirty="0" smtClean="0"/>
            <a:t> </a:t>
          </a:r>
          <a:endParaRPr lang="en-US" dirty="0"/>
        </a:p>
      </dgm:t>
    </dgm:pt>
    <dgm:pt modelId="{B4F02E53-D539-4C8A-92C8-DE86E285524D}" type="parTrans" cxnId="{A31C085C-0801-4FAA-AD29-4093982AA736}">
      <dgm:prSet/>
      <dgm:spPr/>
      <dgm:t>
        <a:bodyPr/>
        <a:lstStyle/>
        <a:p>
          <a:endParaRPr lang="en-US"/>
        </a:p>
      </dgm:t>
    </dgm:pt>
    <dgm:pt modelId="{91F99F2E-DD87-4528-836B-1DE90E798F32}" type="sibTrans" cxnId="{A31C085C-0801-4FAA-AD29-4093982AA736}">
      <dgm:prSet/>
      <dgm:spPr/>
      <dgm:t>
        <a:bodyPr/>
        <a:lstStyle/>
        <a:p>
          <a:endParaRPr lang="en-US"/>
        </a:p>
      </dgm:t>
    </dgm:pt>
    <dgm:pt modelId="{37D4D016-C2A3-4D8C-8BC6-E7647D727146}" type="pres">
      <dgm:prSet presAssocID="{899BAA5D-10D3-4176-A15E-7C066BE10D25}" presName="compositeShape" presStyleCnt="0">
        <dgm:presLayoutVars>
          <dgm:chMax val="7"/>
          <dgm:dir/>
          <dgm:resizeHandles val="exact"/>
        </dgm:presLayoutVars>
      </dgm:prSet>
      <dgm:spPr/>
      <dgm:t>
        <a:bodyPr/>
        <a:lstStyle/>
        <a:p>
          <a:endParaRPr lang="en-US"/>
        </a:p>
      </dgm:t>
    </dgm:pt>
    <dgm:pt modelId="{BC8E3141-F25F-4DA8-ABBF-DBD65A62154B}" type="pres">
      <dgm:prSet presAssocID="{B8C1B6A3-2C4C-4133-A324-3C6D63C798F7}" presName="circ1" presStyleLbl="vennNode1" presStyleIdx="0" presStyleCnt="2" custScaleX="130619"/>
      <dgm:spPr/>
      <dgm:t>
        <a:bodyPr/>
        <a:lstStyle/>
        <a:p>
          <a:endParaRPr lang="en-US"/>
        </a:p>
      </dgm:t>
    </dgm:pt>
    <dgm:pt modelId="{15FB44F2-B78D-40C5-AE46-C311A7214EAB}" type="pres">
      <dgm:prSet presAssocID="{B8C1B6A3-2C4C-4133-A324-3C6D63C798F7}" presName="circ1Tx" presStyleLbl="revTx" presStyleIdx="0" presStyleCnt="0">
        <dgm:presLayoutVars>
          <dgm:chMax val="0"/>
          <dgm:chPref val="0"/>
          <dgm:bulletEnabled val="1"/>
        </dgm:presLayoutVars>
      </dgm:prSet>
      <dgm:spPr/>
      <dgm:t>
        <a:bodyPr/>
        <a:lstStyle/>
        <a:p>
          <a:endParaRPr lang="en-US"/>
        </a:p>
      </dgm:t>
    </dgm:pt>
    <dgm:pt modelId="{194F0586-69FD-4325-922C-67B13D6D621A}" type="pres">
      <dgm:prSet presAssocID="{856D9B95-9D59-466A-BB38-6CA030B9727A}" presName="circ2" presStyleLbl="vennNode1" presStyleIdx="1" presStyleCnt="2" custScaleX="125079"/>
      <dgm:spPr/>
      <dgm:t>
        <a:bodyPr/>
        <a:lstStyle/>
        <a:p>
          <a:endParaRPr lang="en-US"/>
        </a:p>
      </dgm:t>
    </dgm:pt>
    <dgm:pt modelId="{8E0DBCA5-EDE3-49B1-97BC-9EA78D6D0C79}" type="pres">
      <dgm:prSet presAssocID="{856D9B95-9D59-466A-BB38-6CA030B9727A}" presName="circ2Tx" presStyleLbl="revTx" presStyleIdx="0" presStyleCnt="0">
        <dgm:presLayoutVars>
          <dgm:chMax val="0"/>
          <dgm:chPref val="0"/>
          <dgm:bulletEnabled val="1"/>
        </dgm:presLayoutVars>
      </dgm:prSet>
      <dgm:spPr/>
      <dgm:t>
        <a:bodyPr/>
        <a:lstStyle/>
        <a:p>
          <a:endParaRPr lang="en-US"/>
        </a:p>
      </dgm:t>
    </dgm:pt>
  </dgm:ptLst>
  <dgm:cxnLst>
    <dgm:cxn modelId="{A31C085C-0801-4FAA-AD29-4093982AA736}" srcId="{899BAA5D-10D3-4176-A15E-7C066BE10D25}" destId="{856D9B95-9D59-466A-BB38-6CA030B9727A}" srcOrd="1" destOrd="0" parTransId="{B4F02E53-D539-4C8A-92C8-DE86E285524D}" sibTransId="{91F99F2E-DD87-4528-836B-1DE90E798F32}"/>
    <dgm:cxn modelId="{B5FA1D72-066E-48A1-8EDC-FC8B28CD3AED}" type="presOf" srcId="{B8C1B6A3-2C4C-4133-A324-3C6D63C798F7}" destId="{15FB44F2-B78D-40C5-AE46-C311A7214EAB}" srcOrd="1" destOrd="0" presId="urn:microsoft.com/office/officeart/2005/8/layout/venn1"/>
    <dgm:cxn modelId="{BEF2D636-7715-40D4-A245-60734045CC34}" type="presOf" srcId="{856D9B95-9D59-466A-BB38-6CA030B9727A}" destId="{8E0DBCA5-EDE3-49B1-97BC-9EA78D6D0C79}" srcOrd="1" destOrd="0" presId="urn:microsoft.com/office/officeart/2005/8/layout/venn1"/>
    <dgm:cxn modelId="{6ADE5C6B-7033-41D3-BA10-E598A2F84FC6}" type="presOf" srcId="{B8C1B6A3-2C4C-4133-A324-3C6D63C798F7}" destId="{BC8E3141-F25F-4DA8-ABBF-DBD65A62154B}" srcOrd="0" destOrd="0" presId="urn:microsoft.com/office/officeart/2005/8/layout/venn1"/>
    <dgm:cxn modelId="{58D4352B-EC6E-4062-99BC-BBBB74BAEC06}" type="presOf" srcId="{899BAA5D-10D3-4176-A15E-7C066BE10D25}" destId="{37D4D016-C2A3-4D8C-8BC6-E7647D727146}" srcOrd="0" destOrd="0" presId="urn:microsoft.com/office/officeart/2005/8/layout/venn1"/>
    <dgm:cxn modelId="{F8B9F30B-40B5-40E7-BECD-9DE021565695}" srcId="{899BAA5D-10D3-4176-A15E-7C066BE10D25}" destId="{B8C1B6A3-2C4C-4133-A324-3C6D63C798F7}" srcOrd="0" destOrd="0" parTransId="{DD160595-1044-4AB4-98C3-B61076AA4511}" sibTransId="{9AF08274-9A8D-457E-AC95-0637A2D27C93}"/>
    <dgm:cxn modelId="{0BCC5B93-E06E-427C-84C5-B9120343909C}" type="presOf" srcId="{856D9B95-9D59-466A-BB38-6CA030B9727A}" destId="{194F0586-69FD-4325-922C-67B13D6D621A}" srcOrd="0" destOrd="0" presId="urn:microsoft.com/office/officeart/2005/8/layout/venn1"/>
    <dgm:cxn modelId="{25824041-4062-438C-97D1-8F02AAC5ECBA}" type="presParOf" srcId="{37D4D016-C2A3-4D8C-8BC6-E7647D727146}" destId="{BC8E3141-F25F-4DA8-ABBF-DBD65A62154B}" srcOrd="0" destOrd="0" presId="urn:microsoft.com/office/officeart/2005/8/layout/venn1"/>
    <dgm:cxn modelId="{D964BA36-9D12-4D3C-971B-8E9CBCAF1D99}" type="presParOf" srcId="{37D4D016-C2A3-4D8C-8BC6-E7647D727146}" destId="{15FB44F2-B78D-40C5-AE46-C311A7214EAB}" srcOrd="1" destOrd="0" presId="urn:microsoft.com/office/officeart/2005/8/layout/venn1"/>
    <dgm:cxn modelId="{E9D15602-D859-4A58-B978-8D622906A4DF}" type="presParOf" srcId="{37D4D016-C2A3-4D8C-8BC6-E7647D727146}" destId="{194F0586-69FD-4325-922C-67B13D6D621A}" srcOrd="2" destOrd="0" presId="urn:microsoft.com/office/officeart/2005/8/layout/venn1"/>
    <dgm:cxn modelId="{2FDA2DE3-37CA-4ACF-9F7F-6A00A12A1CA2}" type="presParOf" srcId="{37D4D016-C2A3-4D8C-8BC6-E7647D727146}" destId="{8E0DBCA5-EDE3-49B1-97BC-9EA78D6D0C79}"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560E2A-3685-48EF-BF71-641EFF3F0834}" type="doc">
      <dgm:prSet loTypeId="urn:microsoft.com/office/officeart/2005/8/layout/gear1" loCatId="process" qsTypeId="urn:microsoft.com/office/officeart/2005/8/quickstyle/simple1" qsCatId="simple" csTypeId="urn:microsoft.com/office/officeart/2005/8/colors/accent1_2" csCatId="accent1" phldr="1"/>
      <dgm:spPr/>
    </dgm:pt>
    <dgm:pt modelId="{9F2581A6-B7BE-4687-A971-4ED7E624570A}">
      <dgm:prSet phldrT="[Text]"/>
      <dgm:spPr/>
      <dgm:t>
        <a:bodyPr/>
        <a:lstStyle/>
        <a:p>
          <a:r>
            <a:rPr lang="en-US" dirty="0" smtClean="0"/>
            <a:t>Web Applications</a:t>
          </a:r>
          <a:endParaRPr lang="en-US" dirty="0"/>
        </a:p>
      </dgm:t>
    </dgm:pt>
    <dgm:pt modelId="{A33D7824-56E4-44B2-8314-7220F8874BB0}" type="parTrans" cxnId="{6896C396-AA1A-46D3-901D-422EC22EB226}">
      <dgm:prSet/>
      <dgm:spPr/>
      <dgm:t>
        <a:bodyPr/>
        <a:lstStyle/>
        <a:p>
          <a:endParaRPr lang="en-US"/>
        </a:p>
      </dgm:t>
    </dgm:pt>
    <dgm:pt modelId="{9B8E5A6F-4B41-4944-8B09-4D91B8DA9ECD}" type="sibTrans" cxnId="{6896C396-AA1A-46D3-901D-422EC22EB226}">
      <dgm:prSet/>
      <dgm:spPr/>
      <dgm:t>
        <a:bodyPr/>
        <a:lstStyle/>
        <a:p>
          <a:endParaRPr lang="en-US"/>
        </a:p>
      </dgm:t>
    </dgm:pt>
    <dgm:pt modelId="{A12B78E9-858F-49DF-B111-4B1BA9607D0C}">
      <dgm:prSet phldrT="[Text]"/>
      <dgm:spPr/>
      <dgm:t>
        <a:bodyPr/>
        <a:lstStyle/>
        <a:p>
          <a:r>
            <a:rPr lang="en-US" dirty="0" smtClean="0"/>
            <a:t>SharePoint</a:t>
          </a:r>
          <a:endParaRPr lang="en-US" dirty="0"/>
        </a:p>
      </dgm:t>
    </dgm:pt>
    <dgm:pt modelId="{3EAB41CC-F54C-420B-A839-79E0AE5B803F}" type="parTrans" cxnId="{2B8AD9EA-A938-480B-A836-5575450D505D}">
      <dgm:prSet/>
      <dgm:spPr/>
      <dgm:t>
        <a:bodyPr/>
        <a:lstStyle/>
        <a:p>
          <a:endParaRPr lang="en-US"/>
        </a:p>
      </dgm:t>
    </dgm:pt>
    <dgm:pt modelId="{20FE8668-732C-4BCA-9485-92B5F9835F11}" type="sibTrans" cxnId="{2B8AD9EA-A938-480B-A836-5575450D505D}">
      <dgm:prSet/>
      <dgm:spPr/>
      <dgm:t>
        <a:bodyPr/>
        <a:lstStyle/>
        <a:p>
          <a:endParaRPr lang="en-US"/>
        </a:p>
      </dgm:t>
    </dgm:pt>
    <dgm:pt modelId="{BCCDC915-E707-4E7F-BEC4-91597D0BA82C}">
      <dgm:prSet phldrT="[Text]"/>
      <dgm:spPr/>
      <dgm:t>
        <a:bodyPr/>
        <a:lstStyle/>
        <a:p>
          <a:r>
            <a:rPr lang="en-US" dirty="0" smtClean="0"/>
            <a:t>SQL Database</a:t>
          </a:r>
          <a:endParaRPr lang="en-US" dirty="0"/>
        </a:p>
      </dgm:t>
    </dgm:pt>
    <dgm:pt modelId="{186440BF-CDAA-41FE-BB32-9B985580E1CF}" type="parTrans" cxnId="{48A3F217-7121-477A-9343-FBC83DB6E3C0}">
      <dgm:prSet/>
      <dgm:spPr/>
      <dgm:t>
        <a:bodyPr/>
        <a:lstStyle/>
        <a:p>
          <a:endParaRPr lang="en-US"/>
        </a:p>
      </dgm:t>
    </dgm:pt>
    <dgm:pt modelId="{EACB7289-0A55-407D-8FD7-42EFF2E39AB7}" type="sibTrans" cxnId="{48A3F217-7121-477A-9343-FBC83DB6E3C0}">
      <dgm:prSet/>
      <dgm:spPr/>
      <dgm:t>
        <a:bodyPr/>
        <a:lstStyle/>
        <a:p>
          <a:endParaRPr lang="en-US"/>
        </a:p>
      </dgm:t>
    </dgm:pt>
    <dgm:pt modelId="{E8BDCB9B-BCE2-4DFE-9AAC-EDE538C55B0C}" type="pres">
      <dgm:prSet presAssocID="{2B560E2A-3685-48EF-BF71-641EFF3F0834}" presName="composite" presStyleCnt="0">
        <dgm:presLayoutVars>
          <dgm:chMax val="3"/>
          <dgm:animLvl val="lvl"/>
          <dgm:resizeHandles val="exact"/>
        </dgm:presLayoutVars>
      </dgm:prSet>
      <dgm:spPr/>
    </dgm:pt>
    <dgm:pt modelId="{56F4C7F3-1B42-46B9-9205-5C81E274BFC8}" type="pres">
      <dgm:prSet presAssocID="{9F2581A6-B7BE-4687-A971-4ED7E624570A}" presName="gear1" presStyleLbl="node1" presStyleIdx="0" presStyleCnt="3">
        <dgm:presLayoutVars>
          <dgm:chMax val="1"/>
          <dgm:bulletEnabled val="1"/>
        </dgm:presLayoutVars>
      </dgm:prSet>
      <dgm:spPr/>
      <dgm:t>
        <a:bodyPr/>
        <a:lstStyle/>
        <a:p>
          <a:endParaRPr lang="en-US"/>
        </a:p>
      </dgm:t>
    </dgm:pt>
    <dgm:pt modelId="{26364A51-95D9-4715-994B-1D39B0ECFF35}" type="pres">
      <dgm:prSet presAssocID="{9F2581A6-B7BE-4687-A971-4ED7E624570A}" presName="gear1srcNode" presStyleLbl="node1" presStyleIdx="0" presStyleCnt="3"/>
      <dgm:spPr/>
      <dgm:t>
        <a:bodyPr/>
        <a:lstStyle/>
        <a:p>
          <a:endParaRPr lang="en-US"/>
        </a:p>
      </dgm:t>
    </dgm:pt>
    <dgm:pt modelId="{1EB501F7-0E83-46BD-B483-8095DDA35C04}" type="pres">
      <dgm:prSet presAssocID="{9F2581A6-B7BE-4687-A971-4ED7E624570A}" presName="gear1dstNode" presStyleLbl="node1" presStyleIdx="0" presStyleCnt="3"/>
      <dgm:spPr/>
      <dgm:t>
        <a:bodyPr/>
        <a:lstStyle/>
        <a:p>
          <a:endParaRPr lang="en-US"/>
        </a:p>
      </dgm:t>
    </dgm:pt>
    <dgm:pt modelId="{B1E378BF-205F-4797-8BE9-25A62AC341FD}" type="pres">
      <dgm:prSet presAssocID="{A12B78E9-858F-49DF-B111-4B1BA9607D0C}" presName="gear2" presStyleLbl="node1" presStyleIdx="1" presStyleCnt="3">
        <dgm:presLayoutVars>
          <dgm:chMax val="1"/>
          <dgm:bulletEnabled val="1"/>
        </dgm:presLayoutVars>
      </dgm:prSet>
      <dgm:spPr/>
      <dgm:t>
        <a:bodyPr/>
        <a:lstStyle/>
        <a:p>
          <a:endParaRPr lang="en-US"/>
        </a:p>
      </dgm:t>
    </dgm:pt>
    <dgm:pt modelId="{ABEB6D6D-FB21-4D2B-8DEE-370FA1D97B8A}" type="pres">
      <dgm:prSet presAssocID="{A12B78E9-858F-49DF-B111-4B1BA9607D0C}" presName="gear2srcNode" presStyleLbl="node1" presStyleIdx="1" presStyleCnt="3"/>
      <dgm:spPr/>
      <dgm:t>
        <a:bodyPr/>
        <a:lstStyle/>
        <a:p>
          <a:endParaRPr lang="en-US"/>
        </a:p>
      </dgm:t>
    </dgm:pt>
    <dgm:pt modelId="{800A9FF8-2A49-4D30-9A0E-844D2EF541C4}" type="pres">
      <dgm:prSet presAssocID="{A12B78E9-858F-49DF-B111-4B1BA9607D0C}" presName="gear2dstNode" presStyleLbl="node1" presStyleIdx="1" presStyleCnt="3"/>
      <dgm:spPr/>
      <dgm:t>
        <a:bodyPr/>
        <a:lstStyle/>
        <a:p>
          <a:endParaRPr lang="en-US"/>
        </a:p>
      </dgm:t>
    </dgm:pt>
    <dgm:pt modelId="{DDF80A56-338D-484A-A705-2A9602CAC58F}" type="pres">
      <dgm:prSet presAssocID="{BCCDC915-E707-4E7F-BEC4-91597D0BA82C}" presName="gear3" presStyleLbl="node1" presStyleIdx="2" presStyleCnt="3"/>
      <dgm:spPr/>
      <dgm:t>
        <a:bodyPr/>
        <a:lstStyle/>
        <a:p>
          <a:endParaRPr lang="en-US"/>
        </a:p>
      </dgm:t>
    </dgm:pt>
    <dgm:pt modelId="{C44BA42E-FA49-4423-9FB1-E75629BE07FC}" type="pres">
      <dgm:prSet presAssocID="{BCCDC915-E707-4E7F-BEC4-91597D0BA82C}" presName="gear3tx" presStyleLbl="node1" presStyleIdx="2" presStyleCnt="3">
        <dgm:presLayoutVars>
          <dgm:chMax val="1"/>
          <dgm:bulletEnabled val="1"/>
        </dgm:presLayoutVars>
      </dgm:prSet>
      <dgm:spPr/>
      <dgm:t>
        <a:bodyPr/>
        <a:lstStyle/>
        <a:p>
          <a:endParaRPr lang="en-US"/>
        </a:p>
      </dgm:t>
    </dgm:pt>
    <dgm:pt modelId="{7DCB7030-335F-4580-9F42-A6FBBD0A2CF4}" type="pres">
      <dgm:prSet presAssocID="{BCCDC915-E707-4E7F-BEC4-91597D0BA82C}" presName="gear3srcNode" presStyleLbl="node1" presStyleIdx="2" presStyleCnt="3"/>
      <dgm:spPr/>
      <dgm:t>
        <a:bodyPr/>
        <a:lstStyle/>
        <a:p>
          <a:endParaRPr lang="en-US"/>
        </a:p>
      </dgm:t>
    </dgm:pt>
    <dgm:pt modelId="{AA2AB9F7-CC5D-44EB-BB5C-4C60D2FADC68}" type="pres">
      <dgm:prSet presAssocID="{BCCDC915-E707-4E7F-BEC4-91597D0BA82C}" presName="gear3dstNode" presStyleLbl="node1" presStyleIdx="2" presStyleCnt="3"/>
      <dgm:spPr/>
      <dgm:t>
        <a:bodyPr/>
        <a:lstStyle/>
        <a:p>
          <a:endParaRPr lang="en-US"/>
        </a:p>
      </dgm:t>
    </dgm:pt>
    <dgm:pt modelId="{2B35E93D-5A18-4456-9A94-9DEFFABF1047}" type="pres">
      <dgm:prSet presAssocID="{9B8E5A6F-4B41-4944-8B09-4D91B8DA9ECD}" presName="connector1" presStyleLbl="sibTrans2D1" presStyleIdx="0" presStyleCnt="3"/>
      <dgm:spPr/>
      <dgm:t>
        <a:bodyPr/>
        <a:lstStyle/>
        <a:p>
          <a:endParaRPr lang="en-US"/>
        </a:p>
      </dgm:t>
    </dgm:pt>
    <dgm:pt modelId="{2DC1CFE8-8D3B-4763-A61D-B5BFA1C057C1}" type="pres">
      <dgm:prSet presAssocID="{20FE8668-732C-4BCA-9485-92B5F9835F11}" presName="connector2" presStyleLbl="sibTrans2D1" presStyleIdx="1" presStyleCnt="3"/>
      <dgm:spPr/>
      <dgm:t>
        <a:bodyPr/>
        <a:lstStyle/>
        <a:p>
          <a:endParaRPr lang="en-US"/>
        </a:p>
      </dgm:t>
    </dgm:pt>
    <dgm:pt modelId="{B731CC43-9DD2-443C-9213-2FAB28ACFE4F}" type="pres">
      <dgm:prSet presAssocID="{EACB7289-0A55-407D-8FD7-42EFF2E39AB7}" presName="connector3" presStyleLbl="sibTrans2D1" presStyleIdx="2" presStyleCnt="3"/>
      <dgm:spPr/>
      <dgm:t>
        <a:bodyPr/>
        <a:lstStyle/>
        <a:p>
          <a:endParaRPr lang="en-US"/>
        </a:p>
      </dgm:t>
    </dgm:pt>
  </dgm:ptLst>
  <dgm:cxnLst>
    <dgm:cxn modelId="{6C616478-4486-4895-8A9F-1A878E0A51B3}" type="presOf" srcId="{A12B78E9-858F-49DF-B111-4B1BA9607D0C}" destId="{B1E378BF-205F-4797-8BE9-25A62AC341FD}" srcOrd="0" destOrd="0" presId="urn:microsoft.com/office/officeart/2005/8/layout/gear1"/>
    <dgm:cxn modelId="{2B8AD9EA-A938-480B-A836-5575450D505D}" srcId="{2B560E2A-3685-48EF-BF71-641EFF3F0834}" destId="{A12B78E9-858F-49DF-B111-4B1BA9607D0C}" srcOrd="1" destOrd="0" parTransId="{3EAB41CC-F54C-420B-A839-79E0AE5B803F}" sibTransId="{20FE8668-732C-4BCA-9485-92B5F9835F11}"/>
    <dgm:cxn modelId="{0D930253-4565-421D-B2C6-1895E82FE7F4}" type="presOf" srcId="{BCCDC915-E707-4E7F-BEC4-91597D0BA82C}" destId="{7DCB7030-335F-4580-9F42-A6FBBD0A2CF4}" srcOrd="2" destOrd="0" presId="urn:microsoft.com/office/officeart/2005/8/layout/gear1"/>
    <dgm:cxn modelId="{48A3F217-7121-477A-9343-FBC83DB6E3C0}" srcId="{2B560E2A-3685-48EF-BF71-641EFF3F0834}" destId="{BCCDC915-E707-4E7F-BEC4-91597D0BA82C}" srcOrd="2" destOrd="0" parTransId="{186440BF-CDAA-41FE-BB32-9B985580E1CF}" sibTransId="{EACB7289-0A55-407D-8FD7-42EFF2E39AB7}"/>
    <dgm:cxn modelId="{55C9137F-EB54-47FA-919A-D85E06A67A3C}" type="presOf" srcId="{9B8E5A6F-4B41-4944-8B09-4D91B8DA9ECD}" destId="{2B35E93D-5A18-4456-9A94-9DEFFABF1047}" srcOrd="0" destOrd="0" presId="urn:microsoft.com/office/officeart/2005/8/layout/gear1"/>
    <dgm:cxn modelId="{6B4DE6B4-F0B8-4BC5-949F-E498B41EA887}" type="presOf" srcId="{9F2581A6-B7BE-4687-A971-4ED7E624570A}" destId="{26364A51-95D9-4715-994B-1D39B0ECFF35}" srcOrd="1" destOrd="0" presId="urn:microsoft.com/office/officeart/2005/8/layout/gear1"/>
    <dgm:cxn modelId="{378C7C9D-75A1-4838-80B2-99BD81F01B13}" type="presOf" srcId="{A12B78E9-858F-49DF-B111-4B1BA9607D0C}" destId="{ABEB6D6D-FB21-4D2B-8DEE-370FA1D97B8A}" srcOrd="1" destOrd="0" presId="urn:microsoft.com/office/officeart/2005/8/layout/gear1"/>
    <dgm:cxn modelId="{D780CEA3-C8BF-486C-8F73-3BF17AD4F114}" type="presOf" srcId="{BCCDC915-E707-4E7F-BEC4-91597D0BA82C}" destId="{AA2AB9F7-CC5D-44EB-BB5C-4C60D2FADC68}" srcOrd="3" destOrd="0" presId="urn:microsoft.com/office/officeart/2005/8/layout/gear1"/>
    <dgm:cxn modelId="{6896C396-AA1A-46D3-901D-422EC22EB226}" srcId="{2B560E2A-3685-48EF-BF71-641EFF3F0834}" destId="{9F2581A6-B7BE-4687-A971-4ED7E624570A}" srcOrd="0" destOrd="0" parTransId="{A33D7824-56E4-44B2-8314-7220F8874BB0}" sibTransId="{9B8E5A6F-4B41-4944-8B09-4D91B8DA9ECD}"/>
    <dgm:cxn modelId="{0E9D2DFD-E8EE-4452-A728-EF0AA13013CA}" type="presOf" srcId="{20FE8668-732C-4BCA-9485-92B5F9835F11}" destId="{2DC1CFE8-8D3B-4763-A61D-B5BFA1C057C1}" srcOrd="0" destOrd="0" presId="urn:microsoft.com/office/officeart/2005/8/layout/gear1"/>
    <dgm:cxn modelId="{F69473F1-82D5-4B92-ACA0-C71BD744AEB8}" type="presOf" srcId="{BCCDC915-E707-4E7F-BEC4-91597D0BA82C}" destId="{C44BA42E-FA49-4423-9FB1-E75629BE07FC}" srcOrd="1" destOrd="0" presId="urn:microsoft.com/office/officeart/2005/8/layout/gear1"/>
    <dgm:cxn modelId="{F16C8040-1AC8-4895-B8ED-70D192F12635}" type="presOf" srcId="{EACB7289-0A55-407D-8FD7-42EFF2E39AB7}" destId="{B731CC43-9DD2-443C-9213-2FAB28ACFE4F}" srcOrd="0" destOrd="0" presId="urn:microsoft.com/office/officeart/2005/8/layout/gear1"/>
    <dgm:cxn modelId="{2C70AEE0-0C3A-4716-AC16-0D05E1B4FCD7}" type="presOf" srcId="{A12B78E9-858F-49DF-B111-4B1BA9607D0C}" destId="{800A9FF8-2A49-4D30-9A0E-844D2EF541C4}" srcOrd="2" destOrd="0" presId="urn:microsoft.com/office/officeart/2005/8/layout/gear1"/>
    <dgm:cxn modelId="{955D8BF7-6329-4FFF-A78C-E7A8BA0F7304}" type="presOf" srcId="{9F2581A6-B7BE-4687-A971-4ED7E624570A}" destId="{1EB501F7-0E83-46BD-B483-8095DDA35C04}" srcOrd="2" destOrd="0" presId="urn:microsoft.com/office/officeart/2005/8/layout/gear1"/>
    <dgm:cxn modelId="{9ACFC7ED-D1EF-4FDD-B67D-B99757E1E766}" type="presOf" srcId="{BCCDC915-E707-4E7F-BEC4-91597D0BA82C}" destId="{DDF80A56-338D-484A-A705-2A9602CAC58F}" srcOrd="0" destOrd="0" presId="urn:microsoft.com/office/officeart/2005/8/layout/gear1"/>
    <dgm:cxn modelId="{D0CBCA2E-42B8-4ABA-936E-C98A35978458}" type="presOf" srcId="{2B560E2A-3685-48EF-BF71-641EFF3F0834}" destId="{E8BDCB9B-BCE2-4DFE-9AAC-EDE538C55B0C}" srcOrd="0" destOrd="0" presId="urn:microsoft.com/office/officeart/2005/8/layout/gear1"/>
    <dgm:cxn modelId="{232A1914-8C61-40D0-A760-3C8E6BFB9D61}" type="presOf" srcId="{9F2581A6-B7BE-4687-A971-4ED7E624570A}" destId="{56F4C7F3-1B42-46B9-9205-5C81E274BFC8}" srcOrd="0" destOrd="0" presId="urn:microsoft.com/office/officeart/2005/8/layout/gear1"/>
    <dgm:cxn modelId="{5051ED9F-5DBF-4DE7-87D6-2A8DA08250AE}" type="presParOf" srcId="{E8BDCB9B-BCE2-4DFE-9AAC-EDE538C55B0C}" destId="{56F4C7F3-1B42-46B9-9205-5C81E274BFC8}" srcOrd="0" destOrd="0" presId="urn:microsoft.com/office/officeart/2005/8/layout/gear1"/>
    <dgm:cxn modelId="{97070D1F-178A-419C-A931-CED96A752D24}" type="presParOf" srcId="{E8BDCB9B-BCE2-4DFE-9AAC-EDE538C55B0C}" destId="{26364A51-95D9-4715-994B-1D39B0ECFF35}" srcOrd="1" destOrd="0" presId="urn:microsoft.com/office/officeart/2005/8/layout/gear1"/>
    <dgm:cxn modelId="{9D7A1134-417D-4FB4-816F-7B26FAC45C50}" type="presParOf" srcId="{E8BDCB9B-BCE2-4DFE-9AAC-EDE538C55B0C}" destId="{1EB501F7-0E83-46BD-B483-8095DDA35C04}" srcOrd="2" destOrd="0" presId="urn:microsoft.com/office/officeart/2005/8/layout/gear1"/>
    <dgm:cxn modelId="{B55B09A3-135C-4FC0-B0D8-F157869706F3}" type="presParOf" srcId="{E8BDCB9B-BCE2-4DFE-9AAC-EDE538C55B0C}" destId="{B1E378BF-205F-4797-8BE9-25A62AC341FD}" srcOrd="3" destOrd="0" presId="urn:microsoft.com/office/officeart/2005/8/layout/gear1"/>
    <dgm:cxn modelId="{9EE30B3B-179B-4E74-9189-A3895BE1C179}" type="presParOf" srcId="{E8BDCB9B-BCE2-4DFE-9AAC-EDE538C55B0C}" destId="{ABEB6D6D-FB21-4D2B-8DEE-370FA1D97B8A}" srcOrd="4" destOrd="0" presId="urn:microsoft.com/office/officeart/2005/8/layout/gear1"/>
    <dgm:cxn modelId="{CBC30703-7283-4BB2-9CD5-F510DC03F66B}" type="presParOf" srcId="{E8BDCB9B-BCE2-4DFE-9AAC-EDE538C55B0C}" destId="{800A9FF8-2A49-4D30-9A0E-844D2EF541C4}" srcOrd="5" destOrd="0" presId="urn:microsoft.com/office/officeart/2005/8/layout/gear1"/>
    <dgm:cxn modelId="{A0B5D089-6C2D-4D2A-A2C1-FE768629D7B7}" type="presParOf" srcId="{E8BDCB9B-BCE2-4DFE-9AAC-EDE538C55B0C}" destId="{DDF80A56-338D-484A-A705-2A9602CAC58F}" srcOrd="6" destOrd="0" presId="urn:microsoft.com/office/officeart/2005/8/layout/gear1"/>
    <dgm:cxn modelId="{F43686AF-617B-4A2D-910D-06B55B5428D7}" type="presParOf" srcId="{E8BDCB9B-BCE2-4DFE-9AAC-EDE538C55B0C}" destId="{C44BA42E-FA49-4423-9FB1-E75629BE07FC}" srcOrd="7" destOrd="0" presId="urn:microsoft.com/office/officeart/2005/8/layout/gear1"/>
    <dgm:cxn modelId="{70C7F02F-7892-4258-B38C-02E48B12DF19}" type="presParOf" srcId="{E8BDCB9B-BCE2-4DFE-9AAC-EDE538C55B0C}" destId="{7DCB7030-335F-4580-9F42-A6FBBD0A2CF4}" srcOrd="8" destOrd="0" presId="urn:microsoft.com/office/officeart/2005/8/layout/gear1"/>
    <dgm:cxn modelId="{105CF540-AC74-4773-8A39-8C32D1F141EA}" type="presParOf" srcId="{E8BDCB9B-BCE2-4DFE-9AAC-EDE538C55B0C}" destId="{AA2AB9F7-CC5D-44EB-BB5C-4C60D2FADC68}" srcOrd="9" destOrd="0" presId="urn:microsoft.com/office/officeart/2005/8/layout/gear1"/>
    <dgm:cxn modelId="{EC2C6945-E0F1-4928-91BA-F3EFD7819A85}" type="presParOf" srcId="{E8BDCB9B-BCE2-4DFE-9AAC-EDE538C55B0C}" destId="{2B35E93D-5A18-4456-9A94-9DEFFABF1047}" srcOrd="10" destOrd="0" presId="urn:microsoft.com/office/officeart/2005/8/layout/gear1"/>
    <dgm:cxn modelId="{14727566-439C-4DBE-A3B6-90F25BF59679}" type="presParOf" srcId="{E8BDCB9B-BCE2-4DFE-9AAC-EDE538C55B0C}" destId="{2DC1CFE8-8D3B-4763-A61D-B5BFA1C057C1}" srcOrd="11" destOrd="0" presId="urn:microsoft.com/office/officeart/2005/8/layout/gear1"/>
    <dgm:cxn modelId="{B583347C-3921-493C-8630-7E4CD8E345E7}" type="presParOf" srcId="{E8BDCB9B-BCE2-4DFE-9AAC-EDE538C55B0C}" destId="{B731CC43-9DD2-443C-9213-2FAB28ACFE4F}"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8E3141-F25F-4DA8-ABBF-DBD65A62154B}">
      <dsp:nvSpPr>
        <dsp:cNvPr id="0" name=""/>
        <dsp:cNvSpPr/>
      </dsp:nvSpPr>
      <dsp:spPr>
        <a:xfrm>
          <a:off x="449044" y="13698"/>
          <a:ext cx="6542264" cy="5008661"/>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 </a:t>
          </a:r>
          <a:endParaRPr lang="en-US" sz="6500" kern="1200" dirty="0"/>
        </a:p>
      </dsp:txBody>
      <dsp:txXfrm>
        <a:off x="1362603" y="604326"/>
        <a:ext cx="3772116" cy="3827404"/>
      </dsp:txXfrm>
    </dsp:sp>
    <dsp:sp modelId="{194F0586-69FD-4325-922C-67B13D6D621A}">
      <dsp:nvSpPr>
        <dsp:cNvPr id="0" name=""/>
        <dsp:cNvSpPr/>
      </dsp:nvSpPr>
      <dsp:spPr>
        <a:xfrm>
          <a:off x="4197630" y="13698"/>
          <a:ext cx="6264784" cy="5008661"/>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 </a:t>
          </a:r>
          <a:endParaRPr lang="en-US" sz="6500" kern="1200" dirty="0"/>
        </a:p>
      </dsp:txBody>
      <dsp:txXfrm>
        <a:off x="5975474" y="604326"/>
        <a:ext cx="3612127" cy="38274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F4C7F3-1B42-46B9-9205-5C81E274BFC8}">
      <dsp:nvSpPr>
        <dsp:cNvPr id="0" name=""/>
        <dsp:cNvSpPr/>
      </dsp:nvSpPr>
      <dsp:spPr>
        <a:xfrm>
          <a:off x="2790543" y="2635890"/>
          <a:ext cx="3221644" cy="3221644"/>
        </a:xfrm>
        <a:prstGeom prst="gear9">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Web Applications</a:t>
          </a:r>
          <a:endParaRPr lang="en-US" sz="1800" kern="1200" dirty="0"/>
        </a:p>
      </dsp:txBody>
      <dsp:txXfrm>
        <a:off x="3438237" y="3390545"/>
        <a:ext cx="1926256" cy="1655991"/>
      </dsp:txXfrm>
    </dsp:sp>
    <dsp:sp modelId="{B1E378BF-205F-4797-8BE9-25A62AC341FD}">
      <dsp:nvSpPr>
        <dsp:cNvPr id="0" name=""/>
        <dsp:cNvSpPr/>
      </dsp:nvSpPr>
      <dsp:spPr>
        <a:xfrm>
          <a:off x="916132" y="1874411"/>
          <a:ext cx="2343014" cy="2343014"/>
        </a:xfrm>
        <a:prstGeom prst="gear6">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SharePoint</a:t>
          </a:r>
          <a:endParaRPr lang="en-US" sz="1800" kern="1200" dirty="0"/>
        </a:p>
      </dsp:txBody>
      <dsp:txXfrm>
        <a:off x="1505993" y="2467837"/>
        <a:ext cx="1163292" cy="1156162"/>
      </dsp:txXfrm>
    </dsp:sp>
    <dsp:sp modelId="{DDF80A56-338D-484A-A705-2A9602CAC58F}">
      <dsp:nvSpPr>
        <dsp:cNvPr id="0" name=""/>
        <dsp:cNvSpPr/>
      </dsp:nvSpPr>
      <dsp:spPr>
        <a:xfrm rot="20700000">
          <a:off x="2228458" y="257970"/>
          <a:ext cx="2295675" cy="2295675"/>
        </a:xfrm>
        <a:prstGeom prst="gear6">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SQL Database</a:t>
          </a:r>
          <a:endParaRPr lang="en-US" sz="1800" kern="1200" dirty="0"/>
        </a:p>
      </dsp:txBody>
      <dsp:txXfrm rot="-20700000">
        <a:off x="2731967" y="761479"/>
        <a:ext cx="1288657" cy="1288657"/>
      </dsp:txXfrm>
    </dsp:sp>
    <dsp:sp modelId="{2B35E93D-5A18-4456-9A94-9DEFFABF1047}">
      <dsp:nvSpPr>
        <dsp:cNvPr id="0" name=""/>
        <dsp:cNvSpPr/>
      </dsp:nvSpPr>
      <dsp:spPr>
        <a:xfrm>
          <a:off x="2561492" y="2139056"/>
          <a:ext cx="4123704" cy="4123704"/>
        </a:xfrm>
        <a:prstGeom prst="circularArrow">
          <a:avLst>
            <a:gd name="adj1" fmla="val 4687"/>
            <a:gd name="adj2" fmla="val 299029"/>
            <a:gd name="adj3" fmla="val 2545436"/>
            <a:gd name="adj4" fmla="val 15799604"/>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C1CFE8-8D3B-4763-A61D-B5BFA1C057C1}">
      <dsp:nvSpPr>
        <dsp:cNvPr id="0" name=""/>
        <dsp:cNvSpPr/>
      </dsp:nvSpPr>
      <dsp:spPr>
        <a:xfrm>
          <a:off x="501188" y="1348853"/>
          <a:ext cx="2996129" cy="2996129"/>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731CC43-9DD2-443C-9213-2FAB28ACFE4F}">
      <dsp:nvSpPr>
        <dsp:cNvPr id="0" name=""/>
        <dsp:cNvSpPr/>
      </dsp:nvSpPr>
      <dsp:spPr>
        <a:xfrm>
          <a:off x="1697445" y="-252006"/>
          <a:ext cx="3230430" cy="3230430"/>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09523" lvl="1" indent="0">
              <a:buNone/>
            </a:pPr>
            <a:endParaRPr lang="en-US" dirty="0">
              <a:latin typeface="Segoe UI" pitchFamily="34" charset="0"/>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12/5/2012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188503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09523" lvl="1" indent="0">
              <a:buNone/>
            </a:pPr>
            <a:endParaRPr lang="en-US" dirty="0">
              <a:latin typeface="Segoe UI" pitchFamily="34" charset="0"/>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12/5/2012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803466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12/5/2012 2:53 PM</a:t>
            </a:fld>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60085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5B1DA5B7-3981-49CE-A20A-810FF8A106E7}"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010363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DA5B7-3981-49CE-A20A-810FF8A106E7}"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952308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12/5/2012 2:53 PM</a:t>
            </a:fld>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283607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DA5B7-3981-49CE-A20A-810FF8A106E7}"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529022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EEA96B-2495-4C2B-9411-8A35A30B80D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013314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EEA96B-2495-4C2B-9411-8A35A30B80D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02934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EEA96B-2495-4C2B-9411-8A35A30B80D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000426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12/5/2012 2:53 PM</a:t>
            </a:fld>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40156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a:prstGeom prst="rect">
            <a:avLst/>
          </a:prstGeom>
        </p:spPr>
      </p:sp>
      <p:sp>
        <p:nvSpPr>
          <p:cNvPr id="3" name="Notes Placeholder 2"/>
          <p:cNvSpPr>
            <a:spLocks noGrp="1"/>
          </p:cNvSpPr>
          <p:nvPr>
            <p:ph type="body" idx="1"/>
          </p:nvPr>
        </p:nvSpPr>
        <p:spPr>
          <a:xfrm>
            <a:off x="688182" y="4415790"/>
            <a:ext cx="5505450" cy="418338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82119" cy="46482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98102" y="0"/>
            <a:ext cx="2982119" cy="464820"/>
          </a:xfrm>
          <a:prstGeom prst="rect">
            <a:avLst/>
          </a:prstGeom>
        </p:spPr>
        <p:txBody>
          <a:bodyPr/>
          <a:lstStyle/>
          <a:p>
            <a:fld id="{81331B57-0BE5-4F82-AA58-76F53EFF3ADA}" type="datetime8">
              <a:rPr lang="en-US" smtClean="0">
                <a:solidFill>
                  <a:prstClr val="black"/>
                </a:solidFill>
              </a:rPr>
              <a:pPr/>
              <a:t>12/5/2012 2:53 PM</a:t>
            </a:fld>
            <a:endParaRPr lang="en-US">
              <a:solidFill>
                <a:prstClr val="black"/>
              </a:solidFill>
            </a:endParaRPr>
          </a:p>
        </p:txBody>
      </p:sp>
      <p:sp>
        <p:nvSpPr>
          <p:cNvPr id="6" name="Footer Placeholder 5"/>
          <p:cNvSpPr>
            <a:spLocks noGrp="1"/>
          </p:cNvSpPr>
          <p:nvPr>
            <p:ph type="ftr" sz="quarter" idx="12"/>
          </p:nvPr>
        </p:nvSpPr>
        <p:spPr>
          <a:xfrm>
            <a:off x="0" y="8829967"/>
            <a:ext cx="6193632" cy="46482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93631" y="8829967"/>
            <a:ext cx="686589" cy="464820"/>
          </a:xfrm>
          <a:prstGeom prst="rect">
            <a:avLst/>
          </a:prstGeom>
        </p:spPr>
        <p:txBody>
          <a:bodyPr/>
          <a:lstStyle/>
          <a:p>
            <a:fld id="{EC87E0CF-87F6-4B58-B8B8-DCAB2DAAF3CA}"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42021881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3BF3672-AE85-4B45-A9DA-192D8A6DBF9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906237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3002">
              <a:spcAft>
                <a:spcPts val="344"/>
              </a:spcAf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244E33E-BAA6-45F4-93F1-2D025DB33D6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3176317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C6AB045-842E-41D3-9889-5EB82BB010D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2486745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61ACC4-1833-4DB3-9FF2-A1BD7C41AA6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2338828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a:prstGeom prst="rect">
            <a:avLst/>
          </a:prstGeom>
        </p:spPr>
      </p:sp>
      <p:sp>
        <p:nvSpPr>
          <p:cNvPr id="3" name="Notes Placeholder 2"/>
          <p:cNvSpPr>
            <a:spLocks noGrp="1"/>
          </p:cNvSpPr>
          <p:nvPr>
            <p:ph type="body" idx="1"/>
          </p:nvPr>
        </p:nvSpPr>
        <p:spPr>
          <a:xfrm>
            <a:off x="688182" y="4415790"/>
            <a:ext cx="5505450" cy="418338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82119" cy="46482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98102" y="0"/>
            <a:ext cx="2982119" cy="464820"/>
          </a:xfrm>
          <a:prstGeom prst="rect">
            <a:avLst/>
          </a:prstGeom>
        </p:spPr>
        <p:txBody>
          <a:bodyPr/>
          <a:lstStyle/>
          <a:p>
            <a:fld id="{81331B57-0BE5-4F82-AA58-76F53EFF3ADA}" type="datetime8">
              <a:rPr lang="en-US" smtClean="0">
                <a:solidFill>
                  <a:prstClr val="black"/>
                </a:solidFill>
              </a:rPr>
              <a:pPr/>
              <a:t>12/5/2012 2:53 PM</a:t>
            </a:fld>
            <a:endParaRPr lang="en-US">
              <a:solidFill>
                <a:prstClr val="black"/>
              </a:solidFill>
            </a:endParaRPr>
          </a:p>
        </p:txBody>
      </p:sp>
      <p:sp>
        <p:nvSpPr>
          <p:cNvPr id="6" name="Footer Placeholder 5"/>
          <p:cNvSpPr>
            <a:spLocks noGrp="1"/>
          </p:cNvSpPr>
          <p:nvPr>
            <p:ph type="ftr" sz="quarter" idx="12"/>
          </p:nvPr>
        </p:nvSpPr>
        <p:spPr>
          <a:xfrm>
            <a:off x="0" y="8829967"/>
            <a:ext cx="6193632" cy="46482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93631" y="8829967"/>
            <a:ext cx="686589" cy="464820"/>
          </a:xfrm>
          <a:prstGeom prst="rect">
            <a:avLst/>
          </a:prstGeom>
        </p:spPr>
        <p:txBody>
          <a:bodyPr/>
          <a:lstStyle/>
          <a:p>
            <a:fld id="{EC87E0CF-87F6-4B58-B8B8-DCAB2DAAF3CA}"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0813524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396B47-0646-4090-88AA-0A5A6B9E52D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12707705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AD822CB-687C-4607-9A4C-F4473792FE0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3343355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a:prstGeom prst="rect">
            <a:avLst/>
          </a:prstGeom>
        </p:spPr>
      </p:sp>
      <p:sp>
        <p:nvSpPr>
          <p:cNvPr id="3" name="Notes Placeholder 2"/>
          <p:cNvSpPr>
            <a:spLocks noGrp="1"/>
          </p:cNvSpPr>
          <p:nvPr>
            <p:ph type="body" idx="1"/>
          </p:nvPr>
        </p:nvSpPr>
        <p:spPr>
          <a:xfrm>
            <a:off x="688182" y="4415790"/>
            <a:ext cx="5505450" cy="418338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82119" cy="46482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98102" y="0"/>
            <a:ext cx="2982119" cy="464820"/>
          </a:xfrm>
          <a:prstGeom prst="rect">
            <a:avLst/>
          </a:prstGeom>
        </p:spPr>
        <p:txBody>
          <a:bodyPr/>
          <a:lstStyle/>
          <a:p>
            <a:fld id="{81331B57-0BE5-4F82-AA58-76F53EFF3ADA}" type="datetime8">
              <a:rPr lang="en-US" smtClean="0">
                <a:solidFill>
                  <a:prstClr val="black"/>
                </a:solidFill>
              </a:rPr>
              <a:pPr/>
              <a:t>12/5/2012 2:53 PM</a:t>
            </a:fld>
            <a:endParaRPr lang="en-US">
              <a:solidFill>
                <a:prstClr val="black"/>
              </a:solidFill>
            </a:endParaRPr>
          </a:p>
        </p:txBody>
      </p:sp>
      <p:sp>
        <p:nvSpPr>
          <p:cNvPr id="6" name="Footer Placeholder 5"/>
          <p:cNvSpPr>
            <a:spLocks noGrp="1"/>
          </p:cNvSpPr>
          <p:nvPr>
            <p:ph type="ftr" sz="quarter" idx="12"/>
          </p:nvPr>
        </p:nvSpPr>
        <p:spPr>
          <a:xfrm>
            <a:off x="0" y="8829967"/>
            <a:ext cx="6193632" cy="46482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93631" y="8829967"/>
            <a:ext cx="686589" cy="464820"/>
          </a:xfrm>
          <a:prstGeom prst="rect">
            <a:avLst/>
          </a:prstGeom>
        </p:spPr>
        <p:txBody>
          <a:bodyPr/>
          <a:lstStyle/>
          <a:p>
            <a:fld id="{EC87E0CF-87F6-4B58-B8B8-DCAB2DAAF3CA}"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993338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12/5/2012 2:53 PM</a:t>
            </a:fld>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1122004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E66517-7902-4799-B9BC-A8A1AEABF29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6398626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12/5/2012 2:53 PM</a:t>
            </a:fld>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3766764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349881-8703-467C-BEDA-56853494C55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1117106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12D3CB9-F544-420A-BDB2-221E514B0277}"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178738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2:53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542292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8C44EF-EFF4-4C45-BB5E-90BE68D1985F}"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688496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C8C1C6-E8B2-49FB-8D48-AFB2BCC3B06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831826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Tech Ready 15</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505BD5-07C7-4FB6-AFBC-1B7B235D23A5}"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811947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C95F1A-B6BB-429A-8FE2-B0EB62DF0EA6}"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206284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9EE3F7F-752F-414B-92EB-6822F20DD6C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618918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09523" lvl="1" indent="0">
              <a:buNone/>
            </a:pPr>
            <a:endParaRPr lang="en-US" dirty="0">
              <a:latin typeface="Segoe UI" pitchFamily="34" charset="0"/>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12/5/2012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1765155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1546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714367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055194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7885617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94716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8684409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5525062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10794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53062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89640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0490585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998407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997019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5790674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234573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4502761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1319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360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156065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773269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724079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3341002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2824736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3448431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823713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2309495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6176999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4724322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0642961"/>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094660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59244890"/>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97131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8989052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4340183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912398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1118243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01286236"/>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58556792"/>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888154"/>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232299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9577210"/>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30657232"/>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7120501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449242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19792792"/>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907272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87988233"/>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337358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09360876"/>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01103743"/>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89794943"/>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94481630"/>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7939819"/>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0513265"/>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58887949"/>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543217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4.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theme" Target="../theme/theme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image" Target="../media/image7.png"/><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theme" Target="../theme/theme6.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26827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2316449"/>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2950759"/>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3439924"/>
      </p:ext>
    </p:extLst>
  </p:cSld>
  <p:clrMap bg1="lt1" tx1="dk1" bg2="lt2" tx2="dk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5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5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6.xml"/><Relationship Id="rId1" Type="http://schemas.openxmlformats.org/officeDocument/2006/relationships/slideLayout" Target="../slideLayouts/slideLayout64.xml"/><Relationship Id="rId4" Type="http://schemas.openxmlformats.org/officeDocument/2006/relationships/image" Target="../media/image19.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8.xml"/><Relationship Id="rId1" Type="http://schemas.openxmlformats.org/officeDocument/2006/relationships/themeOverride" Target="../theme/themeOverride1.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5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0.xml"/><Relationship Id="rId1" Type="http://schemas.openxmlformats.org/officeDocument/2006/relationships/themeOverride" Target="../theme/themeOverride2.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0.xml"/><Relationship Id="rId1" Type="http://schemas.openxmlformats.org/officeDocument/2006/relationships/themeOverride" Target="../theme/themeOverride3.xml"/><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6.xml"/></Relationships>
</file>

<file path=ppt/slides/_rels/slide3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7.xml"/><Relationship Id="rId1" Type="http://schemas.openxmlformats.org/officeDocument/2006/relationships/slideLayout" Target="../slideLayouts/slideLayout56.xml"/><Relationship Id="rId4" Type="http://schemas.openxmlformats.org/officeDocument/2006/relationships/image" Target="../media/image19.emf"/></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5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8.xml"/><Relationship Id="rId1" Type="http://schemas.openxmlformats.org/officeDocument/2006/relationships/themeOverride" Target="../theme/themeOverride4.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microsoft.com/en-us/download/details.aspx?id=30445" TargetMode="External"/><Relationship Id="rId1" Type="http://schemas.openxmlformats.org/officeDocument/2006/relationships/slideLayout" Target="../slideLayouts/slideLayout5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6.xml"/><Relationship Id="rId1" Type="http://schemas.openxmlformats.org/officeDocument/2006/relationships/themeOverride" Target="../theme/themeOverride5.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64.xml"/><Relationship Id="rId1" Type="http://schemas.openxmlformats.org/officeDocument/2006/relationships/themeOverride" Target="../theme/themeOverride6.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0.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5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5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1.xml.rels><?xml version="1.0" encoding="UTF-8" standalone="yes"?>
<Relationships xmlns="http://schemas.openxmlformats.org/package/2006/relationships"><Relationship Id="rId3" Type="http://schemas.openxmlformats.org/officeDocument/2006/relationships/hyperlink" Target="http://www.microsoft.com/office/preview" TargetMode="External"/><Relationship Id="rId2" Type="http://schemas.openxmlformats.org/officeDocument/2006/relationships/hyperlink" Target="http://blogs.office.com/b/microsoft-access/" TargetMode="External"/><Relationship Id="rId1" Type="http://schemas.openxmlformats.org/officeDocument/2006/relationships/slideLayout" Target="../slideLayouts/slideLayout56.xml"/><Relationship Id="rId5" Type="http://schemas.openxmlformats.org/officeDocument/2006/relationships/hyperlink" Target="http://msdn.microsoft.com/SharePoint" TargetMode="External"/><Relationship Id="rId4" Type="http://schemas.openxmlformats.org/officeDocument/2006/relationships/hyperlink" Target="http://msdn.microsoft.com/access"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myspc.sharepointconference.com/" TargetMode="External"/><Relationship Id="rId1" Type="http://schemas.openxmlformats.org/officeDocument/2006/relationships/slideLayout" Target="../slideLayouts/slideLayout8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5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4.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5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Desktop Database - </a:t>
            </a:r>
            <a:r>
              <a:rPr lang="en-US" dirty="0" err="1" smtClean="0"/>
              <a:t>NorthWind</a:t>
            </a:r>
            <a:endParaRPr lang="en-US" dirty="0"/>
          </a:p>
        </p:txBody>
      </p:sp>
    </p:spTree>
    <p:extLst>
      <p:ext uri="{BB962C8B-B14F-4D97-AF65-F5344CB8AC3E}">
        <p14:creationId xmlns:p14="http://schemas.microsoft.com/office/powerpoint/2010/main" val="1885707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41662" y="1218699"/>
            <a:ext cx="11370961" cy="3358768"/>
          </a:xfrm>
        </p:spPr>
        <p:txBody>
          <a:bodyPr/>
          <a:lstStyle/>
          <a:p>
            <a:pPr marL="757735" indent="-757735">
              <a:buAutoNum type="arabicPeriod"/>
            </a:pPr>
            <a:r>
              <a:rPr lang="en-US" dirty="0"/>
              <a:t>New </a:t>
            </a:r>
            <a:r>
              <a:rPr lang="en-US" dirty="0" smtClean="0"/>
              <a:t>App Experience</a:t>
            </a:r>
            <a:endParaRPr lang="en-US" dirty="0"/>
          </a:p>
          <a:p>
            <a:pPr lvl="1">
              <a:tabLst>
                <a:tab pos="1405371" algn="l"/>
              </a:tabLst>
            </a:pPr>
            <a:r>
              <a:rPr lang="en-US" dirty="0"/>
              <a:t>	</a:t>
            </a:r>
            <a:r>
              <a:rPr lang="en-US" dirty="0" smtClean="0"/>
              <a:t>Simplified </a:t>
            </a:r>
            <a:r>
              <a:rPr lang="en-US" dirty="0"/>
              <a:t>design experience</a:t>
            </a:r>
          </a:p>
          <a:p>
            <a:pPr lvl="1">
              <a:tabLst>
                <a:tab pos="1405371" algn="l"/>
              </a:tabLst>
            </a:pPr>
            <a:r>
              <a:rPr lang="en-US" dirty="0"/>
              <a:t>	Polished, consistent results </a:t>
            </a:r>
          </a:p>
          <a:p>
            <a:pPr lvl="1">
              <a:spcBef>
                <a:spcPts val="2448"/>
              </a:spcBef>
            </a:pPr>
            <a:r>
              <a:rPr lang="en-US" sz="4080" spc="-71" dirty="0">
                <a:gradFill>
                  <a:gsLst>
                    <a:gs pos="100000">
                      <a:schemeClr val="tx2"/>
                    </a:gs>
                    <a:gs pos="0">
                      <a:schemeClr val="tx2"/>
                    </a:gs>
                  </a:gsLst>
                  <a:lin ang="5400000" scaled="0"/>
                </a:gradFill>
                <a:latin typeface="+mj-lt"/>
              </a:rPr>
              <a:t>2.   SharePoint deployment</a:t>
            </a:r>
            <a:endParaRPr lang="en-US" dirty="0"/>
          </a:p>
          <a:p>
            <a:r>
              <a:rPr lang="en-US" dirty="0"/>
              <a:t>3.  </a:t>
            </a:r>
            <a:r>
              <a:rPr lang="en-US" dirty="0" smtClean="0"/>
              <a:t> SQL </a:t>
            </a:r>
            <a:r>
              <a:rPr lang="en-US" dirty="0"/>
              <a:t>back-end</a:t>
            </a:r>
          </a:p>
          <a:p>
            <a:pPr lvl="1"/>
            <a:endParaRPr lang="en-US" dirty="0"/>
          </a:p>
        </p:txBody>
      </p:sp>
      <p:sp>
        <p:nvSpPr>
          <p:cNvPr id="17" name="Title 16"/>
          <p:cNvSpPr>
            <a:spLocks noGrp="1"/>
          </p:cNvSpPr>
          <p:nvPr>
            <p:ph type="title"/>
          </p:nvPr>
        </p:nvSpPr>
        <p:spPr>
          <a:xfrm>
            <a:off x="531948" y="233151"/>
            <a:ext cx="11370961" cy="762786"/>
          </a:xfrm>
        </p:spPr>
        <p:txBody>
          <a:bodyPr/>
          <a:lstStyle/>
          <a:p>
            <a:pPr lvl="0"/>
            <a:r>
              <a:rPr lang="en-US" dirty="0">
                <a:solidFill>
                  <a:schemeClr val="accent1"/>
                </a:solidFill>
                <a:latin typeface="Segoe UI Light" pitchFamily="34" charset="0"/>
              </a:rPr>
              <a:t>Access 2013 </a:t>
            </a:r>
            <a:r>
              <a:rPr lang="en-US" dirty="0" smtClean="0">
                <a:solidFill>
                  <a:schemeClr val="accent1"/>
                </a:solidFill>
                <a:latin typeface="Segoe UI Light" pitchFamily="34" charset="0"/>
              </a:rPr>
              <a:t>Web Apps</a:t>
            </a:r>
            <a:endParaRPr lang="en-US" dirty="0">
              <a:solidFill>
                <a:schemeClr val="accent1"/>
              </a:solidFill>
              <a:latin typeface="Segoe UI Light" pitchFamily="34" charset="0"/>
            </a:endParaRPr>
          </a:p>
        </p:txBody>
      </p:sp>
      <p:graphicFrame>
        <p:nvGraphicFramePr>
          <p:cNvPr id="4" name="Diagram 3"/>
          <p:cNvGraphicFramePr/>
          <p:nvPr>
            <p:extLst/>
          </p:nvPr>
        </p:nvGraphicFramePr>
        <p:xfrm>
          <a:off x="5736068" y="995937"/>
          <a:ext cx="6166840" cy="58575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742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smtClean="0"/>
              <a:t>Polished, Professional User Interface</a:t>
            </a:r>
            <a:endParaRPr lang="en-US" dirty="0"/>
          </a:p>
        </p:txBody>
      </p:sp>
      <p:pic>
        <p:nvPicPr>
          <p:cNvPr id="6" name="Screenshot"/>
          <p:cNvPicPr>
            <a:picLocks noChangeAspect="1" noChangeArrowheads="1"/>
          </p:cNvPicPr>
          <p:nvPr/>
        </p:nvPicPr>
        <p:blipFill rotWithShape="1">
          <a:blip r:embed="rId3">
            <a:extLst>
              <a:ext uri="{28A0092B-C50C-407E-A947-70E740481C1C}">
                <a14:useLocalDpi xmlns:a14="http://schemas.microsoft.com/office/drawing/2010/main" val="0"/>
              </a:ext>
            </a:extLst>
          </a:blip>
          <a:srcRect l="460" r="5286" b="39683"/>
          <a:stretch/>
        </p:blipFill>
        <p:spPr bwMode="auto">
          <a:xfrm>
            <a:off x="882535" y="1394079"/>
            <a:ext cx="10464494" cy="4882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4rectangle"/>
          <p:cNvSpPr/>
          <p:nvPr/>
        </p:nvSpPr>
        <p:spPr bwMode="auto">
          <a:xfrm>
            <a:off x="5441068" y="3141831"/>
            <a:ext cx="5905960" cy="2927492"/>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 name="4arrow"/>
          <p:cNvSpPr/>
          <p:nvPr/>
        </p:nvSpPr>
        <p:spPr bwMode="auto">
          <a:xfrm rot="5400000">
            <a:off x="5200855" y="5715255"/>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 name="4text"/>
          <p:cNvSpPr/>
          <p:nvPr/>
        </p:nvSpPr>
        <p:spPr bwMode="auto">
          <a:xfrm>
            <a:off x="2382583" y="5605642"/>
            <a:ext cx="284007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rgbClr val="00AEEF"/>
                </a:solidFill>
                <a:ea typeface="Segoe UI" pitchFamily="34" charset="0"/>
                <a:cs typeface="Segoe UI" pitchFamily="34" charset="0"/>
              </a:rPr>
              <a:t>4. Add and edit items</a:t>
            </a:r>
          </a:p>
        </p:txBody>
      </p:sp>
      <p:sp>
        <p:nvSpPr>
          <p:cNvPr id="9" name="3rectangle"/>
          <p:cNvSpPr/>
          <p:nvPr/>
        </p:nvSpPr>
        <p:spPr bwMode="auto">
          <a:xfrm>
            <a:off x="2703165" y="3141831"/>
            <a:ext cx="2582468" cy="1568168"/>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 name="3arrow"/>
          <p:cNvSpPr/>
          <p:nvPr/>
        </p:nvSpPr>
        <p:spPr bwMode="auto">
          <a:xfrm>
            <a:off x="3795214" y="4709999"/>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 name="3text"/>
          <p:cNvSpPr/>
          <p:nvPr/>
        </p:nvSpPr>
        <p:spPr bwMode="auto">
          <a:xfrm>
            <a:off x="2791169" y="4941894"/>
            <a:ext cx="225662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rgbClr val="00AEEF"/>
                </a:solidFill>
                <a:ea typeface="Segoe UI" pitchFamily="34" charset="0"/>
                <a:cs typeface="Segoe UI" pitchFamily="34" charset="0"/>
              </a:rPr>
              <a:t>3. Search and filter</a:t>
            </a:r>
          </a:p>
        </p:txBody>
      </p:sp>
      <p:sp>
        <p:nvSpPr>
          <p:cNvPr id="7" name="2rectangle"/>
          <p:cNvSpPr/>
          <p:nvPr/>
        </p:nvSpPr>
        <p:spPr bwMode="auto">
          <a:xfrm>
            <a:off x="2703166" y="2657788"/>
            <a:ext cx="3411616" cy="373172"/>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 name="2arrow"/>
          <p:cNvSpPr/>
          <p:nvPr/>
        </p:nvSpPr>
        <p:spPr bwMode="auto">
          <a:xfrm rot="16200000">
            <a:off x="6106463" y="2742826"/>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 name="2text"/>
          <p:cNvSpPr/>
          <p:nvPr/>
        </p:nvSpPr>
        <p:spPr bwMode="auto">
          <a:xfrm>
            <a:off x="6331983" y="2618815"/>
            <a:ext cx="225662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rgbClr val="00AEEF"/>
                </a:solidFill>
                <a:ea typeface="Segoe UI" pitchFamily="34" charset="0"/>
                <a:cs typeface="Segoe UI" pitchFamily="34" charset="0"/>
              </a:rPr>
              <a:t>2. Choose view</a:t>
            </a:r>
          </a:p>
        </p:txBody>
      </p:sp>
      <p:sp>
        <p:nvSpPr>
          <p:cNvPr id="2" name="1rectangle"/>
          <p:cNvSpPr/>
          <p:nvPr/>
        </p:nvSpPr>
        <p:spPr bwMode="auto">
          <a:xfrm>
            <a:off x="920325" y="2657789"/>
            <a:ext cx="1673634" cy="1429073"/>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 name="1arrow"/>
          <p:cNvSpPr/>
          <p:nvPr/>
        </p:nvSpPr>
        <p:spPr bwMode="auto">
          <a:xfrm>
            <a:off x="1598705" y="4086863"/>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 name="1text"/>
          <p:cNvSpPr/>
          <p:nvPr/>
        </p:nvSpPr>
        <p:spPr bwMode="auto">
          <a:xfrm>
            <a:off x="594660" y="4318758"/>
            <a:ext cx="225662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rgbClr val="00AEEF"/>
                </a:solidFill>
                <a:ea typeface="Segoe UI" pitchFamily="34" charset="0"/>
                <a:cs typeface="Segoe UI" pitchFamily="34" charset="0"/>
              </a:rPr>
              <a:t>1. Choose table</a:t>
            </a:r>
          </a:p>
        </p:txBody>
      </p:sp>
    </p:spTree>
    <p:extLst>
      <p:ext uri="{BB962C8B-B14F-4D97-AF65-F5344CB8AC3E}">
        <p14:creationId xmlns:p14="http://schemas.microsoft.com/office/powerpoint/2010/main" val="70575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22" grpId="0" animBg="1"/>
      <p:bldP spid="9" grpId="0" animBg="1"/>
      <p:bldP spid="20" grpId="0" animBg="1"/>
      <p:bldP spid="21" grpId="0" animBg="1"/>
      <p:bldP spid="7" grpId="0" animBg="1"/>
      <p:bldP spid="16" grpId="0" animBg="1"/>
      <p:bldP spid="19" grpId="0" animBg="1"/>
      <p:bldP spid="2" grpId="0" animBg="1"/>
      <p:bldP spid="12"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Example Access Services app</a:t>
            </a:r>
            <a:endParaRPr lang="en-US" dirty="0"/>
          </a:p>
        </p:txBody>
      </p:sp>
    </p:spTree>
    <p:extLst>
      <p:ext uri="{BB962C8B-B14F-4D97-AF65-F5344CB8AC3E}">
        <p14:creationId xmlns:p14="http://schemas.microsoft.com/office/powerpoint/2010/main" val="507004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1948" y="1355503"/>
            <a:ext cx="11370961" cy="3799182"/>
          </a:xfrm>
        </p:spPr>
        <p:txBody>
          <a:bodyPr/>
          <a:lstStyle/>
          <a:p>
            <a:r>
              <a:rPr lang="en-US" dirty="0" smtClean="0"/>
              <a:t>Simplified design experience</a:t>
            </a:r>
            <a:endParaRPr lang="en-US" dirty="0"/>
          </a:p>
          <a:p>
            <a:pPr lvl="1"/>
            <a:r>
              <a:rPr lang="pt-BR" dirty="0"/>
              <a:t>Pre-defined schema templates (nouns</a:t>
            </a:r>
            <a:r>
              <a:rPr lang="pt-BR" dirty="0" smtClean="0"/>
              <a:t>)</a:t>
            </a:r>
          </a:p>
          <a:p>
            <a:pPr lvl="1"/>
            <a:r>
              <a:rPr lang="pt-BR" dirty="0" smtClean="0"/>
              <a:t>Automatic generation of navigation, forms and buttons</a:t>
            </a:r>
          </a:p>
          <a:p>
            <a:pPr lvl="1"/>
            <a:r>
              <a:rPr lang="pt-BR" dirty="0" smtClean="0"/>
              <a:t>Simplified, code-free configuration and customization</a:t>
            </a:r>
            <a:endParaRPr lang="en-US" dirty="0" smtClean="0"/>
          </a:p>
          <a:p>
            <a:pPr lvl="1"/>
            <a:endParaRPr lang="en-US" dirty="0"/>
          </a:p>
          <a:p>
            <a:pPr lvl="1"/>
            <a:r>
              <a:rPr lang="en-US" sz="4080" spc="-71" dirty="0">
                <a:gradFill>
                  <a:gsLst>
                    <a:gs pos="100000">
                      <a:schemeClr val="tx2"/>
                    </a:gs>
                    <a:gs pos="0">
                      <a:schemeClr val="tx2"/>
                    </a:gs>
                  </a:gsLst>
                  <a:lin ang="5400000" scaled="0"/>
                </a:gradFill>
                <a:latin typeface="+mj-lt"/>
              </a:rPr>
              <a:t>Polished, professional results</a:t>
            </a:r>
          </a:p>
          <a:p>
            <a:pPr lvl="1"/>
            <a:r>
              <a:rPr lang="en-US" dirty="0" smtClean="0"/>
              <a:t>Apps automatically have an attractive, easy-to-use interface</a:t>
            </a:r>
          </a:p>
          <a:p>
            <a:pPr lvl="1"/>
            <a:r>
              <a:rPr lang="en-US" dirty="0" smtClean="0"/>
              <a:t>Consistent user experience across all apps</a:t>
            </a:r>
          </a:p>
          <a:p>
            <a:pPr lvl="1"/>
            <a:endParaRPr lang="en-US" dirty="0" smtClean="0"/>
          </a:p>
        </p:txBody>
      </p:sp>
      <p:sp>
        <p:nvSpPr>
          <p:cNvPr id="4" name="Title 3"/>
          <p:cNvSpPr>
            <a:spLocks noGrp="1"/>
          </p:cNvSpPr>
          <p:nvPr>
            <p:ph type="title"/>
          </p:nvPr>
        </p:nvSpPr>
        <p:spPr/>
        <p:txBody>
          <a:bodyPr/>
          <a:lstStyle/>
          <a:p>
            <a:r>
              <a:rPr lang="en-US" dirty="0" smtClean="0"/>
              <a:t>1. New app model</a:t>
            </a:r>
            <a:endParaRPr lang="en-US" dirty="0"/>
          </a:p>
        </p:txBody>
      </p:sp>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5893"/>
          <a:stretch/>
        </p:blipFill>
        <p:spPr bwMode="auto">
          <a:xfrm>
            <a:off x="7561427" y="690375"/>
            <a:ext cx="4688979" cy="341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7666037" y="2811462"/>
            <a:ext cx="4584369" cy="1295401"/>
          </a:xfrm>
          <a:prstGeom prst="rect">
            <a:avLst/>
          </a:prstGeom>
          <a:gradFill>
            <a:gsLst>
              <a:gs pos="12000">
                <a:schemeClr val="tx1">
                  <a:alpha val="0"/>
                </a:schemeClr>
              </a:gs>
              <a:gs pos="100000">
                <a:schemeClr val="bg2"/>
              </a:gs>
            </a:gsLst>
            <a:lin ang="54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9607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1948" y="1355504"/>
            <a:ext cx="11370961" cy="2769989"/>
          </a:xfrm>
        </p:spPr>
        <p:txBody>
          <a:bodyPr/>
          <a:lstStyle/>
          <a:p>
            <a:r>
              <a:rPr lang="en-US" dirty="0" smtClean="0"/>
              <a:t>Access web Apps </a:t>
            </a:r>
            <a:r>
              <a:rPr lang="en-US" dirty="0"/>
              <a:t>=</a:t>
            </a:r>
            <a:r>
              <a:rPr lang="en-US" dirty="0" smtClean="0"/>
              <a:t> </a:t>
            </a:r>
            <a:r>
              <a:rPr lang="en-US" u="sng" dirty="0" smtClean="0"/>
              <a:t>SharePoint Apps</a:t>
            </a:r>
            <a:endParaRPr lang="en-US" u="sng" dirty="0"/>
          </a:p>
          <a:p>
            <a:pPr lvl="1"/>
            <a:endParaRPr lang="en-US" dirty="0" smtClean="0"/>
          </a:p>
          <a:p>
            <a:pPr lvl="1"/>
            <a:r>
              <a:rPr lang="en-US" dirty="0"/>
              <a:t>SharePoint Store and App Catalogue for distribution and discovery</a:t>
            </a:r>
          </a:p>
          <a:p>
            <a:pPr lvl="1"/>
            <a:r>
              <a:rPr lang="en-US" dirty="0" smtClean="0"/>
              <a:t>Multi-user accessibility: </a:t>
            </a:r>
            <a:r>
              <a:rPr lang="en-US" dirty="0"/>
              <a:t>m</a:t>
            </a:r>
            <a:r>
              <a:rPr lang="en-US" dirty="0" smtClean="0"/>
              <a:t>any people can work on the same site/database at once</a:t>
            </a:r>
          </a:p>
          <a:p>
            <a:pPr lvl="1"/>
            <a:r>
              <a:rPr lang="en-US" dirty="0" smtClean="0"/>
              <a:t>Active Directory-based permissions</a:t>
            </a:r>
          </a:p>
          <a:p>
            <a:pPr lvl="1"/>
            <a:r>
              <a:rPr lang="en-US" dirty="0" smtClean="0"/>
              <a:t>Simple install/uninstall</a:t>
            </a:r>
          </a:p>
          <a:p>
            <a:pPr lvl="1"/>
            <a:r>
              <a:rPr lang="en-US" dirty="0" smtClean="0"/>
              <a:t>On Premises option </a:t>
            </a:r>
          </a:p>
        </p:txBody>
      </p:sp>
      <p:sp>
        <p:nvSpPr>
          <p:cNvPr id="4" name="Title 3"/>
          <p:cNvSpPr>
            <a:spLocks noGrp="1"/>
          </p:cNvSpPr>
          <p:nvPr>
            <p:ph type="title"/>
          </p:nvPr>
        </p:nvSpPr>
        <p:spPr/>
        <p:txBody>
          <a:bodyPr/>
          <a:lstStyle/>
          <a:p>
            <a:r>
              <a:rPr lang="en-US" dirty="0" smtClean="0"/>
              <a:t>2. SharePoint Deployment</a:t>
            </a:r>
            <a:endParaRPr lang="en-US" dirty="0"/>
          </a:p>
        </p:txBody>
      </p:sp>
      <p:pic>
        <p:nvPicPr>
          <p:cNvPr id="2052" name="Picture 4" descr="http://blog.thehigheredcio.com/wp-content/uploads/2011/06/sharepoi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0013" y="3829411"/>
            <a:ext cx="2663361" cy="2071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7347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1948" y="1355503"/>
            <a:ext cx="11370961" cy="3785652"/>
          </a:xfrm>
        </p:spPr>
        <p:txBody>
          <a:bodyPr/>
          <a:lstStyle/>
          <a:p>
            <a:r>
              <a:rPr lang="en-US" dirty="0" smtClean="0"/>
              <a:t>The gold-standard for relational databases</a:t>
            </a:r>
            <a:endParaRPr lang="en-US" dirty="0"/>
          </a:p>
          <a:p>
            <a:pPr lvl="1"/>
            <a:r>
              <a:rPr lang="en-US" dirty="0" smtClean="0"/>
              <a:t>Transparent to end user</a:t>
            </a:r>
          </a:p>
          <a:p>
            <a:pPr lvl="1"/>
            <a:r>
              <a:rPr lang="en-US" dirty="0" smtClean="0"/>
              <a:t>Use </a:t>
            </a:r>
            <a:r>
              <a:rPr lang="en-US" dirty="0"/>
              <a:t>common </a:t>
            </a:r>
            <a:r>
              <a:rPr lang="en-US" dirty="0" smtClean="0"/>
              <a:t>tools for advanced reports and custom integrations</a:t>
            </a:r>
            <a:endParaRPr lang="en-US" dirty="0"/>
          </a:p>
          <a:p>
            <a:pPr lvl="1"/>
            <a:r>
              <a:rPr lang="en-US" dirty="0" smtClean="0"/>
              <a:t>Developers can use </a:t>
            </a:r>
            <a:r>
              <a:rPr lang="en-US" dirty="0"/>
              <a:t>e</a:t>
            </a:r>
            <a:r>
              <a:rPr lang="en-US" dirty="0" smtClean="0"/>
              <a:t>xisting skills to customize</a:t>
            </a:r>
            <a:endParaRPr lang="en-US" dirty="0"/>
          </a:p>
          <a:p>
            <a:pPr lvl="1"/>
            <a:r>
              <a:rPr lang="en-US" dirty="0" smtClean="0"/>
              <a:t>Future upgrade </a:t>
            </a:r>
            <a:r>
              <a:rPr lang="en-US" dirty="0"/>
              <a:t>path</a:t>
            </a:r>
          </a:p>
          <a:p>
            <a:pPr lvl="1"/>
            <a:endParaRPr lang="en-US" dirty="0"/>
          </a:p>
          <a:p>
            <a:pPr lvl="1"/>
            <a:endParaRPr lang="en-US" dirty="0"/>
          </a:p>
          <a:p>
            <a:pPr lvl="1"/>
            <a:endParaRPr lang="en-US" dirty="0"/>
          </a:p>
          <a:p>
            <a:pPr lvl="1"/>
            <a:endParaRPr lang="en-US" dirty="0"/>
          </a:p>
          <a:p>
            <a:pPr lvl="1"/>
            <a:endParaRPr lang="en-US" dirty="0"/>
          </a:p>
        </p:txBody>
      </p:sp>
      <p:sp>
        <p:nvSpPr>
          <p:cNvPr id="4" name="Title 3"/>
          <p:cNvSpPr>
            <a:spLocks noGrp="1"/>
          </p:cNvSpPr>
          <p:nvPr>
            <p:ph type="title"/>
          </p:nvPr>
        </p:nvSpPr>
        <p:spPr/>
        <p:txBody>
          <a:bodyPr/>
          <a:lstStyle/>
          <a:p>
            <a:r>
              <a:rPr lang="en-US" dirty="0" smtClean="0"/>
              <a:t>3. SQL back-end</a:t>
            </a:r>
            <a:endParaRPr lang="en-US" dirty="0"/>
          </a:p>
        </p:txBody>
      </p:sp>
      <p:grpSp>
        <p:nvGrpSpPr>
          <p:cNvPr id="19" name="Group 18"/>
          <p:cNvGrpSpPr/>
          <p:nvPr/>
        </p:nvGrpSpPr>
        <p:grpSpPr>
          <a:xfrm>
            <a:off x="1510090" y="3939014"/>
            <a:ext cx="9808925" cy="2474925"/>
            <a:chOff x="635328" y="1974635"/>
            <a:chExt cx="11108479" cy="2802820"/>
          </a:xfrm>
        </p:grpSpPr>
        <p:sp>
          <p:nvSpPr>
            <p:cNvPr id="20" name="Flowchart: Alternate Process 29"/>
            <p:cNvSpPr/>
            <p:nvPr/>
          </p:nvSpPr>
          <p:spPr bwMode="auto">
            <a:xfrm>
              <a:off x="635328" y="2018800"/>
              <a:ext cx="2095995" cy="1161984"/>
            </a:xfrm>
            <a:prstGeom prst="flowChartAlternateProces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428" u="sng" dirty="0">
                  <a:solidFill>
                    <a:srgbClr val="FFFFFF"/>
                  </a:solidFill>
                </a:rPr>
                <a:t>View and Edit Data</a:t>
              </a:r>
            </a:p>
          </p:txBody>
        </p:sp>
        <p:sp>
          <p:nvSpPr>
            <p:cNvPr id="21" name="Flowchart: Alternate Process 27"/>
            <p:cNvSpPr/>
            <p:nvPr/>
          </p:nvSpPr>
          <p:spPr bwMode="auto">
            <a:xfrm>
              <a:off x="635329" y="3420838"/>
              <a:ext cx="2095995" cy="1356617"/>
            </a:xfrm>
            <a:prstGeom prst="flowChartAlternateProces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428" u="sng" dirty="0">
                  <a:solidFill>
                    <a:srgbClr val="FFFFFF"/>
                  </a:solidFill>
                </a:rPr>
                <a:t>Database Design</a:t>
              </a:r>
            </a:p>
          </p:txBody>
        </p:sp>
        <p:sp>
          <p:nvSpPr>
            <p:cNvPr id="22" name="Flowchart: Alternate Process 6"/>
            <p:cNvSpPr/>
            <p:nvPr/>
          </p:nvSpPr>
          <p:spPr bwMode="auto">
            <a:xfrm>
              <a:off x="3669475" y="1974635"/>
              <a:ext cx="3705102" cy="2124511"/>
            </a:xfrm>
            <a:prstGeom prst="flowChartAlternateProces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endParaRPr lang="en-US" sz="2856" u="sng" dirty="0">
                <a:solidFill>
                  <a:srgbClr val="FFFFFF"/>
                </a:solidFill>
              </a:endParaRPr>
            </a:p>
          </p:txBody>
        </p:sp>
        <p:sp>
          <p:nvSpPr>
            <p:cNvPr id="23" name="Rounded Rectangle 3"/>
            <p:cNvSpPr/>
            <p:nvPr/>
          </p:nvSpPr>
          <p:spPr bwMode="auto">
            <a:xfrm>
              <a:off x="3906962" y="2628115"/>
              <a:ext cx="1436933" cy="1128155"/>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Access Services</a:t>
              </a:r>
            </a:p>
          </p:txBody>
        </p:sp>
        <p:pic>
          <p:nvPicPr>
            <p:cNvPr id="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7717" y="2022135"/>
              <a:ext cx="18954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Left-Right Arrow 8"/>
            <p:cNvSpPr/>
            <p:nvPr/>
          </p:nvSpPr>
          <p:spPr bwMode="auto">
            <a:xfrm>
              <a:off x="5367641" y="3132819"/>
              <a:ext cx="480952" cy="219704"/>
            </a:xfrm>
            <a:prstGeom prst="lef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26" name="Picture 4" descr="File:Internet Explorer 9.sv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50" y="2455562"/>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File:Mozilla Firefox 3.5 logo 25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5836" y="2512562"/>
              <a:ext cx="552600" cy="5526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File:Google Chrome 2011 computer icon.sv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9177" y="2455562"/>
              <a:ext cx="640689" cy="64068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0768" y="3883237"/>
              <a:ext cx="739843" cy="739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0" name="Straight Arrow Connector 14"/>
            <p:cNvCxnSpPr/>
            <p:nvPr/>
          </p:nvCxnSpPr>
          <p:spPr>
            <a:xfrm flipV="1">
              <a:off x="2731324" y="3455719"/>
              <a:ext cx="938151" cy="34437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19"/>
            <p:cNvCxnSpPr/>
            <p:nvPr/>
          </p:nvCxnSpPr>
          <p:spPr>
            <a:xfrm>
              <a:off x="2731324" y="2599792"/>
              <a:ext cx="938151" cy="21466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2" name="Flowchart: Alternate Process 31"/>
            <p:cNvSpPr/>
            <p:nvPr/>
          </p:nvSpPr>
          <p:spPr bwMode="auto">
            <a:xfrm>
              <a:off x="7956466" y="1981190"/>
              <a:ext cx="3787341" cy="2117957"/>
            </a:xfrm>
            <a:prstGeom prst="flowChartAlternateProces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428" u="sng" dirty="0">
                  <a:solidFill>
                    <a:srgbClr val="FFFFFF"/>
                  </a:solidFill>
                </a:rPr>
                <a:t>Advanced Reporting &amp; Integration</a:t>
              </a:r>
            </a:p>
            <a:p>
              <a:pPr algn="ctr" defTabSz="932290" fontAlgn="base">
                <a:spcBef>
                  <a:spcPct val="0"/>
                </a:spcBef>
                <a:spcAft>
                  <a:spcPct val="0"/>
                </a:spcAft>
              </a:pPr>
              <a:endParaRPr lang="en-US" sz="1428" dirty="0">
                <a:solidFill>
                  <a:srgbClr val="FFFFFF"/>
                </a:solidFill>
              </a:endParaRPr>
            </a:p>
            <a:p>
              <a:pPr marL="291436" indent="-291436" defTabSz="932290" fontAlgn="base">
                <a:spcBef>
                  <a:spcPct val="0"/>
                </a:spcBef>
                <a:spcAft>
                  <a:spcPct val="0"/>
                </a:spcAft>
                <a:buFont typeface="Arial" pitchFamily="34" charset="0"/>
                <a:buChar char="•"/>
              </a:pPr>
              <a:r>
                <a:rPr lang="en-US" sz="1428" dirty="0">
                  <a:solidFill>
                    <a:srgbClr val="FFFFFF"/>
                  </a:solidFill>
                </a:rPr>
                <a:t>Desktop Access Reports</a:t>
              </a:r>
            </a:p>
            <a:p>
              <a:pPr marL="291436" indent="-291436" defTabSz="932290" fontAlgn="base">
                <a:spcBef>
                  <a:spcPct val="0"/>
                </a:spcBef>
                <a:spcAft>
                  <a:spcPct val="0"/>
                </a:spcAft>
                <a:buFont typeface="Arial" pitchFamily="34" charset="0"/>
                <a:buChar char="•"/>
              </a:pPr>
              <a:r>
                <a:rPr lang="en-US" sz="1428" dirty="0">
                  <a:solidFill>
                    <a:srgbClr val="FFFFFF"/>
                  </a:solidFill>
                </a:rPr>
                <a:t>Excel</a:t>
              </a:r>
            </a:p>
            <a:p>
              <a:pPr marL="291436" indent="-291436" defTabSz="932290" fontAlgn="base">
                <a:spcBef>
                  <a:spcPct val="0"/>
                </a:spcBef>
                <a:spcAft>
                  <a:spcPct val="0"/>
                </a:spcAft>
                <a:buFont typeface="Arial" pitchFamily="34" charset="0"/>
                <a:buChar char="•"/>
              </a:pPr>
              <a:r>
                <a:rPr lang="en-US" sz="1428" dirty="0">
                  <a:solidFill>
                    <a:srgbClr val="FFFFFF"/>
                  </a:solidFill>
                </a:rPr>
                <a:t>Power View</a:t>
              </a:r>
            </a:p>
            <a:p>
              <a:pPr marL="291436" indent="-291436" defTabSz="932290" fontAlgn="base">
                <a:spcBef>
                  <a:spcPct val="0"/>
                </a:spcBef>
                <a:spcAft>
                  <a:spcPct val="0"/>
                </a:spcAft>
                <a:buFont typeface="Arial" pitchFamily="34" charset="0"/>
                <a:buChar char="•"/>
              </a:pPr>
              <a:r>
                <a:rPr lang="en-US" sz="1428" dirty="0">
                  <a:solidFill>
                    <a:srgbClr val="FFFFFF"/>
                  </a:solidFill>
                </a:rPr>
                <a:t>Crystal Reports</a:t>
              </a:r>
            </a:p>
            <a:p>
              <a:pPr marL="291436" indent="-291436" defTabSz="932290" fontAlgn="base">
                <a:spcBef>
                  <a:spcPct val="0"/>
                </a:spcBef>
                <a:spcAft>
                  <a:spcPct val="0"/>
                </a:spcAft>
                <a:buFont typeface="Arial" pitchFamily="34" charset="0"/>
                <a:buChar char="•"/>
              </a:pPr>
              <a:r>
                <a:rPr lang="en-US" sz="1428" dirty="0">
                  <a:solidFill>
                    <a:srgbClr val="FFFFFF"/>
                  </a:solidFill>
                </a:rPr>
                <a:t>Custom Websites (.NET, PHP, etc.)</a:t>
              </a:r>
            </a:p>
          </p:txBody>
        </p:sp>
        <p:cxnSp>
          <p:nvCxnSpPr>
            <p:cNvPr id="33" name="Straight Arrow Connector 32"/>
            <p:cNvCxnSpPr/>
            <p:nvPr/>
          </p:nvCxnSpPr>
          <p:spPr>
            <a:xfrm flipV="1">
              <a:off x="7374577" y="3119546"/>
              <a:ext cx="581891" cy="1"/>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4" name="Can 2"/>
            <p:cNvSpPr/>
            <p:nvPr/>
          </p:nvSpPr>
          <p:spPr bwMode="auto">
            <a:xfrm>
              <a:off x="5872343" y="2580616"/>
              <a:ext cx="1299986" cy="1282537"/>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SQL Azure</a:t>
              </a:r>
            </a:p>
          </p:txBody>
        </p:sp>
      </p:grpSp>
    </p:spTree>
    <p:extLst>
      <p:ext uri="{BB962C8B-B14F-4D97-AF65-F5344CB8AC3E}">
        <p14:creationId xmlns:p14="http://schemas.microsoft.com/office/powerpoint/2010/main" val="3076943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Example building an app</a:t>
            </a:r>
            <a:endParaRPr lang="en-US" dirty="0"/>
          </a:p>
        </p:txBody>
      </p:sp>
    </p:spTree>
    <p:extLst>
      <p:ext uri="{BB962C8B-B14F-4D97-AF65-F5344CB8AC3E}">
        <p14:creationId xmlns:p14="http://schemas.microsoft.com/office/powerpoint/2010/main" val="268921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Advantages of Access Services</a:t>
            </a:r>
            <a:endParaRPr lang="en-US" dirty="0"/>
          </a:p>
        </p:txBody>
      </p:sp>
      <p:sp>
        <p:nvSpPr>
          <p:cNvPr id="2" name="Text Placeholder 1"/>
          <p:cNvSpPr>
            <a:spLocks noGrp="1"/>
          </p:cNvSpPr>
          <p:nvPr>
            <p:ph type="body" sz="quarter" idx="10"/>
          </p:nvPr>
        </p:nvSpPr>
        <p:spPr>
          <a:xfrm>
            <a:off x="274638" y="1212850"/>
            <a:ext cx="11887200" cy="4801314"/>
          </a:xfrm>
        </p:spPr>
        <p:txBody>
          <a:bodyPr/>
          <a:lstStyle/>
          <a:p>
            <a:r>
              <a:rPr lang="en-US" dirty="0" smtClean="0"/>
              <a:t>Centralize data/administration/security </a:t>
            </a:r>
          </a:p>
          <a:p>
            <a:r>
              <a:rPr lang="en-US" dirty="0" smtClean="0"/>
              <a:t>End-user created</a:t>
            </a:r>
          </a:p>
          <a:p>
            <a:r>
              <a:rPr lang="en-US" dirty="0" smtClean="0"/>
              <a:t>Professional interface</a:t>
            </a:r>
          </a:p>
          <a:p>
            <a:r>
              <a:rPr lang="en-US" dirty="0" smtClean="0"/>
              <a:t>Usage monitoring</a:t>
            </a:r>
          </a:p>
          <a:p>
            <a:r>
              <a:rPr lang="en-US" dirty="0" smtClean="0"/>
              <a:t>App Store</a:t>
            </a:r>
          </a:p>
          <a:p>
            <a:r>
              <a:rPr lang="en-US" dirty="0" smtClean="0"/>
              <a:t>Upgrade </a:t>
            </a:r>
            <a:r>
              <a:rPr lang="en-US" dirty="0"/>
              <a:t>path</a:t>
            </a:r>
          </a:p>
          <a:p>
            <a:endParaRPr lang="en-US" dirty="0"/>
          </a:p>
        </p:txBody>
      </p:sp>
    </p:spTree>
    <p:extLst>
      <p:ext uri="{BB962C8B-B14F-4D97-AF65-F5344CB8AC3E}">
        <p14:creationId xmlns:p14="http://schemas.microsoft.com/office/powerpoint/2010/main" val="313293000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74638" y="2125662"/>
            <a:ext cx="11887200"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600">
                <a:gradFill>
                  <a:gsLst>
                    <a:gs pos="1250">
                      <a:srgbClr val="505050"/>
                    </a:gs>
                    <a:gs pos="100000">
                      <a:srgbClr val="505050"/>
                    </a:gs>
                  </a:gsLst>
                  <a:lin ang="5400000" scaled="0"/>
                </a:gradFill>
              </a:rPr>
              <a:t>Architecture Overview </a:t>
            </a:r>
          </a:p>
        </p:txBody>
      </p:sp>
    </p:spTree>
    <p:extLst>
      <p:ext uri="{BB962C8B-B14F-4D97-AF65-F5344CB8AC3E}">
        <p14:creationId xmlns:p14="http://schemas.microsoft.com/office/powerpoint/2010/main" val="2457640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Configuring and Managing Access Services in SharePoint 2013</a:t>
            </a:r>
          </a:p>
        </p:txBody>
      </p:sp>
      <p:sp>
        <p:nvSpPr>
          <p:cNvPr id="5" name="Text Placeholder 4"/>
          <p:cNvSpPr>
            <a:spLocks noGrp="1"/>
          </p:cNvSpPr>
          <p:nvPr>
            <p:ph type="body" sz="quarter" idx="12"/>
          </p:nvPr>
        </p:nvSpPr>
        <p:spPr/>
        <p:txBody>
          <a:bodyPr/>
          <a:lstStyle/>
          <a:p>
            <a:r>
              <a:rPr lang="en-US" dirty="0" smtClean="0"/>
              <a:t>Lois Wang &amp; Gary Devendorf</a:t>
            </a:r>
          </a:p>
          <a:p>
            <a:r>
              <a:rPr lang="en-US" dirty="0" smtClean="0"/>
              <a:t>Microsoft Access Engineering Team</a:t>
            </a:r>
          </a:p>
        </p:txBody>
      </p:sp>
      <p:sp>
        <p:nvSpPr>
          <p:cNvPr id="2" name="Text Placeholder 1"/>
          <p:cNvSpPr>
            <a:spLocks noGrp="1"/>
          </p:cNvSpPr>
          <p:nvPr>
            <p:ph type="body" sz="quarter" idx="13"/>
          </p:nvPr>
        </p:nvSpPr>
        <p:spPr/>
        <p:txBody>
          <a:bodyPr/>
          <a:lstStyle/>
          <a:p>
            <a:r>
              <a:rPr lang="en-US" dirty="0" smtClean="0"/>
              <a:t>SPC043</a:t>
            </a:r>
            <a:endParaRPr lang="en-US" dirty="0"/>
          </a:p>
        </p:txBody>
      </p:sp>
    </p:spTree>
    <p:extLst>
      <p:ext uri="{BB962C8B-B14F-4D97-AF65-F5344CB8AC3E}">
        <p14:creationId xmlns:p14="http://schemas.microsoft.com/office/powerpoint/2010/main" val="13370611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8601557" y="1705584"/>
            <a:ext cx="2129360" cy="4796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2" name="Title 1"/>
          <p:cNvSpPr>
            <a:spLocks noGrp="1"/>
          </p:cNvSpPr>
          <p:nvPr>
            <p:ph type="title"/>
          </p:nvPr>
        </p:nvSpPr>
        <p:spPr/>
        <p:txBody>
          <a:bodyPr/>
          <a:lstStyle/>
          <a:p>
            <a:r>
              <a:rPr lang="en-US" dirty="0" smtClean="0"/>
              <a:t>Access Services on Office 365</a:t>
            </a:r>
            <a:endParaRPr lang="en-US" dirty="0"/>
          </a:p>
        </p:txBody>
      </p:sp>
      <p:sp>
        <p:nvSpPr>
          <p:cNvPr id="5" name="Rounded Rectangle 4"/>
          <p:cNvSpPr/>
          <p:nvPr/>
        </p:nvSpPr>
        <p:spPr>
          <a:xfrm>
            <a:off x="2179637" y="2320634"/>
            <a:ext cx="1243471" cy="932603"/>
          </a:xfrm>
          <a:prstGeom prst="roundRect">
            <a:avLst/>
          </a:prstGeom>
          <a:ln>
            <a:solidFill>
              <a:schemeClr val="bg2">
                <a:lumMod val="50000"/>
                <a:lumOff val="5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632" dirty="0">
                <a:solidFill>
                  <a:srgbClr val="505050"/>
                </a:solidFill>
              </a:rPr>
              <a:t>Browser</a:t>
            </a:r>
          </a:p>
        </p:txBody>
      </p:sp>
      <p:sp>
        <p:nvSpPr>
          <p:cNvPr id="6" name="Rectangle 5"/>
          <p:cNvSpPr/>
          <p:nvPr/>
        </p:nvSpPr>
        <p:spPr>
          <a:xfrm>
            <a:off x="5056745" y="1705584"/>
            <a:ext cx="2129360" cy="4796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7" name="TextBox 6"/>
          <p:cNvSpPr txBox="1"/>
          <p:nvPr/>
        </p:nvSpPr>
        <p:spPr>
          <a:xfrm>
            <a:off x="5471235" y="1950012"/>
            <a:ext cx="1265115" cy="469039"/>
          </a:xfrm>
          <a:prstGeom prst="rect">
            <a:avLst/>
          </a:prstGeom>
          <a:noFill/>
        </p:spPr>
        <p:txBody>
          <a:bodyPr wrap="square" rtlCol="0">
            <a:spAutoFit/>
          </a:bodyPr>
          <a:lstStyle/>
          <a:p>
            <a:r>
              <a:rPr lang="en-US" sz="2448" dirty="0">
                <a:solidFill>
                  <a:srgbClr val="FFFFFF"/>
                </a:solidFill>
              </a:rPr>
              <a:t>O365</a:t>
            </a:r>
          </a:p>
        </p:txBody>
      </p:sp>
      <p:sp>
        <p:nvSpPr>
          <p:cNvPr id="9" name="Rounded Rectangle 8"/>
          <p:cNvSpPr/>
          <p:nvPr/>
        </p:nvSpPr>
        <p:spPr>
          <a:xfrm>
            <a:off x="1968876" y="2476068"/>
            <a:ext cx="1243471" cy="932603"/>
          </a:xfrm>
          <a:prstGeom prst="roundRect">
            <a:avLst/>
          </a:prstGeom>
          <a:ln>
            <a:solidFill>
              <a:schemeClr val="bg2">
                <a:lumMod val="50000"/>
                <a:lumOff val="5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632" dirty="0">
                <a:solidFill>
                  <a:srgbClr val="505050"/>
                </a:solidFill>
              </a:rPr>
              <a:t>Browser</a:t>
            </a:r>
          </a:p>
        </p:txBody>
      </p:sp>
      <p:sp>
        <p:nvSpPr>
          <p:cNvPr id="10" name="Rounded Rectangle 9"/>
          <p:cNvSpPr/>
          <p:nvPr/>
        </p:nvSpPr>
        <p:spPr>
          <a:xfrm>
            <a:off x="1698166" y="2683314"/>
            <a:ext cx="1243471" cy="932603"/>
          </a:xfrm>
          <a:prstGeom prst="roundRect">
            <a:avLst/>
          </a:prstGeom>
          <a:ln>
            <a:solidFill>
              <a:schemeClr val="bg2">
                <a:lumMod val="50000"/>
                <a:lumOff val="5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632" dirty="0">
                <a:solidFill>
                  <a:srgbClr val="505050"/>
                </a:solidFill>
              </a:rPr>
              <a:t>Browser</a:t>
            </a:r>
          </a:p>
        </p:txBody>
      </p:sp>
      <p:cxnSp>
        <p:nvCxnSpPr>
          <p:cNvPr id="12" name="Straight Arrow Connector 11"/>
          <p:cNvCxnSpPr/>
          <p:nvPr/>
        </p:nvCxnSpPr>
        <p:spPr>
          <a:xfrm flipV="1">
            <a:off x="3885895" y="2942370"/>
            <a:ext cx="446328" cy="10011"/>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897883" y="1944563"/>
            <a:ext cx="1718421" cy="469039"/>
          </a:xfrm>
          <a:prstGeom prst="rect">
            <a:avLst/>
          </a:prstGeom>
          <a:noFill/>
        </p:spPr>
        <p:txBody>
          <a:bodyPr wrap="square" rtlCol="0">
            <a:spAutoFit/>
          </a:bodyPr>
          <a:lstStyle/>
          <a:p>
            <a:r>
              <a:rPr lang="en-US" sz="2448" dirty="0">
                <a:solidFill>
                  <a:srgbClr val="FFFFFF"/>
                </a:solidFill>
              </a:rPr>
              <a:t>SQL Azure</a:t>
            </a:r>
          </a:p>
        </p:txBody>
      </p:sp>
      <p:sp>
        <p:nvSpPr>
          <p:cNvPr id="23" name="TextBox 22"/>
          <p:cNvSpPr txBox="1"/>
          <p:nvPr/>
        </p:nvSpPr>
        <p:spPr>
          <a:xfrm>
            <a:off x="5166719" y="2647369"/>
            <a:ext cx="1880498" cy="469039"/>
          </a:xfrm>
          <a:prstGeom prst="rect">
            <a:avLst/>
          </a:prstGeom>
          <a:noFill/>
          <a:ln w="28575">
            <a:solidFill>
              <a:schemeClr val="tx1"/>
            </a:solidFill>
          </a:ln>
        </p:spPr>
        <p:txBody>
          <a:bodyPr wrap="square" rtlCol="0">
            <a:spAutoFit/>
          </a:bodyPr>
          <a:lstStyle/>
          <a:p>
            <a:r>
              <a:rPr lang="en-US" sz="2448" dirty="0">
                <a:solidFill>
                  <a:srgbClr val="FFFFFF"/>
                </a:solidFill>
              </a:rPr>
              <a:t>Web app 1</a:t>
            </a:r>
          </a:p>
        </p:txBody>
      </p:sp>
      <p:sp>
        <p:nvSpPr>
          <p:cNvPr id="24" name="TextBox 23"/>
          <p:cNvSpPr txBox="1"/>
          <p:nvPr/>
        </p:nvSpPr>
        <p:spPr>
          <a:xfrm>
            <a:off x="5166719" y="3409339"/>
            <a:ext cx="1880498" cy="469039"/>
          </a:xfrm>
          <a:prstGeom prst="rect">
            <a:avLst/>
          </a:prstGeom>
          <a:noFill/>
          <a:ln w="28575">
            <a:solidFill>
              <a:schemeClr val="tx1"/>
            </a:solidFill>
          </a:ln>
        </p:spPr>
        <p:txBody>
          <a:bodyPr wrap="square" rtlCol="0">
            <a:spAutoFit/>
          </a:bodyPr>
          <a:lstStyle/>
          <a:p>
            <a:r>
              <a:rPr lang="en-US" sz="2448" dirty="0">
                <a:solidFill>
                  <a:srgbClr val="FFFFFF"/>
                </a:solidFill>
              </a:rPr>
              <a:t>Web app 2</a:t>
            </a:r>
          </a:p>
        </p:txBody>
      </p:sp>
      <p:sp>
        <p:nvSpPr>
          <p:cNvPr id="25" name="TextBox 24"/>
          <p:cNvSpPr txBox="1"/>
          <p:nvPr/>
        </p:nvSpPr>
        <p:spPr>
          <a:xfrm>
            <a:off x="5166719" y="4171310"/>
            <a:ext cx="1880498" cy="469039"/>
          </a:xfrm>
          <a:prstGeom prst="rect">
            <a:avLst/>
          </a:prstGeom>
          <a:noFill/>
          <a:ln w="28575">
            <a:solidFill>
              <a:schemeClr val="tx1"/>
            </a:solidFill>
          </a:ln>
        </p:spPr>
        <p:txBody>
          <a:bodyPr wrap="square" rtlCol="0">
            <a:spAutoFit/>
          </a:bodyPr>
          <a:lstStyle/>
          <a:p>
            <a:r>
              <a:rPr lang="en-US" sz="2448" dirty="0">
                <a:solidFill>
                  <a:srgbClr val="FFFFFF"/>
                </a:solidFill>
              </a:rPr>
              <a:t>Web app 3</a:t>
            </a:r>
          </a:p>
        </p:txBody>
      </p:sp>
      <p:sp>
        <p:nvSpPr>
          <p:cNvPr id="28" name="TextBox 27"/>
          <p:cNvSpPr txBox="1"/>
          <p:nvPr/>
        </p:nvSpPr>
        <p:spPr>
          <a:xfrm>
            <a:off x="5817117" y="5037506"/>
            <a:ext cx="414490" cy="845744"/>
          </a:xfrm>
          <a:prstGeom prst="rect">
            <a:avLst/>
          </a:prstGeom>
          <a:noFill/>
        </p:spPr>
        <p:txBody>
          <a:bodyPr wrap="square" rtlCol="0">
            <a:spAutoFit/>
          </a:bodyPr>
          <a:lstStyle/>
          <a:p>
            <a:r>
              <a:rPr lang="en-US" sz="2448" dirty="0">
                <a:solidFill>
                  <a:srgbClr val="FFFFFF"/>
                </a:solidFill>
              </a:rPr>
              <a:t>…</a:t>
            </a:r>
          </a:p>
          <a:p>
            <a:endParaRPr lang="en-US" sz="2448" dirty="0">
              <a:solidFill>
                <a:srgbClr val="505050"/>
              </a:solidFill>
            </a:endParaRPr>
          </a:p>
        </p:txBody>
      </p:sp>
      <p:sp>
        <p:nvSpPr>
          <p:cNvPr id="31" name="Rounded Rectangle 30"/>
          <p:cNvSpPr/>
          <p:nvPr/>
        </p:nvSpPr>
        <p:spPr>
          <a:xfrm>
            <a:off x="1968876" y="4260993"/>
            <a:ext cx="1243471" cy="932603"/>
          </a:xfrm>
          <a:prstGeom prst="roundRect">
            <a:avLst/>
          </a:prstGeom>
          <a:solidFill>
            <a:srgbClr val="C00000"/>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632" dirty="0">
                <a:solidFill>
                  <a:srgbClr val="FFFFFF"/>
                </a:solidFill>
              </a:rPr>
              <a:t>Access IDE</a:t>
            </a:r>
          </a:p>
        </p:txBody>
      </p:sp>
      <p:cxnSp>
        <p:nvCxnSpPr>
          <p:cNvPr id="32" name="Straight Arrow Connector 31"/>
          <p:cNvCxnSpPr/>
          <p:nvPr/>
        </p:nvCxnSpPr>
        <p:spPr>
          <a:xfrm flipV="1">
            <a:off x="3473119" y="4171309"/>
            <a:ext cx="858268" cy="502246"/>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sp>
        <p:nvSpPr>
          <p:cNvPr id="34" name="Flowchart: Magnetic Disk 33"/>
          <p:cNvSpPr/>
          <p:nvPr/>
        </p:nvSpPr>
        <p:spPr>
          <a:xfrm>
            <a:off x="9148124" y="2565477"/>
            <a:ext cx="1036226" cy="584139"/>
          </a:xfrm>
          <a:prstGeom prst="flowChartMagneticDisk">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ln w="28575">
                <a:solidFill>
                  <a:srgbClr val="505050"/>
                </a:solidFill>
              </a:ln>
              <a:solidFill>
                <a:srgbClr val="FFFFFF"/>
              </a:solidFill>
            </a:endParaRPr>
          </a:p>
        </p:txBody>
      </p:sp>
      <p:sp>
        <p:nvSpPr>
          <p:cNvPr id="36" name="Flowchart: Magnetic Disk 35"/>
          <p:cNvSpPr/>
          <p:nvPr/>
        </p:nvSpPr>
        <p:spPr>
          <a:xfrm>
            <a:off x="9148124" y="3408672"/>
            <a:ext cx="1036226" cy="606703"/>
          </a:xfrm>
          <a:prstGeom prst="flowChartMagneticDisk">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37" name="Flowchart: Magnetic Disk 36"/>
          <p:cNvSpPr/>
          <p:nvPr/>
        </p:nvSpPr>
        <p:spPr>
          <a:xfrm>
            <a:off x="9148124" y="4223439"/>
            <a:ext cx="1036226" cy="724540"/>
          </a:xfrm>
          <a:prstGeom prst="flowChartMagneticDisk">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cxnSp>
        <p:nvCxnSpPr>
          <p:cNvPr id="38" name="Straight Arrow Connector 37"/>
          <p:cNvCxnSpPr/>
          <p:nvPr/>
        </p:nvCxnSpPr>
        <p:spPr>
          <a:xfrm flipV="1">
            <a:off x="7831826" y="2928042"/>
            <a:ext cx="446328" cy="10011"/>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7831826" y="3687584"/>
            <a:ext cx="446328" cy="10011"/>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7831826" y="4410225"/>
            <a:ext cx="446328" cy="10011"/>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8128" y="3911585"/>
            <a:ext cx="3677768" cy="0"/>
          </a:xfrm>
          <a:prstGeom prst="line">
            <a:avLst/>
          </a:prstGeom>
          <a:ln w="28575">
            <a:solidFill>
              <a:srgbClr val="CC00CC"/>
            </a:solidFill>
            <a:prstDash val="lgDash"/>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176665" y="3393640"/>
            <a:ext cx="1449881" cy="469039"/>
          </a:xfrm>
          <a:prstGeom prst="rect">
            <a:avLst/>
          </a:prstGeom>
          <a:noFill/>
        </p:spPr>
        <p:txBody>
          <a:bodyPr wrap="square" rtlCol="0">
            <a:spAutoFit/>
          </a:bodyPr>
          <a:lstStyle/>
          <a:p>
            <a:r>
              <a:rPr lang="en-US" sz="2448" dirty="0">
                <a:solidFill>
                  <a:srgbClr val="505050"/>
                </a:solidFill>
              </a:rPr>
              <a:t>runtime</a:t>
            </a:r>
          </a:p>
        </p:txBody>
      </p:sp>
      <p:sp>
        <p:nvSpPr>
          <p:cNvPr id="45" name="TextBox 44"/>
          <p:cNvSpPr txBox="1"/>
          <p:nvPr/>
        </p:nvSpPr>
        <p:spPr>
          <a:xfrm>
            <a:off x="176665" y="3927620"/>
            <a:ext cx="1449881" cy="469039"/>
          </a:xfrm>
          <a:prstGeom prst="rect">
            <a:avLst/>
          </a:prstGeom>
          <a:noFill/>
        </p:spPr>
        <p:txBody>
          <a:bodyPr wrap="square" rtlCol="0">
            <a:spAutoFit/>
          </a:bodyPr>
          <a:lstStyle/>
          <a:p>
            <a:r>
              <a:rPr lang="en-US" sz="2448" dirty="0">
                <a:solidFill>
                  <a:srgbClr val="505050"/>
                </a:solidFill>
              </a:rPr>
              <a:t>design</a:t>
            </a:r>
          </a:p>
        </p:txBody>
      </p:sp>
    </p:spTree>
    <p:extLst>
      <p:ext uri="{BB962C8B-B14F-4D97-AF65-F5344CB8AC3E}">
        <p14:creationId xmlns:p14="http://schemas.microsoft.com/office/powerpoint/2010/main" val="117930483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Services on-premises?</a:t>
            </a:r>
            <a:endParaRPr lang="en-US" dirty="0"/>
          </a:p>
        </p:txBody>
      </p:sp>
      <p:sp>
        <p:nvSpPr>
          <p:cNvPr id="5" name="Rounded Rectangle 4"/>
          <p:cNvSpPr/>
          <p:nvPr/>
        </p:nvSpPr>
        <p:spPr>
          <a:xfrm>
            <a:off x="2179637" y="2320634"/>
            <a:ext cx="1243471" cy="932603"/>
          </a:xfrm>
          <a:prstGeom prst="roundRect">
            <a:avLst/>
          </a:prstGeom>
          <a:ln>
            <a:solidFill>
              <a:schemeClr val="bg2">
                <a:lumMod val="50000"/>
                <a:lumOff val="5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632" dirty="0">
                <a:solidFill>
                  <a:srgbClr val="505050"/>
                </a:solidFill>
              </a:rPr>
              <a:t>Browser</a:t>
            </a:r>
          </a:p>
        </p:txBody>
      </p:sp>
      <p:sp>
        <p:nvSpPr>
          <p:cNvPr id="6" name="Rectangle 5"/>
          <p:cNvSpPr/>
          <p:nvPr/>
        </p:nvSpPr>
        <p:spPr>
          <a:xfrm>
            <a:off x="5056745" y="1705584"/>
            <a:ext cx="2129360" cy="4796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7" name="TextBox 6"/>
          <p:cNvSpPr txBox="1"/>
          <p:nvPr/>
        </p:nvSpPr>
        <p:spPr>
          <a:xfrm>
            <a:off x="5088208" y="1654737"/>
            <a:ext cx="2286798" cy="845744"/>
          </a:xfrm>
          <a:prstGeom prst="rect">
            <a:avLst/>
          </a:prstGeom>
          <a:noFill/>
        </p:spPr>
        <p:txBody>
          <a:bodyPr wrap="square" rtlCol="0">
            <a:spAutoFit/>
          </a:bodyPr>
          <a:lstStyle/>
          <a:p>
            <a:r>
              <a:rPr lang="en-US" sz="2448" dirty="0" smtClean="0">
                <a:solidFill>
                  <a:srgbClr val="FFFFFF"/>
                </a:solidFill>
              </a:rPr>
              <a:t>SharePoint</a:t>
            </a:r>
            <a:r>
              <a:rPr lang="en-US" sz="2448" dirty="0" smtClean="0">
                <a:solidFill>
                  <a:srgbClr val="505050"/>
                </a:solidFill>
              </a:rPr>
              <a:t>  </a:t>
            </a:r>
            <a:r>
              <a:rPr lang="en-US" sz="2448" dirty="0" smtClean="0">
                <a:solidFill>
                  <a:srgbClr val="FFFFFF"/>
                </a:solidFill>
              </a:rPr>
              <a:t>on-premises</a:t>
            </a:r>
            <a:endParaRPr lang="en-US" sz="2448" dirty="0">
              <a:solidFill>
                <a:srgbClr val="FFFFFF"/>
              </a:solidFill>
            </a:endParaRPr>
          </a:p>
        </p:txBody>
      </p:sp>
      <p:sp>
        <p:nvSpPr>
          <p:cNvPr id="9" name="Rounded Rectangle 8"/>
          <p:cNvSpPr/>
          <p:nvPr/>
        </p:nvSpPr>
        <p:spPr>
          <a:xfrm>
            <a:off x="1968876" y="2476068"/>
            <a:ext cx="1243471" cy="932603"/>
          </a:xfrm>
          <a:prstGeom prst="roundRect">
            <a:avLst/>
          </a:prstGeom>
          <a:ln>
            <a:solidFill>
              <a:schemeClr val="bg2">
                <a:lumMod val="50000"/>
                <a:lumOff val="5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632" dirty="0">
                <a:solidFill>
                  <a:srgbClr val="505050"/>
                </a:solidFill>
              </a:rPr>
              <a:t>Browser</a:t>
            </a:r>
          </a:p>
        </p:txBody>
      </p:sp>
      <p:sp>
        <p:nvSpPr>
          <p:cNvPr id="10" name="Rounded Rectangle 9"/>
          <p:cNvSpPr/>
          <p:nvPr/>
        </p:nvSpPr>
        <p:spPr>
          <a:xfrm>
            <a:off x="1698166" y="2683314"/>
            <a:ext cx="1243471" cy="932603"/>
          </a:xfrm>
          <a:prstGeom prst="roundRect">
            <a:avLst/>
          </a:prstGeom>
          <a:ln>
            <a:solidFill>
              <a:schemeClr val="bg2">
                <a:lumMod val="50000"/>
                <a:lumOff val="5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632" dirty="0">
                <a:solidFill>
                  <a:srgbClr val="505050"/>
                </a:solidFill>
              </a:rPr>
              <a:t>Browser</a:t>
            </a:r>
          </a:p>
        </p:txBody>
      </p:sp>
      <p:cxnSp>
        <p:nvCxnSpPr>
          <p:cNvPr id="12" name="Straight Arrow Connector 11"/>
          <p:cNvCxnSpPr/>
          <p:nvPr/>
        </p:nvCxnSpPr>
        <p:spPr>
          <a:xfrm flipV="1">
            <a:off x="3885895" y="2942370"/>
            <a:ext cx="446328" cy="10011"/>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8601557" y="1705584"/>
            <a:ext cx="2129360" cy="4796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22" name="TextBox 21"/>
          <p:cNvSpPr txBox="1"/>
          <p:nvPr/>
        </p:nvSpPr>
        <p:spPr>
          <a:xfrm>
            <a:off x="8656637" y="1702550"/>
            <a:ext cx="1718421" cy="469039"/>
          </a:xfrm>
          <a:prstGeom prst="rect">
            <a:avLst/>
          </a:prstGeom>
          <a:noFill/>
        </p:spPr>
        <p:txBody>
          <a:bodyPr wrap="square" rtlCol="0">
            <a:spAutoFit/>
          </a:bodyPr>
          <a:lstStyle/>
          <a:p>
            <a:r>
              <a:rPr lang="en-US" sz="2448" dirty="0">
                <a:solidFill>
                  <a:srgbClr val="FFFFFF"/>
                </a:solidFill>
              </a:rPr>
              <a:t>SQL </a:t>
            </a:r>
            <a:r>
              <a:rPr lang="en-US" sz="2448" dirty="0" smtClean="0">
                <a:solidFill>
                  <a:srgbClr val="FFFFFF"/>
                </a:solidFill>
              </a:rPr>
              <a:t>Server</a:t>
            </a:r>
            <a:endParaRPr lang="en-US" sz="2448" dirty="0">
              <a:solidFill>
                <a:srgbClr val="FFFFFF"/>
              </a:solidFill>
            </a:endParaRPr>
          </a:p>
        </p:txBody>
      </p:sp>
      <p:sp>
        <p:nvSpPr>
          <p:cNvPr id="23" name="TextBox 22"/>
          <p:cNvSpPr txBox="1"/>
          <p:nvPr/>
        </p:nvSpPr>
        <p:spPr>
          <a:xfrm>
            <a:off x="5166719" y="2647369"/>
            <a:ext cx="1880498" cy="469039"/>
          </a:xfrm>
          <a:prstGeom prst="rect">
            <a:avLst/>
          </a:prstGeom>
          <a:noFill/>
          <a:ln w="28575">
            <a:solidFill>
              <a:schemeClr val="tx1"/>
            </a:solidFill>
          </a:ln>
        </p:spPr>
        <p:txBody>
          <a:bodyPr wrap="square" rtlCol="0">
            <a:spAutoFit/>
          </a:bodyPr>
          <a:lstStyle/>
          <a:p>
            <a:r>
              <a:rPr lang="en-US" sz="2448" dirty="0">
                <a:solidFill>
                  <a:srgbClr val="FFFFFF"/>
                </a:solidFill>
              </a:rPr>
              <a:t>Web app 1</a:t>
            </a:r>
          </a:p>
        </p:txBody>
      </p:sp>
      <p:sp>
        <p:nvSpPr>
          <p:cNvPr id="24" name="TextBox 23"/>
          <p:cNvSpPr txBox="1"/>
          <p:nvPr/>
        </p:nvSpPr>
        <p:spPr>
          <a:xfrm>
            <a:off x="5166719" y="3409339"/>
            <a:ext cx="1880498" cy="469039"/>
          </a:xfrm>
          <a:prstGeom prst="rect">
            <a:avLst/>
          </a:prstGeom>
          <a:noFill/>
          <a:ln w="28575">
            <a:solidFill>
              <a:schemeClr val="tx1"/>
            </a:solidFill>
          </a:ln>
        </p:spPr>
        <p:txBody>
          <a:bodyPr wrap="square" rtlCol="0">
            <a:spAutoFit/>
          </a:bodyPr>
          <a:lstStyle/>
          <a:p>
            <a:r>
              <a:rPr lang="en-US" sz="2448" dirty="0">
                <a:solidFill>
                  <a:srgbClr val="FFFFFF"/>
                </a:solidFill>
              </a:rPr>
              <a:t>Web app 2</a:t>
            </a:r>
          </a:p>
        </p:txBody>
      </p:sp>
      <p:sp>
        <p:nvSpPr>
          <p:cNvPr id="25" name="TextBox 24"/>
          <p:cNvSpPr txBox="1"/>
          <p:nvPr/>
        </p:nvSpPr>
        <p:spPr>
          <a:xfrm>
            <a:off x="5166719" y="4171310"/>
            <a:ext cx="1880498" cy="469039"/>
          </a:xfrm>
          <a:prstGeom prst="rect">
            <a:avLst/>
          </a:prstGeom>
          <a:noFill/>
          <a:ln w="28575">
            <a:solidFill>
              <a:schemeClr val="tx1"/>
            </a:solidFill>
          </a:ln>
        </p:spPr>
        <p:txBody>
          <a:bodyPr wrap="square" rtlCol="0">
            <a:spAutoFit/>
          </a:bodyPr>
          <a:lstStyle/>
          <a:p>
            <a:r>
              <a:rPr lang="en-US" sz="2448" dirty="0">
                <a:solidFill>
                  <a:srgbClr val="FFFFFF"/>
                </a:solidFill>
              </a:rPr>
              <a:t>Web app 3</a:t>
            </a:r>
          </a:p>
        </p:txBody>
      </p:sp>
      <p:sp>
        <p:nvSpPr>
          <p:cNvPr id="28" name="TextBox 27"/>
          <p:cNvSpPr txBox="1"/>
          <p:nvPr/>
        </p:nvSpPr>
        <p:spPr>
          <a:xfrm>
            <a:off x="5817117" y="5037506"/>
            <a:ext cx="414490" cy="845744"/>
          </a:xfrm>
          <a:prstGeom prst="rect">
            <a:avLst/>
          </a:prstGeom>
          <a:noFill/>
        </p:spPr>
        <p:txBody>
          <a:bodyPr wrap="square" rtlCol="0">
            <a:spAutoFit/>
          </a:bodyPr>
          <a:lstStyle/>
          <a:p>
            <a:r>
              <a:rPr lang="en-US" sz="2448" dirty="0">
                <a:solidFill>
                  <a:srgbClr val="FFFFFF"/>
                </a:solidFill>
              </a:rPr>
              <a:t>…</a:t>
            </a:r>
          </a:p>
          <a:p>
            <a:endParaRPr lang="en-US" sz="2448" dirty="0">
              <a:solidFill>
                <a:srgbClr val="505050"/>
              </a:solidFill>
            </a:endParaRPr>
          </a:p>
        </p:txBody>
      </p:sp>
      <p:sp>
        <p:nvSpPr>
          <p:cNvPr id="31" name="Rounded Rectangle 30"/>
          <p:cNvSpPr/>
          <p:nvPr/>
        </p:nvSpPr>
        <p:spPr>
          <a:xfrm>
            <a:off x="1968876" y="4260993"/>
            <a:ext cx="1243471" cy="932603"/>
          </a:xfrm>
          <a:prstGeom prst="roundRect">
            <a:avLst/>
          </a:prstGeom>
          <a:solidFill>
            <a:srgbClr val="C00000"/>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632" dirty="0">
                <a:solidFill>
                  <a:srgbClr val="FFFFFF"/>
                </a:solidFill>
              </a:rPr>
              <a:t>Access IDE</a:t>
            </a:r>
          </a:p>
        </p:txBody>
      </p:sp>
      <p:cxnSp>
        <p:nvCxnSpPr>
          <p:cNvPr id="32" name="Straight Arrow Connector 31"/>
          <p:cNvCxnSpPr/>
          <p:nvPr/>
        </p:nvCxnSpPr>
        <p:spPr>
          <a:xfrm flipV="1">
            <a:off x="3473119" y="4171309"/>
            <a:ext cx="858268" cy="502246"/>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sp>
        <p:nvSpPr>
          <p:cNvPr id="34" name="Flowchart: Magnetic Disk 33"/>
          <p:cNvSpPr/>
          <p:nvPr/>
        </p:nvSpPr>
        <p:spPr>
          <a:xfrm>
            <a:off x="9148124" y="2565477"/>
            <a:ext cx="1036226" cy="584139"/>
          </a:xfrm>
          <a:prstGeom prst="flowChartMagneticDisk">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36" name="Flowchart: Magnetic Disk 35"/>
          <p:cNvSpPr/>
          <p:nvPr/>
        </p:nvSpPr>
        <p:spPr>
          <a:xfrm>
            <a:off x="9148124" y="3408672"/>
            <a:ext cx="1036226" cy="606703"/>
          </a:xfrm>
          <a:prstGeom prst="flowChartMagneticDisk">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37" name="Flowchart: Magnetic Disk 36"/>
          <p:cNvSpPr/>
          <p:nvPr/>
        </p:nvSpPr>
        <p:spPr>
          <a:xfrm>
            <a:off x="9148124" y="4223439"/>
            <a:ext cx="1036226" cy="724540"/>
          </a:xfrm>
          <a:prstGeom prst="flowChartMagneticDisk">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cxnSp>
        <p:nvCxnSpPr>
          <p:cNvPr id="38" name="Straight Arrow Connector 37"/>
          <p:cNvCxnSpPr/>
          <p:nvPr/>
        </p:nvCxnSpPr>
        <p:spPr>
          <a:xfrm flipV="1">
            <a:off x="7831826" y="2928042"/>
            <a:ext cx="446328" cy="10011"/>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7831826" y="3687584"/>
            <a:ext cx="446328" cy="10011"/>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7831826" y="4410225"/>
            <a:ext cx="446328" cy="10011"/>
          </a:xfrm>
          <a:prstGeom prst="straightConnector1">
            <a:avLst/>
          </a:prstGeom>
          <a:ln w="28575">
            <a:solidFill>
              <a:srgbClr val="CC00CC"/>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8128" y="3911585"/>
            <a:ext cx="3677768" cy="0"/>
          </a:xfrm>
          <a:prstGeom prst="line">
            <a:avLst/>
          </a:prstGeom>
          <a:ln w="28575">
            <a:solidFill>
              <a:srgbClr val="CC00CC"/>
            </a:solidFill>
            <a:prstDash val="lgDash"/>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176665" y="3393640"/>
            <a:ext cx="1449881" cy="469039"/>
          </a:xfrm>
          <a:prstGeom prst="rect">
            <a:avLst/>
          </a:prstGeom>
          <a:noFill/>
        </p:spPr>
        <p:txBody>
          <a:bodyPr wrap="square" rtlCol="0">
            <a:spAutoFit/>
          </a:bodyPr>
          <a:lstStyle/>
          <a:p>
            <a:r>
              <a:rPr lang="en-US" sz="2448" dirty="0">
                <a:solidFill>
                  <a:srgbClr val="505050"/>
                </a:solidFill>
              </a:rPr>
              <a:t>runtime</a:t>
            </a:r>
          </a:p>
        </p:txBody>
      </p:sp>
      <p:sp>
        <p:nvSpPr>
          <p:cNvPr id="45" name="TextBox 44"/>
          <p:cNvSpPr txBox="1"/>
          <p:nvPr/>
        </p:nvSpPr>
        <p:spPr>
          <a:xfrm>
            <a:off x="176665" y="3927620"/>
            <a:ext cx="1449881" cy="469039"/>
          </a:xfrm>
          <a:prstGeom prst="rect">
            <a:avLst/>
          </a:prstGeom>
          <a:noFill/>
        </p:spPr>
        <p:txBody>
          <a:bodyPr wrap="square" rtlCol="0">
            <a:spAutoFit/>
          </a:bodyPr>
          <a:lstStyle/>
          <a:p>
            <a:r>
              <a:rPr lang="en-US" sz="2448" dirty="0">
                <a:solidFill>
                  <a:srgbClr val="505050"/>
                </a:solidFill>
              </a:rPr>
              <a:t>design</a:t>
            </a:r>
          </a:p>
        </p:txBody>
      </p:sp>
    </p:spTree>
    <p:extLst>
      <p:ext uri="{BB962C8B-B14F-4D97-AF65-F5344CB8AC3E}">
        <p14:creationId xmlns:p14="http://schemas.microsoft.com/office/powerpoint/2010/main" val="399549894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Office 365 is Awesome </a:t>
            </a:r>
            <a:endParaRPr lang="en-US" dirty="0"/>
          </a:p>
        </p:txBody>
      </p:sp>
      <p:sp>
        <p:nvSpPr>
          <p:cNvPr id="4" name="Text Placeholder 3"/>
          <p:cNvSpPr>
            <a:spLocks noGrp="1"/>
          </p:cNvSpPr>
          <p:nvPr>
            <p:ph type="body" sz="quarter" idx="10"/>
          </p:nvPr>
        </p:nvSpPr>
        <p:spPr>
          <a:xfrm>
            <a:off x="274638" y="1212850"/>
            <a:ext cx="11887200" cy="4801314"/>
          </a:xfrm>
        </p:spPr>
        <p:txBody>
          <a:bodyPr/>
          <a:lstStyle/>
          <a:p>
            <a:r>
              <a:rPr lang="en-US" dirty="0" smtClean="0"/>
              <a:t>Everything you need for Access Services is in 365!</a:t>
            </a:r>
          </a:p>
          <a:p>
            <a:r>
              <a:rPr lang="en-US" dirty="0"/>
              <a:t>	</a:t>
            </a:r>
            <a:r>
              <a:rPr lang="en-US" dirty="0" smtClean="0"/>
              <a:t>SQL  (Azure)</a:t>
            </a:r>
          </a:p>
          <a:p>
            <a:r>
              <a:rPr lang="en-US" dirty="0"/>
              <a:t>	</a:t>
            </a:r>
            <a:r>
              <a:rPr lang="en-US" dirty="0" smtClean="0"/>
              <a:t>Security</a:t>
            </a:r>
          </a:p>
          <a:p>
            <a:r>
              <a:rPr lang="en-US" dirty="0" smtClean="0"/>
              <a:t>	Identity </a:t>
            </a:r>
          </a:p>
          <a:p>
            <a:r>
              <a:rPr lang="en-US" dirty="0"/>
              <a:t>	</a:t>
            </a:r>
            <a:r>
              <a:rPr lang="en-US" dirty="0" smtClean="0"/>
              <a:t>Access control</a:t>
            </a:r>
          </a:p>
          <a:p>
            <a:r>
              <a:rPr lang="en-US" dirty="0"/>
              <a:t>	</a:t>
            </a:r>
            <a:r>
              <a:rPr lang="en-US" dirty="0" smtClean="0"/>
              <a:t>Redundancy/Backup</a:t>
            </a:r>
          </a:p>
          <a:p>
            <a:r>
              <a:rPr lang="en-US" dirty="0"/>
              <a:t>	</a:t>
            </a:r>
          </a:p>
        </p:txBody>
      </p:sp>
    </p:spTree>
    <p:extLst>
      <p:ext uri="{BB962C8B-B14F-4D97-AF65-F5344CB8AC3E}">
        <p14:creationId xmlns:p14="http://schemas.microsoft.com/office/powerpoint/2010/main" val="8299504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 Everyone Can Use Office 365</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r>
              <a:rPr lang="en-US" dirty="0" smtClean="0"/>
              <a:t>Legal reasons </a:t>
            </a:r>
          </a:p>
          <a:p>
            <a:r>
              <a:rPr lang="en-US" dirty="0" smtClean="0"/>
              <a:t>Governance</a:t>
            </a:r>
          </a:p>
          <a:p>
            <a:r>
              <a:rPr lang="en-US" dirty="0" smtClean="0"/>
              <a:t>Customer requirements</a:t>
            </a:r>
          </a:p>
          <a:p>
            <a:r>
              <a:rPr lang="en-US" dirty="0" smtClean="0"/>
              <a:t>Network issues </a:t>
            </a:r>
          </a:p>
          <a:p>
            <a:r>
              <a:rPr lang="en-US" dirty="0" smtClean="0"/>
              <a:t>Cost </a:t>
            </a:r>
          </a:p>
          <a:p>
            <a:r>
              <a:rPr lang="en-US" dirty="0" smtClean="0"/>
              <a:t>Other…?</a:t>
            </a:r>
            <a:endParaRPr lang="en-US" dirty="0"/>
          </a:p>
        </p:txBody>
      </p:sp>
    </p:spTree>
    <p:extLst>
      <p:ext uri="{BB962C8B-B14F-4D97-AF65-F5344CB8AC3E}">
        <p14:creationId xmlns:p14="http://schemas.microsoft.com/office/powerpoint/2010/main" val="20613019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Access Services for On-premises Environments</a:t>
            </a:r>
            <a:endParaRPr lang="en-US" sz="4800" dirty="0"/>
          </a:p>
        </p:txBody>
      </p:sp>
      <p:sp>
        <p:nvSpPr>
          <p:cNvPr id="3" name="Text Placeholder 2"/>
          <p:cNvSpPr>
            <a:spLocks noGrp="1"/>
          </p:cNvSpPr>
          <p:nvPr>
            <p:ph type="body" sz="quarter" idx="10"/>
          </p:nvPr>
        </p:nvSpPr>
        <p:spPr>
          <a:xfrm>
            <a:off x="274638" y="1212850"/>
            <a:ext cx="11887200" cy="1754326"/>
          </a:xfrm>
        </p:spPr>
        <p:txBody>
          <a:bodyPr/>
          <a:lstStyle/>
          <a:p>
            <a:r>
              <a:rPr lang="en-US" dirty="0" smtClean="0"/>
              <a:t>You can set up Access Services for on-premises</a:t>
            </a:r>
          </a:p>
          <a:p>
            <a:pPr lvl="1"/>
            <a:r>
              <a:rPr lang="en-US" dirty="0" smtClean="0"/>
              <a:t>Beyond a SharePoint environment you need additional software/hardware</a:t>
            </a:r>
          </a:p>
          <a:p>
            <a:endParaRPr lang="en-US" dirty="0"/>
          </a:p>
        </p:txBody>
      </p:sp>
    </p:spTree>
    <p:extLst>
      <p:ext uri="{BB962C8B-B14F-4D97-AF65-F5344CB8AC3E}">
        <p14:creationId xmlns:p14="http://schemas.microsoft.com/office/powerpoint/2010/main" val="12674037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74638" y="2125662"/>
            <a:ext cx="11887200"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250">
                      <a:srgbClr val="505050"/>
                    </a:gs>
                    <a:gs pos="100000">
                      <a:srgbClr val="505050"/>
                    </a:gs>
                  </a:gsLst>
                  <a:lin ang="5400000" scaled="0"/>
                </a:gradFill>
              </a:rPr>
              <a:t>Planning on-premises deployment</a:t>
            </a:r>
          </a:p>
        </p:txBody>
      </p:sp>
      <p:sp>
        <p:nvSpPr>
          <p:cNvPr id="6" name="Rectangle 5"/>
          <p:cNvSpPr/>
          <p:nvPr/>
        </p:nvSpPr>
        <p:spPr bwMode="auto">
          <a:xfrm>
            <a:off x="7742237" y="3725862"/>
            <a:ext cx="2600027" cy="243840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Manageability</a:t>
            </a:r>
            <a:endParaRPr lang="en-US" sz="2800" dirty="0">
              <a:gradFill>
                <a:gsLst>
                  <a:gs pos="0">
                    <a:srgbClr val="FFFFFF"/>
                  </a:gs>
                  <a:gs pos="100000">
                    <a:srgbClr val="FFFFFF"/>
                  </a:gs>
                </a:gsLst>
                <a:lin ang="5400000" scaled="0"/>
              </a:gradFill>
            </a:endParaRPr>
          </a:p>
        </p:txBody>
      </p:sp>
      <p:sp>
        <p:nvSpPr>
          <p:cNvPr id="7" name="Rectangle 6"/>
          <p:cNvSpPr/>
          <p:nvPr/>
        </p:nvSpPr>
        <p:spPr bwMode="auto">
          <a:xfrm>
            <a:off x="4980234" y="3725862"/>
            <a:ext cx="2600027" cy="24384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Security</a:t>
            </a:r>
            <a:endParaRPr lang="en-US" sz="2800" dirty="0">
              <a:gradFill>
                <a:gsLst>
                  <a:gs pos="0">
                    <a:srgbClr val="FFFFFF"/>
                  </a:gs>
                  <a:gs pos="100000">
                    <a:srgbClr val="FFFFFF"/>
                  </a:gs>
                </a:gsLst>
                <a:lin ang="5400000" scaled="0"/>
              </a:gradFill>
            </a:endParaRPr>
          </a:p>
        </p:txBody>
      </p:sp>
      <p:sp>
        <p:nvSpPr>
          <p:cNvPr id="8" name="Rectangle 7"/>
          <p:cNvSpPr/>
          <p:nvPr/>
        </p:nvSpPr>
        <p:spPr bwMode="auto">
          <a:xfrm>
            <a:off x="2179637" y="3725862"/>
            <a:ext cx="2593060" cy="2438400"/>
          </a:xfrm>
          <a:prstGeom prst="rect">
            <a:avLst/>
          </a:prstGeom>
          <a:solidFill>
            <a:schemeClr val="accent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Cost</a:t>
            </a:r>
            <a:endParaRPr lang="en-US" sz="2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821651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7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repoint Server Container"/>
          <p:cNvSpPr/>
          <p:nvPr/>
        </p:nvSpPr>
        <p:spPr bwMode="auto">
          <a:xfrm>
            <a:off x="7441067" y="1092517"/>
            <a:ext cx="4127189" cy="568134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9" name="Sharepoint Server Container"/>
          <p:cNvSpPr/>
          <p:nvPr/>
        </p:nvSpPr>
        <p:spPr bwMode="auto">
          <a:xfrm>
            <a:off x="579437" y="1092517"/>
            <a:ext cx="6781801" cy="5681345"/>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30163" y="295274"/>
            <a:ext cx="11889564" cy="917575"/>
          </a:xfrm>
        </p:spPr>
        <p:txBody>
          <a:bodyPr/>
          <a:lstStyle/>
          <a:p>
            <a:r>
              <a:rPr lang="en-US" dirty="0" smtClean="0"/>
              <a:t>Software Requirement</a:t>
            </a:r>
            <a:endParaRPr lang="en-US" dirty="0"/>
          </a:p>
        </p:txBody>
      </p:sp>
      <p:sp>
        <p:nvSpPr>
          <p:cNvPr id="13" name="TextBox 12"/>
          <p:cNvSpPr txBox="1"/>
          <p:nvPr/>
        </p:nvSpPr>
        <p:spPr>
          <a:xfrm>
            <a:off x="1151343" y="4460411"/>
            <a:ext cx="2321241" cy="1384995"/>
          </a:xfrm>
          <a:prstGeom prst="rect">
            <a:avLst/>
          </a:prstGeom>
          <a:noFill/>
        </p:spPr>
        <p:txBody>
          <a:bodyPr wrap="square" rtlCol="0">
            <a:spAutoFit/>
          </a:bodyPr>
          <a:lstStyle/>
          <a:p>
            <a:r>
              <a:rPr lang="en-US" sz="2800" dirty="0">
                <a:solidFill>
                  <a:srgbClr val="FFFFFF"/>
                </a:solidFill>
              </a:rPr>
              <a:t>SQL Server </a:t>
            </a:r>
            <a:endParaRPr lang="en-US" sz="2800" dirty="0" smtClean="0">
              <a:solidFill>
                <a:srgbClr val="FFFFFF"/>
              </a:solidFill>
            </a:endParaRPr>
          </a:p>
          <a:p>
            <a:r>
              <a:rPr lang="en-US" sz="2800" dirty="0" smtClean="0">
                <a:solidFill>
                  <a:srgbClr val="FFFFFF"/>
                </a:solidFill>
              </a:rPr>
              <a:t>2008 </a:t>
            </a:r>
            <a:r>
              <a:rPr lang="en-US" sz="2800" dirty="0">
                <a:solidFill>
                  <a:srgbClr val="FFFFFF"/>
                </a:solidFill>
              </a:rPr>
              <a:t>R2 </a:t>
            </a:r>
            <a:r>
              <a:rPr lang="en-US" sz="2800" dirty="0" smtClean="0">
                <a:solidFill>
                  <a:srgbClr val="FFFFFF"/>
                </a:solidFill>
              </a:rPr>
              <a:t>SP1 </a:t>
            </a:r>
            <a:endParaRPr lang="en-US" sz="2800" dirty="0">
              <a:solidFill>
                <a:srgbClr val="505050"/>
              </a:solidFill>
            </a:endParaRPr>
          </a:p>
          <a:p>
            <a:r>
              <a:rPr lang="en-US" sz="2800" dirty="0">
                <a:solidFill>
                  <a:srgbClr val="FFFFFF"/>
                </a:solidFill>
              </a:rPr>
              <a:t>or </a:t>
            </a:r>
            <a:r>
              <a:rPr lang="en-US" sz="2800" dirty="0" smtClean="0">
                <a:solidFill>
                  <a:srgbClr val="FFFFFF"/>
                </a:solidFill>
              </a:rPr>
              <a:t>2012</a:t>
            </a:r>
            <a:endParaRPr lang="en-US" sz="2800" dirty="0">
              <a:solidFill>
                <a:srgbClr val="505050"/>
              </a:solidFill>
            </a:endParaRPr>
          </a:p>
        </p:txBody>
      </p:sp>
      <p:sp>
        <p:nvSpPr>
          <p:cNvPr id="33" name="TextBox 32"/>
          <p:cNvSpPr txBox="1"/>
          <p:nvPr/>
        </p:nvSpPr>
        <p:spPr>
          <a:xfrm>
            <a:off x="7838087" y="2506663"/>
            <a:ext cx="3333151" cy="523220"/>
          </a:xfrm>
          <a:prstGeom prst="rect">
            <a:avLst/>
          </a:prstGeom>
          <a:noFill/>
        </p:spPr>
        <p:txBody>
          <a:bodyPr wrap="square" rtlCol="0">
            <a:spAutoFit/>
          </a:bodyPr>
          <a:lstStyle/>
          <a:p>
            <a:r>
              <a:rPr lang="en-US" sz="2800" dirty="0">
                <a:solidFill>
                  <a:srgbClr val="FFFFFF"/>
                </a:solidFill>
              </a:rPr>
              <a:t>SQL Server </a:t>
            </a:r>
            <a:r>
              <a:rPr lang="en-US" sz="2800" b="1" u="sng" dirty="0">
                <a:solidFill>
                  <a:srgbClr val="FFFFFF"/>
                </a:solidFill>
              </a:rPr>
              <a:t>2012</a:t>
            </a:r>
            <a:r>
              <a:rPr lang="en-US" sz="2800" dirty="0">
                <a:solidFill>
                  <a:srgbClr val="FFFFFF"/>
                </a:solidFill>
              </a:rPr>
              <a:t> </a:t>
            </a:r>
          </a:p>
        </p:txBody>
      </p:sp>
      <p:sp>
        <p:nvSpPr>
          <p:cNvPr id="35" name="TextBox 34"/>
          <p:cNvSpPr txBox="1"/>
          <p:nvPr/>
        </p:nvSpPr>
        <p:spPr>
          <a:xfrm>
            <a:off x="655637" y="2450054"/>
            <a:ext cx="2778441" cy="523220"/>
          </a:xfrm>
          <a:prstGeom prst="rect">
            <a:avLst/>
          </a:prstGeom>
          <a:noFill/>
        </p:spPr>
        <p:txBody>
          <a:bodyPr wrap="square" rtlCol="0">
            <a:spAutoFit/>
          </a:bodyPr>
          <a:lstStyle/>
          <a:p>
            <a:r>
              <a:rPr lang="en-US" sz="2800" dirty="0">
                <a:solidFill>
                  <a:srgbClr val="FFFFFF"/>
                </a:solidFill>
              </a:rPr>
              <a:t>SharePoint </a:t>
            </a:r>
            <a:r>
              <a:rPr lang="en-US" sz="2800" dirty="0" smtClean="0">
                <a:solidFill>
                  <a:srgbClr val="FFFFFF"/>
                </a:solidFill>
              </a:rPr>
              <a:t>2013</a:t>
            </a:r>
            <a:endParaRPr lang="en-US" sz="2800" dirty="0">
              <a:solidFill>
                <a:srgbClr val="505050"/>
              </a:solidFill>
            </a:endParaRPr>
          </a:p>
        </p:txBody>
      </p:sp>
      <p:pic>
        <p:nvPicPr>
          <p:cNvPr id="7" name="Picture 6"/>
          <p:cNvPicPr>
            <a:picLocks noChangeAspect="1"/>
          </p:cNvPicPr>
          <p:nvPr/>
        </p:nvPicPr>
        <p:blipFill>
          <a:blip r:embed="rId3"/>
          <a:stretch>
            <a:fillRect/>
          </a:stretch>
        </p:blipFill>
        <p:spPr>
          <a:xfrm>
            <a:off x="3583660" y="1494852"/>
            <a:ext cx="3548978" cy="5204119"/>
          </a:xfrm>
          <a:prstGeom prst="rect">
            <a:avLst/>
          </a:prstGeom>
        </p:spPr>
      </p:pic>
      <p:pic>
        <p:nvPicPr>
          <p:cNvPr id="8" name="Picture 7"/>
          <p:cNvPicPr>
            <a:picLocks noChangeAspect="1"/>
          </p:cNvPicPr>
          <p:nvPr/>
        </p:nvPicPr>
        <p:blipFill>
          <a:blip r:embed="rId4"/>
          <a:stretch>
            <a:fillRect/>
          </a:stretch>
        </p:blipFill>
        <p:spPr>
          <a:xfrm>
            <a:off x="7663219" y="3213759"/>
            <a:ext cx="3554444" cy="2493304"/>
          </a:xfrm>
          <a:prstGeom prst="rect">
            <a:avLst/>
          </a:prstGeom>
        </p:spPr>
      </p:pic>
    </p:spTree>
    <p:extLst>
      <p:ext uri="{BB962C8B-B14F-4D97-AF65-F5344CB8AC3E}">
        <p14:creationId xmlns:p14="http://schemas.microsoft.com/office/powerpoint/2010/main" val="206409494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repoint Server Container"/>
          <p:cNvSpPr/>
          <p:nvPr/>
        </p:nvSpPr>
        <p:spPr bwMode="auto">
          <a:xfrm>
            <a:off x="2332037" y="133174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6" name="Sharepoint Server Container"/>
          <p:cNvSpPr/>
          <p:nvPr/>
        </p:nvSpPr>
        <p:spPr bwMode="auto">
          <a:xfrm>
            <a:off x="6452742" y="133367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8" name="Rounded Rectangle 17"/>
          <p:cNvSpPr/>
          <p:nvPr/>
        </p:nvSpPr>
        <p:spPr bwMode="auto">
          <a:xfrm>
            <a:off x="2643516" y="1992972"/>
            <a:ext cx="2815084" cy="4408777"/>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a:gradFill>
                  <a:gsLst>
                    <a:gs pos="0">
                      <a:srgbClr val="FFFFFF"/>
                    </a:gs>
                    <a:gs pos="100000">
                      <a:srgbClr val="FFFFFF"/>
                    </a:gs>
                  </a:gsLst>
                  <a:lin ang="5400000" scaled="0"/>
                </a:gradFill>
              </a:rPr>
              <a:t>Access Data </a:t>
            </a:r>
            <a:r>
              <a:rPr lang="en-US" sz="2000" b="1" smtClean="0">
                <a:gradFill>
                  <a:gsLst>
                    <a:gs pos="0">
                      <a:srgbClr val="FFFFFF"/>
                    </a:gs>
                    <a:gs pos="100000">
                      <a:srgbClr val="FFFFFF"/>
                    </a:gs>
                  </a:gsLst>
                  <a:lin ang="5400000" scaled="0"/>
                </a:gradFill>
              </a:rPr>
              <a:t>Services</a:t>
            </a:r>
            <a:endParaRPr lang="en-US" sz="2000" b="1" dirty="0">
              <a:gradFill>
                <a:gsLst>
                  <a:gs pos="0">
                    <a:srgbClr val="FFFFFF"/>
                  </a:gs>
                  <a:gs pos="100000">
                    <a:srgbClr val="FFFFFF"/>
                  </a:gs>
                </a:gsLst>
                <a:lin ang="5400000" scaled="0"/>
              </a:gradFill>
            </a:endParaRPr>
          </a:p>
        </p:txBody>
      </p:sp>
      <p:sp>
        <p:nvSpPr>
          <p:cNvPr id="22" name="TextBox 21"/>
          <p:cNvSpPr txBox="1"/>
          <p:nvPr/>
        </p:nvSpPr>
        <p:spPr>
          <a:xfrm>
            <a:off x="2967920" y="1266769"/>
            <a:ext cx="2166276" cy="627864"/>
          </a:xfrm>
          <a:prstGeom prst="rect">
            <a:avLst/>
          </a:prstGeom>
          <a:noFill/>
        </p:spPr>
        <p:txBody>
          <a:bodyPr wrap="square" lIns="182880" tIns="146304" rIns="182880" bIns="146304" rtlCol="0">
            <a:spAutoFit/>
          </a:bodyPr>
          <a:lstStyle/>
          <a:p>
            <a:pPr>
              <a:lnSpc>
                <a:spcPct val="90000"/>
              </a:lnSpc>
              <a:spcAft>
                <a:spcPts val="600"/>
              </a:spcAft>
            </a:pPr>
            <a:r>
              <a:rPr lang="en-US" sz="2400" b="1" smtClean="0">
                <a:solidFill>
                  <a:srgbClr val="FFFFFF"/>
                </a:solidFill>
              </a:rPr>
              <a:t>SharePoint             </a:t>
            </a:r>
            <a:endParaRPr lang="en-US" sz="2400" b="1" dirty="0" smtClean="0">
              <a:solidFill>
                <a:srgbClr val="FFFFFF"/>
              </a:solidFill>
            </a:endParaRPr>
          </a:p>
        </p:txBody>
      </p:sp>
      <p:sp>
        <p:nvSpPr>
          <p:cNvPr id="21" name="Rectangle 20"/>
          <p:cNvSpPr/>
          <p:nvPr/>
        </p:nvSpPr>
        <p:spPr bwMode="auto">
          <a:xfrm>
            <a:off x="2892904" y="4361163"/>
            <a:ext cx="2438686" cy="56599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Access App 3</a:t>
            </a:r>
            <a:endParaRPr lang="en-US" sz="2000" dirty="0">
              <a:gradFill>
                <a:gsLst>
                  <a:gs pos="0">
                    <a:srgbClr val="FFFFFF"/>
                  </a:gs>
                  <a:gs pos="100000">
                    <a:srgbClr val="FFFFFF"/>
                  </a:gs>
                </a:gsLst>
                <a:lin ang="5400000" scaled="0"/>
              </a:gradFill>
            </a:endParaRPr>
          </a:p>
        </p:txBody>
      </p:sp>
      <p:sp>
        <p:nvSpPr>
          <p:cNvPr id="23" name="Rectangle 22"/>
          <p:cNvSpPr/>
          <p:nvPr/>
        </p:nvSpPr>
        <p:spPr bwMode="auto">
          <a:xfrm>
            <a:off x="2892904" y="3522963"/>
            <a:ext cx="2438686" cy="608854"/>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Access App 2</a:t>
            </a:r>
            <a:endParaRPr lang="en-US" sz="2000" dirty="0">
              <a:gradFill>
                <a:gsLst>
                  <a:gs pos="0">
                    <a:srgbClr val="FFFFFF"/>
                  </a:gs>
                  <a:gs pos="100000">
                    <a:srgbClr val="FFFFFF"/>
                  </a:gs>
                </a:gsLst>
                <a:lin ang="5400000" scaled="0"/>
              </a:gradFill>
            </a:endParaRPr>
          </a:p>
        </p:txBody>
      </p:sp>
      <p:sp>
        <p:nvSpPr>
          <p:cNvPr id="24" name="Rectangle 23"/>
          <p:cNvSpPr/>
          <p:nvPr/>
        </p:nvSpPr>
        <p:spPr bwMode="auto">
          <a:xfrm>
            <a:off x="2892904" y="2667857"/>
            <a:ext cx="2441290" cy="6257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Access App </a:t>
            </a:r>
            <a:r>
              <a:rPr lang="en-US" sz="2000" dirty="0">
                <a:gradFill>
                  <a:gsLst>
                    <a:gs pos="0">
                      <a:srgbClr val="FFFFFF"/>
                    </a:gs>
                    <a:gs pos="100000">
                      <a:srgbClr val="FFFFFF"/>
                    </a:gs>
                  </a:gsLst>
                  <a:lin ang="5400000" scaled="0"/>
                </a:gradFill>
              </a:rPr>
              <a:t>1</a:t>
            </a:r>
          </a:p>
        </p:txBody>
      </p:sp>
      <p:sp>
        <p:nvSpPr>
          <p:cNvPr id="2" name="Flowchart: Magnetic Disk 1"/>
          <p:cNvSpPr/>
          <p:nvPr/>
        </p:nvSpPr>
        <p:spPr bwMode="auto">
          <a:xfrm>
            <a:off x="7443632" y="2649957"/>
            <a:ext cx="762000" cy="660845"/>
          </a:xfrm>
          <a:prstGeom prst="flowChartMagneticDisk">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Flowchart: Magnetic Disk 30"/>
          <p:cNvSpPr/>
          <p:nvPr/>
        </p:nvSpPr>
        <p:spPr bwMode="auto">
          <a:xfrm>
            <a:off x="7443632" y="3578587"/>
            <a:ext cx="762000" cy="660845"/>
          </a:xfrm>
          <a:prstGeom prst="flowChartMagneticDisk">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Flowchart: Magnetic Disk 31"/>
          <p:cNvSpPr/>
          <p:nvPr/>
        </p:nvSpPr>
        <p:spPr bwMode="auto">
          <a:xfrm>
            <a:off x="7437437" y="4436617"/>
            <a:ext cx="762000" cy="660845"/>
          </a:xfrm>
          <a:prstGeom prst="flowChartMagneticDisk">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Left-Right Arrow 24"/>
          <p:cNvSpPr/>
          <p:nvPr/>
        </p:nvSpPr>
        <p:spPr bwMode="auto">
          <a:xfrm>
            <a:off x="5224478" y="1135062"/>
            <a:ext cx="1908159" cy="846830"/>
          </a:xfrm>
          <a:prstGeom prst="leftRightArrow">
            <a:avLst>
              <a:gd name="adj1" fmla="val 50000"/>
              <a:gd name="adj2" fmla="val 42042"/>
            </a:avLst>
          </a:prstGeom>
          <a:solidFill>
            <a:schemeClr val="bg1"/>
          </a:solidFill>
          <a:ln w="57150">
            <a:solidFill>
              <a:schemeClr val="tx1">
                <a:lumMod val="20000"/>
                <a:lumOff val="8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TextBox 2"/>
          <p:cNvSpPr txBox="1"/>
          <p:nvPr/>
        </p:nvSpPr>
        <p:spPr>
          <a:xfrm>
            <a:off x="6718961" y="1289414"/>
            <a:ext cx="4001755"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a:solidFill>
                  <a:srgbClr val="FFFFFF"/>
                </a:solidFill>
              </a:rPr>
              <a:t>SQL server hosting Access </a:t>
            </a:r>
            <a:r>
              <a:rPr lang="en-US" sz="2400" b="1" dirty="0" smtClean="0">
                <a:solidFill>
                  <a:srgbClr val="FFFFFF"/>
                </a:solidFill>
              </a:rPr>
              <a:t>apps</a:t>
            </a:r>
            <a:endParaRPr lang="en-US" sz="2400" dirty="0" smtClean="0">
              <a:gradFill>
                <a:gsLst>
                  <a:gs pos="2917">
                    <a:srgbClr val="505050"/>
                  </a:gs>
                  <a:gs pos="30000">
                    <a:srgbClr val="505050"/>
                  </a:gs>
                </a:gsLst>
                <a:lin ang="5400000" scaled="0"/>
              </a:gradFill>
            </a:endParaRPr>
          </a:p>
        </p:txBody>
      </p:sp>
      <p:sp>
        <p:nvSpPr>
          <p:cNvPr id="12" name="TextBox 4"/>
          <p:cNvSpPr txBox="1"/>
          <p:nvPr/>
        </p:nvSpPr>
        <p:spPr>
          <a:xfrm>
            <a:off x="5480384" y="1286094"/>
            <a:ext cx="1649450" cy="544765"/>
          </a:xfrm>
          <a:prstGeom prst="rect">
            <a:avLst/>
          </a:prstGeom>
          <a:noFill/>
        </p:spPr>
        <p:txBody>
          <a:bodyPr wrap="square" lIns="182880" tIns="146304" rIns="182880" bIns="146304" rtlCol="0">
            <a:spAutoFit/>
          </a:bodyPr>
          <a:lstStyle/>
          <a:p>
            <a:pPr>
              <a:lnSpc>
                <a:spcPct val="90000"/>
              </a:lnSpc>
              <a:spcAft>
                <a:spcPts val="600"/>
              </a:spcAft>
            </a:pPr>
            <a:r>
              <a:rPr lang="en-US" b="1" dirty="0">
                <a:gradFill>
                  <a:gsLst>
                    <a:gs pos="2917">
                      <a:srgbClr val="505050"/>
                    </a:gs>
                    <a:gs pos="30000">
                      <a:srgbClr val="505050"/>
                    </a:gs>
                  </a:gsLst>
                  <a:lin ang="5400000" scaled="0"/>
                </a:gradFill>
              </a:rPr>
              <a:t>NT </a:t>
            </a:r>
            <a:r>
              <a:rPr lang="en-US" b="1" dirty="0" err="1">
                <a:gradFill>
                  <a:gsLst>
                    <a:gs pos="2917">
                      <a:srgbClr val="505050"/>
                    </a:gs>
                    <a:gs pos="30000">
                      <a:srgbClr val="505050"/>
                    </a:gs>
                  </a:gsLst>
                  <a:lin ang="5400000" scaled="0"/>
                </a:gradFill>
              </a:rPr>
              <a:t>Auth</a:t>
            </a:r>
            <a:endParaRPr lang="en-US" dirty="0" smtClean="0">
              <a:gradFill>
                <a:gsLst>
                  <a:gs pos="2917">
                    <a:srgbClr val="505050"/>
                  </a:gs>
                  <a:gs pos="30000">
                    <a:srgbClr val="505050"/>
                  </a:gs>
                </a:gsLst>
                <a:lin ang="5400000" scaled="0"/>
              </a:gradFill>
            </a:endParaRPr>
          </a:p>
        </p:txBody>
      </p:sp>
      <p:sp>
        <p:nvSpPr>
          <p:cNvPr id="29" name="Left-Right Arrow 5"/>
          <p:cNvSpPr/>
          <p:nvPr/>
        </p:nvSpPr>
        <p:spPr bwMode="auto">
          <a:xfrm>
            <a:off x="5542166" y="3578586"/>
            <a:ext cx="1735594" cy="668667"/>
          </a:xfrm>
          <a:prstGeom prst="leftRightArrow">
            <a:avLst>
              <a:gd name="adj1" fmla="val 48822"/>
              <a:gd name="adj2" fmla="val 22196"/>
            </a:avLst>
          </a:prstGeom>
          <a:solidFill>
            <a:schemeClr val="accent6"/>
          </a:solidFill>
          <a:ln w="5715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SQL </a:t>
            </a:r>
            <a:r>
              <a:rPr lang="en-US" sz="2000" b="1" dirty="0" err="1" smtClean="0">
                <a:gradFill>
                  <a:gsLst>
                    <a:gs pos="0">
                      <a:srgbClr val="FFFFFF"/>
                    </a:gs>
                    <a:gs pos="100000">
                      <a:srgbClr val="FFFFFF"/>
                    </a:gs>
                  </a:gsLst>
                  <a:lin ang="5400000" scaled="0"/>
                </a:gradFill>
              </a:rPr>
              <a:t>Auth</a:t>
            </a:r>
            <a:r>
              <a:rPr lang="en-US" sz="2000" b="1" dirty="0" smtClean="0">
                <a:gradFill>
                  <a:gsLst>
                    <a:gs pos="0">
                      <a:srgbClr val="FFFFFF"/>
                    </a:gs>
                    <a:gs pos="100000">
                      <a:srgbClr val="FFFFFF"/>
                    </a:gs>
                  </a:gsLst>
                  <a:lin ang="5400000" scaled="0"/>
                </a:gradFill>
              </a:rPr>
              <a:t> 2</a:t>
            </a:r>
            <a:endParaRPr lang="en-US" sz="2000" b="1" dirty="0">
              <a:gradFill>
                <a:gsLst>
                  <a:gs pos="0">
                    <a:srgbClr val="FFFFFF"/>
                  </a:gs>
                  <a:gs pos="100000">
                    <a:srgbClr val="FFFFFF"/>
                  </a:gs>
                </a:gsLst>
                <a:lin ang="5400000" scaled="0"/>
              </a:gradFill>
            </a:endParaRPr>
          </a:p>
        </p:txBody>
      </p:sp>
      <p:sp>
        <p:nvSpPr>
          <p:cNvPr id="17" name="Title 1"/>
          <p:cNvSpPr>
            <a:spLocks noGrp="1"/>
          </p:cNvSpPr>
          <p:nvPr>
            <p:ph type="title"/>
          </p:nvPr>
        </p:nvSpPr>
        <p:spPr>
          <a:xfrm>
            <a:off x="-30163" y="295274"/>
            <a:ext cx="11889564" cy="917575"/>
          </a:xfrm>
        </p:spPr>
        <p:txBody>
          <a:bodyPr/>
          <a:lstStyle/>
          <a:p>
            <a:r>
              <a:rPr lang="en-US" dirty="0" smtClean="0"/>
              <a:t>Security Model</a:t>
            </a:r>
            <a:endParaRPr lang="en-US" dirty="0"/>
          </a:p>
        </p:txBody>
      </p:sp>
      <p:sp>
        <p:nvSpPr>
          <p:cNvPr id="19" name="Rectangle 18"/>
          <p:cNvSpPr/>
          <p:nvPr/>
        </p:nvSpPr>
        <p:spPr bwMode="auto">
          <a:xfrm>
            <a:off x="2892904" y="5152107"/>
            <a:ext cx="2441290" cy="62576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Access App 4</a:t>
            </a:r>
            <a:endParaRPr lang="en-US" sz="2000" dirty="0">
              <a:gradFill>
                <a:gsLst>
                  <a:gs pos="0">
                    <a:srgbClr val="FFFFFF"/>
                  </a:gs>
                  <a:gs pos="100000">
                    <a:srgbClr val="FFFFFF"/>
                  </a:gs>
                </a:gsLst>
                <a:lin ang="5400000" scaled="0"/>
              </a:gradFill>
            </a:endParaRPr>
          </a:p>
        </p:txBody>
      </p:sp>
      <p:sp>
        <p:nvSpPr>
          <p:cNvPr id="20" name="Rounded Rectangle 19"/>
          <p:cNvSpPr/>
          <p:nvPr/>
        </p:nvSpPr>
        <p:spPr>
          <a:xfrm>
            <a:off x="276815" y="5083956"/>
            <a:ext cx="1243471" cy="932603"/>
          </a:xfrm>
          <a:prstGeom prst="roundRect">
            <a:avLst/>
          </a:prstGeom>
          <a:solidFill>
            <a:srgbClr val="C00000"/>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632" dirty="0">
                <a:solidFill>
                  <a:srgbClr val="FFFFFF"/>
                </a:solidFill>
              </a:rPr>
              <a:t>Access IDE</a:t>
            </a:r>
          </a:p>
        </p:txBody>
      </p:sp>
      <p:cxnSp>
        <p:nvCxnSpPr>
          <p:cNvPr id="26" name="Straight Arrow Connector 25"/>
          <p:cNvCxnSpPr/>
          <p:nvPr/>
        </p:nvCxnSpPr>
        <p:spPr>
          <a:xfrm flipV="1">
            <a:off x="1563898" y="5396851"/>
            <a:ext cx="1287778" cy="153407"/>
          </a:xfrm>
          <a:prstGeom prst="straightConnector1">
            <a:avLst/>
          </a:prstGeom>
          <a:noFill/>
          <a:ln w="57150">
            <a:solidFill>
              <a:schemeClr val="accent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4" name="Left-Right Arrow 5"/>
          <p:cNvSpPr/>
          <p:nvPr/>
        </p:nvSpPr>
        <p:spPr bwMode="auto">
          <a:xfrm>
            <a:off x="5592211" y="2713717"/>
            <a:ext cx="1735594" cy="668667"/>
          </a:xfrm>
          <a:prstGeom prst="leftRightArrow">
            <a:avLst>
              <a:gd name="adj1" fmla="val 48822"/>
              <a:gd name="adj2" fmla="val 22196"/>
            </a:avLst>
          </a:prstGeom>
          <a:solidFill>
            <a:schemeClr val="accent6"/>
          </a:solidFill>
          <a:ln w="5715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SQL </a:t>
            </a:r>
            <a:r>
              <a:rPr lang="en-US" sz="2000" b="1" dirty="0" err="1" smtClean="0">
                <a:gradFill>
                  <a:gsLst>
                    <a:gs pos="0">
                      <a:srgbClr val="FFFFFF"/>
                    </a:gs>
                    <a:gs pos="100000">
                      <a:srgbClr val="FFFFFF"/>
                    </a:gs>
                  </a:gsLst>
                  <a:lin ang="5400000" scaled="0"/>
                </a:gradFill>
              </a:rPr>
              <a:t>Auth</a:t>
            </a:r>
            <a:r>
              <a:rPr lang="en-US" sz="2000" b="1" dirty="0" smtClean="0">
                <a:gradFill>
                  <a:gsLst>
                    <a:gs pos="0">
                      <a:srgbClr val="FFFFFF"/>
                    </a:gs>
                    <a:gs pos="100000">
                      <a:srgbClr val="FFFFFF"/>
                    </a:gs>
                  </a:gsLst>
                  <a:lin ang="5400000" scaled="0"/>
                </a:gradFill>
              </a:rPr>
              <a:t> 1</a:t>
            </a:r>
            <a:endParaRPr lang="en-US" sz="2000" b="1" dirty="0">
              <a:gradFill>
                <a:gsLst>
                  <a:gs pos="0">
                    <a:srgbClr val="FFFFFF"/>
                  </a:gs>
                  <a:gs pos="100000">
                    <a:srgbClr val="FFFFFF"/>
                  </a:gs>
                </a:gsLst>
                <a:lin ang="5400000" scaled="0"/>
              </a:gradFill>
            </a:endParaRPr>
          </a:p>
        </p:txBody>
      </p:sp>
      <p:sp>
        <p:nvSpPr>
          <p:cNvPr id="35" name="Left-Right Arrow 5"/>
          <p:cNvSpPr/>
          <p:nvPr/>
        </p:nvSpPr>
        <p:spPr bwMode="auto">
          <a:xfrm>
            <a:off x="5592211" y="4412737"/>
            <a:ext cx="1735594" cy="668667"/>
          </a:xfrm>
          <a:prstGeom prst="leftRightArrow">
            <a:avLst>
              <a:gd name="adj1" fmla="val 48822"/>
              <a:gd name="adj2" fmla="val 22196"/>
            </a:avLst>
          </a:prstGeom>
          <a:solidFill>
            <a:schemeClr val="accent6"/>
          </a:solidFill>
          <a:ln w="5715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SQL </a:t>
            </a:r>
            <a:r>
              <a:rPr lang="en-US" sz="2000" b="1" dirty="0" err="1" smtClean="0">
                <a:gradFill>
                  <a:gsLst>
                    <a:gs pos="0">
                      <a:srgbClr val="FFFFFF"/>
                    </a:gs>
                    <a:gs pos="100000">
                      <a:srgbClr val="FFFFFF"/>
                    </a:gs>
                  </a:gsLst>
                  <a:lin ang="5400000" scaled="0"/>
                </a:gradFill>
              </a:rPr>
              <a:t>Auth</a:t>
            </a:r>
            <a:r>
              <a:rPr lang="en-US" sz="2000" b="1" dirty="0" smtClean="0">
                <a:gradFill>
                  <a:gsLst>
                    <a:gs pos="0">
                      <a:srgbClr val="FFFFFF"/>
                    </a:gs>
                    <a:gs pos="100000">
                      <a:srgbClr val="FFFFFF"/>
                    </a:gs>
                  </a:gsLst>
                  <a:lin ang="5400000" scaled="0"/>
                </a:gradFill>
              </a:rPr>
              <a:t> 3</a:t>
            </a:r>
            <a:endParaRPr lang="en-US" sz="2000" b="1" dirty="0">
              <a:gradFill>
                <a:gsLst>
                  <a:gs pos="0">
                    <a:srgbClr val="FFFFFF"/>
                  </a:gs>
                  <a:gs pos="100000">
                    <a:srgbClr val="FFFFFF"/>
                  </a:gs>
                </a:gsLst>
                <a:lin ang="5400000" scaled="0"/>
              </a:gradFill>
            </a:endParaRPr>
          </a:p>
        </p:txBody>
      </p:sp>
      <p:sp>
        <p:nvSpPr>
          <p:cNvPr id="36" name="Left-Right Arrow 5"/>
          <p:cNvSpPr/>
          <p:nvPr/>
        </p:nvSpPr>
        <p:spPr bwMode="auto">
          <a:xfrm>
            <a:off x="5616844" y="5246888"/>
            <a:ext cx="1735594" cy="668667"/>
          </a:xfrm>
          <a:prstGeom prst="leftRightArrow">
            <a:avLst>
              <a:gd name="adj1" fmla="val 48822"/>
              <a:gd name="adj2" fmla="val 22196"/>
            </a:avLst>
          </a:prstGeom>
          <a:solidFill>
            <a:schemeClr val="accent6"/>
          </a:solidFill>
          <a:ln w="5715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SQL </a:t>
            </a:r>
            <a:r>
              <a:rPr lang="en-US" sz="2000" b="1" dirty="0" err="1" smtClean="0">
                <a:gradFill>
                  <a:gsLst>
                    <a:gs pos="0">
                      <a:srgbClr val="FFFFFF"/>
                    </a:gs>
                    <a:gs pos="100000">
                      <a:srgbClr val="FFFFFF"/>
                    </a:gs>
                  </a:gsLst>
                  <a:lin ang="5400000" scaled="0"/>
                </a:gradFill>
              </a:rPr>
              <a:t>Auth</a:t>
            </a:r>
            <a:r>
              <a:rPr lang="en-US" sz="2000" b="1" dirty="0" smtClean="0">
                <a:gradFill>
                  <a:gsLst>
                    <a:gs pos="0">
                      <a:srgbClr val="FFFFFF"/>
                    </a:gs>
                    <a:gs pos="100000">
                      <a:srgbClr val="FFFFFF"/>
                    </a:gs>
                  </a:gsLst>
                  <a:lin ang="5400000" scaled="0"/>
                </a:gradFill>
              </a:rPr>
              <a:t> 4</a:t>
            </a:r>
            <a:endParaRPr lang="en-US" sz="2000" b="1" dirty="0">
              <a:gradFill>
                <a:gsLst>
                  <a:gs pos="0">
                    <a:srgbClr val="FFFFFF"/>
                  </a:gs>
                  <a:gs pos="100000">
                    <a:srgbClr val="FFFFFF"/>
                  </a:gs>
                </a:gsLst>
                <a:lin ang="5400000" scaled="0"/>
              </a:gradFill>
            </a:endParaRPr>
          </a:p>
        </p:txBody>
      </p:sp>
      <p:sp>
        <p:nvSpPr>
          <p:cNvPr id="37" name="Flowchart: Magnetic Disk 36"/>
          <p:cNvSpPr/>
          <p:nvPr/>
        </p:nvSpPr>
        <p:spPr bwMode="auto">
          <a:xfrm>
            <a:off x="7439031" y="5294647"/>
            <a:ext cx="762000" cy="660845"/>
          </a:xfrm>
          <a:prstGeom prst="flowChartMagneticDisk">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Freeform 6"/>
          <p:cNvSpPr/>
          <p:nvPr/>
        </p:nvSpPr>
        <p:spPr bwMode="auto">
          <a:xfrm>
            <a:off x="7038754" y="2062716"/>
            <a:ext cx="1846484" cy="3572540"/>
          </a:xfrm>
          <a:custGeom>
            <a:avLst/>
            <a:gdLst>
              <a:gd name="connsiteX0" fmla="*/ 0 w 2064243"/>
              <a:gd name="connsiteY0" fmla="*/ 0 h 3572540"/>
              <a:gd name="connsiteX1" fmla="*/ 1424763 w 2064243"/>
              <a:gd name="connsiteY1" fmla="*/ 404037 h 3572540"/>
              <a:gd name="connsiteX2" fmla="*/ 2062717 w 2064243"/>
              <a:gd name="connsiteY2" fmla="*/ 2126512 h 3572540"/>
              <a:gd name="connsiteX3" fmla="*/ 1616149 w 2064243"/>
              <a:gd name="connsiteY3" fmla="*/ 3572540 h 3572540"/>
              <a:gd name="connsiteX4" fmla="*/ 1616149 w 2064243"/>
              <a:gd name="connsiteY4" fmla="*/ 3572540 h 3572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4243" h="3572540">
                <a:moveTo>
                  <a:pt x="0" y="0"/>
                </a:moveTo>
                <a:cubicBezTo>
                  <a:pt x="540488" y="24809"/>
                  <a:pt x="1080977" y="49618"/>
                  <a:pt x="1424763" y="404037"/>
                </a:cubicBezTo>
                <a:cubicBezTo>
                  <a:pt x="1768549" y="758456"/>
                  <a:pt x="2030819" y="1598428"/>
                  <a:pt x="2062717" y="2126512"/>
                </a:cubicBezTo>
                <a:cubicBezTo>
                  <a:pt x="2094615" y="2654596"/>
                  <a:pt x="1616149" y="3572540"/>
                  <a:pt x="1616149" y="3572540"/>
                </a:cubicBezTo>
                <a:lnTo>
                  <a:pt x="1616149" y="3572540"/>
                </a:lnTo>
              </a:path>
            </a:pathLst>
          </a:custGeom>
          <a:noFill/>
          <a:ln w="57150">
            <a:solidFill>
              <a:schemeClr val="bg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591706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700"/>
                                  </p:stCondLst>
                                  <p:childTnLst>
                                    <p:set>
                                      <p:cBhvr>
                                        <p:cTn id="11" dur="1" fill="hold">
                                          <p:stCondLst>
                                            <p:cond delay="0"/>
                                          </p:stCondLst>
                                        </p:cTn>
                                        <p:tgtEl>
                                          <p:spTgt spid="1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70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36" grpId="0" animBg="1"/>
      <p:bldP spid="37"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repoint Server Container"/>
          <p:cNvSpPr/>
          <p:nvPr/>
        </p:nvSpPr>
        <p:spPr bwMode="auto">
          <a:xfrm>
            <a:off x="2865437" y="133174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6" name="Sharepoint Server Container"/>
          <p:cNvSpPr/>
          <p:nvPr/>
        </p:nvSpPr>
        <p:spPr bwMode="auto">
          <a:xfrm>
            <a:off x="6675437" y="133367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8" name="Rounded Rectangle 17"/>
          <p:cNvSpPr/>
          <p:nvPr/>
        </p:nvSpPr>
        <p:spPr bwMode="auto">
          <a:xfrm>
            <a:off x="3326953" y="1992972"/>
            <a:ext cx="2815084" cy="4408777"/>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a:gradFill>
                  <a:gsLst>
                    <a:gs pos="0">
                      <a:srgbClr val="FFFFFF"/>
                    </a:gs>
                    <a:gs pos="100000">
                      <a:srgbClr val="FFFFFF"/>
                    </a:gs>
                  </a:gsLst>
                  <a:lin ang="5400000" scaled="0"/>
                </a:gradFill>
              </a:rPr>
              <a:t>Access Data </a:t>
            </a:r>
            <a:r>
              <a:rPr lang="en-US" sz="2000" b="1" smtClean="0">
                <a:gradFill>
                  <a:gsLst>
                    <a:gs pos="0">
                      <a:srgbClr val="FFFFFF"/>
                    </a:gs>
                    <a:gs pos="100000">
                      <a:srgbClr val="FFFFFF"/>
                    </a:gs>
                  </a:gsLst>
                  <a:lin ang="5400000" scaled="0"/>
                </a:gradFill>
              </a:rPr>
              <a:t>Services</a:t>
            </a:r>
            <a:endParaRPr lang="en-US" sz="2000" b="1" dirty="0">
              <a:gradFill>
                <a:gsLst>
                  <a:gs pos="0">
                    <a:srgbClr val="FFFFFF"/>
                  </a:gs>
                  <a:gs pos="100000">
                    <a:srgbClr val="FFFFFF"/>
                  </a:gs>
                </a:gsLst>
                <a:lin ang="5400000" scaled="0"/>
              </a:gradFill>
            </a:endParaRPr>
          </a:p>
        </p:txBody>
      </p:sp>
      <p:sp>
        <p:nvSpPr>
          <p:cNvPr id="27" name="Pentagon 26"/>
          <p:cNvSpPr/>
          <p:nvPr/>
        </p:nvSpPr>
        <p:spPr bwMode="auto">
          <a:xfrm>
            <a:off x="164145" y="2530895"/>
            <a:ext cx="2189191" cy="447842"/>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a:t>
            </a:r>
            <a:r>
              <a:rPr lang="en-US" sz="2448" dirty="0" smtClean="0">
                <a:gradFill>
                  <a:gsLst>
                    <a:gs pos="0">
                      <a:srgbClr val="FFFFFF"/>
                    </a:gs>
                    <a:gs pos="100000">
                      <a:srgbClr val="FFFFFF"/>
                    </a:gs>
                  </a:gsLst>
                  <a:lin ang="5400000" scaled="0"/>
                </a:gradFill>
              </a:rPr>
              <a:t>Client</a:t>
            </a:r>
          </a:p>
        </p:txBody>
      </p:sp>
      <p:sp>
        <p:nvSpPr>
          <p:cNvPr id="28" name="Pentagon 27"/>
          <p:cNvSpPr/>
          <p:nvPr/>
        </p:nvSpPr>
        <p:spPr bwMode="auto">
          <a:xfrm>
            <a:off x="164145" y="3150966"/>
            <a:ext cx="2200464" cy="390529"/>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endParaRPr lang="en-US" sz="2448" dirty="0">
              <a:gradFill>
                <a:gsLst>
                  <a:gs pos="0">
                    <a:srgbClr val="FFFFFF"/>
                  </a:gs>
                  <a:gs pos="100000">
                    <a:srgbClr val="FFFFFF"/>
                  </a:gs>
                </a:gsLst>
                <a:lin ang="5400000" scaled="0"/>
              </a:gradFill>
            </a:endParaRPr>
          </a:p>
        </p:txBody>
      </p:sp>
      <p:sp>
        <p:nvSpPr>
          <p:cNvPr id="5" name="Oval 4"/>
          <p:cNvSpPr/>
          <p:nvPr/>
        </p:nvSpPr>
        <p:spPr bwMode="auto">
          <a:xfrm>
            <a:off x="6312370" y="3617557"/>
            <a:ext cx="228600" cy="228600"/>
          </a:xfrm>
          <a:prstGeom prst="ellipse">
            <a:avLst/>
          </a:prstGeom>
          <a:solidFill>
            <a:schemeClr val="bg2">
              <a:lumMod val="20000"/>
              <a:lumOff val="80000"/>
            </a:schemeClr>
          </a:solidFill>
          <a:ln>
            <a:solidFill>
              <a:schemeClr val="bg2">
                <a:lumMod val="20000"/>
                <a:lumOff val="80000"/>
              </a:schemeClr>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solidFill>
                <a:srgbClr val="505050"/>
              </a:solidFill>
            </a:endParaRPr>
          </a:p>
        </p:txBody>
      </p:sp>
      <p:sp>
        <p:nvSpPr>
          <p:cNvPr id="13" name="Oval 12"/>
          <p:cNvSpPr/>
          <p:nvPr/>
        </p:nvSpPr>
        <p:spPr bwMode="auto">
          <a:xfrm>
            <a:off x="2535873" y="3713090"/>
            <a:ext cx="228600" cy="228600"/>
          </a:xfrm>
          <a:prstGeom prst="ellipse">
            <a:avLst/>
          </a:prstGeom>
          <a:solidFill>
            <a:schemeClr val="accent1"/>
          </a:solidFill>
          <a:ln>
            <a:solidFill>
              <a:schemeClr val="accent1"/>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6" name="Line Callout 1 (Border and Accent Bar) 5"/>
          <p:cNvSpPr/>
          <p:nvPr/>
        </p:nvSpPr>
        <p:spPr bwMode="auto">
          <a:xfrm>
            <a:off x="7120806" y="5160279"/>
            <a:ext cx="1993031" cy="929012"/>
          </a:xfrm>
          <a:prstGeom prst="accentBorderCallout1">
            <a:avLst>
              <a:gd name="adj1" fmla="val 18750"/>
              <a:gd name="adj2" fmla="val -8333"/>
              <a:gd name="adj3" fmla="val -146019"/>
              <a:gd name="adj4" fmla="val -32253"/>
            </a:avLst>
          </a:prstGeom>
          <a:solidFill>
            <a:schemeClr val="bg2">
              <a:lumMod val="20000"/>
              <a:lumOff val="80000"/>
            </a:schemeClr>
          </a:solidFill>
          <a:ln w="57150">
            <a:solidFill>
              <a:schemeClr val="bg2">
                <a:lumMod val="20000"/>
                <a:lumOff val="80000"/>
              </a:schemeClr>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solidFill>
                  <a:srgbClr val="505050"/>
                </a:solidFill>
              </a:rPr>
              <a:t>Role-based</a:t>
            </a:r>
            <a:endParaRPr lang="en-US" sz="2448" dirty="0">
              <a:solidFill>
                <a:srgbClr val="505050"/>
              </a:solidFill>
            </a:endParaRPr>
          </a:p>
          <a:p>
            <a:pPr algn="ctr" defTabSz="932290"/>
            <a:r>
              <a:rPr lang="en-US" sz="2448" dirty="0" smtClean="0">
                <a:solidFill>
                  <a:srgbClr val="505050"/>
                </a:solidFill>
              </a:rPr>
              <a:t>SQL </a:t>
            </a:r>
            <a:r>
              <a:rPr lang="en-US" sz="2448" dirty="0" err="1" smtClean="0">
                <a:solidFill>
                  <a:srgbClr val="505050"/>
                </a:solidFill>
              </a:rPr>
              <a:t>Auth</a:t>
            </a:r>
            <a:endParaRPr lang="en-US" sz="2448" dirty="0" smtClean="0">
              <a:solidFill>
                <a:srgbClr val="505050"/>
              </a:solidFill>
            </a:endParaRPr>
          </a:p>
        </p:txBody>
      </p:sp>
      <p:sp>
        <p:nvSpPr>
          <p:cNvPr id="15" name="Line Callout 1 (Border and Accent Bar) 14"/>
          <p:cNvSpPr/>
          <p:nvPr/>
        </p:nvSpPr>
        <p:spPr bwMode="auto">
          <a:xfrm>
            <a:off x="3288671" y="5136751"/>
            <a:ext cx="1993031" cy="1264998"/>
          </a:xfrm>
          <a:prstGeom prst="accentBorderCallout1">
            <a:avLst>
              <a:gd name="adj1" fmla="val 81455"/>
              <a:gd name="adj2" fmla="val -8333"/>
              <a:gd name="adj3" fmla="val -93903"/>
              <a:gd name="adj4" fmla="val -29489"/>
            </a:avLst>
          </a:prstGeom>
          <a:solidFill>
            <a:schemeClr val="accent1"/>
          </a:solidFill>
          <a:ln w="57150">
            <a:solidFill>
              <a:schemeClr val="accent1"/>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Read</a:t>
            </a:r>
          </a:p>
          <a:p>
            <a:pPr algn="ctr" defTabSz="932290"/>
            <a:r>
              <a:rPr lang="en-US" sz="2448" dirty="0" smtClean="0">
                <a:gradFill>
                  <a:gsLst>
                    <a:gs pos="0">
                      <a:srgbClr val="FFFFFF"/>
                    </a:gs>
                    <a:gs pos="100000">
                      <a:srgbClr val="FFFFFF"/>
                    </a:gs>
                  </a:gsLst>
                  <a:lin ang="5400000" scaled="0"/>
                </a:gradFill>
              </a:rPr>
              <a:t>Contribute</a:t>
            </a:r>
          </a:p>
          <a:p>
            <a:pPr algn="ctr" defTabSz="932290"/>
            <a:r>
              <a:rPr lang="en-US" sz="2448" dirty="0" smtClean="0">
                <a:gradFill>
                  <a:gsLst>
                    <a:gs pos="0">
                      <a:srgbClr val="FFFFFF"/>
                    </a:gs>
                    <a:gs pos="100000">
                      <a:srgbClr val="FFFFFF"/>
                    </a:gs>
                  </a:gsLst>
                  <a:lin ang="5400000" scaled="0"/>
                </a:gradFill>
              </a:rPr>
              <a:t>Full Control</a:t>
            </a:r>
            <a:endParaRPr lang="en-US" sz="2448" dirty="0">
              <a:gradFill>
                <a:gsLst>
                  <a:gs pos="0">
                    <a:srgbClr val="FFFFFF"/>
                  </a:gs>
                  <a:gs pos="100000">
                    <a:srgbClr val="FFFFFF"/>
                  </a:gs>
                </a:gsLst>
                <a:lin ang="5400000" scaled="0"/>
              </a:gradFill>
            </a:endParaRPr>
          </a:p>
        </p:txBody>
      </p:sp>
      <p:sp>
        <p:nvSpPr>
          <p:cNvPr id="22" name="TextBox 21"/>
          <p:cNvSpPr txBox="1"/>
          <p:nvPr/>
        </p:nvSpPr>
        <p:spPr>
          <a:xfrm>
            <a:off x="3442361" y="1255930"/>
            <a:ext cx="6754042"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rgbClr val="FFFFFF"/>
                </a:solidFill>
              </a:rPr>
              <a:t>SharePoint 		                         SQL</a:t>
            </a:r>
          </a:p>
        </p:txBody>
      </p:sp>
      <p:sp>
        <p:nvSpPr>
          <p:cNvPr id="21" name="Rectangle 20"/>
          <p:cNvSpPr/>
          <p:nvPr/>
        </p:nvSpPr>
        <p:spPr bwMode="auto">
          <a:xfrm>
            <a:off x="3576341" y="4361163"/>
            <a:ext cx="2438686" cy="56599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Access App 3</a:t>
            </a:r>
            <a:endParaRPr lang="en-US" sz="2000" dirty="0">
              <a:gradFill>
                <a:gsLst>
                  <a:gs pos="0">
                    <a:srgbClr val="FFFFFF"/>
                  </a:gs>
                  <a:gs pos="100000">
                    <a:srgbClr val="FFFFFF"/>
                  </a:gs>
                </a:gsLst>
                <a:lin ang="5400000" scaled="0"/>
              </a:gradFill>
            </a:endParaRPr>
          </a:p>
        </p:txBody>
      </p:sp>
      <p:sp>
        <p:nvSpPr>
          <p:cNvPr id="23" name="Rectangle 22"/>
          <p:cNvSpPr/>
          <p:nvPr/>
        </p:nvSpPr>
        <p:spPr bwMode="auto">
          <a:xfrm>
            <a:off x="3576341" y="3522963"/>
            <a:ext cx="2438686" cy="608854"/>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Access App 2</a:t>
            </a:r>
            <a:endParaRPr lang="en-US" sz="2000" dirty="0">
              <a:gradFill>
                <a:gsLst>
                  <a:gs pos="0">
                    <a:srgbClr val="FFFFFF"/>
                  </a:gs>
                  <a:gs pos="100000">
                    <a:srgbClr val="FFFFFF"/>
                  </a:gs>
                </a:gsLst>
                <a:lin ang="5400000" scaled="0"/>
              </a:gradFill>
            </a:endParaRPr>
          </a:p>
        </p:txBody>
      </p:sp>
      <p:sp>
        <p:nvSpPr>
          <p:cNvPr id="24" name="Rectangle 23"/>
          <p:cNvSpPr/>
          <p:nvPr/>
        </p:nvSpPr>
        <p:spPr bwMode="auto">
          <a:xfrm>
            <a:off x="3576341" y="2667857"/>
            <a:ext cx="2441290" cy="6257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Access App </a:t>
            </a:r>
            <a:r>
              <a:rPr lang="en-US" sz="2000" dirty="0">
                <a:gradFill>
                  <a:gsLst>
                    <a:gs pos="0">
                      <a:srgbClr val="FFFFFF"/>
                    </a:gs>
                    <a:gs pos="100000">
                      <a:srgbClr val="FFFFFF"/>
                    </a:gs>
                  </a:gsLst>
                  <a:lin ang="5400000" scaled="0"/>
                </a:gradFill>
              </a:rPr>
              <a:t>1</a:t>
            </a:r>
          </a:p>
        </p:txBody>
      </p:sp>
      <p:sp>
        <p:nvSpPr>
          <p:cNvPr id="2" name="Flowchart: Magnetic Disk 1"/>
          <p:cNvSpPr/>
          <p:nvPr/>
        </p:nvSpPr>
        <p:spPr bwMode="auto">
          <a:xfrm>
            <a:off x="8364226" y="2479650"/>
            <a:ext cx="762000" cy="660845"/>
          </a:xfrm>
          <a:prstGeom prst="flowChartMagneticDisk">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Flowchart: Magnetic Disk 30"/>
          <p:cNvSpPr/>
          <p:nvPr/>
        </p:nvSpPr>
        <p:spPr bwMode="auto">
          <a:xfrm>
            <a:off x="8364226" y="3408280"/>
            <a:ext cx="762000" cy="660845"/>
          </a:xfrm>
          <a:prstGeom prst="flowChartMagneticDisk">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Flowchart: Magnetic Disk 31"/>
          <p:cNvSpPr/>
          <p:nvPr/>
        </p:nvSpPr>
        <p:spPr bwMode="auto">
          <a:xfrm>
            <a:off x="8358031" y="4266310"/>
            <a:ext cx="762000" cy="660845"/>
          </a:xfrm>
          <a:prstGeom prst="flowChartMagneticDisk">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Title 1"/>
          <p:cNvSpPr>
            <a:spLocks noGrp="1"/>
          </p:cNvSpPr>
          <p:nvPr>
            <p:ph type="title"/>
          </p:nvPr>
        </p:nvSpPr>
        <p:spPr>
          <a:xfrm>
            <a:off x="-30163" y="295274"/>
            <a:ext cx="11889564" cy="917575"/>
          </a:xfrm>
        </p:spPr>
        <p:txBody>
          <a:bodyPr/>
          <a:lstStyle/>
          <a:p>
            <a:r>
              <a:rPr lang="en-US" dirty="0" smtClean="0"/>
              <a:t>Security Model</a:t>
            </a:r>
            <a:endParaRPr lang="en-US" dirty="0"/>
          </a:p>
        </p:txBody>
      </p:sp>
    </p:spTree>
    <p:extLst>
      <p:ext uri="{BB962C8B-B14F-4D97-AF65-F5344CB8AC3E}">
        <p14:creationId xmlns:p14="http://schemas.microsoft.com/office/powerpoint/2010/main" val="2016429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6" grpId="0" animBg="1"/>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repoint Server Container"/>
          <p:cNvSpPr/>
          <p:nvPr/>
        </p:nvSpPr>
        <p:spPr bwMode="auto">
          <a:xfrm>
            <a:off x="2865437" y="133174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6" name="Sharepoint Server Container"/>
          <p:cNvSpPr/>
          <p:nvPr/>
        </p:nvSpPr>
        <p:spPr bwMode="auto">
          <a:xfrm>
            <a:off x="6675437" y="133367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8" name="Rounded Rectangle 17"/>
          <p:cNvSpPr/>
          <p:nvPr/>
        </p:nvSpPr>
        <p:spPr bwMode="auto">
          <a:xfrm>
            <a:off x="3326953" y="1992972"/>
            <a:ext cx="2815084" cy="4408777"/>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Access Data Services</a:t>
            </a:r>
            <a:endParaRPr lang="en-US" sz="2000" b="1" dirty="0">
              <a:gradFill>
                <a:gsLst>
                  <a:gs pos="0">
                    <a:srgbClr val="FFFFFF"/>
                  </a:gs>
                  <a:gs pos="100000">
                    <a:srgbClr val="FFFFFF"/>
                  </a:gs>
                </a:gsLst>
                <a:lin ang="5400000" scaled="0"/>
              </a:gradFill>
            </a:endParaRPr>
          </a:p>
        </p:txBody>
      </p:sp>
      <p:sp>
        <p:nvSpPr>
          <p:cNvPr id="27" name="Pentagon 26"/>
          <p:cNvSpPr/>
          <p:nvPr/>
        </p:nvSpPr>
        <p:spPr bwMode="auto">
          <a:xfrm>
            <a:off x="164145" y="3140495"/>
            <a:ext cx="2189191" cy="447842"/>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a:t>
            </a:r>
            <a:r>
              <a:rPr lang="en-US" sz="2448" dirty="0" smtClean="0">
                <a:gradFill>
                  <a:gsLst>
                    <a:gs pos="0">
                      <a:srgbClr val="FFFFFF"/>
                    </a:gs>
                    <a:gs pos="100000">
                      <a:srgbClr val="FFFFFF"/>
                    </a:gs>
                  </a:gsLst>
                  <a:lin ang="5400000" scaled="0"/>
                </a:gradFill>
              </a:rPr>
              <a:t>Client</a:t>
            </a:r>
          </a:p>
        </p:txBody>
      </p:sp>
      <p:sp>
        <p:nvSpPr>
          <p:cNvPr id="28" name="Pentagon 27"/>
          <p:cNvSpPr/>
          <p:nvPr/>
        </p:nvSpPr>
        <p:spPr bwMode="auto">
          <a:xfrm>
            <a:off x="164145" y="3760566"/>
            <a:ext cx="2200464" cy="390529"/>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endParaRPr lang="en-US" sz="2448" dirty="0">
              <a:gradFill>
                <a:gsLst>
                  <a:gs pos="0">
                    <a:srgbClr val="FFFFFF"/>
                  </a:gs>
                  <a:gs pos="100000">
                    <a:srgbClr val="FFFFFF"/>
                  </a:gs>
                </a:gsLst>
                <a:lin ang="5400000" scaled="0"/>
              </a:gradFill>
            </a:endParaRPr>
          </a:p>
        </p:txBody>
      </p:sp>
      <p:sp>
        <p:nvSpPr>
          <p:cNvPr id="22" name="TextBox 21"/>
          <p:cNvSpPr txBox="1"/>
          <p:nvPr/>
        </p:nvSpPr>
        <p:spPr>
          <a:xfrm>
            <a:off x="3442361" y="1255930"/>
            <a:ext cx="6754042"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rgbClr val="FFFFFF"/>
                </a:solidFill>
              </a:rPr>
              <a:t>SharePoint 		                         SQL</a:t>
            </a:r>
          </a:p>
        </p:txBody>
      </p:sp>
      <p:sp>
        <p:nvSpPr>
          <p:cNvPr id="21" name="Rectangle 20"/>
          <p:cNvSpPr/>
          <p:nvPr/>
        </p:nvSpPr>
        <p:spPr bwMode="auto">
          <a:xfrm>
            <a:off x="3576341" y="4030662"/>
            <a:ext cx="1117896" cy="427495"/>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Access App 3</a:t>
            </a:r>
            <a:endParaRPr lang="en-US" sz="1400" dirty="0">
              <a:gradFill>
                <a:gsLst>
                  <a:gs pos="0">
                    <a:srgbClr val="FFFFFF"/>
                  </a:gs>
                  <a:gs pos="100000">
                    <a:srgbClr val="FFFFFF"/>
                  </a:gs>
                </a:gsLst>
                <a:lin ang="5400000" scaled="0"/>
              </a:gradFill>
            </a:endParaRPr>
          </a:p>
        </p:txBody>
      </p:sp>
      <p:sp>
        <p:nvSpPr>
          <p:cNvPr id="23" name="Rectangle 22"/>
          <p:cNvSpPr/>
          <p:nvPr/>
        </p:nvSpPr>
        <p:spPr bwMode="auto">
          <a:xfrm>
            <a:off x="3576341" y="3344862"/>
            <a:ext cx="1117896" cy="459869"/>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Access App 2</a:t>
            </a:r>
            <a:endParaRPr lang="en-US" sz="1400" dirty="0">
              <a:gradFill>
                <a:gsLst>
                  <a:gs pos="0">
                    <a:srgbClr val="FFFFFF"/>
                  </a:gs>
                  <a:gs pos="100000">
                    <a:srgbClr val="FFFFFF"/>
                  </a:gs>
                </a:gsLst>
                <a:lin ang="5400000" scaled="0"/>
              </a:gradFill>
            </a:endParaRPr>
          </a:p>
        </p:txBody>
      </p:sp>
      <p:sp>
        <p:nvSpPr>
          <p:cNvPr id="24" name="Rectangle 23"/>
          <p:cNvSpPr/>
          <p:nvPr/>
        </p:nvSpPr>
        <p:spPr bwMode="auto">
          <a:xfrm>
            <a:off x="3576341" y="2667857"/>
            <a:ext cx="1117896" cy="472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Access App </a:t>
            </a:r>
            <a:r>
              <a:rPr lang="en-US" sz="1400" dirty="0">
                <a:gradFill>
                  <a:gsLst>
                    <a:gs pos="0">
                      <a:srgbClr val="FFFFFF"/>
                    </a:gs>
                    <a:gs pos="100000">
                      <a:srgbClr val="FFFFFF"/>
                    </a:gs>
                  </a:gsLst>
                  <a:lin ang="5400000" scaled="0"/>
                </a:gradFill>
              </a:rPr>
              <a:t>1</a:t>
            </a:r>
          </a:p>
        </p:txBody>
      </p:sp>
      <p:sp>
        <p:nvSpPr>
          <p:cNvPr id="2" name="Flowchart: Magnetic Disk 1"/>
          <p:cNvSpPr/>
          <p:nvPr/>
        </p:nvSpPr>
        <p:spPr bwMode="auto">
          <a:xfrm>
            <a:off x="7810859" y="2710480"/>
            <a:ext cx="762000" cy="450152"/>
          </a:xfrm>
          <a:prstGeom prst="flowChartMagneticDisk">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Flowchart: Magnetic Disk 30"/>
          <p:cNvSpPr/>
          <p:nvPr/>
        </p:nvSpPr>
        <p:spPr bwMode="auto">
          <a:xfrm>
            <a:off x="7810859" y="3354579"/>
            <a:ext cx="762000" cy="450152"/>
          </a:xfrm>
          <a:prstGeom prst="flowChartMagneticDisk">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Flowchart: Magnetic Disk 31"/>
          <p:cNvSpPr/>
          <p:nvPr/>
        </p:nvSpPr>
        <p:spPr bwMode="auto">
          <a:xfrm>
            <a:off x="7810859" y="4055504"/>
            <a:ext cx="762000" cy="450152"/>
          </a:xfrm>
          <a:prstGeom prst="flowChartMagneticDisk">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 name="Rectangle 25"/>
          <p:cNvSpPr/>
          <p:nvPr/>
        </p:nvSpPr>
        <p:spPr bwMode="auto">
          <a:xfrm>
            <a:off x="3576341" y="5402262"/>
            <a:ext cx="1117896" cy="459869"/>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Access App 5</a:t>
            </a:r>
            <a:endParaRPr lang="en-US" sz="1400" dirty="0">
              <a:gradFill>
                <a:gsLst>
                  <a:gs pos="0">
                    <a:srgbClr val="FFFFFF"/>
                  </a:gs>
                  <a:gs pos="100000">
                    <a:srgbClr val="FFFFFF"/>
                  </a:gs>
                </a:gsLst>
                <a:lin ang="5400000" scaled="0"/>
              </a:gradFill>
            </a:endParaRPr>
          </a:p>
        </p:txBody>
      </p:sp>
      <p:sp>
        <p:nvSpPr>
          <p:cNvPr id="29" name="Rectangle 28"/>
          <p:cNvSpPr/>
          <p:nvPr/>
        </p:nvSpPr>
        <p:spPr bwMode="auto">
          <a:xfrm>
            <a:off x="3576341" y="4716462"/>
            <a:ext cx="1117896" cy="472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Access App 4</a:t>
            </a:r>
            <a:endParaRPr lang="en-US" sz="1400" dirty="0">
              <a:gradFill>
                <a:gsLst>
                  <a:gs pos="0">
                    <a:srgbClr val="FFFFFF"/>
                  </a:gs>
                  <a:gs pos="100000">
                    <a:srgbClr val="FFFFFF"/>
                  </a:gs>
                </a:gsLst>
                <a:lin ang="5400000" scaled="0"/>
              </a:gradFill>
            </a:endParaRPr>
          </a:p>
        </p:txBody>
      </p:sp>
      <p:sp>
        <p:nvSpPr>
          <p:cNvPr id="30" name="Rectangle 29"/>
          <p:cNvSpPr/>
          <p:nvPr/>
        </p:nvSpPr>
        <p:spPr bwMode="auto">
          <a:xfrm>
            <a:off x="4884293" y="4030662"/>
            <a:ext cx="1117896" cy="427495"/>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a:gradFill>
                  <a:gsLst>
                    <a:gs pos="0">
                      <a:srgbClr val="FFFFFF"/>
                    </a:gs>
                    <a:gs pos="100000">
                      <a:srgbClr val="FFFFFF"/>
                    </a:gs>
                  </a:gsLst>
                  <a:lin ang="5400000" scaled="0"/>
                </a:gradFill>
              </a:rPr>
              <a:t>Access App </a:t>
            </a:r>
            <a:r>
              <a:rPr lang="en-US" sz="1400" dirty="0" smtClean="0">
                <a:gradFill>
                  <a:gsLst>
                    <a:gs pos="0">
                      <a:srgbClr val="FFFFFF"/>
                    </a:gs>
                    <a:gs pos="100000">
                      <a:srgbClr val="FFFFFF"/>
                    </a:gs>
                  </a:gsLst>
                  <a:lin ang="5400000" scaled="0"/>
                </a:gradFill>
              </a:rPr>
              <a:t>8</a:t>
            </a:r>
            <a:endParaRPr lang="en-US" sz="1400" dirty="0">
              <a:gradFill>
                <a:gsLst>
                  <a:gs pos="0">
                    <a:srgbClr val="FFFFFF"/>
                  </a:gs>
                  <a:gs pos="100000">
                    <a:srgbClr val="FFFFFF"/>
                  </a:gs>
                </a:gsLst>
                <a:lin ang="5400000" scaled="0"/>
              </a:gradFill>
            </a:endParaRPr>
          </a:p>
        </p:txBody>
      </p:sp>
      <p:sp>
        <p:nvSpPr>
          <p:cNvPr id="33" name="Rectangle 32"/>
          <p:cNvSpPr/>
          <p:nvPr/>
        </p:nvSpPr>
        <p:spPr bwMode="auto">
          <a:xfrm>
            <a:off x="4884293" y="3344862"/>
            <a:ext cx="1117896" cy="45986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a:gradFill>
                  <a:gsLst>
                    <a:gs pos="0">
                      <a:srgbClr val="FFFFFF"/>
                    </a:gs>
                    <a:gs pos="100000">
                      <a:srgbClr val="FFFFFF"/>
                    </a:gs>
                  </a:gsLst>
                  <a:lin ang="5400000" scaled="0"/>
                </a:gradFill>
              </a:rPr>
              <a:t>Access App </a:t>
            </a:r>
            <a:r>
              <a:rPr lang="en-US" sz="1400" dirty="0" smtClean="0">
                <a:gradFill>
                  <a:gsLst>
                    <a:gs pos="0">
                      <a:srgbClr val="FFFFFF"/>
                    </a:gs>
                    <a:gs pos="100000">
                      <a:srgbClr val="FFFFFF"/>
                    </a:gs>
                  </a:gsLst>
                  <a:lin ang="5400000" scaled="0"/>
                </a:gradFill>
              </a:rPr>
              <a:t>7</a:t>
            </a:r>
            <a:endParaRPr lang="en-US" sz="1400" dirty="0">
              <a:gradFill>
                <a:gsLst>
                  <a:gs pos="0">
                    <a:srgbClr val="FFFFFF"/>
                  </a:gs>
                  <a:gs pos="100000">
                    <a:srgbClr val="FFFFFF"/>
                  </a:gs>
                </a:gsLst>
                <a:lin ang="5400000" scaled="0"/>
              </a:gradFill>
            </a:endParaRPr>
          </a:p>
        </p:txBody>
      </p:sp>
      <p:sp>
        <p:nvSpPr>
          <p:cNvPr id="34" name="Rectangle 33"/>
          <p:cNvSpPr/>
          <p:nvPr/>
        </p:nvSpPr>
        <p:spPr bwMode="auto">
          <a:xfrm>
            <a:off x="4884293" y="2667857"/>
            <a:ext cx="1117896" cy="472638"/>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a:gradFill>
                  <a:gsLst>
                    <a:gs pos="0">
                      <a:srgbClr val="FFFFFF"/>
                    </a:gs>
                    <a:gs pos="100000">
                      <a:srgbClr val="FFFFFF"/>
                    </a:gs>
                  </a:gsLst>
                  <a:lin ang="5400000" scaled="0"/>
                </a:gradFill>
              </a:rPr>
              <a:t>Access App </a:t>
            </a:r>
            <a:r>
              <a:rPr lang="en-US" sz="1400" dirty="0" smtClean="0">
                <a:gradFill>
                  <a:gsLst>
                    <a:gs pos="0">
                      <a:srgbClr val="FFFFFF"/>
                    </a:gs>
                    <a:gs pos="100000">
                      <a:srgbClr val="FFFFFF"/>
                    </a:gs>
                  </a:gsLst>
                  <a:lin ang="5400000" scaled="0"/>
                </a:gradFill>
              </a:rPr>
              <a:t>6</a:t>
            </a:r>
            <a:endParaRPr lang="en-US" sz="1400" dirty="0">
              <a:gradFill>
                <a:gsLst>
                  <a:gs pos="0">
                    <a:srgbClr val="FFFFFF"/>
                  </a:gs>
                  <a:gs pos="100000">
                    <a:srgbClr val="FFFFFF"/>
                  </a:gs>
                </a:gsLst>
                <a:lin ang="5400000" scaled="0"/>
              </a:gradFill>
            </a:endParaRPr>
          </a:p>
        </p:txBody>
      </p:sp>
      <p:sp>
        <p:nvSpPr>
          <p:cNvPr id="35" name="Rectangle 34"/>
          <p:cNvSpPr/>
          <p:nvPr/>
        </p:nvSpPr>
        <p:spPr bwMode="auto">
          <a:xfrm>
            <a:off x="4884293" y="5402262"/>
            <a:ext cx="1117896" cy="45986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a:gradFill>
                  <a:gsLst>
                    <a:gs pos="0">
                      <a:srgbClr val="FFFFFF"/>
                    </a:gs>
                    <a:gs pos="100000">
                      <a:srgbClr val="FFFFFF"/>
                    </a:gs>
                  </a:gsLst>
                  <a:lin ang="5400000" scaled="0"/>
                </a:gradFill>
              </a:rPr>
              <a:t>Access App </a:t>
            </a:r>
            <a:r>
              <a:rPr lang="en-US" sz="1400" dirty="0" smtClean="0">
                <a:gradFill>
                  <a:gsLst>
                    <a:gs pos="0">
                      <a:srgbClr val="FFFFFF"/>
                    </a:gs>
                    <a:gs pos="100000">
                      <a:srgbClr val="FFFFFF"/>
                    </a:gs>
                  </a:gsLst>
                  <a:lin ang="5400000" scaled="0"/>
                </a:gradFill>
              </a:rPr>
              <a:t>10</a:t>
            </a:r>
            <a:endParaRPr lang="en-US" sz="1400" dirty="0">
              <a:gradFill>
                <a:gsLst>
                  <a:gs pos="0">
                    <a:srgbClr val="FFFFFF"/>
                  </a:gs>
                  <a:gs pos="100000">
                    <a:srgbClr val="FFFFFF"/>
                  </a:gs>
                </a:gsLst>
                <a:lin ang="5400000" scaled="0"/>
              </a:gradFill>
            </a:endParaRPr>
          </a:p>
        </p:txBody>
      </p:sp>
      <p:sp>
        <p:nvSpPr>
          <p:cNvPr id="36" name="Rectangle 35"/>
          <p:cNvSpPr/>
          <p:nvPr/>
        </p:nvSpPr>
        <p:spPr bwMode="auto">
          <a:xfrm>
            <a:off x="4884293" y="4716462"/>
            <a:ext cx="1117896" cy="472638"/>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a:gradFill>
                  <a:gsLst>
                    <a:gs pos="0">
                      <a:srgbClr val="FFFFFF"/>
                    </a:gs>
                    <a:gs pos="100000">
                      <a:srgbClr val="FFFFFF"/>
                    </a:gs>
                  </a:gsLst>
                  <a:lin ang="5400000" scaled="0"/>
                </a:gradFill>
              </a:rPr>
              <a:t>Access App </a:t>
            </a:r>
            <a:r>
              <a:rPr lang="en-US" sz="1400" dirty="0" smtClean="0">
                <a:gradFill>
                  <a:gsLst>
                    <a:gs pos="0">
                      <a:srgbClr val="FFFFFF"/>
                    </a:gs>
                    <a:gs pos="100000">
                      <a:srgbClr val="FFFFFF"/>
                    </a:gs>
                  </a:gsLst>
                  <a:lin ang="5400000" scaled="0"/>
                </a:gradFill>
              </a:rPr>
              <a:t>9</a:t>
            </a:r>
            <a:endParaRPr lang="en-US" sz="1400" dirty="0">
              <a:gradFill>
                <a:gsLst>
                  <a:gs pos="0">
                    <a:srgbClr val="FFFFFF"/>
                  </a:gs>
                  <a:gs pos="100000">
                    <a:srgbClr val="FFFFFF"/>
                  </a:gs>
                </a:gsLst>
                <a:lin ang="5400000" scaled="0"/>
              </a:gradFill>
            </a:endParaRPr>
          </a:p>
        </p:txBody>
      </p:sp>
      <p:sp>
        <p:nvSpPr>
          <p:cNvPr id="37" name="Flowchart: Magnetic Disk 36"/>
          <p:cNvSpPr/>
          <p:nvPr/>
        </p:nvSpPr>
        <p:spPr bwMode="auto">
          <a:xfrm>
            <a:off x="7810859" y="4756429"/>
            <a:ext cx="762000" cy="450152"/>
          </a:xfrm>
          <a:prstGeom prst="flowChartMagneticDisk">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Flowchart: Magnetic Disk 37"/>
          <p:cNvSpPr/>
          <p:nvPr/>
        </p:nvSpPr>
        <p:spPr bwMode="auto">
          <a:xfrm>
            <a:off x="7810859" y="5400528"/>
            <a:ext cx="762000" cy="450152"/>
          </a:xfrm>
          <a:prstGeom prst="flowChartMagneticDisk">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Flowchart: Magnetic Disk 38"/>
          <p:cNvSpPr/>
          <p:nvPr/>
        </p:nvSpPr>
        <p:spPr bwMode="auto">
          <a:xfrm>
            <a:off x="8809037" y="2710480"/>
            <a:ext cx="762000" cy="450152"/>
          </a:xfrm>
          <a:prstGeom prst="flowChartMagneticDisk">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0" name="Flowchart: Magnetic Disk 39"/>
          <p:cNvSpPr/>
          <p:nvPr/>
        </p:nvSpPr>
        <p:spPr bwMode="auto">
          <a:xfrm>
            <a:off x="8809037" y="3411405"/>
            <a:ext cx="762000" cy="450152"/>
          </a:xfrm>
          <a:prstGeom prst="flowChartMagneticDisk">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1" name="Flowchart: Magnetic Disk 40"/>
          <p:cNvSpPr/>
          <p:nvPr/>
        </p:nvSpPr>
        <p:spPr bwMode="auto">
          <a:xfrm>
            <a:off x="8809037" y="4055504"/>
            <a:ext cx="762000" cy="450152"/>
          </a:xfrm>
          <a:prstGeom prst="flowChartMagneticDisk">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Flowchart: Magnetic Disk 41"/>
          <p:cNvSpPr/>
          <p:nvPr/>
        </p:nvSpPr>
        <p:spPr bwMode="auto">
          <a:xfrm>
            <a:off x="8809037" y="4764200"/>
            <a:ext cx="762000" cy="450152"/>
          </a:xfrm>
          <a:prstGeom prst="flowChartMagneticDisk">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3" name="Flowchart: Magnetic Disk 42"/>
          <p:cNvSpPr/>
          <p:nvPr/>
        </p:nvSpPr>
        <p:spPr bwMode="auto">
          <a:xfrm>
            <a:off x="8809037" y="5402262"/>
            <a:ext cx="762000" cy="450152"/>
          </a:xfrm>
          <a:prstGeom prst="flowChartMagneticDisk">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4" name="Title 1"/>
          <p:cNvSpPr>
            <a:spLocks noGrp="1"/>
          </p:cNvSpPr>
          <p:nvPr>
            <p:ph type="title"/>
          </p:nvPr>
        </p:nvSpPr>
        <p:spPr>
          <a:xfrm>
            <a:off x="-30163" y="295274"/>
            <a:ext cx="11889564" cy="917575"/>
          </a:xfrm>
        </p:spPr>
        <p:txBody>
          <a:bodyPr/>
          <a:lstStyle/>
          <a:p>
            <a:r>
              <a:rPr lang="en-US" dirty="0" smtClean="0"/>
              <a:t>Manageability</a:t>
            </a:r>
            <a:endParaRPr lang="en-US" dirty="0"/>
          </a:p>
        </p:txBody>
      </p:sp>
    </p:spTree>
    <p:extLst>
      <p:ext uri="{BB962C8B-B14F-4D97-AF65-F5344CB8AC3E}">
        <p14:creationId xmlns:p14="http://schemas.microsoft.com/office/powerpoint/2010/main" val="3678157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700"/>
                                  </p:stCondLst>
                                  <p:childTnLst>
                                    <p:set>
                                      <p:cBhvr>
                                        <p:cTn id="11" dur="1" fill="hold">
                                          <p:stCondLst>
                                            <p:cond delay="0"/>
                                          </p:stCondLst>
                                        </p:cTn>
                                        <p:tgtEl>
                                          <p:spTgt spid="23"/>
                                        </p:tgtEl>
                                        <p:attrNameLst>
                                          <p:attrName>style.visibility</p:attrName>
                                        </p:attrNameLst>
                                      </p:cBhvr>
                                      <p:to>
                                        <p:strVal val="visible"/>
                                      </p:to>
                                    </p:set>
                                  </p:childTnLst>
                                </p:cTn>
                              </p:par>
                              <p:par>
                                <p:cTn id="12" presetID="1" presetClass="entr" presetSubtype="0" fill="hold" grpId="0" nodeType="withEffect">
                                  <p:stCondLst>
                                    <p:cond delay="800"/>
                                  </p:stCondLst>
                                  <p:childTnLst>
                                    <p:set>
                                      <p:cBhvr>
                                        <p:cTn id="13" dur="1" fill="hold">
                                          <p:stCondLst>
                                            <p:cond delay="0"/>
                                          </p:stCondLst>
                                        </p:cTn>
                                        <p:tgtEl>
                                          <p:spTgt spid="31"/>
                                        </p:tgtEl>
                                        <p:attrNameLst>
                                          <p:attrName>style.visibility</p:attrName>
                                        </p:attrNameLst>
                                      </p:cBhvr>
                                      <p:to>
                                        <p:strVal val="visible"/>
                                      </p:to>
                                    </p:set>
                                  </p:childTnLst>
                                </p:cTn>
                              </p:par>
                            </p:childTnLst>
                          </p:cTn>
                        </p:par>
                        <p:par>
                          <p:cTn id="14" fill="hold">
                            <p:stCondLst>
                              <p:cond delay="800"/>
                            </p:stCondLst>
                            <p:childTnLst>
                              <p:par>
                                <p:cTn id="15" presetID="1" presetClass="entr" presetSubtype="0" fill="hold" grpId="0" nodeType="afterEffect">
                                  <p:stCondLst>
                                    <p:cond delay="60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600"/>
                                  </p:stCondLst>
                                  <p:childTnLst>
                                    <p:set>
                                      <p:cBhvr>
                                        <p:cTn id="18" dur="1" fill="hold">
                                          <p:stCondLst>
                                            <p:cond delay="0"/>
                                          </p:stCondLst>
                                        </p:cTn>
                                        <p:tgtEl>
                                          <p:spTgt spid="21"/>
                                        </p:tgtEl>
                                        <p:attrNameLst>
                                          <p:attrName>style.visibility</p:attrName>
                                        </p:attrNameLst>
                                      </p:cBhvr>
                                      <p:to>
                                        <p:strVal val="visible"/>
                                      </p:to>
                                    </p:set>
                                  </p:childTnLst>
                                </p:cTn>
                              </p:par>
                            </p:childTnLst>
                          </p:cTn>
                        </p:par>
                        <p:par>
                          <p:cTn id="19" fill="hold">
                            <p:stCondLst>
                              <p:cond delay="1400"/>
                            </p:stCondLst>
                            <p:childTnLst>
                              <p:par>
                                <p:cTn id="20" presetID="1" presetClass="entr" presetSubtype="0" fill="hold" grpId="0" nodeType="afterEffect">
                                  <p:stCondLst>
                                    <p:cond delay="400"/>
                                  </p:stCondLst>
                                  <p:childTnLst>
                                    <p:set>
                                      <p:cBhvr>
                                        <p:cTn id="21" dur="1" fill="hold">
                                          <p:stCondLst>
                                            <p:cond delay="0"/>
                                          </p:stCondLst>
                                        </p:cTn>
                                        <p:tgtEl>
                                          <p:spTgt spid="29"/>
                                        </p:tgtEl>
                                        <p:attrNameLst>
                                          <p:attrName>style.visibility</p:attrName>
                                        </p:attrNameLst>
                                      </p:cBhvr>
                                      <p:to>
                                        <p:strVal val="visible"/>
                                      </p:to>
                                    </p:set>
                                  </p:childTnLst>
                                </p:cTn>
                              </p:par>
                              <p:par>
                                <p:cTn id="22" presetID="1" presetClass="entr" presetSubtype="0" fill="hold" grpId="0" nodeType="withEffect">
                                  <p:stCondLst>
                                    <p:cond delay="600"/>
                                  </p:stCondLst>
                                  <p:childTnLst>
                                    <p:set>
                                      <p:cBhvr>
                                        <p:cTn id="23" dur="1" fill="hold">
                                          <p:stCondLst>
                                            <p:cond delay="0"/>
                                          </p:stCondLst>
                                        </p:cTn>
                                        <p:tgtEl>
                                          <p:spTgt spid="37"/>
                                        </p:tgtEl>
                                        <p:attrNameLst>
                                          <p:attrName>style.visibility</p:attrName>
                                        </p:attrNameLst>
                                      </p:cBhvr>
                                      <p:to>
                                        <p:strVal val="visible"/>
                                      </p:to>
                                    </p:set>
                                  </p:childTnLst>
                                </p:cTn>
                              </p:par>
                            </p:childTnLst>
                          </p:cTn>
                        </p:par>
                        <p:par>
                          <p:cTn id="24" fill="hold">
                            <p:stCondLst>
                              <p:cond delay="2000"/>
                            </p:stCondLst>
                            <p:childTnLst>
                              <p:par>
                                <p:cTn id="25" presetID="1" presetClass="entr" presetSubtype="0" fill="hold" grpId="0" nodeType="afterEffect">
                                  <p:stCondLst>
                                    <p:cond delay="50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38"/>
                                        </p:tgtEl>
                                        <p:attrNameLst>
                                          <p:attrName>style.visibility</p:attrName>
                                        </p:attrNameLst>
                                      </p:cBhvr>
                                      <p:to>
                                        <p:strVal val="visible"/>
                                      </p:to>
                                    </p:set>
                                  </p:childTnLst>
                                </p:cTn>
                              </p:par>
                            </p:childTnLst>
                          </p:cTn>
                        </p:par>
                        <p:par>
                          <p:cTn id="29" fill="hold">
                            <p:stCondLst>
                              <p:cond delay="2500"/>
                            </p:stCondLst>
                            <p:childTnLst>
                              <p:par>
                                <p:cTn id="30" presetID="1" presetClass="entr" presetSubtype="0" fill="hold" grpId="0" nodeType="afterEffect">
                                  <p:stCondLst>
                                    <p:cond delay="400"/>
                                  </p:stCondLst>
                                  <p:childTnLst>
                                    <p:set>
                                      <p:cBhvr>
                                        <p:cTn id="31" dur="1" fill="hold">
                                          <p:stCondLst>
                                            <p:cond delay="0"/>
                                          </p:stCondLst>
                                        </p:cTn>
                                        <p:tgtEl>
                                          <p:spTgt spid="34"/>
                                        </p:tgtEl>
                                        <p:attrNameLst>
                                          <p:attrName>style.visibility</p:attrName>
                                        </p:attrNameLst>
                                      </p:cBhvr>
                                      <p:to>
                                        <p:strVal val="visible"/>
                                      </p:to>
                                    </p:set>
                                  </p:childTnLst>
                                </p:cTn>
                              </p:par>
                              <p:par>
                                <p:cTn id="32" presetID="1" presetClass="entr" presetSubtype="0" fill="hold" grpId="0" nodeType="withEffect">
                                  <p:stCondLst>
                                    <p:cond delay="700"/>
                                  </p:stCondLst>
                                  <p:childTnLst>
                                    <p:set>
                                      <p:cBhvr>
                                        <p:cTn id="33" dur="1" fill="hold">
                                          <p:stCondLst>
                                            <p:cond delay="0"/>
                                          </p:stCondLst>
                                        </p:cTn>
                                        <p:tgtEl>
                                          <p:spTgt spid="39"/>
                                        </p:tgtEl>
                                        <p:attrNameLst>
                                          <p:attrName>style.visibility</p:attrName>
                                        </p:attrNameLst>
                                      </p:cBhvr>
                                      <p:to>
                                        <p:strVal val="visible"/>
                                      </p:to>
                                    </p:set>
                                  </p:childTnLst>
                                </p:cTn>
                              </p:par>
                            </p:childTnLst>
                          </p:cTn>
                        </p:par>
                        <p:par>
                          <p:cTn id="34" fill="hold">
                            <p:stCondLst>
                              <p:cond delay="3200"/>
                            </p:stCondLst>
                            <p:childTnLst>
                              <p:par>
                                <p:cTn id="35" presetID="1" presetClass="entr" presetSubtype="0" fill="hold" grpId="0" nodeType="afterEffect">
                                  <p:stCondLst>
                                    <p:cond delay="40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500"/>
                                  </p:stCondLst>
                                  <p:childTnLst>
                                    <p:set>
                                      <p:cBhvr>
                                        <p:cTn id="38" dur="1" fill="hold">
                                          <p:stCondLst>
                                            <p:cond delay="0"/>
                                          </p:stCondLst>
                                        </p:cTn>
                                        <p:tgtEl>
                                          <p:spTgt spid="40"/>
                                        </p:tgtEl>
                                        <p:attrNameLst>
                                          <p:attrName>style.visibility</p:attrName>
                                        </p:attrNameLst>
                                      </p:cBhvr>
                                      <p:to>
                                        <p:strVal val="visible"/>
                                      </p:to>
                                    </p:set>
                                  </p:childTnLst>
                                </p:cTn>
                              </p:par>
                            </p:childTnLst>
                          </p:cTn>
                        </p:par>
                        <p:par>
                          <p:cTn id="39" fill="hold">
                            <p:stCondLst>
                              <p:cond delay="3700"/>
                            </p:stCondLst>
                            <p:childTnLst>
                              <p:par>
                                <p:cTn id="40" presetID="1" presetClass="entr" presetSubtype="0" fill="hold" grpId="0" nodeType="afterEffect">
                                  <p:stCondLst>
                                    <p:cond delay="600"/>
                                  </p:stCondLst>
                                  <p:childTnLst>
                                    <p:set>
                                      <p:cBhvr>
                                        <p:cTn id="41" dur="1" fill="hold">
                                          <p:stCondLst>
                                            <p:cond delay="0"/>
                                          </p:stCondLst>
                                        </p:cTn>
                                        <p:tgtEl>
                                          <p:spTgt spid="30"/>
                                        </p:tgtEl>
                                        <p:attrNameLst>
                                          <p:attrName>style.visibility</p:attrName>
                                        </p:attrNameLst>
                                      </p:cBhvr>
                                      <p:to>
                                        <p:strVal val="visible"/>
                                      </p:to>
                                    </p:set>
                                  </p:childTnLst>
                                </p:cTn>
                              </p:par>
                              <p:par>
                                <p:cTn id="42" presetID="1" presetClass="entr" presetSubtype="0" fill="hold" grpId="0" nodeType="withEffect">
                                  <p:stCondLst>
                                    <p:cond delay="700"/>
                                  </p:stCondLst>
                                  <p:childTnLst>
                                    <p:set>
                                      <p:cBhvr>
                                        <p:cTn id="43" dur="1" fill="hold">
                                          <p:stCondLst>
                                            <p:cond delay="0"/>
                                          </p:stCondLst>
                                        </p:cTn>
                                        <p:tgtEl>
                                          <p:spTgt spid="41"/>
                                        </p:tgtEl>
                                        <p:attrNameLst>
                                          <p:attrName>style.visibility</p:attrName>
                                        </p:attrNameLst>
                                      </p:cBhvr>
                                      <p:to>
                                        <p:strVal val="visible"/>
                                      </p:to>
                                    </p:set>
                                  </p:childTnLst>
                                </p:cTn>
                              </p:par>
                            </p:childTnLst>
                          </p:cTn>
                        </p:par>
                        <p:par>
                          <p:cTn id="44" fill="hold">
                            <p:stCondLst>
                              <p:cond delay="4400"/>
                            </p:stCondLst>
                            <p:childTnLst>
                              <p:par>
                                <p:cTn id="45" presetID="1" presetClass="entr" presetSubtype="0" fill="hold" grpId="0" nodeType="afterEffect">
                                  <p:stCondLst>
                                    <p:cond delay="500"/>
                                  </p:stCondLst>
                                  <p:childTnLst>
                                    <p:set>
                                      <p:cBhvr>
                                        <p:cTn id="46" dur="1" fill="hold">
                                          <p:stCondLst>
                                            <p:cond delay="0"/>
                                          </p:stCondLst>
                                        </p:cTn>
                                        <p:tgtEl>
                                          <p:spTgt spid="36"/>
                                        </p:tgtEl>
                                        <p:attrNameLst>
                                          <p:attrName>style.visibility</p:attrName>
                                        </p:attrNameLst>
                                      </p:cBhvr>
                                      <p:to>
                                        <p:strVal val="visible"/>
                                      </p:to>
                                    </p:set>
                                  </p:childTnLst>
                                </p:cTn>
                              </p:par>
                              <p:par>
                                <p:cTn id="47" presetID="1" presetClass="entr" presetSubtype="0" fill="hold" grpId="0" nodeType="withEffect">
                                  <p:stCondLst>
                                    <p:cond delay="600"/>
                                  </p:stCondLst>
                                  <p:childTnLst>
                                    <p:set>
                                      <p:cBhvr>
                                        <p:cTn id="48" dur="1" fill="hold">
                                          <p:stCondLst>
                                            <p:cond delay="0"/>
                                          </p:stCondLst>
                                        </p:cTn>
                                        <p:tgtEl>
                                          <p:spTgt spid="42"/>
                                        </p:tgtEl>
                                        <p:attrNameLst>
                                          <p:attrName>style.visibility</p:attrName>
                                        </p:attrNameLst>
                                      </p:cBhvr>
                                      <p:to>
                                        <p:strVal val="visible"/>
                                      </p:to>
                                    </p:set>
                                  </p:childTnLst>
                                </p:cTn>
                              </p:par>
                            </p:childTnLst>
                          </p:cTn>
                        </p:par>
                        <p:par>
                          <p:cTn id="49" fill="hold">
                            <p:stCondLst>
                              <p:cond delay="5000"/>
                            </p:stCondLst>
                            <p:childTnLst>
                              <p:par>
                                <p:cTn id="50" presetID="1" presetClass="entr" presetSubtype="0" fill="hold" grpId="0" nodeType="afterEffect">
                                  <p:stCondLst>
                                    <p:cond delay="500"/>
                                  </p:stCondLst>
                                  <p:childTnLst>
                                    <p:set>
                                      <p:cBhvr>
                                        <p:cTn id="51" dur="1" fill="hold">
                                          <p:stCondLst>
                                            <p:cond delay="0"/>
                                          </p:stCondLst>
                                        </p:cTn>
                                        <p:tgtEl>
                                          <p:spTgt spid="35"/>
                                        </p:tgtEl>
                                        <p:attrNameLst>
                                          <p:attrName>style.visibility</p:attrName>
                                        </p:attrNameLst>
                                      </p:cBhvr>
                                      <p:to>
                                        <p:strVal val="visible"/>
                                      </p:to>
                                    </p:set>
                                  </p:childTnLst>
                                </p:cTn>
                              </p:par>
                              <p:par>
                                <p:cTn id="52" presetID="1" presetClass="entr" presetSubtype="0" fill="hold" grpId="0" nodeType="withEffect">
                                  <p:stCondLst>
                                    <p:cond delay="800"/>
                                  </p:stCondLst>
                                  <p:childTnLst>
                                    <p:set>
                                      <p:cBhvr>
                                        <p:cTn id="53"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 grpId="0" animBg="1"/>
      <p:bldP spid="31" grpId="0" animBg="1"/>
      <p:bldP spid="32" grpId="0" animBg="1"/>
      <p:bldP spid="26" grpId="0" animBg="1"/>
      <p:bldP spid="29" grpId="0" animBg="1"/>
      <p:bldP spid="30"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you will learn in this session</a:t>
            </a:r>
            <a:endParaRPr lang="en-US" dirty="0"/>
          </a:p>
        </p:txBody>
      </p:sp>
      <p:sp>
        <p:nvSpPr>
          <p:cNvPr id="3" name="Content Placeholder 2"/>
          <p:cNvSpPr>
            <a:spLocks noGrp="1"/>
          </p:cNvSpPr>
          <p:nvPr>
            <p:ph type="body" sz="quarter" idx="10"/>
          </p:nvPr>
        </p:nvSpPr>
        <p:spPr>
          <a:xfrm>
            <a:off x="273586" y="1592262"/>
            <a:ext cx="11887200" cy="2025170"/>
          </a:xfrm>
          <a:prstGeom prst="rect">
            <a:avLst/>
          </a:prstGeom>
        </p:spPr>
        <p:txBody>
          <a:bodyPr>
            <a:normAutofit fontScale="85000" lnSpcReduction="20000"/>
          </a:bodyPr>
          <a:lstStyle/>
          <a:p>
            <a:r>
              <a:rPr lang="en-US" dirty="0" smtClean="0"/>
              <a:t>Access Services – what you need to know</a:t>
            </a:r>
          </a:p>
          <a:p>
            <a:r>
              <a:rPr lang="en-US" dirty="0" smtClean="0"/>
              <a:t>Office 365 is awesome</a:t>
            </a:r>
          </a:p>
          <a:p>
            <a:r>
              <a:rPr lang="en-US" dirty="0" smtClean="0"/>
              <a:t>You can setup Access services for </a:t>
            </a:r>
            <a:r>
              <a:rPr lang="en-US" u="sng" dirty="0" smtClean="0"/>
              <a:t>SharePoint on-premises </a:t>
            </a:r>
          </a:p>
          <a:p>
            <a:r>
              <a:rPr lang="en-US" dirty="0" smtClean="0"/>
              <a:t>How do you keep everything under control</a:t>
            </a:r>
          </a:p>
        </p:txBody>
      </p:sp>
    </p:spTree>
    <p:extLst>
      <p:ext uri="{BB962C8B-B14F-4D97-AF65-F5344CB8AC3E}">
        <p14:creationId xmlns:p14="http://schemas.microsoft.com/office/powerpoint/2010/main" val="46230479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74637" y="1287462"/>
            <a:ext cx="11887200"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250">
                      <a:srgbClr val="505050"/>
                    </a:gs>
                    <a:gs pos="100000">
                      <a:srgbClr val="505050"/>
                    </a:gs>
                  </a:gsLst>
                  <a:lin ang="5400000" scaled="0"/>
                </a:gradFill>
              </a:rPr>
              <a:t>On Premises:</a:t>
            </a:r>
          </a:p>
          <a:p>
            <a:r>
              <a:rPr sz="6000">
                <a:gradFill>
                  <a:gsLst>
                    <a:gs pos="1250">
                      <a:srgbClr val="505050"/>
                    </a:gs>
                    <a:gs pos="100000">
                      <a:srgbClr val="505050"/>
                    </a:gs>
                  </a:gsLst>
                  <a:lin ang="5400000" scaled="0"/>
                </a:gradFill>
              </a:rPr>
              <a:t>What Needs to be Done?</a:t>
            </a:r>
          </a:p>
        </p:txBody>
      </p:sp>
      <p:sp>
        <p:nvSpPr>
          <p:cNvPr id="7" name="Rectangle 6"/>
          <p:cNvSpPr/>
          <p:nvPr/>
        </p:nvSpPr>
        <p:spPr bwMode="auto">
          <a:xfrm>
            <a:off x="7352010" y="3725862"/>
            <a:ext cx="2600027" cy="243840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Enable Access Services on SharePoint</a:t>
            </a:r>
          </a:p>
        </p:txBody>
      </p:sp>
      <p:sp>
        <p:nvSpPr>
          <p:cNvPr id="8" name="Rectangle 7"/>
          <p:cNvSpPr/>
          <p:nvPr/>
        </p:nvSpPr>
        <p:spPr bwMode="auto">
          <a:xfrm>
            <a:off x="4590007" y="3725862"/>
            <a:ext cx="2600027" cy="24384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Install Access pre-</a:t>
            </a:r>
            <a:r>
              <a:rPr lang="en-US" sz="2800" dirty="0" err="1">
                <a:gradFill>
                  <a:gsLst>
                    <a:gs pos="0">
                      <a:srgbClr val="FFFFFF"/>
                    </a:gs>
                    <a:gs pos="100000">
                      <a:srgbClr val="FFFFFF"/>
                    </a:gs>
                  </a:gsLst>
                  <a:lin ang="5400000" scaled="0"/>
                </a:gradFill>
              </a:rPr>
              <a:t>req</a:t>
            </a:r>
            <a:r>
              <a:rPr lang="en-US" sz="2800" dirty="0">
                <a:gradFill>
                  <a:gsLst>
                    <a:gs pos="0">
                      <a:srgbClr val="FFFFFF"/>
                    </a:gs>
                    <a:gs pos="100000">
                      <a:srgbClr val="FFFFFF"/>
                    </a:gs>
                  </a:gsLst>
                  <a:lin ang="5400000" scaled="0"/>
                </a:gradFill>
              </a:rPr>
              <a:t> MSIs</a:t>
            </a: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p:txBody>
      </p:sp>
      <p:sp>
        <p:nvSpPr>
          <p:cNvPr id="12" name="Rectangle 11"/>
          <p:cNvSpPr/>
          <p:nvPr/>
        </p:nvSpPr>
        <p:spPr bwMode="auto">
          <a:xfrm>
            <a:off x="1789410" y="3725862"/>
            <a:ext cx="2593060" cy="2438400"/>
          </a:xfrm>
          <a:prstGeom prst="rect">
            <a:avLst/>
          </a:prstGeom>
          <a:solidFill>
            <a:schemeClr val="accent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Install &amp; Configure SQL </a:t>
            </a:r>
            <a:r>
              <a:rPr lang="en-US" sz="2800" dirty="0">
                <a:gradFill>
                  <a:gsLst>
                    <a:gs pos="0">
                      <a:srgbClr val="FFFFFF"/>
                    </a:gs>
                    <a:gs pos="100000">
                      <a:srgbClr val="FFFFFF"/>
                    </a:gs>
                  </a:gsLst>
                  <a:lin ang="5400000" scaled="0"/>
                </a:gradFill>
              </a:rPr>
              <a:t>Server 2012</a:t>
            </a: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957770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7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7352010" y="3725862"/>
            <a:ext cx="2600027" cy="243840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Enable Access Services on SharePoint</a:t>
            </a:r>
          </a:p>
        </p:txBody>
      </p:sp>
      <p:sp>
        <p:nvSpPr>
          <p:cNvPr id="8" name="Rectangle 7"/>
          <p:cNvSpPr/>
          <p:nvPr/>
        </p:nvSpPr>
        <p:spPr bwMode="auto">
          <a:xfrm>
            <a:off x="4590007" y="3725862"/>
            <a:ext cx="2600027" cy="24384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Install Access pre-</a:t>
            </a:r>
            <a:r>
              <a:rPr lang="en-US" sz="2800" dirty="0" err="1">
                <a:gradFill>
                  <a:gsLst>
                    <a:gs pos="0">
                      <a:srgbClr val="FFFFFF"/>
                    </a:gs>
                    <a:gs pos="100000">
                      <a:srgbClr val="FFFFFF"/>
                    </a:gs>
                  </a:gsLst>
                  <a:lin ang="5400000" scaled="0"/>
                </a:gradFill>
              </a:rPr>
              <a:t>req</a:t>
            </a:r>
            <a:r>
              <a:rPr lang="en-US" sz="2800" dirty="0">
                <a:gradFill>
                  <a:gsLst>
                    <a:gs pos="0">
                      <a:srgbClr val="FFFFFF"/>
                    </a:gs>
                    <a:gs pos="100000">
                      <a:srgbClr val="FFFFFF"/>
                    </a:gs>
                  </a:gsLst>
                  <a:lin ang="5400000" scaled="0"/>
                </a:gradFill>
              </a:rPr>
              <a:t> MSIs</a:t>
            </a: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p:txBody>
      </p:sp>
      <p:sp>
        <p:nvSpPr>
          <p:cNvPr id="2" name="Rectangle 1"/>
          <p:cNvSpPr/>
          <p:nvPr/>
        </p:nvSpPr>
        <p:spPr bwMode="auto">
          <a:xfrm>
            <a:off x="0" y="0"/>
            <a:ext cx="12436475" cy="6994525"/>
          </a:xfrm>
          <a:prstGeom prst="rect">
            <a:avLst/>
          </a:prstGeom>
          <a:solidFill>
            <a:schemeClr val="accent1">
              <a:lumMod val="40000"/>
              <a:lumOff val="60000"/>
              <a:alpha val="82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1789410" y="3725862"/>
            <a:ext cx="2593060" cy="2438400"/>
          </a:xfrm>
          <a:prstGeom prst="rect">
            <a:avLst/>
          </a:prstGeom>
          <a:solidFill>
            <a:schemeClr val="accent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Install &amp; Configure SQL </a:t>
            </a:r>
            <a:r>
              <a:rPr lang="en-US" sz="2800" dirty="0">
                <a:gradFill>
                  <a:gsLst>
                    <a:gs pos="0">
                      <a:srgbClr val="FFFFFF"/>
                    </a:gs>
                    <a:gs pos="100000">
                      <a:srgbClr val="FFFFFF"/>
                    </a:gs>
                  </a:gsLst>
                  <a:lin ang="5400000" scaled="0"/>
                </a:gradFill>
              </a:rPr>
              <a:t>Server 2012</a:t>
            </a: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52456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969770"/>
          </a:xfrm>
        </p:spPr>
        <p:txBody>
          <a:bodyPr/>
          <a:lstStyle/>
          <a:p>
            <a:pPr lvl="0"/>
            <a:r>
              <a:rPr lang="en-US" b="1" dirty="0"/>
              <a:t>Security Mode = Mixed Mode (SQL Server authentication and Windows authentication)</a:t>
            </a:r>
            <a:endParaRPr lang="en-US" dirty="0"/>
          </a:p>
          <a:p>
            <a:endParaRPr lang="en-US" dirty="0"/>
          </a:p>
        </p:txBody>
      </p:sp>
      <p:sp>
        <p:nvSpPr>
          <p:cNvPr id="5" name="Title 4"/>
          <p:cNvSpPr>
            <a:spLocks noGrp="1"/>
          </p:cNvSpPr>
          <p:nvPr>
            <p:ph type="title"/>
          </p:nvPr>
        </p:nvSpPr>
        <p:spPr/>
        <p:txBody>
          <a:bodyPr/>
          <a:lstStyle/>
          <a:p>
            <a:r>
              <a:rPr lang="en-US" dirty="0" smtClean="0"/>
              <a:t>Install &amp; Configure SQL Server 2012 (1)</a:t>
            </a:r>
            <a:endParaRPr lang="en-US" dirty="0"/>
          </a:p>
        </p:txBody>
      </p:sp>
      <p:pic>
        <p:nvPicPr>
          <p:cNvPr id="7" name="Picture 6"/>
          <p:cNvPicPr/>
          <p:nvPr/>
        </p:nvPicPr>
        <p:blipFill>
          <a:blip r:embed="rId4"/>
          <a:stretch>
            <a:fillRect/>
          </a:stretch>
        </p:blipFill>
        <p:spPr>
          <a:xfrm>
            <a:off x="2941637" y="2735262"/>
            <a:ext cx="5791200" cy="3124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2912471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Configure SQL Server </a:t>
            </a:r>
            <a:r>
              <a:rPr lang="en-US"/>
              <a:t>2012 (</a:t>
            </a:r>
            <a:r>
              <a:rPr lang="en-US" smtClean="0"/>
              <a:t>2)</a:t>
            </a:r>
            <a:endParaRPr lang="en-US" dirty="0"/>
          </a:p>
        </p:txBody>
      </p:sp>
      <p:sp>
        <p:nvSpPr>
          <p:cNvPr id="2" name="Text Placeholder 1"/>
          <p:cNvSpPr>
            <a:spLocks noGrp="1"/>
          </p:cNvSpPr>
          <p:nvPr>
            <p:ph type="body" sz="quarter" idx="10"/>
          </p:nvPr>
        </p:nvSpPr>
        <p:spPr>
          <a:xfrm>
            <a:off x="274638" y="1212850"/>
            <a:ext cx="11887200" cy="738664"/>
          </a:xfrm>
        </p:spPr>
        <p:txBody>
          <a:bodyPr vert="horz" wrap="square" lIns="146304" tIns="91440" rIns="146304" bIns="91440" rtlCol="0">
            <a:spAutoFit/>
          </a:bodyPr>
          <a:lstStyle/>
          <a:p>
            <a:pPr marL="342900" indent="-342900">
              <a:buChar char="•"/>
            </a:pPr>
            <a:r>
              <a:rPr lang="en-US" dirty="0"/>
              <a:t> </a:t>
            </a:r>
            <a:r>
              <a:rPr lang="en-US" b="1" dirty="0">
                <a:gradFill>
                  <a:gsLst>
                    <a:gs pos="1250">
                      <a:schemeClr val="tx1"/>
                    </a:gs>
                    <a:gs pos="100000">
                      <a:schemeClr val="tx1"/>
                    </a:gs>
                  </a:gsLst>
                  <a:lin ang="5400000" scaled="0"/>
                </a:gradFill>
              </a:rPr>
              <a:t>Turn on Full-text search</a:t>
            </a:r>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9637" y="2659062"/>
            <a:ext cx="7306850" cy="2667000"/>
          </a:xfrm>
          <a:prstGeom prst="rect">
            <a:avLst/>
          </a:prstGeom>
        </p:spPr>
      </p:pic>
    </p:spTree>
    <p:extLst>
      <p:ext uri="{BB962C8B-B14F-4D97-AF65-F5344CB8AC3E}">
        <p14:creationId xmlns:p14="http://schemas.microsoft.com/office/powerpoint/2010/main" val="15119982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415772"/>
          </a:xfrm>
        </p:spPr>
        <p:txBody>
          <a:bodyPr/>
          <a:lstStyle/>
          <a:p>
            <a:r>
              <a:rPr lang="en-US" b="1" smtClean="0"/>
              <a:t>Enable </a:t>
            </a:r>
            <a:r>
              <a:rPr lang="en-US" b="1" dirty="0"/>
              <a:t>Contained Databases property</a:t>
            </a:r>
          </a:p>
          <a:p>
            <a:endParaRPr lang="en-US" dirty="0"/>
          </a:p>
        </p:txBody>
      </p:sp>
      <p:sp>
        <p:nvSpPr>
          <p:cNvPr id="3" name="Title 2"/>
          <p:cNvSpPr>
            <a:spLocks noGrp="1"/>
          </p:cNvSpPr>
          <p:nvPr>
            <p:ph type="title"/>
          </p:nvPr>
        </p:nvSpPr>
        <p:spPr/>
        <p:txBody>
          <a:bodyPr/>
          <a:lstStyle/>
          <a:p>
            <a:r>
              <a:rPr lang="en-US" dirty="0"/>
              <a:t>Install</a:t>
            </a:r>
            <a:r>
              <a:rPr lang="en-US"/>
              <a:t> &amp; Configure </a:t>
            </a:r>
            <a:r>
              <a:rPr lang="en-US" dirty="0"/>
              <a:t>SQL Server </a:t>
            </a:r>
            <a:r>
              <a:rPr lang="en-US"/>
              <a:t>2012 (</a:t>
            </a:r>
            <a:r>
              <a:rPr lang="en-US" smtClean="0"/>
              <a:t>3)</a:t>
            </a:r>
            <a:endParaRPr lang="en-US" dirty="0"/>
          </a:p>
        </p:txBody>
      </p:sp>
      <p:pic>
        <p:nvPicPr>
          <p:cNvPr id="4" name="Picture 3"/>
          <p:cNvPicPr/>
          <p:nvPr/>
        </p:nvPicPr>
        <p:blipFill>
          <a:blip r:embed="rId4"/>
          <a:stretch>
            <a:fillRect/>
          </a:stretch>
        </p:blipFill>
        <p:spPr>
          <a:xfrm>
            <a:off x="1874837" y="2628622"/>
            <a:ext cx="8229600" cy="20116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0451559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415772"/>
          </a:xfrm>
        </p:spPr>
        <p:txBody>
          <a:bodyPr/>
          <a:lstStyle/>
          <a:p>
            <a:r>
              <a:rPr lang="en-US" b="1" dirty="0" smtClean="0"/>
              <a:t>Allow </a:t>
            </a:r>
            <a:r>
              <a:rPr lang="en-US" b="1" dirty="0"/>
              <a:t>Triggers to Fire Others property</a:t>
            </a:r>
          </a:p>
          <a:p>
            <a:endParaRPr lang="en-US" dirty="0"/>
          </a:p>
        </p:txBody>
      </p:sp>
      <p:sp>
        <p:nvSpPr>
          <p:cNvPr id="3" name="Title 2"/>
          <p:cNvSpPr>
            <a:spLocks noGrp="1"/>
          </p:cNvSpPr>
          <p:nvPr>
            <p:ph type="title"/>
          </p:nvPr>
        </p:nvSpPr>
        <p:spPr/>
        <p:txBody>
          <a:bodyPr/>
          <a:lstStyle/>
          <a:p>
            <a:r>
              <a:rPr lang="en-US" dirty="0"/>
              <a:t>Install</a:t>
            </a:r>
            <a:r>
              <a:rPr lang="en-US"/>
              <a:t> &amp; Configure </a:t>
            </a:r>
            <a:r>
              <a:rPr lang="en-US" dirty="0"/>
              <a:t>SQL Server </a:t>
            </a:r>
            <a:r>
              <a:rPr lang="en-US"/>
              <a:t>2012 (</a:t>
            </a:r>
            <a:r>
              <a:rPr lang="en-US" smtClean="0"/>
              <a:t>4)</a:t>
            </a:r>
            <a:endParaRPr lang="en-US" dirty="0"/>
          </a:p>
        </p:txBody>
      </p:sp>
      <p:pic>
        <p:nvPicPr>
          <p:cNvPr id="4" name="Picture 3"/>
          <p:cNvPicPr/>
          <p:nvPr/>
        </p:nvPicPr>
        <p:blipFill>
          <a:blip r:embed="rId4"/>
          <a:stretch>
            <a:fillRect/>
          </a:stretch>
        </p:blipFill>
        <p:spPr>
          <a:xfrm>
            <a:off x="2255837" y="2354262"/>
            <a:ext cx="7086600" cy="29222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409223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7352010" y="3725862"/>
            <a:ext cx="2600027" cy="243840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Enable Access Services on SharePoint</a:t>
            </a:r>
          </a:p>
        </p:txBody>
      </p:sp>
      <p:sp>
        <p:nvSpPr>
          <p:cNvPr id="12" name="Rectangle 11"/>
          <p:cNvSpPr/>
          <p:nvPr/>
        </p:nvSpPr>
        <p:spPr bwMode="auto">
          <a:xfrm>
            <a:off x="1789410" y="3725862"/>
            <a:ext cx="2593060" cy="2438400"/>
          </a:xfrm>
          <a:prstGeom prst="rect">
            <a:avLst/>
          </a:prstGeom>
          <a:solidFill>
            <a:schemeClr val="accent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Install &amp; Configure SQL </a:t>
            </a:r>
            <a:r>
              <a:rPr lang="en-US" sz="2800" dirty="0">
                <a:gradFill>
                  <a:gsLst>
                    <a:gs pos="0">
                      <a:srgbClr val="FFFFFF"/>
                    </a:gs>
                    <a:gs pos="100000">
                      <a:srgbClr val="FFFFFF"/>
                    </a:gs>
                  </a:gsLst>
                  <a:lin ang="5400000" scaled="0"/>
                </a:gradFill>
              </a:rPr>
              <a:t>Server 2012</a:t>
            </a: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p:txBody>
      </p:sp>
      <p:sp>
        <p:nvSpPr>
          <p:cNvPr id="2" name="Rectangle 1"/>
          <p:cNvSpPr/>
          <p:nvPr/>
        </p:nvSpPr>
        <p:spPr bwMode="auto">
          <a:xfrm>
            <a:off x="0" y="-84138"/>
            <a:ext cx="12436475" cy="6994525"/>
          </a:xfrm>
          <a:prstGeom prst="rect">
            <a:avLst/>
          </a:prstGeom>
          <a:solidFill>
            <a:schemeClr val="accent1">
              <a:lumMod val="40000"/>
              <a:lumOff val="60000"/>
              <a:alpha val="82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4590007" y="3725862"/>
            <a:ext cx="2600027" cy="24384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Install Access pre-</a:t>
            </a:r>
            <a:r>
              <a:rPr lang="en-US" sz="2800" dirty="0" err="1">
                <a:gradFill>
                  <a:gsLst>
                    <a:gs pos="0">
                      <a:srgbClr val="FFFFFF"/>
                    </a:gs>
                    <a:gs pos="100000">
                      <a:srgbClr val="FFFFFF"/>
                    </a:gs>
                  </a:gsLst>
                  <a:lin ang="5400000" scaled="0"/>
                </a:gradFill>
              </a:rPr>
              <a:t>req</a:t>
            </a:r>
            <a:r>
              <a:rPr lang="en-US" sz="2800" dirty="0">
                <a:gradFill>
                  <a:gsLst>
                    <a:gs pos="0">
                      <a:srgbClr val="FFFFFF"/>
                    </a:gs>
                    <a:gs pos="100000">
                      <a:srgbClr val="FFFFFF"/>
                    </a:gs>
                  </a:gsLst>
                  <a:lin ang="5400000" scaled="0"/>
                </a:gradFill>
              </a:rPr>
              <a:t> MSIs</a:t>
            </a: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16875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Install Access pre-</a:t>
            </a:r>
            <a:r>
              <a:rPr lang="en-US" dirty="0" err="1" smtClean="0"/>
              <a:t>req</a:t>
            </a:r>
            <a:r>
              <a:rPr lang="en-US" dirty="0" smtClean="0"/>
              <a:t> components (cont.)</a:t>
            </a:r>
            <a:endParaRPr lang="en-US" dirty="0"/>
          </a:p>
        </p:txBody>
      </p:sp>
      <p:sp>
        <p:nvSpPr>
          <p:cNvPr id="2" name="Text Placeholder 1"/>
          <p:cNvSpPr>
            <a:spLocks noGrp="1"/>
          </p:cNvSpPr>
          <p:nvPr>
            <p:ph type="body" sz="quarter" idx="10"/>
          </p:nvPr>
        </p:nvSpPr>
        <p:spPr>
          <a:xfrm>
            <a:off x="274638" y="1212850"/>
            <a:ext cx="11887200" cy="3631763"/>
          </a:xfrm>
        </p:spPr>
        <p:txBody>
          <a:bodyPr/>
          <a:lstStyle/>
          <a:p>
            <a:pPr marL="342900" indent="-342900" fontAlgn="ctr">
              <a:buFont typeface="Arial" panose="020B0604020202020204" pitchFamily="34" charset="0"/>
              <a:buChar char="•"/>
            </a:pPr>
            <a:r>
              <a:rPr lang="en-US" sz="2400" dirty="0">
                <a:solidFill>
                  <a:schemeClr val="tx1">
                    <a:lumMod val="50000"/>
                  </a:schemeClr>
                </a:solidFill>
              </a:rPr>
              <a:t>Microsoft SQL Server 2012 Transact-SQL </a:t>
            </a:r>
            <a:r>
              <a:rPr lang="en-US" sz="2400" dirty="0" err="1">
                <a:solidFill>
                  <a:schemeClr val="tx1">
                    <a:lumMod val="50000"/>
                  </a:schemeClr>
                </a:solidFill>
              </a:rPr>
              <a:t>ScriptDom</a:t>
            </a:r>
            <a:r>
              <a:rPr lang="en-US" sz="2400" dirty="0">
                <a:solidFill>
                  <a:schemeClr val="tx1">
                    <a:lumMod val="50000"/>
                  </a:schemeClr>
                </a:solidFill>
              </a:rPr>
              <a:t> (sqldom.msi) </a:t>
            </a:r>
          </a:p>
          <a:p>
            <a:pPr marL="342900" indent="-342900" fontAlgn="ctr">
              <a:buFont typeface="Arial" panose="020B0604020202020204" pitchFamily="34" charset="0"/>
              <a:buChar char="•"/>
            </a:pPr>
            <a:r>
              <a:rPr lang="en-US" sz="2400" dirty="0">
                <a:solidFill>
                  <a:schemeClr val="tx1">
                    <a:lumMod val="50000"/>
                  </a:schemeClr>
                </a:solidFill>
              </a:rPr>
              <a:t>Microsoft System CLR Types for Microsoft SQL Server 2012 (SQLSysClrTypes.msi) </a:t>
            </a:r>
          </a:p>
          <a:p>
            <a:pPr marL="342900" indent="-342900" fontAlgn="ctr">
              <a:buFont typeface="Arial" panose="020B0604020202020204" pitchFamily="34" charset="0"/>
              <a:buChar char="•"/>
            </a:pPr>
            <a:r>
              <a:rPr lang="en-US" sz="2400" dirty="0">
                <a:solidFill>
                  <a:schemeClr val="tx1">
                    <a:lumMod val="50000"/>
                  </a:schemeClr>
                </a:solidFill>
              </a:rPr>
              <a:t>Microsoft SQL Server 2012 Data-Tier Application Framework (DACFramework.msi)</a:t>
            </a:r>
          </a:p>
          <a:p>
            <a:pPr marL="342900" indent="-342900" fontAlgn="ctr">
              <a:buFont typeface="Arial" panose="020B0604020202020204" pitchFamily="34" charset="0"/>
              <a:buChar char="•"/>
            </a:pPr>
            <a:endParaRPr lang="en-US" sz="2400" dirty="0" smtClean="0">
              <a:solidFill>
                <a:schemeClr val="tx1">
                  <a:lumMod val="50000"/>
                </a:schemeClr>
              </a:solidFill>
            </a:endParaRPr>
          </a:p>
          <a:p>
            <a:pPr marL="342900" indent="-342900" fontAlgn="ctr">
              <a:buFont typeface="Arial" panose="020B0604020202020204" pitchFamily="34" charset="0"/>
              <a:buChar char="•"/>
            </a:pPr>
            <a:r>
              <a:rPr lang="en-US" sz="2400" dirty="0" smtClean="0">
                <a:solidFill>
                  <a:schemeClr val="tx1">
                    <a:lumMod val="50000"/>
                  </a:schemeClr>
                </a:solidFill>
              </a:rPr>
              <a:t>Microsoft </a:t>
            </a:r>
            <a:r>
              <a:rPr lang="en-US" sz="2400" dirty="0">
                <a:solidFill>
                  <a:schemeClr val="tx1">
                    <a:lumMod val="50000"/>
                  </a:schemeClr>
                </a:solidFill>
              </a:rPr>
              <a:t>SQL Server 2012 Local DB (SQLLocalDB.msi)</a:t>
            </a:r>
          </a:p>
          <a:p>
            <a:pPr marL="342900" indent="-342900" fontAlgn="ctr">
              <a:buFont typeface="Arial" panose="020B0604020202020204" pitchFamily="34" charset="0"/>
              <a:buChar char="•"/>
            </a:pPr>
            <a:r>
              <a:rPr lang="en-US" sz="2400" dirty="0">
                <a:solidFill>
                  <a:schemeClr val="tx1">
                    <a:lumMod val="50000"/>
                  </a:schemeClr>
                </a:solidFill>
              </a:rPr>
              <a:t>Microsoft SQL Server 2012 Native Client (sqlncli.msi)</a:t>
            </a:r>
          </a:p>
          <a:p>
            <a:pPr marL="342900" indent="-342900" fontAlgn="ctr">
              <a:buFont typeface="Arial" panose="020B0604020202020204" pitchFamily="34" charset="0"/>
              <a:buChar char="•"/>
            </a:pPr>
            <a:endParaRPr lang="en-US" sz="2400" dirty="0">
              <a:solidFill>
                <a:schemeClr val="tx1">
                  <a:lumMod val="50000"/>
                </a:schemeClr>
              </a:solidFill>
            </a:endParaRPr>
          </a:p>
          <a:p>
            <a:pPr fontAlgn="ctr"/>
            <a:endParaRPr lang="en-US" dirty="0">
              <a:solidFill>
                <a:schemeClr val="tx1">
                  <a:lumMod val="50000"/>
                </a:schemeClr>
              </a:solidFill>
            </a:endParaRPr>
          </a:p>
        </p:txBody>
      </p:sp>
      <p:sp>
        <p:nvSpPr>
          <p:cNvPr id="4" name="Sharepoint Server Container"/>
          <p:cNvSpPr/>
          <p:nvPr/>
        </p:nvSpPr>
        <p:spPr bwMode="auto">
          <a:xfrm>
            <a:off x="9932673" y="3421061"/>
            <a:ext cx="2457764" cy="3352801"/>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5" name="Sharepoint Server Container"/>
          <p:cNvSpPr/>
          <p:nvPr/>
        </p:nvSpPr>
        <p:spPr bwMode="auto">
          <a:xfrm>
            <a:off x="7256152" y="3421062"/>
            <a:ext cx="2590801" cy="3352800"/>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pic>
        <p:nvPicPr>
          <p:cNvPr id="9" name="Picture 7"/>
          <p:cNvPicPr>
            <a:picLocks noChangeAspect="1"/>
          </p:cNvPicPr>
          <p:nvPr/>
        </p:nvPicPr>
        <p:blipFill>
          <a:blip r:embed="rId3"/>
          <a:stretch>
            <a:fillRect/>
          </a:stretch>
        </p:blipFill>
        <p:spPr>
          <a:xfrm>
            <a:off x="7504915" y="3599888"/>
            <a:ext cx="2113437" cy="3099083"/>
          </a:xfrm>
          <a:prstGeom prst="rect">
            <a:avLst/>
          </a:prstGeom>
        </p:spPr>
      </p:pic>
      <p:pic>
        <p:nvPicPr>
          <p:cNvPr id="10" name="Picture 11"/>
          <p:cNvPicPr>
            <a:picLocks noChangeAspect="1"/>
          </p:cNvPicPr>
          <p:nvPr/>
        </p:nvPicPr>
        <p:blipFill>
          <a:blip r:embed="rId4"/>
          <a:stretch>
            <a:fillRect/>
          </a:stretch>
        </p:blipFill>
        <p:spPr>
          <a:xfrm>
            <a:off x="10119832" y="4259262"/>
            <a:ext cx="2116692" cy="1484777"/>
          </a:xfrm>
          <a:prstGeom prst="rect">
            <a:avLst/>
          </a:prstGeom>
        </p:spPr>
      </p:pic>
      <p:sp>
        <p:nvSpPr>
          <p:cNvPr id="11" name="Bent-Up Arrow 12"/>
          <p:cNvSpPr/>
          <p:nvPr/>
        </p:nvSpPr>
        <p:spPr bwMode="auto">
          <a:xfrm rot="5400000">
            <a:off x="5759402" y="4023683"/>
            <a:ext cx="1550686" cy="990600"/>
          </a:xfrm>
          <a:prstGeom prst="bentUp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66545224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IIS Application Pool Load </a:t>
            </a:r>
            <a:r>
              <a:rPr lang="en-US" b="1"/>
              <a:t>User </a:t>
            </a:r>
            <a:r>
              <a:rPr lang="en-US" b="1" smtClean="0"/>
              <a:t>Profile</a:t>
            </a:r>
            <a:endParaRPr lang="en-US" b="1" dirty="0"/>
          </a:p>
        </p:txBody>
      </p:sp>
      <p:pic>
        <p:nvPicPr>
          <p:cNvPr id="5" name="Picture 1"/>
          <p:cNvPicPr/>
          <p:nvPr/>
        </p:nvPicPr>
        <p:blipFill>
          <a:blip r:embed="rId3"/>
          <a:stretch>
            <a:fillRect/>
          </a:stretch>
        </p:blipFill>
        <p:spPr>
          <a:xfrm>
            <a:off x="3627437" y="1363662"/>
            <a:ext cx="4438650" cy="54140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785215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4590007" y="3725862"/>
            <a:ext cx="2600027" cy="24384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Install Access pre-</a:t>
            </a:r>
            <a:r>
              <a:rPr lang="en-US" sz="2800" dirty="0" err="1">
                <a:gradFill>
                  <a:gsLst>
                    <a:gs pos="0">
                      <a:srgbClr val="FFFFFF"/>
                    </a:gs>
                    <a:gs pos="100000">
                      <a:srgbClr val="FFFFFF"/>
                    </a:gs>
                  </a:gsLst>
                  <a:lin ang="5400000" scaled="0"/>
                </a:gradFill>
              </a:rPr>
              <a:t>req</a:t>
            </a:r>
            <a:r>
              <a:rPr lang="en-US" sz="2800" dirty="0">
                <a:gradFill>
                  <a:gsLst>
                    <a:gs pos="0">
                      <a:srgbClr val="FFFFFF"/>
                    </a:gs>
                    <a:gs pos="100000">
                      <a:srgbClr val="FFFFFF"/>
                    </a:gs>
                  </a:gsLst>
                  <a:lin ang="5400000" scaled="0"/>
                </a:gradFill>
              </a:rPr>
              <a:t> MSIs</a:t>
            </a: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p:txBody>
      </p:sp>
      <p:sp>
        <p:nvSpPr>
          <p:cNvPr id="12" name="Rectangle 11"/>
          <p:cNvSpPr/>
          <p:nvPr/>
        </p:nvSpPr>
        <p:spPr bwMode="auto">
          <a:xfrm>
            <a:off x="1789410" y="3725862"/>
            <a:ext cx="2593060" cy="2438400"/>
          </a:xfrm>
          <a:prstGeom prst="rect">
            <a:avLst/>
          </a:prstGeom>
          <a:solidFill>
            <a:schemeClr val="accent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Install &amp; Configure SQL </a:t>
            </a:r>
            <a:r>
              <a:rPr lang="en-US" sz="2800" dirty="0">
                <a:gradFill>
                  <a:gsLst>
                    <a:gs pos="0">
                      <a:srgbClr val="FFFFFF"/>
                    </a:gs>
                    <a:gs pos="100000">
                      <a:srgbClr val="FFFFFF"/>
                    </a:gs>
                  </a:gsLst>
                  <a:lin ang="5400000" scaled="0"/>
                </a:gradFill>
              </a:rPr>
              <a:t>Server 2012</a:t>
            </a: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p:txBody>
      </p:sp>
      <p:sp>
        <p:nvSpPr>
          <p:cNvPr id="2" name="Rectangle 1"/>
          <p:cNvSpPr/>
          <p:nvPr/>
        </p:nvSpPr>
        <p:spPr bwMode="auto">
          <a:xfrm>
            <a:off x="0" y="1"/>
            <a:ext cx="12436475" cy="6994524"/>
          </a:xfrm>
          <a:prstGeom prst="rect">
            <a:avLst/>
          </a:prstGeom>
          <a:solidFill>
            <a:schemeClr val="accent1">
              <a:lumMod val="40000"/>
              <a:lumOff val="60000"/>
              <a:alpha val="82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7352010" y="3725862"/>
            <a:ext cx="2600027" cy="243840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Enable Access Services on SharePoint</a:t>
            </a:r>
          </a:p>
        </p:txBody>
      </p:sp>
    </p:spTree>
    <p:extLst>
      <p:ext uri="{BB962C8B-B14F-4D97-AF65-F5344CB8AC3E}">
        <p14:creationId xmlns:p14="http://schemas.microsoft.com/office/powerpoint/2010/main" val="3579589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type="body" sz="quarter" idx="10"/>
          </p:nvPr>
        </p:nvSpPr>
        <p:spPr>
          <a:xfrm>
            <a:off x="284716" y="1516062"/>
            <a:ext cx="11887200" cy="3505200"/>
          </a:xfrm>
          <a:prstGeom prst="rect">
            <a:avLst/>
          </a:prstGeom>
        </p:spPr>
        <p:txBody>
          <a:bodyPr>
            <a:normAutofit fontScale="92500" lnSpcReduction="10000"/>
          </a:bodyPr>
          <a:lstStyle/>
          <a:p>
            <a:r>
              <a:rPr lang="en-US" dirty="0"/>
              <a:t>What are the problems we are solving</a:t>
            </a:r>
            <a:r>
              <a:rPr lang="en-US" dirty="0" smtClean="0"/>
              <a:t>?</a:t>
            </a:r>
          </a:p>
          <a:p>
            <a:r>
              <a:rPr lang="en-US" dirty="0" smtClean="0"/>
              <a:t>Why Access Services?</a:t>
            </a:r>
          </a:p>
          <a:p>
            <a:r>
              <a:rPr lang="en-US" dirty="0" smtClean="0"/>
              <a:t>Architecture Overview</a:t>
            </a:r>
          </a:p>
          <a:p>
            <a:r>
              <a:rPr lang="en-US" dirty="0"/>
              <a:t>Planning on-premises </a:t>
            </a:r>
            <a:r>
              <a:rPr lang="en-US" dirty="0" smtClean="0"/>
              <a:t>deployment</a:t>
            </a:r>
          </a:p>
          <a:p>
            <a:r>
              <a:rPr lang="en-US" dirty="0" smtClean="0"/>
              <a:t>On Premises deployment</a:t>
            </a:r>
          </a:p>
          <a:p>
            <a:r>
              <a:rPr lang="en-US" dirty="0" smtClean="0"/>
              <a:t>Conclusions </a:t>
            </a:r>
            <a:endParaRPr lang="en-US" dirty="0"/>
          </a:p>
        </p:txBody>
      </p:sp>
    </p:spTree>
    <p:extLst>
      <p:ext uri="{BB962C8B-B14F-4D97-AF65-F5344CB8AC3E}">
        <p14:creationId xmlns:p14="http://schemas.microsoft.com/office/powerpoint/2010/main" val="352407719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Enable Access Services on SharePoint </a:t>
            </a:r>
            <a:endParaRPr lang="en-US" dirty="0"/>
          </a:p>
        </p:txBody>
      </p:sp>
      <p:pic>
        <p:nvPicPr>
          <p:cNvPr id="4" name="Picture 3"/>
          <p:cNvPicPr/>
          <p:nvPr/>
        </p:nvPicPr>
        <p:blipFill>
          <a:blip r:embed="rId4"/>
          <a:stretch>
            <a:fillRect/>
          </a:stretch>
        </p:blipFill>
        <p:spPr>
          <a:xfrm>
            <a:off x="2218921" y="1820863"/>
            <a:ext cx="8001000" cy="4267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5028675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whitepaper</a:t>
            </a:r>
            <a:endParaRPr lang="en-US" dirty="0"/>
          </a:p>
        </p:txBody>
      </p:sp>
      <p:pic>
        <p:nvPicPr>
          <p:cNvPr id="4" name="Picture 3">
            <a:hlinkClick r:id="rId2"/>
          </p:cNvPr>
          <p:cNvPicPr>
            <a:picLocks noChangeAspect="1"/>
          </p:cNvPicPr>
          <p:nvPr/>
        </p:nvPicPr>
        <p:blipFill>
          <a:blip r:embed="rId3"/>
          <a:stretch>
            <a:fillRect/>
          </a:stretch>
        </p:blipFill>
        <p:spPr>
          <a:xfrm>
            <a:off x="1341438" y="1235392"/>
            <a:ext cx="9144000" cy="469956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1189037" y="6240462"/>
            <a:ext cx="98298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hlinkClick r:id="rId2"/>
              </a:rPr>
              <a:t>http://www.microsoft.com/en-us/download/details.aspx?id=30445</a:t>
            </a:r>
            <a:r>
              <a:rPr lang="en-US" sz="2400" dirty="0" smtClean="0">
                <a:gradFill>
                  <a:gsLst>
                    <a:gs pos="2917">
                      <a:srgbClr val="505050"/>
                    </a:gs>
                    <a:gs pos="30000">
                      <a:srgbClr val="505050"/>
                    </a:gs>
                  </a:gsLst>
                  <a:lin ang="5400000" scaled="0"/>
                </a:gradFill>
              </a:rPr>
              <a:t> </a:t>
            </a:r>
          </a:p>
        </p:txBody>
      </p:sp>
    </p:spTree>
    <p:extLst>
      <p:ext uri="{BB962C8B-B14F-4D97-AF65-F5344CB8AC3E}">
        <p14:creationId xmlns:p14="http://schemas.microsoft.com/office/powerpoint/2010/main" val="8983905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itle 2"/>
          <p:cNvSpPr txBox="1">
            <a:spLocks/>
          </p:cNvSpPr>
          <p:nvPr/>
        </p:nvSpPr>
        <p:spPr>
          <a:xfrm>
            <a:off x="274638" y="2125662"/>
            <a:ext cx="11887200"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250">
                      <a:srgbClr val="505050"/>
                    </a:gs>
                    <a:gs pos="100000">
                      <a:srgbClr val="505050"/>
                    </a:gs>
                  </a:gsLst>
                  <a:lin ang="5400000" scaled="0"/>
                </a:gradFill>
              </a:rPr>
              <a:t>What You Get With Access Services</a:t>
            </a:r>
          </a:p>
        </p:txBody>
      </p:sp>
      <p:sp>
        <p:nvSpPr>
          <p:cNvPr id="6" name="Rectangle 5"/>
          <p:cNvSpPr/>
          <p:nvPr/>
        </p:nvSpPr>
        <p:spPr bwMode="auto">
          <a:xfrm>
            <a:off x="3017837" y="4072721"/>
            <a:ext cx="2593060" cy="2438400"/>
          </a:xfrm>
          <a:prstGeom prst="rect">
            <a:avLst/>
          </a:prstGeom>
          <a:solidFill>
            <a:schemeClr val="accent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a:solidFill>
                  <a:srgbClr val="FFFFFF"/>
                </a:solidFill>
              </a:rPr>
              <a:t>Self-service</a:t>
            </a:r>
          </a:p>
          <a:p>
            <a:pPr algn="ctr" defTabSz="932472" fontAlgn="base">
              <a:spcBef>
                <a:spcPct val="0"/>
              </a:spcBef>
              <a:spcAft>
                <a:spcPct val="0"/>
              </a:spcAft>
            </a:pPr>
            <a:r>
              <a:rPr lang="en-US" sz="2800" dirty="0">
                <a:solidFill>
                  <a:srgbClr val="FFFFFF"/>
                </a:solidFill>
              </a:rPr>
              <a:t>for </a:t>
            </a:r>
            <a:r>
              <a:rPr lang="en-US" sz="2800" dirty="0" smtClean="0">
                <a:solidFill>
                  <a:srgbClr val="FFFFFF"/>
                </a:solidFill>
              </a:rPr>
              <a:t>IWs</a:t>
            </a:r>
            <a:endParaRPr lang="en-US" sz="2800" dirty="0">
              <a:gradFill>
                <a:gsLst>
                  <a:gs pos="0">
                    <a:srgbClr val="FFFFFF"/>
                  </a:gs>
                  <a:gs pos="100000">
                    <a:srgbClr val="FFFFFF"/>
                  </a:gs>
                </a:gsLst>
                <a:lin ang="5400000" scaled="0"/>
              </a:gradFill>
            </a:endParaRPr>
          </a:p>
        </p:txBody>
      </p:sp>
      <p:sp>
        <p:nvSpPr>
          <p:cNvPr id="9" name="Rectangle 8"/>
          <p:cNvSpPr/>
          <p:nvPr/>
        </p:nvSpPr>
        <p:spPr bwMode="auto">
          <a:xfrm>
            <a:off x="5839497" y="4080390"/>
            <a:ext cx="2600027" cy="24384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solidFill>
                  <a:srgbClr val="FFFFFF"/>
                </a:solidFill>
              </a:rPr>
              <a:t>Manageability </a:t>
            </a:r>
            <a:r>
              <a:rPr lang="en-US" sz="2800" dirty="0">
                <a:solidFill>
                  <a:srgbClr val="FFFFFF"/>
                </a:solidFill>
              </a:rPr>
              <a:t>for you</a:t>
            </a:r>
            <a:endParaRPr lang="en-US" sz="28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1499427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Intuitive design experience</a:t>
            </a:r>
            <a:br>
              <a:rPr lang="en-US" dirty="0"/>
            </a:br>
            <a:endParaRPr lang="en-US" dirty="0"/>
          </a:p>
        </p:txBody>
      </p:sp>
      <p:pic>
        <p:nvPicPr>
          <p:cNvPr id="4" name="Picture 3"/>
          <p:cNvPicPr>
            <a:picLocks noChangeAspect="1"/>
          </p:cNvPicPr>
          <p:nvPr/>
        </p:nvPicPr>
        <p:blipFill>
          <a:blip r:embed="rId3"/>
          <a:stretch>
            <a:fillRect/>
          </a:stretch>
        </p:blipFill>
        <p:spPr>
          <a:xfrm>
            <a:off x="1646236" y="1363663"/>
            <a:ext cx="9210421" cy="5421780"/>
          </a:xfrm>
          <a:prstGeom prst="rect">
            <a:avLst/>
          </a:prstGeom>
        </p:spPr>
      </p:pic>
    </p:spTree>
    <p:extLst>
      <p:ext uri="{BB962C8B-B14F-4D97-AF65-F5344CB8AC3E}">
        <p14:creationId xmlns:p14="http://schemas.microsoft.com/office/powerpoint/2010/main" val="244895470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Easy to </a:t>
            </a:r>
            <a:r>
              <a:rPr lang="en-US" dirty="0" smtClean="0"/>
              <a:t>Manage</a:t>
            </a:r>
            <a:r>
              <a:rPr lang="en-US" dirty="0"/>
              <a:t/>
            </a:r>
            <a:br>
              <a:rPr lang="en-US" dirty="0"/>
            </a:br>
            <a:endParaRPr lang="en-US" dirty="0"/>
          </a:p>
        </p:txBody>
      </p:sp>
      <p:sp>
        <p:nvSpPr>
          <p:cNvPr id="4" name="Text Placeholder 3"/>
          <p:cNvSpPr>
            <a:spLocks noGrp="1"/>
          </p:cNvSpPr>
          <p:nvPr>
            <p:ph type="body" sz="quarter" idx="10"/>
          </p:nvPr>
        </p:nvSpPr>
        <p:spPr>
          <a:xfrm>
            <a:off x="274639" y="1212849"/>
            <a:ext cx="5486399" cy="2665345"/>
          </a:xfrm>
        </p:spPr>
        <p:txBody>
          <a:bodyPr/>
          <a:lstStyle/>
          <a:p>
            <a:r>
              <a:rPr lang="en-US" dirty="0" smtClean="0"/>
              <a:t>SharePoint app</a:t>
            </a:r>
          </a:p>
          <a:p>
            <a:pPr lvl="1"/>
            <a:r>
              <a:rPr lang="en-US" dirty="0" smtClean="0"/>
              <a:t>Inherits Site’s management</a:t>
            </a:r>
          </a:p>
          <a:p>
            <a:r>
              <a:rPr lang="en-US" dirty="0" smtClean="0"/>
              <a:t>SQL data store</a:t>
            </a:r>
          </a:p>
          <a:p>
            <a:pPr lvl="1"/>
            <a:r>
              <a:rPr lang="en-US" dirty="0" smtClean="0"/>
              <a:t>Invisible from creators and users</a:t>
            </a:r>
          </a:p>
          <a:p>
            <a:endParaRPr lang="en-US" dirty="0"/>
          </a:p>
        </p:txBody>
      </p:sp>
      <p:sp>
        <p:nvSpPr>
          <p:cNvPr id="5" name="Text Placeholder 4"/>
          <p:cNvSpPr>
            <a:spLocks noGrp="1"/>
          </p:cNvSpPr>
          <p:nvPr>
            <p:ph type="body" sz="quarter" idx="11"/>
          </p:nvPr>
        </p:nvSpPr>
        <p:spPr/>
        <p:txBody>
          <a:bodyPr/>
          <a:lstStyle/>
          <a:p>
            <a:endParaRPr lang="en-US"/>
          </a:p>
        </p:txBody>
      </p:sp>
      <p:pic>
        <p:nvPicPr>
          <p:cNvPr id="3" name="Picture 2"/>
          <p:cNvPicPr>
            <a:picLocks noChangeAspect="1"/>
          </p:cNvPicPr>
          <p:nvPr/>
        </p:nvPicPr>
        <p:blipFill>
          <a:blip r:embed="rId2"/>
          <a:stretch>
            <a:fillRect/>
          </a:stretch>
        </p:blipFill>
        <p:spPr>
          <a:xfrm>
            <a:off x="4922837" y="2224381"/>
            <a:ext cx="7349629" cy="4465668"/>
          </a:xfrm>
          <a:prstGeom prst="rect">
            <a:avLst/>
          </a:prstGeom>
        </p:spPr>
      </p:pic>
    </p:spTree>
    <p:extLst>
      <p:ext uri="{BB962C8B-B14F-4D97-AF65-F5344CB8AC3E}">
        <p14:creationId xmlns:p14="http://schemas.microsoft.com/office/powerpoint/2010/main" val="794801939"/>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Migration</a:t>
            </a:r>
            <a:br>
              <a:rPr lang="en-US" dirty="0"/>
            </a:br>
            <a:endParaRPr lang="en-US" dirty="0"/>
          </a:p>
        </p:txBody>
      </p:sp>
      <p:sp>
        <p:nvSpPr>
          <p:cNvPr id="5" name="Text Placeholder 4"/>
          <p:cNvSpPr>
            <a:spLocks noGrp="1"/>
          </p:cNvSpPr>
          <p:nvPr>
            <p:ph type="body" sz="quarter" idx="10"/>
          </p:nvPr>
        </p:nvSpPr>
        <p:spPr>
          <a:xfrm>
            <a:off x="274638" y="1212850"/>
            <a:ext cx="11887200" cy="4124206"/>
          </a:xfrm>
        </p:spPr>
        <p:txBody>
          <a:bodyPr/>
          <a:lstStyle/>
          <a:p>
            <a:r>
              <a:rPr lang="en-US" dirty="0" smtClean="0"/>
              <a:t>Earlier version of Access</a:t>
            </a:r>
          </a:p>
          <a:p>
            <a:pPr lvl="1"/>
            <a:r>
              <a:rPr lang="en-US" dirty="0" smtClean="0"/>
              <a:t>Just the data or the whole applications</a:t>
            </a:r>
          </a:p>
          <a:p>
            <a:r>
              <a:rPr lang="en-US" dirty="0" smtClean="0"/>
              <a:t>Excel spreadsheets</a:t>
            </a:r>
          </a:p>
          <a:p>
            <a:r>
              <a:rPr lang="en-US" dirty="0" smtClean="0"/>
              <a:t>Other sources</a:t>
            </a:r>
          </a:p>
          <a:p>
            <a:pPr lvl="1"/>
            <a:r>
              <a:rPr lang="en-US" dirty="0" smtClean="0"/>
              <a:t>Like Lotus Notes</a:t>
            </a:r>
          </a:p>
          <a:p>
            <a:endParaRPr lang="en-US" dirty="0" smtClean="0"/>
          </a:p>
          <a:p>
            <a:endParaRPr lang="en-US" dirty="0"/>
          </a:p>
        </p:txBody>
      </p:sp>
      <p:pic>
        <p:nvPicPr>
          <p:cNvPr id="6" name="Picture 5"/>
          <p:cNvPicPr>
            <a:picLocks noChangeAspect="1"/>
          </p:cNvPicPr>
          <p:nvPr/>
        </p:nvPicPr>
        <p:blipFill>
          <a:blip r:embed="rId3"/>
          <a:stretch>
            <a:fillRect/>
          </a:stretch>
        </p:blipFill>
        <p:spPr>
          <a:xfrm>
            <a:off x="3017837" y="5173662"/>
            <a:ext cx="6614160" cy="1333500"/>
          </a:xfrm>
          <a:prstGeom prst="rect">
            <a:avLst/>
          </a:prstGeom>
        </p:spPr>
      </p:pic>
    </p:spTree>
    <p:extLst>
      <p:ext uri="{BB962C8B-B14F-4D97-AF65-F5344CB8AC3E}">
        <p14:creationId xmlns:p14="http://schemas.microsoft.com/office/powerpoint/2010/main" val="1431245791"/>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client vs. collaboration via the web</a:t>
            </a:r>
          </a:p>
        </p:txBody>
      </p:sp>
      <p:sp>
        <p:nvSpPr>
          <p:cNvPr id="3" name="Text Placeholder 2"/>
          <p:cNvSpPr>
            <a:spLocks noGrp="1"/>
          </p:cNvSpPr>
          <p:nvPr>
            <p:ph type="body" sz="quarter" idx="10"/>
          </p:nvPr>
        </p:nvSpPr>
        <p:spPr>
          <a:xfrm>
            <a:off x="274639" y="1212849"/>
            <a:ext cx="5486399" cy="3293209"/>
          </a:xfrm>
        </p:spPr>
        <p:txBody>
          <a:bodyPr/>
          <a:lstStyle/>
          <a:p>
            <a:r>
              <a:rPr lang="en-US" dirty="0" smtClean="0"/>
              <a:t>Desktop Client</a:t>
            </a:r>
          </a:p>
          <a:p>
            <a:r>
              <a:rPr lang="en-US" dirty="0" smtClean="0"/>
              <a:t>Rich functionality</a:t>
            </a:r>
          </a:p>
          <a:p>
            <a:r>
              <a:rPr lang="en-US" dirty="0" smtClean="0"/>
              <a:t>VBA</a:t>
            </a:r>
          </a:p>
          <a:p>
            <a:r>
              <a:rPr lang="en-US" dirty="0" smtClean="0"/>
              <a:t>Ecosystem</a:t>
            </a:r>
          </a:p>
          <a:p>
            <a:r>
              <a:rPr lang="en-US" dirty="0" smtClean="0"/>
              <a:t>Supported 2013</a:t>
            </a:r>
            <a:endParaRPr lang="en-US" dirty="0"/>
          </a:p>
        </p:txBody>
      </p:sp>
      <p:sp>
        <p:nvSpPr>
          <p:cNvPr id="4" name="Text Placeholder 3"/>
          <p:cNvSpPr>
            <a:spLocks noGrp="1"/>
          </p:cNvSpPr>
          <p:nvPr>
            <p:ph type="body" sz="quarter" idx="11"/>
          </p:nvPr>
        </p:nvSpPr>
        <p:spPr>
          <a:xfrm>
            <a:off x="6675439" y="1212849"/>
            <a:ext cx="5486399" cy="3945696"/>
          </a:xfrm>
        </p:spPr>
        <p:txBody>
          <a:bodyPr/>
          <a:lstStyle/>
          <a:p>
            <a:r>
              <a:rPr lang="en-US" dirty="0" smtClean="0"/>
              <a:t>Web</a:t>
            </a:r>
          </a:p>
          <a:p>
            <a:r>
              <a:rPr lang="en-US" dirty="0" smtClean="0"/>
              <a:t>Easy sharing</a:t>
            </a:r>
          </a:p>
          <a:p>
            <a:r>
              <a:rPr lang="en-US" dirty="0" smtClean="0"/>
              <a:t>No code</a:t>
            </a:r>
          </a:p>
          <a:p>
            <a:r>
              <a:rPr lang="en-US" dirty="0" smtClean="0"/>
              <a:t>Latest technology</a:t>
            </a:r>
          </a:p>
          <a:p>
            <a:r>
              <a:rPr lang="en-US" dirty="0" smtClean="0"/>
              <a:t>New functionality</a:t>
            </a:r>
          </a:p>
          <a:p>
            <a:endParaRPr lang="en-US" dirty="0"/>
          </a:p>
        </p:txBody>
      </p:sp>
    </p:spTree>
    <p:extLst>
      <p:ext uri="{BB962C8B-B14F-4D97-AF65-F5344CB8AC3E}">
        <p14:creationId xmlns:p14="http://schemas.microsoft.com/office/powerpoint/2010/main" val="2507233334"/>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br>
              <a:rPr lang="en-US" dirty="0"/>
            </a:br>
            <a:endParaRPr lang="en-US" dirty="0"/>
          </a:p>
        </p:txBody>
      </p:sp>
      <p:sp>
        <p:nvSpPr>
          <p:cNvPr id="4" name="Text Placeholder 3"/>
          <p:cNvSpPr>
            <a:spLocks noGrp="1"/>
          </p:cNvSpPr>
          <p:nvPr>
            <p:ph type="body" sz="quarter" idx="10"/>
          </p:nvPr>
        </p:nvSpPr>
        <p:spPr>
          <a:xfrm>
            <a:off x="274638" y="1212850"/>
            <a:ext cx="11887200" cy="5478423"/>
          </a:xfrm>
        </p:spPr>
        <p:txBody>
          <a:bodyPr/>
          <a:lstStyle/>
          <a:p>
            <a:r>
              <a:rPr lang="en-US" dirty="0" smtClean="0"/>
              <a:t>Most environments have some out of control data</a:t>
            </a:r>
          </a:p>
          <a:p>
            <a:r>
              <a:rPr lang="en-US" dirty="0" smtClean="0"/>
              <a:t>Access Services provides a simple robust container </a:t>
            </a:r>
          </a:p>
          <a:p>
            <a:pPr lvl="1"/>
            <a:r>
              <a:rPr lang="en-US" dirty="0" smtClean="0"/>
              <a:t>Secure, professional UI, no code, SharePoint apps, managed, end-user empowered, and more</a:t>
            </a:r>
          </a:p>
          <a:p>
            <a:r>
              <a:rPr lang="en-US" dirty="0"/>
              <a:t>G</a:t>
            </a:r>
            <a:r>
              <a:rPr lang="en-US" dirty="0" smtClean="0"/>
              <a:t>et control of data at the edge with Access Services</a:t>
            </a:r>
          </a:p>
          <a:p>
            <a:r>
              <a:rPr lang="en-US" dirty="0" smtClean="0"/>
              <a:t>Office 365 already has Access Services</a:t>
            </a:r>
          </a:p>
          <a:p>
            <a:r>
              <a:rPr lang="en-US" dirty="0" smtClean="0"/>
              <a:t>on-premises environments can setup Access Services</a:t>
            </a:r>
          </a:p>
          <a:p>
            <a:r>
              <a:rPr lang="en-US" dirty="0" smtClean="0"/>
              <a:t>Safely empower end-user to reduce IT workload</a:t>
            </a:r>
          </a:p>
          <a:p>
            <a:r>
              <a:rPr lang="en-US" dirty="0" smtClean="0"/>
              <a:t>…</a:t>
            </a:r>
          </a:p>
          <a:p>
            <a:pPr lvl="1"/>
            <a:endParaRPr lang="en-US" dirty="0"/>
          </a:p>
        </p:txBody>
      </p:sp>
    </p:spTree>
    <p:extLst>
      <p:ext uri="{BB962C8B-B14F-4D97-AF65-F5344CB8AC3E}">
        <p14:creationId xmlns:p14="http://schemas.microsoft.com/office/powerpoint/2010/main" val="3708159129"/>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1656" r="1937"/>
          <a:stretch/>
        </p:blipFill>
        <p:spPr bwMode="auto">
          <a:xfrm>
            <a:off x="6503864" y="1320911"/>
            <a:ext cx="5318359" cy="4775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p:txBody>
          <a:bodyPr/>
          <a:lstStyle/>
          <a:p>
            <a:r>
              <a:rPr lang="en-US" dirty="0" smtClean="0"/>
              <a:t>Try Out Access 2013 Web Databases</a:t>
            </a:r>
            <a:endParaRPr lang="en-US" dirty="0"/>
          </a:p>
        </p:txBody>
      </p:sp>
      <p:sp>
        <p:nvSpPr>
          <p:cNvPr id="21" name="Text Placeholder 25"/>
          <p:cNvSpPr>
            <a:spLocks noGrp="1"/>
          </p:cNvSpPr>
          <p:nvPr>
            <p:ph type="body" sz="quarter" idx="10"/>
          </p:nvPr>
        </p:nvSpPr>
        <p:spPr>
          <a:prstGeom prst="rect">
            <a:avLst/>
          </a:prstGeom>
        </p:spPr>
        <p:txBody>
          <a:bodyPr/>
          <a:lstStyle/>
          <a:p>
            <a:r>
              <a:rPr lang="en-US" sz="4896" dirty="0"/>
              <a:t>Office.com/Preview</a:t>
            </a:r>
            <a:endParaRPr lang="en-US" dirty="0"/>
          </a:p>
        </p:txBody>
      </p:sp>
      <p:sp>
        <p:nvSpPr>
          <p:cNvPr id="16" name="Rectangle 15"/>
          <p:cNvSpPr/>
          <p:nvPr/>
        </p:nvSpPr>
        <p:spPr bwMode="auto">
          <a:xfrm flipV="1">
            <a:off x="6412551" y="1320910"/>
            <a:ext cx="5740626" cy="1536278"/>
          </a:xfrm>
          <a:prstGeom prst="rect">
            <a:avLst/>
          </a:prstGeom>
          <a:gradFill>
            <a:gsLst>
              <a:gs pos="12000">
                <a:schemeClr val="tx1">
                  <a:alpha val="0"/>
                </a:schemeClr>
              </a:gs>
              <a:gs pos="65000">
                <a:schemeClr val="bg2"/>
              </a:gs>
            </a:gsLst>
            <a:lin ang="54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aphicFrame>
        <p:nvGraphicFramePr>
          <p:cNvPr id="2" name="Table 1"/>
          <p:cNvGraphicFramePr>
            <a:graphicFrameLocks noGrp="1"/>
          </p:cNvGraphicFramePr>
          <p:nvPr>
            <p:extLst>
              <p:ext uri="{D42A27DB-BD31-4B8C-83A1-F6EECF244321}">
                <p14:modId xmlns:p14="http://schemas.microsoft.com/office/powerpoint/2010/main" val="1713217040"/>
              </p:ext>
            </p:extLst>
          </p:nvPr>
        </p:nvGraphicFramePr>
        <p:xfrm>
          <a:off x="621512" y="3531658"/>
          <a:ext cx="5239758" cy="2564658"/>
        </p:xfrm>
        <a:graphic>
          <a:graphicData uri="http://schemas.openxmlformats.org/drawingml/2006/table">
            <a:tbl>
              <a:tblPr firstRow="1" bandRow="1">
                <a:tableStyleId>{5C22544A-7EE6-4342-B048-85BDC9FD1C3A}</a:tableStyleId>
              </a:tblPr>
              <a:tblGrid>
                <a:gridCol w="2711912"/>
                <a:gridCol w="1242749"/>
                <a:gridCol w="1285097"/>
              </a:tblGrid>
              <a:tr h="1088037">
                <a:tc>
                  <a:txBody>
                    <a:bodyPr/>
                    <a:lstStyle/>
                    <a:p>
                      <a:r>
                        <a:rPr lang="en-US" sz="1600" dirty="0" smtClean="0"/>
                        <a:t>Office 365 Preview</a:t>
                      </a:r>
                      <a:r>
                        <a:rPr lang="en-US" sz="1600" baseline="0" dirty="0" smtClean="0"/>
                        <a:t> Plan</a:t>
                      </a:r>
                      <a:endParaRPr lang="en-US" sz="1600" dirty="0"/>
                    </a:p>
                  </a:txBody>
                  <a:tcPr marL="93260" marR="93260" marT="46630" marB="46630" anchor="ctr"/>
                </a:tc>
                <a:tc>
                  <a:txBody>
                    <a:bodyPr/>
                    <a:lstStyle/>
                    <a:p>
                      <a:r>
                        <a:rPr lang="en-US" sz="1600" baseline="0" dirty="0" smtClean="0"/>
                        <a:t>Access 2013 Client</a:t>
                      </a:r>
                      <a:endParaRPr lang="en-US" sz="1600" dirty="0"/>
                    </a:p>
                  </a:txBody>
                  <a:tcPr marL="93260" marR="93260" marT="46630" marB="46630" anchor="ctr"/>
                </a:tc>
                <a:tc>
                  <a:txBody>
                    <a:bodyPr/>
                    <a:lstStyle/>
                    <a:p>
                      <a:r>
                        <a:rPr lang="en-US" sz="1600" baseline="0" dirty="0" smtClean="0"/>
                        <a:t>Access 2013 Database Hosting</a:t>
                      </a:r>
                      <a:endParaRPr lang="en-US" sz="1600" dirty="0"/>
                    </a:p>
                  </a:txBody>
                  <a:tcPr marL="93260" marR="93260" marT="46630" marB="46630" anchor="ctr"/>
                </a:tc>
              </a:tr>
              <a:tr h="378222">
                <a:tc>
                  <a:txBody>
                    <a:bodyPr/>
                    <a:lstStyle/>
                    <a:p>
                      <a:r>
                        <a:rPr lang="en-US" sz="1600" dirty="0" smtClean="0"/>
                        <a:t>Home Premium</a:t>
                      </a:r>
                      <a:endParaRPr lang="en-US" sz="1600" dirty="0"/>
                    </a:p>
                  </a:txBody>
                  <a:tcPr marL="93260" marR="93260" marT="46630" marB="46630"/>
                </a:tc>
                <a:tc>
                  <a:txBody>
                    <a:bodyPr/>
                    <a:lstStyle/>
                    <a:p>
                      <a:r>
                        <a:rPr lang="en-US" sz="1600" baseline="0" dirty="0" smtClean="0"/>
                        <a:t>Yes</a:t>
                      </a:r>
                      <a:endParaRPr lang="en-US" sz="1600" dirty="0"/>
                    </a:p>
                  </a:txBody>
                  <a:tcPr marL="93260" marR="93260" marT="46630" marB="46630">
                    <a:solidFill>
                      <a:schemeClr val="accent2">
                        <a:lumMod val="40000"/>
                        <a:lumOff val="60000"/>
                      </a:schemeClr>
                    </a:solidFill>
                  </a:tcPr>
                </a:tc>
                <a:tc>
                  <a:txBody>
                    <a:bodyPr/>
                    <a:lstStyle/>
                    <a:p>
                      <a:r>
                        <a:rPr lang="en-US" sz="1600" dirty="0" smtClean="0"/>
                        <a:t>No</a:t>
                      </a:r>
                      <a:endParaRPr lang="en-US" sz="1600" dirty="0"/>
                    </a:p>
                  </a:txBody>
                  <a:tcPr marL="93260" marR="93260" marT="46630" marB="46630">
                    <a:solidFill>
                      <a:schemeClr val="accent3">
                        <a:lumMod val="40000"/>
                        <a:lumOff val="60000"/>
                      </a:schemeClr>
                    </a:solidFill>
                  </a:tcPr>
                </a:tc>
              </a:tr>
              <a:tr h="378222">
                <a:tc>
                  <a:txBody>
                    <a:bodyPr/>
                    <a:lstStyle/>
                    <a:p>
                      <a:r>
                        <a:rPr lang="en-US" sz="1600" dirty="0" smtClean="0"/>
                        <a:t>ProPlus</a:t>
                      </a:r>
                      <a:endParaRPr lang="en-US" sz="1600" dirty="0"/>
                    </a:p>
                  </a:txBody>
                  <a:tcPr marL="93260" marR="93260"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aseline="0" dirty="0" smtClean="0"/>
                        <a:t>Yes</a:t>
                      </a:r>
                      <a:endParaRPr lang="en-US" sz="1600" dirty="0" smtClean="0"/>
                    </a:p>
                  </a:txBody>
                  <a:tcPr marL="93260" marR="93260" marT="46630" marB="46630">
                    <a:solidFill>
                      <a:schemeClr val="accent2">
                        <a:lumMod val="40000"/>
                        <a:lumOff val="60000"/>
                      </a:schemeClr>
                    </a:solidFill>
                  </a:tcPr>
                </a:tc>
                <a:tc>
                  <a:txBody>
                    <a:bodyPr/>
                    <a:lstStyle/>
                    <a:p>
                      <a:r>
                        <a:rPr lang="en-US" sz="1600" dirty="0" smtClean="0"/>
                        <a:t>No</a:t>
                      </a:r>
                      <a:endParaRPr lang="en-US" sz="1600" dirty="0"/>
                    </a:p>
                  </a:txBody>
                  <a:tcPr marL="93260" marR="93260" marT="46630" marB="46630">
                    <a:solidFill>
                      <a:schemeClr val="accent3">
                        <a:lumMod val="40000"/>
                        <a:lumOff val="60000"/>
                      </a:schemeClr>
                    </a:solidFill>
                  </a:tcPr>
                </a:tc>
              </a:tr>
              <a:tr h="378222">
                <a:tc>
                  <a:txBody>
                    <a:bodyPr/>
                    <a:lstStyle/>
                    <a:p>
                      <a:r>
                        <a:rPr lang="en-US" sz="1600" baseline="0" dirty="0" smtClean="0"/>
                        <a:t>Small Business Premium</a:t>
                      </a:r>
                      <a:endParaRPr lang="en-US" sz="1600" dirty="0"/>
                    </a:p>
                  </a:txBody>
                  <a:tcPr marL="93260" marR="93260"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aseline="0" dirty="0" smtClean="0"/>
                        <a:t>Yes</a:t>
                      </a:r>
                      <a:endParaRPr lang="en-US" sz="1600" dirty="0" smtClean="0"/>
                    </a:p>
                  </a:txBody>
                  <a:tcPr marL="93260" marR="93260" marT="46630" marB="46630">
                    <a:solidFill>
                      <a:schemeClr val="accent2">
                        <a:lumMod val="40000"/>
                        <a:lumOff val="60000"/>
                      </a:schemeClr>
                    </a:solidFill>
                  </a:tcPr>
                </a:tc>
                <a:tc>
                  <a:txBody>
                    <a:bodyPr/>
                    <a:lstStyle/>
                    <a:p>
                      <a:r>
                        <a:rPr lang="en-US" sz="1600" dirty="0" smtClean="0"/>
                        <a:t>Yes</a:t>
                      </a:r>
                      <a:endParaRPr lang="en-US" sz="1600" dirty="0"/>
                    </a:p>
                  </a:txBody>
                  <a:tcPr marL="93260" marR="93260" marT="46630" marB="46630">
                    <a:solidFill>
                      <a:schemeClr val="accent2">
                        <a:lumMod val="40000"/>
                        <a:lumOff val="60000"/>
                      </a:schemeClr>
                    </a:solidFill>
                  </a:tcPr>
                </a:tc>
              </a:tr>
              <a:tr h="341955">
                <a:tc>
                  <a:txBody>
                    <a:bodyPr/>
                    <a:lstStyle/>
                    <a:p>
                      <a:r>
                        <a:rPr lang="en-US" sz="1600" dirty="0" smtClean="0"/>
                        <a:t>Home Premium</a:t>
                      </a:r>
                      <a:endParaRPr lang="en-US" sz="1600" dirty="0"/>
                    </a:p>
                  </a:txBody>
                  <a:tcPr marL="93260" marR="93260"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aseline="0" dirty="0" smtClean="0"/>
                        <a:t>Yes</a:t>
                      </a:r>
                      <a:endParaRPr lang="en-US" sz="1600" dirty="0" smtClean="0"/>
                    </a:p>
                  </a:txBody>
                  <a:tcPr marL="93260" marR="93260" marT="46630" marB="46630">
                    <a:solidFill>
                      <a:schemeClr val="accent2">
                        <a:lumMod val="40000"/>
                        <a:lumOff val="60000"/>
                      </a:schemeClr>
                    </a:solidFill>
                  </a:tcPr>
                </a:tc>
                <a:tc>
                  <a:txBody>
                    <a:bodyPr/>
                    <a:lstStyle/>
                    <a:p>
                      <a:r>
                        <a:rPr lang="en-US" sz="1600" dirty="0" smtClean="0"/>
                        <a:t>Yes</a:t>
                      </a:r>
                      <a:endParaRPr lang="en-US" sz="1600" dirty="0"/>
                    </a:p>
                  </a:txBody>
                  <a:tcPr marL="93260" marR="93260" marT="46630" marB="46630">
                    <a:solidFill>
                      <a:schemeClr val="accent2">
                        <a:lumMod val="40000"/>
                        <a:lumOff val="60000"/>
                      </a:schemeClr>
                    </a:solidFill>
                  </a:tcPr>
                </a:tc>
              </a:tr>
            </a:tbl>
          </a:graphicData>
        </a:graphic>
      </p:graphicFrame>
      <p:sp>
        <p:nvSpPr>
          <p:cNvPr id="15" name="Oval 14"/>
          <p:cNvSpPr/>
          <p:nvPr/>
        </p:nvSpPr>
        <p:spPr bwMode="auto">
          <a:xfrm>
            <a:off x="7549225" y="5828767"/>
            <a:ext cx="2638286" cy="341174"/>
          </a:xfrm>
          <a:prstGeom prst="ellips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cxnSp>
        <p:nvCxnSpPr>
          <p:cNvPr id="18" name="Straight Connector 17"/>
          <p:cNvCxnSpPr/>
          <p:nvPr/>
        </p:nvCxnSpPr>
        <p:spPr>
          <a:xfrm>
            <a:off x="6677977" y="5919674"/>
            <a:ext cx="871248" cy="212241"/>
          </a:xfrm>
          <a:prstGeom prst="lin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p:cNvCxnSpPr/>
          <p:nvPr/>
        </p:nvCxnSpPr>
        <p:spPr>
          <a:xfrm>
            <a:off x="10588367" y="4578034"/>
            <a:ext cx="871248" cy="212241"/>
          </a:xfrm>
          <a:prstGeom prst="lin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599193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Engineering Team’s Sessions</a:t>
            </a:r>
            <a:r>
              <a:rPr lang="en-US" dirty="0"/>
              <a:t/>
            </a:r>
            <a:br>
              <a:rPr lang="en-US" dirty="0"/>
            </a:b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279828765"/>
              </p:ext>
            </p:extLst>
          </p:nvPr>
        </p:nvGraphicFramePr>
        <p:xfrm>
          <a:off x="808037" y="1439862"/>
          <a:ext cx="10881241" cy="5001288"/>
        </p:xfrm>
        <a:graphic>
          <a:graphicData uri="http://schemas.openxmlformats.org/drawingml/2006/table">
            <a:tbl>
              <a:tblPr firstCol="1" bandRow="1">
                <a:tableStyleId>{5C22544A-7EE6-4342-B048-85BDC9FD1C3A}</a:tableStyleId>
              </a:tblPr>
              <a:tblGrid>
                <a:gridCol w="1185249"/>
                <a:gridCol w="5794549"/>
                <a:gridCol w="1810797"/>
                <a:gridCol w="2090646"/>
              </a:tblGrid>
              <a:tr h="766658">
                <a:tc>
                  <a:txBody>
                    <a:bodyPr/>
                    <a:lstStyle/>
                    <a:p>
                      <a:pPr marL="0" marR="0">
                        <a:spcBef>
                          <a:spcPts val="0"/>
                        </a:spcBef>
                        <a:spcAft>
                          <a:spcPts val="0"/>
                        </a:spcAft>
                      </a:pPr>
                      <a:r>
                        <a:rPr lang="en-US" sz="1600" dirty="0">
                          <a:effectLst/>
                        </a:rPr>
                        <a:t>SPC026</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Apps for SharePoint in 60s with Access 2013</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Tuesday 10:30am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South Seas Ballroom E</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866993">
                <a:tc>
                  <a:txBody>
                    <a:bodyPr/>
                    <a:lstStyle/>
                    <a:p>
                      <a:pPr marL="0" marR="0">
                        <a:spcBef>
                          <a:spcPts val="0"/>
                        </a:spcBef>
                        <a:spcAft>
                          <a:spcPts val="0"/>
                        </a:spcAft>
                      </a:pPr>
                      <a:r>
                        <a:rPr lang="en-US" sz="1600">
                          <a:effectLst/>
                        </a:rPr>
                        <a:t>SPC043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Configuring and Managing Access Services in SharePoint 2013</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Wednesday 10:30am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Mandalay Bay Ballroom G</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866993">
                <a:tc>
                  <a:txBody>
                    <a:bodyPr/>
                    <a:lstStyle/>
                    <a:p>
                      <a:pPr marL="0" marR="0">
                        <a:spcBef>
                          <a:spcPts val="0"/>
                        </a:spcBef>
                        <a:spcAft>
                          <a:spcPts val="0"/>
                        </a:spcAft>
                      </a:pPr>
                      <a:r>
                        <a:rPr lang="en-US" sz="1600">
                          <a:effectLst/>
                        </a:rPr>
                        <a:t>SPC193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Access Databases: Taming the Beast</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Wednesday 1:45pm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Lagoon CDIJ</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866993">
                <a:tc>
                  <a:txBody>
                    <a:bodyPr/>
                    <a:lstStyle/>
                    <a:p>
                      <a:pPr marL="0" marR="0">
                        <a:spcBef>
                          <a:spcPts val="0"/>
                        </a:spcBef>
                        <a:spcAft>
                          <a:spcPts val="0"/>
                        </a:spcAft>
                      </a:pPr>
                      <a:r>
                        <a:rPr lang="en-US" sz="1600">
                          <a:effectLst/>
                        </a:rPr>
                        <a:t>SPC071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Building Apps for SharePoint with Access 2013: A deeper dive</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Wednesday 1:45pm</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South Seas Ballroom E</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866993">
                <a:tc>
                  <a:txBody>
                    <a:bodyPr/>
                    <a:lstStyle/>
                    <a:p>
                      <a:pPr marL="0" marR="0">
                        <a:spcBef>
                          <a:spcPts val="0"/>
                        </a:spcBef>
                        <a:spcAft>
                          <a:spcPts val="0"/>
                        </a:spcAft>
                      </a:pPr>
                      <a:r>
                        <a:rPr lang="en-US" sz="1600">
                          <a:effectLst/>
                        </a:rPr>
                        <a:t>SPC099</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Moving Legacy Data/Systems to SharePoint/SQL Azure with Access 2013 (Lotus Notes/MDB/Excel etc…)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Thursday 10:30am</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Banyan ABCD</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766658">
                <a:tc>
                  <a:txBody>
                    <a:bodyPr/>
                    <a:lstStyle/>
                    <a:p>
                      <a:pPr marL="0" marR="0">
                        <a:spcBef>
                          <a:spcPts val="0"/>
                        </a:spcBef>
                        <a:spcAft>
                          <a:spcPts val="0"/>
                        </a:spcAft>
                      </a:pPr>
                      <a:r>
                        <a:rPr lang="en-US" sz="1600" dirty="0">
                          <a:effectLst/>
                        </a:rPr>
                        <a:t>HOL045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Creating a SharePoint App with Access Services: Hands on Lab</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All times</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bl>
          </a:graphicData>
        </a:graphic>
      </p:graphicFrame>
    </p:spTree>
    <p:extLst>
      <p:ext uri="{BB962C8B-B14F-4D97-AF65-F5344CB8AC3E}">
        <p14:creationId xmlns:p14="http://schemas.microsoft.com/office/powerpoint/2010/main" val="350316819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the problems we are solving?</a:t>
            </a:r>
            <a:endParaRPr lang="en-US" dirty="0"/>
          </a:p>
        </p:txBody>
      </p:sp>
      <p:sp>
        <p:nvSpPr>
          <p:cNvPr id="3" name="Text Placeholder 2"/>
          <p:cNvSpPr>
            <a:spLocks noGrp="1"/>
          </p:cNvSpPr>
          <p:nvPr>
            <p:ph type="body" sz="quarter" idx="10"/>
          </p:nvPr>
        </p:nvSpPr>
        <p:spPr>
          <a:xfrm>
            <a:off x="277003" y="1744662"/>
            <a:ext cx="11887200" cy="4801314"/>
          </a:xfrm>
        </p:spPr>
        <p:txBody>
          <a:bodyPr/>
          <a:lstStyle/>
          <a:p>
            <a:r>
              <a:rPr lang="en-US" dirty="0" smtClean="0"/>
              <a:t>Unknown/uncontrolled data applications</a:t>
            </a:r>
          </a:p>
          <a:p>
            <a:r>
              <a:rPr lang="en-US" dirty="0" smtClean="0"/>
              <a:t>Bad/broken end-user applications</a:t>
            </a:r>
          </a:p>
          <a:p>
            <a:r>
              <a:rPr lang="en-US" dirty="0" smtClean="0"/>
              <a:t>Inefficient business processes</a:t>
            </a:r>
          </a:p>
          <a:p>
            <a:r>
              <a:rPr lang="en-US" dirty="0" smtClean="0"/>
              <a:t>Backlog of IT requests</a:t>
            </a:r>
          </a:p>
          <a:p>
            <a:r>
              <a:rPr lang="en-US" dirty="0" smtClean="0"/>
              <a:t>No data access control/backup</a:t>
            </a:r>
          </a:p>
          <a:p>
            <a:r>
              <a:rPr lang="en-US" dirty="0" smtClean="0"/>
              <a:t>Difficult application sharing</a:t>
            </a:r>
          </a:p>
          <a:p>
            <a:r>
              <a:rPr lang="en-US" dirty="0" smtClean="0"/>
              <a:t>Lack of upgrade path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2237" y="2444207"/>
            <a:ext cx="4101769" cy="4101769"/>
          </a:xfrm>
          <a:prstGeom prst="rect">
            <a:avLst/>
          </a:prstGeom>
        </p:spPr>
      </p:pic>
    </p:spTree>
    <p:extLst>
      <p:ext uri="{BB962C8B-B14F-4D97-AF65-F5344CB8AC3E}">
        <p14:creationId xmlns:p14="http://schemas.microsoft.com/office/powerpoint/2010/main" val="689879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r>
              <a:rPr lang="en-US" dirty="0"/>
              <a:t/>
            </a:r>
            <a:br>
              <a:rPr lang="en-US" dirty="0"/>
            </a:br>
            <a:endParaRPr lang="en-US" dirty="0"/>
          </a:p>
        </p:txBody>
      </p:sp>
      <p:graphicFrame>
        <p:nvGraphicFramePr>
          <p:cNvPr id="5" name="Table 4"/>
          <p:cNvGraphicFramePr>
            <a:graphicFrameLocks noGrp="1"/>
          </p:cNvGraphicFramePr>
          <p:nvPr/>
        </p:nvGraphicFramePr>
        <p:xfrm>
          <a:off x="1006214" y="1394166"/>
          <a:ext cx="10606924" cy="5029144"/>
        </p:xfrm>
        <a:graphic>
          <a:graphicData uri="http://schemas.openxmlformats.org/drawingml/2006/table">
            <a:tbl>
              <a:tblPr firstCol="1" bandRow="1">
                <a:tableStyleId>{5C22544A-7EE6-4342-B048-85BDC9FD1C3A}</a:tableStyleId>
              </a:tblPr>
              <a:tblGrid>
                <a:gridCol w="1155369"/>
                <a:gridCol w="5648467"/>
                <a:gridCol w="1765146"/>
                <a:gridCol w="2037942"/>
              </a:tblGrid>
              <a:tr h="760192">
                <a:tc>
                  <a:txBody>
                    <a:bodyPr/>
                    <a:lstStyle/>
                    <a:p>
                      <a:pPr marL="0" marR="0">
                        <a:spcBef>
                          <a:spcPts val="0"/>
                        </a:spcBef>
                        <a:spcAft>
                          <a:spcPts val="0"/>
                        </a:spcAft>
                      </a:pPr>
                      <a:r>
                        <a:rPr lang="en-US" sz="1600" dirty="0">
                          <a:effectLst/>
                        </a:rPr>
                        <a:t>SPC010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An overview of developing SharePoint-hosted apps</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Tuesday 1:45pm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South Seas CDFJI</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SPC133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Introduction to the Cloud App Model for Office and SharePoint – Part 1</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Monday 2:00pm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South Seas</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 134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Introduction to the Cloud App Model for Office and SharePoint – Part 2</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Monday 3:45pm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South Seas</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SPC029</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Building auto-hosted apps for SharePoint</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Tuesday 1:45pm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Banyan ABCD</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SPC240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Understanding and Maintaining SharePoint Apps for IT Professionals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Tuesday 5:00pm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Mandalay Bay Ballrom H</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SPC260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What's New in Spreadsheet Management for Office and SharePoint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Wednesday 10:30am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Islander IED</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dirty="0">
                          <a:effectLst/>
                        </a:rPr>
                        <a:t>SPC106</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Getting Your Apps into the Office and SharePoint Store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Thursday 12:00pm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South Seas E</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bl>
          </a:graphicData>
        </a:graphic>
      </p:graphicFrame>
    </p:spTree>
    <p:extLst>
      <p:ext uri="{BB962C8B-B14F-4D97-AF65-F5344CB8AC3E}">
        <p14:creationId xmlns:p14="http://schemas.microsoft.com/office/powerpoint/2010/main" val="420630839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4" name="Text Placeholder 3"/>
          <p:cNvSpPr>
            <a:spLocks noGrp="1"/>
          </p:cNvSpPr>
          <p:nvPr>
            <p:ph type="body" sz="quarter" idx="10"/>
          </p:nvPr>
        </p:nvSpPr>
        <p:spPr>
          <a:xfrm>
            <a:off x="274638" y="1212850"/>
            <a:ext cx="11887200" cy="4801314"/>
          </a:xfrm>
        </p:spPr>
        <p:txBody>
          <a:bodyPr/>
          <a:lstStyle/>
          <a:p>
            <a:r>
              <a:rPr lang="en-US" dirty="0"/>
              <a:t>http</a:t>
            </a:r>
            <a:r>
              <a:rPr lang="en-US" dirty="0" smtClean="0"/>
              <a:t>://blogs.office.com</a:t>
            </a:r>
          </a:p>
          <a:p>
            <a:r>
              <a:rPr lang="en-US" dirty="0">
                <a:hlinkClick r:id="rId2"/>
              </a:rPr>
              <a:t>http://blogs.office.com/b/microsoft-access</a:t>
            </a:r>
            <a:r>
              <a:rPr lang="en-US" dirty="0" smtClean="0">
                <a:hlinkClick r:id="rId2"/>
              </a:rPr>
              <a:t>/</a:t>
            </a:r>
            <a:endParaRPr lang="en-US" dirty="0" smtClean="0"/>
          </a:p>
          <a:p>
            <a:r>
              <a:rPr lang="en-US" dirty="0">
                <a:hlinkClick r:id="rId2"/>
              </a:rPr>
              <a:t>http:// </a:t>
            </a:r>
            <a:r>
              <a:rPr lang="en-US" dirty="0" smtClean="0">
                <a:hlinkClick r:id="rId3"/>
              </a:rPr>
              <a:t>www.microsoft.com/office/preview</a:t>
            </a:r>
            <a:endParaRPr lang="en-US" dirty="0" smtClean="0"/>
          </a:p>
          <a:p>
            <a:r>
              <a:rPr lang="en-US" dirty="0">
                <a:hlinkClick r:id="rId4"/>
              </a:rPr>
              <a:t>http://</a:t>
            </a:r>
            <a:r>
              <a:rPr lang="en-US" dirty="0" smtClean="0">
                <a:hlinkClick r:id="rId4"/>
              </a:rPr>
              <a:t>msdn.microsoft.com/access</a:t>
            </a:r>
            <a:endParaRPr lang="en-US" dirty="0" smtClean="0"/>
          </a:p>
          <a:p>
            <a:r>
              <a:rPr lang="en-US" dirty="0">
                <a:hlinkClick r:id="rId5"/>
              </a:rPr>
              <a:t>http://</a:t>
            </a:r>
            <a:r>
              <a:rPr lang="en-US" dirty="0" smtClean="0">
                <a:hlinkClick r:id="rId5"/>
              </a:rPr>
              <a:t>msdn.microsoft.com/SharePoint</a:t>
            </a:r>
            <a:endParaRPr lang="en-US" dirty="0" smtClean="0"/>
          </a:p>
          <a:p>
            <a:endParaRPr lang="en-US" dirty="0"/>
          </a:p>
          <a:p>
            <a:endParaRPr lang="en-US" dirty="0"/>
          </a:p>
        </p:txBody>
      </p:sp>
    </p:spTree>
    <p:extLst>
      <p:ext uri="{BB962C8B-B14F-4D97-AF65-F5344CB8AC3E}">
        <p14:creationId xmlns:p14="http://schemas.microsoft.com/office/powerpoint/2010/main" val="85062141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587768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Questions</a:t>
            </a: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848" y="1091751"/>
            <a:ext cx="6228100" cy="5525269"/>
          </a:xfrm>
          <a:prstGeom prst="rect">
            <a:avLst/>
          </a:prstGeom>
        </p:spPr>
      </p:pic>
    </p:spTree>
    <p:extLst>
      <p:ext uri="{BB962C8B-B14F-4D97-AF65-F5344CB8AC3E}">
        <p14:creationId xmlns:p14="http://schemas.microsoft.com/office/powerpoint/2010/main" val="3415345773"/>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518277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is Your Data?</a:t>
            </a:r>
            <a:endParaRPr lang="en-US" dirty="0"/>
          </a:p>
        </p:txBody>
      </p:sp>
      <p:sp>
        <p:nvSpPr>
          <p:cNvPr id="3" name="Text Placeholder 2"/>
          <p:cNvSpPr>
            <a:spLocks noGrp="1"/>
          </p:cNvSpPr>
          <p:nvPr>
            <p:ph type="body" sz="quarter" idx="10"/>
          </p:nvPr>
        </p:nvSpPr>
        <p:spPr>
          <a:xfrm>
            <a:off x="274639" y="1212849"/>
            <a:ext cx="5486399" cy="5250668"/>
          </a:xfrm>
        </p:spPr>
        <p:txBody>
          <a:bodyPr/>
          <a:lstStyle/>
          <a:p>
            <a:r>
              <a:rPr lang="en-US" dirty="0" smtClean="0"/>
              <a:t>On paper</a:t>
            </a:r>
          </a:p>
          <a:p>
            <a:r>
              <a:rPr lang="en-US" dirty="0" smtClean="0"/>
              <a:t>MS Word documents</a:t>
            </a:r>
          </a:p>
          <a:p>
            <a:r>
              <a:rPr lang="en-US" dirty="0" smtClean="0"/>
              <a:t>MS Excel spreadsheets</a:t>
            </a:r>
          </a:p>
          <a:p>
            <a:r>
              <a:rPr lang="en-US" dirty="0" smtClean="0"/>
              <a:t>RDMS systems</a:t>
            </a:r>
          </a:p>
          <a:p>
            <a:r>
              <a:rPr lang="en-US" dirty="0" smtClean="0"/>
              <a:t>Mainframes</a:t>
            </a:r>
          </a:p>
          <a:p>
            <a:r>
              <a:rPr lang="en-US" dirty="0" smtClean="0"/>
              <a:t>Cloud</a:t>
            </a:r>
          </a:p>
          <a:p>
            <a:r>
              <a:rPr lang="en-US" dirty="0" smtClean="0"/>
              <a:t>All of the above</a:t>
            </a:r>
          </a:p>
          <a:p>
            <a:endParaRPr lang="en-US" dirty="0"/>
          </a:p>
        </p:txBody>
      </p:sp>
      <p:sp>
        <p:nvSpPr>
          <p:cNvPr id="7" name="Text Placeholder 6"/>
          <p:cNvSpPr>
            <a:spLocks noGrp="1"/>
          </p:cNvSpPr>
          <p:nvPr>
            <p:ph type="body" sz="quarter" idx="11"/>
          </p:nvPr>
        </p:nvSpPr>
        <p:spPr>
          <a:xfrm>
            <a:off x="6675439" y="1212849"/>
            <a:ext cx="5486399" cy="3293209"/>
          </a:xfrm>
        </p:spPr>
        <p:txBody>
          <a:bodyPr/>
          <a:lstStyle/>
          <a:p>
            <a:r>
              <a:rPr lang="en-US" dirty="0" smtClean="0"/>
              <a:t>Laptops</a:t>
            </a:r>
          </a:p>
          <a:p>
            <a:r>
              <a:rPr lang="en-US" dirty="0" smtClean="0"/>
              <a:t>Thumb drives</a:t>
            </a:r>
          </a:p>
          <a:p>
            <a:r>
              <a:rPr lang="en-US" dirty="0" smtClean="0"/>
              <a:t>Servers</a:t>
            </a:r>
          </a:p>
          <a:p>
            <a:r>
              <a:rPr lang="en-US" dirty="0" smtClean="0"/>
              <a:t>Whiteboards</a:t>
            </a:r>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7837" y="4019905"/>
            <a:ext cx="4419600" cy="2948702"/>
          </a:xfrm>
          <a:prstGeom prst="rect">
            <a:avLst/>
          </a:prstGeom>
        </p:spPr>
      </p:pic>
    </p:spTree>
    <p:extLst>
      <p:ext uri="{BB962C8B-B14F-4D97-AF65-F5344CB8AC3E}">
        <p14:creationId xmlns:p14="http://schemas.microsoft.com/office/powerpoint/2010/main" val="253022965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74638" y="2125662"/>
            <a:ext cx="11887200"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600">
                <a:gradFill>
                  <a:gsLst>
                    <a:gs pos="1250">
                      <a:srgbClr val="505050"/>
                    </a:gs>
                    <a:gs pos="100000">
                      <a:srgbClr val="505050"/>
                    </a:gs>
                  </a:gsLst>
                  <a:lin ang="5400000" scaled="0"/>
                </a:gradFill>
              </a:rPr>
              <a:t>Why Access?</a:t>
            </a:r>
          </a:p>
        </p:txBody>
      </p:sp>
    </p:spTree>
    <p:extLst>
      <p:ext uri="{BB962C8B-B14F-4D97-AF65-F5344CB8AC3E}">
        <p14:creationId xmlns:p14="http://schemas.microsoft.com/office/powerpoint/2010/main" val="346533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1948" y="233151"/>
            <a:ext cx="11370961" cy="1525571"/>
          </a:xfrm>
        </p:spPr>
        <p:txBody>
          <a:bodyPr/>
          <a:lstStyle/>
          <a:p>
            <a:r>
              <a:rPr lang="en-US" dirty="0" smtClean="0"/>
              <a:t>Access: Virtues of Simple + Structured</a:t>
            </a:r>
            <a:r>
              <a:rPr lang="en-US" dirty="0"/>
              <a:t/>
            </a:r>
            <a:br>
              <a:rPr lang="en-US" dirty="0"/>
            </a:br>
            <a:endParaRPr lang="en-US" dirty="0"/>
          </a:p>
        </p:txBody>
      </p:sp>
      <p:graphicFrame>
        <p:nvGraphicFramePr>
          <p:cNvPr id="2" name="Diagram 2"/>
          <p:cNvGraphicFramePr/>
          <p:nvPr>
            <p:extLst/>
          </p:nvPr>
        </p:nvGraphicFramePr>
        <p:xfrm>
          <a:off x="1081253" y="1594645"/>
          <a:ext cx="10911459" cy="5036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 Placeholder 4"/>
          <p:cNvSpPr>
            <a:spLocks noGrp="1"/>
          </p:cNvSpPr>
          <p:nvPr>
            <p:ph type="body" sz="quarter" idx="10"/>
          </p:nvPr>
        </p:nvSpPr>
        <p:spPr>
          <a:xfrm>
            <a:off x="7426995" y="2107438"/>
            <a:ext cx="2638496" cy="1292662"/>
          </a:xfrm>
        </p:spPr>
        <p:txBody>
          <a:bodyPr/>
          <a:lstStyle/>
          <a:p>
            <a:r>
              <a:rPr lang="en-US" dirty="0" smtClean="0"/>
              <a:t>Structured</a:t>
            </a:r>
          </a:p>
        </p:txBody>
      </p:sp>
      <p:sp>
        <p:nvSpPr>
          <p:cNvPr id="12" name="AutoShape 2" descr="Access Mastermind - Access App"/>
          <p:cNvSpPr>
            <a:spLocks noChangeAspect="1" noChangeArrowheads="1"/>
          </p:cNvSpPr>
          <p:nvPr/>
        </p:nvSpPr>
        <p:spPr bwMode="auto">
          <a:xfrm>
            <a:off x="161173" y="-147339"/>
            <a:ext cx="310868" cy="3108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nvGrpSpPr>
          <p:cNvPr id="7" name="Group 6"/>
          <p:cNvGrpSpPr/>
          <p:nvPr/>
        </p:nvGrpSpPr>
        <p:grpSpPr>
          <a:xfrm>
            <a:off x="5963663" y="2679585"/>
            <a:ext cx="2087332" cy="1769065"/>
            <a:chOff x="5860192" y="2408881"/>
            <a:chExt cx="2330967" cy="1952936"/>
          </a:xfrm>
        </p:grpSpPr>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85159" y="3145344"/>
              <a:ext cx="1216473" cy="1216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Placeholder 4"/>
            <p:cNvSpPr txBox="1">
              <a:spLocks/>
            </p:cNvSpPr>
            <p:nvPr/>
          </p:nvSpPr>
          <p:spPr>
            <a:xfrm>
              <a:off x="5860192" y="2408881"/>
              <a:ext cx="2330967" cy="636243"/>
            </a:xfrm>
            <a:prstGeom prst="rect">
              <a:avLst/>
            </a:prstGeom>
          </p:spPr>
          <p:txBody>
            <a:bodyPr vert="horz"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gradFill>
                    <a:gsLst>
                      <a:gs pos="100000">
                        <a:schemeClr val="tx2"/>
                      </a:gs>
                      <a:gs pos="0">
                        <a:schemeClr val="tx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tx1"/>
                      </a:gs>
                      <a:gs pos="6000">
                        <a:schemeClr val="tx1"/>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tx1"/>
                      </a:gs>
                      <a:gs pos="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80" dirty="0">
                  <a:solidFill>
                    <a:srgbClr val="C00000"/>
                  </a:solidFill>
                </a:rPr>
                <a:t>Access</a:t>
              </a:r>
            </a:p>
          </p:txBody>
        </p:sp>
      </p:grpSp>
      <p:sp>
        <p:nvSpPr>
          <p:cNvPr id="13" name="Text Placeholder 4"/>
          <p:cNvSpPr txBox="1">
            <a:spLocks/>
          </p:cNvSpPr>
          <p:nvPr/>
        </p:nvSpPr>
        <p:spPr>
          <a:xfrm>
            <a:off x="3222269" y="2103406"/>
            <a:ext cx="2997588" cy="576340"/>
          </a:xfrm>
          <a:prstGeom prst="rect">
            <a:avLst/>
          </a:prstGeom>
        </p:spPr>
        <p:txBody>
          <a:bodyPr vert="horz" wrap="square"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gradFill>
                  <a:gsLst>
                    <a:gs pos="100000">
                      <a:schemeClr val="tx2"/>
                    </a:gs>
                    <a:gs pos="0">
                      <a:schemeClr val="tx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tx1"/>
                    </a:gs>
                    <a:gs pos="6000">
                      <a:schemeClr val="tx1"/>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tx1"/>
                    </a:gs>
                    <a:gs pos="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80" dirty="0">
                <a:gradFill>
                  <a:gsLst>
                    <a:gs pos="100000">
                      <a:srgbClr val="012654"/>
                    </a:gs>
                    <a:gs pos="0">
                      <a:srgbClr val="012654"/>
                    </a:gs>
                  </a:gsLst>
                  <a:lin ang="5400000" scaled="0"/>
                </a:gradFill>
              </a:rPr>
              <a:t>Simple</a:t>
            </a:r>
          </a:p>
        </p:txBody>
      </p:sp>
      <p:sp>
        <p:nvSpPr>
          <p:cNvPr id="8" name="TextBox 7"/>
          <p:cNvSpPr txBox="1"/>
          <p:nvPr/>
        </p:nvSpPr>
        <p:spPr>
          <a:xfrm>
            <a:off x="5178450" y="1189069"/>
            <a:ext cx="2587974" cy="384205"/>
          </a:xfrm>
          <a:prstGeom prst="rect">
            <a:avLst/>
          </a:prstGeom>
          <a:noFill/>
        </p:spPr>
        <p:txBody>
          <a:bodyPr wrap="square" lIns="0" tIns="0" rIns="0" bIns="0" rtlCol="0">
            <a:spAutoFit/>
          </a:bodyPr>
          <a:lstStyle/>
          <a:p>
            <a:pPr algn="ctr"/>
            <a:r>
              <a:rPr lang="en-US" sz="2448" spc="-71" dirty="0">
                <a:gradFill>
                  <a:gsLst>
                    <a:gs pos="2917">
                      <a:srgbClr val="00AEEF"/>
                    </a:gs>
                    <a:gs pos="95000">
                      <a:srgbClr val="00AEEF"/>
                    </a:gs>
                  </a:gsLst>
                  <a:lin ang="5400000" scaled="0"/>
                </a:gradFill>
              </a:rPr>
              <a:t>Data Containers</a:t>
            </a:r>
          </a:p>
        </p:txBody>
      </p:sp>
      <p:cxnSp>
        <p:nvCxnSpPr>
          <p:cNvPr id="14" name="Straight Connector 13"/>
          <p:cNvCxnSpPr/>
          <p:nvPr/>
        </p:nvCxnSpPr>
        <p:spPr>
          <a:xfrm flipV="1">
            <a:off x="1561099" y="4111631"/>
            <a:ext cx="3617351" cy="2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102097" y="4111631"/>
            <a:ext cx="3423805" cy="3729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229934" y="2800469"/>
            <a:ext cx="6214117" cy="958583"/>
          </a:xfrm>
          <a:prstGeom prst="rect">
            <a:avLst/>
          </a:prstGeom>
        </p:spPr>
        <p:txBody>
          <a:bodyPr>
            <a:spAutoFit/>
          </a:bodyPr>
          <a:lstStyle/>
          <a:p>
            <a:r>
              <a:rPr lang="en-US" sz="1836" dirty="0">
                <a:solidFill>
                  <a:srgbClr val="505050"/>
                </a:solidFill>
              </a:rPr>
              <a:t>Low up-front investment</a:t>
            </a:r>
          </a:p>
          <a:p>
            <a:r>
              <a:rPr lang="en-US" sz="1836" dirty="0">
                <a:solidFill>
                  <a:srgbClr val="505050"/>
                </a:solidFill>
              </a:rPr>
              <a:t>Easy to evolve and iterate</a:t>
            </a:r>
          </a:p>
          <a:p>
            <a:r>
              <a:rPr lang="en-US" sz="1836" dirty="0">
                <a:solidFill>
                  <a:srgbClr val="505050"/>
                </a:solidFill>
              </a:rPr>
              <a:t>Easy adoption</a:t>
            </a:r>
          </a:p>
        </p:txBody>
      </p:sp>
      <p:sp>
        <p:nvSpPr>
          <p:cNvPr id="18" name="Rectangle 17"/>
          <p:cNvSpPr/>
          <p:nvPr/>
        </p:nvSpPr>
        <p:spPr>
          <a:xfrm>
            <a:off x="8050996" y="2800468"/>
            <a:ext cx="6214117" cy="1246721"/>
          </a:xfrm>
          <a:prstGeom prst="rect">
            <a:avLst/>
          </a:prstGeom>
        </p:spPr>
        <p:txBody>
          <a:bodyPr>
            <a:spAutoFit/>
          </a:bodyPr>
          <a:lstStyle/>
          <a:p>
            <a:r>
              <a:rPr lang="en-US" sz="1836" dirty="0">
                <a:solidFill>
                  <a:srgbClr val="505050"/>
                </a:solidFill>
              </a:rPr>
              <a:t>One version of the truth</a:t>
            </a:r>
          </a:p>
          <a:p>
            <a:r>
              <a:rPr lang="en-US" sz="1836" dirty="0">
                <a:solidFill>
                  <a:srgbClr val="505050"/>
                </a:solidFill>
              </a:rPr>
              <a:t>Easy to collaborate </a:t>
            </a:r>
          </a:p>
          <a:p>
            <a:r>
              <a:rPr lang="en-US" sz="1836" dirty="0">
                <a:solidFill>
                  <a:srgbClr val="505050"/>
                </a:solidFill>
              </a:rPr>
              <a:t>Powerful analysis</a:t>
            </a:r>
          </a:p>
          <a:p>
            <a:r>
              <a:rPr lang="en-US" sz="1836" dirty="0">
                <a:solidFill>
                  <a:srgbClr val="505050"/>
                </a:solidFill>
              </a:rPr>
              <a:t>Keeps data clean</a:t>
            </a:r>
          </a:p>
        </p:txBody>
      </p:sp>
      <p:sp>
        <p:nvSpPr>
          <p:cNvPr id="22" name="Rectangle 21"/>
          <p:cNvSpPr/>
          <p:nvPr/>
        </p:nvSpPr>
        <p:spPr>
          <a:xfrm>
            <a:off x="2071391" y="4362143"/>
            <a:ext cx="6214117" cy="1246721"/>
          </a:xfrm>
          <a:prstGeom prst="rect">
            <a:avLst/>
          </a:prstGeom>
        </p:spPr>
        <p:txBody>
          <a:bodyPr>
            <a:spAutoFit/>
          </a:bodyPr>
          <a:lstStyle/>
          <a:p>
            <a:r>
              <a:rPr lang="en-US" sz="1836" dirty="0">
                <a:solidFill>
                  <a:srgbClr val="505050"/>
                </a:solidFill>
              </a:rPr>
              <a:t>Multiple versions of the truth</a:t>
            </a:r>
          </a:p>
          <a:p>
            <a:r>
              <a:rPr lang="en-US" sz="1836" dirty="0">
                <a:solidFill>
                  <a:srgbClr val="505050"/>
                </a:solidFill>
              </a:rPr>
              <a:t>Hard to collaborate </a:t>
            </a:r>
          </a:p>
          <a:p>
            <a:r>
              <a:rPr lang="en-US" sz="1836" dirty="0">
                <a:solidFill>
                  <a:srgbClr val="505050"/>
                </a:solidFill>
              </a:rPr>
              <a:t>Difficult to analyze</a:t>
            </a:r>
          </a:p>
          <a:p>
            <a:r>
              <a:rPr lang="en-US" sz="1836" dirty="0">
                <a:solidFill>
                  <a:srgbClr val="505050"/>
                </a:solidFill>
              </a:rPr>
              <a:t>Keeping data clean is a chore</a:t>
            </a:r>
          </a:p>
        </p:txBody>
      </p:sp>
      <p:sp>
        <p:nvSpPr>
          <p:cNvPr id="23" name="Rectangle 22"/>
          <p:cNvSpPr/>
          <p:nvPr/>
        </p:nvSpPr>
        <p:spPr>
          <a:xfrm>
            <a:off x="8062014" y="4448650"/>
            <a:ext cx="6214117" cy="958583"/>
          </a:xfrm>
          <a:prstGeom prst="rect">
            <a:avLst/>
          </a:prstGeom>
        </p:spPr>
        <p:txBody>
          <a:bodyPr>
            <a:spAutoFit/>
          </a:bodyPr>
          <a:lstStyle/>
          <a:p>
            <a:r>
              <a:rPr lang="en-US" sz="1836" dirty="0">
                <a:solidFill>
                  <a:srgbClr val="505050"/>
                </a:solidFill>
              </a:rPr>
              <a:t>High up-front investment</a:t>
            </a:r>
          </a:p>
          <a:p>
            <a:r>
              <a:rPr lang="en-US" sz="1836" dirty="0">
                <a:solidFill>
                  <a:srgbClr val="505050"/>
                </a:solidFill>
              </a:rPr>
              <a:t>Hard to evolve and iterate</a:t>
            </a:r>
          </a:p>
          <a:p>
            <a:r>
              <a:rPr lang="en-US" sz="1836" dirty="0">
                <a:solidFill>
                  <a:srgbClr val="505050"/>
                </a:solidFill>
              </a:rPr>
              <a:t>Hard to adopt</a:t>
            </a:r>
          </a:p>
        </p:txBody>
      </p:sp>
      <p:sp>
        <p:nvSpPr>
          <p:cNvPr id="25" name="Text Placeholder 4"/>
          <p:cNvSpPr txBox="1">
            <a:spLocks/>
          </p:cNvSpPr>
          <p:nvPr/>
        </p:nvSpPr>
        <p:spPr>
          <a:xfrm>
            <a:off x="316608" y="2513923"/>
            <a:ext cx="2997588" cy="576340"/>
          </a:xfrm>
          <a:prstGeom prst="rect">
            <a:avLst/>
          </a:prstGeom>
        </p:spPr>
        <p:txBody>
          <a:bodyPr vert="horz" wrap="square"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gradFill>
                  <a:gsLst>
                    <a:gs pos="100000">
                      <a:schemeClr val="tx2"/>
                    </a:gs>
                    <a:gs pos="0">
                      <a:schemeClr val="tx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tx1"/>
                    </a:gs>
                    <a:gs pos="6000">
                      <a:schemeClr val="tx1"/>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tx1"/>
                    </a:gs>
                    <a:gs pos="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80" dirty="0">
                <a:gradFill>
                  <a:gsLst>
                    <a:gs pos="100000">
                      <a:srgbClr val="012654"/>
                    </a:gs>
                    <a:gs pos="0">
                      <a:srgbClr val="012654"/>
                    </a:gs>
                  </a:gsLst>
                  <a:lin ang="5400000" scaled="0"/>
                </a:gradFill>
              </a:rPr>
              <a:t>Virtues</a:t>
            </a:r>
          </a:p>
        </p:txBody>
      </p:sp>
      <p:sp>
        <p:nvSpPr>
          <p:cNvPr id="26" name="Text Placeholder 4"/>
          <p:cNvSpPr txBox="1">
            <a:spLocks/>
          </p:cNvSpPr>
          <p:nvPr/>
        </p:nvSpPr>
        <p:spPr>
          <a:xfrm>
            <a:off x="392762" y="5234556"/>
            <a:ext cx="2997588" cy="576340"/>
          </a:xfrm>
          <a:prstGeom prst="rect">
            <a:avLst/>
          </a:prstGeom>
        </p:spPr>
        <p:txBody>
          <a:bodyPr vert="horz" wrap="square"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gradFill>
                  <a:gsLst>
                    <a:gs pos="100000">
                      <a:schemeClr val="tx2"/>
                    </a:gs>
                    <a:gs pos="0">
                      <a:schemeClr val="tx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tx1"/>
                    </a:gs>
                    <a:gs pos="6000">
                      <a:schemeClr val="tx1"/>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tx1"/>
                    </a:gs>
                    <a:gs pos="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80" dirty="0">
                <a:gradFill>
                  <a:gsLst>
                    <a:gs pos="100000">
                      <a:srgbClr val="012654"/>
                    </a:gs>
                    <a:gs pos="0">
                      <a:srgbClr val="012654"/>
                    </a:gs>
                  </a:gsLst>
                  <a:lin ang="5400000" scaled="0"/>
                </a:gradFill>
              </a:rPr>
              <a:t>Vices</a:t>
            </a:r>
          </a:p>
        </p:txBody>
      </p:sp>
    </p:spTree>
    <p:extLst>
      <p:ext uri="{BB962C8B-B14F-4D97-AF65-F5344CB8AC3E}">
        <p14:creationId xmlns:p14="http://schemas.microsoft.com/office/powerpoint/2010/main" val="25217956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2396E-6 -7.40741E-7 L -0.00026 -0.17523 " pathEditMode="relative" rAng="0" ptsTypes="AA">
                                      <p:cBhvr>
                                        <p:cTn id="6" dur="2000" fill="hold"/>
                                        <p:tgtEl>
                                          <p:spTgt spid="7"/>
                                        </p:tgtEl>
                                        <p:attrNameLst>
                                          <p:attrName>ppt_x</p:attrName>
                                          <p:attrName>ppt_y</p:attrName>
                                        </p:attrNameLst>
                                      </p:cBhvr>
                                      <p:rCtr x="-13" y="-8773"/>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1.78432E-6 -2.59259E-6 L 0.24993 0.05695 " pathEditMode="relative" rAng="0" ptsTypes="AA">
                                      <p:cBhvr>
                                        <p:cTn id="10" dur="2000" fill="hold"/>
                                        <p:tgtEl>
                                          <p:spTgt spid="17"/>
                                        </p:tgtEl>
                                        <p:attrNameLst>
                                          <p:attrName>ppt_x</p:attrName>
                                          <p:attrName>ppt_y</p:attrName>
                                        </p:attrNameLst>
                                      </p:cBhvr>
                                      <p:rCtr x="12490" y="2847"/>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8.93462E-7 -2.96296E-6 L -0.21829 0.18287 " pathEditMode="relative" rAng="0" ptsTypes="AA">
                                      <p:cBhvr>
                                        <p:cTn id="14" dur="2000" fill="hold"/>
                                        <p:tgtEl>
                                          <p:spTgt spid="18"/>
                                        </p:tgtEl>
                                        <p:attrNameLst>
                                          <p:attrName>ppt_x</p:attrName>
                                          <p:attrName>ppt_y</p:attrName>
                                        </p:attrNameLst>
                                      </p:cBhvr>
                                      <p:rCtr x="-10914" y="91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Desktop vs. Access Services</a:t>
            </a:r>
            <a:endParaRPr lang="en-US" dirty="0"/>
          </a:p>
        </p:txBody>
      </p:sp>
      <p:sp>
        <p:nvSpPr>
          <p:cNvPr id="3" name="Text Placeholder 2"/>
          <p:cNvSpPr>
            <a:spLocks noGrp="1"/>
          </p:cNvSpPr>
          <p:nvPr>
            <p:ph type="body" sz="quarter" idx="10"/>
          </p:nvPr>
        </p:nvSpPr>
        <p:spPr>
          <a:xfrm>
            <a:off x="274639" y="1516062"/>
            <a:ext cx="11887200" cy="3447098"/>
          </a:xfrm>
        </p:spPr>
        <p:txBody>
          <a:bodyPr/>
          <a:lstStyle/>
          <a:p>
            <a:r>
              <a:rPr lang="en-US" dirty="0" smtClean="0"/>
              <a:t>Classic Access desktop applications</a:t>
            </a:r>
          </a:p>
          <a:p>
            <a:pPr lvl="1"/>
            <a:r>
              <a:rPr lang="en-US" dirty="0" smtClean="0"/>
              <a:t>Must be deployed to a client machine</a:t>
            </a:r>
          </a:p>
          <a:p>
            <a:pPr lvl="1"/>
            <a:r>
              <a:rPr lang="en-US" dirty="0" smtClean="0"/>
              <a:t>20 </a:t>
            </a:r>
            <a:r>
              <a:rPr lang="en-US" dirty="0"/>
              <a:t>years </a:t>
            </a:r>
            <a:r>
              <a:rPr lang="en-US" dirty="0" smtClean="0"/>
              <a:t>old / very popular </a:t>
            </a:r>
          </a:p>
          <a:p>
            <a:r>
              <a:rPr lang="en-US" dirty="0" smtClean="0"/>
              <a:t>Access Services</a:t>
            </a:r>
          </a:p>
          <a:p>
            <a:pPr lvl="1"/>
            <a:r>
              <a:rPr lang="en-US" dirty="0" smtClean="0"/>
              <a:t>Upgraded for 2013</a:t>
            </a:r>
            <a:r>
              <a:rPr lang="en-US" dirty="0"/>
              <a:t>	</a:t>
            </a:r>
            <a:endParaRPr lang="en-US" dirty="0" smtClean="0"/>
          </a:p>
          <a:p>
            <a:pPr lvl="1"/>
            <a:r>
              <a:rPr lang="en-US" dirty="0" smtClean="0"/>
              <a:t>SharePoint applications</a:t>
            </a:r>
          </a:p>
          <a:p>
            <a:r>
              <a:rPr lang="en-US" dirty="0"/>
              <a:t>		</a:t>
            </a:r>
          </a:p>
        </p:txBody>
      </p:sp>
    </p:spTree>
    <p:extLst>
      <p:ext uri="{BB962C8B-B14F-4D97-AF65-F5344CB8AC3E}">
        <p14:creationId xmlns:p14="http://schemas.microsoft.com/office/powerpoint/2010/main" val="293898815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AccessOnPrem" id="{B727F6D7-3C9A-4172-B209-8E2140AEAA78}" vid="{D2250CA0-380E-4401-973B-4E7E2DD33BA5}"/>
    </a:ext>
  </a:extLst>
</a:theme>
</file>

<file path=ppt/theme/theme4.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AccessOnPrem" id="{B727F6D7-3C9A-4172-B209-8E2140AEAA78}" vid="{929A8E8F-649B-45D1-868C-C49EE844DC1D}"/>
    </a:ext>
  </a:extLst>
</a:theme>
</file>

<file path=ppt/theme/theme5.xml><?xml version="1.0" encoding="utf-8"?>
<a:theme xmlns:a="http://schemas.openxmlformats.org/drawingml/2006/main" name="2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AccessOnPrem" id="{B727F6D7-3C9A-4172-B209-8E2140AEAA78}" vid="{929A8E8F-649B-45D1-868C-C49EE844DC1D}"/>
    </a:ext>
  </a:extLst>
</a:theme>
</file>

<file path=ppt/theme/theme6.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2.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3.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4.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5.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6.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Lois Wang &amp; Gary Devendorf</External_x0020_Speaker>
    <Session_x0020_Code xmlns="2295e2e7-0eeb-498e-8716-217bb2ee6ee3">SPC043</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Gary Devendorf, Kevin Nickel, Lois Wang, Robert Piper </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BF31E1D5-DA54-49DE-BD9D-6C0E78D9F0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http://purl.org/dc/dcmitype/"/>
    <ds:schemaRef ds:uri="2295e2e7-0eeb-498e-8716-217bb2ee6ee3"/>
    <ds:schemaRef ds:uri="http://www.w3.org/XML/1998/namespace"/>
    <ds:schemaRef ds:uri="http://purl.org/dc/terms/"/>
    <ds:schemaRef ds:uri="230e9df3-be65-4c73-a93b-d1236ebd677e"/>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032d541b-1b4e-4d91-93c7-b10533c52f7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17033</TotalTime>
  <Words>4977</Words>
  <Application>Microsoft Office PowerPoint</Application>
  <PresentationFormat>Custom</PresentationFormat>
  <Paragraphs>537</Paragraphs>
  <Slides>54</Slides>
  <Notes>34</Notes>
  <HiddenSlides>0</HiddenSlides>
  <MMClips>0</MMClips>
  <ScaleCrop>false</ScaleCrop>
  <HeadingPairs>
    <vt:vector size="4" baseType="variant">
      <vt:variant>
        <vt:lpstr>Theme</vt:lpstr>
      </vt:variant>
      <vt:variant>
        <vt:i4>6</vt:i4>
      </vt:variant>
      <vt:variant>
        <vt:lpstr>Slide Titles</vt:lpstr>
      </vt:variant>
      <vt:variant>
        <vt:i4>54</vt:i4>
      </vt:variant>
    </vt:vector>
  </HeadingPairs>
  <TitlesOfParts>
    <vt:vector size="60" baseType="lpstr">
      <vt:lpstr>5-30072_SPC2012_IT-Pro_Template_16x9</vt:lpstr>
      <vt:lpstr>5-30072_SPC2012_IT-Pro_Template_16x9_Light</vt:lpstr>
      <vt:lpstr>1_5-30072_SPC2012_IT-Pro_Template_16x9</vt:lpstr>
      <vt:lpstr>1_5-30072_SPC2012_IT-Pro_Template_16x9_Light</vt:lpstr>
      <vt:lpstr>2_5-30072_SPC2012_IT-Pro_Template_16x9_Light</vt:lpstr>
      <vt:lpstr>5-30072_SPC2012_Business_Template_16x9_Light</vt:lpstr>
      <vt:lpstr>PowerPoint Presentation</vt:lpstr>
      <vt:lpstr>Configuring and Managing Access Services in SharePoint 2013</vt:lpstr>
      <vt:lpstr>What you will learn in this session</vt:lpstr>
      <vt:lpstr>Agenda</vt:lpstr>
      <vt:lpstr>What are the problems we are solving?</vt:lpstr>
      <vt:lpstr>Where is Your Data?</vt:lpstr>
      <vt:lpstr>PowerPoint Presentation</vt:lpstr>
      <vt:lpstr>Access: Virtues of Simple + Structured </vt:lpstr>
      <vt:lpstr>Access Desktop vs. Access Services</vt:lpstr>
      <vt:lpstr>Demo</vt:lpstr>
      <vt:lpstr>Access 2013 Web Apps</vt:lpstr>
      <vt:lpstr>Polished, Professional User Interface</vt:lpstr>
      <vt:lpstr>Demo</vt:lpstr>
      <vt:lpstr>1. New app model</vt:lpstr>
      <vt:lpstr>2. SharePoint Deployment</vt:lpstr>
      <vt:lpstr>3. SQL back-end</vt:lpstr>
      <vt:lpstr>Demo</vt:lpstr>
      <vt:lpstr>Advantages of Access Services</vt:lpstr>
      <vt:lpstr>PowerPoint Presentation</vt:lpstr>
      <vt:lpstr>Access Services on Office 365</vt:lpstr>
      <vt:lpstr>Access Services on-premises?</vt:lpstr>
      <vt:lpstr>Office 365 is Awesome </vt:lpstr>
      <vt:lpstr>Not Everyone Can Use Office 365</vt:lpstr>
      <vt:lpstr>Access Services for On-premises Environments</vt:lpstr>
      <vt:lpstr>PowerPoint Presentation</vt:lpstr>
      <vt:lpstr>Software Requirement</vt:lpstr>
      <vt:lpstr>Security Model</vt:lpstr>
      <vt:lpstr>Security Model</vt:lpstr>
      <vt:lpstr>Manageability</vt:lpstr>
      <vt:lpstr>PowerPoint Presentation</vt:lpstr>
      <vt:lpstr>PowerPoint Presentation</vt:lpstr>
      <vt:lpstr>Install &amp; Configure SQL Server 2012 (1)</vt:lpstr>
      <vt:lpstr>Configure SQL Server 2012 (2)</vt:lpstr>
      <vt:lpstr>Install &amp; Configure SQL Server 2012 (3)</vt:lpstr>
      <vt:lpstr>Install &amp; Configure SQL Server 2012 (4)</vt:lpstr>
      <vt:lpstr>PowerPoint Presentation</vt:lpstr>
      <vt:lpstr>Install Access pre-req components (cont.)</vt:lpstr>
      <vt:lpstr>IIS Application Pool Load User Profile</vt:lpstr>
      <vt:lpstr>PowerPoint Presentation</vt:lpstr>
      <vt:lpstr>Enable Access Services on SharePoint </vt:lpstr>
      <vt:lpstr>The whitepaper</vt:lpstr>
      <vt:lpstr>PowerPoint Presentation</vt:lpstr>
      <vt:lpstr>Intuitive design experience </vt:lpstr>
      <vt:lpstr>Easy to Manage </vt:lpstr>
      <vt:lpstr>Migration </vt:lpstr>
      <vt:lpstr>Access client vs. collaboration via the web</vt:lpstr>
      <vt:lpstr>Conclusions </vt:lpstr>
      <vt:lpstr>Try Out Access 2013 Web Databases</vt:lpstr>
      <vt:lpstr>Access Engineering Team’s Sessions </vt:lpstr>
      <vt:lpstr>Related Sessions </vt:lpstr>
      <vt:lpstr>Resources</vt:lpstr>
      <vt:lpstr>PowerPoint Presentation</vt:lpstr>
      <vt:lpstr>Questions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Configuring and Managing Access Services in SharePoint 2013</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929</cp:revision>
  <dcterms:created xsi:type="dcterms:W3CDTF">2012-05-22T07:38:31Z</dcterms:created>
  <dcterms:modified xsi:type="dcterms:W3CDTF">2012-12-05T22:54:46Z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