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3.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183" r:id="rId5"/>
    <p:sldMasterId id="2147484205" r:id="rId6"/>
    <p:sldMasterId id="2147484216" r:id="rId7"/>
  </p:sldMasterIdLst>
  <p:notesMasterIdLst>
    <p:notesMasterId r:id="rId30"/>
  </p:notesMasterIdLst>
  <p:handoutMasterIdLst>
    <p:handoutMasterId r:id="rId31"/>
  </p:handoutMasterIdLst>
  <p:sldIdLst>
    <p:sldId id="1055" r:id="rId8"/>
    <p:sldId id="1054" r:id="rId9"/>
    <p:sldId id="1090" r:id="rId10"/>
    <p:sldId id="1091" r:id="rId11"/>
    <p:sldId id="1098" r:id="rId12"/>
    <p:sldId id="1102" r:id="rId13"/>
    <p:sldId id="1103" r:id="rId14"/>
    <p:sldId id="1104" r:id="rId15"/>
    <p:sldId id="1099" r:id="rId16"/>
    <p:sldId id="1100" r:id="rId17"/>
    <p:sldId id="1097" r:id="rId18"/>
    <p:sldId id="1094" r:id="rId19"/>
    <p:sldId id="1096" r:id="rId20"/>
    <p:sldId id="1095" r:id="rId21"/>
    <p:sldId id="1107" r:id="rId22"/>
    <p:sldId id="1106" r:id="rId23"/>
    <p:sldId id="1105" r:id="rId24"/>
    <p:sldId id="1109" r:id="rId25"/>
    <p:sldId id="1093" r:id="rId26"/>
    <p:sldId id="1110" r:id="rId27"/>
    <p:sldId id="1108" r:id="rId28"/>
    <p:sldId id="1111" r:id="rId29"/>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PC2012-IT-Pro-Template" id="{6DD5C800-9A2C-4823-B056-4AFFC9A97500}">
          <p14:sldIdLst>
            <p14:sldId id="1055"/>
            <p14:sldId id="1054"/>
            <p14:sldId id="1090"/>
            <p14:sldId id="1091"/>
            <p14:sldId id="1098"/>
            <p14:sldId id="1102"/>
            <p14:sldId id="1103"/>
            <p14:sldId id="1104"/>
            <p14:sldId id="1099"/>
            <p14:sldId id="1100"/>
            <p14:sldId id="1097"/>
            <p14:sldId id="1094"/>
            <p14:sldId id="1096"/>
            <p14:sldId id="1095"/>
            <p14:sldId id="1107"/>
            <p14:sldId id="1106"/>
            <p14:sldId id="1105"/>
            <p14:sldId id="1109"/>
            <p14:sldId id="1093"/>
            <p14:sldId id="1110"/>
            <p14:sldId id="1108"/>
            <p14:sldId id="1111"/>
          </p14:sldIdLst>
        </p14:section>
      </p14:sectionLst>
    </p:ext>
    <p:ext uri="{EFAFB233-063F-42B5-8137-9DF3F51BA10A}">
      <p15:sldGuideLst xmlns:p15="http://schemas.microsoft.com/office/powerpoint/2012/main" xmlns="">
        <p15:guide id="1" orient="horz" pos="187">
          <p15:clr>
            <a:srgbClr val="A4A3A4"/>
          </p15:clr>
        </p15:guide>
        <p15:guide id="2" orient="horz" pos="763">
          <p15:clr>
            <a:srgbClr val="A4A3A4"/>
          </p15:clr>
        </p15:guide>
        <p15:guide id="3" orient="horz" pos="1339">
          <p15:clr>
            <a:srgbClr val="A4A3A4"/>
          </p15:clr>
        </p15:guide>
        <p15:guide id="4" orient="horz" pos="2491">
          <p15:clr>
            <a:srgbClr val="A4A3A4"/>
          </p15:clr>
        </p15:guide>
        <p15:guide id="5" orient="horz" pos="4219">
          <p15:clr>
            <a:srgbClr val="A4A3A4"/>
          </p15:clr>
        </p15:guide>
        <p15:guide id="6" orient="horz" pos="3643">
          <p15:clr>
            <a:srgbClr val="A4A3A4"/>
          </p15:clr>
        </p15:guide>
        <p15:guide id="7" orient="horz" pos="3067">
          <p15:clr>
            <a:srgbClr val="A4A3A4"/>
          </p15:clr>
        </p15:guide>
        <p15:guide id="8" orient="horz" pos="1915">
          <p15:clr>
            <a:srgbClr val="A4A3A4"/>
          </p15:clr>
        </p15:guide>
        <p15:guide id="9" pos="173">
          <p15:clr>
            <a:srgbClr val="A4A3A4"/>
          </p15:clr>
        </p15:guide>
        <p15:guide id="10" pos="1325">
          <p15:clr>
            <a:srgbClr val="A4A3A4"/>
          </p15:clr>
        </p15:guide>
        <p15:guide id="11" pos="7661">
          <p15:clr>
            <a:srgbClr val="A4A3A4"/>
          </p15:clr>
        </p15:guide>
        <p15:guide id="12" pos="749">
          <p15:clr>
            <a:srgbClr val="A4A3A4"/>
          </p15:clr>
        </p15:guide>
        <p15:guide id="13" pos="7085">
          <p15:clr>
            <a:srgbClr val="A4A3A4"/>
          </p15:clr>
        </p15:guide>
        <p15:guide id="14" pos="3629">
          <p15:clr>
            <a:srgbClr val="A4A3A4"/>
          </p15:clr>
        </p15:guide>
        <p15:guide id="15" pos="1901">
          <p15:clr>
            <a:srgbClr val="A4A3A4"/>
          </p15:clr>
        </p15:guide>
        <p15:guide id="16" pos="2477">
          <p15:clr>
            <a:srgbClr val="A4A3A4"/>
          </p15:clr>
        </p15:guide>
        <p15:guide id="17" pos="4205">
          <p15:clr>
            <a:srgbClr val="A4A3A4"/>
          </p15:clr>
        </p15:guide>
        <p15:guide id="18" pos="4781">
          <p15:clr>
            <a:srgbClr val="A4A3A4"/>
          </p15:clr>
        </p15:guide>
        <p15:guide id="19" pos="5357">
          <p15:clr>
            <a:srgbClr val="A4A3A4"/>
          </p15:clr>
        </p15:guide>
        <p15:guide id="20" pos="5933">
          <p15:clr>
            <a:srgbClr val="A4A3A4"/>
          </p15:clr>
        </p15:guide>
        <p15:guide id="21" pos="6509">
          <p15:clr>
            <a:srgbClr val="A4A3A4"/>
          </p15:clr>
        </p15:guide>
        <p15:guide id="22" pos="3053">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2050"/>
    <a:srgbClr val="442359"/>
    <a:srgbClr val="333333"/>
    <a:srgbClr val="FFFFFF"/>
    <a:srgbClr val="505050"/>
    <a:srgbClr val="00FFFF"/>
    <a:srgbClr val="CC00CC"/>
    <a:srgbClr val="5F5F5F"/>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413" autoAdjust="0"/>
    <p:restoredTop sz="95238" autoAdjust="0"/>
  </p:normalViewPr>
  <p:slideViewPr>
    <p:cSldViewPr>
      <p:cViewPr varScale="1">
        <p:scale>
          <a:sx n="69" d="100"/>
          <a:sy n="69" d="100"/>
        </p:scale>
        <p:origin x="-1140" y="-96"/>
      </p:cViewPr>
      <p:guideLst>
        <p:guide orient="horz" pos="187"/>
        <p:guide orient="horz" pos="763"/>
        <p:guide orient="horz" pos="1339"/>
        <p:guide orient="horz" pos="2491"/>
        <p:guide orient="horz" pos="4219"/>
        <p:guide orient="horz" pos="3643"/>
        <p:guide orient="horz" pos="3067"/>
        <p:guide orient="horz" pos="1915"/>
        <p:guide pos="173"/>
        <p:guide pos="1325"/>
        <p:guide pos="7661"/>
        <p:guide pos="749"/>
        <p:guide pos="7085"/>
        <p:guide pos="3629"/>
        <p:guide pos="1901"/>
        <p:guide pos="2477"/>
        <p:guide pos="4205"/>
        <p:guide pos="4781"/>
        <p:guide pos="5357"/>
        <p:guide pos="5933"/>
        <p:guide pos="6509"/>
        <p:guide pos="3053"/>
      </p:guideLst>
    </p:cSldViewPr>
  </p:slideViewPr>
  <p:notesTextViewPr>
    <p:cViewPr>
      <p:scale>
        <a:sx n="100" d="100"/>
        <a:sy n="100" d="100"/>
      </p:scale>
      <p:origin x="0" y="0"/>
    </p:cViewPr>
  </p:notesTextViewPr>
  <p:sorterViewPr>
    <p:cViewPr>
      <p:scale>
        <a:sx n="75" d="100"/>
        <a:sy n="75" d="100"/>
      </p:scale>
      <p:origin x="0" y="0"/>
    </p:cViewPr>
  </p:sorterViewPr>
  <p:notesViewPr>
    <p:cSldViewPr showGuides="1">
      <p:cViewPr varScale="1">
        <p:scale>
          <a:sx n="95" d="100"/>
          <a:sy n="95" d="100"/>
        </p:scale>
        <p:origin x="-358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customXml" Target="../customXml/item3.xml"/><Relationship Id="rId21" Type="http://schemas.openxmlformats.org/officeDocument/2006/relationships/slide" Target="slides/slide14.xml"/><Relationship Id="rId34"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tableStyles" Target="tableStyle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notesMaster" Target="notesMasters/notesMaster1.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a:t>SPC2012 </a:t>
            </a:r>
            <a:r>
              <a:rPr lang="en-US" smtClean="0"/>
              <a:t>– IT Pro</a:t>
            </a:r>
            <a:endParaRPr lang="en-US" dirty="0"/>
          </a:p>
          <a:p>
            <a:endParaRPr lang="en-US" dirty="0">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E219B1A-AE41-483B-A766-69B9363DDA6A}" type="datetimeFigureOut">
              <a:rPr lang="en-US" smtClean="0">
                <a:latin typeface="Segoe UI" pitchFamily="34" charset="0"/>
              </a:rPr>
              <a:t>12/5/2012</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part </a:t>
            </a:r>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of Microsoft, and Microsoft cannot guarantee the accuracy of any information provided after the date of this presentation.  MICROSOFT MAKES NO WARRANTIES, EXPRESS, IMPLIED OR STATUTORY, AS TO THE INFORMATION IN THIS PRESENTATION</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SPC2012 – IT Pro</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51B1278-D92B-4AF3-A9C1-71DD298190CE}" type="datetimeFigureOut">
              <a:rPr lang="en-US" smtClean="0"/>
              <a:pPr/>
              <a:t>12/5/2012</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smtClean="0"/>
              <a:t>SPC2012 – IT-Pro</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C921CCD-CD54-43E7-8264-E011CC13D76A}"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Tree>
    <p:extLst>
      <p:ext uri="{BB962C8B-B14F-4D97-AF65-F5344CB8AC3E}">
        <p14:creationId xmlns:p14="http://schemas.microsoft.com/office/powerpoint/2010/main" val="30755206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a:t>SPC2012 - Developer</a:t>
            </a: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A2C41630-7864-4C52-BD43-FA19BC1F1CE8}"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Tree>
    <p:extLst>
      <p:ext uri="{BB962C8B-B14F-4D97-AF65-F5344CB8AC3E}">
        <p14:creationId xmlns:p14="http://schemas.microsoft.com/office/powerpoint/2010/main" val="35220850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a:xfrm>
            <a:off x="0" y="0"/>
            <a:ext cx="2971800" cy="457200"/>
          </a:xfrm>
          <a:prstGeom prst="rect">
            <a:avLst/>
          </a:prstGeom>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12/5/2012 4:36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22</a:t>
            </a:fld>
            <a:endParaRPr lang="en-US" dirty="0">
              <a:solidFill>
                <a:prstClr val="black"/>
              </a:solidFill>
            </a:endParaRPr>
          </a:p>
        </p:txBody>
      </p:sp>
      <p:sp>
        <p:nvSpPr>
          <p:cNvPr id="8" name="Footer Placeholder 3"/>
          <p:cNvSpPr>
            <a:spLocks noGrp="1"/>
          </p:cNvSpPr>
          <p:nvPr>
            <p:ph type="ftr" sz="quarter" idx="4"/>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Tree>
    <p:extLst>
      <p:ext uri="{BB962C8B-B14F-4D97-AF65-F5344CB8AC3E}">
        <p14:creationId xmlns:p14="http://schemas.microsoft.com/office/powerpoint/2010/main" val="217853004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7.jpg"/><Relationship Id="rId1" Type="http://schemas.openxmlformats.org/officeDocument/2006/relationships/slideMaster" Target="../slideMasters/slideMaster4.xml"/><Relationship Id="rId4" Type="http://schemas.openxmlformats.org/officeDocument/2006/relationships/image" Target="../media/image3.png"/></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jpg"/><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7.jp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7.jpg"/><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2">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ounded Rectangle 6"/>
          <p:cNvSpPr/>
          <p:nvPr userDrawn="1"/>
        </p:nvSpPr>
        <p:spPr bwMode="auto">
          <a:xfrm>
            <a:off x="4846638" y="3954463"/>
            <a:ext cx="7315200" cy="2743199"/>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4846638" y="3954462"/>
            <a:ext cx="7315200" cy="1371580"/>
          </a:xfrm>
          <a:noFill/>
        </p:spPr>
        <p:txBody>
          <a:bodyPr lIns="146304" tIns="91440" rIns="146304" bIns="91440" anchor="t" anchorCtr="0"/>
          <a:lstStyle>
            <a:lvl1pPr>
              <a:defRPr sz="5200" spc="-100" baseline="0">
                <a:gradFill>
                  <a:gsLst>
                    <a:gs pos="5833">
                      <a:schemeClr val="tx1"/>
                    </a:gs>
                    <a:gs pos="18000">
                      <a:schemeClr val="tx1"/>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4846637" y="5326042"/>
            <a:ext cx="7315201" cy="1372151"/>
          </a:xfrm>
          <a:noFill/>
        </p:spPr>
        <p:txBody>
          <a:bodyPr lIns="146304" tIns="109728" rIns="146304" bIns="109728">
            <a:noAutofit/>
          </a:bodyPr>
          <a:lstStyle>
            <a:lvl1pPr marL="0" indent="0">
              <a:spcBef>
                <a:spcPts val="0"/>
              </a:spcBef>
              <a:buNone/>
              <a:defRPr sz="3200" spc="0" baseline="0">
                <a:gradFill>
                  <a:gsLst>
                    <a:gs pos="2917">
                      <a:schemeClr val="tx1"/>
                    </a:gs>
                    <a:gs pos="30000">
                      <a:schemeClr val="tx1"/>
                    </a:gs>
                  </a:gsLst>
                  <a:lin ang="5400000" scaled="0"/>
                </a:gradFill>
                <a:latin typeface="+mj-lt"/>
              </a:defRPr>
            </a:lvl1pPr>
          </a:lstStyle>
          <a:p>
            <a:pPr lvl="0"/>
            <a:r>
              <a:rPr lang="en-US" dirty="0" smtClean="0"/>
              <a:t>Speaker Name</a:t>
            </a:r>
          </a:p>
        </p:txBody>
      </p:sp>
      <p:pic>
        <p:nvPicPr>
          <p:cNvPr id="1026" name="Picture 2" descr="\\sfp\Work\White_Whale\5-30072_SharePoint_Conference\Templates\Client_provided\psd\psd\SPC_Logo.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2552585" y="2491433"/>
            <a:ext cx="1498013" cy="20808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124479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29941979"/>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lumMod val="40000"/>
                        <a:lumOff val="60000"/>
                      </a:schemeClr>
                    </a:gs>
                    <a:gs pos="99000">
                      <a:schemeClr val="tx2">
                        <a:lumMod val="40000"/>
                        <a:lumOff val="60000"/>
                      </a:schemeClr>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lumMod val="40000"/>
                        <a:lumOff val="60000"/>
                      </a:schemeClr>
                    </a:gs>
                    <a:gs pos="99000">
                      <a:schemeClr val="tx2">
                        <a:lumMod val="40000"/>
                        <a:lumOff val="60000"/>
                      </a:schemeClr>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68534032"/>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lumMod val="40000"/>
                  <a:lumOff val="60000"/>
                </a:schemeClr>
              </a:buClr>
              <a:buFont typeface="Arial" pitchFamily="34" charset="0"/>
              <a:buChar char="•"/>
              <a:defRPr sz="3600">
                <a:gradFill>
                  <a:gsLst>
                    <a:gs pos="1250">
                      <a:schemeClr val="tx2">
                        <a:lumMod val="40000"/>
                        <a:lumOff val="60000"/>
                      </a:schemeClr>
                    </a:gs>
                    <a:gs pos="99000">
                      <a:schemeClr val="tx2">
                        <a:lumMod val="40000"/>
                        <a:lumOff val="60000"/>
                      </a:schemeClr>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lumMod val="40000"/>
                  <a:lumOff val="60000"/>
                </a:schemeClr>
              </a:buClr>
              <a:buFont typeface="Arial" pitchFamily="34" charset="0"/>
              <a:buChar char="•"/>
              <a:defRPr sz="3600">
                <a:gradFill>
                  <a:gsLst>
                    <a:gs pos="1250">
                      <a:schemeClr val="tx2">
                        <a:lumMod val="40000"/>
                        <a:lumOff val="60000"/>
                      </a:schemeClr>
                    </a:gs>
                    <a:gs pos="99000">
                      <a:schemeClr val="tx2">
                        <a:lumMod val="40000"/>
                        <a:lumOff val="60000"/>
                      </a:schemeClr>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98371309"/>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Walk-in">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10417877" y="6183603"/>
            <a:ext cx="1552931" cy="331497"/>
          </a:xfrm>
          <a:prstGeom prst="rect">
            <a:avLst/>
          </a:prstGeom>
        </p:spPr>
      </p:pic>
      <p:grpSp>
        <p:nvGrpSpPr>
          <p:cNvPr id="5" name="Group 4"/>
          <p:cNvGrpSpPr/>
          <p:nvPr userDrawn="1"/>
        </p:nvGrpSpPr>
        <p:grpSpPr>
          <a:xfrm>
            <a:off x="274638" y="5600359"/>
            <a:ext cx="2194608" cy="1097304"/>
            <a:chOff x="274638" y="5600359"/>
            <a:chExt cx="2194608" cy="1097304"/>
          </a:xfrm>
        </p:grpSpPr>
        <p:sp>
          <p:nvSpPr>
            <p:cNvPr id="8" name="Rounded Rectangle 7"/>
            <p:cNvSpPr/>
            <p:nvPr userDrawn="1"/>
          </p:nvSpPr>
          <p:spPr bwMode="auto">
            <a:xfrm>
              <a:off x="274638" y="5600359"/>
              <a:ext cx="2194608" cy="1097304"/>
            </a:xfrm>
            <a:prstGeom prst="roundRect">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Freeform 6"/>
            <p:cNvSpPr>
              <a:spLocks noEditPoints="1"/>
            </p:cNvSpPr>
            <p:nvPr userDrawn="1"/>
          </p:nvSpPr>
          <p:spPr bwMode="auto">
            <a:xfrm>
              <a:off x="968154" y="5772575"/>
              <a:ext cx="807577" cy="807577"/>
            </a:xfrm>
            <a:custGeom>
              <a:avLst/>
              <a:gdLst>
                <a:gd name="T0" fmla="*/ 256 w 1728"/>
                <a:gd name="T1" fmla="*/ 256 h 1728"/>
                <a:gd name="T2" fmla="*/ 1728 w 1728"/>
                <a:gd name="T3" fmla="*/ 864 h 1728"/>
                <a:gd name="T4" fmla="*/ 864 w 1728"/>
                <a:gd name="T5" fmla="*/ 1728 h 1728"/>
                <a:gd name="T6" fmla="*/ 0 w 1728"/>
                <a:gd name="T7" fmla="*/ 864 h 1728"/>
                <a:gd name="T8" fmla="*/ 864 w 1728"/>
                <a:gd name="T9" fmla="*/ 0 h 1728"/>
                <a:gd name="T10" fmla="*/ 1472 w 1728"/>
                <a:gd name="T11" fmla="*/ 256 h 1728"/>
                <a:gd name="T12" fmla="*/ 864 w 1728"/>
                <a:gd name="T13" fmla="*/ 93 h 1728"/>
                <a:gd name="T14" fmla="*/ 319 w 1728"/>
                <a:gd name="T15" fmla="*/ 319 h 1728"/>
                <a:gd name="T16" fmla="*/ 93 w 1728"/>
                <a:gd name="T17" fmla="*/ 864 h 1728"/>
                <a:gd name="T18" fmla="*/ 319 w 1728"/>
                <a:gd name="T19" fmla="*/ 1409 h 1728"/>
                <a:gd name="T20" fmla="*/ 864 w 1728"/>
                <a:gd name="T21" fmla="*/ 1635 h 1728"/>
                <a:gd name="T22" fmla="*/ 1409 w 1728"/>
                <a:gd name="T23" fmla="*/ 1409 h 1728"/>
                <a:gd name="T24" fmla="*/ 1635 w 1728"/>
                <a:gd name="T25" fmla="*/ 864 h 1728"/>
                <a:gd name="T26" fmla="*/ 1409 w 1728"/>
                <a:gd name="T27" fmla="*/ 319 h 1728"/>
                <a:gd name="T28" fmla="*/ 864 w 1728"/>
                <a:gd name="T29" fmla="*/ 93 h 1728"/>
                <a:gd name="T30" fmla="*/ 1523 w 1728"/>
                <a:gd name="T31" fmla="*/ 934 h 1728"/>
                <a:gd name="T32" fmla="*/ 1264 w 1728"/>
                <a:gd name="T33" fmla="*/ 1043 h 1728"/>
                <a:gd name="T34" fmla="*/ 1394 w 1728"/>
                <a:gd name="T35" fmla="*/ 671 h 1728"/>
                <a:gd name="T36" fmla="*/ 970 w 1728"/>
                <a:gd name="T37" fmla="*/ 914 h 1728"/>
                <a:gd name="T38" fmla="*/ 562 w 1728"/>
                <a:gd name="T39" fmla="*/ 928 h 1728"/>
                <a:gd name="T40" fmla="*/ 221 w 1728"/>
                <a:gd name="T41" fmla="*/ 1043 h 1728"/>
                <a:gd name="T42" fmla="*/ 388 w 1728"/>
                <a:gd name="T43" fmla="*/ 671 h 1728"/>
                <a:gd name="T44" fmla="*/ 757 w 1728"/>
                <a:gd name="T45" fmla="*/ 633 h 1728"/>
                <a:gd name="T46" fmla="*/ 651 w 1728"/>
                <a:gd name="T47" fmla="*/ 830 h 1728"/>
                <a:gd name="T48" fmla="*/ 864 w 1728"/>
                <a:gd name="T49" fmla="*/ 717 h 1728"/>
                <a:gd name="T50" fmla="*/ 757 w 1728"/>
                <a:gd name="T51" fmla="*/ 914 h 1728"/>
                <a:gd name="T52" fmla="*/ 970 w 1728"/>
                <a:gd name="T53" fmla="*/ 800 h 1728"/>
                <a:gd name="T54" fmla="*/ 1100 w 1728"/>
                <a:gd name="T55" fmla="*/ 671 h 1728"/>
                <a:gd name="T56" fmla="*/ 1229 w 1728"/>
                <a:gd name="T57" fmla="*/ 934 h 1728"/>
                <a:gd name="T58" fmla="*/ 970 w 1728"/>
                <a:gd name="T59" fmla="*/ 1043 h 1728"/>
                <a:gd name="T60" fmla="*/ 455 w 1728"/>
                <a:gd name="T61" fmla="*/ 857 h 1728"/>
                <a:gd name="T62" fmla="*/ 346 w 1728"/>
                <a:gd name="T63" fmla="*/ 778 h 1728"/>
                <a:gd name="T64" fmla="*/ 374 w 1728"/>
                <a:gd name="T65" fmla="*/ 936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28" h="1728">
                  <a:moveTo>
                    <a:pt x="256" y="256"/>
                  </a:moveTo>
                  <a:cubicBezTo>
                    <a:pt x="256" y="256"/>
                    <a:pt x="256" y="256"/>
                    <a:pt x="256" y="256"/>
                  </a:cubicBezTo>
                  <a:moveTo>
                    <a:pt x="864" y="0"/>
                  </a:moveTo>
                  <a:cubicBezTo>
                    <a:pt x="1341" y="0"/>
                    <a:pt x="1728" y="387"/>
                    <a:pt x="1728" y="864"/>
                  </a:cubicBezTo>
                  <a:cubicBezTo>
                    <a:pt x="1728" y="864"/>
                    <a:pt x="1728" y="864"/>
                    <a:pt x="1728" y="864"/>
                  </a:cubicBezTo>
                  <a:cubicBezTo>
                    <a:pt x="1728" y="1341"/>
                    <a:pt x="1341" y="1728"/>
                    <a:pt x="864" y="1728"/>
                  </a:cubicBezTo>
                  <a:cubicBezTo>
                    <a:pt x="864" y="1728"/>
                    <a:pt x="864" y="1728"/>
                    <a:pt x="864" y="1728"/>
                  </a:cubicBezTo>
                  <a:cubicBezTo>
                    <a:pt x="387" y="1728"/>
                    <a:pt x="0" y="1341"/>
                    <a:pt x="0" y="864"/>
                  </a:cubicBezTo>
                  <a:cubicBezTo>
                    <a:pt x="0" y="864"/>
                    <a:pt x="0" y="864"/>
                    <a:pt x="0" y="864"/>
                  </a:cubicBezTo>
                  <a:cubicBezTo>
                    <a:pt x="0" y="387"/>
                    <a:pt x="387" y="0"/>
                    <a:pt x="864" y="0"/>
                  </a:cubicBezTo>
                  <a:cubicBezTo>
                    <a:pt x="864" y="0"/>
                    <a:pt x="864" y="0"/>
                    <a:pt x="864" y="0"/>
                  </a:cubicBezTo>
                  <a:moveTo>
                    <a:pt x="1472" y="256"/>
                  </a:moveTo>
                  <a:cubicBezTo>
                    <a:pt x="1472" y="256"/>
                    <a:pt x="1472" y="256"/>
                    <a:pt x="1472" y="256"/>
                  </a:cubicBezTo>
                  <a:moveTo>
                    <a:pt x="864" y="93"/>
                  </a:moveTo>
                  <a:cubicBezTo>
                    <a:pt x="651" y="93"/>
                    <a:pt x="459" y="180"/>
                    <a:pt x="319" y="319"/>
                  </a:cubicBezTo>
                  <a:cubicBezTo>
                    <a:pt x="319" y="319"/>
                    <a:pt x="319" y="319"/>
                    <a:pt x="319" y="319"/>
                  </a:cubicBezTo>
                  <a:cubicBezTo>
                    <a:pt x="180" y="459"/>
                    <a:pt x="93" y="651"/>
                    <a:pt x="93" y="864"/>
                  </a:cubicBezTo>
                  <a:cubicBezTo>
                    <a:pt x="93" y="864"/>
                    <a:pt x="93" y="864"/>
                    <a:pt x="93" y="864"/>
                  </a:cubicBezTo>
                  <a:cubicBezTo>
                    <a:pt x="93" y="1077"/>
                    <a:pt x="180" y="1269"/>
                    <a:pt x="319" y="1409"/>
                  </a:cubicBezTo>
                  <a:cubicBezTo>
                    <a:pt x="319" y="1409"/>
                    <a:pt x="319" y="1409"/>
                    <a:pt x="319" y="1409"/>
                  </a:cubicBezTo>
                  <a:cubicBezTo>
                    <a:pt x="459" y="1548"/>
                    <a:pt x="651" y="1635"/>
                    <a:pt x="864" y="1635"/>
                  </a:cubicBezTo>
                  <a:cubicBezTo>
                    <a:pt x="864" y="1635"/>
                    <a:pt x="864" y="1635"/>
                    <a:pt x="864" y="1635"/>
                  </a:cubicBezTo>
                  <a:cubicBezTo>
                    <a:pt x="1077" y="1635"/>
                    <a:pt x="1269" y="1548"/>
                    <a:pt x="1409" y="1409"/>
                  </a:cubicBezTo>
                  <a:cubicBezTo>
                    <a:pt x="1409" y="1409"/>
                    <a:pt x="1409" y="1409"/>
                    <a:pt x="1409" y="1409"/>
                  </a:cubicBezTo>
                  <a:cubicBezTo>
                    <a:pt x="1548" y="1269"/>
                    <a:pt x="1635" y="1077"/>
                    <a:pt x="1635" y="864"/>
                  </a:cubicBezTo>
                  <a:cubicBezTo>
                    <a:pt x="1635" y="864"/>
                    <a:pt x="1635" y="864"/>
                    <a:pt x="1635" y="864"/>
                  </a:cubicBezTo>
                  <a:cubicBezTo>
                    <a:pt x="1635" y="651"/>
                    <a:pt x="1548" y="459"/>
                    <a:pt x="1409" y="319"/>
                  </a:cubicBezTo>
                  <a:cubicBezTo>
                    <a:pt x="1409" y="319"/>
                    <a:pt x="1409" y="319"/>
                    <a:pt x="1409" y="319"/>
                  </a:cubicBezTo>
                  <a:cubicBezTo>
                    <a:pt x="1269" y="180"/>
                    <a:pt x="1077" y="93"/>
                    <a:pt x="864" y="93"/>
                  </a:cubicBezTo>
                  <a:cubicBezTo>
                    <a:pt x="864" y="93"/>
                    <a:pt x="864" y="93"/>
                    <a:pt x="864" y="93"/>
                  </a:cubicBezTo>
                  <a:moveTo>
                    <a:pt x="1394" y="934"/>
                  </a:moveTo>
                  <a:cubicBezTo>
                    <a:pt x="1523" y="934"/>
                    <a:pt x="1523" y="934"/>
                    <a:pt x="1523" y="934"/>
                  </a:cubicBezTo>
                  <a:cubicBezTo>
                    <a:pt x="1523" y="1043"/>
                    <a:pt x="1523" y="1043"/>
                    <a:pt x="1523" y="1043"/>
                  </a:cubicBezTo>
                  <a:cubicBezTo>
                    <a:pt x="1264" y="1043"/>
                    <a:pt x="1264" y="1043"/>
                    <a:pt x="1264" y="1043"/>
                  </a:cubicBezTo>
                  <a:cubicBezTo>
                    <a:pt x="1264" y="671"/>
                    <a:pt x="1264" y="671"/>
                    <a:pt x="1264" y="671"/>
                  </a:cubicBezTo>
                  <a:cubicBezTo>
                    <a:pt x="1394" y="671"/>
                    <a:pt x="1394" y="671"/>
                    <a:pt x="1394" y="671"/>
                  </a:cubicBezTo>
                  <a:lnTo>
                    <a:pt x="1394" y="934"/>
                  </a:lnTo>
                  <a:close/>
                  <a:moveTo>
                    <a:pt x="970" y="914"/>
                  </a:moveTo>
                  <a:cubicBezTo>
                    <a:pt x="757" y="1082"/>
                    <a:pt x="757" y="1082"/>
                    <a:pt x="757" y="1082"/>
                  </a:cubicBezTo>
                  <a:cubicBezTo>
                    <a:pt x="562" y="928"/>
                    <a:pt x="562" y="928"/>
                    <a:pt x="562" y="928"/>
                  </a:cubicBezTo>
                  <a:cubicBezTo>
                    <a:pt x="534" y="996"/>
                    <a:pt x="466" y="1043"/>
                    <a:pt x="388" y="1043"/>
                  </a:cubicBezTo>
                  <a:cubicBezTo>
                    <a:pt x="221" y="1043"/>
                    <a:pt x="221" y="1043"/>
                    <a:pt x="221" y="1043"/>
                  </a:cubicBezTo>
                  <a:cubicBezTo>
                    <a:pt x="221" y="671"/>
                    <a:pt x="221" y="671"/>
                    <a:pt x="221" y="671"/>
                  </a:cubicBezTo>
                  <a:cubicBezTo>
                    <a:pt x="388" y="671"/>
                    <a:pt x="388" y="671"/>
                    <a:pt x="388" y="671"/>
                  </a:cubicBezTo>
                  <a:cubicBezTo>
                    <a:pt x="475" y="671"/>
                    <a:pt x="538" y="727"/>
                    <a:pt x="562" y="786"/>
                  </a:cubicBezTo>
                  <a:cubicBezTo>
                    <a:pt x="757" y="633"/>
                    <a:pt x="757" y="633"/>
                    <a:pt x="757" y="633"/>
                  </a:cubicBezTo>
                  <a:cubicBezTo>
                    <a:pt x="829" y="690"/>
                    <a:pt x="829" y="690"/>
                    <a:pt x="829" y="690"/>
                  </a:cubicBezTo>
                  <a:cubicBezTo>
                    <a:pt x="651" y="830"/>
                    <a:pt x="651" y="830"/>
                    <a:pt x="651" y="830"/>
                  </a:cubicBezTo>
                  <a:cubicBezTo>
                    <a:pt x="685" y="857"/>
                    <a:pt x="685" y="857"/>
                    <a:pt x="685" y="857"/>
                  </a:cubicBezTo>
                  <a:cubicBezTo>
                    <a:pt x="864" y="717"/>
                    <a:pt x="864" y="717"/>
                    <a:pt x="864" y="717"/>
                  </a:cubicBezTo>
                  <a:cubicBezTo>
                    <a:pt x="936" y="773"/>
                    <a:pt x="936" y="773"/>
                    <a:pt x="936" y="773"/>
                  </a:cubicBezTo>
                  <a:cubicBezTo>
                    <a:pt x="757" y="914"/>
                    <a:pt x="757" y="914"/>
                    <a:pt x="757" y="914"/>
                  </a:cubicBezTo>
                  <a:cubicBezTo>
                    <a:pt x="791" y="941"/>
                    <a:pt x="791" y="941"/>
                    <a:pt x="791" y="941"/>
                  </a:cubicBezTo>
                  <a:cubicBezTo>
                    <a:pt x="970" y="800"/>
                    <a:pt x="970" y="800"/>
                    <a:pt x="970" y="800"/>
                  </a:cubicBezTo>
                  <a:cubicBezTo>
                    <a:pt x="970" y="671"/>
                    <a:pt x="970" y="671"/>
                    <a:pt x="970" y="671"/>
                  </a:cubicBezTo>
                  <a:cubicBezTo>
                    <a:pt x="1100" y="671"/>
                    <a:pt x="1100" y="671"/>
                    <a:pt x="1100" y="671"/>
                  </a:cubicBezTo>
                  <a:cubicBezTo>
                    <a:pt x="1100" y="934"/>
                    <a:pt x="1100" y="934"/>
                    <a:pt x="1100" y="934"/>
                  </a:cubicBezTo>
                  <a:cubicBezTo>
                    <a:pt x="1229" y="934"/>
                    <a:pt x="1229" y="934"/>
                    <a:pt x="1229" y="934"/>
                  </a:cubicBezTo>
                  <a:cubicBezTo>
                    <a:pt x="1229" y="1043"/>
                    <a:pt x="1229" y="1043"/>
                    <a:pt x="1229" y="1043"/>
                  </a:cubicBezTo>
                  <a:cubicBezTo>
                    <a:pt x="970" y="1043"/>
                    <a:pt x="970" y="1043"/>
                    <a:pt x="970" y="1043"/>
                  </a:cubicBezTo>
                  <a:lnTo>
                    <a:pt x="970" y="914"/>
                  </a:lnTo>
                  <a:close/>
                  <a:moveTo>
                    <a:pt x="455" y="857"/>
                  </a:moveTo>
                  <a:cubicBezTo>
                    <a:pt x="455" y="807"/>
                    <a:pt x="422" y="778"/>
                    <a:pt x="375" y="778"/>
                  </a:cubicBezTo>
                  <a:cubicBezTo>
                    <a:pt x="346" y="778"/>
                    <a:pt x="346" y="778"/>
                    <a:pt x="346" y="778"/>
                  </a:cubicBezTo>
                  <a:cubicBezTo>
                    <a:pt x="346" y="936"/>
                    <a:pt x="346" y="936"/>
                    <a:pt x="346" y="936"/>
                  </a:cubicBezTo>
                  <a:cubicBezTo>
                    <a:pt x="374" y="936"/>
                    <a:pt x="374" y="936"/>
                    <a:pt x="374" y="936"/>
                  </a:cubicBezTo>
                  <a:cubicBezTo>
                    <a:pt x="418" y="936"/>
                    <a:pt x="455" y="912"/>
                    <a:pt x="455" y="857"/>
                  </a:cubicBezTo>
                  <a:close/>
                </a:path>
              </a:pathLst>
            </a:custGeom>
            <a:solidFill>
              <a:srgbClr val="000000"/>
            </a:soli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29127388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Segoe UI" pitchFamily="34" charset="0"/>
                <a:cs typeface="Segoe UI" pitchFamily="34" charset="0"/>
              </a:defRPr>
            </a:lvl1pPr>
            <a:lvl2pPr marL="346553" indent="0">
              <a:buNone/>
              <a:defRPr>
                <a:gradFill>
                  <a:gsLst>
                    <a:gs pos="1250">
                      <a:srgbClr val="000000"/>
                    </a:gs>
                    <a:gs pos="100000">
                      <a:srgbClr val="000000"/>
                    </a:gs>
                  </a:gsLst>
                  <a:lin ang="5400000" scaled="0"/>
                </a:gradFill>
                <a:latin typeface="Segoe UI" pitchFamily="34" charset="0"/>
                <a:cs typeface="Segoe UI" pitchFamily="34" charset="0"/>
              </a:defRPr>
            </a:lvl2pPr>
            <a:lvl3pPr marL="584607" indent="0">
              <a:buNone/>
              <a:defRPr>
                <a:gradFill>
                  <a:gsLst>
                    <a:gs pos="1250">
                      <a:srgbClr val="000000"/>
                    </a:gs>
                    <a:gs pos="100000">
                      <a:srgbClr val="000000"/>
                    </a:gs>
                  </a:gsLst>
                  <a:lin ang="5400000" scaled="0"/>
                </a:gradFill>
                <a:latin typeface="Segoe UI" pitchFamily="34" charset="0"/>
                <a:cs typeface="Segoe UI" pitchFamily="34" charset="0"/>
              </a:defRPr>
            </a:lvl3pPr>
            <a:lvl4pPr marL="814563"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997"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62577389"/>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530996961"/>
      </p:ext>
    </p:extLst>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97465452"/>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00084325"/>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07079026"/>
      </p:ext>
    </p:extLst>
  </p:cSld>
  <p:clrMapOvr>
    <a:masterClrMapping/>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60288532"/>
      </p:ext>
    </p:extLst>
  </p:cSld>
  <p:clrMapOvr>
    <a:masterClrMapping/>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851143400"/>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39758282"/>
      </p:ext>
    </p:extLst>
  </p:cSld>
  <p:clrMapOvr>
    <a:masterClrMapping/>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9652108"/>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em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9599" cy="1371579"/>
          </a:xfrm>
          <a:noFill/>
        </p:spPr>
        <p:txBody>
          <a:bodyPr tIns="91440" bIns="91440" anchor="t" anchorCtr="0"/>
          <a:lstStyle>
            <a:lvl1pPr>
              <a:defRPr sz="5200"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5326043"/>
            <a:ext cx="8230899" cy="1372414"/>
          </a:xfrm>
          <a:noFill/>
        </p:spPr>
        <p:txBody>
          <a:bodyPr lIns="182880" tIns="146304" rIns="182880" bIns="146304">
            <a:noAutofit/>
          </a:bodyPr>
          <a:lstStyle>
            <a:lvl1pPr marL="0" indent="0">
              <a:spcBef>
                <a:spcPts val="0"/>
              </a:spcBef>
              <a:buNone/>
              <a:defRPr sz="3200"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857764875"/>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73291353"/>
      </p:ext>
    </p:extLst>
  </p:cSld>
  <p:clrMapOvr>
    <a:masterClrMapping/>
  </p:clrMapOvr>
  <p:transition>
    <p:fade/>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8630601"/>
      </p:ext>
    </p:extLst>
  </p:cSld>
  <p:clrMapOvr>
    <a:masterClrMapping/>
  </p:clrMapOvr>
  <p:transition>
    <p:fad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Segoe UI" pitchFamily="34" charset="0"/>
                <a:cs typeface="Segoe UI" pitchFamily="34" charset="0"/>
              </a:defRPr>
            </a:lvl1pPr>
            <a:lvl2pPr marL="346553" indent="0">
              <a:buNone/>
              <a:defRPr>
                <a:gradFill>
                  <a:gsLst>
                    <a:gs pos="1250">
                      <a:srgbClr val="000000"/>
                    </a:gs>
                    <a:gs pos="100000">
                      <a:srgbClr val="000000"/>
                    </a:gs>
                  </a:gsLst>
                  <a:lin ang="5400000" scaled="0"/>
                </a:gradFill>
                <a:latin typeface="Segoe UI" pitchFamily="34" charset="0"/>
                <a:cs typeface="Segoe UI" pitchFamily="34" charset="0"/>
              </a:defRPr>
            </a:lvl2pPr>
            <a:lvl3pPr marL="584607" indent="0">
              <a:buNone/>
              <a:defRPr>
                <a:gradFill>
                  <a:gsLst>
                    <a:gs pos="1250">
                      <a:srgbClr val="000000"/>
                    </a:gs>
                    <a:gs pos="100000">
                      <a:srgbClr val="000000"/>
                    </a:gs>
                  </a:gsLst>
                  <a:lin ang="5400000" scaled="0"/>
                </a:gradFill>
                <a:latin typeface="Segoe UI" pitchFamily="34" charset="0"/>
                <a:cs typeface="Segoe UI" pitchFamily="34" charset="0"/>
              </a:defRPr>
            </a:lvl3pPr>
            <a:lvl4pPr marL="814563"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997"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07580892"/>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3"/>
            <a:ext cx="11887200" cy="2047629"/>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533" indent="0">
              <a:buNone/>
              <a:defRPr/>
            </a:lvl3pPr>
            <a:lvl4pPr marL="457065" indent="0">
              <a:buNone/>
              <a:defRPr/>
            </a:lvl4pPr>
            <a:lvl5pPr marL="685598"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205512445"/>
      </p:ext>
    </p:extLst>
  </p:cSld>
  <p:clrMapOvr>
    <a:masterClrMapping/>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3"/>
            <a:ext cx="11887200" cy="2047629"/>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533" indent="0">
              <a:buNone/>
              <a:defRPr/>
            </a:lvl3pPr>
            <a:lvl4pPr marL="457065" indent="0">
              <a:buNone/>
              <a:defRPr/>
            </a:lvl4pPr>
            <a:lvl5pPr marL="685598"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850402702"/>
      </p:ext>
    </p:extLst>
  </p:cSld>
  <p:clrMapOvr>
    <a:masterClrMapping/>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1"/>
            <a:ext cx="11887200" cy="2116688"/>
          </a:xfrm>
        </p:spPr>
        <p:txBody>
          <a:bodyPr>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137054170"/>
      </p:ext>
    </p:extLst>
  </p:cSld>
  <p:clrMapOvr>
    <a:masterClrMapping/>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1"/>
            <a:ext cx="11887200" cy="2116688"/>
          </a:xfrm>
        </p:spPr>
        <p:txBody>
          <a:bodyPr>
            <a:spAutoFit/>
          </a:bodyPr>
          <a:lstStyle>
            <a:lvl1pPr>
              <a:defRPr>
                <a:gradFill>
                  <a:gsLst>
                    <a:gs pos="1250">
                      <a:schemeClr val="tx2"/>
                    </a:gs>
                    <a:gs pos="99000">
                      <a:schemeClr val="tx2"/>
                    </a:gs>
                  </a:gsLst>
                  <a:lin ang="5400000" scaled="0"/>
                </a:gra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813889883"/>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2"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07" indent="0">
              <a:buNone/>
              <a:tabLst/>
              <a:defRPr sz="2000"/>
            </a:lvl3pPr>
            <a:lvl4pPr marL="460239" indent="0">
              <a:buNone/>
              <a:defRPr/>
            </a:lvl4pPr>
            <a:lvl5pPr marL="685598"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42"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07" indent="0">
              <a:buNone/>
              <a:tabLst/>
              <a:defRPr sz="2000"/>
            </a:lvl3pPr>
            <a:lvl4pPr marL="460239" indent="0">
              <a:buNone/>
              <a:defRPr/>
            </a:lvl4pPr>
            <a:lvl5pPr marL="685598"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945776968"/>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2"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07" indent="0">
              <a:buNone/>
              <a:tabLst/>
              <a:defRPr sz="2000"/>
            </a:lvl3pPr>
            <a:lvl4pPr marL="460239" indent="0">
              <a:buNone/>
              <a:defRPr/>
            </a:lvl4pPr>
            <a:lvl5pPr marL="685598"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42"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07" indent="0">
              <a:buNone/>
              <a:tabLst/>
              <a:defRPr sz="2000"/>
            </a:lvl3pPr>
            <a:lvl4pPr marL="460239" indent="0">
              <a:buNone/>
              <a:defRPr/>
            </a:lvl4pPr>
            <a:lvl5pPr marL="685598"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961095564"/>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Vide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9599" cy="1371579"/>
          </a:xfrm>
          <a:noFill/>
        </p:spPr>
        <p:txBody>
          <a:bodyPr tIns="91440" bIns="91440" anchor="t" anchorCtr="0"/>
          <a:lstStyle>
            <a:lvl1pPr>
              <a:defRPr sz="5200"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2" y="1212852"/>
            <a:ext cx="5486399" cy="2536079"/>
          </a:xfrm>
        </p:spPr>
        <p:txBody>
          <a:bodyPr wrap="square">
            <a:spAutoFit/>
          </a:bodyPr>
          <a:lstStyle>
            <a:lvl1pPr marL="287254" indent="-287254">
              <a:spcBef>
                <a:spcPts val="1224"/>
              </a:spcBef>
              <a:buClr>
                <a:schemeClr val="tx1"/>
              </a:buClr>
              <a:buFont typeface="Arial" pitchFamily="34" charset="0"/>
              <a:buChar char="•"/>
              <a:defRPr sz="3600"/>
            </a:lvl1pPr>
            <a:lvl2pPr marL="531010" indent="-233127">
              <a:defRPr sz="2400"/>
            </a:lvl2pPr>
            <a:lvl3pPr marL="699380" indent="-168370">
              <a:tabLst/>
              <a:defRPr sz="2000"/>
            </a:lvl3pPr>
            <a:lvl4pPr marL="880699" indent="-181321">
              <a:defRPr/>
            </a:lvl4pPr>
            <a:lvl5pPr marL="1049068" indent="-168370">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42" y="1212852"/>
            <a:ext cx="5486399" cy="2536079"/>
          </a:xfrm>
        </p:spPr>
        <p:txBody>
          <a:bodyPr wrap="square">
            <a:spAutoFit/>
          </a:bodyPr>
          <a:lstStyle>
            <a:lvl1pPr marL="287254" indent="-287254">
              <a:spcBef>
                <a:spcPts val="1224"/>
              </a:spcBef>
              <a:buClr>
                <a:schemeClr val="tx1"/>
              </a:buClr>
              <a:buFont typeface="Arial" pitchFamily="34" charset="0"/>
              <a:buChar char="•"/>
              <a:defRPr sz="3600"/>
            </a:lvl1pPr>
            <a:lvl2pPr marL="531010" indent="-233127">
              <a:defRPr sz="2400"/>
            </a:lvl2pPr>
            <a:lvl3pPr marL="699380" indent="-168370">
              <a:tabLst/>
              <a:defRPr sz="2000"/>
            </a:lvl3pPr>
            <a:lvl4pPr marL="880699" indent="-181321">
              <a:defRPr/>
            </a:lvl4pPr>
            <a:lvl5pPr marL="1049068" indent="-168370">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986261556"/>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2" y="1212852"/>
            <a:ext cx="5486399" cy="2536079"/>
          </a:xfrm>
        </p:spPr>
        <p:txBody>
          <a:bodyPr wrap="square">
            <a:spAutoFit/>
          </a:bodyPr>
          <a:lstStyle>
            <a:lvl1pPr marL="287254" indent="-287254">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010" indent="-233127">
              <a:defRPr sz="2400"/>
            </a:lvl2pPr>
            <a:lvl3pPr marL="699380" indent="-168370">
              <a:tabLst/>
              <a:defRPr sz="2000"/>
            </a:lvl3pPr>
            <a:lvl4pPr marL="880699" indent="-181321">
              <a:defRPr/>
            </a:lvl4pPr>
            <a:lvl5pPr marL="1049068" indent="-168370">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42" y="1212852"/>
            <a:ext cx="5486399" cy="2536079"/>
          </a:xfrm>
        </p:spPr>
        <p:txBody>
          <a:bodyPr wrap="square">
            <a:spAutoFit/>
          </a:bodyPr>
          <a:lstStyle>
            <a:lvl1pPr marL="287254" indent="-287254">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010" indent="-233127">
              <a:defRPr sz="2400"/>
            </a:lvl2pPr>
            <a:lvl3pPr marL="699380" indent="-168370">
              <a:tabLst/>
              <a:defRPr sz="2000"/>
            </a:lvl3pPr>
            <a:lvl4pPr marL="880699" indent="-181321">
              <a:defRPr/>
            </a:lvl4pPr>
            <a:lvl5pPr marL="1049068" indent="-168370">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616547304"/>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651310607"/>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1048657"/>
      </p:ext>
    </p:extLst>
  </p:cSld>
  <p:clrMapOvr>
    <a:masterClrMapping/>
  </p:clrMapOvr>
  <p:transition>
    <p:fade/>
  </p:transition>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Title Slide 2">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4846638" y="3954463"/>
            <a:ext cx="7315200" cy="2743199"/>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4846638" y="3954462"/>
            <a:ext cx="7315200" cy="1371580"/>
          </a:xfrm>
          <a:noFill/>
        </p:spPr>
        <p:txBody>
          <a:bodyPr lIns="146304" tIns="91440" rIns="146304" bIns="91440" anchor="t" anchorCtr="0"/>
          <a:lstStyle>
            <a:lvl1pPr algn="l" defTabSz="932742" rtl="0" eaLnBrk="1" latinLnBrk="0" hangingPunct="1">
              <a:lnSpc>
                <a:spcPct val="90000"/>
              </a:lnSpc>
              <a:spcBef>
                <a:spcPct val="0"/>
              </a:spcBef>
              <a:buNone/>
              <a:defRPr lang="en-US" sz="5200" b="0" kern="1200" cap="none" spc="-100" baseline="0" dirty="0">
                <a:ln w="3175">
                  <a:noFill/>
                </a:ln>
                <a:gradFill>
                  <a:gsLst>
                    <a:gs pos="5833">
                      <a:schemeClr val="tx1"/>
                    </a:gs>
                    <a:gs pos="18000">
                      <a:schemeClr val="tx1"/>
                    </a:gs>
                  </a:gsLst>
                  <a:lin ang="5400000" scaled="0"/>
                </a:gradFill>
                <a:effectLst/>
                <a:latin typeface="+mj-lt"/>
                <a:ea typeface="+mn-ea"/>
                <a:cs typeface="Segoe UI" pitchFamily="34" charset="0"/>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4846637" y="5326042"/>
            <a:ext cx="7315201" cy="1372151"/>
          </a:xfrm>
          <a:noFill/>
        </p:spPr>
        <p:txBody>
          <a:bodyPr lIns="146304" tIns="109728" rIns="146304" bIns="109728">
            <a:noAutofit/>
          </a:bodyPr>
          <a:lstStyle>
            <a:lvl1pPr marL="0" indent="0">
              <a:spcBef>
                <a:spcPts val="0"/>
              </a:spcBef>
              <a:buNone/>
              <a:defRPr lang="en-US" sz="3200" kern="1200" spc="0" baseline="0" dirty="0" smtClean="0">
                <a:gradFill>
                  <a:gsLst>
                    <a:gs pos="2917">
                      <a:schemeClr val="tx1"/>
                    </a:gs>
                    <a:gs pos="30000">
                      <a:schemeClr val="tx1"/>
                    </a:gs>
                  </a:gsLst>
                  <a:lin ang="5400000" scaled="0"/>
                </a:gradFill>
                <a:latin typeface="+mj-lt"/>
                <a:ea typeface="+mn-ea"/>
                <a:cs typeface="+mn-cs"/>
              </a:defRPr>
            </a:lvl1pPr>
          </a:lstStyle>
          <a:p>
            <a:pPr marL="0" marR="0" lvl="0" indent="0" algn="l" defTabSz="932742" rtl="0" eaLnBrk="1" fontAlgn="auto" latinLnBrk="0" hangingPunct="1">
              <a:lnSpc>
                <a:spcPct val="90000"/>
              </a:lnSpc>
              <a:spcBef>
                <a:spcPts val="0"/>
              </a:spcBef>
              <a:spcAft>
                <a:spcPts val="0"/>
              </a:spcAft>
              <a:buClrTx/>
              <a:buSzPct val="90000"/>
              <a:buFont typeface="Arial" pitchFamily="34" charset="0"/>
              <a:buNone/>
              <a:tabLst/>
            </a:pPr>
            <a:r>
              <a:rPr lang="en-US" dirty="0" smtClean="0"/>
              <a:t>Speaker Name</a:t>
            </a:r>
          </a:p>
        </p:txBody>
      </p:sp>
      <p:pic>
        <p:nvPicPr>
          <p:cNvPr id="1026" name="Picture 2" descr="\\sfp\Work\White_Whale\5-30072_SharePoint_Conference\Templates\Client_provided\psd\psd\SPC_Logo.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2536401" y="2491433"/>
            <a:ext cx="1498013" cy="2080858"/>
          </a:xfrm>
          <a:prstGeom prst="rect">
            <a:avLst/>
          </a:prstGeom>
          <a:noFill/>
          <a:extLst>
            <a:ext uri="{909E8E84-426E-40DD-AFC4-6F175D3DCCD1}">
              <a14:hiddenFill xmlns:a14="http://schemas.microsoft.com/office/drawing/2010/main">
                <a:solidFill>
                  <a:srgbClr val="FFFFFF"/>
                </a:solidFill>
              </a14:hiddenFill>
            </a:ext>
          </a:extLst>
        </p:spPr>
      </p:pic>
      <p:sp>
        <p:nvSpPr>
          <p:cNvPr id="8" name="Text Placeholder 2"/>
          <p:cNvSpPr>
            <a:spLocks noGrp="1"/>
          </p:cNvSpPr>
          <p:nvPr>
            <p:ph type="body" sz="quarter" idx="13" hasCustomPrompt="1"/>
          </p:nvPr>
        </p:nvSpPr>
        <p:spPr>
          <a:xfrm>
            <a:off x="9785350" y="1028409"/>
            <a:ext cx="2376488" cy="461665"/>
          </a:xfrm>
        </p:spPr>
        <p:txBody>
          <a:bodyPr/>
          <a:lstStyle>
            <a:lvl1pPr marL="0" indent="0" algn="r">
              <a:buNone/>
              <a:defRPr sz="2000">
                <a:latin typeface="+mn-lt"/>
              </a:defRPr>
            </a:lvl1pPr>
          </a:lstStyle>
          <a:p>
            <a:pPr lvl="0"/>
            <a:r>
              <a:rPr lang="en-US" dirty="0" smtClean="0"/>
              <a:t>Session code</a:t>
            </a:r>
            <a:endParaRPr lang="en-US" dirty="0"/>
          </a:p>
        </p:txBody>
      </p:sp>
    </p:spTree>
    <p:extLst>
      <p:ext uri="{BB962C8B-B14F-4D97-AF65-F5344CB8AC3E}">
        <p14:creationId xmlns:p14="http://schemas.microsoft.com/office/powerpoint/2010/main" val="399073776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Walk-in">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10417877" y="6183603"/>
            <a:ext cx="1552931" cy="331497"/>
          </a:xfrm>
          <a:prstGeom prst="rect">
            <a:avLst/>
          </a:prstGeom>
        </p:spPr>
      </p:pic>
      <p:grpSp>
        <p:nvGrpSpPr>
          <p:cNvPr id="5" name="Group 4"/>
          <p:cNvGrpSpPr/>
          <p:nvPr userDrawn="1"/>
        </p:nvGrpSpPr>
        <p:grpSpPr>
          <a:xfrm>
            <a:off x="274638" y="5600359"/>
            <a:ext cx="2194608" cy="1097304"/>
            <a:chOff x="274638" y="5600359"/>
            <a:chExt cx="2194608" cy="1097304"/>
          </a:xfrm>
        </p:grpSpPr>
        <p:sp>
          <p:nvSpPr>
            <p:cNvPr id="7" name="Rounded Rectangle 6"/>
            <p:cNvSpPr/>
            <p:nvPr userDrawn="1"/>
          </p:nvSpPr>
          <p:spPr bwMode="auto">
            <a:xfrm>
              <a:off x="274638" y="5600359"/>
              <a:ext cx="2194608" cy="1097304"/>
            </a:xfrm>
            <a:prstGeom prst="roundRect">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8" name="Freeform 6"/>
            <p:cNvSpPr>
              <a:spLocks noEditPoints="1"/>
            </p:cNvSpPr>
            <p:nvPr userDrawn="1"/>
          </p:nvSpPr>
          <p:spPr bwMode="auto">
            <a:xfrm>
              <a:off x="968154" y="5772575"/>
              <a:ext cx="807577" cy="807577"/>
            </a:xfrm>
            <a:custGeom>
              <a:avLst/>
              <a:gdLst>
                <a:gd name="T0" fmla="*/ 256 w 1728"/>
                <a:gd name="T1" fmla="*/ 256 h 1728"/>
                <a:gd name="T2" fmla="*/ 1728 w 1728"/>
                <a:gd name="T3" fmla="*/ 864 h 1728"/>
                <a:gd name="T4" fmla="*/ 864 w 1728"/>
                <a:gd name="T5" fmla="*/ 1728 h 1728"/>
                <a:gd name="T6" fmla="*/ 0 w 1728"/>
                <a:gd name="T7" fmla="*/ 864 h 1728"/>
                <a:gd name="T8" fmla="*/ 864 w 1728"/>
                <a:gd name="T9" fmla="*/ 0 h 1728"/>
                <a:gd name="T10" fmla="*/ 1472 w 1728"/>
                <a:gd name="T11" fmla="*/ 256 h 1728"/>
                <a:gd name="T12" fmla="*/ 864 w 1728"/>
                <a:gd name="T13" fmla="*/ 93 h 1728"/>
                <a:gd name="T14" fmla="*/ 319 w 1728"/>
                <a:gd name="T15" fmla="*/ 319 h 1728"/>
                <a:gd name="T16" fmla="*/ 93 w 1728"/>
                <a:gd name="T17" fmla="*/ 864 h 1728"/>
                <a:gd name="T18" fmla="*/ 319 w 1728"/>
                <a:gd name="T19" fmla="*/ 1409 h 1728"/>
                <a:gd name="T20" fmla="*/ 864 w 1728"/>
                <a:gd name="T21" fmla="*/ 1635 h 1728"/>
                <a:gd name="T22" fmla="*/ 1409 w 1728"/>
                <a:gd name="T23" fmla="*/ 1409 h 1728"/>
                <a:gd name="T24" fmla="*/ 1635 w 1728"/>
                <a:gd name="T25" fmla="*/ 864 h 1728"/>
                <a:gd name="T26" fmla="*/ 1409 w 1728"/>
                <a:gd name="T27" fmla="*/ 319 h 1728"/>
                <a:gd name="T28" fmla="*/ 864 w 1728"/>
                <a:gd name="T29" fmla="*/ 93 h 1728"/>
                <a:gd name="T30" fmla="*/ 1523 w 1728"/>
                <a:gd name="T31" fmla="*/ 934 h 1728"/>
                <a:gd name="T32" fmla="*/ 1264 w 1728"/>
                <a:gd name="T33" fmla="*/ 1043 h 1728"/>
                <a:gd name="T34" fmla="*/ 1394 w 1728"/>
                <a:gd name="T35" fmla="*/ 671 h 1728"/>
                <a:gd name="T36" fmla="*/ 970 w 1728"/>
                <a:gd name="T37" fmla="*/ 914 h 1728"/>
                <a:gd name="T38" fmla="*/ 562 w 1728"/>
                <a:gd name="T39" fmla="*/ 928 h 1728"/>
                <a:gd name="T40" fmla="*/ 221 w 1728"/>
                <a:gd name="T41" fmla="*/ 1043 h 1728"/>
                <a:gd name="T42" fmla="*/ 388 w 1728"/>
                <a:gd name="T43" fmla="*/ 671 h 1728"/>
                <a:gd name="T44" fmla="*/ 757 w 1728"/>
                <a:gd name="T45" fmla="*/ 633 h 1728"/>
                <a:gd name="T46" fmla="*/ 651 w 1728"/>
                <a:gd name="T47" fmla="*/ 830 h 1728"/>
                <a:gd name="T48" fmla="*/ 864 w 1728"/>
                <a:gd name="T49" fmla="*/ 717 h 1728"/>
                <a:gd name="T50" fmla="*/ 757 w 1728"/>
                <a:gd name="T51" fmla="*/ 914 h 1728"/>
                <a:gd name="T52" fmla="*/ 970 w 1728"/>
                <a:gd name="T53" fmla="*/ 800 h 1728"/>
                <a:gd name="T54" fmla="*/ 1100 w 1728"/>
                <a:gd name="T55" fmla="*/ 671 h 1728"/>
                <a:gd name="T56" fmla="*/ 1229 w 1728"/>
                <a:gd name="T57" fmla="*/ 934 h 1728"/>
                <a:gd name="T58" fmla="*/ 970 w 1728"/>
                <a:gd name="T59" fmla="*/ 1043 h 1728"/>
                <a:gd name="T60" fmla="*/ 455 w 1728"/>
                <a:gd name="T61" fmla="*/ 857 h 1728"/>
                <a:gd name="T62" fmla="*/ 346 w 1728"/>
                <a:gd name="T63" fmla="*/ 778 h 1728"/>
                <a:gd name="T64" fmla="*/ 374 w 1728"/>
                <a:gd name="T65" fmla="*/ 936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28" h="1728">
                  <a:moveTo>
                    <a:pt x="256" y="256"/>
                  </a:moveTo>
                  <a:cubicBezTo>
                    <a:pt x="256" y="256"/>
                    <a:pt x="256" y="256"/>
                    <a:pt x="256" y="256"/>
                  </a:cubicBezTo>
                  <a:moveTo>
                    <a:pt x="864" y="0"/>
                  </a:moveTo>
                  <a:cubicBezTo>
                    <a:pt x="1341" y="0"/>
                    <a:pt x="1728" y="387"/>
                    <a:pt x="1728" y="864"/>
                  </a:cubicBezTo>
                  <a:cubicBezTo>
                    <a:pt x="1728" y="864"/>
                    <a:pt x="1728" y="864"/>
                    <a:pt x="1728" y="864"/>
                  </a:cubicBezTo>
                  <a:cubicBezTo>
                    <a:pt x="1728" y="1341"/>
                    <a:pt x="1341" y="1728"/>
                    <a:pt x="864" y="1728"/>
                  </a:cubicBezTo>
                  <a:cubicBezTo>
                    <a:pt x="864" y="1728"/>
                    <a:pt x="864" y="1728"/>
                    <a:pt x="864" y="1728"/>
                  </a:cubicBezTo>
                  <a:cubicBezTo>
                    <a:pt x="387" y="1728"/>
                    <a:pt x="0" y="1341"/>
                    <a:pt x="0" y="864"/>
                  </a:cubicBezTo>
                  <a:cubicBezTo>
                    <a:pt x="0" y="864"/>
                    <a:pt x="0" y="864"/>
                    <a:pt x="0" y="864"/>
                  </a:cubicBezTo>
                  <a:cubicBezTo>
                    <a:pt x="0" y="387"/>
                    <a:pt x="387" y="0"/>
                    <a:pt x="864" y="0"/>
                  </a:cubicBezTo>
                  <a:cubicBezTo>
                    <a:pt x="864" y="0"/>
                    <a:pt x="864" y="0"/>
                    <a:pt x="864" y="0"/>
                  </a:cubicBezTo>
                  <a:moveTo>
                    <a:pt x="1472" y="256"/>
                  </a:moveTo>
                  <a:cubicBezTo>
                    <a:pt x="1472" y="256"/>
                    <a:pt x="1472" y="256"/>
                    <a:pt x="1472" y="256"/>
                  </a:cubicBezTo>
                  <a:moveTo>
                    <a:pt x="864" y="93"/>
                  </a:moveTo>
                  <a:cubicBezTo>
                    <a:pt x="651" y="93"/>
                    <a:pt x="459" y="180"/>
                    <a:pt x="319" y="319"/>
                  </a:cubicBezTo>
                  <a:cubicBezTo>
                    <a:pt x="319" y="319"/>
                    <a:pt x="319" y="319"/>
                    <a:pt x="319" y="319"/>
                  </a:cubicBezTo>
                  <a:cubicBezTo>
                    <a:pt x="180" y="459"/>
                    <a:pt x="93" y="651"/>
                    <a:pt x="93" y="864"/>
                  </a:cubicBezTo>
                  <a:cubicBezTo>
                    <a:pt x="93" y="864"/>
                    <a:pt x="93" y="864"/>
                    <a:pt x="93" y="864"/>
                  </a:cubicBezTo>
                  <a:cubicBezTo>
                    <a:pt x="93" y="1077"/>
                    <a:pt x="180" y="1269"/>
                    <a:pt x="319" y="1409"/>
                  </a:cubicBezTo>
                  <a:cubicBezTo>
                    <a:pt x="319" y="1409"/>
                    <a:pt x="319" y="1409"/>
                    <a:pt x="319" y="1409"/>
                  </a:cubicBezTo>
                  <a:cubicBezTo>
                    <a:pt x="459" y="1548"/>
                    <a:pt x="651" y="1635"/>
                    <a:pt x="864" y="1635"/>
                  </a:cubicBezTo>
                  <a:cubicBezTo>
                    <a:pt x="864" y="1635"/>
                    <a:pt x="864" y="1635"/>
                    <a:pt x="864" y="1635"/>
                  </a:cubicBezTo>
                  <a:cubicBezTo>
                    <a:pt x="1077" y="1635"/>
                    <a:pt x="1269" y="1548"/>
                    <a:pt x="1409" y="1409"/>
                  </a:cubicBezTo>
                  <a:cubicBezTo>
                    <a:pt x="1409" y="1409"/>
                    <a:pt x="1409" y="1409"/>
                    <a:pt x="1409" y="1409"/>
                  </a:cubicBezTo>
                  <a:cubicBezTo>
                    <a:pt x="1548" y="1269"/>
                    <a:pt x="1635" y="1077"/>
                    <a:pt x="1635" y="864"/>
                  </a:cubicBezTo>
                  <a:cubicBezTo>
                    <a:pt x="1635" y="864"/>
                    <a:pt x="1635" y="864"/>
                    <a:pt x="1635" y="864"/>
                  </a:cubicBezTo>
                  <a:cubicBezTo>
                    <a:pt x="1635" y="651"/>
                    <a:pt x="1548" y="459"/>
                    <a:pt x="1409" y="319"/>
                  </a:cubicBezTo>
                  <a:cubicBezTo>
                    <a:pt x="1409" y="319"/>
                    <a:pt x="1409" y="319"/>
                    <a:pt x="1409" y="319"/>
                  </a:cubicBezTo>
                  <a:cubicBezTo>
                    <a:pt x="1269" y="180"/>
                    <a:pt x="1077" y="93"/>
                    <a:pt x="864" y="93"/>
                  </a:cubicBezTo>
                  <a:cubicBezTo>
                    <a:pt x="864" y="93"/>
                    <a:pt x="864" y="93"/>
                    <a:pt x="864" y="93"/>
                  </a:cubicBezTo>
                  <a:moveTo>
                    <a:pt x="1394" y="934"/>
                  </a:moveTo>
                  <a:cubicBezTo>
                    <a:pt x="1523" y="934"/>
                    <a:pt x="1523" y="934"/>
                    <a:pt x="1523" y="934"/>
                  </a:cubicBezTo>
                  <a:cubicBezTo>
                    <a:pt x="1523" y="1043"/>
                    <a:pt x="1523" y="1043"/>
                    <a:pt x="1523" y="1043"/>
                  </a:cubicBezTo>
                  <a:cubicBezTo>
                    <a:pt x="1264" y="1043"/>
                    <a:pt x="1264" y="1043"/>
                    <a:pt x="1264" y="1043"/>
                  </a:cubicBezTo>
                  <a:cubicBezTo>
                    <a:pt x="1264" y="671"/>
                    <a:pt x="1264" y="671"/>
                    <a:pt x="1264" y="671"/>
                  </a:cubicBezTo>
                  <a:cubicBezTo>
                    <a:pt x="1394" y="671"/>
                    <a:pt x="1394" y="671"/>
                    <a:pt x="1394" y="671"/>
                  </a:cubicBezTo>
                  <a:lnTo>
                    <a:pt x="1394" y="934"/>
                  </a:lnTo>
                  <a:close/>
                  <a:moveTo>
                    <a:pt x="970" y="914"/>
                  </a:moveTo>
                  <a:cubicBezTo>
                    <a:pt x="757" y="1082"/>
                    <a:pt x="757" y="1082"/>
                    <a:pt x="757" y="1082"/>
                  </a:cubicBezTo>
                  <a:cubicBezTo>
                    <a:pt x="562" y="928"/>
                    <a:pt x="562" y="928"/>
                    <a:pt x="562" y="928"/>
                  </a:cubicBezTo>
                  <a:cubicBezTo>
                    <a:pt x="534" y="996"/>
                    <a:pt x="466" y="1043"/>
                    <a:pt x="388" y="1043"/>
                  </a:cubicBezTo>
                  <a:cubicBezTo>
                    <a:pt x="221" y="1043"/>
                    <a:pt x="221" y="1043"/>
                    <a:pt x="221" y="1043"/>
                  </a:cubicBezTo>
                  <a:cubicBezTo>
                    <a:pt x="221" y="671"/>
                    <a:pt x="221" y="671"/>
                    <a:pt x="221" y="671"/>
                  </a:cubicBezTo>
                  <a:cubicBezTo>
                    <a:pt x="388" y="671"/>
                    <a:pt x="388" y="671"/>
                    <a:pt x="388" y="671"/>
                  </a:cubicBezTo>
                  <a:cubicBezTo>
                    <a:pt x="475" y="671"/>
                    <a:pt x="538" y="727"/>
                    <a:pt x="562" y="786"/>
                  </a:cubicBezTo>
                  <a:cubicBezTo>
                    <a:pt x="757" y="633"/>
                    <a:pt x="757" y="633"/>
                    <a:pt x="757" y="633"/>
                  </a:cubicBezTo>
                  <a:cubicBezTo>
                    <a:pt x="829" y="690"/>
                    <a:pt x="829" y="690"/>
                    <a:pt x="829" y="690"/>
                  </a:cubicBezTo>
                  <a:cubicBezTo>
                    <a:pt x="651" y="830"/>
                    <a:pt x="651" y="830"/>
                    <a:pt x="651" y="830"/>
                  </a:cubicBezTo>
                  <a:cubicBezTo>
                    <a:pt x="685" y="857"/>
                    <a:pt x="685" y="857"/>
                    <a:pt x="685" y="857"/>
                  </a:cubicBezTo>
                  <a:cubicBezTo>
                    <a:pt x="864" y="717"/>
                    <a:pt x="864" y="717"/>
                    <a:pt x="864" y="717"/>
                  </a:cubicBezTo>
                  <a:cubicBezTo>
                    <a:pt x="936" y="773"/>
                    <a:pt x="936" y="773"/>
                    <a:pt x="936" y="773"/>
                  </a:cubicBezTo>
                  <a:cubicBezTo>
                    <a:pt x="757" y="914"/>
                    <a:pt x="757" y="914"/>
                    <a:pt x="757" y="914"/>
                  </a:cubicBezTo>
                  <a:cubicBezTo>
                    <a:pt x="791" y="941"/>
                    <a:pt x="791" y="941"/>
                    <a:pt x="791" y="941"/>
                  </a:cubicBezTo>
                  <a:cubicBezTo>
                    <a:pt x="970" y="800"/>
                    <a:pt x="970" y="800"/>
                    <a:pt x="970" y="800"/>
                  </a:cubicBezTo>
                  <a:cubicBezTo>
                    <a:pt x="970" y="671"/>
                    <a:pt x="970" y="671"/>
                    <a:pt x="970" y="671"/>
                  </a:cubicBezTo>
                  <a:cubicBezTo>
                    <a:pt x="1100" y="671"/>
                    <a:pt x="1100" y="671"/>
                    <a:pt x="1100" y="671"/>
                  </a:cubicBezTo>
                  <a:cubicBezTo>
                    <a:pt x="1100" y="934"/>
                    <a:pt x="1100" y="934"/>
                    <a:pt x="1100" y="934"/>
                  </a:cubicBezTo>
                  <a:cubicBezTo>
                    <a:pt x="1229" y="934"/>
                    <a:pt x="1229" y="934"/>
                    <a:pt x="1229" y="934"/>
                  </a:cubicBezTo>
                  <a:cubicBezTo>
                    <a:pt x="1229" y="1043"/>
                    <a:pt x="1229" y="1043"/>
                    <a:pt x="1229" y="1043"/>
                  </a:cubicBezTo>
                  <a:cubicBezTo>
                    <a:pt x="970" y="1043"/>
                    <a:pt x="970" y="1043"/>
                    <a:pt x="970" y="1043"/>
                  </a:cubicBezTo>
                  <a:lnTo>
                    <a:pt x="970" y="914"/>
                  </a:lnTo>
                  <a:close/>
                  <a:moveTo>
                    <a:pt x="455" y="857"/>
                  </a:moveTo>
                  <a:cubicBezTo>
                    <a:pt x="455" y="807"/>
                    <a:pt x="422" y="778"/>
                    <a:pt x="375" y="778"/>
                  </a:cubicBezTo>
                  <a:cubicBezTo>
                    <a:pt x="346" y="778"/>
                    <a:pt x="346" y="778"/>
                    <a:pt x="346" y="778"/>
                  </a:cubicBezTo>
                  <a:cubicBezTo>
                    <a:pt x="346" y="936"/>
                    <a:pt x="346" y="936"/>
                    <a:pt x="346" y="936"/>
                  </a:cubicBezTo>
                  <a:cubicBezTo>
                    <a:pt x="374" y="936"/>
                    <a:pt x="374" y="936"/>
                    <a:pt x="374" y="936"/>
                  </a:cubicBezTo>
                  <a:cubicBezTo>
                    <a:pt x="418" y="936"/>
                    <a:pt x="455" y="912"/>
                    <a:pt x="455" y="857"/>
                  </a:cubicBezTo>
                  <a:close/>
                </a:path>
              </a:pathLst>
            </a:custGeom>
            <a:solidFill>
              <a:srgbClr val="000000"/>
            </a:solidFill>
            <a:ln>
              <a:noFill/>
            </a:ln>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grpSp>
    </p:spTree>
    <p:extLst>
      <p:ext uri="{BB962C8B-B14F-4D97-AF65-F5344CB8AC3E}">
        <p14:creationId xmlns:p14="http://schemas.microsoft.com/office/powerpoint/2010/main" val="129711048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Dem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8300" cy="1371579"/>
          </a:xfrm>
          <a:noFill/>
        </p:spPr>
        <p:txBody>
          <a:bodyPr tIns="91440" bIns="91440" anchor="t" anchorCtr="0"/>
          <a:lstStyle>
            <a:lvl1pPr algn="l" defTabSz="932742" rtl="0" eaLnBrk="1" latinLnBrk="0" hangingPunct="1">
              <a:lnSpc>
                <a:spcPct val="90000"/>
              </a:lnSpc>
              <a:spcBef>
                <a:spcPct val="0"/>
              </a:spcBef>
              <a:buNone/>
              <a:defRPr lang="en-US" sz="5200" b="0" kern="1200" cap="none" spc="-100" baseline="0" dirty="0">
                <a:ln w="3175">
                  <a:noFill/>
                </a:ln>
                <a:gradFill>
                  <a:gsLst>
                    <a:gs pos="5833">
                      <a:schemeClr val="tx1"/>
                    </a:gs>
                    <a:gs pos="18000">
                      <a:schemeClr val="tx1"/>
                    </a:gs>
                  </a:gsLst>
                  <a:lin ang="5400000" scaled="0"/>
                </a:gradFill>
                <a:effectLst/>
                <a:latin typeface="+mj-lt"/>
                <a:ea typeface="+mn-ea"/>
                <a:cs typeface="Segoe UI" pitchFamily="34" charset="0"/>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9" y="5326043"/>
            <a:ext cx="8229600" cy="1372414"/>
          </a:xfrm>
          <a:noFill/>
        </p:spPr>
        <p:txBody>
          <a:bodyPr lIns="182880" tIns="146304" rIns="182880" bIns="146304">
            <a:noAutofit/>
          </a:bodyPr>
          <a:lstStyle>
            <a:lvl1pPr marL="0" indent="0">
              <a:spcBef>
                <a:spcPts val="0"/>
              </a:spcBef>
              <a:buNone/>
              <a:defRPr lang="en-US" sz="3000" kern="1200" spc="0" baseline="0" dirty="0" smtClean="0">
                <a:gradFill>
                  <a:gsLst>
                    <a:gs pos="0">
                      <a:schemeClr val="tx1"/>
                    </a:gs>
                    <a:gs pos="100000">
                      <a:schemeClr val="tx1"/>
                    </a:gs>
                  </a:gsLst>
                  <a:lin ang="5400000" scaled="0"/>
                </a:gradFill>
                <a:latin typeface="+mj-lt"/>
                <a:ea typeface="+mn-ea"/>
                <a:cs typeface="+mn-cs"/>
              </a:defRPr>
            </a:lvl1pPr>
          </a:lstStyle>
          <a:p>
            <a:pPr marL="0" marR="0" lvl="0" indent="0" algn="l" defTabSz="932742" rtl="0" eaLnBrk="1" fontAlgn="auto" latinLnBrk="0" hangingPunct="1">
              <a:lnSpc>
                <a:spcPct val="90000"/>
              </a:lnSpc>
              <a:spcBef>
                <a:spcPts val="0"/>
              </a:spcBef>
              <a:spcAft>
                <a:spcPts val="0"/>
              </a:spcAft>
              <a:buClrTx/>
              <a:buSzPct val="90000"/>
              <a:buFont typeface="Arial" pitchFamily="34" charset="0"/>
              <a:buNone/>
              <a:tabLst/>
            </a:pPr>
            <a:r>
              <a:rPr lang="en-US" dirty="0" smtClean="0"/>
              <a:t>Speaker Name</a:t>
            </a:r>
          </a:p>
        </p:txBody>
      </p:sp>
    </p:spTree>
    <p:extLst>
      <p:ext uri="{BB962C8B-B14F-4D97-AF65-F5344CB8AC3E}">
        <p14:creationId xmlns:p14="http://schemas.microsoft.com/office/powerpoint/2010/main" val="408100257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Vide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ounded Rectangle 4"/>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9599" cy="1371579"/>
          </a:xfrm>
          <a:noFill/>
        </p:spPr>
        <p:txBody>
          <a:bodyPr tIns="91440" bIns="91440" anchor="t" anchorCtr="0"/>
          <a:lstStyle>
            <a:lvl1pPr>
              <a:defRPr sz="5200"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193857014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902926724"/>
      </p:ext>
    </p:extLst>
  </p:cSld>
  <p:clrMapOvr>
    <a:masterClrMapping/>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274148690"/>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masterClrMapping/>
  </p:clrMapOvr>
  <p:transition>
    <p:fade/>
  </p:transition>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344875825"/>
      </p:ext>
    </p:extLst>
  </p:cSld>
  <p:clrMapOvr>
    <a:masterClrMapping/>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lumMod val="40000"/>
                        <a:lumOff val="60000"/>
                      </a:schemeClr>
                    </a:gs>
                    <a:gs pos="99000">
                      <a:schemeClr val="tx2">
                        <a:lumMod val="40000"/>
                        <a:lumOff val="60000"/>
                      </a:schemeClr>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438159328"/>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020701897"/>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248189163"/>
      </p:ext>
    </p:extLst>
  </p:cSld>
  <p:clrMapOvr>
    <a:masterClrMapping/>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373021778"/>
      </p:ext>
    </p:extLst>
  </p:cSld>
  <p:clrMapOvr>
    <a:masterClrMapping/>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lumMod val="40000"/>
                        <a:lumOff val="60000"/>
                      </a:schemeClr>
                    </a:gs>
                    <a:gs pos="99000">
                      <a:schemeClr val="tx2">
                        <a:lumMod val="40000"/>
                        <a:lumOff val="60000"/>
                      </a:schemeClr>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lumMod val="40000"/>
                        <a:lumOff val="60000"/>
                      </a:schemeClr>
                    </a:gs>
                    <a:gs pos="99000">
                      <a:schemeClr val="tx2">
                        <a:lumMod val="40000"/>
                        <a:lumOff val="60000"/>
                      </a:schemeClr>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632923063"/>
      </p:ext>
    </p:extLst>
  </p:cSld>
  <p:clrMapOvr>
    <a:masterClrMapping/>
  </p:clrMapOvr>
  <p:transition>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7367761"/>
      </p:ext>
    </p:extLst>
  </p:cSld>
  <p:clrMapOvr>
    <a:masterClrMapping/>
  </p:clrMapOvr>
  <p:transition>
    <p:fade/>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0251945"/>
      </p:ext>
    </p:extLst>
  </p:cSld>
  <p:clrMapOvr>
    <a:masterClrMapping/>
  </p:clrMapOvr>
  <p:transition>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lumMod val="40000"/>
                  <a:lumOff val="60000"/>
                </a:schemeClr>
              </a:buClr>
              <a:buFont typeface="Arial" pitchFamily="34" charset="0"/>
              <a:buChar char="•"/>
              <a:defRPr sz="3600">
                <a:gradFill>
                  <a:gsLst>
                    <a:gs pos="1250">
                      <a:schemeClr val="tx2">
                        <a:lumMod val="40000"/>
                        <a:lumOff val="60000"/>
                      </a:schemeClr>
                    </a:gs>
                    <a:gs pos="99000">
                      <a:schemeClr val="tx2">
                        <a:lumMod val="40000"/>
                        <a:lumOff val="60000"/>
                      </a:schemeClr>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lumMod val="40000"/>
                  <a:lumOff val="60000"/>
                </a:schemeClr>
              </a:buClr>
              <a:buFont typeface="Arial" pitchFamily="34" charset="0"/>
              <a:buChar char="•"/>
              <a:defRPr sz="3600">
                <a:gradFill>
                  <a:gsLst>
                    <a:gs pos="1250">
                      <a:schemeClr val="tx2">
                        <a:lumMod val="40000"/>
                        <a:lumOff val="60000"/>
                      </a:schemeClr>
                    </a:gs>
                    <a:gs pos="99000">
                      <a:schemeClr val="tx2">
                        <a:lumMod val="40000"/>
                        <a:lumOff val="60000"/>
                      </a:schemeClr>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054984160"/>
      </p:ext>
    </p:extLst>
  </p:cSld>
  <p:clrMapOvr>
    <a:masterClrMapping/>
  </p:clrMapOvr>
  <p:transitio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201944242"/>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masterClrMapping/>
  </p:clrMapOvr>
  <p:transition>
    <p:fade/>
  </p:transition>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02299467"/>
      </p:ext>
    </p:extLst>
  </p:cSld>
  <p:clrMapOvr>
    <a:masterClrMapping/>
  </p:clrMapOvr>
  <p:transition>
    <p:fade/>
  </p:transition>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84290812"/>
      </p:ext>
    </p:extLst>
  </p:cSld>
  <p:clrMapOvr>
    <a:masterClrMapping/>
  </p:clrMapOvr>
  <p:transition>
    <p:fade/>
  </p:transition>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82632720"/>
      </p:ext>
    </p:extLst>
  </p:cSld>
  <p:clrMapOvr>
    <a:masterClrMapping/>
  </p:clrMapOvr>
  <p:transition>
    <p:fade/>
  </p:transition>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76144072"/>
      </p:ext>
    </p:extLst>
  </p:cSld>
  <p:clrMapOvr>
    <a:masterClrMapping/>
  </p:clrMapOvr>
  <p:transition>
    <p:fade/>
  </p:transition>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Segoe UI" pitchFamily="34" charset="0"/>
                <a:cs typeface="Segoe UI" pitchFamily="34" charset="0"/>
              </a:defRPr>
            </a:lvl1pPr>
            <a:lvl2pPr marL="346553" indent="0">
              <a:buNone/>
              <a:defRPr>
                <a:gradFill>
                  <a:gsLst>
                    <a:gs pos="1250">
                      <a:srgbClr val="000000"/>
                    </a:gs>
                    <a:gs pos="100000">
                      <a:srgbClr val="000000"/>
                    </a:gs>
                  </a:gsLst>
                  <a:lin ang="5400000" scaled="0"/>
                </a:gradFill>
                <a:latin typeface="Segoe UI" pitchFamily="34" charset="0"/>
                <a:cs typeface="Segoe UI" pitchFamily="34" charset="0"/>
              </a:defRPr>
            </a:lvl2pPr>
            <a:lvl3pPr marL="584607" indent="0">
              <a:buNone/>
              <a:defRPr>
                <a:gradFill>
                  <a:gsLst>
                    <a:gs pos="1250">
                      <a:srgbClr val="000000"/>
                    </a:gs>
                    <a:gs pos="100000">
                      <a:srgbClr val="000000"/>
                    </a:gs>
                  </a:gsLst>
                  <a:lin ang="5400000" scaled="0"/>
                </a:gradFill>
                <a:latin typeface="Segoe UI" pitchFamily="34" charset="0"/>
                <a:cs typeface="Segoe UI" pitchFamily="34" charset="0"/>
              </a:defRPr>
            </a:lvl3pPr>
            <a:lvl4pPr marL="814563"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997"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10231385"/>
      </p:ext>
    </p:extLst>
  </p:cSld>
  <p:clrMapOvr>
    <a:masterClrMapping/>
  </p:clrMapOvr>
  <p:transition>
    <p:fade/>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037347314"/>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lumMod val="40000"/>
                        <a:lumOff val="60000"/>
                      </a:schemeClr>
                    </a:gs>
                    <a:gs pos="99000">
                      <a:schemeClr val="tx2">
                        <a:lumMod val="40000"/>
                        <a:lumOff val="60000"/>
                      </a:schemeClr>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74816850"/>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6.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2.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image" Target="../media/image6.png"/><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theme" Target="../theme/theme3.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1.xml"/><Relationship Id="rId13" Type="http://schemas.openxmlformats.org/officeDocument/2006/relationships/slideLayout" Target="../slideLayouts/slideLayout56.xml"/><Relationship Id="rId18" Type="http://schemas.openxmlformats.org/officeDocument/2006/relationships/slideLayout" Target="../slideLayouts/slideLayout61.xml"/><Relationship Id="rId3" Type="http://schemas.openxmlformats.org/officeDocument/2006/relationships/slideLayout" Target="../slideLayouts/slideLayout46.xml"/><Relationship Id="rId21" Type="http://schemas.openxmlformats.org/officeDocument/2006/relationships/slideLayout" Target="../slideLayouts/slideLayout64.xml"/><Relationship Id="rId7" Type="http://schemas.openxmlformats.org/officeDocument/2006/relationships/slideLayout" Target="../slideLayouts/slideLayout50.xml"/><Relationship Id="rId12" Type="http://schemas.openxmlformats.org/officeDocument/2006/relationships/slideLayout" Target="../slideLayouts/slideLayout55.xml"/><Relationship Id="rId17" Type="http://schemas.openxmlformats.org/officeDocument/2006/relationships/slideLayout" Target="../slideLayouts/slideLayout60.xml"/><Relationship Id="rId2" Type="http://schemas.openxmlformats.org/officeDocument/2006/relationships/slideLayout" Target="../slideLayouts/slideLayout45.xml"/><Relationship Id="rId16" Type="http://schemas.openxmlformats.org/officeDocument/2006/relationships/slideLayout" Target="../slideLayouts/slideLayout59.xml"/><Relationship Id="rId20" Type="http://schemas.openxmlformats.org/officeDocument/2006/relationships/slideLayout" Target="../slideLayouts/slideLayout63.xml"/><Relationship Id="rId1" Type="http://schemas.openxmlformats.org/officeDocument/2006/relationships/slideLayout" Target="../slideLayouts/slideLayout44.xml"/><Relationship Id="rId6" Type="http://schemas.openxmlformats.org/officeDocument/2006/relationships/slideLayout" Target="../slideLayouts/slideLayout49.xml"/><Relationship Id="rId11" Type="http://schemas.openxmlformats.org/officeDocument/2006/relationships/slideLayout" Target="../slideLayouts/slideLayout54.xml"/><Relationship Id="rId5" Type="http://schemas.openxmlformats.org/officeDocument/2006/relationships/slideLayout" Target="../slideLayouts/slideLayout48.xml"/><Relationship Id="rId15" Type="http://schemas.openxmlformats.org/officeDocument/2006/relationships/slideLayout" Target="../slideLayouts/slideLayout58.xml"/><Relationship Id="rId23" Type="http://schemas.openxmlformats.org/officeDocument/2006/relationships/theme" Target="../theme/theme4.xml"/><Relationship Id="rId10" Type="http://schemas.openxmlformats.org/officeDocument/2006/relationships/slideLayout" Target="../slideLayouts/slideLayout53.xml"/><Relationship Id="rId19" Type="http://schemas.openxmlformats.org/officeDocument/2006/relationships/slideLayout" Target="../slideLayouts/slideLayout62.xml"/><Relationship Id="rId4" Type="http://schemas.openxmlformats.org/officeDocument/2006/relationships/slideLayout" Target="../slideLayouts/slideLayout47.xml"/><Relationship Id="rId9" Type="http://schemas.openxmlformats.org/officeDocument/2006/relationships/slideLayout" Target="../slideLayouts/slideLayout52.xml"/><Relationship Id="rId14" Type="http://schemas.openxmlformats.org/officeDocument/2006/relationships/slideLayout" Target="../slideLayouts/slideLayout57.xml"/><Relationship Id="rId22" Type="http://schemas.openxmlformats.org/officeDocument/2006/relationships/slideLayout" Target="../slideLayouts/slideLayout6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90270825"/>
      </p:ext>
    </p:extLst>
  </p:cSld>
  <p:clrMap bg1="dk1" tx1="lt1" bg2="dk2" tx2="lt2" accent1="accent1" accent2="accent2" accent3="accent3" accent4="accent4" accent5="accent5" accent6="accent6" hlink="hlink" folHlink="folHlink"/>
  <p:sldLayoutIdLst>
    <p:sldLayoutId id="2147484166" r:id="rId1"/>
    <p:sldLayoutId id="2147484163" r:id="rId2"/>
    <p:sldLayoutId id="2147484105" r:id="rId3"/>
    <p:sldLayoutId id="2147484182" r:id="rId4"/>
    <p:sldLayoutId id="2147484130" r:id="rId5"/>
    <p:sldLayoutId id="2147484101" r:id="rId6"/>
    <p:sldLayoutId id="2147484102" r:id="rId7"/>
    <p:sldLayoutId id="2147484087" r:id="rId8"/>
    <p:sldLayoutId id="2147484098" r:id="rId9"/>
    <p:sldLayoutId id="2147484086" r:id="rId10"/>
    <p:sldLayoutId id="2147484107" r:id="rId11"/>
    <p:sldLayoutId id="2147484099" r:id="rId12"/>
    <p:sldLayoutId id="2147484100" r:id="rId13"/>
    <p:sldLayoutId id="2147484089" r:id="rId14"/>
    <p:sldLayoutId id="2147484106" r:id="rId15"/>
    <p:sldLayoutId id="2147484092" r:id="rId16"/>
    <p:sldLayoutId id="2147484093" r:id="rId17"/>
    <p:sldLayoutId id="2147484127" r:id="rId18"/>
    <p:sldLayoutId id="2147484128" r:id="rId19"/>
    <p:sldLayoutId id="2147484129" r:id="rId20"/>
    <p:sldLayoutId id="2147484094" r:id="rId21"/>
    <p:sldLayoutId id="2147484096" r:id="rId22"/>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3">
            <a:extLst>
              <a:ext uri="{28A0092B-C50C-407E-A947-70E740481C1C}">
                <a14:useLocalDpi xmlns:a14="http://schemas.microsoft.com/office/drawing/2010/main" val="0"/>
              </a:ext>
            </a:extLst>
          </a:blip>
          <a:stretch>
            <a:fillRect/>
          </a:stretch>
        </p:blipFill>
        <p:spPr bwMode="auto">
          <a:xfrm>
            <a:off x="317" y="-318"/>
            <a:ext cx="12435839" cy="699515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371740285"/>
      </p:ext>
    </p:extLst>
  </p:cSld>
  <p:clrMap bg1="lt1" tx1="dk1" bg2="lt2" tx2="dk2" accent1="accent1" accent2="accent2" accent3="accent3" accent4="accent4" accent5="accent5" accent6="accent6" hlink="hlink" folHlink="folHlink"/>
  <p:sldLayoutIdLst>
    <p:sldLayoutId id="2147484191" r:id="rId1"/>
    <p:sldLayoutId id="2147484192" r:id="rId2"/>
    <p:sldLayoutId id="2147484193" r:id="rId3"/>
    <p:sldLayoutId id="2147484194" r:id="rId4"/>
    <p:sldLayoutId id="2147484195" r:id="rId5"/>
    <p:sldLayoutId id="2147484196" r:id="rId6"/>
    <p:sldLayoutId id="2147484197" r:id="rId7"/>
    <p:sldLayoutId id="2147484198" r:id="rId8"/>
    <p:sldLayoutId id="2147484199" r:id="rId9"/>
    <p:sldLayoutId id="2147484200" r:id="rId10"/>
    <p:sldLayoutId id="2147484204" r:id="rId11"/>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2"/>
          <p:cNvPicPr>
            <a:picLocks noChangeAspect="1" noChangeArrowheads="1"/>
          </p:cNvPicPr>
          <p:nvPr userDrawn="1"/>
        </p:nvPicPr>
        <p:blipFill>
          <a:blip r:embed="rId12">
            <a:extLst>
              <a:ext uri="{28A0092B-C50C-407E-A947-70E740481C1C}">
                <a14:useLocalDpi xmlns:a14="http://schemas.microsoft.com/office/drawing/2010/main" val="0"/>
              </a:ext>
            </a:extLst>
          </a:blip>
          <a:stretch>
            <a:fillRect/>
          </a:stretch>
        </p:blipFill>
        <p:spPr bwMode="auto">
          <a:xfrm>
            <a:off x="317" y="-317"/>
            <a:ext cx="12435839" cy="699515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274641" y="295276"/>
            <a:ext cx="11889564" cy="917575"/>
          </a:xfrm>
          <a:prstGeom prst="rect">
            <a:avLst/>
          </a:prstGeom>
        </p:spPr>
        <p:txBody>
          <a:bodyPr vert="horz" wrap="square" lIns="146274" tIns="91422" rIns="146274" bIns="91422"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40" y="1212852"/>
            <a:ext cx="11887198" cy="2116688"/>
          </a:xfrm>
          <a:prstGeom prst="rect">
            <a:avLst/>
          </a:prstGeom>
        </p:spPr>
        <p:txBody>
          <a:bodyPr vert="horz" wrap="square" lIns="146274" tIns="91422" rIns="146274" bIns="91422"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601425161"/>
      </p:ext>
    </p:extLst>
  </p:cSld>
  <p:clrMap bg1="lt1" tx1="dk1" bg2="lt2" tx2="dk2" accent1="accent1" accent2="accent2" accent3="accent3" accent4="accent4" accent5="accent5" accent6="accent6" hlink="hlink" folHlink="folHlink"/>
  <p:sldLayoutIdLst>
    <p:sldLayoutId id="2147484206" r:id="rId1"/>
    <p:sldLayoutId id="2147484207" r:id="rId2"/>
    <p:sldLayoutId id="2147484208" r:id="rId3"/>
    <p:sldLayoutId id="2147484209" r:id="rId4"/>
    <p:sldLayoutId id="2147484210" r:id="rId5"/>
    <p:sldLayoutId id="2147484211" r:id="rId6"/>
    <p:sldLayoutId id="2147484212" r:id="rId7"/>
    <p:sldLayoutId id="2147484213" r:id="rId8"/>
    <p:sldLayoutId id="2147484214" r:id="rId9"/>
    <p:sldLayoutId id="2147484215" r:id="rId10"/>
  </p:sldLayoutIdLst>
  <p:transition>
    <p:fade/>
  </p:transition>
  <p:timing>
    <p:tnLst>
      <p:par>
        <p:cTn id="1" dur="indefinite" restart="never" nodeType="tmRoot"/>
      </p:par>
    </p:tnLst>
  </p:timing>
  <p:txStyles>
    <p:titleStyle>
      <a:lvl1pPr algn="l" defTabSz="932560"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833" marR="0" indent="-342833" algn="l" defTabSz="932560"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086" marR="0" indent="-241253" algn="l" defTabSz="932560"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799944" marR="0" indent="-228555" algn="l" defTabSz="932560"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498" marR="0" indent="-228555" algn="l" defTabSz="932560"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053" marR="0" indent="-228555" algn="l" defTabSz="932560"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4537" indent="-233140" algn="l" defTabSz="93256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0818" indent="-233140" algn="l" defTabSz="93256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098" indent="-233140" algn="l" defTabSz="93256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3378" indent="-233140" algn="l" defTabSz="93256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560" rtl="0" eaLnBrk="1" latinLnBrk="0" hangingPunct="1">
        <a:defRPr sz="1800" kern="1200">
          <a:solidFill>
            <a:schemeClr val="tx1"/>
          </a:solidFill>
          <a:latin typeface="+mn-lt"/>
          <a:ea typeface="+mn-ea"/>
          <a:cs typeface="+mn-cs"/>
        </a:defRPr>
      </a:lvl1pPr>
      <a:lvl2pPr marL="466280" algn="l" defTabSz="932560" rtl="0" eaLnBrk="1" latinLnBrk="0" hangingPunct="1">
        <a:defRPr sz="1800" kern="1200">
          <a:solidFill>
            <a:schemeClr val="tx1"/>
          </a:solidFill>
          <a:latin typeface="+mn-lt"/>
          <a:ea typeface="+mn-ea"/>
          <a:cs typeface="+mn-cs"/>
        </a:defRPr>
      </a:lvl2pPr>
      <a:lvl3pPr marL="932560" algn="l" defTabSz="932560" rtl="0" eaLnBrk="1" latinLnBrk="0" hangingPunct="1">
        <a:defRPr sz="1800" kern="1200">
          <a:solidFill>
            <a:schemeClr val="tx1"/>
          </a:solidFill>
          <a:latin typeface="+mn-lt"/>
          <a:ea typeface="+mn-ea"/>
          <a:cs typeface="+mn-cs"/>
        </a:defRPr>
      </a:lvl3pPr>
      <a:lvl4pPr marL="1398839" algn="l" defTabSz="932560" rtl="0" eaLnBrk="1" latinLnBrk="0" hangingPunct="1">
        <a:defRPr sz="1800" kern="1200">
          <a:solidFill>
            <a:schemeClr val="tx1"/>
          </a:solidFill>
          <a:latin typeface="+mn-lt"/>
          <a:ea typeface="+mn-ea"/>
          <a:cs typeface="+mn-cs"/>
        </a:defRPr>
      </a:lvl4pPr>
      <a:lvl5pPr marL="1865118" algn="l" defTabSz="932560" rtl="0" eaLnBrk="1" latinLnBrk="0" hangingPunct="1">
        <a:defRPr sz="1800" kern="1200">
          <a:solidFill>
            <a:schemeClr val="tx1"/>
          </a:solidFill>
          <a:latin typeface="+mn-lt"/>
          <a:ea typeface="+mn-ea"/>
          <a:cs typeface="+mn-cs"/>
        </a:defRPr>
      </a:lvl5pPr>
      <a:lvl6pPr marL="2331399" algn="l" defTabSz="932560" rtl="0" eaLnBrk="1" latinLnBrk="0" hangingPunct="1">
        <a:defRPr sz="1800" kern="1200">
          <a:solidFill>
            <a:schemeClr val="tx1"/>
          </a:solidFill>
          <a:latin typeface="+mn-lt"/>
          <a:ea typeface="+mn-ea"/>
          <a:cs typeface="+mn-cs"/>
        </a:defRPr>
      </a:lvl6pPr>
      <a:lvl7pPr marL="2797678" algn="l" defTabSz="932560" rtl="0" eaLnBrk="1" latinLnBrk="0" hangingPunct="1">
        <a:defRPr sz="1800" kern="1200">
          <a:solidFill>
            <a:schemeClr val="tx1"/>
          </a:solidFill>
          <a:latin typeface="+mn-lt"/>
          <a:ea typeface="+mn-ea"/>
          <a:cs typeface="+mn-cs"/>
        </a:defRPr>
      </a:lvl7pPr>
      <a:lvl8pPr marL="3263957" algn="l" defTabSz="932560" rtl="0" eaLnBrk="1" latinLnBrk="0" hangingPunct="1">
        <a:defRPr sz="1800" kern="1200">
          <a:solidFill>
            <a:schemeClr val="tx1"/>
          </a:solidFill>
          <a:latin typeface="+mn-lt"/>
          <a:ea typeface="+mn-ea"/>
          <a:cs typeface="+mn-cs"/>
        </a:defRPr>
      </a:lvl8pPr>
      <a:lvl9pPr marL="3730238" algn="l" defTabSz="93256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436281982"/>
      </p:ext>
    </p:extLst>
  </p:cSld>
  <p:clrMap bg1="dk1" tx1="lt1" bg2="dk2" tx2="lt2" accent1="accent1" accent2="accent2" accent3="accent3" accent4="accent4" accent5="accent5" accent6="accent6" hlink="hlink" folHlink="folHlink"/>
  <p:sldLayoutIdLst>
    <p:sldLayoutId id="2147484217" r:id="rId1"/>
    <p:sldLayoutId id="2147484218" r:id="rId2"/>
    <p:sldLayoutId id="2147484219" r:id="rId3"/>
    <p:sldLayoutId id="2147484220" r:id="rId4"/>
    <p:sldLayoutId id="2147484221" r:id="rId5"/>
    <p:sldLayoutId id="2147484222" r:id="rId6"/>
    <p:sldLayoutId id="2147484223" r:id="rId7"/>
    <p:sldLayoutId id="2147484224" r:id="rId8"/>
    <p:sldLayoutId id="2147484225" r:id="rId9"/>
    <p:sldLayoutId id="2147484226" r:id="rId10"/>
    <p:sldLayoutId id="2147484227" r:id="rId11"/>
    <p:sldLayoutId id="2147484228" r:id="rId12"/>
    <p:sldLayoutId id="2147484229" r:id="rId13"/>
    <p:sldLayoutId id="2147484230" r:id="rId14"/>
    <p:sldLayoutId id="2147484231" r:id="rId15"/>
    <p:sldLayoutId id="2147484232" r:id="rId16"/>
    <p:sldLayoutId id="2147484233" r:id="rId17"/>
    <p:sldLayoutId id="2147484234" r:id="rId18"/>
    <p:sldLayoutId id="2147484235" r:id="rId19"/>
    <p:sldLayoutId id="2147484236" r:id="rId20"/>
    <p:sldLayoutId id="2147484237" r:id="rId21"/>
    <p:sldLayoutId id="2147484238" r:id="rId22"/>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3.xml"/><Relationship Id="rId7" Type="http://schemas.microsoft.com/office/2007/relationships/hdphoto" Target="../media/hdphoto1.wdp"/><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11.png"/><Relationship Id="rId5" Type="http://schemas.openxmlformats.org/officeDocument/2006/relationships/slideLayout" Target="../slideLayouts/slideLayout24.xml"/><Relationship Id="rId4" Type="http://schemas.openxmlformats.org/officeDocument/2006/relationships/tags" Target="../tags/tag4.xml"/><Relationship Id="rId9" Type="http://schemas.openxmlformats.org/officeDocument/2006/relationships/image" Target="../media/image13.png"/></Relationships>
</file>

<file path=ppt/slides/_rels/slide12.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24.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http://myspc.sharepointconference.com/" TargetMode="External"/><Relationship Id="rId1" Type="http://schemas.openxmlformats.org/officeDocument/2006/relationships/slideLayout" Target="../slideLayouts/slideLayout43.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xml"/><Relationship Id="rId1" Type="http://schemas.openxmlformats.org/officeDocument/2006/relationships/slideLayout" Target="../slideLayouts/slideLayout6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116993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new in SQL Server 2012 SP1</a:t>
            </a:r>
            <a:endParaRPr lang="en-US" dirty="0"/>
          </a:p>
        </p:txBody>
      </p:sp>
      <p:sp>
        <p:nvSpPr>
          <p:cNvPr id="3" name="Text Placeholder 2"/>
          <p:cNvSpPr>
            <a:spLocks noGrp="1"/>
          </p:cNvSpPr>
          <p:nvPr>
            <p:ph type="body" sz="quarter" idx="10"/>
          </p:nvPr>
        </p:nvSpPr>
        <p:spPr/>
        <p:txBody>
          <a:bodyPr/>
          <a:lstStyle/>
          <a:p>
            <a:endParaRPr lang="en-US" dirty="0"/>
          </a:p>
        </p:txBody>
      </p:sp>
      <p:sp>
        <p:nvSpPr>
          <p:cNvPr id="4" name="Rectangle 3"/>
          <p:cNvSpPr/>
          <p:nvPr/>
        </p:nvSpPr>
        <p:spPr bwMode="auto">
          <a:xfrm>
            <a:off x="272273" y="1212849"/>
            <a:ext cx="2697480" cy="4189413"/>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3200" dirty="0" smtClean="0">
                <a:gradFill>
                  <a:gsLst>
                    <a:gs pos="0">
                      <a:srgbClr val="FFFFFF"/>
                    </a:gs>
                    <a:gs pos="100000">
                      <a:srgbClr val="FFFFFF"/>
                    </a:gs>
                  </a:gsLst>
                  <a:lin ang="5400000" scaled="0"/>
                </a:gradFill>
                <a:latin typeface="+mj-lt"/>
                <a:ea typeface="Segoe UI" pitchFamily="34" charset="0"/>
                <a:cs typeface="Segoe UI" pitchFamily="34" charset="0"/>
              </a:rPr>
              <a:t>Model features</a:t>
            </a:r>
          </a:p>
          <a:p>
            <a:pPr defTabSz="932472" fontAlgn="base">
              <a:spcBef>
                <a:spcPct val="0"/>
              </a:spcBef>
              <a:spcAft>
                <a:spcPct val="0"/>
              </a:spcAft>
            </a:pPr>
            <a:endParaRPr lang="en-US" sz="3200" dirty="0" smtClean="0">
              <a:gradFill>
                <a:gsLst>
                  <a:gs pos="0">
                    <a:srgbClr val="FFFFFF"/>
                  </a:gs>
                  <a:gs pos="100000">
                    <a:srgbClr val="FFFFFF"/>
                  </a:gs>
                </a:gsLst>
                <a:lin ang="5400000" scaled="0"/>
              </a:gradFill>
              <a:latin typeface="+mj-lt"/>
              <a:ea typeface="Segoe UI" pitchFamily="34" charset="0"/>
              <a:cs typeface="Segoe UI" pitchFamily="34" charset="0"/>
            </a:endParaRPr>
          </a:p>
          <a:p>
            <a:pPr defTabSz="932472" fontAlgn="base">
              <a:spcBef>
                <a:spcPct val="0"/>
              </a:spcBef>
              <a:spcAft>
                <a:spcPct val="0"/>
              </a:spcAft>
            </a:pPr>
            <a:endParaRPr lang="en-US" sz="3200" dirty="0">
              <a:gradFill>
                <a:gsLst>
                  <a:gs pos="0">
                    <a:srgbClr val="FFFFFF"/>
                  </a:gs>
                  <a:gs pos="100000">
                    <a:srgbClr val="FFFFFF"/>
                  </a:gs>
                </a:gsLst>
                <a:lin ang="5400000" scaled="0"/>
              </a:gradFill>
              <a:latin typeface="+mj-lt"/>
              <a:ea typeface="Segoe UI" pitchFamily="34" charset="0"/>
              <a:cs typeface="Segoe UI" pitchFamily="34" charset="0"/>
            </a:endParaRPr>
          </a:p>
          <a:p>
            <a:pPr defTabSz="932472" fontAlgn="base">
              <a:spcBef>
                <a:spcPct val="0"/>
              </a:spcBef>
              <a:spcAft>
                <a:spcPct val="0"/>
              </a:spcAft>
            </a:pPr>
            <a:r>
              <a:rPr lang="en-US" sz="2000" dirty="0" smtClean="0">
                <a:gradFill>
                  <a:gsLst>
                    <a:gs pos="0">
                      <a:srgbClr val="FFFFFF"/>
                    </a:gs>
                    <a:gs pos="100000">
                      <a:srgbClr val="FFFFFF"/>
                    </a:gs>
                  </a:gsLst>
                  <a:lin ang="5400000" scaled="0"/>
                </a:gradFill>
                <a:ea typeface="Segoe UI" pitchFamily="34" charset="0"/>
                <a:cs typeface="Segoe UI" pitchFamily="34" charset="0"/>
              </a:rPr>
              <a:t>Hierarchies</a:t>
            </a:r>
          </a:p>
          <a:p>
            <a:pPr defTabSz="932472" fontAlgn="base">
              <a:spcBef>
                <a:spcPct val="0"/>
              </a:spcBef>
              <a:spcAft>
                <a:spcPct val="0"/>
              </a:spcAft>
            </a:pPr>
            <a:r>
              <a:rPr lang="en-US" sz="2000" dirty="0" smtClean="0">
                <a:gradFill>
                  <a:gsLst>
                    <a:gs pos="0">
                      <a:srgbClr val="FFFFFF"/>
                    </a:gs>
                    <a:gs pos="100000">
                      <a:srgbClr val="FFFFFF"/>
                    </a:gs>
                  </a:gsLst>
                  <a:lin ang="5400000" scaled="0"/>
                </a:gradFill>
                <a:ea typeface="Segoe UI" pitchFamily="34" charset="0"/>
                <a:cs typeface="Segoe UI" pitchFamily="34" charset="0"/>
              </a:rPr>
              <a:t>KPIs</a:t>
            </a:r>
          </a:p>
          <a:p>
            <a:pPr defTabSz="932472" fontAlgn="base">
              <a:spcBef>
                <a:spcPct val="0"/>
              </a:spcBef>
              <a:spcAft>
                <a:spcPct val="0"/>
              </a:spcAft>
            </a:pPr>
            <a:r>
              <a:rPr lang="en-US" sz="2000" dirty="0">
                <a:gradFill>
                  <a:gsLst>
                    <a:gs pos="0">
                      <a:srgbClr val="FFFFFF"/>
                    </a:gs>
                    <a:gs pos="100000">
                      <a:srgbClr val="FFFFFF"/>
                    </a:gs>
                  </a:gsLst>
                  <a:lin ang="5400000" scaled="0"/>
                </a:gradFill>
                <a:ea typeface="Segoe UI" pitchFamily="34" charset="0"/>
                <a:cs typeface="Segoe UI" pitchFamily="34" charset="0"/>
              </a:rPr>
              <a:t>Geographic data</a:t>
            </a:r>
          </a:p>
          <a:p>
            <a:pPr defTabSz="932472" fontAlgn="base">
              <a:spcBef>
                <a:spcPct val="0"/>
              </a:spcBef>
              <a:spcAft>
                <a:spcPct val="0"/>
              </a:spcAft>
            </a:pPr>
            <a:r>
              <a:rPr lang="en-US" sz="2000" dirty="0">
                <a:gradFill>
                  <a:gsLst>
                    <a:gs pos="0">
                      <a:srgbClr val="FFFFFF"/>
                    </a:gs>
                    <a:gs pos="100000">
                      <a:srgbClr val="FFFFFF"/>
                    </a:gs>
                  </a:gsLst>
                  <a:lin ang="5400000" scaled="0"/>
                </a:gradFill>
                <a:ea typeface="Segoe UI" pitchFamily="34" charset="0"/>
                <a:cs typeface="Segoe UI" pitchFamily="34" charset="0"/>
              </a:rPr>
              <a:t>Hyperlink </a:t>
            </a:r>
            <a:r>
              <a:rPr lang="en-US" sz="2000" dirty="0" smtClean="0">
                <a:gradFill>
                  <a:gsLst>
                    <a:gs pos="0">
                      <a:srgbClr val="FFFFFF"/>
                    </a:gs>
                    <a:gs pos="100000">
                      <a:srgbClr val="FFFFFF"/>
                    </a:gs>
                  </a:gsLst>
                  <a:lin ang="5400000" scaled="0"/>
                </a:gradFill>
                <a:ea typeface="Segoe UI" pitchFamily="34" charset="0"/>
                <a:cs typeface="Segoe UI" pitchFamily="34" charset="0"/>
              </a:rPr>
              <a:t>data</a:t>
            </a:r>
          </a:p>
          <a:p>
            <a:pPr defTabSz="932472" fontAlgn="base">
              <a:spcBef>
                <a:spcPct val="0"/>
              </a:spcBef>
              <a:spcAft>
                <a:spcPct val="0"/>
              </a:spcAft>
            </a:pPr>
            <a:r>
              <a:rPr lang="en-US" sz="2000" dirty="0" smtClean="0">
                <a:gradFill>
                  <a:gsLst>
                    <a:gs pos="0">
                      <a:srgbClr val="FFFFFF"/>
                    </a:gs>
                    <a:gs pos="100000">
                      <a:srgbClr val="FFFFFF"/>
                    </a:gs>
                  </a:gsLst>
                  <a:lin ang="5400000" scaled="0"/>
                </a:gradFill>
                <a:ea typeface="Segoe UI" pitchFamily="34" charset="0"/>
                <a:cs typeface="Segoe UI" pitchFamily="34" charset="0"/>
              </a:rPr>
              <a:t>Perspectives</a:t>
            </a:r>
          </a:p>
          <a:p>
            <a:pPr defTabSz="932472" fontAlgn="base">
              <a:lnSpc>
                <a:spcPct val="90000"/>
              </a:lnSpc>
              <a:spcBef>
                <a:spcPct val="0"/>
              </a:spcBef>
              <a:spcAft>
                <a:spcPct val="0"/>
              </a:spcAft>
            </a:pPr>
            <a:endParaRPr lang="en-US" sz="3200" dirty="0">
              <a:gradFill>
                <a:gsLst>
                  <a:gs pos="0">
                    <a:srgbClr val="FFFFFF"/>
                  </a:gs>
                  <a:gs pos="100000">
                    <a:srgbClr val="FFFFFF"/>
                  </a:gs>
                </a:gsLst>
                <a:lin ang="5400000" scaled="0"/>
              </a:gradFill>
              <a:latin typeface="+mj-lt"/>
              <a:ea typeface="Segoe UI" pitchFamily="34" charset="0"/>
              <a:cs typeface="Segoe UI" pitchFamily="34" charset="0"/>
            </a:endParaRPr>
          </a:p>
        </p:txBody>
      </p:sp>
      <p:sp>
        <p:nvSpPr>
          <p:cNvPr id="5" name="Rectangle 4"/>
          <p:cNvSpPr/>
          <p:nvPr/>
        </p:nvSpPr>
        <p:spPr bwMode="auto">
          <a:xfrm>
            <a:off x="3015230" y="1212849"/>
            <a:ext cx="2697480" cy="4189413"/>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3200" dirty="0" smtClean="0">
                <a:gradFill>
                  <a:gsLst>
                    <a:gs pos="0">
                      <a:srgbClr val="FFFFFF"/>
                    </a:gs>
                    <a:gs pos="100000">
                      <a:srgbClr val="FFFFFF"/>
                    </a:gs>
                  </a:gsLst>
                  <a:lin ang="5400000" scaled="0"/>
                </a:gradFill>
                <a:latin typeface="+mj-lt"/>
                <a:ea typeface="Segoe UI" pitchFamily="34" charset="0"/>
                <a:cs typeface="Segoe UI" pitchFamily="34" charset="0"/>
              </a:rPr>
              <a:t>Style and formatting</a:t>
            </a:r>
          </a:p>
          <a:p>
            <a:pPr defTabSz="932472" fontAlgn="base">
              <a:spcBef>
                <a:spcPct val="0"/>
              </a:spcBef>
              <a:spcAft>
                <a:spcPct val="0"/>
              </a:spcAft>
            </a:pPr>
            <a:endParaRPr lang="en-US" sz="3200" dirty="0" smtClean="0">
              <a:gradFill>
                <a:gsLst>
                  <a:gs pos="0">
                    <a:srgbClr val="FFFFFF"/>
                  </a:gs>
                  <a:gs pos="100000">
                    <a:srgbClr val="FFFFFF"/>
                  </a:gs>
                </a:gsLst>
                <a:lin ang="5400000" scaled="0"/>
              </a:gradFill>
              <a:latin typeface="+mj-lt"/>
              <a:ea typeface="Segoe UI" pitchFamily="34" charset="0"/>
              <a:cs typeface="Segoe UI" pitchFamily="34" charset="0"/>
            </a:endParaRPr>
          </a:p>
          <a:p>
            <a:pPr defTabSz="932472" fontAlgn="base">
              <a:spcBef>
                <a:spcPct val="0"/>
              </a:spcBef>
              <a:spcAft>
                <a:spcPct val="0"/>
              </a:spcAft>
            </a:pPr>
            <a:endParaRPr lang="en-US" sz="3200" dirty="0">
              <a:gradFill>
                <a:gsLst>
                  <a:gs pos="0">
                    <a:srgbClr val="FFFFFF"/>
                  </a:gs>
                  <a:gs pos="100000">
                    <a:srgbClr val="FFFFFF"/>
                  </a:gs>
                </a:gsLst>
                <a:lin ang="5400000" scaled="0"/>
              </a:gradFill>
              <a:latin typeface="+mj-lt"/>
              <a:ea typeface="Segoe UI" pitchFamily="34" charset="0"/>
              <a:cs typeface="Segoe UI" pitchFamily="34" charset="0"/>
            </a:endParaRPr>
          </a:p>
          <a:p>
            <a:pPr defTabSz="932472" fontAlgn="base">
              <a:spcBef>
                <a:spcPct val="0"/>
              </a:spcBef>
              <a:spcAft>
                <a:spcPct val="0"/>
              </a:spcAft>
            </a:pPr>
            <a:r>
              <a:rPr lang="en-US" sz="2000" dirty="0" smtClean="0">
                <a:gradFill>
                  <a:gsLst>
                    <a:gs pos="0">
                      <a:srgbClr val="FFFFFF"/>
                    </a:gs>
                    <a:gs pos="100000">
                      <a:srgbClr val="FFFFFF"/>
                    </a:gs>
                  </a:gsLst>
                  <a:lin ang="5400000" scaled="0"/>
                </a:gradFill>
                <a:ea typeface="Segoe UI" pitchFamily="34" charset="0"/>
                <a:cs typeface="Segoe UI" pitchFamily="34" charset="0"/>
              </a:rPr>
              <a:t>Themes</a:t>
            </a:r>
          </a:p>
          <a:p>
            <a:pPr defTabSz="932472" fontAlgn="base">
              <a:spcBef>
                <a:spcPct val="0"/>
              </a:spcBef>
              <a:spcAft>
                <a:spcPct val="0"/>
              </a:spcAft>
            </a:pPr>
            <a:r>
              <a:rPr lang="en-US" sz="2000" dirty="0" smtClean="0">
                <a:gradFill>
                  <a:gsLst>
                    <a:gs pos="0">
                      <a:srgbClr val="FFFFFF"/>
                    </a:gs>
                    <a:gs pos="100000">
                      <a:srgbClr val="FFFFFF"/>
                    </a:gs>
                  </a:gsLst>
                  <a:lin ang="5400000" scaled="0"/>
                </a:gradFill>
                <a:ea typeface="Segoe UI" pitchFamily="34" charset="0"/>
                <a:cs typeface="Segoe UI" pitchFamily="34" charset="0"/>
              </a:rPr>
              <a:t>Background colors</a:t>
            </a:r>
          </a:p>
          <a:p>
            <a:pPr defTabSz="932472" fontAlgn="base">
              <a:spcBef>
                <a:spcPct val="0"/>
              </a:spcBef>
              <a:spcAft>
                <a:spcPct val="0"/>
              </a:spcAft>
            </a:pPr>
            <a:r>
              <a:rPr lang="en-US" sz="2000" dirty="0" smtClean="0">
                <a:gradFill>
                  <a:gsLst>
                    <a:gs pos="0">
                      <a:srgbClr val="FFFFFF"/>
                    </a:gs>
                    <a:gs pos="100000">
                      <a:srgbClr val="FFFFFF"/>
                    </a:gs>
                  </a:gsLst>
                  <a:lin ang="5400000" scaled="0"/>
                </a:gradFill>
                <a:ea typeface="Segoe UI" pitchFamily="34" charset="0"/>
                <a:cs typeface="Segoe UI" pitchFamily="34" charset="0"/>
              </a:rPr>
              <a:t>Background images</a:t>
            </a:r>
          </a:p>
          <a:p>
            <a:pPr defTabSz="932472" fontAlgn="base">
              <a:spcBef>
                <a:spcPct val="0"/>
              </a:spcBef>
              <a:spcAft>
                <a:spcPct val="0"/>
              </a:spcAft>
            </a:pPr>
            <a:r>
              <a:rPr lang="en-US" sz="2000" dirty="0" smtClean="0">
                <a:gradFill>
                  <a:gsLst>
                    <a:gs pos="0">
                      <a:srgbClr val="FFFFFF"/>
                    </a:gs>
                    <a:gs pos="100000">
                      <a:srgbClr val="FFFFFF"/>
                    </a:gs>
                  </a:gsLst>
                  <a:lin ang="5400000" scaled="0"/>
                </a:gradFill>
                <a:ea typeface="Segoe UI" pitchFamily="34" charset="0"/>
                <a:cs typeface="Segoe UI" pitchFamily="34" charset="0"/>
              </a:rPr>
              <a:t>Embedded images</a:t>
            </a:r>
          </a:p>
          <a:p>
            <a:pPr defTabSz="932472" fontAlgn="base">
              <a:spcBef>
                <a:spcPct val="0"/>
              </a:spcBef>
              <a:spcAft>
                <a:spcPct val="0"/>
              </a:spcAft>
            </a:pPr>
            <a:r>
              <a:rPr lang="en-US" sz="2000" dirty="0" smtClean="0">
                <a:gradFill>
                  <a:gsLst>
                    <a:gs pos="0">
                      <a:srgbClr val="FFFFFF"/>
                    </a:gs>
                    <a:gs pos="100000">
                      <a:srgbClr val="FFFFFF"/>
                    </a:gs>
                  </a:gsLst>
                  <a:lin ang="5400000" scaled="0"/>
                </a:gradFill>
                <a:ea typeface="Segoe UI" pitchFamily="34" charset="0"/>
                <a:cs typeface="Segoe UI" pitchFamily="34" charset="0"/>
              </a:rPr>
              <a:t>Font size</a:t>
            </a:r>
          </a:p>
          <a:p>
            <a:pPr defTabSz="932472" fontAlgn="base">
              <a:spcBef>
                <a:spcPct val="0"/>
              </a:spcBef>
              <a:spcAft>
                <a:spcPct val="0"/>
              </a:spcAft>
            </a:pPr>
            <a:r>
              <a:rPr lang="en-US" sz="2000" dirty="0" smtClean="0">
                <a:gradFill>
                  <a:gsLst>
                    <a:gs pos="0">
                      <a:srgbClr val="FFFFFF"/>
                    </a:gs>
                    <a:gs pos="100000">
                      <a:srgbClr val="FFFFFF"/>
                    </a:gs>
                  </a:gsLst>
                  <a:lin ang="5400000" scaled="0"/>
                </a:gradFill>
                <a:ea typeface="Segoe UI" pitchFamily="34" charset="0"/>
                <a:cs typeface="Segoe UI" pitchFamily="34" charset="0"/>
              </a:rPr>
              <a:t>Hyperlinks</a:t>
            </a:r>
          </a:p>
          <a:p>
            <a:pPr defTabSz="932472" fontAlgn="base">
              <a:spcBef>
                <a:spcPct val="0"/>
              </a:spcBef>
              <a:spcAft>
                <a:spcPct val="0"/>
              </a:spcAft>
            </a:pPr>
            <a:endParaRPr lang="en-US" sz="3200" dirty="0" smtClean="0">
              <a:gradFill>
                <a:gsLst>
                  <a:gs pos="0">
                    <a:srgbClr val="FFFFFF"/>
                  </a:gs>
                  <a:gs pos="100000">
                    <a:srgbClr val="FFFFFF"/>
                  </a:gs>
                </a:gsLst>
                <a:lin ang="5400000" scaled="0"/>
              </a:gradFill>
              <a:latin typeface="+mj-lt"/>
              <a:ea typeface="Segoe UI" pitchFamily="34" charset="0"/>
              <a:cs typeface="Segoe UI" pitchFamily="34" charset="0"/>
            </a:endParaRPr>
          </a:p>
        </p:txBody>
      </p:sp>
      <p:sp>
        <p:nvSpPr>
          <p:cNvPr id="6" name="Rectangle 5"/>
          <p:cNvSpPr/>
          <p:nvPr/>
        </p:nvSpPr>
        <p:spPr bwMode="auto">
          <a:xfrm>
            <a:off x="8501144" y="1212849"/>
            <a:ext cx="2743200" cy="4189413"/>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3200" dirty="0" smtClean="0">
                <a:gradFill>
                  <a:gsLst>
                    <a:gs pos="0">
                      <a:srgbClr val="FFFFFF"/>
                    </a:gs>
                    <a:gs pos="100000">
                      <a:srgbClr val="FFFFFF"/>
                    </a:gs>
                  </a:gsLst>
                  <a:lin ang="5400000" scaled="0"/>
                </a:gradFill>
                <a:latin typeface="+mj-lt"/>
                <a:ea typeface="Segoe UI" pitchFamily="34" charset="0"/>
                <a:cs typeface="Segoe UI" pitchFamily="34" charset="0"/>
              </a:rPr>
              <a:t>Excel :)</a:t>
            </a:r>
            <a:endParaRPr lang="en-US" sz="3200" dirty="0">
              <a:gradFill>
                <a:gsLst>
                  <a:gs pos="0">
                    <a:srgbClr val="FFFFFF"/>
                  </a:gs>
                  <a:gs pos="100000">
                    <a:srgbClr val="FFFFFF"/>
                  </a:gs>
                </a:gsLst>
                <a:lin ang="5400000" scaled="0"/>
              </a:gradFill>
              <a:latin typeface="+mj-lt"/>
              <a:ea typeface="Segoe UI" pitchFamily="34" charset="0"/>
              <a:cs typeface="Segoe UI" pitchFamily="34" charset="0"/>
            </a:endParaRPr>
          </a:p>
        </p:txBody>
      </p:sp>
      <p:sp>
        <p:nvSpPr>
          <p:cNvPr id="7" name="Rectangle 6"/>
          <p:cNvSpPr/>
          <p:nvPr/>
        </p:nvSpPr>
        <p:spPr bwMode="auto">
          <a:xfrm>
            <a:off x="5758187" y="1212849"/>
            <a:ext cx="2697480" cy="4189413"/>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3200" dirty="0" smtClean="0">
                <a:gradFill>
                  <a:gsLst>
                    <a:gs pos="0">
                      <a:srgbClr val="FFFFFF"/>
                    </a:gs>
                    <a:gs pos="100000">
                      <a:srgbClr val="FFFFFF"/>
                    </a:gs>
                  </a:gsLst>
                  <a:lin ang="5400000" scaled="0"/>
                </a:gradFill>
                <a:latin typeface="+mj-lt"/>
                <a:ea typeface="Segoe UI" pitchFamily="34" charset="0"/>
                <a:cs typeface="Segoe UI" pitchFamily="34" charset="0"/>
              </a:rPr>
              <a:t>Visualizations and interactivity</a:t>
            </a:r>
          </a:p>
          <a:p>
            <a:pPr defTabSz="932472" fontAlgn="base">
              <a:spcBef>
                <a:spcPct val="0"/>
              </a:spcBef>
              <a:spcAft>
                <a:spcPct val="0"/>
              </a:spcAft>
            </a:pPr>
            <a:endParaRPr lang="en-US" sz="3200" dirty="0">
              <a:gradFill>
                <a:gsLst>
                  <a:gs pos="0">
                    <a:srgbClr val="FFFFFF"/>
                  </a:gs>
                  <a:gs pos="100000">
                    <a:srgbClr val="FFFFFF"/>
                  </a:gs>
                </a:gsLst>
                <a:lin ang="5400000" scaled="0"/>
              </a:gradFill>
              <a:latin typeface="+mj-lt"/>
              <a:ea typeface="Segoe UI" pitchFamily="34" charset="0"/>
              <a:cs typeface="Segoe UI" pitchFamily="34" charset="0"/>
            </a:endParaRPr>
          </a:p>
          <a:p>
            <a:pPr defTabSz="932472" fontAlgn="base">
              <a:spcBef>
                <a:spcPct val="0"/>
              </a:spcBef>
              <a:spcAft>
                <a:spcPct val="0"/>
              </a:spcAft>
            </a:pPr>
            <a:r>
              <a:rPr lang="en-US" sz="2000" dirty="0" smtClean="0">
                <a:gradFill>
                  <a:gsLst>
                    <a:gs pos="0">
                      <a:srgbClr val="FFFFFF"/>
                    </a:gs>
                    <a:gs pos="100000">
                      <a:srgbClr val="FFFFFF"/>
                    </a:gs>
                  </a:gsLst>
                  <a:lin ang="5400000" scaled="0"/>
                </a:gradFill>
                <a:ea typeface="Segoe UI" pitchFamily="34" charset="0"/>
                <a:cs typeface="Segoe UI" pitchFamily="34" charset="0"/>
              </a:rPr>
              <a:t>Maps</a:t>
            </a:r>
          </a:p>
          <a:p>
            <a:pPr defTabSz="932472" fontAlgn="base">
              <a:spcBef>
                <a:spcPct val="0"/>
              </a:spcBef>
              <a:spcAft>
                <a:spcPct val="0"/>
              </a:spcAft>
            </a:pPr>
            <a:r>
              <a:rPr lang="en-US" sz="2000" dirty="0" smtClean="0">
                <a:gradFill>
                  <a:gsLst>
                    <a:gs pos="0">
                      <a:srgbClr val="FFFFFF"/>
                    </a:gs>
                    <a:gs pos="100000">
                      <a:srgbClr val="FFFFFF"/>
                    </a:gs>
                  </a:gsLst>
                  <a:lin ang="5400000" scaled="0"/>
                </a:gradFill>
                <a:ea typeface="Segoe UI" pitchFamily="34" charset="0"/>
                <a:cs typeface="Segoe UI" pitchFamily="34" charset="0"/>
              </a:rPr>
              <a:t>Pie charts</a:t>
            </a:r>
          </a:p>
          <a:p>
            <a:pPr defTabSz="932472" fontAlgn="base">
              <a:spcBef>
                <a:spcPct val="0"/>
              </a:spcBef>
              <a:spcAft>
                <a:spcPct val="0"/>
              </a:spcAft>
            </a:pPr>
            <a:r>
              <a:rPr lang="en-US" sz="2000" dirty="0" smtClean="0">
                <a:gradFill>
                  <a:gsLst>
                    <a:gs pos="0">
                      <a:srgbClr val="FFFFFF"/>
                    </a:gs>
                    <a:gs pos="100000">
                      <a:srgbClr val="FFFFFF"/>
                    </a:gs>
                  </a:gsLst>
                  <a:lin ang="5400000" scaled="0"/>
                </a:gradFill>
                <a:ea typeface="Segoe UI" pitchFamily="34" charset="0"/>
                <a:cs typeface="Segoe UI" pitchFamily="34" charset="0"/>
              </a:rPr>
              <a:t>Drill-down</a:t>
            </a:r>
          </a:p>
        </p:txBody>
      </p:sp>
    </p:spTree>
    <p:extLst>
      <p:ext uri="{BB962C8B-B14F-4D97-AF65-F5344CB8AC3E}">
        <p14:creationId xmlns:p14="http://schemas.microsoft.com/office/powerpoint/2010/main" val="420134404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Microsoft BI</a:t>
            </a:r>
            <a:endParaRPr lang="en-US" dirty="0"/>
          </a:p>
        </p:txBody>
      </p:sp>
      <p:sp>
        <p:nvSpPr>
          <p:cNvPr id="3" name="Text Placeholder 2"/>
          <p:cNvSpPr>
            <a:spLocks noGrp="1"/>
          </p:cNvSpPr>
          <p:nvPr>
            <p:ph type="body" sz="quarter" idx="10"/>
          </p:nvPr>
        </p:nvSpPr>
        <p:spPr/>
        <p:txBody>
          <a:bodyPr/>
          <a:lstStyle/>
          <a:p>
            <a:endParaRPr lang="en-US"/>
          </a:p>
        </p:txBody>
      </p:sp>
      <p:grpSp>
        <p:nvGrpSpPr>
          <p:cNvPr id="4" name="Group 3"/>
          <p:cNvGrpSpPr/>
          <p:nvPr/>
        </p:nvGrpSpPr>
        <p:grpSpPr>
          <a:xfrm>
            <a:off x="272273" y="1212849"/>
            <a:ext cx="3200400" cy="3108960"/>
            <a:chOff x="1182616" y="1416023"/>
            <a:chExt cx="3200400" cy="3108960"/>
          </a:xfrm>
          <a:solidFill>
            <a:schemeClr val="accent2"/>
          </a:solidFill>
        </p:grpSpPr>
        <p:sp>
          <p:nvSpPr>
            <p:cNvPr id="5" name="Rectangle 4"/>
            <p:cNvSpPr/>
            <p:nvPr>
              <p:custDataLst>
                <p:tags r:id="rId3"/>
              </p:custDataLst>
            </p:nvPr>
          </p:nvSpPr>
          <p:spPr bwMode="auto">
            <a:xfrm>
              <a:off x="1182616" y="1416023"/>
              <a:ext cx="3200400" cy="3108960"/>
            </a:xfrm>
            <a:prstGeom prst="rect">
              <a:avLst/>
            </a:prstGeom>
            <a:grpFill/>
            <a:ln w="9525" cap="flat" cmpd="sng" algn="ctr">
              <a:no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b" anchorCtr="0" forceAA="0" compatLnSpc="1">
              <a:prstTxWarp prst="textNoShape">
                <a:avLst/>
              </a:prstTxWarp>
              <a:noAutofit/>
            </a:bodyPr>
            <a:lstStyle/>
            <a:p>
              <a:pPr defTabSz="914099" fontAlgn="base">
                <a:spcBef>
                  <a:spcPct val="0"/>
                </a:spcBef>
                <a:spcAft>
                  <a:spcPct val="0"/>
                </a:spcAft>
                <a:defRPr/>
              </a:pPr>
              <a:endParaRPr lang="en-US" kern="0" dirty="0">
                <a:ln>
                  <a:solidFill>
                    <a:srgbClr val="FFFFFF">
                      <a:alpha val="0"/>
                    </a:srgbClr>
                  </a:solidFill>
                </a:ln>
                <a:gradFill>
                  <a:gsLst>
                    <a:gs pos="0">
                      <a:srgbClr val="FFFFFF"/>
                    </a:gs>
                    <a:gs pos="100000">
                      <a:srgbClr val="FFFFFF"/>
                    </a:gs>
                  </a:gsLst>
                  <a:lin ang="5400000" scaled="0"/>
                </a:gradFill>
                <a:ea typeface="Segoe UI" pitchFamily="34" charset="0"/>
                <a:cs typeface="Segoe UI" pitchFamily="34" charset="0"/>
              </a:endParaRPr>
            </a:p>
          </p:txBody>
        </p:sp>
        <p:pic>
          <p:nvPicPr>
            <p:cNvPr id="6" name="Picture 2" descr="D:\Microsoft Product Logos\Excel 2010.png"/>
            <p:cNvPicPr>
              <a:picLocks noChangeAspect="1" noChangeArrowheads="1"/>
            </p:cNvPicPr>
            <p:nvPr>
              <p:custDataLst>
                <p:tags r:id="rId4"/>
              </p:custDataLst>
            </p:nvPr>
          </p:nvPicPr>
          <p:blipFill rotWithShape="1">
            <a:blip r:embed="rId6" cstate="screen">
              <a:extLst>
                <a:ext uri="{BEBA8EAE-BF5A-486C-A8C5-ECC9F3942E4B}">
                  <a14:imgProps xmlns:a14="http://schemas.microsoft.com/office/drawing/2010/main">
                    <a14:imgLayer r:embed="rId7">
                      <a14:imgEffect>
                        <a14:brightnessContrast bright="100000"/>
                      </a14:imgEffect>
                    </a14:imgLayer>
                  </a14:imgProps>
                </a:ext>
                <a:ext uri="{28A0092B-C50C-407E-A947-70E740481C1C}">
                  <a14:useLocalDpi xmlns:a14="http://schemas.microsoft.com/office/drawing/2010/main"/>
                </a:ext>
              </a:extLst>
            </a:blip>
            <a:srcRect r="40160"/>
            <a:stretch/>
          </p:blipFill>
          <p:spPr bwMode="auto">
            <a:xfrm>
              <a:off x="2070858" y="2553602"/>
              <a:ext cx="1423916" cy="833802"/>
            </a:xfrm>
            <a:prstGeom prst="rect">
              <a:avLst/>
            </a:prstGeom>
            <a:grpFill/>
            <a:ln>
              <a:noFill/>
            </a:ln>
            <a:extLst/>
          </p:spPr>
        </p:pic>
      </p:grpSp>
      <p:grpSp>
        <p:nvGrpSpPr>
          <p:cNvPr id="7" name="Group 6"/>
          <p:cNvGrpSpPr/>
          <p:nvPr/>
        </p:nvGrpSpPr>
        <p:grpSpPr>
          <a:xfrm>
            <a:off x="3583869" y="1212849"/>
            <a:ext cx="3200400" cy="3108960"/>
            <a:chOff x="4494212" y="1416023"/>
            <a:chExt cx="3200400" cy="3108960"/>
          </a:xfrm>
          <a:solidFill>
            <a:schemeClr val="bg2"/>
          </a:solidFill>
        </p:grpSpPr>
        <p:sp>
          <p:nvSpPr>
            <p:cNvPr id="8" name="Rectangle 7"/>
            <p:cNvSpPr/>
            <p:nvPr>
              <p:custDataLst>
                <p:tags r:id="rId2"/>
              </p:custDataLst>
            </p:nvPr>
          </p:nvSpPr>
          <p:spPr bwMode="auto">
            <a:xfrm>
              <a:off x="4494212" y="1416023"/>
              <a:ext cx="3200400" cy="3108960"/>
            </a:xfrm>
            <a:prstGeom prst="rect">
              <a:avLst/>
            </a:prstGeom>
            <a:grpFill/>
            <a:ln w="9525" cap="flat" cmpd="sng" algn="ctr">
              <a:no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b" anchorCtr="0" forceAA="0" compatLnSpc="1">
              <a:prstTxWarp prst="textNoShape">
                <a:avLst/>
              </a:prstTxWarp>
              <a:noAutofit/>
            </a:bodyPr>
            <a:lstStyle/>
            <a:p>
              <a:pPr defTabSz="914099" fontAlgn="base">
                <a:spcBef>
                  <a:spcPct val="0"/>
                </a:spcBef>
                <a:spcAft>
                  <a:spcPct val="0"/>
                </a:spcAft>
                <a:defRPr/>
              </a:pPr>
              <a:endParaRPr lang="en-US" kern="0" dirty="0">
                <a:ln>
                  <a:solidFill>
                    <a:srgbClr val="FFFFFF">
                      <a:alpha val="0"/>
                    </a:srgbClr>
                  </a:solidFill>
                </a:ln>
                <a:gradFill>
                  <a:gsLst>
                    <a:gs pos="0">
                      <a:srgbClr val="FFFFFF"/>
                    </a:gs>
                    <a:gs pos="100000">
                      <a:srgbClr val="FFFFFF"/>
                    </a:gs>
                  </a:gsLst>
                  <a:lin ang="5400000" scaled="0"/>
                </a:gradFill>
                <a:ea typeface="Segoe UI" pitchFamily="34" charset="0"/>
                <a:cs typeface="Segoe UI" pitchFamily="34" charset="0"/>
              </a:endParaRPr>
            </a:p>
          </p:txBody>
        </p:sp>
        <p:pic>
          <p:nvPicPr>
            <p:cNvPr id="9" name="Picture 8"/>
            <p:cNvPicPr>
              <a:picLocks noChangeAspect="1"/>
            </p:cNvPicPr>
            <p:nvPr/>
          </p:nvPicPr>
          <p:blipFill rotWithShape="1">
            <a:blip r:embed="rId8" cstate="print">
              <a:extLst>
                <a:ext uri="{28A0092B-C50C-407E-A947-70E740481C1C}">
                  <a14:useLocalDpi xmlns:a14="http://schemas.microsoft.com/office/drawing/2010/main" val="0"/>
                </a:ext>
              </a:extLst>
            </a:blip>
            <a:srcRect l="25775"/>
            <a:stretch/>
          </p:blipFill>
          <p:spPr bwMode="black">
            <a:xfrm>
              <a:off x="4869805" y="2530813"/>
              <a:ext cx="2449215" cy="879380"/>
            </a:xfrm>
            <a:prstGeom prst="rect">
              <a:avLst/>
            </a:prstGeom>
            <a:grpFill/>
          </p:spPr>
        </p:pic>
      </p:grpSp>
      <p:grpSp>
        <p:nvGrpSpPr>
          <p:cNvPr id="10" name="Group 9"/>
          <p:cNvGrpSpPr/>
          <p:nvPr/>
        </p:nvGrpSpPr>
        <p:grpSpPr>
          <a:xfrm>
            <a:off x="6895465" y="1212849"/>
            <a:ext cx="3200400" cy="3108960"/>
            <a:chOff x="7805808" y="1416023"/>
            <a:chExt cx="3200400" cy="3108960"/>
          </a:xfrm>
          <a:solidFill>
            <a:schemeClr val="tx1"/>
          </a:solidFill>
        </p:grpSpPr>
        <p:sp>
          <p:nvSpPr>
            <p:cNvPr id="11" name="Rectangle 10"/>
            <p:cNvSpPr/>
            <p:nvPr>
              <p:custDataLst>
                <p:tags r:id="rId1"/>
              </p:custDataLst>
            </p:nvPr>
          </p:nvSpPr>
          <p:spPr bwMode="auto">
            <a:xfrm>
              <a:off x="7805808" y="1416023"/>
              <a:ext cx="3200400" cy="3108960"/>
            </a:xfrm>
            <a:prstGeom prst="rect">
              <a:avLst/>
            </a:prstGeom>
            <a:grpFill/>
            <a:ln w="9525" cap="flat" cmpd="sng" algn="ctr">
              <a:no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b" anchorCtr="0" forceAA="0" compatLnSpc="1">
              <a:prstTxWarp prst="textNoShape">
                <a:avLst/>
              </a:prstTxWarp>
              <a:noAutofit/>
            </a:bodyPr>
            <a:lstStyle/>
            <a:p>
              <a:pPr defTabSz="914099" fontAlgn="base">
                <a:spcBef>
                  <a:spcPct val="0"/>
                </a:spcBef>
                <a:spcAft>
                  <a:spcPct val="0"/>
                </a:spcAft>
                <a:defRPr/>
              </a:pPr>
              <a:endParaRPr lang="en-US" kern="0" dirty="0">
                <a:ln>
                  <a:solidFill>
                    <a:srgbClr val="FFFFFF">
                      <a:alpha val="0"/>
                    </a:srgbClr>
                  </a:solidFill>
                </a:ln>
                <a:gradFill>
                  <a:gsLst>
                    <a:gs pos="0">
                      <a:srgbClr val="FFFFFF"/>
                    </a:gs>
                    <a:gs pos="100000">
                      <a:srgbClr val="FFFFFF"/>
                    </a:gs>
                  </a:gsLst>
                  <a:lin ang="5400000" scaled="0"/>
                </a:gradFill>
                <a:ea typeface="Segoe UI" pitchFamily="34" charset="0"/>
                <a:cs typeface="Segoe UI" pitchFamily="34" charset="0"/>
              </a:endParaRPr>
            </a:p>
          </p:txBody>
        </p:sp>
        <p:pic>
          <p:nvPicPr>
            <p:cNvPr id="12" name="Picture 11"/>
            <p:cNvPicPr>
              <a:picLocks noChangeAspect="1"/>
            </p:cNvPicPr>
            <p:nvPr/>
          </p:nvPicPr>
          <p:blipFill rotWithShape="1">
            <a:blip r:embed="rId9" cstate="print">
              <a:extLst>
                <a:ext uri="{28A0092B-C50C-407E-A947-70E740481C1C}">
                  <a14:useLocalDpi xmlns:a14="http://schemas.microsoft.com/office/drawing/2010/main"/>
                </a:ext>
              </a:extLst>
            </a:blip>
            <a:srcRect l="19110" r="20119"/>
            <a:stretch/>
          </p:blipFill>
          <p:spPr>
            <a:xfrm>
              <a:off x="8090227" y="2552457"/>
              <a:ext cx="2631562" cy="836093"/>
            </a:xfrm>
            <a:prstGeom prst="rect">
              <a:avLst/>
            </a:prstGeom>
            <a:grpFill/>
            <a:ln>
              <a:noFill/>
            </a:ln>
          </p:spPr>
        </p:pic>
      </p:grpSp>
    </p:spTree>
    <p:extLst>
      <p:ext uri="{BB962C8B-B14F-4D97-AF65-F5344CB8AC3E}">
        <p14:creationId xmlns:p14="http://schemas.microsoft.com/office/powerpoint/2010/main" val="2589694284"/>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Reactions to Power View in Excel</a:t>
            </a:r>
            <a:endParaRPr lang="en-US" dirty="0"/>
          </a:p>
        </p:txBody>
      </p:sp>
      <p:sp>
        <p:nvSpPr>
          <p:cNvPr id="3" name="Text Placeholder 2"/>
          <p:cNvSpPr>
            <a:spLocks noGrp="1"/>
          </p:cNvSpPr>
          <p:nvPr>
            <p:ph type="body" sz="quarter" idx="10"/>
          </p:nvPr>
        </p:nvSpPr>
        <p:spPr/>
        <p:txBody>
          <a:bodyPr/>
          <a:lstStyle/>
          <a:p>
            <a:endParaRPr lang="en-US"/>
          </a:p>
        </p:txBody>
      </p:sp>
      <p:pic>
        <p:nvPicPr>
          <p:cNvPr id="4" name="Picture 5" descr="image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8891" y="1439862"/>
            <a:ext cx="5296365" cy="1057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image00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8891" y="2745562"/>
            <a:ext cx="5551786" cy="1254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8890" y="4330368"/>
            <a:ext cx="6039389" cy="11309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89232" y="1439862"/>
            <a:ext cx="5768994" cy="795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89232" y="2734930"/>
            <a:ext cx="5517630" cy="1167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663586" y="4461171"/>
            <a:ext cx="5129467" cy="10417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59179" y="5657220"/>
            <a:ext cx="5869140" cy="1043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99336205"/>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Power View apps</a:t>
            </a:r>
            <a:endParaRPr lang="en-US" dirty="0"/>
          </a:p>
        </p:txBody>
      </p:sp>
      <p:sp>
        <p:nvSpPr>
          <p:cNvPr id="6" name="Text Placeholder 5"/>
          <p:cNvSpPr>
            <a:spLocks noGrp="1"/>
          </p:cNvSpPr>
          <p:nvPr>
            <p:ph type="body" sz="quarter" idx="10"/>
          </p:nvPr>
        </p:nvSpPr>
        <p:spPr>
          <a:xfrm>
            <a:off x="274638" y="1212850"/>
            <a:ext cx="11887200" cy="4801314"/>
          </a:xfrm>
        </p:spPr>
        <p:txBody>
          <a:bodyPr/>
          <a:lstStyle/>
          <a:p>
            <a:r>
              <a:rPr lang="en-US" dirty="0" smtClean="0"/>
              <a:t>Excel</a:t>
            </a:r>
          </a:p>
          <a:p>
            <a:pPr lvl="1"/>
            <a:r>
              <a:rPr lang="en-US" dirty="0" smtClean="0"/>
              <a:t>Office Professional Plus 2013</a:t>
            </a:r>
          </a:p>
          <a:p>
            <a:pPr lvl="1"/>
            <a:r>
              <a:rPr lang="en-US" dirty="0" smtClean="0"/>
              <a:t>Office 365</a:t>
            </a:r>
          </a:p>
          <a:p>
            <a:r>
              <a:rPr lang="en-US" dirty="0" smtClean="0"/>
              <a:t>Excel Web App</a:t>
            </a:r>
          </a:p>
          <a:p>
            <a:pPr lvl="1"/>
            <a:r>
              <a:rPr lang="en-US" dirty="0" smtClean="0"/>
              <a:t>SharePoint Server 2013 Enterprise</a:t>
            </a:r>
          </a:p>
          <a:p>
            <a:pPr lvl="1"/>
            <a:r>
              <a:rPr lang="en-US" dirty="0" smtClean="0"/>
              <a:t>SQL Server 2012 SP1 Business Intelligence</a:t>
            </a:r>
          </a:p>
          <a:p>
            <a:pPr lvl="1"/>
            <a:r>
              <a:rPr lang="en-US" dirty="0" smtClean="0"/>
              <a:t>Office 365/SharePoint Online</a:t>
            </a:r>
          </a:p>
          <a:p>
            <a:r>
              <a:rPr lang="en-US" dirty="0" smtClean="0"/>
              <a:t>Power View (standalone) in SharePoint</a:t>
            </a:r>
          </a:p>
          <a:p>
            <a:pPr lvl="1"/>
            <a:r>
              <a:rPr lang="en-US" dirty="0" smtClean="0"/>
              <a:t>SharePoint Server 2010 Enterprise</a:t>
            </a:r>
          </a:p>
          <a:p>
            <a:pPr lvl="1"/>
            <a:r>
              <a:rPr lang="en-US" dirty="0" smtClean="0"/>
              <a:t>SharePoint Server 2013 Enterprise</a:t>
            </a:r>
          </a:p>
          <a:p>
            <a:pPr lvl="1"/>
            <a:r>
              <a:rPr lang="en-US" dirty="0" smtClean="0"/>
              <a:t>SQL Server 2012 SP1 Business Intelligence</a:t>
            </a:r>
          </a:p>
        </p:txBody>
      </p:sp>
    </p:spTree>
    <p:extLst>
      <p:ext uri="{BB962C8B-B14F-4D97-AF65-F5344CB8AC3E}">
        <p14:creationId xmlns:p14="http://schemas.microsoft.com/office/powerpoint/2010/main" val="29514713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Power View reports</a:t>
            </a:r>
            <a:endParaRPr lang="en-US" dirty="0"/>
          </a:p>
        </p:txBody>
      </p:sp>
      <p:sp>
        <p:nvSpPr>
          <p:cNvPr id="4" name="Text Placeholder 3"/>
          <p:cNvSpPr>
            <a:spLocks noGrp="1"/>
          </p:cNvSpPr>
          <p:nvPr>
            <p:ph type="body" sz="quarter" idx="10"/>
          </p:nvPr>
        </p:nvSpPr>
        <p:spPr>
          <a:xfrm>
            <a:off x="274639" y="1212849"/>
            <a:ext cx="5486399" cy="2640723"/>
          </a:xfrm>
        </p:spPr>
        <p:txBody>
          <a:bodyPr/>
          <a:lstStyle/>
          <a:p>
            <a:r>
              <a:rPr lang="en-US" dirty="0" smtClean="0"/>
              <a:t>Power View report</a:t>
            </a:r>
          </a:p>
          <a:p>
            <a:pPr lvl="1"/>
            <a:r>
              <a:rPr lang="en-US" dirty="0" smtClean="0"/>
              <a:t>.</a:t>
            </a:r>
            <a:r>
              <a:rPr lang="en-US" dirty="0" err="1" smtClean="0"/>
              <a:t>rdlx</a:t>
            </a:r>
            <a:r>
              <a:rPr lang="en-US" dirty="0" smtClean="0"/>
              <a:t> file</a:t>
            </a:r>
          </a:p>
          <a:p>
            <a:pPr lvl="1"/>
            <a:r>
              <a:rPr lang="en-US" dirty="0" smtClean="0"/>
              <a:t>Contains only Power View sheets</a:t>
            </a:r>
          </a:p>
          <a:p>
            <a:pPr lvl="1"/>
            <a:r>
              <a:rPr lang="en-US" dirty="0" smtClean="0"/>
              <a:t>Doesn’t contain a data model</a:t>
            </a:r>
          </a:p>
          <a:p>
            <a:pPr lvl="1"/>
            <a:r>
              <a:rPr lang="en-US" dirty="0" smtClean="0"/>
              <a:t>All sheets connect to same external model</a:t>
            </a:r>
          </a:p>
        </p:txBody>
      </p:sp>
      <p:sp>
        <p:nvSpPr>
          <p:cNvPr id="5" name="Text Placeholder 4"/>
          <p:cNvSpPr>
            <a:spLocks noGrp="1"/>
          </p:cNvSpPr>
          <p:nvPr>
            <p:ph type="body" sz="quarter" idx="11"/>
          </p:nvPr>
        </p:nvSpPr>
        <p:spPr>
          <a:xfrm>
            <a:off x="6675439" y="1212849"/>
            <a:ext cx="5486399" cy="4044184"/>
          </a:xfrm>
        </p:spPr>
        <p:txBody>
          <a:bodyPr/>
          <a:lstStyle/>
          <a:p>
            <a:r>
              <a:rPr lang="en-US" dirty="0" smtClean="0"/>
              <a:t>Excel workbook</a:t>
            </a:r>
          </a:p>
          <a:p>
            <a:pPr lvl="1"/>
            <a:r>
              <a:rPr lang="en-US" dirty="0" smtClean="0"/>
              <a:t>.</a:t>
            </a:r>
            <a:r>
              <a:rPr lang="en-US" dirty="0" err="1" smtClean="0"/>
              <a:t>xlsx</a:t>
            </a:r>
            <a:r>
              <a:rPr lang="en-US" dirty="0" smtClean="0"/>
              <a:t> file</a:t>
            </a:r>
          </a:p>
          <a:p>
            <a:pPr lvl="1"/>
            <a:r>
              <a:rPr lang="en-US" dirty="0" smtClean="0"/>
              <a:t>Can contain traditional Excel sheets and Power View sheets</a:t>
            </a:r>
          </a:p>
          <a:p>
            <a:pPr lvl="1"/>
            <a:r>
              <a:rPr lang="en-US" dirty="0" smtClean="0"/>
              <a:t>Can contain a data model</a:t>
            </a:r>
          </a:p>
          <a:p>
            <a:pPr lvl="1"/>
            <a:r>
              <a:rPr lang="en-US" dirty="0" smtClean="0"/>
              <a:t>Sheets can connect to the embedded data model or external models</a:t>
            </a:r>
          </a:p>
          <a:p>
            <a:pPr lvl="1"/>
            <a:r>
              <a:rPr lang="en-US" dirty="0" smtClean="0"/>
              <a:t>Different sheets can connect to different models</a:t>
            </a:r>
            <a:endParaRPr lang="en-US" dirty="0"/>
          </a:p>
        </p:txBody>
      </p:sp>
    </p:spTree>
    <p:extLst>
      <p:ext uri="{BB962C8B-B14F-4D97-AF65-F5344CB8AC3E}">
        <p14:creationId xmlns:p14="http://schemas.microsoft.com/office/powerpoint/2010/main" val="2283996142"/>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Power View in Excel</a:t>
            </a:r>
            <a:endParaRPr lang="en-US" dirty="0"/>
          </a:p>
        </p:txBody>
      </p:sp>
      <p:sp>
        <p:nvSpPr>
          <p:cNvPr id="4" name="Rectangle 3"/>
          <p:cNvSpPr/>
          <p:nvPr/>
        </p:nvSpPr>
        <p:spPr bwMode="auto">
          <a:xfrm>
            <a:off x="272273" y="1212849"/>
            <a:ext cx="2697480" cy="5484813"/>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3200" dirty="0" smtClean="0">
                <a:gradFill>
                  <a:gsLst>
                    <a:gs pos="0">
                      <a:srgbClr val="FFFFFF"/>
                    </a:gs>
                    <a:gs pos="100000">
                      <a:srgbClr val="FFFFFF"/>
                    </a:gs>
                  </a:gsLst>
                  <a:lin ang="5400000" scaled="0"/>
                </a:gradFill>
                <a:latin typeface="+mj-lt"/>
                <a:ea typeface="Segoe UI" pitchFamily="34" charset="0"/>
                <a:cs typeface="Segoe UI" pitchFamily="34" charset="0"/>
              </a:rPr>
              <a:t>Excel</a:t>
            </a:r>
          </a:p>
        </p:txBody>
      </p:sp>
      <p:sp>
        <p:nvSpPr>
          <p:cNvPr id="6" name="Rectangle 5"/>
          <p:cNvSpPr/>
          <p:nvPr/>
        </p:nvSpPr>
        <p:spPr bwMode="auto">
          <a:xfrm>
            <a:off x="8501144" y="1212849"/>
            <a:ext cx="2743200" cy="5484813"/>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3200" dirty="0" smtClean="0">
                <a:gradFill>
                  <a:gsLst>
                    <a:gs pos="0">
                      <a:srgbClr val="FFFFFF"/>
                    </a:gs>
                    <a:gs pos="100000">
                      <a:srgbClr val="FFFFFF"/>
                    </a:gs>
                  </a:gsLst>
                  <a:lin ang="5400000" scaled="0"/>
                </a:gradFill>
                <a:latin typeface="+mj-lt"/>
                <a:ea typeface="Segoe UI" pitchFamily="34" charset="0"/>
                <a:cs typeface="Segoe UI" pitchFamily="34" charset="0"/>
              </a:rPr>
              <a:t>Database server</a:t>
            </a:r>
            <a:endParaRPr lang="en-US" sz="3200" dirty="0">
              <a:gradFill>
                <a:gsLst>
                  <a:gs pos="0">
                    <a:srgbClr val="FFFFFF"/>
                  </a:gs>
                  <a:gs pos="100000">
                    <a:srgbClr val="FFFFFF"/>
                  </a:gs>
                </a:gsLst>
                <a:lin ang="5400000" scaled="0"/>
              </a:gradFill>
              <a:latin typeface="+mj-lt"/>
              <a:ea typeface="Segoe UI" pitchFamily="34" charset="0"/>
              <a:cs typeface="Segoe UI" pitchFamily="34" charset="0"/>
            </a:endParaRPr>
          </a:p>
        </p:txBody>
      </p:sp>
      <p:sp>
        <p:nvSpPr>
          <p:cNvPr id="13" name="Rectangle 12"/>
          <p:cNvSpPr/>
          <p:nvPr/>
        </p:nvSpPr>
        <p:spPr bwMode="auto">
          <a:xfrm>
            <a:off x="9132791" y="4030662"/>
            <a:ext cx="1382580" cy="806505"/>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SQL AS (Tabular)</a:t>
            </a:r>
          </a:p>
        </p:txBody>
      </p:sp>
      <p:sp>
        <p:nvSpPr>
          <p:cNvPr id="16" name="Rectangle 15"/>
          <p:cNvSpPr/>
          <p:nvPr/>
        </p:nvSpPr>
        <p:spPr bwMode="auto">
          <a:xfrm>
            <a:off x="929723" y="2751110"/>
            <a:ext cx="1382580" cy="806505"/>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Power View</a:t>
            </a:r>
          </a:p>
        </p:txBody>
      </p:sp>
      <p:cxnSp>
        <p:nvCxnSpPr>
          <p:cNvPr id="18" name="Straight Arrow Connector 17"/>
          <p:cNvCxnSpPr>
            <a:stCxn id="16" idx="2"/>
            <a:endCxn id="26" idx="0"/>
          </p:cNvCxnSpPr>
          <p:nvPr/>
        </p:nvCxnSpPr>
        <p:spPr>
          <a:xfrm>
            <a:off x="1621013" y="3557615"/>
            <a:ext cx="0" cy="399512"/>
          </a:xfrm>
          <a:prstGeom prst="straightConnector1">
            <a:avLst/>
          </a:prstGeom>
          <a:ln w="63500">
            <a:solidFill>
              <a:schemeClr val="tx1">
                <a:lumMod val="65000"/>
                <a:lumOff val="35000"/>
              </a:schemeClr>
            </a:solidFill>
            <a:headEnd type="none" w="lg" len="lg"/>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27" idx="3"/>
            <a:endCxn id="13" idx="1"/>
          </p:cNvCxnSpPr>
          <p:nvPr/>
        </p:nvCxnSpPr>
        <p:spPr>
          <a:xfrm flipV="1">
            <a:off x="2312303" y="4433915"/>
            <a:ext cx="6820488" cy="534732"/>
          </a:xfrm>
          <a:prstGeom prst="straightConnector1">
            <a:avLst/>
          </a:prstGeom>
          <a:ln w="63500">
            <a:solidFill>
              <a:schemeClr val="tx1">
                <a:lumMod val="65000"/>
                <a:lumOff val="35000"/>
              </a:schemeClr>
            </a:solidFill>
            <a:headEnd type="none" w="lg" len="lg"/>
            <a:tailEnd type="arrow"/>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bwMode="auto">
          <a:xfrm>
            <a:off x="929723" y="3957127"/>
            <a:ext cx="1382580" cy="806505"/>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SQL RS</a:t>
            </a:r>
          </a:p>
        </p:txBody>
      </p:sp>
      <p:sp>
        <p:nvSpPr>
          <p:cNvPr id="27" name="Rectangle 26"/>
          <p:cNvSpPr/>
          <p:nvPr/>
        </p:nvSpPr>
        <p:spPr bwMode="auto">
          <a:xfrm>
            <a:off x="929723" y="4763632"/>
            <a:ext cx="1382580" cy="410030"/>
          </a:xfrm>
          <a:prstGeom prst="rect">
            <a:avLst/>
          </a:prstGeom>
          <a:solidFill>
            <a:schemeClr val="bg1">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ADOMD.NET</a:t>
            </a:r>
          </a:p>
        </p:txBody>
      </p:sp>
      <p:sp>
        <p:nvSpPr>
          <p:cNvPr id="28" name="Rectangle 27"/>
          <p:cNvSpPr/>
          <p:nvPr/>
        </p:nvSpPr>
        <p:spPr bwMode="auto">
          <a:xfrm>
            <a:off x="929723" y="5554662"/>
            <a:ext cx="1382580" cy="806505"/>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SQL AS (</a:t>
            </a:r>
            <a:r>
              <a:rPr lang="en-US"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PowerPivot</a:t>
            </a: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a:t>
            </a:r>
          </a:p>
        </p:txBody>
      </p:sp>
      <p:cxnSp>
        <p:nvCxnSpPr>
          <p:cNvPr id="34" name="Straight Arrow Connector 33"/>
          <p:cNvCxnSpPr>
            <a:stCxn id="27" idx="2"/>
            <a:endCxn id="28" idx="0"/>
          </p:cNvCxnSpPr>
          <p:nvPr/>
        </p:nvCxnSpPr>
        <p:spPr>
          <a:xfrm>
            <a:off x="1621013" y="5173662"/>
            <a:ext cx="0" cy="381000"/>
          </a:xfrm>
          <a:prstGeom prst="straightConnector1">
            <a:avLst/>
          </a:prstGeom>
          <a:ln w="63500">
            <a:solidFill>
              <a:schemeClr val="tx1">
                <a:lumMod val="65000"/>
                <a:lumOff val="35000"/>
              </a:schemeClr>
            </a:solidFill>
            <a:headEnd type="none" w="lg" len="lg"/>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4816463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13" grpId="0" animBg="1"/>
      <p:bldP spid="16" grpId="0" animBg="1"/>
      <p:bldP spid="26" grpId="0" animBg="1"/>
      <p:bldP spid="27" grpId="0" animBg="1"/>
      <p:bldP spid="2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Power View in SharePoint</a:t>
            </a:r>
            <a:endParaRPr lang="en-US" dirty="0"/>
          </a:p>
        </p:txBody>
      </p:sp>
      <p:sp>
        <p:nvSpPr>
          <p:cNvPr id="3" name="Text Placeholder 2"/>
          <p:cNvSpPr>
            <a:spLocks noGrp="1"/>
          </p:cNvSpPr>
          <p:nvPr>
            <p:ph type="body" sz="quarter" idx="10"/>
          </p:nvPr>
        </p:nvSpPr>
        <p:spPr/>
        <p:txBody>
          <a:bodyPr/>
          <a:lstStyle/>
          <a:p>
            <a:endParaRPr lang="en-US" dirty="0"/>
          </a:p>
        </p:txBody>
      </p:sp>
      <p:sp>
        <p:nvSpPr>
          <p:cNvPr id="6" name="Rectangle 5"/>
          <p:cNvSpPr/>
          <p:nvPr/>
        </p:nvSpPr>
        <p:spPr bwMode="auto">
          <a:xfrm>
            <a:off x="272273" y="1212849"/>
            <a:ext cx="2697480" cy="5484813"/>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3200" dirty="0" smtClean="0">
                <a:gradFill>
                  <a:gsLst>
                    <a:gs pos="0">
                      <a:srgbClr val="FFFFFF"/>
                    </a:gs>
                    <a:gs pos="100000">
                      <a:srgbClr val="FFFFFF"/>
                    </a:gs>
                  </a:gsLst>
                  <a:lin ang="5400000" scaled="0"/>
                </a:gradFill>
                <a:latin typeface="+mj-lt"/>
                <a:ea typeface="Segoe UI" pitchFamily="34" charset="0"/>
                <a:cs typeface="Segoe UI" pitchFamily="34" charset="0"/>
              </a:rPr>
              <a:t>Browser</a:t>
            </a:r>
          </a:p>
        </p:txBody>
      </p:sp>
      <p:sp>
        <p:nvSpPr>
          <p:cNvPr id="7" name="Rectangle 6"/>
          <p:cNvSpPr/>
          <p:nvPr/>
        </p:nvSpPr>
        <p:spPr bwMode="auto">
          <a:xfrm>
            <a:off x="3015230" y="1212849"/>
            <a:ext cx="2697480" cy="5484813"/>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3200" dirty="0" smtClean="0">
                <a:gradFill>
                  <a:gsLst>
                    <a:gs pos="0">
                      <a:srgbClr val="FFFFFF"/>
                    </a:gs>
                    <a:gs pos="100000">
                      <a:srgbClr val="FFFFFF"/>
                    </a:gs>
                  </a:gsLst>
                  <a:lin ang="5400000" scaled="0"/>
                </a:gradFill>
                <a:latin typeface="+mj-lt"/>
                <a:ea typeface="Segoe UI" pitchFamily="34" charset="0"/>
                <a:cs typeface="Segoe UI" pitchFamily="34" charset="0"/>
              </a:rPr>
              <a:t>SharePoint web server</a:t>
            </a:r>
          </a:p>
        </p:txBody>
      </p:sp>
      <p:sp>
        <p:nvSpPr>
          <p:cNvPr id="8" name="Rectangle 7"/>
          <p:cNvSpPr/>
          <p:nvPr/>
        </p:nvSpPr>
        <p:spPr bwMode="auto">
          <a:xfrm>
            <a:off x="8501144" y="1212849"/>
            <a:ext cx="2743200" cy="5484813"/>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3200" dirty="0" smtClean="0">
                <a:gradFill>
                  <a:gsLst>
                    <a:gs pos="0">
                      <a:srgbClr val="FFFFFF"/>
                    </a:gs>
                    <a:gs pos="100000">
                      <a:srgbClr val="FFFFFF"/>
                    </a:gs>
                  </a:gsLst>
                  <a:lin ang="5400000" scaled="0"/>
                </a:gradFill>
                <a:latin typeface="+mj-lt"/>
                <a:ea typeface="Segoe UI" pitchFamily="34" charset="0"/>
                <a:cs typeface="Segoe UI" pitchFamily="34" charset="0"/>
              </a:rPr>
              <a:t>Database server</a:t>
            </a:r>
            <a:endParaRPr lang="en-US" sz="3200" dirty="0">
              <a:gradFill>
                <a:gsLst>
                  <a:gs pos="0">
                    <a:srgbClr val="FFFFFF"/>
                  </a:gs>
                  <a:gs pos="100000">
                    <a:srgbClr val="FFFFFF"/>
                  </a:gs>
                </a:gsLst>
                <a:lin ang="5400000" scaled="0"/>
              </a:gradFill>
              <a:latin typeface="+mj-lt"/>
              <a:ea typeface="Segoe UI" pitchFamily="34" charset="0"/>
              <a:cs typeface="Segoe UI" pitchFamily="34" charset="0"/>
            </a:endParaRPr>
          </a:p>
        </p:txBody>
      </p:sp>
      <p:sp>
        <p:nvSpPr>
          <p:cNvPr id="9" name="Rectangle 8"/>
          <p:cNvSpPr/>
          <p:nvPr/>
        </p:nvSpPr>
        <p:spPr bwMode="auto">
          <a:xfrm>
            <a:off x="5758187" y="1212849"/>
            <a:ext cx="2697480" cy="5484813"/>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3200" dirty="0" smtClean="0">
                <a:gradFill>
                  <a:gsLst>
                    <a:gs pos="0">
                      <a:srgbClr val="FFFFFF"/>
                    </a:gs>
                    <a:gs pos="100000">
                      <a:srgbClr val="FFFFFF"/>
                    </a:gs>
                  </a:gsLst>
                  <a:lin ang="5400000" scaled="0"/>
                </a:gradFill>
                <a:latin typeface="+mj-lt"/>
                <a:ea typeface="Segoe UI" pitchFamily="34" charset="0"/>
                <a:cs typeface="Segoe UI" pitchFamily="34" charset="0"/>
              </a:rPr>
              <a:t>SharePoint app server</a:t>
            </a:r>
          </a:p>
        </p:txBody>
      </p:sp>
      <p:sp>
        <p:nvSpPr>
          <p:cNvPr id="10" name="Rectangle 9"/>
          <p:cNvSpPr/>
          <p:nvPr/>
        </p:nvSpPr>
        <p:spPr bwMode="auto">
          <a:xfrm>
            <a:off x="929723" y="2766957"/>
            <a:ext cx="1382580" cy="806505"/>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Excel Web App</a:t>
            </a:r>
          </a:p>
        </p:txBody>
      </p:sp>
      <p:sp>
        <p:nvSpPr>
          <p:cNvPr id="12" name="Rectangle 11"/>
          <p:cNvSpPr/>
          <p:nvPr/>
        </p:nvSpPr>
        <p:spPr bwMode="auto">
          <a:xfrm>
            <a:off x="3672680" y="2766957"/>
            <a:ext cx="1382580" cy="806505"/>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Excel Web Services</a:t>
            </a:r>
          </a:p>
        </p:txBody>
      </p:sp>
      <p:sp>
        <p:nvSpPr>
          <p:cNvPr id="13" name="Rectangle 12"/>
          <p:cNvSpPr/>
          <p:nvPr/>
        </p:nvSpPr>
        <p:spPr bwMode="auto">
          <a:xfrm>
            <a:off x="6415637" y="2766957"/>
            <a:ext cx="1382580" cy="806505"/>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Excel Calculation Services</a:t>
            </a:r>
          </a:p>
        </p:txBody>
      </p:sp>
      <p:sp>
        <p:nvSpPr>
          <p:cNvPr id="15" name="Rectangle 14"/>
          <p:cNvSpPr/>
          <p:nvPr/>
        </p:nvSpPr>
        <p:spPr bwMode="auto">
          <a:xfrm>
            <a:off x="9132791" y="2766957"/>
            <a:ext cx="1382580" cy="806505"/>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SQL AS (</a:t>
            </a:r>
            <a:r>
              <a:rPr lang="en-US"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PowerPivot</a:t>
            </a: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a:t>
            </a:r>
          </a:p>
        </p:txBody>
      </p:sp>
      <p:sp>
        <p:nvSpPr>
          <p:cNvPr id="16" name="Rectangle 15"/>
          <p:cNvSpPr/>
          <p:nvPr/>
        </p:nvSpPr>
        <p:spPr bwMode="auto">
          <a:xfrm>
            <a:off x="9132791" y="4030662"/>
            <a:ext cx="1382580" cy="806505"/>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SQL AS (Tabular)</a:t>
            </a:r>
          </a:p>
        </p:txBody>
      </p:sp>
      <p:sp>
        <p:nvSpPr>
          <p:cNvPr id="17" name="Rectangle 16"/>
          <p:cNvSpPr/>
          <p:nvPr/>
        </p:nvSpPr>
        <p:spPr bwMode="auto">
          <a:xfrm>
            <a:off x="3672680" y="4640262"/>
            <a:ext cx="1382580" cy="806505"/>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SQL RS</a:t>
            </a:r>
          </a:p>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Add-In</a:t>
            </a:r>
          </a:p>
        </p:txBody>
      </p:sp>
      <p:sp>
        <p:nvSpPr>
          <p:cNvPr id="18" name="Rectangle 17"/>
          <p:cNvSpPr/>
          <p:nvPr/>
        </p:nvSpPr>
        <p:spPr bwMode="auto">
          <a:xfrm>
            <a:off x="6415637" y="4640262"/>
            <a:ext cx="1382580" cy="806505"/>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SQL RS</a:t>
            </a:r>
          </a:p>
        </p:txBody>
      </p:sp>
      <p:sp>
        <p:nvSpPr>
          <p:cNvPr id="19" name="Rectangle 18"/>
          <p:cNvSpPr/>
          <p:nvPr/>
        </p:nvSpPr>
        <p:spPr bwMode="auto">
          <a:xfrm>
            <a:off x="929723" y="3573462"/>
            <a:ext cx="1382580" cy="806505"/>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Power View</a:t>
            </a:r>
          </a:p>
        </p:txBody>
      </p:sp>
      <p:sp>
        <p:nvSpPr>
          <p:cNvPr id="20" name="Rectangle 19"/>
          <p:cNvSpPr/>
          <p:nvPr/>
        </p:nvSpPr>
        <p:spPr bwMode="auto">
          <a:xfrm>
            <a:off x="6415637" y="4259262"/>
            <a:ext cx="1382580" cy="410030"/>
          </a:xfrm>
          <a:prstGeom prst="rect">
            <a:avLst/>
          </a:prstGeom>
          <a:solidFill>
            <a:schemeClr val="bg1">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ADOMD.NET</a:t>
            </a:r>
          </a:p>
        </p:txBody>
      </p:sp>
      <p:cxnSp>
        <p:nvCxnSpPr>
          <p:cNvPr id="21" name="Straight Arrow Connector 20"/>
          <p:cNvCxnSpPr>
            <a:stCxn id="10" idx="3"/>
            <a:endCxn id="12" idx="1"/>
          </p:cNvCxnSpPr>
          <p:nvPr/>
        </p:nvCxnSpPr>
        <p:spPr>
          <a:xfrm>
            <a:off x="2312303" y="3170210"/>
            <a:ext cx="1360377" cy="0"/>
          </a:xfrm>
          <a:prstGeom prst="straightConnector1">
            <a:avLst/>
          </a:prstGeom>
          <a:ln w="63500">
            <a:solidFill>
              <a:schemeClr val="tx1">
                <a:lumMod val="65000"/>
                <a:lumOff val="35000"/>
              </a:schemeClr>
            </a:solidFill>
            <a:headEnd type="none" w="lg" len="lg"/>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12" idx="3"/>
            <a:endCxn id="13" idx="1"/>
          </p:cNvCxnSpPr>
          <p:nvPr/>
        </p:nvCxnSpPr>
        <p:spPr>
          <a:xfrm>
            <a:off x="5055260" y="3170210"/>
            <a:ext cx="1360377" cy="0"/>
          </a:xfrm>
          <a:prstGeom prst="straightConnector1">
            <a:avLst/>
          </a:prstGeom>
          <a:ln w="63500">
            <a:solidFill>
              <a:schemeClr val="tx1">
                <a:lumMod val="65000"/>
                <a:lumOff val="35000"/>
              </a:schemeClr>
            </a:solidFill>
            <a:headEnd type="none" w="lg" len="lg"/>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13" idx="3"/>
            <a:endCxn id="15" idx="1"/>
          </p:cNvCxnSpPr>
          <p:nvPr/>
        </p:nvCxnSpPr>
        <p:spPr>
          <a:xfrm>
            <a:off x="7798217" y="3170210"/>
            <a:ext cx="1334574" cy="0"/>
          </a:xfrm>
          <a:prstGeom prst="straightConnector1">
            <a:avLst/>
          </a:prstGeom>
          <a:ln w="63500">
            <a:solidFill>
              <a:schemeClr val="tx1">
                <a:lumMod val="65000"/>
                <a:lumOff val="35000"/>
              </a:schemeClr>
            </a:solidFill>
            <a:headEnd type="none" w="lg" len="lg"/>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19" idx="3"/>
            <a:endCxn id="17" idx="1"/>
          </p:cNvCxnSpPr>
          <p:nvPr/>
        </p:nvCxnSpPr>
        <p:spPr>
          <a:xfrm>
            <a:off x="2312303" y="3976715"/>
            <a:ext cx="1360377" cy="1066800"/>
          </a:xfrm>
          <a:prstGeom prst="straightConnector1">
            <a:avLst/>
          </a:prstGeom>
          <a:ln w="63500">
            <a:solidFill>
              <a:schemeClr val="tx1">
                <a:lumMod val="65000"/>
                <a:lumOff val="35000"/>
              </a:schemeClr>
            </a:solidFill>
            <a:headEnd type="none" w="lg" len="lg"/>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17" idx="3"/>
            <a:endCxn id="18" idx="1"/>
          </p:cNvCxnSpPr>
          <p:nvPr/>
        </p:nvCxnSpPr>
        <p:spPr>
          <a:xfrm>
            <a:off x="5055260" y="5043515"/>
            <a:ext cx="1360377" cy="0"/>
          </a:xfrm>
          <a:prstGeom prst="straightConnector1">
            <a:avLst/>
          </a:prstGeom>
          <a:ln w="63500">
            <a:solidFill>
              <a:schemeClr val="tx1">
                <a:lumMod val="65000"/>
                <a:lumOff val="35000"/>
              </a:schemeClr>
            </a:solidFill>
            <a:headEnd type="none" w="lg" len="lg"/>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stCxn id="20" idx="0"/>
            <a:endCxn id="13" idx="2"/>
          </p:cNvCxnSpPr>
          <p:nvPr/>
        </p:nvCxnSpPr>
        <p:spPr>
          <a:xfrm flipV="1">
            <a:off x="7106927" y="3573462"/>
            <a:ext cx="0" cy="685800"/>
          </a:xfrm>
          <a:prstGeom prst="straightConnector1">
            <a:avLst/>
          </a:prstGeom>
          <a:ln w="63500">
            <a:solidFill>
              <a:schemeClr val="tx1">
                <a:lumMod val="65000"/>
                <a:lumOff val="35000"/>
              </a:schemeClr>
            </a:solidFill>
            <a:headEnd type="none" w="lg" len="lg"/>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a:stCxn id="20" idx="0"/>
            <a:endCxn id="15" idx="1"/>
          </p:cNvCxnSpPr>
          <p:nvPr/>
        </p:nvCxnSpPr>
        <p:spPr>
          <a:xfrm flipV="1">
            <a:off x="7106927" y="3170210"/>
            <a:ext cx="2025864" cy="1089052"/>
          </a:xfrm>
          <a:prstGeom prst="straightConnector1">
            <a:avLst/>
          </a:prstGeom>
          <a:ln w="63500">
            <a:solidFill>
              <a:schemeClr val="tx1">
                <a:lumMod val="65000"/>
                <a:lumOff val="35000"/>
              </a:schemeClr>
            </a:solidFill>
            <a:headEnd type="none" w="lg" len="lg"/>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stCxn id="20" idx="3"/>
            <a:endCxn id="16" idx="1"/>
          </p:cNvCxnSpPr>
          <p:nvPr/>
        </p:nvCxnSpPr>
        <p:spPr>
          <a:xfrm flipV="1">
            <a:off x="7798217" y="4433915"/>
            <a:ext cx="1334574" cy="30362"/>
          </a:xfrm>
          <a:prstGeom prst="straightConnector1">
            <a:avLst/>
          </a:prstGeom>
          <a:ln w="63500">
            <a:solidFill>
              <a:schemeClr val="tx1">
                <a:lumMod val="65000"/>
                <a:lumOff val="35000"/>
              </a:schemeClr>
            </a:solidFill>
            <a:headEnd type="none" w="lg" len="lg"/>
            <a:tailEnd type="arrow"/>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a:stCxn id="13" idx="3"/>
            <a:endCxn id="16" idx="1"/>
          </p:cNvCxnSpPr>
          <p:nvPr/>
        </p:nvCxnSpPr>
        <p:spPr>
          <a:xfrm>
            <a:off x="7798217" y="3170210"/>
            <a:ext cx="1334574" cy="1263705"/>
          </a:xfrm>
          <a:prstGeom prst="straightConnector1">
            <a:avLst/>
          </a:prstGeom>
          <a:ln w="63500">
            <a:solidFill>
              <a:schemeClr val="tx1">
                <a:lumMod val="65000"/>
                <a:lumOff val="35000"/>
              </a:schemeClr>
            </a:solidFill>
            <a:headEnd type="none" w="lg" len="lg"/>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7235121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69"/>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6"/>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9"/>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30"/>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7"/>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3"/>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8"/>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20"/>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38"/>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41"/>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2" grpId="0" animBg="1"/>
      <p:bldP spid="13" grpId="0" animBg="1"/>
      <p:bldP spid="15" grpId="0" animBg="1"/>
      <p:bldP spid="16" grpId="0" animBg="1"/>
      <p:bldP spid="17" grpId="0" animBg="1"/>
      <p:bldP spid="18" grpId="0" animBg="1"/>
      <p:bldP spid="19" grpId="0" animBg="1"/>
      <p:bldP spid="2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639" y="369887"/>
            <a:ext cx="11889564" cy="917575"/>
          </a:xfrm>
        </p:spPr>
        <p:txBody>
          <a:bodyPr/>
          <a:lstStyle/>
          <a:p>
            <a:r>
              <a:rPr lang="en-US" dirty="0" smtClean="0"/>
              <a:t>Power View feature comparison</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913255097"/>
              </p:ext>
            </p:extLst>
          </p:nvPr>
        </p:nvGraphicFramePr>
        <p:xfrm>
          <a:off x="274638" y="1211262"/>
          <a:ext cx="11887199" cy="5643880"/>
        </p:xfrm>
        <a:graphic>
          <a:graphicData uri="http://schemas.openxmlformats.org/drawingml/2006/table">
            <a:tbl>
              <a:tblPr firstRow="1" bandRow="1">
                <a:tableStyleId>{7E9639D4-E3E2-4D34-9284-5A2195B3D0D7}</a:tableStyleId>
              </a:tblPr>
              <a:tblGrid>
                <a:gridCol w="3505199"/>
                <a:gridCol w="2794000"/>
                <a:gridCol w="2794000"/>
                <a:gridCol w="2794000"/>
              </a:tblGrid>
              <a:tr h="121779">
                <a:tc>
                  <a:txBody>
                    <a:bodyPr/>
                    <a:lstStyle/>
                    <a:p>
                      <a:endParaRPr lang="en-US" sz="1400" b="0" dirty="0"/>
                    </a:p>
                  </a:txBody>
                  <a:tcPr/>
                </a:tc>
                <a:tc>
                  <a:txBody>
                    <a:bodyPr/>
                    <a:lstStyle/>
                    <a:p>
                      <a:r>
                        <a:rPr lang="en-US" sz="1400" dirty="0" smtClean="0"/>
                        <a:t>Excel</a:t>
                      </a:r>
                      <a:endParaRPr lang="en-US" sz="1400" b="0" dirty="0"/>
                    </a:p>
                  </a:txBody>
                  <a:tcPr/>
                </a:tc>
                <a:tc>
                  <a:txBody>
                    <a:bodyPr/>
                    <a:lstStyle/>
                    <a:p>
                      <a:r>
                        <a:rPr lang="en-US" sz="1400" dirty="0" smtClean="0"/>
                        <a:t>Excel Web App</a:t>
                      </a:r>
                      <a:endParaRPr lang="en-US" sz="1400" b="0" dirty="0"/>
                    </a:p>
                  </a:txBody>
                  <a:tcPr/>
                </a:tc>
                <a:tc>
                  <a:txBody>
                    <a:bodyPr/>
                    <a:lstStyle/>
                    <a:p>
                      <a:r>
                        <a:rPr lang="en-US" sz="1400" dirty="0" smtClean="0"/>
                        <a:t>Power View standalone</a:t>
                      </a:r>
                      <a:endParaRPr lang="en-US" sz="1400" b="0" dirty="0"/>
                    </a:p>
                  </a:txBody>
                  <a:tcPr/>
                </a:tc>
              </a:tr>
              <a:tr h="370840">
                <a:tc>
                  <a:txBody>
                    <a:bodyPr/>
                    <a:lstStyle/>
                    <a:p>
                      <a:r>
                        <a:rPr lang="en-US" sz="1400" dirty="0" smtClean="0"/>
                        <a:t>Design reports</a:t>
                      </a:r>
                      <a:endParaRPr lang="en-US" sz="1400" dirty="0"/>
                    </a:p>
                  </a:txBody>
                  <a:tcPr/>
                </a:tc>
                <a:tc>
                  <a:txBody>
                    <a:bodyPr/>
                    <a:lstStyle/>
                    <a:p>
                      <a:r>
                        <a:rPr lang="en-US" sz="1400" dirty="0" smtClean="0"/>
                        <a:t>Yes</a:t>
                      </a:r>
                      <a:endParaRPr lang="en-US" sz="1400" dirty="0"/>
                    </a:p>
                  </a:txBody>
                  <a:tcPr>
                    <a:solidFill>
                      <a:schemeClr val="accent2">
                        <a:lumMod val="20000"/>
                        <a:lumOff val="80000"/>
                      </a:schemeClr>
                    </a:solidFill>
                  </a:tcPr>
                </a:tc>
                <a:tc>
                  <a:txBody>
                    <a:bodyPr/>
                    <a:lstStyle/>
                    <a:p>
                      <a:r>
                        <a:rPr lang="en-US" sz="1400" dirty="0" smtClean="0"/>
                        <a:t>No</a:t>
                      </a:r>
                      <a:endParaRPr lang="en-US" sz="1400" dirty="0"/>
                    </a:p>
                  </a:txBody>
                  <a:tcPr>
                    <a:solidFill>
                      <a:schemeClr val="accent3">
                        <a:lumMod val="20000"/>
                        <a:lumOff val="80000"/>
                      </a:schemeClr>
                    </a:solidFill>
                  </a:tcPr>
                </a:tc>
                <a:tc>
                  <a:txBody>
                    <a:bodyPr/>
                    <a:lstStyle/>
                    <a:p>
                      <a:r>
                        <a:rPr lang="en-US" sz="1400" dirty="0" smtClean="0"/>
                        <a:t>Yes</a:t>
                      </a:r>
                      <a:endParaRPr lang="en-US" sz="1400" dirty="0"/>
                    </a:p>
                  </a:txBody>
                  <a:tcPr>
                    <a:solidFill>
                      <a:schemeClr val="accent2">
                        <a:lumMod val="20000"/>
                        <a:lumOff val="80000"/>
                      </a:schemeClr>
                    </a:solidFill>
                  </a:tcPr>
                </a:tc>
              </a:tr>
              <a:tr h="370840">
                <a:tc>
                  <a:txBody>
                    <a:bodyPr/>
                    <a:lstStyle/>
                    <a:p>
                      <a:r>
                        <a:rPr lang="en-US" sz="1400" dirty="0" smtClean="0"/>
                        <a:t>Interact with reports</a:t>
                      </a:r>
                      <a:endParaRPr lang="en-US" sz="1400" dirty="0"/>
                    </a:p>
                  </a:txBody>
                  <a:tcPr/>
                </a:tc>
                <a:tc>
                  <a:txBody>
                    <a:bodyPr/>
                    <a:lstStyle/>
                    <a:p>
                      <a:r>
                        <a:rPr lang="en-US" sz="1400" dirty="0" smtClean="0"/>
                        <a:t>Yes</a:t>
                      </a:r>
                      <a:endParaRPr lang="en-US" sz="1400" dirty="0"/>
                    </a:p>
                  </a:txBody>
                  <a:tcPr>
                    <a:solidFill>
                      <a:schemeClr val="accent2">
                        <a:lumMod val="20000"/>
                        <a:lumOff val="80000"/>
                      </a:schemeClr>
                    </a:solidFill>
                  </a:tcPr>
                </a:tc>
                <a:tc>
                  <a:txBody>
                    <a:bodyPr/>
                    <a:lstStyle/>
                    <a:p>
                      <a:r>
                        <a:rPr lang="en-US" sz="1400" dirty="0" smtClean="0"/>
                        <a:t>Yes</a:t>
                      </a:r>
                      <a:endParaRPr lang="en-US" sz="1400" dirty="0"/>
                    </a:p>
                  </a:txBody>
                  <a:tcPr>
                    <a:solidFill>
                      <a:schemeClr val="accent2">
                        <a:lumMod val="20000"/>
                        <a:lumOff val="80000"/>
                      </a:schemeClr>
                    </a:solidFill>
                  </a:tcPr>
                </a:tc>
                <a:tc>
                  <a:txBody>
                    <a:bodyPr/>
                    <a:lstStyle/>
                    <a:p>
                      <a:r>
                        <a:rPr lang="en-US" sz="1400" dirty="0" smtClean="0"/>
                        <a:t>Yes</a:t>
                      </a:r>
                      <a:endParaRPr lang="en-US" sz="1400" dirty="0"/>
                    </a:p>
                  </a:txBody>
                  <a:tcPr>
                    <a:solidFill>
                      <a:schemeClr val="accent2">
                        <a:lumMod val="20000"/>
                        <a:lumOff val="80000"/>
                      </a:schemeClr>
                    </a:solidFill>
                  </a:tcPr>
                </a:tc>
              </a:tr>
              <a:tr h="370840">
                <a:tc>
                  <a:txBody>
                    <a:bodyPr/>
                    <a:lstStyle/>
                    <a:p>
                      <a:r>
                        <a:rPr lang="en-US" sz="1400" dirty="0" smtClean="0"/>
                        <a:t>Visualizations</a:t>
                      </a:r>
                      <a:endParaRPr lang="en-US" sz="1400" dirty="0"/>
                    </a:p>
                  </a:txBody>
                  <a:tcPr/>
                </a:tc>
                <a:tc>
                  <a:txBody>
                    <a:bodyPr/>
                    <a:lstStyle/>
                    <a:p>
                      <a:r>
                        <a:rPr lang="en-US" sz="1400" dirty="0" smtClean="0"/>
                        <a:t>All</a:t>
                      </a:r>
                      <a:endParaRPr lang="en-US" sz="1400" dirty="0"/>
                    </a:p>
                  </a:txBody>
                  <a:tcPr>
                    <a:solidFill>
                      <a:schemeClr val="accent2">
                        <a:lumMod val="20000"/>
                        <a:lumOff val="80000"/>
                      </a:schemeClr>
                    </a:solidFill>
                  </a:tcPr>
                </a:tc>
                <a:tc>
                  <a:txBody>
                    <a:bodyPr/>
                    <a:lstStyle/>
                    <a:p>
                      <a:r>
                        <a:rPr lang="en-US" sz="1400" dirty="0" smtClean="0"/>
                        <a:t>All</a:t>
                      </a:r>
                      <a:endParaRPr lang="en-US" sz="1400" dirty="0"/>
                    </a:p>
                  </a:txBody>
                  <a:tcPr>
                    <a:solidFill>
                      <a:schemeClr val="accent2">
                        <a:lumMod val="20000"/>
                        <a:lumOff val="80000"/>
                      </a:schemeClr>
                    </a:solidFill>
                  </a:tcPr>
                </a:tc>
                <a:tc>
                  <a:txBody>
                    <a:bodyPr/>
                    <a:lstStyle/>
                    <a:p>
                      <a:r>
                        <a:rPr lang="en-US" sz="1400" dirty="0" smtClean="0"/>
                        <a:t>All</a:t>
                      </a:r>
                      <a:endParaRPr lang="en-US" sz="1400" dirty="0"/>
                    </a:p>
                  </a:txBody>
                  <a:tcPr>
                    <a:solidFill>
                      <a:schemeClr val="accent2">
                        <a:lumMod val="20000"/>
                        <a:lumOff val="80000"/>
                      </a:schemeClr>
                    </a:solidFill>
                  </a:tcPr>
                </a:tc>
              </a:tr>
              <a:tr h="370840">
                <a:tc>
                  <a:txBody>
                    <a:bodyPr/>
                    <a:lstStyle/>
                    <a:p>
                      <a:r>
                        <a:rPr lang="en-US" sz="1400" dirty="0" smtClean="0"/>
                        <a:t>Cross-visualization</a:t>
                      </a:r>
                      <a:r>
                        <a:rPr lang="en-US" sz="1400" baseline="0" dirty="0" smtClean="0"/>
                        <a:t> interactivity</a:t>
                      </a:r>
                      <a:endParaRPr lang="en-US" sz="1400" dirty="0"/>
                    </a:p>
                  </a:txBody>
                  <a:tcPr/>
                </a:tc>
                <a:tc>
                  <a:txBody>
                    <a:bodyPr/>
                    <a:lstStyle/>
                    <a:p>
                      <a:r>
                        <a:rPr lang="en-US" sz="1400" dirty="0" smtClean="0"/>
                        <a:t>Yes</a:t>
                      </a:r>
                      <a:endParaRPr lang="en-US" sz="1400" dirty="0"/>
                    </a:p>
                  </a:txBody>
                  <a:tcPr>
                    <a:solidFill>
                      <a:schemeClr val="accent2">
                        <a:lumMod val="20000"/>
                        <a:lumOff val="80000"/>
                      </a:schemeClr>
                    </a:solidFill>
                  </a:tcPr>
                </a:tc>
                <a:tc>
                  <a:txBody>
                    <a:bodyPr/>
                    <a:lstStyle/>
                    <a:p>
                      <a:r>
                        <a:rPr lang="en-US" sz="1400" dirty="0" smtClean="0"/>
                        <a:t>Yes</a:t>
                      </a:r>
                      <a:endParaRPr lang="en-US" sz="1400" dirty="0"/>
                    </a:p>
                  </a:txBody>
                  <a:tcPr>
                    <a:solidFill>
                      <a:schemeClr val="accent2">
                        <a:lumMod val="20000"/>
                        <a:lumOff val="80000"/>
                      </a:schemeClr>
                    </a:solidFill>
                  </a:tcPr>
                </a:tc>
                <a:tc>
                  <a:txBody>
                    <a:bodyPr/>
                    <a:lstStyle/>
                    <a:p>
                      <a:r>
                        <a:rPr lang="en-US" sz="1400" dirty="0" smtClean="0"/>
                        <a:t>Yes</a:t>
                      </a:r>
                      <a:endParaRPr lang="en-US" sz="1400" dirty="0"/>
                    </a:p>
                  </a:txBody>
                  <a:tcPr>
                    <a:solidFill>
                      <a:schemeClr val="accent2">
                        <a:lumMod val="20000"/>
                        <a:lumOff val="80000"/>
                      </a:schemeClr>
                    </a:solidFill>
                  </a:tcPr>
                </a:tc>
              </a:tr>
              <a:tr h="370840">
                <a:tc>
                  <a:txBody>
                    <a:bodyPr/>
                    <a:lstStyle/>
                    <a:p>
                      <a:r>
                        <a:rPr lang="en-US" sz="1400" dirty="0" smtClean="0"/>
                        <a:t>Max. workbook size</a:t>
                      </a:r>
                      <a:endParaRPr lang="en-US" sz="1400" dirty="0"/>
                    </a:p>
                  </a:txBody>
                  <a:tcPr/>
                </a:tc>
                <a:tc>
                  <a:txBody>
                    <a:bodyPr/>
                    <a:lstStyle/>
                    <a:p>
                      <a:r>
                        <a:rPr lang="en-US" sz="1400" dirty="0" smtClean="0"/>
                        <a:t>Client limits</a:t>
                      </a:r>
                      <a:endParaRPr lang="en-US" sz="1400" dirty="0"/>
                    </a:p>
                  </a:txBody>
                  <a:tcPr>
                    <a:solidFill>
                      <a:schemeClr val="accent2">
                        <a:lumMod val="20000"/>
                        <a:lumOff val="80000"/>
                      </a:schemeClr>
                    </a:solidFill>
                  </a:tcPr>
                </a:tc>
                <a:tc>
                  <a:txBody>
                    <a:bodyPr/>
                    <a:lstStyle/>
                    <a:p>
                      <a:r>
                        <a:rPr lang="en-US" sz="1400" dirty="0" smtClean="0"/>
                        <a:t>SharePoint limits</a:t>
                      </a:r>
                      <a:endParaRPr lang="en-US" sz="1400" baseline="0" dirty="0" smtClean="0"/>
                    </a:p>
                    <a:p>
                      <a:r>
                        <a:rPr lang="en-US" sz="1400" dirty="0" smtClean="0"/>
                        <a:t>(Office</a:t>
                      </a:r>
                      <a:r>
                        <a:rPr lang="en-US" sz="1400" baseline="0" dirty="0" smtClean="0"/>
                        <a:t> 365: 10 MB)</a:t>
                      </a:r>
                      <a:endParaRPr lang="en-US" sz="1400" dirty="0"/>
                    </a:p>
                  </a:txBody>
                  <a:tcPr>
                    <a:solidFill>
                      <a:schemeClr val="accent2">
                        <a:lumMod val="20000"/>
                        <a:lumOff val="80000"/>
                      </a:schemeClr>
                    </a:solidFill>
                  </a:tcPr>
                </a:tc>
                <a:tc>
                  <a:txBody>
                    <a:bodyPr/>
                    <a:lstStyle/>
                    <a:p>
                      <a:r>
                        <a:rPr lang="en-US" sz="1400" dirty="0" smtClean="0"/>
                        <a:t>SharePoint limits</a:t>
                      </a:r>
                      <a:endParaRPr lang="en-US" sz="1400" dirty="0"/>
                    </a:p>
                  </a:txBody>
                  <a:tcPr>
                    <a:solidFill>
                      <a:schemeClr val="accent2">
                        <a:lumMod val="20000"/>
                        <a:lumOff val="80000"/>
                      </a:schemeClr>
                    </a:solidFill>
                  </a:tcPr>
                </a:tc>
              </a:tr>
              <a:tr h="370840">
                <a:tc>
                  <a:txBody>
                    <a:bodyPr/>
                    <a:lstStyle/>
                    <a:p>
                      <a:r>
                        <a:rPr lang="en-US" sz="1400" dirty="0" smtClean="0"/>
                        <a:t>Embedded data model</a:t>
                      </a:r>
                      <a:endParaRPr lang="en-US" sz="1400" dirty="0"/>
                    </a:p>
                  </a:txBody>
                  <a:tcPr/>
                </a:tc>
                <a:tc>
                  <a:txBody>
                    <a:bodyPr/>
                    <a:lstStyle/>
                    <a:p>
                      <a:r>
                        <a:rPr lang="en-US" sz="1400" dirty="0" smtClean="0"/>
                        <a:t>Yes</a:t>
                      </a:r>
                      <a:endParaRPr lang="en-US" sz="1400" dirty="0"/>
                    </a:p>
                  </a:txBody>
                  <a:tcPr>
                    <a:solidFill>
                      <a:schemeClr val="accent2">
                        <a:lumMod val="20000"/>
                        <a:lumOff val="80000"/>
                      </a:schemeClr>
                    </a:solidFill>
                  </a:tcPr>
                </a:tc>
                <a:tc>
                  <a:txBody>
                    <a:bodyPr/>
                    <a:lstStyle/>
                    <a:p>
                      <a:r>
                        <a:rPr lang="en-US" sz="1400" dirty="0" smtClean="0"/>
                        <a:t>Yes</a:t>
                      </a:r>
                      <a:endParaRPr lang="en-US" sz="1400" dirty="0"/>
                    </a:p>
                  </a:txBody>
                  <a:tcPr>
                    <a:solidFill>
                      <a:schemeClr val="accent2">
                        <a:lumMod val="20000"/>
                        <a:lumOff val="80000"/>
                      </a:schemeClr>
                    </a:solidFill>
                  </a:tcPr>
                </a:tc>
                <a:tc>
                  <a:txBody>
                    <a:bodyPr/>
                    <a:lstStyle/>
                    <a:p>
                      <a:r>
                        <a:rPr lang="en-US" sz="1400" dirty="0" smtClean="0"/>
                        <a:t>No</a:t>
                      </a:r>
                      <a:endParaRPr lang="en-US" sz="1400" dirty="0"/>
                    </a:p>
                  </a:txBody>
                  <a:tcPr>
                    <a:solidFill>
                      <a:schemeClr val="accent3">
                        <a:lumMod val="20000"/>
                        <a:lumOff val="80000"/>
                      </a:schemeClr>
                    </a:solidFill>
                  </a:tcPr>
                </a:tc>
              </a:tr>
              <a:tr h="370840">
                <a:tc>
                  <a:txBody>
                    <a:bodyPr/>
                    <a:lstStyle/>
                    <a:p>
                      <a:r>
                        <a:rPr lang="en-US" sz="1400" dirty="0" smtClean="0"/>
                        <a:t>External</a:t>
                      </a:r>
                      <a:r>
                        <a:rPr lang="en-US" sz="1400" baseline="0" dirty="0" smtClean="0"/>
                        <a:t> data models</a:t>
                      </a:r>
                      <a:endParaRPr lang="en-US" sz="1400" dirty="0"/>
                    </a:p>
                  </a:txBody>
                  <a:tcPr/>
                </a:tc>
                <a:tc>
                  <a:txBody>
                    <a:bodyPr/>
                    <a:lstStyle/>
                    <a:p>
                      <a:r>
                        <a:rPr lang="en-US" sz="1400" dirty="0" smtClean="0"/>
                        <a:t>Yes</a:t>
                      </a:r>
                      <a:endParaRPr lang="en-US" sz="1400" dirty="0"/>
                    </a:p>
                  </a:txBody>
                  <a:tcPr>
                    <a:solidFill>
                      <a:schemeClr val="accent2">
                        <a:lumMod val="20000"/>
                        <a:lumOff val="80000"/>
                      </a:schemeClr>
                    </a:solidFill>
                  </a:tcPr>
                </a:tc>
                <a:tc>
                  <a:txBody>
                    <a:bodyPr/>
                    <a:lstStyle/>
                    <a:p>
                      <a:r>
                        <a:rPr lang="en-US" sz="1400" dirty="0" smtClean="0"/>
                        <a:t>Yes</a:t>
                      </a:r>
                      <a:r>
                        <a:rPr lang="en-US" sz="1400" baseline="0" dirty="0" smtClean="0"/>
                        <a:t> (Office 365: No)</a:t>
                      </a:r>
                      <a:endParaRPr lang="en-US" sz="1400" dirty="0"/>
                    </a:p>
                  </a:txBody>
                  <a:tcPr>
                    <a:solidFill>
                      <a:schemeClr val="accent2">
                        <a:lumMod val="20000"/>
                        <a:lumOff val="80000"/>
                      </a:schemeClr>
                    </a:solidFill>
                  </a:tcPr>
                </a:tc>
                <a:tc>
                  <a:txBody>
                    <a:bodyPr/>
                    <a:lstStyle/>
                    <a:p>
                      <a:r>
                        <a:rPr lang="en-US" sz="1400" dirty="0" smtClean="0"/>
                        <a:t>Yes</a:t>
                      </a:r>
                      <a:endParaRPr lang="en-US" sz="1400" dirty="0"/>
                    </a:p>
                  </a:txBody>
                  <a:tcPr>
                    <a:solidFill>
                      <a:schemeClr val="accent2">
                        <a:lumMod val="20000"/>
                        <a:lumOff val="80000"/>
                      </a:schemeClr>
                    </a:solidFill>
                  </a:tcPr>
                </a:tc>
              </a:tr>
              <a:tr h="370840">
                <a:tc>
                  <a:txBody>
                    <a:bodyPr/>
                    <a:lstStyle/>
                    <a:p>
                      <a:r>
                        <a:rPr lang="en-US" sz="1400" dirty="0" smtClean="0"/>
                        <a:t>Multiple models</a:t>
                      </a:r>
                      <a:endParaRPr lang="en-US" sz="1400" dirty="0"/>
                    </a:p>
                  </a:txBody>
                  <a:tcPr/>
                </a:tc>
                <a:tc>
                  <a:txBody>
                    <a:bodyPr/>
                    <a:lstStyle/>
                    <a:p>
                      <a:r>
                        <a:rPr lang="en-US" sz="1400" dirty="0" smtClean="0"/>
                        <a:t>Yes</a:t>
                      </a:r>
                      <a:endParaRPr lang="en-US" sz="1400" dirty="0"/>
                    </a:p>
                  </a:txBody>
                  <a:tcPr>
                    <a:solidFill>
                      <a:schemeClr val="accent2">
                        <a:lumMod val="20000"/>
                        <a:lumOff val="80000"/>
                      </a:schemeClr>
                    </a:solidFill>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t>Yes</a:t>
                      </a:r>
                      <a:r>
                        <a:rPr lang="en-US" sz="1400" baseline="0" dirty="0" smtClean="0"/>
                        <a:t> (Office 365: No)</a:t>
                      </a:r>
                      <a:endParaRPr lang="en-US" sz="1400" dirty="0" smtClean="0"/>
                    </a:p>
                  </a:txBody>
                  <a:tcPr>
                    <a:solidFill>
                      <a:schemeClr val="accent2">
                        <a:lumMod val="20000"/>
                        <a:lumOff val="80000"/>
                      </a:schemeClr>
                    </a:solidFill>
                  </a:tcPr>
                </a:tc>
                <a:tc>
                  <a:txBody>
                    <a:bodyPr/>
                    <a:lstStyle/>
                    <a:p>
                      <a:r>
                        <a:rPr lang="en-US" sz="1400" dirty="0" smtClean="0"/>
                        <a:t>No</a:t>
                      </a:r>
                      <a:endParaRPr lang="en-US" sz="1400" dirty="0"/>
                    </a:p>
                  </a:txBody>
                  <a:tcPr>
                    <a:solidFill>
                      <a:schemeClr val="accent3">
                        <a:lumMod val="20000"/>
                        <a:lumOff val="80000"/>
                      </a:schemeClr>
                    </a:solidFill>
                  </a:tcPr>
                </a:tc>
              </a:tr>
              <a:tr h="370840">
                <a:tc>
                  <a:txBody>
                    <a:bodyPr/>
                    <a:lstStyle/>
                    <a:p>
                      <a:r>
                        <a:rPr lang="en-US" sz="1400" dirty="0" smtClean="0"/>
                        <a:t>Multidimensional models (cubes)</a:t>
                      </a:r>
                      <a:endParaRPr lang="en-US" sz="1400" dirty="0"/>
                    </a:p>
                  </a:txBody>
                  <a:tcPr/>
                </a:tc>
                <a:tc>
                  <a:txBody>
                    <a:bodyPr/>
                    <a:lstStyle/>
                    <a:p>
                      <a:r>
                        <a:rPr lang="en-US" sz="1400" dirty="0" smtClean="0"/>
                        <a:t>No</a:t>
                      </a:r>
                      <a:endParaRPr lang="en-US" sz="1400" dirty="0"/>
                    </a:p>
                  </a:txBody>
                  <a:tcPr>
                    <a:solidFill>
                      <a:schemeClr val="accent3">
                        <a:lumMod val="20000"/>
                        <a:lumOff val="80000"/>
                      </a:schemeClr>
                    </a:solidFill>
                  </a:tcPr>
                </a:tc>
                <a:tc>
                  <a:txBody>
                    <a:bodyPr/>
                    <a:lstStyle/>
                    <a:p>
                      <a:r>
                        <a:rPr lang="en-US" sz="1400" dirty="0" smtClean="0"/>
                        <a:t>No</a:t>
                      </a:r>
                      <a:endParaRPr lang="en-US" sz="1400" dirty="0"/>
                    </a:p>
                  </a:txBody>
                  <a:tcPr>
                    <a:solidFill>
                      <a:schemeClr val="accent3">
                        <a:lumMod val="20000"/>
                        <a:lumOff val="80000"/>
                      </a:schemeClr>
                    </a:solidFill>
                  </a:tcPr>
                </a:tc>
                <a:tc>
                  <a:txBody>
                    <a:bodyPr/>
                    <a:lstStyle/>
                    <a:p>
                      <a:r>
                        <a:rPr lang="en-US" sz="1400" dirty="0" smtClean="0"/>
                        <a:t>Yes</a:t>
                      </a:r>
                      <a:endParaRPr lang="en-US" sz="1400" dirty="0"/>
                    </a:p>
                  </a:txBody>
                  <a:tcPr>
                    <a:solidFill>
                      <a:schemeClr val="accent2">
                        <a:lumMod val="20000"/>
                        <a:lumOff val="80000"/>
                      </a:schemeClr>
                    </a:solidFill>
                  </a:tcPr>
                </a:tc>
              </a:tr>
              <a:tr h="370840">
                <a:tc>
                  <a:txBody>
                    <a:bodyPr/>
                    <a:lstStyle/>
                    <a:p>
                      <a:r>
                        <a:rPr lang="en-US" sz="1400" dirty="0" smtClean="0"/>
                        <a:t>Reorder Power View sheets</a:t>
                      </a:r>
                      <a:endParaRPr lang="en-US" sz="1400" dirty="0"/>
                    </a:p>
                  </a:txBody>
                  <a:tcPr/>
                </a:tc>
                <a:tc>
                  <a:txBody>
                    <a:bodyPr/>
                    <a:lstStyle/>
                    <a:p>
                      <a:r>
                        <a:rPr lang="en-US" sz="1400" dirty="0" smtClean="0"/>
                        <a:t>No</a:t>
                      </a:r>
                      <a:endParaRPr lang="en-US" sz="1400" dirty="0"/>
                    </a:p>
                  </a:txBody>
                  <a:tcPr>
                    <a:solidFill>
                      <a:schemeClr val="accent3">
                        <a:lumMod val="20000"/>
                        <a:lumOff val="80000"/>
                      </a:schemeClr>
                    </a:solidFill>
                  </a:tcPr>
                </a:tc>
                <a:tc>
                  <a:txBody>
                    <a:bodyPr/>
                    <a:lstStyle/>
                    <a:p>
                      <a:r>
                        <a:rPr lang="en-US" sz="1400" dirty="0" smtClean="0"/>
                        <a:t>No</a:t>
                      </a:r>
                      <a:endParaRPr lang="en-US" sz="1400" dirty="0"/>
                    </a:p>
                  </a:txBody>
                  <a:tcPr>
                    <a:solidFill>
                      <a:schemeClr val="accent3">
                        <a:lumMod val="20000"/>
                        <a:lumOff val="80000"/>
                      </a:schemeClr>
                    </a:solidFill>
                  </a:tcPr>
                </a:tc>
                <a:tc>
                  <a:txBody>
                    <a:bodyPr/>
                    <a:lstStyle/>
                    <a:p>
                      <a:r>
                        <a:rPr lang="en-US" sz="1400" dirty="0" smtClean="0"/>
                        <a:t>Yes</a:t>
                      </a:r>
                      <a:endParaRPr lang="en-US" sz="1400" dirty="0"/>
                    </a:p>
                  </a:txBody>
                  <a:tcPr>
                    <a:solidFill>
                      <a:schemeClr val="accent2">
                        <a:lumMod val="20000"/>
                        <a:lumOff val="80000"/>
                      </a:schemeClr>
                    </a:solidFill>
                  </a:tcPr>
                </a:tc>
              </a:tr>
              <a:tr h="370840">
                <a:tc>
                  <a:txBody>
                    <a:bodyPr/>
                    <a:lstStyle/>
                    <a:p>
                      <a:r>
                        <a:rPr lang="en-US" sz="1400" dirty="0" smtClean="0"/>
                        <a:t>Reading and Full-Screen</a:t>
                      </a:r>
                      <a:r>
                        <a:rPr lang="en-US" sz="1400" baseline="0" dirty="0" smtClean="0"/>
                        <a:t> modes</a:t>
                      </a:r>
                      <a:endParaRPr lang="en-US" sz="1400" dirty="0"/>
                    </a:p>
                  </a:txBody>
                  <a:tcPr/>
                </a:tc>
                <a:tc>
                  <a:txBody>
                    <a:bodyPr/>
                    <a:lstStyle/>
                    <a:p>
                      <a:r>
                        <a:rPr lang="en-US" sz="1400" dirty="0" smtClean="0"/>
                        <a:t>No</a:t>
                      </a:r>
                      <a:endParaRPr lang="en-US" sz="1400" dirty="0"/>
                    </a:p>
                  </a:txBody>
                  <a:tcPr>
                    <a:solidFill>
                      <a:schemeClr val="accent3">
                        <a:lumMod val="20000"/>
                        <a:lumOff val="80000"/>
                      </a:schemeClr>
                    </a:solidFill>
                  </a:tcPr>
                </a:tc>
                <a:tc>
                  <a:txBody>
                    <a:bodyPr/>
                    <a:lstStyle/>
                    <a:p>
                      <a:r>
                        <a:rPr lang="en-US" sz="1400" dirty="0" smtClean="0"/>
                        <a:t>No</a:t>
                      </a:r>
                      <a:endParaRPr lang="en-US" sz="1400" dirty="0"/>
                    </a:p>
                  </a:txBody>
                  <a:tcPr>
                    <a:solidFill>
                      <a:schemeClr val="accent3">
                        <a:lumMod val="20000"/>
                        <a:lumOff val="80000"/>
                      </a:schemeClr>
                    </a:solidFill>
                  </a:tcPr>
                </a:tc>
                <a:tc>
                  <a:txBody>
                    <a:bodyPr/>
                    <a:lstStyle/>
                    <a:p>
                      <a:r>
                        <a:rPr lang="en-US" sz="1400" dirty="0" smtClean="0"/>
                        <a:t>Yes</a:t>
                      </a:r>
                      <a:endParaRPr lang="en-US" sz="1400" dirty="0"/>
                    </a:p>
                  </a:txBody>
                  <a:tcPr>
                    <a:solidFill>
                      <a:schemeClr val="accent2">
                        <a:lumMod val="20000"/>
                        <a:lumOff val="80000"/>
                      </a:schemeClr>
                    </a:solidFill>
                  </a:tcPr>
                </a:tc>
              </a:tr>
              <a:tr h="370840">
                <a:tc>
                  <a:txBody>
                    <a:bodyPr/>
                    <a:lstStyle/>
                    <a:p>
                      <a:r>
                        <a:rPr lang="en-US" sz="1400" dirty="0" smtClean="0"/>
                        <a:t>Zoom</a:t>
                      </a:r>
                      <a:endParaRPr lang="en-US" sz="1400" dirty="0"/>
                    </a:p>
                  </a:txBody>
                  <a:tcPr/>
                </a:tc>
                <a:tc>
                  <a:txBody>
                    <a:bodyPr/>
                    <a:lstStyle/>
                    <a:p>
                      <a:r>
                        <a:rPr lang="en-US" sz="1400" dirty="0" smtClean="0"/>
                        <a:t>No</a:t>
                      </a:r>
                      <a:endParaRPr lang="en-US" sz="1400" dirty="0"/>
                    </a:p>
                  </a:txBody>
                  <a:tcPr>
                    <a:solidFill>
                      <a:schemeClr val="accent3">
                        <a:lumMod val="20000"/>
                        <a:lumOff val="80000"/>
                      </a:schemeClr>
                    </a:solidFill>
                  </a:tcPr>
                </a:tc>
                <a:tc>
                  <a:txBody>
                    <a:bodyPr/>
                    <a:lstStyle/>
                    <a:p>
                      <a:r>
                        <a:rPr lang="en-US" sz="1400" dirty="0" smtClean="0"/>
                        <a:t>Browser zoom</a:t>
                      </a:r>
                      <a:endParaRPr lang="en-US" sz="1400" dirty="0"/>
                    </a:p>
                  </a:txBody>
                  <a:tcPr>
                    <a:solidFill>
                      <a:schemeClr val="accent3">
                        <a:lumMod val="20000"/>
                        <a:lumOff val="80000"/>
                      </a:schemeClr>
                    </a:solidFill>
                  </a:tcPr>
                </a:tc>
                <a:tc>
                  <a:txBody>
                    <a:bodyPr/>
                    <a:lstStyle/>
                    <a:p>
                      <a:r>
                        <a:rPr lang="en-US" sz="1400" dirty="0" smtClean="0"/>
                        <a:t>Browser zoom</a:t>
                      </a:r>
                      <a:endParaRPr lang="en-US" sz="1400" dirty="0"/>
                    </a:p>
                  </a:txBody>
                  <a:tcPr>
                    <a:solidFill>
                      <a:schemeClr val="accent2">
                        <a:lumMod val="20000"/>
                        <a:lumOff val="80000"/>
                      </a:schemeClr>
                    </a:solidFill>
                  </a:tcPr>
                </a:tc>
              </a:tr>
              <a:tr h="370840">
                <a:tc>
                  <a:txBody>
                    <a:bodyPr/>
                    <a:lstStyle/>
                    <a:p>
                      <a:r>
                        <a:rPr lang="en-US" sz="1400" dirty="0" smtClean="0"/>
                        <a:t>External</a:t>
                      </a:r>
                      <a:r>
                        <a:rPr lang="en-US" sz="1400" baseline="0" dirty="0" smtClean="0"/>
                        <a:t> images</a:t>
                      </a:r>
                      <a:endParaRPr lang="en-US" sz="1400" dirty="0"/>
                    </a:p>
                  </a:txBody>
                  <a:tcPr/>
                </a:tc>
                <a:tc>
                  <a:txBody>
                    <a:bodyPr/>
                    <a:lstStyle/>
                    <a:p>
                      <a:r>
                        <a:rPr lang="en-US" sz="1400" dirty="0" smtClean="0"/>
                        <a:t>Yes</a:t>
                      </a:r>
                      <a:endParaRPr lang="en-US" sz="1400" dirty="0"/>
                    </a:p>
                  </a:txBody>
                  <a:tcPr>
                    <a:solidFill>
                      <a:schemeClr val="accent2">
                        <a:lumMod val="20000"/>
                        <a:lumOff val="80000"/>
                      </a:schemeClr>
                    </a:solidFill>
                  </a:tcPr>
                </a:tc>
                <a:tc>
                  <a:txBody>
                    <a:bodyPr/>
                    <a:lstStyle/>
                    <a:p>
                      <a:r>
                        <a:rPr lang="en-US" sz="1400" dirty="0" smtClean="0"/>
                        <a:t>Yes</a:t>
                      </a:r>
                      <a:r>
                        <a:rPr lang="en-US" sz="1400" baseline="0" dirty="0" smtClean="0"/>
                        <a:t> (Office 365: No)</a:t>
                      </a:r>
                      <a:endParaRPr lang="en-US" sz="1400" dirty="0"/>
                    </a:p>
                  </a:txBody>
                  <a:tcPr>
                    <a:solidFill>
                      <a:schemeClr val="accent2">
                        <a:lumMod val="20000"/>
                        <a:lumOff val="80000"/>
                      </a:schemeClr>
                    </a:solidFill>
                  </a:tcPr>
                </a:tc>
                <a:tc>
                  <a:txBody>
                    <a:bodyPr/>
                    <a:lstStyle/>
                    <a:p>
                      <a:r>
                        <a:rPr lang="en-US" sz="1400" dirty="0" smtClean="0"/>
                        <a:t>Yes</a:t>
                      </a:r>
                      <a:endParaRPr lang="en-US" sz="1400" dirty="0"/>
                    </a:p>
                  </a:txBody>
                  <a:tcPr>
                    <a:solidFill>
                      <a:schemeClr val="accent2">
                        <a:lumMod val="20000"/>
                        <a:lumOff val="80000"/>
                      </a:schemeClr>
                    </a:solidFill>
                  </a:tcPr>
                </a:tc>
              </a:tr>
              <a:tr h="370840">
                <a:tc>
                  <a:txBody>
                    <a:bodyPr/>
                    <a:lstStyle/>
                    <a:p>
                      <a:r>
                        <a:rPr lang="en-US" sz="1400" dirty="0" smtClean="0"/>
                        <a:t>Export to PowerPoint</a:t>
                      </a:r>
                      <a:endParaRPr lang="en-US" sz="1400" dirty="0"/>
                    </a:p>
                  </a:txBody>
                  <a:tcPr/>
                </a:tc>
                <a:tc>
                  <a:txBody>
                    <a:bodyPr/>
                    <a:lstStyle/>
                    <a:p>
                      <a:r>
                        <a:rPr lang="en-US" sz="1400" dirty="0" smtClean="0"/>
                        <a:t>No</a:t>
                      </a:r>
                      <a:endParaRPr lang="en-US" sz="1400" dirty="0"/>
                    </a:p>
                  </a:txBody>
                  <a:tcPr>
                    <a:solidFill>
                      <a:schemeClr val="accent3">
                        <a:lumMod val="20000"/>
                        <a:lumOff val="80000"/>
                      </a:schemeClr>
                    </a:solidFill>
                  </a:tcPr>
                </a:tc>
                <a:tc>
                  <a:txBody>
                    <a:bodyPr/>
                    <a:lstStyle/>
                    <a:p>
                      <a:r>
                        <a:rPr lang="en-US" sz="1400" dirty="0" smtClean="0"/>
                        <a:t>No</a:t>
                      </a:r>
                      <a:endParaRPr lang="en-US" sz="1400" dirty="0"/>
                    </a:p>
                  </a:txBody>
                  <a:tcPr>
                    <a:solidFill>
                      <a:schemeClr val="accent3">
                        <a:lumMod val="20000"/>
                        <a:lumOff val="80000"/>
                      </a:schemeClr>
                    </a:solidFill>
                  </a:tcPr>
                </a:tc>
                <a:tc>
                  <a:txBody>
                    <a:bodyPr/>
                    <a:lstStyle/>
                    <a:p>
                      <a:r>
                        <a:rPr lang="en-US" sz="1400" dirty="0" smtClean="0"/>
                        <a:t>Yes</a:t>
                      </a:r>
                      <a:endParaRPr lang="en-US" sz="1400" dirty="0"/>
                    </a:p>
                  </a:txBody>
                  <a:tcPr>
                    <a:solidFill>
                      <a:schemeClr val="accent2">
                        <a:lumMod val="20000"/>
                        <a:lumOff val="80000"/>
                      </a:schemeClr>
                    </a:solidFill>
                  </a:tcPr>
                </a:tc>
              </a:tr>
            </a:tbl>
          </a:graphicData>
        </a:graphic>
      </p:graphicFrame>
    </p:spTree>
    <p:extLst>
      <p:ext uri="{BB962C8B-B14F-4D97-AF65-F5344CB8AC3E}">
        <p14:creationId xmlns:p14="http://schemas.microsoft.com/office/powerpoint/2010/main" val="4044259456"/>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Demo</a:t>
            </a:r>
            <a:endParaRPr lang="en-US" dirty="0"/>
          </a:p>
        </p:txBody>
      </p:sp>
      <p:sp>
        <p:nvSpPr>
          <p:cNvPr id="5" name="Text Placeholder 4"/>
          <p:cNvSpPr>
            <a:spLocks noGrp="1"/>
          </p:cNvSpPr>
          <p:nvPr>
            <p:ph type="body" sz="quarter" idx="12"/>
          </p:nvPr>
        </p:nvSpPr>
        <p:spPr/>
        <p:txBody>
          <a:bodyPr/>
          <a:lstStyle/>
          <a:p>
            <a:r>
              <a:rPr lang="en-US" dirty="0" smtClean="0"/>
              <a:t>Power View in Excel</a:t>
            </a:r>
            <a:endParaRPr lang="en-US" dirty="0"/>
          </a:p>
        </p:txBody>
      </p:sp>
    </p:spTree>
    <p:extLst>
      <p:ext uri="{BB962C8B-B14F-4D97-AF65-F5344CB8AC3E}">
        <p14:creationId xmlns:p14="http://schemas.microsoft.com/office/powerpoint/2010/main" val="29624331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Key takeaways</a:t>
            </a:r>
            <a:endParaRPr lang="en-US" dirty="0"/>
          </a:p>
        </p:txBody>
      </p:sp>
      <p:sp>
        <p:nvSpPr>
          <p:cNvPr id="6" name="Text Placeholder 5"/>
          <p:cNvSpPr>
            <a:spLocks noGrp="1"/>
          </p:cNvSpPr>
          <p:nvPr>
            <p:ph type="body" sz="quarter" idx="10"/>
          </p:nvPr>
        </p:nvSpPr>
        <p:spPr>
          <a:xfrm>
            <a:off x="274638" y="1212850"/>
            <a:ext cx="11887200" cy="3447098"/>
          </a:xfrm>
        </p:spPr>
        <p:txBody>
          <a:bodyPr/>
          <a:lstStyle/>
          <a:p>
            <a:r>
              <a:rPr lang="en-US" dirty="0" smtClean="0"/>
              <a:t>Excel: one app for modeling, analytics, visualization</a:t>
            </a:r>
          </a:p>
          <a:p>
            <a:r>
              <a:rPr lang="en-US" dirty="0" smtClean="0"/>
              <a:t>Workbooks: not just spreadsheets anymore</a:t>
            </a:r>
          </a:p>
          <a:p>
            <a:r>
              <a:rPr lang="en-US" dirty="0" smtClean="0"/>
              <a:t>Next-generation </a:t>
            </a:r>
            <a:r>
              <a:rPr lang="en-US" dirty="0"/>
              <a:t>visualizations and interactivity</a:t>
            </a:r>
          </a:p>
          <a:p>
            <a:r>
              <a:rPr lang="en-US" dirty="0" smtClean="0"/>
              <a:t>Power View in disconnected scenarios</a:t>
            </a:r>
          </a:p>
          <a:p>
            <a:r>
              <a:rPr lang="en-US" dirty="0" smtClean="0"/>
              <a:t>SharePoint: share workbooks and interact in browser</a:t>
            </a:r>
          </a:p>
        </p:txBody>
      </p:sp>
    </p:spTree>
    <p:extLst>
      <p:ext uri="{BB962C8B-B14F-4D97-AF65-F5344CB8AC3E}">
        <p14:creationId xmlns:p14="http://schemas.microsoft.com/office/powerpoint/2010/main" val="32154774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600" dirty="0"/>
              <a:t>Compelling Data Visualization with Power View in Office and SharePoint</a:t>
            </a:r>
            <a:endParaRPr lang="en-US" dirty="0"/>
          </a:p>
        </p:txBody>
      </p:sp>
      <p:sp>
        <p:nvSpPr>
          <p:cNvPr id="5" name="Text Placeholder 4"/>
          <p:cNvSpPr>
            <a:spLocks noGrp="1"/>
          </p:cNvSpPr>
          <p:nvPr>
            <p:ph type="body" sz="quarter" idx="12"/>
          </p:nvPr>
        </p:nvSpPr>
        <p:spPr/>
        <p:txBody>
          <a:bodyPr/>
          <a:lstStyle/>
          <a:p>
            <a:r>
              <a:rPr lang="en-US" dirty="0" smtClean="0"/>
              <a:t>Riccardo Muti</a:t>
            </a:r>
          </a:p>
          <a:p>
            <a:r>
              <a:rPr lang="en-US" dirty="0" smtClean="0"/>
              <a:t>Program Manager</a:t>
            </a:r>
          </a:p>
        </p:txBody>
      </p:sp>
      <p:sp>
        <p:nvSpPr>
          <p:cNvPr id="6" name="Text Placeholder 4"/>
          <p:cNvSpPr txBox="1">
            <a:spLocks/>
          </p:cNvSpPr>
          <p:nvPr/>
        </p:nvSpPr>
        <p:spPr>
          <a:xfrm>
            <a:off x="10790237" y="997225"/>
            <a:ext cx="1371601" cy="518837"/>
          </a:xfrm>
          <a:prstGeom prst="rect">
            <a:avLst/>
          </a:prstGeom>
          <a:noFill/>
        </p:spPr>
        <p:txBody>
          <a:bodyPr vert="horz" wrap="square" lIns="146304" tIns="109728" rIns="146304" bIns="109728" rtlCol="0">
            <a:noAutofit/>
          </a:bodyPr>
          <a:lstStyle>
            <a:lvl1pPr marL="0" marR="0" indent="0" algn="l" defTabSz="932742" rtl="0" eaLnBrk="1" fontAlgn="auto" latinLnBrk="0" hangingPunct="1">
              <a:lnSpc>
                <a:spcPct val="90000"/>
              </a:lnSpc>
              <a:spcBef>
                <a:spcPts val="0"/>
              </a:spcBef>
              <a:spcAft>
                <a:spcPts val="0"/>
              </a:spcAft>
              <a:buClrTx/>
              <a:buSzPct val="90000"/>
              <a:buFont typeface="Arial" pitchFamily="34" charset="0"/>
              <a:buNone/>
              <a:tabLst/>
              <a:defRPr sz="3200" kern="1200" spc="0" baseline="0">
                <a:gradFill>
                  <a:gsLst>
                    <a:gs pos="2917">
                      <a:schemeClr val="tx1"/>
                    </a:gs>
                    <a:gs pos="3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sz="2000" dirty="0" smtClean="0">
                <a:latin typeface="+mn-lt"/>
              </a:rPr>
              <a:t>SPC042</a:t>
            </a:r>
          </a:p>
        </p:txBody>
      </p:sp>
    </p:spTree>
    <p:extLst>
      <p:ext uri="{BB962C8B-B14F-4D97-AF65-F5344CB8AC3E}">
        <p14:creationId xmlns:p14="http://schemas.microsoft.com/office/powerpoint/2010/main" val="248586487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p:cNvGrpSpPr/>
          <p:nvPr/>
        </p:nvGrpSpPr>
        <p:grpSpPr>
          <a:xfrm>
            <a:off x="2" y="-46950"/>
            <a:ext cx="12436475" cy="2367124"/>
            <a:chOff x="0" y="-46033"/>
            <a:chExt cx="12188825" cy="2320920"/>
          </a:xfrm>
        </p:grpSpPr>
        <p:sp>
          <p:nvSpPr>
            <p:cNvPr id="13" name="Rectangle 12"/>
            <p:cNvSpPr/>
            <p:nvPr/>
          </p:nvSpPr>
          <p:spPr bwMode="auto">
            <a:xfrm>
              <a:off x="0" y="-46033"/>
              <a:ext cx="12188825" cy="1735133"/>
            </a:xfrm>
            <a:prstGeom prst="rect">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2880" tIns="182880" rIns="182880" bIns="45718" numCol="1" rtlCol="0" anchor="t" anchorCtr="0" compatLnSpc="1">
              <a:prstTxWarp prst="textNoShape">
                <a:avLst/>
              </a:prstTxWarp>
            </a:bodyPr>
            <a:lstStyle/>
            <a:p>
              <a:pPr algn="ctr" defTabSz="932381" fontAlgn="base">
                <a:spcBef>
                  <a:spcPct val="0"/>
                </a:spcBef>
                <a:spcAft>
                  <a:spcPct val="0"/>
                </a:spcAft>
              </a:pPr>
              <a:endParaRPr lang="en-US" sz="2200" dirty="0">
                <a:gradFill>
                  <a:gsLst>
                    <a:gs pos="0">
                      <a:srgbClr val="FFFFFF"/>
                    </a:gs>
                    <a:gs pos="100000">
                      <a:srgbClr val="FFFFFF"/>
                    </a:gs>
                  </a:gsLst>
                  <a:lin ang="5400000" scaled="0"/>
                </a:gradFill>
                <a:latin typeface="Segoe Condensed" pitchFamily="34" charset="0"/>
              </a:endParaRPr>
            </a:p>
          </p:txBody>
        </p:sp>
        <p:sp>
          <p:nvSpPr>
            <p:cNvPr id="6" name="Right Triangle 5"/>
            <p:cNvSpPr/>
            <p:nvPr/>
          </p:nvSpPr>
          <p:spPr bwMode="auto">
            <a:xfrm rot="5400000">
              <a:off x="50006" y="1613694"/>
              <a:ext cx="612774" cy="709612"/>
            </a:xfrm>
            <a:prstGeom prst="rtTriangle">
              <a:avLst/>
            </a:prstGeom>
            <a:solidFill>
              <a:srgbClr val="0072C6"/>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51122" fontAlgn="base">
                <a:spcBef>
                  <a:spcPct val="0"/>
                </a:spcBef>
                <a:spcAft>
                  <a:spcPct val="0"/>
                </a:spcAft>
              </a:pPr>
              <a:endParaRPr lang="en-US" sz="2000" dirty="0">
                <a:gradFill>
                  <a:gsLst>
                    <a:gs pos="0">
                      <a:srgbClr val="FFFFFF"/>
                    </a:gs>
                    <a:gs pos="100000">
                      <a:srgbClr val="FFFFFF"/>
                    </a:gs>
                  </a:gsLst>
                  <a:lin ang="5400000" scaled="0"/>
                </a:gradFill>
              </a:endParaRPr>
            </a:p>
          </p:txBody>
        </p:sp>
      </p:grpSp>
      <p:sp>
        <p:nvSpPr>
          <p:cNvPr id="11" name="Text Placeholder 3"/>
          <p:cNvSpPr txBox="1">
            <a:spLocks/>
          </p:cNvSpPr>
          <p:nvPr/>
        </p:nvSpPr>
        <p:spPr>
          <a:xfrm>
            <a:off x="482689" y="2498276"/>
            <a:ext cx="7071847" cy="4093723"/>
          </a:xfrm>
          <a:prstGeom prst="rect">
            <a:avLst/>
          </a:prstGeom>
        </p:spPr>
        <p:txBody>
          <a:bodyPr lIns="93269" tIns="46635" rIns="93269" bIns="46635"/>
          <a:lstStyle>
            <a:lvl1pPr marL="336078" marR="0" indent="-336078" algn="l" defTabSz="914185" rtl="0" eaLnBrk="1" fontAlgn="auto" latinLnBrk="0" hangingPunct="1">
              <a:lnSpc>
                <a:spcPct val="90000"/>
              </a:lnSpc>
              <a:spcBef>
                <a:spcPct val="20000"/>
              </a:spcBef>
              <a:spcAft>
                <a:spcPts val="0"/>
              </a:spcAft>
              <a:buClrTx/>
              <a:buSzPct val="90000"/>
              <a:buFont typeface="Arial" pitchFamily="34" charset="0"/>
              <a:buChar char="•"/>
              <a:tabLst/>
              <a:defRPr sz="3900" kern="1200" spc="0" baseline="0">
                <a:gradFill>
                  <a:gsLst>
                    <a:gs pos="1250">
                      <a:schemeClr val="tx1"/>
                    </a:gs>
                    <a:gs pos="100000">
                      <a:schemeClr val="tx1"/>
                    </a:gs>
                  </a:gsLst>
                  <a:lin ang="5400000" scaled="0"/>
                </a:gradFill>
                <a:latin typeface="+mj-lt"/>
                <a:ea typeface="+mn-ea"/>
                <a:cs typeface="+mn-cs"/>
              </a:defRPr>
            </a:lvl1pPr>
            <a:lvl2pPr marL="572577" marR="0" indent="-236499" algn="l" defTabSz="914185"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784182" marR="0" indent="-224052" algn="l" defTabSz="914185"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08233" marR="0" indent="-224052" algn="l" defTabSz="914185"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32284" marR="0" indent="-224052" algn="l" defTabSz="914185"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14005"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99"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91"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84"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00000"/>
              </a:lnSpc>
              <a:spcBef>
                <a:spcPts val="1836"/>
              </a:spcBef>
              <a:buFont typeface="Arial" pitchFamily="34" charset="0"/>
              <a:buNone/>
            </a:pPr>
            <a:r>
              <a:rPr lang="en-US" sz="3300" dirty="0">
                <a:gradFill>
                  <a:gsLst>
                    <a:gs pos="1250">
                      <a:srgbClr val="505050"/>
                    </a:gs>
                    <a:gs pos="100000">
                      <a:srgbClr val="505050"/>
                    </a:gs>
                  </a:gsLst>
                  <a:lin ang="5400000" scaled="0"/>
                </a:gradFill>
              </a:rPr>
              <a:t>Evaluate this session now on </a:t>
            </a:r>
            <a:r>
              <a:rPr lang="en-US" sz="3300" dirty="0" err="1">
                <a:gradFill>
                  <a:gsLst>
                    <a:gs pos="1250">
                      <a:srgbClr val="505050"/>
                    </a:gs>
                    <a:gs pos="100000">
                      <a:srgbClr val="505050"/>
                    </a:gs>
                  </a:gsLst>
                  <a:lin ang="5400000" scaled="0"/>
                </a:gradFill>
              </a:rPr>
              <a:t>MySPC</a:t>
            </a:r>
            <a:r>
              <a:rPr lang="en-US" sz="3300" dirty="0">
                <a:gradFill>
                  <a:gsLst>
                    <a:gs pos="1250">
                      <a:srgbClr val="505050"/>
                    </a:gs>
                    <a:gs pos="100000">
                      <a:srgbClr val="505050"/>
                    </a:gs>
                  </a:gsLst>
                  <a:lin ang="5400000" scaled="0"/>
                </a:gradFill>
              </a:rPr>
              <a:t> </a:t>
            </a:r>
            <a:br>
              <a:rPr lang="en-US" sz="3300" dirty="0">
                <a:gradFill>
                  <a:gsLst>
                    <a:gs pos="1250">
                      <a:srgbClr val="505050"/>
                    </a:gs>
                    <a:gs pos="100000">
                      <a:srgbClr val="505050"/>
                    </a:gs>
                  </a:gsLst>
                  <a:lin ang="5400000" scaled="0"/>
                </a:gradFill>
              </a:rPr>
            </a:br>
            <a:r>
              <a:rPr lang="en-US" sz="3300" dirty="0">
                <a:gradFill>
                  <a:gsLst>
                    <a:gs pos="1250">
                      <a:srgbClr val="505050"/>
                    </a:gs>
                    <a:gs pos="100000">
                      <a:srgbClr val="505050"/>
                    </a:gs>
                  </a:gsLst>
                  <a:lin ang="5400000" scaled="0"/>
                </a:gradFill>
              </a:rPr>
              <a:t>using your laptop or mobile device: </a:t>
            </a:r>
            <a:r>
              <a:rPr lang="en-US" sz="2900" dirty="0">
                <a:gradFill>
                  <a:gsLst>
                    <a:gs pos="1250">
                      <a:srgbClr val="505050"/>
                    </a:gs>
                    <a:gs pos="100000">
                      <a:srgbClr val="505050"/>
                    </a:gs>
                  </a:gsLst>
                  <a:lin ang="5400000" scaled="0"/>
                </a:gradFill>
                <a:latin typeface="Segoe UI"/>
                <a:hlinkClick r:id="rId2"/>
              </a:rPr>
              <a:t>http://myspc.sharepointconference.com</a:t>
            </a:r>
            <a:endParaRPr lang="en-US" sz="2900" dirty="0">
              <a:solidFill>
                <a:srgbClr val="505050"/>
              </a:solidFill>
              <a:latin typeface="Segoe UI"/>
            </a:endParaRPr>
          </a:p>
        </p:txBody>
      </p:sp>
      <p:sp>
        <p:nvSpPr>
          <p:cNvPr id="17" name="Title 9"/>
          <p:cNvSpPr txBox="1">
            <a:spLocks/>
          </p:cNvSpPr>
          <p:nvPr/>
        </p:nvSpPr>
        <p:spPr>
          <a:xfrm>
            <a:off x="482687" y="179227"/>
            <a:ext cx="4736162" cy="1661200"/>
          </a:xfrm>
          <a:prstGeom prst="rect">
            <a:avLst/>
          </a:prstGeom>
        </p:spPr>
        <p:txBody>
          <a:bodyPr vert="horz" wrap="square" lIns="146260" tIns="91413" rIns="146260" bIns="91413" rtlCol="0" anchor="t">
            <a:noAutofit/>
          </a:bodyPr>
          <a:lstStyle>
            <a:lvl1pPr algn="l" defTabSz="914185" rtl="0" eaLnBrk="1" latinLnBrk="0" hangingPunct="1">
              <a:lnSpc>
                <a:spcPct val="90000"/>
              </a:lnSpc>
              <a:spcBef>
                <a:spcPct val="0"/>
              </a:spcBef>
              <a:buNone/>
              <a:defRPr lang="en-US" sz="5300"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sz="8200" err="1">
                <a:solidFill>
                  <a:srgbClr val="FFFFFF"/>
                </a:solidFill>
              </a:rPr>
              <a:t>MySPC</a:t>
            </a:r>
            <a:endParaRPr sz="8200">
              <a:solidFill>
                <a:srgbClr val="FFFFFF"/>
              </a:solidFill>
            </a:endParaRPr>
          </a:p>
        </p:txBody>
      </p:sp>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37774" y="6109310"/>
            <a:ext cx="1830338" cy="499354"/>
          </a:xfrm>
          <a:prstGeom prst="rect">
            <a:avLst/>
          </a:prstGeom>
        </p:spPr>
      </p:pic>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b="28498"/>
          <a:stretch/>
        </p:blipFill>
        <p:spPr>
          <a:xfrm>
            <a:off x="2396462" y="4416200"/>
            <a:ext cx="2478258" cy="1626691"/>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0786" y="2434323"/>
            <a:ext cx="4361382" cy="3264920"/>
          </a:xfrm>
          <a:prstGeom prst="rect">
            <a:avLst/>
          </a:prstGeom>
        </p:spPr>
      </p:pic>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279786" y="3374962"/>
            <a:ext cx="1572756" cy="2547596"/>
          </a:xfrm>
          <a:prstGeom prst="rect">
            <a:avLst/>
          </a:prstGeom>
        </p:spPr>
      </p:pic>
    </p:spTree>
    <p:extLst>
      <p:ext uri="{BB962C8B-B14F-4D97-AF65-F5344CB8AC3E}">
        <p14:creationId xmlns:p14="http://schemas.microsoft.com/office/powerpoint/2010/main" val="1887281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Thanks! Questions?</a:t>
            </a:r>
            <a:endParaRPr lang="en-US" dirty="0"/>
          </a:p>
        </p:txBody>
      </p:sp>
    </p:spTree>
    <p:extLst>
      <p:ext uri="{BB962C8B-B14F-4D97-AF65-F5344CB8AC3E}">
        <p14:creationId xmlns:p14="http://schemas.microsoft.com/office/powerpoint/2010/main" val="34223516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blackWhite">
          <a:xfrm>
            <a:off x="273051" y="6079032"/>
            <a:ext cx="10974388"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7336154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Agenda</a:t>
            </a:r>
            <a:endParaRPr lang="en-US" dirty="0"/>
          </a:p>
        </p:txBody>
      </p:sp>
      <p:sp>
        <p:nvSpPr>
          <p:cNvPr id="6" name="Text Placeholder 5"/>
          <p:cNvSpPr>
            <a:spLocks noGrp="1"/>
          </p:cNvSpPr>
          <p:nvPr>
            <p:ph type="body" sz="quarter" idx="10"/>
          </p:nvPr>
        </p:nvSpPr>
        <p:spPr>
          <a:xfrm>
            <a:off x="274638" y="1212850"/>
            <a:ext cx="11887200" cy="4124206"/>
          </a:xfrm>
        </p:spPr>
        <p:txBody>
          <a:bodyPr/>
          <a:lstStyle/>
          <a:p>
            <a:r>
              <a:rPr lang="en-US" dirty="0" smtClean="0"/>
              <a:t>What is Power View?</a:t>
            </a:r>
          </a:p>
          <a:p>
            <a:r>
              <a:rPr lang="en-US" dirty="0" smtClean="0"/>
              <a:t>What’s new?</a:t>
            </a:r>
          </a:p>
          <a:p>
            <a:r>
              <a:rPr lang="en-US" dirty="0" smtClean="0"/>
              <a:t>Power View in Excel and SharePoint</a:t>
            </a:r>
          </a:p>
          <a:p>
            <a:r>
              <a:rPr lang="en-US" dirty="0" smtClean="0"/>
              <a:t>Creating reports</a:t>
            </a:r>
          </a:p>
          <a:p>
            <a:r>
              <a:rPr lang="en-US" dirty="0" smtClean="0"/>
              <a:t>Features</a:t>
            </a:r>
          </a:p>
          <a:p>
            <a:r>
              <a:rPr lang="en-US" dirty="0" smtClean="0"/>
              <a:t>Tips and tricks</a:t>
            </a:r>
          </a:p>
        </p:txBody>
      </p:sp>
    </p:spTree>
    <p:extLst>
      <p:ext uri="{BB962C8B-B14F-4D97-AF65-F5344CB8AC3E}">
        <p14:creationId xmlns:p14="http://schemas.microsoft.com/office/powerpoint/2010/main" val="27376089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Power View?</a:t>
            </a:r>
            <a:endParaRPr lang="en-US" dirty="0"/>
          </a:p>
        </p:txBody>
      </p:sp>
      <p:sp>
        <p:nvSpPr>
          <p:cNvPr id="3" name="Text Placeholder 2"/>
          <p:cNvSpPr>
            <a:spLocks noGrp="1"/>
          </p:cNvSpPr>
          <p:nvPr>
            <p:ph type="body" sz="quarter" idx="10"/>
          </p:nvPr>
        </p:nvSpPr>
        <p:spPr>
          <a:xfrm>
            <a:off x="274638" y="1212850"/>
            <a:ext cx="11887200" cy="2092881"/>
          </a:xfrm>
        </p:spPr>
        <p:txBody>
          <a:bodyPr/>
          <a:lstStyle/>
          <a:p>
            <a:pPr algn="ctr"/>
            <a:endParaRPr lang="en-US" dirty="0" smtClean="0"/>
          </a:p>
          <a:p>
            <a:pPr algn="ctr"/>
            <a:r>
              <a:rPr lang="en-US" dirty="0" smtClean="0"/>
              <a:t>An </a:t>
            </a:r>
            <a:r>
              <a:rPr lang="en-US" dirty="0" smtClean="0">
                <a:solidFill>
                  <a:schemeClr val="bg2"/>
                </a:solidFill>
              </a:rPr>
              <a:t>interactive</a:t>
            </a:r>
            <a:r>
              <a:rPr lang="en-US" dirty="0" smtClean="0"/>
              <a:t> data </a:t>
            </a:r>
            <a:r>
              <a:rPr lang="en-US" dirty="0" smtClean="0">
                <a:solidFill>
                  <a:schemeClr val="bg2"/>
                </a:solidFill>
              </a:rPr>
              <a:t>exploration</a:t>
            </a:r>
            <a:r>
              <a:rPr lang="en-US" dirty="0" smtClean="0"/>
              <a:t>,</a:t>
            </a:r>
          </a:p>
          <a:p>
            <a:pPr algn="ctr"/>
            <a:r>
              <a:rPr lang="en-US" dirty="0" smtClean="0">
                <a:solidFill>
                  <a:schemeClr val="bg2"/>
                </a:solidFill>
              </a:rPr>
              <a:t>visualization</a:t>
            </a:r>
            <a:r>
              <a:rPr lang="en-US" dirty="0" smtClean="0"/>
              <a:t>, and </a:t>
            </a:r>
            <a:r>
              <a:rPr lang="en-US" dirty="0" smtClean="0">
                <a:solidFill>
                  <a:schemeClr val="bg2"/>
                </a:solidFill>
              </a:rPr>
              <a:t>presentation</a:t>
            </a:r>
            <a:r>
              <a:rPr lang="en-US" dirty="0" smtClean="0"/>
              <a:t> experience.</a:t>
            </a:r>
            <a:endParaRPr lang="en-US" dirty="0"/>
          </a:p>
        </p:txBody>
      </p:sp>
    </p:spTree>
    <p:extLst>
      <p:ext uri="{BB962C8B-B14F-4D97-AF65-F5344CB8AC3E}">
        <p14:creationId xmlns:p14="http://schemas.microsoft.com/office/powerpoint/2010/main" val="1266340549"/>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Power View?</a:t>
            </a:r>
            <a:endParaRPr lang="en-US" dirty="0"/>
          </a:p>
        </p:txBody>
      </p:sp>
      <p:sp>
        <p:nvSpPr>
          <p:cNvPr id="3" name="Text Placeholder 2"/>
          <p:cNvSpPr>
            <a:spLocks noGrp="1"/>
          </p:cNvSpPr>
          <p:nvPr>
            <p:ph type="body" sz="quarter" idx="10"/>
          </p:nvPr>
        </p:nvSpPr>
        <p:spPr/>
        <p:txBody>
          <a:bodyPr/>
          <a:lstStyle/>
          <a:p>
            <a:endParaRPr lang="en-US"/>
          </a:p>
        </p:txBody>
      </p:sp>
      <p:sp>
        <p:nvSpPr>
          <p:cNvPr id="4" name="Rectangle 3"/>
          <p:cNvSpPr/>
          <p:nvPr/>
        </p:nvSpPr>
        <p:spPr bwMode="auto">
          <a:xfrm>
            <a:off x="272273" y="1212849"/>
            <a:ext cx="2697480" cy="2744787"/>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3200" dirty="0" smtClean="0">
                <a:gradFill>
                  <a:gsLst>
                    <a:gs pos="0">
                      <a:srgbClr val="FFFFFF"/>
                    </a:gs>
                    <a:gs pos="100000">
                      <a:srgbClr val="FFFFFF"/>
                    </a:gs>
                  </a:gsLst>
                  <a:lin ang="5400000" scaled="0"/>
                </a:gradFill>
                <a:latin typeface="+mj-lt"/>
                <a:ea typeface="Segoe UI" pitchFamily="34" charset="0"/>
                <a:cs typeface="Segoe UI" pitchFamily="34" charset="0"/>
              </a:rPr>
              <a:t>Managed self-service BI</a:t>
            </a:r>
            <a:endParaRPr lang="en-US" sz="3200" dirty="0">
              <a:gradFill>
                <a:gsLst>
                  <a:gs pos="0">
                    <a:srgbClr val="FFFFFF"/>
                  </a:gs>
                  <a:gs pos="100000">
                    <a:srgbClr val="FFFFFF"/>
                  </a:gs>
                </a:gsLst>
                <a:lin ang="5400000" scaled="0"/>
              </a:gradFill>
              <a:latin typeface="+mj-lt"/>
              <a:ea typeface="Segoe UI" pitchFamily="34" charset="0"/>
              <a:cs typeface="Segoe UI" pitchFamily="34" charset="0"/>
            </a:endParaRPr>
          </a:p>
          <a:p>
            <a:pPr defTabSz="932472" fontAlgn="base">
              <a:lnSpc>
                <a:spcPct val="90000"/>
              </a:lnSpc>
              <a:spcBef>
                <a:spcPct val="0"/>
              </a:spcBef>
              <a:spcAft>
                <a:spcPct val="0"/>
              </a:spcAft>
            </a:pPr>
            <a:endParaRPr lang="en-US" sz="3200" dirty="0">
              <a:gradFill>
                <a:gsLst>
                  <a:gs pos="0">
                    <a:srgbClr val="FFFFFF"/>
                  </a:gs>
                  <a:gs pos="100000">
                    <a:srgbClr val="FFFFFF"/>
                  </a:gs>
                </a:gsLst>
                <a:lin ang="5400000" scaled="0"/>
              </a:gradFill>
              <a:latin typeface="+mj-lt"/>
              <a:ea typeface="Segoe UI" pitchFamily="34" charset="0"/>
              <a:cs typeface="Segoe UI" pitchFamily="34" charset="0"/>
            </a:endParaRPr>
          </a:p>
        </p:txBody>
      </p:sp>
      <p:sp>
        <p:nvSpPr>
          <p:cNvPr id="5" name="Rectangle 4"/>
          <p:cNvSpPr/>
          <p:nvPr/>
        </p:nvSpPr>
        <p:spPr bwMode="auto">
          <a:xfrm>
            <a:off x="3015230" y="1212849"/>
            <a:ext cx="2697480" cy="2744787"/>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3200" dirty="0" smtClean="0">
                <a:gradFill>
                  <a:gsLst>
                    <a:gs pos="0">
                      <a:srgbClr val="FFFFFF"/>
                    </a:gs>
                    <a:gs pos="100000">
                      <a:srgbClr val="FFFFFF"/>
                    </a:gs>
                  </a:gsLst>
                  <a:lin ang="5400000" scaled="0"/>
                </a:gradFill>
                <a:latin typeface="+mj-lt"/>
                <a:ea typeface="Segoe UI" pitchFamily="34" charset="0"/>
                <a:cs typeface="Segoe UI" pitchFamily="34" charset="0"/>
              </a:rPr>
              <a:t>Visual design experience</a:t>
            </a:r>
          </a:p>
          <a:p>
            <a:pPr defTabSz="932472" fontAlgn="base">
              <a:spcBef>
                <a:spcPct val="0"/>
              </a:spcBef>
              <a:spcAft>
                <a:spcPct val="0"/>
              </a:spcAft>
            </a:pPr>
            <a:endParaRPr lang="en-US" sz="3200" dirty="0" smtClean="0">
              <a:gradFill>
                <a:gsLst>
                  <a:gs pos="0">
                    <a:srgbClr val="FFFFFF"/>
                  </a:gs>
                  <a:gs pos="100000">
                    <a:srgbClr val="FFFFFF"/>
                  </a:gs>
                </a:gsLst>
                <a:lin ang="5400000" scaled="0"/>
              </a:gradFill>
              <a:latin typeface="+mj-lt"/>
              <a:ea typeface="Segoe UI" pitchFamily="34" charset="0"/>
              <a:cs typeface="Segoe UI" pitchFamily="34" charset="0"/>
            </a:endParaRPr>
          </a:p>
        </p:txBody>
      </p:sp>
      <p:sp>
        <p:nvSpPr>
          <p:cNvPr id="6" name="Rectangle 5"/>
          <p:cNvSpPr/>
          <p:nvPr/>
        </p:nvSpPr>
        <p:spPr bwMode="auto">
          <a:xfrm>
            <a:off x="8501144" y="1212849"/>
            <a:ext cx="2743200" cy="2744787"/>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3200" dirty="0" smtClean="0">
                <a:gradFill>
                  <a:gsLst>
                    <a:gs pos="0">
                      <a:srgbClr val="FFFFFF"/>
                    </a:gs>
                    <a:gs pos="100000">
                      <a:srgbClr val="FFFFFF"/>
                    </a:gs>
                  </a:gsLst>
                  <a:lin ang="5400000" scaled="0"/>
                </a:gradFill>
                <a:latin typeface="+mj-lt"/>
                <a:ea typeface="Segoe UI" pitchFamily="34" charset="0"/>
                <a:cs typeface="Segoe UI" pitchFamily="34" charset="0"/>
              </a:rPr>
              <a:t>Presentation-ready at all times</a:t>
            </a:r>
            <a:endParaRPr lang="en-US" sz="3200" dirty="0">
              <a:gradFill>
                <a:gsLst>
                  <a:gs pos="0">
                    <a:srgbClr val="FFFFFF"/>
                  </a:gs>
                  <a:gs pos="100000">
                    <a:srgbClr val="FFFFFF"/>
                  </a:gs>
                </a:gsLst>
                <a:lin ang="5400000" scaled="0"/>
              </a:gradFill>
              <a:latin typeface="+mj-lt"/>
              <a:ea typeface="Segoe UI" pitchFamily="34" charset="0"/>
              <a:cs typeface="Segoe UI" pitchFamily="34" charset="0"/>
            </a:endParaRPr>
          </a:p>
        </p:txBody>
      </p:sp>
      <p:sp>
        <p:nvSpPr>
          <p:cNvPr id="7" name="Rectangle 6"/>
          <p:cNvSpPr/>
          <p:nvPr/>
        </p:nvSpPr>
        <p:spPr bwMode="auto">
          <a:xfrm>
            <a:off x="5758187" y="1212849"/>
            <a:ext cx="2697480" cy="2744787"/>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3200" dirty="0" smtClean="0">
                <a:gradFill>
                  <a:gsLst>
                    <a:gs pos="0">
                      <a:srgbClr val="FFFFFF"/>
                    </a:gs>
                    <a:gs pos="100000">
                      <a:srgbClr val="FFFFFF"/>
                    </a:gs>
                  </a:gsLst>
                  <a:lin ang="5400000" scaled="0"/>
                </a:gradFill>
                <a:latin typeface="+mj-lt"/>
                <a:ea typeface="Segoe UI" pitchFamily="34" charset="0"/>
                <a:cs typeface="Segoe UI" pitchFamily="34" charset="0"/>
              </a:rPr>
              <a:t>Metadata-driven</a:t>
            </a:r>
            <a:endParaRPr lang="en-US" sz="3200" dirty="0">
              <a:gradFill>
                <a:gsLst>
                  <a:gs pos="0">
                    <a:srgbClr val="FFFFFF"/>
                  </a:gs>
                  <a:gs pos="100000">
                    <a:srgbClr val="FFFFFF"/>
                  </a:gs>
                </a:gsLst>
                <a:lin ang="5400000" scaled="0"/>
              </a:gradFill>
              <a:latin typeface="+mj-lt"/>
              <a:ea typeface="Segoe UI" pitchFamily="34" charset="0"/>
              <a:cs typeface="Segoe UI" pitchFamily="34" charset="0"/>
            </a:endParaRPr>
          </a:p>
        </p:txBody>
      </p:sp>
      <p:sp>
        <p:nvSpPr>
          <p:cNvPr id="8" name="Rectangle 7"/>
          <p:cNvSpPr/>
          <p:nvPr/>
        </p:nvSpPr>
        <p:spPr bwMode="auto">
          <a:xfrm>
            <a:off x="272273" y="4030662"/>
            <a:ext cx="2697480" cy="2744787"/>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3200" dirty="0" smtClean="0">
                <a:gradFill>
                  <a:gsLst>
                    <a:gs pos="0">
                      <a:srgbClr val="FFFFFF"/>
                    </a:gs>
                    <a:gs pos="100000">
                      <a:srgbClr val="FFFFFF"/>
                    </a:gs>
                  </a:gsLst>
                  <a:lin ang="5400000" scaled="0"/>
                </a:gradFill>
                <a:latin typeface="+mj-lt"/>
                <a:ea typeface="Segoe UI" pitchFamily="34" charset="0"/>
                <a:cs typeface="Segoe UI" pitchFamily="34" charset="0"/>
              </a:rPr>
              <a:t>Connect to Excel Data Model</a:t>
            </a:r>
            <a:endParaRPr lang="en-US" sz="3200" dirty="0">
              <a:gradFill>
                <a:gsLst>
                  <a:gs pos="0">
                    <a:srgbClr val="FFFFFF"/>
                  </a:gs>
                  <a:gs pos="100000">
                    <a:srgbClr val="FFFFFF"/>
                  </a:gs>
                </a:gsLst>
                <a:lin ang="5400000" scaled="0"/>
              </a:gradFill>
              <a:latin typeface="+mj-lt"/>
              <a:ea typeface="Segoe UI" pitchFamily="34" charset="0"/>
              <a:cs typeface="Segoe UI" pitchFamily="34" charset="0"/>
            </a:endParaRPr>
          </a:p>
          <a:p>
            <a:pPr defTabSz="932472" fontAlgn="base">
              <a:lnSpc>
                <a:spcPct val="90000"/>
              </a:lnSpc>
              <a:spcBef>
                <a:spcPct val="0"/>
              </a:spcBef>
              <a:spcAft>
                <a:spcPct val="0"/>
              </a:spcAft>
            </a:pPr>
            <a:endParaRPr lang="en-US" sz="3200" dirty="0">
              <a:gradFill>
                <a:gsLst>
                  <a:gs pos="0">
                    <a:srgbClr val="FFFFFF"/>
                  </a:gs>
                  <a:gs pos="100000">
                    <a:srgbClr val="FFFFFF"/>
                  </a:gs>
                </a:gsLst>
                <a:lin ang="5400000" scaled="0"/>
              </a:gradFill>
              <a:latin typeface="+mj-lt"/>
              <a:ea typeface="Segoe UI" pitchFamily="34" charset="0"/>
              <a:cs typeface="Segoe UI" pitchFamily="34" charset="0"/>
            </a:endParaRPr>
          </a:p>
        </p:txBody>
      </p:sp>
      <p:sp>
        <p:nvSpPr>
          <p:cNvPr id="9" name="Rectangle 8"/>
          <p:cNvSpPr/>
          <p:nvPr/>
        </p:nvSpPr>
        <p:spPr bwMode="auto">
          <a:xfrm>
            <a:off x="3015230" y="4030662"/>
            <a:ext cx="2697480" cy="2744787"/>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3200" dirty="0" smtClean="0">
                <a:gradFill>
                  <a:gsLst>
                    <a:gs pos="0">
                      <a:srgbClr val="FFFFFF"/>
                    </a:gs>
                    <a:gs pos="100000">
                      <a:srgbClr val="FFFFFF"/>
                    </a:gs>
                  </a:gsLst>
                  <a:lin ang="5400000" scaled="0"/>
                </a:gradFill>
                <a:latin typeface="+mj-lt"/>
                <a:ea typeface="Segoe UI" pitchFamily="34" charset="0"/>
                <a:cs typeface="Segoe UI" pitchFamily="34" charset="0"/>
              </a:rPr>
              <a:t>Connect to Analysis Services</a:t>
            </a:r>
          </a:p>
          <a:p>
            <a:pPr defTabSz="932472" fontAlgn="base">
              <a:spcBef>
                <a:spcPct val="0"/>
              </a:spcBef>
              <a:spcAft>
                <a:spcPct val="0"/>
              </a:spcAft>
            </a:pPr>
            <a:endParaRPr lang="en-US" sz="3200" dirty="0" smtClean="0">
              <a:gradFill>
                <a:gsLst>
                  <a:gs pos="0">
                    <a:srgbClr val="FFFFFF"/>
                  </a:gs>
                  <a:gs pos="100000">
                    <a:srgbClr val="FFFFFF"/>
                  </a:gs>
                </a:gsLst>
                <a:lin ang="5400000" scaled="0"/>
              </a:gradFill>
              <a:latin typeface="+mj-lt"/>
              <a:ea typeface="Segoe UI" pitchFamily="34" charset="0"/>
              <a:cs typeface="Segoe UI" pitchFamily="34" charset="0"/>
            </a:endParaRPr>
          </a:p>
        </p:txBody>
      </p:sp>
    </p:spTree>
    <p:extLst>
      <p:ext uri="{BB962C8B-B14F-4D97-AF65-F5344CB8AC3E}">
        <p14:creationId xmlns:p14="http://schemas.microsoft.com/office/powerpoint/2010/main" val="137901111"/>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Traditional reporting</a:t>
            </a:r>
            <a:endParaRPr lang="en-US" dirty="0"/>
          </a:p>
        </p:txBody>
      </p:sp>
      <p:sp>
        <p:nvSpPr>
          <p:cNvPr id="3" name="Text Placeholder 2"/>
          <p:cNvSpPr>
            <a:spLocks noGrp="1"/>
          </p:cNvSpPr>
          <p:nvPr>
            <p:ph type="body" sz="quarter" idx="10"/>
          </p:nvPr>
        </p:nvSpPr>
        <p:spPr/>
        <p:txBody>
          <a:bodyPr/>
          <a:lstStyle/>
          <a:p>
            <a:endParaRPr lang="en-US"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281" y="1431939"/>
            <a:ext cx="6493621" cy="3033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87907" y="1628408"/>
            <a:ext cx="6505575"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4675020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Traditional reporting</a:t>
            </a:r>
            <a:endParaRPr lang="en-US" dirty="0"/>
          </a:p>
        </p:txBody>
      </p:sp>
      <p:sp>
        <p:nvSpPr>
          <p:cNvPr id="3" name="Text Placeholder 2"/>
          <p:cNvSpPr>
            <a:spLocks noGrp="1"/>
          </p:cNvSpPr>
          <p:nvPr>
            <p:ph type="body" sz="quarter" idx="10"/>
          </p:nvPr>
        </p:nvSpPr>
        <p:spPr/>
        <p:txBody>
          <a:bodyPr/>
          <a:lstStyle/>
          <a:p>
            <a:endParaRPr lang="en-US"/>
          </a:p>
        </p:txBody>
      </p:sp>
      <p:sp>
        <p:nvSpPr>
          <p:cNvPr id="4" name="Rectangle 3"/>
          <p:cNvSpPr/>
          <p:nvPr/>
        </p:nvSpPr>
        <p:spPr bwMode="auto">
          <a:xfrm>
            <a:off x="3751707" y="1931206"/>
            <a:ext cx="1382580" cy="806505"/>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Design</a:t>
            </a:r>
          </a:p>
        </p:txBody>
      </p:sp>
      <p:sp>
        <p:nvSpPr>
          <p:cNvPr id="5" name="Rectangle 4"/>
          <p:cNvSpPr/>
          <p:nvPr/>
        </p:nvSpPr>
        <p:spPr bwMode="auto">
          <a:xfrm>
            <a:off x="6516867" y="1931209"/>
            <a:ext cx="1382580" cy="806505"/>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z="16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Preview</a:t>
            </a:r>
          </a:p>
          <a:p>
            <a:pPr algn="ctr" defTabSz="914099" fontAlgn="base">
              <a:spcBef>
                <a:spcPct val="0"/>
              </a:spcBef>
              <a:spcAft>
                <a:spcPct val="0"/>
              </a:spcAft>
            </a:pPr>
            <a:r>
              <a:rPr lang="en-US" sz="16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(Render)</a:t>
            </a:r>
          </a:p>
        </p:txBody>
      </p:sp>
      <p:sp>
        <p:nvSpPr>
          <p:cNvPr id="6" name="Rectangle 5"/>
          <p:cNvSpPr/>
          <p:nvPr/>
        </p:nvSpPr>
        <p:spPr bwMode="auto">
          <a:xfrm>
            <a:off x="9435647" y="1931205"/>
            <a:ext cx="1382580" cy="806505"/>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Publish</a:t>
            </a:r>
          </a:p>
        </p:txBody>
      </p:sp>
      <p:sp>
        <p:nvSpPr>
          <p:cNvPr id="7" name="Rectangle 6"/>
          <p:cNvSpPr/>
          <p:nvPr/>
        </p:nvSpPr>
        <p:spPr bwMode="auto">
          <a:xfrm>
            <a:off x="3751707" y="3659431"/>
            <a:ext cx="1382580" cy="806505"/>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Parameters</a:t>
            </a:r>
          </a:p>
        </p:txBody>
      </p:sp>
      <p:sp>
        <p:nvSpPr>
          <p:cNvPr id="8" name="Rectangle 7"/>
          <p:cNvSpPr/>
          <p:nvPr/>
        </p:nvSpPr>
        <p:spPr bwMode="auto">
          <a:xfrm>
            <a:off x="6516867" y="3659431"/>
            <a:ext cx="1382580" cy="806505"/>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Render</a:t>
            </a:r>
          </a:p>
        </p:txBody>
      </p:sp>
      <p:sp>
        <p:nvSpPr>
          <p:cNvPr id="9" name="Rectangle 8"/>
          <p:cNvSpPr/>
          <p:nvPr/>
        </p:nvSpPr>
        <p:spPr bwMode="auto">
          <a:xfrm>
            <a:off x="9435647" y="3659431"/>
            <a:ext cx="1382580" cy="806505"/>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Deliver</a:t>
            </a:r>
          </a:p>
        </p:txBody>
      </p:sp>
      <p:sp>
        <p:nvSpPr>
          <p:cNvPr id="10" name="Rectangle 9"/>
          <p:cNvSpPr/>
          <p:nvPr/>
        </p:nvSpPr>
        <p:spPr bwMode="auto">
          <a:xfrm>
            <a:off x="1063357" y="3659430"/>
            <a:ext cx="1382580" cy="806505"/>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Schedule</a:t>
            </a:r>
          </a:p>
        </p:txBody>
      </p:sp>
      <p:cxnSp>
        <p:nvCxnSpPr>
          <p:cNvPr id="11" name="Straight Arrow Connector 10"/>
          <p:cNvCxnSpPr/>
          <p:nvPr/>
        </p:nvCxnSpPr>
        <p:spPr>
          <a:xfrm>
            <a:off x="5134287" y="2084829"/>
            <a:ext cx="1382580" cy="0"/>
          </a:xfrm>
          <a:prstGeom prst="straightConnector1">
            <a:avLst/>
          </a:prstGeom>
          <a:ln w="63500">
            <a:solidFill>
              <a:schemeClr val="accent2"/>
            </a:solidFill>
            <a:headEnd type="none" w="lg" len="lg"/>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stCxn id="5" idx="1"/>
            <a:endCxn id="4" idx="3"/>
          </p:cNvCxnSpPr>
          <p:nvPr/>
        </p:nvCxnSpPr>
        <p:spPr>
          <a:xfrm flipH="1" flipV="1">
            <a:off x="5134287" y="2334459"/>
            <a:ext cx="1382580" cy="3"/>
          </a:xfrm>
          <a:prstGeom prst="straightConnector1">
            <a:avLst/>
          </a:prstGeom>
          <a:ln w="63500">
            <a:solidFill>
              <a:schemeClr val="accent2"/>
            </a:solidFill>
            <a:headEnd type="none" w="lg" len="lg"/>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5" idx="3"/>
            <a:endCxn id="6" idx="1"/>
          </p:cNvCxnSpPr>
          <p:nvPr/>
        </p:nvCxnSpPr>
        <p:spPr>
          <a:xfrm flipV="1">
            <a:off x="7899447" y="2334458"/>
            <a:ext cx="1536200" cy="4"/>
          </a:xfrm>
          <a:prstGeom prst="straightConnector1">
            <a:avLst/>
          </a:prstGeom>
          <a:ln w="63500">
            <a:solidFill>
              <a:schemeClr val="tx1">
                <a:lumMod val="65000"/>
                <a:lumOff val="35000"/>
              </a:schemeClr>
            </a:solidFill>
            <a:headEnd type="none" w="lg" len="lg"/>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6" idx="2"/>
          </p:cNvCxnSpPr>
          <p:nvPr/>
        </p:nvCxnSpPr>
        <p:spPr>
          <a:xfrm flipH="1">
            <a:off x="5748767" y="2737710"/>
            <a:ext cx="4378170" cy="422455"/>
          </a:xfrm>
          <a:prstGeom prst="straightConnector1">
            <a:avLst/>
          </a:prstGeom>
          <a:ln w="63500">
            <a:solidFill>
              <a:schemeClr val="tx1">
                <a:lumMod val="65000"/>
                <a:lumOff val="35000"/>
              </a:schemeClr>
            </a:solidFill>
            <a:prstDash val="dash"/>
            <a:headEnd type="none" w="lg" len="lg"/>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10" idx="3"/>
            <a:endCxn id="7" idx="1"/>
          </p:cNvCxnSpPr>
          <p:nvPr/>
        </p:nvCxnSpPr>
        <p:spPr>
          <a:xfrm>
            <a:off x="2445937" y="4062683"/>
            <a:ext cx="1305770" cy="1"/>
          </a:xfrm>
          <a:prstGeom prst="straightConnector1">
            <a:avLst/>
          </a:prstGeom>
          <a:ln w="63500">
            <a:solidFill>
              <a:schemeClr val="tx1">
                <a:lumMod val="65000"/>
                <a:lumOff val="35000"/>
              </a:schemeClr>
            </a:solidFill>
            <a:headEnd type="none" w="lg" len="lg"/>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7" idx="3"/>
            <a:endCxn id="8" idx="1"/>
          </p:cNvCxnSpPr>
          <p:nvPr/>
        </p:nvCxnSpPr>
        <p:spPr>
          <a:xfrm>
            <a:off x="5134287" y="4062684"/>
            <a:ext cx="1382580" cy="0"/>
          </a:xfrm>
          <a:prstGeom prst="straightConnector1">
            <a:avLst/>
          </a:prstGeom>
          <a:ln w="63500">
            <a:solidFill>
              <a:schemeClr val="tx1">
                <a:lumMod val="65000"/>
                <a:lumOff val="35000"/>
              </a:schemeClr>
            </a:solidFill>
            <a:headEnd type="none" w="lg" len="lg"/>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8" idx="3"/>
            <a:endCxn id="9" idx="1"/>
          </p:cNvCxnSpPr>
          <p:nvPr/>
        </p:nvCxnSpPr>
        <p:spPr>
          <a:xfrm>
            <a:off x="7899447" y="4062684"/>
            <a:ext cx="1536200" cy="0"/>
          </a:xfrm>
          <a:prstGeom prst="straightConnector1">
            <a:avLst/>
          </a:prstGeom>
          <a:ln w="63500">
            <a:solidFill>
              <a:schemeClr val="tx1">
                <a:lumMod val="65000"/>
                <a:lumOff val="35000"/>
              </a:schemeClr>
            </a:solidFill>
            <a:headEnd type="none" w="lg" len="lg"/>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19" idx="0"/>
            <a:endCxn id="8" idx="1"/>
          </p:cNvCxnSpPr>
          <p:nvPr/>
        </p:nvCxnSpPr>
        <p:spPr>
          <a:xfrm flipV="1">
            <a:off x="4442997" y="4062684"/>
            <a:ext cx="2073870" cy="1363376"/>
          </a:xfrm>
          <a:prstGeom prst="straightConnector1">
            <a:avLst/>
          </a:prstGeom>
          <a:ln w="63500">
            <a:solidFill>
              <a:schemeClr val="tx1">
                <a:lumMod val="65000"/>
                <a:lumOff val="35000"/>
              </a:schemeClr>
            </a:solidFill>
            <a:headEnd type="none" w="lg" len="lg"/>
            <a:tailEnd type="arrow"/>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bwMode="auto">
          <a:xfrm>
            <a:off x="2618759" y="5426060"/>
            <a:ext cx="3648475" cy="798661"/>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SQL, AS, Oracle, SAP, </a:t>
            </a:r>
            <a:r>
              <a:rPr lang="en-US"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Essbase</a:t>
            </a: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 Teradata, OLE DB, ODBC, XML, …</a:t>
            </a:r>
          </a:p>
        </p:txBody>
      </p:sp>
    </p:spTree>
    <p:extLst>
      <p:ext uri="{BB962C8B-B14F-4D97-AF65-F5344CB8AC3E}">
        <p14:creationId xmlns:p14="http://schemas.microsoft.com/office/powerpoint/2010/main" val="61215629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8"/>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0"/>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15"/>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7"/>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Power View</a:t>
            </a:r>
            <a:endParaRPr lang="en-US" dirty="0"/>
          </a:p>
        </p:txBody>
      </p:sp>
      <p:sp>
        <p:nvSpPr>
          <p:cNvPr id="3" name="Text Placeholder 2"/>
          <p:cNvSpPr>
            <a:spLocks noGrp="1"/>
          </p:cNvSpPr>
          <p:nvPr>
            <p:ph type="body" sz="quarter" idx="10"/>
          </p:nvPr>
        </p:nvSpPr>
        <p:spPr/>
        <p:txBody>
          <a:bodyPr/>
          <a:lstStyle/>
          <a:p>
            <a:endParaRPr lang="en-US" dirty="0"/>
          </a:p>
        </p:txBody>
      </p:sp>
      <p:sp>
        <p:nvSpPr>
          <p:cNvPr id="4" name="Rectangle 3"/>
          <p:cNvSpPr/>
          <p:nvPr/>
        </p:nvSpPr>
        <p:spPr bwMode="auto">
          <a:xfrm>
            <a:off x="4212567" y="2502478"/>
            <a:ext cx="1382580" cy="806505"/>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Import into Data Model</a:t>
            </a:r>
          </a:p>
        </p:txBody>
      </p:sp>
      <p:cxnSp>
        <p:nvCxnSpPr>
          <p:cNvPr id="5" name="Straight Arrow Connector 4"/>
          <p:cNvCxnSpPr>
            <a:stCxn id="6" idx="3"/>
            <a:endCxn id="4" idx="1"/>
          </p:cNvCxnSpPr>
          <p:nvPr/>
        </p:nvCxnSpPr>
        <p:spPr>
          <a:xfrm flipV="1">
            <a:off x="3290848" y="2905731"/>
            <a:ext cx="921719" cy="1"/>
          </a:xfrm>
          <a:prstGeom prst="straightConnector1">
            <a:avLst/>
          </a:prstGeom>
          <a:ln w="63500">
            <a:solidFill>
              <a:schemeClr val="tx1">
                <a:lumMod val="65000"/>
                <a:lumOff val="35000"/>
              </a:schemeClr>
            </a:solidFill>
            <a:headEnd type="none" w="lg" len="lg"/>
            <a:tailEnd type="arrow"/>
          </a:ln>
        </p:spPr>
        <p:style>
          <a:lnRef idx="1">
            <a:schemeClr val="accent1"/>
          </a:lnRef>
          <a:fillRef idx="0">
            <a:schemeClr val="accent1"/>
          </a:fillRef>
          <a:effectRef idx="0">
            <a:schemeClr val="accent1"/>
          </a:effectRef>
          <a:fontRef idx="minor">
            <a:schemeClr val="tx1"/>
          </a:fontRef>
        </p:style>
      </p:cxnSp>
      <p:sp>
        <p:nvSpPr>
          <p:cNvPr id="6" name="Rectangle 5"/>
          <p:cNvSpPr/>
          <p:nvPr/>
        </p:nvSpPr>
        <p:spPr bwMode="auto">
          <a:xfrm>
            <a:off x="525687" y="2353660"/>
            <a:ext cx="2765161" cy="1104144"/>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SQL, AS, Oracle, SAP, </a:t>
            </a:r>
            <a:r>
              <a:rPr lang="en-US"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Essbase</a:t>
            </a: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 Teradata, OLE DB, ODBC, XML, …</a:t>
            </a:r>
          </a:p>
        </p:txBody>
      </p:sp>
      <p:sp>
        <p:nvSpPr>
          <p:cNvPr id="7" name="Rectangle 6"/>
          <p:cNvSpPr/>
          <p:nvPr/>
        </p:nvSpPr>
        <p:spPr bwMode="auto">
          <a:xfrm>
            <a:off x="6670487" y="2502477"/>
            <a:ext cx="1382580" cy="806505"/>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Explore, Interact</a:t>
            </a:r>
          </a:p>
        </p:txBody>
      </p:sp>
      <p:cxnSp>
        <p:nvCxnSpPr>
          <p:cNvPr id="8" name="Straight Arrow Connector 7"/>
          <p:cNvCxnSpPr>
            <a:stCxn id="4" idx="3"/>
            <a:endCxn id="7" idx="1"/>
          </p:cNvCxnSpPr>
          <p:nvPr/>
        </p:nvCxnSpPr>
        <p:spPr>
          <a:xfrm flipV="1">
            <a:off x="5595147" y="2905730"/>
            <a:ext cx="1075340" cy="1"/>
          </a:xfrm>
          <a:prstGeom prst="straightConnector1">
            <a:avLst/>
          </a:prstGeom>
          <a:ln w="63500">
            <a:solidFill>
              <a:schemeClr val="tx1">
                <a:lumMod val="65000"/>
                <a:lumOff val="35000"/>
              </a:schemeClr>
            </a:solidFill>
            <a:headEnd type="none" w="lg" len="lg"/>
            <a:tailEnd type="arrow"/>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bwMode="auto">
          <a:xfrm>
            <a:off x="9124776" y="2502476"/>
            <a:ext cx="1382580" cy="806505"/>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Present, Share</a:t>
            </a:r>
          </a:p>
        </p:txBody>
      </p:sp>
      <p:cxnSp>
        <p:nvCxnSpPr>
          <p:cNvPr id="10" name="Straight Arrow Connector 9"/>
          <p:cNvCxnSpPr>
            <a:stCxn id="7" idx="3"/>
            <a:endCxn id="9" idx="1"/>
          </p:cNvCxnSpPr>
          <p:nvPr/>
        </p:nvCxnSpPr>
        <p:spPr>
          <a:xfrm flipV="1">
            <a:off x="8053067" y="2905729"/>
            <a:ext cx="1071709" cy="1"/>
          </a:xfrm>
          <a:prstGeom prst="straightConnector1">
            <a:avLst/>
          </a:prstGeom>
          <a:ln w="63500">
            <a:solidFill>
              <a:schemeClr val="tx1">
                <a:lumMod val="65000"/>
                <a:lumOff val="35000"/>
              </a:schemeClr>
            </a:solidFill>
            <a:headEnd type="none" w="lg" len="lg"/>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1385720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P spid="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Features in SQL Server 2012 RTM</a:t>
            </a:r>
            <a:endParaRPr lang="en-US" dirty="0"/>
          </a:p>
        </p:txBody>
      </p:sp>
      <p:sp>
        <p:nvSpPr>
          <p:cNvPr id="28" name="TextBox 27"/>
          <p:cNvSpPr txBox="1"/>
          <p:nvPr/>
        </p:nvSpPr>
        <p:spPr>
          <a:xfrm>
            <a:off x="363971" y="1363662"/>
            <a:ext cx="4875530" cy="997196"/>
          </a:xfrm>
          <a:prstGeom prst="rect">
            <a:avLst/>
          </a:prstGeom>
          <a:noFill/>
        </p:spPr>
        <p:txBody>
          <a:bodyPr wrap="square" lIns="0" tIns="0" rIns="0" bIns="0" rtlCol="0">
            <a:spAutoFit/>
          </a:bodyPr>
          <a:lstStyle/>
          <a:p>
            <a:pPr algn="ctr" defTabSz="914400">
              <a:lnSpc>
                <a:spcPct val="90000"/>
              </a:lnSpc>
            </a:pPr>
            <a:r>
              <a:rPr lang="en-US" sz="2400" dirty="0"/>
              <a:t>Model </a:t>
            </a:r>
            <a:r>
              <a:rPr lang="en-US" sz="2400" dirty="0" smtClean="0"/>
              <a:t>explorer </a:t>
            </a:r>
            <a:r>
              <a:rPr lang="en-US" sz="2400" dirty="0"/>
              <a:t>and </a:t>
            </a:r>
            <a:r>
              <a:rPr lang="en-US" sz="2400" dirty="0" smtClean="0"/>
              <a:t>field </a:t>
            </a:r>
            <a:r>
              <a:rPr lang="en-US" sz="2400" dirty="0"/>
              <a:t>list for model navigation and data region structure</a:t>
            </a:r>
          </a:p>
        </p:txBody>
      </p:sp>
      <p:sp>
        <p:nvSpPr>
          <p:cNvPr id="29" name="TextBox 28"/>
          <p:cNvSpPr txBox="1"/>
          <p:nvPr/>
        </p:nvSpPr>
        <p:spPr>
          <a:xfrm>
            <a:off x="3712510" y="5672296"/>
            <a:ext cx="2803430" cy="332399"/>
          </a:xfrm>
          <a:prstGeom prst="rect">
            <a:avLst/>
          </a:prstGeom>
          <a:noFill/>
        </p:spPr>
        <p:txBody>
          <a:bodyPr wrap="square" lIns="0" tIns="0" rIns="0" bIns="0" rtlCol="0">
            <a:spAutoFit/>
          </a:bodyPr>
          <a:lstStyle/>
          <a:p>
            <a:pPr algn="ctr" defTabSz="914400">
              <a:lnSpc>
                <a:spcPct val="90000"/>
              </a:lnSpc>
            </a:pPr>
            <a:r>
              <a:rPr lang="en-US" sz="2400" dirty="0"/>
              <a:t>Motion charts</a:t>
            </a:r>
          </a:p>
        </p:txBody>
      </p:sp>
      <p:sp>
        <p:nvSpPr>
          <p:cNvPr id="30" name="TextBox 29"/>
          <p:cNvSpPr txBox="1"/>
          <p:nvPr/>
        </p:nvSpPr>
        <p:spPr>
          <a:xfrm>
            <a:off x="3906771" y="3597251"/>
            <a:ext cx="5119307" cy="997196"/>
          </a:xfrm>
          <a:prstGeom prst="rect">
            <a:avLst/>
          </a:prstGeom>
          <a:noFill/>
        </p:spPr>
        <p:txBody>
          <a:bodyPr wrap="square" lIns="0" tIns="0" rIns="0" bIns="0" rtlCol="0">
            <a:spAutoFit/>
          </a:bodyPr>
          <a:lstStyle/>
          <a:p>
            <a:pPr algn="ctr" defTabSz="914400">
              <a:lnSpc>
                <a:spcPct val="90000"/>
              </a:lnSpc>
            </a:pPr>
            <a:r>
              <a:rPr lang="en-US" sz="2400" dirty="0"/>
              <a:t>Interactivity: </a:t>
            </a:r>
            <a:r>
              <a:rPr lang="en-US" sz="2400" dirty="0" smtClean="0"/>
              <a:t>cross-filter, highlight, </a:t>
            </a:r>
            <a:r>
              <a:rPr lang="en-US" sz="2400" dirty="0"/>
              <a:t>play axis, </a:t>
            </a:r>
            <a:r>
              <a:rPr lang="en-US" sz="2400" dirty="0" smtClean="0"/>
              <a:t>pop-out, </a:t>
            </a:r>
            <a:r>
              <a:rPr lang="en-US" sz="2400" dirty="0"/>
              <a:t>transition animations, bubble trails…</a:t>
            </a:r>
          </a:p>
        </p:txBody>
      </p:sp>
      <p:sp>
        <p:nvSpPr>
          <p:cNvPr id="31" name="TextBox 30"/>
          <p:cNvSpPr txBox="1"/>
          <p:nvPr/>
        </p:nvSpPr>
        <p:spPr>
          <a:xfrm>
            <a:off x="7676419" y="5941003"/>
            <a:ext cx="4144201" cy="997196"/>
          </a:xfrm>
          <a:prstGeom prst="rect">
            <a:avLst/>
          </a:prstGeom>
          <a:noFill/>
        </p:spPr>
        <p:txBody>
          <a:bodyPr wrap="square" lIns="0" tIns="0" rIns="0" bIns="0" rtlCol="0">
            <a:spAutoFit/>
          </a:bodyPr>
          <a:lstStyle/>
          <a:p>
            <a:pPr algn="ctr" defTabSz="914400">
              <a:lnSpc>
                <a:spcPct val="90000"/>
              </a:lnSpc>
            </a:pPr>
            <a:r>
              <a:rPr lang="en-US" sz="2400" dirty="0"/>
              <a:t>View and data region level filtering with slicers and filter pane</a:t>
            </a:r>
          </a:p>
        </p:txBody>
      </p:sp>
      <p:sp>
        <p:nvSpPr>
          <p:cNvPr id="32" name="TextBox 31"/>
          <p:cNvSpPr txBox="1"/>
          <p:nvPr/>
        </p:nvSpPr>
        <p:spPr>
          <a:xfrm>
            <a:off x="8544873" y="1567410"/>
            <a:ext cx="3290983" cy="664797"/>
          </a:xfrm>
          <a:prstGeom prst="rect">
            <a:avLst/>
          </a:prstGeom>
          <a:noFill/>
        </p:spPr>
        <p:txBody>
          <a:bodyPr wrap="square" lIns="0" tIns="0" rIns="0" bIns="0" rtlCol="0">
            <a:spAutoFit/>
          </a:bodyPr>
          <a:lstStyle/>
          <a:p>
            <a:pPr algn="ctr" defTabSz="914400">
              <a:lnSpc>
                <a:spcPct val="90000"/>
              </a:lnSpc>
            </a:pPr>
            <a:r>
              <a:rPr lang="en-US" sz="2400" dirty="0"/>
              <a:t>Multiple views in a single report</a:t>
            </a:r>
          </a:p>
        </p:txBody>
      </p:sp>
      <p:sp>
        <p:nvSpPr>
          <p:cNvPr id="33" name="TextBox 32"/>
          <p:cNvSpPr txBox="1"/>
          <p:nvPr/>
        </p:nvSpPr>
        <p:spPr>
          <a:xfrm>
            <a:off x="545956" y="2419600"/>
            <a:ext cx="3412871" cy="498598"/>
          </a:xfrm>
          <a:prstGeom prst="rect">
            <a:avLst/>
          </a:prstGeom>
          <a:noFill/>
        </p:spPr>
        <p:txBody>
          <a:bodyPr wrap="square" lIns="0" tIns="0" rIns="0" bIns="0" rtlCol="0">
            <a:spAutoFit/>
          </a:bodyPr>
          <a:lstStyle/>
          <a:p>
            <a:pPr algn="ctr" defTabSz="914400">
              <a:lnSpc>
                <a:spcPct val="90000"/>
              </a:lnSpc>
            </a:pPr>
            <a:r>
              <a:rPr lang="en-US" dirty="0" smtClean="0"/>
              <a:t>Office-like shell with ribbon and canvas</a:t>
            </a:r>
            <a:endParaRPr lang="en-US" dirty="0"/>
          </a:p>
        </p:txBody>
      </p:sp>
      <p:sp>
        <p:nvSpPr>
          <p:cNvPr id="34" name="TextBox 33"/>
          <p:cNvSpPr txBox="1"/>
          <p:nvPr/>
        </p:nvSpPr>
        <p:spPr>
          <a:xfrm>
            <a:off x="9227954" y="4457484"/>
            <a:ext cx="2559653" cy="747897"/>
          </a:xfrm>
          <a:prstGeom prst="rect">
            <a:avLst/>
          </a:prstGeom>
          <a:noFill/>
        </p:spPr>
        <p:txBody>
          <a:bodyPr wrap="square" lIns="0" tIns="0" rIns="0" bIns="0" rtlCol="0">
            <a:spAutoFit/>
          </a:bodyPr>
          <a:lstStyle/>
          <a:p>
            <a:pPr algn="ctr" defTabSz="914400">
              <a:lnSpc>
                <a:spcPct val="90000"/>
              </a:lnSpc>
            </a:pPr>
            <a:r>
              <a:rPr lang="en-US" dirty="0"/>
              <a:t>Table </a:t>
            </a:r>
            <a:r>
              <a:rPr lang="en-US" dirty="0" smtClean="0"/>
              <a:t>and matrix</a:t>
            </a:r>
            <a:endParaRPr lang="en-US" dirty="0"/>
          </a:p>
          <a:p>
            <a:pPr algn="ctr" defTabSz="914400">
              <a:lnSpc>
                <a:spcPct val="90000"/>
              </a:lnSpc>
            </a:pPr>
            <a:r>
              <a:rPr lang="en-US" dirty="0"/>
              <a:t>including </a:t>
            </a:r>
            <a:r>
              <a:rPr lang="en-US" dirty="0" smtClean="0"/>
              <a:t>totals and blocked layout</a:t>
            </a:r>
            <a:endParaRPr lang="en-US" dirty="0"/>
          </a:p>
        </p:txBody>
      </p:sp>
      <p:sp>
        <p:nvSpPr>
          <p:cNvPr id="35" name="TextBox 34"/>
          <p:cNvSpPr txBox="1"/>
          <p:nvPr/>
        </p:nvSpPr>
        <p:spPr>
          <a:xfrm>
            <a:off x="5132002" y="4995047"/>
            <a:ext cx="3412871" cy="498598"/>
          </a:xfrm>
          <a:prstGeom prst="rect">
            <a:avLst/>
          </a:prstGeom>
          <a:noFill/>
        </p:spPr>
        <p:txBody>
          <a:bodyPr wrap="square" lIns="0" tIns="0" rIns="0" bIns="0" rtlCol="0">
            <a:spAutoFit/>
          </a:bodyPr>
          <a:lstStyle/>
          <a:p>
            <a:pPr algn="ctr" defTabSz="914400">
              <a:lnSpc>
                <a:spcPct val="90000"/>
              </a:lnSpc>
            </a:pPr>
            <a:r>
              <a:rPr lang="en-US" dirty="0"/>
              <a:t>Tab Strip and </a:t>
            </a:r>
            <a:r>
              <a:rPr lang="en-US" dirty="0" smtClean="0"/>
              <a:t>Tile Flow for </a:t>
            </a:r>
            <a:r>
              <a:rPr lang="en-US" dirty="0"/>
              <a:t>data navigation</a:t>
            </a:r>
          </a:p>
        </p:txBody>
      </p:sp>
      <p:sp>
        <p:nvSpPr>
          <p:cNvPr id="36" name="TextBox 35"/>
          <p:cNvSpPr txBox="1"/>
          <p:nvPr/>
        </p:nvSpPr>
        <p:spPr>
          <a:xfrm>
            <a:off x="1517255" y="3121716"/>
            <a:ext cx="3290983" cy="249299"/>
          </a:xfrm>
          <a:prstGeom prst="rect">
            <a:avLst/>
          </a:prstGeom>
          <a:noFill/>
        </p:spPr>
        <p:txBody>
          <a:bodyPr wrap="square" lIns="0" tIns="0" rIns="0" bIns="0" rtlCol="0">
            <a:spAutoFit/>
          </a:bodyPr>
          <a:lstStyle/>
          <a:p>
            <a:pPr algn="ctr" defTabSz="914400">
              <a:lnSpc>
                <a:spcPct val="90000"/>
              </a:lnSpc>
            </a:pPr>
            <a:r>
              <a:rPr lang="en-US" dirty="0" smtClean="0"/>
              <a:t>Visualization conversions</a:t>
            </a:r>
            <a:endParaRPr lang="en-US" dirty="0"/>
          </a:p>
        </p:txBody>
      </p:sp>
      <p:sp>
        <p:nvSpPr>
          <p:cNvPr id="37" name="TextBox 36"/>
          <p:cNvSpPr txBox="1"/>
          <p:nvPr/>
        </p:nvSpPr>
        <p:spPr>
          <a:xfrm>
            <a:off x="581082" y="3537214"/>
            <a:ext cx="3047206" cy="747897"/>
          </a:xfrm>
          <a:prstGeom prst="rect">
            <a:avLst/>
          </a:prstGeom>
          <a:noFill/>
        </p:spPr>
        <p:txBody>
          <a:bodyPr wrap="square" lIns="0" tIns="0" rIns="0" bIns="0" rtlCol="0">
            <a:spAutoFit/>
          </a:bodyPr>
          <a:lstStyle/>
          <a:p>
            <a:pPr algn="ctr" defTabSz="914400">
              <a:lnSpc>
                <a:spcPct val="90000"/>
              </a:lnSpc>
            </a:pPr>
            <a:r>
              <a:rPr lang="en-US" dirty="0"/>
              <a:t>SharePoint integration (launch from </a:t>
            </a:r>
            <a:r>
              <a:rPr lang="en-US" dirty="0" smtClean="0"/>
              <a:t>library, </a:t>
            </a:r>
            <a:r>
              <a:rPr lang="en-US" dirty="0"/>
              <a:t>manage, preview, </a:t>
            </a:r>
            <a:r>
              <a:rPr lang="en-US" dirty="0" err="1" smtClean="0"/>
              <a:t>PowerPivot</a:t>
            </a:r>
            <a:r>
              <a:rPr lang="en-US" dirty="0" smtClean="0"/>
              <a:t> </a:t>
            </a:r>
            <a:r>
              <a:rPr lang="en-US" dirty="0"/>
              <a:t>G</a:t>
            </a:r>
            <a:r>
              <a:rPr lang="en-US" dirty="0" smtClean="0"/>
              <a:t>allery</a:t>
            </a:r>
            <a:r>
              <a:rPr lang="en-US" dirty="0"/>
              <a:t>)</a:t>
            </a:r>
          </a:p>
        </p:txBody>
      </p:sp>
      <p:sp>
        <p:nvSpPr>
          <p:cNvPr id="38" name="TextBox 37"/>
          <p:cNvSpPr txBox="1"/>
          <p:nvPr/>
        </p:nvSpPr>
        <p:spPr>
          <a:xfrm>
            <a:off x="8830969" y="3217126"/>
            <a:ext cx="2925318" cy="498598"/>
          </a:xfrm>
          <a:prstGeom prst="rect">
            <a:avLst/>
          </a:prstGeom>
          <a:noFill/>
        </p:spPr>
        <p:txBody>
          <a:bodyPr wrap="square" lIns="0" tIns="0" rIns="0" bIns="0" rtlCol="0">
            <a:spAutoFit/>
          </a:bodyPr>
          <a:lstStyle/>
          <a:p>
            <a:pPr algn="ctr" defTabSz="914400">
              <a:lnSpc>
                <a:spcPct val="90000"/>
              </a:lnSpc>
            </a:pPr>
            <a:r>
              <a:rPr lang="en-US" dirty="0"/>
              <a:t>Common chart types, chart titles, </a:t>
            </a:r>
            <a:r>
              <a:rPr lang="en-US" dirty="0" smtClean="0"/>
              <a:t>axes, legend</a:t>
            </a:r>
            <a:endParaRPr lang="en-US" dirty="0"/>
          </a:p>
        </p:txBody>
      </p:sp>
      <p:sp>
        <p:nvSpPr>
          <p:cNvPr id="39" name="TextBox 38"/>
          <p:cNvSpPr txBox="1"/>
          <p:nvPr/>
        </p:nvSpPr>
        <p:spPr>
          <a:xfrm>
            <a:off x="8062566" y="5562919"/>
            <a:ext cx="3169095" cy="249299"/>
          </a:xfrm>
          <a:prstGeom prst="rect">
            <a:avLst/>
          </a:prstGeom>
          <a:noFill/>
        </p:spPr>
        <p:txBody>
          <a:bodyPr wrap="square" lIns="0" tIns="0" rIns="0" bIns="0" rtlCol="0">
            <a:spAutoFit/>
          </a:bodyPr>
          <a:lstStyle/>
          <a:p>
            <a:pPr algn="ctr" defTabSz="914400">
              <a:lnSpc>
                <a:spcPct val="90000"/>
              </a:lnSpc>
            </a:pPr>
            <a:r>
              <a:rPr lang="en-US" dirty="0"/>
              <a:t>Small </a:t>
            </a:r>
            <a:r>
              <a:rPr lang="en-US" dirty="0" smtClean="0"/>
              <a:t>multiples</a:t>
            </a:r>
            <a:endParaRPr lang="en-US" dirty="0"/>
          </a:p>
        </p:txBody>
      </p:sp>
      <p:sp>
        <p:nvSpPr>
          <p:cNvPr id="40" name="TextBox 39"/>
          <p:cNvSpPr txBox="1"/>
          <p:nvPr/>
        </p:nvSpPr>
        <p:spPr>
          <a:xfrm>
            <a:off x="5114225" y="2668900"/>
            <a:ext cx="3412871" cy="747897"/>
          </a:xfrm>
          <a:prstGeom prst="rect">
            <a:avLst/>
          </a:prstGeom>
          <a:noFill/>
        </p:spPr>
        <p:txBody>
          <a:bodyPr wrap="square" lIns="0" tIns="0" rIns="0" bIns="0" rtlCol="0">
            <a:spAutoFit/>
          </a:bodyPr>
          <a:lstStyle/>
          <a:p>
            <a:pPr algn="ctr" defTabSz="914400">
              <a:lnSpc>
                <a:spcPct val="90000"/>
              </a:lnSpc>
            </a:pPr>
            <a:r>
              <a:rPr lang="en-US" dirty="0" smtClean="0"/>
              <a:t>Filters area with lists</a:t>
            </a:r>
            <a:r>
              <a:rPr lang="en-US" dirty="0"/>
              <a:t>, </a:t>
            </a:r>
            <a:r>
              <a:rPr lang="en-US" dirty="0" smtClean="0"/>
              <a:t>numeric slider</a:t>
            </a:r>
            <a:r>
              <a:rPr lang="en-US" dirty="0"/>
              <a:t>, calendar, and advanced mode</a:t>
            </a:r>
          </a:p>
        </p:txBody>
      </p:sp>
      <p:sp>
        <p:nvSpPr>
          <p:cNvPr id="41" name="TextBox 40"/>
          <p:cNvSpPr txBox="1"/>
          <p:nvPr/>
        </p:nvSpPr>
        <p:spPr>
          <a:xfrm>
            <a:off x="380901" y="5194743"/>
            <a:ext cx="1096994" cy="249299"/>
          </a:xfrm>
          <a:prstGeom prst="rect">
            <a:avLst/>
          </a:prstGeom>
          <a:noFill/>
        </p:spPr>
        <p:txBody>
          <a:bodyPr wrap="square" lIns="0" tIns="0" rIns="0" bIns="0" rtlCol="0">
            <a:spAutoFit/>
          </a:bodyPr>
          <a:lstStyle/>
          <a:p>
            <a:pPr algn="ctr" defTabSz="914400">
              <a:lnSpc>
                <a:spcPct val="90000"/>
              </a:lnSpc>
            </a:pPr>
            <a:r>
              <a:rPr lang="en-US" dirty="0"/>
              <a:t>Sorting</a:t>
            </a:r>
          </a:p>
        </p:txBody>
      </p:sp>
      <p:sp>
        <p:nvSpPr>
          <p:cNvPr id="42" name="TextBox 41"/>
          <p:cNvSpPr txBox="1"/>
          <p:nvPr/>
        </p:nvSpPr>
        <p:spPr>
          <a:xfrm>
            <a:off x="8979524" y="2475367"/>
            <a:ext cx="2803430" cy="498598"/>
          </a:xfrm>
          <a:prstGeom prst="rect">
            <a:avLst/>
          </a:prstGeom>
          <a:noFill/>
        </p:spPr>
        <p:txBody>
          <a:bodyPr wrap="square" lIns="0" tIns="0" rIns="0" bIns="0" rtlCol="0">
            <a:spAutoFit/>
          </a:bodyPr>
          <a:lstStyle/>
          <a:p>
            <a:pPr algn="ctr" defTabSz="914400">
              <a:lnSpc>
                <a:spcPct val="90000"/>
              </a:lnSpc>
            </a:pPr>
            <a:r>
              <a:rPr lang="en-US" dirty="0"/>
              <a:t>Graceful recovery from model changes</a:t>
            </a:r>
          </a:p>
        </p:txBody>
      </p:sp>
      <p:sp>
        <p:nvSpPr>
          <p:cNvPr id="43" name="TextBox 42"/>
          <p:cNvSpPr txBox="1"/>
          <p:nvPr/>
        </p:nvSpPr>
        <p:spPr>
          <a:xfrm>
            <a:off x="5239501" y="6312043"/>
            <a:ext cx="2072100" cy="498598"/>
          </a:xfrm>
          <a:prstGeom prst="rect">
            <a:avLst/>
          </a:prstGeom>
          <a:noFill/>
        </p:spPr>
        <p:txBody>
          <a:bodyPr wrap="square" lIns="0" tIns="0" rIns="0" bIns="0" rtlCol="0">
            <a:spAutoFit/>
          </a:bodyPr>
          <a:lstStyle/>
          <a:p>
            <a:pPr algn="ctr" defTabSz="914400">
              <a:lnSpc>
                <a:spcPct val="90000"/>
              </a:lnSpc>
            </a:pPr>
            <a:r>
              <a:rPr lang="en-US" dirty="0" smtClean="0"/>
              <a:t>Drag-and-drop </a:t>
            </a:r>
            <a:r>
              <a:rPr lang="en-US" dirty="0"/>
              <a:t>to Canvas</a:t>
            </a:r>
          </a:p>
        </p:txBody>
      </p:sp>
      <p:sp>
        <p:nvSpPr>
          <p:cNvPr id="44" name="TextBox 43"/>
          <p:cNvSpPr txBox="1"/>
          <p:nvPr/>
        </p:nvSpPr>
        <p:spPr>
          <a:xfrm>
            <a:off x="2940554" y="6107362"/>
            <a:ext cx="1950212" cy="498598"/>
          </a:xfrm>
          <a:prstGeom prst="rect">
            <a:avLst/>
          </a:prstGeom>
          <a:noFill/>
        </p:spPr>
        <p:txBody>
          <a:bodyPr wrap="square" lIns="0" tIns="0" rIns="0" bIns="0" rtlCol="0">
            <a:spAutoFit/>
          </a:bodyPr>
          <a:lstStyle/>
          <a:p>
            <a:pPr algn="ctr" defTabSz="914400">
              <a:lnSpc>
                <a:spcPct val="90000"/>
              </a:lnSpc>
            </a:pPr>
            <a:r>
              <a:rPr lang="en-US" dirty="0" smtClean="0"/>
              <a:t>Non-measures as measures</a:t>
            </a:r>
            <a:endParaRPr lang="en-US" dirty="0"/>
          </a:p>
        </p:txBody>
      </p:sp>
      <p:sp>
        <p:nvSpPr>
          <p:cNvPr id="45" name="TextBox 44"/>
          <p:cNvSpPr txBox="1"/>
          <p:nvPr/>
        </p:nvSpPr>
        <p:spPr>
          <a:xfrm>
            <a:off x="2104685" y="5013721"/>
            <a:ext cx="1950212" cy="498598"/>
          </a:xfrm>
          <a:prstGeom prst="rect">
            <a:avLst/>
          </a:prstGeom>
          <a:noFill/>
        </p:spPr>
        <p:txBody>
          <a:bodyPr wrap="square" lIns="0" tIns="0" rIns="0" bIns="0" rtlCol="0">
            <a:spAutoFit/>
          </a:bodyPr>
          <a:lstStyle/>
          <a:p>
            <a:pPr algn="ctr" defTabSz="914400">
              <a:lnSpc>
                <a:spcPct val="90000"/>
              </a:lnSpc>
            </a:pPr>
            <a:r>
              <a:rPr lang="en-US" dirty="0" smtClean="0"/>
              <a:t>Measures as non-measures</a:t>
            </a:r>
            <a:endParaRPr lang="en-US" dirty="0"/>
          </a:p>
        </p:txBody>
      </p:sp>
      <p:sp>
        <p:nvSpPr>
          <p:cNvPr id="46" name="TextBox 45"/>
          <p:cNvSpPr txBox="1"/>
          <p:nvPr/>
        </p:nvSpPr>
        <p:spPr>
          <a:xfrm>
            <a:off x="746565" y="5677142"/>
            <a:ext cx="1706436" cy="332399"/>
          </a:xfrm>
          <a:prstGeom prst="rect">
            <a:avLst/>
          </a:prstGeom>
          <a:noFill/>
        </p:spPr>
        <p:txBody>
          <a:bodyPr wrap="square" lIns="0" tIns="0" rIns="0" bIns="0" rtlCol="0">
            <a:spAutoFit/>
          </a:bodyPr>
          <a:lstStyle/>
          <a:p>
            <a:pPr algn="ctr" defTabSz="914400">
              <a:lnSpc>
                <a:spcPct val="90000"/>
              </a:lnSpc>
            </a:pPr>
            <a:r>
              <a:rPr lang="en-US" sz="1200" dirty="0"/>
              <a:t>Textboxes with rich text formatting</a:t>
            </a:r>
          </a:p>
        </p:txBody>
      </p:sp>
      <p:sp>
        <p:nvSpPr>
          <p:cNvPr id="47" name="TextBox 46"/>
          <p:cNvSpPr txBox="1"/>
          <p:nvPr/>
        </p:nvSpPr>
        <p:spPr>
          <a:xfrm>
            <a:off x="6684471" y="5610213"/>
            <a:ext cx="853218" cy="332399"/>
          </a:xfrm>
          <a:prstGeom prst="rect">
            <a:avLst/>
          </a:prstGeom>
          <a:noFill/>
        </p:spPr>
        <p:txBody>
          <a:bodyPr wrap="square" lIns="0" tIns="0" rIns="0" bIns="0" rtlCol="0">
            <a:spAutoFit/>
          </a:bodyPr>
          <a:lstStyle/>
          <a:p>
            <a:pPr algn="ctr" defTabSz="914400">
              <a:lnSpc>
                <a:spcPct val="90000"/>
              </a:lnSpc>
            </a:pPr>
            <a:r>
              <a:rPr lang="en-US" sz="1200" dirty="0"/>
              <a:t>Show </a:t>
            </a:r>
            <a:r>
              <a:rPr lang="en-US" sz="1200" dirty="0" smtClean="0"/>
              <a:t>all (outer join)</a:t>
            </a:r>
            <a:endParaRPr lang="en-US" sz="1200" dirty="0"/>
          </a:p>
        </p:txBody>
      </p:sp>
      <p:sp>
        <p:nvSpPr>
          <p:cNvPr id="48" name="TextBox 47"/>
          <p:cNvSpPr txBox="1"/>
          <p:nvPr/>
        </p:nvSpPr>
        <p:spPr>
          <a:xfrm>
            <a:off x="380901" y="4711481"/>
            <a:ext cx="2437765" cy="166199"/>
          </a:xfrm>
          <a:prstGeom prst="rect">
            <a:avLst/>
          </a:prstGeom>
          <a:noFill/>
        </p:spPr>
        <p:txBody>
          <a:bodyPr wrap="square" lIns="0" tIns="0" rIns="0" bIns="0" rtlCol="0">
            <a:spAutoFit/>
          </a:bodyPr>
          <a:lstStyle/>
          <a:p>
            <a:pPr algn="ctr" defTabSz="914400">
              <a:lnSpc>
                <a:spcPct val="90000"/>
              </a:lnSpc>
            </a:pPr>
            <a:r>
              <a:rPr lang="en-US" sz="1200" dirty="0" smtClean="0"/>
              <a:t>External and database images</a:t>
            </a:r>
            <a:endParaRPr lang="en-US" sz="1200" dirty="0"/>
          </a:p>
        </p:txBody>
      </p:sp>
      <p:sp>
        <p:nvSpPr>
          <p:cNvPr id="49" name="TextBox 48"/>
          <p:cNvSpPr txBox="1"/>
          <p:nvPr/>
        </p:nvSpPr>
        <p:spPr>
          <a:xfrm>
            <a:off x="5452805" y="2066008"/>
            <a:ext cx="3169095" cy="166199"/>
          </a:xfrm>
          <a:prstGeom prst="rect">
            <a:avLst/>
          </a:prstGeom>
          <a:noFill/>
        </p:spPr>
        <p:txBody>
          <a:bodyPr wrap="square" lIns="0" tIns="0" rIns="0" bIns="0" rtlCol="0">
            <a:spAutoFit/>
          </a:bodyPr>
          <a:lstStyle/>
          <a:p>
            <a:pPr algn="ctr" defTabSz="914400">
              <a:lnSpc>
                <a:spcPct val="90000"/>
              </a:lnSpc>
            </a:pPr>
            <a:r>
              <a:rPr lang="en-US" sz="1200" dirty="0"/>
              <a:t>Automatic </a:t>
            </a:r>
            <a:r>
              <a:rPr lang="en-US" sz="1200" dirty="0" smtClean="0"/>
              <a:t>grouping and aggregation</a:t>
            </a:r>
            <a:endParaRPr lang="en-US" sz="1200" dirty="0"/>
          </a:p>
        </p:txBody>
      </p:sp>
    </p:spTree>
    <p:extLst>
      <p:ext uri="{BB962C8B-B14F-4D97-AF65-F5344CB8AC3E}">
        <p14:creationId xmlns:p14="http://schemas.microsoft.com/office/powerpoint/2010/main" val="154192526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750"/>
                                        <p:tgtEl>
                                          <p:spTgt spid="28"/>
                                        </p:tgtEl>
                                      </p:cBhvr>
                                    </p:animEffect>
                                    <p:anim calcmode="lin" valueType="num">
                                      <p:cBhvr>
                                        <p:cTn id="8" dur="750" fill="hold"/>
                                        <p:tgtEl>
                                          <p:spTgt spid="28"/>
                                        </p:tgtEl>
                                        <p:attrNameLst>
                                          <p:attrName>ppt_x</p:attrName>
                                        </p:attrNameLst>
                                      </p:cBhvr>
                                      <p:tavLst>
                                        <p:tav tm="0">
                                          <p:val>
                                            <p:strVal val="#ppt_x"/>
                                          </p:val>
                                        </p:tav>
                                        <p:tav tm="100000">
                                          <p:val>
                                            <p:strVal val="#ppt_x"/>
                                          </p:val>
                                        </p:tav>
                                      </p:tavLst>
                                    </p:anim>
                                    <p:anim calcmode="lin" valueType="num">
                                      <p:cBhvr>
                                        <p:cTn id="9" dur="750" fill="hold"/>
                                        <p:tgtEl>
                                          <p:spTgt spid="28"/>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1000"/>
                                        <p:tgtEl>
                                          <p:spTgt spid="32"/>
                                        </p:tgtEl>
                                      </p:cBhvr>
                                    </p:animEffect>
                                    <p:anim calcmode="lin" valueType="num">
                                      <p:cBhvr>
                                        <p:cTn id="13" dur="1000" fill="hold"/>
                                        <p:tgtEl>
                                          <p:spTgt spid="32"/>
                                        </p:tgtEl>
                                        <p:attrNameLst>
                                          <p:attrName>ppt_x</p:attrName>
                                        </p:attrNameLst>
                                      </p:cBhvr>
                                      <p:tavLst>
                                        <p:tav tm="0">
                                          <p:val>
                                            <p:strVal val="#ppt_x"/>
                                          </p:val>
                                        </p:tav>
                                        <p:tav tm="100000">
                                          <p:val>
                                            <p:strVal val="#ppt_x"/>
                                          </p:val>
                                        </p:tav>
                                      </p:tavLst>
                                    </p:anim>
                                    <p:anim calcmode="lin" valueType="num">
                                      <p:cBhvr>
                                        <p:cTn id="14" dur="1000" fill="hold"/>
                                        <p:tgtEl>
                                          <p:spTgt spid="32"/>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25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750"/>
                                        <p:tgtEl>
                                          <p:spTgt spid="30"/>
                                        </p:tgtEl>
                                      </p:cBhvr>
                                    </p:animEffect>
                                    <p:anim calcmode="lin" valueType="num">
                                      <p:cBhvr>
                                        <p:cTn id="18" dur="750" fill="hold"/>
                                        <p:tgtEl>
                                          <p:spTgt spid="30"/>
                                        </p:tgtEl>
                                        <p:attrNameLst>
                                          <p:attrName>ppt_x</p:attrName>
                                        </p:attrNameLst>
                                      </p:cBhvr>
                                      <p:tavLst>
                                        <p:tav tm="0">
                                          <p:val>
                                            <p:strVal val="#ppt_x"/>
                                          </p:val>
                                        </p:tav>
                                        <p:tav tm="100000">
                                          <p:val>
                                            <p:strVal val="#ppt_x"/>
                                          </p:val>
                                        </p:tav>
                                      </p:tavLst>
                                    </p:anim>
                                    <p:anim calcmode="lin" valueType="num">
                                      <p:cBhvr>
                                        <p:cTn id="19" dur="750" fill="hold"/>
                                        <p:tgtEl>
                                          <p:spTgt spid="30"/>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500"/>
                                  </p:stCondLst>
                                  <p:childTnLst>
                                    <p:set>
                                      <p:cBhvr>
                                        <p:cTn id="21" dur="1" fill="hold">
                                          <p:stCondLst>
                                            <p:cond delay="0"/>
                                          </p:stCondLst>
                                        </p:cTn>
                                        <p:tgtEl>
                                          <p:spTgt spid="49"/>
                                        </p:tgtEl>
                                        <p:attrNameLst>
                                          <p:attrName>style.visibility</p:attrName>
                                        </p:attrNameLst>
                                      </p:cBhvr>
                                      <p:to>
                                        <p:strVal val="visible"/>
                                      </p:to>
                                    </p:set>
                                    <p:animEffect transition="in" filter="fade">
                                      <p:cBhvr>
                                        <p:cTn id="22" dur="1000"/>
                                        <p:tgtEl>
                                          <p:spTgt spid="49"/>
                                        </p:tgtEl>
                                      </p:cBhvr>
                                    </p:animEffect>
                                    <p:anim calcmode="lin" valueType="num">
                                      <p:cBhvr>
                                        <p:cTn id="23" dur="1000" fill="hold"/>
                                        <p:tgtEl>
                                          <p:spTgt spid="49"/>
                                        </p:tgtEl>
                                        <p:attrNameLst>
                                          <p:attrName>ppt_x</p:attrName>
                                        </p:attrNameLst>
                                      </p:cBhvr>
                                      <p:tavLst>
                                        <p:tav tm="0">
                                          <p:val>
                                            <p:strVal val="#ppt_x"/>
                                          </p:val>
                                        </p:tav>
                                        <p:tav tm="100000">
                                          <p:val>
                                            <p:strVal val="#ppt_x"/>
                                          </p:val>
                                        </p:tav>
                                      </p:tavLst>
                                    </p:anim>
                                    <p:anim calcmode="lin" valueType="num">
                                      <p:cBhvr>
                                        <p:cTn id="24" dur="1000" fill="hold"/>
                                        <p:tgtEl>
                                          <p:spTgt spid="49"/>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500"/>
                                  </p:stCondLst>
                                  <p:childTnLst>
                                    <p:set>
                                      <p:cBhvr>
                                        <p:cTn id="26" dur="1" fill="hold">
                                          <p:stCondLst>
                                            <p:cond delay="0"/>
                                          </p:stCondLst>
                                        </p:cTn>
                                        <p:tgtEl>
                                          <p:spTgt spid="33"/>
                                        </p:tgtEl>
                                        <p:attrNameLst>
                                          <p:attrName>style.visibility</p:attrName>
                                        </p:attrNameLst>
                                      </p:cBhvr>
                                      <p:to>
                                        <p:strVal val="visible"/>
                                      </p:to>
                                    </p:set>
                                    <p:animEffect transition="in" filter="fade">
                                      <p:cBhvr>
                                        <p:cTn id="27" dur="1000"/>
                                        <p:tgtEl>
                                          <p:spTgt spid="33"/>
                                        </p:tgtEl>
                                      </p:cBhvr>
                                    </p:animEffect>
                                    <p:anim calcmode="lin" valueType="num">
                                      <p:cBhvr>
                                        <p:cTn id="28" dur="1000" fill="hold"/>
                                        <p:tgtEl>
                                          <p:spTgt spid="33"/>
                                        </p:tgtEl>
                                        <p:attrNameLst>
                                          <p:attrName>ppt_x</p:attrName>
                                        </p:attrNameLst>
                                      </p:cBhvr>
                                      <p:tavLst>
                                        <p:tav tm="0">
                                          <p:val>
                                            <p:strVal val="#ppt_x"/>
                                          </p:val>
                                        </p:tav>
                                        <p:tav tm="100000">
                                          <p:val>
                                            <p:strVal val="#ppt_x"/>
                                          </p:val>
                                        </p:tav>
                                      </p:tavLst>
                                    </p:anim>
                                    <p:anim calcmode="lin" valueType="num">
                                      <p:cBhvr>
                                        <p:cTn id="29" dur="1000" fill="hold"/>
                                        <p:tgtEl>
                                          <p:spTgt spid="33"/>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500"/>
                                  </p:stCondLst>
                                  <p:childTnLst>
                                    <p:set>
                                      <p:cBhvr>
                                        <p:cTn id="31" dur="1" fill="hold">
                                          <p:stCondLst>
                                            <p:cond delay="0"/>
                                          </p:stCondLst>
                                        </p:cTn>
                                        <p:tgtEl>
                                          <p:spTgt spid="40"/>
                                        </p:tgtEl>
                                        <p:attrNameLst>
                                          <p:attrName>style.visibility</p:attrName>
                                        </p:attrNameLst>
                                      </p:cBhvr>
                                      <p:to>
                                        <p:strVal val="visible"/>
                                      </p:to>
                                    </p:set>
                                    <p:animEffect transition="in" filter="fade">
                                      <p:cBhvr>
                                        <p:cTn id="32" dur="1000"/>
                                        <p:tgtEl>
                                          <p:spTgt spid="40"/>
                                        </p:tgtEl>
                                      </p:cBhvr>
                                    </p:animEffect>
                                    <p:anim calcmode="lin" valueType="num">
                                      <p:cBhvr>
                                        <p:cTn id="33" dur="1000" fill="hold"/>
                                        <p:tgtEl>
                                          <p:spTgt spid="40"/>
                                        </p:tgtEl>
                                        <p:attrNameLst>
                                          <p:attrName>ppt_x</p:attrName>
                                        </p:attrNameLst>
                                      </p:cBhvr>
                                      <p:tavLst>
                                        <p:tav tm="0">
                                          <p:val>
                                            <p:strVal val="#ppt_x"/>
                                          </p:val>
                                        </p:tav>
                                        <p:tav tm="100000">
                                          <p:val>
                                            <p:strVal val="#ppt_x"/>
                                          </p:val>
                                        </p:tav>
                                      </p:tavLst>
                                    </p:anim>
                                    <p:anim calcmode="lin" valueType="num">
                                      <p:cBhvr>
                                        <p:cTn id="34" dur="1000" fill="hold"/>
                                        <p:tgtEl>
                                          <p:spTgt spid="40"/>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500"/>
                                  </p:stCondLst>
                                  <p:childTnLst>
                                    <p:set>
                                      <p:cBhvr>
                                        <p:cTn id="36" dur="1" fill="hold">
                                          <p:stCondLst>
                                            <p:cond delay="0"/>
                                          </p:stCondLst>
                                        </p:cTn>
                                        <p:tgtEl>
                                          <p:spTgt spid="29"/>
                                        </p:tgtEl>
                                        <p:attrNameLst>
                                          <p:attrName>style.visibility</p:attrName>
                                        </p:attrNameLst>
                                      </p:cBhvr>
                                      <p:to>
                                        <p:strVal val="visible"/>
                                      </p:to>
                                    </p:set>
                                    <p:animEffect transition="in" filter="fade">
                                      <p:cBhvr>
                                        <p:cTn id="37" dur="750"/>
                                        <p:tgtEl>
                                          <p:spTgt spid="29"/>
                                        </p:tgtEl>
                                      </p:cBhvr>
                                    </p:animEffect>
                                    <p:anim calcmode="lin" valueType="num">
                                      <p:cBhvr>
                                        <p:cTn id="38" dur="750" fill="hold"/>
                                        <p:tgtEl>
                                          <p:spTgt spid="29"/>
                                        </p:tgtEl>
                                        <p:attrNameLst>
                                          <p:attrName>ppt_x</p:attrName>
                                        </p:attrNameLst>
                                      </p:cBhvr>
                                      <p:tavLst>
                                        <p:tav tm="0">
                                          <p:val>
                                            <p:strVal val="#ppt_x"/>
                                          </p:val>
                                        </p:tav>
                                        <p:tav tm="100000">
                                          <p:val>
                                            <p:strVal val="#ppt_x"/>
                                          </p:val>
                                        </p:tav>
                                      </p:tavLst>
                                    </p:anim>
                                    <p:anim calcmode="lin" valueType="num">
                                      <p:cBhvr>
                                        <p:cTn id="39" dur="750" fill="hold"/>
                                        <p:tgtEl>
                                          <p:spTgt spid="2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25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1000"/>
                                        <p:tgtEl>
                                          <p:spTgt spid="31"/>
                                        </p:tgtEl>
                                      </p:cBhvr>
                                    </p:animEffect>
                                    <p:anim calcmode="lin" valueType="num">
                                      <p:cBhvr>
                                        <p:cTn id="43" dur="1000" fill="hold"/>
                                        <p:tgtEl>
                                          <p:spTgt spid="31"/>
                                        </p:tgtEl>
                                        <p:attrNameLst>
                                          <p:attrName>ppt_x</p:attrName>
                                        </p:attrNameLst>
                                      </p:cBhvr>
                                      <p:tavLst>
                                        <p:tav tm="0">
                                          <p:val>
                                            <p:strVal val="#ppt_x"/>
                                          </p:val>
                                        </p:tav>
                                        <p:tav tm="100000">
                                          <p:val>
                                            <p:strVal val="#ppt_x"/>
                                          </p:val>
                                        </p:tav>
                                      </p:tavLst>
                                    </p:anim>
                                    <p:anim calcmode="lin" valueType="num">
                                      <p:cBhvr>
                                        <p:cTn id="44" dur="1000" fill="hold"/>
                                        <p:tgtEl>
                                          <p:spTgt spid="31"/>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250"/>
                                  </p:stCondLst>
                                  <p:childTnLst>
                                    <p:set>
                                      <p:cBhvr>
                                        <p:cTn id="46" dur="1" fill="hold">
                                          <p:stCondLst>
                                            <p:cond delay="0"/>
                                          </p:stCondLst>
                                        </p:cTn>
                                        <p:tgtEl>
                                          <p:spTgt spid="45"/>
                                        </p:tgtEl>
                                        <p:attrNameLst>
                                          <p:attrName>style.visibility</p:attrName>
                                        </p:attrNameLst>
                                      </p:cBhvr>
                                      <p:to>
                                        <p:strVal val="visible"/>
                                      </p:to>
                                    </p:set>
                                    <p:animEffect transition="in" filter="fade">
                                      <p:cBhvr>
                                        <p:cTn id="47" dur="750"/>
                                        <p:tgtEl>
                                          <p:spTgt spid="45"/>
                                        </p:tgtEl>
                                      </p:cBhvr>
                                    </p:animEffect>
                                    <p:anim calcmode="lin" valueType="num">
                                      <p:cBhvr>
                                        <p:cTn id="48" dur="750" fill="hold"/>
                                        <p:tgtEl>
                                          <p:spTgt spid="45"/>
                                        </p:tgtEl>
                                        <p:attrNameLst>
                                          <p:attrName>ppt_x</p:attrName>
                                        </p:attrNameLst>
                                      </p:cBhvr>
                                      <p:tavLst>
                                        <p:tav tm="0">
                                          <p:val>
                                            <p:strVal val="#ppt_x"/>
                                          </p:val>
                                        </p:tav>
                                        <p:tav tm="100000">
                                          <p:val>
                                            <p:strVal val="#ppt_x"/>
                                          </p:val>
                                        </p:tav>
                                      </p:tavLst>
                                    </p:anim>
                                    <p:anim calcmode="lin" valueType="num">
                                      <p:cBhvr>
                                        <p:cTn id="49" dur="750" fill="hold"/>
                                        <p:tgtEl>
                                          <p:spTgt spid="45"/>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500"/>
                                  </p:stCondLst>
                                  <p:childTnLst>
                                    <p:set>
                                      <p:cBhvr>
                                        <p:cTn id="51" dur="1" fill="hold">
                                          <p:stCondLst>
                                            <p:cond delay="0"/>
                                          </p:stCondLst>
                                        </p:cTn>
                                        <p:tgtEl>
                                          <p:spTgt spid="37"/>
                                        </p:tgtEl>
                                        <p:attrNameLst>
                                          <p:attrName>style.visibility</p:attrName>
                                        </p:attrNameLst>
                                      </p:cBhvr>
                                      <p:to>
                                        <p:strVal val="visible"/>
                                      </p:to>
                                    </p:set>
                                    <p:animEffect transition="in" filter="fade">
                                      <p:cBhvr>
                                        <p:cTn id="52" dur="750"/>
                                        <p:tgtEl>
                                          <p:spTgt spid="37"/>
                                        </p:tgtEl>
                                      </p:cBhvr>
                                    </p:animEffect>
                                    <p:anim calcmode="lin" valueType="num">
                                      <p:cBhvr>
                                        <p:cTn id="53" dur="750" fill="hold"/>
                                        <p:tgtEl>
                                          <p:spTgt spid="37"/>
                                        </p:tgtEl>
                                        <p:attrNameLst>
                                          <p:attrName>ppt_x</p:attrName>
                                        </p:attrNameLst>
                                      </p:cBhvr>
                                      <p:tavLst>
                                        <p:tav tm="0">
                                          <p:val>
                                            <p:strVal val="#ppt_x"/>
                                          </p:val>
                                        </p:tav>
                                        <p:tav tm="100000">
                                          <p:val>
                                            <p:strVal val="#ppt_x"/>
                                          </p:val>
                                        </p:tav>
                                      </p:tavLst>
                                    </p:anim>
                                    <p:anim calcmode="lin" valueType="num">
                                      <p:cBhvr>
                                        <p:cTn id="54" dur="750" fill="hold"/>
                                        <p:tgtEl>
                                          <p:spTgt spid="37"/>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50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1000"/>
                                        <p:tgtEl>
                                          <p:spTgt spid="36"/>
                                        </p:tgtEl>
                                      </p:cBhvr>
                                    </p:animEffect>
                                    <p:anim calcmode="lin" valueType="num">
                                      <p:cBhvr>
                                        <p:cTn id="58" dur="1000" fill="hold"/>
                                        <p:tgtEl>
                                          <p:spTgt spid="36"/>
                                        </p:tgtEl>
                                        <p:attrNameLst>
                                          <p:attrName>ppt_x</p:attrName>
                                        </p:attrNameLst>
                                      </p:cBhvr>
                                      <p:tavLst>
                                        <p:tav tm="0">
                                          <p:val>
                                            <p:strVal val="#ppt_x"/>
                                          </p:val>
                                        </p:tav>
                                        <p:tav tm="100000">
                                          <p:val>
                                            <p:strVal val="#ppt_x"/>
                                          </p:val>
                                        </p:tav>
                                      </p:tavLst>
                                    </p:anim>
                                    <p:anim calcmode="lin" valueType="num">
                                      <p:cBhvr>
                                        <p:cTn id="59" dur="1000" fill="hold"/>
                                        <p:tgtEl>
                                          <p:spTgt spid="36"/>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50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1000"/>
                                        <p:tgtEl>
                                          <p:spTgt spid="38"/>
                                        </p:tgtEl>
                                      </p:cBhvr>
                                    </p:animEffect>
                                    <p:anim calcmode="lin" valueType="num">
                                      <p:cBhvr>
                                        <p:cTn id="63" dur="1000" fill="hold"/>
                                        <p:tgtEl>
                                          <p:spTgt spid="38"/>
                                        </p:tgtEl>
                                        <p:attrNameLst>
                                          <p:attrName>ppt_x</p:attrName>
                                        </p:attrNameLst>
                                      </p:cBhvr>
                                      <p:tavLst>
                                        <p:tav tm="0">
                                          <p:val>
                                            <p:strVal val="#ppt_x"/>
                                          </p:val>
                                        </p:tav>
                                        <p:tav tm="100000">
                                          <p:val>
                                            <p:strVal val="#ppt_x"/>
                                          </p:val>
                                        </p:tav>
                                      </p:tavLst>
                                    </p:anim>
                                    <p:anim calcmode="lin" valueType="num">
                                      <p:cBhvr>
                                        <p:cTn id="64" dur="1000" fill="hold"/>
                                        <p:tgtEl>
                                          <p:spTgt spid="38"/>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250"/>
                                  </p:stCondLst>
                                  <p:childTnLst>
                                    <p:set>
                                      <p:cBhvr>
                                        <p:cTn id="66" dur="1" fill="hold">
                                          <p:stCondLst>
                                            <p:cond delay="0"/>
                                          </p:stCondLst>
                                        </p:cTn>
                                        <p:tgtEl>
                                          <p:spTgt spid="34"/>
                                        </p:tgtEl>
                                        <p:attrNameLst>
                                          <p:attrName>style.visibility</p:attrName>
                                        </p:attrNameLst>
                                      </p:cBhvr>
                                      <p:to>
                                        <p:strVal val="visible"/>
                                      </p:to>
                                    </p:set>
                                    <p:animEffect transition="in" filter="fade">
                                      <p:cBhvr>
                                        <p:cTn id="67" dur="750"/>
                                        <p:tgtEl>
                                          <p:spTgt spid="34"/>
                                        </p:tgtEl>
                                      </p:cBhvr>
                                    </p:animEffect>
                                    <p:anim calcmode="lin" valueType="num">
                                      <p:cBhvr>
                                        <p:cTn id="68" dur="750" fill="hold"/>
                                        <p:tgtEl>
                                          <p:spTgt spid="34"/>
                                        </p:tgtEl>
                                        <p:attrNameLst>
                                          <p:attrName>ppt_x</p:attrName>
                                        </p:attrNameLst>
                                      </p:cBhvr>
                                      <p:tavLst>
                                        <p:tav tm="0">
                                          <p:val>
                                            <p:strVal val="#ppt_x"/>
                                          </p:val>
                                        </p:tav>
                                        <p:tav tm="100000">
                                          <p:val>
                                            <p:strVal val="#ppt_x"/>
                                          </p:val>
                                        </p:tav>
                                      </p:tavLst>
                                    </p:anim>
                                    <p:anim calcmode="lin" valueType="num">
                                      <p:cBhvr>
                                        <p:cTn id="69" dur="750" fill="hold"/>
                                        <p:tgtEl>
                                          <p:spTgt spid="34"/>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500"/>
                                  </p:stCondLst>
                                  <p:childTnLst>
                                    <p:set>
                                      <p:cBhvr>
                                        <p:cTn id="71" dur="1" fill="hold">
                                          <p:stCondLst>
                                            <p:cond delay="0"/>
                                          </p:stCondLst>
                                        </p:cTn>
                                        <p:tgtEl>
                                          <p:spTgt spid="46"/>
                                        </p:tgtEl>
                                        <p:attrNameLst>
                                          <p:attrName>style.visibility</p:attrName>
                                        </p:attrNameLst>
                                      </p:cBhvr>
                                      <p:to>
                                        <p:strVal val="visible"/>
                                      </p:to>
                                    </p:set>
                                    <p:animEffect transition="in" filter="fade">
                                      <p:cBhvr>
                                        <p:cTn id="72" dur="1000"/>
                                        <p:tgtEl>
                                          <p:spTgt spid="46"/>
                                        </p:tgtEl>
                                      </p:cBhvr>
                                    </p:animEffect>
                                    <p:anim calcmode="lin" valueType="num">
                                      <p:cBhvr>
                                        <p:cTn id="73" dur="1000" fill="hold"/>
                                        <p:tgtEl>
                                          <p:spTgt spid="46"/>
                                        </p:tgtEl>
                                        <p:attrNameLst>
                                          <p:attrName>ppt_x</p:attrName>
                                        </p:attrNameLst>
                                      </p:cBhvr>
                                      <p:tavLst>
                                        <p:tav tm="0">
                                          <p:val>
                                            <p:strVal val="#ppt_x"/>
                                          </p:val>
                                        </p:tav>
                                        <p:tav tm="100000">
                                          <p:val>
                                            <p:strVal val="#ppt_x"/>
                                          </p:val>
                                        </p:tav>
                                      </p:tavLst>
                                    </p:anim>
                                    <p:anim calcmode="lin" valueType="num">
                                      <p:cBhvr>
                                        <p:cTn id="74" dur="1000" fill="hold"/>
                                        <p:tgtEl>
                                          <p:spTgt spid="46"/>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750"/>
                                  </p:stCondLst>
                                  <p:childTnLst>
                                    <p:set>
                                      <p:cBhvr>
                                        <p:cTn id="76" dur="1" fill="hold">
                                          <p:stCondLst>
                                            <p:cond delay="0"/>
                                          </p:stCondLst>
                                        </p:cTn>
                                        <p:tgtEl>
                                          <p:spTgt spid="44"/>
                                        </p:tgtEl>
                                        <p:attrNameLst>
                                          <p:attrName>style.visibility</p:attrName>
                                        </p:attrNameLst>
                                      </p:cBhvr>
                                      <p:to>
                                        <p:strVal val="visible"/>
                                      </p:to>
                                    </p:set>
                                    <p:animEffect transition="in" filter="fade">
                                      <p:cBhvr>
                                        <p:cTn id="77" dur="1000"/>
                                        <p:tgtEl>
                                          <p:spTgt spid="44"/>
                                        </p:tgtEl>
                                      </p:cBhvr>
                                    </p:animEffect>
                                    <p:anim calcmode="lin" valueType="num">
                                      <p:cBhvr>
                                        <p:cTn id="78" dur="1000" fill="hold"/>
                                        <p:tgtEl>
                                          <p:spTgt spid="44"/>
                                        </p:tgtEl>
                                        <p:attrNameLst>
                                          <p:attrName>ppt_x</p:attrName>
                                        </p:attrNameLst>
                                      </p:cBhvr>
                                      <p:tavLst>
                                        <p:tav tm="0">
                                          <p:val>
                                            <p:strVal val="#ppt_x"/>
                                          </p:val>
                                        </p:tav>
                                        <p:tav tm="100000">
                                          <p:val>
                                            <p:strVal val="#ppt_x"/>
                                          </p:val>
                                        </p:tav>
                                      </p:tavLst>
                                    </p:anim>
                                    <p:anim calcmode="lin" valueType="num">
                                      <p:cBhvr>
                                        <p:cTn id="79" dur="1000" fill="hold"/>
                                        <p:tgtEl>
                                          <p:spTgt spid="44"/>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750"/>
                                  </p:stCondLst>
                                  <p:childTnLst>
                                    <p:set>
                                      <p:cBhvr>
                                        <p:cTn id="81" dur="1" fill="hold">
                                          <p:stCondLst>
                                            <p:cond delay="0"/>
                                          </p:stCondLst>
                                        </p:cTn>
                                        <p:tgtEl>
                                          <p:spTgt spid="43"/>
                                        </p:tgtEl>
                                        <p:attrNameLst>
                                          <p:attrName>style.visibility</p:attrName>
                                        </p:attrNameLst>
                                      </p:cBhvr>
                                      <p:to>
                                        <p:strVal val="visible"/>
                                      </p:to>
                                    </p:set>
                                    <p:animEffect transition="in" filter="fade">
                                      <p:cBhvr>
                                        <p:cTn id="82" dur="1000"/>
                                        <p:tgtEl>
                                          <p:spTgt spid="43"/>
                                        </p:tgtEl>
                                      </p:cBhvr>
                                    </p:animEffect>
                                    <p:anim calcmode="lin" valueType="num">
                                      <p:cBhvr>
                                        <p:cTn id="83" dur="1000" fill="hold"/>
                                        <p:tgtEl>
                                          <p:spTgt spid="43"/>
                                        </p:tgtEl>
                                        <p:attrNameLst>
                                          <p:attrName>ppt_x</p:attrName>
                                        </p:attrNameLst>
                                      </p:cBhvr>
                                      <p:tavLst>
                                        <p:tav tm="0">
                                          <p:val>
                                            <p:strVal val="#ppt_x"/>
                                          </p:val>
                                        </p:tav>
                                        <p:tav tm="100000">
                                          <p:val>
                                            <p:strVal val="#ppt_x"/>
                                          </p:val>
                                        </p:tav>
                                      </p:tavLst>
                                    </p:anim>
                                    <p:anim calcmode="lin" valueType="num">
                                      <p:cBhvr>
                                        <p:cTn id="84" dur="1000" fill="hold"/>
                                        <p:tgtEl>
                                          <p:spTgt spid="43"/>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500"/>
                                  </p:stCondLst>
                                  <p:childTnLst>
                                    <p:set>
                                      <p:cBhvr>
                                        <p:cTn id="86" dur="1" fill="hold">
                                          <p:stCondLst>
                                            <p:cond delay="0"/>
                                          </p:stCondLst>
                                        </p:cTn>
                                        <p:tgtEl>
                                          <p:spTgt spid="47"/>
                                        </p:tgtEl>
                                        <p:attrNameLst>
                                          <p:attrName>style.visibility</p:attrName>
                                        </p:attrNameLst>
                                      </p:cBhvr>
                                      <p:to>
                                        <p:strVal val="visible"/>
                                      </p:to>
                                    </p:set>
                                    <p:animEffect transition="in" filter="fade">
                                      <p:cBhvr>
                                        <p:cTn id="87" dur="500"/>
                                        <p:tgtEl>
                                          <p:spTgt spid="47"/>
                                        </p:tgtEl>
                                      </p:cBhvr>
                                    </p:animEffect>
                                    <p:anim calcmode="lin" valueType="num">
                                      <p:cBhvr>
                                        <p:cTn id="88" dur="500" fill="hold"/>
                                        <p:tgtEl>
                                          <p:spTgt spid="47"/>
                                        </p:tgtEl>
                                        <p:attrNameLst>
                                          <p:attrName>ppt_x</p:attrName>
                                        </p:attrNameLst>
                                      </p:cBhvr>
                                      <p:tavLst>
                                        <p:tav tm="0">
                                          <p:val>
                                            <p:strVal val="#ppt_x"/>
                                          </p:val>
                                        </p:tav>
                                        <p:tav tm="100000">
                                          <p:val>
                                            <p:strVal val="#ppt_x"/>
                                          </p:val>
                                        </p:tav>
                                      </p:tavLst>
                                    </p:anim>
                                    <p:anim calcmode="lin" valueType="num">
                                      <p:cBhvr>
                                        <p:cTn id="89" dur="500" fill="hold"/>
                                        <p:tgtEl>
                                          <p:spTgt spid="47"/>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500"/>
                                  </p:stCondLst>
                                  <p:childTnLst>
                                    <p:set>
                                      <p:cBhvr>
                                        <p:cTn id="91" dur="1" fill="hold">
                                          <p:stCondLst>
                                            <p:cond delay="0"/>
                                          </p:stCondLst>
                                        </p:cTn>
                                        <p:tgtEl>
                                          <p:spTgt spid="42"/>
                                        </p:tgtEl>
                                        <p:attrNameLst>
                                          <p:attrName>style.visibility</p:attrName>
                                        </p:attrNameLst>
                                      </p:cBhvr>
                                      <p:to>
                                        <p:strVal val="visible"/>
                                      </p:to>
                                    </p:set>
                                    <p:animEffect transition="in" filter="fade">
                                      <p:cBhvr>
                                        <p:cTn id="92" dur="500"/>
                                        <p:tgtEl>
                                          <p:spTgt spid="42"/>
                                        </p:tgtEl>
                                      </p:cBhvr>
                                    </p:animEffect>
                                    <p:anim calcmode="lin" valueType="num">
                                      <p:cBhvr>
                                        <p:cTn id="93" dur="500" fill="hold"/>
                                        <p:tgtEl>
                                          <p:spTgt spid="42"/>
                                        </p:tgtEl>
                                        <p:attrNameLst>
                                          <p:attrName>ppt_x</p:attrName>
                                        </p:attrNameLst>
                                      </p:cBhvr>
                                      <p:tavLst>
                                        <p:tav tm="0">
                                          <p:val>
                                            <p:strVal val="#ppt_x"/>
                                          </p:val>
                                        </p:tav>
                                        <p:tav tm="100000">
                                          <p:val>
                                            <p:strVal val="#ppt_x"/>
                                          </p:val>
                                        </p:tav>
                                      </p:tavLst>
                                    </p:anim>
                                    <p:anim calcmode="lin" valueType="num">
                                      <p:cBhvr>
                                        <p:cTn id="94" dur="500" fill="hold"/>
                                        <p:tgtEl>
                                          <p:spTgt spid="42"/>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750"/>
                                  </p:stCondLst>
                                  <p:childTnLst>
                                    <p:set>
                                      <p:cBhvr>
                                        <p:cTn id="96" dur="1" fill="hold">
                                          <p:stCondLst>
                                            <p:cond delay="0"/>
                                          </p:stCondLst>
                                        </p:cTn>
                                        <p:tgtEl>
                                          <p:spTgt spid="48"/>
                                        </p:tgtEl>
                                        <p:attrNameLst>
                                          <p:attrName>style.visibility</p:attrName>
                                        </p:attrNameLst>
                                      </p:cBhvr>
                                      <p:to>
                                        <p:strVal val="visible"/>
                                      </p:to>
                                    </p:set>
                                    <p:animEffect transition="in" filter="fade">
                                      <p:cBhvr>
                                        <p:cTn id="97" dur="1000"/>
                                        <p:tgtEl>
                                          <p:spTgt spid="48"/>
                                        </p:tgtEl>
                                      </p:cBhvr>
                                    </p:animEffect>
                                    <p:anim calcmode="lin" valueType="num">
                                      <p:cBhvr>
                                        <p:cTn id="98" dur="1000" fill="hold"/>
                                        <p:tgtEl>
                                          <p:spTgt spid="48"/>
                                        </p:tgtEl>
                                        <p:attrNameLst>
                                          <p:attrName>ppt_x</p:attrName>
                                        </p:attrNameLst>
                                      </p:cBhvr>
                                      <p:tavLst>
                                        <p:tav tm="0">
                                          <p:val>
                                            <p:strVal val="#ppt_x"/>
                                          </p:val>
                                        </p:tav>
                                        <p:tav tm="100000">
                                          <p:val>
                                            <p:strVal val="#ppt_x"/>
                                          </p:val>
                                        </p:tav>
                                      </p:tavLst>
                                    </p:anim>
                                    <p:anim calcmode="lin" valueType="num">
                                      <p:cBhvr>
                                        <p:cTn id="99" dur="1000" fill="hold"/>
                                        <p:tgtEl>
                                          <p:spTgt spid="48"/>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500"/>
                                  </p:stCondLst>
                                  <p:childTnLst>
                                    <p:set>
                                      <p:cBhvr>
                                        <p:cTn id="101" dur="1" fill="hold">
                                          <p:stCondLst>
                                            <p:cond delay="0"/>
                                          </p:stCondLst>
                                        </p:cTn>
                                        <p:tgtEl>
                                          <p:spTgt spid="41"/>
                                        </p:tgtEl>
                                        <p:attrNameLst>
                                          <p:attrName>style.visibility</p:attrName>
                                        </p:attrNameLst>
                                      </p:cBhvr>
                                      <p:to>
                                        <p:strVal val="visible"/>
                                      </p:to>
                                    </p:set>
                                    <p:animEffect transition="in" filter="fade">
                                      <p:cBhvr>
                                        <p:cTn id="102" dur="1000"/>
                                        <p:tgtEl>
                                          <p:spTgt spid="41"/>
                                        </p:tgtEl>
                                      </p:cBhvr>
                                    </p:animEffect>
                                    <p:anim calcmode="lin" valueType="num">
                                      <p:cBhvr>
                                        <p:cTn id="103" dur="1000" fill="hold"/>
                                        <p:tgtEl>
                                          <p:spTgt spid="41"/>
                                        </p:tgtEl>
                                        <p:attrNameLst>
                                          <p:attrName>ppt_x</p:attrName>
                                        </p:attrNameLst>
                                      </p:cBhvr>
                                      <p:tavLst>
                                        <p:tav tm="0">
                                          <p:val>
                                            <p:strVal val="#ppt_x"/>
                                          </p:val>
                                        </p:tav>
                                        <p:tav tm="100000">
                                          <p:val>
                                            <p:strVal val="#ppt_x"/>
                                          </p:val>
                                        </p:tav>
                                      </p:tavLst>
                                    </p:anim>
                                    <p:anim calcmode="lin" valueType="num">
                                      <p:cBhvr>
                                        <p:cTn id="104" dur="1000" fill="hold"/>
                                        <p:tgtEl>
                                          <p:spTgt spid="41"/>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750"/>
                                  </p:stCondLst>
                                  <p:childTnLst>
                                    <p:set>
                                      <p:cBhvr>
                                        <p:cTn id="106" dur="1" fill="hold">
                                          <p:stCondLst>
                                            <p:cond delay="0"/>
                                          </p:stCondLst>
                                        </p:cTn>
                                        <p:tgtEl>
                                          <p:spTgt spid="35"/>
                                        </p:tgtEl>
                                        <p:attrNameLst>
                                          <p:attrName>style.visibility</p:attrName>
                                        </p:attrNameLst>
                                      </p:cBhvr>
                                      <p:to>
                                        <p:strVal val="visible"/>
                                      </p:to>
                                    </p:set>
                                    <p:animEffect transition="in" filter="fade">
                                      <p:cBhvr>
                                        <p:cTn id="107" dur="750"/>
                                        <p:tgtEl>
                                          <p:spTgt spid="35"/>
                                        </p:tgtEl>
                                      </p:cBhvr>
                                    </p:animEffect>
                                    <p:anim calcmode="lin" valueType="num">
                                      <p:cBhvr>
                                        <p:cTn id="108" dur="750" fill="hold"/>
                                        <p:tgtEl>
                                          <p:spTgt spid="35"/>
                                        </p:tgtEl>
                                        <p:attrNameLst>
                                          <p:attrName>ppt_x</p:attrName>
                                        </p:attrNameLst>
                                      </p:cBhvr>
                                      <p:tavLst>
                                        <p:tav tm="0">
                                          <p:val>
                                            <p:strVal val="#ppt_x"/>
                                          </p:val>
                                        </p:tav>
                                        <p:tav tm="100000">
                                          <p:val>
                                            <p:strVal val="#ppt_x"/>
                                          </p:val>
                                        </p:tav>
                                      </p:tavLst>
                                    </p:anim>
                                    <p:anim calcmode="lin" valueType="num">
                                      <p:cBhvr>
                                        <p:cTn id="109" dur="750" fill="hold"/>
                                        <p:tgtEl>
                                          <p:spTgt spid="35"/>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500"/>
                                  </p:stCondLst>
                                  <p:childTnLst>
                                    <p:set>
                                      <p:cBhvr>
                                        <p:cTn id="111" dur="1" fill="hold">
                                          <p:stCondLst>
                                            <p:cond delay="0"/>
                                          </p:stCondLst>
                                        </p:cTn>
                                        <p:tgtEl>
                                          <p:spTgt spid="39"/>
                                        </p:tgtEl>
                                        <p:attrNameLst>
                                          <p:attrName>style.visibility</p:attrName>
                                        </p:attrNameLst>
                                      </p:cBhvr>
                                      <p:to>
                                        <p:strVal val="visible"/>
                                      </p:to>
                                    </p:set>
                                    <p:animEffect transition="in" filter="fade">
                                      <p:cBhvr>
                                        <p:cTn id="112" dur="1000"/>
                                        <p:tgtEl>
                                          <p:spTgt spid="39"/>
                                        </p:tgtEl>
                                      </p:cBhvr>
                                    </p:animEffect>
                                    <p:anim calcmode="lin" valueType="num">
                                      <p:cBhvr>
                                        <p:cTn id="113" dur="1000" fill="hold"/>
                                        <p:tgtEl>
                                          <p:spTgt spid="39"/>
                                        </p:tgtEl>
                                        <p:attrNameLst>
                                          <p:attrName>ppt_x</p:attrName>
                                        </p:attrNameLst>
                                      </p:cBhvr>
                                      <p:tavLst>
                                        <p:tav tm="0">
                                          <p:val>
                                            <p:strVal val="#ppt_x"/>
                                          </p:val>
                                        </p:tav>
                                        <p:tav tm="100000">
                                          <p:val>
                                            <p:strVal val="#ppt_x"/>
                                          </p:val>
                                        </p:tav>
                                      </p:tavLst>
                                    </p:anim>
                                    <p:anim calcmode="lin" valueType="num">
                                      <p:cBhvr>
                                        <p:cTn id="114"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45" grpId="0"/>
      <p:bldP spid="46" grpId="0"/>
      <p:bldP spid="47" grpId="0"/>
      <p:bldP spid="48" grpId="0"/>
      <p:bldP spid="49" grpId="0"/>
    </p:bld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YdwP0Jk9pkuqgi.076unt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Q.4KF74YTkKo2MXNFU.ytA"/>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67ffRobTJkiqEWYp5L8fLQ"/>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RJH_cv1N106LVGkPKXWfMQ"/>
</p:tagLst>
</file>

<file path=ppt/theme/theme1.xml><?xml version="1.0" encoding="utf-8"?>
<a:theme xmlns:a="http://schemas.openxmlformats.org/drawingml/2006/main" name="5-30072_SPC2012_IT-Pro_Template_16x9">
  <a:themeElements>
    <a:clrScheme name="SPC-IT Pro">
      <a:dk1>
        <a:srgbClr val="505050"/>
      </a:dk1>
      <a:lt1>
        <a:srgbClr val="FFFFFF"/>
      </a:lt1>
      <a:dk2>
        <a:srgbClr val="012654"/>
      </a:dk2>
      <a:lt2>
        <a:srgbClr val="00AEEF"/>
      </a:lt2>
      <a:accent1>
        <a:srgbClr val="F26522"/>
      </a:accent1>
      <a:accent2>
        <a:srgbClr val="00A651"/>
      </a:accent2>
      <a:accent3>
        <a:srgbClr val="BA141A"/>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2.xml><?xml version="1.0" encoding="utf-8"?>
<a:theme xmlns:a="http://schemas.openxmlformats.org/drawingml/2006/main" name="5-30072_SPC2012_IT-Pro_Template_16x9_Light">
  <a:themeElements>
    <a:clrScheme name="SPC-IT Pro">
      <a:dk1>
        <a:srgbClr val="505050"/>
      </a:dk1>
      <a:lt1>
        <a:srgbClr val="FFFFFF"/>
      </a:lt1>
      <a:dk2>
        <a:srgbClr val="012654"/>
      </a:dk2>
      <a:lt2>
        <a:srgbClr val="00AEEF"/>
      </a:lt2>
      <a:accent1>
        <a:srgbClr val="F26522"/>
      </a:accent1>
      <a:accent2>
        <a:srgbClr val="00A651"/>
      </a:accent2>
      <a:accent3>
        <a:srgbClr val="BA141A"/>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3.xml><?xml version="1.0" encoding="utf-8"?>
<a:theme xmlns:a="http://schemas.openxmlformats.org/drawingml/2006/main" name="5-30072_SPC2012_Business_Template_16x9_Light">
  <a:themeElements>
    <a:clrScheme name="SPC2012 - Business">
      <a:dk1>
        <a:srgbClr val="505050"/>
      </a:dk1>
      <a:lt1>
        <a:srgbClr val="FFFFFF"/>
      </a:lt1>
      <a:dk2>
        <a:srgbClr val="012654"/>
      </a:dk2>
      <a:lt2>
        <a:srgbClr val="00AEEF"/>
      </a:lt2>
      <a:accent1>
        <a:srgbClr val="BA141A"/>
      </a:accent1>
      <a:accent2>
        <a:srgbClr val="00A651"/>
      </a:accent2>
      <a:accent3>
        <a:srgbClr val="F26522"/>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4.xml><?xml version="1.0" encoding="utf-8"?>
<a:theme xmlns:a="http://schemas.openxmlformats.org/drawingml/2006/main" name="1_5-30072_SPC2012_Developer_Template_16x9">
  <a:themeElements>
    <a:clrScheme name="SPC2012 - Developer">
      <a:dk1>
        <a:srgbClr val="505050"/>
      </a:dk1>
      <a:lt1>
        <a:srgbClr val="FFFFFF"/>
      </a:lt1>
      <a:dk2>
        <a:srgbClr val="012654"/>
      </a:dk2>
      <a:lt2>
        <a:srgbClr val="00AEEF"/>
      </a:lt2>
      <a:accent1>
        <a:srgbClr val="00A651"/>
      </a:accent1>
      <a:accent2>
        <a:srgbClr val="F26522"/>
      </a:accent2>
      <a:accent3>
        <a:srgbClr val="BA141A"/>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2012-11-15T08:00:00+00:00</Event_x0020_End_x0020_Date>
    <Event_x0020_Start_x0020_Date xmlns="2295e2e7-0eeb-498e-8716-217bb2ee6ee3">2012-11-12T08:00:00+00:00</Event_x0020_Start_x0020_Date>
    <MS_x0020_Speaker xmlns="2295e2e7-0eeb-498e-8716-217bb2ee6ee3">
      <UserInfo>
        <DisplayName/>
        <AccountId xsi:nil="true"/>
        <AccountType/>
      </UserInfo>
    </MS_x0020_Speaker>
    <External_x0020_Speaker xmlns="2295e2e7-0eeb-498e-8716-217bb2ee6ee3">Ricardo Muti</External_x0020_Speaker>
    <Session_x0020_Code xmlns="2295e2e7-0eeb-498e-8716-217bb2ee6ee3">SPC042</Session_x0020_Code>
    <ProductTaxHTField0 xmlns="2295e2e7-0eeb-498e-8716-217bb2ee6ee3">
      <Terms xmlns="http://schemas.microsoft.com/office/infopath/2007/PartnerControls"/>
    </ProductTaxHTField0>
    <Presentation_x0020_Date xmlns="2295e2e7-0eeb-498e-8716-217bb2ee6ee3">2012-11-14T08:00:00+00:00</Presentation_x0020_Date>
    <Event_x0020_LocationTaxHTField0 xmlns="2295e2e7-0eeb-498e-8716-217bb2ee6ee3">
      <Terms xmlns="http://schemas.microsoft.com/office/infopath/2007/PartnerControls">
        <TermInfo xmlns="http://schemas.microsoft.com/office/infopath/2007/PartnerControls">
          <TermName xmlns="http://schemas.microsoft.com/office/infopath/2007/PartnerControls">Las Vegas</TermName>
          <TermId xmlns="http://schemas.microsoft.com/office/infopath/2007/PartnerControls">e731b1e0-234c-4781-a780-e65aa36c0b98</TermId>
        </TermInfo>
      </Term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Microsoft SharePoint Conference</TermName>
          <TermId xmlns="http://schemas.microsoft.com/office/infopath/2007/PartnerControls">a629e079-6b4e-41d1-9641-98de5e4410b7</TermId>
        </TermInfo>
      </Terms>
    </Event1TaxHTField0>
    <MS_x0020_Content_x0020_Owner xmlns="2295e2e7-0eeb-498e-8716-217bb2ee6ee3">
      <UserInfo>
        <DisplayName/>
        <AccountId xsi:nil="true"/>
        <AccountType/>
      </UserInfo>
    </MS_x0020_Content_x0020_Owner>
    <Event_x0020_VenueTaxHTField0 xmlns="2295e2e7-0eeb-498e-8716-217bb2ee6ee3">
      <Terms xmlns="http://schemas.microsoft.com/office/infopath/2007/PartnerControls">
        <TermInfo xmlns="http://schemas.microsoft.com/office/infopath/2007/PartnerControls">
          <TermName xmlns="http://schemas.microsoft.com/office/infopath/2007/PartnerControls">Mandalay Bay Resort and Casino</TermName>
          <TermId xmlns="http://schemas.microsoft.com/office/infopath/2007/PartnerControls">fc459485-1b13-4ce3-bfeb-ea2ace2bf8f6</TermId>
        </TermInfo>
      </Terms>
    </Event_x0020_VenueTaxHTField0>
    <TaxCatchAll xmlns="230e9df3-be65-4c73-a93b-d1236ebd677e">
      <Value>316</Value>
      <Value>282</Value>
      <Value>355</Value>
    </TaxCatchAll>
    <AudienceTaxHTField0 xmlns="2295e2e7-0eeb-498e-8716-217bb2ee6ee3">
      <Terms xmlns="http://schemas.microsoft.com/office/infopath/2007/PartnerControls"/>
    </AudienceTaxHTField0>
    <Speaker xmlns="032d541b-1b4e-4d91-93c7-b10533c52f73">Riccardo Muti</Speaker>
    <AverageRating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F943C65EE9652644877590F39FC422DC" ma:contentTypeVersion="73" ma:contentTypeDescription="" ma:contentTypeScope="" ma:versionID="94f318fc1d6dfb4c762b81d0eea8859a">
  <xsd:schema xmlns:xsd="http://www.w3.org/2001/XMLSchema" xmlns:xs="http://www.w3.org/2001/XMLSchema" xmlns:p="http://schemas.microsoft.com/office/2006/metadata/properties" xmlns:ns1="http://schemas.microsoft.com/sharepoint/v3" xmlns:ns2="2295e2e7-0eeb-498e-8716-217bb2ee6ee3" xmlns:ns3="032d541b-1b4e-4d91-93c7-b10533c52f73" xmlns:ns4="230e9df3-be65-4c73-a93b-d1236ebd677e" targetNamespace="http://schemas.microsoft.com/office/2006/metadata/properties" ma:root="true" ma:fieldsID="75074476dc966ccddfb3f34adbaed049" ns1:_="" ns2:_="" ns3:_="" ns4:_="">
    <xsd:import namespace="http://schemas.microsoft.com/sharepoint/v3"/>
    <xsd:import namespace="2295e2e7-0eeb-498e-8716-217bb2ee6ee3"/>
    <xsd:import namespace="032d541b-1b4e-4d91-93c7-b10533c52f73"/>
    <xsd:import namespace="230e9df3-be65-4c73-a93b-d1236ebd677e"/>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3:Speaker" minOccurs="0"/>
                <xsd:element ref="ns2:Session_x0020_Code" minOccurs="0"/>
                <xsd:element ref="ns2:MS_x0020_Content_x0020_Owner" minOccurs="0"/>
                <xsd:element ref="ns1:AverageRating" minOccurs="0"/>
                <xsd:element ref="ns1:RatingCount" minOccurs="0"/>
                <xsd:element ref="ns4:TaxCatchAll" minOccurs="0"/>
                <xsd:element ref="ns2:ProductTaxHTField0" minOccurs="0"/>
                <xsd:element ref="ns4:TaxCatchAllLabel" minOccurs="0"/>
                <xsd:element ref="ns2:CampaignTaxHTField0" minOccurs="0"/>
                <xsd:element ref="ns2:TrackTaxHTField0" minOccurs="0"/>
                <xsd:element ref="ns2:Event_x0020_VenueTaxHTField0" minOccurs="0"/>
                <xsd:element ref="ns2:AudienceTaxHTField0" minOccurs="0"/>
                <xsd:element ref="ns2:Event_x0020_LocationTaxHTField0" minOccurs="0"/>
                <xsd:element ref="ns2:Event1TaxHTField0" minOccurs="0"/>
                <xsd:element ref="ns2:MS_x0020_Speaker" minOccurs="0"/>
                <xsd:element ref="ns2:External_x0020_Speake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15" nillable="true" ma:displayName="Rating (0-5)" ma:decimals="2" ma:description="Average value of all the ratings that have been submitted" ma:internalName="AverageRating" ma:readOnly="true">
      <xsd:simpleType>
        <xsd:restriction base="dms:Number"/>
      </xsd:simpleType>
    </xsd:element>
    <xsd:element name="RatingCount" ma:index="16" nillable="true" ma:displayName="Number of Ratings" ma:decimals="0" ma:description="Number of ratings submitted" ma:internalName="RatingCount" ma:readOnly="true">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Session_x0020_Code" ma:index="12" nillable="true" ma:displayName="Session Code" ma:internalName="Session_x0020_Code" ma:readOnly="false">
      <xsd:simpleType>
        <xsd:restriction base="dms:Text">
          <xsd:maxLength value="255"/>
        </xsd:restriction>
      </xsd:simpleType>
    </xsd:element>
    <xsd:element name="MS_x0020_Content_x0020_Owner" ma:index="14"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e385fb40-52d4-4fae-9c5b-3e8ff8a5878e" ma:termSetId="3005e9c6-5dbe-483c-971d-51ba052e9268" ma:anchorId="00000000-0000-0000-0000-000000000000" ma:open="false" ma:isKeyword="false">
      <xsd:complexType>
        <xsd:sequence>
          <xsd:element ref="pc:Terms" minOccurs="0" maxOccurs="1"/>
        </xsd:sequence>
      </xsd:complexType>
    </xsd:element>
    <xsd:element name="CampaignTaxHTField0" ma:index="22" nillable="true" ma:taxonomy="true" ma:internalName="CampaignTaxHTField0" ma:taxonomyFieldName="Campaign" ma:displayName="Campaign" ma:default="" ma:fieldId="{bcb0c99d-b00c-42c6-a16b-e1e19731231d}" ma:sspId="e385fb40-52d4-4fae-9c5b-3e8ff8a5878e" ma:termSetId="769410c5-f612-414c-bc8d-14eb300b4117" ma:anchorId="00000000-0000-0000-0000-000000000000"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default="" ma:fieldId="{95cacdfb-fc4c-4855-b7e7-906e6cf614c7}" ma:sspId="e385fb40-52d4-4fae-9c5b-3e8ff8a5878e" ma:termSetId="0e8a185d-72dd-4c1d-8327-06082ee7fbb4"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default="" ma:fieldId="{72225233-bea3-47c9-bcc0-70aff672e91a}" ma:sspId="e385fb40-52d4-4fae-9c5b-3e8ff8a5878e" ma:termSetId="8280d8e6-c94b-487a-bd8b-a7d74984b60f" ma:anchorId="00000000-0000-0000-0000-000000000000" ma:open="false" ma:isKeyword="false">
      <xsd:complexType>
        <xsd:sequence>
          <xsd:element ref="pc:Terms" minOccurs="0" maxOccurs="1"/>
        </xsd:sequence>
      </xsd:complexType>
    </xsd:element>
    <xsd:element name="AudienceTaxHTField0" ma:index="26" nillable="true" ma:taxonomy="true" ma:internalName="AudienceTaxHTField0" ma:taxonomyFieldName="Audience" ma:displayName="Audience" ma:default="" ma:fieldId="{6a4ad93e-f836-4089-85dd-0b5a8d4c5063}" ma:taxonomyMulti="true" ma:sspId="e385fb40-52d4-4fae-9c5b-3e8ff8a5878e" ma:termSetId="147febbf-7221-47e1-ac97-bfa1a8e909cb"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default="" ma:fieldId="{721246b6-18f0-4d78-9fb7-960f4884f52f}" ma:sspId="e385fb40-52d4-4fae-9c5b-3e8ff8a5878e" ma:termSetId="9f38d074-2cf4-4ed1-a6e5-5a4bce426041" ma:anchorId="00000000-0000-0000-0000-000000000000" ma:open="false" ma:isKeyword="false">
      <xsd:complexType>
        <xsd:sequence>
          <xsd:element ref="pc:Terms" minOccurs="0" maxOccurs="1"/>
        </xsd:sequence>
      </xsd:complexType>
    </xsd:element>
    <xsd:element name="Event1TaxHTField0" ma:index="30" ma:taxonomy="true" ma:internalName="Event1TaxHTField0" ma:taxonomyFieldName="Event1" ma:displayName="Event Name" ma:default="" ma:fieldId="{173efa96-a0c5-4b7e-a5c5-ebf0027a79b9}" ma:sspId="e385fb40-52d4-4fae-9c5b-3e8ff8a5878e" ma:termSetId="a93ddb37-2243-4aad-9cf2-0d00c5bfa8eb" ma:anchorId="00000000-0000-0000-0000-000000000000" ma:open="false" ma:isKeyword="false">
      <xsd:complexType>
        <xsd:sequence>
          <xsd:element ref="pc:Terms" minOccurs="0" maxOccurs="1"/>
        </xsd:sequence>
      </xsd:complexType>
    </xsd:element>
    <xsd:element name="MS_x0020_Speaker" ma:index="31" nillable="true" ma:displayName="MS Speaker" ma:hidden="true"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32" nillable="true" ma:displayName="External Speaker" ma:hidden="true" ma:internalName="External_x0020_Speaker" ma:readOnly="false">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32d541b-1b4e-4d91-93c7-b10533c52f73" elementFormDefault="qualified">
    <xsd:import namespace="http://schemas.microsoft.com/office/2006/documentManagement/types"/>
    <xsd:import namespace="http://schemas.microsoft.com/office/infopath/2007/PartnerControls"/>
    <xsd:element name="Speaker" ma:index="8" nillable="true" ma:displayName="Speaker" ma:internalName="Speaker">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990F116-B58F-4255-B05B-DA3808E0E5C6}">
  <ds:schemaRefs>
    <ds:schemaRef ds:uri="http://purl.org/dc/elements/1.1/"/>
    <ds:schemaRef ds:uri="2295e2e7-0eeb-498e-8716-217bb2ee6ee3"/>
    <ds:schemaRef ds:uri="http://schemas.openxmlformats.org/package/2006/metadata/core-properties"/>
    <ds:schemaRef ds:uri="http://schemas.microsoft.com/office/2006/metadata/properties"/>
    <ds:schemaRef ds:uri="http://schemas.microsoft.com/sharepoint/v3"/>
    <ds:schemaRef ds:uri="http://www.w3.org/XML/1998/namespace"/>
    <ds:schemaRef ds:uri="032d541b-1b4e-4d91-93c7-b10533c52f73"/>
    <ds:schemaRef ds:uri="http://schemas.microsoft.com/office/2006/documentManagement/types"/>
    <ds:schemaRef ds:uri="http://schemas.microsoft.com/office/infopath/2007/PartnerControls"/>
    <ds:schemaRef ds:uri="http://purl.org/dc/terms/"/>
    <ds:schemaRef ds:uri="230e9df3-be65-4c73-a93b-d1236ebd677e"/>
    <ds:schemaRef ds:uri="http://purl.org/dc/dcmitype/"/>
  </ds:schemaRefs>
</ds:datastoreItem>
</file>

<file path=customXml/itemProps2.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3.xml><?xml version="1.0" encoding="utf-8"?>
<ds:datastoreItem xmlns:ds="http://schemas.openxmlformats.org/officeDocument/2006/customXml" ds:itemID="{8A72339D-8CD1-4658-A6E1-992B7616DC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295e2e7-0eeb-498e-8716-217bb2ee6ee3"/>
    <ds:schemaRef ds:uri="032d541b-1b4e-4d91-93c7-b10533c52f73"/>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SPC2012_IT-Pro_Template_16x9</Template>
  <TotalTime>788</TotalTime>
  <Words>1152</Words>
  <Application>Microsoft Office PowerPoint</Application>
  <PresentationFormat>Custom</PresentationFormat>
  <Paragraphs>223</Paragraphs>
  <Slides>22</Slides>
  <Notes>3</Notes>
  <HiddenSlides>0</HiddenSlides>
  <MMClips>0</MMClips>
  <ScaleCrop>false</ScaleCrop>
  <HeadingPairs>
    <vt:vector size="4" baseType="variant">
      <vt:variant>
        <vt:lpstr>Theme</vt:lpstr>
      </vt:variant>
      <vt:variant>
        <vt:i4>4</vt:i4>
      </vt:variant>
      <vt:variant>
        <vt:lpstr>Slide Titles</vt:lpstr>
      </vt:variant>
      <vt:variant>
        <vt:i4>22</vt:i4>
      </vt:variant>
    </vt:vector>
  </HeadingPairs>
  <TitlesOfParts>
    <vt:vector size="26" baseType="lpstr">
      <vt:lpstr>5-30072_SPC2012_IT-Pro_Template_16x9</vt:lpstr>
      <vt:lpstr>5-30072_SPC2012_IT-Pro_Template_16x9_Light</vt:lpstr>
      <vt:lpstr>5-30072_SPC2012_Business_Template_16x9_Light</vt:lpstr>
      <vt:lpstr>1_5-30072_SPC2012_Developer_Template_16x9</vt:lpstr>
      <vt:lpstr>PowerPoint Presentation</vt:lpstr>
      <vt:lpstr>Compelling Data Visualization with Power View in Office and SharePoint</vt:lpstr>
      <vt:lpstr>Agenda</vt:lpstr>
      <vt:lpstr>What is Power View?</vt:lpstr>
      <vt:lpstr>What is Power View?</vt:lpstr>
      <vt:lpstr>Traditional reporting</vt:lpstr>
      <vt:lpstr>Traditional reporting</vt:lpstr>
      <vt:lpstr>Power View</vt:lpstr>
      <vt:lpstr>Features in SQL Server 2012 RTM</vt:lpstr>
      <vt:lpstr>What’s new in SQL Server 2012 SP1</vt:lpstr>
      <vt:lpstr>Microsoft BI</vt:lpstr>
      <vt:lpstr>Reactions to Power View in Excel</vt:lpstr>
      <vt:lpstr>Power View apps</vt:lpstr>
      <vt:lpstr>Types of Power View reports</vt:lpstr>
      <vt:lpstr>Power View in Excel</vt:lpstr>
      <vt:lpstr>Power View in SharePoint</vt:lpstr>
      <vt:lpstr>Power View feature comparison</vt:lpstr>
      <vt:lpstr>Demo</vt:lpstr>
      <vt:lpstr>Key takeaways</vt:lpstr>
      <vt:lpstr>PowerPoint Presentation</vt:lpstr>
      <vt:lpstr>Thanks! Questions?</vt:lpstr>
      <vt:lpstr>PowerPoint Presentation</vt:lpstr>
    </vt:vector>
  </TitlesOfParts>
  <Manager>Ron Sasaki</Manager>
  <Company>Microsoft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Compelling Data Visualization with Power View in Office and SharePoint</dc:title>
  <dc:subject>SharePoint Conference 2012</dc:subject>
  <dc:creator>Riccardo Muti</dc:creator>
  <cp:keywords>SharePoint Conference 2012</cp:keywords>
  <dc:description>Template: Mitchell Derrey, Silver Fox Productions
Formatting:  
Show Dates: November 12th-15th, 2012
Location: Mandalay Bay, Las Vegas, Nevada
Audience Type: Internal/External</dc:description>
  <cp:lastModifiedBy>Erin Sanborn</cp:lastModifiedBy>
  <cp:revision>28</cp:revision>
  <dcterms:created xsi:type="dcterms:W3CDTF">2012-11-14T04:10:19Z</dcterms:created>
  <dcterms:modified xsi:type="dcterms:W3CDTF">2012-12-06T00:37:42Z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0x010100B88FC3ECA26D1C46B3C4C83281D2EB9C00F943C65EE9652644877590F39FC422DC</vt:lpwstr>
  </property>
  <property fmtid="{D5CDD505-2E9C-101B-9397-08002B2CF9AE}" pid="3" name="Product">
    <vt:lpwstr/>
  </property>
  <property fmtid="{D5CDD505-2E9C-101B-9397-08002B2CF9AE}" pid="4" name="Event1">
    <vt:lpwstr>282;#Microsoft SharePoint Conference|a629e079-6b4e-41d1-9641-98de5e4410b7</vt:lpwstr>
  </property>
  <property fmtid="{D5CDD505-2E9C-101B-9397-08002B2CF9AE}" pid="5" name="Audience">
    <vt:lpwstr/>
  </property>
  <property fmtid="{D5CDD505-2E9C-101B-9397-08002B2CF9AE}" pid="6" name="Event Location">
    <vt:lpwstr>316;#Las Vegas|e731b1e0-234c-4781-a780-e65aa36c0b98</vt:lpwstr>
  </property>
  <property fmtid="{D5CDD505-2E9C-101B-9397-08002B2CF9AE}" pid="7" name="Campaign">
    <vt:lpwstr/>
  </property>
  <property fmtid="{D5CDD505-2E9C-101B-9397-08002B2CF9AE}" pid="8" name="Event Venue">
    <vt:lpwstr>355;#Mandalay Bay Resort and Casino|fc459485-1b13-4ce3-bfeb-ea2ace2bf8f6</vt:lpwstr>
  </property>
  <property fmtid="{D5CDD505-2E9C-101B-9397-08002B2CF9AE}" pid="9" name="Track">
    <vt:lpwstr/>
  </property>
</Properties>
</file>