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29" r:id="rId7"/>
  </p:sldMasterIdLst>
  <p:notesMasterIdLst>
    <p:notesMasterId r:id="rId40"/>
  </p:notesMasterIdLst>
  <p:handoutMasterIdLst>
    <p:handoutMasterId r:id="rId41"/>
  </p:handoutMasterIdLst>
  <p:sldIdLst>
    <p:sldId id="1150" r:id="rId8"/>
    <p:sldId id="1151" r:id="rId9"/>
    <p:sldId id="1148" r:id="rId10"/>
    <p:sldId id="1090" r:id="rId11"/>
    <p:sldId id="1139" r:id="rId12"/>
    <p:sldId id="1091" r:id="rId13"/>
    <p:sldId id="1117" r:id="rId14"/>
    <p:sldId id="1110" r:id="rId15"/>
    <p:sldId id="1107" r:id="rId16"/>
    <p:sldId id="1118" r:id="rId17"/>
    <p:sldId id="1116" r:id="rId18"/>
    <p:sldId id="1140" r:id="rId19"/>
    <p:sldId id="1142" r:id="rId20"/>
    <p:sldId id="1115" r:id="rId21"/>
    <p:sldId id="1095" r:id="rId22"/>
    <p:sldId id="1143" r:id="rId23"/>
    <p:sldId id="1147" r:id="rId24"/>
    <p:sldId id="1145" r:id="rId25"/>
    <p:sldId id="1144" r:id="rId26"/>
    <p:sldId id="1119" r:id="rId27"/>
    <p:sldId id="1111" r:id="rId28"/>
    <p:sldId id="1133" r:id="rId29"/>
    <p:sldId id="1114" r:id="rId30"/>
    <p:sldId id="1122" r:id="rId31"/>
    <p:sldId id="1120" r:id="rId32"/>
    <p:sldId id="1126" r:id="rId33"/>
    <p:sldId id="1123" r:id="rId34"/>
    <p:sldId id="1138" r:id="rId35"/>
    <p:sldId id="1149" r:id="rId36"/>
    <p:sldId id="1152" r:id="rId37"/>
    <p:sldId id="1153" r:id="rId38"/>
    <p:sldId id="1154" r:id="rId3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233" autoAdjust="0"/>
    <p:restoredTop sz="94222"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D9469B-A71B-4315-BCAF-2DD5FC666AE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563114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999705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63031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634154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 typeface="Arial" pitchFamily="34" charset="0"/>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F9A026-94ED-4972-A90E-86E2F9D2181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927546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5:54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FF331BA-2AA4-4236-9C8C-25A252787E5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062465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8A005A-E246-477E-B9C5-EA5E250AC24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972014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730450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D9469B-A71B-4315-BCAF-2DD5FC666AE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563114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7313C-C261-4E1B-92A5-BA4856D26A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7304504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51124632"/>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7427641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2830458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636611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265800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0253916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2939289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7279151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336437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941168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987270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2919150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870653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086365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686541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796054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754382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42791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971571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66905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98894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4708503"/>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8087007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0059068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7017570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585544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051847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8433140"/>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102117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66793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205545"/>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3431806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8943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6.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4.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6041560"/>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603900"/>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3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2.xml"/><Relationship Id="rId5" Type="http://schemas.openxmlformats.org/officeDocument/2006/relationships/image" Target="../media/image18.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31.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31.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31.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31.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31.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31.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31.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myspc.sharepointconference.com/" TargetMode="External"/><Relationship Id="rId1" Type="http://schemas.openxmlformats.org/officeDocument/2006/relationships/slideLayout" Target="../slideLayouts/slideLayout6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3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5162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Mobility</a:t>
            </a:r>
            <a:endParaRPr lang="en-US" dirty="0"/>
          </a:p>
        </p:txBody>
      </p:sp>
    </p:spTree>
    <p:extLst>
      <p:ext uri="{BB962C8B-B14F-4D97-AF65-F5344CB8AC3E}">
        <p14:creationId xmlns:p14="http://schemas.microsoft.com/office/powerpoint/2010/main" val="338291932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2770118" y="-1"/>
            <a:ext cx="12439719" cy="699452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63" y="-1"/>
            <a:ext cx="12466637" cy="6992045"/>
          </a:xfrm>
          <a:prstGeom prst="rect">
            <a:avLst/>
          </a:prstGeom>
        </p:spPr>
      </p:pic>
      <p:sp>
        <p:nvSpPr>
          <p:cNvPr id="3" name="Title 2"/>
          <p:cNvSpPr>
            <a:spLocks noGrp="1"/>
          </p:cNvSpPr>
          <p:nvPr>
            <p:ph type="title"/>
          </p:nvPr>
        </p:nvSpPr>
        <p:spPr/>
        <p:txBody>
          <a:bodyPr/>
          <a:lstStyle/>
          <a:p>
            <a:r>
              <a:rPr lang="en-US" dirty="0" smtClean="0">
                <a:solidFill>
                  <a:schemeClr val="bg1"/>
                </a:solidFill>
              </a:rPr>
              <a:t>Use Mobile Pages</a:t>
            </a:r>
            <a:endParaRPr lang="en-US" dirty="0">
              <a:solidFill>
                <a:schemeClr val="bg1"/>
              </a:solidFill>
            </a:endParaRPr>
          </a:p>
        </p:txBody>
      </p:sp>
      <p:sp>
        <p:nvSpPr>
          <p:cNvPr id="10" name="Rectangle 9"/>
          <p:cNvSpPr/>
          <p:nvPr/>
        </p:nvSpPr>
        <p:spPr bwMode="auto">
          <a:xfrm>
            <a:off x="274320" y="1363662"/>
            <a:ext cx="5562917" cy="3810000"/>
          </a:xfrm>
          <a:prstGeom prst="rect">
            <a:avLst/>
          </a:prstGeom>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718" y="1668462"/>
            <a:ext cx="2057400" cy="320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6437" y="1668462"/>
            <a:ext cx="2144154" cy="320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4.64897E-6 0 L -0.24993 0 " pathEditMode="relative" rAng="0" ptsTypes="AA">
                                      <p:cBhvr>
                                        <p:cTn id="6" dur="2000" fill="hold"/>
                                        <p:tgtEl>
                                          <p:spTgt spid="9"/>
                                        </p:tgtEl>
                                        <p:attrNameLst>
                                          <p:attrName>ppt_x</p:attrName>
                                          <p:attrName>ppt_y</p:attrName>
                                        </p:attrNameLst>
                                      </p:cBhvr>
                                      <p:rCtr x="-12497" y="0"/>
                                    </p:animMotion>
                                  </p:childTnLst>
                                </p:cTn>
                              </p:par>
                              <p:par>
                                <p:cTn id="7" presetID="10"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541837" y="1668462"/>
            <a:ext cx="3505200" cy="4572000"/>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Contemporary</a:t>
            </a:r>
          </a:p>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idx="4294967295"/>
          </p:nvPr>
        </p:nvSpPr>
        <p:spPr>
          <a:xfrm>
            <a:off x="547688" y="295275"/>
            <a:ext cx="11888787" cy="917575"/>
          </a:xfrm>
        </p:spPr>
        <p:txBody>
          <a:bodyPr/>
          <a:lstStyle/>
          <a:p>
            <a:r>
              <a:rPr lang="en-US" dirty="0" smtClean="0"/>
              <a:t>Mobile UI Options</a:t>
            </a:r>
            <a:endParaRPr lang="en-US" dirty="0"/>
          </a:p>
        </p:txBody>
      </p:sp>
      <p:sp>
        <p:nvSpPr>
          <p:cNvPr id="10" name="Rectangle 9"/>
          <p:cNvSpPr/>
          <p:nvPr/>
        </p:nvSpPr>
        <p:spPr bwMode="auto">
          <a:xfrm>
            <a:off x="687127" y="1668462"/>
            <a:ext cx="3702309" cy="457200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Classic</a:t>
            </a: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8200713" y="1668462"/>
            <a:ext cx="3503923" cy="457200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Full Screen</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4342" y="2582862"/>
            <a:ext cx="2047875"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1437" y="2564571"/>
            <a:ext cx="2057400" cy="320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09037" y="2553320"/>
            <a:ext cx="2057400" cy="320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76651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fade">
                                      <p:cBhvr>
                                        <p:cTn id="18" dur="500"/>
                                        <p:tgtEl>
                                          <p:spTgt spid="205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nodeType="withEffect">
                                  <p:stCondLst>
                                    <p:cond delay="0"/>
                                  </p:stCondLst>
                                  <p:childTnLst>
                                    <p:set>
                                      <p:cBhvr>
                                        <p:cTn id="25" dur="1" fill="hold">
                                          <p:stCondLst>
                                            <p:cond delay="0"/>
                                          </p:stCondLst>
                                        </p:cTn>
                                        <p:tgtEl>
                                          <p:spTgt spid="2052"/>
                                        </p:tgtEl>
                                        <p:attrNameLst>
                                          <p:attrName>style.visibility</p:attrName>
                                        </p:attrNameLst>
                                      </p:cBhvr>
                                      <p:to>
                                        <p:strVal val="visible"/>
                                      </p:to>
                                    </p:set>
                                    <p:animEffect transition="in" filter="fade">
                                      <p:cBhvr>
                                        <p:cTn id="26"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Web Apps</a:t>
            </a:r>
            <a:endParaRPr lang="en-US" dirty="0"/>
          </a:p>
        </p:txBody>
      </p:sp>
      <p:sp>
        <p:nvSpPr>
          <p:cNvPr id="4" name="Text Placeholder 3"/>
          <p:cNvSpPr>
            <a:spLocks noGrp="1"/>
          </p:cNvSpPr>
          <p:nvPr>
            <p:ph type="body" sz="quarter" idx="10"/>
          </p:nvPr>
        </p:nvSpPr>
        <p:spPr>
          <a:xfrm>
            <a:off x="274638" y="1212850"/>
            <a:ext cx="11887200" cy="4869025"/>
          </a:xfrm>
        </p:spPr>
        <p:txBody>
          <a:bodyPr/>
          <a:lstStyle/>
          <a:p>
            <a:r>
              <a:rPr lang="en-US" dirty="0" smtClean="0">
                <a:gradFill>
                  <a:gsLst>
                    <a:gs pos="0">
                      <a:schemeClr val="tx2"/>
                    </a:gs>
                    <a:gs pos="86000">
                      <a:schemeClr val="tx2"/>
                    </a:gs>
                  </a:gsLst>
                  <a:lin ang="5400000" scaled="0"/>
                </a:gradFill>
              </a:rPr>
              <a:t>Best Experience on </a:t>
            </a:r>
            <a:r>
              <a:rPr lang="en-US" dirty="0" err="1" smtClean="0">
                <a:gradFill>
                  <a:gsLst>
                    <a:gs pos="0">
                      <a:schemeClr val="tx2"/>
                    </a:gs>
                    <a:gs pos="86000">
                      <a:schemeClr val="tx2"/>
                    </a:gs>
                  </a:gsLst>
                  <a:lin ang="5400000" scaled="0"/>
                </a:gradFill>
              </a:rPr>
              <a:t>iOS</a:t>
            </a:r>
            <a:r>
              <a:rPr lang="en-US" dirty="0" smtClean="0">
                <a:gradFill>
                  <a:gsLst>
                    <a:gs pos="0">
                      <a:schemeClr val="tx2"/>
                    </a:gs>
                    <a:gs pos="86000">
                      <a:schemeClr val="tx2"/>
                    </a:gs>
                  </a:gsLst>
                  <a:lin ang="5400000" scaled="0"/>
                </a:gradFill>
              </a:rPr>
              <a:t>/Android/Windows</a:t>
            </a:r>
          </a:p>
          <a:p>
            <a:pPr lvl="1"/>
            <a:r>
              <a:rPr lang="en-US" dirty="0" smtClean="0">
                <a:gradFill>
                  <a:gsLst>
                    <a:gs pos="1250">
                      <a:srgbClr val="505050"/>
                    </a:gs>
                    <a:gs pos="100000">
                      <a:srgbClr val="505050"/>
                    </a:gs>
                  </a:gsLst>
                  <a:lin ang="5400000" scaled="0"/>
                </a:gradFill>
              </a:rPr>
              <a:t>Limited experience on Blackberry and others</a:t>
            </a:r>
            <a:endParaRPr lang="en-US" dirty="0">
              <a:gradFill>
                <a:gsLst>
                  <a:gs pos="1250">
                    <a:srgbClr val="505050"/>
                  </a:gs>
                  <a:gs pos="100000">
                    <a:srgbClr val="505050"/>
                  </a:gs>
                </a:gsLst>
                <a:lin ang="5400000" scaled="0"/>
              </a:gradFill>
            </a:endParaRPr>
          </a:p>
          <a:p>
            <a:endParaRPr lang="en-US" sz="2400" dirty="0">
              <a:gradFill>
                <a:gsLst>
                  <a:gs pos="0">
                    <a:schemeClr val="tx2"/>
                  </a:gs>
                  <a:gs pos="86000">
                    <a:schemeClr val="tx2"/>
                  </a:gs>
                </a:gsLst>
                <a:lin ang="5400000" scaled="0"/>
              </a:gradFill>
            </a:endParaRPr>
          </a:p>
          <a:p>
            <a:r>
              <a:rPr lang="en-US" dirty="0" smtClean="0">
                <a:gradFill>
                  <a:gsLst>
                    <a:gs pos="0">
                      <a:schemeClr val="tx2"/>
                    </a:gs>
                    <a:gs pos="86000">
                      <a:schemeClr val="tx2"/>
                    </a:gs>
                  </a:gsLst>
                  <a:lin ang="5400000" scaled="0"/>
                </a:gradFill>
              </a:rPr>
              <a:t>View Only on Phones</a:t>
            </a:r>
          </a:p>
          <a:p>
            <a:pPr lvl="1"/>
            <a:r>
              <a:rPr lang="en-US" dirty="0" smtClean="0">
                <a:gradFill>
                  <a:gsLst>
                    <a:gs pos="1250">
                      <a:srgbClr val="505050"/>
                    </a:gs>
                    <a:gs pos="100000">
                      <a:srgbClr val="505050"/>
                    </a:gs>
                  </a:gsLst>
                  <a:lin ang="5400000" scaled="0"/>
                </a:gradFill>
              </a:rPr>
              <a:t>Only need to setup Office Web App Server</a:t>
            </a:r>
            <a:endParaRPr lang="en-US" dirty="0">
              <a:gradFill>
                <a:gsLst>
                  <a:gs pos="1250">
                    <a:srgbClr val="505050"/>
                  </a:gs>
                  <a:gs pos="100000">
                    <a:srgbClr val="505050"/>
                  </a:gs>
                </a:gsLst>
                <a:lin ang="5400000" scaled="0"/>
              </a:gradFill>
            </a:endParaRPr>
          </a:p>
          <a:p>
            <a:endParaRPr lang="en-US" sz="2000" dirty="0" smtClean="0">
              <a:gradFill>
                <a:gsLst>
                  <a:gs pos="0">
                    <a:schemeClr val="tx2"/>
                  </a:gs>
                  <a:gs pos="86000">
                    <a:schemeClr val="tx2"/>
                  </a:gs>
                </a:gsLst>
                <a:lin ang="5400000" scaled="0"/>
              </a:gradFill>
            </a:endParaRPr>
          </a:p>
          <a:p>
            <a:r>
              <a:rPr lang="en-US" dirty="0" smtClean="0">
                <a:gradFill>
                  <a:gsLst>
                    <a:gs pos="0">
                      <a:schemeClr val="tx2"/>
                    </a:gs>
                    <a:gs pos="86000">
                      <a:schemeClr val="tx2"/>
                    </a:gs>
                  </a:gsLst>
                  <a:lin ang="5400000" scaled="0"/>
                </a:gradFill>
              </a:rPr>
              <a:t>Edit on Tablets</a:t>
            </a:r>
          </a:p>
          <a:p>
            <a:pPr lvl="1"/>
            <a:r>
              <a:rPr lang="en-US" dirty="0" smtClean="0">
                <a:gradFill>
                  <a:gsLst>
                    <a:gs pos="1250">
                      <a:srgbClr val="505050"/>
                    </a:gs>
                    <a:gs pos="100000">
                      <a:srgbClr val="505050"/>
                    </a:gs>
                  </a:gsLst>
                  <a:lin ang="5400000" scaled="0"/>
                </a:gradFill>
              </a:rPr>
              <a:t>Must purchase editing license</a:t>
            </a:r>
            <a:endParaRPr lang="en-US" dirty="0">
              <a:gradFill>
                <a:gsLst>
                  <a:gs pos="1250">
                    <a:srgbClr val="505050"/>
                  </a:gs>
                  <a:gs pos="100000">
                    <a:srgbClr val="505050"/>
                  </a:gs>
                </a:gsLst>
                <a:lin ang="5400000" scaled="0"/>
              </a:gradFill>
            </a:endParaRPr>
          </a:p>
          <a:p>
            <a:endParaRPr lang="en-US" dirty="0">
              <a:gradFill>
                <a:gsLst>
                  <a:gs pos="0">
                    <a:schemeClr val="tx2"/>
                  </a:gs>
                  <a:gs pos="86000">
                    <a:schemeClr val="tx2"/>
                  </a:gs>
                </a:gsLst>
                <a:lin ang="5400000" scaled="0"/>
              </a:gradFill>
            </a:endParaRPr>
          </a:p>
          <a:p>
            <a:pPr lvl="1"/>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637" y="2142643"/>
            <a:ext cx="3238500" cy="484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5837" y="3344862"/>
            <a:ext cx="3038475"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0885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chris.caplinger\AppData\Local\Microsoft\Windows\Temporary Internet Files\Content.IE5\ZS9E0Q2J\ID-100928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4037" y="754062"/>
            <a:ext cx="4419600" cy="664601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5" y="2480"/>
            <a:ext cx="12440890" cy="6992045"/>
          </a:xfrm>
          <a:prstGeom prst="rect">
            <a:avLst/>
          </a:prstGeom>
        </p:spPr>
      </p:pic>
      <p:sp>
        <p:nvSpPr>
          <p:cNvPr id="5" name="Rectangle 4"/>
          <p:cNvSpPr/>
          <p:nvPr/>
        </p:nvSpPr>
        <p:spPr bwMode="auto">
          <a:xfrm>
            <a:off x="274320" y="1363662"/>
            <a:ext cx="5562917" cy="2286000"/>
          </a:xfrm>
          <a:prstGeom prst="rect">
            <a:avLst/>
          </a:prstGeom>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KnowledgeLake Capture</a:t>
            </a: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571500" indent="-571500" defTabSz="932472" fontAlgn="base">
              <a:lnSpc>
                <a:spcPct val="90000"/>
              </a:lnSpc>
              <a:spcBef>
                <a:spcPct val="0"/>
              </a:spcBef>
              <a:spcAft>
                <a:spcPts val="1200"/>
              </a:spcAft>
              <a:buFont typeface="Arial" panose="020B0604020202020204"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Capture/Upload</a:t>
            </a:r>
          </a:p>
          <a:p>
            <a:pPr marL="571500" indent="-571500" defTabSz="932472" fontAlgn="base">
              <a:lnSpc>
                <a:spcPct val="90000"/>
              </a:lnSpc>
              <a:spcBef>
                <a:spcPct val="0"/>
              </a:spcBef>
              <a:spcAft>
                <a:spcPts val="1200"/>
              </a:spcAft>
              <a:buFont typeface="Arial" panose="020B0604020202020204" pitchFamily="34" charset="0"/>
              <a:buChar char="•"/>
            </a:pPr>
            <a:r>
              <a:rPr lang="en-US" sz="2000" dirty="0">
                <a:gradFill>
                  <a:gsLst>
                    <a:gs pos="0">
                      <a:srgbClr val="FFFFFF"/>
                    </a:gs>
                    <a:gs pos="100000">
                      <a:srgbClr val="FFFFFF"/>
                    </a:gs>
                  </a:gsLst>
                  <a:lin ang="5400000" scaled="0"/>
                </a:gradFill>
                <a:latin typeface="+mj-lt"/>
                <a:ea typeface="Segoe UI" pitchFamily="34" charset="0"/>
                <a:cs typeface="Segoe UI" pitchFamily="34" charset="0"/>
              </a:rPr>
              <a:t>Send content from any </a:t>
            </a:r>
            <a:r>
              <a:rPr lang="en-US" sz="2000" dirty="0" err="1">
                <a:gradFill>
                  <a:gsLst>
                    <a:gs pos="0">
                      <a:srgbClr val="FFFFFF"/>
                    </a:gs>
                    <a:gs pos="100000">
                      <a:srgbClr val="FFFFFF"/>
                    </a:gs>
                  </a:gsLst>
                  <a:lin ang="5400000" scaled="0"/>
                </a:gradFill>
                <a:latin typeface="+mj-lt"/>
                <a:ea typeface="Segoe UI" pitchFamily="34" charset="0"/>
                <a:cs typeface="Segoe UI" pitchFamily="34" charset="0"/>
              </a:rPr>
              <a:t>iOS</a:t>
            </a:r>
            <a:r>
              <a:rPr lang="en-US" sz="2000" dirty="0">
                <a:gradFill>
                  <a:gsLst>
                    <a:gs pos="0">
                      <a:srgbClr val="FFFFFF"/>
                    </a:gs>
                    <a:gs pos="100000">
                      <a:srgbClr val="FFFFFF"/>
                    </a:gs>
                  </a:gsLst>
                  <a:lin ang="5400000" scaled="0"/>
                </a:gradFill>
                <a:latin typeface="+mj-lt"/>
                <a:ea typeface="Segoe UI" pitchFamily="34" charset="0"/>
                <a:cs typeface="Segoe UI" pitchFamily="34" charset="0"/>
              </a:rPr>
              <a:t> App</a:t>
            </a:r>
          </a:p>
          <a:p>
            <a:pPr marL="571500" indent="-571500" defTabSz="932472" fontAlgn="base">
              <a:lnSpc>
                <a:spcPct val="90000"/>
              </a:lnSpc>
              <a:spcBef>
                <a:spcPct val="0"/>
              </a:spcBef>
              <a:spcAft>
                <a:spcPts val="1200"/>
              </a:spcAft>
              <a:buFont typeface="Arial" panose="020B0604020202020204"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Tag Column Data</a:t>
            </a:r>
          </a:p>
        </p:txBody>
      </p:sp>
      <p:sp>
        <p:nvSpPr>
          <p:cNvPr id="3" name="Title 2"/>
          <p:cNvSpPr>
            <a:spLocks noGrp="1"/>
          </p:cNvSpPr>
          <p:nvPr>
            <p:ph type="title"/>
          </p:nvPr>
        </p:nvSpPr>
        <p:spPr/>
        <p:txBody>
          <a:bodyPr/>
          <a:lstStyle/>
          <a:p>
            <a:r>
              <a:rPr lang="en-US" dirty="0" smtClean="0">
                <a:solidFill>
                  <a:schemeClr val="bg1"/>
                </a:solidFill>
              </a:rPr>
              <a:t>Add Mobile Content</a:t>
            </a:r>
            <a:endParaRPr lang="en-US" dirty="0">
              <a:solidFill>
                <a:schemeClr val="bg1"/>
              </a:solidFill>
            </a:endParaRPr>
          </a:p>
        </p:txBody>
      </p:sp>
    </p:spTree>
    <p:extLst>
      <p:ext uri="{BB962C8B-B14F-4D97-AF65-F5344CB8AC3E}">
        <p14:creationId xmlns:p14="http://schemas.microsoft.com/office/powerpoint/2010/main" val="3982656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afterEffect">
                                  <p:stCondLst>
                                    <p:cond delay="0"/>
                                  </p:stCondLst>
                                  <p:childTnLst>
                                    <p:animMotion origin="layout" path="M -1.2484E-6 -1.57966E-6 L -1.2484E-6 -0.18089 " pathEditMode="relative" rAng="0" ptsTypes="AA">
                                      <p:cBhvr>
                                        <p:cTn id="6" dur="2000" fill="hold"/>
                                        <p:tgtEl>
                                          <p:spTgt spid="6"/>
                                        </p:tgtEl>
                                        <p:attrNameLst>
                                          <p:attrName>ppt_x</p:attrName>
                                          <p:attrName>ppt_y</p:attrName>
                                        </p:attrNameLst>
                                      </p:cBhvr>
                                      <p:rCtr x="0" y="-90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3219497" y="1920240"/>
            <a:ext cx="2926080" cy="3657600"/>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err="1" smtClean="0">
                <a:gradFill>
                  <a:gsLst>
                    <a:gs pos="0">
                      <a:srgbClr val="FFFFFF"/>
                    </a:gs>
                    <a:gs pos="100000">
                      <a:srgbClr val="FFFFFF"/>
                    </a:gs>
                  </a:gsLst>
                  <a:lin ang="5400000" scaled="0"/>
                </a:gradFill>
                <a:ea typeface="Segoe UI" pitchFamily="34" charset="0"/>
                <a:cs typeface="Segoe UI" pitchFamily="34" charset="0"/>
              </a:rPr>
              <a:t>Binarization</a:t>
            </a: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6339" y="2429869"/>
            <a:ext cx="2032395" cy="3048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idx="4294967295"/>
          </p:nvPr>
        </p:nvSpPr>
        <p:spPr>
          <a:xfrm>
            <a:off x="547688" y="295275"/>
            <a:ext cx="11888787" cy="917575"/>
          </a:xfrm>
        </p:spPr>
        <p:txBody>
          <a:bodyPr/>
          <a:lstStyle/>
          <a:p>
            <a:r>
              <a:rPr lang="en-US" dirty="0" smtClean="0"/>
              <a:t>Coming Soon</a:t>
            </a:r>
            <a:endParaRPr lang="en-US" dirty="0"/>
          </a:p>
        </p:txBody>
      </p:sp>
      <p:sp>
        <p:nvSpPr>
          <p:cNvPr id="10" name="Rectangle 9"/>
          <p:cNvSpPr/>
          <p:nvPr/>
        </p:nvSpPr>
        <p:spPr bwMode="auto">
          <a:xfrm>
            <a:off x="248026" y="1920240"/>
            <a:ext cx="2926080" cy="365760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Auto Cropping</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163229" y="1920240"/>
            <a:ext cx="2971997" cy="3657600"/>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Android</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191494" y="1920240"/>
            <a:ext cx="2926080" cy="365760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Windows Phone 8</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2" descr="C:\Users\chris.caplinger\Desktop\im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281" y="2430462"/>
            <a:ext cx="2032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Lumia 9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1614" y="2409078"/>
            <a:ext cx="3045839" cy="3045839"/>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www.android.com/images/whatsnew/jb-new-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55733" y="2409078"/>
            <a:ext cx="1986987"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8349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4104"/>
                                        </p:tgtEl>
                                        <p:attrNameLst>
                                          <p:attrName>style.visibility</p:attrName>
                                        </p:attrNameLst>
                                      </p:cBhvr>
                                      <p:to>
                                        <p:strVal val="visible"/>
                                      </p:to>
                                    </p:set>
                                    <p:animEffect transition="in" filter="fade">
                                      <p:cBhvr>
                                        <p:cTn id="18" dur="500"/>
                                        <p:tgtEl>
                                          <p:spTgt spid="410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4106"/>
                                        </p:tgtEl>
                                        <p:attrNameLst>
                                          <p:attrName>style.visibility</p:attrName>
                                        </p:attrNameLst>
                                      </p:cBhvr>
                                      <p:to>
                                        <p:strVal val="visible"/>
                                      </p:to>
                                    </p:set>
                                    <p:animEffect transition="in" filter="fade">
                                      <p:cBhvr>
                                        <p:cTn id="26"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Onramp and Usage</a:t>
            </a:r>
            <a:endParaRPr lang="en-US" dirty="0">
              <a:solidFill>
                <a:schemeClr val="bg1"/>
              </a:solidFill>
            </a:endParaRPr>
          </a:p>
        </p:txBody>
      </p:sp>
    </p:spTree>
    <p:extLst>
      <p:ext uri="{BB962C8B-B14F-4D97-AF65-F5344CB8AC3E}">
        <p14:creationId xmlns:p14="http://schemas.microsoft.com/office/powerpoint/2010/main" val="142951341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1" name="Picture 5" descr="C:\Users\chris.caplinger\AppData\Local\Microsoft\Windows\Temporary Internet Files\Content.IE5\ZS9E0Q2J\MP90043898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9242" y="754061"/>
            <a:ext cx="8159795" cy="54631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79"/>
            <a:ext cx="12440890" cy="6992045"/>
          </a:xfrm>
          <a:prstGeom prst="rect">
            <a:avLst/>
          </a:prstGeom>
        </p:spPr>
      </p:pic>
      <p:sp>
        <p:nvSpPr>
          <p:cNvPr id="8" name="Title 7"/>
          <p:cNvSpPr>
            <a:spLocks noGrp="1"/>
          </p:cNvSpPr>
          <p:nvPr>
            <p:ph type="title"/>
          </p:nvPr>
        </p:nvSpPr>
        <p:spPr>
          <a:xfrm>
            <a:off x="274639" y="295274"/>
            <a:ext cx="11887198" cy="917575"/>
          </a:xfrm>
        </p:spPr>
        <p:txBody>
          <a:bodyPr/>
          <a:lstStyle/>
          <a:p>
            <a:r>
              <a:rPr lang="en-US" dirty="0" smtClean="0">
                <a:solidFill>
                  <a:schemeClr val="bg1"/>
                </a:solidFill>
              </a:rPr>
              <a:t>Syncing and SkyDrive Pro</a:t>
            </a:r>
            <a:endParaRPr lang="en-US" dirty="0">
              <a:solidFill>
                <a:schemeClr val="bg1"/>
              </a:solidFill>
            </a:endParaRPr>
          </a:p>
        </p:txBody>
      </p:sp>
      <p:sp>
        <p:nvSpPr>
          <p:cNvPr id="7" name="Rectangle 6"/>
          <p:cNvSpPr/>
          <p:nvPr/>
        </p:nvSpPr>
        <p:spPr bwMode="auto">
          <a:xfrm>
            <a:off x="246136" y="1592261"/>
            <a:ext cx="6505501" cy="5083763"/>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SkyDrive Pro is for </a:t>
            </a:r>
            <a:r>
              <a:rPr lang="en-US" sz="4000" dirty="0" err="1" smtClean="0">
                <a:gradFill>
                  <a:gsLst>
                    <a:gs pos="0">
                      <a:srgbClr val="FFFFFF"/>
                    </a:gs>
                    <a:gs pos="100000">
                      <a:srgbClr val="FFFFFF"/>
                    </a:gs>
                  </a:gsLst>
                  <a:lin ang="5400000" scaled="0"/>
                </a:gradFill>
                <a:latin typeface="+mj-lt"/>
                <a:ea typeface="Segoe UI" pitchFamily="34" charset="0"/>
                <a:cs typeface="Segoe UI" pitchFamily="34" charset="0"/>
              </a:rPr>
              <a:t>MySites</a:t>
            </a:r>
            <a:endParaRPr lang="en-US" sz="4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Sync any Document Library</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Syncs to multiple devices</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Offline Syncing</a:t>
            </a:r>
          </a:p>
          <a:p>
            <a:pPr defTabSz="932472" fontAlgn="base">
              <a:lnSpc>
                <a:spcPct val="90000"/>
              </a:lnSpc>
              <a:spcBef>
                <a:spcPct val="0"/>
              </a:spcBef>
              <a:spcAft>
                <a:spcPts val="1200"/>
              </a:spcAft>
            </a:pPr>
            <a:endParaRPr lang="en-US" sz="1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Explorer Integration</a:t>
            </a:r>
          </a:p>
        </p:txBody>
      </p:sp>
    </p:spTree>
    <p:extLst>
      <p:ext uri="{BB962C8B-B14F-4D97-AF65-F5344CB8AC3E}">
        <p14:creationId xmlns:p14="http://schemas.microsoft.com/office/powerpoint/2010/main" val="148870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1434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1212" y="-998538"/>
            <a:ext cx="8124825" cy="812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5" y="2480"/>
            <a:ext cx="12440890" cy="6992045"/>
          </a:xfrm>
          <a:prstGeom prst="rect">
            <a:avLst/>
          </a:prstGeom>
        </p:spPr>
      </p:pic>
      <p:sp>
        <p:nvSpPr>
          <p:cNvPr id="5" name="Rectangle 4"/>
          <p:cNvSpPr/>
          <p:nvPr/>
        </p:nvSpPr>
        <p:spPr bwMode="auto">
          <a:xfrm>
            <a:off x="246136" y="1567397"/>
            <a:ext cx="6276901" cy="2158465"/>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KnowledgeLake Connect</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Explore</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Upload</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Search</a:t>
            </a:r>
          </a:p>
        </p:txBody>
      </p:sp>
      <p:sp>
        <p:nvSpPr>
          <p:cNvPr id="8" name="Title 7"/>
          <p:cNvSpPr>
            <a:spLocks noGrp="1"/>
          </p:cNvSpPr>
          <p:nvPr>
            <p:ph type="title"/>
          </p:nvPr>
        </p:nvSpPr>
        <p:spPr>
          <a:xfrm>
            <a:off x="274639" y="295274"/>
            <a:ext cx="11887198" cy="917575"/>
          </a:xfrm>
        </p:spPr>
        <p:txBody>
          <a:bodyPr/>
          <a:lstStyle/>
          <a:p>
            <a:r>
              <a:rPr lang="en-US" dirty="0" smtClean="0">
                <a:solidFill>
                  <a:schemeClr val="bg1"/>
                </a:solidFill>
              </a:rPr>
              <a:t>Use a SharePoint Desktop App</a:t>
            </a:r>
            <a:endParaRPr lang="en-US" dirty="0">
              <a:solidFill>
                <a:schemeClr val="bg1"/>
              </a:solidFill>
            </a:endParaRPr>
          </a:p>
        </p:txBody>
      </p:sp>
    </p:spTree>
    <p:extLst>
      <p:ext uri="{BB962C8B-B14F-4D97-AF65-F5344CB8AC3E}">
        <p14:creationId xmlns:p14="http://schemas.microsoft.com/office/powerpoint/2010/main" val="15696521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3.61501E-6 9.62324E-7 L -0.16352 0.00749 " pathEditMode="relative" rAng="0" ptsTypes="AA">
                                      <p:cBhvr>
                                        <p:cTn id="6" dur="2000" fill="hold"/>
                                        <p:tgtEl>
                                          <p:spTgt spid="13314"/>
                                        </p:tgtEl>
                                        <p:attrNameLst>
                                          <p:attrName>ppt_x</p:attrName>
                                          <p:attrName>ppt_y</p:attrName>
                                        </p:attrNameLst>
                                      </p:cBhvr>
                                      <p:rCtr x="-8182" y="363"/>
                                    </p:animMotion>
                                  </p:childTnLst>
                                </p:cTn>
                              </p:par>
                              <p:par>
                                <p:cTn id="7" presetID="10"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animEffect transition="in" filter="fade">
                                      <p:cBhvr>
                                        <p:cTn id="9" dur="500"/>
                                        <p:tgtEl>
                                          <p:spTgt spid="5">
                                            <p:txEl>
                                              <p:pRg st="1" end="1"/>
                                            </p:txEl>
                                          </p:spTgt>
                                        </p:tgtEl>
                                      </p:cBhvr>
                                    </p:animEffect>
                                  </p:childTnLst>
                                </p:cTn>
                              </p:par>
                              <p:par>
                                <p:cTn id="10" presetID="10" presetClass="entr" presetSubtype="0" fill="hold"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tiendafujitsu.es/web/img/p/122-412-thickbo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0237" y="755416"/>
            <a:ext cx="5401989" cy="540198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9613"/>
            <a:ext cx="12440890" cy="6992045"/>
          </a:xfrm>
          <a:prstGeom prst="rect">
            <a:avLst/>
          </a:prstGeom>
        </p:spPr>
      </p:pic>
      <p:sp>
        <p:nvSpPr>
          <p:cNvPr id="5" name="Rectangle 4"/>
          <p:cNvSpPr/>
          <p:nvPr/>
        </p:nvSpPr>
        <p:spPr bwMode="auto">
          <a:xfrm>
            <a:off x="246136" y="2278062"/>
            <a:ext cx="6276901" cy="358140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KnowledgeLake</a:t>
            </a: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Connect </a:t>
            </a:r>
            <a:r>
              <a:rPr lang="en-US" sz="4000" dirty="0">
                <a:gradFill>
                  <a:gsLst>
                    <a:gs pos="0">
                      <a:srgbClr val="FFFFFF"/>
                    </a:gs>
                    <a:gs pos="100000">
                      <a:srgbClr val="FFFFFF"/>
                    </a:gs>
                  </a:gsLst>
                  <a:lin ang="5400000" scaled="0"/>
                </a:gradFill>
                <a:latin typeface="+mj-lt"/>
                <a:ea typeface="Segoe UI" pitchFamily="34" charset="0"/>
                <a:cs typeface="Segoe UI" pitchFamily="34" charset="0"/>
              </a:rPr>
              <a:t>&amp; </a:t>
            </a: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Unify</a:t>
            </a:r>
            <a:endParaRPr lang="en-US" sz="1000" dirty="0">
              <a:gradFill>
                <a:gsLst>
                  <a:gs pos="0">
                    <a:srgbClr val="FFFFFF"/>
                  </a:gs>
                  <a:gs pos="100000">
                    <a:srgbClr val="FFFFFF"/>
                  </a:gs>
                </a:gsLst>
                <a:lin ang="5400000" scaled="0"/>
              </a:gradFill>
              <a:latin typeface="+mj-lt"/>
              <a:ea typeface="Segoe UI" pitchFamily="34" charset="0"/>
              <a:cs typeface="Segoe UI" pitchFamily="34" charset="0"/>
            </a:endParaRP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Two click capture</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No manual tagging</a:t>
            </a:r>
          </a:p>
          <a:p>
            <a:pPr marL="1037871" lvl="1" indent="-571500" defTabSz="932472" fontAlgn="base">
              <a:lnSpc>
                <a:spcPct val="90000"/>
              </a:lnSpc>
              <a:spcBef>
                <a:spcPct val="0"/>
              </a:spcBef>
              <a:spcAft>
                <a:spcPts val="1200"/>
              </a:spcAft>
              <a:buFont typeface="Arial" pitchFamily="34" charset="0"/>
              <a:buChar char="•"/>
            </a:pPr>
            <a:r>
              <a:rPr lang="en-US" sz="2000" dirty="0">
                <a:gradFill>
                  <a:gsLst>
                    <a:gs pos="0">
                      <a:srgbClr val="FFFFFF"/>
                    </a:gs>
                    <a:gs pos="100000">
                      <a:srgbClr val="FFFFFF"/>
                    </a:gs>
                  </a:gsLst>
                  <a:lin ang="5400000" scaled="0"/>
                </a:gradFill>
                <a:latin typeface="+mj-lt"/>
                <a:ea typeface="Segoe UI" pitchFamily="34" charset="0"/>
                <a:cs typeface="Segoe UI" pitchFamily="34" charset="0"/>
              </a:rPr>
              <a:t>Browsers, Apps &amp; Green Screens</a:t>
            </a:r>
          </a:p>
          <a:p>
            <a:pPr marL="1037871" lvl="1" indent="-571500" defTabSz="932472" fontAlgn="base">
              <a:lnSpc>
                <a:spcPct val="90000"/>
              </a:lnSpc>
              <a:spcBef>
                <a:spcPct val="0"/>
              </a:spcBef>
              <a:spcAft>
                <a:spcPts val="1200"/>
              </a:spcAft>
              <a:buFont typeface="Arial" pitchFamily="34" charset="0"/>
              <a:buChar char="•"/>
            </a:pPr>
            <a:r>
              <a:rPr lang="en-US" sz="2000" dirty="0">
                <a:gradFill>
                  <a:gsLst>
                    <a:gs pos="0">
                      <a:srgbClr val="FFFFFF"/>
                    </a:gs>
                    <a:gs pos="100000">
                      <a:srgbClr val="FFFFFF"/>
                    </a:gs>
                  </a:gsLst>
                  <a:lin ang="5400000" scaled="0"/>
                </a:gradFill>
                <a:latin typeface="+mj-lt"/>
                <a:ea typeface="Segoe UI" pitchFamily="34" charset="0"/>
                <a:cs typeface="Segoe UI" pitchFamily="34" charset="0"/>
              </a:rPr>
              <a:t>SDK</a:t>
            </a:r>
          </a:p>
          <a:p>
            <a:pPr marL="1037871" lvl="1" indent="-571500" defTabSz="932472" fontAlgn="base">
              <a:lnSpc>
                <a:spcPct val="90000"/>
              </a:lnSpc>
              <a:spcBef>
                <a:spcPct val="0"/>
              </a:spcBef>
              <a:spcAft>
                <a:spcPts val="1200"/>
              </a:spcAft>
              <a:buFont typeface="Arial" pitchFamily="34" charset="0"/>
              <a:buChar char="•"/>
            </a:pPr>
            <a:endParaRPr lang="en-US" sz="2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571500" indent="-571500" defTabSz="932472" fontAlgn="base">
              <a:lnSpc>
                <a:spcPct val="90000"/>
              </a:lnSpc>
              <a:spcBef>
                <a:spcPct val="0"/>
              </a:spcBef>
              <a:spcAft>
                <a:spcPts val="1200"/>
              </a:spcAft>
              <a:buFont typeface="Arial" pitchFamily="34" charset="0"/>
              <a:buChar char="•"/>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Title 7"/>
          <p:cNvSpPr>
            <a:spLocks noGrp="1"/>
          </p:cNvSpPr>
          <p:nvPr>
            <p:ph type="title"/>
          </p:nvPr>
        </p:nvSpPr>
        <p:spPr>
          <a:xfrm>
            <a:off x="274639" y="295274"/>
            <a:ext cx="11887198" cy="917575"/>
          </a:xfrm>
        </p:spPr>
        <p:txBody>
          <a:bodyPr/>
          <a:lstStyle/>
          <a:p>
            <a:r>
              <a:rPr lang="en-US" dirty="0" smtClean="0">
                <a:solidFill>
                  <a:schemeClr val="bg1"/>
                </a:solidFill>
              </a:rPr>
              <a:t>Scan/Upload… without</a:t>
            </a:r>
            <a:br>
              <a:rPr lang="en-US" dirty="0" smtClean="0">
                <a:solidFill>
                  <a:schemeClr val="bg1"/>
                </a:solidFill>
              </a:rPr>
            </a:br>
            <a:r>
              <a:rPr lang="en-US" dirty="0" smtClean="0">
                <a:solidFill>
                  <a:schemeClr val="bg1"/>
                </a:solidFill>
              </a:rPr>
              <a:t>leaving your App</a:t>
            </a:r>
            <a:endParaRPr lang="en-US" dirty="0">
              <a:solidFill>
                <a:schemeClr val="bg1"/>
              </a:solidFill>
            </a:endParaRPr>
          </a:p>
        </p:txBody>
      </p:sp>
    </p:spTree>
    <p:extLst>
      <p:ext uri="{BB962C8B-B14F-4D97-AF65-F5344CB8AC3E}">
        <p14:creationId xmlns:p14="http://schemas.microsoft.com/office/powerpoint/2010/main" val="28988669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err="1">
                <a:gradFill>
                  <a:gsLst>
                    <a:gs pos="5833">
                      <a:srgbClr val="505050"/>
                    </a:gs>
                    <a:gs pos="18000">
                      <a:srgbClr val="505050"/>
                    </a:gs>
                  </a:gsLst>
                  <a:lin ang="5400000" scaled="0"/>
                </a:gradFill>
              </a:rPr>
              <a:t>KnowledgeLake</a:t>
            </a:r>
            <a:r>
              <a:rPr lang="en-US" sz="4400" dirty="0">
                <a:gradFill>
                  <a:gsLst>
                    <a:gs pos="5833">
                      <a:srgbClr val="505050"/>
                    </a:gs>
                    <a:gs pos="18000">
                      <a:srgbClr val="505050"/>
                    </a:gs>
                  </a:gsLst>
                  <a:lin ang="5400000" scaled="0"/>
                </a:gradFill>
              </a:rPr>
              <a:t>: ECM on SharePoint 2013 – 13 Ways to Make it Rock! </a:t>
            </a:r>
            <a:endParaRPr lang="en-US" dirty="0"/>
          </a:p>
        </p:txBody>
      </p:sp>
      <p:sp>
        <p:nvSpPr>
          <p:cNvPr id="5" name="Text Placeholder 4"/>
          <p:cNvSpPr>
            <a:spLocks noGrp="1"/>
          </p:cNvSpPr>
          <p:nvPr>
            <p:ph type="body" sz="quarter" idx="12"/>
          </p:nvPr>
        </p:nvSpPr>
        <p:spPr>
          <a:xfrm>
            <a:off x="4846637" y="6011311"/>
            <a:ext cx="7315201" cy="1372151"/>
          </a:xfrm>
        </p:spPr>
        <p:txBody>
          <a:bodyPr/>
          <a:lstStyle/>
          <a:p>
            <a:r>
              <a:rPr lang="en-US" dirty="0"/>
              <a:t>Chris </a:t>
            </a:r>
            <a:r>
              <a:rPr lang="en-US" dirty="0" err="1"/>
              <a:t>Caplinger</a:t>
            </a:r>
            <a:r>
              <a:rPr lang="en-US" dirty="0"/>
              <a:t> and </a:t>
            </a:r>
            <a:r>
              <a:rPr lang="en-US" dirty="0" err="1"/>
              <a:t>Hao</a:t>
            </a:r>
            <a:r>
              <a:rPr lang="en-US" dirty="0"/>
              <a:t> </a:t>
            </a:r>
            <a:r>
              <a:rPr lang="en-US" dirty="0" err="1"/>
              <a:t>Zhai</a:t>
            </a:r>
            <a:endParaRPr lang="en-US" dirty="0"/>
          </a:p>
        </p:txBody>
      </p:sp>
      <p:sp>
        <p:nvSpPr>
          <p:cNvPr id="6" name="Text Placeholder 5"/>
          <p:cNvSpPr>
            <a:spLocks noGrp="1"/>
          </p:cNvSpPr>
          <p:nvPr>
            <p:ph type="body" sz="quarter" idx="13"/>
          </p:nvPr>
        </p:nvSpPr>
        <p:spPr/>
        <p:txBody>
          <a:bodyPr/>
          <a:lstStyle/>
          <a:p>
            <a:r>
              <a:rPr lang="en-US" dirty="0" smtClean="0"/>
              <a:t>SPC041</a:t>
            </a:r>
            <a:endParaRPr lang="en-US" dirty="0"/>
          </a:p>
        </p:txBody>
      </p:sp>
    </p:spTree>
    <p:extLst>
      <p:ext uri="{BB962C8B-B14F-4D97-AF65-F5344CB8AC3E}">
        <p14:creationId xmlns:p14="http://schemas.microsoft.com/office/powerpoint/2010/main" val="32522934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a:t>
            </a:r>
            <a:endParaRPr lang="en-US" dirty="0"/>
          </a:p>
        </p:txBody>
      </p:sp>
    </p:spTree>
    <p:extLst>
      <p:ext uri="{BB962C8B-B14F-4D97-AF65-F5344CB8AC3E}">
        <p14:creationId xmlns:p14="http://schemas.microsoft.com/office/powerpoint/2010/main" val="208630154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7837" y="677862"/>
            <a:ext cx="4876800" cy="7315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80"/>
            <a:ext cx="12440890" cy="6992045"/>
          </a:xfrm>
          <a:prstGeom prst="rect">
            <a:avLst/>
          </a:prstGeom>
        </p:spPr>
      </p:pic>
      <p:sp>
        <p:nvSpPr>
          <p:cNvPr id="5" name="Rectangle 4"/>
          <p:cNvSpPr/>
          <p:nvPr/>
        </p:nvSpPr>
        <p:spPr bwMode="auto">
          <a:xfrm>
            <a:off x="274320" y="1364902"/>
            <a:ext cx="6959917" cy="533276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Not FAST, but it sure screams</a:t>
            </a: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Continuous Crawl</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Use instead of Incremental Crawls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DO: Change default from 15 minutes to something much lower (w/ PowerShell)</a:t>
            </a: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PDF </a:t>
            </a:r>
            <a:r>
              <a:rPr lang="en-US" sz="4000" dirty="0" err="1" smtClean="0">
                <a:gradFill>
                  <a:gsLst>
                    <a:gs pos="0">
                      <a:srgbClr val="FFFFFF"/>
                    </a:gs>
                    <a:gs pos="100000">
                      <a:srgbClr val="FFFFFF"/>
                    </a:gs>
                  </a:gsLst>
                  <a:lin ang="5400000" scaled="0"/>
                </a:gradFill>
                <a:latin typeface="+mj-lt"/>
                <a:ea typeface="Segoe UI" pitchFamily="34" charset="0"/>
                <a:cs typeface="Segoe UI" pitchFamily="34" charset="0"/>
              </a:rPr>
              <a:t>iFilter</a:t>
            </a:r>
            <a:endParaRPr lang="en-US" sz="40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No need to install third party</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No OCR</a:t>
            </a: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Crawl External Sources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Files Shares/Exchange/Web Sites/LOB</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lnSpc>
                <a:spcPct val="90000"/>
              </a:lnSpc>
              <a:spcBef>
                <a:spcPct val="0"/>
              </a:spcBef>
              <a:spcAft>
                <a:spcPts val="1200"/>
              </a:spcAft>
            </a:pPr>
            <a:endParaRPr lang="en-US" sz="40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Title 7"/>
          <p:cNvSpPr>
            <a:spLocks noGrp="1"/>
          </p:cNvSpPr>
          <p:nvPr>
            <p:ph type="title"/>
          </p:nvPr>
        </p:nvSpPr>
        <p:spPr/>
        <p:txBody>
          <a:bodyPr/>
          <a:lstStyle/>
          <a:p>
            <a:r>
              <a:rPr lang="en-US" dirty="0" smtClean="0">
                <a:solidFill>
                  <a:schemeClr val="bg1"/>
                </a:solidFill>
              </a:rPr>
              <a:t>Use New Crawling Features</a:t>
            </a:r>
            <a:endParaRPr lang="en-US" dirty="0">
              <a:solidFill>
                <a:schemeClr val="bg1"/>
              </a:solidFill>
            </a:endParaRPr>
          </a:p>
        </p:txBody>
      </p:sp>
    </p:spTree>
    <p:extLst>
      <p:ext uri="{BB962C8B-B14F-4D97-AF65-F5344CB8AC3E}">
        <p14:creationId xmlns:p14="http://schemas.microsoft.com/office/powerpoint/2010/main" val="38958457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afterEffect">
                                  <p:stCondLst>
                                    <p:cond delay="0"/>
                                  </p:stCondLst>
                                  <p:childTnLst>
                                    <p:animMotion origin="layout" path="M 4.47536E-6 3.41353E-6 L 4.47536E-6 -0.15252 " pathEditMode="relative" rAng="0" ptsTypes="AA">
                                      <p:cBhvr>
                                        <p:cTn id="6" dur="2000" fill="hold"/>
                                        <p:tgtEl>
                                          <p:spTgt spid="3076"/>
                                        </p:tgtEl>
                                        <p:attrNameLst>
                                          <p:attrName>ppt_x</p:attrName>
                                          <p:attrName>ppt_y</p:attrName>
                                        </p:attrNameLst>
                                      </p:cBhvr>
                                      <p:rCtr x="0" y="-7626"/>
                                    </p:animMotion>
                                  </p:childTnLst>
                                </p:cTn>
                              </p:par>
                              <p:par>
                                <p:cTn id="7" presetID="10"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animEffect transition="in" filter="fade">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500"/>
                                        <p:tgtEl>
                                          <p:spTgt spid="5">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500"/>
                                        <p:tgtEl>
                                          <p:spTgt spid="5">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xEl>
                                              <p:pRg st="7" end="7"/>
                                            </p:txEl>
                                          </p:spTgt>
                                        </p:tgtEl>
                                        <p:attrNameLst>
                                          <p:attrName>style.visibility</p:attrName>
                                        </p:attrNameLst>
                                      </p:cBhvr>
                                      <p:to>
                                        <p:strVal val="visible"/>
                                      </p:to>
                                    </p:set>
                                    <p:animEffect transition="in" filter="fade">
                                      <p:cBhvr>
                                        <p:cTn id="36" dur="500"/>
                                        <p:tgtEl>
                                          <p:spTgt spid="5">
                                            <p:txEl>
                                              <p:pRg st="7" end="7"/>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animEffect transition="in" filter="fade">
                                      <p:cBhvr>
                                        <p:cTn id="39"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1237" y="755533"/>
            <a:ext cx="8227392" cy="5484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440890" cy="6992045"/>
          </a:xfrm>
          <a:prstGeom prst="rect">
            <a:avLst/>
          </a:prstGeom>
        </p:spPr>
      </p:pic>
      <p:sp>
        <p:nvSpPr>
          <p:cNvPr id="5" name="Rectangle 4"/>
          <p:cNvSpPr/>
          <p:nvPr/>
        </p:nvSpPr>
        <p:spPr bwMode="auto">
          <a:xfrm>
            <a:off x="274319" y="1363662"/>
            <a:ext cx="6477318" cy="541020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Hover Card</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Result Sources</a:t>
            </a:r>
          </a:p>
          <a:p>
            <a:pPr marL="1037871" lvl="1" indent="-571500" defTabSz="932472" fontAlgn="base">
              <a:lnSpc>
                <a:spcPct val="90000"/>
              </a:lnSpc>
              <a:spcBef>
                <a:spcPct val="0"/>
              </a:spcBef>
              <a:spcAft>
                <a:spcPts val="1200"/>
              </a:spcAft>
              <a:buFont typeface="Arial" panose="020B0604020202020204"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Replaces Scopes</a:t>
            </a: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Content Search Web Part</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Replaces Content Query Web Part</a:t>
            </a: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Query Rules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Promoted Results (Best Bets)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Result Blocks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Ranking</a:t>
            </a:r>
          </a:p>
        </p:txBody>
      </p:sp>
      <p:sp>
        <p:nvSpPr>
          <p:cNvPr id="3" name="Title 2"/>
          <p:cNvSpPr>
            <a:spLocks noGrp="1"/>
          </p:cNvSpPr>
          <p:nvPr>
            <p:ph type="title"/>
          </p:nvPr>
        </p:nvSpPr>
        <p:spPr/>
        <p:txBody>
          <a:bodyPr/>
          <a:lstStyle/>
          <a:p>
            <a:r>
              <a:rPr lang="en-US" dirty="0" smtClean="0">
                <a:solidFill>
                  <a:schemeClr val="bg1"/>
                </a:solidFill>
              </a:rPr>
              <a:t>Improve Content Searching</a:t>
            </a:r>
            <a:endParaRPr lang="en-US" dirty="0">
              <a:solidFill>
                <a:schemeClr val="bg1"/>
              </a:solidFill>
            </a:endParaRPr>
          </a:p>
        </p:txBody>
      </p:sp>
    </p:spTree>
    <p:extLst>
      <p:ext uri="{BB962C8B-B14F-4D97-AF65-F5344CB8AC3E}">
        <p14:creationId xmlns:p14="http://schemas.microsoft.com/office/powerpoint/2010/main" val="1388426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5.71866E-7 0 L -0.18369 0 " pathEditMode="relative" rAng="0" ptsTypes="AA">
                                      <p:cBhvr>
                                        <p:cTn id="6" dur="2000" fill="hold"/>
                                        <p:tgtEl>
                                          <p:spTgt spid="3075"/>
                                        </p:tgtEl>
                                        <p:attrNameLst>
                                          <p:attrName>ppt_x</p:attrName>
                                          <p:attrName>ppt_y</p:attrName>
                                        </p:attrNameLst>
                                      </p:cBhvr>
                                      <p:rCtr x="-9191" y="0"/>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500"/>
                                        <p:tgtEl>
                                          <p:spTgt spid="5">
                                            <p:txEl>
                                              <p:pRg st="4" end="4"/>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500"/>
                                        <p:tgtEl>
                                          <p:spTgt spid="5">
                                            <p:txEl>
                                              <p:pRg st="6" end="6"/>
                                            </p:txEl>
                                          </p:spTgt>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animEffect transition="in" filter="fade">
                                      <p:cBhvr>
                                        <p:cTn id="33" dur="500"/>
                                        <p:tgtEl>
                                          <p:spTgt spid="5">
                                            <p:txEl>
                                              <p:pRg st="7" end="7"/>
                                            </p:txEl>
                                          </p:spTgt>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Effect transition="in" filter="fade">
                                      <p:cBhvr>
                                        <p:cTn id="37" dur="500"/>
                                        <p:tgtEl>
                                          <p:spTgt spid="5">
                                            <p:txEl>
                                              <p:pRg st="8" end="8"/>
                                            </p:txEl>
                                          </p:spTgt>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5">
                                            <p:txEl>
                                              <p:pRg st="9" end="9"/>
                                            </p:txEl>
                                          </p:spTgt>
                                        </p:tgtEl>
                                        <p:attrNameLst>
                                          <p:attrName>style.visibility</p:attrName>
                                        </p:attrNameLst>
                                      </p:cBhvr>
                                      <p:to>
                                        <p:strVal val="visible"/>
                                      </p:to>
                                    </p:set>
                                    <p:animEffect transition="in" filter="fade">
                                      <p:cBhvr>
                                        <p:cTn id="41"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637" y="378505"/>
            <a:ext cx="7543800" cy="7538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79"/>
            <a:ext cx="12440889" cy="6992046"/>
          </a:xfrm>
          <a:prstGeom prst="rect">
            <a:avLst/>
          </a:prstGeom>
        </p:spPr>
      </p:pic>
      <p:sp>
        <p:nvSpPr>
          <p:cNvPr id="5" name="Rectangle 4"/>
          <p:cNvSpPr/>
          <p:nvPr/>
        </p:nvSpPr>
        <p:spPr bwMode="auto">
          <a:xfrm>
            <a:off x="274320" y="2279302"/>
            <a:ext cx="4648517" cy="297056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KnowledgeLake Connect &amp; </a:t>
            </a: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Unify</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2 clicks and no keystrokes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Browsers, Apps &amp; Green Screens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SDK</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Title 7"/>
          <p:cNvSpPr>
            <a:spLocks noGrp="1"/>
          </p:cNvSpPr>
          <p:nvPr>
            <p:ph type="title"/>
          </p:nvPr>
        </p:nvSpPr>
        <p:spPr>
          <a:xfrm>
            <a:off x="274639" y="295274"/>
            <a:ext cx="11889564" cy="1677988"/>
          </a:xfrm>
        </p:spPr>
        <p:txBody>
          <a:bodyPr/>
          <a:lstStyle/>
          <a:p>
            <a:r>
              <a:rPr lang="en-US" dirty="0" smtClean="0">
                <a:solidFill>
                  <a:schemeClr val="bg1"/>
                </a:solidFill>
              </a:rPr>
              <a:t>Search… without leaving</a:t>
            </a:r>
            <a:br>
              <a:rPr lang="en-US" dirty="0" smtClean="0">
                <a:solidFill>
                  <a:schemeClr val="bg1"/>
                </a:solidFill>
              </a:rPr>
            </a:br>
            <a:r>
              <a:rPr lang="en-US" dirty="0" smtClean="0">
                <a:solidFill>
                  <a:schemeClr val="bg1"/>
                </a:solidFill>
              </a:rPr>
              <a:t>your App</a:t>
            </a:r>
            <a:endParaRPr lang="en-US" dirty="0">
              <a:solidFill>
                <a:schemeClr val="bg1"/>
              </a:solidFill>
            </a:endParaRPr>
          </a:p>
        </p:txBody>
      </p:sp>
    </p:spTree>
    <p:extLst>
      <p:ext uri="{BB962C8B-B14F-4D97-AF65-F5344CB8AC3E}">
        <p14:creationId xmlns:p14="http://schemas.microsoft.com/office/powerpoint/2010/main" val="3745961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1.69561E-6 2.03813E-6 L 0.04596 -0.00568 " pathEditMode="relative" rAng="0" ptsTypes="AA">
                                      <p:cBhvr>
                                        <p:cTn id="6" dur="2000" fill="hold"/>
                                        <p:tgtEl>
                                          <p:spTgt spid="1032"/>
                                        </p:tgtEl>
                                        <p:attrNameLst>
                                          <p:attrName>ppt_x</p:attrName>
                                          <p:attrName>ppt_y</p:attrName>
                                        </p:attrNameLst>
                                      </p:cBhvr>
                                      <p:rCtr x="2298" y="-2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9557" y="754061"/>
            <a:ext cx="6431280" cy="6431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79"/>
            <a:ext cx="12440889" cy="6992046"/>
          </a:xfrm>
          <a:prstGeom prst="rect">
            <a:avLst/>
          </a:prstGeom>
        </p:spPr>
      </p:pic>
      <p:sp>
        <p:nvSpPr>
          <p:cNvPr id="5" name="Rectangle 4"/>
          <p:cNvSpPr/>
          <p:nvPr/>
        </p:nvSpPr>
        <p:spPr bwMode="auto">
          <a:xfrm>
            <a:off x="274320" y="1524946"/>
            <a:ext cx="4800917" cy="5020316"/>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eDiscovery Center</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Case Management</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eDiscovery Sets</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In Place Holds</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Search and Export</a:t>
            </a:r>
          </a:p>
        </p:txBody>
      </p:sp>
      <p:sp>
        <p:nvSpPr>
          <p:cNvPr id="8" name="Title 7"/>
          <p:cNvSpPr>
            <a:spLocks noGrp="1"/>
          </p:cNvSpPr>
          <p:nvPr>
            <p:ph type="title"/>
          </p:nvPr>
        </p:nvSpPr>
        <p:spPr/>
        <p:txBody>
          <a:bodyPr/>
          <a:lstStyle/>
          <a:p>
            <a:r>
              <a:rPr lang="en-US" dirty="0" smtClean="0">
                <a:solidFill>
                  <a:schemeClr val="bg1"/>
                </a:solidFill>
              </a:rPr>
              <a:t>Setup an eDiscovery Center</a:t>
            </a:r>
            <a:endParaRPr lang="en-US" dirty="0">
              <a:solidFill>
                <a:schemeClr val="bg1"/>
              </a:solidFill>
            </a:endParaRPr>
          </a:p>
        </p:txBody>
      </p:sp>
    </p:spTree>
    <p:extLst>
      <p:ext uri="{BB962C8B-B14F-4D97-AF65-F5344CB8AC3E}">
        <p14:creationId xmlns:p14="http://schemas.microsoft.com/office/powerpoint/2010/main" val="17163716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4.79449E-6 1.92011E-6 L -0.05744 1.92011E-6 " pathEditMode="relative" rAng="0" ptsTypes="AA">
                                      <p:cBhvr>
                                        <p:cTn id="6" dur="2000" fill="hold"/>
                                        <p:tgtEl>
                                          <p:spTgt spid="8194"/>
                                        </p:tgtEl>
                                        <p:attrNameLst>
                                          <p:attrName>ppt_x</p:attrName>
                                          <p:attrName>ppt_y</p:attrName>
                                        </p:attrNameLst>
                                      </p:cBhvr>
                                      <p:rCtr x="-287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Workflow</a:t>
            </a:r>
            <a:endParaRPr lang="en-US" dirty="0"/>
          </a:p>
        </p:txBody>
      </p:sp>
    </p:spTree>
    <p:extLst>
      <p:ext uri="{BB962C8B-B14F-4D97-AF65-F5344CB8AC3E}">
        <p14:creationId xmlns:p14="http://schemas.microsoft.com/office/powerpoint/2010/main" val="52573345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dvd-ppt-slideshow.com/blog/wp-content/uploads/2010/08/universe-wallpaper-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5237" y="1326802"/>
            <a:ext cx="7239000" cy="54292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79"/>
            <a:ext cx="12440889" cy="6992046"/>
          </a:xfrm>
          <a:prstGeom prst="rect">
            <a:avLst/>
          </a:prstGeom>
        </p:spPr>
      </p:pic>
      <p:sp>
        <p:nvSpPr>
          <p:cNvPr id="5" name="Rectangle 4"/>
          <p:cNvSpPr/>
          <p:nvPr/>
        </p:nvSpPr>
        <p:spPr bwMode="auto">
          <a:xfrm>
            <a:off x="274320" y="1363662"/>
            <a:ext cx="4648517" cy="487680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mj-lt"/>
                <a:ea typeface="Segoe UI" pitchFamily="34" charset="0"/>
                <a:cs typeface="Segoe UI" pitchFamily="34" charset="0"/>
              </a:rPr>
              <a:t>Workflow Manager</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Scalable Farms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Off WFE’s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Service Bus for Events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Long running workflows</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Execute SP 2010 Workflows</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3600" dirty="0" smtClean="0">
                <a:gradFill>
                  <a:gsLst>
                    <a:gs pos="0">
                      <a:srgbClr val="FFFFFF"/>
                    </a:gs>
                    <a:gs pos="100000">
                      <a:srgbClr val="FFFFFF"/>
                    </a:gs>
                  </a:gsLst>
                  <a:lin ang="5400000" scaled="0"/>
                </a:gradFill>
                <a:latin typeface="+mj-lt"/>
                <a:ea typeface="Segoe UI" pitchFamily="34" charset="0"/>
                <a:cs typeface="Segoe UI" pitchFamily="34" charset="0"/>
              </a:rPr>
              <a:t>Office 365</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Runs in Azure</a:t>
            </a:r>
          </a:p>
          <a:p>
            <a:pPr marL="1037871" lvl="1" indent="-571500" defTabSz="932472" fontAlgn="base">
              <a:lnSpc>
                <a:spcPct val="90000"/>
              </a:lnSpc>
              <a:spcBef>
                <a:spcPct val="0"/>
              </a:spcBef>
              <a:spcAft>
                <a:spcPts val="1200"/>
              </a:spcAft>
              <a:buFont typeface="Arial" pitchFamily="34" charset="0"/>
              <a:buChar char="•"/>
            </a:pPr>
            <a:r>
              <a:rPr lang="en-US" sz="2000" dirty="0" smtClean="0">
                <a:gradFill>
                  <a:gsLst>
                    <a:gs pos="0">
                      <a:srgbClr val="FFFFFF"/>
                    </a:gs>
                    <a:gs pos="100000">
                      <a:srgbClr val="FFFFFF"/>
                    </a:gs>
                  </a:gsLst>
                  <a:lin ang="5400000" scaled="0"/>
                </a:gradFill>
                <a:latin typeface="+mj-lt"/>
                <a:ea typeface="Segoe UI" pitchFamily="34" charset="0"/>
                <a:cs typeface="Segoe UI" pitchFamily="34" charset="0"/>
              </a:rPr>
              <a:t>Automatically Partitioned</a:t>
            </a:r>
            <a:endParaRPr lang="en-US" sz="2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endParaRPr lang="en-US" sz="36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Title 7"/>
          <p:cNvSpPr>
            <a:spLocks noGrp="1"/>
          </p:cNvSpPr>
          <p:nvPr>
            <p:ph type="title"/>
          </p:nvPr>
        </p:nvSpPr>
        <p:spPr>
          <a:xfrm>
            <a:off x="274639" y="295274"/>
            <a:ext cx="7086598" cy="917575"/>
          </a:xfrm>
        </p:spPr>
        <p:txBody>
          <a:bodyPr/>
          <a:lstStyle/>
          <a:p>
            <a:r>
              <a:rPr lang="en-US" dirty="0" smtClean="0">
                <a:solidFill>
                  <a:schemeClr val="bg1"/>
                </a:solidFill>
              </a:rPr>
              <a:t>Scale Out Workflow </a:t>
            </a:r>
            <a:endParaRPr lang="en-US" dirty="0">
              <a:solidFill>
                <a:schemeClr val="bg1"/>
              </a:solidFill>
            </a:endParaRPr>
          </a:p>
        </p:txBody>
      </p:sp>
    </p:spTree>
    <p:extLst>
      <p:ext uri="{BB962C8B-B14F-4D97-AF65-F5344CB8AC3E}">
        <p14:creationId xmlns:p14="http://schemas.microsoft.com/office/powerpoint/2010/main" val="9010716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1026"/>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6" end="6"/>
                                            </p:txEl>
                                          </p:spTgt>
                                        </p:tgtEl>
                                        <p:attrNameLst>
                                          <p:attrName>style.visibility</p:attrName>
                                        </p:attrNameLst>
                                      </p:cBhvr>
                                      <p:to>
                                        <p:strVal val="visible"/>
                                      </p:to>
                                    </p:set>
                                    <p:animEffect transition="in" filter="fade">
                                      <p:cBhvr>
                                        <p:cTn id="11" dur="500"/>
                                        <p:tgtEl>
                                          <p:spTgt spid="5">
                                            <p:txEl>
                                              <p:pRg st="6" end="6"/>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
                                            <p:txEl>
                                              <p:pRg st="7" end="7"/>
                                            </p:txEl>
                                          </p:spTgt>
                                        </p:tgtEl>
                                        <p:attrNameLst>
                                          <p:attrName>style.visibility</p:attrName>
                                        </p:attrNameLst>
                                      </p:cBhvr>
                                      <p:to>
                                        <p:strVal val="visible"/>
                                      </p:to>
                                    </p:set>
                                    <p:animEffect transition="in" filter="fade">
                                      <p:cBhvr>
                                        <p:cTn id="14" dur="500"/>
                                        <p:tgtEl>
                                          <p:spTgt spid="5">
                                            <p:txEl>
                                              <p:pRg st="7" end="7"/>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5">
                                            <p:txEl>
                                              <p:pRg st="8" end="8"/>
                                            </p:txEl>
                                          </p:spTgt>
                                        </p:tgtEl>
                                        <p:attrNameLst>
                                          <p:attrName>style.visibility</p:attrName>
                                        </p:attrNameLst>
                                      </p:cBhvr>
                                      <p:to>
                                        <p:strVal val="visible"/>
                                      </p:to>
                                    </p:set>
                                    <p:animEffect transition="in" filter="fade">
                                      <p:cBhvr>
                                        <p:cTn id="1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chris.caplinger\AppData\Local\Microsoft\Windows\Temporary Internet Files\Content.IE5\7A0ULWZV\MP90044849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6036" y="1135062"/>
            <a:ext cx="8229601" cy="54864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79"/>
            <a:ext cx="12436475" cy="6989565"/>
          </a:xfrm>
          <a:prstGeom prst="rect">
            <a:avLst/>
          </a:prstGeom>
        </p:spPr>
      </p:pic>
      <p:sp>
        <p:nvSpPr>
          <p:cNvPr id="5" name="Rectangle 4"/>
          <p:cNvSpPr/>
          <p:nvPr/>
        </p:nvSpPr>
        <p:spPr bwMode="auto">
          <a:xfrm>
            <a:off x="122237" y="1516062"/>
            <a:ext cx="4877117" cy="396240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Use Stages/Loops/Steps</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Use Visual Designer</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Design in SharePoint Workflow Designer</a:t>
            </a:r>
          </a:p>
        </p:txBody>
      </p:sp>
      <p:sp>
        <p:nvSpPr>
          <p:cNvPr id="8" name="Title 7"/>
          <p:cNvSpPr>
            <a:spLocks noGrp="1"/>
          </p:cNvSpPr>
          <p:nvPr>
            <p:ph type="title"/>
          </p:nvPr>
        </p:nvSpPr>
        <p:spPr/>
        <p:txBody>
          <a:bodyPr/>
          <a:lstStyle/>
          <a:p>
            <a:r>
              <a:rPr lang="en-US" dirty="0" smtClean="0">
                <a:solidFill>
                  <a:schemeClr val="bg1"/>
                </a:solidFill>
              </a:rPr>
              <a:t>Simplify Workflow Design</a:t>
            </a:r>
            <a:endParaRPr lang="en-US" dirty="0">
              <a:solidFill>
                <a:schemeClr val="bg1"/>
              </a:solidFill>
            </a:endParaRPr>
          </a:p>
        </p:txBody>
      </p:sp>
    </p:spTree>
    <p:extLst>
      <p:ext uri="{BB962C8B-B14F-4D97-AF65-F5344CB8AC3E}">
        <p14:creationId xmlns:p14="http://schemas.microsoft.com/office/powerpoint/2010/main" val="3469230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0.0245 -1.17567E-6 L 0.12255 -1.17567E-6 " pathEditMode="relative" rAng="0" ptsTypes="AA">
                                      <p:cBhvr>
                                        <p:cTn id="6" dur="2000" fill="hold"/>
                                        <p:tgtEl>
                                          <p:spTgt spid="9218"/>
                                        </p:tgtEl>
                                        <p:attrNameLst>
                                          <p:attrName>ppt_x</p:attrName>
                                          <p:attrName>ppt_y</p:attrName>
                                        </p:attrNameLst>
                                      </p:cBhvr>
                                      <p:rCtr x="735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12436475" cy="6994525"/>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260386" y="1567397"/>
            <a:ext cx="11915701" cy="5206465"/>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2" spcCol="274320" rtlCol="0" fromWordArt="0" anchor="t" anchorCtr="0" forceAA="0" compatLnSpc="1">
            <a:prstTxWarp prst="textNoShape">
              <a:avLst/>
            </a:prstTxWarp>
            <a:noAutofit/>
          </a:bodyPr>
          <a:lstStyle/>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Setup Site Based Retention</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Use the Term Store</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Use Mobile Pages</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Add Mobile Content</a:t>
            </a:r>
          </a:p>
          <a:p>
            <a:pPr marL="742950" indent="-742950" defTabSz="932472" fontAlgn="base">
              <a:lnSpc>
                <a:spcPct val="90000"/>
              </a:lnSpc>
              <a:spcBef>
                <a:spcPct val="0"/>
              </a:spcBef>
              <a:spcAft>
                <a:spcPts val="1200"/>
              </a:spcAft>
              <a:buFont typeface="+mj-lt"/>
              <a:buAutoNum type="arabicPeriod"/>
            </a:pPr>
            <a:r>
              <a:rPr lang="en-US" sz="3200" dirty="0">
                <a:gradFill>
                  <a:gsLst>
                    <a:gs pos="0">
                      <a:srgbClr val="FFFFFF"/>
                    </a:gs>
                    <a:gs pos="100000">
                      <a:srgbClr val="FFFFFF"/>
                    </a:gs>
                  </a:gsLst>
                  <a:lin ang="5400000" scaled="0"/>
                </a:gradFill>
                <a:latin typeface="+mj-lt"/>
                <a:ea typeface="Segoe UI" pitchFamily="34" charset="0"/>
                <a:cs typeface="Segoe UI" pitchFamily="34" charset="0"/>
              </a:rPr>
              <a:t>Sync Content with SkyDrive Pro</a:t>
            </a:r>
          </a:p>
          <a:p>
            <a:pPr marL="742950" indent="-742950" defTabSz="932472" fontAlgn="base">
              <a:lnSpc>
                <a:spcPct val="90000"/>
              </a:lnSpc>
              <a:spcBef>
                <a:spcPct val="0"/>
              </a:spcBef>
              <a:spcAft>
                <a:spcPts val="1200"/>
              </a:spcAft>
              <a:buFont typeface="+mj-lt"/>
              <a:buAutoNum type="arabicPeriod"/>
            </a:pPr>
            <a:r>
              <a:rPr lang="en-US" sz="3200" dirty="0">
                <a:gradFill>
                  <a:gsLst>
                    <a:gs pos="0">
                      <a:srgbClr val="FFFFFF"/>
                    </a:gs>
                    <a:gs pos="100000">
                      <a:srgbClr val="FFFFFF"/>
                    </a:gs>
                  </a:gsLst>
                  <a:lin ang="5400000" scaled="0"/>
                </a:gradFill>
                <a:latin typeface="+mj-lt"/>
                <a:ea typeface="Segoe UI" pitchFamily="34" charset="0"/>
                <a:cs typeface="Segoe UI" pitchFamily="34" charset="0"/>
              </a:rPr>
              <a:t>Use a SharePoint Desktop App</a:t>
            </a: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Scan/Upload without leaving your App</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User New Crawling Features</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Improved Content Searching</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Search… without leaving your App</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Setup eDiscovery</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Simplify Workflow Design</a:t>
            </a:r>
          </a:p>
          <a:p>
            <a:pPr marL="742950" indent="-742950" defTabSz="932472" fontAlgn="base">
              <a:lnSpc>
                <a:spcPct val="90000"/>
              </a:lnSpc>
              <a:spcBef>
                <a:spcPct val="0"/>
              </a:spcBef>
              <a:spcAft>
                <a:spcPts val="1200"/>
              </a:spcAft>
              <a:buFont typeface="+mj-lt"/>
              <a:buAutoNum type="arabicPeriod"/>
            </a:pPr>
            <a:r>
              <a:rPr lang="en-US" sz="3200" dirty="0" smtClean="0">
                <a:gradFill>
                  <a:gsLst>
                    <a:gs pos="0">
                      <a:srgbClr val="FFFFFF"/>
                    </a:gs>
                    <a:gs pos="100000">
                      <a:srgbClr val="FFFFFF"/>
                    </a:gs>
                  </a:gsLst>
                  <a:lin ang="5400000" scaled="0"/>
                </a:gradFill>
                <a:latin typeface="+mj-lt"/>
                <a:ea typeface="Segoe UI" pitchFamily="34" charset="0"/>
                <a:cs typeface="Segoe UI" pitchFamily="34" charset="0"/>
              </a:rPr>
              <a:t>Host Workflow in Azure</a:t>
            </a: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a:p>
            <a:pPr marL="742950" indent="-742950" defTabSz="932472" fontAlgn="base">
              <a:lnSpc>
                <a:spcPct val="90000"/>
              </a:lnSpc>
              <a:spcBef>
                <a:spcPct val="0"/>
              </a:spcBef>
              <a:spcAft>
                <a:spcPts val="1200"/>
              </a:spcAft>
              <a:buFont typeface="+mj-lt"/>
              <a:buAutoNum type="arabicPeriod"/>
            </a:pPr>
            <a:endParaRPr lang="en-US" sz="32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Title 7"/>
          <p:cNvSpPr>
            <a:spLocks noGrp="1"/>
          </p:cNvSpPr>
          <p:nvPr>
            <p:ph type="title"/>
          </p:nvPr>
        </p:nvSpPr>
        <p:spPr/>
        <p:txBody>
          <a:bodyPr/>
          <a:lstStyle/>
          <a:p>
            <a:r>
              <a:rPr lang="en-US" dirty="0" smtClean="0">
                <a:solidFill>
                  <a:schemeClr val="bg1"/>
                </a:solidFill>
              </a:rPr>
              <a:t>13 Way to make ECM Rock!</a:t>
            </a:r>
            <a:endParaRPr lang="en-US" dirty="0">
              <a:solidFill>
                <a:schemeClr val="bg1"/>
              </a:solidFill>
            </a:endParaRPr>
          </a:p>
        </p:txBody>
      </p:sp>
    </p:spTree>
    <p:extLst>
      <p:ext uri="{BB962C8B-B14F-4D97-AF65-F5344CB8AC3E}">
        <p14:creationId xmlns:p14="http://schemas.microsoft.com/office/powerpoint/2010/main" val="4835127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Evaluations…</a:t>
            </a:r>
            <a:br>
              <a:rPr lang="en-US" dirty="0" smtClean="0">
                <a:solidFill>
                  <a:schemeClr val="bg1"/>
                </a:solidFill>
              </a:rPr>
            </a:br>
            <a:r>
              <a:rPr lang="en-US" sz="3600" dirty="0">
                <a:solidFill>
                  <a:schemeClr val="bg1"/>
                </a:solidFill>
              </a:rPr>
              <a:t/>
            </a:r>
            <a:br>
              <a:rPr lang="en-US" sz="3600" dirty="0">
                <a:solidFill>
                  <a:schemeClr val="bg1"/>
                </a:solidFill>
              </a:rPr>
            </a:br>
            <a:r>
              <a:rPr lang="en-US" sz="3600" dirty="0" smtClean="0">
                <a:solidFill>
                  <a:schemeClr val="bg1"/>
                </a:solidFill>
              </a:rPr>
              <a:t>http</a:t>
            </a:r>
            <a:r>
              <a:rPr lang="en-US" sz="3600" dirty="0">
                <a:solidFill>
                  <a:schemeClr val="bg1"/>
                </a:solidFill>
              </a:rPr>
              <a:t>://myspc.mssharepointconference.com/Evaluations/Index</a:t>
            </a:r>
          </a:p>
        </p:txBody>
      </p:sp>
    </p:spTree>
    <p:extLst>
      <p:ext uri="{BB962C8B-B14F-4D97-AF65-F5344CB8AC3E}">
        <p14:creationId xmlns:p14="http://schemas.microsoft.com/office/powerpoint/2010/main" val="179114540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Evaluations…</a:t>
            </a:r>
            <a:br>
              <a:rPr lang="en-US" dirty="0" smtClean="0"/>
            </a:br>
            <a:r>
              <a:rPr lang="en-US" sz="3600" dirty="0"/>
              <a:t/>
            </a:r>
            <a:br>
              <a:rPr lang="en-US" sz="3600" dirty="0"/>
            </a:br>
            <a:r>
              <a:rPr lang="en-US" sz="3600" dirty="0" smtClean="0"/>
              <a:t>http</a:t>
            </a:r>
            <a:r>
              <a:rPr lang="en-US" sz="3600" dirty="0"/>
              <a:t>://myspc.mssharepointconference.com/Evaluations/Index</a:t>
            </a:r>
          </a:p>
        </p:txBody>
      </p:sp>
    </p:spTree>
    <p:extLst>
      <p:ext uri="{BB962C8B-B14F-4D97-AF65-F5344CB8AC3E}">
        <p14:creationId xmlns:p14="http://schemas.microsoft.com/office/powerpoint/2010/main" val="304944922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dirty="0"/>
              <a:t>Questions</a:t>
            </a:r>
            <a:endParaRPr lang="en-US" sz="6000" dirty="0"/>
          </a:p>
        </p:txBody>
      </p:sp>
      <p:sp>
        <p:nvSpPr>
          <p:cNvPr id="5" name="Text Placeholder 4"/>
          <p:cNvSpPr>
            <a:spLocks noGrp="1"/>
          </p:cNvSpPr>
          <p:nvPr>
            <p:ph type="body" sz="quarter" idx="12"/>
          </p:nvPr>
        </p:nvSpPr>
        <p:spPr>
          <a:xfrm>
            <a:off x="4846637" y="5554662"/>
            <a:ext cx="7315201" cy="1372151"/>
          </a:xfrm>
        </p:spPr>
        <p:txBody>
          <a:bodyPr/>
          <a:lstStyle/>
          <a:p>
            <a:r>
              <a:rPr lang="en-US" dirty="0"/>
              <a:t>@</a:t>
            </a:r>
            <a:r>
              <a:rPr lang="en-US" dirty="0" err="1"/>
              <a:t>chrislcap</a:t>
            </a:r>
            <a:endParaRPr lang="en-US" dirty="0"/>
          </a:p>
        </p:txBody>
      </p:sp>
    </p:spTree>
    <p:extLst>
      <p:ext uri="{BB962C8B-B14F-4D97-AF65-F5344CB8AC3E}">
        <p14:creationId xmlns:p14="http://schemas.microsoft.com/office/powerpoint/2010/main" val="9354934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88782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763345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8707"/>
            <a:ext cx="12436475" cy="7583232"/>
          </a:xfrm>
          <a:prstGeom prst="rect">
            <a:avLst/>
          </a:prstGeom>
        </p:spPr>
      </p:pic>
      <p:sp>
        <p:nvSpPr>
          <p:cNvPr id="7" name="Rectangle 6"/>
          <p:cNvSpPr/>
          <p:nvPr/>
        </p:nvSpPr>
        <p:spPr bwMode="auto">
          <a:xfrm>
            <a:off x="731837" y="1668462"/>
            <a:ext cx="10058400" cy="2743200"/>
          </a:xfrm>
          <a:prstGeom prst="rect">
            <a:avLst/>
          </a:prstGeom>
          <a:solidFill>
            <a:schemeClr val="accent2">
              <a:alpha val="53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6600" dirty="0" smtClean="0">
                <a:solidFill>
                  <a:schemeClr val="bg1"/>
                </a:solidFill>
                <a:latin typeface="+mj-lt"/>
              </a:rPr>
              <a:t>What is Enterprise Content Management?</a:t>
            </a:r>
            <a:endParaRPr lang="en-US" sz="6600" dirty="0">
              <a:solidFill>
                <a:schemeClr val="bg1"/>
              </a:solidFill>
              <a:latin typeface="+mj-lt"/>
            </a:endParaRPr>
          </a:p>
        </p:txBody>
      </p:sp>
    </p:spTree>
    <p:extLst>
      <p:ext uri="{BB962C8B-B14F-4D97-AF65-F5344CB8AC3E}">
        <p14:creationId xmlns:p14="http://schemas.microsoft.com/office/powerpoint/2010/main" val="27601988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8707"/>
            <a:ext cx="12436475" cy="7583232"/>
          </a:xfrm>
          <a:prstGeom prst="rect">
            <a:avLst/>
          </a:prstGeom>
        </p:spPr>
      </p:pic>
      <p:sp>
        <p:nvSpPr>
          <p:cNvPr id="7" name="Rectangle 6"/>
          <p:cNvSpPr/>
          <p:nvPr/>
        </p:nvSpPr>
        <p:spPr bwMode="auto">
          <a:xfrm>
            <a:off x="5075237" y="144462"/>
            <a:ext cx="7010400" cy="4648200"/>
          </a:xfrm>
          <a:prstGeom prst="rect">
            <a:avLst/>
          </a:prstGeom>
          <a:solidFill>
            <a:schemeClr val="accent2">
              <a:alpha val="53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800" i="1" dirty="0">
                <a:solidFill>
                  <a:schemeClr val="bg1"/>
                </a:solidFill>
              </a:rPr>
              <a:t>Enterprise Content Management (ECM) is the strategies, methods and tools used to capture, manage, store, preserve, and deliver content and documents related to organizational processes. ECM tools and strategies allow the management of an organization's unstructured information, wherever that information exists.</a:t>
            </a:r>
          </a:p>
          <a:p>
            <a:endParaRPr lang="en-US" sz="2800" dirty="0" smtClean="0">
              <a:solidFill>
                <a:schemeClr val="bg1"/>
              </a:solidFill>
            </a:endParaRPr>
          </a:p>
          <a:p>
            <a:r>
              <a:rPr lang="en-US" sz="2800" dirty="0" smtClean="0">
                <a:solidFill>
                  <a:schemeClr val="bg1"/>
                </a:solidFill>
              </a:rPr>
              <a:t>- </a:t>
            </a:r>
            <a:r>
              <a:rPr lang="en-US" sz="2800" dirty="0">
                <a:solidFill>
                  <a:schemeClr val="bg1"/>
                </a:solidFill>
              </a:rPr>
              <a:t>AIIM International</a:t>
            </a:r>
          </a:p>
        </p:txBody>
      </p:sp>
    </p:spTree>
    <p:extLst>
      <p:ext uri="{BB962C8B-B14F-4D97-AF65-F5344CB8AC3E}">
        <p14:creationId xmlns:p14="http://schemas.microsoft.com/office/powerpoint/2010/main" val="10215159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 Page Image of ‘13’</a:t>
            </a:r>
            <a:endParaRPr lang="en-US" dirty="0"/>
          </a:p>
        </p:txBody>
      </p:sp>
      <p:sp>
        <p:nvSpPr>
          <p:cNvPr id="3" name="Text Placeholder 2"/>
          <p:cNvSpPr>
            <a:spLocks noGrp="1"/>
          </p:cNvSpPr>
          <p:nvPr>
            <p:ph type="body" sz="quarter" idx="10"/>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436475" cy="8083709"/>
          </a:xfrm>
          <a:prstGeom prst="rect">
            <a:avLst/>
          </a:prstGeom>
        </p:spPr>
      </p:pic>
      <p:sp>
        <p:nvSpPr>
          <p:cNvPr id="6" name="Rectangle 5"/>
          <p:cNvSpPr/>
          <p:nvPr/>
        </p:nvSpPr>
        <p:spPr bwMode="auto">
          <a:xfrm>
            <a:off x="274319" y="274320"/>
            <a:ext cx="4648517" cy="4061142"/>
          </a:xfrm>
          <a:prstGeom prst="rect">
            <a:avLst/>
          </a:prstGeom>
          <a:solidFill>
            <a:schemeClr val="accent1">
              <a:alpha val="63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Governance and Taxonomy</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Mobility</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Onramp and Usage</a:t>
            </a:r>
          </a:p>
          <a:p>
            <a:pPr defTabSz="932472" fontAlgn="base">
              <a:lnSpc>
                <a:spcPct val="90000"/>
              </a:lnSpc>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Search</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Workflow</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302190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animEffect transition="in" filter="fade">
                                      <p:cBhvr>
                                        <p:cTn id="15" dur="500"/>
                                        <p:tgtEl>
                                          <p:spTgt spid="6">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Effect transition="in" filter="fade">
                                      <p:cBhvr>
                                        <p:cTn id="19" dur="500"/>
                                        <p:tgtEl>
                                          <p:spTgt spid="6">
                                            <p:txEl>
                                              <p:pRg st="6" end="6"/>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animEffect transition="in" filter="fade">
                                      <p:cBhvr>
                                        <p:cTn id="23"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Governance and Taxonomy</a:t>
            </a:r>
            <a:endParaRPr lang="en-US" dirty="0"/>
          </a:p>
        </p:txBody>
      </p:sp>
    </p:spTree>
    <p:extLst>
      <p:ext uri="{BB962C8B-B14F-4D97-AF65-F5344CB8AC3E}">
        <p14:creationId xmlns:p14="http://schemas.microsoft.com/office/powerpoint/2010/main" val="322341010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chris.caplinger\AppData\Local\Microsoft\Windows\Temporary Internet Files\Content.IE5\802H0MIV\MP90042239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2164" y="601663"/>
            <a:ext cx="7026473" cy="56388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138"/>
            <a:ext cx="12439719" cy="6991387"/>
          </a:xfrm>
          <a:prstGeom prst="rect">
            <a:avLst/>
          </a:prstGeom>
        </p:spPr>
      </p:pic>
      <p:sp>
        <p:nvSpPr>
          <p:cNvPr id="5" name="Rectangle 4"/>
          <p:cNvSpPr/>
          <p:nvPr/>
        </p:nvSpPr>
        <p:spPr bwMode="auto">
          <a:xfrm>
            <a:off x="274320" y="1668462"/>
            <a:ext cx="7163117" cy="358140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nSpc>
                <a:spcPct val="90000"/>
              </a:lnSpc>
              <a:spcBef>
                <a:spcPct val="20000"/>
              </a:spcBef>
              <a:buSzPct val="90000"/>
            </a:pPr>
            <a:r>
              <a:rPr lang="en-US" sz="4000" dirty="0" smtClean="0">
                <a:solidFill>
                  <a:schemeClr val="bg1"/>
                </a:solidFill>
                <a:latin typeface="+mj-lt"/>
              </a:rPr>
              <a:t>Set </a:t>
            </a:r>
            <a:r>
              <a:rPr lang="en-US" sz="4000" dirty="0">
                <a:solidFill>
                  <a:schemeClr val="bg1"/>
                </a:solidFill>
                <a:latin typeface="+mj-lt"/>
              </a:rPr>
              <a:t>at Site Collection </a:t>
            </a:r>
            <a:r>
              <a:rPr lang="en-US" sz="4000" dirty="0" smtClean="0">
                <a:solidFill>
                  <a:schemeClr val="bg1"/>
                </a:solidFill>
                <a:latin typeface="+mj-lt"/>
              </a:rPr>
              <a:t>Level</a:t>
            </a:r>
          </a:p>
          <a:p>
            <a:pPr lvl="0">
              <a:lnSpc>
                <a:spcPct val="90000"/>
              </a:lnSpc>
              <a:spcBef>
                <a:spcPct val="20000"/>
              </a:spcBef>
              <a:buSzPct val="90000"/>
            </a:pPr>
            <a:endParaRPr lang="en-US" sz="1000" dirty="0" smtClean="0">
              <a:solidFill>
                <a:schemeClr val="bg1"/>
              </a:solidFill>
              <a:latin typeface="+mj-lt"/>
            </a:endParaRPr>
          </a:p>
          <a:p>
            <a:pPr lvl="0">
              <a:lnSpc>
                <a:spcPct val="90000"/>
              </a:lnSpc>
              <a:spcBef>
                <a:spcPct val="20000"/>
              </a:spcBef>
              <a:buSzPct val="90000"/>
            </a:pPr>
            <a:r>
              <a:rPr lang="en-US" sz="4000" dirty="0" smtClean="0">
                <a:solidFill>
                  <a:schemeClr val="bg1"/>
                </a:solidFill>
                <a:latin typeface="+mj-lt"/>
              </a:rPr>
              <a:t>Sites </a:t>
            </a:r>
            <a:r>
              <a:rPr lang="en-US" sz="4000" dirty="0">
                <a:solidFill>
                  <a:schemeClr val="bg1"/>
                </a:solidFill>
                <a:latin typeface="+mj-lt"/>
              </a:rPr>
              <a:t>in Site Collection </a:t>
            </a:r>
            <a:r>
              <a:rPr lang="en-US" sz="4000" dirty="0" smtClean="0">
                <a:solidFill>
                  <a:schemeClr val="bg1"/>
                </a:solidFill>
                <a:latin typeface="+mj-lt"/>
              </a:rPr>
              <a:t>use policies</a:t>
            </a:r>
          </a:p>
          <a:p>
            <a:pPr lvl="0">
              <a:lnSpc>
                <a:spcPct val="90000"/>
              </a:lnSpc>
              <a:spcBef>
                <a:spcPct val="20000"/>
              </a:spcBef>
              <a:buSzPct val="90000"/>
            </a:pPr>
            <a:endParaRPr lang="en-US" sz="1000" dirty="0" smtClean="0">
              <a:solidFill>
                <a:schemeClr val="bg1"/>
              </a:solidFill>
              <a:latin typeface="+mj-lt"/>
            </a:endParaRPr>
          </a:p>
          <a:p>
            <a:pPr lvl="0">
              <a:lnSpc>
                <a:spcPct val="90000"/>
              </a:lnSpc>
              <a:spcBef>
                <a:spcPct val="20000"/>
              </a:spcBef>
              <a:buSzPct val="90000"/>
            </a:pPr>
            <a:r>
              <a:rPr lang="en-US" sz="4000" dirty="0" smtClean="0">
                <a:solidFill>
                  <a:schemeClr val="bg1"/>
                </a:solidFill>
                <a:latin typeface="+mj-lt"/>
              </a:rPr>
              <a:t>Includes </a:t>
            </a:r>
            <a:r>
              <a:rPr lang="en-US" sz="4000" dirty="0">
                <a:solidFill>
                  <a:schemeClr val="bg1"/>
                </a:solidFill>
                <a:latin typeface="+mj-lt"/>
              </a:rPr>
              <a:t>Exchange Mailboxes associated with site</a:t>
            </a:r>
          </a:p>
          <a:p>
            <a:pPr defTabSz="932472" fontAlgn="base">
              <a:lnSpc>
                <a:spcPct val="90000"/>
              </a:lnSpc>
              <a:spcBef>
                <a:spcPct val="0"/>
              </a:spcBef>
              <a:spcAft>
                <a:spcPts val="1200"/>
              </a:spcAft>
            </a:pPr>
            <a:endParaRPr lang="en-US" sz="40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solidFill>
                  <a:schemeClr val="bg1"/>
                </a:solidFill>
              </a:rPr>
              <a:t>Setup Site Policies</a:t>
            </a:r>
            <a:endParaRPr lang="en-US" dirty="0">
              <a:solidFill>
                <a:schemeClr val="bg1"/>
              </a:solidFill>
            </a:endParaRPr>
          </a:p>
        </p:txBody>
      </p:sp>
    </p:spTree>
    <p:extLst>
      <p:ext uri="{BB962C8B-B14F-4D97-AF65-F5344CB8AC3E}">
        <p14:creationId xmlns:p14="http://schemas.microsoft.com/office/powerpoint/2010/main" val="86606973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harepointrm.files.wordpress.com/2010/09/managed-metadat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2009" y="737543"/>
            <a:ext cx="5237488" cy="542671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5" y="2480"/>
            <a:ext cx="12440890" cy="6992045"/>
          </a:xfrm>
          <a:prstGeom prst="rect">
            <a:avLst/>
          </a:prstGeom>
        </p:spPr>
      </p:pic>
      <p:sp>
        <p:nvSpPr>
          <p:cNvPr id="5" name="Rectangle 4"/>
          <p:cNvSpPr/>
          <p:nvPr/>
        </p:nvSpPr>
        <p:spPr bwMode="auto">
          <a:xfrm>
            <a:off x="263969" y="1668462"/>
            <a:ext cx="5805845" cy="289560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Pinning Terms</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Custom Properties</a:t>
            </a:r>
          </a:p>
          <a:p>
            <a:pPr defTabSz="932472" fontAlgn="base">
              <a:lnSpc>
                <a:spcPct val="90000"/>
              </a:lnSpc>
              <a:spcBef>
                <a:spcPct val="0"/>
              </a:spcBef>
              <a:spcAft>
                <a:spcPts val="1200"/>
              </a:spcAft>
            </a:pPr>
            <a:endParaRPr lang="en-US" sz="10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Metadata Navigation</a:t>
            </a:r>
          </a:p>
        </p:txBody>
      </p:sp>
      <p:sp>
        <p:nvSpPr>
          <p:cNvPr id="8" name="Title 7"/>
          <p:cNvSpPr>
            <a:spLocks noGrp="1"/>
          </p:cNvSpPr>
          <p:nvPr>
            <p:ph type="title"/>
          </p:nvPr>
        </p:nvSpPr>
        <p:spPr>
          <a:xfrm>
            <a:off x="274639" y="295274"/>
            <a:ext cx="7619998" cy="1525588"/>
          </a:xfrm>
        </p:spPr>
        <p:txBody>
          <a:bodyPr/>
          <a:lstStyle/>
          <a:p>
            <a:r>
              <a:rPr lang="en-US" dirty="0" smtClean="0">
                <a:solidFill>
                  <a:schemeClr val="bg1"/>
                </a:solidFill>
              </a:rPr>
              <a:t>Use the Term Store</a:t>
            </a:r>
            <a:endParaRPr lang="en-US" dirty="0">
              <a:solidFill>
                <a:schemeClr val="bg1"/>
              </a:solidFill>
            </a:endParaRPr>
          </a:p>
        </p:txBody>
      </p:sp>
    </p:spTree>
    <p:extLst>
      <p:ext uri="{BB962C8B-B14F-4D97-AF65-F5344CB8AC3E}">
        <p14:creationId xmlns:p14="http://schemas.microsoft.com/office/powerpoint/2010/main" val="1231829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1030"/>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Chris Caplinger; Hao Zhai</External_x0020_Speaker>
    <Session_x0020_Code xmlns="2295e2e7-0eeb-498e-8716-217bb2ee6ee3">SPC041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Caplinger, Hao Zhai </Speaker>
    <AverageRating xmlns="http://schemas.microsoft.com/sharepoint/v3" xsi:nil="true"/>
  </documentManagement>
</p:properties>
</file>

<file path=customXml/itemProps1.xml><?xml version="1.0" encoding="utf-8"?>
<ds:datastoreItem xmlns:ds="http://schemas.openxmlformats.org/officeDocument/2006/customXml" ds:itemID="{5CD1CDC2-3E87-4EEC-BBEE-6CC14C86B6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infopath/2007/PartnerControls"/>
    <ds:schemaRef ds:uri="http://www.w3.org/XML/1998/namespace"/>
    <ds:schemaRef ds:uri="http://schemas.microsoft.com/sharepoint/v3"/>
    <ds:schemaRef ds:uri="2295e2e7-0eeb-498e-8716-217bb2ee6ee3"/>
    <ds:schemaRef ds:uri="http://schemas.microsoft.com/office/2006/documentManagement/types"/>
    <ds:schemaRef ds:uri="http://schemas.microsoft.com/office/2006/metadata/properties"/>
    <ds:schemaRef ds:uri="http://purl.org/dc/terms/"/>
    <ds:schemaRef ds:uri="230e9df3-be65-4c73-a93b-d1236ebd677e"/>
    <ds:schemaRef ds:uri="http://schemas.openxmlformats.org/package/2006/metadata/core-properties"/>
    <ds:schemaRef ds:uri="032d541b-1b4e-4d91-93c7-b10533c52f7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SPC2012_IT-Pro_Template_16x9 - Copy</Template>
  <TotalTime>7727</TotalTime>
  <Words>3403</Words>
  <Application>Microsoft Office PowerPoint</Application>
  <PresentationFormat>Custom</PresentationFormat>
  <Paragraphs>284</Paragraphs>
  <Slides>32</Slides>
  <Notes>23</Notes>
  <HiddenSlides>0</HiddenSlides>
  <MMClips>0</MMClips>
  <ScaleCrop>false</ScaleCrop>
  <HeadingPairs>
    <vt:vector size="4" baseType="variant">
      <vt:variant>
        <vt:lpstr>Theme</vt:lpstr>
      </vt:variant>
      <vt:variant>
        <vt:i4>4</vt:i4>
      </vt:variant>
      <vt:variant>
        <vt:lpstr>Slide Titles</vt:lpstr>
      </vt:variant>
      <vt:variant>
        <vt:i4>32</vt:i4>
      </vt:variant>
    </vt:vector>
  </HeadingPairs>
  <TitlesOfParts>
    <vt:vector size="36" baseType="lpstr">
      <vt:lpstr>5-30072_SPC2012_IT-Pro_Template_16x9</vt:lpstr>
      <vt:lpstr>5-30072_SPC2012_IT-Pro_Template_16x9_Light</vt:lpstr>
      <vt:lpstr>5-30072_SPC2012_Business_Template_16x9</vt:lpstr>
      <vt:lpstr>5-30072_SPC2012_Business_Template_16x9_Light</vt:lpstr>
      <vt:lpstr>PowerPoint Presentation</vt:lpstr>
      <vt:lpstr>KnowledgeLake: ECM on SharePoint 2013 – 13 Ways to Make it Rock! </vt:lpstr>
      <vt:lpstr>Evaluations…  http://myspc.mssharepointconference.com/Evaluations/Index</vt:lpstr>
      <vt:lpstr>PowerPoint Presentation</vt:lpstr>
      <vt:lpstr>PowerPoint Presentation</vt:lpstr>
      <vt:lpstr>Full Page Image of ‘13’</vt:lpstr>
      <vt:lpstr>Governance and Taxonomy</vt:lpstr>
      <vt:lpstr>Setup Site Policies</vt:lpstr>
      <vt:lpstr>Use the Term Store</vt:lpstr>
      <vt:lpstr>Mobility</vt:lpstr>
      <vt:lpstr>Use Mobile Pages</vt:lpstr>
      <vt:lpstr>Mobile UI Options</vt:lpstr>
      <vt:lpstr>Office Web Apps</vt:lpstr>
      <vt:lpstr>Add Mobile Content</vt:lpstr>
      <vt:lpstr>Coming Soon</vt:lpstr>
      <vt:lpstr>Onramp and Usage</vt:lpstr>
      <vt:lpstr>Syncing and SkyDrive Pro</vt:lpstr>
      <vt:lpstr>Use a SharePoint Desktop App</vt:lpstr>
      <vt:lpstr>Scan/Upload… without leaving your App</vt:lpstr>
      <vt:lpstr>Search</vt:lpstr>
      <vt:lpstr>Use New Crawling Features</vt:lpstr>
      <vt:lpstr>Improve Content Searching</vt:lpstr>
      <vt:lpstr>Search… without leaving your App</vt:lpstr>
      <vt:lpstr>Setup an eDiscovery Center</vt:lpstr>
      <vt:lpstr>Workflow</vt:lpstr>
      <vt:lpstr>Scale Out Workflow </vt:lpstr>
      <vt:lpstr>Simplify Workflow Design</vt:lpstr>
      <vt:lpstr>13 Way to make ECM Rock!</vt:lpstr>
      <vt:lpstr>Evaluations…  http://myspc.mssharepointconference.com/Evaluations/Index</vt:lpstr>
      <vt:lpstr>Questions</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KnowledgeLake: ECM on SharePoint 2013 – 13 Ways to Make it Rock!</dc:title>
  <dc:subject>SharePoint Conference 2012</dc:subject>
  <dc:creator>Home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161</cp:revision>
  <dcterms:created xsi:type="dcterms:W3CDTF">2012-10-21T21:27:37Z</dcterms:created>
  <dcterms:modified xsi:type="dcterms:W3CDTF">2012-12-06T01:55:28Z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