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8" r:id="rId6"/>
  </p:sldMasterIdLst>
  <p:notesMasterIdLst>
    <p:notesMasterId r:id="rId68"/>
  </p:notesMasterIdLst>
  <p:handoutMasterIdLst>
    <p:handoutMasterId r:id="rId69"/>
  </p:handoutMasterIdLst>
  <p:sldIdLst>
    <p:sldId id="1055" r:id="rId7"/>
    <p:sldId id="1054" r:id="rId8"/>
    <p:sldId id="1090" r:id="rId9"/>
    <p:sldId id="1091" r:id="rId10"/>
    <p:sldId id="1092" r:id="rId11"/>
    <p:sldId id="1093" r:id="rId12"/>
    <p:sldId id="1094" r:id="rId13"/>
    <p:sldId id="1095" r:id="rId14"/>
    <p:sldId id="1096" r:id="rId15"/>
    <p:sldId id="1097" r:id="rId16"/>
    <p:sldId id="1098" r:id="rId17"/>
    <p:sldId id="1099" r:id="rId18"/>
    <p:sldId id="1100" r:id="rId19"/>
    <p:sldId id="1101" r:id="rId20"/>
    <p:sldId id="1102" r:id="rId21"/>
    <p:sldId id="1103" r:id="rId22"/>
    <p:sldId id="1104" r:id="rId23"/>
    <p:sldId id="1165" r:id="rId24"/>
    <p:sldId id="1105" r:id="rId25"/>
    <p:sldId id="1106" r:id="rId26"/>
    <p:sldId id="1166" r:id="rId27"/>
    <p:sldId id="1107" r:id="rId28"/>
    <p:sldId id="1108" r:id="rId29"/>
    <p:sldId id="1109" r:id="rId30"/>
    <p:sldId id="1169" r:id="rId31"/>
    <p:sldId id="1170" r:id="rId32"/>
    <p:sldId id="1114" r:id="rId33"/>
    <p:sldId id="1115" r:id="rId34"/>
    <p:sldId id="1116" r:id="rId35"/>
    <p:sldId id="1117" r:id="rId36"/>
    <p:sldId id="1122" r:id="rId37"/>
    <p:sldId id="1123" r:id="rId38"/>
    <p:sldId id="1124" r:id="rId39"/>
    <p:sldId id="1125" r:id="rId40"/>
    <p:sldId id="1126" r:id="rId41"/>
    <p:sldId id="1127" r:id="rId42"/>
    <p:sldId id="1128" r:id="rId43"/>
    <p:sldId id="1167" r:id="rId44"/>
    <p:sldId id="1129" r:id="rId45"/>
    <p:sldId id="1130" r:id="rId46"/>
    <p:sldId id="1131" r:id="rId47"/>
    <p:sldId id="1132" r:id="rId48"/>
    <p:sldId id="1136" r:id="rId49"/>
    <p:sldId id="1137" r:id="rId50"/>
    <p:sldId id="1138" r:id="rId51"/>
    <p:sldId id="1139" r:id="rId52"/>
    <p:sldId id="1140" r:id="rId53"/>
    <p:sldId id="1141" r:id="rId54"/>
    <p:sldId id="1142" r:id="rId55"/>
    <p:sldId id="1143" r:id="rId56"/>
    <p:sldId id="1146" r:id="rId57"/>
    <p:sldId id="1147" r:id="rId58"/>
    <p:sldId id="1148" r:id="rId59"/>
    <p:sldId id="1168" r:id="rId60"/>
    <p:sldId id="1076" r:id="rId61"/>
    <p:sldId id="1152" r:id="rId62"/>
    <p:sldId id="1159" r:id="rId63"/>
    <p:sldId id="1158" r:id="rId64"/>
    <p:sldId id="1160" r:id="rId65"/>
    <p:sldId id="1161" r:id="rId66"/>
    <p:sldId id="1162" r:id="rId6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IT-Pro-Template" id="{6DD5C800-9A2C-4823-B056-4AFFC9A97500}">
          <p14:sldIdLst>
            <p14:sldId id="1055"/>
            <p14:sldId id="1054"/>
            <p14:sldId id="1090"/>
            <p14:sldId id="1091"/>
            <p14:sldId id="1092"/>
            <p14:sldId id="1093"/>
            <p14:sldId id="1094"/>
            <p14:sldId id="1095"/>
            <p14:sldId id="1096"/>
            <p14:sldId id="1097"/>
            <p14:sldId id="1098"/>
            <p14:sldId id="1099"/>
            <p14:sldId id="1100"/>
            <p14:sldId id="1101"/>
            <p14:sldId id="1102"/>
            <p14:sldId id="1103"/>
            <p14:sldId id="1104"/>
            <p14:sldId id="1165"/>
            <p14:sldId id="1105"/>
            <p14:sldId id="1106"/>
            <p14:sldId id="1166"/>
            <p14:sldId id="1107"/>
            <p14:sldId id="1108"/>
            <p14:sldId id="1109"/>
            <p14:sldId id="1169"/>
            <p14:sldId id="1170"/>
            <p14:sldId id="1114"/>
            <p14:sldId id="1115"/>
            <p14:sldId id="1116"/>
            <p14:sldId id="1117"/>
            <p14:sldId id="1122"/>
            <p14:sldId id="1123"/>
            <p14:sldId id="1124"/>
            <p14:sldId id="1125"/>
            <p14:sldId id="1126"/>
            <p14:sldId id="1127"/>
            <p14:sldId id="1128"/>
            <p14:sldId id="1167"/>
            <p14:sldId id="1129"/>
            <p14:sldId id="1130"/>
            <p14:sldId id="1131"/>
            <p14:sldId id="1132"/>
            <p14:sldId id="1136"/>
            <p14:sldId id="1137"/>
            <p14:sldId id="1138"/>
            <p14:sldId id="1139"/>
            <p14:sldId id="1140"/>
            <p14:sldId id="1141"/>
            <p14:sldId id="1142"/>
            <p14:sldId id="1143"/>
            <p14:sldId id="1146"/>
            <p14:sldId id="1147"/>
            <p14:sldId id="1148"/>
            <p14:sldId id="1168"/>
            <p14:sldId id="1076"/>
          </p14:sldIdLst>
        </p14:section>
        <p14:section name="Appendix" id="{78E840D9-5C3B-434E-8400-0C184DC6115B}">
          <p14:sldIdLst>
            <p14:sldId id="1152"/>
            <p14:sldId id="1159"/>
            <p14:sldId id="1158"/>
            <p14:sldId id="1160"/>
            <p14:sldId id="1161"/>
            <p14:sldId id="1162"/>
          </p14:sldIdLst>
        </p14:section>
      </p14:sectionLst>
    </p:ex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8255" autoAdjust="0"/>
    <p:restoredTop sz="86455" autoAdjust="0"/>
  </p:normalViewPr>
  <p:slideViewPr>
    <p:cSldViewPr>
      <p:cViewPr>
        <p:scale>
          <a:sx n="112" d="100"/>
          <a:sy n="112" d="100"/>
        </p:scale>
        <p:origin x="-72" y="624"/>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notesMaster" Target="notesMasters/notesMaster1.xml"/><Relationship Id="rId7" Type="http://schemas.openxmlformats.org/officeDocument/2006/relationships/slide" Target="slides/slide1.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F811DE-ABCB-48CD-A653-81851AE35FDF}"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BF827A3-CBD0-44E9-9E2E-5EEE4D373061}">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ctr"/>
          <a:r>
            <a:rPr lang="en-US" sz="1400" b="1" dirty="0" smtClean="0">
              <a:latin typeface="Segoe UI" pitchFamily="34" charset="0"/>
              <a:ea typeface="Segoe UI" pitchFamily="34" charset="0"/>
              <a:cs typeface="Segoe UI" pitchFamily="34" charset="0"/>
            </a:rPr>
            <a:t>Learn</a:t>
          </a:r>
          <a:endParaRPr lang="en-US" sz="1400" b="1" dirty="0">
            <a:latin typeface="Segoe UI" pitchFamily="34" charset="0"/>
            <a:ea typeface="Segoe UI" pitchFamily="34" charset="0"/>
            <a:cs typeface="Segoe UI" pitchFamily="34" charset="0"/>
          </a:endParaRPr>
        </a:p>
      </dgm:t>
    </dgm:pt>
    <dgm:pt modelId="{2155B959-92F6-4C37-B229-206B83301A2D}" type="parTrans" cxnId="{1CB073B8-C39D-4133-AED1-4A51A7C690C2}">
      <dgm:prSet/>
      <dgm:spPr/>
      <dgm:t>
        <a:bodyPr/>
        <a:lstStyle/>
        <a:p>
          <a:endParaRPr lang="en-US"/>
        </a:p>
      </dgm:t>
    </dgm:pt>
    <dgm:pt modelId="{14D28094-200E-4FE9-84B7-D85A13A621A0}" type="sibTrans" cxnId="{1CB073B8-C39D-4133-AED1-4A51A7C690C2}">
      <dgm:prSet/>
      <dgm:spPr/>
      <dgm:t>
        <a:bodyPr/>
        <a:lstStyle/>
        <a:p>
          <a:endParaRPr lang="en-US"/>
        </a:p>
      </dgm:t>
    </dgm:pt>
    <dgm:pt modelId="{F4DB72C4-BC73-48BE-84CB-C9931A84EC78}">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ctr"/>
          <a:r>
            <a:rPr lang="en-US" sz="1400" b="1" dirty="0" smtClean="0">
              <a:latin typeface="Segoe UI" pitchFamily="34" charset="0"/>
              <a:ea typeface="Segoe UI" pitchFamily="34" charset="0"/>
              <a:cs typeface="Segoe UI" pitchFamily="34" charset="0"/>
            </a:rPr>
            <a:t>Prepare</a:t>
          </a:r>
          <a:endParaRPr lang="en-US" sz="1400" b="1" dirty="0">
            <a:latin typeface="Segoe UI" pitchFamily="34" charset="0"/>
            <a:ea typeface="Segoe UI" pitchFamily="34" charset="0"/>
            <a:cs typeface="Segoe UI" pitchFamily="34" charset="0"/>
          </a:endParaRPr>
        </a:p>
      </dgm:t>
    </dgm:pt>
    <dgm:pt modelId="{9A788423-EE27-468D-A560-7540B0F79E14}" type="parTrans" cxnId="{7DFA69C9-3B11-4E3E-859E-E774BB299529}">
      <dgm:prSet/>
      <dgm:spPr/>
      <dgm:t>
        <a:bodyPr/>
        <a:lstStyle/>
        <a:p>
          <a:endParaRPr lang="en-US"/>
        </a:p>
      </dgm:t>
    </dgm:pt>
    <dgm:pt modelId="{7EEC4A2B-1C0C-4042-BA3C-06C47F06D2F1}" type="sibTrans" cxnId="{7DFA69C9-3B11-4E3E-859E-E774BB299529}">
      <dgm:prSet/>
      <dgm:spPr/>
      <dgm:t>
        <a:bodyPr/>
        <a:lstStyle/>
        <a:p>
          <a:endParaRPr lang="en-US"/>
        </a:p>
      </dgm:t>
    </dgm:pt>
    <dgm:pt modelId="{D0B635C9-B926-486F-A584-FE3B6221CDC1}">
      <dgm:prSet phldrT="[Text]" custT="1"/>
      <dgm:spPr/>
      <dgm:t>
        <a:bodyPr/>
        <a:lstStyle/>
        <a:p>
          <a:pPr algn="ctr"/>
          <a:r>
            <a:rPr lang="en-US" sz="1400" b="1" dirty="0" smtClean="0">
              <a:latin typeface="Segoe UI" pitchFamily="34" charset="0"/>
              <a:ea typeface="Segoe UI" pitchFamily="34" charset="0"/>
              <a:cs typeface="Segoe UI" pitchFamily="34" charset="0"/>
            </a:rPr>
            <a:t>Test</a:t>
          </a:r>
          <a:endParaRPr lang="en-US" sz="1400" b="1" dirty="0">
            <a:latin typeface="Segoe UI" pitchFamily="34" charset="0"/>
            <a:ea typeface="Segoe UI" pitchFamily="34" charset="0"/>
            <a:cs typeface="Segoe UI" pitchFamily="34" charset="0"/>
          </a:endParaRPr>
        </a:p>
      </dgm:t>
    </dgm:pt>
    <dgm:pt modelId="{A2645EE3-C125-4716-B48F-9C8EB2243102}" type="parTrans" cxnId="{C2E373E3-F836-440A-A206-5311A6D4C98C}">
      <dgm:prSet/>
      <dgm:spPr/>
      <dgm:t>
        <a:bodyPr/>
        <a:lstStyle/>
        <a:p>
          <a:endParaRPr lang="en-US"/>
        </a:p>
      </dgm:t>
    </dgm:pt>
    <dgm:pt modelId="{A93CA63C-7B76-4461-A77C-94316A5822C1}" type="sibTrans" cxnId="{C2E373E3-F836-440A-A206-5311A6D4C98C}">
      <dgm:prSet/>
      <dgm:spPr/>
      <dgm:t>
        <a:bodyPr/>
        <a:lstStyle/>
        <a:p>
          <a:endParaRPr lang="en-US"/>
        </a:p>
      </dgm:t>
    </dgm:pt>
    <dgm:pt modelId="{7FCD5600-6608-41FF-8D8B-1A28707BF080}">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ctr"/>
          <a:r>
            <a:rPr lang="en-US" sz="1400" b="1" dirty="0" smtClean="0">
              <a:latin typeface="Segoe UI" pitchFamily="34" charset="0"/>
              <a:ea typeface="Segoe UI" pitchFamily="34" charset="0"/>
              <a:cs typeface="Segoe UI" pitchFamily="34" charset="0"/>
            </a:rPr>
            <a:t>Implement</a:t>
          </a:r>
          <a:endParaRPr lang="en-US" sz="1400" b="1" dirty="0">
            <a:latin typeface="Segoe UI" pitchFamily="34" charset="0"/>
            <a:ea typeface="Segoe UI" pitchFamily="34" charset="0"/>
            <a:cs typeface="Segoe UI" pitchFamily="34" charset="0"/>
          </a:endParaRPr>
        </a:p>
      </dgm:t>
    </dgm:pt>
    <dgm:pt modelId="{8AB16343-59E9-450D-9805-E4D2A6317626}" type="parTrans" cxnId="{4D444B13-CE00-492D-9E79-2208C73DDD5F}">
      <dgm:prSet/>
      <dgm:spPr/>
      <dgm:t>
        <a:bodyPr/>
        <a:lstStyle/>
        <a:p>
          <a:endParaRPr lang="en-US"/>
        </a:p>
      </dgm:t>
    </dgm:pt>
    <dgm:pt modelId="{DD8BF0D6-8BDE-4550-B5E8-1A1A701251DC}" type="sibTrans" cxnId="{4D444B13-CE00-492D-9E79-2208C73DDD5F}">
      <dgm:prSet/>
      <dgm:spPr/>
      <dgm:t>
        <a:bodyPr/>
        <a:lstStyle/>
        <a:p>
          <a:endParaRPr lang="en-US"/>
        </a:p>
      </dgm:t>
    </dgm:pt>
    <dgm:pt modelId="{A8420C17-E738-4939-85BC-3E3014C62B0D}">
      <dgm:prSet phldrT="[Text]" custT="1"/>
      <dgm:spPr/>
      <dgm:t>
        <a:bodyPr/>
        <a:lstStyle/>
        <a:p>
          <a:pPr algn="ctr"/>
          <a:r>
            <a:rPr lang="en-US" sz="1400" b="1" dirty="0" smtClean="0">
              <a:latin typeface="Segoe UI" pitchFamily="34" charset="0"/>
              <a:ea typeface="Segoe UI" pitchFamily="34" charset="0"/>
              <a:cs typeface="Segoe UI" pitchFamily="34" charset="0"/>
            </a:rPr>
            <a:t>Validate</a:t>
          </a:r>
          <a:endParaRPr lang="en-US" sz="1400" b="1" dirty="0">
            <a:latin typeface="Segoe UI" pitchFamily="34" charset="0"/>
            <a:ea typeface="Segoe UI" pitchFamily="34" charset="0"/>
            <a:cs typeface="Segoe UI" pitchFamily="34" charset="0"/>
          </a:endParaRPr>
        </a:p>
      </dgm:t>
    </dgm:pt>
    <dgm:pt modelId="{152360AF-BE38-4B19-A68C-C8F6185DE1EB}" type="parTrans" cxnId="{EF4D1445-71F0-4F26-B919-EAAD0CF60D49}">
      <dgm:prSet/>
      <dgm:spPr/>
      <dgm:t>
        <a:bodyPr/>
        <a:lstStyle/>
        <a:p>
          <a:endParaRPr lang="en-US"/>
        </a:p>
      </dgm:t>
    </dgm:pt>
    <dgm:pt modelId="{520E0240-0CE1-46E6-9F77-1E7BC07869B5}" type="sibTrans" cxnId="{EF4D1445-71F0-4F26-B919-EAAD0CF60D49}">
      <dgm:prSet/>
      <dgm:spPr/>
      <dgm:t>
        <a:bodyPr/>
        <a:lstStyle/>
        <a:p>
          <a:endParaRPr lang="en-US"/>
        </a:p>
      </dgm:t>
    </dgm:pt>
    <dgm:pt modelId="{B51F37EC-2E9D-4D82-A05B-DC23FC3A35EB}">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Upgrade methods</a:t>
          </a:r>
          <a:endParaRPr lang="en-US" sz="1100" dirty="0">
            <a:latin typeface="Segoe UI" pitchFamily="34" charset="0"/>
            <a:ea typeface="Segoe UI" pitchFamily="34" charset="0"/>
            <a:cs typeface="Segoe UI" pitchFamily="34" charset="0"/>
          </a:endParaRPr>
        </a:p>
      </dgm:t>
    </dgm:pt>
    <dgm:pt modelId="{E6992B54-A7F9-4F0A-862F-A81EA35B9FE3}" type="parTrans" cxnId="{E316A408-5CCA-4C55-872D-ABBCE30F8D3C}">
      <dgm:prSet/>
      <dgm:spPr/>
      <dgm:t>
        <a:bodyPr/>
        <a:lstStyle/>
        <a:p>
          <a:endParaRPr lang="en-US"/>
        </a:p>
      </dgm:t>
    </dgm:pt>
    <dgm:pt modelId="{70AC4A6C-96CB-4F11-9D9F-F34676A5A762}" type="sibTrans" cxnId="{E316A408-5CCA-4C55-872D-ABBCE30F8D3C}">
      <dgm:prSet/>
      <dgm:spPr/>
      <dgm:t>
        <a:bodyPr/>
        <a:lstStyle/>
        <a:p>
          <a:endParaRPr lang="en-US"/>
        </a:p>
      </dgm:t>
    </dgm:pt>
    <dgm:pt modelId="{9C2F98D0-9965-42A4-9578-D673B3C65B29}">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Document environment</a:t>
          </a:r>
          <a:endParaRPr lang="en-US" sz="1100" dirty="0">
            <a:latin typeface="Segoe UI" pitchFamily="34" charset="0"/>
            <a:ea typeface="Segoe UI" pitchFamily="34" charset="0"/>
            <a:cs typeface="Segoe UI" pitchFamily="34" charset="0"/>
          </a:endParaRPr>
        </a:p>
      </dgm:t>
    </dgm:pt>
    <dgm:pt modelId="{01559DFB-6185-4C60-8EC1-6DF1ABBC6A01}" type="parTrans" cxnId="{BB8E20AF-1717-4A90-AE1A-FCE119F59E3B}">
      <dgm:prSet/>
      <dgm:spPr/>
      <dgm:t>
        <a:bodyPr/>
        <a:lstStyle/>
        <a:p>
          <a:endParaRPr lang="en-US"/>
        </a:p>
      </dgm:t>
    </dgm:pt>
    <dgm:pt modelId="{35E2013E-E1BF-4595-9C31-0B7A8B2093AB}" type="sibTrans" cxnId="{BB8E20AF-1717-4A90-AE1A-FCE119F59E3B}">
      <dgm:prSet/>
      <dgm:spPr/>
      <dgm:t>
        <a:bodyPr/>
        <a:lstStyle/>
        <a:p>
          <a:endParaRPr lang="en-US"/>
        </a:p>
      </dgm:t>
    </dgm:pt>
    <dgm:pt modelId="{76F8029F-885C-443C-AB9C-6D4CBADB46E1}">
      <dgm:prSet phldrT="[Text]" custT="1"/>
      <dgm:spPr/>
      <dgm:t>
        <a:bodyPr/>
        <a:lstStyle/>
        <a:p>
          <a:pPr algn="l"/>
          <a:r>
            <a:rPr lang="en-US" sz="1100" dirty="0" smtClean="0">
              <a:latin typeface="Segoe UI" pitchFamily="34" charset="0"/>
              <a:ea typeface="Segoe UI" pitchFamily="34" charset="0"/>
              <a:cs typeface="Segoe UI" pitchFamily="34" charset="0"/>
            </a:rPr>
            <a:t>Build test farms</a:t>
          </a:r>
          <a:endParaRPr lang="en-US" sz="1100" dirty="0">
            <a:latin typeface="Segoe UI" pitchFamily="34" charset="0"/>
            <a:ea typeface="Segoe UI" pitchFamily="34" charset="0"/>
            <a:cs typeface="Segoe UI" pitchFamily="34" charset="0"/>
          </a:endParaRPr>
        </a:p>
      </dgm:t>
    </dgm:pt>
    <dgm:pt modelId="{A8DABF00-6360-4060-9F99-5722CDF8F2F5}" type="parTrans" cxnId="{50152060-D0F7-4D76-B704-F42F5AF8BF67}">
      <dgm:prSet/>
      <dgm:spPr/>
      <dgm:t>
        <a:bodyPr/>
        <a:lstStyle/>
        <a:p>
          <a:endParaRPr lang="en-US"/>
        </a:p>
      </dgm:t>
    </dgm:pt>
    <dgm:pt modelId="{B112360A-8A0B-4C4F-93A5-2C7E921B13D7}" type="sibTrans" cxnId="{50152060-D0F7-4D76-B704-F42F5AF8BF67}">
      <dgm:prSet/>
      <dgm:spPr/>
      <dgm:t>
        <a:bodyPr/>
        <a:lstStyle/>
        <a:p>
          <a:endParaRPr lang="en-US"/>
        </a:p>
      </dgm:t>
    </dgm:pt>
    <dgm:pt modelId="{9AF406EE-B745-40A5-A953-4307ECC1BEAF}">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smtClean="0">
              <a:latin typeface="Segoe UI" pitchFamily="34" charset="0"/>
              <a:ea typeface="Segoe UI" pitchFamily="34" charset="0"/>
              <a:cs typeface="Segoe UI" pitchFamily="34" charset="0"/>
            </a:rPr>
            <a:t>Build/upgrade farms</a:t>
          </a:r>
          <a:endParaRPr lang="en-US" sz="1100" dirty="0">
            <a:latin typeface="Segoe UI" pitchFamily="34" charset="0"/>
            <a:ea typeface="Segoe UI" pitchFamily="34" charset="0"/>
            <a:cs typeface="Segoe UI" pitchFamily="34" charset="0"/>
          </a:endParaRPr>
        </a:p>
      </dgm:t>
    </dgm:pt>
    <dgm:pt modelId="{5AE32247-D379-4AC1-974A-A4CE3AFB69B4}" type="parTrans" cxnId="{89FAB574-F62D-4ECA-A86B-FCE34847B3E2}">
      <dgm:prSet/>
      <dgm:spPr/>
      <dgm:t>
        <a:bodyPr/>
        <a:lstStyle/>
        <a:p>
          <a:endParaRPr lang="en-US"/>
        </a:p>
      </dgm:t>
    </dgm:pt>
    <dgm:pt modelId="{9CB43A9E-86A2-4EC8-8940-FAC690F6EA75}" type="sibTrans" cxnId="{89FAB574-F62D-4ECA-A86B-FCE34847B3E2}">
      <dgm:prSet/>
      <dgm:spPr/>
      <dgm:t>
        <a:bodyPr/>
        <a:lstStyle/>
        <a:p>
          <a:endParaRPr lang="en-US"/>
        </a:p>
      </dgm:t>
    </dgm:pt>
    <dgm:pt modelId="{9B8CA122-524A-476D-A6B5-DA6FF18F1B82}">
      <dgm:prSet phldrT="[Text]" custT="1"/>
      <dgm:spPr/>
      <dgm:t>
        <a:bodyPr/>
        <a:lstStyle/>
        <a:p>
          <a:pPr algn="l"/>
          <a:r>
            <a:rPr lang="en-US" sz="1100" dirty="0" smtClean="0">
              <a:latin typeface="Segoe UI" pitchFamily="34" charset="0"/>
              <a:ea typeface="Segoe UI" pitchFamily="34" charset="0"/>
              <a:cs typeface="Segoe UI" pitchFamily="34" charset="0"/>
            </a:rPr>
            <a:t>Troubleshooting</a:t>
          </a:r>
          <a:endParaRPr lang="en-US" sz="1100" dirty="0">
            <a:latin typeface="Segoe UI" pitchFamily="34" charset="0"/>
            <a:ea typeface="Segoe UI" pitchFamily="34" charset="0"/>
            <a:cs typeface="Segoe UI" pitchFamily="34" charset="0"/>
          </a:endParaRPr>
        </a:p>
      </dgm:t>
    </dgm:pt>
    <dgm:pt modelId="{64305140-26D4-4691-BC60-F484430E1A32}" type="parTrans" cxnId="{17F58601-6116-4663-9BB8-3CE92260B510}">
      <dgm:prSet/>
      <dgm:spPr/>
      <dgm:t>
        <a:bodyPr/>
        <a:lstStyle/>
        <a:p>
          <a:endParaRPr lang="en-US"/>
        </a:p>
      </dgm:t>
    </dgm:pt>
    <dgm:pt modelId="{66A2CC01-AF61-48E7-94B4-DA137E8400F6}" type="sibTrans" cxnId="{17F58601-6116-4663-9BB8-3CE92260B510}">
      <dgm:prSet/>
      <dgm:spPr/>
      <dgm:t>
        <a:bodyPr/>
        <a:lstStyle/>
        <a:p>
          <a:endParaRPr lang="en-US"/>
        </a:p>
      </dgm:t>
    </dgm:pt>
    <dgm:pt modelId="{35356656-4C01-461B-AC0C-4A0E27953991}">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Downtime mitigation</a:t>
          </a:r>
          <a:endParaRPr lang="en-US" sz="1100" dirty="0">
            <a:latin typeface="Segoe UI" pitchFamily="34" charset="0"/>
            <a:ea typeface="Segoe UI" pitchFamily="34" charset="0"/>
            <a:cs typeface="Segoe UI" pitchFamily="34" charset="0"/>
          </a:endParaRPr>
        </a:p>
      </dgm:t>
    </dgm:pt>
    <dgm:pt modelId="{B969D680-CED2-43F7-A53F-A994692C3228}" type="parTrans" cxnId="{43008CBA-C7F2-41FD-897C-3CB17BE27F13}">
      <dgm:prSet/>
      <dgm:spPr/>
      <dgm:t>
        <a:bodyPr/>
        <a:lstStyle/>
        <a:p>
          <a:endParaRPr lang="en-US"/>
        </a:p>
      </dgm:t>
    </dgm:pt>
    <dgm:pt modelId="{77D755F5-691D-4A0F-AA93-0840BDEC59F3}" type="sibTrans" cxnId="{43008CBA-C7F2-41FD-897C-3CB17BE27F13}">
      <dgm:prSet/>
      <dgm:spPr/>
      <dgm:t>
        <a:bodyPr/>
        <a:lstStyle/>
        <a:p>
          <a:endParaRPr lang="en-US"/>
        </a:p>
      </dgm:t>
    </dgm:pt>
    <dgm:pt modelId="{140CB58C-61E5-4DA7-B1B4-1A31972950C0}">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Manage customizations</a:t>
          </a:r>
          <a:endParaRPr lang="en-US" sz="1100" dirty="0">
            <a:latin typeface="Segoe UI" pitchFamily="34" charset="0"/>
            <a:ea typeface="Segoe UI" pitchFamily="34" charset="0"/>
            <a:cs typeface="Segoe UI" pitchFamily="34" charset="0"/>
          </a:endParaRPr>
        </a:p>
      </dgm:t>
    </dgm:pt>
    <dgm:pt modelId="{F341C61D-45FB-4CB4-B302-6B914E0DEC24}" type="parTrans" cxnId="{2A8D8280-86E9-46BA-9F55-E48B8244E990}">
      <dgm:prSet/>
      <dgm:spPr/>
      <dgm:t>
        <a:bodyPr/>
        <a:lstStyle/>
        <a:p>
          <a:endParaRPr lang="en-US"/>
        </a:p>
      </dgm:t>
    </dgm:pt>
    <dgm:pt modelId="{AF5D3166-AF28-4BC4-B338-7235CFED7AD2}" type="sibTrans" cxnId="{2A8D8280-86E9-46BA-9F55-E48B8244E990}">
      <dgm:prSet/>
      <dgm:spPr/>
      <dgm:t>
        <a:bodyPr/>
        <a:lstStyle/>
        <a:p>
          <a:endParaRPr lang="en-US"/>
        </a:p>
      </dgm:t>
    </dgm:pt>
    <dgm:pt modelId="{354A5B9F-1303-4185-9EF4-3B3B543BE958}">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Plan upgrade strategy</a:t>
          </a:r>
          <a:endParaRPr lang="en-US" sz="1100" dirty="0">
            <a:latin typeface="Segoe UI" pitchFamily="34" charset="0"/>
            <a:ea typeface="Segoe UI" pitchFamily="34" charset="0"/>
            <a:cs typeface="Segoe UI" pitchFamily="34" charset="0"/>
          </a:endParaRPr>
        </a:p>
      </dgm:t>
    </dgm:pt>
    <dgm:pt modelId="{A0131104-61E5-4292-BAE5-08210F586AD2}" type="parTrans" cxnId="{54DD3718-79EE-4C24-9CA6-C38166B82142}">
      <dgm:prSet/>
      <dgm:spPr/>
      <dgm:t>
        <a:bodyPr/>
        <a:lstStyle/>
        <a:p>
          <a:endParaRPr lang="en-US"/>
        </a:p>
      </dgm:t>
    </dgm:pt>
    <dgm:pt modelId="{1647393B-9114-4C17-A446-EB61D850CA2A}" type="sibTrans" cxnId="{54DD3718-79EE-4C24-9CA6-C38166B82142}">
      <dgm:prSet/>
      <dgm:spPr/>
      <dgm:t>
        <a:bodyPr/>
        <a:lstStyle/>
        <a:p>
          <a:endParaRPr lang="en-US"/>
        </a:p>
      </dgm:t>
    </dgm:pt>
    <dgm:pt modelId="{012A630A-368D-4B04-A719-111D7915665E}">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Make items upgradable</a:t>
          </a:r>
          <a:endParaRPr lang="en-US" sz="1100" dirty="0">
            <a:latin typeface="Segoe UI" pitchFamily="34" charset="0"/>
            <a:ea typeface="Segoe UI" pitchFamily="34" charset="0"/>
            <a:cs typeface="Segoe UI" pitchFamily="34" charset="0"/>
          </a:endParaRPr>
        </a:p>
      </dgm:t>
    </dgm:pt>
    <dgm:pt modelId="{1471005E-ED2D-4093-B7FA-47CDA6F13513}" type="parTrans" cxnId="{F35FFA6B-D946-4D22-99FD-5C35DDAE6FEC}">
      <dgm:prSet/>
      <dgm:spPr/>
      <dgm:t>
        <a:bodyPr/>
        <a:lstStyle/>
        <a:p>
          <a:endParaRPr lang="en-US"/>
        </a:p>
      </dgm:t>
    </dgm:pt>
    <dgm:pt modelId="{D866E3E4-C035-4A83-85AA-7E1342D33281}" type="sibTrans" cxnId="{F35FFA6B-D946-4D22-99FD-5C35DDAE6FEC}">
      <dgm:prSet/>
      <dgm:spPr/>
      <dgm:t>
        <a:bodyPr/>
        <a:lstStyle/>
        <a:p>
          <a:endParaRPr lang="en-US"/>
        </a:p>
      </dgm:t>
    </dgm:pt>
    <dgm:pt modelId="{87C241DA-F1E0-4663-A126-538F09040DD6}">
      <dgm:prSet custT="1"/>
      <dgm:spPr/>
      <dgm:t>
        <a:bodyPr/>
        <a:lstStyle/>
        <a:p>
          <a:pPr algn="l"/>
          <a:r>
            <a:rPr lang="en-US" sz="1100" dirty="0" smtClean="0">
              <a:latin typeface="Segoe UI" pitchFamily="34" charset="0"/>
              <a:ea typeface="Segoe UI" pitchFamily="34" charset="0"/>
              <a:cs typeface="Segoe UI" pitchFamily="34" charset="0"/>
            </a:rPr>
            <a:t>Use real data</a:t>
          </a:r>
          <a:endParaRPr lang="en-US" sz="1100" dirty="0">
            <a:latin typeface="Segoe UI" pitchFamily="34" charset="0"/>
            <a:ea typeface="Segoe UI" pitchFamily="34" charset="0"/>
            <a:cs typeface="Segoe UI" pitchFamily="34" charset="0"/>
          </a:endParaRPr>
        </a:p>
      </dgm:t>
    </dgm:pt>
    <dgm:pt modelId="{68C3DE1C-8569-4C47-8313-4CC1A513E849}" type="parTrans" cxnId="{FAEF8F7A-9675-4BF1-9F84-8F98F39D19E2}">
      <dgm:prSet/>
      <dgm:spPr/>
      <dgm:t>
        <a:bodyPr/>
        <a:lstStyle/>
        <a:p>
          <a:endParaRPr lang="en-US"/>
        </a:p>
      </dgm:t>
    </dgm:pt>
    <dgm:pt modelId="{E3FC68E5-D61F-4935-87CF-4DBFC4628466}" type="sibTrans" cxnId="{FAEF8F7A-9675-4BF1-9F84-8F98F39D19E2}">
      <dgm:prSet/>
      <dgm:spPr/>
      <dgm:t>
        <a:bodyPr/>
        <a:lstStyle/>
        <a:p>
          <a:endParaRPr lang="en-US"/>
        </a:p>
      </dgm:t>
    </dgm:pt>
    <dgm:pt modelId="{B62A60B6-FF02-4DEE-B9A8-62E61B91D3C4}">
      <dgm:prSet custT="1"/>
      <dgm:spPr/>
      <dgm:t>
        <a:bodyPr/>
        <a:lstStyle/>
        <a:p>
          <a:pPr algn="l"/>
          <a:r>
            <a:rPr lang="en-US" sz="1100" dirty="0" smtClean="0">
              <a:latin typeface="Segoe UI" pitchFamily="34" charset="0"/>
              <a:ea typeface="Segoe UI" pitchFamily="34" charset="0"/>
              <a:cs typeface="Segoe UI" pitchFamily="34" charset="0"/>
            </a:rPr>
            <a:t>Evaluate techniques</a:t>
          </a:r>
          <a:endParaRPr lang="en-US" sz="1100" dirty="0">
            <a:latin typeface="Segoe UI" pitchFamily="34" charset="0"/>
            <a:ea typeface="Segoe UI" pitchFamily="34" charset="0"/>
            <a:cs typeface="Segoe UI" pitchFamily="34" charset="0"/>
          </a:endParaRPr>
        </a:p>
      </dgm:t>
    </dgm:pt>
    <dgm:pt modelId="{93E21F11-42F8-402A-9695-4C400720FFBB}" type="parTrans" cxnId="{7EBB10D3-331C-4835-BE54-4913090249EF}">
      <dgm:prSet/>
      <dgm:spPr/>
      <dgm:t>
        <a:bodyPr/>
        <a:lstStyle/>
        <a:p>
          <a:endParaRPr lang="en-US"/>
        </a:p>
      </dgm:t>
    </dgm:pt>
    <dgm:pt modelId="{A3A58967-B7FA-41CE-AF5F-C2BF9173A76B}" type="sibTrans" cxnId="{7EBB10D3-331C-4835-BE54-4913090249EF}">
      <dgm:prSet/>
      <dgm:spPr/>
      <dgm:t>
        <a:bodyPr/>
        <a:lstStyle/>
        <a:p>
          <a:endParaRPr lang="en-US"/>
        </a:p>
      </dgm:t>
    </dgm:pt>
    <dgm:pt modelId="{84A29749-A60B-4B35-B5DE-1EEE74AF4C0C}">
      <dgm:prSet custT="1"/>
      <dgm:spPr/>
      <dgm:t>
        <a:bodyPr/>
        <a:lstStyle/>
        <a:p>
          <a:pPr algn="l"/>
          <a:r>
            <a:rPr lang="en-US" sz="1100" dirty="0" smtClean="0">
              <a:latin typeface="Segoe UI" pitchFamily="34" charset="0"/>
              <a:ea typeface="Segoe UI" pitchFamily="34" charset="0"/>
              <a:cs typeface="Segoe UI" pitchFamily="34" charset="0"/>
            </a:rPr>
            <a:t>Find issues early</a:t>
          </a:r>
          <a:endParaRPr lang="en-US" sz="1100" dirty="0">
            <a:latin typeface="Segoe UI" pitchFamily="34" charset="0"/>
            <a:ea typeface="Segoe UI" pitchFamily="34" charset="0"/>
            <a:cs typeface="Segoe UI" pitchFamily="34" charset="0"/>
          </a:endParaRPr>
        </a:p>
      </dgm:t>
    </dgm:pt>
    <dgm:pt modelId="{5DFCC9E0-35D0-4193-BCAF-95D7AA6F7822}" type="parTrans" cxnId="{4ADEE2B4-18C9-4C6C-AA25-CDC80F44EAA2}">
      <dgm:prSet/>
      <dgm:spPr/>
      <dgm:t>
        <a:bodyPr/>
        <a:lstStyle/>
        <a:p>
          <a:endParaRPr lang="en-US"/>
        </a:p>
      </dgm:t>
    </dgm:pt>
    <dgm:pt modelId="{38F48026-42C4-49DB-B335-B3CCAC7896C7}" type="sibTrans" cxnId="{4ADEE2B4-18C9-4C6C-AA25-CDC80F44EAA2}">
      <dgm:prSet/>
      <dgm:spPr/>
      <dgm:t>
        <a:bodyPr/>
        <a:lstStyle/>
        <a:p>
          <a:endParaRPr lang="en-US"/>
        </a:p>
      </dgm:t>
    </dgm:pt>
    <dgm:pt modelId="{91B2DFA6-901A-4D0F-A445-9423969A18D2}">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smtClean="0">
              <a:latin typeface="Segoe UI" pitchFamily="34" charset="0"/>
              <a:ea typeface="Segoe UI" pitchFamily="34" charset="0"/>
              <a:cs typeface="Segoe UI" pitchFamily="34" charset="0"/>
            </a:rPr>
            <a:t>Deploy customizations</a:t>
          </a:r>
          <a:endParaRPr lang="en-US" sz="1100" dirty="0" smtClean="0">
            <a:latin typeface="Segoe UI" pitchFamily="34" charset="0"/>
            <a:ea typeface="Segoe UI" pitchFamily="34" charset="0"/>
            <a:cs typeface="Segoe UI" pitchFamily="34" charset="0"/>
          </a:endParaRPr>
        </a:p>
      </dgm:t>
    </dgm:pt>
    <dgm:pt modelId="{C4DB095B-E572-4455-90B5-BD2C240120CC}" type="parTrans" cxnId="{4E9036CA-9F13-44EA-8A69-F3051D435902}">
      <dgm:prSet/>
      <dgm:spPr/>
      <dgm:t>
        <a:bodyPr/>
        <a:lstStyle/>
        <a:p>
          <a:endParaRPr lang="en-US"/>
        </a:p>
      </dgm:t>
    </dgm:pt>
    <dgm:pt modelId="{8A70805C-B14A-4388-800A-4920435A859D}" type="sibTrans" cxnId="{4E9036CA-9F13-44EA-8A69-F3051D435902}">
      <dgm:prSet/>
      <dgm:spPr/>
      <dgm:t>
        <a:bodyPr/>
        <a:lstStyle/>
        <a:p>
          <a:endParaRPr lang="en-US"/>
        </a:p>
      </dgm:t>
    </dgm:pt>
    <dgm:pt modelId="{DCB1AFA3-3C73-42E9-8016-E20026CE7652}">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smtClean="0">
              <a:latin typeface="Segoe UI" pitchFamily="34" charset="0"/>
              <a:ea typeface="Segoe UI" pitchFamily="34" charset="0"/>
              <a:cs typeface="Segoe UI" pitchFamily="34" charset="0"/>
            </a:rPr>
            <a:t>Minimize downtime</a:t>
          </a:r>
          <a:endParaRPr lang="en-US" sz="1100" dirty="0" smtClean="0">
            <a:latin typeface="Segoe UI" pitchFamily="34" charset="0"/>
            <a:ea typeface="Segoe UI" pitchFamily="34" charset="0"/>
            <a:cs typeface="Segoe UI" pitchFamily="34" charset="0"/>
          </a:endParaRPr>
        </a:p>
      </dgm:t>
    </dgm:pt>
    <dgm:pt modelId="{DF9754D7-549A-4ECC-9EEC-9685033FA0AA}" type="parTrans" cxnId="{D2128BFB-319A-4BA0-BB0E-AF00904A25E7}">
      <dgm:prSet/>
      <dgm:spPr/>
      <dgm:t>
        <a:bodyPr/>
        <a:lstStyle/>
        <a:p>
          <a:endParaRPr lang="en-US"/>
        </a:p>
      </dgm:t>
    </dgm:pt>
    <dgm:pt modelId="{63A140D2-889E-4E3D-9660-0FCC36084475}" type="sibTrans" cxnId="{D2128BFB-319A-4BA0-BB0E-AF00904A25E7}">
      <dgm:prSet/>
      <dgm:spPr/>
      <dgm:t>
        <a:bodyPr/>
        <a:lstStyle/>
        <a:p>
          <a:endParaRPr lang="en-US"/>
        </a:p>
      </dgm:t>
    </dgm:pt>
    <dgm:pt modelId="{30ECFD70-C7EC-49C8-811B-9BBDCAE29907}">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smtClean="0">
              <a:latin typeface="Segoe UI" pitchFamily="34" charset="0"/>
              <a:ea typeface="Segoe UI" pitchFamily="34" charset="0"/>
              <a:cs typeface="Segoe UI" pitchFamily="34" charset="0"/>
            </a:rPr>
            <a:t>Monitor progress</a:t>
          </a:r>
          <a:endParaRPr lang="en-US" sz="1100">
            <a:latin typeface="Segoe UI" pitchFamily="34" charset="0"/>
            <a:ea typeface="Segoe UI" pitchFamily="34" charset="0"/>
            <a:cs typeface="Segoe UI" pitchFamily="34" charset="0"/>
          </a:endParaRPr>
        </a:p>
      </dgm:t>
    </dgm:pt>
    <dgm:pt modelId="{1316AB45-9A20-4469-8F56-A4E9747D6343}" type="parTrans" cxnId="{5F8E1A6E-791E-46CA-A8EF-EDD9223CD147}">
      <dgm:prSet/>
      <dgm:spPr/>
      <dgm:t>
        <a:bodyPr/>
        <a:lstStyle/>
        <a:p>
          <a:endParaRPr lang="en-US"/>
        </a:p>
      </dgm:t>
    </dgm:pt>
    <dgm:pt modelId="{FECBEC9A-1AB2-43AA-A148-5D435D7B3F67}" type="sibTrans" cxnId="{5F8E1A6E-791E-46CA-A8EF-EDD9223CD147}">
      <dgm:prSet/>
      <dgm:spPr/>
      <dgm:t>
        <a:bodyPr/>
        <a:lstStyle/>
        <a:p>
          <a:endParaRPr lang="en-US"/>
        </a:p>
      </dgm:t>
    </dgm:pt>
    <dgm:pt modelId="{6137A872-1AE1-40F9-8170-CB8251FA34E0}">
      <dgm:prSet custT="1"/>
      <dgm:spPr/>
      <dgm:t>
        <a:bodyPr/>
        <a:lstStyle/>
        <a:p>
          <a:pPr algn="l"/>
          <a:r>
            <a:rPr lang="en-US" sz="1100" dirty="0" smtClean="0">
              <a:latin typeface="Segoe UI" pitchFamily="34" charset="0"/>
              <a:ea typeface="Segoe UI" pitchFamily="34" charset="0"/>
              <a:cs typeface="Segoe UI" pitchFamily="34" charset="0"/>
            </a:rPr>
            <a:t>UI/UX issues</a:t>
          </a:r>
        </a:p>
      </dgm:t>
    </dgm:pt>
    <dgm:pt modelId="{5740E211-C9D7-4D49-BC5A-EF0079B78F33}" type="parTrans" cxnId="{E4ACA928-E1E9-45FB-A652-D63B22ED5D9E}">
      <dgm:prSet/>
      <dgm:spPr/>
      <dgm:t>
        <a:bodyPr/>
        <a:lstStyle/>
        <a:p>
          <a:endParaRPr lang="en-US"/>
        </a:p>
      </dgm:t>
    </dgm:pt>
    <dgm:pt modelId="{92B76F09-057B-4F33-961C-AA1D9DCD1190}" type="sibTrans" cxnId="{E4ACA928-E1E9-45FB-A652-D63B22ED5D9E}">
      <dgm:prSet/>
      <dgm:spPr/>
      <dgm:t>
        <a:bodyPr/>
        <a:lstStyle/>
        <a:p>
          <a:endParaRPr lang="en-US"/>
        </a:p>
      </dgm:t>
    </dgm:pt>
    <dgm:pt modelId="{E73DD5E1-CA5A-4DC2-84EB-471305573E7F}">
      <dgm:prSet custT="1"/>
      <dgm:spPr/>
      <dgm:t>
        <a:bodyPr/>
        <a:lstStyle/>
        <a:p>
          <a:pPr algn="l"/>
          <a:r>
            <a:rPr lang="en-US" sz="1100" dirty="0" smtClean="0">
              <a:latin typeface="Segoe UI" pitchFamily="34" charset="0"/>
              <a:ea typeface="Segoe UI" pitchFamily="34" charset="0"/>
              <a:cs typeface="Segoe UI" pitchFamily="34" charset="0"/>
            </a:rPr>
            <a:t>Data issues</a:t>
          </a:r>
          <a:endParaRPr lang="en-US" sz="1100" dirty="0">
            <a:latin typeface="Segoe UI" pitchFamily="34" charset="0"/>
            <a:ea typeface="Segoe UI" pitchFamily="34" charset="0"/>
            <a:cs typeface="Segoe UI" pitchFamily="34" charset="0"/>
          </a:endParaRPr>
        </a:p>
      </dgm:t>
    </dgm:pt>
    <dgm:pt modelId="{88760186-7F62-422A-9F03-38563CF58006}" type="parTrans" cxnId="{E42F033E-6870-4FD4-948B-8B31166D5BCE}">
      <dgm:prSet/>
      <dgm:spPr/>
      <dgm:t>
        <a:bodyPr/>
        <a:lstStyle/>
        <a:p>
          <a:endParaRPr lang="en-US"/>
        </a:p>
      </dgm:t>
    </dgm:pt>
    <dgm:pt modelId="{E8F18A07-FBB4-47E8-AADA-B0B8EE15F681}" type="sibTrans" cxnId="{E42F033E-6870-4FD4-948B-8B31166D5BCE}">
      <dgm:prSet/>
      <dgm:spPr/>
      <dgm:t>
        <a:bodyPr/>
        <a:lstStyle/>
        <a:p>
          <a:endParaRPr lang="en-US"/>
        </a:p>
      </dgm:t>
    </dgm:pt>
    <dgm:pt modelId="{E0D2A0E3-2959-4D0C-B03E-0A0903A72944}">
      <dgm:prSet custT="1"/>
      <dgm:spPr/>
      <dgm:t>
        <a:bodyPr/>
        <a:lstStyle/>
        <a:p>
          <a:pPr algn="l"/>
          <a:endParaRPr lang="en-US" sz="1100" dirty="0">
            <a:latin typeface="Segoe UI" pitchFamily="34" charset="0"/>
            <a:ea typeface="Segoe UI" pitchFamily="34" charset="0"/>
            <a:cs typeface="Segoe UI" pitchFamily="34" charset="0"/>
          </a:endParaRPr>
        </a:p>
      </dgm:t>
    </dgm:pt>
    <dgm:pt modelId="{147DEECA-3B47-4059-B058-7DE30360315B}" type="parTrans" cxnId="{F1C7B95F-E53E-4247-B01D-5B8F055F26DE}">
      <dgm:prSet/>
      <dgm:spPr/>
      <dgm:t>
        <a:bodyPr/>
        <a:lstStyle/>
        <a:p>
          <a:endParaRPr lang="en-US"/>
        </a:p>
      </dgm:t>
    </dgm:pt>
    <dgm:pt modelId="{1D32C352-F430-4317-96C5-ABCA6DE90A43}" type="sibTrans" cxnId="{F1C7B95F-E53E-4247-B01D-5B8F055F26DE}">
      <dgm:prSet/>
      <dgm:spPr/>
      <dgm:t>
        <a:bodyPr/>
        <a:lstStyle/>
        <a:p>
          <a:endParaRPr lang="en-US"/>
        </a:p>
      </dgm:t>
    </dgm:pt>
    <dgm:pt modelId="{05B44D25-82FF-4C1C-8A26-DA855EFE6058}">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l"/>
          <a:r>
            <a:rPr lang="en-US" sz="1100" dirty="0" smtClean="0">
              <a:latin typeface="Segoe UI" pitchFamily="34" charset="0"/>
              <a:ea typeface="Segoe UI" pitchFamily="34" charset="0"/>
              <a:cs typeface="Segoe UI" pitchFamily="34" charset="0"/>
            </a:rPr>
            <a:t>New capabilities</a:t>
          </a:r>
          <a:endParaRPr lang="en-US" sz="1100" dirty="0">
            <a:latin typeface="Segoe UI" pitchFamily="34" charset="0"/>
            <a:ea typeface="Segoe UI" pitchFamily="34" charset="0"/>
            <a:cs typeface="Segoe UI" pitchFamily="34" charset="0"/>
          </a:endParaRPr>
        </a:p>
      </dgm:t>
    </dgm:pt>
    <dgm:pt modelId="{AB4B0BCF-167F-4940-8740-0C703AD4CC4A}" type="parTrans" cxnId="{4B38EFD8-5D13-4517-8B61-3BB0601937C5}">
      <dgm:prSet/>
      <dgm:spPr/>
      <dgm:t>
        <a:bodyPr/>
        <a:lstStyle/>
        <a:p>
          <a:endParaRPr lang="en-US"/>
        </a:p>
      </dgm:t>
    </dgm:pt>
    <dgm:pt modelId="{7EC6E25F-CC28-42DD-9A31-F26842B8D347}" type="sibTrans" cxnId="{4B38EFD8-5D13-4517-8B61-3BB0601937C5}">
      <dgm:prSet/>
      <dgm:spPr/>
      <dgm:t>
        <a:bodyPr/>
        <a:lstStyle/>
        <a:p>
          <a:endParaRPr lang="en-US"/>
        </a:p>
      </dgm:t>
    </dgm:pt>
    <dgm:pt modelId="{2A9F71F5-4613-4B3E-A341-3AC2443D7F28}">
      <dgm:prSet phldrT="[Text]" custT="1"/>
      <dgm:spPr/>
      <dgm:t>
        <a:bodyPr/>
        <a:lstStyle/>
        <a:p>
          <a:pPr algn="l"/>
          <a:r>
            <a:rPr lang="en-US" sz="1100" dirty="0" smtClean="0">
              <a:latin typeface="Segoe UI" pitchFamily="34" charset="0"/>
              <a:ea typeface="Segoe UI" pitchFamily="34" charset="0"/>
              <a:cs typeface="Segoe UI" pitchFamily="34" charset="0"/>
            </a:rPr>
            <a:t>Upgrade event failures</a:t>
          </a:r>
          <a:endParaRPr lang="en-US" sz="1100" dirty="0">
            <a:latin typeface="Segoe UI" pitchFamily="34" charset="0"/>
            <a:ea typeface="Segoe UI" pitchFamily="34" charset="0"/>
            <a:cs typeface="Segoe UI" pitchFamily="34" charset="0"/>
          </a:endParaRPr>
        </a:p>
      </dgm:t>
    </dgm:pt>
    <dgm:pt modelId="{60E3E79E-A32A-41FF-A136-4952A13A2668}" type="parTrans" cxnId="{3F5E2720-D697-4C10-B7BA-6775D363EB37}">
      <dgm:prSet/>
      <dgm:spPr/>
      <dgm:t>
        <a:bodyPr/>
        <a:lstStyle/>
        <a:p>
          <a:endParaRPr lang="en-US"/>
        </a:p>
      </dgm:t>
    </dgm:pt>
    <dgm:pt modelId="{251EFE39-FD9E-48EC-88C4-E98C1321052E}" type="sibTrans" cxnId="{3F5E2720-D697-4C10-B7BA-6775D363EB37}">
      <dgm:prSet/>
      <dgm:spPr/>
      <dgm:t>
        <a:bodyPr/>
        <a:lstStyle/>
        <a:p>
          <a:endParaRPr lang="en-US"/>
        </a:p>
      </dgm:t>
    </dgm:pt>
    <dgm:pt modelId="{22AC2899-1B12-4933-B20C-06DDBCD1AC09}" type="pres">
      <dgm:prSet presAssocID="{6DF811DE-ABCB-48CD-A653-81851AE35FDF}" presName="Name0" presStyleCnt="0">
        <dgm:presLayoutVars>
          <dgm:dir/>
          <dgm:resizeHandles val="exact"/>
        </dgm:presLayoutVars>
      </dgm:prSet>
      <dgm:spPr/>
      <dgm:t>
        <a:bodyPr/>
        <a:lstStyle/>
        <a:p>
          <a:endParaRPr lang="en-US"/>
        </a:p>
      </dgm:t>
    </dgm:pt>
    <dgm:pt modelId="{D7EEFEDD-D8A9-4BF3-80C3-924A09A3C98F}" type="pres">
      <dgm:prSet presAssocID="{6DF811DE-ABCB-48CD-A653-81851AE35FDF}" presName="cycle" presStyleCnt="0"/>
      <dgm:spPr/>
      <dgm:t>
        <a:bodyPr/>
        <a:lstStyle/>
        <a:p>
          <a:endParaRPr lang="en-US"/>
        </a:p>
      </dgm:t>
    </dgm:pt>
    <dgm:pt modelId="{82118D6C-D5A3-42C5-BD63-C4AA7D22F6C1}" type="pres">
      <dgm:prSet presAssocID="{EBF827A3-CBD0-44E9-9E2E-5EEE4D373061}" presName="nodeFirstNode" presStyleLbl="node1" presStyleIdx="0" presStyleCnt="5" custScaleX="79484" custScaleY="136092" custRadScaleRad="91264">
        <dgm:presLayoutVars>
          <dgm:bulletEnabled val="1"/>
        </dgm:presLayoutVars>
      </dgm:prSet>
      <dgm:spPr/>
      <dgm:t>
        <a:bodyPr/>
        <a:lstStyle/>
        <a:p>
          <a:endParaRPr lang="en-US"/>
        </a:p>
      </dgm:t>
    </dgm:pt>
    <dgm:pt modelId="{67E1D2CC-3807-4B42-91D9-A0006AFA39FD}" type="pres">
      <dgm:prSet presAssocID="{14D28094-200E-4FE9-84B7-D85A13A621A0}" presName="sibTransFirstNode" presStyleLbl="bgShp" presStyleIdx="0" presStyleCnt="1"/>
      <dgm:spPr/>
      <dgm:t>
        <a:bodyPr/>
        <a:lstStyle/>
        <a:p>
          <a:endParaRPr lang="en-US"/>
        </a:p>
      </dgm:t>
    </dgm:pt>
    <dgm:pt modelId="{39DF3331-3400-4A11-A7FB-1F75D7EA478B}" type="pres">
      <dgm:prSet presAssocID="{F4DB72C4-BC73-48BE-84CB-C9931A84EC78}" presName="nodeFollowingNodes" presStyleLbl="node1" presStyleIdx="1" presStyleCnt="5" custScaleX="79484" custScaleY="136092" custRadScaleRad="99783" custRadScaleInc="647">
        <dgm:presLayoutVars>
          <dgm:bulletEnabled val="1"/>
        </dgm:presLayoutVars>
      </dgm:prSet>
      <dgm:spPr/>
      <dgm:t>
        <a:bodyPr/>
        <a:lstStyle/>
        <a:p>
          <a:endParaRPr lang="en-US"/>
        </a:p>
      </dgm:t>
    </dgm:pt>
    <dgm:pt modelId="{7DA141EA-6CEC-49EF-82C6-3F350FCFC509}" type="pres">
      <dgm:prSet presAssocID="{D0B635C9-B926-486F-A584-FE3B6221CDC1}" presName="nodeFollowingNodes" presStyleLbl="node1" presStyleIdx="2" presStyleCnt="5" custScaleX="79484" custScaleY="136092" custRadScaleRad="96900" custRadScaleInc="-2239">
        <dgm:presLayoutVars>
          <dgm:bulletEnabled val="1"/>
        </dgm:presLayoutVars>
      </dgm:prSet>
      <dgm:spPr/>
      <dgm:t>
        <a:bodyPr/>
        <a:lstStyle/>
        <a:p>
          <a:endParaRPr lang="en-US"/>
        </a:p>
      </dgm:t>
    </dgm:pt>
    <dgm:pt modelId="{5A6A8BD4-5652-4A8C-BB34-A50948428917}" type="pres">
      <dgm:prSet presAssocID="{7FCD5600-6608-41FF-8D8B-1A28707BF080}" presName="nodeFollowingNodes" presStyleLbl="node1" presStyleIdx="3" presStyleCnt="5" custScaleX="79484" custScaleY="136092" custRadScaleRad="96900" custRadScaleInc="2239">
        <dgm:presLayoutVars>
          <dgm:bulletEnabled val="1"/>
        </dgm:presLayoutVars>
      </dgm:prSet>
      <dgm:spPr/>
      <dgm:t>
        <a:bodyPr/>
        <a:lstStyle/>
        <a:p>
          <a:endParaRPr lang="en-US"/>
        </a:p>
      </dgm:t>
    </dgm:pt>
    <dgm:pt modelId="{BF5660EE-C968-4825-A315-3932E919014E}" type="pres">
      <dgm:prSet presAssocID="{A8420C17-E738-4939-85BC-3E3014C62B0D}" presName="nodeFollowingNodes" presStyleLbl="node1" presStyleIdx="4" presStyleCnt="5" custScaleX="79484" custScaleY="136092" custRadScaleRad="99910" custRadScaleInc="-268">
        <dgm:presLayoutVars>
          <dgm:bulletEnabled val="1"/>
        </dgm:presLayoutVars>
      </dgm:prSet>
      <dgm:spPr/>
      <dgm:t>
        <a:bodyPr/>
        <a:lstStyle/>
        <a:p>
          <a:endParaRPr lang="en-US"/>
        </a:p>
      </dgm:t>
    </dgm:pt>
  </dgm:ptLst>
  <dgm:cxnLst>
    <dgm:cxn modelId="{5C8C6CFB-54FD-416E-AE7C-62AD5A1A5F9D}" type="presOf" srcId="{9B8CA122-524A-476D-A6B5-DA6FF18F1B82}" destId="{BF5660EE-C968-4825-A315-3932E919014E}" srcOrd="0" destOrd="1" presId="urn:microsoft.com/office/officeart/2005/8/layout/cycle3"/>
    <dgm:cxn modelId="{6B495974-4B0F-4D5D-93DD-62FC13E5A58C}" type="presOf" srcId="{F4DB72C4-BC73-48BE-84CB-C9931A84EC78}" destId="{39DF3331-3400-4A11-A7FB-1F75D7EA478B}" srcOrd="0" destOrd="0" presId="urn:microsoft.com/office/officeart/2005/8/layout/cycle3"/>
    <dgm:cxn modelId="{D2128BFB-319A-4BA0-BB0E-AF00904A25E7}" srcId="{7FCD5600-6608-41FF-8D8B-1A28707BF080}" destId="{DCB1AFA3-3C73-42E9-8016-E20026CE7652}" srcOrd="2" destOrd="0" parTransId="{DF9754D7-549A-4ECC-9EEC-9685033FA0AA}" sibTransId="{63A140D2-889E-4E3D-9660-0FCC36084475}"/>
    <dgm:cxn modelId="{A961676E-B2C3-40E4-A35D-6310DD100C43}" type="presOf" srcId="{9AF406EE-B745-40A5-A953-4307ECC1BEAF}" destId="{5A6A8BD4-5652-4A8C-BB34-A50948428917}" srcOrd="0" destOrd="1" presId="urn:microsoft.com/office/officeart/2005/8/layout/cycle3"/>
    <dgm:cxn modelId="{7DFA69C9-3B11-4E3E-859E-E774BB299529}" srcId="{6DF811DE-ABCB-48CD-A653-81851AE35FDF}" destId="{F4DB72C4-BC73-48BE-84CB-C9931A84EC78}" srcOrd="1" destOrd="0" parTransId="{9A788423-EE27-468D-A560-7540B0F79E14}" sibTransId="{7EEC4A2B-1C0C-4042-BA3C-06C47F06D2F1}"/>
    <dgm:cxn modelId="{ED320636-B0B9-4B45-B7A9-E9542C96D6BE}" type="presOf" srcId="{30ECFD70-C7EC-49C8-811B-9BBDCAE29907}" destId="{5A6A8BD4-5652-4A8C-BB34-A50948428917}" srcOrd="0" destOrd="4" presId="urn:microsoft.com/office/officeart/2005/8/layout/cycle3"/>
    <dgm:cxn modelId="{43008CBA-C7F2-41FD-897C-3CB17BE27F13}" srcId="{EBF827A3-CBD0-44E9-9E2E-5EEE4D373061}" destId="{35356656-4C01-461B-AC0C-4A0E27953991}" srcOrd="2" destOrd="0" parTransId="{B969D680-CED2-43F7-A53F-A994692C3228}" sibTransId="{77D755F5-691D-4A0F-AA93-0840BDEC59F3}"/>
    <dgm:cxn modelId="{AF317CDB-BE73-4062-9207-FFD6377E3EB4}" type="presOf" srcId="{A8420C17-E738-4939-85BC-3E3014C62B0D}" destId="{BF5660EE-C968-4825-A315-3932E919014E}" srcOrd="0" destOrd="0" presId="urn:microsoft.com/office/officeart/2005/8/layout/cycle3"/>
    <dgm:cxn modelId="{4ADEE2B4-18C9-4C6C-AA25-CDC80F44EAA2}" srcId="{D0B635C9-B926-486F-A584-FE3B6221CDC1}" destId="{84A29749-A60B-4B35-B5DE-1EEE74AF4C0C}" srcOrd="3" destOrd="0" parTransId="{5DFCC9E0-35D0-4193-BCAF-95D7AA6F7822}" sibTransId="{38F48026-42C4-49DB-B335-B3CCAC7896C7}"/>
    <dgm:cxn modelId="{17F58601-6116-4663-9BB8-3CE92260B510}" srcId="{A8420C17-E738-4939-85BC-3E3014C62B0D}" destId="{9B8CA122-524A-476D-A6B5-DA6FF18F1B82}" srcOrd="0" destOrd="0" parTransId="{64305140-26D4-4691-BC60-F484430E1A32}" sibTransId="{66A2CC01-AF61-48E7-94B4-DA137E8400F6}"/>
    <dgm:cxn modelId="{23833F02-B7B7-4127-A469-32E148AE769E}" type="presOf" srcId="{35356656-4C01-461B-AC0C-4A0E27953991}" destId="{82118D6C-D5A3-42C5-BD63-C4AA7D22F6C1}" srcOrd="0" destOrd="3" presId="urn:microsoft.com/office/officeart/2005/8/layout/cycle3"/>
    <dgm:cxn modelId="{4E9036CA-9F13-44EA-8A69-F3051D435902}" srcId="{7FCD5600-6608-41FF-8D8B-1A28707BF080}" destId="{91B2DFA6-901A-4D0F-A445-9423969A18D2}" srcOrd="1" destOrd="0" parTransId="{C4DB095B-E572-4455-90B5-BD2C240120CC}" sibTransId="{8A70805C-B14A-4388-800A-4920435A859D}"/>
    <dgm:cxn modelId="{5937A376-8091-4B39-8917-490EA9C4E12B}" type="presOf" srcId="{DCB1AFA3-3C73-42E9-8016-E20026CE7652}" destId="{5A6A8BD4-5652-4A8C-BB34-A50948428917}" srcOrd="0" destOrd="3" presId="urn:microsoft.com/office/officeart/2005/8/layout/cycle3"/>
    <dgm:cxn modelId="{4B38EFD8-5D13-4517-8B61-3BB0601937C5}" srcId="{EBF827A3-CBD0-44E9-9E2E-5EEE4D373061}" destId="{05B44D25-82FF-4C1C-8A26-DA855EFE6058}" srcOrd="1" destOrd="0" parTransId="{AB4B0BCF-167F-4940-8740-0C703AD4CC4A}" sibTransId="{7EC6E25F-CC28-42DD-9A31-F26842B8D347}"/>
    <dgm:cxn modelId="{F35FFA6B-D946-4D22-99FD-5C35DDAE6FEC}" srcId="{F4DB72C4-BC73-48BE-84CB-C9931A84EC78}" destId="{012A630A-368D-4B04-A719-111D7915665E}" srcOrd="3" destOrd="0" parTransId="{1471005E-ED2D-4093-B7FA-47CDA6F13513}" sibTransId="{D866E3E4-C035-4A83-85AA-7E1342D33281}"/>
    <dgm:cxn modelId="{E4ACA928-E1E9-45FB-A652-D63B22ED5D9E}" srcId="{A8420C17-E738-4939-85BC-3E3014C62B0D}" destId="{6137A872-1AE1-40F9-8170-CB8251FA34E0}" srcOrd="2" destOrd="0" parTransId="{5740E211-C9D7-4D49-BC5A-EF0079B78F33}" sibTransId="{92B76F09-057B-4F33-961C-AA1D9DCD1190}"/>
    <dgm:cxn modelId="{4D444B13-CE00-492D-9E79-2208C73DDD5F}" srcId="{6DF811DE-ABCB-48CD-A653-81851AE35FDF}" destId="{7FCD5600-6608-41FF-8D8B-1A28707BF080}" srcOrd="3" destOrd="0" parTransId="{8AB16343-59E9-450D-9805-E4D2A6317626}" sibTransId="{DD8BF0D6-8BDE-4550-B5E8-1A1A701251DC}"/>
    <dgm:cxn modelId="{22CA5B4C-5E73-4238-94E5-B250A12ADC60}" type="presOf" srcId="{76F8029F-885C-443C-AB9C-6D4CBADB46E1}" destId="{7DA141EA-6CEC-49EF-82C6-3F350FCFC509}" srcOrd="0" destOrd="1" presId="urn:microsoft.com/office/officeart/2005/8/layout/cycle3"/>
    <dgm:cxn modelId="{7EBB10D3-331C-4835-BE54-4913090249EF}" srcId="{D0B635C9-B926-486F-A584-FE3B6221CDC1}" destId="{B62A60B6-FF02-4DEE-B9A8-62E61B91D3C4}" srcOrd="2" destOrd="0" parTransId="{93E21F11-42F8-402A-9695-4C400720FFBB}" sibTransId="{A3A58967-B7FA-41CE-AF5F-C2BF9173A76B}"/>
    <dgm:cxn modelId="{3F5E2720-D697-4C10-B7BA-6775D363EB37}" srcId="{A8420C17-E738-4939-85BC-3E3014C62B0D}" destId="{2A9F71F5-4613-4B3E-A341-3AC2443D7F28}" srcOrd="1" destOrd="0" parTransId="{60E3E79E-A32A-41FF-A136-4952A13A2668}" sibTransId="{251EFE39-FD9E-48EC-88C4-E98C1321052E}"/>
    <dgm:cxn modelId="{FE5D3E27-FAD0-4D26-96E8-B54291A20D05}" type="presOf" srcId="{D0B635C9-B926-486F-A584-FE3B6221CDC1}" destId="{7DA141EA-6CEC-49EF-82C6-3F350FCFC509}" srcOrd="0" destOrd="0" presId="urn:microsoft.com/office/officeart/2005/8/layout/cycle3"/>
    <dgm:cxn modelId="{5CA9D12F-D3A4-4E43-9E0A-333372C2C9B1}" type="presOf" srcId="{B62A60B6-FF02-4DEE-B9A8-62E61B91D3C4}" destId="{7DA141EA-6CEC-49EF-82C6-3F350FCFC509}" srcOrd="0" destOrd="3" presId="urn:microsoft.com/office/officeart/2005/8/layout/cycle3"/>
    <dgm:cxn modelId="{6D599E92-EED5-4488-AF40-6C8CB6DD17F3}" type="presOf" srcId="{140CB58C-61E5-4DA7-B1B4-1A31972950C0}" destId="{39DF3331-3400-4A11-A7FB-1F75D7EA478B}" srcOrd="0" destOrd="2" presId="urn:microsoft.com/office/officeart/2005/8/layout/cycle3"/>
    <dgm:cxn modelId="{8E9A3850-2D9B-471E-9A96-0ED4E05800E5}" type="presOf" srcId="{E73DD5E1-CA5A-4DC2-84EB-471305573E7F}" destId="{BF5660EE-C968-4825-A315-3932E919014E}" srcOrd="0" destOrd="4" presId="urn:microsoft.com/office/officeart/2005/8/layout/cycle3"/>
    <dgm:cxn modelId="{1CB073B8-C39D-4133-AED1-4A51A7C690C2}" srcId="{6DF811DE-ABCB-48CD-A653-81851AE35FDF}" destId="{EBF827A3-CBD0-44E9-9E2E-5EEE4D373061}" srcOrd="0" destOrd="0" parTransId="{2155B959-92F6-4C37-B229-206B83301A2D}" sibTransId="{14D28094-200E-4FE9-84B7-D85A13A621A0}"/>
    <dgm:cxn modelId="{EF4D1445-71F0-4F26-B919-EAAD0CF60D49}" srcId="{6DF811DE-ABCB-48CD-A653-81851AE35FDF}" destId="{A8420C17-E738-4939-85BC-3E3014C62B0D}" srcOrd="4" destOrd="0" parTransId="{152360AF-BE38-4B19-A68C-C8F6185DE1EB}" sibTransId="{520E0240-0CE1-46E6-9F77-1E7BC07869B5}"/>
    <dgm:cxn modelId="{BB8E20AF-1717-4A90-AE1A-FCE119F59E3B}" srcId="{F4DB72C4-BC73-48BE-84CB-C9931A84EC78}" destId="{9C2F98D0-9965-42A4-9578-D673B3C65B29}" srcOrd="0" destOrd="0" parTransId="{01559DFB-6185-4C60-8EC1-6DF1ABBC6A01}" sibTransId="{35E2013E-E1BF-4595-9C31-0B7A8B2093AB}"/>
    <dgm:cxn modelId="{54DD3718-79EE-4C24-9CA6-C38166B82142}" srcId="{F4DB72C4-BC73-48BE-84CB-C9931A84EC78}" destId="{354A5B9F-1303-4185-9EF4-3B3B543BE958}" srcOrd="2" destOrd="0" parTransId="{A0131104-61E5-4292-BAE5-08210F586AD2}" sibTransId="{1647393B-9114-4C17-A446-EB61D850CA2A}"/>
    <dgm:cxn modelId="{F7C0D8D1-3BD3-4BDB-93C8-BB1BE0552BCD}" type="presOf" srcId="{012A630A-368D-4B04-A719-111D7915665E}" destId="{39DF3331-3400-4A11-A7FB-1F75D7EA478B}" srcOrd="0" destOrd="4" presId="urn:microsoft.com/office/officeart/2005/8/layout/cycle3"/>
    <dgm:cxn modelId="{FAEF8F7A-9675-4BF1-9F84-8F98F39D19E2}" srcId="{D0B635C9-B926-486F-A584-FE3B6221CDC1}" destId="{87C241DA-F1E0-4663-A126-538F09040DD6}" srcOrd="1" destOrd="0" parTransId="{68C3DE1C-8569-4C47-8313-4CC1A513E849}" sibTransId="{E3FC68E5-D61F-4935-87CF-4DBFC4628466}"/>
    <dgm:cxn modelId="{F1C7B95F-E53E-4247-B01D-5B8F055F26DE}" srcId="{A8420C17-E738-4939-85BC-3E3014C62B0D}" destId="{E0D2A0E3-2959-4D0C-B03E-0A0903A72944}" srcOrd="4" destOrd="0" parTransId="{147DEECA-3B47-4059-B058-7DE30360315B}" sibTransId="{1D32C352-F430-4317-96C5-ABCA6DE90A43}"/>
    <dgm:cxn modelId="{93F4F541-2C6E-482B-8FB3-2C983DB69EBF}" type="presOf" srcId="{B51F37EC-2E9D-4D82-A05B-DC23FC3A35EB}" destId="{82118D6C-D5A3-42C5-BD63-C4AA7D22F6C1}" srcOrd="0" destOrd="1" presId="urn:microsoft.com/office/officeart/2005/8/layout/cycle3"/>
    <dgm:cxn modelId="{89FAB574-F62D-4ECA-A86B-FCE34847B3E2}" srcId="{7FCD5600-6608-41FF-8D8B-1A28707BF080}" destId="{9AF406EE-B745-40A5-A953-4307ECC1BEAF}" srcOrd="0" destOrd="0" parTransId="{5AE32247-D379-4AC1-974A-A4CE3AFB69B4}" sibTransId="{9CB43A9E-86A2-4EC8-8940-FAC690F6EA75}"/>
    <dgm:cxn modelId="{2A8D8280-86E9-46BA-9F55-E48B8244E990}" srcId="{F4DB72C4-BC73-48BE-84CB-C9931A84EC78}" destId="{140CB58C-61E5-4DA7-B1B4-1A31972950C0}" srcOrd="1" destOrd="0" parTransId="{F341C61D-45FB-4CB4-B302-6B914E0DEC24}" sibTransId="{AF5D3166-AF28-4BC4-B338-7235CFED7AD2}"/>
    <dgm:cxn modelId="{FCABADD1-32DE-4202-807A-6C938A09803F}" type="presOf" srcId="{E0D2A0E3-2959-4D0C-B03E-0A0903A72944}" destId="{BF5660EE-C968-4825-A315-3932E919014E}" srcOrd="0" destOrd="5" presId="urn:microsoft.com/office/officeart/2005/8/layout/cycle3"/>
    <dgm:cxn modelId="{474DE612-AA98-478A-8D72-9746446A46EF}" type="presOf" srcId="{14D28094-200E-4FE9-84B7-D85A13A621A0}" destId="{67E1D2CC-3807-4B42-91D9-A0006AFA39FD}" srcOrd="0" destOrd="0" presId="urn:microsoft.com/office/officeart/2005/8/layout/cycle3"/>
    <dgm:cxn modelId="{E316A408-5CCA-4C55-872D-ABBCE30F8D3C}" srcId="{EBF827A3-CBD0-44E9-9E2E-5EEE4D373061}" destId="{B51F37EC-2E9D-4D82-A05B-DC23FC3A35EB}" srcOrd="0" destOrd="0" parTransId="{E6992B54-A7F9-4F0A-862F-A81EA35B9FE3}" sibTransId="{70AC4A6C-96CB-4F11-9D9F-F34676A5A762}"/>
    <dgm:cxn modelId="{79100E80-5630-414F-A1C1-985B06EBF1AA}" type="presOf" srcId="{2A9F71F5-4613-4B3E-A341-3AC2443D7F28}" destId="{BF5660EE-C968-4825-A315-3932E919014E}" srcOrd="0" destOrd="2" presId="urn:microsoft.com/office/officeart/2005/8/layout/cycle3"/>
    <dgm:cxn modelId="{30CDF2F0-49F1-4F61-BD4C-B15945E4555D}" type="presOf" srcId="{354A5B9F-1303-4185-9EF4-3B3B543BE958}" destId="{39DF3331-3400-4A11-A7FB-1F75D7EA478B}" srcOrd="0" destOrd="3" presId="urn:microsoft.com/office/officeart/2005/8/layout/cycle3"/>
    <dgm:cxn modelId="{80C10621-5BAA-4A57-8566-C1AB393F97B4}" type="presOf" srcId="{6137A872-1AE1-40F9-8170-CB8251FA34E0}" destId="{BF5660EE-C968-4825-A315-3932E919014E}" srcOrd="0" destOrd="3" presId="urn:microsoft.com/office/officeart/2005/8/layout/cycle3"/>
    <dgm:cxn modelId="{3DB74876-4A7B-4731-BFE3-497D4E97A2AC}" type="presOf" srcId="{84A29749-A60B-4B35-B5DE-1EEE74AF4C0C}" destId="{7DA141EA-6CEC-49EF-82C6-3F350FCFC509}" srcOrd="0" destOrd="4" presId="urn:microsoft.com/office/officeart/2005/8/layout/cycle3"/>
    <dgm:cxn modelId="{A79A52E7-0628-4C77-8036-12FC42FC0B0A}" type="presOf" srcId="{05B44D25-82FF-4C1C-8A26-DA855EFE6058}" destId="{82118D6C-D5A3-42C5-BD63-C4AA7D22F6C1}" srcOrd="0" destOrd="2" presId="urn:microsoft.com/office/officeart/2005/8/layout/cycle3"/>
    <dgm:cxn modelId="{4C4BFF52-92C1-4421-8C05-81D322364830}" type="presOf" srcId="{6DF811DE-ABCB-48CD-A653-81851AE35FDF}" destId="{22AC2899-1B12-4933-B20C-06DDBCD1AC09}" srcOrd="0" destOrd="0" presId="urn:microsoft.com/office/officeart/2005/8/layout/cycle3"/>
    <dgm:cxn modelId="{8FCE35E7-1C39-40DF-AE9C-E453EFC052E9}" type="presOf" srcId="{7FCD5600-6608-41FF-8D8B-1A28707BF080}" destId="{5A6A8BD4-5652-4A8C-BB34-A50948428917}" srcOrd="0" destOrd="0" presId="urn:microsoft.com/office/officeart/2005/8/layout/cycle3"/>
    <dgm:cxn modelId="{5F8E1A6E-791E-46CA-A8EF-EDD9223CD147}" srcId="{7FCD5600-6608-41FF-8D8B-1A28707BF080}" destId="{30ECFD70-C7EC-49C8-811B-9BBDCAE29907}" srcOrd="3" destOrd="0" parTransId="{1316AB45-9A20-4469-8F56-A4E9747D6343}" sibTransId="{FECBEC9A-1AB2-43AA-A148-5D435D7B3F67}"/>
    <dgm:cxn modelId="{4D5C837F-B9A7-4D40-99E2-CDB0989BEC0B}" type="presOf" srcId="{9C2F98D0-9965-42A4-9578-D673B3C65B29}" destId="{39DF3331-3400-4A11-A7FB-1F75D7EA478B}" srcOrd="0" destOrd="1" presId="urn:microsoft.com/office/officeart/2005/8/layout/cycle3"/>
    <dgm:cxn modelId="{C2E373E3-F836-440A-A206-5311A6D4C98C}" srcId="{6DF811DE-ABCB-48CD-A653-81851AE35FDF}" destId="{D0B635C9-B926-486F-A584-FE3B6221CDC1}" srcOrd="2" destOrd="0" parTransId="{A2645EE3-C125-4716-B48F-9C8EB2243102}" sibTransId="{A93CA63C-7B76-4461-A77C-94316A5822C1}"/>
    <dgm:cxn modelId="{C6625452-9A47-4C8C-A215-89D207925B82}" type="presOf" srcId="{91B2DFA6-901A-4D0F-A445-9423969A18D2}" destId="{5A6A8BD4-5652-4A8C-BB34-A50948428917}" srcOrd="0" destOrd="2" presId="urn:microsoft.com/office/officeart/2005/8/layout/cycle3"/>
    <dgm:cxn modelId="{E42F033E-6870-4FD4-948B-8B31166D5BCE}" srcId="{A8420C17-E738-4939-85BC-3E3014C62B0D}" destId="{E73DD5E1-CA5A-4DC2-84EB-471305573E7F}" srcOrd="3" destOrd="0" parTransId="{88760186-7F62-422A-9F03-38563CF58006}" sibTransId="{E8F18A07-FBB4-47E8-AADA-B0B8EE15F681}"/>
    <dgm:cxn modelId="{50152060-D0F7-4D76-B704-F42F5AF8BF67}" srcId="{D0B635C9-B926-486F-A584-FE3B6221CDC1}" destId="{76F8029F-885C-443C-AB9C-6D4CBADB46E1}" srcOrd="0" destOrd="0" parTransId="{A8DABF00-6360-4060-9F99-5722CDF8F2F5}" sibTransId="{B112360A-8A0B-4C4F-93A5-2C7E921B13D7}"/>
    <dgm:cxn modelId="{9FC58C45-A4F4-4655-8A9A-3E8AF4EC9B1B}" type="presOf" srcId="{EBF827A3-CBD0-44E9-9E2E-5EEE4D373061}" destId="{82118D6C-D5A3-42C5-BD63-C4AA7D22F6C1}" srcOrd="0" destOrd="0" presId="urn:microsoft.com/office/officeart/2005/8/layout/cycle3"/>
    <dgm:cxn modelId="{F2D000F9-EDFA-4F0A-8745-0F5E565FA22B}" type="presOf" srcId="{87C241DA-F1E0-4663-A126-538F09040DD6}" destId="{7DA141EA-6CEC-49EF-82C6-3F350FCFC509}" srcOrd="0" destOrd="2" presId="urn:microsoft.com/office/officeart/2005/8/layout/cycle3"/>
    <dgm:cxn modelId="{0BCF39EC-7DC5-4E2B-AB7E-80ECC6C422BF}" type="presParOf" srcId="{22AC2899-1B12-4933-B20C-06DDBCD1AC09}" destId="{D7EEFEDD-D8A9-4BF3-80C3-924A09A3C98F}" srcOrd="0" destOrd="0" presId="urn:microsoft.com/office/officeart/2005/8/layout/cycle3"/>
    <dgm:cxn modelId="{594471A7-79A3-4D2B-B196-15D46AB0F7A1}" type="presParOf" srcId="{D7EEFEDD-D8A9-4BF3-80C3-924A09A3C98F}" destId="{82118D6C-D5A3-42C5-BD63-C4AA7D22F6C1}" srcOrd="0" destOrd="0" presId="urn:microsoft.com/office/officeart/2005/8/layout/cycle3"/>
    <dgm:cxn modelId="{15D6EB90-8089-46C3-AD8E-3ACAFB8815D0}" type="presParOf" srcId="{D7EEFEDD-D8A9-4BF3-80C3-924A09A3C98F}" destId="{67E1D2CC-3807-4B42-91D9-A0006AFA39FD}" srcOrd="1" destOrd="0" presId="urn:microsoft.com/office/officeart/2005/8/layout/cycle3"/>
    <dgm:cxn modelId="{893D32CA-BACB-49D2-BD61-88843EA05E8C}" type="presParOf" srcId="{D7EEFEDD-D8A9-4BF3-80C3-924A09A3C98F}" destId="{39DF3331-3400-4A11-A7FB-1F75D7EA478B}" srcOrd="2" destOrd="0" presId="urn:microsoft.com/office/officeart/2005/8/layout/cycle3"/>
    <dgm:cxn modelId="{F879AD76-C5A0-4360-9909-97FA00A20D80}" type="presParOf" srcId="{D7EEFEDD-D8A9-4BF3-80C3-924A09A3C98F}" destId="{7DA141EA-6CEC-49EF-82C6-3F350FCFC509}" srcOrd="3" destOrd="0" presId="urn:microsoft.com/office/officeart/2005/8/layout/cycle3"/>
    <dgm:cxn modelId="{0766D088-E606-47E2-A41E-A795ABEEE713}" type="presParOf" srcId="{D7EEFEDD-D8A9-4BF3-80C3-924A09A3C98F}" destId="{5A6A8BD4-5652-4A8C-BB34-A50948428917}" srcOrd="4" destOrd="0" presId="urn:microsoft.com/office/officeart/2005/8/layout/cycle3"/>
    <dgm:cxn modelId="{791ACF48-2CA0-442B-91AB-1CC537DAD46A}" type="presParOf" srcId="{D7EEFEDD-D8A9-4BF3-80C3-924A09A3C98F}" destId="{BF5660EE-C968-4825-A315-3932E919014E}"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D685C1C-BBC0-474D-A9F2-07ADB5CD0910}"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35BA4C60-173B-4FB2-B6F0-21D64F67DF52}">
      <dgm:prSet phldrT="[Text]"/>
      <dgm:spPr/>
      <dgm:t>
        <a:bodyPr/>
        <a:lstStyle/>
        <a:p>
          <a:r>
            <a:rPr lang="en-US" dirty="0" smtClean="0"/>
            <a:t>Migrate web application</a:t>
          </a:r>
          <a:endParaRPr lang="en-US" dirty="0"/>
        </a:p>
      </dgm:t>
    </dgm:pt>
    <dgm:pt modelId="{CF0D1A37-53D6-48DB-BDBC-1CB183E0CCA0}" type="parTrans" cxnId="{F2F57FC5-60C1-4851-8FCE-FE2A6816B5D1}">
      <dgm:prSet/>
      <dgm:spPr/>
      <dgm:t>
        <a:bodyPr/>
        <a:lstStyle/>
        <a:p>
          <a:endParaRPr lang="en-US"/>
        </a:p>
      </dgm:t>
    </dgm:pt>
    <dgm:pt modelId="{78F2F76A-BF5E-4D19-84DB-6942B8714D95}" type="sibTrans" cxnId="{F2F57FC5-60C1-4851-8FCE-FE2A6816B5D1}">
      <dgm:prSet/>
      <dgm:spPr/>
      <dgm:t>
        <a:bodyPr/>
        <a:lstStyle/>
        <a:p>
          <a:endParaRPr lang="en-US"/>
        </a:p>
      </dgm:t>
    </dgm:pt>
    <dgm:pt modelId="{99583837-5D82-4F08-A3F0-F311AFA3EAF9}">
      <dgm:prSet/>
      <dgm:spPr/>
      <dgm:t>
        <a:bodyPr/>
        <a:lstStyle/>
        <a:p>
          <a:r>
            <a:rPr lang="en-US" dirty="0" smtClean="0"/>
            <a:t>For each content DB</a:t>
          </a:r>
        </a:p>
      </dgm:t>
    </dgm:pt>
    <dgm:pt modelId="{9002C389-39D9-4101-A2FE-7E310BFD81BD}" type="parTrans" cxnId="{69F750DB-07C0-447A-AA8D-7FCC6E188181}">
      <dgm:prSet/>
      <dgm:spPr/>
      <dgm:t>
        <a:bodyPr/>
        <a:lstStyle/>
        <a:p>
          <a:endParaRPr lang="en-US"/>
        </a:p>
      </dgm:t>
    </dgm:pt>
    <dgm:pt modelId="{782AD264-A128-40E5-ACF6-FCD3C3EB8000}" type="sibTrans" cxnId="{69F750DB-07C0-447A-AA8D-7FCC6E188181}">
      <dgm:prSet/>
      <dgm:spPr/>
      <dgm:t>
        <a:bodyPr/>
        <a:lstStyle/>
        <a:p>
          <a:endParaRPr lang="en-US"/>
        </a:p>
      </dgm:t>
    </dgm:pt>
    <dgm:pt modelId="{4EE23579-3EC8-44B7-AC71-CA54AB1468A8}">
      <dgm:prSet/>
      <dgm:spPr/>
      <dgm:t>
        <a:bodyPr/>
        <a:lstStyle/>
        <a:p>
          <a:r>
            <a:rPr lang="en-US" dirty="0" smtClean="0"/>
            <a:t>For each SP Site</a:t>
          </a:r>
        </a:p>
      </dgm:t>
    </dgm:pt>
    <dgm:pt modelId="{2B916606-348F-4A92-953A-56A5FA3AE095}" type="parTrans" cxnId="{2B13A763-113E-4F3C-8D43-280294AC3858}">
      <dgm:prSet/>
      <dgm:spPr/>
      <dgm:t>
        <a:bodyPr/>
        <a:lstStyle/>
        <a:p>
          <a:endParaRPr lang="en-US"/>
        </a:p>
      </dgm:t>
    </dgm:pt>
    <dgm:pt modelId="{3BB5F400-1797-42A9-A23A-78C43A7DD16C}" type="sibTrans" cxnId="{2B13A763-113E-4F3C-8D43-280294AC3858}">
      <dgm:prSet/>
      <dgm:spPr/>
      <dgm:t>
        <a:bodyPr/>
        <a:lstStyle/>
        <a:p>
          <a:endParaRPr lang="en-US"/>
        </a:p>
      </dgm:t>
    </dgm:pt>
    <dgm:pt modelId="{C071114F-03B3-418E-B5B0-1A5D4B9CE8CB}">
      <dgm:prSet/>
      <dgm:spPr/>
      <dgm:t>
        <a:bodyPr/>
        <a:lstStyle/>
        <a:p>
          <a:r>
            <a:rPr lang="en-US" dirty="0" smtClean="0"/>
            <a:t>For each user</a:t>
          </a:r>
          <a:endParaRPr lang="en-US" dirty="0"/>
        </a:p>
      </dgm:t>
    </dgm:pt>
    <dgm:pt modelId="{10460FA2-4442-4E8D-981F-96B16594E383}" type="parTrans" cxnId="{1547FE2B-9102-4DA7-B84E-56F21E8A6D84}">
      <dgm:prSet/>
      <dgm:spPr/>
      <dgm:t>
        <a:bodyPr/>
        <a:lstStyle/>
        <a:p>
          <a:endParaRPr lang="en-US"/>
        </a:p>
      </dgm:t>
    </dgm:pt>
    <dgm:pt modelId="{8DDA2B9A-7F84-4A38-9E6F-230EC004AB9E}" type="sibTrans" cxnId="{1547FE2B-9102-4DA7-B84E-56F21E8A6D84}">
      <dgm:prSet/>
      <dgm:spPr/>
      <dgm:t>
        <a:bodyPr/>
        <a:lstStyle/>
        <a:p>
          <a:endParaRPr lang="en-US"/>
        </a:p>
      </dgm:t>
    </dgm:pt>
    <dgm:pt modelId="{0F54FB7A-0D2A-4C6D-BF90-5AA8D375C313}">
      <dgm:prSet/>
      <dgm:spPr/>
      <dgm:t>
        <a:bodyPr/>
        <a:lstStyle/>
        <a:p>
          <a:r>
            <a:rPr lang="en-US" dirty="0" smtClean="0"/>
            <a:t>Update </a:t>
          </a:r>
          <a:r>
            <a:rPr lang="en-US" dirty="0" err="1" smtClean="0"/>
            <a:t>UserInfo</a:t>
          </a:r>
          <a:r>
            <a:rPr lang="en-US" dirty="0" smtClean="0"/>
            <a:t> table</a:t>
          </a:r>
          <a:endParaRPr lang="en-US" dirty="0"/>
        </a:p>
      </dgm:t>
    </dgm:pt>
    <dgm:pt modelId="{633E9EC0-05A0-4B17-831E-26D3631B8D6A}" type="parTrans" cxnId="{9F7F05DD-D8B6-4909-A271-ABAD24EFDCD5}">
      <dgm:prSet/>
      <dgm:spPr/>
      <dgm:t>
        <a:bodyPr/>
        <a:lstStyle/>
        <a:p>
          <a:endParaRPr lang="en-US"/>
        </a:p>
      </dgm:t>
    </dgm:pt>
    <dgm:pt modelId="{E9B26E7D-8245-41A7-AFFA-84387467D6A2}" type="sibTrans" cxnId="{9F7F05DD-D8B6-4909-A271-ABAD24EFDCD5}">
      <dgm:prSet/>
      <dgm:spPr/>
      <dgm:t>
        <a:bodyPr/>
        <a:lstStyle/>
        <a:p>
          <a:endParaRPr lang="en-US"/>
        </a:p>
      </dgm:t>
    </dgm:pt>
    <dgm:pt modelId="{9B89D20B-53FD-4493-81AA-71F9ECA84053}">
      <dgm:prSet/>
      <dgm:spPr/>
      <dgm:t>
        <a:bodyPr/>
        <a:lstStyle/>
        <a:p>
          <a:r>
            <a:rPr lang="en-US" dirty="0" smtClean="0"/>
            <a:t>Update All Users Table</a:t>
          </a:r>
          <a:endParaRPr lang="en-US" dirty="0"/>
        </a:p>
      </dgm:t>
    </dgm:pt>
    <dgm:pt modelId="{A19F09BD-CE5D-453C-86E0-07161D321E48}" type="parTrans" cxnId="{B933CFCE-5B78-4128-B9B8-C520BAD0CC38}">
      <dgm:prSet/>
      <dgm:spPr/>
      <dgm:t>
        <a:bodyPr/>
        <a:lstStyle/>
        <a:p>
          <a:endParaRPr lang="en-US"/>
        </a:p>
      </dgm:t>
    </dgm:pt>
    <dgm:pt modelId="{1375BCFF-0259-4900-86AC-69F66B82201F}" type="sibTrans" cxnId="{B933CFCE-5B78-4128-B9B8-C520BAD0CC38}">
      <dgm:prSet/>
      <dgm:spPr/>
      <dgm:t>
        <a:bodyPr/>
        <a:lstStyle/>
        <a:p>
          <a:endParaRPr lang="en-US"/>
        </a:p>
      </dgm:t>
    </dgm:pt>
    <dgm:pt modelId="{B5D4B70F-6D65-4788-AB9A-CA02B3388AF0}">
      <dgm:prSet phldrT="[Text]"/>
      <dgm:spPr/>
      <dgm:t>
        <a:bodyPr/>
        <a:lstStyle/>
        <a:p>
          <a:r>
            <a:rPr lang="en-US" dirty="0" smtClean="0"/>
            <a:t>Update to use Claims Mode</a:t>
          </a:r>
          <a:endParaRPr lang="en-US" dirty="0"/>
        </a:p>
      </dgm:t>
    </dgm:pt>
    <dgm:pt modelId="{B9A08144-7B8C-4F46-ABB1-BA299CCA07E0}" type="parTrans" cxnId="{D2FE8BFC-E675-441B-A893-1CB966F68408}">
      <dgm:prSet/>
      <dgm:spPr/>
      <dgm:t>
        <a:bodyPr/>
        <a:lstStyle/>
        <a:p>
          <a:endParaRPr lang="en-US"/>
        </a:p>
      </dgm:t>
    </dgm:pt>
    <dgm:pt modelId="{FF21E981-8BD5-4C81-812D-DCADB4DC9A6D}" type="sibTrans" cxnId="{D2FE8BFC-E675-441B-A893-1CB966F68408}">
      <dgm:prSet/>
      <dgm:spPr/>
      <dgm:t>
        <a:bodyPr/>
        <a:lstStyle/>
        <a:p>
          <a:endParaRPr lang="en-US"/>
        </a:p>
      </dgm:t>
    </dgm:pt>
    <dgm:pt modelId="{FCFB6CEF-9599-48D1-8143-A77072FA4BA5}">
      <dgm:prSet phldrT="[Text]"/>
      <dgm:spPr/>
      <dgm:t>
        <a:bodyPr/>
        <a:lstStyle/>
        <a:p>
          <a:r>
            <a:rPr lang="en-US" dirty="0" smtClean="0"/>
            <a:t>Update web application policy</a:t>
          </a:r>
          <a:endParaRPr lang="en-US" dirty="0"/>
        </a:p>
      </dgm:t>
    </dgm:pt>
    <dgm:pt modelId="{00E85912-4586-49BF-B51C-FB57EC81B69C}" type="parTrans" cxnId="{E42588AA-B51A-453B-934E-A5F7EB8BD4C3}">
      <dgm:prSet/>
      <dgm:spPr/>
      <dgm:t>
        <a:bodyPr/>
        <a:lstStyle/>
        <a:p>
          <a:endParaRPr lang="en-US"/>
        </a:p>
      </dgm:t>
    </dgm:pt>
    <dgm:pt modelId="{7ADC2A43-10BF-4E2E-BA8D-EF619AA277FB}" type="sibTrans" cxnId="{E42588AA-B51A-453B-934E-A5F7EB8BD4C3}">
      <dgm:prSet/>
      <dgm:spPr/>
      <dgm:t>
        <a:bodyPr/>
        <a:lstStyle/>
        <a:p>
          <a:endParaRPr lang="en-US"/>
        </a:p>
      </dgm:t>
    </dgm:pt>
    <dgm:pt modelId="{2909EBE7-429C-40E1-A333-84DA94050358}" type="pres">
      <dgm:prSet presAssocID="{BD685C1C-BBC0-474D-A9F2-07ADB5CD0910}" presName="outerComposite" presStyleCnt="0">
        <dgm:presLayoutVars>
          <dgm:chMax val="5"/>
          <dgm:dir/>
          <dgm:resizeHandles val="exact"/>
        </dgm:presLayoutVars>
      </dgm:prSet>
      <dgm:spPr/>
      <dgm:t>
        <a:bodyPr/>
        <a:lstStyle/>
        <a:p>
          <a:endParaRPr lang="en-US"/>
        </a:p>
      </dgm:t>
    </dgm:pt>
    <dgm:pt modelId="{D97F2B53-1249-44F5-8CF3-A8A8D286F2C4}" type="pres">
      <dgm:prSet presAssocID="{BD685C1C-BBC0-474D-A9F2-07ADB5CD0910}" presName="dummyMaxCanvas" presStyleCnt="0">
        <dgm:presLayoutVars/>
      </dgm:prSet>
      <dgm:spPr/>
      <dgm:t>
        <a:bodyPr/>
        <a:lstStyle/>
        <a:p>
          <a:endParaRPr lang="en-US"/>
        </a:p>
      </dgm:t>
    </dgm:pt>
    <dgm:pt modelId="{776AAD2E-99AE-4055-A3D3-3722B80431A8}" type="pres">
      <dgm:prSet presAssocID="{BD685C1C-BBC0-474D-A9F2-07ADB5CD0910}" presName="FourNodes_1" presStyleLbl="node1" presStyleIdx="0" presStyleCnt="4">
        <dgm:presLayoutVars>
          <dgm:bulletEnabled val="1"/>
        </dgm:presLayoutVars>
      </dgm:prSet>
      <dgm:spPr/>
      <dgm:t>
        <a:bodyPr/>
        <a:lstStyle/>
        <a:p>
          <a:endParaRPr lang="en-US"/>
        </a:p>
      </dgm:t>
    </dgm:pt>
    <dgm:pt modelId="{AF6A2D32-2926-44CD-AAA8-2CC076A9E758}" type="pres">
      <dgm:prSet presAssocID="{BD685C1C-BBC0-474D-A9F2-07ADB5CD0910}" presName="FourNodes_2" presStyleLbl="node1" presStyleIdx="1" presStyleCnt="4">
        <dgm:presLayoutVars>
          <dgm:bulletEnabled val="1"/>
        </dgm:presLayoutVars>
      </dgm:prSet>
      <dgm:spPr/>
      <dgm:t>
        <a:bodyPr/>
        <a:lstStyle/>
        <a:p>
          <a:endParaRPr lang="en-US"/>
        </a:p>
      </dgm:t>
    </dgm:pt>
    <dgm:pt modelId="{C057CF58-EDF9-4156-B949-BCA04A1381A9}" type="pres">
      <dgm:prSet presAssocID="{BD685C1C-BBC0-474D-A9F2-07ADB5CD0910}" presName="FourNodes_3" presStyleLbl="node1" presStyleIdx="2" presStyleCnt="4">
        <dgm:presLayoutVars>
          <dgm:bulletEnabled val="1"/>
        </dgm:presLayoutVars>
      </dgm:prSet>
      <dgm:spPr/>
      <dgm:t>
        <a:bodyPr/>
        <a:lstStyle/>
        <a:p>
          <a:endParaRPr lang="en-US"/>
        </a:p>
      </dgm:t>
    </dgm:pt>
    <dgm:pt modelId="{6C7C9C3B-A1A7-45CF-818A-F37BEE05FB58}" type="pres">
      <dgm:prSet presAssocID="{BD685C1C-BBC0-474D-A9F2-07ADB5CD0910}" presName="FourNodes_4" presStyleLbl="node1" presStyleIdx="3" presStyleCnt="4">
        <dgm:presLayoutVars>
          <dgm:bulletEnabled val="1"/>
        </dgm:presLayoutVars>
      </dgm:prSet>
      <dgm:spPr/>
      <dgm:t>
        <a:bodyPr/>
        <a:lstStyle/>
        <a:p>
          <a:endParaRPr lang="en-US"/>
        </a:p>
      </dgm:t>
    </dgm:pt>
    <dgm:pt modelId="{0D2E5691-761C-42C6-8A65-4800983EF68C}" type="pres">
      <dgm:prSet presAssocID="{BD685C1C-BBC0-474D-A9F2-07ADB5CD0910}" presName="FourConn_1-2" presStyleLbl="fgAccFollowNode1" presStyleIdx="0" presStyleCnt="3">
        <dgm:presLayoutVars>
          <dgm:bulletEnabled val="1"/>
        </dgm:presLayoutVars>
      </dgm:prSet>
      <dgm:spPr/>
      <dgm:t>
        <a:bodyPr/>
        <a:lstStyle/>
        <a:p>
          <a:endParaRPr lang="en-US"/>
        </a:p>
      </dgm:t>
    </dgm:pt>
    <dgm:pt modelId="{17F8E79C-5E42-4FBB-812E-704DA39870B3}" type="pres">
      <dgm:prSet presAssocID="{BD685C1C-BBC0-474D-A9F2-07ADB5CD0910}" presName="FourConn_2-3" presStyleLbl="fgAccFollowNode1" presStyleIdx="1" presStyleCnt="3">
        <dgm:presLayoutVars>
          <dgm:bulletEnabled val="1"/>
        </dgm:presLayoutVars>
      </dgm:prSet>
      <dgm:spPr/>
      <dgm:t>
        <a:bodyPr/>
        <a:lstStyle/>
        <a:p>
          <a:endParaRPr lang="en-US"/>
        </a:p>
      </dgm:t>
    </dgm:pt>
    <dgm:pt modelId="{0CA9B56A-F947-45FB-8081-6F04E43359A9}" type="pres">
      <dgm:prSet presAssocID="{BD685C1C-BBC0-474D-A9F2-07ADB5CD0910}" presName="FourConn_3-4" presStyleLbl="fgAccFollowNode1" presStyleIdx="2" presStyleCnt="3">
        <dgm:presLayoutVars>
          <dgm:bulletEnabled val="1"/>
        </dgm:presLayoutVars>
      </dgm:prSet>
      <dgm:spPr/>
      <dgm:t>
        <a:bodyPr/>
        <a:lstStyle/>
        <a:p>
          <a:endParaRPr lang="en-US"/>
        </a:p>
      </dgm:t>
    </dgm:pt>
    <dgm:pt modelId="{0DCB013E-0838-4358-A594-0E4E80C5021A}" type="pres">
      <dgm:prSet presAssocID="{BD685C1C-BBC0-474D-A9F2-07ADB5CD0910}" presName="FourNodes_1_text" presStyleLbl="node1" presStyleIdx="3" presStyleCnt="4">
        <dgm:presLayoutVars>
          <dgm:bulletEnabled val="1"/>
        </dgm:presLayoutVars>
      </dgm:prSet>
      <dgm:spPr/>
      <dgm:t>
        <a:bodyPr/>
        <a:lstStyle/>
        <a:p>
          <a:endParaRPr lang="en-US"/>
        </a:p>
      </dgm:t>
    </dgm:pt>
    <dgm:pt modelId="{A9898F08-EC43-42C2-B061-7C78F50F955B}" type="pres">
      <dgm:prSet presAssocID="{BD685C1C-BBC0-474D-A9F2-07ADB5CD0910}" presName="FourNodes_2_text" presStyleLbl="node1" presStyleIdx="3" presStyleCnt="4">
        <dgm:presLayoutVars>
          <dgm:bulletEnabled val="1"/>
        </dgm:presLayoutVars>
      </dgm:prSet>
      <dgm:spPr/>
      <dgm:t>
        <a:bodyPr/>
        <a:lstStyle/>
        <a:p>
          <a:endParaRPr lang="en-US"/>
        </a:p>
      </dgm:t>
    </dgm:pt>
    <dgm:pt modelId="{5C1D3B4E-6C05-497D-87C6-C78EB4054BD5}" type="pres">
      <dgm:prSet presAssocID="{BD685C1C-BBC0-474D-A9F2-07ADB5CD0910}" presName="FourNodes_3_text" presStyleLbl="node1" presStyleIdx="3" presStyleCnt="4">
        <dgm:presLayoutVars>
          <dgm:bulletEnabled val="1"/>
        </dgm:presLayoutVars>
      </dgm:prSet>
      <dgm:spPr/>
      <dgm:t>
        <a:bodyPr/>
        <a:lstStyle/>
        <a:p>
          <a:endParaRPr lang="en-US"/>
        </a:p>
      </dgm:t>
    </dgm:pt>
    <dgm:pt modelId="{BAED53DC-D8DA-457C-8CE0-12FB79037C77}" type="pres">
      <dgm:prSet presAssocID="{BD685C1C-BBC0-474D-A9F2-07ADB5CD0910}" presName="FourNodes_4_text" presStyleLbl="node1" presStyleIdx="3" presStyleCnt="4">
        <dgm:presLayoutVars>
          <dgm:bulletEnabled val="1"/>
        </dgm:presLayoutVars>
      </dgm:prSet>
      <dgm:spPr/>
      <dgm:t>
        <a:bodyPr/>
        <a:lstStyle/>
        <a:p>
          <a:endParaRPr lang="en-US"/>
        </a:p>
      </dgm:t>
    </dgm:pt>
  </dgm:ptLst>
  <dgm:cxnLst>
    <dgm:cxn modelId="{83CE794F-C1B4-43A8-B7D0-67548F793629}" type="presOf" srcId="{99583837-5D82-4F08-A3F0-F311AFA3EAF9}" destId="{AF6A2D32-2926-44CD-AAA8-2CC076A9E758}" srcOrd="0" destOrd="0" presId="urn:microsoft.com/office/officeart/2005/8/layout/vProcess5"/>
    <dgm:cxn modelId="{33BB0BC8-F62E-4703-B114-4F517AA9574C}" type="presOf" srcId="{4EE23579-3EC8-44B7-AC71-CA54AB1468A8}" destId="{C057CF58-EDF9-4156-B949-BCA04A1381A9}" srcOrd="0" destOrd="0" presId="urn:microsoft.com/office/officeart/2005/8/layout/vProcess5"/>
    <dgm:cxn modelId="{D137D31E-068C-40D4-8DB1-BE8B73AE4F92}" type="presOf" srcId="{0F54FB7A-0D2A-4C6D-BF90-5AA8D375C313}" destId="{6C7C9C3B-A1A7-45CF-818A-F37BEE05FB58}" srcOrd="0" destOrd="1" presId="urn:microsoft.com/office/officeart/2005/8/layout/vProcess5"/>
    <dgm:cxn modelId="{9F7F05DD-D8B6-4909-A271-ABAD24EFDCD5}" srcId="{C071114F-03B3-418E-B5B0-1A5D4B9CE8CB}" destId="{0F54FB7A-0D2A-4C6D-BF90-5AA8D375C313}" srcOrd="0" destOrd="0" parTransId="{633E9EC0-05A0-4B17-831E-26D3631B8D6A}" sibTransId="{E9B26E7D-8245-41A7-AFFA-84387467D6A2}"/>
    <dgm:cxn modelId="{C40414B6-6CEB-40A1-806B-525DA276A403}" type="presOf" srcId="{4EE23579-3EC8-44B7-AC71-CA54AB1468A8}" destId="{5C1D3B4E-6C05-497D-87C6-C78EB4054BD5}" srcOrd="1" destOrd="0" presId="urn:microsoft.com/office/officeart/2005/8/layout/vProcess5"/>
    <dgm:cxn modelId="{F4736573-B094-49A0-B340-C8D1D7D7B661}" type="presOf" srcId="{C071114F-03B3-418E-B5B0-1A5D4B9CE8CB}" destId="{BAED53DC-D8DA-457C-8CE0-12FB79037C77}" srcOrd="1" destOrd="0" presId="urn:microsoft.com/office/officeart/2005/8/layout/vProcess5"/>
    <dgm:cxn modelId="{2B13A763-113E-4F3C-8D43-280294AC3858}" srcId="{BD685C1C-BBC0-474D-A9F2-07ADB5CD0910}" destId="{4EE23579-3EC8-44B7-AC71-CA54AB1468A8}" srcOrd="2" destOrd="0" parTransId="{2B916606-348F-4A92-953A-56A5FA3AE095}" sibTransId="{3BB5F400-1797-42A9-A23A-78C43A7DD16C}"/>
    <dgm:cxn modelId="{55E0E380-4953-4B80-9D5A-1A552CF923CA}" type="presOf" srcId="{99583837-5D82-4F08-A3F0-F311AFA3EAF9}" destId="{A9898F08-EC43-42C2-B061-7C78F50F955B}" srcOrd="1" destOrd="0" presId="urn:microsoft.com/office/officeart/2005/8/layout/vProcess5"/>
    <dgm:cxn modelId="{63C156D3-583D-43D0-B60E-15523E52151C}" type="presOf" srcId="{C071114F-03B3-418E-B5B0-1A5D4B9CE8CB}" destId="{6C7C9C3B-A1A7-45CF-818A-F37BEE05FB58}" srcOrd="0" destOrd="0" presId="urn:microsoft.com/office/officeart/2005/8/layout/vProcess5"/>
    <dgm:cxn modelId="{F2F57FC5-60C1-4851-8FCE-FE2A6816B5D1}" srcId="{BD685C1C-BBC0-474D-A9F2-07ADB5CD0910}" destId="{35BA4C60-173B-4FB2-B6F0-21D64F67DF52}" srcOrd="0" destOrd="0" parTransId="{CF0D1A37-53D6-48DB-BDBC-1CB183E0CCA0}" sibTransId="{78F2F76A-BF5E-4D19-84DB-6942B8714D95}"/>
    <dgm:cxn modelId="{846B517A-8DA9-4F93-A4CE-4D1098C5D96C}" type="presOf" srcId="{9B89D20B-53FD-4493-81AA-71F9ECA84053}" destId="{6C7C9C3B-A1A7-45CF-818A-F37BEE05FB58}" srcOrd="0" destOrd="2" presId="urn:microsoft.com/office/officeart/2005/8/layout/vProcess5"/>
    <dgm:cxn modelId="{3AE2F13F-6A1C-4700-B70B-5C06CD5D37B5}" type="presOf" srcId="{B5D4B70F-6D65-4788-AB9A-CA02B3388AF0}" destId="{0DCB013E-0838-4358-A594-0E4E80C5021A}" srcOrd="1" destOrd="1" presId="urn:microsoft.com/office/officeart/2005/8/layout/vProcess5"/>
    <dgm:cxn modelId="{BD43ABE7-9B0C-4891-AC57-6CD9DA0B47D6}" type="presOf" srcId="{78F2F76A-BF5E-4D19-84DB-6942B8714D95}" destId="{0D2E5691-761C-42C6-8A65-4800983EF68C}" srcOrd="0" destOrd="0" presId="urn:microsoft.com/office/officeart/2005/8/layout/vProcess5"/>
    <dgm:cxn modelId="{23A00F79-DA8D-4933-8BC7-FE9654FF9F3F}" type="presOf" srcId="{BD685C1C-BBC0-474D-A9F2-07ADB5CD0910}" destId="{2909EBE7-429C-40E1-A333-84DA94050358}" srcOrd="0" destOrd="0" presId="urn:microsoft.com/office/officeart/2005/8/layout/vProcess5"/>
    <dgm:cxn modelId="{B933CFCE-5B78-4128-B9B8-C520BAD0CC38}" srcId="{C071114F-03B3-418E-B5B0-1A5D4B9CE8CB}" destId="{9B89D20B-53FD-4493-81AA-71F9ECA84053}" srcOrd="1" destOrd="0" parTransId="{A19F09BD-CE5D-453C-86E0-07161D321E48}" sibTransId="{1375BCFF-0259-4900-86AC-69F66B82201F}"/>
    <dgm:cxn modelId="{5AD4260D-B805-4B6E-A7A5-AD340475E513}" type="presOf" srcId="{FCFB6CEF-9599-48D1-8143-A77072FA4BA5}" destId="{776AAD2E-99AE-4055-A3D3-3722B80431A8}" srcOrd="0" destOrd="2" presId="urn:microsoft.com/office/officeart/2005/8/layout/vProcess5"/>
    <dgm:cxn modelId="{8E2A96B0-6BFE-4F5D-8455-4D0FB973E7C3}" type="presOf" srcId="{9B89D20B-53FD-4493-81AA-71F9ECA84053}" destId="{BAED53DC-D8DA-457C-8CE0-12FB79037C77}" srcOrd="1" destOrd="2" presId="urn:microsoft.com/office/officeart/2005/8/layout/vProcess5"/>
    <dgm:cxn modelId="{82081C66-DBE5-44EA-AB26-F9C2A51A0438}" type="presOf" srcId="{782AD264-A128-40E5-ACF6-FCD3C3EB8000}" destId="{17F8E79C-5E42-4FBB-812E-704DA39870B3}" srcOrd="0" destOrd="0" presId="urn:microsoft.com/office/officeart/2005/8/layout/vProcess5"/>
    <dgm:cxn modelId="{E42588AA-B51A-453B-934E-A5F7EB8BD4C3}" srcId="{35BA4C60-173B-4FB2-B6F0-21D64F67DF52}" destId="{FCFB6CEF-9599-48D1-8143-A77072FA4BA5}" srcOrd="1" destOrd="0" parTransId="{00E85912-4586-49BF-B51C-FB57EC81B69C}" sibTransId="{7ADC2A43-10BF-4E2E-BA8D-EF619AA277FB}"/>
    <dgm:cxn modelId="{4EFC0D91-9652-4BDC-BCBF-849D2B6CF735}" type="presOf" srcId="{0F54FB7A-0D2A-4C6D-BF90-5AA8D375C313}" destId="{BAED53DC-D8DA-457C-8CE0-12FB79037C77}" srcOrd="1" destOrd="1" presId="urn:microsoft.com/office/officeart/2005/8/layout/vProcess5"/>
    <dgm:cxn modelId="{2D8075F5-95D3-4C03-A248-5921A1348542}" type="presOf" srcId="{35BA4C60-173B-4FB2-B6F0-21D64F67DF52}" destId="{0DCB013E-0838-4358-A594-0E4E80C5021A}" srcOrd="1" destOrd="0" presId="urn:microsoft.com/office/officeart/2005/8/layout/vProcess5"/>
    <dgm:cxn modelId="{69F750DB-07C0-447A-AA8D-7FCC6E188181}" srcId="{BD685C1C-BBC0-474D-A9F2-07ADB5CD0910}" destId="{99583837-5D82-4F08-A3F0-F311AFA3EAF9}" srcOrd="1" destOrd="0" parTransId="{9002C389-39D9-4101-A2FE-7E310BFD81BD}" sibTransId="{782AD264-A128-40E5-ACF6-FCD3C3EB8000}"/>
    <dgm:cxn modelId="{7EDF179B-D4A6-4B41-A0DC-E8CA446F533D}" type="presOf" srcId="{3BB5F400-1797-42A9-A23A-78C43A7DD16C}" destId="{0CA9B56A-F947-45FB-8081-6F04E43359A9}" srcOrd="0" destOrd="0" presId="urn:microsoft.com/office/officeart/2005/8/layout/vProcess5"/>
    <dgm:cxn modelId="{1547FE2B-9102-4DA7-B84E-56F21E8A6D84}" srcId="{BD685C1C-BBC0-474D-A9F2-07ADB5CD0910}" destId="{C071114F-03B3-418E-B5B0-1A5D4B9CE8CB}" srcOrd="3" destOrd="0" parTransId="{10460FA2-4442-4E8D-981F-96B16594E383}" sibTransId="{8DDA2B9A-7F84-4A38-9E6F-230EC004AB9E}"/>
    <dgm:cxn modelId="{619F805B-E3F0-4EC4-9EA9-ECC4631E13BD}" type="presOf" srcId="{35BA4C60-173B-4FB2-B6F0-21D64F67DF52}" destId="{776AAD2E-99AE-4055-A3D3-3722B80431A8}" srcOrd="0" destOrd="0" presId="urn:microsoft.com/office/officeart/2005/8/layout/vProcess5"/>
    <dgm:cxn modelId="{664E96C6-152A-4721-B773-89F003ECF132}" type="presOf" srcId="{B5D4B70F-6D65-4788-AB9A-CA02B3388AF0}" destId="{776AAD2E-99AE-4055-A3D3-3722B80431A8}" srcOrd="0" destOrd="1" presId="urn:microsoft.com/office/officeart/2005/8/layout/vProcess5"/>
    <dgm:cxn modelId="{9760C7BA-16E0-418B-9055-04180DEB5E2A}" type="presOf" srcId="{FCFB6CEF-9599-48D1-8143-A77072FA4BA5}" destId="{0DCB013E-0838-4358-A594-0E4E80C5021A}" srcOrd="1" destOrd="2" presId="urn:microsoft.com/office/officeart/2005/8/layout/vProcess5"/>
    <dgm:cxn modelId="{D2FE8BFC-E675-441B-A893-1CB966F68408}" srcId="{35BA4C60-173B-4FB2-B6F0-21D64F67DF52}" destId="{B5D4B70F-6D65-4788-AB9A-CA02B3388AF0}" srcOrd="0" destOrd="0" parTransId="{B9A08144-7B8C-4F46-ABB1-BA299CCA07E0}" sibTransId="{FF21E981-8BD5-4C81-812D-DCADB4DC9A6D}"/>
    <dgm:cxn modelId="{DF4811AC-851A-481B-9920-CE47259797DB}" type="presParOf" srcId="{2909EBE7-429C-40E1-A333-84DA94050358}" destId="{D97F2B53-1249-44F5-8CF3-A8A8D286F2C4}" srcOrd="0" destOrd="0" presId="urn:microsoft.com/office/officeart/2005/8/layout/vProcess5"/>
    <dgm:cxn modelId="{9E944582-7272-4DFE-A13D-195728B21277}" type="presParOf" srcId="{2909EBE7-429C-40E1-A333-84DA94050358}" destId="{776AAD2E-99AE-4055-A3D3-3722B80431A8}" srcOrd="1" destOrd="0" presId="urn:microsoft.com/office/officeart/2005/8/layout/vProcess5"/>
    <dgm:cxn modelId="{62A18D69-1462-43A3-B89D-28797A98646A}" type="presParOf" srcId="{2909EBE7-429C-40E1-A333-84DA94050358}" destId="{AF6A2D32-2926-44CD-AAA8-2CC076A9E758}" srcOrd="2" destOrd="0" presId="urn:microsoft.com/office/officeart/2005/8/layout/vProcess5"/>
    <dgm:cxn modelId="{BC89EF39-2D22-43BD-B46C-D7A7A0B08D67}" type="presParOf" srcId="{2909EBE7-429C-40E1-A333-84DA94050358}" destId="{C057CF58-EDF9-4156-B949-BCA04A1381A9}" srcOrd="3" destOrd="0" presId="urn:microsoft.com/office/officeart/2005/8/layout/vProcess5"/>
    <dgm:cxn modelId="{9E07CFEE-C811-4569-8D18-72629003F11B}" type="presParOf" srcId="{2909EBE7-429C-40E1-A333-84DA94050358}" destId="{6C7C9C3B-A1A7-45CF-818A-F37BEE05FB58}" srcOrd="4" destOrd="0" presId="urn:microsoft.com/office/officeart/2005/8/layout/vProcess5"/>
    <dgm:cxn modelId="{43EF9DDA-3ABC-475B-920E-A0DCA825B17C}" type="presParOf" srcId="{2909EBE7-429C-40E1-A333-84DA94050358}" destId="{0D2E5691-761C-42C6-8A65-4800983EF68C}" srcOrd="5" destOrd="0" presId="urn:microsoft.com/office/officeart/2005/8/layout/vProcess5"/>
    <dgm:cxn modelId="{288EF834-0945-41CB-8A6C-F209DF3271D9}" type="presParOf" srcId="{2909EBE7-429C-40E1-A333-84DA94050358}" destId="{17F8E79C-5E42-4FBB-812E-704DA39870B3}" srcOrd="6" destOrd="0" presId="urn:microsoft.com/office/officeart/2005/8/layout/vProcess5"/>
    <dgm:cxn modelId="{B22FBD86-C257-4AE2-A1D6-BCF854C39A98}" type="presParOf" srcId="{2909EBE7-429C-40E1-A333-84DA94050358}" destId="{0CA9B56A-F947-45FB-8081-6F04E43359A9}" srcOrd="7" destOrd="0" presId="urn:microsoft.com/office/officeart/2005/8/layout/vProcess5"/>
    <dgm:cxn modelId="{E1A090A5-0FAD-49B3-99F7-3EB726A527A2}" type="presParOf" srcId="{2909EBE7-429C-40E1-A333-84DA94050358}" destId="{0DCB013E-0838-4358-A594-0E4E80C5021A}" srcOrd="8" destOrd="0" presId="urn:microsoft.com/office/officeart/2005/8/layout/vProcess5"/>
    <dgm:cxn modelId="{B89B0589-008B-47B4-B0C4-D54E45871363}" type="presParOf" srcId="{2909EBE7-429C-40E1-A333-84DA94050358}" destId="{A9898F08-EC43-42C2-B061-7C78F50F955B}" srcOrd="9" destOrd="0" presId="urn:microsoft.com/office/officeart/2005/8/layout/vProcess5"/>
    <dgm:cxn modelId="{A29FCE78-B4DC-4E3A-86AC-799509196638}" type="presParOf" srcId="{2909EBE7-429C-40E1-A333-84DA94050358}" destId="{5C1D3B4E-6C05-497D-87C6-C78EB4054BD5}" srcOrd="10" destOrd="0" presId="urn:microsoft.com/office/officeart/2005/8/layout/vProcess5"/>
    <dgm:cxn modelId="{D99F484F-327C-495F-BB35-002F9B5B09C5}" type="presParOf" srcId="{2909EBE7-429C-40E1-A333-84DA94050358}" destId="{BAED53DC-D8DA-457C-8CE0-12FB79037C77}"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39A045-C08B-4CA4-9422-519C551EBAFB}" type="slidenum">
              <a:rPr lang="en-US" smtClean="0"/>
              <a:t>51</a:t>
            </a:fld>
            <a:endParaRPr lang="en-US"/>
          </a:p>
        </p:txBody>
      </p:sp>
    </p:spTree>
    <p:extLst>
      <p:ext uri="{BB962C8B-B14F-4D97-AF65-F5344CB8AC3E}">
        <p14:creationId xmlns:p14="http://schemas.microsoft.com/office/powerpoint/2010/main" val="3457246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39A045-C08B-4CA4-9422-519C551EBAFB}" type="slidenum">
              <a:rPr lang="en-US" smtClean="0"/>
              <a:t>52</a:t>
            </a:fld>
            <a:endParaRPr lang="en-US"/>
          </a:p>
        </p:txBody>
      </p:sp>
    </p:spTree>
    <p:extLst>
      <p:ext uri="{BB962C8B-B14F-4D97-AF65-F5344CB8AC3E}">
        <p14:creationId xmlns:p14="http://schemas.microsoft.com/office/powerpoint/2010/main" val="302358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2EC64DE5-4A80-4049-BDC7-E36CCA811281}" type="datetime1">
              <a:rPr lang="en-US" smtClean="0">
                <a:solidFill>
                  <a:prstClr val="black"/>
                </a:solidFill>
              </a:rPr>
              <a:pPr/>
              <a:t>12/6/2012</a:t>
            </a:fld>
            <a:endParaRPr lang="en-US" dirty="0">
              <a:solidFill>
                <a:prstClr val="black"/>
              </a:solidFill>
            </a:endParaRPr>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solidFill>
                  <a:prstClr val="black"/>
                </a:solidFill>
              </a:rPr>
              <a:pPr/>
              <a:t>53</a:t>
            </a:fld>
            <a:endParaRPr lang="en-US" dirty="0">
              <a:solidFill>
                <a:prstClr val="black"/>
              </a:solidFill>
            </a:endParaRPr>
          </a:p>
        </p:txBody>
      </p:sp>
      <p:sp>
        <p:nvSpPr>
          <p:cNvPr id="11" name="Header Placeholder 10"/>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1799091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6:02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55</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051828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0CA432-A88B-49AA-A3F8-75A8C44BDAF4}" type="slidenum">
              <a:rPr lang="en-US" smtClean="0">
                <a:solidFill>
                  <a:prstClr val="black"/>
                </a:solidFill>
              </a:rPr>
              <a:pPr/>
              <a:t>58</a:t>
            </a:fld>
            <a:endParaRPr lang="en-US" dirty="0">
              <a:solidFill>
                <a:prstClr val="black"/>
              </a:solidFill>
            </a:endParaRPr>
          </a:p>
        </p:txBody>
      </p:sp>
    </p:spTree>
    <p:extLst>
      <p:ext uri="{BB962C8B-B14F-4D97-AF65-F5344CB8AC3E}">
        <p14:creationId xmlns:p14="http://schemas.microsoft.com/office/powerpoint/2010/main" val="167509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12/6/2012</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58400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32776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39A045-C08B-4CA4-9422-519C551EBAFB}" type="slidenum">
              <a:rPr lang="en-US" smtClean="0"/>
              <a:t>7</a:t>
            </a:fld>
            <a:endParaRPr lang="en-US"/>
          </a:p>
        </p:txBody>
      </p:sp>
    </p:spTree>
    <p:extLst>
      <p:ext uri="{BB962C8B-B14F-4D97-AF65-F5344CB8AC3E}">
        <p14:creationId xmlns:p14="http://schemas.microsoft.com/office/powerpoint/2010/main" val="92863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39A045-C08B-4CA4-9422-519C551EBAFB}" type="slidenum">
              <a:rPr lang="en-US" smtClean="0"/>
              <a:t>12</a:t>
            </a:fld>
            <a:endParaRPr lang="en-US"/>
          </a:p>
        </p:txBody>
      </p:sp>
    </p:spTree>
    <p:extLst>
      <p:ext uri="{BB962C8B-B14F-4D97-AF65-F5344CB8AC3E}">
        <p14:creationId xmlns:p14="http://schemas.microsoft.com/office/powerpoint/2010/main" val="2494433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34A4F94-DAB2-42E7-A25A-C06804AD4A0F}"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46616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39A045-C08B-4CA4-9422-519C551EBAFB}"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787665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34A4F94-DAB2-42E7-A25A-C06804AD4A0F}"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859736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2"/>
            <a:ext cx="11375536" cy="101704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4"/>
            <a:ext cx="11375536" cy="209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3457557" y="6675491"/>
            <a:ext cx="5521366" cy="240136"/>
          </a:xfrm>
          <a:prstGeom prst="rect">
            <a:avLst/>
          </a:prstGeom>
          <a:noFill/>
        </p:spPr>
        <p:txBody>
          <a:bodyPr wrap="none" lIns="0" tIns="0" rIns="0" bIns="0" rtlCol="0" anchor="ctr">
            <a:spAutoFit/>
          </a:bodyPr>
          <a:lstStyle/>
          <a:p>
            <a:pPr algn="ctr" defTabSz="1243194"/>
            <a:r>
              <a:rPr lang="en-US" sz="1530" spc="205">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18316596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bwMode="white">
          <a:xfrm>
            <a:off x="992911" y="4429868"/>
            <a:ext cx="10445796" cy="470856"/>
          </a:xfrm>
        </p:spPr>
        <p:txBody>
          <a:bodyPr>
            <a:noAutofit/>
          </a:bodyPr>
          <a:lstStyle>
            <a:lvl1pPr marL="0" indent="0" algn="l">
              <a:lnSpc>
                <a:spcPct val="90000"/>
              </a:lnSpc>
              <a:spcBef>
                <a:spcPts val="0"/>
              </a:spcBef>
              <a:buNone/>
              <a:defRPr lang="en-US" sz="4896" kern="1200" spc="-95" baseline="0" dirty="0">
                <a:gradFill>
                  <a:gsLst>
                    <a:gs pos="2083">
                      <a:schemeClr val="tx1"/>
                    </a:gs>
                    <a:gs pos="99000">
                      <a:schemeClr val="tx1"/>
                    </a:gs>
                  </a:gsLst>
                  <a:lin ang="5400000" scaled="0"/>
                </a:gradFill>
                <a:latin typeface="+mj-lt"/>
                <a:ea typeface="+mn-ea"/>
                <a:cs typeface="+mn-cs"/>
              </a:defRPr>
            </a:lvl1pPr>
            <a:lvl2pPr marL="621597" indent="0" algn="ctr">
              <a:buNone/>
              <a:defRPr>
                <a:solidFill>
                  <a:schemeClr val="tx1">
                    <a:tint val="75000"/>
                  </a:schemeClr>
                </a:solidFill>
              </a:defRPr>
            </a:lvl2pPr>
            <a:lvl3pPr marL="1243194" indent="0" algn="ctr">
              <a:buNone/>
              <a:defRPr>
                <a:solidFill>
                  <a:schemeClr val="tx1">
                    <a:tint val="75000"/>
                  </a:schemeClr>
                </a:solidFill>
              </a:defRPr>
            </a:lvl3pPr>
            <a:lvl4pPr marL="1864792" indent="0" algn="ctr">
              <a:buNone/>
              <a:defRPr>
                <a:solidFill>
                  <a:schemeClr val="tx1">
                    <a:tint val="75000"/>
                  </a:schemeClr>
                </a:solidFill>
              </a:defRPr>
            </a:lvl4pPr>
            <a:lvl5pPr marL="2486390" indent="0" algn="ctr">
              <a:buNone/>
              <a:defRPr>
                <a:solidFill>
                  <a:schemeClr val="tx1">
                    <a:tint val="75000"/>
                  </a:schemeClr>
                </a:solidFill>
              </a:defRPr>
            </a:lvl5pPr>
            <a:lvl6pPr marL="3107987" indent="0" algn="ctr">
              <a:buNone/>
              <a:defRPr>
                <a:solidFill>
                  <a:schemeClr val="tx1">
                    <a:tint val="75000"/>
                  </a:schemeClr>
                </a:solidFill>
              </a:defRPr>
            </a:lvl6pPr>
            <a:lvl7pPr marL="3729584" indent="0" algn="ctr">
              <a:buNone/>
              <a:defRPr>
                <a:solidFill>
                  <a:schemeClr val="tx1">
                    <a:tint val="75000"/>
                  </a:schemeClr>
                </a:solidFill>
              </a:defRPr>
            </a:lvl7pPr>
            <a:lvl8pPr marL="4351182" indent="0" algn="ctr">
              <a:buNone/>
              <a:defRPr>
                <a:solidFill>
                  <a:schemeClr val="tx1">
                    <a:tint val="75000"/>
                  </a:schemeClr>
                </a:solidFill>
              </a:defRPr>
            </a:lvl8pPr>
            <a:lvl9pPr marL="4972779" indent="0" algn="ctr">
              <a:buNone/>
              <a:defRPr>
                <a:solidFill>
                  <a:schemeClr val="tx1">
                    <a:tint val="75000"/>
                  </a:schemeClr>
                </a:solidFill>
              </a:defRPr>
            </a:lvl9pPr>
          </a:lstStyle>
          <a:p>
            <a:pPr marL="0" marR="0" lvl="0" indent="0" algn="l" defTabSz="1243194"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996149" y="1094984"/>
            <a:ext cx="10450657" cy="1406089"/>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13055" b="0" kern="1200" cap="none" spc="-544" baseline="0" dirty="0" smtClean="0">
                <a:ln w="3175">
                  <a:noFill/>
                </a:ln>
                <a:gradFill>
                  <a:gsLst>
                    <a:gs pos="100000">
                      <a:srgbClr val="FFFFFF"/>
                    </a:gs>
                    <a:gs pos="0">
                      <a:srgbClr val="FFFFFF"/>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bwMode="white">
          <a:xfrm>
            <a:off x="992102" y="3262795"/>
            <a:ext cx="10445796" cy="932293"/>
          </a:xfrm>
        </p:spPr>
        <p:txBody>
          <a:bodyPr wrap="square" anchor="ctr">
            <a:noAutofit/>
          </a:bodyPr>
          <a:lstStyle>
            <a:lvl1pPr marL="0" indent="0">
              <a:buNone/>
              <a:defRPr sz="8975" spc="-204"/>
            </a:lvl1pPr>
          </a:lstStyle>
          <a:p>
            <a:pPr lvl="0"/>
            <a:r>
              <a:rPr lang="en-US" smtClean="0"/>
              <a:t>Click to edit Master text styles</a:t>
            </a:r>
          </a:p>
        </p:txBody>
      </p:sp>
      <p:sp>
        <p:nvSpPr>
          <p:cNvPr id="8" name="TextBox 7"/>
          <p:cNvSpPr txBox="1"/>
          <p:nvPr userDrawn="1"/>
        </p:nvSpPr>
        <p:spPr>
          <a:xfrm>
            <a:off x="3601224" y="6697327"/>
            <a:ext cx="5234028" cy="224114"/>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428" spc="204"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279767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29660" y="1476622"/>
            <a:ext cx="5597872" cy="3077702"/>
          </a:xfrm>
        </p:spPr>
        <p:txBody>
          <a:bodyPr/>
          <a:lstStyle>
            <a:lvl1pPr marL="462241" indent="-462241">
              <a:lnSpc>
                <a:spcPct val="90000"/>
              </a:lnSpc>
              <a:defRPr sz="3774"/>
            </a:lvl1pPr>
            <a:lvl2pPr marL="915490" indent="-442456">
              <a:lnSpc>
                <a:spcPct val="90000"/>
              </a:lnSpc>
              <a:defRPr sz="3264"/>
            </a:lvl2pPr>
            <a:lvl3pPr marL="1296794" indent="-392095">
              <a:lnSpc>
                <a:spcPct val="90000"/>
              </a:lnSpc>
              <a:defRPr sz="2754"/>
            </a:lvl3pPr>
            <a:lvl4pPr marL="1669105" indent="-372311">
              <a:lnSpc>
                <a:spcPct val="90000"/>
              </a:lnSpc>
              <a:defRPr sz="2448"/>
            </a:lvl4pPr>
            <a:lvl5pPr marL="2061200" indent="-381304">
              <a:lnSpc>
                <a:spcPct val="90000"/>
              </a:lnSpc>
              <a:defRPr sz="2448"/>
            </a:lvl5pPr>
            <a:lvl6pPr>
              <a:defRPr sz="2448"/>
            </a:lvl6pPr>
            <a:lvl7pPr>
              <a:defRPr sz="2448"/>
            </a:lvl7pPr>
            <a:lvl8pPr>
              <a:defRPr sz="2448"/>
            </a:lvl8pPr>
            <a:lvl9pPr>
              <a:defRPr sz="244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07324" y="1476622"/>
            <a:ext cx="5597872" cy="3077702"/>
          </a:xfrm>
        </p:spPr>
        <p:txBody>
          <a:bodyPr/>
          <a:lstStyle>
            <a:lvl1pPr marL="473034" indent="-473034">
              <a:lnSpc>
                <a:spcPct val="90000"/>
              </a:lnSpc>
              <a:defRPr sz="3774"/>
            </a:lvl1pPr>
            <a:lvl2pPr marL="915490" indent="-462241">
              <a:lnSpc>
                <a:spcPct val="90000"/>
              </a:lnSpc>
              <a:defRPr sz="3264"/>
            </a:lvl2pPr>
            <a:lvl3pPr marL="1307585" indent="-411880">
              <a:lnSpc>
                <a:spcPct val="90000"/>
              </a:lnSpc>
              <a:defRPr sz="2754"/>
            </a:lvl3pPr>
            <a:lvl4pPr marL="1669105" indent="-361520">
              <a:lnSpc>
                <a:spcPct val="90000"/>
              </a:lnSpc>
              <a:defRPr sz="2448"/>
            </a:lvl4pPr>
            <a:lvl5pPr marL="2061200" indent="-372311">
              <a:lnSpc>
                <a:spcPct val="90000"/>
              </a:lnSpc>
              <a:defRPr sz="2448"/>
            </a:lvl5pPr>
            <a:lvl6pPr>
              <a:defRPr sz="2448"/>
            </a:lvl6pPr>
            <a:lvl7pPr>
              <a:defRPr sz="2448"/>
            </a:lvl7pPr>
            <a:lvl8pPr>
              <a:defRPr sz="2448"/>
            </a:lvl8pPr>
            <a:lvl9pPr>
              <a:defRPr sz="2448"/>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4997516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0" y="1144706"/>
            <a:ext cx="9327356" cy="2435131"/>
          </a:xfrm>
        </p:spPr>
        <p:txBody>
          <a:bodyPr anchor="b"/>
          <a:lstStyle>
            <a:lvl1pPr algn="ctr">
              <a:defRPr sz="6119"/>
            </a:lvl1pPr>
          </a:lstStyle>
          <a:p>
            <a:r>
              <a:rPr lang="en-US" smtClean="0"/>
              <a:t>Click to edit Master title style</a:t>
            </a:r>
            <a:endParaRPr lang="en-US"/>
          </a:p>
        </p:txBody>
      </p:sp>
      <p:sp>
        <p:nvSpPr>
          <p:cNvPr id="3" name="Subtitle 2"/>
          <p:cNvSpPr>
            <a:spLocks noGrp="1"/>
          </p:cNvSpPr>
          <p:nvPr>
            <p:ph type="subTitle" idx="1"/>
          </p:nvPr>
        </p:nvSpPr>
        <p:spPr>
          <a:xfrm>
            <a:off x="1554560" y="3673745"/>
            <a:ext cx="9327356" cy="1688724"/>
          </a:xfrm>
        </p:spPr>
        <p:txBody>
          <a:bodyPr/>
          <a:lstStyle>
            <a:lvl1pPr marL="0" indent="0" algn="ctr">
              <a:buNone/>
              <a:defRPr sz="2448"/>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D1E750-7D7F-4D63-BEDF-7CFDFC4D7CC0}" type="datetimeFigureOut">
              <a:rPr lang="en-US">
                <a:solidFill>
                  <a:prstClr val="black">
                    <a:tint val="75000"/>
                  </a:prstClr>
                </a:solidFill>
              </a:rPr>
              <a:pPr/>
              <a:t>12/6/2012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2E49CA-2704-40E9-B4CB-DBF65643BC48}"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9282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8.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 id="2147484206" r:id="rId24"/>
    <p:sldLayoutId id="2147484207" r:id="rId25"/>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99BCA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55008" y="372394"/>
            <a:ext cx="10726460" cy="135195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55008" y="1861968"/>
            <a:ext cx="10726460" cy="4437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55008" y="6482889"/>
            <a:ext cx="2798207" cy="372394"/>
          </a:xfrm>
          <a:prstGeom prst="rect">
            <a:avLst/>
          </a:prstGeom>
        </p:spPr>
        <p:txBody>
          <a:bodyPr vert="horz" lIns="91440" tIns="45720" rIns="91440" bIns="45720" rtlCol="0" anchor="ctr"/>
          <a:lstStyle>
            <a:lvl1pPr algn="l">
              <a:defRPr sz="1224">
                <a:solidFill>
                  <a:schemeClr val="tx1">
                    <a:tint val="75000"/>
                  </a:schemeClr>
                </a:solidFill>
              </a:defRPr>
            </a:lvl1pPr>
          </a:lstStyle>
          <a:p>
            <a:pPr defTabSz="932597"/>
            <a:fld id="{F5D1E750-7D7F-4D63-BEDF-7CFDFC4D7CC0}" type="datetimeFigureOut">
              <a:rPr lang="en-US" smtClean="0">
                <a:solidFill>
                  <a:prstClr val="black">
                    <a:tint val="75000"/>
                  </a:prstClr>
                </a:solidFill>
              </a:rPr>
              <a:pPr defTabSz="932597"/>
              <a:t>12/6/2012</a:t>
            </a:fld>
            <a:endParaRPr lang="en-US" smtClean="0">
              <a:solidFill>
                <a:prstClr val="black">
                  <a:tint val="75000"/>
                </a:prstClr>
              </a:solidFill>
            </a:endParaRPr>
          </a:p>
        </p:txBody>
      </p:sp>
      <p:sp>
        <p:nvSpPr>
          <p:cNvPr id="5" name="Footer Placeholder 4"/>
          <p:cNvSpPr>
            <a:spLocks noGrp="1"/>
          </p:cNvSpPr>
          <p:nvPr>
            <p:ph type="ftr" sz="quarter" idx="3"/>
          </p:nvPr>
        </p:nvSpPr>
        <p:spPr>
          <a:xfrm>
            <a:off x="4119583" y="6482889"/>
            <a:ext cx="4197310" cy="372394"/>
          </a:xfrm>
          <a:prstGeom prst="rect">
            <a:avLst/>
          </a:prstGeom>
        </p:spPr>
        <p:txBody>
          <a:bodyPr vert="horz" lIns="91440" tIns="45720" rIns="91440" bIns="45720" rtlCol="0" anchor="ctr"/>
          <a:lstStyle>
            <a:lvl1pPr algn="ctr">
              <a:defRPr sz="1224">
                <a:solidFill>
                  <a:schemeClr val="tx1">
                    <a:tint val="75000"/>
                  </a:schemeClr>
                </a:solidFill>
              </a:defRPr>
            </a:lvl1pPr>
          </a:lstStyle>
          <a:p>
            <a:pPr defTabSz="932597"/>
            <a:endParaRPr lang="en-US" smtClean="0">
              <a:solidFill>
                <a:prstClr val="black">
                  <a:tint val="75000"/>
                </a:prstClr>
              </a:solidFill>
            </a:endParaRPr>
          </a:p>
        </p:txBody>
      </p:sp>
      <p:sp>
        <p:nvSpPr>
          <p:cNvPr id="6" name="Slide Number Placeholder 5"/>
          <p:cNvSpPr>
            <a:spLocks noGrp="1"/>
          </p:cNvSpPr>
          <p:nvPr>
            <p:ph type="sldNum" sz="quarter" idx="4"/>
          </p:nvPr>
        </p:nvSpPr>
        <p:spPr>
          <a:xfrm>
            <a:off x="8783260" y="6482889"/>
            <a:ext cx="2798207" cy="372394"/>
          </a:xfrm>
          <a:prstGeom prst="rect">
            <a:avLst/>
          </a:prstGeom>
        </p:spPr>
        <p:txBody>
          <a:bodyPr vert="horz" lIns="91440" tIns="45720" rIns="91440" bIns="45720" rtlCol="0" anchor="ctr"/>
          <a:lstStyle>
            <a:lvl1pPr algn="r">
              <a:defRPr sz="1224">
                <a:solidFill>
                  <a:schemeClr val="tx1">
                    <a:tint val="75000"/>
                  </a:schemeClr>
                </a:solidFill>
              </a:defRPr>
            </a:lvl1pPr>
          </a:lstStyle>
          <a:p>
            <a:pPr defTabSz="932597"/>
            <a:fld id="{AA2E49CA-2704-40E9-B4CB-DBF65643BC48}" type="slidenum">
              <a:rPr lang="en-US" smtClean="0">
                <a:solidFill>
                  <a:prstClr val="black">
                    <a:tint val="75000"/>
                  </a:prstClr>
                </a:solidFill>
              </a:rPr>
              <a:pPr defTabSz="932597"/>
              <a:t>‹#›</a:t>
            </a:fld>
            <a:endParaRPr lang="en-US" smtClean="0">
              <a:solidFill>
                <a:prstClr val="black">
                  <a:tint val="75000"/>
                </a:prstClr>
              </a:solidFill>
            </a:endParaRPr>
          </a:p>
        </p:txBody>
      </p:sp>
    </p:spTree>
    <p:extLst>
      <p:ext uri="{BB962C8B-B14F-4D97-AF65-F5344CB8AC3E}">
        <p14:creationId xmlns:p14="http://schemas.microsoft.com/office/powerpoint/2010/main" val="3130259163"/>
      </p:ext>
    </p:extLst>
  </p:cSld>
  <p:clrMap bg1="lt1" tx1="dk1" bg2="lt2" tx2="dk2" accent1="accent1" accent2="accent2" accent3="accent3" accent4="accent4" accent5="accent5" accent6="accent6" hlink="hlink" folHlink="folHlink"/>
  <p:sldLayoutIdLst>
    <p:sldLayoutId id="2147484209" r:id="rId1"/>
  </p:sldLayoutIdLst>
  <p:txStyles>
    <p:titleStyle>
      <a:lvl1pPr algn="l" defTabSz="932597" rtl="0" eaLnBrk="1" latinLnBrk="0" hangingPunct="1">
        <a:lnSpc>
          <a:spcPct val="90000"/>
        </a:lnSpc>
        <a:spcBef>
          <a:spcPct val="0"/>
        </a:spcBef>
        <a:buNone/>
        <a:defRPr sz="4488" kern="1200">
          <a:solidFill>
            <a:schemeClr val="tx1"/>
          </a:solidFill>
          <a:latin typeface="+mj-lt"/>
          <a:ea typeface="+mj-ea"/>
          <a:cs typeface="+mj-cs"/>
        </a:defRPr>
      </a:lvl1pPr>
    </p:titleStyle>
    <p:body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1.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tags" Target="../tags/tag3.xml"/><Relationship Id="rId7" Type="http://schemas.openxmlformats.org/officeDocument/2006/relationships/image" Target="../media/image9.wmf"/><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8.xml"/><Relationship Id="rId5" Type="http://schemas.openxmlformats.org/officeDocument/2006/relationships/tags" Target="../tags/tag5.xml"/><Relationship Id="rId10" Type="http://schemas.openxmlformats.org/officeDocument/2006/relationships/image" Target="../media/image12.jpeg"/><Relationship Id="rId4" Type="http://schemas.openxmlformats.org/officeDocument/2006/relationships/tags" Target="../tags/tag4.xml"/><Relationship Id="rId9" Type="http://schemas.openxmlformats.org/officeDocument/2006/relationships/image" Target="../media/image11.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myspc.sharepointconference.com/" TargetMode="External"/><Relationship Id="rId1" Type="http://schemas.openxmlformats.org/officeDocument/2006/relationships/slideLayout" Target="../slideLayouts/slideLayout3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Migration Component Considerations</a:t>
            </a:r>
          </a:p>
        </p:txBody>
      </p:sp>
      <p:sp>
        <p:nvSpPr>
          <p:cNvPr id="3" name="Text Placeholder 2"/>
          <p:cNvSpPr>
            <a:spLocks noGrp="1"/>
          </p:cNvSpPr>
          <p:nvPr>
            <p:ph type="body" sz="quarter" idx="10"/>
          </p:nvPr>
        </p:nvSpPr>
        <p:spPr/>
        <p:txBody>
          <a:bodyPr>
            <a:noAutofit/>
          </a:bodyPr>
          <a:lstStyle/>
          <a:p>
            <a:pPr marL="0" indent="0" defTabSz="932559">
              <a:lnSpc>
                <a:spcPct val="110000"/>
              </a:lnSpc>
              <a:spcBef>
                <a:spcPts val="2448"/>
              </a:spcBef>
              <a:buNone/>
            </a:pPr>
            <a:r>
              <a:rPr lang="en-US" sz="4080" spc="-71" dirty="0">
                <a:gradFill>
                  <a:gsLst>
                    <a:gs pos="100000">
                      <a:schemeClr val="tx2"/>
                    </a:gs>
                    <a:gs pos="0">
                      <a:schemeClr val="tx2"/>
                    </a:gs>
                  </a:gsLst>
                  <a:lin ang="5400000" scaled="0"/>
                </a:gradFill>
              </a:rPr>
              <a:t>Farm and Web App Configuration</a:t>
            </a:r>
          </a:p>
          <a:p>
            <a:pPr marL="0" lvl="1" indent="0" defTabSz="932559">
              <a:buNone/>
            </a:pPr>
            <a:r>
              <a:rPr lang="en-US" sz="2040" dirty="0">
                <a:gradFill>
                  <a:gsLst>
                    <a:gs pos="100000">
                      <a:schemeClr val="tx1"/>
                    </a:gs>
                    <a:gs pos="6000">
                      <a:schemeClr val="tx1"/>
                    </a:gs>
                  </a:gsLst>
                  <a:lin ang="5400000" scaled="0"/>
                </a:gradFill>
              </a:rPr>
              <a:t>Trusted Identity token issuers and custom claim providers</a:t>
            </a:r>
          </a:p>
          <a:p>
            <a:pPr marL="0" lvl="1" indent="0" defTabSz="932559">
              <a:buNone/>
            </a:pPr>
            <a:r>
              <a:rPr lang="en-US" sz="2040" dirty="0">
                <a:gradFill>
                  <a:gsLst>
                    <a:gs pos="100000">
                      <a:schemeClr val="tx1"/>
                    </a:gs>
                    <a:gs pos="6000">
                      <a:schemeClr val="tx1"/>
                    </a:gs>
                  </a:gsLst>
                  <a:lin ang="5400000" scaled="0"/>
                </a:gradFill>
              </a:rPr>
              <a:t>Web application policies</a:t>
            </a:r>
          </a:p>
          <a:p>
            <a:pPr marL="0" lvl="1" indent="0" defTabSz="932559">
              <a:buNone/>
            </a:pPr>
            <a:r>
              <a:rPr lang="en-US" sz="2040" dirty="0">
                <a:gradFill>
                  <a:gsLst>
                    <a:gs pos="100000">
                      <a:schemeClr val="tx1"/>
                    </a:gs>
                    <a:gs pos="6000">
                      <a:schemeClr val="tx1"/>
                    </a:gs>
                  </a:gsLst>
                  <a:lin ang="5400000" scaled="0"/>
                </a:gradFill>
              </a:rPr>
              <a:t>UPA identity mappings and re-import</a:t>
            </a:r>
          </a:p>
          <a:p>
            <a:pPr marL="0" lvl="1" indent="0" defTabSz="932559">
              <a:buNone/>
            </a:pPr>
            <a:r>
              <a:rPr lang="en-US" sz="2040" dirty="0">
                <a:gradFill>
                  <a:gsLst>
                    <a:gs pos="100000">
                      <a:schemeClr val="tx1"/>
                    </a:gs>
                    <a:gs pos="6000">
                      <a:schemeClr val="tx1"/>
                    </a:gs>
                  </a:gsLst>
                  <a:lin ang="5400000" scaled="0"/>
                </a:gradFill>
              </a:rPr>
              <a:t>Search (Full crawl)</a:t>
            </a:r>
          </a:p>
          <a:p>
            <a:pPr marL="0" lvl="1" indent="0" defTabSz="932559">
              <a:lnSpc>
                <a:spcPct val="110000"/>
              </a:lnSpc>
              <a:spcBef>
                <a:spcPts val="2448"/>
              </a:spcBef>
              <a:buNone/>
            </a:pPr>
            <a:r>
              <a:rPr lang="en-US" sz="4080" spc="-71" dirty="0">
                <a:gradFill>
                  <a:gsLst>
                    <a:gs pos="100000">
                      <a:schemeClr val="tx2"/>
                    </a:gs>
                    <a:gs pos="0">
                      <a:schemeClr val="tx2"/>
                    </a:gs>
                  </a:gsLst>
                  <a:lin ang="5400000" scaled="0"/>
                </a:gradFill>
                <a:latin typeface="+mj-lt"/>
              </a:rPr>
              <a:t>User and group security information</a:t>
            </a:r>
          </a:p>
          <a:p>
            <a:pPr marL="0" lvl="1" indent="0" defTabSz="932559">
              <a:buNone/>
            </a:pPr>
            <a:r>
              <a:rPr lang="en-US" sz="2040" dirty="0">
                <a:gradFill>
                  <a:gsLst>
                    <a:gs pos="100000">
                      <a:schemeClr val="tx1"/>
                    </a:gs>
                    <a:gs pos="6000">
                      <a:schemeClr val="tx1"/>
                    </a:gs>
                  </a:gsLst>
                  <a:lin ang="5400000" scaled="0"/>
                </a:gradFill>
              </a:rPr>
              <a:t>Content DBs associated to the web application</a:t>
            </a:r>
          </a:p>
          <a:p>
            <a:pPr marL="0" indent="0" defTabSz="932559">
              <a:lnSpc>
                <a:spcPct val="110000"/>
              </a:lnSpc>
              <a:spcBef>
                <a:spcPts val="2448"/>
              </a:spcBef>
              <a:buNone/>
            </a:pPr>
            <a:r>
              <a:rPr lang="en-US" sz="4080" spc="-71" dirty="0">
                <a:gradFill>
                  <a:gsLst>
                    <a:gs pos="100000">
                      <a:schemeClr val="tx2"/>
                    </a:gs>
                    <a:gs pos="0">
                      <a:schemeClr val="tx2"/>
                    </a:gs>
                  </a:gsLst>
                  <a:lin ang="5400000" scaled="0"/>
                </a:gradFill>
              </a:rPr>
              <a:t>Custom Code</a:t>
            </a:r>
          </a:p>
          <a:p>
            <a:pPr marL="0" lvl="1" indent="0" defTabSz="932559">
              <a:buNone/>
            </a:pPr>
            <a:r>
              <a:rPr lang="en-US" sz="2040" dirty="0">
                <a:gradFill>
                  <a:gsLst>
                    <a:gs pos="100000">
                      <a:schemeClr val="tx1"/>
                    </a:gs>
                    <a:gs pos="6000">
                      <a:schemeClr val="tx1"/>
                    </a:gs>
                  </a:gsLst>
                  <a:lin ang="5400000" scaled="0"/>
                </a:gradFill>
              </a:rPr>
              <a:t>Secure store</a:t>
            </a:r>
          </a:p>
          <a:p>
            <a:pPr marL="0" lvl="1" indent="0" defTabSz="932559">
              <a:buNone/>
            </a:pPr>
            <a:r>
              <a:rPr lang="en-US" sz="2040" dirty="0">
                <a:gradFill>
                  <a:gsLst>
                    <a:gs pos="100000">
                      <a:schemeClr val="tx1"/>
                    </a:gs>
                    <a:gs pos="6000">
                      <a:schemeClr val="tx1"/>
                    </a:gs>
                  </a:gsLst>
                  <a:lin ang="5400000" scaled="0"/>
                </a:gradFill>
              </a:rPr>
              <a:t>Impersonation and user identity code</a:t>
            </a:r>
          </a:p>
        </p:txBody>
      </p:sp>
    </p:spTree>
    <p:extLst>
      <p:ext uri="{BB962C8B-B14F-4D97-AF65-F5344CB8AC3E}">
        <p14:creationId xmlns:p14="http://schemas.microsoft.com/office/powerpoint/2010/main" val="47581908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Claims Migration Planning</a:t>
            </a:r>
          </a:p>
        </p:txBody>
      </p:sp>
      <p:sp>
        <p:nvSpPr>
          <p:cNvPr id="3" name="Text Placeholder 2"/>
          <p:cNvSpPr>
            <a:spLocks noGrp="1"/>
          </p:cNvSpPr>
          <p:nvPr>
            <p:ph type="body" sz="quarter" idx="10"/>
          </p:nvPr>
        </p:nvSpPr>
        <p:spPr>
          <a:xfrm>
            <a:off x="274638" y="1212850"/>
            <a:ext cx="11887200" cy="5408612"/>
          </a:xfrm>
        </p:spPr>
        <p:txBody>
          <a:bodyPr>
            <a:normAutofit/>
          </a:bodyPr>
          <a:lstStyle/>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Identify the </a:t>
            </a:r>
            <a:r>
              <a:rPr lang="en-US" sz="4080" spc="-71" dirty="0" err="1">
                <a:gradFill>
                  <a:gsLst>
                    <a:gs pos="100000">
                      <a:schemeClr val="tx2"/>
                    </a:gs>
                    <a:gs pos="0">
                      <a:schemeClr val="tx2"/>
                    </a:gs>
                  </a:gsLst>
                  <a:lin ang="5400000" scaled="0"/>
                </a:gradFill>
              </a:rPr>
              <a:t>AuthZ</a:t>
            </a:r>
            <a:r>
              <a:rPr lang="en-US" sz="4080" spc="-71" dirty="0">
                <a:gradFill>
                  <a:gsLst>
                    <a:gs pos="100000">
                      <a:schemeClr val="tx2"/>
                    </a:gs>
                    <a:gs pos="0">
                      <a:schemeClr val="tx2"/>
                    </a:gs>
                  </a:gsLst>
                  <a:lin ang="5400000" scaled="0"/>
                </a:gradFill>
              </a:rPr>
              <a:t> migration scenario</a:t>
            </a:r>
          </a:p>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Count the farms</a:t>
            </a:r>
          </a:p>
          <a:p>
            <a:pPr marL="304336" lvl="2" indent="0" defTabSz="932559">
              <a:lnSpc>
                <a:spcPct val="100000"/>
              </a:lnSpc>
              <a:spcBef>
                <a:spcPts val="2448"/>
              </a:spcBef>
              <a:buNone/>
            </a:pPr>
            <a:r>
              <a:rPr lang="en-US" sz="4080" spc="-71" dirty="0">
                <a:gradFill>
                  <a:gsLst>
                    <a:gs pos="100000">
                      <a:schemeClr val="tx2"/>
                    </a:gs>
                    <a:gs pos="0">
                      <a:schemeClr val="tx2"/>
                    </a:gs>
                  </a:gsLst>
                  <a:lin ang="5400000" scaled="0"/>
                </a:gradFill>
                <a:latin typeface="+mj-lt"/>
              </a:rPr>
              <a:t>For each Farm</a:t>
            </a:r>
          </a:p>
          <a:p>
            <a:pPr marL="539603" lvl="3" indent="0" defTabSz="932559">
              <a:lnSpc>
                <a:spcPct val="100000"/>
              </a:lnSpc>
              <a:buNone/>
            </a:pPr>
            <a:r>
              <a:rPr lang="en-US" sz="2040" dirty="0">
                <a:gradFill>
                  <a:gsLst>
                    <a:gs pos="100000">
                      <a:schemeClr val="tx1"/>
                    </a:gs>
                    <a:gs pos="6000">
                      <a:schemeClr val="tx1"/>
                    </a:gs>
                  </a:gsLst>
                  <a:lin ang="5400000" scaled="0"/>
                </a:gradFill>
              </a:rPr>
              <a:t>Gather web application </a:t>
            </a:r>
            <a:r>
              <a:rPr lang="en-US" sz="2040" dirty="0" err="1">
                <a:gradFill>
                  <a:gsLst>
                    <a:gs pos="100000">
                      <a:schemeClr val="tx1"/>
                    </a:gs>
                    <a:gs pos="6000">
                      <a:schemeClr val="tx1"/>
                    </a:gs>
                  </a:gsLst>
                  <a:lin ang="5400000" scaled="0"/>
                </a:gradFill>
              </a:rPr>
              <a:t>auth</a:t>
            </a:r>
            <a:r>
              <a:rPr lang="en-US" sz="2040" dirty="0">
                <a:gradFill>
                  <a:gsLst>
                    <a:gs pos="100000">
                      <a:schemeClr val="tx1"/>
                    </a:gs>
                    <a:gs pos="6000">
                      <a:schemeClr val="tx1"/>
                    </a:gs>
                  </a:gsLst>
                  <a:lin ang="5400000" scaled="0"/>
                </a:gradFill>
              </a:rPr>
              <a:t> settings on both the source and target</a:t>
            </a:r>
          </a:p>
          <a:p>
            <a:pPr marL="539603" lvl="3" indent="0" defTabSz="932559">
              <a:lnSpc>
                <a:spcPct val="100000"/>
              </a:lnSpc>
              <a:buNone/>
            </a:pPr>
            <a:r>
              <a:rPr lang="en-US" sz="2040" dirty="0">
                <a:gradFill>
                  <a:gsLst>
                    <a:gs pos="100000">
                      <a:schemeClr val="tx1"/>
                    </a:gs>
                    <a:gs pos="6000">
                      <a:schemeClr val="tx1"/>
                    </a:gs>
                  </a:gsLst>
                  <a:lin ang="5400000" scaled="0"/>
                </a:gradFill>
              </a:rPr>
              <a:t>Understand your search landscape</a:t>
            </a:r>
          </a:p>
          <a:p>
            <a:pPr marL="539603" lvl="3" indent="0" defTabSz="932559">
              <a:lnSpc>
                <a:spcPct val="100000"/>
              </a:lnSpc>
              <a:buNone/>
            </a:pPr>
            <a:r>
              <a:rPr lang="en-US" sz="2040" dirty="0">
                <a:gradFill>
                  <a:gsLst>
                    <a:gs pos="100000">
                      <a:schemeClr val="tx1"/>
                    </a:gs>
                    <a:gs pos="6000">
                      <a:schemeClr val="tx1"/>
                    </a:gs>
                  </a:gsLst>
                  <a:lin ang="5400000" scaled="0"/>
                </a:gradFill>
              </a:rPr>
              <a:t>Understand workflows</a:t>
            </a:r>
          </a:p>
          <a:p>
            <a:pPr marL="539603" lvl="3" indent="0" defTabSz="932559">
              <a:lnSpc>
                <a:spcPct val="100000"/>
              </a:lnSpc>
              <a:buNone/>
            </a:pPr>
            <a:r>
              <a:rPr lang="en-US" sz="2040" dirty="0">
                <a:gradFill>
                  <a:gsLst>
                    <a:gs pos="100000">
                      <a:schemeClr val="tx1"/>
                    </a:gs>
                    <a:gs pos="6000">
                      <a:schemeClr val="tx1"/>
                    </a:gs>
                  </a:gsLst>
                  <a:lin ang="5400000" scaled="0"/>
                </a:gradFill>
              </a:rPr>
              <a:t>Organize the content DB’s if possible</a:t>
            </a:r>
          </a:p>
          <a:p>
            <a:pPr marL="539603" lvl="3" indent="0" defTabSz="932559">
              <a:lnSpc>
                <a:spcPct val="100000"/>
              </a:lnSpc>
              <a:buNone/>
            </a:pPr>
            <a:r>
              <a:rPr lang="en-US" sz="2040" dirty="0">
                <a:gradFill>
                  <a:gsLst>
                    <a:gs pos="100000">
                      <a:schemeClr val="tx1"/>
                    </a:gs>
                    <a:gs pos="6000">
                      <a:schemeClr val="tx1"/>
                    </a:gs>
                  </a:gsLst>
                  <a:lin ang="5400000" scaled="0"/>
                </a:gradFill>
              </a:rPr>
              <a:t>Evaluate custom code</a:t>
            </a:r>
          </a:p>
        </p:txBody>
      </p:sp>
    </p:spTree>
    <p:extLst>
      <p:ext uri="{BB962C8B-B14F-4D97-AF65-F5344CB8AC3E}">
        <p14:creationId xmlns:p14="http://schemas.microsoft.com/office/powerpoint/2010/main" val="75698960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5507" dirty="0"/>
              <a:t>Claims Migration Scenarios</a:t>
            </a:r>
          </a:p>
        </p:txBody>
      </p:sp>
      <p:graphicFrame>
        <p:nvGraphicFramePr>
          <p:cNvPr id="2" name="Table 1"/>
          <p:cNvGraphicFramePr>
            <a:graphicFrameLocks noGrp="1"/>
          </p:cNvGraphicFramePr>
          <p:nvPr>
            <p:extLst>
              <p:ext uri="{D42A27DB-BD31-4B8C-83A1-F6EECF244321}">
                <p14:modId xmlns:p14="http://schemas.microsoft.com/office/powerpoint/2010/main" val="1844155214"/>
              </p:ext>
            </p:extLst>
          </p:nvPr>
        </p:nvGraphicFramePr>
        <p:xfrm>
          <a:off x="622613" y="1632058"/>
          <a:ext cx="8859736" cy="4190920"/>
        </p:xfrm>
        <a:graphic>
          <a:graphicData uri="http://schemas.openxmlformats.org/drawingml/2006/table">
            <a:tbl>
              <a:tblPr firstRow="1" bandRow="1">
                <a:tableStyleId>{F5AB1C69-6EDB-4FF4-983F-18BD219EF322}</a:tableStyleId>
              </a:tblPr>
              <a:tblGrid>
                <a:gridCol w="2524505"/>
                <a:gridCol w="1465558"/>
                <a:gridCol w="1909159"/>
                <a:gridCol w="1013106"/>
                <a:gridCol w="1947408"/>
              </a:tblGrid>
              <a:tr h="1162888">
                <a:tc>
                  <a:txBody>
                    <a:bodyPr/>
                    <a:lstStyle/>
                    <a:p>
                      <a:pPr algn="l"/>
                      <a:r>
                        <a:rPr lang="en-US" sz="2400" dirty="0" smtClean="0"/>
                        <a:t>From/To</a:t>
                      </a:r>
                      <a:endParaRPr lang="en-US" sz="2400" dirty="0"/>
                    </a:p>
                  </a:txBody>
                  <a:tcPr marL="93260" marR="93260" marT="46630" marB="46630"/>
                </a:tc>
                <a:tc>
                  <a:txBody>
                    <a:bodyPr/>
                    <a:lstStyle/>
                    <a:p>
                      <a:pPr marL="0" marR="0" lvl="1" indent="0" algn="ctr" defTabSz="914363" rtl="0" eaLnBrk="1" fontAlgn="auto" latinLnBrk="0" hangingPunct="1">
                        <a:lnSpc>
                          <a:spcPct val="100000"/>
                        </a:lnSpc>
                        <a:spcBef>
                          <a:spcPts val="0"/>
                        </a:spcBef>
                        <a:spcAft>
                          <a:spcPts val="0"/>
                        </a:spcAft>
                        <a:buClrTx/>
                        <a:buSzTx/>
                        <a:buFontTx/>
                        <a:buNone/>
                        <a:tabLst/>
                        <a:defRPr/>
                      </a:pPr>
                      <a:r>
                        <a:rPr lang="en-US" sz="2400" dirty="0" smtClean="0"/>
                        <a:t>Classic</a:t>
                      </a:r>
                    </a:p>
                  </a:txBody>
                  <a:tcPr marL="93260" marR="93260" marT="46630" marB="46630"/>
                </a:tc>
                <a:tc>
                  <a:txBody>
                    <a:bodyPr/>
                    <a:lstStyle/>
                    <a:p>
                      <a:pPr marL="0" marR="0" lvl="1" indent="0" algn="ctr" defTabSz="914363" rtl="0" eaLnBrk="1" fontAlgn="auto" latinLnBrk="0" hangingPunct="1">
                        <a:lnSpc>
                          <a:spcPct val="100000"/>
                        </a:lnSpc>
                        <a:spcBef>
                          <a:spcPts val="0"/>
                        </a:spcBef>
                        <a:spcAft>
                          <a:spcPts val="0"/>
                        </a:spcAft>
                        <a:buClrTx/>
                        <a:buSzTx/>
                        <a:buFontTx/>
                        <a:buNone/>
                        <a:tabLst/>
                        <a:defRPr/>
                      </a:pPr>
                      <a:r>
                        <a:rPr lang="en-US" sz="2400" smtClean="0"/>
                        <a:t>Windows Claims</a:t>
                      </a:r>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smtClean="0"/>
                        <a:t>FBA</a:t>
                      </a:r>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smtClean="0"/>
                        <a:t>SAML Claims</a:t>
                      </a:r>
                    </a:p>
                  </a:txBody>
                  <a:tcPr marL="93260" marR="93260" marT="46630" marB="46630"/>
                </a:tc>
              </a:tr>
              <a:tr h="732188">
                <a:tc>
                  <a:txBody>
                    <a:bodyPr/>
                    <a:lstStyle/>
                    <a:p>
                      <a:pPr lvl="0" algn="l"/>
                      <a:r>
                        <a:rPr lang="en-US" sz="2400" dirty="0" smtClean="0"/>
                        <a:t>Classic</a:t>
                      </a:r>
                      <a:endParaRPr lang="en-US" sz="2400" dirty="0"/>
                    </a:p>
                  </a:txBody>
                  <a:tcPr marL="93260" marR="93260" marT="46630" marB="4663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marL="0" marR="0" lvl="1"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r>
              <a:tr h="794044">
                <a:tc>
                  <a:txBody>
                    <a:bodyPr/>
                    <a:lstStyle/>
                    <a:p>
                      <a:pPr lvl="0" algn="l"/>
                      <a:r>
                        <a:rPr lang="en-US" sz="2400" dirty="0" smtClean="0"/>
                        <a:t>Windows Claims</a:t>
                      </a:r>
                    </a:p>
                  </a:txBody>
                  <a:tcPr marL="93260" marR="93260" marT="46630" marB="46630" anchor="ctr"/>
                </a:tc>
                <a:tc>
                  <a:txBody>
                    <a:bodyPr/>
                    <a:lstStyle/>
                    <a:p>
                      <a:pPr marL="0" marR="0" indent="0" algn="ctr" defTabSz="1218937"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marL="0" marR="0" lvl="1"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r>
              <a:tr h="732188">
                <a:tc>
                  <a:txBody>
                    <a:bodyPr/>
                    <a:lstStyle/>
                    <a:p>
                      <a:pPr marL="0" marR="0" lvl="0" indent="-152287" algn="l" defTabSz="914363" rtl="0" eaLnBrk="1" fontAlgn="auto" latinLnBrk="0" hangingPunct="1">
                        <a:lnSpc>
                          <a:spcPct val="100000"/>
                        </a:lnSpc>
                        <a:spcBef>
                          <a:spcPts val="0"/>
                        </a:spcBef>
                        <a:spcAft>
                          <a:spcPts val="0"/>
                        </a:spcAft>
                        <a:buClrTx/>
                        <a:buSzTx/>
                        <a:buFontTx/>
                        <a:buNone/>
                        <a:tabLst/>
                        <a:defRPr/>
                      </a:pPr>
                      <a:r>
                        <a:rPr lang="en-US" sz="2400" strike="noStrike" dirty="0" smtClean="0"/>
                        <a:t>FBA</a:t>
                      </a:r>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900" dirty="0" smtClean="0">
                          <a:sym typeface="Wingdings"/>
                        </a:rPr>
                        <a:t></a:t>
                      </a:r>
                      <a:endParaRPr lang="en-US" sz="2900" dirty="0" smtClean="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r>
              <a:tr h="769612">
                <a:tc>
                  <a:txBody>
                    <a:bodyPr/>
                    <a:lstStyle/>
                    <a:p>
                      <a:pPr lvl="0" algn="l"/>
                      <a:r>
                        <a:rPr lang="en-US" sz="2400" dirty="0" smtClean="0"/>
                        <a:t>SAML Claims</a:t>
                      </a:r>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c>
                  <a:txBody>
                    <a:bodyPr/>
                    <a:lstStyle/>
                    <a:p>
                      <a:pPr algn="ctr"/>
                      <a:r>
                        <a:rPr lang="en-US" sz="2900" dirty="0" smtClean="0">
                          <a:sym typeface="Wingdings"/>
                        </a:rPr>
                        <a:t></a:t>
                      </a:r>
                      <a:endParaRPr lang="en-US" sz="2900" dirty="0"/>
                    </a:p>
                  </a:txBody>
                  <a:tcPr marL="93260" marR="93260" marT="46630" marB="46630" anchor="ctr"/>
                </a:tc>
              </a:tr>
            </a:tbl>
          </a:graphicData>
        </a:graphic>
      </p:graphicFrame>
      <p:sp>
        <p:nvSpPr>
          <p:cNvPr id="8" name="Rectangle 7"/>
          <p:cNvSpPr/>
          <p:nvPr/>
        </p:nvSpPr>
        <p:spPr>
          <a:xfrm>
            <a:off x="622617" y="5979308"/>
            <a:ext cx="6867318" cy="413676"/>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none" lIns="124326" tIns="62162" rIns="124326" bIns="62162">
            <a:spAutoFit/>
          </a:bodyPr>
          <a:lstStyle/>
          <a:p>
            <a:pPr defTabSz="1243194"/>
            <a:r>
              <a:rPr lang="en-US" sz="1836" dirty="0">
                <a:solidFill>
                  <a:srgbClr val="000000"/>
                </a:solidFill>
                <a:sym typeface="Wingdings"/>
              </a:rPr>
              <a:t> = Requires </a:t>
            </a:r>
            <a:r>
              <a:rPr lang="en-US" sz="1836" dirty="0" err="1">
                <a:solidFill>
                  <a:srgbClr val="000000"/>
                </a:solidFill>
                <a:sym typeface="Wingdings"/>
              </a:rPr>
              <a:t>IMigrateUserCallBack</a:t>
            </a:r>
            <a:r>
              <a:rPr lang="en-US" sz="1836" dirty="0">
                <a:solidFill>
                  <a:srgbClr val="000000"/>
                </a:solidFill>
                <a:sym typeface="Wingdings"/>
              </a:rPr>
              <a:t> or additional configuration</a:t>
            </a:r>
            <a:endParaRPr lang="en-US" sz="1836" dirty="0">
              <a:solidFill>
                <a:srgbClr val="000000"/>
              </a:solidFill>
            </a:endParaRPr>
          </a:p>
        </p:txBody>
      </p:sp>
      <p:grpSp>
        <p:nvGrpSpPr>
          <p:cNvPr id="37" name="Talk Outline"/>
          <p:cNvGrpSpPr/>
          <p:nvPr/>
        </p:nvGrpSpPr>
        <p:grpSpPr>
          <a:xfrm>
            <a:off x="3420427" y="2942597"/>
            <a:ext cx="8393430" cy="2741386"/>
            <a:chOff x="3351212" y="2885161"/>
            <a:chExt cx="8229600" cy="2687877"/>
          </a:xfrm>
        </p:grpSpPr>
        <p:sp>
          <p:nvSpPr>
            <p:cNvPr id="3" name="Rectangle 2"/>
            <p:cNvSpPr/>
            <p:nvPr/>
          </p:nvSpPr>
          <p:spPr bwMode="auto">
            <a:xfrm>
              <a:off x="9685303" y="3352800"/>
              <a:ext cx="1895509" cy="990600"/>
            </a:xfrm>
            <a:prstGeom prst="rect">
              <a:avLst/>
            </a:prstGeom>
            <a:solidFill>
              <a:schemeClr val="tx2"/>
            </a:solidFill>
            <a:ln>
              <a:solidFill>
                <a:schemeClr val="bg2"/>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solidFill>
                    <a:srgbClr val="FFFFFF"/>
                  </a:solidFill>
                </a:rPr>
                <a:t>Today's Talk</a:t>
              </a:r>
            </a:p>
          </p:txBody>
        </p:sp>
        <p:sp>
          <p:nvSpPr>
            <p:cNvPr id="11" name="Rectangle 10"/>
            <p:cNvSpPr/>
            <p:nvPr/>
          </p:nvSpPr>
          <p:spPr bwMode="auto">
            <a:xfrm>
              <a:off x="5054479" y="2885162"/>
              <a:ext cx="838200" cy="467638"/>
            </a:xfrm>
            <a:prstGeom prst="rect">
              <a:avLst/>
            </a:prstGeom>
            <a:noFill/>
            <a:ln w="38100">
              <a:solidFill>
                <a:schemeClr val="bg2"/>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3" name="Rectangle 12"/>
            <p:cNvSpPr/>
            <p:nvPr/>
          </p:nvSpPr>
          <p:spPr bwMode="auto">
            <a:xfrm>
              <a:off x="7923212" y="5105400"/>
              <a:ext cx="838200" cy="467638"/>
            </a:xfrm>
            <a:prstGeom prst="rect">
              <a:avLst/>
            </a:prstGeom>
            <a:noFill/>
            <a:ln w="38100">
              <a:solidFill>
                <a:schemeClr val="bg2"/>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4" name="Rectangle 13"/>
            <p:cNvSpPr/>
            <p:nvPr/>
          </p:nvSpPr>
          <p:spPr bwMode="auto">
            <a:xfrm>
              <a:off x="7923212" y="2885162"/>
              <a:ext cx="838200" cy="467638"/>
            </a:xfrm>
            <a:prstGeom prst="rect">
              <a:avLst/>
            </a:prstGeom>
            <a:noFill/>
            <a:ln w="38100">
              <a:solidFill>
                <a:schemeClr val="bg2"/>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5" name="Rectangle 14"/>
            <p:cNvSpPr/>
            <p:nvPr/>
          </p:nvSpPr>
          <p:spPr bwMode="auto">
            <a:xfrm>
              <a:off x="3351212" y="2885161"/>
              <a:ext cx="838200" cy="467638"/>
            </a:xfrm>
            <a:prstGeom prst="rect">
              <a:avLst/>
            </a:prstGeom>
            <a:noFill/>
            <a:ln w="38100">
              <a:solidFill>
                <a:schemeClr val="bg2"/>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6" name="Elbow Connector 15"/>
            <p:cNvCxnSpPr>
              <a:stCxn id="3" idx="1"/>
              <a:endCxn id="14" idx="3"/>
            </p:cNvCxnSpPr>
            <p:nvPr/>
          </p:nvCxnSpPr>
          <p:spPr>
            <a:xfrm rot="10800000">
              <a:off x="8761413" y="3118982"/>
              <a:ext cx="923891" cy="729119"/>
            </a:xfrm>
            <a:prstGeom prst="bentConnector3">
              <a:avLst/>
            </a:prstGeom>
            <a:ln w="38100">
              <a:solidFill>
                <a:schemeClr val="bg2"/>
              </a:solidFill>
              <a:headEnd type="none" w="med" len="med"/>
              <a:tailEnd type="oval" w="med" len="med"/>
            </a:ln>
          </p:spPr>
          <p:style>
            <a:lnRef idx="1">
              <a:schemeClr val="accent4"/>
            </a:lnRef>
            <a:fillRef idx="0">
              <a:schemeClr val="accent4"/>
            </a:fillRef>
            <a:effectRef idx="0">
              <a:schemeClr val="accent4"/>
            </a:effectRef>
            <a:fontRef idx="minor">
              <a:schemeClr val="tx1"/>
            </a:fontRef>
          </p:style>
        </p:cxnSp>
        <p:cxnSp>
          <p:nvCxnSpPr>
            <p:cNvPr id="17" name="Elbow Connector 16"/>
            <p:cNvCxnSpPr>
              <a:stCxn id="3" idx="1"/>
              <a:endCxn id="15" idx="2"/>
            </p:cNvCxnSpPr>
            <p:nvPr/>
          </p:nvCxnSpPr>
          <p:spPr>
            <a:xfrm rot="10800000">
              <a:off x="3770313" y="3352800"/>
              <a:ext cx="5914991" cy="495301"/>
            </a:xfrm>
            <a:prstGeom prst="bentConnector2">
              <a:avLst/>
            </a:prstGeom>
            <a:ln w="38100">
              <a:solidFill>
                <a:schemeClr val="bg2"/>
              </a:solidFill>
              <a:headEnd type="none" w="med" len="med"/>
              <a:tailEnd type="oval" w="med" len="med"/>
            </a:ln>
          </p:spPr>
          <p:style>
            <a:lnRef idx="1">
              <a:schemeClr val="accent4"/>
            </a:lnRef>
            <a:fillRef idx="0">
              <a:schemeClr val="accent4"/>
            </a:fillRef>
            <a:effectRef idx="0">
              <a:schemeClr val="accent4"/>
            </a:effectRef>
            <a:fontRef idx="minor">
              <a:schemeClr val="tx1"/>
            </a:fontRef>
          </p:style>
        </p:cxnSp>
        <p:cxnSp>
          <p:nvCxnSpPr>
            <p:cNvPr id="20" name="Elbow Connector 19"/>
            <p:cNvCxnSpPr>
              <a:stCxn id="3" idx="1"/>
              <a:endCxn id="13" idx="3"/>
            </p:cNvCxnSpPr>
            <p:nvPr/>
          </p:nvCxnSpPr>
          <p:spPr>
            <a:xfrm rot="10800000" flipV="1">
              <a:off x="8761413" y="3848099"/>
              <a:ext cx="923891" cy="1491119"/>
            </a:xfrm>
            <a:prstGeom prst="bentConnector3">
              <a:avLst/>
            </a:prstGeom>
            <a:ln w="38100">
              <a:solidFill>
                <a:schemeClr val="bg2"/>
              </a:solidFill>
              <a:headEnd type="none" w="med" len="med"/>
              <a:tailEnd type="oval" w="med" len="med"/>
            </a:ln>
          </p:spPr>
          <p:style>
            <a:lnRef idx="1">
              <a:schemeClr val="accent4"/>
            </a:lnRef>
            <a:fillRef idx="0">
              <a:schemeClr val="accent4"/>
            </a:fillRef>
            <a:effectRef idx="0">
              <a:schemeClr val="accent4"/>
            </a:effectRef>
            <a:fontRef idx="minor">
              <a:schemeClr val="tx1"/>
            </a:fontRef>
          </p:style>
        </p:cxnSp>
        <p:cxnSp>
          <p:nvCxnSpPr>
            <p:cNvPr id="26" name="Elbow Connector 25"/>
            <p:cNvCxnSpPr>
              <a:stCxn id="3" idx="0"/>
              <a:endCxn id="11" idx="0"/>
            </p:cNvCxnSpPr>
            <p:nvPr/>
          </p:nvCxnSpPr>
          <p:spPr>
            <a:xfrm rot="16200000" flipV="1">
              <a:off x="7819500" y="539241"/>
              <a:ext cx="467638" cy="5159479"/>
            </a:xfrm>
            <a:prstGeom prst="bentConnector3">
              <a:avLst>
                <a:gd name="adj1" fmla="val 148884"/>
              </a:avLst>
            </a:prstGeom>
            <a:ln w="38100">
              <a:solidFill>
                <a:schemeClr val="bg2"/>
              </a:solidFill>
              <a:headEnd type="none" w="med" len="med"/>
              <a:tailEnd type="oval" w="med" len="med"/>
            </a:ln>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645374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High Level Claims Migration Flow</a:t>
            </a:r>
          </a:p>
        </p:txBody>
      </p:sp>
      <p:graphicFrame>
        <p:nvGraphicFramePr>
          <p:cNvPr id="4" name="Diagram 3"/>
          <p:cNvGraphicFramePr/>
          <p:nvPr>
            <p:extLst>
              <p:ext uri="{D42A27DB-BD31-4B8C-83A1-F6EECF244321}">
                <p14:modId xmlns:p14="http://schemas.microsoft.com/office/powerpoint/2010/main" val="2660819176"/>
              </p:ext>
            </p:extLst>
          </p:nvPr>
        </p:nvGraphicFramePr>
        <p:xfrm>
          <a:off x="533571" y="1476620"/>
          <a:ext cx="5025147" cy="4854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Arrow Callout 4"/>
          <p:cNvSpPr/>
          <p:nvPr/>
        </p:nvSpPr>
        <p:spPr bwMode="auto">
          <a:xfrm>
            <a:off x="5751936" y="5543084"/>
            <a:ext cx="5556691" cy="827521"/>
          </a:xfrm>
          <a:prstGeom prst="leftArrowCallout">
            <a:avLst>
              <a:gd name="adj1" fmla="val 25000"/>
              <a:gd name="adj2" fmla="val 25000"/>
              <a:gd name="adj3" fmla="val 25000"/>
              <a:gd name="adj4" fmla="val 81994"/>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2040" dirty="0">
                <a:gradFill>
                  <a:gsLst>
                    <a:gs pos="0">
                      <a:srgbClr val="FFFFFF"/>
                    </a:gs>
                    <a:gs pos="100000">
                      <a:srgbClr val="FFFFFF"/>
                    </a:gs>
                  </a:gsLst>
                  <a:lin ang="5400000" scaled="0"/>
                </a:gradFill>
              </a:rPr>
              <a:t>Move from: old user format</a:t>
            </a:r>
          </a:p>
          <a:p>
            <a:pPr algn="ctr" defTabSz="1242835" fontAlgn="base">
              <a:spcBef>
                <a:spcPct val="0"/>
              </a:spcBef>
              <a:spcAft>
                <a:spcPct val="0"/>
              </a:spcAft>
            </a:pPr>
            <a:r>
              <a:rPr lang="en-US" sz="2040" dirty="0">
                <a:gradFill>
                  <a:gsLst>
                    <a:gs pos="0">
                      <a:srgbClr val="FFFFFF"/>
                    </a:gs>
                    <a:gs pos="100000">
                      <a:srgbClr val="FFFFFF"/>
                    </a:gs>
                  </a:gsLst>
                  <a:lin ang="5400000" scaled="0"/>
                </a:gradFill>
              </a:rPr>
              <a:t>To: new user format</a:t>
            </a:r>
          </a:p>
        </p:txBody>
      </p:sp>
      <p:sp>
        <p:nvSpPr>
          <p:cNvPr id="12" name="Left Arrow 11"/>
          <p:cNvSpPr/>
          <p:nvPr/>
        </p:nvSpPr>
        <p:spPr bwMode="auto">
          <a:xfrm>
            <a:off x="4731196" y="1655043"/>
            <a:ext cx="1119473" cy="656763"/>
          </a:xfrm>
          <a:prstGeom prst="lef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754" dirty="0">
              <a:gradFill>
                <a:gsLst>
                  <a:gs pos="0">
                    <a:srgbClr val="FFFFFF"/>
                  </a:gs>
                  <a:gs pos="100000">
                    <a:srgbClr val="FFFFFF"/>
                  </a:gs>
                </a:gsLst>
                <a:lin ang="5400000" scaled="0"/>
              </a:gra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0669" y="1406979"/>
            <a:ext cx="6100780" cy="3876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9988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Claims Migration Scenarios</a:t>
            </a:r>
            <a:endParaRPr lang="en-US" dirty="0"/>
          </a:p>
        </p:txBody>
      </p:sp>
      <p:sp>
        <p:nvSpPr>
          <p:cNvPr id="6" name="Text Placeholder 5"/>
          <p:cNvSpPr>
            <a:spLocks noGrp="1"/>
          </p:cNvSpPr>
          <p:nvPr>
            <p:ph type="body" sz="quarter" idx="12"/>
          </p:nvPr>
        </p:nvSpPr>
        <p:spPr/>
        <p:txBody>
          <a:bodyPr/>
          <a:lstStyle/>
          <a:p>
            <a:r>
              <a:rPr lang="en-US" dirty="0" smtClean="0"/>
              <a:t>Israel Vega</a:t>
            </a:r>
            <a:endParaRPr lang="en-US" dirty="0"/>
          </a:p>
        </p:txBody>
      </p:sp>
    </p:spTree>
    <p:extLst>
      <p:ext uri="{BB962C8B-B14F-4D97-AF65-F5344CB8AC3E}">
        <p14:creationId xmlns:p14="http://schemas.microsoft.com/office/powerpoint/2010/main" val="9236093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Test Environment</a:t>
            </a:r>
            <a:endParaRPr lang="en-US" dirty="0"/>
          </a:p>
        </p:txBody>
      </p:sp>
      <p:sp>
        <p:nvSpPr>
          <p:cNvPr id="3" name="Rectangle 2"/>
          <p:cNvSpPr/>
          <p:nvPr/>
        </p:nvSpPr>
        <p:spPr bwMode="auto">
          <a:xfrm>
            <a:off x="2543833" y="1476622"/>
            <a:ext cx="5984205" cy="5101186"/>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b="1" dirty="0" smtClean="0">
                <a:gradFill>
                  <a:gsLst>
                    <a:gs pos="0">
                      <a:srgbClr val="FFFFFF"/>
                    </a:gs>
                    <a:gs pos="100000">
                      <a:srgbClr val="FFFFFF"/>
                    </a:gs>
                  </a:gsLst>
                  <a:lin ang="5400000" scaled="0"/>
                </a:gradFill>
              </a:rPr>
              <a:t>2010-Farm</a:t>
            </a:r>
            <a:endParaRPr lang="en-US" sz="2040" b="1" dirty="0">
              <a:gradFill>
                <a:gsLst>
                  <a:gs pos="0">
                    <a:srgbClr val="FFFFFF"/>
                  </a:gs>
                  <a:gs pos="100000">
                    <a:srgbClr val="FFFFFF"/>
                  </a:gs>
                </a:gsLst>
                <a:lin ang="5400000" scaled="0"/>
              </a:gradFill>
            </a:endParaRPr>
          </a:p>
        </p:txBody>
      </p:sp>
      <p:sp>
        <p:nvSpPr>
          <p:cNvPr id="4" name="Rectangle 3"/>
          <p:cNvSpPr/>
          <p:nvPr/>
        </p:nvSpPr>
        <p:spPr bwMode="auto">
          <a:xfrm>
            <a:off x="311749" y="2331508"/>
            <a:ext cx="1433207" cy="132118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err="1">
                <a:gradFill>
                  <a:gsLst>
                    <a:gs pos="0">
                      <a:srgbClr val="FFFFFF"/>
                    </a:gs>
                    <a:gs pos="100000">
                      <a:srgbClr val="FFFFFF"/>
                    </a:gs>
                  </a:gsLst>
                  <a:lin ang="5400000" scaled="0"/>
                </a:gradFill>
              </a:rPr>
              <a:t>Contoso</a:t>
            </a:r>
            <a:r>
              <a:rPr lang="en-US" sz="2040" dirty="0">
                <a:gradFill>
                  <a:gsLst>
                    <a:gs pos="0">
                      <a:srgbClr val="FFFFFF"/>
                    </a:gs>
                    <a:gs pos="100000">
                      <a:srgbClr val="FFFFFF"/>
                    </a:gs>
                  </a:gsLst>
                  <a:lin ang="5400000" scaled="0"/>
                </a:gradFill>
              </a:rPr>
              <a:t>-ADFS</a:t>
            </a:r>
          </a:p>
        </p:txBody>
      </p:sp>
      <p:sp>
        <p:nvSpPr>
          <p:cNvPr id="5" name="Rectangle 4"/>
          <p:cNvSpPr/>
          <p:nvPr/>
        </p:nvSpPr>
        <p:spPr bwMode="auto">
          <a:xfrm>
            <a:off x="8683471" y="1476622"/>
            <a:ext cx="2953244" cy="5101186"/>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b="1" dirty="0">
                <a:gradFill>
                  <a:gsLst>
                    <a:gs pos="0">
                      <a:srgbClr val="FFFFFF"/>
                    </a:gs>
                    <a:gs pos="100000">
                      <a:srgbClr val="FFFFFF"/>
                    </a:gs>
                  </a:gsLst>
                  <a:lin ang="5400000" scaled="0"/>
                </a:gradFill>
              </a:rPr>
              <a:t>Contoso-SP15</a:t>
            </a:r>
          </a:p>
        </p:txBody>
      </p:sp>
      <p:sp>
        <p:nvSpPr>
          <p:cNvPr id="6" name="Rectangle 5"/>
          <p:cNvSpPr/>
          <p:nvPr/>
        </p:nvSpPr>
        <p:spPr bwMode="auto">
          <a:xfrm>
            <a:off x="316186" y="5101186"/>
            <a:ext cx="1433207" cy="132118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ADFS access for a supplier portal</a:t>
            </a:r>
          </a:p>
        </p:txBody>
      </p:sp>
      <p:sp>
        <p:nvSpPr>
          <p:cNvPr id="7" name="Rectangle 6"/>
          <p:cNvSpPr/>
          <p:nvPr/>
        </p:nvSpPr>
        <p:spPr bwMode="auto">
          <a:xfrm>
            <a:off x="8796549" y="2618153"/>
            <a:ext cx="2727088" cy="422397"/>
          </a:xfrm>
          <a:prstGeom prst="rect">
            <a:avLst/>
          </a:prstGeom>
          <a:solidFill>
            <a:schemeClr val="accent4"/>
          </a:solidFill>
          <a:ln>
            <a:solidFill>
              <a:schemeClr val="accent4"/>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Classic to Classic</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5310" y="1882966"/>
            <a:ext cx="5861251" cy="4288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Arrow Connector 10"/>
          <p:cNvCxnSpPr>
            <a:stCxn id="6" idx="3"/>
            <a:endCxn id="29" idx="1"/>
          </p:cNvCxnSpPr>
          <p:nvPr/>
        </p:nvCxnSpPr>
        <p:spPr>
          <a:xfrm flipV="1">
            <a:off x="1749392" y="4527945"/>
            <a:ext cx="794441" cy="1233835"/>
          </a:xfrm>
          <a:prstGeom prst="straightConnector1">
            <a:avLst/>
          </a:prstGeom>
          <a:ln w="38100">
            <a:solidFill>
              <a:srgbClr val="7030A0"/>
            </a:solidFill>
            <a:headEnd type="none"/>
            <a:tailEnd type="arrow"/>
          </a:ln>
        </p:spPr>
        <p:style>
          <a:lnRef idx="3">
            <a:schemeClr val="accent3"/>
          </a:lnRef>
          <a:fillRef idx="0">
            <a:schemeClr val="accent3"/>
          </a:fillRef>
          <a:effectRef idx="2">
            <a:schemeClr val="accent3"/>
          </a:effectRef>
          <a:fontRef idx="minor">
            <a:schemeClr val="tx1"/>
          </a:fontRef>
        </p:style>
      </p:cxnSp>
      <p:cxnSp>
        <p:nvCxnSpPr>
          <p:cNvPr id="19" name="Straight Arrow Connector 18"/>
          <p:cNvCxnSpPr>
            <a:stCxn id="23" idx="3"/>
            <a:endCxn id="7" idx="1"/>
          </p:cNvCxnSpPr>
          <p:nvPr/>
        </p:nvCxnSpPr>
        <p:spPr>
          <a:xfrm>
            <a:off x="4642191" y="2829351"/>
            <a:ext cx="4154359" cy="0"/>
          </a:xfrm>
          <a:prstGeom prst="straightConnector1">
            <a:avLst/>
          </a:prstGeom>
          <a:ln w="38100">
            <a:solidFill>
              <a:schemeClr val="accent4"/>
            </a:solidFill>
            <a:headEnd type="none"/>
            <a:tailEnd type="arrow"/>
          </a:ln>
        </p:spPr>
        <p:style>
          <a:lnRef idx="3">
            <a:schemeClr val="accent3"/>
          </a:lnRef>
          <a:fillRef idx="0">
            <a:schemeClr val="accent3"/>
          </a:fillRef>
          <a:effectRef idx="2">
            <a:schemeClr val="accent3"/>
          </a:effectRef>
          <a:fontRef idx="minor">
            <a:schemeClr val="tx1"/>
          </a:fontRef>
        </p:style>
      </p:cxnSp>
      <p:sp>
        <p:nvSpPr>
          <p:cNvPr id="23" name="Rectangle 22"/>
          <p:cNvSpPr/>
          <p:nvPr/>
        </p:nvSpPr>
        <p:spPr bwMode="auto">
          <a:xfrm>
            <a:off x="2543833" y="2731272"/>
            <a:ext cx="2098358" cy="196159"/>
          </a:xfrm>
          <a:prstGeom prst="rect">
            <a:avLst/>
          </a:prstGeom>
          <a:noFill/>
          <a:ln w="38100">
            <a:solidFill>
              <a:schemeClr val="accent4"/>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25" name="Straight Arrow Connector 24"/>
          <p:cNvCxnSpPr>
            <a:stCxn id="26" idx="3"/>
          </p:cNvCxnSpPr>
          <p:nvPr/>
        </p:nvCxnSpPr>
        <p:spPr>
          <a:xfrm>
            <a:off x="4658739" y="4098635"/>
            <a:ext cx="4137811" cy="869069"/>
          </a:xfrm>
          <a:prstGeom prst="straightConnector1">
            <a:avLst/>
          </a:prstGeom>
          <a:ln w="38100">
            <a:solidFill>
              <a:schemeClr val="accent5"/>
            </a:solidFill>
            <a:headEnd type="none"/>
            <a:tailEnd type="arrow"/>
          </a:ln>
        </p:spPr>
        <p:style>
          <a:lnRef idx="3">
            <a:schemeClr val="accent3"/>
          </a:lnRef>
          <a:fillRef idx="0">
            <a:schemeClr val="accent3"/>
          </a:fillRef>
          <a:effectRef idx="2">
            <a:schemeClr val="accent3"/>
          </a:effectRef>
          <a:fontRef idx="minor">
            <a:schemeClr val="tx1"/>
          </a:fontRef>
        </p:style>
      </p:cxnSp>
      <p:sp>
        <p:nvSpPr>
          <p:cNvPr id="26" name="Rectangle 25"/>
          <p:cNvSpPr/>
          <p:nvPr/>
        </p:nvSpPr>
        <p:spPr bwMode="auto">
          <a:xfrm>
            <a:off x="2560381" y="4000556"/>
            <a:ext cx="2098358" cy="196159"/>
          </a:xfrm>
          <a:prstGeom prst="rect">
            <a:avLst/>
          </a:prstGeom>
          <a:noFill/>
          <a:ln w="38100">
            <a:solidFill>
              <a:schemeClr val="accent5"/>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8" name="Rectangle 27"/>
          <p:cNvSpPr/>
          <p:nvPr/>
        </p:nvSpPr>
        <p:spPr bwMode="auto">
          <a:xfrm>
            <a:off x="8796549" y="4756506"/>
            <a:ext cx="2727088" cy="422397"/>
          </a:xfrm>
          <a:prstGeom prst="rect">
            <a:avLst/>
          </a:prstGeom>
          <a:solidFill>
            <a:schemeClr val="accent5"/>
          </a:solidFill>
          <a:ln>
            <a:solidFill>
              <a:schemeClr val="accent5"/>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Classic to SAML</a:t>
            </a:r>
          </a:p>
        </p:txBody>
      </p:sp>
      <p:sp>
        <p:nvSpPr>
          <p:cNvPr id="29" name="Rectangle 28"/>
          <p:cNvSpPr/>
          <p:nvPr/>
        </p:nvSpPr>
        <p:spPr bwMode="auto">
          <a:xfrm>
            <a:off x="2543833" y="4429865"/>
            <a:ext cx="2098358" cy="196159"/>
          </a:xfrm>
          <a:prstGeom prst="rect">
            <a:avLst/>
          </a:prstGeom>
          <a:noFill/>
          <a:ln w="38100">
            <a:solidFill>
              <a:srgbClr val="7030A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30" name="Rectangle 29"/>
          <p:cNvSpPr/>
          <p:nvPr/>
        </p:nvSpPr>
        <p:spPr bwMode="auto">
          <a:xfrm>
            <a:off x="8796549" y="5550581"/>
            <a:ext cx="2727088" cy="422397"/>
          </a:xfrm>
          <a:prstGeom prst="rect">
            <a:avLst/>
          </a:prstGeom>
          <a:solidFill>
            <a:srgbClr val="7030A0"/>
          </a:solidFill>
          <a:ln>
            <a:solidFill>
              <a:srgbClr val="7030A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SAML to SAML</a:t>
            </a:r>
          </a:p>
        </p:txBody>
      </p:sp>
      <p:cxnSp>
        <p:nvCxnSpPr>
          <p:cNvPr id="31" name="Straight Arrow Connector 30"/>
          <p:cNvCxnSpPr>
            <a:stCxn id="29" idx="3"/>
            <a:endCxn id="30" idx="1"/>
          </p:cNvCxnSpPr>
          <p:nvPr/>
        </p:nvCxnSpPr>
        <p:spPr>
          <a:xfrm>
            <a:off x="4642191" y="4527945"/>
            <a:ext cx="4154359" cy="1233835"/>
          </a:xfrm>
          <a:prstGeom prst="straightConnector1">
            <a:avLst/>
          </a:prstGeom>
          <a:ln w="38100">
            <a:solidFill>
              <a:srgbClr val="7030A0"/>
            </a:solidFill>
            <a:headEnd type="none"/>
            <a:tailEnd type="arrow"/>
          </a:ln>
        </p:spPr>
        <p:style>
          <a:lnRef idx="3">
            <a:schemeClr val="accent3"/>
          </a:lnRef>
          <a:fillRef idx="0">
            <a:schemeClr val="accent3"/>
          </a:fillRef>
          <a:effectRef idx="2">
            <a:schemeClr val="accent3"/>
          </a:effectRef>
          <a:fontRef idx="minor">
            <a:schemeClr val="tx1"/>
          </a:fontRef>
        </p:style>
      </p:cxnSp>
      <p:sp>
        <p:nvSpPr>
          <p:cNvPr id="33" name="Rectangle 32"/>
          <p:cNvSpPr/>
          <p:nvPr/>
        </p:nvSpPr>
        <p:spPr bwMode="auto">
          <a:xfrm>
            <a:off x="8796549" y="3857714"/>
            <a:ext cx="2727088" cy="422397"/>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Classic to </a:t>
            </a:r>
            <a:r>
              <a:rPr lang="en-US" sz="2040" dirty="0" err="1">
                <a:gradFill>
                  <a:gsLst>
                    <a:gs pos="0">
                      <a:srgbClr val="FFFFFF"/>
                    </a:gs>
                    <a:gs pos="100000">
                      <a:srgbClr val="FFFFFF"/>
                    </a:gs>
                  </a:gsLst>
                  <a:lin ang="5400000" scaled="0"/>
                </a:gradFill>
              </a:rPr>
              <a:t>WinClaims</a:t>
            </a:r>
            <a:endParaRPr lang="en-US" sz="2040" dirty="0">
              <a:gradFill>
                <a:gsLst>
                  <a:gs pos="0">
                    <a:srgbClr val="FFFFFF"/>
                  </a:gs>
                  <a:gs pos="100000">
                    <a:srgbClr val="FFFFFF"/>
                  </a:gs>
                </a:gsLst>
                <a:lin ang="5400000" scaled="0"/>
              </a:gradFill>
            </a:endParaRPr>
          </a:p>
        </p:txBody>
      </p:sp>
      <p:cxnSp>
        <p:nvCxnSpPr>
          <p:cNvPr id="53" name="Straight Arrow Connector 52"/>
          <p:cNvCxnSpPr>
            <a:stCxn id="7" idx="2"/>
            <a:endCxn id="33" idx="0"/>
          </p:cNvCxnSpPr>
          <p:nvPr/>
        </p:nvCxnSpPr>
        <p:spPr>
          <a:xfrm>
            <a:off x="10160093" y="3040550"/>
            <a:ext cx="0" cy="817165"/>
          </a:xfrm>
          <a:prstGeom prst="straightConnector1">
            <a:avLst/>
          </a:prstGeom>
          <a:ln w="38100">
            <a:solidFill>
              <a:srgbClr val="FF0000"/>
            </a:solidFill>
            <a:prstDash val="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4" idx="3"/>
            <a:endCxn id="28" idx="0"/>
          </p:cNvCxnSpPr>
          <p:nvPr/>
        </p:nvCxnSpPr>
        <p:spPr>
          <a:xfrm>
            <a:off x="1744956" y="2992102"/>
            <a:ext cx="8415138" cy="1764404"/>
          </a:xfrm>
          <a:prstGeom prst="straightConnector1">
            <a:avLst/>
          </a:prstGeom>
          <a:ln w="38100">
            <a:prstDash val="sysDot"/>
            <a:headEnd type="none"/>
            <a:tailEnd type="arrow"/>
          </a:ln>
        </p:spPr>
        <p:style>
          <a:lnRef idx="1">
            <a:schemeClr val="accent5"/>
          </a:lnRef>
          <a:fillRef idx="0">
            <a:schemeClr val="accent5"/>
          </a:fillRef>
          <a:effectRef idx="0">
            <a:schemeClr val="accent5"/>
          </a:effectRef>
          <a:fontRef idx="minor">
            <a:schemeClr val="tx1"/>
          </a:fontRef>
        </p:style>
      </p:cxnSp>
      <p:cxnSp>
        <p:nvCxnSpPr>
          <p:cNvPr id="21" name="Straight Arrow Connector 20"/>
          <p:cNvCxnSpPr>
            <a:stCxn id="23" idx="3"/>
            <a:endCxn id="33" idx="1"/>
          </p:cNvCxnSpPr>
          <p:nvPr/>
        </p:nvCxnSpPr>
        <p:spPr>
          <a:xfrm>
            <a:off x="4642191" y="2829352"/>
            <a:ext cx="4154359" cy="1239562"/>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7549536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bwMode="auto">
          <a:xfrm>
            <a:off x="983045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Optional</a:t>
            </a:r>
          </a:p>
        </p:txBody>
      </p:sp>
      <p:sp>
        <p:nvSpPr>
          <p:cNvPr id="51" name="Rectangle 50"/>
          <p:cNvSpPr/>
          <p:nvPr/>
        </p:nvSpPr>
        <p:spPr bwMode="auto">
          <a:xfrm>
            <a:off x="24536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From</a:t>
            </a:r>
          </a:p>
        </p:txBody>
      </p:sp>
      <p:sp>
        <p:nvSpPr>
          <p:cNvPr id="52" name="Rectangle 51"/>
          <p:cNvSpPr/>
          <p:nvPr/>
        </p:nvSpPr>
        <p:spPr bwMode="auto">
          <a:xfrm>
            <a:off x="2641638" y="1787489"/>
            <a:ext cx="2216553" cy="4740734"/>
          </a:xfrm>
          <a:prstGeom prst="rect">
            <a:avLst/>
          </a:prstGeom>
          <a:solidFill>
            <a:srgbClr val="FFFFFF">
              <a:alpha val="50196"/>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To</a:t>
            </a:r>
          </a:p>
        </p:txBody>
      </p:sp>
      <p:sp>
        <p:nvSpPr>
          <p:cNvPr id="53" name="Rectangle 52"/>
          <p:cNvSpPr/>
          <p:nvPr/>
        </p:nvSpPr>
        <p:spPr bwMode="auto">
          <a:xfrm>
            <a:off x="502414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Method</a:t>
            </a:r>
          </a:p>
        </p:txBody>
      </p:sp>
      <p:sp>
        <p:nvSpPr>
          <p:cNvPr id="54" name="Rectangle 53"/>
          <p:cNvSpPr/>
          <p:nvPr/>
        </p:nvSpPr>
        <p:spPr bwMode="auto">
          <a:xfrm>
            <a:off x="736941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Prep</a:t>
            </a:r>
          </a:p>
        </p:txBody>
      </p:sp>
      <p:sp>
        <p:nvSpPr>
          <p:cNvPr id="5" name="Title 4"/>
          <p:cNvSpPr>
            <a:spLocks noGrp="1"/>
          </p:cNvSpPr>
          <p:nvPr>
            <p:ph type="title"/>
          </p:nvPr>
        </p:nvSpPr>
        <p:spPr/>
        <p:txBody>
          <a:bodyPr/>
          <a:lstStyle/>
          <a:p>
            <a:r>
              <a:rPr lang="en-US" sz="5507" dirty="0"/>
              <a:t>Scenario Roadmap - Classic to </a:t>
            </a:r>
            <a:r>
              <a:rPr lang="en-US" sz="5507" dirty="0" smtClean="0"/>
              <a:t>Classic</a:t>
            </a:r>
            <a:endParaRPr lang="en-US" sz="5507" dirty="0"/>
          </a:p>
        </p:txBody>
      </p:sp>
      <p:sp>
        <p:nvSpPr>
          <p:cNvPr id="43" name="Rectangle 42"/>
          <p:cNvSpPr/>
          <p:nvPr/>
        </p:nvSpPr>
        <p:spPr bwMode="auto">
          <a:xfrm>
            <a:off x="399180" y="2124263"/>
            <a:ext cx="1958467" cy="8393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47" name="Rectangle 46"/>
          <p:cNvSpPr/>
          <p:nvPr/>
        </p:nvSpPr>
        <p:spPr bwMode="auto">
          <a:xfrm>
            <a:off x="2795452" y="2124263"/>
            <a:ext cx="1958467" cy="8393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55" name="Rectangle 54"/>
          <p:cNvSpPr/>
          <p:nvPr/>
        </p:nvSpPr>
        <p:spPr bwMode="auto">
          <a:xfrm>
            <a:off x="5177962" y="2124263"/>
            <a:ext cx="1958467" cy="839343"/>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Deprecated</a:t>
            </a:r>
          </a:p>
        </p:txBody>
      </p:sp>
      <p:sp>
        <p:nvSpPr>
          <p:cNvPr id="44" name="Rectangle 43"/>
          <p:cNvSpPr/>
          <p:nvPr/>
        </p:nvSpPr>
        <p:spPr bwMode="auto">
          <a:xfrm>
            <a:off x="399180" y="3186394"/>
            <a:ext cx="1958467" cy="83934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5" name="Rectangle 44"/>
          <p:cNvSpPr/>
          <p:nvPr/>
        </p:nvSpPr>
        <p:spPr bwMode="auto">
          <a:xfrm>
            <a:off x="399180" y="5370897"/>
            <a:ext cx="1958467" cy="839343"/>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46" name="Rectangle 45"/>
          <p:cNvSpPr/>
          <p:nvPr/>
        </p:nvSpPr>
        <p:spPr bwMode="auto">
          <a:xfrm>
            <a:off x="399180" y="4289336"/>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grpSp>
        <p:nvGrpSpPr>
          <p:cNvPr id="12" name="Group 11"/>
          <p:cNvGrpSpPr/>
          <p:nvPr/>
        </p:nvGrpSpPr>
        <p:grpSpPr>
          <a:xfrm>
            <a:off x="2795452" y="3186394"/>
            <a:ext cx="9147284" cy="3023846"/>
            <a:chOff x="2738436" y="3124200"/>
            <a:chExt cx="8968740" cy="2964824"/>
          </a:xfrm>
        </p:grpSpPr>
        <p:sp>
          <p:nvSpPr>
            <p:cNvPr id="36" name="Rectangle 35"/>
            <p:cNvSpPr/>
            <p:nvPr/>
          </p:nvSpPr>
          <p:spPr bwMode="auto">
            <a:xfrm>
              <a:off x="5074442" y="3124200"/>
              <a:ext cx="1920240" cy="822960"/>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OOTB Content and user migration</a:t>
              </a:r>
            </a:p>
          </p:txBody>
        </p:sp>
        <p:sp>
          <p:nvSpPr>
            <p:cNvPr id="38" name="Rectangle 37"/>
            <p:cNvSpPr/>
            <p:nvPr/>
          </p:nvSpPr>
          <p:spPr bwMode="auto">
            <a:xfrm>
              <a:off x="5074442" y="4191000"/>
              <a:ext cx="1920240" cy="822960"/>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Custom Content and User Migration</a:t>
              </a:r>
            </a:p>
          </p:txBody>
        </p:sp>
        <p:sp>
          <p:nvSpPr>
            <p:cNvPr id="39" name="Rectangle 38"/>
            <p:cNvSpPr/>
            <p:nvPr/>
          </p:nvSpPr>
          <p:spPr bwMode="auto">
            <a:xfrm>
              <a:off x="9786936" y="5266064"/>
              <a:ext cx="1920240" cy="822960"/>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Content Cleanup</a:t>
              </a:r>
            </a:p>
          </p:txBody>
        </p:sp>
        <p:sp>
          <p:nvSpPr>
            <p:cNvPr id="40" name="Rectangle 39"/>
            <p:cNvSpPr/>
            <p:nvPr/>
          </p:nvSpPr>
          <p:spPr bwMode="auto">
            <a:xfrm>
              <a:off x="9786936" y="4191000"/>
              <a:ext cx="1920240" cy="822960"/>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Code Migration</a:t>
              </a:r>
            </a:p>
          </p:txBody>
        </p:sp>
        <p:sp>
          <p:nvSpPr>
            <p:cNvPr id="41" name="Rectangle 40"/>
            <p:cNvSpPr/>
            <p:nvPr/>
          </p:nvSpPr>
          <p:spPr bwMode="auto">
            <a:xfrm>
              <a:off x="7373936" y="31242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Encoding Inventory</a:t>
              </a:r>
            </a:p>
          </p:txBody>
        </p:sp>
        <p:sp>
          <p:nvSpPr>
            <p:cNvPr id="42" name="Rectangle 41"/>
            <p:cNvSpPr/>
            <p:nvPr/>
          </p:nvSpPr>
          <p:spPr bwMode="auto">
            <a:xfrm>
              <a:off x="9786936" y="3124200"/>
              <a:ext cx="1920240" cy="822960"/>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Service App Configuration</a:t>
              </a:r>
            </a:p>
          </p:txBody>
        </p:sp>
        <p:sp>
          <p:nvSpPr>
            <p:cNvPr id="48" name="Rectangle 47"/>
            <p:cNvSpPr/>
            <p:nvPr/>
          </p:nvSpPr>
          <p:spPr bwMode="auto">
            <a:xfrm>
              <a:off x="2738436" y="3124200"/>
              <a:ext cx="1920240" cy="82296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62" name="Rectangle 61"/>
            <p:cNvSpPr/>
            <p:nvPr/>
          </p:nvSpPr>
          <p:spPr bwMode="auto">
            <a:xfrm>
              <a:off x="5074442" y="5266064"/>
              <a:ext cx="1920240" cy="822960"/>
            </a:xfrm>
            <a:prstGeom prst="rect">
              <a:avLst/>
            </a:prstGeom>
            <a:solidFill>
              <a:schemeClr val="accent6">
                <a:lumMod val="5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Configuration and OOTB content migration</a:t>
              </a:r>
            </a:p>
          </p:txBody>
        </p:sp>
        <p:sp>
          <p:nvSpPr>
            <p:cNvPr id="49" name="Rectangle 48"/>
            <p:cNvSpPr/>
            <p:nvPr/>
          </p:nvSpPr>
          <p:spPr bwMode="auto">
            <a:xfrm>
              <a:off x="2738436" y="5266064"/>
              <a:ext cx="1920240" cy="822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50" name="Rectangle 49"/>
            <p:cNvSpPr/>
            <p:nvPr/>
          </p:nvSpPr>
          <p:spPr bwMode="auto">
            <a:xfrm>
              <a:off x="2738436" y="4191000"/>
              <a:ext cx="1920240" cy="822960"/>
            </a:xfrm>
            <a:prstGeom prst="rect">
              <a:avLst/>
            </a:prstGeom>
            <a:solidFill>
              <a:schemeClr val="accent6">
                <a:lumMod val="50000"/>
              </a:schemeClr>
            </a:solidFill>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sp>
          <p:nvSpPr>
            <p:cNvPr id="57" name="Rectangle 56"/>
            <p:cNvSpPr/>
            <p:nvPr/>
          </p:nvSpPr>
          <p:spPr bwMode="auto">
            <a:xfrm>
              <a:off x="7373936" y="5266064"/>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New/Migrate Claim Provider</a:t>
              </a:r>
            </a:p>
          </p:txBody>
        </p:sp>
      </p:grpSp>
      <p:grpSp>
        <p:nvGrpSpPr>
          <p:cNvPr id="82" name="Path C to C"/>
          <p:cNvGrpSpPr/>
          <p:nvPr/>
        </p:nvGrpSpPr>
        <p:grpSpPr>
          <a:xfrm>
            <a:off x="2357647" y="2543934"/>
            <a:ext cx="2820315" cy="0"/>
            <a:chOff x="2309176" y="2494280"/>
            <a:chExt cx="2765266" cy="0"/>
          </a:xfrm>
        </p:grpSpPr>
        <p:cxnSp>
          <p:nvCxnSpPr>
            <p:cNvPr id="59" name="C to C"/>
            <p:cNvCxnSpPr>
              <a:stCxn id="43" idx="3"/>
              <a:endCxn id="47" idx="1"/>
            </p:cNvCxnSpPr>
            <p:nvPr/>
          </p:nvCxnSpPr>
          <p:spPr>
            <a:xfrm>
              <a:off x="2309176" y="2494280"/>
              <a:ext cx="429260"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cxnSp>
          <p:nvCxnSpPr>
            <p:cNvPr id="61" name="C to Deprecated"/>
            <p:cNvCxnSpPr>
              <a:stCxn id="47" idx="3"/>
              <a:endCxn id="55" idx="1"/>
            </p:cNvCxnSpPr>
            <p:nvPr/>
          </p:nvCxnSpPr>
          <p:spPr>
            <a:xfrm>
              <a:off x="4658676" y="2494280"/>
              <a:ext cx="415766"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grpSp>
      <p:grpSp>
        <p:nvGrpSpPr>
          <p:cNvPr id="2" name="Path C to S"/>
          <p:cNvGrpSpPr/>
          <p:nvPr/>
        </p:nvGrpSpPr>
        <p:grpSpPr>
          <a:xfrm>
            <a:off x="2357647" y="2543934"/>
            <a:ext cx="5165586" cy="3246635"/>
            <a:chOff x="2309176" y="2494280"/>
            <a:chExt cx="5064760" cy="3183264"/>
          </a:xfrm>
        </p:grpSpPr>
        <p:cxnSp>
          <p:nvCxnSpPr>
            <p:cNvPr id="71" name="S to IMigrate"/>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81" name="C to S"/>
            <p:cNvCxnSpPr>
              <a:stCxn id="43" idx="3"/>
              <a:endCxn id="50" idx="1"/>
            </p:cNvCxnSpPr>
            <p:nvPr/>
          </p:nvCxnSpPr>
          <p:spPr>
            <a:xfrm>
              <a:off x="2309176" y="2494280"/>
              <a:ext cx="429260" cy="210820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100" name="S to IMigrate"/>
            <p:cNvCxnSpPr>
              <a:stCxn id="38" idx="3"/>
            </p:cNvCxnSpPr>
            <p:nvPr/>
          </p:nvCxnSpPr>
          <p:spPr>
            <a:xfrm>
              <a:off x="6994682" y="4602480"/>
              <a:ext cx="379254" cy="1075064"/>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grpSp>
      <p:grpSp>
        <p:nvGrpSpPr>
          <p:cNvPr id="3" name="Path C to W"/>
          <p:cNvGrpSpPr/>
          <p:nvPr/>
        </p:nvGrpSpPr>
        <p:grpSpPr>
          <a:xfrm>
            <a:off x="2357647" y="2543934"/>
            <a:ext cx="2820315" cy="1062132"/>
            <a:chOff x="2309176" y="2494280"/>
            <a:chExt cx="2765266" cy="1041400"/>
          </a:xfrm>
        </p:grpSpPr>
        <p:cxnSp>
          <p:nvCxnSpPr>
            <p:cNvPr id="69" name="W to OOTB"/>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79" name="C to W"/>
            <p:cNvCxnSpPr>
              <a:stCxn id="43" idx="3"/>
              <a:endCxn id="48" idx="1"/>
            </p:cNvCxnSpPr>
            <p:nvPr/>
          </p:nvCxnSpPr>
          <p:spPr>
            <a:xfrm>
              <a:off x="2309176" y="2494280"/>
              <a:ext cx="429260" cy="1041400"/>
            </a:xfrm>
            <a:prstGeom prst="bentConnector3">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8" name="Path W to W"/>
          <p:cNvGrpSpPr/>
          <p:nvPr/>
        </p:nvGrpSpPr>
        <p:grpSpPr>
          <a:xfrm>
            <a:off x="2357647" y="3606066"/>
            <a:ext cx="2820315" cy="0"/>
            <a:chOff x="2309176" y="3535680"/>
            <a:chExt cx="2765266" cy="0"/>
          </a:xfrm>
        </p:grpSpPr>
        <p:cxnSp>
          <p:nvCxnSpPr>
            <p:cNvPr id="63" name="W to W"/>
            <p:cNvCxnSpPr>
              <a:stCxn id="44" idx="3"/>
              <a:endCxn id="48" idx="1"/>
            </p:cNvCxnSpPr>
            <p:nvPr/>
          </p:nvCxnSpPr>
          <p:spPr>
            <a:xfrm>
              <a:off x="2309176" y="3535680"/>
              <a:ext cx="429260"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58" name="W to W"/>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16" name="Path F to F"/>
          <p:cNvGrpSpPr/>
          <p:nvPr/>
        </p:nvGrpSpPr>
        <p:grpSpPr>
          <a:xfrm>
            <a:off x="2357647" y="5790569"/>
            <a:ext cx="2820315" cy="0"/>
            <a:chOff x="2309176" y="5677544"/>
            <a:chExt cx="2765266" cy="0"/>
          </a:xfrm>
        </p:grpSpPr>
        <p:cxnSp>
          <p:nvCxnSpPr>
            <p:cNvPr id="67" name="F to F"/>
            <p:cNvCxnSpPr>
              <a:stCxn id="45" idx="3"/>
              <a:endCxn id="49" idx="1"/>
            </p:cNvCxnSpPr>
            <p:nvPr/>
          </p:nvCxnSpPr>
          <p:spPr>
            <a:xfrm>
              <a:off x="2309176" y="5677544"/>
              <a:ext cx="429260"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cxnSp>
          <p:nvCxnSpPr>
            <p:cNvPr id="60" name="F to F"/>
            <p:cNvCxnSpPr>
              <a:stCxn id="49" idx="3"/>
              <a:endCxn id="62" idx="1"/>
            </p:cNvCxnSpPr>
            <p:nvPr/>
          </p:nvCxnSpPr>
          <p:spPr>
            <a:xfrm>
              <a:off x="4658676" y="5677544"/>
              <a:ext cx="415766"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grpSp>
      <p:grpSp>
        <p:nvGrpSpPr>
          <p:cNvPr id="29" name="Path W to S"/>
          <p:cNvGrpSpPr/>
          <p:nvPr/>
        </p:nvGrpSpPr>
        <p:grpSpPr>
          <a:xfrm>
            <a:off x="2357647" y="3606066"/>
            <a:ext cx="5165586" cy="2184503"/>
            <a:chOff x="2309176" y="3535680"/>
            <a:chExt cx="5064760" cy="2141864"/>
          </a:xfrm>
        </p:grpSpPr>
        <p:cxnSp>
          <p:nvCxnSpPr>
            <p:cNvPr id="77" name="W to S"/>
            <p:cNvCxnSpPr>
              <a:stCxn id="44" idx="3"/>
              <a:endCxn id="50" idx="1"/>
            </p:cNvCxnSpPr>
            <p:nvPr/>
          </p:nvCxnSpPr>
          <p:spPr>
            <a:xfrm>
              <a:off x="2309176" y="3535680"/>
              <a:ext cx="429260"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4" name="W to S"/>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6" name="W to S"/>
            <p:cNvCxnSpPr>
              <a:stCxn id="38" idx="3"/>
              <a:endCxn id="41" idx="1"/>
            </p:cNvCxnSpPr>
            <p:nvPr/>
          </p:nvCxnSpPr>
          <p:spPr>
            <a:xfrm flipV="1">
              <a:off x="6994682" y="3535680"/>
              <a:ext cx="379254"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8" name="W to S"/>
            <p:cNvCxnSpPr>
              <a:stCxn id="38" idx="3"/>
              <a:endCxn id="57" idx="1"/>
            </p:cNvCxnSpPr>
            <p:nvPr/>
          </p:nvCxnSpPr>
          <p:spPr>
            <a:xfrm>
              <a:off x="6994682" y="4602480"/>
              <a:ext cx="379254" cy="1075064"/>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grpSp>
      <p:grpSp>
        <p:nvGrpSpPr>
          <p:cNvPr id="83" name="Path S to S"/>
          <p:cNvGrpSpPr/>
          <p:nvPr/>
        </p:nvGrpSpPr>
        <p:grpSpPr>
          <a:xfrm>
            <a:off x="2357647" y="3606066"/>
            <a:ext cx="5165586" cy="2184503"/>
            <a:chOff x="2309176" y="3535680"/>
            <a:chExt cx="5064760" cy="2141864"/>
          </a:xfrm>
        </p:grpSpPr>
        <p:cxnSp>
          <p:nvCxnSpPr>
            <p:cNvPr id="65" name="S to S"/>
            <p:cNvCxnSpPr>
              <a:stCxn id="46" idx="3"/>
              <a:endCxn id="50" idx="1"/>
            </p:cNvCxnSpPr>
            <p:nvPr/>
          </p:nvCxnSpPr>
          <p:spPr>
            <a:xfrm flipV="1">
              <a:off x="2309176" y="4602480"/>
              <a:ext cx="429260" cy="1461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3" name="Imigrate to CCP"/>
            <p:cNvCxnSpPr>
              <a:stCxn id="62" idx="3"/>
              <a:endCxn id="57" idx="1"/>
            </p:cNvCxnSpPr>
            <p:nvPr/>
          </p:nvCxnSpPr>
          <p:spPr>
            <a:xfrm>
              <a:off x="6994682" y="5677544"/>
              <a:ext cx="379254" cy="0"/>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5" name="IMigrate to Encoding"/>
            <p:cNvCxnSpPr>
              <a:stCxn id="62" idx="3"/>
              <a:endCxn id="41" idx="1"/>
            </p:cNvCxnSpPr>
            <p:nvPr/>
          </p:nvCxnSpPr>
          <p:spPr>
            <a:xfrm flipV="1">
              <a:off x="6994682" y="3535680"/>
              <a:ext cx="379254" cy="21418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4" name="S to S"/>
            <p:cNvCxnSpPr>
              <a:stCxn id="50" idx="3"/>
              <a:endCxn id="62" idx="1"/>
            </p:cNvCxnSpPr>
            <p:nvPr/>
          </p:nvCxnSpPr>
          <p:spPr>
            <a:xfrm>
              <a:off x="4658676" y="4602480"/>
              <a:ext cx="415766" cy="10750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grpSp>
      <p:sp>
        <p:nvSpPr>
          <p:cNvPr id="4" name="Rectangle 3"/>
          <p:cNvSpPr/>
          <p:nvPr/>
        </p:nvSpPr>
        <p:spPr>
          <a:xfrm>
            <a:off x="622617" y="1010320"/>
            <a:ext cx="184731" cy="720197"/>
          </a:xfrm>
          <a:prstGeom prst="rect">
            <a:avLst/>
          </a:prstGeom>
        </p:spPr>
        <p:txBody>
          <a:bodyPr wrap="none">
            <a:spAutoFit/>
          </a:bodyPr>
          <a:lstStyle/>
          <a:p>
            <a:endParaRPr lang="en-US" sz="4080" dirty="0">
              <a:solidFill>
                <a:srgbClr val="61DDFF"/>
              </a:solidFill>
            </a:endParaRPr>
          </a:p>
        </p:txBody>
      </p:sp>
    </p:spTree>
    <p:extLst>
      <p:ext uri="{BB962C8B-B14F-4D97-AF65-F5344CB8AC3E}">
        <p14:creationId xmlns:p14="http://schemas.microsoft.com/office/powerpoint/2010/main" val="13482141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6"/>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3"/>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Not the default mode</a:t>
            </a:r>
          </a:p>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Not available in the UI</a:t>
            </a:r>
          </a:p>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Warnings in health rule</a:t>
            </a:r>
          </a:p>
          <a:p>
            <a:pPr marL="0" indent="0" defTabSz="932559">
              <a:lnSpc>
                <a:spcPct val="100000"/>
              </a:lnSpc>
              <a:spcBef>
                <a:spcPts val="2448"/>
              </a:spcBef>
              <a:buNone/>
            </a:pPr>
            <a:r>
              <a:rPr lang="en-US" sz="4080" spc="-71" dirty="0">
                <a:gradFill>
                  <a:gsLst>
                    <a:gs pos="100000">
                      <a:schemeClr val="tx2"/>
                    </a:gs>
                    <a:gs pos="0">
                      <a:schemeClr val="tx2"/>
                    </a:gs>
                  </a:gsLst>
                  <a:lin ang="5400000" scaled="0"/>
                </a:gradFill>
              </a:rPr>
              <a:t>No OWA (preview) in classic </a:t>
            </a:r>
            <a:r>
              <a:rPr lang="en-US" sz="4080" spc="-71" dirty="0" smtClean="0">
                <a:gradFill>
                  <a:gsLst>
                    <a:gs pos="100000">
                      <a:schemeClr val="tx2"/>
                    </a:gs>
                    <a:gs pos="0">
                      <a:schemeClr val="tx2"/>
                    </a:gs>
                  </a:gsLst>
                  <a:lin ang="5400000" scaled="0"/>
                </a:gradFill>
              </a:rPr>
              <a:t>mode</a:t>
            </a:r>
            <a:endParaRPr lang="en-US" dirty="0"/>
          </a:p>
        </p:txBody>
      </p:sp>
      <p:sp>
        <p:nvSpPr>
          <p:cNvPr id="2" name="Title 1"/>
          <p:cNvSpPr>
            <a:spLocks noGrp="1"/>
          </p:cNvSpPr>
          <p:nvPr>
            <p:ph type="title"/>
          </p:nvPr>
        </p:nvSpPr>
        <p:spPr/>
        <p:txBody>
          <a:bodyPr/>
          <a:lstStyle/>
          <a:p>
            <a:r>
              <a:rPr lang="en-US" sz="5507" dirty="0"/>
              <a:t>Classic to classic</a:t>
            </a:r>
          </a:p>
        </p:txBody>
      </p:sp>
      <p:sp>
        <p:nvSpPr>
          <p:cNvPr id="5" name="Rectangle 4"/>
          <p:cNvSpPr/>
          <p:nvPr/>
        </p:nvSpPr>
        <p:spPr>
          <a:xfrm>
            <a:off x="263701" y="4973885"/>
            <a:ext cx="11579825" cy="1662970"/>
          </a:xfrm>
          <a:prstGeom prst="rect">
            <a:avLst/>
          </a:prstGeom>
          <a:solidFill>
            <a:schemeClr val="bg1">
              <a:lumMod val="65000"/>
              <a:lumOff val="35000"/>
            </a:schemeClr>
          </a:solidFill>
        </p:spPr>
        <p:style>
          <a:lnRef idx="3">
            <a:schemeClr val="lt1"/>
          </a:lnRef>
          <a:fillRef idx="1">
            <a:schemeClr val="dk1"/>
          </a:fillRef>
          <a:effectRef idx="1">
            <a:schemeClr val="dk1"/>
          </a:effectRef>
          <a:fontRef idx="minor">
            <a:schemeClr val="lt1"/>
          </a:fontRef>
        </p:style>
        <p:txBody>
          <a:bodyPr wrap="square">
            <a:spAutoFit/>
          </a:bodyPr>
          <a:lstStyle/>
          <a:p>
            <a:r>
              <a:rPr lang="en-US" sz="1428" dirty="0"/>
              <a:t> </a:t>
            </a:r>
            <a:r>
              <a:rPr lang="en-US" sz="1428" dirty="0">
                <a:solidFill>
                  <a:srgbClr val="FF8C00"/>
                </a:solidFill>
                <a:latin typeface="Lucida Console"/>
              </a:rPr>
              <a:t>WARNING: The Windows Classic authentication method is deprecated in this release and the default behavior of this </a:t>
            </a:r>
            <a:r>
              <a:rPr lang="en-US" sz="1428" dirty="0" err="1">
                <a:solidFill>
                  <a:srgbClr val="FF8C00"/>
                </a:solidFill>
                <a:latin typeface="Lucida Console"/>
              </a:rPr>
              <a:t>cmdlet</a:t>
            </a:r>
            <a:r>
              <a:rPr lang="en-US" sz="1428" dirty="0">
                <a:solidFill>
                  <a:srgbClr val="FF8C00"/>
                </a:solidFill>
                <a:latin typeface="Lucida Console"/>
              </a:rPr>
              <a:t>, which creates Windows Classic based web application, is obsolete. It is recommended to use Claims authentication methods. You can create a web application that uses Claims authentication method by specifying the </a:t>
            </a:r>
            <a:r>
              <a:rPr lang="en-US" sz="1428" dirty="0" err="1">
                <a:solidFill>
                  <a:srgbClr val="FF8C00"/>
                </a:solidFill>
                <a:latin typeface="Lucida Console"/>
              </a:rPr>
              <a:t>AuthenticationProvider</a:t>
            </a:r>
            <a:r>
              <a:rPr lang="en-US" sz="1428" dirty="0">
                <a:solidFill>
                  <a:srgbClr val="FF8C00"/>
                </a:solidFill>
                <a:latin typeface="Lucida Console"/>
              </a:rPr>
              <a:t> parameter set in this </a:t>
            </a:r>
            <a:r>
              <a:rPr lang="en-US" sz="1428" dirty="0" err="1">
                <a:solidFill>
                  <a:srgbClr val="FF8C00"/>
                </a:solidFill>
                <a:latin typeface="Lucida Console"/>
              </a:rPr>
              <a:t>cmdlet</a:t>
            </a:r>
            <a:r>
              <a:rPr lang="en-US" sz="1428" dirty="0">
                <a:solidFill>
                  <a:srgbClr val="FF8C00"/>
                </a:solidFill>
                <a:latin typeface="Lucida Console"/>
              </a:rPr>
              <a:t>. Refer to the http: //go.microsoft.com/</a:t>
            </a:r>
            <a:r>
              <a:rPr lang="en-US" sz="1428" dirty="0" err="1">
                <a:solidFill>
                  <a:srgbClr val="FF8C00"/>
                </a:solidFill>
                <a:latin typeface="Lucida Console"/>
              </a:rPr>
              <a:t>fwlink</a:t>
            </a:r>
            <a:r>
              <a:rPr lang="en-US" sz="1428" dirty="0">
                <a:solidFill>
                  <a:srgbClr val="FF8C00"/>
                </a:solidFill>
                <a:latin typeface="Lucida Console"/>
              </a:rPr>
              <a:t>/?</a:t>
            </a:r>
            <a:r>
              <a:rPr lang="en-US" sz="1428" dirty="0" err="1">
                <a:solidFill>
                  <a:srgbClr val="FF8C00"/>
                </a:solidFill>
                <a:latin typeface="Lucida Console"/>
              </a:rPr>
              <a:t>LinkId</a:t>
            </a:r>
            <a:r>
              <a:rPr lang="en-US" sz="1428" dirty="0">
                <a:solidFill>
                  <a:srgbClr val="FF8C00"/>
                </a:solidFill>
                <a:latin typeface="Lucida Console"/>
              </a:rPr>
              <a:t>=234549 site for more information. Please note that the default behavior of this </a:t>
            </a:r>
            <a:r>
              <a:rPr lang="en-US" sz="1428" dirty="0" err="1">
                <a:solidFill>
                  <a:srgbClr val="FF8C00"/>
                </a:solidFill>
                <a:latin typeface="Lucida Console"/>
              </a:rPr>
              <a:t>cmdlet</a:t>
            </a:r>
            <a:r>
              <a:rPr lang="en-US" sz="1428" dirty="0">
                <a:solidFill>
                  <a:srgbClr val="FF8C00"/>
                </a:solidFill>
                <a:latin typeface="Lucida Console"/>
              </a:rPr>
              <a:t> is expected to change in the future release to create a Claims authentication based web application instead of a Windows Classic based web application. </a:t>
            </a:r>
          </a:p>
        </p:txBody>
      </p:sp>
    </p:spTree>
    <p:extLst>
      <p:ext uri="{BB962C8B-B14F-4D97-AF65-F5344CB8AC3E}">
        <p14:creationId xmlns:p14="http://schemas.microsoft.com/office/powerpoint/2010/main" val="317881118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biLevel thresh="25000"/>
            <a:lum bright="20000"/>
            <a:extLst>
              <a:ext uri="{28A0092B-C50C-407E-A947-70E740481C1C}">
                <a14:useLocalDpi xmlns:a14="http://schemas.microsoft.com/office/drawing/2010/main" val="0"/>
              </a:ext>
            </a:extLst>
          </a:blip>
          <a:stretch>
            <a:fillRect/>
          </a:stretch>
        </p:blipFill>
        <p:spPr>
          <a:xfrm>
            <a:off x="3343220" y="2205023"/>
            <a:ext cx="8633423" cy="4156353"/>
          </a:xfrm>
          <a:prstGeom prst="rect">
            <a:avLst/>
          </a:prstGeom>
        </p:spPr>
      </p:pic>
      <p:sp>
        <p:nvSpPr>
          <p:cNvPr id="15" name="TextBox 14"/>
          <p:cNvSpPr txBox="1"/>
          <p:nvPr/>
        </p:nvSpPr>
        <p:spPr>
          <a:xfrm>
            <a:off x="731837" y="571336"/>
            <a:ext cx="9296400" cy="2163926"/>
          </a:xfrm>
          <a:prstGeom prst="rect">
            <a:avLst/>
          </a:prstGeom>
          <a:noFill/>
        </p:spPr>
        <p:txBody>
          <a:bodyPr wrap="square" rtlCol="0">
            <a:spAutoFit/>
          </a:bodyPr>
          <a:lstStyle/>
          <a:p>
            <a:pPr defTabSz="932597"/>
            <a:r>
              <a:rPr lang="en-US" sz="6731" dirty="0" smtClean="0">
                <a:solidFill>
                  <a:prstClr val="black"/>
                </a:solidFill>
                <a:latin typeface="Gill Sans MT" panose="020B0502020104020203" pitchFamily="34" charset="0"/>
              </a:rPr>
              <a:t>Still using classic auth.  Really?</a:t>
            </a:r>
            <a:endParaRPr lang="en-US" sz="6731" dirty="0">
              <a:solidFill>
                <a:prstClr val="black"/>
              </a:solidFill>
              <a:latin typeface="Gill Sans MT" panose="020B0502020104020203" pitchFamily="34" charset="0"/>
            </a:endParaRPr>
          </a:p>
        </p:txBody>
      </p:sp>
    </p:spTree>
    <p:extLst>
      <p:ext uri="{BB962C8B-B14F-4D97-AF65-F5344CB8AC3E}">
        <p14:creationId xmlns:p14="http://schemas.microsoft.com/office/powerpoint/2010/main" val="2243615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bwMode="auto">
          <a:xfrm>
            <a:off x="2641638" y="1787489"/>
            <a:ext cx="2216553" cy="4740734"/>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To</a:t>
            </a:r>
          </a:p>
        </p:txBody>
      </p:sp>
      <p:sp>
        <p:nvSpPr>
          <p:cNvPr id="53" name="Rectangle 52"/>
          <p:cNvSpPr/>
          <p:nvPr/>
        </p:nvSpPr>
        <p:spPr bwMode="auto">
          <a:xfrm>
            <a:off x="5024148" y="1787489"/>
            <a:ext cx="2216553" cy="4740734"/>
          </a:xfrm>
          <a:prstGeom prst="rect">
            <a:avLst/>
          </a:prstGeom>
          <a:solidFill>
            <a:srgbClr val="F8F8F8"/>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Method</a:t>
            </a:r>
          </a:p>
        </p:txBody>
      </p:sp>
      <p:sp>
        <p:nvSpPr>
          <p:cNvPr id="56" name="Rectangle 55"/>
          <p:cNvSpPr/>
          <p:nvPr/>
        </p:nvSpPr>
        <p:spPr bwMode="auto">
          <a:xfrm>
            <a:off x="9830455" y="1787489"/>
            <a:ext cx="2216553" cy="4740734"/>
          </a:xfrm>
          <a:prstGeom prst="rect">
            <a:avLst/>
          </a:prstGeom>
          <a:solidFill>
            <a:srgbClr val="F8F8F8"/>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Optional</a:t>
            </a:r>
          </a:p>
        </p:txBody>
      </p:sp>
      <p:sp>
        <p:nvSpPr>
          <p:cNvPr id="51" name="Rectangle 50"/>
          <p:cNvSpPr/>
          <p:nvPr/>
        </p:nvSpPr>
        <p:spPr bwMode="auto">
          <a:xfrm>
            <a:off x="245365" y="1787489"/>
            <a:ext cx="2216553" cy="4740734"/>
          </a:xfrm>
          <a:prstGeom prst="rect">
            <a:avLst/>
          </a:prstGeom>
          <a:solidFill>
            <a:srgbClr val="F8F8F8"/>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From</a:t>
            </a:r>
          </a:p>
        </p:txBody>
      </p:sp>
      <p:sp>
        <p:nvSpPr>
          <p:cNvPr id="54" name="Rectangle 53"/>
          <p:cNvSpPr/>
          <p:nvPr/>
        </p:nvSpPr>
        <p:spPr bwMode="auto">
          <a:xfrm>
            <a:off x="7369418" y="1787489"/>
            <a:ext cx="2216553" cy="4740734"/>
          </a:xfrm>
          <a:prstGeom prst="rect">
            <a:avLst/>
          </a:prstGeom>
          <a:solidFill>
            <a:srgbClr val="F8F8F8"/>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Prep</a:t>
            </a:r>
          </a:p>
        </p:txBody>
      </p:sp>
      <p:sp>
        <p:nvSpPr>
          <p:cNvPr id="5" name="Title 4"/>
          <p:cNvSpPr>
            <a:spLocks noGrp="1"/>
          </p:cNvSpPr>
          <p:nvPr>
            <p:ph type="title"/>
          </p:nvPr>
        </p:nvSpPr>
        <p:spPr/>
        <p:txBody>
          <a:bodyPr>
            <a:normAutofit/>
          </a:bodyPr>
          <a:lstStyle/>
          <a:p>
            <a:r>
              <a:rPr lang="en-US" sz="4800" dirty="0"/>
              <a:t>Scenario Roadmap - Classic to Windows </a:t>
            </a:r>
            <a:r>
              <a:rPr lang="en-US" sz="4800" dirty="0" smtClean="0"/>
              <a:t>Claims</a:t>
            </a:r>
            <a:endParaRPr lang="en-US" sz="4800" dirty="0"/>
          </a:p>
        </p:txBody>
      </p:sp>
      <p:sp>
        <p:nvSpPr>
          <p:cNvPr id="43" name="Rectangle 42"/>
          <p:cNvSpPr/>
          <p:nvPr/>
        </p:nvSpPr>
        <p:spPr bwMode="auto">
          <a:xfrm>
            <a:off x="399180" y="2124263"/>
            <a:ext cx="1958467" cy="8393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39" name="Rectangle 38"/>
          <p:cNvSpPr/>
          <p:nvPr/>
        </p:nvSpPr>
        <p:spPr bwMode="auto">
          <a:xfrm>
            <a:off x="9984270" y="5370897"/>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Content Cleanup</a:t>
            </a:r>
          </a:p>
        </p:txBody>
      </p:sp>
      <p:sp>
        <p:nvSpPr>
          <p:cNvPr id="40" name="Rectangle 39"/>
          <p:cNvSpPr/>
          <p:nvPr/>
        </p:nvSpPr>
        <p:spPr bwMode="auto">
          <a:xfrm>
            <a:off x="9984270" y="4274431"/>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Code Migration</a:t>
            </a:r>
          </a:p>
        </p:txBody>
      </p:sp>
      <p:sp>
        <p:nvSpPr>
          <p:cNvPr id="42" name="Rectangle 41"/>
          <p:cNvSpPr/>
          <p:nvPr/>
        </p:nvSpPr>
        <p:spPr bwMode="auto">
          <a:xfrm>
            <a:off x="9984270" y="3186394"/>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Service App Configuration</a:t>
            </a:r>
          </a:p>
        </p:txBody>
      </p:sp>
      <p:sp>
        <p:nvSpPr>
          <p:cNvPr id="44" name="Rectangle 43"/>
          <p:cNvSpPr/>
          <p:nvPr/>
        </p:nvSpPr>
        <p:spPr bwMode="auto">
          <a:xfrm>
            <a:off x="399180" y="3186394"/>
            <a:ext cx="1958467" cy="83934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5" name="Rectangle 44"/>
          <p:cNvSpPr/>
          <p:nvPr/>
        </p:nvSpPr>
        <p:spPr bwMode="auto">
          <a:xfrm>
            <a:off x="399180" y="5370897"/>
            <a:ext cx="1958467" cy="839343"/>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46" name="Rectangle 45"/>
          <p:cNvSpPr/>
          <p:nvPr/>
        </p:nvSpPr>
        <p:spPr bwMode="auto">
          <a:xfrm>
            <a:off x="399180" y="4289336"/>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grpSp>
        <p:nvGrpSpPr>
          <p:cNvPr id="10" name="Other methods"/>
          <p:cNvGrpSpPr/>
          <p:nvPr/>
        </p:nvGrpSpPr>
        <p:grpSpPr>
          <a:xfrm>
            <a:off x="2795452" y="2124262"/>
            <a:ext cx="6686248" cy="4085978"/>
            <a:chOff x="2738436" y="2082800"/>
            <a:chExt cx="6555740" cy="4006224"/>
          </a:xfrm>
        </p:grpSpPr>
        <p:sp>
          <p:nvSpPr>
            <p:cNvPr id="38" name="Rectangle 37"/>
            <p:cNvSpPr/>
            <p:nvPr/>
          </p:nvSpPr>
          <p:spPr bwMode="auto">
            <a:xfrm>
              <a:off x="5074442" y="4191000"/>
              <a:ext cx="1920240" cy="822960"/>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Custom Content and User Migration</a:t>
              </a:r>
            </a:p>
          </p:txBody>
        </p:sp>
        <p:sp>
          <p:nvSpPr>
            <p:cNvPr id="62" name="Rectangle 61"/>
            <p:cNvSpPr/>
            <p:nvPr/>
          </p:nvSpPr>
          <p:spPr bwMode="auto">
            <a:xfrm>
              <a:off x="5074442" y="5266064"/>
              <a:ext cx="1920240" cy="822960"/>
            </a:xfrm>
            <a:prstGeom prst="rect">
              <a:avLst/>
            </a:prstGeom>
            <a:solidFill>
              <a:schemeClr val="accent6">
                <a:lumMod val="5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Configuration and OOTB content migration</a:t>
              </a:r>
            </a:p>
          </p:txBody>
        </p:sp>
        <p:sp>
          <p:nvSpPr>
            <p:cNvPr id="47" name="Rectangle 46"/>
            <p:cNvSpPr/>
            <p:nvPr/>
          </p:nvSpPr>
          <p:spPr bwMode="auto">
            <a:xfrm>
              <a:off x="2738436" y="2082800"/>
              <a:ext cx="1920240" cy="82296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55" name="Rectangle 54"/>
            <p:cNvSpPr/>
            <p:nvPr/>
          </p:nvSpPr>
          <p:spPr bwMode="auto">
            <a:xfrm>
              <a:off x="5074442" y="20828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Deprecated</a:t>
              </a:r>
            </a:p>
          </p:txBody>
        </p:sp>
        <p:sp>
          <p:nvSpPr>
            <p:cNvPr id="41" name="Rectangle 40"/>
            <p:cNvSpPr/>
            <p:nvPr/>
          </p:nvSpPr>
          <p:spPr bwMode="auto">
            <a:xfrm>
              <a:off x="7373936" y="31242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Encoding Inventory</a:t>
              </a:r>
            </a:p>
          </p:txBody>
        </p:sp>
        <p:sp>
          <p:nvSpPr>
            <p:cNvPr id="49" name="Rectangle 48"/>
            <p:cNvSpPr/>
            <p:nvPr/>
          </p:nvSpPr>
          <p:spPr bwMode="auto">
            <a:xfrm>
              <a:off x="2738436" y="5266064"/>
              <a:ext cx="1920240" cy="822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50" name="Rectangle 49"/>
            <p:cNvSpPr/>
            <p:nvPr/>
          </p:nvSpPr>
          <p:spPr bwMode="auto">
            <a:xfrm>
              <a:off x="2738436" y="4191000"/>
              <a:ext cx="1920240" cy="822960"/>
            </a:xfrm>
            <a:prstGeom prst="rect">
              <a:avLst/>
            </a:prstGeom>
            <a:solidFill>
              <a:schemeClr val="accent6">
                <a:lumMod val="50000"/>
              </a:schemeClr>
            </a:solidFill>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sp>
          <p:nvSpPr>
            <p:cNvPr id="57" name="Rectangle 56"/>
            <p:cNvSpPr/>
            <p:nvPr/>
          </p:nvSpPr>
          <p:spPr bwMode="auto">
            <a:xfrm>
              <a:off x="7373936" y="5266064"/>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New/Migrate Claim Provider</a:t>
              </a:r>
            </a:p>
          </p:txBody>
        </p:sp>
      </p:grpSp>
      <p:grpSp>
        <p:nvGrpSpPr>
          <p:cNvPr id="82" name="C to C"/>
          <p:cNvGrpSpPr/>
          <p:nvPr/>
        </p:nvGrpSpPr>
        <p:grpSpPr>
          <a:xfrm>
            <a:off x="2357647" y="2543934"/>
            <a:ext cx="2820315" cy="0"/>
            <a:chOff x="2309176" y="2494280"/>
            <a:chExt cx="2765266" cy="0"/>
          </a:xfrm>
        </p:grpSpPr>
        <p:cxnSp>
          <p:nvCxnSpPr>
            <p:cNvPr id="59" name="C to C"/>
            <p:cNvCxnSpPr>
              <a:stCxn id="43" idx="3"/>
              <a:endCxn id="47" idx="1"/>
            </p:cNvCxnSpPr>
            <p:nvPr/>
          </p:nvCxnSpPr>
          <p:spPr>
            <a:xfrm>
              <a:off x="2309176" y="2494280"/>
              <a:ext cx="429260"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cxnSp>
          <p:nvCxnSpPr>
            <p:cNvPr id="61" name="C to Deprecated"/>
            <p:cNvCxnSpPr>
              <a:stCxn id="47" idx="3"/>
              <a:endCxn id="55" idx="1"/>
            </p:cNvCxnSpPr>
            <p:nvPr/>
          </p:nvCxnSpPr>
          <p:spPr>
            <a:xfrm>
              <a:off x="4658676" y="2494280"/>
              <a:ext cx="415766"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grpSp>
      <p:grpSp>
        <p:nvGrpSpPr>
          <p:cNvPr id="2" name="Path C to S"/>
          <p:cNvGrpSpPr/>
          <p:nvPr/>
        </p:nvGrpSpPr>
        <p:grpSpPr>
          <a:xfrm>
            <a:off x="2357647" y="2543934"/>
            <a:ext cx="5165586" cy="3246635"/>
            <a:chOff x="2309176" y="2494280"/>
            <a:chExt cx="5064760" cy="3183264"/>
          </a:xfrm>
        </p:grpSpPr>
        <p:cxnSp>
          <p:nvCxnSpPr>
            <p:cNvPr id="71" name="S to IMigrate"/>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81" name="C to S"/>
            <p:cNvCxnSpPr>
              <a:stCxn id="43" idx="3"/>
              <a:endCxn id="50" idx="1"/>
            </p:cNvCxnSpPr>
            <p:nvPr/>
          </p:nvCxnSpPr>
          <p:spPr>
            <a:xfrm>
              <a:off x="2309176" y="2494280"/>
              <a:ext cx="429260" cy="210820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100" name="S to IMigrate"/>
            <p:cNvCxnSpPr>
              <a:stCxn id="38" idx="3"/>
            </p:cNvCxnSpPr>
            <p:nvPr/>
          </p:nvCxnSpPr>
          <p:spPr>
            <a:xfrm>
              <a:off x="6994682" y="4602480"/>
              <a:ext cx="379254" cy="1075064"/>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grpSp>
      <p:grpSp>
        <p:nvGrpSpPr>
          <p:cNvPr id="8" name="Path W to W"/>
          <p:cNvGrpSpPr/>
          <p:nvPr/>
        </p:nvGrpSpPr>
        <p:grpSpPr>
          <a:xfrm>
            <a:off x="2357647" y="3606066"/>
            <a:ext cx="2820315" cy="0"/>
            <a:chOff x="2309176" y="3535680"/>
            <a:chExt cx="2765266" cy="0"/>
          </a:xfrm>
        </p:grpSpPr>
        <p:cxnSp>
          <p:nvCxnSpPr>
            <p:cNvPr id="63" name="W to W"/>
            <p:cNvCxnSpPr>
              <a:stCxn id="44" idx="3"/>
              <a:endCxn id="48" idx="1"/>
            </p:cNvCxnSpPr>
            <p:nvPr/>
          </p:nvCxnSpPr>
          <p:spPr>
            <a:xfrm>
              <a:off x="2309176" y="3535680"/>
              <a:ext cx="429260"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58" name="W to W"/>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16" name="Path F to F"/>
          <p:cNvGrpSpPr/>
          <p:nvPr/>
        </p:nvGrpSpPr>
        <p:grpSpPr>
          <a:xfrm>
            <a:off x="2357647" y="5790569"/>
            <a:ext cx="2820315" cy="0"/>
            <a:chOff x="2309176" y="5677544"/>
            <a:chExt cx="2765266" cy="0"/>
          </a:xfrm>
        </p:grpSpPr>
        <p:cxnSp>
          <p:nvCxnSpPr>
            <p:cNvPr id="67" name="F to F"/>
            <p:cNvCxnSpPr>
              <a:stCxn id="45" idx="3"/>
              <a:endCxn id="49" idx="1"/>
            </p:cNvCxnSpPr>
            <p:nvPr/>
          </p:nvCxnSpPr>
          <p:spPr>
            <a:xfrm>
              <a:off x="2309176" y="5677544"/>
              <a:ext cx="429260"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cxnSp>
          <p:nvCxnSpPr>
            <p:cNvPr id="60" name="F to F"/>
            <p:cNvCxnSpPr>
              <a:stCxn id="49" idx="3"/>
              <a:endCxn id="62" idx="1"/>
            </p:cNvCxnSpPr>
            <p:nvPr/>
          </p:nvCxnSpPr>
          <p:spPr>
            <a:xfrm>
              <a:off x="4658676" y="5677544"/>
              <a:ext cx="415766"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grpSp>
      <p:grpSp>
        <p:nvGrpSpPr>
          <p:cNvPr id="29" name="Path W to S"/>
          <p:cNvGrpSpPr/>
          <p:nvPr/>
        </p:nvGrpSpPr>
        <p:grpSpPr>
          <a:xfrm>
            <a:off x="2357647" y="3606066"/>
            <a:ext cx="5165586" cy="2184503"/>
            <a:chOff x="2309176" y="3535680"/>
            <a:chExt cx="5064760" cy="2141864"/>
          </a:xfrm>
        </p:grpSpPr>
        <p:cxnSp>
          <p:nvCxnSpPr>
            <p:cNvPr id="77" name="W to S"/>
            <p:cNvCxnSpPr>
              <a:stCxn id="44" idx="3"/>
              <a:endCxn id="50" idx="1"/>
            </p:cNvCxnSpPr>
            <p:nvPr/>
          </p:nvCxnSpPr>
          <p:spPr>
            <a:xfrm>
              <a:off x="2309176" y="3535680"/>
              <a:ext cx="429260"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4" name="W to S"/>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6" name="W to S"/>
            <p:cNvCxnSpPr>
              <a:stCxn id="38" idx="3"/>
              <a:endCxn id="41" idx="1"/>
            </p:cNvCxnSpPr>
            <p:nvPr/>
          </p:nvCxnSpPr>
          <p:spPr>
            <a:xfrm flipV="1">
              <a:off x="6994682" y="3535680"/>
              <a:ext cx="379254"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8" name="W to S"/>
            <p:cNvCxnSpPr>
              <a:stCxn id="38" idx="3"/>
              <a:endCxn id="57" idx="1"/>
            </p:cNvCxnSpPr>
            <p:nvPr/>
          </p:nvCxnSpPr>
          <p:spPr>
            <a:xfrm>
              <a:off x="6994682" y="4602480"/>
              <a:ext cx="379254" cy="1075064"/>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grpSp>
      <p:grpSp>
        <p:nvGrpSpPr>
          <p:cNvPr id="83" name="Path S to S"/>
          <p:cNvGrpSpPr/>
          <p:nvPr/>
        </p:nvGrpSpPr>
        <p:grpSpPr>
          <a:xfrm>
            <a:off x="2357647" y="3606066"/>
            <a:ext cx="5165586" cy="2184503"/>
            <a:chOff x="2309176" y="3535680"/>
            <a:chExt cx="5064760" cy="2141864"/>
          </a:xfrm>
        </p:grpSpPr>
        <p:cxnSp>
          <p:nvCxnSpPr>
            <p:cNvPr id="65" name="S to S"/>
            <p:cNvCxnSpPr>
              <a:stCxn id="46" idx="3"/>
              <a:endCxn id="50" idx="1"/>
            </p:cNvCxnSpPr>
            <p:nvPr/>
          </p:nvCxnSpPr>
          <p:spPr>
            <a:xfrm flipV="1">
              <a:off x="2309176" y="4602480"/>
              <a:ext cx="429260" cy="1461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3" name="Imigrate to CCP"/>
            <p:cNvCxnSpPr>
              <a:stCxn id="62" idx="3"/>
              <a:endCxn id="57" idx="1"/>
            </p:cNvCxnSpPr>
            <p:nvPr/>
          </p:nvCxnSpPr>
          <p:spPr>
            <a:xfrm>
              <a:off x="6994682" y="5677544"/>
              <a:ext cx="379254" cy="0"/>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5" name="IMigrate to Encoding"/>
            <p:cNvCxnSpPr>
              <a:stCxn id="62" idx="3"/>
              <a:endCxn id="41" idx="1"/>
            </p:cNvCxnSpPr>
            <p:nvPr/>
          </p:nvCxnSpPr>
          <p:spPr>
            <a:xfrm flipV="1">
              <a:off x="6994682" y="3535680"/>
              <a:ext cx="379254" cy="21418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4" name="S to S"/>
            <p:cNvCxnSpPr>
              <a:stCxn id="50" idx="3"/>
              <a:endCxn id="62" idx="1"/>
            </p:cNvCxnSpPr>
            <p:nvPr/>
          </p:nvCxnSpPr>
          <p:spPr>
            <a:xfrm>
              <a:off x="4658676" y="4602480"/>
              <a:ext cx="415766" cy="10750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grpSp>
      <p:sp>
        <p:nvSpPr>
          <p:cNvPr id="48" name="WinClaims"/>
          <p:cNvSpPr/>
          <p:nvPr/>
        </p:nvSpPr>
        <p:spPr bwMode="auto">
          <a:xfrm>
            <a:off x="2795452" y="3186394"/>
            <a:ext cx="1958467" cy="83934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36" name="OOTB Migration"/>
          <p:cNvSpPr/>
          <p:nvPr/>
        </p:nvSpPr>
        <p:spPr bwMode="auto">
          <a:xfrm>
            <a:off x="5177962" y="3186394"/>
            <a:ext cx="1958467" cy="839343"/>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OOTB Content and user migration</a:t>
            </a:r>
          </a:p>
        </p:txBody>
      </p:sp>
      <p:grpSp>
        <p:nvGrpSpPr>
          <p:cNvPr id="9" name="Path C to W"/>
          <p:cNvGrpSpPr/>
          <p:nvPr/>
        </p:nvGrpSpPr>
        <p:grpSpPr>
          <a:xfrm>
            <a:off x="2357647" y="2543934"/>
            <a:ext cx="2820315" cy="1062132"/>
            <a:chOff x="2309176" y="2494280"/>
            <a:chExt cx="2765266" cy="1041400"/>
          </a:xfrm>
        </p:grpSpPr>
        <p:cxnSp>
          <p:nvCxnSpPr>
            <p:cNvPr id="69" name="W to OOTB"/>
            <p:cNvCxnSpPr>
              <a:stCxn id="48" idx="3"/>
              <a:endCxn id="36" idx="1"/>
            </p:cNvCxnSpPr>
            <p:nvPr/>
          </p:nvCxnSpPr>
          <p:spPr>
            <a:xfrm>
              <a:off x="4658676" y="3535680"/>
              <a:ext cx="415766" cy="0"/>
            </a:xfrm>
            <a:prstGeom prst="straightConnector1">
              <a:avLst/>
            </a:prstGeom>
            <a:ln w="38100">
              <a:solidFill>
                <a:schemeClr val="bg1">
                  <a:lumMod val="95000"/>
                  <a:lumOff val="5000"/>
                </a:schemeClr>
              </a:solidFill>
              <a:headEnd type="none"/>
              <a:tailEnd type="arrow"/>
            </a:ln>
          </p:spPr>
          <p:style>
            <a:lnRef idx="1">
              <a:schemeClr val="accent4"/>
            </a:lnRef>
            <a:fillRef idx="0">
              <a:schemeClr val="accent4"/>
            </a:fillRef>
            <a:effectRef idx="0">
              <a:schemeClr val="accent4"/>
            </a:effectRef>
            <a:fontRef idx="minor">
              <a:schemeClr val="tx1"/>
            </a:fontRef>
          </p:style>
        </p:cxnSp>
        <p:cxnSp>
          <p:nvCxnSpPr>
            <p:cNvPr id="79" name="C to W"/>
            <p:cNvCxnSpPr>
              <a:stCxn id="43" idx="3"/>
              <a:endCxn id="48" idx="1"/>
            </p:cNvCxnSpPr>
            <p:nvPr/>
          </p:nvCxnSpPr>
          <p:spPr>
            <a:xfrm>
              <a:off x="2309176" y="2494280"/>
              <a:ext cx="429260" cy="1041400"/>
            </a:xfrm>
            <a:prstGeom prst="bentConnector3">
              <a:avLst/>
            </a:prstGeom>
            <a:ln w="38100">
              <a:solidFill>
                <a:schemeClr val="bg1">
                  <a:lumMod val="95000"/>
                  <a:lumOff val="5000"/>
                </a:schemeClr>
              </a:solidFill>
              <a:headEnd type="none"/>
              <a:tailEnd type="arrow"/>
            </a:ln>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11323790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3"/>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9"/>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16"/>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smtClean="0"/>
              <a:t>Claims </a:t>
            </a:r>
            <a:r>
              <a:rPr lang="en-US" sz="3200" dirty="0"/>
              <a:t>Based Authentication </a:t>
            </a:r>
            <a:r>
              <a:rPr lang="en-US" sz="3200" dirty="0" smtClean="0"/>
              <a:t>– Migrating </a:t>
            </a:r>
            <a:r>
              <a:rPr lang="en-US" sz="3200" dirty="0"/>
              <a:t>to the new SharePoint 2013 Identity </a:t>
            </a:r>
            <a:r>
              <a:rPr lang="en-US" sz="3200" dirty="0" smtClean="0"/>
              <a:t>Model</a:t>
            </a:r>
            <a:endParaRPr lang="en-US" sz="3200" dirty="0"/>
          </a:p>
        </p:txBody>
      </p:sp>
      <p:sp>
        <p:nvSpPr>
          <p:cNvPr id="5" name="Text Placeholder 4"/>
          <p:cNvSpPr>
            <a:spLocks noGrp="1"/>
          </p:cNvSpPr>
          <p:nvPr>
            <p:ph type="body" sz="quarter" idx="12"/>
          </p:nvPr>
        </p:nvSpPr>
        <p:spPr>
          <a:xfrm>
            <a:off x="4846637" y="5326042"/>
            <a:ext cx="3657601" cy="1372151"/>
          </a:xfrm>
        </p:spPr>
        <p:txBody>
          <a:bodyPr>
            <a:normAutofit/>
          </a:bodyPr>
          <a:lstStyle/>
          <a:p>
            <a:r>
              <a:rPr lang="en-US" sz="2400" dirty="0" smtClean="0"/>
              <a:t>Israel Vega</a:t>
            </a:r>
          </a:p>
          <a:p>
            <a:r>
              <a:rPr lang="en-US" sz="2400" b="1" dirty="0" smtClean="0"/>
              <a:t>ivega@microsoft.com</a:t>
            </a:r>
          </a:p>
        </p:txBody>
      </p:sp>
      <p:sp>
        <p:nvSpPr>
          <p:cNvPr id="6" name="Text Placeholder 4"/>
          <p:cNvSpPr txBox="1">
            <a:spLocks/>
          </p:cNvSpPr>
          <p:nvPr/>
        </p:nvSpPr>
        <p:spPr>
          <a:xfrm>
            <a:off x="8504237" y="5325471"/>
            <a:ext cx="3657601" cy="1372151"/>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200" kern="1200" spc="0" baseline="0">
                <a:gradFill>
                  <a:gsLst>
                    <a:gs pos="2917">
                      <a:schemeClr val="tx1"/>
                    </a:gs>
                    <a:gs pos="3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Nathan Miller</a:t>
            </a:r>
          </a:p>
          <a:p>
            <a:r>
              <a:rPr lang="en-US" sz="2400" b="1" dirty="0"/>
              <a:t>nathanm@microsoft.com</a:t>
            </a:r>
            <a:endParaRPr lang="en-US" sz="2400" b="1" dirty="0" smtClean="0"/>
          </a:p>
        </p:txBody>
      </p:sp>
      <p:sp>
        <p:nvSpPr>
          <p:cNvPr id="7" name="Text Placeholder 11"/>
          <p:cNvSpPr txBox="1">
            <a:spLocks/>
          </p:cNvSpPr>
          <p:nvPr/>
        </p:nvSpPr>
        <p:spPr>
          <a:xfrm>
            <a:off x="10058401" y="1028409"/>
            <a:ext cx="2103437" cy="461665"/>
          </a:xfrm>
          <a:prstGeom prst="rect">
            <a:avLst/>
          </a:prstGeom>
        </p:spPr>
        <p:txBody>
          <a:bodyPr/>
          <a:lstStyle>
            <a:lvl1pPr marL="0" marR="0" indent="0" algn="r" defTabSz="932742" rtl="0" eaLnBrk="1" fontAlgn="auto" latinLnBrk="0" hangingPunct="1">
              <a:lnSpc>
                <a:spcPct val="90000"/>
              </a:lnSpc>
              <a:spcBef>
                <a:spcPct val="0"/>
              </a:spcBef>
              <a:spcAft>
                <a:spcPts val="0"/>
              </a:spcAft>
              <a:buClrTx/>
              <a:buSzPct val="90000"/>
              <a:buFont typeface="Arial" pitchFamily="34" charset="0"/>
              <a:buNone/>
              <a:tabLst/>
              <a:defRPr lang="en-US" sz="2000" b="0" kern="1200" cap="none" spc="-100" baseline="0" dirty="0">
                <a:ln w="3175">
                  <a:noFill/>
                </a:ln>
                <a:gradFill>
                  <a:gsLst>
                    <a:gs pos="5833">
                      <a:schemeClr val="tx1"/>
                    </a:gs>
                    <a:gs pos="18000">
                      <a:schemeClr val="tx1"/>
                    </a:gs>
                  </a:gsLst>
                  <a:lin ang="5400000" scaled="0"/>
                </a:gradFill>
                <a:effectLst/>
                <a:latin typeface="+mn-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SPC039</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5507" dirty="0"/>
              <a:t>Options For Moving To Windows Claims</a:t>
            </a:r>
          </a:p>
        </p:txBody>
      </p:sp>
      <p:sp>
        <p:nvSpPr>
          <p:cNvPr id="5" name="Text Placeholder 4"/>
          <p:cNvSpPr>
            <a:spLocks noGrp="1"/>
          </p:cNvSpPr>
          <p:nvPr>
            <p:ph type="body" sz="quarter" idx="10"/>
          </p:nvPr>
        </p:nvSpPr>
        <p:spPr>
          <a:xfrm>
            <a:off x="563477" y="4059777"/>
            <a:ext cx="5486399" cy="2468368"/>
          </a:xfrm>
        </p:spPr>
        <p:txBody>
          <a:bodyPr/>
          <a:lstStyle/>
          <a:p>
            <a:pPr marL="0" indent="0">
              <a:buNone/>
            </a:pPr>
            <a:r>
              <a:rPr lang="en-US" sz="4080" dirty="0">
                <a:solidFill>
                  <a:schemeClr val="tx2"/>
                </a:solidFill>
              </a:rPr>
              <a:t>Option 2</a:t>
            </a:r>
          </a:p>
          <a:p>
            <a:pPr marL="0" lvl="1" indent="0" defTabSz="932559">
              <a:buNone/>
            </a:pPr>
            <a:r>
              <a:rPr lang="en-US" sz="2040" dirty="0">
                <a:gradFill>
                  <a:gsLst>
                    <a:gs pos="100000">
                      <a:schemeClr val="tx1"/>
                    </a:gs>
                    <a:gs pos="6000">
                      <a:schemeClr val="tx1"/>
                    </a:gs>
                  </a:gsLst>
                  <a:lin ang="5400000" scaled="0"/>
                </a:gradFill>
              </a:rPr>
              <a:t>Create a classic web app</a:t>
            </a:r>
          </a:p>
          <a:p>
            <a:pPr marL="0" lvl="1" indent="0" defTabSz="932559">
              <a:buNone/>
            </a:pPr>
            <a:r>
              <a:rPr lang="en-US" sz="2040" dirty="0">
                <a:gradFill>
                  <a:gsLst>
                    <a:gs pos="100000">
                      <a:schemeClr val="tx1"/>
                    </a:gs>
                    <a:gs pos="6000">
                      <a:schemeClr val="tx1"/>
                    </a:gs>
                  </a:gsLst>
                  <a:lin ang="5400000" scaled="0"/>
                </a:gradFill>
              </a:rPr>
              <a:t>Mount and upgrade </a:t>
            </a:r>
            <a:r>
              <a:rPr lang="en-US" sz="2040" dirty="0" err="1">
                <a:gradFill>
                  <a:gsLst>
                    <a:gs pos="100000">
                      <a:schemeClr val="tx1"/>
                    </a:gs>
                    <a:gs pos="6000">
                      <a:schemeClr val="tx1"/>
                    </a:gs>
                  </a:gsLst>
                  <a:lin ang="5400000" scaled="0"/>
                </a:gradFill>
              </a:rPr>
              <a:t>contentDB</a:t>
            </a:r>
            <a:endParaRPr lang="en-US" sz="2040" dirty="0">
              <a:gradFill>
                <a:gsLst>
                  <a:gs pos="100000">
                    <a:schemeClr val="tx1"/>
                  </a:gs>
                  <a:gs pos="6000">
                    <a:schemeClr val="tx1"/>
                  </a:gs>
                </a:gsLst>
                <a:lin ang="5400000" scaled="0"/>
              </a:gradFill>
            </a:endParaRPr>
          </a:p>
          <a:p>
            <a:pPr marL="0" lvl="1" indent="0" defTabSz="932559">
              <a:buNone/>
            </a:pPr>
            <a:r>
              <a:rPr lang="en-US" sz="2040" b="1" dirty="0">
                <a:gradFill>
                  <a:gsLst>
                    <a:gs pos="100000">
                      <a:schemeClr val="tx1"/>
                    </a:gs>
                    <a:gs pos="6000">
                      <a:schemeClr val="tx1"/>
                    </a:gs>
                  </a:gsLst>
                  <a:lin ang="5400000" scaled="0"/>
                </a:gradFill>
              </a:rPr>
              <a:t>Test </a:t>
            </a:r>
          </a:p>
          <a:p>
            <a:pPr marL="0" lvl="1" indent="0" defTabSz="932559">
              <a:buNone/>
            </a:pPr>
            <a:r>
              <a:rPr lang="en-US" sz="2040" dirty="0">
                <a:gradFill>
                  <a:gsLst>
                    <a:gs pos="100000">
                      <a:schemeClr val="tx1"/>
                    </a:gs>
                    <a:gs pos="6000">
                      <a:schemeClr val="tx1"/>
                    </a:gs>
                  </a:gsLst>
                  <a:lin ang="5400000" scaled="0"/>
                </a:gradFill>
              </a:rPr>
              <a:t>Convert to claims </a:t>
            </a:r>
            <a:r>
              <a:rPr lang="en-US" sz="2040" b="1" dirty="0">
                <a:gradFill>
                  <a:gsLst>
                    <a:gs pos="100000">
                      <a:schemeClr val="tx1"/>
                    </a:gs>
                    <a:gs pos="6000">
                      <a:schemeClr val="tx1"/>
                    </a:gs>
                  </a:gsLst>
                  <a:lin ang="5400000" scaled="0"/>
                </a:gradFill>
              </a:rPr>
              <a:t>immediately</a:t>
            </a:r>
            <a:r>
              <a:rPr lang="en-US" sz="2040" dirty="0">
                <a:gradFill>
                  <a:gsLst>
                    <a:gs pos="100000">
                      <a:schemeClr val="tx1"/>
                    </a:gs>
                    <a:gs pos="6000">
                      <a:schemeClr val="tx1"/>
                    </a:gs>
                  </a:gsLst>
                  <a:lin ang="5400000" scaled="0"/>
                </a:gradFill>
              </a:rPr>
              <a:t> after</a:t>
            </a:r>
          </a:p>
        </p:txBody>
      </p:sp>
      <p:sp>
        <p:nvSpPr>
          <p:cNvPr id="6" name="Text Placeholder 5"/>
          <p:cNvSpPr>
            <a:spLocks noGrp="1"/>
          </p:cNvSpPr>
          <p:nvPr>
            <p:ph type="body" sz="quarter" idx="11"/>
          </p:nvPr>
        </p:nvSpPr>
        <p:spPr>
          <a:xfrm>
            <a:off x="6218238" y="1478854"/>
            <a:ext cx="5486399" cy="2468368"/>
          </a:xfrm>
        </p:spPr>
        <p:txBody>
          <a:bodyPr/>
          <a:lstStyle/>
          <a:p>
            <a:pPr marL="0" indent="0">
              <a:buNone/>
            </a:pPr>
            <a:r>
              <a:rPr lang="en-US" sz="4080" dirty="0">
                <a:solidFill>
                  <a:schemeClr val="tx2"/>
                </a:solidFill>
              </a:rPr>
              <a:t>Option 3</a:t>
            </a:r>
          </a:p>
          <a:p>
            <a:pPr marL="0" lvl="1" indent="0" defTabSz="932559">
              <a:buNone/>
            </a:pPr>
            <a:r>
              <a:rPr lang="en-US" sz="2040" dirty="0">
                <a:gradFill>
                  <a:gsLst>
                    <a:gs pos="100000">
                      <a:schemeClr val="tx1"/>
                    </a:gs>
                    <a:gs pos="6000">
                      <a:schemeClr val="tx1"/>
                    </a:gs>
                  </a:gsLst>
                  <a:lin ang="5400000" scaled="0"/>
                </a:gradFill>
              </a:rPr>
              <a:t>Mount classic to windows claims app</a:t>
            </a:r>
          </a:p>
          <a:p>
            <a:pPr marL="0" lvl="1" indent="0" defTabSz="932559">
              <a:buNone/>
            </a:pPr>
            <a:r>
              <a:rPr lang="en-US" sz="2040" dirty="0">
                <a:gradFill>
                  <a:gsLst>
                    <a:gs pos="100000">
                      <a:schemeClr val="tx1"/>
                    </a:gs>
                    <a:gs pos="6000">
                      <a:schemeClr val="tx1"/>
                    </a:gs>
                  </a:gsLst>
                  <a:lin ang="5400000" scaled="0"/>
                </a:gradFill>
              </a:rPr>
              <a:t>Upgrade by content DB content </a:t>
            </a:r>
          </a:p>
          <a:p>
            <a:pPr marL="0" lvl="1" indent="0" defTabSz="932559">
              <a:buNone/>
            </a:pPr>
            <a:r>
              <a:rPr lang="en-US" sz="2040" dirty="0">
                <a:gradFill>
                  <a:gsLst>
                    <a:gs pos="100000">
                      <a:schemeClr val="tx1"/>
                    </a:gs>
                    <a:gs pos="6000">
                      <a:schemeClr val="tx1"/>
                    </a:gs>
                  </a:gsLst>
                  <a:lin ang="5400000" scaled="0"/>
                </a:gradFill>
              </a:rPr>
              <a:t>Convert to claims </a:t>
            </a:r>
            <a:r>
              <a:rPr lang="en-US" sz="2040" b="1" dirty="0">
                <a:gradFill>
                  <a:gsLst>
                    <a:gs pos="100000">
                      <a:schemeClr val="tx1"/>
                    </a:gs>
                    <a:gs pos="6000">
                      <a:schemeClr val="tx1"/>
                    </a:gs>
                  </a:gsLst>
                  <a:lin ang="5400000" scaled="0"/>
                </a:gradFill>
              </a:rPr>
              <a:t>immediately</a:t>
            </a:r>
            <a:r>
              <a:rPr lang="en-US" sz="2040" dirty="0">
                <a:gradFill>
                  <a:gsLst>
                    <a:gs pos="100000">
                      <a:schemeClr val="tx1"/>
                    </a:gs>
                    <a:gs pos="6000">
                      <a:schemeClr val="tx1"/>
                    </a:gs>
                  </a:gsLst>
                  <a:lin ang="5400000" scaled="0"/>
                </a:gradFill>
              </a:rPr>
              <a:t> after</a:t>
            </a:r>
          </a:p>
        </p:txBody>
      </p:sp>
      <p:sp>
        <p:nvSpPr>
          <p:cNvPr id="7" name="Text Placeholder 4"/>
          <p:cNvSpPr txBox="1">
            <a:spLocks/>
          </p:cNvSpPr>
          <p:nvPr/>
        </p:nvSpPr>
        <p:spPr>
          <a:xfrm>
            <a:off x="563477" y="1478854"/>
            <a:ext cx="5502360" cy="1632822"/>
          </a:xfrm>
          <a:prstGeom prst="rect">
            <a:avLst/>
          </a:prstGeom>
        </p:spPr>
        <p:txBody>
          <a:bodyPr vert="horz" lIns="0" tIns="0" rIns="0" bIns="0" rtlCol="0">
            <a:spAutoFit/>
          </a:bodyPr>
          <a:lstStyle>
            <a:lvl1pPr marL="389399" marR="0" indent="-389399" algn="l" defTabSz="1218937" rtl="0" eaLnBrk="1" fontAlgn="auto" latinLnBrk="0" hangingPunct="1">
              <a:lnSpc>
                <a:spcPct val="90000"/>
              </a:lnSpc>
              <a:spcBef>
                <a:spcPts val="1600"/>
              </a:spcBef>
              <a:spcAft>
                <a:spcPts val="0"/>
              </a:spcAft>
              <a:buClr>
                <a:schemeClr val="tx1"/>
              </a:buClr>
              <a:buSzPct val="90000"/>
              <a:buFont typeface="Wingdings" pitchFamily="2" charset="2"/>
              <a:buChar char=""/>
              <a:tabLst/>
              <a:defRPr sz="4800" kern="1200" spc="-93" baseline="0">
                <a:gradFill>
                  <a:gsLst>
                    <a:gs pos="1250">
                      <a:schemeClr val="tx1"/>
                    </a:gs>
                    <a:gs pos="100000">
                      <a:schemeClr val="tx1"/>
                    </a:gs>
                  </a:gsLst>
                  <a:lin ang="5400000" scaled="0"/>
                </a:gradFill>
                <a:latin typeface="+mj-lt"/>
                <a:ea typeface="+mn-ea"/>
                <a:cs typeface="+mn-cs"/>
              </a:defRPr>
            </a:lvl1pPr>
            <a:lvl2pPr marL="694145" marR="0" indent="-304747"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2pPr>
            <a:lvl3pPr marL="914240" marR="0" indent="-22009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3pPr>
            <a:lvl4pPr marL="1151265" marR="0" indent="-23702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4pPr>
            <a:lvl5pPr marL="1371360" marR="0" indent="-22009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5pPr>
            <a:lvl6pPr marL="3352079"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548"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017"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487"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4080" dirty="0">
                <a:solidFill>
                  <a:schemeClr val="tx2"/>
                </a:solidFill>
              </a:rPr>
              <a:t>Option 1 (Recommended)</a:t>
            </a:r>
          </a:p>
          <a:p>
            <a:pPr marL="0" lvl="1" indent="0" defTabSz="932559">
              <a:buNone/>
            </a:pPr>
            <a:r>
              <a:rPr lang="en-US" sz="2040" dirty="0">
                <a:gradFill>
                  <a:gsLst>
                    <a:gs pos="100000">
                      <a:schemeClr val="tx1"/>
                    </a:gs>
                    <a:gs pos="6000">
                      <a:schemeClr val="tx1"/>
                    </a:gs>
                  </a:gsLst>
                  <a:lin ang="5400000" scaled="0"/>
                </a:gradFill>
              </a:rPr>
              <a:t>Migrate to Windows Claims in SP2010</a:t>
            </a:r>
          </a:p>
          <a:p>
            <a:pPr marL="0" lvl="1" indent="0" defTabSz="932559">
              <a:buNone/>
            </a:pPr>
            <a:r>
              <a:rPr lang="en-US" sz="2040" dirty="0">
                <a:gradFill>
                  <a:gsLst>
                    <a:gs pos="100000">
                      <a:schemeClr val="tx1"/>
                    </a:gs>
                    <a:gs pos="6000">
                      <a:schemeClr val="tx1"/>
                    </a:gs>
                  </a:gsLst>
                  <a:lin ang="5400000" scaled="0"/>
                </a:gradFill>
              </a:rPr>
              <a:t>Mount and upgrade the </a:t>
            </a:r>
            <a:r>
              <a:rPr lang="en-US" sz="2040" dirty="0" err="1">
                <a:gradFill>
                  <a:gsLst>
                    <a:gs pos="100000">
                      <a:schemeClr val="tx1"/>
                    </a:gs>
                    <a:gs pos="6000">
                      <a:schemeClr val="tx1"/>
                    </a:gs>
                  </a:gsLst>
                  <a:lin ang="5400000" scaled="0"/>
                </a:gradFill>
              </a:rPr>
              <a:t>ContentDB</a:t>
            </a:r>
            <a:endParaRPr lang="en-US" sz="2040" dirty="0">
              <a:gradFill>
                <a:gsLst>
                  <a:gs pos="100000">
                    <a:schemeClr val="tx1"/>
                  </a:gs>
                  <a:gs pos="6000">
                    <a:schemeClr val="tx1"/>
                  </a:gs>
                </a:gsLst>
                <a:lin ang="5400000" scaled="0"/>
              </a:gradFill>
            </a:endParaRPr>
          </a:p>
          <a:p>
            <a:pPr marL="0" lvl="1" indent="0" defTabSz="932559">
              <a:buNone/>
            </a:pPr>
            <a:r>
              <a:rPr lang="en-US" sz="2040" dirty="0">
                <a:gradFill>
                  <a:gsLst>
                    <a:gs pos="100000">
                      <a:schemeClr val="tx1"/>
                    </a:gs>
                    <a:gs pos="6000">
                      <a:schemeClr val="tx1"/>
                    </a:gs>
                  </a:gsLst>
                  <a:lin ang="5400000" scaled="0"/>
                </a:gradFill>
              </a:rPr>
              <a:t>Test</a:t>
            </a:r>
          </a:p>
        </p:txBody>
      </p:sp>
      <p:sp>
        <p:nvSpPr>
          <p:cNvPr id="8" name="Text Placeholder 4"/>
          <p:cNvSpPr txBox="1">
            <a:spLocks/>
          </p:cNvSpPr>
          <p:nvPr/>
        </p:nvSpPr>
        <p:spPr>
          <a:xfrm>
            <a:off x="6218238" y="4059777"/>
            <a:ext cx="5502360" cy="1152680"/>
          </a:xfrm>
          <a:prstGeom prst="rect">
            <a:avLst/>
          </a:prstGeom>
        </p:spPr>
        <p:txBody>
          <a:bodyPr vert="horz" lIns="0" tIns="0" rIns="0" bIns="0" rtlCol="0">
            <a:spAutoFit/>
          </a:bodyPr>
          <a:lstStyle>
            <a:lvl1pPr marL="389399" marR="0" indent="-389399" algn="l" defTabSz="1218937" rtl="0" eaLnBrk="1" fontAlgn="auto" latinLnBrk="0" hangingPunct="1">
              <a:lnSpc>
                <a:spcPct val="90000"/>
              </a:lnSpc>
              <a:spcBef>
                <a:spcPts val="1600"/>
              </a:spcBef>
              <a:spcAft>
                <a:spcPts val="0"/>
              </a:spcAft>
              <a:buClr>
                <a:schemeClr val="tx1"/>
              </a:buClr>
              <a:buSzPct val="90000"/>
              <a:buFont typeface="Wingdings" pitchFamily="2" charset="2"/>
              <a:buChar char=""/>
              <a:tabLst/>
              <a:defRPr sz="4800" kern="1200" spc="-93" baseline="0">
                <a:gradFill>
                  <a:gsLst>
                    <a:gs pos="1250">
                      <a:schemeClr val="tx1"/>
                    </a:gs>
                    <a:gs pos="100000">
                      <a:schemeClr val="tx1"/>
                    </a:gs>
                  </a:gsLst>
                  <a:lin ang="5400000" scaled="0"/>
                </a:gradFill>
                <a:latin typeface="+mj-lt"/>
                <a:ea typeface="+mn-ea"/>
                <a:cs typeface="+mn-cs"/>
              </a:defRPr>
            </a:lvl1pPr>
            <a:lvl2pPr marL="694145" marR="0" indent="-304747"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2pPr>
            <a:lvl3pPr marL="914240" marR="0" indent="-22009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3pPr>
            <a:lvl4pPr marL="1151265" marR="0" indent="-23702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4pPr>
            <a:lvl5pPr marL="1371360" marR="0" indent="-220095" algn="l" defTabSz="1218937" rtl="0" eaLnBrk="1" fontAlgn="auto" latinLnBrk="0" hangingPunct="1">
              <a:lnSpc>
                <a:spcPct val="90000"/>
              </a:lnSpc>
              <a:spcBef>
                <a:spcPct val="20000"/>
              </a:spcBef>
              <a:spcAft>
                <a:spcPts val="0"/>
              </a:spcAft>
              <a:buClrTx/>
              <a:buSzPct val="90000"/>
              <a:buFont typeface="Wingdings" pitchFamily="2" charset="2"/>
              <a:buChar char=""/>
              <a:tabLst/>
              <a:defRPr sz="2700" kern="1200" spc="0" baseline="0">
                <a:gradFill>
                  <a:gsLst>
                    <a:gs pos="1250">
                      <a:schemeClr val="tx1"/>
                    </a:gs>
                    <a:gs pos="100000">
                      <a:schemeClr val="tx1"/>
                    </a:gs>
                  </a:gsLst>
                  <a:lin ang="5400000" scaled="0"/>
                </a:gradFill>
                <a:latin typeface="+mn-lt"/>
                <a:ea typeface="+mn-ea"/>
                <a:cs typeface="+mn-cs"/>
              </a:defRPr>
            </a:lvl5pPr>
            <a:lvl6pPr marL="3352079"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548"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017"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487" indent="-304735" algn="l" defTabSz="1218937"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buNone/>
            </a:pPr>
            <a:r>
              <a:rPr lang="en-US" sz="4080" dirty="0">
                <a:solidFill>
                  <a:schemeClr val="tx2"/>
                </a:solidFill>
              </a:rPr>
              <a:t>Option 4 (Don’t Move, Go to the Cloud)</a:t>
            </a:r>
          </a:p>
        </p:txBody>
      </p:sp>
    </p:spTree>
    <p:extLst>
      <p:ext uri="{BB962C8B-B14F-4D97-AF65-F5344CB8AC3E}">
        <p14:creationId xmlns:p14="http://schemas.microsoft.com/office/powerpoint/2010/main" val="343307508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Classic to Claims Migration</a:t>
            </a:r>
            <a:endParaRPr lang="en-US" dirty="0"/>
          </a:p>
        </p:txBody>
      </p:sp>
      <p:sp>
        <p:nvSpPr>
          <p:cNvPr id="7" name="Text Placeholder 6"/>
          <p:cNvSpPr>
            <a:spLocks noGrp="1"/>
          </p:cNvSpPr>
          <p:nvPr>
            <p:ph type="body" sz="quarter" idx="12"/>
          </p:nvPr>
        </p:nvSpPr>
        <p:spPr/>
        <p:txBody>
          <a:bodyPr/>
          <a:lstStyle/>
          <a:p>
            <a:r>
              <a:rPr lang="en-US" dirty="0" smtClean="0"/>
              <a:t>Nathan Miller</a:t>
            </a:r>
            <a:endParaRPr lang="en-US" dirty="0"/>
          </a:p>
        </p:txBody>
      </p:sp>
    </p:spTree>
    <p:extLst>
      <p:ext uri="{BB962C8B-B14F-4D97-AF65-F5344CB8AC3E}">
        <p14:creationId xmlns:p14="http://schemas.microsoft.com/office/powerpoint/2010/main" val="7361007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96" dirty="0"/>
              <a:t>Classic And </a:t>
            </a:r>
            <a:r>
              <a:rPr lang="en-US" sz="4896" dirty="0" err="1"/>
              <a:t>WinClaims</a:t>
            </a:r>
            <a:r>
              <a:rPr lang="en-US" sz="4896" dirty="0"/>
              <a:t> Web App Creation</a:t>
            </a:r>
          </a:p>
        </p:txBody>
      </p:sp>
      <p:sp>
        <p:nvSpPr>
          <p:cNvPr id="6" name="Text Placeholder 5"/>
          <p:cNvSpPr>
            <a:spLocks noGrp="1"/>
          </p:cNvSpPr>
          <p:nvPr>
            <p:ph type="body" sz="quarter" idx="10"/>
          </p:nvPr>
        </p:nvSpPr>
        <p:spPr/>
        <p:txBody>
          <a:bodyPr/>
          <a:lstStyle/>
          <a:p>
            <a:endParaRPr lang="en-US" sz="1632" b="1" dirty="0">
              <a:solidFill>
                <a:srgbClr val="8A2BE2"/>
              </a:solidFill>
              <a:latin typeface="Lucida Console"/>
            </a:endParaRPr>
          </a:p>
          <a:p>
            <a:endParaRPr lang="en-US" sz="1632" b="1" dirty="0">
              <a:solidFill>
                <a:srgbClr val="8A2BE2"/>
              </a:solidFill>
              <a:latin typeface="Lucida Console"/>
            </a:endParaRPr>
          </a:p>
          <a:p>
            <a:endParaRPr lang="en-US" sz="1632" dirty="0">
              <a:solidFill>
                <a:srgbClr val="800080"/>
              </a:solidFill>
              <a:latin typeface="Lucida Console"/>
            </a:endParaRPr>
          </a:p>
        </p:txBody>
      </p:sp>
      <p:sp>
        <p:nvSpPr>
          <p:cNvPr id="4" name="Rectangle 3"/>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
        <p:nvSpPr>
          <p:cNvPr id="7" name="Rectangle 6"/>
          <p:cNvSpPr/>
          <p:nvPr/>
        </p:nvSpPr>
        <p:spPr bwMode="auto">
          <a:xfrm>
            <a:off x="280663" y="1554338"/>
            <a:ext cx="11844062" cy="1243471"/>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b="1" dirty="0">
                <a:solidFill>
                  <a:schemeClr val="bg1"/>
                </a:solidFill>
              </a:rPr>
              <a:t>Create a classic Web App</a:t>
            </a:r>
          </a:p>
        </p:txBody>
      </p:sp>
      <p:sp>
        <p:nvSpPr>
          <p:cNvPr id="8" name="Rectangle 7"/>
          <p:cNvSpPr/>
          <p:nvPr/>
        </p:nvSpPr>
        <p:spPr>
          <a:xfrm>
            <a:off x="293178" y="2123676"/>
            <a:ext cx="11819033" cy="606488"/>
          </a:xfrm>
          <a:prstGeom prst="rect">
            <a:avLst/>
          </a:prstGeom>
        </p:spPr>
        <p:txBody>
          <a:bodyPr wrap="square">
            <a:spAutoFit/>
          </a:bodyPr>
          <a:lstStyle/>
          <a:p>
            <a:r>
              <a:rPr lang="en-US" sz="1632" dirty="0">
                <a:solidFill>
                  <a:srgbClr val="0000FF"/>
                </a:solidFill>
                <a:latin typeface="Lucida Console"/>
              </a:rPr>
              <a:t>New-</a:t>
            </a:r>
            <a:r>
              <a:rPr lang="en-US" sz="1632" dirty="0" err="1">
                <a:solidFill>
                  <a:srgbClr val="0000FF"/>
                </a:solidFill>
                <a:latin typeface="Lucida Console"/>
              </a:rPr>
              <a:t>SPWebApplication</a:t>
            </a:r>
            <a:r>
              <a:rPr lang="en-US" sz="1632" dirty="0">
                <a:solidFill>
                  <a:prstClr val="black"/>
                </a:solidFill>
                <a:latin typeface="Lucida Console"/>
              </a:rPr>
              <a:t> </a:t>
            </a:r>
            <a:r>
              <a:rPr lang="en-US" sz="1632" dirty="0">
                <a:solidFill>
                  <a:srgbClr val="000080"/>
                </a:solidFill>
                <a:latin typeface="Lucida Console"/>
              </a:rPr>
              <a:t>-Name</a:t>
            </a:r>
            <a:r>
              <a:rPr lang="en-US" sz="1632" dirty="0">
                <a:solidFill>
                  <a:prstClr val="black"/>
                </a:solidFill>
                <a:latin typeface="Lucida Console"/>
              </a:rPr>
              <a:t> </a:t>
            </a:r>
            <a:r>
              <a:rPr lang="en-US" sz="1632" dirty="0">
                <a:solidFill>
                  <a:srgbClr val="FF4500"/>
                </a:solidFill>
                <a:latin typeface="Lucida Console"/>
              </a:rPr>
              <a:t>$</a:t>
            </a:r>
            <a:r>
              <a:rPr lang="en-US" sz="1632" dirty="0" err="1">
                <a:solidFill>
                  <a:srgbClr val="FF4500"/>
                </a:solidFill>
                <a:latin typeface="Lucida Console"/>
              </a:rPr>
              <a:t>webAppName</a:t>
            </a:r>
            <a:r>
              <a:rPr lang="en-US" sz="1632" dirty="0">
                <a:solidFill>
                  <a:prstClr val="black"/>
                </a:solidFill>
                <a:latin typeface="Lucida Console"/>
              </a:rPr>
              <a:t> </a:t>
            </a:r>
            <a:r>
              <a:rPr lang="en-US" sz="1632" dirty="0" err="1">
                <a:solidFill>
                  <a:srgbClr val="000080"/>
                </a:solidFill>
                <a:latin typeface="Lucida Console"/>
              </a:rPr>
              <a:t>AuthenticationMethod</a:t>
            </a:r>
            <a:r>
              <a:rPr lang="en-US" sz="1632" dirty="0">
                <a:solidFill>
                  <a:prstClr val="black"/>
                </a:solidFill>
                <a:latin typeface="Lucida Console"/>
              </a:rPr>
              <a:t> </a:t>
            </a:r>
            <a:r>
              <a:rPr lang="en-US" sz="1632" b="1" dirty="0">
                <a:solidFill>
                  <a:srgbClr val="8A2BE2"/>
                </a:solidFill>
                <a:latin typeface="Lucida Console"/>
              </a:rPr>
              <a:t>NTLM …</a:t>
            </a:r>
          </a:p>
          <a:p>
            <a:r>
              <a:rPr lang="en-US" sz="1632" dirty="0">
                <a:solidFill>
                  <a:srgbClr val="0000FF"/>
                </a:solidFill>
                <a:latin typeface="Lucida Console"/>
              </a:rPr>
              <a:t>New-</a:t>
            </a:r>
            <a:r>
              <a:rPr lang="en-US" sz="1632" dirty="0" err="1">
                <a:solidFill>
                  <a:srgbClr val="0000FF"/>
                </a:solidFill>
                <a:latin typeface="Lucida Console"/>
              </a:rPr>
              <a:t>SPWebApplication</a:t>
            </a:r>
            <a:r>
              <a:rPr lang="en-US" sz="1632" dirty="0">
                <a:solidFill>
                  <a:prstClr val="black"/>
                </a:solidFill>
                <a:latin typeface="Lucida Console"/>
              </a:rPr>
              <a:t> </a:t>
            </a:r>
            <a:r>
              <a:rPr lang="en-US" sz="1632" dirty="0">
                <a:solidFill>
                  <a:srgbClr val="000080"/>
                </a:solidFill>
                <a:latin typeface="Lucida Console"/>
              </a:rPr>
              <a:t>-Name</a:t>
            </a:r>
            <a:r>
              <a:rPr lang="en-US" sz="1632" dirty="0">
                <a:solidFill>
                  <a:prstClr val="black"/>
                </a:solidFill>
                <a:latin typeface="Lucida Console"/>
              </a:rPr>
              <a:t> </a:t>
            </a:r>
            <a:r>
              <a:rPr lang="en-US" sz="1632" dirty="0">
                <a:solidFill>
                  <a:srgbClr val="FF4500"/>
                </a:solidFill>
                <a:latin typeface="Lucida Console"/>
              </a:rPr>
              <a:t>$</a:t>
            </a:r>
            <a:r>
              <a:rPr lang="en-US" sz="1632" dirty="0" err="1">
                <a:solidFill>
                  <a:srgbClr val="FF4500"/>
                </a:solidFill>
                <a:latin typeface="Lucida Console"/>
              </a:rPr>
              <a:t>webAppName</a:t>
            </a:r>
            <a:r>
              <a:rPr lang="en-US" sz="1632" dirty="0">
                <a:solidFill>
                  <a:prstClr val="black"/>
                </a:solidFill>
                <a:latin typeface="Lucida Console"/>
              </a:rPr>
              <a:t> </a:t>
            </a:r>
            <a:r>
              <a:rPr lang="en-US" sz="1632" dirty="0" err="1">
                <a:solidFill>
                  <a:srgbClr val="000080"/>
                </a:solidFill>
                <a:latin typeface="Lucida Console"/>
              </a:rPr>
              <a:t>AuthenticationMethod</a:t>
            </a:r>
            <a:r>
              <a:rPr lang="en-US" sz="1632" dirty="0">
                <a:solidFill>
                  <a:prstClr val="black"/>
                </a:solidFill>
                <a:latin typeface="Lucida Console"/>
              </a:rPr>
              <a:t> </a:t>
            </a:r>
            <a:r>
              <a:rPr lang="en-US" sz="1632" b="1" dirty="0">
                <a:solidFill>
                  <a:srgbClr val="8A2BE2"/>
                </a:solidFill>
                <a:latin typeface="Lucida Console"/>
              </a:rPr>
              <a:t>KERBEROS…</a:t>
            </a:r>
          </a:p>
        </p:txBody>
      </p:sp>
      <p:sp>
        <p:nvSpPr>
          <p:cNvPr id="9" name="Rectangle 8"/>
          <p:cNvSpPr/>
          <p:nvPr/>
        </p:nvSpPr>
        <p:spPr bwMode="auto">
          <a:xfrm>
            <a:off x="280663" y="3497262"/>
            <a:ext cx="11844062" cy="932603"/>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b="1" dirty="0">
                <a:solidFill>
                  <a:schemeClr val="bg1"/>
                </a:solidFill>
              </a:rPr>
              <a:t>Create a Windows Claims Web App</a:t>
            </a:r>
          </a:p>
        </p:txBody>
      </p:sp>
      <p:sp>
        <p:nvSpPr>
          <p:cNvPr id="11" name="Rectangle 10"/>
          <p:cNvSpPr/>
          <p:nvPr/>
        </p:nvSpPr>
        <p:spPr>
          <a:xfrm>
            <a:off x="296206" y="4091737"/>
            <a:ext cx="11906236" cy="338554"/>
          </a:xfrm>
          <a:prstGeom prst="rect">
            <a:avLst/>
          </a:prstGeom>
        </p:spPr>
        <p:txBody>
          <a:bodyPr wrap="square">
            <a:spAutoFit/>
          </a:bodyPr>
          <a:lstStyle/>
          <a:p>
            <a:r>
              <a:rPr lang="en-US" sz="1600" dirty="0">
                <a:solidFill>
                  <a:srgbClr val="0000FF"/>
                </a:solidFill>
                <a:latin typeface="Lucida Console"/>
              </a:rPr>
              <a:t>New-</a:t>
            </a:r>
            <a:r>
              <a:rPr lang="en-US" sz="1600" dirty="0" err="1">
                <a:solidFill>
                  <a:srgbClr val="0000FF"/>
                </a:solidFill>
                <a:latin typeface="Lucida Console"/>
              </a:rPr>
              <a:t>SPWebApplication</a:t>
            </a:r>
            <a:r>
              <a:rPr lang="en-US" sz="1600" dirty="0">
                <a:solidFill>
                  <a:prstClr val="black"/>
                </a:solidFill>
                <a:latin typeface="Lucida Console"/>
              </a:rPr>
              <a:t> </a:t>
            </a:r>
            <a:r>
              <a:rPr lang="en-US" sz="1600" dirty="0">
                <a:solidFill>
                  <a:srgbClr val="000080"/>
                </a:solidFill>
                <a:latin typeface="Lucida Console"/>
              </a:rPr>
              <a:t>-Name</a:t>
            </a:r>
            <a:r>
              <a:rPr lang="en-US" sz="1600" dirty="0">
                <a:solidFill>
                  <a:prstClr val="black"/>
                </a:solidFill>
                <a:latin typeface="Lucida Console"/>
              </a:rPr>
              <a:t> </a:t>
            </a:r>
            <a:r>
              <a:rPr lang="en-US" sz="1600" dirty="0">
                <a:solidFill>
                  <a:srgbClr val="FF4500"/>
                </a:solidFill>
                <a:latin typeface="Lucida Console"/>
              </a:rPr>
              <a:t>$</a:t>
            </a:r>
            <a:r>
              <a:rPr lang="en-US" sz="1600" dirty="0" err="1">
                <a:solidFill>
                  <a:srgbClr val="FF4500"/>
                </a:solidFill>
                <a:latin typeface="Lucida Console"/>
              </a:rPr>
              <a:t>webAppName</a:t>
            </a:r>
            <a:r>
              <a:rPr lang="en-US" sz="1600" dirty="0">
                <a:solidFill>
                  <a:prstClr val="black"/>
                </a:solidFill>
                <a:latin typeface="Lucida Console"/>
              </a:rPr>
              <a:t> </a:t>
            </a:r>
            <a:r>
              <a:rPr lang="en-US" sz="1600" dirty="0"/>
              <a:t> </a:t>
            </a:r>
            <a:r>
              <a:rPr lang="en-US" sz="1600" dirty="0">
                <a:solidFill>
                  <a:srgbClr val="000080"/>
                </a:solidFill>
                <a:latin typeface="Lucida Console"/>
              </a:rPr>
              <a:t>-</a:t>
            </a:r>
            <a:r>
              <a:rPr lang="en-US" sz="1600" dirty="0" err="1">
                <a:solidFill>
                  <a:srgbClr val="000080"/>
                </a:solidFill>
                <a:latin typeface="Lucida Console"/>
              </a:rPr>
              <a:t>AuthenticationProvider</a:t>
            </a:r>
            <a:r>
              <a:rPr lang="en-US" sz="1600" dirty="0">
                <a:solidFill>
                  <a:prstClr val="black"/>
                </a:solidFill>
                <a:latin typeface="Lucida Console"/>
              </a:rPr>
              <a:t> (</a:t>
            </a:r>
            <a:r>
              <a:rPr lang="en-US" sz="1600" dirty="0">
                <a:solidFill>
                  <a:srgbClr val="0000FF"/>
                </a:solidFill>
                <a:latin typeface="Lucida Console"/>
              </a:rPr>
              <a:t>New-</a:t>
            </a:r>
            <a:r>
              <a:rPr lang="en-US" sz="1600" dirty="0" err="1">
                <a:solidFill>
                  <a:srgbClr val="0000FF"/>
                </a:solidFill>
                <a:latin typeface="Lucida Console"/>
              </a:rPr>
              <a:t>SPAuthenticationProvider</a:t>
            </a:r>
            <a:r>
              <a:rPr lang="en-US" sz="1600" dirty="0">
                <a:solidFill>
                  <a:prstClr val="black"/>
                </a:solidFill>
                <a:latin typeface="Lucida Console"/>
              </a:rPr>
              <a:t>) …</a:t>
            </a:r>
            <a:endParaRPr lang="en-US" sz="1600" b="1" dirty="0">
              <a:solidFill>
                <a:srgbClr val="8A2BE2"/>
              </a:solidFill>
              <a:latin typeface="Lucida Console"/>
            </a:endParaRPr>
          </a:p>
        </p:txBody>
      </p:sp>
    </p:spTree>
    <p:extLst>
      <p:ext uri="{BB962C8B-B14F-4D97-AF65-F5344CB8AC3E}">
        <p14:creationId xmlns:p14="http://schemas.microsoft.com/office/powerpoint/2010/main" val="185330558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80" dirty="0"/>
              <a:t>Migrating from Classic to Windows Claims (SP 2010)</a:t>
            </a:r>
          </a:p>
        </p:txBody>
      </p:sp>
      <p:sp>
        <p:nvSpPr>
          <p:cNvPr id="6" name="Text Placeholder 5"/>
          <p:cNvSpPr>
            <a:spLocks noGrp="1"/>
          </p:cNvSpPr>
          <p:nvPr>
            <p:ph type="body" sz="quarter" idx="10"/>
          </p:nvPr>
        </p:nvSpPr>
        <p:spPr>
          <a:xfrm>
            <a:off x="274638" y="1508979"/>
            <a:ext cx="11887199" cy="5188683"/>
          </a:xfrm>
        </p:spPr>
        <p:txBody>
          <a:bodyPr>
            <a:normAutofit fontScale="70000" lnSpcReduction="20000"/>
          </a:bodyPr>
          <a:lstStyle/>
          <a:p>
            <a:r>
              <a:rPr lang="en-US" sz="2040" dirty="0">
                <a:solidFill>
                  <a:srgbClr val="FF4500"/>
                </a:solidFill>
                <a:latin typeface="Lucida Console"/>
              </a:rPr>
              <a:t>$</a:t>
            </a:r>
            <a:r>
              <a:rPr lang="en-US" sz="2040" dirty="0" err="1">
                <a:solidFill>
                  <a:srgbClr val="FF4500"/>
                </a:solidFill>
                <a:latin typeface="Lucida Console"/>
              </a:rPr>
              <a:t>webAppUrl</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"http://yourWebAppUrl"</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adminAccount</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“DOMAIN\ADMIN"</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006400"/>
                </a:solidFill>
                <a:latin typeface="Lucida Console"/>
              </a:rPr>
              <a:t>#Get the Web application</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get-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8A2BE2"/>
                </a:solidFill>
                <a:latin typeface="Lucida Console"/>
              </a:rPr>
              <a:t>$</a:t>
            </a:r>
            <a:r>
              <a:rPr lang="en-US" sz="2040" dirty="0">
                <a:solidFill>
                  <a:prstClr val="black"/>
                </a:solidFill>
                <a:latin typeface="Lucida Console"/>
              </a:rPr>
              <a:t> </a:t>
            </a:r>
            <a:r>
              <a:rPr lang="en-US" sz="2040" dirty="0" err="1">
                <a:solidFill>
                  <a:srgbClr val="8A2BE2"/>
                </a:solidFill>
                <a:latin typeface="Lucida Console"/>
              </a:rPr>
              <a:t>webAppUrl</a:t>
            </a:r>
            <a:r>
              <a:rPr lang="en-US" sz="2040" dirty="0">
                <a:solidFill>
                  <a:prstClr val="black"/>
                </a:solidFill>
                <a:latin typeface="Lucida Console"/>
              </a:rPr>
              <a:t> </a:t>
            </a:r>
          </a:p>
          <a:p>
            <a:r>
              <a:rPr lang="en-US" sz="2040" dirty="0">
                <a:solidFill>
                  <a:srgbClr val="0000FF"/>
                </a:solidFill>
                <a:latin typeface="Lucida Console"/>
              </a:rPr>
              <a:t>Set-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000080"/>
                </a:solidFill>
                <a:latin typeface="Lucida Console"/>
              </a:rPr>
              <a:t>-AuthenticationProvider</a:t>
            </a:r>
            <a:r>
              <a:rPr lang="en-US" sz="2040" dirty="0">
                <a:solidFill>
                  <a:prstClr val="black"/>
                </a:solidFill>
                <a:latin typeface="Lucida Console"/>
              </a:rPr>
              <a:t> (</a:t>
            </a:r>
            <a:r>
              <a:rPr lang="en-US" sz="2040" dirty="0">
                <a:solidFill>
                  <a:srgbClr val="0000FF"/>
                </a:solidFill>
                <a:latin typeface="Lucida Console"/>
              </a:rPr>
              <a:t>New-</a:t>
            </a:r>
            <a:r>
              <a:rPr lang="en-US" sz="2040" dirty="0" err="1">
                <a:solidFill>
                  <a:srgbClr val="0000FF"/>
                </a:solidFill>
                <a:latin typeface="Lucida Console"/>
              </a:rPr>
              <a:t>SPAuthenticationProvider</a:t>
            </a:r>
            <a:r>
              <a:rPr lang="en-US" sz="2040" dirty="0">
                <a:solidFill>
                  <a:prstClr val="black"/>
                </a:solidFill>
                <a:latin typeface="Lucida Console"/>
              </a:rPr>
              <a:t>) </a:t>
            </a:r>
            <a:r>
              <a:rPr lang="en-US" sz="2040" dirty="0">
                <a:solidFill>
                  <a:srgbClr val="000080"/>
                </a:solidFill>
                <a:latin typeface="Lucida Console"/>
              </a:rPr>
              <a:t>-Zone</a:t>
            </a:r>
            <a:r>
              <a:rPr lang="en-US" sz="2040" dirty="0">
                <a:solidFill>
                  <a:prstClr val="black"/>
                </a:solidFill>
                <a:latin typeface="Lucida Console"/>
              </a:rPr>
              <a:t> </a:t>
            </a:r>
            <a:r>
              <a:rPr lang="en-US" sz="2040" dirty="0">
                <a:solidFill>
                  <a:srgbClr val="8A2BE2"/>
                </a:solidFill>
                <a:latin typeface="Lucida Console"/>
              </a:rPr>
              <a:t>Default</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006400"/>
                </a:solidFill>
                <a:latin typeface="Lucida Console"/>
              </a:rPr>
              <a:t>#Re-Get the Web application</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get-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webAppUrl</a:t>
            </a:r>
            <a:r>
              <a:rPr lang="en-US" sz="2040" dirty="0">
                <a:solidFill>
                  <a:prstClr val="black"/>
                </a:solidFill>
                <a:latin typeface="Lucida Console"/>
              </a:rPr>
              <a:t> </a:t>
            </a:r>
          </a:p>
          <a:p>
            <a:r>
              <a:rPr lang="en-US" sz="2040" dirty="0">
                <a:solidFill>
                  <a:srgbClr val="FF4500"/>
                </a:solidFill>
                <a:latin typeface="Lucida Console"/>
              </a:rPr>
              <a:t>$</a:t>
            </a:r>
            <a:r>
              <a:rPr lang="en-US" sz="2040" dirty="0" err="1">
                <a:solidFill>
                  <a:srgbClr val="FF4500"/>
                </a:solidFill>
                <a:latin typeface="Lucida Console"/>
              </a:rPr>
              <a:t>adminClaim</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New-</a:t>
            </a:r>
            <a:r>
              <a:rPr lang="en-US" sz="2040" dirty="0" err="1">
                <a:solidFill>
                  <a:srgbClr val="0000FF"/>
                </a:solidFill>
                <a:latin typeface="Lucida Console"/>
              </a:rPr>
              <a:t>SPClaimsPrincipal</a:t>
            </a:r>
            <a:r>
              <a:rPr lang="en-US" sz="2040" dirty="0">
                <a:solidFill>
                  <a:prstClr val="black"/>
                </a:solidFill>
                <a:latin typeface="Lucida Console"/>
              </a:rPr>
              <a:t> </a:t>
            </a:r>
            <a:r>
              <a:rPr lang="en-US" sz="2040" dirty="0">
                <a:solidFill>
                  <a:srgbClr val="000080"/>
                </a:solidFill>
                <a:latin typeface="Lucida Console"/>
              </a:rPr>
              <a:t>-identity</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adminAccount</a:t>
            </a:r>
            <a:r>
              <a:rPr lang="en-US" sz="2040" dirty="0">
                <a:solidFill>
                  <a:srgbClr val="FF4500"/>
                </a:solidFill>
                <a:latin typeface="Lucida Console"/>
              </a:rPr>
              <a:t> </a:t>
            </a:r>
            <a:r>
              <a:rPr lang="en-US" sz="2040" dirty="0">
                <a:solidFill>
                  <a:srgbClr val="000080"/>
                </a:solidFill>
                <a:latin typeface="Lucida Console"/>
              </a:rPr>
              <a:t>-</a:t>
            </a:r>
            <a:r>
              <a:rPr lang="en-US" sz="2040" dirty="0" err="1">
                <a:solidFill>
                  <a:srgbClr val="000080"/>
                </a:solidFill>
                <a:latin typeface="Lucida Console"/>
              </a:rPr>
              <a:t>identitytype</a:t>
            </a:r>
            <a:r>
              <a:rPr lang="en-US" sz="2040" dirty="0">
                <a:solidFill>
                  <a:prstClr val="black"/>
                </a:solidFill>
                <a:latin typeface="Lucida Console"/>
              </a:rPr>
              <a:t> </a:t>
            </a:r>
            <a:r>
              <a:rPr lang="en-US" sz="2040" dirty="0">
                <a:solidFill>
                  <a:srgbClr val="800080"/>
                </a:solidFill>
                <a:latin typeface="Lucida Console"/>
              </a:rPr>
              <a:t>1</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adminClaimString</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adminClaim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 </a:t>
            </a:r>
          </a:p>
          <a:p>
            <a:endParaRPr lang="en-US" sz="2040" dirty="0">
              <a:solidFill>
                <a:prstClr val="black"/>
              </a:solidFill>
              <a:latin typeface="Lucida Console"/>
            </a:endParaRPr>
          </a:p>
          <a:p>
            <a:r>
              <a:rPr lang="en-US" sz="2040" dirty="0">
                <a:solidFill>
                  <a:srgbClr val="006400"/>
                </a:solidFill>
                <a:latin typeface="Lucida Console"/>
              </a:rPr>
              <a:t>#Add the admin account to the web application policy</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zp</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a:t>
            </a:r>
            <a:r>
              <a:rPr lang="en-US" sz="2040" dirty="0" err="1">
                <a:solidFill>
                  <a:srgbClr val="8A2BE2"/>
                </a:solidFill>
                <a:latin typeface="Lucida Console"/>
              </a:rPr>
              <a:t>webApp.ZonePolicies</a:t>
            </a:r>
            <a:r>
              <a:rPr lang="en-US" sz="2040" dirty="0">
                <a:solidFill>
                  <a:prstClr val="black"/>
                </a:solidFill>
                <a:latin typeface="Lucida Console"/>
              </a:rPr>
              <a:t>(</a:t>
            </a:r>
            <a:r>
              <a:rPr lang="en-US" sz="2040" dirty="0">
                <a:solidFill>
                  <a:srgbClr val="8B0000"/>
                </a:solidFill>
                <a:latin typeface="Lucida Console"/>
              </a:rPr>
              <a:t>"Default"</a:t>
            </a:r>
            <a:r>
              <a:rPr lang="en-US" sz="2040" dirty="0">
                <a:solidFill>
                  <a:prstClr val="black"/>
                </a:solidFill>
                <a:latin typeface="Lucida Console"/>
              </a:rPr>
              <a:t>) </a:t>
            </a:r>
          </a:p>
          <a:p>
            <a:r>
              <a:rPr lang="en-US" sz="2040" dirty="0">
                <a:solidFill>
                  <a:srgbClr val="FF4500"/>
                </a:solidFill>
                <a:latin typeface="Lucida Console"/>
              </a:rPr>
              <a:t>$p</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zp</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adminClaimString</a:t>
            </a:r>
            <a:r>
              <a:rPr lang="en-US" sz="2040" dirty="0">
                <a:solidFill>
                  <a:srgbClr val="A9A9A9"/>
                </a:solidFill>
                <a:latin typeface="Lucida Console"/>
              </a:rPr>
              <a:t>,</a:t>
            </a:r>
            <a:r>
              <a:rPr lang="en-US" sz="2040" dirty="0">
                <a:solidFill>
                  <a:srgbClr val="8B0000"/>
                </a:solidFill>
                <a:latin typeface="Lucida Console"/>
              </a:rPr>
              <a:t>“Admin Policy"</a:t>
            </a:r>
            <a:r>
              <a:rPr lang="en-US" sz="2040" dirty="0">
                <a:solidFill>
                  <a:prstClr val="black"/>
                </a:solidFill>
                <a:latin typeface="Lucida Console"/>
              </a:rPr>
              <a:t>) </a:t>
            </a:r>
          </a:p>
          <a:p>
            <a:r>
              <a:rPr lang="en-US" sz="2040" dirty="0">
                <a:solidFill>
                  <a:srgbClr val="FF4500"/>
                </a:solidFill>
                <a:latin typeface="Lucida Console"/>
              </a:rPr>
              <a:t>$fc</a:t>
            </a:r>
            <a:r>
              <a:rPr lang="en-US" sz="2040" dirty="0">
                <a:solidFill>
                  <a:srgbClr val="A9A9A9"/>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PolicyRoles</a:t>
            </a:r>
            <a:r>
              <a:rPr lang="en-US" sz="2040" dirty="0" err="1">
                <a:solidFill>
                  <a:srgbClr val="A9A9A9"/>
                </a:solidFill>
                <a:latin typeface="Lucida Console"/>
              </a:rPr>
              <a:t>.</a:t>
            </a:r>
            <a:r>
              <a:rPr lang="en-US" sz="2040" dirty="0" err="1">
                <a:solidFill>
                  <a:prstClr val="black"/>
                </a:solidFill>
                <a:latin typeface="Lucida Console"/>
              </a:rPr>
              <a:t>GetSpecialRole</a:t>
            </a:r>
            <a:r>
              <a:rPr lang="en-US" sz="2040" dirty="0">
                <a:solidFill>
                  <a:prstClr val="black"/>
                </a:solidFill>
                <a:latin typeface="Lucida Console"/>
              </a:rPr>
              <a:t>(</a:t>
            </a:r>
            <a:r>
              <a:rPr lang="en-US" sz="2040" dirty="0">
                <a:solidFill>
                  <a:srgbClr val="8B0000"/>
                </a:solidFill>
                <a:latin typeface="Lucida Console"/>
              </a:rPr>
              <a:t>"</a:t>
            </a:r>
            <a:r>
              <a:rPr lang="en-US" sz="2040" dirty="0" err="1">
                <a:solidFill>
                  <a:srgbClr val="8B0000"/>
                </a:solidFill>
                <a:latin typeface="Lucida Console"/>
              </a:rPr>
              <a:t>FullControl</a:t>
            </a:r>
            <a:r>
              <a:rPr lang="en-US" sz="2040" dirty="0">
                <a:solidFill>
                  <a:srgbClr val="8B0000"/>
                </a:solidFill>
                <a:latin typeface="Lucida Console"/>
              </a:rPr>
              <a:t>"</a:t>
            </a:r>
            <a:r>
              <a:rPr lang="en-US" sz="2040" dirty="0">
                <a:solidFill>
                  <a:prstClr val="black"/>
                </a:solidFill>
                <a:latin typeface="Lucida Console"/>
              </a:rPr>
              <a:t>) </a:t>
            </a:r>
          </a:p>
          <a:p>
            <a:r>
              <a:rPr lang="en-US" sz="2040" dirty="0">
                <a:solidFill>
                  <a:srgbClr val="FF4500"/>
                </a:solidFill>
                <a:latin typeface="Lucida Console"/>
              </a:rPr>
              <a:t>$</a:t>
            </a:r>
            <a:r>
              <a:rPr lang="en-US" sz="2040" dirty="0" err="1">
                <a:solidFill>
                  <a:srgbClr val="FF4500"/>
                </a:solidFill>
                <a:latin typeface="Lucida Console"/>
              </a:rPr>
              <a:t>p</a:t>
            </a:r>
            <a:r>
              <a:rPr lang="en-US" sz="2040" dirty="0" err="1">
                <a:solidFill>
                  <a:srgbClr val="A9A9A9"/>
                </a:solidFill>
                <a:latin typeface="Lucida Console"/>
              </a:rPr>
              <a:t>.</a:t>
            </a:r>
            <a:r>
              <a:rPr lang="en-US" sz="2040" dirty="0" err="1">
                <a:solidFill>
                  <a:prstClr val="black"/>
                </a:solidFill>
                <a:latin typeface="Lucida Console"/>
              </a:rPr>
              <a:t>PolicyRoleBindings</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$fc</a:t>
            </a:r>
            <a:r>
              <a:rPr lang="en-US" sz="2040" dirty="0">
                <a:solidFill>
                  <a:prstClr val="black"/>
                </a:solidFill>
                <a:latin typeface="Lucida Console"/>
              </a:rPr>
              <a:t>) </a:t>
            </a: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Update</a:t>
            </a:r>
            <a:r>
              <a:rPr lang="en-US" sz="2040" dirty="0">
                <a:solidFill>
                  <a:prstClr val="black"/>
                </a:solidFill>
                <a:latin typeface="Lucida Console"/>
              </a:rPr>
              <a:t>()</a:t>
            </a:r>
          </a:p>
          <a:p>
            <a:endParaRPr lang="en-US" sz="2040" dirty="0">
              <a:solidFill>
                <a:prstClr val="black"/>
              </a:solidFill>
              <a:latin typeface="Lucida Console"/>
            </a:endParaRPr>
          </a:p>
          <a:p>
            <a:r>
              <a:rPr lang="en-US" sz="2040" dirty="0">
                <a:solidFill>
                  <a:srgbClr val="006400"/>
                </a:solidFill>
                <a:latin typeface="Lucida Console"/>
              </a:rPr>
              <a:t>#Re-Get the Web application</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get-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webAppUrl</a:t>
            </a:r>
            <a:r>
              <a:rPr lang="en-US" sz="2040" dirty="0">
                <a:solidFill>
                  <a:prstClr val="black"/>
                </a:solidFill>
                <a:latin typeface="Lucida Console"/>
              </a:rPr>
              <a:t> </a:t>
            </a:r>
          </a:p>
          <a:p>
            <a:endParaRPr lang="en-US" sz="2040" dirty="0">
              <a:solidFill>
                <a:prstClr val="black"/>
              </a:solidFill>
              <a:latin typeface="Lucida Console"/>
            </a:endParaRPr>
          </a:p>
          <a:p>
            <a:r>
              <a:rPr lang="en-US" sz="2040" dirty="0">
                <a:solidFill>
                  <a:srgbClr val="006400"/>
                </a:solidFill>
                <a:latin typeface="Lucida Console"/>
              </a:rPr>
              <a:t>#Migrate the web application</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MigrateUsers</a:t>
            </a:r>
            <a:r>
              <a:rPr lang="en-US" sz="2040" dirty="0">
                <a:solidFill>
                  <a:prstClr val="black"/>
                </a:solidFill>
                <a:latin typeface="Lucida Console"/>
              </a:rPr>
              <a:t>(</a:t>
            </a:r>
            <a:r>
              <a:rPr lang="en-US" sz="2040" dirty="0">
                <a:solidFill>
                  <a:srgbClr val="FF4500"/>
                </a:solidFill>
                <a:latin typeface="Lucida Console"/>
              </a:rPr>
              <a:t>$true</a:t>
            </a:r>
            <a:r>
              <a:rPr lang="en-US" sz="2040" dirty="0" smtClean="0">
                <a:solidFill>
                  <a:prstClr val="black"/>
                </a:solidFill>
                <a:latin typeface="Lucida Console"/>
              </a:rPr>
              <a:t>)</a:t>
            </a:r>
            <a:endParaRPr lang="en-US" sz="2040" dirty="0">
              <a:solidFill>
                <a:prstClr val="black"/>
              </a:solidFill>
              <a:latin typeface="Lucida Console"/>
            </a:endParaRPr>
          </a:p>
          <a:p>
            <a:endParaRPr lang="en-US" sz="1938" dirty="0"/>
          </a:p>
        </p:txBody>
      </p:sp>
      <p:sp>
        <p:nvSpPr>
          <p:cNvPr id="7" name="Left Arrow Callout 6"/>
          <p:cNvSpPr/>
          <p:nvPr/>
        </p:nvSpPr>
        <p:spPr bwMode="auto">
          <a:xfrm>
            <a:off x="8161161" y="2916192"/>
            <a:ext cx="3885847" cy="814221"/>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2142" dirty="0">
                <a:solidFill>
                  <a:srgbClr val="FFFFFF"/>
                </a:solidFill>
              </a:rPr>
              <a:t>Create an admin claim for myself</a:t>
            </a:r>
            <a:endParaRPr lang="en-US" sz="2142" dirty="0">
              <a:gradFill>
                <a:gsLst>
                  <a:gs pos="0">
                    <a:srgbClr val="FFFFFF"/>
                  </a:gs>
                  <a:gs pos="100000">
                    <a:srgbClr val="FFFFFF"/>
                  </a:gs>
                </a:gsLst>
                <a:lin ang="5400000" scaled="0"/>
              </a:gradFill>
            </a:endParaRPr>
          </a:p>
        </p:txBody>
      </p:sp>
      <p:sp>
        <p:nvSpPr>
          <p:cNvPr id="8" name="Left Arrow Callout 7"/>
          <p:cNvSpPr/>
          <p:nvPr/>
        </p:nvSpPr>
        <p:spPr bwMode="auto">
          <a:xfrm>
            <a:off x="5596501" y="3808130"/>
            <a:ext cx="3341829" cy="814221"/>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2142">
                <a:solidFill>
                  <a:srgbClr val="FFFFFF"/>
                </a:solidFill>
              </a:rPr>
              <a:t>Let me in after the migration</a:t>
            </a:r>
            <a:endParaRPr lang="en-US" sz="2142">
              <a:gradFill>
                <a:gsLst>
                  <a:gs pos="0">
                    <a:srgbClr val="FFFFFF"/>
                  </a:gs>
                  <a:gs pos="100000">
                    <a:srgbClr val="FFFFFF"/>
                  </a:gs>
                </a:gsLst>
                <a:lin ang="5400000" scaled="0"/>
              </a:gradFill>
            </a:endParaRPr>
          </a:p>
        </p:txBody>
      </p:sp>
      <p:sp>
        <p:nvSpPr>
          <p:cNvPr id="9" name="Left Arrow Callout 8"/>
          <p:cNvSpPr/>
          <p:nvPr/>
        </p:nvSpPr>
        <p:spPr bwMode="auto">
          <a:xfrm>
            <a:off x="3925587" y="5595619"/>
            <a:ext cx="3341829" cy="814221"/>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2142" dirty="0">
                <a:solidFill>
                  <a:srgbClr val="FFFFFF"/>
                </a:solidFill>
              </a:rPr>
              <a:t>Do the migration</a:t>
            </a:r>
            <a:endParaRPr lang="en-US" sz="2142" dirty="0">
              <a:gradFill>
                <a:gsLst>
                  <a:gs pos="0">
                    <a:srgbClr val="FFFFFF"/>
                  </a:gs>
                  <a:gs pos="100000">
                    <a:srgbClr val="FFFFFF"/>
                  </a:gs>
                </a:gsLst>
                <a:lin ang="5400000" scaled="0"/>
              </a:gradFill>
            </a:endParaRPr>
          </a:p>
        </p:txBody>
      </p:sp>
      <p:sp>
        <p:nvSpPr>
          <p:cNvPr id="2" name="Rectangle 1"/>
          <p:cNvSpPr/>
          <p:nvPr/>
        </p:nvSpPr>
        <p:spPr bwMode="auto">
          <a:xfrm>
            <a:off x="467183" y="5636285"/>
            <a:ext cx="3689935" cy="658787"/>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sp>
        <p:nvSpPr>
          <p:cNvPr id="10" name="Rectangle 9"/>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33336311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80" dirty="0"/>
              <a:t>Migrating from Classic to Windows Claims (SP 2013)</a:t>
            </a:r>
          </a:p>
        </p:txBody>
      </p:sp>
      <p:sp>
        <p:nvSpPr>
          <p:cNvPr id="6" name="Text Placeholder 5"/>
          <p:cNvSpPr>
            <a:spLocks noGrp="1"/>
          </p:cNvSpPr>
          <p:nvPr>
            <p:ph type="body" sz="quarter" idx="10"/>
          </p:nvPr>
        </p:nvSpPr>
        <p:spPr/>
        <p:txBody>
          <a:bodyPr>
            <a:normAutofit/>
          </a:bodyPr>
          <a:lstStyle/>
          <a:p>
            <a:r>
              <a:rPr lang="en-US" sz="1836" dirty="0">
                <a:solidFill>
                  <a:srgbClr val="FF4500"/>
                </a:solidFill>
                <a:latin typeface="Lucida Console"/>
              </a:rPr>
              <a:t>$</a:t>
            </a:r>
            <a:r>
              <a:rPr lang="en-US" sz="1836" dirty="0" err="1">
                <a:solidFill>
                  <a:srgbClr val="FF4500"/>
                </a:solidFill>
                <a:latin typeface="Lucida Console"/>
              </a:rPr>
              <a:t>webAppUrl</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8B0000"/>
                </a:solidFill>
                <a:latin typeface="Lucida Console"/>
              </a:rPr>
              <a:t>"http://yourWebAppUrl"</a:t>
            </a:r>
            <a:endParaRPr lang="en-US" sz="1836" dirty="0">
              <a:solidFill>
                <a:prstClr val="black"/>
              </a:solidFill>
              <a:latin typeface="Lucida Console"/>
            </a:endParaRPr>
          </a:p>
          <a:p>
            <a:endParaRPr lang="en-US" sz="1836" dirty="0">
              <a:solidFill>
                <a:srgbClr val="0000FF"/>
              </a:solidFill>
              <a:latin typeface="Lucida Console"/>
            </a:endParaRPr>
          </a:p>
          <a:p>
            <a:r>
              <a:rPr lang="en-US" sz="1836" dirty="0">
                <a:solidFill>
                  <a:srgbClr val="0000FF"/>
                </a:solidFill>
                <a:latin typeface="Lucida Console"/>
              </a:rPr>
              <a:t>Convert-</a:t>
            </a:r>
            <a:r>
              <a:rPr lang="en-US" sz="1836" dirty="0" err="1">
                <a:solidFill>
                  <a:srgbClr val="0000FF"/>
                </a:solidFill>
                <a:latin typeface="Lucida Console"/>
              </a:rPr>
              <a:t>SPWebApplication</a:t>
            </a:r>
            <a:r>
              <a:rPr lang="en-US" sz="1836" dirty="0">
                <a:solidFill>
                  <a:prstClr val="black"/>
                </a:solidFill>
                <a:latin typeface="Lucida Console"/>
              </a:rPr>
              <a:t> </a:t>
            </a:r>
            <a:r>
              <a:rPr lang="en-US" sz="1836" dirty="0">
                <a:solidFill>
                  <a:srgbClr val="000080"/>
                </a:solidFill>
                <a:latin typeface="Lucida Console"/>
              </a:rPr>
              <a:t>-Identity</a:t>
            </a:r>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webAppUrl</a:t>
            </a:r>
            <a:r>
              <a:rPr lang="en-US" sz="1836" dirty="0">
                <a:solidFill>
                  <a:prstClr val="black"/>
                </a:solidFill>
                <a:latin typeface="Lucida Console"/>
              </a:rPr>
              <a:t> </a:t>
            </a:r>
            <a:r>
              <a:rPr lang="en-US" sz="1836" dirty="0">
                <a:solidFill>
                  <a:srgbClr val="000080"/>
                </a:solidFill>
                <a:latin typeface="Lucida Console"/>
              </a:rPr>
              <a:t>–To</a:t>
            </a:r>
            <a:r>
              <a:rPr lang="en-US" sz="1836" dirty="0">
                <a:solidFill>
                  <a:prstClr val="black"/>
                </a:solidFill>
                <a:latin typeface="Lucida Console"/>
              </a:rPr>
              <a:t> </a:t>
            </a:r>
            <a:r>
              <a:rPr lang="en-US" sz="1836" dirty="0">
                <a:solidFill>
                  <a:srgbClr val="8A2BE2"/>
                </a:solidFill>
                <a:latin typeface="Lucida Console"/>
              </a:rPr>
              <a:t>Claims</a:t>
            </a:r>
            <a:r>
              <a:rPr lang="en-US" sz="1836" dirty="0">
                <a:solidFill>
                  <a:prstClr val="black"/>
                </a:solidFill>
                <a:latin typeface="Lucida Console"/>
              </a:rPr>
              <a:t> </a:t>
            </a:r>
            <a:r>
              <a:rPr lang="en-US" sz="1836" dirty="0">
                <a:solidFill>
                  <a:srgbClr val="000080"/>
                </a:solidFill>
                <a:latin typeface="Lucida Console"/>
              </a:rPr>
              <a:t>–</a:t>
            </a:r>
            <a:r>
              <a:rPr lang="en-US" sz="1836" dirty="0" err="1">
                <a:solidFill>
                  <a:srgbClr val="000080"/>
                </a:solidFill>
                <a:latin typeface="Lucida Console"/>
              </a:rPr>
              <a:t>RetainPermissions</a:t>
            </a:r>
            <a:r>
              <a:rPr lang="en-US" sz="1836" dirty="0">
                <a:solidFill>
                  <a:prstClr val="black"/>
                </a:solidFill>
                <a:latin typeface="Lucida Console"/>
              </a:rPr>
              <a:t> </a:t>
            </a:r>
            <a:r>
              <a:rPr lang="en-US" sz="1836" dirty="0">
                <a:solidFill>
                  <a:srgbClr val="FF4500"/>
                </a:solidFill>
                <a:latin typeface="Lucida Console"/>
              </a:rPr>
              <a:t>$true </a:t>
            </a:r>
          </a:p>
          <a:p>
            <a:endParaRPr lang="en-US" sz="1836" dirty="0"/>
          </a:p>
        </p:txBody>
      </p:sp>
      <p:sp>
        <p:nvSpPr>
          <p:cNvPr id="4" name="Rectangle 3"/>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113694848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9" y="233153"/>
            <a:ext cx="11370961" cy="678031"/>
          </a:xfrm>
        </p:spPr>
        <p:txBody>
          <a:bodyPr/>
          <a:lstStyle/>
          <a:p>
            <a:r>
              <a:rPr lang="en-US" sz="4896" dirty="0"/>
              <a:t>Parallel Migration SP2010 June CU &amp; SP2013</a:t>
            </a:r>
          </a:p>
        </p:txBody>
      </p:sp>
      <p:sp>
        <p:nvSpPr>
          <p:cNvPr id="3" name="Text Placeholder 2"/>
          <p:cNvSpPr>
            <a:spLocks noGrp="1"/>
          </p:cNvSpPr>
          <p:nvPr>
            <p:ph type="body" sz="quarter" idx="10"/>
          </p:nvPr>
        </p:nvSpPr>
        <p:spPr>
          <a:xfrm>
            <a:off x="531139" y="1476624"/>
            <a:ext cx="11374199" cy="4896165"/>
          </a:xfrm>
        </p:spPr>
        <p:txBody>
          <a:bodyPr>
            <a:normAutofit/>
          </a:bodyPr>
          <a:lstStyle/>
          <a:p>
            <a:r>
              <a:rPr lang="en-US" sz="2040" dirty="0">
                <a:solidFill>
                  <a:srgbClr val="FF4500"/>
                </a:solidFill>
                <a:latin typeface="Lucida Console"/>
              </a:rPr>
              <a:t>$</a:t>
            </a:r>
            <a:r>
              <a:rPr lang="en-US" sz="2040" dirty="0" err="1">
                <a:solidFill>
                  <a:srgbClr val="FF4500"/>
                </a:solidFill>
                <a:latin typeface="Lucida Console"/>
              </a:rPr>
              <a:t>wa</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get-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WebAppName</a:t>
            </a:r>
            <a:endParaRPr lang="en-US" sz="2040" dirty="0">
              <a:solidFill>
                <a:prstClr val="black"/>
              </a:solidFill>
              <a:latin typeface="Lucida Console"/>
            </a:endParaRPr>
          </a:p>
          <a:p>
            <a:r>
              <a:rPr lang="en-US" sz="2040" dirty="0">
                <a:solidFill>
                  <a:srgbClr val="FF4500"/>
                </a:solidFill>
                <a:latin typeface="Lucida Console"/>
              </a:rPr>
              <a:t>$arguments</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New-Object</a:t>
            </a:r>
          </a:p>
          <a:p>
            <a:r>
              <a:rPr lang="en-US" sz="2040" dirty="0">
                <a:solidFill>
                  <a:srgbClr val="0000FF"/>
                </a:solidFill>
                <a:latin typeface="Lucida Console"/>
              </a:rPr>
              <a:t>   </a:t>
            </a:r>
            <a:r>
              <a:rPr lang="en-US" sz="2040" dirty="0">
                <a:solidFill>
                  <a:srgbClr val="8A2BE2"/>
                </a:solidFill>
                <a:latin typeface="Lucida Console"/>
              </a:rPr>
              <a:t>Microsoft.SharePoint.Administration.SPWebApplication+SPMigrateUserParameters</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arguments</a:t>
            </a:r>
            <a:r>
              <a:rPr lang="en-US" sz="2040" dirty="0" err="1">
                <a:solidFill>
                  <a:srgbClr val="A9A9A9"/>
                </a:solidFill>
                <a:latin typeface="Lucida Console"/>
              </a:rPr>
              <a:t>.</a:t>
            </a:r>
            <a:r>
              <a:rPr lang="en-US" sz="2040" dirty="0" err="1">
                <a:solidFill>
                  <a:prstClr val="black"/>
                </a:solidFill>
                <a:latin typeface="Lucida Console"/>
              </a:rPr>
              <a:t>AddDatabaseToMigrate</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ContentDatabases</a:t>
            </a:r>
            <a:r>
              <a:rPr lang="en-US" sz="2040" dirty="0">
                <a:solidFill>
                  <a:srgbClr val="A9A9A9"/>
                </a:solidFill>
                <a:latin typeface="Lucida Console"/>
              </a:rPr>
              <a:t>[</a:t>
            </a:r>
            <a:r>
              <a:rPr lang="en-US" sz="2040" dirty="0">
                <a:solidFill>
                  <a:srgbClr val="800080"/>
                </a:solidFill>
                <a:latin typeface="Lucida Console"/>
              </a:rPr>
              <a:t>0</a:t>
            </a:r>
            <a:r>
              <a:rPr lang="en-US" sz="2040" dirty="0">
                <a:solidFill>
                  <a:srgbClr val="A9A9A9"/>
                </a:solidFill>
                <a:latin typeface="Lucida Console"/>
              </a:rPr>
              <a:t>]</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arguments</a:t>
            </a:r>
            <a:r>
              <a:rPr lang="en-US" sz="2040" dirty="0" err="1">
                <a:solidFill>
                  <a:srgbClr val="A9A9A9"/>
                </a:solidFill>
                <a:latin typeface="Lucida Console"/>
              </a:rPr>
              <a:t>.</a:t>
            </a:r>
            <a:r>
              <a:rPr lang="en-US" sz="2040" dirty="0" err="1">
                <a:solidFill>
                  <a:prstClr val="black"/>
                </a:solidFill>
                <a:latin typeface="Lucida Console"/>
              </a:rPr>
              <a:t>AddDatabaseToMigrate</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ContentDatabases</a:t>
            </a:r>
            <a:r>
              <a:rPr lang="en-US" sz="2040" dirty="0">
                <a:solidFill>
                  <a:srgbClr val="A9A9A9"/>
                </a:solidFill>
                <a:latin typeface="Lucida Console"/>
              </a:rPr>
              <a:t>[</a:t>
            </a:r>
            <a:r>
              <a:rPr lang="en-US" sz="2040" dirty="0">
                <a:solidFill>
                  <a:srgbClr val="800080"/>
                </a:solidFill>
                <a:latin typeface="Lucida Console"/>
              </a:rPr>
              <a:t>1</a:t>
            </a:r>
            <a:r>
              <a:rPr lang="en-US" sz="2040" dirty="0">
                <a:solidFill>
                  <a:srgbClr val="A9A9A9"/>
                </a:solidFill>
                <a:latin typeface="Lucida Console"/>
              </a:rPr>
              <a:t>]</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arguments</a:t>
            </a:r>
            <a:r>
              <a:rPr lang="en-US" sz="2040" dirty="0" err="1">
                <a:solidFill>
                  <a:srgbClr val="A9A9A9"/>
                </a:solidFill>
                <a:latin typeface="Lucida Console"/>
              </a:rPr>
              <a:t>.</a:t>
            </a:r>
            <a:r>
              <a:rPr lang="en-US" sz="2040" dirty="0" err="1">
                <a:solidFill>
                  <a:prstClr val="black"/>
                </a:solidFill>
                <a:latin typeface="Lucida Console"/>
              </a:rPr>
              <a:t>AddDatabaseToMigrate</a:t>
            </a:r>
            <a:r>
              <a:rPr lang="en-US" sz="2040" dirty="0">
                <a:solidFill>
                  <a:prstClr val="black"/>
                </a:solidFill>
                <a:latin typeface="Lucida Console"/>
              </a:rPr>
              <a:t> </a:t>
            </a:r>
            <a:r>
              <a:rPr lang="en-US" sz="2040" dirty="0">
                <a:solidFill>
                  <a:srgbClr val="0000FF"/>
                </a:solidFill>
                <a:latin typeface="Lucida Console"/>
              </a:rPr>
              <a:t>…</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webapp</a:t>
            </a:r>
            <a:r>
              <a:rPr lang="en-US" sz="2040" dirty="0" err="1">
                <a:solidFill>
                  <a:srgbClr val="A9A9A9"/>
                </a:solidFill>
                <a:latin typeface="Lucida Console"/>
              </a:rPr>
              <a:t>.</a:t>
            </a:r>
            <a:r>
              <a:rPr lang="en-US" sz="2040" dirty="0" err="1">
                <a:solidFill>
                  <a:prstClr val="black"/>
                </a:solidFill>
                <a:latin typeface="Lucida Console"/>
              </a:rPr>
              <a:t>MigrateUsers</a:t>
            </a:r>
            <a:r>
              <a:rPr lang="en-US" sz="2040" dirty="0">
                <a:solidFill>
                  <a:prstClr val="black"/>
                </a:solidFill>
                <a:latin typeface="Lucida Console"/>
              </a:rPr>
              <a:t>(</a:t>
            </a:r>
            <a:r>
              <a:rPr lang="en-US" sz="2040" dirty="0">
                <a:solidFill>
                  <a:srgbClr val="FF4500"/>
                </a:solidFill>
                <a:latin typeface="Lucida Console"/>
              </a:rPr>
              <a:t>$true</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$arguments</a:t>
            </a:r>
            <a:r>
              <a:rPr lang="en-US" sz="2040" dirty="0">
                <a:solidFill>
                  <a:prstClr val="black"/>
                </a:solidFill>
                <a:latin typeface="Lucida Console"/>
              </a:rPr>
              <a:t>)</a:t>
            </a:r>
          </a:p>
          <a:p>
            <a:endParaRPr lang="en-US" sz="2040" dirty="0">
              <a:solidFill>
                <a:srgbClr val="FF4500"/>
              </a:solidFill>
              <a:latin typeface="Lucida Console"/>
            </a:endParaRPr>
          </a:p>
          <a:p>
            <a:endParaRPr lang="en-US" sz="2040" dirty="0">
              <a:solidFill>
                <a:srgbClr val="FF4500"/>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ProvisionGlobally</a:t>
            </a:r>
            <a:r>
              <a:rPr lang="en-US" sz="2040" dirty="0">
                <a:solidFill>
                  <a:prstClr val="black"/>
                </a:solidFill>
                <a:latin typeface="Lucida Console"/>
              </a:rPr>
              <a:t>() </a:t>
            </a:r>
          </a:p>
        </p:txBody>
      </p:sp>
      <p:sp>
        <p:nvSpPr>
          <p:cNvPr id="4" name="Left Arrow Callout 3"/>
          <p:cNvSpPr/>
          <p:nvPr/>
        </p:nvSpPr>
        <p:spPr bwMode="auto">
          <a:xfrm>
            <a:off x="9571037" y="3192462"/>
            <a:ext cx="2667127" cy="1125379"/>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dirty="0">
                <a:solidFill>
                  <a:srgbClr val="FFFFFF"/>
                </a:solidFill>
              </a:rPr>
              <a:t>Add different content DB’s and run on each WFE</a:t>
            </a:r>
            <a:endParaRPr lang="en-US" dirty="0">
              <a:gradFill>
                <a:gsLst>
                  <a:gs pos="0">
                    <a:srgbClr val="FFFFFF"/>
                  </a:gs>
                  <a:gs pos="100000">
                    <a:srgbClr val="FFFFFF"/>
                  </a:gs>
                </a:gsLst>
                <a:lin ang="5400000" scaled="0"/>
              </a:gradFill>
            </a:endParaRPr>
          </a:p>
        </p:txBody>
      </p:sp>
      <p:sp>
        <p:nvSpPr>
          <p:cNvPr id="5" name="Left Arrow Callout 4"/>
          <p:cNvSpPr/>
          <p:nvPr/>
        </p:nvSpPr>
        <p:spPr bwMode="auto">
          <a:xfrm>
            <a:off x="6904037" y="4640262"/>
            <a:ext cx="3111648" cy="846713"/>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dirty="0">
                <a:solidFill>
                  <a:srgbClr val="FFFFFF"/>
                </a:solidFill>
              </a:rPr>
              <a:t>When it’s complete, run this</a:t>
            </a:r>
            <a:endParaRPr lang="en-US" dirty="0">
              <a:gradFill>
                <a:gsLst>
                  <a:gs pos="0">
                    <a:srgbClr val="FFFFFF"/>
                  </a:gs>
                  <a:gs pos="100000">
                    <a:srgbClr val="FFFFFF"/>
                  </a:gs>
                </a:gsLst>
                <a:lin ang="5400000" scaled="0"/>
              </a:gradFill>
            </a:endParaRPr>
          </a:p>
        </p:txBody>
      </p:sp>
      <p:sp>
        <p:nvSpPr>
          <p:cNvPr id="6" name="Rectangle 5"/>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401640349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507" dirty="0"/>
              <a:t>Classic to Windows Claims Migration Messages</a:t>
            </a:r>
          </a:p>
        </p:txBody>
      </p:sp>
      <p:pic>
        <p:nvPicPr>
          <p:cNvPr id="1026" name="Confirm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28" y="1787490"/>
            <a:ext cx="9957484" cy="1156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esage 1"/>
          <p:cNvSpPr/>
          <p:nvPr/>
        </p:nvSpPr>
        <p:spPr bwMode="auto">
          <a:xfrm>
            <a:off x="10725820" y="1544624"/>
            <a:ext cx="1476622" cy="1398905"/>
          </a:xfrm>
          <a:prstGeom prst="wedgeRectCallout">
            <a:avLst>
              <a:gd name="adj1" fmla="val -142228"/>
              <a:gd name="adj2" fmla="val 14015"/>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Warning, this will take time</a:t>
            </a:r>
          </a:p>
        </p:txBody>
      </p:sp>
      <p:pic>
        <p:nvPicPr>
          <p:cNvPr id="1027" name="Confirm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328" y="3040675"/>
            <a:ext cx="5459615" cy="1156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Message 2"/>
          <p:cNvSpPr/>
          <p:nvPr/>
        </p:nvSpPr>
        <p:spPr bwMode="auto">
          <a:xfrm>
            <a:off x="6451388" y="3191251"/>
            <a:ext cx="2564659" cy="854886"/>
          </a:xfrm>
          <a:prstGeom prst="wedgeRectCallout">
            <a:avLst>
              <a:gd name="adj1" fmla="val -103503"/>
              <a:gd name="adj2" fmla="val 29599"/>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Add the web app policy</a:t>
            </a:r>
          </a:p>
        </p:txBody>
      </p:sp>
      <p:pic>
        <p:nvPicPr>
          <p:cNvPr id="3" name="Health r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28" y="4429865"/>
            <a:ext cx="10346068" cy="427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Message 3"/>
          <p:cNvSpPr/>
          <p:nvPr/>
        </p:nvSpPr>
        <p:spPr bwMode="auto">
          <a:xfrm>
            <a:off x="9774358" y="3341829"/>
            <a:ext cx="2428084" cy="1145883"/>
          </a:xfrm>
          <a:prstGeom prst="wedgeRectCallout">
            <a:avLst>
              <a:gd name="adj1" fmla="val -136808"/>
              <a:gd name="adj2" fmla="val 69638"/>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Health analyzer rule in case you forget</a:t>
            </a:r>
          </a:p>
        </p:txBody>
      </p:sp>
      <p:sp>
        <p:nvSpPr>
          <p:cNvPr id="5" name="Warning"/>
          <p:cNvSpPr/>
          <p:nvPr/>
        </p:nvSpPr>
        <p:spPr>
          <a:xfrm>
            <a:off x="476328" y="5207035"/>
            <a:ext cx="11191240" cy="1118805"/>
          </a:xfrm>
          <a:prstGeom prst="rect">
            <a:avLst/>
          </a:prstGeom>
        </p:spPr>
        <p:txBody>
          <a:bodyPr wrap="square">
            <a:spAutoFit/>
          </a:bodyPr>
          <a:lstStyle/>
          <a:p>
            <a:r>
              <a:rPr lang="en-US" sz="1632" dirty="0"/>
              <a:t> </a:t>
            </a:r>
            <a:r>
              <a:rPr lang="en-US" sz="1632" dirty="0">
                <a:solidFill>
                  <a:srgbClr val="FF8C00"/>
                </a:solidFill>
                <a:latin typeface="Lucida Console"/>
              </a:rPr>
              <a:t>WARNING: The conversion of web application and most of the users to Claims mode is completed. However, one or more users could not be converted to Claims mode. Refer to the ULS logs for the details. For the troubleshooting tips refer to the http://go.microsoft.com/fwlink/?LinkID=236943 article.</a:t>
            </a:r>
          </a:p>
        </p:txBody>
      </p:sp>
      <p:sp>
        <p:nvSpPr>
          <p:cNvPr id="9" name="Message 4"/>
          <p:cNvSpPr/>
          <p:nvPr/>
        </p:nvSpPr>
        <p:spPr bwMode="auto">
          <a:xfrm>
            <a:off x="10296757" y="5517903"/>
            <a:ext cx="1905685" cy="1088037"/>
          </a:xfrm>
          <a:prstGeom prst="wedgeRectCallout">
            <a:avLst>
              <a:gd name="adj1" fmla="val -169296"/>
              <a:gd name="adj2" fmla="val -31007"/>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Something may have gone wrong</a:t>
            </a:r>
          </a:p>
        </p:txBody>
      </p:sp>
    </p:spTree>
    <p:extLst>
      <p:ext uri="{BB962C8B-B14F-4D97-AF65-F5344CB8AC3E}">
        <p14:creationId xmlns:p14="http://schemas.microsoft.com/office/powerpoint/2010/main" val="9049040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50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500"/>
                                  </p:stCondLst>
                                  <p:childTnLst>
                                    <p:set>
                                      <p:cBhvr>
                                        <p:cTn id="23" dur="1" fill="hold">
                                          <p:stCondLst>
                                            <p:cond delay="0"/>
                                          </p:stCondLst>
                                        </p:cTn>
                                        <p:tgtEl>
                                          <p:spTgt spid="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par>
                          <p:cTn id="28" fill="hold">
                            <p:stCondLst>
                              <p:cond delay="0"/>
                            </p:stCondLst>
                            <p:childTnLst>
                              <p:par>
                                <p:cTn id="29" presetID="10" presetClass="entr" presetSubtype="0" fill="hold" grpId="0" nodeType="after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8" grpId="0" animBg="1"/>
      <p:bldP spid="5" grpId="0"/>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672" dirty="0"/>
              <a:t>Mount  a Classic </a:t>
            </a:r>
            <a:r>
              <a:rPr lang="en-US" sz="3672" dirty="0" err="1"/>
              <a:t>ContentDB</a:t>
            </a:r>
            <a:r>
              <a:rPr lang="en-US" sz="3672" dirty="0"/>
              <a:t> to a Windows Claims Web App</a:t>
            </a:r>
          </a:p>
        </p:txBody>
      </p:sp>
      <p:sp>
        <p:nvSpPr>
          <p:cNvPr id="6" name="Text Placeholder 5"/>
          <p:cNvSpPr>
            <a:spLocks noGrp="1"/>
          </p:cNvSpPr>
          <p:nvPr>
            <p:ph type="body" sz="quarter" idx="10"/>
          </p:nvPr>
        </p:nvSpPr>
        <p:spPr>
          <a:xfrm>
            <a:off x="274638" y="1221157"/>
            <a:ext cx="11887199" cy="5247905"/>
          </a:xfrm>
        </p:spPr>
        <p:txBody>
          <a:bodyPr>
            <a:normAutofit fontScale="85000" lnSpcReduction="20000"/>
          </a:bodyPr>
          <a:lstStyle/>
          <a:p>
            <a:r>
              <a:rPr lang="en-US" dirty="0" smtClean="0"/>
              <a:t>Category        </a:t>
            </a:r>
            <a:r>
              <a:rPr lang="en-US" dirty="0"/>
              <a:t>: Configuration</a:t>
            </a:r>
          </a:p>
          <a:p>
            <a:r>
              <a:rPr lang="en-US" dirty="0"/>
              <a:t>Error           : False</a:t>
            </a:r>
          </a:p>
          <a:p>
            <a:r>
              <a:rPr lang="en-US" dirty="0" err="1"/>
              <a:t>UpgradeBlocking</a:t>
            </a:r>
            <a:r>
              <a:rPr lang="en-US" dirty="0"/>
              <a:t> : False</a:t>
            </a:r>
          </a:p>
          <a:p>
            <a:r>
              <a:rPr lang="en-US" dirty="0"/>
              <a:t>Message         : The [New intranet] web application is configured with </a:t>
            </a:r>
            <a:r>
              <a:rPr lang="en-US" dirty="0" smtClean="0"/>
              <a:t>claims authentication </a:t>
            </a:r>
            <a:r>
              <a:rPr lang="en-US" dirty="0"/>
              <a:t>mode however the content database you are trying to attach is intended to be </a:t>
            </a:r>
            <a:r>
              <a:rPr lang="en-US" dirty="0" smtClean="0"/>
              <a:t>used </a:t>
            </a:r>
            <a:r>
              <a:rPr lang="en-US" dirty="0"/>
              <a:t>against a windows classic authentication mode</a:t>
            </a:r>
            <a:r>
              <a:rPr lang="en-US" dirty="0" smtClean="0"/>
              <a:t>.</a:t>
            </a:r>
          </a:p>
          <a:p>
            <a:endParaRPr lang="en-US" dirty="0"/>
          </a:p>
          <a:p>
            <a:r>
              <a:rPr lang="en-US" dirty="0"/>
              <a:t>Remedy          : There is an inconsistency between the authentication mode of target web application and the source web application. Ensure that the authentication </a:t>
            </a:r>
            <a:r>
              <a:rPr lang="en-US" dirty="0" smtClean="0"/>
              <a:t>mode setting </a:t>
            </a:r>
            <a:r>
              <a:rPr lang="en-US" dirty="0"/>
              <a:t>in upgraded web application is the same as what you had in previous SharePoint 2010 web application. Refer to the link </a:t>
            </a:r>
            <a:r>
              <a:rPr lang="en-US" dirty="0" smtClean="0"/>
              <a:t>"</a:t>
            </a:r>
            <a:r>
              <a:rPr lang="en-US" dirty="0"/>
              <a:t>http://go.microsoft.com/</a:t>
            </a:r>
            <a:r>
              <a:rPr lang="en-US" dirty="0" err="1"/>
              <a:t>fwlink</a:t>
            </a:r>
            <a:r>
              <a:rPr lang="en-US" dirty="0"/>
              <a:t>/?</a:t>
            </a:r>
            <a:r>
              <a:rPr lang="en-US" dirty="0" err="1"/>
              <a:t>LinkId</a:t>
            </a:r>
            <a:r>
              <a:rPr lang="en-US" dirty="0"/>
              <a:t>=236865" for more information. </a:t>
            </a:r>
          </a:p>
          <a:p>
            <a:endParaRPr lang="en-US" dirty="0"/>
          </a:p>
        </p:txBody>
      </p:sp>
    </p:spTree>
    <p:extLst>
      <p:ext uri="{BB962C8B-B14F-4D97-AF65-F5344CB8AC3E}">
        <p14:creationId xmlns:p14="http://schemas.microsoft.com/office/powerpoint/2010/main" val="287472161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507" dirty="0"/>
              <a:t>Configuring the Publishing Cache Accounts</a:t>
            </a:r>
          </a:p>
        </p:txBody>
      </p:sp>
      <p:sp>
        <p:nvSpPr>
          <p:cNvPr id="3" name="Text Placeholder 2"/>
          <p:cNvSpPr>
            <a:spLocks noGrp="1"/>
          </p:cNvSpPr>
          <p:nvPr>
            <p:ph type="body" sz="quarter" idx="10"/>
          </p:nvPr>
        </p:nvSpPr>
        <p:spPr>
          <a:xfrm>
            <a:off x="274639" y="1212848"/>
            <a:ext cx="5486399" cy="5273279"/>
          </a:xfrm>
        </p:spPr>
        <p:txBody>
          <a:bodyPr>
            <a:normAutofit/>
          </a:bodyPr>
          <a:lstStyle/>
          <a:p>
            <a:pPr marL="0" indent="0">
              <a:buNone/>
            </a:pPr>
            <a:r>
              <a:rPr lang="en-US" sz="4080" dirty="0">
                <a:solidFill>
                  <a:schemeClr val="tx2"/>
                </a:solidFill>
              </a:rPr>
              <a:t>For Windows and SAML Claims, this must be configured for publishing sites</a:t>
            </a:r>
          </a:p>
          <a:p>
            <a:pPr marL="0" lvl="1" indent="0" defTabSz="932559">
              <a:buNone/>
            </a:pPr>
            <a:r>
              <a:rPr lang="en-US" sz="2040" dirty="0">
                <a:gradFill>
                  <a:gsLst>
                    <a:gs pos="100000">
                      <a:schemeClr val="tx1"/>
                    </a:gs>
                    <a:gs pos="6000">
                      <a:schemeClr val="tx1"/>
                    </a:gs>
                  </a:gsLst>
                  <a:lin ang="5400000" scaled="0"/>
                </a:gradFill>
              </a:rPr>
              <a:t>Set </a:t>
            </a:r>
            <a:r>
              <a:rPr lang="en-US" sz="2040" dirty="0" err="1">
                <a:gradFill>
                  <a:gsLst>
                    <a:gs pos="100000">
                      <a:schemeClr val="tx1"/>
                    </a:gs>
                    <a:gs pos="6000">
                      <a:schemeClr val="tx1"/>
                    </a:gs>
                  </a:gsLst>
                  <a:lin ang="5400000" scaled="0"/>
                </a:gradFill>
              </a:rPr>
              <a:t>portalsuperuseraccount</a:t>
            </a:r>
            <a:r>
              <a:rPr lang="en-US" sz="2040" dirty="0">
                <a:gradFill>
                  <a:gsLst>
                    <a:gs pos="100000">
                      <a:schemeClr val="tx1"/>
                    </a:gs>
                    <a:gs pos="6000">
                      <a:schemeClr val="tx1"/>
                    </a:gs>
                  </a:gsLst>
                  <a:lin ang="5400000" scaled="0"/>
                </a:gradFill>
              </a:rPr>
              <a:t> and </a:t>
            </a:r>
            <a:r>
              <a:rPr lang="en-US" sz="2040" dirty="0" err="1">
                <a:gradFill>
                  <a:gsLst>
                    <a:gs pos="100000">
                      <a:schemeClr val="tx1"/>
                    </a:gs>
                    <a:gs pos="6000">
                      <a:schemeClr val="tx1"/>
                    </a:gs>
                  </a:gsLst>
                  <a:lin ang="5400000" scaled="0"/>
                </a:gradFill>
              </a:rPr>
              <a:t>portalsuperreaderaccount</a:t>
            </a:r>
            <a:r>
              <a:rPr lang="en-US" sz="2040" dirty="0">
                <a:gradFill>
                  <a:gsLst>
                    <a:gs pos="100000">
                      <a:schemeClr val="tx1"/>
                    </a:gs>
                    <a:gs pos="6000">
                      <a:schemeClr val="tx1"/>
                    </a:gs>
                  </a:gsLst>
                  <a:lin ang="5400000" scaled="0"/>
                </a:gradFill>
              </a:rPr>
              <a:t> web application properties</a:t>
            </a:r>
          </a:p>
          <a:p>
            <a:pPr marL="0" lvl="1" indent="0" defTabSz="932559">
              <a:buNone/>
            </a:pPr>
            <a:r>
              <a:rPr lang="en-US" sz="2040" dirty="0">
                <a:gradFill>
                  <a:gsLst>
                    <a:gs pos="100000">
                      <a:schemeClr val="tx1"/>
                    </a:gs>
                    <a:gs pos="6000">
                      <a:schemeClr val="tx1"/>
                    </a:gs>
                  </a:gsLst>
                  <a:lin ang="5400000" scaled="0"/>
                </a:gradFill>
              </a:rPr>
              <a:t>Also configure the web app policy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8260" y="1212847"/>
            <a:ext cx="4349762" cy="3234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5520" y="5650670"/>
            <a:ext cx="4692161" cy="835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2239" y="4511244"/>
            <a:ext cx="4638730" cy="1075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4586181" y="5048786"/>
            <a:ext cx="3419546" cy="1019612"/>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a:off x="5518785" y="4118997"/>
            <a:ext cx="2176075" cy="929795"/>
          </a:xfrm>
          <a:prstGeom prst="straightConnector1">
            <a:avLst/>
          </a:prstGeom>
          <a:ln w="57150">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61561202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5507" dirty="0"/>
              <a:t>Setting the Portal Super(*)Accounts</a:t>
            </a:r>
          </a:p>
        </p:txBody>
      </p:sp>
      <p:sp>
        <p:nvSpPr>
          <p:cNvPr id="5" name="Text Placeholder 4"/>
          <p:cNvSpPr>
            <a:spLocks noGrp="1"/>
          </p:cNvSpPr>
          <p:nvPr>
            <p:ph type="body" sz="quarter" idx="10"/>
          </p:nvPr>
        </p:nvSpPr>
        <p:spPr>
          <a:xfrm>
            <a:off x="274638" y="1221157"/>
            <a:ext cx="11887199" cy="5247905"/>
          </a:xfrm>
        </p:spPr>
        <p:txBody>
          <a:bodyPr>
            <a:normAutofit fontScale="70000" lnSpcReduction="20000"/>
          </a:bodyPr>
          <a:lstStyle/>
          <a:p>
            <a:r>
              <a:rPr lang="en-US" sz="2040" dirty="0">
                <a:solidFill>
                  <a:srgbClr val="FF4500"/>
                </a:solidFill>
                <a:latin typeface="Lucida Console"/>
              </a:rPr>
              <a:t>$</a:t>
            </a:r>
            <a:r>
              <a:rPr lang="en-US" sz="2040" dirty="0" err="1">
                <a:solidFill>
                  <a:srgbClr val="FF4500"/>
                </a:solidFill>
                <a:latin typeface="Lucida Console"/>
              </a:rPr>
              <a:t>PortalSuperReader</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“domain\</a:t>
            </a:r>
            <a:r>
              <a:rPr lang="en-US" sz="2040" dirty="0" err="1">
                <a:solidFill>
                  <a:srgbClr val="8B0000"/>
                </a:solidFill>
                <a:latin typeface="Lucida Console"/>
              </a:rPr>
              <a:t>portalsuperreader</a:t>
            </a:r>
            <a:r>
              <a:rPr lang="en-US" sz="2040" dirty="0">
                <a:solidFill>
                  <a:srgbClr val="8B0000"/>
                </a:solidFill>
                <a:latin typeface="Lucida Console"/>
              </a:rPr>
              <a:t>"</a:t>
            </a:r>
            <a:r>
              <a:rPr lang="en-US" sz="2040" dirty="0">
                <a:solidFill>
                  <a:prstClr val="black"/>
                </a:solidFill>
                <a:latin typeface="Lucida Console"/>
              </a:rPr>
              <a:t> </a:t>
            </a:r>
          </a:p>
          <a:p>
            <a:r>
              <a:rPr lang="en-US" sz="2040" dirty="0">
                <a:solidFill>
                  <a:srgbClr val="FF4500"/>
                </a:solidFill>
                <a:latin typeface="Lucida Console"/>
              </a:rPr>
              <a:t>$</a:t>
            </a:r>
            <a:r>
              <a:rPr lang="en-US" sz="2040" dirty="0" err="1">
                <a:solidFill>
                  <a:srgbClr val="FF4500"/>
                </a:solidFill>
                <a:latin typeface="Lucida Console"/>
              </a:rPr>
              <a:t>PortalSuperUser</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“domain\</a:t>
            </a:r>
            <a:r>
              <a:rPr lang="en-US" sz="2040" dirty="0" err="1">
                <a:solidFill>
                  <a:srgbClr val="8B0000"/>
                </a:solidFill>
                <a:latin typeface="Lucida Console"/>
              </a:rPr>
              <a:t>portalsuperuser</a:t>
            </a:r>
            <a:r>
              <a:rPr lang="en-US" sz="2040" dirty="0">
                <a:solidFill>
                  <a:srgbClr val="8B0000"/>
                </a:solidFill>
                <a:latin typeface="Lucida Console"/>
              </a:rPr>
              <a:t>“</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wa</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Get-</a:t>
            </a:r>
            <a:r>
              <a:rPr lang="en-US" sz="2040" dirty="0" err="1">
                <a:solidFill>
                  <a:srgbClr val="0000FF"/>
                </a:solidFill>
                <a:latin typeface="Lucida Console"/>
              </a:rPr>
              <a:t>SPWebApplication</a:t>
            </a:r>
            <a:r>
              <a:rPr lang="en-US" sz="2040" dirty="0">
                <a:solidFill>
                  <a:prstClr val="black"/>
                </a:solidFill>
                <a:latin typeface="Lucida Console"/>
              </a:rPr>
              <a:t> </a:t>
            </a:r>
            <a:r>
              <a:rPr lang="en-US" sz="2040" dirty="0">
                <a:solidFill>
                  <a:srgbClr val="000080"/>
                </a:solidFill>
                <a:latin typeface="Lucida Console"/>
              </a:rPr>
              <a:t>–Identity</a:t>
            </a:r>
            <a:r>
              <a:rPr lang="en-US" sz="2040" dirty="0">
                <a:solidFill>
                  <a:prstClr val="black"/>
                </a:solidFill>
                <a:latin typeface="Lucida Console"/>
              </a:rPr>
              <a:t> </a:t>
            </a:r>
            <a:r>
              <a:rPr lang="en-US" sz="2040" dirty="0">
                <a:solidFill>
                  <a:srgbClr val="8B0000"/>
                </a:solidFill>
                <a:latin typeface="Lucida Console"/>
              </a:rPr>
              <a:t>“&lt;&lt;web app URL&gt;&gt;“</a:t>
            </a:r>
            <a:endParaRPr lang="en-US" sz="2040" dirty="0">
              <a:solidFill>
                <a:prstClr val="black"/>
              </a:solidFill>
              <a:latin typeface="Lucida Console"/>
            </a:endParaRPr>
          </a:p>
          <a:p>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PortalSuperUserClaim</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New-</a:t>
            </a:r>
            <a:r>
              <a:rPr lang="en-US" sz="2040" dirty="0" err="1">
                <a:solidFill>
                  <a:srgbClr val="0000FF"/>
                </a:solidFill>
                <a:latin typeface="Lucida Console"/>
              </a:rPr>
              <a:t>SPClaimsPrincipal</a:t>
            </a:r>
            <a:r>
              <a:rPr lang="en-US" sz="2040" dirty="0">
                <a:solidFill>
                  <a:prstClr val="black"/>
                </a:solidFill>
                <a:latin typeface="Lucida Console"/>
              </a:rPr>
              <a:t> </a:t>
            </a:r>
            <a:r>
              <a:rPr lang="en-US" sz="2040" dirty="0">
                <a:solidFill>
                  <a:srgbClr val="000080"/>
                </a:solidFill>
                <a:latin typeface="Lucida Console"/>
              </a:rPr>
              <a:t>-Identity</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PortalSuperUser</a:t>
            </a:r>
            <a:r>
              <a:rPr lang="en-US" sz="2040" dirty="0">
                <a:solidFill>
                  <a:prstClr val="black"/>
                </a:solidFill>
                <a:latin typeface="Lucida Console"/>
              </a:rPr>
              <a:t> </a:t>
            </a:r>
            <a:r>
              <a:rPr lang="en-US" sz="2040" dirty="0">
                <a:solidFill>
                  <a:srgbClr val="000080"/>
                </a:solidFill>
                <a:latin typeface="Lucida Console"/>
              </a:rPr>
              <a:t>-</a:t>
            </a:r>
            <a:r>
              <a:rPr lang="en-US" sz="2040" dirty="0" err="1">
                <a:solidFill>
                  <a:srgbClr val="000080"/>
                </a:solidFill>
                <a:latin typeface="Lucida Console"/>
              </a:rPr>
              <a:t>IdentityType</a:t>
            </a:r>
            <a:r>
              <a:rPr lang="en-US" sz="2040" dirty="0">
                <a:solidFill>
                  <a:prstClr val="black"/>
                </a:solidFill>
                <a:latin typeface="Lucida Console"/>
              </a:rPr>
              <a:t> </a:t>
            </a:r>
            <a:r>
              <a:rPr lang="en-US" sz="2040" dirty="0" err="1">
                <a:solidFill>
                  <a:srgbClr val="8A2BE2"/>
                </a:solidFill>
                <a:latin typeface="Lucida Console"/>
              </a:rPr>
              <a:t>WindowsSamAccountName</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PortalSuperUserClaim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Properties</a:t>
            </a:r>
            <a:r>
              <a:rPr lang="en-US" sz="2040" dirty="0">
                <a:solidFill>
                  <a:srgbClr val="A9A9A9"/>
                </a:solidFill>
                <a:latin typeface="Lucida Console"/>
              </a:rPr>
              <a:t>[</a:t>
            </a:r>
            <a:r>
              <a:rPr lang="en-US" sz="2040" dirty="0">
                <a:solidFill>
                  <a:srgbClr val="8B0000"/>
                </a:solidFill>
                <a:latin typeface="Lucida Console"/>
              </a:rPr>
              <a:t>"</a:t>
            </a:r>
            <a:r>
              <a:rPr lang="en-US" sz="2040" dirty="0" err="1">
                <a:solidFill>
                  <a:srgbClr val="8B0000"/>
                </a:solidFill>
                <a:latin typeface="Lucida Console"/>
              </a:rPr>
              <a:t>portalsuperuseraccount</a:t>
            </a:r>
            <a:r>
              <a:rPr lang="en-US" sz="2040" dirty="0">
                <a:solidFill>
                  <a:srgbClr val="8B0000"/>
                </a:solidFill>
                <a:latin typeface="Lucida Console"/>
              </a:rPr>
              <a:t>"</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PortalSuperUserClaim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p>
          <a:p>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PortalSuperReaderClaim</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0000FF"/>
                </a:solidFill>
                <a:latin typeface="Lucida Console"/>
              </a:rPr>
              <a:t>New-</a:t>
            </a:r>
            <a:r>
              <a:rPr lang="en-US" sz="2040" dirty="0" err="1">
                <a:solidFill>
                  <a:srgbClr val="0000FF"/>
                </a:solidFill>
                <a:latin typeface="Lucida Console"/>
              </a:rPr>
              <a:t>SPClaimsPrincipal</a:t>
            </a:r>
            <a:r>
              <a:rPr lang="en-US" sz="2040" dirty="0">
                <a:solidFill>
                  <a:prstClr val="black"/>
                </a:solidFill>
                <a:latin typeface="Lucida Console"/>
              </a:rPr>
              <a:t> </a:t>
            </a:r>
            <a:r>
              <a:rPr lang="en-US" sz="2040" dirty="0">
                <a:solidFill>
                  <a:srgbClr val="000080"/>
                </a:solidFill>
                <a:latin typeface="Lucida Console"/>
              </a:rPr>
              <a:t>-Identity</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PortalSuperReader</a:t>
            </a:r>
            <a:r>
              <a:rPr lang="en-US" sz="2040" dirty="0">
                <a:solidFill>
                  <a:prstClr val="black"/>
                </a:solidFill>
                <a:latin typeface="Lucida Console"/>
              </a:rPr>
              <a:t> </a:t>
            </a:r>
            <a:r>
              <a:rPr lang="en-US" sz="2040" dirty="0">
                <a:solidFill>
                  <a:srgbClr val="000080"/>
                </a:solidFill>
                <a:latin typeface="Lucida Console"/>
              </a:rPr>
              <a:t>-</a:t>
            </a:r>
            <a:r>
              <a:rPr lang="en-US" sz="2040" dirty="0" err="1">
                <a:solidFill>
                  <a:srgbClr val="000080"/>
                </a:solidFill>
                <a:latin typeface="Lucida Console"/>
              </a:rPr>
              <a:t>IdentityType</a:t>
            </a:r>
            <a:r>
              <a:rPr lang="en-US" sz="2040" dirty="0">
                <a:solidFill>
                  <a:prstClr val="black"/>
                </a:solidFill>
                <a:latin typeface="Lucida Console"/>
              </a:rPr>
              <a:t> </a:t>
            </a:r>
            <a:r>
              <a:rPr lang="en-US" sz="2040" dirty="0" err="1">
                <a:solidFill>
                  <a:srgbClr val="8A2BE2"/>
                </a:solidFill>
                <a:latin typeface="Lucida Console"/>
              </a:rPr>
              <a:t>WindowsSamAccountName</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PortalSuperReaderClaim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Properties</a:t>
            </a:r>
            <a:r>
              <a:rPr lang="en-US" sz="2040" dirty="0">
                <a:solidFill>
                  <a:srgbClr val="A9A9A9"/>
                </a:solidFill>
                <a:latin typeface="Lucida Console"/>
              </a:rPr>
              <a:t>[</a:t>
            </a:r>
            <a:r>
              <a:rPr lang="en-US" sz="2040" dirty="0">
                <a:solidFill>
                  <a:srgbClr val="8B0000"/>
                </a:solidFill>
                <a:latin typeface="Lucida Console"/>
              </a:rPr>
              <a:t>"</a:t>
            </a:r>
            <a:r>
              <a:rPr lang="en-US" sz="2040" dirty="0" err="1">
                <a:solidFill>
                  <a:srgbClr val="8B0000"/>
                </a:solidFill>
                <a:latin typeface="Lucida Console"/>
              </a:rPr>
              <a:t>portalsuperreaderaccount</a:t>
            </a:r>
            <a:r>
              <a:rPr lang="en-US" sz="2040" dirty="0">
                <a:solidFill>
                  <a:srgbClr val="8B0000"/>
                </a:solidFill>
                <a:latin typeface="Lucida Console"/>
              </a:rPr>
              <a:t>"</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PortalSuperReaderClaim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p>
          <a:p>
            <a:endParaRPr lang="en-US" sz="2040" dirty="0">
              <a:solidFill>
                <a:prstClr val="black"/>
              </a:solidFill>
              <a:latin typeface="Lucida Console"/>
            </a:endParaRPr>
          </a:p>
          <a:p>
            <a:r>
              <a:rPr lang="en-US" sz="2040" dirty="0">
                <a:solidFill>
                  <a:srgbClr val="006400"/>
                </a:solidFill>
                <a:latin typeface="Lucida Console"/>
              </a:rPr>
              <a:t>#Set the web application policies</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SRpolicy</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Policies</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PortalSuperReaderClaim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a:t>
            </a:r>
            <a:r>
              <a:rPr lang="en-US" sz="2040" dirty="0" err="1">
                <a:solidFill>
                  <a:srgbClr val="8B0000"/>
                </a:solidFill>
                <a:latin typeface="Lucida Console"/>
              </a:rPr>
              <a:t>PortalSuperReader</a:t>
            </a:r>
            <a:r>
              <a:rPr lang="en-US" sz="2040" dirty="0">
                <a:solidFill>
                  <a:srgbClr val="8B0000"/>
                </a:solidFill>
                <a:latin typeface="Lucida Console"/>
              </a:rPr>
              <a:t>"</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SRpolicy</a:t>
            </a:r>
            <a:r>
              <a:rPr lang="en-US" sz="2040" dirty="0" err="1">
                <a:solidFill>
                  <a:srgbClr val="A9A9A9"/>
                </a:solidFill>
                <a:latin typeface="Lucida Console"/>
              </a:rPr>
              <a:t>.</a:t>
            </a:r>
            <a:r>
              <a:rPr lang="en-US" sz="2040" dirty="0" err="1">
                <a:solidFill>
                  <a:prstClr val="black"/>
                </a:solidFill>
                <a:latin typeface="Lucida Console"/>
              </a:rPr>
              <a:t>PolicyRoleBindings</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PolicyRoles</a:t>
            </a:r>
            <a:r>
              <a:rPr lang="en-US" sz="2040" dirty="0" err="1">
                <a:solidFill>
                  <a:srgbClr val="A9A9A9"/>
                </a:solidFill>
                <a:latin typeface="Lucida Console"/>
              </a:rPr>
              <a:t>.</a:t>
            </a:r>
            <a:r>
              <a:rPr lang="en-US" sz="2040" dirty="0" err="1">
                <a:solidFill>
                  <a:prstClr val="black"/>
                </a:solidFill>
                <a:latin typeface="Lucida Console"/>
              </a:rPr>
              <a:t>GetSpecialRole</a:t>
            </a:r>
            <a:r>
              <a:rPr lang="en-US" sz="2040" dirty="0">
                <a:solidFill>
                  <a:prstClr val="black"/>
                </a:solidFill>
                <a:latin typeface="Lucida Console"/>
              </a:rPr>
              <a:t>(</a:t>
            </a:r>
            <a:r>
              <a:rPr lang="en-US" sz="2040" dirty="0">
                <a:solidFill>
                  <a:srgbClr val="8B0000"/>
                </a:solidFill>
                <a:latin typeface="Lucida Console"/>
              </a:rPr>
              <a:t>"</a:t>
            </a:r>
            <a:r>
              <a:rPr lang="en-US" sz="2040" dirty="0" err="1">
                <a:solidFill>
                  <a:srgbClr val="8B0000"/>
                </a:solidFill>
                <a:latin typeface="Lucida Console"/>
              </a:rPr>
              <a:t>FullRead</a:t>
            </a:r>
            <a:r>
              <a:rPr lang="en-US" sz="2040" dirty="0">
                <a:solidFill>
                  <a:srgbClr val="8B0000"/>
                </a:solidFill>
                <a:latin typeface="Lucida Console"/>
              </a:rPr>
              <a:t>"</a:t>
            </a:r>
            <a:r>
              <a:rPr lang="en-US" sz="2040" dirty="0">
                <a:solidFill>
                  <a:prstClr val="black"/>
                </a:solidFill>
                <a:latin typeface="Lucida Console"/>
              </a:rPr>
              <a:t>)) </a:t>
            </a:r>
          </a:p>
          <a:p>
            <a:r>
              <a:rPr lang="en-US" sz="2040" dirty="0">
                <a:solidFill>
                  <a:prstClr val="black"/>
                </a:solidFill>
                <a:latin typeface="Lucida Console"/>
              </a:rPr>
              <a:t> </a:t>
            </a:r>
          </a:p>
          <a:p>
            <a:r>
              <a:rPr lang="en-US" sz="2040" dirty="0">
                <a:solidFill>
                  <a:srgbClr val="FF4500"/>
                </a:solidFill>
                <a:latin typeface="Lucida Console"/>
              </a:rPr>
              <a:t>$</a:t>
            </a:r>
            <a:r>
              <a:rPr lang="en-US" sz="2040" dirty="0" err="1">
                <a:solidFill>
                  <a:srgbClr val="FF4500"/>
                </a:solidFill>
                <a:latin typeface="Lucida Console"/>
              </a:rPr>
              <a:t>SUpolicy</a:t>
            </a:r>
            <a:r>
              <a:rPr lang="en-US" sz="2040" dirty="0">
                <a:solidFill>
                  <a:prstClr val="black"/>
                </a:solidFill>
                <a:latin typeface="Lucida Console"/>
              </a:rPr>
              <a:t> </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Policies</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PortalSuperUserClaim</a:t>
            </a:r>
            <a:r>
              <a:rPr lang="en-US" sz="2040" dirty="0" err="1">
                <a:solidFill>
                  <a:srgbClr val="A9A9A9"/>
                </a:solidFill>
                <a:latin typeface="Lucida Console"/>
              </a:rPr>
              <a:t>.</a:t>
            </a:r>
            <a:r>
              <a:rPr lang="en-US" sz="2040" dirty="0" err="1">
                <a:solidFill>
                  <a:prstClr val="black"/>
                </a:solidFill>
                <a:latin typeface="Lucida Console"/>
              </a:rPr>
              <a:t>ToEncodedString</a:t>
            </a:r>
            <a:r>
              <a:rPr lang="en-US" sz="2040" dirty="0">
                <a:solidFill>
                  <a:prstClr val="black"/>
                </a:solidFill>
                <a:latin typeface="Lucida Console"/>
              </a:rPr>
              <a:t>()</a:t>
            </a:r>
            <a:r>
              <a:rPr lang="en-US" sz="2040" dirty="0">
                <a:solidFill>
                  <a:srgbClr val="A9A9A9"/>
                </a:solidFill>
                <a:latin typeface="Lucida Console"/>
              </a:rPr>
              <a:t>,</a:t>
            </a:r>
            <a:r>
              <a:rPr lang="en-US" sz="2040" dirty="0">
                <a:solidFill>
                  <a:prstClr val="black"/>
                </a:solidFill>
                <a:latin typeface="Lucida Console"/>
              </a:rPr>
              <a:t> </a:t>
            </a:r>
            <a:r>
              <a:rPr lang="en-US" sz="2040" dirty="0">
                <a:solidFill>
                  <a:srgbClr val="8B0000"/>
                </a:solidFill>
                <a:latin typeface="Lucida Console"/>
              </a:rPr>
              <a:t>"</a:t>
            </a:r>
            <a:r>
              <a:rPr lang="en-US" sz="2040" dirty="0" err="1">
                <a:solidFill>
                  <a:srgbClr val="8B0000"/>
                </a:solidFill>
                <a:latin typeface="Lucida Console"/>
              </a:rPr>
              <a:t>PortalSuperUser</a:t>
            </a:r>
            <a:r>
              <a:rPr lang="en-US" sz="2040" dirty="0">
                <a:solidFill>
                  <a:srgbClr val="8B0000"/>
                </a:solidFill>
                <a:latin typeface="Lucida Console"/>
              </a:rPr>
              <a:t>"</a:t>
            </a:r>
            <a:r>
              <a:rPr lang="en-US" sz="2040" dirty="0">
                <a:solidFill>
                  <a:prstClr val="black"/>
                </a:solidFill>
                <a:latin typeface="Lucida Console"/>
              </a:rPr>
              <a:t>)</a:t>
            </a:r>
          </a:p>
          <a:p>
            <a:r>
              <a:rPr lang="en-US" sz="2040" dirty="0">
                <a:solidFill>
                  <a:srgbClr val="FF4500"/>
                </a:solidFill>
                <a:latin typeface="Lucida Console"/>
              </a:rPr>
              <a:t>$</a:t>
            </a:r>
            <a:r>
              <a:rPr lang="en-US" sz="2040" dirty="0" err="1">
                <a:solidFill>
                  <a:srgbClr val="FF4500"/>
                </a:solidFill>
                <a:latin typeface="Lucida Console"/>
              </a:rPr>
              <a:t>SUpolicy</a:t>
            </a:r>
            <a:r>
              <a:rPr lang="en-US" sz="2040" dirty="0" err="1">
                <a:solidFill>
                  <a:srgbClr val="A9A9A9"/>
                </a:solidFill>
                <a:latin typeface="Lucida Console"/>
              </a:rPr>
              <a:t>.</a:t>
            </a:r>
            <a:r>
              <a:rPr lang="en-US" sz="2040" dirty="0" err="1">
                <a:solidFill>
                  <a:prstClr val="black"/>
                </a:solidFill>
                <a:latin typeface="Lucida Console"/>
              </a:rPr>
              <a:t>PolicyRoleBindings</a:t>
            </a:r>
            <a:r>
              <a:rPr lang="en-US" sz="2040" dirty="0" err="1">
                <a:solidFill>
                  <a:srgbClr val="A9A9A9"/>
                </a:solidFill>
                <a:latin typeface="Lucida Console"/>
              </a:rPr>
              <a:t>.</a:t>
            </a:r>
            <a:r>
              <a:rPr lang="en-US" sz="2040" dirty="0" err="1">
                <a:solidFill>
                  <a:prstClr val="black"/>
                </a:solidFill>
                <a:latin typeface="Lucida Console"/>
              </a:rPr>
              <a:t>Add</a:t>
            </a:r>
            <a:r>
              <a:rPr lang="en-US" sz="2040" dirty="0">
                <a:solidFill>
                  <a:prstClr val="black"/>
                </a:solidFill>
                <a:latin typeface="Lucida Console"/>
              </a:rPr>
              <a:t>(</a:t>
            </a:r>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PolicyRoles</a:t>
            </a:r>
            <a:r>
              <a:rPr lang="en-US" sz="2040" dirty="0" err="1">
                <a:solidFill>
                  <a:srgbClr val="A9A9A9"/>
                </a:solidFill>
                <a:latin typeface="Lucida Console"/>
              </a:rPr>
              <a:t>.</a:t>
            </a:r>
            <a:r>
              <a:rPr lang="en-US" sz="2040" dirty="0" err="1">
                <a:solidFill>
                  <a:prstClr val="black"/>
                </a:solidFill>
                <a:latin typeface="Lucida Console"/>
              </a:rPr>
              <a:t>GetSpecialRole</a:t>
            </a:r>
            <a:r>
              <a:rPr lang="en-US" sz="2040" dirty="0">
                <a:solidFill>
                  <a:prstClr val="black"/>
                </a:solidFill>
                <a:latin typeface="Lucida Console"/>
              </a:rPr>
              <a:t>(</a:t>
            </a:r>
            <a:r>
              <a:rPr lang="en-US" sz="2040" dirty="0">
                <a:solidFill>
                  <a:srgbClr val="8B0000"/>
                </a:solidFill>
                <a:latin typeface="Lucida Console"/>
              </a:rPr>
              <a:t>"</a:t>
            </a:r>
            <a:r>
              <a:rPr lang="en-US" sz="2040" dirty="0" err="1">
                <a:solidFill>
                  <a:srgbClr val="8B0000"/>
                </a:solidFill>
                <a:latin typeface="Lucida Console"/>
              </a:rPr>
              <a:t>FullControl</a:t>
            </a:r>
            <a:r>
              <a:rPr lang="en-US" sz="2040" dirty="0">
                <a:solidFill>
                  <a:srgbClr val="8B0000"/>
                </a:solidFill>
                <a:latin typeface="Lucida Console"/>
              </a:rPr>
              <a:t>"</a:t>
            </a:r>
            <a:r>
              <a:rPr lang="en-US" sz="2040" dirty="0">
                <a:solidFill>
                  <a:prstClr val="black"/>
                </a:solidFill>
                <a:latin typeface="Lucida Console"/>
              </a:rPr>
              <a:t>)) </a:t>
            </a:r>
          </a:p>
          <a:p>
            <a:endParaRPr lang="en-US" sz="2040" dirty="0">
              <a:solidFill>
                <a:prstClr val="black"/>
              </a:solidFill>
              <a:latin typeface="Lucida Console"/>
            </a:endParaRPr>
          </a:p>
          <a:p>
            <a:r>
              <a:rPr lang="en-US" sz="2040" dirty="0">
                <a:solidFill>
                  <a:srgbClr val="006400"/>
                </a:solidFill>
                <a:latin typeface="Lucida Console"/>
              </a:rPr>
              <a:t>#Update the web app</a:t>
            </a:r>
            <a:endParaRPr lang="en-US" sz="2040" dirty="0">
              <a:solidFill>
                <a:prstClr val="black"/>
              </a:solidFill>
              <a:latin typeface="Lucida Console"/>
            </a:endParaRPr>
          </a:p>
          <a:p>
            <a:r>
              <a:rPr lang="en-US" sz="2040" dirty="0">
                <a:solidFill>
                  <a:srgbClr val="FF4500"/>
                </a:solidFill>
                <a:latin typeface="Lucida Console"/>
              </a:rPr>
              <a:t>$</a:t>
            </a:r>
            <a:r>
              <a:rPr lang="en-US" sz="2040" dirty="0" err="1">
                <a:solidFill>
                  <a:srgbClr val="FF4500"/>
                </a:solidFill>
                <a:latin typeface="Lucida Console"/>
              </a:rPr>
              <a:t>wa</a:t>
            </a:r>
            <a:r>
              <a:rPr lang="en-US" sz="2040" dirty="0" err="1">
                <a:solidFill>
                  <a:srgbClr val="A9A9A9"/>
                </a:solidFill>
                <a:latin typeface="Lucida Console"/>
              </a:rPr>
              <a:t>.</a:t>
            </a:r>
            <a:r>
              <a:rPr lang="en-US" sz="2040" dirty="0" err="1">
                <a:solidFill>
                  <a:prstClr val="black"/>
                </a:solidFill>
                <a:latin typeface="Lucida Console"/>
              </a:rPr>
              <a:t>Update</a:t>
            </a:r>
            <a:r>
              <a:rPr lang="en-US" sz="2040" dirty="0">
                <a:solidFill>
                  <a:prstClr val="black"/>
                </a:solidFill>
                <a:latin typeface="Lucida Console"/>
              </a:rPr>
              <a:t>()</a:t>
            </a:r>
          </a:p>
          <a:p>
            <a:endParaRPr lang="en-US" sz="2040" dirty="0">
              <a:solidFill>
                <a:prstClr val="black"/>
              </a:solidFill>
              <a:latin typeface="Lucida Console"/>
            </a:endParaRPr>
          </a:p>
          <a:p>
            <a:r>
              <a:rPr lang="en-US" sz="2040" dirty="0">
                <a:solidFill>
                  <a:srgbClr val="006400"/>
                </a:solidFill>
                <a:latin typeface="Lucida Console"/>
              </a:rPr>
              <a:t>#</a:t>
            </a:r>
            <a:r>
              <a:rPr lang="en-US" sz="2040" dirty="0" err="1">
                <a:solidFill>
                  <a:srgbClr val="006400"/>
                </a:solidFill>
                <a:latin typeface="Lucida Console"/>
              </a:rPr>
              <a:t>IISReset</a:t>
            </a:r>
            <a:endParaRPr lang="en-US" sz="2040" dirty="0">
              <a:solidFill>
                <a:prstClr val="black"/>
              </a:solidFill>
              <a:latin typeface="Lucida Console"/>
            </a:endParaRPr>
          </a:p>
          <a:p>
            <a:r>
              <a:rPr lang="en-US" sz="2040" dirty="0" err="1">
                <a:solidFill>
                  <a:srgbClr val="0000FF"/>
                </a:solidFill>
                <a:latin typeface="Lucida Console"/>
              </a:rPr>
              <a:t>iisreset</a:t>
            </a:r>
            <a:endParaRPr lang="en-US" sz="2040" dirty="0">
              <a:solidFill>
                <a:prstClr val="black"/>
              </a:solidFill>
              <a:latin typeface="Lucida Console"/>
            </a:endParaRPr>
          </a:p>
        </p:txBody>
      </p:sp>
      <p:sp>
        <p:nvSpPr>
          <p:cNvPr id="2" name="Down Arrow Callout 1"/>
          <p:cNvSpPr/>
          <p:nvPr/>
        </p:nvSpPr>
        <p:spPr bwMode="auto">
          <a:xfrm>
            <a:off x="7854730" y="1135062"/>
            <a:ext cx="3652696" cy="1088037"/>
          </a:xfrm>
          <a:prstGeom prst="downArrowCallou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836" dirty="0">
                <a:gradFill>
                  <a:gsLst>
                    <a:gs pos="0">
                      <a:srgbClr val="FFFFFF"/>
                    </a:gs>
                    <a:gs pos="100000">
                      <a:srgbClr val="FFFFFF"/>
                    </a:gs>
                  </a:gsLst>
                  <a:lin ang="5400000" scaled="0"/>
                </a:gradFill>
              </a:rPr>
              <a:t>Encoded Windows Claim (User Logon Name)</a:t>
            </a:r>
          </a:p>
        </p:txBody>
      </p:sp>
      <p:sp>
        <p:nvSpPr>
          <p:cNvPr id="6" name="Down Arrow Callout 5"/>
          <p:cNvSpPr/>
          <p:nvPr/>
        </p:nvSpPr>
        <p:spPr bwMode="auto">
          <a:xfrm rot="5400000">
            <a:off x="10197530" y="3403818"/>
            <a:ext cx="901145" cy="3264113"/>
          </a:xfrm>
          <a:prstGeom prst="downArrowCallou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vert270"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836">
                <a:gradFill>
                  <a:gsLst>
                    <a:gs pos="0">
                      <a:srgbClr val="FFFFFF"/>
                    </a:gs>
                    <a:gs pos="100000">
                      <a:srgbClr val="FFFFFF"/>
                    </a:gs>
                  </a:gsLst>
                  <a:lin ang="5400000" scaled="0"/>
                </a:gradFill>
              </a:rPr>
              <a:t>Web Application Policy</a:t>
            </a:r>
          </a:p>
        </p:txBody>
      </p:sp>
      <p:sp>
        <p:nvSpPr>
          <p:cNvPr id="7" name="Rectangle 6"/>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51163669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Session Objectives And Takeaways</a:t>
            </a:r>
            <a:endParaRPr lang="en-US" dirty="0"/>
          </a:p>
        </p:txBody>
      </p:sp>
      <p:sp>
        <p:nvSpPr>
          <p:cNvPr id="13" name="Text Placeholder 12"/>
          <p:cNvSpPr>
            <a:spLocks noGrp="1"/>
          </p:cNvSpPr>
          <p:nvPr>
            <p:ph type="body" sz="quarter" idx="10"/>
          </p:nvPr>
        </p:nvSpPr>
        <p:spPr/>
        <p:txBody>
          <a:bodyPr/>
          <a:lstStyle/>
          <a:p>
            <a:r>
              <a:rPr lang="en-US" dirty="0" smtClean="0"/>
              <a:t>Discuss the common issues encountered when migrating claims based sites</a:t>
            </a:r>
          </a:p>
          <a:p>
            <a:pPr lvl="1"/>
            <a:r>
              <a:rPr lang="en-US" dirty="0" smtClean="0"/>
              <a:t>Identify the different scenarios for claims migration</a:t>
            </a:r>
          </a:p>
          <a:p>
            <a:pPr lvl="1"/>
            <a:r>
              <a:rPr lang="en-US" dirty="0" smtClean="0"/>
              <a:t>Identify the pros and cons when planning for migration</a:t>
            </a:r>
          </a:p>
          <a:p>
            <a:r>
              <a:rPr lang="en-US" dirty="0" smtClean="0"/>
              <a:t>Assumptions</a:t>
            </a:r>
          </a:p>
          <a:p>
            <a:pPr lvl="1"/>
            <a:r>
              <a:rPr lang="en-US" dirty="0" smtClean="0"/>
              <a:t>You have set up claims based authentication with SharePoint 2010</a:t>
            </a:r>
          </a:p>
          <a:p>
            <a:pPr lvl="1"/>
            <a:r>
              <a:rPr lang="en-US" dirty="0" smtClean="0"/>
              <a:t>Bonus – You have built a SharePoint custom claims provider (CCP)</a:t>
            </a:r>
            <a:endParaRPr lang="en-US" dirty="0"/>
          </a:p>
        </p:txBody>
      </p:sp>
    </p:spTree>
    <p:extLst>
      <p:ext uri="{BB962C8B-B14F-4D97-AF65-F5344CB8AC3E}">
        <p14:creationId xmlns:p14="http://schemas.microsoft.com/office/powerpoint/2010/main" val="147368618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Migration to Claims</a:t>
            </a:r>
            <a:endParaRPr lang="en-US" dirty="0"/>
          </a:p>
        </p:txBody>
      </p:sp>
      <p:sp>
        <p:nvSpPr>
          <p:cNvPr id="6" name="Text Placeholder 5"/>
          <p:cNvSpPr>
            <a:spLocks noGrp="1"/>
          </p:cNvSpPr>
          <p:nvPr>
            <p:ph type="body" sz="quarter" idx="12"/>
          </p:nvPr>
        </p:nvSpPr>
        <p:spPr/>
        <p:txBody>
          <a:bodyPr>
            <a:normAutofit/>
          </a:bodyPr>
          <a:lstStyle/>
          <a:p>
            <a:r>
              <a:rPr lang="en-US" dirty="0" smtClean="0"/>
              <a:t>Nathan Miller</a:t>
            </a:r>
            <a:endParaRPr lang="en-US" dirty="0"/>
          </a:p>
        </p:txBody>
      </p:sp>
    </p:spTree>
    <p:extLst>
      <p:ext uri="{BB962C8B-B14F-4D97-AF65-F5344CB8AC3E}">
        <p14:creationId xmlns:p14="http://schemas.microsoft.com/office/powerpoint/2010/main" val="19759567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Impersonating the User Using C2WTS</a:t>
            </a:r>
          </a:p>
        </p:txBody>
      </p:sp>
      <p:sp>
        <p:nvSpPr>
          <p:cNvPr id="3" name="Text Placeholder 2"/>
          <p:cNvSpPr>
            <a:spLocks noGrp="1"/>
          </p:cNvSpPr>
          <p:nvPr>
            <p:ph type="body" sz="quarter" idx="10"/>
          </p:nvPr>
        </p:nvSpPr>
        <p:spPr/>
        <p:txBody>
          <a:bodyPr/>
          <a:lstStyle/>
          <a:p>
            <a:r>
              <a:rPr lang="en-US" sz="2448" dirty="0">
                <a:solidFill>
                  <a:srgbClr val="008000"/>
                </a:solidFill>
                <a:latin typeface="Verdana"/>
              </a:rPr>
              <a:t>// Check the current claims identity and use the UPN claim</a:t>
            </a:r>
            <a:endParaRPr lang="en-US" sz="2448" dirty="0">
              <a:solidFill>
                <a:prstClr val="black"/>
              </a:solidFill>
              <a:latin typeface="Verdana"/>
            </a:endParaRPr>
          </a:p>
          <a:p>
            <a:r>
              <a:rPr lang="en-US" sz="2448" dirty="0">
                <a:solidFill>
                  <a:srgbClr val="0000FF"/>
                </a:solidFill>
                <a:latin typeface="Verdana"/>
              </a:rPr>
              <a:t>if</a:t>
            </a:r>
            <a:r>
              <a:rPr lang="en-US" sz="2448" dirty="0">
                <a:solidFill>
                  <a:prstClr val="black"/>
                </a:solidFill>
                <a:latin typeface="Verdana"/>
              </a:rPr>
              <a:t> (</a:t>
            </a:r>
            <a:r>
              <a:rPr lang="en-US" sz="2448" dirty="0" err="1">
                <a:solidFill>
                  <a:prstClr val="black"/>
                </a:solidFill>
                <a:latin typeface="Verdana"/>
              </a:rPr>
              <a:t>SPSecurityContext.IsWindowsIdentityAvailable</a:t>
            </a:r>
            <a:r>
              <a:rPr lang="en-US" sz="2448" dirty="0">
                <a:solidFill>
                  <a:prstClr val="black"/>
                </a:solidFill>
                <a:latin typeface="Verdana"/>
              </a:rPr>
              <a:t>)</a:t>
            </a:r>
          </a:p>
          <a:p>
            <a:r>
              <a:rPr lang="en-US" sz="2448" dirty="0">
                <a:solidFill>
                  <a:prstClr val="black"/>
                </a:solidFill>
                <a:latin typeface="Verdana"/>
              </a:rPr>
              <a:t>{</a:t>
            </a:r>
          </a:p>
          <a:p>
            <a:r>
              <a:rPr lang="en-US" sz="2448" dirty="0">
                <a:solidFill>
                  <a:prstClr val="black"/>
                </a:solidFill>
                <a:latin typeface="Verdana"/>
              </a:rPr>
              <a:t>    </a:t>
            </a:r>
            <a:r>
              <a:rPr lang="en-US" sz="2448" dirty="0">
                <a:solidFill>
                  <a:srgbClr val="008000"/>
                </a:solidFill>
                <a:latin typeface="Verdana"/>
              </a:rPr>
              <a:t>// Use the c2WTS and get the windows identity</a:t>
            </a:r>
            <a:endParaRPr lang="en-US" sz="2448" dirty="0">
              <a:solidFill>
                <a:prstClr val="black"/>
              </a:solidFill>
              <a:latin typeface="Verdana"/>
            </a:endParaRPr>
          </a:p>
          <a:p>
            <a:r>
              <a:rPr lang="en-US" sz="2448" dirty="0">
                <a:solidFill>
                  <a:prstClr val="black"/>
                </a:solidFill>
                <a:latin typeface="Verdana"/>
              </a:rPr>
              <a:t>    </a:t>
            </a:r>
            <a:r>
              <a:rPr lang="en-US" sz="2448" dirty="0" err="1">
                <a:solidFill>
                  <a:prstClr val="black"/>
                </a:solidFill>
                <a:latin typeface="Verdana"/>
              </a:rPr>
              <a:t>WindowsIdentity</a:t>
            </a:r>
            <a:r>
              <a:rPr lang="en-US" sz="2448" dirty="0">
                <a:solidFill>
                  <a:prstClr val="black"/>
                </a:solidFill>
                <a:latin typeface="Verdana"/>
              </a:rPr>
              <a:t> </a:t>
            </a:r>
            <a:r>
              <a:rPr lang="en-US" sz="2448" dirty="0" err="1">
                <a:solidFill>
                  <a:prstClr val="black"/>
                </a:solidFill>
                <a:latin typeface="Verdana"/>
              </a:rPr>
              <a:t>wid</a:t>
            </a:r>
            <a:r>
              <a:rPr lang="en-US" sz="2448" dirty="0">
                <a:solidFill>
                  <a:prstClr val="black"/>
                </a:solidFill>
                <a:latin typeface="Verdana"/>
              </a:rPr>
              <a:t> = </a:t>
            </a:r>
            <a:r>
              <a:rPr lang="en-US" sz="2448" dirty="0" err="1">
                <a:solidFill>
                  <a:prstClr val="black"/>
                </a:solidFill>
                <a:latin typeface="Verdana"/>
              </a:rPr>
              <a:t>SPSecurityContext.Current.WindowsIdentity</a:t>
            </a:r>
            <a:r>
              <a:rPr lang="en-US" sz="2448" dirty="0">
                <a:solidFill>
                  <a:prstClr val="black"/>
                </a:solidFill>
                <a:latin typeface="Verdana"/>
              </a:rPr>
              <a:t>;</a:t>
            </a:r>
          </a:p>
          <a:p>
            <a:r>
              <a:rPr lang="en-US" sz="2448" dirty="0">
                <a:solidFill>
                  <a:prstClr val="black"/>
                </a:solidFill>
                <a:latin typeface="Verdana"/>
              </a:rPr>
              <a:t>    </a:t>
            </a:r>
            <a:r>
              <a:rPr lang="en-US" sz="2448" dirty="0">
                <a:solidFill>
                  <a:srgbClr val="008000"/>
                </a:solidFill>
                <a:latin typeface="Verdana"/>
              </a:rPr>
              <a:t>//Create the Impersonation context</a:t>
            </a:r>
            <a:endParaRPr lang="en-US" sz="2448" dirty="0">
              <a:solidFill>
                <a:prstClr val="black"/>
              </a:solidFill>
              <a:latin typeface="Verdana"/>
            </a:endParaRPr>
          </a:p>
          <a:p>
            <a:r>
              <a:rPr lang="en-US" sz="2448" dirty="0">
                <a:solidFill>
                  <a:prstClr val="black"/>
                </a:solidFill>
                <a:latin typeface="Verdana"/>
              </a:rPr>
              <a:t>    </a:t>
            </a:r>
            <a:r>
              <a:rPr lang="en-US" sz="2448" dirty="0">
                <a:solidFill>
                  <a:srgbClr val="0000FF"/>
                </a:solidFill>
                <a:latin typeface="Verdana"/>
              </a:rPr>
              <a:t>using</a:t>
            </a:r>
            <a:r>
              <a:rPr lang="en-US" sz="2448" dirty="0">
                <a:solidFill>
                  <a:prstClr val="black"/>
                </a:solidFill>
                <a:latin typeface="Verdana"/>
              </a:rPr>
              <a:t> ( </a:t>
            </a:r>
            <a:r>
              <a:rPr lang="en-US" sz="2448" dirty="0" err="1">
                <a:solidFill>
                  <a:prstClr val="black"/>
                </a:solidFill>
                <a:latin typeface="Verdana"/>
              </a:rPr>
              <a:t>WindowsImpersonationContext</a:t>
            </a:r>
            <a:r>
              <a:rPr lang="en-US" sz="2448" dirty="0">
                <a:solidFill>
                  <a:prstClr val="black"/>
                </a:solidFill>
                <a:latin typeface="Verdana"/>
              </a:rPr>
              <a:t> </a:t>
            </a:r>
            <a:r>
              <a:rPr lang="en-US" sz="2448" dirty="0" err="1">
                <a:solidFill>
                  <a:prstClr val="black"/>
                </a:solidFill>
                <a:latin typeface="Verdana"/>
              </a:rPr>
              <a:t>ctxt</a:t>
            </a:r>
            <a:r>
              <a:rPr lang="en-US" sz="2448" dirty="0">
                <a:solidFill>
                  <a:prstClr val="black"/>
                </a:solidFill>
                <a:latin typeface="Verdana"/>
              </a:rPr>
              <a:t> = </a:t>
            </a:r>
            <a:r>
              <a:rPr lang="en-US" sz="2448" dirty="0" err="1">
                <a:solidFill>
                  <a:prstClr val="black"/>
                </a:solidFill>
                <a:latin typeface="Verdana"/>
              </a:rPr>
              <a:t>wid.Impersonate</a:t>
            </a:r>
            <a:r>
              <a:rPr lang="en-US" sz="2448" dirty="0">
                <a:solidFill>
                  <a:prstClr val="black"/>
                </a:solidFill>
                <a:latin typeface="Verdana"/>
              </a:rPr>
              <a:t>() )</a:t>
            </a:r>
          </a:p>
          <a:p>
            <a:r>
              <a:rPr lang="en-US" sz="2448" dirty="0">
                <a:solidFill>
                  <a:prstClr val="black"/>
                </a:solidFill>
                <a:latin typeface="Verdana"/>
              </a:rPr>
              <a:t>    {</a:t>
            </a:r>
          </a:p>
          <a:p>
            <a:r>
              <a:rPr lang="en-US" sz="2448" dirty="0">
                <a:solidFill>
                  <a:prstClr val="black"/>
                </a:solidFill>
                <a:latin typeface="Verdana"/>
              </a:rPr>
              <a:t>        </a:t>
            </a:r>
            <a:r>
              <a:rPr lang="en-US" sz="2448" dirty="0">
                <a:solidFill>
                  <a:srgbClr val="008000"/>
                </a:solidFill>
                <a:latin typeface="Verdana"/>
              </a:rPr>
              <a:t>// Do work here</a:t>
            </a:r>
            <a:endParaRPr lang="en-US" sz="2448" dirty="0">
              <a:solidFill>
                <a:prstClr val="black"/>
              </a:solidFill>
              <a:latin typeface="Verdana"/>
            </a:endParaRPr>
          </a:p>
          <a:p>
            <a:r>
              <a:rPr lang="en-US" sz="2448" dirty="0">
                <a:solidFill>
                  <a:prstClr val="black"/>
                </a:solidFill>
                <a:latin typeface="Verdana"/>
              </a:rPr>
              <a:t>    }</a:t>
            </a:r>
          </a:p>
          <a:p>
            <a:r>
              <a:rPr lang="en-US" sz="2448" dirty="0">
                <a:solidFill>
                  <a:prstClr val="black"/>
                </a:solidFill>
                <a:latin typeface="Verdana"/>
              </a:rPr>
              <a:t>}</a:t>
            </a:r>
          </a:p>
        </p:txBody>
      </p:sp>
      <p:sp>
        <p:nvSpPr>
          <p:cNvPr id="4" name="Down Arrow Callout 3"/>
          <p:cNvSpPr/>
          <p:nvPr/>
        </p:nvSpPr>
        <p:spPr bwMode="auto">
          <a:xfrm rot="5400000">
            <a:off x="9642556" y="453943"/>
            <a:ext cx="1094510" cy="3066349"/>
          </a:xfrm>
          <a:prstGeom prst="downArrowCallou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vert270"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a:gradFill>
                  <a:gsLst>
                    <a:gs pos="0">
                      <a:srgbClr val="FFFFFF"/>
                    </a:gs>
                    <a:gs pos="100000">
                      <a:srgbClr val="FFFFFF"/>
                    </a:gs>
                  </a:gsLst>
                  <a:lin ang="5400000" scaled="0"/>
                </a:gradFill>
              </a:rPr>
              <a:t>Only available if the user logged on via </a:t>
            </a:r>
            <a:r>
              <a:rPr lang="en-US" err="1">
                <a:gradFill>
                  <a:gsLst>
                    <a:gs pos="0">
                      <a:srgbClr val="FFFFFF"/>
                    </a:gs>
                    <a:gs pos="100000">
                      <a:srgbClr val="FFFFFF"/>
                    </a:gs>
                  </a:gsLst>
                  <a:lin ang="5400000" scaled="0"/>
                </a:gradFill>
              </a:rPr>
              <a:t>WinClaims</a:t>
            </a:r>
            <a:endParaRPr lang="en-US">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30886109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Getting the Current User In Claims Mode</a:t>
            </a:r>
          </a:p>
        </p:txBody>
      </p:sp>
      <p:sp>
        <p:nvSpPr>
          <p:cNvPr id="3" name="Content Placeholder 2"/>
          <p:cNvSpPr>
            <a:spLocks noGrp="1"/>
          </p:cNvSpPr>
          <p:nvPr>
            <p:ph type="body" sz="quarter" idx="10"/>
          </p:nvPr>
        </p:nvSpPr>
        <p:spPr>
          <a:prstGeom prst="rect">
            <a:avLst/>
          </a:prstGeom>
        </p:spPr>
        <p:txBody>
          <a:bodyPr/>
          <a:lstStyle/>
          <a:p>
            <a:r>
              <a:rPr lang="en-US" sz="2448" dirty="0" err="1">
                <a:solidFill>
                  <a:srgbClr val="2B91AF"/>
                </a:solidFill>
                <a:highlight>
                  <a:srgbClr val="FFFFFF"/>
                </a:highlight>
                <a:latin typeface="Consolas"/>
              </a:rPr>
              <a:t>HttpContext</a:t>
            </a:r>
            <a:r>
              <a:rPr lang="en-US" sz="2448" dirty="0" err="1">
                <a:solidFill>
                  <a:srgbClr val="000000"/>
                </a:solidFill>
                <a:highlight>
                  <a:srgbClr val="FFFFFF"/>
                </a:highlight>
                <a:latin typeface="Consolas"/>
              </a:rPr>
              <a:t>.Current.Identity</a:t>
            </a:r>
            <a:r>
              <a:rPr lang="en-US" sz="2448" dirty="0">
                <a:solidFill>
                  <a:srgbClr val="000000"/>
                </a:solidFill>
                <a:highlight>
                  <a:srgbClr val="FFFFFF"/>
                </a:highlight>
                <a:latin typeface="Consolas"/>
              </a:rPr>
              <a:t>; </a:t>
            </a:r>
            <a:r>
              <a:rPr lang="en-US" sz="2448" dirty="0">
                <a:solidFill>
                  <a:srgbClr val="008000"/>
                </a:solidFill>
                <a:highlight>
                  <a:srgbClr val="FFFFFF"/>
                </a:highlight>
                <a:latin typeface="Consolas"/>
              </a:rPr>
              <a:t>//Old way</a:t>
            </a:r>
            <a:endParaRPr lang="en-US" sz="2448" dirty="0">
              <a:solidFill>
                <a:srgbClr val="000000"/>
              </a:solidFill>
              <a:highlight>
                <a:srgbClr val="FFFFFF"/>
              </a:highlight>
              <a:latin typeface="Consolas"/>
            </a:endParaRPr>
          </a:p>
          <a:p>
            <a:endParaRPr lang="en-US" sz="2448" dirty="0">
              <a:solidFill>
                <a:srgbClr val="000000"/>
              </a:solidFill>
              <a:highlight>
                <a:srgbClr val="FFFFFF"/>
              </a:highlight>
              <a:latin typeface="Consolas"/>
            </a:endParaRPr>
          </a:p>
          <a:p>
            <a:r>
              <a:rPr lang="en-US" sz="2448" dirty="0" err="1">
                <a:solidFill>
                  <a:srgbClr val="2B91AF"/>
                </a:solidFill>
                <a:highlight>
                  <a:srgbClr val="FFFFFF"/>
                </a:highlight>
                <a:latin typeface="Consolas"/>
              </a:rPr>
              <a:t>SPContext</a:t>
            </a:r>
            <a:r>
              <a:rPr lang="en-US" sz="2448" dirty="0" err="1">
                <a:solidFill>
                  <a:srgbClr val="000000"/>
                </a:solidFill>
                <a:highlight>
                  <a:srgbClr val="FFFFFF"/>
                </a:highlight>
                <a:latin typeface="Consolas"/>
              </a:rPr>
              <a:t>.Current.Web.CurrentUser</a:t>
            </a:r>
            <a:r>
              <a:rPr lang="en-US" sz="2448" dirty="0">
                <a:solidFill>
                  <a:srgbClr val="000000"/>
                </a:solidFill>
                <a:highlight>
                  <a:srgbClr val="FFFFFF"/>
                </a:highlight>
                <a:latin typeface="Consolas"/>
              </a:rPr>
              <a:t>; </a:t>
            </a:r>
            <a:r>
              <a:rPr lang="en-US" sz="2448" dirty="0">
                <a:solidFill>
                  <a:srgbClr val="008000"/>
                </a:solidFill>
                <a:highlight>
                  <a:srgbClr val="FFFFFF"/>
                </a:highlight>
                <a:latin typeface="Consolas"/>
              </a:rPr>
              <a:t>//Still works</a:t>
            </a:r>
            <a:endParaRPr lang="en-US" sz="2448" dirty="0">
              <a:solidFill>
                <a:srgbClr val="000000"/>
              </a:solidFill>
              <a:highlight>
                <a:srgbClr val="FFFFFF"/>
              </a:highlight>
              <a:latin typeface="Consolas"/>
            </a:endParaRPr>
          </a:p>
          <a:p>
            <a:endParaRPr lang="en-US" sz="2448" dirty="0">
              <a:solidFill>
                <a:srgbClr val="000000"/>
              </a:solidFill>
              <a:highlight>
                <a:srgbClr val="FFFFFF"/>
              </a:highlight>
              <a:latin typeface="Consolas"/>
            </a:endParaRPr>
          </a:p>
          <a:p>
            <a:r>
              <a:rPr lang="en-US" sz="2448" dirty="0" err="1">
                <a:solidFill>
                  <a:srgbClr val="2B91AF"/>
                </a:solidFill>
                <a:highlight>
                  <a:srgbClr val="FFFFFF"/>
                </a:highlight>
                <a:latin typeface="Consolas"/>
              </a:rPr>
              <a:t>IClaimsIdentity</a:t>
            </a:r>
            <a:r>
              <a:rPr lang="en-US" sz="2448" dirty="0">
                <a:solidFill>
                  <a:srgbClr val="000000"/>
                </a:solidFill>
                <a:highlight>
                  <a:srgbClr val="FFFFFF"/>
                </a:highlight>
                <a:latin typeface="Consolas"/>
              </a:rPr>
              <a:t> identity = 	(</a:t>
            </a:r>
            <a:r>
              <a:rPr lang="en-US" sz="2448" dirty="0" err="1">
                <a:solidFill>
                  <a:srgbClr val="2B91AF"/>
                </a:solidFill>
                <a:highlight>
                  <a:srgbClr val="FFFFFF"/>
                </a:highlight>
                <a:latin typeface="Consolas"/>
              </a:rPr>
              <a:t>ClaimsIdentity</a:t>
            </a:r>
            <a:r>
              <a:rPr lang="en-US" sz="2448" dirty="0">
                <a:solidFill>
                  <a:srgbClr val="000000"/>
                </a:solidFill>
                <a:highlight>
                  <a:srgbClr val="FFFFFF"/>
                </a:highlight>
                <a:latin typeface="Consolas"/>
              </a:rPr>
              <a:t>)</a:t>
            </a:r>
            <a:r>
              <a:rPr lang="en-US" sz="2448" dirty="0" err="1">
                <a:solidFill>
                  <a:srgbClr val="2B91AF"/>
                </a:solidFill>
                <a:highlight>
                  <a:srgbClr val="FFFFFF"/>
                </a:highlight>
                <a:latin typeface="Consolas"/>
              </a:rPr>
              <a:t>Thread</a:t>
            </a:r>
            <a:r>
              <a:rPr lang="en-US" sz="2448" dirty="0" err="1">
                <a:solidFill>
                  <a:srgbClr val="000000"/>
                </a:solidFill>
                <a:highlight>
                  <a:srgbClr val="FFFFFF"/>
                </a:highlight>
                <a:latin typeface="Consolas"/>
              </a:rPr>
              <a:t>.CurrentPrincipal.Identity</a:t>
            </a:r>
            <a:r>
              <a:rPr lang="en-US" sz="2448" dirty="0">
                <a:solidFill>
                  <a:srgbClr val="000000"/>
                </a:solidFill>
                <a:highlight>
                  <a:srgbClr val="FFFFFF"/>
                </a:highlight>
                <a:latin typeface="Consolas"/>
              </a:rPr>
              <a:t>; </a:t>
            </a:r>
            <a:r>
              <a:rPr lang="en-US" sz="2448" dirty="0">
                <a:solidFill>
                  <a:srgbClr val="008000"/>
                </a:solidFill>
                <a:highlight>
                  <a:srgbClr val="FFFFFF"/>
                </a:highlight>
                <a:latin typeface="Consolas"/>
              </a:rPr>
              <a:t>// New way</a:t>
            </a:r>
            <a:endParaRPr lang="en-US" sz="2448" dirty="0">
              <a:solidFill>
                <a:srgbClr val="000000"/>
              </a:solidFill>
              <a:highlight>
                <a:srgbClr val="FFFFFF"/>
              </a:highlight>
              <a:latin typeface="Consolas"/>
            </a:endParaRPr>
          </a:p>
        </p:txBody>
      </p:sp>
    </p:spTree>
    <p:extLst>
      <p:ext uri="{BB962C8B-B14F-4D97-AF65-F5344CB8AC3E}">
        <p14:creationId xmlns:p14="http://schemas.microsoft.com/office/powerpoint/2010/main" val="3168000510"/>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5507" dirty="0"/>
              <a:t>Impersonating the User Using WIF</a:t>
            </a:r>
          </a:p>
        </p:txBody>
      </p:sp>
      <p:sp>
        <p:nvSpPr>
          <p:cNvPr id="9" name="Text Placeholder 8"/>
          <p:cNvSpPr>
            <a:spLocks noGrp="1"/>
          </p:cNvSpPr>
          <p:nvPr>
            <p:ph type="body" sz="quarter" idx="10"/>
          </p:nvPr>
        </p:nvSpPr>
        <p:spPr/>
        <p:txBody>
          <a:bodyPr>
            <a:noAutofit/>
          </a:bodyPr>
          <a:lstStyle/>
          <a:p>
            <a:r>
              <a:rPr lang="en-US" sz="1632" dirty="0">
                <a:solidFill>
                  <a:srgbClr val="008000"/>
                </a:solidFill>
              </a:rPr>
              <a:t>/Create the Windows Identity for impersonation</a:t>
            </a:r>
            <a:endParaRPr lang="en-US" sz="1632" dirty="0">
              <a:solidFill>
                <a:prstClr val="black"/>
              </a:solidFill>
            </a:endParaRPr>
          </a:p>
          <a:p>
            <a:r>
              <a:rPr lang="en-US" sz="1632" dirty="0" err="1">
                <a:solidFill>
                  <a:prstClr val="black"/>
                </a:solidFill>
              </a:rPr>
              <a:t>WindowsIdentity</a:t>
            </a:r>
            <a:r>
              <a:rPr lang="en-US" sz="1632" dirty="0">
                <a:solidFill>
                  <a:prstClr val="black"/>
                </a:solidFill>
              </a:rPr>
              <a:t> </a:t>
            </a:r>
            <a:r>
              <a:rPr lang="en-US" sz="1632" dirty="0" err="1">
                <a:solidFill>
                  <a:prstClr val="black"/>
                </a:solidFill>
              </a:rPr>
              <a:t>windowsIdentity</a:t>
            </a:r>
            <a:r>
              <a:rPr lang="en-US" sz="1632" dirty="0">
                <a:solidFill>
                  <a:prstClr val="black"/>
                </a:solidFill>
              </a:rPr>
              <a:t> = </a:t>
            </a:r>
            <a:r>
              <a:rPr lang="en-US" sz="1632" dirty="0">
                <a:solidFill>
                  <a:srgbClr val="0000FF"/>
                </a:solidFill>
              </a:rPr>
              <a:t>null</a:t>
            </a:r>
            <a:r>
              <a:rPr lang="en-US" sz="1632" dirty="0">
                <a:solidFill>
                  <a:prstClr val="black"/>
                </a:solidFill>
              </a:rPr>
              <a:t>;</a:t>
            </a:r>
          </a:p>
          <a:p>
            <a:r>
              <a:rPr lang="en-US" sz="1632" dirty="0">
                <a:solidFill>
                  <a:srgbClr val="0000FF"/>
                </a:solidFill>
              </a:rPr>
              <a:t>try</a:t>
            </a:r>
            <a:endParaRPr lang="en-US" sz="1632" dirty="0">
              <a:solidFill>
                <a:prstClr val="black"/>
              </a:solidFill>
            </a:endParaRPr>
          </a:p>
          <a:p>
            <a:r>
              <a:rPr lang="en-US" sz="1632" dirty="0">
                <a:solidFill>
                  <a:prstClr val="black"/>
                </a:solidFill>
              </a:rPr>
              <a:t>{</a:t>
            </a:r>
          </a:p>
          <a:p>
            <a:r>
              <a:rPr lang="en-US" sz="1632" dirty="0">
                <a:solidFill>
                  <a:srgbClr val="2B91AF"/>
                </a:solidFill>
                <a:highlight>
                  <a:srgbClr val="FFFFFF"/>
                </a:highlight>
                <a:latin typeface="Consolas"/>
              </a:rPr>
              <a:t>  </a:t>
            </a:r>
            <a:r>
              <a:rPr lang="en-US" sz="1632" dirty="0" err="1">
                <a:solidFill>
                  <a:srgbClr val="2B91AF"/>
                </a:solidFill>
                <a:highlight>
                  <a:srgbClr val="FFFFFF"/>
                </a:highlight>
                <a:latin typeface="Consolas"/>
              </a:rPr>
              <a:t>IClaimsIdentity</a:t>
            </a:r>
            <a:r>
              <a:rPr lang="en-US" sz="1632" dirty="0">
                <a:solidFill>
                  <a:srgbClr val="000000"/>
                </a:solidFill>
                <a:highlight>
                  <a:srgbClr val="FFFFFF"/>
                </a:highlight>
                <a:latin typeface="Consolas"/>
              </a:rPr>
              <a:t> identity = (</a:t>
            </a:r>
            <a:r>
              <a:rPr lang="en-US" sz="1632" dirty="0" err="1">
                <a:solidFill>
                  <a:srgbClr val="2B91AF"/>
                </a:solidFill>
                <a:highlight>
                  <a:srgbClr val="FFFFFF"/>
                </a:highlight>
                <a:latin typeface="Consolas"/>
              </a:rPr>
              <a:t>ClaimsIdentity</a:t>
            </a:r>
            <a:r>
              <a:rPr lang="en-US" sz="1632" dirty="0">
                <a:solidFill>
                  <a:srgbClr val="000000"/>
                </a:solidFill>
                <a:highlight>
                  <a:srgbClr val="FFFFFF"/>
                </a:highlight>
                <a:latin typeface="Consolas"/>
              </a:rPr>
              <a:t>)</a:t>
            </a:r>
            <a:r>
              <a:rPr lang="en-US" sz="1632" dirty="0" err="1">
                <a:solidFill>
                  <a:srgbClr val="2B91AF"/>
                </a:solidFill>
                <a:highlight>
                  <a:srgbClr val="FFFFFF"/>
                </a:highlight>
                <a:latin typeface="Consolas"/>
              </a:rPr>
              <a:t>Thread</a:t>
            </a:r>
            <a:r>
              <a:rPr lang="en-US" sz="1632" dirty="0" err="1">
                <a:solidFill>
                  <a:srgbClr val="000000"/>
                </a:solidFill>
                <a:highlight>
                  <a:srgbClr val="FFFFFF"/>
                </a:highlight>
                <a:latin typeface="Consolas"/>
              </a:rPr>
              <a:t>.CurrentPrincipal.Identity</a:t>
            </a:r>
            <a:r>
              <a:rPr lang="en-US" sz="1632" dirty="0">
                <a:solidFill>
                  <a:srgbClr val="000000"/>
                </a:solidFill>
                <a:highlight>
                  <a:srgbClr val="FFFFFF"/>
                </a:highlight>
                <a:latin typeface="Consolas"/>
              </a:rPr>
              <a:t>;</a:t>
            </a:r>
          </a:p>
          <a:p>
            <a:r>
              <a:rPr lang="en-US" sz="1632" dirty="0">
                <a:solidFill>
                  <a:srgbClr val="0000FF"/>
                </a:solidFill>
                <a:highlight>
                  <a:srgbClr val="FFFFFF"/>
                </a:highlight>
                <a:latin typeface="Consolas"/>
              </a:rPr>
              <a:t>  string</a:t>
            </a:r>
            <a:r>
              <a:rPr lang="en-US" sz="1632" dirty="0">
                <a:solidFill>
                  <a:srgbClr val="000000"/>
                </a:solidFill>
                <a:highlight>
                  <a:srgbClr val="FFFFFF"/>
                </a:highlight>
                <a:latin typeface="Consolas"/>
              </a:rPr>
              <a:t> </a:t>
            </a:r>
            <a:r>
              <a:rPr lang="en-US" sz="1632" dirty="0" err="1">
                <a:solidFill>
                  <a:srgbClr val="000000"/>
                </a:solidFill>
                <a:highlight>
                  <a:srgbClr val="FFFFFF"/>
                </a:highlight>
                <a:latin typeface="Consolas"/>
              </a:rPr>
              <a:t>upnFromClaim</a:t>
            </a:r>
            <a:r>
              <a:rPr lang="en-US" sz="1632" dirty="0">
                <a:solidFill>
                  <a:srgbClr val="000000"/>
                </a:solidFill>
                <a:highlight>
                  <a:srgbClr val="FFFFFF"/>
                </a:highlight>
                <a:latin typeface="Consolas"/>
              </a:rPr>
              <a:t> = </a:t>
            </a:r>
            <a:r>
              <a:rPr lang="en-US" sz="1632" dirty="0">
                <a:solidFill>
                  <a:srgbClr val="0000FF"/>
                </a:solidFill>
                <a:highlight>
                  <a:srgbClr val="FFFFFF"/>
                </a:highlight>
                <a:latin typeface="Consolas"/>
              </a:rPr>
              <a:t>null</a:t>
            </a:r>
            <a:r>
              <a:rPr lang="en-US" sz="1632" dirty="0">
                <a:solidFill>
                  <a:srgbClr val="000000"/>
                </a:solidFill>
                <a:highlight>
                  <a:srgbClr val="FFFFFF"/>
                </a:highlight>
                <a:latin typeface="Consolas"/>
              </a:rPr>
              <a:t>;</a:t>
            </a:r>
          </a:p>
          <a:p>
            <a:r>
              <a:rPr lang="en-US" sz="1632" dirty="0">
                <a:solidFill>
                  <a:srgbClr val="0000FF"/>
                </a:solidFill>
                <a:highlight>
                  <a:srgbClr val="FFFFFF"/>
                </a:highlight>
                <a:latin typeface="Consolas"/>
              </a:rPr>
              <a:t>  </a:t>
            </a:r>
            <a:r>
              <a:rPr lang="en-US" sz="1632" dirty="0" err="1">
                <a:solidFill>
                  <a:srgbClr val="0000FF"/>
                </a:solidFill>
                <a:highlight>
                  <a:srgbClr val="FFFFFF"/>
                </a:highlight>
                <a:latin typeface="Consolas"/>
              </a:rPr>
              <a:t>foreach</a:t>
            </a:r>
            <a:r>
              <a:rPr lang="en-US" sz="1632" dirty="0">
                <a:solidFill>
                  <a:srgbClr val="000000"/>
                </a:solidFill>
                <a:highlight>
                  <a:srgbClr val="FFFFFF"/>
                </a:highlight>
                <a:latin typeface="Consolas"/>
              </a:rPr>
              <a:t> (</a:t>
            </a:r>
            <a:r>
              <a:rPr lang="en-US" sz="1632" dirty="0">
                <a:solidFill>
                  <a:srgbClr val="2B91AF"/>
                </a:solidFill>
                <a:highlight>
                  <a:srgbClr val="FFFFFF"/>
                </a:highlight>
                <a:latin typeface="Consolas"/>
              </a:rPr>
              <a:t>Claim</a:t>
            </a:r>
            <a:r>
              <a:rPr lang="en-US" sz="1632" dirty="0">
                <a:solidFill>
                  <a:srgbClr val="000000"/>
                </a:solidFill>
                <a:highlight>
                  <a:srgbClr val="FFFFFF"/>
                </a:highlight>
                <a:latin typeface="Consolas"/>
              </a:rPr>
              <a:t> </a:t>
            </a:r>
            <a:r>
              <a:rPr lang="en-US" sz="1632" dirty="0" err="1">
                <a:solidFill>
                  <a:srgbClr val="000000"/>
                </a:solidFill>
                <a:highlight>
                  <a:srgbClr val="FFFFFF"/>
                </a:highlight>
                <a:latin typeface="Consolas"/>
              </a:rPr>
              <a:t>claim</a:t>
            </a:r>
            <a:r>
              <a:rPr lang="en-US" sz="1632" dirty="0">
                <a:solidFill>
                  <a:srgbClr val="000000"/>
                </a:solidFill>
                <a:highlight>
                  <a:srgbClr val="FFFFFF"/>
                </a:highlight>
                <a:latin typeface="Consolas"/>
              </a:rPr>
              <a:t> </a:t>
            </a:r>
            <a:r>
              <a:rPr lang="en-US" sz="1632" dirty="0">
                <a:solidFill>
                  <a:srgbClr val="0000FF"/>
                </a:solidFill>
                <a:highlight>
                  <a:srgbClr val="FFFFFF"/>
                </a:highlight>
                <a:latin typeface="Consolas"/>
              </a:rPr>
              <a:t>in</a:t>
            </a:r>
            <a:r>
              <a:rPr lang="en-US" sz="1632" dirty="0">
                <a:solidFill>
                  <a:srgbClr val="000000"/>
                </a:solidFill>
                <a:highlight>
                  <a:srgbClr val="FFFFFF"/>
                </a:highlight>
                <a:latin typeface="Consolas"/>
              </a:rPr>
              <a:t> </a:t>
            </a:r>
            <a:r>
              <a:rPr lang="en-US" sz="1632" dirty="0" err="1">
                <a:solidFill>
                  <a:srgbClr val="000000"/>
                </a:solidFill>
                <a:highlight>
                  <a:srgbClr val="FFFFFF"/>
                </a:highlight>
                <a:latin typeface="Consolas"/>
              </a:rPr>
              <a:t>identity.Claims</a:t>
            </a:r>
            <a:r>
              <a:rPr lang="en-US" sz="1632" dirty="0">
                <a:solidFill>
                  <a:srgbClr val="000000"/>
                </a:solidFill>
                <a:highlight>
                  <a:srgbClr val="FFFFFF"/>
                </a:highlight>
                <a:latin typeface="Consolas"/>
              </a:rPr>
              <a:t>)</a:t>
            </a:r>
          </a:p>
          <a:p>
            <a:r>
              <a:rPr lang="en-US" sz="1632" dirty="0">
                <a:solidFill>
                  <a:srgbClr val="000000"/>
                </a:solidFill>
                <a:highlight>
                  <a:srgbClr val="FFFFFF"/>
                </a:highlight>
                <a:latin typeface="Consolas"/>
              </a:rPr>
              <a:t>  {</a:t>
            </a:r>
          </a:p>
          <a:p>
            <a:r>
              <a:rPr lang="en-US" sz="1632" dirty="0">
                <a:solidFill>
                  <a:srgbClr val="0000FF"/>
                </a:solidFill>
                <a:highlight>
                  <a:srgbClr val="FFFFFF"/>
                </a:highlight>
                <a:latin typeface="Consolas"/>
              </a:rPr>
              <a:t>    if</a:t>
            </a:r>
            <a:r>
              <a:rPr lang="en-US" sz="1632" dirty="0">
                <a:solidFill>
                  <a:srgbClr val="000000"/>
                </a:solidFill>
                <a:highlight>
                  <a:srgbClr val="FFFFFF"/>
                </a:highlight>
                <a:latin typeface="Consolas"/>
              </a:rPr>
              <a:t> (</a:t>
            </a:r>
            <a:r>
              <a:rPr lang="en-US" sz="1632" dirty="0" err="1">
                <a:solidFill>
                  <a:srgbClr val="2B91AF"/>
                </a:solidFill>
                <a:highlight>
                  <a:srgbClr val="FFFFFF"/>
                </a:highlight>
                <a:latin typeface="Consolas"/>
              </a:rPr>
              <a:t>StringComparer</a:t>
            </a:r>
            <a:r>
              <a:rPr lang="en-US" sz="1632" dirty="0" err="1">
                <a:solidFill>
                  <a:srgbClr val="000000"/>
                </a:solidFill>
                <a:highlight>
                  <a:srgbClr val="FFFFFF"/>
                </a:highlight>
                <a:latin typeface="Consolas"/>
              </a:rPr>
              <a:t>.Ordinal.Equals</a:t>
            </a:r>
            <a:r>
              <a:rPr lang="en-US" sz="1632" dirty="0">
                <a:solidFill>
                  <a:srgbClr val="000000"/>
                </a:solidFill>
                <a:highlight>
                  <a:srgbClr val="FFFFFF"/>
                </a:highlight>
                <a:latin typeface="Consolas"/>
              </a:rPr>
              <a:t>(</a:t>
            </a:r>
            <a:r>
              <a:rPr lang="en-US" sz="1632" dirty="0" err="1">
                <a:solidFill>
                  <a:srgbClr val="000000"/>
                </a:solidFill>
                <a:highlight>
                  <a:srgbClr val="FFFFFF"/>
                </a:highlight>
                <a:latin typeface="Consolas"/>
              </a:rPr>
              <a:t>System.IdentityModel.Claims.</a:t>
            </a:r>
            <a:r>
              <a:rPr lang="en-US" sz="1632" dirty="0" err="1">
                <a:solidFill>
                  <a:srgbClr val="2B91AF"/>
                </a:solidFill>
                <a:highlight>
                  <a:srgbClr val="FFFFFF"/>
                </a:highlight>
                <a:latin typeface="Consolas"/>
              </a:rPr>
              <a:t>ClaimTypes</a:t>
            </a:r>
            <a:r>
              <a:rPr lang="en-US" sz="1632" dirty="0" err="1">
                <a:solidFill>
                  <a:srgbClr val="000000"/>
                </a:solidFill>
                <a:highlight>
                  <a:srgbClr val="FFFFFF"/>
                </a:highlight>
                <a:latin typeface="Consolas"/>
              </a:rPr>
              <a:t>.Upn</a:t>
            </a:r>
            <a:r>
              <a:rPr lang="en-US" sz="1632" dirty="0">
                <a:solidFill>
                  <a:srgbClr val="000000"/>
                </a:solidFill>
                <a:highlight>
                  <a:srgbClr val="FFFFFF"/>
                </a:highlight>
                <a:latin typeface="Consolas"/>
              </a:rPr>
              <a:t>, </a:t>
            </a:r>
            <a:r>
              <a:rPr lang="en-US" sz="1632" dirty="0" err="1">
                <a:solidFill>
                  <a:srgbClr val="000000"/>
                </a:solidFill>
                <a:highlight>
                  <a:srgbClr val="FFFFFF"/>
                </a:highlight>
                <a:latin typeface="Consolas"/>
              </a:rPr>
              <a:t>claim.ClaimType</a:t>
            </a:r>
            <a:r>
              <a:rPr lang="en-US" sz="1632" dirty="0">
                <a:solidFill>
                  <a:srgbClr val="000000"/>
                </a:solidFill>
                <a:highlight>
                  <a:srgbClr val="FFFFFF"/>
                </a:highlight>
                <a:latin typeface="Consolas"/>
              </a:rPr>
              <a:t>))</a:t>
            </a:r>
          </a:p>
          <a:p>
            <a:r>
              <a:rPr lang="en-US" sz="1632" dirty="0">
                <a:solidFill>
                  <a:srgbClr val="000000"/>
                </a:solidFill>
                <a:highlight>
                  <a:srgbClr val="FFFFFF"/>
                </a:highlight>
                <a:latin typeface="Consolas"/>
              </a:rPr>
              <a:t>    {</a:t>
            </a:r>
          </a:p>
          <a:p>
            <a:r>
              <a:rPr lang="en-US" sz="1632" dirty="0">
                <a:solidFill>
                  <a:srgbClr val="000000"/>
                </a:solidFill>
                <a:highlight>
                  <a:srgbClr val="FFFFFF"/>
                </a:highlight>
                <a:latin typeface="Consolas"/>
              </a:rPr>
              <a:t>      </a:t>
            </a:r>
            <a:r>
              <a:rPr lang="en-US" sz="1632" dirty="0" err="1">
                <a:solidFill>
                  <a:srgbClr val="000000"/>
                </a:solidFill>
                <a:highlight>
                  <a:srgbClr val="FFFFFF"/>
                </a:highlight>
                <a:latin typeface="Consolas"/>
              </a:rPr>
              <a:t>upnFromClaim</a:t>
            </a:r>
            <a:r>
              <a:rPr lang="en-US" sz="1632" dirty="0">
                <a:solidFill>
                  <a:srgbClr val="000000"/>
                </a:solidFill>
                <a:highlight>
                  <a:srgbClr val="FFFFFF"/>
                </a:highlight>
                <a:latin typeface="Consolas"/>
              </a:rPr>
              <a:t> = </a:t>
            </a:r>
            <a:r>
              <a:rPr lang="en-US" sz="1632" dirty="0" err="1">
                <a:solidFill>
                  <a:srgbClr val="000000"/>
                </a:solidFill>
                <a:highlight>
                  <a:srgbClr val="FFFFFF"/>
                </a:highlight>
                <a:latin typeface="Consolas"/>
              </a:rPr>
              <a:t>claim.Value</a:t>
            </a:r>
            <a:r>
              <a:rPr lang="en-US" sz="1632" dirty="0">
                <a:solidFill>
                  <a:srgbClr val="000000"/>
                </a:solidFill>
                <a:highlight>
                  <a:srgbClr val="FFFFFF"/>
                </a:highlight>
                <a:latin typeface="Consolas"/>
              </a:rPr>
              <a:t>;</a:t>
            </a:r>
          </a:p>
          <a:p>
            <a:r>
              <a:rPr lang="en-US" sz="1632" dirty="0">
                <a:solidFill>
                  <a:srgbClr val="0000FF"/>
                </a:solidFill>
                <a:highlight>
                  <a:srgbClr val="FFFFFF"/>
                </a:highlight>
                <a:latin typeface="Consolas"/>
              </a:rPr>
              <a:t>      break</a:t>
            </a:r>
            <a:r>
              <a:rPr lang="en-US" sz="1632" dirty="0">
                <a:solidFill>
                  <a:srgbClr val="000000"/>
                </a:solidFill>
                <a:highlight>
                  <a:srgbClr val="FFFFFF"/>
                </a:highlight>
                <a:latin typeface="Consolas"/>
              </a:rPr>
              <a:t>;</a:t>
            </a:r>
          </a:p>
          <a:p>
            <a:r>
              <a:rPr lang="en-US" sz="1632" dirty="0">
                <a:solidFill>
                  <a:srgbClr val="000000"/>
                </a:solidFill>
                <a:highlight>
                  <a:srgbClr val="FFFFFF"/>
                </a:highlight>
                <a:latin typeface="Consolas"/>
              </a:rPr>
              <a:t>     }</a:t>
            </a:r>
          </a:p>
          <a:p>
            <a:r>
              <a:rPr lang="en-US" sz="1632" dirty="0">
                <a:solidFill>
                  <a:srgbClr val="000000"/>
                </a:solidFill>
                <a:highlight>
                  <a:srgbClr val="FFFFFF"/>
                </a:highlight>
                <a:latin typeface="Consolas"/>
              </a:rPr>
              <a:t>}</a:t>
            </a:r>
          </a:p>
          <a:p>
            <a:r>
              <a:rPr lang="en-US" sz="1632" dirty="0">
                <a:solidFill>
                  <a:prstClr val="black"/>
                </a:solidFill>
              </a:rPr>
              <a:t>   </a:t>
            </a:r>
            <a:r>
              <a:rPr lang="en-US" sz="1632" dirty="0" err="1">
                <a:solidFill>
                  <a:prstClr val="black"/>
                </a:solidFill>
              </a:rPr>
              <a:t>windowsIdentity</a:t>
            </a:r>
            <a:r>
              <a:rPr lang="en-US" sz="1632" dirty="0">
                <a:solidFill>
                  <a:prstClr val="black"/>
                </a:solidFill>
              </a:rPr>
              <a:t> = S4UClient.UpnLogon(</a:t>
            </a:r>
            <a:r>
              <a:rPr lang="en-US" sz="1632" dirty="0" err="1">
                <a:solidFill>
                  <a:prstClr val="black"/>
                </a:solidFill>
              </a:rPr>
              <a:t>UPNForUser</a:t>
            </a:r>
            <a:r>
              <a:rPr lang="en-US" sz="1632" dirty="0">
                <a:solidFill>
                  <a:prstClr val="black"/>
                </a:solidFill>
              </a:rPr>
              <a:t>);</a:t>
            </a:r>
          </a:p>
          <a:p>
            <a:r>
              <a:rPr lang="en-US" sz="1632" dirty="0">
                <a:solidFill>
                  <a:prstClr val="black"/>
                </a:solidFill>
              </a:rPr>
              <a:t>}</a:t>
            </a:r>
          </a:p>
          <a:p>
            <a:r>
              <a:rPr lang="en-US" sz="1632" dirty="0">
                <a:solidFill>
                  <a:srgbClr val="0000FF"/>
                </a:solidFill>
              </a:rPr>
              <a:t>catch</a:t>
            </a:r>
            <a:r>
              <a:rPr lang="en-US" sz="1632" dirty="0">
                <a:solidFill>
                  <a:prstClr val="black"/>
                </a:solidFill>
              </a:rPr>
              <a:t> (</a:t>
            </a:r>
            <a:r>
              <a:rPr lang="en-US" sz="1632" dirty="0" err="1">
                <a:solidFill>
                  <a:prstClr val="black"/>
                </a:solidFill>
              </a:rPr>
              <a:t>SecurityAccessDeniedException</a:t>
            </a:r>
            <a:r>
              <a:rPr lang="en-US" sz="1632" dirty="0">
                <a:solidFill>
                  <a:prstClr val="black"/>
                </a:solidFill>
              </a:rPr>
              <a:t>)</a:t>
            </a:r>
          </a:p>
          <a:p>
            <a:r>
              <a:rPr lang="en-US" sz="1632" dirty="0">
                <a:solidFill>
                  <a:prstClr val="black"/>
                </a:solidFill>
              </a:rPr>
              <a:t>{ }</a:t>
            </a:r>
          </a:p>
        </p:txBody>
      </p:sp>
      <p:sp>
        <p:nvSpPr>
          <p:cNvPr id="2" name="Rectangle 1"/>
          <p:cNvSpPr/>
          <p:nvPr/>
        </p:nvSpPr>
        <p:spPr>
          <a:xfrm>
            <a:off x="5674220" y="3885847"/>
            <a:ext cx="6683657" cy="278354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rgbClr val="008000"/>
                </a:solidFill>
              </a:rPr>
              <a:t>//Check the C2WTS Windows Identity</a:t>
            </a:r>
            <a:endParaRPr lang="en-US" sz="1428" dirty="0">
              <a:solidFill>
                <a:prstClr val="black"/>
              </a:solidFill>
            </a:endParaRPr>
          </a:p>
          <a:p>
            <a:r>
              <a:rPr lang="en-US" sz="1428" dirty="0">
                <a:solidFill>
                  <a:srgbClr val="0000FF"/>
                </a:solidFill>
              </a:rPr>
              <a:t>if</a:t>
            </a:r>
            <a:r>
              <a:rPr lang="en-US" sz="1428" dirty="0">
                <a:solidFill>
                  <a:prstClr val="black"/>
                </a:solidFill>
              </a:rPr>
              <a:t> (</a:t>
            </a:r>
            <a:r>
              <a:rPr lang="en-US" sz="1428" dirty="0" err="1">
                <a:solidFill>
                  <a:prstClr val="black"/>
                </a:solidFill>
              </a:rPr>
              <a:t>windowsIdentity</a:t>
            </a:r>
            <a:r>
              <a:rPr lang="en-US" sz="1428" dirty="0">
                <a:solidFill>
                  <a:prstClr val="black"/>
                </a:solidFill>
              </a:rPr>
              <a:t> != </a:t>
            </a:r>
            <a:r>
              <a:rPr lang="en-US" sz="1428" dirty="0">
                <a:solidFill>
                  <a:srgbClr val="0000FF"/>
                </a:solidFill>
              </a:rPr>
              <a:t>null</a:t>
            </a:r>
            <a:r>
              <a:rPr lang="en-US" sz="1428" dirty="0">
                <a:solidFill>
                  <a:prstClr val="black"/>
                </a:solidFill>
              </a:rPr>
              <a:t>)</a:t>
            </a:r>
          </a:p>
          <a:p>
            <a:r>
              <a:rPr lang="en-US" sz="1428" dirty="0">
                <a:solidFill>
                  <a:prstClr val="black"/>
                </a:solidFill>
              </a:rPr>
              <a:t>{</a:t>
            </a:r>
          </a:p>
          <a:p>
            <a:r>
              <a:rPr lang="en-US" sz="1428" dirty="0">
                <a:solidFill>
                  <a:prstClr val="black"/>
                </a:solidFill>
              </a:rPr>
              <a:t>    </a:t>
            </a:r>
            <a:r>
              <a:rPr lang="en-US" sz="1428" dirty="0">
                <a:solidFill>
                  <a:srgbClr val="0000FF"/>
                </a:solidFill>
              </a:rPr>
              <a:t>using</a:t>
            </a:r>
            <a:r>
              <a:rPr lang="en-US" sz="1428" dirty="0">
                <a:solidFill>
                  <a:prstClr val="black"/>
                </a:solidFill>
              </a:rPr>
              <a:t> (</a:t>
            </a:r>
            <a:r>
              <a:rPr lang="en-US" sz="1428" dirty="0" err="1">
                <a:solidFill>
                  <a:prstClr val="black"/>
                </a:solidFill>
              </a:rPr>
              <a:t>WindowsImpersonationContext</a:t>
            </a:r>
            <a:r>
              <a:rPr lang="en-US" sz="1428" dirty="0">
                <a:solidFill>
                  <a:prstClr val="black"/>
                </a:solidFill>
              </a:rPr>
              <a:t> </a:t>
            </a:r>
            <a:r>
              <a:rPr lang="en-US" sz="1428" dirty="0" err="1">
                <a:solidFill>
                  <a:prstClr val="black"/>
                </a:solidFill>
              </a:rPr>
              <a:t>ctx</a:t>
            </a:r>
            <a:r>
              <a:rPr lang="en-US" sz="1428" dirty="0">
                <a:solidFill>
                  <a:prstClr val="black"/>
                </a:solidFill>
              </a:rPr>
              <a:t> = </a:t>
            </a:r>
            <a:r>
              <a:rPr lang="en-US" sz="1428" dirty="0" err="1">
                <a:solidFill>
                  <a:prstClr val="black"/>
                </a:solidFill>
              </a:rPr>
              <a:t>windowsIdentity.Impersonate</a:t>
            </a:r>
            <a:r>
              <a:rPr lang="en-US" sz="1428" dirty="0">
                <a:solidFill>
                  <a:prstClr val="black"/>
                </a:solidFill>
              </a:rPr>
              <a:t>())</a:t>
            </a:r>
          </a:p>
          <a:p>
            <a:r>
              <a:rPr lang="en-US" sz="1428" dirty="0">
                <a:solidFill>
                  <a:prstClr val="black"/>
                </a:solidFill>
              </a:rPr>
              <a:t>    {</a:t>
            </a:r>
          </a:p>
          <a:p>
            <a:r>
              <a:rPr lang="en-US" sz="1428" dirty="0">
                <a:solidFill>
                  <a:srgbClr val="008000"/>
                </a:solidFill>
              </a:rPr>
              <a:t>//Do work here</a:t>
            </a:r>
            <a:endParaRPr lang="en-US" sz="1428" dirty="0">
              <a:solidFill>
                <a:prstClr val="black"/>
              </a:solidFill>
            </a:endParaRPr>
          </a:p>
          <a:p>
            <a:r>
              <a:rPr lang="en-US" sz="1428" dirty="0">
                <a:solidFill>
                  <a:prstClr val="black"/>
                </a:solidFill>
              </a:rPr>
              <a:t>    }</a:t>
            </a:r>
          </a:p>
          <a:p>
            <a:r>
              <a:rPr lang="en-US" sz="1428" dirty="0">
                <a:solidFill>
                  <a:prstClr val="black"/>
                </a:solidFill>
              </a:rPr>
              <a:t>}</a:t>
            </a:r>
          </a:p>
          <a:p>
            <a:r>
              <a:rPr lang="en-US" sz="1428" dirty="0">
                <a:solidFill>
                  <a:srgbClr val="0000FF"/>
                </a:solidFill>
              </a:rPr>
              <a:t>else</a:t>
            </a:r>
            <a:endParaRPr lang="en-US" sz="1428" dirty="0">
              <a:solidFill>
                <a:prstClr val="black"/>
              </a:solidFill>
            </a:endParaRPr>
          </a:p>
          <a:p>
            <a:r>
              <a:rPr lang="en-US" sz="1428" dirty="0">
                <a:solidFill>
                  <a:prstClr val="black"/>
                </a:solidFill>
              </a:rPr>
              <a:t>{</a:t>
            </a:r>
          </a:p>
          <a:p>
            <a:r>
              <a:rPr lang="en-US" sz="1428" dirty="0">
                <a:solidFill>
                  <a:srgbClr val="008000"/>
                </a:solidFill>
              </a:rPr>
              <a:t>//Unable to impersonate the user</a:t>
            </a:r>
            <a:endParaRPr lang="en-US" sz="1428" dirty="0">
              <a:solidFill>
                <a:prstClr val="black"/>
              </a:solidFill>
            </a:endParaRPr>
          </a:p>
          <a:p>
            <a:r>
              <a:rPr lang="en-US" sz="1428" dirty="0">
                <a:solidFill>
                  <a:prstClr val="black"/>
                </a:solidFill>
              </a:rPr>
              <a:t>}</a:t>
            </a:r>
            <a:endParaRPr lang="en-US" sz="1428" dirty="0"/>
          </a:p>
        </p:txBody>
      </p:sp>
    </p:spTree>
    <p:extLst>
      <p:ext uri="{BB962C8B-B14F-4D97-AF65-F5344CB8AC3E}">
        <p14:creationId xmlns:p14="http://schemas.microsoft.com/office/powerpoint/2010/main" val="47875835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Configuring C2WTS</a:t>
            </a:r>
          </a:p>
        </p:txBody>
      </p:sp>
      <p:sp>
        <p:nvSpPr>
          <p:cNvPr id="3" name="Text Placeholder 2"/>
          <p:cNvSpPr>
            <a:spLocks noGrp="1"/>
          </p:cNvSpPr>
          <p:nvPr>
            <p:ph type="body" sz="quarter" idx="10"/>
          </p:nvPr>
        </p:nvSpPr>
        <p:spPr>
          <a:xfrm>
            <a:off x="274638" y="1221157"/>
            <a:ext cx="11887199" cy="5400305"/>
          </a:xfrm>
        </p:spPr>
        <p:txBody>
          <a:bodyPr>
            <a:normAutofit fontScale="92500" lnSpcReduction="10000"/>
          </a:bodyPr>
          <a:lstStyle/>
          <a:p>
            <a:r>
              <a:rPr lang="en-US" sz="2040" dirty="0">
                <a:solidFill>
                  <a:srgbClr val="0000FF"/>
                </a:solidFill>
                <a:highlight>
                  <a:srgbClr val="FFFFFF"/>
                </a:highlight>
                <a:latin typeface="Consolas"/>
              </a:rPr>
              <a:t>&lt;</a:t>
            </a:r>
            <a:r>
              <a:rPr lang="en-US" sz="2040" dirty="0">
                <a:solidFill>
                  <a:srgbClr val="A31515"/>
                </a:solidFill>
                <a:highlight>
                  <a:srgbClr val="FFFFFF"/>
                </a:highlight>
                <a:latin typeface="Consolas"/>
              </a:rPr>
              <a:t>configuration</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00"/>
                </a:solidFill>
                <a:highlight>
                  <a:srgbClr val="FFFFFF"/>
                </a:highlight>
                <a:latin typeface="Consolas"/>
              </a:rPr>
              <a:t>  …</a:t>
            </a:r>
          </a:p>
          <a:p>
            <a:r>
              <a:rPr lang="en-US" sz="2040" dirty="0">
                <a:solidFill>
                  <a:srgbClr val="0000FF"/>
                </a:solidFill>
                <a:highlight>
                  <a:srgbClr val="FFFFFF"/>
                </a:highlight>
                <a:latin typeface="Consolas"/>
              </a:rPr>
              <a:t>  &lt;</a:t>
            </a:r>
            <a:r>
              <a:rPr lang="en-US" sz="2040" dirty="0" err="1">
                <a:solidFill>
                  <a:srgbClr val="A31515"/>
                </a:solidFill>
                <a:highlight>
                  <a:srgbClr val="FFFFFF"/>
                </a:highlight>
                <a:latin typeface="Consolas"/>
              </a:rPr>
              <a:t>windowsTokenService</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endParaRPr lang="en-US" sz="2040" dirty="0">
              <a:solidFill>
                <a:srgbClr val="000000"/>
              </a:solidFill>
              <a:highlight>
                <a:srgbClr val="FFFFFF"/>
              </a:highlight>
              <a:latin typeface="Consolas"/>
            </a:endParaRPr>
          </a:p>
          <a:p>
            <a:r>
              <a:rPr lang="en-US" sz="2040" dirty="0">
                <a:solidFill>
                  <a:srgbClr val="008000"/>
                </a:solidFill>
                <a:highlight>
                  <a:srgbClr val="FFFFFF"/>
                </a:highlight>
                <a:latin typeface="Consolas"/>
              </a:rPr>
              <a:t>        By default no callers are allowed to use the Claims to Windows Token Service.</a:t>
            </a:r>
            <a:endParaRPr lang="en-US" sz="2040" dirty="0">
              <a:solidFill>
                <a:srgbClr val="000000"/>
              </a:solidFill>
              <a:highlight>
                <a:srgbClr val="FFFFFF"/>
              </a:highlight>
              <a:latin typeface="Consolas"/>
            </a:endParaRPr>
          </a:p>
          <a:p>
            <a:r>
              <a:rPr lang="en-US" sz="2040" dirty="0">
                <a:solidFill>
                  <a:srgbClr val="008000"/>
                </a:solidFill>
                <a:highlight>
                  <a:srgbClr val="FFFFFF"/>
                </a:highlight>
                <a:latin typeface="Consolas"/>
              </a:rPr>
              <a:t>        Add the identities you wish to allow below.</a:t>
            </a:r>
            <a:endParaRPr lang="en-US" sz="2040" dirty="0">
              <a:solidFill>
                <a:srgbClr val="000000"/>
              </a:solidFill>
              <a:highlight>
                <a:srgbClr val="FFFFFF"/>
              </a:highlight>
              <a:latin typeface="Consolas"/>
            </a:endParaRPr>
          </a:p>
          <a:p>
            <a:r>
              <a:rPr lang="en-US" sz="2040" dirty="0">
                <a:solidFill>
                  <a:srgbClr val="008000"/>
                </a:solidFill>
                <a:highlight>
                  <a:srgbClr val="FFFFFF"/>
                </a:highlight>
                <a:latin typeface="Consolas"/>
              </a:rPr>
              <a:t>      </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err="1">
                <a:solidFill>
                  <a:srgbClr val="A31515"/>
                </a:solidFill>
                <a:highlight>
                  <a:srgbClr val="FFFFFF"/>
                </a:highlight>
                <a:latin typeface="Consolas"/>
              </a:rPr>
              <a:t>allowedCallers</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A31515"/>
                </a:solidFill>
                <a:highlight>
                  <a:srgbClr val="FFFFFF"/>
                </a:highlight>
                <a:latin typeface="Consolas"/>
              </a:rPr>
              <a:t>clear</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A31515"/>
                </a:solidFill>
                <a:highlight>
                  <a:srgbClr val="FFFFFF"/>
                </a:highlight>
                <a:latin typeface="Consolas"/>
              </a:rPr>
              <a:t>add</a:t>
            </a:r>
            <a:r>
              <a:rPr lang="en-US" sz="2040" dirty="0">
                <a:solidFill>
                  <a:srgbClr val="0000FF"/>
                </a:solidFill>
                <a:highlight>
                  <a:srgbClr val="FFFFFF"/>
                </a:highlight>
                <a:latin typeface="Consolas"/>
              </a:rPr>
              <a:t> </a:t>
            </a:r>
            <a:r>
              <a:rPr lang="en-US" sz="2040" dirty="0">
                <a:solidFill>
                  <a:srgbClr val="FF0000"/>
                </a:solidFill>
                <a:highlight>
                  <a:srgbClr val="FFFFFF"/>
                </a:highlight>
                <a:latin typeface="Consolas"/>
              </a:rPr>
              <a:t>value</a:t>
            </a:r>
            <a:r>
              <a:rPr lang="en-US" sz="2040" dirty="0">
                <a:solidFill>
                  <a:srgbClr val="0000FF"/>
                </a:solidFill>
                <a:highlight>
                  <a:srgbClr val="FFFFFF"/>
                </a:highlight>
                <a:latin typeface="Consolas"/>
              </a:rPr>
              <a:t>=</a:t>
            </a:r>
            <a:r>
              <a:rPr lang="en-US" sz="2040" dirty="0">
                <a:solidFill>
                  <a:srgbClr val="000000"/>
                </a:solidFill>
                <a:highlight>
                  <a:srgbClr val="FFFFFF"/>
                </a:highlight>
                <a:latin typeface="Consolas"/>
              </a:rPr>
              <a:t>"</a:t>
            </a:r>
            <a:r>
              <a:rPr lang="en-US" sz="2040" dirty="0">
                <a:solidFill>
                  <a:srgbClr val="0000FF"/>
                </a:solidFill>
                <a:highlight>
                  <a:srgbClr val="FFFFFF"/>
                </a:highlight>
                <a:latin typeface="Consolas"/>
              </a:rPr>
              <a:t>WSS_WPG</a:t>
            </a:r>
            <a:r>
              <a:rPr lang="en-US" sz="2040" dirty="0">
                <a:solidFill>
                  <a:srgbClr val="000000"/>
                </a:solidFill>
                <a:highlight>
                  <a:srgbClr val="FFFFFF"/>
                </a:highlight>
                <a:latin typeface="Consolas"/>
              </a:rPr>
              <a:t>"</a:t>
            </a:r>
            <a:r>
              <a:rPr lang="en-US" sz="2040" dirty="0">
                <a:solidFill>
                  <a:srgbClr val="0000FF"/>
                </a:solidFill>
                <a:highlight>
                  <a:srgbClr val="FFFFFF"/>
                </a:highlight>
                <a:latin typeface="Consolas"/>
              </a:rPr>
              <a:t> /&gt;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008000"/>
                </a:solidFill>
                <a:highlight>
                  <a:srgbClr val="FFFFFF"/>
                </a:highlight>
                <a:latin typeface="Consolas"/>
              </a:rPr>
              <a:t> &lt;add value="NT AUTHORITY\Network Service" /&gt; </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008000"/>
                </a:solidFill>
                <a:highlight>
                  <a:srgbClr val="FFFFFF"/>
                </a:highlight>
                <a:latin typeface="Consolas"/>
              </a:rPr>
              <a:t> &lt;add value="NT AUTHORITY\Local Service" /&gt; </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008000"/>
                </a:solidFill>
                <a:highlight>
                  <a:srgbClr val="FFFFFF"/>
                </a:highlight>
                <a:latin typeface="Consolas"/>
              </a:rPr>
              <a:t> &lt;add value="NT AUTHORITY\System" /&gt; </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a:solidFill>
                  <a:srgbClr val="008000"/>
                </a:solidFill>
                <a:highlight>
                  <a:srgbClr val="FFFFFF"/>
                </a:highlight>
                <a:latin typeface="Consolas"/>
              </a:rPr>
              <a:t> &lt;add value="NT AUTHORITY\Authenticated Users" /&gt; </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err="1">
                <a:solidFill>
                  <a:srgbClr val="A31515"/>
                </a:solidFill>
                <a:highlight>
                  <a:srgbClr val="FFFFFF"/>
                </a:highlight>
                <a:latin typeface="Consolas"/>
              </a:rPr>
              <a:t>allowedCallers</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  &lt;/</a:t>
            </a:r>
            <a:r>
              <a:rPr lang="en-US" sz="2040" dirty="0" err="1">
                <a:solidFill>
                  <a:srgbClr val="A31515"/>
                </a:solidFill>
                <a:highlight>
                  <a:srgbClr val="FFFFFF"/>
                </a:highlight>
                <a:latin typeface="Consolas"/>
              </a:rPr>
              <a:t>windowsTokenService</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a:p>
            <a:r>
              <a:rPr lang="en-US" sz="2040" dirty="0">
                <a:solidFill>
                  <a:srgbClr val="0000FF"/>
                </a:solidFill>
                <a:highlight>
                  <a:srgbClr val="FFFFFF"/>
                </a:highlight>
                <a:latin typeface="Consolas"/>
              </a:rPr>
              <a:t>&lt;/</a:t>
            </a:r>
            <a:r>
              <a:rPr lang="en-US" sz="2040" dirty="0">
                <a:solidFill>
                  <a:srgbClr val="A31515"/>
                </a:solidFill>
                <a:highlight>
                  <a:srgbClr val="FFFFFF"/>
                </a:highlight>
                <a:latin typeface="Consolas"/>
              </a:rPr>
              <a:t>configuration</a:t>
            </a:r>
            <a:r>
              <a:rPr lang="en-US" sz="2040" dirty="0">
                <a:solidFill>
                  <a:srgbClr val="0000FF"/>
                </a:solidFill>
                <a:highlight>
                  <a:srgbClr val="FFFFFF"/>
                </a:highlight>
                <a:latin typeface="Consolas"/>
              </a:rPr>
              <a:t>&gt;</a:t>
            </a:r>
            <a:endParaRPr lang="en-US" sz="2040" dirty="0">
              <a:solidFill>
                <a:srgbClr val="000000"/>
              </a:solidFill>
              <a:highlight>
                <a:srgbClr val="FFFFFF"/>
              </a:highlight>
              <a:latin typeface="Consolas"/>
            </a:endParaRPr>
          </a:p>
        </p:txBody>
      </p:sp>
      <p:sp>
        <p:nvSpPr>
          <p:cNvPr id="4" name="Rectangle 1"/>
          <p:cNvSpPr>
            <a:spLocks noChangeArrowheads="1"/>
          </p:cNvSpPr>
          <p:nvPr/>
        </p:nvSpPr>
        <p:spPr bwMode="auto">
          <a:xfrm>
            <a:off x="3017837" y="1287462"/>
            <a:ext cx="8782015" cy="43947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vert="horz" wrap="square" lIns="124326" tIns="62162" rIns="124326" bIns="62162" numCol="1" anchor="ctr" anchorCtr="0" compatLnSpc="1">
            <a:prstTxWarp prst="textNoShape">
              <a:avLst/>
            </a:prstTxWarp>
            <a:spAutoFit/>
          </a:bodyPr>
          <a:lstStyle/>
          <a:p>
            <a:pPr defTabSz="1243194" fontAlgn="base">
              <a:spcBef>
                <a:spcPct val="0"/>
              </a:spcBef>
              <a:spcAft>
                <a:spcPct val="0"/>
              </a:spcAft>
            </a:pPr>
            <a:r>
              <a:rPr lang="en-US" sz="2040" dirty="0">
                <a:solidFill>
                  <a:schemeClr val="tx1"/>
                </a:solidFill>
                <a:latin typeface="Arial Unicode MS" pitchFamily="34" charset="-128"/>
                <a:cs typeface="Arial" pitchFamily="34" charset="0"/>
              </a:rPr>
              <a:t>C:\Program Files\Windows Identity Foundation\v3.5</a:t>
            </a:r>
            <a:r>
              <a:rPr lang="en-US" sz="2040" dirty="0">
                <a:solidFill>
                  <a:schemeClr val="tx1"/>
                </a:solidFill>
                <a:latin typeface="Arial" pitchFamily="34" charset="0"/>
                <a:cs typeface="Arial" pitchFamily="34" charset="0"/>
              </a:rPr>
              <a:t>\</a:t>
            </a:r>
            <a:r>
              <a:rPr lang="en-US" sz="2040" dirty="0">
                <a:solidFill>
                  <a:schemeClr val="accent2"/>
                </a:solidFill>
                <a:latin typeface="Arial" pitchFamily="34" charset="0"/>
                <a:cs typeface="Arial" pitchFamily="34" charset="0"/>
              </a:rPr>
              <a:t>c2wtshost.exe.config</a:t>
            </a:r>
            <a:r>
              <a:rPr lang="en-US" sz="2040" dirty="0">
                <a:solidFill>
                  <a:schemeClr val="tx1"/>
                </a:solidFill>
                <a:latin typeface="Arial" pitchFamily="34" charset="0"/>
                <a:cs typeface="Arial" pitchFamily="34" charset="0"/>
              </a:rPr>
              <a:t> </a:t>
            </a:r>
            <a:endParaRPr lang="en-US" sz="4896"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4193946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5507" dirty="0"/>
              <a:t>C2WTS Particulars</a:t>
            </a:r>
          </a:p>
        </p:txBody>
      </p:sp>
      <p:sp>
        <p:nvSpPr>
          <p:cNvPr id="5" name="Text Placeholder 4"/>
          <p:cNvSpPr>
            <a:spLocks noGrp="1"/>
          </p:cNvSpPr>
          <p:nvPr>
            <p:ph type="body" sz="quarter" idx="10"/>
          </p:nvPr>
        </p:nvSpPr>
        <p:spPr/>
        <p:txBody>
          <a:bodyPr/>
          <a:lstStyle/>
          <a:p>
            <a:pPr marL="0" indent="0">
              <a:buNone/>
            </a:pPr>
            <a:r>
              <a:rPr lang="en-US" sz="4080" dirty="0">
                <a:solidFill>
                  <a:schemeClr val="tx2"/>
                </a:solidFill>
              </a:rPr>
              <a:t>The C2WTS must </a:t>
            </a:r>
          </a:p>
          <a:p>
            <a:pPr marL="0" lvl="1" indent="0" defTabSz="932559">
              <a:lnSpc>
                <a:spcPct val="100000"/>
              </a:lnSpc>
              <a:buNone/>
            </a:pPr>
            <a:r>
              <a:rPr lang="en-US" sz="2040" dirty="0">
                <a:gradFill>
                  <a:gsLst>
                    <a:gs pos="100000">
                      <a:schemeClr val="tx1"/>
                    </a:gs>
                    <a:gs pos="6000">
                      <a:schemeClr val="tx1"/>
                    </a:gs>
                  </a:gsLst>
                  <a:lin ang="5400000" scaled="0"/>
                </a:gradFill>
              </a:rPr>
              <a:t>Run as the Local System account (by default) or as a managed domain account</a:t>
            </a:r>
          </a:p>
          <a:p>
            <a:pPr marL="0" indent="0">
              <a:buNone/>
            </a:pPr>
            <a:r>
              <a:rPr lang="en-US" sz="4080" dirty="0">
                <a:solidFill>
                  <a:schemeClr val="tx2"/>
                </a:solidFill>
              </a:rPr>
              <a:t>Account must: </a:t>
            </a:r>
          </a:p>
          <a:p>
            <a:pPr marL="0" lvl="1" indent="0" defTabSz="932559">
              <a:lnSpc>
                <a:spcPct val="100000"/>
              </a:lnSpc>
              <a:buNone/>
            </a:pPr>
            <a:r>
              <a:rPr lang="en-US" sz="2040" dirty="0">
                <a:gradFill>
                  <a:gsLst>
                    <a:gs pos="100000">
                      <a:schemeClr val="tx1"/>
                    </a:gs>
                    <a:gs pos="6000">
                      <a:schemeClr val="tx1"/>
                    </a:gs>
                  </a:gsLst>
                  <a:lin ang="5400000" scaled="0"/>
                </a:gradFill>
              </a:rPr>
              <a:t>Be a member of the local Administrators group</a:t>
            </a:r>
          </a:p>
          <a:p>
            <a:pPr marL="0" lvl="1" indent="0" defTabSz="932559">
              <a:lnSpc>
                <a:spcPct val="100000"/>
              </a:lnSpc>
              <a:buNone/>
            </a:pPr>
            <a:r>
              <a:rPr lang="en-US" sz="2040" dirty="0">
                <a:gradFill>
                  <a:gsLst>
                    <a:gs pos="100000">
                      <a:schemeClr val="tx1"/>
                    </a:gs>
                    <a:gs pos="6000">
                      <a:schemeClr val="tx1"/>
                    </a:gs>
                  </a:gsLst>
                  <a:lin ang="5400000" scaled="0"/>
                </a:gradFill>
              </a:rPr>
              <a:t>Have "Act as part of the operating system" user rights</a:t>
            </a:r>
          </a:p>
          <a:p>
            <a:pPr marL="0" lvl="1" indent="0" defTabSz="932559">
              <a:lnSpc>
                <a:spcPct val="100000"/>
              </a:lnSpc>
              <a:buNone/>
            </a:pPr>
            <a:r>
              <a:rPr lang="en-US" sz="2040" dirty="0">
                <a:gradFill>
                  <a:gsLst>
                    <a:gs pos="100000">
                      <a:schemeClr val="tx1"/>
                    </a:gs>
                    <a:gs pos="6000">
                      <a:schemeClr val="tx1"/>
                    </a:gs>
                  </a:gsLst>
                  <a:lin ang="5400000" scaled="0"/>
                </a:gradFill>
              </a:rPr>
              <a:t>Impersonate a client after authentication</a:t>
            </a:r>
          </a:p>
          <a:p>
            <a:pPr marL="0" lvl="1" indent="0" defTabSz="932559">
              <a:lnSpc>
                <a:spcPct val="100000"/>
              </a:lnSpc>
              <a:buNone/>
            </a:pPr>
            <a:r>
              <a:rPr lang="en-US" sz="2040" dirty="0">
                <a:gradFill>
                  <a:gsLst>
                    <a:gs pos="100000">
                      <a:schemeClr val="tx1"/>
                    </a:gs>
                    <a:gs pos="6000">
                      <a:schemeClr val="tx1"/>
                    </a:gs>
                  </a:gsLst>
                  <a:lin ang="5400000" scaled="0"/>
                </a:gradFill>
              </a:rPr>
              <a:t>Log on as a service</a:t>
            </a:r>
          </a:p>
          <a:p>
            <a:pPr marL="0" lvl="1" indent="0" defTabSz="932559">
              <a:lnSpc>
                <a:spcPct val="100000"/>
              </a:lnSpc>
              <a:buNone/>
            </a:pPr>
            <a:endParaRPr lang="en-US" sz="2040" dirty="0">
              <a:gradFill>
                <a:gsLst>
                  <a:gs pos="100000">
                    <a:schemeClr val="tx1"/>
                  </a:gs>
                  <a:gs pos="6000">
                    <a:schemeClr val="tx1"/>
                  </a:gs>
                </a:gsLst>
                <a:lin ang="5400000" scaled="0"/>
              </a:gradFill>
            </a:endParaRPr>
          </a:p>
        </p:txBody>
      </p:sp>
      <p:sp>
        <p:nvSpPr>
          <p:cNvPr id="2" name="Rectangle 1"/>
          <p:cNvSpPr/>
          <p:nvPr/>
        </p:nvSpPr>
        <p:spPr>
          <a:xfrm>
            <a:off x="467183" y="5021485"/>
            <a:ext cx="11268957" cy="1534858"/>
          </a:xfrm>
          <a:prstGeom prst="rect">
            <a:avLst/>
          </a:prstGeom>
        </p:spPr>
        <p:txBody>
          <a:bodyPr wrap="square">
            <a:spAutoFit/>
          </a:bodyPr>
          <a:lstStyle/>
          <a:p>
            <a:r>
              <a:rPr lang="en-US" sz="1836" b="1" dirty="0"/>
              <a:t>c2WTS – </a:t>
            </a:r>
          </a:p>
          <a:p>
            <a:r>
              <a:rPr lang="en-US" sz="1836" dirty="0"/>
              <a:t>http://msdn.microsoft.com/en-us/library/ee517278</a:t>
            </a:r>
          </a:p>
          <a:p>
            <a:r>
              <a:rPr lang="en-US" sz="1836" dirty="0"/>
              <a:t>http://msdn.microsoft.com/en-us/library/ee517258</a:t>
            </a:r>
          </a:p>
          <a:p>
            <a:r>
              <a:rPr lang="en-US" sz="1836" b="1" dirty="0"/>
              <a:t>Claims white paper – </a:t>
            </a:r>
          </a:p>
          <a:p>
            <a:r>
              <a:rPr lang="en-US" sz="1836" dirty="0"/>
              <a:t>http://go.microsoft.com/fwlink/?LinkId=196600</a:t>
            </a:r>
          </a:p>
        </p:txBody>
      </p:sp>
    </p:spTree>
    <p:extLst>
      <p:ext uri="{BB962C8B-B14F-4D97-AF65-F5344CB8AC3E}">
        <p14:creationId xmlns:p14="http://schemas.microsoft.com/office/powerpoint/2010/main" val="427800997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bwMode="auto">
          <a:xfrm>
            <a:off x="983045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Optional</a:t>
            </a:r>
          </a:p>
        </p:txBody>
      </p:sp>
      <p:sp>
        <p:nvSpPr>
          <p:cNvPr id="51" name="Rectangle 50"/>
          <p:cNvSpPr/>
          <p:nvPr/>
        </p:nvSpPr>
        <p:spPr bwMode="auto">
          <a:xfrm>
            <a:off x="24536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From</a:t>
            </a:r>
          </a:p>
        </p:txBody>
      </p:sp>
      <p:sp>
        <p:nvSpPr>
          <p:cNvPr id="52" name="Rectangle 51"/>
          <p:cNvSpPr/>
          <p:nvPr/>
        </p:nvSpPr>
        <p:spPr bwMode="auto">
          <a:xfrm>
            <a:off x="2641638" y="1787489"/>
            <a:ext cx="2216553" cy="4740734"/>
          </a:xfrm>
          <a:prstGeom prst="rect">
            <a:avLst/>
          </a:prstGeom>
          <a:solidFill>
            <a:srgbClr val="FFFFFF">
              <a:alpha val="50196"/>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To</a:t>
            </a:r>
          </a:p>
        </p:txBody>
      </p:sp>
      <p:sp>
        <p:nvSpPr>
          <p:cNvPr id="53" name="Rectangle 52"/>
          <p:cNvSpPr/>
          <p:nvPr/>
        </p:nvSpPr>
        <p:spPr bwMode="auto">
          <a:xfrm>
            <a:off x="502414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Method</a:t>
            </a:r>
          </a:p>
        </p:txBody>
      </p:sp>
      <p:sp>
        <p:nvSpPr>
          <p:cNvPr id="54" name="Rectangle 53"/>
          <p:cNvSpPr/>
          <p:nvPr/>
        </p:nvSpPr>
        <p:spPr bwMode="auto">
          <a:xfrm>
            <a:off x="736941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Prep</a:t>
            </a:r>
          </a:p>
        </p:txBody>
      </p:sp>
      <p:sp>
        <p:nvSpPr>
          <p:cNvPr id="5" name="Title 4"/>
          <p:cNvSpPr>
            <a:spLocks noGrp="1"/>
          </p:cNvSpPr>
          <p:nvPr>
            <p:ph type="title"/>
          </p:nvPr>
        </p:nvSpPr>
        <p:spPr/>
        <p:txBody>
          <a:bodyPr>
            <a:normAutofit fontScale="90000"/>
          </a:bodyPr>
          <a:lstStyle/>
          <a:p>
            <a:r>
              <a:rPr lang="en-US" dirty="0"/>
              <a:t>Scenario Roadmap - Classic to SAML </a:t>
            </a:r>
            <a:r>
              <a:rPr lang="en-US" dirty="0" smtClean="0"/>
              <a:t>Claims</a:t>
            </a:r>
            <a:endParaRPr lang="en-US" dirty="0"/>
          </a:p>
        </p:txBody>
      </p:sp>
      <p:sp>
        <p:nvSpPr>
          <p:cNvPr id="43" name="Rectangle 42"/>
          <p:cNvSpPr/>
          <p:nvPr/>
        </p:nvSpPr>
        <p:spPr bwMode="auto">
          <a:xfrm>
            <a:off x="399180" y="2124263"/>
            <a:ext cx="1958467" cy="8393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38" name="Rectangle 37"/>
          <p:cNvSpPr/>
          <p:nvPr/>
        </p:nvSpPr>
        <p:spPr bwMode="auto">
          <a:xfrm>
            <a:off x="5177962" y="4274431"/>
            <a:ext cx="1958467" cy="839343"/>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Custom Content and User Migration</a:t>
            </a:r>
          </a:p>
        </p:txBody>
      </p:sp>
      <p:sp>
        <p:nvSpPr>
          <p:cNvPr id="39" name="Rectangle 38"/>
          <p:cNvSpPr/>
          <p:nvPr/>
        </p:nvSpPr>
        <p:spPr bwMode="auto">
          <a:xfrm>
            <a:off x="9984270" y="5370897"/>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Content Cleanup</a:t>
            </a:r>
          </a:p>
        </p:txBody>
      </p:sp>
      <p:sp>
        <p:nvSpPr>
          <p:cNvPr id="40" name="Rectangle 39"/>
          <p:cNvSpPr/>
          <p:nvPr/>
        </p:nvSpPr>
        <p:spPr bwMode="auto">
          <a:xfrm>
            <a:off x="9984270" y="4274431"/>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Code Migration</a:t>
            </a:r>
          </a:p>
        </p:txBody>
      </p:sp>
      <p:sp>
        <p:nvSpPr>
          <p:cNvPr id="42" name="Rectangle 41"/>
          <p:cNvSpPr/>
          <p:nvPr/>
        </p:nvSpPr>
        <p:spPr bwMode="auto">
          <a:xfrm>
            <a:off x="9984270" y="3186394"/>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Service App Configuration</a:t>
            </a:r>
          </a:p>
        </p:txBody>
      </p:sp>
      <p:sp>
        <p:nvSpPr>
          <p:cNvPr id="44" name="Rectangle 43"/>
          <p:cNvSpPr/>
          <p:nvPr/>
        </p:nvSpPr>
        <p:spPr bwMode="auto">
          <a:xfrm>
            <a:off x="399180" y="3186394"/>
            <a:ext cx="1958467" cy="83934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5" name="Rectangle 44"/>
          <p:cNvSpPr/>
          <p:nvPr/>
        </p:nvSpPr>
        <p:spPr bwMode="auto">
          <a:xfrm>
            <a:off x="399180" y="5370897"/>
            <a:ext cx="1958467" cy="839343"/>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46" name="Rectangle 45"/>
          <p:cNvSpPr/>
          <p:nvPr/>
        </p:nvSpPr>
        <p:spPr bwMode="auto">
          <a:xfrm>
            <a:off x="399180" y="4289336"/>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grpSp>
        <p:nvGrpSpPr>
          <p:cNvPr id="7" name="Group 6"/>
          <p:cNvGrpSpPr/>
          <p:nvPr/>
        </p:nvGrpSpPr>
        <p:grpSpPr>
          <a:xfrm>
            <a:off x="2795452" y="2124262"/>
            <a:ext cx="6686248" cy="4085978"/>
            <a:chOff x="2738436" y="2082800"/>
            <a:chExt cx="6555740" cy="4006224"/>
          </a:xfrm>
        </p:grpSpPr>
        <p:sp>
          <p:nvSpPr>
            <p:cNvPr id="62" name="Rectangle 61"/>
            <p:cNvSpPr/>
            <p:nvPr/>
          </p:nvSpPr>
          <p:spPr bwMode="auto">
            <a:xfrm>
              <a:off x="5074442" y="5266064"/>
              <a:ext cx="1920240" cy="822960"/>
            </a:xfrm>
            <a:prstGeom prst="rect">
              <a:avLst/>
            </a:prstGeom>
            <a:solidFill>
              <a:schemeClr val="accent6">
                <a:lumMod val="5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Configuration and OOTB content migration</a:t>
              </a:r>
            </a:p>
          </p:txBody>
        </p:sp>
        <p:sp>
          <p:nvSpPr>
            <p:cNvPr id="47" name="Rectangle 46"/>
            <p:cNvSpPr/>
            <p:nvPr/>
          </p:nvSpPr>
          <p:spPr bwMode="auto">
            <a:xfrm>
              <a:off x="2738436" y="2082800"/>
              <a:ext cx="1920240" cy="82296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55" name="Rectangle 54"/>
            <p:cNvSpPr/>
            <p:nvPr/>
          </p:nvSpPr>
          <p:spPr bwMode="auto">
            <a:xfrm>
              <a:off x="5074442" y="20828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Deprecated</a:t>
              </a:r>
            </a:p>
          </p:txBody>
        </p:sp>
        <p:sp>
          <p:nvSpPr>
            <p:cNvPr id="36" name="Rectangle 35"/>
            <p:cNvSpPr/>
            <p:nvPr/>
          </p:nvSpPr>
          <p:spPr bwMode="auto">
            <a:xfrm>
              <a:off x="5074442" y="3124200"/>
              <a:ext cx="1920240" cy="822960"/>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OOTB Content and user migration</a:t>
              </a:r>
            </a:p>
          </p:txBody>
        </p:sp>
        <p:sp>
          <p:nvSpPr>
            <p:cNvPr id="41" name="Rectangle 40"/>
            <p:cNvSpPr/>
            <p:nvPr/>
          </p:nvSpPr>
          <p:spPr bwMode="auto">
            <a:xfrm>
              <a:off x="7373936" y="31242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Encoding Inventory</a:t>
              </a:r>
            </a:p>
          </p:txBody>
        </p:sp>
        <p:sp>
          <p:nvSpPr>
            <p:cNvPr id="48" name="Rectangle 47"/>
            <p:cNvSpPr/>
            <p:nvPr/>
          </p:nvSpPr>
          <p:spPr bwMode="auto">
            <a:xfrm>
              <a:off x="2738436" y="3124200"/>
              <a:ext cx="1920240" cy="82296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9" name="Rectangle 48"/>
            <p:cNvSpPr/>
            <p:nvPr/>
          </p:nvSpPr>
          <p:spPr bwMode="auto">
            <a:xfrm>
              <a:off x="2738436" y="5266064"/>
              <a:ext cx="1920240" cy="822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grpSp>
      <p:sp>
        <p:nvSpPr>
          <p:cNvPr id="50" name="Rectangle 49"/>
          <p:cNvSpPr/>
          <p:nvPr/>
        </p:nvSpPr>
        <p:spPr bwMode="auto">
          <a:xfrm>
            <a:off x="2795452" y="4274431"/>
            <a:ext cx="1958467" cy="839343"/>
          </a:xfrm>
          <a:prstGeom prst="rect">
            <a:avLst/>
          </a:prstGeom>
          <a:solidFill>
            <a:schemeClr val="accent6">
              <a:lumMod val="50000"/>
            </a:schemeClr>
          </a:solidFill>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sp>
        <p:nvSpPr>
          <p:cNvPr id="57" name="Rectangle 56"/>
          <p:cNvSpPr/>
          <p:nvPr/>
        </p:nvSpPr>
        <p:spPr bwMode="auto">
          <a:xfrm>
            <a:off x="7523233" y="5370897"/>
            <a:ext cx="1958467" cy="839343"/>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New/Migrate Claim Provider</a:t>
            </a:r>
          </a:p>
        </p:txBody>
      </p:sp>
      <p:grpSp>
        <p:nvGrpSpPr>
          <p:cNvPr id="82" name="C to C"/>
          <p:cNvGrpSpPr/>
          <p:nvPr/>
        </p:nvGrpSpPr>
        <p:grpSpPr>
          <a:xfrm>
            <a:off x="2357647" y="2543934"/>
            <a:ext cx="2820315" cy="0"/>
            <a:chOff x="2309176" y="2494280"/>
            <a:chExt cx="2765266" cy="0"/>
          </a:xfrm>
        </p:grpSpPr>
        <p:cxnSp>
          <p:nvCxnSpPr>
            <p:cNvPr id="59" name="C to C"/>
            <p:cNvCxnSpPr>
              <a:stCxn id="43" idx="3"/>
              <a:endCxn id="47" idx="1"/>
            </p:cNvCxnSpPr>
            <p:nvPr/>
          </p:nvCxnSpPr>
          <p:spPr>
            <a:xfrm>
              <a:off x="2309176" y="2494280"/>
              <a:ext cx="429260"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cxnSp>
          <p:nvCxnSpPr>
            <p:cNvPr id="61" name="C to Deprecated"/>
            <p:cNvCxnSpPr>
              <a:stCxn id="47" idx="3"/>
              <a:endCxn id="55" idx="1"/>
            </p:cNvCxnSpPr>
            <p:nvPr/>
          </p:nvCxnSpPr>
          <p:spPr>
            <a:xfrm>
              <a:off x="4658676" y="2494280"/>
              <a:ext cx="415766"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grpSp>
      <p:grpSp>
        <p:nvGrpSpPr>
          <p:cNvPr id="2" name="Path C to S"/>
          <p:cNvGrpSpPr/>
          <p:nvPr/>
        </p:nvGrpSpPr>
        <p:grpSpPr>
          <a:xfrm>
            <a:off x="2357647" y="2543934"/>
            <a:ext cx="5165586" cy="3246635"/>
            <a:chOff x="2309176" y="2494280"/>
            <a:chExt cx="5064760" cy="3183264"/>
          </a:xfrm>
        </p:grpSpPr>
        <p:cxnSp>
          <p:nvCxnSpPr>
            <p:cNvPr id="71" name="S to IMigrate"/>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81" name="C to S"/>
            <p:cNvCxnSpPr>
              <a:stCxn id="43" idx="3"/>
              <a:endCxn id="50" idx="1"/>
            </p:cNvCxnSpPr>
            <p:nvPr/>
          </p:nvCxnSpPr>
          <p:spPr>
            <a:xfrm>
              <a:off x="2309176" y="2494280"/>
              <a:ext cx="429260" cy="2108200"/>
            </a:xfrm>
            <a:prstGeom prst="bentConnector3">
              <a:avLst>
                <a:gd name="adj1" fmla="val 50000"/>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100" name="S to IMigrate"/>
            <p:cNvCxnSpPr>
              <a:stCxn id="38" idx="3"/>
            </p:cNvCxnSpPr>
            <p:nvPr/>
          </p:nvCxnSpPr>
          <p:spPr>
            <a:xfrm>
              <a:off x="6994682" y="4602480"/>
              <a:ext cx="379254" cy="1075064"/>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grpSp>
      <p:grpSp>
        <p:nvGrpSpPr>
          <p:cNvPr id="3" name="Path C to W"/>
          <p:cNvGrpSpPr/>
          <p:nvPr/>
        </p:nvGrpSpPr>
        <p:grpSpPr>
          <a:xfrm>
            <a:off x="2357647" y="2543934"/>
            <a:ext cx="2820315" cy="1062132"/>
            <a:chOff x="2309176" y="2494280"/>
            <a:chExt cx="2765266" cy="1041400"/>
          </a:xfrm>
        </p:grpSpPr>
        <p:cxnSp>
          <p:nvCxnSpPr>
            <p:cNvPr id="69" name="W to OOTB"/>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79" name="C to W"/>
            <p:cNvCxnSpPr>
              <a:stCxn id="43" idx="3"/>
              <a:endCxn id="48" idx="1"/>
            </p:cNvCxnSpPr>
            <p:nvPr/>
          </p:nvCxnSpPr>
          <p:spPr>
            <a:xfrm>
              <a:off x="2309176" y="2494280"/>
              <a:ext cx="429260" cy="1041400"/>
            </a:xfrm>
            <a:prstGeom prst="bentConnector3">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8" name="Path W to W"/>
          <p:cNvGrpSpPr/>
          <p:nvPr/>
        </p:nvGrpSpPr>
        <p:grpSpPr>
          <a:xfrm>
            <a:off x="2357647" y="3606066"/>
            <a:ext cx="2820315" cy="0"/>
            <a:chOff x="2309176" y="3535680"/>
            <a:chExt cx="2765266" cy="0"/>
          </a:xfrm>
        </p:grpSpPr>
        <p:cxnSp>
          <p:nvCxnSpPr>
            <p:cNvPr id="63" name="W to W"/>
            <p:cNvCxnSpPr>
              <a:stCxn id="44" idx="3"/>
              <a:endCxn id="48" idx="1"/>
            </p:cNvCxnSpPr>
            <p:nvPr/>
          </p:nvCxnSpPr>
          <p:spPr>
            <a:xfrm>
              <a:off x="2309176" y="3535680"/>
              <a:ext cx="429260"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58" name="W to W"/>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16" name="Path F to F"/>
          <p:cNvGrpSpPr/>
          <p:nvPr/>
        </p:nvGrpSpPr>
        <p:grpSpPr>
          <a:xfrm>
            <a:off x="2357647" y="5790569"/>
            <a:ext cx="2820315" cy="0"/>
            <a:chOff x="2309176" y="5677544"/>
            <a:chExt cx="2765266" cy="0"/>
          </a:xfrm>
        </p:grpSpPr>
        <p:cxnSp>
          <p:nvCxnSpPr>
            <p:cNvPr id="67" name="F to F"/>
            <p:cNvCxnSpPr>
              <a:stCxn id="45" idx="3"/>
              <a:endCxn id="49" idx="1"/>
            </p:cNvCxnSpPr>
            <p:nvPr/>
          </p:nvCxnSpPr>
          <p:spPr>
            <a:xfrm>
              <a:off x="2309176" y="5677544"/>
              <a:ext cx="429260"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cxnSp>
          <p:nvCxnSpPr>
            <p:cNvPr id="60" name="F to F"/>
            <p:cNvCxnSpPr>
              <a:stCxn id="49" idx="3"/>
              <a:endCxn id="62" idx="1"/>
            </p:cNvCxnSpPr>
            <p:nvPr/>
          </p:nvCxnSpPr>
          <p:spPr>
            <a:xfrm>
              <a:off x="4658676" y="5677544"/>
              <a:ext cx="415766"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grpSp>
      <p:grpSp>
        <p:nvGrpSpPr>
          <p:cNvPr id="29" name="Path W to S"/>
          <p:cNvGrpSpPr/>
          <p:nvPr/>
        </p:nvGrpSpPr>
        <p:grpSpPr>
          <a:xfrm>
            <a:off x="2357647" y="3606066"/>
            <a:ext cx="5165586" cy="2184503"/>
            <a:chOff x="2309176" y="3535680"/>
            <a:chExt cx="5064760" cy="2141864"/>
          </a:xfrm>
        </p:grpSpPr>
        <p:cxnSp>
          <p:nvCxnSpPr>
            <p:cNvPr id="77" name="W to S"/>
            <p:cNvCxnSpPr>
              <a:stCxn id="44" idx="3"/>
              <a:endCxn id="50" idx="1"/>
            </p:cNvCxnSpPr>
            <p:nvPr/>
          </p:nvCxnSpPr>
          <p:spPr>
            <a:xfrm>
              <a:off x="2309176" y="3535680"/>
              <a:ext cx="429260"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4" name="W to S"/>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6" name="W to S"/>
            <p:cNvCxnSpPr>
              <a:stCxn id="38" idx="3"/>
              <a:endCxn id="41" idx="1"/>
            </p:cNvCxnSpPr>
            <p:nvPr/>
          </p:nvCxnSpPr>
          <p:spPr>
            <a:xfrm flipV="1">
              <a:off x="6994682" y="3535680"/>
              <a:ext cx="379254"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8" name="W to S"/>
            <p:cNvCxnSpPr>
              <a:stCxn id="38" idx="3"/>
              <a:endCxn id="57" idx="1"/>
            </p:cNvCxnSpPr>
            <p:nvPr/>
          </p:nvCxnSpPr>
          <p:spPr>
            <a:xfrm>
              <a:off x="6994682" y="4602480"/>
              <a:ext cx="379254" cy="1075064"/>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grpSp>
      <p:grpSp>
        <p:nvGrpSpPr>
          <p:cNvPr id="83" name="Path S to S"/>
          <p:cNvGrpSpPr/>
          <p:nvPr/>
        </p:nvGrpSpPr>
        <p:grpSpPr>
          <a:xfrm>
            <a:off x="2357647" y="3606066"/>
            <a:ext cx="5165586" cy="2184503"/>
            <a:chOff x="2309176" y="3535680"/>
            <a:chExt cx="5064760" cy="2141864"/>
          </a:xfrm>
        </p:grpSpPr>
        <p:cxnSp>
          <p:nvCxnSpPr>
            <p:cNvPr id="65" name="S to S"/>
            <p:cNvCxnSpPr>
              <a:stCxn id="46" idx="3"/>
              <a:endCxn id="50" idx="1"/>
            </p:cNvCxnSpPr>
            <p:nvPr/>
          </p:nvCxnSpPr>
          <p:spPr>
            <a:xfrm flipV="1">
              <a:off x="2309176" y="4602480"/>
              <a:ext cx="429260" cy="1461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3" name="Imigrate to CCP"/>
            <p:cNvCxnSpPr>
              <a:stCxn id="62" idx="3"/>
              <a:endCxn id="57" idx="1"/>
            </p:cNvCxnSpPr>
            <p:nvPr/>
          </p:nvCxnSpPr>
          <p:spPr>
            <a:xfrm>
              <a:off x="6994682" y="5677544"/>
              <a:ext cx="379254" cy="0"/>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5" name="IMigrate to Encoding"/>
            <p:cNvCxnSpPr>
              <a:stCxn id="62" idx="3"/>
              <a:endCxn id="41" idx="1"/>
            </p:cNvCxnSpPr>
            <p:nvPr/>
          </p:nvCxnSpPr>
          <p:spPr>
            <a:xfrm flipV="1">
              <a:off x="6994682" y="3535680"/>
              <a:ext cx="379254" cy="21418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4" name="S to S"/>
            <p:cNvCxnSpPr>
              <a:stCxn id="50" idx="3"/>
              <a:endCxn id="62" idx="1"/>
            </p:cNvCxnSpPr>
            <p:nvPr/>
          </p:nvCxnSpPr>
          <p:spPr>
            <a:xfrm>
              <a:off x="4658676" y="4602480"/>
              <a:ext cx="415766" cy="10750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6635239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83"/>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9"/>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6"/>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82"/>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py migrate"/>
          <p:cNvSpPr/>
          <p:nvPr/>
        </p:nvSpPr>
        <p:spPr bwMode="auto">
          <a:xfrm rot="16200000">
            <a:off x="7707506" y="4325933"/>
            <a:ext cx="645649" cy="3292636"/>
          </a:xfrm>
          <a:prstGeom prst="down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vert" wrap="square" lIns="124320" tIns="62160" rIns="124320" bIns="62160" numCol="1" rtlCol="0" anchor="ctr" anchorCtr="0" compatLnSpc="1">
            <a:prstTxWarp prst="textNoShape">
              <a:avLst/>
            </a:prstTxWarp>
          </a:bodyPr>
          <a:lstStyle/>
          <a:p>
            <a:pPr algn="ctr" defTabSz="1242835"/>
            <a:r>
              <a:rPr lang="en-US" sz="1836">
                <a:solidFill>
                  <a:srgbClr val="000000">
                    <a:alpha val="98824"/>
                  </a:srgbClr>
                </a:solidFill>
                <a:ea typeface="Segoe UI" pitchFamily="34" charset="0"/>
                <a:cs typeface="Segoe UI" pitchFamily="34" charset="0"/>
              </a:rPr>
              <a:t>4) Copy Migrated DB</a:t>
            </a:r>
          </a:p>
        </p:txBody>
      </p:sp>
      <p:sp>
        <p:nvSpPr>
          <p:cNvPr id="29" name="mount real"/>
          <p:cNvSpPr/>
          <p:nvPr/>
        </p:nvSpPr>
        <p:spPr bwMode="auto">
          <a:xfrm rot="10800000">
            <a:off x="10026372" y="4429865"/>
            <a:ext cx="388586" cy="774056"/>
          </a:xfrm>
          <a:prstGeom prst="downArrow">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endParaRPr lang="en-US" sz="2040">
              <a:solidFill>
                <a:srgbClr val="FFFFFF">
                  <a:alpha val="98824"/>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5507" dirty="0"/>
              <a:t>A Custom Claims Migration “Practice”</a:t>
            </a:r>
          </a:p>
        </p:txBody>
      </p:sp>
      <p:sp>
        <p:nvSpPr>
          <p:cNvPr id="4" name="Content Placeholder 3"/>
          <p:cNvSpPr>
            <a:spLocks noGrp="1"/>
          </p:cNvSpPr>
          <p:nvPr>
            <p:ph type="body" sz="quarter" idx="10"/>
          </p:nvPr>
        </p:nvSpPr>
        <p:spPr/>
        <p:txBody>
          <a:bodyPr/>
          <a:lstStyle/>
          <a:p>
            <a:pPr marL="0" indent="0">
              <a:buNone/>
            </a:pPr>
            <a:r>
              <a:rPr lang="en-US" sz="3264" dirty="0"/>
              <a:t>1 Custom Claim Provider</a:t>
            </a:r>
            <a:br>
              <a:rPr lang="en-US" sz="3264" dirty="0"/>
            </a:br>
            <a:r>
              <a:rPr lang="en-US" sz="3264" dirty="0"/>
              <a:t>(If SAML)</a:t>
            </a:r>
          </a:p>
          <a:p>
            <a:pPr marL="0" indent="0">
              <a:buNone/>
            </a:pPr>
            <a:r>
              <a:rPr lang="en-US" sz="3264" dirty="0"/>
              <a:t>1 Custom Class: </a:t>
            </a:r>
            <a:r>
              <a:rPr lang="en-US" sz="3264" dirty="0" err="1"/>
              <a:t>IMigrateUserCallBack</a:t>
            </a:r>
            <a:endParaRPr lang="en-US" sz="3264" dirty="0"/>
          </a:p>
        </p:txBody>
      </p:sp>
      <p:sp>
        <p:nvSpPr>
          <p:cNvPr id="5" name="Content Placeholder 4"/>
          <p:cNvSpPr>
            <a:spLocks noGrp="1"/>
          </p:cNvSpPr>
          <p:nvPr>
            <p:ph type="body" sz="quarter" idx="11"/>
          </p:nvPr>
        </p:nvSpPr>
        <p:spPr/>
        <p:txBody>
          <a:bodyPr/>
          <a:lstStyle/>
          <a:p>
            <a:pPr marL="0" indent="0">
              <a:buNone/>
            </a:pPr>
            <a:r>
              <a:rPr lang="en-US" sz="3264" dirty="0"/>
              <a:t>2 SharePoint Web Apps</a:t>
            </a:r>
          </a:p>
          <a:p>
            <a:pPr marL="0" indent="0">
              <a:buNone/>
            </a:pPr>
            <a:r>
              <a:rPr lang="en-US" sz="3264" dirty="0"/>
              <a:t>1 Classic Content DB</a:t>
            </a:r>
          </a:p>
          <a:p>
            <a:pPr marL="0" indent="0">
              <a:buNone/>
            </a:pPr>
            <a:r>
              <a:rPr lang="en-US" sz="3264" dirty="0"/>
              <a:t>Time and Patience</a:t>
            </a:r>
          </a:p>
        </p:txBody>
      </p:sp>
      <p:sp>
        <p:nvSpPr>
          <p:cNvPr id="19" name="Flowchart: Magnetic Disk 18"/>
          <p:cNvSpPr/>
          <p:nvPr/>
        </p:nvSpPr>
        <p:spPr bwMode="auto">
          <a:xfrm>
            <a:off x="9676642" y="5114373"/>
            <a:ext cx="1088036" cy="1243471"/>
          </a:xfrm>
          <a:prstGeom prst="flowChartMagneticDisk">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dirty="0">
                <a:solidFill>
                  <a:srgbClr val="FFFFFF">
                    <a:alpha val="98824"/>
                  </a:srgbClr>
                </a:solidFill>
                <a:ea typeface="Segoe UI" pitchFamily="34" charset="0"/>
                <a:cs typeface="Segoe UI" pitchFamily="34" charset="0"/>
              </a:rPr>
              <a:t>Migrated Content DB</a:t>
            </a:r>
          </a:p>
        </p:txBody>
      </p:sp>
      <p:sp>
        <p:nvSpPr>
          <p:cNvPr id="12" name="Rectangle 11"/>
          <p:cNvSpPr/>
          <p:nvPr/>
        </p:nvSpPr>
        <p:spPr bwMode="auto">
          <a:xfrm>
            <a:off x="1244352" y="3846988"/>
            <a:ext cx="1942924" cy="544019"/>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FFFFFF">
                    <a:alpha val="98824"/>
                  </a:srgbClr>
                </a:solidFill>
                <a:ea typeface="Segoe UI" pitchFamily="34" charset="0"/>
                <a:cs typeface="Segoe UI" pitchFamily="34" charset="0"/>
              </a:rPr>
              <a:t>Classic Web App</a:t>
            </a:r>
          </a:p>
        </p:txBody>
      </p:sp>
      <p:sp>
        <p:nvSpPr>
          <p:cNvPr id="21" name="Rectangle 20"/>
          <p:cNvSpPr/>
          <p:nvPr/>
        </p:nvSpPr>
        <p:spPr bwMode="auto">
          <a:xfrm>
            <a:off x="9249198" y="3846988"/>
            <a:ext cx="1942924" cy="544019"/>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FFFFFF">
                    <a:alpha val="98824"/>
                  </a:srgbClr>
                </a:solidFill>
                <a:ea typeface="Segoe UI" pitchFamily="34" charset="0"/>
                <a:cs typeface="Segoe UI" pitchFamily="34" charset="0"/>
              </a:rPr>
              <a:t>Permanent Web App</a:t>
            </a:r>
          </a:p>
        </p:txBody>
      </p:sp>
      <p:sp>
        <p:nvSpPr>
          <p:cNvPr id="23" name="Flowchart: Magnetic Disk 22"/>
          <p:cNvSpPr/>
          <p:nvPr/>
        </p:nvSpPr>
        <p:spPr bwMode="auto">
          <a:xfrm>
            <a:off x="5324494" y="5114373"/>
            <a:ext cx="1088036" cy="1243471"/>
          </a:xfrm>
          <a:prstGeom prst="flowChartMagneticDisk">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FFFFFF">
                    <a:alpha val="98824"/>
                  </a:srgbClr>
                </a:solidFill>
                <a:ea typeface="Segoe UI" pitchFamily="34" charset="0"/>
                <a:cs typeface="Segoe UI" pitchFamily="34" charset="0"/>
              </a:rPr>
              <a:t>Classic Content DB</a:t>
            </a:r>
          </a:p>
        </p:txBody>
      </p:sp>
      <p:sp>
        <p:nvSpPr>
          <p:cNvPr id="18" name="copy db"/>
          <p:cNvSpPr/>
          <p:nvPr/>
        </p:nvSpPr>
        <p:spPr bwMode="auto">
          <a:xfrm rot="16200000">
            <a:off x="3636459" y="4656227"/>
            <a:ext cx="645649" cy="2632040"/>
          </a:xfrm>
          <a:prstGeom prst="down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vert" wrap="square" lIns="124320" tIns="62160" rIns="124320" bIns="62160" numCol="1" rtlCol="0" anchor="ctr" anchorCtr="0" compatLnSpc="1">
            <a:prstTxWarp prst="textNoShape">
              <a:avLst/>
            </a:prstTxWarp>
          </a:bodyPr>
          <a:lstStyle/>
          <a:p>
            <a:pPr algn="ctr" defTabSz="1242835"/>
            <a:r>
              <a:rPr lang="en-US" sz="1836">
                <a:solidFill>
                  <a:schemeClr val="bg1">
                    <a:alpha val="98824"/>
                  </a:schemeClr>
                </a:solidFill>
                <a:ea typeface="Segoe UI" pitchFamily="34" charset="0"/>
                <a:cs typeface="Segoe UI" pitchFamily="34" charset="0"/>
              </a:rPr>
              <a:t>1) Copy  DB</a:t>
            </a:r>
          </a:p>
        </p:txBody>
      </p:sp>
      <p:sp>
        <p:nvSpPr>
          <p:cNvPr id="28" name="mount dummy"/>
          <p:cNvSpPr/>
          <p:nvPr/>
        </p:nvSpPr>
        <p:spPr bwMode="auto">
          <a:xfrm rot="10800000">
            <a:off x="5674223" y="4429865"/>
            <a:ext cx="388586" cy="684508"/>
          </a:xfrm>
          <a:prstGeom prst="down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endParaRPr lang="en-US" sz="2040">
              <a:solidFill>
                <a:srgbClr val="FFFFFF">
                  <a:alpha val="98824"/>
                </a:srgbClr>
              </a:solidFill>
              <a:ea typeface="Segoe UI" pitchFamily="34" charset="0"/>
              <a:cs typeface="Segoe UI" pitchFamily="34" charset="0"/>
            </a:endParaRPr>
          </a:p>
        </p:txBody>
      </p:sp>
      <p:sp>
        <p:nvSpPr>
          <p:cNvPr id="17" name="Down Arrow 16"/>
          <p:cNvSpPr/>
          <p:nvPr/>
        </p:nvSpPr>
        <p:spPr bwMode="auto">
          <a:xfrm rot="10800000">
            <a:off x="2021527" y="4429865"/>
            <a:ext cx="388586" cy="684508"/>
          </a:xfrm>
          <a:prstGeom prst="downArrow">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endParaRPr lang="en-US" sz="2040">
              <a:solidFill>
                <a:srgbClr val="FFFFFF">
                  <a:alpha val="98824"/>
                </a:srgbClr>
              </a:solidFill>
              <a:ea typeface="Segoe UI" pitchFamily="34" charset="0"/>
              <a:cs typeface="Segoe UI" pitchFamily="34" charset="0"/>
            </a:endParaRPr>
          </a:p>
        </p:txBody>
      </p:sp>
      <p:grpSp>
        <p:nvGrpSpPr>
          <p:cNvPr id="6" name="imigrate group"/>
          <p:cNvGrpSpPr/>
          <p:nvPr/>
        </p:nvGrpSpPr>
        <p:grpSpPr>
          <a:xfrm>
            <a:off x="6306682" y="4041288"/>
            <a:ext cx="2633269" cy="1554338"/>
            <a:chOff x="6181128" y="3962401"/>
            <a:chExt cx="2581872" cy="1783371"/>
          </a:xfrm>
        </p:grpSpPr>
        <p:sp>
          <p:nvSpPr>
            <p:cNvPr id="16" name="Rectangle 15"/>
            <p:cNvSpPr/>
            <p:nvPr/>
          </p:nvSpPr>
          <p:spPr bwMode="auto">
            <a:xfrm>
              <a:off x="6551612" y="4501091"/>
              <a:ext cx="2211388" cy="601255"/>
            </a:xfrm>
            <a:prstGeom prst="rect">
              <a:avLst/>
            </a:prstGeom>
            <a:ln>
              <a:solidFill>
                <a:schemeClr val="accent4"/>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r>
                <a:rPr lang="en-US" sz="1632" dirty="0">
                  <a:solidFill>
                    <a:schemeClr val="accent4">
                      <a:alpha val="98824"/>
                    </a:schemeClr>
                  </a:solidFill>
                  <a:ea typeface="Segoe UI" pitchFamily="34" charset="0"/>
                  <a:cs typeface="Segoe UI" pitchFamily="34" charset="0"/>
                </a:rPr>
                <a:t>3) Migrate with</a:t>
              </a:r>
            </a:p>
            <a:p>
              <a:pPr algn="ctr" defTabSz="1242835"/>
              <a:r>
                <a:rPr lang="en-US" sz="1632" dirty="0" err="1">
                  <a:solidFill>
                    <a:schemeClr val="accent4">
                      <a:alpha val="98824"/>
                    </a:schemeClr>
                  </a:solidFill>
                  <a:ea typeface="Segoe UI" pitchFamily="34" charset="0"/>
                  <a:cs typeface="Segoe UI" pitchFamily="34" charset="0"/>
                </a:rPr>
                <a:t>IMigrateUserCallback</a:t>
              </a:r>
              <a:endParaRPr lang="en-US" sz="1632" dirty="0">
                <a:solidFill>
                  <a:schemeClr val="accent4">
                    <a:alpha val="98824"/>
                  </a:schemeClr>
                </a:solidFill>
                <a:ea typeface="Segoe UI" pitchFamily="34" charset="0"/>
                <a:cs typeface="Segoe UI" pitchFamily="34" charset="0"/>
              </a:endParaRPr>
            </a:p>
          </p:txBody>
        </p:sp>
        <p:sp>
          <p:nvSpPr>
            <p:cNvPr id="3" name="Bent Arrow 2"/>
            <p:cNvSpPr/>
            <p:nvPr/>
          </p:nvSpPr>
          <p:spPr bwMode="auto">
            <a:xfrm rot="16200000" flipH="1" flipV="1">
              <a:off x="6670507" y="3843506"/>
              <a:ext cx="554983" cy="792773"/>
            </a:xfrm>
            <a:prstGeom prst="bentArrow">
              <a:avLst/>
            </a:prstGeom>
            <a:ln>
              <a:solidFill>
                <a:schemeClr val="accent4"/>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2040">
                <a:solidFill>
                  <a:srgbClr val="FFFFFF">
                    <a:alpha val="98824"/>
                  </a:srgbClr>
                </a:solidFill>
                <a:ea typeface="Segoe UI" pitchFamily="34" charset="0"/>
                <a:cs typeface="Segoe UI" pitchFamily="34" charset="0"/>
              </a:endParaRPr>
            </a:p>
          </p:txBody>
        </p:sp>
        <p:sp>
          <p:nvSpPr>
            <p:cNvPr id="20" name="Bent Arrow 19"/>
            <p:cNvSpPr/>
            <p:nvPr/>
          </p:nvSpPr>
          <p:spPr bwMode="auto">
            <a:xfrm rot="10800000">
              <a:off x="6181128" y="5105400"/>
              <a:ext cx="1109967" cy="640372"/>
            </a:xfrm>
            <a:prstGeom prst="bentArrow">
              <a:avLst/>
            </a:prstGeom>
            <a:ln>
              <a:solidFill>
                <a:schemeClr val="accent4"/>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2040">
                <a:solidFill>
                  <a:srgbClr val="FFFFFF">
                    <a:alpha val="98824"/>
                  </a:srgbClr>
                </a:solidFill>
                <a:ea typeface="Segoe UI" pitchFamily="34" charset="0"/>
                <a:cs typeface="Segoe UI" pitchFamily="34" charset="0"/>
              </a:endParaRPr>
            </a:p>
          </p:txBody>
        </p:sp>
      </p:grpSp>
      <p:sp>
        <p:nvSpPr>
          <p:cNvPr id="22" name="temp web app"/>
          <p:cNvSpPr/>
          <p:nvPr/>
        </p:nvSpPr>
        <p:spPr bwMode="auto">
          <a:xfrm>
            <a:off x="4897049" y="3846988"/>
            <a:ext cx="1942924" cy="544019"/>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FFFFFF">
                    <a:alpha val="98824"/>
                  </a:srgbClr>
                </a:solidFill>
                <a:ea typeface="Segoe UI" pitchFamily="34" charset="0"/>
                <a:cs typeface="Segoe UI" pitchFamily="34" charset="0"/>
              </a:rPr>
              <a:t>Temporary Web App</a:t>
            </a:r>
          </a:p>
        </p:txBody>
      </p:sp>
      <p:sp>
        <p:nvSpPr>
          <p:cNvPr id="7" name="Flowchart: Magnetic Disk 6"/>
          <p:cNvSpPr/>
          <p:nvPr/>
        </p:nvSpPr>
        <p:spPr bwMode="auto">
          <a:xfrm>
            <a:off x="1671798" y="5114373"/>
            <a:ext cx="1088036" cy="1243471"/>
          </a:xfrm>
          <a:prstGeom prst="flowChartMagneticDisk">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FFFFFF">
                    <a:alpha val="98824"/>
                  </a:srgbClr>
                </a:solidFill>
                <a:ea typeface="Segoe UI" pitchFamily="34" charset="0"/>
                <a:cs typeface="Segoe UI" pitchFamily="34" charset="0"/>
              </a:rPr>
              <a:t>Classic Content DB</a:t>
            </a:r>
          </a:p>
        </p:txBody>
      </p:sp>
      <p:sp>
        <p:nvSpPr>
          <p:cNvPr id="8" name="dummy mount"/>
          <p:cNvSpPr/>
          <p:nvPr/>
        </p:nvSpPr>
        <p:spPr bwMode="auto">
          <a:xfrm>
            <a:off x="5855788" y="3268662"/>
            <a:ext cx="2448084" cy="589383"/>
          </a:xfrm>
          <a:prstGeom prst="rect">
            <a:avLst/>
          </a:prstGeom>
          <a:ln>
            <a:solidFill>
              <a:schemeClr val="accent4"/>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chemeClr val="accent4">
                    <a:alpha val="98824"/>
                  </a:schemeClr>
                </a:solidFill>
                <a:ea typeface="Segoe UI" pitchFamily="34" charset="0"/>
                <a:cs typeface="Segoe UI" pitchFamily="34" charset="0"/>
              </a:rPr>
              <a:t>2) Mount to “DUMMY” Web App</a:t>
            </a:r>
          </a:p>
        </p:txBody>
      </p:sp>
      <p:sp>
        <p:nvSpPr>
          <p:cNvPr id="24" name="mount real"/>
          <p:cNvSpPr/>
          <p:nvPr/>
        </p:nvSpPr>
        <p:spPr bwMode="auto">
          <a:xfrm>
            <a:off x="9826457" y="3268662"/>
            <a:ext cx="2448084" cy="58938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24320" tIns="62160" rIns="124320" bIns="62160" numCol="1" rtlCol="0" anchor="ctr" anchorCtr="0" compatLnSpc="1">
            <a:prstTxWarp prst="textNoShape">
              <a:avLst/>
            </a:prstTxWarp>
          </a:bodyPr>
          <a:lstStyle/>
          <a:p>
            <a:pPr algn="ctr" defTabSz="1242835"/>
            <a:r>
              <a:rPr lang="en-US" sz="1632">
                <a:solidFill>
                  <a:srgbClr val="000000">
                    <a:alpha val="98824"/>
                  </a:srgbClr>
                </a:solidFill>
                <a:ea typeface="Segoe UI" pitchFamily="34" charset="0"/>
                <a:cs typeface="Segoe UI" pitchFamily="34" charset="0"/>
              </a:rPr>
              <a:t>5) Mount to “REAL” Web App</a:t>
            </a:r>
          </a:p>
        </p:txBody>
      </p:sp>
    </p:spTree>
    <p:extLst>
      <p:ext uri="{BB962C8B-B14F-4D97-AF65-F5344CB8AC3E}">
        <p14:creationId xmlns:p14="http://schemas.microsoft.com/office/powerpoint/2010/main" val="31151090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repeatCount="3000" fill="hold" nodeType="clickEffect">
                                  <p:stCondLst>
                                    <p:cond delay="100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19" grpId="0" animBg="1"/>
      <p:bldP spid="23" grpId="0" animBg="1"/>
      <p:bldP spid="18" grpId="0" animBg="1"/>
      <p:bldP spid="28" grpId="0" animBg="1"/>
      <p:bldP spid="8" grpId="0" animBg="1"/>
      <p:bldP spid="2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Windows Claims to SAML</a:t>
            </a:r>
            <a:endParaRPr lang="en-US" dirty="0"/>
          </a:p>
        </p:txBody>
      </p:sp>
      <p:sp>
        <p:nvSpPr>
          <p:cNvPr id="6" name="Text Placeholder 5"/>
          <p:cNvSpPr>
            <a:spLocks noGrp="1"/>
          </p:cNvSpPr>
          <p:nvPr>
            <p:ph type="body" sz="quarter" idx="12"/>
          </p:nvPr>
        </p:nvSpPr>
        <p:spPr/>
        <p:txBody>
          <a:bodyPr/>
          <a:lstStyle/>
          <a:p>
            <a:r>
              <a:rPr lang="en-US" dirty="0" smtClean="0"/>
              <a:t>Nathan Miller</a:t>
            </a:r>
            <a:endParaRPr lang="en-US" dirty="0"/>
          </a:p>
        </p:txBody>
      </p:sp>
    </p:spTree>
    <p:extLst>
      <p:ext uri="{BB962C8B-B14F-4D97-AF65-F5344CB8AC3E}">
        <p14:creationId xmlns:p14="http://schemas.microsoft.com/office/powerpoint/2010/main" val="25432793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z="5507" dirty="0">
                <a:solidFill>
                  <a:schemeClr val="tx1"/>
                </a:solidFill>
              </a:rPr>
              <a:t>Migrating from Classic to SAML Claims</a:t>
            </a:r>
          </a:p>
        </p:txBody>
      </p:sp>
      <p:sp>
        <p:nvSpPr>
          <p:cNvPr id="6" name="Text Placeholder 5"/>
          <p:cNvSpPr>
            <a:spLocks noGrp="1"/>
          </p:cNvSpPr>
          <p:nvPr>
            <p:ph type="body" sz="quarter" idx="10"/>
          </p:nvPr>
        </p:nvSpPr>
        <p:spPr/>
        <p:txBody>
          <a:bodyPr>
            <a:noAutofit/>
          </a:bodyPr>
          <a:lstStyle/>
          <a:p>
            <a:r>
              <a:rPr lang="en-US" sz="1938" dirty="0"/>
              <a:t>…See other slide - OMMITTED</a:t>
            </a:r>
          </a:p>
          <a:p>
            <a:r>
              <a:rPr lang="en-US" sz="1938" dirty="0"/>
              <a:t>This is new code</a:t>
            </a:r>
          </a:p>
          <a:p>
            <a:r>
              <a:rPr lang="en-US" sz="1938" dirty="0"/>
              <a:t>#Migrate the web application</a:t>
            </a:r>
          </a:p>
          <a:p>
            <a:r>
              <a:rPr lang="en-US" sz="1938" dirty="0"/>
              <a:t>#Pass the Fully qualified Assembly reference</a:t>
            </a:r>
          </a:p>
          <a:p>
            <a:r>
              <a:rPr lang="en-US" sz="1938" dirty="0"/>
              <a:t>$</a:t>
            </a:r>
            <a:r>
              <a:rPr lang="en-US" sz="1938" dirty="0" err="1"/>
              <a:t>wa.MigrateUsers</a:t>
            </a:r>
            <a:r>
              <a:rPr lang="en-US" sz="1938" dirty="0"/>
              <a:t>(</a:t>
            </a:r>
            <a:r>
              <a:rPr lang="en-US" sz="1938" dirty="0" err="1"/>
              <a:t>IMigrateUsersCallBackAssembly</a:t>
            </a:r>
            <a:r>
              <a:rPr lang="en-US" sz="1938" dirty="0"/>
              <a:t>)</a:t>
            </a:r>
          </a:p>
        </p:txBody>
      </p:sp>
      <p:sp>
        <p:nvSpPr>
          <p:cNvPr id="9" name="Left Arrow Callout 8"/>
          <p:cNvSpPr/>
          <p:nvPr/>
        </p:nvSpPr>
        <p:spPr bwMode="auto">
          <a:xfrm>
            <a:off x="6163856" y="2147512"/>
            <a:ext cx="5031654" cy="1066398"/>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2142" dirty="0">
                <a:solidFill>
                  <a:srgbClr val="FFFFFF"/>
                </a:solidFill>
              </a:rPr>
              <a:t>Do the migration </a:t>
            </a:r>
            <a:r>
              <a:rPr lang="en-US" sz="2142" dirty="0" smtClean="0">
                <a:solidFill>
                  <a:srgbClr val="FFFFFF"/>
                </a:solidFill>
              </a:rPr>
              <a:t>and pass </a:t>
            </a:r>
            <a:r>
              <a:rPr lang="en-US" sz="2142" dirty="0">
                <a:solidFill>
                  <a:srgbClr val="FFFFFF"/>
                </a:solidFill>
              </a:rPr>
              <a:t>the </a:t>
            </a:r>
            <a:r>
              <a:rPr lang="en-US" sz="2142" dirty="0" smtClean="0">
                <a:solidFill>
                  <a:srgbClr val="FFFFFF"/>
                </a:solidFill>
              </a:rPr>
              <a:t>custom assembly </a:t>
            </a:r>
            <a:r>
              <a:rPr lang="en-US" sz="2142" dirty="0">
                <a:solidFill>
                  <a:srgbClr val="FFFFFF"/>
                </a:solidFill>
              </a:rPr>
              <a:t>reference</a:t>
            </a:r>
            <a:endParaRPr lang="en-US" sz="2142" dirty="0">
              <a:gradFill>
                <a:gsLst>
                  <a:gs pos="0">
                    <a:srgbClr val="FFFFFF"/>
                  </a:gs>
                  <a:gs pos="100000">
                    <a:srgbClr val="FFFFFF"/>
                  </a:gs>
                </a:gsLst>
                <a:lin ang="5400000" scaled="0"/>
              </a:gradFill>
            </a:endParaRPr>
          </a:p>
        </p:txBody>
      </p:sp>
      <p:sp>
        <p:nvSpPr>
          <p:cNvPr id="7" name="Rectangle 6"/>
          <p:cNvSpPr/>
          <p:nvPr/>
        </p:nvSpPr>
        <p:spPr bwMode="auto">
          <a:xfrm>
            <a:off x="158001" y="2203590"/>
            <a:ext cx="5907836" cy="1010320"/>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sp>
        <p:nvSpPr>
          <p:cNvPr id="8" name="Rectangle 7"/>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315765179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type="body" sz="quarter" idx="10"/>
          </p:nvPr>
        </p:nvSpPr>
        <p:spPr>
          <a:xfrm>
            <a:off x="274638" y="1212850"/>
            <a:ext cx="11887200" cy="5180012"/>
          </a:xfrm>
        </p:spPr>
        <p:txBody>
          <a:bodyPr/>
          <a:lstStyle/>
          <a:p>
            <a:r>
              <a:rPr lang="en-US" dirty="0" smtClean="0"/>
              <a:t>What’s new for SP2013 with claims</a:t>
            </a:r>
          </a:p>
          <a:p>
            <a:r>
              <a:rPr lang="en-US" dirty="0" smtClean="0"/>
              <a:t>Common Migration scenarios</a:t>
            </a:r>
          </a:p>
          <a:p>
            <a:pPr lvl="1"/>
            <a:r>
              <a:rPr lang="en-US" dirty="0" smtClean="0"/>
              <a:t>Overview of each scenario</a:t>
            </a:r>
          </a:p>
          <a:p>
            <a:pPr lvl="1"/>
            <a:r>
              <a:rPr lang="en-US" dirty="0" smtClean="0"/>
              <a:t>High level mechanics</a:t>
            </a:r>
          </a:p>
          <a:p>
            <a:pPr lvl="1"/>
            <a:r>
              <a:rPr lang="en-US" dirty="0" smtClean="0"/>
              <a:t>Code snippets</a:t>
            </a:r>
          </a:p>
          <a:p>
            <a:r>
              <a:rPr lang="en-US" dirty="0" smtClean="0"/>
              <a:t>Gotchas and wrap up</a:t>
            </a:r>
            <a:endParaRPr lang="en-US" dirty="0"/>
          </a:p>
        </p:txBody>
      </p:sp>
    </p:spTree>
    <p:extLst>
      <p:ext uri="{BB962C8B-B14F-4D97-AF65-F5344CB8AC3E}">
        <p14:creationId xmlns:p14="http://schemas.microsoft.com/office/powerpoint/2010/main" val="3667586000"/>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80" dirty="0"/>
              <a:t>Migrating User Accounts Using </a:t>
            </a:r>
            <a:r>
              <a:rPr lang="en-US" sz="4080" dirty="0" err="1"/>
              <a:t>IMigrateUserCallBack</a:t>
            </a:r>
            <a:endParaRPr lang="en-US" sz="4080" dirty="0"/>
          </a:p>
        </p:txBody>
      </p:sp>
      <p:sp>
        <p:nvSpPr>
          <p:cNvPr id="6" name="Text Placeholder 5"/>
          <p:cNvSpPr>
            <a:spLocks noGrp="1"/>
          </p:cNvSpPr>
          <p:nvPr>
            <p:ph type="body" sz="quarter" idx="10"/>
          </p:nvPr>
        </p:nvSpPr>
        <p:spPr/>
        <p:txBody>
          <a:bodyPr>
            <a:noAutofit/>
          </a:bodyPr>
          <a:lstStyle/>
          <a:p>
            <a:r>
              <a:rPr lang="en-US" sz="1224" dirty="0">
                <a:solidFill>
                  <a:srgbClr val="0000FF"/>
                </a:solidFill>
                <a:ea typeface="Verdana" pitchFamily="34" charset="0"/>
              </a:rPr>
              <a:t>Using …;  using</a:t>
            </a:r>
            <a:r>
              <a:rPr lang="en-US" sz="1224" dirty="0">
                <a:solidFill>
                  <a:prstClr val="black"/>
                </a:solidFill>
                <a:ea typeface="Verdana" pitchFamily="34" charset="0"/>
              </a:rPr>
              <a:t> </a:t>
            </a:r>
            <a:r>
              <a:rPr lang="en-US" sz="1224" dirty="0" err="1">
                <a:solidFill>
                  <a:prstClr val="black"/>
                </a:solidFill>
                <a:ea typeface="Verdana" pitchFamily="34" charset="0"/>
              </a:rPr>
              <a:t>Microsoft.SharePoint.Administration.Claims</a:t>
            </a:r>
            <a:r>
              <a:rPr lang="en-US" sz="1224" dirty="0">
                <a:solidFill>
                  <a:prstClr val="black"/>
                </a:solidFill>
                <a:ea typeface="Verdana" pitchFamily="34" charset="0"/>
              </a:rPr>
              <a:t>;</a:t>
            </a:r>
          </a:p>
          <a:p>
            <a:r>
              <a:rPr lang="en-US" sz="1224" dirty="0">
                <a:solidFill>
                  <a:srgbClr val="0000FF"/>
                </a:solidFill>
                <a:ea typeface="Verdana" pitchFamily="34" charset="0"/>
              </a:rPr>
              <a:t>public</a:t>
            </a:r>
            <a:r>
              <a:rPr lang="en-US" sz="1224" dirty="0">
                <a:solidFill>
                  <a:prstClr val="black"/>
                </a:solidFill>
                <a:ea typeface="Verdana" pitchFamily="34" charset="0"/>
              </a:rPr>
              <a:t> </a:t>
            </a:r>
            <a:r>
              <a:rPr lang="en-US" sz="1224" dirty="0">
                <a:solidFill>
                  <a:srgbClr val="0000FF"/>
                </a:solidFill>
                <a:ea typeface="Verdana" pitchFamily="34" charset="0"/>
              </a:rPr>
              <a:t>class</a:t>
            </a:r>
            <a:r>
              <a:rPr lang="en-US" sz="1224" dirty="0">
                <a:solidFill>
                  <a:prstClr val="black"/>
                </a:solidFill>
                <a:ea typeface="Verdana" pitchFamily="34" charset="0"/>
              </a:rPr>
              <a:t> </a:t>
            </a:r>
            <a:r>
              <a:rPr lang="en-US" sz="1224" dirty="0" err="1">
                <a:solidFill>
                  <a:srgbClr val="2B91AF"/>
                </a:solidFill>
                <a:ea typeface="Verdana" pitchFamily="34" charset="0"/>
              </a:rPr>
              <a:t>SAMLMigrationCallback</a:t>
            </a:r>
            <a:r>
              <a:rPr lang="en-US" sz="1224" dirty="0">
                <a:solidFill>
                  <a:prstClr val="black"/>
                </a:solidFill>
                <a:ea typeface="Verdana" pitchFamily="34" charset="0"/>
              </a:rPr>
              <a:t> : </a:t>
            </a:r>
            <a:r>
              <a:rPr lang="en-US" sz="1224" dirty="0" err="1">
                <a:solidFill>
                  <a:prstClr val="black"/>
                </a:solidFill>
                <a:ea typeface="Verdana" pitchFamily="34" charset="0"/>
              </a:rPr>
              <a:t>IMigrateUserCallback</a:t>
            </a:r>
            <a:endParaRPr lang="en-US" sz="1224" dirty="0">
              <a:solidFill>
                <a:prstClr val="black"/>
              </a:solidFill>
              <a:ea typeface="Verdana" pitchFamily="34" charset="0"/>
            </a:endParaRPr>
          </a:p>
          <a:p>
            <a:r>
              <a:rPr lang="en-US" sz="1224" dirty="0">
                <a:solidFill>
                  <a:prstClr val="black"/>
                </a:solidFill>
                <a:ea typeface="Verdana" pitchFamily="34" charset="0"/>
              </a:rPr>
              <a:t>{       </a:t>
            </a:r>
            <a:r>
              <a:rPr lang="en-US" sz="1224" dirty="0">
                <a:solidFill>
                  <a:srgbClr val="0000FF"/>
                </a:solidFill>
                <a:ea typeface="Verdana" pitchFamily="34" charset="0"/>
              </a:rPr>
              <a:t>public</a:t>
            </a:r>
            <a:r>
              <a:rPr lang="en-US" sz="1224" dirty="0">
                <a:solidFill>
                  <a:prstClr val="black"/>
                </a:solidFill>
                <a:ea typeface="Verdana" pitchFamily="34" charset="0"/>
              </a:rPr>
              <a:t> </a:t>
            </a:r>
            <a:r>
              <a:rPr lang="en-US" sz="1224" dirty="0">
                <a:solidFill>
                  <a:srgbClr val="0000FF"/>
                </a:solidFill>
                <a:ea typeface="Verdana" pitchFamily="34" charset="0"/>
              </a:rPr>
              <a:t>string</a:t>
            </a:r>
            <a:r>
              <a:rPr lang="en-US" sz="1224" dirty="0">
                <a:solidFill>
                  <a:prstClr val="black"/>
                </a:solidFill>
                <a:ea typeface="Verdana" pitchFamily="34" charset="0"/>
              </a:rPr>
              <a:t> </a:t>
            </a:r>
            <a:r>
              <a:rPr lang="en-US" sz="1224" dirty="0" err="1">
                <a:solidFill>
                  <a:prstClr val="black"/>
                </a:solidFill>
                <a:ea typeface="Verdana" pitchFamily="34" charset="0"/>
              </a:rPr>
              <a:t>ConvertFromOldUser</a:t>
            </a:r>
            <a:r>
              <a:rPr lang="en-US" sz="1224" dirty="0">
                <a:solidFill>
                  <a:prstClr val="black"/>
                </a:solidFill>
                <a:ea typeface="Verdana" pitchFamily="34" charset="0"/>
              </a:rPr>
              <a:t>(</a:t>
            </a:r>
            <a:r>
              <a:rPr lang="en-US" sz="1224" dirty="0">
                <a:solidFill>
                  <a:srgbClr val="0000FF"/>
                </a:solidFill>
                <a:ea typeface="Verdana" pitchFamily="34" charset="0"/>
              </a:rPr>
              <a:t>string</a:t>
            </a:r>
            <a:r>
              <a:rPr lang="en-US" sz="1224" dirty="0">
                <a:solidFill>
                  <a:prstClr val="black"/>
                </a:solidFill>
                <a:ea typeface="Verdana" pitchFamily="34" charset="0"/>
              </a:rPr>
              <a:t> </a:t>
            </a:r>
            <a:r>
              <a:rPr lang="en-US" sz="1224" dirty="0" err="1">
                <a:solidFill>
                  <a:prstClr val="black"/>
                </a:solidFill>
                <a:ea typeface="Verdana" pitchFamily="34" charset="0"/>
              </a:rPr>
              <a:t>previousUserAccount</a:t>
            </a:r>
            <a:r>
              <a:rPr lang="en-US" sz="1224" dirty="0">
                <a:solidFill>
                  <a:prstClr val="black"/>
                </a:solidFill>
                <a:ea typeface="Verdana" pitchFamily="34" charset="0"/>
              </a:rPr>
              <a:t>, </a:t>
            </a:r>
            <a:r>
              <a:rPr lang="en-US" sz="1224" dirty="0" err="1">
                <a:solidFill>
                  <a:prstClr val="black"/>
                </a:solidFill>
                <a:ea typeface="Verdana" pitchFamily="34" charset="0"/>
              </a:rPr>
              <a:t>SPWebApplication.AuthenticationMethod</a:t>
            </a:r>
            <a:r>
              <a:rPr lang="en-US" sz="1224" dirty="0">
                <a:solidFill>
                  <a:prstClr val="black"/>
                </a:solidFill>
                <a:ea typeface="Verdana" pitchFamily="34" charset="0"/>
              </a:rPr>
              <a:t> </a:t>
            </a:r>
            <a:r>
              <a:rPr lang="en-US" sz="1224" dirty="0" err="1">
                <a:solidFill>
                  <a:prstClr val="black"/>
                </a:solidFill>
                <a:ea typeface="Verdana" pitchFamily="34" charset="0"/>
              </a:rPr>
              <a:t>previousAuthType</a:t>
            </a:r>
            <a:r>
              <a:rPr lang="en-US" sz="1224" dirty="0">
                <a:solidFill>
                  <a:prstClr val="black"/>
                </a:solidFill>
                <a:ea typeface="Verdana" pitchFamily="34" charset="0"/>
              </a:rPr>
              <a:t>, </a:t>
            </a:r>
            <a:r>
              <a:rPr lang="en-US" sz="1224" dirty="0" err="1">
                <a:solidFill>
                  <a:srgbClr val="0000FF"/>
                </a:solidFill>
                <a:ea typeface="Verdana" pitchFamily="34" charset="0"/>
              </a:rPr>
              <a:t>bool</a:t>
            </a:r>
            <a:r>
              <a:rPr lang="en-US" sz="1224" dirty="0">
                <a:solidFill>
                  <a:prstClr val="black"/>
                </a:solidFill>
                <a:ea typeface="Verdana" pitchFamily="34" charset="0"/>
              </a:rPr>
              <a:t> </a:t>
            </a:r>
            <a:r>
              <a:rPr lang="en-US" sz="1224" dirty="0" err="1">
                <a:solidFill>
                  <a:prstClr val="black"/>
                </a:solidFill>
                <a:ea typeface="Verdana" pitchFamily="34" charset="0"/>
              </a:rPr>
              <a:t>isGroup</a:t>
            </a:r>
            <a:r>
              <a:rPr lang="en-US" sz="1224" dirty="0">
                <a:solidFill>
                  <a:prstClr val="black"/>
                </a:solidFill>
                <a:ea typeface="Verdana" pitchFamily="34" charset="0"/>
              </a:rPr>
              <a:t>)</a:t>
            </a:r>
          </a:p>
          <a:p>
            <a:pPr lvl="1"/>
            <a:r>
              <a:rPr lang="en-US" sz="1224" dirty="0">
                <a:solidFill>
                  <a:prstClr val="black"/>
                </a:solidFill>
                <a:ea typeface="Verdana" pitchFamily="34" charset="0"/>
              </a:rPr>
              <a:t>{</a:t>
            </a:r>
          </a:p>
          <a:p>
            <a:pPr lvl="1"/>
            <a:r>
              <a:rPr lang="en-US" sz="1224" dirty="0">
                <a:solidFill>
                  <a:prstClr val="black"/>
                </a:solidFill>
                <a:ea typeface="Verdana" pitchFamily="34" charset="0"/>
              </a:rPr>
              <a:t>    </a:t>
            </a:r>
            <a:r>
              <a:rPr lang="en-US" sz="1224" dirty="0">
                <a:solidFill>
                  <a:srgbClr val="0000FF"/>
                </a:solidFill>
                <a:ea typeface="Verdana" pitchFamily="34" charset="0"/>
              </a:rPr>
              <a:t>string</a:t>
            </a:r>
            <a:r>
              <a:rPr lang="en-US" sz="1224" dirty="0">
                <a:solidFill>
                  <a:prstClr val="black"/>
                </a:solidFill>
                <a:ea typeface="Verdana" pitchFamily="34" charset="0"/>
              </a:rPr>
              <a:t> </a:t>
            </a:r>
            <a:r>
              <a:rPr lang="en-US" sz="1224" dirty="0" err="1">
                <a:solidFill>
                  <a:prstClr val="black"/>
                </a:solidFill>
                <a:ea typeface="Verdana" pitchFamily="34" charset="0"/>
              </a:rPr>
              <a:t>newUserId</a:t>
            </a:r>
            <a:r>
              <a:rPr lang="en-US" sz="1224" dirty="0">
                <a:solidFill>
                  <a:prstClr val="black"/>
                </a:solidFill>
                <a:ea typeface="Verdana" pitchFamily="34" charset="0"/>
              </a:rPr>
              <a:t> = </a:t>
            </a:r>
            <a:r>
              <a:rPr lang="en-US" sz="1224" dirty="0" err="1">
                <a:solidFill>
                  <a:prstClr val="black"/>
                </a:solidFill>
                <a:ea typeface="Verdana" pitchFamily="34" charset="0"/>
              </a:rPr>
              <a:t>previousUserAccount</a:t>
            </a:r>
            <a:r>
              <a:rPr lang="en-US" sz="1224" dirty="0">
                <a:solidFill>
                  <a:prstClr val="black"/>
                </a:solidFill>
                <a:ea typeface="Verdana" pitchFamily="34" charset="0"/>
              </a:rPr>
              <a:t>;</a:t>
            </a:r>
          </a:p>
          <a:p>
            <a:pPr lvl="1"/>
            <a:r>
              <a:rPr lang="en-US" sz="1224" dirty="0">
                <a:solidFill>
                  <a:prstClr val="black"/>
                </a:solidFill>
                <a:ea typeface="Verdana" pitchFamily="34" charset="0"/>
              </a:rPr>
              <a:t>    </a:t>
            </a:r>
            <a:r>
              <a:rPr lang="en-US" sz="1224" dirty="0" err="1">
                <a:solidFill>
                  <a:prstClr val="black"/>
                </a:solidFill>
                <a:ea typeface="Verdana" pitchFamily="34" charset="0"/>
              </a:rPr>
              <a:t>SPClaim</a:t>
            </a:r>
            <a:r>
              <a:rPr lang="en-US" sz="1224" dirty="0">
                <a:solidFill>
                  <a:prstClr val="black"/>
                </a:solidFill>
                <a:ea typeface="Verdana" pitchFamily="34" charset="0"/>
              </a:rPr>
              <a:t> </a:t>
            </a:r>
            <a:r>
              <a:rPr lang="en-US" sz="1224" dirty="0" err="1">
                <a:solidFill>
                  <a:prstClr val="black"/>
                </a:solidFill>
                <a:ea typeface="Verdana" pitchFamily="34" charset="0"/>
              </a:rPr>
              <a:t>migratedUserClaim</a:t>
            </a:r>
            <a:r>
              <a:rPr lang="en-US" sz="1224" dirty="0">
                <a:solidFill>
                  <a:prstClr val="black"/>
                </a:solidFill>
                <a:ea typeface="Verdana" pitchFamily="34" charset="0"/>
              </a:rPr>
              <a:t> = </a:t>
            </a:r>
            <a:r>
              <a:rPr lang="en-US" sz="1224" dirty="0">
                <a:solidFill>
                  <a:srgbClr val="0000FF"/>
                </a:solidFill>
                <a:ea typeface="Verdana" pitchFamily="34" charset="0"/>
              </a:rPr>
              <a:t>null</a:t>
            </a:r>
            <a:r>
              <a:rPr lang="en-US" sz="1224" dirty="0">
                <a:solidFill>
                  <a:prstClr val="black"/>
                </a:solidFill>
                <a:ea typeface="Verdana" pitchFamily="34" charset="0"/>
              </a:rPr>
              <a:t>;</a:t>
            </a:r>
          </a:p>
          <a:p>
            <a:pPr lvl="1"/>
            <a:r>
              <a:rPr lang="en-US" sz="1224" dirty="0">
                <a:solidFill>
                  <a:prstClr val="black"/>
                </a:solidFill>
                <a:ea typeface="Verdana" pitchFamily="34" charset="0"/>
              </a:rPr>
              <a:t>    </a:t>
            </a:r>
            <a:r>
              <a:rPr lang="en-US" sz="1224" dirty="0">
                <a:solidFill>
                  <a:srgbClr val="0000FF"/>
                </a:solidFill>
                <a:ea typeface="Verdana" pitchFamily="34" charset="0"/>
              </a:rPr>
              <a:t>switch</a:t>
            </a:r>
            <a:r>
              <a:rPr lang="en-US" sz="1224" dirty="0">
                <a:solidFill>
                  <a:prstClr val="black"/>
                </a:solidFill>
                <a:ea typeface="Verdana" pitchFamily="34" charset="0"/>
              </a:rPr>
              <a:t> (</a:t>
            </a:r>
            <a:r>
              <a:rPr lang="en-US" sz="1224" dirty="0" err="1">
                <a:solidFill>
                  <a:prstClr val="black"/>
                </a:solidFill>
                <a:ea typeface="Verdana" pitchFamily="34" charset="0"/>
              </a:rPr>
              <a:t>previousAuthType</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a:solidFill>
                  <a:srgbClr val="0000FF"/>
                </a:solidFill>
                <a:ea typeface="Verdana" pitchFamily="34" charset="0"/>
              </a:rPr>
              <a:t>case</a:t>
            </a:r>
            <a:r>
              <a:rPr lang="en-US" sz="1224" dirty="0">
                <a:solidFill>
                  <a:prstClr val="black"/>
                </a:solidFill>
                <a:ea typeface="Verdana" pitchFamily="34" charset="0"/>
              </a:rPr>
              <a:t> </a:t>
            </a:r>
            <a:r>
              <a:rPr lang="en-US" sz="1224" dirty="0" err="1">
                <a:solidFill>
                  <a:prstClr val="black"/>
                </a:solidFill>
                <a:ea typeface="Verdana" pitchFamily="34" charset="0"/>
              </a:rPr>
              <a:t>SPWebApplication.AuthenticationMethod.Windows</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err="1">
                <a:solidFill>
                  <a:prstClr val="black"/>
                </a:solidFill>
                <a:ea typeface="Verdana" pitchFamily="34" charset="0"/>
              </a:rPr>
              <a:t>migratedUserClaim</a:t>
            </a:r>
            <a:r>
              <a:rPr lang="en-US" sz="1224" dirty="0">
                <a:solidFill>
                  <a:prstClr val="black"/>
                </a:solidFill>
                <a:ea typeface="Verdana" pitchFamily="34" charset="0"/>
              </a:rPr>
              <a:t> = </a:t>
            </a:r>
            <a:r>
              <a:rPr lang="en-US" sz="1224" dirty="0" err="1">
                <a:solidFill>
                  <a:prstClr val="black"/>
                </a:solidFill>
                <a:ea typeface="Verdana" pitchFamily="34" charset="0"/>
              </a:rPr>
              <a:t>evalClassicToClaimsAccount</a:t>
            </a:r>
            <a:r>
              <a:rPr lang="en-US" sz="1224" dirty="0">
                <a:solidFill>
                  <a:prstClr val="black"/>
                </a:solidFill>
                <a:ea typeface="Verdana" pitchFamily="34" charset="0"/>
              </a:rPr>
              <a:t>(</a:t>
            </a:r>
            <a:r>
              <a:rPr lang="en-US" sz="1224" dirty="0" err="1">
                <a:solidFill>
                  <a:prstClr val="black"/>
                </a:solidFill>
                <a:ea typeface="Verdana" pitchFamily="34" charset="0"/>
              </a:rPr>
              <a:t>previousUserAccount</a:t>
            </a:r>
            <a:r>
              <a:rPr lang="en-US" sz="1224" dirty="0">
                <a:solidFill>
                  <a:prstClr val="black"/>
                </a:solidFill>
                <a:ea typeface="Verdana" pitchFamily="34" charset="0"/>
              </a:rPr>
              <a:t>, </a:t>
            </a:r>
            <a:r>
              <a:rPr lang="en-US" sz="1224" dirty="0" err="1">
                <a:solidFill>
                  <a:prstClr val="black"/>
                </a:solidFill>
                <a:ea typeface="Verdana" pitchFamily="34" charset="0"/>
              </a:rPr>
              <a:t>isGroup</a:t>
            </a:r>
            <a:r>
              <a:rPr lang="en-US" sz="1224" dirty="0">
                <a:solidFill>
                  <a:prstClr val="black"/>
                </a:solidFill>
                <a:ea typeface="Verdana" pitchFamily="34" charset="0"/>
              </a:rPr>
              <a:t>);</a:t>
            </a:r>
          </a:p>
          <a:p>
            <a:pPr lvl="1"/>
            <a:r>
              <a:rPr lang="en-US" sz="1224" dirty="0">
                <a:solidFill>
                  <a:prstClr val="black"/>
                </a:solidFill>
                <a:ea typeface="Verdana" pitchFamily="34" charset="0"/>
              </a:rPr>
              <a:t>                </a:t>
            </a:r>
            <a:r>
              <a:rPr lang="en-US" sz="1224" dirty="0">
                <a:solidFill>
                  <a:srgbClr val="0000FF"/>
                </a:solidFill>
                <a:ea typeface="Verdana" pitchFamily="34" charset="0"/>
              </a:rPr>
              <a:t>break</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a:solidFill>
                  <a:srgbClr val="0000FF"/>
                </a:solidFill>
                <a:ea typeface="Verdana" pitchFamily="34" charset="0"/>
              </a:rPr>
              <a:t>case</a:t>
            </a:r>
            <a:r>
              <a:rPr lang="en-US" sz="1224" dirty="0">
                <a:solidFill>
                  <a:prstClr val="black"/>
                </a:solidFill>
                <a:ea typeface="Verdana" pitchFamily="34" charset="0"/>
              </a:rPr>
              <a:t> </a:t>
            </a:r>
            <a:r>
              <a:rPr lang="en-US" sz="1224" dirty="0" err="1">
                <a:solidFill>
                  <a:prstClr val="black"/>
                </a:solidFill>
                <a:ea typeface="Verdana" pitchFamily="34" charset="0"/>
              </a:rPr>
              <a:t>SPWebApplication.AuthenticationMethod.Claims</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err="1">
                <a:solidFill>
                  <a:prstClr val="black"/>
                </a:solidFill>
                <a:ea typeface="Verdana" pitchFamily="34" charset="0"/>
              </a:rPr>
              <a:t>migratedUserClaim</a:t>
            </a:r>
            <a:r>
              <a:rPr lang="en-US" sz="1224" dirty="0">
                <a:solidFill>
                  <a:prstClr val="black"/>
                </a:solidFill>
                <a:ea typeface="Verdana" pitchFamily="34" charset="0"/>
              </a:rPr>
              <a:t> = </a:t>
            </a:r>
            <a:r>
              <a:rPr lang="en-US" sz="1224" dirty="0" err="1">
                <a:solidFill>
                  <a:prstClr val="black"/>
                </a:solidFill>
                <a:ea typeface="Verdana" pitchFamily="34" charset="0"/>
              </a:rPr>
              <a:t>evalWindowsClaimToClaimsAccount</a:t>
            </a:r>
            <a:r>
              <a:rPr lang="en-US" sz="1224" dirty="0">
                <a:solidFill>
                  <a:prstClr val="black"/>
                </a:solidFill>
                <a:ea typeface="Verdana" pitchFamily="34" charset="0"/>
              </a:rPr>
              <a:t>(</a:t>
            </a:r>
            <a:r>
              <a:rPr lang="en-US" sz="1224" dirty="0" err="1">
                <a:solidFill>
                  <a:prstClr val="black"/>
                </a:solidFill>
                <a:ea typeface="Verdana" pitchFamily="34" charset="0"/>
              </a:rPr>
              <a:t>previousUserAccount</a:t>
            </a:r>
            <a:r>
              <a:rPr lang="en-US" sz="1224" dirty="0">
                <a:solidFill>
                  <a:prstClr val="black"/>
                </a:solidFill>
                <a:ea typeface="Verdana" pitchFamily="34" charset="0"/>
              </a:rPr>
              <a:t>, </a:t>
            </a:r>
            <a:r>
              <a:rPr lang="en-US" sz="1224" dirty="0" err="1">
                <a:solidFill>
                  <a:prstClr val="black"/>
                </a:solidFill>
                <a:ea typeface="Verdana" pitchFamily="34" charset="0"/>
              </a:rPr>
              <a:t>isGroup</a:t>
            </a:r>
            <a:r>
              <a:rPr lang="en-US" sz="1224" dirty="0">
                <a:solidFill>
                  <a:prstClr val="black"/>
                </a:solidFill>
                <a:ea typeface="Verdana" pitchFamily="34" charset="0"/>
              </a:rPr>
              <a:t>);</a:t>
            </a:r>
          </a:p>
          <a:p>
            <a:pPr lvl="1"/>
            <a:r>
              <a:rPr lang="en-US" sz="1224" dirty="0">
                <a:solidFill>
                  <a:prstClr val="black"/>
                </a:solidFill>
                <a:ea typeface="Verdana" pitchFamily="34" charset="0"/>
              </a:rPr>
              <a:t>                </a:t>
            </a:r>
            <a:r>
              <a:rPr lang="en-US" sz="1224" dirty="0">
                <a:solidFill>
                  <a:srgbClr val="0000FF"/>
                </a:solidFill>
                <a:ea typeface="Verdana" pitchFamily="34" charset="0"/>
              </a:rPr>
              <a:t>break</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a:solidFill>
                  <a:srgbClr val="0000FF"/>
                </a:solidFill>
                <a:ea typeface="Verdana" pitchFamily="34" charset="0"/>
              </a:rPr>
              <a:t>case</a:t>
            </a:r>
            <a:r>
              <a:rPr lang="en-US" sz="1224" dirty="0">
                <a:solidFill>
                  <a:prstClr val="black"/>
                </a:solidFill>
                <a:ea typeface="Verdana" pitchFamily="34" charset="0"/>
              </a:rPr>
              <a:t> </a:t>
            </a:r>
            <a:r>
              <a:rPr lang="en-US" sz="1224" dirty="0" err="1">
                <a:solidFill>
                  <a:prstClr val="black"/>
                </a:solidFill>
                <a:ea typeface="Verdana" pitchFamily="34" charset="0"/>
              </a:rPr>
              <a:t>SPWebApplication.AuthenticationMethod.Forms</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r>
              <a:rPr lang="en-US" sz="1224" dirty="0">
                <a:solidFill>
                  <a:srgbClr val="008000"/>
                </a:solidFill>
                <a:ea typeface="Verdana" pitchFamily="34" charset="0"/>
              </a:rPr>
              <a:t>//code for converting from Forms would be here</a:t>
            </a:r>
            <a:endParaRPr lang="en-US" sz="1224" dirty="0">
              <a:solidFill>
                <a:prstClr val="black"/>
              </a:solidFill>
              <a:ea typeface="Verdana" pitchFamily="34" charset="0"/>
            </a:endParaRPr>
          </a:p>
          <a:p>
            <a:pPr lvl="1"/>
            <a:r>
              <a:rPr lang="en-US" sz="1224" dirty="0">
                <a:solidFill>
                  <a:prstClr val="black"/>
                </a:solidFill>
                <a:ea typeface="Verdana" pitchFamily="34" charset="0"/>
              </a:rPr>
              <a:t>                </a:t>
            </a:r>
            <a:r>
              <a:rPr lang="en-US" sz="1224" dirty="0">
                <a:solidFill>
                  <a:srgbClr val="0000FF"/>
                </a:solidFill>
                <a:ea typeface="Verdana" pitchFamily="34" charset="0"/>
              </a:rPr>
              <a:t>break</a:t>
            </a:r>
            <a:r>
              <a:rPr lang="en-US" sz="1224" dirty="0">
                <a:solidFill>
                  <a:prstClr val="black"/>
                </a:solidFill>
                <a:ea typeface="Verdana" pitchFamily="34" charset="0"/>
              </a:rPr>
              <a:t>;</a:t>
            </a:r>
          </a:p>
          <a:p>
            <a:pPr lvl="1"/>
            <a:r>
              <a:rPr lang="en-US" sz="1224" dirty="0">
                <a:solidFill>
                  <a:prstClr val="black"/>
                </a:solidFill>
                <a:ea typeface="Verdana" pitchFamily="34" charset="0"/>
              </a:rPr>
              <a:t>            }</a:t>
            </a:r>
          </a:p>
          <a:p>
            <a:pPr lvl="1"/>
            <a:r>
              <a:rPr lang="en-US" sz="1224" dirty="0">
                <a:solidFill>
                  <a:prstClr val="black"/>
                </a:solidFill>
                <a:ea typeface="Verdana" pitchFamily="34" charset="0"/>
              </a:rPr>
              <a:t>    }</a:t>
            </a:r>
          </a:p>
          <a:p>
            <a:pPr lvl="1"/>
            <a:r>
              <a:rPr lang="en-US" sz="1224" dirty="0" err="1">
                <a:solidFill>
                  <a:prstClr val="black"/>
                </a:solidFill>
                <a:ea typeface="Verdana" pitchFamily="34" charset="0"/>
              </a:rPr>
              <a:t>newUserId</a:t>
            </a:r>
            <a:r>
              <a:rPr lang="en-US" sz="1224" dirty="0">
                <a:solidFill>
                  <a:prstClr val="black"/>
                </a:solidFill>
                <a:ea typeface="Verdana" pitchFamily="34" charset="0"/>
              </a:rPr>
              <a:t> = </a:t>
            </a:r>
            <a:r>
              <a:rPr lang="en-US" sz="1224" dirty="0" err="1">
                <a:solidFill>
                  <a:prstClr val="black"/>
                </a:solidFill>
                <a:ea typeface="Verdana" pitchFamily="34" charset="0"/>
              </a:rPr>
              <a:t>migratedUserClaim.ToEncodedString</a:t>
            </a:r>
            <a:r>
              <a:rPr lang="en-US" sz="1224" dirty="0">
                <a:solidFill>
                  <a:prstClr val="black"/>
                </a:solidFill>
                <a:ea typeface="Verdana" pitchFamily="34" charset="0"/>
              </a:rPr>
              <a:t>();</a:t>
            </a:r>
          </a:p>
          <a:p>
            <a:pPr lvl="1"/>
            <a:r>
              <a:rPr lang="en-US" sz="1224" dirty="0">
                <a:solidFill>
                  <a:srgbClr val="0000FF"/>
                </a:solidFill>
                <a:ea typeface="Verdana" pitchFamily="34" charset="0"/>
              </a:rPr>
              <a:t>return</a:t>
            </a:r>
            <a:r>
              <a:rPr lang="en-US" sz="1224" dirty="0">
                <a:solidFill>
                  <a:prstClr val="black"/>
                </a:solidFill>
                <a:ea typeface="Verdana" pitchFamily="34" charset="0"/>
              </a:rPr>
              <a:t> </a:t>
            </a:r>
            <a:r>
              <a:rPr lang="en-US" sz="1224" dirty="0" err="1">
                <a:solidFill>
                  <a:prstClr val="black"/>
                </a:solidFill>
                <a:ea typeface="Verdana" pitchFamily="34" charset="0"/>
              </a:rPr>
              <a:t>newUserId</a:t>
            </a:r>
            <a:r>
              <a:rPr lang="en-US" sz="1224" dirty="0">
                <a:solidFill>
                  <a:prstClr val="black"/>
                </a:solidFill>
                <a:ea typeface="Verdana" pitchFamily="34" charset="0"/>
              </a:rPr>
              <a:t> ;</a:t>
            </a:r>
          </a:p>
        </p:txBody>
      </p:sp>
      <p:sp>
        <p:nvSpPr>
          <p:cNvPr id="7" name="Rectangle 6"/>
          <p:cNvSpPr/>
          <p:nvPr/>
        </p:nvSpPr>
        <p:spPr>
          <a:xfrm>
            <a:off x="5596502" y="4663016"/>
            <a:ext cx="6605939" cy="2197644"/>
          </a:xfrm>
          <a:prstGeom prst="rect">
            <a:avLst/>
          </a:prstGeom>
        </p:spPr>
        <p:style>
          <a:lnRef idx="2">
            <a:schemeClr val="accent4"/>
          </a:lnRef>
          <a:fillRef idx="1">
            <a:schemeClr val="lt1"/>
          </a:fillRef>
          <a:effectRef idx="0">
            <a:schemeClr val="accent4"/>
          </a:effectRef>
          <a:fontRef idx="minor">
            <a:schemeClr val="dk1"/>
          </a:fontRef>
        </p:style>
        <p:txBody>
          <a:bodyPr wrap="square" lIns="124326" tIns="62162" rIns="124326" bIns="62162">
            <a:spAutoFit/>
          </a:bodyPr>
          <a:lstStyle/>
          <a:p>
            <a:pPr defTabSz="1243194"/>
            <a:r>
              <a:rPr lang="en-US" sz="1122" dirty="0" err="1">
                <a:solidFill>
                  <a:srgbClr val="000000"/>
                </a:solidFill>
                <a:latin typeface="Consolas" pitchFamily="49" charset="0"/>
                <a:cs typeface="Consolas" pitchFamily="49" charset="0"/>
              </a:rPr>
              <a:t>SPClaim</a:t>
            </a:r>
            <a:r>
              <a:rPr lang="en-US" sz="1122" dirty="0">
                <a:solidFill>
                  <a:srgbClr val="000000"/>
                </a:solidFill>
                <a:latin typeface="Consolas" pitchFamily="49" charset="0"/>
                <a:cs typeface="Consolas" pitchFamily="49" charset="0"/>
              </a:rPr>
              <a:t> </a:t>
            </a:r>
            <a:r>
              <a:rPr lang="en-US" sz="1122" dirty="0" err="1">
                <a:solidFill>
                  <a:srgbClr val="000000"/>
                </a:solidFill>
                <a:latin typeface="Consolas" pitchFamily="49" charset="0"/>
                <a:cs typeface="Consolas" pitchFamily="49" charset="0"/>
              </a:rPr>
              <a:t>evalClassicToClaimsAccount</a:t>
            </a:r>
            <a:r>
              <a:rPr lang="en-US" sz="1122" dirty="0">
                <a:solidFill>
                  <a:srgbClr val="000000"/>
                </a:solidFill>
                <a:latin typeface="Consolas" pitchFamily="49" charset="0"/>
                <a:cs typeface="Consolas" pitchFamily="49" charset="0"/>
              </a:rPr>
              <a:t>(</a:t>
            </a:r>
            <a:r>
              <a:rPr lang="en-US" sz="1122" dirty="0">
                <a:solidFill>
                  <a:srgbClr val="0000FF"/>
                </a:solidFill>
                <a:latin typeface="Consolas" pitchFamily="49" charset="0"/>
                <a:cs typeface="Consolas" pitchFamily="49" charset="0"/>
              </a:rPr>
              <a:t>string</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previousUserAccount</a:t>
            </a:r>
            <a:r>
              <a:rPr lang="en-US" sz="1122" dirty="0">
                <a:solidFill>
                  <a:prstClr val="black"/>
                </a:solidFill>
                <a:latin typeface="Consolas" pitchFamily="49" charset="0"/>
                <a:cs typeface="Consolas" pitchFamily="49" charset="0"/>
              </a:rPr>
              <a:t>, </a:t>
            </a:r>
            <a:r>
              <a:rPr lang="en-US" sz="1122" dirty="0" err="1">
                <a:solidFill>
                  <a:srgbClr val="0000FF"/>
                </a:solidFill>
                <a:latin typeface="Consolas" pitchFamily="49" charset="0"/>
                <a:cs typeface="Consolas" pitchFamily="49" charset="0"/>
              </a:rPr>
              <a:t>bool</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isGroup</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SPClaim</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migratedClaim</a:t>
            </a:r>
            <a:r>
              <a:rPr lang="en-US" sz="1122" dirty="0">
                <a:solidFill>
                  <a:prstClr val="black"/>
                </a:solidFill>
                <a:latin typeface="Consolas" pitchFamily="49" charset="0"/>
                <a:cs typeface="Consolas" pitchFamily="49" charset="0"/>
              </a:rPr>
              <a:t> = </a:t>
            </a:r>
            <a:r>
              <a:rPr lang="en-US" sz="1122" dirty="0">
                <a:solidFill>
                  <a:srgbClr val="0000FF"/>
                </a:solidFill>
                <a:latin typeface="Consolas" pitchFamily="49" charset="0"/>
                <a:cs typeface="Consolas" pitchFamily="49" charset="0"/>
              </a:rPr>
              <a:t>null</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    </a:t>
            </a:r>
            <a:r>
              <a:rPr lang="en-US" sz="1122" dirty="0">
                <a:solidFill>
                  <a:srgbClr val="0000FF"/>
                </a:solidFill>
                <a:latin typeface="Consolas" pitchFamily="49" charset="0"/>
                <a:cs typeface="Consolas" pitchFamily="49" charset="0"/>
              </a:rPr>
              <a:t>return</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migratedClaim</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a:t>
            </a:r>
          </a:p>
          <a:p>
            <a:pPr defTabSz="1243194"/>
            <a:endParaRPr lang="en-US" sz="1122" dirty="0">
              <a:solidFill>
                <a:prstClr val="black"/>
              </a:solidFill>
              <a:latin typeface="Consolas" pitchFamily="49" charset="0"/>
              <a:cs typeface="Consolas" pitchFamily="49" charset="0"/>
            </a:endParaRPr>
          </a:p>
          <a:p>
            <a:pPr defTabSz="1243194"/>
            <a:r>
              <a:rPr lang="en-US" sz="1122" dirty="0" err="1">
                <a:solidFill>
                  <a:prstClr val="black"/>
                </a:solidFill>
                <a:latin typeface="Consolas" pitchFamily="49" charset="0"/>
                <a:cs typeface="Consolas" pitchFamily="49" charset="0"/>
              </a:rPr>
              <a:t>SPClaim</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evalWindowsClaimToClaimsAccount</a:t>
            </a:r>
            <a:r>
              <a:rPr lang="en-US" sz="1122" dirty="0">
                <a:solidFill>
                  <a:prstClr val="black"/>
                </a:solidFill>
                <a:latin typeface="Consolas" pitchFamily="49" charset="0"/>
                <a:cs typeface="Consolas" pitchFamily="49" charset="0"/>
              </a:rPr>
              <a:t>(</a:t>
            </a:r>
            <a:r>
              <a:rPr lang="en-US" sz="1122" dirty="0">
                <a:solidFill>
                  <a:srgbClr val="0000FF"/>
                </a:solidFill>
                <a:latin typeface="Consolas" pitchFamily="49" charset="0"/>
                <a:cs typeface="Consolas" pitchFamily="49" charset="0"/>
              </a:rPr>
              <a:t>string</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previousUserAccount</a:t>
            </a:r>
            <a:r>
              <a:rPr lang="en-US" sz="1122" dirty="0">
                <a:solidFill>
                  <a:prstClr val="black"/>
                </a:solidFill>
                <a:latin typeface="Consolas" pitchFamily="49" charset="0"/>
                <a:cs typeface="Consolas" pitchFamily="49" charset="0"/>
              </a:rPr>
              <a:t>, </a:t>
            </a:r>
            <a:r>
              <a:rPr lang="en-US" sz="1122" dirty="0" err="1">
                <a:solidFill>
                  <a:srgbClr val="0000FF"/>
                </a:solidFill>
                <a:latin typeface="Consolas" pitchFamily="49" charset="0"/>
                <a:cs typeface="Consolas" pitchFamily="49" charset="0"/>
              </a:rPr>
              <a:t>bool</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isGroup</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SPClaim</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migratedClaim</a:t>
            </a:r>
            <a:r>
              <a:rPr lang="en-US" sz="1122" dirty="0">
                <a:solidFill>
                  <a:prstClr val="black"/>
                </a:solidFill>
                <a:latin typeface="Consolas" pitchFamily="49" charset="0"/>
                <a:cs typeface="Consolas" pitchFamily="49" charset="0"/>
              </a:rPr>
              <a:t> = </a:t>
            </a:r>
            <a:r>
              <a:rPr lang="en-US" sz="1122" dirty="0">
                <a:solidFill>
                  <a:srgbClr val="0000FF"/>
                </a:solidFill>
                <a:latin typeface="Consolas" pitchFamily="49" charset="0"/>
                <a:cs typeface="Consolas" pitchFamily="49" charset="0"/>
              </a:rPr>
              <a:t>null</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    </a:t>
            </a:r>
            <a:r>
              <a:rPr lang="en-US" sz="1122" dirty="0">
                <a:solidFill>
                  <a:srgbClr val="008000"/>
                </a:solidFill>
                <a:latin typeface="Consolas" pitchFamily="49" charset="0"/>
                <a:cs typeface="Consolas" pitchFamily="49" charset="0"/>
              </a:rPr>
              <a:t>//migrating from Windows claims to SAML claims</a:t>
            </a:r>
            <a:endParaRPr lang="en-US" sz="1122" dirty="0">
              <a:solidFill>
                <a:prstClr val="black"/>
              </a:solidFill>
              <a:latin typeface="Consolas" pitchFamily="49" charset="0"/>
              <a:cs typeface="Consolas" pitchFamily="49" charset="0"/>
            </a:endParaRPr>
          </a:p>
          <a:p>
            <a:pPr defTabSz="1243194"/>
            <a:r>
              <a:rPr lang="en-US" sz="1122" dirty="0">
                <a:solidFill>
                  <a:prstClr val="black"/>
                </a:solidFill>
                <a:latin typeface="Consolas" pitchFamily="49" charset="0"/>
                <a:cs typeface="Consolas" pitchFamily="49" charset="0"/>
              </a:rPr>
              <a:t>    </a:t>
            </a:r>
            <a:r>
              <a:rPr lang="en-US" sz="1122" dirty="0">
                <a:solidFill>
                  <a:srgbClr val="0000FF"/>
                </a:solidFill>
                <a:latin typeface="Consolas" pitchFamily="49" charset="0"/>
                <a:cs typeface="Consolas" pitchFamily="49" charset="0"/>
              </a:rPr>
              <a:t>return</a:t>
            </a:r>
            <a:r>
              <a:rPr lang="en-US" sz="1122" dirty="0">
                <a:solidFill>
                  <a:prstClr val="black"/>
                </a:solidFill>
                <a:latin typeface="Consolas" pitchFamily="49" charset="0"/>
                <a:cs typeface="Consolas" pitchFamily="49" charset="0"/>
              </a:rPr>
              <a:t> </a:t>
            </a:r>
            <a:r>
              <a:rPr lang="en-US" sz="1122" dirty="0" err="1">
                <a:solidFill>
                  <a:prstClr val="black"/>
                </a:solidFill>
                <a:latin typeface="Consolas" pitchFamily="49" charset="0"/>
                <a:cs typeface="Consolas" pitchFamily="49" charset="0"/>
              </a:rPr>
              <a:t>migratedClaim</a:t>
            </a:r>
            <a:r>
              <a:rPr lang="en-US" sz="1122" dirty="0">
                <a:solidFill>
                  <a:prstClr val="black"/>
                </a:solidFill>
                <a:latin typeface="Consolas" pitchFamily="49" charset="0"/>
                <a:cs typeface="Consolas" pitchFamily="49" charset="0"/>
              </a:rPr>
              <a:t>;</a:t>
            </a:r>
          </a:p>
          <a:p>
            <a:pPr defTabSz="1243194"/>
            <a:r>
              <a:rPr lang="en-US" sz="1122" dirty="0">
                <a:solidFill>
                  <a:prstClr val="black"/>
                </a:solidFill>
                <a:latin typeface="Consolas" pitchFamily="49" charset="0"/>
                <a:cs typeface="Consolas" pitchFamily="49" charset="0"/>
              </a:rPr>
              <a:t>}</a:t>
            </a:r>
          </a:p>
        </p:txBody>
      </p:sp>
      <p:sp>
        <p:nvSpPr>
          <p:cNvPr id="2" name="Left Arrow Callout 1"/>
          <p:cNvSpPr/>
          <p:nvPr/>
        </p:nvSpPr>
        <p:spPr bwMode="auto">
          <a:xfrm rot="918938">
            <a:off x="9635499" y="1802766"/>
            <a:ext cx="2448083" cy="1020726"/>
          </a:xfrm>
          <a:prstGeom prst="leftArrowCallou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632" dirty="0">
                <a:gradFill>
                  <a:gsLst>
                    <a:gs pos="0">
                      <a:srgbClr val="FFFFFF"/>
                    </a:gs>
                    <a:gs pos="100000">
                      <a:srgbClr val="FFFFFF"/>
                    </a:gs>
                  </a:gsLst>
                  <a:lin ang="5400000" scaled="0"/>
                </a:gradFill>
              </a:rPr>
              <a:t>Called for each User Account being migrated</a:t>
            </a:r>
          </a:p>
        </p:txBody>
      </p:sp>
      <p:grpSp>
        <p:nvGrpSpPr>
          <p:cNvPr id="3" name="Group 2"/>
          <p:cNvGrpSpPr/>
          <p:nvPr/>
        </p:nvGrpSpPr>
        <p:grpSpPr>
          <a:xfrm>
            <a:off x="8627462" y="3038962"/>
            <a:ext cx="2720093" cy="1624054"/>
            <a:chOff x="7770812" y="3048000"/>
            <a:chExt cx="2667000" cy="1448602"/>
          </a:xfrm>
        </p:grpSpPr>
        <p:sp>
          <p:nvSpPr>
            <p:cNvPr id="4" name="Down Arrow 3"/>
            <p:cNvSpPr/>
            <p:nvPr/>
          </p:nvSpPr>
          <p:spPr bwMode="auto">
            <a:xfrm>
              <a:off x="9294812" y="3887002"/>
              <a:ext cx="462604" cy="609600"/>
            </a:xfrm>
            <a:prstGeom prst="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endParaRPr lang="en-US" sz="2040">
                <a:gradFill>
                  <a:gsLst>
                    <a:gs pos="0">
                      <a:srgbClr val="FFFFFF"/>
                    </a:gs>
                    <a:gs pos="100000">
                      <a:srgbClr val="FFFFFF"/>
                    </a:gs>
                  </a:gsLst>
                  <a:lin ang="5400000" scaled="0"/>
                </a:gradFill>
              </a:endParaRPr>
            </a:p>
          </p:txBody>
        </p:sp>
        <p:sp>
          <p:nvSpPr>
            <p:cNvPr id="8" name="Left Arrow Callout 7"/>
            <p:cNvSpPr/>
            <p:nvPr/>
          </p:nvSpPr>
          <p:spPr bwMode="auto">
            <a:xfrm>
              <a:off x="7770812" y="3048000"/>
              <a:ext cx="2667000" cy="838200"/>
            </a:xfrm>
            <a:prstGeom prst="leftArrowCallou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r>
                <a:rPr lang="en-US" sz="1632">
                  <a:gradFill>
                    <a:gsLst>
                      <a:gs pos="0">
                        <a:srgbClr val="FFFFFF"/>
                      </a:gs>
                      <a:gs pos="100000">
                        <a:srgbClr val="FFFFFF"/>
                      </a:gs>
                    </a:gsLst>
                    <a:lin ang="5400000" scaled="0"/>
                  </a:gradFill>
                </a:rPr>
                <a:t>Helper Functions</a:t>
              </a:r>
            </a:p>
          </p:txBody>
        </p:sp>
      </p:grpSp>
    </p:spTree>
    <p:extLst>
      <p:ext uri="{BB962C8B-B14F-4D97-AF65-F5344CB8AC3E}">
        <p14:creationId xmlns:p14="http://schemas.microsoft.com/office/powerpoint/2010/main" val="418879365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5507" dirty="0"/>
              <a:t>Migrating From Classic to SAML Claims</a:t>
            </a:r>
          </a:p>
        </p:txBody>
      </p:sp>
      <p:sp>
        <p:nvSpPr>
          <p:cNvPr id="6" name="Text Placeholder 5"/>
          <p:cNvSpPr>
            <a:spLocks noGrp="1"/>
          </p:cNvSpPr>
          <p:nvPr>
            <p:ph type="body" sz="quarter" idx="10"/>
          </p:nvPr>
        </p:nvSpPr>
        <p:spPr/>
        <p:txBody>
          <a:bodyPr/>
          <a:lstStyle/>
          <a:p>
            <a:r>
              <a:rPr lang="en-US" sz="1428" dirty="0" err="1"/>
              <a:t>SPClaim</a:t>
            </a:r>
            <a:r>
              <a:rPr lang="en-US" sz="1428" dirty="0"/>
              <a:t> </a:t>
            </a:r>
            <a:r>
              <a:rPr lang="en-US" sz="1428" dirty="0" err="1"/>
              <a:t>evalClassicToClaimsAccount</a:t>
            </a:r>
            <a:r>
              <a:rPr lang="en-US" sz="1428" dirty="0"/>
              <a:t>(</a:t>
            </a:r>
            <a:r>
              <a:rPr lang="en-US" sz="1428" dirty="0">
                <a:solidFill>
                  <a:srgbClr val="0000FF"/>
                </a:solidFill>
              </a:rPr>
              <a:t>string</a:t>
            </a:r>
            <a:r>
              <a:rPr lang="en-US" sz="1428" dirty="0">
                <a:solidFill>
                  <a:prstClr val="black"/>
                </a:solidFill>
              </a:rPr>
              <a:t> </a:t>
            </a:r>
            <a:r>
              <a:rPr lang="en-US" sz="1428" dirty="0" err="1">
                <a:solidFill>
                  <a:prstClr val="black"/>
                </a:solidFill>
              </a:rPr>
              <a:t>previousUserAccount</a:t>
            </a:r>
            <a:r>
              <a:rPr lang="en-US" sz="1428" dirty="0">
                <a:solidFill>
                  <a:prstClr val="black"/>
                </a:solidFill>
              </a:rPr>
              <a:t>, </a:t>
            </a:r>
            <a:r>
              <a:rPr lang="en-US" sz="1428" dirty="0" err="1">
                <a:solidFill>
                  <a:srgbClr val="0000FF"/>
                </a:solidFill>
              </a:rPr>
              <a:t>bool</a:t>
            </a:r>
            <a:r>
              <a:rPr lang="en-US" sz="1428" dirty="0">
                <a:solidFill>
                  <a:prstClr val="black"/>
                </a:solidFill>
              </a:rPr>
              <a:t> </a:t>
            </a:r>
            <a:r>
              <a:rPr lang="en-US" sz="1428" dirty="0" err="1">
                <a:solidFill>
                  <a:prstClr val="black"/>
                </a:solidFill>
              </a:rPr>
              <a:t>isGroup</a:t>
            </a:r>
            <a:r>
              <a:rPr lang="en-US" sz="1428" dirty="0">
                <a:solidFill>
                  <a:prstClr val="black"/>
                </a:solidFill>
              </a:rPr>
              <a:t>)</a:t>
            </a:r>
          </a:p>
          <a:p>
            <a:r>
              <a:rPr lang="en-US" sz="1428" dirty="0">
                <a:solidFill>
                  <a:prstClr val="black"/>
                </a:solidFill>
              </a:rPr>
              <a:t>{</a:t>
            </a:r>
          </a:p>
          <a:p>
            <a:r>
              <a:rPr lang="en-US" sz="1428" dirty="0">
                <a:solidFill>
                  <a:prstClr val="black"/>
                </a:solidFill>
              </a:rPr>
              <a:t>    </a:t>
            </a:r>
            <a:r>
              <a:rPr lang="en-US" sz="1428" dirty="0" err="1">
                <a:solidFill>
                  <a:prstClr val="black"/>
                </a:solidFill>
              </a:rPr>
              <a:t>SPClaim</a:t>
            </a:r>
            <a:r>
              <a:rPr lang="en-US" sz="1428" dirty="0">
                <a:solidFill>
                  <a:prstClr val="black"/>
                </a:solidFill>
              </a:rPr>
              <a:t> </a:t>
            </a:r>
            <a:r>
              <a:rPr lang="en-US" sz="1428" dirty="0" err="1">
                <a:solidFill>
                  <a:prstClr val="black"/>
                </a:solidFill>
              </a:rPr>
              <a:t>migratedClaim</a:t>
            </a:r>
            <a:r>
              <a:rPr lang="en-US" sz="1428" dirty="0">
                <a:solidFill>
                  <a:prstClr val="black"/>
                </a:solidFill>
              </a:rPr>
              <a:t> = </a:t>
            </a:r>
            <a:r>
              <a:rPr lang="en-US" sz="1428" dirty="0">
                <a:solidFill>
                  <a:srgbClr val="0000FF"/>
                </a:solidFill>
              </a:rPr>
              <a:t>null</a:t>
            </a:r>
            <a:r>
              <a:rPr lang="en-US" sz="1428" dirty="0">
                <a:solidFill>
                  <a:prstClr val="black"/>
                </a:solidFill>
              </a:rPr>
              <a:t>;</a:t>
            </a:r>
          </a:p>
          <a:p>
            <a:r>
              <a:rPr lang="en-US" sz="1428" dirty="0">
                <a:solidFill>
                  <a:prstClr val="black"/>
                </a:solidFill>
              </a:rPr>
              <a:t>    </a:t>
            </a:r>
            <a:r>
              <a:rPr lang="en-US" sz="1428" dirty="0" err="1">
                <a:solidFill>
                  <a:srgbClr val="2B91AF"/>
                </a:solidFill>
              </a:rPr>
              <a:t>SecurityIdentifier</a:t>
            </a:r>
            <a:r>
              <a:rPr lang="en-US" sz="1428" dirty="0">
                <a:solidFill>
                  <a:prstClr val="black"/>
                </a:solidFill>
              </a:rPr>
              <a:t> </a:t>
            </a:r>
            <a:r>
              <a:rPr lang="en-US" sz="1428" dirty="0" err="1">
                <a:solidFill>
                  <a:prstClr val="black"/>
                </a:solidFill>
              </a:rPr>
              <a:t>curSid</a:t>
            </a:r>
            <a:r>
              <a:rPr lang="en-US" sz="1428" dirty="0">
                <a:solidFill>
                  <a:prstClr val="black"/>
                </a:solidFill>
              </a:rPr>
              <a:t> = </a:t>
            </a:r>
            <a:r>
              <a:rPr lang="en-US" sz="1428" dirty="0">
                <a:solidFill>
                  <a:srgbClr val="0000FF"/>
                </a:solidFill>
              </a:rPr>
              <a:t>new</a:t>
            </a:r>
            <a:r>
              <a:rPr lang="en-US" sz="1428" dirty="0">
                <a:solidFill>
                  <a:prstClr val="black"/>
                </a:solidFill>
              </a:rPr>
              <a:t> </a:t>
            </a:r>
            <a:r>
              <a:rPr lang="en-US" sz="1428" dirty="0" err="1">
                <a:solidFill>
                  <a:srgbClr val="2B91AF"/>
                </a:solidFill>
              </a:rPr>
              <a:t>SecurityIdentifier</a:t>
            </a:r>
            <a:r>
              <a:rPr lang="en-US" sz="1428" dirty="0">
                <a:solidFill>
                  <a:prstClr val="black"/>
                </a:solidFill>
              </a:rPr>
              <a:t>(</a:t>
            </a:r>
            <a:r>
              <a:rPr lang="en-US" sz="1428" dirty="0" err="1">
                <a:solidFill>
                  <a:prstClr val="black"/>
                </a:solidFill>
              </a:rPr>
              <a:t>previousUserAccount</a:t>
            </a:r>
            <a:r>
              <a:rPr lang="en-US" sz="1428" dirty="0">
                <a:solidFill>
                  <a:prstClr val="black"/>
                </a:solidFill>
              </a:rPr>
              <a:t>);</a:t>
            </a:r>
          </a:p>
          <a:p>
            <a:r>
              <a:rPr lang="en-US" sz="1428" dirty="0">
                <a:solidFill>
                  <a:prstClr val="black"/>
                </a:solidFill>
              </a:rPr>
              <a:t>    </a:t>
            </a:r>
            <a:r>
              <a:rPr lang="en-US" sz="1428" dirty="0">
                <a:solidFill>
                  <a:srgbClr val="008000"/>
                </a:solidFill>
              </a:rPr>
              <a:t>//Check the SID and make sure </a:t>
            </a:r>
            <a:r>
              <a:rPr lang="en-US" sz="1428" dirty="0" err="1">
                <a:solidFill>
                  <a:srgbClr val="008000"/>
                </a:solidFill>
              </a:rPr>
              <a:t>its</a:t>
            </a:r>
            <a:r>
              <a:rPr lang="en-US" sz="1428" dirty="0">
                <a:solidFill>
                  <a:srgbClr val="008000"/>
                </a:solidFill>
              </a:rPr>
              <a:t> not a system type SID See http://support.microsoft.com/kb/243330</a:t>
            </a:r>
            <a:endParaRPr lang="en-US" sz="1428" dirty="0">
              <a:solidFill>
                <a:prstClr val="black"/>
              </a:solidFill>
            </a:endParaRPr>
          </a:p>
          <a:p>
            <a:r>
              <a:rPr lang="en-US" sz="1428" dirty="0">
                <a:solidFill>
                  <a:prstClr val="black"/>
                </a:solidFill>
              </a:rPr>
              <a:t>    </a:t>
            </a:r>
            <a:r>
              <a:rPr lang="en-US" sz="1428" dirty="0">
                <a:solidFill>
                  <a:srgbClr val="0000FF"/>
                </a:solidFill>
              </a:rPr>
              <a:t>if</a:t>
            </a:r>
            <a:r>
              <a:rPr lang="en-US" sz="1428" dirty="0">
                <a:solidFill>
                  <a:prstClr val="black"/>
                </a:solidFill>
              </a:rPr>
              <a:t> (</a:t>
            </a:r>
            <a:r>
              <a:rPr lang="en-US" sz="1428" dirty="0" err="1">
                <a:solidFill>
                  <a:prstClr val="black"/>
                </a:solidFill>
              </a:rPr>
              <a:t>curSid.IsWellKnown</a:t>
            </a:r>
            <a:r>
              <a:rPr lang="en-US" sz="1428" dirty="0">
                <a:solidFill>
                  <a:prstClr val="black"/>
                </a:solidFill>
              </a:rPr>
              <a:t>(</a:t>
            </a:r>
            <a:r>
              <a:rPr lang="en-US" sz="1428" dirty="0" err="1">
                <a:solidFill>
                  <a:srgbClr val="2B91AF"/>
                </a:solidFill>
              </a:rPr>
              <a:t>WellKnownSidType</a:t>
            </a:r>
            <a:r>
              <a:rPr lang="en-US" sz="1428" dirty="0" err="1">
                <a:solidFill>
                  <a:prstClr val="black"/>
                </a:solidFill>
              </a:rPr>
              <a:t>.AuthenticatedUserSid</a:t>
            </a:r>
            <a:r>
              <a:rPr lang="en-US" sz="1428" dirty="0">
                <a:solidFill>
                  <a:prstClr val="black"/>
                </a:solidFill>
              </a:rPr>
              <a:t>) || </a:t>
            </a:r>
            <a:r>
              <a:rPr lang="en-US" sz="1428" dirty="0" err="1">
                <a:solidFill>
                  <a:prstClr val="black"/>
                </a:solidFill>
              </a:rPr>
              <a:t>curSid.IsWellKnown</a:t>
            </a:r>
            <a:r>
              <a:rPr lang="en-US" sz="1428" dirty="0">
                <a:solidFill>
                  <a:prstClr val="black"/>
                </a:solidFill>
              </a:rPr>
              <a:t>(</a:t>
            </a:r>
            <a:r>
              <a:rPr lang="en-US" sz="1428" dirty="0" err="1">
                <a:solidFill>
                  <a:srgbClr val="2B91AF"/>
                </a:solidFill>
              </a:rPr>
              <a:t>WellKnownSidType</a:t>
            </a:r>
            <a:r>
              <a:rPr lang="en-US" sz="1428" dirty="0" err="1">
                <a:solidFill>
                  <a:prstClr val="black"/>
                </a:solidFill>
              </a:rPr>
              <a:t>.LocalSystemSid</a:t>
            </a:r>
            <a:r>
              <a:rPr lang="en-US" sz="1428" dirty="0">
                <a:solidFill>
                  <a:prstClr val="black"/>
                </a:solidFill>
              </a:rPr>
              <a:t>))</a:t>
            </a:r>
          </a:p>
          <a:p>
            <a:r>
              <a:rPr lang="en-US" sz="1428" dirty="0">
                <a:solidFill>
                  <a:prstClr val="black"/>
                </a:solidFill>
              </a:rPr>
              <a:t>    {</a:t>
            </a:r>
          </a:p>
          <a:p>
            <a:r>
              <a:rPr lang="en-US" sz="1428" dirty="0">
                <a:solidFill>
                  <a:prstClr val="black"/>
                </a:solidFill>
              </a:rPr>
              <a:t>        </a:t>
            </a:r>
            <a:r>
              <a:rPr lang="en-US" sz="1428" dirty="0">
                <a:solidFill>
                  <a:srgbClr val="0000FF"/>
                </a:solidFill>
              </a:rPr>
              <a:t>return</a:t>
            </a:r>
            <a:r>
              <a:rPr lang="en-US" sz="1428" dirty="0">
                <a:solidFill>
                  <a:prstClr val="black"/>
                </a:solidFill>
              </a:rPr>
              <a:t> </a:t>
            </a:r>
            <a:r>
              <a:rPr lang="en-US" sz="1428" dirty="0" err="1">
                <a:solidFill>
                  <a:prstClr val="black"/>
                </a:solidFill>
              </a:rPr>
              <a:t>migratedClaim</a:t>
            </a:r>
            <a:r>
              <a:rPr lang="en-US" sz="1428" dirty="0">
                <a:solidFill>
                  <a:prstClr val="black"/>
                </a:solidFill>
              </a:rPr>
              <a:t>;</a:t>
            </a:r>
          </a:p>
          <a:p>
            <a:r>
              <a:rPr lang="en-US" sz="1428" dirty="0">
                <a:solidFill>
                  <a:prstClr val="black"/>
                </a:solidFill>
              </a:rPr>
              <a:t>    }</a:t>
            </a:r>
          </a:p>
          <a:p>
            <a:r>
              <a:rPr lang="en-US" sz="1428" dirty="0">
                <a:solidFill>
                  <a:prstClr val="black"/>
                </a:solidFill>
              </a:rPr>
              <a:t>    </a:t>
            </a:r>
            <a:r>
              <a:rPr lang="en-US" sz="1428" dirty="0">
                <a:solidFill>
                  <a:srgbClr val="0000FF"/>
                </a:solidFill>
              </a:rPr>
              <a:t>else</a:t>
            </a:r>
            <a:endParaRPr lang="en-US" sz="1428" dirty="0">
              <a:solidFill>
                <a:prstClr val="black"/>
              </a:solidFill>
            </a:endParaRPr>
          </a:p>
          <a:p>
            <a:r>
              <a:rPr lang="en-US" sz="1428" dirty="0">
                <a:solidFill>
                  <a:prstClr val="black"/>
                </a:solidFill>
              </a:rPr>
              <a:t>    {</a:t>
            </a:r>
          </a:p>
          <a:p>
            <a:r>
              <a:rPr lang="en-US" sz="1428" dirty="0">
                <a:solidFill>
                  <a:prstClr val="black"/>
                </a:solidFill>
              </a:rPr>
              <a:t>        </a:t>
            </a:r>
            <a:r>
              <a:rPr lang="en-US" sz="1428" dirty="0">
                <a:solidFill>
                  <a:srgbClr val="0000FF"/>
                </a:solidFill>
              </a:rPr>
              <a:t>if</a:t>
            </a:r>
            <a:r>
              <a:rPr lang="en-US" sz="1428" dirty="0">
                <a:solidFill>
                  <a:prstClr val="black"/>
                </a:solidFill>
              </a:rPr>
              <a:t> (</a:t>
            </a:r>
            <a:r>
              <a:rPr lang="en-US" sz="1428" dirty="0" err="1">
                <a:solidFill>
                  <a:prstClr val="black"/>
                </a:solidFill>
              </a:rPr>
              <a:t>isGroup</a:t>
            </a:r>
            <a:r>
              <a:rPr lang="en-US" sz="1428" dirty="0">
                <a:solidFill>
                  <a:prstClr val="black"/>
                </a:solidFill>
              </a:rPr>
              <a:t>)</a:t>
            </a:r>
          </a:p>
          <a:p>
            <a:r>
              <a:rPr lang="en-US" sz="1428" dirty="0">
                <a:solidFill>
                  <a:prstClr val="black"/>
                </a:solidFill>
              </a:rPr>
              <a:t>        {</a:t>
            </a:r>
          </a:p>
          <a:p>
            <a:r>
              <a:rPr lang="en-US" sz="1428" dirty="0">
                <a:solidFill>
                  <a:prstClr val="black"/>
                </a:solidFill>
              </a:rPr>
              <a:t>            </a:t>
            </a:r>
            <a:r>
              <a:rPr lang="en-US" sz="1428" dirty="0">
                <a:solidFill>
                  <a:srgbClr val="0000FF"/>
                </a:solidFill>
              </a:rPr>
              <a:t>string</a:t>
            </a:r>
            <a:r>
              <a:rPr lang="en-US" sz="1428" dirty="0">
                <a:solidFill>
                  <a:prstClr val="black"/>
                </a:solidFill>
              </a:rPr>
              <a:t> </a:t>
            </a:r>
            <a:r>
              <a:rPr lang="en-US" sz="1428" dirty="0" err="1">
                <a:solidFill>
                  <a:prstClr val="black"/>
                </a:solidFill>
              </a:rPr>
              <a:t>oldNtId</a:t>
            </a:r>
            <a:r>
              <a:rPr lang="en-US" sz="1428" dirty="0">
                <a:solidFill>
                  <a:prstClr val="black"/>
                </a:solidFill>
              </a:rPr>
              <a:t> = </a:t>
            </a:r>
            <a:r>
              <a:rPr lang="en-US" sz="1428" dirty="0" err="1">
                <a:solidFill>
                  <a:prstClr val="black"/>
                </a:solidFill>
              </a:rPr>
              <a:t>translateSidToName</a:t>
            </a:r>
            <a:r>
              <a:rPr lang="en-US" sz="1428" dirty="0">
                <a:solidFill>
                  <a:prstClr val="black"/>
                </a:solidFill>
              </a:rPr>
              <a:t>(</a:t>
            </a:r>
            <a:r>
              <a:rPr lang="en-US" sz="1428" dirty="0" err="1">
                <a:solidFill>
                  <a:prstClr val="black"/>
                </a:solidFill>
              </a:rPr>
              <a:t>previousUserAccount</a:t>
            </a:r>
            <a:r>
              <a:rPr lang="en-US" sz="1428" dirty="0">
                <a:solidFill>
                  <a:prstClr val="black"/>
                </a:solidFill>
              </a:rPr>
              <a:t>);</a:t>
            </a:r>
          </a:p>
          <a:p>
            <a:r>
              <a:rPr lang="en-US" sz="1428" dirty="0">
                <a:solidFill>
                  <a:prstClr val="black"/>
                </a:solidFill>
              </a:rPr>
              <a:t>            </a:t>
            </a:r>
            <a:r>
              <a:rPr lang="en-US" sz="1428" dirty="0">
                <a:solidFill>
                  <a:srgbClr val="0000FF"/>
                </a:solidFill>
              </a:rPr>
              <a:t>if</a:t>
            </a:r>
            <a:r>
              <a:rPr lang="en-US" sz="1428" dirty="0">
                <a:solidFill>
                  <a:prstClr val="black"/>
                </a:solidFill>
              </a:rPr>
              <a:t> (</a:t>
            </a:r>
            <a:r>
              <a:rPr lang="en-US" sz="1428" dirty="0" err="1">
                <a:solidFill>
                  <a:prstClr val="black"/>
                </a:solidFill>
              </a:rPr>
              <a:t>oldNtId</a:t>
            </a:r>
            <a:r>
              <a:rPr lang="en-US" sz="1428" dirty="0">
                <a:solidFill>
                  <a:prstClr val="black"/>
                </a:solidFill>
              </a:rPr>
              <a:t> != </a:t>
            </a:r>
            <a:r>
              <a:rPr lang="en-US" sz="1428" dirty="0">
                <a:solidFill>
                  <a:srgbClr val="0000FF"/>
                </a:solidFill>
              </a:rPr>
              <a:t>null</a:t>
            </a:r>
            <a:r>
              <a:rPr lang="en-US" sz="1428" dirty="0">
                <a:solidFill>
                  <a:prstClr val="black"/>
                </a:solidFill>
              </a:rPr>
              <a:t>)</a:t>
            </a:r>
          </a:p>
          <a:p>
            <a:r>
              <a:rPr lang="en-US" sz="1428" dirty="0">
                <a:solidFill>
                  <a:prstClr val="black"/>
                </a:solidFill>
              </a:rPr>
              <a:t>            { </a:t>
            </a:r>
            <a:r>
              <a:rPr lang="en-US" sz="1428" dirty="0">
                <a:solidFill>
                  <a:srgbClr val="008000"/>
                </a:solidFill>
              </a:rPr>
              <a:t>//Migrate Groups</a:t>
            </a:r>
            <a:endParaRPr lang="en-US" sz="1428" dirty="0">
              <a:solidFill>
                <a:prstClr val="black"/>
              </a:solidFill>
            </a:endParaRPr>
          </a:p>
          <a:p>
            <a:r>
              <a:rPr lang="en-US" sz="1428" dirty="0">
                <a:solidFill>
                  <a:prstClr val="black"/>
                </a:solidFill>
              </a:rPr>
              <a:t>                </a:t>
            </a:r>
            <a:r>
              <a:rPr lang="en-US" sz="1428" dirty="0" err="1">
                <a:solidFill>
                  <a:prstClr val="black"/>
                </a:solidFill>
              </a:rPr>
              <a:t>migratedClaim</a:t>
            </a:r>
            <a:r>
              <a:rPr lang="en-US" sz="1428" dirty="0">
                <a:solidFill>
                  <a:prstClr val="black"/>
                </a:solidFill>
              </a:rPr>
              <a:t> = </a:t>
            </a:r>
            <a:r>
              <a:rPr lang="en-US" sz="1428" dirty="0" err="1">
                <a:solidFill>
                  <a:prstClr val="black"/>
                </a:solidFill>
              </a:rPr>
              <a:t>generateGroupSidClaimFromNtId</a:t>
            </a:r>
            <a:r>
              <a:rPr lang="en-US" sz="1428" dirty="0">
                <a:solidFill>
                  <a:prstClr val="black"/>
                </a:solidFill>
              </a:rPr>
              <a:t>(</a:t>
            </a:r>
            <a:r>
              <a:rPr lang="en-US" sz="1428" dirty="0" err="1">
                <a:solidFill>
                  <a:prstClr val="black"/>
                </a:solidFill>
              </a:rPr>
              <a:t>previousUserAccount</a:t>
            </a:r>
            <a:r>
              <a:rPr lang="en-US" sz="1428" dirty="0">
                <a:solidFill>
                  <a:prstClr val="black"/>
                </a:solidFill>
              </a:rPr>
              <a:t>);</a:t>
            </a:r>
          </a:p>
          <a:p>
            <a:r>
              <a:rPr lang="en-US" sz="1428" dirty="0">
                <a:solidFill>
                  <a:prstClr val="black"/>
                </a:solidFill>
              </a:rPr>
              <a:t>            }</a:t>
            </a:r>
          </a:p>
          <a:p>
            <a:r>
              <a:rPr lang="en-US" sz="1428" dirty="0">
                <a:solidFill>
                  <a:prstClr val="black"/>
                </a:solidFill>
              </a:rPr>
              <a:t>        }</a:t>
            </a:r>
          </a:p>
          <a:p>
            <a:r>
              <a:rPr lang="en-US" sz="1428" dirty="0">
                <a:solidFill>
                  <a:prstClr val="black"/>
                </a:solidFill>
              </a:rPr>
              <a:t>        </a:t>
            </a:r>
            <a:r>
              <a:rPr lang="en-US" sz="1428" dirty="0">
                <a:solidFill>
                  <a:srgbClr val="0000FF"/>
                </a:solidFill>
              </a:rPr>
              <a:t>else</a:t>
            </a:r>
            <a:endParaRPr lang="en-US" sz="1428" dirty="0">
              <a:solidFill>
                <a:prstClr val="black"/>
              </a:solidFill>
            </a:endParaRPr>
          </a:p>
          <a:p>
            <a:r>
              <a:rPr lang="en-US" sz="1428" dirty="0">
                <a:solidFill>
                  <a:prstClr val="black"/>
                </a:solidFill>
              </a:rPr>
              <a:t>        { </a:t>
            </a:r>
            <a:r>
              <a:rPr lang="en-US" sz="1428" dirty="0" err="1">
                <a:solidFill>
                  <a:prstClr val="black"/>
                </a:solidFill>
              </a:rPr>
              <a:t>migratedClaim</a:t>
            </a:r>
            <a:r>
              <a:rPr lang="en-US" sz="1428" dirty="0">
                <a:solidFill>
                  <a:prstClr val="black"/>
                </a:solidFill>
              </a:rPr>
              <a:t> = </a:t>
            </a:r>
            <a:r>
              <a:rPr lang="en-US" sz="1428" dirty="0" err="1">
                <a:solidFill>
                  <a:prstClr val="black"/>
                </a:solidFill>
              </a:rPr>
              <a:t>generateUserIdClaimFromNtId</a:t>
            </a:r>
            <a:r>
              <a:rPr lang="en-US" sz="1428" dirty="0">
                <a:solidFill>
                  <a:prstClr val="black"/>
                </a:solidFill>
              </a:rPr>
              <a:t>(</a:t>
            </a:r>
            <a:r>
              <a:rPr lang="en-US" sz="1428" dirty="0" err="1">
                <a:solidFill>
                  <a:prstClr val="black"/>
                </a:solidFill>
              </a:rPr>
              <a:t>oldNtId</a:t>
            </a:r>
            <a:r>
              <a:rPr lang="en-US" sz="1428" dirty="0">
                <a:solidFill>
                  <a:prstClr val="black"/>
                </a:solidFill>
              </a:rPr>
              <a:t>); } }</a:t>
            </a:r>
          </a:p>
          <a:p>
            <a:r>
              <a:rPr lang="en-US" sz="1428" dirty="0">
                <a:solidFill>
                  <a:prstClr val="black"/>
                </a:solidFill>
              </a:rPr>
              <a:t>    }</a:t>
            </a:r>
          </a:p>
          <a:p>
            <a:r>
              <a:rPr lang="en-US" sz="1428" dirty="0">
                <a:solidFill>
                  <a:prstClr val="black"/>
                </a:solidFill>
              </a:rPr>
              <a:t>    </a:t>
            </a:r>
            <a:r>
              <a:rPr lang="en-US" sz="1428" dirty="0">
                <a:solidFill>
                  <a:srgbClr val="0000FF"/>
                </a:solidFill>
              </a:rPr>
              <a:t>return</a:t>
            </a:r>
            <a:r>
              <a:rPr lang="en-US" sz="1428" dirty="0">
                <a:solidFill>
                  <a:prstClr val="black"/>
                </a:solidFill>
              </a:rPr>
              <a:t> </a:t>
            </a:r>
            <a:r>
              <a:rPr lang="en-US" sz="1428" dirty="0" err="1">
                <a:solidFill>
                  <a:prstClr val="black"/>
                </a:solidFill>
              </a:rPr>
              <a:t>migratedClaim</a:t>
            </a:r>
            <a:r>
              <a:rPr lang="en-US" sz="1428" dirty="0">
                <a:solidFill>
                  <a:prstClr val="black"/>
                </a:solidFill>
              </a:rPr>
              <a:t>;</a:t>
            </a:r>
          </a:p>
        </p:txBody>
      </p:sp>
      <p:sp>
        <p:nvSpPr>
          <p:cNvPr id="2" name="Left Arrow Callout 1"/>
          <p:cNvSpPr/>
          <p:nvPr/>
        </p:nvSpPr>
        <p:spPr bwMode="auto">
          <a:xfrm rot="814820">
            <a:off x="6095098" y="2885694"/>
            <a:ext cx="5946680" cy="1313825"/>
          </a:xfrm>
          <a:prstGeom prst="leftArrowCallout">
            <a:avLst>
              <a:gd name="adj1" fmla="val 16034"/>
              <a:gd name="adj2" fmla="val 19022"/>
              <a:gd name="adj3" fmla="val 39197"/>
              <a:gd name="adj4" fmla="val 6497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1632" b="1" dirty="0">
                <a:solidFill>
                  <a:srgbClr val="FFFFFF"/>
                </a:solidFill>
              </a:rPr>
              <a:t>!!DO NOT MIGRATE!! </a:t>
            </a:r>
          </a:p>
          <a:p>
            <a:pPr defTabSz="1242835" fontAlgn="base">
              <a:spcBef>
                <a:spcPct val="0"/>
              </a:spcBef>
              <a:spcAft>
                <a:spcPct val="0"/>
              </a:spcAft>
            </a:pPr>
            <a:r>
              <a:rPr lang="en-US" sz="1632" b="1" dirty="0">
                <a:solidFill>
                  <a:srgbClr val="FFFFFF"/>
                </a:solidFill>
              </a:rPr>
              <a:t>NT AUTHORITY\Authenticated Users </a:t>
            </a:r>
          </a:p>
          <a:p>
            <a:pPr defTabSz="1242835" fontAlgn="base">
              <a:spcBef>
                <a:spcPct val="0"/>
              </a:spcBef>
              <a:spcAft>
                <a:spcPct val="0"/>
              </a:spcAft>
            </a:pPr>
            <a:r>
              <a:rPr lang="en-US" sz="1632" b="1" dirty="0">
                <a:solidFill>
                  <a:srgbClr val="FFFFFF"/>
                </a:solidFill>
              </a:rPr>
              <a:t>or LOCAL SYSTEM</a:t>
            </a:r>
            <a:endParaRPr lang="en-US" sz="1632" b="1" dirty="0">
              <a:gradFill>
                <a:gsLst>
                  <a:gs pos="0">
                    <a:srgbClr val="FFFFFF"/>
                  </a:gs>
                  <a:gs pos="100000">
                    <a:srgbClr val="FFFFFF"/>
                  </a:gs>
                </a:gsLst>
                <a:lin ang="5400000" scaled="0"/>
              </a:gradFill>
            </a:endParaRPr>
          </a:p>
        </p:txBody>
      </p:sp>
      <p:sp>
        <p:nvSpPr>
          <p:cNvPr id="7" name="Left Arrow Callout 6"/>
          <p:cNvSpPr/>
          <p:nvPr/>
        </p:nvSpPr>
        <p:spPr bwMode="auto">
          <a:xfrm>
            <a:off x="7711469" y="4786825"/>
            <a:ext cx="2338521" cy="814221"/>
          </a:xfrm>
          <a:prstGeom prst="leftArrowCallout">
            <a:avLst>
              <a:gd name="adj1" fmla="val 16034"/>
              <a:gd name="adj2" fmla="val 19022"/>
              <a:gd name="adj3" fmla="val 39197"/>
              <a:gd name="adj4" fmla="val 6497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24320" tIns="62160" rIns="124320" bIns="62160" numCol="1" rtlCol="0" anchor="ctr" anchorCtr="0" compatLnSpc="1">
            <a:prstTxWarp prst="textNoShape">
              <a:avLst/>
            </a:prstTxWarp>
          </a:bodyPr>
          <a:lstStyle/>
          <a:p>
            <a:pPr defTabSz="1242835" fontAlgn="base">
              <a:spcBef>
                <a:spcPct val="0"/>
              </a:spcBef>
              <a:spcAft>
                <a:spcPct val="0"/>
              </a:spcAft>
            </a:pPr>
            <a:r>
              <a:rPr lang="en-US" sz="1836" dirty="0">
                <a:solidFill>
                  <a:srgbClr val="FFFFFF"/>
                </a:solidFill>
              </a:rPr>
              <a:t>Group SIDS </a:t>
            </a:r>
            <a:r>
              <a:rPr lang="en-US" sz="1836" dirty="0" err="1">
                <a:solidFill>
                  <a:srgbClr val="FFFFFF"/>
                </a:solidFill>
              </a:rPr>
              <a:t>vs</a:t>
            </a:r>
            <a:r>
              <a:rPr lang="en-US" sz="1836" dirty="0">
                <a:solidFill>
                  <a:srgbClr val="FFFFFF"/>
                </a:solidFill>
              </a:rPr>
              <a:t> Names ??</a:t>
            </a:r>
            <a:endParaRPr lang="en-US" sz="1836"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61498717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96" dirty="0"/>
              <a:t>Migrating From Windows Claims to SAML</a:t>
            </a:r>
          </a:p>
        </p:txBody>
      </p:sp>
      <p:sp>
        <p:nvSpPr>
          <p:cNvPr id="6" name="Text Placeholder 5"/>
          <p:cNvSpPr>
            <a:spLocks noGrp="1"/>
          </p:cNvSpPr>
          <p:nvPr>
            <p:ph type="body" sz="quarter" idx="10"/>
          </p:nvPr>
        </p:nvSpPr>
        <p:spPr/>
        <p:txBody>
          <a:bodyPr>
            <a:noAutofit/>
          </a:bodyPr>
          <a:lstStyle/>
          <a:p>
            <a:r>
              <a:rPr lang="en-US" sz="1428" dirty="0" err="1"/>
              <a:t>SPClaim</a:t>
            </a:r>
            <a:r>
              <a:rPr lang="en-US" sz="1428" dirty="0"/>
              <a:t> </a:t>
            </a:r>
            <a:r>
              <a:rPr lang="en-US" sz="1428" dirty="0" err="1"/>
              <a:t>evalWindowsClaimToClaimsAccount</a:t>
            </a:r>
            <a:r>
              <a:rPr lang="en-US" sz="1428" dirty="0"/>
              <a:t>(</a:t>
            </a:r>
            <a:r>
              <a:rPr lang="en-US" sz="1428" dirty="0">
                <a:solidFill>
                  <a:srgbClr val="0000FF"/>
                </a:solidFill>
              </a:rPr>
              <a:t>string</a:t>
            </a:r>
            <a:r>
              <a:rPr lang="en-US" sz="1428" dirty="0">
                <a:solidFill>
                  <a:prstClr val="black"/>
                </a:solidFill>
              </a:rPr>
              <a:t> </a:t>
            </a:r>
            <a:r>
              <a:rPr lang="en-US" sz="1428" dirty="0" err="1">
                <a:solidFill>
                  <a:prstClr val="black"/>
                </a:solidFill>
              </a:rPr>
              <a:t>previousUserAccount</a:t>
            </a:r>
            <a:r>
              <a:rPr lang="en-US" sz="1428" dirty="0">
                <a:solidFill>
                  <a:prstClr val="black"/>
                </a:solidFill>
              </a:rPr>
              <a:t>, </a:t>
            </a:r>
            <a:r>
              <a:rPr lang="en-US" sz="1428" dirty="0" err="1">
                <a:solidFill>
                  <a:srgbClr val="0000FF"/>
                </a:solidFill>
              </a:rPr>
              <a:t>bool</a:t>
            </a:r>
            <a:r>
              <a:rPr lang="en-US" sz="1428" dirty="0">
                <a:solidFill>
                  <a:prstClr val="black"/>
                </a:solidFill>
              </a:rPr>
              <a:t> </a:t>
            </a:r>
            <a:r>
              <a:rPr lang="en-US" sz="1428" dirty="0" err="1">
                <a:solidFill>
                  <a:prstClr val="black"/>
                </a:solidFill>
              </a:rPr>
              <a:t>isGroup</a:t>
            </a:r>
            <a:r>
              <a:rPr lang="en-US" sz="1428" dirty="0">
                <a:solidFill>
                  <a:prstClr val="black"/>
                </a:solidFill>
              </a:rPr>
              <a:t>)</a:t>
            </a:r>
          </a:p>
          <a:p>
            <a:r>
              <a:rPr lang="en-US" sz="1428" dirty="0">
                <a:solidFill>
                  <a:prstClr val="black"/>
                </a:solidFill>
              </a:rPr>
              <a:t>{</a:t>
            </a:r>
          </a:p>
          <a:p>
            <a:r>
              <a:rPr lang="en-US" sz="1428" dirty="0" err="1">
                <a:solidFill>
                  <a:prstClr val="black"/>
                </a:solidFill>
              </a:rPr>
              <a:t>SPClaim</a:t>
            </a:r>
            <a:r>
              <a:rPr lang="en-US" sz="1428" dirty="0">
                <a:solidFill>
                  <a:prstClr val="black"/>
                </a:solidFill>
              </a:rPr>
              <a:t> </a:t>
            </a:r>
            <a:r>
              <a:rPr lang="en-US" sz="1428" dirty="0" err="1">
                <a:solidFill>
                  <a:prstClr val="black"/>
                </a:solidFill>
              </a:rPr>
              <a:t>migratedClaim</a:t>
            </a:r>
            <a:r>
              <a:rPr lang="en-US" sz="1428" dirty="0">
                <a:solidFill>
                  <a:prstClr val="black"/>
                </a:solidFill>
              </a:rPr>
              <a:t> = </a:t>
            </a:r>
            <a:r>
              <a:rPr lang="en-US" sz="1428" dirty="0">
                <a:solidFill>
                  <a:srgbClr val="0000FF"/>
                </a:solidFill>
              </a:rPr>
              <a:t>null</a:t>
            </a:r>
            <a:r>
              <a:rPr lang="en-US" sz="1428" dirty="0">
                <a:solidFill>
                  <a:prstClr val="black"/>
                </a:solidFill>
              </a:rPr>
              <a:t>;</a:t>
            </a:r>
          </a:p>
          <a:p>
            <a:r>
              <a:rPr lang="en-US" sz="1428" dirty="0">
                <a:solidFill>
                  <a:srgbClr val="008000"/>
                </a:solidFill>
              </a:rPr>
              <a:t>//Migrating from Windows claims to SAML claims - see if the original issuer is from Windows</a:t>
            </a:r>
            <a:endParaRPr lang="en-US" sz="1428" dirty="0">
              <a:solidFill>
                <a:prstClr val="black"/>
              </a:solidFill>
            </a:endParaRPr>
          </a:p>
          <a:p>
            <a:r>
              <a:rPr lang="en-US" sz="1428" dirty="0" err="1">
                <a:solidFill>
                  <a:prstClr val="black"/>
                </a:solidFill>
              </a:rPr>
              <a:t>SPClaim</a:t>
            </a:r>
            <a:r>
              <a:rPr lang="en-US" sz="1428" dirty="0">
                <a:solidFill>
                  <a:prstClr val="black"/>
                </a:solidFill>
              </a:rPr>
              <a:t> </a:t>
            </a:r>
            <a:r>
              <a:rPr lang="en-US" sz="1428" dirty="0" err="1">
                <a:solidFill>
                  <a:prstClr val="black"/>
                </a:solidFill>
              </a:rPr>
              <a:t>idClaim</a:t>
            </a:r>
            <a:r>
              <a:rPr lang="en-US" sz="1428" dirty="0">
                <a:solidFill>
                  <a:prstClr val="black"/>
                </a:solidFill>
              </a:rPr>
              <a:t> = _</a:t>
            </a:r>
            <a:r>
              <a:rPr lang="en-US" sz="1428" dirty="0" err="1">
                <a:solidFill>
                  <a:prstClr val="black"/>
                </a:solidFill>
              </a:rPr>
              <a:t>cpm.ConvertIdentifierToClaim</a:t>
            </a:r>
            <a:r>
              <a:rPr lang="en-US" sz="1428" dirty="0">
                <a:solidFill>
                  <a:prstClr val="black"/>
                </a:solidFill>
              </a:rPr>
              <a:t>(</a:t>
            </a:r>
            <a:r>
              <a:rPr lang="en-US" sz="1428" dirty="0" err="1">
                <a:solidFill>
                  <a:prstClr val="black"/>
                </a:solidFill>
              </a:rPr>
              <a:t>previousUserAccount</a:t>
            </a:r>
            <a:r>
              <a:rPr lang="en-US" sz="1428" dirty="0">
                <a:solidFill>
                  <a:prstClr val="black"/>
                </a:solidFill>
              </a:rPr>
              <a:t>, </a:t>
            </a:r>
            <a:r>
              <a:rPr lang="en-US" sz="1428" dirty="0" err="1">
                <a:solidFill>
                  <a:prstClr val="black"/>
                </a:solidFill>
              </a:rPr>
              <a:t>SPIdentifierTypes.EncodedClaim</a:t>
            </a:r>
            <a:r>
              <a:rPr lang="en-US" sz="1428" dirty="0">
                <a:solidFill>
                  <a:prstClr val="black"/>
                </a:solidFill>
              </a:rPr>
              <a:t>);</a:t>
            </a:r>
          </a:p>
          <a:p>
            <a:r>
              <a:rPr lang="en-US" sz="1428" dirty="0">
                <a:solidFill>
                  <a:srgbClr val="008000"/>
                </a:solidFill>
              </a:rPr>
              <a:t>//this is a Windows claims user, and we are going to convert to a SAML claims user ID format</a:t>
            </a:r>
            <a:endParaRPr lang="en-US" sz="1428" dirty="0">
              <a:solidFill>
                <a:prstClr val="black"/>
              </a:solidFill>
            </a:endParaRPr>
          </a:p>
          <a:p>
            <a:r>
              <a:rPr lang="en-US" sz="1428" dirty="0">
                <a:solidFill>
                  <a:srgbClr val="0000FF"/>
                </a:solidFill>
              </a:rPr>
              <a:t>if</a:t>
            </a:r>
            <a:r>
              <a:rPr lang="en-US" sz="1428" dirty="0">
                <a:solidFill>
                  <a:prstClr val="black"/>
                </a:solidFill>
              </a:rPr>
              <a:t> (</a:t>
            </a:r>
            <a:r>
              <a:rPr lang="en-US" sz="1428" dirty="0" err="1">
                <a:solidFill>
                  <a:prstClr val="black"/>
                </a:solidFill>
              </a:rPr>
              <a:t>SPOriginalIssuers.IsIssuerType</a:t>
            </a:r>
            <a:r>
              <a:rPr lang="en-US" sz="1428" dirty="0">
                <a:solidFill>
                  <a:prstClr val="black"/>
                </a:solidFill>
              </a:rPr>
              <a:t>(</a:t>
            </a:r>
            <a:r>
              <a:rPr lang="en-US" sz="1428" dirty="0" err="1">
                <a:solidFill>
                  <a:prstClr val="black"/>
                </a:solidFill>
              </a:rPr>
              <a:t>SPOriginalIssuerType.Windows</a:t>
            </a:r>
            <a:r>
              <a:rPr lang="en-US" sz="1428" dirty="0">
                <a:solidFill>
                  <a:prstClr val="black"/>
                </a:solidFill>
              </a:rPr>
              <a:t>, </a:t>
            </a:r>
            <a:r>
              <a:rPr lang="en-US" sz="1428" dirty="0" err="1">
                <a:solidFill>
                  <a:prstClr val="black"/>
                </a:solidFill>
              </a:rPr>
              <a:t>idClaim.OriginalIssuer</a:t>
            </a:r>
            <a:r>
              <a:rPr lang="en-US" sz="1428" dirty="0">
                <a:solidFill>
                  <a:prstClr val="black"/>
                </a:solidFill>
              </a:rPr>
              <a:t>))</a:t>
            </a:r>
          </a:p>
          <a:p>
            <a:r>
              <a:rPr lang="en-US" sz="1428" dirty="0">
                <a:solidFill>
                  <a:prstClr val="black"/>
                </a:solidFill>
              </a:rPr>
              <a:t>{</a:t>
            </a:r>
          </a:p>
          <a:p>
            <a:r>
              <a:rPr lang="en-US" sz="1428" dirty="0">
                <a:solidFill>
                  <a:srgbClr val="008000"/>
                </a:solidFill>
              </a:rPr>
              <a:t>   //windows claims users will be in the format domain\user </a:t>
            </a:r>
          </a:p>
          <a:p>
            <a:r>
              <a:rPr lang="en-US" sz="1428" dirty="0">
                <a:solidFill>
                  <a:srgbClr val="008000"/>
                </a:solidFill>
              </a:rPr>
              <a:t>   // windows claims groups will be in the SID format</a:t>
            </a:r>
            <a:endParaRPr lang="en-US" sz="1428" dirty="0">
              <a:solidFill>
                <a:prstClr val="black"/>
              </a:solidFill>
            </a:endParaRPr>
          </a:p>
          <a:p>
            <a:r>
              <a:rPr lang="en-US" sz="1428" dirty="0">
                <a:solidFill>
                  <a:srgbClr val="0000FF"/>
                </a:solidFill>
              </a:rPr>
              <a:t>   if</a:t>
            </a:r>
            <a:r>
              <a:rPr lang="en-US" sz="1428" dirty="0">
                <a:solidFill>
                  <a:prstClr val="black"/>
                </a:solidFill>
              </a:rPr>
              <a:t> (</a:t>
            </a:r>
            <a:r>
              <a:rPr lang="en-US" sz="1428" dirty="0" err="1">
                <a:solidFill>
                  <a:prstClr val="black"/>
                </a:solidFill>
              </a:rPr>
              <a:t>idClaim.ClaimType.Equals</a:t>
            </a:r>
            <a:r>
              <a:rPr lang="en-US" sz="1428" dirty="0">
                <a:solidFill>
                  <a:prstClr val="black"/>
                </a:solidFill>
              </a:rPr>
              <a:t>(</a:t>
            </a:r>
            <a:r>
              <a:rPr lang="en-US" sz="1428" dirty="0" err="1">
                <a:solidFill>
                  <a:prstClr val="black"/>
                </a:solidFill>
              </a:rPr>
              <a:t>SPClaimTypes.UserLogonName</a:t>
            </a:r>
            <a:r>
              <a:rPr lang="en-US" sz="1428" dirty="0">
                <a:solidFill>
                  <a:prstClr val="black"/>
                </a:solidFill>
              </a:rPr>
              <a:t>))</a:t>
            </a:r>
          </a:p>
          <a:p>
            <a:r>
              <a:rPr lang="en-US" sz="1428" dirty="0">
                <a:solidFill>
                  <a:prstClr val="black"/>
                </a:solidFill>
              </a:rPr>
              <a:t>   {</a:t>
            </a:r>
          </a:p>
          <a:p>
            <a:r>
              <a:rPr lang="en-US" sz="1428" dirty="0">
                <a:solidFill>
                  <a:prstClr val="black"/>
                </a:solidFill>
              </a:rPr>
              <a:t>    </a:t>
            </a:r>
            <a:r>
              <a:rPr lang="en-US" sz="1428" dirty="0" err="1">
                <a:solidFill>
                  <a:prstClr val="black"/>
                </a:solidFill>
              </a:rPr>
              <a:t>migratedClaim</a:t>
            </a:r>
            <a:r>
              <a:rPr lang="en-US" sz="1428" dirty="0">
                <a:solidFill>
                  <a:prstClr val="black"/>
                </a:solidFill>
              </a:rPr>
              <a:t> = </a:t>
            </a:r>
            <a:r>
              <a:rPr lang="en-US" sz="1428" dirty="0" err="1">
                <a:solidFill>
                  <a:prstClr val="black"/>
                </a:solidFill>
              </a:rPr>
              <a:t>generateSAMLClaimFromNtId</a:t>
            </a:r>
            <a:r>
              <a:rPr lang="en-US" sz="1428" dirty="0">
                <a:solidFill>
                  <a:prstClr val="black"/>
                </a:solidFill>
              </a:rPr>
              <a:t>(</a:t>
            </a:r>
            <a:r>
              <a:rPr lang="en-US" sz="1428" dirty="0" err="1">
                <a:solidFill>
                  <a:prstClr val="black"/>
                </a:solidFill>
              </a:rPr>
              <a:t>idClaim.Value</a:t>
            </a:r>
            <a:r>
              <a:rPr lang="en-US" sz="1428" dirty="0">
                <a:solidFill>
                  <a:prstClr val="black"/>
                </a:solidFill>
              </a:rPr>
              <a:t>, </a:t>
            </a:r>
            <a:r>
              <a:rPr lang="en-US" sz="1428" dirty="0" err="1">
                <a:solidFill>
                  <a:prstClr val="black"/>
                </a:solidFill>
              </a:rPr>
              <a:t>SourceAccountType.WindowsClaim</a:t>
            </a:r>
            <a:r>
              <a:rPr lang="en-US" sz="1428" dirty="0">
                <a:solidFill>
                  <a:prstClr val="black"/>
                </a:solidFill>
              </a:rPr>
              <a:t>);</a:t>
            </a:r>
          </a:p>
          <a:p>
            <a:r>
              <a:rPr lang="en-US" sz="1428" dirty="0">
                <a:solidFill>
                  <a:prstClr val="black"/>
                </a:solidFill>
              </a:rPr>
              <a:t>   }</a:t>
            </a:r>
          </a:p>
          <a:p>
            <a:r>
              <a:rPr lang="en-US" sz="1428" dirty="0">
                <a:solidFill>
                  <a:srgbClr val="0000FF"/>
                </a:solidFill>
              </a:rPr>
              <a:t>   else</a:t>
            </a:r>
            <a:r>
              <a:rPr lang="en-US" sz="1428" dirty="0">
                <a:solidFill>
                  <a:prstClr val="black"/>
                </a:solidFill>
              </a:rPr>
              <a:t> </a:t>
            </a:r>
            <a:r>
              <a:rPr lang="en-US" sz="1428" dirty="0">
                <a:solidFill>
                  <a:srgbClr val="0000FF"/>
                </a:solidFill>
              </a:rPr>
              <a:t>if</a:t>
            </a:r>
            <a:r>
              <a:rPr lang="en-US" sz="1428" dirty="0">
                <a:solidFill>
                  <a:prstClr val="black"/>
                </a:solidFill>
              </a:rPr>
              <a:t> (</a:t>
            </a:r>
            <a:r>
              <a:rPr lang="en-US" sz="1428" dirty="0" err="1">
                <a:solidFill>
                  <a:prstClr val="black"/>
                </a:solidFill>
              </a:rPr>
              <a:t>idClaim.ClaimType.Equals</a:t>
            </a:r>
            <a:r>
              <a:rPr lang="en-US" sz="1428" dirty="0">
                <a:solidFill>
                  <a:prstClr val="black"/>
                </a:solidFill>
              </a:rPr>
              <a:t>(</a:t>
            </a:r>
            <a:r>
              <a:rPr lang="en-US" sz="1428" dirty="0" err="1">
                <a:solidFill>
                  <a:prstClr val="black"/>
                </a:solidFill>
              </a:rPr>
              <a:t>Microsoft.IdentityModel.Claims.ClaimTypes.GroupSid</a:t>
            </a:r>
            <a:r>
              <a:rPr lang="en-US" sz="1428" dirty="0">
                <a:solidFill>
                  <a:prstClr val="black"/>
                </a:solidFill>
              </a:rPr>
              <a:t>))</a:t>
            </a:r>
          </a:p>
          <a:p>
            <a:r>
              <a:rPr lang="en-US" sz="1428" dirty="0">
                <a:solidFill>
                  <a:prstClr val="black"/>
                </a:solidFill>
              </a:rPr>
              <a:t>   {</a:t>
            </a:r>
          </a:p>
          <a:p>
            <a:r>
              <a:rPr lang="en-US" sz="1428" dirty="0">
                <a:solidFill>
                  <a:srgbClr val="008000"/>
                </a:solidFill>
              </a:rPr>
              <a:t>   //Group SID or Group Name???</a:t>
            </a:r>
            <a:endParaRPr lang="en-US" sz="1428" dirty="0">
              <a:solidFill>
                <a:prstClr val="black"/>
              </a:solidFill>
            </a:endParaRPr>
          </a:p>
          <a:p>
            <a:r>
              <a:rPr lang="en-US" sz="1428" dirty="0">
                <a:solidFill>
                  <a:prstClr val="black"/>
                </a:solidFill>
              </a:rPr>
              <a:t>    </a:t>
            </a:r>
            <a:r>
              <a:rPr lang="en-US" sz="1428" dirty="0" err="1">
                <a:solidFill>
                  <a:prstClr val="black"/>
                </a:solidFill>
              </a:rPr>
              <a:t>migratedClaim</a:t>
            </a:r>
            <a:r>
              <a:rPr lang="en-US" sz="1428" dirty="0">
                <a:solidFill>
                  <a:prstClr val="black"/>
                </a:solidFill>
              </a:rPr>
              <a:t> = </a:t>
            </a:r>
            <a:r>
              <a:rPr lang="en-US" sz="1428" dirty="0" err="1">
                <a:solidFill>
                  <a:prstClr val="black"/>
                </a:solidFill>
              </a:rPr>
              <a:t>generateSAMLGroupClaim</a:t>
            </a:r>
            <a:r>
              <a:rPr lang="en-US" sz="1428" dirty="0">
                <a:solidFill>
                  <a:prstClr val="black"/>
                </a:solidFill>
              </a:rPr>
              <a:t>(</a:t>
            </a:r>
            <a:r>
              <a:rPr lang="en-US" sz="1428" dirty="0" err="1">
                <a:solidFill>
                  <a:prstClr val="black"/>
                </a:solidFill>
              </a:rPr>
              <a:t>idClaim.Value</a:t>
            </a:r>
            <a:r>
              <a:rPr lang="en-US" sz="1428" dirty="0">
                <a:solidFill>
                  <a:prstClr val="black"/>
                </a:solidFill>
              </a:rPr>
              <a:t>);</a:t>
            </a:r>
          </a:p>
          <a:p>
            <a:r>
              <a:rPr lang="en-US" sz="1428" dirty="0">
                <a:solidFill>
                  <a:prstClr val="black"/>
                </a:solidFill>
              </a:rPr>
              <a:t>    }</a:t>
            </a:r>
          </a:p>
          <a:p>
            <a:r>
              <a:rPr lang="en-US" sz="1428" dirty="0">
                <a:solidFill>
                  <a:prstClr val="black"/>
                </a:solidFill>
              </a:rPr>
              <a:t>}</a:t>
            </a:r>
          </a:p>
          <a:p>
            <a:r>
              <a:rPr lang="en-US" sz="1428" dirty="0">
                <a:solidFill>
                  <a:srgbClr val="0000FF"/>
                </a:solidFill>
              </a:rPr>
              <a:t>return</a:t>
            </a:r>
            <a:r>
              <a:rPr lang="en-US" sz="1428" dirty="0">
                <a:solidFill>
                  <a:prstClr val="black"/>
                </a:solidFill>
              </a:rPr>
              <a:t> </a:t>
            </a:r>
            <a:r>
              <a:rPr lang="en-US" sz="1428" dirty="0" err="1">
                <a:solidFill>
                  <a:prstClr val="black"/>
                </a:solidFill>
              </a:rPr>
              <a:t>migratedClaim</a:t>
            </a:r>
            <a:r>
              <a:rPr lang="en-US" sz="1428" dirty="0">
                <a:solidFill>
                  <a:prstClr val="black"/>
                </a:solidFill>
              </a:rPr>
              <a:t>;</a:t>
            </a:r>
          </a:p>
          <a:p>
            <a:r>
              <a:rPr lang="en-US" sz="1428" dirty="0">
                <a:solidFill>
                  <a:prstClr val="black"/>
                </a:solidFill>
              </a:rPr>
              <a:t>}</a:t>
            </a:r>
          </a:p>
        </p:txBody>
      </p:sp>
      <p:sp>
        <p:nvSpPr>
          <p:cNvPr id="9" name="Right Arrow Callout 8"/>
          <p:cNvSpPr/>
          <p:nvPr/>
        </p:nvSpPr>
        <p:spPr bwMode="auto">
          <a:xfrm>
            <a:off x="6151855" y="3587201"/>
            <a:ext cx="2409224" cy="985877"/>
          </a:xfrm>
          <a:prstGeom prst="rightArrowCallou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r>
              <a:rPr lang="en-US" sz="2142" dirty="0">
                <a:gradFill>
                  <a:gsLst>
                    <a:gs pos="0">
                      <a:srgbClr val="FFFFFF"/>
                    </a:gs>
                    <a:gs pos="100000">
                      <a:srgbClr val="FFFFFF"/>
                    </a:gs>
                  </a:gsLst>
                  <a:lin ang="5400000" scaled="0"/>
                </a:gradFill>
              </a:rPr>
              <a:t>Helper Functions</a:t>
            </a:r>
          </a:p>
        </p:txBody>
      </p:sp>
      <p:sp>
        <p:nvSpPr>
          <p:cNvPr id="2" name="Rectangle 1"/>
          <p:cNvSpPr/>
          <p:nvPr/>
        </p:nvSpPr>
        <p:spPr bwMode="auto">
          <a:xfrm>
            <a:off x="8549746" y="1321188"/>
            <a:ext cx="3819463" cy="5362469"/>
          </a:xfrm>
          <a:prstGeom prst="rect">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3256" tIns="46628" rIns="93256" bIns="46628" numCol="1" rtlCol="0" anchor="ctr" anchorCtr="0" compatLnSpc="1">
            <a:prstTxWarp prst="textNoShape">
              <a:avLst/>
            </a:prstTxWarp>
          </a:bodyPr>
          <a:lstStyle/>
          <a:p>
            <a:pPr defTabSz="1243194"/>
            <a:r>
              <a:rPr lang="en-US" sz="1224" dirty="0" err="1">
                <a:solidFill>
                  <a:srgbClr val="000000"/>
                </a:solidFill>
                <a:latin typeface="Consolas" pitchFamily="49" charset="0"/>
                <a:cs typeface="Consolas" pitchFamily="49" charset="0"/>
              </a:rPr>
              <a:t>SPClaim</a:t>
            </a:r>
            <a:r>
              <a:rPr lang="en-US" sz="1224" dirty="0">
                <a:solidFill>
                  <a:srgbClr val="000000"/>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generateSAMLClaimFromNtId</a:t>
            </a:r>
            <a:r>
              <a:rPr lang="en-US" sz="1224" dirty="0">
                <a:solidFill>
                  <a:srgbClr val="000000"/>
                </a:solidFill>
                <a:latin typeface="Consolas" pitchFamily="49" charset="0"/>
                <a:cs typeface="Consolas" pitchFamily="49" charset="0"/>
              </a:rPr>
              <a:t>(</a:t>
            </a:r>
            <a:r>
              <a:rPr lang="en-US" sz="1224" dirty="0">
                <a:solidFill>
                  <a:srgbClr val="0000FF"/>
                </a:solidFill>
                <a:latin typeface="Consolas" pitchFamily="49" charset="0"/>
                <a:cs typeface="Consolas" pitchFamily="49" charset="0"/>
              </a:rPr>
              <a:t>string</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winClaimId</a:t>
            </a:r>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SPClaim</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migratedClaim</a:t>
            </a:r>
            <a:r>
              <a:rPr lang="en-US" sz="1224" dirty="0">
                <a:solidFill>
                  <a:prstClr val="black"/>
                </a:solidFill>
                <a:latin typeface="Consolas" pitchFamily="49" charset="0"/>
                <a:cs typeface="Consolas" pitchFamily="49" charset="0"/>
              </a:rPr>
              <a:t> = </a:t>
            </a:r>
            <a:r>
              <a:rPr lang="en-US" sz="1224" dirty="0">
                <a:solidFill>
                  <a:srgbClr val="0000FF"/>
                </a:solidFill>
                <a:latin typeface="Consolas" pitchFamily="49" charset="0"/>
                <a:cs typeface="Consolas" pitchFamily="49" charset="0"/>
              </a:rPr>
              <a:t>null</a:t>
            </a:r>
            <a:r>
              <a:rPr lang="en-US" sz="1224" dirty="0">
                <a:solidFill>
                  <a:prstClr val="black"/>
                </a:solidFill>
                <a:latin typeface="Consolas" pitchFamily="49" charset="0"/>
                <a:cs typeface="Consolas" pitchFamily="49" charset="0"/>
              </a:rPr>
              <a:t>;</a:t>
            </a:r>
          </a:p>
          <a:p>
            <a:pPr defTabSz="1243194"/>
            <a:r>
              <a:rPr lang="en-US" sz="1224" dirty="0">
                <a:solidFill>
                  <a:srgbClr val="008000"/>
                </a:solidFill>
                <a:latin typeface="Consolas" pitchFamily="49" charset="0"/>
                <a:cs typeface="Consolas" pitchFamily="49" charset="0"/>
              </a:rPr>
              <a:t>    //Create the proper SAML ID Claim for the old windows claim user</a:t>
            </a:r>
          </a:p>
          <a:p>
            <a:pPr defTabSz="1243194"/>
            <a:r>
              <a:rPr lang="en-US" sz="1224" dirty="0">
                <a:solidFill>
                  <a:prstClr val="black"/>
                </a:solidFill>
                <a:latin typeface="Consolas" pitchFamily="49" charset="0"/>
                <a:cs typeface="Consolas" pitchFamily="49" charset="0"/>
              </a:rPr>
              <a:t>    </a:t>
            </a:r>
            <a:r>
              <a:rPr lang="en-US" sz="1224" dirty="0">
                <a:solidFill>
                  <a:srgbClr val="0000FF"/>
                </a:solidFill>
                <a:latin typeface="Consolas" pitchFamily="49" charset="0"/>
                <a:cs typeface="Consolas" pitchFamily="49" charset="0"/>
              </a:rPr>
              <a:t>return</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migratedClaim</a:t>
            </a:r>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a:t>
            </a:r>
          </a:p>
          <a:p>
            <a:pPr defTabSz="1243194"/>
            <a:endParaRPr lang="en-US" sz="1224" dirty="0">
              <a:solidFill>
                <a:prstClr val="black"/>
              </a:solidFill>
              <a:latin typeface="Consolas" pitchFamily="49" charset="0"/>
              <a:cs typeface="Consolas" pitchFamily="49" charset="0"/>
            </a:endParaRPr>
          </a:p>
          <a:p>
            <a:pPr defTabSz="1243194"/>
            <a:r>
              <a:rPr lang="en-US" sz="1224" dirty="0" err="1">
                <a:solidFill>
                  <a:prstClr val="black"/>
                </a:solidFill>
                <a:latin typeface="Consolas" pitchFamily="49" charset="0"/>
                <a:cs typeface="Consolas" pitchFamily="49" charset="0"/>
              </a:rPr>
              <a:t>SPClaim</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generateSAMLGroupClaim</a:t>
            </a:r>
            <a:r>
              <a:rPr lang="en-US" sz="1224" dirty="0">
                <a:solidFill>
                  <a:prstClr val="black"/>
                </a:solidFill>
                <a:latin typeface="Consolas" pitchFamily="49" charset="0"/>
                <a:cs typeface="Consolas" pitchFamily="49" charset="0"/>
              </a:rPr>
              <a:t>(</a:t>
            </a:r>
            <a:r>
              <a:rPr lang="en-US" sz="1224" dirty="0">
                <a:solidFill>
                  <a:srgbClr val="0000FF"/>
                </a:solidFill>
                <a:latin typeface="Consolas" pitchFamily="49" charset="0"/>
                <a:cs typeface="Consolas" pitchFamily="49" charset="0"/>
              </a:rPr>
              <a:t>string</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groupClaim</a:t>
            </a:r>
            <a:r>
              <a:rPr lang="en-US" sz="1224" dirty="0">
                <a:solidFill>
                  <a:prstClr val="black"/>
                </a:solidFill>
                <a:latin typeface="Consolas" pitchFamily="49" charset="0"/>
                <a:cs typeface="Consolas" pitchFamily="49" charset="0"/>
              </a:rPr>
              <a:t>, </a:t>
            </a:r>
            <a:r>
              <a:rPr lang="en-US" sz="1224" dirty="0" err="1">
                <a:solidFill>
                  <a:srgbClr val="0000FF"/>
                </a:solidFill>
                <a:latin typeface="Consolas" pitchFamily="49" charset="0"/>
                <a:cs typeface="Consolas" pitchFamily="49" charset="0"/>
              </a:rPr>
              <a:t>bool</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isGroup</a:t>
            </a:r>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SPClaim</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migratedClaim</a:t>
            </a:r>
            <a:r>
              <a:rPr lang="en-US" sz="1224" dirty="0">
                <a:solidFill>
                  <a:prstClr val="black"/>
                </a:solidFill>
                <a:latin typeface="Consolas" pitchFamily="49" charset="0"/>
                <a:cs typeface="Consolas" pitchFamily="49" charset="0"/>
              </a:rPr>
              <a:t> = </a:t>
            </a:r>
            <a:r>
              <a:rPr lang="en-US" sz="1224" dirty="0">
                <a:solidFill>
                  <a:srgbClr val="0000FF"/>
                </a:solidFill>
                <a:latin typeface="Consolas" pitchFamily="49" charset="0"/>
                <a:cs typeface="Consolas" pitchFamily="49" charset="0"/>
              </a:rPr>
              <a:t>null</a:t>
            </a:r>
            <a:r>
              <a:rPr lang="en-US" sz="1224" dirty="0">
                <a:solidFill>
                  <a:prstClr val="black"/>
                </a:solidFill>
                <a:latin typeface="Consolas" pitchFamily="49" charset="0"/>
                <a:cs typeface="Consolas" pitchFamily="49" charset="0"/>
              </a:rPr>
              <a:t>;</a:t>
            </a:r>
          </a:p>
          <a:p>
            <a:pPr defTabSz="1243194"/>
            <a:r>
              <a:rPr lang="en-US" sz="1224" dirty="0">
                <a:solidFill>
                  <a:srgbClr val="008000"/>
                </a:solidFill>
                <a:latin typeface="Consolas" pitchFamily="49" charset="0"/>
                <a:cs typeface="Consolas" pitchFamily="49" charset="0"/>
              </a:rPr>
              <a:t>    //Create the proper SAML ID Group claim for the old windows claim group</a:t>
            </a:r>
          </a:p>
          <a:p>
            <a:pPr defTabSz="1243194"/>
            <a:r>
              <a:rPr lang="en-US" sz="1224" dirty="0">
                <a:solidFill>
                  <a:prstClr val="black"/>
                </a:solidFill>
                <a:latin typeface="Consolas" pitchFamily="49" charset="0"/>
                <a:cs typeface="Consolas" pitchFamily="49" charset="0"/>
              </a:rPr>
              <a:t>    </a:t>
            </a:r>
            <a:r>
              <a:rPr lang="en-US" sz="1224" dirty="0">
                <a:solidFill>
                  <a:srgbClr val="0000FF"/>
                </a:solidFill>
                <a:latin typeface="Consolas" pitchFamily="49" charset="0"/>
                <a:cs typeface="Consolas" pitchFamily="49" charset="0"/>
              </a:rPr>
              <a:t>return</a:t>
            </a:r>
            <a:r>
              <a:rPr lang="en-US" sz="1224" dirty="0">
                <a:solidFill>
                  <a:prstClr val="black"/>
                </a:solidFill>
                <a:latin typeface="Consolas" pitchFamily="49" charset="0"/>
                <a:cs typeface="Consolas" pitchFamily="49" charset="0"/>
              </a:rPr>
              <a:t> </a:t>
            </a:r>
            <a:r>
              <a:rPr lang="en-US" sz="1224" dirty="0" err="1">
                <a:solidFill>
                  <a:prstClr val="black"/>
                </a:solidFill>
                <a:latin typeface="Consolas" pitchFamily="49" charset="0"/>
                <a:cs typeface="Consolas" pitchFamily="49" charset="0"/>
              </a:rPr>
              <a:t>migratedClaim</a:t>
            </a:r>
            <a:r>
              <a:rPr lang="en-US" sz="1224" dirty="0">
                <a:solidFill>
                  <a:prstClr val="black"/>
                </a:solidFill>
                <a:latin typeface="Consolas" pitchFamily="49" charset="0"/>
                <a:cs typeface="Consolas" pitchFamily="49" charset="0"/>
              </a:rPr>
              <a:t>;</a:t>
            </a:r>
          </a:p>
          <a:p>
            <a:pPr defTabSz="1243194"/>
            <a:r>
              <a:rPr lang="en-US" sz="1224"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249965984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bwMode="auto">
          <a:xfrm>
            <a:off x="983045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Optional</a:t>
            </a:r>
          </a:p>
        </p:txBody>
      </p:sp>
      <p:sp>
        <p:nvSpPr>
          <p:cNvPr id="51" name="Rectangle 50"/>
          <p:cNvSpPr/>
          <p:nvPr/>
        </p:nvSpPr>
        <p:spPr bwMode="auto">
          <a:xfrm>
            <a:off x="245365"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From</a:t>
            </a:r>
          </a:p>
        </p:txBody>
      </p:sp>
      <p:sp>
        <p:nvSpPr>
          <p:cNvPr id="52" name="Rectangle 51"/>
          <p:cNvSpPr/>
          <p:nvPr/>
        </p:nvSpPr>
        <p:spPr bwMode="auto">
          <a:xfrm>
            <a:off x="2641638" y="1787489"/>
            <a:ext cx="2216553" cy="4740734"/>
          </a:xfrm>
          <a:prstGeom prst="rect">
            <a:avLst/>
          </a:prstGeom>
          <a:solidFill>
            <a:srgbClr val="FFFFFF">
              <a:alpha val="50196"/>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To</a:t>
            </a:r>
          </a:p>
        </p:txBody>
      </p:sp>
      <p:sp>
        <p:nvSpPr>
          <p:cNvPr id="53" name="Rectangle 52"/>
          <p:cNvSpPr/>
          <p:nvPr/>
        </p:nvSpPr>
        <p:spPr bwMode="auto">
          <a:xfrm>
            <a:off x="502414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Method</a:t>
            </a:r>
          </a:p>
        </p:txBody>
      </p:sp>
      <p:sp>
        <p:nvSpPr>
          <p:cNvPr id="54" name="Rectangle 53"/>
          <p:cNvSpPr/>
          <p:nvPr/>
        </p:nvSpPr>
        <p:spPr bwMode="auto">
          <a:xfrm>
            <a:off x="7369418" y="1787489"/>
            <a:ext cx="2216553" cy="474073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1632" dirty="0">
                <a:solidFill>
                  <a:srgbClr val="000000"/>
                </a:solidFill>
              </a:rPr>
              <a:t>Prep</a:t>
            </a:r>
          </a:p>
        </p:txBody>
      </p:sp>
      <p:sp>
        <p:nvSpPr>
          <p:cNvPr id="5" name="Title 4"/>
          <p:cNvSpPr>
            <a:spLocks noGrp="1"/>
          </p:cNvSpPr>
          <p:nvPr>
            <p:ph type="title"/>
          </p:nvPr>
        </p:nvSpPr>
        <p:spPr/>
        <p:txBody>
          <a:bodyPr>
            <a:normAutofit fontScale="90000"/>
          </a:bodyPr>
          <a:lstStyle/>
          <a:p>
            <a:r>
              <a:rPr lang="en-US" dirty="0"/>
              <a:t>Scenario Roadmap - SAML to SAML </a:t>
            </a:r>
            <a:r>
              <a:rPr lang="en-US" dirty="0" smtClean="0"/>
              <a:t>Claims</a:t>
            </a:r>
            <a:endParaRPr lang="en-US" dirty="0"/>
          </a:p>
        </p:txBody>
      </p:sp>
      <p:sp>
        <p:nvSpPr>
          <p:cNvPr id="43" name="Rectangle 42"/>
          <p:cNvSpPr/>
          <p:nvPr/>
        </p:nvSpPr>
        <p:spPr bwMode="auto">
          <a:xfrm>
            <a:off x="399180" y="2124263"/>
            <a:ext cx="1958467" cy="8393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39" name="Rectangle 38"/>
          <p:cNvSpPr/>
          <p:nvPr/>
        </p:nvSpPr>
        <p:spPr bwMode="auto">
          <a:xfrm>
            <a:off x="9984270" y="5370897"/>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Content Cleanup</a:t>
            </a:r>
          </a:p>
        </p:txBody>
      </p:sp>
      <p:sp>
        <p:nvSpPr>
          <p:cNvPr id="40" name="Rectangle 39"/>
          <p:cNvSpPr/>
          <p:nvPr/>
        </p:nvSpPr>
        <p:spPr bwMode="auto">
          <a:xfrm>
            <a:off x="9984270" y="4274431"/>
            <a:ext cx="1958467" cy="839343"/>
          </a:xfrm>
          <a:prstGeom prst="rect">
            <a:avLst/>
          </a:prstGeom>
          <a:solidFill>
            <a:schemeClr val="accent6">
              <a:lumMod val="5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Code Migration</a:t>
            </a:r>
          </a:p>
        </p:txBody>
      </p:sp>
      <p:sp>
        <p:nvSpPr>
          <p:cNvPr id="41" name="Rectangle 40"/>
          <p:cNvSpPr/>
          <p:nvPr/>
        </p:nvSpPr>
        <p:spPr bwMode="auto">
          <a:xfrm>
            <a:off x="7523233" y="3186394"/>
            <a:ext cx="1958467" cy="839343"/>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Encoding Inventory</a:t>
            </a:r>
          </a:p>
        </p:txBody>
      </p:sp>
      <p:sp>
        <p:nvSpPr>
          <p:cNvPr id="42" name="Rectangle 41"/>
          <p:cNvSpPr/>
          <p:nvPr/>
        </p:nvSpPr>
        <p:spPr bwMode="auto">
          <a:xfrm>
            <a:off x="9984270" y="3186394"/>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Service App Configuration</a:t>
            </a:r>
          </a:p>
        </p:txBody>
      </p:sp>
      <p:sp>
        <p:nvSpPr>
          <p:cNvPr id="44" name="Rectangle 43"/>
          <p:cNvSpPr/>
          <p:nvPr/>
        </p:nvSpPr>
        <p:spPr bwMode="auto">
          <a:xfrm>
            <a:off x="399180" y="3186394"/>
            <a:ext cx="1958467" cy="83934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5" name="Rectangle 44"/>
          <p:cNvSpPr/>
          <p:nvPr/>
        </p:nvSpPr>
        <p:spPr bwMode="auto">
          <a:xfrm>
            <a:off x="399180" y="5370897"/>
            <a:ext cx="1958467" cy="839343"/>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sp>
        <p:nvSpPr>
          <p:cNvPr id="46" name="Rectangle 45"/>
          <p:cNvSpPr/>
          <p:nvPr/>
        </p:nvSpPr>
        <p:spPr bwMode="auto">
          <a:xfrm>
            <a:off x="399180" y="4289336"/>
            <a:ext cx="1958467" cy="839343"/>
          </a:xfrm>
          <a:prstGeom prst="rect">
            <a:avLst/>
          </a:prstGeom>
          <a:solidFill>
            <a:schemeClr val="accent6">
              <a:lumMod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sp>
        <p:nvSpPr>
          <p:cNvPr id="62" name="Rectangle 61"/>
          <p:cNvSpPr/>
          <p:nvPr/>
        </p:nvSpPr>
        <p:spPr bwMode="auto">
          <a:xfrm>
            <a:off x="5177962" y="5370897"/>
            <a:ext cx="1958467" cy="839343"/>
          </a:xfrm>
          <a:prstGeom prst="rect">
            <a:avLst/>
          </a:prstGeom>
          <a:solidFill>
            <a:schemeClr val="accent6">
              <a:lumMod val="50000"/>
            </a:schemeClr>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Configuration and OOTB content migration</a:t>
            </a:r>
          </a:p>
        </p:txBody>
      </p:sp>
      <p:grpSp>
        <p:nvGrpSpPr>
          <p:cNvPr id="6" name="Group 5"/>
          <p:cNvGrpSpPr/>
          <p:nvPr/>
        </p:nvGrpSpPr>
        <p:grpSpPr>
          <a:xfrm>
            <a:off x="2795452" y="2124262"/>
            <a:ext cx="4340977" cy="4085978"/>
            <a:chOff x="2738436" y="2082800"/>
            <a:chExt cx="4256246" cy="4006224"/>
          </a:xfrm>
        </p:grpSpPr>
        <p:sp>
          <p:nvSpPr>
            <p:cNvPr id="47" name="Rectangle 46"/>
            <p:cNvSpPr/>
            <p:nvPr/>
          </p:nvSpPr>
          <p:spPr bwMode="auto">
            <a:xfrm>
              <a:off x="2738436" y="2082800"/>
              <a:ext cx="1920240" cy="82296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Classic</a:t>
              </a:r>
            </a:p>
          </p:txBody>
        </p:sp>
        <p:sp>
          <p:nvSpPr>
            <p:cNvPr id="55" name="Rectangle 54"/>
            <p:cNvSpPr/>
            <p:nvPr/>
          </p:nvSpPr>
          <p:spPr bwMode="auto">
            <a:xfrm>
              <a:off x="5074442" y="2082800"/>
              <a:ext cx="1920240" cy="822960"/>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Deprecated</a:t>
              </a:r>
            </a:p>
          </p:txBody>
        </p:sp>
        <p:sp>
          <p:nvSpPr>
            <p:cNvPr id="36" name="Rectangle 35"/>
            <p:cNvSpPr/>
            <p:nvPr/>
          </p:nvSpPr>
          <p:spPr bwMode="auto">
            <a:xfrm>
              <a:off x="5074442" y="3124200"/>
              <a:ext cx="1920240" cy="822960"/>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OOTB Content and user migration</a:t>
              </a:r>
            </a:p>
          </p:txBody>
        </p:sp>
        <p:sp>
          <p:nvSpPr>
            <p:cNvPr id="38" name="Rectangle 37"/>
            <p:cNvSpPr/>
            <p:nvPr/>
          </p:nvSpPr>
          <p:spPr bwMode="auto">
            <a:xfrm>
              <a:off x="5074442" y="4191000"/>
              <a:ext cx="1920240" cy="822960"/>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Custom Content and User Migration</a:t>
              </a:r>
            </a:p>
          </p:txBody>
        </p:sp>
        <p:sp>
          <p:nvSpPr>
            <p:cNvPr id="48" name="Rectangle 47"/>
            <p:cNvSpPr/>
            <p:nvPr/>
          </p:nvSpPr>
          <p:spPr bwMode="auto">
            <a:xfrm>
              <a:off x="2738436" y="3124200"/>
              <a:ext cx="1920240" cy="82296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Windows Claims</a:t>
              </a:r>
            </a:p>
          </p:txBody>
        </p:sp>
        <p:sp>
          <p:nvSpPr>
            <p:cNvPr id="49" name="Rectangle 48"/>
            <p:cNvSpPr/>
            <p:nvPr/>
          </p:nvSpPr>
          <p:spPr bwMode="auto">
            <a:xfrm>
              <a:off x="2738436" y="5266064"/>
              <a:ext cx="1920240" cy="8229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FBA</a:t>
              </a:r>
            </a:p>
          </p:txBody>
        </p:sp>
      </p:grpSp>
      <p:sp>
        <p:nvSpPr>
          <p:cNvPr id="50" name="Rectangle 49"/>
          <p:cNvSpPr/>
          <p:nvPr/>
        </p:nvSpPr>
        <p:spPr bwMode="auto">
          <a:xfrm>
            <a:off x="2795452" y="4274431"/>
            <a:ext cx="1958467" cy="839343"/>
          </a:xfrm>
          <a:prstGeom prst="rect">
            <a:avLst/>
          </a:prstGeom>
          <a:solidFill>
            <a:schemeClr val="accent6">
              <a:lumMod val="50000"/>
            </a:schemeClr>
          </a:solidFill>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SAML Claims</a:t>
            </a:r>
          </a:p>
        </p:txBody>
      </p:sp>
      <p:sp>
        <p:nvSpPr>
          <p:cNvPr id="57" name="Rectangle 56"/>
          <p:cNvSpPr/>
          <p:nvPr/>
        </p:nvSpPr>
        <p:spPr bwMode="auto">
          <a:xfrm>
            <a:off x="7523233" y="5370897"/>
            <a:ext cx="1958467" cy="839343"/>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632" dirty="0">
                <a:gradFill>
                  <a:gsLst>
                    <a:gs pos="0">
                      <a:srgbClr val="FFFFFF"/>
                    </a:gs>
                    <a:gs pos="100000">
                      <a:srgbClr val="FFFFFF"/>
                    </a:gs>
                  </a:gsLst>
                  <a:lin ang="5400000" scaled="0"/>
                </a:gradFill>
              </a:rPr>
              <a:t>New/Migrate Claim Provider</a:t>
            </a:r>
          </a:p>
        </p:txBody>
      </p:sp>
      <p:grpSp>
        <p:nvGrpSpPr>
          <p:cNvPr id="82" name="Path C to C"/>
          <p:cNvGrpSpPr/>
          <p:nvPr/>
        </p:nvGrpSpPr>
        <p:grpSpPr>
          <a:xfrm>
            <a:off x="2357647" y="2543934"/>
            <a:ext cx="2820315" cy="0"/>
            <a:chOff x="2309176" y="2494280"/>
            <a:chExt cx="2765266" cy="0"/>
          </a:xfrm>
        </p:grpSpPr>
        <p:cxnSp>
          <p:nvCxnSpPr>
            <p:cNvPr id="59" name="C to C"/>
            <p:cNvCxnSpPr>
              <a:stCxn id="43" idx="3"/>
              <a:endCxn id="47" idx="1"/>
            </p:cNvCxnSpPr>
            <p:nvPr/>
          </p:nvCxnSpPr>
          <p:spPr>
            <a:xfrm>
              <a:off x="2309176" y="2494280"/>
              <a:ext cx="429260"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cxnSp>
          <p:nvCxnSpPr>
            <p:cNvPr id="61" name="C to Deprecated"/>
            <p:cNvCxnSpPr>
              <a:stCxn id="47" idx="3"/>
              <a:endCxn id="55" idx="1"/>
            </p:cNvCxnSpPr>
            <p:nvPr/>
          </p:nvCxnSpPr>
          <p:spPr>
            <a:xfrm>
              <a:off x="4658676" y="2494280"/>
              <a:ext cx="415766" cy="0"/>
            </a:xfrm>
            <a:prstGeom prst="straightConnector1">
              <a:avLst/>
            </a:prstGeom>
            <a:ln w="38100">
              <a:headEnd type="none"/>
              <a:tailEnd type="arrow"/>
            </a:ln>
          </p:spPr>
          <p:style>
            <a:lnRef idx="1">
              <a:schemeClr val="dk1"/>
            </a:lnRef>
            <a:fillRef idx="2">
              <a:schemeClr val="dk1"/>
            </a:fillRef>
            <a:effectRef idx="1">
              <a:schemeClr val="dk1"/>
            </a:effectRef>
            <a:fontRef idx="minor">
              <a:schemeClr val="dk1"/>
            </a:fontRef>
          </p:style>
        </p:cxnSp>
      </p:grpSp>
      <p:grpSp>
        <p:nvGrpSpPr>
          <p:cNvPr id="2" name="Path C to S"/>
          <p:cNvGrpSpPr/>
          <p:nvPr/>
        </p:nvGrpSpPr>
        <p:grpSpPr>
          <a:xfrm>
            <a:off x="2357647" y="2543934"/>
            <a:ext cx="5165586" cy="3246635"/>
            <a:chOff x="2309176" y="2494280"/>
            <a:chExt cx="5064760" cy="3183264"/>
          </a:xfrm>
        </p:grpSpPr>
        <p:cxnSp>
          <p:nvCxnSpPr>
            <p:cNvPr id="71" name="S to IMigrate"/>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81" name="C to S"/>
            <p:cNvCxnSpPr>
              <a:stCxn id="43" idx="3"/>
              <a:endCxn id="50" idx="1"/>
            </p:cNvCxnSpPr>
            <p:nvPr/>
          </p:nvCxnSpPr>
          <p:spPr>
            <a:xfrm>
              <a:off x="2309176" y="2494280"/>
              <a:ext cx="429260" cy="2108200"/>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cxnSp>
          <p:nvCxnSpPr>
            <p:cNvPr id="100" name="S to IMigrate"/>
            <p:cNvCxnSpPr>
              <a:stCxn id="38" idx="3"/>
            </p:cNvCxnSpPr>
            <p:nvPr/>
          </p:nvCxnSpPr>
          <p:spPr>
            <a:xfrm>
              <a:off x="6994682" y="4602480"/>
              <a:ext cx="379254" cy="1075064"/>
            </a:xfrm>
            <a:prstGeom prst="straightConnector1">
              <a:avLst/>
            </a:prstGeom>
            <a:ln w="38100">
              <a:headEnd type="none"/>
              <a:tailEnd type="arrow"/>
            </a:ln>
          </p:spPr>
          <p:style>
            <a:lnRef idx="1">
              <a:schemeClr val="accent3"/>
            </a:lnRef>
            <a:fillRef idx="0">
              <a:schemeClr val="accent3"/>
            </a:fillRef>
            <a:effectRef idx="0">
              <a:schemeClr val="accent3"/>
            </a:effectRef>
            <a:fontRef idx="minor">
              <a:schemeClr val="tx1"/>
            </a:fontRef>
          </p:style>
        </p:cxnSp>
      </p:grpSp>
      <p:grpSp>
        <p:nvGrpSpPr>
          <p:cNvPr id="3" name="Path C to W"/>
          <p:cNvGrpSpPr/>
          <p:nvPr/>
        </p:nvGrpSpPr>
        <p:grpSpPr>
          <a:xfrm>
            <a:off x="2357647" y="2543934"/>
            <a:ext cx="2820315" cy="1062132"/>
            <a:chOff x="2309176" y="2494280"/>
            <a:chExt cx="2765266" cy="1041400"/>
          </a:xfrm>
        </p:grpSpPr>
        <p:cxnSp>
          <p:nvCxnSpPr>
            <p:cNvPr id="69" name="W to OOTB"/>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79" name="C to W"/>
            <p:cNvCxnSpPr>
              <a:stCxn id="43" idx="3"/>
              <a:endCxn id="48" idx="1"/>
            </p:cNvCxnSpPr>
            <p:nvPr/>
          </p:nvCxnSpPr>
          <p:spPr>
            <a:xfrm>
              <a:off x="2309176" y="2494280"/>
              <a:ext cx="429260" cy="1041400"/>
            </a:xfrm>
            <a:prstGeom prst="bentConnector3">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8" name="Path W to W"/>
          <p:cNvGrpSpPr/>
          <p:nvPr/>
        </p:nvGrpSpPr>
        <p:grpSpPr>
          <a:xfrm>
            <a:off x="2357647" y="3606066"/>
            <a:ext cx="2820315" cy="0"/>
            <a:chOff x="2309176" y="3535680"/>
            <a:chExt cx="2765266" cy="0"/>
          </a:xfrm>
        </p:grpSpPr>
        <p:cxnSp>
          <p:nvCxnSpPr>
            <p:cNvPr id="63" name="W to W"/>
            <p:cNvCxnSpPr>
              <a:stCxn id="44" idx="3"/>
              <a:endCxn id="48" idx="1"/>
            </p:cNvCxnSpPr>
            <p:nvPr/>
          </p:nvCxnSpPr>
          <p:spPr>
            <a:xfrm>
              <a:off x="2309176" y="3535680"/>
              <a:ext cx="429260"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cxnSp>
          <p:nvCxnSpPr>
            <p:cNvPr id="58" name="W to W"/>
            <p:cNvCxnSpPr>
              <a:stCxn id="48" idx="3"/>
              <a:endCxn id="36" idx="1"/>
            </p:cNvCxnSpPr>
            <p:nvPr/>
          </p:nvCxnSpPr>
          <p:spPr>
            <a:xfrm>
              <a:off x="4658676" y="3535680"/>
              <a:ext cx="415766" cy="0"/>
            </a:xfrm>
            <a:prstGeom prst="straightConnector1">
              <a:avLst/>
            </a:prstGeom>
            <a:ln w="38100">
              <a:headEnd type="none"/>
              <a:tailEnd type="arrow"/>
            </a:ln>
          </p:spPr>
          <p:style>
            <a:lnRef idx="1">
              <a:schemeClr val="accent4"/>
            </a:lnRef>
            <a:fillRef idx="0">
              <a:schemeClr val="accent4"/>
            </a:fillRef>
            <a:effectRef idx="0">
              <a:schemeClr val="accent4"/>
            </a:effectRef>
            <a:fontRef idx="minor">
              <a:schemeClr val="tx1"/>
            </a:fontRef>
          </p:style>
        </p:cxnSp>
      </p:grpSp>
      <p:grpSp>
        <p:nvGrpSpPr>
          <p:cNvPr id="16" name="Path F to F"/>
          <p:cNvGrpSpPr/>
          <p:nvPr/>
        </p:nvGrpSpPr>
        <p:grpSpPr>
          <a:xfrm>
            <a:off x="2357647" y="5790569"/>
            <a:ext cx="2820315" cy="0"/>
            <a:chOff x="2309176" y="5677544"/>
            <a:chExt cx="2765266" cy="0"/>
          </a:xfrm>
        </p:grpSpPr>
        <p:cxnSp>
          <p:nvCxnSpPr>
            <p:cNvPr id="67" name="F to F"/>
            <p:cNvCxnSpPr>
              <a:stCxn id="45" idx="3"/>
              <a:endCxn id="49" idx="1"/>
            </p:cNvCxnSpPr>
            <p:nvPr/>
          </p:nvCxnSpPr>
          <p:spPr>
            <a:xfrm>
              <a:off x="2309176" y="5677544"/>
              <a:ext cx="429260"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cxnSp>
          <p:nvCxnSpPr>
            <p:cNvPr id="60" name="F to F"/>
            <p:cNvCxnSpPr>
              <a:stCxn id="49" idx="3"/>
              <a:endCxn id="62" idx="1"/>
            </p:cNvCxnSpPr>
            <p:nvPr/>
          </p:nvCxnSpPr>
          <p:spPr>
            <a:xfrm>
              <a:off x="4658676" y="5677544"/>
              <a:ext cx="415766" cy="0"/>
            </a:xfrm>
            <a:prstGeom prst="straightConnector1">
              <a:avLst/>
            </a:prstGeom>
            <a:ln w="38100">
              <a:headEnd type="none"/>
              <a:tailEnd type="arrow"/>
            </a:ln>
          </p:spPr>
          <p:style>
            <a:lnRef idx="1">
              <a:schemeClr val="accent2"/>
            </a:lnRef>
            <a:fillRef idx="0">
              <a:schemeClr val="accent2"/>
            </a:fillRef>
            <a:effectRef idx="0">
              <a:schemeClr val="accent2"/>
            </a:effectRef>
            <a:fontRef idx="minor">
              <a:schemeClr val="tx1"/>
            </a:fontRef>
          </p:style>
        </p:cxnSp>
      </p:grpSp>
      <p:grpSp>
        <p:nvGrpSpPr>
          <p:cNvPr id="29" name="Path W to S"/>
          <p:cNvGrpSpPr/>
          <p:nvPr/>
        </p:nvGrpSpPr>
        <p:grpSpPr>
          <a:xfrm>
            <a:off x="2357647" y="3606066"/>
            <a:ext cx="5165586" cy="2184503"/>
            <a:chOff x="2309176" y="3535680"/>
            <a:chExt cx="5064760" cy="2141864"/>
          </a:xfrm>
        </p:grpSpPr>
        <p:cxnSp>
          <p:nvCxnSpPr>
            <p:cNvPr id="77" name="W to S"/>
            <p:cNvCxnSpPr>
              <a:stCxn id="44" idx="3"/>
              <a:endCxn id="50" idx="1"/>
            </p:cNvCxnSpPr>
            <p:nvPr/>
          </p:nvCxnSpPr>
          <p:spPr>
            <a:xfrm>
              <a:off x="2309176" y="3535680"/>
              <a:ext cx="429260"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4" name="W to S"/>
            <p:cNvCxnSpPr>
              <a:stCxn id="50" idx="3"/>
              <a:endCxn id="38" idx="1"/>
            </p:cNvCxnSpPr>
            <p:nvPr/>
          </p:nvCxnSpPr>
          <p:spPr>
            <a:xfrm>
              <a:off x="4658676" y="4602480"/>
              <a:ext cx="415766" cy="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6" name="W to S"/>
            <p:cNvCxnSpPr>
              <a:stCxn id="38" idx="3"/>
              <a:endCxn id="41" idx="1"/>
            </p:cNvCxnSpPr>
            <p:nvPr/>
          </p:nvCxnSpPr>
          <p:spPr>
            <a:xfrm flipV="1">
              <a:off x="6994682" y="3535680"/>
              <a:ext cx="379254" cy="1066800"/>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cxnSp>
          <p:nvCxnSpPr>
            <p:cNvPr id="68" name="W to S"/>
            <p:cNvCxnSpPr>
              <a:stCxn id="38" idx="3"/>
              <a:endCxn id="57" idx="1"/>
            </p:cNvCxnSpPr>
            <p:nvPr/>
          </p:nvCxnSpPr>
          <p:spPr>
            <a:xfrm>
              <a:off x="6994682" y="4602480"/>
              <a:ext cx="379254" cy="1075064"/>
            </a:xfrm>
            <a:prstGeom prst="straightConnector1">
              <a:avLst/>
            </a:prstGeom>
            <a:ln w="38100">
              <a:headEnd type="none"/>
              <a:tailEnd type="arrow"/>
            </a:ln>
          </p:spPr>
          <p:style>
            <a:lnRef idx="1">
              <a:schemeClr val="accent5"/>
            </a:lnRef>
            <a:fillRef idx="0">
              <a:schemeClr val="accent5"/>
            </a:fillRef>
            <a:effectRef idx="0">
              <a:schemeClr val="accent5"/>
            </a:effectRef>
            <a:fontRef idx="minor">
              <a:schemeClr val="tx1"/>
            </a:fontRef>
          </p:style>
        </p:cxnSp>
      </p:grpSp>
      <p:grpSp>
        <p:nvGrpSpPr>
          <p:cNvPr id="83" name="Path S to S"/>
          <p:cNvGrpSpPr/>
          <p:nvPr/>
        </p:nvGrpSpPr>
        <p:grpSpPr>
          <a:xfrm>
            <a:off x="2357647" y="3606066"/>
            <a:ext cx="5165586" cy="2184503"/>
            <a:chOff x="2309176" y="3535680"/>
            <a:chExt cx="5064760" cy="2141864"/>
          </a:xfrm>
        </p:grpSpPr>
        <p:cxnSp>
          <p:nvCxnSpPr>
            <p:cNvPr id="65" name="S to S"/>
            <p:cNvCxnSpPr>
              <a:stCxn id="46" idx="3"/>
              <a:endCxn id="50" idx="1"/>
            </p:cNvCxnSpPr>
            <p:nvPr/>
          </p:nvCxnSpPr>
          <p:spPr>
            <a:xfrm flipV="1">
              <a:off x="2309176" y="4602480"/>
              <a:ext cx="429260" cy="1461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3" name="Imigrate to CCP"/>
            <p:cNvCxnSpPr>
              <a:stCxn id="62" idx="3"/>
              <a:endCxn id="57" idx="1"/>
            </p:cNvCxnSpPr>
            <p:nvPr/>
          </p:nvCxnSpPr>
          <p:spPr>
            <a:xfrm>
              <a:off x="6994682" y="5677544"/>
              <a:ext cx="379254" cy="0"/>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5" name="IMigrate to Encoding"/>
            <p:cNvCxnSpPr>
              <a:stCxn id="62" idx="3"/>
              <a:endCxn id="41" idx="1"/>
            </p:cNvCxnSpPr>
            <p:nvPr/>
          </p:nvCxnSpPr>
          <p:spPr>
            <a:xfrm flipV="1">
              <a:off x="6994682" y="3535680"/>
              <a:ext cx="379254" cy="21418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cxnSp>
          <p:nvCxnSpPr>
            <p:cNvPr id="74" name="S to S"/>
            <p:cNvCxnSpPr>
              <a:stCxn id="50" idx="3"/>
              <a:endCxn id="62" idx="1"/>
            </p:cNvCxnSpPr>
            <p:nvPr/>
          </p:nvCxnSpPr>
          <p:spPr>
            <a:xfrm>
              <a:off x="4658676" y="4602480"/>
              <a:ext cx="415766" cy="1075064"/>
            </a:xfrm>
            <a:prstGeom prst="straightConnector1">
              <a:avLst/>
            </a:prstGeom>
            <a:ln w="38100">
              <a:solidFill>
                <a:schemeClr val="accent6">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3521067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9"/>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6"/>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8"/>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119" dirty="0"/>
              <a:t>Claims Encoding Particulars</a:t>
            </a:r>
          </a:p>
        </p:txBody>
      </p:sp>
      <p:sp>
        <p:nvSpPr>
          <p:cNvPr id="3" name="Content Placeholder 2"/>
          <p:cNvSpPr>
            <a:spLocks noGrp="1"/>
          </p:cNvSpPr>
          <p:nvPr>
            <p:ph type="body" sz="quarter" idx="10"/>
          </p:nvPr>
        </p:nvSpPr>
        <p:spPr>
          <a:prstGeom prst="rect">
            <a:avLst/>
          </a:prstGeom>
        </p:spPr>
        <p:txBody>
          <a:bodyPr>
            <a:normAutofit fontScale="25000" lnSpcReduction="20000"/>
          </a:bodyPr>
          <a:lstStyle/>
          <a:p>
            <a:pPr marL="0" indent="0" defTabSz="932559">
              <a:lnSpc>
                <a:spcPct val="110000"/>
              </a:lnSpc>
              <a:spcBef>
                <a:spcPts val="2448"/>
              </a:spcBef>
              <a:buNone/>
            </a:pPr>
            <a:r>
              <a:rPr lang="en-US" sz="13055" spc="-71" dirty="0">
                <a:gradFill>
                  <a:gsLst>
                    <a:gs pos="100000">
                      <a:schemeClr val="tx2"/>
                    </a:gs>
                    <a:gs pos="0">
                      <a:schemeClr val="tx2"/>
                    </a:gs>
                  </a:gsLst>
                  <a:lin ang="5400000" scaled="0"/>
                </a:gradFill>
              </a:rPr>
              <a:t>Farm Specific</a:t>
            </a:r>
          </a:p>
          <a:p>
            <a:pPr marL="0" indent="0" defTabSz="932559">
              <a:lnSpc>
                <a:spcPct val="110000"/>
              </a:lnSpc>
              <a:spcBef>
                <a:spcPts val="2448"/>
              </a:spcBef>
              <a:buNone/>
            </a:pPr>
            <a:r>
              <a:rPr lang="en-US" sz="13055" spc="-71" dirty="0">
                <a:gradFill>
                  <a:gsLst>
                    <a:gs pos="100000">
                      <a:schemeClr val="tx2"/>
                    </a:gs>
                    <a:gs pos="0">
                      <a:schemeClr val="tx2"/>
                    </a:gs>
                  </a:gsLst>
                  <a:lin ang="5400000" scaled="0"/>
                </a:gradFill>
              </a:rPr>
              <a:t>Custom claim type encoding starts at Unicode 500</a:t>
            </a:r>
          </a:p>
          <a:p>
            <a:pPr marL="0" lvl="1" indent="0" defTabSz="932559">
              <a:lnSpc>
                <a:spcPct val="110000"/>
              </a:lnSpc>
              <a:buNone/>
            </a:pPr>
            <a:r>
              <a:rPr lang="en-US" sz="8159" dirty="0">
                <a:gradFill>
                  <a:gsLst>
                    <a:gs pos="100000">
                      <a:schemeClr val="tx1"/>
                    </a:gs>
                    <a:gs pos="6000">
                      <a:schemeClr val="tx1"/>
                    </a:gs>
                  </a:gsLst>
                  <a:lin ang="5400000" scaled="0"/>
                </a:gradFill>
              </a:rPr>
              <a:t>Immutable List - once mapped, cannot un-map </a:t>
            </a:r>
            <a:r>
              <a:rPr lang="en-US" sz="8159" b="1" strike="dblStrike" dirty="0">
                <a:solidFill>
                  <a:schemeClr val="tx1"/>
                </a:solidFill>
              </a:rPr>
              <a:t>(MUST BE INSTALLED IN THE SAME ORDER)</a:t>
            </a:r>
          </a:p>
          <a:p>
            <a:pPr marL="0" lvl="1" indent="0" defTabSz="932559">
              <a:lnSpc>
                <a:spcPct val="110000"/>
              </a:lnSpc>
              <a:buNone/>
            </a:pPr>
            <a:r>
              <a:rPr lang="en-US" sz="8159" dirty="0">
                <a:gradFill>
                  <a:gsLst>
                    <a:gs pos="100000">
                      <a:schemeClr val="tx1"/>
                    </a:gs>
                    <a:gs pos="6000">
                      <a:schemeClr val="tx1"/>
                    </a:gs>
                  </a:gsLst>
                  <a:lin ang="5400000" scaled="0"/>
                </a:gradFill>
              </a:rPr>
              <a:t>Values are evaluated in lower </a:t>
            </a:r>
            <a:r>
              <a:rPr lang="en-US" sz="8159" dirty="0" smtClean="0">
                <a:gradFill>
                  <a:gsLst>
                    <a:gs pos="100000">
                      <a:schemeClr val="tx1"/>
                    </a:gs>
                    <a:gs pos="6000">
                      <a:schemeClr val="tx1"/>
                    </a:gs>
                  </a:gsLst>
                  <a:lin ang="5400000" scaled="0"/>
                </a:gradFill>
              </a:rPr>
              <a:t>case</a:t>
            </a:r>
            <a:endParaRPr lang="en-US" dirty="0" smtClean="0"/>
          </a:p>
          <a:p>
            <a:endParaRPr lang="en-US" dirty="0"/>
          </a:p>
        </p:txBody>
      </p:sp>
      <p:sp>
        <p:nvSpPr>
          <p:cNvPr id="4" name="Rectangle 3"/>
          <p:cNvSpPr/>
          <p:nvPr/>
        </p:nvSpPr>
        <p:spPr bwMode="auto">
          <a:xfrm>
            <a:off x="156319" y="3652696"/>
            <a:ext cx="5129319" cy="3030961"/>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124320" tIns="62160" rIns="124320" bIns="62160" numCol="1" rtlCol="0" anchor="t" anchorCtr="0" compatLnSpc="1">
            <a:prstTxWarp prst="textNoShape">
              <a:avLst/>
            </a:prstTxWarp>
          </a:bodyPr>
          <a:lstStyle/>
          <a:p>
            <a:pPr defTabSz="1242835"/>
            <a:r>
              <a:rPr lang="en-US" sz="1836">
                <a:solidFill>
                  <a:srgbClr val="FFFFFF">
                    <a:alpha val="98824"/>
                  </a:srgbClr>
                </a:solidFill>
                <a:ea typeface="Segoe UI" pitchFamily="34" charset="0"/>
                <a:cs typeface="Segoe UI" pitchFamily="34" charset="0"/>
              </a:rPr>
              <a:t>Claim Encodings</a:t>
            </a:r>
          </a:p>
        </p:txBody>
      </p:sp>
      <p:graphicFrame>
        <p:nvGraphicFramePr>
          <p:cNvPr id="6" name="Table 5"/>
          <p:cNvGraphicFramePr>
            <a:graphicFrameLocks noGrp="1"/>
          </p:cNvGraphicFramePr>
          <p:nvPr>
            <p:extLst>
              <p:ext uri="{D42A27DB-BD31-4B8C-83A1-F6EECF244321}">
                <p14:modId xmlns:p14="http://schemas.microsoft.com/office/powerpoint/2010/main" val="850030432"/>
              </p:ext>
            </p:extLst>
          </p:nvPr>
        </p:nvGraphicFramePr>
        <p:xfrm>
          <a:off x="234037" y="4131952"/>
          <a:ext cx="9172491" cy="2318555"/>
        </p:xfrm>
        <a:graphic>
          <a:graphicData uri="http://schemas.openxmlformats.org/drawingml/2006/table">
            <a:tbl>
              <a:tblPr firstRow="1" bandRow="1">
                <a:tableStyleId>{00A15C55-8517-42AA-B614-E9B94910E393}</a:tableStyleId>
              </a:tblPr>
              <a:tblGrid>
                <a:gridCol w="2153731"/>
                <a:gridCol w="3742796"/>
                <a:gridCol w="3275964"/>
              </a:tblGrid>
              <a:tr h="320601">
                <a:tc>
                  <a:txBody>
                    <a:bodyPr/>
                    <a:lstStyle/>
                    <a:p>
                      <a:r>
                        <a:rPr lang="en-US" sz="1400" dirty="0" err="1" smtClean="0"/>
                        <a:t>DisplayName</a:t>
                      </a:r>
                      <a:endParaRPr lang="en-US" sz="1400" dirty="0"/>
                    </a:p>
                  </a:txBody>
                  <a:tcPr marL="93260" marR="93260" marT="46630" marB="46630"/>
                </a:tc>
                <a:tc>
                  <a:txBody>
                    <a:bodyPr/>
                    <a:lstStyle/>
                    <a:p>
                      <a:r>
                        <a:rPr lang="en-US" sz="1400" dirty="0" err="1" smtClean="0"/>
                        <a:t>MappedClaimType</a:t>
                      </a:r>
                      <a:endParaRPr lang="en-US" sz="1400" dirty="0"/>
                    </a:p>
                  </a:txBody>
                  <a:tcPr marL="93260" marR="93260" marT="46630" marB="46630"/>
                </a:tc>
                <a:tc>
                  <a:txBody>
                    <a:bodyPr/>
                    <a:lstStyle/>
                    <a:p>
                      <a:r>
                        <a:rPr lang="en-US" sz="1400" smtClean="0"/>
                        <a:t>Encoded String</a:t>
                      </a:r>
                      <a:endParaRPr lang="en-US" sz="1400"/>
                    </a:p>
                  </a:txBody>
                  <a:tcPr marL="93260" marR="93260" marT="46630" marB="46630"/>
                </a:tc>
              </a:tr>
              <a:tr h="547063">
                <a:tc>
                  <a:txBody>
                    <a:bodyPr/>
                    <a:lstStyle/>
                    <a:p>
                      <a:r>
                        <a:rPr lang="en-US" sz="1400" smtClean="0"/>
                        <a:t>Authentication method</a:t>
                      </a:r>
                      <a:endParaRPr lang="en-US" sz="1400"/>
                    </a:p>
                  </a:txBody>
                  <a:tcPr marL="93260" marR="93260" marT="46630" marB="46630"/>
                </a:tc>
                <a:tc>
                  <a:txBody>
                    <a:bodyPr/>
                    <a:lstStyle/>
                    <a:p>
                      <a:r>
                        <a:rPr lang="en-US" sz="1400" dirty="0" smtClean="0"/>
                        <a:t>http://.../</a:t>
                      </a:r>
                      <a:r>
                        <a:rPr lang="en-US" sz="1400" dirty="0" err="1" smtClean="0"/>
                        <a:t>authenticationmethod</a:t>
                      </a:r>
                      <a:endParaRPr lang="en-US" sz="1400" dirty="0"/>
                    </a:p>
                  </a:txBody>
                  <a:tcPr marL="93260" marR="93260" marT="46630" marB="46630"/>
                </a:tc>
                <a:tc>
                  <a:txBody>
                    <a:bodyPr/>
                    <a:lstStyle/>
                    <a:p>
                      <a:r>
                        <a:rPr lang="en-US" sz="1400" dirty="0" smtClean="0"/>
                        <a:t>c:0</a:t>
                      </a:r>
                      <a:r>
                        <a:rPr lang="en-US" sz="1800" dirty="0" smtClean="0"/>
                        <a:t>ǹ</a:t>
                      </a:r>
                      <a:r>
                        <a:rPr lang="en-US" sz="1400" dirty="0" smtClean="0"/>
                        <a:t>.t|testadfs|authentication method</a:t>
                      </a:r>
                      <a:endParaRPr lang="en-US" sz="1400" dirty="0"/>
                    </a:p>
                  </a:txBody>
                  <a:tcPr marL="93260" marR="93260" marT="46630" marB="46630"/>
                </a:tc>
              </a:tr>
              <a:tr h="489478">
                <a:tc>
                  <a:txBody>
                    <a:bodyPr/>
                    <a:lstStyle/>
                    <a:p>
                      <a:r>
                        <a:rPr lang="en-US" sz="1400" smtClean="0"/>
                        <a:t>E-Mail Address</a:t>
                      </a:r>
                      <a:endParaRPr lang="en-US" sz="1400"/>
                    </a:p>
                  </a:txBody>
                  <a:tcPr marL="93260" marR="93260" marT="46630" marB="46630"/>
                </a:tc>
                <a:tc>
                  <a:txBody>
                    <a:bodyPr/>
                    <a:lstStyle/>
                    <a:p>
                      <a:r>
                        <a:rPr lang="en-US" sz="1400" dirty="0" smtClean="0"/>
                        <a:t>http://schemas.xmlsoap.org/.../</a:t>
                      </a:r>
                      <a:r>
                        <a:rPr lang="en-US" sz="1400" dirty="0" err="1" smtClean="0"/>
                        <a:t>emailaddress</a:t>
                      </a:r>
                      <a:endParaRPr lang="en-US" sz="1400" dirty="0"/>
                    </a:p>
                  </a:txBody>
                  <a:tcPr marL="93260" marR="93260" marT="46630" marB="46630"/>
                </a:tc>
                <a:tc>
                  <a:txBody>
                    <a:bodyPr/>
                    <a:lstStyle/>
                    <a:p>
                      <a:r>
                        <a:rPr lang="en-US" sz="1400" dirty="0" smtClean="0"/>
                        <a:t>c:0</a:t>
                      </a:r>
                      <a:r>
                        <a:rPr lang="en-US" sz="1800" dirty="0" smtClean="0"/>
                        <a:t>5</a:t>
                      </a:r>
                      <a:r>
                        <a:rPr lang="en-US" sz="1400" dirty="0" smtClean="0"/>
                        <a:t>.t|testadfs|e-mail address</a:t>
                      </a:r>
                      <a:endParaRPr lang="en-US" sz="1400" dirty="0"/>
                    </a:p>
                  </a:txBody>
                  <a:tcPr marL="93260" marR="93260" marT="46630" marB="46630"/>
                </a:tc>
              </a:tr>
              <a:tr h="414350">
                <a:tc>
                  <a:txBody>
                    <a:bodyPr/>
                    <a:lstStyle/>
                    <a:p>
                      <a:r>
                        <a:rPr lang="en-US" sz="1400" smtClean="0"/>
                        <a:t>Primary SID</a:t>
                      </a:r>
                      <a:endParaRPr lang="en-US" sz="1400"/>
                    </a:p>
                  </a:txBody>
                  <a:tcPr marL="93260" marR="93260" marT="46630" marB="46630"/>
                </a:tc>
                <a:tc>
                  <a:txBody>
                    <a:bodyPr/>
                    <a:lstStyle/>
                    <a:p>
                      <a:r>
                        <a:rPr lang="en-US" sz="1400" dirty="0" smtClean="0"/>
                        <a:t>http://schemas.microsoft.com.../</a:t>
                      </a:r>
                      <a:r>
                        <a:rPr lang="en-US" sz="1400" dirty="0" err="1" smtClean="0"/>
                        <a:t>primarysid</a:t>
                      </a:r>
                      <a:endParaRPr lang="en-US" sz="1400" dirty="0"/>
                    </a:p>
                  </a:txBody>
                  <a:tcPr marL="93260" marR="93260" marT="46630" marB="46630"/>
                </a:tc>
                <a:tc>
                  <a:txBody>
                    <a:bodyPr/>
                    <a:lstStyle/>
                    <a:p>
                      <a:r>
                        <a:rPr lang="en-US" sz="1400" dirty="0" smtClean="0"/>
                        <a:t>c:0</a:t>
                      </a:r>
                      <a:r>
                        <a:rPr lang="en-US" sz="1800" dirty="0" smtClean="0"/>
                        <a:t>)</a:t>
                      </a:r>
                      <a:r>
                        <a:rPr lang="en-US" sz="1400" dirty="0" smtClean="0"/>
                        <a:t>.t|testadfs|primary </a:t>
                      </a:r>
                      <a:r>
                        <a:rPr lang="en-US" sz="1400" dirty="0" err="1" smtClean="0"/>
                        <a:t>sid</a:t>
                      </a:r>
                      <a:endParaRPr lang="en-US" sz="1400" dirty="0"/>
                    </a:p>
                  </a:txBody>
                  <a:tcPr marL="93260" marR="93260" marT="46630" marB="46630"/>
                </a:tc>
              </a:tr>
              <a:tr h="547063">
                <a:tc>
                  <a:txBody>
                    <a:bodyPr/>
                    <a:lstStyle/>
                    <a:p>
                      <a:r>
                        <a:rPr lang="en-US" sz="1400" smtClean="0"/>
                        <a:t>Windows account name</a:t>
                      </a:r>
                      <a:endParaRPr lang="en-US" sz="1400"/>
                    </a:p>
                  </a:txBody>
                  <a:tcPr marL="93260" marR="93260" marT="46630" marB="46630"/>
                </a:tc>
                <a:tc>
                  <a:txBody>
                    <a:bodyPr/>
                    <a:lstStyle/>
                    <a:p>
                      <a:r>
                        <a:rPr lang="en-US" sz="1400" dirty="0" smtClean="0"/>
                        <a:t>http://.../</a:t>
                      </a:r>
                      <a:r>
                        <a:rPr lang="en-US" sz="1400" dirty="0" err="1" smtClean="0"/>
                        <a:t>windowsaccountname</a:t>
                      </a:r>
                      <a:endParaRPr lang="en-US" sz="1400" dirty="0"/>
                    </a:p>
                  </a:txBody>
                  <a:tcPr marL="93260" marR="93260" marT="46630" marB="46630"/>
                </a:tc>
                <a:tc>
                  <a:txBody>
                    <a:bodyPr/>
                    <a:lstStyle/>
                    <a:p>
                      <a:r>
                        <a:rPr lang="en-US" sz="1400" dirty="0" smtClean="0"/>
                        <a:t>c:0</a:t>
                      </a:r>
                      <a:r>
                        <a:rPr lang="en-US" sz="1800" dirty="0" smtClean="0"/>
                        <a:t>ǻ</a:t>
                      </a:r>
                      <a:r>
                        <a:rPr lang="en-US" sz="1400" dirty="0" smtClean="0"/>
                        <a:t>.t|testadfs|windows account name</a:t>
                      </a:r>
                      <a:endParaRPr lang="en-US" sz="1400" dirty="0"/>
                    </a:p>
                  </a:txBody>
                  <a:tcPr marL="93260" marR="93260" marT="46630" marB="46630"/>
                </a:tc>
              </a:tr>
            </a:tbl>
          </a:graphicData>
        </a:graphic>
      </p:graphicFrame>
      <p:grpSp>
        <p:nvGrpSpPr>
          <p:cNvPr id="34" name="Group 33"/>
          <p:cNvGrpSpPr/>
          <p:nvPr/>
        </p:nvGrpSpPr>
        <p:grpSpPr>
          <a:xfrm>
            <a:off x="6373671" y="4507582"/>
            <a:ext cx="5614471" cy="378078"/>
            <a:chOff x="6475412" y="4130040"/>
            <a:chExt cx="5504884" cy="370697"/>
          </a:xfrm>
        </p:grpSpPr>
        <p:sp>
          <p:nvSpPr>
            <p:cNvPr id="7" name="Oval 6"/>
            <p:cNvSpPr/>
            <p:nvPr/>
          </p:nvSpPr>
          <p:spPr bwMode="auto">
            <a:xfrm>
              <a:off x="6475412" y="4130040"/>
              <a:ext cx="274320" cy="365760"/>
            </a:xfrm>
            <a:prstGeom prst="ellipse">
              <a:avLst/>
            </a:prstGeom>
            <a:noFill/>
            <a:ln>
              <a:solidFill>
                <a:schemeClr val="accent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1632">
                <a:solidFill>
                  <a:srgbClr val="FFFFFF">
                    <a:alpha val="98824"/>
                  </a:srgbClr>
                </a:solidFill>
                <a:ea typeface="Segoe UI" pitchFamily="34" charset="0"/>
                <a:cs typeface="Segoe UI" pitchFamily="34" charset="0"/>
              </a:endParaRPr>
            </a:p>
          </p:txBody>
        </p:sp>
        <p:grpSp>
          <p:nvGrpSpPr>
            <p:cNvPr id="27" name="Group 26"/>
            <p:cNvGrpSpPr/>
            <p:nvPr/>
          </p:nvGrpSpPr>
          <p:grpSpPr>
            <a:xfrm>
              <a:off x="6942138" y="4157246"/>
              <a:ext cx="5038158" cy="343491"/>
              <a:chOff x="6942138" y="3926503"/>
              <a:chExt cx="5038158" cy="343491"/>
            </a:xfrm>
          </p:grpSpPr>
          <p:cxnSp>
            <p:nvCxnSpPr>
              <p:cNvPr id="16" name="Straight Arrow Connector 15"/>
              <p:cNvCxnSpPr/>
              <p:nvPr/>
            </p:nvCxnSpPr>
            <p:spPr>
              <a:xfrm flipH="1">
                <a:off x="6942138" y="4265057"/>
                <a:ext cx="2743200" cy="0"/>
              </a:xfrm>
              <a:prstGeom prst="straightConnector1">
                <a:avLst/>
              </a:prstGeom>
              <a:ln>
                <a:solidFill>
                  <a:schemeClr val="accent3"/>
                </a:solidFill>
                <a:tailEnd type="arrow"/>
              </a:ln>
            </p:spPr>
            <p:style>
              <a:lnRef idx="3">
                <a:schemeClr val="accent3"/>
              </a:lnRef>
              <a:fillRef idx="0">
                <a:schemeClr val="accent3"/>
              </a:fillRef>
              <a:effectRef idx="2">
                <a:schemeClr val="accent3"/>
              </a:effectRef>
              <a:fontRef idx="minor">
                <a:schemeClr val="tx1"/>
              </a:fontRef>
            </p:style>
          </p:cxnSp>
          <p:sp>
            <p:nvSpPr>
              <p:cNvPr id="11" name="Rectangle 10"/>
              <p:cNvSpPr/>
              <p:nvPr/>
            </p:nvSpPr>
            <p:spPr>
              <a:xfrm>
                <a:off x="9442421" y="3926503"/>
                <a:ext cx="2537875" cy="343491"/>
              </a:xfrm>
              <a:prstGeom prst="rect">
                <a:avLst/>
              </a:prstGeom>
              <a:ln>
                <a:solidFill>
                  <a:schemeClr val="accent3"/>
                </a:solidFill>
              </a:ln>
            </p:spPr>
            <p:style>
              <a:lnRef idx="2">
                <a:schemeClr val="accent3"/>
              </a:lnRef>
              <a:fillRef idx="1">
                <a:schemeClr val="lt1"/>
              </a:fillRef>
              <a:effectRef idx="0">
                <a:schemeClr val="accent3"/>
              </a:effectRef>
              <a:fontRef idx="minor">
                <a:schemeClr val="dk1"/>
              </a:fontRef>
            </p:style>
            <p:txBody>
              <a:bodyPr wrap="none">
                <a:spAutoFit/>
              </a:bodyPr>
              <a:lstStyle/>
              <a:p>
                <a:pPr defTabSz="1243194"/>
                <a:r>
                  <a:rPr lang="en-US" sz="1632" b="1" dirty="0">
                    <a:solidFill>
                      <a:srgbClr val="000000"/>
                    </a:solidFill>
                  </a:rPr>
                  <a:t>ASCII Decimal Code 505</a:t>
                </a:r>
                <a:endParaRPr lang="en-US" sz="1632" dirty="0">
                  <a:solidFill>
                    <a:srgbClr val="000000"/>
                  </a:solidFill>
                </a:endParaRPr>
              </a:p>
            </p:txBody>
          </p:sp>
        </p:grpSp>
      </p:grpSp>
      <p:grpSp>
        <p:nvGrpSpPr>
          <p:cNvPr id="31" name="Group 30"/>
          <p:cNvGrpSpPr/>
          <p:nvPr/>
        </p:nvGrpSpPr>
        <p:grpSpPr>
          <a:xfrm>
            <a:off x="6373671" y="5906490"/>
            <a:ext cx="5614471" cy="378078"/>
            <a:chOff x="6475412" y="5501640"/>
            <a:chExt cx="5504884" cy="370697"/>
          </a:xfrm>
        </p:grpSpPr>
        <p:sp>
          <p:nvSpPr>
            <p:cNvPr id="10" name="Oval 9"/>
            <p:cNvSpPr/>
            <p:nvPr/>
          </p:nvSpPr>
          <p:spPr bwMode="auto">
            <a:xfrm>
              <a:off x="6475412" y="5501640"/>
              <a:ext cx="274320" cy="365760"/>
            </a:xfrm>
            <a:prstGeom prst="ellipse">
              <a:avLst/>
            </a:prstGeom>
            <a:noFill/>
            <a:ln>
              <a:solidFill>
                <a:schemeClr val="accent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1632">
                <a:solidFill>
                  <a:srgbClr val="FFFFFF">
                    <a:alpha val="98824"/>
                  </a:srgbClr>
                </a:solidFill>
                <a:ea typeface="Segoe UI" pitchFamily="34" charset="0"/>
                <a:cs typeface="Segoe UI" pitchFamily="34" charset="0"/>
              </a:endParaRPr>
            </a:p>
          </p:txBody>
        </p:sp>
        <p:grpSp>
          <p:nvGrpSpPr>
            <p:cNvPr id="30" name="Group 29"/>
            <p:cNvGrpSpPr/>
            <p:nvPr/>
          </p:nvGrpSpPr>
          <p:grpSpPr>
            <a:xfrm>
              <a:off x="6942138" y="5528846"/>
              <a:ext cx="5038158" cy="343491"/>
              <a:chOff x="6942138" y="5260003"/>
              <a:chExt cx="5038158" cy="343491"/>
            </a:xfrm>
          </p:grpSpPr>
          <p:cxnSp>
            <p:nvCxnSpPr>
              <p:cNvPr id="18" name="Straight Arrow Connector 17"/>
              <p:cNvCxnSpPr/>
              <p:nvPr/>
            </p:nvCxnSpPr>
            <p:spPr>
              <a:xfrm flipH="1">
                <a:off x="6942138" y="5598557"/>
                <a:ext cx="2743200" cy="0"/>
              </a:xfrm>
              <a:prstGeom prst="straightConnector1">
                <a:avLst/>
              </a:prstGeom>
              <a:ln>
                <a:solidFill>
                  <a:schemeClr val="accent3"/>
                </a:solidFill>
                <a:tailEnd type="arrow"/>
              </a:ln>
            </p:spPr>
            <p:style>
              <a:lnRef idx="3">
                <a:schemeClr val="accent3"/>
              </a:lnRef>
              <a:fillRef idx="0">
                <a:schemeClr val="accent3"/>
              </a:fillRef>
              <a:effectRef idx="2">
                <a:schemeClr val="accent3"/>
              </a:effectRef>
              <a:fontRef idx="minor">
                <a:schemeClr val="tx1"/>
              </a:fontRef>
            </p:style>
          </p:cxnSp>
          <p:sp>
            <p:nvSpPr>
              <p:cNvPr id="14" name="Rectangle 13"/>
              <p:cNvSpPr/>
              <p:nvPr/>
            </p:nvSpPr>
            <p:spPr>
              <a:xfrm>
                <a:off x="9442421" y="5260003"/>
                <a:ext cx="2537875" cy="343491"/>
              </a:xfrm>
              <a:prstGeom prst="rect">
                <a:avLst/>
              </a:prstGeom>
              <a:ln>
                <a:solidFill>
                  <a:schemeClr val="accent3"/>
                </a:solidFill>
              </a:ln>
            </p:spPr>
            <p:style>
              <a:lnRef idx="2">
                <a:schemeClr val="accent3"/>
              </a:lnRef>
              <a:fillRef idx="1">
                <a:schemeClr val="lt1"/>
              </a:fillRef>
              <a:effectRef idx="0">
                <a:schemeClr val="accent3"/>
              </a:effectRef>
              <a:fontRef idx="minor">
                <a:schemeClr val="dk1"/>
              </a:fontRef>
            </p:style>
            <p:txBody>
              <a:bodyPr wrap="none">
                <a:spAutoFit/>
              </a:bodyPr>
              <a:lstStyle/>
              <a:p>
                <a:pPr defTabSz="1243194"/>
                <a:r>
                  <a:rPr lang="en-US" sz="1632" b="1">
                    <a:solidFill>
                      <a:srgbClr val="000000"/>
                    </a:solidFill>
                  </a:rPr>
                  <a:t>ASCII Decimal Code 507</a:t>
                </a:r>
                <a:endParaRPr lang="en-US" sz="1632">
                  <a:solidFill>
                    <a:srgbClr val="000000"/>
                  </a:solidFill>
                </a:endParaRPr>
              </a:p>
            </p:txBody>
          </p:sp>
        </p:grpSp>
      </p:grpSp>
      <p:grpSp>
        <p:nvGrpSpPr>
          <p:cNvPr id="32" name="Group 31"/>
          <p:cNvGrpSpPr/>
          <p:nvPr/>
        </p:nvGrpSpPr>
        <p:grpSpPr>
          <a:xfrm>
            <a:off x="6373671" y="5440173"/>
            <a:ext cx="5637363" cy="378078"/>
            <a:chOff x="6475412" y="5044440"/>
            <a:chExt cx="5527328" cy="370698"/>
          </a:xfrm>
        </p:grpSpPr>
        <p:grpSp>
          <p:nvGrpSpPr>
            <p:cNvPr id="29" name="Group 28"/>
            <p:cNvGrpSpPr/>
            <p:nvPr/>
          </p:nvGrpSpPr>
          <p:grpSpPr>
            <a:xfrm>
              <a:off x="6942138" y="5071646"/>
              <a:ext cx="5060602" cy="343492"/>
              <a:chOff x="6942138" y="4815503"/>
              <a:chExt cx="5060602" cy="343492"/>
            </a:xfrm>
          </p:grpSpPr>
          <p:cxnSp>
            <p:nvCxnSpPr>
              <p:cNvPr id="19" name="Straight Arrow Connector 18"/>
              <p:cNvCxnSpPr/>
              <p:nvPr/>
            </p:nvCxnSpPr>
            <p:spPr>
              <a:xfrm flipH="1">
                <a:off x="6942138" y="5154057"/>
                <a:ext cx="2743200" cy="0"/>
              </a:xfrm>
              <a:prstGeom prst="straightConnector1">
                <a:avLst/>
              </a:prstGeom>
              <a:ln>
                <a:solidFill>
                  <a:schemeClr val="accent3"/>
                </a:solidFill>
                <a:tailEnd type="arrow"/>
              </a:ln>
            </p:spPr>
            <p:style>
              <a:lnRef idx="3">
                <a:schemeClr val="accent3"/>
              </a:lnRef>
              <a:fillRef idx="0">
                <a:schemeClr val="accent3"/>
              </a:fillRef>
              <a:effectRef idx="2">
                <a:schemeClr val="accent3"/>
              </a:effectRef>
              <a:fontRef idx="minor">
                <a:schemeClr val="tx1"/>
              </a:fontRef>
            </p:style>
          </p:cxnSp>
          <p:sp>
            <p:nvSpPr>
              <p:cNvPr id="9" name="Rectangle 8"/>
              <p:cNvSpPr/>
              <p:nvPr/>
            </p:nvSpPr>
            <p:spPr>
              <a:xfrm>
                <a:off x="9442420" y="4815503"/>
                <a:ext cx="2560320" cy="343492"/>
              </a:xfrm>
              <a:prstGeom prst="rect">
                <a:avLst/>
              </a:prstGeom>
              <a:ln>
                <a:solidFill>
                  <a:schemeClr val="accent3"/>
                </a:solidFill>
              </a:ln>
            </p:spPr>
            <p:style>
              <a:lnRef idx="2">
                <a:schemeClr val="accent3"/>
              </a:lnRef>
              <a:fillRef idx="1">
                <a:schemeClr val="lt1"/>
              </a:fillRef>
              <a:effectRef idx="0">
                <a:schemeClr val="accent3"/>
              </a:effectRef>
              <a:fontRef idx="minor">
                <a:schemeClr val="dk1"/>
              </a:fontRef>
            </p:style>
            <p:txBody>
              <a:bodyPr wrap="square">
                <a:spAutoFit/>
              </a:bodyPr>
              <a:lstStyle/>
              <a:p>
                <a:pPr defTabSz="1243194"/>
                <a:r>
                  <a:rPr lang="en-US" sz="1632" b="1">
                    <a:solidFill>
                      <a:srgbClr val="000000"/>
                    </a:solidFill>
                  </a:rPr>
                  <a:t>Reserved Claim Type</a:t>
                </a:r>
                <a:endParaRPr lang="en-US" sz="1632">
                  <a:solidFill>
                    <a:srgbClr val="000000"/>
                  </a:solidFill>
                </a:endParaRPr>
              </a:p>
            </p:txBody>
          </p:sp>
        </p:grpSp>
        <p:sp>
          <p:nvSpPr>
            <p:cNvPr id="22" name="Oval 21"/>
            <p:cNvSpPr/>
            <p:nvPr/>
          </p:nvSpPr>
          <p:spPr bwMode="auto">
            <a:xfrm>
              <a:off x="6475412" y="5044440"/>
              <a:ext cx="274320" cy="365760"/>
            </a:xfrm>
            <a:prstGeom prst="ellipse">
              <a:avLst/>
            </a:prstGeom>
            <a:noFill/>
            <a:ln>
              <a:solidFill>
                <a:schemeClr val="accent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1632">
                <a:solidFill>
                  <a:srgbClr val="FFFFFF">
                    <a:alpha val="98824"/>
                  </a:srgbClr>
                </a:solidFill>
                <a:ea typeface="Segoe UI" pitchFamily="34" charset="0"/>
                <a:cs typeface="Segoe UI" pitchFamily="34" charset="0"/>
              </a:endParaRPr>
            </a:p>
          </p:txBody>
        </p:sp>
      </p:grpSp>
      <p:grpSp>
        <p:nvGrpSpPr>
          <p:cNvPr id="33" name="Group 32"/>
          <p:cNvGrpSpPr/>
          <p:nvPr/>
        </p:nvGrpSpPr>
        <p:grpSpPr>
          <a:xfrm>
            <a:off x="6373671" y="4973885"/>
            <a:ext cx="5637363" cy="378078"/>
            <a:chOff x="6475412" y="4587240"/>
            <a:chExt cx="5527328" cy="370697"/>
          </a:xfrm>
        </p:grpSpPr>
        <p:sp>
          <p:nvSpPr>
            <p:cNvPr id="21" name="Oval 20"/>
            <p:cNvSpPr/>
            <p:nvPr/>
          </p:nvSpPr>
          <p:spPr bwMode="auto">
            <a:xfrm>
              <a:off x="6475412" y="4587240"/>
              <a:ext cx="274320" cy="365760"/>
            </a:xfrm>
            <a:prstGeom prst="ellipse">
              <a:avLst/>
            </a:prstGeom>
            <a:noFill/>
            <a:ln>
              <a:solidFill>
                <a:schemeClr val="accent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a:endParaRPr lang="en-US" sz="1632">
                <a:solidFill>
                  <a:srgbClr val="FFFFFF">
                    <a:alpha val="98824"/>
                  </a:srgbClr>
                </a:solidFill>
                <a:ea typeface="Segoe UI" pitchFamily="34" charset="0"/>
                <a:cs typeface="Segoe UI" pitchFamily="34" charset="0"/>
              </a:endParaRPr>
            </a:p>
          </p:txBody>
        </p:sp>
        <p:grpSp>
          <p:nvGrpSpPr>
            <p:cNvPr id="28" name="Group 27"/>
            <p:cNvGrpSpPr/>
            <p:nvPr/>
          </p:nvGrpSpPr>
          <p:grpSpPr>
            <a:xfrm>
              <a:off x="6942138" y="4614446"/>
              <a:ext cx="5060602" cy="343491"/>
              <a:chOff x="6942138" y="4371003"/>
              <a:chExt cx="5060602" cy="343491"/>
            </a:xfrm>
          </p:grpSpPr>
          <p:cxnSp>
            <p:nvCxnSpPr>
              <p:cNvPr id="20" name="Straight Arrow Connector 19"/>
              <p:cNvCxnSpPr/>
              <p:nvPr/>
            </p:nvCxnSpPr>
            <p:spPr>
              <a:xfrm flipH="1">
                <a:off x="6942138" y="4709557"/>
                <a:ext cx="2743200" cy="0"/>
              </a:xfrm>
              <a:prstGeom prst="straightConnector1">
                <a:avLst/>
              </a:prstGeom>
              <a:ln>
                <a:solidFill>
                  <a:schemeClr val="accent3"/>
                </a:solidFill>
                <a:tailEnd type="arrow"/>
              </a:ln>
            </p:spPr>
            <p:style>
              <a:lnRef idx="3">
                <a:schemeClr val="accent3"/>
              </a:lnRef>
              <a:fillRef idx="0">
                <a:schemeClr val="accent3"/>
              </a:fillRef>
              <a:effectRef idx="2">
                <a:schemeClr val="accent3"/>
              </a:effectRef>
              <a:fontRef idx="minor">
                <a:schemeClr val="tx1"/>
              </a:fontRef>
            </p:style>
          </p:cxnSp>
          <p:sp>
            <p:nvSpPr>
              <p:cNvPr id="13" name="Rectangle 12"/>
              <p:cNvSpPr/>
              <p:nvPr/>
            </p:nvSpPr>
            <p:spPr>
              <a:xfrm>
                <a:off x="9442420" y="4371003"/>
                <a:ext cx="2560320" cy="343491"/>
              </a:xfrm>
              <a:prstGeom prst="rect">
                <a:avLst/>
              </a:prstGeom>
              <a:ln>
                <a:solidFill>
                  <a:schemeClr val="accent3"/>
                </a:solidFill>
              </a:ln>
            </p:spPr>
            <p:style>
              <a:lnRef idx="2">
                <a:schemeClr val="accent3"/>
              </a:lnRef>
              <a:fillRef idx="1">
                <a:schemeClr val="lt1"/>
              </a:fillRef>
              <a:effectRef idx="0">
                <a:schemeClr val="accent3"/>
              </a:effectRef>
              <a:fontRef idx="minor">
                <a:schemeClr val="dk1"/>
              </a:fontRef>
            </p:style>
            <p:txBody>
              <a:bodyPr wrap="square">
                <a:spAutoFit/>
              </a:bodyPr>
              <a:lstStyle/>
              <a:p>
                <a:pPr defTabSz="1243194"/>
                <a:r>
                  <a:rPr lang="en-US" sz="1632" b="1">
                    <a:solidFill>
                      <a:srgbClr val="000000"/>
                    </a:solidFill>
                  </a:rPr>
                  <a:t>Reserved Claim Type</a:t>
                </a:r>
                <a:endParaRPr lang="en-US" sz="1632">
                  <a:solidFill>
                    <a:srgbClr val="000000"/>
                  </a:solidFill>
                </a:endParaRPr>
              </a:p>
            </p:txBody>
          </p:sp>
        </p:grpSp>
      </p:grpSp>
    </p:spTree>
    <p:extLst>
      <p:ext uri="{BB962C8B-B14F-4D97-AF65-F5344CB8AC3E}">
        <p14:creationId xmlns:p14="http://schemas.microsoft.com/office/powerpoint/2010/main" val="2371361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311749" y="1290728"/>
            <a:ext cx="4274432" cy="166251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defTabSz="932290" fontAlgn="base">
              <a:spcBef>
                <a:spcPct val="0"/>
              </a:spcBef>
              <a:spcAft>
                <a:spcPct val="0"/>
              </a:spcAft>
            </a:pPr>
            <a:r>
              <a:rPr lang="en-US" sz="2040" dirty="0">
                <a:gradFill>
                  <a:gsLst>
                    <a:gs pos="0">
                      <a:srgbClr val="FFFFFF"/>
                    </a:gs>
                    <a:gs pos="100000">
                      <a:srgbClr val="FFFFFF"/>
                    </a:gs>
                  </a:gsLst>
                  <a:lin ang="5400000" scaled="0"/>
                </a:gradFill>
              </a:rPr>
              <a:t>New-</a:t>
            </a:r>
            <a:r>
              <a:rPr lang="en-US" sz="2040" dirty="0" err="1">
                <a:gradFill>
                  <a:gsLst>
                    <a:gs pos="0">
                      <a:srgbClr val="FFFFFF"/>
                    </a:gs>
                    <a:gs pos="100000">
                      <a:srgbClr val="FFFFFF"/>
                    </a:gs>
                  </a:gsLst>
                  <a:lin ang="5400000" scaled="0"/>
                </a:gradFill>
              </a:rPr>
              <a:t>SPTrustedIdentityTokenIssuer</a:t>
            </a:r>
            <a:endParaRPr lang="en-US" sz="2040" dirty="0">
              <a:gradFill>
                <a:gsLst>
                  <a:gs pos="0">
                    <a:srgbClr val="FFFFFF"/>
                  </a:gs>
                  <a:gs pos="100000">
                    <a:srgbClr val="FFFFFF"/>
                  </a:gs>
                </a:gsLst>
                <a:lin ang="5400000" scaled="0"/>
              </a:gradFill>
            </a:endParaRPr>
          </a:p>
          <a:p>
            <a:pPr defTabSz="932290" fontAlgn="base">
              <a:spcBef>
                <a:spcPct val="0"/>
              </a:spcBef>
              <a:spcAft>
                <a:spcPct val="0"/>
              </a:spcAft>
            </a:pPr>
            <a:r>
              <a:rPr lang="en-US" sz="2040" dirty="0">
                <a:gradFill>
                  <a:gsLst>
                    <a:gs pos="0">
                      <a:srgbClr val="FFFFFF"/>
                    </a:gs>
                    <a:gs pos="100000">
                      <a:srgbClr val="FFFFFF"/>
                    </a:gs>
                  </a:gsLst>
                  <a:lin ang="5400000" scaled="0"/>
                </a:gradFill>
              </a:rPr>
              <a:t>New-</a:t>
            </a:r>
            <a:r>
              <a:rPr lang="en-US" sz="2040" dirty="0" err="1">
                <a:gradFill>
                  <a:gsLst>
                    <a:gs pos="0">
                      <a:srgbClr val="FFFFFF"/>
                    </a:gs>
                    <a:gs pos="100000">
                      <a:srgbClr val="FFFFFF"/>
                    </a:gs>
                  </a:gsLst>
                  <a:lin ang="5400000" scaled="0"/>
                </a:gradFill>
              </a:rPr>
              <a:t>SPClaimtypeMapping</a:t>
            </a:r>
            <a:r>
              <a:rPr lang="en-US" sz="2040" dirty="0">
                <a:gradFill>
                  <a:gsLst>
                    <a:gs pos="0">
                      <a:srgbClr val="FFFFFF"/>
                    </a:gs>
                    <a:gs pos="100000">
                      <a:srgbClr val="FFFFFF"/>
                    </a:gs>
                  </a:gsLst>
                  <a:lin ang="5400000" scaled="0"/>
                </a:gradFill>
              </a:rPr>
              <a:t> </a:t>
            </a:r>
          </a:p>
        </p:txBody>
      </p:sp>
      <p:sp>
        <p:nvSpPr>
          <p:cNvPr id="4" name="Title 3"/>
          <p:cNvSpPr>
            <a:spLocks noGrp="1"/>
          </p:cNvSpPr>
          <p:nvPr>
            <p:ph type="title"/>
          </p:nvPr>
        </p:nvSpPr>
        <p:spPr/>
        <p:txBody>
          <a:bodyPr/>
          <a:lstStyle/>
          <a:p>
            <a:r>
              <a:rPr lang="en-US" dirty="0" smtClean="0"/>
              <a:t>Claims Encoding Registration</a:t>
            </a:r>
            <a:endParaRPr lang="en-US" dirty="0"/>
          </a:p>
        </p:txBody>
      </p:sp>
      <p:sp>
        <p:nvSpPr>
          <p:cNvPr id="5" name="Rectangle 4"/>
          <p:cNvSpPr/>
          <p:nvPr/>
        </p:nvSpPr>
        <p:spPr bwMode="auto">
          <a:xfrm>
            <a:off x="5052483" y="3915701"/>
            <a:ext cx="7072242" cy="274880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Internal Claim types </a:t>
            </a:r>
            <a:r>
              <a:rPr lang="en-US" sz="2040" dirty="0" err="1">
                <a:gradFill>
                  <a:gsLst>
                    <a:gs pos="0">
                      <a:srgbClr val="FFFFFF"/>
                    </a:gs>
                    <a:gs pos="100000">
                      <a:srgbClr val="FFFFFF"/>
                    </a:gs>
                  </a:gsLst>
                  <a:lin ang="5400000" scaled="0"/>
                </a:gradFill>
              </a:rPr>
              <a:t>Hashtable</a:t>
            </a:r>
            <a:endParaRPr lang="en-US" sz="2040" dirty="0">
              <a:gradFill>
                <a:gsLst>
                  <a:gs pos="0">
                    <a:srgbClr val="FFFFFF"/>
                  </a:gs>
                  <a:gs pos="100000">
                    <a:srgbClr val="FFFFFF"/>
                  </a:gs>
                </a:gsLst>
                <a:lin ang="5400000" scaled="0"/>
              </a:gradFill>
            </a:endParaRPr>
          </a:p>
        </p:txBody>
      </p:sp>
      <p:sp>
        <p:nvSpPr>
          <p:cNvPr id="7" name="Rectangle 6"/>
          <p:cNvSpPr/>
          <p:nvPr/>
        </p:nvSpPr>
        <p:spPr bwMode="auto">
          <a:xfrm>
            <a:off x="311749" y="4041281"/>
            <a:ext cx="4274432" cy="262322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Issuers</a:t>
            </a:r>
          </a:p>
        </p:txBody>
      </p:sp>
      <p:sp>
        <p:nvSpPr>
          <p:cNvPr id="9" name="Rectangle 8"/>
          <p:cNvSpPr/>
          <p:nvPr/>
        </p:nvSpPr>
        <p:spPr bwMode="auto">
          <a:xfrm>
            <a:off x="465563" y="4963275"/>
            <a:ext cx="3030961" cy="458956"/>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Windows</a:t>
            </a:r>
          </a:p>
        </p:txBody>
      </p:sp>
      <p:sp>
        <p:nvSpPr>
          <p:cNvPr id="10" name="Rectangle 9"/>
          <p:cNvSpPr/>
          <p:nvPr/>
        </p:nvSpPr>
        <p:spPr bwMode="auto">
          <a:xfrm>
            <a:off x="465563" y="4464169"/>
            <a:ext cx="3030961" cy="458956"/>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SharePoint STS</a:t>
            </a:r>
          </a:p>
        </p:txBody>
      </p:sp>
      <p:sp>
        <p:nvSpPr>
          <p:cNvPr id="40" name="Prod acl"/>
          <p:cNvSpPr/>
          <p:nvPr/>
        </p:nvSpPr>
        <p:spPr>
          <a:xfrm>
            <a:off x="6140520" y="2610340"/>
            <a:ext cx="4755706" cy="6064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en-US" sz="1836" dirty="0">
                <a:solidFill>
                  <a:srgbClr val="FFFFFF"/>
                </a:solidFill>
              </a:rPr>
              <a:t>ACL= c:0</a:t>
            </a:r>
            <a:r>
              <a:rPr lang="en-US" sz="3264" b="1" dirty="0">
                <a:solidFill>
                  <a:srgbClr val="FFFFFF"/>
                </a:solidFill>
              </a:rPr>
              <a:t>ǻ</a:t>
            </a:r>
            <a:r>
              <a:rPr lang="en-US" sz="1836" dirty="0">
                <a:solidFill>
                  <a:srgbClr val="FFFFFF"/>
                </a:solidFill>
              </a:rPr>
              <a:t>.t|prodadfs|mycustomclaimvalue</a:t>
            </a:r>
          </a:p>
        </p:txBody>
      </p:sp>
      <p:sp>
        <p:nvSpPr>
          <p:cNvPr id="8" name="test ACL"/>
          <p:cNvSpPr/>
          <p:nvPr/>
        </p:nvSpPr>
        <p:spPr>
          <a:xfrm>
            <a:off x="6140519" y="1942923"/>
            <a:ext cx="4670298" cy="606488"/>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en-US" sz="1836" dirty="0">
                <a:solidFill>
                  <a:srgbClr val="000000"/>
                </a:solidFill>
              </a:rPr>
              <a:t>ACL= c:0</a:t>
            </a:r>
            <a:r>
              <a:rPr lang="en-US" sz="3264" b="1" dirty="0">
                <a:solidFill>
                  <a:srgbClr val="000000"/>
                </a:solidFill>
              </a:rPr>
              <a:t>ǹ</a:t>
            </a:r>
            <a:r>
              <a:rPr lang="en-US" sz="1836" dirty="0">
                <a:solidFill>
                  <a:srgbClr val="000000"/>
                </a:solidFill>
              </a:rPr>
              <a:t>.t|testadfs|mycustomclaimvalue</a:t>
            </a:r>
          </a:p>
        </p:txBody>
      </p:sp>
      <p:grpSp>
        <p:nvGrpSpPr>
          <p:cNvPr id="23" name="Group 22"/>
          <p:cNvGrpSpPr/>
          <p:nvPr/>
        </p:nvGrpSpPr>
        <p:grpSpPr>
          <a:xfrm>
            <a:off x="5305520" y="5045547"/>
            <a:ext cx="6106213" cy="382308"/>
            <a:chOff x="5040405" y="4135735"/>
            <a:chExt cx="5987027" cy="374846"/>
          </a:xfrm>
        </p:grpSpPr>
        <p:sp>
          <p:nvSpPr>
            <p:cNvPr id="12" name="Rectangle 11"/>
            <p:cNvSpPr/>
            <p:nvPr/>
          </p:nvSpPr>
          <p:spPr>
            <a:xfrm>
              <a:off x="5040405" y="4135735"/>
              <a:ext cx="4615302" cy="3748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en-US" sz="1836" dirty="0">
                  <a:solidFill>
                    <a:srgbClr val="FFFFFF"/>
                  </a:solidFill>
                </a:rPr>
                <a:t>http://schemas.microsoft.com.../</a:t>
              </a:r>
              <a:r>
                <a:rPr lang="en-US" sz="1836" dirty="0" err="1">
                  <a:solidFill>
                    <a:srgbClr val="FFFFFF"/>
                  </a:solidFill>
                </a:rPr>
                <a:t>primarysid</a:t>
              </a:r>
              <a:endParaRPr lang="en-US" sz="1836" dirty="0">
                <a:solidFill>
                  <a:srgbClr val="FFFFFF"/>
                </a:solidFill>
              </a:endParaRPr>
            </a:p>
          </p:txBody>
        </p:sp>
        <p:sp>
          <p:nvSpPr>
            <p:cNvPr id="13" name="Rectangle 12"/>
            <p:cNvSpPr/>
            <p:nvPr/>
          </p:nvSpPr>
          <p:spPr>
            <a:xfrm>
              <a:off x="10756204" y="4135735"/>
              <a:ext cx="271228" cy="3748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en-US" sz="1836" b="1" dirty="0">
                  <a:solidFill>
                    <a:srgbClr val="FFFFFF"/>
                  </a:solidFill>
                </a:rPr>
                <a:t>)</a:t>
              </a:r>
              <a:endParaRPr lang="en-US" sz="1836" dirty="0">
                <a:solidFill>
                  <a:srgbClr val="FFFFFF"/>
                </a:solidFill>
              </a:endParaRPr>
            </a:p>
          </p:txBody>
        </p:sp>
      </p:grpSp>
      <p:grpSp>
        <p:nvGrpSpPr>
          <p:cNvPr id="25" name="Group 24"/>
          <p:cNvGrpSpPr/>
          <p:nvPr/>
        </p:nvGrpSpPr>
        <p:grpSpPr>
          <a:xfrm>
            <a:off x="5285634" y="4546441"/>
            <a:ext cx="6161800" cy="382308"/>
            <a:chOff x="5040405" y="5064611"/>
            <a:chExt cx="6041529" cy="374846"/>
          </a:xfrm>
        </p:grpSpPr>
        <p:sp>
          <p:nvSpPr>
            <p:cNvPr id="16" name="Rectangle 15"/>
            <p:cNvSpPr/>
            <p:nvPr/>
          </p:nvSpPr>
          <p:spPr>
            <a:xfrm>
              <a:off x="10762616" y="5064611"/>
              <a:ext cx="319318" cy="3748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en-US" sz="1836" b="1" dirty="0">
                  <a:solidFill>
                    <a:srgbClr val="FFFFFF"/>
                  </a:solidFill>
                </a:rPr>
                <a:t>5</a:t>
              </a:r>
              <a:endParaRPr lang="en-US" sz="1836" dirty="0">
                <a:solidFill>
                  <a:srgbClr val="FFFFFF"/>
                </a:solidFill>
              </a:endParaRPr>
            </a:p>
          </p:txBody>
        </p:sp>
        <p:sp>
          <p:nvSpPr>
            <p:cNvPr id="17" name="Rectangle 16"/>
            <p:cNvSpPr/>
            <p:nvPr/>
          </p:nvSpPr>
          <p:spPr>
            <a:xfrm>
              <a:off x="5040405" y="5064611"/>
              <a:ext cx="5245007" cy="3748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1836" dirty="0">
                  <a:solidFill>
                    <a:srgbClr val="FFFFFF"/>
                  </a:solidFill>
                </a:rPr>
                <a:t>http://schemas.xmlsoap.org/.../</a:t>
              </a:r>
              <a:r>
                <a:rPr lang="en-US" sz="1836" dirty="0" err="1">
                  <a:solidFill>
                    <a:srgbClr val="FFFFFF"/>
                  </a:solidFill>
                </a:rPr>
                <a:t>emailaddress</a:t>
              </a:r>
              <a:endParaRPr lang="en-US" sz="1836" dirty="0">
                <a:solidFill>
                  <a:srgbClr val="FFFFFF"/>
                </a:solidFill>
              </a:endParaRPr>
            </a:p>
          </p:txBody>
        </p:sp>
      </p:grpSp>
      <p:grpSp>
        <p:nvGrpSpPr>
          <p:cNvPr id="30" name="test adfs"/>
          <p:cNvGrpSpPr/>
          <p:nvPr/>
        </p:nvGrpSpPr>
        <p:grpSpPr>
          <a:xfrm>
            <a:off x="475709" y="2020640"/>
            <a:ext cx="4953591" cy="1420058"/>
            <a:chOff x="551708" y="1676400"/>
            <a:chExt cx="4856903" cy="1684731"/>
          </a:xfrm>
        </p:grpSpPr>
        <p:sp>
          <p:nvSpPr>
            <p:cNvPr id="11" name="Rectangle 10"/>
            <p:cNvSpPr/>
            <p:nvPr/>
          </p:nvSpPr>
          <p:spPr bwMode="auto">
            <a:xfrm>
              <a:off x="551708" y="1676400"/>
              <a:ext cx="4856903" cy="168473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err="1">
                  <a:solidFill>
                    <a:srgbClr val="000000"/>
                  </a:solidFill>
                </a:rPr>
                <a:t>TestADFS</a:t>
              </a:r>
              <a:endParaRPr lang="en-US" sz="2040" dirty="0">
                <a:solidFill>
                  <a:srgbClr val="000000"/>
                </a:solidFill>
              </a:endParaRPr>
            </a:p>
          </p:txBody>
        </p:sp>
        <p:grpSp>
          <p:nvGrpSpPr>
            <p:cNvPr id="29" name="Group 28"/>
            <p:cNvGrpSpPr/>
            <p:nvPr/>
          </p:nvGrpSpPr>
          <p:grpSpPr>
            <a:xfrm>
              <a:off x="644524" y="2055504"/>
              <a:ext cx="4764087" cy="1238515"/>
              <a:chOff x="644524" y="2055504"/>
              <a:chExt cx="4764087" cy="1238515"/>
            </a:xfrm>
          </p:grpSpPr>
          <p:sp>
            <p:nvSpPr>
              <p:cNvPr id="20" name="Rectangle 19"/>
              <p:cNvSpPr/>
              <p:nvPr/>
            </p:nvSpPr>
            <p:spPr>
              <a:xfrm>
                <a:off x="644524" y="2055504"/>
                <a:ext cx="4764087" cy="45356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n-US" sz="1836" dirty="0">
                    <a:solidFill>
                      <a:srgbClr val="000000"/>
                    </a:solidFill>
                  </a:rPr>
                  <a:t>http://schemas.xmlsoap.org/.../</a:t>
                </a:r>
                <a:r>
                  <a:rPr lang="en-US" sz="1836" dirty="0" err="1">
                    <a:solidFill>
                      <a:srgbClr val="000000"/>
                    </a:solidFill>
                  </a:rPr>
                  <a:t>emailaddress</a:t>
                </a:r>
                <a:endParaRPr lang="en-US" sz="1836" dirty="0">
                  <a:solidFill>
                    <a:srgbClr val="000000"/>
                  </a:solidFill>
                </a:endParaRPr>
              </a:p>
            </p:txBody>
          </p:sp>
          <p:sp>
            <p:nvSpPr>
              <p:cNvPr id="21" name="Rectangle 20"/>
              <p:cNvSpPr/>
              <p:nvPr/>
            </p:nvSpPr>
            <p:spPr>
              <a:xfrm>
                <a:off x="644524" y="2438400"/>
                <a:ext cx="3409908" cy="453564"/>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en-US" sz="1836" dirty="0">
                    <a:solidFill>
                      <a:srgbClr val="000000"/>
                    </a:solidFill>
                  </a:rPr>
                  <a:t>http://.../</a:t>
                </a:r>
                <a:r>
                  <a:rPr lang="en-US" sz="1836" dirty="0" err="1">
                    <a:solidFill>
                      <a:srgbClr val="000000"/>
                    </a:solidFill>
                  </a:rPr>
                  <a:t>authenticationmethod</a:t>
                </a:r>
                <a:endParaRPr lang="en-US" sz="1836" dirty="0">
                  <a:solidFill>
                    <a:srgbClr val="000000"/>
                  </a:solidFill>
                </a:endParaRPr>
              </a:p>
            </p:txBody>
          </p:sp>
          <p:sp>
            <p:nvSpPr>
              <p:cNvPr id="22" name="Rectangle 21"/>
              <p:cNvSpPr/>
              <p:nvPr/>
            </p:nvSpPr>
            <p:spPr>
              <a:xfrm>
                <a:off x="644524" y="2840455"/>
                <a:ext cx="3709413" cy="453564"/>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en-US" sz="1836" dirty="0">
                    <a:solidFill>
                      <a:srgbClr val="000000"/>
                    </a:solidFill>
                  </a:rPr>
                  <a:t>http://.../</a:t>
                </a:r>
                <a:r>
                  <a:rPr lang="en-US" sz="1836" dirty="0" err="1">
                    <a:solidFill>
                      <a:srgbClr val="000000"/>
                    </a:solidFill>
                  </a:rPr>
                  <a:t>my</a:t>
                </a:r>
                <a:r>
                  <a:rPr lang="en-US" sz="1836" b="1" dirty="0" err="1">
                    <a:solidFill>
                      <a:srgbClr val="000000"/>
                    </a:solidFill>
                  </a:rPr>
                  <a:t>TEST</a:t>
                </a:r>
                <a:r>
                  <a:rPr lang="en-US" sz="1836" dirty="0" err="1">
                    <a:solidFill>
                      <a:srgbClr val="000000"/>
                    </a:solidFill>
                  </a:rPr>
                  <a:t>customclaimtype</a:t>
                </a:r>
                <a:endParaRPr lang="en-US" sz="1836" dirty="0">
                  <a:solidFill>
                    <a:srgbClr val="000000"/>
                  </a:solidFill>
                </a:endParaRPr>
              </a:p>
            </p:txBody>
          </p:sp>
        </p:grpSp>
      </p:grpSp>
      <p:grpSp>
        <p:nvGrpSpPr>
          <p:cNvPr id="28" name="test claim type"/>
          <p:cNvGrpSpPr/>
          <p:nvPr/>
        </p:nvGrpSpPr>
        <p:grpSpPr>
          <a:xfrm>
            <a:off x="5275429" y="5544653"/>
            <a:ext cx="6193527" cy="382308"/>
            <a:chOff x="5170006" y="5772090"/>
            <a:chExt cx="6072637" cy="374846"/>
          </a:xfrm>
        </p:grpSpPr>
        <p:sp>
          <p:nvSpPr>
            <p:cNvPr id="26" name="Rectangle 25"/>
            <p:cNvSpPr/>
            <p:nvPr/>
          </p:nvSpPr>
          <p:spPr>
            <a:xfrm>
              <a:off x="5170006" y="5772090"/>
              <a:ext cx="3709413" cy="374846"/>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en-US" sz="1836" dirty="0">
                  <a:solidFill>
                    <a:srgbClr val="000000"/>
                  </a:solidFill>
                </a:rPr>
                <a:t>http://.../</a:t>
              </a:r>
              <a:r>
                <a:rPr lang="en-US" sz="1836" dirty="0" err="1">
                  <a:solidFill>
                    <a:srgbClr val="000000"/>
                  </a:solidFill>
                </a:rPr>
                <a:t>my</a:t>
              </a:r>
              <a:r>
                <a:rPr lang="en-US" sz="1836" b="1" dirty="0" err="1">
                  <a:solidFill>
                    <a:srgbClr val="000000"/>
                  </a:solidFill>
                </a:rPr>
                <a:t>TEST</a:t>
              </a:r>
              <a:r>
                <a:rPr lang="en-US" sz="1836" dirty="0" err="1">
                  <a:solidFill>
                    <a:srgbClr val="000000"/>
                  </a:solidFill>
                </a:rPr>
                <a:t>customclaimtype</a:t>
              </a:r>
              <a:endParaRPr lang="en-US" sz="1836" dirty="0">
                <a:solidFill>
                  <a:srgbClr val="000000"/>
                </a:solidFill>
              </a:endParaRPr>
            </a:p>
          </p:txBody>
        </p:sp>
        <p:sp>
          <p:nvSpPr>
            <p:cNvPr id="27" name="Rectangle 26"/>
            <p:cNvSpPr/>
            <p:nvPr/>
          </p:nvSpPr>
          <p:spPr>
            <a:xfrm>
              <a:off x="10915309" y="5772090"/>
              <a:ext cx="327334" cy="374846"/>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r>
                <a:rPr lang="en-US" sz="1836" b="1" dirty="0">
                  <a:solidFill>
                    <a:srgbClr val="000000"/>
                  </a:solidFill>
                </a:rPr>
                <a:t>ǹ</a:t>
              </a:r>
              <a:endParaRPr lang="en-US" sz="1836" dirty="0">
                <a:solidFill>
                  <a:srgbClr val="000000"/>
                </a:solidFill>
              </a:endParaRPr>
            </a:p>
          </p:txBody>
        </p:sp>
      </p:grpSp>
      <p:grpSp>
        <p:nvGrpSpPr>
          <p:cNvPr id="31" name="prod adfs"/>
          <p:cNvGrpSpPr/>
          <p:nvPr/>
        </p:nvGrpSpPr>
        <p:grpSpPr>
          <a:xfrm>
            <a:off x="798345" y="2482695"/>
            <a:ext cx="4953591" cy="1420058"/>
            <a:chOff x="551708" y="1676400"/>
            <a:chExt cx="4856903" cy="1684731"/>
          </a:xfrm>
        </p:grpSpPr>
        <p:sp>
          <p:nvSpPr>
            <p:cNvPr id="32" name="Rectangle 31"/>
            <p:cNvSpPr/>
            <p:nvPr/>
          </p:nvSpPr>
          <p:spPr bwMode="auto">
            <a:xfrm>
              <a:off x="551708" y="1676400"/>
              <a:ext cx="4856903" cy="1684731"/>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err="1">
                  <a:solidFill>
                    <a:srgbClr val="000000"/>
                  </a:solidFill>
                </a:rPr>
                <a:t>ProdADFS</a:t>
              </a:r>
              <a:endParaRPr lang="en-US" sz="2040" dirty="0">
                <a:solidFill>
                  <a:srgbClr val="000000"/>
                </a:solidFill>
              </a:endParaRPr>
            </a:p>
          </p:txBody>
        </p:sp>
        <p:grpSp>
          <p:nvGrpSpPr>
            <p:cNvPr id="33" name="Group 32"/>
            <p:cNvGrpSpPr/>
            <p:nvPr/>
          </p:nvGrpSpPr>
          <p:grpSpPr>
            <a:xfrm>
              <a:off x="644524" y="2055504"/>
              <a:ext cx="4764087" cy="1238515"/>
              <a:chOff x="644524" y="2055504"/>
              <a:chExt cx="4764087" cy="1238515"/>
            </a:xfrm>
          </p:grpSpPr>
          <p:sp>
            <p:nvSpPr>
              <p:cNvPr id="34" name="Rectangle 33"/>
              <p:cNvSpPr/>
              <p:nvPr/>
            </p:nvSpPr>
            <p:spPr>
              <a:xfrm>
                <a:off x="644524" y="2055504"/>
                <a:ext cx="4764087" cy="453564"/>
              </a:xfrm>
              <a:prstGeom prst="rect">
                <a:avLst/>
              </a:prstGeom>
            </p:spPr>
            <p:txBody>
              <a:bodyPr wrap="square">
                <a:spAutoFit/>
              </a:bodyPr>
              <a:lstStyle/>
              <a:p>
                <a:r>
                  <a:rPr lang="en-US" sz="1836" dirty="0">
                    <a:solidFill>
                      <a:srgbClr val="FFFFFF"/>
                    </a:solidFill>
                  </a:rPr>
                  <a:t>http://schemas.xmlsoap.org/.../</a:t>
                </a:r>
                <a:r>
                  <a:rPr lang="en-US" sz="1836" dirty="0" err="1">
                    <a:solidFill>
                      <a:srgbClr val="FFFFFF"/>
                    </a:solidFill>
                  </a:rPr>
                  <a:t>emailaddress</a:t>
                </a:r>
                <a:endParaRPr lang="en-US" sz="1836" dirty="0">
                  <a:solidFill>
                    <a:srgbClr val="FFFFFF"/>
                  </a:solidFill>
                </a:endParaRPr>
              </a:p>
            </p:txBody>
          </p:sp>
          <p:sp>
            <p:nvSpPr>
              <p:cNvPr id="35" name="Rectangle 34"/>
              <p:cNvSpPr/>
              <p:nvPr/>
            </p:nvSpPr>
            <p:spPr>
              <a:xfrm>
                <a:off x="644524" y="2438400"/>
                <a:ext cx="3409908" cy="453564"/>
              </a:xfrm>
              <a:prstGeom prst="rect">
                <a:avLst/>
              </a:prstGeom>
            </p:spPr>
            <p:txBody>
              <a:bodyPr wrap="none">
                <a:spAutoFit/>
              </a:bodyPr>
              <a:lstStyle/>
              <a:p>
                <a:r>
                  <a:rPr lang="en-US" sz="1836" dirty="0">
                    <a:solidFill>
                      <a:srgbClr val="FFFFFF"/>
                    </a:solidFill>
                  </a:rPr>
                  <a:t>http://.../</a:t>
                </a:r>
                <a:r>
                  <a:rPr lang="en-US" sz="1836" dirty="0" err="1">
                    <a:solidFill>
                      <a:srgbClr val="FFFFFF"/>
                    </a:solidFill>
                  </a:rPr>
                  <a:t>authenticationmethod</a:t>
                </a:r>
                <a:endParaRPr lang="en-US" sz="1836" dirty="0">
                  <a:solidFill>
                    <a:srgbClr val="FFFFFF"/>
                  </a:solidFill>
                </a:endParaRPr>
              </a:p>
            </p:txBody>
          </p:sp>
          <p:sp>
            <p:nvSpPr>
              <p:cNvPr id="36" name="Rectangle 35"/>
              <p:cNvSpPr/>
              <p:nvPr/>
            </p:nvSpPr>
            <p:spPr>
              <a:xfrm>
                <a:off x="644524" y="2840455"/>
                <a:ext cx="3824124" cy="453564"/>
              </a:xfrm>
              <a:prstGeom prst="rect">
                <a:avLst/>
              </a:prstGeom>
            </p:spPr>
            <p:txBody>
              <a:bodyPr wrap="none">
                <a:spAutoFit/>
              </a:bodyPr>
              <a:lstStyle/>
              <a:p>
                <a:r>
                  <a:rPr lang="en-US" sz="1836" dirty="0">
                    <a:solidFill>
                      <a:srgbClr val="FFFFFF"/>
                    </a:solidFill>
                  </a:rPr>
                  <a:t>http://.../</a:t>
                </a:r>
                <a:r>
                  <a:rPr lang="en-US" sz="1836" dirty="0" err="1">
                    <a:solidFill>
                      <a:srgbClr val="FFFFFF"/>
                    </a:solidFill>
                  </a:rPr>
                  <a:t>my</a:t>
                </a:r>
                <a:r>
                  <a:rPr lang="en-US" sz="1836" b="1" dirty="0" err="1">
                    <a:solidFill>
                      <a:srgbClr val="FFFFFF"/>
                    </a:solidFill>
                  </a:rPr>
                  <a:t>PROD</a:t>
                </a:r>
                <a:r>
                  <a:rPr lang="en-US" sz="1836" dirty="0" err="1">
                    <a:solidFill>
                      <a:srgbClr val="FFFFFF"/>
                    </a:solidFill>
                  </a:rPr>
                  <a:t>customclaimtype</a:t>
                </a:r>
                <a:endParaRPr lang="en-US" sz="1836" dirty="0">
                  <a:solidFill>
                    <a:srgbClr val="FFFFFF"/>
                  </a:solidFill>
                </a:endParaRPr>
              </a:p>
            </p:txBody>
          </p:sp>
        </p:grpSp>
      </p:grpSp>
      <p:grpSp>
        <p:nvGrpSpPr>
          <p:cNvPr id="37" name="prod claim type"/>
          <p:cNvGrpSpPr/>
          <p:nvPr/>
        </p:nvGrpSpPr>
        <p:grpSpPr>
          <a:xfrm>
            <a:off x="5275429" y="6043760"/>
            <a:ext cx="6177178" cy="382308"/>
            <a:chOff x="5170006" y="5772090"/>
            <a:chExt cx="6056607" cy="374846"/>
          </a:xfrm>
        </p:grpSpPr>
        <p:sp>
          <p:nvSpPr>
            <p:cNvPr id="38" name="Rectangle 37"/>
            <p:cNvSpPr/>
            <p:nvPr/>
          </p:nvSpPr>
          <p:spPr>
            <a:xfrm>
              <a:off x="5170006" y="5772090"/>
              <a:ext cx="3824124" cy="37484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en-US" sz="1836" dirty="0">
                  <a:solidFill>
                    <a:srgbClr val="FFFFFF"/>
                  </a:solidFill>
                </a:rPr>
                <a:t>http://.../</a:t>
              </a:r>
              <a:r>
                <a:rPr lang="en-US" sz="1836" dirty="0" err="1">
                  <a:solidFill>
                    <a:srgbClr val="FFFFFF"/>
                  </a:solidFill>
                </a:rPr>
                <a:t>my</a:t>
              </a:r>
              <a:r>
                <a:rPr lang="en-US" sz="1836" b="1" dirty="0" err="1">
                  <a:solidFill>
                    <a:srgbClr val="FFFFFF"/>
                  </a:solidFill>
                </a:rPr>
                <a:t>PROD</a:t>
              </a:r>
              <a:r>
                <a:rPr lang="en-US" sz="1836" dirty="0" err="1">
                  <a:solidFill>
                    <a:srgbClr val="FFFFFF"/>
                  </a:solidFill>
                </a:rPr>
                <a:t>customclaimtype</a:t>
              </a:r>
              <a:endParaRPr lang="en-US" sz="1836" dirty="0">
                <a:solidFill>
                  <a:srgbClr val="FFFFFF"/>
                </a:solidFill>
              </a:endParaRPr>
            </a:p>
          </p:txBody>
        </p:sp>
        <p:sp>
          <p:nvSpPr>
            <p:cNvPr id="39" name="Rectangle 38"/>
            <p:cNvSpPr/>
            <p:nvPr/>
          </p:nvSpPr>
          <p:spPr>
            <a:xfrm>
              <a:off x="10915309" y="5772090"/>
              <a:ext cx="311304" cy="37484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en-US" sz="1836" b="1" dirty="0">
                  <a:solidFill>
                    <a:srgbClr val="FFFFFF"/>
                  </a:solidFill>
                </a:rPr>
                <a:t>ǻ</a:t>
              </a:r>
              <a:endParaRPr lang="en-US" sz="1836" dirty="0">
                <a:solidFill>
                  <a:srgbClr val="FFFFFF"/>
                </a:solidFill>
              </a:endParaRPr>
            </a:p>
          </p:txBody>
        </p:sp>
      </p:grpSp>
      <p:sp>
        <p:nvSpPr>
          <p:cNvPr id="41" name="Test ADFS Issuer"/>
          <p:cNvSpPr/>
          <p:nvPr/>
        </p:nvSpPr>
        <p:spPr bwMode="auto">
          <a:xfrm>
            <a:off x="465563" y="5462381"/>
            <a:ext cx="3030961" cy="45895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err="1">
                <a:solidFill>
                  <a:srgbClr val="000000"/>
                </a:solidFill>
              </a:rPr>
              <a:t>testadfs</a:t>
            </a:r>
            <a:endParaRPr lang="en-US" sz="2040" dirty="0">
              <a:solidFill>
                <a:srgbClr val="000000"/>
              </a:solidFill>
            </a:endParaRPr>
          </a:p>
        </p:txBody>
      </p:sp>
      <p:sp>
        <p:nvSpPr>
          <p:cNvPr id="42" name="Prod ADFS Issuer"/>
          <p:cNvSpPr/>
          <p:nvPr/>
        </p:nvSpPr>
        <p:spPr bwMode="auto">
          <a:xfrm>
            <a:off x="465563" y="5961488"/>
            <a:ext cx="3030961" cy="45895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t" anchorCtr="0" compatLnSpc="1">
            <a:prstTxWarp prst="textNoShape">
              <a:avLst/>
            </a:prstTxWarp>
          </a:bodyPr>
          <a:lstStyle/>
          <a:p>
            <a:pPr algn="ctr" defTabSz="932290" fontAlgn="base">
              <a:spcBef>
                <a:spcPct val="0"/>
              </a:spcBef>
              <a:spcAft>
                <a:spcPct val="0"/>
              </a:spcAft>
            </a:pPr>
            <a:r>
              <a:rPr lang="en-US" sz="2040" dirty="0" err="1">
                <a:solidFill>
                  <a:srgbClr val="FFFFFF"/>
                </a:solidFill>
              </a:rPr>
              <a:t>prodadfs</a:t>
            </a:r>
            <a:endParaRPr lang="en-US" sz="2040" dirty="0">
              <a:solidFill>
                <a:srgbClr val="FFFFFF"/>
              </a:solidFill>
            </a:endParaRPr>
          </a:p>
        </p:txBody>
      </p:sp>
      <p:grpSp>
        <p:nvGrpSpPr>
          <p:cNvPr id="68" name="Arrows"/>
          <p:cNvGrpSpPr/>
          <p:nvPr/>
        </p:nvGrpSpPr>
        <p:grpSpPr>
          <a:xfrm>
            <a:off x="3496524" y="2480759"/>
            <a:ext cx="8317333" cy="3503446"/>
            <a:chOff x="3425824" y="2432337"/>
            <a:chExt cx="8154988" cy="3435063"/>
          </a:xfrm>
        </p:grpSpPr>
        <p:sp>
          <p:nvSpPr>
            <p:cNvPr id="2" name="Rectangle 1"/>
            <p:cNvSpPr/>
            <p:nvPr/>
          </p:nvSpPr>
          <p:spPr bwMode="auto">
            <a:xfrm>
              <a:off x="10514012" y="5338669"/>
              <a:ext cx="1066800" cy="528731"/>
            </a:xfrm>
            <a:prstGeom prst="rect">
              <a:avLst/>
            </a:prstGeom>
            <a:noFill/>
            <a:ln w="38100">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62" name="Straight Arrow Connector 61"/>
            <p:cNvCxnSpPr>
              <a:stCxn id="2" idx="0"/>
            </p:cNvCxnSpPr>
            <p:nvPr/>
          </p:nvCxnSpPr>
          <p:spPr>
            <a:xfrm flipH="1" flipV="1">
              <a:off x="7460610" y="2432337"/>
              <a:ext cx="3586802" cy="2906332"/>
            </a:xfrm>
            <a:prstGeom prst="straightConnector1">
              <a:avLst/>
            </a:prstGeom>
            <a:ln w="38100">
              <a:solidFill>
                <a:schemeClr val="bg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41" idx="3"/>
            </p:cNvCxnSpPr>
            <p:nvPr/>
          </p:nvCxnSpPr>
          <p:spPr>
            <a:xfrm flipV="1">
              <a:off x="3425824" y="2432338"/>
              <a:ext cx="4992688" cy="3148423"/>
            </a:xfrm>
            <a:prstGeom prst="straightConnector1">
              <a:avLst/>
            </a:prstGeom>
            <a:ln w="38100">
              <a:solidFill>
                <a:schemeClr val="bg1"/>
              </a:solidFill>
              <a:headEnd type="none"/>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847190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1000"/>
                                  </p:stCondLst>
                                  <p:childTnLst>
                                    <p:set>
                                      <p:cBhvr>
                                        <p:cTn id="19" dur="1" fill="hold">
                                          <p:stCondLst>
                                            <p:cond delay="0"/>
                                          </p:stCondLst>
                                        </p:cTn>
                                        <p:tgtEl>
                                          <p:spTgt spid="68"/>
                                        </p:tgtEl>
                                        <p:attrNameLst>
                                          <p:attrName>style.visibility</p:attrName>
                                        </p:attrNameLst>
                                      </p:cBhvr>
                                      <p:to>
                                        <p:strVal val="visible"/>
                                      </p:to>
                                    </p:set>
                                  </p:childTnLst>
                                  <p:subTnLst>
                                    <p:set>
                                      <p:cBhvr override="childStyle">
                                        <p:cTn dur="1" fill="hold" display="0" masterRel="nextClick" afterEffect="1"/>
                                        <p:tgtEl>
                                          <p:spTgt spid="68"/>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8" grpId="0" animBg="1"/>
      <p:bldP spid="41" grpId="0" animBg="1"/>
      <p:bldP spid="4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96" dirty="0"/>
              <a:t>Get All Claims Encodings (June CU &amp; SP2013)</a:t>
            </a:r>
          </a:p>
        </p:txBody>
      </p:sp>
      <p:sp>
        <p:nvSpPr>
          <p:cNvPr id="3" name="Text Placeholder 2"/>
          <p:cNvSpPr>
            <a:spLocks noGrp="1"/>
          </p:cNvSpPr>
          <p:nvPr>
            <p:ph type="body" sz="quarter" idx="10"/>
          </p:nvPr>
        </p:nvSpPr>
        <p:spPr/>
        <p:txBody>
          <a:bodyPr/>
          <a:lstStyle/>
          <a:p>
            <a:r>
              <a:rPr lang="en-US" sz="1836" dirty="0">
                <a:solidFill>
                  <a:srgbClr val="0000FF"/>
                </a:solidFill>
                <a:latin typeface="Lucida Console"/>
              </a:rPr>
              <a:t>Add-</a:t>
            </a:r>
            <a:r>
              <a:rPr lang="en-US" sz="1836" dirty="0" err="1">
                <a:solidFill>
                  <a:srgbClr val="0000FF"/>
                </a:solidFill>
                <a:latin typeface="Lucida Console"/>
              </a:rPr>
              <a:t>PSSnapin</a:t>
            </a:r>
            <a:r>
              <a:rPr lang="en-US" sz="1836" dirty="0">
                <a:solidFill>
                  <a:prstClr val="black"/>
                </a:solidFill>
                <a:latin typeface="Lucida Console"/>
              </a:rPr>
              <a:t> </a:t>
            </a:r>
            <a:r>
              <a:rPr lang="en-US" sz="1836" dirty="0" err="1">
                <a:solidFill>
                  <a:srgbClr val="8A2BE2"/>
                </a:solidFill>
                <a:latin typeface="Lucida Console"/>
              </a:rPr>
              <a:t>Microsoft.SharePoint.PowerShell</a:t>
            </a:r>
            <a:r>
              <a:rPr lang="en-US" sz="1836" dirty="0">
                <a:solidFill>
                  <a:prstClr val="black"/>
                </a:solidFill>
                <a:latin typeface="Lucida Console"/>
              </a:rPr>
              <a:t> </a:t>
            </a:r>
            <a:r>
              <a:rPr lang="en-US" sz="1836" dirty="0">
                <a:solidFill>
                  <a:srgbClr val="000080"/>
                </a:solidFill>
                <a:latin typeface="Lucida Console"/>
              </a:rPr>
              <a:t>-</a:t>
            </a:r>
            <a:r>
              <a:rPr lang="en-US" sz="1836" dirty="0" err="1">
                <a:solidFill>
                  <a:srgbClr val="000080"/>
                </a:solidFill>
                <a:latin typeface="Lucida Console"/>
              </a:rPr>
              <a:t>ErrorAction</a:t>
            </a:r>
            <a:r>
              <a:rPr lang="en-US" sz="1836" dirty="0">
                <a:solidFill>
                  <a:prstClr val="black"/>
                </a:solidFill>
                <a:latin typeface="Lucida Console"/>
              </a:rPr>
              <a:t> </a:t>
            </a:r>
            <a:r>
              <a:rPr lang="en-US" sz="1836" dirty="0" err="1">
                <a:solidFill>
                  <a:srgbClr val="8A2BE2"/>
                </a:solidFill>
                <a:latin typeface="Lucida Console"/>
              </a:rPr>
              <a:t>SilentlyContinue</a:t>
            </a:r>
            <a:endParaRPr lang="en-US" sz="1836" dirty="0">
              <a:solidFill>
                <a:prstClr val="black"/>
              </a:solidFill>
              <a:latin typeface="Lucida Console"/>
            </a:endParaRPr>
          </a:p>
          <a:p>
            <a:endParaRPr lang="en-US" sz="1836" dirty="0">
              <a:solidFill>
                <a:prstClr val="black"/>
              </a:solidFill>
              <a:latin typeface="Lucida Console"/>
            </a:endParaRPr>
          </a:p>
          <a:p>
            <a:r>
              <a:rPr lang="en-US" sz="1836" dirty="0">
                <a:solidFill>
                  <a:srgbClr val="006400"/>
                </a:solidFill>
                <a:latin typeface="Lucida Console"/>
              </a:rPr>
              <a:t>#Get the claim type encodings that are greater than 500. The rest are OOTB</a:t>
            </a:r>
            <a:endParaRPr lang="en-US" sz="1836" dirty="0">
              <a:solidFill>
                <a:prstClr val="black"/>
              </a:solidFill>
              <a:latin typeface="Lucida Console"/>
            </a:endParaRPr>
          </a:p>
          <a:p>
            <a:r>
              <a:rPr lang="en-US" sz="1836" dirty="0">
                <a:solidFill>
                  <a:srgbClr val="FF4500"/>
                </a:solidFill>
                <a:latin typeface="Lucida Console"/>
              </a:rPr>
              <a:t>$</a:t>
            </a:r>
            <a:r>
              <a:rPr lang="en-US" sz="1836" dirty="0" err="1">
                <a:solidFill>
                  <a:srgbClr val="FF4500"/>
                </a:solidFill>
                <a:latin typeface="Lucida Console"/>
              </a:rPr>
              <a:t>claimEncodings</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0000FF"/>
                </a:solidFill>
                <a:latin typeface="Lucida Console"/>
              </a:rPr>
              <a:t>Get-</a:t>
            </a:r>
            <a:r>
              <a:rPr lang="en-US" sz="1836" dirty="0" err="1">
                <a:solidFill>
                  <a:srgbClr val="0000FF"/>
                </a:solidFill>
                <a:latin typeface="Lucida Console"/>
              </a:rPr>
              <a:t>SPClaimTypeEncoding</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0000FF"/>
                </a:solidFill>
                <a:latin typeface="Lucida Console"/>
              </a:rPr>
              <a:t>where</a:t>
            </a:r>
            <a:r>
              <a:rPr lang="en-US" sz="1836" dirty="0">
                <a:solidFill>
                  <a:prstClr val="black"/>
                </a:solidFill>
                <a:latin typeface="Lucida Console"/>
              </a:rPr>
              <a:t> {</a:t>
            </a:r>
            <a:r>
              <a:rPr lang="en-US" sz="1836" dirty="0">
                <a:solidFill>
                  <a:srgbClr val="FF4500"/>
                </a:solidFill>
                <a:latin typeface="Lucida Console"/>
              </a:rPr>
              <a:t>$_</a:t>
            </a:r>
            <a:r>
              <a:rPr lang="en-US" sz="1836" dirty="0">
                <a:solidFill>
                  <a:srgbClr val="A9A9A9"/>
                </a:solidFill>
                <a:latin typeface="Lucida Console"/>
              </a:rPr>
              <a:t>.</a:t>
            </a:r>
            <a:r>
              <a:rPr lang="en-US" sz="1836" dirty="0" err="1">
                <a:solidFill>
                  <a:prstClr val="black"/>
                </a:solidFill>
                <a:latin typeface="Lucida Console"/>
              </a:rPr>
              <a:t>EncodingCharacter</a:t>
            </a:r>
            <a:r>
              <a:rPr lang="en-US" sz="1836" dirty="0">
                <a:solidFill>
                  <a:prstClr val="black"/>
                </a:solidFill>
                <a:latin typeface="Lucida Console"/>
              </a:rPr>
              <a:t> </a:t>
            </a:r>
            <a:r>
              <a:rPr lang="en-US" sz="1836" dirty="0">
                <a:solidFill>
                  <a:srgbClr val="A9A9A9"/>
                </a:solidFill>
                <a:latin typeface="Lucida Console"/>
              </a:rPr>
              <a:t>-</a:t>
            </a:r>
            <a:r>
              <a:rPr lang="en-US" sz="1836" dirty="0" err="1">
                <a:solidFill>
                  <a:srgbClr val="A9A9A9"/>
                </a:solidFill>
                <a:latin typeface="Lucida Console"/>
              </a:rPr>
              <a:t>gt</a:t>
            </a:r>
            <a:r>
              <a:rPr lang="en-US" sz="1836" dirty="0">
                <a:solidFill>
                  <a:prstClr val="black"/>
                </a:solidFill>
                <a:latin typeface="Lucida Console"/>
              </a:rPr>
              <a:t> </a:t>
            </a:r>
            <a:r>
              <a:rPr lang="en-US" sz="1836" dirty="0">
                <a:solidFill>
                  <a:srgbClr val="800080"/>
                </a:solidFill>
                <a:latin typeface="Lucida Console"/>
              </a:rPr>
              <a:t>500</a:t>
            </a:r>
            <a:r>
              <a:rPr lang="en-US" sz="1836" dirty="0">
                <a:solidFill>
                  <a:prstClr val="black"/>
                </a:solidFill>
                <a:latin typeface="Lucida Console"/>
              </a:rPr>
              <a:t>}</a:t>
            </a:r>
          </a:p>
          <a:p>
            <a:endParaRPr lang="en-US" sz="1836" dirty="0">
              <a:solidFill>
                <a:prstClr val="black"/>
              </a:solidFill>
              <a:latin typeface="Lucida Console"/>
            </a:endParaRPr>
          </a:p>
          <a:p>
            <a:r>
              <a:rPr lang="en-US" sz="1836" dirty="0" err="1">
                <a:solidFill>
                  <a:srgbClr val="00008B"/>
                </a:solidFill>
                <a:latin typeface="Lucida Console"/>
              </a:rPr>
              <a:t>foreach</a:t>
            </a:r>
            <a:r>
              <a:rPr lang="en-US" sz="1836" dirty="0">
                <a:solidFill>
                  <a:prstClr val="black"/>
                </a:solidFill>
                <a:latin typeface="Lucida Console"/>
              </a:rPr>
              <a:t>(</a:t>
            </a:r>
            <a:r>
              <a:rPr lang="en-US" sz="1836" dirty="0">
                <a:solidFill>
                  <a:srgbClr val="FF4500"/>
                </a:solidFill>
                <a:latin typeface="Lucida Console"/>
              </a:rPr>
              <a:t>$encoding</a:t>
            </a:r>
            <a:r>
              <a:rPr lang="en-US" sz="1836" dirty="0">
                <a:solidFill>
                  <a:prstClr val="black"/>
                </a:solidFill>
                <a:latin typeface="Lucida Console"/>
              </a:rPr>
              <a:t> </a:t>
            </a:r>
            <a:r>
              <a:rPr lang="en-US" sz="1836" dirty="0">
                <a:solidFill>
                  <a:srgbClr val="00008B"/>
                </a:solidFill>
                <a:latin typeface="Lucida Console"/>
              </a:rPr>
              <a:t>in</a:t>
            </a:r>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claimEncodings</a:t>
            </a:r>
            <a:r>
              <a:rPr lang="en-US" sz="1836" dirty="0">
                <a:solidFill>
                  <a:prstClr val="black"/>
                </a:solidFill>
                <a:latin typeface="Lucida Console"/>
              </a:rPr>
              <a:t>)</a:t>
            </a:r>
          </a:p>
          <a:p>
            <a:r>
              <a:rPr lang="en-US" sz="1836" dirty="0">
                <a:solidFill>
                  <a:prstClr val="black"/>
                </a:solidFill>
                <a:latin typeface="Lucida Console"/>
              </a:rPr>
              <a:t>{</a:t>
            </a:r>
          </a:p>
          <a:p>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encodingInt</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A9A9A9"/>
                </a:solidFill>
                <a:latin typeface="Lucida Console"/>
              </a:rPr>
              <a:t>[</a:t>
            </a:r>
            <a:r>
              <a:rPr lang="en-US" sz="1836" dirty="0">
                <a:solidFill>
                  <a:srgbClr val="008080"/>
                </a:solidFill>
                <a:latin typeface="Lucida Console"/>
              </a:rPr>
              <a:t>Convert</a:t>
            </a:r>
            <a:r>
              <a:rPr lang="en-US" sz="1836" dirty="0">
                <a:solidFill>
                  <a:srgbClr val="A9A9A9"/>
                </a:solidFill>
                <a:latin typeface="Lucida Console"/>
              </a:rPr>
              <a:t>]::</a:t>
            </a:r>
            <a:r>
              <a:rPr lang="en-US" sz="1836" dirty="0">
                <a:solidFill>
                  <a:prstClr val="black"/>
                </a:solidFill>
                <a:latin typeface="Lucida Console"/>
              </a:rPr>
              <a:t>ToInt32(</a:t>
            </a:r>
            <a:r>
              <a:rPr lang="en-US" sz="1836" dirty="0">
                <a:solidFill>
                  <a:srgbClr val="FF4500"/>
                </a:solidFill>
                <a:latin typeface="Lucida Console"/>
              </a:rPr>
              <a:t>$</a:t>
            </a:r>
            <a:r>
              <a:rPr lang="en-US" sz="1836" dirty="0" err="1">
                <a:solidFill>
                  <a:srgbClr val="FF4500"/>
                </a:solidFill>
                <a:latin typeface="Lucida Console"/>
              </a:rPr>
              <a:t>encoding</a:t>
            </a:r>
            <a:r>
              <a:rPr lang="en-US" sz="1836" dirty="0" err="1">
                <a:solidFill>
                  <a:srgbClr val="A9A9A9"/>
                </a:solidFill>
                <a:latin typeface="Lucida Console"/>
              </a:rPr>
              <a:t>.</a:t>
            </a:r>
            <a:r>
              <a:rPr lang="en-US" sz="1836" dirty="0" err="1">
                <a:solidFill>
                  <a:prstClr val="black"/>
                </a:solidFill>
                <a:latin typeface="Lucida Console"/>
              </a:rPr>
              <a:t>EncodingCharacter</a:t>
            </a:r>
            <a:r>
              <a:rPr lang="en-US" sz="1836" dirty="0">
                <a:solidFill>
                  <a:prstClr val="black"/>
                </a:solidFill>
                <a:latin typeface="Lucida Console"/>
              </a:rPr>
              <a:t>)</a:t>
            </a:r>
          </a:p>
          <a:p>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encodingChar</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a:t>
            </a:r>
            <a:r>
              <a:rPr lang="en-US" sz="1836" dirty="0" err="1">
                <a:solidFill>
                  <a:srgbClr val="A9A9A9"/>
                </a:solidFill>
                <a:latin typeface="Lucida Console"/>
              </a:rPr>
              <a:t>.</a:t>
            </a:r>
            <a:r>
              <a:rPr lang="en-US" sz="1836" dirty="0" err="1">
                <a:solidFill>
                  <a:prstClr val="black"/>
                </a:solidFill>
                <a:latin typeface="Lucida Console"/>
              </a:rPr>
              <a:t>EncodingCharacter</a:t>
            </a:r>
            <a:endParaRPr lang="en-US" sz="1836" dirty="0">
              <a:solidFill>
                <a:prstClr val="black"/>
              </a:solidFill>
              <a:latin typeface="Lucida Console"/>
            </a:endParaRPr>
          </a:p>
          <a:p>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encodingClaimType</a:t>
            </a:r>
            <a:r>
              <a:rPr lang="en-US" sz="1836" dirty="0">
                <a:solidFill>
                  <a:prstClr val="black"/>
                </a:solidFill>
                <a:latin typeface="Lucida Console"/>
              </a:rPr>
              <a:t> </a:t>
            </a:r>
            <a:r>
              <a:rPr lang="en-US" sz="1836" dirty="0">
                <a:solidFill>
                  <a:srgbClr val="A9A9A9"/>
                </a:solidFill>
                <a:latin typeface="Lucida Console"/>
              </a:rPr>
              <a:t>=</a:t>
            </a:r>
            <a:r>
              <a:rPr lang="en-US" sz="1836" dirty="0">
                <a:solidFill>
                  <a:prstClr val="black"/>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a:t>
            </a:r>
            <a:r>
              <a:rPr lang="en-US" sz="1836" dirty="0" err="1">
                <a:solidFill>
                  <a:srgbClr val="A9A9A9"/>
                </a:solidFill>
                <a:latin typeface="Lucida Console"/>
              </a:rPr>
              <a:t>.</a:t>
            </a:r>
            <a:r>
              <a:rPr lang="en-US" sz="1836" dirty="0" err="1">
                <a:solidFill>
                  <a:prstClr val="black"/>
                </a:solidFill>
                <a:latin typeface="Lucida Console"/>
              </a:rPr>
              <a:t>ClaimType</a:t>
            </a:r>
            <a:endParaRPr lang="en-US" sz="1836" dirty="0">
              <a:solidFill>
                <a:prstClr val="black"/>
              </a:solidFill>
              <a:latin typeface="Lucida Console"/>
            </a:endParaRPr>
          </a:p>
          <a:p>
            <a:r>
              <a:rPr lang="en-US" sz="1836" dirty="0">
                <a:solidFill>
                  <a:prstClr val="black"/>
                </a:solidFill>
                <a:latin typeface="Lucida Console"/>
              </a:rPr>
              <a:t>    </a:t>
            </a:r>
            <a:r>
              <a:rPr lang="en-US" sz="1836" dirty="0">
                <a:solidFill>
                  <a:srgbClr val="0000FF"/>
                </a:solidFill>
                <a:latin typeface="Lucida Console"/>
              </a:rPr>
              <a:t>write-host</a:t>
            </a:r>
            <a:r>
              <a:rPr lang="en-US" sz="1836" dirty="0">
                <a:solidFill>
                  <a:prstClr val="black"/>
                </a:solidFill>
                <a:latin typeface="Lucida Console"/>
              </a:rPr>
              <a:t> </a:t>
            </a:r>
            <a:r>
              <a:rPr lang="en-US" sz="1836" dirty="0">
                <a:solidFill>
                  <a:srgbClr val="8B0000"/>
                </a:solidFill>
                <a:latin typeface="Lucida Console"/>
              </a:rPr>
              <a:t>"#The </a:t>
            </a:r>
            <a:r>
              <a:rPr lang="en-US" sz="1836" dirty="0" err="1">
                <a:solidFill>
                  <a:srgbClr val="8B0000"/>
                </a:solidFill>
                <a:latin typeface="Lucida Console"/>
              </a:rPr>
              <a:t>ClaimType</a:t>
            </a:r>
            <a:r>
              <a:rPr lang="en-US" sz="1836" dirty="0">
                <a:solidFill>
                  <a:srgbClr val="8B0000"/>
                </a:solidFill>
                <a:latin typeface="Lucida Console"/>
              </a:rPr>
              <a:t> of [</a:t>
            </a:r>
            <a:r>
              <a:rPr lang="en-US" sz="1836" dirty="0">
                <a:solidFill>
                  <a:srgbClr val="FF4500"/>
                </a:solidFill>
                <a:latin typeface="Lucida Console"/>
              </a:rPr>
              <a:t>$</a:t>
            </a:r>
            <a:r>
              <a:rPr lang="en-US" sz="1836" dirty="0" err="1">
                <a:solidFill>
                  <a:srgbClr val="FF4500"/>
                </a:solidFill>
                <a:latin typeface="Lucida Console"/>
              </a:rPr>
              <a:t>encodingClaimType</a:t>
            </a:r>
            <a:r>
              <a:rPr lang="en-US" sz="1836" dirty="0">
                <a:solidFill>
                  <a:srgbClr val="8B0000"/>
                </a:solidFill>
                <a:latin typeface="Lucida Console"/>
              </a:rPr>
              <a:t>] encodes the char [</a:t>
            </a:r>
            <a:r>
              <a:rPr lang="en-US" sz="1836" dirty="0">
                <a:solidFill>
                  <a:srgbClr val="FF4500"/>
                </a:solidFill>
                <a:latin typeface="Lucida Console"/>
              </a:rPr>
              <a:t>$</a:t>
            </a:r>
            <a:r>
              <a:rPr lang="en-US" sz="1836" dirty="0" err="1">
                <a:solidFill>
                  <a:srgbClr val="FF4500"/>
                </a:solidFill>
                <a:latin typeface="Lucida Console"/>
              </a:rPr>
              <a:t>encodingChar</a:t>
            </a:r>
            <a:r>
              <a:rPr lang="en-US" sz="1836" dirty="0">
                <a:solidFill>
                  <a:srgbClr val="8B0000"/>
                </a:solidFill>
                <a:latin typeface="Lucida Console"/>
              </a:rPr>
              <a:t>] as </a:t>
            </a:r>
            <a:r>
              <a:rPr lang="en-US" sz="1836" dirty="0" err="1">
                <a:solidFill>
                  <a:srgbClr val="8B0000"/>
                </a:solidFill>
                <a:latin typeface="Lucida Console"/>
              </a:rPr>
              <a:t>int</a:t>
            </a:r>
            <a:r>
              <a:rPr lang="en-US" sz="1836" dirty="0">
                <a:solidFill>
                  <a:srgbClr val="8B0000"/>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encodingInt</a:t>
            </a:r>
            <a:r>
              <a:rPr lang="en-US" sz="1836" dirty="0">
                <a:solidFill>
                  <a:srgbClr val="8B0000"/>
                </a:solidFill>
                <a:latin typeface="Lucida Console"/>
              </a:rPr>
              <a:t>]“</a:t>
            </a:r>
          </a:p>
          <a:p>
            <a:r>
              <a:rPr lang="en-US" sz="1836" dirty="0">
                <a:solidFill>
                  <a:prstClr val="black"/>
                </a:solidFill>
                <a:latin typeface="Lucida Console"/>
              </a:rPr>
              <a:t>    </a:t>
            </a:r>
            <a:r>
              <a:rPr lang="en-US" sz="1836" dirty="0">
                <a:solidFill>
                  <a:srgbClr val="006400"/>
                </a:solidFill>
                <a:latin typeface="Lucida Console"/>
              </a:rPr>
              <a:t>#Generate the correct command to run on the other farm</a:t>
            </a:r>
          </a:p>
          <a:p>
            <a:r>
              <a:rPr lang="en-US" sz="1836" dirty="0">
                <a:solidFill>
                  <a:prstClr val="black"/>
                </a:solidFill>
                <a:latin typeface="Lucida Console"/>
              </a:rPr>
              <a:t>    </a:t>
            </a:r>
            <a:r>
              <a:rPr lang="en-US" sz="1836" dirty="0">
                <a:solidFill>
                  <a:srgbClr val="0000FF"/>
                </a:solidFill>
                <a:latin typeface="Lucida Console"/>
              </a:rPr>
              <a:t>write-host</a:t>
            </a:r>
            <a:r>
              <a:rPr lang="en-US" sz="1836" dirty="0">
                <a:solidFill>
                  <a:prstClr val="black"/>
                </a:solidFill>
                <a:latin typeface="Lucida Console"/>
              </a:rPr>
              <a:t> </a:t>
            </a:r>
            <a:r>
              <a:rPr lang="en-US" sz="1836" dirty="0">
                <a:solidFill>
                  <a:srgbClr val="8B0000"/>
                </a:solidFill>
                <a:latin typeface="Lucida Console"/>
              </a:rPr>
              <a:t>"New-</a:t>
            </a:r>
            <a:r>
              <a:rPr lang="en-US" sz="1836" dirty="0" err="1">
                <a:solidFill>
                  <a:srgbClr val="8B0000"/>
                </a:solidFill>
                <a:latin typeface="Lucida Console"/>
              </a:rPr>
              <a:t>SPClaimTypeEncoding</a:t>
            </a:r>
            <a:r>
              <a:rPr lang="en-US" sz="1836" dirty="0">
                <a:solidFill>
                  <a:srgbClr val="8B0000"/>
                </a:solidFill>
                <a:latin typeface="Lucida Console"/>
              </a:rPr>
              <a:t> -</a:t>
            </a:r>
            <a:r>
              <a:rPr lang="en-US" sz="1836" dirty="0" err="1">
                <a:solidFill>
                  <a:srgbClr val="8B0000"/>
                </a:solidFill>
                <a:latin typeface="Lucida Console"/>
              </a:rPr>
              <a:t>EncodingCharacter</a:t>
            </a:r>
            <a:r>
              <a:rPr lang="en-US" sz="1836" dirty="0">
                <a:solidFill>
                  <a:srgbClr val="8B0000"/>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encodingChar</a:t>
            </a:r>
            <a:r>
              <a:rPr lang="en-US" sz="1836" dirty="0">
                <a:solidFill>
                  <a:srgbClr val="8B0000"/>
                </a:solidFill>
                <a:latin typeface="Lucida Console"/>
              </a:rPr>
              <a:t> -</a:t>
            </a:r>
            <a:r>
              <a:rPr lang="en-US" sz="1836" dirty="0" err="1">
                <a:solidFill>
                  <a:srgbClr val="8B0000"/>
                </a:solidFill>
                <a:latin typeface="Lucida Console"/>
              </a:rPr>
              <a:t>ClaimType</a:t>
            </a:r>
            <a:r>
              <a:rPr lang="en-US" sz="1836" dirty="0">
                <a:solidFill>
                  <a:srgbClr val="8B0000"/>
                </a:solidFill>
                <a:latin typeface="Lucida Console"/>
              </a:rPr>
              <a:t> </a:t>
            </a:r>
            <a:r>
              <a:rPr lang="en-US" sz="1836" dirty="0">
                <a:solidFill>
                  <a:srgbClr val="FF4500"/>
                </a:solidFill>
                <a:latin typeface="Lucida Console"/>
              </a:rPr>
              <a:t>$</a:t>
            </a:r>
            <a:r>
              <a:rPr lang="en-US" sz="1836" dirty="0" err="1">
                <a:solidFill>
                  <a:srgbClr val="FF4500"/>
                </a:solidFill>
                <a:latin typeface="Lucida Console"/>
              </a:rPr>
              <a:t>encodingClaimType</a:t>
            </a:r>
            <a:r>
              <a:rPr lang="en-US" sz="1836" dirty="0">
                <a:solidFill>
                  <a:srgbClr val="8B0000"/>
                </a:solidFill>
                <a:latin typeface="Lucida Console"/>
              </a:rPr>
              <a:t>"</a:t>
            </a:r>
            <a:endParaRPr lang="en-US" sz="1836" dirty="0">
              <a:solidFill>
                <a:prstClr val="black"/>
              </a:solidFill>
              <a:latin typeface="Lucida Console"/>
            </a:endParaRPr>
          </a:p>
          <a:p>
            <a:r>
              <a:rPr lang="en-US" sz="1836" dirty="0">
                <a:solidFill>
                  <a:prstClr val="black"/>
                </a:solidFill>
                <a:latin typeface="Lucida Console"/>
              </a:rPr>
              <a:t>}</a:t>
            </a:r>
          </a:p>
        </p:txBody>
      </p:sp>
      <p:sp>
        <p:nvSpPr>
          <p:cNvPr id="4" name="Rectangle 3"/>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2062594243"/>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507" dirty="0"/>
              <a:t>Get the Encoded Claims By Provider</a:t>
            </a:r>
            <a:endParaRPr lang="en-US" sz="8975" dirty="0"/>
          </a:p>
        </p:txBody>
      </p:sp>
      <p:sp>
        <p:nvSpPr>
          <p:cNvPr id="4" name="Text Placeholder 3"/>
          <p:cNvSpPr>
            <a:spLocks noGrp="1"/>
          </p:cNvSpPr>
          <p:nvPr>
            <p:ph type="body" sz="quarter" idx="10"/>
          </p:nvPr>
        </p:nvSpPr>
        <p:spPr>
          <a:xfrm>
            <a:off x="274638" y="1221157"/>
            <a:ext cx="11887199" cy="5095505"/>
          </a:xfrm>
        </p:spPr>
        <p:txBody>
          <a:bodyPr>
            <a:noAutofit/>
          </a:bodyPr>
          <a:lstStyle/>
          <a:p>
            <a:r>
              <a:rPr lang="en-US" sz="900" dirty="0"/>
              <a:t> </a:t>
            </a:r>
            <a:r>
              <a:rPr lang="en-US" sz="1200" dirty="0">
                <a:solidFill>
                  <a:srgbClr val="0000FF"/>
                </a:solidFill>
                <a:latin typeface="Lucida Console"/>
              </a:rPr>
              <a:t>Add-</a:t>
            </a:r>
            <a:r>
              <a:rPr lang="en-US" sz="1200" dirty="0" err="1">
                <a:solidFill>
                  <a:srgbClr val="0000FF"/>
                </a:solidFill>
                <a:latin typeface="Lucida Console"/>
              </a:rPr>
              <a:t>PSSnapin</a:t>
            </a:r>
            <a:r>
              <a:rPr lang="en-US" sz="1200" dirty="0">
                <a:solidFill>
                  <a:prstClr val="black"/>
                </a:solidFill>
                <a:latin typeface="Lucida Console"/>
              </a:rPr>
              <a:t> </a:t>
            </a:r>
            <a:r>
              <a:rPr lang="en-US" sz="1200" dirty="0" err="1">
                <a:solidFill>
                  <a:srgbClr val="8A2BE2"/>
                </a:solidFill>
                <a:latin typeface="Lucida Console"/>
              </a:rPr>
              <a:t>Microsoft.SharePoint.PowerShell</a:t>
            </a:r>
            <a:r>
              <a:rPr lang="en-US" sz="1200" dirty="0">
                <a:solidFill>
                  <a:prstClr val="black"/>
                </a:solidFill>
                <a:latin typeface="Lucida Console"/>
              </a:rPr>
              <a:t> </a:t>
            </a:r>
            <a:r>
              <a:rPr lang="en-US" sz="1200" dirty="0">
                <a:solidFill>
                  <a:srgbClr val="000080"/>
                </a:solidFill>
                <a:latin typeface="Lucida Console"/>
              </a:rPr>
              <a:t>-</a:t>
            </a:r>
            <a:r>
              <a:rPr lang="en-US" sz="1200" dirty="0" err="1">
                <a:solidFill>
                  <a:srgbClr val="000080"/>
                </a:solidFill>
                <a:latin typeface="Lucida Console"/>
              </a:rPr>
              <a:t>ErrorAction</a:t>
            </a:r>
            <a:r>
              <a:rPr lang="en-US" sz="1200" dirty="0">
                <a:solidFill>
                  <a:prstClr val="black"/>
                </a:solidFill>
                <a:latin typeface="Lucida Console"/>
              </a:rPr>
              <a:t> </a:t>
            </a:r>
            <a:r>
              <a:rPr lang="en-US" sz="1200" dirty="0" err="1">
                <a:solidFill>
                  <a:srgbClr val="8A2BE2"/>
                </a:solidFill>
                <a:latin typeface="Lucida Console"/>
              </a:rPr>
              <a:t>SilentlyContinue</a:t>
            </a:r>
            <a:endParaRPr lang="en-US" sz="1200" dirty="0">
              <a:solidFill>
                <a:prstClr val="black"/>
              </a:solidFill>
              <a:latin typeface="Lucida Console"/>
            </a:endParaRPr>
          </a:p>
          <a:p>
            <a:r>
              <a:rPr lang="en-US" sz="1200" dirty="0">
                <a:solidFill>
                  <a:srgbClr val="FF4500"/>
                </a:solidFill>
                <a:latin typeface="Lucida Console"/>
              </a:rPr>
              <a:t>$</a:t>
            </a:r>
            <a:r>
              <a:rPr lang="en-US" sz="1200" dirty="0" err="1">
                <a:solidFill>
                  <a:srgbClr val="FF4500"/>
                </a:solidFill>
                <a:latin typeface="Lucida Console"/>
              </a:rPr>
              <a:t>trustedProviderName</a:t>
            </a:r>
            <a:r>
              <a:rPr lang="en-US" sz="1200" dirty="0">
                <a:solidFill>
                  <a:prstClr val="black"/>
                </a:solidFill>
                <a:latin typeface="Lucida Console"/>
              </a:rPr>
              <a:t> </a:t>
            </a:r>
            <a:r>
              <a:rPr lang="en-US" sz="1200" dirty="0">
                <a:solidFill>
                  <a:srgbClr val="A9A9A9"/>
                </a:solidFill>
                <a:latin typeface="Lucida Console"/>
              </a:rPr>
              <a:t>=</a:t>
            </a:r>
            <a:r>
              <a:rPr lang="en-US" sz="1200" dirty="0">
                <a:solidFill>
                  <a:prstClr val="black"/>
                </a:solidFill>
                <a:latin typeface="Lucida Console"/>
              </a:rPr>
              <a:t> </a:t>
            </a:r>
            <a:r>
              <a:rPr lang="en-US" sz="1200" dirty="0">
                <a:solidFill>
                  <a:srgbClr val="8B0000"/>
                </a:solidFill>
                <a:latin typeface="Lucida Console"/>
              </a:rPr>
              <a:t>"Trusted Provider Name"</a:t>
            </a:r>
            <a:endParaRPr lang="en-US" sz="1200" dirty="0">
              <a:solidFill>
                <a:prstClr val="black"/>
              </a:solidFill>
              <a:latin typeface="Lucida Console"/>
            </a:endParaRPr>
          </a:p>
          <a:p>
            <a:r>
              <a:rPr lang="en-US" sz="1200" dirty="0">
                <a:solidFill>
                  <a:prstClr val="black"/>
                </a:solidFill>
                <a:latin typeface="Lucida Console"/>
              </a:rPr>
              <a:t>  </a:t>
            </a:r>
          </a:p>
          <a:p>
            <a:r>
              <a:rPr lang="en-US" sz="1200" dirty="0">
                <a:solidFill>
                  <a:srgbClr val="006400"/>
                </a:solidFill>
                <a:latin typeface="Lucida Console"/>
              </a:rPr>
              <a:t>#-----------</a:t>
            </a:r>
            <a:endParaRPr lang="en-US" sz="1200" dirty="0">
              <a:solidFill>
                <a:prstClr val="black"/>
              </a:solidFill>
              <a:latin typeface="Lucida Console"/>
            </a:endParaRPr>
          </a:p>
          <a:p>
            <a:r>
              <a:rPr lang="en-US" sz="1200" dirty="0">
                <a:solidFill>
                  <a:srgbClr val="0000FF"/>
                </a:solidFill>
                <a:latin typeface="Lucida Console"/>
              </a:rPr>
              <a:t>write-host</a:t>
            </a:r>
            <a:r>
              <a:rPr lang="en-US" sz="1200" dirty="0">
                <a:solidFill>
                  <a:prstClr val="black"/>
                </a:solidFill>
                <a:latin typeface="Lucida Console"/>
              </a:rPr>
              <a:t> </a:t>
            </a:r>
            <a:r>
              <a:rPr lang="en-US" sz="1200" dirty="0">
                <a:solidFill>
                  <a:srgbClr val="8B0000"/>
                </a:solidFill>
                <a:latin typeface="Lucida Console"/>
              </a:rPr>
              <a:t>"Getting the trusted token issuer: "</a:t>
            </a:r>
            <a:r>
              <a:rPr lang="en-US" sz="1200" dirty="0">
                <a:solidFill>
                  <a:srgbClr val="FF4500"/>
                </a:solidFill>
                <a:latin typeface="Lucida Console"/>
              </a:rPr>
              <a:t>$</a:t>
            </a:r>
            <a:r>
              <a:rPr lang="en-US" sz="1200" dirty="0" err="1">
                <a:solidFill>
                  <a:srgbClr val="FF4500"/>
                </a:solidFill>
                <a:latin typeface="Lucida Console"/>
              </a:rPr>
              <a:t>trustedProviderName</a:t>
            </a:r>
            <a:endParaRPr lang="en-US" sz="1200" dirty="0">
              <a:solidFill>
                <a:prstClr val="black"/>
              </a:solidFill>
              <a:latin typeface="Lucida Console"/>
            </a:endParaRPr>
          </a:p>
          <a:p>
            <a:r>
              <a:rPr lang="en-US" sz="1200" dirty="0">
                <a:solidFill>
                  <a:srgbClr val="FF4500"/>
                </a:solidFill>
                <a:latin typeface="Lucida Console"/>
              </a:rPr>
              <a:t>$</a:t>
            </a:r>
            <a:r>
              <a:rPr lang="en-US" sz="1200" dirty="0" err="1">
                <a:solidFill>
                  <a:srgbClr val="FF4500"/>
                </a:solidFill>
                <a:latin typeface="Lucida Console"/>
              </a:rPr>
              <a:t>trustedProvider</a:t>
            </a:r>
            <a:r>
              <a:rPr lang="en-US" sz="1200" dirty="0">
                <a:solidFill>
                  <a:prstClr val="black"/>
                </a:solidFill>
                <a:latin typeface="Lucida Console"/>
              </a:rPr>
              <a:t> </a:t>
            </a:r>
            <a:r>
              <a:rPr lang="en-US" sz="1200" dirty="0">
                <a:solidFill>
                  <a:srgbClr val="A9A9A9"/>
                </a:solidFill>
                <a:latin typeface="Lucida Console"/>
              </a:rPr>
              <a:t>=</a:t>
            </a:r>
            <a:r>
              <a:rPr lang="en-US" sz="1200" dirty="0">
                <a:solidFill>
                  <a:prstClr val="black"/>
                </a:solidFill>
                <a:latin typeface="Lucida Console"/>
              </a:rPr>
              <a:t> </a:t>
            </a:r>
            <a:r>
              <a:rPr lang="en-US" sz="1200" dirty="0">
                <a:solidFill>
                  <a:srgbClr val="0000FF"/>
                </a:solidFill>
                <a:latin typeface="Lucida Console"/>
              </a:rPr>
              <a:t>Get-</a:t>
            </a:r>
            <a:r>
              <a:rPr lang="en-US" sz="1200" dirty="0" err="1">
                <a:solidFill>
                  <a:srgbClr val="0000FF"/>
                </a:solidFill>
                <a:latin typeface="Lucida Console"/>
              </a:rPr>
              <a:t>SPTrustedIdentityTokenIssuer</a:t>
            </a:r>
            <a:r>
              <a:rPr lang="en-US" sz="1200" dirty="0">
                <a:solidFill>
                  <a:prstClr val="black"/>
                </a:solidFill>
                <a:latin typeface="Lucida Console"/>
              </a:rPr>
              <a:t> </a:t>
            </a:r>
            <a:r>
              <a:rPr lang="en-US" sz="1200" dirty="0">
                <a:solidFill>
                  <a:srgbClr val="A9A9A9"/>
                </a:solidFill>
                <a:latin typeface="Lucida Console"/>
              </a:rPr>
              <a:t>|</a:t>
            </a:r>
            <a:r>
              <a:rPr lang="en-US" sz="1200" dirty="0">
                <a:solidFill>
                  <a:prstClr val="black"/>
                </a:solidFill>
                <a:latin typeface="Lucida Console"/>
              </a:rPr>
              <a:t> </a:t>
            </a:r>
            <a:r>
              <a:rPr lang="en-US" sz="1200" dirty="0">
                <a:solidFill>
                  <a:srgbClr val="0000FF"/>
                </a:solidFill>
                <a:latin typeface="Lucida Console"/>
              </a:rPr>
              <a:t>where</a:t>
            </a:r>
            <a:r>
              <a:rPr lang="en-US" sz="1200" dirty="0">
                <a:solidFill>
                  <a:prstClr val="black"/>
                </a:solidFill>
                <a:latin typeface="Lucida Console"/>
              </a:rPr>
              <a:t> {</a:t>
            </a:r>
            <a:r>
              <a:rPr lang="en-US" sz="1200" dirty="0">
                <a:solidFill>
                  <a:srgbClr val="FF4500"/>
                </a:solidFill>
                <a:latin typeface="Lucida Console"/>
              </a:rPr>
              <a:t>$_</a:t>
            </a:r>
            <a:r>
              <a:rPr lang="en-US" sz="1200" dirty="0">
                <a:solidFill>
                  <a:srgbClr val="A9A9A9"/>
                </a:solidFill>
                <a:latin typeface="Lucida Console"/>
              </a:rPr>
              <a:t>.</a:t>
            </a:r>
            <a:r>
              <a:rPr lang="en-US" sz="1200" dirty="0">
                <a:solidFill>
                  <a:prstClr val="black"/>
                </a:solidFill>
                <a:latin typeface="Lucida Console"/>
              </a:rPr>
              <a:t>Name </a:t>
            </a:r>
            <a:r>
              <a:rPr lang="en-US" sz="1200" dirty="0">
                <a:solidFill>
                  <a:srgbClr val="A9A9A9"/>
                </a:solidFill>
                <a:latin typeface="Lucida Console"/>
              </a:rPr>
              <a:t>-</a:t>
            </a:r>
            <a:r>
              <a:rPr lang="en-US" sz="1200" dirty="0" err="1">
                <a:solidFill>
                  <a:srgbClr val="A9A9A9"/>
                </a:solidFill>
                <a:latin typeface="Lucida Console"/>
              </a:rPr>
              <a:t>eq</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trustedProviderName</a:t>
            </a:r>
            <a:r>
              <a:rPr lang="en-US" sz="1200" dirty="0">
                <a:solidFill>
                  <a:prstClr val="black"/>
                </a:solidFill>
                <a:latin typeface="Lucida Console"/>
              </a:rPr>
              <a:t> }</a:t>
            </a:r>
          </a:p>
          <a:p>
            <a:r>
              <a:rPr lang="en-US" sz="1200" dirty="0">
                <a:solidFill>
                  <a:prstClr val="black"/>
                </a:solidFill>
                <a:latin typeface="Lucida Console"/>
              </a:rPr>
              <a:t> </a:t>
            </a:r>
          </a:p>
          <a:p>
            <a:r>
              <a:rPr lang="en-US" sz="1200" dirty="0">
                <a:solidFill>
                  <a:srgbClr val="00008B"/>
                </a:solidFill>
                <a:latin typeface="Lucida Console"/>
              </a:rPr>
              <a:t>if</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trustedProvider</a:t>
            </a:r>
            <a:r>
              <a:rPr lang="en-US" sz="1200" dirty="0">
                <a:solidFill>
                  <a:prstClr val="black"/>
                </a:solidFill>
                <a:latin typeface="Lucida Console"/>
              </a:rPr>
              <a:t> </a:t>
            </a:r>
            <a:r>
              <a:rPr lang="en-US" sz="1200" dirty="0">
                <a:solidFill>
                  <a:srgbClr val="A9A9A9"/>
                </a:solidFill>
                <a:latin typeface="Lucida Console"/>
              </a:rPr>
              <a:t>-</a:t>
            </a:r>
            <a:r>
              <a:rPr lang="en-US" sz="1200" dirty="0" err="1">
                <a:solidFill>
                  <a:srgbClr val="A9A9A9"/>
                </a:solidFill>
                <a:latin typeface="Lucida Console"/>
              </a:rPr>
              <a:t>eq</a:t>
            </a:r>
            <a:r>
              <a:rPr lang="en-US" sz="1200" dirty="0">
                <a:solidFill>
                  <a:prstClr val="black"/>
                </a:solidFill>
                <a:latin typeface="Lucida Console"/>
              </a:rPr>
              <a:t> </a:t>
            </a:r>
            <a:r>
              <a:rPr lang="en-US" sz="1200" dirty="0">
                <a:solidFill>
                  <a:srgbClr val="FF4500"/>
                </a:solidFill>
                <a:latin typeface="Lucida Console"/>
              </a:rPr>
              <a:t>$NULL</a:t>
            </a:r>
            <a:r>
              <a:rPr lang="en-US" sz="1200" dirty="0">
                <a:solidFill>
                  <a:prstClr val="black"/>
                </a:solidFill>
                <a:latin typeface="Lucida Console"/>
              </a:rPr>
              <a:t>) </a:t>
            </a:r>
          </a:p>
          <a:p>
            <a:r>
              <a:rPr lang="en-US" sz="1200" dirty="0">
                <a:solidFill>
                  <a:prstClr val="black"/>
                </a:solidFill>
                <a:latin typeface="Lucida Console"/>
              </a:rPr>
              <a:t>{</a:t>
            </a:r>
          </a:p>
          <a:p>
            <a:r>
              <a:rPr lang="en-US" sz="1200" dirty="0">
                <a:solidFill>
                  <a:prstClr val="black"/>
                </a:solidFill>
                <a:latin typeface="Lucida Console"/>
              </a:rPr>
              <a:t>    </a:t>
            </a:r>
            <a:r>
              <a:rPr lang="en-US" sz="1200" dirty="0">
                <a:solidFill>
                  <a:srgbClr val="00008B"/>
                </a:solidFill>
                <a:latin typeface="Lucida Console"/>
              </a:rPr>
              <a:t>throw</a:t>
            </a:r>
            <a:r>
              <a:rPr lang="en-US" sz="1200" dirty="0">
                <a:solidFill>
                  <a:prstClr val="black"/>
                </a:solidFill>
                <a:latin typeface="Lucida Console"/>
              </a:rPr>
              <a:t> (</a:t>
            </a:r>
            <a:r>
              <a:rPr lang="en-US" sz="1200" dirty="0">
                <a:solidFill>
                  <a:srgbClr val="0000FF"/>
                </a:solidFill>
                <a:latin typeface="Lucida Console"/>
              </a:rPr>
              <a:t>New-Object</a:t>
            </a:r>
            <a:r>
              <a:rPr lang="en-US" sz="1200" dirty="0">
                <a:solidFill>
                  <a:prstClr val="black"/>
                </a:solidFill>
                <a:latin typeface="Lucida Console"/>
              </a:rPr>
              <a:t> </a:t>
            </a:r>
            <a:r>
              <a:rPr lang="en-US" sz="1200" dirty="0" err="1">
                <a:solidFill>
                  <a:srgbClr val="8A2BE2"/>
                </a:solidFill>
                <a:latin typeface="Lucida Console"/>
              </a:rPr>
              <a:t>System.NullReferenceException</a:t>
            </a:r>
            <a:r>
              <a:rPr lang="en-US" sz="1200" dirty="0">
                <a:solidFill>
                  <a:prstClr val="black"/>
                </a:solidFill>
                <a:latin typeface="Lucida Console"/>
              </a:rPr>
              <a:t>) ; </a:t>
            </a:r>
            <a:r>
              <a:rPr lang="en-US" sz="1200" dirty="0">
                <a:solidFill>
                  <a:srgbClr val="0000FF"/>
                </a:solidFill>
                <a:latin typeface="Lucida Console"/>
              </a:rPr>
              <a:t>Write-Host</a:t>
            </a:r>
            <a:r>
              <a:rPr lang="en-US" sz="1200" dirty="0">
                <a:solidFill>
                  <a:prstClr val="black"/>
                </a:solidFill>
                <a:latin typeface="Lucida Console"/>
              </a:rPr>
              <a:t> </a:t>
            </a:r>
            <a:r>
              <a:rPr lang="en-US" sz="1200" dirty="0">
                <a:solidFill>
                  <a:srgbClr val="8B0000"/>
                </a:solidFill>
                <a:latin typeface="Lucida Console"/>
              </a:rPr>
              <a:t>"The Trusted provider"</a:t>
            </a:r>
            <a:r>
              <a:rPr lang="en-US" sz="1200" dirty="0">
                <a:solidFill>
                  <a:prstClr val="black"/>
                </a:solidFill>
                <a:latin typeface="Lucida Console"/>
              </a:rPr>
              <a:t> </a:t>
            </a:r>
            <a:r>
              <a:rPr lang="en-US" sz="1200" dirty="0">
                <a:solidFill>
                  <a:srgbClr val="8A2BE2"/>
                </a:solidFill>
                <a:latin typeface="Lucida Console"/>
              </a:rPr>
              <a:t>+</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trustedProviderName</a:t>
            </a:r>
            <a:r>
              <a:rPr lang="en-US" sz="1200" dirty="0">
                <a:solidFill>
                  <a:prstClr val="black"/>
                </a:solidFill>
                <a:latin typeface="Lucida Console"/>
              </a:rPr>
              <a:t> </a:t>
            </a:r>
            <a:r>
              <a:rPr lang="en-US" sz="1200" dirty="0">
                <a:solidFill>
                  <a:srgbClr val="8A2BE2"/>
                </a:solidFill>
                <a:latin typeface="Lucida Console"/>
              </a:rPr>
              <a:t>+</a:t>
            </a:r>
            <a:r>
              <a:rPr lang="en-US" sz="1200" dirty="0">
                <a:solidFill>
                  <a:prstClr val="black"/>
                </a:solidFill>
                <a:latin typeface="Lucida Console"/>
              </a:rPr>
              <a:t> </a:t>
            </a:r>
            <a:r>
              <a:rPr lang="en-US" sz="1200" dirty="0">
                <a:solidFill>
                  <a:srgbClr val="8B0000"/>
                </a:solidFill>
                <a:latin typeface="Lucida Console"/>
              </a:rPr>
              <a:t>" was not found"</a:t>
            </a:r>
            <a:r>
              <a:rPr lang="en-US" sz="1200" dirty="0">
                <a:solidFill>
                  <a:prstClr val="black"/>
                </a:solidFill>
                <a:latin typeface="Lucida Console"/>
              </a:rPr>
              <a:t>;</a:t>
            </a:r>
          </a:p>
          <a:p>
            <a:r>
              <a:rPr lang="en-US" sz="1200" dirty="0">
                <a:solidFill>
                  <a:prstClr val="black"/>
                </a:solidFill>
                <a:latin typeface="Lucida Console"/>
              </a:rPr>
              <a:t>}</a:t>
            </a:r>
          </a:p>
          <a:p>
            <a:r>
              <a:rPr lang="en-US" sz="1200" dirty="0">
                <a:solidFill>
                  <a:prstClr val="black"/>
                </a:solidFill>
                <a:latin typeface="Lucida Console"/>
              </a:rPr>
              <a:t> </a:t>
            </a:r>
          </a:p>
          <a:p>
            <a:r>
              <a:rPr lang="en-US" sz="1200" dirty="0">
                <a:solidFill>
                  <a:srgbClr val="0000FF"/>
                </a:solidFill>
                <a:latin typeface="Lucida Console"/>
              </a:rPr>
              <a:t>write-host</a:t>
            </a:r>
            <a:r>
              <a:rPr lang="en-US" sz="1200" dirty="0">
                <a:solidFill>
                  <a:prstClr val="black"/>
                </a:solidFill>
                <a:latin typeface="Lucida Console"/>
              </a:rPr>
              <a:t> </a:t>
            </a:r>
            <a:r>
              <a:rPr lang="en-US" sz="1200" dirty="0">
                <a:solidFill>
                  <a:srgbClr val="8B0000"/>
                </a:solidFill>
                <a:latin typeface="Lucida Console"/>
              </a:rPr>
              <a:t>"Getting claim types"</a:t>
            </a:r>
            <a:endParaRPr lang="en-US" sz="1200" dirty="0">
              <a:solidFill>
                <a:prstClr val="black"/>
              </a:solidFill>
              <a:latin typeface="Lucida Console"/>
            </a:endParaRPr>
          </a:p>
          <a:p>
            <a:r>
              <a:rPr lang="en-US" sz="1200" dirty="0">
                <a:solidFill>
                  <a:srgbClr val="FF4500"/>
                </a:solidFill>
                <a:latin typeface="Lucida Console"/>
              </a:rPr>
              <a:t>$</a:t>
            </a:r>
            <a:r>
              <a:rPr lang="en-US" sz="1200" dirty="0" err="1">
                <a:solidFill>
                  <a:srgbClr val="FF4500"/>
                </a:solidFill>
                <a:latin typeface="Lucida Console"/>
              </a:rPr>
              <a:t>claimTypes</a:t>
            </a:r>
            <a:r>
              <a:rPr lang="en-US" sz="1200" dirty="0">
                <a:solidFill>
                  <a:prstClr val="black"/>
                </a:solidFill>
                <a:latin typeface="Lucida Console"/>
              </a:rPr>
              <a:t> </a:t>
            </a:r>
            <a:r>
              <a:rPr lang="en-US" sz="1200" dirty="0">
                <a:solidFill>
                  <a:srgbClr val="A9A9A9"/>
                </a:solidFill>
                <a:latin typeface="Lucida Console"/>
              </a:rPr>
              <a:t>=</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trustedProvider</a:t>
            </a:r>
            <a:r>
              <a:rPr lang="en-US" sz="1200" dirty="0" err="1">
                <a:solidFill>
                  <a:srgbClr val="A9A9A9"/>
                </a:solidFill>
                <a:latin typeface="Lucida Console"/>
              </a:rPr>
              <a:t>.</a:t>
            </a:r>
            <a:r>
              <a:rPr lang="en-US" sz="1200" dirty="0" err="1">
                <a:solidFill>
                  <a:prstClr val="black"/>
                </a:solidFill>
                <a:latin typeface="Lucida Console"/>
              </a:rPr>
              <a:t>ClaimTypeInformation</a:t>
            </a:r>
            <a:endParaRPr lang="en-US" sz="1200" dirty="0">
              <a:solidFill>
                <a:prstClr val="black"/>
              </a:solidFill>
              <a:latin typeface="Lucida Console"/>
            </a:endParaRPr>
          </a:p>
          <a:p>
            <a:r>
              <a:rPr lang="en-US" sz="1200" dirty="0">
                <a:solidFill>
                  <a:prstClr val="black"/>
                </a:solidFill>
                <a:latin typeface="Lucida Console"/>
              </a:rPr>
              <a:t> </a:t>
            </a:r>
          </a:p>
          <a:p>
            <a:r>
              <a:rPr lang="en-US" sz="1200" dirty="0" err="1">
                <a:solidFill>
                  <a:srgbClr val="00008B"/>
                </a:solidFill>
                <a:latin typeface="Lucida Console"/>
              </a:rPr>
              <a:t>foreach</a:t>
            </a:r>
            <a:r>
              <a:rPr lang="en-US" sz="1200" dirty="0">
                <a:solidFill>
                  <a:prstClr val="black"/>
                </a:solidFill>
                <a:latin typeface="Lucida Console"/>
              </a:rPr>
              <a:t>(</a:t>
            </a:r>
            <a:r>
              <a:rPr lang="en-US" sz="1200" dirty="0">
                <a:solidFill>
                  <a:srgbClr val="FF4500"/>
                </a:solidFill>
                <a:latin typeface="Lucida Console"/>
              </a:rPr>
              <a:t>$</a:t>
            </a:r>
            <a:r>
              <a:rPr lang="en-US" sz="1200" dirty="0" err="1">
                <a:solidFill>
                  <a:srgbClr val="FF4500"/>
                </a:solidFill>
                <a:latin typeface="Lucida Console"/>
              </a:rPr>
              <a:t>claimType</a:t>
            </a:r>
            <a:r>
              <a:rPr lang="en-US" sz="1200" dirty="0">
                <a:solidFill>
                  <a:prstClr val="black"/>
                </a:solidFill>
                <a:latin typeface="Lucida Console"/>
              </a:rPr>
              <a:t> </a:t>
            </a:r>
            <a:r>
              <a:rPr lang="en-US" sz="1200" dirty="0">
                <a:solidFill>
                  <a:srgbClr val="00008B"/>
                </a:solidFill>
                <a:latin typeface="Lucida Console"/>
              </a:rPr>
              <a:t>in</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claimTypes</a:t>
            </a:r>
            <a:r>
              <a:rPr lang="en-US" sz="1200" dirty="0">
                <a:solidFill>
                  <a:prstClr val="black"/>
                </a:solidFill>
                <a:latin typeface="Lucida Console"/>
              </a:rPr>
              <a:t>)</a:t>
            </a:r>
          </a:p>
          <a:p>
            <a:r>
              <a:rPr lang="en-US" sz="1200" dirty="0">
                <a:solidFill>
                  <a:prstClr val="black"/>
                </a:solidFill>
                <a:latin typeface="Lucida Console"/>
              </a:rPr>
              <a:t>{</a:t>
            </a:r>
          </a:p>
          <a:p>
            <a:r>
              <a:rPr lang="en-US" sz="1200" dirty="0">
                <a:solidFill>
                  <a:prstClr val="black"/>
                </a:solidFill>
                <a:latin typeface="Lucida Console"/>
              </a:rPr>
              <a:t>    </a:t>
            </a:r>
            <a:r>
              <a:rPr lang="en-US" sz="1200" dirty="0">
                <a:solidFill>
                  <a:srgbClr val="00008B"/>
                </a:solidFill>
                <a:latin typeface="Lucida Console"/>
              </a:rPr>
              <a:t>if</a:t>
            </a:r>
            <a:r>
              <a:rPr lang="en-US" sz="1200" dirty="0">
                <a:solidFill>
                  <a:prstClr val="black"/>
                </a:solidFill>
                <a:latin typeface="Lucida Console"/>
              </a:rPr>
              <a:t> (</a:t>
            </a:r>
            <a:r>
              <a:rPr lang="en-US" sz="1200" dirty="0">
                <a:solidFill>
                  <a:srgbClr val="A9A9A9"/>
                </a:solidFill>
                <a:latin typeface="Lucida Console"/>
              </a:rPr>
              <a:t>!</a:t>
            </a:r>
            <a:r>
              <a:rPr lang="en-US" sz="1200" dirty="0">
                <a:solidFill>
                  <a:srgbClr val="FF4500"/>
                </a:solidFill>
                <a:latin typeface="Lucida Console"/>
              </a:rPr>
              <a:t>$</a:t>
            </a:r>
            <a:r>
              <a:rPr lang="en-US" sz="1200" dirty="0" err="1">
                <a:solidFill>
                  <a:srgbClr val="FF4500"/>
                </a:solidFill>
                <a:latin typeface="Lucida Console"/>
              </a:rPr>
              <a:t>claimType</a:t>
            </a:r>
            <a:r>
              <a:rPr lang="en-US" sz="1200" dirty="0" err="1">
                <a:solidFill>
                  <a:srgbClr val="A9A9A9"/>
                </a:solidFill>
                <a:latin typeface="Lucida Console"/>
              </a:rPr>
              <a:t>.</a:t>
            </a:r>
            <a:r>
              <a:rPr lang="en-US" sz="1200" dirty="0" err="1">
                <a:solidFill>
                  <a:prstClr val="black"/>
                </a:solidFill>
                <a:latin typeface="Lucida Console"/>
              </a:rPr>
              <a:t>IsIdentityClaim</a:t>
            </a:r>
            <a:r>
              <a:rPr lang="en-US" sz="1200" dirty="0">
                <a:solidFill>
                  <a:prstClr val="black"/>
                </a:solidFill>
                <a:latin typeface="Lucida Console"/>
              </a:rPr>
              <a:t>)</a:t>
            </a:r>
          </a:p>
          <a:p>
            <a:r>
              <a:rPr lang="en-US" sz="1200" dirty="0">
                <a:solidFill>
                  <a:prstClr val="black"/>
                </a:solidFill>
                <a:latin typeface="Lucida Console"/>
              </a:rPr>
              <a:t>    {</a:t>
            </a:r>
          </a:p>
          <a:p>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dummyClaim</a:t>
            </a:r>
            <a:r>
              <a:rPr lang="en-US" sz="1200" dirty="0">
                <a:solidFill>
                  <a:prstClr val="black"/>
                </a:solidFill>
                <a:latin typeface="Lucida Console"/>
              </a:rPr>
              <a:t> </a:t>
            </a:r>
            <a:r>
              <a:rPr lang="en-US" sz="1200" dirty="0">
                <a:solidFill>
                  <a:srgbClr val="A9A9A9"/>
                </a:solidFill>
                <a:latin typeface="Lucida Console"/>
              </a:rPr>
              <a:t>=</a:t>
            </a:r>
            <a:r>
              <a:rPr lang="en-US" sz="1200" dirty="0">
                <a:solidFill>
                  <a:prstClr val="black"/>
                </a:solidFill>
                <a:latin typeface="Lucida Console"/>
              </a:rPr>
              <a:t> </a:t>
            </a:r>
            <a:r>
              <a:rPr lang="en-US" sz="1200" dirty="0">
                <a:solidFill>
                  <a:srgbClr val="0000FF"/>
                </a:solidFill>
                <a:latin typeface="Lucida Console"/>
              </a:rPr>
              <a:t>New-</a:t>
            </a:r>
            <a:r>
              <a:rPr lang="en-US" sz="1200" dirty="0" err="1">
                <a:solidFill>
                  <a:srgbClr val="0000FF"/>
                </a:solidFill>
                <a:latin typeface="Lucida Console"/>
              </a:rPr>
              <a:t>SPClaimsPrincipal</a:t>
            </a:r>
            <a:r>
              <a:rPr lang="en-US" sz="1200" dirty="0">
                <a:solidFill>
                  <a:prstClr val="black"/>
                </a:solidFill>
                <a:latin typeface="Lucida Console"/>
              </a:rPr>
              <a:t> </a:t>
            </a:r>
            <a:r>
              <a:rPr lang="en-US" sz="1200" dirty="0">
                <a:solidFill>
                  <a:srgbClr val="000080"/>
                </a:solidFill>
                <a:latin typeface="Lucida Console"/>
              </a:rPr>
              <a:t>-</a:t>
            </a:r>
            <a:r>
              <a:rPr lang="en-US" sz="1200" dirty="0" err="1">
                <a:solidFill>
                  <a:srgbClr val="000080"/>
                </a:solidFill>
                <a:latin typeface="Lucida Console"/>
              </a:rPr>
              <a:t>ClaimType</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claimType</a:t>
            </a:r>
            <a:r>
              <a:rPr lang="en-US" sz="1200" dirty="0" err="1">
                <a:solidFill>
                  <a:srgbClr val="A9A9A9"/>
                </a:solidFill>
                <a:latin typeface="Lucida Console"/>
              </a:rPr>
              <a:t>.</a:t>
            </a:r>
            <a:r>
              <a:rPr lang="en-US" sz="1200" dirty="0" err="1">
                <a:solidFill>
                  <a:prstClr val="black"/>
                </a:solidFill>
                <a:latin typeface="Lucida Console"/>
              </a:rPr>
              <a:t>MappedClaimType</a:t>
            </a:r>
            <a:r>
              <a:rPr lang="en-US" sz="1200" dirty="0">
                <a:solidFill>
                  <a:prstClr val="black"/>
                </a:solidFill>
                <a:latin typeface="Lucida Console"/>
              </a:rPr>
              <a:t> </a:t>
            </a:r>
            <a:r>
              <a:rPr lang="en-US" sz="1200" dirty="0">
                <a:solidFill>
                  <a:srgbClr val="000080"/>
                </a:solidFill>
                <a:latin typeface="Lucida Console"/>
              </a:rPr>
              <a:t>-</a:t>
            </a:r>
            <a:r>
              <a:rPr lang="en-US" sz="1200" dirty="0" err="1">
                <a:solidFill>
                  <a:srgbClr val="000080"/>
                </a:solidFill>
                <a:latin typeface="Lucida Console"/>
              </a:rPr>
              <a:t>ClaimValue</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claimType</a:t>
            </a:r>
            <a:r>
              <a:rPr lang="en-US" sz="1200" dirty="0" err="1">
                <a:solidFill>
                  <a:srgbClr val="A9A9A9"/>
                </a:solidFill>
                <a:latin typeface="Lucida Console"/>
              </a:rPr>
              <a:t>.</a:t>
            </a:r>
            <a:r>
              <a:rPr lang="en-US" sz="1200" dirty="0" err="1">
                <a:solidFill>
                  <a:prstClr val="black"/>
                </a:solidFill>
                <a:latin typeface="Lucida Console"/>
              </a:rPr>
              <a:t>DisplayName</a:t>
            </a:r>
            <a:r>
              <a:rPr lang="en-US" sz="1200" dirty="0">
                <a:solidFill>
                  <a:prstClr val="black"/>
                </a:solidFill>
                <a:latin typeface="Lucida Console"/>
              </a:rPr>
              <a:t> </a:t>
            </a:r>
            <a:r>
              <a:rPr lang="en-US" sz="1200" dirty="0">
                <a:solidFill>
                  <a:srgbClr val="000080"/>
                </a:solidFill>
                <a:latin typeface="Lucida Console"/>
              </a:rPr>
              <a:t>-</a:t>
            </a:r>
            <a:r>
              <a:rPr lang="en-US" sz="1200" dirty="0" err="1">
                <a:solidFill>
                  <a:srgbClr val="000080"/>
                </a:solidFill>
                <a:latin typeface="Lucida Console"/>
              </a:rPr>
              <a:t>TrustedIdentityTokenIssuer</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trustedProvider</a:t>
            </a:r>
            <a:endParaRPr lang="en-US" sz="1200" dirty="0">
              <a:solidFill>
                <a:prstClr val="black"/>
              </a:solidFill>
              <a:latin typeface="Lucida Console"/>
            </a:endParaRPr>
          </a:p>
          <a:p>
            <a:r>
              <a:rPr lang="en-US" sz="1200" dirty="0">
                <a:solidFill>
                  <a:prstClr val="black"/>
                </a:solidFill>
                <a:latin typeface="Lucida Console"/>
              </a:rPr>
              <a:t>        </a:t>
            </a:r>
            <a:r>
              <a:rPr lang="en-US" sz="1200" dirty="0">
                <a:solidFill>
                  <a:srgbClr val="0000FF"/>
                </a:solidFill>
                <a:latin typeface="Lucida Console"/>
              </a:rPr>
              <a:t>write-host</a:t>
            </a:r>
            <a:r>
              <a:rPr lang="en-US" sz="1200" dirty="0">
                <a:solidFill>
                  <a:prstClr val="black"/>
                </a:solidFill>
                <a:latin typeface="Lucida Console"/>
              </a:rPr>
              <a:t> </a:t>
            </a:r>
            <a:r>
              <a:rPr lang="en-US" sz="1200" dirty="0">
                <a:solidFill>
                  <a:srgbClr val="8B0000"/>
                </a:solidFill>
                <a:latin typeface="Lucida Console"/>
              </a:rPr>
              <a:t>"Encoded value for "</a:t>
            </a:r>
            <a:r>
              <a:rPr lang="en-US" sz="1200" dirty="0">
                <a:solidFill>
                  <a:srgbClr val="FF4500"/>
                </a:solidFill>
                <a:latin typeface="Lucida Console"/>
              </a:rPr>
              <a:t>$</a:t>
            </a:r>
            <a:r>
              <a:rPr lang="en-US" sz="1200" dirty="0" err="1">
                <a:solidFill>
                  <a:srgbClr val="FF4500"/>
                </a:solidFill>
                <a:latin typeface="Lucida Console"/>
              </a:rPr>
              <a:t>claimType</a:t>
            </a:r>
            <a:r>
              <a:rPr lang="en-US" sz="1200" dirty="0" err="1">
                <a:solidFill>
                  <a:srgbClr val="A9A9A9"/>
                </a:solidFill>
                <a:latin typeface="Lucida Console"/>
              </a:rPr>
              <a:t>.</a:t>
            </a:r>
            <a:r>
              <a:rPr lang="en-US" sz="1200" dirty="0" err="1">
                <a:solidFill>
                  <a:prstClr val="black"/>
                </a:solidFill>
                <a:latin typeface="Lucida Console"/>
              </a:rPr>
              <a:t>DisplayName</a:t>
            </a:r>
            <a:r>
              <a:rPr lang="en-US" sz="1200" dirty="0">
                <a:solidFill>
                  <a:prstClr val="black"/>
                </a:solidFill>
                <a:latin typeface="Lucida Console"/>
              </a:rPr>
              <a:t> </a:t>
            </a:r>
            <a:r>
              <a:rPr lang="en-US" sz="1200" dirty="0">
                <a:solidFill>
                  <a:srgbClr val="8B0000"/>
                </a:solidFill>
                <a:latin typeface="Lucida Console"/>
              </a:rPr>
              <a:t>"="</a:t>
            </a:r>
            <a:r>
              <a:rPr lang="en-US" sz="1200" dirty="0">
                <a:solidFill>
                  <a:prstClr val="black"/>
                </a:solidFill>
                <a:latin typeface="Lucida Console"/>
              </a:rPr>
              <a:t> </a:t>
            </a:r>
            <a:r>
              <a:rPr lang="en-US" sz="1200" dirty="0">
                <a:solidFill>
                  <a:srgbClr val="FF4500"/>
                </a:solidFill>
                <a:latin typeface="Lucida Console"/>
              </a:rPr>
              <a:t>$</a:t>
            </a:r>
            <a:r>
              <a:rPr lang="en-US" sz="1200" dirty="0" err="1">
                <a:solidFill>
                  <a:srgbClr val="FF4500"/>
                </a:solidFill>
                <a:latin typeface="Lucida Console"/>
              </a:rPr>
              <a:t>dummyClaim</a:t>
            </a:r>
            <a:r>
              <a:rPr lang="en-US" sz="1200" dirty="0" err="1">
                <a:solidFill>
                  <a:srgbClr val="A9A9A9"/>
                </a:solidFill>
                <a:latin typeface="Lucida Console"/>
              </a:rPr>
              <a:t>.</a:t>
            </a:r>
            <a:r>
              <a:rPr lang="en-US" sz="1200" dirty="0" err="1">
                <a:solidFill>
                  <a:prstClr val="black"/>
                </a:solidFill>
                <a:latin typeface="Lucida Console"/>
              </a:rPr>
              <a:t>ToEncodedString</a:t>
            </a:r>
            <a:r>
              <a:rPr lang="en-US" sz="1200" dirty="0">
                <a:solidFill>
                  <a:prstClr val="black"/>
                </a:solidFill>
                <a:latin typeface="Lucida Console"/>
              </a:rPr>
              <a:t>()</a:t>
            </a:r>
          </a:p>
          <a:p>
            <a:r>
              <a:rPr lang="en-US" sz="1200" dirty="0">
                <a:solidFill>
                  <a:prstClr val="black"/>
                </a:solidFill>
                <a:latin typeface="Lucida Console"/>
              </a:rPr>
              <a:t>    }</a:t>
            </a:r>
          </a:p>
          <a:p>
            <a:r>
              <a:rPr lang="en-US" sz="1200" dirty="0">
                <a:solidFill>
                  <a:prstClr val="black"/>
                </a:solidFill>
                <a:latin typeface="Lucida Console"/>
              </a:rPr>
              <a:t>}</a:t>
            </a:r>
          </a:p>
          <a:p>
            <a:r>
              <a:rPr lang="en-US" sz="1200" dirty="0">
                <a:solidFill>
                  <a:srgbClr val="0000FF"/>
                </a:solidFill>
                <a:latin typeface="Lucida Console"/>
              </a:rPr>
              <a:t>write-host</a:t>
            </a:r>
            <a:r>
              <a:rPr lang="en-US" sz="1200" dirty="0">
                <a:solidFill>
                  <a:prstClr val="black"/>
                </a:solidFill>
                <a:latin typeface="Lucida Console"/>
              </a:rPr>
              <a:t> </a:t>
            </a:r>
            <a:r>
              <a:rPr lang="en-US" sz="1200" dirty="0">
                <a:solidFill>
                  <a:srgbClr val="8B0000"/>
                </a:solidFill>
                <a:latin typeface="Lucida Console"/>
              </a:rPr>
              <a:t>"Done" </a:t>
            </a:r>
          </a:p>
          <a:p>
            <a:endParaRPr lang="en-US" sz="900" dirty="0"/>
          </a:p>
        </p:txBody>
      </p:sp>
      <p:sp>
        <p:nvSpPr>
          <p:cNvPr id="5" name="Rectangle 4"/>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
        <p:nvSpPr>
          <p:cNvPr id="3" name="Left Arrow Callout 2"/>
          <p:cNvSpPr/>
          <p:nvPr/>
        </p:nvSpPr>
        <p:spPr bwMode="auto">
          <a:xfrm>
            <a:off x="5380037" y="3649662"/>
            <a:ext cx="3730413" cy="1088037"/>
          </a:xfrm>
          <a:prstGeom prst="leftArrowCallou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These are the claim types this provider cares about</a:t>
            </a:r>
          </a:p>
        </p:txBody>
      </p:sp>
    </p:spTree>
    <p:extLst>
      <p:ext uri="{BB962C8B-B14F-4D97-AF65-F5344CB8AC3E}">
        <p14:creationId xmlns:p14="http://schemas.microsoft.com/office/powerpoint/2010/main" val="416240074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507" dirty="0"/>
              <a:t>Get the Claims Dictionary From SQL</a:t>
            </a:r>
          </a:p>
        </p:txBody>
      </p:sp>
      <p:sp>
        <p:nvSpPr>
          <p:cNvPr id="3" name="Text Placeholder 2"/>
          <p:cNvSpPr>
            <a:spLocks noGrp="1"/>
          </p:cNvSpPr>
          <p:nvPr>
            <p:ph type="body" sz="quarter" idx="10"/>
          </p:nvPr>
        </p:nvSpPr>
        <p:spPr/>
        <p:txBody>
          <a:bodyPr/>
          <a:lstStyle/>
          <a:p>
            <a:r>
              <a:rPr lang="en-US" sz="2448" dirty="0">
                <a:solidFill>
                  <a:srgbClr val="0000FF"/>
                </a:solidFill>
              </a:rPr>
              <a:t>Use</a:t>
            </a:r>
            <a:r>
              <a:rPr lang="en-US" sz="2448" dirty="0">
                <a:solidFill>
                  <a:prstClr val="black"/>
                </a:solidFill>
              </a:rPr>
              <a:t> </a:t>
            </a:r>
            <a:r>
              <a:rPr lang="en-US" sz="2448" dirty="0" err="1">
                <a:solidFill>
                  <a:srgbClr val="008080"/>
                </a:solidFill>
              </a:rPr>
              <a:t>SharePoint_Config</a:t>
            </a:r>
            <a:endParaRPr lang="en-US" sz="2448" dirty="0">
              <a:solidFill>
                <a:prstClr val="black"/>
              </a:solidFill>
            </a:endParaRPr>
          </a:p>
          <a:p>
            <a:r>
              <a:rPr lang="en-US" sz="2448" dirty="0">
                <a:solidFill>
                  <a:srgbClr val="0000FF"/>
                </a:solidFill>
              </a:rPr>
              <a:t>SELECT</a:t>
            </a:r>
            <a:r>
              <a:rPr lang="en-US" sz="2448" dirty="0">
                <a:solidFill>
                  <a:prstClr val="black"/>
                </a:solidFill>
              </a:rPr>
              <a:t> </a:t>
            </a:r>
            <a:r>
              <a:rPr lang="en-US" sz="2448" dirty="0">
                <a:solidFill>
                  <a:srgbClr val="008080"/>
                </a:solidFill>
              </a:rPr>
              <a:t>id</a:t>
            </a:r>
            <a:r>
              <a:rPr lang="en-US" sz="2448" dirty="0">
                <a:solidFill>
                  <a:srgbClr val="808080"/>
                </a:solidFill>
              </a:rPr>
              <a:t>,</a:t>
            </a:r>
            <a:r>
              <a:rPr lang="en-US" sz="2448" dirty="0">
                <a:solidFill>
                  <a:prstClr val="black"/>
                </a:solidFill>
              </a:rPr>
              <a:t> </a:t>
            </a:r>
            <a:r>
              <a:rPr lang="en-US" sz="2448" dirty="0">
                <a:solidFill>
                  <a:srgbClr val="FF00FF"/>
                </a:solidFill>
              </a:rPr>
              <a:t>cast</a:t>
            </a:r>
            <a:r>
              <a:rPr lang="en-US" sz="2448" dirty="0">
                <a:solidFill>
                  <a:srgbClr val="0000FF"/>
                </a:solidFill>
              </a:rPr>
              <a:t> </a:t>
            </a:r>
            <a:r>
              <a:rPr lang="en-US" sz="2448" dirty="0">
                <a:solidFill>
                  <a:srgbClr val="808080"/>
                </a:solidFill>
              </a:rPr>
              <a:t>(</a:t>
            </a:r>
            <a:r>
              <a:rPr lang="en-US" sz="2448" dirty="0">
                <a:solidFill>
                  <a:srgbClr val="008080"/>
                </a:solidFill>
              </a:rPr>
              <a:t>Properties</a:t>
            </a:r>
            <a:r>
              <a:rPr lang="en-US" sz="2448" dirty="0">
                <a:solidFill>
                  <a:prstClr val="black"/>
                </a:solidFill>
              </a:rPr>
              <a:t> </a:t>
            </a:r>
            <a:r>
              <a:rPr lang="en-US" sz="2448" dirty="0">
                <a:solidFill>
                  <a:srgbClr val="0000FF"/>
                </a:solidFill>
              </a:rPr>
              <a:t>as</a:t>
            </a:r>
            <a:r>
              <a:rPr lang="en-US" sz="2448" dirty="0">
                <a:solidFill>
                  <a:prstClr val="black"/>
                </a:solidFill>
              </a:rPr>
              <a:t> </a:t>
            </a:r>
            <a:r>
              <a:rPr lang="en-US" sz="2448" dirty="0">
                <a:solidFill>
                  <a:srgbClr val="0000FF"/>
                </a:solidFill>
              </a:rPr>
              <a:t>XML</a:t>
            </a:r>
            <a:r>
              <a:rPr lang="en-US" sz="2448" dirty="0">
                <a:solidFill>
                  <a:srgbClr val="808080"/>
                </a:solidFill>
              </a:rPr>
              <a:t>)</a:t>
            </a:r>
            <a:r>
              <a:rPr lang="en-US" sz="2448" dirty="0">
                <a:solidFill>
                  <a:prstClr val="black"/>
                </a:solidFill>
              </a:rPr>
              <a:t> </a:t>
            </a:r>
          </a:p>
          <a:p>
            <a:r>
              <a:rPr lang="en-US" sz="2448" dirty="0">
                <a:solidFill>
                  <a:srgbClr val="0000FF"/>
                </a:solidFill>
              </a:rPr>
              <a:t>FROM</a:t>
            </a:r>
            <a:r>
              <a:rPr lang="en-US" sz="2448" dirty="0">
                <a:solidFill>
                  <a:prstClr val="black"/>
                </a:solidFill>
              </a:rPr>
              <a:t> </a:t>
            </a:r>
            <a:r>
              <a:rPr lang="en-US" sz="2448" dirty="0">
                <a:solidFill>
                  <a:srgbClr val="008000"/>
                </a:solidFill>
              </a:rPr>
              <a:t>Objects</a:t>
            </a:r>
            <a:r>
              <a:rPr lang="en-US" sz="2448" dirty="0">
                <a:solidFill>
                  <a:prstClr val="black"/>
                </a:solidFill>
              </a:rPr>
              <a:t> </a:t>
            </a:r>
            <a:r>
              <a:rPr lang="en-US" sz="2448" dirty="0">
                <a:solidFill>
                  <a:srgbClr val="0000FF"/>
                </a:solidFill>
              </a:rPr>
              <a:t>WITH </a:t>
            </a:r>
            <a:r>
              <a:rPr lang="en-US" sz="2448" dirty="0">
                <a:solidFill>
                  <a:srgbClr val="808080"/>
                </a:solidFill>
              </a:rPr>
              <a:t>(</a:t>
            </a:r>
            <a:r>
              <a:rPr lang="en-US" sz="2448" dirty="0">
                <a:solidFill>
                  <a:srgbClr val="0000FF"/>
                </a:solidFill>
              </a:rPr>
              <a:t>NOLOCK</a:t>
            </a:r>
            <a:r>
              <a:rPr lang="en-US" sz="2448" dirty="0">
                <a:solidFill>
                  <a:srgbClr val="808080"/>
                </a:solidFill>
              </a:rPr>
              <a:t>)</a:t>
            </a:r>
            <a:r>
              <a:rPr lang="en-US" sz="2448" dirty="0">
                <a:solidFill>
                  <a:prstClr val="black"/>
                </a:solidFill>
              </a:rPr>
              <a:t> </a:t>
            </a:r>
          </a:p>
          <a:p>
            <a:r>
              <a:rPr lang="en-US" sz="2448" dirty="0">
                <a:solidFill>
                  <a:srgbClr val="0000FF"/>
                </a:solidFill>
              </a:rPr>
              <a:t>WHERE</a:t>
            </a:r>
            <a:r>
              <a:rPr lang="en-US" sz="2448" dirty="0">
                <a:solidFill>
                  <a:prstClr val="black"/>
                </a:solidFill>
              </a:rPr>
              <a:t> </a:t>
            </a:r>
            <a:r>
              <a:rPr lang="en-US" sz="2448" dirty="0">
                <a:solidFill>
                  <a:srgbClr val="008080"/>
                </a:solidFill>
              </a:rPr>
              <a:t>Name</a:t>
            </a:r>
            <a:r>
              <a:rPr lang="en-US" sz="2448" dirty="0">
                <a:solidFill>
                  <a:prstClr val="black"/>
                </a:solidFill>
              </a:rPr>
              <a:t> </a:t>
            </a:r>
            <a:r>
              <a:rPr lang="en-US" sz="2448" dirty="0">
                <a:solidFill>
                  <a:srgbClr val="808080"/>
                </a:solidFill>
              </a:rPr>
              <a:t>=</a:t>
            </a:r>
            <a:r>
              <a:rPr lang="en-US" sz="2448" dirty="0">
                <a:solidFill>
                  <a:srgbClr val="FF0000"/>
                </a:solidFill>
              </a:rPr>
              <a:t>'</a:t>
            </a:r>
            <a:r>
              <a:rPr lang="en-US" sz="2448" dirty="0" err="1">
                <a:solidFill>
                  <a:srgbClr val="FF0000"/>
                </a:solidFill>
              </a:rPr>
              <a:t>ClaimEncodingManager</a:t>
            </a:r>
            <a:r>
              <a:rPr lang="en-US" sz="2448" dirty="0">
                <a:solidFill>
                  <a:srgbClr val="FF0000"/>
                </a:solidFill>
              </a:rPr>
              <a:t>'</a:t>
            </a:r>
          </a:p>
          <a:p>
            <a:endParaRPr lang="en-US" sz="2448" dirty="0"/>
          </a:p>
        </p:txBody>
      </p:sp>
      <p:sp>
        <p:nvSpPr>
          <p:cNvPr id="4" name="Rectangle 3"/>
          <p:cNvSpPr/>
          <p:nvPr/>
        </p:nvSpPr>
        <p:spPr bwMode="auto">
          <a:xfrm>
            <a:off x="494129" y="4663016"/>
            <a:ext cx="9291881" cy="1185597"/>
          </a:xfrm>
          <a:prstGeom prst="rect">
            <a:avLst/>
          </a:prstGeom>
          <a:no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2040" dirty="0" err="1">
                <a:gradFill>
                  <a:gsLst>
                    <a:gs pos="0">
                      <a:srgbClr val="FFFFFF"/>
                    </a:gs>
                    <a:gs pos="100000">
                      <a:srgbClr val="FFFFFF"/>
                    </a:gs>
                  </a:gsLst>
                  <a:lin ang="5400000" scaled="0"/>
                </a:gradFill>
              </a:rPr>
              <a:t>ClaimsTypeEncoding</a:t>
            </a:r>
            <a:endParaRPr lang="en-US" sz="2040" dirty="0">
              <a:gradFill>
                <a:gsLst>
                  <a:gs pos="0">
                    <a:srgbClr val="FFFFFF"/>
                  </a:gs>
                  <a:gs pos="100000">
                    <a:srgbClr val="FFFFFF"/>
                  </a:gs>
                </a:gsLst>
                <a:lin ang="5400000" scaled="0"/>
              </a:gradFill>
            </a:endParaRPr>
          </a:p>
          <a:p>
            <a:r>
              <a:rPr lang="en-US" sz="1428" dirty="0">
                <a:solidFill>
                  <a:srgbClr val="0000FF"/>
                </a:solidFill>
                <a:highlight>
                  <a:srgbClr val="FFFFFF"/>
                </a:highlight>
                <a:latin typeface="Consolas"/>
              </a:rPr>
              <a:t>&lt;</a:t>
            </a:r>
            <a:r>
              <a:rPr lang="en-US" sz="1428" dirty="0" err="1">
                <a:solidFill>
                  <a:srgbClr val="A31515"/>
                </a:solidFill>
                <a:highlight>
                  <a:srgbClr val="FFFFFF"/>
                </a:highlight>
                <a:latin typeface="Consolas"/>
              </a:rPr>
              <a:t>sfld</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type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Int32</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name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33</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value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http://OOTBClaimType.../identityprovider</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/&gt;</a:t>
            </a:r>
            <a:endParaRPr lang="en-US" sz="1428" dirty="0">
              <a:solidFill>
                <a:srgbClr val="000000"/>
              </a:solidFill>
              <a:highlight>
                <a:srgbClr val="FFFFFF"/>
              </a:highlight>
              <a:latin typeface="Consolas"/>
            </a:endParaRPr>
          </a:p>
          <a:p>
            <a:r>
              <a:rPr lang="en-US" sz="1428" dirty="0">
                <a:solidFill>
                  <a:srgbClr val="0000FF"/>
                </a:solidFill>
                <a:highlight>
                  <a:srgbClr val="FFFFFF"/>
                </a:highlight>
                <a:latin typeface="Consolas"/>
              </a:rPr>
              <a:t>&lt;</a:t>
            </a:r>
            <a:r>
              <a:rPr lang="en-US" sz="1428" dirty="0" err="1">
                <a:solidFill>
                  <a:srgbClr val="A31515"/>
                </a:solidFill>
                <a:highlight>
                  <a:srgbClr val="FFFFFF"/>
                </a:highlight>
                <a:latin typeface="Consolas"/>
              </a:rPr>
              <a:t>sfld</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type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Int32</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name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501</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value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http://myclaimtype1</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/&gt;</a:t>
            </a:r>
            <a:endParaRPr lang="en-US" sz="1428" dirty="0">
              <a:solidFill>
                <a:srgbClr val="000000"/>
              </a:solidFill>
              <a:highlight>
                <a:srgbClr val="FFFFFF"/>
              </a:highlight>
              <a:latin typeface="Consolas"/>
            </a:endParaRPr>
          </a:p>
          <a:p>
            <a:r>
              <a:rPr lang="en-US" sz="1428" dirty="0">
                <a:solidFill>
                  <a:srgbClr val="0000FF"/>
                </a:solidFill>
                <a:highlight>
                  <a:srgbClr val="FFFFFF"/>
                </a:highlight>
                <a:latin typeface="Consolas"/>
              </a:rPr>
              <a:t>&lt;</a:t>
            </a:r>
            <a:r>
              <a:rPr lang="en-US" sz="1428" dirty="0" err="1">
                <a:solidFill>
                  <a:srgbClr val="A31515"/>
                </a:solidFill>
                <a:highlight>
                  <a:srgbClr val="FFFFFF"/>
                </a:highlight>
                <a:latin typeface="Consolas"/>
              </a:rPr>
              <a:t>sfld</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type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Int32</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name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505</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a:t>
            </a:r>
            <a:r>
              <a:rPr lang="en-US" sz="1428" dirty="0">
                <a:solidFill>
                  <a:srgbClr val="FF0000"/>
                </a:solidFill>
                <a:highlight>
                  <a:srgbClr val="FFFFFF"/>
                </a:highlight>
                <a:latin typeface="Consolas"/>
              </a:rPr>
              <a:t>value</a:t>
            </a:r>
            <a:r>
              <a:rPr lang="en-US" sz="1428" dirty="0">
                <a:solidFill>
                  <a:srgbClr val="0000FF"/>
                </a:solidFill>
                <a:highlight>
                  <a:srgbClr val="FFFFFF"/>
                </a:highlight>
                <a:latin typeface="Consolas"/>
              </a:rPr>
              <a:t>=</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http://myclaimtype2</a:t>
            </a:r>
            <a:r>
              <a:rPr lang="en-US" sz="1428" dirty="0">
                <a:solidFill>
                  <a:srgbClr val="000000"/>
                </a:solidFill>
                <a:highlight>
                  <a:srgbClr val="FFFFFF"/>
                </a:highlight>
                <a:latin typeface="Consolas"/>
              </a:rPr>
              <a:t>"</a:t>
            </a:r>
            <a:r>
              <a:rPr lang="en-US" sz="1428" dirty="0">
                <a:solidFill>
                  <a:srgbClr val="0000FF"/>
                </a:solidFill>
                <a:highlight>
                  <a:srgbClr val="FFFFFF"/>
                </a:highlight>
                <a:latin typeface="Consolas"/>
              </a:rPr>
              <a:t> /&gt;</a:t>
            </a:r>
            <a:endParaRPr lang="en-US" sz="1122" dirty="0">
              <a:solidFill>
                <a:srgbClr val="0000FF"/>
              </a:solidFill>
              <a:latin typeface="Consolas" panose="020B0609020204030204" pitchFamily="49" charset="0"/>
            </a:endParaRPr>
          </a:p>
          <a:p>
            <a:pPr defTabSz="1243194"/>
            <a:r>
              <a:rPr lang="en-US" sz="2040" dirty="0">
                <a:solidFill>
                  <a:srgbClr val="0000FF"/>
                </a:solidFill>
                <a:latin typeface="Consolas" panose="020B0609020204030204" pitchFamily="49" charset="0"/>
              </a:rPr>
              <a:t>&lt;</a:t>
            </a:r>
            <a:r>
              <a:rPr lang="en-US" sz="2040" dirty="0" err="1">
                <a:solidFill>
                  <a:srgbClr val="A31515"/>
                </a:solidFill>
                <a:latin typeface="Consolas" panose="020B0609020204030204" pitchFamily="49" charset="0"/>
              </a:rPr>
              <a:t>sFld</a:t>
            </a:r>
            <a:r>
              <a:rPr lang="en-US" sz="2040" dirty="0">
                <a:solidFill>
                  <a:srgbClr val="0000FF"/>
                </a:solidFill>
                <a:latin typeface="Consolas" panose="020B0609020204030204" pitchFamily="49" charset="0"/>
              </a:rPr>
              <a:t> </a:t>
            </a:r>
            <a:r>
              <a:rPr lang="en-US" sz="2040" dirty="0">
                <a:solidFill>
                  <a:srgbClr val="FF0000"/>
                </a:solidFill>
                <a:latin typeface="Consolas" panose="020B0609020204030204" pitchFamily="49" charset="0"/>
              </a:rPr>
              <a:t>type</a:t>
            </a:r>
            <a:r>
              <a:rPr lang="en-US" sz="2040" dirty="0">
                <a:solidFill>
                  <a:srgbClr val="0000FF"/>
                </a:solidFill>
                <a:latin typeface="Consolas" panose="020B0609020204030204" pitchFamily="49" charset="0"/>
              </a:rPr>
              <a:t>=</a:t>
            </a:r>
            <a:r>
              <a:rPr lang="en-US" sz="2040" dirty="0">
                <a:solidFill>
                  <a:prstClr val="black"/>
                </a:solidFill>
                <a:latin typeface="Consolas" panose="020B0609020204030204" pitchFamily="49" charset="0"/>
              </a:rPr>
              <a:t>"</a:t>
            </a:r>
            <a:r>
              <a:rPr lang="en-US" sz="2040" dirty="0">
                <a:solidFill>
                  <a:srgbClr val="0000FF"/>
                </a:solidFill>
                <a:latin typeface="Consolas" panose="020B0609020204030204" pitchFamily="49" charset="0"/>
              </a:rPr>
              <a:t>Int32</a:t>
            </a:r>
            <a:r>
              <a:rPr lang="en-US" sz="2040" dirty="0">
                <a:solidFill>
                  <a:prstClr val="black"/>
                </a:solidFill>
                <a:latin typeface="Consolas" panose="020B0609020204030204" pitchFamily="49" charset="0"/>
              </a:rPr>
              <a:t>"</a:t>
            </a:r>
            <a:r>
              <a:rPr lang="en-US" sz="2040" dirty="0">
                <a:solidFill>
                  <a:srgbClr val="0000FF"/>
                </a:solidFill>
                <a:latin typeface="Consolas" panose="020B0609020204030204" pitchFamily="49" charset="0"/>
              </a:rPr>
              <a:t> </a:t>
            </a:r>
            <a:r>
              <a:rPr lang="en-US" sz="2040" dirty="0">
                <a:solidFill>
                  <a:srgbClr val="FF0000"/>
                </a:solidFill>
                <a:latin typeface="Consolas" panose="020B0609020204030204" pitchFamily="49" charset="0"/>
              </a:rPr>
              <a:t>name</a:t>
            </a:r>
            <a:r>
              <a:rPr lang="en-US" sz="2040" dirty="0">
                <a:solidFill>
                  <a:srgbClr val="0000FF"/>
                </a:solidFill>
                <a:latin typeface="Consolas" panose="020B0609020204030204" pitchFamily="49" charset="0"/>
              </a:rPr>
              <a:t>=</a:t>
            </a:r>
            <a:r>
              <a:rPr lang="en-US" sz="2040" dirty="0">
                <a:solidFill>
                  <a:prstClr val="black"/>
                </a:solidFill>
                <a:latin typeface="Consolas" panose="020B0609020204030204" pitchFamily="49" charset="0"/>
              </a:rPr>
              <a:t>"</a:t>
            </a:r>
            <a:r>
              <a:rPr lang="en-US" sz="2040" dirty="0" err="1">
                <a:solidFill>
                  <a:srgbClr val="0000FF"/>
                </a:solidFill>
                <a:latin typeface="Consolas" panose="020B0609020204030204" pitchFamily="49" charset="0"/>
              </a:rPr>
              <a:t>m_NextIndex</a:t>
            </a:r>
            <a:r>
              <a:rPr lang="en-US" sz="2040" dirty="0">
                <a:solidFill>
                  <a:prstClr val="black"/>
                </a:solidFill>
                <a:latin typeface="Consolas" panose="020B0609020204030204" pitchFamily="49" charset="0"/>
              </a:rPr>
              <a:t>"</a:t>
            </a:r>
            <a:r>
              <a:rPr lang="en-US" sz="2040" dirty="0">
                <a:solidFill>
                  <a:srgbClr val="0000FF"/>
                </a:solidFill>
                <a:latin typeface="Consolas" panose="020B0609020204030204" pitchFamily="49" charset="0"/>
              </a:rPr>
              <a:t>&gt;</a:t>
            </a:r>
            <a:r>
              <a:rPr lang="en-US" sz="3264" b="1" dirty="0">
                <a:solidFill>
                  <a:prstClr val="black"/>
                </a:solidFill>
                <a:latin typeface="Consolas" panose="020B0609020204030204" pitchFamily="49" charset="0"/>
              </a:rPr>
              <a:t>506</a:t>
            </a:r>
            <a:r>
              <a:rPr lang="en-US" sz="2040" dirty="0">
                <a:solidFill>
                  <a:srgbClr val="0000FF"/>
                </a:solidFill>
                <a:latin typeface="Consolas" panose="020B0609020204030204" pitchFamily="49" charset="0"/>
              </a:rPr>
              <a:t>&lt;/</a:t>
            </a:r>
            <a:r>
              <a:rPr lang="en-US" sz="2040" dirty="0" err="1">
                <a:solidFill>
                  <a:srgbClr val="A31515"/>
                </a:solidFill>
                <a:latin typeface="Consolas" panose="020B0609020204030204" pitchFamily="49" charset="0"/>
              </a:rPr>
              <a:t>sFld</a:t>
            </a:r>
            <a:r>
              <a:rPr lang="en-US" sz="2040" dirty="0">
                <a:solidFill>
                  <a:srgbClr val="0000FF"/>
                </a:solidFill>
                <a:latin typeface="Consolas" panose="020B0609020204030204" pitchFamily="49" charset="0"/>
              </a:rPr>
              <a:t>&gt;</a:t>
            </a:r>
          </a:p>
          <a:p>
            <a:pPr algn="ctr" defTabSz="1242835"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7" name="Cloud Callout 6"/>
          <p:cNvSpPr/>
          <p:nvPr/>
        </p:nvSpPr>
        <p:spPr bwMode="auto">
          <a:xfrm>
            <a:off x="7715178" y="2564659"/>
            <a:ext cx="4137563" cy="1748631"/>
          </a:xfrm>
          <a:prstGeom prst="cloudCallout">
            <a:avLst>
              <a:gd name="adj1" fmla="val -68762"/>
              <a:gd name="adj2" fmla="val 111665"/>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Tip: Use Excel 2013 to decode the character</a:t>
            </a:r>
          </a:p>
          <a:p>
            <a:pPr algn="ctr" defTabSz="932290" fontAlgn="base">
              <a:spcBef>
                <a:spcPct val="0"/>
              </a:spcBef>
              <a:spcAft>
                <a:spcPct val="0"/>
              </a:spcAft>
            </a:pPr>
            <a:r>
              <a:rPr lang="en-US" sz="2040" dirty="0">
                <a:gradFill>
                  <a:gsLst>
                    <a:gs pos="0">
                      <a:srgbClr val="FFFFFF"/>
                    </a:gs>
                    <a:gs pos="100000">
                      <a:srgbClr val="FFFFFF"/>
                    </a:gs>
                  </a:gsLst>
                  <a:lin ang="5400000" scaled="0"/>
                </a:gradFill>
              </a:rPr>
              <a:t>=UNICHAR(number)</a:t>
            </a:r>
          </a:p>
          <a:p>
            <a:pPr algn="ctr" defTabSz="932290" fontAlgn="base">
              <a:spcBef>
                <a:spcPct val="0"/>
              </a:spcBef>
              <a:spcAft>
                <a:spcPct val="0"/>
              </a:spcAft>
            </a:pPr>
            <a:r>
              <a:rPr lang="en-US" sz="2040" dirty="0">
                <a:gradFill>
                  <a:gsLst>
                    <a:gs pos="0">
                      <a:srgbClr val="FFFFFF"/>
                    </a:gs>
                    <a:gs pos="100000">
                      <a:srgbClr val="FFFFFF"/>
                    </a:gs>
                  </a:gsLst>
                  <a:lin ang="5400000" scaled="0"/>
                </a:gradFill>
              </a:rPr>
              <a:t>=UNICODE(Char)</a:t>
            </a:r>
          </a:p>
        </p:txBody>
      </p:sp>
      <p:sp>
        <p:nvSpPr>
          <p:cNvPr id="6" name="Rounded Rectangular Callout 5"/>
          <p:cNvSpPr/>
          <p:nvPr/>
        </p:nvSpPr>
        <p:spPr bwMode="auto">
          <a:xfrm>
            <a:off x="7715178" y="5906488"/>
            <a:ext cx="4383836" cy="869721"/>
          </a:xfrm>
          <a:prstGeom prst="wedgeRoundRectCallout">
            <a:avLst>
              <a:gd name="adj1" fmla="val -78915"/>
              <a:gd name="adj2" fmla="val -65661"/>
              <a:gd name="adj3" fmla="val 16667"/>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836" dirty="0">
                <a:gradFill>
                  <a:gsLst>
                    <a:gs pos="0">
                      <a:srgbClr val="FFFFFF"/>
                    </a:gs>
                    <a:gs pos="100000">
                      <a:srgbClr val="FFFFFF"/>
                    </a:gs>
                  </a:gsLst>
                  <a:lin ang="5400000" scaled="0"/>
                </a:gradFill>
              </a:rPr>
              <a:t>Next Unicode # to start from</a:t>
            </a:r>
          </a:p>
          <a:p>
            <a:pPr algn="ctr" defTabSz="1242835" fontAlgn="base">
              <a:spcBef>
                <a:spcPct val="0"/>
              </a:spcBef>
              <a:spcAft>
                <a:spcPct val="0"/>
              </a:spcAft>
            </a:pPr>
            <a:r>
              <a:rPr lang="en-US" sz="1632" dirty="0">
                <a:gradFill>
                  <a:gsLst>
                    <a:gs pos="0">
                      <a:srgbClr val="FFFFFF"/>
                    </a:gs>
                    <a:gs pos="100000">
                      <a:srgbClr val="FFFFFF"/>
                    </a:gs>
                  </a:gsLst>
                  <a:lin ang="5400000" scaled="0"/>
                </a:gradFill>
              </a:rPr>
              <a:t>(Note: not the next index to be used)</a:t>
            </a:r>
          </a:p>
        </p:txBody>
      </p:sp>
      <p:sp>
        <p:nvSpPr>
          <p:cNvPr id="5" name="Rectangle 4"/>
          <p:cNvSpPr/>
          <p:nvPr/>
        </p:nvSpPr>
        <p:spPr>
          <a:xfrm>
            <a:off x="490491" y="6089865"/>
            <a:ext cx="5727747" cy="862647"/>
          </a:xfrm>
          <a:prstGeom prst="rect">
            <a:avLst/>
          </a:prstGeom>
        </p:spPr>
        <p:txBody>
          <a:bodyPr wrap="square">
            <a:spAutoFit/>
          </a:bodyPr>
          <a:lstStyle/>
          <a:p>
            <a:r>
              <a:rPr lang="en-US" sz="1632" dirty="0">
                <a:solidFill>
                  <a:schemeClr val="bg2"/>
                </a:solidFill>
              </a:rPr>
              <a:t>Support for changes to the databases that are used by Office server products and by Windows SharePoint Services</a:t>
            </a:r>
          </a:p>
          <a:p>
            <a:r>
              <a:rPr lang="en-US" sz="1632" dirty="0">
                <a:solidFill>
                  <a:schemeClr val="bg2"/>
                </a:solidFill>
              </a:rPr>
              <a:t>http://support.microsoft.com/kb/841057</a:t>
            </a:r>
          </a:p>
        </p:txBody>
      </p:sp>
    </p:spTree>
    <p:extLst>
      <p:ext uri="{BB962C8B-B14F-4D97-AF65-F5344CB8AC3E}">
        <p14:creationId xmlns:p14="http://schemas.microsoft.com/office/powerpoint/2010/main" val="58840501"/>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Add New Encodings (June CU &amp; SP 2013</a:t>
            </a:r>
          </a:p>
        </p:txBody>
      </p:sp>
      <p:sp>
        <p:nvSpPr>
          <p:cNvPr id="3" name="Text Placeholder 2"/>
          <p:cNvSpPr>
            <a:spLocks noGrp="1"/>
          </p:cNvSpPr>
          <p:nvPr>
            <p:ph type="body" sz="quarter" idx="10"/>
          </p:nvPr>
        </p:nvSpPr>
        <p:spPr/>
        <p:txBody>
          <a:bodyPr>
            <a:normAutofit/>
          </a:bodyPr>
          <a:lstStyle/>
          <a:p>
            <a:r>
              <a:rPr lang="en-US" sz="1836" dirty="0">
                <a:solidFill>
                  <a:srgbClr val="0000FF"/>
                </a:solidFill>
                <a:latin typeface="Lucida Console"/>
              </a:rPr>
              <a:t>Add-</a:t>
            </a:r>
            <a:r>
              <a:rPr lang="en-US" sz="1836" dirty="0" err="1">
                <a:solidFill>
                  <a:srgbClr val="0000FF"/>
                </a:solidFill>
                <a:latin typeface="Lucida Console"/>
              </a:rPr>
              <a:t>PSSnapin</a:t>
            </a:r>
            <a:r>
              <a:rPr lang="en-US" sz="1836" dirty="0">
                <a:solidFill>
                  <a:prstClr val="black"/>
                </a:solidFill>
                <a:latin typeface="Lucida Console"/>
              </a:rPr>
              <a:t> </a:t>
            </a:r>
            <a:r>
              <a:rPr lang="en-US" sz="1836" dirty="0" err="1">
                <a:solidFill>
                  <a:srgbClr val="8A2BE2"/>
                </a:solidFill>
                <a:latin typeface="Lucida Console"/>
              </a:rPr>
              <a:t>Microsoft.SharePoint.PowerShell</a:t>
            </a:r>
            <a:r>
              <a:rPr lang="en-US" sz="1836" dirty="0">
                <a:solidFill>
                  <a:prstClr val="black"/>
                </a:solidFill>
                <a:latin typeface="Lucida Console"/>
              </a:rPr>
              <a:t> </a:t>
            </a:r>
            <a:r>
              <a:rPr lang="en-US" sz="1836" dirty="0">
                <a:solidFill>
                  <a:srgbClr val="000080"/>
                </a:solidFill>
                <a:latin typeface="Lucida Console"/>
              </a:rPr>
              <a:t>-</a:t>
            </a:r>
            <a:r>
              <a:rPr lang="en-US" sz="1836" dirty="0" err="1">
                <a:solidFill>
                  <a:srgbClr val="000080"/>
                </a:solidFill>
                <a:latin typeface="Lucida Console"/>
              </a:rPr>
              <a:t>ErrorAction</a:t>
            </a:r>
            <a:r>
              <a:rPr lang="en-US" sz="1836" dirty="0">
                <a:solidFill>
                  <a:prstClr val="black"/>
                </a:solidFill>
                <a:latin typeface="Lucida Console"/>
              </a:rPr>
              <a:t> </a:t>
            </a:r>
            <a:r>
              <a:rPr lang="en-US" sz="1836" dirty="0" err="1">
                <a:solidFill>
                  <a:srgbClr val="8A2BE2"/>
                </a:solidFill>
                <a:latin typeface="Lucida Console"/>
              </a:rPr>
              <a:t>SilentlyContinue</a:t>
            </a:r>
            <a:endParaRPr lang="en-US" sz="1836" dirty="0">
              <a:solidFill>
                <a:prstClr val="black"/>
              </a:solidFill>
              <a:latin typeface="Lucida Console"/>
            </a:endParaRPr>
          </a:p>
          <a:p>
            <a:r>
              <a:rPr lang="en-US" sz="1836" dirty="0">
                <a:solidFill>
                  <a:srgbClr val="006400"/>
                </a:solidFill>
                <a:latin typeface="Lucida Console"/>
              </a:rPr>
              <a:t>#The </a:t>
            </a:r>
            <a:r>
              <a:rPr lang="en-US" sz="1836" dirty="0" err="1">
                <a:solidFill>
                  <a:srgbClr val="006400"/>
                </a:solidFill>
                <a:latin typeface="Lucida Console"/>
              </a:rPr>
              <a:t>ClaimType</a:t>
            </a:r>
            <a:r>
              <a:rPr lang="en-US" sz="1836" dirty="0">
                <a:solidFill>
                  <a:srgbClr val="006400"/>
                </a:solidFill>
                <a:latin typeface="Lucida Console"/>
              </a:rPr>
              <a:t> of [http://.../denyonlyprimarygroupsid] encodes the char [ȅ] as </a:t>
            </a:r>
            <a:r>
              <a:rPr lang="en-US" sz="1836" dirty="0" err="1">
                <a:solidFill>
                  <a:srgbClr val="006400"/>
                </a:solidFill>
                <a:latin typeface="Lucida Console"/>
              </a:rPr>
              <a:t>int</a:t>
            </a:r>
            <a:r>
              <a:rPr lang="en-US" sz="1836" dirty="0">
                <a:solidFill>
                  <a:srgbClr val="006400"/>
                </a:solidFill>
                <a:latin typeface="Lucida Console"/>
              </a:rPr>
              <a:t> [517]</a:t>
            </a:r>
          </a:p>
          <a:p>
            <a:endParaRPr lang="en-US" sz="1836" dirty="0">
              <a:solidFill>
                <a:prstClr val="black"/>
              </a:solidFill>
              <a:latin typeface="Lucida Console"/>
            </a:endParaRPr>
          </a:p>
          <a:p>
            <a:r>
              <a:rPr lang="en-US" sz="1836" dirty="0">
                <a:solidFill>
                  <a:srgbClr val="0000FF"/>
                </a:solidFill>
                <a:latin typeface="Lucida Console"/>
              </a:rPr>
              <a:t>New-</a:t>
            </a:r>
            <a:r>
              <a:rPr lang="en-US" sz="1836" dirty="0" err="1">
                <a:solidFill>
                  <a:srgbClr val="0000FF"/>
                </a:solidFill>
                <a:latin typeface="Lucida Console"/>
              </a:rPr>
              <a:t>SPClaimTypeEncoding</a:t>
            </a:r>
            <a:r>
              <a:rPr lang="en-US" sz="1836" dirty="0">
                <a:solidFill>
                  <a:prstClr val="black"/>
                </a:solidFill>
                <a:latin typeface="Lucida Console"/>
              </a:rPr>
              <a:t> </a:t>
            </a:r>
            <a:r>
              <a:rPr lang="en-US" sz="1836" dirty="0">
                <a:solidFill>
                  <a:srgbClr val="000080"/>
                </a:solidFill>
                <a:latin typeface="Lucida Console"/>
              </a:rPr>
              <a:t>-</a:t>
            </a:r>
            <a:r>
              <a:rPr lang="en-US" sz="1836" dirty="0" err="1">
                <a:solidFill>
                  <a:srgbClr val="000080"/>
                </a:solidFill>
                <a:latin typeface="Lucida Console"/>
              </a:rPr>
              <a:t>EncodingCharacter</a:t>
            </a:r>
            <a:r>
              <a:rPr lang="en-US" sz="1836" dirty="0">
                <a:solidFill>
                  <a:prstClr val="black"/>
                </a:solidFill>
                <a:latin typeface="Lucida Console"/>
              </a:rPr>
              <a:t> </a:t>
            </a:r>
            <a:r>
              <a:rPr lang="en-US" sz="1836" dirty="0">
                <a:solidFill>
                  <a:srgbClr val="8A2BE2"/>
                </a:solidFill>
                <a:latin typeface="Lucida Console"/>
              </a:rPr>
              <a:t>ȅ</a:t>
            </a:r>
            <a:r>
              <a:rPr lang="en-US" sz="1836" dirty="0">
                <a:solidFill>
                  <a:prstClr val="black"/>
                </a:solidFill>
                <a:latin typeface="Lucida Console"/>
              </a:rPr>
              <a:t> </a:t>
            </a:r>
            <a:r>
              <a:rPr lang="en-US" sz="1836" dirty="0">
                <a:solidFill>
                  <a:srgbClr val="000080"/>
                </a:solidFill>
                <a:latin typeface="Lucida Console"/>
              </a:rPr>
              <a:t>-</a:t>
            </a:r>
            <a:r>
              <a:rPr lang="en-US" sz="1836" dirty="0" err="1">
                <a:solidFill>
                  <a:srgbClr val="000080"/>
                </a:solidFill>
                <a:latin typeface="Lucida Console"/>
              </a:rPr>
              <a:t>ClaimType</a:t>
            </a:r>
            <a:r>
              <a:rPr lang="en-US" sz="1836" dirty="0">
                <a:solidFill>
                  <a:srgbClr val="000080"/>
                </a:solidFill>
                <a:latin typeface="Lucida Console"/>
              </a:rPr>
              <a:t> </a:t>
            </a:r>
            <a:r>
              <a:rPr lang="en-US" sz="1836" dirty="0">
                <a:solidFill>
                  <a:srgbClr val="8A2BE2"/>
                </a:solidFill>
                <a:latin typeface="Lucida Console"/>
              </a:rPr>
              <a:t>http://.../denyonlyprimarygroupsid</a:t>
            </a:r>
            <a:endParaRPr lang="en-US" sz="1836" dirty="0">
              <a:solidFill>
                <a:prstClr val="black"/>
              </a:solidFill>
              <a:latin typeface="Lucida Console"/>
            </a:endParaRPr>
          </a:p>
        </p:txBody>
      </p:sp>
      <p:grpSp>
        <p:nvGrpSpPr>
          <p:cNvPr id="6" name="Group 5"/>
          <p:cNvGrpSpPr/>
          <p:nvPr/>
        </p:nvGrpSpPr>
        <p:grpSpPr>
          <a:xfrm>
            <a:off x="389466" y="3808130"/>
            <a:ext cx="9559184" cy="1554339"/>
            <a:chOff x="379412" y="3733800"/>
            <a:chExt cx="9372600" cy="1524000"/>
          </a:xfrm>
        </p:grpSpPr>
        <p:sp>
          <p:nvSpPr>
            <p:cNvPr id="4" name="Rectangle 3"/>
            <p:cNvSpPr/>
            <p:nvPr/>
          </p:nvSpPr>
          <p:spPr bwMode="auto">
            <a:xfrm>
              <a:off x="379412" y="3733800"/>
              <a:ext cx="9372600" cy="1524000"/>
            </a:xfrm>
            <a:prstGeom prst="rect">
              <a:avLst/>
            </a:prstGeom>
            <a:solidFill>
              <a:schemeClr val="bg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450" y="3933825"/>
              <a:ext cx="8772525"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 name="Group 4"/>
          <p:cNvGrpSpPr/>
          <p:nvPr/>
        </p:nvGrpSpPr>
        <p:grpSpPr>
          <a:xfrm>
            <a:off x="6917690" y="4740733"/>
            <a:ext cx="3652696" cy="1554339"/>
            <a:chOff x="6704012" y="4387999"/>
            <a:chExt cx="3581400" cy="1524000"/>
          </a:xfrm>
        </p:grpSpPr>
        <p:sp>
          <p:nvSpPr>
            <p:cNvPr id="7" name="Rectangle 6"/>
            <p:cNvSpPr/>
            <p:nvPr/>
          </p:nvSpPr>
          <p:spPr bwMode="auto">
            <a:xfrm>
              <a:off x="6704012" y="4387999"/>
              <a:ext cx="3581400" cy="1524000"/>
            </a:xfrm>
            <a:prstGeom prst="rect">
              <a:avLst/>
            </a:prstGeom>
            <a:solidFill>
              <a:schemeClr val="bg2"/>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9775" y="4578499"/>
              <a:ext cx="2809875" cy="1143000"/>
            </a:xfrm>
            <a:prstGeom prst="rect">
              <a:avLst/>
            </a:prstGeom>
            <a:noFill/>
            <a:ln>
              <a:no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Rectangle 10"/>
          <p:cNvSpPr/>
          <p:nvPr/>
        </p:nvSpPr>
        <p:spPr>
          <a:xfrm>
            <a:off x="7421267" y="6383172"/>
            <a:ext cx="4970647" cy="5423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28" dirty="0">
                <a:solidFill>
                  <a:schemeClr val="bg1"/>
                </a:solidFill>
              </a:rPr>
              <a:t>This script may have been </a:t>
            </a:r>
            <a:r>
              <a:rPr lang="en-US" sz="1428" b="1" dirty="0">
                <a:solidFill>
                  <a:schemeClr val="bg1"/>
                </a:solidFill>
              </a:rPr>
              <a:t>modified</a:t>
            </a:r>
            <a:r>
              <a:rPr lang="en-US" sz="1428" dirty="0">
                <a:solidFill>
                  <a:schemeClr val="bg1"/>
                </a:solidFill>
              </a:rPr>
              <a:t> from its original version </a:t>
            </a:r>
            <a:r>
              <a:rPr lang="en-US" sz="1428" b="1" dirty="0">
                <a:solidFill>
                  <a:schemeClr val="bg1"/>
                </a:solidFill>
              </a:rPr>
              <a:t>to fit</a:t>
            </a:r>
            <a:r>
              <a:rPr lang="en-US" sz="1428" dirty="0">
                <a:solidFill>
                  <a:schemeClr val="bg1"/>
                </a:solidFill>
              </a:rPr>
              <a:t> </a:t>
            </a:r>
            <a:r>
              <a:rPr lang="en-US" sz="1428" b="1" dirty="0">
                <a:solidFill>
                  <a:schemeClr val="bg1"/>
                </a:solidFill>
              </a:rPr>
              <a:t>your</a:t>
            </a:r>
            <a:r>
              <a:rPr lang="en-US" sz="1428" dirty="0">
                <a:solidFill>
                  <a:schemeClr val="bg1"/>
                </a:solidFill>
              </a:rPr>
              <a:t> </a:t>
            </a:r>
            <a:r>
              <a:rPr lang="en-US" sz="1428" b="1" dirty="0">
                <a:solidFill>
                  <a:schemeClr val="bg1"/>
                </a:solidFill>
              </a:rPr>
              <a:t>screen</a:t>
            </a:r>
            <a:endParaRPr lang="en-US" sz="1428" dirty="0">
              <a:solidFill>
                <a:schemeClr val="bg1"/>
              </a:solidFill>
            </a:endParaRPr>
          </a:p>
        </p:txBody>
      </p:sp>
    </p:spTree>
    <p:extLst>
      <p:ext uri="{BB962C8B-B14F-4D97-AF65-F5344CB8AC3E}">
        <p14:creationId xmlns:p14="http://schemas.microsoft.com/office/powerpoint/2010/main" val="42905386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8149" y="373062"/>
            <a:ext cx="11887200" cy="2014807"/>
          </a:xfrm>
        </p:spPr>
        <p:txBody>
          <a:bodyPr/>
          <a:lstStyle/>
          <a:p>
            <a:r>
              <a:rPr lang="en-US" sz="4800" dirty="0" smtClean="0"/>
              <a:t>Gratuitous Windows Store App/Modern UI//Microsoft Design/Formerly known as metro Slide</a:t>
            </a:r>
            <a:endParaRPr lang="en-US" sz="4800" dirty="0"/>
          </a:p>
        </p:txBody>
      </p:sp>
      <p:grpSp>
        <p:nvGrpSpPr>
          <p:cNvPr id="13" name="Group 12"/>
          <p:cNvGrpSpPr/>
          <p:nvPr/>
        </p:nvGrpSpPr>
        <p:grpSpPr>
          <a:xfrm>
            <a:off x="5409981" y="2574186"/>
            <a:ext cx="1554339" cy="1554339"/>
            <a:chOff x="1524000" y="2335389"/>
            <a:chExt cx="1524000" cy="1524000"/>
          </a:xfrm>
        </p:grpSpPr>
        <p:sp>
          <p:nvSpPr>
            <p:cNvPr id="7" name="Rectangle 6"/>
            <p:cNvSpPr/>
            <p:nvPr>
              <p:custDataLst>
                <p:tags r:id="rId5"/>
              </p:custDataLst>
            </p:nvPr>
          </p:nvSpPr>
          <p:spPr bwMode="auto">
            <a:xfrm>
              <a:off x="1524000" y="2335389"/>
              <a:ext cx="1524000" cy="152400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69945" tIns="46630" rIns="69945" bIns="46630" numCol="1" rtlCol="0" anchor="b" anchorCtr="0" compatLnSpc="1">
              <a:prstTxWarp prst="textNoShape">
                <a:avLst/>
              </a:prstTxWarp>
            </a:bodyPr>
            <a:lstStyle/>
            <a:p>
              <a:pPr defTabSz="932290"/>
              <a:endParaRPr lang="en-US" sz="1530" dirty="0">
                <a:solidFill>
                  <a:schemeClr val="tx1"/>
                </a:solidFill>
                <a:latin typeface="Segoe UI" pitchFamily="34" charset="0"/>
                <a:ea typeface="Segoe UI" pitchFamily="34" charset="0"/>
                <a:cs typeface="Segoe UI" pitchFamily="34" charset="0"/>
              </a:endParaRPr>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05000" y="2742326"/>
              <a:ext cx="762000" cy="710127"/>
            </a:xfrm>
            <a:prstGeom prst="rect">
              <a:avLst/>
            </a:prstGeom>
          </p:spPr>
        </p:pic>
      </p:grpSp>
      <p:grpSp>
        <p:nvGrpSpPr>
          <p:cNvPr id="11" name="Group 10"/>
          <p:cNvGrpSpPr/>
          <p:nvPr/>
        </p:nvGrpSpPr>
        <p:grpSpPr>
          <a:xfrm>
            <a:off x="8705179" y="2574186"/>
            <a:ext cx="1554339" cy="1554339"/>
            <a:chOff x="6094413" y="2341033"/>
            <a:chExt cx="1524000" cy="1524000"/>
          </a:xfrm>
        </p:grpSpPr>
        <p:sp>
          <p:nvSpPr>
            <p:cNvPr id="8" name="Rectangle 7"/>
            <p:cNvSpPr/>
            <p:nvPr>
              <p:custDataLst>
                <p:tags r:id="rId4"/>
              </p:custDataLst>
            </p:nvPr>
          </p:nvSpPr>
          <p:spPr bwMode="auto">
            <a:xfrm>
              <a:off x="6094413" y="2341033"/>
              <a:ext cx="1524000" cy="1524000"/>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9945" tIns="46630" rIns="69945" bIns="46630" numCol="1" rtlCol="0" anchor="b" anchorCtr="0" compatLnSpc="1">
              <a:prstTxWarp prst="textNoShape">
                <a:avLst/>
              </a:prstTxWarp>
            </a:bodyPr>
            <a:lstStyle/>
            <a:p>
              <a:pPr defTabSz="932290"/>
              <a:endParaRPr lang="en-US" sz="1530" dirty="0">
                <a:solidFill>
                  <a:schemeClr val="tx1"/>
                </a:solidFill>
                <a:latin typeface="Segoe UI" pitchFamily="34" charset="0"/>
                <a:ea typeface="Segoe UI" pitchFamily="34" charset="0"/>
                <a:cs typeface="Segoe UI" pitchFamily="34" charset="0"/>
              </a:endParaRPr>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65913" y="2954278"/>
              <a:ext cx="381000" cy="297510"/>
            </a:xfrm>
            <a:prstGeom prst="rect">
              <a:avLst/>
            </a:prstGeom>
          </p:spPr>
        </p:pic>
      </p:grpSp>
      <p:grpSp>
        <p:nvGrpSpPr>
          <p:cNvPr id="12" name="Group 11"/>
          <p:cNvGrpSpPr/>
          <p:nvPr/>
        </p:nvGrpSpPr>
        <p:grpSpPr>
          <a:xfrm>
            <a:off x="7057580" y="2574186"/>
            <a:ext cx="1554339" cy="1554339"/>
            <a:chOff x="3139440" y="2286000"/>
            <a:chExt cx="1524000" cy="1524000"/>
          </a:xfrm>
        </p:grpSpPr>
        <p:sp>
          <p:nvSpPr>
            <p:cNvPr id="10" name="Rectangle 9"/>
            <p:cNvSpPr/>
            <p:nvPr>
              <p:custDataLst>
                <p:tags r:id="rId3"/>
              </p:custDataLst>
            </p:nvPr>
          </p:nvSpPr>
          <p:spPr bwMode="auto">
            <a:xfrm>
              <a:off x="3139440" y="2286000"/>
              <a:ext cx="1524000" cy="152400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9945" tIns="46630" rIns="69945" bIns="46630" numCol="1" rtlCol="0" anchor="b" anchorCtr="0" compatLnSpc="1">
              <a:prstTxWarp prst="textNoShape">
                <a:avLst/>
              </a:prstTxWarp>
            </a:bodyPr>
            <a:lstStyle/>
            <a:p>
              <a:pPr defTabSz="932290"/>
              <a:endParaRPr lang="en-US" sz="1530" dirty="0">
                <a:solidFill>
                  <a:srgbClr val="FFFFFF">
                    <a:alpha val="98824"/>
                  </a:srgbClr>
                </a:solidFill>
                <a:latin typeface="Segoe UI" pitchFamily="34" charset="0"/>
                <a:ea typeface="Segoe UI" pitchFamily="34" charset="0"/>
                <a:cs typeface="Segoe UI" pitchFamily="34" charset="0"/>
              </a:endParaRPr>
            </a:p>
          </p:txBody>
        </p:sp>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20440" y="2760260"/>
              <a:ext cx="762000" cy="575481"/>
            </a:xfrm>
            <a:prstGeom prst="rect">
              <a:avLst/>
            </a:prstGeom>
          </p:spPr>
        </p:pic>
      </p:grpSp>
      <p:sp>
        <p:nvSpPr>
          <p:cNvPr id="14" name="TextBox 13"/>
          <p:cNvSpPr txBox="1"/>
          <p:nvPr/>
        </p:nvSpPr>
        <p:spPr>
          <a:xfrm>
            <a:off x="6191749" y="4663016"/>
            <a:ext cx="5595622" cy="1776630"/>
          </a:xfrm>
          <a:prstGeom prst="rect">
            <a:avLst/>
          </a:prstGeom>
          <a:noFill/>
        </p:spPr>
        <p:txBody>
          <a:bodyPr wrap="square" lIns="93260" tIns="93260" rIns="93260" bIns="93260" rtlCol="0">
            <a:spAutoFit/>
          </a:bodyPr>
          <a:lstStyle/>
          <a:p>
            <a:pPr>
              <a:lnSpc>
                <a:spcPct val="90000"/>
              </a:lnSpc>
              <a:spcBef>
                <a:spcPct val="20000"/>
              </a:spcBef>
              <a:buSzPct val="90000"/>
            </a:pPr>
            <a:r>
              <a:rPr lang="en-US" sz="3264" dirty="0">
                <a:solidFill>
                  <a:schemeClr val="tx1">
                    <a:alpha val="99000"/>
                  </a:schemeClr>
                </a:solidFill>
              </a:rPr>
              <a:t>A Metro Slide</a:t>
            </a:r>
            <a:endParaRPr lang="en-US" sz="3264" dirty="0">
              <a:solidFill>
                <a:schemeClr val="tx1">
                  <a:alpha val="99000"/>
                </a:schemeClr>
              </a:solidFill>
              <a:sym typeface="Wingdings 2"/>
            </a:endParaRPr>
          </a:p>
          <a:p>
            <a:pPr>
              <a:lnSpc>
                <a:spcPct val="90000"/>
              </a:lnSpc>
              <a:spcBef>
                <a:spcPct val="20000"/>
              </a:spcBef>
              <a:buSzPct val="90000"/>
            </a:pPr>
            <a:r>
              <a:rPr lang="en-US" sz="3264" dirty="0">
                <a:solidFill>
                  <a:schemeClr val="tx1">
                    <a:alpha val="99000"/>
                  </a:schemeClr>
                </a:solidFill>
              </a:rPr>
              <a:t>Picture of a Surface</a:t>
            </a:r>
          </a:p>
          <a:p>
            <a:pPr>
              <a:lnSpc>
                <a:spcPct val="90000"/>
              </a:lnSpc>
              <a:spcBef>
                <a:spcPct val="20000"/>
              </a:spcBef>
              <a:buSzPct val="90000"/>
            </a:pPr>
            <a:r>
              <a:rPr lang="en-US" sz="3264" dirty="0">
                <a:solidFill>
                  <a:schemeClr val="tx1">
                    <a:alpha val="99000"/>
                  </a:schemeClr>
                </a:solidFill>
              </a:rPr>
              <a:t>Reference to the Cloud</a:t>
            </a:r>
          </a:p>
        </p:txBody>
      </p:sp>
      <p:grpSp>
        <p:nvGrpSpPr>
          <p:cNvPr id="16" name="Group 15"/>
          <p:cNvGrpSpPr/>
          <p:nvPr/>
        </p:nvGrpSpPr>
        <p:grpSpPr>
          <a:xfrm>
            <a:off x="3762382" y="2574186"/>
            <a:ext cx="1554339" cy="1554339"/>
            <a:chOff x="2655484" y="2502805"/>
            <a:chExt cx="1524000" cy="1524000"/>
          </a:xfrm>
        </p:grpSpPr>
        <p:sp>
          <p:nvSpPr>
            <p:cNvPr id="15" name="Rectangle 14"/>
            <p:cNvSpPr/>
            <p:nvPr>
              <p:custDataLst>
                <p:tags r:id="rId2"/>
              </p:custDataLst>
            </p:nvPr>
          </p:nvSpPr>
          <p:spPr bwMode="auto">
            <a:xfrm>
              <a:off x="2655484" y="2502805"/>
              <a:ext cx="1524000" cy="1524000"/>
            </a:xfrm>
            <a:prstGeom prst="rect">
              <a:avLst/>
            </a:prstGeom>
            <a:solidFill>
              <a:schemeClr val="tx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9945" tIns="46630" rIns="69945" bIns="46630" numCol="1" rtlCol="0" anchor="b" anchorCtr="0" compatLnSpc="1">
              <a:prstTxWarp prst="textNoShape">
                <a:avLst/>
              </a:prstTxWarp>
            </a:bodyPr>
            <a:lstStyle/>
            <a:p>
              <a:pPr defTabSz="932290"/>
              <a:endParaRPr lang="en-US" sz="1530" dirty="0">
                <a:solidFill>
                  <a:srgbClr val="FFFFFF">
                    <a:alpha val="98824"/>
                  </a:srgbClr>
                </a:solidFill>
                <a:latin typeface="Segoe UI" pitchFamily="34" charset="0"/>
                <a:ea typeface="Segoe UI" pitchFamily="34" charset="0"/>
                <a:cs typeface="Segoe UI" pitchFamily="34" charset="0"/>
              </a:endParaRPr>
            </a:p>
          </p:txBody>
        </p:sp>
        <p:sp>
          <p:nvSpPr>
            <p:cNvPr id="17" name="Freeform 77"/>
            <p:cNvSpPr>
              <a:spLocks noEditPoints="1"/>
            </p:cNvSpPr>
            <p:nvPr/>
          </p:nvSpPr>
          <p:spPr bwMode="auto">
            <a:xfrm>
              <a:off x="3092829" y="3042042"/>
              <a:ext cx="649310" cy="445527"/>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grpSp>
      <p:grpSp>
        <p:nvGrpSpPr>
          <p:cNvPr id="18" name="Group 17"/>
          <p:cNvGrpSpPr/>
          <p:nvPr/>
        </p:nvGrpSpPr>
        <p:grpSpPr>
          <a:xfrm>
            <a:off x="2114782" y="2574186"/>
            <a:ext cx="1566774" cy="1554339"/>
            <a:chOff x="2071052" y="2523941"/>
            <a:chExt cx="1536192" cy="1524000"/>
          </a:xfrm>
        </p:grpSpPr>
        <p:sp>
          <p:nvSpPr>
            <p:cNvPr id="3" name="Rectangle 2"/>
            <p:cNvSpPr/>
            <p:nvPr>
              <p:custDataLst>
                <p:tags r:id="rId1"/>
              </p:custDataLst>
            </p:nvPr>
          </p:nvSpPr>
          <p:spPr bwMode="auto">
            <a:xfrm>
              <a:off x="2077148" y="2523941"/>
              <a:ext cx="1524000" cy="1524000"/>
            </a:xfrm>
            <a:prstGeom prst="rect">
              <a:avLst/>
            </a:prstGeom>
            <a:solidFill>
              <a:srgbClr val="50505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9945" tIns="46630" rIns="69945" bIns="46630" numCol="1" rtlCol="0" anchor="b" anchorCtr="0" compatLnSpc="1">
              <a:prstTxWarp prst="textNoShape">
                <a:avLst/>
              </a:prstTxWarp>
            </a:bodyPr>
            <a:lstStyle/>
            <a:p>
              <a:pPr defTabSz="932290"/>
              <a:endParaRPr lang="en-US" sz="1530" dirty="0">
                <a:solidFill>
                  <a:srgbClr val="FFFFFF">
                    <a:alpha val="98824"/>
                  </a:srgbClr>
                </a:solidFill>
                <a:latin typeface="Segoe UI" pitchFamily="34" charset="0"/>
                <a:ea typeface="Segoe UI" pitchFamily="34" charset="0"/>
                <a:cs typeface="Segoe UI" pitchFamily="34" charset="0"/>
              </a:endParaRPr>
            </a:p>
          </p:txBody>
        </p:sp>
        <p:pic>
          <p:nvPicPr>
            <p:cNvPr id="19" name="Picture 2" descr="http://cdn.cbsi.com.au/story_media/339339920/ms-surface-news_1.jpg"/>
            <p:cNvPicPr>
              <a:picLocks noChangeAspect="1" noChangeArrowheads="1"/>
            </p:cNvPicPr>
            <p:nvPr/>
          </p:nvPicPr>
          <p:blipFill>
            <a:blip r:embed="rId10"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071052" y="2709869"/>
              <a:ext cx="1536192" cy="1152144"/>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metro check"/>
          <p:cNvSpPr/>
          <p:nvPr/>
        </p:nvSpPr>
        <p:spPr>
          <a:xfrm>
            <a:off x="8782896" y="4740733"/>
            <a:ext cx="402517" cy="382308"/>
          </a:xfrm>
          <a:prstGeom prst="rect">
            <a:avLst/>
          </a:prstGeom>
        </p:spPr>
        <p:txBody>
          <a:bodyPr wrap="none">
            <a:spAutoFit/>
          </a:bodyPr>
          <a:lstStyle/>
          <a:p>
            <a:r>
              <a:rPr lang="en-US" sz="1836" dirty="0">
                <a:solidFill>
                  <a:schemeClr val="tx1">
                    <a:alpha val="99000"/>
                  </a:schemeClr>
                </a:solidFill>
                <a:sym typeface="Wingdings 2"/>
              </a:rPr>
              <a:t></a:t>
            </a:r>
            <a:endParaRPr lang="en-US" sz="1836" dirty="0"/>
          </a:p>
        </p:txBody>
      </p:sp>
      <p:sp>
        <p:nvSpPr>
          <p:cNvPr id="20" name="metro"/>
          <p:cNvSpPr/>
          <p:nvPr/>
        </p:nvSpPr>
        <p:spPr bwMode="auto">
          <a:xfrm>
            <a:off x="8908085" y="4864399"/>
            <a:ext cx="210204" cy="225691"/>
          </a:xfrm>
          <a:prstGeom prst="rect">
            <a:avLst/>
          </a:prstGeom>
          <a:noFill/>
          <a:ln w="1905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8" name="surface check"/>
          <p:cNvSpPr/>
          <p:nvPr/>
        </p:nvSpPr>
        <p:spPr>
          <a:xfrm>
            <a:off x="9869322" y="5284752"/>
            <a:ext cx="402517" cy="382308"/>
          </a:xfrm>
          <a:prstGeom prst="rect">
            <a:avLst/>
          </a:prstGeom>
        </p:spPr>
        <p:txBody>
          <a:bodyPr wrap="none">
            <a:spAutoFit/>
          </a:bodyPr>
          <a:lstStyle/>
          <a:p>
            <a:r>
              <a:rPr lang="en-US" sz="1836" dirty="0">
                <a:solidFill>
                  <a:schemeClr val="tx1">
                    <a:alpha val="99000"/>
                  </a:schemeClr>
                </a:solidFill>
                <a:sym typeface="Wingdings 2"/>
              </a:rPr>
              <a:t></a:t>
            </a:r>
            <a:endParaRPr lang="en-US" sz="1836" dirty="0"/>
          </a:p>
        </p:txBody>
      </p:sp>
      <p:sp>
        <p:nvSpPr>
          <p:cNvPr id="29" name="surface"/>
          <p:cNvSpPr/>
          <p:nvPr/>
        </p:nvSpPr>
        <p:spPr bwMode="auto">
          <a:xfrm>
            <a:off x="9994511" y="5408418"/>
            <a:ext cx="210204" cy="225691"/>
          </a:xfrm>
          <a:prstGeom prst="rect">
            <a:avLst/>
          </a:prstGeom>
          <a:noFill/>
          <a:ln w="1905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31" name="cloud check"/>
          <p:cNvSpPr/>
          <p:nvPr/>
        </p:nvSpPr>
        <p:spPr>
          <a:xfrm>
            <a:off x="10492669" y="5828770"/>
            <a:ext cx="402517" cy="382308"/>
          </a:xfrm>
          <a:prstGeom prst="rect">
            <a:avLst/>
          </a:prstGeom>
        </p:spPr>
        <p:txBody>
          <a:bodyPr wrap="none">
            <a:spAutoFit/>
          </a:bodyPr>
          <a:lstStyle/>
          <a:p>
            <a:r>
              <a:rPr lang="en-US" sz="1836" dirty="0">
                <a:solidFill>
                  <a:schemeClr val="tx1">
                    <a:alpha val="99000"/>
                  </a:schemeClr>
                </a:solidFill>
                <a:sym typeface="Wingdings 2"/>
              </a:rPr>
              <a:t></a:t>
            </a:r>
            <a:endParaRPr lang="en-US" sz="1836" dirty="0"/>
          </a:p>
        </p:txBody>
      </p:sp>
      <p:sp>
        <p:nvSpPr>
          <p:cNvPr id="32" name="cloud"/>
          <p:cNvSpPr/>
          <p:nvPr/>
        </p:nvSpPr>
        <p:spPr bwMode="auto">
          <a:xfrm>
            <a:off x="10617858" y="5952436"/>
            <a:ext cx="210204" cy="225691"/>
          </a:xfrm>
          <a:prstGeom prst="rect">
            <a:avLst/>
          </a:prstGeom>
          <a:noFill/>
          <a:ln w="1905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9300146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animBg="1"/>
      <p:bldP spid="28" grpId="0"/>
      <p:bldP spid="29" grpId="0" animBg="1"/>
      <p:bldP spid="31" grpId="0"/>
      <p:bldP spid="3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408612"/>
          </a:xfrm>
        </p:spPr>
        <p:txBody>
          <a:bodyPr>
            <a:normAutofit/>
          </a:bodyPr>
          <a:lstStyle/>
          <a:p>
            <a:pPr marL="932597" indent="-932597">
              <a:buFont typeface="+mj-lt"/>
              <a:buAutoNum type="arabicPeriod"/>
            </a:pPr>
            <a:r>
              <a:rPr lang="en-US" dirty="0" smtClean="0"/>
              <a:t>Inventory the claims encodings</a:t>
            </a:r>
          </a:p>
          <a:p>
            <a:pPr marL="932597" indent="-932597">
              <a:buFont typeface="+mj-lt"/>
              <a:buAutoNum type="arabicPeriod"/>
            </a:pPr>
            <a:r>
              <a:rPr lang="en-US" dirty="0" smtClean="0"/>
              <a:t>Sync the claims encodings</a:t>
            </a:r>
          </a:p>
          <a:p>
            <a:pPr marL="932597" indent="-932597">
              <a:buFont typeface="+mj-lt"/>
              <a:buAutoNum type="arabicPeriod"/>
            </a:pPr>
            <a:r>
              <a:rPr lang="en-US" dirty="0" smtClean="0"/>
              <a:t>Migrate the trusted provider</a:t>
            </a:r>
          </a:p>
          <a:p>
            <a:pPr marL="932597" indent="-932597">
              <a:buFont typeface="+mj-lt"/>
              <a:buAutoNum type="arabicPeriod"/>
            </a:pPr>
            <a:r>
              <a:rPr lang="en-US" dirty="0" smtClean="0"/>
              <a:t>Migrate/update the provider realms if needed</a:t>
            </a:r>
          </a:p>
          <a:p>
            <a:pPr marL="932597" indent="-932597">
              <a:buFont typeface="+mj-lt"/>
              <a:buAutoNum type="arabicPeriod"/>
            </a:pPr>
            <a:r>
              <a:rPr lang="en-US" dirty="0" smtClean="0"/>
              <a:t>Migrate content DB’s</a:t>
            </a:r>
          </a:p>
          <a:p>
            <a:pPr marL="932597" indent="-932597">
              <a:buFont typeface="+mj-lt"/>
              <a:buAutoNum type="arabicPeriod"/>
            </a:pPr>
            <a:r>
              <a:rPr lang="en-US" dirty="0" smtClean="0"/>
              <a:t>Add web app policies</a:t>
            </a:r>
          </a:p>
          <a:p>
            <a:pPr marL="932597" indent="-932597">
              <a:buFont typeface="+mj-lt"/>
              <a:buAutoNum type="arabicPeriod"/>
            </a:pPr>
            <a:r>
              <a:rPr lang="en-US" dirty="0" smtClean="0"/>
              <a:t>Test, test, test</a:t>
            </a:r>
            <a:endParaRPr lang="en-US" dirty="0"/>
          </a:p>
        </p:txBody>
      </p:sp>
      <p:sp>
        <p:nvSpPr>
          <p:cNvPr id="4" name="Title 3"/>
          <p:cNvSpPr>
            <a:spLocks noGrp="1"/>
          </p:cNvSpPr>
          <p:nvPr>
            <p:ph type="title"/>
          </p:nvPr>
        </p:nvSpPr>
        <p:spPr/>
        <p:txBody>
          <a:bodyPr/>
          <a:lstStyle/>
          <a:p>
            <a:r>
              <a:rPr lang="en-US" sz="4896" dirty="0"/>
              <a:t>SAML To SAML High Level Migration Steps</a:t>
            </a:r>
          </a:p>
        </p:txBody>
      </p:sp>
      <p:sp>
        <p:nvSpPr>
          <p:cNvPr id="8" name="Left Arrow Callout 7"/>
          <p:cNvSpPr/>
          <p:nvPr/>
        </p:nvSpPr>
        <p:spPr bwMode="auto">
          <a:xfrm>
            <a:off x="7285037" y="1668462"/>
            <a:ext cx="3885847" cy="1243471"/>
          </a:xfrm>
          <a:prstGeom prst="leftArrowCallou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rPr>
              <a:t>Be sure to </a:t>
            </a:r>
            <a:r>
              <a:rPr lang="en-US" sz="2040" dirty="0" err="1">
                <a:gradFill>
                  <a:gsLst>
                    <a:gs pos="0">
                      <a:srgbClr val="FFFFFF"/>
                    </a:gs>
                    <a:gs pos="100000">
                      <a:srgbClr val="FFFFFF"/>
                    </a:gs>
                  </a:gsLst>
                  <a:lin ang="5400000" scaled="0"/>
                </a:gradFill>
              </a:rPr>
              <a:t>backup</a:t>
            </a:r>
            <a:r>
              <a:rPr lang="en-US" sz="2040" dirty="0">
                <a:gradFill>
                  <a:gsLst>
                    <a:gs pos="0">
                      <a:srgbClr val="FFFFFF"/>
                    </a:gs>
                    <a:gs pos="100000">
                      <a:srgbClr val="FFFFFF"/>
                    </a:gs>
                  </a:gsLst>
                  <a:lin ang="5400000" scaled="0"/>
                </a:gradFill>
              </a:rPr>
              <a:t> your </a:t>
            </a:r>
            <a:r>
              <a:rPr lang="en-US" sz="2040" dirty="0" err="1">
                <a:gradFill>
                  <a:gsLst>
                    <a:gs pos="0">
                      <a:srgbClr val="FFFFFF"/>
                    </a:gs>
                    <a:gs pos="100000">
                      <a:srgbClr val="FFFFFF"/>
                    </a:gs>
                  </a:gsLst>
                  <a:lin ang="5400000" scaled="0"/>
                </a:gradFill>
              </a:rPr>
              <a:t>config</a:t>
            </a:r>
            <a:r>
              <a:rPr lang="en-US" sz="2040" dirty="0">
                <a:gradFill>
                  <a:gsLst>
                    <a:gs pos="0">
                      <a:srgbClr val="FFFFFF"/>
                    </a:gs>
                    <a:gs pos="100000">
                      <a:srgbClr val="FFFFFF"/>
                    </a:gs>
                  </a:gsLst>
                  <a:lin ang="5400000" scaled="0"/>
                </a:gradFill>
              </a:rPr>
              <a:t> DB </a:t>
            </a:r>
          </a:p>
        </p:txBody>
      </p:sp>
    </p:spTree>
    <p:extLst>
      <p:ext uri="{BB962C8B-B14F-4D97-AF65-F5344CB8AC3E}">
        <p14:creationId xmlns:p14="http://schemas.microsoft.com/office/powerpoint/2010/main" val="4186649737"/>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Lessons Learned With Migration Testing</a:t>
            </a:r>
          </a:p>
        </p:txBody>
      </p:sp>
      <p:sp>
        <p:nvSpPr>
          <p:cNvPr id="3" name="Content Placeholder 2"/>
          <p:cNvSpPr>
            <a:spLocks noGrp="1"/>
          </p:cNvSpPr>
          <p:nvPr>
            <p:ph type="body" sz="quarter" idx="10"/>
          </p:nvPr>
        </p:nvSpPr>
        <p:spPr/>
        <p:txBody>
          <a:bodyPr/>
          <a:lstStyle/>
          <a:p>
            <a:pPr marL="0" indent="0">
              <a:buNone/>
            </a:pPr>
            <a:r>
              <a:rPr lang="en-US" sz="4080" dirty="0">
                <a:solidFill>
                  <a:schemeClr val="tx2"/>
                </a:solidFill>
              </a:rPr>
              <a:t>Understand the SQL Minimum Requirements for 2013</a:t>
            </a:r>
          </a:p>
          <a:p>
            <a:pPr marL="0" indent="0">
              <a:buNone/>
            </a:pPr>
            <a:r>
              <a:rPr lang="en-US" sz="4080" dirty="0">
                <a:solidFill>
                  <a:schemeClr val="tx2"/>
                </a:solidFill>
              </a:rPr>
              <a:t>Clean up SP2010 as much as possible</a:t>
            </a:r>
          </a:p>
          <a:p>
            <a:pPr marL="0" indent="0">
              <a:buNone/>
            </a:pPr>
            <a:r>
              <a:rPr lang="en-US" sz="4080" dirty="0">
                <a:solidFill>
                  <a:schemeClr val="tx2"/>
                </a:solidFill>
              </a:rPr>
              <a:t>Create and validate your backups</a:t>
            </a:r>
          </a:p>
          <a:p>
            <a:pPr marL="0" indent="0">
              <a:buNone/>
            </a:pPr>
            <a:r>
              <a:rPr lang="en-US" sz="4080" dirty="0">
                <a:solidFill>
                  <a:schemeClr val="tx2"/>
                </a:solidFill>
              </a:rPr>
              <a:t>Test and mount content DB early and often</a:t>
            </a:r>
          </a:p>
          <a:p>
            <a:pPr marL="0" indent="0">
              <a:buNone/>
            </a:pPr>
            <a:r>
              <a:rPr lang="en-US" sz="4080" dirty="0">
                <a:solidFill>
                  <a:schemeClr val="tx2"/>
                </a:solidFill>
              </a:rPr>
              <a:t>Know your scenario and test, test, test</a:t>
            </a:r>
          </a:p>
          <a:p>
            <a:endParaRPr lang="en-US" dirty="0"/>
          </a:p>
        </p:txBody>
      </p:sp>
    </p:spTree>
    <p:extLst>
      <p:ext uri="{BB962C8B-B14F-4D97-AF65-F5344CB8AC3E}">
        <p14:creationId xmlns:p14="http://schemas.microsoft.com/office/powerpoint/2010/main" val="938532743"/>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eaLnBrk="1" latinLnBrk="0" hangingPunct="1"/>
            <a:r>
              <a:rPr lang="en-US" sz="5507" dirty="0">
                <a:solidFill>
                  <a:schemeClr val="tx1"/>
                </a:solidFill>
                <a:ea typeface="+mj-ea"/>
                <a:cs typeface="+mj-cs"/>
              </a:rPr>
              <a:t>Things to Watch Out For</a:t>
            </a:r>
            <a:endParaRPr lang="en-US" sz="5507" dirty="0"/>
          </a:p>
        </p:txBody>
      </p:sp>
      <p:sp>
        <p:nvSpPr>
          <p:cNvPr id="3" name="Content Placeholder 2"/>
          <p:cNvSpPr>
            <a:spLocks noGrp="1"/>
          </p:cNvSpPr>
          <p:nvPr>
            <p:ph type="body" sz="quarter" idx="10"/>
          </p:nvPr>
        </p:nvSpPr>
        <p:spPr>
          <a:xfrm>
            <a:off x="274639" y="1212848"/>
            <a:ext cx="5486399" cy="5256213"/>
          </a:xfrm>
        </p:spPr>
        <p:txBody>
          <a:bodyPr>
            <a:normAutofit/>
          </a:bodyPr>
          <a:lstStyle/>
          <a:p>
            <a:r>
              <a:rPr lang="en-US" dirty="0" smtClean="0"/>
              <a:t>ECM Cache</a:t>
            </a:r>
          </a:p>
          <a:p>
            <a:r>
              <a:rPr lang="en-US" dirty="0" smtClean="0"/>
              <a:t>Search </a:t>
            </a:r>
          </a:p>
          <a:p>
            <a:pPr lvl="1"/>
            <a:r>
              <a:rPr lang="en-US" strike="sngStrike" dirty="0" smtClean="0"/>
              <a:t>Alerts</a:t>
            </a:r>
          </a:p>
          <a:p>
            <a:pPr lvl="1"/>
            <a:r>
              <a:rPr lang="en-US" dirty="0" smtClean="0"/>
              <a:t>Crawl account</a:t>
            </a:r>
          </a:p>
          <a:p>
            <a:r>
              <a:rPr lang="en-US" dirty="0" smtClean="0"/>
              <a:t>BI</a:t>
            </a:r>
          </a:p>
          <a:p>
            <a:pPr lvl="1"/>
            <a:r>
              <a:rPr lang="en-US" dirty="0" err="1" smtClean="0"/>
              <a:t>PowerPivot</a:t>
            </a:r>
            <a:r>
              <a:rPr lang="en-US" dirty="0" smtClean="0"/>
              <a:t>, SSRS, Performance Point</a:t>
            </a:r>
          </a:p>
          <a:p>
            <a:r>
              <a:rPr lang="en-US" dirty="0" smtClean="0"/>
              <a:t>Secure Store</a:t>
            </a:r>
          </a:p>
          <a:p>
            <a:r>
              <a:rPr lang="en-US" dirty="0" smtClean="0"/>
              <a:t>SPD Workflows</a:t>
            </a:r>
          </a:p>
          <a:p>
            <a:r>
              <a:rPr lang="en-US" dirty="0" smtClean="0"/>
              <a:t>Audit logs</a:t>
            </a:r>
          </a:p>
        </p:txBody>
      </p:sp>
      <p:sp>
        <p:nvSpPr>
          <p:cNvPr id="4" name="Text Placeholder 3"/>
          <p:cNvSpPr>
            <a:spLocks noGrp="1"/>
          </p:cNvSpPr>
          <p:nvPr>
            <p:ph type="body" sz="quarter" idx="11"/>
          </p:nvPr>
        </p:nvSpPr>
        <p:spPr>
          <a:xfrm>
            <a:off x="6675439" y="1212849"/>
            <a:ext cx="5486399" cy="5256212"/>
          </a:xfrm>
          <a:prstGeom prst="rect">
            <a:avLst/>
          </a:prstGeom>
        </p:spPr>
        <p:txBody>
          <a:bodyPr/>
          <a:lstStyle/>
          <a:p>
            <a:r>
              <a:rPr lang="en-US" dirty="0" smtClean="0"/>
              <a:t>Custom Code</a:t>
            </a:r>
            <a:endParaRPr lang="en-US" dirty="0"/>
          </a:p>
          <a:p>
            <a:r>
              <a:rPr lang="en-US" dirty="0" smtClean="0"/>
              <a:t>C2WTS</a:t>
            </a:r>
            <a:endParaRPr lang="en-US" dirty="0"/>
          </a:p>
          <a:p>
            <a:r>
              <a:rPr lang="en-US" dirty="0"/>
              <a:t>Clients</a:t>
            </a:r>
          </a:p>
          <a:p>
            <a:pPr lvl="1"/>
            <a:r>
              <a:rPr lang="en-US" dirty="0"/>
              <a:t>Office </a:t>
            </a:r>
            <a:r>
              <a:rPr lang="en-US" dirty="0" smtClean="0"/>
              <a:t>requirements</a:t>
            </a:r>
          </a:p>
          <a:p>
            <a:pPr lvl="1"/>
            <a:r>
              <a:rPr lang="en-US" sz="5405" dirty="0">
                <a:gradFill>
                  <a:gsLst>
                    <a:gs pos="100000">
                      <a:schemeClr val="tx2"/>
                    </a:gs>
                    <a:gs pos="0">
                      <a:schemeClr val="tx2"/>
                    </a:gs>
                  </a:gsLst>
                  <a:lin ang="5400000" scaled="0"/>
                </a:gradFill>
                <a:latin typeface="+mj-lt"/>
              </a:rPr>
              <a:t>3rd party tools</a:t>
            </a:r>
          </a:p>
        </p:txBody>
      </p:sp>
    </p:spTree>
    <p:extLst>
      <p:ext uri="{BB962C8B-B14F-4D97-AF65-F5344CB8AC3E}">
        <p14:creationId xmlns:p14="http://schemas.microsoft.com/office/powerpoint/2010/main" val="316347504"/>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896" dirty="0"/>
              <a:t>In Review: Session Objectives And Takeaways</a:t>
            </a:r>
          </a:p>
        </p:txBody>
      </p:sp>
      <p:sp>
        <p:nvSpPr>
          <p:cNvPr id="6" name="Text Placeholder 5"/>
          <p:cNvSpPr>
            <a:spLocks noGrp="1"/>
          </p:cNvSpPr>
          <p:nvPr>
            <p:ph type="body" sz="quarter" idx="10"/>
          </p:nvPr>
        </p:nvSpPr>
        <p:spPr>
          <a:xfrm>
            <a:off x="274638" y="1212850"/>
            <a:ext cx="11887200" cy="5027612"/>
          </a:xfrm>
        </p:spPr>
        <p:txBody>
          <a:bodyPr>
            <a:normAutofit/>
          </a:bodyPr>
          <a:lstStyle/>
          <a:p>
            <a:r>
              <a:rPr lang="en-US" dirty="0" smtClean="0"/>
              <a:t>Session Objective(s): </a:t>
            </a:r>
          </a:p>
          <a:p>
            <a:pPr marL="586111" lvl="1" indent="-293056">
              <a:lnSpc>
                <a:spcPct val="80000"/>
              </a:lnSpc>
            </a:pPr>
            <a:r>
              <a:rPr lang="en-US" sz="2040" dirty="0"/>
              <a:t>Discussed the common issues encountered when migrating claims based sites</a:t>
            </a:r>
          </a:p>
          <a:p>
            <a:pPr marL="586111" lvl="1" indent="-293056">
              <a:lnSpc>
                <a:spcPct val="80000"/>
              </a:lnSpc>
            </a:pPr>
            <a:r>
              <a:rPr lang="en-US" sz="2040" dirty="0"/>
              <a:t>Identified the different scenarios for claims migration</a:t>
            </a:r>
          </a:p>
          <a:p>
            <a:pPr marL="586111" lvl="1" indent="-293056">
              <a:lnSpc>
                <a:spcPct val="80000"/>
              </a:lnSpc>
            </a:pPr>
            <a:r>
              <a:rPr lang="en-US" sz="2040" dirty="0"/>
              <a:t>Identified the pros and cons when planning for migration</a:t>
            </a:r>
            <a:endParaRPr lang="en-US" sz="1938" dirty="0"/>
          </a:p>
          <a:p>
            <a:r>
              <a:rPr lang="en-US" dirty="0" smtClean="0"/>
              <a:t>Key Takeaways</a:t>
            </a:r>
          </a:p>
          <a:p>
            <a:pPr marL="586111" lvl="1" indent="-293056">
              <a:lnSpc>
                <a:spcPct val="80000"/>
              </a:lnSpc>
            </a:pPr>
            <a:r>
              <a:rPr lang="en-US" sz="2040" dirty="0"/>
              <a:t>Test, Test, Test</a:t>
            </a:r>
          </a:p>
          <a:p>
            <a:pPr marL="586111" lvl="1" indent="-293056">
              <a:lnSpc>
                <a:spcPct val="80000"/>
              </a:lnSpc>
            </a:pPr>
            <a:r>
              <a:rPr lang="en-US" sz="2040" dirty="0"/>
              <a:t>Know your migration scenario</a:t>
            </a:r>
          </a:p>
          <a:p>
            <a:pPr marL="586111" lvl="1" indent="-293056">
              <a:lnSpc>
                <a:spcPct val="80000"/>
              </a:lnSpc>
            </a:pPr>
            <a:r>
              <a:rPr lang="en-US" sz="2040" dirty="0"/>
              <a:t>Time your tests</a:t>
            </a:r>
          </a:p>
          <a:p>
            <a:pPr marL="586111" lvl="1" indent="-293056">
              <a:lnSpc>
                <a:spcPct val="80000"/>
              </a:lnSpc>
            </a:pPr>
            <a:r>
              <a:rPr lang="en-US" sz="2040" dirty="0"/>
              <a:t>Did I mention testing and back ups?</a:t>
            </a:r>
            <a:endParaRPr lang="en-US" sz="1938" dirty="0"/>
          </a:p>
        </p:txBody>
      </p:sp>
    </p:spTree>
    <p:extLst>
      <p:ext uri="{BB962C8B-B14F-4D97-AF65-F5344CB8AC3E}">
        <p14:creationId xmlns:p14="http://schemas.microsoft.com/office/powerpoint/2010/main" val="1737571674"/>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50295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Tree>
    <p:extLst>
      <p:ext uri="{BB962C8B-B14F-4D97-AF65-F5344CB8AC3E}">
        <p14:creationId xmlns:p14="http://schemas.microsoft.com/office/powerpoint/2010/main" val="305412880"/>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6119" dirty="0"/>
              <a:t>Reserved Claim Types and Identifiers</a:t>
            </a:r>
          </a:p>
        </p:txBody>
      </p:sp>
      <p:graphicFrame>
        <p:nvGraphicFramePr>
          <p:cNvPr id="7" name="Content Placeholder 9"/>
          <p:cNvGraphicFramePr>
            <a:graphicFrameLocks/>
          </p:cNvGraphicFramePr>
          <p:nvPr>
            <p:extLst/>
          </p:nvPr>
        </p:nvGraphicFramePr>
        <p:xfrm>
          <a:off x="156316" y="1243471"/>
          <a:ext cx="11920460" cy="5320276"/>
        </p:xfrm>
        <a:graphic>
          <a:graphicData uri="http://schemas.openxmlformats.org/drawingml/2006/table">
            <a:tbl>
              <a:tblPr bandCol="1">
                <a:tableStyleId>{B301B821-A1FF-4177-AEE7-76D212191A09}</a:tableStyleId>
              </a:tblPr>
              <a:tblGrid>
                <a:gridCol w="379669"/>
                <a:gridCol w="208819"/>
                <a:gridCol w="4350564"/>
                <a:gridCol w="350731"/>
                <a:gridCol w="211516"/>
                <a:gridCol w="2952154"/>
                <a:gridCol w="47431"/>
                <a:gridCol w="327735"/>
                <a:gridCol w="211516"/>
                <a:gridCol w="2880325"/>
              </a:tblGrid>
              <a:tr h="305070">
                <a:tc>
                  <a:txBody>
                    <a:bodyPr/>
                    <a:lstStyle/>
                    <a:p>
                      <a:pPr algn="l" fontAlgn="b"/>
                      <a:r>
                        <a:rPr lang="en-US" sz="1500" u="none" strike="noStrike" dirty="0">
                          <a:effectLst/>
                        </a:rPr>
                        <a:t>'!'</a:t>
                      </a:r>
                      <a:endParaRPr lang="en-US" sz="1500" b="0" i="0" u="none" strike="noStrike" dirty="0">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dirty="0" err="1">
                          <a:effectLst/>
                        </a:rPr>
                        <a:t>SPClaimTypes.IdentityProvider</a:t>
                      </a:r>
                      <a:endParaRPr lang="en-US" sz="1500" b="0" i="0" u="none" strike="noStrike" dirty="0">
                        <a:solidFill>
                          <a:srgbClr val="000000"/>
                        </a:solidFill>
                        <a:effectLst/>
                        <a:latin typeface="Calibri"/>
                      </a:endParaRPr>
                    </a:p>
                  </a:txBody>
                  <a:tcPr marL="6450" marR="6450" marT="6451" marB="0" anchor="b"/>
                </a:tc>
                <a:tc>
                  <a:txBody>
                    <a:bodyPr/>
                    <a:lstStyle/>
                    <a:p>
                      <a:pPr algn="l" fontAlgn="b"/>
                      <a:r>
                        <a:rPr lang="en-US" sz="1500" u="none" strike="noStrike">
                          <a:effectLst/>
                        </a:rPr>
                        <a:t>'0'</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ClaimTypes.AuthorizationDecision</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ClaimTypes.PostalCode</a:t>
                      </a:r>
                      <a:endParaRPr lang="en-US" sz="1500" b="0" i="0" u="none" strike="noStrike">
                        <a:solidFill>
                          <a:srgbClr val="000000"/>
                        </a:solidFill>
                        <a:effectLst/>
                        <a:latin typeface="Calibri"/>
                      </a:endParaRPr>
                    </a:p>
                  </a:txBody>
                  <a:tcPr marL="6450" marR="6450" marT="6451" marB="0" anchor="b"/>
                </a:tc>
              </a:tr>
              <a:tr h="305070">
                <a:tc>
                  <a:txBody>
                    <a:bodyPr/>
                    <a:lstStyle/>
                    <a:p>
                      <a:pPr algn="l" fontAlgn="b"/>
                      <a:r>
                        <a:rPr lang="en-US" sz="1500" u="none" strike="noStrike" dirty="0">
                          <a:effectLst/>
                        </a:rPr>
                        <a:t>'"'</a:t>
                      </a:r>
                      <a:endParaRPr lang="en-US" sz="1500" b="0" i="0" u="none" strike="noStrike" dirty="0">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SPClaimTypes.UserIdentifier</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'1'</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ClaimTypes.Country</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ClaimTypes.PPID</a:t>
                      </a:r>
                      <a:endParaRPr lang="en-US" sz="1500" b="0" i="0" u="none" strike="noStrike">
                        <a:solidFill>
                          <a:srgbClr val="000000"/>
                        </a:solidFill>
                        <a:effectLst/>
                        <a:latin typeface="Calibri"/>
                      </a:endParaRPr>
                    </a:p>
                  </a:txBody>
                  <a:tcPr marL="6450" marR="6450" marT="6451" marB="0" anchor="b"/>
                </a:tc>
              </a:tr>
              <a:tr h="239602">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SPClaimTypes.UserLogonName</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'2'</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ClaimTypes.DateOfBirth</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ClaimTypes.Rsa</a:t>
                      </a:r>
                      <a:endParaRPr lang="en-US" sz="1500" b="0" i="0" u="none" strike="noStrike">
                        <a:solidFill>
                          <a:srgbClr val="000000"/>
                        </a:solidFill>
                        <a:effectLst/>
                        <a:latin typeface="Calibri"/>
                      </a:endParaRPr>
                    </a:p>
                  </a:txBody>
                  <a:tcPr marL="6450" marR="6450" marT="6451" marB="0" anchor="b"/>
                </a:tc>
              </a:tr>
              <a:tr h="305070">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SPClaimTypes.DistributionListClaimType</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'3'</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ClaimTypes.DenyOnlySid</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ClaimTypes.Sid</a:t>
                      </a:r>
                      <a:endParaRPr lang="en-US" sz="1500" b="0" i="0" u="none" strike="noStrike">
                        <a:solidFill>
                          <a:srgbClr val="000000"/>
                        </a:solidFill>
                        <a:effectLst/>
                        <a:latin typeface="Calibri"/>
                      </a:endParaRPr>
                    </a:p>
                  </a:txBody>
                  <a:tcPr marL="6450" marR="6450" marT="6451" marB="0" anchor="b"/>
                </a:tc>
              </a:tr>
              <a:tr h="239602">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SPClaimTypes.FarmId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'4'</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ClaimTypes.Dns</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'_'</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ClaimTypes.Spn</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'&amp;'</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"http://schemas.microsoft.com/sharepoint/2009/08/claims/processidentitysid"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'5'</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dirty="0" err="1">
                          <a:effectLst/>
                        </a:rPr>
                        <a:t>ClaimTypes.Email</a:t>
                      </a:r>
                      <a:endParaRPr lang="en-US" sz="1500" b="0" i="0" u="none" strike="noStrike" dirty="0">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ClaimTypes.StateOrProvince</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"http://schemas.microsoft.com/sharepoint/2009/08/claims/processidentitylogonname"</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'6'</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ClaimTypes.Gender</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ClaimTypes.StreetAddress</a:t>
                      </a:r>
                      <a:endParaRPr lang="en-US" sz="1500" b="0" i="0" u="none" strike="noStrike">
                        <a:solidFill>
                          <a:srgbClr val="000000"/>
                        </a:solidFill>
                        <a:effectLst/>
                        <a:latin typeface="Calibri"/>
                      </a:endParaRPr>
                    </a:p>
                  </a:txBody>
                  <a:tcPr marL="6450" marR="6450" marT="6451" marB="0" anchor="b"/>
                </a:tc>
              </a:tr>
              <a:tr h="239602">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SPClaimTypes.IsAuthenticated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'7'</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ClaimTypes.GivenName</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'b'</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ClaimTypes.Surname</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"http://schemas.microsoft.com/ws/2008/06/identity/claims/primarysid"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'8'</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ClaimTypes.Hash</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ClaimTypes.System</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"http://schemas.microsoft.com/ws/2008/06/identity/claims/primarygroupsid"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'9'</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ClaimTypes.HomePhone</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ClaimTypes.Thumbprint</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"http://schemas.microsoft.com/ws/2008/06/identity/claims/groupsid"</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'&lt;'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ClaimTypes.Locality</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'e'</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ClaimTypes.Upn</a:t>
                      </a:r>
                      <a:endParaRPr lang="en-US" sz="1500" b="0" i="0" u="none" strike="noStrike">
                        <a:solidFill>
                          <a:srgbClr val="000000"/>
                        </a:solidFill>
                        <a:effectLst/>
                        <a:latin typeface="Calibri"/>
                      </a:endParaRPr>
                    </a:p>
                  </a:txBody>
                  <a:tcPr marL="6450" marR="6450" marT="6451" marB="0" anchor="b"/>
                </a:tc>
              </a:tr>
              <a:tr h="472753">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"http://schemas.microsoft.com/ws/2008/06/identity/claims/role"</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ClaimTypes.MobilePhone</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'f'</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ClaimTypes.Uri</a:t>
                      </a:r>
                      <a:endParaRPr lang="en-US" sz="1500" b="0" i="0" u="none" strike="noStrike">
                        <a:solidFill>
                          <a:srgbClr val="000000"/>
                        </a:solidFill>
                        <a:effectLst/>
                        <a:latin typeface="Calibri"/>
                      </a:endParaRPr>
                    </a:p>
                  </a:txBody>
                  <a:tcPr marL="6450" marR="6450" marT="6451" marB="0" anchor="b"/>
                </a:tc>
              </a:tr>
              <a:tr h="239602">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ClaimTypes.Anonymous</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'&gt;'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ClaimTypes.Name</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'g'</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ClaimTypes.Webpage</a:t>
                      </a:r>
                      <a:endParaRPr lang="en-US" sz="1500" b="0" i="0" u="none" strike="noStrike">
                        <a:solidFill>
                          <a:srgbClr val="000000"/>
                        </a:solidFill>
                        <a:effectLst/>
                        <a:latin typeface="Calibri"/>
                      </a:endParaRPr>
                    </a:p>
                  </a:txBody>
                  <a:tcPr marL="6450" marR="6450" marT="6451" marB="0" anchor="b"/>
                </a:tc>
              </a:tr>
              <a:tr h="305070">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dirty="0" err="1">
                          <a:effectLst/>
                        </a:rPr>
                        <a:t>ClaimTypes.Authentication</a:t>
                      </a:r>
                      <a:endParaRPr lang="en-US" sz="1500" b="0" i="0" u="none" strike="noStrike" dirty="0">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ClaimTypes.NameIdentifier</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'h'</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SPClaimTypes.ProviderUserKey</a:t>
                      </a:r>
                      <a:endParaRPr lang="en-US" sz="1500" b="0" i="0" u="none" strike="noStrike">
                        <a:solidFill>
                          <a:srgbClr val="000000"/>
                        </a:solidFill>
                        <a:effectLst/>
                        <a:latin typeface="Calibri"/>
                      </a:endParaRPr>
                    </a:p>
                  </a:txBody>
                  <a:tcPr marL="6450" marR="6450" marT="6451" marB="0" anchor="b"/>
                </a:tc>
              </a:tr>
              <a:tr h="305070">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a:t>
                      </a:r>
                      <a:endParaRPr lang="en-US" sz="1500" b="0" i="0" u="none" strike="noStrike">
                        <a:solidFill>
                          <a:srgbClr val="000000"/>
                        </a:solidFill>
                        <a:effectLst/>
                        <a:latin typeface="Calibri"/>
                      </a:endParaRPr>
                    </a:p>
                  </a:txBody>
                  <a:tcPr marL="6450" marR="6450" marT="6451" marB="0" anchor="b"/>
                </a:tc>
                <a:tc>
                  <a:txBody>
                    <a:bodyPr/>
                    <a:lstStyle/>
                    <a:p>
                      <a:pPr algn="l" fontAlgn="b"/>
                      <a:r>
                        <a:rPr lang="en-US" sz="1500" u="none" strike="noStrike">
                          <a:effectLst/>
                        </a:rPr>
                        <a:t>ClaimTypes.OtherPhone</a:t>
                      </a:r>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a:solidFill>
                          <a:srgbClr val="000000"/>
                        </a:solidFill>
                        <a:effectLst/>
                        <a:latin typeface="Calibri"/>
                      </a:endParaRPr>
                    </a:p>
                  </a:txBody>
                  <a:tcPr marL="6450" marR="6450" marT="6451" marB="0" anchor="b"/>
                </a:tc>
                <a:tc>
                  <a:txBody>
                    <a:bodyPr/>
                    <a:lstStyle/>
                    <a:p>
                      <a:pPr algn="l" fontAlgn="b"/>
                      <a:endParaRPr lang="en-US" sz="1500" b="0" i="0" u="none" strike="noStrike" dirty="0">
                        <a:solidFill>
                          <a:srgbClr val="000000"/>
                        </a:solidFill>
                        <a:effectLst/>
                        <a:latin typeface="Calibri"/>
                      </a:endParaRPr>
                    </a:p>
                  </a:txBody>
                  <a:tcPr marL="6450" marR="6450" marT="6451" marB="0" anchor="b"/>
                </a:tc>
              </a:tr>
            </a:tbl>
          </a:graphicData>
        </a:graphic>
      </p:graphicFrame>
    </p:spTree>
    <p:extLst>
      <p:ext uri="{BB962C8B-B14F-4D97-AF65-F5344CB8AC3E}">
        <p14:creationId xmlns:p14="http://schemas.microsoft.com/office/powerpoint/2010/main" val="2725542039"/>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Claims Encoding – Windows Identity</a:t>
            </a:r>
          </a:p>
        </p:txBody>
      </p:sp>
      <p:sp>
        <p:nvSpPr>
          <p:cNvPr id="7" name="WinClaim"/>
          <p:cNvSpPr/>
          <p:nvPr/>
        </p:nvSpPr>
        <p:spPr>
          <a:xfrm>
            <a:off x="1038462" y="3289135"/>
            <a:ext cx="10999008" cy="98988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lIns="124326" tIns="62162" rIns="124326" bIns="62162">
            <a:spAutoFit/>
          </a:bodyPr>
          <a:lstStyle/>
          <a:p>
            <a:pPr defTabSz="1243194"/>
            <a:r>
              <a:rPr lang="en-US" sz="5507" dirty="0">
                <a:solidFill>
                  <a:srgbClr val="000000"/>
                </a:solidFill>
              </a:rPr>
              <a:t>i</a:t>
            </a:r>
            <a:r>
              <a:rPr lang="en-US" sz="5507" b="1" dirty="0">
                <a:solidFill>
                  <a:srgbClr val="FFFFFF"/>
                </a:solidFill>
              </a:rPr>
              <a:t>:</a:t>
            </a:r>
            <a:r>
              <a:rPr lang="en-US" sz="5507" dirty="0">
                <a:solidFill>
                  <a:srgbClr val="000000"/>
                </a:solidFill>
              </a:rPr>
              <a:t>0</a:t>
            </a:r>
            <a:r>
              <a:rPr lang="en-US" sz="5507" dirty="0">
                <a:solidFill>
                  <a:srgbClr val="008FBA"/>
                </a:solidFill>
              </a:rPr>
              <a:t>#</a:t>
            </a:r>
            <a:r>
              <a:rPr lang="en-US" sz="5507" b="1" dirty="0">
                <a:solidFill>
                  <a:srgbClr val="FFFFFF"/>
                </a:solidFill>
              </a:rPr>
              <a:t>.</a:t>
            </a:r>
            <a:r>
              <a:rPr lang="en-US" sz="5507" dirty="0">
                <a:solidFill>
                  <a:srgbClr val="000000"/>
                </a:solidFill>
              </a:rPr>
              <a:t>w</a:t>
            </a:r>
            <a:r>
              <a:rPr lang="en-US" sz="5507" b="1" dirty="0">
                <a:solidFill>
                  <a:srgbClr val="FFFFFF"/>
                </a:solidFill>
              </a:rPr>
              <a:t>|</a:t>
            </a:r>
            <a:r>
              <a:rPr lang="en-US" sz="5507" dirty="0">
                <a:solidFill>
                  <a:srgbClr val="000000"/>
                </a:solidFill>
              </a:rPr>
              <a:t>domain\sAMAccountName</a:t>
            </a:r>
          </a:p>
        </p:txBody>
      </p:sp>
      <p:sp>
        <p:nvSpPr>
          <p:cNvPr id="8" name="Fed Claim" hidden="1"/>
          <p:cNvSpPr/>
          <p:nvPr/>
        </p:nvSpPr>
        <p:spPr>
          <a:xfrm>
            <a:off x="622619" y="2708916"/>
            <a:ext cx="12366516" cy="813903"/>
          </a:xfrm>
          <a:prstGeom prst="rect">
            <a:avLst/>
          </a:prstGeom>
        </p:spPr>
        <p:txBody>
          <a:bodyPr wrap="none" lIns="124326" tIns="62162" rIns="124326" bIns="62162">
            <a:spAutoFit/>
          </a:bodyPr>
          <a:lstStyle/>
          <a:p>
            <a:pPr defTabSz="1243194"/>
            <a:r>
              <a:rPr lang="en-US" sz="4386" dirty="0">
                <a:solidFill>
                  <a:srgbClr val="FFFFFF"/>
                </a:solidFill>
              </a:rPr>
              <a:t>Federated Claim - i:0e.t|</a:t>
            </a:r>
            <a:r>
              <a:rPr lang="en-US" sz="4386" dirty="0">
                <a:gradFill>
                  <a:gsLst>
                    <a:gs pos="0">
                      <a:srgbClr val="FFFFFF"/>
                    </a:gs>
                    <a:gs pos="86000">
                      <a:srgbClr val="FFFFFF"/>
                    </a:gs>
                  </a:gsLst>
                  <a:lin ang="5400000" scaled="0"/>
                </a:gradFill>
                <a:latin typeface="Segoe UI Light" pitchFamily="34" charset="0"/>
              </a:rPr>
              <a:t>fedpartner|ID Claim Value</a:t>
            </a:r>
            <a:endParaRPr lang="en-US" sz="3264" dirty="0">
              <a:solidFill>
                <a:srgbClr val="FFFFFF"/>
              </a:solidFill>
            </a:endParaRPr>
          </a:p>
        </p:txBody>
      </p:sp>
      <p:sp>
        <p:nvSpPr>
          <p:cNvPr id="9" name="OOTB Custom Claim" hidden="1"/>
          <p:cNvSpPr/>
          <p:nvPr/>
        </p:nvSpPr>
        <p:spPr>
          <a:xfrm>
            <a:off x="622619" y="3479331"/>
            <a:ext cx="12640593" cy="813903"/>
          </a:xfrm>
          <a:prstGeom prst="rect">
            <a:avLst/>
          </a:prstGeom>
        </p:spPr>
        <p:txBody>
          <a:bodyPr wrap="none" lIns="124326" tIns="62162" rIns="124326" bIns="62162">
            <a:spAutoFit/>
          </a:bodyPr>
          <a:lstStyle/>
          <a:p>
            <a:pPr defTabSz="1243194"/>
            <a:r>
              <a:rPr lang="en-US" sz="4386" dirty="0">
                <a:solidFill>
                  <a:srgbClr val="FFFFFF"/>
                </a:solidFill>
              </a:rPr>
              <a:t>OOTB Claim Type - i:0e.t|</a:t>
            </a:r>
            <a:r>
              <a:rPr lang="en-US" sz="4386" dirty="0">
                <a:gradFill>
                  <a:gsLst>
                    <a:gs pos="0">
                      <a:srgbClr val="FFFFFF"/>
                    </a:gs>
                    <a:gs pos="86000">
                      <a:srgbClr val="FFFFFF"/>
                    </a:gs>
                  </a:gsLst>
                  <a:lin ang="5400000" scaled="0"/>
                </a:gradFill>
                <a:latin typeface="Segoe UI Light" pitchFamily="34" charset="0"/>
              </a:rPr>
              <a:t>fedpartner|ID Claim Value</a:t>
            </a:r>
            <a:endParaRPr lang="en-US" sz="3264" dirty="0">
              <a:solidFill>
                <a:srgbClr val="FFFFFF"/>
              </a:solidFill>
            </a:endParaRPr>
          </a:p>
        </p:txBody>
      </p:sp>
      <p:sp>
        <p:nvSpPr>
          <p:cNvPr id="10" name="Custom Claim" hidden="1"/>
          <p:cNvSpPr/>
          <p:nvPr/>
        </p:nvSpPr>
        <p:spPr>
          <a:xfrm>
            <a:off x="622619" y="4118840"/>
            <a:ext cx="10301095" cy="813903"/>
          </a:xfrm>
          <a:prstGeom prst="rect">
            <a:avLst/>
          </a:prstGeom>
        </p:spPr>
        <p:txBody>
          <a:bodyPr wrap="none" lIns="124326" tIns="62162" rIns="124326" bIns="62162">
            <a:spAutoFit/>
          </a:bodyPr>
          <a:lstStyle/>
          <a:p>
            <a:pPr defTabSz="1243194"/>
            <a:r>
              <a:rPr lang="en-US" sz="4386" dirty="0">
                <a:solidFill>
                  <a:srgbClr val="FFFFFF"/>
                </a:solidFill>
              </a:rPr>
              <a:t>Custom Claim Type - </a:t>
            </a:r>
            <a:r>
              <a:rPr lang="en-US" sz="3264" dirty="0">
                <a:gradFill>
                  <a:gsLst>
                    <a:gs pos="0">
                      <a:srgbClr val="FFFFFF"/>
                    </a:gs>
                    <a:gs pos="86000">
                      <a:srgbClr val="FFFFFF"/>
                    </a:gs>
                  </a:gsLst>
                  <a:lin ang="5400000" scaled="0"/>
                </a:gradFill>
                <a:latin typeface="Segoe UI Light" pitchFamily="34" charset="0"/>
              </a:rPr>
              <a:t>C:o’|fedpartner|TrustedFTE</a:t>
            </a:r>
          </a:p>
        </p:txBody>
      </p:sp>
      <p:sp>
        <p:nvSpPr>
          <p:cNvPr id="12" name="Char 1 Claims" hidden="1"/>
          <p:cNvSpPr/>
          <p:nvPr/>
        </p:nvSpPr>
        <p:spPr>
          <a:xfrm>
            <a:off x="854642" y="5356871"/>
            <a:ext cx="3107058" cy="2190632"/>
          </a:xfrm>
          <a:prstGeom prst="rect">
            <a:avLst/>
          </a:prstGeom>
        </p:spPr>
        <p:txBody>
          <a:bodyPr wrap="square" lIns="124326" tIns="62162" rIns="124326" bIns="62162">
            <a:spAutoFit/>
          </a:bodyPr>
          <a:lstStyle/>
          <a:p>
            <a:pPr defTabSz="1243194"/>
            <a:r>
              <a:rPr lang="en-US" sz="4386" dirty="0">
                <a:solidFill>
                  <a:srgbClr val="FFFFFF"/>
                </a:solidFill>
              </a:rPr>
              <a:t>c” for all other claims</a:t>
            </a:r>
            <a:endParaRPr lang="en-US" sz="3264" dirty="0">
              <a:solidFill>
                <a:srgbClr val="FFFFFF"/>
              </a:solidFill>
            </a:endParaRPr>
          </a:p>
        </p:txBody>
      </p:sp>
      <p:sp>
        <p:nvSpPr>
          <p:cNvPr id="20" name="Char 8" hidden="1"/>
          <p:cNvSpPr/>
          <p:nvPr/>
        </p:nvSpPr>
        <p:spPr>
          <a:xfrm>
            <a:off x="4150985" y="3431465"/>
            <a:ext cx="6214117" cy="7697547"/>
          </a:xfrm>
          <a:prstGeom prst="rect">
            <a:avLst/>
          </a:prstGeom>
        </p:spPr>
        <p:txBody>
          <a:bodyPr lIns="124326" tIns="62162" rIns="124326" bIns="62162">
            <a:spAutoFit/>
          </a:bodyPr>
          <a:lstStyle/>
          <a:p>
            <a:pPr defTabSz="1243194"/>
            <a:r>
              <a:rPr lang="en-US" sz="4386" dirty="0">
                <a:solidFill>
                  <a:srgbClr val="FFFFFF"/>
                </a:solidFill>
              </a:rPr>
              <a:t>Character 8+: Original Issuer name: windows, name of membership role provider, name of trusted STS. We should enforce uniqueness in the names of M/R provider and trusted STS. Also must enforce that it cannot contain the Pipe character.</a:t>
            </a:r>
            <a:endParaRPr lang="en-US" sz="3264" dirty="0">
              <a:solidFill>
                <a:srgbClr val="FFFFFF"/>
              </a:solidFill>
            </a:endParaRPr>
          </a:p>
        </p:txBody>
      </p:sp>
      <p:sp>
        <p:nvSpPr>
          <p:cNvPr id="23" name="ID claims Federated" hidden="1"/>
          <p:cNvSpPr/>
          <p:nvPr/>
        </p:nvSpPr>
        <p:spPr>
          <a:xfrm>
            <a:off x="3342710" y="4818108"/>
            <a:ext cx="9391888" cy="1149977"/>
          </a:xfrm>
          <a:prstGeom prst="rect">
            <a:avLst/>
          </a:prstGeom>
        </p:spPr>
        <p:txBody>
          <a:bodyPr wrap="none" lIns="124326" tIns="62162" rIns="124326" bIns="62162">
            <a:spAutoFit/>
          </a:bodyPr>
          <a:lstStyle/>
          <a:p>
            <a:pPr defTabSz="1243194"/>
            <a:r>
              <a:rPr lang="en-US" sz="6527" dirty="0">
                <a:gradFill>
                  <a:gsLst>
                    <a:gs pos="0">
                      <a:srgbClr val="FFFFFF"/>
                    </a:gs>
                    <a:gs pos="86000">
                      <a:srgbClr val="FFFFFF"/>
                    </a:gs>
                  </a:gsLst>
                  <a:lin ang="5400000" scaled="0"/>
                </a:gradFill>
                <a:latin typeface="Segoe UI Light" pitchFamily="34" charset="0"/>
              </a:rPr>
              <a:t>Identity Claim - </a:t>
            </a:r>
            <a:r>
              <a:rPr lang="en-US" sz="6527" dirty="0">
                <a:solidFill>
                  <a:srgbClr val="FFFFFF"/>
                </a:solidFill>
              </a:rPr>
              <a:t>Windows</a:t>
            </a:r>
            <a:endParaRPr lang="en-US" sz="6527" dirty="0">
              <a:gradFill>
                <a:gsLst>
                  <a:gs pos="0">
                    <a:srgbClr val="FFFFFF"/>
                  </a:gs>
                  <a:gs pos="86000">
                    <a:srgbClr val="FFFFFF"/>
                  </a:gs>
                </a:gsLst>
                <a:lin ang="5400000" scaled="0"/>
              </a:gradFill>
              <a:latin typeface="Segoe UI Light" pitchFamily="34" charset="0"/>
            </a:endParaRPr>
          </a:p>
        </p:txBody>
      </p:sp>
      <p:grpSp>
        <p:nvGrpSpPr>
          <p:cNvPr id="48" name="Pos 1"/>
          <p:cNvGrpSpPr/>
          <p:nvPr/>
        </p:nvGrpSpPr>
        <p:grpSpPr>
          <a:xfrm>
            <a:off x="118531" y="3385912"/>
            <a:ext cx="1986497" cy="2926891"/>
            <a:chOff x="113759" y="2242847"/>
            <a:chExt cx="1947722" cy="2870508"/>
          </a:xfrm>
        </p:grpSpPr>
        <p:sp>
          <p:nvSpPr>
            <p:cNvPr id="11" name="Char 1"/>
            <p:cNvSpPr/>
            <p:nvPr/>
          </p:nvSpPr>
          <p:spPr>
            <a:xfrm>
              <a:off x="113759" y="3764943"/>
              <a:ext cx="1947722"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1: “I” for identity claim (user unique identifier)</a:t>
              </a:r>
              <a:endParaRPr lang="en-US" sz="1836" dirty="0">
                <a:solidFill>
                  <a:srgbClr val="000000"/>
                </a:solidFill>
              </a:endParaRPr>
            </a:p>
          </p:txBody>
        </p:sp>
        <p:grpSp>
          <p:nvGrpSpPr>
            <p:cNvPr id="27" name="Group 26"/>
            <p:cNvGrpSpPr/>
            <p:nvPr/>
          </p:nvGrpSpPr>
          <p:grpSpPr>
            <a:xfrm>
              <a:off x="1067160" y="2242847"/>
              <a:ext cx="253294" cy="1522096"/>
              <a:chOff x="1067160" y="2242847"/>
              <a:chExt cx="253294" cy="1522096"/>
            </a:xfrm>
            <a:noFill/>
          </p:grpSpPr>
          <p:sp>
            <p:nvSpPr>
              <p:cNvPr id="24" name="Rectangle 23"/>
              <p:cNvSpPr/>
              <p:nvPr/>
            </p:nvSpPr>
            <p:spPr bwMode="auto">
              <a:xfrm>
                <a:off x="1067160" y="2242847"/>
                <a:ext cx="253294" cy="769442"/>
              </a:xfrm>
              <a:prstGeom prst="rect">
                <a:avLst/>
              </a:prstGeom>
              <a:grp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26" name="Elbow Connector 25"/>
              <p:cNvCxnSpPr>
                <a:stCxn id="11" idx="0"/>
                <a:endCxn id="24" idx="2"/>
              </p:cNvCxnSpPr>
              <p:nvPr/>
            </p:nvCxnSpPr>
            <p:spPr>
              <a:xfrm rot="5400000" flipH="1" flipV="1">
                <a:off x="764387" y="3335523"/>
                <a:ext cx="752654" cy="106186"/>
              </a:xfrm>
              <a:prstGeom prst="bentConnector3">
                <a:avLst>
                  <a:gd name="adj1" fmla="val 50000"/>
                </a:avLst>
              </a:prstGeom>
              <a:grpFill/>
              <a:ln>
                <a:tailEnd type="arrow"/>
              </a:ln>
            </p:spPr>
            <p:style>
              <a:lnRef idx="2">
                <a:schemeClr val="accent5"/>
              </a:lnRef>
              <a:fillRef idx="1">
                <a:schemeClr val="lt1"/>
              </a:fillRef>
              <a:effectRef idx="0">
                <a:schemeClr val="accent5"/>
              </a:effectRef>
              <a:fontRef idx="minor">
                <a:schemeClr val="dk1"/>
              </a:fontRef>
            </p:style>
          </p:cxnSp>
        </p:grpSp>
      </p:grpSp>
      <p:grpSp>
        <p:nvGrpSpPr>
          <p:cNvPr id="49" name="Pos 3"/>
          <p:cNvGrpSpPr/>
          <p:nvPr/>
        </p:nvGrpSpPr>
        <p:grpSpPr>
          <a:xfrm>
            <a:off x="1556432" y="3385909"/>
            <a:ext cx="2654813" cy="2926891"/>
            <a:chOff x="1523604" y="2242847"/>
            <a:chExt cx="2602994" cy="2870508"/>
          </a:xfrm>
        </p:grpSpPr>
        <p:sp>
          <p:nvSpPr>
            <p:cNvPr id="14" name="Char 3"/>
            <p:cNvSpPr/>
            <p:nvPr/>
          </p:nvSpPr>
          <p:spPr>
            <a:xfrm>
              <a:off x="2049650" y="3764943"/>
              <a:ext cx="2076948"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3: Reserved as 0 (to enable more claim types in the future) </a:t>
              </a:r>
              <a:endParaRPr lang="en-US" sz="1836" dirty="0">
                <a:solidFill>
                  <a:srgbClr val="000000"/>
                </a:solidFill>
              </a:endParaRPr>
            </a:p>
          </p:txBody>
        </p:sp>
        <p:sp>
          <p:nvSpPr>
            <p:cNvPr id="29" name="Rectangle 28"/>
            <p:cNvSpPr/>
            <p:nvPr/>
          </p:nvSpPr>
          <p:spPr bwMode="auto">
            <a:xfrm>
              <a:off x="1523604" y="2242847"/>
              <a:ext cx="304722"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0" name="Elbow Connector 29"/>
            <p:cNvCxnSpPr>
              <a:stCxn id="14" idx="0"/>
              <a:endCxn id="29" idx="2"/>
            </p:cNvCxnSpPr>
            <p:nvPr/>
          </p:nvCxnSpPr>
          <p:spPr>
            <a:xfrm rot="16200000" flipV="1">
              <a:off x="2005719" y="2682537"/>
              <a:ext cx="752653" cy="1412159"/>
            </a:xfrm>
            <a:prstGeom prst="bentConnector3">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2" name="Pos 8"/>
          <p:cNvGrpSpPr/>
          <p:nvPr/>
        </p:nvGrpSpPr>
        <p:grpSpPr>
          <a:xfrm>
            <a:off x="3213969" y="3385908"/>
            <a:ext cx="8701067" cy="1966347"/>
            <a:chOff x="3148781" y="2242847"/>
            <a:chExt cx="8531229" cy="1928469"/>
          </a:xfrm>
        </p:grpSpPr>
        <p:sp>
          <p:nvSpPr>
            <p:cNvPr id="18" name="Claim Value"/>
            <p:cNvSpPr/>
            <p:nvPr/>
          </p:nvSpPr>
          <p:spPr>
            <a:xfrm>
              <a:off x="10172804" y="3764945"/>
              <a:ext cx="1507206" cy="40637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defTabSz="1243194"/>
              <a:r>
                <a:rPr lang="en-US" sz="2040" dirty="0">
                  <a:solidFill>
                    <a:srgbClr val="000000"/>
                  </a:solidFill>
                </a:rPr>
                <a:t>Claim value</a:t>
              </a:r>
              <a:endParaRPr lang="en-US" sz="1836" dirty="0">
                <a:solidFill>
                  <a:srgbClr val="000000"/>
                </a:solidFill>
              </a:endParaRPr>
            </a:p>
          </p:txBody>
        </p:sp>
        <p:sp>
          <p:nvSpPr>
            <p:cNvPr id="32" name="Rectangle 31"/>
            <p:cNvSpPr/>
            <p:nvPr/>
          </p:nvSpPr>
          <p:spPr bwMode="auto">
            <a:xfrm>
              <a:off x="3148781" y="2242847"/>
              <a:ext cx="8227455"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3" name="Elbow Connector 32"/>
            <p:cNvCxnSpPr>
              <a:stCxn id="18" idx="0"/>
              <a:endCxn id="32" idx="2"/>
            </p:cNvCxnSpPr>
            <p:nvPr/>
          </p:nvCxnSpPr>
          <p:spPr>
            <a:xfrm rot="16200000" flipV="1">
              <a:off x="8718130" y="1556667"/>
              <a:ext cx="752656" cy="3663899"/>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1" name="Pos 6"/>
          <p:cNvGrpSpPr/>
          <p:nvPr/>
        </p:nvGrpSpPr>
        <p:grpSpPr>
          <a:xfrm>
            <a:off x="2488799" y="3385907"/>
            <a:ext cx="7823373" cy="2286529"/>
            <a:chOff x="2513962" y="2242847"/>
            <a:chExt cx="7670673" cy="2242481"/>
          </a:xfrm>
        </p:grpSpPr>
        <p:sp>
          <p:nvSpPr>
            <p:cNvPr id="17" name="Char 6"/>
            <p:cNvSpPr/>
            <p:nvPr/>
          </p:nvSpPr>
          <p:spPr>
            <a:xfrm>
              <a:off x="8239843" y="3764944"/>
              <a:ext cx="1944792" cy="72038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6: </a:t>
              </a:r>
              <a:r>
                <a:rPr lang="en-US" sz="2040" dirty="0" err="1">
                  <a:solidFill>
                    <a:srgbClr val="000000"/>
                  </a:solidFill>
                </a:rPr>
                <a:t>AuthMode</a:t>
              </a:r>
              <a:endParaRPr lang="en-US" sz="2040" dirty="0">
                <a:solidFill>
                  <a:srgbClr val="000000"/>
                </a:solidFill>
              </a:endParaRPr>
            </a:p>
            <a:p>
              <a:pPr defTabSz="1243194"/>
              <a:r>
                <a:rPr lang="en-US" sz="2040" dirty="0">
                  <a:solidFill>
                    <a:srgbClr val="000000"/>
                  </a:solidFill>
                </a:rPr>
                <a:t>W=Windows</a:t>
              </a:r>
              <a:endParaRPr lang="en-US" sz="1836" dirty="0">
                <a:solidFill>
                  <a:srgbClr val="000000"/>
                </a:solidFill>
              </a:endParaRPr>
            </a:p>
          </p:txBody>
        </p:sp>
        <p:sp>
          <p:nvSpPr>
            <p:cNvPr id="37" name="Rectangle 36"/>
            <p:cNvSpPr/>
            <p:nvPr/>
          </p:nvSpPr>
          <p:spPr bwMode="auto">
            <a:xfrm>
              <a:off x="2513962" y="2242847"/>
              <a:ext cx="553260"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8" name="Elbow Connector 37"/>
            <p:cNvCxnSpPr>
              <a:stCxn id="17" idx="0"/>
              <a:endCxn id="37" idx="2"/>
            </p:cNvCxnSpPr>
            <p:nvPr/>
          </p:nvCxnSpPr>
          <p:spPr>
            <a:xfrm rot="16200000" flipV="1">
              <a:off x="5625090" y="177793"/>
              <a:ext cx="752654" cy="6421648"/>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0" name="Pos 4"/>
          <p:cNvGrpSpPr/>
          <p:nvPr/>
        </p:nvGrpSpPr>
        <p:grpSpPr>
          <a:xfrm>
            <a:off x="1867221" y="3385910"/>
            <a:ext cx="4415204" cy="2926892"/>
            <a:chOff x="1828324" y="2242847"/>
            <a:chExt cx="4329026" cy="2870509"/>
          </a:xfrm>
        </p:grpSpPr>
        <p:sp>
          <p:nvSpPr>
            <p:cNvPr id="15" name="Char 4"/>
            <p:cNvSpPr/>
            <p:nvPr/>
          </p:nvSpPr>
          <p:spPr>
            <a:xfrm>
              <a:off x="4114767" y="3764944"/>
              <a:ext cx="2042583"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4: Claim Type encoded value (#=User Logon Name)</a:t>
              </a:r>
              <a:endParaRPr lang="en-US" sz="1836" dirty="0">
                <a:solidFill>
                  <a:srgbClr val="000000"/>
                </a:solidFill>
              </a:endParaRPr>
            </a:p>
          </p:txBody>
        </p:sp>
        <p:sp>
          <p:nvSpPr>
            <p:cNvPr id="41" name="Rectangle 40"/>
            <p:cNvSpPr/>
            <p:nvPr/>
          </p:nvSpPr>
          <p:spPr bwMode="auto">
            <a:xfrm>
              <a:off x="1828324" y="2242847"/>
              <a:ext cx="457200"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42" name="Elbow Connector 41"/>
            <p:cNvCxnSpPr>
              <a:stCxn id="15" idx="0"/>
              <a:endCxn id="41" idx="2"/>
            </p:cNvCxnSpPr>
            <p:nvPr/>
          </p:nvCxnSpPr>
          <p:spPr>
            <a:xfrm rot="16200000" flipV="1">
              <a:off x="3220165" y="1849049"/>
              <a:ext cx="752655" cy="3079134"/>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9" name="Pos 5" hidden="1"/>
          <p:cNvGrpSpPr/>
          <p:nvPr/>
        </p:nvGrpSpPr>
        <p:grpSpPr>
          <a:xfrm>
            <a:off x="3053070" y="2287814"/>
            <a:ext cx="5365377" cy="5087988"/>
            <a:chOff x="2991025" y="2242847"/>
            <a:chExt cx="5260651" cy="4989973"/>
          </a:xfrm>
        </p:grpSpPr>
        <p:sp>
          <p:nvSpPr>
            <p:cNvPr id="16" name="Char 5"/>
            <p:cNvSpPr/>
            <p:nvPr/>
          </p:nvSpPr>
          <p:spPr>
            <a:xfrm>
              <a:off x="6145518" y="3764944"/>
              <a:ext cx="2106158" cy="346787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4386" dirty="0">
                  <a:solidFill>
                    <a:srgbClr val="000000"/>
                  </a:solidFill>
                </a:rPr>
                <a:t>5: Encoded Claim Value Type</a:t>
              </a:r>
              <a:endParaRPr lang="en-US" sz="3264" dirty="0">
                <a:solidFill>
                  <a:srgbClr val="000000"/>
                </a:solidFill>
              </a:endParaRPr>
            </a:p>
          </p:txBody>
        </p:sp>
        <p:sp>
          <p:nvSpPr>
            <p:cNvPr id="53" name="Rectangle 52"/>
            <p:cNvSpPr/>
            <p:nvPr/>
          </p:nvSpPr>
          <p:spPr bwMode="auto">
            <a:xfrm>
              <a:off x="2991025" y="2242847"/>
              <a:ext cx="253296"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3978" dirty="0">
                <a:gradFill>
                  <a:gsLst>
                    <a:gs pos="0">
                      <a:srgbClr val="FFFFFF"/>
                    </a:gs>
                    <a:gs pos="100000">
                      <a:srgbClr val="FFFFFF"/>
                    </a:gs>
                  </a:gsLst>
                  <a:lin ang="5400000" scaled="0"/>
                </a:gradFill>
                <a:latin typeface="Segoe Condensed" pitchFamily="34" charset="0"/>
              </a:endParaRPr>
            </a:p>
          </p:txBody>
        </p:sp>
        <p:cxnSp>
          <p:nvCxnSpPr>
            <p:cNvPr id="54" name="Elbow Connector 53"/>
            <p:cNvCxnSpPr>
              <a:stCxn id="16" idx="0"/>
              <a:endCxn id="53" idx="2"/>
            </p:cNvCxnSpPr>
            <p:nvPr/>
          </p:nvCxnSpPr>
          <p:spPr>
            <a:xfrm rot="16200000" flipV="1">
              <a:off x="4781808" y="1348155"/>
              <a:ext cx="752655" cy="4080924"/>
            </a:xfrm>
            <a:prstGeom prst="bentConnector3">
              <a:avLst>
                <a:gd name="adj1" fmla="val 50000"/>
              </a:avLst>
            </a:prstGeom>
            <a:noFill/>
            <a:ln>
              <a:tailEnd type="arrow"/>
            </a:ln>
          </p:spPr>
          <p:style>
            <a:lnRef idx="2">
              <a:schemeClr val="accent5"/>
            </a:lnRef>
            <a:fillRef idx="1">
              <a:schemeClr val="lt1"/>
            </a:fillRef>
            <a:effectRef idx="0">
              <a:schemeClr val="accent5"/>
            </a:effectRef>
            <a:fontRef idx="minor">
              <a:schemeClr val="dk1"/>
            </a:fontRef>
          </p:style>
        </p:cxnSp>
      </p:grpSp>
      <p:sp>
        <p:nvSpPr>
          <p:cNvPr id="3" name="TextBox 2"/>
          <p:cNvSpPr txBox="1"/>
          <p:nvPr/>
        </p:nvSpPr>
        <p:spPr>
          <a:xfrm>
            <a:off x="1090912" y="1632057"/>
            <a:ext cx="1590642" cy="1131264"/>
          </a:xfrm>
          <a:prstGeom prst="rect">
            <a:avLst/>
          </a:prstGeom>
          <a:ln/>
        </p:spPr>
        <p:style>
          <a:lnRef idx="2">
            <a:schemeClr val="accent4"/>
          </a:lnRef>
          <a:fillRef idx="1">
            <a:schemeClr val="lt1"/>
          </a:fillRef>
          <a:effectRef idx="0">
            <a:schemeClr val="accent4"/>
          </a:effectRef>
          <a:fontRef idx="minor">
            <a:schemeClr val="dk1"/>
          </a:fontRef>
        </p:style>
        <p:txBody>
          <a:bodyPr wrap="square" lIns="0" tIns="0" rIns="0" bIns="0" rtlCol="0">
            <a:noAutofit/>
          </a:bodyPr>
          <a:lstStyle/>
          <a:p>
            <a:pPr algn="r" defTabSz="1243194"/>
            <a:r>
              <a:rPr lang="en-US" sz="1632" b="1" dirty="0">
                <a:solidFill>
                  <a:srgbClr val="000000"/>
                </a:solidFill>
              </a:rPr>
              <a:t>ClaimType :</a:t>
            </a:r>
          </a:p>
          <a:p>
            <a:pPr algn="r" defTabSz="1243194"/>
            <a:r>
              <a:rPr lang="en-US" sz="1632" b="1" dirty="0">
                <a:solidFill>
                  <a:srgbClr val="000000"/>
                </a:solidFill>
              </a:rPr>
              <a:t>Value:  </a:t>
            </a:r>
          </a:p>
          <a:p>
            <a:pPr algn="r" defTabSz="1243194"/>
            <a:r>
              <a:rPr lang="en-US" sz="1632" b="1" dirty="0">
                <a:solidFill>
                  <a:srgbClr val="000000"/>
                </a:solidFill>
              </a:rPr>
              <a:t>Value Type:</a:t>
            </a:r>
          </a:p>
          <a:p>
            <a:pPr algn="r" defTabSz="1243194"/>
            <a:r>
              <a:rPr lang="en-US" sz="1632" b="1" dirty="0">
                <a:solidFill>
                  <a:srgbClr val="000000"/>
                </a:solidFill>
              </a:rPr>
              <a:t>OriginalIssuer:</a:t>
            </a:r>
          </a:p>
        </p:txBody>
      </p:sp>
      <p:sp>
        <p:nvSpPr>
          <p:cNvPr id="4" name="Rectangle 3"/>
          <p:cNvSpPr/>
          <p:nvPr/>
        </p:nvSpPr>
        <p:spPr>
          <a:xfrm>
            <a:off x="2798332" y="1632055"/>
            <a:ext cx="7150319" cy="1150172"/>
          </a:xfrm>
          <a:prstGeom prst="rect">
            <a:avLst/>
          </a:prstGeom>
          <a:ln/>
        </p:spPr>
        <p:style>
          <a:lnRef idx="2">
            <a:schemeClr val="accent4"/>
          </a:lnRef>
          <a:fillRef idx="1">
            <a:schemeClr val="lt1"/>
          </a:fillRef>
          <a:effectRef idx="0">
            <a:schemeClr val="accent4"/>
          </a:effectRef>
          <a:fontRef idx="minor">
            <a:schemeClr val="dk1"/>
          </a:fontRef>
        </p:style>
        <p:txBody>
          <a:bodyPr wrap="square" lIns="124326" tIns="62162" rIns="124326" bIns="62162">
            <a:spAutoFit/>
          </a:bodyPr>
          <a:lstStyle/>
          <a:p>
            <a:pPr defTabSz="1243194"/>
            <a:r>
              <a:rPr lang="en-US" sz="1632" dirty="0">
                <a:solidFill>
                  <a:srgbClr val="000000"/>
                </a:solidFill>
              </a:rPr>
              <a:t>http://schemas.microsoft.com/sharepoint/2009/08/claims/userlogonname</a:t>
            </a:r>
          </a:p>
          <a:p>
            <a:pPr defTabSz="1243194"/>
            <a:r>
              <a:rPr lang="en-US" sz="1632" dirty="0">
                <a:solidFill>
                  <a:srgbClr val="000000"/>
                </a:solidFill>
              </a:rPr>
              <a:t>domain\saMAccountName</a:t>
            </a:r>
          </a:p>
          <a:p>
            <a:pPr defTabSz="1243194"/>
            <a:r>
              <a:rPr lang="en-US" sz="1632" dirty="0">
                <a:solidFill>
                  <a:srgbClr val="000000"/>
                </a:solidFill>
              </a:rPr>
              <a:t>http://www.w3.org/2001/XMLSchema#String</a:t>
            </a:r>
          </a:p>
          <a:p>
            <a:pPr defTabSz="1243194"/>
            <a:r>
              <a:rPr lang="en-US" sz="1632" dirty="0">
                <a:solidFill>
                  <a:srgbClr val="000000"/>
                </a:solidFill>
              </a:rPr>
              <a:t>Windows</a:t>
            </a:r>
          </a:p>
        </p:txBody>
      </p:sp>
    </p:spTree>
    <p:extLst>
      <p:ext uri="{BB962C8B-B14F-4D97-AF65-F5344CB8AC3E}">
        <p14:creationId xmlns:p14="http://schemas.microsoft.com/office/powerpoint/2010/main" val="27620848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down)">
                                      <p:cBhvr>
                                        <p:cTn id="1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down)">
                                      <p:cBhvr>
                                        <p:cTn id="2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Claims Encoding – OOTB Claim</a:t>
            </a:r>
          </a:p>
        </p:txBody>
      </p:sp>
      <p:sp>
        <p:nvSpPr>
          <p:cNvPr id="9" name="OOTB Custom Claim"/>
          <p:cNvSpPr/>
          <p:nvPr/>
        </p:nvSpPr>
        <p:spPr>
          <a:xfrm>
            <a:off x="3421161" y="3289586"/>
            <a:ext cx="4258256" cy="1262001"/>
          </a:xfrm>
          <a:prstGeom prst="rect">
            <a:avLst/>
          </a:prstGeom>
        </p:spPr>
        <p:txBody>
          <a:bodyPr wrap="none" lIns="124326" tIns="62162" rIns="124326" bIns="62162">
            <a:spAutoFit/>
          </a:bodyPr>
          <a:lstStyle/>
          <a:p>
            <a:pPr defTabSz="1243194"/>
            <a:r>
              <a:rPr lang="en-US" sz="7241" dirty="0">
                <a:solidFill>
                  <a:srgbClr val="000000"/>
                </a:solidFill>
              </a:rPr>
              <a:t>c</a:t>
            </a:r>
            <a:r>
              <a:rPr lang="en-US" sz="7241" dirty="0">
                <a:solidFill>
                  <a:srgbClr val="FFFFFF"/>
                </a:solidFill>
              </a:rPr>
              <a:t>:</a:t>
            </a:r>
            <a:r>
              <a:rPr lang="en-US" sz="7241" dirty="0">
                <a:solidFill>
                  <a:srgbClr val="000000"/>
                </a:solidFill>
              </a:rPr>
              <a:t>0</a:t>
            </a:r>
            <a:r>
              <a:rPr lang="en-US" sz="7241" dirty="0">
                <a:solidFill>
                  <a:srgbClr val="008FBA"/>
                </a:solidFill>
              </a:rPr>
              <a:t>(</a:t>
            </a:r>
            <a:r>
              <a:rPr lang="en-US" sz="7241" b="1" dirty="0">
                <a:solidFill>
                  <a:srgbClr val="FFFFFF"/>
                </a:solidFill>
              </a:rPr>
              <a:t>.</a:t>
            </a:r>
            <a:r>
              <a:rPr lang="en-US" sz="7241" dirty="0">
                <a:solidFill>
                  <a:srgbClr val="000000"/>
                </a:solidFill>
              </a:rPr>
              <a:t>s</a:t>
            </a:r>
            <a:r>
              <a:rPr lang="en-US" sz="7241" dirty="0">
                <a:solidFill>
                  <a:srgbClr val="FFFFFF"/>
                </a:solidFill>
              </a:rPr>
              <a:t>|</a:t>
            </a:r>
            <a:r>
              <a:rPr lang="en-US" sz="7241" dirty="0">
                <a:solidFill>
                  <a:srgbClr val="000000"/>
                </a:solidFill>
              </a:rPr>
              <a:t>true</a:t>
            </a:r>
          </a:p>
        </p:txBody>
      </p:sp>
      <p:grpSp>
        <p:nvGrpSpPr>
          <p:cNvPr id="52" name="Pos 8"/>
          <p:cNvGrpSpPr/>
          <p:nvPr/>
        </p:nvGrpSpPr>
        <p:grpSpPr>
          <a:xfrm>
            <a:off x="5647362" y="3499468"/>
            <a:ext cx="1797027" cy="1762473"/>
            <a:chOff x="7046169" y="2442793"/>
            <a:chExt cx="1761950" cy="1728521"/>
          </a:xfrm>
        </p:grpSpPr>
        <p:sp>
          <p:nvSpPr>
            <p:cNvPr id="18" name="Claim Value"/>
            <p:cNvSpPr/>
            <p:nvPr/>
          </p:nvSpPr>
          <p:spPr>
            <a:xfrm>
              <a:off x="7046169" y="3764944"/>
              <a:ext cx="1507206" cy="406370"/>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defTabSz="1243194"/>
              <a:r>
                <a:rPr lang="en-US" sz="2040" dirty="0">
                  <a:solidFill>
                    <a:srgbClr val="000000"/>
                  </a:solidFill>
                </a:rPr>
                <a:t>Claim value</a:t>
              </a:r>
            </a:p>
          </p:txBody>
        </p:sp>
        <p:sp>
          <p:nvSpPr>
            <p:cNvPr id="32" name="Rectangle 31"/>
            <p:cNvSpPr/>
            <p:nvPr/>
          </p:nvSpPr>
          <p:spPr bwMode="auto">
            <a:xfrm>
              <a:off x="7148702" y="2442793"/>
              <a:ext cx="1659417" cy="914637"/>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3" name="Elbow Connector 32"/>
            <p:cNvCxnSpPr>
              <a:stCxn id="18" idx="0"/>
              <a:endCxn id="32" idx="2"/>
            </p:cNvCxnSpPr>
            <p:nvPr/>
          </p:nvCxnSpPr>
          <p:spPr>
            <a:xfrm rot="5400000" flipH="1" flipV="1">
              <a:off x="7685335" y="3471869"/>
              <a:ext cx="407515" cy="178638"/>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1" name="Pos 6"/>
          <p:cNvGrpSpPr/>
          <p:nvPr/>
        </p:nvGrpSpPr>
        <p:grpSpPr>
          <a:xfrm>
            <a:off x="5207917" y="3499464"/>
            <a:ext cx="3640387" cy="1960377"/>
            <a:chOff x="6615306" y="2562715"/>
            <a:chExt cx="3569330" cy="1922612"/>
          </a:xfrm>
        </p:grpSpPr>
        <p:sp>
          <p:nvSpPr>
            <p:cNvPr id="17" name="Char 6"/>
            <p:cNvSpPr/>
            <p:nvPr/>
          </p:nvSpPr>
          <p:spPr>
            <a:xfrm>
              <a:off x="7446521" y="3764943"/>
              <a:ext cx="2738115" cy="72038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6: </a:t>
              </a:r>
              <a:r>
                <a:rPr lang="en-US" sz="2040" dirty="0" err="1">
                  <a:solidFill>
                    <a:srgbClr val="000000"/>
                  </a:solidFill>
                </a:rPr>
                <a:t>AuthMode</a:t>
              </a:r>
              <a:endParaRPr lang="en-US" sz="2040" dirty="0">
                <a:solidFill>
                  <a:srgbClr val="000000"/>
                </a:solidFill>
              </a:endParaRPr>
            </a:p>
            <a:p>
              <a:pPr defTabSz="1243194"/>
              <a:r>
                <a:rPr lang="en-US" sz="2040" dirty="0">
                  <a:solidFill>
                    <a:srgbClr val="000000"/>
                  </a:solidFill>
                </a:rPr>
                <a:t>S=SharePoint STS</a:t>
              </a:r>
            </a:p>
          </p:txBody>
        </p:sp>
        <p:sp>
          <p:nvSpPr>
            <p:cNvPr id="37" name="Rectangle 36"/>
            <p:cNvSpPr/>
            <p:nvPr/>
          </p:nvSpPr>
          <p:spPr bwMode="auto">
            <a:xfrm>
              <a:off x="6615306" y="2562715"/>
              <a:ext cx="337187" cy="914637"/>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8" name="Elbow Connector 37"/>
            <p:cNvCxnSpPr>
              <a:stCxn id="17" idx="0"/>
              <a:endCxn id="37" idx="2"/>
            </p:cNvCxnSpPr>
            <p:nvPr/>
          </p:nvCxnSpPr>
          <p:spPr>
            <a:xfrm rot="16200000" flipV="1">
              <a:off x="7655944" y="2605308"/>
              <a:ext cx="287591" cy="2031678"/>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0" name="Pos 4"/>
          <p:cNvGrpSpPr/>
          <p:nvPr/>
        </p:nvGrpSpPr>
        <p:grpSpPr>
          <a:xfrm>
            <a:off x="3653730" y="3496776"/>
            <a:ext cx="3987261" cy="2205386"/>
            <a:chOff x="2247916" y="2322427"/>
            <a:chExt cx="3909434" cy="2162901"/>
          </a:xfrm>
        </p:grpSpPr>
        <p:sp>
          <p:nvSpPr>
            <p:cNvPr id="15" name="Char 4"/>
            <p:cNvSpPr/>
            <p:nvPr/>
          </p:nvSpPr>
          <p:spPr>
            <a:xfrm>
              <a:off x="2247916" y="3764944"/>
              <a:ext cx="3909434" cy="72038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4: Claim Type encoded value (‘(‘ = IsAuthenticated)</a:t>
              </a:r>
            </a:p>
          </p:txBody>
        </p:sp>
        <p:sp>
          <p:nvSpPr>
            <p:cNvPr id="41" name="Rectangle 40"/>
            <p:cNvSpPr/>
            <p:nvPr/>
          </p:nvSpPr>
          <p:spPr bwMode="auto">
            <a:xfrm>
              <a:off x="3263678" y="2322427"/>
              <a:ext cx="292798" cy="914638"/>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42" name="Elbow Connector 41"/>
            <p:cNvCxnSpPr>
              <a:stCxn id="15" idx="0"/>
              <a:endCxn id="41" idx="2"/>
            </p:cNvCxnSpPr>
            <p:nvPr/>
          </p:nvCxnSpPr>
          <p:spPr>
            <a:xfrm rot="16200000" flipV="1">
              <a:off x="3542415" y="3104726"/>
              <a:ext cx="527879" cy="792556"/>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49" name="Pos 3"/>
          <p:cNvGrpSpPr/>
          <p:nvPr/>
        </p:nvGrpSpPr>
        <p:grpSpPr>
          <a:xfrm>
            <a:off x="3568678" y="3499462"/>
            <a:ext cx="2118297" cy="2782405"/>
            <a:chOff x="2049649" y="2384551"/>
            <a:chExt cx="2076949" cy="2728806"/>
          </a:xfrm>
        </p:grpSpPr>
        <p:sp>
          <p:nvSpPr>
            <p:cNvPr id="14" name="Char 3"/>
            <p:cNvSpPr/>
            <p:nvPr/>
          </p:nvSpPr>
          <p:spPr>
            <a:xfrm>
              <a:off x="2049649" y="3764945"/>
              <a:ext cx="2076949"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3: Reserved as 0 (to enable more claim types in the future) </a:t>
              </a:r>
            </a:p>
          </p:txBody>
        </p:sp>
        <p:sp>
          <p:nvSpPr>
            <p:cNvPr id="29" name="Rectangle 28"/>
            <p:cNvSpPr/>
            <p:nvPr/>
          </p:nvSpPr>
          <p:spPr bwMode="auto">
            <a:xfrm>
              <a:off x="2625016" y="2384551"/>
              <a:ext cx="539831" cy="914638"/>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0" name="Elbow Connector 29"/>
            <p:cNvCxnSpPr>
              <a:stCxn id="14" idx="0"/>
              <a:endCxn id="29" idx="2"/>
            </p:cNvCxnSpPr>
            <p:nvPr/>
          </p:nvCxnSpPr>
          <p:spPr>
            <a:xfrm rot="16200000" flipV="1">
              <a:off x="2758650" y="3435472"/>
              <a:ext cx="465756" cy="193192"/>
            </a:xfrm>
            <a:prstGeom prst="bentConnector3">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48" name="Pos 1"/>
          <p:cNvGrpSpPr/>
          <p:nvPr/>
        </p:nvGrpSpPr>
        <p:grpSpPr>
          <a:xfrm>
            <a:off x="1556435" y="3499460"/>
            <a:ext cx="2435483" cy="1821856"/>
            <a:chOff x="113759" y="2384555"/>
            <a:chExt cx="2387945" cy="1786759"/>
          </a:xfrm>
        </p:grpSpPr>
        <p:sp>
          <p:nvSpPr>
            <p:cNvPr id="11" name="Char 1"/>
            <p:cNvSpPr/>
            <p:nvPr/>
          </p:nvSpPr>
          <p:spPr>
            <a:xfrm>
              <a:off x="113759" y="3764944"/>
              <a:ext cx="1947722" cy="40637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1: C for Claim</a:t>
              </a:r>
            </a:p>
          </p:txBody>
        </p:sp>
        <p:grpSp>
          <p:nvGrpSpPr>
            <p:cNvPr id="27" name="Group 26"/>
            <p:cNvGrpSpPr/>
            <p:nvPr/>
          </p:nvGrpSpPr>
          <p:grpSpPr>
            <a:xfrm>
              <a:off x="1087621" y="2384555"/>
              <a:ext cx="1414083" cy="1380390"/>
              <a:chOff x="1087621" y="2384555"/>
              <a:chExt cx="1414083" cy="1380390"/>
            </a:xfrm>
            <a:noFill/>
          </p:grpSpPr>
          <p:sp>
            <p:nvSpPr>
              <p:cNvPr id="24" name="Rectangle 23"/>
              <p:cNvSpPr/>
              <p:nvPr/>
            </p:nvSpPr>
            <p:spPr bwMode="auto">
              <a:xfrm>
                <a:off x="2093768" y="2384555"/>
                <a:ext cx="407936" cy="914637"/>
              </a:xfrm>
              <a:prstGeom prst="rect">
                <a:avLst/>
              </a:prstGeom>
              <a:grp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26" name="Elbow Connector 25"/>
              <p:cNvCxnSpPr>
                <a:stCxn id="11" idx="0"/>
                <a:endCxn id="24" idx="2"/>
              </p:cNvCxnSpPr>
              <p:nvPr/>
            </p:nvCxnSpPr>
            <p:spPr>
              <a:xfrm rot="5400000" flipH="1" flipV="1">
                <a:off x="1459803" y="2927011"/>
                <a:ext cx="465752" cy="1210116"/>
              </a:xfrm>
              <a:prstGeom prst="bentConnector3">
                <a:avLst>
                  <a:gd name="adj1" fmla="val 50000"/>
                </a:avLst>
              </a:prstGeom>
              <a:grpFill/>
              <a:ln>
                <a:tailEnd type="arrow"/>
              </a:ln>
            </p:spPr>
            <p:style>
              <a:lnRef idx="2">
                <a:schemeClr val="accent5"/>
              </a:lnRef>
              <a:fillRef idx="1">
                <a:schemeClr val="lt1"/>
              </a:fillRef>
              <a:effectRef idx="0">
                <a:schemeClr val="accent5"/>
              </a:effectRef>
              <a:fontRef idx="minor">
                <a:schemeClr val="dk1"/>
              </a:fontRef>
            </p:style>
          </p:cxnSp>
        </p:grpSp>
      </p:grpSp>
      <p:sp>
        <p:nvSpPr>
          <p:cNvPr id="25" name="TextBox 24"/>
          <p:cNvSpPr txBox="1"/>
          <p:nvPr/>
        </p:nvSpPr>
        <p:spPr>
          <a:xfrm>
            <a:off x="1269261" y="1632056"/>
            <a:ext cx="1436209" cy="1131264"/>
          </a:xfrm>
          <a:prstGeom prst="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noAutofit/>
          </a:bodyPr>
          <a:lstStyle/>
          <a:p>
            <a:pPr algn="r" defTabSz="1243194"/>
            <a:r>
              <a:rPr lang="en-US" sz="1632" b="1" dirty="0">
                <a:solidFill>
                  <a:srgbClr val="000000"/>
                </a:solidFill>
              </a:rPr>
              <a:t>ClaimType :</a:t>
            </a:r>
          </a:p>
          <a:p>
            <a:pPr algn="r" defTabSz="1243194"/>
            <a:r>
              <a:rPr lang="en-US" sz="1632" b="1" dirty="0">
                <a:solidFill>
                  <a:srgbClr val="000000"/>
                </a:solidFill>
              </a:rPr>
              <a:t>Value:  </a:t>
            </a:r>
          </a:p>
          <a:p>
            <a:pPr algn="r" defTabSz="1243194"/>
            <a:r>
              <a:rPr lang="en-US" sz="1632" b="1" dirty="0">
                <a:solidFill>
                  <a:srgbClr val="000000"/>
                </a:solidFill>
              </a:rPr>
              <a:t>Value Type:</a:t>
            </a:r>
          </a:p>
          <a:p>
            <a:pPr algn="r" defTabSz="1243194"/>
            <a:r>
              <a:rPr lang="en-US" sz="1632" b="1" dirty="0">
                <a:solidFill>
                  <a:srgbClr val="000000"/>
                </a:solidFill>
              </a:rPr>
              <a:t>OriginalIssuer:</a:t>
            </a:r>
          </a:p>
        </p:txBody>
      </p:sp>
      <p:sp>
        <p:nvSpPr>
          <p:cNvPr id="28" name="Rectangle 27"/>
          <p:cNvSpPr/>
          <p:nvPr/>
        </p:nvSpPr>
        <p:spPr>
          <a:xfrm>
            <a:off x="2821946" y="1632959"/>
            <a:ext cx="7229331" cy="1150172"/>
          </a:xfrm>
          <a:prstGeom prst="rect">
            <a:avLst/>
          </a:prstGeom>
          <a:ln/>
        </p:spPr>
        <p:style>
          <a:lnRef idx="2">
            <a:schemeClr val="accent5"/>
          </a:lnRef>
          <a:fillRef idx="1">
            <a:schemeClr val="lt1"/>
          </a:fillRef>
          <a:effectRef idx="0">
            <a:schemeClr val="accent5"/>
          </a:effectRef>
          <a:fontRef idx="minor">
            <a:schemeClr val="dk1"/>
          </a:fontRef>
        </p:style>
        <p:txBody>
          <a:bodyPr wrap="square" lIns="124326" tIns="62162" rIns="124326" bIns="62162">
            <a:spAutoFit/>
          </a:bodyPr>
          <a:lstStyle/>
          <a:p>
            <a:pPr defTabSz="1243194"/>
            <a:r>
              <a:rPr lang="en-US" sz="1632" dirty="0">
                <a:solidFill>
                  <a:srgbClr val="000000"/>
                </a:solidFill>
              </a:rPr>
              <a:t>http://sharepoint.microsoft.com/claims/2009/08/isauthenticated</a:t>
            </a:r>
          </a:p>
          <a:p>
            <a:pPr defTabSz="1243194"/>
            <a:r>
              <a:rPr lang="en-US" sz="1632" dirty="0">
                <a:solidFill>
                  <a:srgbClr val="000000"/>
                </a:solidFill>
              </a:rPr>
              <a:t>true</a:t>
            </a:r>
          </a:p>
          <a:p>
            <a:pPr defTabSz="1243194"/>
            <a:r>
              <a:rPr lang="en-US" sz="1632" dirty="0">
                <a:solidFill>
                  <a:srgbClr val="000000"/>
                </a:solidFill>
              </a:rPr>
              <a:t>http://www.w3.org/2001/XMLSchema#String</a:t>
            </a:r>
          </a:p>
          <a:p>
            <a:pPr defTabSz="1243194"/>
            <a:r>
              <a:rPr lang="en-US" sz="1632" dirty="0">
                <a:solidFill>
                  <a:srgbClr val="000000"/>
                </a:solidFill>
              </a:rPr>
              <a:t>SecurityTokenService</a:t>
            </a:r>
          </a:p>
        </p:txBody>
      </p:sp>
    </p:spTree>
    <p:extLst>
      <p:ext uri="{BB962C8B-B14F-4D97-AF65-F5344CB8AC3E}">
        <p14:creationId xmlns:p14="http://schemas.microsoft.com/office/powerpoint/2010/main" val="35118018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down)">
                                      <p:cBhvr>
                                        <p:cTn id="1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down)">
                                      <p:cBhvr>
                                        <p:cTn id="2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 2013 Upgrade Cycle</a:t>
            </a:r>
            <a:endParaRPr lang="en-US" dirty="0"/>
          </a:p>
        </p:txBody>
      </p:sp>
      <p:graphicFrame>
        <p:nvGraphicFramePr>
          <p:cNvPr id="4" name="Content Placeholder 3"/>
          <p:cNvGraphicFramePr>
            <a:graphicFrameLocks noGrp="1"/>
          </p:cNvGraphicFramePr>
          <p:nvPr>
            <p:ph idx="4294967295"/>
            <p:extLst/>
          </p:nvPr>
        </p:nvGraphicFramePr>
        <p:xfrm>
          <a:off x="1477963" y="1477963"/>
          <a:ext cx="10958512" cy="4829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0794196"/>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Claims Encoding – Federated Identity</a:t>
            </a:r>
          </a:p>
        </p:txBody>
      </p:sp>
      <p:sp>
        <p:nvSpPr>
          <p:cNvPr id="8" name="Fed Claim"/>
          <p:cNvSpPr/>
          <p:nvPr/>
        </p:nvSpPr>
        <p:spPr>
          <a:xfrm>
            <a:off x="934865" y="3289588"/>
            <a:ext cx="10576153" cy="989886"/>
          </a:xfrm>
          <a:prstGeom prst="rect">
            <a:avLst/>
          </a:prstGeom>
        </p:spPr>
        <p:txBody>
          <a:bodyPr wrap="none" lIns="124326" tIns="62162" rIns="124326" bIns="62162">
            <a:spAutoFit/>
          </a:bodyPr>
          <a:lstStyle/>
          <a:p>
            <a:pPr defTabSz="1243194"/>
            <a:r>
              <a:rPr lang="en-US" sz="5507" dirty="0">
                <a:solidFill>
                  <a:srgbClr val="000000"/>
                </a:solidFill>
              </a:rPr>
              <a:t>i</a:t>
            </a:r>
            <a:r>
              <a:rPr lang="en-US" sz="5507" b="1" dirty="0">
                <a:solidFill>
                  <a:srgbClr val="FFFFFF"/>
                </a:solidFill>
              </a:rPr>
              <a:t>:</a:t>
            </a:r>
            <a:r>
              <a:rPr lang="en-US" sz="5507" dirty="0">
                <a:solidFill>
                  <a:srgbClr val="000000"/>
                </a:solidFill>
              </a:rPr>
              <a:t>0</a:t>
            </a:r>
            <a:r>
              <a:rPr lang="en-US" sz="5507" dirty="0">
                <a:solidFill>
                  <a:srgbClr val="008FBA"/>
                </a:solidFill>
              </a:rPr>
              <a:t>e</a:t>
            </a:r>
            <a:r>
              <a:rPr lang="en-US" sz="5507" b="1" dirty="0">
                <a:solidFill>
                  <a:srgbClr val="FFFFFF"/>
                </a:solidFill>
              </a:rPr>
              <a:t>.</a:t>
            </a:r>
            <a:r>
              <a:rPr lang="en-US" sz="5507" dirty="0">
                <a:solidFill>
                  <a:srgbClr val="000000"/>
                </a:solidFill>
              </a:rPr>
              <a:t>t</a:t>
            </a:r>
            <a:r>
              <a:rPr lang="en-US" sz="5507" b="1" dirty="0">
                <a:solidFill>
                  <a:srgbClr val="FFFFFF"/>
                </a:solidFill>
              </a:rPr>
              <a:t>|</a:t>
            </a:r>
            <a:r>
              <a:rPr lang="en-US" sz="5507" dirty="0">
                <a:solidFill>
                  <a:srgbClr val="000000"/>
                </a:solidFill>
                <a:latin typeface="Segoe UI Light" pitchFamily="34" charset="0"/>
              </a:rPr>
              <a:t>fedpartner</a:t>
            </a:r>
            <a:r>
              <a:rPr lang="en-US" sz="5507" b="1" dirty="0">
                <a:solidFill>
                  <a:srgbClr val="FFFFFF"/>
                </a:solidFill>
                <a:latin typeface="Segoe UI Light" pitchFamily="34" charset="0"/>
              </a:rPr>
              <a:t>|</a:t>
            </a:r>
            <a:r>
              <a:rPr lang="en-US" sz="5507" dirty="0">
                <a:solidFill>
                  <a:srgbClr val="000000"/>
                </a:solidFill>
                <a:latin typeface="Segoe UI Light" pitchFamily="34" charset="0"/>
              </a:rPr>
              <a:t>user@domain.tld</a:t>
            </a:r>
            <a:endParaRPr lang="en-US" sz="5507" dirty="0">
              <a:solidFill>
                <a:srgbClr val="000000"/>
              </a:solidFill>
            </a:endParaRPr>
          </a:p>
        </p:txBody>
      </p:sp>
      <p:grpSp>
        <p:nvGrpSpPr>
          <p:cNvPr id="48" name="Pos 1"/>
          <p:cNvGrpSpPr/>
          <p:nvPr/>
        </p:nvGrpSpPr>
        <p:grpSpPr>
          <a:xfrm>
            <a:off x="118531" y="3437390"/>
            <a:ext cx="1986497" cy="2830887"/>
            <a:chOff x="113759" y="2337003"/>
            <a:chExt cx="1947722" cy="2776353"/>
          </a:xfrm>
        </p:grpSpPr>
        <p:sp>
          <p:nvSpPr>
            <p:cNvPr id="11" name="Char 1"/>
            <p:cNvSpPr/>
            <p:nvPr/>
          </p:nvSpPr>
          <p:spPr>
            <a:xfrm>
              <a:off x="113759" y="3764944"/>
              <a:ext cx="1947722"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1: “I” for identity claim (user unique identifier)</a:t>
              </a:r>
            </a:p>
          </p:txBody>
        </p:sp>
        <p:grpSp>
          <p:nvGrpSpPr>
            <p:cNvPr id="27" name="Group 26"/>
            <p:cNvGrpSpPr/>
            <p:nvPr/>
          </p:nvGrpSpPr>
          <p:grpSpPr>
            <a:xfrm>
              <a:off x="965586" y="2337003"/>
              <a:ext cx="253294" cy="1427940"/>
              <a:chOff x="965586" y="2337003"/>
              <a:chExt cx="253294" cy="1427940"/>
            </a:xfrm>
            <a:noFill/>
          </p:grpSpPr>
          <p:sp>
            <p:nvSpPr>
              <p:cNvPr id="24" name="Rectangle 23"/>
              <p:cNvSpPr/>
              <p:nvPr/>
            </p:nvSpPr>
            <p:spPr bwMode="auto">
              <a:xfrm>
                <a:off x="965586" y="2337003"/>
                <a:ext cx="253294" cy="769442"/>
              </a:xfrm>
              <a:prstGeom prst="rect">
                <a:avLst/>
              </a:prstGeom>
              <a:grp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26" name="Elbow Connector 25"/>
              <p:cNvCxnSpPr>
                <a:stCxn id="11" idx="0"/>
                <a:endCxn id="24" idx="2"/>
              </p:cNvCxnSpPr>
              <p:nvPr/>
            </p:nvCxnSpPr>
            <p:spPr>
              <a:xfrm rot="5400000" flipH="1" flipV="1">
                <a:off x="760677" y="3433388"/>
                <a:ext cx="658499" cy="4612"/>
              </a:xfrm>
              <a:prstGeom prst="bentConnector3">
                <a:avLst>
                  <a:gd name="adj1" fmla="val 50000"/>
                </a:avLst>
              </a:prstGeom>
              <a:grpFill/>
              <a:ln>
                <a:tailEnd type="arrow"/>
              </a:ln>
            </p:spPr>
            <p:style>
              <a:lnRef idx="2">
                <a:schemeClr val="accent5"/>
              </a:lnRef>
              <a:fillRef idx="1">
                <a:schemeClr val="lt1"/>
              </a:fillRef>
              <a:effectRef idx="0">
                <a:schemeClr val="accent5"/>
              </a:effectRef>
              <a:fontRef idx="minor">
                <a:schemeClr val="dk1"/>
              </a:fontRef>
            </p:style>
          </p:cxnSp>
        </p:grpSp>
      </p:grpSp>
      <p:grpSp>
        <p:nvGrpSpPr>
          <p:cNvPr id="49" name="Pos 3"/>
          <p:cNvGrpSpPr/>
          <p:nvPr/>
        </p:nvGrpSpPr>
        <p:grpSpPr>
          <a:xfrm>
            <a:off x="1452841" y="3437390"/>
            <a:ext cx="2758406" cy="2830887"/>
            <a:chOff x="1422033" y="2337003"/>
            <a:chExt cx="2704565" cy="2776353"/>
          </a:xfrm>
        </p:grpSpPr>
        <p:sp>
          <p:nvSpPr>
            <p:cNvPr id="14" name="Char 3"/>
            <p:cNvSpPr/>
            <p:nvPr/>
          </p:nvSpPr>
          <p:spPr>
            <a:xfrm>
              <a:off x="2049650" y="3764944"/>
              <a:ext cx="2076948"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3: Reserved as 0 (to enable more claim types in the future) </a:t>
              </a:r>
            </a:p>
          </p:txBody>
        </p:sp>
        <p:sp>
          <p:nvSpPr>
            <p:cNvPr id="29" name="Rectangle 28"/>
            <p:cNvSpPr/>
            <p:nvPr/>
          </p:nvSpPr>
          <p:spPr bwMode="auto">
            <a:xfrm>
              <a:off x="1422033" y="2337003"/>
              <a:ext cx="304721"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0" name="Elbow Connector 29"/>
            <p:cNvCxnSpPr>
              <a:stCxn id="14" idx="0"/>
              <a:endCxn id="29" idx="2"/>
            </p:cNvCxnSpPr>
            <p:nvPr/>
          </p:nvCxnSpPr>
          <p:spPr>
            <a:xfrm rot="16200000" flipV="1">
              <a:off x="2002010" y="2678831"/>
              <a:ext cx="658498" cy="1513730"/>
            </a:xfrm>
            <a:prstGeom prst="bentConnector3">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2" name="Pos 8"/>
          <p:cNvGrpSpPr/>
          <p:nvPr/>
        </p:nvGrpSpPr>
        <p:grpSpPr>
          <a:xfrm>
            <a:off x="5907450" y="3437387"/>
            <a:ext cx="6007582" cy="1870341"/>
            <a:chOff x="5789689" y="2337003"/>
            <a:chExt cx="5890322" cy="1834312"/>
          </a:xfrm>
        </p:grpSpPr>
        <p:sp>
          <p:nvSpPr>
            <p:cNvPr id="18" name="Claim Value"/>
            <p:cNvSpPr/>
            <p:nvPr/>
          </p:nvSpPr>
          <p:spPr>
            <a:xfrm>
              <a:off x="10172804" y="3764944"/>
              <a:ext cx="1507207" cy="40637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defTabSz="1243194"/>
              <a:r>
                <a:rPr lang="en-US" sz="2040" dirty="0">
                  <a:solidFill>
                    <a:srgbClr val="000000"/>
                  </a:solidFill>
                </a:rPr>
                <a:t>Claim value</a:t>
              </a:r>
            </a:p>
          </p:txBody>
        </p:sp>
        <p:sp>
          <p:nvSpPr>
            <p:cNvPr id="32" name="Rectangle 31"/>
            <p:cNvSpPr/>
            <p:nvPr/>
          </p:nvSpPr>
          <p:spPr bwMode="auto">
            <a:xfrm>
              <a:off x="5789689" y="2337003"/>
              <a:ext cx="5027077"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3" name="Elbow Connector 32"/>
            <p:cNvCxnSpPr>
              <a:stCxn id="18" idx="0"/>
              <a:endCxn id="32" idx="2"/>
            </p:cNvCxnSpPr>
            <p:nvPr/>
          </p:nvCxnSpPr>
          <p:spPr>
            <a:xfrm rot="16200000" flipV="1">
              <a:off x="9285568" y="2124104"/>
              <a:ext cx="658500" cy="2623180"/>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1" name="Pos 6"/>
          <p:cNvGrpSpPr/>
          <p:nvPr/>
        </p:nvGrpSpPr>
        <p:grpSpPr>
          <a:xfrm>
            <a:off x="2281605" y="3437391"/>
            <a:ext cx="6153287" cy="2510703"/>
            <a:chOff x="2467670" y="2337004"/>
            <a:chExt cx="6033184" cy="2462339"/>
          </a:xfrm>
        </p:grpSpPr>
        <p:sp>
          <p:nvSpPr>
            <p:cNvPr id="17" name="Char 6"/>
            <p:cNvSpPr/>
            <p:nvPr/>
          </p:nvSpPr>
          <p:spPr>
            <a:xfrm>
              <a:off x="6556063" y="3764944"/>
              <a:ext cx="1944791" cy="103439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6: </a:t>
              </a:r>
              <a:r>
                <a:rPr lang="en-US" sz="2040" dirty="0" err="1">
                  <a:solidFill>
                    <a:srgbClr val="000000"/>
                  </a:solidFill>
                </a:rPr>
                <a:t>AuthMode</a:t>
              </a:r>
              <a:r>
                <a:rPr lang="en-US" sz="2040" dirty="0">
                  <a:solidFill>
                    <a:srgbClr val="000000"/>
                  </a:solidFill>
                </a:rPr>
                <a:t> Type</a:t>
              </a:r>
            </a:p>
            <a:p>
              <a:pPr defTabSz="1243194"/>
              <a:r>
                <a:rPr lang="en-US" sz="2040" dirty="0">
                  <a:solidFill>
                    <a:srgbClr val="000000"/>
                  </a:solidFill>
                </a:rPr>
                <a:t>T=Trusted</a:t>
              </a:r>
            </a:p>
          </p:txBody>
        </p:sp>
        <p:sp>
          <p:nvSpPr>
            <p:cNvPr id="37" name="Rectangle 36"/>
            <p:cNvSpPr/>
            <p:nvPr/>
          </p:nvSpPr>
          <p:spPr bwMode="auto">
            <a:xfrm>
              <a:off x="2467670" y="2337004"/>
              <a:ext cx="363864"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8" name="Elbow Connector 37"/>
            <p:cNvCxnSpPr>
              <a:stCxn id="17" idx="0"/>
              <a:endCxn id="37" idx="2"/>
            </p:cNvCxnSpPr>
            <p:nvPr/>
          </p:nvCxnSpPr>
          <p:spPr>
            <a:xfrm rot="16200000" flipV="1">
              <a:off x="4759782" y="996267"/>
              <a:ext cx="658499" cy="4878857"/>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0" name="Pos 4"/>
          <p:cNvGrpSpPr/>
          <p:nvPr/>
        </p:nvGrpSpPr>
        <p:grpSpPr>
          <a:xfrm>
            <a:off x="1763626" y="3437388"/>
            <a:ext cx="4518800" cy="2510703"/>
            <a:chOff x="1726750" y="2337004"/>
            <a:chExt cx="4430600" cy="2462339"/>
          </a:xfrm>
        </p:grpSpPr>
        <p:sp>
          <p:nvSpPr>
            <p:cNvPr id="15" name="Char 4"/>
            <p:cNvSpPr/>
            <p:nvPr/>
          </p:nvSpPr>
          <p:spPr>
            <a:xfrm>
              <a:off x="4114766" y="3764944"/>
              <a:ext cx="2042584" cy="103439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4: Claim Type encoded value (e=UPN)</a:t>
              </a:r>
            </a:p>
          </p:txBody>
        </p:sp>
        <p:sp>
          <p:nvSpPr>
            <p:cNvPr id="41" name="Rectangle 40"/>
            <p:cNvSpPr/>
            <p:nvPr/>
          </p:nvSpPr>
          <p:spPr bwMode="auto">
            <a:xfrm>
              <a:off x="1726750" y="2337004"/>
              <a:ext cx="457200"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42" name="Elbow Connector 41"/>
            <p:cNvCxnSpPr>
              <a:stCxn id="15" idx="0"/>
              <a:endCxn id="41" idx="2"/>
            </p:cNvCxnSpPr>
            <p:nvPr/>
          </p:nvCxnSpPr>
          <p:spPr>
            <a:xfrm rot="16200000" flipV="1">
              <a:off x="3216456" y="1845341"/>
              <a:ext cx="658498" cy="3180708"/>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65" name="Pos 7"/>
          <p:cNvGrpSpPr/>
          <p:nvPr/>
        </p:nvGrpSpPr>
        <p:grpSpPr>
          <a:xfrm>
            <a:off x="2799581" y="3437390"/>
            <a:ext cx="7805978" cy="2519593"/>
            <a:chOff x="2531019" y="2328287"/>
            <a:chExt cx="7653616" cy="2471056"/>
          </a:xfrm>
        </p:grpSpPr>
        <p:sp>
          <p:nvSpPr>
            <p:cNvPr id="66" name="Char 6"/>
            <p:cNvSpPr/>
            <p:nvPr/>
          </p:nvSpPr>
          <p:spPr>
            <a:xfrm>
              <a:off x="5945886" y="3764945"/>
              <a:ext cx="4238749" cy="103439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Original Issuer name: Name of membership role provider, name of trusted STS</a:t>
              </a:r>
            </a:p>
          </p:txBody>
        </p:sp>
        <p:sp>
          <p:nvSpPr>
            <p:cNvPr id="67" name="Rectangle 66"/>
            <p:cNvSpPr/>
            <p:nvPr/>
          </p:nvSpPr>
          <p:spPr bwMode="auto">
            <a:xfrm>
              <a:off x="2531019" y="2328287"/>
              <a:ext cx="3047207"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68" name="Elbow Connector 67"/>
            <p:cNvCxnSpPr>
              <a:stCxn id="66" idx="0"/>
              <a:endCxn id="67" idx="2"/>
            </p:cNvCxnSpPr>
            <p:nvPr/>
          </p:nvCxnSpPr>
          <p:spPr>
            <a:xfrm rot="16200000" flipV="1">
              <a:off x="5726335" y="1426019"/>
              <a:ext cx="667215" cy="4010638"/>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sp>
        <p:nvSpPr>
          <p:cNvPr id="34" name="TextBox 33"/>
          <p:cNvSpPr txBox="1"/>
          <p:nvPr/>
        </p:nvSpPr>
        <p:spPr>
          <a:xfrm>
            <a:off x="1267607" y="1632057"/>
            <a:ext cx="1436209" cy="1131264"/>
          </a:xfrm>
          <a:prstGeom prst="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noAutofit/>
          </a:bodyPr>
          <a:lstStyle/>
          <a:p>
            <a:pPr algn="r" defTabSz="1243194"/>
            <a:r>
              <a:rPr lang="en-US" sz="1632" b="1" dirty="0">
                <a:solidFill>
                  <a:srgbClr val="000000"/>
                </a:solidFill>
              </a:rPr>
              <a:t>ClaimType :</a:t>
            </a:r>
          </a:p>
          <a:p>
            <a:pPr algn="r" defTabSz="1243194"/>
            <a:r>
              <a:rPr lang="en-US" sz="1632" b="1" dirty="0">
                <a:solidFill>
                  <a:srgbClr val="000000"/>
                </a:solidFill>
              </a:rPr>
              <a:t>Value:  </a:t>
            </a:r>
          </a:p>
          <a:p>
            <a:pPr algn="r" defTabSz="1243194"/>
            <a:r>
              <a:rPr lang="en-US" sz="1632" b="1" dirty="0">
                <a:solidFill>
                  <a:srgbClr val="000000"/>
                </a:solidFill>
              </a:rPr>
              <a:t>Value Type:</a:t>
            </a:r>
          </a:p>
          <a:p>
            <a:pPr algn="r" defTabSz="1243194"/>
            <a:r>
              <a:rPr lang="en-US" sz="1632" b="1" dirty="0">
                <a:solidFill>
                  <a:srgbClr val="000000"/>
                </a:solidFill>
              </a:rPr>
              <a:t>OriginalIssuer:</a:t>
            </a:r>
          </a:p>
        </p:txBody>
      </p:sp>
      <p:sp>
        <p:nvSpPr>
          <p:cNvPr id="35" name="Rectangle 34"/>
          <p:cNvSpPr/>
          <p:nvPr/>
        </p:nvSpPr>
        <p:spPr>
          <a:xfrm>
            <a:off x="2821946" y="1632055"/>
            <a:ext cx="7229331" cy="1150172"/>
          </a:xfrm>
          <a:prstGeom prst="rect">
            <a:avLst/>
          </a:prstGeom>
          <a:ln/>
        </p:spPr>
        <p:style>
          <a:lnRef idx="2">
            <a:schemeClr val="accent5"/>
          </a:lnRef>
          <a:fillRef idx="1">
            <a:schemeClr val="lt1"/>
          </a:fillRef>
          <a:effectRef idx="0">
            <a:schemeClr val="accent5"/>
          </a:effectRef>
          <a:fontRef idx="minor">
            <a:schemeClr val="dk1"/>
          </a:fontRef>
        </p:style>
        <p:txBody>
          <a:bodyPr wrap="square" lIns="124326" tIns="62162" rIns="124326" bIns="62162">
            <a:spAutoFit/>
          </a:bodyPr>
          <a:lstStyle/>
          <a:p>
            <a:pPr defTabSz="1243194"/>
            <a:r>
              <a:rPr lang="en-US" sz="1632" dirty="0">
                <a:solidFill>
                  <a:srgbClr val="000000"/>
                </a:solidFill>
              </a:rPr>
              <a:t>http://schemas.xmlsoap.org/ws/2005/05/identity/claims/upn</a:t>
            </a:r>
          </a:p>
          <a:p>
            <a:pPr defTabSz="1243194"/>
            <a:r>
              <a:rPr lang="en-US" sz="1632" dirty="0">
                <a:solidFill>
                  <a:srgbClr val="000000"/>
                </a:solidFill>
              </a:rPr>
              <a:t>user@domain.tld</a:t>
            </a:r>
          </a:p>
          <a:p>
            <a:pPr defTabSz="1243194"/>
            <a:r>
              <a:rPr lang="en-US" sz="1632" dirty="0">
                <a:solidFill>
                  <a:srgbClr val="000000"/>
                </a:solidFill>
              </a:rPr>
              <a:t>http://www.w3.org/2001/XMLSchema#String</a:t>
            </a:r>
          </a:p>
          <a:p>
            <a:pPr defTabSz="1243194"/>
            <a:r>
              <a:rPr lang="en-US" sz="1632" dirty="0">
                <a:solidFill>
                  <a:srgbClr val="000000"/>
                </a:solidFill>
              </a:rPr>
              <a:t>TrustedProvider:fedpartner</a:t>
            </a:r>
          </a:p>
        </p:txBody>
      </p:sp>
    </p:spTree>
    <p:extLst>
      <p:ext uri="{BB962C8B-B14F-4D97-AF65-F5344CB8AC3E}">
        <p14:creationId xmlns:p14="http://schemas.microsoft.com/office/powerpoint/2010/main" val="20748076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down)">
                                      <p:cBhvr>
                                        <p:cTn id="1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down)">
                                      <p:cBhvr>
                                        <p:cTn id="27" dur="500"/>
                                        <p:tgtEl>
                                          <p:spTgt spid="65"/>
                                        </p:tgtEl>
                                      </p:cBhvr>
                                    </p:animEffec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down)">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Claims Encoding – Custom Claims</a:t>
            </a:r>
          </a:p>
        </p:txBody>
      </p:sp>
      <p:sp>
        <p:nvSpPr>
          <p:cNvPr id="10" name="Custom Claim"/>
          <p:cNvSpPr/>
          <p:nvPr/>
        </p:nvSpPr>
        <p:spPr>
          <a:xfrm>
            <a:off x="1245652" y="3285918"/>
            <a:ext cx="9851495" cy="989886"/>
          </a:xfrm>
          <a:prstGeom prst="rect">
            <a:avLst/>
          </a:prstGeom>
        </p:spPr>
        <p:txBody>
          <a:bodyPr wrap="none" lIns="124326" tIns="62162" rIns="124326" bIns="62162">
            <a:spAutoFit/>
          </a:bodyPr>
          <a:lstStyle/>
          <a:p>
            <a:pPr defTabSz="1243194"/>
            <a:r>
              <a:rPr lang="en-US" sz="5507" dirty="0">
                <a:solidFill>
                  <a:srgbClr val="000000"/>
                </a:solidFill>
                <a:latin typeface="Segoe UI Light" pitchFamily="34" charset="0"/>
              </a:rPr>
              <a:t>C</a:t>
            </a:r>
            <a:r>
              <a:rPr lang="en-US" sz="5507" b="1" dirty="0">
                <a:solidFill>
                  <a:srgbClr val="FFFFFF"/>
                </a:solidFill>
                <a:latin typeface="Segoe UI Light" pitchFamily="34" charset="0"/>
              </a:rPr>
              <a:t>:</a:t>
            </a:r>
            <a:r>
              <a:rPr lang="en-US" sz="5507" dirty="0">
                <a:solidFill>
                  <a:srgbClr val="000000"/>
                </a:solidFill>
                <a:latin typeface="Segoe UI Light" pitchFamily="34" charset="0"/>
              </a:rPr>
              <a:t>0</a:t>
            </a:r>
            <a:r>
              <a:rPr lang="en-US" sz="5507" dirty="0">
                <a:solidFill>
                  <a:srgbClr val="008FBA"/>
                </a:solidFill>
                <a:latin typeface="Segoe UI Light" pitchFamily="34" charset="0"/>
              </a:rPr>
              <a:t>ń</a:t>
            </a:r>
            <a:r>
              <a:rPr lang="en-US" sz="5507" b="1" dirty="0">
                <a:solidFill>
                  <a:srgbClr val="FFFFFF"/>
                </a:solidFill>
                <a:latin typeface="Segoe UI Light" pitchFamily="34" charset="0"/>
              </a:rPr>
              <a:t>.</a:t>
            </a:r>
            <a:r>
              <a:rPr lang="en-US" sz="5507" dirty="0">
                <a:solidFill>
                  <a:srgbClr val="000000"/>
                </a:solidFill>
                <a:latin typeface="Segoe UI Light" pitchFamily="34" charset="0"/>
              </a:rPr>
              <a:t>t</a:t>
            </a:r>
            <a:r>
              <a:rPr lang="en-US" sz="5507" b="1" dirty="0">
                <a:solidFill>
                  <a:srgbClr val="FFFFFF"/>
                </a:solidFill>
                <a:latin typeface="Segoe UI Light" pitchFamily="34" charset="0"/>
              </a:rPr>
              <a:t>|</a:t>
            </a:r>
            <a:r>
              <a:rPr lang="en-US" sz="5507" dirty="0">
                <a:solidFill>
                  <a:srgbClr val="000000"/>
                </a:solidFill>
                <a:latin typeface="Segoe UI Light" pitchFamily="34" charset="0"/>
              </a:rPr>
              <a:t>fedpartner</a:t>
            </a:r>
            <a:r>
              <a:rPr lang="en-US" sz="5507" b="1" dirty="0">
                <a:solidFill>
                  <a:srgbClr val="FFFFFF"/>
                </a:solidFill>
                <a:latin typeface="Segoe UI Light" pitchFamily="34" charset="0"/>
              </a:rPr>
              <a:t>|</a:t>
            </a:r>
            <a:r>
              <a:rPr lang="en-US" sz="5507" dirty="0">
                <a:solidFill>
                  <a:srgbClr val="000000"/>
                </a:solidFill>
                <a:latin typeface="Segoe UI Light" pitchFamily="34" charset="0"/>
              </a:rPr>
              <a:t>TrustedPartner</a:t>
            </a:r>
          </a:p>
        </p:txBody>
      </p:sp>
      <p:grpSp>
        <p:nvGrpSpPr>
          <p:cNvPr id="52" name="Pos 7"/>
          <p:cNvGrpSpPr/>
          <p:nvPr/>
        </p:nvGrpSpPr>
        <p:grpSpPr>
          <a:xfrm>
            <a:off x="6439514" y="3393291"/>
            <a:ext cx="4330752" cy="1966346"/>
            <a:chOff x="6311369" y="2242847"/>
            <a:chExt cx="4246221" cy="1928467"/>
          </a:xfrm>
        </p:grpSpPr>
        <p:sp>
          <p:nvSpPr>
            <p:cNvPr id="18" name="Claim Value"/>
            <p:cNvSpPr/>
            <p:nvPr/>
          </p:nvSpPr>
          <p:spPr>
            <a:xfrm>
              <a:off x="8761412" y="3764943"/>
              <a:ext cx="1507207" cy="406371"/>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defTabSz="1243194"/>
              <a:r>
                <a:rPr lang="en-US" sz="2040" dirty="0">
                  <a:solidFill>
                    <a:srgbClr val="000000"/>
                  </a:solidFill>
                </a:rPr>
                <a:t>Claim value</a:t>
              </a:r>
            </a:p>
          </p:txBody>
        </p:sp>
        <p:sp>
          <p:nvSpPr>
            <p:cNvPr id="32" name="Rectangle 31"/>
            <p:cNvSpPr/>
            <p:nvPr/>
          </p:nvSpPr>
          <p:spPr bwMode="auto">
            <a:xfrm>
              <a:off x="6311369" y="2242847"/>
              <a:ext cx="4246221" cy="769443"/>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3" name="Elbow Connector 32"/>
            <p:cNvCxnSpPr>
              <a:stCxn id="18" idx="0"/>
              <a:endCxn id="32" idx="2"/>
            </p:cNvCxnSpPr>
            <p:nvPr/>
          </p:nvCxnSpPr>
          <p:spPr>
            <a:xfrm rot="16200000" flipV="1">
              <a:off x="8598422" y="2848349"/>
              <a:ext cx="752653" cy="1080536"/>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65" name="Pos 6"/>
          <p:cNvGrpSpPr/>
          <p:nvPr/>
        </p:nvGrpSpPr>
        <p:grpSpPr>
          <a:xfrm>
            <a:off x="3152361" y="3393292"/>
            <a:ext cx="5679232" cy="2606710"/>
            <a:chOff x="2876916" y="2242847"/>
            <a:chExt cx="5568381" cy="2556495"/>
          </a:xfrm>
        </p:grpSpPr>
        <p:sp>
          <p:nvSpPr>
            <p:cNvPr id="66" name="Char 6"/>
            <p:cNvSpPr/>
            <p:nvPr/>
          </p:nvSpPr>
          <p:spPr>
            <a:xfrm>
              <a:off x="4206549" y="3764944"/>
              <a:ext cx="4238748" cy="103439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Original Issuer name: Name of membership role provider, name of trusted STS</a:t>
              </a:r>
            </a:p>
          </p:txBody>
        </p:sp>
        <p:sp>
          <p:nvSpPr>
            <p:cNvPr id="67" name="Rectangle 66"/>
            <p:cNvSpPr/>
            <p:nvPr/>
          </p:nvSpPr>
          <p:spPr bwMode="auto">
            <a:xfrm>
              <a:off x="2876916" y="2242847"/>
              <a:ext cx="3149183"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68" name="Elbow Connector 67"/>
            <p:cNvCxnSpPr>
              <a:stCxn id="66" idx="0"/>
              <a:endCxn id="67" idx="2"/>
            </p:cNvCxnSpPr>
            <p:nvPr/>
          </p:nvCxnSpPr>
          <p:spPr>
            <a:xfrm rot="16200000" flipV="1">
              <a:off x="5012389" y="2451409"/>
              <a:ext cx="752655" cy="1874416"/>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1" name="Pos 5"/>
          <p:cNvGrpSpPr/>
          <p:nvPr/>
        </p:nvGrpSpPr>
        <p:grpSpPr>
          <a:xfrm>
            <a:off x="2739264" y="3393292"/>
            <a:ext cx="6587651" cy="2286528"/>
            <a:chOff x="2041781" y="2242847"/>
            <a:chExt cx="6459073" cy="2242481"/>
          </a:xfrm>
        </p:grpSpPr>
        <p:sp>
          <p:nvSpPr>
            <p:cNvPr id="17" name="Char 6"/>
            <p:cNvSpPr/>
            <p:nvPr/>
          </p:nvSpPr>
          <p:spPr>
            <a:xfrm>
              <a:off x="6556063" y="3764944"/>
              <a:ext cx="1944791" cy="720384"/>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6: Issuer Type</a:t>
              </a:r>
            </a:p>
            <a:p>
              <a:pPr defTabSz="1243194"/>
              <a:r>
                <a:rPr lang="en-US" sz="2040" dirty="0">
                  <a:solidFill>
                    <a:srgbClr val="000000"/>
                  </a:solidFill>
                </a:rPr>
                <a:t>T=Trusted</a:t>
              </a:r>
            </a:p>
          </p:txBody>
        </p:sp>
        <p:sp>
          <p:nvSpPr>
            <p:cNvPr id="37" name="Rectangle 36"/>
            <p:cNvSpPr/>
            <p:nvPr/>
          </p:nvSpPr>
          <p:spPr bwMode="auto">
            <a:xfrm>
              <a:off x="2041781" y="2242847"/>
              <a:ext cx="363864"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8" name="Elbow Connector 37"/>
            <p:cNvCxnSpPr>
              <a:stCxn id="17" idx="0"/>
              <a:endCxn id="37" idx="2"/>
            </p:cNvCxnSpPr>
            <p:nvPr/>
          </p:nvCxnSpPr>
          <p:spPr>
            <a:xfrm rot="16200000" flipV="1">
              <a:off x="4499759" y="736244"/>
              <a:ext cx="752655" cy="5304746"/>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50" name="Pos 4"/>
          <p:cNvGrpSpPr/>
          <p:nvPr/>
        </p:nvGrpSpPr>
        <p:grpSpPr>
          <a:xfrm>
            <a:off x="2305286" y="3393292"/>
            <a:ext cx="5583864" cy="2606710"/>
            <a:chOff x="1482574" y="2242847"/>
            <a:chExt cx="5474876" cy="2556495"/>
          </a:xfrm>
        </p:grpSpPr>
        <p:sp>
          <p:nvSpPr>
            <p:cNvPr id="15" name="Char 4"/>
            <p:cNvSpPr/>
            <p:nvPr/>
          </p:nvSpPr>
          <p:spPr>
            <a:xfrm>
              <a:off x="4114765" y="3764944"/>
              <a:ext cx="2842685" cy="103439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4: Claim Type encoded value (“Next” ASCII Char)</a:t>
              </a:r>
            </a:p>
          </p:txBody>
        </p:sp>
        <p:sp>
          <p:nvSpPr>
            <p:cNvPr id="41" name="Rectangle 40"/>
            <p:cNvSpPr/>
            <p:nvPr/>
          </p:nvSpPr>
          <p:spPr bwMode="auto">
            <a:xfrm>
              <a:off x="1482574" y="2242847"/>
              <a:ext cx="343501"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42" name="Elbow Connector 41"/>
            <p:cNvCxnSpPr>
              <a:stCxn id="15" idx="0"/>
              <a:endCxn id="41" idx="2"/>
            </p:cNvCxnSpPr>
            <p:nvPr/>
          </p:nvCxnSpPr>
          <p:spPr>
            <a:xfrm rot="16200000" flipV="1">
              <a:off x="3218890" y="1447725"/>
              <a:ext cx="752655" cy="3881783"/>
            </a:xfrm>
            <a:prstGeom prst="bentConnector3">
              <a:avLst>
                <a:gd name="adj1" fmla="val 50000"/>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49" name="Pos 3"/>
          <p:cNvGrpSpPr/>
          <p:nvPr/>
        </p:nvGrpSpPr>
        <p:grpSpPr>
          <a:xfrm>
            <a:off x="1953625" y="3393293"/>
            <a:ext cx="2257623" cy="2926893"/>
            <a:chOff x="1913041" y="2242847"/>
            <a:chExt cx="2213557" cy="2870509"/>
          </a:xfrm>
        </p:grpSpPr>
        <p:sp>
          <p:nvSpPr>
            <p:cNvPr id="14" name="Char 3"/>
            <p:cNvSpPr/>
            <p:nvPr/>
          </p:nvSpPr>
          <p:spPr>
            <a:xfrm>
              <a:off x="2049649" y="3764944"/>
              <a:ext cx="2076949" cy="134841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3: Reserved as 0 (to enable more claim types in the future) </a:t>
              </a:r>
            </a:p>
          </p:txBody>
        </p:sp>
        <p:sp>
          <p:nvSpPr>
            <p:cNvPr id="29" name="Rectangle 28"/>
            <p:cNvSpPr/>
            <p:nvPr/>
          </p:nvSpPr>
          <p:spPr bwMode="auto">
            <a:xfrm>
              <a:off x="1913041" y="2242847"/>
              <a:ext cx="370851" cy="769442"/>
            </a:xfrm>
            <a:prstGeom prst="rect">
              <a:avLst/>
            </a:prstGeom>
            <a:no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30" name="Elbow Connector 29"/>
            <p:cNvCxnSpPr>
              <a:stCxn id="14" idx="0"/>
              <a:endCxn id="29" idx="2"/>
            </p:cNvCxnSpPr>
            <p:nvPr/>
          </p:nvCxnSpPr>
          <p:spPr>
            <a:xfrm rot="16200000" flipV="1">
              <a:off x="2216969" y="2893788"/>
              <a:ext cx="752655" cy="989657"/>
            </a:xfrm>
            <a:prstGeom prst="bentConnector3">
              <a:avLst/>
            </a:prstGeom>
            <a:ln>
              <a:tailEnd type="arrow"/>
            </a:ln>
          </p:spPr>
          <p:style>
            <a:lnRef idx="2">
              <a:schemeClr val="accent5"/>
            </a:lnRef>
            <a:fillRef idx="1">
              <a:schemeClr val="lt1"/>
            </a:fillRef>
            <a:effectRef idx="0">
              <a:schemeClr val="accent5"/>
            </a:effectRef>
            <a:fontRef idx="minor">
              <a:schemeClr val="dk1"/>
            </a:fontRef>
          </p:style>
        </p:cxnSp>
      </p:grpSp>
      <p:grpSp>
        <p:nvGrpSpPr>
          <p:cNvPr id="48" name="Pos 1"/>
          <p:cNvGrpSpPr/>
          <p:nvPr/>
        </p:nvGrpSpPr>
        <p:grpSpPr>
          <a:xfrm>
            <a:off x="933485" y="3393292"/>
            <a:ext cx="1986496" cy="1966347"/>
            <a:chOff x="113759" y="2242847"/>
            <a:chExt cx="1947721" cy="1928467"/>
          </a:xfrm>
        </p:grpSpPr>
        <p:sp>
          <p:nvSpPr>
            <p:cNvPr id="11" name="Char 1"/>
            <p:cNvSpPr/>
            <p:nvPr/>
          </p:nvSpPr>
          <p:spPr>
            <a:xfrm>
              <a:off x="113759" y="3764944"/>
              <a:ext cx="1947721" cy="40637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1243194"/>
              <a:r>
                <a:rPr lang="en-US" sz="2040" dirty="0">
                  <a:solidFill>
                    <a:srgbClr val="000000"/>
                  </a:solidFill>
                </a:rPr>
                <a:t>C for Claim</a:t>
              </a:r>
            </a:p>
          </p:txBody>
        </p:sp>
        <p:grpSp>
          <p:nvGrpSpPr>
            <p:cNvPr id="27" name="Group 26"/>
            <p:cNvGrpSpPr/>
            <p:nvPr/>
          </p:nvGrpSpPr>
          <p:grpSpPr>
            <a:xfrm>
              <a:off x="536609" y="2242847"/>
              <a:ext cx="551011" cy="1522096"/>
              <a:chOff x="536609" y="2242847"/>
              <a:chExt cx="551011" cy="1522096"/>
            </a:xfrm>
            <a:noFill/>
          </p:grpSpPr>
          <p:sp>
            <p:nvSpPr>
              <p:cNvPr id="24" name="Rectangle 23"/>
              <p:cNvSpPr/>
              <p:nvPr/>
            </p:nvSpPr>
            <p:spPr bwMode="auto">
              <a:xfrm>
                <a:off x="536609" y="2242847"/>
                <a:ext cx="492660" cy="769442"/>
              </a:xfrm>
              <a:prstGeom prst="rect">
                <a:avLst/>
              </a:prstGeom>
              <a:grpFill/>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248630" tIns="248630" rIns="248630" bIns="62154" numCol="1" rtlCol="0" anchor="t" anchorCtr="0" compatLnSpc="1">
                <a:prstTxWarp prst="textNoShape">
                  <a:avLst/>
                </a:prstTxWarp>
              </a:bodyPr>
              <a:lstStyle/>
              <a:p>
                <a:pPr algn="ctr" defTabSz="1656699" fontAlgn="base">
                  <a:spcBef>
                    <a:spcPct val="0"/>
                  </a:spcBef>
                  <a:spcAft>
                    <a:spcPct val="0"/>
                  </a:spcAft>
                </a:pPr>
                <a:endParaRPr lang="en-US" sz="2040" dirty="0">
                  <a:gradFill>
                    <a:gsLst>
                      <a:gs pos="0">
                        <a:srgbClr val="FFFFFF"/>
                      </a:gs>
                      <a:gs pos="100000">
                        <a:srgbClr val="FFFFFF"/>
                      </a:gs>
                    </a:gsLst>
                    <a:lin ang="5400000" scaled="0"/>
                  </a:gradFill>
                  <a:latin typeface="Segoe Condensed" pitchFamily="34" charset="0"/>
                </a:endParaRPr>
              </a:p>
            </p:txBody>
          </p:sp>
          <p:cxnSp>
            <p:nvCxnSpPr>
              <p:cNvPr id="26" name="Elbow Connector 25"/>
              <p:cNvCxnSpPr>
                <a:stCxn id="11" idx="0"/>
                <a:endCxn id="24" idx="2"/>
              </p:cNvCxnSpPr>
              <p:nvPr/>
            </p:nvCxnSpPr>
            <p:spPr>
              <a:xfrm rot="16200000" flipV="1">
                <a:off x="558952" y="3236275"/>
                <a:ext cx="752655" cy="304681"/>
              </a:xfrm>
              <a:prstGeom prst="bentConnector3">
                <a:avLst>
                  <a:gd name="adj1" fmla="val 50000"/>
                </a:avLst>
              </a:prstGeom>
              <a:grpFill/>
              <a:ln>
                <a:tailEnd type="arrow"/>
              </a:ln>
            </p:spPr>
            <p:style>
              <a:lnRef idx="2">
                <a:schemeClr val="accent5"/>
              </a:lnRef>
              <a:fillRef idx="1">
                <a:schemeClr val="lt1"/>
              </a:fillRef>
              <a:effectRef idx="0">
                <a:schemeClr val="accent5"/>
              </a:effectRef>
              <a:fontRef idx="minor">
                <a:schemeClr val="dk1"/>
              </a:fontRef>
            </p:style>
          </p:cxnSp>
        </p:grpSp>
      </p:grpSp>
      <p:sp>
        <p:nvSpPr>
          <p:cNvPr id="34" name="Rectangle 33"/>
          <p:cNvSpPr/>
          <p:nvPr/>
        </p:nvSpPr>
        <p:spPr>
          <a:xfrm>
            <a:off x="2821946" y="1658408"/>
            <a:ext cx="7229331" cy="1150172"/>
          </a:xfrm>
          <a:prstGeom prst="rect">
            <a:avLst/>
          </a:prstGeom>
          <a:ln/>
        </p:spPr>
        <p:style>
          <a:lnRef idx="2">
            <a:schemeClr val="accent5"/>
          </a:lnRef>
          <a:fillRef idx="1">
            <a:schemeClr val="lt1"/>
          </a:fillRef>
          <a:effectRef idx="0">
            <a:schemeClr val="accent5"/>
          </a:effectRef>
          <a:fontRef idx="minor">
            <a:schemeClr val="dk1"/>
          </a:fontRef>
        </p:style>
        <p:txBody>
          <a:bodyPr wrap="square" lIns="124326" tIns="62162" rIns="124326" bIns="62162">
            <a:spAutoFit/>
          </a:bodyPr>
          <a:lstStyle/>
          <a:p>
            <a:pPr defTabSz="1243194"/>
            <a:r>
              <a:rPr lang="en-US" sz="1632" dirty="0">
                <a:solidFill>
                  <a:srgbClr val="000000"/>
                </a:solidFill>
              </a:rPr>
              <a:t>http://myschema.com/claims/2009/09/usertype</a:t>
            </a:r>
          </a:p>
          <a:p>
            <a:pPr defTabSz="1243194"/>
            <a:r>
              <a:rPr lang="en-US" sz="1632" dirty="0">
                <a:solidFill>
                  <a:srgbClr val="000000"/>
                </a:solidFill>
              </a:rPr>
              <a:t>TrustedPartner</a:t>
            </a:r>
          </a:p>
          <a:p>
            <a:pPr defTabSz="1243194"/>
            <a:r>
              <a:rPr lang="en-US" sz="1632" dirty="0">
                <a:solidFill>
                  <a:srgbClr val="000000"/>
                </a:solidFill>
              </a:rPr>
              <a:t>http://www.w3.org/2001/XMLSchema#String</a:t>
            </a:r>
          </a:p>
          <a:p>
            <a:pPr defTabSz="1243194"/>
            <a:r>
              <a:rPr lang="en-US" sz="1632" dirty="0">
                <a:solidFill>
                  <a:srgbClr val="000000"/>
                </a:solidFill>
              </a:rPr>
              <a:t>TrustedProvider:fedpartner</a:t>
            </a:r>
          </a:p>
        </p:txBody>
      </p:sp>
      <p:sp>
        <p:nvSpPr>
          <p:cNvPr id="35" name="TextBox 34"/>
          <p:cNvSpPr txBox="1"/>
          <p:nvPr/>
        </p:nvSpPr>
        <p:spPr>
          <a:xfrm>
            <a:off x="1269261" y="1658412"/>
            <a:ext cx="1436209" cy="1131264"/>
          </a:xfrm>
          <a:prstGeom prst="rect">
            <a:avLst/>
          </a:prstGeom>
          <a:ln/>
        </p:spPr>
        <p:style>
          <a:lnRef idx="2">
            <a:schemeClr val="accent5"/>
          </a:lnRef>
          <a:fillRef idx="1">
            <a:schemeClr val="lt1"/>
          </a:fillRef>
          <a:effectRef idx="0">
            <a:schemeClr val="accent5"/>
          </a:effectRef>
          <a:fontRef idx="minor">
            <a:schemeClr val="dk1"/>
          </a:fontRef>
        </p:style>
        <p:txBody>
          <a:bodyPr wrap="square" lIns="0" tIns="0" rIns="0" bIns="0" rtlCol="0">
            <a:noAutofit/>
          </a:bodyPr>
          <a:lstStyle/>
          <a:p>
            <a:pPr algn="r" defTabSz="1243194"/>
            <a:r>
              <a:rPr lang="en-US" sz="1632" b="1" dirty="0">
                <a:solidFill>
                  <a:srgbClr val="000000"/>
                </a:solidFill>
              </a:rPr>
              <a:t>ClaimType :</a:t>
            </a:r>
          </a:p>
          <a:p>
            <a:pPr algn="r" defTabSz="1243194"/>
            <a:r>
              <a:rPr lang="en-US" sz="1632" b="1" dirty="0">
                <a:solidFill>
                  <a:srgbClr val="000000"/>
                </a:solidFill>
              </a:rPr>
              <a:t>Value:  </a:t>
            </a:r>
          </a:p>
          <a:p>
            <a:pPr algn="r" defTabSz="1243194"/>
            <a:r>
              <a:rPr lang="en-US" sz="1632" b="1" dirty="0">
                <a:solidFill>
                  <a:srgbClr val="000000"/>
                </a:solidFill>
              </a:rPr>
              <a:t>Value Type:</a:t>
            </a:r>
          </a:p>
          <a:p>
            <a:pPr algn="r" defTabSz="1243194"/>
            <a:r>
              <a:rPr lang="en-US" sz="1632" b="1" dirty="0">
                <a:solidFill>
                  <a:srgbClr val="000000"/>
                </a:solidFill>
              </a:rPr>
              <a:t>OriginalIssuer:</a:t>
            </a:r>
          </a:p>
        </p:txBody>
      </p:sp>
    </p:spTree>
    <p:extLst>
      <p:ext uri="{BB962C8B-B14F-4D97-AF65-F5344CB8AC3E}">
        <p14:creationId xmlns:p14="http://schemas.microsoft.com/office/powerpoint/2010/main" val="3412733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down)">
                                      <p:cBhvr>
                                        <p:cTn id="17"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down)">
                                      <p:cBhvr>
                                        <p:cTn id="27" dur="500"/>
                                        <p:tgtEl>
                                          <p:spTgt spid="65"/>
                                        </p:tgtEl>
                                      </p:cBhvr>
                                    </p:animEffec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down)">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For SP2013 With Claims</a:t>
            </a:r>
            <a:endParaRPr lang="en-US" dirty="0"/>
          </a:p>
        </p:txBody>
      </p:sp>
      <p:sp>
        <p:nvSpPr>
          <p:cNvPr id="3" name="Content Placeholder 2"/>
          <p:cNvSpPr>
            <a:spLocks noGrp="1"/>
          </p:cNvSpPr>
          <p:nvPr>
            <p:ph type="body" sz="quarter" idx="10"/>
          </p:nvPr>
        </p:nvSpPr>
        <p:spPr/>
        <p:txBody>
          <a:bodyPr/>
          <a:lstStyle/>
          <a:p>
            <a:r>
              <a:rPr lang="en-US" dirty="0" smtClean="0"/>
              <a:t>Claims is the default </a:t>
            </a:r>
            <a:r>
              <a:rPr lang="en-US" dirty="0" err="1" smtClean="0"/>
              <a:t>AuthN</a:t>
            </a:r>
            <a:r>
              <a:rPr lang="en-US" dirty="0" smtClean="0"/>
              <a:t> mode</a:t>
            </a:r>
          </a:p>
          <a:p>
            <a:r>
              <a:rPr lang="en-US" dirty="0" smtClean="0"/>
              <a:t>Better logging</a:t>
            </a:r>
          </a:p>
          <a:p>
            <a:r>
              <a:rPr lang="en-US" dirty="0" smtClean="0"/>
              <a:t>Server affinity no longer required</a:t>
            </a:r>
          </a:p>
          <a:p>
            <a:r>
              <a:rPr lang="en-US" dirty="0" smtClean="0"/>
              <a:t>C2WTS Enhancements</a:t>
            </a:r>
          </a:p>
          <a:p>
            <a:r>
              <a:rPr lang="en-US" dirty="0" smtClean="0"/>
              <a:t>Claims encoding pre-configuration</a:t>
            </a:r>
            <a:endParaRPr lang="en-US" dirty="0"/>
          </a:p>
        </p:txBody>
      </p:sp>
    </p:spTree>
    <p:extLst>
      <p:ext uri="{BB962C8B-B14F-4D97-AF65-F5344CB8AC3E}">
        <p14:creationId xmlns:p14="http://schemas.microsoft.com/office/powerpoint/2010/main" val="192465873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SP2010 June CU 2012</a:t>
            </a:r>
            <a:endParaRPr lang="en-US" dirty="0"/>
          </a:p>
        </p:txBody>
      </p:sp>
      <p:sp>
        <p:nvSpPr>
          <p:cNvPr id="3" name="Text Placeholder 2"/>
          <p:cNvSpPr>
            <a:spLocks noGrp="1"/>
          </p:cNvSpPr>
          <p:nvPr>
            <p:ph type="body" sz="quarter" idx="10"/>
          </p:nvPr>
        </p:nvSpPr>
        <p:spPr>
          <a:xfrm>
            <a:off x="274638" y="1212850"/>
            <a:ext cx="11887200" cy="2585323"/>
          </a:xfrm>
        </p:spPr>
        <p:txBody>
          <a:bodyPr/>
          <a:lstStyle/>
          <a:p>
            <a:r>
              <a:rPr lang="en-US" dirty="0" smtClean="0"/>
              <a:t>http://support.microsoft.com/kb/2598348</a:t>
            </a:r>
          </a:p>
          <a:p>
            <a:pPr lvl="1"/>
            <a:r>
              <a:rPr lang="en-US" dirty="0" smtClean="0"/>
              <a:t>An update enables the </a:t>
            </a:r>
            <a:r>
              <a:rPr lang="en-US" b="1" dirty="0" err="1" smtClean="0"/>
              <a:t>MigrateUser</a:t>
            </a:r>
            <a:r>
              <a:rPr lang="en-US" dirty="0" smtClean="0"/>
              <a:t> method to accept </a:t>
            </a:r>
            <a:r>
              <a:rPr lang="en-US" b="1" dirty="0" smtClean="0"/>
              <a:t>content database </a:t>
            </a:r>
            <a:r>
              <a:rPr lang="en-US" dirty="0" smtClean="0"/>
              <a:t>names as </a:t>
            </a:r>
            <a:r>
              <a:rPr lang="en-US" b="1" dirty="0" smtClean="0"/>
              <a:t>parameters</a:t>
            </a:r>
            <a:r>
              <a:rPr lang="en-US" dirty="0" smtClean="0"/>
              <a:t> so that you can perform migrations on the specified list of database. Additionally, this update enables you perform the migration in </a:t>
            </a:r>
            <a:r>
              <a:rPr lang="en-US" b="1" dirty="0" smtClean="0"/>
              <a:t>parallel</a:t>
            </a:r>
            <a:r>
              <a:rPr lang="en-US" dirty="0" smtClean="0"/>
              <a:t> if you have a large volume of data that contains millions of users</a:t>
            </a:r>
          </a:p>
          <a:p>
            <a:pPr lvl="1"/>
            <a:endParaRPr lang="en-US" dirty="0" smtClean="0"/>
          </a:p>
          <a:p>
            <a:pPr lvl="1"/>
            <a:r>
              <a:rPr lang="en-US" dirty="0" smtClean="0"/>
              <a:t>An update provides </a:t>
            </a:r>
            <a:r>
              <a:rPr lang="en-US" b="1" dirty="0" smtClean="0"/>
              <a:t>APIs or </a:t>
            </a:r>
            <a:r>
              <a:rPr lang="en-US" b="1" dirty="0" err="1" smtClean="0"/>
              <a:t>cmdlets</a:t>
            </a:r>
            <a:r>
              <a:rPr lang="en-US" b="1" dirty="0" smtClean="0"/>
              <a:t> </a:t>
            </a:r>
            <a:r>
              <a:rPr lang="en-US" dirty="0" smtClean="0"/>
              <a:t>to make sure that the same claim type uses the </a:t>
            </a:r>
            <a:r>
              <a:rPr lang="en-US" b="1" dirty="0" smtClean="0"/>
              <a:t>same encoding character</a:t>
            </a:r>
            <a:r>
              <a:rPr lang="en-US" dirty="0" smtClean="0"/>
              <a:t> on multiple SharePoint farms.</a:t>
            </a:r>
            <a:endParaRPr lang="en-US" dirty="0"/>
          </a:p>
        </p:txBody>
      </p:sp>
    </p:spTree>
    <p:extLst>
      <p:ext uri="{BB962C8B-B14F-4D97-AF65-F5344CB8AC3E}">
        <p14:creationId xmlns:p14="http://schemas.microsoft.com/office/powerpoint/2010/main" val="32993619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507" dirty="0"/>
              <a:t>All SP Identities Are Not Created Equal</a:t>
            </a:r>
          </a:p>
        </p:txBody>
      </p:sp>
      <p:sp>
        <p:nvSpPr>
          <p:cNvPr id="3" name="Text Placeholder 2"/>
          <p:cNvSpPr>
            <a:spLocks noGrp="1"/>
          </p:cNvSpPr>
          <p:nvPr>
            <p:ph type="body" sz="quarter" idx="10"/>
          </p:nvPr>
        </p:nvSpPr>
        <p:spPr>
          <a:xfrm>
            <a:off x="274638" y="1212850"/>
            <a:ext cx="11887200" cy="5256212"/>
          </a:xfrm>
        </p:spPr>
        <p:txBody>
          <a:bodyPr>
            <a:normAutofit fontScale="70000" lnSpcReduction="20000"/>
          </a:bodyPr>
          <a:lstStyle/>
          <a:p>
            <a:pPr marL="0" indent="0" defTabSz="932559">
              <a:lnSpc>
                <a:spcPct val="110000"/>
              </a:lnSpc>
              <a:spcBef>
                <a:spcPts val="2448"/>
              </a:spcBef>
              <a:buNone/>
            </a:pPr>
            <a:r>
              <a:rPr lang="en-US" sz="6527" spc="-71" dirty="0">
                <a:gradFill>
                  <a:gsLst>
                    <a:gs pos="100000">
                      <a:schemeClr val="tx2"/>
                    </a:gs>
                    <a:gs pos="0">
                      <a:schemeClr val="tx2"/>
                    </a:gs>
                  </a:gsLst>
                  <a:lin ang="5400000" scaled="0"/>
                </a:gradFill>
              </a:rPr>
              <a:t>Classic – Not Claims</a:t>
            </a:r>
          </a:p>
          <a:p>
            <a:pPr marL="0" indent="0" defTabSz="932559">
              <a:lnSpc>
                <a:spcPct val="110000"/>
              </a:lnSpc>
              <a:spcBef>
                <a:spcPts val="2448"/>
              </a:spcBef>
              <a:buNone/>
            </a:pPr>
            <a:r>
              <a:rPr lang="en-US" sz="6527" spc="-71" dirty="0">
                <a:gradFill>
                  <a:gsLst>
                    <a:gs pos="100000">
                      <a:schemeClr val="tx2"/>
                    </a:gs>
                    <a:gs pos="0">
                      <a:schemeClr val="tx2"/>
                    </a:gs>
                  </a:gsLst>
                  <a:lin ang="5400000" scaled="0"/>
                </a:gradFill>
              </a:rPr>
              <a:t>FBA – Sort of claims</a:t>
            </a:r>
          </a:p>
          <a:p>
            <a:pPr marL="0" indent="0" defTabSz="932559">
              <a:lnSpc>
                <a:spcPct val="110000"/>
              </a:lnSpc>
              <a:spcBef>
                <a:spcPts val="2448"/>
              </a:spcBef>
              <a:buNone/>
            </a:pPr>
            <a:r>
              <a:rPr lang="en-US" sz="6527" spc="-71" dirty="0">
                <a:gradFill>
                  <a:gsLst>
                    <a:gs pos="100000">
                      <a:schemeClr val="tx2"/>
                    </a:gs>
                    <a:gs pos="0">
                      <a:schemeClr val="tx2"/>
                    </a:gs>
                  </a:gsLst>
                  <a:lin ang="5400000" scaled="0"/>
                </a:gradFill>
              </a:rPr>
              <a:t>SharePoint Claims aka “SAML” Claims (3 kinds)</a:t>
            </a:r>
          </a:p>
          <a:p>
            <a:pPr marL="0" indent="0" defTabSz="932559">
              <a:lnSpc>
                <a:spcPct val="110000"/>
              </a:lnSpc>
              <a:spcBef>
                <a:spcPts val="2448"/>
              </a:spcBef>
              <a:buNone/>
            </a:pPr>
            <a:r>
              <a:rPr lang="en-US" dirty="0" smtClean="0"/>
              <a:t>Internal - Issued by: SharePoint STS</a:t>
            </a:r>
          </a:p>
          <a:p>
            <a:pPr marL="779187" lvl="2" indent="0">
              <a:buNone/>
            </a:pPr>
            <a:r>
              <a:rPr lang="en-US" dirty="0" smtClean="0"/>
              <a:t>Original Issuer=SharePoint or </a:t>
            </a:r>
            <a:r>
              <a:rPr lang="en-US" dirty="0" err="1" smtClean="0"/>
              <a:t>SecurityTokenService</a:t>
            </a:r>
            <a:endParaRPr lang="en-US" dirty="0" smtClean="0"/>
          </a:p>
          <a:p>
            <a:pPr marL="6476" indent="0">
              <a:buNone/>
            </a:pPr>
            <a:r>
              <a:rPr lang="en-US" dirty="0" smtClean="0"/>
              <a:t>Windows Claims (From Kerberos or NTLM to SAML token)</a:t>
            </a:r>
          </a:p>
          <a:p>
            <a:pPr marL="779187" lvl="2" indent="0">
              <a:buNone/>
            </a:pPr>
            <a:r>
              <a:rPr lang="en-US" dirty="0" smtClean="0"/>
              <a:t>Issued by: Windows</a:t>
            </a:r>
          </a:p>
          <a:p>
            <a:pPr marL="6476" indent="0">
              <a:buNone/>
            </a:pPr>
            <a:r>
              <a:rPr lang="en-US" dirty="0" smtClean="0"/>
              <a:t>“SAML Claims” [2 Kinds] (All Re-Issued </a:t>
            </a:r>
            <a:r>
              <a:rPr lang="en-US" dirty="0"/>
              <a:t>by: SharePoint STS</a:t>
            </a:r>
            <a:r>
              <a:rPr lang="en-US" dirty="0" smtClean="0"/>
              <a:t>)</a:t>
            </a:r>
          </a:p>
          <a:p>
            <a:pPr marL="779187" lvl="2" indent="0">
              <a:buNone/>
            </a:pPr>
            <a:r>
              <a:rPr lang="en-US" dirty="0" smtClean="0"/>
              <a:t>Federated aka mapped Claims and Claims Augmentation aka custom claim providers</a:t>
            </a:r>
          </a:p>
          <a:p>
            <a:pPr marL="779187" lvl="2" indent="0">
              <a:buNone/>
            </a:pPr>
            <a:r>
              <a:rPr lang="en-US" dirty="0" smtClean="0"/>
              <a:t>Original Issuer = TrustedProvider:TrustedProviderName</a:t>
            </a:r>
          </a:p>
        </p:txBody>
      </p:sp>
    </p:spTree>
    <p:extLst>
      <p:ext uri="{BB962C8B-B14F-4D97-AF65-F5344CB8AC3E}">
        <p14:creationId xmlns:p14="http://schemas.microsoft.com/office/powerpoint/2010/main" val="4278034752"/>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Israel Vega; Nathan Miller</External_x0020_Speaker>
    <Session_x0020_Code xmlns="2295e2e7-0eeb-498e-8716-217bb2ee6ee3">SPC039</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Israel Vega, Nathan Miller</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230e9df3-be65-4c73-a93b-d1236ebd677e"/>
    <ds:schemaRef ds:uri="032d541b-1b4e-4d91-93c7-b10533c52f73"/>
    <ds:schemaRef ds:uri="http://schemas.microsoft.com/office/2006/documentManagement/types"/>
    <ds:schemaRef ds:uri="http://schemas.microsoft.com/office/2006/metadata/properties"/>
    <ds:schemaRef ds:uri="http://purl.org/dc/dcmitype/"/>
    <ds:schemaRef ds:uri="http://purl.org/dc/elements/1.1/"/>
    <ds:schemaRef ds:uri="http://schemas.openxmlformats.org/package/2006/metadata/core-properties"/>
    <ds:schemaRef ds:uri="http://schemas.microsoft.com/office/infopath/2007/PartnerControls"/>
    <ds:schemaRef ds:uri="http://purl.org/dc/terms/"/>
    <ds:schemaRef ds:uri="2295e2e7-0eeb-498e-8716-217bb2ee6ee3"/>
    <ds:schemaRef ds:uri="http://schemas.microsoft.com/sharepoint/v3"/>
    <ds:schemaRef ds:uri="http://www.w3.org/XML/1998/namespac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CD6C9326-58D9-4343-B5E3-186667AA0F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154</TotalTime>
  <Words>4947</Words>
  <Application>Microsoft Office PowerPoint</Application>
  <PresentationFormat>Custom</PresentationFormat>
  <Paragraphs>988</Paragraphs>
  <Slides>61</Slides>
  <Notes>14</Notes>
  <HiddenSlides>0</HiddenSlides>
  <MMClips>0</MMClips>
  <ScaleCrop>false</ScaleCrop>
  <HeadingPairs>
    <vt:vector size="4" baseType="variant">
      <vt:variant>
        <vt:lpstr>Theme</vt:lpstr>
      </vt:variant>
      <vt:variant>
        <vt:i4>3</vt:i4>
      </vt:variant>
      <vt:variant>
        <vt:lpstr>Slide Titles</vt:lpstr>
      </vt:variant>
      <vt:variant>
        <vt:i4>61</vt:i4>
      </vt:variant>
    </vt:vector>
  </HeadingPairs>
  <TitlesOfParts>
    <vt:vector size="64" baseType="lpstr">
      <vt:lpstr>5-30072_SPC2012_IT-Pro_Template_16x9</vt:lpstr>
      <vt:lpstr>5-30072_SPC2012_IT-Pro_Template_16x9_Light</vt:lpstr>
      <vt:lpstr>Office Theme</vt:lpstr>
      <vt:lpstr>PowerPoint Presentation</vt:lpstr>
      <vt:lpstr>Claims Based Authentication – Migrating to the new SharePoint 2013 Identity Model</vt:lpstr>
      <vt:lpstr>Session Objectives And Takeaways</vt:lpstr>
      <vt:lpstr>Agenda</vt:lpstr>
      <vt:lpstr>Gratuitous Windows Store App/Modern UI//Microsoft Design/Formerly known as metro Slide</vt:lpstr>
      <vt:lpstr>SP 2013 Upgrade Cycle</vt:lpstr>
      <vt:lpstr>What’s New For SP2013 With Claims</vt:lpstr>
      <vt:lpstr>SP2010 June CU 2012</vt:lpstr>
      <vt:lpstr>All SP Identities Are Not Created Equal</vt:lpstr>
      <vt:lpstr>Migration Component Considerations</vt:lpstr>
      <vt:lpstr>Claims Migration Planning</vt:lpstr>
      <vt:lpstr>Claims Migration Scenarios</vt:lpstr>
      <vt:lpstr>High Level Claims Migration Flow</vt:lpstr>
      <vt:lpstr>Claims Migration Scenarios</vt:lpstr>
      <vt:lpstr>The Test Environment</vt:lpstr>
      <vt:lpstr>Scenario Roadmap - Classic to Classic</vt:lpstr>
      <vt:lpstr>Classic to classic</vt:lpstr>
      <vt:lpstr>PowerPoint Presentation</vt:lpstr>
      <vt:lpstr>Scenario Roadmap - Classic to Windows Claims</vt:lpstr>
      <vt:lpstr>Options For Moving To Windows Claims</vt:lpstr>
      <vt:lpstr>Classic to Claims Migration</vt:lpstr>
      <vt:lpstr>Classic And WinClaims Web App Creation</vt:lpstr>
      <vt:lpstr>Migrating from Classic to Windows Claims (SP 2010)</vt:lpstr>
      <vt:lpstr>Migrating from Classic to Windows Claims (SP 2013)</vt:lpstr>
      <vt:lpstr>Parallel Migration SP2010 June CU &amp; SP2013</vt:lpstr>
      <vt:lpstr>Classic to Windows Claims Migration Messages</vt:lpstr>
      <vt:lpstr>Mount  a Classic ContentDB to a Windows Claims Web App</vt:lpstr>
      <vt:lpstr>Configuring the Publishing Cache Accounts</vt:lpstr>
      <vt:lpstr>Setting the Portal Super(*)Accounts</vt:lpstr>
      <vt:lpstr>Code Migration to Claims</vt:lpstr>
      <vt:lpstr>Impersonating the User Using C2WTS</vt:lpstr>
      <vt:lpstr>Getting the Current User In Claims Mode</vt:lpstr>
      <vt:lpstr>Impersonating the User Using WIF</vt:lpstr>
      <vt:lpstr>Configuring C2WTS</vt:lpstr>
      <vt:lpstr>C2WTS Particulars</vt:lpstr>
      <vt:lpstr>Scenario Roadmap - Classic to SAML Claims</vt:lpstr>
      <vt:lpstr>A Custom Claims Migration “Practice”</vt:lpstr>
      <vt:lpstr>Windows Claims to SAML</vt:lpstr>
      <vt:lpstr>Migrating from Classic to SAML Claims</vt:lpstr>
      <vt:lpstr>Migrating User Accounts Using IMigrateUserCallBack</vt:lpstr>
      <vt:lpstr>Migrating From Classic to SAML Claims</vt:lpstr>
      <vt:lpstr>Migrating From Windows Claims to SAML</vt:lpstr>
      <vt:lpstr>Scenario Roadmap - SAML to SAML Claims</vt:lpstr>
      <vt:lpstr>Claims Encoding Particulars</vt:lpstr>
      <vt:lpstr>Claims Encoding Registration</vt:lpstr>
      <vt:lpstr>Get All Claims Encodings (June CU &amp; SP2013)</vt:lpstr>
      <vt:lpstr>Get the Encoded Claims By Provider</vt:lpstr>
      <vt:lpstr>Get the Claims Dictionary From SQL</vt:lpstr>
      <vt:lpstr>Add New Encodings (June CU &amp; SP 2013</vt:lpstr>
      <vt:lpstr>SAML To SAML High Level Migration Steps</vt:lpstr>
      <vt:lpstr>Lessons Learned With Migration Testing</vt:lpstr>
      <vt:lpstr>Things to Watch Out For</vt:lpstr>
      <vt:lpstr>In Review: Session Objectives And Takeaways</vt:lpstr>
      <vt:lpstr>PowerPoint Presentation</vt:lpstr>
      <vt:lpstr>PowerPoint Presentation</vt:lpstr>
      <vt:lpstr>Appendix</vt:lpstr>
      <vt:lpstr>Reserved Claim Types and Identifiers</vt:lpstr>
      <vt:lpstr>Claims Encoding – Windows Identity</vt:lpstr>
      <vt:lpstr>Claims Encoding – OOTB Claim</vt:lpstr>
      <vt:lpstr>Claims Encoding – Federated Identity</vt:lpstr>
      <vt:lpstr>Claims Encoding – Custom Claims</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Claims Based Authentication –Migrating to the new SharePoint 2013 Identity Model</dc:title>
  <dc:subject>SharePoint Conference 2012</dc:subject>
  <dc:creator>Israel Vega</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18</cp:revision>
  <dcterms:created xsi:type="dcterms:W3CDTF">2012-10-21T05:16:48Z</dcterms:created>
  <dcterms:modified xsi:type="dcterms:W3CDTF">2012-12-07T02:03:12Z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