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Lst>
  <p:notesMasterIdLst>
    <p:notesMasterId r:id="rId28"/>
  </p:notesMasterIdLst>
  <p:handoutMasterIdLst>
    <p:handoutMasterId r:id="rId29"/>
  </p:handout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PC Project Management" id="{0DAEDC84-50F9-4771-9499-25AAD8DBB3BC}">
          <p14:sldIdLst>
            <p14:sldId id="256"/>
            <p14:sldId id="257"/>
          </p14:sldIdLst>
        </p14:section>
        <p14:section name="Option 1 - Sports Analogy, abstract" id="{4EFBD0CE-AD3E-4D9E-80DC-76A662A1749C}">
          <p14:sldIdLst>
            <p14:sldId id="258"/>
            <p14:sldId id="259"/>
          </p14:sldIdLst>
        </p14:section>
        <p14:section name="Additional slides" id="{12677B41-FAEC-4941-ADA3-4E7BAD7E35E7}">
          <p14:sldIdLst>
            <p14:sldId id="260"/>
            <p14:sldId id="261"/>
            <p14:sldId id="262"/>
            <p14:sldId id="263"/>
            <p14:sldId id="264"/>
            <p14:sldId id="265"/>
            <p14:sldId id="266"/>
            <p14:sldId id="267"/>
            <p14:sldId id="268"/>
            <p14:sldId id="269"/>
            <p14:sldId id="270"/>
            <p14:sldId id="271"/>
            <p14:sldId id="272"/>
            <p14:sldId id="273"/>
            <p14:sldId id="274"/>
            <p14:sldId id="275"/>
            <p14:sldId id="276"/>
            <p14:sldId id="277"/>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13" autoAdjust="0"/>
    <p:restoredTop sz="95238" autoAdjust="0"/>
  </p:normalViewPr>
  <p:slideViewPr>
    <p:cSldViewPr>
      <p:cViewPr>
        <p:scale>
          <a:sx n="118" d="100"/>
          <a:sy n="118" d="100"/>
        </p:scale>
        <p:origin x="-72" y="-72"/>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p:scale>
        <a:sx n="20" d="100"/>
        <a:sy n="20" d="100"/>
      </p:scale>
      <p:origin x="0" y="0"/>
    </p:cViewPr>
  </p:sorterViewPr>
  <p:notesViewPr>
    <p:cSldViewPr showGuides="1">
      <p:cViewPr varScale="1">
        <p:scale>
          <a:sx n="83" d="100"/>
          <a:sy n="83" d="100"/>
        </p:scale>
        <p:origin x="-3828"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a:t>SPC2012 </a:t>
            </a:r>
            <a:r>
              <a:rPr lang="en-US" smtClean="0"/>
              <a:t>– IT Pro</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12/5/2012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IT Pro</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12/5/2012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31949113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2359952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4513FB31-291B-419E-8538-59F1022DAD1F}" type="datetime1">
              <a:rPr lang="en-US" smtClean="0">
                <a:solidFill>
                  <a:prstClr val="black"/>
                </a:solidFill>
              </a:rPr>
              <a:pPr/>
              <a:t>12/5/2012</a:t>
            </a:fld>
            <a:endParaRPr lang="en-US" dirty="0">
              <a:solidFill>
                <a:prstClr val="black"/>
              </a:solidFill>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20</a:t>
            </a:fld>
            <a:endParaRPr lang="en-US" dirty="0">
              <a:solidFill>
                <a:prstClr val="black"/>
              </a:solidFill>
            </a:endParaRPr>
          </a:p>
        </p:txBody>
      </p:sp>
      <p:sp>
        <p:nvSpPr>
          <p:cNvPr id="6" name="Header Placeholder 5"/>
          <p:cNvSpPr>
            <a:spLocks noGrp="1"/>
          </p:cNvSpPr>
          <p:nvPr>
            <p:ph type="hdr" sz="quarter" idx="12"/>
          </p:nvPr>
        </p:nvSpPr>
        <p:spPr/>
        <p:txBody>
          <a:bodyPr/>
          <a:lstStyle/>
          <a:p>
            <a:r>
              <a:rPr lang="en-US" dirty="0" smtClean="0">
                <a:solidFill>
                  <a:prstClr val="black"/>
                </a:solidFill>
              </a:rPr>
              <a:t>Microsoft Office</a:t>
            </a:r>
            <a:endParaRPr lang="en-US" dirty="0">
              <a:solidFill>
                <a:prstClr val="black"/>
              </a:solidFill>
            </a:endParaRPr>
          </a:p>
        </p:txBody>
      </p:sp>
      <p:sp>
        <p:nvSpPr>
          <p:cNvPr id="7" name="Footer Placeholder 6"/>
          <p:cNvSpPr>
            <a:spLocks noGrp="1"/>
          </p:cNvSpPr>
          <p:nvPr>
            <p:ph type="ftr" sz="quarter" idx="13"/>
          </p:nvPr>
        </p:nvSpPr>
        <p:spPr/>
        <p:txBody>
          <a:bodyPr/>
          <a:lstStyle/>
          <a:p>
            <a:pPr marL="236179" defTabSz="931467" eaLnBrk="0" hangingPunct="0"/>
            <a:r>
              <a:rPr lang="en-US" sz="5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6179" defTabSz="931467" eaLnBrk="0" hangingPunct="0"/>
            <a:r>
              <a:rPr lang="en-US" sz="5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1699443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12/5/2012 2:00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22</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14190075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4358" y="1028409"/>
            <a:ext cx="2377480" cy="461665"/>
          </a:xfrm>
        </p:spPr>
        <p:txBody>
          <a:bodyPr/>
          <a:lstStyle>
            <a:lvl1pPr marL="0" indent="0" algn="r">
              <a:buNone/>
              <a:defRPr sz="2000" baseline="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7.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30.png"/><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12.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5.jpeg"/></Relationships>
</file>

<file path=ppt/slides/_rels/slide1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jpeg"/><Relationship Id="rId1" Type="http://schemas.openxmlformats.org/officeDocument/2006/relationships/slideLayout" Target="../slideLayouts/slideLayout16.xml"/><Relationship Id="rId5" Type="http://schemas.openxmlformats.org/officeDocument/2006/relationships/image" Target="../media/image41.png"/><Relationship Id="rId4" Type="http://schemas.microsoft.com/office/2007/relationships/hdphoto" Target="../media/hdphoto4.wdp"/></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hyperlink" Target="http://www.microsoft.com/project/en-us/preview/project-resources.aspx" TargetMode="External"/><Relationship Id="rId7" Type="http://schemas.openxmlformats.org/officeDocument/2006/relationships/hyperlink" Target="http://social.technet.microsoft.com/Forums/en-US/category/project" TargetMode="External"/><Relationship Id="rId2" Type="http://schemas.openxmlformats.org/officeDocument/2006/relationships/notesSlide" Target="../notesSlides/notesSlide3.xml"/><Relationship Id="rId1" Type="http://schemas.openxmlformats.org/officeDocument/2006/relationships/slideLayout" Target="../slideLayouts/slideLayout31.xml"/><Relationship Id="rId6" Type="http://schemas.openxmlformats.org/officeDocument/2006/relationships/hyperlink" Target="http://msdn.microsoft.com/en-us/office/aa905469" TargetMode="External"/><Relationship Id="rId5" Type="http://schemas.openxmlformats.org/officeDocument/2006/relationships/hyperlink" Target="http://technet.microsoft.com/en-us/projectserver/fp123546" TargetMode="External"/><Relationship Id="rId4" Type="http://schemas.openxmlformats.org/officeDocument/2006/relationships/hyperlink" Target="http://blogs.office.com/b/project/"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hyperlink" Target="http://myspc.sharepointconference.com/" TargetMode="External"/><Relationship Id="rId1" Type="http://schemas.openxmlformats.org/officeDocument/2006/relationships/slideLayout" Target="../slideLayouts/slideLayout32.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2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6.xml"/><Relationship Id="rId4" Type="http://schemas.openxmlformats.org/officeDocument/2006/relationships/image" Target="../media/image10.jpeg"/></Relationships>
</file>

<file path=ppt/slides/_rels/slide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2.jpeg"/><Relationship Id="rId7" Type="http://schemas.microsoft.com/office/2007/relationships/hdphoto" Target="../media/hdphoto2.wdp"/><Relationship Id="rId2" Type="http://schemas.openxmlformats.org/officeDocument/2006/relationships/image" Target="../media/image11.jpeg"/><Relationship Id="rId1" Type="http://schemas.openxmlformats.org/officeDocument/2006/relationships/slideLayout" Target="../slideLayouts/slideLayout31.xml"/><Relationship Id="rId6" Type="http://schemas.openxmlformats.org/officeDocument/2006/relationships/image" Target="../media/image14.png"/><Relationship Id="rId5" Type="http://schemas.microsoft.com/office/2007/relationships/hdphoto" Target="../media/hdphoto1.wdp"/><Relationship Id="rId4" Type="http://schemas.openxmlformats.org/officeDocument/2006/relationships/image" Target="../media/image13.png"/><Relationship Id="rId9" Type="http://schemas.microsoft.com/office/2007/relationships/hdphoto" Target="../media/hdphoto3.wdp"/></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image" Target="../media/image17.png"/><Relationship Id="rId1" Type="http://schemas.openxmlformats.org/officeDocument/2006/relationships/slideLayout" Target="../slideLayouts/slideLayout17.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16.jpeg"/><Relationship Id="rId1" Type="http://schemas.openxmlformats.org/officeDocument/2006/relationships/slideLayout" Target="../slideLayouts/slideLayout16.xml"/><Relationship Id="rId4" Type="http://schemas.openxmlformats.org/officeDocument/2006/relationships/image" Target="../media/image24.jpeg"/></Relationships>
</file>

<file path=ppt/slides/_rels/slide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6.xml"/><Relationship Id="rId5" Type="http://schemas.openxmlformats.org/officeDocument/2006/relationships/image" Target="../media/image28.png"/><Relationship Id="rId4" Type="http://schemas.openxmlformats.org/officeDocument/2006/relationships/image" Target="../media/image2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6076734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2"/>
          <a:stretch>
            <a:fillRect/>
          </a:stretch>
        </p:blipFill>
        <p:spPr>
          <a:xfrm>
            <a:off x="-1" y="0"/>
            <a:ext cx="12436475" cy="7021392"/>
          </a:xfrm>
          <a:prstGeom prst="rect">
            <a:avLst/>
          </a:prstGeom>
        </p:spPr>
      </p:pic>
    </p:spTree>
    <p:extLst>
      <p:ext uri="{BB962C8B-B14F-4D97-AF65-F5344CB8AC3E}">
        <p14:creationId xmlns:p14="http://schemas.microsoft.com/office/powerpoint/2010/main" val="209936086"/>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1"/>
            <a:ext cx="12436475" cy="7019921"/>
          </a:xfrm>
          <a:prstGeom prst="rect">
            <a:avLst/>
          </a:prstGeom>
        </p:spPr>
      </p:pic>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7971216" y="3779283"/>
            <a:ext cx="2892830" cy="2892830"/>
          </a:xfrm>
          <a:prstGeom prst="rect">
            <a:avLst/>
          </a:prstGeom>
        </p:spPr>
      </p:pic>
      <p:sp>
        <p:nvSpPr>
          <p:cNvPr id="7" name="Rounded Rectangular Callout 6"/>
          <p:cNvSpPr/>
          <p:nvPr/>
        </p:nvSpPr>
        <p:spPr bwMode="auto">
          <a:xfrm>
            <a:off x="6218236" y="1987050"/>
            <a:ext cx="2552007" cy="1421476"/>
          </a:xfrm>
          <a:prstGeom prst="wedgeRoundRectCallout">
            <a:avLst>
              <a:gd name="adj1" fmla="val 31284"/>
              <a:gd name="adj2" fmla="val 87646"/>
              <a:gd name="adj3" fmla="val 16667"/>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1600" dirty="0" smtClean="0">
                <a:gradFill>
                  <a:gsLst>
                    <a:gs pos="0">
                      <a:srgbClr val="FFFFFF"/>
                    </a:gs>
                    <a:gs pos="100000">
                      <a:srgbClr val="FFFFFF"/>
                    </a:gs>
                  </a:gsLst>
                  <a:lin ang="5400000" scaled="0"/>
                </a:gradFill>
                <a:ea typeface="Segoe UI" pitchFamily="34" charset="0"/>
                <a:cs typeface="Segoe UI" pitchFamily="34" charset="0"/>
              </a:rPr>
              <a:t>Thinking about it more, we’re going to need more time for drag and dropping the cards.</a:t>
            </a:r>
          </a:p>
        </p:txBody>
      </p:sp>
      <p:sp>
        <p:nvSpPr>
          <p:cNvPr id="4" name="Title 3"/>
          <p:cNvSpPr>
            <a:spLocks noGrp="1"/>
          </p:cNvSpPr>
          <p:nvPr>
            <p:ph type="title"/>
          </p:nvPr>
        </p:nvSpPr>
        <p:spPr/>
        <p:txBody>
          <a:bodyPr/>
          <a:lstStyle/>
          <a:p>
            <a:endParaRPr lang="en-US"/>
          </a:p>
        </p:txBody>
      </p:sp>
    </p:spTree>
    <p:extLst>
      <p:ext uri="{BB962C8B-B14F-4D97-AF65-F5344CB8AC3E}">
        <p14:creationId xmlns:p14="http://schemas.microsoft.com/office/powerpoint/2010/main" val="338338046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 Summary</a:t>
            </a:r>
            <a:endParaRPr lang="en-US" dirty="0"/>
          </a:p>
        </p:txBody>
      </p:sp>
      <p:grpSp>
        <p:nvGrpSpPr>
          <p:cNvPr id="3" name="Group 2"/>
          <p:cNvGrpSpPr/>
          <p:nvPr/>
        </p:nvGrpSpPr>
        <p:grpSpPr>
          <a:xfrm>
            <a:off x="274638" y="1893772"/>
            <a:ext cx="8867946" cy="2889983"/>
            <a:chOff x="274637" y="1720518"/>
            <a:chExt cx="11892999" cy="3875820"/>
          </a:xfrm>
        </p:grpSpPr>
        <p:sp>
          <p:nvSpPr>
            <p:cNvPr id="12" name="Rectangle 11"/>
            <p:cNvSpPr/>
            <p:nvPr/>
          </p:nvSpPr>
          <p:spPr bwMode="auto">
            <a:xfrm>
              <a:off x="274637" y="1720519"/>
              <a:ext cx="3875820" cy="3875819"/>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82" tIns="46628" rIns="93256" bIns="93260" numCol="1" rtlCol="0" anchor="t" anchorCtr="0" compatLnSpc="1">
              <a:prstTxWarp prst="textNoShape">
                <a:avLst/>
              </a:prstTxWarp>
            </a:bodyPr>
            <a:lstStyle/>
            <a:p>
              <a:pPr defTabSz="932290" fontAlgn="base">
                <a:lnSpc>
                  <a:spcPct val="90000"/>
                </a:lnSpc>
                <a:spcBef>
                  <a:spcPts val="612"/>
                </a:spcBef>
              </a:pPr>
              <a:r>
                <a:rPr lang="en-US" sz="3600" spc="-102" dirty="0" smtClean="0">
                  <a:solidFill>
                    <a:srgbClr val="FFFFFF"/>
                  </a:solidFill>
                  <a:latin typeface="Segoe UI Light"/>
                </a:rPr>
                <a:t>One place for everything</a:t>
              </a:r>
              <a:endParaRPr lang="en-US" sz="3600" spc="-102" dirty="0">
                <a:solidFill>
                  <a:srgbClr val="FFFFFF"/>
                </a:solidFill>
                <a:latin typeface="Segoe UI Light"/>
              </a:endParaRPr>
            </a:p>
          </p:txBody>
        </p:sp>
        <p:sp>
          <p:nvSpPr>
            <p:cNvPr id="13" name="Rectangle 12"/>
            <p:cNvSpPr/>
            <p:nvPr/>
          </p:nvSpPr>
          <p:spPr bwMode="auto">
            <a:xfrm>
              <a:off x="4290305" y="1720518"/>
              <a:ext cx="3865516" cy="3875819"/>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82" tIns="46628" rIns="93256" bIns="93260" numCol="1" rtlCol="0" anchor="t" anchorCtr="0" compatLnSpc="1">
              <a:prstTxWarp prst="textNoShape">
                <a:avLst/>
              </a:prstTxWarp>
            </a:bodyPr>
            <a:lstStyle/>
            <a:p>
              <a:pPr defTabSz="932290" fontAlgn="base">
                <a:lnSpc>
                  <a:spcPct val="90000"/>
                </a:lnSpc>
                <a:spcBef>
                  <a:spcPts val="612"/>
                </a:spcBef>
              </a:pPr>
              <a:r>
                <a:rPr lang="en-US" sz="3600" spc="-102" dirty="0" smtClean="0">
                  <a:solidFill>
                    <a:srgbClr val="FFFFFF"/>
                  </a:solidFill>
                  <a:latin typeface="Segoe UI Light"/>
                </a:rPr>
                <a:t>Easily collaborate</a:t>
              </a:r>
              <a:endParaRPr lang="en-US" sz="3600" spc="-102" dirty="0">
                <a:solidFill>
                  <a:srgbClr val="FFFFFF"/>
                </a:solidFill>
                <a:latin typeface="Segoe UI Light"/>
              </a:endParaRPr>
            </a:p>
          </p:txBody>
        </p:sp>
        <p:sp>
          <p:nvSpPr>
            <p:cNvPr id="14" name="Rectangle 13"/>
            <p:cNvSpPr/>
            <p:nvPr/>
          </p:nvSpPr>
          <p:spPr bwMode="auto">
            <a:xfrm>
              <a:off x="8295670" y="1720519"/>
              <a:ext cx="3871966" cy="3875819"/>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82" tIns="46628" rIns="93256" bIns="93260" numCol="1" rtlCol="0" anchor="t" anchorCtr="0" compatLnSpc="1">
              <a:prstTxWarp prst="textNoShape">
                <a:avLst/>
              </a:prstTxWarp>
            </a:bodyPr>
            <a:lstStyle/>
            <a:p>
              <a:pPr defTabSz="932290" fontAlgn="base">
                <a:lnSpc>
                  <a:spcPct val="90000"/>
                </a:lnSpc>
                <a:spcBef>
                  <a:spcPts val="612"/>
                </a:spcBef>
              </a:pPr>
              <a:r>
                <a:rPr lang="en-US" sz="3600" spc="-102" dirty="0">
                  <a:solidFill>
                    <a:srgbClr val="FFFFFF"/>
                  </a:solidFill>
                  <a:latin typeface="Segoe UI Light"/>
                </a:rPr>
                <a:t>S</a:t>
              </a:r>
              <a:r>
                <a:rPr lang="en-US" sz="3600" spc="-102" dirty="0" smtClean="0">
                  <a:solidFill>
                    <a:srgbClr val="FFFFFF"/>
                  </a:solidFill>
                  <a:latin typeface="Segoe UI Light"/>
                </a:rPr>
                <a:t>tatus at a glance</a:t>
              </a:r>
              <a:endParaRPr lang="en-US" sz="3600" spc="-102" dirty="0">
                <a:solidFill>
                  <a:srgbClr val="FFFFFF"/>
                </a:solidFill>
                <a:latin typeface="Segoe UI Light"/>
              </a:endParaRPr>
            </a:p>
          </p:txBody>
        </p:sp>
      </p:grpSp>
      <p:sp>
        <p:nvSpPr>
          <p:cNvPr id="5" name="Rectangle 4"/>
          <p:cNvSpPr/>
          <p:nvPr/>
        </p:nvSpPr>
        <p:spPr>
          <a:xfrm>
            <a:off x="159049" y="4929641"/>
            <a:ext cx="6930808" cy="707886"/>
          </a:xfrm>
          <a:prstGeom prst="rect">
            <a:avLst/>
          </a:prstGeom>
        </p:spPr>
        <p:txBody>
          <a:bodyPr wrap="none">
            <a:spAutoFit/>
          </a:bodyPr>
          <a:lstStyle/>
          <a:p>
            <a:r>
              <a:rPr lang="en-US" sz="4000" spc="-100" dirty="0">
                <a:solidFill>
                  <a:srgbClr val="FFFFFF"/>
                </a:solidFill>
                <a:latin typeface="Segoe UI Light"/>
              </a:rPr>
              <a:t>Task management for </a:t>
            </a:r>
            <a:r>
              <a:rPr lang="en-US" sz="4000" spc="-100" dirty="0" smtClean="0">
                <a:solidFill>
                  <a:srgbClr val="FFFFFF"/>
                </a:solidFill>
                <a:latin typeface="Segoe UI Light"/>
              </a:rPr>
              <a:t>your team</a:t>
            </a:r>
            <a:endParaRPr lang="en-US" sz="4000" spc="-100" dirty="0">
              <a:solidFill>
                <a:srgbClr val="FFFFFF"/>
              </a:solidFill>
              <a:latin typeface="Segoe UI Light"/>
            </a:endParaRPr>
          </a:p>
        </p:txBody>
      </p:sp>
      <p:pic>
        <p:nvPicPr>
          <p:cNvPr id="17" name="Picture 3" descr="C:\Users\v-junyo\Documents\Jun_Mesh\Microsoft Files\DesignTools\Brand Photos\FY09 Business - no exp\MSB09_Group_002.jp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l="4823" r="4823"/>
          <a:stretch/>
        </p:blipFill>
        <p:spPr bwMode="auto">
          <a:xfrm>
            <a:off x="9246862" y="1893772"/>
            <a:ext cx="2889982" cy="28899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49732727"/>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Project </a:t>
            </a:r>
            <a:r>
              <a:rPr lang="en-US" dirty="0" smtClean="0"/>
              <a:t>management </a:t>
            </a:r>
            <a:br>
              <a:rPr lang="en-US" dirty="0" smtClean="0"/>
            </a:br>
            <a:r>
              <a:rPr lang="en-US" dirty="0" smtClean="0"/>
              <a:t>for your team</a:t>
            </a:r>
            <a:endParaRPr lang="en-US" dirty="0"/>
          </a:p>
        </p:txBody>
      </p:sp>
      <p:sp>
        <p:nvSpPr>
          <p:cNvPr id="4" name="Text Placeholder 3"/>
          <p:cNvSpPr>
            <a:spLocks noGrp="1"/>
          </p:cNvSpPr>
          <p:nvPr>
            <p:ph type="body" sz="quarter" idx="12"/>
          </p:nvPr>
        </p:nvSpPr>
        <p:spPr>
          <a:xfrm>
            <a:off x="274638" y="5783263"/>
            <a:ext cx="8230899" cy="915194"/>
          </a:xfrm>
        </p:spPr>
        <p:txBody>
          <a:bodyPr/>
          <a:lstStyle/>
          <a:p>
            <a:r>
              <a:rPr lang="en-US" dirty="0" smtClean="0"/>
              <a:t>Heather O’Cull</a:t>
            </a:r>
            <a:endParaRPr lang="en-US" dirty="0"/>
          </a:p>
        </p:txBody>
      </p:sp>
      <p:sp>
        <p:nvSpPr>
          <p:cNvPr id="7" name="TextBox 6"/>
          <p:cNvSpPr txBox="1"/>
          <p:nvPr/>
        </p:nvSpPr>
        <p:spPr>
          <a:xfrm>
            <a:off x="163773" y="898396"/>
            <a:ext cx="7861111" cy="2289858"/>
          </a:xfrm>
          <a:prstGeom prst="rect">
            <a:avLst/>
          </a:prstGeom>
          <a:noFill/>
        </p:spPr>
        <p:txBody>
          <a:bodyPr wrap="square" lIns="182880" tIns="146304" rIns="182880" bIns="146304" rtlCol="0">
            <a:spAutoFit/>
          </a:bodyPr>
          <a:lstStyle/>
          <a:p>
            <a:pPr>
              <a:lnSpc>
                <a:spcPct val="90000"/>
              </a:lnSpc>
              <a:spcAft>
                <a:spcPts val="600"/>
              </a:spcAft>
            </a:pPr>
            <a:r>
              <a:rPr lang="en-US" sz="14400" dirty="0" smtClean="0">
                <a:solidFill>
                  <a:srgbClr val="FFFFFF">
                    <a:alpha val="15000"/>
                  </a:srgbClr>
                </a:solidFill>
                <a:latin typeface="Segoe UI Light"/>
              </a:rPr>
              <a:t>demo</a:t>
            </a:r>
          </a:p>
        </p:txBody>
      </p:sp>
    </p:spTree>
    <p:extLst>
      <p:ext uri="{BB962C8B-B14F-4D97-AF65-F5344CB8AC3E}">
        <p14:creationId xmlns:p14="http://schemas.microsoft.com/office/powerpoint/2010/main" val="109820082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 Summary</a:t>
            </a:r>
            <a:endParaRPr lang="en-US" dirty="0"/>
          </a:p>
        </p:txBody>
      </p:sp>
      <p:grpSp>
        <p:nvGrpSpPr>
          <p:cNvPr id="9" name="Group 8"/>
          <p:cNvGrpSpPr/>
          <p:nvPr/>
        </p:nvGrpSpPr>
        <p:grpSpPr>
          <a:xfrm>
            <a:off x="274638" y="1893772"/>
            <a:ext cx="11862204" cy="2889983"/>
            <a:chOff x="274638" y="1893772"/>
            <a:chExt cx="11862204" cy="2889983"/>
          </a:xfrm>
        </p:grpSpPr>
        <p:pic>
          <p:nvPicPr>
            <p:cNvPr id="8" name="Picture 7"/>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9246861" y="1893773"/>
              <a:ext cx="2889981" cy="2889981"/>
            </a:xfrm>
            <a:prstGeom prst="rect">
              <a:avLst/>
            </a:prstGeom>
          </p:spPr>
        </p:pic>
        <p:grpSp>
          <p:nvGrpSpPr>
            <p:cNvPr id="3" name="Group 2"/>
            <p:cNvGrpSpPr/>
            <p:nvPr/>
          </p:nvGrpSpPr>
          <p:grpSpPr>
            <a:xfrm>
              <a:off x="274638" y="1893772"/>
              <a:ext cx="8867947" cy="2889983"/>
              <a:chOff x="274637" y="1720518"/>
              <a:chExt cx="11892999" cy="3875820"/>
            </a:xfrm>
          </p:grpSpPr>
          <p:sp>
            <p:nvSpPr>
              <p:cNvPr id="12" name="Rectangle 11"/>
              <p:cNvSpPr/>
              <p:nvPr/>
            </p:nvSpPr>
            <p:spPr bwMode="auto">
              <a:xfrm>
                <a:off x="274637" y="1720519"/>
                <a:ext cx="3875820" cy="3875819"/>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82" tIns="46628" rIns="93256" bIns="93260" numCol="1" rtlCol="0" anchor="t" anchorCtr="0" compatLnSpc="1">
                <a:prstTxWarp prst="textNoShape">
                  <a:avLst/>
                </a:prstTxWarp>
              </a:bodyPr>
              <a:lstStyle/>
              <a:p>
                <a:pPr defTabSz="932290" fontAlgn="base">
                  <a:lnSpc>
                    <a:spcPct val="90000"/>
                  </a:lnSpc>
                  <a:spcBef>
                    <a:spcPts val="612"/>
                  </a:spcBef>
                </a:pPr>
                <a:r>
                  <a:rPr lang="en-US" sz="3060" spc="-102" dirty="0" smtClean="0">
                    <a:solidFill>
                      <a:srgbClr val="FFFFFF"/>
                    </a:solidFill>
                    <a:latin typeface="Segoe UI Light"/>
                  </a:rPr>
                  <a:t>Collaborate </a:t>
                </a:r>
                <a:br>
                  <a:rPr lang="en-US" sz="3060" spc="-102" dirty="0" smtClean="0">
                    <a:solidFill>
                      <a:srgbClr val="FFFFFF"/>
                    </a:solidFill>
                    <a:latin typeface="Segoe UI Light"/>
                  </a:rPr>
                </a:br>
                <a:r>
                  <a:rPr lang="en-US" sz="3060" spc="-102" dirty="0" smtClean="0">
                    <a:solidFill>
                      <a:srgbClr val="FFFFFF"/>
                    </a:solidFill>
                    <a:latin typeface="Segoe UI Light"/>
                  </a:rPr>
                  <a:t>in SharePoint, manage in Project</a:t>
                </a:r>
                <a:endParaRPr lang="en-US" sz="3060" spc="-102" dirty="0">
                  <a:solidFill>
                    <a:srgbClr val="FFFFFF"/>
                  </a:solidFill>
                  <a:latin typeface="Segoe UI Light"/>
                </a:endParaRPr>
              </a:p>
            </p:txBody>
          </p:sp>
          <p:sp>
            <p:nvSpPr>
              <p:cNvPr id="13" name="Rectangle 12"/>
              <p:cNvSpPr/>
              <p:nvPr/>
            </p:nvSpPr>
            <p:spPr bwMode="auto">
              <a:xfrm>
                <a:off x="4290305" y="1720518"/>
                <a:ext cx="3865516" cy="3875819"/>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82" tIns="46628" rIns="93256" bIns="93260" numCol="1" rtlCol="0" anchor="t" anchorCtr="0" compatLnSpc="1">
                <a:prstTxWarp prst="textNoShape">
                  <a:avLst/>
                </a:prstTxWarp>
              </a:bodyPr>
              <a:lstStyle/>
              <a:p>
                <a:pPr defTabSz="932290" fontAlgn="base">
                  <a:lnSpc>
                    <a:spcPct val="90000"/>
                  </a:lnSpc>
                  <a:spcBef>
                    <a:spcPts val="612"/>
                  </a:spcBef>
                </a:pPr>
                <a:r>
                  <a:rPr lang="en-US" sz="3060" spc="-102" dirty="0" smtClean="0">
                    <a:solidFill>
                      <a:srgbClr val="FFFFFF"/>
                    </a:solidFill>
                    <a:latin typeface="Segoe UI Light"/>
                  </a:rPr>
                  <a:t>Anticipate and solve problems</a:t>
                </a:r>
              </a:p>
              <a:p>
                <a:pPr defTabSz="932290" fontAlgn="base">
                  <a:lnSpc>
                    <a:spcPct val="90000"/>
                  </a:lnSpc>
                  <a:spcBef>
                    <a:spcPts val="612"/>
                  </a:spcBef>
                </a:pPr>
                <a:endParaRPr lang="en-US" sz="3060" spc="-102" dirty="0">
                  <a:solidFill>
                    <a:srgbClr val="FFFFFF"/>
                  </a:solidFill>
                  <a:latin typeface="Segoe UI Light"/>
                </a:endParaRPr>
              </a:p>
            </p:txBody>
          </p:sp>
          <p:sp>
            <p:nvSpPr>
              <p:cNvPr id="14" name="Rectangle 13"/>
              <p:cNvSpPr/>
              <p:nvPr/>
            </p:nvSpPr>
            <p:spPr bwMode="auto">
              <a:xfrm>
                <a:off x="8295670" y="1720519"/>
                <a:ext cx="3871966" cy="3875819"/>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82" tIns="46628" rIns="93256" bIns="93260" numCol="1" rtlCol="0" anchor="t" anchorCtr="0" compatLnSpc="1">
                <a:prstTxWarp prst="textNoShape">
                  <a:avLst/>
                </a:prstTxWarp>
              </a:bodyPr>
              <a:lstStyle/>
              <a:p>
                <a:pPr defTabSz="932290" fontAlgn="base">
                  <a:lnSpc>
                    <a:spcPct val="90000"/>
                  </a:lnSpc>
                  <a:spcBef>
                    <a:spcPts val="612"/>
                  </a:spcBef>
                </a:pPr>
                <a:r>
                  <a:rPr lang="en-US" sz="3060" spc="-102" dirty="0" smtClean="0">
                    <a:solidFill>
                      <a:srgbClr val="FFFFFF"/>
                    </a:solidFill>
                    <a:latin typeface="Segoe UI Light"/>
                  </a:rPr>
                  <a:t>Create and </a:t>
                </a:r>
                <a:br>
                  <a:rPr lang="en-US" sz="3060" spc="-102" dirty="0" smtClean="0">
                    <a:solidFill>
                      <a:srgbClr val="FFFFFF"/>
                    </a:solidFill>
                    <a:latin typeface="Segoe UI Light"/>
                  </a:rPr>
                </a:br>
                <a:r>
                  <a:rPr lang="en-US" sz="3060" spc="-102" dirty="0" smtClean="0">
                    <a:solidFill>
                      <a:srgbClr val="FFFFFF"/>
                    </a:solidFill>
                    <a:latin typeface="Segoe UI Light"/>
                  </a:rPr>
                  <a:t>share reports</a:t>
                </a:r>
                <a:endParaRPr lang="en-US" sz="3060" spc="-102" dirty="0">
                  <a:solidFill>
                    <a:srgbClr val="FFFFFF"/>
                  </a:solidFill>
                  <a:latin typeface="Segoe UI Light"/>
                </a:endParaRPr>
              </a:p>
            </p:txBody>
          </p:sp>
        </p:grpSp>
      </p:grpSp>
      <p:sp>
        <p:nvSpPr>
          <p:cNvPr id="5" name="Rectangle 4"/>
          <p:cNvSpPr/>
          <p:nvPr/>
        </p:nvSpPr>
        <p:spPr>
          <a:xfrm>
            <a:off x="159049" y="4929641"/>
            <a:ext cx="7318991" cy="707886"/>
          </a:xfrm>
          <a:prstGeom prst="rect">
            <a:avLst/>
          </a:prstGeom>
        </p:spPr>
        <p:txBody>
          <a:bodyPr wrap="none">
            <a:spAutoFit/>
          </a:bodyPr>
          <a:lstStyle/>
          <a:p>
            <a:r>
              <a:rPr lang="en-US" sz="4000" spc="-100" dirty="0">
                <a:solidFill>
                  <a:srgbClr val="FFFFFF"/>
                </a:solidFill>
                <a:latin typeface="Segoe UI Light"/>
              </a:rPr>
              <a:t>Project </a:t>
            </a:r>
            <a:r>
              <a:rPr lang="en-US" sz="4000" spc="-100" dirty="0" smtClean="0">
                <a:solidFill>
                  <a:srgbClr val="FFFFFF"/>
                </a:solidFill>
                <a:latin typeface="Segoe UI Light"/>
              </a:rPr>
              <a:t>management for your team</a:t>
            </a:r>
            <a:endParaRPr lang="en-US" sz="4000" spc="-100" dirty="0">
              <a:solidFill>
                <a:srgbClr val="FFFFFF"/>
              </a:solidFill>
              <a:latin typeface="Segoe UI Light"/>
            </a:endParaRPr>
          </a:p>
        </p:txBody>
      </p:sp>
    </p:spTree>
    <p:extLst>
      <p:ext uri="{BB962C8B-B14F-4D97-AF65-F5344CB8AC3E}">
        <p14:creationId xmlns:p14="http://schemas.microsoft.com/office/powerpoint/2010/main" val="1347377526"/>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Project management </a:t>
            </a:r>
            <a:br>
              <a:rPr lang="en-US" dirty="0" smtClean="0"/>
            </a:br>
            <a:r>
              <a:rPr lang="en-US" dirty="0" smtClean="0"/>
              <a:t>for your organization</a:t>
            </a:r>
            <a:endParaRPr lang="en-US" dirty="0"/>
          </a:p>
        </p:txBody>
      </p:sp>
      <p:sp>
        <p:nvSpPr>
          <p:cNvPr id="4" name="Text Placeholder 3"/>
          <p:cNvSpPr>
            <a:spLocks noGrp="1"/>
          </p:cNvSpPr>
          <p:nvPr>
            <p:ph type="body" sz="quarter" idx="12"/>
          </p:nvPr>
        </p:nvSpPr>
        <p:spPr>
          <a:xfrm>
            <a:off x="274638" y="5783263"/>
            <a:ext cx="8230899" cy="915194"/>
          </a:xfrm>
        </p:spPr>
        <p:txBody>
          <a:bodyPr/>
          <a:lstStyle/>
          <a:p>
            <a:r>
              <a:rPr lang="en-US" dirty="0" smtClean="0"/>
              <a:t>Heather O’Cull</a:t>
            </a:r>
            <a:endParaRPr lang="en-US" dirty="0"/>
          </a:p>
        </p:txBody>
      </p:sp>
      <p:sp>
        <p:nvSpPr>
          <p:cNvPr id="6" name="TextBox 5"/>
          <p:cNvSpPr txBox="1"/>
          <p:nvPr/>
        </p:nvSpPr>
        <p:spPr>
          <a:xfrm>
            <a:off x="163773" y="898396"/>
            <a:ext cx="7861111" cy="2289858"/>
          </a:xfrm>
          <a:prstGeom prst="rect">
            <a:avLst/>
          </a:prstGeom>
          <a:noFill/>
        </p:spPr>
        <p:txBody>
          <a:bodyPr wrap="square" lIns="182880" tIns="146304" rIns="182880" bIns="146304" rtlCol="0">
            <a:spAutoFit/>
          </a:bodyPr>
          <a:lstStyle/>
          <a:p>
            <a:pPr>
              <a:lnSpc>
                <a:spcPct val="90000"/>
              </a:lnSpc>
              <a:spcAft>
                <a:spcPts val="600"/>
              </a:spcAft>
            </a:pPr>
            <a:r>
              <a:rPr lang="en-US" sz="14400" dirty="0" smtClean="0">
                <a:solidFill>
                  <a:srgbClr val="FFFFFF">
                    <a:alpha val="15000"/>
                  </a:srgbClr>
                </a:solidFill>
                <a:latin typeface="Segoe UI Light"/>
              </a:rPr>
              <a:t>demo</a:t>
            </a:r>
          </a:p>
        </p:txBody>
      </p:sp>
    </p:spTree>
    <p:extLst>
      <p:ext uri="{BB962C8B-B14F-4D97-AF65-F5344CB8AC3E}">
        <p14:creationId xmlns:p14="http://schemas.microsoft.com/office/powerpoint/2010/main" val="177998575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3046732" y="1240311"/>
            <a:ext cx="8940681" cy="5141034"/>
            <a:chOff x="3046733" y="1257926"/>
            <a:chExt cx="8295718" cy="4770170"/>
          </a:xfrm>
        </p:grpSpPr>
        <p:sp>
          <p:nvSpPr>
            <p:cNvPr id="24" name="Rounded Rectangle 23"/>
            <p:cNvSpPr/>
            <p:nvPr/>
          </p:nvSpPr>
          <p:spPr bwMode="auto">
            <a:xfrm>
              <a:off x="3046733" y="1560262"/>
              <a:ext cx="8295718" cy="4467834"/>
            </a:xfrm>
            <a:prstGeom prst="roundRect">
              <a:avLst>
                <a:gd name="adj" fmla="val 3957"/>
              </a:avLst>
            </a:prstGeom>
            <a:noFill/>
            <a:ln w="3175">
              <a:solidFill>
                <a:schemeClr val="bg1">
                  <a:lumMod val="40000"/>
                  <a:lumOff val="6000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1600" dirty="0">
                <a:gradFill>
                  <a:gsLst>
                    <a:gs pos="0">
                      <a:srgbClr val="FFFFFF"/>
                    </a:gs>
                    <a:gs pos="100000">
                      <a:srgbClr val="FFFFFF"/>
                    </a:gs>
                  </a:gsLst>
                  <a:lin ang="5400000" scaled="0"/>
                </a:gradFill>
              </a:endParaRPr>
            </a:p>
          </p:txBody>
        </p:sp>
        <p:sp useBgFill="1">
          <p:nvSpPr>
            <p:cNvPr id="7" name="TextBox 6"/>
            <p:cNvSpPr txBox="1"/>
            <p:nvPr/>
          </p:nvSpPr>
          <p:spPr>
            <a:xfrm>
              <a:off x="3651239" y="1257926"/>
              <a:ext cx="2958903" cy="633975"/>
            </a:xfrm>
            <a:prstGeom prst="rect">
              <a:avLst/>
            </a:prstGeom>
          </p:spPr>
          <p:txBody>
            <a:bodyPr wrap="square" lIns="91440" tIns="146304" rIns="91440" bIns="146304" rtlCol="0">
              <a:spAutoFit/>
            </a:bodyPr>
            <a:lstStyle/>
            <a:p>
              <a:pPr>
                <a:lnSpc>
                  <a:spcPct val="90000"/>
                </a:lnSpc>
                <a:spcAft>
                  <a:spcPts val="600"/>
                </a:spcAft>
              </a:pPr>
              <a:r>
                <a:rPr lang="en-US" sz="2800" dirty="0" smtClean="0">
                  <a:gradFill>
                    <a:gsLst>
                      <a:gs pos="2917">
                        <a:srgbClr val="FFFFFF"/>
                      </a:gs>
                      <a:gs pos="30000">
                        <a:srgbClr val="FFFFFF"/>
                      </a:gs>
                    </a:gsLst>
                    <a:lin ang="5400000" scaled="0"/>
                  </a:gradFill>
                  <a:latin typeface="Segoe UI Light"/>
                </a:rPr>
                <a:t>SharePoint Tasks List</a:t>
              </a:r>
            </a:p>
          </p:txBody>
        </p:sp>
        <p:sp>
          <p:nvSpPr>
            <p:cNvPr id="9" name="TextBox 8"/>
            <p:cNvSpPr txBox="1"/>
            <p:nvPr/>
          </p:nvSpPr>
          <p:spPr>
            <a:xfrm>
              <a:off x="3574140" y="3934036"/>
              <a:ext cx="2028306"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solidFill>
                    <a:srgbClr val="FFFFFF"/>
                  </a:solidFill>
                  <a:latin typeface="Segoe UI Light"/>
                </a:rPr>
                <a:t>Everyone</a:t>
              </a:r>
            </a:p>
          </p:txBody>
        </p:sp>
        <p:sp>
          <p:nvSpPr>
            <p:cNvPr id="10" name="TextBox 9"/>
            <p:cNvSpPr txBox="1"/>
            <p:nvPr/>
          </p:nvSpPr>
          <p:spPr>
            <a:xfrm>
              <a:off x="3574140" y="4701509"/>
              <a:ext cx="2028306"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solidFill>
                    <a:srgbClr val="FFFFFF"/>
                  </a:solidFill>
                  <a:latin typeface="Segoe UI Light"/>
                </a:rPr>
                <a:t>Instantly</a:t>
              </a:r>
            </a:p>
          </p:txBody>
        </p:sp>
        <p:sp>
          <p:nvSpPr>
            <p:cNvPr id="11" name="TextBox 10"/>
            <p:cNvSpPr txBox="1"/>
            <p:nvPr/>
          </p:nvSpPr>
          <p:spPr>
            <a:xfrm>
              <a:off x="7785488" y="3922477"/>
              <a:ext cx="2800181"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solidFill>
                    <a:srgbClr val="FFFFFF"/>
                  </a:solidFill>
                  <a:latin typeface="Segoe UI Light"/>
                </a:rPr>
                <a:t>Project Managers</a:t>
              </a:r>
            </a:p>
          </p:txBody>
        </p:sp>
        <p:sp>
          <p:nvSpPr>
            <p:cNvPr id="12" name="TextBox 11"/>
            <p:cNvSpPr txBox="1"/>
            <p:nvPr/>
          </p:nvSpPr>
          <p:spPr>
            <a:xfrm>
              <a:off x="7785488" y="4701509"/>
              <a:ext cx="2495934"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a:solidFill>
                    <a:srgbClr val="FFFFFF"/>
                  </a:solidFill>
                  <a:latin typeface="Segoe UI Light"/>
                </a:rPr>
                <a:t>After Approval</a:t>
              </a:r>
            </a:p>
          </p:txBody>
        </p:sp>
        <p:sp useBgFill="1">
          <p:nvSpPr>
            <p:cNvPr id="8" name="TextBox 7"/>
            <p:cNvSpPr txBox="1"/>
            <p:nvPr/>
          </p:nvSpPr>
          <p:spPr>
            <a:xfrm>
              <a:off x="7843669" y="1257926"/>
              <a:ext cx="2742001" cy="633975"/>
            </a:xfrm>
            <a:prstGeom prst="rect">
              <a:avLst/>
            </a:prstGeom>
          </p:spPr>
          <p:txBody>
            <a:bodyPr wrap="square" lIns="91440" tIns="146304" rIns="91440" bIns="146304" rtlCol="0">
              <a:spAutoFit/>
            </a:bodyPr>
            <a:lstStyle>
              <a:defPPr>
                <a:defRPr lang="en-US"/>
              </a:defPPr>
              <a:lvl1pPr algn="ctr">
                <a:lnSpc>
                  <a:spcPct val="90000"/>
                </a:lnSpc>
                <a:spcAft>
                  <a:spcPts val="600"/>
                </a:spcAft>
                <a:defRPr sz="2800">
                  <a:gradFill>
                    <a:gsLst>
                      <a:gs pos="2917">
                        <a:schemeClr val="tx1"/>
                      </a:gs>
                      <a:gs pos="30000">
                        <a:schemeClr val="tx1"/>
                      </a:gs>
                    </a:gsLst>
                    <a:lin ang="5400000" scaled="0"/>
                  </a:gradFill>
                  <a:latin typeface="+mj-lt"/>
                </a:defRPr>
              </a:lvl1pPr>
            </a:lstStyle>
            <a:p>
              <a:pPr algn="l"/>
              <a:r>
                <a:rPr lang="en-US" dirty="0">
                  <a:gradFill>
                    <a:gsLst>
                      <a:gs pos="2917">
                        <a:srgbClr val="FFFFFF"/>
                      </a:gs>
                      <a:gs pos="30000">
                        <a:srgbClr val="FFFFFF"/>
                      </a:gs>
                    </a:gsLst>
                    <a:lin ang="5400000" scaled="0"/>
                  </a:gradFill>
                </a:rPr>
                <a:t>Enterprise Projects</a:t>
              </a:r>
            </a:p>
          </p:txBody>
        </p:sp>
      </p:grpSp>
      <p:sp>
        <p:nvSpPr>
          <p:cNvPr id="26" name="Right Arrow 25"/>
          <p:cNvSpPr/>
          <p:nvPr/>
        </p:nvSpPr>
        <p:spPr bwMode="auto">
          <a:xfrm>
            <a:off x="358642" y="2151534"/>
            <a:ext cx="2972733" cy="1962999"/>
          </a:xfrm>
          <a:prstGeom prst="rightArrow">
            <a:avLst>
              <a:gd name="adj1" fmla="val 61893"/>
              <a:gd name="adj2" fmla="val 50000"/>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Title 3"/>
          <p:cNvSpPr>
            <a:spLocks noGrp="1"/>
          </p:cNvSpPr>
          <p:nvPr>
            <p:ph type="title"/>
          </p:nvPr>
        </p:nvSpPr>
        <p:spPr/>
        <p:txBody>
          <a:bodyPr/>
          <a:lstStyle/>
          <a:p>
            <a:r>
              <a:rPr lang="en-US" dirty="0" smtClean="0"/>
              <a:t>Project Types</a:t>
            </a:r>
            <a:endParaRPr lang="en-US" dirty="0"/>
          </a:p>
        </p:txBody>
      </p:sp>
      <p:sp>
        <p:nvSpPr>
          <p:cNvPr id="5" name="Text Placeholder 4"/>
          <p:cNvSpPr>
            <a:spLocks noGrp="1"/>
          </p:cNvSpPr>
          <p:nvPr>
            <p:ph type="body" sz="quarter" idx="10"/>
          </p:nvPr>
        </p:nvSpPr>
        <p:spPr>
          <a:xfrm>
            <a:off x="350837" y="2582861"/>
            <a:ext cx="2743198" cy="1098355"/>
          </a:xfrm>
        </p:spPr>
        <p:txBody>
          <a:bodyPr anchor="ctr"/>
          <a:lstStyle/>
          <a:p>
            <a:r>
              <a:rPr lang="en-US" sz="2800" dirty="0" smtClean="0">
                <a:solidFill>
                  <a:schemeClr val="bg2"/>
                </a:solidFill>
              </a:rPr>
              <a:t>Who can edit the project</a:t>
            </a:r>
            <a:endParaRPr lang="en-US" sz="2800" dirty="0">
              <a:solidFill>
                <a:schemeClr val="bg2"/>
              </a:solidFill>
            </a:endParaRPr>
          </a:p>
        </p:txBody>
      </p:sp>
      <p:sp>
        <p:nvSpPr>
          <p:cNvPr id="28" name="Right Arrow 27"/>
          <p:cNvSpPr/>
          <p:nvPr/>
        </p:nvSpPr>
        <p:spPr bwMode="auto">
          <a:xfrm>
            <a:off x="358642" y="4272013"/>
            <a:ext cx="2972733" cy="1962999"/>
          </a:xfrm>
          <a:prstGeom prst="rightArrow">
            <a:avLst>
              <a:gd name="adj1" fmla="val 61893"/>
              <a:gd name="adj2" fmla="val 50000"/>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29" name="Picture 28"/>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4134979" y="1889963"/>
            <a:ext cx="1051651" cy="1051651"/>
          </a:xfrm>
          <a:prstGeom prst="rect">
            <a:avLst/>
          </a:prstGeom>
        </p:spPr>
      </p:pic>
      <p:pic>
        <p:nvPicPr>
          <p:cNvPr id="30" name="Picture 29"/>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5270974" y="1889963"/>
            <a:ext cx="1051651" cy="1051651"/>
          </a:xfrm>
          <a:prstGeom prst="rect">
            <a:avLst/>
          </a:prstGeom>
        </p:spPr>
      </p:pic>
      <p:pic>
        <p:nvPicPr>
          <p:cNvPr id="31" name="Picture 30"/>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4123949" y="3038843"/>
            <a:ext cx="1051654" cy="1051654"/>
          </a:xfrm>
          <a:prstGeom prst="rect">
            <a:avLst/>
          </a:prstGeom>
        </p:spPr>
      </p:pic>
      <p:pic>
        <p:nvPicPr>
          <p:cNvPr id="32" name="Picture 31"/>
          <p:cNvPicPr preferRelativeResize="0">
            <a:picLocks/>
          </p:cNvPicPr>
          <p:nvPr/>
        </p:nvPicPr>
        <p:blipFill rotWithShape="1">
          <a:blip r:embed="rId5">
            <a:extLst>
              <a:ext uri="{28A0092B-C50C-407E-A947-70E740481C1C}">
                <a14:useLocalDpi xmlns:a14="http://schemas.microsoft.com/office/drawing/2010/main" val="0"/>
              </a:ext>
            </a:extLst>
          </a:blip>
          <a:srcRect/>
          <a:stretch/>
        </p:blipFill>
        <p:spPr>
          <a:xfrm>
            <a:off x="5265196" y="3038937"/>
            <a:ext cx="1051560" cy="1051560"/>
          </a:xfrm>
          <a:prstGeom prst="rect">
            <a:avLst/>
          </a:prstGeom>
        </p:spPr>
      </p:pic>
      <p:pic>
        <p:nvPicPr>
          <p:cNvPr id="33" name="Picture 32"/>
          <p:cNvPicPr>
            <a:picLocks noChangeAspect="1"/>
          </p:cNvPicPr>
          <p:nvPr/>
        </p:nvPicPr>
        <p:blipFill rotWithShape="1">
          <a:blip r:embed="rId6">
            <a:extLst>
              <a:ext uri="{28A0092B-C50C-407E-A947-70E740481C1C}">
                <a14:useLocalDpi xmlns:a14="http://schemas.microsoft.com/office/drawing/2010/main" val="0"/>
              </a:ext>
            </a:extLst>
          </a:blip>
          <a:srcRect t="-1"/>
          <a:stretch/>
        </p:blipFill>
        <p:spPr>
          <a:xfrm>
            <a:off x="8206543" y="1880148"/>
            <a:ext cx="3026068" cy="2196442"/>
          </a:xfrm>
          <a:prstGeom prst="rect">
            <a:avLst/>
          </a:prstGeom>
        </p:spPr>
      </p:pic>
      <p:sp>
        <p:nvSpPr>
          <p:cNvPr id="6" name="Text Placeholder 5"/>
          <p:cNvSpPr>
            <a:spLocks noGrp="1"/>
          </p:cNvSpPr>
          <p:nvPr>
            <p:ph type="body" sz="quarter" idx="11"/>
          </p:nvPr>
        </p:nvSpPr>
        <p:spPr>
          <a:xfrm>
            <a:off x="350838" y="4640262"/>
            <a:ext cx="2819399" cy="1219200"/>
          </a:xfrm>
        </p:spPr>
        <p:txBody>
          <a:bodyPr anchor="ctr"/>
          <a:lstStyle/>
          <a:p>
            <a:r>
              <a:rPr lang="en-US" sz="2800" dirty="0" smtClean="0">
                <a:solidFill>
                  <a:schemeClr val="bg2"/>
                </a:solidFill>
              </a:rPr>
              <a:t>When are updates applied</a:t>
            </a:r>
            <a:endParaRPr lang="en-US" sz="2800" dirty="0">
              <a:solidFill>
                <a:schemeClr val="bg2"/>
              </a:solidFill>
            </a:endParaRPr>
          </a:p>
        </p:txBody>
      </p:sp>
    </p:spTree>
    <p:extLst>
      <p:ext uri="{BB962C8B-B14F-4D97-AF65-F5344CB8AC3E}">
        <p14:creationId xmlns:p14="http://schemas.microsoft.com/office/powerpoint/2010/main" val="2822173534"/>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 Summary</a:t>
            </a:r>
            <a:endParaRPr lang="en-US" dirty="0"/>
          </a:p>
        </p:txBody>
      </p:sp>
      <p:grpSp>
        <p:nvGrpSpPr>
          <p:cNvPr id="9" name="Group 8"/>
          <p:cNvGrpSpPr/>
          <p:nvPr/>
        </p:nvGrpSpPr>
        <p:grpSpPr>
          <a:xfrm>
            <a:off x="274638" y="1893770"/>
            <a:ext cx="11862206" cy="2889984"/>
            <a:chOff x="274638" y="1893770"/>
            <a:chExt cx="11862206" cy="2889984"/>
          </a:xfrm>
        </p:grpSpPr>
        <p:pic>
          <p:nvPicPr>
            <p:cNvPr id="8" name="Picture 7"/>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9246860" y="1893770"/>
              <a:ext cx="2889984" cy="2889984"/>
            </a:xfrm>
            <a:prstGeom prst="rect">
              <a:avLst/>
            </a:prstGeom>
          </p:spPr>
        </p:pic>
        <p:grpSp>
          <p:nvGrpSpPr>
            <p:cNvPr id="3" name="Group 2"/>
            <p:cNvGrpSpPr/>
            <p:nvPr/>
          </p:nvGrpSpPr>
          <p:grpSpPr>
            <a:xfrm>
              <a:off x="274638" y="1893770"/>
              <a:ext cx="8867947" cy="2889982"/>
              <a:chOff x="274637" y="1720515"/>
              <a:chExt cx="11892999" cy="3875819"/>
            </a:xfrm>
          </p:grpSpPr>
          <p:sp>
            <p:nvSpPr>
              <p:cNvPr id="12" name="Rectangle 11"/>
              <p:cNvSpPr/>
              <p:nvPr/>
            </p:nvSpPr>
            <p:spPr bwMode="auto">
              <a:xfrm>
                <a:off x="274637" y="1720515"/>
                <a:ext cx="3875820" cy="3875819"/>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82" tIns="46628" rIns="93256" bIns="93260" numCol="1" rtlCol="0" anchor="t" anchorCtr="0" compatLnSpc="1">
                <a:prstTxWarp prst="textNoShape">
                  <a:avLst/>
                </a:prstTxWarp>
              </a:bodyPr>
              <a:lstStyle/>
              <a:p>
                <a:pPr defTabSz="932290" fontAlgn="base">
                  <a:lnSpc>
                    <a:spcPct val="90000"/>
                  </a:lnSpc>
                  <a:spcBef>
                    <a:spcPts val="612"/>
                  </a:spcBef>
                </a:pPr>
                <a:r>
                  <a:rPr lang="en-US" sz="3060" spc="-102" dirty="0" smtClean="0">
                    <a:solidFill>
                      <a:srgbClr val="FFFFFF"/>
                    </a:solidFill>
                    <a:latin typeface="Segoe UI Light"/>
                  </a:rPr>
                  <a:t>Flexible PPM</a:t>
                </a:r>
                <a:endParaRPr lang="en-US" sz="3060" spc="-102" dirty="0">
                  <a:solidFill>
                    <a:srgbClr val="FFFFFF"/>
                  </a:solidFill>
                  <a:latin typeface="Segoe UI Light"/>
                </a:endParaRPr>
              </a:p>
            </p:txBody>
          </p:sp>
          <p:sp>
            <p:nvSpPr>
              <p:cNvPr id="13" name="Rectangle 12"/>
              <p:cNvSpPr/>
              <p:nvPr/>
            </p:nvSpPr>
            <p:spPr bwMode="auto">
              <a:xfrm>
                <a:off x="4290305" y="1720515"/>
                <a:ext cx="3865516" cy="3875819"/>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82" tIns="46628" rIns="93256" bIns="93260" numCol="1" rtlCol="0" anchor="t" anchorCtr="0" compatLnSpc="1">
                <a:prstTxWarp prst="textNoShape">
                  <a:avLst/>
                </a:prstTxWarp>
              </a:bodyPr>
              <a:lstStyle/>
              <a:p>
                <a:pPr defTabSz="932290" fontAlgn="base">
                  <a:lnSpc>
                    <a:spcPct val="90000"/>
                  </a:lnSpc>
                  <a:spcBef>
                    <a:spcPts val="612"/>
                  </a:spcBef>
                </a:pPr>
                <a:r>
                  <a:rPr lang="en-US" sz="3060" spc="-102" dirty="0" smtClean="0">
                    <a:solidFill>
                      <a:srgbClr val="FFFFFF"/>
                    </a:solidFill>
                    <a:latin typeface="Segoe UI Light"/>
                  </a:rPr>
                  <a:t>Visibility into all projects and work</a:t>
                </a:r>
                <a:endParaRPr lang="en-US" sz="3060" spc="-102" dirty="0">
                  <a:solidFill>
                    <a:srgbClr val="FFFFFF"/>
                  </a:solidFill>
                  <a:latin typeface="Segoe UI Light"/>
                </a:endParaRPr>
              </a:p>
            </p:txBody>
          </p:sp>
          <p:sp>
            <p:nvSpPr>
              <p:cNvPr id="14" name="Rectangle 13"/>
              <p:cNvSpPr/>
              <p:nvPr/>
            </p:nvSpPr>
            <p:spPr bwMode="auto">
              <a:xfrm>
                <a:off x="8295670" y="1720515"/>
                <a:ext cx="3871966" cy="3875819"/>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82" tIns="46628" rIns="93256" bIns="93260" numCol="1" rtlCol="0" anchor="t" anchorCtr="0" compatLnSpc="1">
                <a:prstTxWarp prst="textNoShape">
                  <a:avLst/>
                </a:prstTxWarp>
              </a:bodyPr>
              <a:lstStyle/>
              <a:p>
                <a:pPr defTabSz="932290" fontAlgn="base">
                  <a:lnSpc>
                    <a:spcPct val="90000"/>
                  </a:lnSpc>
                  <a:spcBef>
                    <a:spcPts val="612"/>
                  </a:spcBef>
                </a:pPr>
                <a:r>
                  <a:rPr lang="en-US" sz="3060" spc="-102" dirty="0" smtClean="0">
                    <a:solidFill>
                      <a:srgbClr val="FFFFFF"/>
                    </a:solidFill>
                    <a:latin typeface="Segoe UI Light"/>
                  </a:rPr>
                  <a:t>Rich reporting at the portfolio level</a:t>
                </a:r>
                <a:endParaRPr lang="en-US" sz="3060" spc="-102" dirty="0">
                  <a:solidFill>
                    <a:srgbClr val="FFFFFF"/>
                  </a:solidFill>
                  <a:latin typeface="Segoe UI Light"/>
                </a:endParaRPr>
              </a:p>
            </p:txBody>
          </p:sp>
        </p:grpSp>
      </p:grpSp>
      <p:sp>
        <p:nvSpPr>
          <p:cNvPr id="5" name="Rectangle 4"/>
          <p:cNvSpPr/>
          <p:nvPr/>
        </p:nvSpPr>
        <p:spPr>
          <a:xfrm>
            <a:off x="159049" y="4929641"/>
            <a:ext cx="8809143" cy="707886"/>
          </a:xfrm>
          <a:prstGeom prst="rect">
            <a:avLst/>
          </a:prstGeom>
        </p:spPr>
        <p:txBody>
          <a:bodyPr wrap="none">
            <a:spAutoFit/>
          </a:bodyPr>
          <a:lstStyle/>
          <a:p>
            <a:r>
              <a:rPr lang="en-US" sz="4000" spc="-100" dirty="0" smtClean="0">
                <a:solidFill>
                  <a:srgbClr val="FFFFFF"/>
                </a:solidFill>
                <a:latin typeface="Segoe UI Light"/>
              </a:rPr>
              <a:t>Project management for your organization</a:t>
            </a:r>
            <a:endParaRPr lang="en-US" sz="4000" spc="-100" dirty="0">
              <a:solidFill>
                <a:srgbClr val="FFFFFF"/>
              </a:solidFill>
              <a:latin typeface="Segoe UI Light"/>
            </a:endParaRPr>
          </a:p>
        </p:txBody>
      </p:sp>
    </p:spTree>
    <p:extLst>
      <p:ext uri="{BB962C8B-B14F-4D97-AF65-F5344CB8AC3E}">
        <p14:creationId xmlns:p14="http://schemas.microsoft.com/office/powerpoint/2010/main" val="2568243654"/>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0" y="-49427"/>
            <a:ext cx="12436475" cy="7043952"/>
          </a:xfrm>
          <a:prstGeom prst="rect">
            <a:avLst/>
          </a:prstGeom>
        </p:spPr>
      </p:pic>
      <p:sp>
        <p:nvSpPr>
          <p:cNvPr id="3" name="TextBox 2"/>
          <p:cNvSpPr txBox="1"/>
          <p:nvPr/>
        </p:nvSpPr>
        <p:spPr>
          <a:xfrm>
            <a:off x="272273" y="566518"/>
            <a:ext cx="7596616" cy="1292662"/>
          </a:xfrm>
          <a:prstGeom prst="rect">
            <a:avLst/>
          </a:prstGeom>
        </p:spPr>
        <p:txBody>
          <a:bodyPr vert="horz" wrap="square" lIns="146304" tIns="91440" rIns="146304" bIns="91440" rtlCol="0" anchor="t">
            <a:noAutofit/>
          </a:bodyPr>
          <a:lstStyle>
            <a:defPPr>
              <a:defRPr lang="en-US"/>
            </a:defPPr>
            <a:lvl1pPr>
              <a:lnSpc>
                <a:spcPct val="90000"/>
              </a:lnSpc>
              <a:spcBef>
                <a:spcPct val="0"/>
              </a:spcBef>
              <a:buNone/>
              <a:defRPr sz="7200" b="0" cap="none" spc="-102" baseline="0">
                <a:ln w="3175">
                  <a:noFill/>
                </a:ln>
                <a:solidFill>
                  <a:schemeClr val="bg1"/>
                </a:solidFill>
                <a:effectLst/>
                <a:latin typeface="+mj-lt"/>
                <a:cs typeface="Segoe UI" pitchFamily="34" charset="0"/>
              </a:defRPr>
            </a:lvl1pPr>
          </a:lstStyle>
          <a:p>
            <a:endParaRPr lang="en-US" dirty="0">
              <a:solidFill>
                <a:srgbClr val="505050"/>
              </a:solidFill>
            </a:endParaRPr>
          </a:p>
        </p:txBody>
      </p:sp>
      <p:sp>
        <p:nvSpPr>
          <p:cNvPr id="8" name="Title 7"/>
          <p:cNvSpPr>
            <a:spLocks noGrp="1"/>
          </p:cNvSpPr>
          <p:nvPr>
            <p:ph type="title"/>
          </p:nvPr>
        </p:nvSpPr>
        <p:spPr/>
        <p:txBody>
          <a:bodyPr/>
          <a:lstStyle/>
          <a:p>
            <a:r>
              <a:rPr lang="en-US" sz="8000" dirty="0"/>
              <a:t>Key Takeaways</a:t>
            </a:r>
            <a:br>
              <a:rPr lang="en-US" sz="8000" dirty="0"/>
            </a:br>
            <a:endParaRPr lang="en-US" sz="8000" dirty="0"/>
          </a:p>
        </p:txBody>
      </p:sp>
      <p:grpSp>
        <p:nvGrpSpPr>
          <p:cNvPr id="54" name="Group 53"/>
          <p:cNvGrpSpPr/>
          <p:nvPr/>
        </p:nvGrpSpPr>
        <p:grpSpPr>
          <a:xfrm>
            <a:off x="272273" y="1842612"/>
            <a:ext cx="3878184" cy="3875819"/>
            <a:chOff x="272273" y="1842612"/>
            <a:chExt cx="3878184" cy="3875819"/>
          </a:xfrm>
        </p:grpSpPr>
        <p:sp>
          <p:nvSpPr>
            <p:cNvPr id="5" name="Rectangle 4"/>
            <p:cNvSpPr/>
            <p:nvPr/>
          </p:nvSpPr>
          <p:spPr bwMode="auto">
            <a:xfrm>
              <a:off x="272273" y="1842612"/>
              <a:ext cx="3878184" cy="3875819"/>
            </a:xfrm>
            <a:prstGeom prst="rect">
              <a:avLst/>
            </a:prstGeom>
            <a:solidFill>
              <a:schemeClr val="accent3">
                <a:alpha val="92941"/>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0" bIns="91440" numCol="1" spcCol="0" rtlCol="0" fromWordArt="0" anchor="t" anchorCtr="0" forceAA="0" compatLnSpc="1">
              <a:prstTxWarp prst="textNoShape">
                <a:avLst/>
              </a:prstTxWarp>
              <a:noAutofit/>
            </a:bodyPr>
            <a:lstStyle/>
            <a:p>
              <a:pPr defTabSz="932472" fontAlgn="base">
                <a:spcBef>
                  <a:spcPct val="0"/>
                </a:spcBef>
                <a:spcAft>
                  <a:spcPct val="0"/>
                </a:spcAft>
              </a:pPr>
              <a:r>
                <a:rPr lang="en-US" sz="3600" spc="-150" dirty="0">
                  <a:gradFill>
                    <a:gsLst>
                      <a:gs pos="0">
                        <a:srgbClr val="FFFFFF"/>
                      </a:gs>
                      <a:gs pos="100000">
                        <a:srgbClr val="FFFFFF"/>
                      </a:gs>
                    </a:gsLst>
                    <a:lin ang="5400000" scaled="0"/>
                  </a:gradFill>
                  <a:latin typeface="Segoe UI Light"/>
                </a:rPr>
                <a:t>U</a:t>
              </a:r>
              <a:r>
                <a:rPr lang="en-US" sz="3600" spc="-150" dirty="0" smtClean="0">
                  <a:gradFill>
                    <a:gsLst>
                      <a:gs pos="0">
                        <a:srgbClr val="FFFFFF"/>
                      </a:gs>
                      <a:gs pos="100000">
                        <a:srgbClr val="FFFFFF"/>
                      </a:gs>
                    </a:gsLst>
                    <a:lin ang="5400000" scaled="0"/>
                  </a:gradFill>
                  <a:latin typeface="Segoe UI Light"/>
                </a:rPr>
                <a:t>nified </a:t>
              </a:r>
              <a:r>
                <a:rPr lang="en-US" sz="3600" spc="-150" dirty="0">
                  <a:gradFill>
                    <a:gsLst>
                      <a:gs pos="0">
                        <a:srgbClr val="FFFFFF"/>
                      </a:gs>
                      <a:gs pos="100000">
                        <a:srgbClr val="FFFFFF"/>
                      </a:gs>
                    </a:gsLst>
                    <a:lin ang="5400000" scaled="0"/>
                  </a:gradFill>
                  <a:latin typeface="Segoe UI Light"/>
                </a:rPr>
                <a:t>view of work</a:t>
              </a:r>
            </a:p>
          </p:txBody>
        </p:sp>
        <p:sp>
          <p:nvSpPr>
            <p:cNvPr id="12" name="Freeform 11"/>
            <p:cNvSpPr>
              <a:spLocks noEditPoints="1"/>
            </p:cNvSpPr>
            <p:nvPr/>
          </p:nvSpPr>
          <p:spPr bwMode="black">
            <a:xfrm>
              <a:off x="1359170" y="3023083"/>
              <a:ext cx="1559128" cy="1545079"/>
            </a:xfrm>
            <a:custGeom>
              <a:avLst/>
              <a:gdLst>
                <a:gd name="T0" fmla="*/ 65 w 300"/>
                <a:gd name="T1" fmla="*/ 2 h 297"/>
                <a:gd name="T2" fmla="*/ 113 w 300"/>
                <a:gd name="T3" fmla="*/ 0 h 297"/>
                <a:gd name="T4" fmla="*/ 115 w 300"/>
                <a:gd name="T5" fmla="*/ 12 h 297"/>
                <a:gd name="T6" fmla="*/ 235 w 300"/>
                <a:gd name="T7" fmla="*/ 12 h 297"/>
                <a:gd name="T8" fmla="*/ 232 w 300"/>
                <a:gd name="T9" fmla="*/ 0 h 297"/>
                <a:gd name="T10" fmla="*/ 185 w 300"/>
                <a:gd name="T11" fmla="*/ 2 h 297"/>
                <a:gd name="T12" fmla="*/ 235 w 300"/>
                <a:gd name="T13" fmla="*/ 12 h 297"/>
                <a:gd name="T14" fmla="*/ 98 w 300"/>
                <a:gd name="T15" fmla="*/ 273 h 297"/>
                <a:gd name="T16" fmla="*/ 0 w 300"/>
                <a:gd name="T17" fmla="*/ 295 h 297"/>
                <a:gd name="T18" fmla="*/ 95 w 300"/>
                <a:gd name="T19" fmla="*/ 297 h 297"/>
                <a:gd name="T20" fmla="*/ 205 w 300"/>
                <a:gd name="T21" fmla="*/ 297 h 297"/>
                <a:gd name="T22" fmla="*/ 300 w 300"/>
                <a:gd name="T23" fmla="*/ 295 h 297"/>
                <a:gd name="T24" fmla="*/ 202 w 300"/>
                <a:gd name="T25" fmla="*/ 273 h 297"/>
                <a:gd name="T26" fmla="*/ 205 w 300"/>
                <a:gd name="T27" fmla="*/ 297 h 297"/>
                <a:gd name="T28" fmla="*/ 271 w 300"/>
                <a:gd name="T29" fmla="*/ 83 h 297"/>
                <a:gd name="T30" fmla="*/ 299 w 300"/>
                <a:gd name="T31" fmla="*/ 268 h 297"/>
                <a:gd name="T32" fmla="*/ 227 w 300"/>
                <a:gd name="T33" fmla="*/ 169 h 297"/>
                <a:gd name="T34" fmla="*/ 182 w 300"/>
                <a:gd name="T35" fmla="*/ 166 h 297"/>
                <a:gd name="T36" fmla="*/ 155 w 300"/>
                <a:gd name="T37" fmla="*/ 152 h 297"/>
                <a:gd name="T38" fmla="*/ 154 w 300"/>
                <a:gd name="T39" fmla="*/ 159 h 297"/>
                <a:gd name="T40" fmla="*/ 145 w 300"/>
                <a:gd name="T41" fmla="*/ 158 h 297"/>
                <a:gd name="T42" fmla="*/ 119 w 300"/>
                <a:gd name="T43" fmla="*/ 152 h 297"/>
                <a:gd name="T44" fmla="*/ 115 w 300"/>
                <a:gd name="T45" fmla="*/ 169 h 297"/>
                <a:gd name="T46" fmla="*/ 96 w 300"/>
                <a:gd name="T47" fmla="*/ 268 h 297"/>
                <a:gd name="T48" fmla="*/ 25 w 300"/>
                <a:gd name="T49" fmla="*/ 169 h 297"/>
                <a:gd name="T50" fmla="*/ 42 w 300"/>
                <a:gd name="T51" fmla="*/ 76 h 297"/>
                <a:gd name="T52" fmla="*/ 73 w 300"/>
                <a:gd name="T53" fmla="*/ 59 h 297"/>
                <a:gd name="T54" fmla="*/ 61 w 300"/>
                <a:gd name="T55" fmla="*/ 57 h 297"/>
                <a:gd name="T56" fmla="*/ 120 w 300"/>
                <a:gd name="T57" fmla="*/ 15 h 297"/>
                <a:gd name="T58" fmla="*/ 118 w 300"/>
                <a:gd name="T59" fmla="*/ 59 h 297"/>
                <a:gd name="T60" fmla="*/ 108 w 300"/>
                <a:gd name="T61" fmla="*/ 68 h 297"/>
                <a:gd name="T62" fmla="*/ 145 w 300"/>
                <a:gd name="T63" fmla="*/ 62 h 297"/>
                <a:gd name="T64" fmla="*/ 140 w 300"/>
                <a:gd name="T65" fmla="*/ 61 h 297"/>
                <a:gd name="T66" fmla="*/ 142 w 300"/>
                <a:gd name="T67" fmla="*/ 55 h 297"/>
                <a:gd name="T68" fmla="*/ 160 w 300"/>
                <a:gd name="T69" fmla="*/ 56 h 297"/>
                <a:gd name="T70" fmla="*/ 158 w 300"/>
                <a:gd name="T71" fmla="*/ 62 h 297"/>
                <a:gd name="T72" fmla="*/ 155 w 300"/>
                <a:gd name="T73" fmla="*/ 68 h 297"/>
                <a:gd name="T74" fmla="*/ 192 w 300"/>
                <a:gd name="T75" fmla="*/ 59 h 297"/>
                <a:gd name="T76" fmla="*/ 180 w 300"/>
                <a:gd name="T77" fmla="*/ 57 h 297"/>
                <a:gd name="T78" fmla="*/ 239 w 300"/>
                <a:gd name="T79" fmla="*/ 15 h 297"/>
                <a:gd name="T80" fmla="*/ 237 w 300"/>
                <a:gd name="T81" fmla="*/ 59 h 297"/>
                <a:gd name="T82" fmla="*/ 227 w 300"/>
                <a:gd name="T83" fmla="*/ 76 h 297"/>
                <a:gd name="T84" fmla="*/ 122 w 300"/>
                <a:gd name="T85" fmla="*/ 83 h 297"/>
                <a:gd name="T86" fmla="*/ 145 w 300"/>
                <a:gd name="T87" fmla="*/ 72 h 297"/>
                <a:gd name="T88" fmla="*/ 108 w 300"/>
                <a:gd name="T89" fmla="*/ 76 h 297"/>
                <a:gd name="T90" fmla="*/ 123 w 300"/>
                <a:gd name="T91" fmla="*/ 78 h 297"/>
                <a:gd name="T92" fmla="*/ 180 w 300"/>
                <a:gd name="T93" fmla="*/ 76 h 297"/>
                <a:gd name="T94" fmla="*/ 192 w 300"/>
                <a:gd name="T95" fmla="*/ 72 h 297"/>
                <a:gd name="T96" fmla="*/ 155 w 300"/>
                <a:gd name="T97" fmla="*/ 83 h 297"/>
                <a:gd name="T98" fmla="*/ 178 w 300"/>
                <a:gd name="T99" fmla="*/ 78 h 297"/>
                <a:gd name="T100" fmla="*/ 158 w 300"/>
                <a:gd name="T101" fmla="*/ 101 h 297"/>
                <a:gd name="T102" fmla="*/ 142 w 300"/>
                <a:gd name="T103" fmla="*/ 118 h 297"/>
                <a:gd name="T104" fmla="*/ 158 w 300"/>
                <a:gd name="T105" fmla="*/ 101 h 297"/>
                <a:gd name="T106" fmla="*/ 129 w 300"/>
                <a:gd name="T107" fmla="*/ 91 h 297"/>
                <a:gd name="T108" fmla="*/ 133 w 300"/>
                <a:gd name="T109" fmla="*/ 141 h 297"/>
                <a:gd name="T110" fmla="*/ 171 w 300"/>
                <a:gd name="T111" fmla="*/ 91 h 297"/>
                <a:gd name="T112" fmla="*/ 167 w 300"/>
                <a:gd name="T113" fmla="*/ 141 h 297"/>
                <a:gd name="T114" fmla="*/ 171 w 300"/>
                <a:gd name="T115" fmla="*/ 91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0" h="297">
                  <a:moveTo>
                    <a:pt x="65" y="12"/>
                  </a:moveTo>
                  <a:cubicBezTo>
                    <a:pt x="65" y="2"/>
                    <a:pt x="65" y="2"/>
                    <a:pt x="65" y="2"/>
                  </a:cubicBezTo>
                  <a:cubicBezTo>
                    <a:pt x="65" y="1"/>
                    <a:pt x="67" y="0"/>
                    <a:pt x="68" y="0"/>
                  </a:cubicBezTo>
                  <a:cubicBezTo>
                    <a:pt x="113" y="0"/>
                    <a:pt x="113" y="0"/>
                    <a:pt x="113" y="0"/>
                  </a:cubicBezTo>
                  <a:cubicBezTo>
                    <a:pt x="114" y="0"/>
                    <a:pt x="115" y="1"/>
                    <a:pt x="115" y="2"/>
                  </a:cubicBezTo>
                  <a:cubicBezTo>
                    <a:pt x="115" y="12"/>
                    <a:pt x="115" y="12"/>
                    <a:pt x="115" y="12"/>
                  </a:cubicBezTo>
                  <a:lnTo>
                    <a:pt x="65" y="12"/>
                  </a:lnTo>
                  <a:close/>
                  <a:moveTo>
                    <a:pt x="235" y="12"/>
                  </a:moveTo>
                  <a:cubicBezTo>
                    <a:pt x="235" y="2"/>
                    <a:pt x="235" y="2"/>
                    <a:pt x="235" y="2"/>
                  </a:cubicBezTo>
                  <a:cubicBezTo>
                    <a:pt x="235" y="1"/>
                    <a:pt x="233" y="0"/>
                    <a:pt x="232" y="0"/>
                  </a:cubicBezTo>
                  <a:cubicBezTo>
                    <a:pt x="187" y="0"/>
                    <a:pt x="187" y="0"/>
                    <a:pt x="187" y="0"/>
                  </a:cubicBezTo>
                  <a:cubicBezTo>
                    <a:pt x="186" y="0"/>
                    <a:pt x="185" y="1"/>
                    <a:pt x="185" y="2"/>
                  </a:cubicBezTo>
                  <a:cubicBezTo>
                    <a:pt x="185" y="12"/>
                    <a:pt x="185" y="12"/>
                    <a:pt x="185" y="12"/>
                  </a:cubicBezTo>
                  <a:lnTo>
                    <a:pt x="235" y="12"/>
                  </a:lnTo>
                  <a:close/>
                  <a:moveTo>
                    <a:pt x="98" y="295"/>
                  </a:moveTo>
                  <a:cubicBezTo>
                    <a:pt x="98" y="273"/>
                    <a:pt x="98" y="273"/>
                    <a:pt x="98" y="273"/>
                  </a:cubicBezTo>
                  <a:cubicBezTo>
                    <a:pt x="0" y="273"/>
                    <a:pt x="0" y="273"/>
                    <a:pt x="0" y="273"/>
                  </a:cubicBezTo>
                  <a:cubicBezTo>
                    <a:pt x="0" y="295"/>
                    <a:pt x="0" y="295"/>
                    <a:pt x="0" y="295"/>
                  </a:cubicBezTo>
                  <a:cubicBezTo>
                    <a:pt x="0" y="296"/>
                    <a:pt x="1" y="297"/>
                    <a:pt x="2" y="297"/>
                  </a:cubicBezTo>
                  <a:cubicBezTo>
                    <a:pt x="95" y="297"/>
                    <a:pt x="95" y="297"/>
                    <a:pt x="95" y="297"/>
                  </a:cubicBezTo>
                  <a:cubicBezTo>
                    <a:pt x="97" y="297"/>
                    <a:pt x="98" y="296"/>
                    <a:pt x="98" y="295"/>
                  </a:cubicBezTo>
                  <a:close/>
                  <a:moveTo>
                    <a:pt x="205" y="297"/>
                  </a:moveTo>
                  <a:cubicBezTo>
                    <a:pt x="298" y="297"/>
                    <a:pt x="298" y="297"/>
                    <a:pt x="298" y="297"/>
                  </a:cubicBezTo>
                  <a:cubicBezTo>
                    <a:pt x="299" y="297"/>
                    <a:pt x="300" y="296"/>
                    <a:pt x="300" y="295"/>
                  </a:cubicBezTo>
                  <a:cubicBezTo>
                    <a:pt x="300" y="273"/>
                    <a:pt x="300" y="273"/>
                    <a:pt x="300" y="273"/>
                  </a:cubicBezTo>
                  <a:cubicBezTo>
                    <a:pt x="202" y="273"/>
                    <a:pt x="202" y="273"/>
                    <a:pt x="202" y="273"/>
                  </a:cubicBezTo>
                  <a:cubicBezTo>
                    <a:pt x="202" y="295"/>
                    <a:pt x="202" y="295"/>
                    <a:pt x="202" y="295"/>
                  </a:cubicBezTo>
                  <a:cubicBezTo>
                    <a:pt x="202" y="296"/>
                    <a:pt x="203" y="297"/>
                    <a:pt x="205" y="297"/>
                  </a:cubicBezTo>
                  <a:close/>
                  <a:moveTo>
                    <a:pt x="263" y="76"/>
                  </a:moveTo>
                  <a:cubicBezTo>
                    <a:pt x="267" y="76"/>
                    <a:pt x="270" y="79"/>
                    <a:pt x="271" y="83"/>
                  </a:cubicBezTo>
                  <a:cubicBezTo>
                    <a:pt x="275" y="169"/>
                    <a:pt x="275" y="169"/>
                    <a:pt x="275" y="169"/>
                  </a:cubicBezTo>
                  <a:cubicBezTo>
                    <a:pt x="299" y="268"/>
                    <a:pt x="299" y="268"/>
                    <a:pt x="299" y="268"/>
                  </a:cubicBezTo>
                  <a:cubicBezTo>
                    <a:pt x="204" y="268"/>
                    <a:pt x="204" y="268"/>
                    <a:pt x="204" y="268"/>
                  </a:cubicBezTo>
                  <a:cubicBezTo>
                    <a:pt x="227" y="169"/>
                    <a:pt x="227" y="169"/>
                    <a:pt x="227" y="169"/>
                  </a:cubicBezTo>
                  <a:cubicBezTo>
                    <a:pt x="185" y="169"/>
                    <a:pt x="185" y="169"/>
                    <a:pt x="185" y="169"/>
                  </a:cubicBezTo>
                  <a:cubicBezTo>
                    <a:pt x="183" y="169"/>
                    <a:pt x="182" y="168"/>
                    <a:pt x="182" y="166"/>
                  </a:cubicBezTo>
                  <a:cubicBezTo>
                    <a:pt x="181" y="152"/>
                    <a:pt x="181" y="152"/>
                    <a:pt x="181" y="152"/>
                  </a:cubicBezTo>
                  <a:cubicBezTo>
                    <a:pt x="155" y="152"/>
                    <a:pt x="155" y="152"/>
                    <a:pt x="155" y="152"/>
                  </a:cubicBezTo>
                  <a:cubicBezTo>
                    <a:pt x="155" y="158"/>
                    <a:pt x="155" y="158"/>
                    <a:pt x="155" y="158"/>
                  </a:cubicBezTo>
                  <a:cubicBezTo>
                    <a:pt x="155" y="159"/>
                    <a:pt x="154" y="159"/>
                    <a:pt x="154" y="159"/>
                  </a:cubicBezTo>
                  <a:cubicBezTo>
                    <a:pt x="146" y="159"/>
                    <a:pt x="146" y="159"/>
                    <a:pt x="146" y="159"/>
                  </a:cubicBezTo>
                  <a:cubicBezTo>
                    <a:pt x="146" y="159"/>
                    <a:pt x="145" y="159"/>
                    <a:pt x="145" y="158"/>
                  </a:cubicBezTo>
                  <a:cubicBezTo>
                    <a:pt x="145" y="152"/>
                    <a:pt x="145" y="152"/>
                    <a:pt x="145" y="152"/>
                  </a:cubicBezTo>
                  <a:cubicBezTo>
                    <a:pt x="119" y="152"/>
                    <a:pt x="119" y="152"/>
                    <a:pt x="119" y="152"/>
                  </a:cubicBezTo>
                  <a:cubicBezTo>
                    <a:pt x="118" y="166"/>
                    <a:pt x="118" y="166"/>
                    <a:pt x="118" y="166"/>
                  </a:cubicBezTo>
                  <a:cubicBezTo>
                    <a:pt x="118" y="168"/>
                    <a:pt x="117" y="169"/>
                    <a:pt x="115" y="169"/>
                  </a:cubicBezTo>
                  <a:cubicBezTo>
                    <a:pt x="73" y="169"/>
                    <a:pt x="73" y="169"/>
                    <a:pt x="73" y="169"/>
                  </a:cubicBezTo>
                  <a:cubicBezTo>
                    <a:pt x="96" y="268"/>
                    <a:pt x="96" y="268"/>
                    <a:pt x="96" y="268"/>
                  </a:cubicBezTo>
                  <a:cubicBezTo>
                    <a:pt x="1" y="268"/>
                    <a:pt x="1" y="268"/>
                    <a:pt x="1" y="268"/>
                  </a:cubicBezTo>
                  <a:cubicBezTo>
                    <a:pt x="25" y="169"/>
                    <a:pt x="25" y="169"/>
                    <a:pt x="25" y="169"/>
                  </a:cubicBezTo>
                  <a:cubicBezTo>
                    <a:pt x="34" y="83"/>
                    <a:pt x="34" y="83"/>
                    <a:pt x="34" y="83"/>
                  </a:cubicBezTo>
                  <a:cubicBezTo>
                    <a:pt x="34" y="79"/>
                    <a:pt x="38" y="76"/>
                    <a:pt x="42" y="76"/>
                  </a:cubicBezTo>
                  <a:cubicBezTo>
                    <a:pt x="73" y="76"/>
                    <a:pt x="73" y="76"/>
                    <a:pt x="73" y="76"/>
                  </a:cubicBezTo>
                  <a:cubicBezTo>
                    <a:pt x="73" y="59"/>
                    <a:pt x="73" y="59"/>
                    <a:pt x="73" y="59"/>
                  </a:cubicBezTo>
                  <a:cubicBezTo>
                    <a:pt x="63" y="59"/>
                    <a:pt x="63" y="59"/>
                    <a:pt x="63" y="59"/>
                  </a:cubicBezTo>
                  <a:cubicBezTo>
                    <a:pt x="62" y="59"/>
                    <a:pt x="61" y="58"/>
                    <a:pt x="61" y="57"/>
                  </a:cubicBezTo>
                  <a:cubicBezTo>
                    <a:pt x="61" y="15"/>
                    <a:pt x="61" y="15"/>
                    <a:pt x="61" y="15"/>
                  </a:cubicBezTo>
                  <a:cubicBezTo>
                    <a:pt x="120" y="15"/>
                    <a:pt x="120" y="15"/>
                    <a:pt x="120" y="15"/>
                  </a:cubicBezTo>
                  <a:cubicBezTo>
                    <a:pt x="120" y="57"/>
                    <a:pt x="120" y="57"/>
                    <a:pt x="120" y="57"/>
                  </a:cubicBezTo>
                  <a:cubicBezTo>
                    <a:pt x="120" y="58"/>
                    <a:pt x="119" y="59"/>
                    <a:pt x="118" y="59"/>
                  </a:cubicBezTo>
                  <a:cubicBezTo>
                    <a:pt x="108" y="59"/>
                    <a:pt x="108" y="59"/>
                    <a:pt x="108" y="59"/>
                  </a:cubicBezTo>
                  <a:cubicBezTo>
                    <a:pt x="108" y="68"/>
                    <a:pt x="108" y="68"/>
                    <a:pt x="108" y="68"/>
                  </a:cubicBezTo>
                  <a:cubicBezTo>
                    <a:pt x="145" y="68"/>
                    <a:pt x="145" y="68"/>
                    <a:pt x="145" y="68"/>
                  </a:cubicBezTo>
                  <a:cubicBezTo>
                    <a:pt x="145" y="62"/>
                    <a:pt x="145" y="62"/>
                    <a:pt x="145" y="62"/>
                  </a:cubicBezTo>
                  <a:cubicBezTo>
                    <a:pt x="142" y="62"/>
                    <a:pt x="142" y="62"/>
                    <a:pt x="142" y="62"/>
                  </a:cubicBezTo>
                  <a:cubicBezTo>
                    <a:pt x="141" y="62"/>
                    <a:pt x="140" y="61"/>
                    <a:pt x="140" y="61"/>
                  </a:cubicBezTo>
                  <a:cubicBezTo>
                    <a:pt x="140" y="56"/>
                    <a:pt x="140" y="56"/>
                    <a:pt x="140" y="56"/>
                  </a:cubicBezTo>
                  <a:cubicBezTo>
                    <a:pt x="140" y="55"/>
                    <a:pt x="141" y="55"/>
                    <a:pt x="142" y="55"/>
                  </a:cubicBezTo>
                  <a:cubicBezTo>
                    <a:pt x="158" y="55"/>
                    <a:pt x="158" y="55"/>
                    <a:pt x="158" y="55"/>
                  </a:cubicBezTo>
                  <a:cubicBezTo>
                    <a:pt x="159" y="55"/>
                    <a:pt x="160" y="55"/>
                    <a:pt x="160" y="56"/>
                  </a:cubicBezTo>
                  <a:cubicBezTo>
                    <a:pt x="160" y="61"/>
                    <a:pt x="160" y="61"/>
                    <a:pt x="160" y="61"/>
                  </a:cubicBezTo>
                  <a:cubicBezTo>
                    <a:pt x="160" y="61"/>
                    <a:pt x="159" y="62"/>
                    <a:pt x="158" y="62"/>
                  </a:cubicBezTo>
                  <a:cubicBezTo>
                    <a:pt x="155" y="62"/>
                    <a:pt x="155" y="62"/>
                    <a:pt x="155" y="62"/>
                  </a:cubicBezTo>
                  <a:cubicBezTo>
                    <a:pt x="155" y="68"/>
                    <a:pt x="155" y="68"/>
                    <a:pt x="155" y="68"/>
                  </a:cubicBezTo>
                  <a:cubicBezTo>
                    <a:pt x="192" y="68"/>
                    <a:pt x="192" y="68"/>
                    <a:pt x="192" y="68"/>
                  </a:cubicBezTo>
                  <a:cubicBezTo>
                    <a:pt x="192" y="59"/>
                    <a:pt x="192" y="59"/>
                    <a:pt x="192" y="59"/>
                  </a:cubicBezTo>
                  <a:cubicBezTo>
                    <a:pt x="182" y="59"/>
                    <a:pt x="182" y="59"/>
                    <a:pt x="182" y="59"/>
                  </a:cubicBezTo>
                  <a:cubicBezTo>
                    <a:pt x="181" y="59"/>
                    <a:pt x="180" y="58"/>
                    <a:pt x="180" y="57"/>
                  </a:cubicBezTo>
                  <a:cubicBezTo>
                    <a:pt x="180" y="15"/>
                    <a:pt x="180" y="15"/>
                    <a:pt x="180" y="15"/>
                  </a:cubicBezTo>
                  <a:cubicBezTo>
                    <a:pt x="239" y="15"/>
                    <a:pt x="239" y="15"/>
                    <a:pt x="239" y="15"/>
                  </a:cubicBezTo>
                  <a:cubicBezTo>
                    <a:pt x="239" y="57"/>
                    <a:pt x="239" y="57"/>
                    <a:pt x="239" y="57"/>
                  </a:cubicBezTo>
                  <a:cubicBezTo>
                    <a:pt x="239" y="58"/>
                    <a:pt x="238" y="59"/>
                    <a:pt x="237" y="59"/>
                  </a:cubicBezTo>
                  <a:cubicBezTo>
                    <a:pt x="227" y="59"/>
                    <a:pt x="227" y="59"/>
                    <a:pt x="227" y="59"/>
                  </a:cubicBezTo>
                  <a:cubicBezTo>
                    <a:pt x="227" y="76"/>
                    <a:pt x="227" y="76"/>
                    <a:pt x="227" y="76"/>
                  </a:cubicBezTo>
                  <a:lnTo>
                    <a:pt x="263" y="76"/>
                  </a:lnTo>
                  <a:close/>
                  <a:moveTo>
                    <a:pt x="122" y="83"/>
                  </a:moveTo>
                  <a:cubicBezTo>
                    <a:pt x="145" y="83"/>
                    <a:pt x="145" y="83"/>
                    <a:pt x="145" y="83"/>
                  </a:cubicBezTo>
                  <a:cubicBezTo>
                    <a:pt x="145" y="72"/>
                    <a:pt x="145" y="72"/>
                    <a:pt x="145" y="72"/>
                  </a:cubicBezTo>
                  <a:cubicBezTo>
                    <a:pt x="108" y="72"/>
                    <a:pt x="108" y="72"/>
                    <a:pt x="108" y="72"/>
                  </a:cubicBezTo>
                  <a:cubicBezTo>
                    <a:pt x="108" y="76"/>
                    <a:pt x="108" y="76"/>
                    <a:pt x="108" y="76"/>
                  </a:cubicBezTo>
                  <a:cubicBezTo>
                    <a:pt x="120" y="76"/>
                    <a:pt x="120" y="76"/>
                    <a:pt x="120" y="76"/>
                  </a:cubicBezTo>
                  <a:cubicBezTo>
                    <a:pt x="122" y="76"/>
                    <a:pt x="123" y="77"/>
                    <a:pt x="123" y="78"/>
                  </a:cubicBezTo>
                  <a:lnTo>
                    <a:pt x="122" y="83"/>
                  </a:lnTo>
                  <a:close/>
                  <a:moveTo>
                    <a:pt x="180" y="76"/>
                  </a:moveTo>
                  <a:cubicBezTo>
                    <a:pt x="192" y="76"/>
                    <a:pt x="192" y="76"/>
                    <a:pt x="192" y="76"/>
                  </a:cubicBezTo>
                  <a:cubicBezTo>
                    <a:pt x="192" y="72"/>
                    <a:pt x="192" y="72"/>
                    <a:pt x="192" y="72"/>
                  </a:cubicBezTo>
                  <a:cubicBezTo>
                    <a:pt x="155" y="72"/>
                    <a:pt x="155" y="72"/>
                    <a:pt x="155" y="72"/>
                  </a:cubicBezTo>
                  <a:cubicBezTo>
                    <a:pt x="155" y="83"/>
                    <a:pt x="155" y="83"/>
                    <a:pt x="155" y="83"/>
                  </a:cubicBezTo>
                  <a:cubicBezTo>
                    <a:pt x="178" y="83"/>
                    <a:pt x="178" y="83"/>
                    <a:pt x="178" y="83"/>
                  </a:cubicBezTo>
                  <a:cubicBezTo>
                    <a:pt x="178" y="78"/>
                    <a:pt x="178" y="78"/>
                    <a:pt x="178" y="78"/>
                  </a:cubicBezTo>
                  <a:cubicBezTo>
                    <a:pt x="177" y="77"/>
                    <a:pt x="178" y="76"/>
                    <a:pt x="180" y="76"/>
                  </a:cubicBezTo>
                  <a:close/>
                  <a:moveTo>
                    <a:pt x="158" y="101"/>
                  </a:moveTo>
                  <a:cubicBezTo>
                    <a:pt x="142" y="101"/>
                    <a:pt x="142" y="101"/>
                    <a:pt x="142" y="101"/>
                  </a:cubicBezTo>
                  <a:cubicBezTo>
                    <a:pt x="142" y="118"/>
                    <a:pt x="142" y="118"/>
                    <a:pt x="142" y="118"/>
                  </a:cubicBezTo>
                  <a:cubicBezTo>
                    <a:pt x="158" y="118"/>
                    <a:pt x="158" y="118"/>
                    <a:pt x="158" y="118"/>
                  </a:cubicBezTo>
                  <a:lnTo>
                    <a:pt x="158" y="101"/>
                  </a:lnTo>
                  <a:close/>
                  <a:moveTo>
                    <a:pt x="133" y="91"/>
                  </a:moveTo>
                  <a:cubicBezTo>
                    <a:pt x="129" y="91"/>
                    <a:pt x="129" y="91"/>
                    <a:pt x="129" y="91"/>
                  </a:cubicBezTo>
                  <a:cubicBezTo>
                    <a:pt x="129" y="141"/>
                    <a:pt x="129" y="141"/>
                    <a:pt x="129" y="141"/>
                  </a:cubicBezTo>
                  <a:cubicBezTo>
                    <a:pt x="133" y="141"/>
                    <a:pt x="133" y="141"/>
                    <a:pt x="133" y="141"/>
                  </a:cubicBezTo>
                  <a:lnTo>
                    <a:pt x="133" y="91"/>
                  </a:lnTo>
                  <a:close/>
                  <a:moveTo>
                    <a:pt x="171" y="91"/>
                  </a:moveTo>
                  <a:cubicBezTo>
                    <a:pt x="167" y="91"/>
                    <a:pt x="167" y="91"/>
                    <a:pt x="167" y="91"/>
                  </a:cubicBezTo>
                  <a:cubicBezTo>
                    <a:pt x="167" y="141"/>
                    <a:pt x="167" y="141"/>
                    <a:pt x="167" y="141"/>
                  </a:cubicBezTo>
                  <a:cubicBezTo>
                    <a:pt x="171" y="141"/>
                    <a:pt x="171" y="141"/>
                    <a:pt x="171" y="141"/>
                  </a:cubicBezTo>
                  <a:lnTo>
                    <a:pt x="171" y="91"/>
                  </a:lnTo>
                  <a:close/>
                </a:path>
              </a:pathLst>
            </a:custGeom>
            <a:solidFill>
              <a:srgbClr val="FFFFFF"/>
            </a:solidFill>
            <a:ln>
              <a:noFill/>
            </a:ln>
          </p:spPr>
          <p:txBody>
            <a:bodyPr vert="horz" wrap="square" lIns="109721" tIns="54861" rIns="109721" bIns="54861" numCol="1" anchor="t" anchorCtr="0" compatLnSpc="1">
              <a:prstTxWarp prst="textNoShape">
                <a:avLst/>
              </a:prstTxWarp>
            </a:bodyPr>
            <a:lstStyle/>
            <a:p>
              <a:endParaRPr lang="en-US" sz="2100">
                <a:solidFill>
                  <a:srgbClr val="FFFFFF"/>
                </a:solidFill>
              </a:endParaRPr>
            </a:p>
          </p:txBody>
        </p:sp>
      </p:grpSp>
      <p:grpSp>
        <p:nvGrpSpPr>
          <p:cNvPr id="51" name="Group 50"/>
          <p:cNvGrpSpPr/>
          <p:nvPr/>
        </p:nvGrpSpPr>
        <p:grpSpPr>
          <a:xfrm>
            <a:off x="4262803" y="1842612"/>
            <a:ext cx="3912883" cy="3875819"/>
            <a:chOff x="4262803" y="1842612"/>
            <a:chExt cx="3912883" cy="3875819"/>
          </a:xfrm>
        </p:grpSpPr>
        <p:sp>
          <p:nvSpPr>
            <p:cNvPr id="6" name="Rectangle 5"/>
            <p:cNvSpPr/>
            <p:nvPr/>
          </p:nvSpPr>
          <p:spPr bwMode="auto">
            <a:xfrm>
              <a:off x="4262803" y="1842612"/>
              <a:ext cx="3912883" cy="3875819"/>
            </a:xfrm>
            <a:prstGeom prst="rect">
              <a:avLst/>
            </a:prstGeom>
            <a:solidFill>
              <a:schemeClr val="accent3">
                <a:alpha val="92941"/>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0" bIns="91440" numCol="1" spcCol="0" rtlCol="0" fromWordArt="0" anchor="t" anchorCtr="0" forceAA="0" compatLnSpc="1">
              <a:prstTxWarp prst="textNoShape">
                <a:avLst/>
              </a:prstTxWarp>
              <a:noAutofit/>
            </a:bodyPr>
            <a:lstStyle/>
            <a:p>
              <a:pPr defTabSz="932472" fontAlgn="base">
                <a:spcBef>
                  <a:spcPct val="0"/>
                </a:spcBef>
                <a:spcAft>
                  <a:spcPct val="0"/>
                </a:spcAft>
              </a:pPr>
              <a:r>
                <a:rPr lang="en-US" sz="3600" spc="-150" dirty="0" smtClean="0">
                  <a:gradFill>
                    <a:gsLst>
                      <a:gs pos="0">
                        <a:srgbClr val="FFFFFF"/>
                      </a:gs>
                      <a:gs pos="100000">
                        <a:srgbClr val="FFFFFF"/>
                      </a:gs>
                    </a:gsLst>
                    <a:lin ang="5400000" scaled="0"/>
                  </a:gradFill>
                  <a:latin typeface="Segoe UI Light"/>
                </a:rPr>
                <a:t>Simple </a:t>
              </a:r>
              <a:r>
                <a:rPr lang="en-US" sz="3600" spc="-150" dirty="0">
                  <a:gradFill>
                    <a:gsLst>
                      <a:gs pos="0">
                        <a:srgbClr val="FFFFFF"/>
                      </a:gs>
                      <a:gs pos="100000">
                        <a:srgbClr val="FFFFFF"/>
                      </a:gs>
                    </a:gsLst>
                    <a:lin ang="5400000" scaled="0"/>
                  </a:gradFill>
                  <a:latin typeface="Segoe UI Light"/>
                </a:rPr>
                <a:t>to </a:t>
              </a:r>
              <a:r>
                <a:rPr lang="en-US" sz="3600" spc="-150" dirty="0" smtClean="0">
                  <a:gradFill>
                    <a:gsLst>
                      <a:gs pos="0">
                        <a:srgbClr val="FFFFFF"/>
                      </a:gs>
                      <a:gs pos="100000">
                        <a:srgbClr val="FFFFFF"/>
                      </a:gs>
                    </a:gsLst>
                    <a:lin ang="5400000" scaled="0"/>
                  </a:gradFill>
                  <a:latin typeface="Segoe UI Light"/>
                </a:rPr>
                <a:t>complex</a:t>
              </a:r>
              <a:endParaRPr lang="en-US" sz="3600" spc="-150" dirty="0">
                <a:gradFill>
                  <a:gsLst>
                    <a:gs pos="0">
                      <a:srgbClr val="FFFFFF"/>
                    </a:gs>
                    <a:gs pos="100000">
                      <a:srgbClr val="FFFFFF"/>
                    </a:gs>
                  </a:gsLst>
                  <a:lin ang="5400000" scaled="0"/>
                </a:gradFill>
                <a:latin typeface="Segoe UI Light"/>
              </a:endParaRPr>
            </a:p>
          </p:txBody>
        </p:sp>
        <p:pic>
          <p:nvPicPr>
            <p:cNvPr id="14" name="Picture 7" descr="\\MAGNUM\Projects\Microsoft\Cloud Power FY12\Design\ICONS_PNG\Availability.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100000" contrast="100000"/>
                      </a14:imgEffect>
                    </a14:imgLayer>
                  </a14:imgProps>
                </a:ext>
              </a:extLst>
            </a:blip>
            <a:srcRect/>
            <a:stretch>
              <a:fillRect/>
            </a:stretch>
          </p:blipFill>
          <p:spPr bwMode="auto">
            <a:xfrm>
              <a:off x="5237354" y="2784093"/>
              <a:ext cx="2015508" cy="2015508"/>
            </a:xfrm>
            <a:prstGeom prst="rect">
              <a:avLst/>
            </a:prstGeom>
            <a:noFill/>
          </p:spPr>
        </p:pic>
      </p:grpSp>
      <p:grpSp>
        <p:nvGrpSpPr>
          <p:cNvPr id="53" name="Group 52"/>
          <p:cNvGrpSpPr/>
          <p:nvPr/>
        </p:nvGrpSpPr>
        <p:grpSpPr>
          <a:xfrm>
            <a:off x="8288032" y="1842612"/>
            <a:ext cx="3876170" cy="3875819"/>
            <a:chOff x="8288032" y="1842612"/>
            <a:chExt cx="3876170" cy="3875819"/>
          </a:xfrm>
        </p:grpSpPr>
        <p:sp>
          <p:nvSpPr>
            <p:cNvPr id="7" name="Rectangle 6"/>
            <p:cNvSpPr/>
            <p:nvPr/>
          </p:nvSpPr>
          <p:spPr bwMode="auto">
            <a:xfrm>
              <a:off x="8288032" y="1842612"/>
              <a:ext cx="3876170" cy="3875819"/>
            </a:xfrm>
            <a:prstGeom prst="rect">
              <a:avLst/>
            </a:prstGeom>
            <a:solidFill>
              <a:schemeClr val="accent3">
                <a:alpha val="92941"/>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0" bIns="91440" numCol="1" spcCol="0" rtlCol="0" fromWordArt="0" anchor="t" anchorCtr="0" forceAA="0" compatLnSpc="1">
              <a:prstTxWarp prst="textNoShape">
                <a:avLst/>
              </a:prstTxWarp>
              <a:noAutofit/>
            </a:bodyPr>
            <a:lstStyle/>
            <a:p>
              <a:pPr defTabSz="932472" fontAlgn="base">
                <a:spcBef>
                  <a:spcPct val="0"/>
                </a:spcBef>
                <a:spcAft>
                  <a:spcPct val="0"/>
                </a:spcAft>
              </a:pPr>
              <a:r>
                <a:rPr lang="en-US" sz="3600" spc="-150" dirty="0" smtClean="0">
                  <a:gradFill>
                    <a:gsLst>
                      <a:gs pos="0">
                        <a:srgbClr val="FFFFFF"/>
                      </a:gs>
                      <a:gs pos="100000">
                        <a:srgbClr val="FFFFFF"/>
                      </a:gs>
                    </a:gsLst>
                    <a:lin ang="5400000" scaled="0"/>
                  </a:gradFill>
                  <a:latin typeface="Segoe UI Light"/>
                </a:rPr>
                <a:t>Real benefits</a:t>
              </a:r>
              <a:endParaRPr lang="en-US" sz="3600" spc="-150" dirty="0">
                <a:gradFill>
                  <a:gsLst>
                    <a:gs pos="0">
                      <a:srgbClr val="FFFFFF"/>
                    </a:gs>
                    <a:gs pos="100000">
                      <a:srgbClr val="FFFFFF"/>
                    </a:gs>
                  </a:gsLst>
                  <a:lin ang="5400000" scaled="0"/>
                </a:gradFill>
                <a:latin typeface="Segoe UI Light"/>
              </a:endParaRPr>
            </a:p>
          </p:txBody>
        </p:sp>
        <p:grpSp>
          <p:nvGrpSpPr>
            <p:cNvPr id="49" name="Group 48"/>
            <p:cNvGrpSpPr/>
            <p:nvPr/>
          </p:nvGrpSpPr>
          <p:grpSpPr>
            <a:xfrm>
              <a:off x="8790222" y="3456082"/>
              <a:ext cx="2773637" cy="869500"/>
              <a:chOff x="8448804" y="3440112"/>
              <a:chExt cx="3343284" cy="1048077"/>
            </a:xfrm>
          </p:grpSpPr>
          <p:grpSp>
            <p:nvGrpSpPr>
              <p:cNvPr id="41" name="Group 40"/>
              <p:cNvGrpSpPr/>
              <p:nvPr/>
            </p:nvGrpSpPr>
            <p:grpSpPr>
              <a:xfrm>
                <a:off x="8746710" y="3994814"/>
                <a:ext cx="2768466" cy="217745"/>
                <a:chOff x="8746710" y="3994814"/>
                <a:chExt cx="2768466" cy="217745"/>
              </a:xfrm>
            </p:grpSpPr>
            <p:pic>
              <p:nvPicPr>
                <p:cNvPr id="26" name="Picture 2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008256" y="3994814"/>
                  <a:ext cx="506920" cy="217745"/>
                </a:xfrm>
                <a:prstGeom prst="rect">
                  <a:avLst/>
                </a:prstGeom>
              </p:spPr>
            </p:pic>
            <p:pic>
              <p:nvPicPr>
                <p:cNvPr id="27" name="Picture 2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442870" y="3994814"/>
                  <a:ext cx="506920" cy="217745"/>
                </a:xfrm>
                <a:prstGeom prst="rect">
                  <a:avLst/>
                </a:prstGeom>
              </p:spPr>
            </p:pic>
            <p:pic>
              <p:nvPicPr>
                <p:cNvPr id="28" name="Picture 2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877483" y="3994814"/>
                  <a:ext cx="506920" cy="217745"/>
                </a:xfrm>
                <a:prstGeom prst="rect">
                  <a:avLst/>
                </a:prstGeom>
              </p:spPr>
            </p:pic>
            <p:pic>
              <p:nvPicPr>
                <p:cNvPr id="29" name="Picture 2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312097" y="3994814"/>
                  <a:ext cx="506920" cy="217745"/>
                </a:xfrm>
                <a:prstGeom prst="rect">
                  <a:avLst/>
                </a:prstGeom>
              </p:spPr>
            </p:pic>
            <p:pic>
              <p:nvPicPr>
                <p:cNvPr id="30" name="Picture 2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746710" y="3994814"/>
                  <a:ext cx="506920" cy="217745"/>
                </a:xfrm>
                <a:prstGeom prst="rect">
                  <a:avLst/>
                </a:prstGeom>
              </p:spPr>
            </p:pic>
          </p:grpSp>
          <p:grpSp>
            <p:nvGrpSpPr>
              <p:cNvPr id="40" name="Group 39"/>
              <p:cNvGrpSpPr/>
              <p:nvPr/>
            </p:nvGrpSpPr>
            <p:grpSpPr>
              <a:xfrm>
                <a:off x="9011896" y="3719185"/>
                <a:ext cx="2222635" cy="217745"/>
                <a:chOff x="9011896" y="3719185"/>
                <a:chExt cx="2222635" cy="217745"/>
              </a:xfrm>
            </p:grpSpPr>
            <p:pic>
              <p:nvPicPr>
                <p:cNvPr id="32" name="Picture 3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727611" y="3719185"/>
                  <a:ext cx="506920" cy="217745"/>
                </a:xfrm>
                <a:prstGeom prst="rect">
                  <a:avLst/>
                </a:prstGeom>
              </p:spPr>
            </p:pic>
            <p:pic>
              <p:nvPicPr>
                <p:cNvPr id="33" name="Picture 3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155707" y="3719185"/>
                  <a:ext cx="506920" cy="217745"/>
                </a:xfrm>
                <a:prstGeom prst="rect">
                  <a:avLst/>
                </a:prstGeom>
              </p:spPr>
            </p:pic>
            <p:pic>
              <p:nvPicPr>
                <p:cNvPr id="34" name="Picture 3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583801" y="3719185"/>
                  <a:ext cx="506920" cy="217745"/>
                </a:xfrm>
                <a:prstGeom prst="rect">
                  <a:avLst/>
                </a:prstGeom>
              </p:spPr>
            </p:pic>
            <p:pic>
              <p:nvPicPr>
                <p:cNvPr id="35" name="Picture 3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011896" y="3719185"/>
                  <a:ext cx="506920" cy="217745"/>
                </a:xfrm>
                <a:prstGeom prst="rect">
                  <a:avLst/>
                </a:prstGeom>
              </p:spPr>
            </p:pic>
          </p:grpSp>
          <p:grpSp>
            <p:nvGrpSpPr>
              <p:cNvPr id="39" name="Group 38"/>
              <p:cNvGrpSpPr/>
              <p:nvPr/>
            </p:nvGrpSpPr>
            <p:grpSpPr>
              <a:xfrm>
                <a:off x="9294496" y="3440112"/>
                <a:ext cx="1655349" cy="217745"/>
                <a:chOff x="9776533" y="3871585"/>
                <a:chExt cx="1655349" cy="217745"/>
              </a:xfrm>
            </p:grpSpPr>
            <p:pic>
              <p:nvPicPr>
                <p:cNvPr id="36" name="Picture 3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924962" y="3871585"/>
                  <a:ext cx="506920" cy="217745"/>
                </a:xfrm>
                <a:prstGeom prst="rect">
                  <a:avLst/>
                </a:prstGeom>
              </p:spPr>
            </p:pic>
            <p:pic>
              <p:nvPicPr>
                <p:cNvPr id="37" name="Picture 3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350748" y="3871585"/>
                  <a:ext cx="506920" cy="217745"/>
                </a:xfrm>
                <a:prstGeom prst="rect">
                  <a:avLst/>
                </a:prstGeom>
              </p:spPr>
            </p:pic>
            <p:pic>
              <p:nvPicPr>
                <p:cNvPr id="38" name="Picture 3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776533" y="3871585"/>
                  <a:ext cx="506920" cy="217745"/>
                </a:xfrm>
                <a:prstGeom prst="rect">
                  <a:avLst/>
                </a:prstGeom>
              </p:spPr>
            </p:pic>
          </p:grpSp>
          <p:grpSp>
            <p:nvGrpSpPr>
              <p:cNvPr id="42" name="Group 41"/>
              <p:cNvGrpSpPr/>
              <p:nvPr/>
            </p:nvGrpSpPr>
            <p:grpSpPr>
              <a:xfrm>
                <a:off x="9016077" y="4270441"/>
                <a:ext cx="2776011" cy="217748"/>
                <a:chOff x="8762616" y="4002245"/>
                <a:chExt cx="2776011" cy="217748"/>
              </a:xfrm>
            </p:grpSpPr>
            <p:pic>
              <p:nvPicPr>
                <p:cNvPr id="43" name="Picture 4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031707" y="4002248"/>
                  <a:ext cx="506920" cy="217745"/>
                </a:xfrm>
                <a:prstGeom prst="rect">
                  <a:avLst/>
                </a:prstGeom>
              </p:spPr>
            </p:pic>
            <p:pic>
              <p:nvPicPr>
                <p:cNvPr id="44" name="Picture 4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464435" y="4002245"/>
                  <a:ext cx="506920" cy="217746"/>
                </a:xfrm>
                <a:prstGeom prst="rect">
                  <a:avLst/>
                </a:prstGeom>
              </p:spPr>
            </p:pic>
            <p:pic>
              <p:nvPicPr>
                <p:cNvPr id="45" name="Picture 4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897162" y="4002245"/>
                  <a:ext cx="506920" cy="217746"/>
                </a:xfrm>
                <a:prstGeom prst="rect">
                  <a:avLst/>
                </a:prstGeom>
              </p:spPr>
            </p:pic>
            <p:pic>
              <p:nvPicPr>
                <p:cNvPr id="46" name="Picture 4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329889" y="4002245"/>
                  <a:ext cx="506920" cy="217746"/>
                </a:xfrm>
                <a:prstGeom prst="rect">
                  <a:avLst/>
                </a:prstGeom>
              </p:spPr>
            </p:pic>
            <p:pic>
              <p:nvPicPr>
                <p:cNvPr id="47" name="Picture 4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762616" y="4002245"/>
                  <a:ext cx="506920" cy="217746"/>
                </a:xfrm>
                <a:prstGeom prst="rect">
                  <a:avLst/>
                </a:prstGeom>
              </p:spPr>
            </p:pic>
          </p:grpSp>
          <p:pic>
            <p:nvPicPr>
              <p:cNvPr id="48" name="Picture 4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448804" y="4270442"/>
                <a:ext cx="506920" cy="217744"/>
              </a:xfrm>
              <a:prstGeom prst="rect">
                <a:avLst/>
              </a:prstGeom>
            </p:spPr>
          </p:pic>
        </p:grpSp>
      </p:grpSp>
    </p:spTree>
    <p:extLst>
      <p:ext uri="{BB962C8B-B14F-4D97-AF65-F5344CB8AC3E}">
        <p14:creationId xmlns:p14="http://schemas.microsoft.com/office/powerpoint/2010/main" val="79155115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1000" fill="hold"/>
                                        <p:tgtEl>
                                          <p:spTgt spid="54"/>
                                        </p:tgtEl>
                                        <p:attrNameLst>
                                          <p:attrName>ppt_x</p:attrName>
                                        </p:attrNameLst>
                                      </p:cBhvr>
                                      <p:tavLst>
                                        <p:tav tm="0">
                                          <p:val>
                                            <p:strVal val="1+#ppt_w/2"/>
                                          </p:val>
                                        </p:tav>
                                        <p:tav tm="100000">
                                          <p:val>
                                            <p:strVal val="#ppt_x"/>
                                          </p:val>
                                        </p:tav>
                                      </p:tavLst>
                                    </p:anim>
                                    <p:anim calcmode="lin" valueType="num">
                                      <p:cBhvr additive="base">
                                        <p:cTn id="8" dur="1000" fill="hold"/>
                                        <p:tgtEl>
                                          <p:spTgt spid="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51"/>
                                        </p:tgtEl>
                                        <p:attrNameLst>
                                          <p:attrName>style.visibility</p:attrName>
                                        </p:attrNameLst>
                                      </p:cBhvr>
                                      <p:to>
                                        <p:strVal val="visible"/>
                                      </p:to>
                                    </p:set>
                                    <p:anim calcmode="lin" valueType="num">
                                      <p:cBhvr additive="base">
                                        <p:cTn id="11" dur="1000" fill="hold"/>
                                        <p:tgtEl>
                                          <p:spTgt spid="51"/>
                                        </p:tgtEl>
                                        <p:attrNameLst>
                                          <p:attrName>ppt_x</p:attrName>
                                        </p:attrNameLst>
                                      </p:cBhvr>
                                      <p:tavLst>
                                        <p:tav tm="0">
                                          <p:val>
                                            <p:strVal val="1+#ppt_w/2"/>
                                          </p:val>
                                        </p:tav>
                                        <p:tav tm="100000">
                                          <p:val>
                                            <p:strVal val="#ppt_x"/>
                                          </p:val>
                                        </p:tav>
                                      </p:tavLst>
                                    </p:anim>
                                    <p:anim calcmode="lin" valueType="num">
                                      <p:cBhvr additive="base">
                                        <p:cTn id="12" dur="1000" fill="hold"/>
                                        <p:tgtEl>
                                          <p:spTgt spid="51"/>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53"/>
                                        </p:tgtEl>
                                        <p:attrNameLst>
                                          <p:attrName>style.visibility</p:attrName>
                                        </p:attrNameLst>
                                      </p:cBhvr>
                                      <p:to>
                                        <p:strVal val="visible"/>
                                      </p:to>
                                    </p:set>
                                    <p:anim calcmode="lin" valueType="num">
                                      <p:cBhvr additive="base">
                                        <p:cTn id="15" dur="1000" fill="hold"/>
                                        <p:tgtEl>
                                          <p:spTgt spid="53"/>
                                        </p:tgtEl>
                                        <p:attrNameLst>
                                          <p:attrName>ppt_x</p:attrName>
                                        </p:attrNameLst>
                                      </p:cBhvr>
                                      <p:tavLst>
                                        <p:tav tm="0">
                                          <p:val>
                                            <p:strVal val="1+#ppt_w/2"/>
                                          </p:val>
                                        </p:tav>
                                        <p:tav tm="100000">
                                          <p:val>
                                            <p:strVal val="#ppt_x"/>
                                          </p:val>
                                        </p:tav>
                                      </p:tavLst>
                                    </p:anim>
                                    <p:anim calcmode="lin" valueType="num">
                                      <p:cBhvr additive="base">
                                        <p:cTn id="16" dur="1000" fill="hold"/>
                                        <p:tgtEl>
                                          <p:spTgt spid="5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0"/>
            <a:ext cx="11887200" cy="5066002"/>
          </a:xfrm>
        </p:spPr>
        <p:txBody>
          <a:bodyPr/>
          <a:lstStyle/>
          <a:p>
            <a:pPr marL="0" lvl="1" indent="0">
              <a:buNone/>
            </a:pPr>
            <a:r>
              <a:rPr lang="en-US" sz="2000" spc="-70" dirty="0" smtClean="0">
                <a:gradFill>
                  <a:gsLst>
                    <a:gs pos="100000">
                      <a:schemeClr val="tx2"/>
                    </a:gs>
                    <a:gs pos="0">
                      <a:schemeClr val="tx2"/>
                    </a:gs>
                  </a:gsLst>
                  <a:lin ang="5400000" scaled="0"/>
                </a:gradFill>
              </a:rPr>
              <a:t>SPC079 </a:t>
            </a:r>
            <a:r>
              <a:rPr lang="en-US" sz="2000" spc="-70" dirty="0">
                <a:gradFill>
                  <a:gsLst>
                    <a:gs pos="100000">
                      <a:schemeClr val="tx2"/>
                    </a:gs>
                    <a:gs pos="0">
                      <a:schemeClr val="tx2"/>
                    </a:gs>
                  </a:gsLst>
                  <a:lin ang="5400000" scaled="0"/>
                </a:gradFill>
              </a:rPr>
              <a:t>| </a:t>
            </a:r>
            <a:r>
              <a:rPr lang="en-US" sz="2000" spc="-70" dirty="0">
                <a:solidFill>
                  <a:schemeClr val="accent2"/>
                </a:solidFill>
              </a:rPr>
              <a:t>Delivering Winning Projects in SharePoint With Microsoft Project</a:t>
            </a:r>
            <a:r>
              <a:rPr lang="en-US" sz="2000" spc="-70" dirty="0">
                <a:gradFill>
                  <a:gsLst>
                    <a:gs pos="100000">
                      <a:schemeClr val="tx2"/>
                    </a:gs>
                    <a:gs pos="0">
                      <a:schemeClr val="tx2"/>
                    </a:gs>
                  </a:gsLst>
                  <a:lin ang="5400000" scaled="0"/>
                </a:gradFill>
              </a:rPr>
              <a:t> | </a:t>
            </a:r>
            <a:r>
              <a:rPr lang="en-US" sz="2000" spc="-70" dirty="0">
                <a:solidFill>
                  <a:schemeClr val="accent3"/>
                </a:solidFill>
              </a:rPr>
              <a:t>Mon @11:00am</a:t>
            </a:r>
          </a:p>
          <a:p>
            <a:pPr marL="0" lvl="1" indent="0">
              <a:buNone/>
            </a:pPr>
            <a:r>
              <a:rPr lang="en-US" sz="2000" spc="-70" dirty="0">
                <a:gradFill>
                  <a:gsLst>
                    <a:gs pos="100000">
                      <a:schemeClr val="tx2"/>
                    </a:gs>
                    <a:gs pos="0">
                      <a:schemeClr val="tx2"/>
                    </a:gs>
                  </a:gsLst>
                  <a:lin ang="5400000" scaled="0"/>
                </a:gradFill>
              </a:rPr>
              <a:t>SPC131 | </a:t>
            </a:r>
            <a:r>
              <a:rPr lang="en-US" sz="2000" spc="-70" dirty="0">
                <a:solidFill>
                  <a:schemeClr val="accent2"/>
                </a:solidFill>
              </a:rPr>
              <a:t>Introducing Project Online, a New Office 365 Service </a:t>
            </a:r>
            <a:r>
              <a:rPr lang="en-US" sz="2000" spc="-70" dirty="0">
                <a:gradFill>
                  <a:gsLst>
                    <a:gs pos="100000">
                      <a:schemeClr val="tx2"/>
                    </a:gs>
                    <a:gs pos="0">
                      <a:schemeClr val="tx2"/>
                    </a:gs>
                  </a:gsLst>
                  <a:lin ang="5400000" scaled="0"/>
                </a:gradFill>
              </a:rPr>
              <a:t>| </a:t>
            </a:r>
            <a:r>
              <a:rPr lang="en-US" sz="2000" spc="-70" dirty="0">
                <a:solidFill>
                  <a:schemeClr val="accent3"/>
                </a:solidFill>
              </a:rPr>
              <a:t>Mon @2:00pm</a:t>
            </a:r>
          </a:p>
          <a:p>
            <a:pPr marL="0" lvl="1" indent="0">
              <a:buNone/>
            </a:pPr>
            <a:r>
              <a:rPr lang="en-US" sz="2000" spc="-70" dirty="0">
                <a:gradFill>
                  <a:gsLst>
                    <a:gs pos="100000">
                      <a:schemeClr val="tx2"/>
                    </a:gs>
                    <a:gs pos="0">
                      <a:schemeClr val="tx2"/>
                    </a:gs>
                  </a:gsLst>
                  <a:lin ang="5400000" scaled="0"/>
                </a:gradFill>
              </a:rPr>
              <a:t>SPC179 | </a:t>
            </a:r>
            <a:r>
              <a:rPr lang="en-US" sz="2000" spc="-70" dirty="0">
                <a:solidFill>
                  <a:schemeClr val="accent2"/>
                </a:solidFill>
              </a:rPr>
              <a:t>Overview of Project Portfolio Management Using Project </a:t>
            </a:r>
            <a:r>
              <a:rPr lang="en-US" sz="2000" spc="-70" dirty="0" smtClean="0">
                <a:solidFill>
                  <a:schemeClr val="accent2"/>
                </a:solidFill>
              </a:rPr>
              <a:t>Online &amp; Project </a:t>
            </a:r>
            <a:r>
              <a:rPr lang="en-US" sz="2000" spc="-70" dirty="0">
                <a:solidFill>
                  <a:schemeClr val="accent2"/>
                </a:solidFill>
              </a:rPr>
              <a:t>Server </a:t>
            </a:r>
            <a:r>
              <a:rPr lang="en-US" sz="2000" spc="-70" dirty="0" smtClean="0">
                <a:gradFill>
                  <a:gsLst>
                    <a:gs pos="100000">
                      <a:schemeClr val="tx2"/>
                    </a:gs>
                    <a:gs pos="0">
                      <a:schemeClr val="tx2"/>
                    </a:gs>
                  </a:gsLst>
                  <a:lin ang="5400000" scaled="0"/>
                </a:gradFill>
              </a:rPr>
              <a:t>| </a:t>
            </a:r>
            <a:r>
              <a:rPr lang="en-US" sz="2000" spc="-70" dirty="0">
                <a:solidFill>
                  <a:schemeClr val="accent3"/>
                </a:solidFill>
              </a:rPr>
              <a:t>Mon @3:45pm</a:t>
            </a:r>
          </a:p>
          <a:p>
            <a:pPr marL="0" lvl="1" indent="0">
              <a:buNone/>
            </a:pPr>
            <a:r>
              <a:rPr lang="en-US" sz="2000" spc="-70" dirty="0">
                <a:gradFill>
                  <a:gsLst>
                    <a:gs pos="100000">
                      <a:schemeClr val="tx2"/>
                    </a:gs>
                    <a:gs pos="0">
                      <a:schemeClr val="tx2"/>
                    </a:gs>
                  </a:gsLst>
                  <a:lin ang="5400000" scaled="0"/>
                </a:gradFill>
              </a:rPr>
              <a:t>SPC254 | </a:t>
            </a:r>
            <a:r>
              <a:rPr lang="en-US" sz="2000" spc="-70" dirty="0">
                <a:solidFill>
                  <a:schemeClr val="accent2"/>
                </a:solidFill>
              </a:rPr>
              <a:t>What's New for Developers in Project 2013 </a:t>
            </a:r>
            <a:r>
              <a:rPr lang="en-US" sz="2000" spc="-70" dirty="0">
                <a:gradFill>
                  <a:gsLst>
                    <a:gs pos="100000">
                      <a:schemeClr val="tx2"/>
                    </a:gs>
                    <a:gs pos="0">
                      <a:schemeClr val="tx2"/>
                    </a:gs>
                  </a:gsLst>
                  <a:lin ang="5400000" scaled="0"/>
                </a:gradFill>
              </a:rPr>
              <a:t>| </a:t>
            </a:r>
            <a:r>
              <a:rPr lang="en-US" sz="2000" spc="-70" dirty="0">
                <a:solidFill>
                  <a:schemeClr val="accent3"/>
                </a:solidFill>
              </a:rPr>
              <a:t>Tues @9:00am</a:t>
            </a:r>
          </a:p>
          <a:p>
            <a:pPr marL="0" lvl="1" indent="0">
              <a:buNone/>
            </a:pPr>
            <a:r>
              <a:rPr lang="en-US" sz="2000" spc="-70" dirty="0">
                <a:gradFill>
                  <a:gsLst>
                    <a:gs pos="100000">
                      <a:schemeClr val="tx2"/>
                    </a:gs>
                    <a:gs pos="0">
                      <a:schemeClr val="tx2"/>
                    </a:gs>
                  </a:gsLst>
                  <a:lin ang="5400000" scaled="0"/>
                </a:gradFill>
              </a:rPr>
              <a:t>SPC249 | </a:t>
            </a:r>
            <a:r>
              <a:rPr lang="en-US" sz="2000" spc="-70" dirty="0">
                <a:solidFill>
                  <a:schemeClr val="accent2"/>
                </a:solidFill>
              </a:rPr>
              <a:t>What's New for IT Professionals in Project Server 2013 </a:t>
            </a:r>
            <a:r>
              <a:rPr lang="en-US" sz="2000" spc="-70" dirty="0">
                <a:gradFill>
                  <a:gsLst>
                    <a:gs pos="100000">
                      <a:schemeClr val="tx2"/>
                    </a:gs>
                    <a:gs pos="0">
                      <a:schemeClr val="tx2"/>
                    </a:gs>
                  </a:gsLst>
                  <a:lin ang="5400000" scaled="0"/>
                </a:gradFill>
              </a:rPr>
              <a:t>| </a:t>
            </a:r>
            <a:r>
              <a:rPr lang="en-US" sz="2000" spc="-70" dirty="0">
                <a:solidFill>
                  <a:schemeClr val="accent3"/>
                </a:solidFill>
              </a:rPr>
              <a:t>Tues @10:30am</a:t>
            </a:r>
          </a:p>
          <a:p>
            <a:pPr marL="0" lvl="1" indent="0">
              <a:buNone/>
            </a:pPr>
            <a:r>
              <a:rPr lang="en-US" sz="2000" spc="-70" dirty="0">
                <a:gradFill>
                  <a:gsLst>
                    <a:gs pos="100000">
                      <a:schemeClr val="tx2"/>
                    </a:gs>
                    <a:gs pos="0">
                      <a:schemeClr val="tx2"/>
                    </a:gs>
                  </a:gsLst>
                  <a:lin ang="5400000" scaled="0"/>
                </a:gradFill>
              </a:rPr>
              <a:t>SPC098 | </a:t>
            </a:r>
            <a:r>
              <a:rPr lang="en-US" sz="2000" spc="-70" dirty="0">
                <a:solidFill>
                  <a:schemeClr val="accent2"/>
                </a:solidFill>
              </a:rPr>
              <a:t>Fast Track Your Project Management Office (PMO) with Project Online </a:t>
            </a:r>
            <a:r>
              <a:rPr lang="en-US" sz="2000" spc="-70" dirty="0">
                <a:gradFill>
                  <a:gsLst>
                    <a:gs pos="100000">
                      <a:schemeClr val="tx2"/>
                    </a:gs>
                    <a:gs pos="0">
                      <a:schemeClr val="tx2"/>
                    </a:gs>
                  </a:gsLst>
                  <a:lin ang="5400000" scaled="0"/>
                </a:gradFill>
              </a:rPr>
              <a:t>| </a:t>
            </a:r>
            <a:r>
              <a:rPr lang="en-US" sz="2000" spc="-70" dirty="0">
                <a:solidFill>
                  <a:schemeClr val="accent3"/>
                </a:solidFill>
              </a:rPr>
              <a:t>Tues @3:15pm</a:t>
            </a:r>
          </a:p>
          <a:p>
            <a:pPr marL="0" lvl="1" indent="0">
              <a:buNone/>
            </a:pPr>
            <a:r>
              <a:rPr lang="en-US" sz="2000" spc="-70" dirty="0">
                <a:gradFill>
                  <a:gsLst>
                    <a:gs pos="100000">
                      <a:schemeClr val="tx2"/>
                    </a:gs>
                    <a:gs pos="0">
                      <a:schemeClr val="tx2"/>
                    </a:gs>
                  </a:gsLst>
                  <a:lin ang="5400000" scaled="0"/>
                </a:gradFill>
              </a:rPr>
              <a:t>SPC038 | </a:t>
            </a:r>
            <a:r>
              <a:rPr lang="en-US" sz="2000" spc="-70" dirty="0">
                <a:solidFill>
                  <a:schemeClr val="accent2"/>
                </a:solidFill>
              </a:rPr>
              <a:t>Choosing the Right Project Management Solution for Today and the Future </a:t>
            </a:r>
            <a:r>
              <a:rPr lang="en-US" sz="2000" spc="-70" dirty="0">
                <a:gradFill>
                  <a:gsLst>
                    <a:gs pos="100000">
                      <a:schemeClr val="tx2"/>
                    </a:gs>
                    <a:gs pos="0">
                      <a:schemeClr val="tx2"/>
                    </a:gs>
                  </a:gsLst>
                  <a:lin ang="5400000" scaled="0"/>
                </a:gradFill>
              </a:rPr>
              <a:t>| </a:t>
            </a:r>
            <a:r>
              <a:rPr lang="en-US" sz="2000" spc="-70" dirty="0">
                <a:solidFill>
                  <a:schemeClr val="accent3"/>
                </a:solidFill>
              </a:rPr>
              <a:t>Wed @9:00am</a:t>
            </a:r>
          </a:p>
          <a:p>
            <a:pPr marL="0" lvl="1" indent="0">
              <a:buNone/>
            </a:pPr>
            <a:r>
              <a:rPr lang="en-US" sz="2000" spc="-70" dirty="0">
                <a:gradFill>
                  <a:gsLst>
                    <a:gs pos="100000">
                      <a:schemeClr val="tx2"/>
                    </a:gs>
                    <a:gs pos="0">
                      <a:schemeClr val="tx2"/>
                    </a:gs>
                  </a:gsLst>
                  <a:lin ang="5400000" scaled="0"/>
                </a:gradFill>
              </a:rPr>
              <a:t>SPC168 | </a:t>
            </a:r>
            <a:r>
              <a:rPr lang="en-US" sz="2000" spc="-70" dirty="0">
                <a:solidFill>
                  <a:schemeClr val="accent2"/>
                </a:solidFill>
              </a:rPr>
              <a:t>Overview of Building Apps for Project &amp; Project Online </a:t>
            </a:r>
            <a:r>
              <a:rPr lang="en-US" sz="2000" spc="-70" dirty="0">
                <a:gradFill>
                  <a:gsLst>
                    <a:gs pos="100000">
                      <a:schemeClr val="tx2"/>
                    </a:gs>
                    <a:gs pos="0">
                      <a:schemeClr val="tx2"/>
                    </a:gs>
                  </a:gsLst>
                  <a:lin ang="5400000" scaled="0"/>
                </a:gradFill>
              </a:rPr>
              <a:t>|</a:t>
            </a:r>
            <a:r>
              <a:rPr lang="en-US" sz="2000" spc="-70" dirty="0">
                <a:solidFill>
                  <a:schemeClr val="accent3"/>
                </a:solidFill>
              </a:rPr>
              <a:t> Wed @10:30am</a:t>
            </a:r>
          </a:p>
          <a:p>
            <a:pPr marL="0" lvl="1" indent="0">
              <a:buNone/>
            </a:pPr>
            <a:r>
              <a:rPr lang="en-US" sz="2000" spc="-70" dirty="0">
                <a:gradFill>
                  <a:gsLst>
                    <a:gs pos="100000">
                      <a:schemeClr val="tx2"/>
                    </a:gs>
                    <a:gs pos="0">
                      <a:schemeClr val="tx2"/>
                    </a:gs>
                  </a:gsLst>
                  <a:lin ang="5400000" scaled="0"/>
                </a:gradFill>
              </a:rPr>
              <a:t>SPC171 | </a:t>
            </a:r>
            <a:r>
              <a:rPr lang="en-US" sz="2000" spc="-70" dirty="0">
                <a:solidFill>
                  <a:schemeClr val="accent2"/>
                </a:solidFill>
              </a:rPr>
              <a:t>Overview of Business Intelligence and Reporting using Project </a:t>
            </a:r>
            <a:r>
              <a:rPr lang="en-US" sz="2000" spc="-70" dirty="0" smtClean="0">
                <a:solidFill>
                  <a:schemeClr val="accent2"/>
                </a:solidFill>
              </a:rPr>
              <a:t>Online/Project </a:t>
            </a:r>
            <a:r>
              <a:rPr lang="en-US" sz="2000" spc="-70" dirty="0">
                <a:solidFill>
                  <a:schemeClr val="accent2"/>
                </a:solidFill>
              </a:rPr>
              <a:t>Server </a:t>
            </a:r>
            <a:r>
              <a:rPr lang="en-US" sz="2000" spc="-70" dirty="0" smtClean="0">
                <a:gradFill>
                  <a:gsLst>
                    <a:gs pos="100000">
                      <a:schemeClr val="tx2"/>
                    </a:gs>
                    <a:gs pos="0">
                      <a:schemeClr val="tx2"/>
                    </a:gs>
                  </a:gsLst>
                  <a:lin ang="5400000" scaled="0"/>
                </a:gradFill>
              </a:rPr>
              <a:t>| </a:t>
            </a:r>
            <a:r>
              <a:rPr lang="en-US" sz="2000" spc="-70" dirty="0">
                <a:solidFill>
                  <a:schemeClr val="accent3"/>
                </a:solidFill>
              </a:rPr>
              <a:t>Wed @10:30am</a:t>
            </a:r>
          </a:p>
          <a:p>
            <a:pPr marL="0" lvl="1" indent="0">
              <a:buNone/>
            </a:pPr>
            <a:r>
              <a:rPr lang="en-US" sz="2000" spc="-70" dirty="0">
                <a:gradFill>
                  <a:gsLst>
                    <a:gs pos="100000">
                      <a:schemeClr val="tx2"/>
                    </a:gs>
                    <a:gs pos="0">
                      <a:schemeClr val="tx2"/>
                    </a:gs>
                  </a:gsLst>
                  <a:lin ang="5400000" scaled="0"/>
                </a:gradFill>
              </a:rPr>
              <a:t>SPC052 | </a:t>
            </a:r>
            <a:r>
              <a:rPr lang="en-US" sz="2000" spc="-70" dirty="0">
                <a:solidFill>
                  <a:schemeClr val="accent2"/>
                </a:solidFill>
              </a:rPr>
              <a:t>Customer Showcase: Upgrading Revlon to SharePoint and Project Server </a:t>
            </a:r>
            <a:r>
              <a:rPr lang="en-US" sz="2000" spc="-70" dirty="0" smtClean="0">
                <a:gradFill>
                  <a:gsLst>
                    <a:gs pos="100000">
                      <a:schemeClr val="tx2"/>
                    </a:gs>
                    <a:gs pos="0">
                      <a:schemeClr val="tx2"/>
                    </a:gs>
                  </a:gsLst>
                  <a:lin ang="5400000" scaled="0"/>
                </a:gradFill>
              </a:rPr>
              <a:t>|</a:t>
            </a:r>
            <a:r>
              <a:rPr lang="en-US" sz="2000" spc="-70" dirty="0" smtClean="0">
                <a:solidFill>
                  <a:schemeClr val="accent3"/>
                </a:solidFill>
              </a:rPr>
              <a:t> </a:t>
            </a:r>
            <a:r>
              <a:rPr lang="en-US" sz="2000" spc="-70" dirty="0">
                <a:solidFill>
                  <a:schemeClr val="accent3"/>
                </a:solidFill>
              </a:rPr>
              <a:t>Wed @1:45pm</a:t>
            </a:r>
          </a:p>
          <a:p>
            <a:pPr marL="0" lvl="1" indent="0">
              <a:buNone/>
            </a:pPr>
            <a:r>
              <a:rPr lang="en-US" sz="2000" spc="-70" dirty="0">
                <a:gradFill>
                  <a:gsLst>
                    <a:gs pos="100000">
                      <a:schemeClr val="tx2"/>
                    </a:gs>
                    <a:gs pos="0">
                      <a:schemeClr val="tx2"/>
                    </a:gs>
                  </a:gsLst>
                  <a:lin ang="5400000" scaled="0"/>
                </a:gradFill>
              </a:rPr>
              <a:t>SPC248 | </a:t>
            </a:r>
            <a:r>
              <a:rPr lang="en-US" sz="2000" spc="-70" dirty="0">
                <a:solidFill>
                  <a:schemeClr val="accent2"/>
                </a:solidFill>
              </a:rPr>
              <a:t>What's New in Designing Workflows and Managing </a:t>
            </a:r>
            <a:r>
              <a:rPr lang="en-US" sz="2000" spc="-70" dirty="0" smtClean="0">
                <a:solidFill>
                  <a:schemeClr val="accent2"/>
                </a:solidFill>
              </a:rPr>
              <a:t>Requests </a:t>
            </a:r>
            <a:r>
              <a:rPr lang="en-US" sz="2000" spc="-70" dirty="0">
                <a:solidFill>
                  <a:schemeClr val="accent2"/>
                </a:solidFill>
              </a:rPr>
              <a:t>With Project </a:t>
            </a:r>
            <a:r>
              <a:rPr lang="en-US" sz="2000" spc="-70" dirty="0" smtClean="0">
                <a:solidFill>
                  <a:schemeClr val="accent2"/>
                </a:solidFill>
              </a:rPr>
              <a:t>Online </a:t>
            </a:r>
            <a:r>
              <a:rPr lang="en-US" sz="2000" spc="-70" dirty="0" smtClean="0">
                <a:gradFill>
                  <a:gsLst>
                    <a:gs pos="100000">
                      <a:schemeClr val="tx2"/>
                    </a:gs>
                    <a:gs pos="0">
                      <a:schemeClr val="tx2"/>
                    </a:gs>
                  </a:gsLst>
                  <a:lin ang="5400000" scaled="0"/>
                </a:gradFill>
              </a:rPr>
              <a:t>| </a:t>
            </a:r>
            <a:r>
              <a:rPr lang="en-US" sz="2000" spc="-70" dirty="0">
                <a:solidFill>
                  <a:schemeClr val="accent3"/>
                </a:solidFill>
              </a:rPr>
              <a:t>Wed @5:00pm</a:t>
            </a:r>
          </a:p>
          <a:p>
            <a:pPr marL="0" lvl="1" indent="0">
              <a:buNone/>
            </a:pPr>
            <a:r>
              <a:rPr lang="en-US" sz="2000" spc="-70" dirty="0">
                <a:gradFill>
                  <a:gsLst>
                    <a:gs pos="100000">
                      <a:schemeClr val="tx2"/>
                    </a:gs>
                    <a:gs pos="0">
                      <a:schemeClr val="tx2"/>
                    </a:gs>
                  </a:gsLst>
                  <a:lin ang="5400000" scaled="0"/>
                </a:gradFill>
              </a:rPr>
              <a:t>SPC021 | </a:t>
            </a:r>
            <a:r>
              <a:rPr lang="en-US" sz="2000" spc="-70" dirty="0">
                <a:solidFill>
                  <a:schemeClr val="accent2"/>
                </a:solidFill>
              </a:rPr>
              <a:t>Best Practices for How to Leverage Project Online Based on Customer Feedback</a:t>
            </a:r>
            <a:r>
              <a:rPr lang="en-US" sz="2000" spc="-70" dirty="0">
                <a:gradFill>
                  <a:gsLst>
                    <a:gs pos="100000">
                      <a:schemeClr val="tx2"/>
                    </a:gs>
                    <a:gs pos="0">
                      <a:schemeClr val="tx2"/>
                    </a:gs>
                  </a:gsLst>
                  <a:lin ang="5400000" scaled="0"/>
                </a:gradFill>
              </a:rPr>
              <a:t> | </a:t>
            </a:r>
            <a:r>
              <a:rPr lang="en-US" sz="2000" spc="-70" dirty="0" err="1">
                <a:solidFill>
                  <a:schemeClr val="accent3"/>
                </a:solidFill>
              </a:rPr>
              <a:t>Thur</a:t>
            </a:r>
            <a:r>
              <a:rPr lang="en-US" sz="2000" spc="-70" dirty="0">
                <a:solidFill>
                  <a:schemeClr val="accent3"/>
                </a:solidFill>
              </a:rPr>
              <a:t> @</a:t>
            </a:r>
            <a:r>
              <a:rPr lang="en-US" sz="2000" spc="-70" dirty="0" smtClean="0">
                <a:solidFill>
                  <a:schemeClr val="accent3"/>
                </a:solidFill>
              </a:rPr>
              <a:t>12:00pm</a:t>
            </a:r>
          </a:p>
          <a:p>
            <a:pPr marL="0" lvl="1" indent="0">
              <a:buNone/>
            </a:pPr>
            <a:endParaRPr lang="en-US" sz="2000" spc="-70" dirty="0">
              <a:solidFill>
                <a:schemeClr val="accent1"/>
              </a:solidFill>
            </a:endParaRPr>
          </a:p>
          <a:p>
            <a:pPr marL="0" lvl="1" indent="0">
              <a:buNone/>
            </a:pPr>
            <a:r>
              <a:rPr lang="en-US" sz="3200" spc="-70" dirty="0" smtClean="0">
                <a:solidFill>
                  <a:schemeClr val="tx1"/>
                </a:solidFill>
              </a:rPr>
              <a:t>See you at &gt; </a:t>
            </a:r>
            <a:r>
              <a:rPr lang="en-US" sz="3200" spc="-70" dirty="0" smtClean="0">
                <a:solidFill>
                  <a:schemeClr val="accent2"/>
                </a:solidFill>
              </a:rPr>
              <a:t>Project Booth </a:t>
            </a:r>
            <a:r>
              <a:rPr lang="en-US" sz="3200" spc="-70" dirty="0" smtClean="0">
                <a:solidFill>
                  <a:schemeClr val="tx1"/>
                </a:solidFill>
              </a:rPr>
              <a:t>and </a:t>
            </a:r>
            <a:r>
              <a:rPr lang="en-US" sz="3200" spc="-70" dirty="0" smtClean="0">
                <a:solidFill>
                  <a:schemeClr val="accent3"/>
                </a:solidFill>
              </a:rPr>
              <a:t>Ask The Experts</a:t>
            </a:r>
            <a:endParaRPr lang="en-US" sz="3200" spc="-70" dirty="0">
              <a:solidFill>
                <a:schemeClr val="accent3"/>
              </a:solidFill>
            </a:endParaRPr>
          </a:p>
        </p:txBody>
      </p:sp>
      <p:sp>
        <p:nvSpPr>
          <p:cNvPr id="2" name="Title 1"/>
          <p:cNvSpPr>
            <a:spLocks noGrp="1"/>
          </p:cNvSpPr>
          <p:nvPr>
            <p:ph type="title"/>
          </p:nvPr>
        </p:nvSpPr>
        <p:spPr/>
        <p:txBody>
          <a:bodyPr/>
          <a:lstStyle/>
          <a:p>
            <a:r>
              <a:rPr lang="en-US" dirty="0" smtClean="0"/>
              <a:t>Microsoft Project Presence At #SPC12</a:t>
            </a:r>
            <a:endParaRPr lang="en-US" dirty="0"/>
          </a:p>
        </p:txBody>
      </p:sp>
    </p:spTree>
    <p:extLst>
      <p:ext uri="{BB962C8B-B14F-4D97-AF65-F5344CB8AC3E}">
        <p14:creationId xmlns:p14="http://schemas.microsoft.com/office/powerpoint/2010/main" val="1623784260"/>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3400" dirty="0"/>
              <a:t>Choosing the Right Project Management Solution for Today and the Future</a:t>
            </a:r>
          </a:p>
        </p:txBody>
      </p:sp>
      <p:sp>
        <p:nvSpPr>
          <p:cNvPr id="5" name="Text Placeholder 4"/>
          <p:cNvSpPr>
            <a:spLocks noGrp="1"/>
          </p:cNvSpPr>
          <p:nvPr>
            <p:ph type="body" sz="quarter" idx="12"/>
          </p:nvPr>
        </p:nvSpPr>
        <p:spPr>
          <a:xfrm>
            <a:off x="4846637" y="5097187"/>
            <a:ext cx="7315201" cy="1372151"/>
          </a:xfrm>
        </p:spPr>
        <p:txBody>
          <a:bodyPr/>
          <a:lstStyle/>
          <a:p>
            <a:r>
              <a:rPr lang="en-US" sz="2400" dirty="0" smtClean="0"/>
              <a:t>Chris Crane</a:t>
            </a:r>
            <a:endParaRPr lang="en-US" sz="2400" dirty="0"/>
          </a:p>
          <a:p>
            <a:pPr>
              <a:spcAft>
                <a:spcPts val="800"/>
              </a:spcAft>
            </a:pPr>
            <a:r>
              <a:rPr lang="en-US" sz="2400" dirty="0" smtClean="0"/>
              <a:t>Director of Product Marketing – Project and Visio</a:t>
            </a:r>
          </a:p>
          <a:p>
            <a:r>
              <a:rPr lang="en-US" sz="2400" dirty="0" smtClean="0"/>
              <a:t>Heather O’Cull</a:t>
            </a:r>
          </a:p>
          <a:p>
            <a:r>
              <a:rPr lang="en-US" sz="2400" dirty="0" smtClean="0"/>
              <a:t>Senior Program Manager Lead – Project </a:t>
            </a:r>
          </a:p>
        </p:txBody>
      </p:sp>
      <p:sp>
        <p:nvSpPr>
          <p:cNvPr id="2" name="Text Placeholder 1"/>
          <p:cNvSpPr>
            <a:spLocks noGrp="1"/>
          </p:cNvSpPr>
          <p:nvPr>
            <p:ph type="body" sz="quarter" idx="13"/>
          </p:nvPr>
        </p:nvSpPr>
        <p:spPr/>
        <p:txBody>
          <a:bodyPr/>
          <a:lstStyle/>
          <a:p>
            <a:r>
              <a:rPr lang="en-US" dirty="0" smtClean="0"/>
              <a:t>SPC038</a:t>
            </a:r>
            <a:endParaRPr lang="en-US" dirty="0"/>
          </a:p>
        </p:txBody>
      </p:sp>
    </p:spTree>
    <p:extLst>
      <p:ext uri="{BB962C8B-B14F-4D97-AF65-F5344CB8AC3E}">
        <p14:creationId xmlns:p14="http://schemas.microsoft.com/office/powerpoint/2010/main" val="415039408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507" dirty="0"/>
              <a:t>Next steps</a:t>
            </a:r>
          </a:p>
        </p:txBody>
      </p:sp>
      <p:grpSp>
        <p:nvGrpSpPr>
          <p:cNvPr id="8" name="Group 7"/>
          <p:cNvGrpSpPr/>
          <p:nvPr/>
        </p:nvGrpSpPr>
        <p:grpSpPr>
          <a:xfrm>
            <a:off x="4374858" y="1463669"/>
            <a:ext cx="3726021" cy="4126582"/>
            <a:chOff x="4242752" y="1348273"/>
            <a:chExt cx="3653293" cy="4046036"/>
          </a:xfrm>
        </p:grpSpPr>
        <p:sp>
          <p:nvSpPr>
            <p:cNvPr id="6" name="Rectangle 5"/>
            <p:cNvSpPr/>
            <p:nvPr/>
          </p:nvSpPr>
          <p:spPr bwMode="auto">
            <a:xfrm>
              <a:off x="4242752" y="1348273"/>
              <a:ext cx="3474720" cy="3474720"/>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82" tIns="46628" rIns="93256" bIns="93260" numCol="1" rtlCol="0" anchor="t" anchorCtr="0" compatLnSpc="1">
              <a:prstTxWarp prst="textNoShape">
                <a:avLst/>
              </a:prstTxWarp>
            </a:bodyPr>
            <a:lstStyle/>
            <a:p>
              <a:pPr defTabSz="932290" fontAlgn="base">
                <a:lnSpc>
                  <a:spcPct val="90000"/>
                </a:lnSpc>
                <a:spcBef>
                  <a:spcPts val="612"/>
                </a:spcBef>
              </a:pPr>
              <a:r>
                <a:rPr lang="en-US" sz="3060" spc="-71" dirty="0" smtClean="0">
                  <a:solidFill>
                    <a:srgbClr val="FFFFFF"/>
                  </a:solidFill>
                  <a:latin typeface="Segoe UI Light"/>
                </a:rPr>
                <a:t>Ready Yourselves</a:t>
              </a:r>
              <a:endParaRPr lang="en-US" sz="3060" spc="-71" dirty="0">
                <a:solidFill>
                  <a:srgbClr val="FFFFFF"/>
                </a:solidFill>
                <a:latin typeface="Segoe UI Light"/>
              </a:endParaRPr>
            </a:p>
          </p:txBody>
        </p:sp>
        <p:sp>
          <p:nvSpPr>
            <p:cNvPr id="10" name="TextBox 9"/>
            <p:cNvSpPr txBox="1"/>
            <p:nvPr/>
          </p:nvSpPr>
          <p:spPr>
            <a:xfrm>
              <a:off x="6656410" y="2788980"/>
              <a:ext cx="1239635" cy="2605329"/>
            </a:xfrm>
            <a:prstGeom prst="rect">
              <a:avLst/>
            </a:prstGeom>
            <a:noFill/>
          </p:spPr>
          <p:txBody>
            <a:bodyPr wrap="none" lIns="0" tIns="0" rIns="0" bIns="0" rtlCol="0">
              <a:spAutoFit/>
            </a:bodyPr>
            <a:lstStyle/>
            <a:p>
              <a:r>
                <a:rPr lang="en-US" sz="16930" b="1" spc="-71" dirty="0">
                  <a:solidFill>
                    <a:srgbClr val="FFFFFF"/>
                  </a:solidFill>
                </a:rPr>
                <a:t>2</a:t>
              </a:r>
            </a:p>
          </p:txBody>
        </p:sp>
      </p:grpSp>
      <p:grpSp>
        <p:nvGrpSpPr>
          <p:cNvPr id="9" name="Group 8"/>
          <p:cNvGrpSpPr/>
          <p:nvPr/>
        </p:nvGrpSpPr>
        <p:grpSpPr>
          <a:xfrm>
            <a:off x="8231663" y="1463669"/>
            <a:ext cx="3713180" cy="4111334"/>
            <a:chOff x="7953692" y="1348274"/>
            <a:chExt cx="3640703" cy="4031086"/>
          </a:xfrm>
        </p:grpSpPr>
        <p:sp>
          <p:nvSpPr>
            <p:cNvPr id="7" name="Rectangle 6"/>
            <p:cNvSpPr/>
            <p:nvPr/>
          </p:nvSpPr>
          <p:spPr bwMode="auto">
            <a:xfrm>
              <a:off x="7953692" y="1348274"/>
              <a:ext cx="3474720" cy="3474720"/>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82" tIns="46628" rIns="93256" bIns="93260" numCol="1" rtlCol="0" anchor="t" anchorCtr="0" compatLnSpc="1">
              <a:prstTxWarp prst="textNoShape">
                <a:avLst/>
              </a:prstTxWarp>
            </a:bodyPr>
            <a:lstStyle/>
            <a:p>
              <a:pPr defTabSz="932290" fontAlgn="base">
                <a:lnSpc>
                  <a:spcPct val="90000"/>
                </a:lnSpc>
                <a:spcBef>
                  <a:spcPts val="612"/>
                </a:spcBef>
              </a:pPr>
              <a:r>
                <a:rPr lang="en-US" sz="3060" spc="-71" dirty="0" smtClean="0">
                  <a:solidFill>
                    <a:srgbClr val="FFFFFF"/>
                  </a:solidFill>
                  <a:latin typeface="Segoe UI Light"/>
                </a:rPr>
                <a:t>Spread The Love</a:t>
              </a:r>
              <a:endParaRPr lang="en-US" sz="3060" spc="-71" dirty="0">
                <a:solidFill>
                  <a:srgbClr val="FFFFFF"/>
                </a:solidFill>
                <a:latin typeface="Segoe UI Light"/>
              </a:endParaRPr>
            </a:p>
          </p:txBody>
        </p:sp>
        <p:sp>
          <p:nvSpPr>
            <p:cNvPr id="11" name="TextBox 10"/>
            <p:cNvSpPr txBox="1"/>
            <p:nvPr/>
          </p:nvSpPr>
          <p:spPr>
            <a:xfrm>
              <a:off x="10354760" y="2774031"/>
              <a:ext cx="1239635" cy="2605329"/>
            </a:xfrm>
            <a:prstGeom prst="rect">
              <a:avLst/>
            </a:prstGeom>
            <a:noFill/>
          </p:spPr>
          <p:txBody>
            <a:bodyPr wrap="none" lIns="0" tIns="0" rIns="0" bIns="0" rtlCol="0">
              <a:spAutoFit/>
            </a:bodyPr>
            <a:lstStyle/>
            <a:p>
              <a:r>
                <a:rPr lang="en-US" sz="16930" b="1" spc="-71" dirty="0">
                  <a:solidFill>
                    <a:srgbClr val="FFFFFF"/>
                  </a:solidFill>
                </a:rPr>
                <a:t>3</a:t>
              </a:r>
            </a:p>
          </p:txBody>
        </p:sp>
      </p:grpSp>
      <p:grpSp>
        <p:nvGrpSpPr>
          <p:cNvPr id="3" name="Group 2"/>
          <p:cNvGrpSpPr/>
          <p:nvPr/>
        </p:nvGrpSpPr>
        <p:grpSpPr>
          <a:xfrm>
            <a:off x="544900" y="1463669"/>
            <a:ext cx="3699175" cy="4128696"/>
            <a:chOff x="531812" y="1346200"/>
            <a:chExt cx="3626971" cy="4048109"/>
          </a:xfrm>
        </p:grpSpPr>
        <p:sp>
          <p:nvSpPr>
            <p:cNvPr id="5" name="Rectangle 4"/>
            <p:cNvSpPr/>
            <p:nvPr/>
          </p:nvSpPr>
          <p:spPr bwMode="auto">
            <a:xfrm>
              <a:off x="531812" y="1346200"/>
              <a:ext cx="3474720" cy="3474720"/>
            </a:xfrm>
            <a:prstGeom prst="rect">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82" tIns="46628" rIns="93256" bIns="93260" numCol="1" rtlCol="0" anchor="t" anchorCtr="0" compatLnSpc="1">
              <a:prstTxWarp prst="textNoShape">
                <a:avLst/>
              </a:prstTxWarp>
            </a:bodyPr>
            <a:lstStyle/>
            <a:p>
              <a:pPr defTabSz="932290" fontAlgn="base">
                <a:lnSpc>
                  <a:spcPct val="90000"/>
                </a:lnSpc>
                <a:spcBef>
                  <a:spcPts val="612"/>
                </a:spcBef>
              </a:pPr>
              <a:r>
                <a:rPr lang="en-US" sz="3060" spc="-102" dirty="0" smtClean="0">
                  <a:solidFill>
                    <a:srgbClr val="FFFFFF"/>
                  </a:solidFill>
                  <a:latin typeface="Segoe UI Light"/>
                </a:rPr>
                <a:t>Try </a:t>
              </a:r>
              <a:r>
                <a:rPr lang="en-US" sz="3060" spc="-102" dirty="0">
                  <a:solidFill>
                    <a:srgbClr val="FFFFFF"/>
                  </a:solidFill>
                  <a:latin typeface="Segoe UI Light"/>
                </a:rPr>
                <a:t>T</a:t>
              </a:r>
              <a:r>
                <a:rPr lang="en-US" sz="3060" spc="-102" dirty="0" smtClean="0">
                  <a:solidFill>
                    <a:srgbClr val="FFFFFF"/>
                  </a:solidFill>
                  <a:latin typeface="Segoe UI Light"/>
                </a:rPr>
                <a:t>he New Project</a:t>
              </a:r>
              <a:endParaRPr lang="en-US" sz="3060" spc="-102" dirty="0">
                <a:solidFill>
                  <a:srgbClr val="FFFFFF"/>
                </a:solidFill>
                <a:latin typeface="Segoe UI Light"/>
              </a:endParaRPr>
            </a:p>
          </p:txBody>
        </p:sp>
        <p:sp>
          <p:nvSpPr>
            <p:cNvPr id="4" name="TextBox 3"/>
            <p:cNvSpPr txBox="1"/>
            <p:nvPr/>
          </p:nvSpPr>
          <p:spPr>
            <a:xfrm>
              <a:off x="2919148" y="2788980"/>
              <a:ext cx="1239635" cy="2605329"/>
            </a:xfrm>
            <a:prstGeom prst="rect">
              <a:avLst/>
            </a:prstGeom>
            <a:noFill/>
          </p:spPr>
          <p:txBody>
            <a:bodyPr wrap="none" lIns="0" tIns="0" rIns="0" bIns="0" rtlCol="0">
              <a:spAutoFit/>
            </a:bodyPr>
            <a:lstStyle/>
            <a:p>
              <a:r>
                <a:rPr lang="en-US" sz="16930" b="1" spc="-71" dirty="0">
                  <a:solidFill>
                    <a:srgbClr val="FFFFFF"/>
                  </a:solidFill>
                </a:rPr>
                <a:t>1</a:t>
              </a:r>
            </a:p>
          </p:txBody>
        </p:sp>
      </p:grpSp>
      <p:sp>
        <p:nvSpPr>
          <p:cNvPr id="12" name="Rectangle 11"/>
          <p:cNvSpPr/>
          <p:nvPr/>
        </p:nvSpPr>
        <p:spPr>
          <a:xfrm>
            <a:off x="531950" y="5267436"/>
            <a:ext cx="10583351" cy="1661993"/>
          </a:xfrm>
          <a:prstGeom prst="rect">
            <a:avLst/>
          </a:prstGeom>
          <a:ln>
            <a:solidFill>
              <a:schemeClr val="accent1"/>
            </a:solidFill>
          </a:ln>
        </p:spPr>
        <p:txBody>
          <a:bodyPr wrap="square">
            <a:spAutoFit/>
          </a:bodyPr>
          <a:lstStyle/>
          <a:p>
            <a:pPr marL="291436" indent="-291436">
              <a:buFont typeface="Arial" panose="020B0604020202020204" pitchFamily="34" charset="0"/>
              <a:buChar char="•"/>
            </a:pPr>
            <a:r>
              <a:rPr lang="en-US" sz="2040" spc="-71" dirty="0" smtClean="0">
                <a:gradFill>
                  <a:gsLst>
                    <a:gs pos="5417">
                      <a:srgbClr val="505050"/>
                    </a:gs>
                    <a:gs pos="28000">
                      <a:srgbClr val="505050"/>
                    </a:gs>
                  </a:gsLst>
                  <a:lin ang="5400000" scaled="0"/>
                </a:gradFill>
              </a:rPr>
              <a:t>Product </a:t>
            </a:r>
            <a:r>
              <a:rPr lang="en-US" sz="2040" spc="-71" dirty="0">
                <a:gradFill>
                  <a:gsLst>
                    <a:gs pos="5417">
                      <a:srgbClr val="505050"/>
                    </a:gs>
                    <a:gs pos="28000">
                      <a:srgbClr val="505050"/>
                    </a:gs>
                  </a:gsLst>
                  <a:lin ang="5400000" scaled="0"/>
                </a:gradFill>
              </a:rPr>
              <a:t>	</a:t>
            </a:r>
            <a:r>
              <a:rPr lang="en-US" sz="2040" spc="-71" dirty="0">
                <a:gradFill>
                  <a:gsLst>
                    <a:gs pos="5417">
                      <a:srgbClr val="505050"/>
                    </a:gs>
                    <a:gs pos="28000">
                      <a:srgbClr val="505050"/>
                    </a:gs>
                  </a:gsLst>
                  <a:lin ang="5400000" scaled="0"/>
                </a:gradFill>
                <a:hlinkClick r:id="rId3"/>
              </a:rPr>
              <a:t>http://</a:t>
            </a:r>
            <a:r>
              <a:rPr lang="en-US" sz="2040" spc="-71" dirty="0" smtClean="0">
                <a:gradFill>
                  <a:gsLst>
                    <a:gs pos="5417">
                      <a:srgbClr val="505050"/>
                    </a:gs>
                    <a:gs pos="28000">
                      <a:srgbClr val="505050"/>
                    </a:gs>
                  </a:gsLst>
                  <a:lin ang="5400000" scaled="0"/>
                </a:gradFill>
                <a:hlinkClick r:id="rId3"/>
              </a:rPr>
              <a:t>www.microsoft.com/project/en-us/preview/project-resources.aspx</a:t>
            </a:r>
            <a:endParaRPr lang="en-US" sz="2040" spc="-71" dirty="0" smtClean="0">
              <a:gradFill>
                <a:gsLst>
                  <a:gs pos="5417">
                    <a:srgbClr val="505050"/>
                  </a:gs>
                  <a:gs pos="28000">
                    <a:srgbClr val="505050"/>
                  </a:gs>
                </a:gsLst>
                <a:lin ang="5400000" scaled="0"/>
              </a:gradFill>
            </a:endParaRPr>
          </a:p>
          <a:p>
            <a:pPr marL="291436" indent="-291436">
              <a:buFont typeface="Arial" panose="020B0604020202020204" pitchFamily="34" charset="0"/>
              <a:buChar char="•"/>
            </a:pPr>
            <a:r>
              <a:rPr lang="en-US" sz="2040" spc="-71" dirty="0">
                <a:gradFill>
                  <a:gsLst>
                    <a:gs pos="5417">
                      <a:srgbClr val="505050"/>
                    </a:gs>
                    <a:gs pos="28000">
                      <a:srgbClr val="505050"/>
                    </a:gs>
                  </a:gsLst>
                  <a:lin ang="5400000" scaled="0"/>
                </a:gradFill>
              </a:rPr>
              <a:t>Blog 		</a:t>
            </a:r>
            <a:r>
              <a:rPr lang="en-US" sz="2040" spc="-71" dirty="0">
                <a:gradFill>
                  <a:gsLst>
                    <a:gs pos="5417">
                      <a:srgbClr val="505050"/>
                    </a:gs>
                    <a:gs pos="28000">
                      <a:srgbClr val="505050"/>
                    </a:gs>
                  </a:gsLst>
                  <a:lin ang="5400000" scaled="0"/>
                </a:gradFill>
                <a:hlinkClick r:id="rId4"/>
              </a:rPr>
              <a:t>http://blogs.office.com/b/project</a:t>
            </a:r>
            <a:r>
              <a:rPr lang="en-US" sz="2040" spc="-71" dirty="0" smtClean="0">
                <a:gradFill>
                  <a:gsLst>
                    <a:gs pos="5417">
                      <a:srgbClr val="505050"/>
                    </a:gs>
                    <a:gs pos="28000">
                      <a:srgbClr val="505050"/>
                    </a:gs>
                  </a:gsLst>
                  <a:lin ang="5400000" scaled="0"/>
                </a:gradFill>
                <a:hlinkClick r:id="rId4"/>
              </a:rPr>
              <a:t>/</a:t>
            </a:r>
            <a:r>
              <a:rPr lang="en-US" sz="2040" spc="-71" dirty="0" smtClean="0">
                <a:gradFill>
                  <a:gsLst>
                    <a:gs pos="5417">
                      <a:srgbClr val="505050"/>
                    </a:gs>
                    <a:gs pos="28000">
                      <a:srgbClr val="505050"/>
                    </a:gs>
                  </a:gsLst>
                  <a:lin ang="5400000" scaled="0"/>
                </a:gradFill>
              </a:rPr>
              <a:t>  </a:t>
            </a:r>
            <a:endParaRPr lang="en-US" sz="2040" spc="-71" dirty="0">
              <a:gradFill>
                <a:gsLst>
                  <a:gs pos="5417">
                    <a:srgbClr val="505050"/>
                  </a:gs>
                  <a:gs pos="28000">
                    <a:srgbClr val="505050"/>
                  </a:gs>
                </a:gsLst>
                <a:lin ang="5400000" scaled="0"/>
              </a:gradFill>
            </a:endParaRPr>
          </a:p>
          <a:p>
            <a:pPr marL="291436" indent="-291436">
              <a:buFont typeface="Arial" panose="020B0604020202020204" pitchFamily="34" charset="0"/>
              <a:buChar char="•"/>
            </a:pPr>
            <a:r>
              <a:rPr lang="en-US" sz="2040" spc="-71" dirty="0">
                <a:gradFill>
                  <a:gsLst>
                    <a:gs pos="5417">
                      <a:srgbClr val="505050"/>
                    </a:gs>
                    <a:gs pos="28000">
                      <a:srgbClr val="505050"/>
                    </a:gs>
                  </a:gsLst>
                  <a:lin ang="5400000" scaled="0"/>
                </a:gradFill>
              </a:rPr>
              <a:t>TechNet	</a:t>
            </a:r>
            <a:r>
              <a:rPr lang="en-US" sz="2040" spc="-71" dirty="0">
                <a:gradFill>
                  <a:gsLst>
                    <a:gs pos="5417">
                      <a:srgbClr val="505050"/>
                    </a:gs>
                    <a:gs pos="28000">
                      <a:srgbClr val="505050"/>
                    </a:gs>
                  </a:gsLst>
                  <a:lin ang="5400000" scaled="0"/>
                </a:gradFill>
                <a:hlinkClick r:id="rId5"/>
              </a:rPr>
              <a:t>http://technet.microsoft.com/en-us/projectserver/fp123546</a:t>
            </a:r>
            <a:r>
              <a:rPr lang="en-US" sz="2040" spc="-71" dirty="0">
                <a:gradFill>
                  <a:gsLst>
                    <a:gs pos="5417">
                      <a:srgbClr val="505050"/>
                    </a:gs>
                    <a:gs pos="28000">
                      <a:srgbClr val="505050"/>
                    </a:gs>
                  </a:gsLst>
                  <a:lin ang="5400000" scaled="0"/>
                </a:gradFill>
              </a:rPr>
              <a:t> </a:t>
            </a:r>
          </a:p>
          <a:p>
            <a:pPr marL="291436" indent="-291436">
              <a:buFont typeface="Arial" panose="020B0604020202020204" pitchFamily="34" charset="0"/>
              <a:buChar char="•"/>
            </a:pPr>
            <a:r>
              <a:rPr lang="en-US" sz="2040" spc="-71" dirty="0">
                <a:gradFill>
                  <a:gsLst>
                    <a:gs pos="5417">
                      <a:srgbClr val="505050"/>
                    </a:gs>
                    <a:gs pos="28000">
                      <a:srgbClr val="505050"/>
                    </a:gs>
                  </a:gsLst>
                  <a:lin ang="5400000" scaled="0"/>
                </a:gradFill>
              </a:rPr>
              <a:t>MSDN 	</a:t>
            </a:r>
            <a:r>
              <a:rPr lang="en-US" sz="2040" spc="-71" dirty="0">
                <a:gradFill>
                  <a:gsLst>
                    <a:gs pos="5417">
                      <a:srgbClr val="505050"/>
                    </a:gs>
                    <a:gs pos="28000">
                      <a:srgbClr val="505050"/>
                    </a:gs>
                  </a:gsLst>
                  <a:lin ang="5400000" scaled="0"/>
                </a:gradFill>
                <a:hlinkClick r:id="rId6"/>
              </a:rPr>
              <a:t>http://msdn.microsoft.com/en-us/office/aa905469</a:t>
            </a:r>
            <a:endParaRPr lang="en-US" sz="2040" spc="-71" dirty="0">
              <a:gradFill>
                <a:gsLst>
                  <a:gs pos="5417">
                    <a:srgbClr val="505050"/>
                  </a:gs>
                  <a:gs pos="28000">
                    <a:srgbClr val="505050"/>
                  </a:gs>
                </a:gsLst>
                <a:lin ang="5400000" scaled="0"/>
              </a:gradFill>
            </a:endParaRPr>
          </a:p>
          <a:p>
            <a:pPr marL="291436" indent="-291436">
              <a:buFont typeface="Arial" panose="020B0604020202020204" pitchFamily="34" charset="0"/>
              <a:buChar char="•"/>
            </a:pPr>
            <a:r>
              <a:rPr lang="en-US" sz="2040" spc="-71" dirty="0">
                <a:gradFill>
                  <a:gsLst>
                    <a:gs pos="5417">
                      <a:srgbClr val="505050"/>
                    </a:gs>
                    <a:gs pos="28000">
                      <a:srgbClr val="505050"/>
                    </a:gs>
                  </a:gsLst>
                  <a:lin ang="5400000" scaled="0"/>
                </a:gradFill>
              </a:rPr>
              <a:t>Forums	</a:t>
            </a:r>
            <a:r>
              <a:rPr lang="en-US" sz="2040" spc="-71" dirty="0">
                <a:gradFill>
                  <a:gsLst>
                    <a:gs pos="5417">
                      <a:srgbClr val="505050"/>
                    </a:gs>
                    <a:gs pos="28000">
                      <a:srgbClr val="505050"/>
                    </a:gs>
                  </a:gsLst>
                  <a:lin ang="5400000" scaled="0"/>
                </a:gradFill>
                <a:hlinkClick r:id="rId7"/>
              </a:rPr>
              <a:t>http://social.technet.microsoft.com/Forums/en-US/category/project</a:t>
            </a:r>
            <a:r>
              <a:rPr lang="en-US" sz="2040" spc="-71" dirty="0">
                <a:gradFill>
                  <a:gsLst>
                    <a:gs pos="5417">
                      <a:srgbClr val="505050"/>
                    </a:gs>
                    <a:gs pos="28000">
                      <a:srgbClr val="505050"/>
                    </a:gs>
                  </a:gsLst>
                  <a:lin ang="5400000" scaled="0"/>
                </a:gradFill>
              </a:rPr>
              <a:t>  </a:t>
            </a:r>
          </a:p>
        </p:txBody>
      </p:sp>
      <p:sp>
        <p:nvSpPr>
          <p:cNvPr id="13" name="Freeform 74"/>
          <p:cNvSpPr>
            <a:spLocks noEditPoints="1"/>
          </p:cNvSpPr>
          <p:nvPr/>
        </p:nvSpPr>
        <p:spPr bwMode="black">
          <a:xfrm>
            <a:off x="1191412" y="2279070"/>
            <a:ext cx="2071855" cy="1651302"/>
          </a:xfrm>
          <a:custGeom>
            <a:avLst/>
            <a:gdLst>
              <a:gd name="T0" fmla="*/ 2004 w 2444"/>
              <a:gd name="T1" fmla="*/ 326 h 2090"/>
              <a:gd name="T2" fmla="*/ 1774 w 2444"/>
              <a:gd name="T3" fmla="*/ 391 h 2090"/>
              <a:gd name="T4" fmla="*/ 1156 w 2444"/>
              <a:gd name="T5" fmla="*/ 0 h 2090"/>
              <a:gd name="T6" fmla="*/ 489 w 2444"/>
              <a:gd name="T7" fmla="*/ 535 h 2090"/>
              <a:gd name="T8" fmla="*/ 350 w 2444"/>
              <a:gd name="T9" fmla="*/ 506 h 2090"/>
              <a:gd name="T10" fmla="*/ 0 w 2444"/>
              <a:gd name="T11" fmla="*/ 856 h 2090"/>
              <a:gd name="T12" fmla="*/ 350 w 2444"/>
              <a:gd name="T13" fmla="*/ 1206 h 2090"/>
              <a:gd name="T14" fmla="*/ 2004 w 2444"/>
              <a:gd name="T15" fmla="*/ 1206 h 2090"/>
              <a:gd name="T16" fmla="*/ 2444 w 2444"/>
              <a:gd name="T17" fmla="*/ 766 h 2090"/>
              <a:gd name="T18" fmla="*/ 2004 w 2444"/>
              <a:gd name="T19" fmla="*/ 326 h 2090"/>
              <a:gd name="T20" fmla="*/ 1590 w 2444"/>
              <a:gd name="T21" fmla="*/ 1326 h 2090"/>
              <a:gd name="T22" fmla="*/ 1465 w 2444"/>
              <a:gd name="T23" fmla="*/ 1326 h 2090"/>
              <a:gd name="T24" fmla="*/ 1465 w 2444"/>
              <a:gd name="T25" fmla="*/ 1743 h 2090"/>
              <a:gd name="T26" fmla="*/ 1222 w 2444"/>
              <a:gd name="T27" fmla="*/ 1934 h 2090"/>
              <a:gd name="T28" fmla="*/ 980 w 2444"/>
              <a:gd name="T29" fmla="*/ 1743 h 2090"/>
              <a:gd name="T30" fmla="*/ 980 w 2444"/>
              <a:gd name="T31" fmla="*/ 1326 h 2090"/>
              <a:gd name="T32" fmla="*/ 854 w 2444"/>
              <a:gd name="T33" fmla="*/ 1326 h 2090"/>
              <a:gd name="T34" fmla="*/ 854 w 2444"/>
              <a:gd name="T35" fmla="*/ 1656 h 2090"/>
              <a:gd name="T36" fmla="*/ 666 w 2444"/>
              <a:gd name="T37" fmla="*/ 1656 h 2090"/>
              <a:gd name="T38" fmla="*/ 1222 w 2444"/>
              <a:gd name="T39" fmla="*/ 2090 h 2090"/>
              <a:gd name="T40" fmla="*/ 1779 w 2444"/>
              <a:gd name="T41" fmla="*/ 1656 h 2090"/>
              <a:gd name="T42" fmla="*/ 1590 w 2444"/>
              <a:gd name="T43" fmla="*/ 1656 h 2090"/>
              <a:gd name="T44" fmla="*/ 1590 w 2444"/>
              <a:gd name="T45" fmla="*/ 1326 h 2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444" h="2090">
                <a:moveTo>
                  <a:pt x="2004" y="326"/>
                </a:moveTo>
                <a:cubicBezTo>
                  <a:pt x="1920" y="326"/>
                  <a:pt x="1841" y="350"/>
                  <a:pt x="1774" y="391"/>
                </a:cubicBezTo>
                <a:cubicBezTo>
                  <a:pt x="1665" y="160"/>
                  <a:pt x="1429" y="0"/>
                  <a:pt x="1156" y="0"/>
                </a:cubicBezTo>
                <a:cubicBezTo>
                  <a:pt x="830" y="0"/>
                  <a:pt x="557" y="229"/>
                  <a:pt x="489" y="535"/>
                </a:cubicBezTo>
                <a:cubicBezTo>
                  <a:pt x="446" y="516"/>
                  <a:pt x="399" y="506"/>
                  <a:pt x="350" y="506"/>
                </a:cubicBezTo>
                <a:cubicBezTo>
                  <a:pt x="157" y="506"/>
                  <a:pt x="0" y="663"/>
                  <a:pt x="0" y="856"/>
                </a:cubicBezTo>
                <a:cubicBezTo>
                  <a:pt x="0" y="1049"/>
                  <a:pt x="157" y="1206"/>
                  <a:pt x="350" y="1206"/>
                </a:cubicBezTo>
                <a:cubicBezTo>
                  <a:pt x="2004" y="1206"/>
                  <a:pt x="2004" y="1206"/>
                  <a:pt x="2004" y="1206"/>
                </a:cubicBezTo>
                <a:cubicBezTo>
                  <a:pt x="2247" y="1206"/>
                  <a:pt x="2444" y="1009"/>
                  <a:pt x="2444" y="766"/>
                </a:cubicBezTo>
                <a:cubicBezTo>
                  <a:pt x="2444" y="523"/>
                  <a:pt x="2247" y="326"/>
                  <a:pt x="2004" y="326"/>
                </a:cubicBezTo>
                <a:close/>
                <a:moveTo>
                  <a:pt x="1590" y="1326"/>
                </a:moveTo>
                <a:cubicBezTo>
                  <a:pt x="1465" y="1326"/>
                  <a:pt x="1465" y="1326"/>
                  <a:pt x="1465" y="1326"/>
                </a:cubicBezTo>
                <a:cubicBezTo>
                  <a:pt x="1465" y="1743"/>
                  <a:pt x="1465" y="1743"/>
                  <a:pt x="1465" y="1743"/>
                </a:cubicBezTo>
                <a:cubicBezTo>
                  <a:pt x="1222" y="1934"/>
                  <a:pt x="1222" y="1934"/>
                  <a:pt x="1222" y="1934"/>
                </a:cubicBezTo>
                <a:cubicBezTo>
                  <a:pt x="980" y="1743"/>
                  <a:pt x="980" y="1743"/>
                  <a:pt x="980" y="1743"/>
                </a:cubicBezTo>
                <a:cubicBezTo>
                  <a:pt x="980" y="1326"/>
                  <a:pt x="980" y="1326"/>
                  <a:pt x="980" y="1326"/>
                </a:cubicBezTo>
                <a:cubicBezTo>
                  <a:pt x="854" y="1326"/>
                  <a:pt x="854" y="1326"/>
                  <a:pt x="854" y="1326"/>
                </a:cubicBezTo>
                <a:cubicBezTo>
                  <a:pt x="854" y="1656"/>
                  <a:pt x="854" y="1656"/>
                  <a:pt x="854" y="1656"/>
                </a:cubicBezTo>
                <a:cubicBezTo>
                  <a:pt x="666" y="1656"/>
                  <a:pt x="666" y="1656"/>
                  <a:pt x="666" y="1656"/>
                </a:cubicBezTo>
                <a:cubicBezTo>
                  <a:pt x="1222" y="2090"/>
                  <a:pt x="1222" y="2090"/>
                  <a:pt x="1222" y="2090"/>
                </a:cubicBezTo>
                <a:cubicBezTo>
                  <a:pt x="1779" y="1656"/>
                  <a:pt x="1779" y="1656"/>
                  <a:pt x="1779" y="1656"/>
                </a:cubicBezTo>
                <a:cubicBezTo>
                  <a:pt x="1590" y="1656"/>
                  <a:pt x="1590" y="1656"/>
                  <a:pt x="1590" y="1656"/>
                </a:cubicBezTo>
                <a:lnTo>
                  <a:pt x="1590" y="1326"/>
                </a:lnTo>
                <a:close/>
              </a:path>
            </a:pathLst>
          </a:custGeom>
          <a:solidFill>
            <a:schemeClr val="bg1"/>
          </a:solidFill>
          <a:ln>
            <a:noFill/>
          </a:ln>
        </p:spPr>
        <p:txBody>
          <a:bodyPr vert="horz" wrap="square" lIns="83922" tIns="41961" rIns="83922" bIns="41961" numCol="1" anchor="t" anchorCtr="0" compatLnSpc="1">
            <a:prstTxWarp prst="textNoShape">
              <a:avLst/>
            </a:prstTxWarp>
          </a:bodyPr>
          <a:lstStyle/>
          <a:p>
            <a:endParaRPr lang="en-US" sz="1632">
              <a:solidFill>
                <a:srgbClr val="000000"/>
              </a:solidFill>
            </a:endParaRPr>
          </a:p>
        </p:txBody>
      </p:sp>
      <p:sp>
        <p:nvSpPr>
          <p:cNvPr id="14" name="Freeform 15"/>
          <p:cNvSpPr>
            <a:spLocks noEditPoints="1"/>
          </p:cNvSpPr>
          <p:nvPr/>
        </p:nvSpPr>
        <p:spPr bwMode="black">
          <a:xfrm>
            <a:off x="5164626" y="2220186"/>
            <a:ext cx="1667083" cy="1708072"/>
          </a:xfrm>
          <a:custGeom>
            <a:avLst/>
            <a:gdLst>
              <a:gd name="T0" fmla="*/ 436 w 2416"/>
              <a:gd name="T1" fmla="*/ 708 h 2209"/>
              <a:gd name="T2" fmla="*/ 524 w 2416"/>
              <a:gd name="T3" fmla="*/ 768 h 2209"/>
              <a:gd name="T4" fmla="*/ 883 w 2416"/>
              <a:gd name="T5" fmla="*/ 698 h 2209"/>
              <a:gd name="T6" fmla="*/ 1293 w 2416"/>
              <a:gd name="T7" fmla="*/ 707 h 2209"/>
              <a:gd name="T8" fmla="*/ 1449 w 2416"/>
              <a:gd name="T9" fmla="*/ 702 h 2209"/>
              <a:gd name="T10" fmla="*/ 1429 w 2416"/>
              <a:gd name="T11" fmla="*/ 399 h 2209"/>
              <a:gd name="T12" fmla="*/ 1317 w 2416"/>
              <a:gd name="T13" fmla="*/ 124 h 2209"/>
              <a:gd name="T14" fmla="*/ 1101 w 2416"/>
              <a:gd name="T15" fmla="*/ 21 h 2209"/>
              <a:gd name="T16" fmla="*/ 536 w 2416"/>
              <a:gd name="T17" fmla="*/ 250 h 2209"/>
              <a:gd name="T18" fmla="*/ 353 w 2416"/>
              <a:gd name="T19" fmla="*/ 433 h 2209"/>
              <a:gd name="T20" fmla="*/ 387 w 2416"/>
              <a:gd name="T21" fmla="*/ 530 h 2209"/>
              <a:gd name="T22" fmla="*/ 450 w 2416"/>
              <a:gd name="T23" fmla="*/ 1207 h 2209"/>
              <a:gd name="T24" fmla="*/ 617 w 2416"/>
              <a:gd name="T25" fmla="*/ 1272 h 2209"/>
              <a:gd name="T26" fmla="*/ 689 w 2416"/>
              <a:gd name="T27" fmla="*/ 1270 h 2209"/>
              <a:gd name="T28" fmla="*/ 653 w 2416"/>
              <a:gd name="T29" fmla="*/ 1190 h 2209"/>
              <a:gd name="T30" fmla="*/ 626 w 2416"/>
              <a:gd name="T31" fmla="*/ 1126 h 2209"/>
              <a:gd name="T32" fmla="*/ 553 w 2416"/>
              <a:gd name="T33" fmla="*/ 1010 h 2209"/>
              <a:gd name="T34" fmla="*/ 386 w 2416"/>
              <a:gd name="T35" fmla="*/ 755 h 2209"/>
              <a:gd name="T36" fmla="*/ 209 w 2416"/>
              <a:gd name="T37" fmla="*/ 573 h 2209"/>
              <a:gd name="T38" fmla="*/ 48 w 2416"/>
              <a:gd name="T39" fmla="*/ 787 h 2209"/>
              <a:gd name="T40" fmla="*/ 121 w 2416"/>
              <a:gd name="T41" fmla="*/ 1190 h 2209"/>
              <a:gd name="T42" fmla="*/ 355 w 2416"/>
              <a:gd name="T43" fmla="*/ 1178 h 2209"/>
              <a:gd name="T44" fmla="*/ 2011 w 2416"/>
              <a:gd name="T45" fmla="*/ 189 h 2209"/>
              <a:gd name="T46" fmla="*/ 1470 w 2416"/>
              <a:gd name="T47" fmla="*/ 25 h 2209"/>
              <a:gd name="T48" fmla="*/ 1383 w 2416"/>
              <a:gd name="T49" fmla="*/ 196 h 2209"/>
              <a:gd name="T50" fmla="*/ 1533 w 2416"/>
              <a:gd name="T51" fmla="*/ 610 h 2209"/>
              <a:gd name="T52" fmla="*/ 1588 w 2416"/>
              <a:gd name="T53" fmla="*/ 803 h 2209"/>
              <a:gd name="T54" fmla="*/ 1722 w 2416"/>
              <a:gd name="T55" fmla="*/ 938 h 2209"/>
              <a:gd name="T56" fmla="*/ 1907 w 2416"/>
              <a:gd name="T57" fmla="*/ 1240 h 2209"/>
              <a:gd name="T58" fmla="*/ 2277 w 2416"/>
              <a:gd name="T59" fmla="*/ 1135 h 2209"/>
              <a:gd name="T60" fmla="*/ 2323 w 2416"/>
              <a:gd name="T61" fmla="*/ 506 h 2209"/>
              <a:gd name="T62" fmla="*/ 1781 w 2416"/>
              <a:gd name="T63" fmla="*/ 1200 h 2209"/>
              <a:gd name="T64" fmla="*/ 1773 w 2416"/>
              <a:gd name="T65" fmla="*/ 1172 h 2209"/>
              <a:gd name="T66" fmla="*/ 1585 w 2416"/>
              <a:gd name="T67" fmla="*/ 862 h 2209"/>
              <a:gd name="T68" fmla="*/ 1317 w 2416"/>
              <a:gd name="T69" fmla="*/ 747 h 2209"/>
              <a:gd name="T70" fmla="*/ 907 w 2416"/>
              <a:gd name="T71" fmla="*/ 739 h 2209"/>
              <a:gd name="T72" fmla="*/ 489 w 2416"/>
              <a:gd name="T73" fmla="*/ 831 h 2209"/>
              <a:gd name="T74" fmla="*/ 627 w 2416"/>
              <a:gd name="T75" fmla="*/ 1004 h 2209"/>
              <a:gd name="T76" fmla="*/ 704 w 2416"/>
              <a:gd name="T77" fmla="*/ 1182 h 2209"/>
              <a:gd name="T78" fmla="*/ 704 w 2416"/>
              <a:gd name="T79" fmla="*/ 1183 h 2209"/>
              <a:gd name="T80" fmla="*/ 871 w 2416"/>
              <a:gd name="T81" fmla="*/ 1334 h 2209"/>
              <a:gd name="T82" fmla="*/ 1184 w 2416"/>
              <a:gd name="T83" fmla="*/ 1421 h 2209"/>
              <a:gd name="T84" fmla="*/ 1422 w 2416"/>
              <a:gd name="T85" fmla="*/ 1539 h 2209"/>
              <a:gd name="T86" fmla="*/ 1716 w 2416"/>
              <a:gd name="T87" fmla="*/ 1526 h 2209"/>
              <a:gd name="T88" fmla="*/ 1811 w 2416"/>
              <a:gd name="T89" fmla="*/ 1387 h 2209"/>
              <a:gd name="T90" fmla="*/ 1809 w 2416"/>
              <a:gd name="T91" fmla="*/ 1295 h 2209"/>
              <a:gd name="T92" fmla="*/ 1173 w 2416"/>
              <a:gd name="T93" fmla="*/ 1486 h 2209"/>
              <a:gd name="T94" fmla="*/ 1044 w 2416"/>
              <a:gd name="T95" fmla="*/ 1466 h 2209"/>
              <a:gd name="T96" fmla="*/ 984 w 2416"/>
              <a:gd name="T97" fmla="*/ 1573 h 2209"/>
              <a:gd name="T98" fmla="*/ 809 w 2416"/>
              <a:gd name="T99" fmla="*/ 1794 h 2209"/>
              <a:gd name="T100" fmla="*/ 752 w 2416"/>
              <a:gd name="T101" fmla="*/ 2011 h 2209"/>
              <a:gd name="T102" fmla="*/ 778 w 2416"/>
              <a:gd name="T103" fmla="*/ 2150 h 2209"/>
              <a:gd name="T104" fmla="*/ 880 w 2416"/>
              <a:gd name="T105" fmla="*/ 2177 h 2209"/>
              <a:gd name="T106" fmla="*/ 1012 w 2416"/>
              <a:gd name="T107" fmla="*/ 2005 h 2209"/>
              <a:gd name="T108" fmla="*/ 1226 w 2416"/>
              <a:gd name="T109" fmla="*/ 1733 h 2209"/>
              <a:gd name="T110" fmla="*/ 1245 w 2416"/>
              <a:gd name="T111" fmla="*/ 1541 h 2209"/>
              <a:gd name="T112" fmla="*/ 797 w 2416"/>
              <a:gd name="T113" fmla="*/ 1718 h 2209"/>
              <a:gd name="T114" fmla="*/ 977 w 2416"/>
              <a:gd name="T115" fmla="*/ 1520 h 2209"/>
              <a:gd name="T116" fmla="*/ 831 w 2416"/>
              <a:gd name="T117" fmla="*/ 1386 h 2209"/>
              <a:gd name="T118" fmla="*/ 584 w 2416"/>
              <a:gd name="T119" fmla="*/ 1299 h 2209"/>
              <a:gd name="T120" fmla="*/ 222 w 2416"/>
              <a:gd name="T121" fmla="*/ 1510 h 2209"/>
              <a:gd name="T122" fmla="*/ 569 w 2416"/>
              <a:gd name="T123" fmla="*/ 1809 h 2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16" h="2209">
                <a:moveTo>
                  <a:pt x="387" y="530"/>
                </a:moveTo>
                <a:cubicBezTo>
                  <a:pt x="412" y="587"/>
                  <a:pt x="412" y="651"/>
                  <a:pt x="436" y="708"/>
                </a:cubicBezTo>
                <a:cubicBezTo>
                  <a:pt x="445" y="729"/>
                  <a:pt x="445" y="729"/>
                  <a:pt x="445" y="729"/>
                </a:cubicBezTo>
                <a:cubicBezTo>
                  <a:pt x="454" y="752"/>
                  <a:pt x="490" y="770"/>
                  <a:pt x="524" y="768"/>
                </a:cubicBezTo>
                <a:cubicBezTo>
                  <a:pt x="524" y="768"/>
                  <a:pt x="524" y="768"/>
                  <a:pt x="553" y="767"/>
                </a:cubicBezTo>
                <a:cubicBezTo>
                  <a:pt x="666" y="760"/>
                  <a:pt x="772" y="718"/>
                  <a:pt x="883" y="698"/>
                </a:cubicBezTo>
                <a:cubicBezTo>
                  <a:pt x="954" y="685"/>
                  <a:pt x="1003" y="722"/>
                  <a:pt x="1070" y="733"/>
                </a:cubicBezTo>
                <a:cubicBezTo>
                  <a:pt x="1146" y="746"/>
                  <a:pt x="1215" y="702"/>
                  <a:pt x="1293" y="707"/>
                </a:cubicBezTo>
                <a:cubicBezTo>
                  <a:pt x="1348" y="710"/>
                  <a:pt x="1362" y="715"/>
                  <a:pt x="1362" y="715"/>
                </a:cubicBezTo>
                <a:cubicBezTo>
                  <a:pt x="1391" y="726"/>
                  <a:pt x="1424" y="722"/>
                  <a:pt x="1449" y="702"/>
                </a:cubicBezTo>
                <a:cubicBezTo>
                  <a:pt x="1478" y="678"/>
                  <a:pt x="1478" y="646"/>
                  <a:pt x="1477" y="611"/>
                </a:cubicBezTo>
                <a:cubicBezTo>
                  <a:pt x="1474" y="540"/>
                  <a:pt x="1468" y="462"/>
                  <a:pt x="1429" y="399"/>
                </a:cubicBezTo>
                <a:cubicBezTo>
                  <a:pt x="1401" y="353"/>
                  <a:pt x="1374" y="306"/>
                  <a:pt x="1351" y="256"/>
                </a:cubicBezTo>
                <a:cubicBezTo>
                  <a:pt x="1332" y="215"/>
                  <a:pt x="1322" y="170"/>
                  <a:pt x="1317" y="124"/>
                </a:cubicBezTo>
                <a:cubicBezTo>
                  <a:pt x="1312" y="92"/>
                  <a:pt x="1317" y="40"/>
                  <a:pt x="1281" y="23"/>
                </a:cubicBezTo>
                <a:cubicBezTo>
                  <a:pt x="1229" y="0"/>
                  <a:pt x="1155" y="13"/>
                  <a:pt x="1101" y="21"/>
                </a:cubicBezTo>
                <a:cubicBezTo>
                  <a:pt x="972" y="38"/>
                  <a:pt x="844" y="76"/>
                  <a:pt x="727" y="134"/>
                </a:cubicBezTo>
                <a:cubicBezTo>
                  <a:pt x="660" y="167"/>
                  <a:pt x="596" y="206"/>
                  <a:pt x="536" y="250"/>
                </a:cubicBezTo>
                <a:cubicBezTo>
                  <a:pt x="488" y="285"/>
                  <a:pt x="440" y="319"/>
                  <a:pt x="399" y="362"/>
                </a:cubicBezTo>
                <a:cubicBezTo>
                  <a:pt x="380" y="382"/>
                  <a:pt x="359" y="405"/>
                  <a:pt x="353" y="433"/>
                </a:cubicBezTo>
                <a:cubicBezTo>
                  <a:pt x="346" y="467"/>
                  <a:pt x="367" y="492"/>
                  <a:pt x="381" y="520"/>
                </a:cubicBezTo>
                <a:cubicBezTo>
                  <a:pt x="383" y="523"/>
                  <a:pt x="385" y="527"/>
                  <a:pt x="387" y="530"/>
                </a:cubicBezTo>
                <a:close/>
                <a:moveTo>
                  <a:pt x="355" y="1178"/>
                </a:moveTo>
                <a:cubicBezTo>
                  <a:pt x="385" y="1181"/>
                  <a:pt x="417" y="1193"/>
                  <a:pt x="450" y="1207"/>
                </a:cubicBezTo>
                <a:cubicBezTo>
                  <a:pt x="487" y="1223"/>
                  <a:pt x="524" y="1242"/>
                  <a:pt x="558" y="1255"/>
                </a:cubicBezTo>
                <a:cubicBezTo>
                  <a:pt x="577" y="1263"/>
                  <a:pt x="598" y="1267"/>
                  <a:pt x="617" y="1272"/>
                </a:cubicBezTo>
                <a:cubicBezTo>
                  <a:pt x="635" y="1276"/>
                  <a:pt x="647" y="1281"/>
                  <a:pt x="665" y="1278"/>
                </a:cubicBezTo>
                <a:cubicBezTo>
                  <a:pt x="673" y="1276"/>
                  <a:pt x="684" y="1277"/>
                  <a:pt x="689" y="1270"/>
                </a:cubicBezTo>
                <a:cubicBezTo>
                  <a:pt x="701" y="1256"/>
                  <a:pt x="690" y="1228"/>
                  <a:pt x="680" y="1218"/>
                </a:cubicBezTo>
                <a:cubicBezTo>
                  <a:pt x="670" y="1209"/>
                  <a:pt x="661" y="1200"/>
                  <a:pt x="653" y="1190"/>
                </a:cubicBezTo>
                <a:cubicBezTo>
                  <a:pt x="648" y="1184"/>
                  <a:pt x="643" y="1177"/>
                  <a:pt x="640" y="1169"/>
                </a:cubicBezTo>
                <a:cubicBezTo>
                  <a:pt x="634" y="1156"/>
                  <a:pt x="627" y="1141"/>
                  <a:pt x="626" y="1126"/>
                </a:cubicBezTo>
                <a:cubicBezTo>
                  <a:pt x="625" y="1110"/>
                  <a:pt x="624" y="1097"/>
                  <a:pt x="619" y="1082"/>
                </a:cubicBezTo>
                <a:cubicBezTo>
                  <a:pt x="607" y="1051"/>
                  <a:pt x="583" y="1023"/>
                  <a:pt x="553" y="1010"/>
                </a:cubicBezTo>
                <a:cubicBezTo>
                  <a:pt x="553" y="1010"/>
                  <a:pt x="521" y="997"/>
                  <a:pt x="479" y="944"/>
                </a:cubicBezTo>
                <a:cubicBezTo>
                  <a:pt x="450" y="907"/>
                  <a:pt x="395" y="775"/>
                  <a:pt x="386" y="755"/>
                </a:cubicBezTo>
                <a:cubicBezTo>
                  <a:pt x="364" y="704"/>
                  <a:pt x="374" y="643"/>
                  <a:pt x="356" y="592"/>
                </a:cubicBezTo>
                <a:cubicBezTo>
                  <a:pt x="333" y="526"/>
                  <a:pt x="256" y="534"/>
                  <a:pt x="209" y="573"/>
                </a:cubicBezTo>
                <a:cubicBezTo>
                  <a:pt x="209" y="573"/>
                  <a:pt x="194" y="586"/>
                  <a:pt x="138" y="637"/>
                </a:cubicBezTo>
                <a:cubicBezTo>
                  <a:pt x="94" y="677"/>
                  <a:pt x="73" y="735"/>
                  <a:pt x="48" y="787"/>
                </a:cubicBezTo>
                <a:cubicBezTo>
                  <a:pt x="6" y="879"/>
                  <a:pt x="0" y="959"/>
                  <a:pt x="1" y="1058"/>
                </a:cubicBezTo>
                <a:cubicBezTo>
                  <a:pt x="2" y="1136"/>
                  <a:pt x="54" y="1160"/>
                  <a:pt x="121" y="1190"/>
                </a:cubicBezTo>
                <a:cubicBezTo>
                  <a:pt x="121" y="1190"/>
                  <a:pt x="132" y="1194"/>
                  <a:pt x="176" y="1197"/>
                </a:cubicBezTo>
                <a:cubicBezTo>
                  <a:pt x="235" y="1201"/>
                  <a:pt x="297" y="1172"/>
                  <a:pt x="355" y="1178"/>
                </a:cubicBezTo>
                <a:close/>
                <a:moveTo>
                  <a:pt x="2323" y="506"/>
                </a:moveTo>
                <a:cubicBezTo>
                  <a:pt x="2249" y="371"/>
                  <a:pt x="2134" y="255"/>
                  <a:pt x="2011" y="189"/>
                </a:cubicBezTo>
                <a:cubicBezTo>
                  <a:pt x="1900" y="130"/>
                  <a:pt x="1747" y="56"/>
                  <a:pt x="1622" y="40"/>
                </a:cubicBezTo>
                <a:cubicBezTo>
                  <a:pt x="1540" y="30"/>
                  <a:pt x="1470" y="25"/>
                  <a:pt x="1470" y="25"/>
                </a:cubicBezTo>
                <a:cubicBezTo>
                  <a:pt x="1417" y="21"/>
                  <a:pt x="1369" y="61"/>
                  <a:pt x="1364" y="114"/>
                </a:cubicBezTo>
                <a:cubicBezTo>
                  <a:pt x="1364" y="114"/>
                  <a:pt x="1362" y="137"/>
                  <a:pt x="1383" y="196"/>
                </a:cubicBezTo>
                <a:cubicBezTo>
                  <a:pt x="1409" y="267"/>
                  <a:pt x="1445" y="333"/>
                  <a:pt x="1485" y="398"/>
                </a:cubicBezTo>
                <a:cubicBezTo>
                  <a:pt x="1524" y="460"/>
                  <a:pt x="1530" y="538"/>
                  <a:pt x="1533" y="610"/>
                </a:cubicBezTo>
                <a:cubicBezTo>
                  <a:pt x="1535" y="657"/>
                  <a:pt x="1535" y="657"/>
                  <a:pt x="1535" y="657"/>
                </a:cubicBezTo>
                <a:cubicBezTo>
                  <a:pt x="1520" y="707"/>
                  <a:pt x="1544" y="773"/>
                  <a:pt x="1588" y="803"/>
                </a:cubicBezTo>
                <a:cubicBezTo>
                  <a:pt x="1588" y="803"/>
                  <a:pt x="1613" y="820"/>
                  <a:pt x="1644" y="848"/>
                </a:cubicBezTo>
                <a:cubicBezTo>
                  <a:pt x="1669" y="872"/>
                  <a:pt x="1698" y="902"/>
                  <a:pt x="1722" y="938"/>
                </a:cubicBezTo>
                <a:cubicBezTo>
                  <a:pt x="1755" y="989"/>
                  <a:pt x="1775" y="1050"/>
                  <a:pt x="1797" y="1107"/>
                </a:cubicBezTo>
                <a:cubicBezTo>
                  <a:pt x="1822" y="1173"/>
                  <a:pt x="1827" y="1230"/>
                  <a:pt x="1907" y="1240"/>
                </a:cubicBezTo>
                <a:cubicBezTo>
                  <a:pt x="1980" y="1250"/>
                  <a:pt x="2041" y="1287"/>
                  <a:pt x="2115" y="1256"/>
                </a:cubicBezTo>
                <a:cubicBezTo>
                  <a:pt x="2175" y="1230"/>
                  <a:pt x="2231" y="1180"/>
                  <a:pt x="2277" y="1135"/>
                </a:cubicBezTo>
                <a:cubicBezTo>
                  <a:pt x="2362" y="1050"/>
                  <a:pt x="2402" y="950"/>
                  <a:pt x="2409" y="847"/>
                </a:cubicBezTo>
                <a:cubicBezTo>
                  <a:pt x="2416" y="732"/>
                  <a:pt x="2383" y="613"/>
                  <a:pt x="2323" y="506"/>
                </a:cubicBezTo>
                <a:close/>
                <a:moveTo>
                  <a:pt x="1809" y="1295"/>
                </a:moveTo>
                <a:cubicBezTo>
                  <a:pt x="1803" y="1263"/>
                  <a:pt x="1789" y="1231"/>
                  <a:pt x="1781" y="1200"/>
                </a:cubicBezTo>
                <a:cubicBezTo>
                  <a:pt x="1781" y="1200"/>
                  <a:pt x="1781" y="1200"/>
                  <a:pt x="1774" y="1177"/>
                </a:cubicBezTo>
                <a:cubicBezTo>
                  <a:pt x="1774" y="1176"/>
                  <a:pt x="1773" y="1174"/>
                  <a:pt x="1773" y="1172"/>
                </a:cubicBezTo>
                <a:cubicBezTo>
                  <a:pt x="1752" y="1100"/>
                  <a:pt x="1731" y="1044"/>
                  <a:pt x="1689" y="980"/>
                </a:cubicBezTo>
                <a:cubicBezTo>
                  <a:pt x="1661" y="936"/>
                  <a:pt x="1625" y="896"/>
                  <a:pt x="1585" y="862"/>
                </a:cubicBezTo>
                <a:cubicBezTo>
                  <a:pt x="1552" y="833"/>
                  <a:pt x="1515" y="809"/>
                  <a:pt x="1476" y="790"/>
                </a:cubicBezTo>
                <a:cubicBezTo>
                  <a:pt x="1426" y="766"/>
                  <a:pt x="1372" y="751"/>
                  <a:pt x="1317" y="747"/>
                </a:cubicBezTo>
                <a:cubicBezTo>
                  <a:pt x="1239" y="743"/>
                  <a:pt x="1170" y="787"/>
                  <a:pt x="1094" y="774"/>
                </a:cubicBezTo>
                <a:cubicBezTo>
                  <a:pt x="1027" y="762"/>
                  <a:pt x="978" y="726"/>
                  <a:pt x="907" y="739"/>
                </a:cubicBezTo>
                <a:cubicBezTo>
                  <a:pt x="796" y="758"/>
                  <a:pt x="690" y="801"/>
                  <a:pt x="577" y="807"/>
                </a:cubicBezTo>
                <a:cubicBezTo>
                  <a:pt x="548" y="809"/>
                  <a:pt x="488" y="788"/>
                  <a:pt x="489" y="831"/>
                </a:cubicBezTo>
                <a:cubicBezTo>
                  <a:pt x="489" y="859"/>
                  <a:pt x="535" y="915"/>
                  <a:pt x="553" y="938"/>
                </a:cubicBezTo>
                <a:cubicBezTo>
                  <a:pt x="595" y="991"/>
                  <a:pt x="627" y="1004"/>
                  <a:pt x="627" y="1004"/>
                </a:cubicBezTo>
                <a:cubicBezTo>
                  <a:pt x="676" y="1025"/>
                  <a:pt x="709" y="1085"/>
                  <a:pt x="700" y="1137"/>
                </a:cubicBezTo>
                <a:cubicBezTo>
                  <a:pt x="700" y="1137"/>
                  <a:pt x="699" y="1143"/>
                  <a:pt x="704" y="1182"/>
                </a:cubicBezTo>
                <a:cubicBezTo>
                  <a:pt x="704" y="1182"/>
                  <a:pt x="704" y="1183"/>
                  <a:pt x="704" y="1183"/>
                </a:cubicBezTo>
                <a:cubicBezTo>
                  <a:pt x="704" y="1183"/>
                  <a:pt x="704" y="1183"/>
                  <a:pt x="704" y="1183"/>
                </a:cubicBezTo>
                <a:cubicBezTo>
                  <a:pt x="707" y="1209"/>
                  <a:pt x="734" y="1224"/>
                  <a:pt x="753" y="1238"/>
                </a:cubicBezTo>
                <a:cubicBezTo>
                  <a:pt x="796" y="1269"/>
                  <a:pt x="821" y="1312"/>
                  <a:pt x="871" y="1334"/>
                </a:cubicBezTo>
                <a:cubicBezTo>
                  <a:pt x="921" y="1356"/>
                  <a:pt x="975" y="1374"/>
                  <a:pt x="1030" y="1384"/>
                </a:cubicBezTo>
                <a:cubicBezTo>
                  <a:pt x="1079" y="1393"/>
                  <a:pt x="1143" y="1388"/>
                  <a:pt x="1184" y="1421"/>
                </a:cubicBezTo>
                <a:cubicBezTo>
                  <a:pt x="1223" y="1453"/>
                  <a:pt x="1247" y="1484"/>
                  <a:pt x="1295" y="1503"/>
                </a:cubicBezTo>
                <a:cubicBezTo>
                  <a:pt x="1335" y="1518"/>
                  <a:pt x="1380" y="1527"/>
                  <a:pt x="1422" y="1539"/>
                </a:cubicBezTo>
                <a:cubicBezTo>
                  <a:pt x="1463" y="1552"/>
                  <a:pt x="1502" y="1574"/>
                  <a:pt x="1545" y="1579"/>
                </a:cubicBezTo>
                <a:cubicBezTo>
                  <a:pt x="1608" y="1586"/>
                  <a:pt x="1668" y="1566"/>
                  <a:pt x="1716" y="1526"/>
                </a:cubicBezTo>
                <a:cubicBezTo>
                  <a:pt x="1739" y="1506"/>
                  <a:pt x="1759" y="1483"/>
                  <a:pt x="1775" y="1458"/>
                </a:cubicBezTo>
                <a:cubicBezTo>
                  <a:pt x="1790" y="1436"/>
                  <a:pt x="1806" y="1413"/>
                  <a:pt x="1811" y="1387"/>
                </a:cubicBezTo>
                <a:cubicBezTo>
                  <a:pt x="1816" y="1367"/>
                  <a:pt x="1814" y="1341"/>
                  <a:pt x="1812" y="1320"/>
                </a:cubicBezTo>
                <a:cubicBezTo>
                  <a:pt x="1812" y="1312"/>
                  <a:pt x="1810" y="1304"/>
                  <a:pt x="1809" y="1295"/>
                </a:cubicBezTo>
                <a:close/>
                <a:moveTo>
                  <a:pt x="1174" y="1487"/>
                </a:moveTo>
                <a:cubicBezTo>
                  <a:pt x="1173" y="1486"/>
                  <a:pt x="1173" y="1486"/>
                  <a:pt x="1173" y="1486"/>
                </a:cubicBezTo>
                <a:cubicBezTo>
                  <a:pt x="1149" y="1474"/>
                  <a:pt x="1132" y="1463"/>
                  <a:pt x="1105" y="1460"/>
                </a:cubicBezTo>
                <a:cubicBezTo>
                  <a:pt x="1086" y="1457"/>
                  <a:pt x="1058" y="1447"/>
                  <a:pt x="1044" y="1466"/>
                </a:cubicBezTo>
                <a:cubicBezTo>
                  <a:pt x="1035" y="1479"/>
                  <a:pt x="1028" y="1493"/>
                  <a:pt x="1021" y="1506"/>
                </a:cubicBezTo>
                <a:cubicBezTo>
                  <a:pt x="1009" y="1528"/>
                  <a:pt x="998" y="1552"/>
                  <a:pt x="984" y="1573"/>
                </a:cubicBezTo>
                <a:cubicBezTo>
                  <a:pt x="956" y="1616"/>
                  <a:pt x="925" y="1656"/>
                  <a:pt x="892" y="1695"/>
                </a:cubicBezTo>
                <a:cubicBezTo>
                  <a:pt x="866" y="1726"/>
                  <a:pt x="825" y="1756"/>
                  <a:pt x="809" y="1794"/>
                </a:cubicBezTo>
                <a:cubicBezTo>
                  <a:pt x="793" y="1830"/>
                  <a:pt x="802" y="1871"/>
                  <a:pt x="789" y="1907"/>
                </a:cubicBezTo>
                <a:cubicBezTo>
                  <a:pt x="776" y="1941"/>
                  <a:pt x="762" y="1975"/>
                  <a:pt x="752" y="2011"/>
                </a:cubicBezTo>
                <a:cubicBezTo>
                  <a:pt x="743" y="2043"/>
                  <a:pt x="720" y="2102"/>
                  <a:pt x="735" y="2135"/>
                </a:cubicBezTo>
                <a:cubicBezTo>
                  <a:pt x="746" y="2160"/>
                  <a:pt x="754" y="2153"/>
                  <a:pt x="778" y="2150"/>
                </a:cubicBezTo>
                <a:cubicBezTo>
                  <a:pt x="811" y="2145"/>
                  <a:pt x="847" y="2145"/>
                  <a:pt x="872" y="2170"/>
                </a:cubicBezTo>
                <a:cubicBezTo>
                  <a:pt x="880" y="2177"/>
                  <a:pt x="880" y="2177"/>
                  <a:pt x="880" y="2177"/>
                </a:cubicBezTo>
                <a:cubicBezTo>
                  <a:pt x="895" y="2209"/>
                  <a:pt x="926" y="2196"/>
                  <a:pt x="948" y="2148"/>
                </a:cubicBezTo>
                <a:cubicBezTo>
                  <a:pt x="948" y="2148"/>
                  <a:pt x="979" y="2082"/>
                  <a:pt x="1012" y="2005"/>
                </a:cubicBezTo>
                <a:cubicBezTo>
                  <a:pt x="1044" y="1930"/>
                  <a:pt x="1099" y="1861"/>
                  <a:pt x="1154" y="1801"/>
                </a:cubicBezTo>
                <a:cubicBezTo>
                  <a:pt x="1177" y="1776"/>
                  <a:pt x="1206" y="1761"/>
                  <a:pt x="1226" y="1733"/>
                </a:cubicBezTo>
                <a:cubicBezTo>
                  <a:pt x="1248" y="1702"/>
                  <a:pt x="1265" y="1664"/>
                  <a:pt x="1267" y="1625"/>
                </a:cubicBezTo>
                <a:cubicBezTo>
                  <a:pt x="1269" y="1596"/>
                  <a:pt x="1263" y="1564"/>
                  <a:pt x="1245" y="1541"/>
                </a:cubicBezTo>
                <a:cubicBezTo>
                  <a:pt x="1226" y="1515"/>
                  <a:pt x="1202" y="1501"/>
                  <a:pt x="1174" y="1487"/>
                </a:cubicBezTo>
                <a:close/>
                <a:moveTo>
                  <a:pt x="797" y="1718"/>
                </a:moveTo>
                <a:cubicBezTo>
                  <a:pt x="838" y="1673"/>
                  <a:pt x="878" y="1628"/>
                  <a:pt x="919" y="1583"/>
                </a:cubicBezTo>
                <a:cubicBezTo>
                  <a:pt x="935" y="1566"/>
                  <a:pt x="962" y="1543"/>
                  <a:pt x="977" y="1520"/>
                </a:cubicBezTo>
                <a:cubicBezTo>
                  <a:pt x="981" y="1515"/>
                  <a:pt x="984" y="1510"/>
                  <a:pt x="986" y="1504"/>
                </a:cubicBezTo>
                <a:cubicBezTo>
                  <a:pt x="1012" y="1431"/>
                  <a:pt x="881" y="1406"/>
                  <a:pt x="831" y="1386"/>
                </a:cubicBezTo>
                <a:cubicBezTo>
                  <a:pt x="782" y="1366"/>
                  <a:pt x="699" y="1338"/>
                  <a:pt x="649" y="1322"/>
                </a:cubicBezTo>
                <a:cubicBezTo>
                  <a:pt x="649" y="1322"/>
                  <a:pt x="623" y="1314"/>
                  <a:pt x="584" y="1299"/>
                </a:cubicBezTo>
                <a:cubicBezTo>
                  <a:pt x="473" y="1257"/>
                  <a:pt x="194" y="1132"/>
                  <a:pt x="183" y="1346"/>
                </a:cubicBezTo>
                <a:cubicBezTo>
                  <a:pt x="180" y="1402"/>
                  <a:pt x="206" y="1458"/>
                  <a:pt x="222" y="1510"/>
                </a:cubicBezTo>
                <a:cubicBezTo>
                  <a:pt x="253" y="1611"/>
                  <a:pt x="320" y="1720"/>
                  <a:pt x="409" y="1779"/>
                </a:cubicBezTo>
                <a:cubicBezTo>
                  <a:pt x="458" y="1811"/>
                  <a:pt x="512" y="1813"/>
                  <a:pt x="569" y="1809"/>
                </a:cubicBezTo>
                <a:cubicBezTo>
                  <a:pt x="666" y="1800"/>
                  <a:pt x="729" y="1795"/>
                  <a:pt x="797" y="1718"/>
                </a:cubicBezTo>
                <a:close/>
              </a:path>
            </a:pathLst>
          </a:custGeom>
          <a:solidFill>
            <a:srgbClr val="FFFFFF"/>
          </a:solidFill>
          <a:ln>
            <a:noFill/>
          </a:ln>
        </p:spPr>
        <p:txBody>
          <a:bodyPr vert="horz" wrap="square" lIns="83922" tIns="41961" rIns="83922" bIns="41961" numCol="1" anchor="t" anchorCtr="0" compatLnSpc="1">
            <a:prstTxWarp prst="textNoShape">
              <a:avLst/>
            </a:prstTxWarp>
          </a:bodyPr>
          <a:lstStyle/>
          <a:p>
            <a:endParaRPr lang="en-US" sz="1632">
              <a:solidFill>
                <a:srgbClr val="000000"/>
              </a:solidFill>
            </a:endParaRPr>
          </a:p>
        </p:txBody>
      </p:sp>
      <p:sp>
        <p:nvSpPr>
          <p:cNvPr id="15" name="Freeform 14"/>
          <p:cNvSpPr>
            <a:spLocks noEditPoints="1"/>
          </p:cNvSpPr>
          <p:nvPr/>
        </p:nvSpPr>
        <p:spPr bwMode="black">
          <a:xfrm>
            <a:off x="9055556" y="2279070"/>
            <a:ext cx="1608939" cy="1429020"/>
          </a:xfrm>
          <a:custGeom>
            <a:avLst/>
            <a:gdLst>
              <a:gd name="T0" fmla="*/ 195 w 300"/>
              <a:gd name="T1" fmla="*/ 217 h 266"/>
              <a:gd name="T2" fmla="*/ 196 w 300"/>
              <a:gd name="T3" fmla="*/ 227 h 266"/>
              <a:gd name="T4" fmla="*/ 149 w 300"/>
              <a:gd name="T5" fmla="*/ 266 h 266"/>
              <a:gd name="T6" fmla="*/ 8 w 300"/>
              <a:gd name="T7" fmla="*/ 116 h 266"/>
              <a:gd name="T8" fmla="*/ 0 w 300"/>
              <a:gd name="T9" fmla="*/ 78 h 266"/>
              <a:gd name="T10" fmla="*/ 78 w 300"/>
              <a:gd name="T11" fmla="*/ 0 h 266"/>
              <a:gd name="T12" fmla="*/ 150 w 300"/>
              <a:gd name="T13" fmla="*/ 48 h 266"/>
              <a:gd name="T14" fmla="*/ 222 w 300"/>
              <a:gd name="T15" fmla="*/ 0 h 266"/>
              <a:gd name="T16" fmla="*/ 300 w 300"/>
              <a:gd name="T17" fmla="*/ 78 h 266"/>
              <a:gd name="T18" fmla="*/ 292 w 300"/>
              <a:gd name="T19" fmla="*/ 116 h 266"/>
              <a:gd name="T20" fmla="*/ 262 w 300"/>
              <a:gd name="T21" fmla="*/ 162 h 266"/>
              <a:gd name="T22" fmla="*/ 251 w 300"/>
              <a:gd name="T23" fmla="*/ 161 h 266"/>
              <a:gd name="T24" fmla="*/ 195 w 300"/>
              <a:gd name="T25" fmla="*/ 217 h 266"/>
              <a:gd name="T26" fmla="*/ 257 w 300"/>
              <a:gd name="T27" fmla="*/ 211 h 266"/>
              <a:gd name="T28" fmla="*/ 275 w 300"/>
              <a:gd name="T29" fmla="*/ 211 h 266"/>
              <a:gd name="T30" fmla="*/ 275 w 300"/>
              <a:gd name="T31" fmla="*/ 223 h 266"/>
              <a:gd name="T32" fmla="*/ 257 w 300"/>
              <a:gd name="T33" fmla="*/ 223 h 266"/>
              <a:gd name="T34" fmla="*/ 257 w 300"/>
              <a:gd name="T35" fmla="*/ 241 h 266"/>
              <a:gd name="T36" fmla="*/ 245 w 300"/>
              <a:gd name="T37" fmla="*/ 241 h 266"/>
              <a:gd name="T38" fmla="*/ 245 w 300"/>
              <a:gd name="T39" fmla="*/ 223 h 266"/>
              <a:gd name="T40" fmla="*/ 227 w 300"/>
              <a:gd name="T41" fmla="*/ 223 h 266"/>
              <a:gd name="T42" fmla="*/ 227 w 300"/>
              <a:gd name="T43" fmla="*/ 211 h 266"/>
              <a:gd name="T44" fmla="*/ 245 w 300"/>
              <a:gd name="T45" fmla="*/ 211 h 266"/>
              <a:gd name="T46" fmla="*/ 245 w 300"/>
              <a:gd name="T47" fmla="*/ 193 h 266"/>
              <a:gd name="T48" fmla="*/ 257 w 300"/>
              <a:gd name="T49" fmla="*/ 193 h 266"/>
              <a:gd name="T50" fmla="*/ 257 w 300"/>
              <a:gd name="T51" fmla="*/ 211 h 266"/>
              <a:gd name="T52" fmla="*/ 251 w 300"/>
              <a:gd name="T53" fmla="*/ 258 h 266"/>
              <a:gd name="T54" fmla="*/ 210 w 300"/>
              <a:gd name="T55" fmla="*/ 217 h 266"/>
              <a:gd name="T56" fmla="*/ 251 w 300"/>
              <a:gd name="T57" fmla="*/ 176 h 266"/>
              <a:gd name="T58" fmla="*/ 293 w 300"/>
              <a:gd name="T59" fmla="*/ 217 h 266"/>
              <a:gd name="T60" fmla="*/ 251 w 300"/>
              <a:gd name="T61" fmla="*/ 258 h 266"/>
              <a:gd name="T62" fmla="*/ 251 w 300"/>
              <a:gd name="T63" fmla="*/ 168 h 266"/>
              <a:gd name="T64" fmla="*/ 203 w 300"/>
              <a:gd name="T65" fmla="*/ 217 h 266"/>
              <a:gd name="T66" fmla="*/ 251 w 300"/>
              <a:gd name="T67" fmla="*/ 266 h 266"/>
              <a:gd name="T68" fmla="*/ 300 w 300"/>
              <a:gd name="T69" fmla="*/ 217 h 266"/>
              <a:gd name="T70" fmla="*/ 251 w 300"/>
              <a:gd name="T71" fmla="*/ 168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0" h="266">
                <a:moveTo>
                  <a:pt x="195" y="217"/>
                </a:moveTo>
                <a:cubicBezTo>
                  <a:pt x="195" y="221"/>
                  <a:pt x="195" y="224"/>
                  <a:pt x="196" y="227"/>
                </a:cubicBezTo>
                <a:cubicBezTo>
                  <a:pt x="170" y="250"/>
                  <a:pt x="149" y="266"/>
                  <a:pt x="149" y="266"/>
                </a:cubicBezTo>
                <a:cubicBezTo>
                  <a:pt x="149" y="266"/>
                  <a:pt x="32" y="176"/>
                  <a:pt x="8" y="116"/>
                </a:cubicBezTo>
                <a:cubicBezTo>
                  <a:pt x="4" y="106"/>
                  <a:pt x="0" y="90"/>
                  <a:pt x="0" y="78"/>
                </a:cubicBezTo>
                <a:cubicBezTo>
                  <a:pt x="0" y="35"/>
                  <a:pt x="35" y="0"/>
                  <a:pt x="78" y="0"/>
                </a:cubicBezTo>
                <a:cubicBezTo>
                  <a:pt x="110" y="0"/>
                  <a:pt x="138" y="20"/>
                  <a:pt x="150" y="48"/>
                </a:cubicBezTo>
                <a:cubicBezTo>
                  <a:pt x="162" y="20"/>
                  <a:pt x="190" y="0"/>
                  <a:pt x="222" y="0"/>
                </a:cubicBezTo>
                <a:cubicBezTo>
                  <a:pt x="265" y="0"/>
                  <a:pt x="300" y="35"/>
                  <a:pt x="300" y="78"/>
                </a:cubicBezTo>
                <a:cubicBezTo>
                  <a:pt x="300" y="91"/>
                  <a:pt x="296" y="106"/>
                  <a:pt x="292" y="116"/>
                </a:cubicBezTo>
                <a:cubicBezTo>
                  <a:pt x="287" y="130"/>
                  <a:pt x="275" y="146"/>
                  <a:pt x="262" y="162"/>
                </a:cubicBezTo>
                <a:cubicBezTo>
                  <a:pt x="258" y="161"/>
                  <a:pt x="255" y="161"/>
                  <a:pt x="251" y="161"/>
                </a:cubicBezTo>
                <a:cubicBezTo>
                  <a:pt x="220" y="161"/>
                  <a:pt x="195" y="186"/>
                  <a:pt x="195" y="217"/>
                </a:cubicBezTo>
                <a:close/>
                <a:moveTo>
                  <a:pt x="257" y="211"/>
                </a:moveTo>
                <a:cubicBezTo>
                  <a:pt x="275" y="211"/>
                  <a:pt x="275" y="211"/>
                  <a:pt x="275" y="211"/>
                </a:cubicBezTo>
                <a:cubicBezTo>
                  <a:pt x="275" y="223"/>
                  <a:pt x="275" y="223"/>
                  <a:pt x="275" y="223"/>
                </a:cubicBezTo>
                <a:cubicBezTo>
                  <a:pt x="257" y="223"/>
                  <a:pt x="257" y="223"/>
                  <a:pt x="257" y="223"/>
                </a:cubicBezTo>
                <a:cubicBezTo>
                  <a:pt x="257" y="241"/>
                  <a:pt x="257" y="241"/>
                  <a:pt x="257" y="241"/>
                </a:cubicBezTo>
                <a:cubicBezTo>
                  <a:pt x="245" y="241"/>
                  <a:pt x="245" y="241"/>
                  <a:pt x="245" y="241"/>
                </a:cubicBezTo>
                <a:cubicBezTo>
                  <a:pt x="245" y="223"/>
                  <a:pt x="245" y="223"/>
                  <a:pt x="245" y="223"/>
                </a:cubicBezTo>
                <a:cubicBezTo>
                  <a:pt x="227" y="223"/>
                  <a:pt x="227" y="223"/>
                  <a:pt x="227" y="223"/>
                </a:cubicBezTo>
                <a:cubicBezTo>
                  <a:pt x="227" y="211"/>
                  <a:pt x="227" y="211"/>
                  <a:pt x="227" y="211"/>
                </a:cubicBezTo>
                <a:cubicBezTo>
                  <a:pt x="245" y="211"/>
                  <a:pt x="245" y="211"/>
                  <a:pt x="245" y="211"/>
                </a:cubicBezTo>
                <a:cubicBezTo>
                  <a:pt x="245" y="193"/>
                  <a:pt x="245" y="193"/>
                  <a:pt x="245" y="193"/>
                </a:cubicBezTo>
                <a:cubicBezTo>
                  <a:pt x="257" y="193"/>
                  <a:pt x="257" y="193"/>
                  <a:pt x="257" y="193"/>
                </a:cubicBezTo>
                <a:lnTo>
                  <a:pt x="257" y="211"/>
                </a:lnTo>
                <a:close/>
                <a:moveTo>
                  <a:pt x="251" y="258"/>
                </a:moveTo>
                <a:cubicBezTo>
                  <a:pt x="229" y="258"/>
                  <a:pt x="210" y="240"/>
                  <a:pt x="210" y="217"/>
                </a:cubicBezTo>
                <a:cubicBezTo>
                  <a:pt x="210" y="194"/>
                  <a:pt x="229" y="176"/>
                  <a:pt x="251" y="176"/>
                </a:cubicBezTo>
                <a:cubicBezTo>
                  <a:pt x="274" y="176"/>
                  <a:pt x="293" y="194"/>
                  <a:pt x="293" y="217"/>
                </a:cubicBezTo>
                <a:cubicBezTo>
                  <a:pt x="293" y="240"/>
                  <a:pt x="274" y="258"/>
                  <a:pt x="251" y="258"/>
                </a:cubicBezTo>
                <a:close/>
                <a:moveTo>
                  <a:pt x="251" y="168"/>
                </a:moveTo>
                <a:cubicBezTo>
                  <a:pt x="224" y="168"/>
                  <a:pt x="203" y="190"/>
                  <a:pt x="203" y="217"/>
                </a:cubicBezTo>
                <a:cubicBezTo>
                  <a:pt x="203" y="244"/>
                  <a:pt x="224" y="266"/>
                  <a:pt x="251" y="266"/>
                </a:cubicBezTo>
                <a:cubicBezTo>
                  <a:pt x="278" y="266"/>
                  <a:pt x="300" y="244"/>
                  <a:pt x="300" y="217"/>
                </a:cubicBezTo>
                <a:cubicBezTo>
                  <a:pt x="300" y="190"/>
                  <a:pt x="278" y="168"/>
                  <a:pt x="251" y="168"/>
                </a:cubicBezTo>
                <a:close/>
              </a:path>
            </a:pathLst>
          </a:custGeom>
          <a:solidFill>
            <a:srgbClr val="FFFFFF"/>
          </a:solidFill>
          <a:ln>
            <a:noFill/>
          </a:ln>
        </p:spPr>
        <p:txBody>
          <a:bodyPr vert="horz" wrap="square" lIns="83943" tIns="41972" rIns="83943" bIns="41972" numCol="1" anchor="t" anchorCtr="0" compatLnSpc="1">
            <a:prstTxWarp prst="textNoShape">
              <a:avLst/>
            </a:prstTxWarp>
          </a:bodyPr>
          <a:lstStyle/>
          <a:p>
            <a:endParaRPr lang="en-US" sz="1632">
              <a:solidFill>
                <a:srgbClr val="FFFFFF"/>
              </a:solidFill>
            </a:endParaRPr>
          </a:p>
        </p:txBody>
      </p:sp>
    </p:spTree>
    <p:extLst>
      <p:ext uri="{BB962C8B-B14F-4D97-AF65-F5344CB8AC3E}">
        <p14:creationId xmlns:p14="http://schemas.microsoft.com/office/powerpoint/2010/main" val="280068461"/>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Font typeface="Arial" pitchFamily="34" charset="0"/>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13442380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31324828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
            <a:extLst>
              <a:ext uri="{28A0092B-C50C-407E-A947-70E740481C1C}">
                <a14:useLocalDpi xmlns:a14="http://schemas.microsoft.com/office/drawing/2010/main" val="0"/>
              </a:ext>
            </a:extLst>
          </a:blip>
          <a:srcRect r="-252"/>
          <a:stretch/>
        </p:blipFill>
        <p:spPr>
          <a:xfrm flipH="1">
            <a:off x="4275836" y="1470262"/>
            <a:ext cx="3883423" cy="3883423"/>
          </a:xfrm>
          <a:prstGeom prst="rect">
            <a:avLst/>
          </a:prstGeom>
        </p:spPr>
      </p:pic>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88633" y="1470262"/>
            <a:ext cx="3875819" cy="3875819"/>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8278245" y="1474434"/>
            <a:ext cx="3871647" cy="3871647"/>
          </a:xfrm>
          <a:prstGeom prst="rect">
            <a:avLst/>
          </a:prstGeom>
        </p:spPr>
      </p:pic>
      <p:sp>
        <p:nvSpPr>
          <p:cNvPr id="7" name="Title 14"/>
          <p:cNvSpPr>
            <a:spLocks noGrp="1"/>
          </p:cNvSpPr>
          <p:nvPr>
            <p:ph type="title"/>
          </p:nvPr>
        </p:nvSpPr>
        <p:spPr/>
        <p:txBody>
          <a:bodyPr/>
          <a:lstStyle/>
          <a:p>
            <a:r>
              <a:rPr lang="en-US" dirty="0" smtClean="0"/>
              <a:t>Project management </a:t>
            </a:r>
            <a:r>
              <a:rPr lang="en-US" dirty="0"/>
              <a:t>today</a:t>
            </a:r>
            <a:br>
              <a:rPr lang="en-US" dirty="0"/>
            </a:br>
            <a:endParaRPr lang="en-US" dirty="0"/>
          </a:p>
        </p:txBody>
      </p:sp>
      <p:sp>
        <p:nvSpPr>
          <p:cNvPr id="11" name="Rectangle 10"/>
          <p:cNvSpPr/>
          <p:nvPr/>
        </p:nvSpPr>
        <p:spPr>
          <a:xfrm>
            <a:off x="274637" y="5512158"/>
            <a:ext cx="1332781" cy="707886"/>
          </a:xfrm>
          <a:prstGeom prst="rect">
            <a:avLst/>
          </a:prstGeom>
        </p:spPr>
        <p:txBody>
          <a:bodyPr wrap="square">
            <a:spAutoFit/>
          </a:bodyPr>
          <a:lstStyle/>
          <a:p>
            <a:r>
              <a:rPr lang="en-US" sz="4000" dirty="0" smtClean="0">
                <a:solidFill>
                  <a:srgbClr val="FFFFFF"/>
                </a:solidFill>
                <a:latin typeface="Segoe UI Light"/>
              </a:rPr>
              <a:t>Work </a:t>
            </a:r>
            <a:endParaRPr lang="en-US" dirty="0">
              <a:solidFill>
                <a:srgbClr val="FFFFFF"/>
              </a:solidFill>
            </a:endParaRPr>
          </a:p>
        </p:txBody>
      </p:sp>
      <p:sp>
        <p:nvSpPr>
          <p:cNvPr id="12" name="Rectangle 11"/>
          <p:cNvSpPr/>
          <p:nvPr/>
        </p:nvSpPr>
        <p:spPr>
          <a:xfrm>
            <a:off x="2529005" y="5512158"/>
            <a:ext cx="1635448" cy="707886"/>
          </a:xfrm>
          <a:prstGeom prst="rect">
            <a:avLst/>
          </a:prstGeom>
        </p:spPr>
        <p:txBody>
          <a:bodyPr wrap="none">
            <a:spAutoFit/>
          </a:bodyPr>
          <a:lstStyle/>
          <a:p>
            <a:r>
              <a:rPr lang="en-US" sz="4000" dirty="0" smtClean="0">
                <a:solidFill>
                  <a:srgbClr val="FFFFFF"/>
                </a:solidFill>
                <a:latin typeface="Segoe UI Light"/>
              </a:rPr>
              <a:t>People</a:t>
            </a:r>
            <a:endParaRPr lang="en-US" dirty="0">
              <a:solidFill>
                <a:srgbClr val="FFFFFF"/>
              </a:solidFill>
            </a:endParaRPr>
          </a:p>
        </p:txBody>
      </p:sp>
      <p:sp>
        <p:nvSpPr>
          <p:cNvPr id="13" name="Rectangle 12"/>
          <p:cNvSpPr/>
          <p:nvPr/>
        </p:nvSpPr>
        <p:spPr>
          <a:xfrm>
            <a:off x="5086040" y="5512158"/>
            <a:ext cx="2286000" cy="707886"/>
          </a:xfrm>
          <a:prstGeom prst="rect">
            <a:avLst/>
          </a:prstGeom>
        </p:spPr>
        <p:txBody>
          <a:bodyPr wrap="none">
            <a:spAutoFit/>
          </a:bodyPr>
          <a:lstStyle/>
          <a:p>
            <a:r>
              <a:rPr lang="en-US" sz="4000" dirty="0" smtClean="0">
                <a:solidFill>
                  <a:srgbClr val="FFFFFF"/>
                </a:solidFill>
                <a:latin typeface="Segoe UI Light"/>
              </a:rPr>
              <a:t>Processes</a:t>
            </a:r>
            <a:endParaRPr lang="en-US" dirty="0">
              <a:solidFill>
                <a:srgbClr val="FFFFFF"/>
              </a:solidFill>
            </a:endParaRPr>
          </a:p>
        </p:txBody>
      </p:sp>
      <p:sp>
        <p:nvSpPr>
          <p:cNvPr id="14" name="Rectangle 13"/>
          <p:cNvSpPr/>
          <p:nvPr/>
        </p:nvSpPr>
        <p:spPr>
          <a:xfrm>
            <a:off x="8293627" y="5512158"/>
            <a:ext cx="1248547" cy="707886"/>
          </a:xfrm>
          <a:prstGeom prst="rect">
            <a:avLst/>
          </a:prstGeom>
        </p:spPr>
        <p:txBody>
          <a:bodyPr wrap="none">
            <a:spAutoFit/>
          </a:bodyPr>
          <a:lstStyle/>
          <a:p>
            <a:r>
              <a:rPr lang="en-US" sz="4000" dirty="0" smtClean="0">
                <a:solidFill>
                  <a:srgbClr val="FFFFFF"/>
                </a:solidFill>
                <a:latin typeface="Segoe UI Light"/>
              </a:rPr>
              <a:t>Tools</a:t>
            </a:r>
            <a:endParaRPr lang="en-US" dirty="0">
              <a:solidFill>
                <a:srgbClr val="FFFFFF"/>
              </a:solidFill>
            </a:endParaRPr>
          </a:p>
        </p:txBody>
      </p:sp>
      <p:sp>
        <p:nvSpPr>
          <p:cNvPr id="15" name="Rectangle 14"/>
          <p:cNvSpPr/>
          <p:nvPr/>
        </p:nvSpPr>
        <p:spPr>
          <a:xfrm>
            <a:off x="10463760" y="5512158"/>
            <a:ext cx="1814919" cy="707886"/>
          </a:xfrm>
          <a:prstGeom prst="rect">
            <a:avLst/>
          </a:prstGeom>
        </p:spPr>
        <p:txBody>
          <a:bodyPr wrap="none">
            <a:spAutoFit/>
          </a:bodyPr>
          <a:lstStyle/>
          <a:p>
            <a:r>
              <a:rPr lang="en-US" sz="4000" dirty="0" smtClean="0">
                <a:solidFill>
                  <a:srgbClr val="FFFFFF"/>
                </a:solidFill>
                <a:latin typeface="Segoe UI Light"/>
              </a:rPr>
              <a:t>Devices</a:t>
            </a:r>
            <a:endParaRPr lang="en-US" dirty="0">
              <a:solidFill>
                <a:srgbClr val="FFFFFF"/>
              </a:solidFill>
            </a:endParaRPr>
          </a:p>
        </p:txBody>
      </p:sp>
    </p:spTree>
    <p:extLst>
      <p:ext uri="{BB962C8B-B14F-4D97-AF65-F5344CB8AC3E}">
        <p14:creationId xmlns:p14="http://schemas.microsoft.com/office/powerpoint/2010/main" val="6817329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grpId="0" nodeType="afterEffect">
                                  <p:stCondLst>
                                    <p:cond delay="50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500"/>
                            </p:stCondLst>
                            <p:childTnLst>
                              <p:par>
                                <p:cTn id="13" presetID="10" presetClass="entr" presetSubtype="0" fill="hold" grpId="0" nodeType="afterEffect">
                                  <p:stCondLst>
                                    <p:cond delay="50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par>
                          <p:cTn id="16" fill="hold">
                            <p:stCondLst>
                              <p:cond delay="2500"/>
                            </p:stCondLst>
                            <p:childTnLst>
                              <p:par>
                                <p:cTn id="17" presetID="10" presetClass="entr" presetSubtype="0" fill="hold" grpId="0" nodeType="afterEffect">
                                  <p:stCondLst>
                                    <p:cond delay="50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childTnLst>
                          </p:cTn>
                        </p:par>
                        <p:par>
                          <p:cTn id="20" fill="hold">
                            <p:stCondLst>
                              <p:cond delay="3500"/>
                            </p:stCondLst>
                            <p:childTnLst>
                              <p:par>
                                <p:cTn id="21" presetID="10" presetClass="entr" presetSubtype="0" fill="hold" grpId="0" nodeType="afterEffect">
                                  <p:stCondLst>
                                    <p:cond delay="50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0" y="4956"/>
            <a:ext cx="12436469" cy="6989232"/>
          </a:xfrm>
          <a:prstGeom prst="rect">
            <a:avLst/>
          </a:prstGeom>
        </p:spPr>
      </p:pic>
      <p:pic>
        <p:nvPicPr>
          <p:cNvPr id="45" name="Picture 44"/>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1" y="3281082"/>
            <a:ext cx="5347900" cy="1613647"/>
          </a:xfrm>
          <a:prstGeom prst="rect">
            <a:avLst/>
          </a:prstGeom>
        </p:spPr>
      </p:pic>
      <p:sp>
        <p:nvSpPr>
          <p:cNvPr id="4" name="TextBox 3"/>
          <p:cNvSpPr txBox="1"/>
          <p:nvPr/>
        </p:nvSpPr>
        <p:spPr>
          <a:xfrm>
            <a:off x="189412" y="1642740"/>
            <a:ext cx="4926375" cy="4452501"/>
          </a:xfrm>
          <a:prstGeom prst="rect">
            <a:avLst/>
          </a:prstGeom>
          <a:noFill/>
        </p:spPr>
        <p:txBody>
          <a:bodyPr wrap="square" lIns="182880" tIns="146304" rIns="182880" bIns="146304" rtlCol="0">
            <a:spAutoFit/>
          </a:bodyPr>
          <a:lstStyle/>
          <a:p>
            <a:pPr>
              <a:lnSpc>
                <a:spcPct val="90000"/>
              </a:lnSpc>
              <a:spcAft>
                <a:spcPts val="612"/>
              </a:spcAft>
            </a:pPr>
            <a:r>
              <a:rPr lang="en-US" sz="5400" spc="-100" dirty="0" smtClean="0">
                <a:solidFill>
                  <a:srgbClr val="FFFFFF"/>
                </a:solidFill>
                <a:latin typeface="Segoe UI Light"/>
              </a:rPr>
              <a:t>Bring together</a:t>
            </a:r>
          </a:p>
          <a:p>
            <a:pPr>
              <a:lnSpc>
                <a:spcPct val="90000"/>
              </a:lnSpc>
              <a:spcAft>
                <a:spcPts val="612"/>
              </a:spcAft>
            </a:pPr>
            <a:r>
              <a:rPr lang="en-US" sz="2400" dirty="0" smtClean="0">
                <a:solidFill>
                  <a:srgbClr val="FFFFFF"/>
                </a:solidFill>
              </a:rPr>
              <a:t>All tasks, projects, portfolios</a:t>
            </a:r>
          </a:p>
          <a:p>
            <a:pPr>
              <a:lnSpc>
                <a:spcPct val="90000"/>
              </a:lnSpc>
              <a:spcAft>
                <a:spcPts val="612"/>
              </a:spcAft>
            </a:pPr>
            <a:r>
              <a:rPr lang="en-US" sz="2400" dirty="0" smtClean="0">
                <a:solidFill>
                  <a:srgbClr val="FFFFFF"/>
                </a:solidFill>
              </a:rPr>
              <a:t>Goals of individual, team, org</a:t>
            </a:r>
          </a:p>
          <a:p>
            <a:pPr>
              <a:lnSpc>
                <a:spcPct val="90000"/>
              </a:lnSpc>
              <a:spcBef>
                <a:spcPts val="960"/>
              </a:spcBef>
              <a:spcAft>
                <a:spcPts val="612"/>
              </a:spcAft>
            </a:pPr>
            <a:r>
              <a:rPr lang="en-US" sz="5400" spc="-100" dirty="0" smtClean="0">
                <a:solidFill>
                  <a:srgbClr val="FFFFFF"/>
                </a:solidFill>
                <a:latin typeface="Segoe UI Light"/>
              </a:rPr>
              <a:t>Provide</a:t>
            </a:r>
            <a:endParaRPr lang="en-US" sz="5400" spc="-100" dirty="0">
              <a:solidFill>
                <a:srgbClr val="FFFFFF"/>
              </a:solidFill>
              <a:latin typeface="Segoe UI Light"/>
            </a:endParaRPr>
          </a:p>
          <a:p>
            <a:pPr>
              <a:lnSpc>
                <a:spcPct val="90000"/>
              </a:lnSpc>
              <a:spcAft>
                <a:spcPts val="612"/>
              </a:spcAft>
            </a:pPr>
            <a:r>
              <a:rPr lang="en-US" sz="2400" dirty="0" smtClean="0">
                <a:solidFill>
                  <a:srgbClr val="FFFFFF"/>
                </a:solidFill>
              </a:rPr>
              <a:t>Right tool for each job</a:t>
            </a:r>
          </a:p>
          <a:p>
            <a:pPr>
              <a:lnSpc>
                <a:spcPct val="90000"/>
              </a:lnSpc>
              <a:spcAft>
                <a:spcPts val="612"/>
              </a:spcAft>
            </a:pPr>
            <a:r>
              <a:rPr lang="en-US" sz="2400" dirty="0" smtClean="0">
                <a:solidFill>
                  <a:srgbClr val="FFFFFF"/>
                </a:solidFill>
              </a:rPr>
              <a:t>Familiar, intuitive, always on</a:t>
            </a:r>
          </a:p>
          <a:p>
            <a:pPr>
              <a:lnSpc>
                <a:spcPct val="90000"/>
              </a:lnSpc>
              <a:spcAft>
                <a:spcPts val="612"/>
              </a:spcAft>
            </a:pPr>
            <a:r>
              <a:rPr lang="en-US" sz="2400" dirty="0" smtClean="0">
                <a:solidFill>
                  <a:srgbClr val="FFFFFF"/>
                </a:solidFill>
              </a:rPr>
              <a:t>Extensible platform</a:t>
            </a:r>
          </a:p>
          <a:p>
            <a:pPr>
              <a:lnSpc>
                <a:spcPct val="90000"/>
              </a:lnSpc>
              <a:spcAft>
                <a:spcPts val="612"/>
              </a:spcAft>
            </a:pPr>
            <a:r>
              <a:rPr lang="en-US" sz="2400" dirty="0" smtClean="0">
                <a:solidFill>
                  <a:srgbClr val="FFFFFF"/>
                </a:solidFill>
              </a:rPr>
              <a:t>Visibility across all work</a:t>
            </a:r>
            <a:endParaRPr lang="en-US" sz="2400" dirty="0">
              <a:solidFill>
                <a:srgbClr val="FFFFFF"/>
              </a:solidFill>
            </a:endParaRPr>
          </a:p>
        </p:txBody>
      </p:sp>
      <p:sp>
        <p:nvSpPr>
          <p:cNvPr id="2" name="Rectangle 1"/>
          <p:cNvSpPr/>
          <p:nvPr/>
        </p:nvSpPr>
        <p:spPr bwMode="auto">
          <a:xfrm>
            <a:off x="4695904" y="1883333"/>
            <a:ext cx="7468299" cy="4066899"/>
          </a:xfrm>
          <a:prstGeom prst="rect">
            <a:avLst/>
          </a:prstGeom>
          <a:solidFill>
            <a:schemeClr val="tx2">
              <a:alpha val="93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46" name="Group 45"/>
          <p:cNvGrpSpPr/>
          <p:nvPr/>
        </p:nvGrpSpPr>
        <p:grpSpPr>
          <a:xfrm>
            <a:off x="5443134" y="5297941"/>
            <a:ext cx="5200191" cy="583777"/>
            <a:chOff x="5492835" y="6118453"/>
            <a:chExt cx="5164879" cy="879028"/>
          </a:xfrm>
        </p:grpSpPr>
        <p:sp>
          <p:nvSpPr>
            <p:cNvPr id="8" name="Freeform 55"/>
            <p:cNvSpPr>
              <a:spLocks/>
            </p:cNvSpPr>
            <p:nvPr/>
          </p:nvSpPr>
          <p:spPr bwMode="auto">
            <a:xfrm>
              <a:off x="5492835" y="6350268"/>
              <a:ext cx="5164879" cy="368851"/>
            </a:xfrm>
            <a:custGeom>
              <a:avLst/>
              <a:gdLst/>
              <a:ahLst/>
              <a:cxnLst>
                <a:cxn ang="0">
                  <a:pos x="0" y="209"/>
                </a:cxn>
                <a:cxn ang="0">
                  <a:pos x="7515" y="209"/>
                </a:cxn>
                <a:cxn ang="0">
                  <a:pos x="7409" y="330"/>
                </a:cxn>
                <a:cxn ang="0">
                  <a:pos x="7515" y="330"/>
                </a:cxn>
                <a:cxn ang="0">
                  <a:pos x="7675" y="164"/>
                </a:cxn>
                <a:cxn ang="0">
                  <a:pos x="7508" y="0"/>
                </a:cxn>
                <a:cxn ang="0">
                  <a:pos x="7409" y="0"/>
                </a:cxn>
                <a:cxn ang="0">
                  <a:pos x="7515" y="115"/>
                </a:cxn>
                <a:cxn ang="0">
                  <a:pos x="0" y="115"/>
                </a:cxn>
              </a:cxnLst>
              <a:rect l="0" t="0" r="r" b="b"/>
              <a:pathLst>
                <a:path w="7675" h="330">
                  <a:moveTo>
                    <a:pt x="0" y="209"/>
                  </a:moveTo>
                  <a:lnTo>
                    <a:pt x="7515" y="209"/>
                  </a:lnTo>
                  <a:lnTo>
                    <a:pt x="7409" y="330"/>
                  </a:lnTo>
                  <a:lnTo>
                    <a:pt x="7515" y="330"/>
                  </a:lnTo>
                  <a:lnTo>
                    <a:pt x="7675" y="164"/>
                  </a:lnTo>
                  <a:lnTo>
                    <a:pt x="7508" y="0"/>
                  </a:lnTo>
                  <a:lnTo>
                    <a:pt x="7409" y="0"/>
                  </a:lnTo>
                  <a:lnTo>
                    <a:pt x="7515" y="115"/>
                  </a:lnTo>
                  <a:lnTo>
                    <a:pt x="0" y="115"/>
                  </a:lnTo>
                </a:path>
              </a:pathLst>
            </a:custGeom>
            <a:gradFill flip="none" rotWithShape="1">
              <a:gsLst>
                <a:gs pos="0">
                  <a:schemeClr val="accent2">
                    <a:lumMod val="60000"/>
                    <a:lumOff val="40000"/>
                  </a:schemeClr>
                </a:gs>
                <a:gs pos="51000">
                  <a:schemeClr val="accent2">
                    <a:lumMod val="60000"/>
                    <a:lumOff val="40000"/>
                    <a:alpha val="50000"/>
                  </a:schemeClr>
                </a:gs>
                <a:gs pos="100000">
                  <a:schemeClr val="accent2">
                    <a:lumMod val="60000"/>
                    <a:lumOff val="40000"/>
                    <a:alpha val="0"/>
                  </a:schemeClr>
                </a:gs>
              </a:gsLst>
              <a:lin ang="108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305592" tIns="0" rIns="0" bIns="46628"/>
            <a:lstStyle/>
            <a:p>
              <a:pPr fontAlgn="base">
                <a:spcBef>
                  <a:spcPct val="0"/>
                </a:spcBef>
                <a:spcAft>
                  <a:spcPct val="0"/>
                </a:spcAft>
                <a:defRPr/>
              </a:pPr>
              <a:endParaRPr lang="en-US" sz="2800" i="1" dirty="0">
                <a:ln w="18415" cmpd="sng">
                  <a:noFill/>
                  <a:prstDash val="solid"/>
                </a:ln>
                <a:solidFill>
                  <a:srgbClr val="FFFFFF"/>
                </a:solidFill>
                <a:effectLst>
                  <a:glow rad="101600">
                    <a:srgbClr val="000000">
                      <a:alpha val="40000"/>
                    </a:srgbClr>
                  </a:glow>
                  <a:innerShdw blurRad="114300">
                    <a:prstClr val="black"/>
                  </a:innerShdw>
                  <a:reflection blurRad="6350" stA="55000" endA="300" endPos="45500" dir="5400000" sy="-100000" algn="bl" rotWithShape="0"/>
                </a:effectLst>
              </a:endParaRPr>
            </a:p>
          </p:txBody>
        </p:sp>
        <p:sp>
          <p:nvSpPr>
            <p:cNvPr id="9" name="TextBox 8"/>
            <p:cNvSpPr txBox="1"/>
            <p:nvPr/>
          </p:nvSpPr>
          <p:spPr>
            <a:xfrm>
              <a:off x="5671386" y="6118453"/>
              <a:ext cx="344407" cy="278546"/>
            </a:xfrm>
            <a:prstGeom prst="rect">
              <a:avLst/>
            </a:prstGeom>
            <a:noFill/>
          </p:spPr>
          <p:txBody>
            <a:bodyPr wrap="none" lIns="0" tIns="0" rIns="0" bIns="0" rtlCol="0">
              <a:spAutoFit/>
            </a:bodyPr>
            <a:lstStyle>
              <a:defPPr>
                <a:defRPr lang="en-US"/>
              </a:defPPr>
              <a:lvl1pPr algn="ctr" defTabSz="1118748" fontAlgn="base">
                <a:lnSpc>
                  <a:spcPct val="75000"/>
                </a:lnSpc>
                <a:spcBef>
                  <a:spcPct val="0"/>
                </a:spcBef>
                <a:spcAft>
                  <a:spcPct val="0"/>
                </a:spcAft>
                <a:defRPr sz="1836" b="0" i="1">
                  <a:ln w="9525" cmpd="sng">
                    <a:noFill/>
                    <a:prstDash val="solid"/>
                  </a:ln>
                  <a:solidFill>
                    <a:schemeClr val="bg1"/>
                  </a:solidFill>
                  <a:effectLst/>
                  <a:latin typeface="Segoe UI" panose="020B0502040204020203" pitchFamily="34" charset="0"/>
                  <a:ea typeface="Segoe UI" panose="020B0502040204020203" pitchFamily="34" charset="0"/>
                  <a:cs typeface="Segoe UI" panose="020B0502040204020203" pitchFamily="34" charset="0"/>
                </a:defRPr>
              </a:lvl1pPr>
            </a:lstStyle>
            <a:p>
              <a:r>
                <a:rPr lang="en-US" sz="1600" dirty="0">
                  <a:solidFill>
                    <a:srgbClr val="FFFFFF"/>
                  </a:solidFill>
                </a:rPr>
                <a:t>Low</a:t>
              </a:r>
            </a:p>
          </p:txBody>
        </p:sp>
        <p:sp>
          <p:nvSpPr>
            <p:cNvPr id="10" name="TextBox 9"/>
            <p:cNvSpPr txBox="1"/>
            <p:nvPr/>
          </p:nvSpPr>
          <p:spPr>
            <a:xfrm>
              <a:off x="7470312" y="6118453"/>
              <a:ext cx="716453" cy="278546"/>
            </a:xfrm>
            <a:prstGeom prst="rect">
              <a:avLst/>
            </a:prstGeom>
            <a:noFill/>
          </p:spPr>
          <p:txBody>
            <a:bodyPr wrap="none" lIns="0" tIns="0" rIns="0" bIns="0" rtlCol="0">
              <a:spAutoFit/>
            </a:bodyPr>
            <a:lstStyle>
              <a:defPPr>
                <a:defRPr lang="en-US"/>
              </a:defPPr>
              <a:lvl1pPr algn="ctr" defTabSz="1118748" fontAlgn="base">
                <a:lnSpc>
                  <a:spcPct val="75000"/>
                </a:lnSpc>
                <a:spcBef>
                  <a:spcPct val="0"/>
                </a:spcBef>
                <a:spcAft>
                  <a:spcPct val="0"/>
                </a:spcAft>
                <a:defRPr sz="1836" b="0" i="1">
                  <a:ln w="9525" cmpd="sng">
                    <a:noFill/>
                    <a:prstDash val="solid"/>
                  </a:ln>
                  <a:solidFill>
                    <a:schemeClr val="bg1"/>
                  </a:solidFill>
                  <a:effectLst/>
                  <a:latin typeface="Segoe UI" panose="020B0502040204020203" pitchFamily="34" charset="0"/>
                  <a:ea typeface="Segoe UI" panose="020B0502040204020203" pitchFamily="34" charset="0"/>
                  <a:cs typeface="Segoe UI" panose="020B0502040204020203" pitchFamily="34" charset="0"/>
                </a:defRPr>
              </a:lvl1pPr>
            </a:lstStyle>
            <a:p>
              <a:r>
                <a:rPr lang="en-US" sz="1600" dirty="0">
                  <a:solidFill>
                    <a:srgbClr val="FFFFFF"/>
                  </a:solidFill>
                </a:rPr>
                <a:t>Medium</a:t>
              </a:r>
            </a:p>
          </p:txBody>
        </p:sp>
        <p:sp>
          <p:nvSpPr>
            <p:cNvPr id="11" name="TextBox 10"/>
            <p:cNvSpPr txBox="1"/>
            <p:nvPr/>
          </p:nvSpPr>
          <p:spPr>
            <a:xfrm>
              <a:off x="9683342" y="6118453"/>
              <a:ext cx="420319" cy="278546"/>
            </a:xfrm>
            <a:prstGeom prst="rect">
              <a:avLst/>
            </a:prstGeom>
            <a:noFill/>
          </p:spPr>
          <p:txBody>
            <a:bodyPr wrap="none" lIns="0" tIns="0" rIns="0" bIns="0" rtlCol="0">
              <a:spAutoFit/>
            </a:bodyPr>
            <a:lstStyle>
              <a:defPPr>
                <a:defRPr lang="en-US"/>
              </a:defPPr>
              <a:lvl1pPr algn="ctr" defTabSz="1118748" fontAlgn="base">
                <a:lnSpc>
                  <a:spcPct val="75000"/>
                </a:lnSpc>
                <a:spcBef>
                  <a:spcPct val="0"/>
                </a:spcBef>
                <a:spcAft>
                  <a:spcPct val="0"/>
                </a:spcAft>
                <a:defRPr sz="1836" b="0" i="1">
                  <a:ln w="9525" cmpd="sng">
                    <a:noFill/>
                    <a:prstDash val="solid"/>
                  </a:ln>
                  <a:solidFill>
                    <a:schemeClr val="bg1"/>
                  </a:solidFill>
                  <a:effectLst/>
                  <a:latin typeface="Segoe UI" panose="020B0502040204020203" pitchFamily="34" charset="0"/>
                  <a:ea typeface="Segoe UI" panose="020B0502040204020203" pitchFamily="34" charset="0"/>
                  <a:cs typeface="Segoe UI" panose="020B0502040204020203" pitchFamily="34" charset="0"/>
                </a:defRPr>
              </a:lvl1pPr>
            </a:lstStyle>
            <a:p>
              <a:r>
                <a:rPr lang="en-US" sz="1600" dirty="0">
                  <a:solidFill>
                    <a:srgbClr val="FFFFFF"/>
                  </a:solidFill>
                </a:rPr>
                <a:t>High</a:t>
              </a:r>
            </a:p>
          </p:txBody>
        </p:sp>
        <p:sp>
          <p:nvSpPr>
            <p:cNvPr id="12" name="Rectangle 11"/>
            <p:cNvSpPr/>
            <p:nvPr/>
          </p:nvSpPr>
          <p:spPr>
            <a:xfrm>
              <a:off x="6420070" y="6737956"/>
              <a:ext cx="2809292" cy="259525"/>
            </a:xfrm>
            <a:prstGeom prst="rect">
              <a:avLst/>
            </a:prstGeom>
          </p:spPr>
          <p:txBody>
            <a:bodyPr wrap="square" lIns="0" tIns="0" rIns="0" bIns="0">
              <a:spAutoFit/>
            </a:bodyPr>
            <a:lstStyle/>
            <a:p>
              <a:pPr algn="ctr" fontAlgn="base">
                <a:lnSpc>
                  <a:spcPct val="80000"/>
                </a:lnSpc>
                <a:spcBef>
                  <a:spcPct val="0"/>
                </a:spcBef>
                <a:spcAft>
                  <a:spcPct val="0"/>
                </a:spcAft>
              </a:pPr>
              <a:r>
                <a:rPr lang="en-US" sz="1400" spc="-82" dirty="0">
                  <a:ln w="3175">
                    <a:noFill/>
                  </a:ln>
                  <a:solidFill>
                    <a:srgbClr val="FFFFFF"/>
                  </a:solidFill>
                  <a:cs typeface="Segoe UI" pitchFamily="34" charset="0"/>
                </a:rPr>
                <a:t>Level of Complexity</a:t>
              </a:r>
            </a:p>
          </p:txBody>
        </p:sp>
      </p:grpSp>
      <p:sp>
        <p:nvSpPr>
          <p:cNvPr id="20" name="Title 1"/>
          <p:cNvSpPr>
            <a:spLocks noGrp="1"/>
          </p:cNvSpPr>
          <p:nvPr>
            <p:ph type="title"/>
          </p:nvPr>
        </p:nvSpPr>
        <p:spPr/>
        <p:txBody>
          <a:bodyPr/>
          <a:lstStyle/>
          <a:p>
            <a:r>
              <a:rPr lang="en-US" sz="8000" dirty="0" smtClean="0">
                <a:solidFill>
                  <a:schemeClr val="bg1"/>
                </a:solidFill>
              </a:rPr>
              <a:t>Our vision</a:t>
            </a:r>
            <a:endParaRPr lang="en-US" sz="8000" dirty="0">
              <a:solidFill>
                <a:schemeClr val="bg1"/>
              </a:solidFill>
            </a:endParaRPr>
          </a:p>
        </p:txBody>
      </p:sp>
      <p:sp>
        <p:nvSpPr>
          <p:cNvPr id="21" name="Rounded Rectangle 20"/>
          <p:cNvSpPr/>
          <p:nvPr/>
        </p:nvSpPr>
        <p:spPr bwMode="auto">
          <a:xfrm>
            <a:off x="5369985" y="2182674"/>
            <a:ext cx="5306980" cy="2999373"/>
          </a:xfrm>
          <a:prstGeom prst="roundRect">
            <a:avLst>
              <a:gd name="adj" fmla="val 3957"/>
            </a:avLst>
          </a:prstGeom>
          <a:noFill/>
          <a:ln w="3175">
            <a:solidFill>
              <a:schemeClr val="bg1"/>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1600" dirty="0">
              <a:gradFill>
                <a:gsLst>
                  <a:gs pos="0">
                    <a:srgbClr val="FFFFFF"/>
                  </a:gs>
                  <a:gs pos="100000">
                    <a:srgbClr val="FFFFFF"/>
                  </a:gs>
                </a:gsLst>
                <a:lin ang="5400000" scaled="0"/>
              </a:gradFill>
            </a:endParaRPr>
          </a:p>
        </p:txBody>
      </p:sp>
      <p:grpSp>
        <p:nvGrpSpPr>
          <p:cNvPr id="49" name="Group 48"/>
          <p:cNvGrpSpPr/>
          <p:nvPr/>
        </p:nvGrpSpPr>
        <p:grpSpPr>
          <a:xfrm>
            <a:off x="6041184" y="3182170"/>
            <a:ext cx="3885106" cy="996135"/>
            <a:chOff x="6041184" y="3371654"/>
            <a:chExt cx="3885106" cy="1259791"/>
          </a:xfrm>
        </p:grpSpPr>
        <p:sp>
          <p:nvSpPr>
            <p:cNvPr id="42" name="Round Diagonal Corner Rectangle 41"/>
            <p:cNvSpPr/>
            <p:nvPr/>
          </p:nvSpPr>
          <p:spPr bwMode="auto">
            <a:xfrm>
              <a:off x="6041184" y="3371654"/>
              <a:ext cx="3885106" cy="1259791"/>
            </a:xfrm>
            <a:prstGeom prst="round2DiagRect">
              <a:avLst>
                <a:gd name="adj1" fmla="val 0"/>
                <a:gd name="adj2" fmla="val 14837"/>
              </a:avLst>
            </a:prstGeom>
            <a:gradFill flip="none" rotWithShape="1">
              <a:gsLst>
                <a:gs pos="100000">
                  <a:schemeClr val="bg2">
                    <a:alpha val="0"/>
                  </a:schemeClr>
                </a:gs>
                <a:gs pos="51000">
                  <a:schemeClr val="bg2">
                    <a:alpha val="20000"/>
                  </a:schemeClr>
                </a:gs>
                <a:gs pos="0">
                  <a:schemeClr val="bg2">
                    <a:alpha val="0"/>
                  </a:schemeClr>
                </a:gs>
              </a:gsLst>
              <a:lin ang="0" scaled="1"/>
              <a:tileRect/>
            </a:gra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3200" dirty="0">
                <a:solidFill>
                  <a:srgbClr val="00A651">
                    <a:lumMod val="60000"/>
                    <a:lumOff val="40000"/>
                  </a:srgbClr>
                </a:solidFill>
                <a:latin typeface="Segoe UI Light"/>
              </a:endParaRPr>
            </a:p>
          </p:txBody>
        </p:sp>
        <p:sp>
          <p:nvSpPr>
            <p:cNvPr id="31" name="TextBox 30"/>
            <p:cNvSpPr txBox="1"/>
            <p:nvPr/>
          </p:nvSpPr>
          <p:spPr>
            <a:xfrm>
              <a:off x="6897903" y="3785661"/>
              <a:ext cx="1980732" cy="479634"/>
            </a:xfrm>
            <a:prstGeom prst="rect">
              <a:avLst/>
            </a:prstGeom>
            <a:noFill/>
          </p:spPr>
          <p:txBody>
            <a:bodyPr wrap="square" lIns="0" tIns="0" rIns="0" bIns="0" rtlCol="0">
              <a:spAutoFit/>
            </a:bodyPr>
            <a:lstStyle>
              <a:defPPr>
                <a:defRPr lang="en-US"/>
              </a:defPPr>
              <a:lvl1pPr defTabSz="932559">
                <a:lnSpc>
                  <a:spcPct val="85000"/>
                </a:lnSpc>
                <a:defRPr sz="4800" spc="-100">
                  <a:latin typeface="+mj-lt"/>
                </a:defRPr>
              </a:lvl1pPr>
            </a:lstStyle>
            <a:p>
              <a:pPr algn="ctr"/>
              <a:r>
                <a:rPr lang="en-US" sz="3200" dirty="0">
                  <a:solidFill>
                    <a:srgbClr val="00A651">
                      <a:lumMod val="60000"/>
                      <a:lumOff val="40000"/>
                    </a:srgbClr>
                  </a:solidFill>
                </a:rPr>
                <a:t>Projects</a:t>
              </a:r>
            </a:p>
          </p:txBody>
        </p:sp>
      </p:grpSp>
      <p:grpSp>
        <p:nvGrpSpPr>
          <p:cNvPr id="48" name="Group 47"/>
          <p:cNvGrpSpPr/>
          <p:nvPr/>
        </p:nvGrpSpPr>
        <p:grpSpPr>
          <a:xfrm>
            <a:off x="7032886" y="2182674"/>
            <a:ext cx="3644078" cy="996135"/>
            <a:chOff x="7032886" y="2116988"/>
            <a:chExt cx="3644078" cy="1259791"/>
          </a:xfrm>
        </p:grpSpPr>
        <p:sp>
          <p:nvSpPr>
            <p:cNvPr id="43" name="Round Diagonal Corner Rectangle 42"/>
            <p:cNvSpPr/>
            <p:nvPr/>
          </p:nvSpPr>
          <p:spPr bwMode="auto">
            <a:xfrm>
              <a:off x="7032886" y="2116988"/>
              <a:ext cx="3644078" cy="1259791"/>
            </a:xfrm>
            <a:prstGeom prst="round2DiagRect">
              <a:avLst>
                <a:gd name="adj1" fmla="val 0"/>
                <a:gd name="adj2" fmla="val 12496"/>
              </a:avLst>
            </a:prstGeom>
            <a:gradFill flip="none" rotWithShape="1">
              <a:gsLst>
                <a:gs pos="100000">
                  <a:schemeClr val="bg2">
                    <a:alpha val="20000"/>
                  </a:schemeClr>
                </a:gs>
                <a:gs pos="69000">
                  <a:schemeClr val="bg2">
                    <a:alpha val="15000"/>
                  </a:schemeClr>
                </a:gs>
                <a:gs pos="0">
                  <a:schemeClr val="bg2">
                    <a:alpha val="0"/>
                  </a:schemeClr>
                </a:gs>
              </a:gsLst>
              <a:lin ang="0" scaled="1"/>
              <a:tileRect/>
            </a:gra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3200" dirty="0">
                <a:solidFill>
                  <a:srgbClr val="00A651">
                    <a:lumMod val="60000"/>
                    <a:lumOff val="40000"/>
                  </a:srgbClr>
                </a:solidFill>
                <a:latin typeface="Segoe UI Light"/>
              </a:endParaRPr>
            </a:p>
          </p:txBody>
        </p:sp>
        <p:sp>
          <p:nvSpPr>
            <p:cNvPr id="29" name="TextBox 28"/>
            <p:cNvSpPr txBox="1"/>
            <p:nvPr/>
          </p:nvSpPr>
          <p:spPr>
            <a:xfrm>
              <a:off x="8082545" y="2247487"/>
              <a:ext cx="2482812" cy="959267"/>
            </a:xfrm>
            <a:prstGeom prst="rect">
              <a:avLst/>
            </a:prstGeom>
            <a:noFill/>
          </p:spPr>
          <p:txBody>
            <a:bodyPr wrap="square" lIns="0" tIns="0" rIns="0" bIns="0" rtlCol="0">
              <a:spAutoFit/>
            </a:bodyPr>
            <a:lstStyle/>
            <a:p>
              <a:pPr defTabSz="932559">
                <a:lnSpc>
                  <a:spcPct val="85000"/>
                </a:lnSpc>
              </a:pPr>
              <a:r>
                <a:rPr lang="en-US" sz="3200" spc="-100" dirty="0" smtClean="0">
                  <a:solidFill>
                    <a:srgbClr val="00A651">
                      <a:lumMod val="60000"/>
                      <a:lumOff val="40000"/>
                    </a:srgbClr>
                  </a:solidFill>
                  <a:latin typeface="Segoe UI Light"/>
                </a:rPr>
                <a:t>Programs &amp; Portfolios</a:t>
              </a:r>
              <a:endParaRPr lang="en-US" sz="3200" spc="-100" dirty="0">
                <a:solidFill>
                  <a:srgbClr val="00A651">
                    <a:lumMod val="60000"/>
                    <a:lumOff val="40000"/>
                  </a:srgbClr>
                </a:solidFill>
                <a:latin typeface="Segoe UI Light"/>
              </a:endParaRPr>
            </a:p>
          </p:txBody>
        </p:sp>
      </p:grpSp>
      <p:grpSp>
        <p:nvGrpSpPr>
          <p:cNvPr id="50" name="Group 49"/>
          <p:cNvGrpSpPr/>
          <p:nvPr/>
        </p:nvGrpSpPr>
        <p:grpSpPr>
          <a:xfrm>
            <a:off x="5325738" y="4185912"/>
            <a:ext cx="3186250" cy="996135"/>
            <a:chOff x="5325738" y="4627029"/>
            <a:chExt cx="3186250" cy="1259791"/>
          </a:xfrm>
        </p:grpSpPr>
        <p:sp>
          <p:nvSpPr>
            <p:cNvPr id="41" name="Round Diagonal Corner Rectangle 40"/>
            <p:cNvSpPr/>
            <p:nvPr/>
          </p:nvSpPr>
          <p:spPr bwMode="auto">
            <a:xfrm>
              <a:off x="5373457" y="4627029"/>
              <a:ext cx="3138531" cy="1259791"/>
            </a:xfrm>
            <a:prstGeom prst="round2DiagRect">
              <a:avLst>
                <a:gd name="adj1" fmla="val 0"/>
                <a:gd name="adj2" fmla="val 14837"/>
              </a:avLst>
            </a:prstGeom>
            <a:gradFill flip="none" rotWithShape="1">
              <a:gsLst>
                <a:gs pos="100000">
                  <a:schemeClr val="bg2">
                    <a:alpha val="0"/>
                  </a:schemeClr>
                </a:gs>
                <a:gs pos="36000">
                  <a:schemeClr val="bg2">
                    <a:alpha val="15000"/>
                  </a:schemeClr>
                </a:gs>
                <a:gs pos="0">
                  <a:schemeClr val="bg2">
                    <a:alpha val="20000"/>
                  </a:schemeClr>
                </a:gs>
              </a:gsLst>
              <a:lin ang="0" scaled="1"/>
              <a:tileRect/>
            </a:gra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3200" dirty="0">
                <a:solidFill>
                  <a:srgbClr val="00A651">
                    <a:lumMod val="60000"/>
                    <a:lumOff val="40000"/>
                  </a:srgbClr>
                </a:solidFill>
                <a:latin typeface="Segoe UI Light"/>
              </a:endParaRPr>
            </a:p>
          </p:txBody>
        </p:sp>
        <p:sp>
          <p:nvSpPr>
            <p:cNvPr id="27" name="TextBox 26"/>
            <p:cNvSpPr txBox="1"/>
            <p:nvPr/>
          </p:nvSpPr>
          <p:spPr>
            <a:xfrm>
              <a:off x="5325738" y="5125472"/>
              <a:ext cx="1851088" cy="479634"/>
            </a:xfrm>
            <a:prstGeom prst="rect">
              <a:avLst/>
            </a:prstGeom>
            <a:noFill/>
          </p:spPr>
          <p:txBody>
            <a:bodyPr wrap="square" lIns="0" tIns="0" rIns="0" bIns="0" rtlCol="0">
              <a:spAutoFit/>
            </a:bodyPr>
            <a:lstStyle>
              <a:defPPr>
                <a:defRPr lang="en-US"/>
              </a:defPPr>
              <a:lvl1pPr algn="ctr" defTabSz="932559">
                <a:lnSpc>
                  <a:spcPct val="85000"/>
                </a:lnSpc>
                <a:defRPr sz="4800" spc="-100">
                  <a:latin typeface="+mj-lt"/>
                </a:defRPr>
              </a:lvl1pPr>
            </a:lstStyle>
            <a:p>
              <a:r>
                <a:rPr lang="en-US" sz="3200" dirty="0">
                  <a:solidFill>
                    <a:srgbClr val="00A651">
                      <a:lumMod val="60000"/>
                      <a:lumOff val="40000"/>
                    </a:srgbClr>
                  </a:solidFill>
                </a:rPr>
                <a:t>Tasks</a:t>
              </a:r>
            </a:p>
          </p:txBody>
        </p:sp>
      </p:grpSp>
      <p:pic>
        <p:nvPicPr>
          <p:cNvPr id="32" name="Picture 31"/>
          <p:cNvPicPr>
            <a:picLocks noChangeAspect="1"/>
          </p:cNvPicPr>
          <p:nvPr/>
        </p:nvPicPr>
        <p:blipFill rotWithShape="1">
          <a:blip r:embed="rId4">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rcRect r="-1" b="-1"/>
          <a:stretch/>
        </p:blipFill>
        <p:spPr>
          <a:xfrm>
            <a:off x="10824783" y="3970480"/>
            <a:ext cx="1278950" cy="407527"/>
          </a:xfrm>
          <a:prstGeom prst="rect">
            <a:avLst/>
          </a:prstGeom>
        </p:spPr>
      </p:pic>
      <p:pic>
        <p:nvPicPr>
          <p:cNvPr id="33" name="Picture 32"/>
          <p:cNvPicPr>
            <a:picLocks noChangeAspect="1"/>
          </p:cNvPicPr>
          <p:nvPr/>
        </p:nvPicPr>
        <p:blipFill>
          <a:blip r:embed="rId6">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10699039" y="4817333"/>
            <a:ext cx="1231164" cy="482593"/>
          </a:xfrm>
          <a:prstGeom prst="rect">
            <a:avLst/>
          </a:prstGeom>
        </p:spPr>
      </p:pic>
      <p:grpSp>
        <p:nvGrpSpPr>
          <p:cNvPr id="40" name="Group 39"/>
          <p:cNvGrpSpPr/>
          <p:nvPr/>
        </p:nvGrpSpPr>
        <p:grpSpPr>
          <a:xfrm>
            <a:off x="10699039" y="2193867"/>
            <a:ext cx="1666254" cy="780049"/>
            <a:chOff x="10636041" y="2444571"/>
            <a:chExt cx="1666254" cy="780049"/>
          </a:xfrm>
        </p:grpSpPr>
        <p:pic>
          <p:nvPicPr>
            <p:cNvPr id="34" name="Picture 33"/>
            <p:cNvPicPr>
              <a:picLocks noChangeAspect="1"/>
            </p:cNvPicPr>
            <p:nvPr/>
          </p:nvPicPr>
          <p:blipFill>
            <a:blip r:embed="rId8">
              <a:extLst>
                <a:ext uri="{BEBA8EAE-BF5A-486C-A8C5-ECC9F3942E4B}">
                  <a14:imgProps xmlns:a14="http://schemas.microsoft.com/office/drawing/2010/main">
                    <a14:imgLayer r:embed="rId9">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10636041" y="2444571"/>
              <a:ext cx="1077808" cy="486875"/>
            </a:xfrm>
            <a:prstGeom prst="rect">
              <a:avLst/>
            </a:prstGeom>
          </p:spPr>
        </p:pic>
        <p:sp>
          <p:nvSpPr>
            <p:cNvPr id="37" name="TextBox 36"/>
            <p:cNvSpPr txBox="1"/>
            <p:nvPr/>
          </p:nvSpPr>
          <p:spPr>
            <a:xfrm>
              <a:off x="11040049" y="2667296"/>
              <a:ext cx="1262246" cy="557324"/>
            </a:xfrm>
            <a:prstGeom prst="rect">
              <a:avLst/>
            </a:prstGeom>
            <a:noFill/>
          </p:spPr>
          <p:txBody>
            <a:bodyPr wrap="square" lIns="182880" tIns="146304" rIns="182880" bIns="146304" rtlCol="0">
              <a:spAutoFit/>
            </a:bodyPr>
            <a:lstStyle/>
            <a:p>
              <a:pPr>
                <a:lnSpc>
                  <a:spcPct val="90000"/>
                </a:lnSpc>
                <a:spcAft>
                  <a:spcPts val="600"/>
                </a:spcAft>
              </a:pPr>
              <a:r>
                <a:rPr lang="en-US" spc="-60" dirty="0" smtClean="0">
                  <a:solidFill>
                    <a:srgbClr val="FFFFFF"/>
                  </a:solidFill>
                  <a:latin typeface="Segoe Pro" panose="020B0502040504020203" pitchFamily="34" charset="0"/>
                </a:rPr>
                <a:t>Online</a:t>
              </a:r>
            </a:p>
          </p:txBody>
        </p:sp>
      </p:grpSp>
      <p:pic>
        <p:nvPicPr>
          <p:cNvPr id="39" name="Picture 38"/>
          <p:cNvPicPr>
            <a:picLocks noChangeAspect="1"/>
          </p:cNvPicPr>
          <p:nvPr/>
        </p:nvPicPr>
        <p:blipFill>
          <a:blip r:embed="rId8">
            <a:extLst>
              <a:ext uri="{BEBA8EAE-BF5A-486C-A8C5-ECC9F3942E4B}">
                <a14:imgProps xmlns:a14="http://schemas.microsoft.com/office/drawing/2010/main">
                  <a14:imgLayer r:embed="rId9">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10699039" y="3133468"/>
            <a:ext cx="1077808" cy="486875"/>
          </a:xfrm>
          <a:prstGeom prst="rect">
            <a:avLst/>
          </a:prstGeom>
        </p:spPr>
      </p:pic>
      <p:grpSp>
        <p:nvGrpSpPr>
          <p:cNvPr id="5" name="Group 4"/>
          <p:cNvGrpSpPr/>
          <p:nvPr/>
        </p:nvGrpSpPr>
        <p:grpSpPr>
          <a:xfrm>
            <a:off x="4877459" y="2146981"/>
            <a:ext cx="455410" cy="4701291"/>
            <a:chOff x="4877459" y="2117797"/>
            <a:chExt cx="455410" cy="4701291"/>
          </a:xfrm>
        </p:grpSpPr>
        <p:grpSp>
          <p:nvGrpSpPr>
            <p:cNvPr id="47" name="Group 46"/>
            <p:cNvGrpSpPr/>
            <p:nvPr/>
          </p:nvGrpSpPr>
          <p:grpSpPr>
            <a:xfrm>
              <a:off x="5147882" y="2201670"/>
              <a:ext cx="184987" cy="2923697"/>
              <a:chOff x="4743620" y="2365290"/>
              <a:chExt cx="184987" cy="2923697"/>
            </a:xfrm>
          </p:grpSpPr>
          <p:sp>
            <p:nvSpPr>
              <p:cNvPr id="14" name="TextBox 13"/>
              <p:cNvSpPr txBox="1"/>
              <p:nvPr/>
            </p:nvSpPr>
            <p:spPr>
              <a:xfrm rot="16200000">
                <a:off x="4517914" y="4878458"/>
                <a:ext cx="636392" cy="184666"/>
              </a:xfrm>
              <a:prstGeom prst="rect">
                <a:avLst/>
              </a:prstGeom>
              <a:noFill/>
            </p:spPr>
            <p:txBody>
              <a:bodyPr wrap="none" lIns="0" tIns="0" rIns="0" bIns="0" rtlCol="0">
                <a:spAutoFit/>
              </a:bodyPr>
              <a:lstStyle>
                <a:defPPr>
                  <a:defRPr lang="en-US"/>
                </a:defPPr>
                <a:lvl1pPr algn="ctr" defTabSz="1118748" fontAlgn="base">
                  <a:lnSpc>
                    <a:spcPct val="75000"/>
                  </a:lnSpc>
                  <a:spcBef>
                    <a:spcPct val="0"/>
                  </a:spcBef>
                  <a:spcAft>
                    <a:spcPct val="0"/>
                  </a:spcAft>
                  <a:defRPr sz="1836" b="1" i="1">
                    <a:ln w="9525" cmpd="sng">
                      <a:noFill/>
                      <a:prstDash val="solid"/>
                    </a:ln>
                    <a:solidFill>
                      <a:schemeClr val="bg2"/>
                    </a:solidFill>
                    <a:effectLst>
                      <a:glow rad="228600">
                        <a:srgbClr val="FFFFFF">
                          <a:alpha val="63000"/>
                        </a:srgbClr>
                      </a:glow>
                    </a:effectLst>
                    <a:latin typeface="Segoe UI Light"/>
                  </a:defRPr>
                </a:lvl1pPr>
              </a:lstStyle>
              <a:p>
                <a:r>
                  <a:rPr lang="en-US" sz="1600" b="0" dirty="0">
                    <a:solidFill>
                      <a:srgbClr val="FFFFFF"/>
                    </a:solidFill>
                    <a:effectLst/>
                    <a:latin typeface="Segoe UI" panose="020B0502040204020203" pitchFamily="34" charset="0"/>
                    <a:ea typeface="Segoe UI" panose="020B0502040204020203" pitchFamily="34" charset="0"/>
                    <a:cs typeface="Segoe UI" panose="020B0502040204020203" pitchFamily="34" charset="0"/>
                  </a:rPr>
                  <a:t>Ad-hoc</a:t>
                </a:r>
              </a:p>
            </p:txBody>
          </p:sp>
          <p:sp>
            <p:nvSpPr>
              <p:cNvPr id="15" name="TextBox 14"/>
              <p:cNvSpPr txBox="1"/>
              <p:nvPr/>
            </p:nvSpPr>
            <p:spPr>
              <a:xfrm rot="16200000">
                <a:off x="4557608" y="3806025"/>
                <a:ext cx="557012" cy="184987"/>
              </a:xfrm>
              <a:prstGeom prst="rect">
                <a:avLst/>
              </a:prstGeom>
              <a:noFill/>
            </p:spPr>
            <p:txBody>
              <a:bodyPr wrap="none" lIns="0" tIns="0" rIns="0" bIns="0" rtlCol="0">
                <a:spAutoFit/>
              </a:bodyPr>
              <a:lstStyle>
                <a:defPPr>
                  <a:defRPr lang="en-US"/>
                </a:defPPr>
                <a:lvl1pPr algn="ctr" defTabSz="1118748" fontAlgn="base">
                  <a:lnSpc>
                    <a:spcPct val="75000"/>
                  </a:lnSpc>
                  <a:spcBef>
                    <a:spcPct val="0"/>
                  </a:spcBef>
                  <a:spcAft>
                    <a:spcPct val="0"/>
                  </a:spcAft>
                  <a:defRPr sz="1836" b="1" i="1">
                    <a:ln w="9525" cmpd="sng">
                      <a:noFill/>
                      <a:prstDash val="solid"/>
                    </a:ln>
                    <a:solidFill>
                      <a:schemeClr val="bg2"/>
                    </a:solidFill>
                    <a:effectLst>
                      <a:glow rad="228600">
                        <a:srgbClr val="FFFFFF">
                          <a:alpha val="63000"/>
                        </a:srgbClr>
                      </a:glow>
                    </a:effectLst>
                    <a:latin typeface="Segoe UI Light"/>
                  </a:defRPr>
                </a:lvl1pPr>
              </a:lstStyle>
              <a:p>
                <a:r>
                  <a:rPr lang="en-US" sz="1600" b="0" dirty="0">
                    <a:solidFill>
                      <a:srgbClr val="FFFFFF"/>
                    </a:solidFill>
                    <a:effectLst/>
                    <a:latin typeface="Segoe UI" panose="020B0502040204020203" pitchFamily="34" charset="0"/>
                    <a:ea typeface="Segoe UI" panose="020B0502040204020203" pitchFamily="34" charset="0"/>
                    <a:cs typeface="Segoe UI" panose="020B0502040204020203" pitchFamily="34" charset="0"/>
                  </a:rPr>
                  <a:t>Teams</a:t>
                </a:r>
              </a:p>
            </p:txBody>
          </p:sp>
          <p:sp>
            <p:nvSpPr>
              <p:cNvPr id="16" name="TextBox 15"/>
              <p:cNvSpPr txBox="1"/>
              <p:nvPr/>
            </p:nvSpPr>
            <p:spPr>
              <a:xfrm rot="16200000">
                <a:off x="4400897" y="2708173"/>
                <a:ext cx="870431" cy="184666"/>
              </a:xfrm>
              <a:prstGeom prst="rect">
                <a:avLst/>
              </a:prstGeom>
              <a:noFill/>
            </p:spPr>
            <p:txBody>
              <a:bodyPr wrap="none" lIns="0" tIns="0" rIns="0" bIns="0" rtlCol="0">
                <a:spAutoFit/>
              </a:bodyPr>
              <a:lstStyle>
                <a:defPPr>
                  <a:defRPr lang="en-US"/>
                </a:defPPr>
                <a:lvl1pPr algn="ctr" defTabSz="1118748" fontAlgn="base">
                  <a:lnSpc>
                    <a:spcPct val="75000"/>
                  </a:lnSpc>
                  <a:spcBef>
                    <a:spcPct val="0"/>
                  </a:spcBef>
                  <a:spcAft>
                    <a:spcPct val="0"/>
                  </a:spcAft>
                  <a:defRPr sz="1836" b="1" i="1">
                    <a:ln w="9525" cmpd="sng">
                      <a:noFill/>
                      <a:prstDash val="solid"/>
                    </a:ln>
                    <a:solidFill>
                      <a:schemeClr val="bg2"/>
                    </a:solidFill>
                    <a:effectLst>
                      <a:glow rad="228600">
                        <a:srgbClr val="FFFFFF">
                          <a:alpha val="63000"/>
                        </a:srgbClr>
                      </a:glow>
                    </a:effectLst>
                    <a:latin typeface="Segoe UI Light"/>
                  </a:defRPr>
                </a:lvl1pPr>
              </a:lstStyle>
              <a:p>
                <a:r>
                  <a:rPr lang="en-US" sz="1600" b="0" dirty="0">
                    <a:solidFill>
                      <a:srgbClr val="FFFFFF"/>
                    </a:solidFill>
                    <a:effectLst/>
                    <a:latin typeface="Segoe UI" panose="020B0502040204020203" pitchFamily="34" charset="0"/>
                    <a:ea typeface="Segoe UI" panose="020B0502040204020203" pitchFamily="34" charset="0"/>
                    <a:cs typeface="Segoe UI" panose="020B0502040204020203" pitchFamily="34" charset="0"/>
                  </a:rPr>
                  <a:t>Enterprise</a:t>
                </a:r>
              </a:p>
            </p:txBody>
          </p:sp>
        </p:grpSp>
        <p:sp>
          <p:nvSpPr>
            <p:cNvPr id="38" name="Freeform 55"/>
            <p:cNvSpPr>
              <a:spLocks/>
            </p:cNvSpPr>
            <p:nvPr/>
          </p:nvSpPr>
          <p:spPr bwMode="auto">
            <a:xfrm rot="16200000">
              <a:off x="2649293" y="4345963"/>
              <a:ext cx="4701291" cy="244960"/>
            </a:xfrm>
            <a:custGeom>
              <a:avLst/>
              <a:gdLst/>
              <a:ahLst/>
              <a:cxnLst>
                <a:cxn ang="0">
                  <a:pos x="0" y="209"/>
                </a:cxn>
                <a:cxn ang="0">
                  <a:pos x="7515" y="209"/>
                </a:cxn>
                <a:cxn ang="0">
                  <a:pos x="7409" y="330"/>
                </a:cxn>
                <a:cxn ang="0">
                  <a:pos x="7515" y="330"/>
                </a:cxn>
                <a:cxn ang="0">
                  <a:pos x="7675" y="164"/>
                </a:cxn>
                <a:cxn ang="0">
                  <a:pos x="7508" y="0"/>
                </a:cxn>
                <a:cxn ang="0">
                  <a:pos x="7409" y="0"/>
                </a:cxn>
                <a:cxn ang="0">
                  <a:pos x="7515" y="115"/>
                </a:cxn>
                <a:cxn ang="0">
                  <a:pos x="0" y="115"/>
                </a:cxn>
              </a:cxnLst>
              <a:rect l="0" t="0" r="r" b="b"/>
              <a:pathLst>
                <a:path w="7675" h="330">
                  <a:moveTo>
                    <a:pt x="0" y="209"/>
                  </a:moveTo>
                  <a:lnTo>
                    <a:pt x="7515" y="209"/>
                  </a:lnTo>
                  <a:lnTo>
                    <a:pt x="7409" y="330"/>
                  </a:lnTo>
                  <a:lnTo>
                    <a:pt x="7515" y="330"/>
                  </a:lnTo>
                  <a:lnTo>
                    <a:pt x="7675" y="164"/>
                  </a:lnTo>
                  <a:lnTo>
                    <a:pt x="7508" y="0"/>
                  </a:lnTo>
                  <a:lnTo>
                    <a:pt x="7409" y="0"/>
                  </a:lnTo>
                  <a:lnTo>
                    <a:pt x="7515" y="115"/>
                  </a:lnTo>
                  <a:lnTo>
                    <a:pt x="0" y="115"/>
                  </a:lnTo>
                </a:path>
              </a:pathLst>
            </a:custGeom>
            <a:gradFill flip="none" rotWithShape="1">
              <a:gsLst>
                <a:gs pos="0">
                  <a:schemeClr val="accent2">
                    <a:lumMod val="60000"/>
                    <a:lumOff val="40000"/>
                  </a:schemeClr>
                </a:gs>
                <a:gs pos="40000">
                  <a:schemeClr val="accent2">
                    <a:lumMod val="60000"/>
                    <a:lumOff val="40000"/>
                    <a:alpha val="50000"/>
                  </a:schemeClr>
                </a:gs>
                <a:gs pos="71000">
                  <a:schemeClr val="accent2">
                    <a:lumMod val="60000"/>
                    <a:lumOff val="40000"/>
                    <a:alpha val="0"/>
                  </a:schemeClr>
                </a:gs>
              </a:gsLst>
              <a:lin ang="108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305592" tIns="0" rIns="0" bIns="46628"/>
            <a:lstStyle/>
            <a:p>
              <a:pPr fontAlgn="base">
                <a:spcBef>
                  <a:spcPct val="0"/>
                </a:spcBef>
                <a:spcAft>
                  <a:spcPct val="0"/>
                </a:spcAft>
                <a:defRPr/>
              </a:pPr>
              <a:endParaRPr lang="en-US" sz="2958" i="1" dirty="0">
                <a:ln w="18415" cmpd="sng">
                  <a:noFill/>
                  <a:prstDash val="solid"/>
                </a:ln>
                <a:solidFill>
                  <a:srgbClr val="FFFFFF"/>
                </a:solidFill>
                <a:effectLst>
                  <a:glow rad="101600">
                    <a:srgbClr val="000000">
                      <a:alpha val="40000"/>
                    </a:srgbClr>
                  </a:glow>
                  <a:innerShdw blurRad="114300">
                    <a:prstClr val="black"/>
                  </a:innerShdw>
                  <a:reflection blurRad="6350" stA="55000" endA="300" endPos="45500" dir="5400000" sy="-100000" algn="bl" rotWithShape="0"/>
                </a:effectLst>
              </a:endParaRPr>
            </a:p>
          </p:txBody>
        </p:sp>
      </p:grpSp>
    </p:spTree>
    <p:extLst>
      <p:ext uri="{BB962C8B-B14F-4D97-AF65-F5344CB8AC3E}">
        <p14:creationId xmlns:p14="http://schemas.microsoft.com/office/powerpoint/2010/main" val="250282285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22" presetClass="entr" presetSubtype="8" fill="hold" nodeType="withEffect">
                                  <p:stCondLst>
                                    <p:cond delay="0"/>
                                  </p:stCondLst>
                                  <p:childTnLst>
                                    <p:set>
                                      <p:cBhvr>
                                        <p:cTn id="9" dur="1" fill="hold">
                                          <p:stCondLst>
                                            <p:cond delay="0"/>
                                          </p:stCondLst>
                                        </p:cTn>
                                        <p:tgtEl>
                                          <p:spTgt spid="46"/>
                                        </p:tgtEl>
                                        <p:attrNameLst>
                                          <p:attrName>style.visibility</p:attrName>
                                        </p:attrNameLst>
                                      </p:cBhvr>
                                      <p:to>
                                        <p:strVal val="visible"/>
                                      </p:to>
                                    </p:set>
                                    <p:animEffect transition="in" filter="wipe(left)">
                                      <p:cBhvr>
                                        <p:cTn id="10" dur="500"/>
                                        <p:tgtEl>
                                          <p:spTgt spid="46"/>
                                        </p:tgtEl>
                                      </p:cBhvr>
                                    </p:animEffect>
                                  </p:childTnLst>
                                </p:cTn>
                              </p:par>
                              <p:par>
                                <p:cTn id="11" presetID="22" presetClass="entr" presetSubtype="4"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par>
                          <p:cTn id="14" fill="hold">
                            <p:stCondLst>
                              <p:cond delay="500"/>
                            </p:stCondLst>
                            <p:childTnLst>
                              <p:par>
                                <p:cTn id="15" presetID="22" presetClass="entr" presetSubtype="8" fill="hold" nodeType="afterEffect">
                                  <p:stCondLst>
                                    <p:cond delay="0"/>
                                  </p:stCondLst>
                                  <p:childTnLst>
                                    <p:set>
                                      <p:cBhvr>
                                        <p:cTn id="16" dur="1" fill="hold">
                                          <p:stCondLst>
                                            <p:cond delay="0"/>
                                          </p:stCondLst>
                                        </p:cTn>
                                        <p:tgtEl>
                                          <p:spTgt spid="50"/>
                                        </p:tgtEl>
                                        <p:attrNameLst>
                                          <p:attrName>style.visibility</p:attrName>
                                        </p:attrNameLst>
                                      </p:cBhvr>
                                      <p:to>
                                        <p:strVal val="visible"/>
                                      </p:to>
                                    </p:set>
                                    <p:animEffect transition="in" filter="wipe(left)">
                                      <p:cBhvr>
                                        <p:cTn id="17" dur="500"/>
                                        <p:tgtEl>
                                          <p:spTgt spid="50"/>
                                        </p:tgtEl>
                                      </p:cBhvr>
                                    </p:animEffect>
                                  </p:childTnLst>
                                </p:cTn>
                              </p:par>
                            </p:childTnLst>
                          </p:cTn>
                        </p:par>
                        <p:par>
                          <p:cTn id="18" fill="hold">
                            <p:stCondLst>
                              <p:cond delay="1000"/>
                            </p:stCondLst>
                            <p:childTnLst>
                              <p:par>
                                <p:cTn id="19" presetID="22" presetClass="entr" presetSubtype="8" fill="hold" nodeType="afterEffect">
                                  <p:stCondLst>
                                    <p:cond delay="0"/>
                                  </p:stCondLst>
                                  <p:childTnLst>
                                    <p:set>
                                      <p:cBhvr>
                                        <p:cTn id="20" dur="1" fill="hold">
                                          <p:stCondLst>
                                            <p:cond delay="0"/>
                                          </p:stCondLst>
                                        </p:cTn>
                                        <p:tgtEl>
                                          <p:spTgt spid="49"/>
                                        </p:tgtEl>
                                        <p:attrNameLst>
                                          <p:attrName>style.visibility</p:attrName>
                                        </p:attrNameLst>
                                      </p:cBhvr>
                                      <p:to>
                                        <p:strVal val="visible"/>
                                      </p:to>
                                    </p:set>
                                    <p:animEffect transition="in" filter="wipe(left)">
                                      <p:cBhvr>
                                        <p:cTn id="21" dur="500"/>
                                        <p:tgtEl>
                                          <p:spTgt spid="49"/>
                                        </p:tgtEl>
                                      </p:cBhvr>
                                    </p:animEffect>
                                  </p:childTnLst>
                                </p:cTn>
                              </p:par>
                            </p:childTnLst>
                          </p:cTn>
                        </p:par>
                        <p:par>
                          <p:cTn id="22" fill="hold">
                            <p:stCondLst>
                              <p:cond delay="1500"/>
                            </p:stCondLst>
                            <p:childTnLst>
                              <p:par>
                                <p:cTn id="23" presetID="22" presetClass="entr" presetSubtype="8" fill="hold" nodeType="afterEffect">
                                  <p:stCondLst>
                                    <p:cond delay="0"/>
                                  </p:stCondLst>
                                  <p:childTnLst>
                                    <p:set>
                                      <p:cBhvr>
                                        <p:cTn id="24" dur="1" fill="hold">
                                          <p:stCondLst>
                                            <p:cond delay="0"/>
                                          </p:stCondLst>
                                        </p:cTn>
                                        <p:tgtEl>
                                          <p:spTgt spid="48"/>
                                        </p:tgtEl>
                                        <p:attrNameLst>
                                          <p:attrName>style.visibility</p:attrName>
                                        </p:attrNameLst>
                                      </p:cBhvr>
                                      <p:to>
                                        <p:strVal val="visible"/>
                                      </p:to>
                                    </p:set>
                                    <p:animEffect transition="in" filter="wipe(left)">
                                      <p:cBhvr>
                                        <p:cTn id="25" dur="500"/>
                                        <p:tgtEl>
                                          <p:spTgt spid="48"/>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grpId="0" nodeType="click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wipe(up)">
                                      <p:cBhvr>
                                        <p:cTn id="30" dur="500"/>
                                        <p:tgtEl>
                                          <p:spTgt spid="21"/>
                                        </p:tgtEl>
                                      </p:cBhvr>
                                    </p:animEffect>
                                  </p:childTnLst>
                                </p:cTn>
                              </p:par>
                            </p:childTnLst>
                          </p:cTn>
                        </p:par>
                        <p:par>
                          <p:cTn id="31" fill="hold">
                            <p:stCondLst>
                              <p:cond delay="500"/>
                            </p:stCondLst>
                            <p:childTnLst>
                              <p:par>
                                <p:cTn id="32" presetID="12" presetClass="entr" presetSubtype="8" fill="hold" nodeType="afterEffect">
                                  <p:stCondLst>
                                    <p:cond delay="0"/>
                                  </p:stCondLst>
                                  <p:childTnLst>
                                    <p:set>
                                      <p:cBhvr>
                                        <p:cTn id="33" dur="1" fill="hold">
                                          <p:stCondLst>
                                            <p:cond delay="0"/>
                                          </p:stCondLst>
                                        </p:cTn>
                                        <p:tgtEl>
                                          <p:spTgt spid="33"/>
                                        </p:tgtEl>
                                        <p:attrNameLst>
                                          <p:attrName>style.visibility</p:attrName>
                                        </p:attrNameLst>
                                      </p:cBhvr>
                                      <p:to>
                                        <p:strVal val="visible"/>
                                      </p:to>
                                    </p:set>
                                    <p:anim calcmode="lin" valueType="num">
                                      <p:cBhvr additive="base">
                                        <p:cTn id="34" dur="500"/>
                                        <p:tgtEl>
                                          <p:spTgt spid="33"/>
                                        </p:tgtEl>
                                        <p:attrNameLst>
                                          <p:attrName>ppt_x</p:attrName>
                                        </p:attrNameLst>
                                      </p:cBhvr>
                                      <p:tavLst>
                                        <p:tav tm="0">
                                          <p:val>
                                            <p:strVal val="#ppt_x-#ppt_w*1.125000"/>
                                          </p:val>
                                        </p:tav>
                                        <p:tav tm="100000">
                                          <p:val>
                                            <p:strVal val="#ppt_x"/>
                                          </p:val>
                                        </p:tav>
                                      </p:tavLst>
                                    </p:anim>
                                    <p:animEffect transition="in" filter="wipe(right)">
                                      <p:cBhvr>
                                        <p:cTn id="35" dur="500"/>
                                        <p:tgtEl>
                                          <p:spTgt spid="33"/>
                                        </p:tgtEl>
                                      </p:cBhvr>
                                    </p:animEffect>
                                  </p:childTnLst>
                                </p:cTn>
                              </p:par>
                              <p:par>
                                <p:cTn id="36" presetID="12" presetClass="entr" presetSubtype="8" fill="hold" nodeType="withEffect">
                                  <p:stCondLst>
                                    <p:cond delay="250"/>
                                  </p:stCondLst>
                                  <p:childTnLst>
                                    <p:set>
                                      <p:cBhvr>
                                        <p:cTn id="37" dur="1" fill="hold">
                                          <p:stCondLst>
                                            <p:cond delay="0"/>
                                          </p:stCondLst>
                                        </p:cTn>
                                        <p:tgtEl>
                                          <p:spTgt spid="32"/>
                                        </p:tgtEl>
                                        <p:attrNameLst>
                                          <p:attrName>style.visibility</p:attrName>
                                        </p:attrNameLst>
                                      </p:cBhvr>
                                      <p:to>
                                        <p:strVal val="visible"/>
                                      </p:to>
                                    </p:set>
                                    <p:anim calcmode="lin" valueType="num">
                                      <p:cBhvr additive="base">
                                        <p:cTn id="38" dur="500"/>
                                        <p:tgtEl>
                                          <p:spTgt spid="32"/>
                                        </p:tgtEl>
                                        <p:attrNameLst>
                                          <p:attrName>ppt_x</p:attrName>
                                        </p:attrNameLst>
                                      </p:cBhvr>
                                      <p:tavLst>
                                        <p:tav tm="0">
                                          <p:val>
                                            <p:strVal val="#ppt_x-#ppt_w*1.125000"/>
                                          </p:val>
                                        </p:tav>
                                        <p:tav tm="100000">
                                          <p:val>
                                            <p:strVal val="#ppt_x"/>
                                          </p:val>
                                        </p:tav>
                                      </p:tavLst>
                                    </p:anim>
                                    <p:animEffect transition="in" filter="wipe(right)">
                                      <p:cBhvr>
                                        <p:cTn id="39" dur="500"/>
                                        <p:tgtEl>
                                          <p:spTgt spid="32"/>
                                        </p:tgtEl>
                                      </p:cBhvr>
                                    </p:animEffect>
                                  </p:childTnLst>
                                </p:cTn>
                              </p:par>
                              <p:par>
                                <p:cTn id="40" presetID="12" presetClass="entr" presetSubtype="8" fill="hold" nodeType="withEffect">
                                  <p:stCondLst>
                                    <p:cond delay="500"/>
                                  </p:stCondLst>
                                  <p:childTnLst>
                                    <p:set>
                                      <p:cBhvr>
                                        <p:cTn id="41" dur="1" fill="hold">
                                          <p:stCondLst>
                                            <p:cond delay="0"/>
                                          </p:stCondLst>
                                        </p:cTn>
                                        <p:tgtEl>
                                          <p:spTgt spid="39"/>
                                        </p:tgtEl>
                                        <p:attrNameLst>
                                          <p:attrName>style.visibility</p:attrName>
                                        </p:attrNameLst>
                                      </p:cBhvr>
                                      <p:to>
                                        <p:strVal val="visible"/>
                                      </p:to>
                                    </p:set>
                                    <p:anim calcmode="lin" valueType="num">
                                      <p:cBhvr additive="base">
                                        <p:cTn id="42" dur="500"/>
                                        <p:tgtEl>
                                          <p:spTgt spid="39"/>
                                        </p:tgtEl>
                                        <p:attrNameLst>
                                          <p:attrName>ppt_x</p:attrName>
                                        </p:attrNameLst>
                                      </p:cBhvr>
                                      <p:tavLst>
                                        <p:tav tm="0">
                                          <p:val>
                                            <p:strVal val="#ppt_x-#ppt_w*1.125000"/>
                                          </p:val>
                                        </p:tav>
                                        <p:tav tm="100000">
                                          <p:val>
                                            <p:strVal val="#ppt_x"/>
                                          </p:val>
                                        </p:tav>
                                      </p:tavLst>
                                    </p:anim>
                                    <p:animEffect transition="in" filter="wipe(right)">
                                      <p:cBhvr>
                                        <p:cTn id="43" dur="500"/>
                                        <p:tgtEl>
                                          <p:spTgt spid="39"/>
                                        </p:tgtEl>
                                      </p:cBhvr>
                                    </p:animEffect>
                                  </p:childTnLst>
                                </p:cTn>
                              </p:par>
                              <p:par>
                                <p:cTn id="44" presetID="12" presetClass="entr" presetSubtype="8" fill="hold" nodeType="withEffect">
                                  <p:stCondLst>
                                    <p:cond delay="750"/>
                                  </p:stCondLst>
                                  <p:childTnLst>
                                    <p:set>
                                      <p:cBhvr>
                                        <p:cTn id="45" dur="1" fill="hold">
                                          <p:stCondLst>
                                            <p:cond delay="0"/>
                                          </p:stCondLst>
                                        </p:cTn>
                                        <p:tgtEl>
                                          <p:spTgt spid="40"/>
                                        </p:tgtEl>
                                        <p:attrNameLst>
                                          <p:attrName>style.visibility</p:attrName>
                                        </p:attrNameLst>
                                      </p:cBhvr>
                                      <p:to>
                                        <p:strVal val="visible"/>
                                      </p:to>
                                    </p:set>
                                    <p:anim calcmode="lin" valueType="num">
                                      <p:cBhvr additive="base">
                                        <p:cTn id="46" dur="500"/>
                                        <p:tgtEl>
                                          <p:spTgt spid="40"/>
                                        </p:tgtEl>
                                        <p:attrNameLst>
                                          <p:attrName>ppt_x</p:attrName>
                                        </p:attrNameLst>
                                      </p:cBhvr>
                                      <p:tavLst>
                                        <p:tav tm="0">
                                          <p:val>
                                            <p:strVal val="#ppt_x-#ppt_w*1.125000"/>
                                          </p:val>
                                        </p:tav>
                                        <p:tav tm="100000">
                                          <p:val>
                                            <p:strVal val="#ppt_x"/>
                                          </p:val>
                                        </p:tav>
                                      </p:tavLst>
                                    </p:anim>
                                    <p:animEffect transition="in" filter="wipe(right)">
                                      <p:cBhvr>
                                        <p:cTn id="4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Task management </a:t>
            </a:r>
            <a:r>
              <a:rPr lang="en-US" dirty="0" smtClean="0"/>
              <a:t/>
            </a:r>
            <a:br>
              <a:rPr lang="en-US" dirty="0" smtClean="0"/>
            </a:br>
            <a:r>
              <a:rPr lang="en-US" dirty="0" smtClean="0"/>
              <a:t>for your team</a:t>
            </a:r>
            <a:endParaRPr lang="en-US" dirty="0"/>
          </a:p>
        </p:txBody>
      </p:sp>
      <p:sp>
        <p:nvSpPr>
          <p:cNvPr id="4" name="Text Placeholder 3"/>
          <p:cNvSpPr>
            <a:spLocks noGrp="1"/>
          </p:cNvSpPr>
          <p:nvPr>
            <p:ph type="body" sz="quarter" idx="12"/>
          </p:nvPr>
        </p:nvSpPr>
        <p:spPr>
          <a:xfrm>
            <a:off x="274638" y="5783263"/>
            <a:ext cx="8230899" cy="915194"/>
          </a:xfrm>
        </p:spPr>
        <p:txBody>
          <a:bodyPr/>
          <a:lstStyle/>
          <a:p>
            <a:r>
              <a:rPr lang="en-US" dirty="0" smtClean="0"/>
              <a:t>Heather O’Cull</a:t>
            </a:r>
            <a:endParaRPr lang="en-US" dirty="0"/>
          </a:p>
        </p:txBody>
      </p:sp>
      <p:sp>
        <p:nvSpPr>
          <p:cNvPr id="6" name="TextBox 5"/>
          <p:cNvSpPr txBox="1"/>
          <p:nvPr/>
        </p:nvSpPr>
        <p:spPr>
          <a:xfrm>
            <a:off x="163773" y="898396"/>
            <a:ext cx="7861111" cy="2289858"/>
          </a:xfrm>
          <a:prstGeom prst="rect">
            <a:avLst/>
          </a:prstGeom>
          <a:noFill/>
        </p:spPr>
        <p:txBody>
          <a:bodyPr wrap="square" lIns="182880" tIns="146304" rIns="182880" bIns="146304" rtlCol="0">
            <a:spAutoFit/>
          </a:bodyPr>
          <a:lstStyle/>
          <a:p>
            <a:pPr>
              <a:lnSpc>
                <a:spcPct val="90000"/>
              </a:lnSpc>
              <a:spcAft>
                <a:spcPts val="600"/>
              </a:spcAft>
            </a:pPr>
            <a:r>
              <a:rPr lang="en-US" sz="14400" dirty="0" smtClean="0">
                <a:solidFill>
                  <a:srgbClr val="FFFFFF">
                    <a:alpha val="15000"/>
                  </a:srgbClr>
                </a:solidFill>
                <a:latin typeface="Segoe UI Light"/>
              </a:rPr>
              <a:t>demo</a:t>
            </a:r>
          </a:p>
        </p:txBody>
      </p:sp>
    </p:spTree>
    <p:extLst>
      <p:ext uri="{BB962C8B-B14F-4D97-AF65-F5344CB8AC3E}">
        <p14:creationId xmlns:p14="http://schemas.microsoft.com/office/powerpoint/2010/main" val="29821328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1" y="2026756"/>
            <a:ext cx="4591454" cy="2892829"/>
            <a:chOff x="1" y="2026756"/>
            <a:chExt cx="4591454" cy="2892829"/>
          </a:xfrm>
        </p:grpSpPr>
        <p:sp>
          <p:nvSpPr>
            <p:cNvPr id="4" name="Rectangle 3"/>
            <p:cNvSpPr/>
            <p:nvPr/>
          </p:nvSpPr>
          <p:spPr bwMode="auto">
            <a:xfrm>
              <a:off x="1" y="2026756"/>
              <a:ext cx="4591454" cy="2892829"/>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 name="TextBox 5"/>
            <p:cNvSpPr txBox="1"/>
            <p:nvPr/>
          </p:nvSpPr>
          <p:spPr>
            <a:xfrm>
              <a:off x="1060313" y="3076913"/>
              <a:ext cx="3443593" cy="904863"/>
            </a:xfrm>
            <a:prstGeom prst="rect">
              <a:avLst/>
            </a:prstGeom>
            <a:noFill/>
          </p:spPr>
          <p:txBody>
            <a:bodyPr wrap="square" lIns="182880" tIns="146304" rIns="182880" bIns="146304" rtlCol="0">
              <a:spAutoFit/>
            </a:bodyPr>
            <a:lstStyle/>
            <a:p>
              <a:pPr>
                <a:lnSpc>
                  <a:spcPct val="90000"/>
                </a:lnSpc>
                <a:spcAft>
                  <a:spcPts val="600"/>
                </a:spcAft>
              </a:pPr>
              <a:r>
                <a:rPr lang="en-US" sz="4400" spc="-100" dirty="0" smtClean="0">
                  <a:solidFill>
                    <a:srgbClr val="012654"/>
                  </a:solidFill>
                  <a:latin typeface="Segoe UI Light"/>
                </a:rPr>
                <a:t>Meet Chelsea</a:t>
              </a:r>
            </a:p>
          </p:txBody>
        </p:sp>
      </p:gr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4777621" y="2026756"/>
            <a:ext cx="2894378" cy="2894378"/>
          </a:xfrm>
          <a:prstGeom prst="rect">
            <a:avLst/>
          </a:prstGeom>
        </p:spPr>
      </p:pic>
    </p:spTree>
    <p:extLst>
      <p:ext uri="{BB962C8B-B14F-4D97-AF65-F5344CB8AC3E}">
        <p14:creationId xmlns:p14="http://schemas.microsoft.com/office/powerpoint/2010/main" val="25386991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decel="10000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ppt_x"/>
                                          </p:val>
                                        </p:tav>
                                        <p:tav tm="100000">
                                          <p:val>
                                            <p:strVal val="#ppt_x"/>
                                          </p:val>
                                        </p:tav>
                                      </p:tavLst>
                                    </p:anim>
                                    <p:anim calcmode="lin" valueType="num">
                                      <p:cBhvr additive="base">
                                        <p:cTn id="12" dur="1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96252" y="92185"/>
            <a:ext cx="8286750" cy="5876925"/>
          </a:xfrm>
          <a:prstGeom prst="rect">
            <a:avLst/>
          </a:prstGeom>
        </p:spPr>
      </p:pic>
      <p:pic>
        <p:nvPicPr>
          <p:cNvPr id="5" name="Picture 4"/>
          <p:cNvPicPr>
            <a:picLocks noChangeAspect="1"/>
          </p:cNvPicPr>
          <p:nvPr/>
        </p:nvPicPr>
        <p:blipFill>
          <a:blip r:embed="rId3"/>
          <a:stretch>
            <a:fillRect/>
          </a:stretch>
        </p:blipFill>
        <p:spPr>
          <a:xfrm>
            <a:off x="552450" y="918266"/>
            <a:ext cx="8286750" cy="5238750"/>
          </a:xfrm>
          <a:prstGeom prst="rect">
            <a:avLst/>
          </a:prstGeom>
        </p:spPr>
      </p:pic>
      <p:pic>
        <p:nvPicPr>
          <p:cNvPr id="6" name="Picture 5"/>
          <p:cNvPicPr>
            <a:picLocks noChangeAspect="1"/>
          </p:cNvPicPr>
          <p:nvPr/>
        </p:nvPicPr>
        <p:blipFill>
          <a:blip r:embed="rId4"/>
          <a:stretch>
            <a:fillRect/>
          </a:stretch>
        </p:blipFill>
        <p:spPr>
          <a:xfrm>
            <a:off x="908648" y="1270738"/>
            <a:ext cx="8286750" cy="5295900"/>
          </a:xfrm>
          <a:prstGeom prst="rect">
            <a:avLst/>
          </a:prstGeom>
        </p:spPr>
      </p:pic>
      <p:pic>
        <p:nvPicPr>
          <p:cNvPr id="7" name="Picture 6"/>
          <p:cNvPicPr>
            <a:picLocks noChangeAspect="1"/>
          </p:cNvPicPr>
          <p:nvPr/>
        </p:nvPicPr>
        <p:blipFill>
          <a:blip r:embed="rId5"/>
          <a:stretch>
            <a:fillRect/>
          </a:stretch>
        </p:blipFill>
        <p:spPr>
          <a:xfrm>
            <a:off x="1364149" y="1562100"/>
            <a:ext cx="8286750" cy="5295900"/>
          </a:xfrm>
          <a:prstGeom prst="rect">
            <a:avLst/>
          </a:prstGeom>
        </p:spPr>
      </p:pic>
      <p:pic>
        <p:nvPicPr>
          <p:cNvPr id="8" name="Picture 7"/>
          <p:cNvPicPr>
            <a:picLocks noChangeAspect="1"/>
          </p:cNvPicPr>
          <p:nvPr/>
        </p:nvPicPr>
        <p:blipFill rotWithShape="1">
          <a:blip r:embed="rId6"/>
          <a:srcRect r="2302"/>
          <a:stretch/>
        </p:blipFill>
        <p:spPr>
          <a:xfrm>
            <a:off x="1970732" y="307347"/>
            <a:ext cx="8095981" cy="6534150"/>
          </a:xfrm>
          <a:prstGeom prst="rect">
            <a:avLst/>
          </a:prstGeom>
        </p:spPr>
      </p:pic>
      <p:pic>
        <p:nvPicPr>
          <p:cNvPr id="9" name="Picture 8"/>
          <p:cNvPicPr>
            <a:picLocks noChangeAspect="1"/>
          </p:cNvPicPr>
          <p:nvPr/>
        </p:nvPicPr>
        <p:blipFill>
          <a:blip r:embed="rId7"/>
          <a:stretch>
            <a:fillRect/>
          </a:stretch>
        </p:blipFill>
        <p:spPr>
          <a:xfrm>
            <a:off x="3274431" y="852676"/>
            <a:ext cx="8286750" cy="5876925"/>
          </a:xfrm>
          <a:prstGeom prst="rect">
            <a:avLst/>
          </a:prstGeom>
        </p:spPr>
      </p:pic>
    </p:spTree>
    <p:extLst>
      <p:ext uri="{BB962C8B-B14F-4D97-AF65-F5344CB8AC3E}">
        <p14:creationId xmlns:p14="http://schemas.microsoft.com/office/powerpoint/2010/main" val="288142745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3"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1+#ppt_w/2"/>
                                          </p:val>
                                        </p:tav>
                                        <p:tav tm="100000">
                                          <p:val>
                                            <p:strVal val="#ppt_x"/>
                                          </p:val>
                                        </p:tav>
                                      </p:tavLst>
                                    </p:anim>
                                    <p:anim calcmode="lin" valueType="num">
                                      <p:cBhvr additive="base">
                                        <p:cTn id="26" dur="5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1+#ppt_w/2"/>
                                          </p:val>
                                        </p:tav>
                                        <p:tav tm="100000">
                                          <p:val>
                                            <p:strVal val="#ppt_x"/>
                                          </p:val>
                                        </p:tav>
                                      </p:tavLst>
                                    </p:anim>
                                    <p:anim calcmode="lin" valueType="num">
                                      <p:cBhvr additive="base">
                                        <p:cTn id="32"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9" fill="hold"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0-#ppt_w/2"/>
                                          </p:val>
                                        </p:tav>
                                        <p:tav tm="100000">
                                          <p:val>
                                            <p:strVal val="#ppt_x"/>
                                          </p:val>
                                        </p:tav>
                                      </p:tavLst>
                                    </p:anim>
                                    <p:anim calcmode="lin" valueType="num">
                                      <p:cBhvr additive="base">
                                        <p:cTn id="38" dur="5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4777621" y="2026756"/>
            <a:ext cx="2894378" cy="2894378"/>
          </a:xfrm>
          <a:prstGeom prst="rect">
            <a:avLst/>
          </a:prstGeom>
        </p:spPr>
      </p:pic>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196467" y="2028305"/>
            <a:ext cx="2892830" cy="2892830"/>
          </a:xfrm>
          <a:prstGeom prst="rect">
            <a:avLst/>
          </a:prstGeom>
        </p:spPr>
      </p:pic>
      <p:pic>
        <p:nvPicPr>
          <p:cNvPr id="4" name="Picture 3"/>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8360323" y="2028304"/>
            <a:ext cx="2892830" cy="2892830"/>
          </a:xfrm>
          <a:prstGeom prst="rect">
            <a:avLst/>
          </a:prstGeom>
        </p:spPr>
      </p:pic>
      <p:sp>
        <p:nvSpPr>
          <p:cNvPr id="7" name="TextBox 6"/>
          <p:cNvSpPr txBox="1"/>
          <p:nvPr/>
        </p:nvSpPr>
        <p:spPr>
          <a:xfrm>
            <a:off x="1216324" y="4920072"/>
            <a:ext cx="2872973" cy="849463"/>
          </a:xfrm>
          <a:prstGeom prst="rect">
            <a:avLst/>
          </a:prstGeom>
          <a:noFill/>
        </p:spPr>
        <p:txBody>
          <a:bodyPr wrap="square" lIns="0" tIns="146304" rIns="182880" bIns="146304" rtlCol="0">
            <a:spAutoFit/>
          </a:bodyPr>
          <a:lstStyle/>
          <a:p>
            <a:pPr>
              <a:lnSpc>
                <a:spcPct val="90000"/>
              </a:lnSpc>
              <a:spcAft>
                <a:spcPts val="600"/>
              </a:spcAft>
            </a:pPr>
            <a:r>
              <a:rPr lang="en-US" sz="4000" spc="-100" dirty="0" smtClean="0">
                <a:solidFill>
                  <a:srgbClr val="FFFFFF"/>
                </a:solidFill>
                <a:latin typeface="Segoe UI Light"/>
              </a:rPr>
              <a:t>Stacy</a:t>
            </a:r>
          </a:p>
        </p:txBody>
      </p:sp>
      <p:sp>
        <p:nvSpPr>
          <p:cNvPr id="8" name="TextBox 7"/>
          <p:cNvSpPr txBox="1"/>
          <p:nvPr/>
        </p:nvSpPr>
        <p:spPr>
          <a:xfrm>
            <a:off x="8360323" y="4940762"/>
            <a:ext cx="4148051" cy="849463"/>
          </a:xfrm>
          <a:prstGeom prst="rect">
            <a:avLst/>
          </a:prstGeom>
          <a:noFill/>
        </p:spPr>
        <p:txBody>
          <a:bodyPr wrap="square" lIns="0" tIns="146304" rIns="182880" bIns="146304" rtlCol="0">
            <a:spAutoFit/>
          </a:bodyPr>
          <a:lstStyle/>
          <a:p>
            <a:pPr>
              <a:lnSpc>
                <a:spcPct val="90000"/>
              </a:lnSpc>
              <a:spcAft>
                <a:spcPts val="600"/>
              </a:spcAft>
            </a:pPr>
            <a:r>
              <a:rPr lang="en-US" sz="4000" spc="-100" dirty="0" smtClean="0">
                <a:solidFill>
                  <a:srgbClr val="FFFFFF"/>
                </a:solidFill>
                <a:latin typeface="Segoe UI Light"/>
              </a:rPr>
              <a:t>Vince</a:t>
            </a:r>
          </a:p>
        </p:txBody>
      </p:sp>
      <p:sp>
        <p:nvSpPr>
          <p:cNvPr id="9" name="TextBox 8"/>
          <p:cNvSpPr txBox="1"/>
          <p:nvPr/>
        </p:nvSpPr>
        <p:spPr>
          <a:xfrm>
            <a:off x="4716908" y="4920072"/>
            <a:ext cx="2955092" cy="849463"/>
          </a:xfrm>
          <a:prstGeom prst="rect">
            <a:avLst/>
          </a:prstGeom>
          <a:noFill/>
        </p:spPr>
        <p:txBody>
          <a:bodyPr wrap="square" lIns="0" tIns="146304" rIns="182880" bIns="146304" rtlCol="0">
            <a:spAutoFit/>
          </a:bodyPr>
          <a:lstStyle/>
          <a:p>
            <a:pPr>
              <a:lnSpc>
                <a:spcPct val="90000"/>
              </a:lnSpc>
              <a:spcAft>
                <a:spcPts val="600"/>
              </a:spcAft>
            </a:pPr>
            <a:r>
              <a:rPr lang="en-US" sz="4000" spc="-100" dirty="0" smtClean="0">
                <a:solidFill>
                  <a:srgbClr val="FFFFFF"/>
                </a:solidFill>
                <a:latin typeface="Segoe UI Light"/>
              </a:rPr>
              <a:t>Chelsea</a:t>
            </a:r>
          </a:p>
        </p:txBody>
      </p:sp>
      <p:sp>
        <p:nvSpPr>
          <p:cNvPr id="5" name="Title 4"/>
          <p:cNvSpPr>
            <a:spLocks noGrp="1"/>
          </p:cNvSpPr>
          <p:nvPr>
            <p:ph type="title"/>
          </p:nvPr>
        </p:nvSpPr>
        <p:spPr/>
        <p:txBody>
          <a:bodyPr/>
          <a:lstStyle/>
          <a:p>
            <a:endParaRPr lang="en-US"/>
          </a:p>
        </p:txBody>
      </p:sp>
    </p:spTree>
    <p:extLst>
      <p:ext uri="{BB962C8B-B14F-4D97-AF65-F5344CB8AC3E}">
        <p14:creationId xmlns:p14="http://schemas.microsoft.com/office/powerpoint/2010/main" val="416131289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srcRect l="642" t="332" b="-1"/>
          <a:stretch/>
        </p:blipFill>
        <p:spPr>
          <a:xfrm>
            <a:off x="108066" y="91440"/>
            <a:ext cx="8233554" cy="5866909"/>
          </a:xfrm>
          <a:prstGeom prst="rect">
            <a:avLst/>
          </a:prstGeom>
        </p:spPr>
      </p:pic>
      <p:pic>
        <p:nvPicPr>
          <p:cNvPr id="2" name="Picture 1"/>
          <p:cNvPicPr>
            <a:picLocks noChangeAspect="1"/>
          </p:cNvPicPr>
          <p:nvPr/>
        </p:nvPicPr>
        <p:blipFill rotWithShape="1">
          <a:blip r:embed="rId3"/>
          <a:srcRect r="2054"/>
          <a:stretch/>
        </p:blipFill>
        <p:spPr>
          <a:xfrm>
            <a:off x="678323" y="478097"/>
            <a:ext cx="8116542" cy="5838825"/>
          </a:xfrm>
          <a:prstGeom prst="rect">
            <a:avLst/>
          </a:prstGeom>
        </p:spPr>
      </p:pic>
      <p:pic>
        <p:nvPicPr>
          <p:cNvPr id="5" name="Picture 4"/>
          <p:cNvPicPr>
            <a:picLocks noChangeAspect="1"/>
          </p:cNvPicPr>
          <p:nvPr/>
        </p:nvPicPr>
        <p:blipFill rotWithShape="1">
          <a:blip r:embed="rId4"/>
          <a:srcRect r="1215"/>
          <a:stretch/>
        </p:blipFill>
        <p:spPr>
          <a:xfrm>
            <a:off x="1199020" y="970886"/>
            <a:ext cx="8186049" cy="5867400"/>
          </a:xfrm>
          <a:prstGeom prst="rect">
            <a:avLst/>
          </a:prstGeom>
        </p:spPr>
      </p:pic>
      <p:pic>
        <p:nvPicPr>
          <p:cNvPr id="6" name="Picture 5"/>
          <p:cNvPicPr>
            <a:picLocks noChangeAspect="1"/>
          </p:cNvPicPr>
          <p:nvPr/>
        </p:nvPicPr>
        <p:blipFill rotWithShape="1">
          <a:blip r:embed="rId5"/>
          <a:srcRect r="2254"/>
          <a:stretch/>
        </p:blipFill>
        <p:spPr>
          <a:xfrm>
            <a:off x="2108113" y="1165225"/>
            <a:ext cx="8099916" cy="5829300"/>
          </a:xfrm>
          <a:prstGeom prst="rect">
            <a:avLst/>
          </a:prstGeom>
        </p:spPr>
      </p:pic>
      <p:sp>
        <p:nvSpPr>
          <p:cNvPr id="7" name="Title 6"/>
          <p:cNvSpPr>
            <a:spLocks noGrp="1"/>
          </p:cNvSpPr>
          <p:nvPr>
            <p:ph type="title"/>
          </p:nvPr>
        </p:nvSpPr>
        <p:spPr/>
        <p:txBody>
          <a:bodyPr/>
          <a:lstStyle/>
          <a:p>
            <a:endParaRPr lang="en-US"/>
          </a:p>
        </p:txBody>
      </p:sp>
    </p:spTree>
    <p:extLst>
      <p:ext uri="{BB962C8B-B14F-4D97-AF65-F5344CB8AC3E}">
        <p14:creationId xmlns:p14="http://schemas.microsoft.com/office/powerpoint/2010/main" val="131457506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9"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0-#ppt_w/2"/>
                                          </p:val>
                                        </p:tav>
                                        <p:tav tm="100000">
                                          <p:val>
                                            <p:strVal val="#ppt_x"/>
                                          </p:val>
                                        </p:tav>
                                      </p:tavLst>
                                    </p:anim>
                                    <p:anim calcmode="lin" valueType="num">
                                      <p:cBhvr additive="base">
                                        <p:cTn id="20" dur="500" fill="hold"/>
                                        <p:tgtEl>
                                          <p:spTgt spid="5"/>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3"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1+#ppt_w/2"/>
                                          </p:val>
                                        </p:tav>
                                        <p:tav tm="100000">
                                          <p:val>
                                            <p:strVal val="#ppt_x"/>
                                          </p:val>
                                        </p:tav>
                                      </p:tavLst>
                                    </p:anim>
                                    <p:anim calcmode="lin" valueType="num">
                                      <p:cBhvr additive="base">
                                        <p:cTn id="26"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Chris Crane; Heather O’Cull</External_x0020_Speaker>
    <Session_x0020_Code xmlns="2295e2e7-0eeb-498e-8716-217bb2ee6ee3"> SPC038</Session_x0020_Code>
    <ProductTaxHTField0 xmlns="2295e2e7-0eeb-498e-8716-217bb2ee6ee3">
      <Terms xmlns="http://schemas.microsoft.com/office/infopath/2007/PartnerControls"/>
    </ProductTaxHTField0>
    <Presentation_x0020_Date xmlns="2295e2e7-0eeb-498e-8716-217bb2ee6ee3">2012-11-14T08:00:00+00:00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Chris Crane</Speaker>
    <AverageRating xmlns="http://schemas.microsoft.com/sharepoint/v3"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990F116-B58F-4255-B05B-DA3808E0E5C6}">
  <ds:schemaRefs>
    <ds:schemaRef ds:uri="http://schemas.microsoft.com/office/2006/documentManagement/types"/>
    <ds:schemaRef ds:uri="http://schemas.microsoft.com/office/infopath/2007/PartnerControls"/>
    <ds:schemaRef ds:uri="http://purl.org/dc/dcmitype/"/>
    <ds:schemaRef ds:uri="2295e2e7-0eeb-498e-8716-217bb2ee6ee3"/>
    <ds:schemaRef ds:uri="http://schemas.openxmlformats.org/package/2006/metadata/core-properties"/>
    <ds:schemaRef ds:uri="http://purl.org/dc/elements/1.1/"/>
    <ds:schemaRef ds:uri="http://purl.org/dc/terms/"/>
    <ds:schemaRef ds:uri="http://schemas.microsoft.com/sharepoint/v3"/>
    <ds:schemaRef ds:uri="http://www.w3.org/XML/1998/namespace"/>
    <ds:schemaRef ds:uri="230e9df3-be65-4c73-a93b-d1236ebd677e"/>
    <ds:schemaRef ds:uri="032d541b-1b4e-4d91-93c7-b10533c52f73"/>
    <ds:schemaRef ds:uri="http://schemas.microsoft.com/office/2006/metadata/properties"/>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974D1A83-2A7D-468B-9BA7-EE4BB5E34B4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SPC2012_IT-Pro_Template_16x9</Template>
  <TotalTime>25</TotalTime>
  <Words>1026</Words>
  <Application>Microsoft Office PowerPoint</Application>
  <PresentationFormat>Custom</PresentationFormat>
  <Paragraphs>124</Paragraphs>
  <Slides>22</Slides>
  <Notes>4</Notes>
  <HiddenSlides>0</HiddenSlides>
  <MMClips>0</MMClips>
  <ScaleCrop>false</ScaleCrop>
  <HeadingPairs>
    <vt:vector size="4" baseType="variant">
      <vt:variant>
        <vt:lpstr>Theme</vt:lpstr>
      </vt:variant>
      <vt:variant>
        <vt:i4>2</vt:i4>
      </vt:variant>
      <vt:variant>
        <vt:lpstr>Slide Titles</vt:lpstr>
      </vt:variant>
      <vt:variant>
        <vt:i4>22</vt:i4>
      </vt:variant>
    </vt:vector>
  </HeadingPairs>
  <TitlesOfParts>
    <vt:vector size="24" baseType="lpstr">
      <vt:lpstr>SPC2012_IT-Pro_Template_16x9</vt:lpstr>
      <vt:lpstr>5-30072_SPC2012_IT-Pro_Template_16x9_Light</vt:lpstr>
      <vt:lpstr>PowerPoint Presentation</vt:lpstr>
      <vt:lpstr>Choosing the Right Project Management Solution for Today and the Future</vt:lpstr>
      <vt:lpstr>Project management today </vt:lpstr>
      <vt:lpstr>Our vision</vt:lpstr>
      <vt:lpstr>Task management  for your team</vt:lpstr>
      <vt:lpstr>PowerPoint Presentation</vt:lpstr>
      <vt:lpstr>PowerPoint Presentation</vt:lpstr>
      <vt:lpstr>PowerPoint Presentation</vt:lpstr>
      <vt:lpstr>PowerPoint Presentation</vt:lpstr>
      <vt:lpstr>PowerPoint Presentation</vt:lpstr>
      <vt:lpstr>PowerPoint Presentation</vt:lpstr>
      <vt:lpstr>Demo Summary</vt:lpstr>
      <vt:lpstr>Project management  for your team</vt:lpstr>
      <vt:lpstr>Demo Summary</vt:lpstr>
      <vt:lpstr>Project management  for your organization</vt:lpstr>
      <vt:lpstr>Project Types</vt:lpstr>
      <vt:lpstr>Demo Summary</vt:lpstr>
      <vt:lpstr>Key Takeaways </vt:lpstr>
      <vt:lpstr>Microsoft Project Presence At #SPC12</vt:lpstr>
      <vt:lpstr>Next steps</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Choosing the Right Project Management Solution for Today and the Future</dc:title>
  <dc:subject>SharePoint Conference 2012</dc:subject>
  <dc:creator>Shows</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4</cp:revision>
  <dcterms:created xsi:type="dcterms:W3CDTF">2012-11-11T20:05:04Z</dcterms:created>
  <dcterms:modified xsi:type="dcterms:W3CDTF">2012-12-05T22:01:35Z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