
<file path=[Content_Types].xml><?xml version="1.0" encoding="utf-8"?>
<Types xmlns="http://schemas.openxmlformats.org/package/2006/content-types">
  <Default Extension="png" ContentType="image/png"/>
  <Default Extension="emf" ContentType="image/x-emf"/>
  <Default Extension="WMF" ContentType="image/x-w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2.xml" ContentType="application/vnd.openxmlformats-officedocument.theme+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theme/theme3.xml" ContentType="application/vnd.openxmlformats-officedocument.theme+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183" r:id="rId5"/>
    <p:sldMasterId id="2147484205" r:id="rId6"/>
    <p:sldMasterId id="2147484229" r:id="rId7"/>
  </p:sldMasterIdLst>
  <p:notesMasterIdLst>
    <p:notesMasterId r:id="rId102"/>
  </p:notesMasterIdLst>
  <p:handoutMasterIdLst>
    <p:handoutMasterId r:id="rId103"/>
  </p:handout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 id="273" r:id="rId25"/>
    <p:sldId id="274" r:id="rId26"/>
    <p:sldId id="275" r:id="rId27"/>
    <p:sldId id="276" r:id="rId28"/>
    <p:sldId id="277" r:id="rId29"/>
    <p:sldId id="278" r:id="rId30"/>
    <p:sldId id="279" r:id="rId31"/>
    <p:sldId id="280" r:id="rId32"/>
    <p:sldId id="281" r:id="rId33"/>
    <p:sldId id="282" r:id="rId34"/>
    <p:sldId id="283" r:id="rId35"/>
    <p:sldId id="284" r:id="rId36"/>
    <p:sldId id="285" r:id="rId37"/>
    <p:sldId id="286" r:id="rId38"/>
    <p:sldId id="287" r:id="rId39"/>
    <p:sldId id="288" r:id="rId40"/>
    <p:sldId id="289" r:id="rId41"/>
    <p:sldId id="290" r:id="rId42"/>
    <p:sldId id="291" r:id="rId43"/>
    <p:sldId id="292" r:id="rId44"/>
    <p:sldId id="293" r:id="rId45"/>
    <p:sldId id="294" r:id="rId46"/>
    <p:sldId id="295" r:id="rId47"/>
    <p:sldId id="296" r:id="rId48"/>
    <p:sldId id="297" r:id="rId49"/>
    <p:sldId id="298" r:id="rId50"/>
    <p:sldId id="299" r:id="rId51"/>
    <p:sldId id="300" r:id="rId52"/>
    <p:sldId id="301" r:id="rId53"/>
    <p:sldId id="302" r:id="rId54"/>
    <p:sldId id="303" r:id="rId55"/>
    <p:sldId id="304" r:id="rId56"/>
    <p:sldId id="305" r:id="rId57"/>
    <p:sldId id="306" r:id="rId58"/>
    <p:sldId id="307" r:id="rId59"/>
    <p:sldId id="308" r:id="rId60"/>
    <p:sldId id="309" r:id="rId61"/>
    <p:sldId id="310" r:id="rId62"/>
    <p:sldId id="311" r:id="rId63"/>
    <p:sldId id="312" r:id="rId64"/>
    <p:sldId id="313" r:id="rId65"/>
    <p:sldId id="314" r:id="rId66"/>
    <p:sldId id="315" r:id="rId67"/>
    <p:sldId id="316" r:id="rId68"/>
    <p:sldId id="317" r:id="rId69"/>
    <p:sldId id="318" r:id="rId70"/>
    <p:sldId id="319" r:id="rId71"/>
    <p:sldId id="320" r:id="rId72"/>
    <p:sldId id="321" r:id="rId73"/>
    <p:sldId id="322" r:id="rId74"/>
    <p:sldId id="323" r:id="rId75"/>
    <p:sldId id="324" r:id="rId76"/>
    <p:sldId id="325" r:id="rId77"/>
    <p:sldId id="326" r:id="rId78"/>
    <p:sldId id="327" r:id="rId79"/>
    <p:sldId id="328" r:id="rId80"/>
    <p:sldId id="329" r:id="rId81"/>
    <p:sldId id="330" r:id="rId82"/>
    <p:sldId id="331" r:id="rId83"/>
    <p:sldId id="332" r:id="rId84"/>
    <p:sldId id="333" r:id="rId85"/>
    <p:sldId id="334" r:id="rId86"/>
    <p:sldId id="335" r:id="rId87"/>
    <p:sldId id="336" r:id="rId88"/>
    <p:sldId id="337" r:id="rId89"/>
    <p:sldId id="338" r:id="rId90"/>
    <p:sldId id="339" r:id="rId91"/>
    <p:sldId id="340" r:id="rId92"/>
    <p:sldId id="341" r:id="rId93"/>
    <p:sldId id="342" r:id="rId94"/>
    <p:sldId id="343" r:id="rId95"/>
    <p:sldId id="344" r:id="rId96"/>
    <p:sldId id="345" r:id="rId97"/>
    <p:sldId id="346" r:id="rId98"/>
    <p:sldId id="347" r:id="rId99"/>
    <p:sldId id="349" r:id="rId100"/>
    <p:sldId id="348" r:id="rId101"/>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 id="2" name="Scott Jamison" initials="SJ" lastIdx="1"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02050"/>
    <a:srgbClr val="442359"/>
    <a:srgbClr val="333333"/>
    <a:srgbClr val="FFFFFF"/>
    <a:srgbClr val="505050"/>
    <a:srgbClr val="00FFFF"/>
    <a:srgbClr val="CC00CC"/>
    <a:srgbClr val="5F5F5F"/>
    <a:srgbClr val="FF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413" autoAdjust="0"/>
    <p:restoredTop sz="95238" autoAdjust="0"/>
  </p:normalViewPr>
  <p:slideViewPr>
    <p:cSldViewPr>
      <p:cViewPr varScale="1">
        <p:scale>
          <a:sx n="65" d="100"/>
          <a:sy n="65" d="100"/>
        </p:scale>
        <p:origin x="-876" y="-108"/>
      </p:cViewPr>
      <p:guideLst>
        <p:guide orient="horz" pos="187"/>
        <p:guide orient="horz" pos="763"/>
        <p:guide orient="horz" pos="1339"/>
        <p:guide orient="horz" pos="2491"/>
        <p:guide orient="horz" pos="4219"/>
        <p:guide orient="horz" pos="3643"/>
        <p:guide orient="horz" pos="3067"/>
        <p:guide orient="horz" pos="1915"/>
        <p:guide pos="173"/>
        <p:guide pos="1325"/>
        <p:guide pos="7661"/>
        <p:guide pos="749"/>
        <p:guide pos="7085"/>
        <p:guide pos="3629"/>
        <p:guide pos="1901"/>
        <p:guide pos="2477"/>
        <p:guide pos="4205"/>
        <p:guide pos="4781"/>
        <p:guide pos="5357"/>
        <p:guide pos="5933"/>
        <p:guide pos="6509"/>
        <p:guide pos="3053"/>
      </p:guideLst>
    </p:cSldViewPr>
  </p:slideViewPr>
  <p:notesTextViewPr>
    <p:cViewPr>
      <p:scale>
        <a:sx n="100" d="100"/>
        <a:sy n="100" d="100"/>
      </p:scale>
      <p:origin x="0" y="0"/>
    </p:cViewPr>
  </p:notesTextViewPr>
  <p:sorterViewPr>
    <p:cViewPr>
      <p:scale>
        <a:sx n="20" d="100"/>
        <a:sy n="20" d="100"/>
      </p:scale>
      <p:origin x="0" y="0"/>
    </p:cViewPr>
  </p:sorterViewPr>
  <p:notesViewPr>
    <p:cSldViewPr showGuides="1">
      <p:cViewPr varScale="1">
        <p:scale>
          <a:sx n="95" d="100"/>
          <a:sy n="95" d="100"/>
        </p:scale>
        <p:origin x="-3582" y="-108"/>
      </p:cViewPr>
      <p:guideLst>
        <p:guide orient="horz" pos="2880"/>
        <p:guide pos="2160"/>
      </p:guideLst>
    </p:cSldViewPr>
  </p:notesViewPr>
  <p:gridSpacing cx="91439" cy="91439"/>
</p:viewPr>
</file>

<file path=ppt/_rels/presentation.xml.rels><?xml version="1.0" encoding="UTF-8" standalone="yes"?>
<Relationships xmlns="http://schemas.openxmlformats.org/package/2006/relationships"><Relationship Id="rId26" Type="http://schemas.openxmlformats.org/officeDocument/2006/relationships/slide" Target="slides/slide19.xml"/><Relationship Id="rId21" Type="http://schemas.openxmlformats.org/officeDocument/2006/relationships/slide" Target="slides/slide14.xml"/><Relationship Id="rId42" Type="http://schemas.openxmlformats.org/officeDocument/2006/relationships/slide" Target="slides/slide35.xml"/><Relationship Id="rId47" Type="http://schemas.openxmlformats.org/officeDocument/2006/relationships/slide" Target="slides/slide40.xml"/><Relationship Id="rId63" Type="http://schemas.openxmlformats.org/officeDocument/2006/relationships/slide" Target="slides/slide56.xml"/><Relationship Id="rId68" Type="http://schemas.openxmlformats.org/officeDocument/2006/relationships/slide" Target="slides/slide61.xml"/><Relationship Id="rId84" Type="http://schemas.openxmlformats.org/officeDocument/2006/relationships/slide" Target="slides/slide77.xml"/><Relationship Id="rId89" Type="http://schemas.openxmlformats.org/officeDocument/2006/relationships/slide" Target="slides/slide82.xml"/><Relationship Id="rId7" Type="http://schemas.openxmlformats.org/officeDocument/2006/relationships/slideMaster" Target="slideMasters/slideMaster4.xml"/><Relationship Id="rId71" Type="http://schemas.openxmlformats.org/officeDocument/2006/relationships/slide" Target="slides/slide64.xml"/><Relationship Id="rId92" Type="http://schemas.openxmlformats.org/officeDocument/2006/relationships/slide" Target="slides/slide85.xml"/><Relationship Id="rId2" Type="http://schemas.openxmlformats.org/officeDocument/2006/relationships/customXml" Target="../customXml/item2.xml"/><Relationship Id="rId16" Type="http://schemas.openxmlformats.org/officeDocument/2006/relationships/slide" Target="slides/slide9.xml"/><Relationship Id="rId29" Type="http://schemas.openxmlformats.org/officeDocument/2006/relationships/slide" Target="slides/slide22.xml"/><Relationship Id="rId107" Type="http://schemas.openxmlformats.org/officeDocument/2006/relationships/theme" Target="theme/theme1.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0" Type="http://schemas.openxmlformats.org/officeDocument/2006/relationships/slide" Target="slides/slide33.xml"/><Relationship Id="rId45" Type="http://schemas.openxmlformats.org/officeDocument/2006/relationships/slide" Target="slides/slide38.xml"/><Relationship Id="rId53" Type="http://schemas.openxmlformats.org/officeDocument/2006/relationships/slide" Target="slides/slide46.xml"/><Relationship Id="rId58" Type="http://schemas.openxmlformats.org/officeDocument/2006/relationships/slide" Target="slides/slide51.xml"/><Relationship Id="rId66" Type="http://schemas.openxmlformats.org/officeDocument/2006/relationships/slide" Target="slides/slide59.xml"/><Relationship Id="rId74" Type="http://schemas.openxmlformats.org/officeDocument/2006/relationships/slide" Target="slides/slide67.xml"/><Relationship Id="rId79" Type="http://schemas.openxmlformats.org/officeDocument/2006/relationships/slide" Target="slides/slide72.xml"/><Relationship Id="rId87" Type="http://schemas.openxmlformats.org/officeDocument/2006/relationships/slide" Target="slides/slide80.xml"/><Relationship Id="rId102" Type="http://schemas.openxmlformats.org/officeDocument/2006/relationships/notesMaster" Target="notesMasters/notesMaster1.xml"/><Relationship Id="rId5" Type="http://schemas.openxmlformats.org/officeDocument/2006/relationships/slideMaster" Target="slideMasters/slideMaster2.xml"/><Relationship Id="rId61" Type="http://schemas.openxmlformats.org/officeDocument/2006/relationships/slide" Target="slides/slide54.xml"/><Relationship Id="rId82" Type="http://schemas.openxmlformats.org/officeDocument/2006/relationships/slide" Target="slides/slide75.xml"/><Relationship Id="rId90" Type="http://schemas.openxmlformats.org/officeDocument/2006/relationships/slide" Target="slides/slide83.xml"/><Relationship Id="rId95" Type="http://schemas.openxmlformats.org/officeDocument/2006/relationships/slide" Target="slides/slide88.xml"/><Relationship Id="rId19" Type="http://schemas.openxmlformats.org/officeDocument/2006/relationships/slide" Target="slides/slide1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slide" Target="slides/slide36.xml"/><Relationship Id="rId48" Type="http://schemas.openxmlformats.org/officeDocument/2006/relationships/slide" Target="slides/slide41.xml"/><Relationship Id="rId56" Type="http://schemas.openxmlformats.org/officeDocument/2006/relationships/slide" Target="slides/slide49.xml"/><Relationship Id="rId64" Type="http://schemas.openxmlformats.org/officeDocument/2006/relationships/slide" Target="slides/slide57.xml"/><Relationship Id="rId69" Type="http://schemas.openxmlformats.org/officeDocument/2006/relationships/slide" Target="slides/slide62.xml"/><Relationship Id="rId77" Type="http://schemas.openxmlformats.org/officeDocument/2006/relationships/slide" Target="slides/slide70.xml"/><Relationship Id="rId100" Type="http://schemas.openxmlformats.org/officeDocument/2006/relationships/slide" Target="slides/slide93.xml"/><Relationship Id="rId105" Type="http://schemas.openxmlformats.org/officeDocument/2006/relationships/presProps" Target="presProps.xml"/><Relationship Id="rId8" Type="http://schemas.openxmlformats.org/officeDocument/2006/relationships/slide" Target="slides/slide1.xml"/><Relationship Id="rId51" Type="http://schemas.openxmlformats.org/officeDocument/2006/relationships/slide" Target="slides/slide44.xml"/><Relationship Id="rId72" Type="http://schemas.openxmlformats.org/officeDocument/2006/relationships/slide" Target="slides/slide65.xml"/><Relationship Id="rId80" Type="http://schemas.openxmlformats.org/officeDocument/2006/relationships/slide" Target="slides/slide73.xml"/><Relationship Id="rId85" Type="http://schemas.openxmlformats.org/officeDocument/2006/relationships/slide" Target="slides/slide78.xml"/><Relationship Id="rId93" Type="http://schemas.openxmlformats.org/officeDocument/2006/relationships/slide" Target="slides/slide86.xml"/><Relationship Id="rId98" Type="http://schemas.openxmlformats.org/officeDocument/2006/relationships/slide" Target="slides/slide91.xml"/><Relationship Id="rId3" Type="http://schemas.openxmlformats.org/officeDocument/2006/relationships/customXml" Target="../customXml/item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slide" Target="slides/slide39.xml"/><Relationship Id="rId59" Type="http://schemas.openxmlformats.org/officeDocument/2006/relationships/slide" Target="slides/slide52.xml"/><Relationship Id="rId67" Type="http://schemas.openxmlformats.org/officeDocument/2006/relationships/slide" Target="slides/slide60.xml"/><Relationship Id="rId103" Type="http://schemas.openxmlformats.org/officeDocument/2006/relationships/handoutMaster" Target="handoutMasters/handoutMaster1.xml"/><Relationship Id="rId108" Type="http://schemas.openxmlformats.org/officeDocument/2006/relationships/tableStyles" Target="tableStyles.xml"/><Relationship Id="rId20" Type="http://schemas.openxmlformats.org/officeDocument/2006/relationships/slide" Target="slides/slide13.xml"/><Relationship Id="rId41" Type="http://schemas.openxmlformats.org/officeDocument/2006/relationships/slide" Target="slides/slide34.xml"/><Relationship Id="rId54" Type="http://schemas.openxmlformats.org/officeDocument/2006/relationships/slide" Target="slides/slide47.xml"/><Relationship Id="rId62" Type="http://schemas.openxmlformats.org/officeDocument/2006/relationships/slide" Target="slides/slide55.xml"/><Relationship Id="rId70" Type="http://schemas.openxmlformats.org/officeDocument/2006/relationships/slide" Target="slides/slide63.xml"/><Relationship Id="rId75" Type="http://schemas.openxmlformats.org/officeDocument/2006/relationships/slide" Target="slides/slide68.xml"/><Relationship Id="rId83" Type="http://schemas.openxmlformats.org/officeDocument/2006/relationships/slide" Target="slides/slide76.xml"/><Relationship Id="rId88" Type="http://schemas.openxmlformats.org/officeDocument/2006/relationships/slide" Target="slides/slide81.xml"/><Relationship Id="rId91" Type="http://schemas.openxmlformats.org/officeDocument/2006/relationships/slide" Target="slides/slide84.xml"/><Relationship Id="rId96" Type="http://schemas.openxmlformats.org/officeDocument/2006/relationships/slide" Target="slides/slide89.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49" Type="http://schemas.openxmlformats.org/officeDocument/2006/relationships/slide" Target="slides/slide42.xml"/><Relationship Id="rId57" Type="http://schemas.openxmlformats.org/officeDocument/2006/relationships/slide" Target="slides/slide50.xml"/><Relationship Id="rId106" Type="http://schemas.openxmlformats.org/officeDocument/2006/relationships/viewProps" Target="viewProps.xml"/><Relationship Id="rId10" Type="http://schemas.openxmlformats.org/officeDocument/2006/relationships/slide" Target="slides/slide3.xml"/><Relationship Id="rId31" Type="http://schemas.openxmlformats.org/officeDocument/2006/relationships/slide" Target="slides/slide24.xml"/><Relationship Id="rId44" Type="http://schemas.openxmlformats.org/officeDocument/2006/relationships/slide" Target="slides/slide37.xml"/><Relationship Id="rId52" Type="http://schemas.openxmlformats.org/officeDocument/2006/relationships/slide" Target="slides/slide45.xml"/><Relationship Id="rId60" Type="http://schemas.openxmlformats.org/officeDocument/2006/relationships/slide" Target="slides/slide53.xml"/><Relationship Id="rId65" Type="http://schemas.openxmlformats.org/officeDocument/2006/relationships/slide" Target="slides/slide58.xml"/><Relationship Id="rId73" Type="http://schemas.openxmlformats.org/officeDocument/2006/relationships/slide" Target="slides/slide66.xml"/><Relationship Id="rId78" Type="http://schemas.openxmlformats.org/officeDocument/2006/relationships/slide" Target="slides/slide71.xml"/><Relationship Id="rId81" Type="http://schemas.openxmlformats.org/officeDocument/2006/relationships/slide" Target="slides/slide74.xml"/><Relationship Id="rId86" Type="http://schemas.openxmlformats.org/officeDocument/2006/relationships/slide" Target="slides/slide79.xml"/><Relationship Id="rId94" Type="http://schemas.openxmlformats.org/officeDocument/2006/relationships/slide" Target="slides/slide87.xml"/><Relationship Id="rId99" Type="http://schemas.openxmlformats.org/officeDocument/2006/relationships/slide" Target="slides/slide92.xml"/><Relationship Id="rId101" Type="http://schemas.openxmlformats.org/officeDocument/2006/relationships/slide" Target="slides/slide94.xml"/><Relationship Id="rId4" Type="http://schemas.openxmlformats.org/officeDocument/2006/relationships/slideMaster" Target="slideMasters/slideMaster1.xml"/><Relationship Id="rId9" Type="http://schemas.openxmlformats.org/officeDocument/2006/relationships/slide" Target="slides/slide2.xml"/><Relationship Id="rId13" Type="http://schemas.openxmlformats.org/officeDocument/2006/relationships/slide" Target="slides/slide6.xml"/><Relationship Id="rId18" Type="http://schemas.openxmlformats.org/officeDocument/2006/relationships/slide" Target="slides/slide11.xml"/><Relationship Id="rId39" Type="http://schemas.openxmlformats.org/officeDocument/2006/relationships/slide" Target="slides/slide32.xml"/><Relationship Id="rId34" Type="http://schemas.openxmlformats.org/officeDocument/2006/relationships/slide" Target="slides/slide27.xml"/><Relationship Id="rId50" Type="http://schemas.openxmlformats.org/officeDocument/2006/relationships/slide" Target="slides/slide43.xml"/><Relationship Id="rId55" Type="http://schemas.openxmlformats.org/officeDocument/2006/relationships/slide" Target="slides/slide48.xml"/><Relationship Id="rId76" Type="http://schemas.openxmlformats.org/officeDocument/2006/relationships/slide" Target="slides/slide69.xml"/><Relationship Id="rId97" Type="http://schemas.openxmlformats.org/officeDocument/2006/relationships/slide" Target="slides/slide90.xml"/><Relationship Id="rId104"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a:t>SPC2012 </a:t>
            </a:r>
            <a:r>
              <a:rPr lang="en-US" smtClean="0"/>
              <a:t>– IT Pro</a:t>
            </a:r>
            <a:endParaRPr lang="en-US" dirty="0"/>
          </a:p>
          <a:p>
            <a:endParaRPr lang="en-US" dirty="0">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E219B1A-AE41-483B-A766-69B9363DDA6A}" type="datetimeFigureOut">
              <a:rPr lang="en-US" smtClean="0">
                <a:latin typeface="Segoe UI" pitchFamily="34" charset="0"/>
              </a:rPr>
              <a:t>12/6/2012</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part </a:t>
            </a:r>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of Microsoft, and Microsoft cannot guarantee the accuracy of any information provided after the date of this presentation.  MICROSOFT MAKES NO WARRANTIES, EXPRESS, IMPLIED OR STATUTORY, AS TO THE INFORMATION IN THIS PRESENTATION</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a:t>
            </a:r>
            <a:endPar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SPC2012 – IT Pro</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D51B1278-D92B-4AF3-A9C1-71DD298190CE}" type="datetimeFigureOut">
              <a:rPr lang="en-US" smtClean="0"/>
              <a:pPr/>
              <a:t>12/6/2012</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dirty="0" smtClean="0">
                <a:solidFill>
                  <a:prstClr val="black"/>
                </a:solidFill>
              </a:rPr>
              <a:t>SPC2012 – IT-Pro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C921CCD-CD54-43E7-8264-E011CC13D76A}"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a:t>
            </a:fld>
            <a:endParaRPr lang="en-US" dirty="0">
              <a:solidFill>
                <a:prstClr val="black"/>
              </a:solidFill>
            </a:endParaRPr>
          </a:p>
        </p:txBody>
      </p:sp>
    </p:spTree>
    <p:extLst>
      <p:ext uri="{BB962C8B-B14F-4D97-AF65-F5344CB8AC3E}">
        <p14:creationId xmlns:p14="http://schemas.microsoft.com/office/powerpoint/2010/main" val="30755206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E3B24F28-0857-4E20-8A00-88CF59AF9F52}"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10</a:t>
            </a:fld>
            <a:endParaRPr lang="en-US" dirty="0">
              <a:solidFill>
                <a:prstClr val="black"/>
              </a:solidFill>
            </a:endParaRPr>
          </a:p>
        </p:txBody>
      </p:sp>
    </p:spTree>
    <p:extLst>
      <p:ext uri="{BB962C8B-B14F-4D97-AF65-F5344CB8AC3E}">
        <p14:creationId xmlns:p14="http://schemas.microsoft.com/office/powerpoint/2010/main" val="363858565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E3B24F28-0857-4E20-8A00-88CF59AF9F52}"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11</a:t>
            </a:fld>
            <a:endParaRPr lang="en-US" dirty="0">
              <a:solidFill>
                <a:prstClr val="black"/>
              </a:solidFill>
            </a:endParaRPr>
          </a:p>
        </p:txBody>
      </p:sp>
    </p:spTree>
    <p:extLst>
      <p:ext uri="{BB962C8B-B14F-4D97-AF65-F5344CB8AC3E}">
        <p14:creationId xmlns:p14="http://schemas.microsoft.com/office/powerpoint/2010/main" val="173316752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E3B24F28-0857-4E20-8A00-88CF59AF9F52}"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12</a:t>
            </a:fld>
            <a:endParaRPr lang="en-US" dirty="0">
              <a:solidFill>
                <a:prstClr val="black"/>
              </a:solidFill>
            </a:endParaRPr>
          </a:p>
        </p:txBody>
      </p:sp>
    </p:spTree>
    <p:extLst>
      <p:ext uri="{BB962C8B-B14F-4D97-AF65-F5344CB8AC3E}">
        <p14:creationId xmlns:p14="http://schemas.microsoft.com/office/powerpoint/2010/main" val="344849927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E3B24F28-0857-4E20-8A00-88CF59AF9F52}"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13</a:t>
            </a:fld>
            <a:endParaRPr lang="en-US" dirty="0">
              <a:solidFill>
                <a:prstClr val="black"/>
              </a:solidFill>
            </a:endParaRPr>
          </a:p>
        </p:txBody>
      </p:sp>
    </p:spTree>
    <p:extLst>
      <p:ext uri="{BB962C8B-B14F-4D97-AF65-F5344CB8AC3E}">
        <p14:creationId xmlns:p14="http://schemas.microsoft.com/office/powerpoint/2010/main" val="332133990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E3B24F28-0857-4E20-8A00-88CF59AF9F52}"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14</a:t>
            </a:fld>
            <a:endParaRPr lang="en-US" dirty="0">
              <a:solidFill>
                <a:prstClr val="black"/>
              </a:solidFill>
            </a:endParaRPr>
          </a:p>
        </p:txBody>
      </p:sp>
    </p:spTree>
    <p:extLst>
      <p:ext uri="{BB962C8B-B14F-4D97-AF65-F5344CB8AC3E}">
        <p14:creationId xmlns:p14="http://schemas.microsoft.com/office/powerpoint/2010/main" val="278741607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E3B24F28-0857-4E20-8A00-88CF59AF9F52}"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16</a:t>
            </a:fld>
            <a:endParaRPr lang="en-US" dirty="0">
              <a:solidFill>
                <a:prstClr val="black"/>
              </a:solidFill>
            </a:endParaRPr>
          </a:p>
        </p:txBody>
      </p:sp>
    </p:spTree>
    <p:extLst>
      <p:ext uri="{BB962C8B-B14F-4D97-AF65-F5344CB8AC3E}">
        <p14:creationId xmlns:p14="http://schemas.microsoft.com/office/powerpoint/2010/main" val="262025889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E3B24F28-0857-4E20-8A00-88CF59AF9F52}"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17</a:t>
            </a:fld>
            <a:endParaRPr lang="en-US" dirty="0">
              <a:solidFill>
                <a:prstClr val="black"/>
              </a:solidFill>
            </a:endParaRPr>
          </a:p>
        </p:txBody>
      </p:sp>
    </p:spTree>
    <p:extLst>
      <p:ext uri="{BB962C8B-B14F-4D97-AF65-F5344CB8AC3E}">
        <p14:creationId xmlns:p14="http://schemas.microsoft.com/office/powerpoint/2010/main" val="62284473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E3B24F28-0857-4E20-8A00-88CF59AF9F52}"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18</a:t>
            </a:fld>
            <a:endParaRPr lang="en-US" dirty="0">
              <a:solidFill>
                <a:prstClr val="black"/>
              </a:solidFill>
            </a:endParaRPr>
          </a:p>
        </p:txBody>
      </p:sp>
    </p:spTree>
    <p:extLst>
      <p:ext uri="{BB962C8B-B14F-4D97-AF65-F5344CB8AC3E}">
        <p14:creationId xmlns:p14="http://schemas.microsoft.com/office/powerpoint/2010/main" val="310646684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b="0" baseline="0" dirty="0" smtClean="0"/>
          </a:p>
        </p:txBody>
      </p:sp>
      <p:sp>
        <p:nvSpPr>
          <p:cNvPr id="4" name="Slide Number Placeholder 3"/>
          <p:cNvSpPr>
            <a:spLocks noGrp="1"/>
          </p:cNvSpPr>
          <p:nvPr>
            <p:ph type="sldNum" sz="quarter" idx="10"/>
          </p:nvPr>
        </p:nvSpPr>
        <p:spPr/>
        <p:txBody>
          <a:bodyPr/>
          <a:lstStyle/>
          <a:p>
            <a:fld id="{E2560271-D2EF-4F05-8156-BD32B902ADCA}" type="slidenum">
              <a:rPr lang="en-US" smtClean="0">
                <a:solidFill>
                  <a:prstClr val="black"/>
                </a:solidFill>
              </a:rPr>
              <a:pPr/>
              <a:t>19</a:t>
            </a:fld>
            <a:endParaRPr lang="en-US">
              <a:solidFill>
                <a:prstClr val="black"/>
              </a:solidFill>
            </a:endParaRPr>
          </a:p>
        </p:txBody>
      </p:sp>
    </p:spTree>
    <p:extLst>
      <p:ext uri="{BB962C8B-B14F-4D97-AF65-F5344CB8AC3E}">
        <p14:creationId xmlns:p14="http://schemas.microsoft.com/office/powerpoint/2010/main" val="366306621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b="0" baseline="0" dirty="0" smtClean="0"/>
          </a:p>
        </p:txBody>
      </p:sp>
      <p:sp>
        <p:nvSpPr>
          <p:cNvPr id="4" name="Slide Number Placeholder 3"/>
          <p:cNvSpPr>
            <a:spLocks noGrp="1"/>
          </p:cNvSpPr>
          <p:nvPr>
            <p:ph type="sldNum" sz="quarter" idx="10"/>
          </p:nvPr>
        </p:nvSpPr>
        <p:spPr/>
        <p:txBody>
          <a:bodyPr/>
          <a:lstStyle/>
          <a:p>
            <a:fld id="{E2560271-D2EF-4F05-8156-BD32B902ADCA}" type="slidenum">
              <a:rPr lang="en-US" smtClean="0">
                <a:solidFill>
                  <a:prstClr val="black"/>
                </a:solidFill>
              </a:rPr>
              <a:pPr/>
              <a:t>20</a:t>
            </a:fld>
            <a:endParaRPr lang="en-US">
              <a:solidFill>
                <a:prstClr val="black"/>
              </a:solidFill>
            </a:endParaRPr>
          </a:p>
        </p:txBody>
      </p:sp>
    </p:spTree>
    <p:extLst>
      <p:ext uri="{BB962C8B-B14F-4D97-AF65-F5344CB8AC3E}">
        <p14:creationId xmlns:p14="http://schemas.microsoft.com/office/powerpoint/2010/main" val="151590400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a:solidFill>
                  <a:prstClr val="black"/>
                </a:solidFill>
              </a:rPr>
              <a:t>SPC2012 - Developer</a:t>
            </a:r>
          </a:p>
        </p:txBody>
      </p:sp>
      <p:sp>
        <p:nvSpPr>
          <p:cNvPr id="5" name="Footer Placeholder 4"/>
          <p:cNvSpPr>
            <a:spLocks noGrp="1"/>
          </p:cNvSpPr>
          <p:nvPr>
            <p:ph type="ftr" sz="quarter" idx="11"/>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A2C41630-7864-4C52-BD43-FA19BC1F1CE8}"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a:t>
            </a:fld>
            <a:endParaRPr lang="en-US" dirty="0">
              <a:solidFill>
                <a:prstClr val="black"/>
              </a:solidFill>
            </a:endParaRPr>
          </a:p>
        </p:txBody>
      </p:sp>
    </p:spTree>
    <p:extLst>
      <p:ext uri="{BB962C8B-B14F-4D97-AF65-F5344CB8AC3E}">
        <p14:creationId xmlns:p14="http://schemas.microsoft.com/office/powerpoint/2010/main" val="213036559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b="0" baseline="0" dirty="0" smtClean="0"/>
          </a:p>
        </p:txBody>
      </p:sp>
      <p:sp>
        <p:nvSpPr>
          <p:cNvPr id="4" name="Slide Number Placeholder 3"/>
          <p:cNvSpPr>
            <a:spLocks noGrp="1"/>
          </p:cNvSpPr>
          <p:nvPr>
            <p:ph type="sldNum" sz="quarter" idx="10"/>
          </p:nvPr>
        </p:nvSpPr>
        <p:spPr/>
        <p:txBody>
          <a:bodyPr/>
          <a:lstStyle/>
          <a:p>
            <a:fld id="{E2560271-D2EF-4F05-8156-BD32B902ADCA}" type="slidenum">
              <a:rPr lang="en-US" smtClean="0">
                <a:solidFill>
                  <a:prstClr val="black"/>
                </a:solidFill>
              </a:rPr>
              <a:pPr/>
              <a:t>21</a:t>
            </a:fld>
            <a:endParaRPr lang="en-US">
              <a:solidFill>
                <a:prstClr val="black"/>
              </a:solidFill>
            </a:endParaRPr>
          </a:p>
        </p:txBody>
      </p:sp>
    </p:spTree>
    <p:extLst>
      <p:ext uri="{BB962C8B-B14F-4D97-AF65-F5344CB8AC3E}">
        <p14:creationId xmlns:p14="http://schemas.microsoft.com/office/powerpoint/2010/main" val="111435583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b="0" baseline="0" dirty="0" smtClean="0"/>
          </a:p>
        </p:txBody>
      </p:sp>
      <p:sp>
        <p:nvSpPr>
          <p:cNvPr id="4" name="Slide Number Placeholder 3"/>
          <p:cNvSpPr>
            <a:spLocks noGrp="1"/>
          </p:cNvSpPr>
          <p:nvPr>
            <p:ph type="sldNum" sz="quarter" idx="10"/>
          </p:nvPr>
        </p:nvSpPr>
        <p:spPr/>
        <p:txBody>
          <a:bodyPr/>
          <a:lstStyle/>
          <a:p>
            <a:fld id="{E2560271-D2EF-4F05-8156-BD32B902ADCA}" type="slidenum">
              <a:rPr lang="en-US" smtClean="0">
                <a:solidFill>
                  <a:prstClr val="black"/>
                </a:solidFill>
              </a:rPr>
              <a:pPr/>
              <a:t>22</a:t>
            </a:fld>
            <a:endParaRPr lang="en-US">
              <a:solidFill>
                <a:prstClr val="black"/>
              </a:solidFill>
            </a:endParaRPr>
          </a:p>
        </p:txBody>
      </p:sp>
    </p:spTree>
    <p:extLst>
      <p:ext uri="{BB962C8B-B14F-4D97-AF65-F5344CB8AC3E}">
        <p14:creationId xmlns:p14="http://schemas.microsoft.com/office/powerpoint/2010/main" val="265551167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b="0" baseline="0" dirty="0" smtClean="0"/>
          </a:p>
        </p:txBody>
      </p:sp>
      <p:sp>
        <p:nvSpPr>
          <p:cNvPr id="4" name="Slide Number Placeholder 3"/>
          <p:cNvSpPr>
            <a:spLocks noGrp="1"/>
          </p:cNvSpPr>
          <p:nvPr>
            <p:ph type="sldNum" sz="quarter" idx="10"/>
          </p:nvPr>
        </p:nvSpPr>
        <p:spPr/>
        <p:txBody>
          <a:bodyPr/>
          <a:lstStyle/>
          <a:p>
            <a:fld id="{E2560271-D2EF-4F05-8156-BD32B902ADCA}" type="slidenum">
              <a:rPr lang="en-US" smtClean="0">
                <a:solidFill>
                  <a:prstClr val="black"/>
                </a:solidFill>
              </a:rPr>
              <a:pPr/>
              <a:t>23</a:t>
            </a:fld>
            <a:endParaRPr lang="en-US">
              <a:solidFill>
                <a:prstClr val="black"/>
              </a:solidFill>
            </a:endParaRPr>
          </a:p>
        </p:txBody>
      </p:sp>
    </p:spTree>
    <p:extLst>
      <p:ext uri="{BB962C8B-B14F-4D97-AF65-F5344CB8AC3E}">
        <p14:creationId xmlns:p14="http://schemas.microsoft.com/office/powerpoint/2010/main" val="389037761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b="0" baseline="0" dirty="0" smtClean="0"/>
          </a:p>
        </p:txBody>
      </p:sp>
      <p:sp>
        <p:nvSpPr>
          <p:cNvPr id="4" name="Slide Number Placeholder 3"/>
          <p:cNvSpPr>
            <a:spLocks noGrp="1"/>
          </p:cNvSpPr>
          <p:nvPr>
            <p:ph type="sldNum" sz="quarter" idx="10"/>
          </p:nvPr>
        </p:nvSpPr>
        <p:spPr/>
        <p:txBody>
          <a:bodyPr/>
          <a:lstStyle/>
          <a:p>
            <a:fld id="{E2560271-D2EF-4F05-8156-BD32B902ADCA}" type="slidenum">
              <a:rPr lang="en-US" smtClean="0">
                <a:solidFill>
                  <a:prstClr val="black"/>
                </a:solidFill>
              </a:rPr>
              <a:pPr/>
              <a:t>24</a:t>
            </a:fld>
            <a:endParaRPr lang="en-US">
              <a:solidFill>
                <a:prstClr val="black"/>
              </a:solidFill>
            </a:endParaRPr>
          </a:p>
        </p:txBody>
      </p:sp>
    </p:spTree>
    <p:extLst>
      <p:ext uri="{BB962C8B-B14F-4D97-AF65-F5344CB8AC3E}">
        <p14:creationId xmlns:p14="http://schemas.microsoft.com/office/powerpoint/2010/main" val="196854688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b="0" baseline="0" dirty="0" smtClean="0"/>
          </a:p>
        </p:txBody>
      </p:sp>
      <p:sp>
        <p:nvSpPr>
          <p:cNvPr id="4" name="Slide Number Placeholder 3"/>
          <p:cNvSpPr>
            <a:spLocks noGrp="1"/>
          </p:cNvSpPr>
          <p:nvPr>
            <p:ph type="sldNum" sz="quarter" idx="10"/>
          </p:nvPr>
        </p:nvSpPr>
        <p:spPr/>
        <p:txBody>
          <a:bodyPr/>
          <a:lstStyle/>
          <a:p>
            <a:fld id="{E2560271-D2EF-4F05-8156-BD32B902ADCA}" type="slidenum">
              <a:rPr lang="en-US" smtClean="0">
                <a:solidFill>
                  <a:prstClr val="black"/>
                </a:solidFill>
              </a:rPr>
              <a:pPr/>
              <a:t>25</a:t>
            </a:fld>
            <a:endParaRPr lang="en-US">
              <a:solidFill>
                <a:prstClr val="black"/>
              </a:solidFill>
            </a:endParaRPr>
          </a:p>
        </p:txBody>
      </p:sp>
    </p:spTree>
    <p:extLst>
      <p:ext uri="{BB962C8B-B14F-4D97-AF65-F5344CB8AC3E}">
        <p14:creationId xmlns:p14="http://schemas.microsoft.com/office/powerpoint/2010/main" val="80825634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b="0" baseline="0" dirty="0" smtClean="0"/>
          </a:p>
        </p:txBody>
      </p:sp>
      <p:sp>
        <p:nvSpPr>
          <p:cNvPr id="4" name="Slide Number Placeholder 3"/>
          <p:cNvSpPr>
            <a:spLocks noGrp="1"/>
          </p:cNvSpPr>
          <p:nvPr>
            <p:ph type="sldNum" sz="quarter" idx="10"/>
          </p:nvPr>
        </p:nvSpPr>
        <p:spPr/>
        <p:txBody>
          <a:bodyPr/>
          <a:lstStyle/>
          <a:p>
            <a:fld id="{E2560271-D2EF-4F05-8156-BD32B902ADCA}" type="slidenum">
              <a:rPr lang="en-US" smtClean="0">
                <a:solidFill>
                  <a:prstClr val="black"/>
                </a:solidFill>
              </a:rPr>
              <a:pPr/>
              <a:t>26</a:t>
            </a:fld>
            <a:endParaRPr lang="en-US">
              <a:solidFill>
                <a:prstClr val="black"/>
              </a:solidFill>
            </a:endParaRPr>
          </a:p>
        </p:txBody>
      </p:sp>
    </p:spTree>
    <p:extLst>
      <p:ext uri="{BB962C8B-B14F-4D97-AF65-F5344CB8AC3E}">
        <p14:creationId xmlns:p14="http://schemas.microsoft.com/office/powerpoint/2010/main" val="83517077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b="0" baseline="0" dirty="0" smtClean="0"/>
          </a:p>
        </p:txBody>
      </p:sp>
      <p:sp>
        <p:nvSpPr>
          <p:cNvPr id="4" name="Slide Number Placeholder 3"/>
          <p:cNvSpPr>
            <a:spLocks noGrp="1"/>
          </p:cNvSpPr>
          <p:nvPr>
            <p:ph type="sldNum" sz="quarter" idx="10"/>
          </p:nvPr>
        </p:nvSpPr>
        <p:spPr/>
        <p:txBody>
          <a:bodyPr/>
          <a:lstStyle/>
          <a:p>
            <a:fld id="{E2560271-D2EF-4F05-8156-BD32B902ADCA}" type="slidenum">
              <a:rPr lang="en-US" smtClean="0">
                <a:solidFill>
                  <a:prstClr val="black"/>
                </a:solidFill>
              </a:rPr>
              <a:pPr/>
              <a:t>27</a:t>
            </a:fld>
            <a:endParaRPr lang="en-US">
              <a:solidFill>
                <a:prstClr val="black"/>
              </a:solidFill>
            </a:endParaRPr>
          </a:p>
        </p:txBody>
      </p:sp>
    </p:spTree>
    <p:extLst>
      <p:ext uri="{BB962C8B-B14F-4D97-AF65-F5344CB8AC3E}">
        <p14:creationId xmlns:p14="http://schemas.microsoft.com/office/powerpoint/2010/main" val="232919782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E3B24F28-0857-4E20-8A00-88CF59AF9F52}"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28</a:t>
            </a:fld>
            <a:endParaRPr lang="en-US" dirty="0">
              <a:solidFill>
                <a:prstClr val="black"/>
              </a:solidFill>
            </a:endParaRPr>
          </a:p>
        </p:txBody>
      </p:sp>
    </p:spTree>
    <p:extLst>
      <p:ext uri="{BB962C8B-B14F-4D97-AF65-F5344CB8AC3E}">
        <p14:creationId xmlns:p14="http://schemas.microsoft.com/office/powerpoint/2010/main" val="101962589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b="0" baseline="0" dirty="0" smtClean="0"/>
          </a:p>
        </p:txBody>
      </p:sp>
      <p:sp>
        <p:nvSpPr>
          <p:cNvPr id="4" name="Slide Number Placeholder 3"/>
          <p:cNvSpPr>
            <a:spLocks noGrp="1"/>
          </p:cNvSpPr>
          <p:nvPr>
            <p:ph type="sldNum" sz="quarter" idx="10"/>
          </p:nvPr>
        </p:nvSpPr>
        <p:spPr/>
        <p:txBody>
          <a:bodyPr/>
          <a:lstStyle/>
          <a:p>
            <a:fld id="{E2560271-D2EF-4F05-8156-BD32B902ADCA}" type="slidenum">
              <a:rPr lang="en-US" smtClean="0">
                <a:solidFill>
                  <a:prstClr val="black"/>
                </a:solidFill>
              </a:rPr>
              <a:pPr/>
              <a:t>29</a:t>
            </a:fld>
            <a:endParaRPr lang="en-US">
              <a:solidFill>
                <a:prstClr val="black"/>
              </a:solidFill>
            </a:endParaRPr>
          </a:p>
        </p:txBody>
      </p:sp>
    </p:spTree>
    <p:extLst>
      <p:ext uri="{BB962C8B-B14F-4D97-AF65-F5344CB8AC3E}">
        <p14:creationId xmlns:p14="http://schemas.microsoft.com/office/powerpoint/2010/main" val="338487945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48207882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E3B24F28-0857-4E20-8A00-88CF59AF9F52}"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a:t>
            </a:fld>
            <a:endParaRPr lang="en-US" dirty="0">
              <a:solidFill>
                <a:prstClr val="black"/>
              </a:solidFill>
            </a:endParaRPr>
          </a:p>
        </p:txBody>
      </p:sp>
    </p:spTree>
    <p:extLst>
      <p:ext uri="{BB962C8B-B14F-4D97-AF65-F5344CB8AC3E}">
        <p14:creationId xmlns:p14="http://schemas.microsoft.com/office/powerpoint/2010/main" val="367318349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b="0" baseline="0" dirty="0" smtClean="0"/>
          </a:p>
        </p:txBody>
      </p:sp>
      <p:sp>
        <p:nvSpPr>
          <p:cNvPr id="4" name="Slide Number Placeholder 3"/>
          <p:cNvSpPr>
            <a:spLocks noGrp="1"/>
          </p:cNvSpPr>
          <p:nvPr>
            <p:ph type="sldNum" sz="quarter" idx="10"/>
          </p:nvPr>
        </p:nvSpPr>
        <p:spPr/>
        <p:txBody>
          <a:bodyPr/>
          <a:lstStyle/>
          <a:p>
            <a:fld id="{E2560271-D2EF-4F05-8156-BD32B902ADCA}" type="slidenum">
              <a:rPr lang="en-US" smtClean="0">
                <a:solidFill>
                  <a:prstClr val="black"/>
                </a:solidFill>
              </a:rPr>
              <a:pPr/>
              <a:t>31</a:t>
            </a:fld>
            <a:endParaRPr lang="en-US">
              <a:solidFill>
                <a:prstClr val="black"/>
              </a:solidFill>
            </a:endParaRPr>
          </a:p>
        </p:txBody>
      </p:sp>
    </p:spTree>
    <p:extLst>
      <p:ext uri="{BB962C8B-B14F-4D97-AF65-F5344CB8AC3E}">
        <p14:creationId xmlns:p14="http://schemas.microsoft.com/office/powerpoint/2010/main" val="247555198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76834515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dirty="0"/>
          </a:p>
        </p:txBody>
      </p:sp>
      <p:sp>
        <p:nvSpPr>
          <p:cNvPr id="4" name="Slide Number Placeholder 3"/>
          <p:cNvSpPr>
            <a:spLocks noGrp="1"/>
          </p:cNvSpPr>
          <p:nvPr>
            <p:ph type="sldNum" sz="quarter" idx="10"/>
          </p:nvPr>
        </p:nvSpPr>
        <p:spPr/>
        <p:txBody>
          <a:bodyPr/>
          <a:lstStyle/>
          <a:p>
            <a:fld id="{E2560271-D2EF-4F05-8156-BD32B902ADCA}" type="slidenum">
              <a:rPr lang="en-US" smtClean="0">
                <a:solidFill>
                  <a:prstClr val="black"/>
                </a:solidFill>
              </a:rPr>
              <a:pPr/>
              <a:t>33</a:t>
            </a:fld>
            <a:endParaRPr lang="en-US">
              <a:solidFill>
                <a:prstClr val="black"/>
              </a:solidFill>
            </a:endParaRPr>
          </a:p>
        </p:txBody>
      </p:sp>
    </p:spTree>
    <p:extLst>
      <p:ext uri="{BB962C8B-B14F-4D97-AF65-F5344CB8AC3E}">
        <p14:creationId xmlns:p14="http://schemas.microsoft.com/office/powerpoint/2010/main" val="18754551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29514406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dirty="0"/>
          </a:p>
        </p:txBody>
      </p:sp>
      <p:sp>
        <p:nvSpPr>
          <p:cNvPr id="4" name="Slide Number Placeholder 3"/>
          <p:cNvSpPr>
            <a:spLocks noGrp="1"/>
          </p:cNvSpPr>
          <p:nvPr>
            <p:ph type="sldNum" sz="quarter" idx="10"/>
          </p:nvPr>
        </p:nvSpPr>
        <p:spPr/>
        <p:txBody>
          <a:bodyPr/>
          <a:lstStyle/>
          <a:p>
            <a:fld id="{E2560271-D2EF-4F05-8156-BD32B902ADCA}" type="slidenum">
              <a:rPr lang="en-US" smtClean="0">
                <a:solidFill>
                  <a:prstClr val="black"/>
                </a:solidFill>
              </a:rPr>
              <a:pPr/>
              <a:t>35</a:t>
            </a:fld>
            <a:endParaRPr lang="en-US">
              <a:solidFill>
                <a:prstClr val="black"/>
              </a:solidFill>
            </a:endParaRPr>
          </a:p>
        </p:txBody>
      </p:sp>
    </p:spTree>
    <p:extLst>
      <p:ext uri="{BB962C8B-B14F-4D97-AF65-F5344CB8AC3E}">
        <p14:creationId xmlns:p14="http://schemas.microsoft.com/office/powerpoint/2010/main" val="154506063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401853254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dirty="0"/>
          </a:p>
        </p:txBody>
      </p:sp>
      <p:sp>
        <p:nvSpPr>
          <p:cNvPr id="4" name="Slide Number Placeholder 3"/>
          <p:cNvSpPr>
            <a:spLocks noGrp="1"/>
          </p:cNvSpPr>
          <p:nvPr>
            <p:ph type="sldNum" sz="quarter" idx="10"/>
          </p:nvPr>
        </p:nvSpPr>
        <p:spPr/>
        <p:txBody>
          <a:bodyPr/>
          <a:lstStyle/>
          <a:p>
            <a:fld id="{E2560271-D2EF-4F05-8156-BD32B902ADCA}" type="slidenum">
              <a:rPr lang="en-US" smtClean="0">
                <a:solidFill>
                  <a:prstClr val="black"/>
                </a:solidFill>
              </a:rPr>
              <a:pPr/>
              <a:t>37</a:t>
            </a:fld>
            <a:endParaRPr lang="en-US">
              <a:solidFill>
                <a:prstClr val="black"/>
              </a:solidFill>
            </a:endParaRPr>
          </a:p>
        </p:txBody>
      </p:sp>
    </p:spTree>
    <p:extLst>
      <p:ext uri="{BB962C8B-B14F-4D97-AF65-F5344CB8AC3E}">
        <p14:creationId xmlns:p14="http://schemas.microsoft.com/office/powerpoint/2010/main" val="353285328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dirty="0"/>
          </a:p>
        </p:txBody>
      </p:sp>
      <p:sp>
        <p:nvSpPr>
          <p:cNvPr id="4" name="Slide Number Placeholder 3"/>
          <p:cNvSpPr>
            <a:spLocks noGrp="1"/>
          </p:cNvSpPr>
          <p:nvPr>
            <p:ph type="sldNum" sz="quarter" idx="10"/>
          </p:nvPr>
        </p:nvSpPr>
        <p:spPr/>
        <p:txBody>
          <a:bodyPr/>
          <a:lstStyle/>
          <a:p>
            <a:fld id="{E2560271-D2EF-4F05-8156-BD32B902ADCA}" type="slidenum">
              <a:rPr lang="en-US" smtClean="0">
                <a:solidFill>
                  <a:prstClr val="black"/>
                </a:solidFill>
              </a:rPr>
              <a:pPr/>
              <a:t>38</a:t>
            </a:fld>
            <a:endParaRPr lang="en-US">
              <a:solidFill>
                <a:prstClr val="black"/>
              </a:solidFill>
            </a:endParaRPr>
          </a:p>
        </p:txBody>
      </p:sp>
    </p:spTree>
    <p:extLst>
      <p:ext uri="{BB962C8B-B14F-4D97-AF65-F5344CB8AC3E}">
        <p14:creationId xmlns:p14="http://schemas.microsoft.com/office/powerpoint/2010/main" val="153852934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E3B24F28-0857-4E20-8A00-88CF59AF9F52}"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39</a:t>
            </a:fld>
            <a:endParaRPr lang="en-US" dirty="0">
              <a:solidFill>
                <a:prstClr val="black"/>
              </a:solidFill>
            </a:endParaRPr>
          </a:p>
        </p:txBody>
      </p:sp>
    </p:spTree>
    <p:extLst>
      <p:ext uri="{BB962C8B-B14F-4D97-AF65-F5344CB8AC3E}">
        <p14:creationId xmlns:p14="http://schemas.microsoft.com/office/powerpoint/2010/main" val="132935459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69" name="Slide Image Placeholder 1"/>
          <p:cNvSpPr>
            <a:spLocks noGrp="1" noRot="1" noChangeAspec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83970"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wrap="square" numCol="1" anchor="t" anchorCtr="0" compatLnSpc="1">
            <a:prstTxWarp prst="textNoShape">
              <a:avLst/>
            </a:prstTxWarp>
          </a:bodyPr>
          <a:lstStyle/>
          <a:p>
            <a:endParaRPr lang="en-US" dirty="0"/>
          </a:p>
        </p:txBody>
      </p:sp>
      <p:sp>
        <p:nvSpPr>
          <p:cNvPr id="4" name="Slide Number Placeholder 3"/>
          <p:cNvSpPr>
            <a:spLocks noGrp="1"/>
          </p:cNvSpPr>
          <p:nvPr>
            <p:ph type="sldNum" sz="quarter" idx="5"/>
          </p:nvPr>
        </p:nvSpPr>
        <p:spPr/>
        <p:txBody>
          <a:bodyPr/>
          <a:lstStyle/>
          <a:p>
            <a:pPr>
              <a:defRPr/>
            </a:pPr>
            <a:fld id="{CB52693D-1A91-E04D-8013-FD8B22020F21}" type="slidenum">
              <a:rPr lang="en-US">
                <a:solidFill>
                  <a:prstClr val="black"/>
                </a:solidFill>
              </a:rPr>
              <a:pPr>
                <a:defRPr/>
              </a:pPr>
              <a:t>40</a:t>
            </a:fld>
            <a:endParaRPr lang="en-US" dirty="0">
              <a:solidFill>
                <a:prstClr val="black"/>
              </a:solidFill>
            </a:endParaRPr>
          </a:p>
        </p:txBody>
      </p:sp>
    </p:spTree>
    <p:extLst>
      <p:ext uri="{BB962C8B-B14F-4D97-AF65-F5344CB8AC3E}">
        <p14:creationId xmlns:p14="http://schemas.microsoft.com/office/powerpoint/2010/main" val="4249821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E3B24F28-0857-4E20-8A00-88CF59AF9F52}"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4</a:t>
            </a:fld>
            <a:endParaRPr lang="en-US" dirty="0">
              <a:solidFill>
                <a:prstClr val="black"/>
              </a:solidFill>
            </a:endParaRPr>
          </a:p>
        </p:txBody>
      </p:sp>
    </p:spTree>
    <p:extLst>
      <p:ext uri="{BB962C8B-B14F-4D97-AF65-F5344CB8AC3E}">
        <p14:creationId xmlns:p14="http://schemas.microsoft.com/office/powerpoint/2010/main" val="425147548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b="0" baseline="0" dirty="0" smtClean="0"/>
          </a:p>
        </p:txBody>
      </p:sp>
      <p:sp>
        <p:nvSpPr>
          <p:cNvPr id="4" name="Slide Number Placeholder 3"/>
          <p:cNvSpPr>
            <a:spLocks noGrp="1"/>
          </p:cNvSpPr>
          <p:nvPr>
            <p:ph type="sldNum" sz="quarter" idx="10"/>
          </p:nvPr>
        </p:nvSpPr>
        <p:spPr/>
        <p:txBody>
          <a:bodyPr/>
          <a:lstStyle/>
          <a:p>
            <a:fld id="{E2560271-D2EF-4F05-8156-BD32B902ADCA}" type="slidenum">
              <a:rPr lang="en-US" smtClean="0">
                <a:solidFill>
                  <a:prstClr val="black"/>
                </a:solidFill>
              </a:rPr>
              <a:pPr/>
              <a:t>41</a:t>
            </a:fld>
            <a:endParaRPr lang="en-US">
              <a:solidFill>
                <a:prstClr val="black"/>
              </a:solidFill>
            </a:endParaRPr>
          </a:p>
        </p:txBody>
      </p:sp>
    </p:spTree>
    <p:extLst>
      <p:ext uri="{BB962C8B-B14F-4D97-AF65-F5344CB8AC3E}">
        <p14:creationId xmlns:p14="http://schemas.microsoft.com/office/powerpoint/2010/main" val="156780806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E44210A1-848F-402E-A422-03092E2558C5}"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42</a:t>
            </a:fld>
            <a:endParaRPr lang="en-US" dirty="0">
              <a:solidFill>
                <a:prstClr val="black"/>
              </a:solidFill>
            </a:endParaRPr>
          </a:p>
        </p:txBody>
      </p:sp>
    </p:spTree>
    <p:extLst>
      <p:ext uri="{BB962C8B-B14F-4D97-AF65-F5344CB8AC3E}">
        <p14:creationId xmlns:p14="http://schemas.microsoft.com/office/powerpoint/2010/main" val="205148899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2077904-0EFA-4F0F-AF6B-5451285D9E06}" type="slidenum">
              <a:rPr lang="en-US" smtClean="0">
                <a:solidFill>
                  <a:prstClr val="black"/>
                </a:solidFill>
              </a:rPr>
              <a:pPr/>
              <a:t>44</a:t>
            </a:fld>
            <a:endParaRPr lang="en-US">
              <a:solidFill>
                <a:prstClr val="black"/>
              </a:solidFill>
            </a:endParaRPr>
          </a:p>
        </p:txBody>
      </p:sp>
    </p:spTree>
    <p:extLst>
      <p:ext uri="{BB962C8B-B14F-4D97-AF65-F5344CB8AC3E}">
        <p14:creationId xmlns:p14="http://schemas.microsoft.com/office/powerpoint/2010/main" val="338921389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b="0" baseline="0" dirty="0" smtClean="0"/>
          </a:p>
        </p:txBody>
      </p:sp>
      <p:sp>
        <p:nvSpPr>
          <p:cNvPr id="4" name="Slide Number Placeholder 3"/>
          <p:cNvSpPr>
            <a:spLocks noGrp="1"/>
          </p:cNvSpPr>
          <p:nvPr>
            <p:ph type="sldNum" sz="quarter" idx="10"/>
          </p:nvPr>
        </p:nvSpPr>
        <p:spPr/>
        <p:txBody>
          <a:bodyPr/>
          <a:lstStyle/>
          <a:p>
            <a:fld id="{E2560271-D2EF-4F05-8156-BD32B902ADCA}" type="slidenum">
              <a:rPr lang="en-US" smtClean="0">
                <a:solidFill>
                  <a:prstClr val="black"/>
                </a:solidFill>
              </a:rPr>
              <a:pPr/>
              <a:t>47</a:t>
            </a:fld>
            <a:endParaRPr lang="en-US">
              <a:solidFill>
                <a:prstClr val="black"/>
              </a:solidFill>
            </a:endParaRPr>
          </a:p>
        </p:txBody>
      </p:sp>
    </p:spTree>
    <p:extLst>
      <p:ext uri="{BB962C8B-B14F-4D97-AF65-F5344CB8AC3E}">
        <p14:creationId xmlns:p14="http://schemas.microsoft.com/office/powerpoint/2010/main" val="333292893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2560271-D2EF-4F05-8156-BD32B902ADCA}" type="slidenum">
              <a:rPr lang="en-US" smtClean="0">
                <a:solidFill>
                  <a:prstClr val="black"/>
                </a:solidFill>
              </a:rPr>
              <a:pPr/>
              <a:t>48</a:t>
            </a:fld>
            <a:endParaRPr lang="en-US">
              <a:solidFill>
                <a:prstClr val="black"/>
              </a:solidFill>
            </a:endParaRPr>
          </a:p>
        </p:txBody>
      </p:sp>
    </p:spTree>
    <p:extLst>
      <p:ext uri="{BB962C8B-B14F-4D97-AF65-F5344CB8AC3E}">
        <p14:creationId xmlns:p14="http://schemas.microsoft.com/office/powerpoint/2010/main" val="643504845"/>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E44210A1-848F-402E-A422-03092E2558C5}"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49</a:t>
            </a:fld>
            <a:endParaRPr lang="en-US" dirty="0">
              <a:solidFill>
                <a:prstClr val="black"/>
              </a:solidFill>
            </a:endParaRPr>
          </a:p>
        </p:txBody>
      </p:sp>
    </p:spTree>
    <p:extLst>
      <p:ext uri="{BB962C8B-B14F-4D97-AF65-F5344CB8AC3E}">
        <p14:creationId xmlns:p14="http://schemas.microsoft.com/office/powerpoint/2010/main" val="3019097639"/>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b="0" baseline="0" dirty="0" smtClean="0"/>
          </a:p>
        </p:txBody>
      </p:sp>
      <p:sp>
        <p:nvSpPr>
          <p:cNvPr id="4" name="Slide Number Placeholder 3"/>
          <p:cNvSpPr>
            <a:spLocks noGrp="1"/>
          </p:cNvSpPr>
          <p:nvPr>
            <p:ph type="sldNum" sz="quarter" idx="10"/>
          </p:nvPr>
        </p:nvSpPr>
        <p:spPr/>
        <p:txBody>
          <a:bodyPr/>
          <a:lstStyle/>
          <a:p>
            <a:fld id="{E2560271-D2EF-4F05-8156-BD32B902ADCA}" type="slidenum">
              <a:rPr lang="en-US" smtClean="0">
                <a:solidFill>
                  <a:prstClr val="black"/>
                </a:solidFill>
              </a:rPr>
              <a:pPr/>
              <a:t>50</a:t>
            </a:fld>
            <a:endParaRPr lang="en-US">
              <a:solidFill>
                <a:prstClr val="black"/>
              </a:solidFill>
            </a:endParaRPr>
          </a:p>
        </p:txBody>
      </p:sp>
    </p:spTree>
    <p:extLst>
      <p:ext uri="{BB962C8B-B14F-4D97-AF65-F5344CB8AC3E}">
        <p14:creationId xmlns:p14="http://schemas.microsoft.com/office/powerpoint/2010/main" val="1510529388"/>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b="0" baseline="0" dirty="0" smtClean="0"/>
          </a:p>
        </p:txBody>
      </p:sp>
      <p:sp>
        <p:nvSpPr>
          <p:cNvPr id="4" name="Slide Number Placeholder 3"/>
          <p:cNvSpPr>
            <a:spLocks noGrp="1"/>
          </p:cNvSpPr>
          <p:nvPr>
            <p:ph type="sldNum" sz="quarter" idx="10"/>
          </p:nvPr>
        </p:nvSpPr>
        <p:spPr/>
        <p:txBody>
          <a:bodyPr/>
          <a:lstStyle/>
          <a:p>
            <a:fld id="{E2560271-D2EF-4F05-8156-BD32B902ADCA}" type="slidenum">
              <a:rPr lang="en-US" smtClean="0">
                <a:solidFill>
                  <a:prstClr val="black"/>
                </a:solidFill>
              </a:rPr>
              <a:pPr/>
              <a:t>51</a:t>
            </a:fld>
            <a:endParaRPr lang="en-US">
              <a:solidFill>
                <a:prstClr val="black"/>
              </a:solidFill>
            </a:endParaRPr>
          </a:p>
        </p:txBody>
      </p:sp>
    </p:spTree>
    <p:extLst>
      <p:ext uri="{BB962C8B-B14F-4D97-AF65-F5344CB8AC3E}">
        <p14:creationId xmlns:p14="http://schemas.microsoft.com/office/powerpoint/2010/main" val="2818474925"/>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b="0" baseline="0" dirty="0" smtClean="0"/>
          </a:p>
        </p:txBody>
      </p:sp>
      <p:sp>
        <p:nvSpPr>
          <p:cNvPr id="4" name="Slide Number Placeholder 3"/>
          <p:cNvSpPr>
            <a:spLocks noGrp="1"/>
          </p:cNvSpPr>
          <p:nvPr>
            <p:ph type="sldNum" sz="quarter" idx="10"/>
          </p:nvPr>
        </p:nvSpPr>
        <p:spPr/>
        <p:txBody>
          <a:bodyPr/>
          <a:lstStyle/>
          <a:p>
            <a:fld id="{E2560271-D2EF-4F05-8156-BD32B902ADCA}" type="slidenum">
              <a:rPr lang="en-US" smtClean="0">
                <a:solidFill>
                  <a:prstClr val="black"/>
                </a:solidFill>
              </a:rPr>
              <a:pPr/>
              <a:t>52</a:t>
            </a:fld>
            <a:endParaRPr lang="en-US">
              <a:solidFill>
                <a:prstClr val="black"/>
              </a:solidFill>
            </a:endParaRPr>
          </a:p>
        </p:txBody>
      </p:sp>
    </p:spTree>
    <p:extLst>
      <p:ext uri="{BB962C8B-B14F-4D97-AF65-F5344CB8AC3E}">
        <p14:creationId xmlns:p14="http://schemas.microsoft.com/office/powerpoint/2010/main" val="1081507462"/>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dirty="0"/>
          </a:p>
        </p:txBody>
      </p:sp>
      <p:sp>
        <p:nvSpPr>
          <p:cNvPr id="4" name="Slide Number Placeholder 3"/>
          <p:cNvSpPr>
            <a:spLocks noGrp="1"/>
          </p:cNvSpPr>
          <p:nvPr>
            <p:ph type="sldNum" sz="quarter" idx="10"/>
          </p:nvPr>
        </p:nvSpPr>
        <p:spPr/>
        <p:txBody>
          <a:bodyPr/>
          <a:lstStyle/>
          <a:p>
            <a:fld id="{E2560271-D2EF-4F05-8156-BD32B902ADCA}" type="slidenum">
              <a:rPr lang="en-US" smtClean="0">
                <a:solidFill>
                  <a:prstClr val="black"/>
                </a:solidFill>
              </a:rPr>
              <a:pPr/>
              <a:t>53</a:t>
            </a:fld>
            <a:endParaRPr lang="en-US">
              <a:solidFill>
                <a:prstClr val="black"/>
              </a:solidFill>
            </a:endParaRPr>
          </a:p>
        </p:txBody>
      </p:sp>
    </p:spTree>
    <p:extLst>
      <p:ext uri="{BB962C8B-B14F-4D97-AF65-F5344CB8AC3E}">
        <p14:creationId xmlns:p14="http://schemas.microsoft.com/office/powerpoint/2010/main" val="148593799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E3B24F28-0857-4E20-8A00-88CF59AF9F52}"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5</a:t>
            </a:fld>
            <a:endParaRPr lang="en-US" dirty="0">
              <a:solidFill>
                <a:prstClr val="black"/>
              </a:solidFill>
            </a:endParaRPr>
          </a:p>
        </p:txBody>
      </p:sp>
    </p:spTree>
    <p:extLst>
      <p:ext uri="{BB962C8B-B14F-4D97-AF65-F5344CB8AC3E}">
        <p14:creationId xmlns:p14="http://schemas.microsoft.com/office/powerpoint/2010/main" val="4218310181"/>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E44210A1-848F-402E-A422-03092E2558C5}"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54</a:t>
            </a:fld>
            <a:endParaRPr lang="en-US" dirty="0">
              <a:solidFill>
                <a:prstClr val="black"/>
              </a:solidFill>
            </a:endParaRPr>
          </a:p>
        </p:txBody>
      </p:sp>
    </p:spTree>
    <p:extLst>
      <p:ext uri="{BB962C8B-B14F-4D97-AF65-F5344CB8AC3E}">
        <p14:creationId xmlns:p14="http://schemas.microsoft.com/office/powerpoint/2010/main" val="2552685944"/>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b="0" baseline="0" dirty="0" smtClean="0"/>
          </a:p>
        </p:txBody>
      </p:sp>
      <p:sp>
        <p:nvSpPr>
          <p:cNvPr id="4" name="Slide Number Placeholder 3"/>
          <p:cNvSpPr>
            <a:spLocks noGrp="1"/>
          </p:cNvSpPr>
          <p:nvPr>
            <p:ph type="sldNum" sz="quarter" idx="10"/>
          </p:nvPr>
        </p:nvSpPr>
        <p:spPr/>
        <p:txBody>
          <a:bodyPr/>
          <a:lstStyle/>
          <a:p>
            <a:fld id="{E2560271-D2EF-4F05-8156-BD32B902ADCA}" type="slidenum">
              <a:rPr lang="en-US" smtClean="0">
                <a:solidFill>
                  <a:prstClr val="black"/>
                </a:solidFill>
              </a:rPr>
              <a:pPr/>
              <a:t>55</a:t>
            </a:fld>
            <a:endParaRPr lang="en-US">
              <a:solidFill>
                <a:prstClr val="black"/>
              </a:solidFill>
            </a:endParaRPr>
          </a:p>
        </p:txBody>
      </p:sp>
    </p:spTree>
    <p:extLst>
      <p:ext uri="{BB962C8B-B14F-4D97-AF65-F5344CB8AC3E}">
        <p14:creationId xmlns:p14="http://schemas.microsoft.com/office/powerpoint/2010/main" val="3868916709"/>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b="0" baseline="0" dirty="0" smtClean="0"/>
          </a:p>
        </p:txBody>
      </p:sp>
      <p:sp>
        <p:nvSpPr>
          <p:cNvPr id="4" name="Slide Number Placeholder 3"/>
          <p:cNvSpPr>
            <a:spLocks noGrp="1"/>
          </p:cNvSpPr>
          <p:nvPr>
            <p:ph type="sldNum" sz="quarter" idx="10"/>
          </p:nvPr>
        </p:nvSpPr>
        <p:spPr/>
        <p:txBody>
          <a:bodyPr/>
          <a:lstStyle/>
          <a:p>
            <a:fld id="{E2560271-D2EF-4F05-8156-BD32B902ADCA}" type="slidenum">
              <a:rPr lang="en-US" smtClean="0">
                <a:solidFill>
                  <a:prstClr val="black"/>
                </a:solidFill>
              </a:rPr>
              <a:pPr/>
              <a:t>56</a:t>
            </a:fld>
            <a:endParaRPr lang="en-US">
              <a:solidFill>
                <a:prstClr val="black"/>
              </a:solidFill>
            </a:endParaRPr>
          </a:p>
        </p:txBody>
      </p:sp>
    </p:spTree>
    <p:extLst>
      <p:ext uri="{BB962C8B-B14F-4D97-AF65-F5344CB8AC3E}">
        <p14:creationId xmlns:p14="http://schemas.microsoft.com/office/powerpoint/2010/main" val="1262954511"/>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b="0" baseline="0" dirty="0" smtClean="0"/>
          </a:p>
        </p:txBody>
      </p:sp>
      <p:sp>
        <p:nvSpPr>
          <p:cNvPr id="4" name="Slide Number Placeholder 3"/>
          <p:cNvSpPr>
            <a:spLocks noGrp="1"/>
          </p:cNvSpPr>
          <p:nvPr>
            <p:ph type="sldNum" sz="quarter" idx="10"/>
          </p:nvPr>
        </p:nvSpPr>
        <p:spPr/>
        <p:txBody>
          <a:bodyPr/>
          <a:lstStyle/>
          <a:p>
            <a:fld id="{E2560271-D2EF-4F05-8156-BD32B902ADCA}" type="slidenum">
              <a:rPr lang="en-US" smtClean="0">
                <a:solidFill>
                  <a:prstClr val="black"/>
                </a:solidFill>
              </a:rPr>
              <a:pPr/>
              <a:t>57</a:t>
            </a:fld>
            <a:endParaRPr lang="en-US">
              <a:solidFill>
                <a:prstClr val="black"/>
              </a:solidFill>
            </a:endParaRPr>
          </a:p>
        </p:txBody>
      </p:sp>
    </p:spTree>
    <p:extLst>
      <p:ext uri="{BB962C8B-B14F-4D97-AF65-F5344CB8AC3E}">
        <p14:creationId xmlns:p14="http://schemas.microsoft.com/office/powerpoint/2010/main" val="550191035"/>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b="0" baseline="0" dirty="0" smtClean="0"/>
          </a:p>
        </p:txBody>
      </p:sp>
      <p:sp>
        <p:nvSpPr>
          <p:cNvPr id="4" name="Slide Number Placeholder 3"/>
          <p:cNvSpPr>
            <a:spLocks noGrp="1"/>
          </p:cNvSpPr>
          <p:nvPr>
            <p:ph type="sldNum" sz="quarter" idx="10"/>
          </p:nvPr>
        </p:nvSpPr>
        <p:spPr/>
        <p:txBody>
          <a:bodyPr/>
          <a:lstStyle/>
          <a:p>
            <a:fld id="{E2560271-D2EF-4F05-8156-BD32B902ADCA}" type="slidenum">
              <a:rPr lang="en-US" smtClean="0">
                <a:solidFill>
                  <a:prstClr val="black"/>
                </a:solidFill>
              </a:rPr>
              <a:pPr/>
              <a:t>58</a:t>
            </a:fld>
            <a:endParaRPr lang="en-US">
              <a:solidFill>
                <a:prstClr val="black"/>
              </a:solidFill>
            </a:endParaRPr>
          </a:p>
        </p:txBody>
      </p:sp>
    </p:spTree>
    <p:extLst>
      <p:ext uri="{BB962C8B-B14F-4D97-AF65-F5344CB8AC3E}">
        <p14:creationId xmlns:p14="http://schemas.microsoft.com/office/powerpoint/2010/main" val="2415945704"/>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b="0" baseline="0" dirty="0" smtClean="0"/>
          </a:p>
        </p:txBody>
      </p:sp>
      <p:sp>
        <p:nvSpPr>
          <p:cNvPr id="4" name="Slide Number Placeholder 3"/>
          <p:cNvSpPr>
            <a:spLocks noGrp="1"/>
          </p:cNvSpPr>
          <p:nvPr>
            <p:ph type="sldNum" sz="quarter" idx="10"/>
          </p:nvPr>
        </p:nvSpPr>
        <p:spPr/>
        <p:txBody>
          <a:bodyPr/>
          <a:lstStyle/>
          <a:p>
            <a:fld id="{E2560271-D2EF-4F05-8156-BD32B902ADCA}" type="slidenum">
              <a:rPr lang="en-US" smtClean="0">
                <a:solidFill>
                  <a:prstClr val="black"/>
                </a:solidFill>
              </a:rPr>
              <a:pPr/>
              <a:t>59</a:t>
            </a:fld>
            <a:endParaRPr lang="en-US">
              <a:solidFill>
                <a:prstClr val="black"/>
              </a:solidFill>
            </a:endParaRPr>
          </a:p>
        </p:txBody>
      </p:sp>
    </p:spTree>
    <p:extLst>
      <p:ext uri="{BB962C8B-B14F-4D97-AF65-F5344CB8AC3E}">
        <p14:creationId xmlns:p14="http://schemas.microsoft.com/office/powerpoint/2010/main" val="3596252257"/>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b="0" baseline="0" dirty="0" smtClean="0"/>
          </a:p>
        </p:txBody>
      </p:sp>
      <p:sp>
        <p:nvSpPr>
          <p:cNvPr id="4" name="Slide Number Placeholder 3"/>
          <p:cNvSpPr>
            <a:spLocks noGrp="1"/>
          </p:cNvSpPr>
          <p:nvPr>
            <p:ph type="sldNum" sz="quarter" idx="10"/>
          </p:nvPr>
        </p:nvSpPr>
        <p:spPr/>
        <p:txBody>
          <a:bodyPr/>
          <a:lstStyle/>
          <a:p>
            <a:fld id="{E2560271-D2EF-4F05-8156-BD32B902ADCA}" type="slidenum">
              <a:rPr lang="en-US" smtClean="0">
                <a:solidFill>
                  <a:prstClr val="black"/>
                </a:solidFill>
              </a:rPr>
              <a:pPr/>
              <a:t>61</a:t>
            </a:fld>
            <a:endParaRPr lang="en-US">
              <a:solidFill>
                <a:prstClr val="black"/>
              </a:solidFill>
            </a:endParaRPr>
          </a:p>
        </p:txBody>
      </p:sp>
    </p:spTree>
    <p:extLst>
      <p:ext uri="{BB962C8B-B14F-4D97-AF65-F5344CB8AC3E}">
        <p14:creationId xmlns:p14="http://schemas.microsoft.com/office/powerpoint/2010/main" val="958792802"/>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dirty="0"/>
          </a:p>
        </p:txBody>
      </p:sp>
      <p:sp>
        <p:nvSpPr>
          <p:cNvPr id="4" name="Slide Number Placeholder 3"/>
          <p:cNvSpPr>
            <a:spLocks noGrp="1"/>
          </p:cNvSpPr>
          <p:nvPr>
            <p:ph type="sldNum" sz="quarter" idx="10"/>
          </p:nvPr>
        </p:nvSpPr>
        <p:spPr/>
        <p:txBody>
          <a:bodyPr/>
          <a:lstStyle/>
          <a:p>
            <a:fld id="{E2560271-D2EF-4F05-8156-BD32B902ADCA}" type="slidenum">
              <a:rPr lang="en-US" smtClean="0">
                <a:solidFill>
                  <a:prstClr val="black"/>
                </a:solidFill>
              </a:rPr>
              <a:pPr/>
              <a:t>62</a:t>
            </a:fld>
            <a:endParaRPr lang="en-US">
              <a:solidFill>
                <a:prstClr val="black"/>
              </a:solidFill>
            </a:endParaRPr>
          </a:p>
        </p:txBody>
      </p:sp>
    </p:spTree>
    <p:extLst>
      <p:ext uri="{BB962C8B-B14F-4D97-AF65-F5344CB8AC3E}">
        <p14:creationId xmlns:p14="http://schemas.microsoft.com/office/powerpoint/2010/main" val="2078573484"/>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dirty="0"/>
          </a:p>
        </p:txBody>
      </p:sp>
      <p:sp>
        <p:nvSpPr>
          <p:cNvPr id="4" name="Slide Number Placeholder 3"/>
          <p:cNvSpPr>
            <a:spLocks noGrp="1"/>
          </p:cNvSpPr>
          <p:nvPr>
            <p:ph type="sldNum" sz="quarter" idx="10"/>
          </p:nvPr>
        </p:nvSpPr>
        <p:spPr/>
        <p:txBody>
          <a:bodyPr/>
          <a:lstStyle/>
          <a:p>
            <a:fld id="{E2560271-D2EF-4F05-8156-BD32B902ADCA}" type="slidenum">
              <a:rPr lang="en-US" smtClean="0">
                <a:solidFill>
                  <a:prstClr val="black"/>
                </a:solidFill>
              </a:rPr>
              <a:pPr/>
              <a:t>63</a:t>
            </a:fld>
            <a:endParaRPr lang="en-US">
              <a:solidFill>
                <a:prstClr val="black"/>
              </a:solidFill>
            </a:endParaRPr>
          </a:p>
        </p:txBody>
      </p:sp>
    </p:spTree>
    <p:extLst>
      <p:ext uri="{BB962C8B-B14F-4D97-AF65-F5344CB8AC3E}">
        <p14:creationId xmlns:p14="http://schemas.microsoft.com/office/powerpoint/2010/main" val="2941345616"/>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32742" rtl="0" eaLnBrk="1" fontAlgn="auto" latinLnBrk="0" hangingPunct="1">
              <a:lnSpc>
                <a:spcPct val="90000"/>
              </a:lnSpc>
              <a:spcBef>
                <a:spcPts val="0"/>
              </a:spcBef>
              <a:spcAft>
                <a:spcPts val="340"/>
              </a:spcAft>
              <a:buClrTx/>
              <a:buSzTx/>
              <a:buFont typeface="Arial" panose="020B0604020202020204" pitchFamily="34" charset="0"/>
              <a:buNone/>
              <a:tabLst/>
              <a:defRPr/>
            </a:pPr>
            <a:endParaRPr lang="en-US" dirty="0"/>
          </a:p>
        </p:txBody>
      </p:sp>
      <p:sp>
        <p:nvSpPr>
          <p:cNvPr id="4" name="Slide Number Placeholder 3"/>
          <p:cNvSpPr>
            <a:spLocks noGrp="1"/>
          </p:cNvSpPr>
          <p:nvPr>
            <p:ph type="sldNum" sz="quarter" idx="10"/>
          </p:nvPr>
        </p:nvSpPr>
        <p:spPr/>
        <p:txBody>
          <a:bodyPr/>
          <a:lstStyle/>
          <a:p>
            <a:fld id="{E2560271-D2EF-4F05-8156-BD32B902ADCA}" type="slidenum">
              <a:rPr lang="en-US" smtClean="0">
                <a:solidFill>
                  <a:prstClr val="black"/>
                </a:solidFill>
              </a:rPr>
              <a:pPr/>
              <a:t>64</a:t>
            </a:fld>
            <a:endParaRPr lang="en-US">
              <a:solidFill>
                <a:prstClr val="black"/>
              </a:solidFill>
            </a:endParaRPr>
          </a:p>
        </p:txBody>
      </p:sp>
    </p:spTree>
    <p:extLst>
      <p:ext uri="{BB962C8B-B14F-4D97-AF65-F5344CB8AC3E}">
        <p14:creationId xmlns:p14="http://schemas.microsoft.com/office/powerpoint/2010/main" val="21565018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E3B24F28-0857-4E20-8A00-88CF59AF9F52}"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6</a:t>
            </a:fld>
            <a:endParaRPr lang="en-US" dirty="0">
              <a:solidFill>
                <a:prstClr val="black"/>
              </a:solidFill>
            </a:endParaRPr>
          </a:p>
        </p:txBody>
      </p:sp>
    </p:spTree>
    <p:extLst>
      <p:ext uri="{BB962C8B-B14F-4D97-AF65-F5344CB8AC3E}">
        <p14:creationId xmlns:p14="http://schemas.microsoft.com/office/powerpoint/2010/main" val="708037584"/>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2560271-D2EF-4F05-8156-BD32B902ADCA}" type="slidenum">
              <a:rPr lang="en-US" smtClean="0">
                <a:solidFill>
                  <a:prstClr val="black"/>
                </a:solidFill>
              </a:rPr>
              <a:pPr/>
              <a:t>65</a:t>
            </a:fld>
            <a:endParaRPr lang="en-US">
              <a:solidFill>
                <a:prstClr val="black"/>
              </a:solidFill>
            </a:endParaRPr>
          </a:p>
        </p:txBody>
      </p:sp>
    </p:spTree>
    <p:extLst>
      <p:ext uri="{BB962C8B-B14F-4D97-AF65-F5344CB8AC3E}">
        <p14:creationId xmlns:p14="http://schemas.microsoft.com/office/powerpoint/2010/main" val="654659615"/>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2560271-D2EF-4F05-8156-BD32B902ADCA}" type="slidenum">
              <a:rPr lang="en-US" smtClean="0">
                <a:solidFill>
                  <a:prstClr val="black"/>
                </a:solidFill>
              </a:rPr>
              <a:pPr/>
              <a:t>66</a:t>
            </a:fld>
            <a:endParaRPr lang="en-US">
              <a:solidFill>
                <a:prstClr val="black"/>
              </a:solidFill>
            </a:endParaRPr>
          </a:p>
        </p:txBody>
      </p:sp>
    </p:spTree>
    <p:extLst>
      <p:ext uri="{BB962C8B-B14F-4D97-AF65-F5344CB8AC3E}">
        <p14:creationId xmlns:p14="http://schemas.microsoft.com/office/powerpoint/2010/main" val="2768914725"/>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2560271-D2EF-4F05-8156-BD32B902ADCA}" type="slidenum">
              <a:rPr lang="en-US" smtClean="0">
                <a:solidFill>
                  <a:prstClr val="black"/>
                </a:solidFill>
              </a:rPr>
              <a:pPr/>
              <a:t>67</a:t>
            </a:fld>
            <a:endParaRPr lang="en-US">
              <a:solidFill>
                <a:prstClr val="black"/>
              </a:solidFill>
            </a:endParaRPr>
          </a:p>
        </p:txBody>
      </p:sp>
    </p:spTree>
    <p:extLst>
      <p:ext uri="{BB962C8B-B14F-4D97-AF65-F5344CB8AC3E}">
        <p14:creationId xmlns:p14="http://schemas.microsoft.com/office/powerpoint/2010/main" val="3946592841"/>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2560271-D2EF-4F05-8156-BD32B902ADCA}" type="slidenum">
              <a:rPr lang="en-US" smtClean="0">
                <a:solidFill>
                  <a:prstClr val="black"/>
                </a:solidFill>
              </a:rPr>
              <a:pPr/>
              <a:t>68</a:t>
            </a:fld>
            <a:endParaRPr lang="en-US">
              <a:solidFill>
                <a:prstClr val="black"/>
              </a:solidFill>
            </a:endParaRPr>
          </a:p>
        </p:txBody>
      </p:sp>
    </p:spTree>
    <p:extLst>
      <p:ext uri="{BB962C8B-B14F-4D97-AF65-F5344CB8AC3E}">
        <p14:creationId xmlns:p14="http://schemas.microsoft.com/office/powerpoint/2010/main" val="3061110259"/>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2560271-D2EF-4F05-8156-BD32B902ADCA}" type="slidenum">
              <a:rPr lang="en-US" smtClean="0">
                <a:solidFill>
                  <a:prstClr val="black"/>
                </a:solidFill>
              </a:rPr>
              <a:pPr/>
              <a:t>69</a:t>
            </a:fld>
            <a:endParaRPr lang="en-US">
              <a:solidFill>
                <a:prstClr val="black"/>
              </a:solidFill>
            </a:endParaRPr>
          </a:p>
        </p:txBody>
      </p:sp>
    </p:spTree>
    <p:extLst>
      <p:ext uri="{BB962C8B-B14F-4D97-AF65-F5344CB8AC3E}">
        <p14:creationId xmlns:p14="http://schemas.microsoft.com/office/powerpoint/2010/main" val="258847566"/>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2560271-D2EF-4F05-8156-BD32B902ADCA}" type="slidenum">
              <a:rPr lang="en-US" smtClean="0">
                <a:solidFill>
                  <a:prstClr val="black"/>
                </a:solidFill>
              </a:rPr>
              <a:pPr/>
              <a:t>70</a:t>
            </a:fld>
            <a:endParaRPr lang="en-US">
              <a:solidFill>
                <a:prstClr val="black"/>
              </a:solidFill>
            </a:endParaRPr>
          </a:p>
        </p:txBody>
      </p:sp>
    </p:spTree>
    <p:extLst>
      <p:ext uri="{BB962C8B-B14F-4D97-AF65-F5344CB8AC3E}">
        <p14:creationId xmlns:p14="http://schemas.microsoft.com/office/powerpoint/2010/main" val="3366956291"/>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2560271-D2EF-4F05-8156-BD32B902ADCA}" type="slidenum">
              <a:rPr lang="en-US" smtClean="0">
                <a:solidFill>
                  <a:prstClr val="black"/>
                </a:solidFill>
              </a:rPr>
              <a:pPr/>
              <a:t>71</a:t>
            </a:fld>
            <a:endParaRPr lang="en-US">
              <a:solidFill>
                <a:prstClr val="black"/>
              </a:solidFill>
            </a:endParaRPr>
          </a:p>
        </p:txBody>
      </p:sp>
    </p:spTree>
    <p:extLst>
      <p:ext uri="{BB962C8B-B14F-4D97-AF65-F5344CB8AC3E}">
        <p14:creationId xmlns:p14="http://schemas.microsoft.com/office/powerpoint/2010/main" val="1647804559"/>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2560271-D2EF-4F05-8156-BD32B902ADCA}" type="slidenum">
              <a:rPr lang="en-US" smtClean="0">
                <a:solidFill>
                  <a:prstClr val="black"/>
                </a:solidFill>
              </a:rPr>
              <a:pPr/>
              <a:t>72</a:t>
            </a:fld>
            <a:endParaRPr lang="en-US">
              <a:solidFill>
                <a:prstClr val="black"/>
              </a:solidFill>
            </a:endParaRPr>
          </a:p>
        </p:txBody>
      </p:sp>
    </p:spTree>
    <p:extLst>
      <p:ext uri="{BB962C8B-B14F-4D97-AF65-F5344CB8AC3E}">
        <p14:creationId xmlns:p14="http://schemas.microsoft.com/office/powerpoint/2010/main" val="1973563106"/>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69" name="Slide Image Placeholder 1"/>
          <p:cNvSpPr>
            <a:spLocks noGrp="1" noRot="1" noChangeAspec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83970"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wrap="square" numCol="1" anchor="t" anchorCtr="0" compatLnSpc="1">
            <a:prstTxWarp prst="textNoShape">
              <a:avLst/>
            </a:prstTxWarp>
          </a:bodyPr>
          <a:lstStyle/>
          <a:p>
            <a:endParaRPr lang="en-US" dirty="0"/>
          </a:p>
        </p:txBody>
      </p:sp>
      <p:sp>
        <p:nvSpPr>
          <p:cNvPr id="4" name="Slide Number Placeholder 3"/>
          <p:cNvSpPr>
            <a:spLocks noGrp="1"/>
          </p:cNvSpPr>
          <p:nvPr>
            <p:ph type="sldNum" sz="quarter" idx="5"/>
          </p:nvPr>
        </p:nvSpPr>
        <p:spPr/>
        <p:txBody>
          <a:bodyPr/>
          <a:lstStyle/>
          <a:p>
            <a:pPr>
              <a:defRPr/>
            </a:pPr>
            <a:fld id="{CB52693D-1A91-E04D-8013-FD8B22020F21}" type="slidenum">
              <a:rPr lang="en-US">
                <a:solidFill>
                  <a:prstClr val="black"/>
                </a:solidFill>
              </a:rPr>
              <a:pPr>
                <a:defRPr/>
              </a:pPr>
              <a:t>73</a:t>
            </a:fld>
            <a:endParaRPr lang="en-US" dirty="0">
              <a:solidFill>
                <a:prstClr val="black"/>
              </a:solidFill>
            </a:endParaRPr>
          </a:p>
        </p:txBody>
      </p:sp>
    </p:spTree>
    <p:extLst>
      <p:ext uri="{BB962C8B-B14F-4D97-AF65-F5344CB8AC3E}">
        <p14:creationId xmlns:p14="http://schemas.microsoft.com/office/powerpoint/2010/main" val="866417732"/>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69" name="Slide Image Placeholder 1"/>
          <p:cNvSpPr>
            <a:spLocks noGrp="1" noRot="1" noChangeAspec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83970"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wrap="square" numCol="1" anchor="t" anchorCtr="0" compatLnSpc="1">
            <a:prstTxWarp prst="textNoShape">
              <a:avLst/>
            </a:prstTxWarp>
          </a:bodyPr>
          <a:lstStyle/>
          <a:p>
            <a:endParaRPr lang="en-US" dirty="0"/>
          </a:p>
        </p:txBody>
      </p:sp>
      <p:sp>
        <p:nvSpPr>
          <p:cNvPr id="4" name="Slide Number Placeholder 3"/>
          <p:cNvSpPr>
            <a:spLocks noGrp="1"/>
          </p:cNvSpPr>
          <p:nvPr>
            <p:ph type="sldNum" sz="quarter" idx="5"/>
          </p:nvPr>
        </p:nvSpPr>
        <p:spPr/>
        <p:txBody>
          <a:bodyPr/>
          <a:lstStyle/>
          <a:p>
            <a:pPr>
              <a:defRPr/>
            </a:pPr>
            <a:fld id="{CB52693D-1A91-E04D-8013-FD8B22020F21}" type="slidenum">
              <a:rPr lang="en-US">
                <a:solidFill>
                  <a:prstClr val="black"/>
                </a:solidFill>
              </a:rPr>
              <a:pPr>
                <a:defRPr/>
              </a:pPr>
              <a:t>74</a:t>
            </a:fld>
            <a:endParaRPr lang="en-US" dirty="0">
              <a:solidFill>
                <a:prstClr val="black"/>
              </a:solidFill>
            </a:endParaRPr>
          </a:p>
        </p:txBody>
      </p:sp>
    </p:spTree>
    <p:extLst>
      <p:ext uri="{BB962C8B-B14F-4D97-AF65-F5344CB8AC3E}">
        <p14:creationId xmlns:p14="http://schemas.microsoft.com/office/powerpoint/2010/main" val="418796763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E3B24F28-0857-4E20-8A00-88CF59AF9F52}"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7</a:t>
            </a:fld>
            <a:endParaRPr lang="en-US" dirty="0">
              <a:solidFill>
                <a:prstClr val="black"/>
              </a:solidFill>
            </a:endParaRPr>
          </a:p>
        </p:txBody>
      </p:sp>
    </p:spTree>
    <p:extLst>
      <p:ext uri="{BB962C8B-B14F-4D97-AF65-F5344CB8AC3E}">
        <p14:creationId xmlns:p14="http://schemas.microsoft.com/office/powerpoint/2010/main" val="1846096213"/>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E3B24F28-0857-4E20-8A00-88CF59AF9F52}"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75</a:t>
            </a:fld>
            <a:endParaRPr lang="en-US" dirty="0">
              <a:solidFill>
                <a:prstClr val="black"/>
              </a:solidFill>
            </a:endParaRPr>
          </a:p>
        </p:txBody>
      </p:sp>
    </p:spTree>
    <p:extLst>
      <p:ext uri="{BB962C8B-B14F-4D97-AF65-F5344CB8AC3E}">
        <p14:creationId xmlns:p14="http://schemas.microsoft.com/office/powerpoint/2010/main" val="3097690663"/>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E3B24F28-0857-4E20-8A00-88CF59AF9F52}"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76</a:t>
            </a:fld>
            <a:endParaRPr lang="en-US" dirty="0">
              <a:solidFill>
                <a:prstClr val="black"/>
              </a:solidFill>
            </a:endParaRPr>
          </a:p>
        </p:txBody>
      </p:sp>
    </p:spTree>
    <p:extLst>
      <p:ext uri="{BB962C8B-B14F-4D97-AF65-F5344CB8AC3E}">
        <p14:creationId xmlns:p14="http://schemas.microsoft.com/office/powerpoint/2010/main" val="4261932718"/>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69" name="Slide Image Placeholder 1"/>
          <p:cNvSpPr>
            <a:spLocks noGrp="1" noRot="1" noChangeAspec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83970"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wrap="square" numCol="1" anchor="t" anchorCtr="0" compatLnSpc="1">
            <a:prstTxWarp prst="textNoShape">
              <a:avLst/>
            </a:prstTxWarp>
          </a:bodyPr>
          <a:lstStyle/>
          <a:p>
            <a:endParaRPr lang="en-US" dirty="0"/>
          </a:p>
        </p:txBody>
      </p:sp>
      <p:sp>
        <p:nvSpPr>
          <p:cNvPr id="4" name="Slide Number Placeholder 3"/>
          <p:cNvSpPr>
            <a:spLocks noGrp="1"/>
          </p:cNvSpPr>
          <p:nvPr>
            <p:ph type="sldNum" sz="quarter" idx="5"/>
          </p:nvPr>
        </p:nvSpPr>
        <p:spPr/>
        <p:txBody>
          <a:bodyPr/>
          <a:lstStyle/>
          <a:p>
            <a:pPr>
              <a:defRPr/>
            </a:pPr>
            <a:fld id="{CB52693D-1A91-E04D-8013-FD8B22020F21}" type="slidenum">
              <a:rPr lang="en-US">
                <a:solidFill>
                  <a:prstClr val="black"/>
                </a:solidFill>
              </a:rPr>
              <a:pPr>
                <a:defRPr/>
              </a:pPr>
              <a:t>78</a:t>
            </a:fld>
            <a:endParaRPr lang="en-US" dirty="0">
              <a:solidFill>
                <a:prstClr val="black"/>
              </a:solidFill>
            </a:endParaRPr>
          </a:p>
        </p:txBody>
      </p:sp>
    </p:spTree>
    <p:extLst>
      <p:ext uri="{BB962C8B-B14F-4D97-AF65-F5344CB8AC3E}">
        <p14:creationId xmlns:p14="http://schemas.microsoft.com/office/powerpoint/2010/main" val="4232144123"/>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b="0" baseline="0" dirty="0" smtClean="0"/>
          </a:p>
        </p:txBody>
      </p:sp>
      <p:sp>
        <p:nvSpPr>
          <p:cNvPr id="4" name="Slide Number Placeholder 3"/>
          <p:cNvSpPr>
            <a:spLocks noGrp="1"/>
          </p:cNvSpPr>
          <p:nvPr>
            <p:ph type="sldNum" sz="quarter" idx="10"/>
          </p:nvPr>
        </p:nvSpPr>
        <p:spPr/>
        <p:txBody>
          <a:bodyPr/>
          <a:lstStyle/>
          <a:p>
            <a:fld id="{E2560271-D2EF-4F05-8156-BD32B902ADCA}" type="slidenum">
              <a:rPr lang="en-US" smtClean="0">
                <a:solidFill>
                  <a:prstClr val="black"/>
                </a:solidFill>
              </a:rPr>
              <a:pPr/>
              <a:t>79</a:t>
            </a:fld>
            <a:endParaRPr lang="en-US">
              <a:solidFill>
                <a:prstClr val="black"/>
              </a:solidFill>
            </a:endParaRPr>
          </a:p>
        </p:txBody>
      </p:sp>
    </p:spTree>
    <p:extLst>
      <p:ext uri="{BB962C8B-B14F-4D97-AF65-F5344CB8AC3E}">
        <p14:creationId xmlns:p14="http://schemas.microsoft.com/office/powerpoint/2010/main" val="1035106298"/>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dirty="0"/>
          </a:p>
        </p:txBody>
      </p:sp>
      <p:sp>
        <p:nvSpPr>
          <p:cNvPr id="4" name="Slide Number Placeholder 3"/>
          <p:cNvSpPr>
            <a:spLocks noGrp="1"/>
          </p:cNvSpPr>
          <p:nvPr>
            <p:ph type="sldNum" sz="quarter" idx="10"/>
          </p:nvPr>
        </p:nvSpPr>
        <p:spPr/>
        <p:txBody>
          <a:bodyPr/>
          <a:lstStyle/>
          <a:p>
            <a:fld id="{E2560271-D2EF-4F05-8156-BD32B902ADCA}" type="slidenum">
              <a:rPr lang="en-US" smtClean="0">
                <a:solidFill>
                  <a:prstClr val="black"/>
                </a:solidFill>
              </a:rPr>
              <a:pPr/>
              <a:t>80</a:t>
            </a:fld>
            <a:endParaRPr lang="en-US">
              <a:solidFill>
                <a:prstClr val="black"/>
              </a:solidFill>
            </a:endParaRPr>
          </a:p>
        </p:txBody>
      </p:sp>
    </p:spTree>
    <p:extLst>
      <p:ext uri="{BB962C8B-B14F-4D97-AF65-F5344CB8AC3E}">
        <p14:creationId xmlns:p14="http://schemas.microsoft.com/office/powerpoint/2010/main" val="3562865979"/>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b="0" baseline="0" dirty="0" smtClean="0"/>
          </a:p>
        </p:txBody>
      </p:sp>
      <p:sp>
        <p:nvSpPr>
          <p:cNvPr id="4" name="Slide Number Placeholder 3"/>
          <p:cNvSpPr>
            <a:spLocks noGrp="1"/>
          </p:cNvSpPr>
          <p:nvPr>
            <p:ph type="sldNum" sz="quarter" idx="10"/>
          </p:nvPr>
        </p:nvSpPr>
        <p:spPr/>
        <p:txBody>
          <a:bodyPr/>
          <a:lstStyle/>
          <a:p>
            <a:fld id="{E2560271-D2EF-4F05-8156-BD32B902ADCA}" type="slidenum">
              <a:rPr lang="en-US" smtClean="0">
                <a:solidFill>
                  <a:prstClr val="black"/>
                </a:solidFill>
              </a:rPr>
              <a:pPr/>
              <a:t>81</a:t>
            </a:fld>
            <a:endParaRPr lang="en-US">
              <a:solidFill>
                <a:prstClr val="black"/>
              </a:solidFill>
            </a:endParaRPr>
          </a:p>
        </p:txBody>
      </p:sp>
    </p:spTree>
    <p:extLst>
      <p:ext uri="{BB962C8B-B14F-4D97-AF65-F5344CB8AC3E}">
        <p14:creationId xmlns:p14="http://schemas.microsoft.com/office/powerpoint/2010/main" val="1397965521"/>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b="0" baseline="0" dirty="0" smtClean="0"/>
          </a:p>
        </p:txBody>
      </p:sp>
      <p:sp>
        <p:nvSpPr>
          <p:cNvPr id="4" name="Slide Number Placeholder 3"/>
          <p:cNvSpPr>
            <a:spLocks noGrp="1"/>
          </p:cNvSpPr>
          <p:nvPr>
            <p:ph type="sldNum" sz="quarter" idx="10"/>
          </p:nvPr>
        </p:nvSpPr>
        <p:spPr/>
        <p:txBody>
          <a:bodyPr/>
          <a:lstStyle/>
          <a:p>
            <a:fld id="{E2560271-D2EF-4F05-8156-BD32B902ADCA}" type="slidenum">
              <a:rPr lang="en-US" smtClean="0">
                <a:solidFill>
                  <a:prstClr val="black"/>
                </a:solidFill>
              </a:rPr>
              <a:pPr/>
              <a:t>82</a:t>
            </a:fld>
            <a:endParaRPr lang="en-US">
              <a:solidFill>
                <a:prstClr val="black"/>
              </a:solidFill>
            </a:endParaRPr>
          </a:p>
        </p:txBody>
      </p:sp>
    </p:spTree>
    <p:extLst>
      <p:ext uri="{BB962C8B-B14F-4D97-AF65-F5344CB8AC3E}">
        <p14:creationId xmlns:p14="http://schemas.microsoft.com/office/powerpoint/2010/main" val="358046314"/>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b="0" baseline="0" dirty="0" smtClean="0"/>
          </a:p>
        </p:txBody>
      </p:sp>
      <p:sp>
        <p:nvSpPr>
          <p:cNvPr id="4" name="Slide Number Placeholder 3"/>
          <p:cNvSpPr>
            <a:spLocks noGrp="1"/>
          </p:cNvSpPr>
          <p:nvPr>
            <p:ph type="sldNum" sz="quarter" idx="10"/>
          </p:nvPr>
        </p:nvSpPr>
        <p:spPr/>
        <p:txBody>
          <a:bodyPr/>
          <a:lstStyle/>
          <a:p>
            <a:fld id="{E2560271-D2EF-4F05-8156-BD32B902ADCA}" type="slidenum">
              <a:rPr lang="en-US" smtClean="0">
                <a:solidFill>
                  <a:prstClr val="black"/>
                </a:solidFill>
              </a:rPr>
              <a:pPr/>
              <a:t>83</a:t>
            </a:fld>
            <a:endParaRPr lang="en-US">
              <a:solidFill>
                <a:prstClr val="black"/>
              </a:solidFill>
            </a:endParaRPr>
          </a:p>
        </p:txBody>
      </p:sp>
    </p:spTree>
    <p:extLst>
      <p:ext uri="{BB962C8B-B14F-4D97-AF65-F5344CB8AC3E}">
        <p14:creationId xmlns:p14="http://schemas.microsoft.com/office/powerpoint/2010/main" val="1627671769"/>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69" name="Slide Image Placeholder 1"/>
          <p:cNvSpPr>
            <a:spLocks noGrp="1" noRot="1" noChangeAspec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83970"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wrap="square" numCol="1" anchor="t" anchorCtr="0" compatLnSpc="1">
            <a:prstTxWarp prst="textNoShape">
              <a:avLst/>
            </a:prstTxWarp>
          </a:bodyPr>
          <a:lstStyle/>
          <a:p>
            <a:endParaRPr lang="en-US" dirty="0"/>
          </a:p>
        </p:txBody>
      </p:sp>
      <p:sp>
        <p:nvSpPr>
          <p:cNvPr id="4" name="Slide Number Placeholder 3"/>
          <p:cNvSpPr>
            <a:spLocks noGrp="1"/>
          </p:cNvSpPr>
          <p:nvPr>
            <p:ph type="sldNum" sz="quarter" idx="5"/>
          </p:nvPr>
        </p:nvSpPr>
        <p:spPr/>
        <p:txBody>
          <a:bodyPr/>
          <a:lstStyle/>
          <a:p>
            <a:pPr>
              <a:defRPr/>
            </a:pPr>
            <a:fld id="{CB52693D-1A91-E04D-8013-FD8B22020F21}" type="slidenum">
              <a:rPr lang="en-US">
                <a:solidFill>
                  <a:prstClr val="black"/>
                </a:solidFill>
              </a:rPr>
              <a:pPr>
                <a:defRPr/>
              </a:pPr>
              <a:t>84</a:t>
            </a:fld>
            <a:endParaRPr lang="en-US" dirty="0">
              <a:solidFill>
                <a:prstClr val="black"/>
              </a:solidFill>
            </a:endParaRPr>
          </a:p>
        </p:txBody>
      </p:sp>
    </p:spTree>
    <p:extLst>
      <p:ext uri="{BB962C8B-B14F-4D97-AF65-F5344CB8AC3E}">
        <p14:creationId xmlns:p14="http://schemas.microsoft.com/office/powerpoint/2010/main" val="4132100174"/>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69" name="Slide Image Placeholder 1"/>
          <p:cNvSpPr>
            <a:spLocks noGrp="1" noRot="1" noChangeAspec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83970"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wrap="square" numCol="1" anchor="t" anchorCtr="0" compatLnSpc="1">
            <a:prstTxWarp prst="textNoShape">
              <a:avLst/>
            </a:prstTxWarp>
          </a:bodyPr>
          <a:lstStyle/>
          <a:p>
            <a:endParaRPr lang="en-US" dirty="0"/>
          </a:p>
        </p:txBody>
      </p:sp>
      <p:sp>
        <p:nvSpPr>
          <p:cNvPr id="4" name="Slide Number Placeholder 3"/>
          <p:cNvSpPr>
            <a:spLocks noGrp="1"/>
          </p:cNvSpPr>
          <p:nvPr>
            <p:ph type="sldNum" sz="quarter" idx="5"/>
          </p:nvPr>
        </p:nvSpPr>
        <p:spPr/>
        <p:txBody>
          <a:bodyPr/>
          <a:lstStyle/>
          <a:p>
            <a:pPr>
              <a:defRPr/>
            </a:pPr>
            <a:fld id="{CB52693D-1A91-E04D-8013-FD8B22020F21}" type="slidenum">
              <a:rPr lang="en-US">
                <a:solidFill>
                  <a:prstClr val="black"/>
                </a:solidFill>
              </a:rPr>
              <a:pPr>
                <a:defRPr/>
              </a:pPr>
              <a:t>85</a:t>
            </a:fld>
            <a:endParaRPr lang="en-US" dirty="0">
              <a:solidFill>
                <a:prstClr val="black"/>
              </a:solidFill>
            </a:endParaRPr>
          </a:p>
        </p:txBody>
      </p:sp>
    </p:spTree>
    <p:extLst>
      <p:ext uri="{BB962C8B-B14F-4D97-AF65-F5344CB8AC3E}">
        <p14:creationId xmlns:p14="http://schemas.microsoft.com/office/powerpoint/2010/main" val="325774326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E3B24F28-0857-4E20-8A00-88CF59AF9F52}"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8</a:t>
            </a:fld>
            <a:endParaRPr lang="en-US" dirty="0">
              <a:solidFill>
                <a:prstClr val="black"/>
              </a:solidFill>
            </a:endParaRPr>
          </a:p>
        </p:txBody>
      </p:sp>
    </p:spTree>
    <p:extLst>
      <p:ext uri="{BB962C8B-B14F-4D97-AF65-F5344CB8AC3E}">
        <p14:creationId xmlns:p14="http://schemas.microsoft.com/office/powerpoint/2010/main" val="2548409002"/>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69" name="Slide Image Placeholder 1"/>
          <p:cNvSpPr>
            <a:spLocks noGrp="1" noRot="1" noChangeAspec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83970"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wrap="square" numCol="1" anchor="t" anchorCtr="0" compatLnSpc="1">
            <a:prstTxWarp prst="textNoShape">
              <a:avLst/>
            </a:prstTxWarp>
          </a:bodyPr>
          <a:lstStyle/>
          <a:p>
            <a:endParaRPr lang="en-US" dirty="0"/>
          </a:p>
        </p:txBody>
      </p:sp>
      <p:sp>
        <p:nvSpPr>
          <p:cNvPr id="4" name="Slide Number Placeholder 3"/>
          <p:cNvSpPr>
            <a:spLocks noGrp="1"/>
          </p:cNvSpPr>
          <p:nvPr>
            <p:ph type="sldNum" sz="quarter" idx="5"/>
          </p:nvPr>
        </p:nvSpPr>
        <p:spPr/>
        <p:txBody>
          <a:bodyPr/>
          <a:lstStyle/>
          <a:p>
            <a:pPr>
              <a:defRPr/>
            </a:pPr>
            <a:fld id="{CB52693D-1A91-E04D-8013-FD8B22020F21}" type="slidenum">
              <a:rPr lang="en-US">
                <a:solidFill>
                  <a:prstClr val="black"/>
                </a:solidFill>
              </a:rPr>
              <a:pPr>
                <a:defRPr/>
              </a:pPr>
              <a:t>86</a:t>
            </a:fld>
            <a:endParaRPr lang="en-US" dirty="0">
              <a:solidFill>
                <a:prstClr val="black"/>
              </a:solidFill>
            </a:endParaRPr>
          </a:p>
        </p:txBody>
      </p:sp>
    </p:spTree>
    <p:extLst>
      <p:ext uri="{BB962C8B-B14F-4D97-AF65-F5344CB8AC3E}">
        <p14:creationId xmlns:p14="http://schemas.microsoft.com/office/powerpoint/2010/main" val="3054737923"/>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E3B24F28-0857-4E20-8A00-88CF59AF9F52}"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87</a:t>
            </a:fld>
            <a:endParaRPr lang="en-US" dirty="0">
              <a:solidFill>
                <a:prstClr val="black"/>
              </a:solidFill>
            </a:endParaRPr>
          </a:p>
        </p:txBody>
      </p:sp>
    </p:spTree>
    <p:extLst>
      <p:ext uri="{BB962C8B-B14F-4D97-AF65-F5344CB8AC3E}">
        <p14:creationId xmlns:p14="http://schemas.microsoft.com/office/powerpoint/2010/main" val="96443449"/>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E3B24F28-0857-4E20-8A00-88CF59AF9F52}"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88</a:t>
            </a:fld>
            <a:endParaRPr lang="en-US" dirty="0">
              <a:solidFill>
                <a:prstClr val="black"/>
              </a:solidFill>
            </a:endParaRPr>
          </a:p>
        </p:txBody>
      </p:sp>
    </p:spTree>
    <p:extLst>
      <p:ext uri="{BB962C8B-B14F-4D97-AF65-F5344CB8AC3E}">
        <p14:creationId xmlns:p14="http://schemas.microsoft.com/office/powerpoint/2010/main" val="992528390"/>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E3B24F28-0857-4E20-8A00-88CF59AF9F52}"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89</a:t>
            </a:fld>
            <a:endParaRPr lang="en-US" dirty="0">
              <a:solidFill>
                <a:prstClr val="black"/>
              </a:solidFill>
            </a:endParaRPr>
          </a:p>
        </p:txBody>
      </p:sp>
    </p:spTree>
    <p:extLst>
      <p:ext uri="{BB962C8B-B14F-4D97-AF65-F5344CB8AC3E}">
        <p14:creationId xmlns:p14="http://schemas.microsoft.com/office/powerpoint/2010/main" val="392797287"/>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E3B24F28-0857-4E20-8A00-88CF59AF9F52}"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90</a:t>
            </a:fld>
            <a:endParaRPr lang="en-US" dirty="0">
              <a:solidFill>
                <a:prstClr val="black"/>
              </a:solidFill>
            </a:endParaRPr>
          </a:p>
        </p:txBody>
      </p:sp>
    </p:spTree>
    <p:extLst>
      <p:ext uri="{BB962C8B-B14F-4D97-AF65-F5344CB8AC3E}">
        <p14:creationId xmlns:p14="http://schemas.microsoft.com/office/powerpoint/2010/main" val="1628615320"/>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E3B24F28-0857-4E20-8A00-88CF59AF9F52}"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91</a:t>
            </a:fld>
            <a:endParaRPr lang="en-US" dirty="0">
              <a:solidFill>
                <a:prstClr val="black"/>
              </a:solidFill>
            </a:endParaRPr>
          </a:p>
        </p:txBody>
      </p:sp>
    </p:spTree>
    <p:extLst>
      <p:ext uri="{BB962C8B-B14F-4D97-AF65-F5344CB8AC3E}">
        <p14:creationId xmlns:p14="http://schemas.microsoft.com/office/powerpoint/2010/main" val="4106993529"/>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3DBE23D7-5C91-4D07-BFA6-BED3E3782D66}"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92</a:t>
            </a:fld>
            <a:endParaRPr lang="en-US" dirty="0">
              <a:solidFill>
                <a:prstClr val="black"/>
              </a:solidFill>
            </a:endParaRPr>
          </a:p>
        </p:txBody>
      </p:sp>
    </p:spTree>
    <p:extLst>
      <p:ext uri="{BB962C8B-B14F-4D97-AF65-F5344CB8AC3E}">
        <p14:creationId xmlns:p14="http://schemas.microsoft.com/office/powerpoint/2010/main" val="2117404519"/>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a:xfrm>
            <a:off x="0" y="0"/>
            <a:ext cx="2971800" cy="457200"/>
          </a:xfrm>
          <a:prstGeom prst="rect">
            <a:avLst/>
          </a:prstGeom>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1331B57-0BE5-4F82-AA58-76F53EFF3ADA}" type="datetime8">
              <a:rPr lang="en-US" smtClean="0">
                <a:solidFill>
                  <a:prstClr val="black"/>
                </a:solidFill>
              </a:rPr>
              <a:pPr/>
              <a:t>12/6/2012 1:26 PM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94</a:t>
            </a:fld>
            <a:endParaRPr lang="en-US" dirty="0">
              <a:solidFill>
                <a:prstClr val="black"/>
              </a:solidFill>
            </a:endParaRPr>
          </a:p>
        </p:txBody>
      </p:sp>
      <p:sp>
        <p:nvSpPr>
          <p:cNvPr id="8" name="Footer Placeholder 3"/>
          <p:cNvSpPr>
            <a:spLocks noGrp="1"/>
          </p:cNvSpPr>
          <p:nvPr>
            <p:ph type="ftr" sz="quarter" idx="4"/>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UI" pitchFamily="34" charset="0"/>
              </a:rPr>
              <a:t>© 2010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p:txBody>
      </p:sp>
    </p:spTree>
    <p:extLst>
      <p:ext uri="{BB962C8B-B14F-4D97-AF65-F5344CB8AC3E}">
        <p14:creationId xmlns:p14="http://schemas.microsoft.com/office/powerpoint/2010/main" val="194409686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E3B24F28-0857-4E20-8A00-88CF59AF9F52}"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9</a:t>
            </a:fld>
            <a:endParaRPr lang="en-US" dirty="0">
              <a:solidFill>
                <a:prstClr val="black"/>
              </a:solidFill>
            </a:endParaRPr>
          </a:p>
        </p:txBody>
      </p:sp>
    </p:spTree>
    <p:extLst>
      <p:ext uri="{BB962C8B-B14F-4D97-AF65-F5344CB8AC3E}">
        <p14:creationId xmlns:p14="http://schemas.microsoft.com/office/powerpoint/2010/main" val="429008024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3.xml"/><Relationship Id="rId4" Type="http://schemas.openxmlformats.org/officeDocument/2006/relationships/image" Target="../media/image4.png"/></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ounded Rectangle 6"/>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846638" y="3954462"/>
            <a:ext cx="7315200" cy="1371580"/>
          </a:xfrm>
          <a:noFill/>
        </p:spPr>
        <p:txBody>
          <a:bodyPr lIns="146304" tIns="91440" rIns="146304" bIns="91440"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7" y="5326042"/>
            <a:ext cx="7315201" cy="1372151"/>
          </a:xfrm>
          <a:noFill/>
        </p:spPr>
        <p:txBody>
          <a:bodyPr lIns="146304" tIns="109728" rIns="146304" bIns="109728">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2552585"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sz="quarter" idx="13" hasCustomPrompt="1"/>
          </p:nvPr>
        </p:nvSpPr>
        <p:spPr>
          <a:xfrm>
            <a:off x="9784358" y="1028409"/>
            <a:ext cx="2377480" cy="461665"/>
          </a:xfrm>
        </p:spPr>
        <p:txBody>
          <a:bodyPr/>
          <a:lstStyle>
            <a:lvl1pPr marL="0" indent="0" algn="r">
              <a:buNone/>
              <a:defRPr sz="2000" baseline="0">
                <a:latin typeface="+mn-lt"/>
              </a:defRPr>
            </a:lvl1pPr>
          </a:lstStyle>
          <a:p>
            <a:pPr lvl="0"/>
            <a:r>
              <a:rPr lang="en-US" dirty="0" smtClean="0"/>
              <a:t>Session code</a:t>
            </a:r>
            <a:endParaRPr lang="en-US" dirty="0"/>
          </a:p>
        </p:txBody>
      </p:sp>
    </p:spTree>
    <p:extLst>
      <p:ext uri="{BB962C8B-B14F-4D97-AF65-F5344CB8AC3E}">
        <p14:creationId xmlns:p14="http://schemas.microsoft.com/office/powerpoint/2010/main" val="134124479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229941979"/>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968534032"/>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198371309"/>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7" y="6183603"/>
            <a:ext cx="1552931" cy="331497"/>
          </a:xfrm>
          <a:prstGeom prst="rect">
            <a:avLst/>
          </a:prstGeom>
        </p:spPr>
      </p:pic>
      <p:grpSp>
        <p:nvGrpSpPr>
          <p:cNvPr id="5" name="Group 4"/>
          <p:cNvGrpSpPr/>
          <p:nvPr userDrawn="1"/>
        </p:nvGrpSpPr>
        <p:grpSpPr>
          <a:xfrm>
            <a:off x="274638" y="5600359"/>
            <a:ext cx="2194608" cy="1097304"/>
            <a:chOff x="274638" y="5600359"/>
            <a:chExt cx="2194608" cy="1097304"/>
          </a:xfrm>
        </p:grpSpPr>
        <p:sp>
          <p:nvSpPr>
            <p:cNvPr id="8" name="Rounded Rectangle 7"/>
            <p:cNvSpPr/>
            <p:nvPr userDrawn="1"/>
          </p:nvSpPr>
          <p:spPr bwMode="auto">
            <a:xfrm>
              <a:off x="274638" y="5600359"/>
              <a:ext cx="2194608" cy="1097304"/>
            </a:xfrm>
            <a:prstGeom prst="roundRect">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29127388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562577389"/>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dirty="0" smtClean="0"/>
              <a:t>Click to edit Master title style</a:t>
            </a:r>
            <a:endParaRPr lang="en-US" dirty="0"/>
          </a:p>
        </p:txBody>
      </p:sp>
    </p:spTree>
    <p:extLst>
      <p:ext uri="{BB962C8B-B14F-4D97-AF65-F5344CB8AC3E}">
        <p14:creationId xmlns:p14="http://schemas.microsoft.com/office/powerpoint/2010/main" val="3530996961"/>
      </p:ext>
    </p:extLst>
  </p:cSld>
  <p:clrMapOvr>
    <a:masterClrMapping/>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97465452"/>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00084325"/>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007079026"/>
      </p:ext>
    </p:extLst>
  </p:cSld>
  <p:clrMapOvr>
    <a:masterClrMapping/>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460288532"/>
      </p:ext>
    </p:extLst>
  </p:cSld>
  <p:clrMapOvr>
    <a:masterClrMapping/>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851143400"/>
      </p:ext>
    </p:extLst>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39758282"/>
      </p:ext>
    </p:extLst>
  </p:cSld>
  <p:clrMapOvr>
    <a:masterClrMapping/>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9652108"/>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5326043"/>
            <a:ext cx="8230899" cy="1372414"/>
          </a:xfrm>
          <a:noFill/>
        </p:spPr>
        <p:txBody>
          <a:bodyPr lIns="182880" tIns="146304" rIns="182880" bIns="146304">
            <a:noAutofit/>
          </a:bodyPr>
          <a:lstStyle>
            <a:lvl1pPr marL="0" indent="0">
              <a:spcBef>
                <a:spcPts val="0"/>
              </a:spcBef>
              <a:buNone/>
              <a:defRPr sz="32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9238619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857764875"/>
      </p:ext>
    </p:extLst>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873291353"/>
      </p:ext>
    </p:extLst>
  </p:cSld>
  <p:clrMapOvr>
    <a:masterClrMapping/>
  </p:clrMapOvr>
  <p:transition>
    <p:fade/>
  </p:transition>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28630601"/>
      </p:ext>
    </p:extLst>
  </p:cSld>
  <p:clrMapOvr>
    <a:masterClrMapping/>
  </p:clrMapOvr>
  <p:transition>
    <p:fade/>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07580892"/>
      </p:ext>
    </p:extLst>
  </p:cSld>
  <p:clrMapOvr>
    <a:masterClrMapping/>
  </p:clrMapOvr>
  <p:transition>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5326043"/>
            <a:ext cx="8230899" cy="1372414"/>
          </a:xfrm>
          <a:noFill/>
        </p:spPr>
        <p:txBody>
          <a:bodyPr lIns="182880" tIns="146304" rIns="182880" bIns="146304">
            <a:noAutofit/>
          </a:bodyPr>
          <a:lstStyle>
            <a:lvl1pPr marL="0" indent="0">
              <a:spcBef>
                <a:spcPts val="0"/>
              </a:spcBef>
              <a:buNone/>
              <a:defRPr sz="32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8172437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ounded Rectangle 6"/>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846638" y="3954462"/>
            <a:ext cx="7315200" cy="1371580"/>
          </a:xfrm>
          <a:noFill/>
        </p:spPr>
        <p:txBody>
          <a:bodyPr lIns="146304" tIns="91440" rIns="146304" bIns="91440"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7" y="5326042"/>
            <a:ext cx="7315201" cy="1372151"/>
          </a:xfrm>
          <a:noFill/>
        </p:spPr>
        <p:txBody>
          <a:bodyPr lIns="146304" tIns="109728" rIns="146304" bIns="109728">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2552585"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sp>
        <p:nvSpPr>
          <p:cNvPr id="8" name="Text Placeholder 2"/>
          <p:cNvSpPr>
            <a:spLocks noGrp="1"/>
          </p:cNvSpPr>
          <p:nvPr>
            <p:ph type="body" sz="quarter" idx="13" hasCustomPrompt="1"/>
          </p:nvPr>
        </p:nvSpPr>
        <p:spPr>
          <a:xfrm>
            <a:off x="9784358" y="1028409"/>
            <a:ext cx="2377480" cy="461665"/>
          </a:xfrm>
        </p:spPr>
        <p:txBody>
          <a:bodyPr/>
          <a:lstStyle>
            <a:lvl1pPr marL="0" indent="0" algn="r">
              <a:buNone/>
              <a:defRPr sz="2000" baseline="0">
                <a:latin typeface="+mn-lt"/>
              </a:defRPr>
            </a:lvl1pPr>
          </a:lstStyle>
          <a:p>
            <a:pPr lvl="0"/>
            <a:r>
              <a:rPr lang="en-US" dirty="0" smtClean="0"/>
              <a:t>Session code</a:t>
            </a:r>
            <a:endParaRPr lang="en-US" dirty="0"/>
          </a:p>
        </p:txBody>
      </p:sp>
    </p:spTree>
    <p:extLst>
      <p:ext uri="{BB962C8B-B14F-4D97-AF65-F5344CB8AC3E}">
        <p14:creationId xmlns:p14="http://schemas.microsoft.com/office/powerpoint/2010/main" val="62105656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7" y="6183603"/>
            <a:ext cx="1552931" cy="331497"/>
          </a:xfrm>
          <a:prstGeom prst="rect">
            <a:avLst/>
          </a:prstGeom>
        </p:spPr>
      </p:pic>
      <p:grpSp>
        <p:nvGrpSpPr>
          <p:cNvPr id="5" name="Group 4"/>
          <p:cNvGrpSpPr/>
          <p:nvPr userDrawn="1"/>
        </p:nvGrpSpPr>
        <p:grpSpPr>
          <a:xfrm>
            <a:off x="274638" y="5600359"/>
            <a:ext cx="2194608" cy="1097304"/>
            <a:chOff x="274638" y="5600359"/>
            <a:chExt cx="2194608" cy="1097304"/>
          </a:xfrm>
        </p:grpSpPr>
        <p:sp>
          <p:nvSpPr>
            <p:cNvPr id="8" name="Rounded Rectangle 7"/>
            <p:cNvSpPr/>
            <p:nvPr userDrawn="1"/>
          </p:nvSpPr>
          <p:spPr bwMode="auto">
            <a:xfrm>
              <a:off x="274638" y="5600359"/>
              <a:ext cx="2194608" cy="1097304"/>
            </a:xfrm>
            <a:prstGeom prst="roundRect">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grpSp>
    </p:spTree>
    <p:extLst>
      <p:ext uri="{BB962C8B-B14F-4D97-AF65-F5344CB8AC3E}">
        <p14:creationId xmlns:p14="http://schemas.microsoft.com/office/powerpoint/2010/main" val="166710556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5326043"/>
            <a:ext cx="8230899" cy="1372414"/>
          </a:xfrm>
          <a:noFill/>
        </p:spPr>
        <p:txBody>
          <a:bodyPr lIns="182880" tIns="146304" rIns="182880" bIns="146304">
            <a:noAutofit/>
          </a:bodyPr>
          <a:lstStyle>
            <a:lvl1pPr marL="0" indent="0">
              <a:spcBef>
                <a:spcPts val="0"/>
              </a:spcBef>
              <a:buNone/>
              <a:defRPr sz="32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197483840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328025399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466669002"/>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1594122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90930677"/>
      </p:ext>
    </p:extLst>
  </p:cSld>
  <p:clrMapOvr>
    <a:masterClrMapping/>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160969891"/>
      </p:ext>
    </p:extLst>
  </p:cSld>
  <p:clrMapOvr>
    <a:masterClrMapping/>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642099156"/>
      </p:ext>
    </p:extLst>
  </p:cSld>
  <p:clrMapOvr>
    <a:masterClrMapping/>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725046892"/>
      </p:ext>
    </p:extLst>
  </p:cSld>
  <p:clrMapOvr>
    <a:masterClrMapping/>
  </p:clrMapOvr>
  <p:transition>
    <p:fade/>
  </p:transition>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963558916"/>
      </p:ext>
    </p:extLst>
  </p:cSld>
  <p:clrMapOvr>
    <a:masterClrMapping/>
  </p:clrMapOvr>
  <p:transition>
    <p:fade/>
  </p:transition>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4186031675"/>
      </p:ext>
    </p:extLst>
  </p:cSld>
  <p:clrMapOvr>
    <a:masterClrMapping/>
  </p:clrMapOvr>
  <p:transition>
    <p:fade/>
  </p:transition>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620112524"/>
      </p:ext>
    </p:extLst>
  </p:cSld>
  <p:clrMapOvr>
    <a:masterClrMapping/>
  </p:clrMapOvr>
  <p:transition>
    <p:fade/>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72192556"/>
      </p:ext>
    </p:extLst>
  </p:cSld>
  <p:clrMapOvr>
    <a:masterClrMapping/>
  </p:clrMapOvr>
  <p:transition>
    <p:fade/>
  </p:transition>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795311794"/>
      </p:ext>
    </p:extLst>
  </p:cSld>
  <p:clrMapOvr>
    <a:masterClrMapping/>
  </p:clrMapOvr>
  <p:transition>
    <p:fade/>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695798317"/>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masterClrMapping/>
  </p:clrMapOvr>
  <p:transition>
    <p:fade/>
  </p:transition>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72160535"/>
      </p:ext>
    </p:extLst>
  </p:cSld>
  <p:clrMapOvr>
    <a:masterClrMapping/>
  </p:clrMapOvr>
  <p:transition>
    <p:fade/>
  </p:transition>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016172544"/>
      </p:ext>
    </p:extLst>
  </p:cSld>
  <p:clrMapOvr>
    <a:masterClrMapping/>
  </p:clrMapOvr>
  <p:transition>
    <p:fade/>
  </p:transition>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109453543"/>
      </p:ext>
    </p:extLst>
  </p:cSld>
  <p:clrMapOvr>
    <a:masterClrMapping/>
  </p:clrMapOvr>
  <p:transition>
    <p:fade/>
  </p:transition>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431564463"/>
      </p:ext>
    </p:extLst>
  </p:cSld>
  <p:clrMapOvr>
    <a:masterClrMapping/>
  </p:clrMapOvr>
  <p:transition>
    <p:fade/>
  </p:transition>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704051953"/>
      </p:ext>
    </p:extLst>
  </p:cSld>
  <p:clrMapOvr>
    <a:masterClrMapping/>
  </p:clrMapOvr>
  <p:transition>
    <p:fade/>
  </p:transition>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698652926"/>
      </p:ext>
    </p:extLst>
  </p:cSld>
  <p:clrMapOvr>
    <a:masterClrMapping/>
  </p:clrMapOvr>
  <p:transition>
    <p:fade/>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1676416370"/>
      </p:ext>
    </p:extLst>
  </p:cSld>
  <p:clrMapOvr>
    <a:masterClrMapping/>
  </p:clrMapOvr>
  <p:transition>
    <p:fade/>
  </p:transition>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420250189"/>
      </p:ext>
    </p:extLst>
  </p:cSld>
  <p:clrMapOvr>
    <a:masterClrMapping/>
  </p:clrMapOvr>
  <p:transition>
    <p:fade/>
  </p:transition>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34952826"/>
      </p:ext>
    </p:extLst>
  </p:cSld>
  <p:clrMapOvr>
    <a:masterClrMapping/>
  </p:clrMapOvr>
  <p:transition>
    <p:fade/>
  </p:transition>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282793818"/>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masterClrMapping/>
  </p:clrMapOvr>
  <p:transition>
    <p:fade/>
  </p:transition>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053328995"/>
      </p:ext>
    </p:extLst>
  </p:cSld>
  <p:clrMapOvr>
    <a:masterClrMapping/>
  </p:clrMapOvr>
  <p:transition>
    <p:fade/>
  </p:transition>
  <p:timing>
    <p:tnLst>
      <p:par>
        <p:cTn id="1" dur="indefinite" restart="never" nodeType="tmRoot"/>
      </p:par>
    </p:tn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191564606"/>
      </p:ext>
    </p:extLst>
  </p:cSld>
  <p:clrMapOvr>
    <a:masterClrMapping/>
  </p:clrMapOvr>
  <p:transition>
    <p:fade/>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357108277"/>
      </p:ext>
    </p:extLst>
  </p:cSld>
  <p:clrMapOvr>
    <a:masterClrMapping/>
  </p:clrMapOvr>
  <p:transition>
    <p:fade/>
  </p:transition>
  <p:timing>
    <p:tnLst>
      <p:par>
        <p:cTn id="1" dur="indefinite" restart="never" nodeType="tmRoot"/>
      </p:par>
    </p:tn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977206117"/>
      </p:ext>
    </p:extLst>
  </p:cSld>
  <p:clrMapOvr>
    <a:masterClrMapping/>
  </p:clrMapOvr>
  <p:transition>
    <p:fade/>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998025510"/>
      </p:ext>
    </p:extLst>
  </p:cSld>
  <p:clrMapOvr>
    <a:masterClrMapping/>
  </p:clrMapOvr>
  <p:transition>
    <p:fade/>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937851998"/>
      </p:ext>
    </p:extLst>
  </p:cSld>
  <p:clrMapOvr>
    <a:masterClrMapping/>
  </p:clrMapOvr>
  <p:transition>
    <p:fade/>
  </p:transition>
  <p:timing>
    <p:tnLst>
      <p:par>
        <p:cTn id="1" dur="indefinite" restart="never" nodeType="tmRoot"/>
      </p:par>
    </p:tnLst>
  </p:timing>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782954709"/>
      </p:ext>
    </p:extLst>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174816850"/>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1.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theme" Target="../theme/theme2.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slideLayout" Target="../slideLayouts/slideLayout34.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image" Target="../media/image7.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2.xml"/><Relationship Id="rId13" Type="http://schemas.openxmlformats.org/officeDocument/2006/relationships/slideLayout" Target="../slideLayouts/slideLayout47.xml"/><Relationship Id="rId18" Type="http://schemas.openxmlformats.org/officeDocument/2006/relationships/slideLayout" Target="../slideLayouts/slideLayout52.xml"/><Relationship Id="rId3" Type="http://schemas.openxmlformats.org/officeDocument/2006/relationships/slideLayout" Target="../slideLayouts/slideLayout37.xml"/><Relationship Id="rId21" Type="http://schemas.openxmlformats.org/officeDocument/2006/relationships/slideLayout" Target="../slideLayouts/slideLayout55.xml"/><Relationship Id="rId7" Type="http://schemas.openxmlformats.org/officeDocument/2006/relationships/slideLayout" Target="../slideLayouts/slideLayout41.xml"/><Relationship Id="rId12" Type="http://schemas.openxmlformats.org/officeDocument/2006/relationships/slideLayout" Target="../slideLayouts/slideLayout46.xml"/><Relationship Id="rId17" Type="http://schemas.openxmlformats.org/officeDocument/2006/relationships/slideLayout" Target="../slideLayouts/slideLayout51.xml"/><Relationship Id="rId2" Type="http://schemas.openxmlformats.org/officeDocument/2006/relationships/slideLayout" Target="../slideLayouts/slideLayout36.xml"/><Relationship Id="rId16" Type="http://schemas.openxmlformats.org/officeDocument/2006/relationships/slideLayout" Target="../slideLayouts/slideLayout50.xml"/><Relationship Id="rId20" Type="http://schemas.openxmlformats.org/officeDocument/2006/relationships/slideLayout" Target="../slideLayouts/slideLayout54.xml"/><Relationship Id="rId1" Type="http://schemas.openxmlformats.org/officeDocument/2006/relationships/slideLayout" Target="../slideLayouts/slideLayout35.xml"/><Relationship Id="rId6" Type="http://schemas.openxmlformats.org/officeDocument/2006/relationships/slideLayout" Target="../slideLayouts/slideLayout40.xml"/><Relationship Id="rId11" Type="http://schemas.openxmlformats.org/officeDocument/2006/relationships/slideLayout" Target="../slideLayouts/slideLayout45.xml"/><Relationship Id="rId5" Type="http://schemas.openxmlformats.org/officeDocument/2006/relationships/slideLayout" Target="../slideLayouts/slideLayout39.xml"/><Relationship Id="rId15" Type="http://schemas.openxmlformats.org/officeDocument/2006/relationships/slideLayout" Target="../slideLayouts/slideLayout49.xml"/><Relationship Id="rId23" Type="http://schemas.openxmlformats.org/officeDocument/2006/relationships/theme" Target="../theme/theme3.xml"/><Relationship Id="rId10" Type="http://schemas.openxmlformats.org/officeDocument/2006/relationships/slideLayout" Target="../slideLayouts/slideLayout44.xml"/><Relationship Id="rId19" Type="http://schemas.openxmlformats.org/officeDocument/2006/relationships/slideLayout" Target="../slideLayouts/slideLayout53.xml"/><Relationship Id="rId4" Type="http://schemas.openxmlformats.org/officeDocument/2006/relationships/slideLayout" Target="../slideLayouts/slideLayout38.xml"/><Relationship Id="rId9" Type="http://schemas.openxmlformats.org/officeDocument/2006/relationships/slideLayout" Target="../slideLayouts/slideLayout43.xml"/><Relationship Id="rId14" Type="http://schemas.openxmlformats.org/officeDocument/2006/relationships/slideLayout" Target="../slideLayouts/slideLayout48.xml"/><Relationship Id="rId22" Type="http://schemas.openxmlformats.org/officeDocument/2006/relationships/slideLayout" Target="../slideLayouts/slideLayout56.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64.xml"/><Relationship Id="rId3" Type="http://schemas.openxmlformats.org/officeDocument/2006/relationships/slideLayout" Target="../slideLayouts/slideLayout59.xml"/><Relationship Id="rId7" Type="http://schemas.openxmlformats.org/officeDocument/2006/relationships/slideLayout" Target="../slideLayouts/slideLayout63.xml"/><Relationship Id="rId12" Type="http://schemas.openxmlformats.org/officeDocument/2006/relationships/image" Target="../media/image7.png"/><Relationship Id="rId2" Type="http://schemas.openxmlformats.org/officeDocument/2006/relationships/slideLayout" Target="../slideLayouts/slideLayout58.xml"/><Relationship Id="rId1" Type="http://schemas.openxmlformats.org/officeDocument/2006/relationships/slideLayout" Target="../slideLayouts/slideLayout57.xml"/><Relationship Id="rId6" Type="http://schemas.openxmlformats.org/officeDocument/2006/relationships/slideLayout" Target="../slideLayouts/slideLayout62.xml"/><Relationship Id="rId11" Type="http://schemas.openxmlformats.org/officeDocument/2006/relationships/theme" Target="../theme/theme4.xml"/><Relationship Id="rId5" Type="http://schemas.openxmlformats.org/officeDocument/2006/relationships/slideLayout" Target="../slideLayouts/slideLayout61.xml"/><Relationship Id="rId10" Type="http://schemas.openxmlformats.org/officeDocument/2006/relationships/slideLayout" Target="../slideLayouts/slideLayout66.xml"/><Relationship Id="rId4" Type="http://schemas.openxmlformats.org/officeDocument/2006/relationships/slideLayout" Target="../slideLayouts/slideLayout60.xml"/><Relationship Id="rId9" Type="http://schemas.openxmlformats.org/officeDocument/2006/relationships/slideLayout" Target="../slideLayouts/slideLayout6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2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90270825"/>
      </p:ext>
    </p:extLst>
  </p:cSld>
  <p:clrMap bg1="dk1" tx1="lt1" bg2="dk2" tx2="lt2" accent1="accent1" accent2="accent2" accent3="accent3" accent4="accent4" accent5="accent5" accent6="accent6" hlink="hlink" folHlink="folHlink"/>
  <p:sldLayoutIdLst>
    <p:sldLayoutId id="2147484166" r:id="rId1"/>
    <p:sldLayoutId id="2147484163" r:id="rId2"/>
    <p:sldLayoutId id="2147484105" r:id="rId3"/>
    <p:sldLayoutId id="2147484182" r:id="rId4"/>
    <p:sldLayoutId id="2147484130" r:id="rId5"/>
    <p:sldLayoutId id="2147484101" r:id="rId6"/>
    <p:sldLayoutId id="2147484102" r:id="rId7"/>
    <p:sldLayoutId id="2147484087" r:id="rId8"/>
    <p:sldLayoutId id="2147484098" r:id="rId9"/>
    <p:sldLayoutId id="2147484086" r:id="rId10"/>
    <p:sldLayoutId id="2147484107" r:id="rId11"/>
    <p:sldLayoutId id="2147484099" r:id="rId12"/>
    <p:sldLayoutId id="2147484100" r:id="rId13"/>
    <p:sldLayoutId id="2147484089" r:id="rId14"/>
    <p:sldLayoutId id="2147484106" r:id="rId15"/>
    <p:sldLayoutId id="2147484092" r:id="rId16"/>
    <p:sldLayoutId id="2147484093" r:id="rId17"/>
    <p:sldLayoutId id="2147484127" r:id="rId18"/>
    <p:sldLayoutId id="2147484128" r:id="rId19"/>
    <p:sldLayoutId id="2147484129" r:id="rId20"/>
    <p:sldLayoutId id="2147484094" r:id="rId21"/>
    <p:sldLayoutId id="2147484096" r:id="rId2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14">
            <a:extLst>
              <a:ext uri="{28A0092B-C50C-407E-A947-70E740481C1C}">
                <a14:useLocalDpi xmlns:a14="http://schemas.microsoft.com/office/drawing/2010/main" val="0"/>
              </a:ext>
            </a:extLst>
          </a:blip>
          <a:stretch>
            <a:fillRect/>
          </a:stretch>
        </p:blipFill>
        <p:spPr bwMode="auto">
          <a:xfrm>
            <a:off x="317" y="-318"/>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371740285"/>
      </p:ext>
    </p:extLst>
  </p:cSld>
  <p:clrMap bg1="lt1" tx1="dk1" bg2="lt2" tx2="dk2" accent1="accent1" accent2="accent2" accent3="accent3" accent4="accent4" accent5="accent5" accent6="accent6" hlink="hlink" folHlink="folHlink"/>
  <p:sldLayoutIdLst>
    <p:sldLayoutId id="2147484191" r:id="rId1"/>
    <p:sldLayoutId id="2147484192" r:id="rId2"/>
    <p:sldLayoutId id="2147484193" r:id="rId3"/>
    <p:sldLayoutId id="2147484194" r:id="rId4"/>
    <p:sldLayoutId id="2147484195" r:id="rId5"/>
    <p:sldLayoutId id="2147484196" r:id="rId6"/>
    <p:sldLayoutId id="2147484197" r:id="rId7"/>
    <p:sldLayoutId id="2147484198" r:id="rId8"/>
    <p:sldLayoutId id="2147484199" r:id="rId9"/>
    <p:sldLayoutId id="2147484200" r:id="rId10"/>
    <p:sldLayoutId id="2147484204" r:id="rId11"/>
    <p:sldLayoutId id="2147484228" r:id="rId1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693868673"/>
      </p:ext>
    </p:extLst>
  </p:cSld>
  <p:clrMap bg1="dk1" tx1="lt1" bg2="dk2" tx2="lt2" accent1="accent1" accent2="accent2" accent3="accent3" accent4="accent4" accent5="accent5" accent6="accent6" hlink="hlink" folHlink="folHlink"/>
  <p:sldLayoutIdLst>
    <p:sldLayoutId id="2147484206" r:id="rId1"/>
    <p:sldLayoutId id="2147484207" r:id="rId2"/>
    <p:sldLayoutId id="2147484208" r:id="rId3"/>
    <p:sldLayoutId id="2147484209" r:id="rId4"/>
    <p:sldLayoutId id="2147484210" r:id="rId5"/>
    <p:sldLayoutId id="2147484211" r:id="rId6"/>
    <p:sldLayoutId id="2147484212" r:id="rId7"/>
    <p:sldLayoutId id="2147484213" r:id="rId8"/>
    <p:sldLayoutId id="2147484214" r:id="rId9"/>
    <p:sldLayoutId id="2147484215" r:id="rId10"/>
    <p:sldLayoutId id="2147484216" r:id="rId11"/>
    <p:sldLayoutId id="2147484217" r:id="rId12"/>
    <p:sldLayoutId id="2147484218" r:id="rId13"/>
    <p:sldLayoutId id="2147484219" r:id="rId14"/>
    <p:sldLayoutId id="2147484220" r:id="rId15"/>
    <p:sldLayoutId id="2147484221" r:id="rId16"/>
    <p:sldLayoutId id="2147484222" r:id="rId17"/>
    <p:sldLayoutId id="2147484223" r:id="rId18"/>
    <p:sldLayoutId id="2147484224" r:id="rId19"/>
    <p:sldLayoutId id="2147484225" r:id="rId20"/>
    <p:sldLayoutId id="2147484226" r:id="rId21"/>
    <p:sldLayoutId id="2147484227" r:id="rId2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userDrawn="1"/>
        </p:nvPicPr>
        <p:blipFill>
          <a:blip r:embed="rId12">
            <a:extLst>
              <a:ext uri="{28A0092B-C50C-407E-A947-70E740481C1C}">
                <a14:useLocalDpi xmlns:a14="http://schemas.microsoft.com/office/drawing/2010/main" val="0"/>
              </a:ext>
            </a:extLst>
          </a:blip>
          <a:stretch>
            <a:fillRect/>
          </a:stretch>
        </p:blipFill>
        <p:spPr bwMode="auto">
          <a:xfrm>
            <a:off x="317" y="-317"/>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41" y="295276"/>
            <a:ext cx="11889564" cy="917575"/>
          </a:xfrm>
          <a:prstGeom prst="rect">
            <a:avLst/>
          </a:prstGeom>
        </p:spPr>
        <p:txBody>
          <a:bodyPr vert="horz" wrap="square" lIns="146274" tIns="91422" rIns="146274" bIns="91422"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2"/>
            <a:ext cx="11887198" cy="2116688"/>
          </a:xfrm>
          <a:prstGeom prst="rect">
            <a:avLst/>
          </a:prstGeom>
        </p:spPr>
        <p:txBody>
          <a:bodyPr vert="horz" wrap="square" lIns="146274" tIns="91422" rIns="146274" bIns="91422"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148396187"/>
      </p:ext>
    </p:extLst>
  </p:cSld>
  <p:clrMap bg1="lt1" tx1="dk1" bg2="lt2" tx2="dk2" accent1="accent1" accent2="accent2" accent3="accent3" accent4="accent4" accent5="accent5" accent6="accent6" hlink="hlink" folHlink="folHlink"/>
  <p:sldLayoutIdLst>
    <p:sldLayoutId id="2147484230" r:id="rId1"/>
    <p:sldLayoutId id="2147484231" r:id="rId2"/>
    <p:sldLayoutId id="2147484232" r:id="rId3"/>
    <p:sldLayoutId id="2147484233" r:id="rId4"/>
    <p:sldLayoutId id="2147484234" r:id="rId5"/>
    <p:sldLayoutId id="2147484235" r:id="rId6"/>
    <p:sldLayoutId id="2147484236" r:id="rId7"/>
    <p:sldLayoutId id="2147484237" r:id="rId8"/>
    <p:sldLayoutId id="2147484238" r:id="rId9"/>
    <p:sldLayoutId id="2147484239" r:id="rId10"/>
  </p:sldLayoutIdLst>
  <p:transition>
    <p:fade/>
  </p:transition>
  <p:timing>
    <p:tnLst>
      <p:par>
        <p:cTn id="1" dur="indefinite" restart="never" nodeType="tmRoot"/>
      </p:par>
    </p:tnLst>
  </p:timing>
  <p:txStyles>
    <p:titleStyle>
      <a:lvl1pPr algn="l" defTabSz="932560"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33" marR="0" indent="-342833" algn="l" defTabSz="932560"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086" marR="0" indent="-241253" algn="l" defTabSz="932560"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944"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498"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053"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537"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81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09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37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560" rtl="0" eaLnBrk="1" latinLnBrk="0" hangingPunct="1">
        <a:defRPr sz="1800" kern="1200">
          <a:solidFill>
            <a:schemeClr val="tx1"/>
          </a:solidFill>
          <a:latin typeface="+mn-lt"/>
          <a:ea typeface="+mn-ea"/>
          <a:cs typeface="+mn-cs"/>
        </a:defRPr>
      </a:lvl1pPr>
      <a:lvl2pPr marL="466280" algn="l" defTabSz="932560" rtl="0" eaLnBrk="1" latinLnBrk="0" hangingPunct="1">
        <a:defRPr sz="1800" kern="1200">
          <a:solidFill>
            <a:schemeClr val="tx1"/>
          </a:solidFill>
          <a:latin typeface="+mn-lt"/>
          <a:ea typeface="+mn-ea"/>
          <a:cs typeface="+mn-cs"/>
        </a:defRPr>
      </a:lvl2pPr>
      <a:lvl3pPr marL="932560" algn="l" defTabSz="932560" rtl="0" eaLnBrk="1" latinLnBrk="0" hangingPunct="1">
        <a:defRPr sz="1800" kern="1200">
          <a:solidFill>
            <a:schemeClr val="tx1"/>
          </a:solidFill>
          <a:latin typeface="+mn-lt"/>
          <a:ea typeface="+mn-ea"/>
          <a:cs typeface="+mn-cs"/>
        </a:defRPr>
      </a:lvl3pPr>
      <a:lvl4pPr marL="1398839" algn="l" defTabSz="932560" rtl="0" eaLnBrk="1" latinLnBrk="0" hangingPunct="1">
        <a:defRPr sz="1800" kern="1200">
          <a:solidFill>
            <a:schemeClr val="tx1"/>
          </a:solidFill>
          <a:latin typeface="+mn-lt"/>
          <a:ea typeface="+mn-ea"/>
          <a:cs typeface="+mn-cs"/>
        </a:defRPr>
      </a:lvl4pPr>
      <a:lvl5pPr marL="1865118" algn="l" defTabSz="932560" rtl="0" eaLnBrk="1" latinLnBrk="0" hangingPunct="1">
        <a:defRPr sz="1800" kern="1200">
          <a:solidFill>
            <a:schemeClr val="tx1"/>
          </a:solidFill>
          <a:latin typeface="+mn-lt"/>
          <a:ea typeface="+mn-ea"/>
          <a:cs typeface="+mn-cs"/>
        </a:defRPr>
      </a:lvl5pPr>
      <a:lvl6pPr marL="2331399" algn="l" defTabSz="932560" rtl="0" eaLnBrk="1" latinLnBrk="0" hangingPunct="1">
        <a:defRPr sz="1800" kern="1200">
          <a:solidFill>
            <a:schemeClr val="tx1"/>
          </a:solidFill>
          <a:latin typeface="+mn-lt"/>
          <a:ea typeface="+mn-ea"/>
          <a:cs typeface="+mn-cs"/>
        </a:defRPr>
      </a:lvl6pPr>
      <a:lvl7pPr marL="2797678" algn="l" defTabSz="932560" rtl="0" eaLnBrk="1" latinLnBrk="0" hangingPunct="1">
        <a:defRPr sz="1800" kern="1200">
          <a:solidFill>
            <a:schemeClr val="tx1"/>
          </a:solidFill>
          <a:latin typeface="+mn-lt"/>
          <a:ea typeface="+mn-ea"/>
          <a:cs typeface="+mn-cs"/>
        </a:defRPr>
      </a:lvl7pPr>
      <a:lvl8pPr marL="3263957" algn="l" defTabSz="932560" rtl="0" eaLnBrk="1" latinLnBrk="0" hangingPunct="1">
        <a:defRPr sz="1800" kern="1200">
          <a:solidFill>
            <a:schemeClr val="tx1"/>
          </a:solidFill>
          <a:latin typeface="+mn-lt"/>
          <a:ea typeface="+mn-ea"/>
          <a:cs typeface="+mn-cs"/>
        </a:defRPr>
      </a:lvl8pPr>
      <a:lvl9pPr marL="3730238" algn="l" defTabSz="93256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6.xml"/></Relationships>
</file>

<file path=ppt/slides/_rels/slide10.xml.rels><?xml version="1.0" encoding="UTF-8" standalone="yes"?>
<Relationships xmlns="http://schemas.openxmlformats.org/package/2006/relationships"><Relationship Id="rId3" Type="http://schemas.openxmlformats.org/officeDocument/2006/relationships/image" Target="../media/image12.WMF"/><Relationship Id="rId2" Type="http://schemas.openxmlformats.org/officeDocument/2006/relationships/notesSlide" Target="../notesSlides/notesSlide10.xml"/><Relationship Id="rId1" Type="http://schemas.openxmlformats.org/officeDocument/2006/relationships/slideLayout" Target="../slideLayouts/slideLayout26.xml"/></Relationships>
</file>

<file path=ppt/slides/_rels/slide11.xml.rels><?xml version="1.0" encoding="UTF-8" standalone="yes"?>
<Relationships xmlns="http://schemas.openxmlformats.org/package/2006/relationships"><Relationship Id="rId3" Type="http://schemas.openxmlformats.org/officeDocument/2006/relationships/image" Target="../media/image13.WMF"/><Relationship Id="rId2" Type="http://schemas.openxmlformats.org/officeDocument/2006/relationships/notesSlide" Target="../notesSlides/notesSlide11.xml"/><Relationship Id="rId1" Type="http://schemas.openxmlformats.org/officeDocument/2006/relationships/slideLayout" Target="../slideLayouts/slideLayout26.xml"/></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2.xml"/><Relationship Id="rId1" Type="http://schemas.openxmlformats.org/officeDocument/2006/relationships/slideLayout" Target="../slideLayouts/slideLayout26.xml"/></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3.xml"/><Relationship Id="rId1" Type="http://schemas.openxmlformats.org/officeDocument/2006/relationships/slideLayout" Target="../slideLayouts/slideLayout26.xml"/></Relationships>
</file>

<file path=ppt/slides/_rels/slide14.xml.rels><?xml version="1.0" encoding="UTF-8" standalone="yes"?>
<Relationships xmlns="http://schemas.openxmlformats.org/package/2006/relationships"><Relationship Id="rId3" Type="http://schemas.openxmlformats.org/officeDocument/2006/relationships/image" Target="../media/image15.WMF"/><Relationship Id="rId2" Type="http://schemas.openxmlformats.org/officeDocument/2006/relationships/notesSlide" Target="../notesSlides/notesSlide14.xml"/><Relationship Id="rId1" Type="http://schemas.openxmlformats.org/officeDocument/2006/relationships/slideLayout" Target="../slideLayouts/slideLayout26.xml"/></Relationships>
</file>

<file path=ppt/slides/_rels/slide15.xml.rels><?xml version="1.0" encoding="UTF-8" standalone="yes"?>
<Relationships xmlns="http://schemas.openxmlformats.org/package/2006/relationships"><Relationship Id="rId8" Type="http://schemas.openxmlformats.org/officeDocument/2006/relationships/image" Target="../media/image21.WMF"/><Relationship Id="rId3" Type="http://schemas.openxmlformats.org/officeDocument/2006/relationships/image" Target="../media/image17.png"/><Relationship Id="rId7" Type="http://schemas.openxmlformats.org/officeDocument/2006/relationships/image" Target="../media/image20.png"/><Relationship Id="rId2" Type="http://schemas.openxmlformats.org/officeDocument/2006/relationships/image" Target="../media/image16.jpg"/><Relationship Id="rId1" Type="http://schemas.openxmlformats.org/officeDocument/2006/relationships/slideLayout" Target="../slideLayouts/slideLayout32.xml"/><Relationship Id="rId6" Type="http://schemas.openxmlformats.org/officeDocument/2006/relationships/image" Target="../media/image19.jpeg"/><Relationship Id="rId5" Type="http://schemas.openxmlformats.org/officeDocument/2006/relationships/hyperlink" Target="http://www.amazon.com/Essential-SharePoint-2010-Overview-Governance/dp/0321700759/ref=sr_1_2?ie=UTF8&amp;s=books&amp;qid=1255306488&amp;sr=8-2" TargetMode="External"/><Relationship Id="rId4" Type="http://schemas.openxmlformats.org/officeDocument/2006/relationships/image" Target="../media/image18.png"/></Relationships>
</file>

<file path=ppt/slides/_rels/slide16.xml.rels><?xml version="1.0" encoding="UTF-8" standalone="yes"?>
<Relationships xmlns="http://schemas.openxmlformats.org/package/2006/relationships"><Relationship Id="rId3" Type="http://schemas.openxmlformats.org/officeDocument/2006/relationships/image" Target="../media/image21.WMF"/><Relationship Id="rId2" Type="http://schemas.openxmlformats.org/officeDocument/2006/relationships/notesSlide" Target="../notesSlides/notesSlide15.xml"/><Relationship Id="rId1" Type="http://schemas.openxmlformats.org/officeDocument/2006/relationships/slideLayout" Target="../slideLayouts/slideLayout2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5.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3.xml"/></Relationships>
</file>

<file path=ppt/slides/_rels/slide2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0.xml"/><Relationship Id="rId1" Type="http://schemas.openxmlformats.org/officeDocument/2006/relationships/slideLayout" Target="../slideLayouts/slideLayout2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3.xml"/></Relationships>
</file>

<file path=ppt/slides/_rels/slide23.x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notesSlide" Target="../notesSlides/notesSlide22.xml"/><Relationship Id="rId1" Type="http://schemas.openxmlformats.org/officeDocument/2006/relationships/slideLayout" Target="../slideLayouts/slideLayout2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3.xml"/></Relationships>
</file>

<file path=ppt/slides/_rels/slide2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6.xml"/><Relationship Id="rId1" Type="http://schemas.openxmlformats.org/officeDocument/2006/relationships/slideLayout" Target="../slideLayouts/slideLayout2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6.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3.xml"/></Relationships>
</file>

<file path=ppt/slides/_rels/slide3.xml.rels><?xml version="1.0" encoding="UTF-8" standalone="yes"?>
<Relationships xmlns="http://schemas.openxmlformats.org/package/2006/relationships"><Relationship Id="rId3" Type="http://schemas.openxmlformats.org/officeDocument/2006/relationships/image" Target="../media/image8.WMF"/><Relationship Id="rId2" Type="http://schemas.openxmlformats.org/officeDocument/2006/relationships/notesSlide" Target="../notesSlides/notesSlide3.xml"/><Relationship Id="rId1" Type="http://schemas.openxmlformats.org/officeDocument/2006/relationships/slideLayout" Target="../slideLayouts/slideLayout26.xml"/></Relationships>
</file>

<file path=ppt/slides/_rels/slide3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9.xml"/><Relationship Id="rId1" Type="http://schemas.openxmlformats.org/officeDocument/2006/relationships/slideLayout" Target="../slideLayouts/slideLayout25.xml"/><Relationship Id="rId4" Type="http://schemas.openxmlformats.org/officeDocument/2006/relationships/image" Target="../media/image26.png"/></Relationships>
</file>

<file path=ppt/slides/_rels/slide31.xml.rels><?xml version="1.0" encoding="UTF-8" standalone="yes"?>
<Relationships xmlns="http://schemas.openxmlformats.org/package/2006/relationships"><Relationship Id="rId3" Type="http://schemas.openxmlformats.org/officeDocument/2006/relationships/image" Target="../media/image27.WMF"/><Relationship Id="rId2" Type="http://schemas.openxmlformats.org/officeDocument/2006/relationships/notesSlide" Target="../notesSlides/notesSlide30.xml"/><Relationship Id="rId1" Type="http://schemas.openxmlformats.org/officeDocument/2006/relationships/slideLayout" Target="../slideLayouts/slideLayout23.xml"/></Relationships>
</file>

<file path=ppt/slides/_rels/slide32.xml.rels><?xml version="1.0" encoding="UTF-8" standalone="yes"?>
<Relationships xmlns="http://schemas.openxmlformats.org/package/2006/relationships"><Relationship Id="rId3" Type="http://schemas.openxmlformats.org/officeDocument/2006/relationships/image" Target="../media/image28.png"/><Relationship Id="rId7" Type="http://schemas.openxmlformats.org/officeDocument/2006/relationships/image" Target="../media/image32.png"/><Relationship Id="rId2" Type="http://schemas.openxmlformats.org/officeDocument/2006/relationships/notesSlide" Target="../notesSlides/notesSlide31.xml"/><Relationship Id="rId1" Type="http://schemas.openxmlformats.org/officeDocument/2006/relationships/slideLayout" Target="../slideLayouts/slideLayout25.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png"/></Relationships>
</file>

<file path=ppt/slides/_rels/slide33.xml.rels><?xml version="1.0" encoding="UTF-8" standalone="yes"?>
<Relationships xmlns="http://schemas.openxmlformats.org/package/2006/relationships"><Relationship Id="rId3" Type="http://schemas.openxmlformats.org/officeDocument/2006/relationships/image" Target="../media/image27.WMF"/><Relationship Id="rId2" Type="http://schemas.openxmlformats.org/officeDocument/2006/relationships/notesSlide" Target="../notesSlides/notesSlide32.xml"/><Relationship Id="rId1" Type="http://schemas.openxmlformats.org/officeDocument/2006/relationships/slideLayout" Target="../slideLayouts/slideLayout23.xml"/></Relationships>
</file>

<file path=ppt/slides/_rels/slide34.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3.xml"/><Relationship Id="rId1" Type="http://schemas.openxmlformats.org/officeDocument/2006/relationships/slideLayout" Target="../slideLayouts/slideLayout25.xml"/><Relationship Id="rId4" Type="http://schemas.openxmlformats.org/officeDocument/2006/relationships/image" Target="../media/image34.png"/></Relationships>
</file>

<file path=ppt/slides/_rels/slide35.xml.rels><?xml version="1.0" encoding="UTF-8" standalone="yes"?>
<Relationships xmlns="http://schemas.openxmlformats.org/package/2006/relationships"><Relationship Id="rId3" Type="http://schemas.openxmlformats.org/officeDocument/2006/relationships/image" Target="../media/image27.WMF"/><Relationship Id="rId2" Type="http://schemas.openxmlformats.org/officeDocument/2006/relationships/notesSlide" Target="../notesSlides/notesSlide34.xml"/><Relationship Id="rId1" Type="http://schemas.openxmlformats.org/officeDocument/2006/relationships/slideLayout" Target="../slideLayouts/slideLayout23.xml"/></Relationships>
</file>

<file path=ppt/slides/_rels/slide36.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image" Target="../media/image35.png"/><Relationship Id="rId7" Type="http://schemas.openxmlformats.org/officeDocument/2006/relationships/image" Target="../media/image39.png"/><Relationship Id="rId2" Type="http://schemas.openxmlformats.org/officeDocument/2006/relationships/notesSlide" Target="../notesSlides/notesSlide35.xml"/><Relationship Id="rId1" Type="http://schemas.openxmlformats.org/officeDocument/2006/relationships/slideLayout" Target="../slideLayouts/slideLayout25.xml"/><Relationship Id="rId6" Type="http://schemas.openxmlformats.org/officeDocument/2006/relationships/image" Target="../media/image38.png"/><Relationship Id="rId11" Type="http://schemas.openxmlformats.org/officeDocument/2006/relationships/image" Target="../media/image43.png"/><Relationship Id="rId5" Type="http://schemas.openxmlformats.org/officeDocument/2006/relationships/image" Target="../media/image37.png"/><Relationship Id="rId10" Type="http://schemas.openxmlformats.org/officeDocument/2006/relationships/image" Target="../media/image42.png"/><Relationship Id="rId4" Type="http://schemas.openxmlformats.org/officeDocument/2006/relationships/image" Target="../media/image36.png"/><Relationship Id="rId9" Type="http://schemas.openxmlformats.org/officeDocument/2006/relationships/image" Target="../media/image41.png"/></Relationships>
</file>

<file path=ppt/slides/_rels/slide37.xml.rels><?xml version="1.0" encoding="UTF-8" standalone="yes"?>
<Relationships xmlns="http://schemas.openxmlformats.org/package/2006/relationships"><Relationship Id="rId3" Type="http://schemas.openxmlformats.org/officeDocument/2006/relationships/image" Target="../media/image27.WMF"/><Relationship Id="rId2" Type="http://schemas.openxmlformats.org/officeDocument/2006/relationships/notesSlide" Target="../notesSlides/notesSlide36.xml"/><Relationship Id="rId1" Type="http://schemas.openxmlformats.org/officeDocument/2006/relationships/slideLayout" Target="../slideLayouts/slideLayout23.xml"/></Relationships>
</file>

<file path=ppt/slides/_rels/slide38.xml.rels><?xml version="1.0" encoding="UTF-8" standalone="yes"?>
<Relationships xmlns="http://schemas.openxmlformats.org/package/2006/relationships"><Relationship Id="rId3" Type="http://schemas.openxmlformats.org/officeDocument/2006/relationships/image" Target="../media/image27.WMF"/><Relationship Id="rId2" Type="http://schemas.openxmlformats.org/officeDocument/2006/relationships/notesSlide" Target="../notesSlides/notesSlide37.xml"/><Relationship Id="rId1" Type="http://schemas.openxmlformats.org/officeDocument/2006/relationships/slideLayout" Target="../slideLayouts/slideLayout23.xml"/><Relationship Id="rId4" Type="http://schemas.openxmlformats.org/officeDocument/2006/relationships/image" Target="../media/image24.PNG"/></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6.xml"/></Relationships>
</file>

<file path=ppt/slides/_rels/slide4.xml.rels><?xml version="1.0" encoding="UTF-8" standalone="yes"?>
<Relationships xmlns="http://schemas.openxmlformats.org/package/2006/relationships"><Relationship Id="rId3" Type="http://schemas.openxmlformats.org/officeDocument/2006/relationships/image" Target="../media/image8.WMF"/><Relationship Id="rId2" Type="http://schemas.openxmlformats.org/officeDocument/2006/relationships/notesSlide" Target="../notesSlides/notesSlide4.xml"/><Relationship Id="rId1" Type="http://schemas.openxmlformats.org/officeDocument/2006/relationships/slideLayout" Target="../slideLayouts/slideLayout26.xml"/></Relationships>
</file>

<file path=ppt/slides/_rels/slide40.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39.xml"/><Relationship Id="rId1" Type="http://schemas.openxmlformats.org/officeDocument/2006/relationships/slideLayout" Target="../slideLayouts/slideLayout23.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3.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34.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44.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42.xml"/><Relationship Id="rId1" Type="http://schemas.openxmlformats.org/officeDocument/2006/relationships/slideLayout" Target="../slideLayouts/slideLayout31.xml"/></Relationships>
</file>

<file path=ppt/slides/_rels/slide45.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25.xml"/></Relationships>
</file>

<file path=ppt/slides/_rels/slide46.xml.rels><?xml version="1.0" encoding="UTF-8" standalone="yes"?>
<Relationships xmlns="http://schemas.openxmlformats.org/package/2006/relationships"><Relationship Id="rId2" Type="http://schemas.openxmlformats.org/officeDocument/2006/relationships/image" Target="../media/image47.WMF"/><Relationship Id="rId1" Type="http://schemas.openxmlformats.org/officeDocument/2006/relationships/slideLayout" Target="../slideLayouts/slideLayout25.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3.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3.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34.xml"/></Relationships>
</file>

<file path=ppt/slides/_rels/slide5.xml.rels><?xml version="1.0" encoding="UTF-8" standalone="yes"?>
<Relationships xmlns="http://schemas.openxmlformats.org/package/2006/relationships"><Relationship Id="rId3" Type="http://schemas.openxmlformats.org/officeDocument/2006/relationships/image" Target="../media/image9.WMF"/><Relationship Id="rId2" Type="http://schemas.openxmlformats.org/officeDocument/2006/relationships/notesSlide" Target="../notesSlides/notesSlide5.xml"/><Relationship Id="rId1" Type="http://schemas.openxmlformats.org/officeDocument/2006/relationships/slideLayout" Target="../slideLayouts/slideLayout26.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3.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3.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3.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3.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34.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3.xml"/></Relationships>
</file>

<file path=ppt/slides/_rels/slide56.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52.xml"/><Relationship Id="rId1" Type="http://schemas.openxmlformats.org/officeDocument/2006/relationships/slideLayout" Target="../slideLayouts/slideLayout23.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3.xml"/></Relationships>
</file>

<file path=ppt/slides/_rels/slide58.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54.xml"/><Relationship Id="rId1" Type="http://schemas.openxmlformats.org/officeDocument/2006/relationships/slideLayout" Target="../slideLayouts/slideLayout23.xml"/></Relationships>
</file>

<file path=ppt/slides/_rels/slide59.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55.xml"/><Relationship Id="rId1" Type="http://schemas.openxmlformats.org/officeDocument/2006/relationships/slideLayout" Target="../slideLayouts/slideLayout23.xml"/></Relationships>
</file>

<file path=ppt/slides/_rels/slide6.xml.rels><?xml version="1.0" encoding="UTF-8" standalone="yes"?>
<Relationships xmlns="http://schemas.openxmlformats.org/package/2006/relationships"><Relationship Id="rId3" Type="http://schemas.openxmlformats.org/officeDocument/2006/relationships/image" Target="../media/image10.WMF"/><Relationship Id="rId2" Type="http://schemas.openxmlformats.org/officeDocument/2006/relationships/notesSlide" Target="../notesSlides/notesSlide6.xml"/><Relationship Id="rId1" Type="http://schemas.openxmlformats.org/officeDocument/2006/relationships/slideLayout" Target="../slideLayouts/slideLayout26.xml"/></Relationships>
</file>

<file path=ppt/slides/_rels/slide60.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hyperlink" Target="http://www.amazon.com/Essential-SharePoint-2010-Overview-Governance/dp/0321700759/ref=sr_1_2?ie=UTF8&amp;s=books&amp;qid=1255306488&amp;sr=8-2" TargetMode="External"/><Relationship Id="rId1" Type="http://schemas.openxmlformats.org/officeDocument/2006/relationships/slideLayout" Target="../slideLayouts/slideLayout32.xml"/><Relationship Id="rId4" Type="http://schemas.openxmlformats.org/officeDocument/2006/relationships/image" Target="../media/image20.png"/></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3.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3.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3.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3.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3.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3.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23.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23.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23.xml"/></Relationships>
</file>

<file path=ppt/slides/_rels/slide7.xml.rels><?xml version="1.0" encoding="UTF-8" standalone="yes"?>
<Relationships xmlns="http://schemas.openxmlformats.org/package/2006/relationships"><Relationship Id="rId3" Type="http://schemas.openxmlformats.org/officeDocument/2006/relationships/image" Target="../media/image11.WMF"/><Relationship Id="rId2" Type="http://schemas.openxmlformats.org/officeDocument/2006/relationships/notesSlide" Target="../notesSlides/notesSlide7.xml"/><Relationship Id="rId1" Type="http://schemas.openxmlformats.org/officeDocument/2006/relationships/slideLayout" Target="../slideLayouts/slideLayout26.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23.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23.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23.xml"/></Relationships>
</file>

<file path=ppt/slides/_rels/slide73.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68.xml"/><Relationship Id="rId1" Type="http://schemas.openxmlformats.org/officeDocument/2006/relationships/slideLayout" Target="../slideLayouts/slideLayout23.xml"/></Relationships>
</file>

<file path=ppt/slides/_rels/slide74.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69.xml"/><Relationship Id="rId1" Type="http://schemas.openxmlformats.org/officeDocument/2006/relationships/slideLayout" Target="../slideLayouts/slideLayout23.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26.xml"/></Relationships>
</file>

<file path=ppt/slides/_rels/slide76.xml.rels><?xml version="1.0" encoding="UTF-8" standalone="yes"?>
<Relationships xmlns="http://schemas.openxmlformats.org/package/2006/relationships"><Relationship Id="rId3" Type="http://schemas.openxmlformats.org/officeDocument/2006/relationships/image" Target="../media/image51.WMF"/><Relationship Id="rId2" Type="http://schemas.openxmlformats.org/officeDocument/2006/relationships/notesSlide" Target="../notesSlides/notesSlide71.xml"/><Relationship Id="rId1" Type="http://schemas.openxmlformats.org/officeDocument/2006/relationships/slideLayout" Target="../slideLayouts/slideLayout26.xml"/><Relationship Id="rId4" Type="http://schemas.openxmlformats.org/officeDocument/2006/relationships/image" Target="../media/image52.WMF"/></Relationships>
</file>

<file path=ppt/slides/_rels/slide77.xml.rels><?xml version="1.0" encoding="UTF-8" standalone="yes"?>
<Relationships xmlns="http://schemas.openxmlformats.org/package/2006/relationships"><Relationship Id="rId2" Type="http://schemas.openxmlformats.org/officeDocument/2006/relationships/image" Target="../media/image52.WMF"/><Relationship Id="rId1" Type="http://schemas.openxmlformats.org/officeDocument/2006/relationships/slideLayout" Target="../slideLayouts/slideLayout32.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23.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23.xml"/></Relationships>
</file>

<file path=ppt/slides/_rels/slide8.xml.rels><?xml version="1.0" encoding="UTF-8" standalone="yes"?>
<Relationships xmlns="http://schemas.openxmlformats.org/package/2006/relationships"><Relationship Id="rId3" Type="http://schemas.openxmlformats.org/officeDocument/2006/relationships/image" Target="../media/image11.WMF"/><Relationship Id="rId2" Type="http://schemas.openxmlformats.org/officeDocument/2006/relationships/notesSlide" Target="../notesSlides/notesSlide8.xml"/><Relationship Id="rId1" Type="http://schemas.openxmlformats.org/officeDocument/2006/relationships/slideLayout" Target="../slideLayouts/slideLayout26.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23.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23.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23.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23.xml"/></Relationships>
</file>

<file path=ppt/slides/_rels/slide84.xml.rels><?xml version="1.0" encoding="UTF-8" standalone="yes"?>
<Relationships xmlns="http://schemas.openxmlformats.org/package/2006/relationships"><Relationship Id="rId3" Type="http://schemas.openxmlformats.org/officeDocument/2006/relationships/image" Target="../media/image52.WMF"/><Relationship Id="rId2" Type="http://schemas.openxmlformats.org/officeDocument/2006/relationships/notesSlide" Target="../notesSlides/notesSlide78.xml"/><Relationship Id="rId1" Type="http://schemas.openxmlformats.org/officeDocument/2006/relationships/slideLayout" Target="../slideLayouts/slideLayout23.xml"/></Relationships>
</file>

<file path=ppt/slides/_rels/slide85.xml.rels><?xml version="1.0" encoding="UTF-8" standalone="yes"?>
<Relationships xmlns="http://schemas.openxmlformats.org/package/2006/relationships"><Relationship Id="rId3" Type="http://schemas.openxmlformats.org/officeDocument/2006/relationships/image" Target="../media/image52.WMF"/><Relationship Id="rId2" Type="http://schemas.openxmlformats.org/officeDocument/2006/relationships/notesSlide" Target="../notesSlides/notesSlide79.xml"/><Relationship Id="rId1" Type="http://schemas.openxmlformats.org/officeDocument/2006/relationships/slideLayout" Target="../slideLayouts/slideLayout23.xml"/></Relationships>
</file>

<file path=ppt/slides/_rels/slide86.xml.rels><?xml version="1.0" encoding="UTF-8" standalone="yes"?>
<Relationships xmlns="http://schemas.openxmlformats.org/package/2006/relationships"><Relationship Id="rId3" Type="http://schemas.openxmlformats.org/officeDocument/2006/relationships/image" Target="../media/image52.WMF"/><Relationship Id="rId2" Type="http://schemas.openxmlformats.org/officeDocument/2006/relationships/notesSlide" Target="../notesSlides/notesSlide80.xml"/><Relationship Id="rId1" Type="http://schemas.openxmlformats.org/officeDocument/2006/relationships/slideLayout" Target="../slideLayouts/slideLayout23.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26.xml"/></Relationships>
</file>

<file path=ppt/slides/_rels/slide88.xml.rels><?xml version="1.0" encoding="UTF-8" standalone="yes"?>
<Relationships xmlns="http://schemas.openxmlformats.org/package/2006/relationships"><Relationship Id="rId3" Type="http://schemas.openxmlformats.org/officeDocument/2006/relationships/image" Target="../media/image53.WMF"/><Relationship Id="rId2" Type="http://schemas.openxmlformats.org/officeDocument/2006/relationships/notesSlide" Target="../notesSlides/notesSlide82.xml"/><Relationship Id="rId1" Type="http://schemas.openxmlformats.org/officeDocument/2006/relationships/slideLayout" Target="../slideLayouts/slideLayout26.xml"/></Relationships>
</file>

<file path=ppt/slides/_rels/slide89.xml.rels><?xml version="1.0" encoding="UTF-8" standalone="yes"?>
<Relationships xmlns="http://schemas.openxmlformats.org/package/2006/relationships"><Relationship Id="rId3" Type="http://schemas.openxmlformats.org/officeDocument/2006/relationships/image" Target="../media/image53.WMF"/><Relationship Id="rId2" Type="http://schemas.openxmlformats.org/officeDocument/2006/relationships/notesSlide" Target="../notesSlides/notesSlide83.xml"/><Relationship Id="rId1" Type="http://schemas.openxmlformats.org/officeDocument/2006/relationships/slideLayout" Target="../slideLayouts/slideLayout26.xml"/></Relationships>
</file>

<file path=ppt/slides/_rels/slide9.xml.rels><?xml version="1.0" encoding="UTF-8" standalone="yes"?>
<Relationships xmlns="http://schemas.openxmlformats.org/package/2006/relationships"><Relationship Id="rId3" Type="http://schemas.openxmlformats.org/officeDocument/2006/relationships/image" Target="../media/image12.WMF"/><Relationship Id="rId2" Type="http://schemas.openxmlformats.org/officeDocument/2006/relationships/notesSlide" Target="../notesSlides/notesSlide9.xml"/><Relationship Id="rId1" Type="http://schemas.openxmlformats.org/officeDocument/2006/relationships/slideLayout" Target="../slideLayouts/slideLayout26.xml"/></Relationships>
</file>

<file path=ppt/slides/_rels/slide90.xml.rels><?xml version="1.0" encoding="UTF-8" standalone="yes"?>
<Relationships xmlns="http://schemas.openxmlformats.org/package/2006/relationships"><Relationship Id="rId3" Type="http://schemas.openxmlformats.org/officeDocument/2006/relationships/image" Target="../media/image53.WMF"/><Relationship Id="rId2" Type="http://schemas.openxmlformats.org/officeDocument/2006/relationships/notesSlide" Target="../notesSlides/notesSlide84.xml"/><Relationship Id="rId1" Type="http://schemas.openxmlformats.org/officeDocument/2006/relationships/slideLayout" Target="../slideLayouts/slideLayout26.xml"/></Relationships>
</file>

<file path=ppt/slides/_rels/slide91.xml.rels><?xml version="1.0" encoding="UTF-8" standalone="yes"?>
<Relationships xmlns="http://schemas.openxmlformats.org/package/2006/relationships"><Relationship Id="rId3" Type="http://schemas.openxmlformats.org/officeDocument/2006/relationships/image" Target="../media/image10.WMF"/><Relationship Id="rId2" Type="http://schemas.openxmlformats.org/officeDocument/2006/relationships/notesSlide" Target="../notesSlides/notesSlide85.xml"/><Relationship Id="rId1" Type="http://schemas.openxmlformats.org/officeDocument/2006/relationships/slideLayout" Target="../slideLayouts/slideLayout26.xml"/><Relationship Id="rId4" Type="http://schemas.openxmlformats.org/officeDocument/2006/relationships/image" Target="../media/image54.PNG"/></Relationships>
</file>

<file path=ppt/slides/_rels/slide92.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hyperlink" Target="mailto:scott.Jamison@Jornata.com" TargetMode="External"/><Relationship Id="rId7" Type="http://schemas.openxmlformats.org/officeDocument/2006/relationships/image" Target="../media/image20.png"/><Relationship Id="rId2" Type="http://schemas.openxmlformats.org/officeDocument/2006/relationships/notesSlide" Target="../notesSlides/notesSlide86.xml"/><Relationship Id="rId1" Type="http://schemas.openxmlformats.org/officeDocument/2006/relationships/slideLayout" Target="../slideLayouts/slideLayout24.xml"/><Relationship Id="rId6" Type="http://schemas.openxmlformats.org/officeDocument/2006/relationships/image" Target="../media/image19.jpeg"/><Relationship Id="rId5" Type="http://schemas.openxmlformats.org/officeDocument/2006/relationships/hyperlink" Target="http://www.amazon.com/Essential-SharePoint-2010-Overview-Governance/dp/0321700759/ref=sr_1_2?ie=UTF8&amp;s=books&amp;qid=1255306488&amp;sr=8-2" TargetMode="External"/><Relationship Id="rId4" Type="http://schemas.openxmlformats.org/officeDocument/2006/relationships/hyperlink" Target="http://www.scottjamison.com/" TargetMode="External"/></Relationships>
</file>

<file path=ppt/slides/_rels/slide93.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hyperlink" Target="http://myspc.sharepointconference.com/" TargetMode="External"/><Relationship Id="rId1" Type="http://schemas.openxmlformats.org/officeDocument/2006/relationships/slideLayout" Target="../slideLayouts/slideLayout66.xml"/><Relationship Id="rId6" Type="http://schemas.openxmlformats.org/officeDocument/2006/relationships/image" Target="../media/image58.png"/><Relationship Id="rId5" Type="http://schemas.openxmlformats.org/officeDocument/2006/relationships/image" Target="../media/image57.png"/><Relationship Id="rId4" Type="http://schemas.openxmlformats.org/officeDocument/2006/relationships/image" Target="../media/image56.png"/></Relationships>
</file>

<file path=ppt/slides/_rels/slide94.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87.xml"/><Relationship Id="rId1" Type="http://schemas.openxmlformats.org/officeDocument/2006/relationships/slideLayout" Target="../slideLayouts/slideLayout5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3002857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6751637" y="2963862"/>
            <a:ext cx="3788538" cy="3373231"/>
          </a:xfrm>
          <a:prstGeom prst="rect">
            <a:avLst/>
          </a:prstGeom>
          <a:noFill/>
        </p:spPr>
        <p:txBody>
          <a:bodyPr wrap="none" lIns="182880" tIns="146304" rIns="182880" bIns="146304" rtlCol="0">
            <a:spAutoFit/>
          </a:bodyPr>
          <a:lstStyle/>
          <a:p>
            <a:pPr>
              <a:lnSpc>
                <a:spcPct val="90000"/>
              </a:lnSpc>
              <a:spcAft>
                <a:spcPts val="600"/>
              </a:spcAft>
            </a:pPr>
            <a:r>
              <a:rPr lang="en-US" sz="4000" dirty="0" smtClean="0">
                <a:gradFill>
                  <a:gsLst>
                    <a:gs pos="2917">
                      <a:srgbClr val="505050"/>
                    </a:gs>
                    <a:gs pos="30000">
                      <a:srgbClr val="505050"/>
                    </a:gs>
                  </a:gsLst>
                  <a:lin ang="5400000" scaled="0"/>
                </a:gradFill>
              </a:rPr>
              <a:t>And they want </a:t>
            </a:r>
          </a:p>
          <a:p>
            <a:pPr>
              <a:lnSpc>
                <a:spcPct val="90000"/>
              </a:lnSpc>
              <a:spcAft>
                <a:spcPts val="600"/>
              </a:spcAft>
            </a:pPr>
            <a:r>
              <a:rPr lang="en-US" sz="4000" dirty="0" smtClean="0">
                <a:gradFill>
                  <a:gsLst>
                    <a:gs pos="2917">
                      <a:srgbClr val="505050"/>
                    </a:gs>
                    <a:gs pos="30000">
                      <a:srgbClr val="505050"/>
                    </a:gs>
                  </a:gsLst>
                  <a:lin ang="5400000" scaled="0"/>
                </a:gradFill>
              </a:rPr>
              <a:t>SharePoint</a:t>
            </a:r>
          </a:p>
          <a:p>
            <a:pPr>
              <a:lnSpc>
                <a:spcPct val="90000"/>
              </a:lnSpc>
              <a:spcAft>
                <a:spcPts val="600"/>
              </a:spcAft>
            </a:pPr>
            <a:r>
              <a:rPr lang="en-US" sz="4000" dirty="0" smtClean="0">
                <a:gradFill>
                  <a:gsLst>
                    <a:gs pos="2917">
                      <a:srgbClr val="505050"/>
                    </a:gs>
                    <a:gs pos="30000">
                      <a:srgbClr val="505050"/>
                    </a:gs>
                  </a:gsLst>
                  <a:lin ang="5400000" scaled="0"/>
                </a:gradFill>
              </a:rPr>
              <a:t>to be </a:t>
            </a:r>
            <a:r>
              <a:rPr lang="en-US" sz="4000" b="1" dirty="0" smtClean="0">
                <a:gradFill>
                  <a:gsLst>
                    <a:gs pos="2917">
                      <a:srgbClr val="505050"/>
                    </a:gs>
                    <a:gs pos="30000">
                      <a:srgbClr val="505050"/>
                    </a:gs>
                  </a:gsLst>
                  <a:lin ang="5400000" scaled="0"/>
                </a:gradFill>
              </a:rPr>
              <a:t>better</a:t>
            </a:r>
            <a:r>
              <a:rPr lang="en-US" sz="4000" dirty="0" smtClean="0">
                <a:gradFill>
                  <a:gsLst>
                    <a:gs pos="2917">
                      <a:srgbClr val="505050"/>
                    </a:gs>
                    <a:gs pos="30000">
                      <a:srgbClr val="505050"/>
                    </a:gs>
                  </a:gsLst>
                  <a:lin ang="5400000" scaled="0"/>
                </a:gradFill>
              </a:rPr>
              <a:t>.</a:t>
            </a:r>
            <a:endParaRPr lang="en-US" sz="4000" dirty="0">
              <a:gradFill>
                <a:gsLst>
                  <a:gs pos="2917">
                    <a:srgbClr val="505050"/>
                  </a:gs>
                  <a:gs pos="30000">
                    <a:srgbClr val="505050"/>
                  </a:gs>
                </a:gsLst>
                <a:lin ang="5400000" scaled="0"/>
              </a:gradFill>
            </a:endParaRPr>
          </a:p>
          <a:p>
            <a:pPr>
              <a:lnSpc>
                <a:spcPct val="90000"/>
              </a:lnSpc>
              <a:spcAft>
                <a:spcPts val="600"/>
              </a:spcAft>
            </a:pPr>
            <a:endParaRPr lang="en-US" sz="4000" dirty="0" smtClean="0">
              <a:gradFill>
                <a:gsLst>
                  <a:gs pos="2917">
                    <a:srgbClr val="505050"/>
                  </a:gs>
                  <a:gs pos="30000">
                    <a:srgbClr val="505050"/>
                  </a:gs>
                </a:gsLst>
                <a:lin ang="5400000" scaled="0"/>
              </a:gradFill>
            </a:endParaRPr>
          </a:p>
          <a:p>
            <a:pPr>
              <a:lnSpc>
                <a:spcPct val="90000"/>
              </a:lnSpc>
              <a:spcAft>
                <a:spcPts val="600"/>
              </a:spcAft>
            </a:pPr>
            <a:endParaRPr lang="en-US" sz="4000" dirty="0">
              <a:gradFill>
                <a:gsLst>
                  <a:gs pos="2917">
                    <a:srgbClr val="505050"/>
                  </a:gs>
                  <a:gs pos="30000">
                    <a:srgbClr val="505050"/>
                  </a:gs>
                </a:gsLst>
                <a:lin ang="5400000" scaled="0"/>
              </a:gradFill>
            </a:endParaRP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4237" y="1008062"/>
            <a:ext cx="1866900" cy="1651000"/>
          </a:xfrm>
          <a:prstGeom prst="rect">
            <a:avLst/>
          </a:prstGeo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687" y="1516062"/>
            <a:ext cx="1866900" cy="1651000"/>
          </a:xfrm>
          <a:prstGeom prst="rect">
            <a:avLst/>
          </a:prstGeom>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09871" y="3344862"/>
            <a:ext cx="1866900" cy="1651000"/>
          </a:xfrm>
          <a:prstGeom prst="rect">
            <a:avLst/>
          </a:prstGeom>
        </p:spPr>
      </p:pic>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4103" y="4621352"/>
            <a:ext cx="1866900" cy="1651000"/>
          </a:xfrm>
          <a:prstGeom prst="rect">
            <a:avLst/>
          </a:prstGeom>
        </p:spPr>
      </p:pic>
      <p:pic>
        <p:nvPicPr>
          <p:cNvPr id="10" name="Picture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18151" y="3795852"/>
            <a:ext cx="1866900" cy="1651000"/>
          </a:xfrm>
          <a:prstGeom prst="rect">
            <a:avLst/>
          </a:prstGeom>
        </p:spPr>
      </p:pic>
    </p:spTree>
    <p:extLst>
      <p:ext uri="{BB962C8B-B14F-4D97-AF65-F5344CB8AC3E}">
        <p14:creationId xmlns:p14="http://schemas.microsoft.com/office/powerpoint/2010/main" val="1448145770"/>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6230587" y="2657294"/>
            <a:ext cx="5075428" cy="2111347"/>
          </a:xfrm>
          <a:prstGeom prst="rect">
            <a:avLst/>
          </a:prstGeom>
          <a:noFill/>
        </p:spPr>
        <p:txBody>
          <a:bodyPr wrap="none" lIns="182880" tIns="146304" rIns="182880" bIns="146304" rtlCol="0">
            <a:spAutoFit/>
          </a:bodyPr>
          <a:lstStyle/>
          <a:p>
            <a:pPr>
              <a:lnSpc>
                <a:spcPct val="90000"/>
              </a:lnSpc>
              <a:spcAft>
                <a:spcPts val="600"/>
              </a:spcAft>
            </a:pPr>
            <a:r>
              <a:rPr lang="en-US" sz="4000" dirty="0" smtClean="0">
                <a:gradFill>
                  <a:gsLst>
                    <a:gs pos="2917">
                      <a:srgbClr val="505050"/>
                    </a:gs>
                    <a:gs pos="30000">
                      <a:srgbClr val="505050"/>
                    </a:gs>
                  </a:gsLst>
                  <a:lin ang="5400000" scaled="0"/>
                </a:gradFill>
              </a:rPr>
              <a:t>SharePoint 2013</a:t>
            </a:r>
          </a:p>
          <a:p>
            <a:pPr>
              <a:lnSpc>
                <a:spcPct val="90000"/>
              </a:lnSpc>
              <a:spcAft>
                <a:spcPts val="600"/>
              </a:spcAft>
            </a:pPr>
            <a:r>
              <a:rPr lang="en-US" sz="4000" dirty="0" smtClean="0">
                <a:gradFill>
                  <a:gsLst>
                    <a:gs pos="2917">
                      <a:srgbClr val="505050"/>
                    </a:gs>
                    <a:gs pos="30000">
                      <a:srgbClr val="505050"/>
                    </a:gs>
                  </a:gsLst>
                  <a:lin ang="5400000" scaled="0"/>
                </a:gradFill>
              </a:rPr>
              <a:t>seems to provide</a:t>
            </a:r>
          </a:p>
          <a:p>
            <a:pPr>
              <a:lnSpc>
                <a:spcPct val="90000"/>
              </a:lnSpc>
              <a:spcAft>
                <a:spcPts val="600"/>
              </a:spcAft>
            </a:pPr>
            <a:r>
              <a:rPr lang="en-US" sz="4000" dirty="0" smtClean="0">
                <a:gradFill>
                  <a:gsLst>
                    <a:gs pos="2917">
                      <a:srgbClr val="505050"/>
                    </a:gs>
                    <a:gs pos="30000">
                      <a:srgbClr val="505050"/>
                    </a:gs>
                  </a:gsLst>
                  <a:lin ang="5400000" scaled="0"/>
                </a:gradFill>
              </a:rPr>
              <a:t>the right capabilities!</a:t>
            </a: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55837" y="1534554"/>
            <a:ext cx="3124200" cy="4356826"/>
          </a:xfrm>
          <a:prstGeom prst="rect">
            <a:avLst/>
          </a:prstGeom>
        </p:spPr>
      </p:pic>
    </p:spTree>
    <p:extLst>
      <p:ext uri="{BB962C8B-B14F-4D97-AF65-F5344CB8AC3E}">
        <p14:creationId xmlns:p14="http://schemas.microsoft.com/office/powerpoint/2010/main" val="3042229828"/>
      </p:ext>
    </p:extLst>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6230587" y="2657294"/>
            <a:ext cx="1502655" cy="849463"/>
          </a:xfrm>
          <a:prstGeom prst="rect">
            <a:avLst/>
          </a:prstGeom>
          <a:noFill/>
        </p:spPr>
        <p:txBody>
          <a:bodyPr wrap="none" lIns="182880" tIns="146304" rIns="182880" bIns="146304" rtlCol="0">
            <a:spAutoFit/>
          </a:bodyPr>
          <a:lstStyle/>
          <a:p>
            <a:pPr>
              <a:lnSpc>
                <a:spcPct val="90000"/>
              </a:lnSpc>
              <a:spcAft>
                <a:spcPts val="600"/>
              </a:spcAft>
            </a:pPr>
            <a:r>
              <a:rPr lang="en-US" sz="4000" dirty="0" smtClean="0">
                <a:gradFill>
                  <a:gsLst>
                    <a:gs pos="2917">
                      <a:srgbClr val="505050"/>
                    </a:gs>
                    <a:gs pos="30000">
                      <a:srgbClr val="505050"/>
                    </a:gs>
                  </a:gsLst>
                  <a:lin ang="5400000" scaled="0"/>
                </a:gradFill>
              </a:rPr>
              <a:t>But…</a:t>
            </a:r>
          </a:p>
        </p:txBody>
      </p:sp>
      <p:pic>
        <p:nvPicPr>
          <p:cNvPr id="4" name="Picture 3"/>
          <p:cNvPicPr>
            <a:picLocks noChangeAspect="1"/>
          </p:cNvPicPr>
          <p:nvPr/>
        </p:nvPicPr>
        <p:blipFill>
          <a:blip r:embed="rId3"/>
          <a:stretch>
            <a:fillRect/>
          </a:stretch>
        </p:blipFill>
        <p:spPr>
          <a:xfrm>
            <a:off x="1646237" y="1416296"/>
            <a:ext cx="3524250" cy="3962400"/>
          </a:xfrm>
          <a:prstGeom prst="rect">
            <a:avLst/>
          </a:prstGeom>
        </p:spPr>
      </p:pic>
    </p:spTree>
    <p:extLst>
      <p:ext uri="{BB962C8B-B14F-4D97-AF65-F5344CB8AC3E}">
        <p14:creationId xmlns:p14="http://schemas.microsoft.com/office/powerpoint/2010/main" val="33200098"/>
      </p:ext>
    </p:extLst>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6230587" y="2657294"/>
            <a:ext cx="5132302" cy="1480405"/>
          </a:xfrm>
          <a:prstGeom prst="rect">
            <a:avLst/>
          </a:prstGeom>
          <a:noFill/>
        </p:spPr>
        <p:txBody>
          <a:bodyPr wrap="none" lIns="182880" tIns="146304" rIns="182880" bIns="146304" rtlCol="0">
            <a:spAutoFit/>
          </a:bodyPr>
          <a:lstStyle/>
          <a:p>
            <a:pPr>
              <a:lnSpc>
                <a:spcPct val="90000"/>
              </a:lnSpc>
              <a:spcAft>
                <a:spcPts val="600"/>
              </a:spcAft>
            </a:pPr>
            <a:r>
              <a:rPr lang="en-US" sz="4000" dirty="0" smtClean="0">
                <a:gradFill>
                  <a:gsLst>
                    <a:gs pos="2917">
                      <a:srgbClr val="505050"/>
                    </a:gs>
                    <a:gs pos="30000">
                      <a:srgbClr val="505050"/>
                    </a:gs>
                  </a:gsLst>
                  <a:lin ang="5400000" scaled="0"/>
                </a:gradFill>
              </a:rPr>
              <a:t>Bob isn’t sure how to</a:t>
            </a:r>
          </a:p>
          <a:p>
            <a:pPr>
              <a:lnSpc>
                <a:spcPct val="90000"/>
              </a:lnSpc>
              <a:spcAft>
                <a:spcPts val="600"/>
              </a:spcAft>
            </a:pPr>
            <a:r>
              <a:rPr lang="en-US" sz="4000" dirty="0" smtClean="0">
                <a:gradFill>
                  <a:gsLst>
                    <a:gs pos="2917">
                      <a:srgbClr val="505050"/>
                    </a:gs>
                    <a:gs pos="30000">
                      <a:srgbClr val="505050"/>
                    </a:gs>
                  </a:gsLst>
                  <a:lin ang="5400000" scaled="0"/>
                </a:gradFill>
              </a:rPr>
              <a:t>proceed.</a:t>
            </a:r>
          </a:p>
        </p:txBody>
      </p:sp>
      <p:pic>
        <p:nvPicPr>
          <p:cNvPr id="4" name="Picture 3"/>
          <p:cNvPicPr>
            <a:picLocks noChangeAspect="1"/>
          </p:cNvPicPr>
          <p:nvPr/>
        </p:nvPicPr>
        <p:blipFill>
          <a:blip r:embed="rId3"/>
          <a:stretch>
            <a:fillRect/>
          </a:stretch>
        </p:blipFill>
        <p:spPr>
          <a:xfrm>
            <a:off x="1646237" y="1416296"/>
            <a:ext cx="3524250" cy="3962400"/>
          </a:xfrm>
          <a:prstGeom prst="rect">
            <a:avLst/>
          </a:prstGeom>
        </p:spPr>
      </p:pic>
    </p:spTree>
    <p:extLst>
      <p:ext uri="{BB962C8B-B14F-4D97-AF65-F5344CB8AC3E}">
        <p14:creationId xmlns:p14="http://schemas.microsoft.com/office/powerpoint/2010/main" val="717018944"/>
      </p:ext>
    </p:extLst>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6230587" y="2657294"/>
            <a:ext cx="3630994" cy="849463"/>
          </a:xfrm>
          <a:prstGeom prst="rect">
            <a:avLst/>
          </a:prstGeom>
          <a:noFill/>
        </p:spPr>
        <p:txBody>
          <a:bodyPr wrap="none" lIns="182880" tIns="146304" rIns="182880" bIns="146304" rtlCol="0">
            <a:spAutoFit/>
          </a:bodyPr>
          <a:lstStyle/>
          <a:p>
            <a:pPr>
              <a:lnSpc>
                <a:spcPct val="90000"/>
              </a:lnSpc>
              <a:spcAft>
                <a:spcPts val="600"/>
              </a:spcAft>
            </a:pPr>
            <a:r>
              <a:rPr lang="en-US" sz="4000" dirty="0" smtClean="0">
                <a:gradFill>
                  <a:gsLst>
                    <a:gs pos="2917">
                      <a:srgbClr val="505050"/>
                    </a:gs>
                    <a:gs pos="30000">
                      <a:srgbClr val="505050"/>
                    </a:gs>
                  </a:gsLst>
                  <a:lin ang="5400000" scaled="0"/>
                </a:gradFill>
              </a:rPr>
              <a:t>Let’s help Bob.</a:t>
            </a: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5637" y="2629983"/>
            <a:ext cx="5330615" cy="2224218"/>
          </a:xfrm>
          <a:prstGeom prst="rect">
            <a:avLst/>
          </a:prstGeom>
        </p:spPr>
      </p:pic>
    </p:spTree>
    <p:extLst>
      <p:ext uri="{BB962C8B-B14F-4D97-AF65-F5344CB8AC3E}">
        <p14:creationId xmlns:p14="http://schemas.microsoft.com/office/powerpoint/2010/main" val="4251847240"/>
      </p:ext>
    </p:extLst>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bwMode="auto">
          <a:xfrm>
            <a:off x="5380760" y="1668482"/>
            <a:ext cx="6010510" cy="2383683"/>
          </a:xfrm>
          <a:prstGeom prst="rect">
            <a:avLst/>
          </a:prstGeom>
          <a:solidFill>
            <a:schemeClr val="accent2">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
        <p:nvSpPr>
          <p:cNvPr id="2" name="Rectangle 1"/>
          <p:cNvSpPr>
            <a:spLocks/>
          </p:cNvSpPr>
          <p:nvPr/>
        </p:nvSpPr>
        <p:spPr bwMode="auto">
          <a:xfrm>
            <a:off x="2888281" y="1668482"/>
            <a:ext cx="2256314" cy="2377414"/>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56" tIns="146304" rIns="186556"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800" dirty="0" smtClean="0">
                <a:solidFill>
                  <a:srgbClr val="FFFFFF"/>
                </a:solidFill>
              </a:rPr>
              <a:t>Chief Architect &amp;</a:t>
            </a:r>
          </a:p>
          <a:p>
            <a:pPr defTabSz="932472" fontAlgn="base">
              <a:lnSpc>
                <a:spcPct val="90000"/>
              </a:lnSpc>
              <a:spcBef>
                <a:spcPct val="0"/>
              </a:spcBef>
              <a:spcAft>
                <a:spcPct val="0"/>
              </a:spcAft>
            </a:pPr>
            <a:r>
              <a:rPr lang="en-US" sz="2800" dirty="0" smtClean="0">
                <a:solidFill>
                  <a:srgbClr val="FFFFFF"/>
                </a:solidFill>
              </a:rPr>
              <a:t>CEO</a:t>
            </a:r>
          </a:p>
          <a:p>
            <a:pPr defTabSz="932472" fontAlgn="base">
              <a:lnSpc>
                <a:spcPct val="90000"/>
              </a:lnSpc>
              <a:spcBef>
                <a:spcPct val="0"/>
              </a:spcBef>
              <a:spcAft>
                <a:spcPct val="0"/>
              </a:spcAft>
            </a:pPr>
            <a:endParaRPr lang="en-US" sz="2800" dirty="0">
              <a:solidFill>
                <a:srgbClr val="FFFFFF"/>
              </a:solidFill>
            </a:endParaRPr>
          </a:p>
          <a:p>
            <a:pPr defTabSz="932472" fontAlgn="base">
              <a:lnSpc>
                <a:spcPct val="90000"/>
              </a:lnSpc>
              <a:spcBef>
                <a:spcPct val="0"/>
              </a:spcBef>
              <a:spcAft>
                <a:spcPct val="0"/>
              </a:spcAft>
            </a:pPr>
            <a:endParaRPr lang="en-US" sz="2800" dirty="0" smtClean="0">
              <a:gradFill>
                <a:gsLst>
                  <a:gs pos="0">
                    <a:srgbClr val="FFFFFF"/>
                  </a:gs>
                  <a:gs pos="100000">
                    <a:srgbClr val="FFFFFF"/>
                  </a:gs>
                </a:gsLst>
                <a:lin ang="5400000" scaled="0"/>
              </a:gradFill>
              <a:ea typeface="Segoe UI" pitchFamily="34" charset="0"/>
              <a:cs typeface="Segoe UI" pitchFamily="34" charset="0"/>
            </a:endParaRPr>
          </a:p>
          <a:p>
            <a:pPr defTabSz="932472" fontAlgn="base">
              <a:lnSpc>
                <a:spcPct val="90000"/>
              </a:lnSpc>
              <a:spcBef>
                <a:spcPct val="0"/>
              </a:spcBef>
              <a:spcAft>
                <a:spcPct val="0"/>
              </a:spcAft>
            </a:pP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31837" y="1668481"/>
            <a:ext cx="1918530" cy="2377414"/>
          </a:xfrm>
          <a:prstGeom prst="rect">
            <a:avLst/>
          </a:prstGeom>
        </p:spPr>
      </p:pic>
      <p:pic>
        <p:nvPicPr>
          <p:cNvPr id="4" name="Picture 3"/>
          <p:cNvPicPr>
            <a:picLocks noChangeAspect="1"/>
          </p:cNvPicPr>
          <p:nvPr/>
        </p:nvPicPr>
        <p:blipFill>
          <a:blip r:embed="rId3"/>
          <a:stretch>
            <a:fillRect/>
          </a:stretch>
        </p:blipFill>
        <p:spPr>
          <a:xfrm>
            <a:off x="6219421" y="2143245"/>
            <a:ext cx="4063079" cy="1427887"/>
          </a:xfrm>
          <a:prstGeom prst="rect">
            <a:avLst/>
          </a:prstGeom>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412462" y="4225877"/>
            <a:ext cx="1868543" cy="2326657"/>
          </a:xfrm>
          <a:prstGeom prst="rect">
            <a:avLst/>
          </a:prstGeom>
        </p:spPr>
      </p:pic>
      <p:pic>
        <p:nvPicPr>
          <p:cNvPr id="6" name="Picture 5" descr="SharePoint 2010 Cover.jpg">
            <a:hlinkClick r:id="rId5"/>
          </p:cNvPr>
          <p:cNvPicPr/>
          <p:nvPr/>
        </p:nvPicPr>
        <p:blipFill>
          <a:blip r:embed="rId6" cstate="print"/>
          <a:stretch>
            <a:fillRect/>
          </a:stretch>
        </p:blipFill>
        <p:spPr>
          <a:xfrm>
            <a:off x="9454720" y="4259261"/>
            <a:ext cx="1920218" cy="2293272"/>
          </a:xfrm>
          <a:prstGeom prst="rect">
            <a:avLst/>
          </a:prstGeom>
        </p:spPr>
      </p:pic>
      <p:sp>
        <p:nvSpPr>
          <p:cNvPr id="7" name="Rectangle 6"/>
          <p:cNvSpPr/>
          <p:nvPr/>
        </p:nvSpPr>
        <p:spPr bwMode="auto">
          <a:xfrm>
            <a:off x="2888279" y="4225876"/>
            <a:ext cx="2256315" cy="2326657"/>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2800" dirty="0" smtClean="0">
                <a:gradFill>
                  <a:gsLst>
                    <a:gs pos="0">
                      <a:srgbClr val="FFFFFF"/>
                    </a:gs>
                    <a:gs pos="100000">
                      <a:srgbClr val="FFFFFF"/>
                    </a:gs>
                  </a:gsLst>
                  <a:lin ang="5400000" scaled="0"/>
                </a:gradFill>
                <a:ea typeface="Segoe UI" pitchFamily="34" charset="0"/>
                <a:cs typeface="Segoe UI" pitchFamily="34" charset="0"/>
              </a:rPr>
              <a:t>MCA</a:t>
            </a:r>
          </a:p>
          <a:p>
            <a:pPr defTabSz="932472" fontAlgn="base">
              <a:spcBef>
                <a:spcPct val="0"/>
              </a:spcBef>
              <a:spcAft>
                <a:spcPct val="0"/>
              </a:spcAft>
            </a:pPr>
            <a:r>
              <a:rPr lang="en-US" sz="2800" dirty="0" smtClean="0">
                <a:gradFill>
                  <a:gsLst>
                    <a:gs pos="0">
                      <a:srgbClr val="FFFFFF"/>
                    </a:gs>
                    <a:gs pos="100000">
                      <a:srgbClr val="FFFFFF"/>
                    </a:gs>
                  </a:gsLst>
                  <a:lin ang="5400000" scaled="0"/>
                </a:gradFill>
                <a:ea typeface="Segoe UI" pitchFamily="34" charset="0"/>
                <a:cs typeface="Segoe UI" pitchFamily="34" charset="0"/>
              </a:rPr>
              <a:t>MCM</a:t>
            </a:r>
          </a:p>
          <a:p>
            <a:pPr defTabSz="932472" fontAlgn="base">
              <a:spcBef>
                <a:spcPct val="0"/>
              </a:spcBef>
              <a:spcAft>
                <a:spcPct val="0"/>
              </a:spcAft>
            </a:pPr>
            <a:r>
              <a:rPr lang="en-US" sz="2800" dirty="0" smtClean="0">
                <a:gradFill>
                  <a:gsLst>
                    <a:gs pos="0">
                      <a:srgbClr val="FFFFFF"/>
                    </a:gs>
                    <a:gs pos="100000">
                      <a:srgbClr val="FFFFFF"/>
                    </a:gs>
                  </a:gsLst>
                  <a:lin ang="5400000" scaled="0"/>
                </a:gradFill>
                <a:ea typeface="Segoe UI" pitchFamily="34" charset="0"/>
                <a:cs typeface="Segoe UI" pitchFamily="34" charset="0"/>
              </a:rPr>
              <a:t>MCSM</a:t>
            </a:r>
          </a:p>
          <a:p>
            <a:pPr defTabSz="932472" fontAlgn="base">
              <a:spcBef>
                <a:spcPct val="0"/>
              </a:spcBef>
              <a:spcAft>
                <a:spcPct val="0"/>
              </a:spcAft>
            </a:pPr>
            <a:r>
              <a:rPr lang="en-US" sz="2800" dirty="0" smtClean="0">
                <a:gradFill>
                  <a:gsLst>
                    <a:gs pos="0">
                      <a:srgbClr val="FFFFFF"/>
                    </a:gs>
                    <a:gs pos="100000">
                      <a:srgbClr val="FFFFFF"/>
                    </a:gs>
                  </a:gsLst>
                  <a:lin ang="5400000" scaled="0"/>
                </a:gradFill>
                <a:ea typeface="Segoe UI" pitchFamily="34" charset="0"/>
                <a:cs typeface="Segoe UI" pitchFamily="34" charset="0"/>
              </a:rPr>
              <a:t>Top 50 Influencer</a:t>
            </a:r>
          </a:p>
          <a:p>
            <a:pPr defTabSz="932472" fontAlgn="base">
              <a:spcBef>
                <a:spcPct val="0"/>
              </a:spcBef>
              <a:spcAft>
                <a:spcPct val="0"/>
              </a:spcAft>
            </a:pPr>
            <a:endParaRPr lang="en-US" sz="28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33"/>
          <p:cNvSpPr txBox="1">
            <a:spLocks/>
          </p:cNvSpPr>
          <p:nvPr/>
        </p:nvSpPr>
        <p:spPr>
          <a:xfrm>
            <a:off x="274639" y="295274"/>
            <a:ext cx="11889564" cy="917575"/>
          </a:xfrm>
          <a:prstGeom prst="rect">
            <a:avLst/>
          </a:prstGeom>
        </p:spPr>
        <p:txBody>
          <a:bodyPr/>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a:gradFill>
                  <a:gsLst>
                    <a:gs pos="1250">
                      <a:srgbClr val="505050"/>
                    </a:gs>
                    <a:gs pos="100000">
                      <a:srgbClr val="505050"/>
                    </a:gs>
                  </a:gsLst>
                  <a:lin ang="5400000" scaled="0"/>
                </a:gradFill>
              </a:rPr>
              <a:t>Meet Scott Jamison</a:t>
            </a:r>
            <a:endParaRPr sz="3200">
              <a:gradFill>
                <a:gsLst>
                  <a:gs pos="1250">
                    <a:srgbClr val="505050"/>
                  </a:gs>
                  <a:gs pos="100000">
                    <a:srgbClr val="505050"/>
                  </a:gs>
                </a:gsLst>
                <a:lin ang="5400000" scaled="0"/>
              </a:gradFill>
            </a:endParaRPr>
          </a:p>
        </p:txBody>
      </p:sp>
      <p:pic>
        <p:nvPicPr>
          <p:cNvPr id="11" name="Picture 10"/>
          <p:cNvPicPr>
            <a:picLocks noChangeAspect="1"/>
          </p:cNvPicPr>
          <p:nvPr/>
        </p:nvPicPr>
        <p:blipFill>
          <a:blip r:embed="rId7"/>
          <a:stretch>
            <a:fillRect/>
          </a:stretch>
        </p:blipFill>
        <p:spPr>
          <a:xfrm>
            <a:off x="5397092" y="4230477"/>
            <a:ext cx="1841655" cy="2322058"/>
          </a:xfrm>
          <a:prstGeom prst="rect">
            <a:avLst/>
          </a:prstGeom>
        </p:spPr>
      </p:pic>
      <p:pic>
        <p:nvPicPr>
          <p:cNvPr id="12" name="Picture 11"/>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29413" y="4225877"/>
            <a:ext cx="1920954" cy="2326656"/>
          </a:xfrm>
          <a:prstGeom prst="rect">
            <a:avLst/>
          </a:prstGeom>
        </p:spPr>
      </p:pic>
    </p:spTree>
    <p:extLst>
      <p:ext uri="{BB962C8B-B14F-4D97-AF65-F5344CB8AC3E}">
        <p14:creationId xmlns:p14="http://schemas.microsoft.com/office/powerpoint/2010/main" val="2062707861"/>
      </p:ext>
    </p:extLst>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Charting Your SharePoint 2013 Journey</a:t>
            </a: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17837" y="1439862"/>
            <a:ext cx="5943600" cy="5330704"/>
          </a:xfrm>
          <a:prstGeom prst="rect">
            <a:avLst/>
          </a:prstGeom>
        </p:spPr>
      </p:pic>
    </p:spTree>
    <p:extLst>
      <p:ext uri="{BB962C8B-B14F-4D97-AF65-F5344CB8AC3E}">
        <p14:creationId xmlns:p14="http://schemas.microsoft.com/office/powerpoint/2010/main" val="1624004102"/>
      </p:ext>
    </p:extLst>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Charting Your SharePoint 2013 Journey</a:t>
            </a:r>
          </a:p>
        </p:txBody>
      </p:sp>
      <p:sp>
        <p:nvSpPr>
          <p:cNvPr id="4" name="Rectangle 3"/>
          <p:cNvSpPr/>
          <p:nvPr/>
        </p:nvSpPr>
        <p:spPr bwMode="auto">
          <a:xfrm>
            <a:off x="808037" y="2509595"/>
            <a:ext cx="183369" cy="186521"/>
          </a:xfrm>
          <a:prstGeom prst="rect">
            <a:avLst/>
          </a:prstGeom>
          <a:noFill/>
          <a:ln w="3175">
            <a:solidFill>
              <a:srgbClr val="50505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
        <p:nvSpPr>
          <p:cNvPr id="5" name="Rectangle 4"/>
          <p:cNvSpPr/>
          <p:nvPr/>
        </p:nvSpPr>
        <p:spPr bwMode="auto">
          <a:xfrm>
            <a:off x="808037" y="2506662"/>
            <a:ext cx="2697480" cy="2744787"/>
          </a:xfrm>
          <a:prstGeom prst="rect">
            <a:avLst/>
          </a:prstGeom>
          <a:solidFill>
            <a:srgbClr val="FFB9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2800">
                <a:gradFill>
                  <a:gsLst>
                    <a:gs pos="0">
                      <a:srgbClr val="FFFFFF"/>
                    </a:gs>
                    <a:gs pos="100000">
                      <a:srgbClr val="FFFFFF"/>
                    </a:gs>
                  </a:gsLst>
                  <a:lin ang="5400000" scaled="0"/>
                </a:gradFill>
                <a:ea typeface="Segoe UI" pitchFamily="34" charset="0"/>
                <a:cs typeface="Segoe UI" pitchFamily="34" charset="0"/>
              </a:rPr>
              <a:t>Making the Most of Today’s Investment</a:t>
            </a: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
        <p:nvSpPr>
          <p:cNvPr id="6" name="Rectangle 5"/>
          <p:cNvSpPr/>
          <p:nvPr/>
        </p:nvSpPr>
        <p:spPr bwMode="auto">
          <a:xfrm>
            <a:off x="3550994" y="2506662"/>
            <a:ext cx="2697480" cy="2744787"/>
          </a:xfrm>
          <a:prstGeom prst="rect">
            <a:avLst/>
          </a:prstGeom>
          <a:solidFill>
            <a:srgbClr val="FF8C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2800" dirty="0">
                <a:gradFill>
                  <a:gsLst>
                    <a:gs pos="0">
                      <a:srgbClr val="FFFFFF"/>
                    </a:gs>
                    <a:gs pos="100000">
                      <a:srgbClr val="FFFFFF"/>
                    </a:gs>
                  </a:gsLst>
                  <a:lin ang="5400000" scaled="0"/>
                </a:gradFill>
                <a:ea typeface="Segoe UI" pitchFamily="34" charset="0"/>
                <a:cs typeface="Segoe UI" pitchFamily="34" charset="0"/>
              </a:rPr>
              <a:t>What’s New in SharePoint 2013?</a:t>
            </a:r>
          </a:p>
          <a:p>
            <a:pPr defTabSz="932472" fontAlgn="base">
              <a:spcBef>
                <a:spcPct val="0"/>
              </a:spcBef>
              <a:spcAft>
                <a:spcPct val="0"/>
              </a:spcAft>
            </a:pPr>
            <a:endParaRPr lang="en-US" sz="28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7" name="Rectangle 6"/>
          <p:cNvSpPr/>
          <p:nvPr/>
        </p:nvSpPr>
        <p:spPr bwMode="auto">
          <a:xfrm>
            <a:off x="6293951" y="2506662"/>
            <a:ext cx="2697480" cy="2744787"/>
          </a:xfrm>
          <a:prstGeom prst="rect">
            <a:avLst/>
          </a:prstGeom>
          <a:solidFill>
            <a:srgbClr val="EB3C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2800" dirty="0" smtClean="0">
                <a:gradFill>
                  <a:gsLst>
                    <a:gs pos="0">
                      <a:srgbClr val="FFFFFF"/>
                    </a:gs>
                    <a:gs pos="100000">
                      <a:srgbClr val="FFFFFF"/>
                    </a:gs>
                  </a:gsLst>
                  <a:lin ang="5400000" scaled="0"/>
                </a:gradFill>
                <a:ea typeface="Segoe UI" pitchFamily="34" charset="0"/>
                <a:cs typeface="Segoe UI" pitchFamily="34" charset="0"/>
              </a:rPr>
              <a:t>Things to Prepare for Now</a:t>
            </a: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
        <p:nvSpPr>
          <p:cNvPr id="8" name="Rectangle 7"/>
          <p:cNvSpPr/>
          <p:nvPr/>
        </p:nvSpPr>
        <p:spPr bwMode="auto">
          <a:xfrm>
            <a:off x="9036908" y="2506661"/>
            <a:ext cx="2697480" cy="2744787"/>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800" dirty="0">
                <a:gradFill>
                  <a:gsLst>
                    <a:gs pos="0">
                      <a:srgbClr val="FFFFFF"/>
                    </a:gs>
                    <a:gs pos="100000">
                      <a:srgbClr val="FFFFFF"/>
                    </a:gs>
                  </a:gsLst>
                  <a:lin ang="5400000" scaled="0"/>
                </a:gradFill>
                <a:ea typeface="Segoe UI" pitchFamily="34" charset="0"/>
                <a:cs typeface="Segoe UI" pitchFamily="34" charset="0"/>
              </a:rPr>
              <a:t>Your SharePoint Journey</a:t>
            </a:r>
          </a:p>
        </p:txBody>
      </p:sp>
    </p:spTree>
    <p:extLst>
      <p:ext uri="{BB962C8B-B14F-4D97-AF65-F5344CB8AC3E}">
        <p14:creationId xmlns:p14="http://schemas.microsoft.com/office/powerpoint/2010/main" val="1816598899"/>
      </p:ext>
    </p:extLst>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bwMode="auto">
          <a:xfrm>
            <a:off x="808037" y="2509595"/>
            <a:ext cx="183369" cy="186521"/>
          </a:xfrm>
          <a:prstGeom prst="rect">
            <a:avLst/>
          </a:prstGeom>
          <a:noFill/>
          <a:ln w="3175">
            <a:solidFill>
              <a:srgbClr val="50505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
        <p:nvSpPr>
          <p:cNvPr id="5" name="Rectangle 4"/>
          <p:cNvSpPr/>
          <p:nvPr/>
        </p:nvSpPr>
        <p:spPr bwMode="auto">
          <a:xfrm>
            <a:off x="808037" y="2506662"/>
            <a:ext cx="2697480" cy="2744787"/>
          </a:xfrm>
          <a:prstGeom prst="rect">
            <a:avLst/>
          </a:prstGeom>
          <a:solidFill>
            <a:srgbClr val="FFB900"/>
          </a:solidFill>
          <a:ln w="25400">
            <a:solidFill>
              <a:srgbClr val="00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800" dirty="0">
                <a:gradFill>
                  <a:gsLst>
                    <a:gs pos="0">
                      <a:srgbClr val="FFFFFF"/>
                    </a:gs>
                    <a:gs pos="100000">
                      <a:srgbClr val="FFFFFF"/>
                    </a:gs>
                  </a:gsLst>
                  <a:lin ang="5400000" scaled="0"/>
                </a:gradFill>
                <a:ea typeface="Segoe UI" pitchFamily="34" charset="0"/>
                <a:cs typeface="Segoe UI" pitchFamily="34" charset="0"/>
              </a:rPr>
              <a:t>Making the Most of Today’s Investment</a:t>
            </a:r>
          </a:p>
          <a:p>
            <a:pPr defTabSz="932472" fontAlgn="base">
              <a:lnSpc>
                <a:spcPct val="90000"/>
              </a:lnSpc>
              <a:spcBef>
                <a:spcPct val="0"/>
              </a:spcBef>
              <a:spcAft>
                <a:spcPct val="0"/>
              </a:spcAft>
            </a:pP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
        <p:nvSpPr>
          <p:cNvPr id="6" name="Rectangle 5"/>
          <p:cNvSpPr/>
          <p:nvPr/>
        </p:nvSpPr>
        <p:spPr bwMode="auto">
          <a:xfrm>
            <a:off x="3550994" y="2506662"/>
            <a:ext cx="2697480" cy="2744787"/>
          </a:xfrm>
          <a:prstGeom prst="rect">
            <a:avLst/>
          </a:prstGeom>
          <a:solidFill>
            <a:srgbClr val="FF8C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2800">
                <a:gradFill>
                  <a:gsLst>
                    <a:gs pos="0">
                      <a:srgbClr val="FFFFFF"/>
                    </a:gs>
                    <a:gs pos="100000">
                      <a:srgbClr val="FFFFFF"/>
                    </a:gs>
                  </a:gsLst>
                  <a:lin ang="5400000" scaled="0"/>
                </a:gradFill>
                <a:ea typeface="Segoe UI" pitchFamily="34" charset="0"/>
                <a:cs typeface="Segoe UI" pitchFamily="34" charset="0"/>
              </a:rPr>
              <a:t>What’s New in SharePoint 2013?</a:t>
            </a: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
        <p:nvSpPr>
          <p:cNvPr id="7" name="Rectangle 6"/>
          <p:cNvSpPr/>
          <p:nvPr/>
        </p:nvSpPr>
        <p:spPr bwMode="auto">
          <a:xfrm>
            <a:off x="6293951" y="2506662"/>
            <a:ext cx="2697480" cy="2744787"/>
          </a:xfrm>
          <a:prstGeom prst="rect">
            <a:avLst/>
          </a:prstGeom>
          <a:solidFill>
            <a:srgbClr val="EB3C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2800" dirty="0" smtClean="0">
                <a:gradFill>
                  <a:gsLst>
                    <a:gs pos="0">
                      <a:srgbClr val="FFFFFF"/>
                    </a:gs>
                    <a:gs pos="100000">
                      <a:srgbClr val="FFFFFF"/>
                    </a:gs>
                  </a:gsLst>
                  <a:lin ang="5400000" scaled="0"/>
                </a:gradFill>
                <a:ea typeface="Segoe UI" pitchFamily="34" charset="0"/>
                <a:cs typeface="Segoe UI" pitchFamily="34" charset="0"/>
              </a:rPr>
              <a:t>Things to Prepare for Now</a:t>
            </a: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
        <p:nvSpPr>
          <p:cNvPr id="8" name="Rectangle 7"/>
          <p:cNvSpPr/>
          <p:nvPr/>
        </p:nvSpPr>
        <p:spPr bwMode="auto">
          <a:xfrm>
            <a:off x="9036908" y="2506661"/>
            <a:ext cx="2697480" cy="2744787"/>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800" dirty="0">
                <a:gradFill>
                  <a:gsLst>
                    <a:gs pos="0">
                      <a:srgbClr val="FFFFFF"/>
                    </a:gs>
                    <a:gs pos="100000">
                      <a:srgbClr val="FFFFFF"/>
                    </a:gs>
                  </a:gsLst>
                  <a:lin ang="5400000" scaled="0"/>
                </a:gradFill>
                <a:ea typeface="Segoe UI" pitchFamily="34" charset="0"/>
                <a:cs typeface="Segoe UI" pitchFamily="34" charset="0"/>
              </a:rPr>
              <a:t>Your SharePoint Journey</a:t>
            </a:r>
          </a:p>
        </p:txBody>
      </p:sp>
    </p:spTree>
    <p:extLst>
      <p:ext uri="{BB962C8B-B14F-4D97-AF65-F5344CB8AC3E}">
        <p14:creationId xmlns:p14="http://schemas.microsoft.com/office/powerpoint/2010/main" val="3664073110"/>
      </p:ext>
    </p:extLst>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bwMode="auto">
          <a:xfrm>
            <a:off x="2501" y="-1"/>
            <a:ext cx="5438566" cy="6994525"/>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p:nvPr>
        </p:nvSpPr>
        <p:spPr>
          <a:xfrm>
            <a:off x="274639" y="295274"/>
            <a:ext cx="4571998" cy="4725988"/>
          </a:xfrm>
        </p:spPr>
        <p:txBody>
          <a:bodyPr/>
          <a:lstStyle/>
          <a:p>
            <a:r>
              <a:rPr lang="en-US" sz="4896" dirty="0" smtClean="0">
                <a:solidFill>
                  <a:schemeClr val="bg1"/>
                </a:solidFill>
              </a:rPr>
              <a:t>Making the Most of Today’s Investment </a:t>
            </a:r>
            <a:endParaRPr lang="en-US" sz="4896" dirty="0">
              <a:solidFill>
                <a:schemeClr val="bg1"/>
              </a:solidFill>
            </a:endParaRPr>
          </a:p>
        </p:txBody>
      </p:sp>
      <p:sp>
        <p:nvSpPr>
          <p:cNvPr id="6" name="TextBox 5"/>
          <p:cNvSpPr txBox="1"/>
          <p:nvPr/>
        </p:nvSpPr>
        <p:spPr>
          <a:xfrm>
            <a:off x="6059616" y="1808479"/>
            <a:ext cx="5835982" cy="4431983"/>
          </a:xfrm>
          <a:prstGeom prst="rect">
            <a:avLst/>
          </a:prstGeom>
          <a:noFill/>
        </p:spPr>
        <p:txBody>
          <a:bodyPr wrap="square" lIns="0" tIns="0" rIns="0" bIns="0" rtlCol="0">
            <a:spAutoFit/>
          </a:bodyPr>
          <a:lstStyle/>
          <a:p>
            <a:r>
              <a:rPr lang="en-US" sz="3200" dirty="0" smtClean="0">
                <a:solidFill>
                  <a:srgbClr val="505050"/>
                </a:solidFill>
              </a:rPr>
              <a:t>Topology</a:t>
            </a:r>
          </a:p>
          <a:p>
            <a:endParaRPr lang="en-US" sz="3200" dirty="0" smtClean="0">
              <a:solidFill>
                <a:srgbClr val="505050"/>
              </a:solidFill>
            </a:endParaRPr>
          </a:p>
          <a:p>
            <a:r>
              <a:rPr lang="en-US" sz="3200" dirty="0">
                <a:solidFill>
                  <a:srgbClr val="505050"/>
                </a:solidFill>
              </a:rPr>
              <a:t>L</a:t>
            </a:r>
            <a:r>
              <a:rPr lang="en-US" sz="3200" dirty="0" smtClean="0">
                <a:solidFill>
                  <a:srgbClr val="505050"/>
                </a:solidFill>
              </a:rPr>
              <a:t>ogical architecture</a:t>
            </a:r>
            <a:endParaRPr lang="en-US" sz="3200" dirty="0">
              <a:solidFill>
                <a:srgbClr val="505050"/>
              </a:solidFill>
            </a:endParaRPr>
          </a:p>
          <a:p>
            <a:endParaRPr lang="en-US" sz="3200" dirty="0" smtClean="0">
              <a:solidFill>
                <a:srgbClr val="505050"/>
              </a:solidFill>
            </a:endParaRPr>
          </a:p>
          <a:p>
            <a:r>
              <a:rPr lang="en-US" sz="3200" dirty="0" smtClean="0">
                <a:solidFill>
                  <a:srgbClr val="505050"/>
                </a:solidFill>
              </a:rPr>
              <a:t>Platform dependencies</a:t>
            </a:r>
          </a:p>
          <a:p>
            <a:endParaRPr lang="en-US" sz="3200" dirty="0">
              <a:solidFill>
                <a:srgbClr val="505050"/>
              </a:solidFill>
            </a:endParaRPr>
          </a:p>
          <a:p>
            <a:r>
              <a:rPr lang="en-US" sz="3200" dirty="0" smtClean="0">
                <a:solidFill>
                  <a:srgbClr val="505050"/>
                </a:solidFill>
              </a:rPr>
              <a:t>UX metaphors &amp; user training</a:t>
            </a:r>
          </a:p>
          <a:p>
            <a:endParaRPr lang="en-US" sz="3200" dirty="0">
              <a:solidFill>
                <a:srgbClr val="505050"/>
              </a:solidFill>
            </a:endParaRPr>
          </a:p>
          <a:p>
            <a:r>
              <a:rPr lang="en-US" sz="3200" dirty="0" smtClean="0">
                <a:solidFill>
                  <a:srgbClr val="505050"/>
                </a:solidFill>
              </a:rPr>
              <a:t>Developer tools</a:t>
            </a:r>
            <a:endParaRPr lang="en-US" sz="3200" dirty="0">
              <a:solidFill>
                <a:srgbClr val="505050"/>
              </a:solidFill>
            </a:endParaRPr>
          </a:p>
        </p:txBody>
      </p:sp>
      <p:sp>
        <p:nvSpPr>
          <p:cNvPr id="8" name="Freeform 104"/>
          <p:cNvSpPr>
            <a:spLocks noEditPoints="1"/>
          </p:cNvSpPr>
          <p:nvPr/>
        </p:nvSpPr>
        <p:spPr bwMode="black">
          <a:xfrm>
            <a:off x="2027237" y="3344862"/>
            <a:ext cx="1147182" cy="1034852"/>
          </a:xfrm>
          <a:custGeom>
            <a:avLst/>
            <a:gdLst>
              <a:gd name="T0" fmla="*/ 37 w 61"/>
              <a:gd name="T1" fmla="*/ 43 h 61"/>
              <a:gd name="T2" fmla="*/ 18 w 61"/>
              <a:gd name="T3" fmla="*/ 37 h 61"/>
              <a:gd name="T4" fmla="*/ 24 w 61"/>
              <a:gd name="T5" fmla="*/ 18 h 61"/>
              <a:gd name="T6" fmla="*/ 43 w 61"/>
              <a:gd name="T7" fmla="*/ 24 h 61"/>
              <a:gd name="T8" fmla="*/ 37 w 61"/>
              <a:gd name="T9" fmla="*/ 43 h 61"/>
              <a:gd name="T10" fmla="*/ 61 w 61"/>
              <a:gd name="T11" fmla="*/ 28 h 61"/>
              <a:gd name="T12" fmla="*/ 58 w 61"/>
              <a:gd name="T13" fmla="*/ 18 h 61"/>
              <a:gd name="T14" fmla="*/ 50 w 61"/>
              <a:gd name="T15" fmla="*/ 19 h 61"/>
              <a:gd name="T16" fmla="*/ 47 w 61"/>
              <a:gd name="T17" fmla="*/ 15 h 61"/>
              <a:gd name="T18" fmla="*/ 50 w 61"/>
              <a:gd name="T19" fmla="*/ 7 h 61"/>
              <a:gd name="T20" fmla="*/ 41 w 61"/>
              <a:gd name="T21" fmla="*/ 2 h 61"/>
              <a:gd name="T22" fmla="*/ 36 w 61"/>
              <a:gd name="T23" fmla="*/ 9 h 61"/>
              <a:gd name="T24" fmla="*/ 30 w 61"/>
              <a:gd name="T25" fmla="*/ 8 h 61"/>
              <a:gd name="T26" fmla="*/ 27 w 61"/>
              <a:gd name="T27" fmla="*/ 0 h 61"/>
              <a:gd name="T28" fmla="*/ 17 w 61"/>
              <a:gd name="T29" fmla="*/ 3 h 61"/>
              <a:gd name="T30" fmla="*/ 18 w 61"/>
              <a:gd name="T31" fmla="*/ 11 h 61"/>
              <a:gd name="T32" fmla="*/ 15 w 61"/>
              <a:gd name="T33" fmla="*/ 14 h 61"/>
              <a:gd name="T34" fmla="*/ 7 w 61"/>
              <a:gd name="T35" fmla="*/ 11 h 61"/>
              <a:gd name="T36" fmla="*/ 2 w 61"/>
              <a:gd name="T37" fmla="*/ 20 h 61"/>
              <a:gd name="T38" fmla="*/ 8 w 61"/>
              <a:gd name="T39" fmla="*/ 25 h 61"/>
              <a:gd name="T40" fmla="*/ 7 w 61"/>
              <a:gd name="T41" fmla="*/ 30 h 61"/>
              <a:gd name="T42" fmla="*/ 0 w 61"/>
              <a:gd name="T43" fmla="*/ 33 h 61"/>
              <a:gd name="T44" fmla="*/ 2 w 61"/>
              <a:gd name="T45" fmla="*/ 43 h 61"/>
              <a:gd name="T46" fmla="*/ 11 w 61"/>
              <a:gd name="T47" fmla="*/ 42 h 61"/>
              <a:gd name="T48" fmla="*/ 14 w 61"/>
              <a:gd name="T49" fmla="*/ 47 h 61"/>
              <a:gd name="T50" fmla="*/ 11 w 61"/>
              <a:gd name="T51" fmla="*/ 54 h 61"/>
              <a:gd name="T52" fmla="*/ 20 w 61"/>
              <a:gd name="T53" fmla="*/ 59 h 61"/>
              <a:gd name="T54" fmla="*/ 25 w 61"/>
              <a:gd name="T55" fmla="*/ 53 h 61"/>
              <a:gd name="T56" fmla="*/ 30 w 61"/>
              <a:gd name="T57" fmla="*/ 53 h 61"/>
              <a:gd name="T58" fmla="*/ 33 w 61"/>
              <a:gd name="T59" fmla="*/ 61 h 61"/>
              <a:gd name="T60" fmla="*/ 43 w 61"/>
              <a:gd name="T61" fmla="*/ 58 h 61"/>
              <a:gd name="T62" fmla="*/ 42 w 61"/>
              <a:gd name="T63" fmla="*/ 50 h 61"/>
              <a:gd name="T64" fmla="*/ 46 w 61"/>
              <a:gd name="T65" fmla="*/ 47 h 61"/>
              <a:gd name="T66" fmla="*/ 54 w 61"/>
              <a:gd name="T67" fmla="*/ 50 h 61"/>
              <a:gd name="T68" fmla="*/ 59 w 61"/>
              <a:gd name="T69" fmla="*/ 41 h 61"/>
              <a:gd name="T70" fmla="*/ 52 w 61"/>
              <a:gd name="T71" fmla="*/ 36 h 61"/>
              <a:gd name="T72" fmla="*/ 53 w 61"/>
              <a:gd name="T73" fmla="*/ 31 h 61"/>
              <a:gd name="T74" fmla="*/ 61 w 61"/>
              <a:gd name="T75" fmla="*/ 28 h 61"/>
              <a:gd name="T76" fmla="*/ 28 w 61"/>
              <a:gd name="T77" fmla="*/ 26 h 61"/>
              <a:gd name="T78" fmla="*/ 26 w 61"/>
              <a:gd name="T79" fmla="*/ 33 h 61"/>
              <a:gd name="T80" fmla="*/ 33 w 61"/>
              <a:gd name="T81" fmla="*/ 35 h 61"/>
              <a:gd name="T82" fmla="*/ 35 w 61"/>
              <a:gd name="T83" fmla="*/ 28 h 61"/>
              <a:gd name="T84" fmla="*/ 28 w 61"/>
              <a:gd name="T85" fmla="*/ 26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1" h="61">
                <a:moveTo>
                  <a:pt x="37" y="43"/>
                </a:moveTo>
                <a:cubicBezTo>
                  <a:pt x="30" y="47"/>
                  <a:pt x="21" y="44"/>
                  <a:pt x="18" y="37"/>
                </a:cubicBezTo>
                <a:cubicBezTo>
                  <a:pt x="14" y="30"/>
                  <a:pt x="17" y="21"/>
                  <a:pt x="24" y="18"/>
                </a:cubicBezTo>
                <a:cubicBezTo>
                  <a:pt x="31" y="14"/>
                  <a:pt x="39" y="17"/>
                  <a:pt x="43" y="24"/>
                </a:cubicBezTo>
                <a:cubicBezTo>
                  <a:pt x="47" y="31"/>
                  <a:pt x="44" y="40"/>
                  <a:pt x="37" y="43"/>
                </a:cubicBezTo>
                <a:moveTo>
                  <a:pt x="61" y="28"/>
                </a:moveTo>
                <a:cubicBezTo>
                  <a:pt x="58" y="18"/>
                  <a:pt x="58" y="18"/>
                  <a:pt x="58" y="18"/>
                </a:cubicBezTo>
                <a:cubicBezTo>
                  <a:pt x="50" y="19"/>
                  <a:pt x="50" y="19"/>
                  <a:pt x="50" y="19"/>
                </a:cubicBezTo>
                <a:cubicBezTo>
                  <a:pt x="49" y="17"/>
                  <a:pt x="48" y="16"/>
                  <a:pt x="47" y="15"/>
                </a:cubicBezTo>
                <a:cubicBezTo>
                  <a:pt x="50" y="7"/>
                  <a:pt x="50" y="7"/>
                  <a:pt x="50" y="7"/>
                </a:cubicBezTo>
                <a:cubicBezTo>
                  <a:pt x="41" y="2"/>
                  <a:pt x="41" y="2"/>
                  <a:pt x="41" y="2"/>
                </a:cubicBezTo>
                <a:cubicBezTo>
                  <a:pt x="36" y="9"/>
                  <a:pt x="36" y="9"/>
                  <a:pt x="36" y="9"/>
                </a:cubicBezTo>
                <a:cubicBezTo>
                  <a:pt x="34" y="8"/>
                  <a:pt x="32" y="8"/>
                  <a:pt x="30" y="8"/>
                </a:cubicBezTo>
                <a:cubicBezTo>
                  <a:pt x="27" y="0"/>
                  <a:pt x="27" y="0"/>
                  <a:pt x="27" y="0"/>
                </a:cubicBezTo>
                <a:cubicBezTo>
                  <a:pt x="17" y="3"/>
                  <a:pt x="17" y="3"/>
                  <a:pt x="17" y="3"/>
                </a:cubicBezTo>
                <a:cubicBezTo>
                  <a:pt x="18" y="11"/>
                  <a:pt x="18" y="11"/>
                  <a:pt x="18" y="11"/>
                </a:cubicBezTo>
                <a:cubicBezTo>
                  <a:pt x="17" y="12"/>
                  <a:pt x="16" y="13"/>
                  <a:pt x="15" y="14"/>
                </a:cubicBezTo>
                <a:cubicBezTo>
                  <a:pt x="7" y="11"/>
                  <a:pt x="7" y="11"/>
                  <a:pt x="7" y="11"/>
                </a:cubicBezTo>
                <a:cubicBezTo>
                  <a:pt x="2" y="20"/>
                  <a:pt x="2" y="20"/>
                  <a:pt x="2" y="20"/>
                </a:cubicBezTo>
                <a:cubicBezTo>
                  <a:pt x="8" y="25"/>
                  <a:pt x="8" y="25"/>
                  <a:pt x="8" y="25"/>
                </a:cubicBezTo>
                <a:cubicBezTo>
                  <a:pt x="8" y="27"/>
                  <a:pt x="7" y="28"/>
                  <a:pt x="7" y="30"/>
                </a:cubicBezTo>
                <a:cubicBezTo>
                  <a:pt x="0" y="33"/>
                  <a:pt x="0" y="33"/>
                  <a:pt x="0" y="33"/>
                </a:cubicBezTo>
                <a:cubicBezTo>
                  <a:pt x="2" y="43"/>
                  <a:pt x="2" y="43"/>
                  <a:pt x="2" y="43"/>
                </a:cubicBezTo>
                <a:cubicBezTo>
                  <a:pt x="11" y="42"/>
                  <a:pt x="11" y="42"/>
                  <a:pt x="11" y="42"/>
                </a:cubicBezTo>
                <a:cubicBezTo>
                  <a:pt x="12" y="44"/>
                  <a:pt x="13" y="45"/>
                  <a:pt x="14" y="47"/>
                </a:cubicBezTo>
                <a:cubicBezTo>
                  <a:pt x="11" y="54"/>
                  <a:pt x="11" y="54"/>
                  <a:pt x="11" y="54"/>
                </a:cubicBezTo>
                <a:cubicBezTo>
                  <a:pt x="20" y="59"/>
                  <a:pt x="20" y="59"/>
                  <a:pt x="20" y="59"/>
                </a:cubicBezTo>
                <a:cubicBezTo>
                  <a:pt x="25" y="53"/>
                  <a:pt x="25" y="53"/>
                  <a:pt x="25" y="53"/>
                </a:cubicBezTo>
                <a:cubicBezTo>
                  <a:pt x="26" y="53"/>
                  <a:pt x="28" y="53"/>
                  <a:pt x="30" y="53"/>
                </a:cubicBezTo>
                <a:cubicBezTo>
                  <a:pt x="33" y="61"/>
                  <a:pt x="33" y="61"/>
                  <a:pt x="33" y="61"/>
                </a:cubicBezTo>
                <a:cubicBezTo>
                  <a:pt x="43" y="58"/>
                  <a:pt x="43" y="58"/>
                  <a:pt x="43" y="58"/>
                </a:cubicBezTo>
                <a:cubicBezTo>
                  <a:pt x="42" y="50"/>
                  <a:pt x="42" y="50"/>
                  <a:pt x="42" y="50"/>
                </a:cubicBezTo>
                <a:cubicBezTo>
                  <a:pt x="44" y="49"/>
                  <a:pt x="45" y="48"/>
                  <a:pt x="46" y="47"/>
                </a:cubicBezTo>
                <a:cubicBezTo>
                  <a:pt x="54" y="50"/>
                  <a:pt x="54" y="50"/>
                  <a:pt x="54" y="50"/>
                </a:cubicBezTo>
                <a:cubicBezTo>
                  <a:pt x="59" y="41"/>
                  <a:pt x="59" y="41"/>
                  <a:pt x="59" y="41"/>
                </a:cubicBezTo>
                <a:cubicBezTo>
                  <a:pt x="52" y="36"/>
                  <a:pt x="52" y="36"/>
                  <a:pt x="52" y="36"/>
                </a:cubicBezTo>
                <a:cubicBezTo>
                  <a:pt x="53" y="34"/>
                  <a:pt x="53" y="33"/>
                  <a:pt x="53" y="31"/>
                </a:cubicBezTo>
                <a:lnTo>
                  <a:pt x="61" y="28"/>
                </a:lnTo>
                <a:close/>
                <a:moveTo>
                  <a:pt x="28" y="26"/>
                </a:moveTo>
                <a:cubicBezTo>
                  <a:pt x="25" y="27"/>
                  <a:pt x="24" y="30"/>
                  <a:pt x="26" y="33"/>
                </a:cubicBezTo>
                <a:cubicBezTo>
                  <a:pt x="27" y="35"/>
                  <a:pt x="30" y="36"/>
                  <a:pt x="33" y="35"/>
                </a:cubicBezTo>
                <a:cubicBezTo>
                  <a:pt x="35" y="34"/>
                  <a:pt x="36" y="31"/>
                  <a:pt x="35" y="28"/>
                </a:cubicBezTo>
                <a:cubicBezTo>
                  <a:pt x="34" y="26"/>
                  <a:pt x="31" y="25"/>
                  <a:pt x="28" y="26"/>
                </a:cubicBezTo>
                <a:close/>
              </a:path>
            </a:pathLst>
          </a:custGeom>
          <a:solidFill>
            <a:srgbClr val="FFFFFF"/>
          </a:solidFill>
          <a:ln>
            <a:noFill/>
          </a:ln>
          <a:extLst/>
        </p:spPr>
        <p:txBody>
          <a:bodyPr vert="horz" wrap="square" lIns="93278" tIns="46639" rIns="93278" bIns="46639" numCol="1" anchor="t" anchorCtr="0" compatLnSpc="1">
            <a:prstTxWarp prst="textNoShape">
              <a:avLst/>
            </a:prstTxWarp>
          </a:bodyPr>
          <a:lstStyle/>
          <a:p>
            <a:endParaRPr lang="en-US" dirty="0">
              <a:solidFill>
                <a:srgbClr val="000000"/>
              </a:solidFill>
            </a:endParaRPr>
          </a:p>
        </p:txBody>
      </p:sp>
      <p:sp>
        <p:nvSpPr>
          <p:cNvPr id="9" name="Rectangle 8"/>
          <p:cNvSpPr/>
          <p:nvPr/>
        </p:nvSpPr>
        <p:spPr bwMode="auto">
          <a:xfrm>
            <a:off x="7383361" y="147397"/>
            <a:ext cx="183369" cy="186521"/>
          </a:xfrm>
          <a:prstGeom prst="rect">
            <a:avLst/>
          </a:prstGeom>
          <a:noFill/>
          <a:ln w="3175">
            <a:solidFill>
              <a:srgbClr val="50505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
        <p:nvSpPr>
          <p:cNvPr id="10" name="Rectangle 9"/>
          <p:cNvSpPr/>
          <p:nvPr/>
        </p:nvSpPr>
        <p:spPr bwMode="auto">
          <a:xfrm>
            <a:off x="7383361" y="144465"/>
            <a:ext cx="1143000" cy="1143000"/>
          </a:xfrm>
          <a:prstGeom prst="rect">
            <a:avLst/>
          </a:prstGeom>
          <a:solidFill>
            <a:srgbClr val="FFB900"/>
          </a:solidFill>
          <a:ln w="25400">
            <a:solidFill>
              <a:srgbClr val="00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endParaRPr lang="en-US" sz="1400" dirty="0">
              <a:gradFill>
                <a:gsLst>
                  <a:gs pos="0">
                    <a:srgbClr val="FFFFFF"/>
                  </a:gs>
                  <a:gs pos="100000">
                    <a:srgbClr val="FFFFFF"/>
                  </a:gs>
                </a:gsLst>
                <a:lin ang="5400000" scaled="0"/>
              </a:gradFill>
              <a:ea typeface="Segoe UI" pitchFamily="34" charset="0"/>
              <a:cs typeface="Segoe UI" pitchFamily="34" charset="0"/>
            </a:endParaRPr>
          </a:p>
        </p:txBody>
      </p:sp>
      <p:sp>
        <p:nvSpPr>
          <p:cNvPr id="11" name="Rectangle 10"/>
          <p:cNvSpPr/>
          <p:nvPr/>
        </p:nvSpPr>
        <p:spPr bwMode="auto">
          <a:xfrm>
            <a:off x="8678761" y="144463"/>
            <a:ext cx="1067043" cy="1143001"/>
          </a:xfrm>
          <a:prstGeom prst="rect">
            <a:avLst/>
          </a:prstGeom>
          <a:solidFill>
            <a:srgbClr val="FF8C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US" sz="28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12" name="Rectangle 11"/>
          <p:cNvSpPr/>
          <p:nvPr/>
        </p:nvSpPr>
        <p:spPr bwMode="auto">
          <a:xfrm>
            <a:off x="9952281" y="144462"/>
            <a:ext cx="1012479" cy="1143001"/>
          </a:xfrm>
          <a:prstGeom prst="rect">
            <a:avLst/>
          </a:prstGeom>
          <a:solidFill>
            <a:srgbClr val="EB3C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
        <p:nvSpPr>
          <p:cNvPr id="13" name="Rectangle 12"/>
          <p:cNvSpPr/>
          <p:nvPr/>
        </p:nvSpPr>
        <p:spPr bwMode="auto">
          <a:xfrm>
            <a:off x="11171237" y="144462"/>
            <a:ext cx="1088924" cy="1143001"/>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2127698125"/>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4000" dirty="0" smtClean="0"/>
              <a:t>Charting </a:t>
            </a:r>
            <a:r>
              <a:rPr lang="en-US" sz="4000" dirty="0"/>
              <a:t>Your SharePoint 2013 </a:t>
            </a:r>
            <a:r>
              <a:rPr lang="en-US" sz="4000" dirty="0" smtClean="0"/>
              <a:t>Journey: Leverage your </a:t>
            </a:r>
            <a:r>
              <a:rPr lang="en-US" sz="4000" dirty="0"/>
              <a:t>existing SharePoint investment</a:t>
            </a:r>
          </a:p>
        </p:txBody>
      </p:sp>
      <p:sp>
        <p:nvSpPr>
          <p:cNvPr id="5" name="Text Placeholder 4"/>
          <p:cNvSpPr>
            <a:spLocks noGrp="1"/>
          </p:cNvSpPr>
          <p:nvPr>
            <p:ph type="body" sz="quarter" idx="12"/>
          </p:nvPr>
        </p:nvSpPr>
        <p:spPr/>
        <p:txBody>
          <a:bodyPr/>
          <a:lstStyle/>
          <a:p>
            <a:endParaRPr lang="en-US" dirty="0" smtClean="0"/>
          </a:p>
          <a:p>
            <a:r>
              <a:rPr lang="en-US" dirty="0" smtClean="0"/>
              <a:t>Scott Jamison, Jornata</a:t>
            </a:r>
          </a:p>
        </p:txBody>
      </p:sp>
      <p:sp>
        <p:nvSpPr>
          <p:cNvPr id="2" name="Text Placeholder 1"/>
          <p:cNvSpPr>
            <a:spLocks noGrp="1"/>
          </p:cNvSpPr>
          <p:nvPr>
            <p:ph type="body" sz="quarter" idx="13"/>
          </p:nvPr>
        </p:nvSpPr>
        <p:spPr/>
        <p:txBody>
          <a:bodyPr/>
          <a:lstStyle/>
          <a:p>
            <a:r>
              <a:rPr lang="en-US" dirty="0" smtClean="0"/>
              <a:t>SPC037</a:t>
            </a:r>
            <a:endParaRPr lang="en-US" dirty="0"/>
          </a:p>
        </p:txBody>
      </p:sp>
    </p:spTree>
    <p:extLst>
      <p:ext uri="{BB962C8B-B14F-4D97-AF65-F5344CB8AC3E}">
        <p14:creationId xmlns:p14="http://schemas.microsoft.com/office/powerpoint/2010/main" val="940586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bwMode="auto">
          <a:xfrm>
            <a:off x="2501" y="-1"/>
            <a:ext cx="5438566" cy="6994525"/>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p:nvPr>
        </p:nvSpPr>
        <p:spPr>
          <a:xfrm>
            <a:off x="274639" y="295274"/>
            <a:ext cx="4571998" cy="4725988"/>
          </a:xfrm>
        </p:spPr>
        <p:txBody>
          <a:bodyPr/>
          <a:lstStyle/>
          <a:p>
            <a:r>
              <a:rPr lang="en-US" sz="4896" dirty="0" smtClean="0">
                <a:solidFill>
                  <a:schemeClr val="bg1"/>
                </a:solidFill>
              </a:rPr>
              <a:t>Making the Most of Today’s Investment </a:t>
            </a:r>
            <a:endParaRPr lang="en-US" sz="4896" dirty="0">
              <a:solidFill>
                <a:schemeClr val="bg1"/>
              </a:solidFill>
            </a:endParaRPr>
          </a:p>
        </p:txBody>
      </p:sp>
      <p:sp>
        <p:nvSpPr>
          <p:cNvPr id="6" name="TextBox 5"/>
          <p:cNvSpPr txBox="1"/>
          <p:nvPr/>
        </p:nvSpPr>
        <p:spPr>
          <a:xfrm>
            <a:off x="5989637" y="1439862"/>
            <a:ext cx="6026021" cy="4924425"/>
          </a:xfrm>
          <a:prstGeom prst="rect">
            <a:avLst/>
          </a:prstGeom>
          <a:noFill/>
        </p:spPr>
        <p:txBody>
          <a:bodyPr wrap="square" lIns="0" tIns="0" rIns="0" bIns="0" rtlCol="0">
            <a:spAutoFit/>
          </a:bodyPr>
          <a:lstStyle/>
          <a:p>
            <a:r>
              <a:rPr lang="en-US" sz="3200" dirty="0" smtClean="0">
                <a:solidFill>
                  <a:srgbClr val="505050"/>
                </a:solidFill>
              </a:rPr>
              <a:t>Same basic topology:</a:t>
            </a:r>
          </a:p>
          <a:p>
            <a:pPr marL="457200" indent="-457200">
              <a:buFont typeface="Arial" panose="020B0604020202020204" pitchFamily="34" charset="0"/>
              <a:buChar char="•"/>
            </a:pPr>
            <a:r>
              <a:rPr lang="en-US" sz="3200" dirty="0" smtClean="0">
                <a:solidFill>
                  <a:srgbClr val="505050"/>
                </a:solidFill>
              </a:rPr>
              <a:t>WFE</a:t>
            </a:r>
          </a:p>
          <a:p>
            <a:pPr marL="457200" indent="-457200">
              <a:buFont typeface="Arial" panose="020B0604020202020204" pitchFamily="34" charset="0"/>
              <a:buChar char="•"/>
            </a:pPr>
            <a:r>
              <a:rPr lang="en-US" sz="3200" dirty="0" smtClean="0">
                <a:solidFill>
                  <a:srgbClr val="505050"/>
                </a:solidFill>
              </a:rPr>
              <a:t>APP</a:t>
            </a:r>
          </a:p>
          <a:p>
            <a:pPr marL="457200" indent="-457200">
              <a:buFont typeface="Arial" panose="020B0604020202020204" pitchFamily="34" charset="0"/>
              <a:buChar char="•"/>
            </a:pPr>
            <a:r>
              <a:rPr lang="en-US" sz="3200" dirty="0" smtClean="0">
                <a:solidFill>
                  <a:srgbClr val="505050"/>
                </a:solidFill>
              </a:rPr>
              <a:t>SQL</a:t>
            </a:r>
          </a:p>
          <a:p>
            <a:endParaRPr lang="en-US" sz="3200" dirty="0">
              <a:solidFill>
                <a:srgbClr val="505050"/>
              </a:solidFill>
            </a:endParaRPr>
          </a:p>
          <a:p>
            <a:r>
              <a:rPr lang="en-US" sz="3200" dirty="0" smtClean="0">
                <a:solidFill>
                  <a:srgbClr val="505050"/>
                </a:solidFill>
              </a:rPr>
              <a:t>But:</a:t>
            </a:r>
          </a:p>
          <a:p>
            <a:pPr marL="457200" indent="-457200">
              <a:buFont typeface="Arial" panose="020B0604020202020204" pitchFamily="34" charset="0"/>
              <a:buChar char="•"/>
            </a:pPr>
            <a:r>
              <a:rPr lang="en-US" sz="3200" dirty="0" smtClean="0">
                <a:solidFill>
                  <a:srgbClr val="505050"/>
                </a:solidFill>
              </a:rPr>
              <a:t>Office Web App Servers</a:t>
            </a:r>
          </a:p>
          <a:p>
            <a:pPr marL="457200" indent="-457200">
              <a:buFont typeface="Arial" panose="020B0604020202020204" pitchFamily="34" charset="0"/>
              <a:buChar char="•"/>
            </a:pPr>
            <a:r>
              <a:rPr lang="en-US" sz="3200" dirty="0" smtClean="0">
                <a:solidFill>
                  <a:srgbClr val="505050"/>
                </a:solidFill>
              </a:rPr>
              <a:t>Workflow Manager Servers</a:t>
            </a:r>
          </a:p>
          <a:p>
            <a:endParaRPr lang="en-US" sz="3200" dirty="0">
              <a:solidFill>
                <a:srgbClr val="505050"/>
              </a:solidFill>
            </a:endParaRPr>
          </a:p>
          <a:p>
            <a:r>
              <a:rPr lang="en-US" sz="3200" dirty="0" smtClean="0">
                <a:solidFill>
                  <a:srgbClr val="505050"/>
                </a:solidFill>
              </a:rPr>
              <a:t>And…No separate FAST servers</a:t>
            </a:r>
          </a:p>
        </p:txBody>
      </p:sp>
      <p:sp>
        <p:nvSpPr>
          <p:cNvPr id="8" name="Freeform 104"/>
          <p:cNvSpPr>
            <a:spLocks noEditPoints="1"/>
          </p:cNvSpPr>
          <p:nvPr/>
        </p:nvSpPr>
        <p:spPr bwMode="black">
          <a:xfrm>
            <a:off x="2027237" y="3344862"/>
            <a:ext cx="1147182" cy="1034852"/>
          </a:xfrm>
          <a:custGeom>
            <a:avLst/>
            <a:gdLst>
              <a:gd name="T0" fmla="*/ 37 w 61"/>
              <a:gd name="T1" fmla="*/ 43 h 61"/>
              <a:gd name="T2" fmla="*/ 18 w 61"/>
              <a:gd name="T3" fmla="*/ 37 h 61"/>
              <a:gd name="T4" fmla="*/ 24 w 61"/>
              <a:gd name="T5" fmla="*/ 18 h 61"/>
              <a:gd name="T6" fmla="*/ 43 w 61"/>
              <a:gd name="T7" fmla="*/ 24 h 61"/>
              <a:gd name="T8" fmla="*/ 37 w 61"/>
              <a:gd name="T9" fmla="*/ 43 h 61"/>
              <a:gd name="T10" fmla="*/ 61 w 61"/>
              <a:gd name="T11" fmla="*/ 28 h 61"/>
              <a:gd name="T12" fmla="*/ 58 w 61"/>
              <a:gd name="T13" fmla="*/ 18 h 61"/>
              <a:gd name="T14" fmla="*/ 50 w 61"/>
              <a:gd name="T15" fmla="*/ 19 h 61"/>
              <a:gd name="T16" fmla="*/ 47 w 61"/>
              <a:gd name="T17" fmla="*/ 15 h 61"/>
              <a:gd name="T18" fmla="*/ 50 w 61"/>
              <a:gd name="T19" fmla="*/ 7 h 61"/>
              <a:gd name="T20" fmla="*/ 41 w 61"/>
              <a:gd name="T21" fmla="*/ 2 h 61"/>
              <a:gd name="T22" fmla="*/ 36 w 61"/>
              <a:gd name="T23" fmla="*/ 9 h 61"/>
              <a:gd name="T24" fmla="*/ 30 w 61"/>
              <a:gd name="T25" fmla="*/ 8 h 61"/>
              <a:gd name="T26" fmla="*/ 27 w 61"/>
              <a:gd name="T27" fmla="*/ 0 h 61"/>
              <a:gd name="T28" fmla="*/ 17 w 61"/>
              <a:gd name="T29" fmla="*/ 3 h 61"/>
              <a:gd name="T30" fmla="*/ 18 w 61"/>
              <a:gd name="T31" fmla="*/ 11 h 61"/>
              <a:gd name="T32" fmla="*/ 15 w 61"/>
              <a:gd name="T33" fmla="*/ 14 h 61"/>
              <a:gd name="T34" fmla="*/ 7 w 61"/>
              <a:gd name="T35" fmla="*/ 11 h 61"/>
              <a:gd name="T36" fmla="*/ 2 w 61"/>
              <a:gd name="T37" fmla="*/ 20 h 61"/>
              <a:gd name="T38" fmla="*/ 8 w 61"/>
              <a:gd name="T39" fmla="*/ 25 h 61"/>
              <a:gd name="T40" fmla="*/ 7 w 61"/>
              <a:gd name="T41" fmla="*/ 30 h 61"/>
              <a:gd name="T42" fmla="*/ 0 w 61"/>
              <a:gd name="T43" fmla="*/ 33 h 61"/>
              <a:gd name="T44" fmla="*/ 2 w 61"/>
              <a:gd name="T45" fmla="*/ 43 h 61"/>
              <a:gd name="T46" fmla="*/ 11 w 61"/>
              <a:gd name="T47" fmla="*/ 42 h 61"/>
              <a:gd name="T48" fmla="*/ 14 w 61"/>
              <a:gd name="T49" fmla="*/ 47 h 61"/>
              <a:gd name="T50" fmla="*/ 11 w 61"/>
              <a:gd name="T51" fmla="*/ 54 h 61"/>
              <a:gd name="T52" fmla="*/ 20 w 61"/>
              <a:gd name="T53" fmla="*/ 59 h 61"/>
              <a:gd name="T54" fmla="*/ 25 w 61"/>
              <a:gd name="T55" fmla="*/ 53 h 61"/>
              <a:gd name="T56" fmla="*/ 30 w 61"/>
              <a:gd name="T57" fmla="*/ 53 h 61"/>
              <a:gd name="T58" fmla="*/ 33 w 61"/>
              <a:gd name="T59" fmla="*/ 61 h 61"/>
              <a:gd name="T60" fmla="*/ 43 w 61"/>
              <a:gd name="T61" fmla="*/ 58 h 61"/>
              <a:gd name="T62" fmla="*/ 42 w 61"/>
              <a:gd name="T63" fmla="*/ 50 h 61"/>
              <a:gd name="T64" fmla="*/ 46 w 61"/>
              <a:gd name="T65" fmla="*/ 47 h 61"/>
              <a:gd name="T66" fmla="*/ 54 w 61"/>
              <a:gd name="T67" fmla="*/ 50 h 61"/>
              <a:gd name="T68" fmla="*/ 59 w 61"/>
              <a:gd name="T69" fmla="*/ 41 h 61"/>
              <a:gd name="T70" fmla="*/ 52 w 61"/>
              <a:gd name="T71" fmla="*/ 36 h 61"/>
              <a:gd name="T72" fmla="*/ 53 w 61"/>
              <a:gd name="T73" fmla="*/ 31 h 61"/>
              <a:gd name="T74" fmla="*/ 61 w 61"/>
              <a:gd name="T75" fmla="*/ 28 h 61"/>
              <a:gd name="T76" fmla="*/ 28 w 61"/>
              <a:gd name="T77" fmla="*/ 26 h 61"/>
              <a:gd name="T78" fmla="*/ 26 w 61"/>
              <a:gd name="T79" fmla="*/ 33 h 61"/>
              <a:gd name="T80" fmla="*/ 33 w 61"/>
              <a:gd name="T81" fmla="*/ 35 h 61"/>
              <a:gd name="T82" fmla="*/ 35 w 61"/>
              <a:gd name="T83" fmla="*/ 28 h 61"/>
              <a:gd name="T84" fmla="*/ 28 w 61"/>
              <a:gd name="T85" fmla="*/ 26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1" h="61">
                <a:moveTo>
                  <a:pt x="37" y="43"/>
                </a:moveTo>
                <a:cubicBezTo>
                  <a:pt x="30" y="47"/>
                  <a:pt x="21" y="44"/>
                  <a:pt x="18" y="37"/>
                </a:cubicBezTo>
                <a:cubicBezTo>
                  <a:pt x="14" y="30"/>
                  <a:pt x="17" y="21"/>
                  <a:pt x="24" y="18"/>
                </a:cubicBezTo>
                <a:cubicBezTo>
                  <a:pt x="31" y="14"/>
                  <a:pt x="39" y="17"/>
                  <a:pt x="43" y="24"/>
                </a:cubicBezTo>
                <a:cubicBezTo>
                  <a:pt x="47" y="31"/>
                  <a:pt x="44" y="40"/>
                  <a:pt x="37" y="43"/>
                </a:cubicBezTo>
                <a:moveTo>
                  <a:pt x="61" y="28"/>
                </a:moveTo>
                <a:cubicBezTo>
                  <a:pt x="58" y="18"/>
                  <a:pt x="58" y="18"/>
                  <a:pt x="58" y="18"/>
                </a:cubicBezTo>
                <a:cubicBezTo>
                  <a:pt x="50" y="19"/>
                  <a:pt x="50" y="19"/>
                  <a:pt x="50" y="19"/>
                </a:cubicBezTo>
                <a:cubicBezTo>
                  <a:pt x="49" y="17"/>
                  <a:pt x="48" y="16"/>
                  <a:pt x="47" y="15"/>
                </a:cubicBezTo>
                <a:cubicBezTo>
                  <a:pt x="50" y="7"/>
                  <a:pt x="50" y="7"/>
                  <a:pt x="50" y="7"/>
                </a:cubicBezTo>
                <a:cubicBezTo>
                  <a:pt x="41" y="2"/>
                  <a:pt x="41" y="2"/>
                  <a:pt x="41" y="2"/>
                </a:cubicBezTo>
                <a:cubicBezTo>
                  <a:pt x="36" y="9"/>
                  <a:pt x="36" y="9"/>
                  <a:pt x="36" y="9"/>
                </a:cubicBezTo>
                <a:cubicBezTo>
                  <a:pt x="34" y="8"/>
                  <a:pt x="32" y="8"/>
                  <a:pt x="30" y="8"/>
                </a:cubicBezTo>
                <a:cubicBezTo>
                  <a:pt x="27" y="0"/>
                  <a:pt x="27" y="0"/>
                  <a:pt x="27" y="0"/>
                </a:cubicBezTo>
                <a:cubicBezTo>
                  <a:pt x="17" y="3"/>
                  <a:pt x="17" y="3"/>
                  <a:pt x="17" y="3"/>
                </a:cubicBezTo>
                <a:cubicBezTo>
                  <a:pt x="18" y="11"/>
                  <a:pt x="18" y="11"/>
                  <a:pt x="18" y="11"/>
                </a:cubicBezTo>
                <a:cubicBezTo>
                  <a:pt x="17" y="12"/>
                  <a:pt x="16" y="13"/>
                  <a:pt x="15" y="14"/>
                </a:cubicBezTo>
                <a:cubicBezTo>
                  <a:pt x="7" y="11"/>
                  <a:pt x="7" y="11"/>
                  <a:pt x="7" y="11"/>
                </a:cubicBezTo>
                <a:cubicBezTo>
                  <a:pt x="2" y="20"/>
                  <a:pt x="2" y="20"/>
                  <a:pt x="2" y="20"/>
                </a:cubicBezTo>
                <a:cubicBezTo>
                  <a:pt x="8" y="25"/>
                  <a:pt x="8" y="25"/>
                  <a:pt x="8" y="25"/>
                </a:cubicBezTo>
                <a:cubicBezTo>
                  <a:pt x="8" y="27"/>
                  <a:pt x="7" y="28"/>
                  <a:pt x="7" y="30"/>
                </a:cubicBezTo>
                <a:cubicBezTo>
                  <a:pt x="0" y="33"/>
                  <a:pt x="0" y="33"/>
                  <a:pt x="0" y="33"/>
                </a:cubicBezTo>
                <a:cubicBezTo>
                  <a:pt x="2" y="43"/>
                  <a:pt x="2" y="43"/>
                  <a:pt x="2" y="43"/>
                </a:cubicBezTo>
                <a:cubicBezTo>
                  <a:pt x="11" y="42"/>
                  <a:pt x="11" y="42"/>
                  <a:pt x="11" y="42"/>
                </a:cubicBezTo>
                <a:cubicBezTo>
                  <a:pt x="12" y="44"/>
                  <a:pt x="13" y="45"/>
                  <a:pt x="14" y="47"/>
                </a:cubicBezTo>
                <a:cubicBezTo>
                  <a:pt x="11" y="54"/>
                  <a:pt x="11" y="54"/>
                  <a:pt x="11" y="54"/>
                </a:cubicBezTo>
                <a:cubicBezTo>
                  <a:pt x="20" y="59"/>
                  <a:pt x="20" y="59"/>
                  <a:pt x="20" y="59"/>
                </a:cubicBezTo>
                <a:cubicBezTo>
                  <a:pt x="25" y="53"/>
                  <a:pt x="25" y="53"/>
                  <a:pt x="25" y="53"/>
                </a:cubicBezTo>
                <a:cubicBezTo>
                  <a:pt x="26" y="53"/>
                  <a:pt x="28" y="53"/>
                  <a:pt x="30" y="53"/>
                </a:cubicBezTo>
                <a:cubicBezTo>
                  <a:pt x="33" y="61"/>
                  <a:pt x="33" y="61"/>
                  <a:pt x="33" y="61"/>
                </a:cubicBezTo>
                <a:cubicBezTo>
                  <a:pt x="43" y="58"/>
                  <a:pt x="43" y="58"/>
                  <a:pt x="43" y="58"/>
                </a:cubicBezTo>
                <a:cubicBezTo>
                  <a:pt x="42" y="50"/>
                  <a:pt x="42" y="50"/>
                  <a:pt x="42" y="50"/>
                </a:cubicBezTo>
                <a:cubicBezTo>
                  <a:pt x="44" y="49"/>
                  <a:pt x="45" y="48"/>
                  <a:pt x="46" y="47"/>
                </a:cubicBezTo>
                <a:cubicBezTo>
                  <a:pt x="54" y="50"/>
                  <a:pt x="54" y="50"/>
                  <a:pt x="54" y="50"/>
                </a:cubicBezTo>
                <a:cubicBezTo>
                  <a:pt x="59" y="41"/>
                  <a:pt x="59" y="41"/>
                  <a:pt x="59" y="41"/>
                </a:cubicBezTo>
                <a:cubicBezTo>
                  <a:pt x="52" y="36"/>
                  <a:pt x="52" y="36"/>
                  <a:pt x="52" y="36"/>
                </a:cubicBezTo>
                <a:cubicBezTo>
                  <a:pt x="53" y="34"/>
                  <a:pt x="53" y="33"/>
                  <a:pt x="53" y="31"/>
                </a:cubicBezTo>
                <a:lnTo>
                  <a:pt x="61" y="28"/>
                </a:lnTo>
                <a:close/>
                <a:moveTo>
                  <a:pt x="28" y="26"/>
                </a:moveTo>
                <a:cubicBezTo>
                  <a:pt x="25" y="27"/>
                  <a:pt x="24" y="30"/>
                  <a:pt x="26" y="33"/>
                </a:cubicBezTo>
                <a:cubicBezTo>
                  <a:pt x="27" y="35"/>
                  <a:pt x="30" y="36"/>
                  <a:pt x="33" y="35"/>
                </a:cubicBezTo>
                <a:cubicBezTo>
                  <a:pt x="35" y="34"/>
                  <a:pt x="36" y="31"/>
                  <a:pt x="35" y="28"/>
                </a:cubicBezTo>
                <a:cubicBezTo>
                  <a:pt x="34" y="26"/>
                  <a:pt x="31" y="25"/>
                  <a:pt x="28" y="26"/>
                </a:cubicBezTo>
                <a:close/>
              </a:path>
            </a:pathLst>
          </a:custGeom>
          <a:solidFill>
            <a:srgbClr val="FFFFFF"/>
          </a:solidFill>
          <a:ln>
            <a:noFill/>
          </a:ln>
          <a:extLst/>
        </p:spPr>
        <p:txBody>
          <a:bodyPr vert="horz" wrap="square" lIns="93278" tIns="46639" rIns="93278" bIns="46639" numCol="1" anchor="t" anchorCtr="0" compatLnSpc="1">
            <a:prstTxWarp prst="textNoShape">
              <a:avLst/>
            </a:prstTxWarp>
          </a:bodyPr>
          <a:lstStyle/>
          <a:p>
            <a:endParaRPr lang="en-US" dirty="0">
              <a:solidFill>
                <a:srgbClr val="000000"/>
              </a:solidFill>
            </a:endParaRPr>
          </a:p>
        </p:txBody>
      </p:sp>
      <p:sp>
        <p:nvSpPr>
          <p:cNvPr id="9" name="Rectangle 8"/>
          <p:cNvSpPr/>
          <p:nvPr/>
        </p:nvSpPr>
        <p:spPr bwMode="auto">
          <a:xfrm>
            <a:off x="7383361" y="147397"/>
            <a:ext cx="183369" cy="186521"/>
          </a:xfrm>
          <a:prstGeom prst="rect">
            <a:avLst/>
          </a:prstGeom>
          <a:noFill/>
          <a:ln w="3175">
            <a:solidFill>
              <a:srgbClr val="50505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
        <p:nvSpPr>
          <p:cNvPr id="10" name="Rectangle 9"/>
          <p:cNvSpPr/>
          <p:nvPr/>
        </p:nvSpPr>
        <p:spPr bwMode="auto">
          <a:xfrm>
            <a:off x="7383361" y="144465"/>
            <a:ext cx="1143000" cy="1143000"/>
          </a:xfrm>
          <a:prstGeom prst="rect">
            <a:avLst/>
          </a:prstGeom>
          <a:solidFill>
            <a:srgbClr val="FFB900"/>
          </a:solidFill>
          <a:ln w="25400">
            <a:solidFill>
              <a:srgbClr val="00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endParaRPr lang="en-US" sz="1400" dirty="0">
              <a:gradFill>
                <a:gsLst>
                  <a:gs pos="0">
                    <a:srgbClr val="FFFFFF"/>
                  </a:gs>
                  <a:gs pos="100000">
                    <a:srgbClr val="FFFFFF"/>
                  </a:gs>
                </a:gsLst>
                <a:lin ang="5400000" scaled="0"/>
              </a:gradFill>
              <a:ea typeface="Segoe UI" pitchFamily="34" charset="0"/>
              <a:cs typeface="Segoe UI" pitchFamily="34" charset="0"/>
            </a:endParaRPr>
          </a:p>
        </p:txBody>
      </p:sp>
      <p:sp>
        <p:nvSpPr>
          <p:cNvPr id="11" name="Rectangle 10"/>
          <p:cNvSpPr/>
          <p:nvPr/>
        </p:nvSpPr>
        <p:spPr bwMode="auto">
          <a:xfrm>
            <a:off x="8678761" y="144463"/>
            <a:ext cx="1067043" cy="1143001"/>
          </a:xfrm>
          <a:prstGeom prst="rect">
            <a:avLst/>
          </a:prstGeom>
          <a:solidFill>
            <a:srgbClr val="FF8C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US" sz="28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12" name="Rectangle 11"/>
          <p:cNvSpPr/>
          <p:nvPr/>
        </p:nvSpPr>
        <p:spPr bwMode="auto">
          <a:xfrm>
            <a:off x="9952281" y="144462"/>
            <a:ext cx="1012479" cy="1143001"/>
          </a:xfrm>
          <a:prstGeom prst="rect">
            <a:avLst/>
          </a:prstGeom>
          <a:solidFill>
            <a:srgbClr val="EB3C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
        <p:nvSpPr>
          <p:cNvPr id="13" name="Rectangle 12"/>
          <p:cNvSpPr/>
          <p:nvPr/>
        </p:nvSpPr>
        <p:spPr bwMode="auto">
          <a:xfrm>
            <a:off x="11171237" y="144462"/>
            <a:ext cx="1088924" cy="1143001"/>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4031990412"/>
      </p:ext>
    </p:extLst>
  </p:cSld>
  <p:clrMapOvr>
    <a:masterClrMapping/>
  </p:clrMapOvr>
  <p:transition spd="slow">
    <p:push/>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bwMode="auto">
          <a:xfrm>
            <a:off x="2501" y="-1"/>
            <a:ext cx="5438566" cy="6994525"/>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p:nvPr>
        </p:nvSpPr>
        <p:spPr>
          <a:xfrm>
            <a:off x="274639" y="295274"/>
            <a:ext cx="4571998" cy="4725988"/>
          </a:xfrm>
        </p:spPr>
        <p:txBody>
          <a:bodyPr/>
          <a:lstStyle/>
          <a:p>
            <a:r>
              <a:rPr lang="en-US" sz="4896" dirty="0" smtClean="0">
                <a:solidFill>
                  <a:schemeClr val="bg1"/>
                </a:solidFill>
              </a:rPr>
              <a:t>Making the Most of Today’s Investment </a:t>
            </a:r>
            <a:endParaRPr lang="en-US" sz="4896" dirty="0">
              <a:solidFill>
                <a:schemeClr val="bg1"/>
              </a:solidFill>
            </a:endParaRPr>
          </a:p>
        </p:txBody>
      </p:sp>
      <p:sp>
        <p:nvSpPr>
          <p:cNvPr id="6" name="TextBox 5"/>
          <p:cNvSpPr txBox="1"/>
          <p:nvPr/>
        </p:nvSpPr>
        <p:spPr>
          <a:xfrm>
            <a:off x="5989637" y="1439862"/>
            <a:ext cx="6026021" cy="984885"/>
          </a:xfrm>
          <a:prstGeom prst="rect">
            <a:avLst/>
          </a:prstGeom>
          <a:noFill/>
        </p:spPr>
        <p:txBody>
          <a:bodyPr wrap="square" lIns="0" tIns="0" rIns="0" bIns="0" rtlCol="0">
            <a:spAutoFit/>
          </a:bodyPr>
          <a:lstStyle/>
          <a:p>
            <a:r>
              <a:rPr lang="en-US" sz="3200" dirty="0" smtClean="0">
                <a:solidFill>
                  <a:srgbClr val="505050"/>
                </a:solidFill>
              </a:rPr>
              <a:t>Same basic topology:</a:t>
            </a:r>
          </a:p>
          <a:p>
            <a:endParaRPr lang="en-US" sz="3200" dirty="0" smtClean="0">
              <a:solidFill>
                <a:srgbClr val="505050"/>
              </a:solidFill>
            </a:endParaRPr>
          </a:p>
        </p:txBody>
      </p:sp>
      <p:sp>
        <p:nvSpPr>
          <p:cNvPr id="8" name="Freeform 104"/>
          <p:cNvSpPr>
            <a:spLocks noEditPoints="1"/>
          </p:cNvSpPr>
          <p:nvPr/>
        </p:nvSpPr>
        <p:spPr bwMode="black">
          <a:xfrm>
            <a:off x="2027237" y="3344862"/>
            <a:ext cx="1147182" cy="1034852"/>
          </a:xfrm>
          <a:custGeom>
            <a:avLst/>
            <a:gdLst>
              <a:gd name="T0" fmla="*/ 37 w 61"/>
              <a:gd name="T1" fmla="*/ 43 h 61"/>
              <a:gd name="T2" fmla="*/ 18 w 61"/>
              <a:gd name="T3" fmla="*/ 37 h 61"/>
              <a:gd name="T4" fmla="*/ 24 w 61"/>
              <a:gd name="T5" fmla="*/ 18 h 61"/>
              <a:gd name="T6" fmla="*/ 43 w 61"/>
              <a:gd name="T7" fmla="*/ 24 h 61"/>
              <a:gd name="T8" fmla="*/ 37 w 61"/>
              <a:gd name="T9" fmla="*/ 43 h 61"/>
              <a:gd name="T10" fmla="*/ 61 w 61"/>
              <a:gd name="T11" fmla="*/ 28 h 61"/>
              <a:gd name="T12" fmla="*/ 58 w 61"/>
              <a:gd name="T13" fmla="*/ 18 h 61"/>
              <a:gd name="T14" fmla="*/ 50 w 61"/>
              <a:gd name="T15" fmla="*/ 19 h 61"/>
              <a:gd name="T16" fmla="*/ 47 w 61"/>
              <a:gd name="T17" fmla="*/ 15 h 61"/>
              <a:gd name="T18" fmla="*/ 50 w 61"/>
              <a:gd name="T19" fmla="*/ 7 h 61"/>
              <a:gd name="T20" fmla="*/ 41 w 61"/>
              <a:gd name="T21" fmla="*/ 2 h 61"/>
              <a:gd name="T22" fmla="*/ 36 w 61"/>
              <a:gd name="T23" fmla="*/ 9 h 61"/>
              <a:gd name="T24" fmla="*/ 30 w 61"/>
              <a:gd name="T25" fmla="*/ 8 h 61"/>
              <a:gd name="T26" fmla="*/ 27 w 61"/>
              <a:gd name="T27" fmla="*/ 0 h 61"/>
              <a:gd name="T28" fmla="*/ 17 w 61"/>
              <a:gd name="T29" fmla="*/ 3 h 61"/>
              <a:gd name="T30" fmla="*/ 18 w 61"/>
              <a:gd name="T31" fmla="*/ 11 h 61"/>
              <a:gd name="T32" fmla="*/ 15 w 61"/>
              <a:gd name="T33" fmla="*/ 14 h 61"/>
              <a:gd name="T34" fmla="*/ 7 w 61"/>
              <a:gd name="T35" fmla="*/ 11 h 61"/>
              <a:gd name="T36" fmla="*/ 2 w 61"/>
              <a:gd name="T37" fmla="*/ 20 h 61"/>
              <a:gd name="T38" fmla="*/ 8 w 61"/>
              <a:gd name="T39" fmla="*/ 25 h 61"/>
              <a:gd name="T40" fmla="*/ 7 w 61"/>
              <a:gd name="T41" fmla="*/ 30 h 61"/>
              <a:gd name="T42" fmla="*/ 0 w 61"/>
              <a:gd name="T43" fmla="*/ 33 h 61"/>
              <a:gd name="T44" fmla="*/ 2 w 61"/>
              <a:gd name="T45" fmla="*/ 43 h 61"/>
              <a:gd name="T46" fmla="*/ 11 w 61"/>
              <a:gd name="T47" fmla="*/ 42 h 61"/>
              <a:gd name="T48" fmla="*/ 14 w 61"/>
              <a:gd name="T49" fmla="*/ 47 h 61"/>
              <a:gd name="T50" fmla="*/ 11 w 61"/>
              <a:gd name="T51" fmla="*/ 54 h 61"/>
              <a:gd name="T52" fmla="*/ 20 w 61"/>
              <a:gd name="T53" fmla="*/ 59 h 61"/>
              <a:gd name="T54" fmla="*/ 25 w 61"/>
              <a:gd name="T55" fmla="*/ 53 h 61"/>
              <a:gd name="T56" fmla="*/ 30 w 61"/>
              <a:gd name="T57" fmla="*/ 53 h 61"/>
              <a:gd name="T58" fmla="*/ 33 w 61"/>
              <a:gd name="T59" fmla="*/ 61 h 61"/>
              <a:gd name="T60" fmla="*/ 43 w 61"/>
              <a:gd name="T61" fmla="*/ 58 h 61"/>
              <a:gd name="T62" fmla="*/ 42 w 61"/>
              <a:gd name="T63" fmla="*/ 50 h 61"/>
              <a:gd name="T64" fmla="*/ 46 w 61"/>
              <a:gd name="T65" fmla="*/ 47 h 61"/>
              <a:gd name="T66" fmla="*/ 54 w 61"/>
              <a:gd name="T67" fmla="*/ 50 h 61"/>
              <a:gd name="T68" fmla="*/ 59 w 61"/>
              <a:gd name="T69" fmla="*/ 41 h 61"/>
              <a:gd name="T70" fmla="*/ 52 w 61"/>
              <a:gd name="T71" fmla="*/ 36 h 61"/>
              <a:gd name="T72" fmla="*/ 53 w 61"/>
              <a:gd name="T73" fmla="*/ 31 h 61"/>
              <a:gd name="T74" fmla="*/ 61 w 61"/>
              <a:gd name="T75" fmla="*/ 28 h 61"/>
              <a:gd name="T76" fmla="*/ 28 w 61"/>
              <a:gd name="T77" fmla="*/ 26 h 61"/>
              <a:gd name="T78" fmla="*/ 26 w 61"/>
              <a:gd name="T79" fmla="*/ 33 h 61"/>
              <a:gd name="T80" fmla="*/ 33 w 61"/>
              <a:gd name="T81" fmla="*/ 35 h 61"/>
              <a:gd name="T82" fmla="*/ 35 w 61"/>
              <a:gd name="T83" fmla="*/ 28 h 61"/>
              <a:gd name="T84" fmla="*/ 28 w 61"/>
              <a:gd name="T85" fmla="*/ 26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1" h="61">
                <a:moveTo>
                  <a:pt x="37" y="43"/>
                </a:moveTo>
                <a:cubicBezTo>
                  <a:pt x="30" y="47"/>
                  <a:pt x="21" y="44"/>
                  <a:pt x="18" y="37"/>
                </a:cubicBezTo>
                <a:cubicBezTo>
                  <a:pt x="14" y="30"/>
                  <a:pt x="17" y="21"/>
                  <a:pt x="24" y="18"/>
                </a:cubicBezTo>
                <a:cubicBezTo>
                  <a:pt x="31" y="14"/>
                  <a:pt x="39" y="17"/>
                  <a:pt x="43" y="24"/>
                </a:cubicBezTo>
                <a:cubicBezTo>
                  <a:pt x="47" y="31"/>
                  <a:pt x="44" y="40"/>
                  <a:pt x="37" y="43"/>
                </a:cubicBezTo>
                <a:moveTo>
                  <a:pt x="61" y="28"/>
                </a:moveTo>
                <a:cubicBezTo>
                  <a:pt x="58" y="18"/>
                  <a:pt x="58" y="18"/>
                  <a:pt x="58" y="18"/>
                </a:cubicBezTo>
                <a:cubicBezTo>
                  <a:pt x="50" y="19"/>
                  <a:pt x="50" y="19"/>
                  <a:pt x="50" y="19"/>
                </a:cubicBezTo>
                <a:cubicBezTo>
                  <a:pt x="49" y="17"/>
                  <a:pt x="48" y="16"/>
                  <a:pt x="47" y="15"/>
                </a:cubicBezTo>
                <a:cubicBezTo>
                  <a:pt x="50" y="7"/>
                  <a:pt x="50" y="7"/>
                  <a:pt x="50" y="7"/>
                </a:cubicBezTo>
                <a:cubicBezTo>
                  <a:pt x="41" y="2"/>
                  <a:pt x="41" y="2"/>
                  <a:pt x="41" y="2"/>
                </a:cubicBezTo>
                <a:cubicBezTo>
                  <a:pt x="36" y="9"/>
                  <a:pt x="36" y="9"/>
                  <a:pt x="36" y="9"/>
                </a:cubicBezTo>
                <a:cubicBezTo>
                  <a:pt x="34" y="8"/>
                  <a:pt x="32" y="8"/>
                  <a:pt x="30" y="8"/>
                </a:cubicBezTo>
                <a:cubicBezTo>
                  <a:pt x="27" y="0"/>
                  <a:pt x="27" y="0"/>
                  <a:pt x="27" y="0"/>
                </a:cubicBezTo>
                <a:cubicBezTo>
                  <a:pt x="17" y="3"/>
                  <a:pt x="17" y="3"/>
                  <a:pt x="17" y="3"/>
                </a:cubicBezTo>
                <a:cubicBezTo>
                  <a:pt x="18" y="11"/>
                  <a:pt x="18" y="11"/>
                  <a:pt x="18" y="11"/>
                </a:cubicBezTo>
                <a:cubicBezTo>
                  <a:pt x="17" y="12"/>
                  <a:pt x="16" y="13"/>
                  <a:pt x="15" y="14"/>
                </a:cubicBezTo>
                <a:cubicBezTo>
                  <a:pt x="7" y="11"/>
                  <a:pt x="7" y="11"/>
                  <a:pt x="7" y="11"/>
                </a:cubicBezTo>
                <a:cubicBezTo>
                  <a:pt x="2" y="20"/>
                  <a:pt x="2" y="20"/>
                  <a:pt x="2" y="20"/>
                </a:cubicBezTo>
                <a:cubicBezTo>
                  <a:pt x="8" y="25"/>
                  <a:pt x="8" y="25"/>
                  <a:pt x="8" y="25"/>
                </a:cubicBezTo>
                <a:cubicBezTo>
                  <a:pt x="8" y="27"/>
                  <a:pt x="7" y="28"/>
                  <a:pt x="7" y="30"/>
                </a:cubicBezTo>
                <a:cubicBezTo>
                  <a:pt x="0" y="33"/>
                  <a:pt x="0" y="33"/>
                  <a:pt x="0" y="33"/>
                </a:cubicBezTo>
                <a:cubicBezTo>
                  <a:pt x="2" y="43"/>
                  <a:pt x="2" y="43"/>
                  <a:pt x="2" y="43"/>
                </a:cubicBezTo>
                <a:cubicBezTo>
                  <a:pt x="11" y="42"/>
                  <a:pt x="11" y="42"/>
                  <a:pt x="11" y="42"/>
                </a:cubicBezTo>
                <a:cubicBezTo>
                  <a:pt x="12" y="44"/>
                  <a:pt x="13" y="45"/>
                  <a:pt x="14" y="47"/>
                </a:cubicBezTo>
                <a:cubicBezTo>
                  <a:pt x="11" y="54"/>
                  <a:pt x="11" y="54"/>
                  <a:pt x="11" y="54"/>
                </a:cubicBezTo>
                <a:cubicBezTo>
                  <a:pt x="20" y="59"/>
                  <a:pt x="20" y="59"/>
                  <a:pt x="20" y="59"/>
                </a:cubicBezTo>
                <a:cubicBezTo>
                  <a:pt x="25" y="53"/>
                  <a:pt x="25" y="53"/>
                  <a:pt x="25" y="53"/>
                </a:cubicBezTo>
                <a:cubicBezTo>
                  <a:pt x="26" y="53"/>
                  <a:pt x="28" y="53"/>
                  <a:pt x="30" y="53"/>
                </a:cubicBezTo>
                <a:cubicBezTo>
                  <a:pt x="33" y="61"/>
                  <a:pt x="33" y="61"/>
                  <a:pt x="33" y="61"/>
                </a:cubicBezTo>
                <a:cubicBezTo>
                  <a:pt x="43" y="58"/>
                  <a:pt x="43" y="58"/>
                  <a:pt x="43" y="58"/>
                </a:cubicBezTo>
                <a:cubicBezTo>
                  <a:pt x="42" y="50"/>
                  <a:pt x="42" y="50"/>
                  <a:pt x="42" y="50"/>
                </a:cubicBezTo>
                <a:cubicBezTo>
                  <a:pt x="44" y="49"/>
                  <a:pt x="45" y="48"/>
                  <a:pt x="46" y="47"/>
                </a:cubicBezTo>
                <a:cubicBezTo>
                  <a:pt x="54" y="50"/>
                  <a:pt x="54" y="50"/>
                  <a:pt x="54" y="50"/>
                </a:cubicBezTo>
                <a:cubicBezTo>
                  <a:pt x="59" y="41"/>
                  <a:pt x="59" y="41"/>
                  <a:pt x="59" y="41"/>
                </a:cubicBezTo>
                <a:cubicBezTo>
                  <a:pt x="52" y="36"/>
                  <a:pt x="52" y="36"/>
                  <a:pt x="52" y="36"/>
                </a:cubicBezTo>
                <a:cubicBezTo>
                  <a:pt x="53" y="34"/>
                  <a:pt x="53" y="33"/>
                  <a:pt x="53" y="31"/>
                </a:cubicBezTo>
                <a:lnTo>
                  <a:pt x="61" y="28"/>
                </a:lnTo>
                <a:close/>
                <a:moveTo>
                  <a:pt x="28" y="26"/>
                </a:moveTo>
                <a:cubicBezTo>
                  <a:pt x="25" y="27"/>
                  <a:pt x="24" y="30"/>
                  <a:pt x="26" y="33"/>
                </a:cubicBezTo>
                <a:cubicBezTo>
                  <a:pt x="27" y="35"/>
                  <a:pt x="30" y="36"/>
                  <a:pt x="33" y="35"/>
                </a:cubicBezTo>
                <a:cubicBezTo>
                  <a:pt x="35" y="34"/>
                  <a:pt x="36" y="31"/>
                  <a:pt x="35" y="28"/>
                </a:cubicBezTo>
                <a:cubicBezTo>
                  <a:pt x="34" y="26"/>
                  <a:pt x="31" y="25"/>
                  <a:pt x="28" y="26"/>
                </a:cubicBezTo>
                <a:close/>
              </a:path>
            </a:pathLst>
          </a:custGeom>
          <a:solidFill>
            <a:srgbClr val="FFFFFF"/>
          </a:solidFill>
          <a:ln>
            <a:noFill/>
          </a:ln>
          <a:extLst/>
        </p:spPr>
        <p:txBody>
          <a:bodyPr vert="horz" wrap="square" lIns="93278" tIns="46639" rIns="93278" bIns="46639" numCol="1" anchor="t" anchorCtr="0" compatLnSpc="1">
            <a:prstTxWarp prst="textNoShape">
              <a:avLst/>
            </a:prstTxWarp>
          </a:bodyPr>
          <a:lstStyle/>
          <a:p>
            <a:endParaRPr lang="en-US" dirty="0">
              <a:solidFill>
                <a:srgbClr val="000000"/>
              </a:solidFill>
            </a:endParaRPr>
          </a:p>
        </p:txBody>
      </p:sp>
      <p:sp>
        <p:nvSpPr>
          <p:cNvPr id="9" name="Rectangle 8"/>
          <p:cNvSpPr/>
          <p:nvPr/>
        </p:nvSpPr>
        <p:spPr bwMode="auto">
          <a:xfrm>
            <a:off x="7383361" y="147397"/>
            <a:ext cx="183369" cy="186521"/>
          </a:xfrm>
          <a:prstGeom prst="rect">
            <a:avLst/>
          </a:prstGeom>
          <a:noFill/>
          <a:ln w="3175">
            <a:solidFill>
              <a:srgbClr val="50505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
        <p:nvSpPr>
          <p:cNvPr id="10" name="Rectangle 9"/>
          <p:cNvSpPr/>
          <p:nvPr/>
        </p:nvSpPr>
        <p:spPr bwMode="auto">
          <a:xfrm>
            <a:off x="7383361" y="144465"/>
            <a:ext cx="1143000" cy="1143000"/>
          </a:xfrm>
          <a:prstGeom prst="rect">
            <a:avLst/>
          </a:prstGeom>
          <a:solidFill>
            <a:srgbClr val="FFB900"/>
          </a:solidFill>
          <a:ln w="25400">
            <a:solidFill>
              <a:srgbClr val="00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endParaRPr lang="en-US" sz="1400" dirty="0">
              <a:gradFill>
                <a:gsLst>
                  <a:gs pos="0">
                    <a:srgbClr val="FFFFFF"/>
                  </a:gs>
                  <a:gs pos="100000">
                    <a:srgbClr val="FFFFFF"/>
                  </a:gs>
                </a:gsLst>
                <a:lin ang="5400000" scaled="0"/>
              </a:gradFill>
              <a:ea typeface="Segoe UI" pitchFamily="34" charset="0"/>
              <a:cs typeface="Segoe UI" pitchFamily="34" charset="0"/>
            </a:endParaRPr>
          </a:p>
        </p:txBody>
      </p:sp>
      <p:sp>
        <p:nvSpPr>
          <p:cNvPr id="11" name="Rectangle 10"/>
          <p:cNvSpPr/>
          <p:nvPr/>
        </p:nvSpPr>
        <p:spPr bwMode="auto">
          <a:xfrm>
            <a:off x="8678761" y="144463"/>
            <a:ext cx="1067043" cy="1143001"/>
          </a:xfrm>
          <a:prstGeom prst="rect">
            <a:avLst/>
          </a:prstGeom>
          <a:solidFill>
            <a:srgbClr val="FF8C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US" sz="28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12" name="Rectangle 11"/>
          <p:cNvSpPr/>
          <p:nvPr/>
        </p:nvSpPr>
        <p:spPr bwMode="auto">
          <a:xfrm>
            <a:off x="9952281" y="144462"/>
            <a:ext cx="1012479" cy="1143001"/>
          </a:xfrm>
          <a:prstGeom prst="rect">
            <a:avLst/>
          </a:prstGeom>
          <a:solidFill>
            <a:srgbClr val="EB3C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
        <p:nvSpPr>
          <p:cNvPr id="13" name="Rectangle 12"/>
          <p:cNvSpPr/>
          <p:nvPr/>
        </p:nvSpPr>
        <p:spPr bwMode="auto">
          <a:xfrm>
            <a:off x="11171237" y="144462"/>
            <a:ext cx="1088924" cy="1143001"/>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pic>
        <p:nvPicPr>
          <p:cNvPr id="3" name="Picture 2"/>
          <p:cNvPicPr>
            <a:picLocks noChangeAspect="1"/>
          </p:cNvPicPr>
          <p:nvPr/>
        </p:nvPicPr>
        <p:blipFill>
          <a:blip r:embed="rId3"/>
          <a:stretch>
            <a:fillRect/>
          </a:stretch>
        </p:blipFill>
        <p:spPr>
          <a:xfrm>
            <a:off x="5441067" y="2393218"/>
            <a:ext cx="7210425" cy="3895725"/>
          </a:xfrm>
          <a:prstGeom prst="rect">
            <a:avLst/>
          </a:prstGeom>
        </p:spPr>
      </p:pic>
    </p:spTree>
    <p:extLst>
      <p:ext uri="{BB962C8B-B14F-4D97-AF65-F5344CB8AC3E}">
        <p14:creationId xmlns:p14="http://schemas.microsoft.com/office/powerpoint/2010/main" val="778363639"/>
      </p:ext>
    </p:extLst>
  </p:cSld>
  <p:clrMapOvr>
    <a:masterClrMapping/>
  </p:clrMapOvr>
  <p:transition spd="slow">
    <p:push/>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bwMode="auto">
          <a:xfrm>
            <a:off x="2501" y="-1"/>
            <a:ext cx="5438566" cy="6994525"/>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p:nvPr>
        </p:nvSpPr>
        <p:spPr>
          <a:xfrm>
            <a:off x="274639" y="295274"/>
            <a:ext cx="4571998" cy="4725988"/>
          </a:xfrm>
        </p:spPr>
        <p:txBody>
          <a:bodyPr/>
          <a:lstStyle/>
          <a:p>
            <a:r>
              <a:rPr lang="en-US" sz="4896" dirty="0" smtClean="0">
                <a:solidFill>
                  <a:schemeClr val="bg1"/>
                </a:solidFill>
              </a:rPr>
              <a:t>Making the Most of Today’s Investment </a:t>
            </a:r>
            <a:endParaRPr lang="en-US" sz="4896" dirty="0">
              <a:solidFill>
                <a:schemeClr val="bg1"/>
              </a:solidFill>
            </a:endParaRPr>
          </a:p>
        </p:txBody>
      </p:sp>
      <p:sp>
        <p:nvSpPr>
          <p:cNvPr id="6" name="TextBox 5"/>
          <p:cNvSpPr txBox="1"/>
          <p:nvPr/>
        </p:nvSpPr>
        <p:spPr>
          <a:xfrm>
            <a:off x="6059616" y="1808479"/>
            <a:ext cx="5835982" cy="3939540"/>
          </a:xfrm>
          <a:prstGeom prst="rect">
            <a:avLst/>
          </a:prstGeom>
          <a:noFill/>
        </p:spPr>
        <p:txBody>
          <a:bodyPr wrap="square" lIns="0" tIns="0" rIns="0" bIns="0" rtlCol="0">
            <a:spAutoFit/>
          </a:bodyPr>
          <a:lstStyle/>
          <a:p>
            <a:r>
              <a:rPr lang="en-US" sz="3200" dirty="0" smtClean="0">
                <a:solidFill>
                  <a:srgbClr val="505050"/>
                </a:solidFill>
              </a:rPr>
              <a:t>Same logical architecture</a:t>
            </a:r>
            <a:endParaRPr lang="en-US" sz="3200" dirty="0">
              <a:solidFill>
                <a:srgbClr val="505050"/>
              </a:solidFill>
            </a:endParaRPr>
          </a:p>
          <a:p>
            <a:endParaRPr lang="en-US" sz="3200" dirty="0" smtClean="0">
              <a:solidFill>
                <a:srgbClr val="505050"/>
              </a:solidFill>
            </a:endParaRPr>
          </a:p>
          <a:p>
            <a:pPr marL="457200" indent="-457200">
              <a:buFont typeface="Arial" panose="020B0604020202020204" pitchFamily="34" charset="0"/>
              <a:buChar char="•"/>
            </a:pPr>
            <a:r>
              <a:rPr lang="en-US" sz="3200" dirty="0" smtClean="0">
                <a:solidFill>
                  <a:srgbClr val="505050"/>
                </a:solidFill>
              </a:rPr>
              <a:t>Farm</a:t>
            </a:r>
          </a:p>
          <a:p>
            <a:pPr marL="457200" indent="-457200">
              <a:buFont typeface="Arial" panose="020B0604020202020204" pitchFamily="34" charset="0"/>
              <a:buChar char="•"/>
            </a:pPr>
            <a:r>
              <a:rPr lang="en-US" sz="3200" dirty="0" smtClean="0">
                <a:solidFill>
                  <a:srgbClr val="505050"/>
                </a:solidFill>
              </a:rPr>
              <a:t>Web Application</a:t>
            </a:r>
          </a:p>
          <a:p>
            <a:pPr marL="457200" indent="-457200">
              <a:buFont typeface="Arial" panose="020B0604020202020204" pitchFamily="34" charset="0"/>
              <a:buChar char="•"/>
            </a:pPr>
            <a:r>
              <a:rPr lang="en-US" sz="3200" dirty="0" smtClean="0">
                <a:solidFill>
                  <a:srgbClr val="505050"/>
                </a:solidFill>
              </a:rPr>
              <a:t>Site Collection</a:t>
            </a:r>
          </a:p>
          <a:p>
            <a:pPr marL="457200" indent="-457200">
              <a:buFont typeface="Arial" panose="020B0604020202020204" pitchFamily="34" charset="0"/>
              <a:buChar char="•"/>
            </a:pPr>
            <a:r>
              <a:rPr lang="en-US" sz="3200" dirty="0" smtClean="0">
                <a:solidFill>
                  <a:srgbClr val="505050"/>
                </a:solidFill>
              </a:rPr>
              <a:t>Site (</a:t>
            </a:r>
            <a:r>
              <a:rPr lang="en-US" sz="3200" dirty="0" err="1" smtClean="0">
                <a:solidFill>
                  <a:srgbClr val="505050"/>
                </a:solidFill>
              </a:rPr>
              <a:t>Subweb</a:t>
            </a:r>
            <a:r>
              <a:rPr lang="en-US" sz="3200" dirty="0" smtClean="0">
                <a:solidFill>
                  <a:srgbClr val="505050"/>
                </a:solidFill>
              </a:rPr>
              <a:t>)</a:t>
            </a:r>
          </a:p>
          <a:p>
            <a:pPr marL="457200" indent="-457200">
              <a:buFont typeface="Arial" panose="020B0604020202020204" pitchFamily="34" charset="0"/>
              <a:buChar char="•"/>
            </a:pPr>
            <a:r>
              <a:rPr lang="en-US" sz="3200" dirty="0" smtClean="0">
                <a:solidFill>
                  <a:srgbClr val="505050"/>
                </a:solidFill>
              </a:rPr>
              <a:t>List/Library</a:t>
            </a:r>
          </a:p>
          <a:p>
            <a:pPr marL="457200" indent="-457200">
              <a:buFont typeface="Arial" panose="020B0604020202020204" pitchFamily="34" charset="0"/>
              <a:buChar char="•"/>
            </a:pPr>
            <a:r>
              <a:rPr lang="en-US" sz="3200" dirty="0" smtClean="0">
                <a:solidFill>
                  <a:srgbClr val="505050"/>
                </a:solidFill>
              </a:rPr>
              <a:t>Item</a:t>
            </a:r>
            <a:endParaRPr lang="en-US" sz="3200" dirty="0">
              <a:solidFill>
                <a:srgbClr val="505050"/>
              </a:solidFill>
            </a:endParaRPr>
          </a:p>
        </p:txBody>
      </p:sp>
      <p:sp>
        <p:nvSpPr>
          <p:cNvPr id="8" name="Freeform 104"/>
          <p:cNvSpPr>
            <a:spLocks noEditPoints="1"/>
          </p:cNvSpPr>
          <p:nvPr/>
        </p:nvSpPr>
        <p:spPr bwMode="black">
          <a:xfrm>
            <a:off x="2027237" y="3344862"/>
            <a:ext cx="1147182" cy="1034852"/>
          </a:xfrm>
          <a:custGeom>
            <a:avLst/>
            <a:gdLst>
              <a:gd name="T0" fmla="*/ 37 w 61"/>
              <a:gd name="T1" fmla="*/ 43 h 61"/>
              <a:gd name="T2" fmla="*/ 18 w 61"/>
              <a:gd name="T3" fmla="*/ 37 h 61"/>
              <a:gd name="T4" fmla="*/ 24 w 61"/>
              <a:gd name="T5" fmla="*/ 18 h 61"/>
              <a:gd name="T6" fmla="*/ 43 w 61"/>
              <a:gd name="T7" fmla="*/ 24 h 61"/>
              <a:gd name="T8" fmla="*/ 37 w 61"/>
              <a:gd name="T9" fmla="*/ 43 h 61"/>
              <a:gd name="T10" fmla="*/ 61 w 61"/>
              <a:gd name="T11" fmla="*/ 28 h 61"/>
              <a:gd name="T12" fmla="*/ 58 w 61"/>
              <a:gd name="T13" fmla="*/ 18 h 61"/>
              <a:gd name="T14" fmla="*/ 50 w 61"/>
              <a:gd name="T15" fmla="*/ 19 h 61"/>
              <a:gd name="T16" fmla="*/ 47 w 61"/>
              <a:gd name="T17" fmla="*/ 15 h 61"/>
              <a:gd name="T18" fmla="*/ 50 w 61"/>
              <a:gd name="T19" fmla="*/ 7 h 61"/>
              <a:gd name="T20" fmla="*/ 41 w 61"/>
              <a:gd name="T21" fmla="*/ 2 h 61"/>
              <a:gd name="T22" fmla="*/ 36 w 61"/>
              <a:gd name="T23" fmla="*/ 9 h 61"/>
              <a:gd name="T24" fmla="*/ 30 w 61"/>
              <a:gd name="T25" fmla="*/ 8 h 61"/>
              <a:gd name="T26" fmla="*/ 27 w 61"/>
              <a:gd name="T27" fmla="*/ 0 h 61"/>
              <a:gd name="T28" fmla="*/ 17 w 61"/>
              <a:gd name="T29" fmla="*/ 3 h 61"/>
              <a:gd name="T30" fmla="*/ 18 w 61"/>
              <a:gd name="T31" fmla="*/ 11 h 61"/>
              <a:gd name="T32" fmla="*/ 15 w 61"/>
              <a:gd name="T33" fmla="*/ 14 h 61"/>
              <a:gd name="T34" fmla="*/ 7 w 61"/>
              <a:gd name="T35" fmla="*/ 11 h 61"/>
              <a:gd name="T36" fmla="*/ 2 w 61"/>
              <a:gd name="T37" fmla="*/ 20 h 61"/>
              <a:gd name="T38" fmla="*/ 8 w 61"/>
              <a:gd name="T39" fmla="*/ 25 h 61"/>
              <a:gd name="T40" fmla="*/ 7 w 61"/>
              <a:gd name="T41" fmla="*/ 30 h 61"/>
              <a:gd name="T42" fmla="*/ 0 w 61"/>
              <a:gd name="T43" fmla="*/ 33 h 61"/>
              <a:gd name="T44" fmla="*/ 2 w 61"/>
              <a:gd name="T45" fmla="*/ 43 h 61"/>
              <a:gd name="T46" fmla="*/ 11 w 61"/>
              <a:gd name="T47" fmla="*/ 42 h 61"/>
              <a:gd name="T48" fmla="*/ 14 w 61"/>
              <a:gd name="T49" fmla="*/ 47 h 61"/>
              <a:gd name="T50" fmla="*/ 11 w 61"/>
              <a:gd name="T51" fmla="*/ 54 h 61"/>
              <a:gd name="T52" fmla="*/ 20 w 61"/>
              <a:gd name="T53" fmla="*/ 59 h 61"/>
              <a:gd name="T54" fmla="*/ 25 w 61"/>
              <a:gd name="T55" fmla="*/ 53 h 61"/>
              <a:gd name="T56" fmla="*/ 30 w 61"/>
              <a:gd name="T57" fmla="*/ 53 h 61"/>
              <a:gd name="T58" fmla="*/ 33 w 61"/>
              <a:gd name="T59" fmla="*/ 61 h 61"/>
              <a:gd name="T60" fmla="*/ 43 w 61"/>
              <a:gd name="T61" fmla="*/ 58 h 61"/>
              <a:gd name="T62" fmla="*/ 42 w 61"/>
              <a:gd name="T63" fmla="*/ 50 h 61"/>
              <a:gd name="T64" fmla="*/ 46 w 61"/>
              <a:gd name="T65" fmla="*/ 47 h 61"/>
              <a:gd name="T66" fmla="*/ 54 w 61"/>
              <a:gd name="T67" fmla="*/ 50 h 61"/>
              <a:gd name="T68" fmla="*/ 59 w 61"/>
              <a:gd name="T69" fmla="*/ 41 h 61"/>
              <a:gd name="T70" fmla="*/ 52 w 61"/>
              <a:gd name="T71" fmla="*/ 36 h 61"/>
              <a:gd name="T72" fmla="*/ 53 w 61"/>
              <a:gd name="T73" fmla="*/ 31 h 61"/>
              <a:gd name="T74" fmla="*/ 61 w 61"/>
              <a:gd name="T75" fmla="*/ 28 h 61"/>
              <a:gd name="T76" fmla="*/ 28 w 61"/>
              <a:gd name="T77" fmla="*/ 26 h 61"/>
              <a:gd name="T78" fmla="*/ 26 w 61"/>
              <a:gd name="T79" fmla="*/ 33 h 61"/>
              <a:gd name="T80" fmla="*/ 33 w 61"/>
              <a:gd name="T81" fmla="*/ 35 h 61"/>
              <a:gd name="T82" fmla="*/ 35 w 61"/>
              <a:gd name="T83" fmla="*/ 28 h 61"/>
              <a:gd name="T84" fmla="*/ 28 w 61"/>
              <a:gd name="T85" fmla="*/ 26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1" h="61">
                <a:moveTo>
                  <a:pt x="37" y="43"/>
                </a:moveTo>
                <a:cubicBezTo>
                  <a:pt x="30" y="47"/>
                  <a:pt x="21" y="44"/>
                  <a:pt x="18" y="37"/>
                </a:cubicBezTo>
                <a:cubicBezTo>
                  <a:pt x="14" y="30"/>
                  <a:pt x="17" y="21"/>
                  <a:pt x="24" y="18"/>
                </a:cubicBezTo>
                <a:cubicBezTo>
                  <a:pt x="31" y="14"/>
                  <a:pt x="39" y="17"/>
                  <a:pt x="43" y="24"/>
                </a:cubicBezTo>
                <a:cubicBezTo>
                  <a:pt x="47" y="31"/>
                  <a:pt x="44" y="40"/>
                  <a:pt x="37" y="43"/>
                </a:cubicBezTo>
                <a:moveTo>
                  <a:pt x="61" y="28"/>
                </a:moveTo>
                <a:cubicBezTo>
                  <a:pt x="58" y="18"/>
                  <a:pt x="58" y="18"/>
                  <a:pt x="58" y="18"/>
                </a:cubicBezTo>
                <a:cubicBezTo>
                  <a:pt x="50" y="19"/>
                  <a:pt x="50" y="19"/>
                  <a:pt x="50" y="19"/>
                </a:cubicBezTo>
                <a:cubicBezTo>
                  <a:pt x="49" y="17"/>
                  <a:pt x="48" y="16"/>
                  <a:pt x="47" y="15"/>
                </a:cubicBezTo>
                <a:cubicBezTo>
                  <a:pt x="50" y="7"/>
                  <a:pt x="50" y="7"/>
                  <a:pt x="50" y="7"/>
                </a:cubicBezTo>
                <a:cubicBezTo>
                  <a:pt x="41" y="2"/>
                  <a:pt x="41" y="2"/>
                  <a:pt x="41" y="2"/>
                </a:cubicBezTo>
                <a:cubicBezTo>
                  <a:pt x="36" y="9"/>
                  <a:pt x="36" y="9"/>
                  <a:pt x="36" y="9"/>
                </a:cubicBezTo>
                <a:cubicBezTo>
                  <a:pt x="34" y="8"/>
                  <a:pt x="32" y="8"/>
                  <a:pt x="30" y="8"/>
                </a:cubicBezTo>
                <a:cubicBezTo>
                  <a:pt x="27" y="0"/>
                  <a:pt x="27" y="0"/>
                  <a:pt x="27" y="0"/>
                </a:cubicBezTo>
                <a:cubicBezTo>
                  <a:pt x="17" y="3"/>
                  <a:pt x="17" y="3"/>
                  <a:pt x="17" y="3"/>
                </a:cubicBezTo>
                <a:cubicBezTo>
                  <a:pt x="18" y="11"/>
                  <a:pt x="18" y="11"/>
                  <a:pt x="18" y="11"/>
                </a:cubicBezTo>
                <a:cubicBezTo>
                  <a:pt x="17" y="12"/>
                  <a:pt x="16" y="13"/>
                  <a:pt x="15" y="14"/>
                </a:cubicBezTo>
                <a:cubicBezTo>
                  <a:pt x="7" y="11"/>
                  <a:pt x="7" y="11"/>
                  <a:pt x="7" y="11"/>
                </a:cubicBezTo>
                <a:cubicBezTo>
                  <a:pt x="2" y="20"/>
                  <a:pt x="2" y="20"/>
                  <a:pt x="2" y="20"/>
                </a:cubicBezTo>
                <a:cubicBezTo>
                  <a:pt x="8" y="25"/>
                  <a:pt x="8" y="25"/>
                  <a:pt x="8" y="25"/>
                </a:cubicBezTo>
                <a:cubicBezTo>
                  <a:pt x="8" y="27"/>
                  <a:pt x="7" y="28"/>
                  <a:pt x="7" y="30"/>
                </a:cubicBezTo>
                <a:cubicBezTo>
                  <a:pt x="0" y="33"/>
                  <a:pt x="0" y="33"/>
                  <a:pt x="0" y="33"/>
                </a:cubicBezTo>
                <a:cubicBezTo>
                  <a:pt x="2" y="43"/>
                  <a:pt x="2" y="43"/>
                  <a:pt x="2" y="43"/>
                </a:cubicBezTo>
                <a:cubicBezTo>
                  <a:pt x="11" y="42"/>
                  <a:pt x="11" y="42"/>
                  <a:pt x="11" y="42"/>
                </a:cubicBezTo>
                <a:cubicBezTo>
                  <a:pt x="12" y="44"/>
                  <a:pt x="13" y="45"/>
                  <a:pt x="14" y="47"/>
                </a:cubicBezTo>
                <a:cubicBezTo>
                  <a:pt x="11" y="54"/>
                  <a:pt x="11" y="54"/>
                  <a:pt x="11" y="54"/>
                </a:cubicBezTo>
                <a:cubicBezTo>
                  <a:pt x="20" y="59"/>
                  <a:pt x="20" y="59"/>
                  <a:pt x="20" y="59"/>
                </a:cubicBezTo>
                <a:cubicBezTo>
                  <a:pt x="25" y="53"/>
                  <a:pt x="25" y="53"/>
                  <a:pt x="25" y="53"/>
                </a:cubicBezTo>
                <a:cubicBezTo>
                  <a:pt x="26" y="53"/>
                  <a:pt x="28" y="53"/>
                  <a:pt x="30" y="53"/>
                </a:cubicBezTo>
                <a:cubicBezTo>
                  <a:pt x="33" y="61"/>
                  <a:pt x="33" y="61"/>
                  <a:pt x="33" y="61"/>
                </a:cubicBezTo>
                <a:cubicBezTo>
                  <a:pt x="43" y="58"/>
                  <a:pt x="43" y="58"/>
                  <a:pt x="43" y="58"/>
                </a:cubicBezTo>
                <a:cubicBezTo>
                  <a:pt x="42" y="50"/>
                  <a:pt x="42" y="50"/>
                  <a:pt x="42" y="50"/>
                </a:cubicBezTo>
                <a:cubicBezTo>
                  <a:pt x="44" y="49"/>
                  <a:pt x="45" y="48"/>
                  <a:pt x="46" y="47"/>
                </a:cubicBezTo>
                <a:cubicBezTo>
                  <a:pt x="54" y="50"/>
                  <a:pt x="54" y="50"/>
                  <a:pt x="54" y="50"/>
                </a:cubicBezTo>
                <a:cubicBezTo>
                  <a:pt x="59" y="41"/>
                  <a:pt x="59" y="41"/>
                  <a:pt x="59" y="41"/>
                </a:cubicBezTo>
                <a:cubicBezTo>
                  <a:pt x="52" y="36"/>
                  <a:pt x="52" y="36"/>
                  <a:pt x="52" y="36"/>
                </a:cubicBezTo>
                <a:cubicBezTo>
                  <a:pt x="53" y="34"/>
                  <a:pt x="53" y="33"/>
                  <a:pt x="53" y="31"/>
                </a:cubicBezTo>
                <a:lnTo>
                  <a:pt x="61" y="28"/>
                </a:lnTo>
                <a:close/>
                <a:moveTo>
                  <a:pt x="28" y="26"/>
                </a:moveTo>
                <a:cubicBezTo>
                  <a:pt x="25" y="27"/>
                  <a:pt x="24" y="30"/>
                  <a:pt x="26" y="33"/>
                </a:cubicBezTo>
                <a:cubicBezTo>
                  <a:pt x="27" y="35"/>
                  <a:pt x="30" y="36"/>
                  <a:pt x="33" y="35"/>
                </a:cubicBezTo>
                <a:cubicBezTo>
                  <a:pt x="35" y="34"/>
                  <a:pt x="36" y="31"/>
                  <a:pt x="35" y="28"/>
                </a:cubicBezTo>
                <a:cubicBezTo>
                  <a:pt x="34" y="26"/>
                  <a:pt x="31" y="25"/>
                  <a:pt x="28" y="26"/>
                </a:cubicBezTo>
                <a:close/>
              </a:path>
            </a:pathLst>
          </a:custGeom>
          <a:solidFill>
            <a:srgbClr val="FFFFFF"/>
          </a:solidFill>
          <a:ln>
            <a:noFill/>
          </a:ln>
          <a:extLst/>
        </p:spPr>
        <p:txBody>
          <a:bodyPr vert="horz" wrap="square" lIns="93278" tIns="46639" rIns="93278" bIns="46639" numCol="1" anchor="t" anchorCtr="0" compatLnSpc="1">
            <a:prstTxWarp prst="textNoShape">
              <a:avLst/>
            </a:prstTxWarp>
          </a:bodyPr>
          <a:lstStyle/>
          <a:p>
            <a:endParaRPr lang="en-US" dirty="0">
              <a:solidFill>
                <a:srgbClr val="000000"/>
              </a:solidFill>
            </a:endParaRPr>
          </a:p>
        </p:txBody>
      </p:sp>
      <p:sp>
        <p:nvSpPr>
          <p:cNvPr id="9" name="Rectangle 8"/>
          <p:cNvSpPr/>
          <p:nvPr/>
        </p:nvSpPr>
        <p:spPr bwMode="auto">
          <a:xfrm>
            <a:off x="7383361" y="147397"/>
            <a:ext cx="183369" cy="186521"/>
          </a:xfrm>
          <a:prstGeom prst="rect">
            <a:avLst/>
          </a:prstGeom>
          <a:noFill/>
          <a:ln w="3175">
            <a:solidFill>
              <a:srgbClr val="50505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
        <p:nvSpPr>
          <p:cNvPr id="10" name="Rectangle 9"/>
          <p:cNvSpPr/>
          <p:nvPr/>
        </p:nvSpPr>
        <p:spPr bwMode="auto">
          <a:xfrm>
            <a:off x="7383361" y="144465"/>
            <a:ext cx="1143000" cy="1143000"/>
          </a:xfrm>
          <a:prstGeom prst="rect">
            <a:avLst/>
          </a:prstGeom>
          <a:solidFill>
            <a:srgbClr val="FFB900"/>
          </a:solidFill>
          <a:ln w="25400">
            <a:solidFill>
              <a:srgbClr val="00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endParaRPr lang="en-US" sz="1400" dirty="0">
              <a:gradFill>
                <a:gsLst>
                  <a:gs pos="0">
                    <a:srgbClr val="FFFFFF"/>
                  </a:gs>
                  <a:gs pos="100000">
                    <a:srgbClr val="FFFFFF"/>
                  </a:gs>
                </a:gsLst>
                <a:lin ang="5400000" scaled="0"/>
              </a:gradFill>
              <a:ea typeface="Segoe UI" pitchFamily="34" charset="0"/>
              <a:cs typeface="Segoe UI" pitchFamily="34" charset="0"/>
            </a:endParaRPr>
          </a:p>
        </p:txBody>
      </p:sp>
      <p:sp>
        <p:nvSpPr>
          <p:cNvPr id="11" name="Rectangle 10"/>
          <p:cNvSpPr/>
          <p:nvPr/>
        </p:nvSpPr>
        <p:spPr bwMode="auto">
          <a:xfrm>
            <a:off x="8678761" y="144463"/>
            <a:ext cx="1067043" cy="1143001"/>
          </a:xfrm>
          <a:prstGeom prst="rect">
            <a:avLst/>
          </a:prstGeom>
          <a:solidFill>
            <a:srgbClr val="FF8C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US" sz="28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12" name="Rectangle 11"/>
          <p:cNvSpPr/>
          <p:nvPr/>
        </p:nvSpPr>
        <p:spPr bwMode="auto">
          <a:xfrm>
            <a:off x="9952281" y="144462"/>
            <a:ext cx="1012479" cy="1143001"/>
          </a:xfrm>
          <a:prstGeom prst="rect">
            <a:avLst/>
          </a:prstGeom>
          <a:solidFill>
            <a:srgbClr val="EB3C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
        <p:nvSpPr>
          <p:cNvPr id="13" name="Rectangle 12"/>
          <p:cNvSpPr/>
          <p:nvPr/>
        </p:nvSpPr>
        <p:spPr bwMode="auto">
          <a:xfrm>
            <a:off x="11171237" y="144462"/>
            <a:ext cx="1088924" cy="1143001"/>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4281668422"/>
      </p:ext>
    </p:extLst>
  </p:cSld>
  <p:clrMapOvr>
    <a:masterClrMapping/>
  </p:clrMapOvr>
  <p:transition spd="slow">
    <p:push/>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bwMode="auto">
          <a:xfrm>
            <a:off x="-3332" y="0"/>
            <a:ext cx="2335369" cy="2004811"/>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
        <p:nvSpPr>
          <p:cNvPr id="8" name="Freeform 104"/>
          <p:cNvSpPr>
            <a:spLocks noEditPoints="1"/>
          </p:cNvSpPr>
          <p:nvPr/>
        </p:nvSpPr>
        <p:spPr bwMode="black">
          <a:xfrm>
            <a:off x="575255" y="525462"/>
            <a:ext cx="1147182" cy="1034852"/>
          </a:xfrm>
          <a:custGeom>
            <a:avLst/>
            <a:gdLst>
              <a:gd name="T0" fmla="*/ 37 w 61"/>
              <a:gd name="T1" fmla="*/ 43 h 61"/>
              <a:gd name="T2" fmla="*/ 18 w 61"/>
              <a:gd name="T3" fmla="*/ 37 h 61"/>
              <a:gd name="T4" fmla="*/ 24 w 61"/>
              <a:gd name="T5" fmla="*/ 18 h 61"/>
              <a:gd name="T6" fmla="*/ 43 w 61"/>
              <a:gd name="T7" fmla="*/ 24 h 61"/>
              <a:gd name="T8" fmla="*/ 37 w 61"/>
              <a:gd name="T9" fmla="*/ 43 h 61"/>
              <a:gd name="T10" fmla="*/ 61 w 61"/>
              <a:gd name="T11" fmla="*/ 28 h 61"/>
              <a:gd name="T12" fmla="*/ 58 w 61"/>
              <a:gd name="T13" fmla="*/ 18 h 61"/>
              <a:gd name="T14" fmla="*/ 50 w 61"/>
              <a:gd name="T15" fmla="*/ 19 h 61"/>
              <a:gd name="T16" fmla="*/ 47 w 61"/>
              <a:gd name="T17" fmla="*/ 15 h 61"/>
              <a:gd name="T18" fmla="*/ 50 w 61"/>
              <a:gd name="T19" fmla="*/ 7 h 61"/>
              <a:gd name="T20" fmla="*/ 41 w 61"/>
              <a:gd name="T21" fmla="*/ 2 h 61"/>
              <a:gd name="T22" fmla="*/ 36 w 61"/>
              <a:gd name="T23" fmla="*/ 9 h 61"/>
              <a:gd name="T24" fmla="*/ 30 w 61"/>
              <a:gd name="T25" fmla="*/ 8 h 61"/>
              <a:gd name="T26" fmla="*/ 27 w 61"/>
              <a:gd name="T27" fmla="*/ 0 h 61"/>
              <a:gd name="T28" fmla="*/ 17 w 61"/>
              <a:gd name="T29" fmla="*/ 3 h 61"/>
              <a:gd name="T30" fmla="*/ 18 w 61"/>
              <a:gd name="T31" fmla="*/ 11 h 61"/>
              <a:gd name="T32" fmla="*/ 15 w 61"/>
              <a:gd name="T33" fmla="*/ 14 h 61"/>
              <a:gd name="T34" fmla="*/ 7 w 61"/>
              <a:gd name="T35" fmla="*/ 11 h 61"/>
              <a:gd name="T36" fmla="*/ 2 w 61"/>
              <a:gd name="T37" fmla="*/ 20 h 61"/>
              <a:gd name="T38" fmla="*/ 8 w 61"/>
              <a:gd name="T39" fmla="*/ 25 h 61"/>
              <a:gd name="T40" fmla="*/ 7 w 61"/>
              <a:gd name="T41" fmla="*/ 30 h 61"/>
              <a:gd name="T42" fmla="*/ 0 w 61"/>
              <a:gd name="T43" fmla="*/ 33 h 61"/>
              <a:gd name="T44" fmla="*/ 2 w 61"/>
              <a:gd name="T45" fmla="*/ 43 h 61"/>
              <a:gd name="T46" fmla="*/ 11 w 61"/>
              <a:gd name="T47" fmla="*/ 42 h 61"/>
              <a:gd name="T48" fmla="*/ 14 w 61"/>
              <a:gd name="T49" fmla="*/ 47 h 61"/>
              <a:gd name="T50" fmla="*/ 11 w 61"/>
              <a:gd name="T51" fmla="*/ 54 h 61"/>
              <a:gd name="T52" fmla="*/ 20 w 61"/>
              <a:gd name="T53" fmla="*/ 59 h 61"/>
              <a:gd name="T54" fmla="*/ 25 w 61"/>
              <a:gd name="T55" fmla="*/ 53 h 61"/>
              <a:gd name="T56" fmla="*/ 30 w 61"/>
              <a:gd name="T57" fmla="*/ 53 h 61"/>
              <a:gd name="T58" fmla="*/ 33 w 61"/>
              <a:gd name="T59" fmla="*/ 61 h 61"/>
              <a:gd name="T60" fmla="*/ 43 w 61"/>
              <a:gd name="T61" fmla="*/ 58 h 61"/>
              <a:gd name="T62" fmla="*/ 42 w 61"/>
              <a:gd name="T63" fmla="*/ 50 h 61"/>
              <a:gd name="T64" fmla="*/ 46 w 61"/>
              <a:gd name="T65" fmla="*/ 47 h 61"/>
              <a:gd name="T66" fmla="*/ 54 w 61"/>
              <a:gd name="T67" fmla="*/ 50 h 61"/>
              <a:gd name="T68" fmla="*/ 59 w 61"/>
              <a:gd name="T69" fmla="*/ 41 h 61"/>
              <a:gd name="T70" fmla="*/ 52 w 61"/>
              <a:gd name="T71" fmla="*/ 36 h 61"/>
              <a:gd name="T72" fmla="*/ 53 w 61"/>
              <a:gd name="T73" fmla="*/ 31 h 61"/>
              <a:gd name="T74" fmla="*/ 61 w 61"/>
              <a:gd name="T75" fmla="*/ 28 h 61"/>
              <a:gd name="T76" fmla="*/ 28 w 61"/>
              <a:gd name="T77" fmla="*/ 26 h 61"/>
              <a:gd name="T78" fmla="*/ 26 w 61"/>
              <a:gd name="T79" fmla="*/ 33 h 61"/>
              <a:gd name="T80" fmla="*/ 33 w 61"/>
              <a:gd name="T81" fmla="*/ 35 h 61"/>
              <a:gd name="T82" fmla="*/ 35 w 61"/>
              <a:gd name="T83" fmla="*/ 28 h 61"/>
              <a:gd name="T84" fmla="*/ 28 w 61"/>
              <a:gd name="T85" fmla="*/ 26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1" h="61">
                <a:moveTo>
                  <a:pt x="37" y="43"/>
                </a:moveTo>
                <a:cubicBezTo>
                  <a:pt x="30" y="47"/>
                  <a:pt x="21" y="44"/>
                  <a:pt x="18" y="37"/>
                </a:cubicBezTo>
                <a:cubicBezTo>
                  <a:pt x="14" y="30"/>
                  <a:pt x="17" y="21"/>
                  <a:pt x="24" y="18"/>
                </a:cubicBezTo>
                <a:cubicBezTo>
                  <a:pt x="31" y="14"/>
                  <a:pt x="39" y="17"/>
                  <a:pt x="43" y="24"/>
                </a:cubicBezTo>
                <a:cubicBezTo>
                  <a:pt x="47" y="31"/>
                  <a:pt x="44" y="40"/>
                  <a:pt x="37" y="43"/>
                </a:cubicBezTo>
                <a:moveTo>
                  <a:pt x="61" y="28"/>
                </a:moveTo>
                <a:cubicBezTo>
                  <a:pt x="58" y="18"/>
                  <a:pt x="58" y="18"/>
                  <a:pt x="58" y="18"/>
                </a:cubicBezTo>
                <a:cubicBezTo>
                  <a:pt x="50" y="19"/>
                  <a:pt x="50" y="19"/>
                  <a:pt x="50" y="19"/>
                </a:cubicBezTo>
                <a:cubicBezTo>
                  <a:pt x="49" y="17"/>
                  <a:pt x="48" y="16"/>
                  <a:pt x="47" y="15"/>
                </a:cubicBezTo>
                <a:cubicBezTo>
                  <a:pt x="50" y="7"/>
                  <a:pt x="50" y="7"/>
                  <a:pt x="50" y="7"/>
                </a:cubicBezTo>
                <a:cubicBezTo>
                  <a:pt x="41" y="2"/>
                  <a:pt x="41" y="2"/>
                  <a:pt x="41" y="2"/>
                </a:cubicBezTo>
                <a:cubicBezTo>
                  <a:pt x="36" y="9"/>
                  <a:pt x="36" y="9"/>
                  <a:pt x="36" y="9"/>
                </a:cubicBezTo>
                <a:cubicBezTo>
                  <a:pt x="34" y="8"/>
                  <a:pt x="32" y="8"/>
                  <a:pt x="30" y="8"/>
                </a:cubicBezTo>
                <a:cubicBezTo>
                  <a:pt x="27" y="0"/>
                  <a:pt x="27" y="0"/>
                  <a:pt x="27" y="0"/>
                </a:cubicBezTo>
                <a:cubicBezTo>
                  <a:pt x="17" y="3"/>
                  <a:pt x="17" y="3"/>
                  <a:pt x="17" y="3"/>
                </a:cubicBezTo>
                <a:cubicBezTo>
                  <a:pt x="18" y="11"/>
                  <a:pt x="18" y="11"/>
                  <a:pt x="18" y="11"/>
                </a:cubicBezTo>
                <a:cubicBezTo>
                  <a:pt x="17" y="12"/>
                  <a:pt x="16" y="13"/>
                  <a:pt x="15" y="14"/>
                </a:cubicBezTo>
                <a:cubicBezTo>
                  <a:pt x="7" y="11"/>
                  <a:pt x="7" y="11"/>
                  <a:pt x="7" y="11"/>
                </a:cubicBezTo>
                <a:cubicBezTo>
                  <a:pt x="2" y="20"/>
                  <a:pt x="2" y="20"/>
                  <a:pt x="2" y="20"/>
                </a:cubicBezTo>
                <a:cubicBezTo>
                  <a:pt x="8" y="25"/>
                  <a:pt x="8" y="25"/>
                  <a:pt x="8" y="25"/>
                </a:cubicBezTo>
                <a:cubicBezTo>
                  <a:pt x="8" y="27"/>
                  <a:pt x="7" y="28"/>
                  <a:pt x="7" y="30"/>
                </a:cubicBezTo>
                <a:cubicBezTo>
                  <a:pt x="0" y="33"/>
                  <a:pt x="0" y="33"/>
                  <a:pt x="0" y="33"/>
                </a:cubicBezTo>
                <a:cubicBezTo>
                  <a:pt x="2" y="43"/>
                  <a:pt x="2" y="43"/>
                  <a:pt x="2" y="43"/>
                </a:cubicBezTo>
                <a:cubicBezTo>
                  <a:pt x="11" y="42"/>
                  <a:pt x="11" y="42"/>
                  <a:pt x="11" y="42"/>
                </a:cubicBezTo>
                <a:cubicBezTo>
                  <a:pt x="12" y="44"/>
                  <a:pt x="13" y="45"/>
                  <a:pt x="14" y="47"/>
                </a:cubicBezTo>
                <a:cubicBezTo>
                  <a:pt x="11" y="54"/>
                  <a:pt x="11" y="54"/>
                  <a:pt x="11" y="54"/>
                </a:cubicBezTo>
                <a:cubicBezTo>
                  <a:pt x="20" y="59"/>
                  <a:pt x="20" y="59"/>
                  <a:pt x="20" y="59"/>
                </a:cubicBezTo>
                <a:cubicBezTo>
                  <a:pt x="25" y="53"/>
                  <a:pt x="25" y="53"/>
                  <a:pt x="25" y="53"/>
                </a:cubicBezTo>
                <a:cubicBezTo>
                  <a:pt x="26" y="53"/>
                  <a:pt x="28" y="53"/>
                  <a:pt x="30" y="53"/>
                </a:cubicBezTo>
                <a:cubicBezTo>
                  <a:pt x="33" y="61"/>
                  <a:pt x="33" y="61"/>
                  <a:pt x="33" y="61"/>
                </a:cubicBezTo>
                <a:cubicBezTo>
                  <a:pt x="43" y="58"/>
                  <a:pt x="43" y="58"/>
                  <a:pt x="43" y="58"/>
                </a:cubicBezTo>
                <a:cubicBezTo>
                  <a:pt x="42" y="50"/>
                  <a:pt x="42" y="50"/>
                  <a:pt x="42" y="50"/>
                </a:cubicBezTo>
                <a:cubicBezTo>
                  <a:pt x="44" y="49"/>
                  <a:pt x="45" y="48"/>
                  <a:pt x="46" y="47"/>
                </a:cubicBezTo>
                <a:cubicBezTo>
                  <a:pt x="54" y="50"/>
                  <a:pt x="54" y="50"/>
                  <a:pt x="54" y="50"/>
                </a:cubicBezTo>
                <a:cubicBezTo>
                  <a:pt x="59" y="41"/>
                  <a:pt x="59" y="41"/>
                  <a:pt x="59" y="41"/>
                </a:cubicBezTo>
                <a:cubicBezTo>
                  <a:pt x="52" y="36"/>
                  <a:pt x="52" y="36"/>
                  <a:pt x="52" y="36"/>
                </a:cubicBezTo>
                <a:cubicBezTo>
                  <a:pt x="53" y="34"/>
                  <a:pt x="53" y="33"/>
                  <a:pt x="53" y="31"/>
                </a:cubicBezTo>
                <a:lnTo>
                  <a:pt x="61" y="28"/>
                </a:lnTo>
                <a:close/>
                <a:moveTo>
                  <a:pt x="28" y="26"/>
                </a:moveTo>
                <a:cubicBezTo>
                  <a:pt x="25" y="27"/>
                  <a:pt x="24" y="30"/>
                  <a:pt x="26" y="33"/>
                </a:cubicBezTo>
                <a:cubicBezTo>
                  <a:pt x="27" y="35"/>
                  <a:pt x="30" y="36"/>
                  <a:pt x="33" y="35"/>
                </a:cubicBezTo>
                <a:cubicBezTo>
                  <a:pt x="35" y="34"/>
                  <a:pt x="36" y="31"/>
                  <a:pt x="35" y="28"/>
                </a:cubicBezTo>
                <a:cubicBezTo>
                  <a:pt x="34" y="26"/>
                  <a:pt x="31" y="25"/>
                  <a:pt x="28" y="26"/>
                </a:cubicBezTo>
                <a:close/>
              </a:path>
            </a:pathLst>
          </a:custGeom>
          <a:solidFill>
            <a:srgbClr val="FFFFFF"/>
          </a:solidFill>
          <a:ln>
            <a:noFill/>
          </a:ln>
          <a:extLst/>
        </p:spPr>
        <p:txBody>
          <a:bodyPr vert="horz" wrap="square" lIns="93278" tIns="46639" rIns="93278" bIns="46639" numCol="1" anchor="t" anchorCtr="0" compatLnSpc="1">
            <a:prstTxWarp prst="textNoShape">
              <a:avLst/>
            </a:prstTxWarp>
          </a:bodyPr>
          <a:lstStyle/>
          <a:p>
            <a:endParaRPr lang="en-US" dirty="0">
              <a:solidFill>
                <a:srgbClr val="000000"/>
              </a:solidFill>
            </a:endParaRPr>
          </a:p>
        </p:txBody>
      </p:sp>
      <p:sp>
        <p:nvSpPr>
          <p:cNvPr id="9" name="Rectangle 8"/>
          <p:cNvSpPr/>
          <p:nvPr/>
        </p:nvSpPr>
        <p:spPr bwMode="auto">
          <a:xfrm>
            <a:off x="7383361" y="147397"/>
            <a:ext cx="183369" cy="186521"/>
          </a:xfrm>
          <a:prstGeom prst="rect">
            <a:avLst/>
          </a:prstGeom>
          <a:noFill/>
          <a:ln w="3175">
            <a:solidFill>
              <a:srgbClr val="50505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
        <p:nvSpPr>
          <p:cNvPr id="10" name="Rectangle 9"/>
          <p:cNvSpPr/>
          <p:nvPr/>
        </p:nvSpPr>
        <p:spPr bwMode="auto">
          <a:xfrm>
            <a:off x="7383361" y="144465"/>
            <a:ext cx="1143000" cy="1143000"/>
          </a:xfrm>
          <a:prstGeom prst="rect">
            <a:avLst/>
          </a:prstGeom>
          <a:solidFill>
            <a:srgbClr val="FFB900"/>
          </a:solidFill>
          <a:ln w="25400">
            <a:solidFill>
              <a:srgbClr val="00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endParaRPr lang="en-US" sz="1400" dirty="0">
              <a:gradFill>
                <a:gsLst>
                  <a:gs pos="0">
                    <a:srgbClr val="FFFFFF"/>
                  </a:gs>
                  <a:gs pos="100000">
                    <a:srgbClr val="FFFFFF"/>
                  </a:gs>
                </a:gsLst>
                <a:lin ang="5400000" scaled="0"/>
              </a:gradFill>
              <a:ea typeface="Segoe UI" pitchFamily="34" charset="0"/>
              <a:cs typeface="Segoe UI" pitchFamily="34" charset="0"/>
            </a:endParaRPr>
          </a:p>
        </p:txBody>
      </p:sp>
      <p:sp>
        <p:nvSpPr>
          <p:cNvPr id="11" name="Rectangle 10"/>
          <p:cNvSpPr/>
          <p:nvPr/>
        </p:nvSpPr>
        <p:spPr bwMode="auto">
          <a:xfrm>
            <a:off x="8678761" y="144463"/>
            <a:ext cx="1067043" cy="1143001"/>
          </a:xfrm>
          <a:prstGeom prst="rect">
            <a:avLst/>
          </a:prstGeom>
          <a:solidFill>
            <a:srgbClr val="FF8C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US" sz="28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12" name="Rectangle 11"/>
          <p:cNvSpPr/>
          <p:nvPr/>
        </p:nvSpPr>
        <p:spPr bwMode="auto">
          <a:xfrm>
            <a:off x="9952281" y="144462"/>
            <a:ext cx="1012479" cy="1143001"/>
          </a:xfrm>
          <a:prstGeom prst="rect">
            <a:avLst/>
          </a:prstGeom>
          <a:solidFill>
            <a:srgbClr val="EB3C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
        <p:nvSpPr>
          <p:cNvPr id="13" name="Rectangle 12"/>
          <p:cNvSpPr/>
          <p:nvPr/>
        </p:nvSpPr>
        <p:spPr bwMode="auto">
          <a:xfrm>
            <a:off x="11171237" y="144462"/>
            <a:ext cx="1088924" cy="1143001"/>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pic>
        <p:nvPicPr>
          <p:cNvPr id="14"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027459" y="1324601"/>
            <a:ext cx="8431061" cy="5562599"/>
          </a:xfrm>
          <a:prstGeom prst="rect">
            <a:avLst/>
          </a:prstGeom>
          <a:noFill/>
          <a:ln>
            <a:noFill/>
          </a:ln>
          <a:effectLst/>
          <a:extLst/>
        </p:spPr>
      </p:pic>
    </p:spTree>
    <p:extLst>
      <p:ext uri="{BB962C8B-B14F-4D97-AF65-F5344CB8AC3E}">
        <p14:creationId xmlns:p14="http://schemas.microsoft.com/office/powerpoint/2010/main" val="3189629206"/>
      </p:ext>
    </p:extLst>
  </p:cSld>
  <p:clrMapOvr>
    <a:masterClrMapping/>
  </p:clrMapOvr>
  <p:transition spd="slow">
    <p:push/>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bwMode="auto">
          <a:xfrm>
            <a:off x="2501" y="-1"/>
            <a:ext cx="5438566" cy="6994525"/>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p:nvPr>
        </p:nvSpPr>
        <p:spPr>
          <a:xfrm>
            <a:off x="274639" y="295274"/>
            <a:ext cx="4571998" cy="4725988"/>
          </a:xfrm>
        </p:spPr>
        <p:txBody>
          <a:bodyPr/>
          <a:lstStyle/>
          <a:p>
            <a:r>
              <a:rPr lang="en-US" sz="4896" dirty="0" smtClean="0">
                <a:solidFill>
                  <a:schemeClr val="bg1"/>
                </a:solidFill>
              </a:rPr>
              <a:t>Making the Most of Today’s Investment </a:t>
            </a:r>
            <a:endParaRPr lang="en-US" sz="4896" dirty="0">
              <a:solidFill>
                <a:schemeClr val="bg1"/>
              </a:solidFill>
            </a:endParaRPr>
          </a:p>
        </p:txBody>
      </p:sp>
      <p:sp>
        <p:nvSpPr>
          <p:cNvPr id="6" name="TextBox 5"/>
          <p:cNvSpPr txBox="1"/>
          <p:nvPr/>
        </p:nvSpPr>
        <p:spPr>
          <a:xfrm>
            <a:off x="6059615" y="1839475"/>
            <a:ext cx="6200545" cy="5909310"/>
          </a:xfrm>
          <a:prstGeom prst="rect">
            <a:avLst/>
          </a:prstGeom>
          <a:noFill/>
        </p:spPr>
        <p:txBody>
          <a:bodyPr wrap="square" lIns="0" tIns="0" rIns="0" bIns="0" rtlCol="0">
            <a:spAutoFit/>
          </a:bodyPr>
          <a:lstStyle/>
          <a:p>
            <a:r>
              <a:rPr lang="en-US" sz="3200" dirty="0" smtClean="0">
                <a:solidFill>
                  <a:srgbClr val="505050"/>
                </a:solidFill>
              </a:rPr>
              <a:t>Same platform dependencies</a:t>
            </a:r>
            <a:endParaRPr lang="en-US" sz="3200" dirty="0">
              <a:solidFill>
                <a:srgbClr val="505050"/>
              </a:solidFill>
            </a:endParaRPr>
          </a:p>
          <a:p>
            <a:endParaRPr lang="en-US" sz="3200" dirty="0">
              <a:solidFill>
                <a:srgbClr val="505050"/>
              </a:solidFill>
            </a:endParaRPr>
          </a:p>
          <a:p>
            <a:pPr marL="457200" indent="-457200">
              <a:buFont typeface="Arial" panose="020B0604020202020204" pitchFamily="34" charset="0"/>
              <a:buChar char="•"/>
            </a:pPr>
            <a:r>
              <a:rPr lang="en-US" sz="3200" dirty="0" smtClean="0">
                <a:solidFill>
                  <a:srgbClr val="505050"/>
                </a:solidFill>
              </a:rPr>
              <a:t>Windows Server 2008 R2 SP1</a:t>
            </a:r>
          </a:p>
          <a:p>
            <a:pPr marL="457200" indent="-457200">
              <a:buFont typeface="Arial" panose="020B0604020202020204" pitchFamily="34" charset="0"/>
              <a:buChar char="•"/>
            </a:pPr>
            <a:r>
              <a:rPr lang="en-US" sz="3200" dirty="0" smtClean="0">
                <a:solidFill>
                  <a:srgbClr val="505050"/>
                </a:solidFill>
              </a:rPr>
              <a:t>SQL Server 2008 R2 SP1</a:t>
            </a:r>
          </a:p>
          <a:p>
            <a:pPr marL="457200" indent="-457200">
              <a:buFont typeface="Arial" panose="020B0604020202020204" pitchFamily="34" charset="0"/>
              <a:buChar char="•"/>
            </a:pPr>
            <a:r>
              <a:rPr lang="en-US" sz="3200" dirty="0" smtClean="0">
                <a:solidFill>
                  <a:srgbClr val="505050"/>
                </a:solidFill>
              </a:rPr>
              <a:t>CPU + Memory + I/O</a:t>
            </a:r>
          </a:p>
          <a:p>
            <a:endParaRPr lang="en-US" sz="3200" dirty="0">
              <a:solidFill>
                <a:srgbClr val="505050"/>
              </a:solidFill>
            </a:endParaRPr>
          </a:p>
          <a:p>
            <a:r>
              <a:rPr lang="en-US" sz="3200" dirty="0" smtClean="0">
                <a:solidFill>
                  <a:srgbClr val="505050"/>
                </a:solidFill>
              </a:rPr>
              <a:t>Except:</a:t>
            </a:r>
          </a:p>
          <a:p>
            <a:pPr marL="457200" indent="-457200">
              <a:buFont typeface="Arial" panose="020B0604020202020204" pitchFamily="34" charset="0"/>
              <a:buChar char="•"/>
            </a:pPr>
            <a:r>
              <a:rPr lang="en-US" sz="3200" dirty="0" smtClean="0">
                <a:solidFill>
                  <a:srgbClr val="505050"/>
                </a:solidFill>
              </a:rPr>
              <a:t>Windows 2012/SQL 2012</a:t>
            </a:r>
          </a:p>
          <a:p>
            <a:pPr marL="457200" indent="-457200">
              <a:buFont typeface="Arial" panose="020B0604020202020204" pitchFamily="34" charset="0"/>
              <a:buChar char="•"/>
            </a:pPr>
            <a:r>
              <a:rPr lang="en-US" sz="3200" dirty="0" smtClean="0">
                <a:solidFill>
                  <a:srgbClr val="505050"/>
                </a:solidFill>
              </a:rPr>
              <a:t>Memory requirements go UP</a:t>
            </a:r>
          </a:p>
          <a:p>
            <a:pPr marL="457200" indent="-457200">
              <a:buFont typeface="Arial" panose="020B0604020202020204" pitchFamily="34" charset="0"/>
              <a:buChar char="•"/>
            </a:pPr>
            <a:r>
              <a:rPr lang="en-US" sz="3200" dirty="0">
                <a:solidFill>
                  <a:srgbClr val="505050"/>
                </a:solidFill>
              </a:rPr>
              <a:t>	</a:t>
            </a:r>
            <a:r>
              <a:rPr lang="en-US" sz="3200" dirty="0" smtClean="0">
                <a:solidFill>
                  <a:srgbClr val="505050"/>
                </a:solidFill>
              </a:rPr>
              <a:t>WFE:  8GB</a:t>
            </a:r>
            <a:r>
              <a:rPr lang="en-US" sz="3200" dirty="0" smtClean="0">
                <a:solidFill>
                  <a:srgbClr val="505050"/>
                </a:solidFill>
                <a:sym typeface="Wingdings" panose="05000000000000000000" pitchFamily="2" charset="2"/>
              </a:rPr>
              <a:t>1</a:t>
            </a:r>
            <a:r>
              <a:rPr lang="en-US" sz="3200" dirty="0" smtClean="0">
                <a:solidFill>
                  <a:srgbClr val="505050"/>
                </a:solidFill>
              </a:rPr>
              <a:t>2GB [24-32GB!]</a:t>
            </a:r>
          </a:p>
          <a:p>
            <a:endParaRPr lang="en-US" sz="3200" dirty="0">
              <a:solidFill>
                <a:srgbClr val="505050"/>
              </a:solidFill>
            </a:endParaRPr>
          </a:p>
          <a:p>
            <a:endParaRPr lang="en-US" sz="3200" dirty="0" smtClean="0">
              <a:solidFill>
                <a:srgbClr val="505050"/>
              </a:solidFill>
            </a:endParaRPr>
          </a:p>
        </p:txBody>
      </p:sp>
      <p:sp>
        <p:nvSpPr>
          <p:cNvPr id="8" name="Freeform 104"/>
          <p:cNvSpPr>
            <a:spLocks noEditPoints="1"/>
          </p:cNvSpPr>
          <p:nvPr/>
        </p:nvSpPr>
        <p:spPr bwMode="black">
          <a:xfrm>
            <a:off x="2027237" y="3344862"/>
            <a:ext cx="1147182" cy="1034852"/>
          </a:xfrm>
          <a:custGeom>
            <a:avLst/>
            <a:gdLst>
              <a:gd name="T0" fmla="*/ 37 w 61"/>
              <a:gd name="T1" fmla="*/ 43 h 61"/>
              <a:gd name="T2" fmla="*/ 18 w 61"/>
              <a:gd name="T3" fmla="*/ 37 h 61"/>
              <a:gd name="T4" fmla="*/ 24 w 61"/>
              <a:gd name="T5" fmla="*/ 18 h 61"/>
              <a:gd name="T6" fmla="*/ 43 w 61"/>
              <a:gd name="T7" fmla="*/ 24 h 61"/>
              <a:gd name="T8" fmla="*/ 37 w 61"/>
              <a:gd name="T9" fmla="*/ 43 h 61"/>
              <a:gd name="T10" fmla="*/ 61 w 61"/>
              <a:gd name="T11" fmla="*/ 28 h 61"/>
              <a:gd name="T12" fmla="*/ 58 w 61"/>
              <a:gd name="T13" fmla="*/ 18 h 61"/>
              <a:gd name="T14" fmla="*/ 50 w 61"/>
              <a:gd name="T15" fmla="*/ 19 h 61"/>
              <a:gd name="T16" fmla="*/ 47 w 61"/>
              <a:gd name="T17" fmla="*/ 15 h 61"/>
              <a:gd name="T18" fmla="*/ 50 w 61"/>
              <a:gd name="T19" fmla="*/ 7 h 61"/>
              <a:gd name="T20" fmla="*/ 41 w 61"/>
              <a:gd name="T21" fmla="*/ 2 h 61"/>
              <a:gd name="T22" fmla="*/ 36 w 61"/>
              <a:gd name="T23" fmla="*/ 9 h 61"/>
              <a:gd name="T24" fmla="*/ 30 w 61"/>
              <a:gd name="T25" fmla="*/ 8 h 61"/>
              <a:gd name="T26" fmla="*/ 27 w 61"/>
              <a:gd name="T27" fmla="*/ 0 h 61"/>
              <a:gd name="T28" fmla="*/ 17 w 61"/>
              <a:gd name="T29" fmla="*/ 3 h 61"/>
              <a:gd name="T30" fmla="*/ 18 w 61"/>
              <a:gd name="T31" fmla="*/ 11 h 61"/>
              <a:gd name="T32" fmla="*/ 15 w 61"/>
              <a:gd name="T33" fmla="*/ 14 h 61"/>
              <a:gd name="T34" fmla="*/ 7 w 61"/>
              <a:gd name="T35" fmla="*/ 11 h 61"/>
              <a:gd name="T36" fmla="*/ 2 w 61"/>
              <a:gd name="T37" fmla="*/ 20 h 61"/>
              <a:gd name="T38" fmla="*/ 8 w 61"/>
              <a:gd name="T39" fmla="*/ 25 h 61"/>
              <a:gd name="T40" fmla="*/ 7 w 61"/>
              <a:gd name="T41" fmla="*/ 30 h 61"/>
              <a:gd name="T42" fmla="*/ 0 w 61"/>
              <a:gd name="T43" fmla="*/ 33 h 61"/>
              <a:gd name="T44" fmla="*/ 2 w 61"/>
              <a:gd name="T45" fmla="*/ 43 h 61"/>
              <a:gd name="T46" fmla="*/ 11 w 61"/>
              <a:gd name="T47" fmla="*/ 42 h 61"/>
              <a:gd name="T48" fmla="*/ 14 w 61"/>
              <a:gd name="T49" fmla="*/ 47 h 61"/>
              <a:gd name="T50" fmla="*/ 11 w 61"/>
              <a:gd name="T51" fmla="*/ 54 h 61"/>
              <a:gd name="T52" fmla="*/ 20 w 61"/>
              <a:gd name="T53" fmla="*/ 59 h 61"/>
              <a:gd name="T54" fmla="*/ 25 w 61"/>
              <a:gd name="T55" fmla="*/ 53 h 61"/>
              <a:gd name="T56" fmla="*/ 30 w 61"/>
              <a:gd name="T57" fmla="*/ 53 h 61"/>
              <a:gd name="T58" fmla="*/ 33 w 61"/>
              <a:gd name="T59" fmla="*/ 61 h 61"/>
              <a:gd name="T60" fmla="*/ 43 w 61"/>
              <a:gd name="T61" fmla="*/ 58 h 61"/>
              <a:gd name="T62" fmla="*/ 42 w 61"/>
              <a:gd name="T63" fmla="*/ 50 h 61"/>
              <a:gd name="T64" fmla="*/ 46 w 61"/>
              <a:gd name="T65" fmla="*/ 47 h 61"/>
              <a:gd name="T66" fmla="*/ 54 w 61"/>
              <a:gd name="T67" fmla="*/ 50 h 61"/>
              <a:gd name="T68" fmla="*/ 59 w 61"/>
              <a:gd name="T69" fmla="*/ 41 h 61"/>
              <a:gd name="T70" fmla="*/ 52 w 61"/>
              <a:gd name="T71" fmla="*/ 36 h 61"/>
              <a:gd name="T72" fmla="*/ 53 w 61"/>
              <a:gd name="T73" fmla="*/ 31 h 61"/>
              <a:gd name="T74" fmla="*/ 61 w 61"/>
              <a:gd name="T75" fmla="*/ 28 h 61"/>
              <a:gd name="T76" fmla="*/ 28 w 61"/>
              <a:gd name="T77" fmla="*/ 26 h 61"/>
              <a:gd name="T78" fmla="*/ 26 w 61"/>
              <a:gd name="T79" fmla="*/ 33 h 61"/>
              <a:gd name="T80" fmla="*/ 33 w 61"/>
              <a:gd name="T81" fmla="*/ 35 h 61"/>
              <a:gd name="T82" fmla="*/ 35 w 61"/>
              <a:gd name="T83" fmla="*/ 28 h 61"/>
              <a:gd name="T84" fmla="*/ 28 w 61"/>
              <a:gd name="T85" fmla="*/ 26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1" h="61">
                <a:moveTo>
                  <a:pt x="37" y="43"/>
                </a:moveTo>
                <a:cubicBezTo>
                  <a:pt x="30" y="47"/>
                  <a:pt x="21" y="44"/>
                  <a:pt x="18" y="37"/>
                </a:cubicBezTo>
                <a:cubicBezTo>
                  <a:pt x="14" y="30"/>
                  <a:pt x="17" y="21"/>
                  <a:pt x="24" y="18"/>
                </a:cubicBezTo>
                <a:cubicBezTo>
                  <a:pt x="31" y="14"/>
                  <a:pt x="39" y="17"/>
                  <a:pt x="43" y="24"/>
                </a:cubicBezTo>
                <a:cubicBezTo>
                  <a:pt x="47" y="31"/>
                  <a:pt x="44" y="40"/>
                  <a:pt x="37" y="43"/>
                </a:cubicBezTo>
                <a:moveTo>
                  <a:pt x="61" y="28"/>
                </a:moveTo>
                <a:cubicBezTo>
                  <a:pt x="58" y="18"/>
                  <a:pt x="58" y="18"/>
                  <a:pt x="58" y="18"/>
                </a:cubicBezTo>
                <a:cubicBezTo>
                  <a:pt x="50" y="19"/>
                  <a:pt x="50" y="19"/>
                  <a:pt x="50" y="19"/>
                </a:cubicBezTo>
                <a:cubicBezTo>
                  <a:pt x="49" y="17"/>
                  <a:pt x="48" y="16"/>
                  <a:pt x="47" y="15"/>
                </a:cubicBezTo>
                <a:cubicBezTo>
                  <a:pt x="50" y="7"/>
                  <a:pt x="50" y="7"/>
                  <a:pt x="50" y="7"/>
                </a:cubicBezTo>
                <a:cubicBezTo>
                  <a:pt x="41" y="2"/>
                  <a:pt x="41" y="2"/>
                  <a:pt x="41" y="2"/>
                </a:cubicBezTo>
                <a:cubicBezTo>
                  <a:pt x="36" y="9"/>
                  <a:pt x="36" y="9"/>
                  <a:pt x="36" y="9"/>
                </a:cubicBezTo>
                <a:cubicBezTo>
                  <a:pt x="34" y="8"/>
                  <a:pt x="32" y="8"/>
                  <a:pt x="30" y="8"/>
                </a:cubicBezTo>
                <a:cubicBezTo>
                  <a:pt x="27" y="0"/>
                  <a:pt x="27" y="0"/>
                  <a:pt x="27" y="0"/>
                </a:cubicBezTo>
                <a:cubicBezTo>
                  <a:pt x="17" y="3"/>
                  <a:pt x="17" y="3"/>
                  <a:pt x="17" y="3"/>
                </a:cubicBezTo>
                <a:cubicBezTo>
                  <a:pt x="18" y="11"/>
                  <a:pt x="18" y="11"/>
                  <a:pt x="18" y="11"/>
                </a:cubicBezTo>
                <a:cubicBezTo>
                  <a:pt x="17" y="12"/>
                  <a:pt x="16" y="13"/>
                  <a:pt x="15" y="14"/>
                </a:cubicBezTo>
                <a:cubicBezTo>
                  <a:pt x="7" y="11"/>
                  <a:pt x="7" y="11"/>
                  <a:pt x="7" y="11"/>
                </a:cubicBezTo>
                <a:cubicBezTo>
                  <a:pt x="2" y="20"/>
                  <a:pt x="2" y="20"/>
                  <a:pt x="2" y="20"/>
                </a:cubicBezTo>
                <a:cubicBezTo>
                  <a:pt x="8" y="25"/>
                  <a:pt x="8" y="25"/>
                  <a:pt x="8" y="25"/>
                </a:cubicBezTo>
                <a:cubicBezTo>
                  <a:pt x="8" y="27"/>
                  <a:pt x="7" y="28"/>
                  <a:pt x="7" y="30"/>
                </a:cubicBezTo>
                <a:cubicBezTo>
                  <a:pt x="0" y="33"/>
                  <a:pt x="0" y="33"/>
                  <a:pt x="0" y="33"/>
                </a:cubicBezTo>
                <a:cubicBezTo>
                  <a:pt x="2" y="43"/>
                  <a:pt x="2" y="43"/>
                  <a:pt x="2" y="43"/>
                </a:cubicBezTo>
                <a:cubicBezTo>
                  <a:pt x="11" y="42"/>
                  <a:pt x="11" y="42"/>
                  <a:pt x="11" y="42"/>
                </a:cubicBezTo>
                <a:cubicBezTo>
                  <a:pt x="12" y="44"/>
                  <a:pt x="13" y="45"/>
                  <a:pt x="14" y="47"/>
                </a:cubicBezTo>
                <a:cubicBezTo>
                  <a:pt x="11" y="54"/>
                  <a:pt x="11" y="54"/>
                  <a:pt x="11" y="54"/>
                </a:cubicBezTo>
                <a:cubicBezTo>
                  <a:pt x="20" y="59"/>
                  <a:pt x="20" y="59"/>
                  <a:pt x="20" y="59"/>
                </a:cubicBezTo>
                <a:cubicBezTo>
                  <a:pt x="25" y="53"/>
                  <a:pt x="25" y="53"/>
                  <a:pt x="25" y="53"/>
                </a:cubicBezTo>
                <a:cubicBezTo>
                  <a:pt x="26" y="53"/>
                  <a:pt x="28" y="53"/>
                  <a:pt x="30" y="53"/>
                </a:cubicBezTo>
                <a:cubicBezTo>
                  <a:pt x="33" y="61"/>
                  <a:pt x="33" y="61"/>
                  <a:pt x="33" y="61"/>
                </a:cubicBezTo>
                <a:cubicBezTo>
                  <a:pt x="43" y="58"/>
                  <a:pt x="43" y="58"/>
                  <a:pt x="43" y="58"/>
                </a:cubicBezTo>
                <a:cubicBezTo>
                  <a:pt x="42" y="50"/>
                  <a:pt x="42" y="50"/>
                  <a:pt x="42" y="50"/>
                </a:cubicBezTo>
                <a:cubicBezTo>
                  <a:pt x="44" y="49"/>
                  <a:pt x="45" y="48"/>
                  <a:pt x="46" y="47"/>
                </a:cubicBezTo>
                <a:cubicBezTo>
                  <a:pt x="54" y="50"/>
                  <a:pt x="54" y="50"/>
                  <a:pt x="54" y="50"/>
                </a:cubicBezTo>
                <a:cubicBezTo>
                  <a:pt x="59" y="41"/>
                  <a:pt x="59" y="41"/>
                  <a:pt x="59" y="41"/>
                </a:cubicBezTo>
                <a:cubicBezTo>
                  <a:pt x="52" y="36"/>
                  <a:pt x="52" y="36"/>
                  <a:pt x="52" y="36"/>
                </a:cubicBezTo>
                <a:cubicBezTo>
                  <a:pt x="53" y="34"/>
                  <a:pt x="53" y="33"/>
                  <a:pt x="53" y="31"/>
                </a:cubicBezTo>
                <a:lnTo>
                  <a:pt x="61" y="28"/>
                </a:lnTo>
                <a:close/>
                <a:moveTo>
                  <a:pt x="28" y="26"/>
                </a:moveTo>
                <a:cubicBezTo>
                  <a:pt x="25" y="27"/>
                  <a:pt x="24" y="30"/>
                  <a:pt x="26" y="33"/>
                </a:cubicBezTo>
                <a:cubicBezTo>
                  <a:pt x="27" y="35"/>
                  <a:pt x="30" y="36"/>
                  <a:pt x="33" y="35"/>
                </a:cubicBezTo>
                <a:cubicBezTo>
                  <a:pt x="35" y="34"/>
                  <a:pt x="36" y="31"/>
                  <a:pt x="35" y="28"/>
                </a:cubicBezTo>
                <a:cubicBezTo>
                  <a:pt x="34" y="26"/>
                  <a:pt x="31" y="25"/>
                  <a:pt x="28" y="26"/>
                </a:cubicBezTo>
                <a:close/>
              </a:path>
            </a:pathLst>
          </a:custGeom>
          <a:solidFill>
            <a:srgbClr val="FFFFFF"/>
          </a:solidFill>
          <a:ln>
            <a:noFill/>
          </a:ln>
          <a:extLst/>
        </p:spPr>
        <p:txBody>
          <a:bodyPr vert="horz" wrap="square" lIns="93278" tIns="46639" rIns="93278" bIns="46639" numCol="1" anchor="t" anchorCtr="0" compatLnSpc="1">
            <a:prstTxWarp prst="textNoShape">
              <a:avLst/>
            </a:prstTxWarp>
          </a:bodyPr>
          <a:lstStyle/>
          <a:p>
            <a:endParaRPr lang="en-US" dirty="0">
              <a:solidFill>
                <a:srgbClr val="000000"/>
              </a:solidFill>
            </a:endParaRPr>
          </a:p>
        </p:txBody>
      </p:sp>
      <p:sp>
        <p:nvSpPr>
          <p:cNvPr id="9" name="Rectangle 8"/>
          <p:cNvSpPr/>
          <p:nvPr/>
        </p:nvSpPr>
        <p:spPr bwMode="auto">
          <a:xfrm>
            <a:off x="7383361" y="147397"/>
            <a:ext cx="183369" cy="186521"/>
          </a:xfrm>
          <a:prstGeom prst="rect">
            <a:avLst/>
          </a:prstGeom>
          <a:noFill/>
          <a:ln w="3175">
            <a:solidFill>
              <a:srgbClr val="50505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
        <p:nvSpPr>
          <p:cNvPr id="10" name="Rectangle 9"/>
          <p:cNvSpPr/>
          <p:nvPr/>
        </p:nvSpPr>
        <p:spPr bwMode="auto">
          <a:xfrm>
            <a:off x="7383361" y="144465"/>
            <a:ext cx="1143000" cy="1143000"/>
          </a:xfrm>
          <a:prstGeom prst="rect">
            <a:avLst/>
          </a:prstGeom>
          <a:solidFill>
            <a:srgbClr val="FFB900"/>
          </a:solidFill>
          <a:ln w="25400">
            <a:solidFill>
              <a:srgbClr val="00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endParaRPr lang="en-US" sz="1400" dirty="0">
              <a:gradFill>
                <a:gsLst>
                  <a:gs pos="0">
                    <a:srgbClr val="FFFFFF"/>
                  </a:gs>
                  <a:gs pos="100000">
                    <a:srgbClr val="FFFFFF"/>
                  </a:gs>
                </a:gsLst>
                <a:lin ang="5400000" scaled="0"/>
              </a:gradFill>
              <a:ea typeface="Segoe UI" pitchFamily="34" charset="0"/>
              <a:cs typeface="Segoe UI" pitchFamily="34" charset="0"/>
            </a:endParaRPr>
          </a:p>
        </p:txBody>
      </p:sp>
      <p:sp>
        <p:nvSpPr>
          <p:cNvPr id="11" name="Rectangle 10"/>
          <p:cNvSpPr/>
          <p:nvPr/>
        </p:nvSpPr>
        <p:spPr bwMode="auto">
          <a:xfrm>
            <a:off x="8678761" y="144463"/>
            <a:ext cx="1067043" cy="1143001"/>
          </a:xfrm>
          <a:prstGeom prst="rect">
            <a:avLst/>
          </a:prstGeom>
          <a:solidFill>
            <a:srgbClr val="FF8C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US" sz="28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12" name="Rectangle 11"/>
          <p:cNvSpPr/>
          <p:nvPr/>
        </p:nvSpPr>
        <p:spPr bwMode="auto">
          <a:xfrm>
            <a:off x="9952281" y="144462"/>
            <a:ext cx="1012479" cy="1143001"/>
          </a:xfrm>
          <a:prstGeom prst="rect">
            <a:avLst/>
          </a:prstGeom>
          <a:solidFill>
            <a:srgbClr val="EB3C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
        <p:nvSpPr>
          <p:cNvPr id="13" name="Rectangle 12"/>
          <p:cNvSpPr/>
          <p:nvPr/>
        </p:nvSpPr>
        <p:spPr bwMode="auto">
          <a:xfrm>
            <a:off x="11171237" y="144462"/>
            <a:ext cx="1088924" cy="1143001"/>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526841338"/>
      </p:ext>
    </p:extLst>
  </p:cSld>
  <p:clrMapOvr>
    <a:masterClrMapping/>
  </p:clrMapOvr>
  <p:transition spd="slow">
    <p:push/>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bwMode="auto">
          <a:xfrm>
            <a:off x="2501" y="-1"/>
            <a:ext cx="5438566" cy="6994525"/>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p:nvPr>
        </p:nvSpPr>
        <p:spPr>
          <a:xfrm>
            <a:off x="274639" y="295274"/>
            <a:ext cx="4571998" cy="4725988"/>
          </a:xfrm>
        </p:spPr>
        <p:txBody>
          <a:bodyPr/>
          <a:lstStyle/>
          <a:p>
            <a:r>
              <a:rPr lang="en-US" sz="4896" dirty="0" smtClean="0">
                <a:solidFill>
                  <a:schemeClr val="bg1"/>
                </a:solidFill>
              </a:rPr>
              <a:t>Making the Most of Today’s Investment </a:t>
            </a:r>
            <a:endParaRPr lang="en-US" sz="4896" dirty="0">
              <a:solidFill>
                <a:schemeClr val="bg1"/>
              </a:solidFill>
            </a:endParaRPr>
          </a:p>
        </p:txBody>
      </p:sp>
      <p:sp>
        <p:nvSpPr>
          <p:cNvPr id="6" name="TextBox 5"/>
          <p:cNvSpPr txBox="1"/>
          <p:nvPr/>
        </p:nvSpPr>
        <p:spPr>
          <a:xfrm>
            <a:off x="6059616" y="1808479"/>
            <a:ext cx="5835982" cy="4924425"/>
          </a:xfrm>
          <a:prstGeom prst="rect">
            <a:avLst/>
          </a:prstGeom>
          <a:noFill/>
        </p:spPr>
        <p:txBody>
          <a:bodyPr wrap="square" lIns="0" tIns="0" rIns="0" bIns="0" rtlCol="0">
            <a:spAutoFit/>
          </a:bodyPr>
          <a:lstStyle/>
          <a:p>
            <a:r>
              <a:rPr lang="en-US" sz="3200" dirty="0" smtClean="0">
                <a:solidFill>
                  <a:srgbClr val="505050"/>
                </a:solidFill>
              </a:rPr>
              <a:t>Same UX metaphors</a:t>
            </a:r>
          </a:p>
          <a:p>
            <a:pPr marL="457200" indent="-457200">
              <a:buFont typeface="Arial" panose="020B0604020202020204" pitchFamily="34" charset="0"/>
              <a:buChar char="•"/>
            </a:pPr>
            <a:r>
              <a:rPr lang="en-US" sz="3200" dirty="0" smtClean="0">
                <a:solidFill>
                  <a:srgbClr val="505050"/>
                </a:solidFill>
              </a:rPr>
              <a:t>Site Pages</a:t>
            </a:r>
          </a:p>
          <a:p>
            <a:pPr marL="457200" indent="-457200">
              <a:buFont typeface="Arial" panose="020B0604020202020204" pitchFamily="34" charset="0"/>
              <a:buChar char="•"/>
            </a:pPr>
            <a:r>
              <a:rPr lang="en-US" sz="3200" dirty="0" smtClean="0">
                <a:solidFill>
                  <a:srgbClr val="505050"/>
                </a:solidFill>
              </a:rPr>
              <a:t>Web Parts</a:t>
            </a:r>
          </a:p>
          <a:p>
            <a:pPr marL="457200" indent="-457200">
              <a:buFont typeface="Arial" panose="020B0604020202020204" pitchFamily="34" charset="0"/>
              <a:buChar char="•"/>
            </a:pPr>
            <a:r>
              <a:rPr lang="en-US" sz="3200" dirty="0" smtClean="0">
                <a:solidFill>
                  <a:srgbClr val="505050"/>
                </a:solidFill>
              </a:rPr>
              <a:t>Ribbon</a:t>
            </a:r>
          </a:p>
          <a:p>
            <a:pPr marL="457200" indent="-457200">
              <a:buFont typeface="Arial" panose="020B0604020202020204" pitchFamily="34" charset="0"/>
              <a:buChar char="•"/>
            </a:pPr>
            <a:r>
              <a:rPr lang="en-US" sz="3200" dirty="0" smtClean="0">
                <a:solidFill>
                  <a:srgbClr val="505050"/>
                </a:solidFill>
              </a:rPr>
              <a:t>Folders/Metadata</a:t>
            </a:r>
          </a:p>
          <a:p>
            <a:endParaRPr lang="en-US" sz="3200" dirty="0">
              <a:solidFill>
                <a:srgbClr val="505050"/>
              </a:solidFill>
            </a:endParaRPr>
          </a:p>
          <a:p>
            <a:r>
              <a:rPr lang="en-US" sz="3200" dirty="0" smtClean="0">
                <a:solidFill>
                  <a:srgbClr val="505050"/>
                </a:solidFill>
              </a:rPr>
              <a:t>Except:</a:t>
            </a:r>
          </a:p>
          <a:p>
            <a:pPr marL="457200" indent="-457200">
              <a:buFont typeface="Arial" panose="020B0604020202020204" pitchFamily="34" charset="0"/>
              <a:buChar char="•"/>
            </a:pPr>
            <a:r>
              <a:rPr lang="en-US" sz="3200" dirty="0" smtClean="0">
                <a:solidFill>
                  <a:srgbClr val="505050"/>
                </a:solidFill>
              </a:rPr>
              <a:t>Everything’s an App</a:t>
            </a:r>
            <a:br>
              <a:rPr lang="en-US" sz="3200" dirty="0" smtClean="0">
                <a:solidFill>
                  <a:srgbClr val="505050"/>
                </a:solidFill>
              </a:rPr>
            </a:br>
            <a:endParaRPr lang="en-US" sz="3200" dirty="0" smtClean="0">
              <a:solidFill>
                <a:srgbClr val="505050"/>
              </a:solidFill>
            </a:endParaRPr>
          </a:p>
          <a:p>
            <a:r>
              <a:rPr lang="en-US" sz="3200" dirty="0" smtClean="0">
                <a:solidFill>
                  <a:srgbClr val="505050"/>
                </a:solidFill>
              </a:rPr>
              <a:t>Additional training required</a:t>
            </a:r>
            <a:endParaRPr lang="en-US" sz="3200" dirty="0">
              <a:solidFill>
                <a:srgbClr val="505050"/>
              </a:solidFill>
            </a:endParaRPr>
          </a:p>
        </p:txBody>
      </p:sp>
      <p:sp>
        <p:nvSpPr>
          <p:cNvPr id="8" name="Freeform 104"/>
          <p:cNvSpPr>
            <a:spLocks noEditPoints="1"/>
          </p:cNvSpPr>
          <p:nvPr/>
        </p:nvSpPr>
        <p:spPr bwMode="black">
          <a:xfrm>
            <a:off x="2027237" y="3344862"/>
            <a:ext cx="1147182" cy="1034852"/>
          </a:xfrm>
          <a:custGeom>
            <a:avLst/>
            <a:gdLst>
              <a:gd name="T0" fmla="*/ 37 w 61"/>
              <a:gd name="T1" fmla="*/ 43 h 61"/>
              <a:gd name="T2" fmla="*/ 18 w 61"/>
              <a:gd name="T3" fmla="*/ 37 h 61"/>
              <a:gd name="T4" fmla="*/ 24 w 61"/>
              <a:gd name="T5" fmla="*/ 18 h 61"/>
              <a:gd name="T6" fmla="*/ 43 w 61"/>
              <a:gd name="T7" fmla="*/ 24 h 61"/>
              <a:gd name="T8" fmla="*/ 37 w 61"/>
              <a:gd name="T9" fmla="*/ 43 h 61"/>
              <a:gd name="T10" fmla="*/ 61 w 61"/>
              <a:gd name="T11" fmla="*/ 28 h 61"/>
              <a:gd name="T12" fmla="*/ 58 w 61"/>
              <a:gd name="T13" fmla="*/ 18 h 61"/>
              <a:gd name="T14" fmla="*/ 50 w 61"/>
              <a:gd name="T15" fmla="*/ 19 h 61"/>
              <a:gd name="T16" fmla="*/ 47 w 61"/>
              <a:gd name="T17" fmla="*/ 15 h 61"/>
              <a:gd name="T18" fmla="*/ 50 w 61"/>
              <a:gd name="T19" fmla="*/ 7 h 61"/>
              <a:gd name="T20" fmla="*/ 41 w 61"/>
              <a:gd name="T21" fmla="*/ 2 h 61"/>
              <a:gd name="T22" fmla="*/ 36 w 61"/>
              <a:gd name="T23" fmla="*/ 9 h 61"/>
              <a:gd name="T24" fmla="*/ 30 w 61"/>
              <a:gd name="T25" fmla="*/ 8 h 61"/>
              <a:gd name="T26" fmla="*/ 27 w 61"/>
              <a:gd name="T27" fmla="*/ 0 h 61"/>
              <a:gd name="T28" fmla="*/ 17 w 61"/>
              <a:gd name="T29" fmla="*/ 3 h 61"/>
              <a:gd name="T30" fmla="*/ 18 w 61"/>
              <a:gd name="T31" fmla="*/ 11 h 61"/>
              <a:gd name="T32" fmla="*/ 15 w 61"/>
              <a:gd name="T33" fmla="*/ 14 h 61"/>
              <a:gd name="T34" fmla="*/ 7 w 61"/>
              <a:gd name="T35" fmla="*/ 11 h 61"/>
              <a:gd name="T36" fmla="*/ 2 w 61"/>
              <a:gd name="T37" fmla="*/ 20 h 61"/>
              <a:gd name="T38" fmla="*/ 8 w 61"/>
              <a:gd name="T39" fmla="*/ 25 h 61"/>
              <a:gd name="T40" fmla="*/ 7 w 61"/>
              <a:gd name="T41" fmla="*/ 30 h 61"/>
              <a:gd name="T42" fmla="*/ 0 w 61"/>
              <a:gd name="T43" fmla="*/ 33 h 61"/>
              <a:gd name="T44" fmla="*/ 2 w 61"/>
              <a:gd name="T45" fmla="*/ 43 h 61"/>
              <a:gd name="T46" fmla="*/ 11 w 61"/>
              <a:gd name="T47" fmla="*/ 42 h 61"/>
              <a:gd name="T48" fmla="*/ 14 w 61"/>
              <a:gd name="T49" fmla="*/ 47 h 61"/>
              <a:gd name="T50" fmla="*/ 11 w 61"/>
              <a:gd name="T51" fmla="*/ 54 h 61"/>
              <a:gd name="T52" fmla="*/ 20 w 61"/>
              <a:gd name="T53" fmla="*/ 59 h 61"/>
              <a:gd name="T54" fmla="*/ 25 w 61"/>
              <a:gd name="T55" fmla="*/ 53 h 61"/>
              <a:gd name="T56" fmla="*/ 30 w 61"/>
              <a:gd name="T57" fmla="*/ 53 h 61"/>
              <a:gd name="T58" fmla="*/ 33 w 61"/>
              <a:gd name="T59" fmla="*/ 61 h 61"/>
              <a:gd name="T60" fmla="*/ 43 w 61"/>
              <a:gd name="T61" fmla="*/ 58 h 61"/>
              <a:gd name="T62" fmla="*/ 42 w 61"/>
              <a:gd name="T63" fmla="*/ 50 h 61"/>
              <a:gd name="T64" fmla="*/ 46 w 61"/>
              <a:gd name="T65" fmla="*/ 47 h 61"/>
              <a:gd name="T66" fmla="*/ 54 w 61"/>
              <a:gd name="T67" fmla="*/ 50 h 61"/>
              <a:gd name="T68" fmla="*/ 59 w 61"/>
              <a:gd name="T69" fmla="*/ 41 h 61"/>
              <a:gd name="T70" fmla="*/ 52 w 61"/>
              <a:gd name="T71" fmla="*/ 36 h 61"/>
              <a:gd name="T72" fmla="*/ 53 w 61"/>
              <a:gd name="T73" fmla="*/ 31 h 61"/>
              <a:gd name="T74" fmla="*/ 61 w 61"/>
              <a:gd name="T75" fmla="*/ 28 h 61"/>
              <a:gd name="T76" fmla="*/ 28 w 61"/>
              <a:gd name="T77" fmla="*/ 26 h 61"/>
              <a:gd name="T78" fmla="*/ 26 w 61"/>
              <a:gd name="T79" fmla="*/ 33 h 61"/>
              <a:gd name="T80" fmla="*/ 33 w 61"/>
              <a:gd name="T81" fmla="*/ 35 h 61"/>
              <a:gd name="T82" fmla="*/ 35 w 61"/>
              <a:gd name="T83" fmla="*/ 28 h 61"/>
              <a:gd name="T84" fmla="*/ 28 w 61"/>
              <a:gd name="T85" fmla="*/ 26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1" h="61">
                <a:moveTo>
                  <a:pt x="37" y="43"/>
                </a:moveTo>
                <a:cubicBezTo>
                  <a:pt x="30" y="47"/>
                  <a:pt x="21" y="44"/>
                  <a:pt x="18" y="37"/>
                </a:cubicBezTo>
                <a:cubicBezTo>
                  <a:pt x="14" y="30"/>
                  <a:pt x="17" y="21"/>
                  <a:pt x="24" y="18"/>
                </a:cubicBezTo>
                <a:cubicBezTo>
                  <a:pt x="31" y="14"/>
                  <a:pt x="39" y="17"/>
                  <a:pt x="43" y="24"/>
                </a:cubicBezTo>
                <a:cubicBezTo>
                  <a:pt x="47" y="31"/>
                  <a:pt x="44" y="40"/>
                  <a:pt x="37" y="43"/>
                </a:cubicBezTo>
                <a:moveTo>
                  <a:pt x="61" y="28"/>
                </a:moveTo>
                <a:cubicBezTo>
                  <a:pt x="58" y="18"/>
                  <a:pt x="58" y="18"/>
                  <a:pt x="58" y="18"/>
                </a:cubicBezTo>
                <a:cubicBezTo>
                  <a:pt x="50" y="19"/>
                  <a:pt x="50" y="19"/>
                  <a:pt x="50" y="19"/>
                </a:cubicBezTo>
                <a:cubicBezTo>
                  <a:pt x="49" y="17"/>
                  <a:pt x="48" y="16"/>
                  <a:pt x="47" y="15"/>
                </a:cubicBezTo>
                <a:cubicBezTo>
                  <a:pt x="50" y="7"/>
                  <a:pt x="50" y="7"/>
                  <a:pt x="50" y="7"/>
                </a:cubicBezTo>
                <a:cubicBezTo>
                  <a:pt x="41" y="2"/>
                  <a:pt x="41" y="2"/>
                  <a:pt x="41" y="2"/>
                </a:cubicBezTo>
                <a:cubicBezTo>
                  <a:pt x="36" y="9"/>
                  <a:pt x="36" y="9"/>
                  <a:pt x="36" y="9"/>
                </a:cubicBezTo>
                <a:cubicBezTo>
                  <a:pt x="34" y="8"/>
                  <a:pt x="32" y="8"/>
                  <a:pt x="30" y="8"/>
                </a:cubicBezTo>
                <a:cubicBezTo>
                  <a:pt x="27" y="0"/>
                  <a:pt x="27" y="0"/>
                  <a:pt x="27" y="0"/>
                </a:cubicBezTo>
                <a:cubicBezTo>
                  <a:pt x="17" y="3"/>
                  <a:pt x="17" y="3"/>
                  <a:pt x="17" y="3"/>
                </a:cubicBezTo>
                <a:cubicBezTo>
                  <a:pt x="18" y="11"/>
                  <a:pt x="18" y="11"/>
                  <a:pt x="18" y="11"/>
                </a:cubicBezTo>
                <a:cubicBezTo>
                  <a:pt x="17" y="12"/>
                  <a:pt x="16" y="13"/>
                  <a:pt x="15" y="14"/>
                </a:cubicBezTo>
                <a:cubicBezTo>
                  <a:pt x="7" y="11"/>
                  <a:pt x="7" y="11"/>
                  <a:pt x="7" y="11"/>
                </a:cubicBezTo>
                <a:cubicBezTo>
                  <a:pt x="2" y="20"/>
                  <a:pt x="2" y="20"/>
                  <a:pt x="2" y="20"/>
                </a:cubicBezTo>
                <a:cubicBezTo>
                  <a:pt x="8" y="25"/>
                  <a:pt x="8" y="25"/>
                  <a:pt x="8" y="25"/>
                </a:cubicBezTo>
                <a:cubicBezTo>
                  <a:pt x="8" y="27"/>
                  <a:pt x="7" y="28"/>
                  <a:pt x="7" y="30"/>
                </a:cubicBezTo>
                <a:cubicBezTo>
                  <a:pt x="0" y="33"/>
                  <a:pt x="0" y="33"/>
                  <a:pt x="0" y="33"/>
                </a:cubicBezTo>
                <a:cubicBezTo>
                  <a:pt x="2" y="43"/>
                  <a:pt x="2" y="43"/>
                  <a:pt x="2" y="43"/>
                </a:cubicBezTo>
                <a:cubicBezTo>
                  <a:pt x="11" y="42"/>
                  <a:pt x="11" y="42"/>
                  <a:pt x="11" y="42"/>
                </a:cubicBezTo>
                <a:cubicBezTo>
                  <a:pt x="12" y="44"/>
                  <a:pt x="13" y="45"/>
                  <a:pt x="14" y="47"/>
                </a:cubicBezTo>
                <a:cubicBezTo>
                  <a:pt x="11" y="54"/>
                  <a:pt x="11" y="54"/>
                  <a:pt x="11" y="54"/>
                </a:cubicBezTo>
                <a:cubicBezTo>
                  <a:pt x="20" y="59"/>
                  <a:pt x="20" y="59"/>
                  <a:pt x="20" y="59"/>
                </a:cubicBezTo>
                <a:cubicBezTo>
                  <a:pt x="25" y="53"/>
                  <a:pt x="25" y="53"/>
                  <a:pt x="25" y="53"/>
                </a:cubicBezTo>
                <a:cubicBezTo>
                  <a:pt x="26" y="53"/>
                  <a:pt x="28" y="53"/>
                  <a:pt x="30" y="53"/>
                </a:cubicBezTo>
                <a:cubicBezTo>
                  <a:pt x="33" y="61"/>
                  <a:pt x="33" y="61"/>
                  <a:pt x="33" y="61"/>
                </a:cubicBezTo>
                <a:cubicBezTo>
                  <a:pt x="43" y="58"/>
                  <a:pt x="43" y="58"/>
                  <a:pt x="43" y="58"/>
                </a:cubicBezTo>
                <a:cubicBezTo>
                  <a:pt x="42" y="50"/>
                  <a:pt x="42" y="50"/>
                  <a:pt x="42" y="50"/>
                </a:cubicBezTo>
                <a:cubicBezTo>
                  <a:pt x="44" y="49"/>
                  <a:pt x="45" y="48"/>
                  <a:pt x="46" y="47"/>
                </a:cubicBezTo>
                <a:cubicBezTo>
                  <a:pt x="54" y="50"/>
                  <a:pt x="54" y="50"/>
                  <a:pt x="54" y="50"/>
                </a:cubicBezTo>
                <a:cubicBezTo>
                  <a:pt x="59" y="41"/>
                  <a:pt x="59" y="41"/>
                  <a:pt x="59" y="41"/>
                </a:cubicBezTo>
                <a:cubicBezTo>
                  <a:pt x="52" y="36"/>
                  <a:pt x="52" y="36"/>
                  <a:pt x="52" y="36"/>
                </a:cubicBezTo>
                <a:cubicBezTo>
                  <a:pt x="53" y="34"/>
                  <a:pt x="53" y="33"/>
                  <a:pt x="53" y="31"/>
                </a:cubicBezTo>
                <a:lnTo>
                  <a:pt x="61" y="28"/>
                </a:lnTo>
                <a:close/>
                <a:moveTo>
                  <a:pt x="28" y="26"/>
                </a:moveTo>
                <a:cubicBezTo>
                  <a:pt x="25" y="27"/>
                  <a:pt x="24" y="30"/>
                  <a:pt x="26" y="33"/>
                </a:cubicBezTo>
                <a:cubicBezTo>
                  <a:pt x="27" y="35"/>
                  <a:pt x="30" y="36"/>
                  <a:pt x="33" y="35"/>
                </a:cubicBezTo>
                <a:cubicBezTo>
                  <a:pt x="35" y="34"/>
                  <a:pt x="36" y="31"/>
                  <a:pt x="35" y="28"/>
                </a:cubicBezTo>
                <a:cubicBezTo>
                  <a:pt x="34" y="26"/>
                  <a:pt x="31" y="25"/>
                  <a:pt x="28" y="26"/>
                </a:cubicBezTo>
                <a:close/>
              </a:path>
            </a:pathLst>
          </a:custGeom>
          <a:solidFill>
            <a:srgbClr val="FFFFFF"/>
          </a:solidFill>
          <a:ln>
            <a:noFill/>
          </a:ln>
          <a:extLst/>
        </p:spPr>
        <p:txBody>
          <a:bodyPr vert="horz" wrap="square" lIns="93278" tIns="46639" rIns="93278" bIns="46639" numCol="1" anchor="t" anchorCtr="0" compatLnSpc="1">
            <a:prstTxWarp prst="textNoShape">
              <a:avLst/>
            </a:prstTxWarp>
          </a:bodyPr>
          <a:lstStyle/>
          <a:p>
            <a:endParaRPr lang="en-US" dirty="0">
              <a:solidFill>
                <a:srgbClr val="000000"/>
              </a:solidFill>
            </a:endParaRPr>
          </a:p>
        </p:txBody>
      </p:sp>
      <p:sp>
        <p:nvSpPr>
          <p:cNvPr id="9" name="Rectangle 8"/>
          <p:cNvSpPr/>
          <p:nvPr/>
        </p:nvSpPr>
        <p:spPr bwMode="auto">
          <a:xfrm>
            <a:off x="7383361" y="147397"/>
            <a:ext cx="183369" cy="186521"/>
          </a:xfrm>
          <a:prstGeom prst="rect">
            <a:avLst/>
          </a:prstGeom>
          <a:noFill/>
          <a:ln w="3175">
            <a:solidFill>
              <a:srgbClr val="50505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
        <p:nvSpPr>
          <p:cNvPr id="10" name="Rectangle 9"/>
          <p:cNvSpPr/>
          <p:nvPr/>
        </p:nvSpPr>
        <p:spPr bwMode="auto">
          <a:xfrm>
            <a:off x="7383361" y="144465"/>
            <a:ext cx="1143000" cy="1143000"/>
          </a:xfrm>
          <a:prstGeom prst="rect">
            <a:avLst/>
          </a:prstGeom>
          <a:solidFill>
            <a:srgbClr val="FFB900"/>
          </a:solidFill>
          <a:ln w="25400">
            <a:solidFill>
              <a:srgbClr val="00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endParaRPr lang="en-US" sz="1400" dirty="0">
              <a:gradFill>
                <a:gsLst>
                  <a:gs pos="0">
                    <a:srgbClr val="FFFFFF"/>
                  </a:gs>
                  <a:gs pos="100000">
                    <a:srgbClr val="FFFFFF"/>
                  </a:gs>
                </a:gsLst>
                <a:lin ang="5400000" scaled="0"/>
              </a:gradFill>
              <a:ea typeface="Segoe UI" pitchFamily="34" charset="0"/>
              <a:cs typeface="Segoe UI" pitchFamily="34" charset="0"/>
            </a:endParaRPr>
          </a:p>
        </p:txBody>
      </p:sp>
      <p:sp>
        <p:nvSpPr>
          <p:cNvPr id="11" name="Rectangle 10"/>
          <p:cNvSpPr/>
          <p:nvPr/>
        </p:nvSpPr>
        <p:spPr bwMode="auto">
          <a:xfrm>
            <a:off x="8678761" y="144463"/>
            <a:ext cx="1067043" cy="1143001"/>
          </a:xfrm>
          <a:prstGeom prst="rect">
            <a:avLst/>
          </a:prstGeom>
          <a:solidFill>
            <a:srgbClr val="FF8C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US" sz="28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12" name="Rectangle 11"/>
          <p:cNvSpPr/>
          <p:nvPr/>
        </p:nvSpPr>
        <p:spPr bwMode="auto">
          <a:xfrm>
            <a:off x="9952281" y="144462"/>
            <a:ext cx="1012479" cy="1143001"/>
          </a:xfrm>
          <a:prstGeom prst="rect">
            <a:avLst/>
          </a:prstGeom>
          <a:solidFill>
            <a:srgbClr val="EB3C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
        <p:nvSpPr>
          <p:cNvPr id="13" name="Rectangle 12"/>
          <p:cNvSpPr/>
          <p:nvPr/>
        </p:nvSpPr>
        <p:spPr bwMode="auto">
          <a:xfrm>
            <a:off x="11171237" y="144462"/>
            <a:ext cx="1088924" cy="1143001"/>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50686896"/>
      </p:ext>
    </p:extLst>
  </p:cSld>
  <p:clrMapOvr>
    <a:masterClrMapping/>
  </p:clrMapOvr>
  <p:transition spd="slow">
    <p:push/>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bwMode="auto">
          <a:xfrm>
            <a:off x="2501" y="-1"/>
            <a:ext cx="5438566" cy="6994525"/>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p:nvPr>
        </p:nvSpPr>
        <p:spPr>
          <a:xfrm>
            <a:off x="274639" y="295274"/>
            <a:ext cx="4571998" cy="4725988"/>
          </a:xfrm>
        </p:spPr>
        <p:txBody>
          <a:bodyPr/>
          <a:lstStyle/>
          <a:p>
            <a:r>
              <a:rPr lang="en-US" sz="4896" dirty="0" smtClean="0">
                <a:solidFill>
                  <a:schemeClr val="bg1"/>
                </a:solidFill>
              </a:rPr>
              <a:t>Making the Most of Today’s Investment </a:t>
            </a:r>
            <a:endParaRPr lang="en-US" sz="4896" dirty="0">
              <a:solidFill>
                <a:schemeClr val="bg1"/>
              </a:solidFill>
            </a:endParaRPr>
          </a:p>
        </p:txBody>
      </p:sp>
      <p:sp>
        <p:nvSpPr>
          <p:cNvPr id="6" name="TextBox 5"/>
          <p:cNvSpPr txBox="1"/>
          <p:nvPr/>
        </p:nvSpPr>
        <p:spPr>
          <a:xfrm>
            <a:off x="6059615" y="1808479"/>
            <a:ext cx="6200545" cy="5416868"/>
          </a:xfrm>
          <a:prstGeom prst="rect">
            <a:avLst/>
          </a:prstGeom>
          <a:noFill/>
        </p:spPr>
        <p:txBody>
          <a:bodyPr wrap="square" lIns="0" tIns="0" rIns="0" bIns="0" rtlCol="0">
            <a:spAutoFit/>
          </a:bodyPr>
          <a:lstStyle/>
          <a:p>
            <a:r>
              <a:rPr lang="en-US" sz="3200" dirty="0" smtClean="0">
                <a:solidFill>
                  <a:srgbClr val="505050"/>
                </a:solidFill>
              </a:rPr>
              <a:t>Same developer tools</a:t>
            </a:r>
          </a:p>
          <a:p>
            <a:endParaRPr lang="en-US" sz="3200" dirty="0">
              <a:solidFill>
                <a:srgbClr val="505050"/>
              </a:solidFill>
            </a:endParaRPr>
          </a:p>
          <a:p>
            <a:pPr marL="457200" indent="-457200">
              <a:buFont typeface="Arial" panose="020B0604020202020204" pitchFamily="34" charset="0"/>
              <a:buChar char="•"/>
            </a:pPr>
            <a:r>
              <a:rPr lang="en-US" sz="3200" dirty="0" smtClean="0">
                <a:solidFill>
                  <a:srgbClr val="505050"/>
                </a:solidFill>
              </a:rPr>
              <a:t>Visual Studio</a:t>
            </a:r>
          </a:p>
          <a:p>
            <a:pPr marL="457200" indent="-457200">
              <a:buFont typeface="Arial" panose="020B0604020202020204" pitchFamily="34" charset="0"/>
              <a:buChar char="•"/>
            </a:pPr>
            <a:r>
              <a:rPr lang="en-US" sz="3200" dirty="0" smtClean="0">
                <a:solidFill>
                  <a:srgbClr val="505050"/>
                </a:solidFill>
              </a:rPr>
              <a:t>SharePoint Designer</a:t>
            </a:r>
          </a:p>
          <a:p>
            <a:endParaRPr lang="en-US" sz="3200" dirty="0">
              <a:solidFill>
                <a:srgbClr val="505050"/>
              </a:solidFill>
            </a:endParaRPr>
          </a:p>
          <a:p>
            <a:r>
              <a:rPr lang="en-US" sz="3200" dirty="0" smtClean="0">
                <a:solidFill>
                  <a:srgbClr val="505050"/>
                </a:solidFill>
              </a:rPr>
              <a:t>Except:</a:t>
            </a:r>
          </a:p>
          <a:p>
            <a:pPr marL="457200" indent="-457200">
              <a:buFont typeface="Arial" panose="020B0604020202020204" pitchFamily="34" charset="0"/>
              <a:buChar char="•"/>
            </a:pPr>
            <a:r>
              <a:rPr lang="en-US" sz="3200" dirty="0" smtClean="0">
                <a:solidFill>
                  <a:srgbClr val="505050"/>
                </a:solidFill>
              </a:rPr>
              <a:t>SharePoint Designer </a:t>
            </a:r>
            <a:r>
              <a:rPr lang="en-US" sz="3200" strike="sngStrike" dirty="0" smtClean="0">
                <a:solidFill>
                  <a:srgbClr val="505050"/>
                </a:solidFill>
              </a:rPr>
              <a:t>Design View</a:t>
            </a:r>
          </a:p>
          <a:p>
            <a:pPr marL="457200" indent="-457200">
              <a:buFont typeface="Arial" panose="020B0604020202020204" pitchFamily="34" charset="0"/>
              <a:buChar char="•"/>
            </a:pPr>
            <a:r>
              <a:rPr lang="en-US" sz="3200" dirty="0">
                <a:solidFill>
                  <a:srgbClr val="505050"/>
                </a:solidFill>
              </a:rPr>
              <a:t>Napa Tool for Office 365</a:t>
            </a:r>
          </a:p>
          <a:p>
            <a:endParaRPr lang="en-US" sz="3200" dirty="0" smtClean="0">
              <a:solidFill>
                <a:srgbClr val="505050"/>
              </a:solidFill>
            </a:endParaRPr>
          </a:p>
          <a:p>
            <a:endParaRPr lang="en-US" sz="3200" dirty="0">
              <a:solidFill>
                <a:srgbClr val="505050"/>
              </a:solidFill>
            </a:endParaRPr>
          </a:p>
        </p:txBody>
      </p:sp>
      <p:sp>
        <p:nvSpPr>
          <p:cNvPr id="8" name="Freeform 104"/>
          <p:cNvSpPr>
            <a:spLocks noEditPoints="1"/>
          </p:cNvSpPr>
          <p:nvPr/>
        </p:nvSpPr>
        <p:spPr bwMode="black">
          <a:xfrm>
            <a:off x="2027237" y="3344862"/>
            <a:ext cx="1147182" cy="1034852"/>
          </a:xfrm>
          <a:custGeom>
            <a:avLst/>
            <a:gdLst>
              <a:gd name="T0" fmla="*/ 37 w 61"/>
              <a:gd name="T1" fmla="*/ 43 h 61"/>
              <a:gd name="T2" fmla="*/ 18 w 61"/>
              <a:gd name="T3" fmla="*/ 37 h 61"/>
              <a:gd name="T4" fmla="*/ 24 w 61"/>
              <a:gd name="T5" fmla="*/ 18 h 61"/>
              <a:gd name="T6" fmla="*/ 43 w 61"/>
              <a:gd name="T7" fmla="*/ 24 h 61"/>
              <a:gd name="T8" fmla="*/ 37 w 61"/>
              <a:gd name="T9" fmla="*/ 43 h 61"/>
              <a:gd name="T10" fmla="*/ 61 w 61"/>
              <a:gd name="T11" fmla="*/ 28 h 61"/>
              <a:gd name="T12" fmla="*/ 58 w 61"/>
              <a:gd name="T13" fmla="*/ 18 h 61"/>
              <a:gd name="T14" fmla="*/ 50 w 61"/>
              <a:gd name="T15" fmla="*/ 19 h 61"/>
              <a:gd name="T16" fmla="*/ 47 w 61"/>
              <a:gd name="T17" fmla="*/ 15 h 61"/>
              <a:gd name="T18" fmla="*/ 50 w 61"/>
              <a:gd name="T19" fmla="*/ 7 h 61"/>
              <a:gd name="T20" fmla="*/ 41 w 61"/>
              <a:gd name="T21" fmla="*/ 2 h 61"/>
              <a:gd name="T22" fmla="*/ 36 w 61"/>
              <a:gd name="T23" fmla="*/ 9 h 61"/>
              <a:gd name="T24" fmla="*/ 30 w 61"/>
              <a:gd name="T25" fmla="*/ 8 h 61"/>
              <a:gd name="T26" fmla="*/ 27 w 61"/>
              <a:gd name="T27" fmla="*/ 0 h 61"/>
              <a:gd name="T28" fmla="*/ 17 w 61"/>
              <a:gd name="T29" fmla="*/ 3 h 61"/>
              <a:gd name="T30" fmla="*/ 18 w 61"/>
              <a:gd name="T31" fmla="*/ 11 h 61"/>
              <a:gd name="T32" fmla="*/ 15 w 61"/>
              <a:gd name="T33" fmla="*/ 14 h 61"/>
              <a:gd name="T34" fmla="*/ 7 w 61"/>
              <a:gd name="T35" fmla="*/ 11 h 61"/>
              <a:gd name="T36" fmla="*/ 2 w 61"/>
              <a:gd name="T37" fmla="*/ 20 h 61"/>
              <a:gd name="T38" fmla="*/ 8 w 61"/>
              <a:gd name="T39" fmla="*/ 25 h 61"/>
              <a:gd name="T40" fmla="*/ 7 w 61"/>
              <a:gd name="T41" fmla="*/ 30 h 61"/>
              <a:gd name="T42" fmla="*/ 0 w 61"/>
              <a:gd name="T43" fmla="*/ 33 h 61"/>
              <a:gd name="T44" fmla="*/ 2 w 61"/>
              <a:gd name="T45" fmla="*/ 43 h 61"/>
              <a:gd name="T46" fmla="*/ 11 w 61"/>
              <a:gd name="T47" fmla="*/ 42 h 61"/>
              <a:gd name="T48" fmla="*/ 14 w 61"/>
              <a:gd name="T49" fmla="*/ 47 h 61"/>
              <a:gd name="T50" fmla="*/ 11 w 61"/>
              <a:gd name="T51" fmla="*/ 54 h 61"/>
              <a:gd name="T52" fmla="*/ 20 w 61"/>
              <a:gd name="T53" fmla="*/ 59 h 61"/>
              <a:gd name="T54" fmla="*/ 25 w 61"/>
              <a:gd name="T55" fmla="*/ 53 h 61"/>
              <a:gd name="T56" fmla="*/ 30 w 61"/>
              <a:gd name="T57" fmla="*/ 53 h 61"/>
              <a:gd name="T58" fmla="*/ 33 w 61"/>
              <a:gd name="T59" fmla="*/ 61 h 61"/>
              <a:gd name="T60" fmla="*/ 43 w 61"/>
              <a:gd name="T61" fmla="*/ 58 h 61"/>
              <a:gd name="T62" fmla="*/ 42 w 61"/>
              <a:gd name="T63" fmla="*/ 50 h 61"/>
              <a:gd name="T64" fmla="*/ 46 w 61"/>
              <a:gd name="T65" fmla="*/ 47 h 61"/>
              <a:gd name="T66" fmla="*/ 54 w 61"/>
              <a:gd name="T67" fmla="*/ 50 h 61"/>
              <a:gd name="T68" fmla="*/ 59 w 61"/>
              <a:gd name="T69" fmla="*/ 41 h 61"/>
              <a:gd name="T70" fmla="*/ 52 w 61"/>
              <a:gd name="T71" fmla="*/ 36 h 61"/>
              <a:gd name="T72" fmla="*/ 53 w 61"/>
              <a:gd name="T73" fmla="*/ 31 h 61"/>
              <a:gd name="T74" fmla="*/ 61 w 61"/>
              <a:gd name="T75" fmla="*/ 28 h 61"/>
              <a:gd name="T76" fmla="*/ 28 w 61"/>
              <a:gd name="T77" fmla="*/ 26 h 61"/>
              <a:gd name="T78" fmla="*/ 26 w 61"/>
              <a:gd name="T79" fmla="*/ 33 h 61"/>
              <a:gd name="T80" fmla="*/ 33 w 61"/>
              <a:gd name="T81" fmla="*/ 35 h 61"/>
              <a:gd name="T82" fmla="*/ 35 w 61"/>
              <a:gd name="T83" fmla="*/ 28 h 61"/>
              <a:gd name="T84" fmla="*/ 28 w 61"/>
              <a:gd name="T85" fmla="*/ 26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1" h="61">
                <a:moveTo>
                  <a:pt x="37" y="43"/>
                </a:moveTo>
                <a:cubicBezTo>
                  <a:pt x="30" y="47"/>
                  <a:pt x="21" y="44"/>
                  <a:pt x="18" y="37"/>
                </a:cubicBezTo>
                <a:cubicBezTo>
                  <a:pt x="14" y="30"/>
                  <a:pt x="17" y="21"/>
                  <a:pt x="24" y="18"/>
                </a:cubicBezTo>
                <a:cubicBezTo>
                  <a:pt x="31" y="14"/>
                  <a:pt x="39" y="17"/>
                  <a:pt x="43" y="24"/>
                </a:cubicBezTo>
                <a:cubicBezTo>
                  <a:pt x="47" y="31"/>
                  <a:pt x="44" y="40"/>
                  <a:pt x="37" y="43"/>
                </a:cubicBezTo>
                <a:moveTo>
                  <a:pt x="61" y="28"/>
                </a:moveTo>
                <a:cubicBezTo>
                  <a:pt x="58" y="18"/>
                  <a:pt x="58" y="18"/>
                  <a:pt x="58" y="18"/>
                </a:cubicBezTo>
                <a:cubicBezTo>
                  <a:pt x="50" y="19"/>
                  <a:pt x="50" y="19"/>
                  <a:pt x="50" y="19"/>
                </a:cubicBezTo>
                <a:cubicBezTo>
                  <a:pt x="49" y="17"/>
                  <a:pt x="48" y="16"/>
                  <a:pt x="47" y="15"/>
                </a:cubicBezTo>
                <a:cubicBezTo>
                  <a:pt x="50" y="7"/>
                  <a:pt x="50" y="7"/>
                  <a:pt x="50" y="7"/>
                </a:cubicBezTo>
                <a:cubicBezTo>
                  <a:pt x="41" y="2"/>
                  <a:pt x="41" y="2"/>
                  <a:pt x="41" y="2"/>
                </a:cubicBezTo>
                <a:cubicBezTo>
                  <a:pt x="36" y="9"/>
                  <a:pt x="36" y="9"/>
                  <a:pt x="36" y="9"/>
                </a:cubicBezTo>
                <a:cubicBezTo>
                  <a:pt x="34" y="8"/>
                  <a:pt x="32" y="8"/>
                  <a:pt x="30" y="8"/>
                </a:cubicBezTo>
                <a:cubicBezTo>
                  <a:pt x="27" y="0"/>
                  <a:pt x="27" y="0"/>
                  <a:pt x="27" y="0"/>
                </a:cubicBezTo>
                <a:cubicBezTo>
                  <a:pt x="17" y="3"/>
                  <a:pt x="17" y="3"/>
                  <a:pt x="17" y="3"/>
                </a:cubicBezTo>
                <a:cubicBezTo>
                  <a:pt x="18" y="11"/>
                  <a:pt x="18" y="11"/>
                  <a:pt x="18" y="11"/>
                </a:cubicBezTo>
                <a:cubicBezTo>
                  <a:pt x="17" y="12"/>
                  <a:pt x="16" y="13"/>
                  <a:pt x="15" y="14"/>
                </a:cubicBezTo>
                <a:cubicBezTo>
                  <a:pt x="7" y="11"/>
                  <a:pt x="7" y="11"/>
                  <a:pt x="7" y="11"/>
                </a:cubicBezTo>
                <a:cubicBezTo>
                  <a:pt x="2" y="20"/>
                  <a:pt x="2" y="20"/>
                  <a:pt x="2" y="20"/>
                </a:cubicBezTo>
                <a:cubicBezTo>
                  <a:pt x="8" y="25"/>
                  <a:pt x="8" y="25"/>
                  <a:pt x="8" y="25"/>
                </a:cubicBezTo>
                <a:cubicBezTo>
                  <a:pt x="8" y="27"/>
                  <a:pt x="7" y="28"/>
                  <a:pt x="7" y="30"/>
                </a:cubicBezTo>
                <a:cubicBezTo>
                  <a:pt x="0" y="33"/>
                  <a:pt x="0" y="33"/>
                  <a:pt x="0" y="33"/>
                </a:cubicBezTo>
                <a:cubicBezTo>
                  <a:pt x="2" y="43"/>
                  <a:pt x="2" y="43"/>
                  <a:pt x="2" y="43"/>
                </a:cubicBezTo>
                <a:cubicBezTo>
                  <a:pt x="11" y="42"/>
                  <a:pt x="11" y="42"/>
                  <a:pt x="11" y="42"/>
                </a:cubicBezTo>
                <a:cubicBezTo>
                  <a:pt x="12" y="44"/>
                  <a:pt x="13" y="45"/>
                  <a:pt x="14" y="47"/>
                </a:cubicBezTo>
                <a:cubicBezTo>
                  <a:pt x="11" y="54"/>
                  <a:pt x="11" y="54"/>
                  <a:pt x="11" y="54"/>
                </a:cubicBezTo>
                <a:cubicBezTo>
                  <a:pt x="20" y="59"/>
                  <a:pt x="20" y="59"/>
                  <a:pt x="20" y="59"/>
                </a:cubicBezTo>
                <a:cubicBezTo>
                  <a:pt x="25" y="53"/>
                  <a:pt x="25" y="53"/>
                  <a:pt x="25" y="53"/>
                </a:cubicBezTo>
                <a:cubicBezTo>
                  <a:pt x="26" y="53"/>
                  <a:pt x="28" y="53"/>
                  <a:pt x="30" y="53"/>
                </a:cubicBezTo>
                <a:cubicBezTo>
                  <a:pt x="33" y="61"/>
                  <a:pt x="33" y="61"/>
                  <a:pt x="33" y="61"/>
                </a:cubicBezTo>
                <a:cubicBezTo>
                  <a:pt x="43" y="58"/>
                  <a:pt x="43" y="58"/>
                  <a:pt x="43" y="58"/>
                </a:cubicBezTo>
                <a:cubicBezTo>
                  <a:pt x="42" y="50"/>
                  <a:pt x="42" y="50"/>
                  <a:pt x="42" y="50"/>
                </a:cubicBezTo>
                <a:cubicBezTo>
                  <a:pt x="44" y="49"/>
                  <a:pt x="45" y="48"/>
                  <a:pt x="46" y="47"/>
                </a:cubicBezTo>
                <a:cubicBezTo>
                  <a:pt x="54" y="50"/>
                  <a:pt x="54" y="50"/>
                  <a:pt x="54" y="50"/>
                </a:cubicBezTo>
                <a:cubicBezTo>
                  <a:pt x="59" y="41"/>
                  <a:pt x="59" y="41"/>
                  <a:pt x="59" y="41"/>
                </a:cubicBezTo>
                <a:cubicBezTo>
                  <a:pt x="52" y="36"/>
                  <a:pt x="52" y="36"/>
                  <a:pt x="52" y="36"/>
                </a:cubicBezTo>
                <a:cubicBezTo>
                  <a:pt x="53" y="34"/>
                  <a:pt x="53" y="33"/>
                  <a:pt x="53" y="31"/>
                </a:cubicBezTo>
                <a:lnTo>
                  <a:pt x="61" y="28"/>
                </a:lnTo>
                <a:close/>
                <a:moveTo>
                  <a:pt x="28" y="26"/>
                </a:moveTo>
                <a:cubicBezTo>
                  <a:pt x="25" y="27"/>
                  <a:pt x="24" y="30"/>
                  <a:pt x="26" y="33"/>
                </a:cubicBezTo>
                <a:cubicBezTo>
                  <a:pt x="27" y="35"/>
                  <a:pt x="30" y="36"/>
                  <a:pt x="33" y="35"/>
                </a:cubicBezTo>
                <a:cubicBezTo>
                  <a:pt x="35" y="34"/>
                  <a:pt x="36" y="31"/>
                  <a:pt x="35" y="28"/>
                </a:cubicBezTo>
                <a:cubicBezTo>
                  <a:pt x="34" y="26"/>
                  <a:pt x="31" y="25"/>
                  <a:pt x="28" y="26"/>
                </a:cubicBezTo>
                <a:close/>
              </a:path>
            </a:pathLst>
          </a:custGeom>
          <a:solidFill>
            <a:srgbClr val="FFFFFF"/>
          </a:solidFill>
          <a:ln>
            <a:noFill/>
          </a:ln>
          <a:extLst/>
        </p:spPr>
        <p:txBody>
          <a:bodyPr vert="horz" wrap="square" lIns="93278" tIns="46639" rIns="93278" bIns="46639" numCol="1" anchor="t" anchorCtr="0" compatLnSpc="1">
            <a:prstTxWarp prst="textNoShape">
              <a:avLst/>
            </a:prstTxWarp>
          </a:bodyPr>
          <a:lstStyle/>
          <a:p>
            <a:endParaRPr lang="en-US" dirty="0">
              <a:solidFill>
                <a:srgbClr val="000000"/>
              </a:solidFill>
            </a:endParaRPr>
          </a:p>
        </p:txBody>
      </p:sp>
      <p:sp>
        <p:nvSpPr>
          <p:cNvPr id="9" name="Rectangle 8"/>
          <p:cNvSpPr/>
          <p:nvPr/>
        </p:nvSpPr>
        <p:spPr bwMode="auto">
          <a:xfrm>
            <a:off x="7383361" y="147397"/>
            <a:ext cx="183369" cy="186521"/>
          </a:xfrm>
          <a:prstGeom prst="rect">
            <a:avLst/>
          </a:prstGeom>
          <a:noFill/>
          <a:ln w="3175">
            <a:solidFill>
              <a:srgbClr val="50505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
        <p:nvSpPr>
          <p:cNvPr id="10" name="Rectangle 9"/>
          <p:cNvSpPr/>
          <p:nvPr/>
        </p:nvSpPr>
        <p:spPr bwMode="auto">
          <a:xfrm>
            <a:off x="7383361" y="144465"/>
            <a:ext cx="1143000" cy="1143000"/>
          </a:xfrm>
          <a:prstGeom prst="rect">
            <a:avLst/>
          </a:prstGeom>
          <a:solidFill>
            <a:srgbClr val="FFB900"/>
          </a:solidFill>
          <a:ln w="25400">
            <a:solidFill>
              <a:srgbClr val="00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endParaRPr lang="en-US" sz="1400" dirty="0">
              <a:gradFill>
                <a:gsLst>
                  <a:gs pos="0">
                    <a:srgbClr val="FFFFFF"/>
                  </a:gs>
                  <a:gs pos="100000">
                    <a:srgbClr val="FFFFFF"/>
                  </a:gs>
                </a:gsLst>
                <a:lin ang="5400000" scaled="0"/>
              </a:gradFill>
              <a:ea typeface="Segoe UI" pitchFamily="34" charset="0"/>
              <a:cs typeface="Segoe UI" pitchFamily="34" charset="0"/>
            </a:endParaRPr>
          </a:p>
        </p:txBody>
      </p:sp>
      <p:sp>
        <p:nvSpPr>
          <p:cNvPr id="11" name="Rectangle 10"/>
          <p:cNvSpPr/>
          <p:nvPr/>
        </p:nvSpPr>
        <p:spPr bwMode="auto">
          <a:xfrm>
            <a:off x="8678761" y="144463"/>
            <a:ext cx="1067043" cy="1143001"/>
          </a:xfrm>
          <a:prstGeom prst="rect">
            <a:avLst/>
          </a:prstGeom>
          <a:solidFill>
            <a:srgbClr val="FF8C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US" sz="28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12" name="Rectangle 11"/>
          <p:cNvSpPr/>
          <p:nvPr/>
        </p:nvSpPr>
        <p:spPr bwMode="auto">
          <a:xfrm>
            <a:off x="9952281" y="144462"/>
            <a:ext cx="1012479" cy="1143001"/>
          </a:xfrm>
          <a:prstGeom prst="rect">
            <a:avLst/>
          </a:prstGeom>
          <a:solidFill>
            <a:srgbClr val="EB3C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
        <p:nvSpPr>
          <p:cNvPr id="13" name="Rectangle 12"/>
          <p:cNvSpPr/>
          <p:nvPr/>
        </p:nvSpPr>
        <p:spPr bwMode="auto">
          <a:xfrm>
            <a:off x="11171237" y="144462"/>
            <a:ext cx="1088924" cy="1143001"/>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3856095567"/>
      </p:ext>
    </p:extLst>
  </p:cSld>
  <p:clrMapOvr>
    <a:masterClrMapping/>
  </p:clrMapOvr>
  <p:transition spd="slow">
    <p:push/>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bwMode="auto">
          <a:xfrm>
            <a:off x="2501" y="-1"/>
            <a:ext cx="5438566" cy="6994525"/>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p:nvPr>
        </p:nvSpPr>
        <p:spPr>
          <a:xfrm>
            <a:off x="274639" y="295274"/>
            <a:ext cx="4571998" cy="4725988"/>
          </a:xfrm>
        </p:spPr>
        <p:txBody>
          <a:bodyPr/>
          <a:lstStyle/>
          <a:p>
            <a:r>
              <a:rPr lang="en-US" sz="4896" dirty="0" smtClean="0">
                <a:solidFill>
                  <a:schemeClr val="bg1"/>
                </a:solidFill>
              </a:rPr>
              <a:t>Making the Most of Today’s Investment </a:t>
            </a:r>
            <a:endParaRPr lang="en-US" sz="4896" dirty="0">
              <a:solidFill>
                <a:schemeClr val="bg1"/>
              </a:solidFill>
            </a:endParaRPr>
          </a:p>
        </p:txBody>
      </p:sp>
      <p:sp>
        <p:nvSpPr>
          <p:cNvPr id="6" name="TextBox 5"/>
          <p:cNvSpPr txBox="1"/>
          <p:nvPr/>
        </p:nvSpPr>
        <p:spPr>
          <a:xfrm>
            <a:off x="7589837" y="1808479"/>
            <a:ext cx="4670323" cy="2954655"/>
          </a:xfrm>
          <a:prstGeom prst="rect">
            <a:avLst/>
          </a:prstGeom>
          <a:noFill/>
        </p:spPr>
        <p:txBody>
          <a:bodyPr wrap="square" lIns="0" tIns="0" rIns="0" bIns="0" rtlCol="0">
            <a:spAutoFit/>
          </a:bodyPr>
          <a:lstStyle/>
          <a:p>
            <a:r>
              <a:rPr lang="en-US" sz="3200" dirty="0" smtClean="0">
                <a:solidFill>
                  <a:srgbClr val="505050"/>
                </a:solidFill>
              </a:rPr>
              <a:t>Net Result?</a:t>
            </a:r>
          </a:p>
          <a:p>
            <a:endParaRPr lang="en-US" sz="3200" dirty="0">
              <a:solidFill>
                <a:srgbClr val="505050"/>
              </a:solidFill>
            </a:endParaRPr>
          </a:p>
          <a:p>
            <a:r>
              <a:rPr lang="en-US" sz="3200" dirty="0" smtClean="0">
                <a:solidFill>
                  <a:srgbClr val="505050"/>
                </a:solidFill>
              </a:rPr>
              <a:t>Able to leverage much of</a:t>
            </a:r>
          </a:p>
          <a:p>
            <a:r>
              <a:rPr lang="en-US" sz="3200" dirty="0">
                <a:solidFill>
                  <a:srgbClr val="505050"/>
                </a:solidFill>
              </a:rPr>
              <a:t>e</a:t>
            </a:r>
            <a:r>
              <a:rPr lang="en-US" sz="3200" dirty="0" smtClean="0">
                <a:solidFill>
                  <a:srgbClr val="505050"/>
                </a:solidFill>
              </a:rPr>
              <a:t>xisting investment</a:t>
            </a:r>
            <a:endParaRPr lang="en-US" sz="3200" dirty="0">
              <a:solidFill>
                <a:srgbClr val="505050"/>
              </a:solidFill>
            </a:endParaRPr>
          </a:p>
          <a:p>
            <a:endParaRPr lang="en-US" sz="3200" dirty="0" smtClean="0">
              <a:solidFill>
                <a:srgbClr val="505050"/>
              </a:solidFill>
            </a:endParaRPr>
          </a:p>
          <a:p>
            <a:endParaRPr lang="en-US" sz="3200" dirty="0">
              <a:solidFill>
                <a:srgbClr val="505050"/>
              </a:solidFill>
            </a:endParaRPr>
          </a:p>
        </p:txBody>
      </p:sp>
      <p:sp>
        <p:nvSpPr>
          <p:cNvPr id="8" name="Freeform 104"/>
          <p:cNvSpPr>
            <a:spLocks noEditPoints="1"/>
          </p:cNvSpPr>
          <p:nvPr/>
        </p:nvSpPr>
        <p:spPr bwMode="black">
          <a:xfrm>
            <a:off x="2027237" y="3344862"/>
            <a:ext cx="1147182" cy="1034852"/>
          </a:xfrm>
          <a:custGeom>
            <a:avLst/>
            <a:gdLst>
              <a:gd name="T0" fmla="*/ 37 w 61"/>
              <a:gd name="T1" fmla="*/ 43 h 61"/>
              <a:gd name="T2" fmla="*/ 18 w 61"/>
              <a:gd name="T3" fmla="*/ 37 h 61"/>
              <a:gd name="T4" fmla="*/ 24 w 61"/>
              <a:gd name="T5" fmla="*/ 18 h 61"/>
              <a:gd name="T6" fmla="*/ 43 w 61"/>
              <a:gd name="T7" fmla="*/ 24 h 61"/>
              <a:gd name="T8" fmla="*/ 37 w 61"/>
              <a:gd name="T9" fmla="*/ 43 h 61"/>
              <a:gd name="T10" fmla="*/ 61 w 61"/>
              <a:gd name="T11" fmla="*/ 28 h 61"/>
              <a:gd name="T12" fmla="*/ 58 w 61"/>
              <a:gd name="T13" fmla="*/ 18 h 61"/>
              <a:gd name="T14" fmla="*/ 50 w 61"/>
              <a:gd name="T15" fmla="*/ 19 h 61"/>
              <a:gd name="T16" fmla="*/ 47 w 61"/>
              <a:gd name="T17" fmla="*/ 15 h 61"/>
              <a:gd name="T18" fmla="*/ 50 w 61"/>
              <a:gd name="T19" fmla="*/ 7 h 61"/>
              <a:gd name="T20" fmla="*/ 41 w 61"/>
              <a:gd name="T21" fmla="*/ 2 h 61"/>
              <a:gd name="T22" fmla="*/ 36 w 61"/>
              <a:gd name="T23" fmla="*/ 9 h 61"/>
              <a:gd name="T24" fmla="*/ 30 w 61"/>
              <a:gd name="T25" fmla="*/ 8 h 61"/>
              <a:gd name="T26" fmla="*/ 27 w 61"/>
              <a:gd name="T27" fmla="*/ 0 h 61"/>
              <a:gd name="T28" fmla="*/ 17 w 61"/>
              <a:gd name="T29" fmla="*/ 3 h 61"/>
              <a:gd name="T30" fmla="*/ 18 w 61"/>
              <a:gd name="T31" fmla="*/ 11 h 61"/>
              <a:gd name="T32" fmla="*/ 15 w 61"/>
              <a:gd name="T33" fmla="*/ 14 h 61"/>
              <a:gd name="T34" fmla="*/ 7 w 61"/>
              <a:gd name="T35" fmla="*/ 11 h 61"/>
              <a:gd name="T36" fmla="*/ 2 w 61"/>
              <a:gd name="T37" fmla="*/ 20 h 61"/>
              <a:gd name="T38" fmla="*/ 8 w 61"/>
              <a:gd name="T39" fmla="*/ 25 h 61"/>
              <a:gd name="T40" fmla="*/ 7 w 61"/>
              <a:gd name="T41" fmla="*/ 30 h 61"/>
              <a:gd name="T42" fmla="*/ 0 w 61"/>
              <a:gd name="T43" fmla="*/ 33 h 61"/>
              <a:gd name="T44" fmla="*/ 2 w 61"/>
              <a:gd name="T45" fmla="*/ 43 h 61"/>
              <a:gd name="T46" fmla="*/ 11 w 61"/>
              <a:gd name="T47" fmla="*/ 42 h 61"/>
              <a:gd name="T48" fmla="*/ 14 w 61"/>
              <a:gd name="T49" fmla="*/ 47 h 61"/>
              <a:gd name="T50" fmla="*/ 11 w 61"/>
              <a:gd name="T51" fmla="*/ 54 h 61"/>
              <a:gd name="T52" fmla="*/ 20 w 61"/>
              <a:gd name="T53" fmla="*/ 59 h 61"/>
              <a:gd name="T54" fmla="*/ 25 w 61"/>
              <a:gd name="T55" fmla="*/ 53 h 61"/>
              <a:gd name="T56" fmla="*/ 30 w 61"/>
              <a:gd name="T57" fmla="*/ 53 h 61"/>
              <a:gd name="T58" fmla="*/ 33 w 61"/>
              <a:gd name="T59" fmla="*/ 61 h 61"/>
              <a:gd name="T60" fmla="*/ 43 w 61"/>
              <a:gd name="T61" fmla="*/ 58 h 61"/>
              <a:gd name="T62" fmla="*/ 42 w 61"/>
              <a:gd name="T63" fmla="*/ 50 h 61"/>
              <a:gd name="T64" fmla="*/ 46 w 61"/>
              <a:gd name="T65" fmla="*/ 47 h 61"/>
              <a:gd name="T66" fmla="*/ 54 w 61"/>
              <a:gd name="T67" fmla="*/ 50 h 61"/>
              <a:gd name="T68" fmla="*/ 59 w 61"/>
              <a:gd name="T69" fmla="*/ 41 h 61"/>
              <a:gd name="T70" fmla="*/ 52 w 61"/>
              <a:gd name="T71" fmla="*/ 36 h 61"/>
              <a:gd name="T72" fmla="*/ 53 w 61"/>
              <a:gd name="T73" fmla="*/ 31 h 61"/>
              <a:gd name="T74" fmla="*/ 61 w 61"/>
              <a:gd name="T75" fmla="*/ 28 h 61"/>
              <a:gd name="T76" fmla="*/ 28 w 61"/>
              <a:gd name="T77" fmla="*/ 26 h 61"/>
              <a:gd name="T78" fmla="*/ 26 w 61"/>
              <a:gd name="T79" fmla="*/ 33 h 61"/>
              <a:gd name="T80" fmla="*/ 33 w 61"/>
              <a:gd name="T81" fmla="*/ 35 h 61"/>
              <a:gd name="T82" fmla="*/ 35 w 61"/>
              <a:gd name="T83" fmla="*/ 28 h 61"/>
              <a:gd name="T84" fmla="*/ 28 w 61"/>
              <a:gd name="T85" fmla="*/ 26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1" h="61">
                <a:moveTo>
                  <a:pt x="37" y="43"/>
                </a:moveTo>
                <a:cubicBezTo>
                  <a:pt x="30" y="47"/>
                  <a:pt x="21" y="44"/>
                  <a:pt x="18" y="37"/>
                </a:cubicBezTo>
                <a:cubicBezTo>
                  <a:pt x="14" y="30"/>
                  <a:pt x="17" y="21"/>
                  <a:pt x="24" y="18"/>
                </a:cubicBezTo>
                <a:cubicBezTo>
                  <a:pt x="31" y="14"/>
                  <a:pt x="39" y="17"/>
                  <a:pt x="43" y="24"/>
                </a:cubicBezTo>
                <a:cubicBezTo>
                  <a:pt x="47" y="31"/>
                  <a:pt x="44" y="40"/>
                  <a:pt x="37" y="43"/>
                </a:cubicBezTo>
                <a:moveTo>
                  <a:pt x="61" y="28"/>
                </a:moveTo>
                <a:cubicBezTo>
                  <a:pt x="58" y="18"/>
                  <a:pt x="58" y="18"/>
                  <a:pt x="58" y="18"/>
                </a:cubicBezTo>
                <a:cubicBezTo>
                  <a:pt x="50" y="19"/>
                  <a:pt x="50" y="19"/>
                  <a:pt x="50" y="19"/>
                </a:cubicBezTo>
                <a:cubicBezTo>
                  <a:pt x="49" y="17"/>
                  <a:pt x="48" y="16"/>
                  <a:pt x="47" y="15"/>
                </a:cubicBezTo>
                <a:cubicBezTo>
                  <a:pt x="50" y="7"/>
                  <a:pt x="50" y="7"/>
                  <a:pt x="50" y="7"/>
                </a:cubicBezTo>
                <a:cubicBezTo>
                  <a:pt x="41" y="2"/>
                  <a:pt x="41" y="2"/>
                  <a:pt x="41" y="2"/>
                </a:cubicBezTo>
                <a:cubicBezTo>
                  <a:pt x="36" y="9"/>
                  <a:pt x="36" y="9"/>
                  <a:pt x="36" y="9"/>
                </a:cubicBezTo>
                <a:cubicBezTo>
                  <a:pt x="34" y="8"/>
                  <a:pt x="32" y="8"/>
                  <a:pt x="30" y="8"/>
                </a:cubicBezTo>
                <a:cubicBezTo>
                  <a:pt x="27" y="0"/>
                  <a:pt x="27" y="0"/>
                  <a:pt x="27" y="0"/>
                </a:cubicBezTo>
                <a:cubicBezTo>
                  <a:pt x="17" y="3"/>
                  <a:pt x="17" y="3"/>
                  <a:pt x="17" y="3"/>
                </a:cubicBezTo>
                <a:cubicBezTo>
                  <a:pt x="18" y="11"/>
                  <a:pt x="18" y="11"/>
                  <a:pt x="18" y="11"/>
                </a:cubicBezTo>
                <a:cubicBezTo>
                  <a:pt x="17" y="12"/>
                  <a:pt x="16" y="13"/>
                  <a:pt x="15" y="14"/>
                </a:cubicBezTo>
                <a:cubicBezTo>
                  <a:pt x="7" y="11"/>
                  <a:pt x="7" y="11"/>
                  <a:pt x="7" y="11"/>
                </a:cubicBezTo>
                <a:cubicBezTo>
                  <a:pt x="2" y="20"/>
                  <a:pt x="2" y="20"/>
                  <a:pt x="2" y="20"/>
                </a:cubicBezTo>
                <a:cubicBezTo>
                  <a:pt x="8" y="25"/>
                  <a:pt x="8" y="25"/>
                  <a:pt x="8" y="25"/>
                </a:cubicBezTo>
                <a:cubicBezTo>
                  <a:pt x="8" y="27"/>
                  <a:pt x="7" y="28"/>
                  <a:pt x="7" y="30"/>
                </a:cubicBezTo>
                <a:cubicBezTo>
                  <a:pt x="0" y="33"/>
                  <a:pt x="0" y="33"/>
                  <a:pt x="0" y="33"/>
                </a:cubicBezTo>
                <a:cubicBezTo>
                  <a:pt x="2" y="43"/>
                  <a:pt x="2" y="43"/>
                  <a:pt x="2" y="43"/>
                </a:cubicBezTo>
                <a:cubicBezTo>
                  <a:pt x="11" y="42"/>
                  <a:pt x="11" y="42"/>
                  <a:pt x="11" y="42"/>
                </a:cubicBezTo>
                <a:cubicBezTo>
                  <a:pt x="12" y="44"/>
                  <a:pt x="13" y="45"/>
                  <a:pt x="14" y="47"/>
                </a:cubicBezTo>
                <a:cubicBezTo>
                  <a:pt x="11" y="54"/>
                  <a:pt x="11" y="54"/>
                  <a:pt x="11" y="54"/>
                </a:cubicBezTo>
                <a:cubicBezTo>
                  <a:pt x="20" y="59"/>
                  <a:pt x="20" y="59"/>
                  <a:pt x="20" y="59"/>
                </a:cubicBezTo>
                <a:cubicBezTo>
                  <a:pt x="25" y="53"/>
                  <a:pt x="25" y="53"/>
                  <a:pt x="25" y="53"/>
                </a:cubicBezTo>
                <a:cubicBezTo>
                  <a:pt x="26" y="53"/>
                  <a:pt x="28" y="53"/>
                  <a:pt x="30" y="53"/>
                </a:cubicBezTo>
                <a:cubicBezTo>
                  <a:pt x="33" y="61"/>
                  <a:pt x="33" y="61"/>
                  <a:pt x="33" y="61"/>
                </a:cubicBezTo>
                <a:cubicBezTo>
                  <a:pt x="43" y="58"/>
                  <a:pt x="43" y="58"/>
                  <a:pt x="43" y="58"/>
                </a:cubicBezTo>
                <a:cubicBezTo>
                  <a:pt x="42" y="50"/>
                  <a:pt x="42" y="50"/>
                  <a:pt x="42" y="50"/>
                </a:cubicBezTo>
                <a:cubicBezTo>
                  <a:pt x="44" y="49"/>
                  <a:pt x="45" y="48"/>
                  <a:pt x="46" y="47"/>
                </a:cubicBezTo>
                <a:cubicBezTo>
                  <a:pt x="54" y="50"/>
                  <a:pt x="54" y="50"/>
                  <a:pt x="54" y="50"/>
                </a:cubicBezTo>
                <a:cubicBezTo>
                  <a:pt x="59" y="41"/>
                  <a:pt x="59" y="41"/>
                  <a:pt x="59" y="41"/>
                </a:cubicBezTo>
                <a:cubicBezTo>
                  <a:pt x="52" y="36"/>
                  <a:pt x="52" y="36"/>
                  <a:pt x="52" y="36"/>
                </a:cubicBezTo>
                <a:cubicBezTo>
                  <a:pt x="53" y="34"/>
                  <a:pt x="53" y="33"/>
                  <a:pt x="53" y="31"/>
                </a:cubicBezTo>
                <a:lnTo>
                  <a:pt x="61" y="28"/>
                </a:lnTo>
                <a:close/>
                <a:moveTo>
                  <a:pt x="28" y="26"/>
                </a:moveTo>
                <a:cubicBezTo>
                  <a:pt x="25" y="27"/>
                  <a:pt x="24" y="30"/>
                  <a:pt x="26" y="33"/>
                </a:cubicBezTo>
                <a:cubicBezTo>
                  <a:pt x="27" y="35"/>
                  <a:pt x="30" y="36"/>
                  <a:pt x="33" y="35"/>
                </a:cubicBezTo>
                <a:cubicBezTo>
                  <a:pt x="35" y="34"/>
                  <a:pt x="36" y="31"/>
                  <a:pt x="35" y="28"/>
                </a:cubicBezTo>
                <a:cubicBezTo>
                  <a:pt x="34" y="26"/>
                  <a:pt x="31" y="25"/>
                  <a:pt x="28" y="26"/>
                </a:cubicBezTo>
                <a:close/>
              </a:path>
            </a:pathLst>
          </a:custGeom>
          <a:solidFill>
            <a:srgbClr val="FFFFFF"/>
          </a:solidFill>
          <a:ln>
            <a:noFill/>
          </a:ln>
          <a:extLst/>
        </p:spPr>
        <p:txBody>
          <a:bodyPr vert="horz" wrap="square" lIns="93278" tIns="46639" rIns="93278" bIns="46639" numCol="1" anchor="t" anchorCtr="0" compatLnSpc="1">
            <a:prstTxWarp prst="textNoShape">
              <a:avLst/>
            </a:prstTxWarp>
          </a:bodyPr>
          <a:lstStyle/>
          <a:p>
            <a:endParaRPr lang="en-US" dirty="0">
              <a:solidFill>
                <a:srgbClr val="000000"/>
              </a:solidFill>
            </a:endParaRPr>
          </a:p>
        </p:txBody>
      </p:sp>
      <p:sp>
        <p:nvSpPr>
          <p:cNvPr id="9" name="Rectangle 8"/>
          <p:cNvSpPr/>
          <p:nvPr/>
        </p:nvSpPr>
        <p:spPr bwMode="auto">
          <a:xfrm>
            <a:off x="7383361" y="147397"/>
            <a:ext cx="183369" cy="186521"/>
          </a:xfrm>
          <a:prstGeom prst="rect">
            <a:avLst/>
          </a:prstGeom>
          <a:noFill/>
          <a:ln w="3175">
            <a:solidFill>
              <a:srgbClr val="50505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
        <p:nvSpPr>
          <p:cNvPr id="10" name="Rectangle 9"/>
          <p:cNvSpPr/>
          <p:nvPr/>
        </p:nvSpPr>
        <p:spPr bwMode="auto">
          <a:xfrm>
            <a:off x="7383361" y="144465"/>
            <a:ext cx="1143000" cy="1143000"/>
          </a:xfrm>
          <a:prstGeom prst="rect">
            <a:avLst/>
          </a:prstGeom>
          <a:solidFill>
            <a:srgbClr val="FFB900"/>
          </a:solidFill>
          <a:ln w="25400">
            <a:solidFill>
              <a:srgbClr val="00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endParaRPr lang="en-US" sz="1400" dirty="0">
              <a:gradFill>
                <a:gsLst>
                  <a:gs pos="0">
                    <a:srgbClr val="FFFFFF"/>
                  </a:gs>
                  <a:gs pos="100000">
                    <a:srgbClr val="FFFFFF"/>
                  </a:gs>
                </a:gsLst>
                <a:lin ang="5400000" scaled="0"/>
              </a:gradFill>
              <a:ea typeface="Segoe UI" pitchFamily="34" charset="0"/>
              <a:cs typeface="Segoe UI" pitchFamily="34" charset="0"/>
            </a:endParaRPr>
          </a:p>
        </p:txBody>
      </p:sp>
      <p:sp>
        <p:nvSpPr>
          <p:cNvPr id="11" name="Rectangle 10"/>
          <p:cNvSpPr/>
          <p:nvPr/>
        </p:nvSpPr>
        <p:spPr bwMode="auto">
          <a:xfrm>
            <a:off x="8678761" y="144463"/>
            <a:ext cx="1067043" cy="1143001"/>
          </a:xfrm>
          <a:prstGeom prst="rect">
            <a:avLst/>
          </a:prstGeom>
          <a:solidFill>
            <a:srgbClr val="FF8C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US" sz="28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12" name="Rectangle 11"/>
          <p:cNvSpPr/>
          <p:nvPr/>
        </p:nvSpPr>
        <p:spPr bwMode="auto">
          <a:xfrm>
            <a:off x="9952281" y="144462"/>
            <a:ext cx="1012479" cy="1143001"/>
          </a:xfrm>
          <a:prstGeom prst="rect">
            <a:avLst/>
          </a:prstGeom>
          <a:solidFill>
            <a:srgbClr val="EB3C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
        <p:nvSpPr>
          <p:cNvPr id="13" name="Rectangle 12"/>
          <p:cNvSpPr/>
          <p:nvPr/>
        </p:nvSpPr>
        <p:spPr bwMode="auto">
          <a:xfrm>
            <a:off x="11171237" y="144462"/>
            <a:ext cx="1088924" cy="1143001"/>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74328" y="2260899"/>
            <a:ext cx="2049813" cy="2049813"/>
          </a:xfrm>
          <a:prstGeom prst="rect">
            <a:avLst/>
          </a:prstGeom>
        </p:spPr>
      </p:pic>
    </p:spTree>
    <p:extLst>
      <p:ext uri="{BB962C8B-B14F-4D97-AF65-F5344CB8AC3E}">
        <p14:creationId xmlns:p14="http://schemas.microsoft.com/office/powerpoint/2010/main" val="2787078482"/>
      </p:ext>
    </p:extLst>
  </p:cSld>
  <p:clrMapOvr>
    <a:masterClrMapping/>
  </p:clrMapOvr>
  <p:transition spd="slow">
    <p:push/>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Agenda</a:t>
            </a:r>
            <a:endParaRPr lang="en-US" dirty="0"/>
          </a:p>
        </p:txBody>
      </p:sp>
      <p:sp>
        <p:nvSpPr>
          <p:cNvPr id="4" name="Rectangle 3"/>
          <p:cNvSpPr/>
          <p:nvPr/>
        </p:nvSpPr>
        <p:spPr bwMode="auto">
          <a:xfrm>
            <a:off x="808037" y="2509595"/>
            <a:ext cx="183369" cy="186521"/>
          </a:xfrm>
          <a:prstGeom prst="rect">
            <a:avLst/>
          </a:prstGeom>
          <a:noFill/>
          <a:ln w="3175">
            <a:solidFill>
              <a:srgbClr val="50505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
        <p:nvSpPr>
          <p:cNvPr id="5" name="Rectangle 4"/>
          <p:cNvSpPr/>
          <p:nvPr/>
        </p:nvSpPr>
        <p:spPr bwMode="auto">
          <a:xfrm>
            <a:off x="808037" y="2506662"/>
            <a:ext cx="2697480" cy="2744787"/>
          </a:xfrm>
          <a:prstGeom prst="rect">
            <a:avLst/>
          </a:prstGeom>
          <a:solidFill>
            <a:srgbClr val="FFB900"/>
          </a:solidFill>
          <a:ln w="254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800" dirty="0">
                <a:gradFill>
                  <a:gsLst>
                    <a:gs pos="0">
                      <a:srgbClr val="FFFFFF"/>
                    </a:gs>
                    <a:gs pos="100000">
                      <a:srgbClr val="FFFFFF"/>
                    </a:gs>
                  </a:gsLst>
                  <a:lin ang="5400000" scaled="0"/>
                </a:gradFill>
                <a:ea typeface="Segoe UI" pitchFamily="34" charset="0"/>
                <a:cs typeface="Segoe UI" pitchFamily="34" charset="0"/>
              </a:rPr>
              <a:t>Making the Most of Today’s Investment</a:t>
            </a:r>
          </a:p>
          <a:p>
            <a:pPr defTabSz="932472" fontAlgn="base">
              <a:lnSpc>
                <a:spcPct val="90000"/>
              </a:lnSpc>
              <a:spcBef>
                <a:spcPct val="0"/>
              </a:spcBef>
              <a:spcAft>
                <a:spcPct val="0"/>
              </a:spcAft>
            </a:pP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
        <p:nvSpPr>
          <p:cNvPr id="6" name="Rectangle 5"/>
          <p:cNvSpPr/>
          <p:nvPr/>
        </p:nvSpPr>
        <p:spPr bwMode="auto">
          <a:xfrm>
            <a:off x="3550994" y="2506662"/>
            <a:ext cx="2697480" cy="2744787"/>
          </a:xfrm>
          <a:prstGeom prst="rect">
            <a:avLst/>
          </a:prstGeom>
          <a:solidFill>
            <a:srgbClr val="FF8C00"/>
          </a:solidFill>
          <a:ln w="25400">
            <a:solidFill>
              <a:srgbClr val="00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2800" dirty="0">
                <a:gradFill>
                  <a:gsLst>
                    <a:gs pos="0">
                      <a:srgbClr val="FFFFFF"/>
                    </a:gs>
                    <a:gs pos="100000">
                      <a:srgbClr val="FFFFFF"/>
                    </a:gs>
                  </a:gsLst>
                  <a:lin ang="5400000" scaled="0"/>
                </a:gradFill>
                <a:ea typeface="Segoe UI" pitchFamily="34" charset="0"/>
                <a:cs typeface="Segoe UI" pitchFamily="34" charset="0"/>
              </a:rPr>
              <a:t>What’s New in SharePoint 2013?</a:t>
            </a:r>
          </a:p>
        </p:txBody>
      </p:sp>
      <p:sp>
        <p:nvSpPr>
          <p:cNvPr id="7" name="Rectangle 6"/>
          <p:cNvSpPr/>
          <p:nvPr/>
        </p:nvSpPr>
        <p:spPr bwMode="auto">
          <a:xfrm>
            <a:off x="6293951" y="2506662"/>
            <a:ext cx="2697480" cy="2744787"/>
          </a:xfrm>
          <a:prstGeom prst="rect">
            <a:avLst/>
          </a:prstGeom>
          <a:solidFill>
            <a:srgbClr val="EB3C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2800" dirty="0" smtClean="0">
                <a:gradFill>
                  <a:gsLst>
                    <a:gs pos="0">
                      <a:srgbClr val="FFFFFF"/>
                    </a:gs>
                    <a:gs pos="100000">
                      <a:srgbClr val="FFFFFF"/>
                    </a:gs>
                  </a:gsLst>
                  <a:lin ang="5400000" scaled="0"/>
                </a:gradFill>
                <a:ea typeface="Segoe UI" pitchFamily="34" charset="0"/>
                <a:cs typeface="Segoe UI" pitchFamily="34" charset="0"/>
              </a:rPr>
              <a:t>Things to Prepare for Now</a:t>
            </a: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
        <p:nvSpPr>
          <p:cNvPr id="8" name="Rectangle 7"/>
          <p:cNvSpPr/>
          <p:nvPr/>
        </p:nvSpPr>
        <p:spPr bwMode="auto">
          <a:xfrm>
            <a:off x="9036908" y="2506661"/>
            <a:ext cx="2697480" cy="2744787"/>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800" dirty="0">
                <a:gradFill>
                  <a:gsLst>
                    <a:gs pos="0">
                      <a:srgbClr val="FFFFFF"/>
                    </a:gs>
                    <a:gs pos="100000">
                      <a:srgbClr val="FFFFFF"/>
                    </a:gs>
                  </a:gsLst>
                  <a:lin ang="5400000" scaled="0"/>
                </a:gradFill>
                <a:ea typeface="Segoe UI" pitchFamily="34" charset="0"/>
                <a:cs typeface="Segoe UI" pitchFamily="34" charset="0"/>
              </a:rPr>
              <a:t>Your SharePoint Journey</a:t>
            </a:r>
          </a:p>
        </p:txBody>
      </p:sp>
    </p:spTree>
    <p:extLst>
      <p:ext uri="{BB962C8B-B14F-4D97-AF65-F5344CB8AC3E}">
        <p14:creationId xmlns:p14="http://schemas.microsoft.com/office/powerpoint/2010/main" val="2698436885"/>
      </p:ext>
    </p:extLst>
  </p:cSld>
  <p:clrMapOvr>
    <a:masterClrMapping/>
  </p:clrMapOvr>
  <p:transition>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bwMode="auto">
          <a:xfrm>
            <a:off x="2501" y="-1"/>
            <a:ext cx="5438566" cy="6994525"/>
          </a:xfrm>
          <a:prstGeom prst="rect">
            <a:avLst/>
          </a:prstGeom>
          <a:solidFill>
            <a:srgbClr val="FF8C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solidFill>
                <a:srgbClr val="505050"/>
              </a:solidFill>
              <a:ea typeface="Segoe UI" pitchFamily="34" charset="0"/>
              <a:cs typeface="Segoe UI" pitchFamily="34" charset="0"/>
            </a:endParaRPr>
          </a:p>
        </p:txBody>
      </p:sp>
      <p:sp>
        <p:nvSpPr>
          <p:cNvPr id="2" name="Title 1"/>
          <p:cNvSpPr>
            <a:spLocks noGrp="1"/>
          </p:cNvSpPr>
          <p:nvPr>
            <p:ph type="title"/>
          </p:nvPr>
        </p:nvSpPr>
        <p:spPr/>
        <p:txBody>
          <a:bodyPr/>
          <a:lstStyle/>
          <a:p>
            <a:r>
              <a:rPr lang="en-US" sz="4896" dirty="0" smtClean="0">
                <a:solidFill>
                  <a:schemeClr val="bg1"/>
                </a:solidFill>
              </a:rPr>
              <a:t>SharePoint 2013:</a:t>
            </a:r>
            <a:br>
              <a:rPr lang="en-US" sz="4896" dirty="0" smtClean="0">
                <a:solidFill>
                  <a:schemeClr val="bg1"/>
                </a:solidFill>
              </a:rPr>
            </a:br>
            <a:r>
              <a:rPr lang="en-US" sz="4896" dirty="0" smtClean="0">
                <a:solidFill>
                  <a:schemeClr val="bg1"/>
                </a:solidFill>
              </a:rPr>
              <a:t>What’s New?</a:t>
            </a:r>
            <a:endParaRPr lang="en-US" sz="4896" dirty="0">
              <a:solidFill>
                <a:schemeClr val="bg1"/>
              </a:solidFill>
            </a:endParaRPr>
          </a:p>
        </p:txBody>
      </p:sp>
      <p:sp>
        <p:nvSpPr>
          <p:cNvPr id="6" name="TextBox 5"/>
          <p:cNvSpPr txBox="1"/>
          <p:nvPr/>
        </p:nvSpPr>
        <p:spPr>
          <a:xfrm>
            <a:off x="6219421" y="1363662"/>
            <a:ext cx="5835982" cy="3939540"/>
          </a:xfrm>
          <a:prstGeom prst="rect">
            <a:avLst/>
          </a:prstGeom>
          <a:noFill/>
        </p:spPr>
        <p:txBody>
          <a:bodyPr wrap="square" lIns="0" tIns="0" rIns="0" bIns="0" rtlCol="0">
            <a:spAutoFit/>
          </a:bodyPr>
          <a:lstStyle/>
          <a:p>
            <a:r>
              <a:rPr lang="en-US" sz="3200" dirty="0" smtClean="0">
                <a:solidFill>
                  <a:srgbClr val="505050"/>
                </a:solidFill>
              </a:rPr>
              <a:t>Social</a:t>
            </a:r>
          </a:p>
          <a:p>
            <a:endParaRPr lang="en-US" sz="3200" dirty="0">
              <a:solidFill>
                <a:srgbClr val="505050"/>
              </a:solidFill>
            </a:endParaRPr>
          </a:p>
          <a:p>
            <a:r>
              <a:rPr lang="en-US" sz="3200" dirty="0" smtClean="0">
                <a:solidFill>
                  <a:srgbClr val="505050"/>
                </a:solidFill>
              </a:rPr>
              <a:t>Mobile</a:t>
            </a:r>
          </a:p>
          <a:p>
            <a:endParaRPr lang="en-US" sz="3200" dirty="0">
              <a:solidFill>
                <a:srgbClr val="505050"/>
              </a:solidFill>
            </a:endParaRPr>
          </a:p>
          <a:p>
            <a:r>
              <a:rPr lang="en-US" sz="3200" dirty="0" smtClean="0">
                <a:solidFill>
                  <a:srgbClr val="505050"/>
                </a:solidFill>
              </a:rPr>
              <a:t>Search</a:t>
            </a:r>
          </a:p>
          <a:p>
            <a:endParaRPr lang="en-US" sz="3200" dirty="0">
              <a:solidFill>
                <a:srgbClr val="505050"/>
              </a:solidFill>
            </a:endParaRPr>
          </a:p>
          <a:p>
            <a:r>
              <a:rPr lang="en-US" sz="3200" dirty="0">
                <a:solidFill>
                  <a:srgbClr val="505050"/>
                </a:solidFill>
              </a:rPr>
              <a:t>Business </a:t>
            </a:r>
            <a:r>
              <a:rPr lang="en-US" sz="3200" dirty="0" smtClean="0">
                <a:solidFill>
                  <a:srgbClr val="505050"/>
                </a:solidFill>
              </a:rPr>
              <a:t>Solutions</a:t>
            </a:r>
            <a:endParaRPr lang="en-US" sz="3200" dirty="0">
              <a:solidFill>
                <a:srgbClr val="505050"/>
              </a:solidFill>
            </a:endParaRPr>
          </a:p>
          <a:p>
            <a:endParaRPr lang="en-US" sz="3200" dirty="0" smtClean="0">
              <a:solidFill>
                <a:srgbClr val="505050"/>
              </a:solidFill>
            </a:endParaRPr>
          </a:p>
        </p:txBody>
      </p:sp>
      <p:sp>
        <p:nvSpPr>
          <p:cNvPr id="8" name="Freeform 104"/>
          <p:cNvSpPr>
            <a:spLocks noEditPoints="1"/>
          </p:cNvSpPr>
          <p:nvPr/>
        </p:nvSpPr>
        <p:spPr bwMode="black">
          <a:xfrm>
            <a:off x="1951037" y="3116262"/>
            <a:ext cx="1147182" cy="1034852"/>
          </a:xfrm>
          <a:custGeom>
            <a:avLst/>
            <a:gdLst>
              <a:gd name="T0" fmla="*/ 37 w 61"/>
              <a:gd name="T1" fmla="*/ 43 h 61"/>
              <a:gd name="T2" fmla="*/ 18 w 61"/>
              <a:gd name="T3" fmla="*/ 37 h 61"/>
              <a:gd name="T4" fmla="*/ 24 w 61"/>
              <a:gd name="T5" fmla="*/ 18 h 61"/>
              <a:gd name="T6" fmla="*/ 43 w 61"/>
              <a:gd name="T7" fmla="*/ 24 h 61"/>
              <a:gd name="T8" fmla="*/ 37 w 61"/>
              <a:gd name="T9" fmla="*/ 43 h 61"/>
              <a:gd name="T10" fmla="*/ 61 w 61"/>
              <a:gd name="T11" fmla="*/ 28 h 61"/>
              <a:gd name="T12" fmla="*/ 58 w 61"/>
              <a:gd name="T13" fmla="*/ 18 h 61"/>
              <a:gd name="T14" fmla="*/ 50 w 61"/>
              <a:gd name="T15" fmla="*/ 19 h 61"/>
              <a:gd name="T16" fmla="*/ 47 w 61"/>
              <a:gd name="T17" fmla="*/ 15 h 61"/>
              <a:gd name="T18" fmla="*/ 50 w 61"/>
              <a:gd name="T19" fmla="*/ 7 h 61"/>
              <a:gd name="T20" fmla="*/ 41 w 61"/>
              <a:gd name="T21" fmla="*/ 2 h 61"/>
              <a:gd name="T22" fmla="*/ 36 w 61"/>
              <a:gd name="T23" fmla="*/ 9 h 61"/>
              <a:gd name="T24" fmla="*/ 30 w 61"/>
              <a:gd name="T25" fmla="*/ 8 h 61"/>
              <a:gd name="T26" fmla="*/ 27 w 61"/>
              <a:gd name="T27" fmla="*/ 0 h 61"/>
              <a:gd name="T28" fmla="*/ 17 w 61"/>
              <a:gd name="T29" fmla="*/ 3 h 61"/>
              <a:gd name="T30" fmla="*/ 18 w 61"/>
              <a:gd name="T31" fmla="*/ 11 h 61"/>
              <a:gd name="T32" fmla="*/ 15 w 61"/>
              <a:gd name="T33" fmla="*/ 14 h 61"/>
              <a:gd name="T34" fmla="*/ 7 w 61"/>
              <a:gd name="T35" fmla="*/ 11 h 61"/>
              <a:gd name="T36" fmla="*/ 2 w 61"/>
              <a:gd name="T37" fmla="*/ 20 h 61"/>
              <a:gd name="T38" fmla="*/ 8 w 61"/>
              <a:gd name="T39" fmla="*/ 25 h 61"/>
              <a:gd name="T40" fmla="*/ 7 w 61"/>
              <a:gd name="T41" fmla="*/ 30 h 61"/>
              <a:gd name="T42" fmla="*/ 0 w 61"/>
              <a:gd name="T43" fmla="*/ 33 h 61"/>
              <a:gd name="T44" fmla="*/ 2 w 61"/>
              <a:gd name="T45" fmla="*/ 43 h 61"/>
              <a:gd name="T46" fmla="*/ 11 w 61"/>
              <a:gd name="T47" fmla="*/ 42 h 61"/>
              <a:gd name="T48" fmla="*/ 14 w 61"/>
              <a:gd name="T49" fmla="*/ 47 h 61"/>
              <a:gd name="T50" fmla="*/ 11 w 61"/>
              <a:gd name="T51" fmla="*/ 54 h 61"/>
              <a:gd name="T52" fmla="*/ 20 w 61"/>
              <a:gd name="T53" fmla="*/ 59 h 61"/>
              <a:gd name="T54" fmla="*/ 25 w 61"/>
              <a:gd name="T55" fmla="*/ 53 h 61"/>
              <a:gd name="T56" fmla="*/ 30 w 61"/>
              <a:gd name="T57" fmla="*/ 53 h 61"/>
              <a:gd name="T58" fmla="*/ 33 w 61"/>
              <a:gd name="T59" fmla="*/ 61 h 61"/>
              <a:gd name="T60" fmla="*/ 43 w 61"/>
              <a:gd name="T61" fmla="*/ 58 h 61"/>
              <a:gd name="T62" fmla="*/ 42 w 61"/>
              <a:gd name="T63" fmla="*/ 50 h 61"/>
              <a:gd name="T64" fmla="*/ 46 w 61"/>
              <a:gd name="T65" fmla="*/ 47 h 61"/>
              <a:gd name="T66" fmla="*/ 54 w 61"/>
              <a:gd name="T67" fmla="*/ 50 h 61"/>
              <a:gd name="T68" fmla="*/ 59 w 61"/>
              <a:gd name="T69" fmla="*/ 41 h 61"/>
              <a:gd name="T70" fmla="*/ 52 w 61"/>
              <a:gd name="T71" fmla="*/ 36 h 61"/>
              <a:gd name="T72" fmla="*/ 53 w 61"/>
              <a:gd name="T73" fmla="*/ 31 h 61"/>
              <a:gd name="T74" fmla="*/ 61 w 61"/>
              <a:gd name="T75" fmla="*/ 28 h 61"/>
              <a:gd name="T76" fmla="*/ 28 w 61"/>
              <a:gd name="T77" fmla="*/ 26 h 61"/>
              <a:gd name="T78" fmla="*/ 26 w 61"/>
              <a:gd name="T79" fmla="*/ 33 h 61"/>
              <a:gd name="T80" fmla="*/ 33 w 61"/>
              <a:gd name="T81" fmla="*/ 35 h 61"/>
              <a:gd name="T82" fmla="*/ 35 w 61"/>
              <a:gd name="T83" fmla="*/ 28 h 61"/>
              <a:gd name="T84" fmla="*/ 28 w 61"/>
              <a:gd name="T85" fmla="*/ 26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1" h="61">
                <a:moveTo>
                  <a:pt x="37" y="43"/>
                </a:moveTo>
                <a:cubicBezTo>
                  <a:pt x="30" y="47"/>
                  <a:pt x="21" y="44"/>
                  <a:pt x="18" y="37"/>
                </a:cubicBezTo>
                <a:cubicBezTo>
                  <a:pt x="14" y="30"/>
                  <a:pt x="17" y="21"/>
                  <a:pt x="24" y="18"/>
                </a:cubicBezTo>
                <a:cubicBezTo>
                  <a:pt x="31" y="14"/>
                  <a:pt x="39" y="17"/>
                  <a:pt x="43" y="24"/>
                </a:cubicBezTo>
                <a:cubicBezTo>
                  <a:pt x="47" y="31"/>
                  <a:pt x="44" y="40"/>
                  <a:pt x="37" y="43"/>
                </a:cubicBezTo>
                <a:moveTo>
                  <a:pt x="61" y="28"/>
                </a:moveTo>
                <a:cubicBezTo>
                  <a:pt x="58" y="18"/>
                  <a:pt x="58" y="18"/>
                  <a:pt x="58" y="18"/>
                </a:cubicBezTo>
                <a:cubicBezTo>
                  <a:pt x="50" y="19"/>
                  <a:pt x="50" y="19"/>
                  <a:pt x="50" y="19"/>
                </a:cubicBezTo>
                <a:cubicBezTo>
                  <a:pt x="49" y="17"/>
                  <a:pt x="48" y="16"/>
                  <a:pt x="47" y="15"/>
                </a:cubicBezTo>
                <a:cubicBezTo>
                  <a:pt x="50" y="7"/>
                  <a:pt x="50" y="7"/>
                  <a:pt x="50" y="7"/>
                </a:cubicBezTo>
                <a:cubicBezTo>
                  <a:pt x="41" y="2"/>
                  <a:pt x="41" y="2"/>
                  <a:pt x="41" y="2"/>
                </a:cubicBezTo>
                <a:cubicBezTo>
                  <a:pt x="36" y="9"/>
                  <a:pt x="36" y="9"/>
                  <a:pt x="36" y="9"/>
                </a:cubicBezTo>
                <a:cubicBezTo>
                  <a:pt x="34" y="8"/>
                  <a:pt x="32" y="8"/>
                  <a:pt x="30" y="8"/>
                </a:cubicBezTo>
                <a:cubicBezTo>
                  <a:pt x="27" y="0"/>
                  <a:pt x="27" y="0"/>
                  <a:pt x="27" y="0"/>
                </a:cubicBezTo>
                <a:cubicBezTo>
                  <a:pt x="17" y="3"/>
                  <a:pt x="17" y="3"/>
                  <a:pt x="17" y="3"/>
                </a:cubicBezTo>
                <a:cubicBezTo>
                  <a:pt x="18" y="11"/>
                  <a:pt x="18" y="11"/>
                  <a:pt x="18" y="11"/>
                </a:cubicBezTo>
                <a:cubicBezTo>
                  <a:pt x="17" y="12"/>
                  <a:pt x="16" y="13"/>
                  <a:pt x="15" y="14"/>
                </a:cubicBezTo>
                <a:cubicBezTo>
                  <a:pt x="7" y="11"/>
                  <a:pt x="7" y="11"/>
                  <a:pt x="7" y="11"/>
                </a:cubicBezTo>
                <a:cubicBezTo>
                  <a:pt x="2" y="20"/>
                  <a:pt x="2" y="20"/>
                  <a:pt x="2" y="20"/>
                </a:cubicBezTo>
                <a:cubicBezTo>
                  <a:pt x="8" y="25"/>
                  <a:pt x="8" y="25"/>
                  <a:pt x="8" y="25"/>
                </a:cubicBezTo>
                <a:cubicBezTo>
                  <a:pt x="8" y="27"/>
                  <a:pt x="7" y="28"/>
                  <a:pt x="7" y="30"/>
                </a:cubicBezTo>
                <a:cubicBezTo>
                  <a:pt x="0" y="33"/>
                  <a:pt x="0" y="33"/>
                  <a:pt x="0" y="33"/>
                </a:cubicBezTo>
                <a:cubicBezTo>
                  <a:pt x="2" y="43"/>
                  <a:pt x="2" y="43"/>
                  <a:pt x="2" y="43"/>
                </a:cubicBezTo>
                <a:cubicBezTo>
                  <a:pt x="11" y="42"/>
                  <a:pt x="11" y="42"/>
                  <a:pt x="11" y="42"/>
                </a:cubicBezTo>
                <a:cubicBezTo>
                  <a:pt x="12" y="44"/>
                  <a:pt x="13" y="45"/>
                  <a:pt x="14" y="47"/>
                </a:cubicBezTo>
                <a:cubicBezTo>
                  <a:pt x="11" y="54"/>
                  <a:pt x="11" y="54"/>
                  <a:pt x="11" y="54"/>
                </a:cubicBezTo>
                <a:cubicBezTo>
                  <a:pt x="20" y="59"/>
                  <a:pt x="20" y="59"/>
                  <a:pt x="20" y="59"/>
                </a:cubicBezTo>
                <a:cubicBezTo>
                  <a:pt x="25" y="53"/>
                  <a:pt x="25" y="53"/>
                  <a:pt x="25" y="53"/>
                </a:cubicBezTo>
                <a:cubicBezTo>
                  <a:pt x="26" y="53"/>
                  <a:pt x="28" y="53"/>
                  <a:pt x="30" y="53"/>
                </a:cubicBezTo>
                <a:cubicBezTo>
                  <a:pt x="33" y="61"/>
                  <a:pt x="33" y="61"/>
                  <a:pt x="33" y="61"/>
                </a:cubicBezTo>
                <a:cubicBezTo>
                  <a:pt x="43" y="58"/>
                  <a:pt x="43" y="58"/>
                  <a:pt x="43" y="58"/>
                </a:cubicBezTo>
                <a:cubicBezTo>
                  <a:pt x="42" y="50"/>
                  <a:pt x="42" y="50"/>
                  <a:pt x="42" y="50"/>
                </a:cubicBezTo>
                <a:cubicBezTo>
                  <a:pt x="44" y="49"/>
                  <a:pt x="45" y="48"/>
                  <a:pt x="46" y="47"/>
                </a:cubicBezTo>
                <a:cubicBezTo>
                  <a:pt x="54" y="50"/>
                  <a:pt x="54" y="50"/>
                  <a:pt x="54" y="50"/>
                </a:cubicBezTo>
                <a:cubicBezTo>
                  <a:pt x="59" y="41"/>
                  <a:pt x="59" y="41"/>
                  <a:pt x="59" y="41"/>
                </a:cubicBezTo>
                <a:cubicBezTo>
                  <a:pt x="52" y="36"/>
                  <a:pt x="52" y="36"/>
                  <a:pt x="52" y="36"/>
                </a:cubicBezTo>
                <a:cubicBezTo>
                  <a:pt x="53" y="34"/>
                  <a:pt x="53" y="33"/>
                  <a:pt x="53" y="31"/>
                </a:cubicBezTo>
                <a:lnTo>
                  <a:pt x="61" y="28"/>
                </a:lnTo>
                <a:close/>
                <a:moveTo>
                  <a:pt x="28" y="26"/>
                </a:moveTo>
                <a:cubicBezTo>
                  <a:pt x="25" y="27"/>
                  <a:pt x="24" y="30"/>
                  <a:pt x="26" y="33"/>
                </a:cubicBezTo>
                <a:cubicBezTo>
                  <a:pt x="27" y="35"/>
                  <a:pt x="30" y="36"/>
                  <a:pt x="33" y="35"/>
                </a:cubicBezTo>
                <a:cubicBezTo>
                  <a:pt x="35" y="34"/>
                  <a:pt x="36" y="31"/>
                  <a:pt x="35" y="28"/>
                </a:cubicBezTo>
                <a:cubicBezTo>
                  <a:pt x="34" y="26"/>
                  <a:pt x="31" y="25"/>
                  <a:pt x="28" y="26"/>
                </a:cubicBezTo>
                <a:close/>
              </a:path>
            </a:pathLst>
          </a:custGeom>
          <a:solidFill>
            <a:srgbClr val="FFFFFF"/>
          </a:solidFill>
          <a:ln>
            <a:noFill/>
          </a:ln>
          <a:extLst/>
        </p:spPr>
        <p:txBody>
          <a:bodyPr vert="horz" wrap="square" lIns="93278" tIns="46639" rIns="93278" bIns="46639" numCol="1" anchor="t" anchorCtr="0" compatLnSpc="1">
            <a:prstTxWarp prst="textNoShape">
              <a:avLst/>
            </a:prstTxWarp>
          </a:bodyPr>
          <a:lstStyle/>
          <a:p>
            <a:endParaRPr lang="en-US" dirty="0">
              <a:solidFill>
                <a:srgbClr val="000000"/>
              </a:solidFill>
            </a:endParaRPr>
          </a:p>
        </p:txBody>
      </p:sp>
    </p:spTree>
    <p:extLst>
      <p:ext uri="{BB962C8B-B14F-4D97-AF65-F5344CB8AC3E}">
        <p14:creationId xmlns:p14="http://schemas.microsoft.com/office/powerpoint/2010/main" val="1806612834"/>
      </p:ext>
    </p:extLst>
  </p:cSld>
  <p:clrMapOvr>
    <a:masterClrMapping/>
  </p:clrMapOvr>
  <p:transition spd="slow">
    <p:push/>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60437" y="1592262"/>
            <a:ext cx="4860925" cy="3873281"/>
          </a:xfrm>
          <a:prstGeom prst="rect">
            <a:avLst/>
          </a:prstGeom>
        </p:spPr>
      </p:pic>
      <p:sp>
        <p:nvSpPr>
          <p:cNvPr id="9" name="TextBox 8"/>
          <p:cNvSpPr txBox="1"/>
          <p:nvPr/>
        </p:nvSpPr>
        <p:spPr>
          <a:xfrm>
            <a:off x="6294437" y="2963862"/>
            <a:ext cx="5645584" cy="1557349"/>
          </a:xfrm>
          <a:prstGeom prst="rect">
            <a:avLst/>
          </a:prstGeom>
          <a:noFill/>
        </p:spPr>
        <p:txBody>
          <a:bodyPr wrap="none" lIns="182880" tIns="146304" rIns="182880" bIns="146304" rtlCol="0">
            <a:spAutoFit/>
          </a:bodyPr>
          <a:lstStyle/>
          <a:p>
            <a:pPr>
              <a:lnSpc>
                <a:spcPct val="90000"/>
              </a:lnSpc>
              <a:spcAft>
                <a:spcPts val="600"/>
              </a:spcAft>
            </a:pPr>
            <a:r>
              <a:rPr lang="en-US" sz="4000" dirty="0" smtClean="0">
                <a:gradFill>
                  <a:gsLst>
                    <a:gs pos="2917">
                      <a:srgbClr val="505050"/>
                    </a:gs>
                    <a:gs pos="30000">
                      <a:srgbClr val="505050"/>
                    </a:gs>
                  </a:gsLst>
                  <a:lin ang="5400000" scaled="0"/>
                </a:gradFill>
              </a:rPr>
              <a:t>This is the story of Bob.</a:t>
            </a:r>
          </a:p>
          <a:p>
            <a:pPr>
              <a:lnSpc>
                <a:spcPct val="90000"/>
              </a:lnSpc>
              <a:spcAft>
                <a:spcPts val="600"/>
              </a:spcAft>
            </a:pPr>
            <a:endParaRPr lang="en-US" sz="4000" dirty="0">
              <a:gradFill>
                <a:gsLst>
                  <a:gs pos="2917">
                    <a:srgbClr val="505050"/>
                  </a:gs>
                  <a:gs pos="30000">
                    <a:srgbClr val="505050"/>
                  </a:gs>
                </a:gsLst>
                <a:lin ang="5400000" scaled="0"/>
              </a:gradFill>
            </a:endParaRPr>
          </a:p>
        </p:txBody>
      </p:sp>
    </p:spTree>
    <p:extLst>
      <p:ext uri="{BB962C8B-B14F-4D97-AF65-F5344CB8AC3E}">
        <p14:creationId xmlns:p14="http://schemas.microsoft.com/office/powerpoint/2010/main" val="2672123931"/>
      </p:ext>
    </p:extLst>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Social</a:t>
            </a:r>
            <a:endParaRPr lang="en-US" dirty="0"/>
          </a:p>
        </p:txBody>
      </p:sp>
      <p:sp>
        <p:nvSpPr>
          <p:cNvPr id="3" name="Text Placeholder 2"/>
          <p:cNvSpPr>
            <a:spLocks noGrp="1"/>
          </p:cNvSpPr>
          <p:nvPr>
            <p:ph idx="4294967295"/>
          </p:nvPr>
        </p:nvSpPr>
        <p:spPr>
          <a:xfrm>
            <a:off x="776562" y="1554338"/>
            <a:ext cx="5075906" cy="1811224"/>
          </a:xfrm>
          <a:prstGeom prst="rect">
            <a:avLst/>
          </a:prstGeom>
        </p:spPr>
        <p:txBody>
          <a:bodyPr/>
          <a:lstStyle/>
          <a:p>
            <a:r>
              <a:rPr lang="en-US" sz="3200" dirty="0"/>
              <a:t>Microblogging</a:t>
            </a:r>
          </a:p>
          <a:p>
            <a:r>
              <a:rPr lang="en-US" sz="3200" dirty="0" smtClean="0"/>
              <a:t>Activity </a:t>
            </a:r>
            <a:r>
              <a:rPr lang="en-US" sz="3200" dirty="0"/>
              <a:t>Feeds</a:t>
            </a:r>
          </a:p>
          <a:p>
            <a:r>
              <a:rPr lang="en-US" sz="3200" dirty="0" smtClean="0"/>
              <a:t>Communities</a:t>
            </a:r>
            <a:endParaRPr lang="en-US" sz="3200" dirty="0"/>
          </a:p>
          <a:p>
            <a:r>
              <a:rPr lang="en-US" sz="3200" dirty="0" smtClean="0"/>
              <a:t>Discussions</a:t>
            </a:r>
            <a:endParaRPr lang="en-US" sz="3200" dirty="0"/>
          </a:p>
          <a:p>
            <a:r>
              <a:rPr lang="en-US" sz="3200" dirty="0" smtClean="0"/>
              <a:t>Blogs</a:t>
            </a:r>
            <a:endParaRPr lang="en-US" sz="3200" dirty="0"/>
          </a:p>
          <a:p>
            <a:pPr lvl="1"/>
            <a:endParaRPr lang="en-US" sz="2856" dirty="0" smtClean="0"/>
          </a:p>
          <a:p>
            <a:pPr lvl="1"/>
            <a:endParaRPr lang="en-US" sz="2856" dirty="0"/>
          </a:p>
        </p:txBody>
      </p:sp>
      <p:pic>
        <p:nvPicPr>
          <p:cNvPr id="4" name="Picture 3"/>
          <p:cNvPicPr>
            <a:picLocks noChangeAspect="1"/>
          </p:cNvPicPr>
          <p:nvPr/>
        </p:nvPicPr>
        <p:blipFill>
          <a:blip r:embed="rId3"/>
          <a:stretch>
            <a:fillRect/>
          </a:stretch>
        </p:blipFill>
        <p:spPr>
          <a:xfrm>
            <a:off x="5227637" y="3954462"/>
            <a:ext cx="7718437" cy="3986213"/>
          </a:xfrm>
          <a:prstGeom prst="rect">
            <a:avLst/>
          </a:prstGeom>
        </p:spPr>
      </p:pic>
      <p:pic>
        <p:nvPicPr>
          <p:cNvPr id="5" name="Picture 4"/>
          <p:cNvPicPr>
            <a:picLocks noChangeAspect="1"/>
          </p:cNvPicPr>
          <p:nvPr/>
        </p:nvPicPr>
        <p:blipFill>
          <a:blip r:embed="rId4"/>
          <a:stretch>
            <a:fillRect/>
          </a:stretch>
        </p:blipFill>
        <p:spPr>
          <a:xfrm>
            <a:off x="4160837" y="23342"/>
            <a:ext cx="6985451" cy="4257675"/>
          </a:xfrm>
          <a:prstGeom prst="rect">
            <a:avLst/>
          </a:prstGeom>
        </p:spPr>
      </p:pic>
    </p:spTree>
    <p:extLst>
      <p:ext uri="{BB962C8B-B14F-4D97-AF65-F5344CB8AC3E}">
        <p14:creationId xmlns:p14="http://schemas.microsoft.com/office/powerpoint/2010/main" val="218835862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bwMode="auto">
          <a:xfrm>
            <a:off x="2501" y="-1"/>
            <a:ext cx="5438566" cy="6994525"/>
          </a:xfrm>
          <a:prstGeom prst="rect">
            <a:avLst/>
          </a:prstGeom>
          <a:solidFill>
            <a:srgbClr val="FF8C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solidFill>
                <a:srgbClr val="505050"/>
              </a:solidFill>
              <a:ea typeface="Segoe UI" pitchFamily="34" charset="0"/>
              <a:cs typeface="Segoe UI" pitchFamily="34" charset="0"/>
            </a:endParaRPr>
          </a:p>
        </p:txBody>
      </p:sp>
      <p:sp>
        <p:nvSpPr>
          <p:cNvPr id="2" name="Title 1"/>
          <p:cNvSpPr>
            <a:spLocks noGrp="1"/>
          </p:cNvSpPr>
          <p:nvPr>
            <p:ph type="title"/>
          </p:nvPr>
        </p:nvSpPr>
        <p:spPr/>
        <p:txBody>
          <a:bodyPr/>
          <a:lstStyle/>
          <a:p>
            <a:r>
              <a:rPr lang="en-US" sz="4896" dirty="0" smtClean="0">
                <a:solidFill>
                  <a:schemeClr val="bg1"/>
                </a:solidFill>
              </a:rPr>
              <a:t>Social</a:t>
            </a:r>
            <a:endParaRPr lang="en-US" sz="4896" dirty="0">
              <a:solidFill>
                <a:schemeClr val="bg1"/>
              </a:solidFill>
            </a:endParaRPr>
          </a:p>
        </p:txBody>
      </p:sp>
      <p:sp>
        <p:nvSpPr>
          <p:cNvPr id="6" name="TextBox 5"/>
          <p:cNvSpPr txBox="1"/>
          <p:nvPr/>
        </p:nvSpPr>
        <p:spPr>
          <a:xfrm>
            <a:off x="6065837" y="754061"/>
            <a:ext cx="5835982" cy="3447098"/>
          </a:xfrm>
          <a:prstGeom prst="rect">
            <a:avLst/>
          </a:prstGeom>
          <a:noFill/>
        </p:spPr>
        <p:txBody>
          <a:bodyPr wrap="square" lIns="0" tIns="0" rIns="0" bIns="0" rtlCol="0">
            <a:spAutoFit/>
          </a:bodyPr>
          <a:lstStyle/>
          <a:p>
            <a:r>
              <a:rPr lang="en-US" sz="3200" dirty="0" smtClean="0">
                <a:solidFill>
                  <a:srgbClr val="505050"/>
                </a:solidFill>
              </a:rPr>
              <a:t>How does it impact me?</a:t>
            </a:r>
          </a:p>
          <a:p>
            <a:pPr marL="457200" indent="-457200">
              <a:buFont typeface="Arial" panose="020B0604020202020204" pitchFamily="34" charset="0"/>
              <a:buChar char="•"/>
            </a:pPr>
            <a:r>
              <a:rPr lang="en-US" sz="3200" dirty="0" smtClean="0">
                <a:solidFill>
                  <a:srgbClr val="505050"/>
                </a:solidFill>
              </a:rPr>
              <a:t>More usage of personal sites</a:t>
            </a:r>
          </a:p>
          <a:p>
            <a:pPr marL="457200" indent="-457200">
              <a:buFont typeface="Arial" panose="020B0604020202020204" pitchFamily="34" charset="0"/>
              <a:buChar char="•"/>
            </a:pPr>
            <a:r>
              <a:rPr lang="en-US" sz="3200" dirty="0" smtClean="0">
                <a:solidFill>
                  <a:srgbClr val="505050"/>
                </a:solidFill>
              </a:rPr>
              <a:t>Retention and compliance considerations</a:t>
            </a:r>
          </a:p>
          <a:p>
            <a:pPr marL="457200" indent="-457200">
              <a:buFont typeface="Arial" panose="020B0604020202020204" pitchFamily="34" charset="0"/>
              <a:buChar char="•"/>
            </a:pPr>
            <a:r>
              <a:rPr lang="en-US" sz="3200" dirty="0" smtClean="0">
                <a:solidFill>
                  <a:srgbClr val="505050"/>
                </a:solidFill>
              </a:rPr>
              <a:t>New privacy settings</a:t>
            </a:r>
          </a:p>
          <a:p>
            <a:pPr marL="457200" indent="-457200">
              <a:buFont typeface="Arial" panose="020B0604020202020204" pitchFamily="34" charset="0"/>
              <a:buChar char="•"/>
            </a:pPr>
            <a:r>
              <a:rPr lang="en-US" sz="3200" dirty="0" smtClean="0">
                <a:solidFill>
                  <a:srgbClr val="505050"/>
                </a:solidFill>
              </a:rPr>
              <a:t>Governance: what </a:t>
            </a:r>
            <a:r>
              <a:rPr lang="en-US" sz="3200" i="1" dirty="0" smtClean="0">
                <a:solidFill>
                  <a:srgbClr val="505050"/>
                </a:solidFill>
              </a:rPr>
              <a:t>should</a:t>
            </a:r>
            <a:r>
              <a:rPr lang="en-US" sz="3200" dirty="0" smtClean="0">
                <a:solidFill>
                  <a:srgbClr val="505050"/>
                </a:solidFill>
              </a:rPr>
              <a:t> users do?</a:t>
            </a:r>
            <a:endParaRPr lang="en-US" sz="3200" dirty="0">
              <a:solidFill>
                <a:srgbClr val="505050"/>
              </a:solidFill>
            </a:endParaRPr>
          </a:p>
        </p:txBody>
      </p:sp>
      <p:sp>
        <p:nvSpPr>
          <p:cNvPr id="8" name="Freeform 104"/>
          <p:cNvSpPr>
            <a:spLocks noEditPoints="1"/>
          </p:cNvSpPr>
          <p:nvPr/>
        </p:nvSpPr>
        <p:spPr bwMode="black">
          <a:xfrm>
            <a:off x="1951037" y="3116262"/>
            <a:ext cx="1147182" cy="1034852"/>
          </a:xfrm>
          <a:custGeom>
            <a:avLst/>
            <a:gdLst>
              <a:gd name="T0" fmla="*/ 37 w 61"/>
              <a:gd name="T1" fmla="*/ 43 h 61"/>
              <a:gd name="T2" fmla="*/ 18 w 61"/>
              <a:gd name="T3" fmla="*/ 37 h 61"/>
              <a:gd name="T4" fmla="*/ 24 w 61"/>
              <a:gd name="T5" fmla="*/ 18 h 61"/>
              <a:gd name="T6" fmla="*/ 43 w 61"/>
              <a:gd name="T7" fmla="*/ 24 h 61"/>
              <a:gd name="T8" fmla="*/ 37 w 61"/>
              <a:gd name="T9" fmla="*/ 43 h 61"/>
              <a:gd name="T10" fmla="*/ 61 w 61"/>
              <a:gd name="T11" fmla="*/ 28 h 61"/>
              <a:gd name="T12" fmla="*/ 58 w 61"/>
              <a:gd name="T13" fmla="*/ 18 h 61"/>
              <a:gd name="T14" fmla="*/ 50 w 61"/>
              <a:gd name="T15" fmla="*/ 19 h 61"/>
              <a:gd name="T16" fmla="*/ 47 w 61"/>
              <a:gd name="T17" fmla="*/ 15 h 61"/>
              <a:gd name="T18" fmla="*/ 50 w 61"/>
              <a:gd name="T19" fmla="*/ 7 h 61"/>
              <a:gd name="T20" fmla="*/ 41 w 61"/>
              <a:gd name="T21" fmla="*/ 2 h 61"/>
              <a:gd name="T22" fmla="*/ 36 w 61"/>
              <a:gd name="T23" fmla="*/ 9 h 61"/>
              <a:gd name="T24" fmla="*/ 30 w 61"/>
              <a:gd name="T25" fmla="*/ 8 h 61"/>
              <a:gd name="T26" fmla="*/ 27 w 61"/>
              <a:gd name="T27" fmla="*/ 0 h 61"/>
              <a:gd name="T28" fmla="*/ 17 w 61"/>
              <a:gd name="T29" fmla="*/ 3 h 61"/>
              <a:gd name="T30" fmla="*/ 18 w 61"/>
              <a:gd name="T31" fmla="*/ 11 h 61"/>
              <a:gd name="T32" fmla="*/ 15 w 61"/>
              <a:gd name="T33" fmla="*/ 14 h 61"/>
              <a:gd name="T34" fmla="*/ 7 w 61"/>
              <a:gd name="T35" fmla="*/ 11 h 61"/>
              <a:gd name="T36" fmla="*/ 2 w 61"/>
              <a:gd name="T37" fmla="*/ 20 h 61"/>
              <a:gd name="T38" fmla="*/ 8 w 61"/>
              <a:gd name="T39" fmla="*/ 25 h 61"/>
              <a:gd name="T40" fmla="*/ 7 w 61"/>
              <a:gd name="T41" fmla="*/ 30 h 61"/>
              <a:gd name="T42" fmla="*/ 0 w 61"/>
              <a:gd name="T43" fmla="*/ 33 h 61"/>
              <a:gd name="T44" fmla="*/ 2 w 61"/>
              <a:gd name="T45" fmla="*/ 43 h 61"/>
              <a:gd name="T46" fmla="*/ 11 w 61"/>
              <a:gd name="T47" fmla="*/ 42 h 61"/>
              <a:gd name="T48" fmla="*/ 14 w 61"/>
              <a:gd name="T49" fmla="*/ 47 h 61"/>
              <a:gd name="T50" fmla="*/ 11 w 61"/>
              <a:gd name="T51" fmla="*/ 54 h 61"/>
              <a:gd name="T52" fmla="*/ 20 w 61"/>
              <a:gd name="T53" fmla="*/ 59 h 61"/>
              <a:gd name="T54" fmla="*/ 25 w 61"/>
              <a:gd name="T55" fmla="*/ 53 h 61"/>
              <a:gd name="T56" fmla="*/ 30 w 61"/>
              <a:gd name="T57" fmla="*/ 53 h 61"/>
              <a:gd name="T58" fmla="*/ 33 w 61"/>
              <a:gd name="T59" fmla="*/ 61 h 61"/>
              <a:gd name="T60" fmla="*/ 43 w 61"/>
              <a:gd name="T61" fmla="*/ 58 h 61"/>
              <a:gd name="T62" fmla="*/ 42 w 61"/>
              <a:gd name="T63" fmla="*/ 50 h 61"/>
              <a:gd name="T64" fmla="*/ 46 w 61"/>
              <a:gd name="T65" fmla="*/ 47 h 61"/>
              <a:gd name="T66" fmla="*/ 54 w 61"/>
              <a:gd name="T67" fmla="*/ 50 h 61"/>
              <a:gd name="T68" fmla="*/ 59 w 61"/>
              <a:gd name="T69" fmla="*/ 41 h 61"/>
              <a:gd name="T70" fmla="*/ 52 w 61"/>
              <a:gd name="T71" fmla="*/ 36 h 61"/>
              <a:gd name="T72" fmla="*/ 53 w 61"/>
              <a:gd name="T73" fmla="*/ 31 h 61"/>
              <a:gd name="T74" fmla="*/ 61 w 61"/>
              <a:gd name="T75" fmla="*/ 28 h 61"/>
              <a:gd name="T76" fmla="*/ 28 w 61"/>
              <a:gd name="T77" fmla="*/ 26 h 61"/>
              <a:gd name="T78" fmla="*/ 26 w 61"/>
              <a:gd name="T79" fmla="*/ 33 h 61"/>
              <a:gd name="T80" fmla="*/ 33 w 61"/>
              <a:gd name="T81" fmla="*/ 35 h 61"/>
              <a:gd name="T82" fmla="*/ 35 w 61"/>
              <a:gd name="T83" fmla="*/ 28 h 61"/>
              <a:gd name="T84" fmla="*/ 28 w 61"/>
              <a:gd name="T85" fmla="*/ 26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1" h="61">
                <a:moveTo>
                  <a:pt x="37" y="43"/>
                </a:moveTo>
                <a:cubicBezTo>
                  <a:pt x="30" y="47"/>
                  <a:pt x="21" y="44"/>
                  <a:pt x="18" y="37"/>
                </a:cubicBezTo>
                <a:cubicBezTo>
                  <a:pt x="14" y="30"/>
                  <a:pt x="17" y="21"/>
                  <a:pt x="24" y="18"/>
                </a:cubicBezTo>
                <a:cubicBezTo>
                  <a:pt x="31" y="14"/>
                  <a:pt x="39" y="17"/>
                  <a:pt x="43" y="24"/>
                </a:cubicBezTo>
                <a:cubicBezTo>
                  <a:pt x="47" y="31"/>
                  <a:pt x="44" y="40"/>
                  <a:pt x="37" y="43"/>
                </a:cubicBezTo>
                <a:moveTo>
                  <a:pt x="61" y="28"/>
                </a:moveTo>
                <a:cubicBezTo>
                  <a:pt x="58" y="18"/>
                  <a:pt x="58" y="18"/>
                  <a:pt x="58" y="18"/>
                </a:cubicBezTo>
                <a:cubicBezTo>
                  <a:pt x="50" y="19"/>
                  <a:pt x="50" y="19"/>
                  <a:pt x="50" y="19"/>
                </a:cubicBezTo>
                <a:cubicBezTo>
                  <a:pt x="49" y="17"/>
                  <a:pt x="48" y="16"/>
                  <a:pt x="47" y="15"/>
                </a:cubicBezTo>
                <a:cubicBezTo>
                  <a:pt x="50" y="7"/>
                  <a:pt x="50" y="7"/>
                  <a:pt x="50" y="7"/>
                </a:cubicBezTo>
                <a:cubicBezTo>
                  <a:pt x="41" y="2"/>
                  <a:pt x="41" y="2"/>
                  <a:pt x="41" y="2"/>
                </a:cubicBezTo>
                <a:cubicBezTo>
                  <a:pt x="36" y="9"/>
                  <a:pt x="36" y="9"/>
                  <a:pt x="36" y="9"/>
                </a:cubicBezTo>
                <a:cubicBezTo>
                  <a:pt x="34" y="8"/>
                  <a:pt x="32" y="8"/>
                  <a:pt x="30" y="8"/>
                </a:cubicBezTo>
                <a:cubicBezTo>
                  <a:pt x="27" y="0"/>
                  <a:pt x="27" y="0"/>
                  <a:pt x="27" y="0"/>
                </a:cubicBezTo>
                <a:cubicBezTo>
                  <a:pt x="17" y="3"/>
                  <a:pt x="17" y="3"/>
                  <a:pt x="17" y="3"/>
                </a:cubicBezTo>
                <a:cubicBezTo>
                  <a:pt x="18" y="11"/>
                  <a:pt x="18" y="11"/>
                  <a:pt x="18" y="11"/>
                </a:cubicBezTo>
                <a:cubicBezTo>
                  <a:pt x="17" y="12"/>
                  <a:pt x="16" y="13"/>
                  <a:pt x="15" y="14"/>
                </a:cubicBezTo>
                <a:cubicBezTo>
                  <a:pt x="7" y="11"/>
                  <a:pt x="7" y="11"/>
                  <a:pt x="7" y="11"/>
                </a:cubicBezTo>
                <a:cubicBezTo>
                  <a:pt x="2" y="20"/>
                  <a:pt x="2" y="20"/>
                  <a:pt x="2" y="20"/>
                </a:cubicBezTo>
                <a:cubicBezTo>
                  <a:pt x="8" y="25"/>
                  <a:pt x="8" y="25"/>
                  <a:pt x="8" y="25"/>
                </a:cubicBezTo>
                <a:cubicBezTo>
                  <a:pt x="8" y="27"/>
                  <a:pt x="7" y="28"/>
                  <a:pt x="7" y="30"/>
                </a:cubicBezTo>
                <a:cubicBezTo>
                  <a:pt x="0" y="33"/>
                  <a:pt x="0" y="33"/>
                  <a:pt x="0" y="33"/>
                </a:cubicBezTo>
                <a:cubicBezTo>
                  <a:pt x="2" y="43"/>
                  <a:pt x="2" y="43"/>
                  <a:pt x="2" y="43"/>
                </a:cubicBezTo>
                <a:cubicBezTo>
                  <a:pt x="11" y="42"/>
                  <a:pt x="11" y="42"/>
                  <a:pt x="11" y="42"/>
                </a:cubicBezTo>
                <a:cubicBezTo>
                  <a:pt x="12" y="44"/>
                  <a:pt x="13" y="45"/>
                  <a:pt x="14" y="47"/>
                </a:cubicBezTo>
                <a:cubicBezTo>
                  <a:pt x="11" y="54"/>
                  <a:pt x="11" y="54"/>
                  <a:pt x="11" y="54"/>
                </a:cubicBezTo>
                <a:cubicBezTo>
                  <a:pt x="20" y="59"/>
                  <a:pt x="20" y="59"/>
                  <a:pt x="20" y="59"/>
                </a:cubicBezTo>
                <a:cubicBezTo>
                  <a:pt x="25" y="53"/>
                  <a:pt x="25" y="53"/>
                  <a:pt x="25" y="53"/>
                </a:cubicBezTo>
                <a:cubicBezTo>
                  <a:pt x="26" y="53"/>
                  <a:pt x="28" y="53"/>
                  <a:pt x="30" y="53"/>
                </a:cubicBezTo>
                <a:cubicBezTo>
                  <a:pt x="33" y="61"/>
                  <a:pt x="33" y="61"/>
                  <a:pt x="33" y="61"/>
                </a:cubicBezTo>
                <a:cubicBezTo>
                  <a:pt x="43" y="58"/>
                  <a:pt x="43" y="58"/>
                  <a:pt x="43" y="58"/>
                </a:cubicBezTo>
                <a:cubicBezTo>
                  <a:pt x="42" y="50"/>
                  <a:pt x="42" y="50"/>
                  <a:pt x="42" y="50"/>
                </a:cubicBezTo>
                <a:cubicBezTo>
                  <a:pt x="44" y="49"/>
                  <a:pt x="45" y="48"/>
                  <a:pt x="46" y="47"/>
                </a:cubicBezTo>
                <a:cubicBezTo>
                  <a:pt x="54" y="50"/>
                  <a:pt x="54" y="50"/>
                  <a:pt x="54" y="50"/>
                </a:cubicBezTo>
                <a:cubicBezTo>
                  <a:pt x="59" y="41"/>
                  <a:pt x="59" y="41"/>
                  <a:pt x="59" y="41"/>
                </a:cubicBezTo>
                <a:cubicBezTo>
                  <a:pt x="52" y="36"/>
                  <a:pt x="52" y="36"/>
                  <a:pt x="52" y="36"/>
                </a:cubicBezTo>
                <a:cubicBezTo>
                  <a:pt x="53" y="34"/>
                  <a:pt x="53" y="33"/>
                  <a:pt x="53" y="31"/>
                </a:cubicBezTo>
                <a:lnTo>
                  <a:pt x="61" y="28"/>
                </a:lnTo>
                <a:close/>
                <a:moveTo>
                  <a:pt x="28" y="26"/>
                </a:moveTo>
                <a:cubicBezTo>
                  <a:pt x="25" y="27"/>
                  <a:pt x="24" y="30"/>
                  <a:pt x="26" y="33"/>
                </a:cubicBezTo>
                <a:cubicBezTo>
                  <a:pt x="27" y="35"/>
                  <a:pt x="30" y="36"/>
                  <a:pt x="33" y="35"/>
                </a:cubicBezTo>
                <a:cubicBezTo>
                  <a:pt x="35" y="34"/>
                  <a:pt x="36" y="31"/>
                  <a:pt x="35" y="28"/>
                </a:cubicBezTo>
                <a:cubicBezTo>
                  <a:pt x="34" y="26"/>
                  <a:pt x="31" y="25"/>
                  <a:pt x="28" y="26"/>
                </a:cubicBezTo>
                <a:close/>
              </a:path>
            </a:pathLst>
          </a:custGeom>
          <a:solidFill>
            <a:srgbClr val="FFFFFF"/>
          </a:solidFill>
          <a:ln>
            <a:noFill/>
          </a:ln>
          <a:extLst/>
        </p:spPr>
        <p:txBody>
          <a:bodyPr vert="horz" wrap="square" lIns="93278" tIns="46639" rIns="93278" bIns="46639" numCol="1" anchor="t" anchorCtr="0" compatLnSpc="1">
            <a:prstTxWarp prst="textNoShape">
              <a:avLst/>
            </a:prstTxWarp>
          </a:bodyPr>
          <a:lstStyle/>
          <a:p>
            <a:endParaRPr lang="en-US" dirty="0">
              <a:solidFill>
                <a:srgbClr val="000000"/>
              </a:solidFill>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84837" y="4941887"/>
            <a:ext cx="1978025" cy="1908175"/>
          </a:xfrm>
          <a:prstGeom prst="rect">
            <a:avLst/>
          </a:prstGeom>
        </p:spPr>
      </p:pic>
    </p:spTree>
    <p:extLst>
      <p:ext uri="{BB962C8B-B14F-4D97-AF65-F5344CB8AC3E}">
        <p14:creationId xmlns:p14="http://schemas.microsoft.com/office/powerpoint/2010/main" val="3894842287"/>
      </p:ext>
    </p:extLst>
  </p:cSld>
  <p:clrMapOvr>
    <a:masterClrMapping/>
  </p:clrMapOvr>
  <p:transition spd="slow">
    <p:push/>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Mobile</a:t>
            </a:r>
            <a:endParaRPr lang="en-US" dirty="0"/>
          </a:p>
        </p:txBody>
      </p:sp>
      <p:sp>
        <p:nvSpPr>
          <p:cNvPr id="3" name="Content Placeholder 2"/>
          <p:cNvSpPr>
            <a:spLocks noGrp="1"/>
          </p:cNvSpPr>
          <p:nvPr>
            <p:ph idx="4294967295"/>
          </p:nvPr>
        </p:nvSpPr>
        <p:spPr>
          <a:xfrm>
            <a:off x="776562" y="1554338"/>
            <a:ext cx="5480813" cy="4758779"/>
          </a:xfrm>
          <a:prstGeom prst="rect">
            <a:avLst/>
          </a:prstGeom>
        </p:spPr>
        <p:txBody>
          <a:bodyPr/>
          <a:lstStyle/>
          <a:p>
            <a:r>
              <a:rPr lang="en-US" sz="3200" dirty="0" smtClean="0"/>
              <a:t>Classic and Contemporary views for mobile browsers</a:t>
            </a:r>
          </a:p>
          <a:p>
            <a:r>
              <a:rPr lang="en-US" sz="3200" dirty="0" smtClean="0"/>
              <a:t>Automatic Mobile </a:t>
            </a:r>
            <a:r>
              <a:rPr lang="en-US" sz="3200" dirty="0"/>
              <a:t>B</a:t>
            </a:r>
            <a:r>
              <a:rPr lang="en-US" sz="3200" dirty="0" smtClean="0"/>
              <a:t>rowser Redirection</a:t>
            </a:r>
          </a:p>
          <a:p>
            <a:r>
              <a:rPr lang="en-US" sz="3200" dirty="0"/>
              <a:t>Target different designs based on user agent string</a:t>
            </a:r>
          </a:p>
          <a:p>
            <a:r>
              <a:rPr lang="en-US" sz="3200" dirty="0" smtClean="0"/>
              <a:t>Office Mobile Web Apps</a:t>
            </a:r>
          </a:p>
          <a:p>
            <a:pPr lvl="1"/>
            <a:r>
              <a:rPr lang="en-US" sz="1800" dirty="0" smtClean="0"/>
              <a:t>Excel</a:t>
            </a:r>
          </a:p>
          <a:p>
            <a:pPr lvl="1"/>
            <a:r>
              <a:rPr lang="en-US" sz="1800" dirty="0" smtClean="0"/>
              <a:t>PowerPoint</a:t>
            </a:r>
          </a:p>
          <a:p>
            <a:pPr lvl="1"/>
            <a:r>
              <a:rPr lang="en-US" sz="1800" dirty="0" smtClean="0"/>
              <a:t>Word</a:t>
            </a:r>
          </a:p>
          <a:p>
            <a:r>
              <a:rPr lang="en-US" sz="3200" dirty="0" smtClean="0"/>
              <a:t>Push notifications</a:t>
            </a:r>
            <a:endParaRPr lang="en-US" sz="3200" dirty="0"/>
          </a:p>
        </p:txBody>
      </p:sp>
      <p:pic>
        <p:nvPicPr>
          <p:cNvPr id="6"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b="-3151"/>
          <a:stretch/>
        </p:blipFill>
        <p:spPr bwMode="auto">
          <a:xfrm>
            <a:off x="9270116" y="1979077"/>
            <a:ext cx="3053068" cy="14372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71938" y="4009729"/>
            <a:ext cx="6157525" cy="2423646"/>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8" name="Group 7"/>
          <p:cNvGrpSpPr/>
          <p:nvPr/>
        </p:nvGrpSpPr>
        <p:grpSpPr>
          <a:xfrm>
            <a:off x="6441367" y="844886"/>
            <a:ext cx="2691165" cy="2268381"/>
            <a:chOff x="244549" y="3889615"/>
            <a:chExt cx="2638637" cy="2224105"/>
          </a:xfrm>
        </p:grpSpPr>
        <p:pic>
          <p:nvPicPr>
            <p:cNvPr id="9" name="Picture 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44549" y="3999299"/>
              <a:ext cx="2010452" cy="2010452"/>
            </a:xfrm>
            <a:prstGeom prst="rect">
              <a:avLst/>
            </a:prstGeom>
            <a:ln>
              <a:solidFill>
                <a:schemeClr val="bg1">
                  <a:lumMod val="75000"/>
                </a:schemeClr>
              </a:solidFill>
            </a:ln>
            <a:effectLst/>
          </p:spPr>
        </p:pic>
        <p:pic>
          <p:nvPicPr>
            <p:cNvPr id="10" name="Picture 2" descr="C:\Users\janhs\AppData\Local\Microsoft\Windows\Temporary Internet Files\Content.Outlook\4OAUFH1C\Home (2).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696858" y="3889615"/>
              <a:ext cx="1186328" cy="2224105"/>
            </a:xfrm>
            <a:prstGeom prst="rect">
              <a:avLst/>
            </a:prstGeom>
            <a:noFill/>
            <a:extLst>
              <a:ext uri="{909E8E84-426E-40DD-AFC4-6F175D3DCCD1}">
                <a14:hiddenFill xmlns:a14="http://schemas.microsoft.com/office/drawing/2010/main">
                  <a:solidFill>
                    <a:srgbClr val="FFFFFF"/>
                  </a:solidFill>
                </a14:hiddenFill>
              </a:ext>
            </a:extLst>
          </p:spPr>
        </p:pic>
      </p:grpSp>
      <p:pic>
        <p:nvPicPr>
          <p:cNvPr id="5" name="Picture 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1439879" y="3498514"/>
            <a:ext cx="723710" cy="10224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48423558"/>
      </p:ext>
    </p:extLst>
  </p:cSld>
  <p:clrMapOvr>
    <a:masterClrMapping/>
  </p:clrMapOvr>
  <p:transition>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bwMode="auto">
          <a:xfrm>
            <a:off x="2501" y="-1"/>
            <a:ext cx="5438566" cy="6994525"/>
          </a:xfrm>
          <a:prstGeom prst="rect">
            <a:avLst/>
          </a:prstGeom>
          <a:solidFill>
            <a:srgbClr val="FF8C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solidFill>
                <a:srgbClr val="505050"/>
              </a:solidFill>
              <a:ea typeface="Segoe UI" pitchFamily="34" charset="0"/>
              <a:cs typeface="Segoe UI" pitchFamily="34" charset="0"/>
            </a:endParaRPr>
          </a:p>
        </p:txBody>
      </p:sp>
      <p:sp>
        <p:nvSpPr>
          <p:cNvPr id="2" name="Title 1"/>
          <p:cNvSpPr>
            <a:spLocks noGrp="1"/>
          </p:cNvSpPr>
          <p:nvPr>
            <p:ph type="title"/>
          </p:nvPr>
        </p:nvSpPr>
        <p:spPr/>
        <p:txBody>
          <a:bodyPr/>
          <a:lstStyle/>
          <a:p>
            <a:r>
              <a:rPr lang="en-US" sz="4896" dirty="0" smtClean="0">
                <a:solidFill>
                  <a:schemeClr val="bg1"/>
                </a:solidFill>
              </a:rPr>
              <a:t>Mobile</a:t>
            </a:r>
            <a:endParaRPr lang="en-US" sz="4896" dirty="0">
              <a:solidFill>
                <a:schemeClr val="bg1"/>
              </a:solidFill>
            </a:endParaRPr>
          </a:p>
        </p:txBody>
      </p:sp>
      <p:sp>
        <p:nvSpPr>
          <p:cNvPr id="6" name="TextBox 5"/>
          <p:cNvSpPr txBox="1"/>
          <p:nvPr/>
        </p:nvSpPr>
        <p:spPr>
          <a:xfrm>
            <a:off x="6065837" y="754061"/>
            <a:ext cx="5835982" cy="1969770"/>
          </a:xfrm>
          <a:prstGeom prst="rect">
            <a:avLst/>
          </a:prstGeom>
          <a:noFill/>
        </p:spPr>
        <p:txBody>
          <a:bodyPr wrap="square" lIns="0" tIns="0" rIns="0" bIns="0" rtlCol="0">
            <a:spAutoFit/>
          </a:bodyPr>
          <a:lstStyle/>
          <a:p>
            <a:r>
              <a:rPr lang="en-US" sz="3200" dirty="0" smtClean="0">
                <a:solidFill>
                  <a:srgbClr val="505050"/>
                </a:solidFill>
              </a:rPr>
              <a:t>How does it impact me?</a:t>
            </a:r>
          </a:p>
          <a:p>
            <a:pPr marL="457200" indent="-457200">
              <a:buFont typeface="Arial" panose="020B0604020202020204" pitchFamily="34" charset="0"/>
              <a:buChar char="•"/>
            </a:pPr>
            <a:r>
              <a:rPr lang="en-US" sz="3200" dirty="0" smtClean="0">
                <a:solidFill>
                  <a:srgbClr val="505050"/>
                </a:solidFill>
              </a:rPr>
              <a:t>BYOD gaining popularity</a:t>
            </a:r>
          </a:p>
          <a:p>
            <a:pPr marL="457200" indent="-457200">
              <a:buFont typeface="Arial" panose="020B0604020202020204" pitchFamily="34" charset="0"/>
              <a:buChar char="•"/>
            </a:pPr>
            <a:r>
              <a:rPr lang="en-US" sz="3200" dirty="0" smtClean="0">
                <a:solidFill>
                  <a:srgbClr val="505050"/>
                </a:solidFill>
              </a:rPr>
              <a:t>Internal/external connectivity</a:t>
            </a:r>
          </a:p>
          <a:p>
            <a:pPr marL="457200" indent="-457200">
              <a:buFont typeface="Arial" panose="020B0604020202020204" pitchFamily="34" charset="0"/>
              <a:buChar char="•"/>
            </a:pPr>
            <a:r>
              <a:rPr lang="en-US" sz="3200" dirty="0" smtClean="0">
                <a:solidFill>
                  <a:srgbClr val="505050"/>
                </a:solidFill>
              </a:rPr>
              <a:t>Users expecting it to work</a:t>
            </a:r>
          </a:p>
        </p:txBody>
      </p:sp>
      <p:sp>
        <p:nvSpPr>
          <p:cNvPr id="8" name="Freeform 104"/>
          <p:cNvSpPr>
            <a:spLocks noEditPoints="1"/>
          </p:cNvSpPr>
          <p:nvPr/>
        </p:nvSpPr>
        <p:spPr bwMode="black">
          <a:xfrm>
            <a:off x="1951037" y="3116262"/>
            <a:ext cx="1147182" cy="1034852"/>
          </a:xfrm>
          <a:custGeom>
            <a:avLst/>
            <a:gdLst>
              <a:gd name="T0" fmla="*/ 37 w 61"/>
              <a:gd name="T1" fmla="*/ 43 h 61"/>
              <a:gd name="T2" fmla="*/ 18 w 61"/>
              <a:gd name="T3" fmla="*/ 37 h 61"/>
              <a:gd name="T4" fmla="*/ 24 w 61"/>
              <a:gd name="T5" fmla="*/ 18 h 61"/>
              <a:gd name="T6" fmla="*/ 43 w 61"/>
              <a:gd name="T7" fmla="*/ 24 h 61"/>
              <a:gd name="T8" fmla="*/ 37 w 61"/>
              <a:gd name="T9" fmla="*/ 43 h 61"/>
              <a:gd name="T10" fmla="*/ 61 w 61"/>
              <a:gd name="T11" fmla="*/ 28 h 61"/>
              <a:gd name="T12" fmla="*/ 58 w 61"/>
              <a:gd name="T13" fmla="*/ 18 h 61"/>
              <a:gd name="T14" fmla="*/ 50 w 61"/>
              <a:gd name="T15" fmla="*/ 19 h 61"/>
              <a:gd name="T16" fmla="*/ 47 w 61"/>
              <a:gd name="T17" fmla="*/ 15 h 61"/>
              <a:gd name="T18" fmla="*/ 50 w 61"/>
              <a:gd name="T19" fmla="*/ 7 h 61"/>
              <a:gd name="T20" fmla="*/ 41 w 61"/>
              <a:gd name="T21" fmla="*/ 2 h 61"/>
              <a:gd name="T22" fmla="*/ 36 w 61"/>
              <a:gd name="T23" fmla="*/ 9 h 61"/>
              <a:gd name="T24" fmla="*/ 30 w 61"/>
              <a:gd name="T25" fmla="*/ 8 h 61"/>
              <a:gd name="T26" fmla="*/ 27 w 61"/>
              <a:gd name="T27" fmla="*/ 0 h 61"/>
              <a:gd name="T28" fmla="*/ 17 w 61"/>
              <a:gd name="T29" fmla="*/ 3 h 61"/>
              <a:gd name="T30" fmla="*/ 18 w 61"/>
              <a:gd name="T31" fmla="*/ 11 h 61"/>
              <a:gd name="T32" fmla="*/ 15 w 61"/>
              <a:gd name="T33" fmla="*/ 14 h 61"/>
              <a:gd name="T34" fmla="*/ 7 w 61"/>
              <a:gd name="T35" fmla="*/ 11 h 61"/>
              <a:gd name="T36" fmla="*/ 2 w 61"/>
              <a:gd name="T37" fmla="*/ 20 h 61"/>
              <a:gd name="T38" fmla="*/ 8 w 61"/>
              <a:gd name="T39" fmla="*/ 25 h 61"/>
              <a:gd name="T40" fmla="*/ 7 w 61"/>
              <a:gd name="T41" fmla="*/ 30 h 61"/>
              <a:gd name="T42" fmla="*/ 0 w 61"/>
              <a:gd name="T43" fmla="*/ 33 h 61"/>
              <a:gd name="T44" fmla="*/ 2 w 61"/>
              <a:gd name="T45" fmla="*/ 43 h 61"/>
              <a:gd name="T46" fmla="*/ 11 w 61"/>
              <a:gd name="T47" fmla="*/ 42 h 61"/>
              <a:gd name="T48" fmla="*/ 14 w 61"/>
              <a:gd name="T49" fmla="*/ 47 h 61"/>
              <a:gd name="T50" fmla="*/ 11 w 61"/>
              <a:gd name="T51" fmla="*/ 54 h 61"/>
              <a:gd name="T52" fmla="*/ 20 w 61"/>
              <a:gd name="T53" fmla="*/ 59 h 61"/>
              <a:gd name="T54" fmla="*/ 25 w 61"/>
              <a:gd name="T55" fmla="*/ 53 h 61"/>
              <a:gd name="T56" fmla="*/ 30 w 61"/>
              <a:gd name="T57" fmla="*/ 53 h 61"/>
              <a:gd name="T58" fmla="*/ 33 w 61"/>
              <a:gd name="T59" fmla="*/ 61 h 61"/>
              <a:gd name="T60" fmla="*/ 43 w 61"/>
              <a:gd name="T61" fmla="*/ 58 h 61"/>
              <a:gd name="T62" fmla="*/ 42 w 61"/>
              <a:gd name="T63" fmla="*/ 50 h 61"/>
              <a:gd name="T64" fmla="*/ 46 w 61"/>
              <a:gd name="T65" fmla="*/ 47 h 61"/>
              <a:gd name="T66" fmla="*/ 54 w 61"/>
              <a:gd name="T67" fmla="*/ 50 h 61"/>
              <a:gd name="T68" fmla="*/ 59 w 61"/>
              <a:gd name="T69" fmla="*/ 41 h 61"/>
              <a:gd name="T70" fmla="*/ 52 w 61"/>
              <a:gd name="T71" fmla="*/ 36 h 61"/>
              <a:gd name="T72" fmla="*/ 53 w 61"/>
              <a:gd name="T73" fmla="*/ 31 h 61"/>
              <a:gd name="T74" fmla="*/ 61 w 61"/>
              <a:gd name="T75" fmla="*/ 28 h 61"/>
              <a:gd name="T76" fmla="*/ 28 w 61"/>
              <a:gd name="T77" fmla="*/ 26 h 61"/>
              <a:gd name="T78" fmla="*/ 26 w 61"/>
              <a:gd name="T79" fmla="*/ 33 h 61"/>
              <a:gd name="T80" fmla="*/ 33 w 61"/>
              <a:gd name="T81" fmla="*/ 35 h 61"/>
              <a:gd name="T82" fmla="*/ 35 w 61"/>
              <a:gd name="T83" fmla="*/ 28 h 61"/>
              <a:gd name="T84" fmla="*/ 28 w 61"/>
              <a:gd name="T85" fmla="*/ 26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1" h="61">
                <a:moveTo>
                  <a:pt x="37" y="43"/>
                </a:moveTo>
                <a:cubicBezTo>
                  <a:pt x="30" y="47"/>
                  <a:pt x="21" y="44"/>
                  <a:pt x="18" y="37"/>
                </a:cubicBezTo>
                <a:cubicBezTo>
                  <a:pt x="14" y="30"/>
                  <a:pt x="17" y="21"/>
                  <a:pt x="24" y="18"/>
                </a:cubicBezTo>
                <a:cubicBezTo>
                  <a:pt x="31" y="14"/>
                  <a:pt x="39" y="17"/>
                  <a:pt x="43" y="24"/>
                </a:cubicBezTo>
                <a:cubicBezTo>
                  <a:pt x="47" y="31"/>
                  <a:pt x="44" y="40"/>
                  <a:pt x="37" y="43"/>
                </a:cubicBezTo>
                <a:moveTo>
                  <a:pt x="61" y="28"/>
                </a:moveTo>
                <a:cubicBezTo>
                  <a:pt x="58" y="18"/>
                  <a:pt x="58" y="18"/>
                  <a:pt x="58" y="18"/>
                </a:cubicBezTo>
                <a:cubicBezTo>
                  <a:pt x="50" y="19"/>
                  <a:pt x="50" y="19"/>
                  <a:pt x="50" y="19"/>
                </a:cubicBezTo>
                <a:cubicBezTo>
                  <a:pt x="49" y="17"/>
                  <a:pt x="48" y="16"/>
                  <a:pt x="47" y="15"/>
                </a:cubicBezTo>
                <a:cubicBezTo>
                  <a:pt x="50" y="7"/>
                  <a:pt x="50" y="7"/>
                  <a:pt x="50" y="7"/>
                </a:cubicBezTo>
                <a:cubicBezTo>
                  <a:pt x="41" y="2"/>
                  <a:pt x="41" y="2"/>
                  <a:pt x="41" y="2"/>
                </a:cubicBezTo>
                <a:cubicBezTo>
                  <a:pt x="36" y="9"/>
                  <a:pt x="36" y="9"/>
                  <a:pt x="36" y="9"/>
                </a:cubicBezTo>
                <a:cubicBezTo>
                  <a:pt x="34" y="8"/>
                  <a:pt x="32" y="8"/>
                  <a:pt x="30" y="8"/>
                </a:cubicBezTo>
                <a:cubicBezTo>
                  <a:pt x="27" y="0"/>
                  <a:pt x="27" y="0"/>
                  <a:pt x="27" y="0"/>
                </a:cubicBezTo>
                <a:cubicBezTo>
                  <a:pt x="17" y="3"/>
                  <a:pt x="17" y="3"/>
                  <a:pt x="17" y="3"/>
                </a:cubicBezTo>
                <a:cubicBezTo>
                  <a:pt x="18" y="11"/>
                  <a:pt x="18" y="11"/>
                  <a:pt x="18" y="11"/>
                </a:cubicBezTo>
                <a:cubicBezTo>
                  <a:pt x="17" y="12"/>
                  <a:pt x="16" y="13"/>
                  <a:pt x="15" y="14"/>
                </a:cubicBezTo>
                <a:cubicBezTo>
                  <a:pt x="7" y="11"/>
                  <a:pt x="7" y="11"/>
                  <a:pt x="7" y="11"/>
                </a:cubicBezTo>
                <a:cubicBezTo>
                  <a:pt x="2" y="20"/>
                  <a:pt x="2" y="20"/>
                  <a:pt x="2" y="20"/>
                </a:cubicBezTo>
                <a:cubicBezTo>
                  <a:pt x="8" y="25"/>
                  <a:pt x="8" y="25"/>
                  <a:pt x="8" y="25"/>
                </a:cubicBezTo>
                <a:cubicBezTo>
                  <a:pt x="8" y="27"/>
                  <a:pt x="7" y="28"/>
                  <a:pt x="7" y="30"/>
                </a:cubicBezTo>
                <a:cubicBezTo>
                  <a:pt x="0" y="33"/>
                  <a:pt x="0" y="33"/>
                  <a:pt x="0" y="33"/>
                </a:cubicBezTo>
                <a:cubicBezTo>
                  <a:pt x="2" y="43"/>
                  <a:pt x="2" y="43"/>
                  <a:pt x="2" y="43"/>
                </a:cubicBezTo>
                <a:cubicBezTo>
                  <a:pt x="11" y="42"/>
                  <a:pt x="11" y="42"/>
                  <a:pt x="11" y="42"/>
                </a:cubicBezTo>
                <a:cubicBezTo>
                  <a:pt x="12" y="44"/>
                  <a:pt x="13" y="45"/>
                  <a:pt x="14" y="47"/>
                </a:cubicBezTo>
                <a:cubicBezTo>
                  <a:pt x="11" y="54"/>
                  <a:pt x="11" y="54"/>
                  <a:pt x="11" y="54"/>
                </a:cubicBezTo>
                <a:cubicBezTo>
                  <a:pt x="20" y="59"/>
                  <a:pt x="20" y="59"/>
                  <a:pt x="20" y="59"/>
                </a:cubicBezTo>
                <a:cubicBezTo>
                  <a:pt x="25" y="53"/>
                  <a:pt x="25" y="53"/>
                  <a:pt x="25" y="53"/>
                </a:cubicBezTo>
                <a:cubicBezTo>
                  <a:pt x="26" y="53"/>
                  <a:pt x="28" y="53"/>
                  <a:pt x="30" y="53"/>
                </a:cubicBezTo>
                <a:cubicBezTo>
                  <a:pt x="33" y="61"/>
                  <a:pt x="33" y="61"/>
                  <a:pt x="33" y="61"/>
                </a:cubicBezTo>
                <a:cubicBezTo>
                  <a:pt x="43" y="58"/>
                  <a:pt x="43" y="58"/>
                  <a:pt x="43" y="58"/>
                </a:cubicBezTo>
                <a:cubicBezTo>
                  <a:pt x="42" y="50"/>
                  <a:pt x="42" y="50"/>
                  <a:pt x="42" y="50"/>
                </a:cubicBezTo>
                <a:cubicBezTo>
                  <a:pt x="44" y="49"/>
                  <a:pt x="45" y="48"/>
                  <a:pt x="46" y="47"/>
                </a:cubicBezTo>
                <a:cubicBezTo>
                  <a:pt x="54" y="50"/>
                  <a:pt x="54" y="50"/>
                  <a:pt x="54" y="50"/>
                </a:cubicBezTo>
                <a:cubicBezTo>
                  <a:pt x="59" y="41"/>
                  <a:pt x="59" y="41"/>
                  <a:pt x="59" y="41"/>
                </a:cubicBezTo>
                <a:cubicBezTo>
                  <a:pt x="52" y="36"/>
                  <a:pt x="52" y="36"/>
                  <a:pt x="52" y="36"/>
                </a:cubicBezTo>
                <a:cubicBezTo>
                  <a:pt x="53" y="34"/>
                  <a:pt x="53" y="33"/>
                  <a:pt x="53" y="31"/>
                </a:cubicBezTo>
                <a:lnTo>
                  <a:pt x="61" y="28"/>
                </a:lnTo>
                <a:close/>
                <a:moveTo>
                  <a:pt x="28" y="26"/>
                </a:moveTo>
                <a:cubicBezTo>
                  <a:pt x="25" y="27"/>
                  <a:pt x="24" y="30"/>
                  <a:pt x="26" y="33"/>
                </a:cubicBezTo>
                <a:cubicBezTo>
                  <a:pt x="27" y="35"/>
                  <a:pt x="30" y="36"/>
                  <a:pt x="33" y="35"/>
                </a:cubicBezTo>
                <a:cubicBezTo>
                  <a:pt x="35" y="34"/>
                  <a:pt x="36" y="31"/>
                  <a:pt x="35" y="28"/>
                </a:cubicBezTo>
                <a:cubicBezTo>
                  <a:pt x="34" y="26"/>
                  <a:pt x="31" y="25"/>
                  <a:pt x="28" y="26"/>
                </a:cubicBezTo>
                <a:close/>
              </a:path>
            </a:pathLst>
          </a:custGeom>
          <a:solidFill>
            <a:srgbClr val="FFFFFF"/>
          </a:solidFill>
          <a:ln>
            <a:noFill/>
          </a:ln>
          <a:extLst/>
        </p:spPr>
        <p:txBody>
          <a:bodyPr vert="horz" wrap="square" lIns="93278" tIns="46639" rIns="93278" bIns="46639" numCol="1" anchor="t" anchorCtr="0" compatLnSpc="1">
            <a:prstTxWarp prst="textNoShape">
              <a:avLst/>
            </a:prstTxWarp>
          </a:bodyPr>
          <a:lstStyle/>
          <a:p>
            <a:endParaRPr lang="en-US" dirty="0">
              <a:solidFill>
                <a:srgbClr val="000000"/>
              </a:solidFill>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84837" y="4792662"/>
            <a:ext cx="1978025" cy="1908175"/>
          </a:xfrm>
          <a:prstGeom prst="rect">
            <a:avLst/>
          </a:prstGeom>
        </p:spPr>
      </p:pic>
    </p:spTree>
    <p:extLst>
      <p:ext uri="{BB962C8B-B14F-4D97-AF65-F5344CB8AC3E}">
        <p14:creationId xmlns:p14="http://schemas.microsoft.com/office/powerpoint/2010/main" val="4288887039"/>
      </p:ext>
    </p:extLst>
  </p:cSld>
  <p:clrMapOvr>
    <a:masterClrMapping/>
  </p:clrMapOvr>
  <p:transition spd="slow">
    <p:push/>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Search</a:t>
            </a:r>
            <a:endParaRPr lang="en-US" dirty="0"/>
          </a:p>
        </p:txBody>
      </p:sp>
      <p:sp>
        <p:nvSpPr>
          <p:cNvPr id="4" name="Content Placeholder 3"/>
          <p:cNvSpPr>
            <a:spLocks noGrp="1"/>
          </p:cNvSpPr>
          <p:nvPr>
            <p:ph idx="4294967295"/>
          </p:nvPr>
        </p:nvSpPr>
        <p:spPr>
          <a:xfrm>
            <a:off x="776563" y="1565183"/>
            <a:ext cx="4730127" cy="3603613"/>
          </a:xfrm>
          <a:prstGeom prst="rect">
            <a:avLst/>
          </a:prstGeom>
        </p:spPr>
        <p:txBody>
          <a:bodyPr/>
          <a:lstStyle/>
          <a:p>
            <a:r>
              <a:rPr lang="fi-FI" sz="3600" dirty="0" smtClean="0"/>
              <a:t>New Search architecture with one unified search</a:t>
            </a:r>
            <a:endParaRPr lang="en-US" sz="3600" dirty="0" smtClean="0"/>
          </a:p>
          <a:p>
            <a:r>
              <a:rPr lang="en-US" sz="3600" dirty="0" smtClean="0"/>
              <a:t>Personalized </a:t>
            </a:r>
            <a:r>
              <a:rPr lang="en-US" sz="3600" dirty="0"/>
              <a:t>s</a:t>
            </a:r>
            <a:r>
              <a:rPr lang="en-US" sz="3600" dirty="0" smtClean="0"/>
              <a:t>earch results based on search history</a:t>
            </a:r>
          </a:p>
          <a:p>
            <a:r>
              <a:rPr lang="en-US" sz="3600" dirty="0" smtClean="0"/>
              <a:t>Rich contextual previews</a:t>
            </a:r>
            <a:endParaRPr lang="en-US" sz="3600" dirty="0"/>
          </a:p>
          <a:p>
            <a:pPr marL="0" indent="0">
              <a:buNone/>
            </a:pPr>
            <a:endParaRPr lang="en-US" sz="3600" dirty="0"/>
          </a:p>
        </p:txBody>
      </p:sp>
      <p:pic>
        <p:nvPicPr>
          <p:cNvPr id="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97939" y="1431436"/>
            <a:ext cx="5514290" cy="4760615"/>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469509" y="1819074"/>
            <a:ext cx="2842090" cy="1992669"/>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72970868"/>
      </p:ext>
    </p:extLst>
  </p:cSld>
  <p:clrMapOvr>
    <a:masterClrMapping/>
  </p:clrMapOvr>
  <p:transition>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bwMode="auto">
          <a:xfrm>
            <a:off x="2501" y="-1"/>
            <a:ext cx="5438566" cy="6994525"/>
          </a:xfrm>
          <a:prstGeom prst="rect">
            <a:avLst/>
          </a:prstGeom>
          <a:solidFill>
            <a:srgbClr val="FF8C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solidFill>
                <a:srgbClr val="505050"/>
              </a:solidFill>
              <a:ea typeface="Segoe UI" pitchFamily="34" charset="0"/>
              <a:cs typeface="Segoe UI" pitchFamily="34" charset="0"/>
            </a:endParaRPr>
          </a:p>
        </p:txBody>
      </p:sp>
      <p:sp>
        <p:nvSpPr>
          <p:cNvPr id="2" name="Title 1"/>
          <p:cNvSpPr>
            <a:spLocks noGrp="1"/>
          </p:cNvSpPr>
          <p:nvPr>
            <p:ph type="title"/>
          </p:nvPr>
        </p:nvSpPr>
        <p:spPr/>
        <p:txBody>
          <a:bodyPr/>
          <a:lstStyle/>
          <a:p>
            <a:r>
              <a:rPr lang="en-US" sz="4896" dirty="0" smtClean="0">
                <a:solidFill>
                  <a:schemeClr val="bg1"/>
                </a:solidFill>
              </a:rPr>
              <a:t>Search</a:t>
            </a:r>
            <a:endParaRPr lang="en-US" sz="4896" dirty="0">
              <a:solidFill>
                <a:schemeClr val="bg1"/>
              </a:solidFill>
            </a:endParaRPr>
          </a:p>
        </p:txBody>
      </p:sp>
      <p:sp>
        <p:nvSpPr>
          <p:cNvPr id="6" name="TextBox 5"/>
          <p:cNvSpPr txBox="1"/>
          <p:nvPr/>
        </p:nvSpPr>
        <p:spPr>
          <a:xfrm>
            <a:off x="6065837" y="754061"/>
            <a:ext cx="5835982" cy="2462213"/>
          </a:xfrm>
          <a:prstGeom prst="rect">
            <a:avLst/>
          </a:prstGeom>
          <a:noFill/>
        </p:spPr>
        <p:txBody>
          <a:bodyPr wrap="square" lIns="0" tIns="0" rIns="0" bIns="0" rtlCol="0">
            <a:spAutoFit/>
          </a:bodyPr>
          <a:lstStyle/>
          <a:p>
            <a:r>
              <a:rPr lang="en-US" sz="3200" dirty="0" smtClean="0">
                <a:solidFill>
                  <a:srgbClr val="505050"/>
                </a:solidFill>
              </a:rPr>
              <a:t>How does it impact me?</a:t>
            </a:r>
          </a:p>
          <a:p>
            <a:pPr marL="457200" indent="-457200">
              <a:buFont typeface="Arial" panose="020B0604020202020204" pitchFamily="34" charset="0"/>
              <a:buChar char="•"/>
            </a:pPr>
            <a:r>
              <a:rPr lang="en-US" sz="3200" dirty="0" smtClean="0">
                <a:solidFill>
                  <a:srgbClr val="505050"/>
                </a:solidFill>
              </a:rPr>
              <a:t>Topology</a:t>
            </a:r>
          </a:p>
          <a:p>
            <a:pPr marL="457200" indent="-457200">
              <a:buFont typeface="Arial" panose="020B0604020202020204" pitchFamily="34" charset="0"/>
              <a:buChar char="•"/>
            </a:pPr>
            <a:r>
              <a:rPr lang="en-US" sz="3200" dirty="0" smtClean="0">
                <a:solidFill>
                  <a:srgbClr val="505050"/>
                </a:solidFill>
              </a:rPr>
              <a:t>Content Search Web Part</a:t>
            </a:r>
          </a:p>
          <a:p>
            <a:pPr marL="457200" indent="-457200">
              <a:buFont typeface="Arial" panose="020B0604020202020204" pitchFamily="34" charset="0"/>
              <a:buChar char="•"/>
            </a:pPr>
            <a:r>
              <a:rPr lang="en-US" sz="3200" dirty="0" smtClean="0">
                <a:solidFill>
                  <a:srgbClr val="505050"/>
                </a:solidFill>
              </a:rPr>
              <a:t>Central to user experience</a:t>
            </a:r>
          </a:p>
          <a:p>
            <a:pPr marL="457200" indent="-457200">
              <a:buFont typeface="Arial" panose="020B0604020202020204" pitchFamily="34" charset="0"/>
              <a:buChar char="•"/>
            </a:pPr>
            <a:r>
              <a:rPr lang="en-US" sz="3200" dirty="0" smtClean="0">
                <a:solidFill>
                  <a:srgbClr val="505050"/>
                </a:solidFill>
              </a:rPr>
              <a:t>Users expect it to be perfect</a:t>
            </a:r>
          </a:p>
        </p:txBody>
      </p:sp>
      <p:sp>
        <p:nvSpPr>
          <p:cNvPr id="8" name="Freeform 104"/>
          <p:cNvSpPr>
            <a:spLocks noEditPoints="1"/>
          </p:cNvSpPr>
          <p:nvPr/>
        </p:nvSpPr>
        <p:spPr bwMode="black">
          <a:xfrm>
            <a:off x="1951037" y="3116262"/>
            <a:ext cx="1147182" cy="1034852"/>
          </a:xfrm>
          <a:custGeom>
            <a:avLst/>
            <a:gdLst>
              <a:gd name="T0" fmla="*/ 37 w 61"/>
              <a:gd name="T1" fmla="*/ 43 h 61"/>
              <a:gd name="T2" fmla="*/ 18 w 61"/>
              <a:gd name="T3" fmla="*/ 37 h 61"/>
              <a:gd name="T4" fmla="*/ 24 w 61"/>
              <a:gd name="T5" fmla="*/ 18 h 61"/>
              <a:gd name="T6" fmla="*/ 43 w 61"/>
              <a:gd name="T7" fmla="*/ 24 h 61"/>
              <a:gd name="T8" fmla="*/ 37 w 61"/>
              <a:gd name="T9" fmla="*/ 43 h 61"/>
              <a:gd name="T10" fmla="*/ 61 w 61"/>
              <a:gd name="T11" fmla="*/ 28 h 61"/>
              <a:gd name="T12" fmla="*/ 58 w 61"/>
              <a:gd name="T13" fmla="*/ 18 h 61"/>
              <a:gd name="T14" fmla="*/ 50 w 61"/>
              <a:gd name="T15" fmla="*/ 19 h 61"/>
              <a:gd name="T16" fmla="*/ 47 w 61"/>
              <a:gd name="T17" fmla="*/ 15 h 61"/>
              <a:gd name="T18" fmla="*/ 50 w 61"/>
              <a:gd name="T19" fmla="*/ 7 h 61"/>
              <a:gd name="T20" fmla="*/ 41 w 61"/>
              <a:gd name="T21" fmla="*/ 2 h 61"/>
              <a:gd name="T22" fmla="*/ 36 w 61"/>
              <a:gd name="T23" fmla="*/ 9 h 61"/>
              <a:gd name="T24" fmla="*/ 30 w 61"/>
              <a:gd name="T25" fmla="*/ 8 h 61"/>
              <a:gd name="T26" fmla="*/ 27 w 61"/>
              <a:gd name="T27" fmla="*/ 0 h 61"/>
              <a:gd name="T28" fmla="*/ 17 w 61"/>
              <a:gd name="T29" fmla="*/ 3 h 61"/>
              <a:gd name="T30" fmla="*/ 18 w 61"/>
              <a:gd name="T31" fmla="*/ 11 h 61"/>
              <a:gd name="T32" fmla="*/ 15 w 61"/>
              <a:gd name="T33" fmla="*/ 14 h 61"/>
              <a:gd name="T34" fmla="*/ 7 w 61"/>
              <a:gd name="T35" fmla="*/ 11 h 61"/>
              <a:gd name="T36" fmla="*/ 2 w 61"/>
              <a:gd name="T37" fmla="*/ 20 h 61"/>
              <a:gd name="T38" fmla="*/ 8 w 61"/>
              <a:gd name="T39" fmla="*/ 25 h 61"/>
              <a:gd name="T40" fmla="*/ 7 w 61"/>
              <a:gd name="T41" fmla="*/ 30 h 61"/>
              <a:gd name="T42" fmla="*/ 0 w 61"/>
              <a:gd name="T43" fmla="*/ 33 h 61"/>
              <a:gd name="T44" fmla="*/ 2 w 61"/>
              <a:gd name="T45" fmla="*/ 43 h 61"/>
              <a:gd name="T46" fmla="*/ 11 w 61"/>
              <a:gd name="T47" fmla="*/ 42 h 61"/>
              <a:gd name="T48" fmla="*/ 14 w 61"/>
              <a:gd name="T49" fmla="*/ 47 h 61"/>
              <a:gd name="T50" fmla="*/ 11 w 61"/>
              <a:gd name="T51" fmla="*/ 54 h 61"/>
              <a:gd name="T52" fmla="*/ 20 w 61"/>
              <a:gd name="T53" fmla="*/ 59 h 61"/>
              <a:gd name="T54" fmla="*/ 25 w 61"/>
              <a:gd name="T55" fmla="*/ 53 h 61"/>
              <a:gd name="T56" fmla="*/ 30 w 61"/>
              <a:gd name="T57" fmla="*/ 53 h 61"/>
              <a:gd name="T58" fmla="*/ 33 w 61"/>
              <a:gd name="T59" fmla="*/ 61 h 61"/>
              <a:gd name="T60" fmla="*/ 43 w 61"/>
              <a:gd name="T61" fmla="*/ 58 h 61"/>
              <a:gd name="T62" fmla="*/ 42 w 61"/>
              <a:gd name="T63" fmla="*/ 50 h 61"/>
              <a:gd name="T64" fmla="*/ 46 w 61"/>
              <a:gd name="T65" fmla="*/ 47 h 61"/>
              <a:gd name="T66" fmla="*/ 54 w 61"/>
              <a:gd name="T67" fmla="*/ 50 h 61"/>
              <a:gd name="T68" fmla="*/ 59 w 61"/>
              <a:gd name="T69" fmla="*/ 41 h 61"/>
              <a:gd name="T70" fmla="*/ 52 w 61"/>
              <a:gd name="T71" fmla="*/ 36 h 61"/>
              <a:gd name="T72" fmla="*/ 53 w 61"/>
              <a:gd name="T73" fmla="*/ 31 h 61"/>
              <a:gd name="T74" fmla="*/ 61 w 61"/>
              <a:gd name="T75" fmla="*/ 28 h 61"/>
              <a:gd name="T76" fmla="*/ 28 w 61"/>
              <a:gd name="T77" fmla="*/ 26 h 61"/>
              <a:gd name="T78" fmla="*/ 26 w 61"/>
              <a:gd name="T79" fmla="*/ 33 h 61"/>
              <a:gd name="T80" fmla="*/ 33 w 61"/>
              <a:gd name="T81" fmla="*/ 35 h 61"/>
              <a:gd name="T82" fmla="*/ 35 w 61"/>
              <a:gd name="T83" fmla="*/ 28 h 61"/>
              <a:gd name="T84" fmla="*/ 28 w 61"/>
              <a:gd name="T85" fmla="*/ 26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1" h="61">
                <a:moveTo>
                  <a:pt x="37" y="43"/>
                </a:moveTo>
                <a:cubicBezTo>
                  <a:pt x="30" y="47"/>
                  <a:pt x="21" y="44"/>
                  <a:pt x="18" y="37"/>
                </a:cubicBezTo>
                <a:cubicBezTo>
                  <a:pt x="14" y="30"/>
                  <a:pt x="17" y="21"/>
                  <a:pt x="24" y="18"/>
                </a:cubicBezTo>
                <a:cubicBezTo>
                  <a:pt x="31" y="14"/>
                  <a:pt x="39" y="17"/>
                  <a:pt x="43" y="24"/>
                </a:cubicBezTo>
                <a:cubicBezTo>
                  <a:pt x="47" y="31"/>
                  <a:pt x="44" y="40"/>
                  <a:pt x="37" y="43"/>
                </a:cubicBezTo>
                <a:moveTo>
                  <a:pt x="61" y="28"/>
                </a:moveTo>
                <a:cubicBezTo>
                  <a:pt x="58" y="18"/>
                  <a:pt x="58" y="18"/>
                  <a:pt x="58" y="18"/>
                </a:cubicBezTo>
                <a:cubicBezTo>
                  <a:pt x="50" y="19"/>
                  <a:pt x="50" y="19"/>
                  <a:pt x="50" y="19"/>
                </a:cubicBezTo>
                <a:cubicBezTo>
                  <a:pt x="49" y="17"/>
                  <a:pt x="48" y="16"/>
                  <a:pt x="47" y="15"/>
                </a:cubicBezTo>
                <a:cubicBezTo>
                  <a:pt x="50" y="7"/>
                  <a:pt x="50" y="7"/>
                  <a:pt x="50" y="7"/>
                </a:cubicBezTo>
                <a:cubicBezTo>
                  <a:pt x="41" y="2"/>
                  <a:pt x="41" y="2"/>
                  <a:pt x="41" y="2"/>
                </a:cubicBezTo>
                <a:cubicBezTo>
                  <a:pt x="36" y="9"/>
                  <a:pt x="36" y="9"/>
                  <a:pt x="36" y="9"/>
                </a:cubicBezTo>
                <a:cubicBezTo>
                  <a:pt x="34" y="8"/>
                  <a:pt x="32" y="8"/>
                  <a:pt x="30" y="8"/>
                </a:cubicBezTo>
                <a:cubicBezTo>
                  <a:pt x="27" y="0"/>
                  <a:pt x="27" y="0"/>
                  <a:pt x="27" y="0"/>
                </a:cubicBezTo>
                <a:cubicBezTo>
                  <a:pt x="17" y="3"/>
                  <a:pt x="17" y="3"/>
                  <a:pt x="17" y="3"/>
                </a:cubicBezTo>
                <a:cubicBezTo>
                  <a:pt x="18" y="11"/>
                  <a:pt x="18" y="11"/>
                  <a:pt x="18" y="11"/>
                </a:cubicBezTo>
                <a:cubicBezTo>
                  <a:pt x="17" y="12"/>
                  <a:pt x="16" y="13"/>
                  <a:pt x="15" y="14"/>
                </a:cubicBezTo>
                <a:cubicBezTo>
                  <a:pt x="7" y="11"/>
                  <a:pt x="7" y="11"/>
                  <a:pt x="7" y="11"/>
                </a:cubicBezTo>
                <a:cubicBezTo>
                  <a:pt x="2" y="20"/>
                  <a:pt x="2" y="20"/>
                  <a:pt x="2" y="20"/>
                </a:cubicBezTo>
                <a:cubicBezTo>
                  <a:pt x="8" y="25"/>
                  <a:pt x="8" y="25"/>
                  <a:pt x="8" y="25"/>
                </a:cubicBezTo>
                <a:cubicBezTo>
                  <a:pt x="8" y="27"/>
                  <a:pt x="7" y="28"/>
                  <a:pt x="7" y="30"/>
                </a:cubicBezTo>
                <a:cubicBezTo>
                  <a:pt x="0" y="33"/>
                  <a:pt x="0" y="33"/>
                  <a:pt x="0" y="33"/>
                </a:cubicBezTo>
                <a:cubicBezTo>
                  <a:pt x="2" y="43"/>
                  <a:pt x="2" y="43"/>
                  <a:pt x="2" y="43"/>
                </a:cubicBezTo>
                <a:cubicBezTo>
                  <a:pt x="11" y="42"/>
                  <a:pt x="11" y="42"/>
                  <a:pt x="11" y="42"/>
                </a:cubicBezTo>
                <a:cubicBezTo>
                  <a:pt x="12" y="44"/>
                  <a:pt x="13" y="45"/>
                  <a:pt x="14" y="47"/>
                </a:cubicBezTo>
                <a:cubicBezTo>
                  <a:pt x="11" y="54"/>
                  <a:pt x="11" y="54"/>
                  <a:pt x="11" y="54"/>
                </a:cubicBezTo>
                <a:cubicBezTo>
                  <a:pt x="20" y="59"/>
                  <a:pt x="20" y="59"/>
                  <a:pt x="20" y="59"/>
                </a:cubicBezTo>
                <a:cubicBezTo>
                  <a:pt x="25" y="53"/>
                  <a:pt x="25" y="53"/>
                  <a:pt x="25" y="53"/>
                </a:cubicBezTo>
                <a:cubicBezTo>
                  <a:pt x="26" y="53"/>
                  <a:pt x="28" y="53"/>
                  <a:pt x="30" y="53"/>
                </a:cubicBezTo>
                <a:cubicBezTo>
                  <a:pt x="33" y="61"/>
                  <a:pt x="33" y="61"/>
                  <a:pt x="33" y="61"/>
                </a:cubicBezTo>
                <a:cubicBezTo>
                  <a:pt x="43" y="58"/>
                  <a:pt x="43" y="58"/>
                  <a:pt x="43" y="58"/>
                </a:cubicBezTo>
                <a:cubicBezTo>
                  <a:pt x="42" y="50"/>
                  <a:pt x="42" y="50"/>
                  <a:pt x="42" y="50"/>
                </a:cubicBezTo>
                <a:cubicBezTo>
                  <a:pt x="44" y="49"/>
                  <a:pt x="45" y="48"/>
                  <a:pt x="46" y="47"/>
                </a:cubicBezTo>
                <a:cubicBezTo>
                  <a:pt x="54" y="50"/>
                  <a:pt x="54" y="50"/>
                  <a:pt x="54" y="50"/>
                </a:cubicBezTo>
                <a:cubicBezTo>
                  <a:pt x="59" y="41"/>
                  <a:pt x="59" y="41"/>
                  <a:pt x="59" y="41"/>
                </a:cubicBezTo>
                <a:cubicBezTo>
                  <a:pt x="52" y="36"/>
                  <a:pt x="52" y="36"/>
                  <a:pt x="52" y="36"/>
                </a:cubicBezTo>
                <a:cubicBezTo>
                  <a:pt x="53" y="34"/>
                  <a:pt x="53" y="33"/>
                  <a:pt x="53" y="31"/>
                </a:cubicBezTo>
                <a:lnTo>
                  <a:pt x="61" y="28"/>
                </a:lnTo>
                <a:close/>
                <a:moveTo>
                  <a:pt x="28" y="26"/>
                </a:moveTo>
                <a:cubicBezTo>
                  <a:pt x="25" y="27"/>
                  <a:pt x="24" y="30"/>
                  <a:pt x="26" y="33"/>
                </a:cubicBezTo>
                <a:cubicBezTo>
                  <a:pt x="27" y="35"/>
                  <a:pt x="30" y="36"/>
                  <a:pt x="33" y="35"/>
                </a:cubicBezTo>
                <a:cubicBezTo>
                  <a:pt x="35" y="34"/>
                  <a:pt x="36" y="31"/>
                  <a:pt x="35" y="28"/>
                </a:cubicBezTo>
                <a:cubicBezTo>
                  <a:pt x="34" y="26"/>
                  <a:pt x="31" y="25"/>
                  <a:pt x="28" y="26"/>
                </a:cubicBezTo>
                <a:close/>
              </a:path>
            </a:pathLst>
          </a:custGeom>
          <a:solidFill>
            <a:srgbClr val="FFFFFF"/>
          </a:solidFill>
          <a:ln>
            <a:noFill/>
          </a:ln>
          <a:extLst/>
        </p:spPr>
        <p:txBody>
          <a:bodyPr vert="horz" wrap="square" lIns="93278" tIns="46639" rIns="93278" bIns="46639" numCol="1" anchor="t" anchorCtr="0" compatLnSpc="1">
            <a:prstTxWarp prst="textNoShape">
              <a:avLst/>
            </a:prstTxWarp>
          </a:bodyPr>
          <a:lstStyle/>
          <a:p>
            <a:endParaRPr lang="en-US" dirty="0">
              <a:solidFill>
                <a:srgbClr val="000000"/>
              </a:solidFill>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84837" y="4792662"/>
            <a:ext cx="1978025" cy="1908175"/>
          </a:xfrm>
          <a:prstGeom prst="rect">
            <a:avLst/>
          </a:prstGeom>
        </p:spPr>
      </p:pic>
    </p:spTree>
    <p:extLst>
      <p:ext uri="{BB962C8B-B14F-4D97-AF65-F5344CB8AC3E}">
        <p14:creationId xmlns:p14="http://schemas.microsoft.com/office/powerpoint/2010/main" val="1895266851"/>
      </p:ext>
    </p:extLst>
  </p:cSld>
  <p:clrMapOvr>
    <a:masterClrMapping/>
  </p:clrMapOvr>
  <p:transition spd="slow">
    <p:push/>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Business Solutions</a:t>
            </a:r>
            <a:endParaRPr lang="en-US" dirty="0"/>
          </a:p>
        </p:txBody>
      </p:sp>
      <p:sp>
        <p:nvSpPr>
          <p:cNvPr id="4" name="Content Placeholder 3"/>
          <p:cNvSpPr>
            <a:spLocks noGrp="1"/>
          </p:cNvSpPr>
          <p:nvPr>
            <p:ph idx="4294967295"/>
          </p:nvPr>
        </p:nvSpPr>
        <p:spPr>
          <a:xfrm>
            <a:off x="436260" y="1363662"/>
            <a:ext cx="4730127" cy="6315575"/>
          </a:xfrm>
          <a:prstGeom prst="rect">
            <a:avLst/>
          </a:prstGeom>
        </p:spPr>
        <p:txBody>
          <a:bodyPr/>
          <a:lstStyle/>
          <a:p>
            <a:r>
              <a:rPr lang="en-US" sz="2800" dirty="0" smtClean="0"/>
              <a:t>Access Services provides collaborative </a:t>
            </a:r>
            <a:r>
              <a:rPr lang="en-US" sz="2800" dirty="0"/>
              <a:t>web applications on SharePoint &amp; SQL Server</a:t>
            </a:r>
          </a:p>
          <a:p>
            <a:pPr lvl="1"/>
            <a:r>
              <a:rPr lang="en-US" sz="2800" dirty="0"/>
              <a:t>Site as SharePoint App</a:t>
            </a:r>
          </a:p>
          <a:p>
            <a:pPr lvl="1"/>
            <a:r>
              <a:rPr lang="en-US" sz="2800" dirty="0"/>
              <a:t>Database is a single SQL Server </a:t>
            </a:r>
            <a:r>
              <a:rPr lang="en-US" sz="2800" dirty="0" smtClean="0"/>
              <a:t>database</a:t>
            </a:r>
            <a:endParaRPr lang="en-US" sz="2800" dirty="0"/>
          </a:p>
          <a:p>
            <a:r>
              <a:rPr lang="en-US" sz="2800" dirty="0" smtClean="0"/>
              <a:t>Provide </a:t>
            </a:r>
            <a:r>
              <a:rPr lang="en-US" sz="2800" dirty="0"/>
              <a:t>capability for creating data tracking applications easily as business users</a:t>
            </a:r>
          </a:p>
          <a:p>
            <a:pPr lvl="1"/>
            <a:r>
              <a:rPr lang="en-US" sz="2800" dirty="0"/>
              <a:t>Developer-level experience not required</a:t>
            </a:r>
          </a:p>
          <a:p>
            <a:pPr marL="0" indent="0">
              <a:buNone/>
            </a:pPr>
            <a:endParaRPr lang="en-US" sz="4400" dirty="0"/>
          </a:p>
        </p:txBody>
      </p:sp>
      <p:grpSp>
        <p:nvGrpSpPr>
          <p:cNvPr id="2" name="Group 1"/>
          <p:cNvGrpSpPr/>
          <p:nvPr/>
        </p:nvGrpSpPr>
        <p:grpSpPr>
          <a:xfrm>
            <a:off x="5506690" y="2173949"/>
            <a:ext cx="6477000" cy="2507301"/>
            <a:chOff x="532175" y="1213737"/>
            <a:chExt cx="11372120" cy="4590993"/>
          </a:xfrm>
        </p:grpSpPr>
        <p:pic>
          <p:nvPicPr>
            <p:cNvPr id="26" name="Picture 25" descr="C:\Users\vesaj\Pictures\DVD_ART36\Artwork_Imagery\Icons - Illustrations\_ XML ICONS\Database blue.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913838" y="1264847"/>
              <a:ext cx="2990457" cy="3603058"/>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26" descr="C:\Users\vesaj\Pictures\DVD_ART36\Artwork_Imagery\Icons - Illustrations\_ XML ICONS\Servers computer XML Web Service.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38298" y="2388335"/>
              <a:ext cx="963198" cy="1478009"/>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27" descr="C:\Users\vesaj\Pictures\DVD_ART36\Artwork_Imagery\Icons - Illustrations\_ XML ICONS\Servers Content Management computer.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149065" y="2396286"/>
              <a:ext cx="935329" cy="1380873"/>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28" descr="C:\Users\vesaj\Pictures\DVD_ART36\Artwork_Imagery\Shapes\Arrows\Black 100 percent opaque\double headed arrow 3b.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084394" y="2988475"/>
              <a:ext cx="1153904" cy="388152"/>
            </a:xfrm>
            <a:prstGeom prst="rect">
              <a:avLst/>
            </a:prstGeom>
            <a:noFill/>
            <a:extLst>
              <a:ext uri="{909E8E84-426E-40DD-AFC4-6F175D3DCCD1}">
                <a14:hiddenFill xmlns:a14="http://schemas.microsoft.com/office/drawing/2010/main">
                  <a:solidFill>
                    <a:srgbClr val="FFFFFF"/>
                  </a:solidFill>
                </a14:hiddenFill>
              </a:ext>
            </a:extLst>
          </p:spPr>
        </p:pic>
        <p:pic>
          <p:nvPicPr>
            <p:cNvPr id="31" name="Picture 30" descr="C:\Users\vesaj\Pictures\DVD_ART36\Artwork_Imagery\Shapes\Arrows\Black 100 percent opaque\double headed arrow 1b faded.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rot="824748">
              <a:off x="5975613" y="3408150"/>
              <a:ext cx="3499633" cy="398439"/>
            </a:xfrm>
            <a:prstGeom prst="rect">
              <a:avLst/>
            </a:prstGeom>
            <a:noFill/>
            <a:extLst>
              <a:ext uri="{909E8E84-426E-40DD-AFC4-6F175D3DCCD1}">
                <a14:hiddenFill xmlns:a14="http://schemas.microsoft.com/office/drawing/2010/main">
                  <a:solidFill>
                    <a:srgbClr val="FFFFFF"/>
                  </a:solidFill>
                </a14:hiddenFill>
              </a:ext>
            </a:extLst>
          </p:spPr>
        </p:pic>
        <p:sp>
          <p:nvSpPr>
            <p:cNvPr id="34" name="Rectangle 33"/>
            <p:cNvSpPr/>
            <p:nvPr/>
          </p:nvSpPr>
          <p:spPr>
            <a:xfrm>
              <a:off x="8913838" y="4867905"/>
              <a:ext cx="2860607" cy="646331"/>
            </a:xfrm>
            <a:prstGeom prst="rect">
              <a:avLst/>
            </a:prstGeom>
          </p:spPr>
          <p:txBody>
            <a:bodyPr wrap="square">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3600" b="1" dirty="0" smtClean="0">
                  <a:solidFill>
                    <a:srgbClr val="505050"/>
                  </a:solidFill>
                </a:rPr>
                <a:t>SQL</a:t>
              </a:r>
              <a:endParaRPr lang="en-US" sz="3200" b="1" dirty="0">
                <a:solidFill>
                  <a:srgbClr val="505050"/>
                </a:solidFill>
              </a:endParaRPr>
            </a:p>
          </p:txBody>
        </p:sp>
        <p:pic>
          <p:nvPicPr>
            <p:cNvPr id="35" name="Picture 34" descr="C:\Users\vesaj\Pictures\DVD_ART36\Artwork_Imagery\Shapes\Arrows\Black 100 percent opaque\double headed arrow 1b faded.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978882" y="2827271"/>
              <a:ext cx="3493095" cy="398439"/>
            </a:xfrm>
            <a:prstGeom prst="rect">
              <a:avLst/>
            </a:prstGeom>
            <a:noFill/>
            <a:extLst>
              <a:ext uri="{909E8E84-426E-40DD-AFC4-6F175D3DCCD1}">
                <a14:hiddenFill xmlns:a14="http://schemas.microsoft.com/office/drawing/2010/main">
                  <a:solidFill>
                    <a:srgbClr val="FFFFFF"/>
                  </a:solidFill>
                </a14:hiddenFill>
              </a:ext>
            </a:extLst>
          </p:spPr>
        </p:pic>
        <p:pic>
          <p:nvPicPr>
            <p:cNvPr id="37" name="Picture 36"/>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88387" y="2527120"/>
              <a:ext cx="1511316" cy="1294006"/>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38" name="Group 37"/>
            <p:cNvGrpSpPr>
              <a:grpSpLocks noChangeAspect="1"/>
            </p:cNvGrpSpPr>
            <p:nvPr/>
          </p:nvGrpSpPr>
          <p:grpSpPr>
            <a:xfrm>
              <a:off x="532175" y="3158356"/>
              <a:ext cx="1278457" cy="1098880"/>
              <a:chOff x="6906794" y="5127711"/>
              <a:chExt cx="1447236" cy="1301685"/>
            </a:xfrm>
          </p:grpSpPr>
          <p:pic>
            <p:nvPicPr>
              <p:cNvPr id="42" name="Picture 41" descr="C:\Program Files\Microsoft Resource DVD Artwork\DVD_ART\Artwork_Imagery\HARDWARE_IMAGERY\Illustration - Misc Hardware\XML Icons\user man casual the king.png"/>
              <p:cNvPicPr>
                <a:picLocks noChangeAspect="1" noChangeArrowheads="1"/>
              </p:cNvPicPr>
              <p:nvPr/>
            </p:nvPicPr>
            <p:blipFill>
              <a:blip r:embed="rId9" cstate="print"/>
              <a:srcRect/>
              <a:stretch>
                <a:fillRect/>
              </a:stretch>
            </p:blipFill>
            <p:spPr bwMode="auto">
              <a:xfrm>
                <a:off x="6906794" y="5259713"/>
                <a:ext cx="572964" cy="833438"/>
              </a:xfrm>
              <a:prstGeom prst="rect">
                <a:avLst/>
              </a:prstGeom>
              <a:noFill/>
              <a:ln w="9525">
                <a:noFill/>
                <a:miter lim="800000"/>
                <a:headEnd/>
                <a:tailEnd/>
              </a:ln>
            </p:spPr>
          </p:pic>
          <p:pic>
            <p:nvPicPr>
              <p:cNvPr id="43" name="Picture 42" descr="C:\Program Files\Microsoft Resource DVD Artwork\DVD_ART\Artwork_Imagery\HARDWARE_IMAGERY\Illustration - Misc Hardware\XML Icons\user business man.png"/>
              <p:cNvPicPr>
                <a:picLocks noChangeAspect="1" noChangeArrowheads="1"/>
              </p:cNvPicPr>
              <p:nvPr/>
            </p:nvPicPr>
            <p:blipFill>
              <a:blip r:embed="rId10" cstate="print"/>
              <a:srcRect/>
              <a:stretch>
                <a:fillRect/>
              </a:stretch>
            </p:blipFill>
            <p:spPr bwMode="auto">
              <a:xfrm>
                <a:off x="7675556" y="5127711"/>
                <a:ext cx="678474" cy="976311"/>
              </a:xfrm>
              <a:prstGeom prst="rect">
                <a:avLst/>
              </a:prstGeom>
              <a:noFill/>
              <a:ln w="9525">
                <a:noFill/>
                <a:miter lim="800000"/>
                <a:headEnd/>
                <a:tailEnd/>
              </a:ln>
            </p:spPr>
          </p:pic>
          <p:pic>
            <p:nvPicPr>
              <p:cNvPr id="44" name="Picture 43" descr="C:\Program Files\Microsoft Resource DVD Artwork\DVD_ART\Artwork_Imagery\HARDWARE_IMAGERY\Illustration - Misc Hardware\XML Icons\user business user woman.png"/>
              <p:cNvPicPr>
                <a:picLocks noChangeAspect="1" noChangeArrowheads="1"/>
              </p:cNvPicPr>
              <p:nvPr/>
            </p:nvPicPr>
            <p:blipFill>
              <a:blip r:embed="rId11" cstate="print"/>
              <a:srcRect/>
              <a:stretch>
                <a:fillRect/>
              </a:stretch>
            </p:blipFill>
            <p:spPr bwMode="auto">
              <a:xfrm>
                <a:off x="7286644" y="5561033"/>
                <a:ext cx="593480" cy="868363"/>
              </a:xfrm>
              <a:prstGeom prst="rect">
                <a:avLst/>
              </a:prstGeom>
              <a:noFill/>
              <a:ln w="9525">
                <a:noFill/>
                <a:miter lim="800000"/>
                <a:headEnd/>
                <a:tailEnd/>
              </a:ln>
            </p:spPr>
          </p:pic>
        </p:grpSp>
        <p:pic>
          <p:nvPicPr>
            <p:cNvPr id="39" name="Picture 38" descr="C:\Users\vesaj\Pictures\DVD_ART36\Artwork_Imagery\Shapes\Arrows\Black 100 percent opaque\double headed arrow 3b.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119525" y="3026491"/>
              <a:ext cx="1029540" cy="388152"/>
            </a:xfrm>
            <a:prstGeom prst="rect">
              <a:avLst/>
            </a:prstGeom>
            <a:noFill/>
            <a:extLst>
              <a:ext uri="{909E8E84-426E-40DD-AFC4-6F175D3DCCD1}">
                <a14:hiddenFill xmlns:a14="http://schemas.microsoft.com/office/drawing/2010/main">
                  <a:solidFill>
                    <a:srgbClr val="FFFFFF"/>
                  </a:solidFill>
                </a14:hiddenFill>
              </a:ext>
            </a:extLst>
          </p:spPr>
        </p:pic>
        <p:sp>
          <p:nvSpPr>
            <p:cNvPr id="40" name="Rectangle 39"/>
            <p:cNvSpPr/>
            <p:nvPr/>
          </p:nvSpPr>
          <p:spPr>
            <a:xfrm>
              <a:off x="4104336" y="3832290"/>
              <a:ext cx="3244850" cy="1972440"/>
            </a:xfrm>
            <a:prstGeom prst="rect">
              <a:avLst/>
            </a:prstGeom>
          </p:spPr>
          <p:txBody>
            <a:bodyPr wrap="square">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3200" b="1" dirty="0" smtClean="0">
                  <a:solidFill>
                    <a:srgbClr val="505050"/>
                  </a:solidFill>
                </a:rPr>
                <a:t>Access </a:t>
              </a:r>
              <a:br>
                <a:rPr lang="en-US" sz="3200" b="1" dirty="0" smtClean="0">
                  <a:solidFill>
                    <a:srgbClr val="505050"/>
                  </a:solidFill>
                </a:rPr>
              </a:br>
              <a:r>
                <a:rPr lang="en-US" sz="3200" b="1" dirty="0" smtClean="0">
                  <a:solidFill>
                    <a:srgbClr val="505050"/>
                  </a:solidFill>
                </a:rPr>
                <a:t>Services</a:t>
              </a:r>
              <a:endParaRPr lang="en-US" sz="2800" b="1" dirty="0">
                <a:solidFill>
                  <a:srgbClr val="505050"/>
                </a:solidFill>
              </a:endParaRPr>
            </a:p>
          </p:txBody>
        </p:sp>
        <p:sp>
          <p:nvSpPr>
            <p:cNvPr id="41" name="Rectangle 40"/>
            <p:cNvSpPr/>
            <p:nvPr/>
          </p:nvSpPr>
          <p:spPr>
            <a:xfrm>
              <a:off x="2208206" y="1213737"/>
              <a:ext cx="2860607" cy="584775"/>
            </a:xfrm>
            <a:prstGeom prst="rect">
              <a:avLst/>
            </a:prstGeom>
          </p:spPr>
          <p:txBody>
            <a:bodyPr wrap="square">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3200" b="1" dirty="0" smtClean="0">
                  <a:solidFill>
                    <a:srgbClr val="505050"/>
                  </a:solidFill>
                </a:rPr>
                <a:t>WFE</a:t>
              </a:r>
              <a:endParaRPr lang="en-US" sz="2800" b="1" dirty="0">
                <a:solidFill>
                  <a:srgbClr val="505050"/>
                </a:solidFill>
              </a:endParaRPr>
            </a:p>
          </p:txBody>
        </p:sp>
      </p:grpSp>
    </p:spTree>
    <p:extLst>
      <p:ext uri="{BB962C8B-B14F-4D97-AF65-F5344CB8AC3E}">
        <p14:creationId xmlns:p14="http://schemas.microsoft.com/office/powerpoint/2010/main" val="1269136871"/>
      </p:ext>
    </p:extLst>
  </p:cSld>
  <p:clrMapOvr>
    <a:masterClrMapping/>
  </p:clrMapOvr>
  <p:transition>
    <p:fad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bwMode="auto">
          <a:xfrm>
            <a:off x="2501" y="-1"/>
            <a:ext cx="5438566" cy="6994525"/>
          </a:xfrm>
          <a:prstGeom prst="rect">
            <a:avLst/>
          </a:prstGeom>
          <a:solidFill>
            <a:srgbClr val="FF8C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solidFill>
                <a:srgbClr val="505050"/>
              </a:solidFill>
              <a:ea typeface="Segoe UI" pitchFamily="34" charset="0"/>
              <a:cs typeface="Segoe UI" pitchFamily="34" charset="0"/>
            </a:endParaRPr>
          </a:p>
        </p:txBody>
      </p:sp>
      <p:sp>
        <p:nvSpPr>
          <p:cNvPr id="2" name="Title 1"/>
          <p:cNvSpPr>
            <a:spLocks noGrp="1"/>
          </p:cNvSpPr>
          <p:nvPr>
            <p:ph type="title"/>
          </p:nvPr>
        </p:nvSpPr>
        <p:spPr/>
        <p:txBody>
          <a:bodyPr/>
          <a:lstStyle/>
          <a:p>
            <a:r>
              <a:rPr lang="en-US" sz="4896" dirty="0" smtClean="0">
                <a:solidFill>
                  <a:schemeClr val="bg1"/>
                </a:solidFill>
              </a:rPr>
              <a:t>Business Solutions</a:t>
            </a:r>
            <a:endParaRPr lang="en-US" sz="4896" dirty="0">
              <a:solidFill>
                <a:schemeClr val="bg1"/>
              </a:solidFill>
            </a:endParaRPr>
          </a:p>
        </p:txBody>
      </p:sp>
      <p:sp>
        <p:nvSpPr>
          <p:cNvPr id="6" name="TextBox 5"/>
          <p:cNvSpPr txBox="1"/>
          <p:nvPr/>
        </p:nvSpPr>
        <p:spPr>
          <a:xfrm>
            <a:off x="6065837" y="754061"/>
            <a:ext cx="5835982" cy="2954655"/>
          </a:xfrm>
          <a:prstGeom prst="rect">
            <a:avLst/>
          </a:prstGeom>
          <a:noFill/>
        </p:spPr>
        <p:txBody>
          <a:bodyPr wrap="square" lIns="0" tIns="0" rIns="0" bIns="0" rtlCol="0">
            <a:spAutoFit/>
          </a:bodyPr>
          <a:lstStyle/>
          <a:p>
            <a:r>
              <a:rPr lang="en-US" sz="3200" dirty="0" smtClean="0">
                <a:solidFill>
                  <a:srgbClr val="505050"/>
                </a:solidFill>
              </a:rPr>
              <a:t>How does it impact me?</a:t>
            </a:r>
          </a:p>
          <a:p>
            <a:pPr marL="457200" indent="-457200">
              <a:buFont typeface="Arial" panose="020B0604020202020204" pitchFamily="34" charset="0"/>
              <a:buChar char="•"/>
            </a:pPr>
            <a:r>
              <a:rPr lang="en-US" sz="3200" dirty="0" smtClean="0">
                <a:solidFill>
                  <a:srgbClr val="505050"/>
                </a:solidFill>
              </a:rPr>
              <a:t>Topology: Access Services, SQL Azure, etc.</a:t>
            </a:r>
          </a:p>
          <a:p>
            <a:pPr marL="457200" indent="-457200">
              <a:buFont typeface="Arial" panose="020B0604020202020204" pitchFamily="34" charset="0"/>
              <a:buChar char="•"/>
            </a:pPr>
            <a:r>
              <a:rPr lang="en-US" sz="3200" dirty="0" smtClean="0">
                <a:solidFill>
                  <a:srgbClr val="505050"/>
                </a:solidFill>
              </a:rPr>
              <a:t>Database growth and management</a:t>
            </a:r>
          </a:p>
          <a:p>
            <a:pPr marL="457200" indent="-457200">
              <a:buFont typeface="Arial" panose="020B0604020202020204" pitchFamily="34" charset="0"/>
              <a:buChar char="•"/>
            </a:pPr>
            <a:r>
              <a:rPr lang="en-US" sz="3200" dirty="0" smtClean="0">
                <a:solidFill>
                  <a:srgbClr val="505050"/>
                </a:solidFill>
              </a:rPr>
              <a:t>Empowerment of power users</a:t>
            </a:r>
          </a:p>
        </p:txBody>
      </p:sp>
      <p:sp>
        <p:nvSpPr>
          <p:cNvPr id="8" name="Freeform 104"/>
          <p:cNvSpPr>
            <a:spLocks noEditPoints="1"/>
          </p:cNvSpPr>
          <p:nvPr/>
        </p:nvSpPr>
        <p:spPr bwMode="black">
          <a:xfrm>
            <a:off x="1951037" y="3116262"/>
            <a:ext cx="1147182" cy="1034852"/>
          </a:xfrm>
          <a:custGeom>
            <a:avLst/>
            <a:gdLst>
              <a:gd name="T0" fmla="*/ 37 w 61"/>
              <a:gd name="T1" fmla="*/ 43 h 61"/>
              <a:gd name="T2" fmla="*/ 18 w 61"/>
              <a:gd name="T3" fmla="*/ 37 h 61"/>
              <a:gd name="T4" fmla="*/ 24 w 61"/>
              <a:gd name="T5" fmla="*/ 18 h 61"/>
              <a:gd name="T6" fmla="*/ 43 w 61"/>
              <a:gd name="T7" fmla="*/ 24 h 61"/>
              <a:gd name="T8" fmla="*/ 37 w 61"/>
              <a:gd name="T9" fmla="*/ 43 h 61"/>
              <a:gd name="T10" fmla="*/ 61 w 61"/>
              <a:gd name="T11" fmla="*/ 28 h 61"/>
              <a:gd name="T12" fmla="*/ 58 w 61"/>
              <a:gd name="T13" fmla="*/ 18 h 61"/>
              <a:gd name="T14" fmla="*/ 50 w 61"/>
              <a:gd name="T15" fmla="*/ 19 h 61"/>
              <a:gd name="T16" fmla="*/ 47 w 61"/>
              <a:gd name="T17" fmla="*/ 15 h 61"/>
              <a:gd name="T18" fmla="*/ 50 w 61"/>
              <a:gd name="T19" fmla="*/ 7 h 61"/>
              <a:gd name="T20" fmla="*/ 41 w 61"/>
              <a:gd name="T21" fmla="*/ 2 h 61"/>
              <a:gd name="T22" fmla="*/ 36 w 61"/>
              <a:gd name="T23" fmla="*/ 9 h 61"/>
              <a:gd name="T24" fmla="*/ 30 w 61"/>
              <a:gd name="T25" fmla="*/ 8 h 61"/>
              <a:gd name="T26" fmla="*/ 27 w 61"/>
              <a:gd name="T27" fmla="*/ 0 h 61"/>
              <a:gd name="T28" fmla="*/ 17 w 61"/>
              <a:gd name="T29" fmla="*/ 3 h 61"/>
              <a:gd name="T30" fmla="*/ 18 w 61"/>
              <a:gd name="T31" fmla="*/ 11 h 61"/>
              <a:gd name="T32" fmla="*/ 15 w 61"/>
              <a:gd name="T33" fmla="*/ 14 h 61"/>
              <a:gd name="T34" fmla="*/ 7 w 61"/>
              <a:gd name="T35" fmla="*/ 11 h 61"/>
              <a:gd name="T36" fmla="*/ 2 w 61"/>
              <a:gd name="T37" fmla="*/ 20 h 61"/>
              <a:gd name="T38" fmla="*/ 8 w 61"/>
              <a:gd name="T39" fmla="*/ 25 h 61"/>
              <a:gd name="T40" fmla="*/ 7 w 61"/>
              <a:gd name="T41" fmla="*/ 30 h 61"/>
              <a:gd name="T42" fmla="*/ 0 w 61"/>
              <a:gd name="T43" fmla="*/ 33 h 61"/>
              <a:gd name="T44" fmla="*/ 2 w 61"/>
              <a:gd name="T45" fmla="*/ 43 h 61"/>
              <a:gd name="T46" fmla="*/ 11 w 61"/>
              <a:gd name="T47" fmla="*/ 42 h 61"/>
              <a:gd name="T48" fmla="*/ 14 w 61"/>
              <a:gd name="T49" fmla="*/ 47 h 61"/>
              <a:gd name="T50" fmla="*/ 11 w 61"/>
              <a:gd name="T51" fmla="*/ 54 h 61"/>
              <a:gd name="T52" fmla="*/ 20 w 61"/>
              <a:gd name="T53" fmla="*/ 59 h 61"/>
              <a:gd name="T54" fmla="*/ 25 w 61"/>
              <a:gd name="T55" fmla="*/ 53 h 61"/>
              <a:gd name="T56" fmla="*/ 30 w 61"/>
              <a:gd name="T57" fmla="*/ 53 h 61"/>
              <a:gd name="T58" fmla="*/ 33 w 61"/>
              <a:gd name="T59" fmla="*/ 61 h 61"/>
              <a:gd name="T60" fmla="*/ 43 w 61"/>
              <a:gd name="T61" fmla="*/ 58 h 61"/>
              <a:gd name="T62" fmla="*/ 42 w 61"/>
              <a:gd name="T63" fmla="*/ 50 h 61"/>
              <a:gd name="T64" fmla="*/ 46 w 61"/>
              <a:gd name="T65" fmla="*/ 47 h 61"/>
              <a:gd name="T66" fmla="*/ 54 w 61"/>
              <a:gd name="T67" fmla="*/ 50 h 61"/>
              <a:gd name="T68" fmla="*/ 59 w 61"/>
              <a:gd name="T69" fmla="*/ 41 h 61"/>
              <a:gd name="T70" fmla="*/ 52 w 61"/>
              <a:gd name="T71" fmla="*/ 36 h 61"/>
              <a:gd name="T72" fmla="*/ 53 w 61"/>
              <a:gd name="T73" fmla="*/ 31 h 61"/>
              <a:gd name="T74" fmla="*/ 61 w 61"/>
              <a:gd name="T75" fmla="*/ 28 h 61"/>
              <a:gd name="T76" fmla="*/ 28 w 61"/>
              <a:gd name="T77" fmla="*/ 26 h 61"/>
              <a:gd name="T78" fmla="*/ 26 w 61"/>
              <a:gd name="T79" fmla="*/ 33 h 61"/>
              <a:gd name="T80" fmla="*/ 33 w 61"/>
              <a:gd name="T81" fmla="*/ 35 h 61"/>
              <a:gd name="T82" fmla="*/ 35 w 61"/>
              <a:gd name="T83" fmla="*/ 28 h 61"/>
              <a:gd name="T84" fmla="*/ 28 w 61"/>
              <a:gd name="T85" fmla="*/ 26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1" h="61">
                <a:moveTo>
                  <a:pt x="37" y="43"/>
                </a:moveTo>
                <a:cubicBezTo>
                  <a:pt x="30" y="47"/>
                  <a:pt x="21" y="44"/>
                  <a:pt x="18" y="37"/>
                </a:cubicBezTo>
                <a:cubicBezTo>
                  <a:pt x="14" y="30"/>
                  <a:pt x="17" y="21"/>
                  <a:pt x="24" y="18"/>
                </a:cubicBezTo>
                <a:cubicBezTo>
                  <a:pt x="31" y="14"/>
                  <a:pt x="39" y="17"/>
                  <a:pt x="43" y="24"/>
                </a:cubicBezTo>
                <a:cubicBezTo>
                  <a:pt x="47" y="31"/>
                  <a:pt x="44" y="40"/>
                  <a:pt x="37" y="43"/>
                </a:cubicBezTo>
                <a:moveTo>
                  <a:pt x="61" y="28"/>
                </a:moveTo>
                <a:cubicBezTo>
                  <a:pt x="58" y="18"/>
                  <a:pt x="58" y="18"/>
                  <a:pt x="58" y="18"/>
                </a:cubicBezTo>
                <a:cubicBezTo>
                  <a:pt x="50" y="19"/>
                  <a:pt x="50" y="19"/>
                  <a:pt x="50" y="19"/>
                </a:cubicBezTo>
                <a:cubicBezTo>
                  <a:pt x="49" y="17"/>
                  <a:pt x="48" y="16"/>
                  <a:pt x="47" y="15"/>
                </a:cubicBezTo>
                <a:cubicBezTo>
                  <a:pt x="50" y="7"/>
                  <a:pt x="50" y="7"/>
                  <a:pt x="50" y="7"/>
                </a:cubicBezTo>
                <a:cubicBezTo>
                  <a:pt x="41" y="2"/>
                  <a:pt x="41" y="2"/>
                  <a:pt x="41" y="2"/>
                </a:cubicBezTo>
                <a:cubicBezTo>
                  <a:pt x="36" y="9"/>
                  <a:pt x="36" y="9"/>
                  <a:pt x="36" y="9"/>
                </a:cubicBezTo>
                <a:cubicBezTo>
                  <a:pt x="34" y="8"/>
                  <a:pt x="32" y="8"/>
                  <a:pt x="30" y="8"/>
                </a:cubicBezTo>
                <a:cubicBezTo>
                  <a:pt x="27" y="0"/>
                  <a:pt x="27" y="0"/>
                  <a:pt x="27" y="0"/>
                </a:cubicBezTo>
                <a:cubicBezTo>
                  <a:pt x="17" y="3"/>
                  <a:pt x="17" y="3"/>
                  <a:pt x="17" y="3"/>
                </a:cubicBezTo>
                <a:cubicBezTo>
                  <a:pt x="18" y="11"/>
                  <a:pt x="18" y="11"/>
                  <a:pt x="18" y="11"/>
                </a:cubicBezTo>
                <a:cubicBezTo>
                  <a:pt x="17" y="12"/>
                  <a:pt x="16" y="13"/>
                  <a:pt x="15" y="14"/>
                </a:cubicBezTo>
                <a:cubicBezTo>
                  <a:pt x="7" y="11"/>
                  <a:pt x="7" y="11"/>
                  <a:pt x="7" y="11"/>
                </a:cubicBezTo>
                <a:cubicBezTo>
                  <a:pt x="2" y="20"/>
                  <a:pt x="2" y="20"/>
                  <a:pt x="2" y="20"/>
                </a:cubicBezTo>
                <a:cubicBezTo>
                  <a:pt x="8" y="25"/>
                  <a:pt x="8" y="25"/>
                  <a:pt x="8" y="25"/>
                </a:cubicBezTo>
                <a:cubicBezTo>
                  <a:pt x="8" y="27"/>
                  <a:pt x="7" y="28"/>
                  <a:pt x="7" y="30"/>
                </a:cubicBezTo>
                <a:cubicBezTo>
                  <a:pt x="0" y="33"/>
                  <a:pt x="0" y="33"/>
                  <a:pt x="0" y="33"/>
                </a:cubicBezTo>
                <a:cubicBezTo>
                  <a:pt x="2" y="43"/>
                  <a:pt x="2" y="43"/>
                  <a:pt x="2" y="43"/>
                </a:cubicBezTo>
                <a:cubicBezTo>
                  <a:pt x="11" y="42"/>
                  <a:pt x="11" y="42"/>
                  <a:pt x="11" y="42"/>
                </a:cubicBezTo>
                <a:cubicBezTo>
                  <a:pt x="12" y="44"/>
                  <a:pt x="13" y="45"/>
                  <a:pt x="14" y="47"/>
                </a:cubicBezTo>
                <a:cubicBezTo>
                  <a:pt x="11" y="54"/>
                  <a:pt x="11" y="54"/>
                  <a:pt x="11" y="54"/>
                </a:cubicBezTo>
                <a:cubicBezTo>
                  <a:pt x="20" y="59"/>
                  <a:pt x="20" y="59"/>
                  <a:pt x="20" y="59"/>
                </a:cubicBezTo>
                <a:cubicBezTo>
                  <a:pt x="25" y="53"/>
                  <a:pt x="25" y="53"/>
                  <a:pt x="25" y="53"/>
                </a:cubicBezTo>
                <a:cubicBezTo>
                  <a:pt x="26" y="53"/>
                  <a:pt x="28" y="53"/>
                  <a:pt x="30" y="53"/>
                </a:cubicBezTo>
                <a:cubicBezTo>
                  <a:pt x="33" y="61"/>
                  <a:pt x="33" y="61"/>
                  <a:pt x="33" y="61"/>
                </a:cubicBezTo>
                <a:cubicBezTo>
                  <a:pt x="43" y="58"/>
                  <a:pt x="43" y="58"/>
                  <a:pt x="43" y="58"/>
                </a:cubicBezTo>
                <a:cubicBezTo>
                  <a:pt x="42" y="50"/>
                  <a:pt x="42" y="50"/>
                  <a:pt x="42" y="50"/>
                </a:cubicBezTo>
                <a:cubicBezTo>
                  <a:pt x="44" y="49"/>
                  <a:pt x="45" y="48"/>
                  <a:pt x="46" y="47"/>
                </a:cubicBezTo>
                <a:cubicBezTo>
                  <a:pt x="54" y="50"/>
                  <a:pt x="54" y="50"/>
                  <a:pt x="54" y="50"/>
                </a:cubicBezTo>
                <a:cubicBezTo>
                  <a:pt x="59" y="41"/>
                  <a:pt x="59" y="41"/>
                  <a:pt x="59" y="41"/>
                </a:cubicBezTo>
                <a:cubicBezTo>
                  <a:pt x="52" y="36"/>
                  <a:pt x="52" y="36"/>
                  <a:pt x="52" y="36"/>
                </a:cubicBezTo>
                <a:cubicBezTo>
                  <a:pt x="53" y="34"/>
                  <a:pt x="53" y="33"/>
                  <a:pt x="53" y="31"/>
                </a:cubicBezTo>
                <a:lnTo>
                  <a:pt x="61" y="28"/>
                </a:lnTo>
                <a:close/>
                <a:moveTo>
                  <a:pt x="28" y="26"/>
                </a:moveTo>
                <a:cubicBezTo>
                  <a:pt x="25" y="27"/>
                  <a:pt x="24" y="30"/>
                  <a:pt x="26" y="33"/>
                </a:cubicBezTo>
                <a:cubicBezTo>
                  <a:pt x="27" y="35"/>
                  <a:pt x="30" y="36"/>
                  <a:pt x="33" y="35"/>
                </a:cubicBezTo>
                <a:cubicBezTo>
                  <a:pt x="35" y="34"/>
                  <a:pt x="36" y="31"/>
                  <a:pt x="35" y="28"/>
                </a:cubicBezTo>
                <a:cubicBezTo>
                  <a:pt x="34" y="26"/>
                  <a:pt x="31" y="25"/>
                  <a:pt x="28" y="26"/>
                </a:cubicBezTo>
                <a:close/>
              </a:path>
            </a:pathLst>
          </a:custGeom>
          <a:solidFill>
            <a:srgbClr val="FFFFFF"/>
          </a:solidFill>
          <a:ln>
            <a:noFill/>
          </a:ln>
          <a:extLst/>
        </p:spPr>
        <p:txBody>
          <a:bodyPr vert="horz" wrap="square" lIns="93278" tIns="46639" rIns="93278" bIns="46639" numCol="1" anchor="t" anchorCtr="0" compatLnSpc="1">
            <a:prstTxWarp prst="textNoShape">
              <a:avLst/>
            </a:prstTxWarp>
          </a:bodyPr>
          <a:lstStyle/>
          <a:p>
            <a:endParaRPr lang="en-US" dirty="0">
              <a:solidFill>
                <a:srgbClr val="000000"/>
              </a:solidFill>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84837" y="4792662"/>
            <a:ext cx="1978025" cy="1908175"/>
          </a:xfrm>
          <a:prstGeom prst="rect">
            <a:avLst/>
          </a:prstGeom>
        </p:spPr>
      </p:pic>
    </p:spTree>
    <p:extLst>
      <p:ext uri="{BB962C8B-B14F-4D97-AF65-F5344CB8AC3E}">
        <p14:creationId xmlns:p14="http://schemas.microsoft.com/office/powerpoint/2010/main" val="3498505117"/>
      </p:ext>
    </p:extLst>
  </p:cSld>
  <p:clrMapOvr>
    <a:masterClrMapping/>
  </p:clrMapOvr>
  <p:transition spd="slow">
    <p:push/>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bwMode="auto">
          <a:xfrm>
            <a:off x="2501" y="-1"/>
            <a:ext cx="5438566" cy="6994525"/>
          </a:xfrm>
          <a:prstGeom prst="rect">
            <a:avLst/>
          </a:prstGeom>
          <a:solidFill>
            <a:srgbClr val="FF8C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solidFill>
                <a:srgbClr val="505050"/>
              </a:solidFill>
              <a:ea typeface="Segoe UI" pitchFamily="34" charset="0"/>
              <a:cs typeface="Segoe UI" pitchFamily="34" charset="0"/>
            </a:endParaRPr>
          </a:p>
        </p:txBody>
      </p:sp>
      <p:sp>
        <p:nvSpPr>
          <p:cNvPr id="2" name="Title 1"/>
          <p:cNvSpPr>
            <a:spLocks noGrp="1"/>
          </p:cNvSpPr>
          <p:nvPr>
            <p:ph type="title"/>
          </p:nvPr>
        </p:nvSpPr>
        <p:spPr/>
        <p:txBody>
          <a:bodyPr/>
          <a:lstStyle/>
          <a:p>
            <a:r>
              <a:rPr lang="en-US" sz="4896" dirty="0" smtClean="0">
                <a:solidFill>
                  <a:schemeClr val="bg1"/>
                </a:solidFill>
              </a:rPr>
              <a:t>What’s New in </a:t>
            </a:r>
            <a:br>
              <a:rPr lang="en-US" sz="4896" dirty="0" smtClean="0">
                <a:solidFill>
                  <a:schemeClr val="bg1"/>
                </a:solidFill>
              </a:rPr>
            </a:br>
            <a:r>
              <a:rPr lang="en-US" sz="4896" dirty="0" smtClean="0">
                <a:solidFill>
                  <a:schemeClr val="bg1"/>
                </a:solidFill>
              </a:rPr>
              <a:t>SharePoint 2013?</a:t>
            </a:r>
            <a:endParaRPr lang="en-US" sz="4896" dirty="0">
              <a:solidFill>
                <a:schemeClr val="bg1"/>
              </a:solidFill>
            </a:endParaRPr>
          </a:p>
        </p:txBody>
      </p:sp>
      <p:sp>
        <p:nvSpPr>
          <p:cNvPr id="8" name="Freeform 104"/>
          <p:cNvSpPr>
            <a:spLocks noEditPoints="1"/>
          </p:cNvSpPr>
          <p:nvPr/>
        </p:nvSpPr>
        <p:spPr bwMode="black">
          <a:xfrm>
            <a:off x="1951037" y="3116262"/>
            <a:ext cx="1147182" cy="1034852"/>
          </a:xfrm>
          <a:custGeom>
            <a:avLst/>
            <a:gdLst>
              <a:gd name="T0" fmla="*/ 37 w 61"/>
              <a:gd name="T1" fmla="*/ 43 h 61"/>
              <a:gd name="T2" fmla="*/ 18 w 61"/>
              <a:gd name="T3" fmla="*/ 37 h 61"/>
              <a:gd name="T4" fmla="*/ 24 w 61"/>
              <a:gd name="T5" fmla="*/ 18 h 61"/>
              <a:gd name="T6" fmla="*/ 43 w 61"/>
              <a:gd name="T7" fmla="*/ 24 h 61"/>
              <a:gd name="T8" fmla="*/ 37 w 61"/>
              <a:gd name="T9" fmla="*/ 43 h 61"/>
              <a:gd name="T10" fmla="*/ 61 w 61"/>
              <a:gd name="T11" fmla="*/ 28 h 61"/>
              <a:gd name="T12" fmla="*/ 58 w 61"/>
              <a:gd name="T13" fmla="*/ 18 h 61"/>
              <a:gd name="T14" fmla="*/ 50 w 61"/>
              <a:gd name="T15" fmla="*/ 19 h 61"/>
              <a:gd name="T16" fmla="*/ 47 w 61"/>
              <a:gd name="T17" fmla="*/ 15 h 61"/>
              <a:gd name="T18" fmla="*/ 50 w 61"/>
              <a:gd name="T19" fmla="*/ 7 h 61"/>
              <a:gd name="T20" fmla="*/ 41 w 61"/>
              <a:gd name="T21" fmla="*/ 2 h 61"/>
              <a:gd name="T22" fmla="*/ 36 w 61"/>
              <a:gd name="T23" fmla="*/ 9 h 61"/>
              <a:gd name="T24" fmla="*/ 30 w 61"/>
              <a:gd name="T25" fmla="*/ 8 h 61"/>
              <a:gd name="T26" fmla="*/ 27 w 61"/>
              <a:gd name="T27" fmla="*/ 0 h 61"/>
              <a:gd name="T28" fmla="*/ 17 w 61"/>
              <a:gd name="T29" fmla="*/ 3 h 61"/>
              <a:gd name="T30" fmla="*/ 18 w 61"/>
              <a:gd name="T31" fmla="*/ 11 h 61"/>
              <a:gd name="T32" fmla="*/ 15 w 61"/>
              <a:gd name="T33" fmla="*/ 14 h 61"/>
              <a:gd name="T34" fmla="*/ 7 w 61"/>
              <a:gd name="T35" fmla="*/ 11 h 61"/>
              <a:gd name="T36" fmla="*/ 2 w 61"/>
              <a:gd name="T37" fmla="*/ 20 h 61"/>
              <a:gd name="T38" fmla="*/ 8 w 61"/>
              <a:gd name="T39" fmla="*/ 25 h 61"/>
              <a:gd name="T40" fmla="*/ 7 w 61"/>
              <a:gd name="T41" fmla="*/ 30 h 61"/>
              <a:gd name="T42" fmla="*/ 0 w 61"/>
              <a:gd name="T43" fmla="*/ 33 h 61"/>
              <a:gd name="T44" fmla="*/ 2 w 61"/>
              <a:gd name="T45" fmla="*/ 43 h 61"/>
              <a:gd name="T46" fmla="*/ 11 w 61"/>
              <a:gd name="T47" fmla="*/ 42 h 61"/>
              <a:gd name="T48" fmla="*/ 14 w 61"/>
              <a:gd name="T49" fmla="*/ 47 h 61"/>
              <a:gd name="T50" fmla="*/ 11 w 61"/>
              <a:gd name="T51" fmla="*/ 54 h 61"/>
              <a:gd name="T52" fmla="*/ 20 w 61"/>
              <a:gd name="T53" fmla="*/ 59 h 61"/>
              <a:gd name="T54" fmla="*/ 25 w 61"/>
              <a:gd name="T55" fmla="*/ 53 h 61"/>
              <a:gd name="T56" fmla="*/ 30 w 61"/>
              <a:gd name="T57" fmla="*/ 53 h 61"/>
              <a:gd name="T58" fmla="*/ 33 w 61"/>
              <a:gd name="T59" fmla="*/ 61 h 61"/>
              <a:gd name="T60" fmla="*/ 43 w 61"/>
              <a:gd name="T61" fmla="*/ 58 h 61"/>
              <a:gd name="T62" fmla="*/ 42 w 61"/>
              <a:gd name="T63" fmla="*/ 50 h 61"/>
              <a:gd name="T64" fmla="*/ 46 w 61"/>
              <a:gd name="T65" fmla="*/ 47 h 61"/>
              <a:gd name="T66" fmla="*/ 54 w 61"/>
              <a:gd name="T67" fmla="*/ 50 h 61"/>
              <a:gd name="T68" fmla="*/ 59 w 61"/>
              <a:gd name="T69" fmla="*/ 41 h 61"/>
              <a:gd name="T70" fmla="*/ 52 w 61"/>
              <a:gd name="T71" fmla="*/ 36 h 61"/>
              <a:gd name="T72" fmla="*/ 53 w 61"/>
              <a:gd name="T73" fmla="*/ 31 h 61"/>
              <a:gd name="T74" fmla="*/ 61 w 61"/>
              <a:gd name="T75" fmla="*/ 28 h 61"/>
              <a:gd name="T76" fmla="*/ 28 w 61"/>
              <a:gd name="T77" fmla="*/ 26 h 61"/>
              <a:gd name="T78" fmla="*/ 26 w 61"/>
              <a:gd name="T79" fmla="*/ 33 h 61"/>
              <a:gd name="T80" fmla="*/ 33 w 61"/>
              <a:gd name="T81" fmla="*/ 35 h 61"/>
              <a:gd name="T82" fmla="*/ 35 w 61"/>
              <a:gd name="T83" fmla="*/ 28 h 61"/>
              <a:gd name="T84" fmla="*/ 28 w 61"/>
              <a:gd name="T85" fmla="*/ 26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1" h="61">
                <a:moveTo>
                  <a:pt x="37" y="43"/>
                </a:moveTo>
                <a:cubicBezTo>
                  <a:pt x="30" y="47"/>
                  <a:pt x="21" y="44"/>
                  <a:pt x="18" y="37"/>
                </a:cubicBezTo>
                <a:cubicBezTo>
                  <a:pt x="14" y="30"/>
                  <a:pt x="17" y="21"/>
                  <a:pt x="24" y="18"/>
                </a:cubicBezTo>
                <a:cubicBezTo>
                  <a:pt x="31" y="14"/>
                  <a:pt x="39" y="17"/>
                  <a:pt x="43" y="24"/>
                </a:cubicBezTo>
                <a:cubicBezTo>
                  <a:pt x="47" y="31"/>
                  <a:pt x="44" y="40"/>
                  <a:pt x="37" y="43"/>
                </a:cubicBezTo>
                <a:moveTo>
                  <a:pt x="61" y="28"/>
                </a:moveTo>
                <a:cubicBezTo>
                  <a:pt x="58" y="18"/>
                  <a:pt x="58" y="18"/>
                  <a:pt x="58" y="18"/>
                </a:cubicBezTo>
                <a:cubicBezTo>
                  <a:pt x="50" y="19"/>
                  <a:pt x="50" y="19"/>
                  <a:pt x="50" y="19"/>
                </a:cubicBezTo>
                <a:cubicBezTo>
                  <a:pt x="49" y="17"/>
                  <a:pt x="48" y="16"/>
                  <a:pt x="47" y="15"/>
                </a:cubicBezTo>
                <a:cubicBezTo>
                  <a:pt x="50" y="7"/>
                  <a:pt x="50" y="7"/>
                  <a:pt x="50" y="7"/>
                </a:cubicBezTo>
                <a:cubicBezTo>
                  <a:pt x="41" y="2"/>
                  <a:pt x="41" y="2"/>
                  <a:pt x="41" y="2"/>
                </a:cubicBezTo>
                <a:cubicBezTo>
                  <a:pt x="36" y="9"/>
                  <a:pt x="36" y="9"/>
                  <a:pt x="36" y="9"/>
                </a:cubicBezTo>
                <a:cubicBezTo>
                  <a:pt x="34" y="8"/>
                  <a:pt x="32" y="8"/>
                  <a:pt x="30" y="8"/>
                </a:cubicBezTo>
                <a:cubicBezTo>
                  <a:pt x="27" y="0"/>
                  <a:pt x="27" y="0"/>
                  <a:pt x="27" y="0"/>
                </a:cubicBezTo>
                <a:cubicBezTo>
                  <a:pt x="17" y="3"/>
                  <a:pt x="17" y="3"/>
                  <a:pt x="17" y="3"/>
                </a:cubicBezTo>
                <a:cubicBezTo>
                  <a:pt x="18" y="11"/>
                  <a:pt x="18" y="11"/>
                  <a:pt x="18" y="11"/>
                </a:cubicBezTo>
                <a:cubicBezTo>
                  <a:pt x="17" y="12"/>
                  <a:pt x="16" y="13"/>
                  <a:pt x="15" y="14"/>
                </a:cubicBezTo>
                <a:cubicBezTo>
                  <a:pt x="7" y="11"/>
                  <a:pt x="7" y="11"/>
                  <a:pt x="7" y="11"/>
                </a:cubicBezTo>
                <a:cubicBezTo>
                  <a:pt x="2" y="20"/>
                  <a:pt x="2" y="20"/>
                  <a:pt x="2" y="20"/>
                </a:cubicBezTo>
                <a:cubicBezTo>
                  <a:pt x="8" y="25"/>
                  <a:pt x="8" y="25"/>
                  <a:pt x="8" y="25"/>
                </a:cubicBezTo>
                <a:cubicBezTo>
                  <a:pt x="8" y="27"/>
                  <a:pt x="7" y="28"/>
                  <a:pt x="7" y="30"/>
                </a:cubicBezTo>
                <a:cubicBezTo>
                  <a:pt x="0" y="33"/>
                  <a:pt x="0" y="33"/>
                  <a:pt x="0" y="33"/>
                </a:cubicBezTo>
                <a:cubicBezTo>
                  <a:pt x="2" y="43"/>
                  <a:pt x="2" y="43"/>
                  <a:pt x="2" y="43"/>
                </a:cubicBezTo>
                <a:cubicBezTo>
                  <a:pt x="11" y="42"/>
                  <a:pt x="11" y="42"/>
                  <a:pt x="11" y="42"/>
                </a:cubicBezTo>
                <a:cubicBezTo>
                  <a:pt x="12" y="44"/>
                  <a:pt x="13" y="45"/>
                  <a:pt x="14" y="47"/>
                </a:cubicBezTo>
                <a:cubicBezTo>
                  <a:pt x="11" y="54"/>
                  <a:pt x="11" y="54"/>
                  <a:pt x="11" y="54"/>
                </a:cubicBezTo>
                <a:cubicBezTo>
                  <a:pt x="20" y="59"/>
                  <a:pt x="20" y="59"/>
                  <a:pt x="20" y="59"/>
                </a:cubicBezTo>
                <a:cubicBezTo>
                  <a:pt x="25" y="53"/>
                  <a:pt x="25" y="53"/>
                  <a:pt x="25" y="53"/>
                </a:cubicBezTo>
                <a:cubicBezTo>
                  <a:pt x="26" y="53"/>
                  <a:pt x="28" y="53"/>
                  <a:pt x="30" y="53"/>
                </a:cubicBezTo>
                <a:cubicBezTo>
                  <a:pt x="33" y="61"/>
                  <a:pt x="33" y="61"/>
                  <a:pt x="33" y="61"/>
                </a:cubicBezTo>
                <a:cubicBezTo>
                  <a:pt x="43" y="58"/>
                  <a:pt x="43" y="58"/>
                  <a:pt x="43" y="58"/>
                </a:cubicBezTo>
                <a:cubicBezTo>
                  <a:pt x="42" y="50"/>
                  <a:pt x="42" y="50"/>
                  <a:pt x="42" y="50"/>
                </a:cubicBezTo>
                <a:cubicBezTo>
                  <a:pt x="44" y="49"/>
                  <a:pt x="45" y="48"/>
                  <a:pt x="46" y="47"/>
                </a:cubicBezTo>
                <a:cubicBezTo>
                  <a:pt x="54" y="50"/>
                  <a:pt x="54" y="50"/>
                  <a:pt x="54" y="50"/>
                </a:cubicBezTo>
                <a:cubicBezTo>
                  <a:pt x="59" y="41"/>
                  <a:pt x="59" y="41"/>
                  <a:pt x="59" y="41"/>
                </a:cubicBezTo>
                <a:cubicBezTo>
                  <a:pt x="52" y="36"/>
                  <a:pt x="52" y="36"/>
                  <a:pt x="52" y="36"/>
                </a:cubicBezTo>
                <a:cubicBezTo>
                  <a:pt x="53" y="34"/>
                  <a:pt x="53" y="33"/>
                  <a:pt x="53" y="31"/>
                </a:cubicBezTo>
                <a:lnTo>
                  <a:pt x="61" y="28"/>
                </a:lnTo>
                <a:close/>
                <a:moveTo>
                  <a:pt x="28" y="26"/>
                </a:moveTo>
                <a:cubicBezTo>
                  <a:pt x="25" y="27"/>
                  <a:pt x="24" y="30"/>
                  <a:pt x="26" y="33"/>
                </a:cubicBezTo>
                <a:cubicBezTo>
                  <a:pt x="27" y="35"/>
                  <a:pt x="30" y="36"/>
                  <a:pt x="33" y="35"/>
                </a:cubicBezTo>
                <a:cubicBezTo>
                  <a:pt x="35" y="34"/>
                  <a:pt x="36" y="31"/>
                  <a:pt x="35" y="28"/>
                </a:cubicBezTo>
                <a:cubicBezTo>
                  <a:pt x="34" y="26"/>
                  <a:pt x="31" y="25"/>
                  <a:pt x="28" y="26"/>
                </a:cubicBezTo>
                <a:close/>
              </a:path>
            </a:pathLst>
          </a:custGeom>
          <a:solidFill>
            <a:srgbClr val="FFFFFF"/>
          </a:solidFill>
          <a:ln>
            <a:noFill/>
          </a:ln>
          <a:extLst/>
        </p:spPr>
        <p:txBody>
          <a:bodyPr vert="horz" wrap="square" lIns="93278" tIns="46639" rIns="93278" bIns="46639" numCol="1" anchor="t" anchorCtr="0" compatLnSpc="1">
            <a:prstTxWarp prst="textNoShape">
              <a:avLst/>
            </a:prstTxWarp>
          </a:bodyPr>
          <a:lstStyle/>
          <a:p>
            <a:endParaRPr lang="en-US" dirty="0">
              <a:solidFill>
                <a:srgbClr val="000000"/>
              </a:solidFill>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84837" y="4792662"/>
            <a:ext cx="1978025" cy="1908175"/>
          </a:xfrm>
          <a:prstGeom prst="rect">
            <a:avLst/>
          </a:prstGeom>
        </p:spPr>
      </p:pic>
      <p:sp>
        <p:nvSpPr>
          <p:cNvPr id="9" name="TextBox 8"/>
          <p:cNvSpPr txBox="1"/>
          <p:nvPr/>
        </p:nvSpPr>
        <p:spPr>
          <a:xfrm>
            <a:off x="7657549" y="906462"/>
            <a:ext cx="4670323" cy="3447098"/>
          </a:xfrm>
          <a:prstGeom prst="rect">
            <a:avLst/>
          </a:prstGeom>
          <a:noFill/>
        </p:spPr>
        <p:txBody>
          <a:bodyPr wrap="square" lIns="0" tIns="0" rIns="0" bIns="0" rtlCol="0">
            <a:spAutoFit/>
          </a:bodyPr>
          <a:lstStyle/>
          <a:p>
            <a:r>
              <a:rPr lang="en-US" sz="3200" dirty="0" smtClean="0">
                <a:solidFill>
                  <a:srgbClr val="505050"/>
                </a:solidFill>
              </a:rPr>
              <a:t>Net Result?</a:t>
            </a:r>
          </a:p>
          <a:p>
            <a:endParaRPr lang="en-US" sz="3200" dirty="0">
              <a:solidFill>
                <a:srgbClr val="505050"/>
              </a:solidFill>
            </a:endParaRPr>
          </a:p>
          <a:p>
            <a:r>
              <a:rPr lang="en-US" sz="3200" dirty="0" smtClean="0">
                <a:solidFill>
                  <a:srgbClr val="505050"/>
                </a:solidFill>
              </a:rPr>
              <a:t>Identify where SharePoint 2013 can make the best impact to your business.</a:t>
            </a:r>
            <a:endParaRPr lang="en-US" sz="3200" dirty="0">
              <a:solidFill>
                <a:srgbClr val="505050"/>
              </a:solidFill>
            </a:endParaRPr>
          </a:p>
          <a:p>
            <a:endParaRPr lang="en-US" sz="3200" dirty="0" smtClean="0">
              <a:solidFill>
                <a:srgbClr val="505050"/>
              </a:solidFill>
            </a:endParaRPr>
          </a:p>
          <a:p>
            <a:endParaRPr lang="en-US" sz="3200" dirty="0">
              <a:solidFill>
                <a:srgbClr val="505050"/>
              </a:solidFill>
            </a:endParaRPr>
          </a:p>
        </p:txBody>
      </p:sp>
      <p:pic>
        <p:nvPicPr>
          <p:cNvPr id="12" name="Picture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587584" y="1508124"/>
            <a:ext cx="2049813" cy="2049813"/>
          </a:xfrm>
          <a:prstGeom prst="rect">
            <a:avLst/>
          </a:prstGeom>
        </p:spPr>
      </p:pic>
    </p:spTree>
    <p:extLst>
      <p:ext uri="{BB962C8B-B14F-4D97-AF65-F5344CB8AC3E}">
        <p14:creationId xmlns:p14="http://schemas.microsoft.com/office/powerpoint/2010/main" val="3394086598"/>
      </p:ext>
    </p:extLst>
  </p:cSld>
  <p:clrMapOvr>
    <a:masterClrMapping/>
  </p:clrMapOvr>
  <p:transition spd="slow">
    <p:push/>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Agenda</a:t>
            </a:r>
            <a:endParaRPr lang="en-US" dirty="0"/>
          </a:p>
        </p:txBody>
      </p:sp>
      <p:sp>
        <p:nvSpPr>
          <p:cNvPr id="4" name="Rectangle 3"/>
          <p:cNvSpPr/>
          <p:nvPr/>
        </p:nvSpPr>
        <p:spPr bwMode="auto">
          <a:xfrm>
            <a:off x="808037" y="2509595"/>
            <a:ext cx="183369" cy="186521"/>
          </a:xfrm>
          <a:prstGeom prst="rect">
            <a:avLst/>
          </a:prstGeom>
          <a:noFill/>
          <a:ln w="3175">
            <a:solidFill>
              <a:srgbClr val="50505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
        <p:nvSpPr>
          <p:cNvPr id="5" name="Rectangle 4"/>
          <p:cNvSpPr/>
          <p:nvPr/>
        </p:nvSpPr>
        <p:spPr bwMode="auto">
          <a:xfrm>
            <a:off x="808037" y="2506662"/>
            <a:ext cx="2697480" cy="2744787"/>
          </a:xfrm>
          <a:prstGeom prst="rect">
            <a:avLst/>
          </a:prstGeom>
          <a:solidFill>
            <a:srgbClr val="FFB900"/>
          </a:solidFill>
          <a:ln w="254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800" dirty="0">
                <a:gradFill>
                  <a:gsLst>
                    <a:gs pos="0">
                      <a:srgbClr val="FFFFFF"/>
                    </a:gs>
                    <a:gs pos="100000">
                      <a:srgbClr val="FFFFFF"/>
                    </a:gs>
                  </a:gsLst>
                  <a:lin ang="5400000" scaled="0"/>
                </a:gradFill>
                <a:ea typeface="Segoe UI" pitchFamily="34" charset="0"/>
                <a:cs typeface="Segoe UI" pitchFamily="34" charset="0"/>
              </a:rPr>
              <a:t>Making the Most of Today’s Investment</a:t>
            </a:r>
          </a:p>
          <a:p>
            <a:pPr defTabSz="932472" fontAlgn="base">
              <a:lnSpc>
                <a:spcPct val="90000"/>
              </a:lnSpc>
              <a:spcBef>
                <a:spcPct val="0"/>
              </a:spcBef>
              <a:spcAft>
                <a:spcPct val="0"/>
              </a:spcAft>
            </a:pP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
        <p:nvSpPr>
          <p:cNvPr id="6" name="Rectangle 5"/>
          <p:cNvSpPr/>
          <p:nvPr/>
        </p:nvSpPr>
        <p:spPr bwMode="auto">
          <a:xfrm>
            <a:off x="3550994" y="2506662"/>
            <a:ext cx="2697480" cy="2744787"/>
          </a:xfrm>
          <a:prstGeom prst="rect">
            <a:avLst/>
          </a:prstGeom>
          <a:solidFill>
            <a:srgbClr val="FF8C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2800">
                <a:gradFill>
                  <a:gsLst>
                    <a:gs pos="0">
                      <a:srgbClr val="FFFFFF"/>
                    </a:gs>
                    <a:gs pos="100000">
                      <a:srgbClr val="FFFFFF"/>
                    </a:gs>
                  </a:gsLst>
                  <a:lin ang="5400000" scaled="0"/>
                </a:gradFill>
                <a:ea typeface="Segoe UI" pitchFamily="34" charset="0"/>
                <a:cs typeface="Segoe UI" pitchFamily="34" charset="0"/>
              </a:rPr>
              <a:t>What’s New in SharePoint 2013?</a:t>
            </a: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
        <p:nvSpPr>
          <p:cNvPr id="7" name="Rectangle 6"/>
          <p:cNvSpPr/>
          <p:nvPr/>
        </p:nvSpPr>
        <p:spPr bwMode="auto">
          <a:xfrm>
            <a:off x="6293951" y="2506662"/>
            <a:ext cx="2697480" cy="2744787"/>
          </a:xfrm>
          <a:prstGeom prst="rect">
            <a:avLst/>
          </a:prstGeom>
          <a:solidFill>
            <a:srgbClr val="EB3C00"/>
          </a:solidFill>
          <a:ln w="25400">
            <a:solidFill>
              <a:srgbClr val="00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2800" dirty="0" smtClean="0">
                <a:gradFill>
                  <a:gsLst>
                    <a:gs pos="0">
                      <a:srgbClr val="FFFFFF"/>
                    </a:gs>
                    <a:gs pos="100000">
                      <a:srgbClr val="FFFFFF"/>
                    </a:gs>
                  </a:gsLst>
                  <a:lin ang="5400000" scaled="0"/>
                </a:gradFill>
                <a:ea typeface="Segoe UI" pitchFamily="34" charset="0"/>
                <a:cs typeface="Segoe UI" pitchFamily="34" charset="0"/>
              </a:rPr>
              <a:t>Things to Prepare for Now</a:t>
            </a: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
        <p:nvSpPr>
          <p:cNvPr id="8" name="Rectangle 7"/>
          <p:cNvSpPr/>
          <p:nvPr/>
        </p:nvSpPr>
        <p:spPr bwMode="auto">
          <a:xfrm>
            <a:off x="9036908" y="2506661"/>
            <a:ext cx="2697480" cy="2744787"/>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800" dirty="0">
                <a:gradFill>
                  <a:gsLst>
                    <a:gs pos="0">
                      <a:srgbClr val="FFFFFF"/>
                    </a:gs>
                    <a:gs pos="100000">
                      <a:srgbClr val="FFFFFF"/>
                    </a:gs>
                  </a:gsLst>
                  <a:lin ang="5400000" scaled="0"/>
                </a:gradFill>
                <a:ea typeface="Segoe UI" pitchFamily="34" charset="0"/>
                <a:cs typeface="Segoe UI" pitchFamily="34" charset="0"/>
              </a:rPr>
              <a:t>Your SharePoint Journey</a:t>
            </a:r>
          </a:p>
        </p:txBody>
      </p:sp>
    </p:spTree>
    <p:extLst>
      <p:ext uri="{BB962C8B-B14F-4D97-AF65-F5344CB8AC3E}">
        <p14:creationId xmlns:p14="http://schemas.microsoft.com/office/powerpoint/2010/main" val="2339536632"/>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60437" y="1592262"/>
            <a:ext cx="4860925" cy="3873281"/>
          </a:xfrm>
          <a:prstGeom prst="rect">
            <a:avLst/>
          </a:prstGeom>
        </p:spPr>
      </p:pic>
      <p:sp>
        <p:nvSpPr>
          <p:cNvPr id="9" name="TextBox 8"/>
          <p:cNvSpPr txBox="1"/>
          <p:nvPr/>
        </p:nvSpPr>
        <p:spPr>
          <a:xfrm>
            <a:off x="6446837" y="2963862"/>
            <a:ext cx="4059445" cy="849463"/>
          </a:xfrm>
          <a:prstGeom prst="rect">
            <a:avLst/>
          </a:prstGeom>
          <a:noFill/>
        </p:spPr>
        <p:txBody>
          <a:bodyPr wrap="none" lIns="182880" tIns="146304" rIns="182880" bIns="146304" rtlCol="0">
            <a:spAutoFit/>
          </a:bodyPr>
          <a:lstStyle/>
          <a:p>
            <a:pPr>
              <a:lnSpc>
                <a:spcPct val="90000"/>
              </a:lnSpc>
              <a:spcAft>
                <a:spcPts val="600"/>
              </a:spcAft>
            </a:pPr>
            <a:r>
              <a:rPr lang="en-US" sz="4000" dirty="0" smtClean="0">
                <a:gradFill>
                  <a:gsLst>
                    <a:gs pos="2917">
                      <a:srgbClr val="505050"/>
                    </a:gs>
                    <a:gs pos="30000">
                      <a:srgbClr val="505050"/>
                    </a:gs>
                  </a:gsLst>
                  <a:lin ang="5400000" scaled="0"/>
                </a:gradFill>
              </a:rPr>
              <a:t>Why is Bob sad?</a:t>
            </a:r>
          </a:p>
        </p:txBody>
      </p:sp>
    </p:spTree>
    <p:extLst>
      <p:ext uri="{BB962C8B-B14F-4D97-AF65-F5344CB8AC3E}">
        <p14:creationId xmlns:p14="http://schemas.microsoft.com/office/powerpoint/2010/main" val="3098425458"/>
      </p:ext>
    </p:extLst>
  </p:cSld>
  <p:clrMapOvr>
    <a:masterClrMapping/>
  </p:clrMapOvr>
  <p:transition>
    <p:fad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74639" y="295274"/>
            <a:ext cx="6553198" cy="1741321"/>
          </a:xfrm>
        </p:spPr>
        <p:txBody>
          <a:bodyPr/>
          <a:lstStyle/>
          <a:p>
            <a:r>
              <a:rPr lang="en-US" dirty="0" smtClean="0">
                <a:ea typeface="Segoe UI" pitchFamily="34" charset="0"/>
                <a:cs typeface="Segoe UI" pitchFamily="34" charset="0"/>
              </a:rPr>
              <a:t>Five Things to Prepare For Now</a:t>
            </a:r>
            <a:endParaRPr lang="en-US" dirty="0"/>
          </a:p>
        </p:txBody>
      </p:sp>
      <p:sp>
        <p:nvSpPr>
          <p:cNvPr id="21" name="Rectangle 20"/>
          <p:cNvSpPr/>
          <p:nvPr/>
        </p:nvSpPr>
        <p:spPr bwMode="auto">
          <a:xfrm>
            <a:off x="9575807" y="3802062"/>
            <a:ext cx="2144468" cy="1475013"/>
          </a:xfrm>
          <a:prstGeom prst="rect">
            <a:avLst/>
          </a:prstGeom>
          <a:solidFill>
            <a:srgbClr val="EB3C00"/>
          </a:solidFill>
          <a:ln>
            <a:solidFill>
              <a:srgbClr val="E039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954" tIns="34978" rIns="34978" bIns="69954" numCol="1" spcCol="0" rtlCol="0" fromWordArt="0" anchor="b" anchorCtr="0" forceAA="0" compatLnSpc="1">
            <a:prstTxWarp prst="textNoShape">
              <a:avLst/>
            </a:prstTxWarp>
            <a:noAutofit/>
          </a:bodyPr>
          <a:lstStyle/>
          <a:p>
            <a:pPr defTabSz="699286" fontAlgn="base">
              <a:spcBef>
                <a:spcPct val="0"/>
              </a:spcBef>
              <a:spcAft>
                <a:spcPct val="0"/>
              </a:spcAft>
            </a:pPr>
            <a:r>
              <a:rPr lang="en-US" sz="2400" spc="-39" dirty="0" smtClean="0">
                <a:gradFill>
                  <a:gsLst>
                    <a:gs pos="0">
                      <a:srgbClr val="FFFFFF"/>
                    </a:gs>
                    <a:gs pos="100000">
                      <a:srgbClr val="FFFFFF"/>
                    </a:gs>
                  </a:gsLst>
                  <a:lin ang="5400000" scaled="0"/>
                </a:gradFill>
                <a:latin typeface="Segoe UI Light"/>
                <a:ea typeface="Segoe UI" pitchFamily="34" charset="0"/>
                <a:cs typeface="Segoe UI" pitchFamily="34" charset="0"/>
              </a:rPr>
              <a:t>4. Plan for </a:t>
            </a:r>
          </a:p>
          <a:p>
            <a:pPr defTabSz="699286" fontAlgn="base">
              <a:spcBef>
                <a:spcPct val="0"/>
              </a:spcBef>
              <a:spcAft>
                <a:spcPct val="0"/>
              </a:spcAft>
            </a:pPr>
            <a:r>
              <a:rPr lang="en-US" sz="2400" spc="-39" dirty="0" smtClean="0">
                <a:gradFill>
                  <a:gsLst>
                    <a:gs pos="0">
                      <a:srgbClr val="FFFFFF"/>
                    </a:gs>
                    <a:gs pos="100000">
                      <a:srgbClr val="FFFFFF"/>
                    </a:gs>
                  </a:gsLst>
                  <a:lin ang="5400000" scaled="0"/>
                </a:gradFill>
                <a:latin typeface="Segoe UI Light"/>
                <a:ea typeface="Segoe UI" pitchFamily="34" charset="0"/>
                <a:cs typeface="Segoe UI" pitchFamily="34" charset="0"/>
              </a:rPr>
              <a:t>Apps</a:t>
            </a:r>
            <a:endParaRPr lang="en-US" sz="2400" spc="-39" dirty="0">
              <a:gradFill>
                <a:gsLst>
                  <a:gs pos="0">
                    <a:srgbClr val="FFFFFF"/>
                  </a:gs>
                  <a:gs pos="100000">
                    <a:srgbClr val="FFFFFF"/>
                  </a:gs>
                </a:gsLst>
                <a:lin ang="5400000" scaled="0"/>
              </a:gradFill>
              <a:latin typeface="Segoe UI Light"/>
              <a:ea typeface="Segoe UI" pitchFamily="34" charset="0"/>
              <a:cs typeface="Segoe UI" pitchFamily="34" charset="0"/>
            </a:endParaRPr>
          </a:p>
        </p:txBody>
      </p:sp>
      <p:sp>
        <p:nvSpPr>
          <p:cNvPr id="22" name="Rectangle 21"/>
          <p:cNvSpPr/>
          <p:nvPr/>
        </p:nvSpPr>
        <p:spPr bwMode="auto">
          <a:xfrm>
            <a:off x="7313995" y="3802062"/>
            <a:ext cx="2144468" cy="1475012"/>
          </a:xfrm>
          <a:prstGeom prst="rect">
            <a:avLst/>
          </a:prstGeom>
          <a:solidFill>
            <a:srgbClr val="EB3C00"/>
          </a:solidFill>
          <a:ln>
            <a:solidFill>
              <a:srgbClr val="E039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954" tIns="34978" rIns="34978" bIns="69954" numCol="1" spcCol="0" rtlCol="0" fromWordArt="0" anchor="b" anchorCtr="0" forceAA="0" compatLnSpc="1">
            <a:prstTxWarp prst="textNoShape">
              <a:avLst/>
            </a:prstTxWarp>
            <a:noAutofit/>
          </a:bodyPr>
          <a:lstStyle/>
          <a:p>
            <a:pPr defTabSz="699286" fontAlgn="base">
              <a:spcBef>
                <a:spcPct val="0"/>
              </a:spcBef>
              <a:spcAft>
                <a:spcPct val="0"/>
              </a:spcAft>
            </a:pPr>
            <a:r>
              <a:rPr lang="en-US" sz="2400" spc="-39" dirty="0" smtClean="0">
                <a:gradFill>
                  <a:gsLst>
                    <a:gs pos="0">
                      <a:srgbClr val="FFFFFF"/>
                    </a:gs>
                    <a:gs pos="100000">
                      <a:srgbClr val="FFFFFF"/>
                    </a:gs>
                  </a:gsLst>
                  <a:lin ang="5400000" scaled="0"/>
                </a:gradFill>
                <a:latin typeface="Segoe UI Light"/>
                <a:ea typeface="Segoe UI" pitchFamily="34" charset="0"/>
                <a:cs typeface="Segoe UI" pitchFamily="34" charset="0"/>
              </a:rPr>
              <a:t>3. Plan for</a:t>
            </a:r>
          </a:p>
          <a:p>
            <a:pPr defTabSz="699286" fontAlgn="base">
              <a:spcBef>
                <a:spcPct val="0"/>
              </a:spcBef>
              <a:spcAft>
                <a:spcPct val="0"/>
              </a:spcAft>
            </a:pPr>
            <a:r>
              <a:rPr lang="en-US" sz="2400" spc="-39" dirty="0" smtClean="0">
                <a:gradFill>
                  <a:gsLst>
                    <a:gs pos="0">
                      <a:srgbClr val="FFFFFF"/>
                    </a:gs>
                    <a:gs pos="100000">
                      <a:srgbClr val="FFFFFF"/>
                    </a:gs>
                  </a:gsLst>
                  <a:lin ang="5400000" scaled="0"/>
                </a:gradFill>
                <a:latin typeface="Segoe UI Light"/>
                <a:ea typeface="Segoe UI" pitchFamily="34" charset="0"/>
                <a:cs typeface="Segoe UI" pitchFamily="34" charset="0"/>
              </a:rPr>
              <a:t>Social</a:t>
            </a:r>
            <a:endParaRPr lang="en-US" sz="2400" spc="-39" dirty="0">
              <a:gradFill>
                <a:gsLst>
                  <a:gs pos="0">
                    <a:srgbClr val="FFFFFF"/>
                  </a:gs>
                  <a:gs pos="100000">
                    <a:srgbClr val="FFFFFF"/>
                  </a:gs>
                </a:gsLst>
                <a:lin ang="5400000" scaled="0"/>
              </a:gradFill>
              <a:latin typeface="Segoe UI Light"/>
              <a:ea typeface="Segoe UI" pitchFamily="34" charset="0"/>
              <a:cs typeface="Segoe UI" pitchFamily="34" charset="0"/>
            </a:endParaRPr>
          </a:p>
        </p:txBody>
      </p:sp>
      <p:sp>
        <p:nvSpPr>
          <p:cNvPr id="23" name="Rectangle 22"/>
          <p:cNvSpPr/>
          <p:nvPr/>
        </p:nvSpPr>
        <p:spPr bwMode="auto">
          <a:xfrm>
            <a:off x="9575807" y="2139857"/>
            <a:ext cx="2144468" cy="1586005"/>
          </a:xfrm>
          <a:prstGeom prst="rect">
            <a:avLst/>
          </a:prstGeom>
          <a:solidFill>
            <a:srgbClr val="EB3C00"/>
          </a:solidFill>
          <a:ln>
            <a:solidFill>
              <a:srgbClr val="E039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954" tIns="34978" rIns="34978" bIns="69954" numCol="1" spcCol="0" rtlCol="0" fromWordArt="0" anchor="b" anchorCtr="0" forceAA="0" compatLnSpc="1">
            <a:prstTxWarp prst="textNoShape">
              <a:avLst/>
            </a:prstTxWarp>
            <a:noAutofit/>
          </a:bodyPr>
          <a:lstStyle/>
          <a:p>
            <a:pPr defTabSz="699286" fontAlgn="base">
              <a:spcBef>
                <a:spcPct val="0"/>
              </a:spcBef>
              <a:spcAft>
                <a:spcPct val="0"/>
              </a:spcAft>
            </a:pPr>
            <a:r>
              <a:rPr lang="en-US" sz="2400" spc="-39" dirty="0" smtClean="0">
                <a:gradFill>
                  <a:gsLst>
                    <a:gs pos="0">
                      <a:srgbClr val="FFFFFF"/>
                    </a:gs>
                    <a:gs pos="100000">
                      <a:srgbClr val="FFFFFF"/>
                    </a:gs>
                  </a:gsLst>
                  <a:lin ang="5400000" scaled="0"/>
                </a:gradFill>
                <a:latin typeface="Segoe UI Light"/>
                <a:ea typeface="Segoe UI" pitchFamily="34" charset="0"/>
                <a:cs typeface="Segoe UI" pitchFamily="34" charset="0"/>
              </a:rPr>
              <a:t>2. Plan for</a:t>
            </a:r>
          </a:p>
          <a:p>
            <a:pPr defTabSz="699286" fontAlgn="base">
              <a:spcBef>
                <a:spcPct val="0"/>
              </a:spcBef>
              <a:spcAft>
                <a:spcPct val="0"/>
              </a:spcAft>
            </a:pPr>
            <a:r>
              <a:rPr lang="en-US" sz="2400" spc="-39" dirty="0" smtClean="0">
                <a:gradFill>
                  <a:gsLst>
                    <a:gs pos="0">
                      <a:srgbClr val="FFFFFF"/>
                    </a:gs>
                    <a:gs pos="100000">
                      <a:srgbClr val="FFFFFF"/>
                    </a:gs>
                  </a:gsLst>
                  <a:lin ang="5400000" scaled="0"/>
                </a:gradFill>
                <a:latin typeface="Segoe UI Light"/>
                <a:ea typeface="Segoe UI" pitchFamily="34" charset="0"/>
                <a:cs typeface="Segoe UI" pitchFamily="34" charset="0"/>
              </a:rPr>
              <a:t>Search</a:t>
            </a:r>
            <a:endParaRPr lang="en-US" sz="2400" spc="-39" dirty="0">
              <a:gradFill>
                <a:gsLst>
                  <a:gs pos="0">
                    <a:srgbClr val="FFFFFF"/>
                  </a:gs>
                  <a:gs pos="100000">
                    <a:srgbClr val="FFFFFF"/>
                  </a:gs>
                </a:gsLst>
                <a:lin ang="5400000" scaled="0"/>
              </a:gradFill>
              <a:latin typeface="Segoe UI Light"/>
              <a:ea typeface="Segoe UI" pitchFamily="34" charset="0"/>
              <a:cs typeface="Segoe UI" pitchFamily="34" charset="0"/>
            </a:endParaRPr>
          </a:p>
        </p:txBody>
      </p:sp>
      <p:sp>
        <p:nvSpPr>
          <p:cNvPr id="24" name="Rectangle 23"/>
          <p:cNvSpPr/>
          <p:nvPr/>
        </p:nvSpPr>
        <p:spPr bwMode="auto">
          <a:xfrm>
            <a:off x="7313995" y="2139857"/>
            <a:ext cx="2144468" cy="1586005"/>
          </a:xfrm>
          <a:prstGeom prst="rect">
            <a:avLst/>
          </a:prstGeom>
          <a:solidFill>
            <a:srgbClr val="EB3C00"/>
          </a:solidFill>
          <a:ln>
            <a:solidFill>
              <a:srgbClr val="E039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954" tIns="34978" rIns="34978" bIns="69954" numCol="1" spcCol="0" rtlCol="0" fromWordArt="0" anchor="b" anchorCtr="0" forceAA="0" compatLnSpc="1">
            <a:prstTxWarp prst="textNoShape">
              <a:avLst/>
            </a:prstTxWarp>
            <a:noAutofit/>
          </a:bodyPr>
          <a:lstStyle/>
          <a:p>
            <a:pPr defTabSz="699286" fontAlgn="base">
              <a:spcBef>
                <a:spcPct val="0"/>
              </a:spcBef>
              <a:spcAft>
                <a:spcPct val="0"/>
              </a:spcAft>
            </a:pPr>
            <a:r>
              <a:rPr lang="en-US" sz="2400" spc="-39" dirty="0" smtClean="0">
                <a:gradFill>
                  <a:gsLst>
                    <a:gs pos="0">
                      <a:srgbClr val="FFFFFF"/>
                    </a:gs>
                    <a:gs pos="100000">
                      <a:srgbClr val="FFFFFF"/>
                    </a:gs>
                  </a:gsLst>
                  <a:lin ang="5400000" scaled="0"/>
                </a:gradFill>
                <a:latin typeface="Segoe UI Light"/>
                <a:ea typeface="Segoe UI" pitchFamily="34" charset="0"/>
                <a:cs typeface="Segoe UI" pitchFamily="34" charset="0"/>
              </a:rPr>
              <a:t>1. Organize Content</a:t>
            </a:r>
            <a:endParaRPr lang="en-US" sz="2400" spc="-39" dirty="0">
              <a:gradFill>
                <a:gsLst>
                  <a:gs pos="0">
                    <a:srgbClr val="FFFFFF"/>
                  </a:gs>
                  <a:gs pos="100000">
                    <a:srgbClr val="FFFFFF"/>
                  </a:gs>
                </a:gsLst>
                <a:lin ang="5400000" scaled="0"/>
              </a:gradFill>
              <a:latin typeface="Segoe UI Light"/>
              <a:ea typeface="Segoe UI" pitchFamily="34" charset="0"/>
              <a:cs typeface="Segoe UI" pitchFamily="34" charset="0"/>
            </a:endParaRPr>
          </a:p>
        </p:txBody>
      </p:sp>
      <p:sp>
        <p:nvSpPr>
          <p:cNvPr id="25" name="Rectangle 24"/>
          <p:cNvSpPr/>
          <p:nvPr/>
        </p:nvSpPr>
        <p:spPr bwMode="auto">
          <a:xfrm>
            <a:off x="531948" y="2140946"/>
            <a:ext cx="6664703" cy="2686064"/>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954" tIns="34978" rIns="34978" bIns="69954" numCol="1" spcCol="0" rtlCol="0" fromWordArt="0" anchor="b" anchorCtr="0" forceAA="0" compatLnSpc="1">
            <a:prstTxWarp prst="textNoShape">
              <a:avLst/>
            </a:prstTxWarp>
            <a:noAutofit/>
          </a:bodyPr>
          <a:lstStyle/>
          <a:p>
            <a:pPr algn="ctr" defTabSz="699286" fontAlgn="base">
              <a:spcBef>
                <a:spcPct val="0"/>
              </a:spcBef>
              <a:spcAft>
                <a:spcPct val="0"/>
              </a:spcAft>
            </a:pPr>
            <a:r>
              <a:rPr lang="en-US" sz="6729" spc="-39" dirty="0">
                <a:gradFill>
                  <a:gsLst>
                    <a:gs pos="0">
                      <a:srgbClr val="FFFFFF"/>
                    </a:gs>
                    <a:gs pos="100000">
                      <a:srgbClr val="FFFFFF"/>
                    </a:gs>
                  </a:gsLst>
                  <a:lin ang="5400000" scaled="0"/>
                </a:gradFill>
                <a:latin typeface="Segoe UI Light"/>
                <a:ea typeface="Segoe UI" pitchFamily="34" charset="0"/>
                <a:cs typeface="Segoe UI" pitchFamily="34" charset="0"/>
              </a:rPr>
              <a:t>SHARE</a:t>
            </a: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1948" y="2140398"/>
            <a:ext cx="6664703" cy="4481064"/>
          </a:xfrm>
          <a:prstGeom prst="rect">
            <a:avLst/>
          </a:prstGeom>
        </p:spPr>
      </p:pic>
      <p:sp>
        <p:nvSpPr>
          <p:cNvPr id="10" name="Rectangle 9"/>
          <p:cNvSpPr/>
          <p:nvPr/>
        </p:nvSpPr>
        <p:spPr bwMode="auto">
          <a:xfrm>
            <a:off x="7383361" y="147397"/>
            <a:ext cx="183369" cy="186521"/>
          </a:xfrm>
          <a:prstGeom prst="rect">
            <a:avLst/>
          </a:prstGeom>
          <a:noFill/>
          <a:ln w="3175">
            <a:solidFill>
              <a:srgbClr val="50505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
        <p:nvSpPr>
          <p:cNvPr id="11" name="Rectangle 10"/>
          <p:cNvSpPr/>
          <p:nvPr/>
        </p:nvSpPr>
        <p:spPr bwMode="auto">
          <a:xfrm>
            <a:off x="7383361" y="144465"/>
            <a:ext cx="1143000" cy="1143000"/>
          </a:xfrm>
          <a:prstGeom prst="rect">
            <a:avLst/>
          </a:prstGeom>
          <a:solidFill>
            <a:srgbClr val="FFB900"/>
          </a:solidFill>
          <a:ln w="254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endParaRPr lang="en-US" sz="1400" dirty="0">
              <a:gradFill>
                <a:gsLst>
                  <a:gs pos="0">
                    <a:srgbClr val="FFFFFF"/>
                  </a:gs>
                  <a:gs pos="100000">
                    <a:srgbClr val="FFFFFF"/>
                  </a:gs>
                </a:gsLst>
                <a:lin ang="5400000" scaled="0"/>
              </a:gradFill>
              <a:ea typeface="Segoe UI" pitchFamily="34" charset="0"/>
              <a:cs typeface="Segoe UI" pitchFamily="34" charset="0"/>
            </a:endParaRPr>
          </a:p>
        </p:txBody>
      </p:sp>
      <p:sp>
        <p:nvSpPr>
          <p:cNvPr id="12" name="Rectangle 11"/>
          <p:cNvSpPr/>
          <p:nvPr/>
        </p:nvSpPr>
        <p:spPr bwMode="auto">
          <a:xfrm>
            <a:off x="8678761" y="144463"/>
            <a:ext cx="1067043" cy="1143001"/>
          </a:xfrm>
          <a:prstGeom prst="rect">
            <a:avLst/>
          </a:prstGeom>
          <a:solidFill>
            <a:srgbClr val="FF8C00"/>
          </a:solidFill>
          <a:ln w="254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US" sz="28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13" name="Rectangle 12"/>
          <p:cNvSpPr/>
          <p:nvPr/>
        </p:nvSpPr>
        <p:spPr bwMode="auto">
          <a:xfrm>
            <a:off x="9952281" y="144462"/>
            <a:ext cx="1012479" cy="1143001"/>
          </a:xfrm>
          <a:prstGeom prst="rect">
            <a:avLst/>
          </a:prstGeom>
          <a:solidFill>
            <a:srgbClr val="EB3C00"/>
          </a:solidFill>
          <a:ln w="25400">
            <a:solidFill>
              <a:srgbClr val="00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
        <p:nvSpPr>
          <p:cNvPr id="14" name="Rectangle 13"/>
          <p:cNvSpPr/>
          <p:nvPr/>
        </p:nvSpPr>
        <p:spPr bwMode="auto">
          <a:xfrm>
            <a:off x="11171237" y="144462"/>
            <a:ext cx="1088924" cy="1143001"/>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
        <p:nvSpPr>
          <p:cNvPr id="16" name="Rectangle 15"/>
          <p:cNvSpPr/>
          <p:nvPr/>
        </p:nvSpPr>
        <p:spPr bwMode="auto">
          <a:xfrm>
            <a:off x="7313995" y="5368583"/>
            <a:ext cx="4406280" cy="1252879"/>
          </a:xfrm>
          <a:prstGeom prst="rect">
            <a:avLst/>
          </a:prstGeom>
          <a:solidFill>
            <a:srgbClr val="EB3C00"/>
          </a:solidFill>
          <a:ln>
            <a:solidFill>
              <a:srgbClr val="E039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954" tIns="34978" rIns="34978" bIns="69954" numCol="1" spcCol="0" rtlCol="0" fromWordArt="0" anchor="b" anchorCtr="0" forceAA="0" compatLnSpc="1">
            <a:prstTxWarp prst="textNoShape">
              <a:avLst/>
            </a:prstTxWarp>
            <a:noAutofit/>
          </a:bodyPr>
          <a:lstStyle/>
          <a:p>
            <a:pPr defTabSz="699286" fontAlgn="base">
              <a:spcBef>
                <a:spcPct val="0"/>
              </a:spcBef>
              <a:spcAft>
                <a:spcPct val="0"/>
              </a:spcAft>
            </a:pPr>
            <a:r>
              <a:rPr lang="en-US" sz="2400" spc="-39" dirty="0" smtClean="0">
                <a:gradFill>
                  <a:gsLst>
                    <a:gs pos="0">
                      <a:srgbClr val="FFFFFF"/>
                    </a:gs>
                    <a:gs pos="100000">
                      <a:srgbClr val="FFFFFF"/>
                    </a:gs>
                  </a:gsLst>
                  <a:lin ang="5400000" scaled="0"/>
                </a:gradFill>
                <a:latin typeface="Segoe UI Light"/>
                <a:ea typeface="Segoe UI" pitchFamily="34" charset="0"/>
                <a:cs typeface="Segoe UI" pitchFamily="34" charset="0"/>
              </a:rPr>
              <a:t>5. General Hygiene (aka Clean Up)</a:t>
            </a:r>
            <a:endParaRPr lang="en-US" sz="2400" spc="-39" dirty="0">
              <a:gradFill>
                <a:gsLst>
                  <a:gs pos="0">
                    <a:srgbClr val="FFFFFF"/>
                  </a:gs>
                  <a:gs pos="100000">
                    <a:srgbClr val="FFFFFF"/>
                  </a:gs>
                </a:gsLst>
                <a:lin ang="5400000" scaled="0"/>
              </a:gradFill>
              <a:latin typeface="Segoe UI Light"/>
              <a:ea typeface="Segoe UI" pitchFamily="34" charset="0"/>
              <a:cs typeface="Segoe UI" pitchFamily="34" charset="0"/>
            </a:endParaRPr>
          </a:p>
        </p:txBody>
      </p:sp>
    </p:spTree>
    <p:extLst>
      <p:ext uri="{BB962C8B-B14F-4D97-AF65-F5344CB8AC3E}">
        <p14:creationId xmlns:p14="http://schemas.microsoft.com/office/powerpoint/2010/main" val="2957506100"/>
      </p:ext>
    </p:extLst>
  </p:cSld>
  <p:clrMapOvr>
    <a:masterClrMapping/>
  </p:clrMapOvr>
  <p:transition>
    <p:fade/>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bwMode="auto">
          <a:xfrm>
            <a:off x="2501" y="-1"/>
            <a:ext cx="5438566" cy="6994525"/>
          </a:xfrm>
          <a:prstGeom prst="rect">
            <a:avLst/>
          </a:prstGeom>
          <a:solidFill>
            <a:srgbClr val="EB3C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solidFill>
                <a:srgbClr val="505050"/>
              </a:solidFill>
              <a:ea typeface="Segoe UI" pitchFamily="34" charset="0"/>
              <a:cs typeface="Segoe UI" pitchFamily="34" charset="0"/>
            </a:endParaRPr>
          </a:p>
        </p:txBody>
      </p:sp>
      <p:sp>
        <p:nvSpPr>
          <p:cNvPr id="2" name="Title 1"/>
          <p:cNvSpPr>
            <a:spLocks noGrp="1"/>
          </p:cNvSpPr>
          <p:nvPr>
            <p:ph type="title"/>
          </p:nvPr>
        </p:nvSpPr>
        <p:spPr/>
        <p:txBody>
          <a:bodyPr/>
          <a:lstStyle/>
          <a:p>
            <a:r>
              <a:rPr lang="en-US" sz="4896" dirty="0" smtClean="0">
                <a:solidFill>
                  <a:schemeClr val="bg1"/>
                </a:solidFill>
              </a:rPr>
              <a:t>1. Organize </a:t>
            </a:r>
            <a:br>
              <a:rPr lang="en-US" sz="4896" dirty="0" smtClean="0">
                <a:solidFill>
                  <a:schemeClr val="bg1"/>
                </a:solidFill>
              </a:rPr>
            </a:br>
            <a:r>
              <a:rPr lang="en-US" sz="4896" dirty="0" smtClean="0">
                <a:solidFill>
                  <a:schemeClr val="bg1"/>
                </a:solidFill>
              </a:rPr>
              <a:t>Content</a:t>
            </a:r>
            <a:endParaRPr lang="en-US" sz="4896" dirty="0">
              <a:solidFill>
                <a:schemeClr val="bg1"/>
              </a:solidFill>
            </a:endParaRPr>
          </a:p>
        </p:txBody>
      </p:sp>
      <p:sp>
        <p:nvSpPr>
          <p:cNvPr id="6" name="TextBox 5"/>
          <p:cNvSpPr txBox="1"/>
          <p:nvPr/>
        </p:nvSpPr>
        <p:spPr>
          <a:xfrm>
            <a:off x="6059616" y="1955164"/>
            <a:ext cx="5835982" cy="3939540"/>
          </a:xfrm>
          <a:prstGeom prst="rect">
            <a:avLst/>
          </a:prstGeom>
          <a:noFill/>
        </p:spPr>
        <p:txBody>
          <a:bodyPr wrap="square" lIns="0" tIns="0" rIns="0" bIns="0" rtlCol="0">
            <a:spAutoFit/>
          </a:bodyPr>
          <a:lstStyle/>
          <a:p>
            <a:r>
              <a:rPr lang="en-US" sz="3200" dirty="0" smtClean="0">
                <a:solidFill>
                  <a:srgbClr val="505050"/>
                </a:solidFill>
              </a:rPr>
              <a:t>Metadata vs. Folders</a:t>
            </a:r>
          </a:p>
          <a:p>
            <a:endParaRPr lang="en-US" sz="3200" dirty="0" smtClean="0">
              <a:solidFill>
                <a:srgbClr val="505050"/>
              </a:solidFill>
            </a:endParaRPr>
          </a:p>
          <a:p>
            <a:r>
              <a:rPr lang="en-US" sz="3200" dirty="0" smtClean="0">
                <a:solidFill>
                  <a:srgbClr val="505050"/>
                </a:solidFill>
              </a:rPr>
              <a:t>Default vs. Requested Values</a:t>
            </a:r>
            <a:endParaRPr lang="en-US" sz="3200" dirty="0">
              <a:solidFill>
                <a:srgbClr val="505050"/>
              </a:solidFill>
            </a:endParaRPr>
          </a:p>
          <a:p>
            <a:endParaRPr lang="en-US" sz="3200" dirty="0" smtClean="0">
              <a:solidFill>
                <a:srgbClr val="505050"/>
              </a:solidFill>
            </a:endParaRPr>
          </a:p>
          <a:p>
            <a:r>
              <a:rPr lang="en-US" sz="3200" dirty="0" smtClean="0">
                <a:solidFill>
                  <a:srgbClr val="505050"/>
                </a:solidFill>
              </a:rPr>
              <a:t>Contributor vs. Consumer</a:t>
            </a:r>
          </a:p>
          <a:p>
            <a:endParaRPr lang="en-US" sz="3200" dirty="0">
              <a:solidFill>
                <a:srgbClr val="505050"/>
              </a:solidFill>
            </a:endParaRPr>
          </a:p>
          <a:p>
            <a:r>
              <a:rPr lang="en-US" sz="3200" dirty="0" smtClean="0">
                <a:solidFill>
                  <a:srgbClr val="505050"/>
                </a:solidFill>
              </a:rPr>
              <a:t>Empowerment vs. Governance</a:t>
            </a:r>
          </a:p>
          <a:p>
            <a:endParaRPr lang="en-US" sz="3200" dirty="0">
              <a:solidFill>
                <a:srgbClr val="505050"/>
              </a:solidFill>
            </a:endParaRPr>
          </a:p>
        </p:txBody>
      </p:sp>
      <p:sp>
        <p:nvSpPr>
          <p:cNvPr id="8" name="Freeform 128"/>
          <p:cNvSpPr>
            <a:spLocks noEditPoints="1"/>
          </p:cNvSpPr>
          <p:nvPr/>
        </p:nvSpPr>
        <p:spPr bwMode="black">
          <a:xfrm>
            <a:off x="1951037" y="3135154"/>
            <a:ext cx="1143000" cy="1047908"/>
          </a:xfrm>
          <a:custGeom>
            <a:avLst/>
            <a:gdLst>
              <a:gd name="T0" fmla="*/ 49 w 71"/>
              <a:gd name="T1" fmla="*/ 21 h 62"/>
              <a:gd name="T2" fmla="*/ 49 w 71"/>
              <a:gd name="T3" fmla="*/ 19 h 62"/>
              <a:gd name="T4" fmla="*/ 49 w 71"/>
              <a:gd name="T5" fmla="*/ 19 h 62"/>
              <a:gd name="T6" fmla="*/ 48 w 71"/>
              <a:gd name="T7" fmla="*/ 17 h 62"/>
              <a:gd name="T8" fmla="*/ 32 w 71"/>
              <a:gd name="T9" fmla="*/ 2 h 62"/>
              <a:gd name="T10" fmla="*/ 28 w 71"/>
              <a:gd name="T11" fmla="*/ 0 h 62"/>
              <a:gd name="T12" fmla="*/ 28 w 71"/>
              <a:gd name="T13" fmla="*/ 0 h 62"/>
              <a:gd name="T14" fmla="*/ 28 w 71"/>
              <a:gd name="T15" fmla="*/ 0 h 62"/>
              <a:gd name="T16" fmla="*/ 6 w 71"/>
              <a:gd name="T17" fmla="*/ 0 h 62"/>
              <a:gd name="T18" fmla="*/ 0 w 71"/>
              <a:gd name="T19" fmla="*/ 5 h 62"/>
              <a:gd name="T20" fmla="*/ 0 w 71"/>
              <a:gd name="T21" fmla="*/ 56 h 62"/>
              <a:gd name="T22" fmla="*/ 6 w 71"/>
              <a:gd name="T23" fmla="*/ 62 h 62"/>
              <a:gd name="T24" fmla="*/ 44 w 71"/>
              <a:gd name="T25" fmla="*/ 62 h 62"/>
              <a:gd name="T26" fmla="*/ 50 w 71"/>
              <a:gd name="T27" fmla="*/ 56 h 62"/>
              <a:gd name="T28" fmla="*/ 50 w 71"/>
              <a:gd name="T29" fmla="*/ 21 h 62"/>
              <a:gd name="T30" fmla="*/ 49 w 71"/>
              <a:gd name="T31" fmla="*/ 21 h 62"/>
              <a:gd name="T32" fmla="*/ 28 w 71"/>
              <a:gd name="T33" fmla="*/ 5 h 62"/>
              <a:gd name="T34" fmla="*/ 44 w 71"/>
              <a:gd name="T35" fmla="*/ 21 h 62"/>
              <a:gd name="T36" fmla="*/ 28 w 71"/>
              <a:gd name="T37" fmla="*/ 21 h 62"/>
              <a:gd name="T38" fmla="*/ 28 w 71"/>
              <a:gd name="T39" fmla="*/ 5 h 62"/>
              <a:gd name="T40" fmla="*/ 44 w 71"/>
              <a:gd name="T41" fmla="*/ 56 h 62"/>
              <a:gd name="T42" fmla="*/ 6 w 71"/>
              <a:gd name="T43" fmla="*/ 56 h 62"/>
              <a:gd name="T44" fmla="*/ 6 w 71"/>
              <a:gd name="T45" fmla="*/ 5 h 62"/>
              <a:gd name="T46" fmla="*/ 23 w 71"/>
              <a:gd name="T47" fmla="*/ 5 h 62"/>
              <a:gd name="T48" fmla="*/ 23 w 71"/>
              <a:gd name="T49" fmla="*/ 21 h 62"/>
              <a:gd name="T50" fmla="*/ 28 w 71"/>
              <a:gd name="T51" fmla="*/ 27 h 62"/>
              <a:gd name="T52" fmla="*/ 44 w 71"/>
              <a:gd name="T53" fmla="*/ 27 h 62"/>
              <a:gd name="T54" fmla="*/ 44 w 71"/>
              <a:gd name="T55" fmla="*/ 56 h 62"/>
              <a:gd name="T56" fmla="*/ 58 w 71"/>
              <a:gd name="T57" fmla="*/ 14 h 62"/>
              <a:gd name="T58" fmla="*/ 60 w 71"/>
              <a:gd name="T59" fmla="*/ 19 h 62"/>
              <a:gd name="T60" fmla="*/ 60 w 71"/>
              <a:gd name="T61" fmla="*/ 56 h 62"/>
              <a:gd name="T62" fmla="*/ 55 w 71"/>
              <a:gd name="T63" fmla="*/ 62 h 62"/>
              <a:gd name="T64" fmla="*/ 53 w 71"/>
              <a:gd name="T65" fmla="*/ 62 h 62"/>
              <a:gd name="T66" fmla="*/ 55 w 71"/>
              <a:gd name="T67" fmla="*/ 57 h 62"/>
              <a:gd name="T68" fmla="*/ 55 w 71"/>
              <a:gd name="T69" fmla="*/ 21 h 62"/>
              <a:gd name="T70" fmla="*/ 53 w 71"/>
              <a:gd name="T71" fmla="*/ 15 h 62"/>
              <a:gd name="T72" fmla="*/ 37 w 71"/>
              <a:gd name="T73" fmla="*/ 0 h 62"/>
              <a:gd name="T74" fmla="*/ 37 w 71"/>
              <a:gd name="T75" fmla="*/ 0 h 62"/>
              <a:gd name="T76" fmla="*/ 39 w 71"/>
              <a:gd name="T77" fmla="*/ 0 h 62"/>
              <a:gd name="T78" fmla="*/ 40 w 71"/>
              <a:gd name="T79" fmla="*/ 0 h 62"/>
              <a:gd name="T80" fmla="*/ 47 w 71"/>
              <a:gd name="T81" fmla="*/ 3 h 62"/>
              <a:gd name="T82" fmla="*/ 58 w 71"/>
              <a:gd name="T83" fmla="*/ 14 h 62"/>
              <a:gd name="T84" fmla="*/ 69 w 71"/>
              <a:gd name="T85" fmla="*/ 13 h 62"/>
              <a:gd name="T86" fmla="*/ 71 w 71"/>
              <a:gd name="T87" fmla="*/ 17 h 62"/>
              <a:gd name="T88" fmla="*/ 71 w 71"/>
              <a:gd name="T89" fmla="*/ 56 h 62"/>
              <a:gd name="T90" fmla="*/ 65 w 71"/>
              <a:gd name="T91" fmla="*/ 62 h 62"/>
              <a:gd name="T92" fmla="*/ 64 w 71"/>
              <a:gd name="T93" fmla="*/ 62 h 62"/>
              <a:gd name="T94" fmla="*/ 65 w 71"/>
              <a:gd name="T95" fmla="*/ 57 h 62"/>
              <a:gd name="T96" fmla="*/ 65 w 71"/>
              <a:gd name="T97" fmla="*/ 18 h 62"/>
              <a:gd name="T98" fmla="*/ 64 w 71"/>
              <a:gd name="T99" fmla="*/ 14 h 62"/>
              <a:gd name="T100" fmla="*/ 50 w 71"/>
              <a:gd name="T101" fmla="*/ 0 h 62"/>
              <a:gd name="T102" fmla="*/ 50 w 71"/>
              <a:gd name="T103" fmla="*/ 0 h 62"/>
              <a:gd name="T104" fmla="*/ 51 w 71"/>
              <a:gd name="T105" fmla="*/ 0 h 62"/>
              <a:gd name="T106" fmla="*/ 52 w 71"/>
              <a:gd name="T107" fmla="*/ 0 h 62"/>
              <a:gd name="T108" fmla="*/ 59 w 71"/>
              <a:gd name="T109" fmla="*/ 3 h 62"/>
              <a:gd name="T110" fmla="*/ 69 w 71"/>
              <a:gd name="T111" fmla="*/ 13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1" h="62">
                <a:moveTo>
                  <a:pt x="49" y="21"/>
                </a:moveTo>
                <a:cubicBezTo>
                  <a:pt x="49" y="20"/>
                  <a:pt x="49" y="20"/>
                  <a:pt x="49" y="19"/>
                </a:cubicBezTo>
                <a:cubicBezTo>
                  <a:pt x="49" y="19"/>
                  <a:pt x="49" y="19"/>
                  <a:pt x="49" y="19"/>
                </a:cubicBezTo>
                <a:cubicBezTo>
                  <a:pt x="49" y="18"/>
                  <a:pt x="48" y="18"/>
                  <a:pt x="48" y="17"/>
                </a:cubicBezTo>
                <a:cubicBezTo>
                  <a:pt x="32" y="2"/>
                  <a:pt x="32" y="2"/>
                  <a:pt x="32" y="2"/>
                </a:cubicBezTo>
                <a:cubicBezTo>
                  <a:pt x="31" y="0"/>
                  <a:pt x="30" y="0"/>
                  <a:pt x="28" y="0"/>
                </a:cubicBezTo>
                <a:cubicBezTo>
                  <a:pt x="28" y="0"/>
                  <a:pt x="28" y="0"/>
                  <a:pt x="28" y="0"/>
                </a:cubicBezTo>
                <a:cubicBezTo>
                  <a:pt x="28" y="0"/>
                  <a:pt x="28" y="0"/>
                  <a:pt x="28" y="0"/>
                </a:cubicBezTo>
                <a:cubicBezTo>
                  <a:pt x="6" y="0"/>
                  <a:pt x="6" y="0"/>
                  <a:pt x="6" y="0"/>
                </a:cubicBezTo>
                <a:cubicBezTo>
                  <a:pt x="3" y="0"/>
                  <a:pt x="0" y="2"/>
                  <a:pt x="0" y="5"/>
                </a:cubicBezTo>
                <a:cubicBezTo>
                  <a:pt x="0" y="56"/>
                  <a:pt x="0" y="56"/>
                  <a:pt x="0" y="56"/>
                </a:cubicBezTo>
                <a:cubicBezTo>
                  <a:pt x="0" y="59"/>
                  <a:pt x="3" y="62"/>
                  <a:pt x="6" y="62"/>
                </a:cubicBezTo>
                <a:cubicBezTo>
                  <a:pt x="44" y="62"/>
                  <a:pt x="44" y="62"/>
                  <a:pt x="44" y="62"/>
                </a:cubicBezTo>
                <a:cubicBezTo>
                  <a:pt x="47" y="62"/>
                  <a:pt x="50" y="59"/>
                  <a:pt x="50" y="56"/>
                </a:cubicBezTo>
                <a:cubicBezTo>
                  <a:pt x="50" y="21"/>
                  <a:pt x="50" y="21"/>
                  <a:pt x="50" y="21"/>
                </a:cubicBezTo>
                <a:cubicBezTo>
                  <a:pt x="50" y="21"/>
                  <a:pt x="49" y="21"/>
                  <a:pt x="49" y="21"/>
                </a:cubicBezTo>
                <a:close/>
                <a:moveTo>
                  <a:pt x="28" y="5"/>
                </a:moveTo>
                <a:cubicBezTo>
                  <a:pt x="44" y="21"/>
                  <a:pt x="44" y="21"/>
                  <a:pt x="44" y="21"/>
                </a:cubicBezTo>
                <a:cubicBezTo>
                  <a:pt x="28" y="21"/>
                  <a:pt x="28" y="21"/>
                  <a:pt x="28" y="21"/>
                </a:cubicBezTo>
                <a:lnTo>
                  <a:pt x="28" y="5"/>
                </a:lnTo>
                <a:close/>
                <a:moveTo>
                  <a:pt x="44" y="56"/>
                </a:moveTo>
                <a:cubicBezTo>
                  <a:pt x="6" y="56"/>
                  <a:pt x="6" y="56"/>
                  <a:pt x="6" y="56"/>
                </a:cubicBezTo>
                <a:cubicBezTo>
                  <a:pt x="6" y="5"/>
                  <a:pt x="6" y="5"/>
                  <a:pt x="6" y="5"/>
                </a:cubicBezTo>
                <a:cubicBezTo>
                  <a:pt x="23" y="5"/>
                  <a:pt x="23" y="5"/>
                  <a:pt x="23" y="5"/>
                </a:cubicBezTo>
                <a:cubicBezTo>
                  <a:pt x="23" y="21"/>
                  <a:pt x="23" y="21"/>
                  <a:pt x="23" y="21"/>
                </a:cubicBezTo>
                <a:cubicBezTo>
                  <a:pt x="23" y="24"/>
                  <a:pt x="25" y="27"/>
                  <a:pt x="28" y="27"/>
                </a:cubicBezTo>
                <a:cubicBezTo>
                  <a:pt x="44" y="27"/>
                  <a:pt x="44" y="27"/>
                  <a:pt x="44" y="27"/>
                </a:cubicBezTo>
                <a:lnTo>
                  <a:pt x="44" y="56"/>
                </a:lnTo>
                <a:close/>
                <a:moveTo>
                  <a:pt x="58" y="14"/>
                </a:moveTo>
                <a:cubicBezTo>
                  <a:pt x="59" y="15"/>
                  <a:pt x="60" y="17"/>
                  <a:pt x="60" y="19"/>
                </a:cubicBezTo>
                <a:cubicBezTo>
                  <a:pt x="60" y="56"/>
                  <a:pt x="60" y="56"/>
                  <a:pt x="60" y="56"/>
                </a:cubicBezTo>
                <a:cubicBezTo>
                  <a:pt x="60" y="59"/>
                  <a:pt x="58" y="62"/>
                  <a:pt x="55" y="62"/>
                </a:cubicBezTo>
                <a:cubicBezTo>
                  <a:pt x="53" y="62"/>
                  <a:pt x="53" y="62"/>
                  <a:pt x="53" y="62"/>
                </a:cubicBezTo>
                <a:cubicBezTo>
                  <a:pt x="54" y="60"/>
                  <a:pt x="55" y="59"/>
                  <a:pt x="55" y="57"/>
                </a:cubicBezTo>
                <a:cubicBezTo>
                  <a:pt x="55" y="21"/>
                  <a:pt x="55" y="21"/>
                  <a:pt x="55" y="21"/>
                </a:cubicBezTo>
                <a:cubicBezTo>
                  <a:pt x="55" y="19"/>
                  <a:pt x="54" y="17"/>
                  <a:pt x="53" y="15"/>
                </a:cubicBezTo>
                <a:cubicBezTo>
                  <a:pt x="37" y="0"/>
                  <a:pt x="37" y="0"/>
                  <a:pt x="37" y="0"/>
                </a:cubicBezTo>
                <a:cubicBezTo>
                  <a:pt x="37" y="0"/>
                  <a:pt x="37" y="0"/>
                  <a:pt x="37" y="0"/>
                </a:cubicBezTo>
                <a:cubicBezTo>
                  <a:pt x="39" y="0"/>
                  <a:pt x="39" y="0"/>
                  <a:pt x="39" y="0"/>
                </a:cubicBezTo>
                <a:cubicBezTo>
                  <a:pt x="40" y="0"/>
                  <a:pt x="40" y="0"/>
                  <a:pt x="40" y="0"/>
                </a:cubicBezTo>
                <a:cubicBezTo>
                  <a:pt x="41" y="0"/>
                  <a:pt x="44" y="0"/>
                  <a:pt x="47" y="3"/>
                </a:cubicBezTo>
                <a:cubicBezTo>
                  <a:pt x="58" y="14"/>
                  <a:pt x="58" y="14"/>
                  <a:pt x="58" y="14"/>
                </a:cubicBezTo>
                <a:moveTo>
                  <a:pt x="69" y="13"/>
                </a:moveTo>
                <a:cubicBezTo>
                  <a:pt x="70" y="14"/>
                  <a:pt x="71" y="16"/>
                  <a:pt x="71" y="17"/>
                </a:cubicBezTo>
                <a:cubicBezTo>
                  <a:pt x="71" y="56"/>
                  <a:pt x="71" y="56"/>
                  <a:pt x="71" y="56"/>
                </a:cubicBezTo>
                <a:cubicBezTo>
                  <a:pt x="71" y="59"/>
                  <a:pt x="68" y="62"/>
                  <a:pt x="65" y="62"/>
                </a:cubicBezTo>
                <a:cubicBezTo>
                  <a:pt x="64" y="62"/>
                  <a:pt x="64" y="62"/>
                  <a:pt x="64" y="62"/>
                </a:cubicBezTo>
                <a:cubicBezTo>
                  <a:pt x="65" y="60"/>
                  <a:pt x="65" y="59"/>
                  <a:pt x="65" y="57"/>
                </a:cubicBezTo>
                <a:cubicBezTo>
                  <a:pt x="65" y="18"/>
                  <a:pt x="65" y="18"/>
                  <a:pt x="65" y="18"/>
                </a:cubicBezTo>
                <a:cubicBezTo>
                  <a:pt x="65" y="17"/>
                  <a:pt x="65" y="15"/>
                  <a:pt x="64" y="14"/>
                </a:cubicBezTo>
                <a:cubicBezTo>
                  <a:pt x="50" y="0"/>
                  <a:pt x="50" y="0"/>
                  <a:pt x="50" y="0"/>
                </a:cubicBezTo>
                <a:cubicBezTo>
                  <a:pt x="50" y="0"/>
                  <a:pt x="50" y="0"/>
                  <a:pt x="50" y="0"/>
                </a:cubicBezTo>
                <a:cubicBezTo>
                  <a:pt x="51" y="0"/>
                  <a:pt x="51" y="0"/>
                  <a:pt x="51" y="0"/>
                </a:cubicBezTo>
                <a:cubicBezTo>
                  <a:pt x="52" y="0"/>
                  <a:pt x="52" y="0"/>
                  <a:pt x="52" y="0"/>
                </a:cubicBezTo>
                <a:cubicBezTo>
                  <a:pt x="54" y="0"/>
                  <a:pt x="56" y="0"/>
                  <a:pt x="59" y="3"/>
                </a:cubicBezTo>
                <a:cubicBezTo>
                  <a:pt x="69" y="13"/>
                  <a:pt x="69" y="13"/>
                  <a:pt x="69" y="13"/>
                </a:cubicBezTo>
              </a:path>
            </a:pathLst>
          </a:custGeom>
          <a:solidFill>
            <a:srgbClr val="FFFFFF"/>
          </a:solidFill>
          <a:ln>
            <a:noFill/>
          </a:ln>
          <a:extLst/>
        </p:spPr>
        <p:txBody>
          <a:bodyPr vert="horz" wrap="square" lIns="93278" tIns="46639" rIns="93278" bIns="46639" numCol="1" anchor="t" anchorCtr="0" compatLnSpc="1">
            <a:prstTxWarp prst="textNoShape">
              <a:avLst/>
            </a:prstTxWarp>
          </a:bodyPr>
          <a:lstStyle/>
          <a:p>
            <a:endParaRPr lang="en-US" dirty="0">
              <a:solidFill>
                <a:srgbClr val="000000"/>
              </a:solidFill>
            </a:endParaRPr>
          </a:p>
        </p:txBody>
      </p:sp>
      <p:sp>
        <p:nvSpPr>
          <p:cNvPr id="9" name="Rectangle 8"/>
          <p:cNvSpPr/>
          <p:nvPr/>
        </p:nvSpPr>
        <p:spPr bwMode="auto">
          <a:xfrm>
            <a:off x="7383361" y="147397"/>
            <a:ext cx="183369" cy="186521"/>
          </a:xfrm>
          <a:prstGeom prst="rect">
            <a:avLst/>
          </a:prstGeom>
          <a:noFill/>
          <a:ln w="3175">
            <a:solidFill>
              <a:srgbClr val="50505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
        <p:nvSpPr>
          <p:cNvPr id="11" name="Rectangle 10"/>
          <p:cNvSpPr/>
          <p:nvPr/>
        </p:nvSpPr>
        <p:spPr bwMode="auto">
          <a:xfrm>
            <a:off x="7383361" y="144465"/>
            <a:ext cx="1143000" cy="1143000"/>
          </a:xfrm>
          <a:prstGeom prst="rect">
            <a:avLst/>
          </a:prstGeom>
          <a:solidFill>
            <a:srgbClr val="FFB900"/>
          </a:solidFill>
          <a:ln w="254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endParaRPr lang="en-US" sz="1400" dirty="0">
              <a:gradFill>
                <a:gsLst>
                  <a:gs pos="0">
                    <a:srgbClr val="FFFFFF"/>
                  </a:gs>
                  <a:gs pos="100000">
                    <a:srgbClr val="FFFFFF"/>
                  </a:gs>
                </a:gsLst>
                <a:lin ang="5400000" scaled="0"/>
              </a:gradFill>
              <a:ea typeface="Segoe UI" pitchFamily="34" charset="0"/>
              <a:cs typeface="Segoe UI" pitchFamily="34" charset="0"/>
            </a:endParaRPr>
          </a:p>
        </p:txBody>
      </p:sp>
      <p:sp>
        <p:nvSpPr>
          <p:cNvPr id="12" name="Rectangle 11"/>
          <p:cNvSpPr/>
          <p:nvPr/>
        </p:nvSpPr>
        <p:spPr bwMode="auto">
          <a:xfrm>
            <a:off x="8678761" y="144463"/>
            <a:ext cx="1067043" cy="1143001"/>
          </a:xfrm>
          <a:prstGeom prst="rect">
            <a:avLst/>
          </a:prstGeom>
          <a:solidFill>
            <a:srgbClr val="FF8C00"/>
          </a:solidFill>
          <a:ln w="254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US" sz="28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13" name="Rectangle 12"/>
          <p:cNvSpPr/>
          <p:nvPr/>
        </p:nvSpPr>
        <p:spPr bwMode="auto">
          <a:xfrm>
            <a:off x="9952281" y="144462"/>
            <a:ext cx="1012479" cy="1143001"/>
          </a:xfrm>
          <a:prstGeom prst="rect">
            <a:avLst/>
          </a:prstGeom>
          <a:solidFill>
            <a:srgbClr val="EB3C00"/>
          </a:solidFill>
          <a:ln w="25400">
            <a:solidFill>
              <a:srgbClr val="00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
        <p:nvSpPr>
          <p:cNvPr id="14" name="Rectangle 13"/>
          <p:cNvSpPr/>
          <p:nvPr/>
        </p:nvSpPr>
        <p:spPr bwMode="auto">
          <a:xfrm>
            <a:off x="11171237" y="144462"/>
            <a:ext cx="1088924" cy="1143001"/>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1087965239"/>
      </p:ext>
    </p:extLst>
  </p:cSld>
  <p:clrMapOvr>
    <a:masterClrMapping/>
  </p:clrMapOvr>
  <p:transition spd="slow">
    <p:push/>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4000" dirty="0" smtClean="0"/>
              <a:t>Demo:  Organizing Content</a:t>
            </a:r>
            <a:endParaRPr lang="en-US" sz="4000" dirty="0"/>
          </a:p>
        </p:txBody>
      </p:sp>
      <p:sp>
        <p:nvSpPr>
          <p:cNvPr id="5" name="Text Placeholder 4"/>
          <p:cNvSpPr>
            <a:spLocks noGrp="1"/>
          </p:cNvSpPr>
          <p:nvPr>
            <p:ph type="body" sz="quarter" idx="12"/>
          </p:nvPr>
        </p:nvSpPr>
        <p:spPr/>
        <p:txBody>
          <a:bodyPr/>
          <a:lstStyle/>
          <a:p>
            <a:pPr lvl="0"/>
            <a:r>
              <a:rPr lang="en-US" sz="2000" spc="102" dirty="0" smtClean="0"/>
              <a:t>Plan for key information architecture approaches that enable you to maximize adoption in SharePoint 2013</a:t>
            </a:r>
            <a:endParaRPr lang="en-US" sz="2000" spc="-51" dirty="0"/>
          </a:p>
        </p:txBody>
      </p:sp>
    </p:spTree>
    <p:extLst>
      <p:ext uri="{BB962C8B-B14F-4D97-AF65-F5344CB8AC3E}">
        <p14:creationId xmlns:p14="http://schemas.microsoft.com/office/powerpoint/2010/main" val="32228170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An Analogy…</a:t>
            </a:r>
            <a:endParaRPr lang="en-US" dirty="0"/>
          </a:p>
        </p:txBody>
      </p:sp>
      <p:sp>
        <p:nvSpPr>
          <p:cNvPr id="3" name="Content Placeholder 2"/>
          <p:cNvSpPr>
            <a:spLocks noGrp="1"/>
          </p:cNvSpPr>
          <p:nvPr>
            <p:ph idx="4294967295"/>
          </p:nvPr>
        </p:nvSpPr>
        <p:spPr>
          <a:xfrm>
            <a:off x="531948" y="1476621"/>
            <a:ext cx="11370961" cy="2012849"/>
          </a:xfrm>
          <a:prstGeom prst="rect">
            <a:avLst/>
          </a:prstGeom>
        </p:spPr>
        <p:txBody>
          <a:bodyPr>
            <a:noAutofit/>
          </a:bodyPr>
          <a:lstStyle/>
          <a:p>
            <a:r>
              <a:rPr lang="en-US" sz="3264" dirty="0"/>
              <a:t>Back at the turn of the last century, a new technology was unleashed: horseless carriages</a:t>
            </a:r>
          </a:p>
          <a:p>
            <a:r>
              <a:rPr lang="en-US" sz="3264" dirty="0"/>
              <a:t>There were very few (if any) “rules of the road”</a:t>
            </a:r>
          </a:p>
          <a:p>
            <a:pPr lvl="1"/>
            <a:r>
              <a:rPr lang="en-US" dirty="0" smtClean="0"/>
              <a:t>It didn’t matter</a:t>
            </a:r>
          </a:p>
          <a:p>
            <a:r>
              <a:rPr lang="en-US" dirty="0" smtClean="0"/>
              <a:t>When more and more cars take the road…you need rules</a:t>
            </a:r>
          </a:p>
          <a:p>
            <a:pPr lvl="1"/>
            <a:r>
              <a:rPr lang="en-US" dirty="0" smtClean="0"/>
              <a:t>Drive on the right (or left)</a:t>
            </a:r>
          </a:p>
          <a:p>
            <a:pPr lvl="1"/>
            <a:r>
              <a:rPr lang="en-US" dirty="0" smtClean="0"/>
              <a:t>Stop at intersections</a:t>
            </a:r>
          </a:p>
          <a:p>
            <a:r>
              <a:rPr lang="en-US" sz="3264" dirty="0"/>
              <a:t>Without them, there’s chaos!</a:t>
            </a:r>
          </a:p>
        </p:txBody>
      </p:sp>
    </p:spTree>
    <p:extLst>
      <p:ext uri="{BB962C8B-B14F-4D97-AF65-F5344CB8AC3E}">
        <p14:creationId xmlns:p14="http://schemas.microsoft.com/office/powerpoint/2010/main" val="322455851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C:\Users\ruveng\AppData\Local\Microsoft\Windows\Temporary Internet Files\Content.IE5\K74X19JY\MP900289315[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00" y="-1"/>
            <a:ext cx="14273475" cy="6994525"/>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2799582" y="2947931"/>
            <a:ext cx="7769671" cy="1118805"/>
          </a:xfrm>
          <a:prstGeom prst="rect">
            <a:avLst/>
          </a:prstGeom>
          <a:noFill/>
        </p:spPr>
        <p:txBody>
          <a:bodyPr wrap="square" rtlCol="0">
            <a:spAutoFit/>
          </a:bodyPr>
          <a:lstStyle/>
          <a:p>
            <a:r>
              <a:rPr lang="en-US" sz="3264" dirty="0">
                <a:solidFill>
                  <a:srgbClr val="FFFFFF"/>
                </a:solidFill>
              </a:rPr>
              <a:t>SharePoint Governance: </a:t>
            </a:r>
          </a:p>
          <a:p>
            <a:r>
              <a:rPr lang="en-US" sz="3264" dirty="0">
                <a:solidFill>
                  <a:srgbClr val="FFFFFF"/>
                </a:solidFill>
              </a:rPr>
              <a:t>Simply the “Rules of the Road”</a:t>
            </a:r>
          </a:p>
        </p:txBody>
      </p:sp>
    </p:spTree>
    <p:extLst>
      <p:ext uri="{BB962C8B-B14F-4D97-AF65-F5344CB8AC3E}">
        <p14:creationId xmlns:p14="http://schemas.microsoft.com/office/powerpoint/2010/main" val="16934150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Mapping to our analogy…</a:t>
            </a:r>
            <a:endParaRPr lang="en-US"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18361" y="1880939"/>
            <a:ext cx="4313290" cy="40121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5681639" y="2046159"/>
            <a:ext cx="4788291" cy="4034054"/>
          </a:xfrm>
          <a:prstGeom prst="rect">
            <a:avLst/>
          </a:prstGeom>
          <a:noFill/>
        </p:spPr>
        <p:txBody>
          <a:bodyPr wrap="square" lIns="0" tIns="0" rIns="0" bIns="0" rtlCol="0">
            <a:spAutoFit/>
          </a:bodyPr>
          <a:lstStyle/>
          <a:p>
            <a:r>
              <a:rPr lang="en-US" sz="2856" dirty="0">
                <a:gradFill>
                  <a:gsLst>
                    <a:gs pos="0">
                      <a:srgbClr val="505050">
                        <a:lumMod val="65000"/>
                        <a:lumOff val="35000"/>
                      </a:srgbClr>
                    </a:gs>
                    <a:gs pos="80000">
                      <a:srgbClr val="505050">
                        <a:lumMod val="65000"/>
                        <a:lumOff val="35000"/>
                      </a:srgbClr>
                    </a:gs>
                  </a:gsLst>
                  <a:lin ang="16200000" scaled="0"/>
                </a:gradFill>
              </a:rPr>
              <a:t>Information Management</a:t>
            </a:r>
          </a:p>
          <a:p>
            <a:pPr marL="466298" indent="-466298">
              <a:buFont typeface="Arial" pitchFamily="34" charset="0"/>
              <a:buChar char="•"/>
            </a:pPr>
            <a:r>
              <a:rPr lang="en-US" sz="2856" dirty="0">
                <a:gradFill>
                  <a:gsLst>
                    <a:gs pos="0">
                      <a:srgbClr val="505050">
                        <a:lumMod val="65000"/>
                        <a:lumOff val="35000"/>
                      </a:srgbClr>
                    </a:gs>
                    <a:gs pos="80000">
                      <a:srgbClr val="505050">
                        <a:lumMod val="65000"/>
                        <a:lumOff val="35000"/>
                      </a:srgbClr>
                    </a:gs>
                  </a:gsLst>
                  <a:lin ang="16200000" scaled="0"/>
                </a:gradFill>
              </a:rPr>
              <a:t>Rules of the road</a:t>
            </a:r>
          </a:p>
          <a:p>
            <a:pPr marL="466298" indent="-466298">
              <a:buFont typeface="Arial" pitchFamily="34" charset="0"/>
              <a:buChar char="•"/>
            </a:pPr>
            <a:r>
              <a:rPr lang="en-US" sz="2856" dirty="0">
                <a:gradFill>
                  <a:gsLst>
                    <a:gs pos="0">
                      <a:srgbClr val="505050">
                        <a:lumMod val="65000"/>
                        <a:lumOff val="35000"/>
                      </a:srgbClr>
                    </a:gs>
                    <a:gs pos="80000">
                      <a:srgbClr val="505050">
                        <a:lumMod val="65000"/>
                        <a:lumOff val="35000"/>
                      </a:srgbClr>
                    </a:gs>
                  </a:gsLst>
                  <a:lin ang="16200000" scaled="0"/>
                </a:gradFill>
              </a:rPr>
              <a:t>Drive on the left or right?</a:t>
            </a:r>
          </a:p>
          <a:p>
            <a:r>
              <a:rPr lang="en-US" sz="2856" dirty="0">
                <a:gradFill>
                  <a:gsLst>
                    <a:gs pos="0">
                      <a:srgbClr val="505050">
                        <a:lumMod val="65000"/>
                        <a:lumOff val="35000"/>
                      </a:srgbClr>
                    </a:gs>
                    <a:gs pos="80000">
                      <a:srgbClr val="505050">
                        <a:lumMod val="65000"/>
                        <a:lumOff val="35000"/>
                      </a:srgbClr>
                    </a:gs>
                  </a:gsLst>
                  <a:lin ang="16200000" scaled="0"/>
                </a:gradFill>
              </a:rPr>
              <a:t>Application Management</a:t>
            </a:r>
          </a:p>
          <a:p>
            <a:pPr marL="466298" indent="-466298">
              <a:buFont typeface="Arial" pitchFamily="34" charset="0"/>
              <a:buChar char="•"/>
            </a:pPr>
            <a:r>
              <a:rPr lang="en-US" sz="2856" dirty="0">
                <a:gradFill>
                  <a:gsLst>
                    <a:gs pos="0">
                      <a:srgbClr val="505050">
                        <a:lumMod val="65000"/>
                        <a:lumOff val="35000"/>
                      </a:srgbClr>
                    </a:gs>
                    <a:gs pos="80000">
                      <a:srgbClr val="505050">
                        <a:lumMod val="65000"/>
                        <a:lumOff val="35000"/>
                      </a:srgbClr>
                    </a:gs>
                  </a:gsLst>
                  <a:lin ang="16200000" scaled="0"/>
                </a:gradFill>
              </a:rPr>
              <a:t>How do we add a new lane?</a:t>
            </a:r>
          </a:p>
          <a:p>
            <a:r>
              <a:rPr lang="en-US" sz="2856" dirty="0">
                <a:gradFill>
                  <a:gsLst>
                    <a:gs pos="0">
                      <a:srgbClr val="505050">
                        <a:lumMod val="65000"/>
                        <a:lumOff val="35000"/>
                      </a:srgbClr>
                    </a:gs>
                    <a:gs pos="80000">
                      <a:srgbClr val="505050">
                        <a:lumMod val="65000"/>
                        <a:lumOff val="35000"/>
                      </a:srgbClr>
                    </a:gs>
                  </a:gsLst>
                  <a:lin ang="16200000" scaled="0"/>
                </a:gradFill>
              </a:rPr>
              <a:t>IT Governance</a:t>
            </a:r>
          </a:p>
          <a:p>
            <a:pPr marL="466298" indent="-466298">
              <a:buFont typeface="Arial" pitchFamily="34" charset="0"/>
              <a:buChar char="•"/>
            </a:pPr>
            <a:r>
              <a:rPr lang="en-US" sz="2856" dirty="0">
                <a:gradFill>
                  <a:gsLst>
                    <a:gs pos="0">
                      <a:srgbClr val="505050">
                        <a:lumMod val="65000"/>
                        <a:lumOff val="35000"/>
                      </a:srgbClr>
                    </a:gs>
                    <a:gs pos="80000">
                      <a:srgbClr val="505050">
                        <a:lumMod val="65000"/>
                        <a:lumOff val="35000"/>
                      </a:srgbClr>
                    </a:gs>
                  </a:gsLst>
                  <a:lin ang="16200000" scaled="0"/>
                </a:gradFill>
              </a:rPr>
              <a:t>Maintenance on your car</a:t>
            </a:r>
          </a:p>
          <a:p>
            <a:pPr marL="466298" indent="-466298">
              <a:buFont typeface="Arial" pitchFamily="34" charset="0"/>
              <a:buChar char="•"/>
            </a:pPr>
            <a:r>
              <a:rPr lang="en-US" sz="2856" dirty="0">
                <a:gradFill>
                  <a:gsLst>
                    <a:gs pos="0">
                      <a:srgbClr val="505050">
                        <a:lumMod val="65000"/>
                        <a:lumOff val="35000"/>
                      </a:srgbClr>
                    </a:gs>
                    <a:gs pos="80000">
                      <a:srgbClr val="505050">
                        <a:lumMod val="65000"/>
                        <a:lumOff val="35000"/>
                      </a:srgbClr>
                    </a:gs>
                  </a:gsLst>
                  <a:lin ang="16200000" scaled="0"/>
                </a:gradFill>
              </a:rPr>
              <a:t>Maintenance on bridges</a:t>
            </a:r>
          </a:p>
        </p:txBody>
      </p:sp>
    </p:spTree>
    <p:extLst>
      <p:ext uri="{BB962C8B-B14F-4D97-AF65-F5344CB8AC3E}">
        <p14:creationId xmlns:p14="http://schemas.microsoft.com/office/powerpoint/2010/main" val="1366127643"/>
      </p:ext>
    </p:extLst>
  </p:cSld>
  <p:clrMapOvr>
    <a:masterClrMapping/>
  </p:clrMapOvr>
  <p:transition>
    <p:fade/>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do all of these do?</a:t>
            </a:r>
            <a:endParaRPr lang="en-US" dirty="0"/>
          </a:p>
        </p:txBody>
      </p:sp>
      <p:sp>
        <p:nvSpPr>
          <p:cNvPr id="3" name="TextBox 2"/>
          <p:cNvSpPr txBox="1"/>
          <p:nvPr/>
        </p:nvSpPr>
        <p:spPr>
          <a:xfrm>
            <a:off x="655637" y="1841592"/>
            <a:ext cx="4558620" cy="2561454"/>
          </a:xfrm>
          <a:prstGeom prst="rect">
            <a:avLst/>
          </a:prstGeom>
          <a:noFill/>
        </p:spPr>
        <p:txBody>
          <a:bodyPr wrap="square" lIns="0" tIns="0" rIns="0" bIns="0" rtlCol="0">
            <a:spAutoFit/>
          </a:bodyPr>
          <a:lstStyle/>
          <a:p>
            <a:r>
              <a:rPr lang="en-US" sz="2040" dirty="0">
                <a:gradFill>
                  <a:gsLst>
                    <a:gs pos="0">
                      <a:srgbClr val="505050">
                        <a:lumMod val="65000"/>
                        <a:lumOff val="35000"/>
                      </a:srgbClr>
                    </a:gs>
                    <a:gs pos="80000">
                      <a:srgbClr val="505050">
                        <a:lumMod val="65000"/>
                        <a:lumOff val="35000"/>
                      </a:srgbClr>
                    </a:gs>
                  </a:gsLst>
                  <a:lin ang="16200000" scaled="0"/>
                </a:gradFill>
              </a:rPr>
              <a:t>Information Management</a:t>
            </a:r>
          </a:p>
          <a:p>
            <a:pPr marL="466298" indent="-466298">
              <a:buFont typeface="Arial" pitchFamily="34" charset="0"/>
              <a:buChar char="•"/>
            </a:pPr>
            <a:r>
              <a:rPr lang="en-US" sz="2040" dirty="0">
                <a:gradFill>
                  <a:gsLst>
                    <a:gs pos="0">
                      <a:srgbClr val="505050">
                        <a:lumMod val="65000"/>
                        <a:lumOff val="35000"/>
                      </a:srgbClr>
                    </a:gs>
                    <a:gs pos="80000">
                      <a:srgbClr val="505050">
                        <a:lumMod val="65000"/>
                        <a:lumOff val="35000"/>
                      </a:srgbClr>
                    </a:gs>
                  </a:gsLst>
                  <a:lin ang="16200000" scaled="0"/>
                </a:gradFill>
              </a:rPr>
              <a:t>Rules of the road</a:t>
            </a:r>
          </a:p>
          <a:p>
            <a:pPr marL="466298" indent="-466298">
              <a:buFont typeface="Arial" pitchFamily="34" charset="0"/>
              <a:buChar char="•"/>
            </a:pPr>
            <a:r>
              <a:rPr lang="en-US" sz="2040" dirty="0">
                <a:gradFill>
                  <a:gsLst>
                    <a:gs pos="0">
                      <a:srgbClr val="505050">
                        <a:lumMod val="65000"/>
                        <a:lumOff val="35000"/>
                      </a:srgbClr>
                    </a:gs>
                    <a:gs pos="80000">
                      <a:srgbClr val="505050">
                        <a:lumMod val="65000"/>
                        <a:lumOff val="35000"/>
                      </a:srgbClr>
                    </a:gs>
                  </a:gsLst>
                  <a:lin ang="16200000" scaled="0"/>
                </a:gradFill>
              </a:rPr>
              <a:t>Drive on the left or right?</a:t>
            </a:r>
          </a:p>
          <a:p>
            <a:r>
              <a:rPr lang="en-US" sz="2040" dirty="0">
                <a:gradFill>
                  <a:gsLst>
                    <a:gs pos="0">
                      <a:srgbClr val="505050">
                        <a:lumMod val="65000"/>
                        <a:lumOff val="35000"/>
                      </a:srgbClr>
                    </a:gs>
                    <a:gs pos="80000">
                      <a:srgbClr val="505050">
                        <a:lumMod val="65000"/>
                        <a:lumOff val="35000"/>
                      </a:srgbClr>
                    </a:gs>
                  </a:gsLst>
                  <a:lin ang="16200000" scaled="0"/>
                </a:gradFill>
              </a:rPr>
              <a:t>Application Management</a:t>
            </a:r>
          </a:p>
          <a:p>
            <a:pPr marL="466298" indent="-466298">
              <a:buFont typeface="Arial" pitchFamily="34" charset="0"/>
              <a:buChar char="•"/>
            </a:pPr>
            <a:r>
              <a:rPr lang="en-US" sz="2040" dirty="0">
                <a:gradFill>
                  <a:gsLst>
                    <a:gs pos="0">
                      <a:srgbClr val="505050">
                        <a:lumMod val="65000"/>
                        <a:lumOff val="35000"/>
                      </a:srgbClr>
                    </a:gs>
                    <a:gs pos="80000">
                      <a:srgbClr val="505050">
                        <a:lumMod val="65000"/>
                        <a:lumOff val="35000"/>
                      </a:srgbClr>
                    </a:gs>
                  </a:gsLst>
                  <a:lin ang="16200000" scaled="0"/>
                </a:gradFill>
              </a:rPr>
              <a:t>How do we add a new lane?</a:t>
            </a:r>
          </a:p>
          <a:p>
            <a:r>
              <a:rPr lang="en-US" sz="2040" dirty="0">
                <a:gradFill>
                  <a:gsLst>
                    <a:gs pos="0">
                      <a:srgbClr val="505050">
                        <a:lumMod val="65000"/>
                        <a:lumOff val="35000"/>
                      </a:srgbClr>
                    </a:gs>
                    <a:gs pos="80000">
                      <a:srgbClr val="505050">
                        <a:lumMod val="65000"/>
                        <a:lumOff val="35000"/>
                      </a:srgbClr>
                    </a:gs>
                  </a:gsLst>
                  <a:lin ang="16200000" scaled="0"/>
                </a:gradFill>
              </a:rPr>
              <a:t>IT Governance</a:t>
            </a:r>
          </a:p>
          <a:p>
            <a:pPr marL="466298" indent="-466298">
              <a:buFont typeface="Arial" pitchFamily="34" charset="0"/>
              <a:buChar char="•"/>
            </a:pPr>
            <a:r>
              <a:rPr lang="en-US" sz="2040" dirty="0">
                <a:gradFill>
                  <a:gsLst>
                    <a:gs pos="0">
                      <a:srgbClr val="505050">
                        <a:lumMod val="65000"/>
                        <a:lumOff val="35000"/>
                      </a:srgbClr>
                    </a:gs>
                    <a:gs pos="80000">
                      <a:srgbClr val="505050">
                        <a:lumMod val="65000"/>
                        <a:lumOff val="35000"/>
                      </a:srgbClr>
                    </a:gs>
                  </a:gsLst>
                  <a:lin ang="16200000" scaled="0"/>
                </a:gradFill>
              </a:rPr>
              <a:t>Maintenance on your car</a:t>
            </a:r>
          </a:p>
          <a:p>
            <a:pPr marL="466298" indent="-466298">
              <a:buFont typeface="Arial" pitchFamily="34" charset="0"/>
              <a:buChar char="•"/>
            </a:pPr>
            <a:r>
              <a:rPr lang="en-US" sz="2040" dirty="0">
                <a:gradFill>
                  <a:gsLst>
                    <a:gs pos="0">
                      <a:srgbClr val="505050">
                        <a:lumMod val="65000"/>
                        <a:lumOff val="35000"/>
                      </a:srgbClr>
                    </a:gs>
                    <a:gs pos="80000">
                      <a:srgbClr val="505050">
                        <a:lumMod val="65000"/>
                        <a:lumOff val="35000"/>
                      </a:srgbClr>
                    </a:gs>
                  </a:gsLst>
                  <a:lin ang="16200000" scaled="0"/>
                </a:gradFill>
              </a:rPr>
              <a:t>Maintenance on bridges</a:t>
            </a:r>
          </a:p>
        </p:txBody>
      </p:sp>
      <p:sp>
        <p:nvSpPr>
          <p:cNvPr id="4" name="TextBox 3"/>
          <p:cNvSpPr txBox="1"/>
          <p:nvPr/>
        </p:nvSpPr>
        <p:spPr>
          <a:xfrm>
            <a:off x="5417169" y="2481956"/>
            <a:ext cx="3153751" cy="640363"/>
          </a:xfrm>
          <a:prstGeom prst="rect">
            <a:avLst/>
          </a:prstGeom>
          <a:noFill/>
        </p:spPr>
        <p:txBody>
          <a:bodyPr wrap="none" lIns="0" tIns="0" rIns="0" bIns="0" rtlCol="0">
            <a:spAutoFit/>
          </a:bodyPr>
          <a:lstStyle/>
          <a:p>
            <a:r>
              <a:rPr lang="en-US" sz="4080" dirty="0">
                <a:gradFill>
                  <a:gsLst>
                    <a:gs pos="0">
                      <a:srgbClr val="505050">
                        <a:lumMod val="65000"/>
                        <a:lumOff val="35000"/>
                      </a:srgbClr>
                    </a:gs>
                    <a:gs pos="80000">
                      <a:srgbClr val="505050">
                        <a:lumMod val="65000"/>
                        <a:lumOff val="35000"/>
                      </a:srgbClr>
                    </a:gs>
                  </a:gsLst>
                  <a:lin ang="16200000" scaled="0"/>
                </a:gradFill>
              </a:rPr>
              <a:t>Manage Risk!</a:t>
            </a: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989637" y="3649662"/>
            <a:ext cx="1656784" cy="1803149"/>
          </a:xfrm>
          <a:prstGeom prst="rect">
            <a:avLst/>
          </a:prstGeom>
        </p:spPr>
      </p:pic>
    </p:spTree>
    <p:extLst>
      <p:ext uri="{BB962C8B-B14F-4D97-AF65-F5344CB8AC3E}">
        <p14:creationId xmlns:p14="http://schemas.microsoft.com/office/powerpoint/2010/main" val="811599252"/>
      </p:ext>
    </p:extLst>
  </p:cSld>
  <p:clrMapOvr>
    <a:masterClrMapping/>
  </p:clrMapOvr>
  <p:transition>
    <p:fade/>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bwMode="auto">
          <a:xfrm>
            <a:off x="2501" y="-1"/>
            <a:ext cx="5438566" cy="6994525"/>
          </a:xfrm>
          <a:prstGeom prst="rect">
            <a:avLst/>
          </a:prstGeom>
          <a:solidFill>
            <a:srgbClr val="EB3C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solidFill>
                <a:srgbClr val="505050"/>
              </a:solidFill>
              <a:ea typeface="Segoe UI" pitchFamily="34" charset="0"/>
              <a:cs typeface="Segoe UI" pitchFamily="34" charset="0"/>
            </a:endParaRPr>
          </a:p>
        </p:txBody>
      </p:sp>
      <p:sp>
        <p:nvSpPr>
          <p:cNvPr id="2" name="Title 1"/>
          <p:cNvSpPr>
            <a:spLocks noGrp="1"/>
          </p:cNvSpPr>
          <p:nvPr>
            <p:ph type="title"/>
          </p:nvPr>
        </p:nvSpPr>
        <p:spPr/>
        <p:txBody>
          <a:bodyPr/>
          <a:lstStyle/>
          <a:p>
            <a:r>
              <a:rPr lang="en-US" sz="4896" dirty="0" smtClean="0">
                <a:solidFill>
                  <a:schemeClr val="bg1"/>
                </a:solidFill>
              </a:rPr>
              <a:t>1. Organize </a:t>
            </a:r>
            <a:br>
              <a:rPr lang="en-US" sz="4896" dirty="0" smtClean="0">
                <a:solidFill>
                  <a:schemeClr val="bg1"/>
                </a:solidFill>
              </a:rPr>
            </a:br>
            <a:r>
              <a:rPr lang="en-US" sz="4896" dirty="0" smtClean="0">
                <a:solidFill>
                  <a:schemeClr val="bg1"/>
                </a:solidFill>
              </a:rPr>
              <a:t>Content</a:t>
            </a:r>
            <a:endParaRPr lang="en-US" sz="4896" dirty="0">
              <a:solidFill>
                <a:schemeClr val="bg1"/>
              </a:solidFill>
            </a:endParaRPr>
          </a:p>
        </p:txBody>
      </p:sp>
      <p:sp>
        <p:nvSpPr>
          <p:cNvPr id="6" name="TextBox 5"/>
          <p:cNvSpPr txBox="1"/>
          <p:nvPr/>
        </p:nvSpPr>
        <p:spPr>
          <a:xfrm>
            <a:off x="6059616" y="1955164"/>
            <a:ext cx="5835982" cy="3447098"/>
          </a:xfrm>
          <a:prstGeom prst="rect">
            <a:avLst/>
          </a:prstGeom>
          <a:noFill/>
        </p:spPr>
        <p:txBody>
          <a:bodyPr wrap="square" lIns="0" tIns="0" rIns="0" bIns="0" rtlCol="0">
            <a:spAutoFit/>
          </a:bodyPr>
          <a:lstStyle/>
          <a:p>
            <a:r>
              <a:rPr lang="en-US" sz="3200" dirty="0" smtClean="0">
                <a:solidFill>
                  <a:srgbClr val="505050"/>
                </a:solidFill>
              </a:rPr>
              <a:t>Net result:</a:t>
            </a:r>
          </a:p>
          <a:p>
            <a:endParaRPr lang="en-US" sz="3200" dirty="0">
              <a:solidFill>
                <a:srgbClr val="505050"/>
              </a:solidFill>
            </a:endParaRPr>
          </a:p>
          <a:p>
            <a:r>
              <a:rPr lang="en-US" sz="3200" dirty="0" smtClean="0">
                <a:solidFill>
                  <a:srgbClr val="505050"/>
                </a:solidFill>
              </a:rPr>
              <a:t>Use governance to manage risk…will start to lead to better organization of content</a:t>
            </a:r>
          </a:p>
          <a:p>
            <a:endParaRPr lang="en-US" sz="3200" dirty="0">
              <a:solidFill>
                <a:srgbClr val="505050"/>
              </a:solidFill>
            </a:endParaRPr>
          </a:p>
          <a:p>
            <a:r>
              <a:rPr lang="en-US" sz="3200" dirty="0" smtClean="0">
                <a:solidFill>
                  <a:srgbClr val="505050"/>
                </a:solidFill>
              </a:rPr>
              <a:t>And better search results</a:t>
            </a:r>
            <a:endParaRPr lang="en-US" sz="3200" dirty="0">
              <a:solidFill>
                <a:srgbClr val="505050"/>
              </a:solidFill>
            </a:endParaRPr>
          </a:p>
        </p:txBody>
      </p:sp>
      <p:sp>
        <p:nvSpPr>
          <p:cNvPr id="8" name="Freeform 128"/>
          <p:cNvSpPr>
            <a:spLocks noEditPoints="1"/>
          </p:cNvSpPr>
          <p:nvPr/>
        </p:nvSpPr>
        <p:spPr bwMode="black">
          <a:xfrm>
            <a:off x="1951037" y="3135154"/>
            <a:ext cx="1143000" cy="1047908"/>
          </a:xfrm>
          <a:custGeom>
            <a:avLst/>
            <a:gdLst>
              <a:gd name="T0" fmla="*/ 49 w 71"/>
              <a:gd name="T1" fmla="*/ 21 h 62"/>
              <a:gd name="T2" fmla="*/ 49 w 71"/>
              <a:gd name="T3" fmla="*/ 19 h 62"/>
              <a:gd name="T4" fmla="*/ 49 w 71"/>
              <a:gd name="T5" fmla="*/ 19 h 62"/>
              <a:gd name="T6" fmla="*/ 48 w 71"/>
              <a:gd name="T7" fmla="*/ 17 h 62"/>
              <a:gd name="T8" fmla="*/ 32 w 71"/>
              <a:gd name="T9" fmla="*/ 2 h 62"/>
              <a:gd name="T10" fmla="*/ 28 w 71"/>
              <a:gd name="T11" fmla="*/ 0 h 62"/>
              <a:gd name="T12" fmla="*/ 28 w 71"/>
              <a:gd name="T13" fmla="*/ 0 h 62"/>
              <a:gd name="T14" fmla="*/ 28 w 71"/>
              <a:gd name="T15" fmla="*/ 0 h 62"/>
              <a:gd name="T16" fmla="*/ 6 w 71"/>
              <a:gd name="T17" fmla="*/ 0 h 62"/>
              <a:gd name="T18" fmla="*/ 0 w 71"/>
              <a:gd name="T19" fmla="*/ 5 h 62"/>
              <a:gd name="T20" fmla="*/ 0 w 71"/>
              <a:gd name="T21" fmla="*/ 56 h 62"/>
              <a:gd name="T22" fmla="*/ 6 w 71"/>
              <a:gd name="T23" fmla="*/ 62 h 62"/>
              <a:gd name="T24" fmla="*/ 44 w 71"/>
              <a:gd name="T25" fmla="*/ 62 h 62"/>
              <a:gd name="T26" fmla="*/ 50 w 71"/>
              <a:gd name="T27" fmla="*/ 56 h 62"/>
              <a:gd name="T28" fmla="*/ 50 w 71"/>
              <a:gd name="T29" fmla="*/ 21 h 62"/>
              <a:gd name="T30" fmla="*/ 49 w 71"/>
              <a:gd name="T31" fmla="*/ 21 h 62"/>
              <a:gd name="T32" fmla="*/ 28 w 71"/>
              <a:gd name="T33" fmla="*/ 5 h 62"/>
              <a:gd name="T34" fmla="*/ 44 w 71"/>
              <a:gd name="T35" fmla="*/ 21 h 62"/>
              <a:gd name="T36" fmla="*/ 28 w 71"/>
              <a:gd name="T37" fmla="*/ 21 h 62"/>
              <a:gd name="T38" fmla="*/ 28 w 71"/>
              <a:gd name="T39" fmla="*/ 5 h 62"/>
              <a:gd name="T40" fmla="*/ 44 w 71"/>
              <a:gd name="T41" fmla="*/ 56 h 62"/>
              <a:gd name="T42" fmla="*/ 6 w 71"/>
              <a:gd name="T43" fmla="*/ 56 h 62"/>
              <a:gd name="T44" fmla="*/ 6 w 71"/>
              <a:gd name="T45" fmla="*/ 5 h 62"/>
              <a:gd name="T46" fmla="*/ 23 w 71"/>
              <a:gd name="T47" fmla="*/ 5 h 62"/>
              <a:gd name="T48" fmla="*/ 23 w 71"/>
              <a:gd name="T49" fmla="*/ 21 h 62"/>
              <a:gd name="T50" fmla="*/ 28 w 71"/>
              <a:gd name="T51" fmla="*/ 27 h 62"/>
              <a:gd name="T52" fmla="*/ 44 w 71"/>
              <a:gd name="T53" fmla="*/ 27 h 62"/>
              <a:gd name="T54" fmla="*/ 44 w 71"/>
              <a:gd name="T55" fmla="*/ 56 h 62"/>
              <a:gd name="T56" fmla="*/ 58 w 71"/>
              <a:gd name="T57" fmla="*/ 14 h 62"/>
              <a:gd name="T58" fmla="*/ 60 w 71"/>
              <a:gd name="T59" fmla="*/ 19 h 62"/>
              <a:gd name="T60" fmla="*/ 60 w 71"/>
              <a:gd name="T61" fmla="*/ 56 h 62"/>
              <a:gd name="T62" fmla="*/ 55 w 71"/>
              <a:gd name="T63" fmla="*/ 62 h 62"/>
              <a:gd name="T64" fmla="*/ 53 w 71"/>
              <a:gd name="T65" fmla="*/ 62 h 62"/>
              <a:gd name="T66" fmla="*/ 55 w 71"/>
              <a:gd name="T67" fmla="*/ 57 h 62"/>
              <a:gd name="T68" fmla="*/ 55 w 71"/>
              <a:gd name="T69" fmla="*/ 21 h 62"/>
              <a:gd name="T70" fmla="*/ 53 w 71"/>
              <a:gd name="T71" fmla="*/ 15 h 62"/>
              <a:gd name="T72" fmla="*/ 37 w 71"/>
              <a:gd name="T73" fmla="*/ 0 h 62"/>
              <a:gd name="T74" fmla="*/ 37 w 71"/>
              <a:gd name="T75" fmla="*/ 0 h 62"/>
              <a:gd name="T76" fmla="*/ 39 w 71"/>
              <a:gd name="T77" fmla="*/ 0 h 62"/>
              <a:gd name="T78" fmla="*/ 40 w 71"/>
              <a:gd name="T79" fmla="*/ 0 h 62"/>
              <a:gd name="T80" fmla="*/ 47 w 71"/>
              <a:gd name="T81" fmla="*/ 3 h 62"/>
              <a:gd name="T82" fmla="*/ 58 w 71"/>
              <a:gd name="T83" fmla="*/ 14 h 62"/>
              <a:gd name="T84" fmla="*/ 69 w 71"/>
              <a:gd name="T85" fmla="*/ 13 h 62"/>
              <a:gd name="T86" fmla="*/ 71 w 71"/>
              <a:gd name="T87" fmla="*/ 17 h 62"/>
              <a:gd name="T88" fmla="*/ 71 w 71"/>
              <a:gd name="T89" fmla="*/ 56 h 62"/>
              <a:gd name="T90" fmla="*/ 65 w 71"/>
              <a:gd name="T91" fmla="*/ 62 h 62"/>
              <a:gd name="T92" fmla="*/ 64 w 71"/>
              <a:gd name="T93" fmla="*/ 62 h 62"/>
              <a:gd name="T94" fmla="*/ 65 w 71"/>
              <a:gd name="T95" fmla="*/ 57 h 62"/>
              <a:gd name="T96" fmla="*/ 65 w 71"/>
              <a:gd name="T97" fmla="*/ 18 h 62"/>
              <a:gd name="T98" fmla="*/ 64 w 71"/>
              <a:gd name="T99" fmla="*/ 14 h 62"/>
              <a:gd name="T100" fmla="*/ 50 w 71"/>
              <a:gd name="T101" fmla="*/ 0 h 62"/>
              <a:gd name="T102" fmla="*/ 50 w 71"/>
              <a:gd name="T103" fmla="*/ 0 h 62"/>
              <a:gd name="T104" fmla="*/ 51 w 71"/>
              <a:gd name="T105" fmla="*/ 0 h 62"/>
              <a:gd name="T106" fmla="*/ 52 w 71"/>
              <a:gd name="T107" fmla="*/ 0 h 62"/>
              <a:gd name="T108" fmla="*/ 59 w 71"/>
              <a:gd name="T109" fmla="*/ 3 h 62"/>
              <a:gd name="T110" fmla="*/ 69 w 71"/>
              <a:gd name="T111" fmla="*/ 13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1" h="62">
                <a:moveTo>
                  <a:pt x="49" y="21"/>
                </a:moveTo>
                <a:cubicBezTo>
                  <a:pt x="49" y="20"/>
                  <a:pt x="49" y="20"/>
                  <a:pt x="49" y="19"/>
                </a:cubicBezTo>
                <a:cubicBezTo>
                  <a:pt x="49" y="19"/>
                  <a:pt x="49" y="19"/>
                  <a:pt x="49" y="19"/>
                </a:cubicBezTo>
                <a:cubicBezTo>
                  <a:pt x="49" y="18"/>
                  <a:pt x="48" y="18"/>
                  <a:pt x="48" y="17"/>
                </a:cubicBezTo>
                <a:cubicBezTo>
                  <a:pt x="32" y="2"/>
                  <a:pt x="32" y="2"/>
                  <a:pt x="32" y="2"/>
                </a:cubicBezTo>
                <a:cubicBezTo>
                  <a:pt x="31" y="0"/>
                  <a:pt x="30" y="0"/>
                  <a:pt x="28" y="0"/>
                </a:cubicBezTo>
                <a:cubicBezTo>
                  <a:pt x="28" y="0"/>
                  <a:pt x="28" y="0"/>
                  <a:pt x="28" y="0"/>
                </a:cubicBezTo>
                <a:cubicBezTo>
                  <a:pt x="28" y="0"/>
                  <a:pt x="28" y="0"/>
                  <a:pt x="28" y="0"/>
                </a:cubicBezTo>
                <a:cubicBezTo>
                  <a:pt x="6" y="0"/>
                  <a:pt x="6" y="0"/>
                  <a:pt x="6" y="0"/>
                </a:cubicBezTo>
                <a:cubicBezTo>
                  <a:pt x="3" y="0"/>
                  <a:pt x="0" y="2"/>
                  <a:pt x="0" y="5"/>
                </a:cubicBezTo>
                <a:cubicBezTo>
                  <a:pt x="0" y="56"/>
                  <a:pt x="0" y="56"/>
                  <a:pt x="0" y="56"/>
                </a:cubicBezTo>
                <a:cubicBezTo>
                  <a:pt x="0" y="59"/>
                  <a:pt x="3" y="62"/>
                  <a:pt x="6" y="62"/>
                </a:cubicBezTo>
                <a:cubicBezTo>
                  <a:pt x="44" y="62"/>
                  <a:pt x="44" y="62"/>
                  <a:pt x="44" y="62"/>
                </a:cubicBezTo>
                <a:cubicBezTo>
                  <a:pt x="47" y="62"/>
                  <a:pt x="50" y="59"/>
                  <a:pt x="50" y="56"/>
                </a:cubicBezTo>
                <a:cubicBezTo>
                  <a:pt x="50" y="21"/>
                  <a:pt x="50" y="21"/>
                  <a:pt x="50" y="21"/>
                </a:cubicBezTo>
                <a:cubicBezTo>
                  <a:pt x="50" y="21"/>
                  <a:pt x="49" y="21"/>
                  <a:pt x="49" y="21"/>
                </a:cubicBezTo>
                <a:close/>
                <a:moveTo>
                  <a:pt x="28" y="5"/>
                </a:moveTo>
                <a:cubicBezTo>
                  <a:pt x="44" y="21"/>
                  <a:pt x="44" y="21"/>
                  <a:pt x="44" y="21"/>
                </a:cubicBezTo>
                <a:cubicBezTo>
                  <a:pt x="28" y="21"/>
                  <a:pt x="28" y="21"/>
                  <a:pt x="28" y="21"/>
                </a:cubicBezTo>
                <a:lnTo>
                  <a:pt x="28" y="5"/>
                </a:lnTo>
                <a:close/>
                <a:moveTo>
                  <a:pt x="44" y="56"/>
                </a:moveTo>
                <a:cubicBezTo>
                  <a:pt x="6" y="56"/>
                  <a:pt x="6" y="56"/>
                  <a:pt x="6" y="56"/>
                </a:cubicBezTo>
                <a:cubicBezTo>
                  <a:pt x="6" y="5"/>
                  <a:pt x="6" y="5"/>
                  <a:pt x="6" y="5"/>
                </a:cubicBezTo>
                <a:cubicBezTo>
                  <a:pt x="23" y="5"/>
                  <a:pt x="23" y="5"/>
                  <a:pt x="23" y="5"/>
                </a:cubicBezTo>
                <a:cubicBezTo>
                  <a:pt x="23" y="21"/>
                  <a:pt x="23" y="21"/>
                  <a:pt x="23" y="21"/>
                </a:cubicBezTo>
                <a:cubicBezTo>
                  <a:pt x="23" y="24"/>
                  <a:pt x="25" y="27"/>
                  <a:pt x="28" y="27"/>
                </a:cubicBezTo>
                <a:cubicBezTo>
                  <a:pt x="44" y="27"/>
                  <a:pt x="44" y="27"/>
                  <a:pt x="44" y="27"/>
                </a:cubicBezTo>
                <a:lnTo>
                  <a:pt x="44" y="56"/>
                </a:lnTo>
                <a:close/>
                <a:moveTo>
                  <a:pt x="58" y="14"/>
                </a:moveTo>
                <a:cubicBezTo>
                  <a:pt x="59" y="15"/>
                  <a:pt x="60" y="17"/>
                  <a:pt x="60" y="19"/>
                </a:cubicBezTo>
                <a:cubicBezTo>
                  <a:pt x="60" y="56"/>
                  <a:pt x="60" y="56"/>
                  <a:pt x="60" y="56"/>
                </a:cubicBezTo>
                <a:cubicBezTo>
                  <a:pt x="60" y="59"/>
                  <a:pt x="58" y="62"/>
                  <a:pt x="55" y="62"/>
                </a:cubicBezTo>
                <a:cubicBezTo>
                  <a:pt x="53" y="62"/>
                  <a:pt x="53" y="62"/>
                  <a:pt x="53" y="62"/>
                </a:cubicBezTo>
                <a:cubicBezTo>
                  <a:pt x="54" y="60"/>
                  <a:pt x="55" y="59"/>
                  <a:pt x="55" y="57"/>
                </a:cubicBezTo>
                <a:cubicBezTo>
                  <a:pt x="55" y="21"/>
                  <a:pt x="55" y="21"/>
                  <a:pt x="55" y="21"/>
                </a:cubicBezTo>
                <a:cubicBezTo>
                  <a:pt x="55" y="19"/>
                  <a:pt x="54" y="17"/>
                  <a:pt x="53" y="15"/>
                </a:cubicBezTo>
                <a:cubicBezTo>
                  <a:pt x="37" y="0"/>
                  <a:pt x="37" y="0"/>
                  <a:pt x="37" y="0"/>
                </a:cubicBezTo>
                <a:cubicBezTo>
                  <a:pt x="37" y="0"/>
                  <a:pt x="37" y="0"/>
                  <a:pt x="37" y="0"/>
                </a:cubicBezTo>
                <a:cubicBezTo>
                  <a:pt x="39" y="0"/>
                  <a:pt x="39" y="0"/>
                  <a:pt x="39" y="0"/>
                </a:cubicBezTo>
                <a:cubicBezTo>
                  <a:pt x="40" y="0"/>
                  <a:pt x="40" y="0"/>
                  <a:pt x="40" y="0"/>
                </a:cubicBezTo>
                <a:cubicBezTo>
                  <a:pt x="41" y="0"/>
                  <a:pt x="44" y="0"/>
                  <a:pt x="47" y="3"/>
                </a:cubicBezTo>
                <a:cubicBezTo>
                  <a:pt x="58" y="14"/>
                  <a:pt x="58" y="14"/>
                  <a:pt x="58" y="14"/>
                </a:cubicBezTo>
                <a:moveTo>
                  <a:pt x="69" y="13"/>
                </a:moveTo>
                <a:cubicBezTo>
                  <a:pt x="70" y="14"/>
                  <a:pt x="71" y="16"/>
                  <a:pt x="71" y="17"/>
                </a:cubicBezTo>
                <a:cubicBezTo>
                  <a:pt x="71" y="56"/>
                  <a:pt x="71" y="56"/>
                  <a:pt x="71" y="56"/>
                </a:cubicBezTo>
                <a:cubicBezTo>
                  <a:pt x="71" y="59"/>
                  <a:pt x="68" y="62"/>
                  <a:pt x="65" y="62"/>
                </a:cubicBezTo>
                <a:cubicBezTo>
                  <a:pt x="64" y="62"/>
                  <a:pt x="64" y="62"/>
                  <a:pt x="64" y="62"/>
                </a:cubicBezTo>
                <a:cubicBezTo>
                  <a:pt x="65" y="60"/>
                  <a:pt x="65" y="59"/>
                  <a:pt x="65" y="57"/>
                </a:cubicBezTo>
                <a:cubicBezTo>
                  <a:pt x="65" y="18"/>
                  <a:pt x="65" y="18"/>
                  <a:pt x="65" y="18"/>
                </a:cubicBezTo>
                <a:cubicBezTo>
                  <a:pt x="65" y="17"/>
                  <a:pt x="65" y="15"/>
                  <a:pt x="64" y="14"/>
                </a:cubicBezTo>
                <a:cubicBezTo>
                  <a:pt x="50" y="0"/>
                  <a:pt x="50" y="0"/>
                  <a:pt x="50" y="0"/>
                </a:cubicBezTo>
                <a:cubicBezTo>
                  <a:pt x="50" y="0"/>
                  <a:pt x="50" y="0"/>
                  <a:pt x="50" y="0"/>
                </a:cubicBezTo>
                <a:cubicBezTo>
                  <a:pt x="51" y="0"/>
                  <a:pt x="51" y="0"/>
                  <a:pt x="51" y="0"/>
                </a:cubicBezTo>
                <a:cubicBezTo>
                  <a:pt x="52" y="0"/>
                  <a:pt x="52" y="0"/>
                  <a:pt x="52" y="0"/>
                </a:cubicBezTo>
                <a:cubicBezTo>
                  <a:pt x="54" y="0"/>
                  <a:pt x="56" y="0"/>
                  <a:pt x="59" y="3"/>
                </a:cubicBezTo>
                <a:cubicBezTo>
                  <a:pt x="69" y="13"/>
                  <a:pt x="69" y="13"/>
                  <a:pt x="69" y="13"/>
                </a:cubicBezTo>
              </a:path>
            </a:pathLst>
          </a:custGeom>
          <a:solidFill>
            <a:srgbClr val="FFFFFF"/>
          </a:solidFill>
          <a:ln>
            <a:noFill/>
          </a:ln>
          <a:extLst/>
        </p:spPr>
        <p:txBody>
          <a:bodyPr vert="horz" wrap="square" lIns="93278" tIns="46639" rIns="93278" bIns="46639" numCol="1" anchor="t" anchorCtr="0" compatLnSpc="1">
            <a:prstTxWarp prst="textNoShape">
              <a:avLst/>
            </a:prstTxWarp>
          </a:bodyPr>
          <a:lstStyle/>
          <a:p>
            <a:endParaRPr lang="en-US" dirty="0">
              <a:solidFill>
                <a:srgbClr val="000000"/>
              </a:solidFill>
            </a:endParaRPr>
          </a:p>
        </p:txBody>
      </p:sp>
      <p:sp>
        <p:nvSpPr>
          <p:cNvPr id="9" name="Rectangle 8"/>
          <p:cNvSpPr/>
          <p:nvPr/>
        </p:nvSpPr>
        <p:spPr bwMode="auto">
          <a:xfrm>
            <a:off x="7383361" y="147397"/>
            <a:ext cx="183369" cy="186521"/>
          </a:xfrm>
          <a:prstGeom prst="rect">
            <a:avLst/>
          </a:prstGeom>
          <a:noFill/>
          <a:ln w="3175">
            <a:solidFill>
              <a:srgbClr val="50505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
        <p:nvSpPr>
          <p:cNvPr id="11" name="Rectangle 10"/>
          <p:cNvSpPr/>
          <p:nvPr/>
        </p:nvSpPr>
        <p:spPr bwMode="auto">
          <a:xfrm>
            <a:off x="7383361" y="144465"/>
            <a:ext cx="1143000" cy="1143000"/>
          </a:xfrm>
          <a:prstGeom prst="rect">
            <a:avLst/>
          </a:prstGeom>
          <a:solidFill>
            <a:srgbClr val="FFB900"/>
          </a:solidFill>
          <a:ln w="254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endParaRPr lang="en-US" sz="1400" dirty="0">
              <a:gradFill>
                <a:gsLst>
                  <a:gs pos="0">
                    <a:srgbClr val="FFFFFF"/>
                  </a:gs>
                  <a:gs pos="100000">
                    <a:srgbClr val="FFFFFF"/>
                  </a:gs>
                </a:gsLst>
                <a:lin ang="5400000" scaled="0"/>
              </a:gradFill>
              <a:ea typeface="Segoe UI" pitchFamily="34" charset="0"/>
              <a:cs typeface="Segoe UI" pitchFamily="34" charset="0"/>
            </a:endParaRPr>
          </a:p>
        </p:txBody>
      </p:sp>
      <p:sp>
        <p:nvSpPr>
          <p:cNvPr id="12" name="Rectangle 11"/>
          <p:cNvSpPr/>
          <p:nvPr/>
        </p:nvSpPr>
        <p:spPr bwMode="auto">
          <a:xfrm>
            <a:off x="8678761" y="144463"/>
            <a:ext cx="1067043" cy="1143001"/>
          </a:xfrm>
          <a:prstGeom prst="rect">
            <a:avLst/>
          </a:prstGeom>
          <a:solidFill>
            <a:srgbClr val="FF8C00"/>
          </a:solidFill>
          <a:ln w="254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US" sz="28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13" name="Rectangle 12"/>
          <p:cNvSpPr/>
          <p:nvPr/>
        </p:nvSpPr>
        <p:spPr bwMode="auto">
          <a:xfrm>
            <a:off x="9952281" y="144462"/>
            <a:ext cx="1012479" cy="1143001"/>
          </a:xfrm>
          <a:prstGeom prst="rect">
            <a:avLst/>
          </a:prstGeom>
          <a:solidFill>
            <a:srgbClr val="EB3C00"/>
          </a:solidFill>
          <a:ln w="25400">
            <a:solidFill>
              <a:srgbClr val="00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
        <p:nvSpPr>
          <p:cNvPr id="14" name="Rectangle 13"/>
          <p:cNvSpPr/>
          <p:nvPr/>
        </p:nvSpPr>
        <p:spPr bwMode="auto">
          <a:xfrm>
            <a:off x="11171237" y="144462"/>
            <a:ext cx="1088924" cy="1143001"/>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2918239245"/>
      </p:ext>
    </p:extLst>
  </p:cSld>
  <p:clrMapOvr>
    <a:masterClrMapping/>
  </p:clrMapOvr>
  <p:transition spd="slow">
    <p:push/>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bwMode="auto">
          <a:xfrm>
            <a:off x="2501" y="-1"/>
            <a:ext cx="5438566" cy="6994525"/>
          </a:xfrm>
          <a:prstGeom prst="rect">
            <a:avLst/>
          </a:prstGeom>
          <a:solidFill>
            <a:srgbClr val="EB3C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solidFill>
                <a:srgbClr val="505050"/>
              </a:solidFill>
              <a:ea typeface="Segoe UI" pitchFamily="34" charset="0"/>
              <a:cs typeface="Segoe UI" pitchFamily="34" charset="0"/>
            </a:endParaRPr>
          </a:p>
        </p:txBody>
      </p:sp>
      <p:sp>
        <p:nvSpPr>
          <p:cNvPr id="2" name="Title 1"/>
          <p:cNvSpPr>
            <a:spLocks noGrp="1"/>
          </p:cNvSpPr>
          <p:nvPr>
            <p:ph type="title"/>
          </p:nvPr>
        </p:nvSpPr>
        <p:spPr/>
        <p:txBody>
          <a:bodyPr/>
          <a:lstStyle/>
          <a:p>
            <a:r>
              <a:rPr lang="en-US" sz="4896" dirty="0" smtClean="0">
                <a:solidFill>
                  <a:schemeClr val="bg1"/>
                </a:solidFill>
              </a:rPr>
              <a:t>2. Plan for </a:t>
            </a:r>
            <a:br>
              <a:rPr lang="en-US" sz="4896" dirty="0" smtClean="0">
                <a:solidFill>
                  <a:schemeClr val="bg1"/>
                </a:solidFill>
              </a:rPr>
            </a:br>
            <a:r>
              <a:rPr lang="en-US" sz="4896" dirty="0" smtClean="0">
                <a:solidFill>
                  <a:schemeClr val="bg1"/>
                </a:solidFill>
              </a:rPr>
              <a:t>Search</a:t>
            </a:r>
            <a:endParaRPr lang="en-US" sz="4896" dirty="0">
              <a:solidFill>
                <a:schemeClr val="bg1"/>
              </a:solidFill>
            </a:endParaRPr>
          </a:p>
        </p:txBody>
      </p:sp>
      <p:sp>
        <p:nvSpPr>
          <p:cNvPr id="6" name="TextBox 5"/>
          <p:cNvSpPr txBox="1"/>
          <p:nvPr/>
        </p:nvSpPr>
        <p:spPr>
          <a:xfrm>
            <a:off x="6059615" y="1744662"/>
            <a:ext cx="6200545" cy="5416868"/>
          </a:xfrm>
          <a:prstGeom prst="rect">
            <a:avLst/>
          </a:prstGeom>
          <a:noFill/>
        </p:spPr>
        <p:txBody>
          <a:bodyPr wrap="square" lIns="0" tIns="0" rIns="0" bIns="0" rtlCol="0">
            <a:spAutoFit/>
          </a:bodyPr>
          <a:lstStyle/>
          <a:p>
            <a:r>
              <a:rPr lang="en-US" sz="3200" dirty="0" smtClean="0">
                <a:solidFill>
                  <a:srgbClr val="505050"/>
                </a:solidFill>
              </a:rPr>
              <a:t>Reconcile Content Sources</a:t>
            </a:r>
          </a:p>
          <a:p>
            <a:endParaRPr lang="en-US" sz="3200" dirty="0">
              <a:solidFill>
                <a:srgbClr val="505050"/>
              </a:solidFill>
            </a:endParaRPr>
          </a:p>
          <a:p>
            <a:r>
              <a:rPr lang="en-US" sz="3200" dirty="0" smtClean="0">
                <a:solidFill>
                  <a:srgbClr val="505050"/>
                </a:solidFill>
              </a:rPr>
              <a:t>Organize Content in Hierarchies</a:t>
            </a:r>
          </a:p>
          <a:p>
            <a:endParaRPr lang="en-US" sz="3200" dirty="0">
              <a:solidFill>
                <a:srgbClr val="505050"/>
              </a:solidFill>
            </a:endParaRPr>
          </a:p>
          <a:p>
            <a:r>
              <a:rPr lang="en-US" sz="3200" dirty="0" smtClean="0">
                <a:solidFill>
                  <a:srgbClr val="505050"/>
                </a:solidFill>
              </a:rPr>
              <a:t>Use Natural Language</a:t>
            </a:r>
          </a:p>
          <a:p>
            <a:endParaRPr lang="en-US" sz="3200" dirty="0">
              <a:solidFill>
                <a:srgbClr val="505050"/>
              </a:solidFill>
            </a:endParaRPr>
          </a:p>
          <a:p>
            <a:r>
              <a:rPr lang="en-US" sz="3200" dirty="0">
                <a:solidFill>
                  <a:srgbClr val="505050"/>
                </a:solidFill>
              </a:rPr>
              <a:t>Encourage rich and consistent </a:t>
            </a:r>
            <a:r>
              <a:rPr lang="en-US" sz="3200" dirty="0" smtClean="0">
                <a:solidFill>
                  <a:srgbClr val="505050"/>
                </a:solidFill>
              </a:rPr>
              <a:t>metadata</a:t>
            </a:r>
          </a:p>
          <a:p>
            <a:endParaRPr lang="en-US" sz="3200" dirty="0">
              <a:solidFill>
                <a:srgbClr val="505050"/>
              </a:solidFill>
            </a:endParaRPr>
          </a:p>
          <a:p>
            <a:r>
              <a:rPr lang="en-US" sz="3200" dirty="0" smtClean="0">
                <a:solidFill>
                  <a:srgbClr val="505050"/>
                </a:solidFill>
              </a:rPr>
              <a:t>Review Search Reports Regularly</a:t>
            </a:r>
            <a:endParaRPr lang="en-US" sz="3200" dirty="0">
              <a:solidFill>
                <a:srgbClr val="505050"/>
              </a:solidFill>
            </a:endParaRPr>
          </a:p>
          <a:p>
            <a:endParaRPr lang="en-US" sz="3200" dirty="0">
              <a:solidFill>
                <a:srgbClr val="505050"/>
              </a:solidFill>
            </a:endParaRPr>
          </a:p>
        </p:txBody>
      </p:sp>
      <p:sp>
        <p:nvSpPr>
          <p:cNvPr id="8" name="Rectangle 7"/>
          <p:cNvSpPr/>
          <p:nvPr/>
        </p:nvSpPr>
        <p:spPr bwMode="auto">
          <a:xfrm>
            <a:off x="7383361" y="147397"/>
            <a:ext cx="183369" cy="186521"/>
          </a:xfrm>
          <a:prstGeom prst="rect">
            <a:avLst/>
          </a:prstGeom>
          <a:noFill/>
          <a:ln w="3175">
            <a:solidFill>
              <a:srgbClr val="50505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
        <p:nvSpPr>
          <p:cNvPr id="9" name="Rectangle 8"/>
          <p:cNvSpPr/>
          <p:nvPr/>
        </p:nvSpPr>
        <p:spPr bwMode="auto">
          <a:xfrm>
            <a:off x="7383361" y="144465"/>
            <a:ext cx="1143000" cy="1143000"/>
          </a:xfrm>
          <a:prstGeom prst="rect">
            <a:avLst/>
          </a:prstGeom>
          <a:solidFill>
            <a:srgbClr val="FFB900"/>
          </a:solidFill>
          <a:ln w="254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endParaRPr lang="en-US" sz="1400" dirty="0">
              <a:gradFill>
                <a:gsLst>
                  <a:gs pos="0">
                    <a:srgbClr val="FFFFFF"/>
                  </a:gs>
                  <a:gs pos="100000">
                    <a:srgbClr val="FFFFFF"/>
                  </a:gs>
                </a:gsLst>
                <a:lin ang="5400000" scaled="0"/>
              </a:gradFill>
              <a:ea typeface="Segoe UI" pitchFamily="34" charset="0"/>
              <a:cs typeface="Segoe UI" pitchFamily="34" charset="0"/>
            </a:endParaRPr>
          </a:p>
        </p:txBody>
      </p:sp>
      <p:sp>
        <p:nvSpPr>
          <p:cNvPr id="11" name="Rectangle 10"/>
          <p:cNvSpPr/>
          <p:nvPr/>
        </p:nvSpPr>
        <p:spPr bwMode="auto">
          <a:xfrm>
            <a:off x="8678761" y="144463"/>
            <a:ext cx="1067043" cy="1143001"/>
          </a:xfrm>
          <a:prstGeom prst="rect">
            <a:avLst/>
          </a:prstGeom>
          <a:solidFill>
            <a:srgbClr val="FF8C00"/>
          </a:solidFill>
          <a:ln w="254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US" sz="28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12" name="Rectangle 11"/>
          <p:cNvSpPr/>
          <p:nvPr/>
        </p:nvSpPr>
        <p:spPr bwMode="auto">
          <a:xfrm>
            <a:off x="9952281" y="144462"/>
            <a:ext cx="1012479" cy="1143001"/>
          </a:xfrm>
          <a:prstGeom prst="rect">
            <a:avLst/>
          </a:prstGeom>
          <a:solidFill>
            <a:srgbClr val="EB3C00"/>
          </a:solidFill>
          <a:ln w="25400">
            <a:solidFill>
              <a:srgbClr val="00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
        <p:nvSpPr>
          <p:cNvPr id="13" name="Rectangle 12"/>
          <p:cNvSpPr/>
          <p:nvPr/>
        </p:nvSpPr>
        <p:spPr bwMode="auto">
          <a:xfrm>
            <a:off x="11171237" y="144462"/>
            <a:ext cx="1088924" cy="1143001"/>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
        <p:nvSpPr>
          <p:cNvPr id="14" name="Freeform 115"/>
          <p:cNvSpPr>
            <a:spLocks noEditPoints="1"/>
          </p:cNvSpPr>
          <p:nvPr/>
        </p:nvSpPr>
        <p:spPr bwMode="black">
          <a:xfrm>
            <a:off x="1798637" y="2887662"/>
            <a:ext cx="1117137" cy="1143000"/>
          </a:xfrm>
          <a:custGeom>
            <a:avLst/>
            <a:gdLst>
              <a:gd name="T0" fmla="*/ 63 w 68"/>
              <a:gd name="T1" fmla="*/ 12 h 66"/>
              <a:gd name="T2" fmla="*/ 48 w 68"/>
              <a:gd name="T3" fmla="*/ 1 h 66"/>
              <a:gd name="T4" fmla="*/ 42 w 68"/>
              <a:gd name="T5" fmla="*/ 0 h 66"/>
              <a:gd name="T6" fmla="*/ 18 w 68"/>
              <a:gd name="T7" fmla="*/ 19 h 66"/>
              <a:gd name="T8" fmla="*/ 21 w 68"/>
              <a:gd name="T9" fmla="*/ 37 h 66"/>
              <a:gd name="T10" fmla="*/ 2 w 68"/>
              <a:gd name="T11" fmla="*/ 56 h 66"/>
              <a:gd name="T12" fmla="*/ 2 w 68"/>
              <a:gd name="T13" fmla="*/ 65 h 66"/>
              <a:gd name="T14" fmla="*/ 7 w 68"/>
              <a:gd name="T15" fmla="*/ 66 h 66"/>
              <a:gd name="T16" fmla="*/ 11 w 68"/>
              <a:gd name="T17" fmla="*/ 65 h 66"/>
              <a:gd name="T18" fmla="*/ 30 w 68"/>
              <a:gd name="T19" fmla="*/ 46 h 66"/>
              <a:gd name="T20" fmla="*/ 36 w 68"/>
              <a:gd name="T21" fmla="*/ 49 h 66"/>
              <a:gd name="T22" fmla="*/ 42 w 68"/>
              <a:gd name="T23" fmla="*/ 50 h 66"/>
              <a:gd name="T24" fmla="*/ 66 w 68"/>
              <a:gd name="T25" fmla="*/ 31 h 66"/>
              <a:gd name="T26" fmla="*/ 63 w 68"/>
              <a:gd name="T27" fmla="*/ 12 h 66"/>
              <a:gd name="T28" fmla="*/ 59 w 68"/>
              <a:gd name="T29" fmla="*/ 29 h 66"/>
              <a:gd name="T30" fmla="*/ 42 w 68"/>
              <a:gd name="T31" fmla="*/ 42 h 66"/>
              <a:gd name="T32" fmla="*/ 38 w 68"/>
              <a:gd name="T33" fmla="*/ 42 h 66"/>
              <a:gd name="T34" fmla="*/ 26 w 68"/>
              <a:gd name="T35" fmla="*/ 21 h 66"/>
              <a:gd name="T36" fmla="*/ 42 w 68"/>
              <a:gd name="T37" fmla="*/ 8 h 66"/>
              <a:gd name="T38" fmla="*/ 46 w 68"/>
              <a:gd name="T39" fmla="*/ 8 h 66"/>
              <a:gd name="T40" fmla="*/ 57 w 68"/>
              <a:gd name="T41" fmla="*/ 16 h 66"/>
              <a:gd name="T42" fmla="*/ 59 w 68"/>
              <a:gd name="T43" fmla="*/ 29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8" h="66">
                <a:moveTo>
                  <a:pt x="63" y="12"/>
                </a:moveTo>
                <a:cubicBezTo>
                  <a:pt x="60" y="6"/>
                  <a:pt x="55" y="2"/>
                  <a:pt x="48" y="1"/>
                </a:cubicBezTo>
                <a:cubicBezTo>
                  <a:pt x="46" y="0"/>
                  <a:pt x="44" y="0"/>
                  <a:pt x="42" y="0"/>
                </a:cubicBezTo>
                <a:cubicBezTo>
                  <a:pt x="31" y="0"/>
                  <a:pt x="21" y="8"/>
                  <a:pt x="18" y="19"/>
                </a:cubicBezTo>
                <a:cubicBezTo>
                  <a:pt x="17" y="25"/>
                  <a:pt x="18" y="32"/>
                  <a:pt x="21" y="37"/>
                </a:cubicBezTo>
                <a:cubicBezTo>
                  <a:pt x="2" y="56"/>
                  <a:pt x="2" y="56"/>
                  <a:pt x="2" y="56"/>
                </a:cubicBezTo>
                <a:cubicBezTo>
                  <a:pt x="0" y="58"/>
                  <a:pt x="0" y="62"/>
                  <a:pt x="2" y="65"/>
                </a:cubicBezTo>
                <a:cubicBezTo>
                  <a:pt x="4" y="66"/>
                  <a:pt x="5" y="66"/>
                  <a:pt x="7" y="66"/>
                </a:cubicBezTo>
                <a:cubicBezTo>
                  <a:pt x="8" y="66"/>
                  <a:pt x="10" y="66"/>
                  <a:pt x="11" y="65"/>
                </a:cubicBezTo>
                <a:cubicBezTo>
                  <a:pt x="30" y="46"/>
                  <a:pt x="30" y="46"/>
                  <a:pt x="30" y="46"/>
                </a:cubicBezTo>
                <a:cubicBezTo>
                  <a:pt x="32" y="47"/>
                  <a:pt x="34" y="48"/>
                  <a:pt x="36" y="49"/>
                </a:cubicBezTo>
                <a:cubicBezTo>
                  <a:pt x="38" y="49"/>
                  <a:pt x="40" y="50"/>
                  <a:pt x="42" y="50"/>
                </a:cubicBezTo>
                <a:cubicBezTo>
                  <a:pt x="54" y="50"/>
                  <a:pt x="64" y="42"/>
                  <a:pt x="66" y="31"/>
                </a:cubicBezTo>
                <a:cubicBezTo>
                  <a:pt x="68" y="24"/>
                  <a:pt x="67" y="18"/>
                  <a:pt x="63" y="12"/>
                </a:cubicBezTo>
                <a:close/>
                <a:moveTo>
                  <a:pt x="59" y="29"/>
                </a:moveTo>
                <a:cubicBezTo>
                  <a:pt x="57" y="37"/>
                  <a:pt x="50" y="42"/>
                  <a:pt x="42" y="42"/>
                </a:cubicBezTo>
                <a:cubicBezTo>
                  <a:pt x="41" y="42"/>
                  <a:pt x="40" y="42"/>
                  <a:pt x="38" y="42"/>
                </a:cubicBezTo>
                <a:cubicBezTo>
                  <a:pt x="29" y="39"/>
                  <a:pt x="23" y="30"/>
                  <a:pt x="26" y="21"/>
                </a:cubicBezTo>
                <a:cubicBezTo>
                  <a:pt x="28" y="13"/>
                  <a:pt x="34" y="8"/>
                  <a:pt x="42" y="8"/>
                </a:cubicBezTo>
                <a:cubicBezTo>
                  <a:pt x="44" y="8"/>
                  <a:pt x="45" y="8"/>
                  <a:pt x="46" y="8"/>
                </a:cubicBezTo>
                <a:cubicBezTo>
                  <a:pt x="51" y="9"/>
                  <a:pt x="55" y="12"/>
                  <a:pt x="57" y="16"/>
                </a:cubicBezTo>
                <a:cubicBezTo>
                  <a:pt x="59" y="20"/>
                  <a:pt x="60" y="25"/>
                  <a:pt x="59" y="29"/>
                </a:cubicBezTo>
                <a:close/>
              </a:path>
            </a:pathLst>
          </a:custGeom>
          <a:solidFill>
            <a:srgbClr val="FFFFFF"/>
          </a:solidFill>
          <a:ln>
            <a:noFill/>
          </a:ln>
          <a:extLst/>
        </p:spPr>
        <p:txBody>
          <a:bodyPr vert="horz" wrap="square" lIns="93278" tIns="46639" rIns="93278" bIns="46639" numCol="1" anchor="t" anchorCtr="0" compatLnSpc="1">
            <a:prstTxWarp prst="textNoShape">
              <a:avLst/>
            </a:prstTxWarp>
          </a:bodyPr>
          <a:lstStyle/>
          <a:p>
            <a:endParaRPr lang="en-US" dirty="0">
              <a:solidFill>
                <a:srgbClr val="000000"/>
              </a:solidFill>
            </a:endParaRPr>
          </a:p>
        </p:txBody>
      </p:sp>
    </p:spTree>
    <p:extLst>
      <p:ext uri="{BB962C8B-B14F-4D97-AF65-F5344CB8AC3E}">
        <p14:creationId xmlns:p14="http://schemas.microsoft.com/office/powerpoint/2010/main" val="3123239511"/>
      </p:ext>
    </p:extLst>
  </p:cSld>
  <p:clrMapOvr>
    <a:masterClrMapping/>
  </p:clrMapOvr>
  <p:transition spd="slow">
    <p:push/>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4000" dirty="0" smtClean="0"/>
              <a:t>Demo:  Planning for Search</a:t>
            </a:r>
            <a:endParaRPr lang="en-US" sz="4000" dirty="0"/>
          </a:p>
        </p:txBody>
      </p:sp>
      <p:sp>
        <p:nvSpPr>
          <p:cNvPr id="5" name="Text Placeholder 4"/>
          <p:cNvSpPr>
            <a:spLocks noGrp="1"/>
          </p:cNvSpPr>
          <p:nvPr>
            <p:ph type="body" sz="quarter" idx="12"/>
          </p:nvPr>
        </p:nvSpPr>
        <p:spPr/>
        <p:txBody>
          <a:bodyPr/>
          <a:lstStyle/>
          <a:p>
            <a:pPr lvl="0"/>
            <a:r>
              <a:rPr lang="en-US" sz="2000" spc="102" dirty="0" smtClean="0"/>
              <a:t>Understand the key search changes that you can start planning for today</a:t>
            </a:r>
            <a:endParaRPr lang="en-US" sz="2000" spc="-51" dirty="0"/>
          </a:p>
        </p:txBody>
      </p:sp>
    </p:spTree>
    <p:extLst>
      <p:ext uri="{BB962C8B-B14F-4D97-AF65-F5344CB8AC3E}">
        <p14:creationId xmlns:p14="http://schemas.microsoft.com/office/powerpoint/2010/main" val="844094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6230587" y="2657294"/>
            <a:ext cx="4150688" cy="1480405"/>
          </a:xfrm>
          <a:prstGeom prst="rect">
            <a:avLst/>
          </a:prstGeom>
          <a:noFill/>
        </p:spPr>
        <p:txBody>
          <a:bodyPr wrap="none" lIns="182880" tIns="146304" rIns="182880" bIns="146304" rtlCol="0">
            <a:spAutoFit/>
          </a:bodyPr>
          <a:lstStyle/>
          <a:p>
            <a:pPr>
              <a:lnSpc>
                <a:spcPct val="90000"/>
              </a:lnSpc>
              <a:spcAft>
                <a:spcPts val="600"/>
              </a:spcAft>
            </a:pPr>
            <a:r>
              <a:rPr lang="en-US" sz="4000" dirty="0" smtClean="0">
                <a:gradFill>
                  <a:gsLst>
                    <a:gs pos="2917">
                      <a:srgbClr val="505050"/>
                    </a:gs>
                    <a:gs pos="30000">
                      <a:srgbClr val="505050"/>
                    </a:gs>
                  </a:gsLst>
                  <a:lin ang="5400000" scaled="0"/>
                </a:gradFill>
              </a:rPr>
              <a:t>Bob deployed </a:t>
            </a:r>
          </a:p>
          <a:p>
            <a:pPr>
              <a:lnSpc>
                <a:spcPct val="90000"/>
              </a:lnSpc>
              <a:spcAft>
                <a:spcPts val="600"/>
              </a:spcAft>
            </a:pPr>
            <a:r>
              <a:rPr lang="en-US" sz="4000" dirty="0" smtClean="0">
                <a:gradFill>
                  <a:gsLst>
                    <a:gs pos="2917">
                      <a:srgbClr val="505050"/>
                    </a:gs>
                    <a:gs pos="30000">
                      <a:srgbClr val="505050"/>
                    </a:gs>
                  </a:gsLst>
                  <a:lin ang="5400000" scaled="0"/>
                </a:gradFill>
              </a:rPr>
              <a:t>SharePoint 2010.</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41437" y="2653231"/>
            <a:ext cx="4715872" cy="2777933"/>
          </a:xfrm>
          <a:prstGeom prst="rect">
            <a:avLst/>
          </a:prstGeom>
        </p:spPr>
      </p:pic>
    </p:spTree>
    <p:extLst>
      <p:ext uri="{BB962C8B-B14F-4D97-AF65-F5344CB8AC3E}">
        <p14:creationId xmlns:p14="http://schemas.microsoft.com/office/powerpoint/2010/main" val="1103695781"/>
      </p:ext>
    </p:extLst>
  </p:cSld>
  <p:clrMapOvr>
    <a:masterClrMapping/>
  </p:clrMapOvr>
  <p:transition>
    <p:fade/>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bwMode="auto">
          <a:xfrm>
            <a:off x="2501" y="-1"/>
            <a:ext cx="5438566" cy="6994525"/>
          </a:xfrm>
          <a:prstGeom prst="rect">
            <a:avLst/>
          </a:prstGeom>
          <a:solidFill>
            <a:srgbClr val="EB3C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solidFill>
                <a:srgbClr val="FFFFFF"/>
              </a:solidFill>
              <a:ea typeface="Segoe UI" pitchFamily="34" charset="0"/>
              <a:cs typeface="Segoe UI" pitchFamily="34" charset="0"/>
            </a:endParaRPr>
          </a:p>
        </p:txBody>
      </p:sp>
      <p:sp>
        <p:nvSpPr>
          <p:cNvPr id="2" name="Title 1"/>
          <p:cNvSpPr>
            <a:spLocks noGrp="1"/>
          </p:cNvSpPr>
          <p:nvPr>
            <p:ph type="title"/>
          </p:nvPr>
        </p:nvSpPr>
        <p:spPr/>
        <p:txBody>
          <a:bodyPr/>
          <a:lstStyle/>
          <a:p>
            <a:r>
              <a:rPr lang="en-US" sz="4896" dirty="0" smtClean="0">
                <a:solidFill>
                  <a:schemeClr val="bg1"/>
                </a:solidFill>
              </a:rPr>
              <a:t>3. Plan for </a:t>
            </a:r>
            <a:br>
              <a:rPr lang="en-US" sz="4896" dirty="0" smtClean="0">
                <a:solidFill>
                  <a:schemeClr val="bg1"/>
                </a:solidFill>
              </a:rPr>
            </a:br>
            <a:r>
              <a:rPr lang="en-US" sz="4896" dirty="0" smtClean="0">
                <a:solidFill>
                  <a:schemeClr val="bg1"/>
                </a:solidFill>
              </a:rPr>
              <a:t>Social</a:t>
            </a:r>
            <a:endParaRPr lang="en-US" sz="4896" dirty="0">
              <a:solidFill>
                <a:schemeClr val="bg1"/>
              </a:solidFill>
            </a:endParaRPr>
          </a:p>
        </p:txBody>
      </p:sp>
      <p:sp>
        <p:nvSpPr>
          <p:cNvPr id="6" name="TextBox 5"/>
          <p:cNvSpPr txBox="1"/>
          <p:nvPr/>
        </p:nvSpPr>
        <p:spPr>
          <a:xfrm>
            <a:off x="6065837" y="1849913"/>
            <a:ext cx="5835982" cy="3939540"/>
          </a:xfrm>
          <a:prstGeom prst="rect">
            <a:avLst/>
          </a:prstGeom>
          <a:noFill/>
        </p:spPr>
        <p:txBody>
          <a:bodyPr wrap="square" lIns="0" tIns="0" rIns="0" bIns="0" rtlCol="0">
            <a:spAutoFit/>
          </a:bodyPr>
          <a:lstStyle/>
          <a:p>
            <a:r>
              <a:rPr lang="en-US" sz="3200" dirty="0" smtClean="0">
                <a:solidFill>
                  <a:srgbClr val="505050"/>
                </a:solidFill>
              </a:rPr>
              <a:t>Social features rely heavily on profiles</a:t>
            </a:r>
          </a:p>
          <a:p>
            <a:endParaRPr lang="en-US" sz="3200" dirty="0">
              <a:solidFill>
                <a:srgbClr val="505050"/>
              </a:solidFill>
            </a:endParaRPr>
          </a:p>
          <a:p>
            <a:r>
              <a:rPr lang="en-US" sz="3200" dirty="0" smtClean="0">
                <a:solidFill>
                  <a:srgbClr val="505050"/>
                </a:solidFill>
              </a:rPr>
              <a:t>Reliable profile information is harder than you think</a:t>
            </a:r>
          </a:p>
          <a:p>
            <a:endParaRPr lang="en-US" sz="3200" dirty="0">
              <a:solidFill>
                <a:srgbClr val="505050"/>
              </a:solidFill>
            </a:endParaRPr>
          </a:p>
          <a:p>
            <a:r>
              <a:rPr lang="en-US" sz="3200" dirty="0" smtClean="0">
                <a:solidFill>
                  <a:srgbClr val="505050"/>
                </a:solidFill>
              </a:rPr>
              <a:t>Invest in planning and governance in this area</a:t>
            </a:r>
            <a:endParaRPr lang="en-US" sz="3200" dirty="0">
              <a:solidFill>
                <a:srgbClr val="505050"/>
              </a:solidFill>
            </a:endParaRPr>
          </a:p>
        </p:txBody>
      </p:sp>
      <p:sp>
        <p:nvSpPr>
          <p:cNvPr id="8" name="Rectangle 7"/>
          <p:cNvSpPr/>
          <p:nvPr/>
        </p:nvSpPr>
        <p:spPr bwMode="auto">
          <a:xfrm>
            <a:off x="7383361" y="147397"/>
            <a:ext cx="183369" cy="186521"/>
          </a:xfrm>
          <a:prstGeom prst="rect">
            <a:avLst/>
          </a:prstGeom>
          <a:noFill/>
          <a:ln w="3175">
            <a:solidFill>
              <a:srgbClr val="50505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
        <p:nvSpPr>
          <p:cNvPr id="9" name="Rectangle 8"/>
          <p:cNvSpPr/>
          <p:nvPr/>
        </p:nvSpPr>
        <p:spPr bwMode="auto">
          <a:xfrm>
            <a:off x="7383361" y="144465"/>
            <a:ext cx="1143000" cy="1143000"/>
          </a:xfrm>
          <a:prstGeom prst="rect">
            <a:avLst/>
          </a:prstGeom>
          <a:solidFill>
            <a:srgbClr val="FFB900"/>
          </a:solidFill>
          <a:ln w="254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endParaRPr lang="en-US" sz="1400" dirty="0">
              <a:gradFill>
                <a:gsLst>
                  <a:gs pos="0">
                    <a:srgbClr val="FFFFFF"/>
                  </a:gs>
                  <a:gs pos="100000">
                    <a:srgbClr val="FFFFFF"/>
                  </a:gs>
                </a:gsLst>
                <a:lin ang="5400000" scaled="0"/>
              </a:gradFill>
              <a:ea typeface="Segoe UI" pitchFamily="34" charset="0"/>
              <a:cs typeface="Segoe UI" pitchFamily="34" charset="0"/>
            </a:endParaRPr>
          </a:p>
        </p:txBody>
      </p:sp>
      <p:sp>
        <p:nvSpPr>
          <p:cNvPr id="11" name="Rectangle 10"/>
          <p:cNvSpPr/>
          <p:nvPr/>
        </p:nvSpPr>
        <p:spPr bwMode="auto">
          <a:xfrm>
            <a:off x="8678761" y="144463"/>
            <a:ext cx="1067043" cy="1143001"/>
          </a:xfrm>
          <a:prstGeom prst="rect">
            <a:avLst/>
          </a:prstGeom>
          <a:solidFill>
            <a:srgbClr val="FF8C00"/>
          </a:solidFill>
          <a:ln w="254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US" sz="28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12" name="Rectangle 11"/>
          <p:cNvSpPr/>
          <p:nvPr/>
        </p:nvSpPr>
        <p:spPr bwMode="auto">
          <a:xfrm>
            <a:off x="9952281" y="144462"/>
            <a:ext cx="1012479" cy="1143001"/>
          </a:xfrm>
          <a:prstGeom prst="rect">
            <a:avLst/>
          </a:prstGeom>
          <a:solidFill>
            <a:srgbClr val="EB3C00"/>
          </a:solidFill>
          <a:ln w="25400">
            <a:solidFill>
              <a:srgbClr val="00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
        <p:nvSpPr>
          <p:cNvPr id="13" name="Rectangle 12"/>
          <p:cNvSpPr/>
          <p:nvPr/>
        </p:nvSpPr>
        <p:spPr bwMode="auto">
          <a:xfrm>
            <a:off x="11171237" y="144462"/>
            <a:ext cx="1088924" cy="1143001"/>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
        <p:nvSpPr>
          <p:cNvPr id="14" name="Freeform 144"/>
          <p:cNvSpPr>
            <a:spLocks noEditPoints="1"/>
          </p:cNvSpPr>
          <p:nvPr/>
        </p:nvSpPr>
        <p:spPr bwMode="black">
          <a:xfrm>
            <a:off x="2103437" y="3040062"/>
            <a:ext cx="838200" cy="1066800"/>
          </a:xfrm>
          <a:custGeom>
            <a:avLst/>
            <a:gdLst>
              <a:gd name="T0" fmla="*/ 35 w 46"/>
              <a:gd name="T1" fmla="*/ 7 h 84"/>
              <a:gd name="T2" fmla="*/ 29 w 46"/>
              <a:gd name="T3" fmla="*/ 14 h 84"/>
              <a:gd name="T4" fmla="*/ 22 w 46"/>
              <a:gd name="T5" fmla="*/ 7 h 84"/>
              <a:gd name="T6" fmla="*/ 29 w 46"/>
              <a:gd name="T7" fmla="*/ 0 h 84"/>
              <a:gd name="T8" fmla="*/ 35 w 46"/>
              <a:gd name="T9" fmla="*/ 7 h 84"/>
              <a:gd name="T10" fmla="*/ 20 w 46"/>
              <a:gd name="T11" fmla="*/ 12 h 84"/>
              <a:gd name="T12" fmla="*/ 2 w 46"/>
              <a:gd name="T13" fmla="*/ 22 h 84"/>
              <a:gd name="T14" fmla="*/ 0 w 46"/>
              <a:gd name="T15" fmla="*/ 41 h 84"/>
              <a:gd name="T16" fmla="*/ 6 w 46"/>
              <a:gd name="T17" fmla="*/ 41 h 84"/>
              <a:gd name="T18" fmla="*/ 7 w 46"/>
              <a:gd name="T19" fmla="*/ 26 h 84"/>
              <a:gd name="T20" fmla="*/ 15 w 46"/>
              <a:gd name="T21" fmla="*/ 22 h 84"/>
              <a:gd name="T22" fmla="*/ 10 w 46"/>
              <a:gd name="T23" fmla="*/ 37 h 84"/>
              <a:gd name="T24" fmla="*/ 12 w 46"/>
              <a:gd name="T25" fmla="*/ 45 h 84"/>
              <a:gd name="T26" fmla="*/ 0 w 46"/>
              <a:gd name="T27" fmla="*/ 82 h 84"/>
              <a:gd name="T28" fmla="*/ 8 w 46"/>
              <a:gd name="T29" fmla="*/ 84 h 84"/>
              <a:gd name="T30" fmla="*/ 18 w 46"/>
              <a:gd name="T31" fmla="*/ 57 h 84"/>
              <a:gd name="T32" fmla="*/ 21 w 46"/>
              <a:gd name="T33" fmla="*/ 62 h 84"/>
              <a:gd name="T34" fmla="*/ 27 w 46"/>
              <a:gd name="T35" fmla="*/ 84 h 84"/>
              <a:gd name="T36" fmla="*/ 36 w 46"/>
              <a:gd name="T37" fmla="*/ 81 h 84"/>
              <a:gd name="T38" fmla="*/ 29 w 46"/>
              <a:gd name="T39" fmla="*/ 56 h 84"/>
              <a:gd name="T40" fmla="*/ 22 w 46"/>
              <a:gd name="T41" fmla="*/ 45 h 84"/>
              <a:gd name="T42" fmla="*/ 27 w 46"/>
              <a:gd name="T43" fmla="*/ 29 h 84"/>
              <a:gd name="T44" fmla="*/ 29 w 46"/>
              <a:gd name="T45" fmla="*/ 35 h 84"/>
              <a:gd name="T46" fmla="*/ 44 w 46"/>
              <a:gd name="T47" fmla="*/ 41 h 84"/>
              <a:gd name="T48" fmla="*/ 46 w 46"/>
              <a:gd name="T49" fmla="*/ 35 h 84"/>
              <a:gd name="T50" fmla="*/ 35 w 46"/>
              <a:gd name="T51" fmla="*/ 30 h 84"/>
              <a:gd name="T52" fmla="*/ 31 w 46"/>
              <a:gd name="T53" fmla="*/ 17 h 84"/>
              <a:gd name="T54" fmla="*/ 20 w 46"/>
              <a:gd name="T55" fmla="*/ 12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6" h="84">
                <a:moveTo>
                  <a:pt x="35" y="7"/>
                </a:moveTo>
                <a:cubicBezTo>
                  <a:pt x="35" y="11"/>
                  <a:pt x="33" y="14"/>
                  <a:pt x="29" y="14"/>
                </a:cubicBezTo>
                <a:cubicBezTo>
                  <a:pt x="25" y="14"/>
                  <a:pt x="22" y="11"/>
                  <a:pt x="22" y="7"/>
                </a:cubicBezTo>
                <a:cubicBezTo>
                  <a:pt x="22" y="3"/>
                  <a:pt x="25" y="0"/>
                  <a:pt x="29" y="0"/>
                </a:cubicBezTo>
                <a:cubicBezTo>
                  <a:pt x="33" y="0"/>
                  <a:pt x="35" y="3"/>
                  <a:pt x="35" y="7"/>
                </a:cubicBezTo>
                <a:moveTo>
                  <a:pt x="20" y="12"/>
                </a:moveTo>
                <a:cubicBezTo>
                  <a:pt x="2" y="22"/>
                  <a:pt x="2" y="22"/>
                  <a:pt x="2" y="22"/>
                </a:cubicBezTo>
                <a:cubicBezTo>
                  <a:pt x="0" y="41"/>
                  <a:pt x="0" y="41"/>
                  <a:pt x="0" y="41"/>
                </a:cubicBezTo>
                <a:cubicBezTo>
                  <a:pt x="6" y="41"/>
                  <a:pt x="6" y="41"/>
                  <a:pt x="6" y="41"/>
                </a:cubicBezTo>
                <a:cubicBezTo>
                  <a:pt x="7" y="26"/>
                  <a:pt x="7" y="26"/>
                  <a:pt x="7" y="26"/>
                </a:cubicBezTo>
                <a:cubicBezTo>
                  <a:pt x="15" y="22"/>
                  <a:pt x="15" y="22"/>
                  <a:pt x="15" y="22"/>
                </a:cubicBezTo>
                <a:cubicBezTo>
                  <a:pt x="15" y="22"/>
                  <a:pt x="11" y="34"/>
                  <a:pt x="10" y="37"/>
                </a:cubicBezTo>
                <a:cubicBezTo>
                  <a:pt x="9" y="39"/>
                  <a:pt x="11" y="43"/>
                  <a:pt x="12" y="45"/>
                </a:cubicBezTo>
                <a:cubicBezTo>
                  <a:pt x="0" y="82"/>
                  <a:pt x="0" y="82"/>
                  <a:pt x="0" y="82"/>
                </a:cubicBezTo>
                <a:cubicBezTo>
                  <a:pt x="8" y="84"/>
                  <a:pt x="8" y="84"/>
                  <a:pt x="8" y="84"/>
                </a:cubicBezTo>
                <a:cubicBezTo>
                  <a:pt x="18" y="57"/>
                  <a:pt x="18" y="57"/>
                  <a:pt x="18" y="57"/>
                </a:cubicBezTo>
                <a:cubicBezTo>
                  <a:pt x="21" y="62"/>
                  <a:pt x="21" y="62"/>
                  <a:pt x="21" y="62"/>
                </a:cubicBezTo>
                <a:cubicBezTo>
                  <a:pt x="27" y="84"/>
                  <a:pt x="27" y="84"/>
                  <a:pt x="27" y="84"/>
                </a:cubicBezTo>
                <a:cubicBezTo>
                  <a:pt x="36" y="81"/>
                  <a:pt x="36" y="81"/>
                  <a:pt x="36" y="81"/>
                </a:cubicBezTo>
                <a:cubicBezTo>
                  <a:pt x="29" y="56"/>
                  <a:pt x="29" y="56"/>
                  <a:pt x="29" y="56"/>
                </a:cubicBezTo>
                <a:cubicBezTo>
                  <a:pt x="22" y="45"/>
                  <a:pt x="22" y="45"/>
                  <a:pt x="22" y="45"/>
                </a:cubicBezTo>
                <a:cubicBezTo>
                  <a:pt x="27" y="29"/>
                  <a:pt x="27" y="29"/>
                  <a:pt x="27" y="29"/>
                </a:cubicBezTo>
                <a:cubicBezTo>
                  <a:pt x="29" y="35"/>
                  <a:pt x="29" y="35"/>
                  <a:pt x="29" y="35"/>
                </a:cubicBezTo>
                <a:cubicBezTo>
                  <a:pt x="44" y="41"/>
                  <a:pt x="44" y="41"/>
                  <a:pt x="44" y="41"/>
                </a:cubicBezTo>
                <a:cubicBezTo>
                  <a:pt x="46" y="35"/>
                  <a:pt x="46" y="35"/>
                  <a:pt x="46" y="35"/>
                </a:cubicBezTo>
                <a:cubicBezTo>
                  <a:pt x="35" y="30"/>
                  <a:pt x="35" y="30"/>
                  <a:pt x="35" y="30"/>
                </a:cubicBezTo>
                <a:cubicBezTo>
                  <a:pt x="31" y="17"/>
                  <a:pt x="31" y="17"/>
                  <a:pt x="31" y="17"/>
                </a:cubicBezTo>
                <a:lnTo>
                  <a:pt x="20" y="12"/>
                </a:lnTo>
                <a:close/>
              </a:path>
            </a:pathLst>
          </a:custGeom>
          <a:solidFill>
            <a:srgbClr val="FFFFFF"/>
          </a:solidFill>
          <a:ln>
            <a:noFill/>
          </a:ln>
          <a:extLst/>
        </p:spPr>
        <p:txBody>
          <a:bodyPr vert="horz" wrap="square" lIns="93278" tIns="46639" rIns="93278" bIns="46639" numCol="1" anchor="t" anchorCtr="0" compatLnSpc="1">
            <a:prstTxWarp prst="textNoShape">
              <a:avLst/>
            </a:prstTxWarp>
          </a:bodyPr>
          <a:lstStyle/>
          <a:p>
            <a:endParaRPr lang="en-US" dirty="0">
              <a:solidFill>
                <a:srgbClr val="000000"/>
              </a:solidFill>
            </a:endParaRPr>
          </a:p>
        </p:txBody>
      </p:sp>
    </p:spTree>
    <p:extLst>
      <p:ext uri="{BB962C8B-B14F-4D97-AF65-F5344CB8AC3E}">
        <p14:creationId xmlns:p14="http://schemas.microsoft.com/office/powerpoint/2010/main" val="2201795676"/>
      </p:ext>
    </p:extLst>
  </p:cSld>
  <p:clrMapOvr>
    <a:masterClrMapping/>
  </p:clrMapOvr>
  <p:transition spd="slow">
    <p:push/>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bwMode="auto">
          <a:xfrm>
            <a:off x="2501" y="-1"/>
            <a:ext cx="5438566" cy="6994525"/>
          </a:xfrm>
          <a:prstGeom prst="rect">
            <a:avLst/>
          </a:prstGeom>
          <a:solidFill>
            <a:srgbClr val="EB3C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solidFill>
                <a:srgbClr val="FFFFFF"/>
              </a:solidFill>
              <a:ea typeface="Segoe UI" pitchFamily="34" charset="0"/>
              <a:cs typeface="Segoe UI" pitchFamily="34" charset="0"/>
            </a:endParaRPr>
          </a:p>
        </p:txBody>
      </p:sp>
      <p:sp>
        <p:nvSpPr>
          <p:cNvPr id="2" name="Title 1"/>
          <p:cNvSpPr>
            <a:spLocks noGrp="1"/>
          </p:cNvSpPr>
          <p:nvPr>
            <p:ph type="title"/>
          </p:nvPr>
        </p:nvSpPr>
        <p:spPr/>
        <p:txBody>
          <a:bodyPr/>
          <a:lstStyle/>
          <a:p>
            <a:r>
              <a:rPr lang="en-US" sz="4896" dirty="0" smtClean="0">
                <a:solidFill>
                  <a:schemeClr val="bg1"/>
                </a:solidFill>
              </a:rPr>
              <a:t>3. Plan for </a:t>
            </a:r>
            <a:br>
              <a:rPr lang="en-US" sz="4896" dirty="0" smtClean="0">
                <a:solidFill>
                  <a:schemeClr val="bg1"/>
                </a:solidFill>
              </a:rPr>
            </a:br>
            <a:r>
              <a:rPr lang="en-US" sz="4896" dirty="0" smtClean="0">
                <a:solidFill>
                  <a:schemeClr val="bg1"/>
                </a:solidFill>
              </a:rPr>
              <a:t>Social: 7 Steps</a:t>
            </a:r>
            <a:endParaRPr lang="en-US" sz="4896" dirty="0">
              <a:solidFill>
                <a:schemeClr val="bg1"/>
              </a:solidFill>
            </a:endParaRPr>
          </a:p>
        </p:txBody>
      </p:sp>
      <p:sp>
        <p:nvSpPr>
          <p:cNvPr id="6" name="TextBox 5"/>
          <p:cNvSpPr txBox="1"/>
          <p:nvPr/>
        </p:nvSpPr>
        <p:spPr>
          <a:xfrm>
            <a:off x="6065837" y="1592262"/>
            <a:ext cx="5835982" cy="4739759"/>
          </a:xfrm>
          <a:prstGeom prst="rect">
            <a:avLst/>
          </a:prstGeom>
          <a:noFill/>
        </p:spPr>
        <p:txBody>
          <a:bodyPr wrap="square" lIns="0" tIns="0" rIns="0" bIns="0" rtlCol="0">
            <a:spAutoFit/>
          </a:bodyPr>
          <a:lstStyle/>
          <a:p>
            <a:pPr marL="514350" indent="-514350">
              <a:buFont typeface="+mj-lt"/>
              <a:buAutoNum type="arabicPeriod"/>
            </a:pPr>
            <a:r>
              <a:rPr lang="en-US" sz="2800" dirty="0">
                <a:solidFill>
                  <a:srgbClr val="505050"/>
                </a:solidFill>
              </a:rPr>
              <a:t>Identify stakeholders</a:t>
            </a:r>
          </a:p>
          <a:p>
            <a:pPr marL="514350" indent="-514350">
              <a:buFont typeface="+mj-lt"/>
              <a:buAutoNum type="arabicPeriod"/>
            </a:pPr>
            <a:r>
              <a:rPr lang="en-US" sz="2800" dirty="0">
                <a:solidFill>
                  <a:srgbClr val="505050"/>
                </a:solidFill>
              </a:rPr>
              <a:t>Identify how the profile information will be used</a:t>
            </a:r>
          </a:p>
          <a:p>
            <a:pPr marL="514350" indent="-514350">
              <a:buFont typeface="+mj-lt"/>
              <a:buAutoNum type="arabicPeriod"/>
            </a:pPr>
            <a:r>
              <a:rPr lang="en-US" sz="2800" dirty="0">
                <a:solidFill>
                  <a:srgbClr val="505050"/>
                </a:solidFill>
              </a:rPr>
              <a:t>Identify directory services and business systems</a:t>
            </a:r>
          </a:p>
          <a:p>
            <a:pPr marL="514350" indent="-514350">
              <a:buFont typeface="+mj-lt"/>
              <a:buAutoNum type="arabicPeriod"/>
            </a:pPr>
            <a:r>
              <a:rPr lang="en-US" sz="2800" dirty="0">
                <a:solidFill>
                  <a:srgbClr val="505050"/>
                </a:solidFill>
              </a:rPr>
              <a:t>Determine which properties to include</a:t>
            </a:r>
          </a:p>
          <a:p>
            <a:pPr marL="514350" indent="-514350">
              <a:buFont typeface="+mj-lt"/>
              <a:buAutoNum type="arabicPeriod"/>
            </a:pPr>
            <a:r>
              <a:rPr lang="en-US" sz="2800" dirty="0">
                <a:solidFill>
                  <a:srgbClr val="505050"/>
                </a:solidFill>
              </a:rPr>
              <a:t>Determine property details </a:t>
            </a:r>
          </a:p>
          <a:p>
            <a:pPr marL="514350" indent="-514350">
              <a:buFont typeface="+mj-lt"/>
              <a:buAutoNum type="arabicPeriod"/>
            </a:pPr>
            <a:r>
              <a:rPr lang="en-US" sz="2800" dirty="0">
                <a:solidFill>
                  <a:srgbClr val="505050"/>
                </a:solidFill>
              </a:rPr>
              <a:t>Determine personalization settings policies</a:t>
            </a:r>
          </a:p>
          <a:p>
            <a:pPr marL="514350" indent="-514350">
              <a:buFont typeface="+mj-lt"/>
              <a:buAutoNum type="arabicPeriod"/>
            </a:pPr>
            <a:r>
              <a:rPr lang="en-US" sz="2800" dirty="0">
                <a:solidFill>
                  <a:srgbClr val="505050"/>
                </a:solidFill>
              </a:rPr>
              <a:t>Plan for capacity</a:t>
            </a:r>
          </a:p>
        </p:txBody>
      </p:sp>
      <p:sp>
        <p:nvSpPr>
          <p:cNvPr id="8" name="Rectangle 7"/>
          <p:cNvSpPr/>
          <p:nvPr/>
        </p:nvSpPr>
        <p:spPr bwMode="auto">
          <a:xfrm>
            <a:off x="7383361" y="147397"/>
            <a:ext cx="183369" cy="186521"/>
          </a:xfrm>
          <a:prstGeom prst="rect">
            <a:avLst/>
          </a:prstGeom>
          <a:noFill/>
          <a:ln w="3175">
            <a:solidFill>
              <a:srgbClr val="50505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
        <p:nvSpPr>
          <p:cNvPr id="9" name="Rectangle 8"/>
          <p:cNvSpPr/>
          <p:nvPr/>
        </p:nvSpPr>
        <p:spPr bwMode="auto">
          <a:xfrm>
            <a:off x="7383361" y="144465"/>
            <a:ext cx="1143000" cy="1143000"/>
          </a:xfrm>
          <a:prstGeom prst="rect">
            <a:avLst/>
          </a:prstGeom>
          <a:solidFill>
            <a:srgbClr val="FFB900"/>
          </a:solidFill>
          <a:ln w="254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endParaRPr lang="en-US" sz="1400" dirty="0">
              <a:gradFill>
                <a:gsLst>
                  <a:gs pos="0">
                    <a:srgbClr val="FFFFFF"/>
                  </a:gs>
                  <a:gs pos="100000">
                    <a:srgbClr val="FFFFFF"/>
                  </a:gs>
                </a:gsLst>
                <a:lin ang="5400000" scaled="0"/>
              </a:gradFill>
              <a:ea typeface="Segoe UI" pitchFamily="34" charset="0"/>
              <a:cs typeface="Segoe UI" pitchFamily="34" charset="0"/>
            </a:endParaRPr>
          </a:p>
        </p:txBody>
      </p:sp>
      <p:sp>
        <p:nvSpPr>
          <p:cNvPr id="11" name="Rectangle 10"/>
          <p:cNvSpPr/>
          <p:nvPr/>
        </p:nvSpPr>
        <p:spPr bwMode="auto">
          <a:xfrm>
            <a:off x="8678761" y="144463"/>
            <a:ext cx="1067043" cy="1143001"/>
          </a:xfrm>
          <a:prstGeom prst="rect">
            <a:avLst/>
          </a:prstGeom>
          <a:solidFill>
            <a:srgbClr val="FF8C00"/>
          </a:solidFill>
          <a:ln w="254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US" sz="28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12" name="Rectangle 11"/>
          <p:cNvSpPr/>
          <p:nvPr/>
        </p:nvSpPr>
        <p:spPr bwMode="auto">
          <a:xfrm>
            <a:off x="9952281" y="144462"/>
            <a:ext cx="1012479" cy="1143001"/>
          </a:xfrm>
          <a:prstGeom prst="rect">
            <a:avLst/>
          </a:prstGeom>
          <a:solidFill>
            <a:srgbClr val="EB3C00"/>
          </a:solidFill>
          <a:ln w="25400">
            <a:solidFill>
              <a:srgbClr val="00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
        <p:nvSpPr>
          <p:cNvPr id="13" name="Rectangle 12"/>
          <p:cNvSpPr/>
          <p:nvPr/>
        </p:nvSpPr>
        <p:spPr bwMode="auto">
          <a:xfrm>
            <a:off x="11171237" y="144462"/>
            <a:ext cx="1088924" cy="1143001"/>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
        <p:nvSpPr>
          <p:cNvPr id="14" name="Freeform 144"/>
          <p:cNvSpPr>
            <a:spLocks noEditPoints="1"/>
          </p:cNvSpPr>
          <p:nvPr/>
        </p:nvSpPr>
        <p:spPr bwMode="black">
          <a:xfrm>
            <a:off x="2103437" y="3040062"/>
            <a:ext cx="838200" cy="1066800"/>
          </a:xfrm>
          <a:custGeom>
            <a:avLst/>
            <a:gdLst>
              <a:gd name="T0" fmla="*/ 35 w 46"/>
              <a:gd name="T1" fmla="*/ 7 h 84"/>
              <a:gd name="T2" fmla="*/ 29 w 46"/>
              <a:gd name="T3" fmla="*/ 14 h 84"/>
              <a:gd name="T4" fmla="*/ 22 w 46"/>
              <a:gd name="T5" fmla="*/ 7 h 84"/>
              <a:gd name="T6" fmla="*/ 29 w 46"/>
              <a:gd name="T7" fmla="*/ 0 h 84"/>
              <a:gd name="T8" fmla="*/ 35 w 46"/>
              <a:gd name="T9" fmla="*/ 7 h 84"/>
              <a:gd name="T10" fmla="*/ 20 w 46"/>
              <a:gd name="T11" fmla="*/ 12 h 84"/>
              <a:gd name="T12" fmla="*/ 2 w 46"/>
              <a:gd name="T13" fmla="*/ 22 h 84"/>
              <a:gd name="T14" fmla="*/ 0 w 46"/>
              <a:gd name="T15" fmla="*/ 41 h 84"/>
              <a:gd name="T16" fmla="*/ 6 w 46"/>
              <a:gd name="T17" fmla="*/ 41 h 84"/>
              <a:gd name="T18" fmla="*/ 7 w 46"/>
              <a:gd name="T19" fmla="*/ 26 h 84"/>
              <a:gd name="T20" fmla="*/ 15 w 46"/>
              <a:gd name="T21" fmla="*/ 22 h 84"/>
              <a:gd name="T22" fmla="*/ 10 w 46"/>
              <a:gd name="T23" fmla="*/ 37 h 84"/>
              <a:gd name="T24" fmla="*/ 12 w 46"/>
              <a:gd name="T25" fmla="*/ 45 h 84"/>
              <a:gd name="T26" fmla="*/ 0 w 46"/>
              <a:gd name="T27" fmla="*/ 82 h 84"/>
              <a:gd name="T28" fmla="*/ 8 w 46"/>
              <a:gd name="T29" fmla="*/ 84 h 84"/>
              <a:gd name="T30" fmla="*/ 18 w 46"/>
              <a:gd name="T31" fmla="*/ 57 h 84"/>
              <a:gd name="T32" fmla="*/ 21 w 46"/>
              <a:gd name="T33" fmla="*/ 62 h 84"/>
              <a:gd name="T34" fmla="*/ 27 w 46"/>
              <a:gd name="T35" fmla="*/ 84 h 84"/>
              <a:gd name="T36" fmla="*/ 36 w 46"/>
              <a:gd name="T37" fmla="*/ 81 h 84"/>
              <a:gd name="T38" fmla="*/ 29 w 46"/>
              <a:gd name="T39" fmla="*/ 56 h 84"/>
              <a:gd name="T40" fmla="*/ 22 w 46"/>
              <a:gd name="T41" fmla="*/ 45 h 84"/>
              <a:gd name="T42" fmla="*/ 27 w 46"/>
              <a:gd name="T43" fmla="*/ 29 h 84"/>
              <a:gd name="T44" fmla="*/ 29 w 46"/>
              <a:gd name="T45" fmla="*/ 35 h 84"/>
              <a:gd name="T46" fmla="*/ 44 w 46"/>
              <a:gd name="T47" fmla="*/ 41 h 84"/>
              <a:gd name="T48" fmla="*/ 46 w 46"/>
              <a:gd name="T49" fmla="*/ 35 h 84"/>
              <a:gd name="T50" fmla="*/ 35 w 46"/>
              <a:gd name="T51" fmla="*/ 30 h 84"/>
              <a:gd name="T52" fmla="*/ 31 w 46"/>
              <a:gd name="T53" fmla="*/ 17 h 84"/>
              <a:gd name="T54" fmla="*/ 20 w 46"/>
              <a:gd name="T55" fmla="*/ 12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6" h="84">
                <a:moveTo>
                  <a:pt x="35" y="7"/>
                </a:moveTo>
                <a:cubicBezTo>
                  <a:pt x="35" y="11"/>
                  <a:pt x="33" y="14"/>
                  <a:pt x="29" y="14"/>
                </a:cubicBezTo>
                <a:cubicBezTo>
                  <a:pt x="25" y="14"/>
                  <a:pt x="22" y="11"/>
                  <a:pt x="22" y="7"/>
                </a:cubicBezTo>
                <a:cubicBezTo>
                  <a:pt x="22" y="3"/>
                  <a:pt x="25" y="0"/>
                  <a:pt x="29" y="0"/>
                </a:cubicBezTo>
                <a:cubicBezTo>
                  <a:pt x="33" y="0"/>
                  <a:pt x="35" y="3"/>
                  <a:pt x="35" y="7"/>
                </a:cubicBezTo>
                <a:moveTo>
                  <a:pt x="20" y="12"/>
                </a:moveTo>
                <a:cubicBezTo>
                  <a:pt x="2" y="22"/>
                  <a:pt x="2" y="22"/>
                  <a:pt x="2" y="22"/>
                </a:cubicBezTo>
                <a:cubicBezTo>
                  <a:pt x="0" y="41"/>
                  <a:pt x="0" y="41"/>
                  <a:pt x="0" y="41"/>
                </a:cubicBezTo>
                <a:cubicBezTo>
                  <a:pt x="6" y="41"/>
                  <a:pt x="6" y="41"/>
                  <a:pt x="6" y="41"/>
                </a:cubicBezTo>
                <a:cubicBezTo>
                  <a:pt x="7" y="26"/>
                  <a:pt x="7" y="26"/>
                  <a:pt x="7" y="26"/>
                </a:cubicBezTo>
                <a:cubicBezTo>
                  <a:pt x="15" y="22"/>
                  <a:pt x="15" y="22"/>
                  <a:pt x="15" y="22"/>
                </a:cubicBezTo>
                <a:cubicBezTo>
                  <a:pt x="15" y="22"/>
                  <a:pt x="11" y="34"/>
                  <a:pt x="10" y="37"/>
                </a:cubicBezTo>
                <a:cubicBezTo>
                  <a:pt x="9" y="39"/>
                  <a:pt x="11" y="43"/>
                  <a:pt x="12" y="45"/>
                </a:cubicBezTo>
                <a:cubicBezTo>
                  <a:pt x="0" y="82"/>
                  <a:pt x="0" y="82"/>
                  <a:pt x="0" y="82"/>
                </a:cubicBezTo>
                <a:cubicBezTo>
                  <a:pt x="8" y="84"/>
                  <a:pt x="8" y="84"/>
                  <a:pt x="8" y="84"/>
                </a:cubicBezTo>
                <a:cubicBezTo>
                  <a:pt x="18" y="57"/>
                  <a:pt x="18" y="57"/>
                  <a:pt x="18" y="57"/>
                </a:cubicBezTo>
                <a:cubicBezTo>
                  <a:pt x="21" y="62"/>
                  <a:pt x="21" y="62"/>
                  <a:pt x="21" y="62"/>
                </a:cubicBezTo>
                <a:cubicBezTo>
                  <a:pt x="27" y="84"/>
                  <a:pt x="27" y="84"/>
                  <a:pt x="27" y="84"/>
                </a:cubicBezTo>
                <a:cubicBezTo>
                  <a:pt x="36" y="81"/>
                  <a:pt x="36" y="81"/>
                  <a:pt x="36" y="81"/>
                </a:cubicBezTo>
                <a:cubicBezTo>
                  <a:pt x="29" y="56"/>
                  <a:pt x="29" y="56"/>
                  <a:pt x="29" y="56"/>
                </a:cubicBezTo>
                <a:cubicBezTo>
                  <a:pt x="22" y="45"/>
                  <a:pt x="22" y="45"/>
                  <a:pt x="22" y="45"/>
                </a:cubicBezTo>
                <a:cubicBezTo>
                  <a:pt x="27" y="29"/>
                  <a:pt x="27" y="29"/>
                  <a:pt x="27" y="29"/>
                </a:cubicBezTo>
                <a:cubicBezTo>
                  <a:pt x="29" y="35"/>
                  <a:pt x="29" y="35"/>
                  <a:pt x="29" y="35"/>
                </a:cubicBezTo>
                <a:cubicBezTo>
                  <a:pt x="44" y="41"/>
                  <a:pt x="44" y="41"/>
                  <a:pt x="44" y="41"/>
                </a:cubicBezTo>
                <a:cubicBezTo>
                  <a:pt x="46" y="35"/>
                  <a:pt x="46" y="35"/>
                  <a:pt x="46" y="35"/>
                </a:cubicBezTo>
                <a:cubicBezTo>
                  <a:pt x="35" y="30"/>
                  <a:pt x="35" y="30"/>
                  <a:pt x="35" y="30"/>
                </a:cubicBezTo>
                <a:cubicBezTo>
                  <a:pt x="31" y="17"/>
                  <a:pt x="31" y="17"/>
                  <a:pt x="31" y="17"/>
                </a:cubicBezTo>
                <a:lnTo>
                  <a:pt x="20" y="12"/>
                </a:lnTo>
                <a:close/>
              </a:path>
            </a:pathLst>
          </a:custGeom>
          <a:solidFill>
            <a:srgbClr val="FFFFFF"/>
          </a:solidFill>
          <a:ln>
            <a:noFill/>
          </a:ln>
          <a:extLst/>
        </p:spPr>
        <p:txBody>
          <a:bodyPr vert="horz" wrap="square" lIns="93278" tIns="46639" rIns="93278" bIns="46639" numCol="1" anchor="t" anchorCtr="0" compatLnSpc="1">
            <a:prstTxWarp prst="textNoShape">
              <a:avLst/>
            </a:prstTxWarp>
          </a:bodyPr>
          <a:lstStyle/>
          <a:p>
            <a:endParaRPr lang="en-US" dirty="0">
              <a:solidFill>
                <a:srgbClr val="000000"/>
              </a:solidFill>
            </a:endParaRPr>
          </a:p>
        </p:txBody>
      </p:sp>
    </p:spTree>
    <p:extLst>
      <p:ext uri="{BB962C8B-B14F-4D97-AF65-F5344CB8AC3E}">
        <p14:creationId xmlns:p14="http://schemas.microsoft.com/office/powerpoint/2010/main" val="693395338"/>
      </p:ext>
    </p:extLst>
  </p:cSld>
  <p:clrMapOvr>
    <a:masterClrMapping/>
  </p:clrMapOvr>
  <p:transition spd="slow">
    <p:push/>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bwMode="auto">
          <a:xfrm>
            <a:off x="2501" y="-1"/>
            <a:ext cx="5438566" cy="6994525"/>
          </a:xfrm>
          <a:prstGeom prst="rect">
            <a:avLst/>
          </a:prstGeom>
          <a:solidFill>
            <a:srgbClr val="EB3C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solidFill>
                <a:srgbClr val="FFFFFF"/>
              </a:solidFill>
              <a:ea typeface="Segoe UI" pitchFamily="34" charset="0"/>
              <a:cs typeface="Segoe UI" pitchFamily="34" charset="0"/>
            </a:endParaRPr>
          </a:p>
        </p:txBody>
      </p:sp>
      <p:sp>
        <p:nvSpPr>
          <p:cNvPr id="2" name="Title 1"/>
          <p:cNvSpPr>
            <a:spLocks noGrp="1"/>
          </p:cNvSpPr>
          <p:nvPr>
            <p:ph type="title"/>
          </p:nvPr>
        </p:nvSpPr>
        <p:spPr/>
        <p:txBody>
          <a:bodyPr/>
          <a:lstStyle/>
          <a:p>
            <a:r>
              <a:rPr lang="en-US" sz="4896" dirty="0" smtClean="0">
                <a:solidFill>
                  <a:schemeClr val="bg1"/>
                </a:solidFill>
              </a:rPr>
              <a:t>3. Plan for </a:t>
            </a:r>
            <a:br>
              <a:rPr lang="en-US" sz="4896" dirty="0" smtClean="0">
                <a:solidFill>
                  <a:schemeClr val="bg1"/>
                </a:solidFill>
              </a:rPr>
            </a:br>
            <a:r>
              <a:rPr lang="en-US" sz="4896" dirty="0" smtClean="0">
                <a:solidFill>
                  <a:schemeClr val="bg1"/>
                </a:solidFill>
              </a:rPr>
              <a:t>Social</a:t>
            </a:r>
            <a:endParaRPr lang="en-US" sz="4896" dirty="0">
              <a:solidFill>
                <a:schemeClr val="bg1"/>
              </a:solidFill>
            </a:endParaRPr>
          </a:p>
        </p:txBody>
      </p:sp>
      <p:sp>
        <p:nvSpPr>
          <p:cNvPr id="6" name="TextBox 5"/>
          <p:cNvSpPr txBox="1"/>
          <p:nvPr/>
        </p:nvSpPr>
        <p:spPr>
          <a:xfrm>
            <a:off x="6065837" y="1849913"/>
            <a:ext cx="5835982" cy="4431983"/>
          </a:xfrm>
          <a:prstGeom prst="rect">
            <a:avLst/>
          </a:prstGeom>
          <a:noFill/>
        </p:spPr>
        <p:txBody>
          <a:bodyPr wrap="square" lIns="0" tIns="0" rIns="0" bIns="0" rtlCol="0">
            <a:spAutoFit/>
          </a:bodyPr>
          <a:lstStyle/>
          <a:p>
            <a:r>
              <a:rPr lang="en-US" sz="3200" dirty="0" smtClean="0">
                <a:solidFill>
                  <a:srgbClr val="505050"/>
                </a:solidFill>
              </a:rPr>
              <a:t>Remember, My Sites is three key features:</a:t>
            </a:r>
          </a:p>
          <a:p>
            <a:endParaRPr lang="en-US" sz="3200" dirty="0">
              <a:solidFill>
                <a:srgbClr val="505050"/>
              </a:solidFill>
            </a:endParaRPr>
          </a:p>
          <a:p>
            <a:pPr marL="514350" indent="-514350">
              <a:buFont typeface="+mj-lt"/>
              <a:buAutoNum type="arabicPeriod"/>
            </a:pPr>
            <a:r>
              <a:rPr lang="en-US" sz="3200" dirty="0" smtClean="0">
                <a:solidFill>
                  <a:srgbClr val="505050"/>
                </a:solidFill>
              </a:rPr>
              <a:t>Profiles</a:t>
            </a:r>
          </a:p>
          <a:p>
            <a:pPr marL="514350" indent="-514350">
              <a:buFont typeface="+mj-lt"/>
              <a:buAutoNum type="arabicPeriod"/>
            </a:pPr>
            <a:r>
              <a:rPr lang="en-US" sz="3200" dirty="0" smtClean="0">
                <a:solidFill>
                  <a:srgbClr val="505050"/>
                </a:solidFill>
              </a:rPr>
              <a:t>Personal Sites</a:t>
            </a:r>
          </a:p>
          <a:p>
            <a:pPr marL="514350" indent="-514350">
              <a:buFont typeface="+mj-lt"/>
              <a:buAutoNum type="arabicPeriod"/>
            </a:pPr>
            <a:r>
              <a:rPr lang="en-US" sz="3200" dirty="0" smtClean="0">
                <a:solidFill>
                  <a:srgbClr val="505050"/>
                </a:solidFill>
              </a:rPr>
              <a:t>Social (Newsfeeds, etc.)</a:t>
            </a:r>
          </a:p>
          <a:p>
            <a:pPr marL="514350" indent="-514350">
              <a:buFont typeface="+mj-lt"/>
              <a:buAutoNum type="arabicPeriod"/>
            </a:pPr>
            <a:endParaRPr lang="en-US" sz="3200" dirty="0">
              <a:solidFill>
                <a:srgbClr val="505050"/>
              </a:solidFill>
            </a:endParaRPr>
          </a:p>
          <a:p>
            <a:r>
              <a:rPr lang="en-US" sz="3200" dirty="0" smtClean="0">
                <a:solidFill>
                  <a:srgbClr val="505050"/>
                </a:solidFill>
              </a:rPr>
              <a:t>So…who can do what?</a:t>
            </a:r>
          </a:p>
          <a:p>
            <a:r>
              <a:rPr lang="en-US" sz="3200" dirty="0">
                <a:solidFill>
                  <a:srgbClr val="505050"/>
                </a:solidFill>
              </a:rPr>
              <a:t>[</a:t>
            </a:r>
            <a:r>
              <a:rPr lang="en-US" sz="3200" dirty="0" smtClean="0">
                <a:solidFill>
                  <a:srgbClr val="505050"/>
                </a:solidFill>
              </a:rPr>
              <a:t>plan permissions]</a:t>
            </a:r>
            <a:endParaRPr lang="en-US" sz="3200" dirty="0">
              <a:solidFill>
                <a:srgbClr val="505050"/>
              </a:solidFill>
            </a:endParaRPr>
          </a:p>
        </p:txBody>
      </p:sp>
      <p:sp>
        <p:nvSpPr>
          <p:cNvPr id="8" name="Rectangle 7"/>
          <p:cNvSpPr/>
          <p:nvPr/>
        </p:nvSpPr>
        <p:spPr bwMode="auto">
          <a:xfrm>
            <a:off x="7383361" y="147397"/>
            <a:ext cx="183369" cy="186521"/>
          </a:xfrm>
          <a:prstGeom prst="rect">
            <a:avLst/>
          </a:prstGeom>
          <a:noFill/>
          <a:ln w="3175">
            <a:solidFill>
              <a:srgbClr val="50505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
        <p:nvSpPr>
          <p:cNvPr id="9" name="Rectangle 8"/>
          <p:cNvSpPr/>
          <p:nvPr/>
        </p:nvSpPr>
        <p:spPr bwMode="auto">
          <a:xfrm>
            <a:off x="7383361" y="144465"/>
            <a:ext cx="1143000" cy="1143000"/>
          </a:xfrm>
          <a:prstGeom prst="rect">
            <a:avLst/>
          </a:prstGeom>
          <a:solidFill>
            <a:srgbClr val="FFB900"/>
          </a:solidFill>
          <a:ln w="254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endParaRPr lang="en-US" sz="1400" dirty="0">
              <a:gradFill>
                <a:gsLst>
                  <a:gs pos="0">
                    <a:srgbClr val="FFFFFF"/>
                  </a:gs>
                  <a:gs pos="100000">
                    <a:srgbClr val="FFFFFF"/>
                  </a:gs>
                </a:gsLst>
                <a:lin ang="5400000" scaled="0"/>
              </a:gradFill>
              <a:ea typeface="Segoe UI" pitchFamily="34" charset="0"/>
              <a:cs typeface="Segoe UI" pitchFamily="34" charset="0"/>
            </a:endParaRPr>
          </a:p>
        </p:txBody>
      </p:sp>
      <p:sp>
        <p:nvSpPr>
          <p:cNvPr id="11" name="Rectangle 10"/>
          <p:cNvSpPr/>
          <p:nvPr/>
        </p:nvSpPr>
        <p:spPr bwMode="auto">
          <a:xfrm>
            <a:off x="8678761" y="144463"/>
            <a:ext cx="1067043" cy="1143001"/>
          </a:xfrm>
          <a:prstGeom prst="rect">
            <a:avLst/>
          </a:prstGeom>
          <a:solidFill>
            <a:srgbClr val="FF8C00"/>
          </a:solidFill>
          <a:ln w="254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US" sz="28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12" name="Rectangle 11"/>
          <p:cNvSpPr/>
          <p:nvPr/>
        </p:nvSpPr>
        <p:spPr bwMode="auto">
          <a:xfrm>
            <a:off x="9952281" y="144462"/>
            <a:ext cx="1012479" cy="1143001"/>
          </a:xfrm>
          <a:prstGeom prst="rect">
            <a:avLst/>
          </a:prstGeom>
          <a:solidFill>
            <a:srgbClr val="EB3C00"/>
          </a:solidFill>
          <a:ln w="25400">
            <a:solidFill>
              <a:srgbClr val="00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
        <p:nvSpPr>
          <p:cNvPr id="13" name="Rectangle 12"/>
          <p:cNvSpPr/>
          <p:nvPr/>
        </p:nvSpPr>
        <p:spPr bwMode="auto">
          <a:xfrm>
            <a:off x="11171237" y="144462"/>
            <a:ext cx="1088924" cy="1143001"/>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
        <p:nvSpPr>
          <p:cNvPr id="14" name="Freeform 144"/>
          <p:cNvSpPr>
            <a:spLocks noEditPoints="1"/>
          </p:cNvSpPr>
          <p:nvPr/>
        </p:nvSpPr>
        <p:spPr bwMode="black">
          <a:xfrm>
            <a:off x="2103437" y="3040062"/>
            <a:ext cx="838200" cy="1066800"/>
          </a:xfrm>
          <a:custGeom>
            <a:avLst/>
            <a:gdLst>
              <a:gd name="T0" fmla="*/ 35 w 46"/>
              <a:gd name="T1" fmla="*/ 7 h 84"/>
              <a:gd name="T2" fmla="*/ 29 w 46"/>
              <a:gd name="T3" fmla="*/ 14 h 84"/>
              <a:gd name="T4" fmla="*/ 22 w 46"/>
              <a:gd name="T5" fmla="*/ 7 h 84"/>
              <a:gd name="T6" fmla="*/ 29 w 46"/>
              <a:gd name="T7" fmla="*/ 0 h 84"/>
              <a:gd name="T8" fmla="*/ 35 w 46"/>
              <a:gd name="T9" fmla="*/ 7 h 84"/>
              <a:gd name="T10" fmla="*/ 20 w 46"/>
              <a:gd name="T11" fmla="*/ 12 h 84"/>
              <a:gd name="T12" fmla="*/ 2 w 46"/>
              <a:gd name="T13" fmla="*/ 22 h 84"/>
              <a:gd name="T14" fmla="*/ 0 w 46"/>
              <a:gd name="T15" fmla="*/ 41 h 84"/>
              <a:gd name="T16" fmla="*/ 6 w 46"/>
              <a:gd name="T17" fmla="*/ 41 h 84"/>
              <a:gd name="T18" fmla="*/ 7 w 46"/>
              <a:gd name="T19" fmla="*/ 26 h 84"/>
              <a:gd name="T20" fmla="*/ 15 w 46"/>
              <a:gd name="T21" fmla="*/ 22 h 84"/>
              <a:gd name="T22" fmla="*/ 10 w 46"/>
              <a:gd name="T23" fmla="*/ 37 h 84"/>
              <a:gd name="T24" fmla="*/ 12 w 46"/>
              <a:gd name="T25" fmla="*/ 45 h 84"/>
              <a:gd name="T26" fmla="*/ 0 w 46"/>
              <a:gd name="T27" fmla="*/ 82 h 84"/>
              <a:gd name="T28" fmla="*/ 8 w 46"/>
              <a:gd name="T29" fmla="*/ 84 h 84"/>
              <a:gd name="T30" fmla="*/ 18 w 46"/>
              <a:gd name="T31" fmla="*/ 57 h 84"/>
              <a:gd name="T32" fmla="*/ 21 w 46"/>
              <a:gd name="T33" fmla="*/ 62 h 84"/>
              <a:gd name="T34" fmla="*/ 27 w 46"/>
              <a:gd name="T35" fmla="*/ 84 h 84"/>
              <a:gd name="T36" fmla="*/ 36 w 46"/>
              <a:gd name="T37" fmla="*/ 81 h 84"/>
              <a:gd name="T38" fmla="*/ 29 w 46"/>
              <a:gd name="T39" fmla="*/ 56 h 84"/>
              <a:gd name="T40" fmla="*/ 22 w 46"/>
              <a:gd name="T41" fmla="*/ 45 h 84"/>
              <a:gd name="T42" fmla="*/ 27 w 46"/>
              <a:gd name="T43" fmla="*/ 29 h 84"/>
              <a:gd name="T44" fmla="*/ 29 w 46"/>
              <a:gd name="T45" fmla="*/ 35 h 84"/>
              <a:gd name="T46" fmla="*/ 44 w 46"/>
              <a:gd name="T47" fmla="*/ 41 h 84"/>
              <a:gd name="T48" fmla="*/ 46 w 46"/>
              <a:gd name="T49" fmla="*/ 35 h 84"/>
              <a:gd name="T50" fmla="*/ 35 w 46"/>
              <a:gd name="T51" fmla="*/ 30 h 84"/>
              <a:gd name="T52" fmla="*/ 31 w 46"/>
              <a:gd name="T53" fmla="*/ 17 h 84"/>
              <a:gd name="T54" fmla="*/ 20 w 46"/>
              <a:gd name="T55" fmla="*/ 12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6" h="84">
                <a:moveTo>
                  <a:pt x="35" y="7"/>
                </a:moveTo>
                <a:cubicBezTo>
                  <a:pt x="35" y="11"/>
                  <a:pt x="33" y="14"/>
                  <a:pt x="29" y="14"/>
                </a:cubicBezTo>
                <a:cubicBezTo>
                  <a:pt x="25" y="14"/>
                  <a:pt x="22" y="11"/>
                  <a:pt x="22" y="7"/>
                </a:cubicBezTo>
                <a:cubicBezTo>
                  <a:pt x="22" y="3"/>
                  <a:pt x="25" y="0"/>
                  <a:pt x="29" y="0"/>
                </a:cubicBezTo>
                <a:cubicBezTo>
                  <a:pt x="33" y="0"/>
                  <a:pt x="35" y="3"/>
                  <a:pt x="35" y="7"/>
                </a:cubicBezTo>
                <a:moveTo>
                  <a:pt x="20" y="12"/>
                </a:moveTo>
                <a:cubicBezTo>
                  <a:pt x="2" y="22"/>
                  <a:pt x="2" y="22"/>
                  <a:pt x="2" y="22"/>
                </a:cubicBezTo>
                <a:cubicBezTo>
                  <a:pt x="0" y="41"/>
                  <a:pt x="0" y="41"/>
                  <a:pt x="0" y="41"/>
                </a:cubicBezTo>
                <a:cubicBezTo>
                  <a:pt x="6" y="41"/>
                  <a:pt x="6" y="41"/>
                  <a:pt x="6" y="41"/>
                </a:cubicBezTo>
                <a:cubicBezTo>
                  <a:pt x="7" y="26"/>
                  <a:pt x="7" y="26"/>
                  <a:pt x="7" y="26"/>
                </a:cubicBezTo>
                <a:cubicBezTo>
                  <a:pt x="15" y="22"/>
                  <a:pt x="15" y="22"/>
                  <a:pt x="15" y="22"/>
                </a:cubicBezTo>
                <a:cubicBezTo>
                  <a:pt x="15" y="22"/>
                  <a:pt x="11" y="34"/>
                  <a:pt x="10" y="37"/>
                </a:cubicBezTo>
                <a:cubicBezTo>
                  <a:pt x="9" y="39"/>
                  <a:pt x="11" y="43"/>
                  <a:pt x="12" y="45"/>
                </a:cubicBezTo>
                <a:cubicBezTo>
                  <a:pt x="0" y="82"/>
                  <a:pt x="0" y="82"/>
                  <a:pt x="0" y="82"/>
                </a:cubicBezTo>
                <a:cubicBezTo>
                  <a:pt x="8" y="84"/>
                  <a:pt x="8" y="84"/>
                  <a:pt x="8" y="84"/>
                </a:cubicBezTo>
                <a:cubicBezTo>
                  <a:pt x="18" y="57"/>
                  <a:pt x="18" y="57"/>
                  <a:pt x="18" y="57"/>
                </a:cubicBezTo>
                <a:cubicBezTo>
                  <a:pt x="21" y="62"/>
                  <a:pt x="21" y="62"/>
                  <a:pt x="21" y="62"/>
                </a:cubicBezTo>
                <a:cubicBezTo>
                  <a:pt x="27" y="84"/>
                  <a:pt x="27" y="84"/>
                  <a:pt x="27" y="84"/>
                </a:cubicBezTo>
                <a:cubicBezTo>
                  <a:pt x="36" y="81"/>
                  <a:pt x="36" y="81"/>
                  <a:pt x="36" y="81"/>
                </a:cubicBezTo>
                <a:cubicBezTo>
                  <a:pt x="29" y="56"/>
                  <a:pt x="29" y="56"/>
                  <a:pt x="29" y="56"/>
                </a:cubicBezTo>
                <a:cubicBezTo>
                  <a:pt x="22" y="45"/>
                  <a:pt x="22" y="45"/>
                  <a:pt x="22" y="45"/>
                </a:cubicBezTo>
                <a:cubicBezTo>
                  <a:pt x="27" y="29"/>
                  <a:pt x="27" y="29"/>
                  <a:pt x="27" y="29"/>
                </a:cubicBezTo>
                <a:cubicBezTo>
                  <a:pt x="29" y="35"/>
                  <a:pt x="29" y="35"/>
                  <a:pt x="29" y="35"/>
                </a:cubicBezTo>
                <a:cubicBezTo>
                  <a:pt x="44" y="41"/>
                  <a:pt x="44" y="41"/>
                  <a:pt x="44" y="41"/>
                </a:cubicBezTo>
                <a:cubicBezTo>
                  <a:pt x="46" y="35"/>
                  <a:pt x="46" y="35"/>
                  <a:pt x="46" y="35"/>
                </a:cubicBezTo>
                <a:cubicBezTo>
                  <a:pt x="35" y="30"/>
                  <a:pt x="35" y="30"/>
                  <a:pt x="35" y="30"/>
                </a:cubicBezTo>
                <a:cubicBezTo>
                  <a:pt x="31" y="17"/>
                  <a:pt x="31" y="17"/>
                  <a:pt x="31" y="17"/>
                </a:cubicBezTo>
                <a:lnTo>
                  <a:pt x="20" y="12"/>
                </a:lnTo>
                <a:close/>
              </a:path>
            </a:pathLst>
          </a:custGeom>
          <a:solidFill>
            <a:srgbClr val="FFFFFF"/>
          </a:solidFill>
          <a:ln>
            <a:noFill/>
          </a:ln>
          <a:extLst/>
        </p:spPr>
        <p:txBody>
          <a:bodyPr vert="horz" wrap="square" lIns="93278" tIns="46639" rIns="93278" bIns="46639" numCol="1" anchor="t" anchorCtr="0" compatLnSpc="1">
            <a:prstTxWarp prst="textNoShape">
              <a:avLst/>
            </a:prstTxWarp>
          </a:bodyPr>
          <a:lstStyle/>
          <a:p>
            <a:endParaRPr lang="en-US" dirty="0">
              <a:solidFill>
                <a:srgbClr val="000000"/>
              </a:solidFill>
            </a:endParaRPr>
          </a:p>
        </p:txBody>
      </p:sp>
    </p:spTree>
    <p:extLst>
      <p:ext uri="{BB962C8B-B14F-4D97-AF65-F5344CB8AC3E}">
        <p14:creationId xmlns:p14="http://schemas.microsoft.com/office/powerpoint/2010/main" val="1229413422"/>
      </p:ext>
    </p:extLst>
  </p:cSld>
  <p:clrMapOvr>
    <a:masterClrMapping/>
  </p:clrMapOvr>
  <p:transition spd="slow">
    <p:push/>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896" dirty="0" smtClean="0">
                <a:solidFill>
                  <a:srgbClr val="000000"/>
                </a:solidFill>
              </a:rPr>
              <a:t>My Site Permissions*</a:t>
            </a:r>
            <a:endParaRPr lang="en-US" sz="4896" dirty="0">
              <a:solidFill>
                <a:srgbClr val="000000"/>
              </a:solidFill>
            </a:endParaRPr>
          </a:p>
        </p:txBody>
      </p:sp>
      <p:sp>
        <p:nvSpPr>
          <p:cNvPr id="8" name="Rectangle 7"/>
          <p:cNvSpPr/>
          <p:nvPr/>
        </p:nvSpPr>
        <p:spPr bwMode="auto">
          <a:xfrm>
            <a:off x="7383361" y="147397"/>
            <a:ext cx="183369" cy="186521"/>
          </a:xfrm>
          <a:prstGeom prst="rect">
            <a:avLst/>
          </a:prstGeom>
          <a:noFill/>
          <a:ln w="3175">
            <a:solidFill>
              <a:srgbClr val="50505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
        <p:nvSpPr>
          <p:cNvPr id="9" name="Rectangle 8"/>
          <p:cNvSpPr/>
          <p:nvPr/>
        </p:nvSpPr>
        <p:spPr bwMode="auto">
          <a:xfrm>
            <a:off x="7383361" y="144465"/>
            <a:ext cx="1143000" cy="1143000"/>
          </a:xfrm>
          <a:prstGeom prst="rect">
            <a:avLst/>
          </a:prstGeom>
          <a:solidFill>
            <a:srgbClr val="FFB900"/>
          </a:solidFill>
          <a:ln w="254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endParaRPr lang="en-US" sz="1400" dirty="0">
              <a:gradFill>
                <a:gsLst>
                  <a:gs pos="0">
                    <a:srgbClr val="FFFFFF"/>
                  </a:gs>
                  <a:gs pos="100000">
                    <a:srgbClr val="FFFFFF"/>
                  </a:gs>
                </a:gsLst>
                <a:lin ang="5400000" scaled="0"/>
              </a:gradFill>
              <a:ea typeface="Segoe UI" pitchFamily="34" charset="0"/>
              <a:cs typeface="Segoe UI" pitchFamily="34" charset="0"/>
            </a:endParaRPr>
          </a:p>
        </p:txBody>
      </p:sp>
      <p:sp>
        <p:nvSpPr>
          <p:cNvPr id="11" name="Rectangle 10"/>
          <p:cNvSpPr/>
          <p:nvPr/>
        </p:nvSpPr>
        <p:spPr bwMode="auto">
          <a:xfrm>
            <a:off x="8678761" y="144463"/>
            <a:ext cx="1067043" cy="1143001"/>
          </a:xfrm>
          <a:prstGeom prst="rect">
            <a:avLst/>
          </a:prstGeom>
          <a:solidFill>
            <a:srgbClr val="FF8C00"/>
          </a:solidFill>
          <a:ln w="254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US" sz="28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12" name="Rectangle 11"/>
          <p:cNvSpPr/>
          <p:nvPr/>
        </p:nvSpPr>
        <p:spPr bwMode="auto">
          <a:xfrm>
            <a:off x="9952281" y="144462"/>
            <a:ext cx="1012479" cy="1143001"/>
          </a:xfrm>
          <a:prstGeom prst="rect">
            <a:avLst/>
          </a:prstGeom>
          <a:solidFill>
            <a:srgbClr val="EB3C00"/>
          </a:solidFill>
          <a:ln w="25400">
            <a:solidFill>
              <a:srgbClr val="00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
        <p:nvSpPr>
          <p:cNvPr id="13" name="Rectangle 12"/>
          <p:cNvSpPr/>
          <p:nvPr/>
        </p:nvSpPr>
        <p:spPr bwMode="auto">
          <a:xfrm>
            <a:off x="11171237" y="144462"/>
            <a:ext cx="1088924" cy="1143001"/>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
        <p:nvSpPr>
          <p:cNvPr id="14" name="Freeform 144"/>
          <p:cNvSpPr>
            <a:spLocks noEditPoints="1"/>
          </p:cNvSpPr>
          <p:nvPr/>
        </p:nvSpPr>
        <p:spPr bwMode="black">
          <a:xfrm>
            <a:off x="2103437" y="3040062"/>
            <a:ext cx="838200" cy="1066800"/>
          </a:xfrm>
          <a:custGeom>
            <a:avLst/>
            <a:gdLst>
              <a:gd name="T0" fmla="*/ 35 w 46"/>
              <a:gd name="T1" fmla="*/ 7 h 84"/>
              <a:gd name="T2" fmla="*/ 29 w 46"/>
              <a:gd name="T3" fmla="*/ 14 h 84"/>
              <a:gd name="T4" fmla="*/ 22 w 46"/>
              <a:gd name="T5" fmla="*/ 7 h 84"/>
              <a:gd name="T6" fmla="*/ 29 w 46"/>
              <a:gd name="T7" fmla="*/ 0 h 84"/>
              <a:gd name="T8" fmla="*/ 35 w 46"/>
              <a:gd name="T9" fmla="*/ 7 h 84"/>
              <a:gd name="T10" fmla="*/ 20 w 46"/>
              <a:gd name="T11" fmla="*/ 12 h 84"/>
              <a:gd name="T12" fmla="*/ 2 w 46"/>
              <a:gd name="T13" fmla="*/ 22 h 84"/>
              <a:gd name="T14" fmla="*/ 0 w 46"/>
              <a:gd name="T15" fmla="*/ 41 h 84"/>
              <a:gd name="T16" fmla="*/ 6 w 46"/>
              <a:gd name="T17" fmla="*/ 41 h 84"/>
              <a:gd name="T18" fmla="*/ 7 w 46"/>
              <a:gd name="T19" fmla="*/ 26 h 84"/>
              <a:gd name="T20" fmla="*/ 15 w 46"/>
              <a:gd name="T21" fmla="*/ 22 h 84"/>
              <a:gd name="T22" fmla="*/ 10 w 46"/>
              <a:gd name="T23" fmla="*/ 37 h 84"/>
              <a:gd name="T24" fmla="*/ 12 w 46"/>
              <a:gd name="T25" fmla="*/ 45 h 84"/>
              <a:gd name="T26" fmla="*/ 0 w 46"/>
              <a:gd name="T27" fmla="*/ 82 h 84"/>
              <a:gd name="T28" fmla="*/ 8 w 46"/>
              <a:gd name="T29" fmla="*/ 84 h 84"/>
              <a:gd name="T30" fmla="*/ 18 w 46"/>
              <a:gd name="T31" fmla="*/ 57 h 84"/>
              <a:gd name="T32" fmla="*/ 21 w 46"/>
              <a:gd name="T33" fmla="*/ 62 h 84"/>
              <a:gd name="T34" fmla="*/ 27 w 46"/>
              <a:gd name="T35" fmla="*/ 84 h 84"/>
              <a:gd name="T36" fmla="*/ 36 w 46"/>
              <a:gd name="T37" fmla="*/ 81 h 84"/>
              <a:gd name="T38" fmla="*/ 29 w 46"/>
              <a:gd name="T39" fmla="*/ 56 h 84"/>
              <a:gd name="T40" fmla="*/ 22 w 46"/>
              <a:gd name="T41" fmla="*/ 45 h 84"/>
              <a:gd name="T42" fmla="*/ 27 w 46"/>
              <a:gd name="T43" fmla="*/ 29 h 84"/>
              <a:gd name="T44" fmla="*/ 29 w 46"/>
              <a:gd name="T45" fmla="*/ 35 h 84"/>
              <a:gd name="T46" fmla="*/ 44 w 46"/>
              <a:gd name="T47" fmla="*/ 41 h 84"/>
              <a:gd name="T48" fmla="*/ 46 w 46"/>
              <a:gd name="T49" fmla="*/ 35 h 84"/>
              <a:gd name="T50" fmla="*/ 35 w 46"/>
              <a:gd name="T51" fmla="*/ 30 h 84"/>
              <a:gd name="T52" fmla="*/ 31 w 46"/>
              <a:gd name="T53" fmla="*/ 17 h 84"/>
              <a:gd name="T54" fmla="*/ 20 w 46"/>
              <a:gd name="T55" fmla="*/ 12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6" h="84">
                <a:moveTo>
                  <a:pt x="35" y="7"/>
                </a:moveTo>
                <a:cubicBezTo>
                  <a:pt x="35" y="11"/>
                  <a:pt x="33" y="14"/>
                  <a:pt x="29" y="14"/>
                </a:cubicBezTo>
                <a:cubicBezTo>
                  <a:pt x="25" y="14"/>
                  <a:pt x="22" y="11"/>
                  <a:pt x="22" y="7"/>
                </a:cubicBezTo>
                <a:cubicBezTo>
                  <a:pt x="22" y="3"/>
                  <a:pt x="25" y="0"/>
                  <a:pt x="29" y="0"/>
                </a:cubicBezTo>
                <a:cubicBezTo>
                  <a:pt x="33" y="0"/>
                  <a:pt x="35" y="3"/>
                  <a:pt x="35" y="7"/>
                </a:cubicBezTo>
                <a:moveTo>
                  <a:pt x="20" y="12"/>
                </a:moveTo>
                <a:cubicBezTo>
                  <a:pt x="2" y="22"/>
                  <a:pt x="2" y="22"/>
                  <a:pt x="2" y="22"/>
                </a:cubicBezTo>
                <a:cubicBezTo>
                  <a:pt x="0" y="41"/>
                  <a:pt x="0" y="41"/>
                  <a:pt x="0" y="41"/>
                </a:cubicBezTo>
                <a:cubicBezTo>
                  <a:pt x="6" y="41"/>
                  <a:pt x="6" y="41"/>
                  <a:pt x="6" y="41"/>
                </a:cubicBezTo>
                <a:cubicBezTo>
                  <a:pt x="7" y="26"/>
                  <a:pt x="7" y="26"/>
                  <a:pt x="7" y="26"/>
                </a:cubicBezTo>
                <a:cubicBezTo>
                  <a:pt x="15" y="22"/>
                  <a:pt x="15" y="22"/>
                  <a:pt x="15" y="22"/>
                </a:cubicBezTo>
                <a:cubicBezTo>
                  <a:pt x="15" y="22"/>
                  <a:pt x="11" y="34"/>
                  <a:pt x="10" y="37"/>
                </a:cubicBezTo>
                <a:cubicBezTo>
                  <a:pt x="9" y="39"/>
                  <a:pt x="11" y="43"/>
                  <a:pt x="12" y="45"/>
                </a:cubicBezTo>
                <a:cubicBezTo>
                  <a:pt x="0" y="82"/>
                  <a:pt x="0" y="82"/>
                  <a:pt x="0" y="82"/>
                </a:cubicBezTo>
                <a:cubicBezTo>
                  <a:pt x="8" y="84"/>
                  <a:pt x="8" y="84"/>
                  <a:pt x="8" y="84"/>
                </a:cubicBezTo>
                <a:cubicBezTo>
                  <a:pt x="18" y="57"/>
                  <a:pt x="18" y="57"/>
                  <a:pt x="18" y="57"/>
                </a:cubicBezTo>
                <a:cubicBezTo>
                  <a:pt x="21" y="62"/>
                  <a:pt x="21" y="62"/>
                  <a:pt x="21" y="62"/>
                </a:cubicBezTo>
                <a:cubicBezTo>
                  <a:pt x="27" y="84"/>
                  <a:pt x="27" y="84"/>
                  <a:pt x="27" y="84"/>
                </a:cubicBezTo>
                <a:cubicBezTo>
                  <a:pt x="36" y="81"/>
                  <a:pt x="36" y="81"/>
                  <a:pt x="36" y="81"/>
                </a:cubicBezTo>
                <a:cubicBezTo>
                  <a:pt x="29" y="56"/>
                  <a:pt x="29" y="56"/>
                  <a:pt x="29" y="56"/>
                </a:cubicBezTo>
                <a:cubicBezTo>
                  <a:pt x="22" y="45"/>
                  <a:pt x="22" y="45"/>
                  <a:pt x="22" y="45"/>
                </a:cubicBezTo>
                <a:cubicBezTo>
                  <a:pt x="27" y="29"/>
                  <a:pt x="27" y="29"/>
                  <a:pt x="27" y="29"/>
                </a:cubicBezTo>
                <a:cubicBezTo>
                  <a:pt x="29" y="35"/>
                  <a:pt x="29" y="35"/>
                  <a:pt x="29" y="35"/>
                </a:cubicBezTo>
                <a:cubicBezTo>
                  <a:pt x="44" y="41"/>
                  <a:pt x="44" y="41"/>
                  <a:pt x="44" y="41"/>
                </a:cubicBezTo>
                <a:cubicBezTo>
                  <a:pt x="46" y="35"/>
                  <a:pt x="46" y="35"/>
                  <a:pt x="46" y="35"/>
                </a:cubicBezTo>
                <a:cubicBezTo>
                  <a:pt x="35" y="30"/>
                  <a:pt x="35" y="30"/>
                  <a:pt x="35" y="30"/>
                </a:cubicBezTo>
                <a:cubicBezTo>
                  <a:pt x="31" y="17"/>
                  <a:pt x="31" y="17"/>
                  <a:pt x="31" y="17"/>
                </a:cubicBezTo>
                <a:lnTo>
                  <a:pt x="20" y="12"/>
                </a:lnTo>
                <a:close/>
              </a:path>
            </a:pathLst>
          </a:custGeom>
          <a:solidFill>
            <a:srgbClr val="FFFFFF"/>
          </a:solidFill>
          <a:ln>
            <a:noFill/>
          </a:ln>
          <a:extLst/>
        </p:spPr>
        <p:txBody>
          <a:bodyPr vert="horz" wrap="square" lIns="93278" tIns="46639" rIns="93278" bIns="46639" numCol="1" anchor="t" anchorCtr="0" compatLnSpc="1">
            <a:prstTxWarp prst="textNoShape">
              <a:avLst/>
            </a:prstTxWarp>
          </a:bodyPr>
          <a:lstStyle/>
          <a:p>
            <a:endParaRPr lang="en-US" dirty="0">
              <a:solidFill>
                <a:srgbClr val="000000"/>
              </a:solidFill>
            </a:endParaRPr>
          </a:p>
        </p:txBody>
      </p:sp>
      <p:sp>
        <p:nvSpPr>
          <p:cNvPr id="15" name="Title 1"/>
          <p:cNvSpPr txBox="1">
            <a:spLocks/>
          </p:cNvSpPr>
          <p:nvPr/>
        </p:nvSpPr>
        <p:spPr>
          <a:xfrm>
            <a:off x="1341767" y="5475287"/>
            <a:ext cx="3315417" cy="917575"/>
          </a:xfrm>
          <a:prstGeom prst="rect">
            <a:avLst/>
          </a:prstGeom>
        </p:spPr>
        <p:txBody>
          <a:bodyPr vert="horz" wrap="square" lIns="146304" tIns="91440" rIns="146304" bIns="91440" rtlCol="0" anchor="t">
            <a:noAutofit/>
          </a:bodyPr>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sz="4896">
                <a:solidFill>
                  <a:srgbClr val="FFFFFF"/>
                </a:solidFill>
              </a:rPr>
              <a:t>MY SITE</a:t>
            </a:r>
          </a:p>
        </p:txBody>
      </p:sp>
      <p:graphicFrame>
        <p:nvGraphicFramePr>
          <p:cNvPr id="3" name="Table 2"/>
          <p:cNvGraphicFramePr>
            <a:graphicFrameLocks noGrp="1"/>
          </p:cNvGraphicFramePr>
          <p:nvPr>
            <p:extLst>
              <p:ext uri="{D42A27DB-BD31-4B8C-83A1-F6EECF244321}">
                <p14:modId xmlns:p14="http://schemas.microsoft.com/office/powerpoint/2010/main" val="1147248545"/>
              </p:ext>
            </p:extLst>
          </p:nvPr>
        </p:nvGraphicFramePr>
        <p:xfrm>
          <a:off x="200805" y="3249612"/>
          <a:ext cx="11963398" cy="3524250"/>
        </p:xfrm>
        <a:graphic>
          <a:graphicData uri="http://schemas.openxmlformats.org/drawingml/2006/table">
            <a:tbl>
              <a:tblPr firstRow="1" firstCol="1" bandRow="1">
                <a:tableStyleId>{5C22544A-7EE6-4342-B048-85BDC9FD1C3A}</a:tableStyleId>
              </a:tblPr>
              <a:tblGrid>
                <a:gridCol w="1168400"/>
                <a:gridCol w="1193798"/>
                <a:gridCol w="990600"/>
                <a:gridCol w="1219200"/>
                <a:gridCol w="1447800"/>
                <a:gridCol w="1524000"/>
                <a:gridCol w="1447800"/>
                <a:gridCol w="1524000"/>
                <a:gridCol w="1447800"/>
              </a:tblGrid>
              <a:tr h="0">
                <a:tc>
                  <a:txBody>
                    <a:bodyPr/>
                    <a:lstStyle/>
                    <a:p>
                      <a:pPr marL="0" marR="0" algn="ctr">
                        <a:spcBef>
                          <a:spcPts val="0"/>
                        </a:spcBef>
                        <a:spcAft>
                          <a:spcPts val="0"/>
                        </a:spcAft>
                      </a:pPr>
                      <a:r>
                        <a:rPr lang="en-US" sz="2000" dirty="0">
                          <a:effectLst/>
                        </a:rPr>
                        <a:t>Option </a:t>
                      </a:r>
                      <a:r>
                        <a:rPr lang="en-US" sz="2000" dirty="0" smtClean="0">
                          <a:effectLst/>
                        </a:rPr>
                        <a:t>combo</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tc>
                <a:tc>
                  <a:txBody>
                    <a:bodyPr/>
                    <a:lstStyle/>
                    <a:p>
                      <a:pPr marL="0" marR="0" algn="ctr">
                        <a:spcBef>
                          <a:spcPts val="0"/>
                        </a:spcBef>
                        <a:spcAft>
                          <a:spcPts val="0"/>
                        </a:spcAft>
                      </a:pPr>
                      <a:r>
                        <a:rPr lang="en-US" sz="2000">
                          <a:effectLst/>
                        </a:rPr>
                        <a:t>Personal site creation </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tc>
                <a:tc>
                  <a:txBody>
                    <a:bodyPr/>
                    <a:lstStyle/>
                    <a:p>
                      <a:pPr marL="0" marR="0" algn="ctr">
                        <a:spcBef>
                          <a:spcPts val="0"/>
                        </a:spcBef>
                        <a:spcAft>
                          <a:spcPts val="0"/>
                        </a:spcAft>
                      </a:pPr>
                      <a:r>
                        <a:rPr lang="en-US" sz="2000">
                          <a:effectLst/>
                        </a:rPr>
                        <a:t>Edit profile </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tc>
                <a:tc>
                  <a:txBody>
                    <a:bodyPr/>
                    <a:lstStyle/>
                    <a:p>
                      <a:pPr marL="0" marR="0" algn="ctr">
                        <a:spcBef>
                          <a:spcPts val="0"/>
                        </a:spcBef>
                        <a:spcAft>
                          <a:spcPts val="0"/>
                        </a:spcAft>
                      </a:pPr>
                      <a:r>
                        <a:rPr lang="en-US" sz="2000">
                          <a:effectLst/>
                        </a:rPr>
                        <a:t>Newsfeed </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tc>
                <a:tc>
                  <a:txBody>
                    <a:bodyPr/>
                    <a:lstStyle/>
                    <a:p>
                      <a:pPr marL="0" marR="0" algn="ctr">
                        <a:spcBef>
                          <a:spcPts val="0"/>
                        </a:spcBef>
                        <a:spcAft>
                          <a:spcPts val="0"/>
                        </a:spcAft>
                      </a:pPr>
                      <a:r>
                        <a:rPr lang="en-US" sz="2000">
                          <a:effectLst/>
                        </a:rPr>
                        <a:t>Document library </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tc>
                <a:tc>
                  <a:txBody>
                    <a:bodyPr/>
                    <a:lstStyle/>
                    <a:p>
                      <a:pPr marL="0" marR="0" algn="ctr">
                        <a:spcBef>
                          <a:spcPts val="0"/>
                        </a:spcBef>
                        <a:spcAft>
                          <a:spcPts val="0"/>
                        </a:spcAft>
                      </a:pPr>
                      <a:r>
                        <a:rPr lang="en-US" sz="2000" dirty="0">
                          <a:effectLst/>
                        </a:rPr>
                        <a:t>Document following </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tc>
                <a:tc>
                  <a:txBody>
                    <a:bodyPr/>
                    <a:lstStyle/>
                    <a:p>
                      <a:pPr marL="0" marR="0" algn="ctr">
                        <a:spcBef>
                          <a:spcPts val="0"/>
                        </a:spcBef>
                        <a:spcAft>
                          <a:spcPts val="0"/>
                        </a:spcAft>
                      </a:pPr>
                      <a:r>
                        <a:rPr lang="en-US" sz="2000">
                          <a:effectLst/>
                        </a:rPr>
                        <a:t>People following </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tc>
                <a:tc>
                  <a:txBody>
                    <a:bodyPr/>
                    <a:lstStyle/>
                    <a:p>
                      <a:pPr marL="0" marR="0" algn="ctr">
                        <a:spcBef>
                          <a:spcPts val="0"/>
                        </a:spcBef>
                        <a:spcAft>
                          <a:spcPts val="0"/>
                        </a:spcAft>
                      </a:pPr>
                      <a:r>
                        <a:rPr lang="en-US" sz="2000">
                          <a:effectLst/>
                        </a:rPr>
                        <a:t>Site following </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tc>
                <a:tc>
                  <a:txBody>
                    <a:bodyPr/>
                    <a:lstStyle/>
                    <a:p>
                      <a:pPr marL="0" marR="0" algn="ctr">
                        <a:spcBef>
                          <a:spcPts val="0"/>
                        </a:spcBef>
                        <a:spcAft>
                          <a:spcPts val="0"/>
                        </a:spcAft>
                      </a:pPr>
                      <a:r>
                        <a:rPr lang="en-US" sz="2000" dirty="0">
                          <a:effectLst/>
                        </a:rPr>
                        <a:t>Social Tags and Note Board </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tc>
              </a:tr>
              <a:tr h="0">
                <a:tc>
                  <a:txBody>
                    <a:bodyPr/>
                    <a:lstStyle/>
                    <a:p>
                      <a:pPr marL="0" marR="0" algn="ctr"/>
                      <a:r>
                        <a:rPr lang="en-US" sz="2000">
                          <a:effectLst/>
                        </a:rPr>
                        <a:t>1, 2, 3</a:t>
                      </a:r>
                      <a:endParaRPr lang="en-US" sz="2000">
                        <a:effectLst/>
                        <a:latin typeface="Times New Roman" panose="02020603050405020304" pitchFamily="18" charset="0"/>
                        <a:ea typeface="Calibri" panose="020F0502020204030204" pitchFamily="34" charset="0"/>
                      </a:endParaRPr>
                    </a:p>
                  </a:txBody>
                  <a:tcPr marL="9525" marR="9525" marT="9525" marB="9525" anchor="ctr"/>
                </a:tc>
                <a:tc>
                  <a:txBody>
                    <a:bodyPr/>
                    <a:lstStyle/>
                    <a:p>
                      <a:pPr marL="0" marR="0" algn="ctr"/>
                      <a:r>
                        <a:rPr lang="en-US" sz="2000">
                          <a:effectLst/>
                        </a:rPr>
                        <a:t>Yes</a:t>
                      </a:r>
                      <a:endParaRPr lang="en-US" sz="2000">
                        <a:effectLst/>
                        <a:latin typeface="Times New Roman" panose="02020603050405020304" pitchFamily="18" charset="0"/>
                        <a:ea typeface="Calibri" panose="020F0502020204030204" pitchFamily="34" charset="0"/>
                      </a:endParaRPr>
                    </a:p>
                  </a:txBody>
                  <a:tcPr marL="9525" marR="9525" marT="9525" marB="9525" anchor="ctr"/>
                </a:tc>
                <a:tc>
                  <a:txBody>
                    <a:bodyPr/>
                    <a:lstStyle/>
                    <a:p>
                      <a:pPr marL="0" marR="0" algn="ctr"/>
                      <a:r>
                        <a:rPr lang="en-US" sz="2000">
                          <a:effectLst/>
                        </a:rPr>
                        <a:t>Yes</a:t>
                      </a:r>
                      <a:endParaRPr lang="en-US" sz="2000">
                        <a:effectLst/>
                        <a:latin typeface="Times New Roman" panose="02020603050405020304" pitchFamily="18" charset="0"/>
                        <a:ea typeface="Calibri" panose="020F0502020204030204" pitchFamily="34" charset="0"/>
                      </a:endParaRPr>
                    </a:p>
                  </a:txBody>
                  <a:tcPr marL="9525" marR="9525" marT="9525" marB="9525" anchor="ctr"/>
                </a:tc>
                <a:tc>
                  <a:txBody>
                    <a:bodyPr/>
                    <a:lstStyle/>
                    <a:p>
                      <a:pPr marL="0" marR="0" algn="ctr"/>
                      <a:r>
                        <a:rPr lang="en-US" sz="2000">
                          <a:effectLst/>
                        </a:rPr>
                        <a:t>Yes</a:t>
                      </a:r>
                      <a:endParaRPr lang="en-US" sz="2000">
                        <a:effectLst/>
                        <a:latin typeface="Times New Roman" panose="02020603050405020304" pitchFamily="18" charset="0"/>
                        <a:ea typeface="Calibri" panose="020F0502020204030204" pitchFamily="34" charset="0"/>
                      </a:endParaRPr>
                    </a:p>
                  </a:txBody>
                  <a:tcPr marL="9525" marR="9525" marT="9525" marB="9525" anchor="ctr"/>
                </a:tc>
                <a:tc>
                  <a:txBody>
                    <a:bodyPr/>
                    <a:lstStyle/>
                    <a:p>
                      <a:pPr marL="0" marR="0" algn="ctr"/>
                      <a:r>
                        <a:rPr lang="en-US" sz="2000">
                          <a:effectLst/>
                        </a:rPr>
                        <a:t>Yes</a:t>
                      </a:r>
                      <a:endParaRPr lang="en-US" sz="2000">
                        <a:effectLst/>
                        <a:latin typeface="Times New Roman" panose="02020603050405020304" pitchFamily="18" charset="0"/>
                        <a:ea typeface="Calibri" panose="020F0502020204030204" pitchFamily="34" charset="0"/>
                      </a:endParaRPr>
                    </a:p>
                  </a:txBody>
                  <a:tcPr marL="9525" marR="9525" marT="9525" marB="9525" anchor="ctr"/>
                </a:tc>
                <a:tc>
                  <a:txBody>
                    <a:bodyPr/>
                    <a:lstStyle/>
                    <a:p>
                      <a:pPr marL="0" marR="0" algn="ctr"/>
                      <a:r>
                        <a:rPr lang="en-US" sz="2000">
                          <a:effectLst/>
                        </a:rPr>
                        <a:t>Yes</a:t>
                      </a:r>
                      <a:endParaRPr lang="en-US" sz="2000">
                        <a:effectLst/>
                        <a:latin typeface="Times New Roman" panose="02020603050405020304" pitchFamily="18" charset="0"/>
                        <a:ea typeface="Calibri" panose="020F0502020204030204" pitchFamily="34" charset="0"/>
                      </a:endParaRPr>
                    </a:p>
                  </a:txBody>
                  <a:tcPr marL="9525" marR="9525" marT="9525" marB="9525" anchor="ctr"/>
                </a:tc>
                <a:tc>
                  <a:txBody>
                    <a:bodyPr/>
                    <a:lstStyle/>
                    <a:p>
                      <a:pPr marL="0" marR="0" algn="ctr"/>
                      <a:r>
                        <a:rPr lang="en-US" sz="2000">
                          <a:effectLst/>
                        </a:rPr>
                        <a:t>Yes</a:t>
                      </a:r>
                      <a:endParaRPr lang="en-US" sz="2000">
                        <a:effectLst/>
                        <a:latin typeface="Times New Roman" panose="02020603050405020304" pitchFamily="18" charset="0"/>
                        <a:ea typeface="Calibri" panose="020F0502020204030204" pitchFamily="34" charset="0"/>
                      </a:endParaRPr>
                    </a:p>
                  </a:txBody>
                  <a:tcPr marL="9525" marR="9525" marT="9525" marB="9525" anchor="ctr"/>
                </a:tc>
                <a:tc>
                  <a:txBody>
                    <a:bodyPr/>
                    <a:lstStyle/>
                    <a:p>
                      <a:pPr marL="0" marR="0" algn="ctr"/>
                      <a:r>
                        <a:rPr lang="en-US" sz="2000">
                          <a:effectLst/>
                        </a:rPr>
                        <a:t>Yes</a:t>
                      </a:r>
                      <a:endParaRPr lang="en-US" sz="2000">
                        <a:effectLst/>
                        <a:latin typeface="Times New Roman" panose="02020603050405020304" pitchFamily="18" charset="0"/>
                        <a:ea typeface="Calibri" panose="020F0502020204030204" pitchFamily="34" charset="0"/>
                      </a:endParaRPr>
                    </a:p>
                  </a:txBody>
                  <a:tcPr marL="9525" marR="9525" marT="9525" marB="9525" anchor="ctr"/>
                </a:tc>
                <a:tc>
                  <a:txBody>
                    <a:bodyPr/>
                    <a:lstStyle/>
                    <a:p>
                      <a:pPr marL="0" marR="0" algn="ctr"/>
                      <a:r>
                        <a:rPr lang="en-US" sz="2000">
                          <a:effectLst/>
                        </a:rPr>
                        <a:t>Yes</a:t>
                      </a:r>
                      <a:endParaRPr lang="en-US" sz="2000">
                        <a:effectLst/>
                        <a:latin typeface="Times New Roman" panose="02020603050405020304" pitchFamily="18" charset="0"/>
                        <a:ea typeface="Calibri" panose="020F0502020204030204" pitchFamily="34" charset="0"/>
                      </a:endParaRPr>
                    </a:p>
                  </a:txBody>
                  <a:tcPr marL="9525" marR="9525" marT="9525" marB="9525" anchor="ctr"/>
                </a:tc>
              </a:tr>
              <a:tr h="0">
                <a:tc>
                  <a:txBody>
                    <a:bodyPr/>
                    <a:lstStyle/>
                    <a:p>
                      <a:pPr marL="0" marR="0" algn="ctr"/>
                      <a:r>
                        <a:rPr lang="en-US" sz="2000">
                          <a:effectLst/>
                        </a:rPr>
                        <a:t>1,2</a:t>
                      </a:r>
                      <a:endParaRPr lang="en-US" sz="2000">
                        <a:effectLst/>
                        <a:latin typeface="Times New Roman" panose="02020603050405020304" pitchFamily="18" charset="0"/>
                        <a:ea typeface="Calibri" panose="020F0502020204030204" pitchFamily="34" charset="0"/>
                      </a:endParaRPr>
                    </a:p>
                  </a:txBody>
                  <a:tcPr marL="9525" marR="9525" marT="9525" marB="9525" anchor="ctr"/>
                </a:tc>
                <a:tc>
                  <a:txBody>
                    <a:bodyPr/>
                    <a:lstStyle/>
                    <a:p>
                      <a:pPr marL="0" marR="0" algn="ctr"/>
                      <a:r>
                        <a:rPr lang="en-US" sz="2000">
                          <a:effectLst/>
                        </a:rPr>
                        <a:t>Yes</a:t>
                      </a:r>
                      <a:endParaRPr lang="en-US" sz="2000">
                        <a:effectLst/>
                        <a:latin typeface="Times New Roman" panose="02020603050405020304" pitchFamily="18" charset="0"/>
                        <a:ea typeface="Calibri" panose="020F0502020204030204" pitchFamily="34" charset="0"/>
                      </a:endParaRPr>
                    </a:p>
                  </a:txBody>
                  <a:tcPr marL="9525" marR="9525" marT="9525" marB="9525" anchor="ctr"/>
                </a:tc>
                <a:tc>
                  <a:txBody>
                    <a:bodyPr/>
                    <a:lstStyle/>
                    <a:p>
                      <a:pPr marL="0" marR="0" algn="ctr"/>
                      <a:r>
                        <a:rPr lang="en-US" sz="2000">
                          <a:effectLst/>
                        </a:rPr>
                        <a:t>Yes</a:t>
                      </a:r>
                      <a:endParaRPr lang="en-US" sz="2000">
                        <a:effectLst/>
                        <a:latin typeface="Times New Roman" panose="02020603050405020304" pitchFamily="18" charset="0"/>
                        <a:ea typeface="Calibri" panose="020F0502020204030204" pitchFamily="34" charset="0"/>
                      </a:endParaRPr>
                    </a:p>
                  </a:txBody>
                  <a:tcPr marL="9525" marR="9525" marT="9525" marB="9525" anchor="ctr"/>
                </a:tc>
                <a:tc>
                  <a:txBody>
                    <a:bodyPr/>
                    <a:lstStyle/>
                    <a:p>
                      <a:pPr marL="0" marR="0" algn="ctr"/>
                      <a:r>
                        <a:rPr lang="en-US" sz="2000" dirty="0">
                          <a:effectLst/>
                        </a:rPr>
                        <a:t>Yes</a:t>
                      </a:r>
                      <a:endParaRPr lang="en-US" sz="2000" dirty="0">
                        <a:effectLst/>
                        <a:latin typeface="Times New Roman" panose="02020603050405020304" pitchFamily="18" charset="0"/>
                        <a:ea typeface="Calibri" panose="020F0502020204030204" pitchFamily="34" charset="0"/>
                      </a:endParaRPr>
                    </a:p>
                  </a:txBody>
                  <a:tcPr marL="9525" marR="9525" marT="9525" marB="9525" anchor="ctr"/>
                </a:tc>
                <a:tc>
                  <a:txBody>
                    <a:bodyPr/>
                    <a:lstStyle/>
                    <a:p>
                      <a:pPr marL="0" marR="0" algn="ctr"/>
                      <a:r>
                        <a:rPr lang="en-US" sz="2000">
                          <a:effectLst/>
                        </a:rPr>
                        <a:t>Yes</a:t>
                      </a:r>
                      <a:endParaRPr lang="en-US" sz="2000">
                        <a:effectLst/>
                        <a:latin typeface="Times New Roman" panose="02020603050405020304" pitchFamily="18" charset="0"/>
                        <a:ea typeface="Calibri" panose="020F0502020204030204" pitchFamily="34" charset="0"/>
                      </a:endParaRPr>
                    </a:p>
                  </a:txBody>
                  <a:tcPr marL="9525" marR="9525" marT="9525" marB="9525" anchor="ctr"/>
                </a:tc>
                <a:tc>
                  <a:txBody>
                    <a:bodyPr/>
                    <a:lstStyle/>
                    <a:p>
                      <a:pPr marL="0" marR="0" algn="ctr"/>
                      <a:r>
                        <a:rPr lang="en-US" sz="2000">
                          <a:effectLst/>
                        </a:rPr>
                        <a:t>Yes</a:t>
                      </a:r>
                      <a:endParaRPr lang="en-US" sz="2000">
                        <a:effectLst/>
                        <a:latin typeface="Times New Roman" panose="02020603050405020304" pitchFamily="18" charset="0"/>
                        <a:ea typeface="Calibri" panose="020F0502020204030204" pitchFamily="34" charset="0"/>
                      </a:endParaRPr>
                    </a:p>
                  </a:txBody>
                  <a:tcPr marL="9525" marR="9525" marT="9525" marB="9525" anchor="ctr"/>
                </a:tc>
                <a:tc>
                  <a:txBody>
                    <a:bodyPr/>
                    <a:lstStyle/>
                    <a:p>
                      <a:pPr marL="0" marR="0" algn="ctr"/>
                      <a:r>
                        <a:rPr lang="en-US" sz="2000">
                          <a:effectLst/>
                        </a:rPr>
                        <a:t>Yes</a:t>
                      </a:r>
                      <a:endParaRPr lang="en-US" sz="2000">
                        <a:effectLst/>
                        <a:latin typeface="Times New Roman" panose="02020603050405020304" pitchFamily="18" charset="0"/>
                        <a:ea typeface="Calibri" panose="020F0502020204030204" pitchFamily="34" charset="0"/>
                      </a:endParaRPr>
                    </a:p>
                  </a:txBody>
                  <a:tcPr marL="9525" marR="9525" marT="9525" marB="9525" anchor="ctr"/>
                </a:tc>
                <a:tc>
                  <a:txBody>
                    <a:bodyPr/>
                    <a:lstStyle/>
                    <a:p>
                      <a:pPr marL="0" marR="0" algn="ctr"/>
                      <a:r>
                        <a:rPr lang="en-US" sz="2000">
                          <a:effectLst/>
                        </a:rPr>
                        <a:t>Yes</a:t>
                      </a:r>
                      <a:endParaRPr lang="en-US" sz="2000">
                        <a:effectLst/>
                        <a:latin typeface="Times New Roman" panose="02020603050405020304" pitchFamily="18" charset="0"/>
                        <a:ea typeface="Calibri" panose="020F0502020204030204" pitchFamily="34" charset="0"/>
                      </a:endParaRPr>
                    </a:p>
                  </a:txBody>
                  <a:tcPr marL="9525" marR="9525" marT="9525" marB="9525" anchor="ctr"/>
                </a:tc>
                <a:tc>
                  <a:txBody>
                    <a:bodyPr/>
                    <a:lstStyle/>
                    <a:p>
                      <a:pPr marL="0" marR="0" algn="ctr"/>
                      <a:r>
                        <a:rPr lang="en-US" sz="2000">
                          <a:effectLst/>
                        </a:rPr>
                        <a:t>No</a:t>
                      </a:r>
                      <a:endParaRPr lang="en-US" sz="2000">
                        <a:effectLst/>
                        <a:latin typeface="Times New Roman" panose="02020603050405020304" pitchFamily="18" charset="0"/>
                        <a:ea typeface="Calibri" panose="020F0502020204030204" pitchFamily="34" charset="0"/>
                      </a:endParaRPr>
                    </a:p>
                  </a:txBody>
                  <a:tcPr marL="9525" marR="9525" marT="9525" marB="9525" anchor="ctr"/>
                </a:tc>
              </a:tr>
              <a:tr h="0">
                <a:tc>
                  <a:txBody>
                    <a:bodyPr/>
                    <a:lstStyle/>
                    <a:p>
                      <a:pPr marL="0" marR="0" algn="ctr"/>
                      <a:r>
                        <a:rPr lang="en-US" sz="2000">
                          <a:effectLst/>
                        </a:rPr>
                        <a:t>1</a:t>
                      </a:r>
                      <a:endParaRPr lang="en-US" sz="2000">
                        <a:effectLst/>
                        <a:latin typeface="Times New Roman" panose="02020603050405020304" pitchFamily="18" charset="0"/>
                        <a:ea typeface="Calibri" panose="020F0502020204030204" pitchFamily="34" charset="0"/>
                      </a:endParaRPr>
                    </a:p>
                  </a:txBody>
                  <a:tcPr marL="9525" marR="9525" marT="9525" marB="9525" anchor="ctr"/>
                </a:tc>
                <a:tc>
                  <a:txBody>
                    <a:bodyPr/>
                    <a:lstStyle/>
                    <a:p>
                      <a:pPr marL="0" marR="0" algn="ctr"/>
                      <a:r>
                        <a:rPr lang="en-US" sz="2000">
                          <a:effectLst/>
                        </a:rPr>
                        <a:t>Yes</a:t>
                      </a:r>
                      <a:endParaRPr lang="en-US" sz="2000">
                        <a:effectLst/>
                        <a:latin typeface="Times New Roman" panose="02020603050405020304" pitchFamily="18" charset="0"/>
                        <a:ea typeface="Calibri" panose="020F0502020204030204" pitchFamily="34" charset="0"/>
                      </a:endParaRPr>
                    </a:p>
                  </a:txBody>
                  <a:tcPr marL="9525" marR="9525" marT="9525" marB="9525" anchor="ctr"/>
                </a:tc>
                <a:tc>
                  <a:txBody>
                    <a:bodyPr/>
                    <a:lstStyle/>
                    <a:p>
                      <a:pPr marL="0" marR="0" algn="ctr"/>
                      <a:r>
                        <a:rPr lang="en-US" sz="2000">
                          <a:effectLst/>
                        </a:rPr>
                        <a:t>No</a:t>
                      </a:r>
                      <a:endParaRPr lang="en-US" sz="2000">
                        <a:effectLst/>
                        <a:latin typeface="Times New Roman" panose="02020603050405020304" pitchFamily="18" charset="0"/>
                        <a:ea typeface="Calibri" panose="020F0502020204030204" pitchFamily="34" charset="0"/>
                      </a:endParaRPr>
                    </a:p>
                  </a:txBody>
                  <a:tcPr marL="9525" marR="9525" marT="9525" marB="9525" anchor="ctr"/>
                </a:tc>
                <a:tc>
                  <a:txBody>
                    <a:bodyPr/>
                    <a:lstStyle/>
                    <a:p>
                      <a:pPr marL="0" marR="0" algn="ctr"/>
                      <a:r>
                        <a:rPr lang="en-US" sz="2000">
                          <a:effectLst/>
                        </a:rPr>
                        <a:t>Yes</a:t>
                      </a:r>
                      <a:endParaRPr lang="en-US" sz="2000">
                        <a:effectLst/>
                        <a:latin typeface="Times New Roman" panose="02020603050405020304" pitchFamily="18" charset="0"/>
                        <a:ea typeface="Calibri" panose="020F0502020204030204" pitchFamily="34" charset="0"/>
                      </a:endParaRPr>
                    </a:p>
                  </a:txBody>
                  <a:tcPr marL="9525" marR="9525" marT="9525" marB="9525" anchor="ctr"/>
                </a:tc>
                <a:tc>
                  <a:txBody>
                    <a:bodyPr/>
                    <a:lstStyle/>
                    <a:p>
                      <a:pPr marL="0" marR="0" algn="ctr"/>
                      <a:r>
                        <a:rPr lang="en-US" sz="2000">
                          <a:effectLst/>
                        </a:rPr>
                        <a:t>Yes</a:t>
                      </a:r>
                      <a:endParaRPr lang="en-US" sz="2000">
                        <a:effectLst/>
                        <a:latin typeface="Times New Roman" panose="02020603050405020304" pitchFamily="18" charset="0"/>
                        <a:ea typeface="Calibri" panose="020F0502020204030204" pitchFamily="34" charset="0"/>
                      </a:endParaRPr>
                    </a:p>
                  </a:txBody>
                  <a:tcPr marL="9525" marR="9525" marT="9525" marB="9525" anchor="ctr"/>
                </a:tc>
                <a:tc>
                  <a:txBody>
                    <a:bodyPr/>
                    <a:lstStyle/>
                    <a:p>
                      <a:pPr marL="0" marR="0" algn="ctr"/>
                      <a:r>
                        <a:rPr lang="en-US" sz="2000">
                          <a:effectLst/>
                        </a:rPr>
                        <a:t>Yes</a:t>
                      </a:r>
                      <a:endParaRPr lang="en-US" sz="2000">
                        <a:effectLst/>
                        <a:latin typeface="Times New Roman" panose="02020603050405020304" pitchFamily="18" charset="0"/>
                        <a:ea typeface="Calibri" panose="020F0502020204030204" pitchFamily="34" charset="0"/>
                      </a:endParaRPr>
                    </a:p>
                  </a:txBody>
                  <a:tcPr marL="9525" marR="9525" marT="9525" marB="9525" anchor="ctr"/>
                </a:tc>
                <a:tc>
                  <a:txBody>
                    <a:bodyPr/>
                    <a:lstStyle/>
                    <a:p>
                      <a:pPr marL="0" marR="0" algn="ctr"/>
                      <a:r>
                        <a:rPr lang="en-US" sz="2000">
                          <a:effectLst/>
                        </a:rPr>
                        <a:t>No</a:t>
                      </a:r>
                      <a:endParaRPr lang="en-US" sz="2000">
                        <a:effectLst/>
                        <a:latin typeface="Times New Roman" panose="02020603050405020304" pitchFamily="18" charset="0"/>
                        <a:ea typeface="Calibri" panose="020F0502020204030204" pitchFamily="34" charset="0"/>
                      </a:endParaRPr>
                    </a:p>
                  </a:txBody>
                  <a:tcPr marL="9525" marR="9525" marT="9525" marB="9525" anchor="ctr"/>
                </a:tc>
                <a:tc>
                  <a:txBody>
                    <a:bodyPr/>
                    <a:lstStyle/>
                    <a:p>
                      <a:pPr marL="0" marR="0" algn="ctr"/>
                      <a:r>
                        <a:rPr lang="en-US" sz="2000">
                          <a:effectLst/>
                        </a:rPr>
                        <a:t>Yes</a:t>
                      </a:r>
                      <a:endParaRPr lang="en-US" sz="2000">
                        <a:effectLst/>
                        <a:latin typeface="Times New Roman" panose="02020603050405020304" pitchFamily="18" charset="0"/>
                        <a:ea typeface="Calibri" panose="020F0502020204030204" pitchFamily="34" charset="0"/>
                      </a:endParaRPr>
                    </a:p>
                  </a:txBody>
                  <a:tcPr marL="9525" marR="9525" marT="9525" marB="9525" anchor="ctr"/>
                </a:tc>
                <a:tc>
                  <a:txBody>
                    <a:bodyPr/>
                    <a:lstStyle/>
                    <a:p>
                      <a:pPr marL="0" marR="0" algn="ctr"/>
                      <a:r>
                        <a:rPr lang="en-US" sz="2000">
                          <a:effectLst/>
                        </a:rPr>
                        <a:t>Yes</a:t>
                      </a:r>
                      <a:endParaRPr lang="en-US" sz="2000">
                        <a:effectLst/>
                        <a:latin typeface="Times New Roman" panose="02020603050405020304" pitchFamily="18" charset="0"/>
                        <a:ea typeface="Calibri" panose="020F0502020204030204" pitchFamily="34" charset="0"/>
                      </a:endParaRPr>
                    </a:p>
                  </a:txBody>
                  <a:tcPr marL="9525" marR="9525" marT="9525" marB="9525" anchor="ctr"/>
                </a:tc>
              </a:tr>
              <a:tr h="0">
                <a:tc>
                  <a:txBody>
                    <a:bodyPr/>
                    <a:lstStyle/>
                    <a:p>
                      <a:pPr marL="0" marR="0" algn="ctr"/>
                      <a:r>
                        <a:rPr lang="en-US" sz="2000">
                          <a:effectLst/>
                        </a:rPr>
                        <a:t>1,3</a:t>
                      </a:r>
                      <a:endParaRPr lang="en-US" sz="2000">
                        <a:effectLst/>
                        <a:latin typeface="Times New Roman" panose="02020603050405020304" pitchFamily="18" charset="0"/>
                        <a:ea typeface="Calibri" panose="020F0502020204030204" pitchFamily="34" charset="0"/>
                      </a:endParaRPr>
                    </a:p>
                  </a:txBody>
                  <a:tcPr marL="9525" marR="9525" marT="9525" marB="9525" anchor="ctr"/>
                </a:tc>
                <a:tc>
                  <a:txBody>
                    <a:bodyPr/>
                    <a:lstStyle/>
                    <a:p>
                      <a:pPr marL="0" marR="0" algn="ctr"/>
                      <a:r>
                        <a:rPr lang="en-US" sz="2000">
                          <a:effectLst/>
                        </a:rPr>
                        <a:t>Yes</a:t>
                      </a:r>
                      <a:endParaRPr lang="en-US" sz="2000">
                        <a:effectLst/>
                        <a:latin typeface="Times New Roman" panose="02020603050405020304" pitchFamily="18" charset="0"/>
                        <a:ea typeface="Calibri" panose="020F0502020204030204" pitchFamily="34" charset="0"/>
                      </a:endParaRPr>
                    </a:p>
                  </a:txBody>
                  <a:tcPr marL="9525" marR="9525" marT="9525" marB="9525" anchor="ctr"/>
                </a:tc>
                <a:tc>
                  <a:txBody>
                    <a:bodyPr/>
                    <a:lstStyle/>
                    <a:p>
                      <a:pPr marL="0" marR="0" algn="ctr"/>
                      <a:r>
                        <a:rPr lang="en-US" sz="2000">
                          <a:effectLst/>
                        </a:rPr>
                        <a:t>No</a:t>
                      </a:r>
                      <a:endParaRPr lang="en-US" sz="2000">
                        <a:effectLst/>
                        <a:latin typeface="Times New Roman" panose="02020603050405020304" pitchFamily="18" charset="0"/>
                        <a:ea typeface="Calibri" panose="020F0502020204030204" pitchFamily="34" charset="0"/>
                      </a:endParaRPr>
                    </a:p>
                  </a:txBody>
                  <a:tcPr marL="9525" marR="9525" marT="9525" marB="9525" anchor="ctr"/>
                </a:tc>
                <a:tc>
                  <a:txBody>
                    <a:bodyPr/>
                    <a:lstStyle/>
                    <a:p>
                      <a:pPr marL="0" marR="0" algn="ctr"/>
                      <a:r>
                        <a:rPr lang="en-US" sz="2000">
                          <a:effectLst/>
                        </a:rPr>
                        <a:t>Yes</a:t>
                      </a:r>
                      <a:endParaRPr lang="en-US" sz="2000">
                        <a:effectLst/>
                        <a:latin typeface="Times New Roman" panose="02020603050405020304" pitchFamily="18" charset="0"/>
                        <a:ea typeface="Calibri" panose="020F0502020204030204" pitchFamily="34" charset="0"/>
                      </a:endParaRPr>
                    </a:p>
                  </a:txBody>
                  <a:tcPr marL="9525" marR="9525" marT="9525" marB="9525" anchor="ctr"/>
                </a:tc>
                <a:tc>
                  <a:txBody>
                    <a:bodyPr/>
                    <a:lstStyle/>
                    <a:p>
                      <a:pPr marL="0" marR="0" algn="ctr"/>
                      <a:r>
                        <a:rPr lang="en-US" sz="2000">
                          <a:effectLst/>
                        </a:rPr>
                        <a:t>Yes</a:t>
                      </a:r>
                      <a:endParaRPr lang="en-US" sz="2000">
                        <a:effectLst/>
                        <a:latin typeface="Times New Roman" panose="02020603050405020304" pitchFamily="18" charset="0"/>
                        <a:ea typeface="Calibri" panose="020F0502020204030204" pitchFamily="34" charset="0"/>
                      </a:endParaRPr>
                    </a:p>
                  </a:txBody>
                  <a:tcPr marL="9525" marR="9525" marT="9525" marB="9525" anchor="ctr"/>
                </a:tc>
                <a:tc>
                  <a:txBody>
                    <a:bodyPr/>
                    <a:lstStyle/>
                    <a:p>
                      <a:pPr marL="0" marR="0" algn="ctr"/>
                      <a:r>
                        <a:rPr lang="en-US" sz="2000">
                          <a:effectLst/>
                        </a:rPr>
                        <a:t>Yes</a:t>
                      </a:r>
                      <a:endParaRPr lang="en-US" sz="2000">
                        <a:effectLst/>
                        <a:latin typeface="Times New Roman" panose="02020603050405020304" pitchFamily="18" charset="0"/>
                        <a:ea typeface="Calibri" panose="020F0502020204030204" pitchFamily="34" charset="0"/>
                      </a:endParaRPr>
                    </a:p>
                  </a:txBody>
                  <a:tcPr marL="9525" marR="9525" marT="9525" marB="9525" anchor="ctr"/>
                </a:tc>
                <a:tc>
                  <a:txBody>
                    <a:bodyPr/>
                    <a:lstStyle/>
                    <a:p>
                      <a:pPr marL="0" marR="0" algn="ctr"/>
                      <a:r>
                        <a:rPr lang="en-US" sz="2000">
                          <a:effectLst/>
                        </a:rPr>
                        <a:t>No</a:t>
                      </a:r>
                      <a:endParaRPr lang="en-US" sz="2000">
                        <a:effectLst/>
                        <a:latin typeface="Times New Roman" panose="02020603050405020304" pitchFamily="18" charset="0"/>
                        <a:ea typeface="Calibri" panose="020F0502020204030204" pitchFamily="34" charset="0"/>
                      </a:endParaRPr>
                    </a:p>
                  </a:txBody>
                  <a:tcPr marL="9525" marR="9525" marT="9525" marB="9525" anchor="ctr"/>
                </a:tc>
                <a:tc>
                  <a:txBody>
                    <a:bodyPr/>
                    <a:lstStyle/>
                    <a:p>
                      <a:pPr marL="0" marR="0" algn="ctr"/>
                      <a:r>
                        <a:rPr lang="en-US" sz="2000">
                          <a:effectLst/>
                        </a:rPr>
                        <a:t>Yes</a:t>
                      </a:r>
                      <a:endParaRPr lang="en-US" sz="2000">
                        <a:effectLst/>
                        <a:latin typeface="Times New Roman" panose="02020603050405020304" pitchFamily="18" charset="0"/>
                        <a:ea typeface="Calibri" panose="020F0502020204030204" pitchFamily="34" charset="0"/>
                      </a:endParaRPr>
                    </a:p>
                  </a:txBody>
                  <a:tcPr marL="9525" marR="9525" marT="9525" marB="9525" anchor="ctr"/>
                </a:tc>
                <a:tc>
                  <a:txBody>
                    <a:bodyPr/>
                    <a:lstStyle/>
                    <a:p>
                      <a:pPr marL="0" marR="0" algn="ctr"/>
                      <a:r>
                        <a:rPr lang="en-US" sz="2000">
                          <a:effectLst/>
                        </a:rPr>
                        <a:t>Yes</a:t>
                      </a:r>
                      <a:endParaRPr lang="en-US" sz="2000">
                        <a:effectLst/>
                        <a:latin typeface="Times New Roman" panose="02020603050405020304" pitchFamily="18" charset="0"/>
                        <a:ea typeface="Calibri" panose="020F0502020204030204" pitchFamily="34" charset="0"/>
                      </a:endParaRPr>
                    </a:p>
                  </a:txBody>
                  <a:tcPr marL="9525" marR="9525" marT="9525" marB="9525" anchor="ctr"/>
                </a:tc>
              </a:tr>
              <a:tr h="0">
                <a:tc>
                  <a:txBody>
                    <a:bodyPr/>
                    <a:lstStyle/>
                    <a:p>
                      <a:pPr marL="0" marR="0" algn="ctr"/>
                      <a:r>
                        <a:rPr lang="en-US" sz="2000">
                          <a:effectLst/>
                        </a:rPr>
                        <a:t>2</a:t>
                      </a:r>
                      <a:endParaRPr lang="en-US" sz="2000">
                        <a:effectLst/>
                        <a:latin typeface="Times New Roman" panose="02020603050405020304" pitchFamily="18" charset="0"/>
                        <a:ea typeface="Calibri" panose="020F0502020204030204" pitchFamily="34" charset="0"/>
                      </a:endParaRPr>
                    </a:p>
                  </a:txBody>
                  <a:tcPr marL="9525" marR="9525" marT="9525" marB="9525" anchor="ctr"/>
                </a:tc>
                <a:tc>
                  <a:txBody>
                    <a:bodyPr/>
                    <a:lstStyle/>
                    <a:p>
                      <a:pPr marL="0" marR="0" algn="ctr"/>
                      <a:r>
                        <a:rPr lang="en-US" sz="2000">
                          <a:effectLst/>
                        </a:rPr>
                        <a:t>No</a:t>
                      </a:r>
                      <a:endParaRPr lang="en-US" sz="2000">
                        <a:effectLst/>
                        <a:latin typeface="Times New Roman" panose="02020603050405020304" pitchFamily="18" charset="0"/>
                        <a:ea typeface="Calibri" panose="020F0502020204030204" pitchFamily="34" charset="0"/>
                      </a:endParaRPr>
                    </a:p>
                  </a:txBody>
                  <a:tcPr marL="9525" marR="9525" marT="9525" marB="9525" anchor="ctr"/>
                </a:tc>
                <a:tc>
                  <a:txBody>
                    <a:bodyPr/>
                    <a:lstStyle/>
                    <a:p>
                      <a:pPr marL="0" marR="0" algn="ctr"/>
                      <a:r>
                        <a:rPr lang="en-US" sz="2000">
                          <a:effectLst/>
                        </a:rPr>
                        <a:t>Yes</a:t>
                      </a:r>
                      <a:endParaRPr lang="en-US" sz="2000">
                        <a:effectLst/>
                        <a:latin typeface="Times New Roman" panose="02020603050405020304" pitchFamily="18" charset="0"/>
                        <a:ea typeface="Calibri" panose="020F0502020204030204" pitchFamily="34" charset="0"/>
                      </a:endParaRPr>
                    </a:p>
                  </a:txBody>
                  <a:tcPr marL="9525" marR="9525" marT="9525" marB="9525" anchor="ctr"/>
                </a:tc>
                <a:tc>
                  <a:txBody>
                    <a:bodyPr/>
                    <a:lstStyle/>
                    <a:p>
                      <a:pPr marL="0" marR="0" algn="ctr"/>
                      <a:r>
                        <a:rPr lang="en-US" sz="2000">
                          <a:effectLst/>
                        </a:rPr>
                        <a:t>No</a:t>
                      </a:r>
                      <a:endParaRPr lang="en-US" sz="2000">
                        <a:effectLst/>
                        <a:latin typeface="Times New Roman" panose="02020603050405020304" pitchFamily="18" charset="0"/>
                        <a:ea typeface="Calibri" panose="020F0502020204030204" pitchFamily="34" charset="0"/>
                      </a:endParaRPr>
                    </a:p>
                  </a:txBody>
                  <a:tcPr marL="9525" marR="9525" marT="9525" marB="9525" anchor="ctr"/>
                </a:tc>
                <a:tc>
                  <a:txBody>
                    <a:bodyPr/>
                    <a:lstStyle/>
                    <a:p>
                      <a:pPr marL="0" marR="0" algn="ctr"/>
                      <a:r>
                        <a:rPr lang="en-US" sz="2000">
                          <a:effectLst/>
                        </a:rPr>
                        <a:t>No</a:t>
                      </a:r>
                      <a:endParaRPr lang="en-US" sz="2000">
                        <a:effectLst/>
                        <a:latin typeface="Times New Roman" panose="02020603050405020304" pitchFamily="18" charset="0"/>
                        <a:ea typeface="Calibri" panose="020F0502020204030204" pitchFamily="34" charset="0"/>
                      </a:endParaRPr>
                    </a:p>
                  </a:txBody>
                  <a:tcPr marL="9525" marR="9525" marT="9525" marB="9525" anchor="ctr"/>
                </a:tc>
                <a:tc>
                  <a:txBody>
                    <a:bodyPr/>
                    <a:lstStyle/>
                    <a:p>
                      <a:pPr marL="0" marR="0" algn="ctr"/>
                      <a:r>
                        <a:rPr lang="en-US" sz="2000">
                          <a:effectLst/>
                        </a:rPr>
                        <a:t>No</a:t>
                      </a:r>
                      <a:endParaRPr lang="en-US" sz="2000">
                        <a:effectLst/>
                        <a:latin typeface="Times New Roman" panose="02020603050405020304" pitchFamily="18" charset="0"/>
                        <a:ea typeface="Calibri" panose="020F0502020204030204" pitchFamily="34" charset="0"/>
                      </a:endParaRPr>
                    </a:p>
                  </a:txBody>
                  <a:tcPr marL="9525" marR="9525" marT="9525" marB="9525" anchor="ctr"/>
                </a:tc>
                <a:tc>
                  <a:txBody>
                    <a:bodyPr/>
                    <a:lstStyle/>
                    <a:p>
                      <a:pPr marL="0" marR="0" algn="ctr"/>
                      <a:r>
                        <a:rPr lang="en-US" sz="2000">
                          <a:effectLst/>
                        </a:rPr>
                        <a:t>Yes</a:t>
                      </a:r>
                      <a:endParaRPr lang="en-US" sz="2000">
                        <a:effectLst/>
                        <a:latin typeface="Times New Roman" panose="02020603050405020304" pitchFamily="18" charset="0"/>
                        <a:ea typeface="Calibri" panose="020F0502020204030204" pitchFamily="34" charset="0"/>
                      </a:endParaRPr>
                    </a:p>
                  </a:txBody>
                  <a:tcPr marL="9525" marR="9525" marT="9525" marB="9525" anchor="ctr"/>
                </a:tc>
                <a:tc>
                  <a:txBody>
                    <a:bodyPr/>
                    <a:lstStyle/>
                    <a:p>
                      <a:pPr marL="0" marR="0" algn="ctr"/>
                      <a:r>
                        <a:rPr lang="en-US" sz="2000">
                          <a:effectLst/>
                        </a:rPr>
                        <a:t>No</a:t>
                      </a:r>
                      <a:endParaRPr lang="en-US" sz="2000">
                        <a:effectLst/>
                        <a:latin typeface="Times New Roman" panose="02020603050405020304" pitchFamily="18" charset="0"/>
                        <a:ea typeface="Calibri" panose="020F0502020204030204" pitchFamily="34" charset="0"/>
                      </a:endParaRPr>
                    </a:p>
                  </a:txBody>
                  <a:tcPr marL="9525" marR="9525" marT="9525" marB="9525" anchor="ctr"/>
                </a:tc>
                <a:tc>
                  <a:txBody>
                    <a:bodyPr/>
                    <a:lstStyle/>
                    <a:p>
                      <a:pPr marL="0" marR="0" algn="ctr"/>
                      <a:r>
                        <a:rPr lang="en-US" sz="2000">
                          <a:effectLst/>
                        </a:rPr>
                        <a:t>No</a:t>
                      </a:r>
                      <a:endParaRPr lang="en-US" sz="2000">
                        <a:effectLst/>
                        <a:latin typeface="Times New Roman" panose="02020603050405020304" pitchFamily="18" charset="0"/>
                        <a:ea typeface="Calibri" panose="020F0502020204030204" pitchFamily="34" charset="0"/>
                      </a:endParaRPr>
                    </a:p>
                  </a:txBody>
                  <a:tcPr marL="9525" marR="9525" marT="9525" marB="9525" anchor="ctr"/>
                </a:tc>
              </a:tr>
              <a:tr h="0">
                <a:tc>
                  <a:txBody>
                    <a:bodyPr/>
                    <a:lstStyle/>
                    <a:p>
                      <a:pPr marL="0" marR="0" algn="ctr"/>
                      <a:r>
                        <a:rPr lang="en-US" sz="2000">
                          <a:effectLst/>
                        </a:rPr>
                        <a:t>2, 3</a:t>
                      </a:r>
                      <a:endParaRPr lang="en-US" sz="2000">
                        <a:effectLst/>
                        <a:latin typeface="Times New Roman" panose="02020603050405020304" pitchFamily="18" charset="0"/>
                        <a:ea typeface="Calibri" panose="020F0502020204030204" pitchFamily="34" charset="0"/>
                      </a:endParaRPr>
                    </a:p>
                  </a:txBody>
                  <a:tcPr marL="9525" marR="9525" marT="9525" marB="9525" anchor="ctr"/>
                </a:tc>
                <a:tc>
                  <a:txBody>
                    <a:bodyPr/>
                    <a:lstStyle/>
                    <a:p>
                      <a:pPr marL="0" marR="0" algn="ctr"/>
                      <a:r>
                        <a:rPr lang="en-US" sz="2000">
                          <a:effectLst/>
                        </a:rPr>
                        <a:t>No</a:t>
                      </a:r>
                      <a:endParaRPr lang="en-US" sz="2000">
                        <a:effectLst/>
                        <a:latin typeface="Times New Roman" panose="02020603050405020304" pitchFamily="18" charset="0"/>
                        <a:ea typeface="Calibri" panose="020F0502020204030204" pitchFamily="34" charset="0"/>
                      </a:endParaRPr>
                    </a:p>
                  </a:txBody>
                  <a:tcPr marL="9525" marR="9525" marT="9525" marB="9525" anchor="ctr"/>
                </a:tc>
                <a:tc>
                  <a:txBody>
                    <a:bodyPr/>
                    <a:lstStyle/>
                    <a:p>
                      <a:pPr marL="0" marR="0" algn="ctr"/>
                      <a:r>
                        <a:rPr lang="en-US" sz="2000">
                          <a:effectLst/>
                        </a:rPr>
                        <a:t>Yes</a:t>
                      </a:r>
                      <a:endParaRPr lang="en-US" sz="2000">
                        <a:effectLst/>
                        <a:latin typeface="Times New Roman" panose="02020603050405020304" pitchFamily="18" charset="0"/>
                        <a:ea typeface="Calibri" panose="020F0502020204030204" pitchFamily="34" charset="0"/>
                      </a:endParaRPr>
                    </a:p>
                  </a:txBody>
                  <a:tcPr marL="9525" marR="9525" marT="9525" marB="9525" anchor="ctr"/>
                </a:tc>
                <a:tc>
                  <a:txBody>
                    <a:bodyPr/>
                    <a:lstStyle/>
                    <a:p>
                      <a:pPr marL="0" marR="0" algn="ctr"/>
                      <a:r>
                        <a:rPr lang="en-US" sz="2000">
                          <a:effectLst/>
                        </a:rPr>
                        <a:t>No</a:t>
                      </a:r>
                      <a:endParaRPr lang="en-US" sz="2000">
                        <a:effectLst/>
                        <a:latin typeface="Times New Roman" panose="02020603050405020304" pitchFamily="18" charset="0"/>
                        <a:ea typeface="Calibri" panose="020F0502020204030204" pitchFamily="34" charset="0"/>
                      </a:endParaRPr>
                    </a:p>
                  </a:txBody>
                  <a:tcPr marL="9525" marR="9525" marT="9525" marB="9525" anchor="ctr"/>
                </a:tc>
                <a:tc>
                  <a:txBody>
                    <a:bodyPr/>
                    <a:lstStyle/>
                    <a:p>
                      <a:pPr marL="0" marR="0" algn="ctr"/>
                      <a:r>
                        <a:rPr lang="en-US" sz="2000">
                          <a:effectLst/>
                        </a:rPr>
                        <a:t>No</a:t>
                      </a:r>
                      <a:endParaRPr lang="en-US" sz="2000">
                        <a:effectLst/>
                        <a:latin typeface="Times New Roman" panose="02020603050405020304" pitchFamily="18" charset="0"/>
                        <a:ea typeface="Calibri" panose="020F0502020204030204" pitchFamily="34" charset="0"/>
                      </a:endParaRPr>
                    </a:p>
                  </a:txBody>
                  <a:tcPr marL="9525" marR="9525" marT="9525" marB="9525" anchor="ctr"/>
                </a:tc>
                <a:tc>
                  <a:txBody>
                    <a:bodyPr/>
                    <a:lstStyle/>
                    <a:p>
                      <a:pPr marL="0" marR="0" algn="ctr"/>
                      <a:r>
                        <a:rPr lang="en-US" sz="2000">
                          <a:effectLst/>
                        </a:rPr>
                        <a:t>No</a:t>
                      </a:r>
                      <a:endParaRPr lang="en-US" sz="2000">
                        <a:effectLst/>
                        <a:latin typeface="Times New Roman" panose="02020603050405020304" pitchFamily="18" charset="0"/>
                        <a:ea typeface="Calibri" panose="020F0502020204030204" pitchFamily="34" charset="0"/>
                      </a:endParaRPr>
                    </a:p>
                  </a:txBody>
                  <a:tcPr marL="9525" marR="9525" marT="9525" marB="9525" anchor="ctr"/>
                </a:tc>
                <a:tc>
                  <a:txBody>
                    <a:bodyPr/>
                    <a:lstStyle/>
                    <a:p>
                      <a:pPr marL="0" marR="0" algn="ctr"/>
                      <a:r>
                        <a:rPr lang="en-US" sz="2000">
                          <a:effectLst/>
                        </a:rPr>
                        <a:t>Yes</a:t>
                      </a:r>
                      <a:endParaRPr lang="en-US" sz="2000">
                        <a:effectLst/>
                        <a:latin typeface="Times New Roman" panose="02020603050405020304" pitchFamily="18" charset="0"/>
                        <a:ea typeface="Calibri" panose="020F0502020204030204" pitchFamily="34" charset="0"/>
                      </a:endParaRPr>
                    </a:p>
                  </a:txBody>
                  <a:tcPr marL="9525" marR="9525" marT="9525" marB="9525" anchor="ctr"/>
                </a:tc>
                <a:tc>
                  <a:txBody>
                    <a:bodyPr/>
                    <a:lstStyle/>
                    <a:p>
                      <a:pPr marL="0" marR="0" algn="ctr"/>
                      <a:r>
                        <a:rPr lang="en-US" sz="2000">
                          <a:effectLst/>
                        </a:rPr>
                        <a:t>No</a:t>
                      </a:r>
                      <a:endParaRPr lang="en-US" sz="2000">
                        <a:effectLst/>
                        <a:latin typeface="Times New Roman" panose="02020603050405020304" pitchFamily="18" charset="0"/>
                        <a:ea typeface="Calibri" panose="020F0502020204030204" pitchFamily="34" charset="0"/>
                      </a:endParaRPr>
                    </a:p>
                  </a:txBody>
                  <a:tcPr marL="9525" marR="9525" marT="9525" marB="9525" anchor="ctr"/>
                </a:tc>
                <a:tc>
                  <a:txBody>
                    <a:bodyPr/>
                    <a:lstStyle/>
                    <a:p>
                      <a:pPr marL="0" marR="0" algn="ctr"/>
                      <a:r>
                        <a:rPr lang="en-US" sz="2000">
                          <a:effectLst/>
                        </a:rPr>
                        <a:t>Yes</a:t>
                      </a:r>
                      <a:endParaRPr lang="en-US" sz="2000">
                        <a:effectLst/>
                        <a:latin typeface="Times New Roman" panose="02020603050405020304" pitchFamily="18" charset="0"/>
                        <a:ea typeface="Calibri" panose="020F0502020204030204" pitchFamily="34" charset="0"/>
                      </a:endParaRPr>
                    </a:p>
                  </a:txBody>
                  <a:tcPr marL="9525" marR="9525" marT="9525" marB="9525" anchor="ctr"/>
                </a:tc>
              </a:tr>
              <a:tr h="0">
                <a:tc>
                  <a:txBody>
                    <a:bodyPr/>
                    <a:lstStyle/>
                    <a:p>
                      <a:pPr marL="0" marR="0" algn="ctr"/>
                      <a:r>
                        <a:rPr lang="en-US" sz="2000">
                          <a:effectLst/>
                        </a:rPr>
                        <a:t>3</a:t>
                      </a:r>
                      <a:endParaRPr lang="en-US" sz="2000">
                        <a:effectLst/>
                        <a:latin typeface="Times New Roman" panose="02020603050405020304" pitchFamily="18" charset="0"/>
                        <a:ea typeface="Calibri" panose="020F0502020204030204" pitchFamily="34" charset="0"/>
                      </a:endParaRPr>
                    </a:p>
                  </a:txBody>
                  <a:tcPr marL="9525" marR="9525" marT="9525" marB="9525" anchor="ctr"/>
                </a:tc>
                <a:tc>
                  <a:txBody>
                    <a:bodyPr/>
                    <a:lstStyle/>
                    <a:p>
                      <a:pPr marL="0" marR="0" algn="ctr"/>
                      <a:r>
                        <a:rPr lang="en-US" sz="2000">
                          <a:effectLst/>
                        </a:rPr>
                        <a:t>No</a:t>
                      </a:r>
                      <a:endParaRPr lang="en-US" sz="2000">
                        <a:effectLst/>
                        <a:latin typeface="Times New Roman" panose="02020603050405020304" pitchFamily="18" charset="0"/>
                        <a:ea typeface="Calibri" panose="020F0502020204030204" pitchFamily="34" charset="0"/>
                      </a:endParaRPr>
                    </a:p>
                  </a:txBody>
                  <a:tcPr marL="9525" marR="9525" marT="9525" marB="9525" anchor="ctr"/>
                </a:tc>
                <a:tc>
                  <a:txBody>
                    <a:bodyPr/>
                    <a:lstStyle/>
                    <a:p>
                      <a:pPr marL="0" marR="0" algn="ctr"/>
                      <a:r>
                        <a:rPr lang="en-US" sz="2000">
                          <a:effectLst/>
                        </a:rPr>
                        <a:t>No</a:t>
                      </a:r>
                      <a:endParaRPr lang="en-US" sz="2000">
                        <a:effectLst/>
                        <a:latin typeface="Times New Roman" panose="02020603050405020304" pitchFamily="18" charset="0"/>
                        <a:ea typeface="Calibri" panose="020F0502020204030204" pitchFamily="34" charset="0"/>
                      </a:endParaRPr>
                    </a:p>
                  </a:txBody>
                  <a:tcPr marL="9525" marR="9525" marT="9525" marB="9525" anchor="ctr"/>
                </a:tc>
                <a:tc>
                  <a:txBody>
                    <a:bodyPr/>
                    <a:lstStyle/>
                    <a:p>
                      <a:pPr marL="0" marR="0" algn="ctr"/>
                      <a:r>
                        <a:rPr lang="en-US" sz="2000">
                          <a:effectLst/>
                        </a:rPr>
                        <a:t>No</a:t>
                      </a:r>
                      <a:endParaRPr lang="en-US" sz="2000">
                        <a:effectLst/>
                        <a:latin typeface="Times New Roman" panose="02020603050405020304" pitchFamily="18" charset="0"/>
                        <a:ea typeface="Calibri" panose="020F0502020204030204" pitchFamily="34" charset="0"/>
                      </a:endParaRPr>
                    </a:p>
                  </a:txBody>
                  <a:tcPr marL="9525" marR="9525" marT="9525" marB="9525" anchor="ctr"/>
                </a:tc>
                <a:tc>
                  <a:txBody>
                    <a:bodyPr/>
                    <a:lstStyle/>
                    <a:p>
                      <a:pPr marL="0" marR="0" algn="ctr"/>
                      <a:r>
                        <a:rPr lang="en-US" sz="2000">
                          <a:effectLst/>
                        </a:rPr>
                        <a:t>No</a:t>
                      </a:r>
                      <a:endParaRPr lang="en-US" sz="2000">
                        <a:effectLst/>
                        <a:latin typeface="Times New Roman" panose="02020603050405020304" pitchFamily="18" charset="0"/>
                        <a:ea typeface="Calibri" panose="020F0502020204030204" pitchFamily="34" charset="0"/>
                      </a:endParaRPr>
                    </a:p>
                  </a:txBody>
                  <a:tcPr marL="9525" marR="9525" marT="9525" marB="9525" anchor="ctr"/>
                </a:tc>
                <a:tc>
                  <a:txBody>
                    <a:bodyPr/>
                    <a:lstStyle/>
                    <a:p>
                      <a:pPr marL="0" marR="0" algn="ctr"/>
                      <a:r>
                        <a:rPr lang="en-US" sz="2000">
                          <a:effectLst/>
                        </a:rPr>
                        <a:t>No</a:t>
                      </a:r>
                      <a:endParaRPr lang="en-US" sz="2000">
                        <a:effectLst/>
                        <a:latin typeface="Times New Roman" panose="02020603050405020304" pitchFamily="18" charset="0"/>
                        <a:ea typeface="Calibri" panose="020F0502020204030204" pitchFamily="34" charset="0"/>
                      </a:endParaRPr>
                    </a:p>
                  </a:txBody>
                  <a:tcPr marL="9525" marR="9525" marT="9525" marB="9525" anchor="ctr"/>
                </a:tc>
                <a:tc>
                  <a:txBody>
                    <a:bodyPr/>
                    <a:lstStyle/>
                    <a:p>
                      <a:pPr marL="0" marR="0" algn="ctr"/>
                      <a:r>
                        <a:rPr lang="en-US" sz="2000">
                          <a:effectLst/>
                        </a:rPr>
                        <a:t>No</a:t>
                      </a:r>
                      <a:endParaRPr lang="en-US" sz="2000">
                        <a:effectLst/>
                        <a:latin typeface="Times New Roman" panose="02020603050405020304" pitchFamily="18" charset="0"/>
                        <a:ea typeface="Calibri" panose="020F0502020204030204" pitchFamily="34" charset="0"/>
                      </a:endParaRPr>
                    </a:p>
                  </a:txBody>
                  <a:tcPr marL="9525" marR="9525" marT="9525" marB="9525" anchor="ctr"/>
                </a:tc>
                <a:tc>
                  <a:txBody>
                    <a:bodyPr/>
                    <a:lstStyle/>
                    <a:p>
                      <a:pPr marL="0" marR="0" algn="ctr"/>
                      <a:r>
                        <a:rPr lang="en-US" sz="2000">
                          <a:effectLst/>
                        </a:rPr>
                        <a:t>No</a:t>
                      </a:r>
                      <a:endParaRPr lang="en-US" sz="2000">
                        <a:effectLst/>
                        <a:latin typeface="Times New Roman" panose="02020603050405020304" pitchFamily="18" charset="0"/>
                        <a:ea typeface="Calibri" panose="020F0502020204030204" pitchFamily="34" charset="0"/>
                      </a:endParaRPr>
                    </a:p>
                  </a:txBody>
                  <a:tcPr marL="9525" marR="9525" marT="9525" marB="9525" anchor="ctr"/>
                </a:tc>
                <a:tc>
                  <a:txBody>
                    <a:bodyPr/>
                    <a:lstStyle/>
                    <a:p>
                      <a:pPr marL="0" marR="0" algn="ctr"/>
                      <a:r>
                        <a:rPr lang="en-US" sz="2000">
                          <a:effectLst/>
                        </a:rPr>
                        <a:t>Yes</a:t>
                      </a:r>
                      <a:endParaRPr lang="en-US" sz="2000">
                        <a:effectLst/>
                        <a:latin typeface="Times New Roman" panose="02020603050405020304" pitchFamily="18" charset="0"/>
                        <a:ea typeface="Calibri" panose="020F0502020204030204" pitchFamily="34" charset="0"/>
                      </a:endParaRPr>
                    </a:p>
                  </a:txBody>
                  <a:tcPr marL="9525" marR="9525" marT="9525" marB="9525" anchor="ctr"/>
                </a:tc>
              </a:tr>
              <a:tr h="0">
                <a:tc>
                  <a:txBody>
                    <a:bodyPr/>
                    <a:lstStyle/>
                    <a:p>
                      <a:pPr algn="ctr"/>
                      <a:endParaRPr lang="en-US" sz="2000">
                        <a:effectLst/>
                        <a:latin typeface="Times New Roman" panose="02020603050405020304" pitchFamily="18" charset="0"/>
                      </a:endParaRPr>
                    </a:p>
                  </a:txBody>
                  <a:tcPr marL="9525" marR="9525" marT="9525" marB="9525" anchor="ctr"/>
                </a:tc>
                <a:tc>
                  <a:txBody>
                    <a:bodyPr/>
                    <a:lstStyle/>
                    <a:p>
                      <a:pPr algn="ctr"/>
                      <a:endParaRPr lang="en-US" sz="2000">
                        <a:effectLst/>
                        <a:latin typeface="Times New Roman" panose="02020603050405020304" pitchFamily="18" charset="0"/>
                      </a:endParaRPr>
                    </a:p>
                  </a:txBody>
                  <a:tcPr marL="9525" marR="9525" marT="9525" marB="9525" anchor="ctr"/>
                </a:tc>
                <a:tc>
                  <a:txBody>
                    <a:bodyPr/>
                    <a:lstStyle/>
                    <a:p>
                      <a:pPr algn="ctr"/>
                      <a:endParaRPr lang="en-US" sz="2000">
                        <a:effectLst/>
                        <a:latin typeface="Times New Roman" panose="02020603050405020304" pitchFamily="18" charset="0"/>
                      </a:endParaRPr>
                    </a:p>
                  </a:txBody>
                  <a:tcPr marL="9525" marR="9525" marT="9525" marB="9525" anchor="ctr"/>
                </a:tc>
                <a:tc>
                  <a:txBody>
                    <a:bodyPr/>
                    <a:lstStyle/>
                    <a:p>
                      <a:pPr algn="ctr"/>
                      <a:endParaRPr lang="en-US" sz="2000" dirty="0">
                        <a:effectLst/>
                        <a:latin typeface="Times New Roman" panose="02020603050405020304" pitchFamily="18" charset="0"/>
                      </a:endParaRPr>
                    </a:p>
                  </a:txBody>
                  <a:tcPr marL="9525" marR="9525" marT="9525" marB="9525" anchor="ctr"/>
                </a:tc>
                <a:tc>
                  <a:txBody>
                    <a:bodyPr/>
                    <a:lstStyle/>
                    <a:p>
                      <a:pPr algn="ctr"/>
                      <a:endParaRPr lang="en-US" sz="2000">
                        <a:effectLst/>
                        <a:latin typeface="Times New Roman" panose="02020603050405020304" pitchFamily="18" charset="0"/>
                      </a:endParaRPr>
                    </a:p>
                  </a:txBody>
                  <a:tcPr marL="9525" marR="9525" marT="9525" marB="9525" anchor="ctr"/>
                </a:tc>
                <a:tc>
                  <a:txBody>
                    <a:bodyPr/>
                    <a:lstStyle/>
                    <a:p>
                      <a:pPr algn="ctr"/>
                      <a:endParaRPr lang="en-US" sz="2000">
                        <a:effectLst/>
                        <a:latin typeface="Times New Roman" panose="02020603050405020304" pitchFamily="18" charset="0"/>
                      </a:endParaRPr>
                    </a:p>
                  </a:txBody>
                  <a:tcPr marL="9525" marR="9525" marT="9525" marB="9525" anchor="ctr"/>
                </a:tc>
                <a:tc>
                  <a:txBody>
                    <a:bodyPr/>
                    <a:lstStyle/>
                    <a:p>
                      <a:pPr algn="ctr"/>
                      <a:endParaRPr lang="en-US" sz="2000">
                        <a:effectLst/>
                        <a:latin typeface="Times New Roman" panose="02020603050405020304" pitchFamily="18" charset="0"/>
                      </a:endParaRPr>
                    </a:p>
                  </a:txBody>
                  <a:tcPr marL="9525" marR="9525" marT="9525" marB="9525" anchor="ctr"/>
                </a:tc>
                <a:tc>
                  <a:txBody>
                    <a:bodyPr/>
                    <a:lstStyle/>
                    <a:p>
                      <a:pPr algn="ctr"/>
                      <a:endParaRPr lang="en-US" sz="2000">
                        <a:effectLst/>
                        <a:latin typeface="Times New Roman" panose="02020603050405020304" pitchFamily="18" charset="0"/>
                      </a:endParaRPr>
                    </a:p>
                  </a:txBody>
                  <a:tcPr marL="9525" marR="9525" marT="9525" marB="9525" anchor="ctr"/>
                </a:tc>
                <a:tc>
                  <a:txBody>
                    <a:bodyPr/>
                    <a:lstStyle/>
                    <a:p>
                      <a:pPr algn="ctr"/>
                      <a:endParaRPr lang="en-US" sz="2000" dirty="0">
                        <a:effectLst/>
                        <a:latin typeface="Times New Roman" panose="02020603050405020304" pitchFamily="18" charset="0"/>
                      </a:endParaRPr>
                    </a:p>
                  </a:txBody>
                  <a:tcPr marL="9525" marR="9525" marT="9525" marB="9525" anchor="ctr"/>
                </a:tc>
              </a:tr>
            </a:tbl>
          </a:graphicData>
        </a:graphic>
      </p:graphicFrame>
      <p:sp>
        <p:nvSpPr>
          <p:cNvPr id="5" name="Rectangle 4"/>
          <p:cNvSpPr/>
          <p:nvPr/>
        </p:nvSpPr>
        <p:spPr>
          <a:xfrm>
            <a:off x="274639" y="1439862"/>
            <a:ext cx="8991598" cy="1631216"/>
          </a:xfrm>
          <a:prstGeom prst="rect">
            <a:avLst/>
          </a:prstGeom>
        </p:spPr>
        <p:txBody>
          <a:bodyPr wrap="square">
            <a:spAutoFit/>
          </a:bodyPr>
          <a:lstStyle/>
          <a:p>
            <a:pPr marL="342900" indent="-342900" defTabSz="914400" eaLnBrk="0" fontAlgn="base" hangingPunct="0">
              <a:spcBef>
                <a:spcPct val="0"/>
              </a:spcBef>
              <a:spcAft>
                <a:spcPct val="0"/>
              </a:spcAft>
              <a:buFont typeface="+mj-lt"/>
              <a:buAutoNum type="arabicPeriod"/>
              <a:tabLst>
                <a:tab pos="457200" algn="l"/>
              </a:tabLst>
            </a:pPr>
            <a:r>
              <a:rPr lang="en-US" sz="2000" b="1" dirty="0">
                <a:solidFill>
                  <a:srgbClr val="505050"/>
                </a:solidFill>
                <a:latin typeface="Segoe UI Light"/>
                <a:ea typeface="Calibri" panose="020F0502020204030204" pitchFamily="34" charset="0"/>
                <a:cs typeface="Times New Roman" panose="02020603050405020304" pitchFamily="18" charset="0"/>
              </a:rPr>
              <a:t>Create Personal Site</a:t>
            </a:r>
            <a:r>
              <a:rPr lang="en-US" sz="2000" dirty="0">
                <a:solidFill>
                  <a:srgbClr val="505050"/>
                </a:solidFill>
                <a:latin typeface="Segoe UI Light"/>
                <a:ea typeface="Calibri" panose="020F0502020204030204" pitchFamily="34" charset="0"/>
                <a:cs typeface="Times New Roman" panose="02020603050405020304" pitchFamily="18" charset="0"/>
              </a:rPr>
              <a:t>   </a:t>
            </a:r>
            <a:r>
              <a:rPr lang="en-US" sz="2000" dirty="0" smtClean="0">
                <a:solidFill>
                  <a:srgbClr val="505050"/>
                </a:solidFill>
                <a:latin typeface="Segoe UI Light"/>
                <a:ea typeface="Calibri" panose="020F0502020204030204" pitchFamily="34" charset="0"/>
                <a:cs typeface="Times New Roman" panose="02020603050405020304" pitchFamily="18" charset="0"/>
              </a:rPr>
              <a:t>Enables </a:t>
            </a:r>
            <a:r>
              <a:rPr lang="en-US" sz="2000" dirty="0">
                <a:solidFill>
                  <a:srgbClr val="505050"/>
                </a:solidFill>
                <a:latin typeface="Segoe UI Light"/>
                <a:ea typeface="Calibri" panose="020F0502020204030204" pitchFamily="34" charset="0"/>
                <a:cs typeface="Times New Roman" panose="02020603050405020304" pitchFamily="18" charset="0"/>
              </a:rPr>
              <a:t>users to create a personal site to store their documents, newsfeed, and followed content.</a:t>
            </a:r>
          </a:p>
          <a:p>
            <a:pPr marL="342900" indent="-342900" defTabSz="914400" eaLnBrk="0" fontAlgn="base" hangingPunct="0">
              <a:spcBef>
                <a:spcPct val="0"/>
              </a:spcBef>
              <a:spcAft>
                <a:spcPct val="0"/>
              </a:spcAft>
              <a:buFont typeface="+mj-lt"/>
              <a:buAutoNum type="arabicPeriod"/>
              <a:tabLst>
                <a:tab pos="457200" algn="l"/>
              </a:tabLst>
            </a:pPr>
            <a:r>
              <a:rPr lang="en-US" sz="2000" b="1" dirty="0">
                <a:solidFill>
                  <a:srgbClr val="505050"/>
                </a:solidFill>
                <a:latin typeface="Segoe UI Light"/>
                <a:ea typeface="Calibri" panose="020F0502020204030204" pitchFamily="34" charset="0"/>
                <a:cs typeface="Times New Roman" panose="02020603050405020304" pitchFamily="18" charset="0"/>
              </a:rPr>
              <a:t>Follow People and Edit Profile</a:t>
            </a:r>
            <a:r>
              <a:rPr lang="en-US" sz="2000" dirty="0">
                <a:solidFill>
                  <a:srgbClr val="505050"/>
                </a:solidFill>
                <a:latin typeface="Segoe UI Light"/>
                <a:ea typeface="Calibri" panose="020F0502020204030204" pitchFamily="34" charset="0"/>
                <a:cs typeface="Times New Roman" panose="02020603050405020304" pitchFamily="18" charset="0"/>
              </a:rPr>
              <a:t>   </a:t>
            </a:r>
            <a:r>
              <a:rPr lang="en-US" sz="2000" dirty="0" smtClean="0">
                <a:solidFill>
                  <a:srgbClr val="505050"/>
                </a:solidFill>
                <a:latin typeface="Segoe UI Light"/>
                <a:ea typeface="Calibri" panose="020F0502020204030204" pitchFamily="34" charset="0"/>
                <a:cs typeface="Times New Roman" panose="02020603050405020304" pitchFamily="18" charset="0"/>
              </a:rPr>
              <a:t>Enables </a:t>
            </a:r>
            <a:r>
              <a:rPr lang="en-US" sz="2000" dirty="0">
                <a:solidFill>
                  <a:srgbClr val="505050"/>
                </a:solidFill>
                <a:latin typeface="Segoe UI Light"/>
                <a:ea typeface="Calibri" panose="020F0502020204030204" pitchFamily="34" charset="0"/>
                <a:cs typeface="Times New Roman" panose="02020603050405020304" pitchFamily="18" charset="0"/>
              </a:rPr>
              <a:t>users to follow people from their My Site and to edit their personal profile.</a:t>
            </a:r>
          </a:p>
          <a:p>
            <a:pPr marL="342900" indent="-342900" defTabSz="914400" eaLnBrk="0" fontAlgn="base" hangingPunct="0">
              <a:spcBef>
                <a:spcPct val="0"/>
              </a:spcBef>
              <a:spcAft>
                <a:spcPct val="0"/>
              </a:spcAft>
              <a:buFont typeface="+mj-lt"/>
              <a:buAutoNum type="arabicPeriod"/>
              <a:tabLst>
                <a:tab pos="457200" algn="l"/>
              </a:tabLst>
            </a:pPr>
            <a:r>
              <a:rPr lang="en-US" sz="2000" b="1" dirty="0">
                <a:solidFill>
                  <a:srgbClr val="505050"/>
                </a:solidFill>
                <a:latin typeface="Segoe UI Light"/>
                <a:ea typeface="Calibri" panose="020F0502020204030204" pitchFamily="34" charset="0"/>
                <a:cs typeface="Times New Roman" panose="02020603050405020304" pitchFamily="18" charset="0"/>
              </a:rPr>
              <a:t>Use Tags and </a:t>
            </a:r>
            <a:r>
              <a:rPr lang="en-US" sz="2000" b="1" dirty="0" smtClean="0">
                <a:solidFill>
                  <a:srgbClr val="505050"/>
                </a:solidFill>
                <a:latin typeface="Segoe UI Light"/>
                <a:ea typeface="Calibri" panose="020F0502020204030204" pitchFamily="34" charset="0"/>
                <a:cs typeface="Times New Roman" panose="02020603050405020304" pitchFamily="18" charset="0"/>
              </a:rPr>
              <a:t>Notes</a:t>
            </a:r>
            <a:r>
              <a:rPr lang="en-US" sz="2000" dirty="0" smtClean="0">
                <a:solidFill>
                  <a:srgbClr val="505050"/>
                </a:solidFill>
                <a:latin typeface="Segoe UI Light"/>
                <a:ea typeface="Calibri" panose="020F0502020204030204" pitchFamily="34" charset="0"/>
                <a:cs typeface="Times New Roman" panose="02020603050405020304" pitchFamily="18" charset="0"/>
              </a:rPr>
              <a:t>  Enables users to use SharePoint 2010 tags and notes</a:t>
            </a:r>
            <a:endParaRPr lang="en-US" sz="2000" dirty="0">
              <a:solidFill>
                <a:srgbClr val="505050"/>
              </a:solidFill>
              <a:latin typeface="Segoe UI Light"/>
            </a:endParaRPr>
          </a:p>
        </p:txBody>
      </p:sp>
      <p:sp>
        <p:nvSpPr>
          <p:cNvPr id="6" name="TextBox 5"/>
          <p:cNvSpPr txBox="1"/>
          <p:nvPr/>
        </p:nvSpPr>
        <p:spPr>
          <a:xfrm>
            <a:off x="9745804" y="1744662"/>
            <a:ext cx="2082045" cy="1037207"/>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gradFill>
                  <a:gsLst>
                    <a:gs pos="2917">
                      <a:srgbClr val="505050"/>
                    </a:gs>
                    <a:gs pos="30000">
                      <a:srgbClr val="505050"/>
                    </a:gs>
                  </a:gsLst>
                  <a:lin ang="5400000" scaled="0"/>
                </a:gradFill>
              </a:rPr>
              <a:t>*All enabled </a:t>
            </a:r>
          </a:p>
          <a:p>
            <a:pPr>
              <a:lnSpc>
                <a:spcPct val="90000"/>
              </a:lnSpc>
              <a:spcAft>
                <a:spcPts val="600"/>
              </a:spcAft>
            </a:pPr>
            <a:r>
              <a:rPr lang="en-US" sz="2400" dirty="0">
                <a:gradFill>
                  <a:gsLst>
                    <a:gs pos="2917">
                      <a:srgbClr val="505050"/>
                    </a:gs>
                    <a:gs pos="30000">
                      <a:srgbClr val="505050"/>
                    </a:gs>
                  </a:gsLst>
                  <a:lin ang="5400000" scaled="0"/>
                </a:gradFill>
              </a:rPr>
              <a:t> </a:t>
            </a:r>
            <a:r>
              <a:rPr lang="en-US" sz="2400" dirty="0" smtClean="0">
                <a:gradFill>
                  <a:gsLst>
                    <a:gs pos="2917">
                      <a:srgbClr val="505050"/>
                    </a:gs>
                    <a:gs pos="30000">
                      <a:srgbClr val="505050"/>
                    </a:gs>
                  </a:gsLst>
                  <a:lin ang="5400000" scaled="0"/>
                </a:gradFill>
              </a:rPr>
              <a:t>by default</a:t>
            </a:r>
          </a:p>
        </p:txBody>
      </p:sp>
    </p:spTree>
    <p:extLst>
      <p:ext uri="{BB962C8B-B14F-4D97-AF65-F5344CB8AC3E}">
        <p14:creationId xmlns:p14="http://schemas.microsoft.com/office/powerpoint/2010/main" val="3143305880"/>
      </p:ext>
    </p:extLst>
  </p:cSld>
  <p:clrMapOvr>
    <a:masterClrMapping/>
  </p:clrMapOvr>
  <p:transition spd="slow">
    <p:push/>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4000" dirty="0" smtClean="0"/>
              <a:t>Demo:  Planning for Social</a:t>
            </a:r>
            <a:endParaRPr lang="en-US" sz="4000" dirty="0"/>
          </a:p>
        </p:txBody>
      </p:sp>
      <p:sp>
        <p:nvSpPr>
          <p:cNvPr id="5" name="Text Placeholder 4"/>
          <p:cNvSpPr>
            <a:spLocks noGrp="1"/>
          </p:cNvSpPr>
          <p:nvPr>
            <p:ph type="body" sz="quarter" idx="12"/>
          </p:nvPr>
        </p:nvSpPr>
        <p:spPr/>
        <p:txBody>
          <a:bodyPr/>
          <a:lstStyle/>
          <a:p>
            <a:pPr lvl="0"/>
            <a:r>
              <a:rPr lang="en-US" sz="2000" spc="102" dirty="0" smtClean="0"/>
              <a:t>Understand the key changes in social that you can prepare for today</a:t>
            </a:r>
            <a:endParaRPr lang="en-US" sz="2000" spc="-51" dirty="0"/>
          </a:p>
        </p:txBody>
      </p:sp>
    </p:spTree>
    <p:extLst>
      <p:ext uri="{BB962C8B-B14F-4D97-AF65-F5344CB8AC3E}">
        <p14:creationId xmlns:p14="http://schemas.microsoft.com/office/powerpoint/2010/main" val="170545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bwMode="auto">
          <a:xfrm>
            <a:off x="2501" y="-1"/>
            <a:ext cx="5438566" cy="6994525"/>
          </a:xfrm>
          <a:prstGeom prst="rect">
            <a:avLst/>
          </a:prstGeom>
          <a:solidFill>
            <a:srgbClr val="EB3C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solidFill>
                <a:srgbClr val="505050"/>
              </a:solidFill>
              <a:ea typeface="Segoe UI" pitchFamily="34" charset="0"/>
              <a:cs typeface="Segoe UI" pitchFamily="34" charset="0"/>
            </a:endParaRPr>
          </a:p>
        </p:txBody>
      </p:sp>
      <p:sp>
        <p:nvSpPr>
          <p:cNvPr id="2" name="Title 1"/>
          <p:cNvSpPr>
            <a:spLocks noGrp="1"/>
          </p:cNvSpPr>
          <p:nvPr>
            <p:ph type="title"/>
          </p:nvPr>
        </p:nvSpPr>
        <p:spPr/>
        <p:txBody>
          <a:bodyPr/>
          <a:lstStyle/>
          <a:p>
            <a:r>
              <a:rPr lang="en-US" sz="4896" dirty="0" smtClean="0">
                <a:solidFill>
                  <a:schemeClr val="bg1"/>
                </a:solidFill>
              </a:rPr>
              <a:t>4. Plan for </a:t>
            </a:r>
            <a:br>
              <a:rPr lang="en-US" sz="4896" dirty="0" smtClean="0">
                <a:solidFill>
                  <a:schemeClr val="bg1"/>
                </a:solidFill>
              </a:rPr>
            </a:br>
            <a:r>
              <a:rPr lang="en-US" sz="4896" dirty="0" smtClean="0">
                <a:solidFill>
                  <a:schemeClr val="bg1"/>
                </a:solidFill>
              </a:rPr>
              <a:t>Apps</a:t>
            </a:r>
            <a:endParaRPr lang="en-US" sz="4896" dirty="0">
              <a:solidFill>
                <a:schemeClr val="bg1"/>
              </a:solidFill>
            </a:endParaRPr>
          </a:p>
        </p:txBody>
      </p:sp>
      <p:sp>
        <p:nvSpPr>
          <p:cNvPr id="6" name="TextBox 5"/>
          <p:cNvSpPr txBox="1"/>
          <p:nvPr/>
        </p:nvSpPr>
        <p:spPr>
          <a:xfrm>
            <a:off x="6065837" y="2071283"/>
            <a:ext cx="5835982" cy="3447098"/>
          </a:xfrm>
          <a:prstGeom prst="rect">
            <a:avLst/>
          </a:prstGeom>
          <a:noFill/>
        </p:spPr>
        <p:txBody>
          <a:bodyPr wrap="square" lIns="0" tIns="0" rIns="0" bIns="0" rtlCol="0">
            <a:spAutoFit/>
          </a:bodyPr>
          <a:lstStyle/>
          <a:p>
            <a:r>
              <a:rPr lang="en-US" sz="3200" dirty="0">
                <a:solidFill>
                  <a:srgbClr val="505050"/>
                </a:solidFill>
              </a:rPr>
              <a:t>Define </a:t>
            </a:r>
            <a:r>
              <a:rPr lang="en-US" sz="3200" dirty="0" smtClean="0">
                <a:solidFill>
                  <a:srgbClr val="505050"/>
                </a:solidFill>
              </a:rPr>
              <a:t>Your App </a:t>
            </a:r>
            <a:r>
              <a:rPr lang="en-US" sz="3200" dirty="0">
                <a:solidFill>
                  <a:srgbClr val="505050"/>
                </a:solidFill>
              </a:rPr>
              <a:t>Strategy</a:t>
            </a:r>
          </a:p>
          <a:p>
            <a:endParaRPr lang="en-US" sz="3200" dirty="0" smtClean="0">
              <a:solidFill>
                <a:srgbClr val="505050"/>
              </a:solidFill>
            </a:endParaRPr>
          </a:p>
          <a:p>
            <a:r>
              <a:rPr lang="en-US" sz="3200" dirty="0" smtClean="0">
                <a:solidFill>
                  <a:srgbClr val="505050"/>
                </a:solidFill>
              </a:rPr>
              <a:t>Plan for Farm and Sandbox Solutions</a:t>
            </a:r>
          </a:p>
          <a:p>
            <a:endParaRPr lang="en-US" sz="3200" dirty="0" smtClean="0">
              <a:solidFill>
                <a:srgbClr val="505050"/>
              </a:solidFill>
            </a:endParaRPr>
          </a:p>
          <a:p>
            <a:r>
              <a:rPr lang="en-US" sz="3200" dirty="0" smtClean="0">
                <a:solidFill>
                  <a:srgbClr val="505050"/>
                </a:solidFill>
              </a:rPr>
              <a:t>Design for the Cloud moving forward</a:t>
            </a:r>
            <a:endParaRPr lang="en-US" sz="3200" dirty="0">
              <a:solidFill>
                <a:srgbClr val="505050"/>
              </a:solidFill>
            </a:endParaRPr>
          </a:p>
        </p:txBody>
      </p:sp>
      <p:sp>
        <p:nvSpPr>
          <p:cNvPr id="8" name="Rectangle 7"/>
          <p:cNvSpPr/>
          <p:nvPr/>
        </p:nvSpPr>
        <p:spPr bwMode="auto">
          <a:xfrm>
            <a:off x="7383361" y="147397"/>
            <a:ext cx="183369" cy="186521"/>
          </a:xfrm>
          <a:prstGeom prst="rect">
            <a:avLst/>
          </a:prstGeom>
          <a:noFill/>
          <a:ln w="3175">
            <a:solidFill>
              <a:srgbClr val="50505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
        <p:nvSpPr>
          <p:cNvPr id="9" name="Rectangle 8"/>
          <p:cNvSpPr/>
          <p:nvPr/>
        </p:nvSpPr>
        <p:spPr bwMode="auto">
          <a:xfrm>
            <a:off x="7383361" y="144465"/>
            <a:ext cx="1143000" cy="1143000"/>
          </a:xfrm>
          <a:prstGeom prst="rect">
            <a:avLst/>
          </a:prstGeom>
          <a:solidFill>
            <a:srgbClr val="FFB900"/>
          </a:solidFill>
          <a:ln w="254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endParaRPr lang="en-US" sz="1400" dirty="0">
              <a:gradFill>
                <a:gsLst>
                  <a:gs pos="0">
                    <a:srgbClr val="FFFFFF"/>
                  </a:gs>
                  <a:gs pos="100000">
                    <a:srgbClr val="FFFFFF"/>
                  </a:gs>
                </a:gsLst>
                <a:lin ang="5400000" scaled="0"/>
              </a:gradFill>
              <a:ea typeface="Segoe UI" pitchFamily="34" charset="0"/>
              <a:cs typeface="Segoe UI" pitchFamily="34" charset="0"/>
            </a:endParaRPr>
          </a:p>
        </p:txBody>
      </p:sp>
      <p:sp>
        <p:nvSpPr>
          <p:cNvPr id="11" name="Rectangle 10"/>
          <p:cNvSpPr/>
          <p:nvPr/>
        </p:nvSpPr>
        <p:spPr bwMode="auto">
          <a:xfrm>
            <a:off x="8678761" y="144463"/>
            <a:ext cx="1067043" cy="1143001"/>
          </a:xfrm>
          <a:prstGeom prst="rect">
            <a:avLst/>
          </a:prstGeom>
          <a:solidFill>
            <a:srgbClr val="FF8C00"/>
          </a:solidFill>
          <a:ln w="254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US" sz="28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12" name="Rectangle 11"/>
          <p:cNvSpPr/>
          <p:nvPr/>
        </p:nvSpPr>
        <p:spPr bwMode="auto">
          <a:xfrm>
            <a:off x="9952281" y="144462"/>
            <a:ext cx="1012479" cy="1143001"/>
          </a:xfrm>
          <a:prstGeom prst="rect">
            <a:avLst/>
          </a:prstGeom>
          <a:solidFill>
            <a:srgbClr val="EB3C00"/>
          </a:solidFill>
          <a:ln w="25400">
            <a:solidFill>
              <a:srgbClr val="00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
        <p:nvSpPr>
          <p:cNvPr id="13" name="Rectangle 12"/>
          <p:cNvSpPr/>
          <p:nvPr/>
        </p:nvSpPr>
        <p:spPr bwMode="auto">
          <a:xfrm>
            <a:off x="11171237" y="144462"/>
            <a:ext cx="1088924" cy="1143001"/>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
        <p:nvSpPr>
          <p:cNvPr id="15" name="Freeform 138"/>
          <p:cNvSpPr>
            <a:spLocks noEditPoints="1"/>
          </p:cNvSpPr>
          <p:nvPr/>
        </p:nvSpPr>
        <p:spPr bwMode="black">
          <a:xfrm>
            <a:off x="2103437" y="3268662"/>
            <a:ext cx="838200" cy="1052340"/>
          </a:xfrm>
          <a:custGeom>
            <a:avLst/>
            <a:gdLst>
              <a:gd name="T0" fmla="*/ 64 w 64"/>
              <a:gd name="T1" fmla="*/ 9 h 80"/>
              <a:gd name="T2" fmla="*/ 64 w 64"/>
              <a:gd name="T3" fmla="*/ 32 h 80"/>
              <a:gd name="T4" fmla="*/ 40 w 64"/>
              <a:gd name="T5" fmla="*/ 33 h 80"/>
              <a:gd name="T6" fmla="*/ 32 w 64"/>
              <a:gd name="T7" fmla="*/ 25 h 80"/>
              <a:gd name="T8" fmla="*/ 47 w 64"/>
              <a:gd name="T9" fmla="*/ 24 h 80"/>
              <a:gd name="T10" fmla="*/ 37 w 64"/>
              <a:gd name="T11" fmla="*/ 18 h 80"/>
              <a:gd name="T12" fmla="*/ 12 w 64"/>
              <a:gd name="T13" fmla="*/ 35 h 80"/>
              <a:gd name="T14" fmla="*/ 0 w 64"/>
              <a:gd name="T15" fmla="*/ 35 h 80"/>
              <a:gd name="T16" fmla="*/ 39 w 64"/>
              <a:gd name="T17" fmla="*/ 7 h 80"/>
              <a:gd name="T18" fmla="*/ 55 w 64"/>
              <a:gd name="T19" fmla="*/ 15 h 80"/>
              <a:gd name="T20" fmla="*/ 56 w 64"/>
              <a:gd name="T21" fmla="*/ 0 h 80"/>
              <a:gd name="T22" fmla="*/ 64 w 64"/>
              <a:gd name="T23" fmla="*/ 9 h 80"/>
              <a:gd name="T24" fmla="*/ 26 w 64"/>
              <a:gd name="T25" fmla="*/ 62 h 80"/>
              <a:gd name="T26" fmla="*/ 15 w 64"/>
              <a:gd name="T27" fmla="*/ 56 h 80"/>
              <a:gd name="T28" fmla="*/ 32 w 64"/>
              <a:gd name="T29" fmla="*/ 56 h 80"/>
              <a:gd name="T30" fmla="*/ 24 w 64"/>
              <a:gd name="T31" fmla="*/ 47 h 80"/>
              <a:gd name="T32" fmla="*/ 0 w 64"/>
              <a:gd name="T33" fmla="*/ 48 h 80"/>
              <a:gd name="T34" fmla="*/ 0 w 64"/>
              <a:gd name="T35" fmla="*/ 72 h 80"/>
              <a:gd name="T36" fmla="*/ 8 w 64"/>
              <a:gd name="T37" fmla="*/ 80 h 80"/>
              <a:gd name="T38" fmla="*/ 9 w 64"/>
              <a:gd name="T39" fmla="*/ 66 h 80"/>
              <a:gd name="T40" fmla="*/ 24 w 64"/>
              <a:gd name="T41" fmla="*/ 73 h 80"/>
              <a:gd name="T42" fmla="*/ 64 w 64"/>
              <a:gd name="T43" fmla="*/ 45 h 80"/>
              <a:gd name="T44" fmla="*/ 51 w 64"/>
              <a:gd name="T45" fmla="*/ 45 h 80"/>
              <a:gd name="T46" fmla="*/ 26 w 64"/>
              <a:gd name="T47" fmla="*/ 62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4" h="80">
                <a:moveTo>
                  <a:pt x="64" y="9"/>
                </a:moveTo>
                <a:cubicBezTo>
                  <a:pt x="64" y="32"/>
                  <a:pt x="64" y="32"/>
                  <a:pt x="64" y="32"/>
                </a:cubicBezTo>
                <a:cubicBezTo>
                  <a:pt x="40" y="33"/>
                  <a:pt x="40" y="33"/>
                  <a:pt x="40" y="33"/>
                </a:cubicBezTo>
                <a:cubicBezTo>
                  <a:pt x="32" y="25"/>
                  <a:pt x="32" y="25"/>
                  <a:pt x="32" y="25"/>
                </a:cubicBezTo>
                <a:cubicBezTo>
                  <a:pt x="47" y="24"/>
                  <a:pt x="47" y="24"/>
                  <a:pt x="47" y="24"/>
                </a:cubicBezTo>
                <a:cubicBezTo>
                  <a:pt x="45" y="21"/>
                  <a:pt x="41" y="19"/>
                  <a:pt x="37" y="18"/>
                </a:cubicBezTo>
                <a:cubicBezTo>
                  <a:pt x="26" y="16"/>
                  <a:pt x="14" y="24"/>
                  <a:pt x="12" y="35"/>
                </a:cubicBezTo>
                <a:cubicBezTo>
                  <a:pt x="0" y="35"/>
                  <a:pt x="0" y="35"/>
                  <a:pt x="0" y="35"/>
                </a:cubicBezTo>
                <a:cubicBezTo>
                  <a:pt x="4" y="14"/>
                  <a:pt x="22" y="4"/>
                  <a:pt x="39" y="7"/>
                </a:cubicBezTo>
                <a:cubicBezTo>
                  <a:pt x="45" y="8"/>
                  <a:pt x="51" y="11"/>
                  <a:pt x="55" y="15"/>
                </a:cubicBezTo>
                <a:cubicBezTo>
                  <a:pt x="56" y="0"/>
                  <a:pt x="56" y="0"/>
                  <a:pt x="56" y="0"/>
                </a:cubicBezTo>
                <a:lnTo>
                  <a:pt x="64" y="9"/>
                </a:lnTo>
                <a:close/>
                <a:moveTo>
                  <a:pt x="26" y="62"/>
                </a:moveTo>
                <a:cubicBezTo>
                  <a:pt x="22" y="61"/>
                  <a:pt x="18" y="59"/>
                  <a:pt x="15" y="56"/>
                </a:cubicBezTo>
                <a:cubicBezTo>
                  <a:pt x="32" y="56"/>
                  <a:pt x="32" y="56"/>
                  <a:pt x="32" y="56"/>
                </a:cubicBezTo>
                <a:cubicBezTo>
                  <a:pt x="24" y="47"/>
                  <a:pt x="24" y="47"/>
                  <a:pt x="24" y="47"/>
                </a:cubicBezTo>
                <a:cubicBezTo>
                  <a:pt x="0" y="48"/>
                  <a:pt x="0" y="48"/>
                  <a:pt x="0" y="48"/>
                </a:cubicBezTo>
                <a:cubicBezTo>
                  <a:pt x="0" y="72"/>
                  <a:pt x="0" y="72"/>
                  <a:pt x="0" y="72"/>
                </a:cubicBezTo>
                <a:cubicBezTo>
                  <a:pt x="8" y="80"/>
                  <a:pt x="8" y="80"/>
                  <a:pt x="8" y="80"/>
                </a:cubicBezTo>
                <a:cubicBezTo>
                  <a:pt x="9" y="66"/>
                  <a:pt x="9" y="66"/>
                  <a:pt x="9" y="66"/>
                </a:cubicBezTo>
                <a:cubicBezTo>
                  <a:pt x="13" y="70"/>
                  <a:pt x="18" y="72"/>
                  <a:pt x="24" y="73"/>
                </a:cubicBezTo>
                <a:cubicBezTo>
                  <a:pt x="42" y="77"/>
                  <a:pt x="60" y="66"/>
                  <a:pt x="64" y="45"/>
                </a:cubicBezTo>
                <a:cubicBezTo>
                  <a:pt x="51" y="45"/>
                  <a:pt x="51" y="45"/>
                  <a:pt x="51" y="45"/>
                </a:cubicBezTo>
                <a:cubicBezTo>
                  <a:pt x="49" y="57"/>
                  <a:pt x="38" y="64"/>
                  <a:pt x="26" y="62"/>
                </a:cubicBezTo>
                <a:close/>
              </a:path>
            </a:pathLst>
          </a:custGeom>
          <a:solidFill>
            <a:srgbClr val="FFFFFF"/>
          </a:solidFill>
          <a:ln>
            <a:noFill/>
          </a:ln>
          <a:extLst/>
        </p:spPr>
        <p:txBody>
          <a:bodyPr vert="horz" wrap="square" lIns="93278" tIns="46639" rIns="93278" bIns="46639" numCol="1" anchor="t" anchorCtr="0" compatLnSpc="1">
            <a:prstTxWarp prst="textNoShape">
              <a:avLst/>
            </a:prstTxWarp>
          </a:bodyPr>
          <a:lstStyle/>
          <a:p>
            <a:endParaRPr lang="en-US" dirty="0">
              <a:solidFill>
                <a:srgbClr val="000000"/>
              </a:solidFill>
            </a:endParaRPr>
          </a:p>
        </p:txBody>
      </p:sp>
    </p:spTree>
    <p:extLst>
      <p:ext uri="{BB962C8B-B14F-4D97-AF65-F5344CB8AC3E}">
        <p14:creationId xmlns:p14="http://schemas.microsoft.com/office/powerpoint/2010/main" val="3506372962"/>
      </p:ext>
    </p:extLst>
  </p:cSld>
  <p:clrMapOvr>
    <a:masterClrMapping/>
  </p:clrMapOvr>
  <p:transition spd="slow">
    <p:push/>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bwMode="auto">
          <a:xfrm>
            <a:off x="2501" y="-1"/>
            <a:ext cx="5438566" cy="6994525"/>
          </a:xfrm>
          <a:prstGeom prst="rect">
            <a:avLst/>
          </a:prstGeom>
          <a:solidFill>
            <a:srgbClr val="EB3C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solidFill>
                <a:srgbClr val="505050"/>
              </a:solidFill>
              <a:ea typeface="Segoe UI" pitchFamily="34" charset="0"/>
              <a:cs typeface="Segoe UI" pitchFamily="34" charset="0"/>
            </a:endParaRPr>
          </a:p>
        </p:txBody>
      </p:sp>
      <p:sp>
        <p:nvSpPr>
          <p:cNvPr id="2" name="Title 1"/>
          <p:cNvSpPr>
            <a:spLocks noGrp="1"/>
          </p:cNvSpPr>
          <p:nvPr>
            <p:ph type="title"/>
          </p:nvPr>
        </p:nvSpPr>
        <p:spPr/>
        <p:txBody>
          <a:bodyPr/>
          <a:lstStyle/>
          <a:p>
            <a:r>
              <a:rPr lang="en-US" sz="4896" dirty="0" smtClean="0">
                <a:solidFill>
                  <a:schemeClr val="bg1"/>
                </a:solidFill>
              </a:rPr>
              <a:t>4. Plan for </a:t>
            </a:r>
            <a:br>
              <a:rPr lang="en-US" sz="4896" dirty="0" smtClean="0">
                <a:solidFill>
                  <a:schemeClr val="bg1"/>
                </a:solidFill>
              </a:rPr>
            </a:br>
            <a:r>
              <a:rPr lang="en-US" sz="4896" dirty="0" smtClean="0">
                <a:solidFill>
                  <a:schemeClr val="bg1"/>
                </a:solidFill>
              </a:rPr>
              <a:t>Apps</a:t>
            </a:r>
            <a:endParaRPr lang="en-US" sz="4896" dirty="0">
              <a:solidFill>
                <a:schemeClr val="bg1"/>
              </a:solidFill>
            </a:endParaRPr>
          </a:p>
        </p:txBody>
      </p:sp>
      <p:sp>
        <p:nvSpPr>
          <p:cNvPr id="15" name="Freeform 138"/>
          <p:cNvSpPr>
            <a:spLocks noEditPoints="1"/>
          </p:cNvSpPr>
          <p:nvPr/>
        </p:nvSpPr>
        <p:spPr bwMode="black">
          <a:xfrm>
            <a:off x="2103437" y="3268662"/>
            <a:ext cx="838200" cy="1052340"/>
          </a:xfrm>
          <a:custGeom>
            <a:avLst/>
            <a:gdLst>
              <a:gd name="T0" fmla="*/ 64 w 64"/>
              <a:gd name="T1" fmla="*/ 9 h 80"/>
              <a:gd name="T2" fmla="*/ 64 w 64"/>
              <a:gd name="T3" fmla="*/ 32 h 80"/>
              <a:gd name="T4" fmla="*/ 40 w 64"/>
              <a:gd name="T5" fmla="*/ 33 h 80"/>
              <a:gd name="T6" fmla="*/ 32 w 64"/>
              <a:gd name="T7" fmla="*/ 25 h 80"/>
              <a:gd name="T8" fmla="*/ 47 w 64"/>
              <a:gd name="T9" fmla="*/ 24 h 80"/>
              <a:gd name="T10" fmla="*/ 37 w 64"/>
              <a:gd name="T11" fmla="*/ 18 h 80"/>
              <a:gd name="T12" fmla="*/ 12 w 64"/>
              <a:gd name="T13" fmla="*/ 35 h 80"/>
              <a:gd name="T14" fmla="*/ 0 w 64"/>
              <a:gd name="T15" fmla="*/ 35 h 80"/>
              <a:gd name="T16" fmla="*/ 39 w 64"/>
              <a:gd name="T17" fmla="*/ 7 h 80"/>
              <a:gd name="T18" fmla="*/ 55 w 64"/>
              <a:gd name="T19" fmla="*/ 15 h 80"/>
              <a:gd name="T20" fmla="*/ 56 w 64"/>
              <a:gd name="T21" fmla="*/ 0 h 80"/>
              <a:gd name="T22" fmla="*/ 64 w 64"/>
              <a:gd name="T23" fmla="*/ 9 h 80"/>
              <a:gd name="T24" fmla="*/ 26 w 64"/>
              <a:gd name="T25" fmla="*/ 62 h 80"/>
              <a:gd name="T26" fmla="*/ 15 w 64"/>
              <a:gd name="T27" fmla="*/ 56 h 80"/>
              <a:gd name="T28" fmla="*/ 32 w 64"/>
              <a:gd name="T29" fmla="*/ 56 h 80"/>
              <a:gd name="T30" fmla="*/ 24 w 64"/>
              <a:gd name="T31" fmla="*/ 47 h 80"/>
              <a:gd name="T32" fmla="*/ 0 w 64"/>
              <a:gd name="T33" fmla="*/ 48 h 80"/>
              <a:gd name="T34" fmla="*/ 0 w 64"/>
              <a:gd name="T35" fmla="*/ 72 h 80"/>
              <a:gd name="T36" fmla="*/ 8 w 64"/>
              <a:gd name="T37" fmla="*/ 80 h 80"/>
              <a:gd name="T38" fmla="*/ 9 w 64"/>
              <a:gd name="T39" fmla="*/ 66 h 80"/>
              <a:gd name="T40" fmla="*/ 24 w 64"/>
              <a:gd name="T41" fmla="*/ 73 h 80"/>
              <a:gd name="T42" fmla="*/ 64 w 64"/>
              <a:gd name="T43" fmla="*/ 45 h 80"/>
              <a:gd name="T44" fmla="*/ 51 w 64"/>
              <a:gd name="T45" fmla="*/ 45 h 80"/>
              <a:gd name="T46" fmla="*/ 26 w 64"/>
              <a:gd name="T47" fmla="*/ 62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4" h="80">
                <a:moveTo>
                  <a:pt x="64" y="9"/>
                </a:moveTo>
                <a:cubicBezTo>
                  <a:pt x="64" y="32"/>
                  <a:pt x="64" y="32"/>
                  <a:pt x="64" y="32"/>
                </a:cubicBezTo>
                <a:cubicBezTo>
                  <a:pt x="40" y="33"/>
                  <a:pt x="40" y="33"/>
                  <a:pt x="40" y="33"/>
                </a:cubicBezTo>
                <a:cubicBezTo>
                  <a:pt x="32" y="25"/>
                  <a:pt x="32" y="25"/>
                  <a:pt x="32" y="25"/>
                </a:cubicBezTo>
                <a:cubicBezTo>
                  <a:pt x="47" y="24"/>
                  <a:pt x="47" y="24"/>
                  <a:pt x="47" y="24"/>
                </a:cubicBezTo>
                <a:cubicBezTo>
                  <a:pt x="45" y="21"/>
                  <a:pt x="41" y="19"/>
                  <a:pt x="37" y="18"/>
                </a:cubicBezTo>
                <a:cubicBezTo>
                  <a:pt x="26" y="16"/>
                  <a:pt x="14" y="24"/>
                  <a:pt x="12" y="35"/>
                </a:cubicBezTo>
                <a:cubicBezTo>
                  <a:pt x="0" y="35"/>
                  <a:pt x="0" y="35"/>
                  <a:pt x="0" y="35"/>
                </a:cubicBezTo>
                <a:cubicBezTo>
                  <a:pt x="4" y="14"/>
                  <a:pt x="22" y="4"/>
                  <a:pt x="39" y="7"/>
                </a:cubicBezTo>
                <a:cubicBezTo>
                  <a:pt x="45" y="8"/>
                  <a:pt x="51" y="11"/>
                  <a:pt x="55" y="15"/>
                </a:cubicBezTo>
                <a:cubicBezTo>
                  <a:pt x="56" y="0"/>
                  <a:pt x="56" y="0"/>
                  <a:pt x="56" y="0"/>
                </a:cubicBezTo>
                <a:lnTo>
                  <a:pt x="64" y="9"/>
                </a:lnTo>
                <a:close/>
                <a:moveTo>
                  <a:pt x="26" y="62"/>
                </a:moveTo>
                <a:cubicBezTo>
                  <a:pt x="22" y="61"/>
                  <a:pt x="18" y="59"/>
                  <a:pt x="15" y="56"/>
                </a:cubicBezTo>
                <a:cubicBezTo>
                  <a:pt x="32" y="56"/>
                  <a:pt x="32" y="56"/>
                  <a:pt x="32" y="56"/>
                </a:cubicBezTo>
                <a:cubicBezTo>
                  <a:pt x="24" y="47"/>
                  <a:pt x="24" y="47"/>
                  <a:pt x="24" y="47"/>
                </a:cubicBezTo>
                <a:cubicBezTo>
                  <a:pt x="0" y="48"/>
                  <a:pt x="0" y="48"/>
                  <a:pt x="0" y="48"/>
                </a:cubicBezTo>
                <a:cubicBezTo>
                  <a:pt x="0" y="72"/>
                  <a:pt x="0" y="72"/>
                  <a:pt x="0" y="72"/>
                </a:cubicBezTo>
                <a:cubicBezTo>
                  <a:pt x="8" y="80"/>
                  <a:pt x="8" y="80"/>
                  <a:pt x="8" y="80"/>
                </a:cubicBezTo>
                <a:cubicBezTo>
                  <a:pt x="9" y="66"/>
                  <a:pt x="9" y="66"/>
                  <a:pt x="9" y="66"/>
                </a:cubicBezTo>
                <a:cubicBezTo>
                  <a:pt x="13" y="70"/>
                  <a:pt x="18" y="72"/>
                  <a:pt x="24" y="73"/>
                </a:cubicBezTo>
                <a:cubicBezTo>
                  <a:pt x="42" y="77"/>
                  <a:pt x="60" y="66"/>
                  <a:pt x="64" y="45"/>
                </a:cubicBezTo>
                <a:cubicBezTo>
                  <a:pt x="51" y="45"/>
                  <a:pt x="51" y="45"/>
                  <a:pt x="51" y="45"/>
                </a:cubicBezTo>
                <a:cubicBezTo>
                  <a:pt x="49" y="57"/>
                  <a:pt x="38" y="64"/>
                  <a:pt x="26" y="62"/>
                </a:cubicBezTo>
                <a:close/>
              </a:path>
            </a:pathLst>
          </a:custGeom>
          <a:solidFill>
            <a:srgbClr val="FFFFFF"/>
          </a:solidFill>
          <a:ln>
            <a:noFill/>
          </a:ln>
          <a:extLst/>
        </p:spPr>
        <p:txBody>
          <a:bodyPr vert="horz" wrap="square" lIns="93278" tIns="46639" rIns="93278" bIns="46639" numCol="1" anchor="t" anchorCtr="0" compatLnSpc="1">
            <a:prstTxWarp prst="textNoShape">
              <a:avLst/>
            </a:prstTxWarp>
          </a:bodyPr>
          <a:lstStyle/>
          <a:p>
            <a:endParaRPr lang="en-US" dirty="0">
              <a:solidFill>
                <a:srgbClr val="000000"/>
              </a:solidFill>
            </a:endParaRPr>
          </a:p>
        </p:txBody>
      </p:sp>
      <p:pic>
        <p:nvPicPr>
          <p:cNvPr id="3074" name="Picture 2" descr="Contrasts the SharePoint Store and the App Catalo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14039" y="-11815"/>
            <a:ext cx="5990598" cy="70063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11097758"/>
      </p:ext>
    </p:extLst>
  </p:cSld>
  <p:clrMapOvr>
    <a:masterClrMapping/>
  </p:clrMapOvr>
  <p:transition spd="slow">
    <p:push/>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bwMode="auto">
          <a:xfrm>
            <a:off x="2501" y="-1"/>
            <a:ext cx="5438566" cy="6994525"/>
          </a:xfrm>
          <a:prstGeom prst="rect">
            <a:avLst/>
          </a:prstGeom>
          <a:solidFill>
            <a:srgbClr val="EB3C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solidFill>
                <a:srgbClr val="505050"/>
              </a:solidFill>
              <a:ea typeface="Segoe UI" pitchFamily="34" charset="0"/>
              <a:cs typeface="Segoe UI" pitchFamily="34" charset="0"/>
            </a:endParaRPr>
          </a:p>
        </p:txBody>
      </p:sp>
      <p:sp>
        <p:nvSpPr>
          <p:cNvPr id="2" name="Title 1"/>
          <p:cNvSpPr>
            <a:spLocks noGrp="1"/>
          </p:cNvSpPr>
          <p:nvPr>
            <p:ph type="title"/>
          </p:nvPr>
        </p:nvSpPr>
        <p:spPr/>
        <p:txBody>
          <a:bodyPr/>
          <a:lstStyle/>
          <a:p>
            <a:r>
              <a:rPr lang="en-US" sz="4896" dirty="0" smtClean="0">
                <a:solidFill>
                  <a:schemeClr val="bg1"/>
                </a:solidFill>
              </a:rPr>
              <a:t>5. Clean Up</a:t>
            </a:r>
            <a:endParaRPr lang="en-US" sz="4896" dirty="0">
              <a:solidFill>
                <a:schemeClr val="bg1"/>
              </a:solidFill>
            </a:endParaRPr>
          </a:p>
        </p:txBody>
      </p:sp>
      <p:sp>
        <p:nvSpPr>
          <p:cNvPr id="6" name="TextBox 5"/>
          <p:cNvSpPr txBox="1"/>
          <p:nvPr/>
        </p:nvSpPr>
        <p:spPr>
          <a:xfrm>
            <a:off x="5864708" y="2609202"/>
            <a:ext cx="6575324" cy="1846659"/>
          </a:xfrm>
          <a:prstGeom prst="rect">
            <a:avLst/>
          </a:prstGeom>
          <a:noFill/>
        </p:spPr>
        <p:txBody>
          <a:bodyPr wrap="square" lIns="0" tIns="0" rIns="0" bIns="0" rtlCol="0">
            <a:spAutoFit/>
          </a:bodyPr>
          <a:lstStyle/>
          <a:p>
            <a:r>
              <a:rPr lang="en-US" sz="4000" b="1" dirty="0" smtClean="0">
                <a:solidFill>
                  <a:srgbClr val="505050"/>
                </a:solidFill>
                <a:latin typeface="Segoe UI Light"/>
              </a:rPr>
              <a:t>Top 10 List: </a:t>
            </a:r>
          </a:p>
          <a:p>
            <a:r>
              <a:rPr lang="en-US" sz="4000" b="1" dirty="0" smtClean="0">
                <a:solidFill>
                  <a:srgbClr val="505050"/>
                </a:solidFill>
                <a:latin typeface="Segoe UI Light"/>
              </a:rPr>
              <a:t>Preparing Your Environment for SharePoint 2013</a:t>
            </a:r>
            <a:endParaRPr lang="en-US" sz="4000" b="1" dirty="0">
              <a:solidFill>
                <a:srgbClr val="505050"/>
              </a:solidFill>
              <a:latin typeface="Segoe UI Light"/>
            </a:endParaRPr>
          </a:p>
        </p:txBody>
      </p:sp>
      <p:sp>
        <p:nvSpPr>
          <p:cNvPr id="8" name="Rectangle 7"/>
          <p:cNvSpPr/>
          <p:nvPr/>
        </p:nvSpPr>
        <p:spPr bwMode="auto">
          <a:xfrm>
            <a:off x="7383361" y="147397"/>
            <a:ext cx="183369" cy="186521"/>
          </a:xfrm>
          <a:prstGeom prst="rect">
            <a:avLst/>
          </a:prstGeom>
          <a:noFill/>
          <a:ln w="3175">
            <a:solidFill>
              <a:srgbClr val="50505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
        <p:nvSpPr>
          <p:cNvPr id="9" name="Rectangle 8"/>
          <p:cNvSpPr/>
          <p:nvPr/>
        </p:nvSpPr>
        <p:spPr bwMode="auto">
          <a:xfrm>
            <a:off x="7383361" y="144465"/>
            <a:ext cx="1143000" cy="1143000"/>
          </a:xfrm>
          <a:prstGeom prst="rect">
            <a:avLst/>
          </a:prstGeom>
          <a:solidFill>
            <a:srgbClr val="FFB900"/>
          </a:solidFill>
          <a:ln w="254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endParaRPr lang="en-US" sz="1400" dirty="0">
              <a:gradFill>
                <a:gsLst>
                  <a:gs pos="0">
                    <a:srgbClr val="FFFFFF"/>
                  </a:gs>
                  <a:gs pos="100000">
                    <a:srgbClr val="FFFFFF"/>
                  </a:gs>
                </a:gsLst>
                <a:lin ang="5400000" scaled="0"/>
              </a:gradFill>
              <a:ea typeface="Segoe UI" pitchFamily="34" charset="0"/>
              <a:cs typeface="Segoe UI" pitchFamily="34" charset="0"/>
            </a:endParaRPr>
          </a:p>
        </p:txBody>
      </p:sp>
      <p:sp>
        <p:nvSpPr>
          <p:cNvPr id="11" name="Rectangle 10"/>
          <p:cNvSpPr/>
          <p:nvPr/>
        </p:nvSpPr>
        <p:spPr bwMode="auto">
          <a:xfrm>
            <a:off x="8678761" y="144463"/>
            <a:ext cx="1067043" cy="1143001"/>
          </a:xfrm>
          <a:prstGeom prst="rect">
            <a:avLst/>
          </a:prstGeom>
          <a:solidFill>
            <a:srgbClr val="FF8C00"/>
          </a:solidFill>
          <a:ln w="254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US" sz="28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12" name="Rectangle 11"/>
          <p:cNvSpPr/>
          <p:nvPr/>
        </p:nvSpPr>
        <p:spPr bwMode="auto">
          <a:xfrm>
            <a:off x="9952281" y="144462"/>
            <a:ext cx="1012479" cy="1143001"/>
          </a:xfrm>
          <a:prstGeom prst="rect">
            <a:avLst/>
          </a:prstGeom>
          <a:solidFill>
            <a:srgbClr val="EB3C00"/>
          </a:solidFill>
          <a:ln w="25400">
            <a:solidFill>
              <a:srgbClr val="00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
        <p:nvSpPr>
          <p:cNvPr id="13" name="Rectangle 12"/>
          <p:cNvSpPr/>
          <p:nvPr/>
        </p:nvSpPr>
        <p:spPr bwMode="auto">
          <a:xfrm>
            <a:off x="11171237" y="144462"/>
            <a:ext cx="1088924" cy="1143001"/>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
        <p:nvSpPr>
          <p:cNvPr id="16" name="Freeform 126"/>
          <p:cNvSpPr>
            <a:spLocks noEditPoints="1"/>
          </p:cNvSpPr>
          <p:nvPr/>
        </p:nvSpPr>
        <p:spPr bwMode="black">
          <a:xfrm>
            <a:off x="2142723" y="3107648"/>
            <a:ext cx="609600" cy="996038"/>
          </a:xfrm>
          <a:custGeom>
            <a:avLst/>
            <a:gdLst>
              <a:gd name="T0" fmla="*/ 38 w 38"/>
              <a:gd name="T1" fmla="*/ 89 h 89"/>
              <a:gd name="T2" fmla="*/ 34 w 38"/>
              <a:gd name="T3" fmla="*/ 86 h 89"/>
              <a:gd name="T4" fmla="*/ 30 w 38"/>
              <a:gd name="T5" fmla="*/ 89 h 89"/>
              <a:gd name="T6" fmla="*/ 26 w 38"/>
              <a:gd name="T7" fmla="*/ 86 h 89"/>
              <a:gd name="T8" fmla="*/ 23 w 38"/>
              <a:gd name="T9" fmla="*/ 89 h 89"/>
              <a:gd name="T10" fmla="*/ 19 w 38"/>
              <a:gd name="T11" fmla="*/ 86 h 89"/>
              <a:gd name="T12" fmla="*/ 15 w 38"/>
              <a:gd name="T13" fmla="*/ 89 h 89"/>
              <a:gd name="T14" fmla="*/ 11 w 38"/>
              <a:gd name="T15" fmla="*/ 86 h 89"/>
              <a:gd name="T16" fmla="*/ 7 w 38"/>
              <a:gd name="T17" fmla="*/ 89 h 89"/>
              <a:gd name="T18" fmla="*/ 4 w 38"/>
              <a:gd name="T19" fmla="*/ 86 h 89"/>
              <a:gd name="T20" fmla="*/ 0 w 38"/>
              <a:gd name="T21" fmla="*/ 89 h 89"/>
              <a:gd name="T22" fmla="*/ 0 w 38"/>
              <a:gd name="T23" fmla="*/ 64 h 89"/>
              <a:gd name="T24" fmla="*/ 38 w 38"/>
              <a:gd name="T25" fmla="*/ 64 h 89"/>
              <a:gd name="T26" fmla="*/ 38 w 38"/>
              <a:gd name="T27" fmla="*/ 89 h 89"/>
              <a:gd name="T28" fmla="*/ 38 w 38"/>
              <a:gd name="T29" fmla="*/ 55 h 89"/>
              <a:gd name="T30" fmla="*/ 38 w 38"/>
              <a:gd name="T31" fmla="*/ 59 h 89"/>
              <a:gd name="T32" fmla="*/ 0 w 38"/>
              <a:gd name="T33" fmla="*/ 59 h 89"/>
              <a:gd name="T34" fmla="*/ 0 w 38"/>
              <a:gd name="T35" fmla="*/ 55 h 89"/>
              <a:gd name="T36" fmla="*/ 6 w 38"/>
              <a:gd name="T37" fmla="*/ 47 h 89"/>
              <a:gd name="T38" fmla="*/ 15 w 38"/>
              <a:gd name="T39" fmla="*/ 35 h 89"/>
              <a:gd name="T40" fmla="*/ 12 w 38"/>
              <a:gd name="T41" fmla="*/ 12 h 89"/>
              <a:gd name="T42" fmla="*/ 19 w 38"/>
              <a:gd name="T43" fmla="*/ 0 h 89"/>
              <a:gd name="T44" fmla="*/ 26 w 38"/>
              <a:gd name="T45" fmla="*/ 12 h 89"/>
              <a:gd name="T46" fmla="*/ 23 w 38"/>
              <a:gd name="T47" fmla="*/ 35 h 89"/>
              <a:gd name="T48" fmla="*/ 32 w 38"/>
              <a:gd name="T49" fmla="*/ 47 h 89"/>
              <a:gd name="T50" fmla="*/ 38 w 38"/>
              <a:gd name="T51" fmla="*/ 55 h 89"/>
              <a:gd name="T52" fmla="*/ 21 w 38"/>
              <a:gd name="T53" fmla="*/ 6 h 89"/>
              <a:gd name="T54" fmla="*/ 19 w 38"/>
              <a:gd name="T55" fmla="*/ 4 h 89"/>
              <a:gd name="T56" fmla="*/ 16 w 38"/>
              <a:gd name="T57" fmla="*/ 6 h 89"/>
              <a:gd name="T58" fmla="*/ 19 w 38"/>
              <a:gd name="T59" fmla="*/ 9 h 89"/>
              <a:gd name="T60" fmla="*/ 21 w 38"/>
              <a:gd name="T61" fmla="*/ 6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8" h="89">
                <a:moveTo>
                  <a:pt x="38" y="89"/>
                </a:moveTo>
                <a:cubicBezTo>
                  <a:pt x="34" y="86"/>
                  <a:pt x="34" y="86"/>
                  <a:pt x="34" y="86"/>
                </a:cubicBezTo>
                <a:cubicBezTo>
                  <a:pt x="30" y="89"/>
                  <a:pt x="30" y="89"/>
                  <a:pt x="30" y="89"/>
                </a:cubicBezTo>
                <a:cubicBezTo>
                  <a:pt x="26" y="86"/>
                  <a:pt x="26" y="86"/>
                  <a:pt x="26" y="86"/>
                </a:cubicBezTo>
                <a:cubicBezTo>
                  <a:pt x="23" y="89"/>
                  <a:pt x="23" y="89"/>
                  <a:pt x="23" y="89"/>
                </a:cubicBezTo>
                <a:cubicBezTo>
                  <a:pt x="19" y="86"/>
                  <a:pt x="19" y="86"/>
                  <a:pt x="19" y="86"/>
                </a:cubicBezTo>
                <a:cubicBezTo>
                  <a:pt x="15" y="89"/>
                  <a:pt x="15" y="89"/>
                  <a:pt x="15" y="89"/>
                </a:cubicBezTo>
                <a:cubicBezTo>
                  <a:pt x="11" y="86"/>
                  <a:pt x="11" y="86"/>
                  <a:pt x="11" y="86"/>
                </a:cubicBezTo>
                <a:cubicBezTo>
                  <a:pt x="7" y="89"/>
                  <a:pt x="7" y="89"/>
                  <a:pt x="7" y="89"/>
                </a:cubicBezTo>
                <a:cubicBezTo>
                  <a:pt x="4" y="86"/>
                  <a:pt x="4" y="86"/>
                  <a:pt x="4" y="86"/>
                </a:cubicBezTo>
                <a:cubicBezTo>
                  <a:pt x="0" y="89"/>
                  <a:pt x="0" y="89"/>
                  <a:pt x="0" y="89"/>
                </a:cubicBezTo>
                <a:cubicBezTo>
                  <a:pt x="0" y="64"/>
                  <a:pt x="0" y="64"/>
                  <a:pt x="0" y="64"/>
                </a:cubicBezTo>
                <a:cubicBezTo>
                  <a:pt x="38" y="64"/>
                  <a:pt x="38" y="64"/>
                  <a:pt x="38" y="64"/>
                </a:cubicBezTo>
                <a:lnTo>
                  <a:pt x="38" y="89"/>
                </a:lnTo>
                <a:close/>
                <a:moveTo>
                  <a:pt x="38" y="55"/>
                </a:moveTo>
                <a:cubicBezTo>
                  <a:pt x="38" y="59"/>
                  <a:pt x="38" y="59"/>
                  <a:pt x="38" y="59"/>
                </a:cubicBezTo>
                <a:cubicBezTo>
                  <a:pt x="0" y="59"/>
                  <a:pt x="0" y="59"/>
                  <a:pt x="0" y="59"/>
                </a:cubicBezTo>
                <a:cubicBezTo>
                  <a:pt x="0" y="55"/>
                  <a:pt x="0" y="55"/>
                  <a:pt x="0" y="55"/>
                </a:cubicBezTo>
                <a:cubicBezTo>
                  <a:pt x="0" y="50"/>
                  <a:pt x="2" y="48"/>
                  <a:pt x="6" y="47"/>
                </a:cubicBezTo>
                <a:cubicBezTo>
                  <a:pt x="9" y="46"/>
                  <a:pt x="15" y="44"/>
                  <a:pt x="15" y="35"/>
                </a:cubicBezTo>
                <a:cubicBezTo>
                  <a:pt x="15" y="26"/>
                  <a:pt x="12" y="23"/>
                  <a:pt x="12" y="12"/>
                </a:cubicBezTo>
                <a:cubicBezTo>
                  <a:pt x="12" y="2"/>
                  <a:pt x="17" y="0"/>
                  <a:pt x="19" y="0"/>
                </a:cubicBezTo>
                <a:cubicBezTo>
                  <a:pt x="20" y="0"/>
                  <a:pt x="26" y="2"/>
                  <a:pt x="26" y="12"/>
                </a:cubicBezTo>
                <a:cubicBezTo>
                  <a:pt x="26" y="23"/>
                  <a:pt x="23" y="26"/>
                  <a:pt x="23" y="35"/>
                </a:cubicBezTo>
                <a:cubicBezTo>
                  <a:pt x="23" y="44"/>
                  <a:pt x="29" y="46"/>
                  <a:pt x="32" y="47"/>
                </a:cubicBezTo>
                <a:cubicBezTo>
                  <a:pt x="36" y="48"/>
                  <a:pt x="38" y="50"/>
                  <a:pt x="38" y="55"/>
                </a:cubicBezTo>
                <a:close/>
                <a:moveTo>
                  <a:pt x="21" y="6"/>
                </a:moveTo>
                <a:cubicBezTo>
                  <a:pt x="21" y="5"/>
                  <a:pt x="20" y="4"/>
                  <a:pt x="19" y="4"/>
                </a:cubicBezTo>
                <a:cubicBezTo>
                  <a:pt x="17" y="4"/>
                  <a:pt x="16" y="5"/>
                  <a:pt x="16" y="6"/>
                </a:cubicBezTo>
                <a:cubicBezTo>
                  <a:pt x="16" y="7"/>
                  <a:pt x="17" y="9"/>
                  <a:pt x="19" y="9"/>
                </a:cubicBezTo>
                <a:cubicBezTo>
                  <a:pt x="20" y="9"/>
                  <a:pt x="21" y="7"/>
                  <a:pt x="21" y="6"/>
                </a:cubicBezTo>
                <a:close/>
              </a:path>
            </a:pathLst>
          </a:custGeom>
          <a:solidFill>
            <a:srgbClr val="FFFFFF"/>
          </a:solidFill>
          <a:ln>
            <a:noFill/>
          </a:ln>
          <a:extLst/>
        </p:spPr>
        <p:txBody>
          <a:bodyPr vert="horz" wrap="square" lIns="93278" tIns="46639" rIns="93278" bIns="46639" numCol="1" anchor="t" anchorCtr="0" compatLnSpc="1">
            <a:prstTxWarp prst="textNoShape">
              <a:avLst/>
            </a:prstTxWarp>
          </a:bodyPr>
          <a:lstStyle/>
          <a:p>
            <a:endParaRPr lang="en-US" dirty="0">
              <a:solidFill>
                <a:srgbClr val="000000"/>
              </a:solidFill>
            </a:endParaRPr>
          </a:p>
        </p:txBody>
      </p:sp>
    </p:spTree>
    <p:extLst>
      <p:ext uri="{BB962C8B-B14F-4D97-AF65-F5344CB8AC3E}">
        <p14:creationId xmlns:p14="http://schemas.microsoft.com/office/powerpoint/2010/main" val="1050186656"/>
      </p:ext>
    </p:extLst>
  </p:cSld>
  <p:clrMapOvr>
    <a:masterClrMapping/>
  </p:clrMapOvr>
  <p:transition spd="slow">
    <p:push/>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896" dirty="0" smtClean="0">
                <a:solidFill>
                  <a:srgbClr val="000000"/>
                </a:solidFill>
              </a:rPr>
              <a:t>Moving to SharePoint 2013</a:t>
            </a:r>
            <a:endParaRPr lang="en-US" sz="4896" dirty="0">
              <a:solidFill>
                <a:srgbClr val="000000"/>
              </a:solidFill>
            </a:endParaRPr>
          </a:p>
        </p:txBody>
      </p:sp>
      <p:sp>
        <p:nvSpPr>
          <p:cNvPr id="8" name="Rectangle 7"/>
          <p:cNvSpPr/>
          <p:nvPr/>
        </p:nvSpPr>
        <p:spPr bwMode="auto">
          <a:xfrm>
            <a:off x="7383361" y="147397"/>
            <a:ext cx="183369" cy="186521"/>
          </a:xfrm>
          <a:prstGeom prst="rect">
            <a:avLst/>
          </a:prstGeom>
          <a:noFill/>
          <a:ln w="3175">
            <a:solidFill>
              <a:srgbClr val="50505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
        <p:nvSpPr>
          <p:cNvPr id="9" name="Rectangle 8"/>
          <p:cNvSpPr/>
          <p:nvPr/>
        </p:nvSpPr>
        <p:spPr bwMode="auto">
          <a:xfrm>
            <a:off x="7383361" y="144465"/>
            <a:ext cx="1143000" cy="1143000"/>
          </a:xfrm>
          <a:prstGeom prst="rect">
            <a:avLst/>
          </a:prstGeom>
          <a:solidFill>
            <a:srgbClr val="FFB900"/>
          </a:solidFill>
          <a:ln w="254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endParaRPr lang="en-US" sz="1400" dirty="0">
              <a:gradFill>
                <a:gsLst>
                  <a:gs pos="0">
                    <a:srgbClr val="FFFFFF"/>
                  </a:gs>
                  <a:gs pos="100000">
                    <a:srgbClr val="FFFFFF"/>
                  </a:gs>
                </a:gsLst>
                <a:lin ang="5400000" scaled="0"/>
              </a:gradFill>
              <a:ea typeface="Segoe UI" pitchFamily="34" charset="0"/>
              <a:cs typeface="Segoe UI" pitchFamily="34" charset="0"/>
            </a:endParaRPr>
          </a:p>
        </p:txBody>
      </p:sp>
      <p:sp>
        <p:nvSpPr>
          <p:cNvPr id="11" name="Rectangle 10"/>
          <p:cNvSpPr/>
          <p:nvPr/>
        </p:nvSpPr>
        <p:spPr bwMode="auto">
          <a:xfrm>
            <a:off x="8678761" y="144463"/>
            <a:ext cx="1067043" cy="1143001"/>
          </a:xfrm>
          <a:prstGeom prst="rect">
            <a:avLst/>
          </a:prstGeom>
          <a:solidFill>
            <a:srgbClr val="FF8C00"/>
          </a:solidFill>
          <a:ln w="254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US" sz="28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12" name="Rectangle 11"/>
          <p:cNvSpPr/>
          <p:nvPr/>
        </p:nvSpPr>
        <p:spPr bwMode="auto">
          <a:xfrm>
            <a:off x="9952281" y="144462"/>
            <a:ext cx="1012479" cy="1143001"/>
          </a:xfrm>
          <a:prstGeom prst="rect">
            <a:avLst/>
          </a:prstGeom>
          <a:solidFill>
            <a:srgbClr val="EB3C00"/>
          </a:solidFill>
          <a:ln w="25400">
            <a:solidFill>
              <a:srgbClr val="00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
        <p:nvSpPr>
          <p:cNvPr id="13" name="Rectangle 12"/>
          <p:cNvSpPr/>
          <p:nvPr/>
        </p:nvSpPr>
        <p:spPr bwMode="auto">
          <a:xfrm>
            <a:off x="11171237" y="144462"/>
            <a:ext cx="1088924" cy="1143001"/>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pic>
        <p:nvPicPr>
          <p:cNvPr id="1026" name="Picture 12" descr="Stages in upgrade process for SharePoint 1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22437" y="2125662"/>
            <a:ext cx="8906786" cy="396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95127494"/>
      </p:ext>
    </p:extLst>
  </p:cSld>
  <p:clrMapOvr>
    <a:masterClrMapping/>
  </p:clrMapOvr>
  <p:transition spd="slow">
    <p:push/>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896" dirty="0" smtClean="0">
                <a:solidFill>
                  <a:srgbClr val="000000"/>
                </a:solidFill>
              </a:rPr>
              <a:t>SharePoint 2013 Upgrades</a:t>
            </a:r>
            <a:endParaRPr lang="en-US" sz="4896" dirty="0">
              <a:solidFill>
                <a:srgbClr val="000000"/>
              </a:solidFill>
            </a:endParaRPr>
          </a:p>
        </p:txBody>
      </p:sp>
      <p:sp>
        <p:nvSpPr>
          <p:cNvPr id="8" name="Rectangle 7"/>
          <p:cNvSpPr/>
          <p:nvPr/>
        </p:nvSpPr>
        <p:spPr bwMode="auto">
          <a:xfrm>
            <a:off x="7383361" y="147397"/>
            <a:ext cx="183369" cy="186521"/>
          </a:xfrm>
          <a:prstGeom prst="rect">
            <a:avLst/>
          </a:prstGeom>
          <a:noFill/>
          <a:ln w="3175">
            <a:solidFill>
              <a:srgbClr val="50505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
        <p:nvSpPr>
          <p:cNvPr id="9" name="Rectangle 8"/>
          <p:cNvSpPr/>
          <p:nvPr/>
        </p:nvSpPr>
        <p:spPr bwMode="auto">
          <a:xfrm>
            <a:off x="7383361" y="144465"/>
            <a:ext cx="1143000" cy="1143000"/>
          </a:xfrm>
          <a:prstGeom prst="rect">
            <a:avLst/>
          </a:prstGeom>
          <a:solidFill>
            <a:srgbClr val="FFB900"/>
          </a:solidFill>
          <a:ln w="254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endParaRPr lang="en-US" sz="1400" dirty="0">
              <a:gradFill>
                <a:gsLst>
                  <a:gs pos="0">
                    <a:srgbClr val="FFFFFF"/>
                  </a:gs>
                  <a:gs pos="100000">
                    <a:srgbClr val="FFFFFF"/>
                  </a:gs>
                </a:gsLst>
                <a:lin ang="5400000" scaled="0"/>
              </a:gradFill>
              <a:ea typeface="Segoe UI" pitchFamily="34" charset="0"/>
              <a:cs typeface="Segoe UI" pitchFamily="34" charset="0"/>
            </a:endParaRPr>
          </a:p>
        </p:txBody>
      </p:sp>
      <p:sp>
        <p:nvSpPr>
          <p:cNvPr id="11" name="Rectangle 10"/>
          <p:cNvSpPr/>
          <p:nvPr/>
        </p:nvSpPr>
        <p:spPr bwMode="auto">
          <a:xfrm>
            <a:off x="8678761" y="144463"/>
            <a:ext cx="1067043" cy="1143001"/>
          </a:xfrm>
          <a:prstGeom prst="rect">
            <a:avLst/>
          </a:prstGeom>
          <a:solidFill>
            <a:srgbClr val="FF8C00"/>
          </a:solidFill>
          <a:ln w="254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US" sz="28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12" name="Rectangle 11"/>
          <p:cNvSpPr/>
          <p:nvPr/>
        </p:nvSpPr>
        <p:spPr bwMode="auto">
          <a:xfrm>
            <a:off x="9952281" y="144462"/>
            <a:ext cx="1012479" cy="1143001"/>
          </a:xfrm>
          <a:prstGeom prst="rect">
            <a:avLst/>
          </a:prstGeom>
          <a:solidFill>
            <a:srgbClr val="EB3C00"/>
          </a:solidFill>
          <a:ln w="25400">
            <a:solidFill>
              <a:srgbClr val="00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
        <p:nvSpPr>
          <p:cNvPr id="13" name="Rectangle 12"/>
          <p:cNvSpPr/>
          <p:nvPr/>
        </p:nvSpPr>
        <p:spPr bwMode="auto">
          <a:xfrm>
            <a:off x="11171237" y="144462"/>
            <a:ext cx="1088924" cy="1143001"/>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pic>
        <p:nvPicPr>
          <p:cNvPr id="3" name="Picture 2"/>
          <p:cNvPicPr>
            <a:picLocks noChangeAspect="1"/>
          </p:cNvPicPr>
          <p:nvPr/>
        </p:nvPicPr>
        <p:blipFill>
          <a:blip r:embed="rId3"/>
          <a:stretch>
            <a:fillRect/>
          </a:stretch>
        </p:blipFill>
        <p:spPr>
          <a:xfrm>
            <a:off x="2484437" y="1360726"/>
            <a:ext cx="6830206" cy="5530610"/>
          </a:xfrm>
          <a:prstGeom prst="rect">
            <a:avLst/>
          </a:prstGeom>
        </p:spPr>
      </p:pic>
    </p:spTree>
    <p:extLst>
      <p:ext uri="{BB962C8B-B14F-4D97-AF65-F5344CB8AC3E}">
        <p14:creationId xmlns:p14="http://schemas.microsoft.com/office/powerpoint/2010/main" val="2288540708"/>
      </p:ext>
    </p:extLst>
  </p:cSld>
  <p:clrMapOvr>
    <a:masterClrMapping/>
  </p:clrMapOvr>
  <p:transition spd="slow">
    <p:push/>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6230587" y="2657294"/>
            <a:ext cx="6011967" cy="849463"/>
          </a:xfrm>
          <a:prstGeom prst="rect">
            <a:avLst/>
          </a:prstGeom>
          <a:noFill/>
        </p:spPr>
        <p:txBody>
          <a:bodyPr wrap="none" lIns="182880" tIns="146304" rIns="182880" bIns="146304" rtlCol="0">
            <a:spAutoFit/>
          </a:bodyPr>
          <a:lstStyle/>
          <a:p>
            <a:pPr>
              <a:lnSpc>
                <a:spcPct val="90000"/>
              </a:lnSpc>
              <a:spcAft>
                <a:spcPts val="600"/>
              </a:spcAft>
            </a:pPr>
            <a:r>
              <a:rPr lang="en-US" sz="4000" dirty="0" smtClean="0">
                <a:gradFill>
                  <a:gsLst>
                    <a:gs pos="2917">
                      <a:srgbClr val="505050"/>
                    </a:gs>
                    <a:gs pos="30000">
                      <a:srgbClr val="505050"/>
                    </a:gs>
                  </a:gsLst>
                  <a:lin ang="5400000" scaled="0"/>
                </a:gradFill>
              </a:rPr>
              <a:t>Things were pretty good.</a:t>
            </a: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65237" y="1935132"/>
            <a:ext cx="4419600" cy="3899647"/>
          </a:xfrm>
          <a:prstGeom prst="rect">
            <a:avLst/>
          </a:prstGeom>
        </p:spPr>
      </p:pic>
    </p:spTree>
    <p:extLst>
      <p:ext uri="{BB962C8B-B14F-4D97-AF65-F5344CB8AC3E}">
        <p14:creationId xmlns:p14="http://schemas.microsoft.com/office/powerpoint/2010/main" val="2469096128"/>
      </p:ext>
    </p:extLst>
  </p:cSld>
  <p:clrMapOvr>
    <a:masterClrMapping/>
  </p:clrMapOvr>
  <p:transition>
    <p:fade/>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harePoint 2010 Cover.jpg">
            <a:hlinkClick r:id="rId2"/>
          </p:cNvPr>
          <p:cNvPicPr/>
          <p:nvPr/>
        </p:nvPicPr>
        <p:blipFill>
          <a:blip r:embed="rId3" cstate="print"/>
          <a:stretch>
            <a:fillRect/>
          </a:stretch>
        </p:blipFill>
        <p:spPr>
          <a:xfrm>
            <a:off x="2027237" y="1516061"/>
            <a:ext cx="3962400" cy="5327569"/>
          </a:xfrm>
          <a:prstGeom prst="rect">
            <a:avLst/>
          </a:prstGeom>
        </p:spPr>
      </p:pic>
      <p:pic>
        <p:nvPicPr>
          <p:cNvPr id="3" name="Picture 2"/>
          <p:cNvPicPr>
            <a:picLocks noChangeAspect="1"/>
          </p:cNvPicPr>
          <p:nvPr/>
        </p:nvPicPr>
        <p:blipFill>
          <a:blip r:embed="rId4"/>
          <a:stretch>
            <a:fillRect/>
          </a:stretch>
        </p:blipFill>
        <p:spPr>
          <a:xfrm>
            <a:off x="6218237" y="1516062"/>
            <a:ext cx="4115709" cy="5332924"/>
          </a:xfrm>
          <a:prstGeom prst="rect">
            <a:avLst/>
          </a:prstGeom>
        </p:spPr>
      </p:pic>
      <p:sp>
        <p:nvSpPr>
          <p:cNvPr id="4" name="Title 2"/>
          <p:cNvSpPr txBox="1">
            <a:spLocks/>
          </p:cNvSpPr>
          <p:nvPr/>
        </p:nvSpPr>
        <p:spPr>
          <a:xfrm>
            <a:off x="274639" y="295274"/>
            <a:ext cx="11889564" cy="917575"/>
          </a:xfrm>
          <a:prstGeom prst="rect">
            <a:avLst/>
          </a:prstGeom>
        </p:spPr>
        <p:txBody>
          <a:bodyPr/>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algn="ctr"/>
            <a:r>
              <a:rPr>
                <a:gradFill>
                  <a:gsLst>
                    <a:gs pos="1250">
                      <a:srgbClr val="505050"/>
                    </a:gs>
                    <a:gs pos="100000">
                      <a:srgbClr val="505050"/>
                    </a:gs>
                  </a:gsLst>
                  <a:lin ang="5400000" scaled="0"/>
                </a:gradFill>
              </a:rPr>
              <a:t>Book Giveaway!</a:t>
            </a:r>
          </a:p>
        </p:txBody>
      </p:sp>
    </p:spTree>
    <p:extLst>
      <p:ext uri="{BB962C8B-B14F-4D97-AF65-F5344CB8AC3E}">
        <p14:creationId xmlns:p14="http://schemas.microsoft.com/office/powerpoint/2010/main" val="234145268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bwMode="auto">
          <a:xfrm>
            <a:off x="2501" y="-1"/>
            <a:ext cx="5438566" cy="6994525"/>
          </a:xfrm>
          <a:prstGeom prst="rect">
            <a:avLst/>
          </a:prstGeom>
          <a:solidFill>
            <a:srgbClr val="EB3C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solidFill>
                <a:srgbClr val="505050"/>
              </a:solidFill>
              <a:ea typeface="Segoe UI" pitchFamily="34" charset="0"/>
              <a:cs typeface="Segoe UI" pitchFamily="34" charset="0"/>
            </a:endParaRPr>
          </a:p>
        </p:txBody>
      </p:sp>
      <p:sp>
        <p:nvSpPr>
          <p:cNvPr id="2" name="Title 1"/>
          <p:cNvSpPr>
            <a:spLocks noGrp="1"/>
          </p:cNvSpPr>
          <p:nvPr>
            <p:ph type="title"/>
          </p:nvPr>
        </p:nvSpPr>
        <p:spPr/>
        <p:txBody>
          <a:bodyPr/>
          <a:lstStyle/>
          <a:p>
            <a:r>
              <a:rPr lang="en-US" sz="4896" dirty="0" smtClean="0">
                <a:solidFill>
                  <a:schemeClr val="bg1"/>
                </a:solidFill>
              </a:rPr>
              <a:t>5. Clean Up</a:t>
            </a:r>
            <a:endParaRPr lang="en-US" sz="4896" dirty="0">
              <a:solidFill>
                <a:schemeClr val="bg1"/>
              </a:solidFill>
            </a:endParaRPr>
          </a:p>
        </p:txBody>
      </p:sp>
      <p:sp>
        <p:nvSpPr>
          <p:cNvPr id="6" name="TextBox 5"/>
          <p:cNvSpPr txBox="1"/>
          <p:nvPr/>
        </p:nvSpPr>
        <p:spPr>
          <a:xfrm>
            <a:off x="5864708" y="2609202"/>
            <a:ext cx="6575324" cy="1846659"/>
          </a:xfrm>
          <a:prstGeom prst="rect">
            <a:avLst/>
          </a:prstGeom>
          <a:noFill/>
        </p:spPr>
        <p:txBody>
          <a:bodyPr wrap="square" lIns="0" tIns="0" rIns="0" bIns="0" rtlCol="0">
            <a:spAutoFit/>
          </a:bodyPr>
          <a:lstStyle/>
          <a:p>
            <a:r>
              <a:rPr lang="en-US" sz="4000" b="1" dirty="0" smtClean="0">
                <a:solidFill>
                  <a:srgbClr val="505050"/>
                </a:solidFill>
                <a:latin typeface="Segoe UI Light"/>
              </a:rPr>
              <a:t>Top 10 List: </a:t>
            </a:r>
          </a:p>
          <a:p>
            <a:r>
              <a:rPr lang="en-US" sz="4000" b="1" dirty="0" smtClean="0">
                <a:solidFill>
                  <a:srgbClr val="505050"/>
                </a:solidFill>
                <a:latin typeface="Segoe UI Light"/>
              </a:rPr>
              <a:t>Preparing Your Environment for SharePoint 2013</a:t>
            </a:r>
            <a:endParaRPr lang="en-US" sz="4000" b="1" dirty="0">
              <a:solidFill>
                <a:srgbClr val="505050"/>
              </a:solidFill>
              <a:latin typeface="Segoe UI Light"/>
            </a:endParaRPr>
          </a:p>
        </p:txBody>
      </p:sp>
      <p:sp>
        <p:nvSpPr>
          <p:cNvPr id="8" name="Rectangle 7"/>
          <p:cNvSpPr/>
          <p:nvPr/>
        </p:nvSpPr>
        <p:spPr bwMode="auto">
          <a:xfrm>
            <a:off x="7383361" y="147397"/>
            <a:ext cx="183369" cy="186521"/>
          </a:xfrm>
          <a:prstGeom prst="rect">
            <a:avLst/>
          </a:prstGeom>
          <a:noFill/>
          <a:ln w="3175">
            <a:solidFill>
              <a:srgbClr val="50505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
        <p:nvSpPr>
          <p:cNvPr id="9" name="Rectangle 8"/>
          <p:cNvSpPr/>
          <p:nvPr/>
        </p:nvSpPr>
        <p:spPr bwMode="auto">
          <a:xfrm>
            <a:off x="7383361" y="144465"/>
            <a:ext cx="1143000" cy="1143000"/>
          </a:xfrm>
          <a:prstGeom prst="rect">
            <a:avLst/>
          </a:prstGeom>
          <a:solidFill>
            <a:srgbClr val="FFB900"/>
          </a:solidFill>
          <a:ln w="254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endParaRPr lang="en-US" sz="1400" dirty="0">
              <a:gradFill>
                <a:gsLst>
                  <a:gs pos="0">
                    <a:srgbClr val="FFFFFF"/>
                  </a:gs>
                  <a:gs pos="100000">
                    <a:srgbClr val="FFFFFF"/>
                  </a:gs>
                </a:gsLst>
                <a:lin ang="5400000" scaled="0"/>
              </a:gradFill>
              <a:ea typeface="Segoe UI" pitchFamily="34" charset="0"/>
              <a:cs typeface="Segoe UI" pitchFamily="34" charset="0"/>
            </a:endParaRPr>
          </a:p>
        </p:txBody>
      </p:sp>
      <p:sp>
        <p:nvSpPr>
          <p:cNvPr id="11" name="Rectangle 10"/>
          <p:cNvSpPr/>
          <p:nvPr/>
        </p:nvSpPr>
        <p:spPr bwMode="auto">
          <a:xfrm>
            <a:off x="8678761" y="144463"/>
            <a:ext cx="1067043" cy="1143001"/>
          </a:xfrm>
          <a:prstGeom prst="rect">
            <a:avLst/>
          </a:prstGeom>
          <a:solidFill>
            <a:srgbClr val="FF8C00"/>
          </a:solidFill>
          <a:ln w="254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US" sz="28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12" name="Rectangle 11"/>
          <p:cNvSpPr/>
          <p:nvPr/>
        </p:nvSpPr>
        <p:spPr bwMode="auto">
          <a:xfrm>
            <a:off x="9952281" y="144462"/>
            <a:ext cx="1012479" cy="1143001"/>
          </a:xfrm>
          <a:prstGeom prst="rect">
            <a:avLst/>
          </a:prstGeom>
          <a:solidFill>
            <a:srgbClr val="EB3C00"/>
          </a:solidFill>
          <a:ln w="25400">
            <a:solidFill>
              <a:srgbClr val="00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
        <p:nvSpPr>
          <p:cNvPr id="13" name="Rectangle 12"/>
          <p:cNvSpPr/>
          <p:nvPr/>
        </p:nvSpPr>
        <p:spPr bwMode="auto">
          <a:xfrm>
            <a:off x="11171237" y="144462"/>
            <a:ext cx="1088924" cy="1143001"/>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
        <p:nvSpPr>
          <p:cNvPr id="16" name="Freeform 126"/>
          <p:cNvSpPr>
            <a:spLocks noEditPoints="1"/>
          </p:cNvSpPr>
          <p:nvPr/>
        </p:nvSpPr>
        <p:spPr bwMode="black">
          <a:xfrm>
            <a:off x="2142723" y="3107648"/>
            <a:ext cx="609600" cy="996038"/>
          </a:xfrm>
          <a:custGeom>
            <a:avLst/>
            <a:gdLst>
              <a:gd name="T0" fmla="*/ 38 w 38"/>
              <a:gd name="T1" fmla="*/ 89 h 89"/>
              <a:gd name="T2" fmla="*/ 34 w 38"/>
              <a:gd name="T3" fmla="*/ 86 h 89"/>
              <a:gd name="T4" fmla="*/ 30 w 38"/>
              <a:gd name="T5" fmla="*/ 89 h 89"/>
              <a:gd name="T6" fmla="*/ 26 w 38"/>
              <a:gd name="T7" fmla="*/ 86 h 89"/>
              <a:gd name="T8" fmla="*/ 23 w 38"/>
              <a:gd name="T9" fmla="*/ 89 h 89"/>
              <a:gd name="T10" fmla="*/ 19 w 38"/>
              <a:gd name="T11" fmla="*/ 86 h 89"/>
              <a:gd name="T12" fmla="*/ 15 w 38"/>
              <a:gd name="T13" fmla="*/ 89 h 89"/>
              <a:gd name="T14" fmla="*/ 11 w 38"/>
              <a:gd name="T15" fmla="*/ 86 h 89"/>
              <a:gd name="T16" fmla="*/ 7 w 38"/>
              <a:gd name="T17" fmla="*/ 89 h 89"/>
              <a:gd name="T18" fmla="*/ 4 w 38"/>
              <a:gd name="T19" fmla="*/ 86 h 89"/>
              <a:gd name="T20" fmla="*/ 0 w 38"/>
              <a:gd name="T21" fmla="*/ 89 h 89"/>
              <a:gd name="T22" fmla="*/ 0 w 38"/>
              <a:gd name="T23" fmla="*/ 64 h 89"/>
              <a:gd name="T24" fmla="*/ 38 w 38"/>
              <a:gd name="T25" fmla="*/ 64 h 89"/>
              <a:gd name="T26" fmla="*/ 38 w 38"/>
              <a:gd name="T27" fmla="*/ 89 h 89"/>
              <a:gd name="T28" fmla="*/ 38 w 38"/>
              <a:gd name="T29" fmla="*/ 55 h 89"/>
              <a:gd name="T30" fmla="*/ 38 w 38"/>
              <a:gd name="T31" fmla="*/ 59 h 89"/>
              <a:gd name="T32" fmla="*/ 0 w 38"/>
              <a:gd name="T33" fmla="*/ 59 h 89"/>
              <a:gd name="T34" fmla="*/ 0 w 38"/>
              <a:gd name="T35" fmla="*/ 55 h 89"/>
              <a:gd name="T36" fmla="*/ 6 w 38"/>
              <a:gd name="T37" fmla="*/ 47 h 89"/>
              <a:gd name="T38" fmla="*/ 15 w 38"/>
              <a:gd name="T39" fmla="*/ 35 h 89"/>
              <a:gd name="T40" fmla="*/ 12 w 38"/>
              <a:gd name="T41" fmla="*/ 12 h 89"/>
              <a:gd name="T42" fmla="*/ 19 w 38"/>
              <a:gd name="T43" fmla="*/ 0 h 89"/>
              <a:gd name="T44" fmla="*/ 26 w 38"/>
              <a:gd name="T45" fmla="*/ 12 h 89"/>
              <a:gd name="T46" fmla="*/ 23 w 38"/>
              <a:gd name="T47" fmla="*/ 35 h 89"/>
              <a:gd name="T48" fmla="*/ 32 w 38"/>
              <a:gd name="T49" fmla="*/ 47 h 89"/>
              <a:gd name="T50" fmla="*/ 38 w 38"/>
              <a:gd name="T51" fmla="*/ 55 h 89"/>
              <a:gd name="T52" fmla="*/ 21 w 38"/>
              <a:gd name="T53" fmla="*/ 6 h 89"/>
              <a:gd name="T54" fmla="*/ 19 w 38"/>
              <a:gd name="T55" fmla="*/ 4 h 89"/>
              <a:gd name="T56" fmla="*/ 16 w 38"/>
              <a:gd name="T57" fmla="*/ 6 h 89"/>
              <a:gd name="T58" fmla="*/ 19 w 38"/>
              <a:gd name="T59" fmla="*/ 9 h 89"/>
              <a:gd name="T60" fmla="*/ 21 w 38"/>
              <a:gd name="T61" fmla="*/ 6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8" h="89">
                <a:moveTo>
                  <a:pt x="38" y="89"/>
                </a:moveTo>
                <a:cubicBezTo>
                  <a:pt x="34" y="86"/>
                  <a:pt x="34" y="86"/>
                  <a:pt x="34" y="86"/>
                </a:cubicBezTo>
                <a:cubicBezTo>
                  <a:pt x="30" y="89"/>
                  <a:pt x="30" y="89"/>
                  <a:pt x="30" y="89"/>
                </a:cubicBezTo>
                <a:cubicBezTo>
                  <a:pt x="26" y="86"/>
                  <a:pt x="26" y="86"/>
                  <a:pt x="26" y="86"/>
                </a:cubicBezTo>
                <a:cubicBezTo>
                  <a:pt x="23" y="89"/>
                  <a:pt x="23" y="89"/>
                  <a:pt x="23" y="89"/>
                </a:cubicBezTo>
                <a:cubicBezTo>
                  <a:pt x="19" y="86"/>
                  <a:pt x="19" y="86"/>
                  <a:pt x="19" y="86"/>
                </a:cubicBezTo>
                <a:cubicBezTo>
                  <a:pt x="15" y="89"/>
                  <a:pt x="15" y="89"/>
                  <a:pt x="15" y="89"/>
                </a:cubicBezTo>
                <a:cubicBezTo>
                  <a:pt x="11" y="86"/>
                  <a:pt x="11" y="86"/>
                  <a:pt x="11" y="86"/>
                </a:cubicBezTo>
                <a:cubicBezTo>
                  <a:pt x="7" y="89"/>
                  <a:pt x="7" y="89"/>
                  <a:pt x="7" y="89"/>
                </a:cubicBezTo>
                <a:cubicBezTo>
                  <a:pt x="4" y="86"/>
                  <a:pt x="4" y="86"/>
                  <a:pt x="4" y="86"/>
                </a:cubicBezTo>
                <a:cubicBezTo>
                  <a:pt x="0" y="89"/>
                  <a:pt x="0" y="89"/>
                  <a:pt x="0" y="89"/>
                </a:cubicBezTo>
                <a:cubicBezTo>
                  <a:pt x="0" y="64"/>
                  <a:pt x="0" y="64"/>
                  <a:pt x="0" y="64"/>
                </a:cubicBezTo>
                <a:cubicBezTo>
                  <a:pt x="38" y="64"/>
                  <a:pt x="38" y="64"/>
                  <a:pt x="38" y="64"/>
                </a:cubicBezTo>
                <a:lnTo>
                  <a:pt x="38" y="89"/>
                </a:lnTo>
                <a:close/>
                <a:moveTo>
                  <a:pt x="38" y="55"/>
                </a:moveTo>
                <a:cubicBezTo>
                  <a:pt x="38" y="59"/>
                  <a:pt x="38" y="59"/>
                  <a:pt x="38" y="59"/>
                </a:cubicBezTo>
                <a:cubicBezTo>
                  <a:pt x="0" y="59"/>
                  <a:pt x="0" y="59"/>
                  <a:pt x="0" y="59"/>
                </a:cubicBezTo>
                <a:cubicBezTo>
                  <a:pt x="0" y="55"/>
                  <a:pt x="0" y="55"/>
                  <a:pt x="0" y="55"/>
                </a:cubicBezTo>
                <a:cubicBezTo>
                  <a:pt x="0" y="50"/>
                  <a:pt x="2" y="48"/>
                  <a:pt x="6" y="47"/>
                </a:cubicBezTo>
                <a:cubicBezTo>
                  <a:pt x="9" y="46"/>
                  <a:pt x="15" y="44"/>
                  <a:pt x="15" y="35"/>
                </a:cubicBezTo>
                <a:cubicBezTo>
                  <a:pt x="15" y="26"/>
                  <a:pt x="12" y="23"/>
                  <a:pt x="12" y="12"/>
                </a:cubicBezTo>
                <a:cubicBezTo>
                  <a:pt x="12" y="2"/>
                  <a:pt x="17" y="0"/>
                  <a:pt x="19" y="0"/>
                </a:cubicBezTo>
                <a:cubicBezTo>
                  <a:pt x="20" y="0"/>
                  <a:pt x="26" y="2"/>
                  <a:pt x="26" y="12"/>
                </a:cubicBezTo>
                <a:cubicBezTo>
                  <a:pt x="26" y="23"/>
                  <a:pt x="23" y="26"/>
                  <a:pt x="23" y="35"/>
                </a:cubicBezTo>
                <a:cubicBezTo>
                  <a:pt x="23" y="44"/>
                  <a:pt x="29" y="46"/>
                  <a:pt x="32" y="47"/>
                </a:cubicBezTo>
                <a:cubicBezTo>
                  <a:pt x="36" y="48"/>
                  <a:pt x="38" y="50"/>
                  <a:pt x="38" y="55"/>
                </a:cubicBezTo>
                <a:close/>
                <a:moveTo>
                  <a:pt x="21" y="6"/>
                </a:moveTo>
                <a:cubicBezTo>
                  <a:pt x="21" y="5"/>
                  <a:pt x="20" y="4"/>
                  <a:pt x="19" y="4"/>
                </a:cubicBezTo>
                <a:cubicBezTo>
                  <a:pt x="17" y="4"/>
                  <a:pt x="16" y="5"/>
                  <a:pt x="16" y="6"/>
                </a:cubicBezTo>
                <a:cubicBezTo>
                  <a:pt x="16" y="7"/>
                  <a:pt x="17" y="9"/>
                  <a:pt x="19" y="9"/>
                </a:cubicBezTo>
                <a:cubicBezTo>
                  <a:pt x="20" y="9"/>
                  <a:pt x="21" y="7"/>
                  <a:pt x="21" y="6"/>
                </a:cubicBezTo>
                <a:close/>
              </a:path>
            </a:pathLst>
          </a:custGeom>
          <a:solidFill>
            <a:srgbClr val="FFFFFF"/>
          </a:solidFill>
          <a:ln>
            <a:noFill/>
          </a:ln>
          <a:extLst/>
        </p:spPr>
        <p:txBody>
          <a:bodyPr vert="horz" wrap="square" lIns="93278" tIns="46639" rIns="93278" bIns="46639" numCol="1" anchor="t" anchorCtr="0" compatLnSpc="1">
            <a:prstTxWarp prst="textNoShape">
              <a:avLst/>
            </a:prstTxWarp>
          </a:bodyPr>
          <a:lstStyle/>
          <a:p>
            <a:endParaRPr lang="en-US" dirty="0">
              <a:solidFill>
                <a:srgbClr val="000000"/>
              </a:solidFill>
            </a:endParaRPr>
          </a:p>
        </p:txBody>
      </p:sp>
    </p:spTree>
    <p:extLst>
      <p:ext uri="{BB962C8B-B14F-4D97-AF65-F5344CB8AC3E}">
        <p14:creationId xmlns:p14="http://schemas.microsoft.com/office/powerpoint/2010/main" val="502818055"/>
      </p:ext>
    </p:extLst>
  </p:cSld>
  <p:clrMapOvr>
    <a:masterClrMapping/>
  </p:clrMapOvr>
  <p:transition spd="slow">
    <p:push/>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bwMode="auto">
          <a:xfrm>
            <a:off x="2501" y="-1"/>
            <a:ext cx="5438566" cy="6994525"/>
          </a:xfrm>
          <a:prstGeom prst="rect">
            <a:avLst/>
          </a:prstGeom>
          <a:solidFill>
            <a:srgbClr val="EB3C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solidFill>
                <a:srgbClr val="505050"/>
              </a:solidFill>
              <a:ea typeface="Segoe UI" pitchFamily="34" charset="0"/>
              <a:cs typeface="Segoe UI" pitchFamily="34" charset="0"/>
            </a:endParaRPr>
          </a:p>
        </p:txBody>
      </p:sp>
      <p:sp>
        <p:nvSpPr>
          <p:cNvPr id="2" name="Title 1"/>
          <p:cNvSpPr>
            <a:spLocks noGrp="1"/>
          </p:cNvSpPr>
          <p:nvPr>
            <p:ph type="title"/>
          </p:nvPr>
        </p:nvSpPr>
        <p:spPr/>
        <p:txBody>
          <a:bodyPr/>
          <a:lstStyle/>
          <a:p>
            <a:r>
              <a:rPr lang="en-US" sz="4896" dirty="0" smtClean="0">
                <a:solidFill>
                  <a:schemeClr val="bg1"/>
                </a:solidFill>
              </a:rPr>
              <a:t>Clean Up</a:t>
            </a:r>
            <a:endParaRPr lang="en-US" sz="4896" dirty="0">
              <a:solidFill>
                <a:schemeClr val="bg1"/>
              </a:solidFill>
            </a:endParaRPr>
          </a:p>
        </p:txBody>
      </p:sp>
      <p:sp>
        <p:nvSpPr>
          <p:cNvPr id="6" name="TextBox 5"/>
          <p:cNvSpPr txBox="1"/>
          <p:nvPr/>
        </p:nvSpPr>
        <p:spPr>
          <a:xfrm>
            <a:off x="5864708" y="2609202"/>
            <a:ext cx="6575324" cy="3693319"/>
          </a:xfrm>
          <a:prstGeom prst="rect">
            <a:avLst/>
          </a:prstGeom>
          <a:noFill/>
        </p:spPr>
        <p:txBody>
          <a:bodyPr wrap="square" lIns="0" tIns="0" rIns="0" bIns="0" rtlCol="0">
            <a:spAutoFit/>
          </a:bodyPr>
          <a:lstStyle/>
          <a:p>
            <a:r>
              <a:rPr lang="en-US" sz="4000" b="1" dirty="0" smtClean="0">
                <a:solidFill>
                  <a:srgbClr val="505050"/>
                </a:solidFill>
                <a:latin typeface="Segoe UI Light" pitchFamily="34" charset="0"/>
              </a:rPr>
              <a:t>10. Delete </a:t>
            </a:r>
            <a:r>
              <a:rPr lang="en-US" sz="4000" b="1" dirty="0">
                <a:solidFill>
                  <a:srgbClr val="505050"/>
                </a:solidFill>
                <a:latin typeface="Segoe UI Light" pitchFamily="34" charset="0"/>
              </a:rPr>
              <a:t>unused </a:t>
            </a:r>
            <a:r>
              <a:rPr lang="en-US" sz="4000" b="1" dirty="0" smtClean="0">
                <a:solidFill>
                  <a:srgbClr val="505050"/>
                </a:solidFill>
                <a:latin typeface="Segoe UI Light" pitchFamily="34" charset="0"/>
              </a:rPr>
              <a:t>or </a:t>
            </a:r>
            <a:r>
              <a:rPr lang="en-US" sz="4000" b="1" dirty="0">
                <a:solidFill>
                  <a:srgbClr val="505050"/>
                </a:solidFill>
                <a:latin typeface="Segoe UI Light" pitchFamily="34" charset="0"/>
              </a:rPr>
              <a:t>underused site collections and </a:t>
            </a:r>
            <a:r>
              <a:rPr lang="en-US" sz="4000" b="1" dirty="0" err="1" smtClean="0">
                <a:solidFill>
                  <a:srgbClr val="505050"/>
                </a:solidFill>
                <a:latin typeface="Segoe UI Light" pitchFamily="34" charset="0"/>
              </a:rPr>
              <a:t>subwebs</a:t>
            </a:r>
            <a:endParaRPr lang="en-US" sz="4000" b="1" dirty="0" smtClean="0">
              <a:solidFill>
                <a:srgbClr val="505050"/>
              </a:solidFill>
              <a:latin typeface="Segoe UI Light" pitchFamily="34" charset="0"/>
            </a:endParaRPr>
          </a:p>
          <a:p>
            <a:endParaRPr lang="en-US" sz="4000" b="1" dirty="0">
              <a:solidFill>
                <a:srgbClr val="505050"/>
              </a:solidFill>
              <a:latin typeface="Segoe UI Light" pitchFamily="34" charset="0"/>
            </a:endParaRPr>
          </a:p>
          <a:p>
            <a:r>
              <a:rPr lang="en-US" sz="4000" b="1" dirty="0" smtClean="0">
                <a:solidFill>
                  <a:srgbClr val="505050"/>
                </a:solidFill>
                <a:latin typeface="Segoe UI Light" pitchFamily="34" charset="0"/>
              </a:rPr>
              <a:t>Why? Reduce risk and improve performance</a:t>
            </a:r>
            <a:endParaRPr lang="en-US" sz="4000" b="1" dirty="0">
              <a:solidFill>
                <a:srgbClr val="505050"/>
              </a:solidFill>
              <a:latin typeface="Segoe UI Light" pitchFamily="34" charset="0"/>
            </a:endParaRPr>
          </a:p>
        </p:txBody>
      </p:sp>
      <p:sp>
        <p:nvSpPr>
          <p:cNvPr id="8" name="Rectangle 7"/>
          <p:cNvSpPr/>
          <p:nvPr/>
        </p:nvSpPr>
        <p:spPr bwMode="auto">
          <a:xfrm>
            <a:off x="7383361" y="147397"/>
            <a:ext cx="183369" cy="186521"/>
          </a:xfrm>
          <a:prstGeom prst="rect">
            <a:avLst/>
          </a:prstGeom>
          <a:noFill/>
          <a:ln w="3175">
            <a:solidFill>
              <a:srgbClr val="50505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
        <p:nvSpPr>
          <p:cNvPr id="9" name="Rectangle 8"/>
          <p:cNvSpPr/>
          <p:nvPr/>
        </p:nvSpPr>
        <p:spPr bwMode="auto">
          <a:xfrm>
            <a:off x="7383361" y="144465"/>
            <a:ext cx="1143000" cy="1143000"/>
          </a:xfrm>
          <a:prstGeom prst="rect">
            <a:avLst/>
          </a:prstGeom>
          <a:solidFill>
            <a:srgbClr val="FFB900"/>
          </a:solidFill>
          <a:ln w="254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endParaRPr lang="en-US" sz="1400" dirty="0">
              <a:gradFill>
                <a:gsLst>
                  <a:gs pos="0">
                    <a:srgbClr val="FFFFFF"/>
                  </a:gs>
                  <a:gs pos="100000">
                    <a:srgbClr val="FFFFFF"/>
                  </a:gs>
                </a:gsLst>
                <a:lin ang="5400000" scaled="0"/>
              </a:gradFill>
              <a:ea typeface="Segoe UI" pitchFamily="34" charset="0"/>
              <a:cs typeface="Segoe UI" pitchFamily="34" charset="0"/>
            </a:endParaRPr>
          </a:p>
        </p:txBody>
      </p:sp>
      <p:sp>
        <p:nvSpPr>
          <p:cNvPr id="11" name="Rectangle 10"/>
          <p:cNvSpPr/>
          <p:nvPr/>
        </p:nvSpPr>
        <p:spPr bwMode="auto">
          <a:xfrm>
            <a:off x="8678761" y="144463"/>
            <a:ext cx="1067043" cy="1143001"/>
          </a:xfrm>
          <a:prstGeom prst="rect">
            <a:avLst/>
          </a:prstGeom>
          <a:solidFill>
            <a:srgbClr val="FF8C00"/>
          </a:solidFill>
          <a:ln w="254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US" sz="28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12" name="Rectangle 11"/>
          <p:cNvSpPr/>
          <p:nvPr/>
        </p:nvSpPr>
        <p:spPr bwMode="auto">
          <a:xfrm>
            <a:off x="9952281" y="144462"/>
            <a:ext cx="1012479" cy="1143001"/>
          </a:xfrm>
          <a:prstGeom prst="rect">
            <a:avLst/>
          </a:prstGeom>
          <a:solidFill>
            <a:srgbClr val="EB3C00"/>
          </a:solidFill>
          <a:ln w="25400">
            <a:solidFill>
              <a:srgbClr val="00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
        <p:nvSpPr>
          <p:cNvPr id="13" name="Rectangle 12"/>
          <p:cNvSpPr/>
          <p:nvPr/>
        </p:nvSpPr>
        <p:spPr bwMode="auto">
          <a:xfrm>
            <a:off x="11171237" y="144462"/>
            <a:ext cx="1088924" cy="1143001"/>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
        <p:nvSpPr>
          <p:cNvPr id="16" name="Freeform 126"/>
          <p:cNvSpPr>
            <a:spLocks noEditPoints="1"/>
          </p:cNvSpPr>
          <p:nvPr/>
        </p:nvSpPr>
        <p:spPr bwMode="black">
          <a:xfrm>
            <a:off x="2142723" y="3107648"/>
            <a:ext cx="609600" cy="996038"/>
          </a:xfrm>
          <a:custGeom>
            <a:avLst/>
            <a:gdLst>
              <a:gd name="T0" fmla="*/ 38 w 38"/>
              <a:gd name="T1" fmla="*/ 89 h 89"/>
              <a:gd name="T2" fmla="*/ 34 w 38"/>
              <a:gd name="T3" fmla="*/ 86 h 89"/>
              <a:gd name="T4" fmla="*/ 30 w 38"/>
              <a:gd name="T5" fmla="*/ 89 h 89"/>
              <a:gd name="T6" fmla="*/ 26 w 38"/>
              <a:gd name="T7" fmla="*/ 86 h 89"/>
              <a:gd name="T8" fmla="*/ 23 w 38"/>
              <a:gd name="T9" fmla="*/ 89 h 89"/>
              <a:gd name="T10" fmla="*/ 19 w 38"/>
              <a:gd name="T11" fmla="*/ 86 h 89"/>
              <a:gd name="T12" fmla="*/ 15 w 38"/>
              <a:gd name="T13" fmla="*/ 89 h 89"/>
              <a:gd name="T14" fmla="*/ 11 w 38"/>
              <a:gd name="T15" fmla="*/ 86 h 89"/>
              <a:gd name="T16" fmla="*/ 7 w 38"/>
              <a:gd name="T17" fmla="*/ 89 h 89"/>
              <a:gd name="T18" fmla="*/ 4 w 38"/>
              <a:gd name="T19" fmla="*/ 86 h 89"/>
              <a:gd name="T20" fmla="*/ 0 w 38"/>
              <a:gd name="T21" fmla="*/ 89 h 89"/>
              <a:gd name="T22" fmla="*/ 0 w 38"/>
              <a:gd name="T23" fmla="*/ 64 h 89"/>
              <a:gd name="T24" fmla="*/ 38 w 38"/>
              <a:gd name="T25" fmla="*/ 64 h 89"/>
              <a:gd name="T26" fmla="*/ 38 w 38"/>
              <a:gd name="T27" fmla="*/ 89 h 89"/>
              <a:gd name="T28" fmla="*/ 38 w 38"/>
              <a:gd name="T29" fmla="*/ 55 h 89"/>
              <a:gd name="T30" fmla="*/ 38 w 38"/>
              <a:gd name="T31" fmla="*/ 59 h 89"/>
              <a:gd name="T32" fmla="*/ 0 w 38"/>
              <a:gd name="T33" fmla="*/ 59 h 89"/>
              <a:gd name="T34" fmla="*/ 0 w 38"/>
              <a:gd name="T35" fmla="*/ 55 h 89"/>
              <a:gd name="T36" fmla="*/ 6 w 38"/>
              <a:gd name="T37" fmla="*/ 47 h 89"/>
              <a:gd name="T38" fmla="*/ 15 w 38"/>
              <a:gd name="T39" fmla="*/ 35 h 89"/>
              <a:gd name="T40" fmla="*/ 12 w 38"/>
              <a:gd name="T41" fmla="*/ 12 h 89"/>
              <a:gd name="T42" fmla="*/ 19 w 38"/>
              <a:gd name="T43" fmla="*/ 0 h 89"/>
              <a:gd name="T44" fmla="*/ 26 w 38"/>
              <a:gd name="T45" fmla="*/ 12 h 89"/>
              <a:gd name="T46" fmla="*/ 23 w 38"/>
              <a:gd name="T47" fmla="*/ 35 h 89"/>
              <a:gd name="T48" fmla="*/ 32 w 38"/>
              <a:gd name="T49" fmla="*/ 47 h 89"/>
              <a:gd name="T50" fmla="*/ 38 w 38"/>
              <a:gd name="T51" fmla="*/ 55 h 89"/>
              <a:gd name="T52" fmla="*/ 21 w 38"/>
              <a:gd name="T53" fmla="*/ 6 h 89"/>
              <a:gd name="T54" fmla="*/ 19 w 38"/>
              <a:gd name="T55" fmla="*/ 4 h 89"/>
              <a:gd name="T56" fmla="*/ 16 w 38"/>
              <a:gd name="T57" fmla="*/ 6 h 89"/>
              <a:gd name="T58" fmla="*/ 19 w 38"/>
              <a:gd name="T59" fmla="*/ 9 h 89"/>
              <a:gd name="T60" fmla="*/ 21 w 38"/>
              <a:gd name="T61" fmla="*/ 6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8" h="89">
                <a:moveTo>
                  <a:pt x="38" y="89"/>
                </a:moveTo>
                <a:cubicBezTo>
                  <a:pt x="34" y="86"/>
                  <a:pt x="34" y="86"/>
                  <a:pt x="34" y="86"/>
                </a:cubicBezTo>
                <a:cubicBezTo>
                  <a:pt x="30" y="89"/>
                  <a:pt x="30" y="89"/>
                  <a:pt x="30" y="89"/>
                </a:cubicBezTo>
                <a:cubicBezTo>
                  <a:pt x="26" y="86"/>
                  <a:pt x="26" y="86"/>
                  <a:pt x="26" y="86"/>
                </a:cubicBezTo>
                <a:cubicBezTo>
                  <a:pt x="23" y="89"/>
                  <a:pt x="23" y="89"/>
                  <a:pt x="23" y="89"/>
                </a:cubicBezTo>
                <a:cubicBezTo>
                  <a:pt x="19" y="86"/>
                  <a:pt x="19" y="86"/>
                  <a:pt x="19" y="86"/>
                </a:cubicBezTo>
                <a:cubicBezTo>
                  <a:pt x="15" y="89"/>
                  <a:pt x="15" y="89"/>
                  <a:pt x="15" y="89"/>
                </a:cubicBezTo>
                <a:cubicBezTo>
                  <a:pt x="11" y="86"/>
                  <a:pt x="11" y="86"/>
                  <a:pt x="11" y="86"/>
                </a:cubicBezTo>
                <a:cubicBezTo>
                  <a:pt x="7" y="89"/>
                  <a:pt x="7" y="89"/>
                  <a:pt x="7" y="89"/>
                </a:cubicBezTo>
                <a:cubicBezTo>
                  <a:pt x="4" y="86"/>
                  <a:pt x="4" y="86"/>
                  <a:pt x="4" y="86"/>
                </a:cubicBezTo>
                <a:cubicBezTo>
                  <a:pt x="0" y="89"/>
                  <a:pt x="0" y="89"/>
                  <a:pt x="0" y="89"/>
                </a:cubicBezTo>
                <a:cubicBezTo>
                  <a:pt x="0" y="64"/>
                  <a:pt x="0" y="64"/>
                  <a:pt x="0" y="64"/>
                </a:cubicBezTo>
                <a:cubicBezTo>
                  <a:pt x="38" y="64"/>
                  <a:pt x="38" y="64"/>
                  <a:pt x="38" y="64"/>
                </a:cubicBezTo>
                <a:lnTo>
                  <a:pt x="38" y="89"/>
                </a:lnTo>
                <a:close/>
                <a:moveTo>
                  <a:pt x="38" y="55"/>
                </a:moveTo>
                <a:cubicBezTo>
                  <a:pt x="38" y="59"/>
                  <a:pt x="38" y="59"/>
                  <a:pt x="38" y="59"/>
                </a:cubicBezTo>
                <a:cubicBezTo>
                  <a:pt x="0" y="59"/>
                  <a:pt x="0" y="59"/>
                  <a:pt x="0" y="59"/>
                </a:cubicBezTo>
                <a:cubicBezTo>
                  <a:pt x="0" y="55"/>
                  <a:pt x="0" y="55"/>
                  <a:pt x="0" y="55"/>
                </a:cubicBezTo>
                <a:cubicBezTo>
                  <a:pt x="0" y="50"/>
                  <a:pt x="2" y="48"/>
                  <a:pt x="6" y="47"/>
                </a:cubicBezTo>
                <a:cubicBezTo>
                  <a:pt x="9" y="46"/>
                  <a:pt x="15" y="44"/>
                  <a:pt x="15" y="35"/>
                </a:cubicBezTo>
                <a:cubicBezTo>
                  <a:pt x="15" y="26"/>
                  <a:pt x="12" y="23"/>
                  <a:pt x="12" y="12"/>
                </a:cubicBezTo>
                <a:cubicBezTo>
                  <a:pt x="12" y="2"/>
                  <a:pt x="17" y="0"/>
                  <a:pt x="19" y="0"/>
                </a:cubicBezTo>
                <a:cubicBezTo>
                  <a:pt x="20" y="0"/>
                  <a:pt x="26" y="2"/>
                  <a:pt x="26" y="12"/>
                </a:cubicBezTo>
                <a:cubicBezTo>
                  <a:pt x="26" y="23"/>
                  <a:pt x="23" y="26"/>
                  <a:pt x="23" y="35"/>
                </a:cubicBezTo>
                <a:cubicBezTo>
                  <a:pt x="23" y="44"/>
                  <a:pt x="29" y="46"/>
                  <a:pt x="32" y="47"/>
                </a:cubicBezTo>
                <a:cubicBezTo>
                  <a:pt x="36" y="48"/>
                  <a:pt x="38" y="50"/>
                  <a:pt x="38" y="55"/>
                </a:cubicBezTo>
                <a:close/>
                <a:moveTo>
                  <a:pt x="21" y="6"/>
                </a:moveTo>
                <a:cubicBezTo>
                  <a:pt x="21" y="5"/>
                  <a:pt x="20" y="4"/>
                  <a:pt x="19" y="4"/>
                </a:cubicBezTo>
                <a:cubicBezTo>
                  <a:pt x="17" y="4"/>
                  <a:pt x="16" y="5"/>
                  <a:pt x="16" y="6"/>
                </a:cubicBezTo>
                <a:cubicBezTo>
                  <a:pt x="16" y="7"/>
                  <a:pt x="17" y="9"/>
                  <a:pt x="19" y="9"/>
                </a:cubicBezTo>
                <a:cubicBezTo>
                  <a:pt x="20" y="9"/>
                  <a:pt x="21" y="7"/>
                  <a:pt x="21" y="6"/>
                </a:cubicBezTo>
                <a:close/>
              </a:path>
            </a:pathLst>
          </a:custGeom>
          <a:solidFill>
            <a:srgbClr val="FFFFFF"/>
          </a:solidFill>
          <a:ln>
            <a:noFill/>
          </a:ln>
          <a:extLst/>
        </p:spPr>
        <p:txBody>
          <a:bodyPr vert="horz" wrap="square" lIns="93278" tIns="46639" rIns="93278" bIns="46639" numCol="1" anchor="t" anchorCtr="0" compatLnSpc="1">
            <a:prstTxWarp prst="textNoShape">
              <a:avLst/>
            </a:prstTxWarp>
          </a:bodyPr>
          <a:lstStyle/>
          <a:p>
            <a:endParaRPr lang="en-US" dirty="0">
              <a:solidFill>
                <a:srgbClr val="000000"/>
              </a:solidFill>
            </a:endParaRPr>
          </a:p>
        </p:txBody>
      </p:sp>
    </p:spTree>
    <p:extLst>
      <p:ext uri="{BB962C8B-B14F-4D97-AF65-F5344CB8AC3E}">
        <p14:creationId xmlns:p14="http://schemas.microsoft.com/office/powerpoint/2010/main" val="4104699838"/>
      </p:ext>
    </p:extLst>
  </p:cSld>
  <p:clrMapOvr>
    <a:masterClrMapping/>
  </p:clrMapOvr>
  <p:transition spd="slow">
    <p:push/>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bwMode="auto">
          <a:xfrm>
            <a:off x="2501" y="-1"/>
            <a:ext cx="5438566" cy="6994525"/>
          </a:xfrm>
          <a:prstGeom prst="rect">
            <a:avLst/>
          </a:prstGeom>
          <a:solidFill>
            <a:srgbClr val="EB3C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solidFill>
                <a:srgbClr val="505050"/>
              </a:solidFill>
              <a:ea typeface="Segoe UI" pitchFamily="34" charset="0"/>
              <a:cs typeface="Segoe UI" pitchFamily="34" charset="0"/>
            </a:endParaRPr>
          </a:p>
        </p:txBody>
      </p:sp>
      <p:sp>
        <p:nvSpPr>
          <p:cNvPr id="2" name="Title 1"/>
          <p:cNvSpPr>
            <a:spLocks noGrp="1"/>
          </p:cNvSpPr>
          <p:nvPr>
            <p:ph type="title"/>
          </p:nvPr>
        </p:nvSpPr>
        <p:spPr/>
        <p:txBody>
          <a:bodyPr/>
          <a:lstStyle/>
          <a:p>
            <a:r>
              <a:rPr lang="en-US" sz="4896" dirty="0" smtClean="0">
                <a:solidFill>
                  <a:schemeClr val="bg1"/>
                </a:solidFill>
              </a:rPr>
              <a:t>Clean Up</a:t>
            </a:r>
            <a:endParaRPr lang="en-US" sz="4896" dirty="0">
              <a:solidFill>
                <a:schemeClr val="bg1"/>
              </a:solidFill>
            </a:endParaRPr>
          </a:p>
        </p:txBody>
      </p:sp>
      <p:sp>
        <p:nvSpPr>
          <p:cNvPr id="6" name="TextBox 5"/>
          <p:cNvSpPr txBox="1"/>
          <p:nvPr/>
        </p:nvSpPr>
        <p:spPr>
          <a:xfrm>
            <a:off x="5864708" y="2609202"/>
            <a:ext cx="6575324" cy="3077766"/>
          </a:xfrm>
          <a:prstGeom prst="rect">
            <a:avLst/>
          </a:prstGeom>
          <a:noFill/>
        </p:spPr>
        <p:txBody>
          <a:bodyPr wrap="square" lIns="0" tIns="0" rIns="0" bIns="0" rtlCol="0">
            <a:spAutoFit/>
          </a:bodyPr>
          <a:lstStyle/>
          <a:p>
            <a:r>
              <a:rPr lang="en-US" sz="4000" b="1" dirty="0" smtClean="0">
                <a:solidFill>
                  <a:srgbClr val="505050"/>
                </a:solidFill>
                <a:latin typeface="Segoe UI Light"/>
              </a:rPr>
              <a:t>9. Check </a:t>
            </a:r>
            <a:r>
              <a:rPr lang="en-US" sz="4000" b="1" dirty="0">
                <a:solidFill>
                  <a:srgbClr val="505050"/>
                </a:solidFill>
                <a:latin typeface="Segoe UI Light"/>
              </a:rPr>
              <a:t>large lists </a:t>
            </a:r>
            <a:endParaRPr lang="en-US" sz="4000" b="1" dirty="0" smtClean="0">
              <a:solidFill>
                <a:srgbClr val="505050"/>
              </a:solidFill>
              <a:latin typeface="Segoe UI Light"/>
            </a:endParaRPr>
          </a:p>
          <a:p>
            <a:r>
              <a:rPr lang="en-US" sz="4000" b="1" dirty="0" smtClean="0">
                <a:solidFill>
                  <a:srgbClr val="505050"/>
                </a:solidFill>
                <a:latin typeface="Segoe UI Light"/>
              </a:rPr>
              <a:t>(</a:t>
            </a:r>
            <a:r>
              <a:rPr lang="en-US" sz="4000" b="1" dirty="0">
                <a:solidFill>
                  <a:srgbClr val="505050"/>
                </a:solidFill>
                <a:latin typeface="Segoe UI Light"/>
              </a:rPr>
              <a:t>lists with lots of data</a:t>
            </a:r>
            <a:r>
              <a:rPr lang="en-US" sz="4000" b="1" dirty="0" smtClean="0">
                <a:solidFill>
                  <a:srgbClr val="505050"/>
                </a:solidFill>
                <a:latin typeface="Segoe UI Light"/>
              </a:rPr>
              <a:t>)</a:t>
            </a:r>
          </a:p>
          <a:p>
            <a:endParaRPr lang="en-US" sz="4000" b="1" dirty="0">
              <a:solidFill>
                <a:srgbClr val="505050"/>
              </a:solidFill>
              <a:latin typeface="Segoe UI Light"/>
            </a:endParaRPr>
          </a:p>
          <a:p>
            <a:r>
              <a:rPr lang="en-US" sz="4000" b="1" dirty="0" smtClean="0">
                <a:solidFill>
                  <a:srgbClr val="505050"/>
                </a:solidFill>
                <a:latin typeface="Segoe UI Light"/>
              </a:rPr>
              <a:t>Why? Performance and User Experience</a:t>
            </a:r>
            <a:endParaRPr lang="en-US" sz="4000" b="1" dirty="0">
              <a:solidFill>
                <a:srgbClr val="505050"/>
              </a:solidFill>
              <a:latin typeface="Segoe UI Light"/>
            </a:endParaRPr>
          </a:p>
        </p:txBody>
      </p:sp>
      <p:sp>
        <p:nvSpPr>
          <p:cNvPr id="8" name="Rectangle 7"/>
          <p:cNvSpPr/>
          <p:nvPr/>
        </p:nvSpPr>
        <p:spPr bwMode="auto">
          <a:xfrm>
            <a:off x="7383361" y="147397"/>
            <a:ext cx="183369" cy="186521"/>
          </a:xfrm>
          <a:prstGeom prst="rect">
            <a:avLst/>
          </a:prstGeom>
          <a:noFill/>
          <a:ln w="3175">
            <a:solidFill>
              <a:srgbClr val="50505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
        <p:nvSpPr>
          <p:cNvPr id="9" name="Rectangle 8"/>
          <p:cNvSpPr/>
          <p:nvPr/>
        </p:nvSpPr>
        <p:spPr bwMode="auto">
          <a:xfrm>
            <a:off x="7383361" y="144465"/>
            <a:ext cx="1143000" cy="1143000"/>
          </a:xfrm>
          <a:prstGeom prst="rect">
            <a:avLst/>
          </a:prstGeom>
          <a:solidFill>
            <a:srgbClr val="FFB900"/>
          </a:solidFill>
          <a:ln w="254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endParaRPr lang="en-US" sz="1400" dirty="0">
              <a:gradFill>
                <a:gsLst>
                  <a:gs pos="0">
                    <a:srgbClr val="FFFFFF"/>
                  </a:gs>
                  <a:gs pos="100000">
                    <a:srgbClr val="FFFFFF"/>
                  </a:gs>
                </a:gsLst>
                <a:lin ang="5400000" scaled="0"/>
              </a:gradFill>
              <a:ea typeface="Segoe UI" pitchFamily="34" charset="0"/>
              <a:cs typeface="Segoe UI" pitchFamily="34" charset="0"/>
            </a:endParaRPr>
          </a:p>
        </p:txBody>
      </p:sp>
      <p:sp>
        <p:nvSpPr>
          <p:cNvPr id="11" name="Rectangle 10"/>
          <p:cNvSpPr/>
          <p:nvPr/>
        </p:nvSpPr>
        <p:spPr bwMode="auto">
          <a:xfrm>
            <a:off x="8678761" y="144463"/>
            <a:ext cx="1067043" cy="1143001"/>
          </a:xfrm>
          <a:prstGeom prst="rect">
            <a:avLst/>
          </a:prstGeom>
          <a:solidFill>
            <a:srgbClr val="FF8C00"/>
          </a:solidFill>
          <a:ln w="254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US" sz="28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12" name="Rectangle 11"/>
          <p:cNvSpPr/>
          <p:nvPr/>
        </p:nvSpPr>
        <p:spPr bwMode="auto">
          <a:xfrm>
            <a:off x="9952281" y="144462"/>
            <a:ext cx="1012479" cy="1143001"/>
          </a:xfrm>
          <a:prstGeom prst="rect">
            <a:avLst/>
          </a:prstGeom>
          <a:solidFill>
            <a:srgbClr val="EB3C00"/>
          </a:solidFill>
          <a:ln w="25400">
            <a:solidFill>
              <a:srgbClr val="00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
        <p:nvSpPr>
          <p:cNvPr id="13" name="Rectangle 12"/>
          <p:cNvSpPr/>
          <p:nvPr/>
        </p:nvSpPr>
        <p:spPr bwMode="auto">
          <a:xfrm>
            <a:off x="11171237" y="144462"/>
            <a:ext cx="1088924" cy="1143001"/>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
        <p:nvSpPr>
          <p:cNvPr id="16" name="Freeform 126"/>
          <p:cNvSpPr>
            <a:spLocks noEditPoints="1"/>
          </p:cNvSpPr>
          <p:nvPr/>
        </p:nvSpPr>
        <p:spPr bwMode="black">
          <a:xfrm>
            <a:off x="2142723" y="3107648"/>
            <a:ext cx="609600" cy="996038"/>
          </a:xfrm>
          <a:custGeom>
            <a:avLst/>
            <a:gdLst>
              <a:gd name="T0" fmla="*/ 38 w 38"/>
              <a:gd name="T1" fmla="*/ 89 h 89"/>
              <a:gd name="T2" fmla="*/ 34 w 38"/>
              <a:gd name="T3" fmla="*/ 86 h 89"/>
              <a:gd name="T4" fmla="*/ 30 w 38"/>
              <a:gd name="T5" fmla="*/ 89 h 89"/>
              <a:gd name="T6" fmla="*/ 26 w 38"/>
              <a:gd name="T7" fmla="*/ 86 h 89"/>
              <a:gd name="T8" fmla="*/ 23 w 38"/>
              <a:gd name="T9" fmla="*/ 89 h 89"/>
              <a:gd name="T10" fmla="*/ 19 w 38"/>
              <a:gd name="T11" fmla="*/ 86 h 89"/>
              <a:gd name="T12" fmla="*/ 15 w 38"/>
              <a:gd name="T13" fmla="*/ 89 h 89"/>
              <a:gd name="T14" fmla="*/ 11 w 38"/>
              <a:gd name="T15" fmla="*/ 86 h 89"/>
              <a:gd name="T16" fmla="*/ 7 w 38"/>
              <a:gd name="T17" fmla="*/ 89 h 89"/>
              <a:gd name="T18" fmla="*/ 4 w 38"/>
              <a:gd name="T19" fmla="*/ 86 h 89"/>
              <a:gd name="T20" fmla="*/ 0 w 38"/>
              <a:gd name="T21" fmla="*/ 89 h 89"/>
              <a:gd name="T22" fmla="*/ 0 w 38"/>
              <a:gd name="T23" fmla="*/ 64 h 89"/>
              <a:gd name="T24" fmla="*/ 38 w 38"/>
              <a:gd name="T25" fmla="*/ 64 h 89"/>
              <a:gd name="T26" fmla="*/ 38 w 38"/>
              <a:gd name="T27" fmla="*/ 89 h 89"/>
              <a:gd name="T28" fmla="*/ 38 w 38"/>
              <a:gd name="T29" fmla="*/ 55 h 89"/>
              <a:gd name="T30" fmla="*/ 38 w 38"/>
              <a:gd name="T31" fmla="*/ 59 h 89"/>
              <a:gd name="T32" fmla="*/ 0 w 38"/>
              <a:gd name="T33" fmla="*/ 59 h 89"/>
              <a:gd name="T34" fmla="*/ 0 w 38"/>
              <a:gd name="T35" fmla="*/ 55 h 89"/>
              <a:gd name="T36" fmla="*/ 6 w 38"/>
              <a:gd name="T37" fmla="*/ 47 h 89"/>
              <a:gd name="T38" fmla="*/ 15 w 38"/>
              <a:gd name="T39" fmla="*/ 35 h 89"/>
              <a:gd name="T40" fmla="*/ 12 w 38"/>
              <a:gd name="T41" fmla="*/ 12 h 89"/>
              <a:gd name="T42" fmla="*/ 19 w 38"/>
              <a:gd name="T43" fmla="*/ 0 h 89"/>
              <a:gd name="T44" fmla="*/ 26 w 38"/>
              <a:gd name="T45" fmla="*/ 12 h 89"/>
              <a:gd name="T46" fmla="*/ 23 w 38"/>
              <a:gd name="T47" fmla="*/ 35 h 89"/>
              <a:gd name="T48" fmla="*/ 32 w 38"/>
              <a:gd name="T49" fmla="*/ 47 h 89"/>
              <a:gd name="T50" fmla="*/ 38 w 38"/>
              <a:gd name="T51" fmla="*/ 55 h 89"/>
              <a:gd name="T52" fmla="*/ 21 w 38"/>
              <a:gd name="T53" fmla="*/ 6 h 89"/>
              <a:gd name="T54" fmla="*/ 19 w 38"/>
              <a:gd name="T55" fmla="*/ 4 h 89"/>
              <a:gd name="T56" fmla="*/ 16 w 38"/>
              <a:gd name="T57" fmla="*/ 6 h 89"/>
              <a:gd name="T58" fmla="*/ 19 w 38"/>
              <a:gd name="T59" fmla="*/ 9 h 89"/>
              <a:gd name="T60" fmla="*/ 21 w 38"/>
              <a:gd name="T61" fmla="*/ 6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8" h="89">
                <a:moveTo>
                  <a:pt x="38" y="89"/>
                </a:moveTo>
                <a:cubicBezTo>
                  <a:pt x="34" y="86"/>
                  <a:pt x="34" y="86"/>
                  <a:pt x="34" y="86"/>
                </a:cubicBezTo>
                <a:cubicBezTo>
                  <a:pt x="30" y="89"/>
                  <a:pt x="30" y="89"/>
                  <a:pt x="30" y="89"/>
                </a:cubicBezTo>
                <a:cubicBezTo>
                  <a:pt x="26" y="86"/>
                  <a:pt x="26" y="86"/>
                  <a:pt x="26" y="86"/>
                </a:cubicBezTo>
                <a:cubicBezTo>
                  <a:pt x="23" y="89"/>
                  <a:pt x="23" y="89"/>
                  <a:pt x="23" y="89"/>
                </a:cubicBezTo>
                <a:cubicBezTo>
                  <a:pt x="19" y="86"/>
                  <a:pt x="19" y="86"/>
                  <a:pt x="19" y="86"/>
                </a:cubicBezTo>
                <a:cubicBezTo>
                  <a:pt x="15" y="89"/>
                  <a:pt x="15" y="89"/>
                  <a:pt x="15" y="89"/>
                </a:cubicBezTo>
                <a:cubicBezTo>
                  <a:pt x="11" y="86"/>
                  <a:pt x="11" y="86"/>
                  <a:pt x="11" y="86"/>
                </a:cubicBezTo>
                <a:cubicBezTo>
                  <a:pt x="7" y="89"/>
                  <a:pt x="7" y="89"/>
                  <a:pt x="7" y="89"/>
                </a:cubicBezTo>
                <a:cubicBezTo>
                  <a:pt x="4" y="86"/>
                  <a:pt x="4" y="86"/>
                  <a:pt x="4" y="86"/>
                </a:cubicBezTo>
                <a:cubicBezTo>
                  <a:pt x="0" y="89"/>
                  <a:pt x="0" y="89"/>
                  <a:pt x="0" y="89"/>
                </a:cubicBezTo>
                <a:cubicBezTo>
                  <a:pt x="0" y="64"/>
                  <a:pt x="0" y="64"/>
                  <a:pt x="0" y="64"/>
                </a:cubicBezTo>
                <a:cubicBezTo>
                  <a:pt x="38" y="64"/>
                  <a:pt x="38" y="64"/>
                  <a:pt x="38" y="64"/>
                </a:cubicBezTo>
                <a:lnTo>
                  <a:pt x="38" y="89"/>
                </a:lnTo>
                <a:close/>
                <a:moveTo>
                  <a:pt x="38" y="55"/>
                </a:moveTo>
                <a:cubicBezTo>
                  <a:pt x="38" y="59"/>
                  <a:pt x="38" y="59"/>
                  <a:pt x="38" y="59"/>
                </a:cubicBezTo>
                <a:cubicBezTo>
                  <a:pt x="0" y="59"/>
                  <a:pt x="0" y="59"/>
                  <a:pt x="0" y="59"/>
                </a:cubicBezTo>
                <a:cubicBezTo>
                  <a:pt x="0" y="55"/>
                  <a:pt x="0" y="55"/>
                  <a:pt x="0" y="55"/>
                </a:cubicBezTo>
                <a:cubicBezTo>
                  <a:pt x="0" y="50"/>
                  <a:pt x="2" y="48"/>
                  <a:pt x="6" y="47"/>
                </a:cubicBezTo>
                <a:cubicBezTo>
                  <a:pt x="9" y="46"/>
                  <a:pt x="15" y="44"/>
                  <a:pt x="15" y="35"/>
                </a:cubicBezTo>
                <a:cubicBezTo>
                  <a:pt x="15" y="26"/>
                  <a:pt x="12" y="23"/>
                  <a:pt x="12" y="12"/>
                </a:cubicBezTo>
                <a:cubicBezTo>
                  <a:pt x="12" y="2"/>
                  <a:pt x="17" y="0"/>
                  <a:pt x="19" y="0"/>
                </a:cubicBezTo>
                <a:cubicBezTo>
                  <a:pt x="20" y="0"/>
                  <a:pt x="26" y="2"/>
                  <a:pt x="26" y="12"/>
                </a:cubicBezTo>
                <a:cubicBezTo>
                  <a:pt x="26" y="23"/>
                  <a:pt x="23" y="26"/>
                  <a:pt x="23" y="35"/>
                </a:cubicBezTo>
                <a:cubicBezTo>
                  <a:pt x="23" y="44"/>
                  <a:pt x="29" y="46"/>
                  <a:pt x="32" y="47"/>
                </a:cubicBezTo>
                <a:cubicBezTo>
                  <a:pt x="36" y="48"/>
                  <a:pt x="38" y="50"/>
                  <a:pt x="38" y="55"/>
                </a:cubicBezTo>
                <a:close/>
                <a:moveTo>
                  <a:pt x="21" y="6"/>
                </a:moveTo>
                <a:cubicBezTo>
                  <a:pt x="21" y="5"/>
                  <a:pt x="20" y="4"/>
                  <a:pt x="19" y="4"/>
                </a:cubicBezTo>
                <a:cubicBezTo>
                  <a:pt x="17" y="4"/>
                  <a:pt x="16" y="5"/>
                  <a:pt x="16" y="6"/>
                </a:cubicBezTo>
                <a:cubicBezTo>
                  <a:pt x="16" y="7"/>
                  <a:pt x="17" y="9"/>
                  <a:pt x="19" y="9"/>
                </a:cubicBezTo>
                <a:cubicBezTo>
                  <a:pt x="20" y="9"/>
                  <a:pt x="21" y="7"/>
                  <a:pt x="21" y="6"/>
                </a:cubicBezTo>
                <a:close/>
              </a:path>
            </a:pathLst>
          </a:custGeom>
          <a:solidFill>
            <a:srgbClr val="FFFFFF"/>
          </a:solidFill>
          <a:ln>
            <a:noFill/>
          </a:ln>
          <a:extLst/>
        </p:spPr>
        <p:txBody>
          <a:bodyPr vert="horz" wrap="square" lIns="93278" tIns="46639" rIns="93278" bIns="46639" numCol="1" anchor="t" anchorCtr="0" compatLnSpc="1">
            <a:prstTxWarp prst="textNoShape">
              <a:avLst/>
            </a:prstTxWarp>
          </a:bodyPr>
          <a:lstStyle/>
          <a:p>
            <a:endParaRPr lang="en-US" dirty="0">
              <a:solidFill>
                <a:srgbClr val="000000"/>
              </a:solidFill>
            </a:endParaRPr>
          </a:p>
        </p:txBody>
      </p:sp>
    </p:spTree>
    <p:extLst>
      <p:ext uri="{BB962C8B-B14F-4D97-AF65-F5344CB8AC3E}">
        <p14:creationId xmlns:p14="http://schemas.microsoft.com/office/powerpoint/2010/main" val="2272692811"/>
      </p:ext>
    </p:extLst>
  </p:cSld>
  <p:clrMapOvr>
    <a:masterClrMapping/>
  </p:clrMapOvr>
  <p:transition spd="slow">
    <p:push/>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bwMode="auto">
          <a:xfrm>
            <a:off x="2501" y="-1"/>
            <a:ext cx="5438566" cy="6994525"/>
          </a:xfrm>
          <a:prstGeom prst="rect">
            <a:avLst/>
          </a:prstGeom>
          <a:solidFill>
            <a:srgbClr val="EB3C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solidFill>
                <a:srgbClr val="505050"/>
              </a:solidFill>
              <a:ea typeface="Segoe UI" pitchFamily="34" charset="0"/>
              <a:cs typeface="Segoe UI" pitchFamily="34" charset="0"/>
            </a:endParaRPr>
          </a:p>
        </p:txBody>
      </p:sp>
      <p:sp>
        <p:nvSpPr>
          <p:cNvPr id="2" name="Title 1"/>
          <p:cNvSpPr>
            <a:spLocks noGrp="1"/>
          </p:cNvSpPr>
          <p:nvPr>
            <p:ph type="title"/>
          </p:nvPr>
        </p:nvSpPr>
        <p:spPr/>
        <p:txBody>
          <a:bodyPr/>
          <a:lstStyle/>
          <a:p>
            <a:r>
              <a:rPr lang="en-US" sz="4896" dirty="0" smtClean="0">
                <a:solidFill>
                  <a:schemeClr val="bg1"/>
                </a:solidFill>
              </a:rPr>
              <a:t>Clean Up</a:t>
            </a:r>
            <a:endParaRPr lang="en-US" sz="4896" dirty="0">
              <a:solidFill>
                <a:schemeClr val="bg1"/>
              </a:solidFill>
            </a:endParaRPr>
          </a:p>
        </p:txBody>
      </p:sp>
      <p:sp>
        <p:nvSpPr>
          <p:cNvPr id="6" name="TextBox 5"/>
          <p:cNvSpPr txBox="1"/>
          <p:nvPr/>
        </p:nvSpPr>
        <p:spPr>
          <a:xfrm>
            <a:off x="5864708" y="2609202"/>
            <a:ext cx="6575324" cy="3693319"/>
          </a:xfrm>
          <a:prstGeom prst="rect">
            <a:avLst/>
          </a:prstGeom>
          <a:noFill/>
        </p:spPr>
        <p:txBody>
          <a:bodyPr wrap="square" lIns="0" tIns="0" rIns="0" bIns="0" rtlCol="0">
            <a:spAutoFit/>
          </a:bodyPr>
          <a:lstStyle/>
          <a:p>
            <a:r>
              <a:rPr lang="en-US" sz="4000" b="1" dirty="0" smtClean="0">
                <a:solidFill>
                  <a:srgbClr val="505050"/>
                </a:solidFill>
                <a:latin typeface="Segoe UI Light"/>
              </a:rPr>
              <a:t>8. </a:t>
            </a:r>
            <a:r>
              <a:rPr lang="en-US" sz="4000" b="1" dirty="0">
                <a:solidFill>
                  <a:srgbClr val="505050"/>
                </a:solidFill>
                <a:latin typeface="Segoe UI Light"/>
              </a:rPr>
              <a:t>Delete excess columns from wide lists (lists with too many columns) or remove wide </a:t>
            </a:r>
            <a:r>
              <a:rPr lang="en-US" sz="4000" b="1" dirty="0" smtClean="0">
                <a:solidFill>
                  <a:srgbClr val="505050"/>
                </a:solidFill>
                <a:latin typeface="Segoe UI Light"/>
              </a:rPr>
              <a:t>lists</a:t>
            </a:r>
          </a:p>
          <a:p>
            <a:endParaRPr lang="en-US" sz="4000" b="1" dirty="0">
              <a:solidFill>
                <a:srgbClr val="505050"/>
              </a:solidFill>
              <a:latin typeface="Segoe UI Light"/>
            </a:endParaRPr>
          </a:p>
          <a:p>
            <a:r>
              <a:rPr lang="en-US" sz="4000" b="1" dirty="0" smtClean="0">
                <a:solidFill>
                  <a:srgbClr val="505050"/>
                </a:solidFill>
                <a:latin typeface="Segoe UI Light"/>
              </a:rPr>
              <a:t>Why? Wide lists can cause an upgrade to fail</a:t>
            </a:r>
            <a:endParaRPr lang="en-US" sz="4000" b="1" dirty="0">
              <a:solidFill>
                <a:srgbClr val="505050"/>
              </a:solidFill>
              <a:latin typeface="Segoe UI Light"/>
            </a:endParaRPr>
          </a:p>
        </p:txBody>
      </p:sp>
      <p:sp>
        <p:nvSpPr>
          <p:cNvPr id="8" name="Rectangle 7"/>
          <p:cNvSpPr/>
          <p:nvPr/>
        </p:nvSpPr>
        <p:spPr bwMode="auto">
          <a:xfrm>
            <a:off x="7383361" y="147397"/>
            <a:ext cx="183369" cy="186521"/>
          </a:xfrm>
          <a:prstGeom prst="rect">
            <a:avLst/>
          </a:prstGeom>
          <a:noFill/>
          <a:ln w="3175">
            <a:solidFill>
              <a:srgbClr val="50505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
        <p:nvSpPr>
          <p:cNvPr id="9" name="Rectangle 8"/>
          <p:cNvSpPr/>
          <p:nvPr/>
        </p:nvSpPr>
        <p:spPr bwMode="auto">
          <a:xfrm>
            <a:off x="7383361" y="144465"/>
            <a:ext cx="1143000" cy="1143000"/>
          </a:xfrm>
          <a:prstGeom prst="rect">
            <a:avLst/>
          </a:prstGeom>
          <a:solidFill>
            <a:srgbClr val="FFB900"/>
          </a:solidFill>
          <a:ln w="254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endParaRPr lang="en-US" sz="1400" dirty="0">
              <a:gradFill>
                <a:gsLst>
                  <a:gs pos="0">
                    <a:srgbClr val="FFFFFF"/>
                  </a:gs>
                  <a:gs pos="100000">
                    <a:srgbClr val="FFFFFF"/>
                  </a:gs>
                </a:gsLst>
                <a:lin ang="5400000" scaled="0"/>
              </a:gradFill>
              <a:ea typeface="Segoe UI" pitchFamily="34" charset="0"/>
              <a:cs typeface="Segoe UI" pitchFamily="34" charset="0"/>
            </a:endParaRPr>
          </a:p>
        </p:txBody>
      </p:sp>
      <p:sp>
        <p:nvSpPr>
          <p:cNvPr id="11" name="Rectangle 10"/>
          <p:cNvSpPr/>
          <p:nvPr/>
        </p:nvSpPr>
        <p:spPr bwMode="auto">
          <a:xfrm>
            <a:off x="8678761" y="144463"/>
            <a:ext cx="1067043" cy="1143001"/>
          </a:xfrm>
          <a:prstGeom prst="rect">
            <a:avLst/>
          </a:prstGeom>
          <a:solidFill>
            <a:srgbClr val="FF8C00"/>
          </a:solidFill>
          <a:ln w="254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US" sz="28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12" name="Rectangle 11"/>
          <p:cNvSpPr/>
          <p:nvPr/>
        </p:nvSpPr>
        <p:spPr bwMode="auto">
          <a:xfrm>
            <a:off x="9952281" y="144462"/>
            <a:ext cx="1012479" cy="1143001"/>
          </a:xfrm>
          <a:prstGeom prst="rect">
            <a:avLst/>
          </a:prstGeom>
          <a:solidFill>
            <a:srgbClr val="EB3C00"/>
          </a:solidFill>
          <a:ln w="25400">
            <a:solidFill>
              <a:srgbClr val="00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
        <p:nvSpPr>
          <p:cNvPr id="13" name="Rectangle 12"/>
          <p:cNvSpPr/>
          <p:nvPr/>
        </p:nvSpPr>
        <p:spPr bwMode="auto">
          <a:xfrm>
            <a:off x="11171237" y="144462"/>
            <a:ext cx="1088924" cy="1143001"/>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
        <p:nvSpPr>
          <p:cNvPr id="16" name="Freeform 126"/>
          <p:cNvSpPr>
            <a:spLocks noEditPoints="1"/>
          </p:cNvSpPr>
          <p:nvPr/>
        </p:nvSpPr>
        <p:spPr bwMode="black">
          <a:xfrm>
            <a:off x="2142723" y="3107648"/>
            <a:ext cx="609600" cy="996038"/>
          </a:xfrm>
          <a:custGeom>
            <a:avLst/>
            <a:gdLst>
              <a:gd name="T0" fmla="*/ 38 w 38"/>
              <a:gd name="T1" fmla="*/ 89 h 89"/>
              <a:gd name="T2" fmla="*/ 34 w 38"/>
              <a:gd name="T3" fmla="*/ 86 h 89"/>
              <a:gd name="T4" fmla="*/ 30 w 38"/>
              <a:gd name="T5" fmla="*/ 89 h 89"/>
              <a:gd name="T6" fmla="*/ 26 w 38"/>
              <a:gd name="T7" fmla="*/ 86 h 89"/>
              <a:gd name="T8" fmla="*/ 23 w 38"/>
              <a:gd name="T9" fmla="*/ 89 h 89"/>
              <a:gd name="T10" fmla="*/ 19 w 38"/>
              <a:gd name="T11" fmla="*/ 86 h 89"/>
              <a:gd name="T12" fmla="*/ 15 w 38"/>
              <a:gd name="T13" fmla="*/ 89 h 89"/>
              <a:gd name="T14" fmla="*/ 11 w 38"/>
              <a:gd name="T15" fmla="*/ 86 h 89"/>
              <a:gd name="T16" fmla="*/ 7 w 38"/>
              <a:gd name="T17" fmla="*/ 89 h 89"/>
              <a:gd name="T18" fmla="*/ 4 w 38"/>
              <a:gd name="T19" fmla="*/ 86 h 89"/>
              <a:gd name="T20" fmla="*/ 0 w 38"/>
              <a:gd name="T21" fmla="*/ 89 h 89"/>
              <a:gd name="T22" fmla="*/ 0 w 38"/>
              <a:gd name="T23" fmla="*/ 64 h 89"/>
              <a:gd name="T24" fmla="*/ 38 w 38"/>
              <a:gd name="T25" fmla="*/ 64 h 89"/>
              <a:gd name="T26" fmla="*/ 38 w 38"/>
              <a:gd name="T27" fmla="*/ 89 h 89"/>
              <a:gd name="T28" fmla="*/ 38 w 38"/>
              <a:gd name="T29" fmla="*/ 55 h 89"/>
              <a:gd name="T30" fmla="*/ 38 w 38"/>
              <a:gd name="T31" fmla="*/ 59 h 89"/>
              <a:gd name="T32" fmla="*/ 0 w 38"/>
              <a:gd name="T33" fmla="*/ 59 h 89"/>
              <a:gd name="T34" fmla="*/ 0 w 38"/>
              <a:gd name="T35" fmla="*/ 55 h 89"/>
              <a:gd name="T36" fmla="*/ 6 w 38"/>
              <a:gd name="T37" fmla="*/ 47 h 89"/>
              <a:gd name="T38" fmla="*/ 15 w 38"/>
              <a:gd name="T39" fmla="*/ 35 h 89"/>
              <a:gd name="T40" fmla="*/ 12 w 38"/>
              <a:gd name="T41" fmla="*/ 12 h 89"/>
              <a:gd name="T42" fmla="*/ 19 w 38"/>
              <a:gd name="T43" fmla="*/ 0 h 89"/>
              <a:gd name="T44" fmla="*/ 26 w 38"/>
              <a:gd name="T45" fmla="*/ 12 h 89"/>
              <a:gd name="T46" fmla="*/ 23 w 38"/>
              <a:gd name="T47" fmla="*/ 35 h 89"/>
              <a:gd name="T48" fmla="*/ 32 w 38"/>
              <a:gd name="T49" fmla="*/ 47 h 89"/>
              <a:gd name="T50" fmla="*/ 38 w 38"/>
              <a:gd name="T51" fmla="*/ 55 h 89"/>
              <a:gd name="T52" fmla="*/ 21 w 38"/>
              <a:gd name="T53" fmla="*/ 6 h 89"/>
              <a:gd name="T54" fmla="*/ 19 w 38"/>
              <a:gd name="T55" fmla="*/ 4 h 89"/>
              <a:gd name="T56" fmla="*/ 16 w 38"/>
              <a:gd name="T57" fmla="*/ 6 h 89"/>
              <a:gd name="T58" fmla="*/ 19 w 38"/>
              <a:gd name="T59" fmla="*/ 9 h 89"/>
              <a:gd name="T60" fmla="*/ 21 w 38"/>
              <a:gd name="T61" fmla="*/ 6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8" h="89">
                <a:moveTo>
                  <a:pt x="38" y="89"/>
                </a:moveTo>
                <a:cubicBezTo>
                  <a:pt x="34" y="86"/>
                  <a:pt x="34" y="86"/>
                  <a:pt x="34" y="86"/>
                </a:cubicBezTo>
                <a:cubicBezTo>
                  <a:pt x="30" y="89"/>
                  <a:pt x="30" y="89"/>
                  <a:pt x="30" y="89"/>
                </a:cubicBezTo>
                <a:cubicBezTo>
                  <a:pt x="26" y="86"/>
                  <a:pt x="26" y="86"/>
                  <a:pt x="26" y="86"/>
                </a:cubicBezTo>
                <a:cubicBezTo>
                  <a:pt x="23" y="89"/>
                  <a:pt x="23" y="89"/>
                  <a:pt x="23" y="89"/>
                </a:cubicBezTo>
                <a:cubicBezTo>
                  <a:pt x="19" y="86"/>
                  <a:pt x="19" y="86"/>
                  <a:pt x="19" y="86"/>
                </a:cubicBezTo>
                <a:cubicBezTo>
                  <a:pt x="15" y="89"/>
                  <a:pt x="15" y="89"/>
                  <a:pt x="15" y="89"/>
                </a:cubicBezTo>
                <a:cubicBezTo>
                  <a:pt x="11" y="86"/>
                  <a:pt x="11" y="86"/>
                  <a:pt x="11" y="86"/>
                </a:cubicBezTo>
                <a:cubicBezTo>
                  <a:pt x="7" y="89"/>
                  <a:pt x="7" y="89"/>
                  <a:pt x="7" y="89"/>
                </a:cubicBezTo>
                <a:cubicBezTo>
                  <a:pt x="4" y="86"/>
                  <a:pt x="4" y="86"/>
                  <a:pt x="4" y="86"/>
                </a:cubicBezTo>
                <a:cubicBezTo>
                  <a:pt x="0" y="89"/>
                  <a:pt x="0" y="89"/>
                  <a:pt x="0" y="89"/>
                </a:cubicBezTo>
                <a:cubicBezTo>
                  <a:pt x="0" y="64"/>
                  <a:pt x="0" y="64"/>
                  <a:pt x="0" y="64"/>
                </a:cubicBezTo>
                <a:cubicBezTo>
                  <a:pt x="38" y="64"/>
                  <a:pt x="38" y="64"/>
                  <a:pt x="38" y="64"/>
                </a:cubicBezTo>
                <a:lnTo>
                  <a:pt x="38" y="89"/>
                </a:lnTo>
                <a:close/>
                <a:moveTo>
                  <a:pt x="38" y="55"/>
                </a:moveTo>
                <a:cubicBezTo>
                  <a:pt x="38" y="59"/>
                  <a:pt x="38" y="59"/>
                  <a:pt x="38" y="59"/>
                </a:cubicBezTo>
                <a:cubicBezTo>
                  <a:pt x="0" y="59"/>
                  <a:pt x="0" y="59"/>
                  <a:pt x="0" y="59"/>
                </a:cubicBezTo>
                <a:cubicBezTo>
                  <a:pt x="0" y="55"/>
                  <a:pt x="0" y="55"/>
                  <a:pt x="0" y="55"/>
                </a:cubicBezTo>
                <a:cubicBezTo>
                  <a:pt x="0" y="50"/>
                  <a:pt x="2" y="48"/>
                  <a:pt x="6" y="47"/>
                </a:cubicBezTo>
                <a:cubicBezTo>
                  <a:pt x="9" y="46"/>
                  <a:pt x="15" y="44"/>
                  <a:pt x="15" y="35"/>
                </a:cubicBezTo>
                <a:cubicBezTo>
                  <a:pt x="15" y="26"/>
                  <a:pt x="12" y="23"/>
                  <a:pt x="12" y="12"/>
                </a:cubicBezTo>
                <a:cubicBezTo>
                  <a:pt x="12" y="2"/>
                  <a:pt x="17" y="0"/>
                  <a:pt x="19" y="0"/>
                </a:cubicBezTo>
                <a:cubicBezTo>
                  <a:pt x="20" y="0"/>
                  <a:pt x="26" y="2"/>
                  <a:pt x="26" y="12"/>
                </a:cubicBezTo>
                <a:cubicBezTo>
                  <a:pt x="26" y="23"/>
                  <a:pt x="23" y="26"/>
                  <a:pt x="23" y="35"/>
                </a:cubicBezTo>
                <a:cubicBezTo>
                  <a:pt x="23" y="44"/>
                  <a:pt x="29" y="46"/>
                  <a:pt x="32" y="47"/>
                </a:cubicBezTo>
                <a:cubicBezTo>
                  <a:pt x="36" y="48"/>
                  <a:pt x="38" y="50"/>
                  <a:pt x="38" y="55"/>
                </a:cubicBezTo>
                <a:close/>
                <a:moveTo>
                  <a:pt x="21" y="6"/>
                </a:moveTo>
                <a:cubicBezTo>
                  <a:pt x="21" y="5"/>
                  <a:pt x="20" y="4"/>
                  <a:pt x="19" y="4"/>
                </a:cubicBezTo>
                <a:cubicBezTo>
                  <a:pt x="17" y="4"/>
                  <a:pt x="16" y="5"/>
                  <a:pt x="16" y="6"/>
                </a:cubicBezTo>
                <a:cubicBezTo>
                  <a:pt x="16" y="7"/>
                  <a:pt x="17" y="9"/>
                  <a:pt x="19" y="9"/>
                </a:cubicBezTo>
                <a:cubicBezTo>
                  <a:pt x="20" y="9"/>
                  <a:pt x="21" y="7"/>
                  <a:pt x="21" y="6"/>
                </a:cubicBezTo>
                <a:close/>
              </a:path>
            </a:pathLst>
          </a:custGeom>
          <a:solidFill>
            <a:srgbClr val="FFFFFF"/>
          </a:solidFill>
          <a:ln>
            <a:noFill/>
          </a:ln>
          <a:extLst/>
        </p:spPr>
        <p:txBody>
          <a:bodyPr vert="horz" wrap="square" lIns="93278" tIns="46639" rIns="93278" bIns="46639" numCol="1" anchor="t" anchorCtr="0" compatLnSpc="1">
            <a:prstTxWarp prst="textNoShape">
              <a:avLst/>
            </a:prstTxWarp>
          </a:bodyPr>
          <a:lstStyle/>
          <a:p>
            <a:endParaRPr lang="en-US" dirty="0">
              <a:solidFill>
                <a:srgbClr val="000000"/>
              </a:solidFill>
            </a:endParaRPr>
          </a:p>
        </p:txBody>
      </p:sp>
    </p:spTree>
    <p:extLst>
      <p:ext uri="{BB962C8B-B14F-4D97-AF65-F5344CB8AC3E}">
        <p14:creationId xmlns:p14="http://schemas.microsoft.com/office/powerpoint/2010/main" val="1506957505"/>
      </p:ext>
    </p:extLst>
  </p:cSld>
  <p:clrMapOvr>
    <a:masterClrMapping/>
  </p:clrMapOvr>
  <p:transition spd="slow">
    <p:push/>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bwMode="auto">
          <a:xfrm>
            <a:off x="2501" y="-1"/>
            <a:ext cx="5438566" cy="6994525"/>
          </a:xfrm>
          <a:prstGeom prst="rect">
            <a:avLst/>
          </a:prstGeom>
          <a:solidFill>
            <a:srgbClr val="EB3C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solidFill>
                <a:srgbClr val="505050"/>
              </a:solidFill>
              <a:ea typeface="Segoe UI" pitchFamily="34" charset="0"/>
              <a:cs typeface="Segoe UI" pitchFamily="34" charset="0"/>
            </a:endParaRPr>
          </a:p>
        </p:txBody>
      </p:sp>
      <p:sp>
        <p:nvSpPr>
          <p:cNvPr id="2" name="Title 1"/>
          <p:cNvSpPr>
            <a:spLocks noGrp="1"/>
          </p:cNvSpPr>
          <p:nvPr>
            <p:ph type="title"/>
          </p:nvPr>
        </p:nvSpPr>
        <p:spPr/>
        <p:txBody>
          <a:bodyPr/>
          <a:lstStyle/>
          <a:p>
            <a:r>
              <a:rPr lang="en-US" sz="4896" dirty="0" smtClean="0">
                <a:solidFill>
                  <a:schemeClr val="bg1"/>
                </a:solidFill>
              </a:rPr>
              <a:t>Clean Up</a:t>
            </a:r>
            <a:endParaRPr lang="en-US" sz="4896" dirty="0">
              <a:solidFill>
                <a:schemeClr val="bg1"/>
              </a:solidFill>
            </a:endParaRPr>
          </a:p>
        </p:txBody>
      </p:sp>
      <p:sp>
        <p:nvSpPr>
          <p:cNvPr id="6" name="TextBox 5"/>
          <p:cNvSpPr txBox="1"/>
          <p:nvPr/>
        </p:nvSpPr>
        <p:spPr>
          <a:xfrm>
            <a:off x="5864708" y="2609202"/>
            <a:ext cx="6575324" cy="4308872"/>
          </a:xfrm>
          <a:prstGeom prst="rect">
            <a:avLst/>
          </a:prstGeom>
          <a:noFill/>
        </p:spPr>
        <p:txBody>
          <a:bodyPr wrap="square" lIns="0" tIns="0" rIns="0" bIns="0" rtlCol="0">
            <a:spAutoFit/>
          </a:bodyPr>
          <a:lstStyle/>
          <a:p>
            <a:r>
              <a:rPr lang="en-US" sz="4000" b="1" dirty="0" smtClean="0">
                <a:solidFill>
                  <a:srgbClr val="505050"/>
                </a:solidFill>
                <a:latin typeface="Segoe UI Light"/>
              </a:rPr>
              <a:t>7. </a:t>
            </a:r>
            <a:r>
              <a:rPr lang="en-US" sz="4000" b="1" dirty="0">
                <a:solidFill>
                  <a:srgbClr val="505050"/>
                </a:solidFill>
                <a:latin typeface="Segoe UI Light" pitchFamily="34" charset="0"/>
              </a:rPr>
              <a:t>Consider moving site collections into separate </a:t>
            </a:r>
            <a:r>
              <a:rPr lang="en-US" sz="4000" b="1" dirty="0" smtClean="0">
                <a:solidFill>
                  <a:srgbClr val="505050"/>
                </a:solidFill>
                <a:latin typeface="Segoe UI Light" pitchFamily="34" charset="0"/>
              </a:rPr>
              <a:t>databases</a:t>
            </a:r>
          </a:p>
          <a:p>
            <a:endParaRPr lang="en-US" sz="4000" b="1" dirty="0">
              <a:solidFill>
                <a:srgbClr val="505050"/>
              </a:solidFill>
              <a:latin typeface="Segoe UI Light" pitchFamily="34" charset="0"/>
            </a:endParaRPr>
          </a:p>
          <a:p>
            <a:r>
              <a:rPr lang="en-US" sz="4000" b="1" dirty="0" smtClean="0">
                <a:solidFill>
                  <a:srgbClr val="505050"/>
                </a:solidFill>
                <a:latin typeface="Segoe UI Light" pitchFamily="34" charset="0"/>
              </a:rPr>
              <a:t>Why?</a:t>
            </a:r>
          </a:p>
          <a:p>
            <a:r>
              <a:rPr lang="en-US" sz="4000" b="1" dirty="0" smtClean="0">
                <a:solidFill>
                  <a:srgbClr val="505050"/>
                </a:solidFill>
                <a:latin typeface="Segoe UI Light" pitchFamily="34" charset="0"/>
              </a:rPr>
              <a:t>SP2010: 15,000 site collections</a:t>
            </a:r>
          </a:p>
          <a:p>
            <a:r>
              <a:rPr lang="en-US" sz="4000" b="1" dirty="0" smtClean="0">
                <a:solidFill>
                  <a:srgbClr val="505050"/>
                </a:solidFill>
                <a:latin typeface="Segoe UI Light" pitchFamily="34" charset="0"/>
              </a:rPr>
              <a:t>SP2013: 5,000 site collections</a:t>
            </a:r>
            <a:endParaRPr lang="en-US" sz="4000" b="1" dirty="0">
              <a:solidFill>
                <a:srgbClr val="505050"/>
              </a:solidFill>
              <a:latin typeface="Segoe UI Light" pitchFamily="34" charset="0"/>
            </a:endParaRPr>
          </a:p>
        </p:txBody>
      </p:sp>
      <p:sp>
        <p:nvSpPr>
          <p:cNvPr id="8" name="Rectangle 7"/>
          <p:cNvSpPr/>
          <p:nvPr/>
        </p:nvSpPr>
        <p:spPr bwMode="auto">
          <a:xfrm>
            <a:off x="7383361" y="147397"/>
            <a:ext cx="183369" cy="186521"/>
          </a:xfrm>
          <a:prstGeom prst="rect">
            <a:avLst/>
          </a:prstGeom>
          <a:noFill/>
          <a:ln w="3175">
            <a:solidFill>
              <a:srgbClr val="50505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
        <p:nvSpPr>
          <p:cNvPr id="9" name="Rectangle 8"/>
          <p:cNvSpPr/>
          <p:nvPr/>
        </p:nvSpPr>
        <p:spPr bwMode="auto">
          <a:xfrm>
            <a:off x="7383361" y="144465"/>
            <a:ext cx="1143000" cy="1143000"/>
          </a:xfrm>
          <a:prstGeom prst="rect">
            <a:avLst/>
          </a:prstGeom>
          <a:solidFill>
            <a:srgbClr val="FFB900"/>
          </a:solidFill>
          <a:ln w="254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endParaRPr lang="en-US" sz="1400" dirty="0">
              <a:gradFill>
                <a:gsLst>
                  <a:gs pos="0">
                    <a:srgbClr val="FFFFFF"/>
                  </a:gs>
                  <a:gs pos="100000">
                    <a:srgbClr val="FFFFFF"/>
                  </a:gs>
                </a:gsLst>
                <a:lin ang="5400000" scaled="0"/>
              </a:gradFill>
              <a:ea typeface="Segoe UI" pitchFamily="34" charset="0"/>
              <a:cs typeface="Segoe UI" pitchFamily="34" charset="0"/>
            </a:endParaRPr>
          </a:p>
        </p:txBody>
      </p:sp>
      <p:sp>
        <p:nvSpPr>
          <p:cNvPr id="11" name="Rectangle 10"/>
          <p:cNvSpPr/>
          <p:nvPr/>
        </p:nvSpPr>
        <p:spPr bwMode="auto">
          <a:xfrm>
            <a:off x="8678761" y="144463"/>
            <a:ext cx="1067043" cy="1143001"/>
          </a:xfrm>
          <a:prstGeom prst="rect">
            <a:avLst/>
          </a:prstGeom>
          <a:solidFill>
            <a:srgbClr val="FF8C00"/>
          </a:solidFill>
          <a:ln w="254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US" sz="28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12" name="Rectangle 11"/>
          <p:cNvSpPr/>
          <p:nvPr/>
        </p:nvSpPr>
        <p:spPr bwMode="auto">
          <a:xfrm>
            <a:off x="9952281" y="144462"/>
            <a:ext cx="1012479" cy="1143001"/>
          </a:xfrm>
          <a:prstGeom prst="rect">
            <a:avLst/>
          </a:prstGeom>
          <a:solidFill>
            <a:srgbClr val="EB3C00"/>
          </a:solidFill>
          <a:ln w="25400">
            <a:solidFill>
              <a:srgbClr val="00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
        <p:nvSpPr>
          <p:cNvPr id="13" name="Rectangle 12"/>
          <p:cNvSpPr/>
          <p:nvPr/>
        </p:nvSpPr>
        <p:spPr bwMode="auto">
          <a:xfrm>
            <a:off x="11171237" y="144462"/>
            <a:ext cx="1088924" cy="1143001"/>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
        <p:nvSpPr>
          <p:cNvPr id="16" name="Freeform 126"/>
          <p:cNvSpPr>
            <a:spLocks noEditPoints="1"/>
          </p:cNvSpPr>
          <p:nvPr/>
        </p:nvSpPr>
        <p:spPr bwMode="black">
          <a:xfrm>
            <a:off x="2142723" y="3107648"/>
            <a:ext cx="609600" cy="996038"/>
          </a:xfrm>
          <a:custGeom>
            <a:avLst/>
            <a:gdLst>
              <a:gd name="T0" fmla="*/ 38 w 38"/>
              <a:gd name="T1" fmla="*/ 89 h 89"/>
              <a:gd name="T2" fmla="*/ 34 w 38"/>
              <a:gd name="T3" fmla="*/ 86 h 89"/>
              <a:gd name="T4" fmla="*/ 30 w 38"/>
              <a:gd name="T5" fmla="*/ 89 h 89"/>
              <a:gd name="T6" fmla="*/ 26 w 38"/>
              <a:gd name="T7" fmla="*/ 86 h 89"/>
              <a:gd name="T8" fmla="*/ 23 w 38"/>
              <a:gd name="T9" fmla="*/ 89 h 89"/>
              <a:gd name="T10" fmla="*/ 19 w 38"/>
              <a:gd name="T11" fmla="*/ 86 h 89"/>
              <a:gd name="T12" fmla="*/ 15 w 38"/>
              <a:gd name="T13" fmla="*/ 89 h 89"/>
              <a:gd name="T14" fmla="*/ 11 w 38"/>
              <a:gd name="T15" fmla="*/ 86 h 89"/>
              <a:gd name="T16" fmla="*/ 7 w 38"/>
              <a:gd name="T17" fmla="*/ 89 h 89"/>
              <a:gd name="T18" fmla="*/ 4 w 38"/>
              <a:gd name="T19" fmla="*/ 86 h 89"/>
              <a:gd name="T20" fmla="*/ 0 w 38"/>
              <a:gd name="T21" fmla="*/ 89 h 89"/>
              <a:gd name="T22" fmla="*/ 0 w 38"/>
              <a:gd name="T23" fmla="*/ 64 h 89"/>
              <a:gd name="T24" fmla="*/ 38 w 38"/>
              <a:gd name="T25" fmla="*/ 64 h 89"/>
              <a:gd name="T26" fmla="*/ 38 w 38"/>
              <a:gd name="T27" fmla="*/ 89 h 89"/>
              <a:gd name="T28" fmla="*/ 38 w 38"/>
              <a:gd name="T29" fmla="*/ 55 h 89"/>
              <a:gd name="T30" fmla="*/ 38 w 38"/>
              <a:gd name="T31" fmla="*/ 59 h 89"/>
              <a:gd name="T32" fmla="*/ 0 w 38"/>
              <a:gd name="T33" fmla="*/ 59 h 89"/>
              <a:gd name="T34" fmla="*/ 0 w 38"/>
              <a:gd name="T35" fmla="*/ 55 h 89"/>
              <a:gd name="T36" fmla="*/ 6 w 38"/>
              <a:gd name="T37" fmla="*/ 47 h 89"/>
              <a:gd name="T38" fmla="*/ 15 w 38"/>
              <a:gd name="T39" fmla="*/ 35 h 89"/>
              <a:gd name="T40" fmla="*/ 12 w 38"/>
              <a:gd name="T41" fmla="*/ 12 h 89"/>
              <a:gd name="T42" fmla="*/ 19 w 38"/>
              <a:gd name="T43" fmla="*/ 0 h 89"/>
              <a:gd name="T44" fmla="*/ 26 w 38"/>
              <a:gd name="T45" fmla="*/ 12 h 89"/>
              <a:gd name="T46" fmla="*/ 23 w 38"/>
              <a:gd name="T47" fmla="*/ 35 h 89"/>
              <a:gd name="T48" fmla="*/ 32 w 38"/>
              <a:gd name="T49" fmla="*/ 47 h 89"/>
              <a:gd name="T50" fmla="*/ 38 w 38"/>
              <a:gd name="T51" fmla="*/ 55 h 89"/>
              <a:gd name="T52" fmla="*/ 21 w 38"/>
              <a:gd name="T53" fmla="*/ 6 h 89"/>
              <a:gd name="T54" fmla="*/ 19 w 38"/>
              <a:gd name="T55" fmla="*/ 4 h 89"/>
              <a:gd name="T56" fmla="*/ 16 w 38"/>
              <a:gd name="T57" fmla="*/ 6 h 89"/>
              <a:gd name="T58" fmla="*/ 19 w 38"/>
              <a:gd name="T59" fmla="*/ 9 h 89"/>
              <a:gd name="T60" fmla="*/ 21 w 38"/>
              <a:gd name="T61" fmla="*/ 6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8" h="89">
                <a:moveTo>
                  <a:pt x="38" y="89"/>
                </a:moveTo>
                <a:cubicBezTo>
                  <a:pt x="34" y="86"/>
                  <a:pt x="34" y="86"/>
                  <a:pt x="34" y="86"/>
                </a:cubicBezTo>
                <a:cubicBezTo>
                  <a:pt x="30" y="89"/>
                  <a:pt x="30" y="89"/>
                  <a:pt x="30" y="89"/>
                </a:cubicBezTo>
                <a:cubicBezTo>
                  <a:pt x="26" y="86"/>
                  <a:pt x="26" y="86"/>
                  <a:pt x="26" y="86"/>
                </a:cubicBezTo>
                <a:cubicBezTo>
                  <a:pt x="23" y="89"/>
                  <a:pt x="23" y="89"/>
                  <a:pt x="23" y="89"/>
                </a:cubicBezTo>
                <a:cubicBezTo>
                  <a:pt x="19" y="86"/>
                  <a:pt x="19" y="86"/>
                  <a:pt x="19" y="86"/>
                </a:cubicBezTo>
                <a:cubicBezTo>
                  <a:pt x="15" y="89"/>
                  <a:pt x="15" y="89"/>
                  <a:pt x="15" y="89"/>
                </a:cubicBezTo>
                <a:cubicBezTo>
                  <a:pt x="11" y="86"/>
                  <a:pt x="11" y="86"/>
                  <a:pt x="11" y="86"/>
                </a:cubicBezTo>
                <a:cubicBezTo>
                  <a:pt x="7" y="89"/>
                  <a:pt x="7" y="89"/>
                  <a:pt x="7" y="89"/>
                </a:cubicBezTo>
                <a:cubicBezTo>
                  <a:pt x="4" y="86"/>
                  <a:pt x="4" y="86"/>
                  <a:pt x="4" y="86"/>
                </a:cubicBezTo>
                <a:cubicBezTo>
                  <a:pt x="0" y="89"/>
                  <a:pt x="0" y="89"/>
                  <a:pt x="0" y="89"/>
                </a:cubicBezTo>
                <a:cubicBezTo>
                  <a:pt x="0" y="64"/>
                  <a:pt x="0" y="64"/>
                  <a:pt x="0" y="64"/>
                </a:cubicBezTo>
                <a:cubicBezTo>
                  <a:pt x="38" y="64"/>
                  <a:pt x="38" y="64"/>
                  <a:pt x="38" y="64"/>
                </a:cubicBezTo>
                <a:lnTo>
                  <a:pt x="38" y="89"/>
                </a:lnTo>
                <a:close/>
                <a:moveTo>
                  <a:pt x="38" y="55"/>
                </a:moveTo>
                <a:cubicBezTo>
                  <a:pt x="38" y="59"/>
                  <a:pt x="38" y="59"/>
                  <a:pt x="38" y="59"/>
                </a:cubicBezTo>
                <a:cubicBezTo>
                  <a:pt x="0" y="59"/>
                  <a:pt x="0" y="59"/>
                  <a:pt x="0" y="59"/>
                </a:cubicBezTo>
                <a:cubicBezTo>
                  <a:pt x="0" y="55"/>
                  <a:pt x="0" y="55"/>
                  <a:pt x="0" y="55"/>
                </a:cubicBezTo>
                <a:cubicBezTo>
                  <a:pt x="0" y="50"/>
                  <a:pt x="2" y="48"/>
                  <a:pt x="6" y="47"/>
                </a:cubicBezTo>
                <a:cubicBezTo>
                  <a:pt x="9" y="46"/>
                  <a:pt x="15" y="44"/>
                  <a:pt x="15" y="35"/>
                </a:cubicBezTo>
                <a:cubicBezTo>
                  <a:pt x="15" y="26"/>
                  <a:pt x="12" y="23"/>
                  <a:pt x="12" y="12"/>
                </a:cubicBezTo>
                <a:cubicBezTo>
                  <a:pt x="12" y="2"/>
                  <a:pt x="17" y="0"/>
                  <a:pt x="19" y="0"/>
                </a:cubicBezTo>
                <a:cubicBezTo>
                  <a:pt x="20" y="0"/>
                  <a:pt x="26" y="2"/>
                  <a:pt x="26" y="12"/>
                </a:cubicBezTo>
                <a:cubicBezTo>
                  <a:pt x="26" y="23"/>
                  <a:pt x="23" y="26"/>
                  <a:pt x="23" y="35"/>
                </a:cubicBezTo>
                <a:cubicBezTo>
                  <a:pt x="23" y="44"/>
                  <a:pt x="29" y="46"/>
                  <a:pt x="32" y="47"/>
                </a:cubicBezTo>
                <a:cubicBezTo>
                  <a:pt x="36" y="48"/>
                  <a:pt x="38" y="50"/>
                  <a:pt x="38" y="55"/>
                </a:cubicBezTo>
                <a:close/>
                <a:moveTo>
                  <a:pt x="21" y="6"/>
                </a:moveTo>
                <a:cubicBezTo>
                  <a:pt x="21" y="5"/>
                  <a:pt x="20" y="4"/>
                  <a:pt x="19" y="4"/>
                </a:cubicBezTo>
                <a:cubicBezTo>
                  <a:pt x="17" y="4"/>
                  <a:pt x="16" y="5"/>
                  <a:pt x="16" y="6"/>
                </a:cubicBezTo>
                <a:cubicBezTo>
                  <a:pt x="16" y="7"/>
                  <a:pt x="17" y="9"/>
                  <a:pt x="19" y="9"/>
                </a:cubicBezTo>
                <a:cubicBezTo>
                  <a:pt x="20" y="9"/>
                  <a:pt x="21" y="7"/>
                  <a:pt x="21" y="6"/>
                </a:cubicBezTo>
                <a:close/>
              </a:path>
            </a:pathLst>
          </a:custGeom>
          <a:solidFill>
            <a:srgbClr val="FFFFFF"/>
          </a:solidFill>
          <a:ln>
            <a:noFill/>
          </a:ln>
          <a:extLst/>
        </p:spPr>
        <p:txBody>
          <a:bodyPr vert="horz" wrap="square" lIns="93278" tIns="46639" rIns="93278" bIns="46639" numCol="1" anchor="t" anchorCtr="0" compatLnSpc="1">
            <a:prstTxWarp prst="textNoShape">
              <a:avLst/>
            </a:prstTxWarp>
          </a:bodyPr>
          <a:lstStyle/>
          <a:p>
            <a:endParaRPr lang="en-US" dirty="0">
              <a:solidFill>
                <a:srgbClr val="000000"/>
              </a:solidFill>
            </a:endParaRPr>
          </a:p>
        </p:txBody>
      </p:sp>
    </p:spTree>
    <p:extLst>
      <p:ext uri="{BB962C8B-B14F-4D97-AF65-F5344CB8AC3E}">
        <p14:creationId xmlns:p14="http://schemas.microsoft.com/office/powerpoint/2010/main" val="1096981117"/>
      </p:ext>
    </p:extLst>
  </p:cSld>
  <p:clrMapOvr>
    <a:masterClrMapping/>
  </p:clrMapOvr>
  <p:transition spd="slow">
    <p:push/>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bwMode="auto">
          <a:xfrm>
            <a:off x="2501" y="-1"/>
            <a:ext cx="5438566" cy="6994525"/>
          </a:xfrm>
          <a:prstGeom prst="rect">
            <a:avLst/>
          </a:prstGeom>
          <a:solidFill>
            <a:srgbClr val="EB3C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solidFill>
                <a:srgbClr val="505050"/>
              </a:solidFill>
              <a:ea typeface="Segoe UI" pitchFamily="34" charset="0"/>
              <a:cs typeface="Segoe UI" pitchFamily="34" charset="0"/>
            </a:endParaRPr>
          </a:p>
        </p:txBody>
      </p:sp>
      <p:sp>
        <p:nvSpPr>
          <p:cNvPr id="2" name="Title 1"/>
          <p:cNvSpPr>
            <a:spLocks noGrp="1"/>
          </p:cNvSpPr>
          <p:nvPr>
            <p:ph type="title"/>
          </p:nvPr>
        </p:nvSpPr>
        <p:spPr/>
        <p:txBody>
          <a:bodyPr/>
          <a:lstStyle/>
          <a:p>
            <a:r>
              <a:rPr lang="en-US" sz="4896" dirty="0" smtClean="0">
                <a:solidFill>
                  <a:schemeClr val="bg1"/>
                </a:solidFill>
              </a:rPr>
              <a:t>Clean Up</a:t>
            </a:r>
            <a:endParaRPr lang="en-US" sz="4896" dirty="0">
              <a:solidFill>
                <a:schemeClr val="bg1"/>
              </a:solidFill>
            </a:endParaRPr>
          </a:p>
        </p:txBody>
      </p:sp>
      <p:sp>
        <p:nvSpPr>
          <p:cNvPr id="6" name="TextBox 5"/>
          <p:cNvSpPr txBox="1"/>
          <p:nvPr/>
        </p:nvSpPr>
        <p:spPr>
          <a:xfrm>
            <a:off x="5864708" y="2609202"/>
            <a:ext cx="6575324" cy="3693319"/>
          </a:xfrm>
          <a:prstGeom prst="rect">
            <a:avLst/>
          </a:prstGeom>
          <a:noFill/>
        </p:spPr>
        <p:txBody>
          <a:bodyPr wrap="square" lIns="0" tIns="0" rIns="0" bIns="0" rtlCol="0">
            <a:spAutoFit/>
          </a:bodyPr>
          <a:lstStyle/>
          <a:p>
            <a:r>
              <a:rPr lang="en-US" sz="4000" b="1" dirty="0" smtClean="0">
                <a:solidFill>
                  <a:srgbClr val="505050"/>
                </a:solidFill>
                <a:latin typeface="Segoe UI Light"/>
              </a:rPr>
              <a:t>6. </a:t>
            </a:r>
            <a:r>
              <a:rPr lang="en-US" sz="4000" b="1" dirty="0">
                <a:solidFill>
                  <a:srgbClr val="505050"/>
                </a:solidFill>
                <a:latin typeface="Segoe UI Light" pitchFamily="34" charset="0"/>
              </a:rPr>
              <a:t>Remove extraneous document </a:t>
            </a:r>
            <a:r>
              <a:rPr lang="en-US" sz="4000" b="1" dirty="0" smtClean="0">
                <a:solidFill>
                  <a:srgbClr val="505050"/>
                </a:solidFill>
                <a:latin typeface="Segoe UI Light" pitchFamily="34" charset="0"/>
              </a:rPr>
              <a:t>versions</a:t>
            </a:r>
          </a:p>
          <a:p>
            <a:endParaRPr lang="en-US" sz="4000" b="1" dirty="0">
              <a:solidFill>
                <a:srgbClr val="505050"/>
              </a:solidFill>
              <a:latin typeface="Segoe UI Light" pitchFamily="34" charset="0"/>
            </a:endParaRPr>
          </a:p>
          <a:p>
            <a:r>
              <a:rPr lang="en-US" sz="4000" b="1" dirty="0" smtClean="0">
                <a:solidFill>
                  <a:srgbClr val="505050"/>
                </a:solidFill>
                <a:latin typeface="Segoe UI Light" pitchFamily="34" charset="0"/>
              </a:rPr>
              <a:t>Why? Large numbers of versions can slow down an upgrade significantly</a:t>
            </a:r>
            <a:endParaRPr lang="en-US" sz="4000" b="1" dirty="0">
              <a:solidFill>
                <a:srgbClr val="505050"/>
              </a:solidFill>
              <a:latin typeface="Segoe UI Light" pitchFamily="34" charset="0"/>
            </a:endParaRPr>
          </a:p>
        </p:txBody>
      </p:sp>
      <p:sp>
        <p:nvSpPr>
          <p:cNvPr id="8" name="Rectangle 7"/>
          <p:cNvSpPr/>
          <p:nvPr/>
        </p:nvSpPr>
        <p:spPr bwMode="auto">
          <a:xfrm>
            <a:off x="7383361" y="147397"/>
            <a:ext cx="183369" cy="186521"/>
          </a:xfrm>
          <a:prstGeom prst="rect">
            <a:avLst/>
          </a:prstGeom>
          <a:noFill/>
          <a:ln w="3175">
            <a:solidFill>
              <a:srgbClr val="50505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
        <p:nvSpPr>
          <p:cNvPr id="9" name="Rectangle 8"/>
          <p:cNvSpPr/>
          <p:nvPr/>
        </p:nvSpPr>
        <p:spPr bwMode="auto">
          <a:xfrm>
            <a:off x="7383361" y="144465"/>
            <a:ext cx="1143000" cy="1143000"/>
          </a:xfrm>
          <a:prstGeom prst="rect">
            <a:avLst/>
          </a:prstGeom>
          <a:solidFill>
            <a:srgbClr val="FFB900"/>
          </a:solidFill>
          <a:ln w="254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endParaRPr lang="en-US" sz="1400" dirty="0">
              <a:gradFill>
                <a:gsLst>
                  <a:gs pos="0">
                    <a:srgbClr val="FFFFFF"/>
                  </a:gs>
                  <a:gs pos="100000">
                    <a:srgbClr val="FFFFFF"/>
                  </a:gs>
                </a:gsLst>
                <a:lin ang="5400000" scaled="0"/>
              </a:gradFill>
              <a:ea typeface="Segoe UI" pitchFamily="34" charset="0"/>
              <a:cs typeface="Segoe UI" pitchFamily="34" charset="0"/>
            </a:endParaRPr>
          </a:p>
        </p:txBody>
      </p:sp>
      <p:sp>
        <p:nvSpPr>
          <p:cNvPr id="11" name="Rectangle 10"/>
          <p:cNvSpPr/>
          <p:nvPr/>
        </p:nvSpPr>
        <p:spPr bwMode="auto">
          <a:xfrm>
            <a:off x="8678761" y="144463"/>
            <a:ext cx="1067043" cy="1143001"/>
          </a:xfrm>
          <a:prstGeom prst="rect">
            <a:avLst/>
          </a:prstGeom>
          <a:solidFill>
            <a:srgbClr val="FF8C00"/>
          </a:solidFill>
          <a:ln w="254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US" sz="28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12" name="Rectangle 11"/>
          <p:cNvSpPr/>
          <p:nvPr/>
        </p:nvSpPr>
        <p:spPr bwMode="auto">
          <a:xfrm>
            <a:off x="9952281" y="144462"/>
            <a:ext cx="1012479" cy="1143001"/>
          </a:xfrm>
          <a:prstGeom prst="rect">
            <a:avLst/>
          </a:prstGeom>
          <a:solidFill>
            <a:srgbClr val="EB3C00"/>
          </a:solidFill>
          <a:ln w="25400">
            <a:solidFill>
              <a:srgbClr val="00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
        <p:nvSpPr>
          <p:cNvPr id="13" name="Rectangle 12"/>
          <p:cNvSpPr/>
          <p:nvPr/>
        </p:nvSpPr>
        <p:spPr bwMode="auto">
          <a:xfrm>
            <a:off x="11171237" y="144462"/>
            <a:ext cx="1088924" cy="1143001"/>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
        <p:nvSpPr>
          <p:cNvPr id="16" name="Freeform 126"/>
          <p:cNvSpPr>
            <a:spLocks noEditPoints="1"/>
          </p:cNvSpPr>
          <p:nvPr/>
        </p:nvSpPr>
        <p:spPr bwMode="black">
          <a:xfrm>
            <a:off x="2142723" y="3107648"/>
            <a:ext cx="609600" cy="996038"/>
          </a:xfrm>
          <a:custGeom>
            <a:avLst/>
            <a:gdLst>
              <a:gd name="T0" fmla="*/ 38 w 38"/>
              <a:gd name="T1" fmla="*/ 89 h 89"/>
              <a:gd name="T2" fmla="*/ 34 w 38"/>
              <a:gd name="T3" fmla="*/ 86 h 89"/>
              <a:gd name="T4" fmla="*/ 30 w 38"/>
              <a:gd name="T5" fmla="*/ 89 h 89"/>
              <a:gd name="T6" fmla="*/ 26 w 38"/>
              <a:gd name="T7" fmla="*/ 86 h 89"/>
              <a:gd name="T8" fmla="*/ 23 w 38"/>
              <a:gd name="T9" fmla="*/ 89 h 89"/>
              <a:gd name="T10" fmla="*/ 19 w 38"/>
              <a:gd name="T11" fmla="*/ 86 h 89"/>
              <a:gd name="T12" fmla="*/ 15 w 38"/>
              <a:gd name="T13" fmla="*/ 89 h 89"/>
              <a:gd name="T14" fmla="*/ 11 w 38"/>
              <a:gd name="T15" fmla="*/ 86 h 89"/>
              <a:gd name="T16" fmla="*/ 7 w 38"/>
              <a:gd name="T17" fmla="*/ 89 h 89"/>
              <a:gd name="T18" fmla="*/ 4 w 38"/>
              <a:gd name="T19" fmla="*/ 86 h 89"/>
              <a:gd name="T20" fmla="*/ 0 w 38"/>
              <a:gd name="T21" fmla="*/ 89 h 89"/>
              <a:gd name="T22" fmla="*/ 0 w 38"/>
              <a:gd name="T23" fmla="*/ 64 h 89"/>
              <a:gd name="T24" fmla="*/ 38 w 38"/>
              <a:gd name="T25" fmla="*/ 64 h 89"/>
              <a:gd name="T26" fmla="*/ 38 w 38"/>
              <a:gd name="T27" fmla="*/ 89 h 89"/>
              <a:gd name="T28" fmla="*/ 38 w 38"/>
              <a:gd name="T29" fmla="*/ 55 h 89"/>
              <a:gd name="T30" fmla="*/ 38 w 38"/>
              <a:gd name="T31" fmla="*/ 59 h 89"/>
              <a:gd name="T32" fmla="*/ 0 w 38"/>
              <a:gd name="T33" fmla="*/ 59 h 89"/>
              <a:gd name="T34" fmla="*/ 0 w 38"/>
              <a:gd name="T35" fmla="*/ 55 h 89"/>
              <a:gd name="T36" fmla="*/ 6 w 38"/>
              <a:gd name="T37" fmla="*/ 47 h 89"/>
              <a:gd name="T38" fmla="*/ 15 w 38"/>
              <a:gd name="T39" fmla="*/ 35 h 89"/>
              <a:gd name="T40" fmla="*/ 12 w 38"/>
              <a:gd name="T41" fmla="*/ 12 h 89"/>
              <a:gd name="T42" fmla="*/ 19 w 38"/>
              <a:gd name="T43" fmla="*/ 0 h 89"/>
              <a:gd name="T44" fmla="*/ 26 w 38"/>
              <a:gd name="T45" fmla="*/ 12 h 89"/>
              <a:gd name="T46" fmla="*/ 23 w 38"/>
              <a:gd name="T47" fmla="*/ 35 h 89"/>
              <a:gd name="T48" fmla="*/ 32 w 38"/>
              <a:gd name="T49" fmla="*/ 47 h 89"/>
              <a:gd name="T50" fmla="*/ 38 w 38"/>
              <a:gd name="T51" fmla="*/ 55 h 89"/>
              <a:gd name="T52" fmla="*/ 21 w 38"/>
              <a:gd name="T53" fmla="*/ 6 h 89"/>
              <a:gd name="T54" fmla="*/ 19 w 38"/>
              <a:gd name="T55" fmla="*/ 4 h 89"/>
              <a:gd name="T56" fmla="*/ 16 w 38"/>
              <a:gd name="T57" fmla="*/ 6 h 89"/>
              <a:gd name="T58" fmla="*/ 19 w 38"/>
              <a:gd name="T59" fmla="*/ 9 h 89"/>
              <a:gd name="T60" fmla="*/ 21 w 38"/>
              <a:gd name="T61" fmla="*/ 6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8" h="89">
                <a:moveTo>
                  <a:pt x="38" y="89"/>
                </a:moveTo>
                <a:cubicBezTo>
                  <a:pt x="34" y="86"/>
                  <a:pt x="34" y="86"/>
                  <a:pt x="34" y="86"/>
                </a:cubicBezTo>
                <a:cubicBezTo>
                  <a:pt x="30" y="89"/>
                  <a:pt x="30" y="89"/>
                  <a:pt x="30" y="89"/>
                </a:cubicBezTo>
                <a:cubicBezTo>
                  <a:pt x="26" y="86"/>
                  <a:pt x="26" y="86"/>
                  <a:pt x="26" y="86"/>
                </a:cubicBezTo>
                <a:cubicBezTo>
                  <a:pt x="23" y="89"/>
                  <a:pt x="23" y="89"/>
                  <a:pt x="23" y="89"/>
                </a:cubicBezTo>
                <a:cubicBezTo>
                  <a:pt x="19" y="86"/>
                  <a:pt x="19" y="86"/>
                  <a:pt x="19" y="86"/>
                </a:cubicBezTo>
                <a:cubicBezTo>
                  <a:pt x="15" y="89"/>
                  <a:pt x="15" y="89"/>
                  <a:pt x="15" y="89"/>
                </a:cubicBezTo>
                <a:cubicBezTo>
                  <a:pt x="11" y="86"/>
                  <a:pt x="11" y="86"/>
                  <a:pt x="11" y="86"/>
                </a:cubicBezTo>
                <a:cubicBezTo>
                  <a:pt x="7" y="89"/>
                  <a:pt x="7" y="89"/>
                  <a:pt x="7" y="89"/>
                </a:cubicBezTo>
                <a:cubicBezTo>
                  <a:pt x="4" y="86"/>
                  <a:pt x="4" y="86"/>
                  <a:pt x="4" y="86"/>
                </a:cubicBezTo>
                <a:cubicBezTo>
                  <a:pt x="0" y="89"/>
                  <a:pt x="0" y="89"/>
                  <a:pt x="0" y="89"/>
                </a:cubicBezTo>
                <a:cubicBezTo>
                  <a:pt x="0" y="64"/>
                  <a:pt x="0" y="64"/>
                  <a:pt x="0" y="64"/>
                </a:cubicBezTo>
                <a:cubicBezTo>
                  <a:pt x="38" y="64"/>
                  <a:pt x="38" y="64"/>
                  <a:pt x="38" y="64"/>
                </a:cubicBezTo>
                <a:lnTo>
                  <a:pt x="38" y="89"/>
                </a:lnTo>
                <a:close/>
                <a:moveTo>
                  <a:pt x="38" y="55"/>
                </a:moveTo>
                <a:cubicBezTo>
                  <a:pt x="38" y="59"/>
                  <a:pt x="38" y="59"/>
                  <a:pt x="38" y="59"/>
                </a:cubicBezTo>
                <a:cubicBezTo>
                  <a:pt x="0" y="59"/>
                  <a:pt x="0" y="59"/>
                  <a:pt x="0" y="59"/>
                </a:cubicBezTo>
                <a:cubicBezTo>
                  <a:pt x="0" y="55"/>
                  <a:pt x="0" y="55"/>
                  <a:pt x="0" y="55"/>
                </a:cubicBezTo>
                <a:cubicBezTo>
                  <a:pt x="0" y="50"/>
                  <a:pt x="2" y="48"/>
                  <a:pt x="6" y="47"/>
                </a:cubicBezTo>
                <a:cubicBezTo>
                  <a:pt x="9" y="46"/>
                  <a:pt x="15" y="44"/>
                  <a:pt x="15" y="35"/>
                </a:cubicBezTo>
                <a:cubicBezTo>
                  <a:pt x="15" y="26"/>
                  <a:pt x="12" y="23"/>
                  <a:pt x="12" y="12"/>
                </a:cubicBezTo>
                <a:cubicBezTo>
                  <a:pt x="12" y="2"/>
                  <a:pt x="17" y="0"/>
                  <a:pt x="19" y="0"/>
                </a:cubicBezTo>
                <a:cubicBezTo>
                  <a:pt x="20" y="0"/>
                  <a:pt x="26" y="2"/>
                  <a:pt x="26" y="12"/>
                </a:cubicBezTo>
                <a:cubicBezTo>
                  <a:pt x="26" y="23"/>
                  <a:pt x="23" y="26"/>
                  <a:pt x="23" y="35"/>
                </a:cubicBezTo>
                <a:cubicBezTo>
                  <a:pt x="23" y="44"/>
                  <a:pt x="29" y="46"/>
                  <a:pt x="32" y="47"/>
                </a:cubicBezTo>
                <a:cubicBezTo>
                  <a:pt x="36" y="48"/>
                  <a:pt x="38" y="50"/>
                  <a:pt x="38" y="55"/>
                </a:cubicBezTo>
                <a:close/>
                <a:moveTo>
                  <a:pt x="21" y="6"/>
                </a:moveTo>
                <a:cubicBezTo>
                  <a:pt x="21" y="5"/>
                  <a:pt x="20" y="4"/>
                  <a:pt x="19" y="4"/>
                </a:cubicBezTo>
                <a:cubicBezTo>
                  <a:pt x="17" y="4"/>
                  <a:pt x="16" y="5"/>
                  <a:pt x="16" y="6"/>
                </a:cubicBezTo>
                <a:cubicBezTo>
                  <a:pt x="16" y="7"/>
                  <a:pt x="17" y="9"/>
                  <a:pt x="19" y="9"/>
                </a:cubicBezTo>
                <a:cubicBezTo>
                  <a:pt x="20" y="9"/>
                  <a:pt x="21" y="7"/>
                  <a:pt x="21" y="6"/>
                </a:cubicBezTo>
                <a:close/>
              </a:path>
            </a:pathLst>
          </a:custGeom>
          <a:solidFill>
            <a:srgbClr val="FFFFFF"/>
          </a:solidFill>
          <a:ln>
            <a:noFill/>
          </a:ln>
          <a:extLst/>
        </p:spPr>
        <p:txBody>
          <a:bodyPr vert="horz" wrap="square" lIns="93278" tIns="46639" rIns="93278" bIns="46639" numCol="1" anchor="t" anchorCtr="0" compatLnSpc="1">
            <a:prstTxWarp prst="textNoShape">
              <a:avLst/>
            </a:prstTxWarp>
          </a:bodyPr>
          <a:lstStyle/>
          <a:p>
            <a:endParaRPr lang="en-US" dirty="0">
              <a:solidFill>
                <a:srgbClr val="000000"/>
              </a:solidFill>
            </a:endParaRPr>
          </a:p>
        </p:txBody>
      </p:sp>
    </p:spTree>
    <p:extLst>
      <p:ext uri="{BB962C8B-B14F-4D97-AF65-F5344CB8AC3E}">
        <p14:creationId xmlns:p14="http://schemas.microsoft.com/office/powerpoint/2010/main" val="2570214427"/>
      </p:ext>
    </p:extLst>
  </p:cSld>
  <p:clrMapOvr>
    <a:masterClrMapping/>
  </p:clrMapOvr>
  <p:transition spd="slow">
    <p:push/>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bwMode="auto">
          <a:xfrm>
            <a:off x="2501" y="-1"/>
            <a:ext cx="5438566" cy="6994525"/>
          </a:xfrm>
          <a:prstGeom prst="rect">
            <a:avLst/>
          </a:prstGeom>
          <a:solidFill>
            <a:srgbClr val="EB3C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solidFill>
                <a:srgbClr val="505050"/>
              </a:solidFill>
              <a:ea typeface="Segoe UI" pitchFamily="34" charset="0"/>
              <a:cs typeface="Segoe UI" pitchFamily="34" charset="0"/>
            </a:endParaRPr>
          </a:p>
        </p:txBody>
      </p:sp>
      <p:sp>
        <p:nvSpPr>
          <p:cNvPr id="2" name="Title 1"/>
          <p:cNvSpPr>
            <a:spLocks noGrp="1"/>
          </p:cNvSpPr>
          <p:nvPr>
            <p:ph type="title"/>
          </p:nvPr>
        </p:nvSpPr>
        <p:spPr/>
        <p:txBody>
          <a:bodyPr/>
          <a:lstStyle/>
          <a:p>
            <a:r>
              <a:rPr lang="en-US" sz="4896" dirty="0" smtClean="0">
                <a:solidFill>
                  <a:schemeClr val="bg1"/>
                </a:solidFill>
              </a:rPr>
              <a:t>Clean Up</a:t>
            </a:r>
            <a:endParaRPr lang="en-US" sz="4896" dirty="0">
              <a:solidFill>
                <a:schemeClr val="bg1"/>
              </a:solidFill>
            </a:endParaRPr>
          </a:p>
        </p:txBody>
      </p:sp>
      <p:sp>
        <p:nvSpPr>
          <p:cNvPr id="6" name="TextBox 5"/>
          <p:cNvSpPr txBox="1"/>
          <p:nvPr/>
        </p:nvSpPr>
        <p:spPr>
          <a:xfrm>
            <a:off x="5864708" y="2609202"/>
            <a:ext cx="6575324" cy="2462213"/>
          </a:xfrm>
          <a:prstGeom prst="rect">
            <a:avLst/>
          </a:prstGeom>
          <a:noFill/>
        </p:spPr>
        <p:txBody>
          <a:bodyPr wrap="square" lIns="0" tIns="0" rIns="0" bIns="0" rtlCol="0">
            <a:spAutoFit/>
          </a:bodyPr>
          <a:lstStyle/>
          <a:p>
            <a:r>
              <a:rPr lang="en-US" sz="4000" b="1" dirty="0">
                <a:solidFill>
                  <a:srgbClr val="505050"/>
                </a:solidFill>
                <a:latin typeface="Segoe UI Light"/>
              </a:rPr>
              <a:t>5</a:t>
            </a:r>
            <a:r>
              <a:rPr lang="en-US" sz="4000" b="1" dirty="0" smtClean="0">
                <a:solidFill>
                  <a:srgbClr val="505050"/>
                </a:solidFill>
                <a:latin typeface="Segoe UI Light"/>
              </a:rPr>
              <a:t>. </a:t>
            </a:r>
            <a:r>
              <a:rPr lang="en-US" sz="4000" b="1" dirty="0">
                <a:solidFill>
                  <a:srgbClr val="505050"/>
                </a:solidFill>
                <a:latin typeface="Segoe UI Light" pitchFamily="34" charset="0"/>
              </a:rPr>
              <a:t>Remove unused templates, features, and Web </a:t>
            </a:r>
            <a:r>
              <a:rPr lang="en-US" sz="4000" b="1" dirty="0" smtClean="0">
                <a:solidFill>
                  <a:srgbClr val="505050"/>
                </a:solidFill>
                <a:latin typeface="Segoe UI Light" pitchFamily="34" charset="0"/>
              </a:rPr>
              <a:t>Parts</a:t>
            </a:r>
          </a:p>
          <a:p>
            <a:endParaRPr lang="en-US" sz="4000" b="1" dirty="0">
              <a:solidFill>
                <a:srgbClr val="505050"/>
              </a:solidFill>
              <a:latin typeface="Segoe UI Light" pitchFamily="34" charset="0"/>
            </a:endParaRPr>
          </a:p>
          <a:p>
            <a:r>
              <a:rPr lang="en-US" sz="4000" b="1" dirty="0" smtClean="0">
                <a:solidFill>
                  <a:srgbClr val="505050"/>
                </a:solidFill>
                <a:latin typeface="Segoe UI Light" pitchFamily="34" charset="0"/>
              </a:rPr>
              <a:t>Why? Platform hygiene</a:t>
            </a:r>
            <a:endParaRPr lang="en-US" sz="4000" b="1" dirty="0">
              <a:solidFill>
                <a:srgbClr val="505050"/>
              </a:solidFill>
              <a:latin typeface="Segoe UI Light" pitchFamily="34" charset="0"/>
            </a:endParaRPr>
          </a:p>
        </p:txBody>
      </p:sp>
      <p:sp>
        <p:nvSpPr>
          <p:cNvPr id="8" name="Rectangle 7"/>
          <p:cNvSpPr/>
          <p:nvPr/>
        </p:nvSpPr>
        <p:spPr bwMode="auto">
          <a:xfrm>
            <a:off x="7383361" y="147397"/>
            <a:ext cx="183369" cy="186521"/>
          </a:xfrm>
          <a:prstGeom prst="rect">
            <a:avLst/>
          </a:prstGeom>
          <a:noFill/>
          <a:ln w="3175">
            <a:solidFill>
              <a:srgbClr val="50505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
        <p:nvSpPr>
          <p:cNvPr id="9" name="Rectangle 8"/>
          <p:cNvSpPr/>
          <p:nvPr/>
        </p:nvSpPr>
        <p:spPr bwMode="auto">
          <a:xfrm>
            <a:off x="7383361" y="144465"/>
            <a:ext cx="1143000" cy="1143000"/>
          </a:xfrm>
          <a:prstGeom prst="rect">
            <a:avLst/>
          </a:prstGeom>
          <a:solidFill>
            <a:srgbClr val="FFB900"/>
          </a:solidFill>
          <a:ln w="254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endParaRPr lang="en-US" sz="1400" dirty="0">
              <a:gradFill>
                <a:gsLst>
                  <a:gs pos="0">
                    <a:srgbClr val="FFFFFF"/>
                  </a:gs>
                  <a:gs pos="100000">
                    <a:srgbClr val="FFFFFF"/>
                  </a:gs>
                </a:gsLst>
                <a:lin ang="5400000" scaled="0"/>
              </a:gradFill>
              <a:ea typeface="Segoe UI" pitchFamily="34" charset="0"/>
              <a:cs typeface="Segoe UI" pitchFamily="34" charset="0"/>
            </a:endParaRPr>
          </a:p>
        </p:txBody>
      </p:sp>
      <p:sp>
        <p:nvSpPr>
          <p:cNvPr id="11" name="Rectangle 10"/>
          <p:cNvSpPr/>
          <p:nvPr/>
        </p:nvSpPr>
        <p:spPr bwMode="auto">
          <a:xfrm>
            <a:off x="8678761" y="144463"/>
            <a:ext cx="1067043" cy="1143001"/>
          </a:xfrm>
          <a:prstGeom prst="rect">
            <a:avLst/>
          </a:prstGeom>
          <a:solidFill>
            <a:srgbClr val="FF8C00"/>
          </a:solidFill>
          <a:ln w="254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US" sz="28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12" name="Rectangle 11"/>
          <p:cNvSpPr/>
          <p:nvPr/>
        </p:nvSpPr>
        <p:spPr bwMode="auto">
          <a:xfrm>
            <a:off x="9952281" y="144462"/>
            <a:ext cx="1012479" cy="1143001"/>
          </a:xfrm>
          <a:prstGeom prst="rect">
            <a:avLst/>
          </a:prstGeom>
          <a:solidFill>
            <a:srgbClr val="EB3C00"/>
          </a:solidFill>
          <a:ln w="25400">
            <a:solidFill>
              <a:srgbClr val="00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
        <p:nvSpPr>
          <p:cNvPr id="13" name="Rectangle 12"/>
          <p:cNvSpPr/>
          <p:nvPr/>
        </p:nvSpPr>
        <p:spPr bwMode="auto">
          <a:xfrm>
            <a:off x="11171237" y="144462"/>
            <a:ext cx="1088924" cy="1143001"/>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
        <p:nvSpPr>
          <p:cNvPr id="16" name="Freeform 126"/>
          <p:cNvSpPr>
            <a:spLocks noEditPoints="1"/>
          </p:cNvSpPr>
          <p:nvPr/>
        </p:nvSpPr>
        <p:spPr bwMode="black">
          <a:xfrm>
            <a:off x="2142723" y="3107648"/>
            <a:ext cx="609600" cy="996038"/>
          </a:xfrm>
          <a:custGeom>
            <a:avLst/>
            <a:gdLst>
              <a:gd name="T0" fmla="*/ 38 w 38"/>
              <a:gd name="T1" fmla="*/ 89 h 89"/>
              <a:gd name="T2" fmla="*/ 34 w 38"/>
              <a:gd name="T3" fmla="*/ 86 h 89"/>
              <a:gd name="T4" fmla="*/ 30 w 38"/>
              <a:gd name="T5" fmla="*/ 89 h 89"/>
              <a:gd name="T6" fmla="*/ 26 w 38"/>
              <a:gd name="T7" fmla="*/ 86 h 89"/>
              <a:gd name="T8" fmla="*/ 23 w 38"/>
              <a:gd name="T9" fmla="*/ 89 h 89"/>
              <a:gd name="T10" fmla="*/ 19 w 38"/>
              <a:gd name="T11" fmla="*/ 86 h 89"/>
              <a:gd name="T12" fmla="*/ 15 w 38"/>
              <a:gd name="T13" fmla="*/ 89 h 89"/>
              <a:gd name="T14" fmla="*/ 11 w 38"/>
              <a:gd name="T15" fmla="*/ 86 h 89"/>
              <a:gd name="T16" fmla="*/ 7 w 38"/>
              <a:gd name="T17" fmla="*/ 89 h 89"/>
              <a:gd name="T18" fmla="*/ 4 w 38"/>
              <a:gd name="T19" fmla="*/ 86 h 89"/>
              <a:gd name="T20" fmla="*/ 0 w 38"/>
              <a:gd name="T21" fmla="*/ 89 h 89"/>
              <a:gd name="T22" fmla="*/ 0 w 38"/>
              <a:gd name="T23" fmla="*/ 64 h 89"/>
              <a:gd name="T24" fmla="*/ 38 w 38"/>
              <a:gd name="T25" fmla="*/ 64 h 89"/>
              <a:gd name="T26" fmla="*/ 38 w 38"/>
              <a:gd name="T27" fmla="*/ 89 h 89"/>
              <a:gd name="T28" fmla="*/ 38 w 38"/>
              <a:gd name="T29" fmla="*/ 55 h 89"/>
              <a:gd name="T30" fmla="*/ 38 w 38"/>
              <a:gd name="T31" fmla="*/ 59 h 89"/>
              <a:gd name="T32" fmla="*/ 0 w 38"/>
              <a:gd name="T33" fmla="*/ 59 h 89"/>
              <a:gd name="T34" fmla="*/ 0 w 38"/>
              <a:gd name="T35" fmla="*/ 55 h 89"/>
              <a:gd name="T36" fmla="*/ 6 w 38"/>
              <a:gd name="T37" fmla="*/ 47 h 89"/>
              <a:gd name="T38" fmla="*/ 15 w 38"/>
              <a:gd name="T39" fmla="*/ 35 h 89"/>
              <a:gd name="T40" fmla="*/ 12 w 38"/>
              <a:gd name="T41" fmla="*/ 12 h 89"/>
              <a:gd name="T42" fmla="*/ 19 w 38"/>
              <a:gd name="T43" fmla="*/ 0 h 89"/>
              <a:gd name="T44" fmla="*/ 26 w 38"/>
              <a:gd name="T45" fmla="*/ 12 h 89"/>
              <a:gd name="T46" fmla="*/ 23 w 38"/>
              <a:gd name="T47" fmla="*/ 35 h 89"/>
              <a:gd name="T48" fmla="*/ 32 w 38"/>
              <a:gd name="T49" fmla="*/ 47 h 89"/>
              <a:gd name="T50" fmla="*/ 38 w 38"/>
              <a:gd name="T51" fmla="*/ 55 h 89"/>
              <a:gd name="T52" fmla="*/ 21 w 38"/>
              <a:gd name="T53" fmla="*/ 6 h 89"/>
              <a:gd name="T54" fmla="*/ 19 w 38"/>
              <a:gd name="T55" fmla="*/ 4 h 89"/>
              <a:gd name="T56" fmla="*/ 16 w 38"/>
              <a:gd name="T57" fmla="*/ 6 h 89"/>
              <a:gd name="T58" fmla="*/ 19 w 38"/>
              <a:gd name="T59" fmla="*/ 9 h 89"/>
              <a:gd name="T60" fmla="*/ 21 w 38"/>
              <a:gd name="T61" fmla="*/ 6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8" h="89">
                <a:moveTo>
                  <a:pt x="38" y="89"/>
                </a:moveTo>
                <a:cubicBezTo>
                  <a:pt x="34" y="86"/>
                  <a:pt x="34" y="86"/>
                  <a:pt x="34" y="86"/>
                </a:cubicBezTo>
                <a:cubicBezTo>
                  <a:pt x="30" y="89"/>
                  <a:pt x="30" y="89"/>
                  <a:pt x="30" y="89"/>
                </a:cubicBezTo>
                <a:cubicBezTo>
                  <a:pt x="26" y="86"/>
                  <a:pt x="26" y="86"/>
                  <a:pt x="26" y="86"/>
                </a:cubicBezTo>
                <a:cubicBezTo>
                  <a:pt x="23" y="89"/>
                  <a:pt x="23" y="89"/>
                  <a:pt x="23" y="89"/>
                </a:cubicBezTo>
                <a:cubicBezTo>
                  <a:pt x="19" y="86"/>
                  <a:pt x="19" y="86"/>
                  <a:pt x="19" y="86"/>
                </a:cubicBezTo>
                <a:cubicBezTo>
                  <a:pt x="15" y="89"/>
                  <a:pt x="15" y="89"/>
                  <a:pt x="15" y="89"/>
                </a:cubicBezTo>
                <a:cubicBezTo>
                  <a:pt x="11" y="86"/>
                  <a:pt x="11" y="86"/>
                  <a:pt x="11" y="86"/>
                </a:cubicBezTo>
                <a:cubicBezTo>
                  <a:pt x="7" y="89"/>
                  <a:pt x="7" y="89"/>
                  <a:pt x="7" y="89"/>
                </a:cubicBezTo>
                <a:cubicBezTo>
                  <a:pt x="4" y="86"/>
                  <a:pt x="4" y="86"/>
                  <a:pt x="4" y="86"/>
                </a:cubicBezTo>
                <a:cubicBezTo>
                  <a:pt x="0" y="89"/>
                  <a:pt x="0" y="89"/>
                  <a:pt x="0" y="89"/>
                </a:cubicBezTo>
                <a:cubicBezTo>
                  <a:pt x="0" y="64"/>
                  <a:pt x="0" y="64"/>
                  <a:pt x="0" y="64"/>
                </a:cubicBezTo>
                <a:cubicBezTo>
                  <a:pt x="38" y="64"/>
                  <a:pt x="38" y="64"/>
                  <a:pt x="38" y="64"/>
                </a:cubicBezTo>
                <a:lnTo>
                  <a:pt x="38" y="89"/>
                </a:lnTo>
                <a:close/>
                <a:moveTo>
                  <a:pt x="38" y="55"/>
                </a:moveTo>
                <a:cubicBezTo>
                  <a:pt x="38" y="59"/>
                  <a:pt x="38" y="59"/>
                  <a:pt x="38" y="59"/>
                </a:cubicBezTo>
                <a:cubicBezTo>
                  <a:pt x="0" y="59"/>
                  <a:pt x="0" y="59"/>
                  <a:pt x="0" y="59"/>
                </a:cubicBezTo>
                <a:cubicBezTo>
                  <a:pt x="0" y="55"/>
                  <a:pt x="0" y="55"/>
                  <a:pt x="0" y="55"/>
                </a:cubicBezTo>
                <a:cubicBezTo>
                  <a:pt x="0" y="50"/>
                  <a:pt x="2" y="48"/>
                  <a:pt x="6" y="47"/>
                </a:cubicBezTo>
                <a:cubicBezTo>
                  <a:pt x="9" y="46"/>
                  <a:pt x="15" y="44"/>
                  <a:pt x="15" y="35"/>
                </a:cubicBezTo>
                <a:cubicBezTo>
                  <a:pt x="15" y="26"/>
                  <a:pt x="12" y="23"/>
                  <a:pt x="12" y="12"/>
                </a:cubicBezTo>
                <a:cubicBezTo>
                  <a:pt x="12" y="2"/>
                  <a:pt x="17" y="0"/>
                  <a:pt x="19" y="0"/>
                </a:cubicBezTo>
                <a:cubicBezTo>
                  <a:pt x="20" y="0"/>
                  <a:pt x="26" y="2"/>
                  <a:pt x="26" y="12"/>
                </a:cubicBezTo>
                <a:cubicBezTo>
                  <a:pt x="26" y="23"/>
                  <a:pt x="23" y="26"/>
                  <a:pt x="23" y="35"/>
                </a:cubicBezTo>
                <a:cubicBezTo>
                  <a:pt x="23" y="44"/>
                  <a:pt x="29" y="46"/>
                  <a:pt x="32" y="47"/>
                </a:cubicBezTo>
                <a:cubicBezTo>
                  <a:pt x="36" y="48"/>
                  <a:pt x="38" y="50"/>
                  <a:pt x="38" y="55"/>
                </a:cubicBezTo>
                <a:close/>
                <a:moveTo>
                  <a:pt x="21" y="6"/>
                </a:moveTo>
                <a:cubicBezTo>
                  <a:pt x="21" y="5"/>
                  <a:pt x="20" y="4"/>
                  <a:pt x="19" y="4"/>
                </a:cubicBezTo>
                <a:cubicBezTo>
                  <a:pt x="17" y="4"/>
                  <a:pt x="16" y="5"/>
                  <a:pt x="16" y="6"/>
                </a:cubicBezTo>
                <a:cubicBezTo>
                  <a:pt x="16" y="7"/>
                  <a:pt x="17" y="9"/>
                  <a:pt x="19" y="9"/>
                </a:cubicBezTo>
                <a:cubicBezTo>
                  <a:pt x="20" y="9"/>
                  <a:pt x="21" y="7"/>
                  <a:pt x="21" y="6"/>
                </a:cubicBezTo>
                <a:close/>
              </a:path>
            </a:pathLst>
          </a:custGeom>
          <a:solidFill>
            <a:srgbClr val="FFFFFF"/>
          </a:solidFill>
          <a:ln>
            <a:noFill/>
          </a:ln>
          <a:extLst/>
        </p:spPr>
        <p:txBody>
          <a:bodyPr vert="horz" wrap="square" lIns="93278" tIns="46639" rIns="93278" bIns="46639" numCol="1" anchor="t" anchorCtr="0" compatLnSpc="1">
            <a:prstTxWarp prst="textNoShape">
              <a:avLst/>
            </a:prstTxWarp>
          </a:bodyPr>
          <a:lstStyle/>
          <a:p>
            <a:endParaRPr lang="en-US" dirty="0">
              <a:solidFill>
                <a:srgbClr val="000000"/>
              </a:solidFill>
            </a:endParaRPr>
          </a:p>
        </p:txBody>
      </p:sp>
    </p:spTree>
    <p:extLst>
      <p:ext uri="{BB962C8B-B14F-4D97-AF65-F5344CB8AC3E}">
        <p14:creationId xmlns:p14="http://schemas.microsoft.com/office/powerpoint/2010/main" val="2884558867"/>
      </p:ext>
    </p:extLst>
  </p:cSld>
  <p:clrMapOvr>
    <a:masterClrMapping/>
  </p:clrMapOvr>
  <p:transition spd="slow">
    <p:push/>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bwMode="auto">
          <a:xfrm>
            <a:off x="2501" y="-1"/>
            <a:ext cx="5438566" cy="6994525"/>
          </a:xfrm>
          <a:prstGeom prst="rect">
            <a:avLst/>
          </a:prstGeom>
          <a:solidFill>
            <a:srgbClr val="EB3C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solidFill>
                <a:srgbClr val="505050"/>
              </a:solidFill>
              <a:ea typeface="Segoe UI" pitchFamily="34" charset="0"/>
              <a:cs typeface="Segoe UI" pitchFamily="34" charset="0"/>
            </a:endParaRPr>
          </a:p>
        </p:txBody>
      </p:sp>
      <p:sp>
        <p:nvSpPr>
          <p:cNvPr id="2" name="Title 1"/>
          <p:cNvSpPr>
            <a:spLocks noGrp="1"/>
          </p:cNvSpPr>
          <p:nvPr>
            <p:ph type="title"/>
          </p:nvPr>
        </p:nvSpPr>
        <p:spPr/>
        <p:txBody>
          <a:bodyPr/>
          <a:lstStyle/>
          <a:p>
            <a:r>
              <a:rPr lang="en-US" sz="4896" dirty="0" smtClean="0">
                <a:solidFill>
                  <a:schemeClr val="bg1"/>
                </a:solidFill>
              </a:rPr>
              <a:t>Clean Up</a:t>
            </a:r>
            <a:endParaRPr lang="en-US" sz="4896" dirty="0">
              <a:solidFill>
                <a:schemeClr val="bg1"/>
              </a:solidFill>
            </a:endParaRPr>
          </a:p>
        </p:txBody>
      </p:sp>
      <p:sp>
        <p:nvSpPr>
          <p:cNvPr id="6" name="TextBox 5"/>
          <p:cNvSpPr txBox="1"/>
          <p:nvPr/>
        </p:nvSpPr>
        <p:spPr>
          <a:xfrm>
            <a:off x="5864708" y="2609202"/>
            <a:ext cx="6575324" cy="3693319"/>
          </a:xfrm>
          <a:prstGeom prst="rect">
            <a:avLst/>
          </a:prstGeom>
          <a:noFill/>
        </p:spPr>
        <p:txBody>
          <a:bodyPr wrap="square" lIns="0" tIns="0" rIns="0" bIns="0" rtlCol="0">
            <a:spAutoFit/>
          </a:bodyPr>
          <a:lstStyle/>
          <a:p>
            <a:r>
              <a:rPr lang="en-US" sz="4000" b="1" dirty="0" smtClean="0">
                <a:solidFill>
                  <a:srgbClr val="505050"/>
                </a:solidFill>
                <a:latin typeface="Segoe UI Light"/>
              </a:rPr>
              <a:t>4. </a:t>
            </a:r>
            <a:r>
              <a:rPr lang="en-US" sz="4000" b="1" dirty="0">
                <a:solidFill>
                  <a:srgbClr val="505050"/>
                </a:solidFill>
                <a:latin typeface="Segoe UI Light" pitchFamily="34" charset="0"/>
              </a:rPr>
              <a:t>Remove PowerPoint Broadcast </a:t>
            </a:r>
            <a:r>
              <a:rPr lang="en-US" sz="4000" b="1" dirty="0" smtClean="0">
                <a:solidFill>
                  <a:srgbClr val="505050"/>
                </a:solidFill>
                <a:latin typeface="Segoe UI Light" pitchFamily="34" charset="0"/>
              </a:rPr>
              <a:t>sites</a:t>
            </a:r>
          </a:p>
          <a:p>
            <a:endParaRPr lang="en-US" sz="4000" b="1" dirty="0">
              <a:solidFill>
                <a:srgbClr val="505050"/>
              </a:solidFill>
              <a:latin typeface="Segoe UI Light" pitchFamily="34" charset="0"/>
            </a:endParaRPr>
          </a:p>
          <a:p>
            <a:r>
              <a:rPr lang="en-US" sz="4000" b="1" dirty="0" smtClean="0">
                <a:solidFill>
                  <a:srgbClr val="505050"/>
                </a:solidFill>
                <a:latin typeface="Segoe UI Light" pitchFamily="34" charset="0"/>
              </a:rPr>
              <a:t>Why? Not available in 2013 (Office Web Apps installed separately)</a:t>
            </a:r>
            <a:r>
              <a:rPr lang="en-US" sz="4000" b="1" dirty="0" smtClean="0">
                <a:solidFill>
                  <a:srgbClr val="505050"/>
                </a:solidFill>
                <a:latin typeface="Segoe UI Light"/>
              </a:rPr>
              <a:t> </a:t>
            </a:r>
            <a:endParaRPr lang="en-US" sz="4000" b="1" dirty="0">
              <a:solidFill>
                <a:srgbClr val="505050"/>
              </a:solidFill>
              <a:latin typeface="Segoe UI Light" pitchFamily="34" charset="0"/>
            </a:endParaRPr>
          </a:p>
        </p:txBody>
      </p:sp>
      <p:sp>
        <p:nvSpPr>
          <p:cNvPr id="8" name="Rectangle 7"/>
          <p:cNvSpPr/>
          <p:nvPr/>
        </p:nvSpPr>
        <p:spPr bwMode="auto">
          <a:xfrm>
            <a:off x="7383361" y="147397"/>
            <a:ext cx="183369" cy="186521"/>
          </a:xfrm>
          <a:prstGeom prst="rect">
            <a:avLst/>
          </a:prstGeom>
          <a:noFill/>
          <a:ln w="3175">
            <a:solidFill>
              <a:srgbClr val="50505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
        <p:nvSpPr>
          <p:cNvPr id="9" name="Rectangle 8"/>
          <p:cNvSpPr/>
          <p:nvPr/>
        </p:nvSpPr>
        <p:spPr bwMode="auto">
          <a:xfrm>
            <a:off x="7383361" y="144465"/>
            <a:ext cx="1143000" cy="1143000"/>
          </a:xfrm>
          <a:prstGeom prst="rect">
            <a:avLst/>
          </a:prstGeom>
          <a:solidFill>
            <a:srgbClr val="FFB900"/>
          </a:solidFill>
          <a:ln w="254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endParaRPr lang="en-US" sz="1400" dirty="0">
              <a:gradFill>
                <a:gsLst>
                  <a:gs pos="0">
                    <a:srgbClr val="FFFFFF"/>
                  </a:gs>
                  <a:gs pos="100000">
                    <a:srgbClr val="FFFFFF"/>
                  </a:gs>
                </a:gsLst>
                <a:lin ang="5400000" scaled="0"/>
              </a:gradFill>
              <a:ea typeface="Segoe UI" pitchFamily="34" charset="0"/>
              <a:cs typeface="Segoe UI" pitchFamily="34" charset="0"/>
            </a:endParaRPr>
          </a:p>
        </p:txBody>
      </p:sp>
      <p:sp>
        <p:nvSpPr>
          <p:cNvPr id="11" name="Rectangle 10"/>
          <p:cNvSpPr/>
          <p:nvPr/>
        </p:nvSpPr>
        <p:spPr bwMode="auto">
          <a:xfrm>
            <a:off x="8678761" y="144463"/>
            <a:ext cx="1067043" cy="1143001"/>
          </a:xfrm>
          <a:prstGeom prst="rect">
            <a:avLst/>
          </a:prstGeom>
          <a:solidFill>
            <a:srgbClr val="FF8C00"/>
          </a:solidFill>
          <a:ln w="254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US" sz="28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12" name="Rectangle 11"/>
          <p:cNvSpPr/>
          <p:nvPr/>
        </p:nvSpPr>
        <p:spPr bwMode="auto">
          <a:xfrm>
            <a:off x="9952281" y="144462"/>
            <a:ext cx="1012479" cy="1143001"/>
          </a:xfrm>
          <a:prstGeom prst="rect">
            <a:avLst/>
          </a:prstGeom>
          <a:solidFill>
            <a:srgbClr val="EB3C00"/>
          </a:solidFill>
          <a:ln w="25400">
            <a:solidFill>
              <a:srgbClr val="00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
        <p:nvSpPr>
          <p:cNvPr id="13" name="Rectangle 12"/>
          <p:cNvSpPr/>
          <p:nvPr/>
        </p:nvSpPr>
        <p:spPr bwMode="auto">
          <a:xfrm>
            <a:off x="11171237" y="144462"/>
            <a:ext cx="1088924" cy="1143001"/>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
        <p:nvSpPr>
          <p:cNvPr id="16" name="Freeform 126"/>
          <p:cNvSpPr>
            <a:spLocks noEditPoints="1"/>
          </p:cNvSpPr>
          <p:nvPr/>
        </p:nvSpPr>
        <p:spPr bwMode="black">
          <a:xfrm>
            <a:off x="2142723" y="3107648"/>
            <a:ext cx="609600" cy="996038"/>
          </a:xfrm>
          <a:custGeom>
            <a:avLst/>
            <a:gdLst>
              <a:gd name="T0" fmla="*/ 38 w 38"/>
              <a:gd name="T1" fmla="*/ 89 h 89"/>
              <a:gd name="T2" fmla="*/ 34 w 38"/>
              <a:gd name="T3" fmla="*/ 86 h 89"/>
              <a:gd name="T4" fmla="*/ 30 w 38"/>
              <a:gd name="T5" fmla="*/ 89 h 89"/>
              <a:gd name="T6" fmla="*/ 26 w 38"/>
              <a:gd name="T7" fmla="*/ 86 h 89"/>
              <a:gd name="T8" fmla="*/ 23 w 38"/>
              <a:gd name="T9" fmla="*/ 89 h 89"/>
              <a:gd name="T10" fmla="*/ 19 w 38"/>
              <a:gd name="T11" fmla="*/ 86 h 89"/>
              <a:gd name="T12" fmla="*/ 15 w 38"/>
              <a:gd name="T13" fmla="*/ 89 h 89"/>
              <a:gd name="T14" fmla="*/ 11 w 38"/>
              <a:gd name="T15" fmla="*/ 86 h 89"/>
              <a:gd name="T16" fmla="*/ 7 w 38"/>
              <a:gd name="T17" fmla="*/ 89 h 89"/>
              <a:gd name="T18" fmla="*/ 4 w 38"/>
              <a:gd name="T19" fmla="*/ 86 h 89"/>
              <a:gd name="T20" fmla="*/ 0 w 38"/>
              <a:gd name="T21" fmla="*/ 89 h 89"/>
              <a:gd name="T22" fmla="*/ 0 w 38"/>
              <a:gd name="T23" fmla="*/ 64 h 89"/>
              <a:gd name="T24" fmla="*/ 38 w 38"/>
              <a:gd name="T25" fmla="*/ 64 h 89"/>
              <a:gd name="T26" fmla="*/ 38 w 38"/>
              <a:gd name="T27" fmla="*/ 89 h 89"/>
              <a:gd name="T28" fmla="*/ 38 w 38"/>
              <a:gd name="T29" fmla="*/ 55 h 89"/>
              <a:gd name="T30" fmla="*/ 38 w 38"/>
              <a:gd name="T31" fmla="*/ 59 h 89"/>
              <a:gd name="T32" fmla="*/ 0 w 38"/>
              <a:gd name="T33" fmla="*/ 59 h 89"/>
              <a:gd name="T34" fmla="*/ 0 w 38"/>
              <a:gd name="T35" fmla="*/ 55 h 89"/>
              <a:gd name="T36" fmla="*/ 6 w 38"/>
              <a:gd name="T37" fmla="*/ 47 h 89"/>
              <a:gd name="T38" fmla="*/ 15 w 38"/>
              <a:gd name="T39" fmla="*/ 35 h 89"/>
              <a:gd name="T40" fmla="*/ 12 w 38"/>
              <a:gd name="T41" fmla="*/ 12 h 89"/>
              <a:gd name="T42" fmla="*/ 19 w 38"/>
              <a:gd name="T43" fmla="*/ 0 h 89"/>
              <a:gd name="T44" fmla="*/ 26 w 38"/>
              <a:gd name="T45" fmla="*/ 12 h 89"/>
              <a:gd name="T46" fmla="*/ 23 w 38"/>
              <a:gd name="T47" fmla="*/ 35 h 89"/>
              <a:gd name="T48" fmla="*/ 32 w 38"/>
              <a:gd name="T49" fmla="*/ 47 h 89"/>
              <a:gd name="T50" fmla="*/ 38 w 38"/>
              <a:gd name="T51" fmla="*/ 55 h 89"/>
              <a:gd name="T52" fmla="*/ 21 w 38"/>
              <a:gd name="T53" fmla="*/ 6 h 89"/>
              <a:gd name="T54" fmla="*/ 19 w 38"/>
              <a:gd name="T55" fmla="*/ 4 h 89"/>
              <a:gd name="T56" fmla="*/ 16 w 38"/>
              <a:gd name="T57" fmla="*/ 6 h 89"/>
              <a:gd name="T58" fmla="*/ 19 w 38"/>
              <a:gd name="T59" fmla="*/ 9 h 89"/>
              <a:gd name="T60" fmla="*/ 21 w 38"/>
              <a:gd name="T61" fmla="*/ 6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8" h="89">
                <a:moveTo>
                  <a:pt x="38" y="89"/>
                </a:moveTo>
                <a:cubicBezTo>
                  <a:pt x="34" y="86"/>
                  <a:pt x="34" y="86"/>
                  <a:pt x="34" y="86"/>
                </a:cubicBezTo>
                <a:cubicBezTo>
                  <a:pt x="30" y="89"/>
                  <a:pt x="30" y="89"/>
                  <a:pt x="30" y="89"/>
                </a:cubicBezTo>
                <a:cubicBezTo>
                  <a:pt x="26" y="86"/>
                  <a:pt x="26" y="86"/>
                  <a:pt x="26" y="86"/>
                </a:cubicBezTo>
                <a:cubicBezTo>
                  <a:pt x="23" y="89"/>
                  <a:pt x="23" y="89"/>
                  <a:pt x="23" y="89"/>
                </a:cubicBezTo>
                <a:cubicBezTo>
                  <a:pt x="19" y="86"/>
                  <a:pt x="19" y="86"/>
                  <a:pt x="19" y="86"/>
                </a:cubicBezTo>
                <a:cubicBezTo>
                  <a:pt x="15" y="89"/>
                  <a:pt x="15" y="89"/>
                  <a:pt x="15" y="89"/>
                </a:cubicBezTo>
                <a:cubicBezTo>
                  <a:pt x="11" y="86"/>
                  <a:pt x="11" y="86"/>
                  <a:pt x="11" y="86"/>
                </a:cubicBezTo>
                <a:cubicBezTo>
                  <a:pt x="7" y="89"/>
                  <a:pt x="7" y="89"/>
                  <a:pt x="7" y="89"/>
                </a:cubicBezTo>
                <a:cubicBezTo>
                  <a:pt x="4" y="86"/>
                  <a:pt x="4" y="86"/>
                  <a:pt x="4" y="86"/>
                </a:cubicBezTo>
                <a:cubicBezTo>
                  <a:pt x="0" y="89"/>
                  <a:pt x="0" y="89"/>
                  <a:pt x="0" y="89"/>
                </a:cubicBezTo>
                <a:cubicBezTo>
                  <a:pt x="0" y="64"/>
                  <a:pt x="0" y="64"/>
                  <a:pt x="0" y="64"/>
                </a:cubicBezTo>
                <a:cubicBezTo>
                  <a:pt x="38" y="64"/>
                  <a:pt x="38" y="64"/>
                  <a:pt x="38" y="64"/>
                </a:cubicBezTo>
                <a:lnTo>
                  <a:pt x="38" y="89"/>
                </a:lnTo>
                <a:close/>
                <a:moveTo>
                  <a:pt x="38" y="55"/>
                </a:moveTo>
                <a:cubicBezTo>
                  <a:pt x="38" y="59"/>
                  <a:pt x="38" y="59"/>
                  <a:pt x="38" y="59"/>
                </a:cubicBezTo>
                <a:cubicBezTo>
                  <a:pt x="0" y="59"/>
                  <a:pt x="0" y="59"/>
                  <a:pt x="0" y="59"/>
                </a:cubicBezTo>
                <a:cubicBezTo>
                  <a:pt x="0" y="55"/>
                  <a:pt x="0" y="55"/>
                  <a:pt x="0" y="55"/>
                </a:cubicBezTo>
                <a:cubicBezTo>
                  <a:pt x="0" y="50"/>
                  <a:pt x="2" y="48"/>
                  <a:pt x="6" y="47"/>
                </a:cubicBezTo>
                <a:cubicBezTo>
                  <a:pt x="9" y="46"/>
                  <a:pt x="15" y="44"/>
                  <a:pt x="15" y="35"/>
                </a:cubicBezTo>
                <a:cubicBezTo>
                  <a:pt x="15" y="26"/>
                  <a:pt x="12" y="23"/>
                  <a:pt x="12" y="12"/>
                </a:cubicBezTo>
                <a:cubicBezTo>
                  <a:pt x="12" y="2"/>
                  <a:pt x="17" y="0"/>
                  <a:pt x="19" y="0"/>
                </a:cubicBezTo>
                <a:cubicBezTo>
                  <a:pt x="20" y="0"/>
                  <a:pt x="26" y="2"/>
                  <a:pt x="26" y="12"/>
                </a:cubicBezTo>
                <a:cubicBezTo>
                  <a:pt x="26" y="23"/>
                  <a:pt x="23" y="26"/>
                  <a:pt x="23" y="35"/>
                </a:cubicBezTo>
                <a:cubicBezTo>
                  <a:pt x="23" y="44"/>
                  <a:pt x="29" y="46"/>
                  <a:pt x="32" y="47"/>
                </a:cubicBezTo>
                <a:cubicBezTo>
                  <a:pt x="36" y="48"/>
                  <a:pt x="38" y="50"/>
                  <a:pt x="38" y="55"/>
                </a:cubicBezTo>
                <a:close/>
                <a:moveTo>
                  <a:pt x="21" y="6"/>
                </a:moveTo>
                <a:cubicBezTo>
                  <a:pt x="21" y="5"/>
                  <a:pt x="20" y="4"/>
                  <a:pt x="19" y="4"/>
                </a:cubicBezTo>
                <a:cubicBezTo>
                  <a:pt x="17" y="4"/>
                  <a:pt x="16" y="5"/>
                  <a:pt x="16" y="6"/>
                </a:cubicBezTo>
                <a:cubicBezTo>
                  <a:pt x="16" y="7"/>
                  <a:pt x="17" y="9"/>
                  <a:pt x="19" y="9"/>
                </a:cubicBezTo>
                <a:cubicBezTo>
                  <a:pt x="20" y="9"/>
                  <a:pt x="21" y="7"/>
                  <a:pt x="21" y="6"/>
                </a:cubicBezTo>
                <a:close/>
              </a:path>
            </a:pathLst>
          </a:custGeom>
          <a:solidFill>
            <a:srgbClr val="FFFFFF"/>
          </a:solidFill>
          <a:ln>
            <a:noFill/>
          </a:ln>
          <a:extLst/>
        </p:spPr>
        <p:txBody>
          <a:bodyPr vert="horz" wrap="square" lIns="93278" tIns="46639" rIns="93278" bIns="46639" numCol="1" anchor="t" anchorCtr="0" compatLnSpc="1">
            <a:prstTxWarp prst="textNoShape">
              <a:avLst/>
            </a:prstTxWarp>
          </a:bodyPr>
          <a:lstStyle/>
          <a:p>
            <a:endParaRPr lang="en-US" dirty="0">
              <a:solidFill>
                <a:srgbClr val="000000"/>
              </a:solidFill>
            </a:endParaRPr>
          </a:p>
        </p:txBody>
      </p:sp>
    </p:spTree>
    <p:extLst>
      <p:ext uri="{BB962C8B-B14F-4D97-AF65-F5344CB8AC3E}">
        <p14:creationId xmlns:p14="http://schemas.microsoft.com/office/powerpoint/2010/main" val="2034250061"/>
      </p:ext>
    </p:extLst>
  </p:cSld>
  <p:clrMapOvr>
    <a:masterClrMapping/>
  </p:clrMapOvr>
  <p:transition spd="slow">
    <p:push/>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bwMode="auto">
          <a:xfrm>
            <a:off x="2501" y="-1"/>
            <a:ext cx="5438566" cy="6994525"/>
          </a:xfrm>
          <a:prstGeom prst="rect">
            <a:avLst/>
          </a:prstGeom>
          <a:solidFill>
            <a:srgbClr val="EB3C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solidFill>
                <a:srgbClr val="505050"/>
              </a:solidFill>
              <a:ea typeface="Segoe UI" pitchFamily="34" charset="0"/>
              <a:cs typeface="Segoe UI" pitchFamily="34" charset="0"/>
            </a:endParaRPr>
          </a:p>
        </p:txBody>
      </p:sp>
      <p:sp>
        <p:nvSpPr>
          <p:cNvPr id="2" name="Title 1"/>
          <p:cNvSpPr>
            <a:spLocks noGrp="1"/>
          </p:cNvSpPr>
          <p:nvPr>
            <p:ph type="title"/>
          </p:nvPr>
        </p:nvSpPr>
        <p:spPr/>
        <p:txBody>
          <a:bodyPr/>
          <a:lstStyle/>
          <a:p>
            <a:r>
              <a:rPr lang="en-US" sz="4896" dirty="0" smtClean="0">
                <a:solidFill>
                  <a:schemeClr val="bg1"/>
                </a:solidFill>
              </a:rPr>
              <a:t>Clean Up</a:t>
            </a:r>
            <a:endParaRPr lang="en-US" sz="4896" dirty="0">
              <a:solidFill>
                <a:schemeClr val="bg1"/>
              </a:solidFill>
            </a:endParaRPr>
          </a:p>
        </p:txBody>
      </p:sp>
      <p:sp>
        <p:nvSpPr>
          <p:cNvPr id="6" name="TextBox 5"/>
          <p:cNvSpPr txBox="1"/>
          <p:nvPr/>
        </p:nvSpPr>
        <p:spPr>
          <a:xfrm>
            <a:off x="5864708" y="2609202"/>
            <a:ext cx="6575324" cy="3077766"/>
          </a:xfrm>
          <a:prstGeom prst="rect">
            <a:avLst/>
          </a:prstGeom>
          <a:noFill/>
        </p:spPr>
        <p:txBody>
          <a:bodyPr wrap="square" lIns="0" tIns="0" rIns="0" bIns="0" rtlCol="0">
            <a:spAutoFit/>
          </a:bodyPr>
          <a:lstStyle/>
          <a:p>
            <a:r>
              <a:rPr lang="en-US" sz="4000" b="1" dirty="0">
                <a:solidFill>
                  <a:srgbClr val="505050"/>
                </a:solidFill>
                <a:latin typeface="Segoe UI Light"/>
              </a:rPr>
              <a:t>3</a:t>
            </a:r>
            <a:r>
              <a:rPr lang="en-US" sz="4000" b="1" dirty="0" smtClean="0">
                <a:solidFill>
                  <a:srgbClr val="505050"/>
                </a:solidFill>
                <a:latin typeface="Segoe UI Light"/>
              </a:rPr>
              <a:t>. </a:t>
            </a:r>
            <a:r>
              <a:rPr lang="en-US" sz="4000" b="1" dirty="0">
                <a:solidFill>
                  <a:srgbClr val="505050"/>
                </a:solidFill>
                <a:latin typeface="Segoe UI Light" pitchFamily="34" charset="0"/>
              </a:rPr>
              <a:t>Finish Visual Upgrades in SharePoint </a:t>
            </a:r>
            <a:r>
              <a:rPr lang="en-US" sz="4000" b="1" dirty="0" smtClean="0">
                <a:solidFill>
                  <a:srgbClr val="505050"/>
                </a:solidFill>
                <a:latin typeface="Segoe UI Light" pitchFamily="34" charset="0"/>
              </a:rPr>
              <a:t>2010</a:t>
            </a:r>
          </a:p>
          <a:p>
            <a:endParaRPr lang="en-US" sz="4000" b="1" dirty="0">
              <a:solidFill>
                <a:srgbClr val="505050"/>
              </a:solidFill>
              <a:latin typeface="Segoe UI Light" pitchFamily="34" charset="0"/>
            </a:endParaRPr>
          </a:p>
          <a:p>
            <a:r>
              <a:rPr lang="en-US" sz="4000" b="1" dirty="0" smtClean="0">
                <a:solidFill>
                  <a:srgbClr val="505050"/>
                </a:solidFill>
                <a:latin typeface="Segoe UI Light" pitchFamily="34" charset="0"/>
              </a:rPr>
              <a:t>Why? All sites will move to 2010 experience automatically</a:t>
            </a:r>
            <a:r>
              <a:rPr lang="en-US" sz="4000" b="1" dirty="0" smtClean="0">
                <a:solidFill>
                  <a:srgbClr val="505050"/>
                </a:solidFill>
                <a:latin typeface="Segoe UI Light"/>
              </a:rPr>
              <a:t> </a:t>
            </a:r>
            <a:endParaRPr lang="en-US" sz="4000" b="1" dirty="0">
              <a:solidFill>
                <a:srgbClr val="505050"/>
              </a:solidFill>
              <a:latin typeface="Segoe UI Light" pitchFamily="34" charset="0"/>
            </a:endParaRPr>
          </a:p>
        </p:txBody>
      </p:sp>
      <p:sp>
        <p:nvSpPr>
          <p:cNvPr id="8" name="Rectangle 7"/>
          <p:cNvSpPr/>
          <p:nvPr/>
        </p:nvSpPr>
        <p:spPr bwMode="auto">
          <a:xfrm>
            <a:off x="7383361" y="147397"/>
            <a:ext cx="183369" cy="186521"/>
          </a:xfrm>
          <a:prstGeom prst="rect">
            <a:avLst/>
          </a:prstGeom>
          <a:noFill/>
          <a:ln w="3175">
            <a:solidFill>
              <a:srgbClr val="50505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
        <p:nvSpPr>
          <p:cNvPr id="9" name="Rectangle 8"/>
          <p:cNvSpPr/>
          <p:nvPr/>
        </p:nvSpPr>
        <p:spPr bwMode="auto">
          <a:xfrm>
            <a:off x="7383361" y="144465"/>
            <a:ext cx="1143000" cy="1143000"/>
          </a:xfrm>
          <a:prstGeom prst="rect">
            <a:avLst/>
          </a:prstGeom>
          <a:solidFill>
            <a:srgbClr val="FFB900"/>
          </a:solidFill>
          <a:ln w="254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endParaRPr lang="en-US" sz="1400" dirty="0">
              <a:gradFill>
                <a:gsLst>
                  <a:gs pos="0">
                    <a:srgbClr val="FFFFFF"/>
                  </a:gs>
                  <a:gs pos="100000">
                    <a:srgbClr val="FFFFFF"/>
                  </a:gs>
                </a:gsLst>
                <a:lin ang="5400000" scaled="0"/>
              </a:gradFill>
              <a:ea typeface="Segoe UI" pitchFamily="34" charset="0"/>
              <a:cs typeface="Segoe UI" pitchFamily="34" charset="0"/>
            </a:endParaRPr>
          </a:p>
        </p:txBody>
      </p:sp>
      <p:sp>
        <p:nvSpPr>
          <p:cNvPr id="11" name="Rectangle 10"/>
          <p:cNvSpPr/>
          <p:nvPr/>
        </p:nvSpPr>
        <p:spPr bwMode="auto">
          <a:xfrm>
            <a:off x="8678761" y="144463"/>
            <a:ext cx="1067043" cy="1143001"/>
          </a:xfrm>
          <a:prstGeom prst="rect">
            <a:avLst/>
          </a:prstGeom>
          <a:solidFill>
            <a:srgbClr val="FF8C00"/>
          </a:solidFill>
          <a:ln w="254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US" sz="28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12" name="Rectangle 11"/>
          <p:cNvSpPr/>
          <p:nvPr/>
        </p:nvSpPr>
        <p:spPr bwMode="auto">
          <a:xfrm>
            <a:off x="9952281" y="144462"/>
            <a:ext cx="1012479" cy="1143001"/>
          </a:xfrm>
          <a:prstGeom prst="rect">
            <a:avLst/>
          </a:prstGeom>
          <a:solidFill>
            <a:srgbClr val="EB3C00"/>
          </a:solidFill>
          <a:ln w="25400">
            <a:solidFill>
              <a:srgbClr val="00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
        <p:nvSpPr>
          <p:cNvPr id="13" name="Rectangle 12"/>
          <p:cNvSpPr/>
          <p:nvPr/>
        </p:nvSpPr>
        <p:spPr bwMode="auto">
          <a:xfrm>
            <a:off x="11171237" y="144462"/>
            <a:ext cx="1088924" cy="1143001"/>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
        <p:nvSpPr>
          <p:cNvPr id="16" name="Freeform 126"/>
          <p:cNvSpPr>
            <a:spLocks noEditPoints="1"/>
          </p:cNvSpPr>
          <p:nvPr/>
        </p:nvSpPr>
        <p:spPr bwMode="black">
          <a:xfrm>
            <a:off x="2142723" y="3107648"/>
            <a:ext cx="609600" cy="996038"/>
          </a:xfrm>
          <a:custGeom>
            <a:avLst/>
            <a:gdLst>
              <a:gd name="T0" fmla="*/ 38 w 38"/>
              <a:gd name="T1" fmla="*/ 89 h 89"/>
              <a:gd name="T2" fmla="*/ 34 w 38"/>
              <a:gd name="T3" fmla="*/ 86 h 89"/>
              <a:gd name="T4" fmla="*/ 30 w 38"/>
              <a:gd name="T5" fmla="*/ 89 h 89"/>
              <a:gd name="T6" fmla="*/ 26 w 38"/>
              <a:gd name="T7" fmla="*/ 86 h 89"/>
              <a:gd name="T8" fmla="*/ 23 w 38"/>
              <a:gd name="T9" fmla="*/ 89 h 89"/>
              <a:gd name="T10" fmla="*/ 19 w 38"/>
              <a:gd name="T11" fmla="*/ 86 h 89"/>
              <a:gd name="T12" fmla="*/ 15 w 38"/>
              <a:gd name="T13" fmla="*/ 89 h 89"/>
              <a:gd name="T14" fmla="*/ 11 w 38"/>
              <a:gd name="T15" fmla="*/ 86 h 89"/>
              <a:gd name="T16" fmla="*/ 7 w 38"/>
              <a:gd name="T17" fmla="*/ 89 h 89"/>
              <a:gd name="T18" fmla="*/ 4 w 38"/>
              <a:gd name="T19" fmla="*/ 86 h 89"/>
              <a:gd name="T20" fmla="*/ 0 w 38"/>
              <a:gd name="T21" fmla="*/ 89 h 89"/>
              <a:gd name="T22" fmla="*/ 0 w 38"/>
              <a:gd name="T23" fmla="*/ 64 h 89"/>
              <a:gd name="T24" fmla="*/ 38 w 38"/>
              <a:gd name="T25" fmla="*/ 64 h 89"/>
              <a:gd name="T26" fmla="*/ 38 w 38"/>
              <a:gd name="T27" fmla="*/ 89 h 89"/>
              <a:gd name="T28" fmla="*/ 38 w 38"/>
              <a:gd name="T29" fmla="*/ 55 h 89"/>
              <a:gd name="T30" fmla="*/ 38 w 38"/>
              <a:gd name="T31" fmla="*/ 59 h 89"/>
              <a:gd name="T32" fmla="*/ 0 w 38"/>
              <a:gd name="T33" fmla="*/ 59 h 89"/>
              <a:gd name="T34" fmla="*/ 0 w 38"/>
              <a:gd name="T35" fmla="*/ 55 h 89"/>
              <a:gd name="T36" fmla="*/ 6 w 38"/>
              <a:gd name="T37" fmla="*/ 47 h 89"/>
              <a:gd name="T38" fmla="*/ 15 w 38"/>
              <a:gd name="T39" fmla="*/ 35 h 89"/>
              <a:gd name="T40" fmla="*/ 12 w 38"/>
              <a:gd name="T41" fmla="*/ 12 h 89"/>
              <a:gd name="T42" fmla="*/ 19 w 38"/>
              <a:gd name="T43" fmla="*/ 0 h 89"/>
              <a:gd name="T44" fmla="*/ 26 w 38"/>
              <a:gd name="T45" fmla="*/ 12 h 89"/>
              <a:gd name="T46" fmla="*/ 23 w 38"/>
              <a:gd name="T47" fmla="*/ 35 h 89"/>
              <a:gd name="T48" fmla="*/ 32 w 38"/>
              <a:gd name="T49" fmla="*/ 47 h 89"/>
              <a:gd name="T50" fmla="*/ 38 w 38"/>
              <a:gd name="T51" fmla="*/ 55 h 89"/>
              <a:gd name="T52" fmla="*/ 21 w 38"/>
              <a:gd name="T53" fmla="*/ 6 h 89"/>
              <a:gd name="T54" fmla="*/ 19 w 38"/>
              <a:gd name="T55" fmla="*/ 4 h 89"/>
              <a:gd name="T56" fmla="*/ 16 w 38"/>
              <a:gd name="T57" fmla="*/ 6 h 89"/>
              <a:gd name="T58" fmla="*/ 19 w 38"/>
              <a:gd name="T59" fmla="*/ 9 h 89"/>
              <a:gd name="T60" fmla="*/ 21 w 38"/>
              <a:gd name="T61" fmla="*/ 6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8" h="89">
                <a:moveTo>
                  <a:pt x="38" y="89"/>
                </a:moveTo>
                <a:cubicBezTo>
                  <a:pt x="34" y="86"/>
                  <a:pt x="34" y="86"/>
                  <a:pt x="34" y="86"/>
                </a:cubicBezTo>
                <a:cubicBezTo>
                  <a:pt x="30" y="89"/>
                  <a:pt x="30" y="89"/>
                  <a:pt x="30" y="89"/>
                </a:cubicBezTo>
                <a:cubicBezTo>
                  <a:pt x="26" y="86"/>
                  <a:pt x="26" y="86"/>
                  <a:pt x="26" y="86"/>
                </a:cubicBezTo>
                <a:cubicBezTo>
                  <a:pt x="23" y="89"/>
                  <a:pt x="23" y="89"/>
                  <a:pt x="23" y="89"/>
                </a:cubicBezTo>
                <a:cubicBezTo>
                  <a:pt x="19" y="86"/>
                  <a:pt x="19" y="86"/>
                  <a:pt x="19" y="86"/>
                </a:cubicBezTo>
                <a:cubicBezTo>
                  <a:pt x="15" y="89"/>
                  <a:pt x="15" y="89"/>
                  <a:pt x="15" y="89"/>
                </a:cubicBezTo>
                <a:cubicBezTo>
                  <a:pt x="11" y="86"/>
                  <a:pt x="11" y="86"/>
                  <a:pt x="11" y="86"/>
                </a:cubicBezTo>
                <a:cubicBezTo>
                  <a:pt x="7" y="89"/>
                  <a:pt x="7" y="89"/>
                  <a:pt x="7" y="89"/>
                </a:cubicBezTo>
                <a:cubicBezTo>
                  <a:pt x="4" y="86"/>
                  <a:pt x="4" y="86"/>
                  <a:pt x="4" y="86"/>
                </a:cubicBezTo>
                <a:cubicBezTo>
                  <a:pt x="0" y="89"/>
                  <a:pt x="0" y="89"/>
                  <a:pt x="0" y="89"/>
                </a:cubicBezTo>
                <a:cubicBezTo>
                  <a:pt x="0" y="64"/>
                  <a:pt x="0" y="64"/>
                  <a:pt x="0" y="64"/>
                </a:cubicBezTo>
                <a:cubicBezTo>
                  <a:pt x="38" y="64"/>
                  <a:pt x="38" y="64"/>
                  <a:pt x="38" y="64"/>
                </a:cubicBezTo>
                <a:lnTo>
                  <a:pt x="38" y="89"/>
                </a:lnTo>
                <a:close/>
                <a:moveTo>
                  <a:pt x="38" y="55"/>
                </a:moveTo>
                <a:cubicBezTo>
                  <a:pt x="38" y="59"/>
                  <a:pt x="38" y="59"/>
                  <a:pt x="38" y="59"/>
                </a:cubicBezTo>
                <a:cubicBezTo>
                  <a:pt x="0" y="59"/>
                  <a:pt x="0" y="59"/>
                  <a:pt x="0" y="59"/>
                </a:cubicBezTo>
                <a:cubicBezTo>
                  <a:pt x="0" y="55"/>
                  <a:pt x="0" y="55"/>
                  <a:pt x="0" y="55"/>
                </a:cubicBezTo>
                <a:cubicBezTo>
                  <a:pt x="0" y="50"/>
                  <a:pt x="2" y="48"/>
                  <a:pt x="6" y="47"/>
                </a:cubicBezTo>
                <a:cubicBezTo>
                  <a:pt x="9" y="46"/>
                  <a:pt x="15" y="44"/>
                  <a:pt x="15" y="35"/>
                </a:cubicBezTo>
                <a:cubicBezTo>
                  <a:pt x="15" y="26"/>
                  <a:pt x="12" y="23"/>
                  <a:pt x="12" y="12"/>
                </a:cubicBezTo>
                <a:cubicBezTo>
                  <a:pt x="12" y="2"/>
                  <a:pt x="17" y="0"/>
                  <a:pt x="19" y="0"/>
                </a:cubicBezTo>
                <a:cubicBezTo>
                  <a:pt x="20" y="0"/>
                  <a:pt x="26" y="2"/>
                  <a:pt x="26" y="12"/>
                </a:cubicBezTo>
                <a:cubicBezTo>
                  <a:pt x="26" y="23"/>
                  <a:pt x="23" y="26"/>
                  <a:pt x="23" y="35"/>
                </a:cubicBezTo>
                <a:cubicBezTo>
                  <a:pt x="23" y="44"/>
                  <a:pt x="29" y="46"/>
                  <a:pt x="32" y="47"/>
                </a:cubicBezTo>
                <a:cubicBezTo>
                  <a:pt x="36" y="48"/>
                  <a:pt x="38" y="50"/>
                  <a:pt x="38" y="55"/>
                </a:cubicBezTo>
                <a:close/>
                <a:moveTo>
                  <a:pt x="21" y="6"/>
                </a:moveTo>
                <a:cubicBezTo>
                  <a:pt x="21" y="5"/>
                  <a:pt x="20" y="4"/>
                  <a:pt x="19" y="4"/>
                </a:cubicBezTo>
                <a:cubicBezTo>
                  <a:pt x="17" y="4"/>
                  <a:pt x="16" y="5"/>
                  <a:pt x="16" y="6"/>
                </a:cubicBezTo>
                <a:cubicBezTo>
                  <a:pt x="16" y="7"/>
                  <a:pt x="17" y="9"/>
                  <a:pt x="19" y="9"/>
                </a:cubicBezTo>
                <a:cubicBezTo>
                  <a:pt x="20" y="9"/>
                  <a:pt x="21" y="7"/>
                  <a:pt x="21" y="6"/>
                </a:cubicBezTo>
                <a:close/>
              </a:path>
            </a:pathLst>
          </a:custGeom>
          <a:solidFill>
            <a:srgbClr val="FFFFFF"/>
          </a:solidFill>
          <a:ln>
            <a:noFill/>
          </a:ln>
          <a:extLst/>
        </p:spPr>
        <p:txBody>
          <a:bodyPr vert="horz" wrap="square" lIns="93278" tIns="46639" rIns="93278" bIns="46639" numCol="1" anchor="t" anchorCtr="0" compatLnSpc="1">
            <a:prstTxWarp prst="textNoShape">
              <a:avLst/>
            </a:prstTxWarp>
          </a:bodyPr>
          <a:lstStyle/>
          <a:p>
            <a:endParaRPr lang="en-US" dirty="0">
              <a:solidFill>
                <a:srgbClr val="000000"/>
              </a:solidFill>
            </a:endParaRPr>
          </a:p>
        </p:txBody>
      </p:sp>
    </p:spTree>
    <p:extLst>
      <p:ext uri="{BB962C8B-B14F-4D97-AF65-F5344CB8AC3E}">
        <p14:creationId xmlns:p14="http://schemas.microsoft.com/office/powerpoint/2010/main" val="2121576971"/>
      </p:ext>
    </p:extLst>
  </p:cSld>
  <p:clrMapOvr>
    <a:masterClrMapping/>
  </p:clrMapOvr>
  <p:transition spd="slow">
    <p:push/>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6230587" y="2657294"/>
            <a:ext cx="4630114" cy="1480405"/>
          </a:xfrm>
          <a:prstGeom prst="rect">
            <a:avLst/>
          </a:prstGeom>
          <a:noFill/>
        </p:spPr>
        <p:txBody>
          <a:bodyPr wrap="none" lIns="182880" tIns="146304" rIns="182880" bIns="146304" rtlCol="0">
            <a:spAutoFit/>
          </a:bodyPr>
          <a:lstStyle/>
          <a:p>
            <a:pPr>
              <a:lnSpc>
                <a:spcPct val="90000"/>
              </a:lnSpc>
              <a:spcAft>
                <a:spcPts val="600"/>
              </a:spcAft>
            </a:pPr>
            <a:r>
              <a:rPr lang="en-US" sz="4000" dirty="0" smtClean="0">
                <a:gradFill>
                  <a:gsLst>
                    <a:gs pos="2917">
                      <a:srgbClr val="505050"/>
                    </a:gs>
                    <a:gs pos="30000">
                      <a:srgbClr val="505050"/>
                    </a:gs>
                  </a:gsLst>
                  <a:lin ang="5400000" scaled="0"/>
                </a:gradFill>
              </a:rPr>
              <a:t>Or so he thought…</a:t>
            </a:r>
          </a:p>
          <a:p>
            <a:pPr>
              <a:lnSpc>
                <a:spcPct val="90000"/>
              </a:lnSpc>
              <a:spcAft>
                <a:spcPts val="600"/>
              </a:spcAft>
            </a:pPr>
            <a:endParaRPr lang="en-US" sz="4000" dirty="0">
              <a:gradFill>
                <a:gsLst>
                  <a:gs pos="2917">
                    <a:srgbClr val="505050"/>
                  </a:gs>
                  <a:gs pos="30000">
                    <a:srgbClr val="505050"/>
                  </a:gs>
                </a:gsLst>
                <a:lin ang="5400000" scaled="0"/>
              </a:gradFill>
            </a:endParaRP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08237" y="1416614"/>
            <a:ext cx="3352800" cy="3961764"/>
          </a:xfrm>
          <a:prstGeom prst="rect">
            <a:avLst/>
          </a:prstGeom>
        </p:spPr>
      </p:pic>
    </p:spTree>
    <p:extLst>
      <p:ext uri="{BB962C8B-B14F-4D97-AF65-F5344CB8AC3E}">
        <p14:creationId xmlns:p14="http://schemas.microsoft.com/office/powerpoint/2010/main" val="1500045882"/>
      </p:ext>
    </p:extLst>
  </p:cSld>
  <p:clrMapOvr>
    <a:masterClrMapping/>
  </p:clrMapOvr>
  <p:transition>
    <p:fade/>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bwMode="auto">
          <a:xfrm>
            <a:off x="2501" y="-1"/>
            <a:ext cx="5438566" cy="6994525"/>
          </a:xfrm>
          <a:prstGeom prst="rect">
            <a:avLst/>
          </a:prstGeom>
          <a:solidFill>
            <a:srgbClr val="EB3C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solidFill>
                <a:srgbClr val="505050"/>
              </a:solidFill>
              <a:ea typeface="Segoe UI" pitchFamily="34" charset="0"/>
              <a:cs typeface="Segoe UI" pitchFamily="34" charset="0"/>
            </a:endParaRPr>
          </a:p>
        </p:txBody>
      </p:sp>
      <p:sp>
        <p:nvSpPr>
          <p:cNvPr id="2" name="Title 1"/>
          <p:cNvSpPr>
            <a:spLocks noGrp="1"/>
          </p:cNvSpPr>
          <p:nvPr>
            <p:ph type="title"/>
          </p:nvPr>
        </p:nvSpPr>
        <p:spPr/>
        <p:txBody>
          <a:bodyPr/>
          <a:lstStyle/>
          <a:p>
            <a:r>
              <a:rPr lang="en-US" sz="4896" dirty="0" smtClean="0">
                <a:solidFill>
                  <a:schemeClr val="bg1"/>
                </a:solidFill>
              </a:rPr>
              <a:t>Clean Up</a:t>
            </a:r>
            <a:endParaRPr lang="en-US" sz="4896" dirty="0">
              <a:solidFill>
                <a:schemeClr val="bg1"/>
              </a:solidFill>
            </a:endParaRPr>
          </a:p>
        </p:txBody>
      </p:sp>
      <p:sp>
        <p:nvSpPr>
          <p:cNvPr id="6" name="TextBox 5"/>
          <p:cNvSpPr txBox="1"/>
          <p:nvPr/>
        </p:nvSpPr>
        <p:spPr>
          <a:xfrm>
            <a:off x="5864708" y="2609202"/>
            <a:ext cx="6575324" cy="3077766"/>
          </a:xfrm>
          <a:prstGeom prst="rect">
            <a:avLst/>
          </a:prstGeom>
          <a:noFill/>
        </p:spPr>
        <p:txBody>
          <a:bodyPr wrap="square" lIns="0" tIns="0" rIns="0" bIns="0" rtlCol="0">
            <a:spAutoFit/>
          </a:bodyPr>
          <a:lstStyle/>
          <a:p>
            <a:r>
              <a:rPr lang="en-US" sz="4000" b="1" dirty="0">
                <a:solidFill>
                  <a:srgbClr val="505050"/>
                </a:solidFill>
                <a:latin typeface="Segoe UI Light"/>
              </a:rPr>
              <a:t>2</a:t>
            </a:r>
            <a:r>
              <a:rPr lang="en-US" sz="4000" b="1" dirty="0" smtClean="0">
                <a:solidFill>
                  <a:srgbClr val="505050"/>
                </a:solidFill>
                <a:latin typeface="Segoe UI Light"/>
              </a:rPr>
              <a:t>. </a:t>
            </a:r>
            <a:r>
              <a:rPr lang="en-US" sz="4000" b="1" dirty="0">
                <a:solidFill>
                  <a:srgbClr val="505050"/>
                </a:solidFill>
                <a:latin typeface="Segoe UI Light" pitchFamily="34" charset="0"/>
              </a:rPr>
              <a:t>Check databases for duplicate or orphaned site collections</a:t>
            </a:r>
            <a:r>
              <a:rPr lang="en-US" sz="4000" dirty="0">
                <a:solidFill>
                  <a:srgbClr val="505050"/>
                </a:solidFill>
                <a:latin typeface="Segoe UI Light" pitchFamily="34" charset="0"/>
              </a:rPr>
              <a:t> </a:t>
            </a:r>
          </a:p>
          <a:p>
            <a:endParaRPr lang="en-US" sz="4000" b="1" dirty="0">
              <a:solidFill>
                <a:srgbClr val="505050"/>
              </a:solidFill>
              <a:latin typeface="Segoe UI Light" pitchFamily="34" charset="0"/>
            </a:endParaRPr>
          </a:p>
          <a:p>
            <a:r>
              <a:rPr lang="en-US" sz="4000" b="1" dirty="0" smtClean="0">
                <a:solidFill>
                  <a:srgbClr val="505050"/>
                </a:solidFill>
                <a:latin typeface="Segoe UI Light" pitchFamily="34" charset="0"/>
              </a:rPr>
              <a:t>Why? </a:t>
            </a:r>
            <a:r>
              <a:rPr lang="en-US" sz="4000" b="1" dirty="0" smtClean="0">
                <a:solidFill>
                  <a:srgbClr val="505050"/>
                </a:solidFill>
                <a:latin typeface="Segoe UI Light"/>
              </a:rPr>
              <a:t> Platform hygiene</a:t>
            </a:r>
            <a:endParaRPr lang="en-US" sz="4000" b="1" dirty="0">
              <a:solidFill>
                <a:srgbClr val="505050"/>
              </a:solidFill>
              <a:latin typeface="Segoe UI Light" pitchFamily="34" charset="0"/>
            </a:endParaRPr>
          </a:p>
        </p:txBody>
      </p:sp>
      <p:sp>
        <p:nvSpPr>
          <p:cNvPr id="8" name="Rectangle 7"/>
          <p:cNvSpPr/>
          <p:nvPr/>
        </p:nvSpPr>
        <p:spPr bwMode="auto">
          <a:xfrm>
            <a:off x="7383361" y="147397"/>
            <a:ext cx="183369" cy="186521"/>
          </a:xfrm>
          <a:prstGeom prst="rect">
            <a:avLst/>
          </a:prstGeom>
          <a:noFill/>
          <a:ln w="3175">
            <a:solidFill>
              <a:srgbClr val="50505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
        <p:nvSpPr>
          <p:cNvPr id="9" name="Rectangle 8"/>
          <p:cNvSpPr/>
          <p:nvPr/>
        </p:nvSpPr>
        <p:spPr bwMode="auto">
          <a:xfrm>
            <a:off x="7383361" y="144465"/>
            <a:ext cx="1143000" cy="1143000"/>
          </a:xfrm>
          <a:prstGeom prst="rect">
            <a:avLst/>
          </a:prstGeom>
          <a:solidFill>
            <a:srgbClr val="FFB900"/>
          </a:solidFill>
          <a:ln w="254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endParaRPr lang="en-US" sz="1400" dirty="0">
              <a:gradFill>
                <a:gsLst>
                  <a:gs pos="0">
                    <a:srgbClr val="FFFFFF"/>
                  </a:gs>
                  <a:gs pos="100000">
                    <a:srgbClr val="FFFFFF"/>
                  </a:gs>
                </a:gsLst>
                <a:lin ang="5400000" scaled="0"/>
              </a:gradFill>
              <a:ea typeface="Segoe UI" pitchFamily="34" charset="0"/>
              <a:cs typeface="Segoe UI" pitchFamily="34" charset="0"/>
            </a:endParaRPr>
          </a:p>
        </p:txBody>
      </p:sp>
      <p:sp>
        <p:nvSpPr>
          <p:cNvPr id="11" name="Rectangle 10"/>
          <p:cNvSpPr/>
          <p:nvPr/>
        </p:nvSpPr>
        <p:spPr bwMode="auto">
          <a:xfrm>
            <a:off x="8678761" y="144463"/>
            <a:ext cx="1067043" cy="1143001"/>
          </a:xfrm>
          <a:prstGeom prst="rect">
            <a:avLst/>
          </a:prstGeom>
          <a:solidFill>
            <a:srgbClr val="FF8C00"/>
          </a:solidFill>
          <a:ln w="254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US" sz="28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12" name="Rectangle 11"/>
          <p:cNvSpPr/>
          <p:nvPr/>
        </p:nvSpPr>
        <p:spPr bwMode="auto">
          <a:xfrm>
            <a:off x="9952281" y="144462"/>
            <a:ext cx="1012479" cy="1143001"/>
          </a:xfrm>
          <a:prstGeom prst="rect">
            <a:avLst/>
          </a:prstGeom>
          <a:solidFill>
            <a:srgbClr val="EB3C00"/>
          </a:solidFill>
          <a:ln w="25400">
            <a:solidFill>
              <a:srgbClr val="00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
        <p:nvSpPr>
          <p:cNvPr id="13" name="Rectangle 12"/>
          <p:cNvSpPr/>
          <p:nvPr/>
        </p:nvSpPr>
        <p:spPr bwMode="auto">
          <a:xfrm>
            <a:off x="11171237" y="144462"/>
            <a:ext cx="1088924" cy="1143001"/>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
        <p:nvSpPr>
          <p:cNvPr id="16" name="Freeform 126"/>
          <p:cNvSpPr>
            <a:spLocks noEditPoints="1"/>
          </p:cNvSpPr>
          <p:nvPr/>
        </p:nvSpPr>
        <p:spPr bwMode="black">
          <a:xfrm>
            <a:off x="2142723" y="3107648"/>
            <a:ext cx="609600" cy="996038"/>
          </a:xfrm>
          <a:custGeom>
            <a:avLst/>
            <a:gdLst>
              <a:gd name="T0" fmla="*/ 38 w 38"/>
              <a:gd name="T1" fmla="*/ 89 h 89"/>
              <a:gd name="T2" fmla="*/ 34 w 38"/>
              <a:gd name="T3" fmla="*/ 86 h 89"/>
              <a:gd name="T4" fmla="*/ 30 w 38"/>
              <a:gd name="T5" fmla="*/ 89 h 89"/>
              <a:gd name="T6" fmla="*/ 26 w 38"/>
              <a:gd name="T7" fmla="*/ 86 h 89"/>
              <a:gd name="T8" fmla="*/ 23 w 38"/>
              <a:gd name="T9" fmla="*/ 89 h 89"/>
              <a:gd name="T10" fmla="*/ 19 w 38"/>
              <a:gd name="T11" fmla="*/ 86 h 89"/>
              <a:gd name="T12" fmla="*/ 15 w 38"/>
              <a:gd name="T13" fmla="*/ 89 h 89"/>
              <a:gd name="T14" fmla="*/ 11 w 38"/>
              <a:gd name="T15" fmla="*/ 86 h 89"/>
              <a:gd name="T16" fmla="*/ 7 w 38"/>
              <a:gd name="T17" fmla="*/ 89 h 89"/>
              <a:gd name="T18" fmla="*/ 4 w 38"/>
              <a:gd name="T19" fmla="*/ 86 h 89"/>
              <a:gd name="T20" fmla="*/ 0 w 38"/>
              <a:gd name="T21" fmla="*/ 89 h 89"/>
              <a:gd name="T22" fmla="*/ 0 w 38"/>
              <a:gd name="T23" fmla="*/ 64 h 89"/>
              <a:gd name="T24" fmla="*/ 38 w 38"/>
              <a:gd name="T25" fmla="*/ 64 h 89"/>
              <a:gd name="T26" fmla="*/ 38 w 38"/>
              <a:gd name="T27" fmla="*/ 89 h 89"/>
              <a:gd name="T28" fmla="*/ 38 w 38"/>
              <a:gd name="T29" fmla="*/ 55 h 89"/>
              <a:gd name="T30" fmla="*/ 38 w 38"/>
              <a:gd name="T31" fmla="*/ 59 h 89"/>
              <a:gd name="T32" fmla="*/ 0 w 38"/>
              <a:gd name="T33" fmla="*/ 59 h 89"/>
              <a:gd name="T34" fmla="*/ 0 w 38"/>
              <a:gd name="T35" fmla="*/ 55 h 89"/>
              <a:gd name="T36" fmla="*/ 6 w 38"/>
              <a:gd name="T37" fmla="*/ 47 h 89"/>
              <a:gd name="T38" fmla="*/ 15 w 38"/>
              <a:gd name="T39" fmla="*/ 35 h 89"/>
              <a:gd name="T40" fmla="*/ 12 w 38"/>
              <a:gd name="T41" fmla="*/ 12 h 89"/>
              <a:gd name="T42" fmla="*/ 19 w 38"/>
              <a:gd name="T43" fmla="*/ 0 h 89"/>
              <a:gd name="T44" fmla="*/ 26 w 38"/>
              <a:gd name="T45" fmla="*/ 12 h 89"/>
              <a:gd name="T46" fmla="*/ 23 w 38"/>
              <a:gd name="T47" fmla="*/ 35 h 89"/>
              <a:gd name="T48" fmla="*/ 32 w 38"/>
              <a:gd name="T49" fmla="*/ 47 h 89"/>
              <a:gd name="T50" fmla="*/ 38 w 38"/>
              <a:gd name="T51" fmla="*/ 55 h 89"/>
              <a:gd name="T52" fmla="*/ 21 w 38"/>
              <a:gd name="T53" fmla="*/ 6 h 89"/>
              <a:gd name="T54" fmla="*/ 19 w 38"/>
              <a:gd name="T55" fmla="*/ 4 h 89"/>
              <a:gd name="T56" fmla="*/ 16 w 38"/>
              <a:gd name="T57" fmla="*/ 6 h 89"/>
              <a:gd name="T58" fmla="*/ 19 w 38"/>
              <a:gd name="T59" fmla="*/ 9 h 89"/>
              <a:gd name="T60" fmla="*/ 21 w 38"/>
              <a:gd name="T61" fmla="*/ 6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8" h="89">
                <a:moveTo>
                  <a:pt x="38" y="89"/>
                </a:moveTo>
                <a:cubicBezTo>
                  <a:pt x="34" y="86"/>
                  <a:pt x="34" y="86"/>
                  <a:pt x="34" y="86"/>
                </a:cubicBezTo>
                <a:cubicBezTo>
                  <a:pt x="30" y="89"/>
                  <a:pt x="30" y="89"/>
                  <a:pt x="30" y="89"/>
                </a:cubicBezTo>
                <a:cubicBezTo>
                  <a:pt x="26" y="86"/>
                  <a:pt x="26" y="86"/>
                  <a:pt x="26" y="86"/>
                </a:cubicBezTo>
                <a:cubicBezTo>
                  <a:pt x="23" y="89"/>
                  <a:pt x="23" y="89"/>
                  <a:pt x="23" y="89"/>
                </a:cubicBezTo>
                <a:cubicBezTo>
                  <a:pt x="19" y="86"/>
                  <a:pt x="19" y="86"/>
                  <a:pt x="19" y="86"/>
                </a:cubicBezTo>
                <a:cubicBezTo>
                  <a:pt x="15" y="89"/>
                  <a:pt x="15" y="89"/>
                  <a:pt x="15" y="89"/>
                </a:cubicBezTo>
                <a:cubicBezTo>
                  <a:pt x="11" y="86"/>
                  <a:pt x="11" y="86"/>
                  <a:pt x="11" y="86"/>
                </a:cubicBezTo>
                <a:cubicBezTo>
                  <a:pt x="7" y="89"/>
                  <a:pt x="7" y="89"/>
                  <a:pt x="7" y="89"/>
                </a:cubicBezTo>
                <a:cubicBezTo>
                  <a:pt x="4" y="86"/>
                  <a:pt x="4" y="86"/>
                  <a:pt x="4" y="86"/>
                </a:cubicBezTo>
                <a:cubicBezTo>
                  <a:pt x="0" y="89"/>
                  <a:pt x="0" y="89"/>
                  <a:pt x="0" y="89"/>
                </a:cubicBezTo>
                <a:cubicBezTo>
                  <a:pt x="0" y="64"/>
                  <a:pt x="0" y="64"/>
                  <a:pt x="0" y="64"/>
                </a:cubicBezTo>
                <a:cubicBezTo>
                  <a:pt x="38" y="64"/>
                  <a:pt x="38" y="64"/>
                  <a:pt x="38" y="64"/>
                </a:cubicBezTo>
                <a:lnTo>
                  <a:pt x="38" y="89"/>
                </a:lnTo>
                <a:close/>
                <a:moveTo>
                  <a:pt x="38" y="55"/>
                </a:moveTo>
                <a:cubicBezTo>
                  <a:pt x="38" y="59"/>
                  <a:pt x="38" y="59"/>
                  <a:pt x="38" y="59"/>
                </a:cubicBezTo>
                <a:cubicBezTo>
                  <a:pt x="0" y="59"/>
                  <a:pt x="0" y="59"/>
                  <a:pt x="0" y="59"/>
                </a:cubicBezTo>
                <a:cubicBezTo>
                  <a:pt x="0" y="55"/>
                  <a:pt x="0" y="55"/>
                  <a:pt x="0" y="55"/>
                </a:cubicBezTo>
                <a:cubicBezTo>
                  <a:pt x="0" y="50"/>
                  <a:pt x="2" y="48"/>
                  <a:pt x="6" y="47"/>
                </a:cubicBezTo>
                <a:cubicBezTo>
                  <a:pt x="9" y="46"/>
                  <a:pt x="15" y="44"/>
                  <a:pt x="15" y="35"/>
                </a:cubicBezTo>
                <a:cubicBezTo>
                  <a:pt x="15" y="26"/>
                  <a:pt x="12" y="23"/>
                  <a:pt x="12" y="12"/>
                </a:cubicBezTo>
                <a:cubicBezTo>
                  <a:pt x="12" y="2"/>
                  <a:pt x="17" y="0"/>
                  <a:pt x="19" y="0"/>
                </a:cubicBezTo>
                <a:cubicBezTo>
                  <a:pt x="20" y="0"/>
                  <a:pt x="26" y="2"/>
                  <a:pt x="26" y="12"/>
                </a:cubicBezTo>
                <a:cubicBezTo>
                  <a:pt x="26" y="23"/>
                  <a:pt x="23" y="26"/>
                  <a:pt x="23" y="35"/>
                </a:cubicBezTo>
                <a:cubicBezTo>
                  <a:pt x="23" y="44"/>
                  <a:pt x="29" y="46"/>
                  <a:pt x="32" y="47"/>
                </a:cubicBezTo>
                <a:cubicBezTo>
                  <a:pt x="36" y="48"/>
                  <a:pt x="38" y="50"/>
                  <a:pt x="38" y="55"/>
                </a:cubicBezTo>
                <a:close/>
                <a:moveTo>
                  <a:pt x="21" y="6"/>
                </a:moveTo>
                <a:cubicBezTo>
                  <a:pt x="21" y="5"/>
                  <a:pt x="20" y="4"/>
                  <a:pt x="19" y="4"/>
                </a:cubicBezTo>
                <a:cubicBezTo>
                  <a:pt x="17" y="4"/>
                  <a:pt x="16" y="5"/>
                  <a:pt x="16" y="6"/>
                </a:cubicBezTo>
                <a:cubicBezTo>
                  <a:pt x="16" y="7"/>
                  <a:pt x="17" y="9"/>
                  <a:pt x="19" y="9"/>
                </a:cubicBezTo>
                <a:cubicBezTo>
                  <a:pt x="20" y="9"/>
                  <a:pt x="21" y="7"/>
                  <a:pt x="21" y="6"/>
                </a:cubicBezTo>
                <a:close/>
              </a:path>
            </a:pathLst>
          </a:custGeom>
          <a:solidFill>
            <a:srgbClr val="FFFFFF"/>
          </a:solidFill>
          <a:ln>
            <a:noFill/>
          </a:ln>
          <a:extLst/>
        </p:spPr>
        <p:txBody>
          <a:bodyPr vert="horz" wrap="square" lIns="93278" tIns="46639" rIns="93278" bIns="46639" numCol="1" anchor="t" anchorCtr="0" compatLnSpc="1">
            <a:prstTxWarp prst="textNoShape">
              <a:avLst/>
            </a:prstTxWarp>
          </a:bodyPr>
          <a:lstStyle/>
          <a:p>
            <a:endParaRPr lang="en-US" dirty="0">
              <a:solidFill>
                <a:srgbClr val="000000"/>
              </a:solidFill>
            </a:endParaRPr>
          </a:p>
        </p:txBody>
      </p:sp>
    </p:spTree>
    <p:extLst>
      <p:ext uri="{BB962C8B-B14F-4D97-AF65-F5344CB8AC3E}">
        <p14:creationId xmlns:p14="http://schemas.microsoft.com/office/powerpoint/2010/main" val="2476538141"/>
      </p:ext>
    </p:extLst>
  </p:cSld>
  <p:clrMapOvr>
    <a:masterClrMapping/>
  </p:clrMapOvr>
  <p:transition spd="slow">
    <p:push/>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bwMode="auto">
          <a:xfrm>
            <a:off x="2501" y="-1"/>
            <a:ext cx="5438566" cy="6994525"/>
          </a:xfrm>
          <a:prstGeom prst="rect">
            <a:avLst/>
          </a:prstGeom>
          <a:solidFill>
            <a:srgbClr val="EB3C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solidFill>
                <a:srgbClr val="505050"/>
              </a:solidFill>
              <a:ea typeface="Segoe UI" pitchFamily="34" charset="0"/>
              <a:cs typeface="Segoe UI" pitchFamily="34" charset="0"/>
            </a:endParaRPr>
          </a:p>
        </p:txBody>
      </p:sp>
      <p:sp>
        <p:nvSpPr>
          <p:cNvPr id="2" name="Title 1"/>
          <p:cNvSpPr>
            <a:spLocks noGrp="1"/>
          </p:cNvSpPr>
          <p:nvPr>
            <p:ph type="title"/>
          </p:nvPr>
        </p:nvSpPr>
        <p:spPr/>
        <p:txBody>
          <a:bodyPr/>
          <a:lstStyle/>
          <a:p>
            <a:r>
              <a:rPr lang="en-US" sz="4896" dirty="0" smtClean="0">
                <a:solidFill>
                  <a:schemeClr val="bg1"/>
                </a:solidFill>
              </a:rPr>
              <a:t>Clean Up</a:t>
            </a:r>
            <a:endParaRPr lang="en-US" sz="4896" dirty="0">
              <a:solidFill>
                <a:schemeClr val="bg1"/>
              </a:solidFill>
            </a:endParaRPr>
          </a:p>
        </p:txBody>
      </p:sp>
      <p:sp>
        <p:nvSpPr>
          <p:cNvPr id="6" name="TextBox 5"/>
          <p:cNvSpPr txBox="1"/>
          <p:nvPr/>
        </p:nvSpPr>
        <p:spPr>
          <a:xfrm>
            <a:off x="5864708" y="2609202"/>
            <a:ext cx="6575324" cy="2462213"/>
          </a:xfrm>
          <a:prstGeom prst="rect">
            <a:avLst/>
          </a:prstGeom>
          <a:noFill/>
        </p:spPr>
        <p:txBody>
          <a:bodyPr wrap="square" lIns="0" tIns="0" rIns="0" bIns="0" rtlCol="0">
            <a:spAutoFit/>
          </a:bodyPr>
          <a:lstStyle/>
          <a:p>
            <a:pPr marL="742950" indent="-742950">
              <a:buFontTx/>
              <a:buAutoNum type="arabicPeriod"/>
            </a:pPr>
            <a:r>
              <a:rPr lang="en-US" sz="4000" b="1" dirty="0" smtClean="0">
                <a:solidFill>
                  <a:srgbClr val="505050"/>
                </a:solidFill>
                <a:latin typeface="Segoe UI Light" pitchFamily="34" charset="0"/>
              </a:rPr>
              <a:t>Clean up Health Analyzer Issues</a:t>
            </a:r>
          </a:p>
          <a:p>
            <a:pPr marL="742950" indent="-742950">
              <a:buFontTx/>
              <a:buAutoNum type="arabicPeriod"/>
            </a:pPr>
            <a:endParaRPr lang="en-US" sz="4000" b="1" dirty="0">
              <a:solidFill>
                <a:srgbClr val="505050"/>
              </a:solidFill>
              <a:latin typeface="Segoe UI Light" pitchFamily="34" charset="0"/>
            </a:endParaRPr>
          </a:p>
          <a:p>
            <a:r>
              <a:rPr lang="en-US" sz="4000" b="1" dirty="0" smtClean="0">
                <a:solidFill>
                  <a:srgbClr val="505050"/>
                </a:solidFill>
                <a:latin typeface="Segoe UI Light" pitchFamily="34" charset="0"/>
              </a:rPr>
              <a:t>Why? Platform hygiene</a:t>
            </a:r>
            <a:endParaRPr lang="en-US" sz="4000" b="1" dirty="0">
              <a:solidFill>
                <a:srgbClr val="505050"/>
              </a:solidFill>
              <a:latin typeface="Segoe UI Light" pitchFamily="34" charset="0"/>
            </a:endParaRPr>
          </a:p>
        </p:txBody>
      </p:sp>
      <p:sp>
        <p:nvSpPr>
          <p:cNvPr id="8" name="Rectangle 7"/>
          <p:cNvSpPr/>
          <p:nvPr/>
        </p:nvSpPr>
        <p:spPr bwMode="auto">
          <a:xfrm>
            <a:off x="7383361" y="147397"/>
            <a:ext cx="183369" cy="186521"/>
          </a:xfrm>
          <a:prstGeom prst="rect">
            <a:avLst/>
          </a:prstGeom>
          <a:noFill/>
          <a:ln w="3175">
            <a:solidFill>
              <a:srgbClr val="50505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
        <p:nvSpPr>
          <p:cNvPr id="9" name="Rectangle 8"/>
          <p:cNvSpPr/>
          <p:nvPr/>
        </p:nvSpPr>
        <p:spPr bwMode="auto">
          <a:xfrm>
            <a:off x="7383361" y="144465"/>
            <a:ext cx="1143000" cy="1143000"/>
          </a:xfrm>
          <a:prstGeom prst="rect">
            <a:avLst/>
          </a:prstGeom>
          <a:solidFill>
            <a:srgbClr val="FFB900"/>
          </a:solidFill>
          <a:ln w="254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endParaRPr lang="en-US" sz="1400" dirty="0">
              <a:gradFill>
                <a:gsLst>
                  <a:gs pos="0">
                    <a:srgbClr val="FFFFFF"/>
                  </a:gs>
                  <a:gs pos="100000">
                    <a:srgbClr val="FFFFFF"/>
                  </a:gs>
                </a:gsLst>
                <a:lin ang="5400000" scaled="0"/>
              </a:gradFill>
              <a:ea typeface="Segoe UI" pitchFamily="34" charset="0"/>
              <a:cs typeface="Segoe UI" pitchFamily="34" charset="0"/>
            </a:endParaRPr>
          </a:p>
        </p:txBody>
      </p:sp>
      <p:sp>
        <p:nvSpPr>
          <p:cNvPr id="11" name="Rectangle 10"/>
          <p:cNvSpPr/>
          <p:nvPr/>
        </p:nvSpPr>
        <p:spPr bwMode="auto">
          <a:xfrm>
            <a:off x="8678761" y="144463"/>
            <a:ext cx="1067043" cy="1143001"/>
          </a:xfrm>
          <a:prstGeom prst="rect">
            <a:avLst/>
          </a:prstGeom>
          <a:solidFill>
            <a:srgbClr val="FF8C00"/>
          </a:solidFill>
          <a:ln w="254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US" sz="28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12" name="Rectangle 11"/>
          <p:cNvSpPr/>
          <p:nvPr/>
        </p:nvSpPr>
        <p:spPr bwMode="auto">
          <a:xfrm>
            <a:off x="9952281" y="144462"/>
            <a:ext cx="1012479" cy="1143001"/>
          </a:xfrm>
          <a:prstGeom prst="rect">
            <a:avLst/>
          </a:prstGeom>
          <a:solidFill>
            <a:srgbClr val="EB3C00"/>
          </a:solidFill>
          <a:ln w="25400">
            <a:solidFill>
              <a:srgbClr val="00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
        <p:nvSpPr>
          <p:cNvPr id="13" name="Rectangle 12"/>
          <p:cNvSpPr/>
          <p:nvPr/>
        </p:nvSpPr>
        <p:spPr bwMode="auto">
          <a:xfrm>
            <a:off x="11171237" y="144462"/>
            <a:ext cx="1088924" cy="1143001"/>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
        <p:nvSpPr>
          <p:cNvPr id="16" name="Freeform 126"/>
          <p:cNvSpPr>
            <a:spLocks noEditPoints="1"/>
          </p:cNvSpPr>
          <p:nvPr/>
        </p:nvSpPr>
        <p:spPr bwMode="black">
          <a:xfrm>
            <a:off x="2142723" y="3107648"/>
            <a:ext cx="609600" cy="996038"/>
          </a:xfrm>
          <a:custGeom>
            <a:avLst/>
            <a:gdLst>
              <a:gd name="T0" fmla="*/ 38 w 38"/>
              <a:gd name="T1" fmla="*/ 89 h 89"/>
              <a:gd name="T2" fmla="*/ 34 w 38"/>
              <a:gd name="T3" fmla="*/ 86 h 89"/>
              <a:gd name="T4" fmla="*/ 30 w 38"/>
              <a:gd name="T5" fmla="*/ 89 h 89"/>
              <a:gd name="T6" fmla="*/ 26 w 38"/>
              <a:gd name="T7" fmla="*/ 86 h 89"/>
              <a:gd name="T8" fmla="*/ 23 w 38"/>
              <a:gd name="T9" fmla="*/ 89 h 89"/>
              <a:gd name="T10" fmla="*/ 19 w 38"/>
              <a:gd name="T11" fmla="*/ 86 h 89"/>
              <a:gd name="T12" fmla="*/ 15 w 38"/>
              <a:gd name="T13" fmla="*/ 89 h 89"/>
              <a:gd name="T14" fmla="*/ 11 w 38"/>
              <a:gd name="T15" fmla="*/ 86 h 89"/>
              <a:gd name="T16" fmla="*/ 7 w 38"/>
              <a:gd name="T17" fmla="*/ 89 h 89"/>
              <a:gd name="T18" fmla="*/ 4 w 38"/>
              <a:gd name="T19" fmla="*/ 86 h 89"/>
              <a:gd name="T20" fmla="*/ 0 w 38"/>
              <a:gd name="T21" fmla="*/ 89 h 89"/>
              <a:gd name="T22" fmla="*/ 0 w 38"/>
              <a:gd name="T23" fmla="*/ 64 h 89"/>
              <a:gd name="T24" fmla="*/ 38 w 38"/>
              <a:gd name="T25" fmla="*/ 64 h 89"/>
              <a:gd name="T26" fmla="*/ 38 w 38"/>
              <a:gd name="T27" fmla="*/ 89 h 89"/>
              <a:gd name="T28" fmla="*/ 38 w 38"/>
              <a:gd name="T29" fmla="*/ 55 h 89"/>
              <a:gd name="T30" fmla="*/ 38 w 38"/>
              <a:gd name="T31" fmla="*/ 59 h 89"/>
              <a:gd name="T32" fmla="*/ 0 w 38"/>
              <a:gd name="T33" fmla="*/ 59 h 89"/>
              <a:gd name="T34" fmla="*/ 0 w 38"/>
              <a:gd name="T35" fmla="*/ 55 h 89"/>
              <a:gd name="T36" fmla="*/ 6 w 38"/>
              <a:gd name="T37" fmla="*/ 47 h 89"/>
              <a:gd name="T38" fmla="*/ 15 w 38"/>
              <a:gd name="T39" fmla="*/ 35 h 89"/>
              <a:gd name="T40" fmla="*/ 12 w 38"/>
              <a:gd name="T41" fmla="*/ 12 h 89"/>
              <a:gd name="T42" fmla="*/ 19 w 38"/>
              <a:gd name="T43" fmla="*/ 0 h 89"/>
              <a:gd name="T44" fmla="*/ 26 w 38"/>
              <a:gd name="T45" fmla="*/ 12 h 89"/>
              <a:gd name="T46" fmla="*/ 23 w 38"/>
              <a:gd name="T47" fmla="*/ 35 h 89"/>
              <a:gd name="T48" fmla="*/ 32 w 38"/>
              <a:gd name="T49" fmla="*/ 47 h 89"/>
              <a:gd name="T50" fmla="*/ 38 w 38"/>
              <a:gd name="T51" fmla="*/ 55 h 89"/>
              <a:gd name="T52" fmla="*/ 21 w 38"/>
              <a:gd name="T53" fmla="*/ 6 h 89"/>
              <a:gd name="T54" fmla="*/ 19 w 38"/>
              <a:gd name="T55" fmla="*/ 4 h 89"/>
              <a:gd name="T56" fmla="*/ 16 w 38"/>
              <a:gd name="T57" fmla="*/ 6 h 89"/>
              <a:gd name="T58" fmla="*/ 19 w 38"/>
              <a:gd name="T59" fmla="*/ 9 h 89"/>
              <a:gd name="T60" fmla="*/ 21 w 38"/>
              <a:gd name="T61" fmla="*/ 6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8" h="89">
                <a:moveTo>
                  <a:pt x="38" y="89"/>
                </a:moveTo>
                <a:cubicBezTo>
                  <a:pt x="34" y="86"/>
                  <a:pt x="34" y="86"/>
                  <a:pt x="34" y="86"/>
                </a:cubicBezTo>
                <a:cubicBezTo>
                  <a:pt x="30" y="89"/>
                  <a:pt x="30" y="89"/>
                  <a:pt x="30" y="89"/>
                </a:cubicBezTo>
                <a:cubicBezTo>
                  <a:pt x="26" y="86"/>
                  <a:pt x="26" y="86"/>
                  <a:pt x="26" y="86"/>
                </a:cubicBezTo>
                <a:cubicBezTo>
                  <a:pt x="23" y="89"/>
                  <a:pt x="23" y="89"/>
                  <a:pt x="23" y="89"/>
                </a:cubicBezTo>
                <a:cubicBezTo>
                  <a:pt x="19" y="86"/>
                  <a:pt x="19" y="86"/>
                  <a:pt x="19" y="86"/>
                </a:cubicBezTo>
                <a:cubicBezTo>
                  <a:pt x="15" y="89"/>
                  <a:pt x="15" y="89"/>
                  <a:pt x="15" y="89"/>
                </a:cubicBezTo>
                <a:cubicBezTo>
                  <a:pt x="11" y="86"/>
                  <a:pt x="11" y="86"/>
                  <a:pt x="11" y="86"/>
                </a:cubicBezTo>
                <a:cubicBezTo>
                  <a:pt x="7" y="89"/>
                  <a:pt x="7" y="89"/>
                  <a:pt x="7" y="89"/>
                </a:cubicBezTo>
                <a:cubicBezTo>
                  <a:pt x="4" y="86"/>
                  <a:pt x="4" y="86"/>
                  <a:pt x="4" y="86"/>
                </a:cubicBezTo>
                <a:cubicBezTo>
                  <a:pt x="0" y="89"/>
                  <a:pt x="0" y="89"/>
                  <a:pt x="0" y="89"/>
                </a:cubicBezTo>
                <a:cubicBezTo>
                  <a:pt x="0" y="64"/>
                  <a:pt x="0" y="64"/>
                  <a:pt x="0" y="64"/>
                </a:cubicBezTo>
                <a:cubicBezTo>
                  <a:pt x="38" y="64"/>
                  <a:pt x="38" y="64"/>
                  <a:pt x="38" y="64"/>
                </a:cubicBezTo>
                <a:lnTo>
                  <a:pt x="38" y="89"/>
                </a:lnTo>
                <a:close/>
                <a:moveTo>
                  <a:pt x="38" y="55"/>
                </a:moveTo>
                <a:cubicBezTo>
                  <a:pt x="38" y="59"/>
                  <a:pt x="38" y="59"/>
                  <a:pt x="38" y="59"/>
                </a:cubicBezTo>
                <a:cubicBezTo>
                  <a:pt x="0" y="59"/>
                  <a:pt x="0" y="59"/>
                  <a:pt x="0" y="59"/>
                </a:cubicBezTo>
                <a:cubicBezTo>
                  <a:pt x="0" y="55"/>
                  <a:pt x="0" y="55"/>
                  <a:pt x="0" y="55"/>
                </a:cubicBezTo>
                <a:cubicBezTo>
                  <a:pt x="0" y="50"/>
                  <a:pt x="2" y="48"/>
                  <a:pt x="6" y="47"/>
                </a:cubicBezTo>
                <a:cubicBezTo>
                  <a:pt x="9" y="46"/>
                  <a:pt x="15" y="44"/>
                  <a:pt x="15" y="35"/>
                </a:cubicBezTo>
                <a:cubicBezTo>
                  <a:pt x="15" y="26"/>
                  <a:pt x="12" y="23"/>
                  <a:pt x="12" y="12"/>
                </a:cubicBezTo>
                <a:cubicBezTo>
                  <a:pt x="12" y="2"/>
                  <a:pt x="17" y="0"/>
                  <a:pt x="19" y="0"/>
                </a:cubicBezTo>
                <a:cubicBezTo>
                  <a:pt x="20" y="0"/>
                  <a:pt x="26" y="2"/>
                  <a:pt x="26" y="12"/>
                </a:cubicBezTo>
                <a:cubicBezTo>
                  <a:pt x="26" y="23"/>
                  <a:pt x="23" y="26"/>
                  <a:pt x="23" y="35"/>
                </a:cubicBezTo>
                <a:cubicBezTo>
                  <a:pt x="23" y="44"/>
                  <a:pt x="29" y="46"/>
                  <a:pt x="32" y="47"/>
                </a:cubicBezTo>
                <a:cubicBezTo>
                  <a:pt x="36" y="48"/>
                  <a:pt x="38" y="50"/>
                  <a:pt x="38" y="55"/>
                </a:cubicBezTo>
                <a:close/>
                <a:moveTo>
                  <a:pt x="21" y="6"/>
                </a:moveTo>
                <a:cubicBezTo>
                  <a:pt x="21" y="5"/>
                  <a:pt x="20" y="4"/>
                  <a:pt x="19" y="4"/>
                </a:cubicBezTo>
                <a:cubicBezTo>
                  <a:pt x="17" y="4"/>
                  <a:pt x="16" y="5"/>
                  <a:pt x="16" y="6"/>
                </a:cubicBezTo>
                <a:cubicBezTo>
                  <a:pt x="16" y="7"/>
                  <a:pt x="17" y="9"/>
                  <a:pt x="19" y="9"/>
                </a:cubicBezTo>
                <a:cubicBezTo>
                  <a:pt x="20" y="9"/>
                  <a:pt x="21" y="7"/>
                  <a:pt x="21" y="6"/>
                </a:cubicBezTo>
                <a:close/>
              </a:path>
            </a:pathLst>
          </a:custGeom>
          <a:solidFill>
            <a:srgbClr val="FFFFFF"/>
          </a:solidFill>
          <a:ln>
            <a:noFill/>
          </a:ln>
          <a:extLst/>
        </p:spPr>
        <p:txBody>
          <a:bodyPr vert="horz" wrap="square" lIns="93278" tIns="46639" rIns="93278" bIns="46639" numCol="1" anchor="t" anchorCtr="0" compatLnSpc="1">
            <a:prstTxWarp prst="textNoShape">
              <a:avLst/>
            </a:prstTxWarp>
          </a:bodyPr>
          <a:lstStyle/>
          <a:p>
            <a:endParaRPr lang="en-US" dirty="0">
              <a:solidFill>
                <a:srgbClr val="000000"/>
              </a:solidFill>
            </a:endParaRPr>
          </a:p>
        </p:txBody>
      </p:sp>
    </p:spTree>
    <p:extLst>
      <p:ext uri="{BB962C8B-B14F-4D97-AF65-F5344CB8AC3E}">
        <p14:creationId xmlns:p14="http://schemas.microsoft.com/office/powerpoint/2010/main" val="2527788536"/>
      </p:ext>
    </p:extLst>
  </p:cSld>
  <p:clrMapOvr>
    <a:masterClrMapping/>
  </p:clrMapOvr>
  <p:transition spd="slow">
    <p:push/>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bwMode="auto">
          <a:xfrm>
            <a:off x="2501" y="-1"/>
            <a:ext cx="5438566" cy="6994525"/>
          </a:xfrm>
          <a:prstGeom prst="rect">
            <a:avLst/>
          </a:prstGeom>
          <a:solidFill>
            <a:srgbClr val="EB3C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solidFill>
                <a:srgbClr val="505050"/>
              </a:solidFill>
              <a:ea typeface="Segoe UI" pitchFamily="34" charset="0"/>
              <a:cs typeface="Segoe UI" pitchFamily="34" charset="0"/>
            </a:endParaRPr>
          </a:p>
        </p:txBody>
      </p:sp>
      <p:sp>
        <p:nvSpPr>
          <p:cNvPr id="2" name="Title 1"/>
          <p:cNvSpPr>
            <a:spLocks noGrp="1"/>
          </p:cNvSpPr>
          <p:nvPr>
            <p:ph type="title"/>
          </p:nvPr>
        </p:nvSpPr>
        <p:spPr/>
        <p:txBody>
          <a:bodyPr/>
          <a:lstStyle/>
          <a:p>
            <a:r>
              <a:rPr lang="en-US" sz="4896" dirty="0" smtClean="0">
                <a:solidFill>
                  <a:schemeClr val="bg1"/>
                </a:solidFill>
              </a:rPr>
              <a:t>Clean Up</a:t>
            </a:r>
            <a:endParaRPr lang="en-US" sz="4896" dirty="0">
              <a:solidFill>
                <a:schemeClr val="bg1"/>
              </a:solidFill>
            </a:endParaRPr>
          </a:p>
        </p:txBody>
      </p:sp>
      <p:sp>
        <p:nvSpPr>
          <p:cNvPr id="6" name="TextBox 5"/>
          <p:cNvSpPr txBox="1"/>
          <p:nvPr/>
        </p:nvSpPr>
        <p:spPr>
          <a:xfrm>
            <a:off x="5864708" y="2609202"/>
            <a:ext cx="6575324" cy="3693319"/>
          </a:xfrm>
          <a:prstGeom prst="rect">
            <a:avLst/>
          </a:prstGeom>
          <a:noFill/>
        </p:spPr>
        <p:txBody>
          <a:bodyPr wrap="square" lIns="0" tIns="0" rIns="0" bIns="0" rtlCol="0">
            <a:spAutoFit/>
          </a:bodyPr>
          <a:lstStyle/>
          <a:p>
            <a:r>
              <a:rPr lang="en-US" sz="4000" b="1" dirty="0" smtClean="0">
                <a:solidFill>
                  <a:srgbClr val="505050"/>
                </a:solidFill>
                <a:latin typeface="Segoe UI Light" pitchFamily="34" charset="0"/>
              </a:rPr>
              <a:t>0. Have a beer </a:t>
            </a:r>
          </a:p>
          <a:p>
            <a:r>
              <a:rPr lang="en-US" sz="4000" b="1" dirty="0" smtClean="0">
                <a:solidFill>
                  <a:srgbClr val="505050"/>
                </a:solidFill>
                <a:latin typeface="Segoe UI Light" pitchFamily="34" charset="0"/>
              </a:rPr>
              <a:t>(with your users)</a:t>
            </a:r>
          </a:p>
          <a:p>
            <a:endParaRPr lang="en-US" sz="4000" b="1" dirty="0">
              <a:solidFill>
                <a:srgbClr val="505050"/>
              </a:solidFill>
              <a:latin typeface="Segoe UI Light" pitchFamily="34" charset="0"/>
            </a:endParaRPr>
          </a:p>
          <a:p>
            <a:r>
              <a:rPr lang="en-US" sz="4000" b="1" dirty="0" smtClean="0">
                <a:solidFill>
                  <a:srgbClr val="505050"/>
                </a:solidFill>
                <a:latin typeface="Segoe UI Light" pitchFamily="34" charset="0"/>
              </a:rPr>
              <a:t>Why? Beer is good. And you’ll learn something valuable from user community</a:t>
            </a:r>
            <a:endParaRPr lang="en-US" sz="4000" b="1" dirty="0">
              <a:solidFill>
                <a:srgbClr val="505050"/>
              </a:solidFill>
              <a:latin typeface="Segoe UI Light" pitchFamily="34" charset="0"/>
            </a:endParaRPr>
          </a:p>
        </p:txBody>
      </p:sp>
      <p:sp>
        <p:nvSpPr>
          <p:cNvPr id="8" name="Rectangle 7"/>
          <p:cNvSpPr/>
          <p:nvPr/>
        </p:nvSpPr>
        <p:spPr bwMode="auto">
          <a:xfrm>
            <a:off x="7383361" y="147397"/>
            <a:ext cx="183369" cy="186521"/>
          </a:xfrm>
          <a:prstGeom prst="rect">
            <a:avLst/>
          </a:prstGeom>
          <a:noFill/>
          <a:ln w="3175">
            <a:solidFill>
              <a:srgbClr val="50505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
        <p:nvSpPr>
          <p:cNvPr id="9" name="Rectangle 8"/>
          <p:cNvSpPr/>
          <p:nvPr/>
        </p:nvSpPr>
        <p:spPr bwMode="auto">
          <a:xfrm>
            <a:off x="7383361" y="144465"/>
            <a:ext cx="1143000" cy="1143000"/>
          </a:xfrm>
          <a:prstGeom prst="rect">
            <a:avLst/>
          </a:prstGeom>
          <a:solidFill>
            <a:srgbClr val="FFB900"/>
          </a:solidFill>
          <a:ln w="254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endParaRPr lang="en-US" sz="1400" dirty="0">
              <a:gradFill>
                <a:gsLst>
                  <a:gs pos="0">
                    <a:srgbClr val="FFFFFF"/>
                  </a:gs>
                  <a:gs pos="100000">
                    <a:srgbClr val="FFFFFF"/>
                  </a:gs>
                </a:gsLst>
                <a:lin ang="5400000" scaled="0"/>
              </a:gradFill>
              <a:ea typeface="Segoe UI" pitchFamily="34" charset="0"/>
              <a:cs typeface="Segoe UI" pitchFamily="34" charset="0"/>
            </a:endParaRPr>
          </a:p>
        </p:txBody>
      </p:sp>
      <p:sp>
        <p:nvSpPr>
          <p:cNvPr id="11" name="Rectangle 10"/>
          <p:cNvSpPr/>
          <p:nvPr/>
        </p:nvSpPr>
        <p:spPr bwMode="auto">
          <a:xfrm>
            <a:off x="8678761" y="144463"/>
            <a:ext cx="1067043" cy="1143001"/>
          </a:xfrm>
          <a:prstGeom prst="rect">
            <a:avLst/>
          </a:prstGeom>
          <a:solidFill>
            <a:srgbClr val="FF8C00"/>
          </a:solidFill>
          <a:ln w="254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US" sz="28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12" name="Rectangle 11"/>
          <p:cNvSpPr/>
          <p:nvPr/>
        </p:nvSpPr>
        <p:spPr bwMode="auto">
          <a:xfrm>
            <a:off x="9952281" y="144462"/>
            <a:ext cx="1012479" cy="1143001"/>
          </a:xfrm>
          <a:prstGeom prst="rect">
            <a:avLst/>
          </a:prstGeom>
          <a:solidFill>
            <a:srgbClr val="EB3C00"/>
          </a:solidFill>
          <a:ln w="25400">
            <a:solidFill>
              <a:srgbClr val="00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
        <p:nvSpPr>
          <p:cNvPr id="13" name="Rectangle 12"/>
          <p:cNvSpPr/>
          <p:nvPr/>
        </p:nvSpPr>
        <p:spPr bwMode="auto">
          <a:xfrm>
            <a:off x="11171237" y="144462"/>
            <a:ext cx="1088924" cy="1143001"/>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
        <p:nvSpPr>
          <p:cNvPr id="16" name="Freeform 126"/>
          <p:cNvSpPr>
            <a:spLocks noEditPoints="1"/>
          </p:cNvSpPr>
          <p:nvPr/>
        </p:nvSpPr>
        <p:spPr bwMode="black">
          <a:xfrm>
            <a:off x="2142723" y="3107648"/>
            <a:ext cx="609600" cy="996038"/>
          </a:xfrm>
          <a:custGeom>
            <a:avLst/>
            <a:gdLst>
              <a:gd name="T0" fmla="*/ 38 w 38"/>
              <a:gd name="T1" fmla="*/ 89 h 89"/>
              <a:gd name="T2" fmla="*/ 34 w 38"/>
              <a:gd name="T3" fmla="*/ 86 h 89"/>
              <a:gd name="T4" fmla="*/ 30 w 38"/>
              <a:gd name="T5" fmla="*/ 89 h 89"/>
              <a:gd name="T6" fmla="*/ 26 w 38"/>
              <a:gd name="T7" fmla="*/ 86 h 89"/>
              <a:gd name="T8" fmla="*/ 23 w 38"/>
              <a:gd name="T9" fmla="*/ 89 h 89"/>
              <a:gd name="T10" fmla="*/ 19 w 38"/>
              <a:gd name="T11" fmla="*/ 86 h 89"/>
              <a:gd name="T12" fmla="*/ 15 w 38"/>
              <a:gd name="T13" fmla="*/ 89 h 89"/>
              <a:gd name="T14" fmla="*/ 11 w 38"/>
              <a:gd name="T15" fmla="*/ 86 h 89"/>
              <a:gd name="T16" fmla="*/ 7 w 38"/>
              <a:gd name="T17" fmla="*/ 89 h 89"/>
              <a:gd name="T18" fmla="*/ 4 w 38"/>
              <a:gd name="T19" fmla="*/ 86 h 89"/>
              <a:gd name="T20" fmla="*/ 0 w 38"/>
              <a:gd name="T21" fmla="*/ 89 h 89"/>
              <a:gd name="T22" fmla="*/ 0 w 38"/>
              <a:gd name="T23" fmla="*/ 64 h 89"/>
              <a:gd name="T24" fmla="*/ 38 w 38"/>
              <a:gd name="T25" fmla="*/ 64 h 89"/>
              <a:gd name="T26" fmla="*/ 38 w 38"/>
              <a:gd name="T27" fmla="*/ 89 h 89"/>
              <a:gd name="T28" fmla="*/ 38 w 38"/>
              <a:gd name="T29" fmla="*/ 55 h 89"/>
              <a:gd name="T30" fmla="*/ 38 w 38"/>
              <a:gd name="T31" fmla="*/ 59 h 89"/>
              <a:gd name="T32" fmla="*/ 0 w 38"/>
              <a:gd name="T33" fmla="*/ 59 h 89"/>
              <a:gd name="T34" fmla="*/ 0 w 38"/>
              <a:gd name="T35" fmla="*/ 55 h 89"/>
              <a:gd name="T36" fmla="*/ 6 w 38"/>
              <a:gd name="T37" fmla="*/ 47 h 89"/>
              <a:gd name="T38" fmla="*/ 15 w 38"/>
              <a:gd name="T39" fmla="*/ 35 h 89"/>
              <a:gd name="T40" fmla="*/ 12 w 38"/>
              <a:gd name="T41" fmla="*/ 12 h 89"/>
              <a:gd name="T42" fmla="*/ 19 w 38"/>
              <a:gd name="T43" fmla="*/ 0 h 89"/>
              <a:gd name="T44" fmla="*/ 26 w 38"/>
              <a:gd name="T45" fmla="*/ 12 h 89"/>
              <a:gd name="T46" fmla="*/ 23 w 38"/>
              <a:gd name="T47" fmla="*/ 35 h 89"/>
              <a:gd name="T48" fmla="*/ 32 w 38"/>
              <a:gd name="T49" fmla="*/ 47 h 89"/>
              <a:gd name="T50" fmla="*/ 38 w 38"/>
              <a:gd name="T51" fmla="*/ 55 h 89"/>
              <a:gd name="T52" fmla="*/ 21 w 38"/>
              <a:gd name="T53" fmla="*/ 6 h 89"/>
              <a:gd name="T54" fmla="*/ 19 w 38"/>
              <a:gd name="T55" fmla="*/ 4 h 89"/>
              <a:gd name="T56" fmla="*/ 16 w 38"/>
              <a:gd name="T57" fmla="*/ 6 h 89"/>
              <a:gd name="T58" fmla="*/ 19 w 38"/>
              <a:gd name="T59" fmla="*/ 9 h 89"/>
              <a:gd name="T60" fmla="*/ 21 w 38"/>
              <a:gd name="T61" fmla="*/ 6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8" h="89">
                <a:moveTo>
                  <a:pt x="38" y="89"/>
                </a:moveTo>
                <a:cubicBezTo>
                  <a:pt x="34" y="86"/>
                  <a:pt x="34" y="86"/>
                  <a:pt x="34" y="86"/>
                </a:cubicBezTo>
                <a:cubicBezTo>
                  <a:pt x="30" y="89"/>
                  <a:pt x="30" y="89"/>
                  <a:pt x="30" y="89"/>
                </a:cubicBezTo>
                <a:cubicBezTo>
                  <a:pt x="26" y="86"/>
                  <a:pt x="26" y="86"/>
                  <a:pt x="26" y="86"/>
                </a:cubicBezTo>
                <a:cubicBezTo>
                  <a:pt x="23" y="89"/>
                  <a:pt x="23" y="89"/>
                  <a:pt x="23" y="89"/>
                </a:cubicBezTo>
                <a:cubicBezTo>
                  <a:pt x="19" y="86"/>
                  <a:pt x="19" y="86"/>
                  <a:pt x="19" y="86"/>
                </a:cubicBezTo>
                <a:cubicBezTo>
                  <a:pt x="15" y="89"/>
                  <a:pt x="15" y="89"/>
                  <a:pt x="15" y="89"/>
                </a:cubicBezTo>
                <a:cubicBezTo>
                  <a:pt x="11" y="86"/>
                  <a:pt x="11" y="86"/>
                  <a:pt x="11" y="86"/>
                </a:cubicBezTo>
                <a:cubicBezTo>
                  <a:pt x="7" y="89"/>
                  <a:pt x="7" y="89"/>
                  <a:pt x="7" y="89"/>
                </a:cubicBezTo>
                <a:cubicBezTo>
                  <a:pt x="4" y="86"/>
                  <a:pt x="4" y="86"/>
                  <a:pt x="4" y="86"/>
                </a:cubicBezTo>
                <a:cubicBezTo>
                  <a:pt x="0" y="89"/>
                  <a:pt x="0" y="89"/>
                  <a:pt x="0" y="89"/>
                </a:cubicBezTo>
                <a:cubicBezTo>
                  <a:pt x="0" y="64"/>
                  <a:pt x="0" y="64"/>
                  <a:pt x="0" y="64"/>
                </a:cubicBezTo>
                <a:cubicBezTo>
                  <a:pt x="38" y="64"/>
                  <a:pt x="38" y="64"/>
                  <a:pt x="38" y="64"/>
                </a:cubicBezTo>
                <a:lnTo>
                  <a:pt x="38" y="89"/>
                </a:lnTo>
                <a:close/>
                <a:moveTo>
                  <a:pt x="38" y="55"/>
                </a:moveTo>
                <a:cubicBezTo>
                  <a:pt x="38" y="59"/>
                  <a:pt x="38" y="59"/>
                  <a:pt x="38" y="59"/>
                </a:cubicBezTo>
                <a:cubicBezTo>
                  <a:pt x="0" y="59"/>
                  <a:pt x="0" y="59"/>
                  <a:pt x="0" y="59"/>
                </a:cubicBezTo>
                <a:cubicBezTo>
                  <a:pt x="0" y="55"/>
                  <a:pt x="0" y="55"/>
                  <a:pt x="0" y="55"/>
                </a:cubicBezTo>
                <a:cubicBezTo>
                  <a:pt x="0" y="50"/>
                  <a:pt x="2" y="48"/>
                  <a:pt x="6" y="47"/>
                </a:cubicBezTo>
                <a:cubicBezTo>
                  <a:pt x="9" y="46"/>
                  <a:pt x="15" y="44"/>
                  <a:pt x="15" y="35"/>
                </a:cubicBezTo>
                <a:cubicBezTo>
                  <a:pt x="15" y="26"/>
                  <a:pt x="12" y="23"/>
                  <a:pt x="12" y="12"/>
                </a:cubicBezTo>
                <a:cubicBezTo>
                  <a:pt x="12" y="2"/>
                  <a:pt x="17" y="0"/>
                  <a:pt x="19" y="0"/>
                </a:cubicBezTo>
                <a:cubicBezTo>
                  <a:pt x="20" y="0"/>
                  <a:pt x="26" y="2"/>
                  <a:pt x="26" y="12"/>
                </a:cubicBezTo>
                <a:cubicBezTo>
                  <a:pt x="26" y="23"/>
                  <a:pt x="23" y="26"/>
                  <a:pt x="23" y="35"/>
                </a:cubicBezTo>
                <a:cubicBezTo>
                  <a:pt x="23" y="44"/>
                  <a:pt x="29" y="46"/>
                  <a:pt x="32" y="47"/>
                </a:cubicBezTo>
                <a:cubicBezTo>
                  <a:pt x="36" y="48"/>
                  <a:pt x="38" y="50"/>
                  <a:pt x="38" y="55"/>
                </a:cubicBezTo>
                <a:close/>
                <a:moveTo>
                  <a:pt x="21" y="6"/>
                </a:moveTo>
                <a:cubicBezTo>
                  <a:pt x="21" y="5"/>
                  <a:pt x="20" y="4"/>
                  <a:pt x="19" y="4"/>
                </a:cubicBezTo>
                <a:cubicBezTo>
                  <a:pt x="17" y="4"/>
                  <a:pt x="16" y="5"/>
                  <a:pt x="16" y="6"/>
                </a:cubicBezTo>
                <a:cubicBezTo>
                  <a:pt x="16" y="7"/>
                  <a:pt x="17" y="9"/>
                  <a:pt x="19" y="9"/>
                </a:cubicBezTo>
                <a:cubicBezTo>
                  <a:pt x="20" y="9"/>
                  <a:pt x="21" y="7"/>
                  <a:pt x="21" y="6"/>
                </a:cubicBezTo>
                <a:close/>
              </a:path>
            </a:pathLst>
          </a:custGeom>
          <a:solidFill>
            <a:srgbClr val="FFFFFF"/>
          </a:solidFill>
          <a:ln>
            <a:noFill/>
          </a:ln>
          <a:extLst/>
        </p:spPr>
        <p:txBody>
          <a:bodyPr vert="horz" wrap="square" lIns="93278" tIns="46639" rIns="93278" bIns="46639" numCol="1" anchor="t" anchorCtr="0" compatLnSpc="1">
            <a:prstTxWarp prst="textNoShape">
              <a:avLst/>
            </a:prstTxWarp>
          </a:bodyPr>
          <a:lstStyle/>
          <a:p>
            <a:endParaRPr lang="en-US" dirty="0">
              <a:solidFill>
                <a:srgbClr val="000000"/>
              </a:solidFill>
            </a:endParaRPr>
          </a:p>
        </p:txBody>
      </p:sp>
    </p:spTree>
    <p:extLst>
      <p:ext uri="{BB962C8B-B14F-4D97-AF65-F5344CB8AC3E}">
        <p14:creationId xmlns:p14="http://schemas.microsoft.com/office/powerpoint/2010/main" val="284767438"/>
      </p:ext>
    </p:extLst>
  </p:cSld>
  <p:clrMapOvr>
    <a:masterClrMapping/>
  </p:clrMapOvr>
  <p:transition spd="slow">
    <p:push/>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74639" y="295274"/>
            <a:ext cx="6553198" cy="1741321"/>
          </a:xfrm>
        </p:spPr>
        <p:txBody>
          <a:bodyPr/>
          <a:lstStyle/>
          <a:p>
            <a:r>
              <a:rPr lang="en-US" dirty="0" smtClean="0">
                <a:ea typeface="Segoe UI" pitchFamily="34" charset="0"/>
                <a:cs typeface="Segoe UI" pitchFamily="34" charset="0"/>
              </a:rPr>
              <a:t>Five Things to Prepare For Now</a:t>
            </a:r>
            <a:endParaRPr lang="en-US" dirty="0"/>
          </a:p>
        </p:txBody>
      </p:sp>
      <p:sp>
        <p:nvSpPr>
          <p:cNvPr id="21" name="Rectangle 20"/>
          <p:cNvSpPr/>
          <p:nvPr/>
        </p:nvSpPr>
        <p:spPr bwMode="auto">
          <a:xfrm>
            <a:off x="9575807" y="3802062"/>
            <a:ext cx="2144468" cy="1475013"/>
          </a:xfrm>
          <a:prstGeom prst="rect">
            <a:avLst/>
          </a:prstGeom>
          <a:solidFill>
            <a:srgbClr val="EB3C00"/>
          </a:solidFill>
          <a:ln>
            <a:solidFill>
              <a:srgbClr val="E039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954" tIns="34978" rIns="34978" bIns="69954" numCol="1" spcCol="0" rtlCol="0" fromWordArt="0" anchor="b" anchorCtr="0" forceAA="0" compatLnSpc="1">
            <a:prstTxWarp prst="textNoShape">
              <a:avLst/>
            </a:prstTxWarp>
            <a:noAutofit/>
          </a:bodyPr>
          <a:lstStyle/>
          <a:p>
            <a:pPr defTabSz="699286" fontAlgn="base">
              <a:spcBef>
                <a:spcPct val="0"/>
              </a:spcBef>
              <a:spcAft>
                <a:spcPct val="0"/>
              </a:spcAft>
            </a:pPr>
            <a:r>
              <a:rPr lang="en-US" sz="2400" spc="-39" dirty="0" smtClean="0">
                <a:gradFill>
                  <a:gsLst>
                    <a:gs pos="0">
                      <a:srgbClr val="FFFFFF"/>
                    </a:gs>
                    <a:gs pos="100000">
                      <a:srgbClr val="FFFFFF"/>
                    </a:gs>
                  </a:gsLst>
                  <a:lin ang="5400000" scaled="0"/>
                </a:gradFill>
                <a:latin typeface="Segoe UI Light"/>
                <a:ea typeface="Segoe UI" pitchFamily="34" charset="0"/>
                <a:cs typeface="Segoe UI" pitchFamily="34" charset="0"/>
              </a:rPr>
              <a:t>4. Plan for </a:t>
            </a:r>
          </a:p>
          <a:p>
            <a:pPr defTabSz="699286" fontAlgn="base">
              <a:spcBef>
                <a:spcPct val="0"/>
              </a:spcBef>
              <a:spcAft>
                <a:spcPct val="0"/>
              </a:spcAft>
            </a:pPr>
            <a:r>
              <a:rPr lang="en-US" sz="2400" spc="-39" dirty="0" smtClean="0">
                <a:gradFill>
                  <a:gsLst>
                    <a:gs pos="0">
                      <a:srgbClr val="FFFFFF"/>
                    </a:gs>
                    <a:gs pos="100000">
                      <a:srgbClr val="FFFFFF"/>
                    </a:gs>
                  </a:gsLst>
                  <a:lin ang="5400000" scaled="0"/>
                </a:gradFill>
                <a:latin typeface="Segoe UI Light"/>
                <a:ea typeface="Segoe UI" pitchFamily="34" charset="0"/>
                <a:cs typeface="Segoe UI" pitchFamily="34" charset="0"/>
              </a:rPr>
              <a:t>Apps</a:t>
            </a:r>
            <a:endParaRPr lang="en-US" sz="2400" spc="-39" dirty="0">
              <a:gradFill>
                <a:gsLst>
                  <a:gs pos="0">
                    <a:srgbClr val="FFFFFF"/>
                  </a:gs>
                  <a:gs pos="100000">
                    <a:srgbClr val="FFFFFF"/>
                  </a:gs>
                </a:gsLst>
                <a:lin ang="5400000" scaled="0"/>
              </a:gradFill>
              <a:latin typeface="Segoe UI Light"/>
              <a:ea typeface="Segoe UI" pitchFamily="34" charset="0"/>
              <a:cs typeface="Segoe UI" pitchFamily="34" charset="0"/>
            </a:endParaRPr>
          </a:p>
        </p:txBody>
      </p:sp>
      <p:sp>
        <p:nvSpPr>
          <p:cNvPr id="22" name="Rectangle 21"/>
          <p:cNvSpPr/>
          <p:nvPr/>
        </p:nvSpPr>
        <p:spPr bwMode="auto">
          <a:xfrm>
            <a:off x="7313995" y="3802062"/>
            <a:ext cx="2144468" cy="1475012"/>
          </a:xfrm>
          <a:prstGeom prst="rect">
            <a:avLst/>
          </a:prstGeom>
          <a:solidFill>
            <a:srgbClr val="EB3C00"/>
          </a:solidFill>
          <a:ln>
            <a:solidFill>
              <a:srgbClr val="E039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954" tIns="34978" rIns="34978" bIns="69954" numCol="1" spcCol="0" rtlCol="0" fromWordArt="0" anchor="b" anchorCtr="0" forceAA="0" compatLnSpc="1">
            <a:prstTxWarp prst="textNoShape">
              <a:avLst/>
            </a:prstTxWarp>
            <a:noAutofit/>
          </a:bodyPr>
          <a:lstStyle/>
          <a:p>
            <a:pPr defTabSz="699286" fontAlgn="base">
              <a:spcBef>
                <a:spcPct val="0"/>
              </a:spcBef>
              <a:spcAft>
                <a:spcPct val="0"/>
              </a:spcAft>
            </a:pPr>
            <a:r>
              <a:rPr lang="en-US" sz="2400" spc="-39" dirty="0" smtClean="0">
                <a:gradFill>
                  <a:gsLst>
                    <a:gs pos="0">
                      <a:srgbClr val="FFFFFF"/>
                    </a:gs>
                    <a:gs pos="100000">
                      <a:srgbClr val="FFFFFF"/>
                    </a:gs>
                  </a:gsLst>
                  <a:lin ang="5400000" scaled="0"/>
                </a:gradFill>
                <a:latin typeface="Segoe UI Light"/>
                <a:ea typeface="Segoe UI" pitchFamily="34" charset="0"/>
                <a:cs typeface="Segoe UI" pitchFamily="34" charset="0"/>
              </a:rPr>
              <a:t>3. Plan for</a:t>
            </a:r>
          </a:p>
          <a:p>
            <a:pPr defTabSz="699286" fontAlgn="base">
              <a:spcBef>
                <a:spcPct val="0"/>
              </a:spcBef>
              <a:spcAft>
                <a:spcPct val="0"/>
              </a:spcAft>
            </a:pPr>
            <a:r>
              <a:rPr lang="en-US" sz="2400" spc="-39" dirty="0" smtClean="0">
                <a:gradFill>
                  <a:gsLst>
                    <a:gs pos="0">
                      <a:srgbClr val="FFFFFF"/>
                    </a:gs>
                    <a:gs pos="100000">
                      <a:srgbClr val="FFFFFF"/>
                    </a:gs>
                  </a:gsLst>
                  <a:lin ang="5400000" scaled="0"/>
                </a:gradFill>
                <a:latin typeface="Segoe UI Light"/>
                <a:ea typeface="Segoe UI" pitchFamily="34" charset="0"/>
                <a:cs typeface="Segoe UI" pitchFamily="34" charset="0"/>
              </a:rPr>
              <a:t>Social</a:t>
            </a:r>
            <a:endParaRPr lang="en-US" sz="2400" spc="-39" dirty="0">
              <a:gradFill>
                <a:gsLst>
                  <a:gs pos="0">
                    <a:srgbClr val="FFFFFF"/>
                  </a:gs>
                  <a:gs pos="100000">
                    <a:srgbClr val="FFFFFF"/>
                  </a:gs>
                </a:gsLst>
                <a:lin ang="5400000" scaled="0"/>
              </a:gradFill>
              <a:latin typeface="Segoe UI Light"/>
              <a:ea typeface="Segoe UI" pitchFamily="34" charset="0"/>
              <a:cs typeface="Segoe UI" pitchFamily="34" charset="0"/>
            </a:endParaRPr>
          </a:p>
        </p:txBody>
      </p:sp>
      <p:sp>
        <p:nvSpPr>
          <p:cNvPr id="23" name="Rectangle 22"/>
          <p:cNvSpPr/>
          <p:nvPr/>
        </p:nvSpPr>
        <p:spPr bwMode="auto">
          <a:xfrm>
            <a:off x="9575807" y="2139857"/>
            <a:ext cx="2144468" cy="1586005"/>
          </a:xfrm>
          <a:prstGeom prst="rect">
            <a:avLst/>
          </a:prstGeom>
          <a:solidFill>
            <a:srgbClr val="EB3C00"/>
          </a:solidFill>
          <a:ln>
            <a:solidFill>
              <a:srgbClr val="E039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954" tIns="34978" rIns="34978" bIns="69954" numCol="1" spcCol="0" rtlCol="0" fromWordArt="0" anchor="b" anchorCtr="0" forceAA="0" compatLnSpc="1">
            <a:prstTxWarp prst="textNoShape">
              <a:avLst/>
            </a:prstTxWarp>
            <a:noAutofit/>
          </a:bodyPr>
          <a:lstStyle/>
          <a:p>
            <a:pPr defTabSz="699286" fontAlgn="base">
              <a:spcBef>
                <a:spcPct val="0"/>
              </a:spcBef>
              <a:spcAft>
                <a:spcPct val="0"/>
              </a:spcAft>
            </a:pPr>
            <a:r>
              <a:rPr lang="en-US" sz="2400" spc="-39" dirty="0" smtClean="0">
                <a:gradFill>
                  <a:gsLst>
                    <a:gs pos="0">
                      <a:srgbClr val="FFFFFF"/>
                    </a:gs>
                    <a:gs pos="100000">
                      <a:srgbClr val="FFFFFF"/>
                    </a:gs>
                  </a:gsLst>
                  <a:lin ang="5400000" scaled="0"/>
                </a:gradFill>
                <a:latin typeface="Segoe UI Light"/>
                <a:ea typeface="Segoe UI" pitchFamily="34" charset="0"/>
                <a:cs typeface="Segoe UI" pitchFamily="34" charset="0"/>
              </a:rPr>
              <a:t>2. Plan for</a:t>
            </a:r>
          </a:p>
          <a:p>
            <a:pPr defTabSz="699286" fontAlgn="base">
              <a:spcBef>
                <a:spcPct val="0"/>
              </a:spcBef>
              <a:spcAft>
                <a:spcPct val="0"/>
              </a:spcAft>
            </a:pPr>
            <a:r>
              <a:rPr lang="en-US" sz="2400" spc="-39" dirty="0" smtClean="0">
                <a:gradFill>
                  <a:gsLst>
                    <a:gs pos="0">
                      <a:srgbClr val="FFFFFF"/>
                    </a:gs>
                    <a:gs pos="100000">
                      <a:srgbClr val="FFFFFF"/>
                    </a:gs>
                  </a:gsLst>
                  <a:lin ang="5400000" scaled="0"/>
                </a:gradFill>
                <a:latin typeface="Segoe UI Light"/>
                <a:ea typeface="Segoe UI" pitchFamily="34" charset="0"/>
                <a:cs typeface="Segoe UI" pitchFamily="34" charset="0"/>
              </a:rPr>
              <a:t>Search</a:t>
            </a:r>
            <a:endParaRPr lang="en-US" sz="2400" spc="-39" dirty="0">
              <a:gradFill>
                <a:gsLst>
                  <a:gs pos="0">
                    <a:srgbClr val="FFFFFF"/>
                  </a:gs>
                  <a:gs pos="100000">
                    <a:srgbClr val="FFFFFF"/>
                  </a:gs>
                </a:gsLst>
                <a:lin ang="5400000" scaled="0"/>
              </a:gradFill>
              <a:latin typeface="Segoe UI Light"/>
              <a:ea typeface="Segoe UI" pitchFamily="34" charset="0"/>
              <a:cs typeface="Segoe UI" pitchFamily="34" charset="0"/>
            </a:endParaRPr>
          </a:p>
        </p:txBody>
      </p:sp>
      <p:sp>
        <p:nvSpPr>
          <p:cNvPr id="24" name="Rectangle 23"/>
          <p:cNvSpPr/>
          <p:nvPr/>
        </p:nvSpPr>
        <p:spPr bwMode="auto">
          <a:xfrm>
            <a:off x="7313995" y="2139857"/>
            <a:ext cx="2144468" cy="1586005"/>
          </a:xfrm>
          <a:prstGeom prst="rect">
            <a:avLst/>
          </a:prstGeom>
          <a:solidFill>
            <a:srgbClr val="EB3C00"/>
          </a:solidFill>
          <a:ln>
            <a:solidFill>
              <a:srgbClr val="E039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954" tIns="34978" rIns="34978" bIns="69954" numCol="1" spcCol="0" rtlCol="0" fromWordArt="0" anchor="b" anchorCtr="0" forceAA="0" compatLnSpc="1">
            <a:prstTxWarp prst="textNoShape">
              <a:avLst/>
            </a:prstTxWarp>
            <a:noAutofit/>
          </a:bodyPr>
          <a:lstStyle/>
          <a:p>
            <a:pPr defTabSz="699286" fontAlgn="base">
              <a:spcBef>
                <a:spcPct val="0"/>
              </a:spcBef>
              <a:spcAft>
                <a:spcPct val="0"/>
              </a:spcAft>
            </a:pPr>
            <a:r>
              <a:rPr lang="en-US" sz="2400" spc="-39" dirty="0" smtClean="0">
                <a:gradFill>
                  <a:gsLst>
                    <a:gs pos="0">
                      <a:srgbClr val="FFFFFF"/>
                    </a:gs>
                    <a:gs pos="100000">
                      <a:srgbClr val="FFFFFF"/>
                    </a:gs>
                  </a:gsLst>
                  <a:lin ang="5400000" scaled="0"/>
                </a:gradFill>
                <a:latin typeface="Segoe UI Light"/>
                <a:ea typeface="Segoe UI" pitchFamily="34" charset="0"/>
                <a:cs typeface="Segoe UI" pitchFamily="34" charset="0"/>
              </a:rPr>
              <a:t>1. Organize Content</a:t>
            </a:r>
            <a:endParaRPr lang="en-US" sz="2400" spc="-39" dirty="0">
              <a:gradFill>
                <a:gsLst>
                  <a:gs pos="0">
                    <a:srgbClr val="FFFFFF"/>
                  </a:gs>
                  <a:gs pos="100000">
                    <a:srgbClr val="FFFFFF"/>
                  </a:gs>
                </a:gsLst>
                <a:lin ang="5400000" scaled="0"/>
              </a:gradFill>
              <a:latin typeface="Segoe UI Light"/>
              <a:ea typeface="Segoe UI" pitchFamily="34" charset="0"/>
              <a:cs typeface="Segoe UI" pitchFamily="34" charset="0"/>
            </a:endParaRPr>
          </a:p>
        </p:txBody>
      </p:sp>
      <p:sp>
        <p:nvSpPr>
          <p:cNvPr id="25" name="Rectangle 24"/>
          <p:cNvSpPr/>
          <p:nvPr/>
        </p:nvSpPr>
        <p:spPr bwMode="auto">
          <a:xfrm>
            <a:off x="531948" y="2140946"/>
            <a:ext cx="6664703" cy="2686064"/>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954" tIns="34978" rIns="34978" bIns="69954" numCol="1" spcCol="0" rtlCol="0" fromWordArt="0" anchor="b" anchorCtr="0" forceAA="0" compatLnSpc="1">
            <a:prstTxWarp prst="textNoShape">
              <a:avLst/>
            </a:prstTxWarp>
            <a:noAutofit/>
          </a:bodyPr>
          <a:lstStyle/>
          <a:p>
            <a:pPr algn="ctr" defTabSz="699286" fontAlgn="base">
              <a:spcBef>
                <a:spcPct val="0"/>
              </a:spcBef>
              <a:spcAft>
                <a:spcPct val="0"/>
              </a:spcAft>
            </a:pPr>
            <a:r>
              <a:rPr lang="en-US" sz="6729" spc="-39" dirty="0">
                <a:gradFill>
                  <a:gsLst>
                    <a:gs pos="0">
                      <a:srgbClr val="FFFFFF"/>
                    </a:gs>
                    <a:gs pos="100000">
                      <a:srgbClr val="FFFFFF"/>
                    </a:gs>
                  </a:gsLst>
                  <a:lin ang="5400000" scaled="0"/>
                </a:gradFill>
                <a:latin typeface="Segoe UI Light"/>
                <a:ea typeface="Segoe UI" pitchFamily="34" charset="0"/>
                <a:cs typeface="Segoe UI" pitchFamily="34" charset="0"/>
              </a:rPr>
              <a:t>SHARE</a:t>
            </a: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1948" y="2140398"/>
            <a:ext cx="6664703" cy="4481064"/>
          </a:xfrm>
          <a:prstGeom prst="rect">
            <a:avLst/>
          </a:prstGeom>
        </p:spPr>
      </p:pic>
      <p:sp>
        <p:nvSpPr>
          <p:cNvPr id="10" name="Rectangle 9"/>
          <p:cNvSpPr/>
          <p:nvPr/>
        </p:nvSpPr>
        <p:spPr bwMode="auto">
          <a:xfrm>
            <a:off x="7383361" y="147397"/>
            <a:ext cx="183369" cy="186521"/>
          </a:xfrm>
          <a:prstGeom prst="rect">
            <a:avLst/>
          </a:prstGeom>
          <a:noFill/>
          <a:ln w="3175">
            <a:solidFill>
              <a:srgbClr val="50505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
        <p:nvSpPr>
          <p:cNvPr id="11" name="Rectangle 10"/>
          <p:cNvSpPr/>
          <p:nvPr/>
        </p:nvSpPr>
        <p:spPr bwMode="auto">
          <a:xfrm>
            <a:off x="7383361" y="144465"/>
            <a:ext cx="1143000" cy="1143000"/>
          </a:xfrm>
          <a:prstGeom prst="rect">
            <a:avLst/>
          </a:prstGeom>
          <a:solidFill>
            <a:srgbClr val="FFB900"/>
          </a:solidFill>
          <a:ln w="254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endParaRPr lang="en-US" sz="1400" dirty="0">
              <a:gradFill>
                <a:gsLst>
                  <a:gs pos="0">
                    <a:srgbClr val="FFFFFF"/>
                  </a:gs>
                  <a:gs pos="100000">
                    <a:srgbClr val="FFFFFF"/>
                  </a:gs>
                </a:gsLst>
                <a:lin ang="5400000" scaled="0"/>
              </a:gradFill>
              <a:ea typeface="Segoe UI" pitchFamily="34" charset="0"/>
              <a:cs typeface="Segoe UI" pitchFamily="34" charset="0"/>
            </a:endParaRPr>
          </a:p>
        </p:txBody>
      </p:sp>
      <p:sp>
        <p:nvSpPr>
          <p:cNvPr id="12" name="Rectangle 11"/>
          <p:cNvSpPr/>
          <p:nvPr/>
        </p:nvSpPr>
        <p:spPr bwMode="auto">
          <a:xfrm>
            <a:off x="8678761" y="144463"/>
            <a:ext cx="1067043" cy="1143001"/>
          </a:xfrm>
          <a:prstGeom prst="rect">
            <a:avLst/>
          </a:prstGeom>
          <a:solidFill>
            <a:srgbClr val="FF8C00"/>
          </a:solidFill>
          <a:ln w="254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US" sz="28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13" name="Rectangle 12"/>
          <p:cNvSpPr/>
          <p:nvPr/>
        </p:nvSpPr>
        <p:spPr bwMode="auto">
          <a:xfrm>
            <a:off x="9952281" y="144462"/>
            <a:ext cx="1012479" cy="1143001"/>
          </a:xfrm>
          <a:prstGeom prst="rect">
            <a:avLst/>
          </a:prstGeom>
          <a:solidFill>
            <a:srgbClr val="EB3C00"/>
          </a:solidFill>
          <a:ln w="25400">
            <a:solidFill>
              <a:srgbClr val="00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
        <p:nvSpPr>
          <p:cNvPr id="14" name="Rectangle 13"/>
          <p:cNvSpPr/>
          <p:nvPr/>
        </p:nvSpPr>
        <p:spPr bwMode="auto">
          <a:xfrm>
            <a:off x="11171237" y="144462"/>
            <a:ext cx="1088924" cy="1143001"/>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
        <p:nvSpPr>
          <p:cNvPr id="16" name="Rectangle 15"/>
          <p:cNvSpPr/>
          <p:nvPr/>
        </p:nvSpPr>
        <p:spPr bwMode="auto">
          <a:xfrm>
            <a:off x="7313995" y="5368583"/>
            <a:ext cx="4406280" cy="1252879"/>
          </a:xfrm>
          <a:prstGeom prst="rect">
            <a:avLst/>
          </a:prstGeom>
          <a:solidFill>
            <a:srgbClr val="EB3C00"/>
          </a:solidFill>
          <a:ln>
            <a:solidFill>
              <a:srgbClr val="E039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954" tIns="34978" rIns="34978" bIns="69954" numCol="1" spcCol="0" rtlCol="0" fromWordArt="0" anchor="b" anchorCtr="0" forceAA="0" compatLnSpc="1">
            <a:prstTxWarp prst="textNoShape">
              <a:avLst/>
            </a:prstTxWarp>
            <a:noAutofit/>
          </a:bodyPr>
          <a:lstStyle/>
          <a:p>
            <a:pPr defTabSz="699286" fontAlgn="base">
              <a:spcBef>
                <a:spcPct val="0"/>
              </a:spcBef>
              <a:spcAft>
                <a:spcPct val="0"/>
              </a:spcAft>
            </a:pPr>
            <a:r>
              <a:rPr lang="en-US" sz="2400" spc="-39" dirty="0" smtClean="0">
                <a:gradFill>
                  <a:gsLst>
                    <a:gs pos="0">
                      <a:srgbClr val="FFFFFF"/>
                    </a:gs>
                    <a:gs pos="100000">
                      <a:srgbClr val="FFFFFF"/>
                    </a:gs>
                  </a:gsLst>
                  <a:lin ang="5400000" scaled="0"/>
                </a:gradFill>
                <a:latin typeface="Segoe UI Light"/>
                <a:ea typeface="Segoe UI" pitchFamily="34" charset="0"/>
                <a:cs typeface="Segoe UI" pitchFamily="34" charset="0"/>
              </a:rPr>
              <a:t>5. General Hygiene</a:t>
            </a:r>
            <a:endParaRPr lang="en-US" sz="2400" spc="-39" dirty="0">
              <a:gradFill>
                <a:gsLst>
                  <a:gs pos="0">
                    <a:srgbClr val="FFFFFF"/>
                  </a:gs>
                  <a:gs pos="100000">
                    <a:srgbClr val="FFFFFF"/>
                  </a:gs>
                </a:gsLst>
                <a:lin ang="5400000" scaled="0"/>
              </a:gradFill>
              <a:latin typeface="Segoe UI Light"/>
              <a:ea typeface="Segoe UI" pitchFamily="34" charset="0"/>
              <a:cs typeface="Segoe UI" pitchFamily="34" charset="0"/>
            </a:endParaRPr>
          </a:p>
        </p:txBody>
      </p:sp>
    </p:spTree>
    <p:extLst>
      <p:ext uri="{BB962C8B-B14F-4D97-AF65-F5344CB8AC3E}">
        <p14:creationId xmlns:p14="http://schemas.microsoft.com/office/powerpoint/2010/main" val="399194817"/>
      </p:ext>
    </p:extLst>
  </p:cSld>
  <p:clrMapOvr>
    <a:masterClrMapping/>
  </p:clrMapOvr>
  <p:transition>
    <p:fade/>
  </p:transition>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74639" y="295274"/>
            <a:ext cx="6553198" cy="1741321"/>
          </a:xfrm>
        </p:spPr>
        <p:txBody>
          <a:bodyPr/>
          <a:lstStyle/>
          <a:p>
            <a:r>
              <a:rPr lang="en-US" dirty="0" smtClean="0">
                <a:ea typeface="Segoe UI" pitchFamily="34" charset="0"/>
                <a:cs typeface="Segoe UI" pitchFamily="34" charset="0"/>
              </a:rPr>
              <a:t>Five Things to Prepare For Now</a:t>
            </a:r>
            <a:endParaRPr lang="en-US" dirty="0"/>
          </a:p>
        </p:txBody>
      </p:sp>
      <p:sp>
        <p:nvSpPr>
          <p:cNvPr id="21" name="Rectangle 20"/>
          <p:cNvSpPr/>
          <p:nvPr/>
        </p:nvSpPr>
        <p:spPr bwMode="auto">
          <a:xfrm>
            <a:off x="9575807" y="3802062"/>
            <a:ext cx="2144468" cy="1475013"/>
          </a:xfrm>
          <a:prstGeom prst="rect">
            <a:avLst/>
          </a:prstGeom>
          <a:solidFill>
            <a:srgbClr val="EB3C00"/>
          </a:solidFill>
          <a:ln>
            <a:solidFill>
              <a:srgbClr val="E039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954" tIns="34978" rIns="34978" bIns="69954" numCol="1" spcCol="0" rtlCol="0" fromWordArt="0" anchor="b" anchorCtr="0" forceAA="0" compatLnSpc="1">
            <a:prstTxWarp prst="textNoShape">
              <a:avLst/>
            </a:prstTxWarp>
            <a:noAutofit/>
          </a:bodyPr>
          <a:lstStyle/>
          <a:p>
            <a:pPr defTabSz="699286" fontAlgn="base">
              <a:spcBef>
                <a:spcPct val="0"/>
              </a:spcBef>
              <a:spcAft>
                <a:spcPct val="0"/>
              </a:spcAft>
            </a:pPr>
            <a:r>
              <a:rPr lang="en-US" sz="2400" spc="-39" dirty="0" smtClean="0">
                <a:gradFill>
                  <a:gsLst>
                    <a:gs pos="0">
                      <a:srgbClr val="FFFFFF"/>
                    </a:gs>
                    <a:gs pos="100000">
                      <a:srgbClr val="FFFFFF"/>
                    </a:gs>
                  </a:gsLst>
                  <a:lin ang="5400000" scaled="0"/>
                </a:gradFill>
                <a:latin typeface="Segoe UI Light"/>
                <a:ea typeface="Segoe UI" pitchFamily="34" charset="0"/>
                <a:cs typeface="Segoe UI" pitchFamily="34" charset="0"/>
              </a:rPr>
              <a:t>4. Plan for </a:t>
            </a:r>
          </a:p>
          <a:p>
            <a:pPr defTabSz="699286" fontAlgn="base">
              <a:spcBef>
                <a:spcPct val="0"/>
              </a:spcBef>
              <a:spcAft>
                <a:spcPct val="0"/>
              </a:spcAft>
            </a:pPr>
            <a:r>
              <a:rPr lang="en-US" sz="2400" spc="-39" dirty="0" smtClean="0">
                <a:gradFill>
                  <a:gsLst>
                    <a:gs pos="0">
                      <a:srgbClr val="FFFFFF"/>
                    </a:gs>
                    <a:gs pos="100000">
                      <a:srgbClr val="FFFFFF"/>
                    </a:gs>
                  </a:gsLst>
                  <a:lin ang="5400000" scaled="0"/>
                </a:gradFill>
                <a:latin typeface="Segoe UI Light"/>
                <a:ea typeface="Segoe UI" pitchFamily="34" charset="0"/>
                <a:cs typeface="Segoe UI" pitchFamily="34" charset="0"/>
              </a:rPr>
              <a:t>Apps</a:t>
            </a:r>
            <a:endParaRPr lang="en-US" sz="2400" spc="-39" dirty="0">
              <a:gradFill>
                <a:gsLst>
                  <a:gs pos="0">
                    <a:srgbClr val="FFFFFF"/>
                  </a:gs>
                  <a:gs pos="100000">
                    <a:srgbClr val="FFFFFF"/>
                  </a:gs>
                </a:gsLst>
                <a:lin ang="5400000" scaled="0"/>
              </a:gradFill>
              <a:latin typeface="Segoe UI Light"/>
              <a:ea typeface="Segoe UI" pitchFamily="34" charset="0"/>
              <a:cs typeface="Segoe UI" pitchFamily="34" charset="0"/>
            </a:endParaRPr>
          </a:p>
        </p:txBody>
      </p:sp>
      <p:sp>
        <p:nvSpPr>
          <p:cNvPr id="22" name="Rectangle 21"/>
          <p:cNvSpPr/>
          <p:nvPr/>
        </p:nvSpPr>
        <p:spPr bwMode="auto">
          <a:xfrm>
            <a:off x="7313995" y="3802062"/>
            <a:ext cx="2144468" cy="1475012"/>
          </a:xfrm>
          <a:prstGeom prst="rect">
            <a:avLst/>
          </a:prstGeom>
          <a:solidFill>
            <a:srgbClr val="EB3C00"/>
          </a:solidFill>
          <a:ln>
            <a:solidFill>
              <a:srgbClr val="E039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954" tIns="34978" rIns="34978" bIns="69954" numCol="1" spcCol="0" rtlCol="0" fromWordArt="0" anchor="b" anchorCtr="0" forceAA="0" compatLnSpc="1">
            <a:prstTxWarp prst="textNoShape">
              <a:avLst/>
            </a:prstTxWarp>
            <a:noAutofit/>
          </a:bodyPr>
          <a:lstStyle/>
          <a:p>
            <a:pPr defTabSz="699286" fontAlgn="base">
              <a:spcBef>
                <a:spcPct val="0"/>
              </a:spcBef>
              <a:spcAft>
                <a:spcPct val="0"/>
              </a:spcAft>
            </a:pPr>
            <a:r>
              <a:rPr lang="en-US" sz="2400" spc="-39" dirty="0" smtClean="0">
                <a:gradFill>
                  <a:gsLst>
                    <a:gs pos="0">
                      <a:srgbClr val="FFFFFF"/>
                    </a:gs>
                    <a:gs pos="100000">
                      <a:srgbClr val="FFFFFF"/>
                    </a:gs>
                  </a:gsLst>
                  <a:lin ang="5400000" scaled="0"/>
                </a:gradFill>
                <a:latin typeface="Segoe UI Light"/>
                <a:ea typeface="Segoe UI" pitchFamily="34" charset="0"/>
                <a:cs typeface="Segoe UI" pitchFamily="34" charset="0"/>
              </a:rPr>
              <a:t>3. Plan for</a:t>
            </a:r>
          </a:p>
          <a:p>
            <a:pPr defTabSz="699286" fontAlgn="base">
              <a:spcBef>
                <a:spcPct val="0"/>
              </a:spcBef>
              <a:spcAft>
                <a:spcPct val="0"/>
              </a:spcAft>
            </a:pPr>
            <a:r>
              <a:rPr lang="en-US" sz="2400" spc="-39" dirty="0" smtClean="0">
                <a:gradFill>
                  <a:gsLst>
                    <a:gs pos="0">
                      <a:srgbClr val="FFFFFF"/>
                    </a:gs>
                    <a:gs pos="100000">
                      <a:srgbClr val="FFFFFF"/>
                    </a:gs>
                  </a:gsLst>
                  <a:lin ang="5400000" scaled="0"/>
                </a:gradFill>
                <a:latin typeface="Segoe UI Light"/>
                <a:ea typeface="Segoe UI" pitchFamily="34" charset="0"/>
                <a:cs typeface="Segoe UI" pitchFamily="34" charset="0"/>
              </a:rPr>
              <a:t>Social</a:t>
            </a:r>
            <a:endParaRPr lang="en-US" sz="2400" spc="-39" dirty="0">
              <a:gradFill>
                <a:gsLst>
                  <a:gs pos="0">
                    <a:srgbClr val="FFFFFF"/>
                  </a:gs>
                  <a:gs pos="100000">
                    <a:srgbClr val="FFFFFF"/>
                  </a:gs>
                </a:gsLst>
                <a:lin ang="5400000" scaled="0"/>
              </a:gradFill>
              <a:latin typeface="Segoe UI Light"/>
              <a:ea typeface="Segoe UI" pitchFamily="34" charset="0"/>
              <a:cs typeface="Segoe UI" pitchFamily="34" charset="0"/>
            </a:endParaRPr>
          </a:p>
        </p:txBody>
      </p:sp>
      <p:sp>
        <p:nvSpPr>
          <p:cNvPr id="23" name="Rectangle 22"/>
          <p:cNvSpPr/>
          <p:nvPr/>
        </p:nvSpPr>
        <p:spPr bwMode="auto">
          <a:xfrm>
            <a:off x="9575807" y="2139857"/>
            <a:ext cx="2144468" cy="1586005"/>
          </a:xfrm>
          <a:prstGeom prst="rect">
            <a:avLst/>
          </a:prstGeom>
          <a:solidFill>
            <a:srgbClr val="EB3C00"/>
          </a:solidFill>
          <a:ln>
            <a:solidFill>
              <a:srgbClr val="E039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954" tIns="34978" rIns="34978" bIns="69954" numCol="1" spcCol="0" rtlCol="0" fromWordArt="0" anchor="b" anchorCtr="0" forceAA="0" compatLnSpc="1">
            <a:prstTxWarp prst="textNoShape">
              <a:avLst/>
            </a:prstTxWarp>
            <a:noAutofit/>
          </a:bodyPr>
          <a:lstStyle/>
          <a:p>
            <a:pPr defTabSz="699286" fontAlgn="base">
              <a:spcBef>
                <a:spcPct val="0"/>
              </a:spcBef>
              <a:spcAft>
                <a:spcPct val="0"/>
              </a:spcAft>
            </a:pPr>
            <a:r>
              <a:rPr lang="en-US" sz="2400" spc="-39" dirty="0" smtClean="0">
                <a:gradFill>
                  <a:gsLst>
                    <a:gs pos="0">
                      <a:srgbClr val="FFFFFF"/>
                    </a:gs>
                    <a:gs pos="100000">
                      <a:srgbClr val="FFFFFF"/>
                    </a:gs>
                  </a:gsLst>
                  <a:lin ang="5400000" scaled="0"/>
                </a:gradFill>
                <a:latin typeface="Segoe UI Light"/>
                <a:ea typeface="Segoe UI" pitchFamily="34" charset="0"/>
                <a:cs typeface="Segoe UI" pitchFamily="34" charset="0"/>
              </a:rPr>
              <a:t>2. Plan for</a:t>
            </a:r>
          </a:p>
          <a:p>
            <a:pPr defTabSz="699286" fontAlgn="base">
              <a:spcBef>
                <a:spcPct val="0"/>
              </a:spcBef>
              <a:spcAft>
                <a:spcPct val="0"/>
              </a:spcAft>
            </a:pPr>
            <a:r>
              <a:rPr lang="en-US" sz="2400" spc="-39" dirty="0" smtClean="0">
                <a:gradFill>
                  <a:gsLst>
                    <a:gs pos="0">
                      <a:srgbClr val="FFFFFF"/>
                    </a:gs>
                    <a:gs pos="100000">
                      <a:srgbClr val="FFFFFF"/>
                    </a:gs>
                  </a:gsLst>
                  <a:lin ang="5400000" scaled="0"/>
                </a:gradFill>
                <a:latin typeface="Segoe UI Light"/>
                <a:ea typeface="Segoe UI" pitchFamily="34" charset="0"/>
                <a:cs typeface="Segoe UI" pitchFamily="34" charset="0"/>
              </a:rPr>
              <a:t>Search</a:t>
            </a:r>
            <a:endParaRPr lang="en-US" sz="2400" spc="-39" dirty="0">
              <a:gradFill>
                <a:gsLst>
                  <a:gs pos="0">
                    <a:srgbClr val="FFFFFF"/>
                  </a:gs>
                  <a:gs pos="100000">
                    <a:srgbClr val="FFFFFF"/>
                  </a:gs>
                </a:gsLst>
                <a:lin ang="5400000" scaled="0"/>
              </a:gradFill>
              <a:latin typeface="Segoe UI Light"/>
              <a:ea typeface="Segoe UI" pitchFamily="34" charset="0"/>
              <a:cs typeface="Segoe UI" pitchFamily="34" charset="0"/>
            </a:endParaRPr>
          </a:p>
        </p:txBody>
      </p:sp>
      <p:sp>
        <p:nvSpPr>
          <p:cNvPr id="24" name="Rectangle 23"/>
          <p:cNvSpPr/>
          <p:nvPr/>
        </p:nvSpPr>
        <p:spPr bwMode="auto">
          <a:xfrm>
            <a:off x="7313995" y="2139857"/>
            <a:ext cx="2144468" cy="1586005"/>
          </a:xfrm>
          <a:prstGeom prst="rect">
            <a:avLst/>
          </a:prstGeom>
          <a:solidFill>
            <a:srgbClr val="EB3C00"/>
          </a:solidFill>
          <a:ln>
            <a:solidFill>
              <a:srgbClr val="E039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954" tIns="34978" rIns="34978" bIns="69954" numCol="1" spcCol="0" rtlCol="0" fromWordArt="0" anchor="b" anchorCtr="0" forceAA="0" compatLnSpc="1">
            <a:prstTxWarp prst="textNoShape">
              <a:avLst/>
            </a:prstTxWarp>
            <a:noAutofit/>
          </a:bodyPr>
          <a:lstStyle/>
          <a:p>
            <a:pPr defTabSz="699286" fontAlgn="base">
              <a:spcBef>
                <a:spcPct val="0"/>
              </a:spcBef>
              <a:spcAft>
                <a:spcPct val="0"/>
              </a:spcAft>
            </a:pPr>
            <a:r>
              <a:rPr lang="en-US" sz="2400" spc="-39" dirty="0" smtClean="0">
                <a:gradFill>
                  <a:gsLst>
                    <a:gs pos="0">
                      <a:srgbClr val="FFFFFF"/>
                    </a:gs>
                    <a:gs pos="100000">
                      <a:srgbClr val="FFFFFF"/>
                    </a:gs>
                  </a:gsLst>
                  <a:lin ang="5400000" scaled="0"/>
                </a:gradFill>
                <a:latin typeface="Segoe UI Light"/>
                <a:ea typeface="Segoe UI" pitchFamily="34" charset="0"/>
                <a:cs typeface="Segoe UI" pitchFamily="34" charset="0"/>
              </a:rPr>
              <a:t>1. Organize Content</a:t>
            </a:r>
            <a:endParaRPr lang="en-US" sz="2400" spc="-39" dirty="0">
              <a:gradFill>
                <a:gsLst>
                  <a:gs pos="0">
                    <a:srgbClr val="FFFFFF"/>
                  </a:gs>
                  <a:gs pos="100000">
                    <a:srgbClr val="FFFFFF"/>
                  </a:gs>
                </a:gsLst>
                <a:lin ang="5400000" scaled="0"/>
              </a:gradFill>
              <a:latin typeface="Segoe UI Light"/>
              <a:ea typeface="Segoe UI" pitchFamily="34" charset="0"/>
              <a:cs typeface="Segoe UI" pitchFamily="34" charset="0"/>
            </a:endParaRPr>
          </a:p>
        </p:txBody>
      </p:sp>
      <p:sp>
        <p:nvSpPr>
          <p:cNvPr id="25" name="Rectangle 24"/>
          <p:cNvSpPr/>
          <p:nvPr/>
        </p:nvSpPr>
        <p:spPr bwMode="auto">
          <a:xfrm>
            <a:off x="531948" y="2140946"/>
            <a:ext cx="6664703" cy="2686064"/>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954" tIns="34978" rIns="34978" bIns="69954" numCol="1" spcCol="0" rtlCol="0" fromWordArt="0" anchor="b" anchorCtr="0" forceAA="0" compatLnSpc="1">
            <a:prstTxWarp prst="textNoShape">
              <a:avLst/>
            </a:prstTxWarp>
            <a:noAutofit/>
          </a:bodyPr>
          <a:lstStyle/>
          <a:p>
            <a:pPr algn="ctr" defTabSz="699286" fontAlgn="base">
              <a:spcBef>
                <a:spcPct val="0"/>
              </a:spcBef>
              <a:spcAft>
                <a:spcPct val="0"/>
              </a:spcAft>
            </a:pPr>
            <a:r>
              <a:rPr lang="en-US" sz="6729" spc="-39" dirty="0">
                <a:gradFill>
                  <a:gsLst>
                    <a:gs pos="0">
                      <a:srgbClr val="FFFFFF"/>
                    </a:gs>
                    <a:gs pos="100000">
                      <a:srgbClr val="FFFFFF"/>
                    </a:gs>
                  </a:gsLst>
                  <a:lin ang="5400000" scaled="0"/>
                </a:gradFill>
                <a:latin typeface="Segoe UI Light"/>
                <a:ea typeface="Segoe UI" pitchFamily="34" charset="0"/>
                <a:cs typeface="Segoe UI" pitchFamily="34" charset="0"/>
              </a:rPr>
              <a:t>SHARE</a:t>
            </a: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1948" y="2140398"/>
            <a:ext cx="6664703" cy="4481064"/>
          </a:xfrm>
          <a:prstGeom prst="rect">
            <a:avLst/>
          </a:prstGeom>
        </p:spPr>
      </p:pic>
      <p:sp>
        <p:nvSpPr>
          <p:cNvPr id="10" name="Rectangle 9"/>
          <p:cNvSpPr/>
          <p:nvPr/>
        </p:nvSpPr>
        <p:spPr bwMode="auto">
          <a:xfrm>
            <a:off x="7383361" y="147397"/>
            <a:ext cx="183369" cy="186521"/>
          </a:xfrm>
          <a:prstGeom prst="rect">
            <a:avLst/>
          </a:prstGeom>
          <a:noFill/>
          <a:ln w="3175">
            <a:solidFill>
              <a:srgbClr val="50505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
        <p:nvSpPr>
          <p:cNvPr id="11" name="Rectangle 10"/>
          <p:cNvSpPr/>
          <p:nvPr/>
        </p:nvSpPr>
        <p:spPr bwMode="auto">
          <a:xfrm>
            <a:off x="7383361" y="144465"/>
            <a:ext cx="1143000" cy="1143000"/>
          </a:xfrm>
          <a:prstGeom prst="rect">
            <a:avLst/>
          </a:prstGeom>
          <a:solidFill>
            <a:srgbClr val="FFB900"/>
          </a:solidFill>
          <a:ln w="254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endParaRPr lang="en-US" sz="1400" dirty="0">
              <a:gradFill>
                <a:gsLst>
                  <a:gs pos="0">
                    <a:srgbClr val="FFFFFF"/>
                  </a:gs>
                  <a:gs pos="100000">
                    <a:srgbClr val="FFFFFF"/>
                  </a:gs>
                </a:gsLst>
                <a:lin ang="5400000" scaled="0"/>
              </a:gradFill>
              <a:ea typeface="Segoe UI" pitchFamily="34" charset="0"/>
              <a:cs typeface="Segoe UI" pitchFamily="34" charset="0"/>
            </a:endParaRPr>
          </a:p>
        </p:txBody>
      </p:sp>
      <p:sp>
        <p:nvSpPr>
          <p:cNvPr id="12" name="Rectangle 11"/>
          <p:cNvSpPr/>
          <p:nvPr/>
        </p:nvSpPr>
        <p:spPr bwMode="auto">
          <a:xfrm>
            <a:off x="8678761" y="144463"/>
            <a:ext cx="1067043" cy="1143001"/>
          </a:xfrm>
          <a:prstGeom prst="rect">
            <a:avLst/>
          </a:prstGeom>
          <a:solidFill>
            <a:srgbClr val="FF8C00"/>
          </a:solidFill>
          <a:ln w="254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US" sz="28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13" name="Rectangle 12"/>
          <p:cNvSpPr/>
          <p:nvPr/>
        </p:nvSpPr>
        <p:spPr bwMode="auto">
          <a:xfrm>
            <a:off x="9952281" y="144462"/>
            <a:ext cx="1012479" cy="1143001"/>
          </a:xfrm>
          <a:prstGeom prst="rect">
            <a:avLst/>
          </a:prstGeom>
          <a:solidFill>
            <a:srgbClr val="EB3C00"/>
          </a:solidFill>
          <a:ln w="25400">
            <a:solidFill>
              <a:srgbClr val="00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
        <p:nvSpPr>
          <p:cNvPr id="14" name="Rectangle 13"/>
          <p:cNvSpPr/>
          <p:nvPr/>
        </p:nvSpPr>
        <p:spPr bwMode="auto">
          <a:xfrm>
            <a:off x="11171237" y="144462"/>
            <a:ext cx="1088924" cy="1143001"/>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
        <p:nvSpPr>
          <p:cNvPr id="16" name="Rectangle 15"/>
          <p:cNvSpPr/>
          <p:nvPr/>
        </p:nvSpPr>
        <p:spPr bwMode="auto">
          <a:xfrm>
            <a:off x="7313995" y="5368583"/>
            <a:ext cx="4406280" cy="1252879"/>
          </a:xfrm>
          <a:prstGeom prst="rect">
            <a:avLst/>
          </a:prstGeom>
          <a:solidFill>
            <a:srgbClr val="EB3C00"/>
          </a:solidFill>
          <a:ln>
            <a:solidFill>
              <a:srgbClr val="E039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954" tIns="34978" rIns="34978" bIns="69954" numCol="1" spcCol="0" rtlCol="0" fromWordArt="0" anchor="b" anchorCtr="0" forceAA="0" compatLnSpc="1">
            <a:prstTxWarp prst="textNoShape">
              <a:avLst/>
            </a:prstTxWarp>
            <a:noAutofit/>
          </a:bodyPr>
          <a:lstStyle/>
          <a:p>
            <a:pPr defTabSz="699286" fontAlgn="base">
              <a:spcBef>
                <a:spcPct val="0"/>
              </a:spcBef>
              <a:spcAft>
                <a:spcPct val="0"/>
              </a:spcAft>
            </a:pPr>
            <a:r>
              <a:rPr lang="en-US" sz="2400" spc="-39" dirty="0" smtClean="0">
                <a:gradFill>
                  <a:gsLst>
                    <a:gs pos="0">
                      <a:srgbClr val="FFFFFF"/>
                    </a:gs>
                    <a:gs pos="100000">
                      <a:srgbClr val="FFFFFF"/>
                    </a:gs>
                  </a:gsLst>
                  <a:lin ang="5400000" scaled="0"/>
                </a:gradFill>
                <a:latin typeface="Segoe UI Light"/>
                <a:ea typeface="Segoe UI" pitchFamily="34" charset="0"/>
                <a:cs typeface="Segoe UI" pitchFamily="34" charset="0"/>
              </a:rPr>
              <a:t>5. Move to the cloud (Office 365)</a:t>
            </a:r>
            <a:endParaRPr lang="en-US" sz="2400" spc="-39" dirty="0">
              <a:gradFill>
                <a:gsLst>
                  <a:gs pos="0">
                    <a:srgbClr val="FFFFFF"/>
                  </a:gs>
                  <a:gs pos="100000">
                    <a:srgbClr val="FFFFFF"/>
                  </a:gs>
                </a:gsLst>
                <a:lin ang="5400000" scaled="0"/>
              </a:gradFill>
              <a:latin typeface="Segoe UI Light"/>
              <a:ea typeface="Segoe UI" pitchFamily="34" charset="0"/>
              <a:cs typeface="Segoe UI" pitchFamily="34" charset="0"/>
            </a:endParaRPr>
          </a:p>
        </p:txBody>
      </p:sp>
    </p:spTree>
    <p:extLst>
      <p:ext uri="{BB962C8B-B14F-4D97-AF65-F5344CB8AC3E}">
        <p14:creationId xmlns:p14="http://schemas.microsoft.com/office/powerpoint/2010/main" val="256371529"/>
      </p:ext>
    </p:extLst>
  </p:cSld>
  <p:clrMapOvr>
    <a:masterClrMapping/>
  </p:clrMapOvr>
  <p:transition>
    <p:fade/>
  </p:transition>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Agenda</a:t>
            </a:r>
            <a:endParaRPr lang="en-US" dirty="0"/>
          </a:p>
        </p:txBody>
      </p:sp>
      <p:sp>
        <p:nvSpPr>
          <p:cNvPr id="4" name="Rectangle 3"/>
          <p:cNvSpPr/>
          <p:nvPr/>
        </p:nvSpPr>
        <p:spPr bwMode="auto">
          <a:xfrm>
            <a:off x="808037" y="2509595"/>
            <a:ext cx="183369" cy="186521"/>
          </a:xfrm>
          <a:prstGeom prst="rect">
            <a:avLst/>
          </a:prstGeom>
          <a:noFill/>
          <a:ln w="3175">
            <a:solidFill>
              <a:srgbClr val="50505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
        <p:nvSpPr>
          <p:cNvPr id="5" name="Rectangle 4"/>
          <p:cNvSpPr/>
          <p:nvPr/>
        </p:nvSpPr>
        <p:spPr bwMode="auto">
          <a:xfrm>
            <a:off x="808037" y="2506662"/>
            <a:ext cx="2697480" cy="2744787"/>
          </a:xfrm>
          <a:prstGeom prst="rect">
            <a:avLst/>
          </a:prstGeom>
          <a:solidFill>
            <a:srgbClr val="FFB900"/>
          </a:solidFill>
          <a:ln w="254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800" dirty="0">
                <a:gradFill>
                  <a:gsLst>
                    <a:gs pos="0">
                      <a:srgbClr val="FFFFFF"/>
                    </a:gs>
                    <a:gs pos="100000">
                      <a:srgbClr val="FFFFFF"/>
                    </a:gs>
                  </a:gsLst>
                  <a:lin ang="5400000" scaled="0"/>
                </a:gradFill>
                <a:ea typeface="Segoe UI" pitchFamily="34" charset="0"/>
                <a:cs typeface="Segoe UI" pitchFamily="34" charset="0"/>
              </a:rPr>
              <a:t>Making the Most of Today’s Investment</a:t>
            </a:r>
          </a:p>
          <a:p>
            <a:pPr defTabSz="932472" fontAlgn="base">
              <a:lnSpc>
                <a:spcPct val="90000"/>
              </a:lnSpc>
              <a:spcBef>
                <a:spcPct val="0"/>
              </a:spcBef>
              <a:spcAft>
                <a:spcPct val="0"/>
              </a:spcAft>
            </a:pP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
        <p:nvSpPr>
          <p:cNvPr id="6" name="Rectangle 5"/>
          <p:cNvSpPr/>
          <p:nvPr/>
        </p:nvSpPr>
        <p:spPr bwMode="auto">
          <a:xfrm>
            <a:off x="3550994" y="2506662"/>
            <a:ext cx="2697480" cy="2744787"/>
          </a:xfrm>
          <a:prstGeom prst="rect">
            <a:avLst/>
          </a:prstGeom>
          <a:solidFill>
            <a:srgbClr val="FF8C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2800">
                <a:gradFill>
                  <a:gsLst>
                    <a:gs pos="0">
                      <a:srgbClr val="FFFFFF"/>
                    </a:gs>
                    <a:gs pos="100000">
                      <a:srgbClr val="FFFFFF"/>
                    </a:gs>
                  </a:gsLst>
                  <a:lin ang="5400000" scaled="0"/>
                </a:gradFill>
                <a:ea typeface="Segoe UI" pitchFamily="34" charset="0"/>
                <a:cs typeface="Segoe UI" pitchFamily="34" charset="0"/>
              </a:rPr>
              <a:t>What’s New in SharePoint 2013?</a:t>
            </a: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
        <p:nvSpPr>
          <p:cNvPr id="7" name="Rectangle 6"/>
          <p:cNvSpPr/>
          <p:nvPr/>
        </p:nvSpPr>
        <p:spPr bwMode="auto">
          <a:xfrm>
            <a:off x="6293951" y="2506662"/>
            <a:ext cx="2697480" cy="2744787"/>
          </a:xfrm>
          <a:prstGeom prst="rect">
            <a:avLst/>
          </a:prstGeom>
          <a:solidFill>
            <a:srgbClr val="EB3C00"/>
          </a:solidFill>
          <a:ln w="254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2800" dirty="0" smtClean="0">
                <a:gradFill>
                  <a:gsLst>
                    <a:gs pos="0">
                      <a:srgbClr val="FFFFFF"/>
                    </a:gs>
                    <a:gs pos="100000">
                      <a:srgbClr val="FFFFFF"/>
                    </a:gs>
                  </a:gsLst>
                  <a:lin ang="5400000" scaled="0"/>
                </a:gradFill>
                <a:ea typeface="Segoe UI" pitchFamily="34" charset="0"/>
                <a:cs typeface="Segoe UI" pitchFamily="34" charset="0"/>
              </a:rPr>
              <a:t>Things to Prepare for Now</a:t>
            </a: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
        <p:nvSpPr>
          <p:cNvPr id="8" name="Rectangle 7"/>
          <p:cNvSpPr/>
          <p:nvPr/>
        </p:nvSpPr>
        <p:spPr bwMode="auto">
          <a:xfrm>
            <a:off x="9036908" y="2506661"/>
            <a:ext cx="2697480" cy="2744787"/>
          </a:xfrm>
          <a:prstGeom prst="rect">
            <a:avLst/>
          </a:prstGeom>
          <a:solidFill>
            <a:schemeClr val="accent6"/>
          </a:solidFill>
          <a:ln w="25400">
            <a:solidFill>
              <a:srgbClr val="00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800" dirty="0">
                <a:gradFill>
                  <a:gsLst>
                    <a:gs pos="0">
                      <a:srgbClr val="FFFFFF"/>
                    </a:gs>
                    <a:gs pos="100000">
                      <a:srgbClr val="FFFFFF"/>
                    </a:gs>
                  </a:gsLst>
                  <a:lin ang="5400000" scaled="0"/>
                </a:gradFill>
                <a:ea typeface="Segoe UI" pitchFamily="34" charset="0"/>
                <a:cs typeface="Segoe UI" pitchFamily="34" charset="0"/>
              </a:rPr>
              <a:t>Your SharePoint Journey</a:t>
            </a:r>
          </a:p>
        </p:txBody>
      </p:sp>
    </p:spTree>
    <p:extLst>
      <p:ext uri="{BB962C8B-B14F-4D97-AF65-F5344CB8AC3E}">
        <p14:creationId xmlns:p14="http://schemas.microsoft.com/office/powerpoint/2010/main" val="2373183839"/>
      </p:ext>
    </p:extLst>
  </p:cSld>
  <p:clrMapOvr>
    <a:masterClrMapping/>
  </p:clrMapOvr>
  <p:transition>
    <p:fade/>
  </p:transition>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94037" y="1439862"/>
            <a:ext cx="7391400" cy="5318960"/>
          </a:xfrm>
          <a:prstGeom prst="rect">
            <a:avLst/>
          </a:prstGeom>
        </p:spPr>
      </p:pic>
      <p:sp>
        <p:nvSpPr>
          <p:cNvPr id="3" name="Title 2"/>
          <p:cNvSpPr>
            <a:spLocks noGrp="1"/>
          </p:cNvSpPr>
          <p:nvPr>
            <p:ph type="title"/>
          </p:nvPr>
        </p:nvSpPr>
        <p:spPr/>
        <p:txBody>
          <a:bodyPr/>
          <a:lstStyle/>
          <a:p>
            <a:r>
              <a:rPr lang="en-US" dirty="0" smtClean="0"/>
              <a:t>Bob’s SharePoint Journey</a:t>
            </a:r>
            <a:endParaRPr lang="en-US" dirty="0"/>
          </a:p>
        </p:txBody>
      </p:sp>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494989" y="4868862"/>
            <a:ext cx="1599048" cy="1485900"/>
          </a:xfrm>
          <a:prstGeom prst="rect">
            <a:avLst/>
          </a:prstGeom>
        </p:spPr>
      </p:pic>
    </p:spTree>
    <p:extLst>
      <p:ext uri="{BB962C8B-B14F-4D97-AF65-F5344CB8AC3E}">
        <p14:creationId xmlns:p14="http://schemas.microsoft.com/office/powerpoint/2010/main" val="1541967655"/>
      </p:ext>
    </p:extLst>
  </p:cSld>
  <p:clrMapOvr>
    <a:masterClrMapping/>
  </p:clrMapOvr>
  <p:transition>
    <p:fade/>
  </p:transition>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103437" y="601662"/>
            <a:ext cx="9745017" cy="5693866"/>
          </a:xfrm>
          <a:prstGeom prst="rect">
            <a:avLst/>
          </a:prstGeom>
        </p:spPr>
        <p:txBody>
          <a:bodyPr wrap="square">
            <a:spAutoFit/>
          </a:bodyPr>
          <a:lstStyle/>
          <a:p>
            <a:r>
              <a:rPr lang="en-US" sz="2800" dirty="0" smtClean="0">
                <a:solidFill>
                  <a:srgbClr val="505050"/>
                </a:solidFill>
              </a:rPr>
              <a:t>Bob’s Journey:</a:t>
            </a:r>
            <a:endParaRPr lang="en-US" sz="2800" dirty="0">
              <a:solidFill>
                <a:srgbClr val="505050"/>
              </a:solidFill>
            </a:endParaRPr>
          </a:p>
          <a:p>
            <a:endParaRPr lang="en-US" sz="2800" dirty="0">
              <a:solidFill>
                <a:srgbClr val="505050"/>
              </a:solidFill>
            </a:endParaRPr>
          </a:p>
          <a:p>
            <a:r>
              <a:rPr lang="en-US" sz="2800" dirty="0">
                <a:solidFill>
                  <a:srgbClr val="505050"/>
                </a:solidFill>
              </a:rPr>
              <a:t>1. He </a:t>
            </a:r>
            <a:r>
              <a:rPr lang="en-US" sz="2800" dirty="0" smtClean="0">
                <a:solidFill>
                  <a:srgbClr val="505050"/>
                </a:solidFill>
              </a:rPr>
              <a:t>deployed SharePoint 2007</a:t>
            </a:r>
            <a:r>
              <a:rPr lang="en-US" sz="2800" dirty="0" smtClean="0">
                <a:solidFill>
                  <a:srgbClr val="505050"/>
                </a:solidFill>
                <a:sym typeface="Wingdings" panose="05000000000000000000" pitchFamily="2" charset="2"/>
              </a:rPr>
              <a:t></a:t>
            </a:r>
            <a:r>
              <a:rPr lang="en-US" sz="2800" dirty="0" smtClean="0">
                <a:solidFill>
                  <a:srgbClr val="505050"/>
                </a:solidFill>
              </a:rPr>
              <a:t>2010</a:t>
            </a:r>
            <a:endParaRPr lang="en-US" sz="2800" dirty="0">
              <a:solidFill>
                <a:srgbClr val="505050"/>
              </a:solidFill>
            </a:endParaRPr>
          </a:p>
          <a:p>
            <a:r>
              <a:rPr lang="en-US" sz="2800" dirty="0">
                <a:solidFill>
                  <a:srgbClr val="505050"/>
                </a:solidFill>
              </a:rPr>
              <a:t>2. Thinking about 2013</a:t>
            </a:r>
          </a:p>
          <a:p>
            <a:r>
              <a:rPr lang="en-US" sz="2800" dirty="0">
                <a:solidFill>
                  <a:srgbClr val="505050"/>
                </a:solidFill>
              </a:rPr>
              <a:t>3. Wants to prepare better than he did </a:t>
            </a:r>
            <a:r>
              <a:rPr lang="en-US" sz="2800" dirty="0" smtClean="0">
                <a:solidFill>
                  <a:srgbClr val="505050"/>
                </a:solidFill>
              </a:rPr>
              <a:t>for 2007</a:t>
            </a:r>
            <a:r>
              <a:rPr lang="en-US" sz="2800" dirty="0" smtClean="0">
                <a:solidFill>
                  <a:srgbClr val="505050"/>
                </a:solidFill>
                <a:sym typeface="Wingdings" panose="05000000000000000000" pitchFamily="2" charset="2"/>
              </a:rPr>
              <a:t></a:t>
            </a:r>
            <a:r>
              <a:rPr lang="en-US" sz="2800" dirty="0" smtClean="0">
                <a:solidFill>
                  <a:srgbClr val="505050"/>
                </a:solidFill>
              </a:rPr>
              <a:t>2010</a:t>
            </a:r>
            <a:endParaRPr lang="en-US" sz="2800" dirty="0">
              <a:solidFill>
                <a:srgbClr val="505050"/>
              </a:solidFill>
            </a:endParaRPr>
          </a:p>
          <a:p>
            <a:pPr marL="809271" lvl="1" indent="-342900">
              <a:buFont typeface="Arial" panose="020B0604020202020204" pitchFamily="34" charset="0"/>
              <a:buChar char="•"/>
            </a:pPr>
            <a:r>
              <a:rPr lang="en-US" sz="2800" dirty="0" smtClean="0">
                <a:solidFill>
                  <a:srgbClr val="505050"/>
                </a:solidFill>
              </a:rPr>
              <a:t>He </a:t>
            </a:r>
            <a:r>
              <a:rPr lang="en-US" sz="2800" dirty="0">
                <a:solidFill>
                  <a:srgbClr val="505050"/>
                </a:solidFill>
              </a:rPr>
              <a:t>switched on </a:t>
            </a:r>
            <a:r>
              <a:rPr lang="en-US" sz="2800" dirty="0" smtClean="0">
                <a:solidFill>
                  <a:srgbClr val="505050"/>
                </a:solidFill>
              </a:rPr>
              <a:t>social, but didn’t get quality participation</a:t>
            </a:r>
            <a:endParaRPr lang="en-US" sz="2800" dirty="0">
              <a:solidFill>
                <a:srgbClr val="505050"/>
              </a:solidFill>
            </a:endParaRPr>
          </a:p>
          <a:p>
            <a:pPr marL="809271" lvl="1" indent="-342900">
              <a:buFont typeface="Arial" panose="020B0604020202020204" pitchFamily="34" charset="0"/>
              <a:buChar char="•"/>
            </a:pPr>
            <a:r>
              <a:rPr lang="en-US" sz="2800" dirty="0" smtClean="0">
                <a:solidFill>
                  <a:srgbClr val="505050"/>
                </a:solidFill>
              </a:rPr>
              <a:t>He </a:t>
            </a:r>
            <a:r>
              <a:rPr lang="en-US" sz="2800" dirty="0">
                <a:solidFill>
                  <a:srgbClr val="505050"/>
                </a:solidFill>
              </a:rPr>
              <a:t>switched on </a:t>
            </a:r>
            <a:r>
              <a:rPr lang="en-US" sz="2800" dirty="0" smtClean="0">
                <a:solidFill>
                  <a:srgbClr val="505050"/>
                </a:solidFill>
              </a:rPr>
              <a:t>search, but didn’t get good results</a:t>
            </a:r>
            <a:endParaRPr lang="en-US" sz="2800" dirty="0">
              <a:solidFill>
                <a:srgbClr val="505050"/>
              </a:solidFill>
            </a:endParaRPr>
          </a:p>
          <a:p>
            <a:pPr marL="809271" lvl="1" indent="-342900">
              <a:buFont typeface="Arial" panose="020B0604020202020204" pitchFamily="34" charset="0"/>
              <a:buChar char="•"/>
            </a:pPr>
            <a:r>
              <a:rPr lang="en-US" sz="2800" dirty="0" smtClean="0">
                <a:solidFill>
                  <a:srgbClr val="505050"/>
                </a:solidFill>
              </a:rPr>
              <a:t>Site content could be organized better</a:t>
            </a:r>
          </a:p>
          <a:p>
            <a:pPr marL="809271" lvl="1" indent="-342900">
              <a:buFont typeface="Arial" panose="020B0604020202020204" pitchFamily="34" charset="0"/>
              <a:buChar char="•"/>
            </a:pPr>
            <a:r>
              <a:rPr lang="en-US" sz="2800" dirty="0" smtClean="0">
                <a:solidFill>
                  <a:srgbClr val="505050"/>
                </a:solidFill>
              </a:rPr>
              <a:t>Little </a:t>
            </a:r>
            <a:r>
              <a:rPr lang="en-US" sz="2800" dirty="0">
                <a:solidFill>
                  <a:srgbClr val="505050"/>
                </a:solidFill>
              </a:rPr>
              <a:t>to no site governance</a:t>
            </a:r>
          </a:p>
          <a:p>
            <a:pPr marL="809271" lvl="1" indent="-342900">
              <a:buFont typeface="Arial" panose="020B0604020202020204" pitchFamily="34" charset="0"/>
              <a:buChar char="•"/>
            </a:pPr>
            <a:r>
              <a:rPr lang="en-US" sz="2800" dirty="0" smtClean="0">
                <a:solidFill>
                  <a:srgbClr val="505050"/>
                </a:solidFill>
              </a:rPr>
              <a:t>No </a:t>
            </a:r>
            <a:r>
              <a:rPr lang="en-US" sz="2800" dirty="0">
                <a:solidFill>
                  <a:srgbClr val="505050"/>
                </a:solidFill>
              </a:rPr>
              <a:t>ongoing 'love'</a:t>
            </a:r>
          </a:p>
          <a:p>
            <a:r>
              <a:rPr lang="en-US" sz="2800" dirty="0">
                <a:solidFill>
                  <a:srgbClr val="505050"/>
                </a:solidFill>
              </a:rPr>
              <a:t>4. </a:t>
            </a:r>
            <a:r>
              <a:rPr lang="en-US" sz="2800" dirty="0" smtClean="0">
                <a:solidFill>
                  <a:srgbClr val="505050"/>
                </a:solidFill>
              </a:rPr>
              <a:t>Wanted </a:t>
            </a:r>
            <a:r>
              <a:rPr lang="en-US" sz="2800" dirty="0">
                <a:solidFill>
                  <a:srgbClr val="505050"/>
                </a:solidFill>
              </a:rPr>
              <a:t>to understand his potential journey (before he embarks)</a:t>
            </a: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0837" y="144462"/>
            <a:ext cx="1599048" cy="1485900"/>
          </a:xfrm>
          <a:prstGeom prst="rect">
            <a:avLst/>
          </a:prstGeom>
        </p:spPr>
      </p:pic>
    </p:spTree>
    <p:extLst>
      <p:ext uri="{BB962C8B-B14F-4D97-AF65-F5344CB8AC3E}">
        <p14:creationId xmlns:p14="http://schemas.microsoft.com/office/powerpoint/2010/main" val="474803255"/>
      </p:ext>
    </p:extLst>
  </p:cSld>
  <p:clrMapOvr>
    <a:masterClrMapping/>
  </p:clrMapOvr>
  <p:transition>
    <p:fade/>
  </p:transition>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74639" y="295274"/>
            <a:ext cx="6553198" cy="1741321"/>
          </a:xfrm>
        </p:spPr>
        <p:txBody>
          <a:bodyPr/>
          <a:lstStyle/>
          <a:p>
            <a:r>
              <a:rPr lang="en-US" dirty="0" smtClean="0">
                <a:ea typeface="Segoe UI" pitchFamily="34" charset="0"/>
                <a:cs typeface="Segoe UI" pitchFamily="34" charset="0"/>
              </a:rPr>
              <a:t>Your SharePoint Journey</a:t>
            </a:r>
            <a:endParaRPr lang="en-US" dirty="0"/>
          </a:p>
        </p:txBody>
      </p:sp>
      <p:sp>
        <p:nvSpPr>
          <p:cNvPr id="21" name="Rectangle 20"/>
          <p:cNvSpPr/>
          <p:nvPr/>
        </p:nvSpPr>
        <p:spPr bwMode="auto">
          <a:xfrm>
            <a:off x="8972984" y="652942"/>
            <a:ext cx="2281230" cy="1812509"/>
          </a:xfrm>
          <a:prstGeom prst="rect">
            <a:avLst/>
          </a:prstGeom>
          <a:solidFill>
            <a:schemeClr val="accent6"/>
          </a:solidFill>
          <a:ln>
            <a:solidFill>
              <a:srgbClr val="00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699286" fontAlgn="base">
              <a:lnSpc>
                <a:spcPct val="90000"/>
              </a:lnSpc>
              <a:spcBef>
                <a:spcPct val="0"/>
              </a:spcBef>
              <a:spcAft>
                <a:spcPct val="0"/>
              </a:spcAft>
            </a:pPr>
            <a:endParaRPr lang="en-US" sz="2400" spc="-39" dirty="0" smtClean="0">
              <a:gradFill>
                <a:gsLst>
                  <a:gs pos="0">
                    <a:srgbClr val="FFFFFF"/>
                  </a:gs>
                  <a:gs pos="100000">
                    <a:srgbClr val="FFFFFF"/>
                  </a:gs>
                </a:gsLst>
                <a:lin ang="5400000" scaled="0"/>
              </a:gradFill>
              <a:latin typeface="Segoe UI Light"/>
              <a:ea typeface="Segoe UI" pitchFamily="34" charset="0"/>
              <a:cs typeface="Segoe UI" pitchFamily="34" charset="0"/>
            </a:endParaRPr>
          </a:p>
          <a:p>
            <a:pPr defTabSz="699286" fontAlgn="base">
              <a:lnSpc>
                <a:spcPct val="90000"/>
              </a:lnSpc>
              <a:spcBef>
                <a:spcPct val="0"/>
              </a:spcBef>
              <a:spcAft>
                <a:spcPct val="0"/>
              </a:spcAft>
            </a:pPr>
            <a:endParaRPr lang="en-US" sz="2400" spc="-39" dirty="0">
              <a:gradFill>
                <a:gsLst>
                  <a:gs pos="0">
                    <a:srgbClr val="FFFFFF"/>
                  </a:gs>
                  <a:gs pos="100000">
                    <a:srgbClr val="FFFFFF"/>
                  </a:gs>
                </a:gsLst>
                <a:lin ang="5400000" scaled="0"/>
              </a:gradFill>
              <a:latin typeface="Segoe UI Light"/>
              <a:ea typeface="Segoe UI" pitchFamily="34" charset="0"/>
              <a:cs typeface="Segoe UI" pitchFamily="34" charset="0"/>
            </a:endParaRPr>
          </a:p>
          <a:p>
            <a:pPr defTabSz="699286" fontAlgn="base">
              <a:lnSpc>
                <a:spcPct val="90000"/>
              </a:lnSpc>
              <a:spcBef>
                <a:spcPct val="0"/>
              </a:spcBef>
              <a:spcAft>
                <a:spcPct val="0"/>
              </a:spcAft>
            </a:pPr>
            <a:r>
              <a:rPr lang="en-US" sz="2400" spc="-39" dirty="0" smtClean="0">
                <a:gradFill>
                  <a:gsLst>
                    <a:gs pos="0">
                      <a:srgbClr val="FFFFFF"/>
                    </a:gs>
                    <a:gs pos="100000">
                      <a:srgbClr val="FFFFFF"/>
                    </a:gs>
                  </a:gsLst>
                  <a:lin ang="5400000" scaled="0"/>
                </a:gradFill>
                <a:latin typeface="Segoe UI Light"/>
                <a:ea typeface="Segoe UI" pitchFamily="34" charset="0"/>
                <a:cs typeface="Segoe UI" pitchFamily="34" charset="0"/>
              </a:rPr>
              <a:t>4</a:t>
            </a:r>
            <a:r>
              <a:rPr lang="en-US" sz="2400" spc="-39" dirty="0">
                <a:gradFill>
                  <a:gsLst>
                    <a:gs pos="0">
                      <a:srgbClr val="FFFFFF"/>
                    </a:gs>
                    <a:gs pos="100000">
                      <a:srgbClr val="FFFFFF"/>
                    </a:gs>
                  </a:gsLst>
                  <a:lin ang="5400000" scaled="0"/>
                </a:gradFill>
                <a:latin typeface="Segoe UI Light"/>
                <a:ea typeface="Segoe UI" pitchFamily="34" charset="0"/>
                <a:cs typeface="Segoe UI" pitchFamily="34" charset="0"/>
              </a:rPr>
              <a:t>. Business </a:t>
            </a:r>
            <a:r>
              <a:rPr lang="en-US" sz="2400" spc="-39" dirty="0" smtClean="0">
                <a:gradFill>
                  <a:gsLst>
                    <a:gs pos="0">
                      <a:srgbClr val="FFFFFF"/>
                    </a:gs>
                    <a:gs pos="100000">
                      <a:srgbClr val="FFFFFF"/>
                    </a:gs>
                  </a:gsLst>
                  <a:lin ang="5400000" scaled="0"/>
                </a:gradFill>
                <a:latin typeface="Segoe UI Light"/>
                <a:ea typeface="Segoe UI" pitchFamily="34" charset="0"/>
                <a:cs typeface="Segoe UI" pitchFamily="34" charset="0"/>
              </a:rPr>
              <a:t>   Critical Solutions</a:t>
            </a:r>
            <a:endParaRPr lang="en-US" sz="2400" spc="-39" dirty="0">
              <a:gradFill>
                <a:gsLst>
                  <a:gs pos="0">
                    <a:srgbClr val="FFFFFF"/>
                  </a:gs>
                  <a:gs pos="100000">
                    <a:srgbClr val="FFFFFF"/>
                  </a:gs>
                </a:gsLst>
                <a:lin ang="5400000" scaled="0"/>
              </a:gradFill>
              <a:latin typeface="Segoe UI Light"/>
              <a:ea typeface="Segoe UI" pitchFamily="34" charset="0"/>
              <a:cs typeface="Segoe UI" pitchFamily="34" charset="0"/>
            </a:endParaRPr>
          </a:p>
        </p:txBody>
      </p:sp>
      <p:sp>
        <p:nvSpPr>
          <p:cNvPr id="22" name="Rectangle 21"/>
          <p:cNvSpPr/>
          <p:nvPr/>
        </p:nvSpPr>
        <p:spPr bwMode="auto">
          <a:xfrm>
            <a:off x="6294696" y="1641799"/>
            <a:ext cx="2144468" cy="1812509"/>
          </a:xfrm>
          <a:prstGeom prst="rect">
            <a:avLst/>
          </a:prstGeom>
          <a:solidFill>
            <a:schemeClr val="accent6"/>
          </a:solidFill>
          <a:ln>
            <a:solidFill>
              <a:srgbClr val="00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699286" fontAlgn="base">
              <a:lnSpc>
                <a:spcPct val="90000"/>
              </a:lnSpc>
              <a:spcBef>
                <a:spcPct val="0"/>
              </a:spcBef>
              <a:spcAft>
                <a:spcPct val="0"/>
              </a:spcAft>
            </a:pPr>
            <a:endParaRPr lang="en-US" sz="2400" spc="-39" dirty="0" smtClean="0">
              <a:gradFill>
                <a:gsLst>
                  <a:gs pos="0">
                    <a:srgbClr val="FFFFFF"/>
                  </a:gs>
                  <a:gs pos="100000">
                    <a:srgbClr val="FFFFFF"/>
                  </a:gs>
                </a:gsLst>
                <a:lin ang="5400000" scaled="0"/>
              </a:gradFill>
              <a:latin typeface="Segoe UI Light"/>
              <a:ea typeface="Segoe UI" pitchFamily="34" charset="0"/>
              <a:cs typeface="Segoe UI" pitchFamily="34" charset="0"/>
            </a:endParaRPr>
          </a:p>
          <a:p>
            <a:pPr defTabSz="699286" fontAlgn="base">
              <a:lnSpc>
                <a:spcPct val="90000"/>
              </a:lnSpc>
              <a:spcBef>
                <a:spcPct val="0"/>
              </a:spcBef>
              <a:spcAft>
                <a:spcPct val="0"/>
              </a:spcAft>
            </a:pPr>
            <a:endParaRPr lang="en-US" sz="2400" spc="-39" dirty="0">
              <a:gradFill>
                <a:gsLst>
                  <a:gs pos="0">
                    <a:srgbClr val="FFFFFF"/>
                  </a:gs>
                  <a:gs pos="100000">
                    <a:srgbClr val="FFFFFF"/>
                  </a:gs>
                </a:gsLst>
                <a:lin ang="5400000" scaled="0"/>
              </a:gradFill>
              <a:latin typeface="Segoe UI Light"/>
              <a:ea typeface="Segoe UI" pitchFamily="34" charset="0"/>
              <a:cs typeface="Segoe UI" pitchFamily="34" charset="0"/>
            </a:endParaRPr>
          </a:p>
          <a:p>
            <a:pPr defTabSz="699286" fontAlgn="base">
              <a:lnSpc>
                <a:spcPct val="90000"/>
              </a:lnSpc>
              <a:spcBef>
                <a:spcPct val="0"/>
              </a:spcBef>
              <a:spcAft>
                <a:spcPct val="0"/>
              </a:spcAft>
            </a:pPr>
            <a:r>
              <a:rPr lang="en-US" sz="2400" spc="-39" dirty="0" smtClean="0">
                <a:gradFill>
                  <a:gsLst>
                    <a:gs pos="0">
                      <a:srgbClr val="FFFFFF"/>
                    </a:gs>
                    <a:gs pos="100000">
                      <a:srgbClr val="FFFFFF"/>
                    </a:gs>
                  </a:gsLst>
                  <a:lin ang="5400000" scaled="0"/>
                </a:gradFill>
                <a:latin typeface="Segoe UI Light"/>
                <a:ea typeface="Segoe UI" pitchFamily="34" charset="0"/>
                <a:cs typeface="Segoe UI" pitchFamily="34" charset="0"/>
              </a:rPr>
              <a:t>3</a:t>
            </a:r>
            <a:r>
              <a:rPr lang="en-US" sz="2400" spc="-39" dirty="0">
                <a:gradFill>
                  <a:gsLst>
                    <a:gs pos="0">
                      <a:srgbClr val="FFFFFF"/>
                    </a:gs>
                    <a:gs pos="100000">
                      <a:srgbClr val="FFFFFF"/>
                    </a:gs>
                  </a:gsLst>
                  <a:lin ang="5400000" scaled="0"/>
                </a:gradFill>
                <a:latin typeface="Segoe UI Light"/>
                <a:ea typeface="Segoe UI" pitchFamily="34" charset="0"/>
                <a:cs typeface="Segoe UI" pitchFamily="34" charset="0"/>
              </a:rPr>
              <a:t>. Broad</a:t>
            </a:r>
          </a:p>
          <a:p>
            <a:pPr defTabSz="699286" fontAlgn="base">
              <a:lnSpc>
                <a:spcPct val="90000"/>
              </a:lnSpc>
              <a:spcBef>
                <a:spcPct val="0"/>
              </a:spcBef>
              <a:spcAft>
                <a:spcPct val="0"/>
              </a:spcAft>
            </a:pPr>
            <a:r>
              <a:rPr lang="en-US" sz="2400" spc="-39" dirty="0">
                <a:gradFill>
                  <a:gsLst>
                    <a:gs pos="0">
                      <a:srgbClr val="FFFFFF"/>
                    </a:gs>
                    <a:gs pos="100000">
                      <a:srgbClr val="FFFFFF"/>
                    </a:gs>
                  </a:gsLst>
                  <a:lin ang="5400000" scaled="0"/>
                </a:gradFill>
                <a:latin typeface="Segoe UI Light"/>
                <a:ea typeface="Segoe UI" pitchFamily="34" charset="0"/>
                <a:cs typeface="Segoe UI" pitchFamily="34" charset="0"/>
              </a:rPr>
              <a:t>Adoption</a:t>
            </a:r>
          </a:p>
        </p:txBody>
      </p:sp>
      <p:sp>
        <p:nvSpPr>
          <p:cNvPr id="23" name="Rectangle 22"/>
          <p:cNvSpPr/>
          <p:nvPr/>
        </p:nvSpPr>
        <p:spPr bwMode="auto">
          <a:xfrm>
            <a:off x="3479646" y="2648660"/>
            <a:ext cx="2281230" cy="1812509"/>
          </a:xfrm>
          <a:prstGeom prst="rect">
            <a:avLst/>
          </a:prstGeom>
          <a:solidFill>
            <a:schemeClr val="accent6"/>
          </a:solidFill>
          <a:ln>
            <a:solidFill>
              <a:srgbClr val="00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699286" fontAlgn="base">
              <a:lnSpc>
                <a:spcPct val="90000"/>
              </a:lnSpc>
              <a:spcBef>
                <a:spcPct val="0"/>
              </a:spcBef>
              <a:spcAft>
                <a:spcPct val="0"/>
              </a:spcAft>
            </a:pPr>
            <a:endParaRPr lang="en-US" sz="2400" spc="-39" dirty="0" smtClean="0">
              <a:gradFill>
                <a:gsLst>
                  <a:gs pos="0">
                    <a:srgbClr val="FFFFFF"/>
                  </a:gs>
                  <a:gs pos="100000">
                    <a:srgbClr val="FFFFFF"/>
                  </a:gs>
                </a:gsLst>
                <a:lin ang="5400000" scaled="0"/>
              </a:gradFill>
              <a:latin typeface="Segoe UI Light"/>
              <a:ea typeface="Segoe UI" pitchFamily="34" charset="0"/>
              <a:cs typeface="Segoe UI" pitchFamily="34" charset="0"/>
            </a:endParaRPr>
          </a:p>
          <a:p>
            <a:pPr defTabSz="699286" fontAlgn="base">
              <a:lnSpc>
                <a:spcPct val="90000"/>
              </a:lnSpc>
              <a:spcBef>
                <a:spcPct val="0"/>
              </a:spcBef>
              <a:spcAft>
                <a:spcPct val="0"/>
              </a:spcAft>
            </a:pPr>
            <a:endParaRPr lang="en-US" sz="2400" spc="-39" dirty="0">
              <a:gradFill>
                <a:gsLst>
                  <a:gs pos="0">
                    <a:srgbClr val="FFFFFF"/>
                  </a:gs>
                  <a:gs pos="100000">
                    <a:srgbClr val="FFFFFF"/>
                  </a:gs>
                </a:gsLst>
                <a:lin ang="5400000" scaled="0"/>
              </a:gradFill>
              <a:latin typeface="Segoe UI Light"/>
              <a:ea typeface="Segoe UI" pitchFamily="34" charset="0"/>
              <a:cs typeface="Segoe UI" pitchFamily="34" charset="0"/>
            </a:endParaRPr>
          </a:p>
          <a:p>
            <a:pPr defTabSz="699286" fontAlgn="base">
              <a:lnSpc>
                <a:spcPct val="90000"/>
              </a:lnSpc>
              <a:spcBef>
                <a:spcPct val="0"/>
              </a:spcBef>
              <a:spcAft>
                <a:spcPct val="0"/>
              </a:spcAft>
            </a:pPr>
            <a:r>
              <a:rPr lang="en-US" sz="2400" spc="-39" dirty="0" smtClean="0">
                <a:gradFill>
                  <a:gsLst>
                    <a:gs pos="0">
                      <a:srgbClr val="FFFFFF"/>
                    </a:gs>
                    <a:gs pos="100000">
                      <a:srgbClr val="FFFFFF"/>
                    </a:gs>
                  </a:gsLst>
                  <a:lin ang="5400000" scaled="0"/>
                </a:gradFill>
                <a:latin typeface="Segoe UI Light"/>
                <a:ea typeface="Segoe UI" pitchFamily="34" charset="0"/>
                <a:cs typeface="Segoe UI" pitchFamily="34" charset="0"/>
              </a:rPr>
              <a:t>2</a:t>
            </a:r>
            <a:r>
              <a:rPr lang="en-US" sz="2400" spc="-39" dirty="0">
                <a:gradFill>
                  <a:gsLst>
                    <a:gs pos="0">
                      <a:srgbClr val="FFFFFF"/>
                    </a:gs>
                    <a:gs pos="100000">
                      <a:srgbClr val="FFFFFF"/>
                    </a:gs>
                  </a:gsLst>
                  <a:lin ang="5400000" scaled="0"/>
                </a:gradFill>
                <a:latin typeface="Segoe UI Light"/>
                <a:ea typeface="Segoe UI" pitchFamily="34" charset="0"/>
                <a:cs typeface="Segoe UI" pitchFamily="34" charset="0"/>
              </a:rPr>
              <a:t>. Controlled Empowerment</a:t>
            </a:r>
          </a:p>
        </p:txBody>
      </p:sp>
      <p:sp>
        <p:nvSpPr>
          <p:cNvPr id="24" name="Rectangle 23"/>
          <p:cNvSpPr/>
          <p:nvPr/>
        </p:nvSpPr>
        <p:spPr bwMode="auto">
          <a:xfrm>
            <a:off x="728621" y="3573462"/>
            <a:ext cx="2144468" cy="1812509"/>
          </a:xfrm>
          <a:prstGeom prst="rect">
            <a:avLst/>
          </a:prstGeom>
          <a:solidFill>
            <a:schemeClr val="accent6"/>
          </a:solidFill>
          <a:ln>
            <a:solidFill>
              <a:srgbClr val="00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699286" fontAlgn="base">
              <a:lnSpc>
                <a:spcPct val="90000"/>
              </a:lnSpc>
              <a:spcBef>
                <a:spcPct val="0"/>
              </a:spcBef>
              <a:spcAft>
                <a:spcPct val="0"/>
              </a:spcAft>
            </a:pPr>
            <a:endParaRPr lang="en-US" sz="2400" spc="-39" dirty="0" smtClean="0">
              <a:gradFill>
                <a:gsLst>
                  <a:gs pos="0">
                    <a:srgbClr val="FFFFFF"/>
                  </a:gs>
                  <a:gs pos="100000">
                    <a:srgbClr val="FFFFFF"/>
                  </a:gs>
                </a:gsLst>
                <a:lin ang="5400000" scaled="0"/>
              </a:gradFill>
              <a:latin typeface="Segoe UI Light"/>
              <a:ea typeface="Segoe UI" pitchFamily="34" charset="0"/>
              <a:cs typeface="Segoe UI" pitchFamily="34" charset="0"/>
            </a:endParaRPr>
          </a:p>
          <a:p>
            <a:pPr defTabSz="699286" fontAlgn="base">
              <a:lnSpc>
                <a:spcPct val="90000"/>
              </a:lnSpc>
              <a:spcBef>
                <a:spcPct val="0"/>
              </a:spcBef>
              <a:spcAft>
                <a:spcPct val="0"/>
              </a:spcAft>
            </a:pPr>
            <a:endParaRPr lang="en-US" sz="2400" spc="-39" dirty="0">
              <a:gradFill>
                <a:gsLst>
                  <a:gs pos="0">
                    <a:srgbClr val="FFFFFF"/>
                  </a:gs>
                  <a:gs pos="100000">
                    <a:srgbClr val="FFFFFF"/>
                  </a:gs>
                </a:gsLst>
                <a:lin ang="5400000" scaled="0"/>
              </a:gradFill>
              <a:latin typeface="Segoe UI Light"/>
              <a:ea typeface="Segoe UI" pitchFamily="34" charset="0"/>
              <a:cs typeface="Segoe UI" pitchFamily="34" charset="0"/>
            </a:endParaRPr>
          </a:p>
          <a:p>
            <a:pPr defTabSz="699286" fontAlgn="base">
              <a:lnSpc>
                <a:spcPct val="90000"/>
              </a:lnSpc>
              <a:spcBef>
                <a:spcPct val="0"/>
              </a:spcBef>
              <a:spcAft>
                <a:spcPct val="0"/>
              </a:spcAft>
            </a:pPr>
            <a:r>
              <a:rPr lang="en-US" sz="2400" spc="-39" dirty="0" smtClean="0">
                <a:gradFill>
                  <a:gsLst>
                    <a:gs pos="0">
                      <a:srgbClr val="FFFFFF"/>
                    </a:gs>
                    <a:gs pos="100000">
                      <a:srgbClr val="FFFFFF"/>
                    </a:gs>
                  </a:gsLst>
                  <a:lin ang="5400000" scaled="0"/>
                </a:gradFill>
                <a:latin typeface="Segoe UI Light"/>
                <a:ea typeface="Segoe UI" pitchFamily="34" charset="0"/>
                <a:cs typeface="Segoe UI" pitchFamily="34" charset="0"/>
              </a:rPr>
              <a:t>1</a:t>
            </a:r>
            <a:r>
              <a:rPr lang="en-US" sz="2400" spc="-39" dirty="0">
                <a:gradFill>
                  <a:gsLst>
                    <a:gs pos="0">
                      <a:srgbClr val="FFFFFF"/>
                    </a:gs>
                    <a:gs pos="100000">
                      <a:srgbClr val="FFFFFF"/>
                    </a:gs>
                  </a:gsLst>
                  <a:lin ang="5400000" scaled="0"/>
                </a:gradFill>
                <a:latin typeface="Segoe UI Light"/>
                <a:ea typeface="Segoe UI" pitchFamily="34" charset="0"/>
                <a:cs typeface="Segoe UI" pitchFamily="34" charset="0"/>
              </a:rPr>
              <a:t>. Initial Deployment</a:t>
            </a:r>
          </a:p>
        </p:txBody>
      </p:sp>
    </p:spTree>
    <p:extLst>
      <p:ext uri="{BB962C8B-B14F-4D97-AF65-F5344CB8AC3E}">
        <p14:creationId xmlns:p14="http://schemas.microsoft.com/office/powerpoint/2010/main" val="303475331"/>
      </p:ext>
    </p:extLst>
  </p:cSld>
  <p:clrMapOvr>
    <a:masterClrMapping/>
  </p:clrMapOvr>
  <p:transition>
    <p:fade/>
  </p:transition>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bwMode="auto">
          <a:xfrm>
            <a:off x="2501" y="-1"/>
            <a:ext cx="5438566" cy="6994525"/>
          </a:xfrm>
          <a:prstGeom prst="rect">
            <a:avLst/>
          </a:prstGeom>
          <a:solidFill>
            <a:schemeClr val="accent6"/>
          </a:solidFill>
          <a:ln>
            <a:solidFill>
              <a:srgbClr val="00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p:nvPr>
        </p:nvSpPr>
        <p:spPr/>
        <p:txBody>
          <a:bodyPr/>
          <a:lstStyle/>
          <a:p>
            <a:r>
              <a:rPr lang="en-US" sz="4896" dirty="0" smtClean="0">
                <a:solidFill>
                  <a:schemeClr val="bg1"/>
                </a:solidFill>
              </a:rPr>
              <a:t>Initial </a:t>
            </a:r>
            <a:br>
              <a:rPr lang="en-US" sz="4896" dirty="0" smtClean="0">
                <a:solidFill>
                  <a:schemeClr val="bg1"/>
                </a:solidFill>
              </a:rPr>
            </a:br>
            <a:r>
              <a:rPr lang="en-US" sz="4896" dirty="0" smtClean="0">
                <a:solidFill>
                  <a:schemeClr val="bg1"/>
                </a:solidFill>
              </a:rPr>
              <a:t>Deployment</a:t>
            </a:r>
            <a:endParaRPr lang="en-US" sz="4896" dirty="0">
              <a:solidFill>
                <a:schemeClr val="bg1"/>
              </a:solidFill>
            </a:endParaRPr>
          </a:p>
        </p:txBody>
      </p:sp>
      <p:sp>
        <p:nvSpPr>
          <p:cNvPr id="6" name="TextBox 5"/>
          <p:cNvSpPr txBox="1"/>
          <p:nvPr/>
        </p:nvSpPr>
        <p:spPr>
          <a:xfrm>
            <a:off x="6059616" y="1955164"/>
            <a:ext cx="5835982" cy="1969770"/>
          </a:xfrm>
          <a:prstGeom prst="rect">
            <a:avLst/>
          </a:prstGeom>
          <a:noFill/>
        </p:spPr>
        <p:txBody>
          <a:bodyPr wrap="square" lIns="0" tIns="0" rIns="0" bIns="0" rtlCol="0">
            <a:spAutoFit/>
          </a:bodyPr>
          <a:lstStyle/>
          <a:p>
            <a:pPr defTabSz="1463040"/>
            <a:r>
              <a:rPr lang="en-US" sz="3200">
                <a:solidFill>
                  <a:srgbClr val="616265"/>
                </a:solidFill>
                <a:latin typeface="Segoe UI Semibold" pitchFamily="34" charset="0"/>
                <a:cs typeface="Segoe UI" pitchFamily="34" charset="0"/>
              </a:rPr>
              <a:t>Deploy collaboration sites </a:t>
            </a:r>
          </a:p>
          <a:p>
            <a:pPr defTabSz="1463040"/>
            <a:r>
              <a:rPr lang="en-US" sz="3200">
                <a:solidFill>
                  <a:srgbClr val="616265"/>
                </a:solidFill>
                <a:latin typeface="Segoe UI Light" pitchFamily="34" charset="0"/>
                <a:cs typeface="Segoe UI" pitchFamily="34" charset="0"/>
              </a:rPr>
              <a:t>that connect teams, improve </a:t>
            </a:r>
          </a:p>
          <a:p>
            <a:pPr defTabSz="1463040"/>
            <a:r>
              <a:rPr lang="en-US" sz="3200">
                <a:solidFill>
                  <a:srgbClr val="616265"/>
                </a:solidFill>
                <a:latin typeface="Segoe UI Light" pitchFamily="34" charset="0"/>
                <a:cs typeface="Segoe UI" pitchFamily="34" charset="0"/>
              </a:rPr>
              <a:t>access to information and </a:t>
            </a:r>
          </a:p>
          <a:p>
            <a:pPr defTabSz="1463040"/>
            <a:r>
              <a:rPr lang="en-US" sz="3200">
                <a:solidFill>
                  <a:srgbClr val="616265"/>
                </a:solidFill>
                <a:latin typeface="Segoe UI Light" pitchFamily="34" charset="0"/>
                <a:cs typeface="Segoe UI" pitchFamily="34" charset="0"/>
              </a:rPr>
              <a:t>increase productivity</a:t>
            </a:r>
            <a:endParaRPr lang="en-US" sz="3200" dirty="0">
              <a:solidFill>
                <a:srgbClr val="616265"/>
              </a:solidFill>
              <a:latin typeface="Segoe UI Light" pitchFamily="34" charset="0"/>
              <a:cs typeface="Segoe UI" pitchFamily="34" charset="0"/>
            </a:endParaRPr>
          </a:p>
        </p:txBody>
      </p:sp>
      <p:sp>
        <p:nvSpPr>
          <p:cNvPr id="8" name="Freeform 128"/>
          <p:cNvSpPr>
            <a:spLocks noEditPoints="1"/>
          </p:cNvSpPr>
          <p:nvPr/>
        </p:nvSpPr>
        <p:spPr bwMode="black">
          <a:xfrm>
            <a:off x="1951037" y="3135154"/>
            <a:ext cx="1143000" cy="1047908"/>
          </a:xfrm>
          <a:custGeom>
            <a:avLst/>
            <a:gdLst>
              <a:gd name="T0" fmla="*/ 49 w 71"/>
              <a:gd name="T1" fmla="*/ 21 h 62"/>
              <a:gd name="T2" fmla="*/ 49 w 71"/>
              <a:gd name="T3" fmla="*/ 19 h 62"/>
              <a:gd name="T4" fmla="*/ 49 w 71"/>
              <a:gd name="T5" fmla="*/ 19 h 62"/>
              <a:gd name="T6" fmla="*/ 48 w 71"/>
              <a:gd name="T7" fmla="*/ 17 h 62"/>
              <a:gd name="T8" fmla="*/ 32 w 71"/>
              <a:gd name="T9" fmla="*/ 2 h 62"/>
              <a:gd name="T10" fmla="*/ 28 w 71"/>
              <a:gd name="T11" fmla="*/ 0 h 62"/>
              <a:gd name="T12" fmla="*/ 28 w 71"/>
              <a:gd name="T13" fmla="*/ 0 h 62"/>
              <a:gd name="T14" fmla="*/ 28 w 71"/>
              <a:gd name="T15" fmla="*/ 0 h 62"/>
              <a:gd name="T16" fmla="*/ 6 w 71"/>
              <a:gd name="T17" fmla="*/ 0 h 62"/>
              <a:gd name="T18" fmla="*/ 0 w 71"/>
              <a:gd name="T19" fmla="*/ 5 h 62"/>
              <a:gd name="T20" fmla="*/ 0 w 71"/>
              <a:gd name="T21" fmla="*/ 56 h 62"/>
              <a:gd name="T22" fmla="*/ 6 w 71"/>
              <a:gd name="T23" fmla="*/ 62 h 62"/>
              <a:gd name="T24" fmla="*/ 44 w 71"/>
              <a:gd name="T25" fmla="*/ 62 h 62"/>
              <a:gd name="T26" fmla="*/ 50 w 71"/>
              <a:gd name="T27" fmla="*/ 56 h 62"/>
              <a:gd name="T28" fmla="*/ 50 w 71"/>
              <a:gd name="T29" fmla="*/ 21 h 62"/>
              <a:gd name="T30" fmla="*/ 49 w 71"/>
              <a:gd name="T31" fmla="*/ 21 h 62"/>
              <a:gd name="T32" fmla="*/ 28 w 71"/>
              <a:gd name="T33" fmla="*/ 5 h 62"/>
              <a:gd name="T34" fmla="*/ 44 w 71"/>
              <a:gd name="T35" fmla="*/ 21 h 62"/>
              <a:gd name="T36" fmla="*/ 28 w 71"/>
              <a:gd name="T37" fmla="*/ 21 h 62"/>
              <a:gd name="T38" fmla="*/ 28 w 71"/>
              <a:gd name="T39" fmla="*/ 5 h 62"/>
              <a:gd name="T40" fmla="*/ 44 w 71"/>
              <a:gd name="T41" fmla="*/ 56 h 62"/>
              <a:gd name="T42" fmla="*/ 6 w 71"/>
              <a:gd name="T43" fmla="*/ 56 h 62"/>
              <a:gd name="T44" fmla="*/ 6 w 71"/>
              <a:gd name="T45" fmla="*/ 5 h 62"/>
              <a:gd name="T46" fmla="*/ 23 w 71"/>
              <a:gd name="T47" fmla="*/ 5 h 62"/>
              <a:gd name="T48" fmla="*/ 23 w 71"/>
              <a:gd name="T49" fmla="*/ 21 h 62"/>
              <a:gd name="T50" fmla="*/ 28 w 71"/>
              <a:gd name="T51" fmla="*/ 27 h 62"/>
              <a:gd name="T52" fmla="*/ 44 w 71"/>
              <a:gd name="T53" fmla="*/ 27 h 62"/>
              <a:gd name="T54" fmla="*/ 44 w 71"/>
              <a:gd name="T55" fmla="*/ 56 h 62"/>
              <a:gd name="T56" fmla="*/ 58 w 71"/>
              <a:gd name="T57" fmla="*/ 14 h 62"/>
              <a:gd name="T58" fmla="*/ 60 w 71"/>
              <a:gd name="T59" fmla="*/ 19 h 62"/>
              <a:gd name="T60" fmla="*/ 60 w 71"/>
              <a:gd name="T61" fmla="*/ 56 h 62"/>
              <a:gd name="T62" fmla="*/ 55 w 71"/>
              <a:gd name="T63" fmla="*/ 62 h 62"/>
              <a:gd name="T64" fmla="*/ 53 w 71"/>
              <a:gd name="T65" fmla="*/ 62 h 62"/>
              <a:gd name="T66" fmla="*/ 55 w 71"/>
              <a:gd name="T67" fmla="*/ 57 h 62"/>
              <a:gd name="T68" fmla="*/ 55 w 71"/>
              <a:gd name="T69" fmla="*/ 21 h 62"/>
              <a:gd name="T70" fmla="*/ 53 w 71"/>
              <a:gd name="T71" fmla="*/ 15 h 62"/>
              <a:gd name="T72" fmla="*/ 37 w 71"/>
              <a:gd name="T73" fmla="*/ 0 h 62"/>
              <a:gd name="T74" fmla="*/ 37 w 71"/>
              <a:gd name="T75" fmla="*/ 0 h 62"/>
              <a:gd name="T76" fmla="*/ 39 w 71"/>
              <a:gd name="T77" fmla="*/ 0 h 62"/>
              <a:gd name="T78" fmla="*/ 40 w 71"/>
              <a:gd name="T79" fmla="*/ 0 h 62"/>
              <a:gd name="T80" fmla="*/ 47 w 71"/>
              <a:gd name="T81" fmla="*/ 3 h 62"/>
              <a:gd name="T82" fmla="*/ 58 w 71"/>
              <a:gd name="T83" fmla="*/ 14 h 62"/>
              <a:gd name="T84" fmla="*/ 69 w 71"/>
              <a:gd name="T85" fmla="*/ 13 h 62"/>
              <a:gd name="T86" fmla="*/ 71 w 71"/>
              <a:gd name="T87" fmla="*/ 17 h 62"/>
              <a:gd name="T88" fmla="*/ 71 w 71"/>
              <a:gd name="T89" fmla="*/ 56 h 62"/>
              <a:gd name="T90" fmla="*/ 65 w 71"/>
              <a:gd name="T91" fmla="*/ 62 h 62"/>
              <a:gd name="T92" fmla="*/ 64 w 71"/>
              <a:gd name="T93" fmla="*/ 62 h 62"/>
              <a:gd name="T94" fmla="*/ 65 w 71"/>
              <a:gd name="T95" fmla="*/ 57 h 62"/>
              <a:gd name="T96" fmla="*/ 65 w 71"/>
              <a:gd name="T97" fmla="*/ 18 h 62"/>
              <a:gd name="T98" fmla="*/ 64 w 71"/>
              <a:gd name="T99" fmla="*/ 14 h 62"/>
              <a:gd name="T100" fmla="*/ 50 w 71"/>
              <a:gd name="T101" fmla="*/ 0 h 62"/>
              <a:gd name="T102" fmla="*/ 50 w 71"/>
              <a:gd name="T103" fmla="*/ 0 h 62"/>
              <a:gd name="T104" fmla="*/ 51 w 71"/>
              <a:gd name="T105" fmla="*/ 0 h 62"/>
              <a:gd name="T106" fmla="*/ 52 w 71"/>
              <a:gd name="T107" fmla="*/ 0 h 62"/>
              <a:gd name="T108" fmla="*/ 59 w 71"/>
              <a:gd name="T109" fmla="*/ 3 h 62"/>
              <a:gd name="T110" fmla="*/ 69 w 71"/>
              <a:gd name="T111" fmla="*/ 13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1" h="62">
                <a:moveTo>
                  <a:pt x="49" y="21"/>
                </a:moveTo>
                <a:cubicBezTo>
                  <a:pt x="49" y="20"/>
                  <a:pt x="49" y="20"/>
                  <a:pt x="49" y="19"/>
                </a:cubicBezTo>
                <a:cubicBezTo>
                  <a:pt x="49" y="19"/>
                  <a:pt x="49" y="19"/>
                  <a:pt x="49" y="19"/>
                </a:cubicBezTo>
                <a:cubicBezTo>
                  <a:pt x="49" y="18"/>
                  <a:pt x="48" y="18"/>
                  <a:pt x="48" y="17"/>
                </a:cubicBezTo>
                <a:cubicBezTo>
                  <a:pt x="32" y="2"/>
                  <a:pt x="32" y="2"/>
                  <a:pt x="32" y="2"/>
                </a:cubicBezTo>
                <a:cubicBezTo>
                  <a:pt x="31" y="0"/>
                  <a:pt x="30" y="0"/>
                  <a:pt x="28" y="0"/>
                </a:cubicBezTo>
                <a:cubicBezTo>
                  <a:pt x="28" y="0"/>
                  <a:pt x="28" y="0"/>
                  <a:pt x="28" y="0"/>
                </a:cubicBezTo>
                <a:cubicBezTo>
                  <a:pt x="28" y="0"/>
                  <a:pt x="28" y="0"/>
                  <a:pt x="28" y="0"/>
                </a:cubicBezTo>
                <a:cubicBezTo>
                  <a:pt x="6" y="0"/>
                  <a:pt x="6" y="0"/>
                  <a:pt x="6" y="0"/>
                </a:cubicBezTo>
                <a:cubicBezTo>
                  <a:pt x="3" y="0"/>
                  <a:pt x="0" y="2"/>
                  <a:pt x="0" y="5"/>
                </a:cubicBezTo>
                <a:cubicBezTo>
                  <a:pt x="0" y="56"/>
                  <a:pt x="0" y="56"/>
                  <a:pt x="0" y="56"/>
                </a:cubicBezTo>
                <a:cubicBezTo>
                  <a:pt x="0" y="59"/>
                  <a:pt x="3" y="62"/>
                  <a:pt x="6" y="62"/>
                </a:cubicBezTo>
                <a:cubicBezTo>
                  <a:pt x="44" y="62"/>
                  <a:pt x="44" y="62"/>
                  <a:pt x="44" y="62"/>
                </a:cubicBezTo>
                <a:cubicBezTo>
                  <a:pt x="47" y="62"/>
                  <a:pt x="50" y="59"/>
                  <a:pt x="50" y="56"/>
                </a:cubicBezTo>
                <a:cubicBezTo>
                  <a:pt x="50" y="21"/>
                  <a:pt x="50" y="21"/>
                  <a:pt x="50" y="21"/>
                </a:cubicBezTo>
                <a:cubicBezTo>
                  <a:pt x="50" y="21"/>
                  <a:pt x="49" y="21"/>
                  <a:pt x="49" y="21"/>
                </a:cubicBezTo>
                <a:close/>
                <a:moveTo>
                  <a:pt x="28" y="5"/>
                </a:moveTo>
                <a:cubicBezTo>
                  <a:pt x="44" y="21"/>
                  <a:pt x="44" y="21"/>
                  <a:pt x="44" y="21"/>
                </a:cubicBezTo>
                <a:cubicBezTo>
                  <a:pt x="28" y="21"/>
                  <a:pt x="28" y="21"/>
                  <a:pt x="28" y="21"/>
                </a:cubicBezTo>
                <a:lnTo>
                  <a:pt x="28" y="5"/>
                </a:lnTo>
                <a:close/>
                <a:moveTo>
                  <a:pt x="44" y="56"/>
                </a:moveTo>
                <a:cubicBezTo>
                  <a:pt x="6" y="56"/>
                  <a:pt x="6" y="56"/>
                  <a:pt x="6" y="56"/>
                </a:cubicBezTo>
                <a:cubicBezTo>
                  <a:pt x="6" y="5"/>
                  <a:pt x="6" y="5"/>
                  <a:pt x="6" y="5"/>
                </a:cubicBezTo>
                <a:cubicBezTo>
                  <a:pt x="23" y="5"/>
                  <a:pt x="23" y="5"/>
                  <a:pt x="23" y="5"/>
                </a:cubicBezTo>
                <a:cubicBezTo>
                  <a:pt x="23" y="21"/>
                  <a:pt x="23" y="21"/>
                  <a:pt x="23" y="21"/>
                </a:cubicBezTo>
                <a:cubicBezTo>
                  <a:pt x="23" y="24"/>
                  <a:pt x="25" y="27"/>
                  <a:pt x="28" y="27"/>
                </a:cubicBezTo>
                <a:cubicBezTo>
                  <a:pt x="44" y="27"/>
                  <a:pt x="44" y="27"/>
                  <a:pt x="44" y="27"/>
                </a:cubicBezTo>
                <a:lnTo>
                  <a:pt x="44" y="56"/>
                </a:lnTo>
                <a:close/>
                <a:moveTo>
                  <a:pt x="58" y="14"/>
                </a:moveTo>
                <a:cubicBezTo>
                  <a:pt x="59" y="15"/>
                  <a:pt x="60" y="17"/>
                  <a:pt x="60" y="19"/>
                </a:cubicBezTo>
                <a:cubicBezTo>
                  <a:pt x="60" y="56"/>
                  <a:pt x="60" y="56"/>
                  <a:pt x="60" y="56"/>
                </a:cubicBezTo>
                <a:cubicBezTo>
                  <a:pt x="60" y="59"/>
                  <a:pt x="58" y="62"/>
                  <a:pt x="55" y="62"/>
                </a:cubicBezTo>
                <a:cubicBezTo>
                  <a:pt x="53" y="62"/>
                  <a:pt x="53" y="62"/>
                  <a:pt x="53" y="62"/>
                </a:cubicBezTo>
                <a:cubicBezTo>
                  <a:pt x="54" y="60"/>
                  <a:pt x="55" y="59"/>
                  <a:pt x="55" y="57"/>
                </a:cubicBezTo>
                <a:cubicBezTo>
                  <a:pt x="55" y="21"/>
                  <a:pt x="55" y="21"/>
                  <a:pt x="55" y="21"/>
                </a:cubicBezTo>
                <a:cubicBezTo>
                  <a:pt x="55" y="19"/>
                  <a:pt x="54" y="17"/>
                  <a:pt x="53" y="15"/>
                </a:cubicBezTo>
                <a:cubicBezTo>
                  <a:pt x="37" y="0"/>
                  <a:pt x="37" y="0"/>
                  <a:pt x="37" y="0"/>
                </a:cubicBezTo>
                <a:cubicBezTo>
                  <a:pt x="37" y="0"/>
                  <a:pt x="37" y="0"/>
                  <a:pt x="37" y="0"/>
                </a:cubicBezTo>
                <a:cubicBezTo>
                  <a:pt x="39" y="0"/>
                  <a:pt x="39" y="0"/>
                  <a:pt x="39" y="0"/>
                </a:cubicBezTo>
                <a:cubicBezTo>
                  <a:pt x="40" y="0"/>
                  <a:pt x="40" y="0"/>
                  <a:pt x="40" y="0"/>
                </a:cubicBezTo>
                <a:cubicBezTo>
                  <a:pt x="41" y="0"/>
                  <a:pt x="44" y="0"/>
                  <a:pt x="47" y="3"/>
                </a:cubicBezTo>
                <a:cubicBezTo>
                  <a:pt x="58" y="14"/>
                  <a:pt x="58" y="14"/>
                  <a:pt x="58" y="14"/>
                </a:cubicBezTo>
                <a:moveTo>
                  <a:pt x="69" y="13"/>
                </a:moveTo>
                <a:cubicBezTo>
                  <a:pt x="70" y="14"/>
                  <a:pt x="71" y="16"/>
                  <a:pt x="71" y="17"/>
                </a:cubicBezTo>
                <a:cubicBezTo>
                  <a:pt x="71" y="56"/>
                  <a:pt x="71" y="56"/>
                  <a:pt x="71" y="56"/>
                </a:cubicBezTo>
                <a:cubicBezTo>
                  <a:pt x="71" y="59"/>
                  <a:pt x="68" y="62"/>
                  <a:pt x="65" y="62"/>
                </a:cubicBezTo>
                <a:cubicBezTo>
                  <a:pt x="64" y="62"/>
                  <a:pt x="64" y="62"/>
                  <a:pt x="64" y="62"/>
                </a:cubicBezTo>
                <a:cubicBezTo>
                  <a:pt x="65" y="60"/>
                  <a:pt x="65" y="59"/>
                  <a:pt x="65" y="57"/>
                </a:cubicBezTo>
                <a:cubicBezTo>
                  <a:pt x="65" y="18"/>
                  <a:pt x="65" y="18"/>
                  <a:pt x="65" y="18"/>
                </a:cubicBezTo>
                <a:cubicBezTo>
                  <a:pt x="65" y="17"/>
                  <a:pt x="65" y="15"/>
                  <a:pt x="64" y="14"/>
                </a:cubicBezTo>
                <a:cubicBezTo>
                  <a:pt x="50" y="0"/>
                  <a:pt x="50" y="0"/>
                  <a:pt x="50" y="0"/>
                </a:cubicBezTo>
                <a:cubicBezTo>
                  <a:pt x="50" y="0"/>
                  <a:pt x="50" y="0"/>
                  <a:pt x="50" y="0"/>
                </a:cubicBezTo>
                <a:cubicBezTo>
                  <a:pt x="51" y="0"/>
                  <a:pt x="51" y="0"/>
                  <a:pt x="51" y="0"/>
                </a:cubicBezTo>
                <a:cubicBezTo>
                  <a:pt x="52" y="0"/>
                  <a:pt x="52" y="0"/>
                  <a:pt x="52" y="0"/>
                </a:cubicBezTo>
                <a:cubicBezTo>
                  <a:pt x="54" y="0"/>
                  <a:pt x="56" y="0"/>
                  <a:pt x="59" y="3"/>
                </a:cubicBezTo>
                <a:cubicBezTo>
                  <a:pt x="69" y="13"/>
                  <a:pt x="69" y="13"/>
                  <a:pt x="69" y="13"/>
                </a:cubicBezTo>
              </a:path>
            </a:pathLst>
          </a:custGeom>
          <a:solidFill>
            <a:srgbClr val="FFFFFF"/>
          </a:solidFill>
          <a:ln>
            <a:noFill/>
          </a:ln>
          <a:extLst/>
        </p:spPr>
        <p:txBody>
          <a:bodyPr vert="horz" wrap="square" lIns="93278" tIns="46639" rIns="93278" bIns="46639" numCol="1" anchor="t" anchorCtr="0" compatLnSpc="1">
            <a:prstTxWarp prst="textNoShape">
              <a:avLst/>
            </a:prstTxWarp>
          </a:bodyPr>
          <a:lstStyle/>
          <a:p>
            <a:endParaRPr lang="en-US" dirty="0">
              <a:solidFill>
                <a:srgbClr val="000000"/>
              </a:solidFill>
            </a:endParaRPr>
          </a:p>
        </p:txBody>
      </p:sp>
      <p:sp>
        <p:nvSpPr>
          <p:cNvPr id="9" name="Rectangle 8"/>
          <p:cNvSpPr/>
          <p:nvPr/>
        </p:nvSpPr>
        <p:spPr bwMode="auto">
          <a:xfrm>
            <a:off x="7383361" y="147397"/>
            <a:ext cx="183369" cy="186521"/>
          </a:xfrm>
          <a:prstGeom prst="rect">
            <a:avLst/>
          </a:prstGeom>
          <a:noFill/>
          <a:ln w="3175">
            <a:solidFill>
              <a:srgbClr val="50505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
        <p:nvSpPr>
          <p:cNvPr id="11" name="Rectangle 10"/>
          <p:cNvSpPr/>
          <p:nvPr/>
        </p:nvSpPr>
        <p:spPr bwMode="auto">
          <a:xfrm>
            <a:off x="7383361" y="144465"/>
            <a:ext cx="1143000" cy="1143000"/>
          </a:xfrm>
          <a:prstGeom prst="rect">
            <a:avLst/>
          </a:prstGeom>
          <a:solidFill>
            <a:srgbClr val="FFB900"/>
          </a:solidFill>
          <a:ln w="254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endParaRPr lang="en-US" sz="1400" dirty="0">
              <a:gradFill>
                <a:gsLst>
                  <a:gs pos="0">
                    <a:srgbClr val="FFFFFF"/>
                  </a:gs>
                  <a:gs pos="100000">
                    <a:srgbClr val="FFFFFF"/>
                  </a:gs>
                </a:gsLst>
                <a:lin ang="5400000" scaled="0"/>
              </a:gradFill>
              <a:ea typeface="Segoe UI" pitchFamily="34" charset="0"/>
              <a:cs typeface="Segoe UI" pitchFamily="34" charset="0"/>
            </a:endParaRPr>
          </a:p>
        </p:txBody>
      </p:sp>
      <p:sp>
        <p:nvSpPr>
          <p:cNvPr id="12" name="Rectangle 11"/>
          <p:cNvSpPr/>
          <p:nvPr/>
        </p:nvSpPr>
        <p:spPr bwMode="auto">
          <a:xfrm>
            <a:off x="8678761" y="144463"/>
            <a:ext cx="1067043" cy="1143001"/>
          </a:xfrm>
          <a:prstGeom prst="rect">
            <a:avLst/>
          </a:prstGeom>
          <a:solidFill>
            <a:srgbClr val="FF8C00"/>
          </a:solidFill>
          <a:ln w="254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US" sz="28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13" name="Rectangle 12"/>
          <p:cNvSpPr/>
          <p:nvPr/>
        </p:nvSpPr>
        <p:spPr bwMode="auto">
          <a:xfrm>
            <a:off x="9952281" y="144462"/>
            <a:ext cx="1012479" cy="1143001"/>
          </a:xfrm>
          <a:prstGeom prst="rect">
            <a:avLst/>
          </a:prstGeom>
          <a:solidFill>
            <a:srgbClr val="EB3C00"/>
          </a:solidFill>
          <a:ln w="254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
        <p:nvSpPr>
          <p:cNvPr id="14" name="Rectangle 13"/>
          <p:cNvSpPr/>
          <p:nvPr/>
        </p:nvSpPr>
        <p:spPr bwMode="auto">
          <a:xfrm>
            <a:off x="11171237" y="144462"/>
            <a:ext cx="1088924" cy="1143001"/>
          </a:xfrm>
          <a:prstGeom prst="rect">
            <a:avLst/>
          </a:prstGeom>
          <a:solidFill>
            <a:schemeClr val="accent6"/>
          </a:solidFill>
          <a:ln>
            <a:solidFill>
              <a:srgbClr val="00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3105603398"/>
      </p:ext>
    </p:extLst>
  </p:cSld>
  <p:clrMapOvr>
    <a:masterClrMapping/>
  </p:clrMapOvr>
  <p:transition spd="slow">
    <p:push/>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6230587" y="2657294"/>
            <a:ext cx="3497945" cy="2111347"/>
          </a:xfrm>
          <a:prstGeom prst="rect">
            <a:avLst/>
          </a:prstGeom>
          <a:noFill/>
        </p:spPr>
        <p:txBody>
          <a:bodyPr wrap="none" lIns="182880" tIns="146304" rIns="182880" bIns="146304" rtlCol="0">
            <a:spAutoFit/>
          </a:bodyPr>
          <a:lstStyle/>
          <a:p>
            <a:pPr>
              <a:lnSpc>
                <a:spcPct val="90000"/>
              </a:lnSpc>
              <a:spcAft>
                <a:spcPts val="600"/>
              </a:spcAft>
            </a:pPr>
            <a:r>
              <a:rPr lang="en-US" sz="4000" dirty="0" smtClean="0">
                <a:gradFill>
                  <a:gsLst>
                    <a:gs pos="2917">
                      <a:srgbClr val="505050"/>
                    </a:gs>
                    <a:gs pos="30000">
                      <a:srgbClr val="505050"/>
                    </a:gs>
                  </a:gsLst>
                  <a:lin ang="5400000" scaled="0"/>
                </a:gradFill>
              </a:rPr>
              <a:t>So what’s the </a:t>
            </a:r>
          </a:p>
          <a:p>
            <a:pPr>
              <a:lnSpc>
                <a:spcPct val="90000"/>
              </a:lnSpc>
              <a:spcAft>
                <a:spcPts val="600"/>
              </a:spcAft>
            </a:pPr>
            <a:r>
              <a:rPr lang="en-US" sz="4000" dirty="0" smtClean="0">
                <a:gradFill>
                  <a:gsLst>
                    <a:gs pos="2917">
                      <a:srgbClr val="505050"/>
                    </a:gs>
                    <a:gs pos="30000">
                      <a:srgbClr val="505050"/>
                    </a:gs>
                  </a:gsLst>
                  <a:lin ang="5400000" scaled="0"/>
                </a:gradFill>
              </a:rPr>
              <a:t>problem?</a:t>
            </a:r>
          </a:p>
          <a:p>
            <a:pPr>
              <a:lnSpc>
                <a:spcPct val="90000"/>
              </a:lnSpc>
              <a:spcAft>
                <a:spcPts val="600"/>
              </a:spcAft>
            </a:pPr>
            <a:endParaRPr lang="en-US" sz="4000" dirty="0">
              <a:gradFill>
                <a:gsLst>
                  <a:gs pos="2917">
                    <a:srgbClr val="505050"/>
                  </a:gs>
                  <a:gs pos="30000">
                    <a:srgbClr val="505050"/>
                  </a:gs>
                </a:gsLst>
                <a:lin ang="5400000" scaled="0"/>
              </a:gradFill>
            </a:endParaRP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08237" y="1416614"/>
            <a:ext cx="3352800" cy="3961764"/>
          </a:xfrm>
          <a:prstGeom prst="rect">
            <a:avLst/>
          </a:prstGeom>
        </p:spPr>
      </p:pic>
    </p:spTree>
    <p:extLst>
      <p:ext uri="{BB962C8B-B14F-4D97-AF65-F5344CB8AC3E}">
        <p14:creationId xmlns:p14="http://schemas.microsoft.com/office/powerpoint/2010/main" val="1344266380"/>
      </p:ext>
    </p:extLst>
  </p:cSld>
  <p:clrMapOvr>
    <a:masterClrMapping/>
  </p:clrMapOvr>
  <p:transition>
    <p:fade/>
  </p:transition>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bwMode="auto">
          <a:xfrm>
            <a:off x="2501" y="-1"/>
            <a:ext cx="5438566" cy="6994525"/>
          </a:xfrm>
          <a:prstGeom prst="rect">
            <a:avLst/>
          </a:prstGeom>
          <a:solidFill>
            <a:schemeClr val="accent6"/>
          </a:solidFill>
          <a:ln>
            <a:solidFill>
              <a:srgbClr val="00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p:nvPr>
        </p:nvSpPr>
        <p:spPr/>
        <p:txBody>
          <a:bodyPr/>
          <a:lstStyle/>
          <a:p>
            <a:r>
              <a:rPr lang="en-US" sz="4896" dirty="0" smtClean="0">
                <a:solidFill>
                  <a:schemeClr val="bg1"/>
                </a:solidFill>
              </a:rPr>
              <a:t>Controlled</a:t>
            </a:r>
            <a:br>
              <a:rPr lang="en-US" sz="4896" dirty="0" smtClean="0">
                <a:solidFill>
                  <a:schemeClr val="bg1"/>
                </a:solidFill>
              </a:rPr>
            </a:br>
            <a:r>
              <a:rPr lang="en-US" sz="4896" dirty="0" smtClean="0">
                <a:solidFill>
                  <a:schemeClr val="bg1"/>
                </a:solidFill>
              </a:rPr>
              <a:t>Empowerment</a:t>
            </a:r>
            <a:endParaRPr lang="en-US" sz="4896" dirty="0">
              <a:solidFill>
                <a:schemeClr val="bg1"/>
              </a:solidFill>
            </a:endParaRPr>
          </a:p>
        </p:txBody>
      </p:sp>
      <p:sp>
        <p:nvSpPr>
          <p:cNvPr id="6" name="TextBox 5"/>
          <p:cNvSpPr txBox="1"/>
          <p:nvPr/>
        </p:nvSpPr>
        <p:spPr>
          <a:xfrm>
            <a:off x="6059616" y="1955164"/>
            <a:ext cx="5835982" cy="1969770"/>
          </a:xfrm>
          <a:prstGeom prst="rect">
            <a:avLst/>
          </a:prstGeom>
          <a:noFill/>
        </p:spPr>
        <p:txBody>
          <a:bodyPr wrap="square" lIns="0" tIns="0" rIns="0" bIns="0" rtlCol="0">
            <a:spAutoFit/>
          </a:bodyPr>
          <a:lstStyle/>
          <a:p>
            <a:pPr defTabSz="1463040"/>
            <a:r>
              <a:rPr lang="en-US" sz="3200" dirty="0" smtClean="0">
                <a:solidFill>
                  <a:srgbClr val="616265"/>
                </a:solidFill>
                <a:latin typeface="Segoe UI Semibold" pitchFamily="34" charset="0"/>
                <a:cs typeface="Segoe UI" pitchFamily="34" charset="0"/>
              </a:rPr>
              <a:t>Establish governance and training </a:t>
            </a:r>
            <a:r>
              <a:rPr lang="en-US" sz="3200" dirty="0" smtClean="0">
                <a:solidFill>
                  <a:srgbClr val="616265"/>
                </a:solidFill>
                <a:latin typeface="Segoe UI Light" pitchFamily="34" charset="0"/>
                <a:cs typeface="Segoe UI" pitchFamily="34" charset="0"/>
              </a:rPr>
              <a:t>that provides a well-organized model for content management and delivery</a:t>
            </a:r>
            <a:endParaRPr lang="en-US" sz="3200" dirty="0">
              <a:solidFill>
                <a:srgbClr val="616265"/>
              </a:solidFill>
              <a:latin typeface="Segoe UI Light" pitchFamily="34" charset="0"/>
              <a:cs typeface="Segoe UI" pitchFamily="34" charset="0"/>
            </a:endParaRPr>
          </a:p>
        </p:txBody>
      </p:sp>
      <p:sp>
        <p:nvSpPr>
          <p:cNvPr id="8" name="Freeform 128"/>
          <p:cNvSpPr>
            <a:spLocks noEditPoints="1"/>
          </p:cNvSpPr>
          <p:nvPr/>
        </p:nvSpPr>
        <p:spPr bwMode="black">
          <a:xfrm>
            <a:off x="1951037" y="3135154"/>
            <a:ext cx="1143000" cy="1047908"/>
          </a:xfrm>
          <a:custGeom>
            <a:avLst/>
            <a:gdLst>
              <a:gd name="T0" fmla="*/ 49 w 71"/>
              <a:gd name="T1" fmla="*/ 21 h 62"/>
              <a:gd name="T2" fmla="*/ 49 w 71"/>
              <a:gd name="T3" fmla="*/ 19 h 62"/>
              <a:gd name="T4" fmla="*/ 49 w 71"/>
              <a:gd name="T5" fmla="*/ 19 h 62"/>
              <a:gd name="T6" fmla="*/ 48 w 71"/>
              <a:gd name="T7" fmla="*/ 17 h 62"/>
              <a:gd name="T8" fmla="*/ 32 w 71"/>
              <a:gd name="T9" fmla="*/ 2 h 62"/>
              <a:gd name="T10" fmla="*/ 28 w 71"/>
              <a:gd name="T11" fmla="*/ 0 h 62"/>
              <a:gd name="T12" fmla="*/ 28 w 71"/>
              <a:gd name="T13" fmla="*/ 0 h 62"/>
              <a:gd name="T14" fmla="*/ 28 w 71"/>
              <a:gd name="T15" fmla="*/ 0 h 62"/>
              <a:gd name="T16" fmla="*/ 6 w 71"/>
              <a:gd name="T17" fmla="*/ 0 h 62"/>
              <a:gd name="T18" fmla="*/ 0 w 71"/>
              <a:gd name="T19" fmla="*/ 5 h 62"/>
              <a:gd name="T20" fmla="*/ 0 w 71"/>
              <a:gd name="T21" fmla="*/ 56 h 62"/>
              <a:gd name="T22" fmla="*/ 6 w 71"/>
              <a:gd name="T23" fmla="*/ 62 h 62"/>
              <a:gd name="T24" fmla="*/ 44 w 71"/>
              <a:gd name="T25" fmla="*/ 62 h 62"/>
              <a:gd name="T26" fmla="*/ 50 w 71"/>
              <a:gd name="T27" fmla="*/ 56 h 62"/>
              <a:gd name="T28" fmla="*/ 50 w 71"/>
              <a:gd name="T29" fmla="*/ 21 h 62"/>
              <a:gd name="T30" fmla="*/ 49 w 71"/>
              <a:gd name="T31" fmla="*/ 21 h 62"/>
              <a:gd name="T32" fmla="*/ 28 w 71"/>
              <a:gd name="T33" fmla="*/ 5 h 62"/>
              <a:gd name="T34" fmla="*/ 44 w 71"/>
              <a:gd name="T35" fmla="*/ 21 h 62"/>
              <a:gd name="T36" fmla="*/ 28 w 71"/>
              <a:gd name="T37" fmla="*/ 21 h 62"/>
              <a:gd name="T38" fmla="*/ 28 w 71"/>
              <a:gd name="T39" fmla="*/ 5 h 62"/>
              <a:gd name="T40" fmla="*/ 44 w 71"/>
              <a:gd name="T41" fmla="*/ 56 h 62"/>
              <a:gd name="T42" fmla="*/ 6 w 71"/>
              <a:gd name="T43" fmla="*/ 56 h 62"/>
              <a:gd name="T44" fmla="*/ 6 w 71"/>
              <a:gd name="T45" fmla="*/ 5 h 62"/>
              <a:gd name="T46" fmla="*/ 23 w 71"/>
              <a:gd name="T47" fmla="*/ 5 h 62"/>
              <a:gd name="T48" fmla="*/ 23 w 71"/>
              <a:gd name="T49" fmla="*/ 21 h 62"/>
              <a:gd name="T50" fmla="*/ 28 w 71"/>
              <a:gd name="T51" fmla="*/ 27 h 62"/>
              <a:gd name="T52" fmla="*/ 44 w 71"/>
              <a:gd name="T53" fmla="*/ 27 h 62"/>
              <a:gd name="T54" fmla="*/ 44 w 71"/>
              <a:gd name="T55" fmla="*/ 56 h 62"/>
              <a:gd name="T56" fmla="*/ 58 w 71"/>
              <a:gd name="T57" fmla="*/ 14 h 62"/>
              <a:gd name="T58" fmla="*/ 60 w 71"/>
              <a:gd name="T59" fmla="*/ 19 h 62"/>
              <a:gd name="T60" fmla="*/ 60 w 71"/>
              <a:gd name="T61" fmla="*/ 56 h 62"/>
              <a:gd name="T62" fmla="*/ 55 w 71"/>
              <a:gd name="T63" fmla="*/ 62 h 62"/>
              <a:gd name="T64" fmla="*/ 53 w 71"/>
              <a:gd name="T65" fmla="*/ 62 h 62"/>
              <a:gd name="T66" fmla="*/ 55 w 71"/>
              <a:gd name="T67" fmla="*/ 57 h 62"/>
              <a:gd name="T68" fmla="*/ 55 w 71"/>
              <a:gd name="T69" fmla="*/ 21 h 62"/>
              <a:gd name="T70" fmla="*/ 53 w 71"/>
              <a:gd name="T71" fmla="*/ 15 h 62"/>
              <a:gd name="T72" fmla="*/ 37 w 71"/>
              <a:gd name="T73" fmla="*/ 0 h 62"/>
              <a:gd name="T74" fmla="*/ 37 w 71"/>
              <a:gd name="T75" fmla="*/ 0 h 62"/>
              <a:gd name="T76" fmla="*/ 39 w 71"/>
              <a:gd name="T77" fmla="*/ 0 h 62"/>
              <a:gd name="T78" fmla="*/ 40 w 71"/>
              <a:gd name="T79" fmla="*/ 0 h 62"/>
              <a:gd name="T80" fmla="*/ 47 w 71"/>
              <a:gd name="T81" fmla="*/ 3 h 62"/>
              <a:gd name="T82" fmla="*/ 58 w 71"/>
              <a:gd name="T83" fmla="*/ 14 h 62"/>
              <a:gd name="T84" fmla="*/ 69 w 71"/>
              <a:gd name="T85" fmla="*/ 13 h 62"/>
              <a:gd name="T86" fmla="*/ 71 w 71"/>
              <a:gd name="T87" fmla="*/ 17 h 62"/>
              <a:gd name="T88" fmla="*/ 71 w 71"/>
              <a:gd name="T89" fmla="*/ 56 h 62"/>
              <a:gd name="T90" fmla="*/ 65 w 71"/>
              <a:gd name="T91" fmla="*/ 62 h 62"/>
              <a:gd name="T92" fmla="*/ 64 w 71"/>
              <a:gd name="T93" fmla="*/ 62 h 62"/>
              <a:gd name="T94" fmla="*/ 65 w 71"/>
              <a:gd name="T95" fmla="*/ 57 h 62"/>
              <a:gd name="T96" fmla="*/ 65 w 71"/>
              <a:gd name="T97" fmla="*/ 18 h 62"/>
              <a:gd name="T98" fmla="*/ 64 w 71"/>
              <a:gd name="T99" fmla="*/ 14 h 62"/>
              <a:gd name="T100" fmla="*/ 50 w 71"/>
              <a:gd name="T101" fmla="*/ 0 h 62"/>
              <a:gd name="T102" fmla="*/ 50 w 71"/>
              <a:gd name="T103" fmla="*/ 0 h 62"/>
              <a:gd name="T104" fmla="*/ 51 w 71"/>
              <a:gd name="T105" fmla="*/ 0 h 62"/>
              <a:gd name="T106" fmla="*/ 52 w 71"/>
              <a:gd name="T107" fmla="*/ 0 h 62"/>
              <a:gd name="T108" fmla="*/ 59 w 71"/>
              <a:gd name="T109" fmla="*/ 3 h 62"/>
              <a:gd name="T110" fmla="*/ 69 w 71"/>
              <a:gd name="T111" fmla="*/ 13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1" h="62">
                <a:moveTo>
                  <a:pt x="49" y="21"/>
                </a:moveTo>
                <a:cubicBezTo>
                  <a:pt x="49" y="20"/>
                  <a:pt x="49" y="20"/>
                  <a:pt x="49" y="19"/>
                </a:cubicBezTo>
                <a:cubicBezTo>
                  <a:pt x="49" y="19"/>
                  <a:pt x="49" y="19"/>
                  <a:pt x="49" y="19"/>
                </a:cubicBezTo>
                <a:cubicBezTo>
                  <a:pt x="49" y="18"/>
                  <a:pt x="48" y="18"/>
                  <a:pt x="48" y="17"/>
                </a:cubicBezTo>
                <a:cubicBezTo>
                  <a:pt x="32" y="2"/>
                  <a:pt x="32" y="2"/>
                  <a:pt x="32" y="2"/>
                </a:cubicBezTo>
                <a:cubicBezTo>
                  <a:pt x="31" y="0"/>
                  <a:pt x="30" y="0"/>
                  <a:pt x="28" y="0"/>
                </a:cubicBezTo>
                <a:cubicBezTo>
                  <a:pt x="28" y="0"/>
                  <a:pt x="28" y="0"/>
                  <a:pt x="28" y="0"/>
                </a:cubicBezTo>
                <a:cubicBezTo>
                  <a:pt x="28" y="0"/>
                  <a:pt x="28" y="0"/>
                  <a:pt x="28" y="0"/>
                </a:cubicBezTo>
                <a:cubicBezTo>
                  <a:pt x="6" y="0"/>
                  <a:pt x="6" y="0"/>
                  <a:pt x="6" y="0"/>
                </a:cubicBezTo>
                <a:cubicBezTo>
                  <a:pt x="3" y="0"/>
                  <a:pt x="0" y="2"/>
                  <a:pt x="0" y="5"/>
                </a:cubicBezTo>
                <a:cubicBezTo>
                  <a:pt x="0" y="56"/>
                  <a:pt x="0" y="56"/>
                  <a:pt x="0" y="56"/>
                </a:cubicBezTo>
                <a:cubicBezTo>
                  <a:pt x="0" y="59"/>
                  <a:pt x="3" y="62"/>
                  <a:pt x="6" y="62"/>
                </a:cubicBezTo>
                <a:cubicBezTo>
                  <a:pt x="44" y="62"/>
                  <a:pt x="44" y="62"/>
                  <a:pt x="44" y="62"/>
                </a:cubicBezTo>
                <a:cubicBezTo>
                  <a:pt x="47" y="62"/>
                  <a:pt x="50" y="59"/>
                  <a:pt x="50" y="56"/>
                </a:cubicBezTo>
                <a:cubicBezTo>
                  <a:pt x="50" y="21"/>
                  <a:pt x="50" y="21"/>
                  <a:pt x="50" y="21"/>
                </a:cubicBezTo>
                <a:cubicBezTo>
                  <a:pt x="50" y="21"/>
                  <a:pt x="49" y="21"/>
                  <a:pt x="49" y="21"/>
                </a:cubicBezTo>
                <a:close/>
                <a:moveTo>
                  <a:pt x="28" y="5"/>
                </a:moveTo>
                <a:cubicBezTo>
                  <a:pt x="44" y="21"/>
                  <a:pt x="44" y="21"/>
                  <a:pt x="44" y="21"/>
                </a:cubicBezTo>
                <a:cubicBezTo>
                  <a:pt x="28" y="21"/>
                  <a:pt x="28" y="21"/>
                  <a:pt x="28" y="21"/>
                </a:cubicBezTo>
                <a:lnTo>
                  <a:pt x="28" y="5"/>
                </a:lnTo>
                <a:close/>
                <a:moveTo>
                  <a:pt x="44" y="56"/>
                </a:moveTo>
                <a:cubicBezTo>
                  <a:pt x="6" y="56"/>
                  <a:pt x="6" y="56"/>
                  <a:pt x="6" y="56"/>
                </a:cubicBezTo>
                <a:cubicBezTo>
                  <a:pt x="6" y="5"/>
                  <a:pt x="6" y="5"/>
                  <a:pt x="6" y="5"/>
                </a:cubicBezTo>
                <a:cubicBezTo>
                  <a:pt x="23" y="5"/>
                  <a:pt x="23" y="5"/>
                  <a:pt x="23" y="5"/>
                </a:cubicBezTo>
                <a:cubicBezTo>
                  <a:pt x="23" y="21"/>
                  <a:pt x="23" y="21"/>
                  <a:pt x="23" y="21"/>
                </a:cubicBezTo>
                <a:cubicBezTo>
                  <a:pt x="23" y="24"/>
                  <a:pt x="25" y="27"/>
                  <a:pt x="28" y="27"/>
                </a:cubicBezTo>
                <a:cubicBezTo>
                  <a:pt x="44" y="27"/>
                  <a:pt x="44" y="27"/>
                  <a:pt x="44" y="27"/>
                </a:cubicBezTo>
                <a:lnTo>
                  <a:pt x="44" y="56"/>
                </a:lnTo>
                <a:close/>
                <a:moveTo>
                  <a:pt x="58" y="14"/>
                </a:moveTo>
                <a:cubicBezTo>
                  <a:pt x="59" y="15"/>
                  <a:pt x="60" y="17"/>
                  <a:pt x="60" y="19"/>
                </a:cubicBezTo>
                <a:cubicBezTo>
                  <a:pt x="60" y="56"/>
                  <a:pt x="60" y="56"/>
                  <a:pt x="60" y="56"/>
                </a:cubicBezTo>
                <a:cubicBezTo>
                  <a:pt x="60" y="59"/>
                  <a:pt x="58" y="62"/>
                  <a:pt x="55" y="62"/>
                </a:cubicBezTo>
                <a:cubicBezTo>
                  <a:pt x="53" y="62"/>
                  <a:pt x="53" y="62"/>
                  <a:pt x="53" y="62"/>
                </a:cubicBezTo>
                <a:cubicBezTo>
                  <a:pt x="54" y="60"/>
                  <a:pt x="55" y="59"/>
                  <a:pt x="55" y="57"/>
                </a:cubicBezTo>
                <a:cubicBezTo>
                  <a:pt x="55" y="21"/>
                  <a:pt x="55" y="21"/>
                  <a:pt x="55" y="21"/>
                </a:cubicBezTo>
                <a:cubicBezTo>
                  <a:pt x="55" y="19"/>
                  <a:pt x="54" y="17"/>
                  <a:pt x="53" y="15"/>
                </a:cubicBezTo>
                <a:cubicBezTo>
                  <a:pt x="37" y="0"/>
                  <a:pt x="37" y="0"/>
                  <a:pt x="37" y="0"/>
                </a:cubicBezTo>
                <a:cubicBezTo>
                  <a:pt x="37" y="0"/>
                  <a:pt x="37" y="0"/>
                  <a:pt x="37" y="0"/>
                </a:cubicBezTo>
                <a:cubicBezTo>
                  <a:pt x="39" y="0"/>
                  <a:pt x="39" y="0"/>
                  <a:pt x="39" y="0"/>
                </a:cubicBezTo>
                <a:cubicBezTo>
                  <a:pt x="40" y="0"/>
                  <a:pt x="40" y="0"/>
                  <a:pt x="40" y="0"/>
                </a:cubicBezTo>
                <a:cubicBezTo>
                  <a:pt x="41" y="0"/>
                  <a:pt x="44" y="0"/>
                  <a:pt x="47" y="3"/>
                </a:cubicBezTo>
                <a:cubicBezTo>
                  <a:pt x="58" y="14"/>
                  <a:pt x="58" y="14"/>
                  <a:pt x="58" y="14"/>
                </a:cubicBezTo>
                <a:moveTo>
                  <a:pt x="69" y="13"/>
                </a:moveTo>
                <a:cubicBezTo>
                  <a:pt x="70" y="14"/>
                  <a:pt x="71" y="16"/>
                  <a:pt x="71" y="17"/>
                </a:cubicBezTo>
                <a:cubicBezTo>
                  <a:pt x="71" y="56"/>
                  <a:pt x="71" y="56"/>
                  <a:pt x="71" y="56"/>
                </a:cubicBezTo>
                <a:cubicBezTo>
                  <a:pt x="71" y="59"/>
                  <a:pt x="68" y="62"/>
                  <a:pt x="65" y="62"/>
                </a:cubicBezTo>
                <a:cubicBezTo>
                  <a:pt x="64" y="62"/>
                  <a:pt x="64" y="62"/>
                  <a:pt x="64" y="62"/>
                </a:cubicBezTo>
                <a:cubicBezTo>
                  <a:pt x="65" y="60"/>
                  <a:pt x="65" y="59"/>
                  <a:pt x="65" y="57"/>
                </a:cubicBezTo>
                <a:cubicBezTo>
                  <a:pt x="65" y="18"/>
                  <a:pt x="65" y="18"/>
                  <a:pt x="65" y="18"/>
                </a:cubicBezTo>
                <a:cubicBezTo>
                  <a:pt x="65" y="17"/>
                  <a:pt x="65" y="15"/>
                  <a:pt x="64" y="14"/>
                </a:cubicBezTo>
                <a:cubicBezTo>
                  <a:pt x="50" y="0"/>
                  <a:pt x="50" y="0"/>
                  <a:pt x="50" y="0"/>
                </a:cubicBezTo>
                <a:cubicBezTo>
                  <a:pt x="50" y="0"/>
                  <a:pt x="50" y="0"/>
                  <a:pt x="50" y="0"/>
                </a:cubicBezTo>
                <a:cubicBezTo>
                  <a:pt x="51" y="0"/>
                  <a:pt x="51" y="0"/>
                  <a:pt x="51" y="0"/>
                </a:cubicBezTo>
                <a:cubicBezTo>
                  <a:pt x="52" y="0"/>
                  <a:pt x="52" y="0"/>
                  <a:pt x="52" y="0"/>
                </a:cubicBezTo>
                <a:cubicBezTo>
                  <a:pt x="54" y="0"/>
                  <a:pt x="56" y="0"/>
                  <a:pt x="59" y="3"/>
                </a:cubicBezTo>
                <a:cubicBezTo>
                  <a:pt x="69" y="13"/>
                  <a:pt x="69" y="13"/>
                  <a:pt x="69" y="13"/>
                </a:cubicBezTo>
              </a:path>
            </a:pathLst>
          </a:custGeom>
          <a:solidFill>
            <a:srgbClr val="FFFFFF"/>
          </a:solidFill>
          <a:ln>
            <a:noFill/>
          </a:ln>
          <a:extLst/>
        </p:spPr>
        <p:txBody>
          <a:bodyPr vert="horz" wrap="square" lIns="93278" tIns="46639" rIns="93278" bIns="46639" numCol="1" anchor="t" anchorCtr="0" compatLnSpc="1">
            <a:prstTxWarp prst="textNoShape">
              <a:avLst/>
            </a:prstTxWarp>
          </a:bodyPr>
          <a:lstStyle/>
          <a:p>
            <a:endParaRPr lang="en-US" dirty="0">
              <a:solidFill>
                <a:srgbClr val="000000"/>
              </a:solidFill>
            </a:endParaRPr>
          </a:p>
        </p:txBody>
      </p:sp>
      <p:sp>
        <p:nvSpPr>
          <p:cNvPr id="9" name="Rectangle 8"/>
          <p:cNvSpPr/>
          <p:nvPr/>
        </p:nvSpPr>
        <p:spPr bwMode="auto">
          <a:xfrm>
            <a:off x="7383361" y="147397"/>
            <a:ext cx="183369" cy="186521"/>
          </a:xfrm>
          <a:prstGeom prst="rect">
            <a:avLst/>
          </a:prstGeom>
          <a:noFill/>
          <a:ln w="3175">
            <a:solidFill>
              <a:srgbClr val="50505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
        <p:nvSpPr>
          <p:cNvPr id="11" name="Rectangle 10"/>
          <p:cNvSpPr/>
          <p:nvPr/>
        </p:nvSpPr>
        <p:spPr bwMode="auto">
          <a:xfrm>
            <a:off x="7383361" y="144465"/>
            <a:ext cx="1143000" cy="1143000"/>
          </a:xfrm>
          <a:prstGeom prst="rect">
            <a:avLst/>
          </a:prstGeom>
          <a:solidFill>
            <a:srgbClr val="FFB900"/>
          </a:solidFill>
          <a:ln w="254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endParaRPr lang="en-US" sz="1400" dirty="0">
              <a:gradFill>
                <a:gsLst>
                  <a:gs pos="0">
                    <a:srgbClr val="FFFFFF"/>
                  </a:gs>
                  <a:gs pos="100000">
                    <a:srgbClr val="FFFFFF"/>
                  </a:gs>
                </a:gsLst>
                <a:lin ang="5400000" scaled="0"/>
              </a:gradFill>
              <a:ea typeface="Segoe UI" pitchFamily="34" charset="0"/>
              <a:cs typeface="Segoe UI" pitchFamily="34" charset="0"/>
            </a:endParaRPr>
          </a:p>
        </p:txBody>
      </p:sp>
      <p:sp>
        <p:nvSpPr>
          <p:cNvPr id="12" name="Rectangle 11"/>
          <p:cNvSpPr/>
          <p:nvPr/>
        </p:nvSpPr>
        <p:spPr bwMode="auto">
          <a:xfrm>
            <a:off x="8678761" y="144463"/>
            <a:ext cx="1067043" cy="1143001"/>
          </a:xfrm>
          <a:prstGeom prst="rect">
            <a:avLst/>
          </a:prstGeom>
          <a:solidFill>
            <a:srgbClr val="FF8C00"/>
          </a:solidFill>
          <a:ln w="254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US" sz="28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13" name="Rectangle 12"/>
          <p:cNvSpPr/>
          <p:nvPr/>
        </p:nvSpPr>
        <p:spPr bwMode="auto">
          <a:xfrm>
            <a:off x="9952281" y="144462"/>
            <a:ext cx="1012479" cy="1143001"/>
          </a:xfrm>
          <a:prstGeom prst="rect">
            <a:avLst/>
          </a:prstGeom>
          <a:solidFill>
            <a:srgbClr val="EB3C00"/>
          </a:solidFill>
          <a:ln w="254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
        <p:nvSpPr>
          <p:cNvPr id="14" name="Rectangle 13"/>
          <p:cNvSpPr/>
          <p:nvPr/>
        </p:nvSpPr>
        <p:spPr bwMode="auto">
          <a:xfrm>
            <a:off x="11171237" y="144462"/>
            <a:ext cx="1088924" cy="1143001"/>
          </a:xfrm>
          <a:prstGeom prst="rect">
            <a:avLst/>
          </a:prstGeom>
          <a:solidFill>
            <a:schemeClr val="accent6"/>
          </a:solidFill>
          <a:ln>
            <a:solidFill>
              <a:srgbClr val="00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1471139236"/>
      </p:ext>
    </p:extLst>
  </p:cSld>
  <p:clrMapOvr>
    <a:masterClrMapping/>
  </p:clrMapOvr>
  <p:transition spd="slow">
    <p:push/>
  </p:transition>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bwMode="auto">
          <a:xfrm>
            <a:off x="2501" y="-1"/>
            <a:ext cx="5438566" cy="6994525"/>
          </a:xfrm>
          <a:prstGeom prst="rect">
            <a:avLst/>
          </a:prstGeom>
          <a:solidFill>
            <a:schemeClr val="accent6"/>
          </a:solidFill>
          <a:ln>
            <a:solidFill>
              <a:srgbClr val="00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p:nvPr>
        </p:nvSpPr>
        <p:spPr/>
        <p:txBody>
          <a:bodyPr/>
          <a:lstStyle/>
          <a:p>
            <a:r>
              <a:rPr lang="en-US" sz="4896" dirty="0" smtClean="0">
                <a:solidFill>
                  <a:schemeClr val="bg1"/>
                </a:solidFill>
              </a:rPr>
              <a:t>Broad</a:t>
            </a:r>
            <a:br>
              <a:rPr lang="en-US" sz="4896" dirty="0" smtClean="0">
                <a:solidFill>
                  <a:schemeClr val="bg1"/>
                </a:solidFill>
              </a:rPr>
            </a:br>
            <a:r>
              <a:rPr lang="en-US" sz="4896" dirty="0" smtClean="0">
                <a:solidFill>
                  <a:schemeClr val="bg1"/>
                </a:solidFill>
              </a:rPr>
              <a:t>Adoption</a:t>
            </a:r>
            <a:endParaRPr lang="en-US" sz="4896" dirty="0">
              <a:solidFill>
                <a:schemeClr val="bg1"/>
              </a:solidFill>
            </a:endParaRPr>
          </a:p>
        </p:txBody>
      </p:sp>
      <p:sp>
        <p:nvSpPr>
          <p:cNvPr id="6" name="TextBox 5"/>
          <p:cNvSpPr txBox="1"/>
          <p:nvPr/>
        </p:nvSpPr>
        <p:spPr>
          <a:xfrm>
            <a:off x="6059616" y="1955164"/>
            <a:ext cx="5835982" cy="1969770"/>
          </a:xfrm>
          <a:prstGeom prst="rect">
            <a:avLst/>
          </a:prstGeom>
          <a:noFill/>
        </p:spPr>
        <p:txBody>
          <a:bodyPr wrap="square" lIns="0" tIns="0" rIns="0" bIns="0" rtlCol="0">
            <a:spAutoFit/>
          </a:bodyPr>
          <a:lstStyle/>
          <a:p>
            <a:pPr defTabSz="1463040"/>
            <a:r>
              <a:rPr lang="en-US" sz="3200" dirty="0">
                <a:solidFill>
                  <a:srgbClr val="616265"/>
                </a:solidFill>
                <a:latin typeface="Segoe UI Semibold" pitchFamily="34" charset="0"/>
                <a:cs typeface="Segoe UI" pitchFamily="34" charset="0"/>
              </a:rPr>
              <a:t>Deliver advanced workloads </a:t>
            </a:r>
          </a:p>
          <a:p>
            <a:pPr defTabSz="1463040"/>
            <a:r>
              <a:rPr lang="en-US" sz="3200" dirty="0">
                <a:solidFill>
                  <a:srgbClr val="616265"/>
                </a:solidFill>
                <a:latin typeface="Segoe UI Light" pitchFamily="34" charset="0"/>
                <a:cs typeface="Segoe UI" pitchFamily="34" charset="0"/>
              </a:rPr>
              <a:t>that broaden adoption, drive </a:t>
            </a:r>
          </a:p>
          <a:p>
            <a:pPr defTabSz="1463040"/>
            <a:r>
              <a:rPr lang="en-US" sz="3200" dirty="0">
                <a:solidFill>
                  <a:srgbClr val="616265"/>
                </a:solidFill>
                <a:latin typeface="Segoe UI Light" pitchFamily="34" charset="0"/>
                <a:cs typeface="Segoe UI" pitchFamily="34" charset="0"/>
              </a:rPr>
              <a:t>compliance and reduce the </a:t>
            </a:r>
          </a:p>
          <a:p>
            <a:pPr defTabSz="1463040"/>
            <a:r>
              <a:rPr lang="en-US" sz="3200" dirty="0">
                <a:solidFill>
                  <a:srgbClr val="616265"/>
                </a:solidFill>
                <a:latin typeface="Segoe UI Light" pitchFamily="34" charset="0"/>
                <a:cs typeface="Segoe UI" pitchFamily="34" charset="0"/>
              </a:rPr>
              <a:t>cost of maintain multiple systems</a:t>
            </a:r>
          </a:p>
        </p:txBody>
      </p:sp>
      <p:sp>
        <p:nvSpPr>
          <p:cNvPr id="8" name="Freeform 128"/>
          <p:cNvSpPr>
            <a:spLocks noEditPoints="1"/>
          </p:cNvSpPr>
          <p:nvPr/>
        </p:nvSpPr>
        <p:spPr bwMode="black">
          <a:xfrm>
            <a:off x="1951037" y="3135154"/>
            <a:ext cx="1143000" cy="1047908"/>
          </a:xfrm>
          <a:custGeom>
            <a:avLst/>
            <a:gdLst>
              <a:gd name="T0" fmla="*/ 49 w 71"/>
              <a:gd name="T1" fmla="*/ 21 h 62"/>
              <a:gd name="T2" fmla="*/ 49 w 71"/>
              <a:gd name="T3" fmla="*/ 19 h 62"/>
              <a:gd name="T4" fmla="*/ 49 w 71"/>
              <a:gd name="T5" fmla="*/ 19 h 62"/>
              <a:gd name="T6" fmla="*/ 48 w 71"/>
              <a:gd name="T7" fmla="*/ 17 h 62"/>
              <a:gd name="T8" fmla="*/ 32 w 71"/>
              <a:gd name="T9" fmla="*/ 2 h 62"/>
              <a:gd name="T10" fmla="*/ 28 w 71"/>
              <a:gd name="T11" fmla="*/ 0 h 62"/>
              <a:gd name="T12" fmla="*/ 28 w 71"/>
              <a:gd name="T13" fmla="*/ 0 h 62"/>
              <a:gd name="T14" fmla="*/ 28 w 71"/>
              <a:gd name="T15" fmla="*/ 0 h 62"/>
              <a:gd name="T16" fmla="*/ 6 w 71"/>
              <a:gd name="T17" fmla="*/ 0 h 62"/>
              <a:gd name="T18" fmla="*/ 0 w 71"/>
              <a:gd name="T19" fmla="*/ 5 h 62"/>
              <a:gd name="T20" fmla="*/ 0 w 71"/>
              <a:gd name="T21" fmla="*/ 56 h 62"/>
              <a:gd name="T22" fmla="*/ 6 w 71"/>
              <a:gd name="T23" fmla="*/ 62 h 62"/>
              <a:gd name="T24" fmla="*/ 44 w 71"/>
              <a:gd name="T25" fmla="*/ 62 h 62"/>
              <a:gd name="T26" fmla="*/ 50 w 71"/>
              <a:gd name="T27" fmla="*/ 56 h 62"/>
              <a:gd name="T28" fmla="*/ 50 w 71"/>
              <a:gd name="T29" fmla="*/ 21 h 62"/>
              <a:gd name="T30" fmla="*/ 49 w 71"/>
              <a:gd name="T31" fmla="*/ 21 h 62"/>
              <a:gd name="T32" fmla="*/ 28 w 71"/>
              <a:gd name="T33" fmla="*/ 5 h 62"/>
              <a:gd name="T34" fmla="*/ 44 w 71"/>
              <a:gd name="T35" fmla="*/ 21 h 62"/>
              <a:gd name="T36" fmla="*/ 28 w 71"/>
              <a:gd name="T37" fmla="*/ 21 h 62"/>
              <a:gd name="T38" fmla="*/ 28 w 71"/>
              <a:gd name="T39" fmla="*/ 5 h 62"/>
              <a:gd name="T40" fmla="*/ 44 w 71"/>
              <a:gd name="T41" fmla="*/ 56 h 62"/>
              <a:gd name="T42" fmla="*/ 6 w 71"/>
              <a:gd name="T43" fmla="*/ 56 h 62"/>
              <a:gd name="T44" fmla="*/ 6 w 71"/>
              <a:gd name="T45" fmla="*/ 5 h 62"/>
              <a:gd name="T46" fmla="*/ 23 w 71"/>
              <a:gd name="T47" fmla="*/ 5 h 62"/>
              <a:gd name="T48" fmla="*/ 23 w 71"/>
              <a:gd name="T49" fmla="*/ 21 h 62"/>
              <a:gd name="T50" fmla="*/ 28 w 71"/>
              <a:gd name="T51" fmla="*/ 27 h 62"/>
              <a:gd name="T52" fmla="*/ 44 w 71"/>
              <a:gd name="T53" fmla="*/ 27 h 62"/>
              <a:gd name="T54" fmla="*/ 44 w 71"/>
              <a:gd name="T55" fmla="*/ 56 h 62"/>
              <a:gd name="T56" fmla="*/ 58 w 71"/>
              <a:gd name="T57" fmla="*/ 14 h 62"/>
              <a:gd name="T58" fmla="*/ 60 w 71"/>
              <a:gd name="T59" fmla="*/ 19 h 62"/>
              <a:gd name="T60" fmla="*/ 60 w 71"/>
              <a:gd name="T61" fmla="*/ 56 h 62"/>
              <a:gd name="T62" fmla="*/ 55 w 71"/>
              <a:gd name="T63" fmla="*/ 62 h 62"/>
              <a:gd name="T64" fmla="*/ 53 w 71"/>
              <a:gd name="T65" fmla="*/ 62 h 62"/>
              <a:gd name="T66" fmla="*/ 55 w 71"/>
              <a:gd name="T67" fmla="*/ 57 h 62"/>
              <a:gd name="T68" fmla="*/ 55 w 71"/>
              <a:gd name="T69" fmla="*/ 21 h 62"/>
              <a:gd name="T70" fmla="*/ 53 w 71"/>
              <a:gd name="T71" fmla="*/ 15 h 62"/>
              <a:gd name="T72" fmla="*/ 37 w 71"/>
              <a:gd name="T73" fmla="*/ 0 h 62"/>
              <a:gd name="T74" fmla="*/ 37 w 71"/>
              <a:gd name="T75" fmla="*/ 0 h 62"/>
              <a:gd name="T76" fmla="*/ 39 w 71"/>
              <a:gd name="T77" fmla="*/ 0 h 62"/>
              <a:gd name="T78" fmla="*/ 40 w 71"/>
              <a:gd name="T79" fmla="*/ 0 h 62"/>
              <a:gd name="T80" fmla="*/ 47 w 71"/>
              <a:gd name="T81" fmla="*/ 3 h 62"/>
              <a:gd name="T82" fmla="*/ 58 w 71"/>
              <a:gd name="T83" fmla="*/ 14 h 62"/>
              <a:gd name="T84" fmla="*/ 69 w 71"/>
              <a:gd name="T85" fmla="*/ 13 h 62"/>
              <a:gd name="T86" fmla="*/ 71 w 71"/>
              <a:gd name="T87" fmla="*/ 17 h 62"/>
              <a:gd name="T88" fmla="*/ 71 w 71"/>
              <a:gd name="T89" fmla="*/ 56 h 62"/>
              <a:gd name="T90" fmla="*/ 65 w 71"/>
              <a:gd name="T91" fmla="*/ 62 h 62"/>
              <a:gd name="T92" fmla="*/ 64 w 71"/>
              <a:gd name="T93" fmla="*/ 62 h 62"/>
              <a:gd name="T94" fmla="*/ 65 w 71"/>
              <a:gd name="T95" fmla="*/ 57 h 62"/>
              <a:gd name="T96" fmla="*/ 65 w 71"/>
              <a:gd name="T97" fmla="*/ 18 h 62"/>
              <a:gd name="T98" fmla="*/ 64 w 71"/>
              <a:gd name="T99" fmla="*/ 14 h 62"/>
              <a:gd name="T100" fmla="*/ 50 w 71"/>
              <a:gd name="T101" fmla="*/ 0 h 62"/>
              <a:gd name="T102" fmla="*/ 50 w 71"/>
              <a:gd name="T103" fmla="*/ 0 h 62"/>
              <a:gd name="T104" fmla="*/ 51 w 71"/>
              <a:gd name="T105" fmla="*/ 0 h 62"/>
              <a:gd name="T106" fmla="*/ 52 w 71"/>
              <a:gd name="T107" fmla="*/ 0 h 62"/>
              <a:gd name="T108" fmla="*/ 59 w 71"/>
              <a:gd name="T109" fmla="*/ 3 h 62"/>
              <a:gd name="T110" fmla="*/ 69 w 71"/>
              <a:gd name="T111" fmla="*/ 13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1" h="62">
                <a:moveTo>
                  <a:pt x="49" y="21"/>
                </a:moveTo>
                <a:cubicBezTo>
                  <a:pt x="49" y="20"/>
                  <a:pt x="49" y="20"/>
                  <a:pt x="49" y="19"/>
                </a:cubicBezTo>
                <a:cubicBezTo>
                  <a:pt x="49" y="19"/>
                  <a:pt x="49" y="19"/>
                  <a:pt x="49" y="19"/>
                </a:cubicBezTo>
                <a:cubicBezTo>
                  <a:pt x="49" y="18"/>
                  <a:pt x="48" y="18"/>
                  <a:pt x="48" y="17"/>
                </a:cubicBezTo>
                <a:cubicBezTo>
                  <a:pt x="32" y="2"/>
                  <a:pt x="32" y="2"/>
                  <a:pt x="32" y="2"/>
                </a:cubicBezTo>
                <a:cubicBezTo>
                  <a:pt x="31" y="0"/>
                  <a:pt x="30" y="0"/>
                  <a:pt x="28" y="0"/>
                </a:cubicBezTo>
                <a:cubicBezTo>
                  <a:pt x="28" y="0"/>
                  <a:pt x="28" y="0"/>
                  <a:pt x="28" y="0"/>
                </a:cubicBezTo>
                <a:cubicBezTo>
                  <a:pt x="28" y="0"/>
                  <a:pt x="28" y="0"/>
                  <a:pt x="28" y="0"/>
                </a:cubicBezTo>
                <a:cubicBezTo>
                  <a:pt x="6" y="0"/>
                  <a:pt x="6" y="0"/>
                  <a:pt x="6" y="0"/>
                </a:cubicBezTo>
                <a:cubicBezTo>
                  <a:pt x="3" y="0"/>
                  <a:pt x="0" y="2"/>
                  <a:pt x="0" y="5"/>
                </a:cubicBezTo>
                <a:cubicBezTo>
                  <a:pt x="0" y="56"/>
                  <a:pt x="0" y="56"/>
                  <a:pt x="0" y="56"/>
                </a:cubicBezTo>
                <a:cubicBezTo>
                  <a:pt x="0" y="59"/>
                  <a:pt x="3" y="62"/>
                  <a:pt x="6" y="62"/>
                </a:cubicBezTo>
                <a:cubicBezTo>
                  <a:pt x="44" y="62"/>
                  <a:pt x="44" y="62"/>
                  <a:pt x="44" y="62"/>
                </a:cubicBezTo>
                <a:cubicBezTo>
                  <a:pt x="47" y="62"/>
                  <a:pt x="50" y="59"/>
                  <a:pt x="50" y="56"/>
                </a:cubicBezTo>
                <a:cubicBezTo>
                  <a:pt x="50" y="21"/>
                  <a:pt x="50" y="21"/>
                  <a:pt x="50" y="21"/>
                </a:cubicBezTo>
                <a:cubicBezTo>
                  <a:pt x="50" y="21"/>
                  <a:pt x="49" y="21"/>
                  <a:pt x="49" y="21"/>
                </a:cubicBezTo>
                <a:close/>
                <a:moveTo>
                  <a:pt x="28" y="5"/>
                </a:moveTo>
                <a:cubicBezTo>
                  <a:pt x="44" y="21"/>
                  <a:pt x="44" y="21"/>
                  <a:pt x="44" y="21"/>
                </a:cubicBezTo>
                <a:cubicBezTo>
                  <a:pt x="28" y="21"/>
                  <a:pt x="28" y="21"/>
                  <a:pt x="28" y="21"/>
                </a:cubicBezTo>
                <a:lnTo>
                  <a:pt x="28" y="5"/>
                </a:lnTo>
                <a:close/>
                <a:moveTo>
                  <a:pt x="44" y="56"/>
                </a:moveTo>
                <a:cubicBezTo>
                  <a:pt x="6" y="56"/>
                  <a:pt x="6" y="56"/>
                  <a:pt x="6" y="56"/>
                </a:cubicBezTo>
                <a:cubicBezTo>
                  <a:pt x="6" y="5"/>
                  <a:pt x="6" y="5"/>
                  <a:pt x="6" y="5"/>
                </a:cubicBezTo>
                <a:cubicBezTo>
                  <a:pt x="23" y="5"/>
                  <a:pt x="23" y="5"/>
                  <a:pt x="23" y="5"/>
                </a:cubicBezTo>
                <a:cubicBezTo>
                  <a:pt x="23" y="21"/>
                  <a:pt x="23" y="21"/>
                  <a:pt x="23" y="21"/>
                </a:cubicBezTo>
                <a:cubicBezTo>
                  <a:pt x="23" y="24"/>
                  <a:pt x="25" y="27"/>
                  <a:pt x="28" y="27"/>
                </a:cubicBezTo>
                <a:cubicBezTo>
                  <a:pt x="44" y="27"/>
                  <a:pt x="44" y="27"/>
                  <a:pt x="44" y="27"/>
                </a:cubicBezTo>
                <a:lnTo>
                  <a:pt x="44" y="56"/>
                </a:lnTo>
                <a:close/>
                <a:moveTo>
                  <a:pt x="58" y="14"/>
                </a:moveTo>
                <a:cubicBezTo>
                  <a:pt x="59" y="15"/>
                  <a:pt x="60" y="17"/>
                  <a:pt x="60" y="19"/>
                </a:cubicBezTo>
                <a:cubicBezTo>
                  <a:pt x="60" y="56"/>
                  <a:pt x="60" y="56"/>
                  <a:pt x="60" y="56"/>
                </a:cubicBezTo>
                <a:cubicBezTo>
                  <a:pt x="60" y="59"/>
                  <a:pt x="58" y="62"/>
                  <a:pt x="55" y="62"/>
                </a:cubicBezTo>
                <a:cubicBezTo>
                  <a:pt x="53" y="62"/>
                  <a:pt x="53" y="62"/>
                  <a:pt x="53" y="62"/>
                </a:cubicBezTo>
                <a:cubicBezTo>
                  <a:pt x="54" y="60"/>
                  <a:pt x="55" y="59"/>
                  <a:pt x="55" y="57"/>
                </a:cubicBezTo>
                <a:cubicBezTo>
                  <a:pt x="55" y="21"/>
                  <a:pt x="55" y="21"/>
                  <a:pt x="55" y="21"/>
                </a:cubicBezTo>
                <a:cubicBezTo>
                  <a:pt x="55" y="19"/>
                  <a:pt x="54" y="17"/>
                  <a:pt x="53" y="15"/>
                </a:cubicBezTo>
                <a:cubicBezTo>
                  <a:pt x="37" y="0"/>
                  <a:pt x="37" y="0"/>
                  <a:pt x="37" y="0"/>
                </a:cubicBezTo>
                <a:cubicBezTo>
                  <a:pt x="37" y="0"/>
                  <a:pt x="37" y="0"/>
                  <a:pt x="37" y="0"/>
                </a:cubicBezTo>
                <a:cubicBezTo>
                  <a:pt x="39" y="0"/>
                  <a:pt x="39" y="0"/>
                  <a:pt x="39" y="0"/>
                </a:cubicBezTo>
                <a:cubicBezTo>
                  <a:pt x="40" y="0"/>
                  <a:pt x="40" y="0"/>
                  <a:pt x="40" y="0"/>
                </a:cubicBezTo>
                <a:cubicBezTo>
                  <a:pt x="41" y="0"/>
                  <a:pt x="44" y="0"/>
                  <a:pt x="47" y="3"/>
                </a:cubicBezTo>
                <a:cubicBezTo>
                  <a:pt x="58" y="14"/>
                  <a:pt x="58" y="14"/>
                  <a:pt x="58" y="14"/>
                </a:cubicBezTo>
                <a:moveTo>
                  <a:pt x="69" y="13"/>
                </a:moveTo>
                <a:cubicBezTo>
                  <a:pt x="70" y="14"/>
                  <a:pt x="71" y="16"/>
                  <a:pt x="71" y="17"/>
                </a:cubicBezTo>
                <a:cubicBezTo>
                  <a:pt x="71" y="56"/>
                  <a:pt x="71" y="56"/>
                  <a:pt x="71" y="56"/>
                </a:cubicBezTo>
                <a:cubicBezTo>
                  <a:pt x="71" y="59"/>
                  <a:pt x="68" y="62"/>
                  <a:pt x="65" y="62"/>
                </a:cubicBezTo>
                <a:cubicBezTo>
                  <a:pt x="64" y="62"/>
                  <a:pt x="64" y="62"/>
                  <a:pt x="64" y="62"/>
                </a:cubicBezTo>
                <a:cubicBezTo>
                  <a:pt x="65" y="60"/>
                  <a:pt x="65" y="59"/>
                  <a:pt x="65" y="57"/>
                </a:cubicBezTo>
                <a:cubicBezTo>
                  <a:pt x="65" y="18"/>
                  <a:pt x="65" y="18"/>
                  <a:pt x="65" y="18"/>
                </a:cubicBezTo>
                <a:cubicBezTo>
                  <a:pt x="65" y="17"/>
                  <a:pt x="65" y="15"/>
                  <a:pt x="64" y="14"/>
                </a:cubicBezTo>
                <a:cubicBezTo>
                  <a:pt x="50" y="0"/>
                  <a:pt x="50" y="0"/>
                  <a:pt x="50" y="0"/>
                </a:cubicBezTo>
                <a:cubicBezTo>
                  <a:pt x="50" y="0"/>
                  <a:pt x="50" y="0"/>
                  <a:pt x="50" y="0"/>
                </a:cubicBezTo>
                <a:cubicBezTo>
                  <a:pt x="51" y="0"/>
                  <a:pt x="51" y="0"/>
                  <a:pt x="51" y="0"/>
                </a:cubicBezTo>
                <a:cubicBezTo>
                  <a:pt x="52" y="0"/>
                  <a:pt x="52" y="0"/>
                  <a:pt x="52" y="0"/>
                </a:cubicBezTo>
                <a:cubicBezTo>
                  <a:pt x="54" y="0"/>
                  <a:pt x="56" y="0"/>
                  <a:pt x="59" y="3"/>
                </a:cubicBezTo>
                <a:cubicBezTo>
                  <a:pt x="69" y="13"/>
                  <a:pt x="69" y="13"/>
                  <a:pt x="69" y="13"/>
                </a:cubicBezTo>
              </a:path>
            </a:pathLst>
          </a:custGeom>
          <a:solidFill>
            <a:srgbClr val="FFFFFF"/>
          </a:solidFill>
          <a:ln>
            <a:noFill/>
          </a:ln>
          <a:extLst/>
        </p:spPr>
        <p:txBody>
          <a:bodyPr vert="horz" wrap="square" lIns="93278" tIns="46639" rIns="93278" bIns="46639" numCol="1" anchor="t" anchorCtr="0" compatLnSpc="1">
            <a:prstTxWarp prst="textNoShape">
              <a:avLst/>
            </a:prstTxWarp>
          </a:bodyPr>
          <a:lstStyle/>
          <a:p>
            <a:endParaRPr lang="en-US" dirty="0">
              <a:solidFill>
                <a:srgbClr val="000000"/>
              </a:solidFill>
            </a:endParaRPr>
          </a:p>
        </p:txBody>
      </p:sp>
      <p:sp>
        <p:nvSpPr>
          <p:cNvPr id="9" name="Rectangle 8"/>
          <p:cNvSpPr/>
          <p:nvPr/>
        </p:nvSpPr>
        <p:spPr bwMode="auto">
          <a:xfrm>
            <a:off x="7383361" y="147397"/>
            <a:ext cx="183369" cy="186521"/>
          </a:xfrm>
          <a:prstGeom prst="rect">
            <a:avLst/>
          </a:prstGeom>
          <a:noFill/>
          <a:ln w="3175">
            <a:solidFill>
              <a:srgbClr val="50505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
        <p:nvSpPr>
          <p:cNvPr id="11" name="Rectangle 10"/>
          <p:cNvSpPr/>
          <p:nvPr/>
        </p:nvSpPr>
        <p:spPr bwMode="auto">
          <a:xfrm>
            <a:off x="7383361" y="144465"/>
            <a:ext cx="1143000" cy="1143000"/>
          </a:xfrm>
          <a:prstGeom prst="rect">
            <a:avLst/>
          </a:prstGeom>
          <a:solidFill>
            <a:srgbClr val="FFB900"/>
          </a:solidFill>
          <a:ln w="254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endParaRPr lang="en-US" sz="1400" dirty="0">
              <a:gradFill>
                <a:gsLst>
                  <a:gs pos="0">
                    <a:srgbClr val="FFFFFF"/>
                  </a:gs>
                  <a:gs pos="100000">
                    <a:srgbClr val="FFFFFF"/>
                  </a:gs>
                </a:gsLst>
                <a:lin ang="5400000" scaled="0"/>
              </a:gradFill>
              <a:ea typeface="Segoe UI" pitchFamily="34" charset="0"/>
              <a:cs typeface="Segoe UI" pitchFamily="34" charset="0"/>
            </a:endParaRPr>
          </a:p>
        </p:txBody>
      </p:sp>
      <p:sp>
        <p:nvSpPr>
          <p:cNvPr id="12" name="Rectangle 11"/>
          <p:cNvSpPr/>
          <p:nvPr/>
        </p:nvSpPr>
        <p:spPr bwMode="auto">
          <a:xfrm>
            <a:off x="8678761" y="144463"/>
            <a:ext cx="1067043" cy="1143001"/>
          </a:xfrm>
          <a:prstGeom prst="rect">
            <a:avLst/>
          </a:prstGeom>
          <a:solidFill>
            <a:srgbClr val="FF8C00"/>
          </a:solidFill>
          <a:ln w="254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US" sz="28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13" name="Rectangle 12"/>
          <p:cNvSpPr/>
          <p:nvPr/>
        </p:nvSpPr>
        <p:spPr bwMode="auto">
          <a:xfrm>
            <a:off x="9952281" y="144462"/>
            <a:ext cx="1012479" cy="1143001"/>
          </a:xfrm>
          <a:prstGeom prst="rect">
            <a:avLst/>
          </a:prstGeom>
          <a:solidFill>
            <a:srgbClr val="EB3C00"/>
          </a:solidFill>
          <a:ln w="254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
        <p:nvSpPr>
          <p:cNvPr id="14" name="Rectangle 13"/>
          <p:cNvSpPr/>
          <p:nvPr/>
        </p:nvSpPr>
        <p:spPr bwMode="auto">
          <a:xfrm>
            <a:off x="11171237" y="144462"/>
            <a:ext cx="1088924" cy="1143001"/>
          </a:xfrm>
          <a:prstGeom prst="rect">
            <a:avLst/>
          </a:prstGeom>
          <a:solidFill>
            <a:schemeClr val="accent6"/>
          </a:solidFill>
          <a:ln>
            <a:solidFill>
              <a:srgbClr val="00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3720087426"/>
      </p:ext>
    </p:extLst>
  </p:cSld>
  <p:clrMapOvr>
    <a:masterClrMapping/>
  </p:clrMapOvr>
  <p:transition spd="slow">
    <p:push/>
  </p:transition>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bwMode="auto">
          <a:xfrm>
            <a:off x="2501" y="-1"/>
            <a:ext cx="5438566" cy="6994525"/>
          </a:xfrm>
          <a:prstGeom prst="rect">
            <a:avLst/>
          </a:prstGeom>
          <a:solidFill>
            <a:schemeClr val="accent6"/>
          </a:solidFill>
          <a:ln>
            <a:solidFill>
              <a:srgbClr val="00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p:nvPr>
        </p:nvSpPr>
        <p:spPr/>
        <p:txBody>
          <a:bodyPr/>
          <a:lstStyle/>
          <a:p>
            <a:r>
              <a:rPr lang="en-US" sz="4896" dirty="0" smtClean="0">
                <a:solidFill>
                  <a:schemeClr val="bg1"/>
                </a:solidFill>
              </a:rPr>
              <a:t>Business Critical</a:t>
            </a:r>
            <a:br>
              <a:rPr lang="en-US" sz="4896" dirty="0" smtClean="0">
                <a:solidFill>
                  <a:schemeClr val="bg1"/>
                </a:solidFill>
              </a:rPr>
            </a:br>
            <a:r>
              <a:rPr lang="en-US" sz="4896" dirty="0" smtClean="0">
                <a:solidFill>
                  <a:schemeClr val="bg1"/>
                </a:solidFill>
              </a:rPr>
              <a:t>Solutions</a:t>
            </a:r>
            <a:endParaRPr lang="en-US" sz="4896" dirty="0">
              <a:solidFill>
                <a:schemeClr val="bg1"/>
              </a:solidFill>
            </a:endParaRPr>
          </a:p>
        </p:txBody>
      </p:sp>
      <p:sp>
        <p:nvSpPr>
          <p:cNvPr id="6" name="TextBox 5"/>
          <p:cNvSpPr txBox="1"/>
          <p:nvPr/>
        </p:nvSpPr>
        <p:spPr>
          <a:xfrm>
            <a:off x="6059616" y="1955164"/>
            <a:ext cx="5835982" cy="1969770"/>
          </a:xfrm>
          <a:prstGeom prst="rect">
            <a:avLst/>
          </a:prstGeom>
          <a:noFill/>
        </p:spPr>
        <p:txBody>
          <a:bodyPr wrap="square" lIns="0" tIns="0" rIns="0" bIns="0" rtlCol="0">
            <a:spAutoFit/>
          </a:bodyPr>
          <a:lstStyle/>
          <a:p>
            <a:pPr defTabSz="1463040"/>
            <a:r>
              <a:rPr lang="en-US" sz="3200" dirty="0">
                <a:solidFill>
                  <a:srgbClr val="616265"/>
                </a:solidFill>
                <a:latin typeface="Segoe UI Semibold" pitchFamily="34" charset="0"/>
                <a:cs typeface="Segoe UI" pitchFamily="34" charset="0"/>
              </a:rPr>
              <a:t>Build tailored business solutions </a:t>
            </a:r>
            <a:r>
              <a:rPr lang="en-US" sz="3200" dirty="0">
                <a:solidFill>
                  <a:srgbClr val="616265"/>
                </a:solidFill>
                <a:latin typeface="Segoe UI Light" pitchFamily="34" charset="0"/>
                <a:cs typeface="Segoe UI" pitchFamily="34" charset="0"/>
              </a:rPr>
              <a:t>that provide insights, improve decisions and increase </a:t>
            </a:r>
          </a:p>
          <a:p>
            <a:pPr defTabSz="1463040"/>
            <a:r>
              <a:rPr lang="en-US" sz="3200" dirty="0">
                <a:solidFill>
                  <a:srgbClr val="616265"/>
                </a:solidFill>
                <a:latin typeface="Segoe UI Light" pitchFamily="34" charset="0"/>
                <a:cs typeface="Segoe UI" pitchFamily="34" charset="0"/>
              </a:rPr>
              <a:t>organizational agility</a:t>
            </a:r>
          </a:p>
        </p:txBody>
      </p:sp>
      <p:sp>
        <p:nvSpPr>
          <p:cNvPr id="8" name="Freeform 128"/>
          <p:cNvSpPr>
            <a:spLocks noEditPoints="1"/>
          </p:cNvSpPr>
          <p:nvPr/>
        </p:nvSpPr>
        <p:spPr bwMode="black">
          <a:xfrm>
            <a:off x="1951037" y="3135154"/>
            <a:ext cx="1143000" cy="1047908"/>
          </a:xfrm>
          <a:custGeom>
            <a:avLst/>
            <a:gdLst>
              <a:gd name="T0" fmla="*/ 49 w 71"/>
              <a:gd name="T1" fmla="*/ 21 h 62"/>
              <a:gd name="T2" fmla="*/ 49 w 71"/>
              <a:gd name="T3" fmla="*/ 19 h 62"/>
              <a:gd name="T4" fmla="*/ 49 w 71"/>
              <a:gd name="T5" fmla="*/ 19 h 62"/>
              <a:gd name="T6" fmla="*/ 48 w 71"/>
              <a:gd name="T7" fmla="*/ 17 h 62"/>
              <a:gd name="T8" fmla="*/ 32 w 71"/>
              <a:gd name="T9" fmla="*/ 2 h 62"/>
              <a:gd name="T10" fmla="*/ 28 w 71"/>
              <a:gd name="T11" fmla="*/ 0 h 62"/>
              <a:gd name="T12" fmla="*/ 28 w 71"/>
              <a:gd name="T13" fmla="*/ 0 h 62"/>
              <a:gd name="T14" fmla="*/ 28 w 71"/>
              <a:gd name="T15" fmla="*/ 0 h 62"/>
              <a:gd name="T16" fmla="*/ 6 w 71"/>
              <a:gd name="T17" fmla="*/ 0 h 62"/>
              <a:gd name="T18" fmla="*/ 0 w 71"/>
              <a:gd name="T19" fmla="*/ 5 h 62"/>
              <a:gd name="T20" fmla="*/ 0 w 71"/>
              <a:gd name="T21" fmla="*/ 56 h 62"/>
              <a:gd name="T22" fmla="*/ 6 w 71"/>
              <a:gd name="T23" fmla="*/ 62 h 62"/>
              <a:gd name="T24" fmla="*/ 44 w 71"/>
              <a:gd name="T25" fmla="*/ 62 h 62"/>
              <a:gd name="T26" fmla="*/ 50 w 71"/>
              <a:gd name="T27" fmla="*/ 56 h 62"/>
              <a:gd name="T28" fmla="*/ 50 w 71"/>
              <a:gd name="T29" fmla="*/ 21 h 62"/>
              <a:gd name="T30" fmla="*/ 49 w 71"/>
              <a:gd name="T31" fmla="*/ 21 h 62"/>
              <a:gd name="T32" fmla="*/ 28 w 71"/>
              <a:gd name="T33" fmla="*/ 5 h 62"/>
              <a:gd name="T34" fmla="*/ 44 w 71"/>
              <a:gd name="T35" fmla="*/ 21 h 62"/>
              <a:gd name="T36" fmla="*/ 28 w 71"/>
              <a:gd name="T37" fmla="*/ 21 h 62"/>
              <a:gd name="T38" fmla="*/ 28 w 71"/>
              <a:gd name="T39" fmla="*/ 5 h 62"/>
              <a:gd name="T40" fmla="*/ 44 w 71"/>
              <a:gd name="T41" fmla="*/ 56 h 62"/>
              <a:gd name="T42" fmla="*/ 6 w 71"/>
              <a:gd name="T43" fmla="*/ 56 h 62"/>
              <a:gd name="T44" fmla="*/ 6 w 71"/>
              <a:gd name="T45" fmla="*/ 5 h 62"/>
              <a:gd name="T46" fmla="*/ 23 w 71"/>
              <a:gd name="T47" fmla="*/ 5 h 62"/>
              <a:gd name="T48" fmla="*/ 23 w 71"/>
              <a:gd name="T49" fmla="*/ 21 h 62"/>
              <a:gd name="T50" fmla="*/ 28 w 71"/>
              <a:gd name="T51" fmla="*/ 27 h 62"/>
              <a:gd name="T52" fmla="*/ 44 w 71"/>
              <a:gd name="T53" fmla="*/ 27 h 62"/>
              <a:gd name="T54" fmla="*/ 44 w 71"/>
              <a:gd name="T55" fmla="*/ 56 h 62"/>
              <a:gd name="T56" fmla="*/ 58 w 71"/>
              <a:gd name="T57" fmla="*/ 14 h 62"/>
              <a:gd name="T58" fmla="*/ 60 w 71"/>
              <a:gd name="T59" fmla="*/ 19 h 62"/>
              <a:gd name="T60" fmla="*/ 60 w 71"/>
              <a:gd name="T61" fmla="*/ 56 h 62"/>
              <a:gd name="T62" fmla="*/ 55 w 71"/>
              <a:gd name="T63" fmla="*/ 62 h 62"/>
              <a:gd name="T64" fmla="*/ 53 w 71"/>
              <a:gd name="T65" fmla="*/ 62 h 62"/>
              <a:gd name="T66" fmla="*/ 55 w 71"/>
              <a:gd name="T67" fmla="*/ 57 h 62"/>
              <a:gd name="T68" fmla="*/ 55 w 71"/>
              <a:gd name="T69" fmla="*/ 21 h 62"/>
              <a:gd name="T70" fmla="*/ 53 w 71"/>
              <a:gd name="T71" fmla="*/ 15 h 62"/>
              <a:gd name="T72" fmla="*/ 37 w 71"/>
              <a:gd name="T73" fmla="*/ 0 h 62"/>
              <a:gd name="T74" fmla="*/ 37 w 71"/>
              <a:gd name="T75" fmla="*/ 0 h 62"/>
              <a:gd name="T76" fmla="*/ 39 w 71"/>
              <a:gd name="T77" fmla="*/ 0 h 62"/>
              <a:gd name="T78" fmla="*/ 40 w 71"/>
              <a:gd name="T79" fmla="*/ 0 h 62"/>
              <a:gd name="T80" fmla="*/ 47 w 71"/>
              <a:gd name="T81" fmla="*/ 3 h 62"/>
              <a:gd name="T82" fmla="*/ 58 w 71"/>
              <a:gd name="T83" fmla="*/ 14 h 62"/>
              <a:gd name="T84" fmla="*/ 69 w 71"/>
              <a:gd name="T85" fmla="*/ 13 h 62"/>
              <a:gd name="T86" fmla="*/ 71 w 71"/>
              <a:gd name="T87" fmla="*/ 17 h 62"/>
              <a:gd name="T88" fmla="*/ 71 w 71"/>
              <a:gd name="T89" fmla="*/ 56 h 62"/>
              <a:gd name="T90" fmla="*/ 65 w 71"/>
              <a:gd name="T91" fmla="*/ 62 h 62"/>
              <a:gd name="T92" fmla="*/ 64 w 71"/>
              <a:gd name="T93" fmla="*/ 62 h 62"/>
              <a:gd name="T94" fmla="*/ 65 w 71"/>
              <a:gd name="T95" fmla="*/ 57 h 62"/>
              <a:gd name="T96" fmla="*/ 65 w 71"/>
              <a:gd name="T97" fmla="*/ 18 h 62"/>
              <a:gd name="T98" fmla="*/ 64 w 71"/>
              <a:gd name="T99" fmla="*/ 14 h 62"/>
              <a:gd name="T100" fmla="*/ 50 w 71"/>
              <a:gd name="T101" fmla="*/ 0 h 62"/>
              <a:gd name="T102" fmla="*/ 50 w 71"/>
              <a:gd name="T103" fmla="*/ 0 h 62"/>
              <a:gd name="T104" fmla="*/ 51 w 71"/>
              <a:gd name="T105" fmla="*/ 0 h 62"/>
              <a:gd name="T106" fmla="*/ 52 w 71"/>
              <a:gd name="T107" fmla="*/ 0 h 62"/>
              <a:gd name="T108" fmla="*/ 59 w 71"/>
              <a:gd name="T109" fmla="*/ 3 h 62"/>
              <a:gd name="T110" fmla="*/ 69 w 71"/>
              <a:gd name="T111" fmla="*/ 13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1" h="62">
                <a:moveTo>
                  <a:pt x="49" y="21"/>
                </a:moveTo>
                <a:cubicBezTo>
                  <a:pt x="49" y="20"/>
                  <a:pt x="49" y="20"/>
                  <a:pt x="49" y="19"/>
                </a:cubicBezTo>
                <a:cubicBezTo>
                  <a:pt x="49" y="19"/>
                  <a:pt x="49" y="19"/>
                  <a:pt x="49" y="19"/>
                </a:cubicBezTo>
                <a:cubicBezTo>
                  <a:pt x="49" y="18"/>
                  <a:pt x="48" y="18"/>
                  <a:pt x="48" y="17"/>
                </a:cubicBezTo>
                <a:cubicBezTo>
                  <a:pt x="32" y="2"/>
                  <a:pt x="32" y="2"/>
                  <a:pt x="32" y="2"/>
                </a:cubicBezTo>
                <a:cubicBezTo>
                  <a:pt x="31" y="0"/>
                  <a:pt x="30" y="0"/>
                  <a:pt x="28" y="0"/>
                </a:cubicBezTo>
                <a:cubicBezTo>
                  <a:pt x="28" y="0"/>
                  <a:pt x="28" y="0"/>
                  <a:pt x="28" y="0"/>
                </a:cubicBezTo>
                <a:cubicBezTo>
                  <a:pt x="28" y="0"/>
                  <a:pt x="28" y="0"/>
                  <a:pt x="28" y="0"/>
                </a:cubicBezTo>
                <a:cubicBezTo>
                  <a:pt x="6" y="0"/>
                  <a:pt x="6" y="0"/>
                  <a:pt x="6" y="0"/>
                </a:cubicBezTo>
                <a:cubicBezTo>
                  <a:pt x="3" y="0"/>
                  <a:pt x="0" y="2"/>
                  <a:pt x="0" y="5"/>
                </a:cubicBezTo>
                <a:cubicBezTo>
                  <a:pt x="0" y="56"/>
                  <a:pt x="0" y="56"/>
                  <a:pt x="0" y="56"/>
                </a:cubicBezTo>
                <a:cubicBezTo>
                  <a:pt x="0" y="59"/>
                  <a:pt x="3" y="62"/>
                  <a:pt x="6" y="62"/>
                </a:cubicBezTo>
                <a:cubicBezTo>
                  <a:pt x="44" y="62"/>
                  <a:pt x="44" y="62"/>
                  <a:pt x="44" y="62"/>
                </a:cubicBezTo>
                <a:cubicBezTo>
                  <a:pt x="47" y="62"/>
                  <a:pt x="50" y="59"/>
                  <a:pt x="50" y="56"/>
                </a:cubicBezTo>
                <a:cubicBezTo>
                  <a:pt x="50" y="21"/>
                  <a:pt x="50" y="21"/>
                  <a:pt x="50" y="21"/>
                </a:cubicBezTo>
                <a:cubicBezTo>
                  <a:pt x="50" y="21"/>
                  <a:pt x="49" y="21"/>
                  <a:pt x="49" y="21"/>
                </a:cubicBezTo>
                <a:close/>
                <a:moveTo>
                  <a:pt x="28" y="5"/>
                </a:moveTo>
                <a:cubicBezTo>
                  <a:pt x="44" y="21"/>
                  <a:pt x="44" y="21"/>
                  <a:pt x="44" y="21"/>
                </a:cubicBezTo>
                <a:cubicBezTo>
                  <a:pt x="28" y="21"/>
                  <a:pt x="28" y="21"/>
                  <a:pt x="28" y="21"/>
                </a:cubicBezTo>
                <a:lnTo>
                  <a:pt x="28" y="5"/>
                </a:lnTo>
                <a:close/>
                <a:moveTo>
                  <a:pt x="44" y="56"/>
                </a:moveTo>
                <a:cubicBezTo>
                  <a:pt x="6" y="56"/>
                  <a:pt x="6" y="56"/>
                  <a:pt x="6" y="56"/>
                </a:cubicBezTo>
                <a:cubicBezTo>
                  <a:pt x="6" y="5"/>
                  <a:pt x="6" y="5"/>
                  <a:pt x="6" y="5"/>
                </a:cubicBezTo>
                <a:cubicBezTo>
                  <a:pt x="23" y="5"/>
                  <a:pt x="23" y="5"/>
                  <a:pt x="23" y="5"/>
                </a:cubicBezTo>
                <a:cubicBezTo>
                  <a:pt x="23" y="21"/>
                  <a:pt x="23" y="21"/>
                  <a:pt x="23" y="21"/>
                </a:cubicBezTo>
                <a:cubicBezTo>
                  <a:pt x="23" y="24"/>
                  <a:pt x="25" y="27"/>
                  <a:pt x="28" y="27"/>
                </a:cubicBezTo>
                <a:cubicBezTo>
                  <a:pt x="44" y="27"/>
                  <a:pt x="44" y="27"/>
                  <a:pt x="44" y="27"/>
                </a:cubicBezTo>
                <a:lnTo>
                  <a:pt x="44" y="56"/>
                </a:lnTo>
                <a:close/>
                <a:moveTo>
                  <a:pt x="58" y="14"/>
                </a:moveTo>
                <a:cubicBezTo>
                  <a:pt x="59" y="15"/>
                  <a:pt x="60" y="17"/>
                  <a:pt x="60" y="19"/>
                </a:cubicBezTo>
                <a:cubicBezTo>
                  <a:pt x="60" y="56"/>
                  <a:pt x="60" y="56"/>
                  <a:pt x="60" y="56"/>
                </a:cubicBezTo>
                <a:cubicBezTo>
                  <a:pt x="60" y="59"/>
                  <a:pt x="58" y="62"/>
                  <a:pt x="55" y="62"/>
                </a:cubicBezTo>
                <a:cubicBezTo>
                  <a:pt x="53" y="62"/>
                  <a:pt x="53" y="62"/>
                  <a:pt x="53" y="62"/>
                </a:cubicBezTo>
                <a:cubicBezTo>
                  <a:pt x="54" y="60"/>
                  <a:pt x="55" y="59"/>
                  <a:pt x="55" y="57"/>
                </a:cubicBezTo>
                <a:cubicBezTo>
                  <a:pt x="55" y="21"/>
                  <a:pt x="55" y="21"/>
                  <a:pt x="55" y="21"/>
                </a:cubicBezTo>
                <a:cubicBezTo>
                  <a:pt x="55" y="19"/>
                  <a:pt x="54" y="17"/>
                  <a:pt x="53" y="15"/>
                </a:cubicBezTo>
                <a:cubicBezTo>
                  <a:pt x="37" y="0"/>
                  <a:pt x="37" y="0"/>
                  <a:pt x="37" y="0"/>
                </a:cubicBezTo>
                <a:cubicBezTo>
                  <a:pt x="37" y="0"/>
                  <a:pt x="37" y="0"/>
                  <a:pt x="37" y="0"/>
                </a:cubicBezTo>
                <a:cubicBezTo>
                  <a:pt x="39" y="0"/>
                  <a:pt x="39" y="0"/>
                  <a:pt x="39" y="0"/>
                </a:cubicBezTo>
                <a:cubicBezTo>
                  <a:pt x="40" y="0"/>
                  <a:pt x="40" y="0"/>
                  <a:pt x="40" y="0"/>
                </a:cubicBezTo>
                <a:cubicBezTo>
                  <a:pt x="41" y="0"/>
                  <a:pt x="44" y="0"/>
                  <a:pt x="47" y="3"/>
                </a:cubicBezTo>
                <a:cubicBezTo>
                  <a:pt x="58" y="14"/>
                  <a:pt x="58" y="14"/>
                  <a:pt x="58" y="14"/>
                </a:cubicBezTo>
                <a:moveTo>
                  <a:pt x="69" y="13"/>
                </a:moveTo>
                <a:cubicBezTo>
                  <a:pt x="70" y="14"/>
                  <a:pt x="71" y="16"/>
                  <a:pt x="71" y="17"/>
                </a:cubicBezTo>
                <a:cubicBezTo>
                  <a:pt x="71" y="56"/>
                  <a:pt x="71" y="56"/>
                  <a:pt x="71" y="56"/>
                </a:cubicBezTo>
                <a:cubicBezTo>
                  <a:pt x="71" y="59"/>
                  <a:pt x="68" y="62"/>
                  <a:pt x="65" y="62"/>
                </a:cubicBezTo>
                <a:cubicBezTo>
                  <a:pt x="64" y="62"/>
                  <a:pt x="64" y="62"/>
                  <a:pt x="64" y="62"/>
                </a:cubicBezTo>
                <a:cubicBezTo>
                  <a:pt x="65" y="60"/>
                  <a:pt x="65" y="59"/>
                  <a:pt x="65" y="57"/>
                </a:cubicBezTo>
                <a:cubicBezTo>
                  <a:pt x="65" y="18"/>
                  <a:pt x="65" y="18"/>
                  <a:pt x="65" y="18"/>
                </a:cubicBezTo>
                <a:cubicBezTo>
                  <a:pt x="65" y="17"/>
                  <a:pt x="65" y="15"/>
                  <a:pt x="64" y="14"/>
                </a:cubicBezTo>
                <a:cubicBezTo>
                  <a:pt x="50" y="0"/>
                  <a:pt x="50" y="0"/>
                  <a:pt x="50" y="0"/>
                </a:cubicBezTo>
                <a:cubicBezTo>
                  <a:pt x="50" y="0"/>
                  <a:pt x="50" y="0"/>
                  <a:pt x="50" y="0"/>
                </a:cubicBezTo>
                <a:cubicBezTo>
                  <a:pt x="51" y="0"/>
                  <a:pt x="51" y="0"/>
                  <a:pt x="51" y="0"/>
                </a:cubicBezTo>
                <a:cubicBezTo>
                  <a:pt x="52" y="0"/>
                  <a:pt x="52" y="0"/>
                  <a:pt x="52" y="0"/>
                </a:cubicBezTo>
                <a:cubicBezTo>
                  <a:pt x="54" y="0"/>
                  <a:pt x="56" y="0"/>
                  <a:pt x="59" y="3"/>
                </a:cubicBezTo>
                <a:cubicBezTo>
                  <a:pt x="69" y="13"/>
                  <a:pt x="69" y="13"/>
                  <a:pt x="69" y="13"/>
                </a:cubicBezTo>
              </a:path>
            </a:pathLst>
          </a:custGeom>
          <a:solidFill>
            <a:srgbClr val="FFFFFF"/>
          </a:solidFill>
          <a:ln>
            <a:noFill/>
          </a:ln>
          <a:extLst/>
        </p:spPr>
        <p:txBody>
          <a:bodyPr vert="horz" wrap="square" lIns="93278" tIns="46639" rIns="93278" bIns="46639" numCol="1" anchor="t" anchorCtr="0" compatLnSpc="1">
            <a:prstTxWarp prst="textNoShape">
              <a:avLst/>
            </a:prstTxWarp>
          </a:bodyPr>
          <a:lstStyle/>
          <a:p>
            <a:endParaRPr lang="en-US" dirty="0">
              <a:solidFill>
                <a:srgbClr val="000000"/>
              </a:solidFill>
            </a:endParaRPr>
          </a:p>
        </p:txBody>
      </p:sp>
      <p:sp>
        <p:nvSpPr>
          <p:cNvPr id="9" name="Rectangle 8"/>
          <p:cNvSpPr/>
          <p:nvPr/>
        </p:nvSpPr>
        <p:spPr bwMode="auto">
          <a:xfrm>
            <a:off x="7383361" y="147397"/>
            <a:ext cx="183369" cy="186521"/>
          </a:xfrm>
          <a:prstGeom prst="rect">
            <a:avLst/>
          </a:prstGeom>
          <a:noFill/>
          <a:ln w="3175">
            <a:solidFill>
              <a:srgbClr val="50505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
        <p:nvSpPr>
          <p:cNvPr id="11" name="Rectangle 10"/>
          <p:cNvSpPr/>
          <p:nvPr/>
        </p:nvSpPr>
        <p:spPr bwMode="auto">
          <a:xfrm>
            <a:off x="7383361" y="144465"/>
            <a:ext cx="1143000" cy="1143000"/>
          </a:xfrm>
          <a:prstGeom prst="rect">
            <a:avLst/>
          </a:prstGeom>
          <a:solidFill>
            <a:srgbClr val="FFB900"/>
          </a:solidFill>
          <a:ln w="254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endParaRPr lang="en-US" sz="1400" dirty="0">
              <a:gradFill>
                <a:gsLst>
                  <a:gs pos="0">
                    <a:srgbClr val="FFFFFF"/>
                  </a:gs>
                  <a:gs pos="100000">
                    <a:srgbClr val="FFFFFF"/>
                  </a:gs>
                </a:gsLst>
                <a:lin ang="5400000" scaled="0"/>
              </a:gradFill>
              <a:ea typeface="Segoe UI" pitchFamily="34" charset="0"/>
              <a:cs typeface="Segoe UI" pitchFamily="34" charset="0"/>
            </a:endParaRPr>
          </a:p>
        </p:txBody>
      </p:sp>
      <p:sp>
        <p:nvSpPr>
          <p:cNvPr id="12" name="Rectangle 11"/>
          <p:cNvSpPr/>
          <p:nvPr/>
        </p:nvSpPr>
        <p:spPr bwMode="auto">
          <a:xfrm>
            <a:off x="8678761" y="144463"/>
            <a:ext cx="1067043" cy="1143001"/>
          </a:xfrm>
          <a:prstGeom prst="rect">
            <a:avLst/>
          </a:prstGeom>
          <a:solidFill>
            <a:srgbClr val="FF8C00"/>
          </a:solidFill>
          <a:ln w="254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US" sz="28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13" name="Rectangle 12"/>
          <p:cNvSpPr/>
          <p:nvPr/>
        </p:nvSpPr>
        <p:spPr bwMode="auto">
          <a:xfrm>
            <a:off x="9952281" y="144462"/>
            <a:ext cx="1012479" cy="1143001"/>
          </a:xfrm>
          <a:prstGeom prst="rect">
            <a:avLst/>
          </a:prstGeom>
          <a:solidFill>
            <a:srgbClr val="EB3C00"/>
          </a:solidFill>
          <a:ln w="254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
        <p:nvSpPr>
          <p:cNvPr id="14" name="Rectangle 13"/>
          <p:cNvSpPr/>
          <p:nvPr/>
        </p:nvSpPr>
        <p:spPr bwMode="auto">
          <a:xfrm>
            <a:off x="11171237" y="144462"/>
            <a:ext cx="1088924" cy="1143001"/>
          </a:xfrm>
          <a:prstGeom prst="rect">
            <a:avLst/>
          </a:prstGeom>
          <a:solidFill>
            <a:schemeClr val="accent6"/>
          </a:solidFill>
          <a:ln>
            <a:solidFill>
              <a:srgbClr val="00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677607321"/>
      </p:ext>
    </p:extLst>
  </p:cSld>
  <p:clrMapOvr>
    <a:masterClrMapping/>
  </p:clrMapOvr>
  <p:transition spd="slow">
    <p:push/>
  </p:transition>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bwMode="auto">
          <a:xfrm>
            <a:off x="2501" y="-1"/>
            <a:ext cx="5438566" cy="6994525"/>
          </a:xfrm>
          <a:prstGeom prst="rect">
            <a:avLst/>
          </a:prstGeom>
          <a:solidFill>
            <a:schemeClr val="accent6"/>
          </a:solidFill>
          <a:ln>
            <a:solidFill>
              <a:srgbClr val="00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p:nvPr>
        </p:nvSpPr>
        <p:spPr/>
        <p:txBody>
          <a:bodyPr/>
          <a:lstStyle/>
          <a:p>
            <a:r>
              <a:rPr lang="en-US" sz="4896" dirty="0" smtClean="0">
                <a:solidFill>
                  <a:schemeClr val="bg1"/>
                </a:solidFill>
              </a:rPr>
              <a:t>Where are you</a:t>
            </a:r>
            <a:br>
              <a:rPr lang="en-US" sz="4896" dirty="0" smtClean="0">
                <a:solidFill>
                  <a:schemeClr val="bg1"/>
                </a:solidFill>
              </a:rPr>
            </a:br>
            <a:r>
              <a:rPr lang="en-US" sz="4896" dirty="0" smtClean="0">
                <a:solidFill>
                  <a:schemeClr val="bg1"/>
                </a:solidFill>
              </a:rPr>
              <a:t>in your SharePoint</a:t>
            </a:r>
            <a:br>
              <a:rPr lang="en-US" sz="4896" dirty="0" smtClean="0">
                <a:solidFill>
                  <a:schemeClr val="bg1"/>
                </a:solidFill>
              </a:rPr>
            </a:br>
            <a:r>
              <a:rPr lang="en-US" sz="4896" dirty="0" smtClean="0">
                <a:solidFill>
                  <a:schemeClr val="bg1"/>
                </a:solidFill>
              </a:rPr>
              <a:t>journey?</a:t>
            </a:r>
            <a:endParaRPr lang="en-US" sz="4896" dirty="0">
              <a:solidFill>
                <a:schemeClr val="bg1"/>
              </a:solidFill>
            </a:endParaRPr>
          </a:p>
        </p:txBody>
      </p:sp>
      <p:sp>
        <p:nvSpPr>
          <p:cNvPr id="6" name="TextBox 5"/>
          <p:cNvSpPr txBox="1"/>
          <p:nvPr/>
        </p:nvSpPr>
        <p:spPr>
          <a:xfrm>
            <a:off x="6059616" y="1955164"/>
            <a:ext cx="5835982" cy="1969770"/>
          </a:xfrm>
          <a:prstGeom prst="rect">
            <a:avLst/>
          </a:prstGeom>
          <a:noFill/>
        </p:spPr>
        <p:txBody>
          <a:bodyPr wrap="square" lIns="0" tIns="0" rIns="0" bIns="0" rtlCol="0">
            <a:spAutoFit/>
          </a:bodyPr>
          <a:lstStyle/>
          <a:p>
            <a:pPr defTabSz="1463040"/>
            <a:r>
              <a:rPr lang="en-US" sz="3200" dirty="0" smtClean="0">
                <a:solidFill>
                  <a:srgbClr val="616265"/>
                </a:solidFill>
                <a:latin typeface="Segoe UI Semibold" pitchFamily="34" charset="0"/>
                <a:cs typeface="Segoe UI" pitchFamily="34" charset="0"/>
              </a:rPr>
              <a:t>Stop by Jornata booth 460 to take our survey…and enter for a chance to win a Kindle Fire HD!</a:t>
            </a:r>
            <a:endParaRPr lang="en-US" sz="3200" dirty="0">
              <a:solidFill>
                <a:srgbClr val="616265"/>
              </a:solidFill>
              <a:latin typeface="Segoe UI Light" pitchFamily="34" charset="0"/>
              <a:cs typeface="Segoe UI" pitchFamily="34" charset="0"/>
            </a:endParaRPr>
          </a:p>
        </p:txBody>
      </p:sp>
      <p:sp>
        <p:nvSpPr>
          <p:cNvPr id="8" name="Freeform 128"/>
          <p:cNvSpPr>
            <a:spLocks noEditPoints="1"/>
          </p:cNvSpPr>
          <p:nvPr/>
        </p:nvSpPr>
        <p:spPr bwMode="black">
          <a:xfrm>
            <a:off x="1951037" y="3135154"/>
            <a:ext cx="1143000" cy="1047908"/>
          </a:xfrm>
          <a:custGeom>
            <a:avLst/>
            <a:gdLst>
              <a:gd name="T0" fmla="*/ 49 w 71"/>
              <a:gd name="T1" fmla="*/ 21 h 62"/>
              <a:gd name="T2" fmla="*/ 49 w 71"/>
              <a:gd name="T3" fmla="*/ 19 h 62"/>
              <a:gd name="T4" fmla="*/ 49 w 71"/>
              <a:gd name="T5" fmla="*/ 19 h 62"/>
              <a:gd name="T6" fmla="*/ 48 w 71"/>
              <a:gd name="T7" fmla="*/ 17 h 62"/>
              <a:gd name="T8" fmla="*/ 32 w 71"/>
              <a:gd name="T9" fmla="*/ 2 h 62"/>
              <a:gd name="T10" fmla="*/ 28 w 71"/>
              <a:gd name="T11" fmla="*/ 0 h 62"/>
              <a:gd name="T12" fmla="*/ 28 w 71"/>
              <a:gd name="T13" fmla="*/ 0 h 62"/>
              <a:gd name="T14" fmla="*/ 28 w 71"/>
              <a:gd name="T15" fmla="*/ 0 h 62"/>
              <a:gd name="T16" fmla="*/ 6 w 71"/>
              <a:gd name="T17" fmla="*/ 0 h 62"/>
              <a:gd name="T18" fmla="*/ 0 w 71"/>
              <a:gd name="T19" fmla="*/ 5 h 62"/>
              <a:gd name="T20" fmla="*/ 0 w 71"/>
              <a:gd name="T21" fmla="*/ 56 h 62"/>
              <a:gd name="T22" fmla="*/ 6 w 71"/>
              <a:gd name="T23" fmla="*/ 62 h 62"/>
              <a:gd name="T24" fmla="*/ 44 w 71"/>
              <a:gd name="T25" fmla="*/ 62 h 62"/>
              <a:gd name="T26" fmla="*/ 50 w 71"/>
              <a:gd name="T27" fmla="*/ 56 h 62"/>
              <a:gd name="T28" fmla="*/ 50 w 71"/>
              <a:gd name="T29" fmla="*/ 21 h 62"/>
              <a:gd name="T30" fmla="*/ 49 w 71"/>
              <a:gd name="T31" fmla="*/ 21 h 62"/>
              <a:gd name="T32" fmla="*/ 28 w 71"/>
              <a:gd name="T33" fmla="*/ 5 h 62"/>
              <a:gd name="T34" fmla="*/ 44 w 71"/>
              <a:gd name="T35" fmla="*/ 21 h 62"/>
              <a:gd name="T36" fmla="*/ 28 w 71"/>
              <a:gd name="T37" fmla="*/ 21 h 62"/>
              <a:gd name="T38" fmla="*/ 28 w 71"/>
              <a:gd name="T39" fmla="*/ 5 h 62"/>
              <a:gd name="T40" fmla="*/ 44 w 71"/>
              <a:gd name="T41" fmla="*/ 56 h 62"/>
              <a:gd name="T42" fmla="*/ 6 w 71"/>
              <a:gd name="T43" fmla="*/ 56 h 62"/>
              <a:gd name="T44" fmla="*/ 6 w 71"/>
              <a:gd name="T45" fmla="*/ 5 h 62"/>
              <a:gd name="T46" fmla="*/ 23 w 71"/>
              <a:gd name="T47" fmla="*/ 5 h 62"/>
              <a:gd name="T48" fmla="*/ 23 w 71"/>
              <a:gd name="T49" fmla="*/ 21 h 62"/>
              <a:gd name="T50" fmla="*/ 28 w 71"/>
              <a:gd name="T51" fmla="*/ 27 h 62"/>
              <a:gd name="T52" fmla="*/ 44 w 71"/>
              <a:gd name="T53" fmla="*/ 27 h 62"/>
              <a:gd name="T54" fmla="*/ 44 w 71"/>
              <a:gd name="T55" fmla="*/ 56 h 62"/>
              <a:gd name="T56" fmla="*/ 58 w 71"/>
              <a:gd name="T57" fmla="*/ 14 h 62"/>
              <a:gd name="T58" fmla="*/ 60 w 71"/>
              <a:gd name="T59" fmla="*/ 19 h 62"/>
              <a:gd name="T60" fmla="*/ 60 w 71"/>
              <a:gd name="T61" fmla="*/ 56 h 62"/>
              <a:gd name="T62" fmla="*/ 55 w 71"/>
              <a:gd name="T63" fmla="*/ 62 h 62"/>
              <a:gd name="T64" fmla="*/ 53 w 71"/>
              <a:gd name="T65" fmla="*/ 62 h 62"/>
              <a:gd name="T66" fmla="*/ 55 w 71"/>
              <a:gd name="T67" fmla="*/ 57 h 62"/>
              <a:gd name="T68" fmla="*/ 55 w 71"/>
              <a:gd name="T69" fmla="*/ 21 h 62"/>
              <a:gd name="T70" fmla="*/ 53 w 71"/>
              <a:gd name="T71" fmla="*/ 15 h 62"/>
              <a:gd name="T72" fmla="*/ 37 w 71"/>
              <a:gd name="T73" fmla="*/ 0 h 62"/>
              <a:gd name="T74" fmla="*/ 37 w 71"/>
              <a:gd name="T75" fmla="*/ 0 h 62"/>
              <a:gd name="T76" fmla="*/ 39 w 71"/>
              <a:gd name="T77" fmla="*/ 0 h 62"/>
              <a:gd name="T78" fmla="*/ 40 w 71"/>
              <a:gd name="T79" fmla="*/ 0 h 62"/>
              <a:gd name="T80" fmla="*/ 47 w 71"/>
              <a:gd name="T81" fmla="*/ 3 h 62"/>
              <a:gd name="T82" fmla="*/ 58 w 71"/>
              <a:gd name="T83" fmla="*/ 14 h 62"/>
              <a:gd name="T84" fmla="*/ 69 w 71"/>
              <a:gd name="T85" fmla="*/ 13 h 62"/>
              <a:gd name="T86" fmla="*/ 71 w 71"/>
              <a:gd name="T87" fmla="*/ 17 h 62"/>
              <a:gd name="T88" fmla="*/ 71 w 71"/>
              <a:gd name="T89" fmla="*/ 56 h 62"/>
              <a:gd name="T90" fmla="*/ 65 w 71"/>
              <a:gd name="T91" fmla="*/ 62 h 62"/>
              <a:gd name="T92" fmla="*/ 64 w 71"/>
              <a:gd name="T93" fmla="*/ 62 h 62"/>
              <a:gd name="T94" fmla="*/ 65 w 71"/>
              <a:gd name="T95" fmla="*/ 57 h 62"/>
              <a:gd name="T96" fmla="*/ 65 w 71"/>
              <a:gd name="T97" fmla="*/ 18 h 62"/>
              <a:gd name="T98" fmla="*/ 64 w 71"/>
              <a:gd name="T99" fmla="*/ 14 h 62"/>
              <a:gd name="T100" fmla="*/ 50 w 71"/>
              <a:gd name="T101" fmla="*/ 0 h 62"/>
              <a:gd name="T102" fmla="*/ 50 w 71"/>
              <a:gd name="T103" fmla="*/ 0 h 62"/>
              <a:gd name="T104" fmla="*/ 51 w 71"/>
              <a:gd name="T105" fmla="*/ 0 h 62"/>
              <a:gd name="T106" fmla="*/ 52 w 71"/>
              <a:gd name="T107" fmla="*/ 0 h 62"/>
              <a:gd name="T108" fmla="*/ 59 w 71"/>
              <a:gd name="T109" fmla="*/ 3 h 62"/>
              <a:gd name="T110" fmla="*/ 69 w 71"/>
              <a:gd name="T111" fmla="*/ 13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1" h="62">
                <a:moveTo>
                  <a:pt x="49" y="21"/>
                </a:moveTo>
                <a:cubicBezTo>
                  <a:pt x="49" y="20"/>
                  <a:pt x="49" y="20"/>
                  <a:pt x="49" y="19"/>
                </a:cubicBezTo>
                <a:cubicBezTo>
                  <a:pt x="49" y="19"/>
                  <a:pt x="49" y="19"/>
                  <a:pt x="49" y="19"/>
                </a:cubicBezTo>
                <a:cubicBezTo>
                  <a:pt x="49" y="18"/>
                  <a:pt x="48" y="18"/>
                  <a:pt x="48" y="17"/>
                </a:cubicBezTo>
                <a:cubicBezTo>
                  <a:pt x="32" y="2"/>
                  <a:pt x="32" y="2"/>
                  <a:pt x="32" y="2"/>
                </a:cubicBezTo>
                <a:cubicBezTo>
                  <a:pt x="31" y="0"/>
                  <a:pt x="30" y="0"/>
                  <a:pt x="28" y="0"/>
                </a:cubicBezTo>
                <a:cubicBezTo>
                  <a:pt x="28" y="0"/>
                  <a:pt x="28" y="0"/>
                  <a:pt x="28" y="0"/>
                </a:cubicBezTo>
                <a:cubicBezTo>
                  <a:pt x="28" y="0"/>
                  <a:pt x="28" y="0"/>
                  <a:pt x="28" y="0"/>
                </a:cubicBezTo>
                <a:cubicBezTo>
                  <a:pt x="6" y="0"/>
                  <a:pt x="6" y="0"/>
                  <a:pt x="6" y="0"/>
                </a:cubicBezTo>
                <a:cubicBezTo>
                  <a:pt x="3" y="0"/>
                  <a:pt x="0" y="2"/>
                  <a:pt x="0" y="5"/>
                </a:cubicBezTo>
                <a:cubicBezTo>
                  <a:pt x="0" y="56"/>
                  <a:pt x="0" y="56"/>
                  <a:pt x="0" y="56"/>
                </a:cubicBezTo>
                <a:cubicBezTo>
                  <a:pt x="0" y="59"/>
                  <a:pt x="3" y="62"/>
                  <a:pt x="6" y="62"/>
                </a:cubicBezTo>
                <a:cubicBezTo>
                  <a:pt x="44" y="62"/>
                  <a:pt x="44" y="62"/>
                  <a:pt x="44" y="62"/>
                </a:cubicBezTo>
                <a:cubicBezTo>
                  <a:pt x="47" y="62"/>
                  <a:pt x="50" y="59"/>
                  <a:pt x="50" y="56"/>
                </a:cubicBezTo>
                <a:cubicBezTo>
                  <a:pt x="50" y="21"/>
                  <a:pt x="50" y="21"/>
                  <a:pt x="50" y="21"/>
                </a:cubicBezTo>
                <a:cubicBezTo>
                  <a:pt x="50" y="21"/>
                  <a:pt x="49" y="21"/>
                  <a:pt x="49" y="21"/>
                </a:cubicBezTo>
                <a:close/>
                <a:moveTo>
                  <a:pt x="28" y="5"/>
                </a:moveTo>
                <a:cubicBezTo>
                  <a:pt x="44" y="21"/>
                  <a:pt x="44" y="21"/>
                  <a:pt x="44" y="21"/>
                </a:cubicBezTo>
                <a:cubicBezTo>
                  <a:pt x="28" y="21"/>
                  <a:pt x="28" y="21"/>
                  <a:pt x="28" y="21"/>
                </a:cubicBezTo>
                <a:lnTo>
                  <a:pt x="28" y="5"/>
                </a:lnTo>
                <a:close/>
                <a:moveTo>
                  <a:pt x="44" y="56"/>
                </a:moveTo>
                <a:cubicBezTo>
                  <a:pt x="6" y="56"/>
                  <a:pt x="6" y="56"/>
                  <a:pt x="6" y="56"/>
                </a:cubicBezTo>
                <a:cubicBezTo>
                  <a:pt x="6" y="5"/>
                  <a:pt x="6" y="5"/>
                  <a:pt x="6" y="5"/>
                </a:cubicBezTo>
                <a:cubicBezTo>
                  <a:pt x="23" y="5"/>
                  <a:pt x="23" y="5"/>
                  <a:pt x="23" y="5"/>
                </a:cubicBezTo>
                <a:cubicBezTo>
                  <a:pt x="23" y="21"/>
                  <a:pt x="23" y="21"/>
                  <a:pt x="23" y="21"/>
                </a:cubicBezTo>
                <a:cubicBezTo>
                  <a:pt x="23" y="24"/>
                  <a:pt x="25" y="27"/>
                  <a:pt x="28" y="27"/>
                </a:cubicBezTo>
                <a:cubicBezTo>
                  <a:pt x="44" y="27"/>
                  <a:pt x="44" y="27"/>
                  <a:pt x="44" y="27"/>
                </a:cubicBezTo>
                <a:lnTo>
                  <a:pt x="44" y="56"/>
                </a:lnTo>
                <a:close/>
                <a:moveTo>
                  <a:pt x="58" y="14"/>
                </a:moveTo>
                <a:cubicBezTo>
                  <a:pt x="59" y="15"/>
                  <a:pt x="60" y="17"/>
                  <a:pt x="60" y="19"/>
                </a:cubicBezTo>
                <a:cubicBezTo>
                  <a:pt x="60" y="56"/>
                  <a:pt x="60" y="56"/>
                  <a:pt x="60" y="56"/>
                </a:cubicBezTo>
                <a:cubicBezTo>
                  <a:pt x="60" y="59"/>
                  <a:pt x="58" y="62"/>
                  <a:pt x="55" y="62"/>
                </a:cubicBezTo>
                <a:cubicBezTo>
                  <a:pt x="53" y="62"/>
                  <a:pt x="53" y="62"/>
                  <a:pt x="53" y="62"/>
                </a:cubicBezTo>
                <a:cubicBezTo>
                  <a:pt x="54" y="60"/>
                  <a:pt x="55" y="59"/>
                  <a:pt x="55" y="57"/>
                </a:cubicBezTo>
                <a:cubicBezTo>
                  <a:pt x="55" y="21"/>
                  <a:pt x="55" y="21"/>
                  <a:pt x="55" y="21"/>
                </a:cubicBezTo>
                <a:cubicBezTo>
                  <a:pt x="55" y="19"/>
                  <a:pt x="54" y="17"/>
                  <a:pt x="53" y="15"/>
                </a:cubicBezTo>
                <a:cubicBezTo>
                  <a:pt x="37" y="0"/>
                  <a:pt x="37" y="0"/>
                  <a:pt x="37" y="0"/>
                </a:cubicBezTo>
                <a:cubicBezTo>
                  <a:pt x="37" y="0"/>
                  <a:pt x="37" y="0"/>
                  <a:pt x="37" y="0"/>
                </a:cubicBezTo>
                <a:cubicBezTo>
                  <a:pt x="39" y="0"/>
                  <a:pt x="39" y="0"/>
                  <a:pt x="39" y="0"/>
                </a:cubicBezTo>
                <a:cubicBezTo>
                  <a:pt x="40" y="0"/>
                  <a:pt x="40" y="0"/>
                  <a:pt x="40" y="0"/>
                </a:cubicBezTo>
                <a:cubicBezTo>
                  <a:pt x="41" y="0"/>
                  <a:pt x="44" y="0"/>
                  <a:pt x="47" y="3"/>
                </a:cubicBezTo>
                <a:cubicBezTo>
                  <a:pt x="58" y="14"/>
                  <a:pt x="58" y="14"/>
                  <a:pt x="58" y="14"/>
                </a:cubicBezTo>
                <a:moveTo>
                  <a:pt x="69" y="13"/>
                </a:moveTo>
                <a:cubicBezTo>
                  <a:pt x="70" y="14"/>
                  <a:pt x="71" y="16"/>
                  <a:pt x="71" y="17"/>
                </a:cubicBezTo>
                <a:cubicBezTo>
                  <a:pt x="71" y="56"/>
                  <a:pt x="71" y="56"/>
                  <a:pt x="71" y="56"/>
                </a:cubicBezTo>
                <a:cubicBezTo>
                  <a:pt x="71" y="59"/>
                  <a:pt x="68" y="62"/>
                  <a:pt x="65" y="62"/>
                </a:cubicBezTo>
                <a:cubicBezTo>
                  <a:pt x="64" y="62"/>
                  <a:pt x="64" y="62"/>
                  <a:pt x="64" y="62"/>
                </a:cubicBezTo>
                <a:cubicBezTo>
                  <a:pt x="65" y="60"/>
                  <a:pt x="65" y="59"/>
                  <a:pt x="65" y="57"/>
                </a:cubicBezTo>
                <a:cubicBezTo>
                  <a:pt x="65" y="18"/>
                  <a:pt x="65" y="18"/>
                  <a:pt x="65" y="18"/>
                </a:cubicBezTo>
                <a:cubicBezTo>
                  <a:pt x="65" y="17"/>
                  <a:pt x="65" y="15"/>
                  <a:pt x="64" y="14"/>
                </a:cubicBezTo>
                <a:cubicBezTo>
                  <a:pt x="50" y="0"/>
                  <a:pt x="50" y="0"/>
                  <a:pt x="50" y="0"/>
                </a:cubicBezTo>
                <a:cubicBezTo>
                  <a:pt x="50" y="0"/>
                  <a:pt x="50" y="0"/>
                  <a:pt x="50" y="0"/>
                </a:cubicBezTo>
                <a:cubicBezTo>
                  <a:pt x="51" y="0"/>
                  <a:pt x="51" y="0"/>
                  <a:pt x="51" y="0"/>
                </a:cubicBezTo>
                <a:cubicBezTo>
                  <a:pt x="52" y="0"/>
                  <a:pt x="52" y="0"/>
                  <a:pt x="52" y="0"/>
                </a:cubicBezTo>
                <a:cubicBezTo>
                  <a:pt x="54" y="0"/>
                  <a:pt x="56" y="0"/>
                  <a:pt x="59" y="3"/>
                </a:cubicBezTo>
                <a:cubicBezTo>
                  <a:pt x="69" y="13"/>
                  <a:pt x="69" y="13"/>
                  <a:pt x="69" y="13"/>
                </a:cubicBezTo>
              </a:path>
            </a:pathLst>
          </a:custGeom>
          <a:solidFill>
            <a:srgbClr val="FFFFFF"/>
          </a:solidFill>
          <a:ln>
            <a:noFill/>
          </a:ln>
          <a:extLst/>
        </p:spPr>
        <p:txBody>
          <a:bodyPr vert="horz" wrap="square" lIns="93278" tIns="46639" rIns="93278" bIns="46639" numCol="1" anchor="t" anchorCtr="0" compatLnSpc="1">
            <a:prstTxWarp prst="textNoShape">
              <a:avLst/>
            </a:prstTxWarp>
          </a:bodyPr>
          <a:lstStyle/>
          <a:p>
            <a:endParaRPr lang="en-US" dirty="0">
              <a:solidFill>
                <a:srgbClr val="000000"/>
              </a:solidFill>
            </a:endParaRPr>
          </a:p>
        </p:txBody>
      </p:sp>
      <p:sp>
        <p:nvSpPr>
          <p:cNvPr id="9" name="Rectangle 8"/>
          <p:cNvSpPr/>
          <p:nvPr/>
        </p:nvSpPr>
        <p:spPr bwMode="auto">
          <a:xfrm>
            <a:off x="7383361" y="147397"/>
            <a:ext cx="183369" cy="186521"/>
          </a:xfrm>
          <a:prstGeom prst="rect">
            <a:avLst/>
          </a:prstGeom>
          <a:noFill/>
          <a:ln w="3175">
            <a:solidFill>
              <a:srgbClr val="50505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
        <p:nvSpPr>
          <p:cNvPr id="11" name="Rectangle 10"/>
          <p:cNvSpPr/>
          <p:nvPr/>
        </p:nvSpPr>
        <p:spPr bwMode="auto">
          <a:xfrm>
            <a:off x="7383361" y="144465"/>
            <a:ext cx="1143000" cy="1143000"/>
          </a:xfrm>
          <a:prstGeom prst="rect">
            <a:avLst/>
          </a:prstGeom>
          <a:solidFill>
            <a:srgbClr val="FFB900"/>
          </a:solidFill>
          <a:ln w="254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endParaRPr lang="en-US" sz="1400" dirty="0">
              <a:gradFill>
                <a:gsLst>
                  <a:gs pos="0">
                    <a:srgbClr val="FFFFFF"/>
                  </a:gs>
                  <a:gs pos="100000">
                    <a:srgbClr val="FFFFFF"/>
                  </a:gs>
                </a:gsLst>
                <a:lin ang="5400000" scaled="0"/>
              </a:gradFill>
              <a:ea typeface="Segoe UI" pitchFamily="34" charset="0"/>
              <a:cs typeface="Segoe UI" pitchFamily="34" charset="0"/>
            </a:endParaRPr>
          </a:p>
        </p:txBody>
      </p:sp>
      <p:sp>
        <p:nvSpPr>
          <p:cNvPr id="12" name="Rectangle 11"/>
          <p:cNvSpPr/>
          <p:nvPr/>
        </p:nvSpPr>
        <p:spPr bwMode="auto">
          <a:xfrm>
            <a:off x="8678761" y="144463"/>
            <a:ext cx="1067043" cy="1143001"/>
          </a:xfrm>
          <a:prstGeom prst="rect">
            <a:avLst/>
          </a:prstGeom>
          <a:solidFill>
            <a:srgbClr val="FF8C00"/>
          </a:solidFill>
          <a:ln w="254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US" sz="28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13" name="Rectangle 12"/>
          <p:cNvSpPr/>
          <p:nvPr/>
        </p:nvSpPr>
        <p:spPr bwMode="auto">
          <a:xfrm>
            <a:off x="9952281" y="144462"/>
            <a:ext cx="1012479" cy="1143001"/>
          </a:xfrm>
          <a:prstGeom prst="rect">
            <a:avLst/>
          </a:prstGeom>
          <a:solidFill>
            <a:srgbClr val="EB3C00"/>
          </a:solidFill>
          <a:ln w="254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
        <p:nvSpPr>
          <p:cNvPr id="14" name="Rectangle 13"/>
          <p:cNvSpPr/>
          <p:nvPr/>
        </p:nvSpPr>
        <p:spPr bwMode="auto">
          <a:xfrm>
            <a:off x="11171237" y="144462"/>
            <a:ext cx="1088924" cy="1143001"/>
          </a:xfrm>
          <a:prstGeom prst="rect">
            <a:avLst/>
          </a:prstGeom>
          <a:solidFill>
            <a:schemeClr val="accent6"/>
          </a:solidFill>
          <a:ln>
            <a:solidFill>
              <a:srgbClr val="00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4149435377"/>
      </p:ext>
    </p:extLst>
  </p:cSld>
  <p:clrMapOvr>
    <a:masterClrMapping/>
  </p:clrMapOvr>
  <p:transition spd="slow">
    <p:push/>
  </p:transition>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74639" y="295274"/>
            <a:ext cx="6553198" cy="1741321"/>
          </a:xfrm>
        </p:spPr>
        <p:txBody>
          <a:bodyPr/>
          <a:lstStyle/>
          <a:p>
            <a:r>
              <a:rPr lang="en-US" dirty="0" smtClean="0">
                <a:ea typeface="Segoe UI" pitchFamily="34" charset="0"/>
                <a:cs typeface="Segoe UI" pitchFamily="34" charset="0"/>
              </a:rPr>
              <a:t>Your SharePoint Journey</a:t>
            </a:r>
            <a:endParaRPr lang="en-US" dirty="0"/>
          </a:p>
        </p:txBody>
      </p:sp>
      <p:sp>
        <p:nvSpPr>
          <p:cNvPr id="21" name="Rectangle 20"/>
          <p:cNvSpPr/>
          <p:nvPr/>
        </p:nvSpPr>
        <p:spPr bwMode="auto">
          <a:xfrm>
            <a:off x="8972984" y="652942"/>
            <a:ext cx="2281230" cy="1812509"/>
          </a:xfrm>
          <a:prstGeom prst="rect">
            <a:avLst/>
          </a:prstGeom>
          <a:solidFill>
            <a:schemeClr val="accent6"/>
          </a:solidFill>
          <a:ln>
            <a:solidFill>
              <a:srgbClr val="00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699286" fontAlgn="base">
              <a:lnSpc>
                <a:spcPct val="90000"/>
              </a:lnSpc>
              <a:spcBef>
                <a:spcPct val="0"/>
              </a:spcBef>
              <a:spcAft>
                <a:spcPct val="0"/>
              </a:spcAft>
            </a:pPr>
            <a:endParaRPr lang="en-US" sz="2400" spc="-39" dirty="0" smtClean="0">
              <a:gradFill>
                <a:gsLst>
                  <a:gs pos="0">
                    <a:srgbClr val="FFFFFF"/>
                  </a:gs>
                  <a:gs pos="100000">
                    <a:srgbClr val="FFFFFF"/>
                  </a:gs>
                </a:gsLst>
                <a:lin ang="5400000" scaled="0"/>
              </a:gradFill>
              <a:latin typeface="Segoe UI Light"/>
              <a:ea typeface="Segoe UI" pitchFamily="34" charset="0"/>
              <a:cs typeface="Segoe UI" pitchFamily="34" charset="0"/>
            </a:endParaRPr>
          </a:p>
          <a:p>
            <a:pPr defTabSz="699286" fontAlgn="base">
              <a:lnSpc>
                <a:spcPct val="90000"/>
              </a:lnSpc>
              <a:spcBef>
                <a:spcPct val="0"/>
              </a:spcBef>
              <a:spcAft>
                <a:spcPct val="0"/>
              </a:spcAft>
            </a:pPr>
            <a:endParaRPr lang="en-US" sz="2400" spc="-39" dirty="0">
              <a:gradFill>
                <a:gsLst>
                  <a:gs pos="0">
                    <a:srgbClr val="FFFFFF"/>
                  </a:gs>
                  <a:gs pos="100000">
                    <a:srgbClr val="FFFFFF"/>
                  </a:gs>
                </a:gsLst>
                <a:lin ang="5400000" scaled="0"/>
              </a:gradFill>
              <a:latin typeface="Segoe UI Light"/>
              <a:ea typeface="Segoe UI" pitchFamily="34" charset="0"/>
              <a:cs typeface="Segoe UI" pitchFamily="34" charset="0"/>
            </a:endParaRPr>
          </a:p>
          <a:p>
            <a:pPr defTabSz="699286" fontAlgn="base">
              <a:lnSpc>
                <a:spcPct val="90000"/>
              </a:lnSpc>
              <a:spcBef>
                <a:spcPct val="0"/>
              </a:spcBef>
              <a:spcAft>
                <a:spcPct val="0"/>
              </a:spcAft>
            </a:pPr>
            <a:r>
              <a:rPr lang="en-US" sz="2400" spc="-39" dirty="0" smtClean="0">
                <a:gradFill>
                  <a:gsLst>
                    <a:gs pos="0">
                      <a:srgbClr val="FFFFFF"/>
                    </a:gs>
                    <a:gs pos="100000">
                      <a:srgbClr val="FFFFFF"/>
                    </a:gs>
                  </a:gsLst>
                  <a:lin ang="5400000" scaled="0"/>
                </a:gradFill>
                <a:latin typeface="Segoe UI Light"/>
                <a:ea typeface="Segoe UI" pitchFamily="34" charset="0"/>
                <a:cs typeface="Segoe UI" pitchFamily="34" charset="0"/>
              </a:rPr>
              <a:t>4</a:t>
            </a:r>
            <a:r>
              <a:rPr lang="en-US" sz="2400" spc="-39" dirty="0">
                <a:gradFill>
                  <a:gsLst>
                    <a:gs pos="0">
                      <a:srgbClr val="FFFFFF"/>
                    </a:gs>
                    <a:gs pos="100000">
                      <a:srgbClr val="FFFFFF"/>
                    </a:gs>
                  </a:gsLst>
                  <a:lin ang="5400000" scaled="0"/>
                </a:gradFill>
                <a:latin typeface="Segoe UI Light"/>
                <a:ea typeface="Segoe UI" pitchFamily="34" charset="0"/>
                <a:cs typeface="Segoe UI" pitchFamily="34" charset="0"/>
              </a:rPr>
              <a:t>. Business </a:t>
            </a:r>
            <a:r>
              <a:rPr lang="en-US" sz="2400" spc="-39" dirty="0" smtClean="0">
                <a:gradFill>
                  <a:gsLst>
                    <a:gs pos="0">
                      <a:srgbClr val="FFFFFF"/>
                    </a:gs>
                    <a:gs pos="100000">
                      <a:srgbClr val="FFFFFF"/>
                    </a:gs>
                  </a:gsLst>
                  <a:lin ang="5400000" scaled="0"/>
                </a:gradFill>
                <a:latin typeface="Segoe UI Light"/>
                <a:ea typeface="Segoe UI" pitchFamily="34" charset="0"/>
                <a:cs typeface="Segoe UI" pitchFamily="34" charset="0"/>
              </a:rPr>
              <a:t>   Critical Solutions</a:t>
            </a:r>
            <a:endParaRPr lang="en-US" sz="2400" spc="-39" dirty="0">
              <a:gradFill>
                <a:gsLst>
                  <a:gs pos="0">
                    <a:srgbClr val="FFFFFF"/>
                  </a:gs>
                  <a:gs pos="100000">
                    <a:srgbClr val="FFFFFF"/>
                  </a:gs>
                </a:gsLst>
                <a:lin ang="5400000" scaled="0"/>
              </a:gradFill>
              <a:latin typeface="Segoe UI Light"/>
              <a:ea typeface="Segoe UI" pitchFamily="34" charset="0"/>
              <a:cs typeface="Segoe UI" pitchFamily="34" charset="0"/>
            </a:endParaRPr>
          </a:p>
        </p:txBody>
      </p:sp>
      <p:sp>
        <p:nvSpPr>
          <p:cNvPr id="22" name="Rectangle 21"/>
          <p:cNvSpPr/>
          <p:nvPr/>
        </p:nvSpPr>
        <p:spPr bwMode="auto">
          <a:xfrm>
            <a:off x="6294696" y="1641799"/>
            <a:ext cx="2144468" cy="1812509"/>
          </a:xfrm>
          <a:prstGeom prst="rect">
            <a:avLst/>
          </a:prstGeom>
          <a:solidFill>
            <a:schemeClr val="accent6"/>
          </a:solidFill>
          <a:ln>
            <a:solidFill>
              <a:srgbClr val="00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699286" fontAlgn="base">
              <a:lnSpc>
                <a:spcPct val="90000"/>
              </a:lnSpc>
              <a:spcBef>
                <a:spcPct val="0"/>
              </a:spcBef>
              <a:spcAft>
                <a:spcPct val="0"/>
              </a:spcAft>
            </a:pPr>
            <a:endParaRPr lang="en-US" sz="2400" spc="-39" dirty="0" smtClean="0">
              <a:gradFill>
                <a:gsLst>
                  <a:gs pos="0">
                    <a:srgbClr val="FFFFFF"/>
                  </a:gs>
                  <a:gs pos="100000">
                    <a:srgbClr val="FFFFFF"/>
                  </a:gs>
                </a:gsLst>
                <a:lin ang="5400000" scaled="0"/>
              </a:gradFill>
              <a:latin typeface="Segoe UI Light"/>
              <a:ea typeface="Segoe UI" pitchFamily="34" charset="0"/>
              <a:cs typeface="Segoe UI" pitchFamily="34" charset="0"/>
            </a:endParaRPr>
          </a:p>
          <a:p>
            <a:pPr defTabSz="699286" fontAlgn="base">
              <a:lnSpc>
                <a:spcPct val="90000"/>
              </a:lnSpc>
              <a:spcBef>
                <a:spcPct val="0"/>
              </a:spcBef>
              <a:spcAft>
                <a:spcPct val="0"/>
              </a:spcAft>
            </a:pPr>
            <a:endParaRPr lang="en-US" sz="2400" spc="-39" dirty="0">
              <a:gradFill>
                <a:gsLst>
                  <a:gs pos="0">
                    <a:srgbClr val="FFFFFF"/>
                  </a:gs>
                  <a:gs pos="100000">
                    <a:srgbClr val="FFFFFF"/>
                  </a:gs>
                </a:gsLst>
                <a:lin ang="5400000" scaled="0"/>
              </a:gradFill>
              <a:latin typeface="Segoe UI Light"/>
              <a:ea typeface="Segoe UI" pitchFamily="34" charset="0"/>
              <a:cs typeface="Segoe UI" pitchFamily="34" charset="0"/>
            </a:endParaRPr>
          </a:p>
          <a:p>
            <a:pPr defTabSz="699286" fontAlgn="base">
              <a:lnSpc>
                <a:spcPct val="90000"/>
              </a:lnSpc>
              <a:spcBef>
                <a:spcPct val="0"/>
              </a:spcBef>
              <a:spcAft>
                <a:spcPct val="0"/>
              </a:spcAft>
            </a:pPr>
            <a:r>
              <a:rPr lang="en-US" sz="2400" spc="-39" dirty="0" smtClean="0">
                <a:gradFill>
                  <a:gsLst>
                    <a:gs pos="0">
                      <a:srgbClr val="FFFFFF"/>
                    </a:gs>
                    <a:gs pos="100000">
                      <a:srgbClr val="FFFFFF"/>
                    </a:gs>
                  </a:gsLst>
                  <a:lin ang="5400000" scaled="0"/>
                </a:gradFill>
                <a:latin typeface="Segoe UI Light"/>
                <a:ea typeface="Segoe UI" pitchFamily="34" charset="0"/>
                <a:cs typeface="Segoe UI" pitchFamily="34" charset="0"/>
              </a:rPr>
              <a:t>3</a:t>
            </a:r>
            <a:r>
              <a:rPr lang="en-US" sz="2400" spc="-39" dirty="0">
                <a:gradFill>
                  <a:gsLst>
                    <a:gs pos="0">
                      <a:srgbClr val="FFFFFF"/>
                    </a:gs>
                    <a:gs pos="100000">
                      <a:srgbClr val="FFFFFF"/>
                    </a:gs>
                  </a:gsLst>
                  <a:lin ang="5400000" scaled="0"/>
                </a:gradFill>
                <a:latin typeface="Segoe UI Light"/>
                <a:ea typeface="Segoe UI" pitchFamily="34" charset="0"/>
                <a:cs typeface="Segoe UI" pitchFamily="34" charset="0"/>
              </a:rPr>
              <a:t>. Broad</a:t>
            </a:r>
          </a:p>
          <a:p>
            <a:pPr defTabSz="699286" fontAlgn="base">
              <a:lnSpc>
                <a:spcPct val="90000"/>
              </a:lnSpc>
              <a:spcBef>
                <a:spcPct val="0"/>
              </a:spcBef>
              <a:spcAft>
                <a:spcPct val="0"/>
              </a:spcAft>
            </a:pPr>
            <a:r>
              <a:rPr lang="en-US" sz="2400" spc="-39" dirty="0">
                <a:gradFill>
                  <a:gsLst>
                    <a:gs pos="0">
                      <a:srgbClr val="FFFFFF"/>
                    </a:gs>
                    <a:gs pos="100000">
                      <a:srgbClr val="FFFFFF"/>
                    </a:gs>
                  </a:gsLst>
                  <a:lin ang="5400000" scaled="0"/>
                </a:gradFill>
                <a:latin typeface="Segoe UI Light"/>
                <a:ea typeface="Segoe UI" pitchFamily="34" charset="0"/>
                <a:cs typeface="Segoe UI" pitchFamily="34" charset="0"/>
              </a:rPr>
              <a:t>Adoption</a:t>
            </a:r>
          </a:p>
        </p:txBody>
      </p:sp>
      <p:sp>
        <p:nvSpPr>
          <p:cNvPr id="23" name="Rectangle 22"/>
          <p:cNvSpPr/>
          <p:nvPr/>
        </p:nvSpPr>
        <p:spPr bwMode="auto">
          <a:xfrm>
            <a:off x="3479646" y="2648660"/>
            <a:ext cx="2281230" cy="1812509"/>
          </a:xfrm>
          <a:prstGeom prst="rect">
            <a:avLst/>
          </a:prstGeom>
          <a:solidFill>
            <a:schemeClr val="accent6"/>
          </a:solidFill>
          <a:ln>
            <a:solidFill>
              <a:srgbClr val="00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699286" fontAlgn="base">
              <a:lnSpc>
                <a:spcPct val="90000"/>
              </a:lnSpc>
              <a:spcBef>
                <a:spcPct val="0"/>
              </a:spcBef>
              <a:spcAft>
                <a:spcPct val="0"/>
              </a:spcAft>
            </a:pPr>
            <a:endParaRPr lang="en-US" sz="2400" spc="-39" dirty="0" smtClean="0">
              <a:gradFill>
                <a:gsLst>
                  <a:gs pos="0">
                    <a:srgbClr val="FFFFFF"/>
                  </a:gs>
                  <a:gs pos="100000">
                    <a:srgbClr val="FFFFFF"/>
                  </a:gs>
                </a:gsLst>
                <a:lin ang="5400000" scaled="0"/>
              </a:gradFill>
              <a:latin typeface="Segoe UI Light"/>
              <a:ea typeface="Segoe UI" pitchFamily="34" charset="0"/>
              <a:cs typeface="Segoe UI" pitchFamily="34" charset="0"/>
            </a:endParaRPr>
          </a:p>
          <a:p>
            <a:pPr defTabSz="699286" fontAlgn="base">
              <a:lnSpc>
                <a:spcPct val="90000"/>
              </a:lnSpc>
              <a:spcBef>
                <a:spcPct val="0"/>
              </a:spcBef>
              <a:spcAft>
                <a:spcPct val="0"/>
              </a:spcAft>
            </a:pPr>
            <a:endParaRPr lang="en-US" sz="2400" spc="-39" dirty="0">
              <a:gradFill>
                <a:gsLst>
                  <a:gs pos="0">
                    <a:srgbClr val="FFFFFF"/>
                  </a:gs>
                  <a:gs pos="100000">
                    <a:srgbClr val="FFFFFF"/>
                  </a:gs>
                </a:gsLst>
                <a:lin ang="5400000" scaled="0"/>
              </a:gradFill>
              <a:latin typeface="Segoe UI Light"/>
              <a:ea typeface="Segoe UI" pitchFamily="34" charset="0"/>
              <a:cs typeface="Segoe UI" pitchFamily="34" charset="0"/>
            </a:endParaRPr>
          </a:p>
          <a:p>
            <a:pPr defTabSz="699286" fontAlgn="base">
              <a:lnSpc>
                <a:spcPct val="90000"/>
              </a:lnSpc>
              <a:spcBef>
                <a:spcPct val="0"/>
              </a:spcBef>
              <a:spcAft>
                <a:spcPct val="0"/>
              </a:spcAft>
            </a:pPr>
            <a:r>
              <a:rPr lang="en-US" sz="2400" spc="-39" dirty="0" smtClean="0">
                <a:gradFill>
                  <a:gsLst>
                    <a:gs pos="0">
                      <a:srgbClr val="FFFFFF"/>
                    </a:gs>
                    <a:gs pos="100000">
                      <a:srgbClr val="FFFFFF"/>
                    </a:gs>
                  </a:gsLst>
                  <a:lin ang="5400000" scaled="0"/>
                </a:gradFill>
                <a:latin typeface="Segoe UI Light"/>
                <a:ea typeface="Segoe UI" pitchFamily="34" charset="0"/>
                <a:cs typeface="Segoe UI" pitchFamily="34" charset="0"/>
              </a:rPr>
              <a:t>2</a:t>
            </a:r>
            <a:r>
              <a:rPr lang="en-US" sz="2400" spc="-39" dirty="0">
                <a:gradFill>
                  <a:gsLst>
                    <a:gs pos="0">
                      <a:srgbClr val="FFFFFF"/>
                    </a:gs>
                    <a:gs pos="100000">
                      <a:srgbClr val="FFFFFF"/>
                    </a:gs>
                  </a:gsLst>
                  <a:lin ang="5400000" scaled="0"/>
                </a:gradFill>
                <a:latin typeface="Segoe UI Light"/>
                <a:ea typeface="Segoe UI" pitchFamily="34" charset="0"/>
                <a:cs typeface="Segoe UI" pitchFamily="34" charset="0"/>
              </a:rPr>
              <a:t>. Controlled Empowerment</a:t>
            </a:r>
          </a:p>
        </p:txBody>
      </p:sp>
      <p:sp>
        <p:nvSpPr>
          <p:cNvPr id="24" name="Rectangle 23"/>
          <p:cNvSpPr/>
          <p:nvPr/>
        </p:nvSpPr>
        <p:spPr bwMode="auto">
          <a:xfrm>
            <a:off x="728621" y="3573462"/>
            <a:ext cx="2144468" cy="1812509"/>
          </a:xfrm>
          <a:prstGeom prst="rect">
            <a:avLst/>
          </a:prstGeom>
          <a:solidFill>
            <a:schemeClr val="accent6"/>
          </a:solidFill>
          <a:ln>
            <a:solidFill>
              <a:srgbClr val="00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699286" fontAlgn="base">
              <a:lnSpc>
                <a:spcPct val="90000"/>
              </a:lnSpc>
              <a:spcBef>
                <a:spcPct val="0"/>
              </a:spcBef>
              <a:spcAft>
                <a:spcPct val="0"/>
              </a:spcAft>
            </a:pPr>
            <a:endParaRPr lang="en-US" sz="2400" spc="-39" dirty="0" smtClean="0">
              <a:gradFill>
                <a:gsLst>
                  <a:gs pos="0">
                    <a:srgbClr val="FFFFFF"/>
                  </a:gs>
                  <a:gs pos="100000">
                    <a:srgbClr val="FFFFFF"/>
                  </a:gs>
                </a:gsLst>
                <a:lin ang="5400000" scaled="0"/>
              </a:gradFill>
              <a:latin typeface="Segoe UI Light"/>
              <a:ea typeface="Segoe UI" pitchFamily="34" charset="0"/>
              <a:cs typeface="Segoe UI" pitchFamily="34" charset="0"/>
            </a:endParaRPr>
          </a:p>
          <a:p>
            <a:pPr defTabSz="699286" fontAlgn="base">
              <a:lnSpc>
                <a:spcPct val="90000"/>
              </a:lnSpc>
              <a:spcBef>
                <a:spcPct val="0"/>
              </a:spcBef>
              <a:spcAft>
                <a:spcPct val="0"/>
              </a:spcAft>
            </a:pPr>
            <a:endParaRPr lang="en-US" sz="2400" spc="-39" dirty="0">
              <a:gradFill>
                <a:gsLst>
                  <a:gs pos="0">
                    <a:srgbClr val="FFFFFF"/>
                  </a:gs>
                  <a:gs pos="100000">
                    <a:srgbClr val="FFFFFF"/>
                  </a:gs>
                </a:gsLst>
                <a:lin ang="5400000" scaled="0"/>
              </a:gradFill>
              <a:latin typeface="Segoe UI Light"/>
              <a:ea typeface="Segoe UI" pitchFamily="34" charset="0"/>
              <a:cs typeface="Segoe UI" pitchFamily="34" charset="0"/>
            </a:endParaRPr>
          </a:p>
          <a:p>
            <a:pPr defTabSz="699286" fontAlgn="base">
              <a:lnSpc>
                <a:spcPct val="90000"/>
              </a:lnSpc>
              <a:spcBef>
                <a:spcPct val="0"/>
              </a:spcBef>
              <a:spcAft>
                <a:spcPct val="0"/>
              </a:spcAft>
            </a:pPr>
            <a:r>
              <a:rPr lang="en-US" sz="2400" spc="-39" dirty="0" smtClean="0">
                <a:gradFill>
                  <a:gsLst>
                    <a:gs pos="0">
                      <a:srgbClr val="FFFFFF"/>
                    </a:gs>
                    <a:gs pos="100000">
                      <a:srgbClr val="FFFFFF"/>
                    </a:gs>
                  </a:gsLst>
                  <a:lin ang="5400000" scaled="0"/>
                </a:gradFill>
                <a:latin typeface="Segoe UI Light"/>
                <a:ea typeface="Segoe UI" pitchFamily="34" charset="0"/>
                <a:cs typeface="Segoe UI" pitchFamily="34" charset="0"/>
              </a:rPr>
              <a:t>1</a:t>
            </a:r>
            <a:r>
              <a:rPr lang="en-US" sz="2400" spc="-39" dirty="0">
                <a:gradFill>
                  <a:gsLst>
                    <a:gs pos="0">
                      <a:srgbClr val="FFFFFF"/>
                    </a:gs>
                    <a:gs pos="100000">
                      <a:srgbClr val="FFFFFF"/>
                    </a:gs>
                  </a:gsLst>
                  <a:lin ang="5400000" scaled="0"/>
                </a:gradFill>
                <a:latin typeface="Segoe UI Light"/>
                <a:ea typeface="Segoe UI" pitchFamily="34" charset="0"/>
                <a:cs typeface="Segoe UI" pitchFamily="34" charset="0"/>
              </a:rPr>
              <a:t>. Initial Deployment</a:t>
            </a:r>
          </a:p>
        </p:txBody>
      </p:sp>
      <p:cxnSp>
        <p:nvCxnSpPr>
          <p:cNvPr id="5" name="Straight Arrow Connector 4"/>
          <p:cNvCxnSpPr/>
          <p:nvPr/>
        </p:nvCxnSpPr>
        <p:spPr>
          <a:xfrm flipV="1">
            <a:off x="4237037" y="3160119"/>
            <a:ext cx="7162800" cy="3733800"/>
          </a:xfrm>
          <a:prstGeom prst="straightConnector1">
            <a:avLst/>
          </a:prstGeom>
          <a:ln w="38100">
            <a:solidFill>
              <a:schemeClr val="tx1"/>
            </a:solidFill>
            <a:headEnd type="none"/>
            <a:tailEnd type="triangle" w="lg" len="lg"/>
          </a:ln>
        </p:spPr>
        <p:style>
          <a:lnRef idx="1">
            <a:schemeClr val="accent1"/>
          </a:lnRef>
          <a:fillRef idx="0">
            <a:schemeClr val="accent1"/>
          </a:fillRef>
          <a:effectRef idx="0">
            <a:schemeClr val="accent1"/>
          </a:effectRef>
          <a:fontRef idx="minor">
            <a:schemeClr val="tx1"/>
          </a:fontRef>
        </p:style>
      </p:cxnSp>
      <p:pic>
        <p:nvPicPr>
          <p:cNvPr id="10" name="Picture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9911350">
            <a:off x="3945991" y="5074876"/>
            <a:ext cx="1599048" cy="1485900"/>
          </a:xfrm>
          <a:prstGeom prst="rect">
            <a:avLst/>
          </a:prstGeom>
        </p:spPr>
      </p:pic>
      <p:sp>
        <p:nvSpPr>
          <p:cNvPr id="11" name="Rectangle 10"/>
          <p:cNvSpPr/>
          <p:nvPr/>
        </p:nvSpPr>
        <p:spPr>
          <a:xfrm>
            <a:off x="7437437" y="5067934"/>
            <a:ext cx="2590800" cy="1477328"/>
          </a:xfrm>
          <a:prstGeom prst="rect">
            <a:avLst/>
          </a:prstGeom>
        </p:spPr>
        <p:txBody>
          <a:bodyPr wrap="square">
            <a:spAutoFit/>
          </a:bodyPr>
          <a:lstStyle/>
          <a:p>
            <a:pPr marL="285750" indent="-285750">
              <a:buFont typeface="Wingdings" panose="05000000000000000000" pitchFamily="2" charset="2"/>
              <a:buChar char="ü"/>
            </a:pPr>
            <a:r>
              <a:rPr lang="en-US" dirty="0" smtClean="0">
                <a:solidFill>
                  <a:srgbClr val="505050"/>
                </a:solidFill>
              </a:rPr>
              <a:t>Good </a:t>
            </a:r>
            <a:r>
              <a:rPr lang="en-US" dirty="0">
                <a:solidFill>
                  <a:srgbClr val="505050"/>
                </a:solidFill>
              </a:rPr>
              <a:t>profiles</a:t>
            </a:r>
          </a:p>
          <a:p>
            <a:pPr marL="285750" indent="-285750">
              <a:buFont typeface="Wingdings" panose="05000000000000000000" pitchFamily="2" charset="2"/>
              <a:buChar char="ü"/>
            </a:pPr>
            <a:r>
              <a:rPr lang="en-US" dirty="0" smtClean="0">
                <a:solidFill>
                  <a:srgbClr val="505050"/>
                </a:solidFill>
              </a:rPr>
              <a:t>Accurate </a:t>
            </a:r>
            <a:r>
              <a:rPr lang="en-US" dirty="0">
                <a:solidFill>
                  <a:srgbClr val="505050"/>
                </a:solidFill>
              </a:rPr>
              <a:t>profile info</a:t>
            </a:r>
          </a:p>
          <a:p>
            <a:pPr marL="285750" indent="-285750">
              <a:buFont typeface="Wingdings" panose="05000000000000000000" pitchFamily="2" charset="2"/>
              <a:buChar char="ü"/>
            </a:pPr>
            <a:r>
              <a:rPr lang="en-US" dirty="0" smtClean="0">
                <a:solidFill>
                  <a:srgbClr val="505050"/>
                </a:solidFill>
              </a:rPr>
              <a:t>AD </a:t>
            </a:r>
            <a:r>
              <a:rPr lang="en-US" dirty="0" err="1">
                <a:solidFill>
                  <a:srgbClr val="505050"/>
                </a:solidFill>
              </a:rPr>
              <a:t>hygine</a:t>
            </a:r>
            <a:endParaRPr lang="en-US" dirty="0">
              <a:solidFill>
                <a:srgbClr val="505050"/>
              </a:solidFill>
            </a:endParaRPr>
          </a:p>
          <a:p>
            <a:pPr marL="285750" indent="-285750">
              <a:buFont typeface="Wingdings" panose="05000000000000000000" pitchFamily="2" charset="2"/>
              <a:buChar char="ü"/>
            </a:pPr>
            <a:r>
              <a:rPr lang="en-US" dirty="0" smtClean="0">
                <a:solidFill>
                  <a:srgbClr val="505050"/>
                </a:solidFill>
              </a:rPr>
              <a:t>Photos</a:t>
            </a:r>
          </a:p>
          <a:p>
            <a:pPr marL="285750" indent="-285750">
              <a:buFont typeface="Wingdings" panose="05000000000000000000" pitchFamily="2" charset="2"/>
              <a:buChar char="ü"/>
            </a:pPr>
            <a:r>
              <a:rPr lang="en-US" dirty="0" smtClean="0">
                <a:solidFill>
                  <a:srgbClr val="505050"/>
                </a:solidFill>
              </a:rPr>
              <a:t>Business need</a:t>
            </a:r>
            <a:endParaRPr lang="en-US" dirty="0">
              <a:solidFill>
                <a:srgbClr val="505050"/>
              </a:solidFill>
            </a:endParaRPr>
          </a:p>
        </p:txBody>
      </p:sp>
      <p:sp>
        <p:nvSpPr>
          <p:cNvPr id="12" name="TextBox 11"/>
          <p:cNvSpPr txBox="1"/>
          <p:nvPr/>
        </p:nvSpPr>
        <p:spPr>
          <a:xfrm>
            <a:off x="7673272" y="6350259"/>
            <a:ext cx="1719060" cy="738664"/>
          </a:xfrm>
          <a:prstGeom prst="rect">
            <a:avLst/>
          </a:prstGeom>
          <a:noFill/>
        </p:spPr>
        <p:txBody>
          <a:bodyPr wrap="none" lIns="182880" tIns="146304" rIns="182880" bIns="146304" rtlCol="0">
            <a:spAutoFit/>
          </a:bodyPr>
          <a:lstStyle/>
          <a:p>
            <a:pPr>
              <a:lnSpc>
                <a:spcPct val="90000"/>
              </a:lnSpc>
              <a:spcAft>
                <a:spcPts val="600"/>
              </a:spcAft>
            </a:pPr>
            <a:r>
              <a:rPr lang="en-US" sz="3200" dirty="0" smtClean="0">
                <a:gradFill>
                  <a:gsLst>
                    <a:gs pos="2917">
                      <a:srgbClr val="505050"/>
                    </a:gs>
                    <a:gs pos="30000">
                      <a:srgbClr val="505050"/>
                    </a:gs>
                  </a:gsLst>
                  <a:lin ang="5400000" scaled="0"/>
                </a:gradFill>
              </a:rPr>
              <a:t>SOCIAL</a:t>
            </a:r>
          </a:p>
        </p:txBody>
      </p:sp>
      <p:sp>
        <p:nvSpPr>
          <p:cNvPr id="13" name="TextBox 12"/>
          <p:cNvSpPr txBox="1"/>
          <p:nvPr/>
        </p:nvSpPr>
        <p:spPr>
          <a:xfrm>
            <a:off x="9970917" y="5104635"/>
            <a:ext cx="1848263" cy="738664"/>
          </a:xfrm>
          <a:prstGeom prst="rect">
            <a:avLst/>
          </a:prstGeom>
          <a:noFill/>
        </p:spPr>
        <p:txBody>
          <a:bodyPr wrap="none" lIns="182880" tIns="146304" rIns="182880" bIns="146304" rtlCol="0">
            <a:spAutoFit/>
          </a:bodyPr>
          <a:lstStyle/>
          <a:p>
            <a:pPr>
              <a:lnSpc>
                <a:spcPct val="90000"/>
              </a:lnSpc>
              <a:spcAft>
                <a:spcPts val="600"/>
              </a:spcAft>
            </a:pPr>
            <a:r>
              <a:rPr lang="en-US" sz="3200" dirty="0" smtClean="0">
                <a:gradFill>
                  <a:gsLst>
                    <a:gs pos="2917">
                      <a:srgbClr val="505050"/>
                    </a:gs>
                    <a:gs pos="30000">
                      <a:srgbClr val="505050"/>
                    </a:gs>
                  </a:gsLst>
                  <a:lin ang="5400000" scaled="0"/>
                </a:gradFill>
              </a:rPr>
              <a:t>SEARCH</a:t>
            </a:r>
          </a:p>
        </p:txBody>
      </p:sp>
      <p:sp>
        <p:nvSpPr>
          <p:cNvPr id="14" name="Rectangle 13"/>
          <p:cNvSpPr/>
          <p:nvPr/>
        </p:nvSpPr>
        <p:spPr>
          <a:xfrm>
            <a:off x="9723437" y="4009377"/>
            <a:ext cx="2651124" cy="1200329"/>
          </a:xfrm>
          <a:prstGeom prst="rect">
            <a:avLst/>
          </a:prstGeom>
        </p:spPr>
        <p:txBody>
          <a:bodyPr wrap="square">
            <a:spAutoFit/>
          </a:bodyPr>
          <a:lstStyle/>
          <a:p>
            <a:pPr marL="285750" indent="-285750">
              <a:buFont typeface="Wingdings" panose="05000000000000000000" pitchFamily="2" charset="2"/>
              <a:buChar char="ü"/>
            </a:pPr>
            <a:r>
              <a:rPr lang="en-US" dirty="0">
                <a:solidFill>
                  <a:srgbClr val="505050"/>
                </a:solidFill>
              </a:rPr>
              <a:t>Good titles</a:t>
            </a:r>
          </a:p>
          <a:p>
            <a:pPr marL="285750" indent="-285750">
              <a:buFont typeface="Wingdings" panose="05000000000000000000" pitchFamily="2" charset="2"/>
              <a:buChar char="ü"/>
            </a:pPr>
            <a:r>
              <a:rPr lang="en-US" dirty="0">
                <a:solidFill>
                  <a:srgbClr val="505050"/>
                </a:solidFill>
              </a:rPr>
              <a:t>Good metadata</a:t>
            </a:r>
          </a:p>
          <a:p>
            <a:pPr marL="285750" indent="-285750">
              <a:buFont typeface="Wingdings" panose="05000000000000000000" pitchFamily="2" charset="2"/>
              <a:buChar char="ü"/>
            </a:pPr>
            <a:r>
              <a:rPr lang="en-US" dirty="0">
                <a:solidFill>
                  <a:srgbClr val="505050"/>
                </a:solidFill>
              </a:rPr>
              <a:t>Clean content corpus</a:t>
            </a:r>
          </a:p>
          <a:p>
            <a:pPr marL="285750" indent="-285750">
              <a:buFont typeface="Wingdings" panose="05000000000000000000" pitchFamily="2" charset="2"/>
              <a:buChar char="ü"/>
            </a:pPr>
            <a:r>
              <a:rPr lang="en-US" dirty="0">
                <a:solidFill>
                  <a:srgbClr val="505050"/>
                </a:solidFill>
              </a:rPr>
              <a:t>Quality pruning</a:t>
            </a:r>
          </a:p>
        </p:txBody>
      </p:sp>
    </p:spTree>
    <p:extLst>
      <p:ext uri="{BB962C8B-B14F-4D97-AF65-F5344CB8AC3E}">
        <p14:creationId xmlns:p14="http://schemas.microsoft.com/office/powerpoint/2010/main" val="1395866333"/>
      </p:ext>
    </p:extLst>
  </p:cSld>
  <p:clrMapOvr>
    <a:masterClrMapping/>
  </p:clrMapOvr>
  <p:transition>
    <p:fade/>
  </p:transition>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74639" y="295274"/>
            <a:ext cx="6553198" cy="1741321"/>
          </a:xfrm>
        </p:spPr>
        <p:txBody>
          <a:bodyPr/>
          <a:lstStyle/>
          <a:p>
            <a:r>
              <a:rPr lang="en-US" dirty="0" smtClean="0">
                <a:ea typeface="Segoe UI" pitchFamily="34" charset="0"/>
                <a:cs typeface="Segoe UI" pitchFamily="34" charset="0"/>
              </a:rPr>
              <a:t>Your SharePoint Journey</a:t>
            </a:r>
            <a:endParaRPr lang="en-US" dirty="0"/>
          </a:p>
        </p:txBody>
      </p:sp>
      <p:sp>
        <p:nvSpPr>
          <p:cNvPr id="21" name="Rectangle 20"/>
          <p:cNvSpPr/>
          <p:nvPr/>
        </p:nvSpPr>
        <p:spPr bwMode="auto">
          <a:xfrm>
            <a:off x="8972984" y="652942"/>
            <a:ext cx="2281230" cy="1812509"/>
          </a:xfrm>
          <a:prstGeom prst="rect">
            <a:avLst/>
          </a:prstGeom>
          <a:solidFill>
            <a:schemeClr val="accent6"/>
          </a:solidFill>
          <a:ln>
            <a:solidFill>
              <a:srgbClr val="00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699286" fontAlgn="base">
              <a:lnSpc>
                <a:spcPct val="90000"/>
              </a:lnSpc>
              <a:spcBef>
                <a:spcPct val="0"/>
              </a:spcBef>
              <a:spcAft>
                <a:spcPct val="0"/>
              </a:spcAft>
            </a:pPr>
            <a:endParaRPr lang="en-US" sz="2400" spc="-39" dirty="0" smtClean="0">
              <a:gradFill>
                <a:gsLst>
                  <a:gs pos="0">
                    <a:srgbClr val="FFFFFF"/>
                  </a:gs>
                  <a:gs pos="100000">
                    <a:srgbClr val="FFFFFF"/>
                  </a:gs>
                </a:gsLst>
                <a:lin ang="5400000" scaled="0"/>
              </a:gradFill>
              <a:latin typeface="Segoe UI Light"/>
              <a:ea typeface="Segoe UI" pitchFamily="34" charset="0"/>
              <a:cs typeface="Segoe UI" pitchFamily="34" charset="0"/>
            </a:endParaRPr>
          </a:p>
          <a:p>
            <a:pPr defTabSz="699286" fontAlgn="base">
              <a:lnSpc>
                <a:spcPct val="90000"/>
              </a:lnSpc>
              <a:spcBef>
                <a:spcPct val="0"/>
              </a:spcBef>
              <a:spcAft>
                <a:spcPct val="0"/>
              </a:spcAft>
            </a:pPr>
            <a:endParaRPr lang="en-US" sz="2400" spc="-39" dirty="0">
              <a:gradFill>
                <a:gsLst>
                  <a:gs pos="0">
                    <a:srgbClr val="FFFFFF"/>
                  </a:gs>
                  <a:gs pos="100000">
                    <a:srgbClr val="FFFFFF"/>
                  </a:gs>
                </a:gsLst>
                <a:lin ang="5400000" scaled="0"/>
              </a:gradFill>
              <a:latin typeface="Segoe UI Light"/>
              <a:ea typeface="Segoe UI" pitchFamily="34" charset="0"/>
              <a:cs typeface="Segoe UI" pitchFamily="34" charset="0"/>
            </a:endParaRPr>
          </a:p>
          <a:p>
            <a:pPr defTabSz="699286" fontAlgn="base">
              <a:lnSpc>
                <a:spcPct val="90000"/>
              </a:lnSpc>
              <a:spcBef>
                <a:spcPct val="0"/>
              </a:spcBef>
              <a:spcAft>
                <a:spcPct val="0"/>
              </a:spcAft>
            </a:pPr>
            <a:r>
              <a:rPr lang="en-US" sz="2400" spc="-39" dirty="0" smtClean="0">
                <a:gradFill>
                  <a:gsLst>
                    <a:gs pos="0">
                      <a:srgbClr val="FFFFFF"/>
                    </a:gs>
                    <a:gs pos="100000">
                      <a:srgbClr val="FFFFFF"/>
                    </a:gs>
                  </a:gsLst>
                  <a:lin ang="5400000" scaled="0"/>
                </a:gradFill>
                <a:latin typeface="Segoe UI Light"/>
                <a:ea typeface="Segoe UI" pitchFamily="34" charset="0"/>
                <a:cs typeface="Segoe UI" pitchFamily="34" charset="0"/>
              </a:rPr>
              <a:t>4</a:t>
            </a:r>
            <a:r>
              <a:rPr lang="en-US" sz="2400" spc="-39" dirty="0">
                <a:gradFill>
                  <a:gsLst>
                    <a:gs pos="0">
                      <a:srgbClr val="FFFFFF"/>
                    </a:gs>
                    <a:gs pos="100000">
                      <a:srgbClr val="FFFFFF"/>
                    </a:gs>
                  </a:gsLst>
                  <a:lin ang="5400000" scaled="0"/>
                </a:gradFill>
                <a:latin typeface="Segoe UI Light"/>
                <a:ea typeface="Segoe UI" pitchFamily="34" charset="0"/>
                <a:cs typeface="Segoe UI" pitchFamily="34" charset="0"/>
              </a:rPr>
              <a:t>. Business </a:t>
            </a:r>
            <a:r>
              <a:rPr lang="en-US" sz="2400" spc="-39" dirty="0" smtClean="0">
                <a:gradFill>
                  <a:gsLst>
                    <a:gs pos="0">
                      <a:srgbClr val="FFFFFF"/>
                    </a:gs>
                    <a:gs pos="100000">
                      <a:srgbClr val="FFFFFF"/>
                    </a:gs>
                  </a:gsLst>
                  <a:lin ang="5400000" scaled="0"/>
                </a:gradFill>
                <a:latin typeface="Segoe UI Light"/>
                <a:ea typeface="Segoe UI" pitchFamily="34" charset="0"/>
                <a:cs typeface="Segoe UI" pitchFamily="34" charset="0"/>
              </a:rPr>
              <a:t>   Critical Solutions</a:t>
            </a:r>
            <a:endParaRPr lang="en-US" sz="2400" spc="-39" dirty="0">
              <a:gradFill>
                <a:gsLst>
                  <a:gs pos="0">
                    <a:srgbClr val="FFFFFF"/>
                  </a:gs>
                  <a:gs pos="100000">
                    <a:srgbClr val="FFFFFF"/>
                  </a:gs>
                </a:gsLst>
                <a:lin ang="5400000" scaled="0"/>
              </a:gradFill>
              <a:latin typeface="Segoe UI Light"/>
              <a:ea typeface="Segoe UI" pitchFamily="34" charset="0"/>
              <a:cs typeface="Segoe UI" pitchFamily="34" charset="0"/>
            </a:endParaRPr>
          </a:p>
        </p:txBody>
      </p:sp>
      <p:sp>
        <p:nvSpPr>
          <p:cNvPr id="22" name="Rectangle 21"/>
          <p:cNvSpPr/>
          <p:nvPr/>
        </p:nvSpPr>
        <p:spPr bwMode="auto">
          <a:xfrm>
            <a:off x="6294696" y="1641799"/>
            <a:ext cx="2144468" cy="1812509"/>
          </a:xfrm>
          <a:prstGeom prst="rect">
            <a:avLst/>
          </a:prstGeom>
          <a:solidFill>
            <a:schemeClr val="accent6"/>
          </a:solidFill>
          <a:ln>
            <a:solidFill>
              <a:srgbClr val="00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699286" fontAlgn="base">
              <a:lnSpc>
                <a:spcPct val="90000"/>
              </a:lnSpc>
              <a:spcBef>
                <a:spcPct val="0"/>
              </a:spcBef>
              <a:spcAft>
                <a:spcPct val="0"/>
              </a:spcAft>
            </a:pPr>
            <a:endParaRPr lang="en-US" sz="2400" spc="-39" dirty="0" smtClean="0">
              <a:gradFill>
                <a:gsLst>
                  <a:gs pos="0">
                    <a:srgbClr val="FFFFFF"/>
                  </a:gs>
                  <a:gs pos="100000">
                    <a:srgbClr val="FFFFFF"/>
                  </a:gs>
                </a:gsLst>
                <a:lin ang="5400000" scaled="0"/>
              </a:gradFill>
              <a:latin typeface="Segoe UI Light"/>
              <a:ea typeface="Segoe UI" pitchFamily="34" charset="0"/>
              <a:cs typeface="Segoe UI" pitchFamily="34" charset="0"/>
            </a:endParaRPr>
          </a:p>
          <a:p>
            <a:pPr defTabSz="699286" fontAlgn="base">
              <a:lnSpc>
                <a:spcPct val="90000"/>
              </a:lnSpc>
              <a:spcBef>
                <a:spcPct val="0"/>
              </a:spcBef>
              <a:spcAft>
                <a:spcPct val="0"/>
              </a:spcAft>
            </a:pPr>
            <a:endParaRPr lang="en-US" sz="2400" spc="-39" dirty="0">
              <a:gradFill>
                <a:gsLst>
                  <a:gs pos="0">
                    <a:srgbClr val="FFFFFF"/>
                  </a:gs>
                  <a:gs pos="100000">
                    <a:srgbClr val="FFFFFF"/>
                  </a:gs>
                </a:gsLst>
                <a:lin ang="5400000" scaled="0"/>
              </a:gradFill>
              <a:latin typeface="Segoe UI Light"/>
              <a:ea typeface="Segoe UI" pitchFamily="34" charset="0"/>
              <a:cs typeface="Segoe UI" pitchFamily="34" charset="0"/>
            </a:endParaRPr>
          </a:p>
          <a:p>
            <a:pPr defTabSz="699286" fontAlgn="base">
              <a:lnSpc>
                <a:spcPct val="90000"/>
              </a:lnSpc>
              <a:spcBef>
                <a:spcPct val="0"/>
              </a:spcBef>
              <a:spcAft>
                <a:spcPct val="0"/>
              </a:spcAft>
            </a:pPr>
            <a:r>
              <a:rPr lang="en-US" sz="2400" spc="-39" dirty="0" smtClean="0">
                <a:gradFill>
                  <a:gsLst>
                    <a:gs pos="0">
                      <a:srgbClr val="FFFFFF"/>
                    </a:gs>
                    <a:gs pos="100000">
                      <a:srgbClr val="FFFFFF"/>
                    </a:gs>
                  </a:gsLst>
                  <a:lin ang="5400000" scaled="0"/>
                </a:gradFill>
                <a:latin typeface="Segoe UI Light"/>
                <a:ea typeface="Segoe UI" pitchFamily="34" charset="0"/>
                <a:cs typeface="Segoe UI" pitchFamily="34" charset="0"/>
              </a:rPr>
              <a:t>3</a:t>
            </a:r>
            <a:r>
              <a:rPr lang="en-US" sz="2400" spc="-39" dirty="0">
                <a:gradFill>
                  <a:gsLst>
                    <a:gs pos="0">
                      <a:srgbClr val="FFFFFF"/>
                    </a:gs>
                    <a:gs pos="100000">
                      <a:srgbClr val="FFFFFF"/>
                    </a:gs>
                  </a:gsLst>
                  <a:lin ang="5400000" scaled="0"/>
                </a:gradFill>
                <a:latin typeface="Segoe UI Light"/>
                <a:ea typeface="Segoe UI" pitchFamily="34" charset="0"/>
                <a:cs typeface="Segoe UI" pitchFamily="34" charset="0"/>
              </a:rPr>
              <a:t>. Broad</a:t>
            </a:r>
          </a:p>
          <a:p>
            <a:pPr defTabSz="699286" fontAlgn="base">
              <a:lnSpc>
                <a:spcPct val="90000"/>
              </a:lnSpc>
              <a:spcBef>
                <a:spcPct val="0"/>
              </a:spcBef>
              <a:spcAft>
                <a:spcPct val="0"/>
              </a:spcAft>
            </a:pPr>
            <a:r>
              <a:rPr lang="en-US" sz="2400" spc="-39" dirty="0">
                <a:gradFill>
                  <a:gsLst>
                    <a:gs pos="0">
                      <a:srgbClr val="FFFFFF"/>
                    </a:gs>
                    <a:gs pos="100000">
                      <a:srgbClr val="FFFFFF"/>
                    </a:gs>
                  </a:gsLst>
                  <a:lin ang="5400000" scaled="0"/>
                </a:gradFill>
                <a:latin typeface="Segoe UI Light"/>
                <a:ea typeface="Segoe UI" pitchFamily="34" charset="0"/>
                <a:cs typeface="Segoe UI" pitchFamily="34" charset="0"/>
              </a:rPr>
              <a:t>Adoption</a:t>
            </a:r>
          </a:p>
        </p:txBody>
      </p:sp>
      <p:sp>
        <p:nvSpPr>
          <p:cNvPr id="23" name="Rectangle 22"/>
          <p:cNvSpPr/>
          <p:nvPr/>
        </p:nvSpPr>
        <p:spPr bwMode="auto">
          <a:xfrm>
            <a:off x="3479646" y="2648660"/>
            <a:ext cx="2281230" cy="1812509"/>
          </a:xfrm>
          <a:prstGeom prst="rect">
            <a:avLst/>
          </a:prstGeom>
          <a:solidFill>
            <a:schemeClr val="accent6"/>
          </a:solidFill>
          <a:ln>
            <a:solidFill>
              <a:srgbClr val="00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699286" fontAlgn="base">
              <a:lnSpc>
                <a:spcPct val="90000"/>
              </a:lnSpc>
              <a:spcBef>
                <a:spcPct val="0"/>
              </a:spcBef>
              <a:spcAft>
                <a:spcPct val="0"/>
              </a:spcAft>
            </a:pPr>
            <a:endParaRPr lang="en-US" sz="2400" spc="-39" dirty="0" smtClean="0">
              <a:gradFill>
                <a:gsLst>
                  <a:gs pos="0">
                    <a:srgbClr val="FFFFFF"/>
                  </a:gs>
                  <a:gs pos="100000">
                    <a:srgbClr val="FFFFFF"/>
                  </a:gs>
                </a:gsLst>
                <a:lin ang="5400000" scaled="0"/>
              </a:gradFill>
              <a:latin typeface="Segoe UI Light"/>
              <a:ea typeface="Segoe UI" pitchFamily="34" charset="0"/>
              <a:cs typeface="Segoe UI" pitchFamily="34" charset="0"/>
            </a:endParaRPr>
          </a:p>
          <a:p>
            <a:pPr defTabSz="699286" fontAlgn="base">
              <a:lnSpc>
                <a:spcPct val="90000"/>
              </a:lnSpc>
              <a:spcBef>
                <a:spcPct val="0"/>
              </a:spcBef>
              <a:spcAft>
                <a:spcPct val="0"/>
              </a:spcAft>
            </a:pPr>
            <a:endParaRPr lang="en-US" sz="2400" spc="-39" dirty="0">
              <a:gradFill>
                <a:gsLst>
                  <a:gs pos="0">
                    <a:srgbClr val="FFFFFF"/>
                  </a:gs>
                  <a:gs pos="100000">
                    <a:srgbClr val="FFFFFF"/>
                  </a:gs>
                </a:gsLst>
                <a:lin ang="5400000" scaled="0"/>
              </a:gradFill>
              <a:latin typeface="Segoe UI Light"/>
              <a:ea typeface="Segoe UI" pitchFamily="34" charset="0"/>
              <a:cs typeface="Segoe UI" pitchFamily="34" charset="0"/>
            </a:endParaRPr>
          </a:p>
          <a:p>
            <a:pPr defTabSz="699286" fontAlgn="base">
              <a:lnSpc>
                <a:spcPct val="90000"/>
              </a:lnSpc>
              <a:spcBef>
                <a:spcPct val="0"/>
              </a:spcBef>
              <a:spcAft>
                <a:spcPct val="0"/>
              </a:spcAft>
            </a:pPr>
            <a:r>
              <a:rPr lang="en-US" sz="2400" spc="-39" dirty="0" smtClean="0">
                <a:gradFill>
                  <a:gsLst>
                    <a:gs pos="0">
                      <a:srgbClr val="FFFFFF"/>
                    </a:gs>
                    <a:gs pos="100000">
                      <a:srgbClr val="FFFFFF"/>
                    </a:gs>
                  </a:gsLst>
                  <a:lin ang="5400000" scaled="0"/>
                </a:gradFill>
                <a:latin typeface="Segoe UI Light"/>
                <a:ea typeface="Segoe UI" pitchFamily="34" charset="0"/>
                <a:cs typeface="Segoe UI" pitchFamily="34" charset="0"/>
              </a:rPr>
              <a:t>2</a:t>
            </a:r>
            <a:r>
              <a:rPr lang="en-US" sz="2400" spc="-39" dirty="0">
                <a:gradFill>
                  <a:gsLst>
                    <a:gs pos="0">
                      <a:srgbClr val="FFFFFF"/>
                    </a:gs>
                    <a:gs pos="100000">
                      <a:srgbClr val="FFFFFF"/>
                    </a:gs>
                  </a:gsLst>
                  <a:lin ang="5400000" scaled="0"/>
                </a:gradFill>
                <a:latin typeface="Segoe UI Light"/>
                <a:ea typeface="Segoe UI" pitchFamily="34" charset="0"/>
                <a:cs typeface="Segoe UI" pitchFamily="34" charset="0"/>
              </a:rPr>
              <a:t>. Controlled Empowerment</a:t>
            </a:r>
          </a:p>
        </p:txBody>
      </p:sp>
      <p:sp>
        <p:nvSpPr>
          <p:cNvPr id="24" name="Rectangle 23"/>
          <p:cNvSpPr/>
          <p:nvPr/>
        </p:nvSpPr>
        <p:spPr bwMode="auto">
          <a:xfrm>
            <a:off x="728621" y="3573462"/>
            <a:ext cx="2144468" cy="1812509"/>
          </a:xfrm>
          <a:prstGeom prst="rect">
            <a:avLst/>
          </a:prstGeom>
          <a:solidFill>
            <a:schemeClr val="accent6"/>
          </a:solidFill>
          <a:ln>
            <a:solidFill>
              <a:srgbClr val="00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699286" fontAlgn="base">
              <a:lnSpc>
                <a:spcPct val="90000"/>
              </a:lnSpc>
              <a:spcBef>
                <a:spcPct val="0"/>
              </a:spcBef>
              <a:spcAft>
                <a:spcPct val="0"/>
              </a:spcAft>
            </a:pPr>
            <a:endParaRPr lang="en-US" sz="2400" spc="-39" dirty="0" smtClean="0">
              <a:gradFill>
                <a:gsLst>
                  <a:gs pos="0">
                    <a:srgbClr val="FFFFFF"/>
                  </a:gs>
                  <a:gs pos="100000">
                    <a:srgbClr val="FFFFFF"/>
                  </a:gs>
                </a:gsLst>
                <a:lin ang="5400000" scaled="0"/>
              </a:gradFill>
              <a:latin typeface="Segoe UI Light"/>
              <a:ea typeface="Segoe UI" pitchFamily="34" charset="0"/>
              <a:cs typeface="Segoe UI" pitchFamily="34" charset="0"/>
            </a:endParaRPr>
          </a:p>
          <a:p>
            <a:pPr defTabSz="699286" fontAlgn="base">
              <a:lnSpc>
                <a:spcPct val="90000"/>
              </a:lnSpc>
              <a:spcBef>
                <a:spcPct val="0"/>
              </a:spcBef>
              <a:spcAft>
                <a:spcPct val="0"/>
              </a:spcAft>
            </a:pPr>
            <a:endParaRPr lang="en-US" sz="2400" spc="-39" dirty="0">
              <a:gradFill>
                <a:gsLst>
                  <a:gs pos="0">
                    <a:srgbClr val="FFFFFF"/>
                  </a:gs>
                  <a:gs pos="100000">
                    <a:srgbClr val="FFFFFF"/>
                  </a:gs>
                </a:gsLst>
                <a:lin ang="5400000" scaled="0"/>
              </a:gradFill>
              <a:latin typeface="Segoe UI Light"/>
              <a:ea typeface="Segoe UI" pitchFamily="34" charset="0"/>
              <a:cs typeface="Segoe UI" pitchFamily="34" charset="0"/>
            </a:endParaRPr>
          </a:p>
          <a:p>
            <a:pPr defTabSz="699286" fontAlgn="base">
              <a:lnSpc>
                <a:spcPct val="90000"/>
              </a:lnSpc>
              <a:spcBef>
                <a:spcPct val="0"/>
              </a:spcBef>
              <a:spcAft>
                <a:spcPct val="0"/>
              </a:spcAft>
            </a:pPr>
            <a:r>
              <a:rPr lang="en-US" sz="2400" spc="-39" dirty="0" smtClean="0">
                <a:gradFill>
                  <a:gsLst>
                    <a:gs pos="0">
                      <a:srgbClr val="FFFFFF"/>
                    </a:gs>
                    <a:gs pos="100000">
                      <a:srgbClr val="FFFFFF"/>
                    </a:gs>
                  </a:gsLst>
                  <a:lin ang="5400000" scaled="0"/>
                </a:gradFill>
                <a:latin typeface="Segoe UI Light"/>
                <a:ea typeface="Segoe UI" pitchFamily="34" charset="0"/>
                <a:cs typeface="Segoe UI" pitchFamily="34" charset="0"/>
              </a:rPr>
              <a:t>1</a:t>
            </a:r>
            <a:r>
              <a:rPr lang="en-US" sz="2400" spc="-39" dirty="0">
                <a:gradFill>
                  <a:gsLst>
                    <a:gs pos="0">
                      <a:srgbClr val="FFFFFF"/>
                    </a:gs>
                    <a:gs pos="100000">
                      <a:srgbClr val="FFFFFF"/>
                    </a:gs>
                  </a:gsLst>
                  <a:lin ang="5400000" scaled="0"/>
                </a:gradFill>
                <a:latin typeface="Segoe UI Light"/>
                <a:ea typeface="Segoe UI" pitchFamily="34" charset="0"/>
                <a:cs typeface="Segoe UI" pitchFamily="34" charset="0"/>
              </a:rPr>
              <a:t>. Initial Deployment</a:t>
            </a:r>
          </a:p>
        </p:txBody>
      </p:sp>
      <p:cxnSp>
        <p:nvCxnSpPr>
          <p:cNvPr id="5" name="Straight Arrow Connector 4"/>
          <p:cNvCxnSpPr/>
          <p:nvPr/>
        </p:nvCxnSpPr>
        <p:spPr>
          <a:xfrm flipV="1">
            <a:off x="4237037" y="3160119"/>
            <a:ext cx="7162800" cy="3733800"/>
          </a:xfrm>
          <a:prstGeom prst="straightConnector1">
            <a:avLst/>
          </a:prstGeom>
          <a:ln w="38100">
            <a:solidFill>
              <a:schemeClr val="tx1"/>
            </a:solidFill>
            <a:headEnd type="none"/>
            <a:tailEnd type="triangle" w="lg" len="lg"/>
          </a:ln>
        </p:spPr>
        <p:style>
          <a:lnRef idx="1">
            <a:schemeClr val="accent1"/>
          </a:lnRef>
          <a:fillRef idx="0">
            <a:schemeClr val="accent1"/>
          </a:fillRef>
          <a:effectRef idx="0">
            <a:schemeClr val="accent1"/>
          </a:effectRef>
          <a:fontRef idx="minor">
            <a:schemeClr val="tx1"/>
          </a:fontRef>
        </p:style>
      </p:cxnSp>
      <p:pic>
        <p:nvPicPr>
          <p:cNvPr id="10" name="Picture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9911350">
            <a:off x="5567909" y="4229678"/>
            <a:ext cx="1599048" cy="1485900"/>
          </a:xfrm>
          <a:prstGeom prst="rect">
            <a:avLst/>
          </a:prstGeom>
        </p:spPr>
      </p:pic>
      <p:sp>
        <p:nvSpPr>
          <p:cNvPr id="11" name="Rectangle 10"/>
          <p:cNvSpPr/>
          <p:nvPr/>
        </p:nvSpPr>
        <p:spPr>
          <a:xfrm>
            <a:off x="7437437" y="5067934"/>
            <a:ext cx="2590800" cy="1477328"/>
          </a:xfrm>
          <a:prstGeom prst="rect">
            <a:avLst/>
          </a:prstGeom>
        </p:spPr>
        <p:txBody>
          <a:bodyPr wrap="square">
            <a:spAutoFit/>
          </a:bodyPr>
          <a:lstStyle/>
          <a:p>
            <a:pPr marL="285750" indent="-285750">
              <a:buFont typeface="Wingdings" panose="05000000000000000000" pitchFamily="2" charset="2"/>
              <a:buChar char="ü"/>
            </a:pPr>
            <a:r>
              <a:rPr lang="en-US" dirty="0" smtClean="0">
                <a:solidFill>
                  <a:srgbClr val="505050"/>
                </a:solidFill>
              </a:rPr>
              <a:t>Quality Content</a:t>
            </a:r>
            <a:endParaRPr lang="en-US" dirty="0">
              <a:solidFill>
                <a:srgbClr val="505050"/>
              </a:solidFill>
            </a:endParaRPr>
          </a:p>
          <a:p>
            <a:pPr marL="285750" indent="-285750">
              <a:buFont typeface="Wingdings" panose="05000000000000000000" pitchFamily="2" charset="2"/>
              <a:buChar char="ü"/>
            </a:pPr>
            <a:r>
              <a:rPr lang="en-US" dirty="0" smtClean="0">
                <a:solidFill>
                  <a:srgbClr val="505050"/>
                </a:solidFill>
              </a:rPr>
              <a:t>Communication</a:t>
            </a:r>
            <a:endParaRPr lang="en-US" dirty="0">
              <a:solidFill>
                <a:srgbClr val="505050"/>
              </a:solidFill>
            </a:endParaRPr>
          </a:p>
          <a:p>
            <a:pPr marL="285750" indent="-285750">
              <a:buFont typeface="Wingdings" panose="05000000000000000000" pitchFamily="2" charset="2"/>
              <a:buChar char="ü"/>
            </a:pPr>
            <a:r>
              <a:rPr lang="en-US" dirty="0" smtClean="0">
                <a:solidFill>
                  <a:srgbClr val="505050"/>
                </a:solidFill>
              </a:rPr>
              <a:t>Incentives</a:t>
            </a:r>
            <a:endParaRPr lang="en-US" dirty="0">
              <a:solidFill>
                <a:srgbClr val="505050"/>
              </a:solidFill>
            </a:endParaRPr>
          </a:p>
          <a:p>
            <a:pPr marL="285750" indent="-285750">
              <a:buFont typeface="Wingdings" panose="05000000000000000000" pitchFamily="2" charset="2"/>
              <a:buChar char="ü"/>
            </a:pPr>
            <a:r>
              <a:rPr lang="en-US" dirty="0" smtClean="0">
                <a:solidFill>
                  <a:srgbClr val="505050"/>
                </a:solidFill>
              </a:rPr>
              <a:t>Great Experience</a:t>
            </a:r>
          </a:p>
          <a:p>
            <a:pPr marL="285750" indent="-285750">
              <a:buFont typeface="Wingdings" panose="05000000000000000000" pitchFamily="2" charset="2"/>
              <a:buChar char="ü"/>
            </a:pPr>
            <a:r>
              <a:rPr lang="en-US" dirty="0" smtClean="0">
                <a:solidFill>
                  <a:srgbClr val="505050"/>
                </a:solidFill>
              </a:rPr>
              <a:t>Clear Business need</a:t>
            </a:r>
            <a:endParaRPr lang="en-US" dirty="0">
              <a:solidFill>
                <a:srgbClr val="505050"/>
              </a:solidFill>
            </a:endParaRPr>
          </a:p>
        </p:txBody>
      </p:sp>
      <p:sp>
        <p:nvSpPr>
          <p:cNvPr id="12" name="TextBox 11"/>
          <p:cNvSpPr txBox="1"/>
          <p:nvPr/>
        </p:nvSpPr>
        <p:spPr>
          <a:xfrm>
            <a:off x="7431337" y="6350259"/>
            <a:ext cx="2401940" cy="738664"/>
          </a:xfrm>
          <a:prstGeom prst="rect">
            <a:avLst/>
          </a:prstGeom>
          <a:noFill/>
        </p:spPr>
        <p:txBody>
          <a:bodyPr wrap="none" lIns="182880" tIns="146304" rIns="182880" bIns="146304" rtlCol="0">
            <a:spAutoFit/>
          </a:bodyPr>
          <a:lstStyle/>
          <a:p>
            <a:pPr>
              <a:lnSpc>
                <a:spcPct val="90000"/>
              </a:lnSpc>
              <a:spcAft>
                <a:spcPts val="600"/>
              </a:spcAft>
            </a:pPr>
            <a:r>
              <a:rPr lang="en-US" sz="3200" dirty="0" smtClean="0">
                <a:gradFill>
                  <a:gsLst>
                    <a:gs pos="2917">
                      <a:srgbClr val="505050"/>
                    </a:gs>
                    <a:gs pos="30000">
                      <a:srgbClr val="505050"/>
                    </a:gs>
                  </a:gsLst>
                  <a:lin ang="5400000" scaled="0"/>
                </a:gradFill>
              </a:rPr>
              <a:t>ADOPTION</a:t>
            </a:r>
          </a:p>
        </p:txBody>
      </p:sp>
      <p:sp>
        <p:nvSpPr>
          <p:cNvPr id="13" name="TextBox 12"/>
          <p:cNvSpPr txBox="1"/>
          <p:nvPr/>
        </p:nvSpPr>
        <p:spPr>
          <a:xfrm>
            <a:off x="9799637" y="5044598"/>
            <a:ext cx="2679260" cy="738664"/>
          </a:xfrm>
          <a:prstGeom prst="rect">
            <a:avLst/>
          </a:prstGeom>
          <a:noFill/>
        </p:spPr>
        <p:txBody>
          <a:bodyPr wrap="none" lIns="182880" tIns="146304" rIns="182880" bIns="146304" rtlCol="0">
            <a:spAutoFit/>
          </a:bodyPr>
          <a:lstStyle/>
          <a:p>
            <a:pPr>
              <a:lnSpc>
                <a:spcPct val="90000"/>
              </a:lnSpc>
              <a:spcAft>
                <a:spcPts val="600"/>
              </a:spcAft>
            </a:pPr>
            <a:r>
              <a:rPr lang="en-US" sz="3200" dirty="0" smtClean="0">
                <a:gradFill>
                  <a:gsLst>
                    <a:gs pos="2917">
                      <a:srgbClr val="505050"/>
                    </a:gs>
                    <a:gs pos="30000">
                      <a:srgbClr val="505050"/>
                    </a:gs>
                  </a:gsLst>
                  <a:lin ang="5400000" scaled="0"/>
                </a:gradFill>
              </a:rPr>
              <a:t>Biz Solutions</a:t>
            </a:r>
          </a:p>
        </p:txBody>
      </p:sp>
      <p:sp>
        <p:nvSpPr>
          <p:cNvPr id="14" name="Rectangle 13"/>
          <p:cNvSpPr/>
          <p:nvPr/>
        </p:nvSpPr>
        <p:spPr>
          <a:xfrm>
            <a:off x="9734704" y="4030662"/>
            <a:ext cx="2884333" cy="1200329"/>
          </a:xfrm>
          <a:prstGeom prst="rect">
            <a:avLst/>
          </a:prstGeom>
        </p:spPr>
        <p:txBody>
          <a:bodyPr wrap="square">
            <a:spAutoFit/>
          </a:bodyPr>
          <a:lstStyle/>
          <a:p>
            <a:pPr marL="285750" indent="-285750">
              <a:buFont typeface="Wingdings" panose="05000000000000000000" pitchFamily="2" charset="2"/>
              <a:buChar char="ü"/>
            </a:pPr>
            <a:r>
              <a:rPr lang="en-US" dirty="0" smtClean="0">
                <a:solidFill>
                  <a:srgbClr val="505050"/>
                </a:solidFill>
              </a:rPr>
              <a:t>Strategy</a:t>
            </a:r>
            <a:endParaRPr lang="en-US" dirty="0">
              <a:solidFill>
                <a:srgbClr val="505050"/>
              </a:solidFill>
            </a:endParaRPr>
          </a:p>
          <a:p>
            <a:pPr marL="285750" indent="-285750">
              <a:buFont typeface="Wingdings" panose="05000000000000000000" pitchFamily="2" charset="2"/>
              <a:buChar char="ü"/>
            </a:pPr>
            <a:r>
              <a:rPr lang="en-US" dirty="0" smtClean="0">
                <a:solidFill>
                  <a:srgbClr val="505050"/>
                </a:solidFill>
              </a:rPr>
              <a:t>Governance</a:t>
            </a:r>
            <a:endParaRPr lang="en-US" dirty="0">
              <a:solidFill>
                <a:srgbClr val="505050"/>
              </a:solidFill>
            </a:endParaRPr>
          </a:p>
          <a:p>
            <a:pPr marL="285750" indent="-285750">
              <a:buFont typeface="Wingdings" panose="05000000000000000000" pitchFamily="2" charset="2"/>
              <a:buChar char="ü"/>
            </a:pPr>
            <a:r>
              <a:rPr lang="en-US" dirty="0" smtClean="0">
                <a:solidFill>
                  <a:srgbClr val="505050"/>
                </a:solidFill>
              </a:rPr>
              <a:t>Development Support</a:t>
            </a:r>
            <a:endParaRPr lang="en-US" dirty="0">
              <a:solidFill>
                <a:srgbClr val="505050"/>
              </a:solidFill>
            </a:endParaRPr>
          </a:p>
          <a:p>
            <a:pPr marL="285750" indent="-285750">
              <a:buFont typeface="Wingdings" panose="05000000000000000000" pitchFamily="2" charset="2"/>
              <a:buChar char="ü"/>
            </a:pPr>
            <a:r>
              <a:rPr lang="en-US" dirty="0" smtClean="0">
                <a:solidFill>
                  <a:srgbClr val="505050"/>
                </a:solidFill>
              </a:rPr>
              <a:t>Power Users</a:t>
            </a:r>
            <a:endParaRPr lang="en-US" dirty="0">
              <a:solidFill>
                <a:srgbClr val="505050"/>
              </a:solidFill>
            </a:endParaRPr>
          </a:p>
        </p:txBody>
      </p:sp>
    </p:spTree>
    <p:extLst>
      <p:ext uri="{BB962C8B-B14F-4D97-AF65-F5344CB8AC3E}">
        <p14:creationId xmlns:p14="http://schemas.microsoft.com/office/powerpoint/2010/main" val="933423981"/>
      </p:ext>
    </p:extLst>
  </p:cSld>
  <p:clrMapOvr>
    <a:masterClrMapping/>
  </p:clrMapOvr>
  <p:transition>
    <p:fade/>
  </p:transition>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74639" y="295274"/>
            <a:ext cx="11734798" cy="1741321"/>
          </a:xfrm>
        </p:spPr>
        <p:txBody>
          <a:bodyPr/>
          <a:lstStyle/>
          <a:p>
            <a:r>
              <a:rPr lang="en-US" dirty="0" smtClean="0">
                <a:ea typeface="Segoe UI" pitchFamily="34" charset="0"/>
                <a:cs typeface="Segoe UI" pitchFamily="34" charset="0"/>
              </a:rPr>
              <a:t>SharePoint is a Journey…not a destination</a:t>
            </a:r>
            <a:endParaRPr lang="en-US" dirty="0"/>
          </a:p>
        </p:txBody>
      </p:sp>
      <p:cxnSp>
        <p:nvCxnSpPr>
          <p:cNvPr id="5" name="Straight Arrow Connector 4"/>
          <p:cNvCxnSpPr/>
          <p:nvPr/>
        </p:nvCxnSpPr>
        <p:spPr>
          <a:xfrm flipV="1">
            <a:off x="686741" y="4415355"/>
            <a:ext cx="11322696" cy="24951"/>
          </a:xfrm>
          <a:prstGeom prst="straightConnector1">
            <a:avLst/>
          </a:prstGeom>
          <a:ln w="38100">
            <a:solidFill>
              <a:schemeClr val="tx1"/>
            </a:solidFill>
            <a:headEnd type="none"/>
            <a:tailEnd type="triangle" w="lg" len="lg"/>
          </a:ln>
        </p:spPr>
        <p:style>
          <a:lnRef idx="1">
            <a:schemeClr val="accent1"/>
          </a:lnRef>
          <a:fillRef idx="0">
            <a:schemeClr val="accent1"/>
          </a:fillRef>
          <a:effectRef idx="0">
            <a:schemeClr val="accent1"/>
          </a:effectRef>
          <a:fontRef idx="minor">
            <a:schemeClr val="tx1"/>
          </a:fontRef>
        </p:style>
      </p:cxnSp>
      <p:pic>
        <p:nvPicPr>
          <p:cNvPr id="10" name="Picture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41437" y="2929455"/>
            <a:ext cx="1599048" cy="1485900"/>
          </a:xfrm>
          <a:prstGeom prst="rect">
            <a:avLst/>
          </a:prstGeom>
        </p:spPr>
      </p:pic>
      <p:sp>
        <p:nvSpPr>
          <p:cNvPr id="11" name="Rectangle 10"/>
          <p:cNvSpPr/>
          <p:nvPr/>
        </p:nvSpPr>
        <p:spPr>
          <a:xfrm>
            <a:off x="4618037" y="2235187"/>
            <a:ext cx="3810000" cy="1477328"/>
          </a:xfrm>
          <a:prstGeom prst="rect">
            <a:avLst/>
          </a:prstGeom>
        </p:spPr>
        <p:txBody>
          <a:bodyPr wrap="square">
            <a:spAutoFit/>
          </a:bodyPr>
          <a:lstStyle/>
          <a:p>
            <a:pPr marL="285750" indent="-285750">
              <a:buFont typeface="Wingdings" panose="05000000000000000000" pitchFamily="2" charset="2"/>
              <a:buChar char="ü"/>
            </a:pPr>
            <a:r>
              <a:rPr lang="en-US" dirty="0" smtClean="0">
                <a:solidFill>
                  <a:srgbClr val="505050"/>
                </a:solidFill>
              </a:rPr>
              <a:t>Ongoing technical monitoring</a:t>
            </a:r>
            <a:endParaRPr lang="en-US" dirty="0">
              <a:solidFill>
                <a:srgbClr val="505050"/>
              </a:solidFill>
            </a:endParaRPr>
          </a:p>
          <a:p>
            <a:pPr marL="285750" indent="-285750">
              <a:buFont typeface="Wingdings" panose="05000000000000000000" pitchFamily="2" charset="2"/>
              <a:buChar char="ü"/>
            </a:pPr>
            <a:r>
              <a:rPr lang="en-US" dirty="0" smtClean="0">
                <a:solidFill>
                  <a:srgbClr val="505050"/>
                </a:solidFill>
              </a:rPr>
              <a:t>Ongoing content monitoring</a:t>
            </a:r>
          </a:p>
          <a:p>
            <a:pPr marL="285750" indent="-285750">
              <a:buFont typeface="Wingdings" panose="05000000000000000000" pitchFamily="2" charset="2"/>
              <a:buChar char="ü"/>
            </a:pPr>
            <a:r>
              <a:rPr lang="en-US" dirty="0" smtClean="0">
                <a:solidFill>
                  <a:srgbClr val="505050"/>
                </a:solidFill>
              </a:rPr>
              <a:t>Great User </a:t>
            </a:r>
            <a:r>
              <a:rPr lang="en-US" dirty="0">
                <a:solidFill>
                  <a:srgbClr val="505050"/>
                </a:solidFill>
              </a:rPr>
              <a:t>S</a:t>
            </a:r>
            <a:r>
              <a:rPr lang="en-US" dirty="0" smtClean="0">
                <a:solidFill>
                  <a:srgbClr val="505050"/>
                </a:solidFill>
              </a:rPr>
              <a:t>upport</a:t>
            </a:r>
            <a:endParaRPr lang="en-US" dirty="0">
              <a:solidFill>
                <a:srgbClr val="505050"/>
              </a:solidFill>
            </a:endParaRPr>
          </a:p>
          <a:p>
            <a:pPr marL="285750" indent="-285750">
              <a:buFont typeface="Wingdings" panose="05000000000000000000" pitchFamily="2" charset="2"/>
              <a:buChar char="ü"/>
            </a:pPr>
            <a:r>
              <a:rPr lang="en-US" dirty="0" smtClean="0">
                <a:solidFill>
                  <a:srgbClr val="505050"/>
                </a:solidFill>
              </a:rPr>
              <a:t>Great Experience</a:t>
            </a:r>
          </a:p>
          <a:p>
            <a:pPr marL="285750" indent="-285750">
              <a:buFont typeface="Wingdings" panose="05000000000000000000" pitchFamily="2" charset="2"/>
              <a:buChar char="ü"/>
            </a:pPr>
            <a:r>
              <a:rPr lang="en-US" dirty="0" smtClean="0">
                <a:solidFill>
                  <a:srgbClr val="505050"/>
                </a:solidFill>
              </a:rPr>
              <a:t>Clear Business need</a:t>
            </a:r>
            <a:endParaRPr lang="en-US" dirty="0">
              <a:solidFill>
                <a:srgbClr val="505050"/>
              </a:solidFill>
            </a:endParaRPr>
          </a:p>
        </p:txBody>
      </p:sp>
      <p:sp>
        <p:nvSpPr>
          <p:cNvPr id="12" name="TextBox 11"/>
          <p:cNvSpPr txBox="1"/>
          <p:nvPr/>
        </p:nvSpPr>
        <p:spPr>
          <a:xfrm>
            <a:off x="4842543" y="3679897"/>
            <a:ext cx="2012602" cy="738664"/>
          </a:xfrm>
          <a:prstGeom prst="rect">
            <a:avLst/>
          </a:prstGeom>
          <a:noFill/>
        </p:spPr>
        <p:txBody>
          <a:bodyPr wrap="none" lIns="182880" tIns="146304" rIns="182880" bIns="146304" rtlCol="0">
            <a:spAutoFit/>
          </a:bodyPr>
          <a:lstStyle/>
          <a:p>
            <a:pPr>
              <a:lnSpc>
                <a:spcPct val="90000"/>
              </a:lnSpc>
              <a:spcAft>
                <a:spcPts val="600"/>
              </a:spcAft>
            </a:pPr>
            <a:r>
              <a:rPr lang="en-US" sz="3200" dirty="0" smtClean="0">
                <a:gradFill>
                  <a:gsLst>
                    <a:gs pos="2917">
                      <a:srgbClr val="505050"/>
                    </a:gs>
                    <a:gs pos="30000">
                      <a:srgbClr val="505050"/>
                    </a:gs>
                  </a:gsLst>
                  <a:lin ang="5400000" scaled="0"/>
                </a:gradFill>
              </a:rPr>
              <a:t>SUCCESS</a:t>
            </a:r>
          </a:p>
        </p:txBody>
      </p:sp>
    </p:spTree>
    <p:extLst>
      <p:ext uri="{BB962C8B-B14F-4D97-AF65-F5344CB8AC3E}">
        <p14:creationId xmlns:p14="http://schemas.microsoft.com/office/powerpoint/2010/main" val="1185459385"/>
      </p:ext>
    </p:extLst>
  </p:cSld>
  <p:clrMapOvr>
    <a:masterClrMapping/>
  </p:clrMapOvr>
  <p:transition>
    <p:fade/>
  </p:transition>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Recap: Your SharePoint 2013 Journey</a:t>
            </a:r>
            <a:endParaRPr lang="en-US" dirty="0"/>
          </a:p>
        </p:txBody>
      </p:sp>
      <p:sp>
        <p:nvSpPr>
          <p:cNvPr id="4" name="Rectangle 3"/>
          <p:cNvSpPr/>
          <p:nvPr/>
        </p:nvSpPr>
        <p:spPr bwMode="auto">
          <a:xfrm>
            <a:off x="808037" y="2509595"/>
            <a:ext cx="183369" cy="186521"/>
          </a:xfrm>
          <a:prstGeom prst="rect">
            <a:avLst/>
          </a:prstGeom>
          <a:noFill/>
          <a:ln w="3175">
            <a:solidFill>
              <a:srgbClr val="50505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
        <p:nvSpPr>
          <p:cNvPr id="5" name="Rectangle 4"/>
          <p:cNvSpPr/>
          <p:nvPr/>
        </p:nvSpPr>
        <p:spPr bwMode="auto">
          <a:xfrm>
            <a:off x="808037" y="2506662"/>
            <a:ext cx="2697480" cy="2744787"/>
          </a:xfrm>
          <a:prstGeom prst="rect">
            <a:avLst/>
          </a:prstGeom>
          <a:solidFill>
            <a:srgbClr val="FFB9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2800" dirty="0" smtClean="0">
                <a:gradFill>
                  <a:gsLst>
                    <a:gs pos="0">
                      <a:srgbClr val="FFFFFF"/>
                    </a:gs>
                    <a:gs pos="100000">
                      <a:srgbClr val="FFFFFF"/>
                    </a:gs>
                  </a:gsLst>
                  <a:lin ang="5400000" scaled="0"/>
                </a:gradFill>
                <a:ea typeface="Segoe UI" pitchFamily="34" charset="0"/>
                <a:cs typeface="Segoe UI" pitchFamily="34" charset="0"/>
              </a:rPr>
              <a:t>Make </a:t>
            </a:r>
            <a:r>
              <a:rPr lang="en-US" sz="2800" dirty="0">
                <a:gradFill>
                  <a:gsLst>
                    <a:gs pos="0">
                      <a:srgbClr val="FFFFFF"/>
                    </a:gs>
                    <a:gs pos="100000">
                      <a:srgbClr val="FFFFFF"/>
                    </a:gs>
                  </a:gsLst>
                  <a:lin ang="5400000" scaled="0"/>
                </a:gradFill>
                <a:ea typeface="Segoe UI" pitchFamily="34" charset="0"/>
                <a:cs typeface="Segoe UI" pitchFamily="34" charset="0"/>
              </a:rPr>
              <a:t>the Most of Today’s Investment</a:t>
            </a:r>
          </a:p>
        </p:txBody>
      </p:sp>
      <p:sp>
        <p:nvSpPr>
          <p:cNvPr id="6" name="Rectangle 5"/>
          <p:cNvSpPr/>
          <p:nvPr/>
        </p:nvSpPr>
        <p:spPr bwMode="auto">
          <a:xfrm>
            <a:off x="3550994" y="2506662"/>
            <a:ext cx="2697480" cy="2744787"/>
          </a:xfrm>
          <a:prstGeom prst="rect">
            <a:avLst/>
          </a:prstGeom>
          <a:solidFill>
            <a:srgbClr val="FF8C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2800" dirty="0" smtClean="0">
                <a:gradFill>
                  <a:gsLst>
                    <a:gs pos="0">
                      <a:srgbClr val="FFFFFF"/>
                    </a:gs>
                    <a:gs pos="100000">
                      <a:srgbClr val="FFFFFF"/>
                    </a:gs>
                  </a:gsLst>
                  <a:lin ang="5400000" scaled="0"/>
                </a:gradFill>
                <a:ea typeface="Segoe UI" pitchFamily="34" charset="0"/>
                <a:cs typeface="Segoe UI" pitchFamily="34" charset="0"/>
              </a:rPr>
              <a:t>Understand What’s </a:t>
            </a:r>
            <a:r>
              <a:rPr lang="en-US" sz="2800" dirty="0">
                <a:gradFill>
                  <a:gsLst>
                    <a:gs pos="0">
                      <a:srgbClr val="FFFFFF"/>
                    </a:gs>
                    <a:gs pos="100000">
                      <a:srgbClr val="FFFFFF"/>
                    </a:gs>
                  </a:gsLst>
                  <a:lin ang="5400000" scaled="0"/>
                </a:gradFill>
                <a:ea typeface="Segoe UI" pitchFamily="34" charset="0"/>
                <a:cs typeface="Segoe UI" pitchFamily="34" charset="0"/>
              </a:rPr>
              <a:t>New in SharePoint </a:t>
            </a:r>
            <a:r>
              <a:rPr lang="en-US" sz="2800" dirty="0" smtClean="0">
                <a:gradFill>
                  <a:gsLst>
                    <a:gs pos="0">
                      <a:srgbClr val="FFFFFF"/>
                    </a:gs>
                    <a:gs pos="100000">
                      <a:srgbClr val="FFFFFF"/>
                    </a:gs>
                  </a:gsLst>
                  <a:lin ang="5400000" scaled="0"/>
                </a:gradFill>
                <a:ea typeface="Segoe UI" pitchFamily="34" charset="0"/>
                <a:cs typeface="Segoe UI" pitchFamily="34" charset="0"/>
              </a:rPr>
              <a:t>2013</a:t>
            </a:r>
            <a:endParaRPr lang="en-US" sz="2800" dirty="0">
              <a:gradFill>
                <a:gsLst>
                  <a:gs pos="0">
                    <a:srgbClr val="FFFFFF"/>
                  </a:gs>
                  <a:gs pos="100000">
                    <a:srgbClr val="FFFFFF"/>
                  </a:gs>
                </a:gsLst>
                <a:lin ang="5400000" scaled="0"/>
              </a:gradFill>
              <a:ea typeface="Segoe UI" pitchFamily="34" charset="0"/>
              <a:cs typeface="Segoe UI" pitchFamily="34" charset="0"/>
            </a:endParaRPr>
          </a:p>
          <a:p>
            <a:pPr defTabSz="932472" fontAlgn="base">
              <a:spcBef>
                <a:spcPct val="0"/>
              </a:spcBef>
              <a:spcAft>
                <a:spcPct val="0"/>
              </a:spcAft>
            </a:pPr>
            <a:endParaRPr lang="en-US" sz="28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7" name="Rectangle 6"/>
          <p:cNvSpPr/>
          <p:nvPr/>
        </p:nvSpPr>
        <p:spPr bwMode="auto">
          <a:xfrm>
            <a:off x="6293951" y="2506662"/>
            <a:ext cx="2697480" cy="2744787"/>
          </a:xfrm>
          <a:prstGeom prst="rect">
            <a:avLst/>
          </a:prstGeom>
          <a:solidFill>
            <a:srgbClr val="EB3C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2800" dirty="0" smtClean="0">
                <a:gradFill>
                  <a:gsLst>
                    <a:gs pos="0">
                      <a:srgbClr val="FFFFFF"/>
                    </a:gs>
                    <a:gs pos="100000">
                      <a:srgbClr val="FFFFFF"/>
                    </a:gs>
                  </a:gsLst>
                  <a:lin ang="5400000" scaled="0"/>
                </a:gradFill>
                <a:ea typeface="Segoe UI" pitchFamily="34" charset="0"/>
                <a:cs typeface="Segoe UI" pitchFamily="34" charset="0"/>
              </a:rPr>
              <a:t>Prepare and Take Action </a:t>
            </a:r>
          </a:p>
          <a:p>
            <a:pPr defTabSz="932472" fontAlgn="base">
              <a:spcBef>
                <a:spcPct val="0"/>
              </a:spcBef>
              <a:spcAft>
                <a:spcPct val="0"/>
              </a:spcAft>
            </a:pPr>
            <a:r>
              <a:rPr lang="en-US" sz="2800" dirty="0" smtClean="0">
                <a:gradFill>
                  <a:gsLst>
                    <a:gs pos="0">
                      <a:srgbClr val="FFFFFF"/>
                    </a:gs>
                    <a:gs pos="100000">
                      <a:srgbClr val="FFFFFF"/>
                    </a:gs>
                  </a:gsLst>
                  <a:lin ang="5400000" scaled="0"/>
                </a:gradFill>
                <a:ea typeface="Segoe UI" pitchFamily="34" charset="0"/>
                <a:cs typeface="Segoe UI" pitchFamily="34" charset="0"/>
              </a:rPr>
              <a:t>Now </a:t>
            </a: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
        <p:nvSpPr>
          <p:cNvPr id="8" name="Rectangle 7"/>
          <p:cNvSpPr/>
          <p:nvPr/>
        </p:nvSpPr>
        <p:spPr bwMode="auto">
          <a:xfrm>
            <a:off x="9036908" y="2506661"/>
            <a:ext cx="2697480" cy="2744787"/>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800" dirty="0" smtClean="0">
                <a:gradFill>
                  <a:gsLst>
                    <a:gs pos="0">
                      <a:srgbClr val="FFFFFF"/>
                    </a:gs>
                    <a:gs pos="100000">
                      <a:srgbClr val="FFFFFF"/>
                    </a:gs>
                  </a:gsLst>
                  <a:lin ang="5400000" scaled="0"/>
                </a:gradFill>
                <a:ea typeface="Segoe UI" pitchFamily="34" charset="0"/>
                <a:cs typeface="Segoe UI" pitchFamily="34" charset="0"/>
              </a:rPr>
              <a:t>Evaluate and Plan Your </a:t>
            </a:r>
            <a:r>
              <a:rPr lang="en-US" sz="2800" dirty="0">
                <a:gradFill>
                  <a:gsLst>
                    <a:gs pos="0">
                      <a:srgbClr val="FFFFFF"/>
                    </a:gs>
                    <a:gs pos="100000">
                      <a:srgbClr val="FFFFFF"/>
                    </a:gs>
                  </a:gsLst>
                  <a:lin ang="5400000" scaled="0"/>
                </a:gradFill>
                <a:ea typeface="Segoe UI" pitchFamily="34" charset="0"/>
                <a:cs typeface="Segoe UI" pitchFamily="34" charset="0"/>
              </a:rPr>
              <a:t>SharePoint Journey</a:t>
            </a:r>
          </a:p>
        </p:txBody>
      </p:sp>
    </p:spTree>
    <p:extLst>
      <p:ext uri="{BB962C8B-B14F-4D97-AF65-F5344CB8AC3E}">
        <p14:creationId xmlns:p14="http://schemas.microsoft.com/office/powerpoint/2010/main" val="1730974396"/>
      </p:ext>
    </p:extLst>
  </p:cSld>
  <p:clrMapOvr>
    <a:masterClrMapping/>
  </p:clrMapOvr>
  <p:transition>
    <p:fade/>
  </p:transition>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89037" y="1592262"/>
            <a:ext cx="5541962" cy="4488694"/>
          </a:xfrm>
          <a:prstGeom prst="rect">
            <a:avLst/>
          </a:prstGeom>
        </p:spPr>
      </p:pic>
      <p:sp>
        <p:nvSpPr>
          <p:cNvPr id="4" name="TextBox 3"/>
          <p:cNvSpPr txBox="1"/>
          <p:nvPr/>
        </p:nvSpPr>
        <p:spPr>
          <a:xfrm>
            <a:off x="7053875" y="2582862"/>
            <a:ext cx="3372013" cy="849463"/>
          </a:xfrm>
          <a:prstGeom prst="rect">
            <a:avLst/>
          </a:prstGeom>
          <a:noFill/>
        </p:spPr>
        <p:txBody>
          <a:bodyPr wrap="none" lIns="182880" tIns="146304" rIns="182880" bIns="146304" rtlCol="0">
            <a:spAutoFit/>
          </a:bodyPr>
          <a:lstStyle/>
          <a:p>
            <a:pPr>
              <a:lnSpc>
                <a:spcPct val="90000"/>
              </a:lnSpc>
              <a:spcAft>
                <a:spcPts val="600"/>
              </a:spcAft>
            </a:pPr>
            <a:r>
              <a:rPr lang="en-US" sz="4000" dirty="0" smtClean="0">
                <a:gradFill>
                  <a:gsLst>
                    <a:gs pos="2917">
                      <a:srgbClr val="505050"/>
                    </a:gs>
                    <a:gs pos="30000">
                      <a:srgbClr val="505050"/>
                    </a:gs>
                  </a:gsLst>
                  <a:lin ang="5400000" scaled="0"/>
                </a:gradFill>
              </a:rPr>
              <a:t>Bob is happy.</a:t>
            </a:r>
          </a:p>
        </p:txBody>
      </p:sp>
      <p:sp>
        <p:nvSpPr>
          <p:cNvPr id="5" name="Title 4"/>
          <p:cNvSpPr>
            <a:spLocks noGrp="1"/>
          </p:cNvSpPr>
          <p:nvPr>
            <p:ph type="title"/>
          </p:nvPr>
        </p:nvSpPr>
        <p:spPr/>
        <p:txBody>
          <a:bodyPr/>
          <a:lstStyle/>
          <a:p>
            <a:endParaRPr lang="en-US"/>
          </a:p>
        </p:txBody>
      </p:sp>
    </p:spTree>
    <p:extLst>
      <p:ext uri="{BB962C8B-B14F-4D97-AF65-F5344CB8AC3E}">
        <p14:creationId xmlns:p14="http://schemas.microsoft.com/office/powerpoint/2010/main" val="3586647893"/>
      </p:ext>
    </p:extLst>
  </p:cSld>
  <p:clrMapOvr>
    <a:masterClrMapping/>
  </p:clrMapOvr>
  <p:transition>
    <p:fade/>
  </p:transition>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89037" y="1592262"/>
            <a:ext cx="5541962" cy="4488694"/>
          </a:xfrm>
          <a:prstGeom prst="rect">
            <a:avLst/>
          </a:prstGeom>
        </p:spPr>
      </p:pic>
      <p:sp>
        <p:nvSpPr>
          <p:cNvPr id="4" name="TextBox 3"/>
          <p:cNvSpPr txBox="1"/>
          <p:nvPr/>
        </p:nvSpPr>
        <p:spPr>
          <a:xfrm>
            <a:off x="7053875" y="2582862"/>
            <a:ext cx="1597425" cy="849463"/>
          </a:xfrm>
          <a:prstGeom prst="rect">
            <a:avLst/>
          </a:prstGeom>
          <a:noFill/>
        </p:spPr>
        <p:txBody>
          <a:bodyPr wrap="none" lIns="182880" tIns="146304" rIns="182880" bIns="146304" rtlCol="0">
            <a:spAutoFit/>
          </a:bodyPr>
          <a:lstStyle/>
          <a:p>
            <a:pPr>
              <a:lnSpc>
                <a:spcPct val="90000"/>
              </a:lnSpc>
              <a:spcAft>
                <a:spcPts val="600"/>
              </a:spcAft>
            </a:pPr>
            <a:r>
              <a:rPr lang="en-US" sz="4000" dirty="0" smtClean="0">
                <a:gradFill>
                  <a:gsLst>
                    <a:gs pos="2917">
                      <a:srgbClr val="505050"/>
                    </a:gs>
                    <a:gs pos="30000">
                      <a:srgbClr val="505050"/>
                    </a:gs>
                  </a:gsLst>
                  <a:lin ang="5400000" scaled="0"/>
                </a:gradFill>
              </a:rPr>
              <a:t>Why?</a:t>
            </a:r>
          </a:p>
        </p:txBody>
      </p:sp>
      <p:sp>
        <p:nvSpPr>
          <p:cNvPr id="5" name="Title 4"/>
          <p:cNvSpPr>
            <a:spLocks noGrp="1"/>
          </p:cNvSpPr>
          <p:nvPr>
            <p:ph type="title"/>
          </p:nvPr>
        </p:nvSpPr>
        <p:spPr/>
        <p:txBody>
          <a:bodyPr/>
          <a:lstStyle/>
          <a:p>
            <a:endParaRPr lang="en-US"/>
          </a:p>
        </p:txBody>
      </p:sp>
    </p:spTree>
    <p:extLst>
      <p:ext uri="{BB962C8B-B14F-4D97-AF65-F5344CB8AC3E}">
        <p14:creationId xmlns:p14="http://schemas.microsoft.com/office/powerpoint/2010/main" val="212370820"/>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6751637" y="2963862"/>
            <a:ext cx="4304192" cy="2742289"/>
          </a:xfrm>
          <a:prstGeom prst="rect">
            <a:avLst/>
          </a:prstGeom>
          <a:noFill/>
        </p:spPr>
        <p:txBody>
          <a:bodyPr wrap="none" lIns="182880" tIns="146304" rIns="182880" bIns="146304" rtlCol="0">
            <a:spAutoFit/>
          </a:bodyPr>
          <a:lstStyle/>
          <a:p>
            <a:pPr>
              <a:lnSpc>
                <a:spcPct val="90000"/>
              </a:lnSpc>
              <a:spcAft>
                <a:spcPts val="600"/>
              </a:spcAft>
            </a:pPr>
            <a:r>
              <a:rPr lang="en-US" sz="4000" dirty="0" smtClean="0">
                <a:gradFill>
                  <a:gsLst>
                    <a:gs pos="2917">
                      <a:srgbClr val="505050"/>
                    </a:gs>
                    <a:gs pos="30000">
                      <a:srgbClr val="505050"/>
                    </a:gs>
                  </a:gsLst>
                  <a:lin ang="5400000" scaled="0"/>
                </a:gradFill>
              </a:rPr>
              <a:t>His </a:t>
            </a:r>
            <a:r>
              <a:rPr lang="en-US" sz="4000" dirty="0">
                <a:gradFill>
                  <a:gsLst>
                    <a:gs pos="2917">
                      <a:srgbClr val="505050"/>
                    </a:gs>
                    <a:gs pos="30000">
                      <a:srgbClr val="505050"/>
                    </a:gs>
                  </a:gsLst>
                  <a:lin ang="5400000" scaled="0"/>
                </a:gradFill>
              </a:rPr>
              <a:t>users </a:t>
            </a:r>
            <a:r>
              <a:rPr lang="en-US" sz="4000" dirty="0" smtClean="0">
                <a:gradFill>
                  <a:gsLst>
                    <a:gs pos="2917">
                      <a:srgbClr val="505050"/>
                    </a:gs>
                    <a:gs pos="30000">
                      <a:srgbClr val="505050"/>
                    </a:gs>
                  </a:gsLst>
                  <a:lin ang="5400000" scaled="0"/>
                </a:gradFill>
              </a:rPr>
              <a:t>want</a:t>
            </a:r>
          </a:p>
          <a:p>
            <a:pPr>
              <a:lnSpc>
                <a:spcPct val="90000"/>
              </a:lnSpc>
              <a:spcAft>
                <a:spcPts val="600"/>
              </a:spcAft>
            </a:pPr>
            <a:r>
              <a:rPr lang="en-US" sz="4000" b="1" dirty="0">
                <a:gradFill>
                  <a:gsLst>
                    <a:gs pos="2917">
                      <a:srgbClr val="505050"/>
                    </a:gs>
                    <a:gs pos="30000">
                      <a:srgbClr val="505050"/>
                    </a:gs>
                  </a:gsLst>
                  <a:lin ang="5400000" scaled="0"/>
                </a:gradFill>
              </a:rPr>
              <a:t>m</a:t>
            </a:r>
            <a:r>
              <a:rPr lang="en-US" sz="4000" b="1" dirty="0" smtClean="0">
                <a:gradFill>
                  <a:gsLst>
                    <a:gs pos="2917">
                      <a:srgbClr val="505050"/>
                    </a:gs>
                    <a:gs pos="30000">
                      <a:srgbClr val="505050"/>
                    </a:gs>
                  </a:gsLst>
                  <a:lin ang="5400000" scaled="0"/>
                </a:gradFill>
              </a:rPr>
              <a:t>ore </a:t>
            </a:r>
            <a:r>
              <a:rPr lang="en-US" sz="4000" dirty="0" smtClean="0">
                <a:gradFill>
                  <a:gsLst>
                    <a:gs pos="2917">
                      <a:srgbClr val="505050"/>
                    </a:gs>
                    <a:gs pos="30000">
                      <a:srgbClr val="505050"/>
                    </a:gs>
                  </a:gsLst>
                  <a:lin ang="5400000" scaled="0"/>
                </a:gradFill>
              </a:rPr>
              <a:t>SharePoint.</a:t>
            </a:r>
          </a:p>
          <a:p>
            <a:pPr>
              <a:lnSpc>
                <a:spcPct val="90000"/>
              </a:lnSpc>
              <a:spcAft>
                <a:spcPts val="600"/>
              </a:spcAft>
            </a:pPr>
            <a:endParaRPr lang="en-US" sz="4000" dirty="0" smtClean="0">
              <a:gradFill>
                <a:gsLst>
                  <a:gs pos="2917">
                    <a:srgbClr val="505050"/>
                  </a:gs>
                  <a:gs pos="30000">
                    <a:srgbClr val="505050"/>
                  </a:gs>
                </a:gsLst>
                <a:lin ang="5400000" scaled="0"/>
              </a:gradFill>
            </a:endParaRPr>
          </a:p>
          <a:p>
            <a:pPr>
              <a:lnSpc>
                <a:spcPct val="90000"/>
              </a:lnSpc>
              <a:spcAft>
                <a:spcPts val="600"/>
              </a:spcAft>
            </a:pPr>
            <a:endParaRPr lang="en-US" sz="4000" dirty="0">
              <a:gradFill>
                <a:gsLst>
                  <a:gs pos="2917">
                    <a:srgbClr val="505050"/>
                  </a:gs>
                  <a:gs pos="30000">
                    <a:srgbClr val="505050"/>
                  </a:gs>
                </a:gsLst>
                <a:lin ang="5400000" scaled="0"/>
              </a:gradFill>
            </a:endParaRP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4237" y="1008062"/>
            <a:ext cx="1866900" cy="1651000"/>
          </a:xfrm>
          <a:prstGeom prst="rect">
            <a:avLst/>
          </a:prstGeo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687" y="1516062"/>
            <a:ext cx="1866900" cy="1651000"/>
          </a:xfrm>
          <a:prstGeom prst="rect">
            <a:avLst/>
          </a:prstGeom>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09871" y="3344862"/>
            <a:ext cx="1866900" cy="1651000"/>
          </a:xfrm>
          <a:prstGeom prst="rect">
            <a:avLst/>
          </a:prstGeom>
        </p:spPr>
      </p:pic>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4103" y="4621352"/>
            <a:ext cx="1866900" cy="1651000"/>
          </a:xfrm>
          <a:prstGeom prst="rect">
            <a:avLst/>
          </a:prstGeom>
        </p:spPr>
      </p:pic>
      <p:pic>
        <p:nvPicPr>
          <p:cNvPr id="10" name="Picture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18151" y="3795852"/>
            <a:ext cx="1866900" cy="1651000"/>
          </a:xfrm>
          <a:prstGeom prst="rect">
            <a:avLst/>
          </a:prstGeom>
        </p:spPr>
      </p:pic>
    </p:spTree>
    <p:extLst>
      <p:ext uri="{BB962C8B-B14F-4D97-AF65-F5344CB8AC3E}">
        <p14:creationId xmlns:p14="http://schemas.microsoft.com/office/powerpoint/2010/main" val="3180267443"/>
      </p:ext>
    </p:extLst>
  </p:cSld>
  <p:clrMapOvr>
    <a:masterClrMapping/>
  </p:clrMapOvr>
  <p:transition>
    <p:fade/>
  </p:transition>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89037" y="1592262"/>
            <a:ext cx="5541962" cy="4488694"/>
          </a:xfrm>
          <a:prstGeom prst="rect">
            <a:avLst/>
          </a:prstGeom>
        </p:spPr>
      </p:pic>
      <p:sp>
        <p:nvSpPr>
          <p:cNvPr id="4" name="TextBox 3"/>
          <p:cNvSpPr txBox="1"/>
          <p:nvPr/>
        </p:nvSpPr>
        <p:spPr>
          <a:xfrm>
            <a:off x="7053875" y="2582862"/>
            <a:ext cx="4295407" cy="1480405"/>
          </a:xfrm>
          <a:prstGeom prst="rect">
            <a:avLst/>
          </a:prstGeom>
          <a:noFill/>
        </p:spPr>
        <p:txBody>
          <a:bodyPr wrap="none" lIns="182880" tIns="146304" rIns="182880" bIns="146304" rtlCol="0">
            <a:spAutoFit/>
          </a:bodyPr>
          <a:lstStyle/>
          <a:p>
            <a:pPr>
              <a:lnSpc>
                <a:spcPct val="90000"/>
              </a:lnSpc>
              <a:spcAft>
                <a:spcPts val="600"/>
              </a:spcAft>
            </a:pPr>
            <a:r>
              <a:rPr lang="en-US" sz="4000" dirty="0" smtClean="0">
                <a:gradFill>
                  <a:gsLst>
                    <a:gs pos="2917">
                      <a:srgbClr val="505050"/>
                    </a:gs>
                    <a:gs pos="30000">
                      <a:srgbClr val="505050"/>
                    </a:gs>
                  </a:gsLst>
                  <a:lin ang="5400000" scaled="0"/>
                </a:gradFill>
              </a:rPr>
              <a:t>Because his users</a:t>
            </a:r>
          </a:p>
          <a:p>
            <a:pPr>
              <a:lnSpc>
                <a:spcPct val="90000"/>
              </a:lnSpc>
              <a:spcAft>
                <a:spcPts val="600"/>
              </a:spcAft>
            </a:pPr>
            <a:r>
              <a:rPr lang="en-US" sz="4000" dirty="0" smtClean="0">
                <a:gradFill>
                  <a:gsLst>
                    <a:gs pos="2917">
                      <a:srgbClr val="505050"/>
                    </a:gs>
                    <a:gs pos="30000">
                      <a:srgbClr val="505050"/>
                    </a:gs>
                  </a:gsLst>
                  <a:lin ang="5400000" scaled="0"/>
                </a:gradFill>
              </a:rPr>
              <a:t>are happy.</a:t>
            </a:r>
          </a:p>
        </p:txBody>
      </p:sp>
      <p:sp>
        <p:nvSpPr>
          <p:cNvPr id="5" name="Title 4"/>
          <p:cNvSpPr>
            <a:spLocks noGrp="1"/>
          </p:cNvSpPr>
          <p:nvPr>
            <p:ph type="title"/>
          </p:nvPr>
        </p:nvSpPr>
        <p:spPr/>
        <p:txBody>
          <a:bodyPr/>
          <a:lstStyle/>
          <a:p>
            <a:endParaRPr lang="en-US"/>
          </a:p>
        </p:txBody>
      </p:sp>
    </p:spTree>
    <p:extLst>
      <p:ext uri="{BB962C8B-B14F-4D97-AF65-F5344CB8AC3E}">
        <p14:creationId xmlns:p14="http://schemas.microsoft.com/office/powerpoint/2010/main" val="4068805362"/>
      </p:ext>
    </p:extLst>
  </p:cSld>
  <p:clrMapOvr>
    <a:masterClrMapping/>
  </p:clrMapOvr>
  <p:transition>
    <p:fade/>
  </p:transition>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7053875" y="2582862"/>
            <a:ext cx="3386183" cy="1480405"/>
          </a:xfrm>
          <a:prstGeom prst="rect">
            <a:avLst/>
          </a:prstGeom>
          <a:noFill/>
        </p:spPr>
        <p:txBody>
          <a:bodyPr wrap="none" lIns="182880" tIns="146304" rIns="182880" bIns="146304" rtlCol="0">
            <a:spAutoFit/>
          </a:bodyPr>
          <a:lstStyle/>
          <a:p>
            <a:pPr>
              <a:lnSpc>
                <a:spcPct val="90000"/>
              </a:lnSpc>
              <a:spcAft>
                <a:spcPts val="600"/>
              </a:spcAft>
            </a:pPr>
            <a:r>
              <a:rPr lang="en-US" sz="4000" dirty="0" smtClean="0">
                <a:gradFill>
                  <a:gsLst>
                    <a:gs pos="2917">
                      <a:srgbClr val="505050"/>
                    </a:gs>
                    <a:gs pos="30000">
                      <a:srgbClr val="505050"/>
                    </a:gs>
                  </a:gsLst>
                  <a:lin ang="5400000" scaled="0"/>
                </a:gradFill>
              </a:rPr>
              <a:t>And Bob got </a:t>
            </a:r>
          </a:p>
          <a:p>
            <a:pPr>
              <a:lnSpc>
                <a:spcPct val="90000"/>
              </a:lnSpc>
              <a:spcAft>
                <a:spcPts val="600"/>
              </a:spcAft>
            </a:pPr>
            <a:r>
              <a:rPr lang="en-US" sz="4000" dirty="0" smtClean="0">
                <a:gradFill>
                  <a:gsLst>
                    <a:gs pos="2917">
                      <a:srgbClr val="505050"/>
                    </a:gs>
                    <a:gs pos="30000">
                      <a:srgbClr val="505050"/>
                    </a:gs>
                  </a:gsLst>
                  <a:lin ang="5400000" scaled="0"/>
                </a:gradFill>
              </a:rPr>
              <a:t>a raise, too.</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8037" y="2201862"/>
            <a:ext cx="2971996" cy="2622349"/>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958300" y="2932706"/>
            <a:ext cx="2261121" cy="2261121"/>
          </a:xfrm>
          <a:prstGeom prst="rect">
            <a:avLst/>
          </a:prstGeom>
        </p:spPr>
      </p:pic>
      <p:sp>
        <p:nvSpPr>
          <p:cNvPr id="7" name="Title 6"/>
          <p:cNvSpPr>
            <a:spLocks noGrp="1"/>
          </p:cNvSpPr>
          <p:nvPr>
            <p:ph type="title"/>
          </p:nvPr>
        </p:nvSpPr>
        <p:spPr/>
        <p:txBody>
          <a:bodyPr/>
          <a:lstStyle/>
          <a:p>
            <a:endParaRPr lang="en-US"/>
          </a:p>
        </p:txBody>
      </p:sp>
    </p:spTree>
    <p:extLst>
      <p:ext uri="{BB962C8B-B14F-4D97-AF65-F5344CB8AC3E}">
        <p14:creationId xmlns:p14="http://schemas.microsoft.com/office/powerpoint/2010/main" val="447930290"/>
      </p:ext>
    </p:extLst>
  </p:cSld>
  <p:clrMapOvr>
    <a:masterClrMapping/>
  </p:clrMapOvr>
  <p:transition>
    <p:fade/>
  </p:transition>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Questions?</a:t>
            </a:r>
            <a:endParaRPr lang="en-US" dirty="0"/>
          </a:p>
        </p:txBody>
      </p:sp>
      <p:sp>
        <p:nvSpPr>
          <p:cNvPr id="3" name="Text Placeholder 2"/>
          <p:cNvSpPr>
            <a:spLocks noGrp="1"/>
          </p:cNvSpPr>
          <p:nvPr>
            <p:ph type="body" sz="quarter" idx="10"/>
          </p:nvPr>
        </p:nvSpPr>
        <p:spPr>
          <a:xfrm>
            <a:off x="274638" y="1464651"/>
            <a:ext cx="11887200" cy="2794611"/>
          </a:xfrm>
        </p:spPr>
        <p:txBody>
          <a:bodyPr/>
          <a:lstStyle/>
          <a:p>
            <a:pPr>
              <a:buClr>
                <a:srgbClr val="777777"/>
              </a:buClr>
              <a:buSzPct val="130000"/>
            </a:pPr>
            <a:r>
              <a:rPr lang="en-US" sz="3200" dirty="0" smtClean="0">
                <a:solidFill>
                  <a:schemeClr val="tx1"/>
                </a:solidFill>
              </a:rPr>
              <a:t>Scott Jamison</a:t>
            </a:r>
          </a:p>
          <a:p>
            <a:pPr>
              <a:buClr>
                <a:srgbClr val="777777"/>
              </a:buClr>
              <a:buSzPct val="130000"/>
            </a:pPr>
            <a:r>
              <a:rPr lang="en-US" sz="3200" dirty="0" smtClean="0">
                <a:solidFill>
                  <a:schemeClr val="tx1"/>
                </a:solidFill>
              </a:rPr>
              <a:t>Email: </a:t>
            </a:r>
            <a:r>
              <a:rPr lang="en-US" sz="3200" dirty="0" smtClean="0">
                <a:solidFill>
                  <a:schemeClr val="tx1"/>
                </a:solidFill>
                <a:hlinkClick r:id="rId3"/>
              </a:rPr>
              <a:t>scott.jamison@jornata.com</a:t>
            </a:r>
            <a:r>
              <a:rPr lang="en-US" sz="3200" dirty="0" smtClean="0">
                <a:solidFill>
                  <a:schemeClr val="tx1"/>
                </a:solidFill>
              </a:rPr>
              <a:t> </a:t>
            </a:r>
          </a:p>
          <a:p>
            <a:pPr>
              <a:buClr>
                <a:srgbClr val="777777"/>
              </a:buClr>
              <a:buSzPct val="130000"/>
            </a:pPr>
            <a:r>
              <a:rPr lang="en-US" sz="3200" dirty="0" smtClean="0">
                <a:solidFill>
                  <a:schemeClr val="tx1"/>
                </a:solidFill>
              </a:rPr>
              <a:t>Blog: </a:t>
            </a:r>
            <a:r>
              <a:rPr lang="en-US" sz="3200" dirty="0" smtClean="0">
                <a:solidFill>
                  <a:schemeClr val="tx1"/>
                </a:solidFill>
                <a:hlinkClick r:id="rId4"/>
              </a:rPr>
              <a:t>www.scottjamison.com</a:t>
            </a:r>
            <a:r>
              <a:rPr lang="en-US" sz="3200" dirty="0" smtClean="0">
                <a:solidFill>
                  <a:schemeClr val="tx1"/>
                </a:solidFill>
              </a:rPr>
              <a:t> </a:t>
            </a:r>
          </a:p>
          <a:p>
            <a:pPr>
              <a:buClr>
                <a:srgbClr val="777777"/>
              </a:buClr>
              <a:buSzPct val="130000"/>
            </a:pPr>
            <a:r>
              <a:rPr lang="en-US" sz="3200" dirty="0" smtClean="0">
                <a:solidFill>
                  <a:schemeClr val="tx1"/>
                </a:solidFill>
              </a:rPr>
              <a:t>Twitter: @sjam</a:t>
            </a:r>
            <a:endParaRPr lang="en-US" sz="3200" dirty="0">
              <a:solidFill>
                <a:schemeClr val="tx1"/>
              </a:solidFill>
            </a:endParaRPr>
          </a:p>
          <a:p>
            <a:endParaRPr lang="en-US" sz="3200" dirty="0"/>
          </a:p>
        </p:txBody>
      </p:sp>
      <p:pic>
        <p:nvPicPr>
          <p:cNvPr id="4" name="Picture 3" descr="SharePoint 2010 Cover.jpg">
            <a:hlinkClick r:id="rId5"/>
          </p:cNvPr>
          <p:cNvPicPr/>
          <p:nvPr/>
        </p:nvPicPr>
        <p:blipFill>
          <a:blip r:embed="rId6" cstate="print"/>
          <a:stretch>
            <a:fillRect/>
          </a:stretch>
        </p:blipFill>
        <p:spPr>
          <a:xfrm>
            <a:off x="6065837" y="3421062"/>
            <a:ext cx="2514600" cy="3124200"/>
          </a:xfrm>
          <a:prstGeom prst="rect">
            <a:avLst/>
          </a:prstGeom>
        </p:spPr>
      </p:pic>
      <p:pic>
        <p:nvPicPr>
          <p:cNvPr id="7" name="Picture 6"/>
          <p:cNvPicPr>
            <a:picLocks noChangeAspect="1"/>
          </p:cNvPicPr>
          <p:nvPr/>
        </p:nvPicPr>
        <p:blipFill>
          <a:blip r:embed="rId7"/>
          <a:stretch>
            <a:fillRect/>
          </a:stretch>
        </p:blipFill>
        <p:spPr>
          <a:xfrm>
            <a:off x="8809036" y="3418290"/>
            <a:ext cx="2413255" cy="3126972"/>
          </a:xfrm>
          <a:prstGeom prst="rect">
            <a:avLst/>
          </a:prstGeom>
        </p:spPr>
      </p:pic>
      <p:pic>
        <p:nvPicPr>
          <p:cNvPr id="6" name="Picture 5"/>
          <p:cNvPicPr>
            <a:picLocks noChangeAspect="1"/>
          </p:cNvPicPr>
          <p:nvPr/>
        </p:nvPicPr>
        <p:blipFill>
          <a:blip r:embed="rId8"/>
          <a:stretch>
            <a:fillRect/>
          </a:stretch>
        </p:blipFill>
        <p:spPr>
          <a:xfrm>
            <a:off x="6548897" y="1864502"/>
            <a:ext cx="4063079" cy="1427887"/>
          </a:xfrm>
          <a:prstGeom prst="rect">
            <a:avLst/>
          </a:prstGeom>
        </p:spPr>
      </p:pic>
    </p:spTree>
    <p:extLst>
      <p:ext uri="{BB962C8B-B14F-4D97-AF65-F5344CB8AC3E}">
        <p14:creationId xmlns:p14="http://schemas.microsoft.com/office/powerpoint/2010/main" val="6822558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p:cNvGrpSpPr/>
          <p:nvPr/>
        </p:nvGrpSpPr>
        <p:grpSpPr>
          <a:xfrm>
            <a:off x="2" y="-46950"/>
            <a:ext cx="12436475" cy="2367124"/>
            <a:chOff x="0" y="-46033"/>
            <a:chExt cx="12188825" cy="2320920"/>
          </a:xfrm>
        </p:grpSpPr>
        <p:sp>
          <p:nvSpPr>
            <p:cNvPr id="13" name="Rectangle 12"/>
            <p:cNvSpPr/>
            <p:nvPr/>
          </p:nvSpPr>
          <p:spPr bwMode="auto">
            <a:xfrm>
              <a:off x="0" y="-46033"/>
              <a:ext cx="12188825" cy="1735133"/>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182880" rIns="182880" bIns="45718" numCol="1" rtlCol="0" anchor="t" anchorCtr="0" compatLnSpc="1">
              <a:prstTxWarp prst="textNoShape">
                <a:avLst/>
              </a:prstTxWarp>
            </a:bodyPr>
            <a:lstStyle/>
            <a:p>
              <a:pPr algn="ctr" defTabSz="932381" fontAlgn="base">
                <a:spcBef>
                  <a:spcPct val="0"/>
                </a:spcBef>
                <a:spcAft>
                  <a:spcPct val="0"/>
                </a:spcAft>
              </a:pPr>
              <a:endParaRPr lang="en-US" sz="2200" dirty="0">
                <a:gradFill>
                  <a:gsLst>
                    <a:gs pos="0">
                      <a:srgbClr val="FFFFFF"/>
                    </a:gs>
                    <a:gs pos="100000">
                      <a:srgbClr val="FFFFFF"/>
                    </a:gs>
                  </a:gsLst>
                  <a:lin ang="5400000" scaled="0"/>
                </a:gradFill>
                <a:latin typeface="Segoe Condensed" pitchFamily="34" charset="0"/>
              </a:endParaRPr>
            </a:p>
          </p:txBody>
        </p:sp>
        <p:sp>
          <p:nvSpPr>
            <p:cNvPr id="6" name="Right Triangle 5"/>
            <p:cNvSpPr/>
            <p:nvPr/>
          </p:nvSpPr>
          <p:spPr bwMode="auto">
            <a:xfrm rot="5400000">
              <a:off x="50006" y="1613694"/>
              <a:ext cx="612774" cy="709612"/>
            </a:xfrm>
            <a:prstGeom prst="rtTriangle">
              <a:avLst/>
            </a:prstGeom>
            <a:solidFill>
              <a:srgbClr val="0072C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51122" fontAlgn="base">
                <a:spcBef>
                  <a:spcPct val="0"/>
                </a:spcBef>
                <a:spcAft>
                  <a:spcPct val="0"/>
                </a:spcAft>
              </a:pPr>
              <a:endParaRPr lang="en-US" sz="2000" dirty="0">
                <a:gradFill>
                  <a:gsLst>
                    <a:gs pos="0">
                      <a:srgbClr val="FFFFFF"/>
                    </a:gs>
                    <a:gs pos="100000">
                      <a:srgbClr val="FFFFFF"/>
                    </a:gs>
                  </a:gsLst>
                  <a:lin ang="5400000" scaled="0"/>
                </a:gradFill>
              </a:endParaRPr>
            </a:p>
          </p:txBody>
        </p:sp>
      </p:grpSp>
      <p:sp>
        <p:nvSpPr>
          <p:cNvPr id="11" name="Text Placeholder 3"/>
          <p:cNvSpPr txBox="1">
            <a:spLocks/>
          </p:cNvSpPr>
          <p:nvPr/>
        </p:nvSpPr>
        <p:spPr>
          <a:xfrm>
            <a:off x="482689" y="2498276"/>
            <a:ext cx="7071847" cy="4093723"/>
          </a:xfrm>
          <a:prstGeom prst="rect">
            <a:avLst/>
          </a:prstGeom>
        </p:spPr>
        <p:txBody>
          <a:bodyPr lIns="93269" tIns="46635" rIns="93269" bIns="46635"/>
          <a:lstStyle>
            <a:lvl1pPr marL="336078" marR="0" indent="-336078" algn="l" defTabSz="914185" rtl="0" eaLnBrk="1" fontAlgn="auto" latinLnBrk="0" hangingPunct="1">
              <a:lnSpc>
                <a:spcPct val="90000"/>
              </a:lnSpc>
              <a:spcBef>
                <a:spcPct val="20000"/>
              </a:spcBef>
              <a:spcAft>
                <a:spcPts val="0"/>
              </a:spcAft>
              <a:buClrTx/>
              <a:buSzPct val="90000"/>
              <a:buFont typeface="Arial" pitchFamily="34" charset="0"/>
              <a:buChar char="•"/>
              <a:tabLst/>
              <a:defRPr sz="3900" kern="1200" spc="0" baseline="0">
                <a:gradFill>
                  <a:gsLst>
                    <a:gs pos="1250">
                      <a:schemeClr val="tx1"/>
                    </a:gs>
                    <a:gs pos="100000">
                      <a:schemeClr val="tx1"/>
                    </a:gs>
                  </a:gsLst>
                  <a:lin ang="5400000" scaled="0"/>
                </a:gradFill>
                <a:latin typeface="+mj-lt"/>
                <a:ea typeface="+mn-ea"/>
                <a:cs typeface="+mn-cs"/>
              </a:defRPr>
            </a:lvl1pPr>
            <a:lvl2pPr marL="572577" marR="0" indent="-236499" algn="l" defTabSz="914185"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84182"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08233"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32284"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14005"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099"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191"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284"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00000"/>
              </a:lnSpc>
              <a:spcBef>
                <a:spcPts val="1836"/>
              </a:spcBef>
              <a:buNone/>
            </a:pPr>
            <a:r>
              <a:rPr lang="en-US" sz="3300" dirty="0">
                <a:gradFill>
                  <a:gsLst>
                    <a:gs pos="1250">
                      <a:srgbClr val="505050"/>
                    </a:gs>
                    <a:gs pos="100000">
                      <a:srgbClr val="505050"/>
                    </a:gs>
                  </a:gsLst>
                  <a:lin ang="5400000" scaled="0"/>
                </a:gradFill>
              </a:rPr>
              <a:t>Evaluate this session now on </a:t>
            </a:r>
            <a:r>
              <a:rPr lang="en-US" sz="3300" dirty="0" err="1">
                <a:gradFill>
                  <a:gsLst>
                    <a:gs pos="1250">
                      <a:srgbClr val="505050"/>
                    </a:gs>
                    <a:gs pos="100000">
                      <a:srgbClr val="505050"/>
                    </a:gs>
                  </a:gsLst>
                  <a:lin ang="5400000" scaled="0"/>
                </a:gradFill>
              </a:rPr>
              <a:t>MySPC</a:t>
            </a:r>
            <a:r>
              <a:rPr lang="en-US" sz="3300" dirty="0">
                <a:gradFill>
                  <a:gsLst>
                    <a:gs pos="1250">
                      <a:srgbClr val="505050"/>
                    </a:gs>
                    <a:gs pos="100000">
                      <a:srgbClr val="505050"/>
                    </a:gs>
                  </a:gsLst>
                  <a:lin ang="5400000" scaled="0"/>
                </a:gradFill>
              </a:rPr>
              <a:t> </a:t>
            </a:r>
            <a:br>
              <a:rPr lang="en-US" sz="3300" dirty="0">
                <a:gradFill>
                  <a:gsLst>
                    <a:gs pos="1250">
                      <a:srgbClr val="505050"/>
                    </a:gs>
                    <a:gs pos="100000">
                      <a:srgbClr val="505050"/>
                    </a:gs>
                  </a:gsLst>
                  <a:lin ang="5400000" scaled="0"/>
                </a:gradFill>
              </a:rPr>
            </a:br>
            <a:r>
              <a:rPr lang="en-US" sz="3300" dirty="0">
                <a:gradFill>
                  <a:gsLst>
                    <a:gs pos="1250">
                      <a:srgbClr val="505050"/>
                    </a:gs>
                    <a:gs pos="100000">
                      <a:srgbClr val="505050"/>
                    </a:gs>
                  </a:gsLst>
                  <a:lin ang="5400000" scaled="0"/>
                </a:gradFill>
              </a:rPr>
              <a:t>using your laptop or mobile device: </a:t>
            </a:r>
            <a:r>
              <a:rPr lang="en-US" sz="2900" dirty="0">
                <a:gradFill>
                  <a:gsLst>
                    <a:gs pos="1250">
                      <a:srgbClr val="505050"/>
                    </a:gs>
                    <a:gs pos="100000">
                      <a:srgbClr val="505050"/>
                    </a:gs>
                  </a:gsLst>
                  <a:lin ang="5400000" scaled="0"/>
                </a:gradFill>
                <a:latin typeface="Segoe UI"/>
                <a:hlinkClick r:id="rId2"/>
              </a:rPr>
              <a:t>http://myspc.sharepointconference.com</a:t>
            </a:r>
            <a:endParaRPr lang="en-US" sz="2900" dirty="0">
              <a:solidFill>
                <a:srgbClr val="505050"/>
              </a:solidFill>
              <a:latin typeface="Segoe UI"/>
            </a:endParaRPr>
          </a:p>
        </p:txBody>
      </p:sp>
      <p:sp>
        <p:nvSpPr>
          <p:cNvPr id="17" name="Title 9"/>
          <p:cNvSpPr txBox="1">
            <a:spLocks/>
          </p:cNvSpPr>
          <p:nvPr/>
        </p:nvSpPr>
        <p:spPr>
          <a:xfrm>
            <a:off x="482687" y="179227"/>
            <a:ext cx="4736162" cy="1661200"/>
          </a:xfrm>
          <a:prstGeom prst="rect">
            <a:avLst/>
          </a:prstGeom>
        </p:spPr>
        <p:txBody>
          <a:bodyPr vert="horz" wrap="square" lIns="146260" tIns="91413" rIns="146260" bIns="91413" rtlCol="0" anchor="t">
            <a:noAutofit/>
          </a:bodyPr>
          <a:lstStyle>
            <a:lvl1pPr algn="l" defTabSz="914185" rtl="0" eaLnBrk="1" latinLnBrk="0" hangingPunct="1">
              <a:lnSpc>
                <a:spcPct val="90000"/>
              </a:lnSpc>
              <a:spcBef>
                <a:spcPct val="0"/>
              </a:spcBef>
              <a:buNone/>
              <a:defRPr lang="en-US" sz="5300"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sz="8200" err="1">
                <a:solidFill>
                  <a:srgbClr val="FFFFFF"/>
                </a:solidFill>
              </a:rPr>
              <a:t>MySPC</a:t>
            </a:r>
            <a:endParaRPr sz="8200">
              <a:solidFill>
                <a:srgbClr val="FFFFFF"/>
              </a:solidFill>
            </a:endParaRPr>
          </a:p>
        </p:txBody>
      </p:sp>
      <p:pic>
        <p:nvPicPr>
          <p:cNvPr id="19" name="Picture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37774" y="6109310"/>
            <a:ext cx="1830338" cy="499354"/>
          </a:xfrm>
          <a:prstGeom prst="rect">
            <a:avLst/>
          </a:prstGeom>
        </p:spPr>
      </p:pic>
      <p:pic>
        <p:nvPicPr>
          <p:cNvPr id="3" name="Picture 2"/>
          <p:cNvPicPr>
            <a:picLocks noChangeAspect="1"/>
          </p:cNvPicPr>
          <p:nvPr/>
        </p:nvPicPr>
        <p:blipFill rotWithShape="1">
          <a:blip r:embed="rId4">
            <a:extLst>
              <a:ext uri="{28A0092B-C50C-407E-A947-70E740481C1C}">
                <a14:useLocalDpi xmlns:a14="http://schemas.microsoft.com/office/drawing/2010/main" val="0"/>
              </a:ext>
            </a:extLst>
          </a:blip>
          <a:srcRect b="28498"/>
          <a:stretch/>
        </p:blipFill>
        <p:spPr>
          <a:xfrm>
            <a:off x="2396462" y="4416200"/>
            <a:ext cx="2478258" cy="1626691"/>
          </a:xfrm>
          <a:prstGeom prst="rect">
            <a:avLst/>
          </a:prstGeom>
        </p:spPr>
      </p:pic>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70786" y="2434323"/>
            <a:ext cx="4361382" cy="3264920"/>
          </a:xfrm>
          <a:prstGeom prst="rect">
            <a:avLst/>
          </a:prstGeom>
        </p:spPr>
      </p:pic>
      <p:pic>
        <p:nvPicPr>
          <p:cNvPr id="5" name="Picture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279786" y="3374962"/>
            <a:ext cx="1572756" cy="2547596"/>
          </a:xfrm>
          <a:prstGeom prst="rect">
            <a:avLst/>
          </a:prstGeom>
        </p:spPr>
      </p:pic>
    </p:spTree>
    <p:extLst>
      <p:ext uri="{BB962C8B-B14F-4D97-AF65-F5344CB8AC3E}">
        <p14:creationId xmlns:p14="http://schemas.microsoft.com/office/powerpoint/2010/main" val="42765554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blackWhite">
          <a:xfrm>
            <a:off x="273051" y="6079032"/>
            <a:ext cx="10974388" cy="618631"/>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rgbClr val="FFFFFF"/>
                    </a:gs>
                    <a:gs pos="100000">
                      <a:srgbClr val="FFFFFF"/>
                    </a:gs>
                  </a:gsLst>
                  <a:lin ang="5400000" scaled="0"/>
                </a:gradFill>
                <a:cs typeface="Segoe UI" pitchFamily="34" charset="0"/>
              </a:rPr>
              <a:t>© 2012 Microsoft Corporation. All rights reserved. Microsoft, Windows, Windows Vista and other product names are or may be registered trademarks and/or trademarks in the U.S. and/or other countries.</a:t>
            </a:r>
          </a:p>
          <a:p>
            <a:pPr defTabSz="932290"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invGray">
          <a:xfrm>
            <a:off x="459230" y="3145040"/>
            <a:ext cx="3288506" cy="704445"/>
          </a:xfrm>
          <a:prstGeom prst="rect">
            <a:avLst/>
          </a:prstGeom>
        </p:spPr>
      </p:pic>
    </p:spTree>
    <p:extLst>
      <p:ext uri="{BB962C8B-B14F-4D97-AF65-F5344CB8AC3E}">
        <p14:creationId xmlns:p14="http://schemas.microsoft.com/office/powerpoint/2010/main" val="37556873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theme/theme1.xml><?xml version="1.0" encoding="utf-8"?>
<a:theme xmlns:a="http://schemas.openxmlformats.org/drawingml/2006/main" name="5-30072_SPC2012_IT-Pro_Template_16x9">
  <a:themeElements>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2.xml><?xml version="1.0" encoding="utf-8"?>
<a:theme xmlns:a="http://schemas.openxmlformats.org/drawingml/2006/main" name="5-30072_SPC2012_IT-Pro_Template_16x9_Light">
  <a:themeElements>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3.xml><?xml version="1.0" encoding="utf-8"?>
<a:theme xmlns:a="http://schemas.openxmlformats.org/drawingml/2006/main" name="1_5-30072_SPC2012_IT-Pro_Template_16x9">
  <a:themeElements>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4.xml><?xml version="1.0" encoding="utf-8"?>
<a:theme xmlns:a="http://schemas.openxmlformats.org/drawingml/2006/main" name="5-30072_SPC2012_Business_Template_16x9_Light">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rackTaxHTField0 xmlns="2295e2e7-0eeb-498e-8716-217bb2ee6ee3">
      <Terms xmlns="http://schemas.microsoft.com/office/infopath/2007/PartnerControls"/>
    </TrackTaxHTField0>
    <CampaignTaxHTField0 xmlns="2295e2e7-0eeb-498e-8716-217bb2ee6ee3">
      <Terms xmlns="http://schemas.microsoft.com/office/infopath/2007/PartnerControls"/>
    </CampaignTaxHTField0>
    <Event_x0020_End_x0020_Date xmlns="2295e2e7-0eeb-498e-8716-217bb2ee6ee3">2012-11-15T08:00:00+00:00</Event_x0020_End_x0020_Date>
    <Event_x0020_Start_x0020_Date xmlns="2295e2e7-0eeb-498e-8716-217bb2ee6ee3">2012-11-12T08:00:00+00:00</Event_x0020_Start_x0020_Date>
    <MS_x0020_Speaker xmlns="2295e2e7-0eeb-498e-8716-217bb2ee6ee3">
      <UserInfo>
        <DisplayName/>
        <AccountId xsi:nil="true"/>
        <AccountType/>
      </UserInfo>
    </MS_x0020_Speaker>
    <External_x0020_Speaker xmlns="2295e2e7-0eeb-498e-8716-217bb2ee6ee3">Scott Jamison</External_x0020_Speaker>
    <Session_x0020_Code xmlns="2295e2e7-0eeb-498e-8716-217bb2ee6ee3"> SPC037</Session_x0020_Code>
    <ProductTaxHTField0 xmlns="2295e2e7-0eeb-498e-8716-217bb2ee6ee3">
      <Terms xmlns="http://schemas.microsoft.com/office/infopath/2007/PartnerControls"/>
    </ProductTaxHTField0>
    <Presentation_x0020_Date xmlns="2295e2e7-0eeb-498e-8716-217bb2ee6ee3">2012-11-12T08:00:00+00:00</Presentation_x0020_Date>
    <Event_x0020_LocationTaxHTField0 xmlns="2295e2e7-0eeb-498e-8716-217bb2ee6ee3">
      <Terms xmlns="http://schemas.microsoft.com/office/infopath/2007/PartnerControls">
        <TermInfo xmlns="http://schemas.microsoft.com/office/infopath/2007/PartnerControls">
          <TermName xmlns="http://schemas.microsoft.com/office/infopath/2007/PartnerControls">Las Vegas</TermName>
          <TermId xmlns="http://schemas.microsoft.com/office/infopath/2007/PartnerControls">e731b1e0-234c-4781-a780-e65aa36c0b98</TermId>
        </TermInfo>
      </Terms>
    </Event_x0020_LocationTaxHTField0>
    <Event1TaxHTField0 xmlns="2295e2e7-0eeb-498e-8716-217bb2ee6ee3">
      <Terms xmlns="http://schemas.microsoft.com/office/infopath/2007/PartnerControls">
        <TermInfo xmlns="http://schemas.microsoft.com/office/infopath/2007/PartnerControls">
          <TermName xmlns="http://schemas.microsoft.com/office/infopath/2007/PartnerControls">Microsoft SharePoint Conference</TermName>
          <TermId xmlns="http://schemas.microsoft.com/office/infopath/2007/PartnerControls">a629e079-6b4e-41d1-9641-98de5e4410b7</TermId>
        </TermInfo>
      </Terms>
    </Event1TaxHTField0>
    <MS_x0020_Content_x0020_Owner xmlns="2295e2e7-0eeb-498e-8716-217bb2ee6ee3">
      <UserInfo>
        <DisplayName/>
        <AccountId xsi:nil="true"/>
        <AccountType/>
      </UserInfo>
    </MS_x0020_Content_x0020_Owner>
    <Event_x0020_VenueTaxHTField0 xmlns="2295e2e7-0eeb-498e-8716-217bb2ee6ee3">
      <Terms xmlns="http://schemas.microsoft.com/office/infopath/2007/PartnerControls">
        <TermInfo xmlns="http://schemas.microsoft.com/office/infopath/2007/PartnerControls">
          <TermName xmlns="http://schemas.microsoft.com/office/infopath/2007/PartnerControls">Mandalay Bay Resort and Casino</TermName>
          <TermId xmlns="http://schemas.microsoft.com/office/infopath/2007/PartnerControls">fc459485-1b13-4ce3-bfeb-ea2ace2bf8f6</TermId>
        </TermInfo>
      </Terms>
    </Event_x0020_VenueTaxHTField0>
    <TaxCatchAll xmlns="230e9df3-be65-4c73-a93b-d1236ebd677e">
      <Value>316</Value>
      <Value>282</Value>
      <Value>355</Value>
    </TaxCatchAll>
    <AudienceTaxHTField0 xmlns="2295e2e7-0eeb-498e-8716-217bb2ee6ee3">
      <Terms xmlns="http://schemas.microsoft.com/office/infopath/2007/PartnerControls"/>
    </AudienceTaxHTField0>
    <Speaker xmlns="032d541b-1b4e-4d91-93c7-b10533c52f73">Scott Jamison</Speaker>
    <AverageRating xmlns="http://schemas.microsoft.com/sharepoint/v3" xsi:nil="true"/>
  </documentManagement>
</p:properties>
</file>

<file path=customXml/item2.xml><?xml version="1.0" encoding="utf-8"?>
<ct:contentTypeSchema xmlns:ct="http://schemas.microsoft.com/office/2006/metadata/contentType" xmlns:ma="http://schemas.microsoft.com/office/2006/metadata/properties/metaAttributes" ct:_="" ma:_="" ma:contentTypeName="PresentationsDoc" ma:contentTypeID="0x010100B88FC3ECA26D1C46B3C4C83281D2EB9C00F943C65EE9652644877590F39FC422DC" ma:contentTypeVersion="73" ma:contentTypeDescription="" ma:contentTypeScope="" ma:versionID="94f318fc1d6dfb4c762b81d0eea8859a">
  <xsd:schema xmlns:xsd="http://www.w3.org/2001/XMLSchema" xmlns:xs="http://www.w3.org/2001/XMLSchema" xmlns:p="http://schemas.microsoft.com/office/2006/metadata/properties" xmlns:ns1="http://schemas.microsoft.com/sharepoint/v3" xmlns:ns2="2295e2e7-0eeb-498e-8716-217bb2ee6ee3" xmlns:ns3="032d541b-1b4e-4d91-93c7-b10533c52f73" xmlns:ns4="230e9df3-be65-4c73-a93b-d1236ebd677e" targetNamespace="http://schemas.microsoft.com/office/2006/metadata/properties" ma:root="true" ma:fieldsID="75074476dc966ccddfb3f34adbaed049" ns1:_="" ns2:_="" ns3:_="" ns4:_="">
    <xsd:import namespace="http://schemas.microsoft.com/sharepoint/v3"/>
    <xsd:import namespace="2295e2e7-0eeb-498e-8716-217bb2ee6ee3"/>
    <xsd:import namespace="032d541b-1b4e-4d91-93c7-b10533c52f73"/>
    <xsd:import namespace="230e9df3-be65-4c73-a93b-d1236ebd677e"/>
    <xsd:element name="properties">
      <xsd:complexType>
        <xsd:sequence>
          <xsd:element name="documentManagement">
            <xsd:complexType>
              <xsd:all>
                <xsd:element ref="ns2:Event_x0020_Start_x0020_Date" minOccurs="0"/>
                <xsd:element ref="ns2:Event_x0020_End_x0020_Date" minOccurs="0"/>
                <xsd:element ref="ns2:Presentation_x0020_Date" minOccurs="0"/>
                <xsd:element ref="ns3:Speaker" minOccurs="0"/>
                <xsd:element ref="ns2:Session_x0020_Code" minOccurs="0"/>
                <xsd:element ref="ns2:MS_x0020_Content_x0020_Owner" minOccurs="0"/>
                <xsd:element ref="ns1:AverageRating" minOccurs="0"/>
                <xsd:element ref="ns1:RatingCount" minOccurs="0"/>
                <xsd:element ref="ns4:TaxCatchAll" minOccurs="0"/>
                <xsd:element ref="ns2:ProductTaxHTField0" minOccurs="0"/>
                <xsd:element ref="ns4:TaxCatchAllLabel" minOccurs="0"/>
                <xsd:element ref="ns2:CampaignTaxHTField0" minOccurs="0"/>
                <xsd:element ref="ns2:TrackTaxHTField0" minOccurs="0"/>
                <xsd:element ref="ns2:Event_x0020_VenueTaxHTField0" minOccurs="0"/>
                <xsd:element ref="ns2:AudienceTaxHTField0" minOccurs="0"/>
                <xsd:element ref="ns2:Event_x0020_LocationTaxHTField0" minOccurs="0"/>
                <xsd:element ref="ns2:Event1TaxHTField0" minOccurs="0"/>
                <xsd:element ref="ns2:MS_x0020_Speaker" minOccurs="0"/>
                <xsd:element ref="ns2:External_x0020_Speake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AverageRating" ma:index="15" nillable="true" ma:displayName="Rating (0-5)" ma:decimals="2" ma:description="Average value of all the ratings that have been submitted" ma:internalName="AverageRating" ma:readOnly="true">
      <xsd:simpleType>
        <xsd:restriction base="dms:Number"/>
      </xsd:simpleType>
    </xsd:element>
    <xsd:element name="RatingCount" ma:index="16" nillable="true" ma:displayName="Number of Ratings" ma:decimals="0" ma:description="Number of ratings submitted" ma:internalName="RatingCount" ma:readOnly="true">
      <xsd:simpleType>
        <xsd:restriction base="dms:Number"/>
      </xsd:simpleType>
    </xsd:element>
  </xsd:schema>
  <xsd:schema xmlns:xsd="http://www.w3.org/2001/XMLSchema" xmlns:xs="http://www.w3.org/2001/XMLSchema" xmlns:dms="http://schemas.microsoft.com/office/2006/documentManagement/types" xmlns:pc="http://schemas.microsoft.com/office/infopath/2007/PartnerControls" targetNamespace="2295e2e7-0eeb-498e-8716-217bb2ee6ee3" elementFormDefault="qualified">
    <xsd:import namespace="http://schemas.microsoft.com/office/2006/documentManagement/types"/>
    <xsd:import namespace="http://schemas.microsoft.com/office/infopath/2007/PartnerControls"/>
    <xsd:element name="Event_x0020_Start_x0020_Date" ma:index="5" nillable="true" ma:displayName="Event Start Date" ma:format="DateOnly" ma:internalName="Event_x0020_Start_x0020_Date">
      <xsd:simpleType>
        <xsd:restriction base="dms:DateTime"/>
      </xsd:simpleType>
    </xsd:element>
    <xsd:element name="Event_x0020_End_x0020_Date" ma:index="6" nillable="true" ma:displayName="Event End Date" ma:format="DateOnly" ma:internalName="Event_x0020_End_x0020_Date">
      <xsd:simpleType>
        <xsd:restriction base="dms:DateTime"/>
      </xsd:simpleType>
    </xsd:element>
    <xsd:element name="Presentation_x0020_Date" ma:index="7" nillable="true" ma:displayName="Presentation Date" ma:format="DateOnly" ma:internalName="Presentation_x0020_Date" ma:readOnly="false">
      <xsd:simpleType>
        <xsd:restriction base="dms:DateTime"/>
      </xsd:simpleType>
    </xsd:element>
    <xsd:element name="Session_x0020_Code" ma:index="12" nillable="true" ma:displayName="Session Code" ma:internalName="Session_x0020_Code" ma:readOnly="false">
      <xsd:simpleType>
        <xsd:restriction base="dms:Text">
          <xsd:maxLength value="255"/>
        </xsd:restriction>
      </xsd:simpleType>
    </xsd:element>
    <xsd:element name="MS_x0020_Content_x0020_Owner" ma:index="14" nillable="true" ma:displayName="MS Content Owner" ma:list="UserInfo" ma:SharePointGroup="0" ma:internalName="MS_x0020_Cont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ProductTaxHTField0" ma:index="19" nillable="true" ma:taxonomy="true" ma:internalName="ProductTaxHTField0" ma:taxonomyFieldName="Product" ma:displayName="Product" ma:default="" ma:fieldId="{59a4a0b0-ed64-4542-a55e-4a6c70bd0ce0}" ma:taxonomyMulti="true" ma:sspId="e385fb40-52d4-4fae-9c5b-3e8ff8a5878e" ma:termSetId="3005e9c6-5dbe-483c-971d-51ba052e9268" ma:anchorId="00000000-0000-0000-0000-000000000000" ma:open="false" ma:isKeyword="false">
      <xsd:complexType>
        <xsd:sequence>
          <xsd:element ref="pc:Terms" minOccurs="0" maxOccurs="1"/>
        </xsd:sequence>
      </xsd:complexType>
    </xsd:element>
    <xsd:element name="CampaignTaxHTField0" ma:index="22" nillable="true" ma:taxonomy="true" ma:internalName="CampaignTaxHTField0" ma:taxonomyFieldName="Campaign" ma:displayName="Campaign" ma:default="" ma:fieldId="{bcb0c99d-b00c-42c6-a16b-e1e19731231d}" ma:sspId="e385fb40-52d4-4fae-9c5b-3e8ff8a5878e" ma:termSetId="769410c5-f612-414c-bc8d-14eb300b4117" ma:anchorId="00000000-0000-0000-0000-000000000000" ma:open="false" ma:isKeyword="false">
      <xsd:complexType>
        <xsd:sequence>
          <xsd:element ref="pc:Terms" minOccurs="0" maxOccurs="1"/>
        </xsd:sequence>
      </xsd:complexType>
    </xsd:element>
    <xsd:element name="TrackTaxHTField0" ma:index="23" nillable="true" ma:taxonomy="true" ma:internalName="TrackTaxHTField0" ma:taxonomyFieldName="Track" ma:displayName="Track" ma:default="" ma:fieldId="{95cacdfb-fc4c-4855-b7e7-906e6cf614c7}" ma:sspId="e385fb40-52d4-4fae-9c5b-3e8ff8a5878e" ma:termSetId="0e8a185d-72dd-4c1d-8327-06082ee7fbb4" ma:anchorId="00000000-0000-0000-0000-000000000000" ma:open="false" ma:isKeyword="false">
      <xsd:complexType>
        <xsd:sequence>
          <xsd:element ref="pc:Terms" minOccurs="0" maxOccurs="1"/>
        </xsd:sequence>
      </xsd:complexType>
    </xsd:element>
    <xsd:element name="Event_x0020_VenueTaxHTField0" ma:index="25" nillable="true" ma:taxonomy="true" ma:internalName="Event_x0020_VenueTaxHTField0" ma:taxonomyFieldName="Event_x0020_Venue" ma:displayName="Event Venue" ma:default="" ma:fieldId="{72225233-bea3-47c9-bcc0-70aff672e91a}" ma:sspId="e385fb40-52d4-4fae-9c5b-3e8ff8a5878e" ma:termSetId="8280d8e6-c94b-487a-bd8b-a7d74984b60f" ma:anchorId="00000000-0000-0000-0000-000000000000" ma:open="false" ma:isKeyword="false">
      <xsd:complexType>
        <xsd:sequence>
          <xsd:element ref="pc:Terms" minOccurs="0" maxOccurs="1"/>
        </xsd:sequence>
      </xsd:complexType>
    </xsd:element>
    <xsd:element name="AudienceTaxHTField0" ma:index="26" nillable="true" ma:taxonomy="true" ma:internalName="AudienceTaxHTField0" ma:taxonomyFieldName="Audience" ma:displayName="Audience" ma:default="" ma:fieldId="{6a4ad93e-f836-4089-85dd-0b5a8d4c5063}" ma:taxonomyMulti="true" ma:sspId="e385fb40-52d4-4fae-9c5b-3e8ff8a5878e" ma:termSetId="147febbf-7221-47e1-ac97-bfa1a8e909cb" ma:anchorId="00000000-0000-0000-0000-000000000000" ma:open="false" ma:isKeyword="false">
      <xsd:complexType>
        <xsd:sequence>
          <xsd:element ref="pc:Terms" minOccurs="0" maxOccurs="1"/>
        </xsd:sequence>
      </xsd:complexType>
    </xsd:element>
    <xsd:element name="Event_x0020_LocationTaxHTField0" ma:index="27" nillable="true" ma:taxonomy="true" ma:internalName="Event_x0020_LocationTaxHTField0" ma:taxonomyFieldName="Event_x0020_Location" ma:displayName="Event Location" ma:default="" ma:fieldId="{721246b6-18f0-4d78-9fb7-960f4884f52f}" ma:sspId="e385fb40-52d4-4fae-9c5b-3e8ff8a5878e" ma:termSetId="9f38d074-2cf4-4ed1-a6e5-5a4bce426041" ma:anchorId="00000000-0000-0000-0000-000000000000" ma:open="false" ma:isKeyword="false">
      <xsd:complexType>
        <xsd:sequence>
          <xsd:element ref="pc:Terms" minOccurs="0" maxOccurs="1"/>
        </xsd:sequence>
      </xsd:complexType>
    </xsd:element>
    <xsd:element name="Event1TaxHTField0" ma:index="30" ma:taxonomy="true" ma:internalName="Event1TaxHTField0" ma:taxonomyFieldName="Event1" ma:displayName="Event Name" ma:default="" ma:fieldId="{173efa96-a0c5-4b7e-a5c5-ebf0027a79b9}" ma:sspId="e385fb40-52d4-4fae-9c5b-3e8ff8a5878e" ma:termSetId="a93ddb37-2243-4aad-9cf2-0d00c5bfa8eb" ma:anchorId="00000000-0000-0000-0000-000000000000" ma:open="false" ma:isKeyword="false">
      <xsd:complexType>
        <xsd:sequence>
          <xsd:element ref="pc:Terms" minOccurs="0" maxOccurs="1"/>
        </xsd:sequence>
      </xsd:complexType>
    </xsd:element>
    <xsd:element name="MS_x0020_Speaker" ma:index="31" nillable="true" ma:displayName="MS Speaker" ma:hidden="true" ma:list="UserInfo" ma:SharePointGroup="0" ma:internalName="MS_x0020_Speake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Speaker" ma:index="32" nillable="true" ma:displayName="External Speaker" ma:hidden="true" ma:internalName="External_x0020_Speaker" ma:readOnly="false">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32d541b-1b4e-4d91-93c7-b10533c52f73" elementFormDefault="qualified">
    <xsd:import namespace="http://schemas.microsoft.com/office/2006/documentManagement/types"/>
    <xsd:import namespace="http://schemas.microsoft.com/office/infopath/2007/PartnerControls"/>
    <xsd:element name="Speaker" ma:index="8" nillable="true" ma:displayName="Speaker" ma:internalName="Speaker">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09db2fa7-4ee4-4bb3-80e9-fade681f539b}" ma:internalName="TaxCatchAll" ma:showField="CatchAllData" ma:web="2295e2e7-0eeb-498e-8716-217bb2ee6ee3">
      <xsd:complexType>
        <xsd:complexContent>
          <xsd:extension base="dms:MultiChoiceLookup">
            <xsd:sequence>
              <xsd:element name="Value" type="dms:Lookup" maxOccurs="unbounded" minOccurs="0" nillable="true"/>
            </xsd:sequence>
          </xsd:extension>
        </xsd:complexContent>
      </xsd:complexType>
    </xsd:element>
    <xsd:element name="TaxCatchAllLabel" ma:index="20" nillable="true" ma:displayName="Taxonomy Catch All Column1" ma:hidden="true" ma:list="{09db2fa7-4ee4-4bb3-80e9-fade681f539b}" ma:internalName="TaxCatchAllLabel" ma:readOnly="true" ma:showField="CatchAllDataLabel" ma:web="2295e2e7-0eeb-498e-8716-217bb2ee6ee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8"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F990F116-B58F-4255-B05B-DA3808E0E5C6}">
  <ds:schemaRefs>
    <ds:schemaRef ds:uri="230e9df3-be65-4c73-a93b-d1236ebd677e"/>
    <ds:schemaRef ds:uri="2295e2e7-0eeb-498e-8716-217bb2ee6ee3"/>
    <ds:schemaRef ds:uri="032d541b-1b4e-4d91-93c7-b10533c52f73"/>
    <ds:schemaRef ds:uri="http://purl.org/dc/terms/"/>
    <ds:schemaRef ds:uri="http://schemas.microsoft.com/office/2006/documentManagement/types"/>
    <ds:schemaRef ds:uri="http://schemas.microsoft.com/office/infopath/2007/PartnerControls"/>
    <ds:schemaRef ds:uri="http://schemas.openxmlformats.org/package/2006/metadata/core-properties"/>
    <ds:schemaRef ds:uri="http://purl.org/dc/dcmitype/"/>
    <ds:schemaRef ds:uri="http://purl.org/dc/elements/1.1/"/>
    <ds:schemaRef ds:uri="http://schemas.microsoft.com/sharepoint/v3"/>
    <ds:schemaRef ds:uri="http://schemas.microsoft.com/office/2006/metadata/properties"/>
    <ds:schemaRef ds:uri="http://www.w3.org/XML/1998/namespace"/>
  </ds:schemaRefs>
</ds:datastoreItem>
</file>

<file path=customXml/itemProps2.xml><?xml version="1.0" encoding="utf-8"?>
<ds:datastoreItem xmlns:ds="http://schemas.openxmlformats.org/officeDocument/2006/customXml" ds:itemID="{92A99A2E-FB05-431B-87E3-8DE83300455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2295e2e7-0eeb-498e-8716-217bb2ee6ee3"/>
    <ds:schemaRef ds:uri="032d541b-1b4e-4d91-93c7-b10533c52f73"/>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758FDAC0-319D-4A54-8D8E-1D42CB1F800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17036</TotalTime>
  <Words>5766</Words>
  <Application>Microsoft Office PowerPoint</Application>
  <PresentationFormat>Custom</PresentationFormat>
  <Paragraphs>768</Paragraphs>
  <Slides>94</Slides>
  <Notes>87</Notes>
  <HiddenSlides>0</HiddenSlides>
  <MMClips>0</MMClips>
  <ScaleCrop>false</ScaleCrop>
  <HeadingPairs>
    <vt:vector size="4" baseType="variant">
      <vt:variant>
        <vt:lpstr>Theme</vt:lpstr>
      </vt:variant>
      <vt:variant>
        <vt:i4>4</vt:i4>
      </vt:variant>
      <vt:variant>
        <vt:lpstr>Slide Titles</vt:lpstr>
      </vt:variant>
      <vt:variant>
        <vt:i4>94</vt:i4>
      </vt:variant>
    </vt:vector>
  </HeadingPairs>
  <TitlesOfParts>
    <vt:vector size="98" baseType="lpstr">
      <vt:lpstr>5-30072_SPC2012_IT-Pro_Template_16x9</vt:lpstr>
      <vt:lpstr>5-30072_SPC2012_IT-Pro_Template_16x9_Light</vt:lpstr>
      <vt:lpstr>1_5-30072_SPC2012_IT-Pro_Template_16x9</vt:lpstr>
      <vt:lpstr>5-30072_SPC2012_Business_Template_16x9_Light</vt:lpstr>
      <vt:lpstr>PowerPoint Presentation</vt:lpstr>
      <vt:lpstr>Charting Your SharePoint 2013 Journey: Leverage your existing SharePoint investment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Charting Your SharePoint 2013 Journey</vt:lpstr>
      <vt:lpstr>Charting Your SharePoint 2013 Journey</vt:lpstr>
      <vt:lpstr>PowerPoint Presentation</vt:lpstr>
      <vt:lpstr>Making the Most of Today’s Investment </vt:lpstr>
      <vt:lpstr>Making the Most of Today’s Investment </vt:lpstr>
      <vt:lpstr>Making the Most of Today’s Investment </vt:lpstr>
      <vt:lpstr>Making the Most of Today’s Investment </vt:lpstr>
      <vt:lpstr>PowerPoint Presentation</vt:lpstr>
      <vt:lpstr>Making the Most of Today’s Investment </vt:lpstr>
      <vt:lpstr>Making the Most of Today’s Investment </vt:lpstr>
      <vt:lpstr>Making the Most of Today’s Investment </vt:lpstr>
      <vt:lpstr>Making the Most of Today’s Investment </vt:lpstr>
      <vt:lpstr>Agenda</vt:lpstr>
      <vt:lpstr>SharePoint 2013: What’s New?</vt:lpstr>
      <vt:lpstr>Social</vt:lpstr>
      <vt:lpstr>Social</vt:lpstr>
      <vt:lpstr>Mobile</vt:lpstr>
      <vt:lpstr>Mobile</vt:lpstr>
      <vt:lpstr>Search</vt:lpstr>
      <vt:lpstr>Search</vt:lpstr>
      <vt:lpstr>Business Solutions</vt:lpstr>
      <vt:lpstr>Business Solutions</vt:lpstr>
      <vt:lpstr>What’s New in  SharePoint 2013?</vt:lpstr>
      <vt:lpstr>Agenda</vt:lpstr>
      <vt:lpstr>Five Things to Prepare For Now</vt:lpstr>
      <vt:lpstr>1. Organize  Content</vt:lpstr>
      <vt:lpstr>Demo:  Organizing Content</vt:lpstr>
      <vt:lpstr>An Analogy…</vt:lpstr>
      <vt:lpstr>PowerPoint Presentation</vt:lpstr>
      <vt:lpstr>Mapping to our analogy…</vt:lpstr>
      <vt:lpstr>What do all of these do?</vt:lpstr>
      <vt:lpstr>1. Organize  Content</vt:lpstr>
      <vt:lpstr>2. Plan for  Search</vt:lpstr>
      <vt:lpstr>Demo:  Planning for Search</vt:lpstr>
      <vt:lpstr>3. Plan for  Social</vt:lpstr>
      <vt:lpstr>3. Plan for  Social: 7 Steps</vt:lpstr>
      <vt:lpstr>3. Plan for  Social</vt:lpstr>
      <vt:lpstr>My Site Permissions*</vt:lpstr>
      <vt:lpstr>Demo:  Planning for Social</vt:lpstr>
      <vt:lpstr>4. Plan for  Apps</vt:lpstr>
      <vt:lpstr>4. Plan for  Apps</vt:lpstr>
      <vt:lpstr>5. Clean Up</vt:lpstr>
      <vt:lpstr>Moving to SharePoint 2013</vt:lpstr>
      <vt:lpstr>SharePoint 2013 Upgrades</vt:lpstr>
      <vt:lpstr>PowerPoint Presentation</vt:lpstr>
      <vt:lpstr>5. Clean Up</vt:lpstr>
      <vt:lpstr>Clean Up</vt:lpstr>
      <vt:lpstr>Clean Up</vt:lpstr>
      <vt:lpstr>Clean Up</vt:lpstr>
      <vt:lpstr>Clean Up</vt:lpstr>
      <vt:lpstr>Clean Up</vt:lpstr>
      <vt:lpstr>Clean Up</vt:lpstr>
      <vt:lpstr>Clean Up</vt:lpstr>
      <vt:lpstr>Clean Up</vt:lpstr>
      <vt:lpstr>Clean Up</vt:lpstr>
      <vt:lpstr>Clean Up</vt:lpstr>
      <vt:lpstr>Clean Up</vt:lpstr>
      <vt:lpstr>Five Things to Prepare For Now</vt:lpstr>
      <vt:lpstr>Five Things to Prepare For Now</vt:lpstr>
      <vt:lpstr>Agenda</vt:lpstr>
      <vt:lpstr>Bob’s SharePoint Journey</vt:lpstr>
      <vt:lpstr>PowerPoint Presentation</vt:lpstr>
      <vt:lpstr>Your SharePoint Journey</vt:lpstr>
      <vt:lpstr>Initial  Deployment</vt:lpstr>
      <vt:lpstr>Controlled Empowerment</vt:lpstr>
      <vt:lpstr>Broad Adoption</vt:lpstr>
      <vt:lpstr>Business Critical Solutions</vt:lpstr>
      <vt:lpstr>Where are you in your SharePoint journey?</vt:lpstr>
      <vt:lpstr>Your SharePoint Journey</vt:lpstr>
      <vt:lpstr>Your SharePoint Journey</vt:lpstr>
      <vt:lpstr>SharePoint is a Journey…not a destination</vt:lpstr>
      <vt:lpstr>Recap: Your SharePoint 2013 Journey</vt:lpstr>
      <vt:lpstr>PowerPoint Presentation</vt:lpstr>
      <vt:lpstr>PowerPoint Presentation</vt:lpstr>
      <vt:lpstr>PowerPoint Presentation</vt:lpstr>
      <vt:lpstr>PowerPoint Presentation</vt:lpstr>
      <vt:lpstr>Questions?</vt:lpstr>
      <vt:lpstr>PowerPoint Presentation</vt:lpstr>
      <vt:lpstr>PowerPoint Presentation</vt:lpstr>
    </vt:vector>
  </TitlesOfParts>
  <Manager>Ron Sasaki</Manager>
  <Company>Microsoft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Charting Your SharePoint 2013 Journey: Leverage your existing SharePoint investment</dc:title>
  <dc:subject>SharePoint Conference 2012</dc:subject>
  <dc:creator>&lt;Speaker Name Here&gt;</dc:creator>
  <cp:keywords>SharePoint Conference 2012</cp:keywords>
  <dc:description>Template: Mitchell Derrey, Silver Fox Productions
Formatting:  
Show Dates: November 12th-15th, 2012
Location: Mandalay Bay, Las Vegas, Nevada
Audience Type: Internal/External</dc:description>
  <cp:lastModifiedBy>Erin Sanborn</cp:lastModifiedBy>
  <cp:revision>930</cp:revision>
  <dcterms:created xsi:type="dcterms:W3CDTF">2012-05-22T07:38:31Z</dcterms:created>
  <dcterms:modified xsi:type="dcterms:W3CDTF">2012-12-06T21:28:01Z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0x010100B88FC3ECA26D1C46B3C4C83281D2EB9C00F943C65EE9652644877590F39FC422DC</vt:lpwstr>
  </property>
  <property fmtid="{D5CDD505-2E9C-101B-9397-08002B2CF9AE}" pid="3" name="Product">
    <vt:lpwstr/>
  </property>
  <property fmtid="{D5CDD505-2E9C-101B-9397-08002B2CF9AE}" pid="4" name="Event1">
    <vt:lpwstr>282;#Microsoft SharePoint Conference|a629e079-6b4e-41d1-9641-98de5e4410b7</vt:lpwstr>
  </property>
  <property fmtid="{D5CDD505-2E9C-101B-9397-08002B2CF9AE}" pid="5" name="Audience">
    <vt:lpwstr/>
  </property>
  <property fmtid="{D5CDD505-2E9C-101B-9397-08002B2CF9AE}" pid="6" name="Event Location">
    <vt:lpwstr>316;#Las Vegas|e731b1e0-234c-4781-a780-e65aa36c0b98</vt:lpwstr>
  </property>
  <property fmtid="{D5CDD505-2E9C-101B-9397-08002B2CF9AE}" pid="7" name="Campaign">
    <vt:lpwstr/>
  </property>
  <property fmtid="{D5CDD505-2E9C-101B-9397-08002B2CF9AE}" pid="8" name="Event Venue">
    <vt:lpwstr>355;#Mandalay Bay Resort and Casino|fc459485-1b13-4ce3-bfeb-ea2ace2bf8f6</vt:lpwstr>
  </property>
  <property fmtid="{D5CDD505-2E9C-101B-9397-08002B2CF9AE}" pid="9" name="Track">
    <vt:lpwstr/>
  </property>
</Properties>
</file>