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5.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5" r:id="rId8"/>
    <p:sldMasterId id="2147484268" r:id="rId9"/>
  </p:sldMasterIdLst>
  <p:notesMasterIdLst>
    <p:notesMasterId r:id="rId60"/>
  </p:notesMasterIdLst>
  <p:handoutMasterIdLst>
    <p:handoutMasterId r:id="rId61"/>
  </p:handoutMasterIdLst>
  <p:sldIdLst>
    <p:sldId id="1055" r:id="rId10"/>
    <p:sldId id="1057" r:id="rId11"/>
    <p:sldId id="1058" r:id="rId12"/>
    <p:sldId id="1059" r:id="rId13"/>
    <p:sldId id="1060" r:id="rId14"/>
    <p:sldId id="1061" r:id="rId15"/>
    <p:sldId id="1062" r:id="rId16"/>
    <p:sldId id="1063" r:id="rId17"/>
    <p:sldId id="1064" r:id="rId18"/>
    <p:sldId id="1065" r:id="rId19"/>
    <p:sldId id="1066" r:id="rId20"/>
    <p:sldId id="1067" r:id="rId21"/>
    <p:sldId id="1068" r:id="rId22"/>
    <p:sldId id="1069" r:id="rId23"/>
    <p:sldId id="1070" r:id="rId24"/>
    <p:sldId id="1071" r:id="rId25"/>
    <p:sldId id="1072" r:id="rId26"/>
    <p:sldId id="1073" r:id="rId27"/>
    <p:sldId id="1074" r:id="rId28"/>
    <p:sldId id="1075" r:id="rId29"/>
    <p:sldId id="1076" r:id="rId30"/>
    <p:sldId id="1077" r:id="rId31"/>
    <p:sldId id="1078" r:id="rId32"/>
    <p:sldId id="1079" r:id="rId33"/>
    <p:sldId id="1080" r:id="rId34"/>
    <p:sldId id="1081" r:id="rId35"/>
    <p:sldId id="1082" r:id="rId36"/>
    <p:sldId id="1083" r:id="rId37"/>
    <p:sldId id="1084" r:id="rId38"/>
    <p:sldId id="1085" r:id="rId39"/>
    <p:sldId id="1086" r:id="rId40"/>
    <p:sldId id="1087" r:id="rId41"/>
    <p:sldId id="1089" r:id="rId42"/>
    <p:sldId id="1090" r:id="rId43"/>
    <p:sldId id="1091" r:id="rId44"/>
    <p:sldId id="1092" r:id="rId45"/>
    <p:sldId id="1093" r:id="rId46"/>
    <p:sldId id="1094" r:id="rId47"/>
    <p:sldId id="1095" r:id="rId48"/>
    <p:sldId id="1096" r:id="rId49"/>
    <p:sldId id="1097" r:id="rId50"/>
    <p:sldId id="1098" r:id="rId51"/>
    <p:sldId id="1099" r:id="rId52"/>
    <p:sldId id="1100" r:id="rId53"/>
    <p:sldId id="1101" r:id="rId54"/>
    <p:sldId id="1102" r:id="rId55"/>
    <p:sldId id="1103" r:id="rId56"/>
    <p:sldId id="1104" r:id="rId57"/>
    <p:sldId id="1107" r:id="rId58"/>
    <p:sldId id="1106" r:id="rId59"/>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handoutMaster" Target="handoutMasters/handout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973932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138911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89054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436562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65892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516546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7C6022-62C5-46CA-A67D-361D87819BBC}"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922880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298879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5E6FF32-28F8-4EF5-B688-6D72C7D9B789}"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918866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07130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718706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0195130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23812854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alpha val="99000"/>
                  </a:prstClr>
                </a:solidFill>
              </a:rPr>
              <a:pPr/>
              <a:t>41</a:t>
            </a:fld>
            <a:endParaRPr lang="en-US" dirty="0">
              <a:solidFill>
                <a:prstClr val="black">
                  <a:alpha val="99000"/>
                </a:prstClr>
              </a:solidFill>
            </a:endParaRPr>
          </a:p>
        </p:txBody>
      </p:sp>
    </p:spTree>
    <p:extLst>
      <p:ext uri="{BB962C8B-B14F-4D97-AF65-F5344CB8AC3E}">
        <p14:creationId xmlns:p14="http://schemas.microsoft.com/office/powerpoint/2010/main" val="16228485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2327689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957060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89185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2139839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6:48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4575" y="527050"/>
            <a:ext cx="4679950" cy="2633663"/>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53094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923546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48556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063418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01077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6584308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3.emf"/></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10"/>
            <a:ext cx="2377480" cy="46712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9976648"/>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38456189"/>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0044670"/>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241554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2" tIns="146289" rIns="182862" bIns="14628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3" tIns="146259" rIns="182823" bIns="146259" numCol="1" spcCol="0" rtlCol="0" fromWordArt="0" anchor="t" anchorCtr="0" forceAA="0" compatLnSpc="1">
            <a:prstTxWarp prst="textNoShape">
              <a:avLst/>
            </a:prstTxWarp>
            <a:noAutofit/>
          </a:bodyPr>
          <a:lstStyle/>
          <a:p>
            <a:pPr algn="ctr" defTabSz="93219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0" y="3954462"/>
            <a:ext cx="7315200" cy="1371580"/>
          </a:xfrm>
          <a:noFill/>
        </p:spPr>
        <p:txBody>
          <a:bodyPr lIns="149230" tIns="93269" rIns="149230" bIns="93269"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9230" tIns="111923" rIns="149230" bIns="111923">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8028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9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0238532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3" tIns="146259" rIns="182823" bIns="146259" numCol="1" spcCol="0" rtlCol="0" fromWordArt="0" anchor="t" anchorCtr="0" forceAA="0" compatLnSpc="1">
            <a:prstTxWarp prst="textNoShape">
              <a:avLst/>
            </a:prstTxWarp>
            <a:noAutofit/>
          </a:bodyPr>
          <a:lstStyle/>
          <a:p>
            <a:pPr algn="ctr" defTabSz="93219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9" bIns="93269"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6538" tIns="149230" rIns="186538" bIns="14923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99908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3" tIns="146259" rIns="182823" bIns="146259" numCol="1" spcCol="0" rtlCol="0" fromWordArt="0" anchor="t" anchorCtr="0" forceAA="0" compatLnSpc="1">
            <a:prstTxWarp prst="textNoShape">
              <a:avLst/>
            </a:prstTxWarp>
            <a:noAutofit/>
          </a:bodyPr>
          <a:lstStyle/>
          <a:p>
            <a:pPr algn="ctr" defTabSz="93219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9" bIns="93269"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197215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3269" bIns="93269"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1387296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3269" bIns="93269"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7170347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3269" bIns="93269"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2512304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553049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969329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2040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871919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2040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8393534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076996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410423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53" indent="-287253">
              <a:spcBef>
                <a:spcPts val="1224"/>
              </a:spcBef>
              <a:buClr>
                <a:schemeClr val="tx1"/>
              </a:buClr>
              <a:buFont typeface="Arial" pitchFamily="34" charset="0"/>
              <a:buChar char="•"/>
              <a:defRPr sz="3600"/>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53" indent="-287253">
              <a:spcBef>
                <a:spcPts val="1224"/>
              </a:spcBef>
              <a:buClr>
                <a:schemeClr val="tx1"/>
              </a:buClr>
              <a:buFont typeface="Arial" pitchFamily="34" charset="0"/>
              <a:buChar char="•"/>
              <a:defRPr sz="3600"/>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2481034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53" indent="-287253">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53" indent="-287253">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774378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766179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133210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51407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56716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093114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5" tIns="46625" rIns="46625" bIns="46625" numCol="1" spcCol="0" rtlCol="0" fromWordArt="0" anchor="ctr" anchorCtr="0" forceAA="0" compatLnSpc="1">
            <a:prstTxWarp prst="textNoShape">
              <a:avLst/>
            </a:prstTxWarp>
            <a:noAutofit/>
          </a:bodyPr>
          <a:lstStyle/>
          <a:p>
            <a:pPr algn="ctr" defTabSz="93219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2152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0"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924346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7" indent="-290427">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0" indent="-28090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7" indent="-29042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88" indent="-22853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1" indent="-22853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8566" tIns="79283" rIns="158566" bIns="7928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8762388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506499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923497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2040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9030167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2040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5594608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073221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072856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53" indent="-287253">
              <a:spcBef>
                <a:spcPts val="1224"/>
              </a:spcBef>
              <a:buClr>
                <a:schemeClr val="tx1"/>
              </a:buClr>
              <a:buFont typeface="Arial" pitchFamily="34" charset="0"/>
              <a:buChar char="•"/>
              <a:defRPr sz="3600"/>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53" indent="-287253">
              <a:spcBef>
                <a:spcPts val="1224"/>
              </a:spcBef>
              <a:buClr>
                <a:schemeClr val="tx1"/>
              </a:buClr>
              <a:buFont typeface="Arial" pitchFamily="34" charset="0"/>
              <a:buChar char="•"/>
              <a:defRPr sz="3600"/>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292043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53" indent="-28725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53" indent="-28725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685796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276471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399822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5" tIns="46625" rIns="46625" bIns="46625" numCol="1" spcCol="0" rtlCol="0" fromWordArt="0" anchor="ctr" anchorCtr="0" forceAA="0" compatLnSpc="1">
            <a:prstTxWarp prst="textNoShape">
              <a:avLst/>
            </a:prstTxWarp>
            <a:noAutofit/>
          </a:bodyPr>
          <a:lstStyle/>
          <a:p>
            <a:pPr algn="ctr" defTabSz="93219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2152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0"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41436123"/>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0856" y="445108"/>
            <a:ext cx="11629838" cy="565027"/>
          </a:xfrm>
        </p:spPr>
        <p:txBody>
          <a:bodyPr/>
          <a:lstStyle>
            <a:lvl1pPr algn="l" defTabSz="932545" rtl="0" eaLnBrk="1" latinLnBrk="0" hangingPunct="1">
              <a:lnSpc>
                <a:spcPct val="90000"/>
              </a:lnSpc>
              <a:spcBef>
                <a:spcPct val="0"/>
              </a:spcBef>
              <a:buNone/>
              <a:defRPr lang="en-US" sz="4100" b="0" kern="1200" cap="none" spc="-102" baseline="0" dirty="0">
                <a:ln w="3175">
                  <a:noFill/>
                </a:ln>
                <a:solidFill>
                  <a:schemeClr val="tx2">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12005197" y="6587509"/>
            <a:ext cx="406706" cy="372394"/>
          </a:xfrm>
          <a:prstGeom prst="rect">
            <a:avLst/>
          </a:prstGeom>
        </p:spPr>
        <p:txBody>
          <a:bodyPr lIns="77702" tIns="38852" rIns="77702" bIns="38852"/>
          <a:lstStyle/>
          <a:p>
            <a:pPr defTabSz="931967"/>
            <a:fld id="{B60359E2-F1E6-40F3-81C3-5A646FA87138}" type="slidenum">
              <a:rPr lang="en-US" smtClean="0">
                <a:solidFill>
                  <a:srgbClr val="FFFFFF"/>
                </a:solidFill>
              </a:rPr>
              <a:pPr defTabSz="931967"/>
              <a:t>‹#›</a:t>
            </a:fld>
            <a:endParaRPr lang="en-US" dirty="0">
              <a:solidFill>
                <a:srgbClr val="FFFFFF"/>
              </a:solidFill>
            </a:endParaRPr>
          </a:p>
        </p:txBody>
      </p:sp>
      <p:sp>
        <p:nvSpPr>
          <p:cNvPr id="5" name="Footer Placeholder 3"/>
          <p:cNvSpPr>
            <a:spLocks noGrp="1"/>
          </p:cNvSpPr>
          <p:nvPr>
            <p:ph type="ftr" sz="quarter" idx="3"/>
          </p:nvPr>
        </p:nvSpPr>
        <p:spPr>
          <a:xfrm>
            <a:off x="4249403" y="6700054"/>
            <a:ext cx="3937678" cy="258334"/>
          </a:xfrm>
          <a:prstGeom prst="rect">
            <a:avLst/>
          </a:prstGeom>
        </p:spPr>
        <p:txBody>
          <a:bodyPr vert="horz" lIns="77702" tIns="38852" rIns="77702" bIns="38852" rtlCol="0" anchor="ctr"/>
          <a:lstStyle>
            <a:lvl1pPr algn="ctr">
              <a:defRPr sz="1100">
                <a:solidFill>
                  <a:schemeClr val="tx1">
                    <a:tint val="75000"/>
                  </a:schemeClr>
                </a:solidFill>
              </a:defRPr>
            </a:lvl1pPr>
          </a:lstStyle>
          <a:p>
            <a:pPr defTabSz="931967"/>
            <a:r>
              <a:rPr lang="en-US" smtClean="0">
                <a:solidFill>
                  <a:srgbClr val="FFFFFF">
                    <a:tint val="75000"/>
                  </a:srgbClr>
                </a:solidFill>
              </a:rPr>
              <a:t>Microsoft Confidential - Signed NDA Required</a:t>
            </a:r>
            <a:endParaRPr lang="en-US" dirty="0">
              <a:solidFill>
                <a:srgbClr val="FFFFFF">
                  <a:tint val="75000"/>
                </a:srgbClr>
              </a:solidFill>
            </a:endParaRPr>
          </a:p>
        </p:txBody>
      </p:sp>
    </p:spTree>
    <p:extLst>
      <p:ext uri="{BB962C8B-B14F-4D97-AF65-F5344CB8AC3E}">
        <p14:creationId xmlns:p14="http://schemas.microsoft.com/office/powerpoint/2010/main" val="316062106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1148641"/>
          </a:xfrm>
        </p:spPr>
        <p:txBody>
          <a:bodyPr/>
          <a:lstStyle>
            <a:lvl1pPr marL="0" indent="0">
              <a:spcBef>
                <a:spcPts val="0"/>
              </a:spcBef>
              <a:spcAft>
                <a:spcPts val="918"/>
              </a:spcAft>
              <a:buNone/>
              <a:defRPr sz="4100" spc="-102" baseline="0">
                <a:latin typeface="Segoe UI Light" pitchFamily="34" charset="0"/>
              </a:defRPr>
            </a:lvl1pPr>
            <a:lvl2pPr marL="0" indent="0">
              <a:spcBef>
                <a:spcPts val="0"/>
              </a:spcBef>
              <a:spcAft>
                <a:spcPts val="408"/>
              </a:spcAft>
              <a:buNone/>
              <a:defRPr sz="2000" spc="-51" baseline="0"/>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282246366"/>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3" tIns="146259" rIns="182823" bIns="146259" numCol="1" spcCol="0" rtlCol="0" fromWordArt="0" anchor="t" anchorCtr="0" forceAA="0" compatLnSpc="1">
            <a:prstTxWarp prst="textNoShape">
              <a:avLst/>
            </a:prstTxWarp>
            <a:noAutofit/>
          </a:bodyPr>
          <a:lstStyle/>
          <a:p>
            <a:pPr algn="ctr" defTabSz="93219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9" bIns="93269"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6538" tIns="149230" rIns="186538" bIns="14923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2153073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621530"/>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3"/>
            <a:ext cx="11375536" cy="21204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419835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3269" bIns="93269"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3434431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349848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2531335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08937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833900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9370405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7917464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1560744"/>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978733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731837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4642174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7192488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45907238"/>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456845"/>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88654129"/>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0097842"/>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33968297"/>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619817"/>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449882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740038"/>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981217"/>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4104834"/>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74195133"/>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21522746"/>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98340570"/>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66902070"/>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4281674"/>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96170028"/>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047264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theme" Target="../theme/theme4.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image" Target="../media/image1.png"/><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theme" Target="../theme/theme5.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image" Target="../media/image7.png"/><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theme" Target="../theme/theme6.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9230" tIns="93269" rIns="149230" bIns="9326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20401"/>
          </a:xfrm>
          <a:prstGeom prst="rect">
            <a:avLst/>
          </a:prstGeom>
        </p:spPr>
        <p:txBody>
          <a:bodyPr vert="horz" wrap="square" lIns="149230" tIns="93269" rIns="149230" bIns="9326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5109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46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97" marR="0" indent="-342797" algn="l" defTabSz="932463"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6" marR="0" indent="-241228" algn="l" defTabSz="932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1"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3"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5"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75"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09"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41"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73"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3" rtl="0" eaLnBrk="1" latinLnBrk="0" hangingPunct="1">
        <a:defRPr sz="1800" kern="1200">
          <a:solidFill>
            <a:schemeClr val="tx1"/>
          </a:solidFill>
          <a:latin typeface="+mn-lt"/>
          <a:ea typeface="+mn-ea"/>
          <a:cs typeface="+mn-cs"/>
        </a:defRPr>
      </a:lvl1pPr>
      <a:lvl2pPr marL="466233" algn="l" defTabSz="932463" rtl="0" eaLnBrk="1" latinLnBrk="0" hangingPunct="1">
        <a:defRPr sz="1800" kern="1200">
          <a:solidFill>
            <a:schemeClr val="tx1"/>
          </a:solidFill>
          <a:latin typeface="+mn-lt"/>
          <a:ea typeface="+mn-ea"/>
          <a:cs typeface="+mn-cs"/>
        </a:defRPr>
      </a:lvl2pPr>
      <a:lvl3pPr marL="932463" algn="l" defTabSz="932463" rtl="0" eaLnBrk="1" latinLnBrk="0" hangingPunct="1">
        <a:defRPr sz="1800" kern="1200">
          <a:solidFill>
            <a:schemeClr val="tx1"/>
          </a:solidFill>
          <a:latin typeface="+mn-lt"/>
          <a:ea typeface="+mn-ea"/>
          <a:cs typeface="+mn-cs"/>
        </a:defRPr>
      </a:lvl3pPr>
      <a:lvl4pPr marL="1398697" algn="l" defTabSz="932463" rtl="0" eaLnBrk="1" latinLnBrk="0" hangingPunct="1">
        <a:defRPr sz="1800" kern="1200">
          <a:solidFill>
            <a:schemeClr val="tx1"/>
          </a:solidFill>
          <a:latin typeface="+mn-lt"/>
          <a:ea typeface="+mn-ea"/>
          <a:cs typeface="+mn-cs"/>
        </a:defRPr>
      </a:lvl4pPr>
      <a:lvl5pPr marL="1864928" algn="l" defTabSz="932463" rtl="0" eaLnBrk="1" latinLnBrk="0" hangingPunct="1">
        <a:defRPr sz="1800" kern="1200">
          <a:solidFill>
            <a:schemeClr val="tx1"/>
          </a:solidFill>
          <a:latin typeface="+mn-lt"/>
          <a:ea typeface="+mn-ea"/>
          <a:cs typeface="+mn-cs"/>
        </a:defRPr>
      </a:lvl5pPr>
      <a:lvl6pPr marL="2331161" algn="l" defTabSz="932463" rtl="0" eaLnBrk="1" latinLnBrk="0" hangingPunct="1">
        <a:defRPr sz="1800" kern="1200">
          <a:solidFill>
            <a:schemeClr val="tx1"/>
          </a:solidFill>
          <a:latin typeface="+mn-lt"/>
          <a:ea typeface="+mn-ea"/>
          <a:cs typeface="+mn-cs"/>
        </a:defRPr>
      </a:lvl6pPr>
      <a:lvl7pPr marL="2797392" algn="l" defTabSz="932463" rtl="0" eaLnBrk="1" latinLnBrk="0" hangingPunct="1">
        <a:defRPr sz="1800" kern="1200">
          <a:solidFill>
            <a:schemeClr val="tx1"/>
          </a:solidFill>
          <a:latin typeface="+mn-lt"/>
          <a:ea typeface="+mn-ea"/>
          <a:cs typeface="+mn-cs"/>
        </a:defRPr>
      </a:lvl7pPr>
      <a:lvl8pPr marL="3263625" algn="l" defTabSz="932463" rtl="0" eaLnBrk="1" latinLnBrk="0" hangingPunct="1">
        <a:defRPr sz="1800" kern="1200">
          <a:solidFill>
            <a:schemeClr val="tx1"/>
          </a:solidFill>
          <a:latin typeface="+mn-lt"/>
          <a:ea typeface="+mn-ea"/>
          <a:cs typeface="+mn-cs"/>
        </a:defRPr>
      </a:lvl8pPr>
      <a:lvl9pPr marL="3729858" algn="l" defTabSz="9324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9230" tIns="93269" rIns="149230" bIns="9326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20401"/>
          </a:xfrm>
          <a:prstGeom prst="rect">
            <a:avLst/>
          </a:prstGeom>
        </p:spPr>
        <p:txBody>
          <a:bodyPr vert="horz" wrap="square" lIns="149230" tIns="93269" rIns="149230" bIns="9326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0216066"/>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 id="2147484244" r:id="rId16"/>
  </p:sldLayoutIdLst>
  <p:transition>
    <p:fade/>
  </p:transition>
  <p:timing>
    <p:tnLst>
      <p:par>
        <p:cTn id="1" dur="indefinite" restart="never" nodeType="tmRoot"/>
      </p:par>
    </p:tnLst>
  </p:timing>
  <p:txStyles>
    <p:titleStyle>
      <a:lvl1pPr algn="l" defTabSz="93246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97" marR="0" indent="-342797" algn="l" defTabSz="932463"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6" marR="0" indent="-241228" algn="l" defTabSz="932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1"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3"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5"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75"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09"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41"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73"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3" rtl="0" eaLnBrk="1" latinLnBrk="0" hangingPunct="1">
        <a:defRPr sz="1800" kern="1200">
          <a:solidFill>
            <a:schemeClr val="tx1"/>
          </a:solidFill>
          <a:latin typeface="+mn-lt"/>
          <a:ea typeface="+mn-ea"/>
          <a:cs typeface="+mn-cs"/>
        </a:defRPr>
      </a:lvl1pPr>
      <a:lvl2pPr marL="466233" algn="l" defTabSz="932463" rtl="0" eaLnBrk="1" latinLnBrk="0" hangingPunct="1">
        <a:defRPr sz="1800" kern="1200">
          <a:solidFill>
            <a:schemeClr val="tx1"/>
          </a:solidFill>
          <a:latin typeface="+mn-lt"/>
          <a:ea typeface="+mn-ea"/>
          <a:cs typeface="+mn-cs"/>
        </a:defRPr>
      </a:lvl2pPr>
      <a:lvl3pPr marL="932463" algn="l" defTabSz="932463" rtl="0" eaLnBrk="1" latinLnBrk="0" hangingPunct="1">
        <a:defRPr sz="1800" kern="1200">
          <a:solidFill>
            <a:schemeClr val="tx1"/>
          </a:solidFill>
          <a:latin typeface="+mn-lt"/>
          <a:ea typeface="+mn-ea"/>
          <a:cs typeface="+mn-cs"/>
        </a:defRPr>
      </a:lvl3pPr>
      <a:lvl4pPr marL="1398697" algn="l" defTabSz="932463" rtl="0" eaLnBrk="1" latinLnBrk="0" hangingPunct="1">
        <a:defRPr sz="1800" kern="1200">
          <a:solidFill>
            <a:schemeClr val="tx1"/>
          </a:solidFill>
          <a:latin typeface="+mn-lt"/>
          <a:ea typeface="+mn-ea"/>
          <a:cs typeface="+mn-cs"/>
        </a:defRPr>
      </a:lvl4pPr>
      <a:lvl5pPr marL="1864928" algn="l" defTabSz="932463" rtl="0" eaLnBrk="1" latinLnBrk="0" hangingPunct="1">
        <a:defRPr sz="1800" kern="1200">
          <a:solidFill>
            <a:schemeClr val="tx1"/>
          </a:solidFill>
          <a:latin typeface="+mn-lt"/>
          <a:ea typeface="+mn-ea"/>
          <a:cs typeface="+mn-cs"/>
        </a:defRPr>
      </a:lvl5pPr>
      <a:lvl6pPr marL="2331161" algn="l" defTabSz="932463" rtl="0" eaLnBrk="1" latinLnBrk="0" hangingPunct="1">
        <a:defRPr sz="1800" kern="1200">
          <a:solidFill>
            <a:schemeClr val="tx1"/>
          </a:solidFill>
          <a:latin typeface="+mn-lt"/>
          <a:ea typeface="+mn-ea"/>
          <a:cs typeface="+mn-cs"/>
        </a:defRPr>
      </a:lvl6pPr>
      <a:lvl7pPr marL="2797392" algn="l" defTabSz="932463" rtl="0" eaLnBrk="1" latinLnBrk="0" hangingPunct="1">
        <a:defRPr sz="1800" kern="1200">
          <a:solidFill>
            <a:schemeClr val="tx1"/>
          </a:solidFill>
          <a:latin typeface="+mn-lt"/>
          <a:ea typeface="+mn-ea"/>
          <a:cs typeface="+mn-cs"/>
        </a:defRPr>
      </a:lvl7pPr>
      <a:lvl8pPr marL="3263625" algn="l" defTabSz="932463" rtl="0" eaLnBrk="1" latinLnBrk="0" hangingPunct="1">
        <a:defRPr sz="1800" kern="1200">
          <a:solidFill>
            <a:schemeClr val="tx1"/>
          </a:solidFill>
          <a:latin typeface="+mn-lt"/>
          <a:ea typeface="+mn-ea"/>
          <a:cs typeface="+mn-cs"/>
        </a:defRPr>
      </a:lvl8pPr>
      <a:lvl9pPr marL="3729858" algn="l" defTabSz="9324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5577453"/>
      </p:ext>
    </p:extLst>
  </p:cSld>
  <p:clrMap bg1="dk1" tx1="lt1" bg2="dk2" tx2="lt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0" r:id="rId5"/>
    <p:sldLayoutId id="2147484251" r:id="rId6"/>
    <p:sldLayoutId id="2147484252" r:id="rId7"/>
    <p:sldLayoutId id="2147484253" r:id="rId8"/>
    <p:sldLayoutId id="2147484254" r:id="rId9"/>
    <p:sldLayoutId id="2147484255" r:id="rId10"/>
    <p:sldLayoutId id="2147484256" r:id="rId11"/>
    <p:sldLayoutId id="2147484257" r:id="rId12"/>
    <p:sldLayoutId id="2147484258" r:id="rId13"/>
    <p:sldLayoutId id="2147484259" r:id="rId14"/>
    <p:sldLayoutId id="2147484260" r:id="rId15"/>
    <p:sldLayoutId id="2147484261" r:id="rId16"/>
    <p:sldLayoutId id="2147484262" r:id="rId17"/>
    <p:sldLayoutId id="2147484263" r:id="rId18"/>
    <p:sldLayoutId id="2147484264" r:id="rId19"/>
    <p:sldLayoutId id="2147484265" r:id="rId20"/>
    <p:sldLayoutId id="2147484266" r:id="rId21"/>
    <p:sldLayoutId id="214748426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5528494"/>
      </p:ext>
    </p:extLst>
  </p:cSld>
  <p:clrMap bg1="lt1" tx1="dk1" bg2="lt2" tx2="dk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273" r:id="rId5"/>
    <p:sldLayoutId id="2147484274" r:id="rId6"/>
    <p:sldLayoutId id="2147484275" r:id="rId7"/>
    <p:sldLayoutId id="2147484276" r:id="rId8"/>
    <p:sldLayoutId id="2147484277" r:id="rId9"/>
    <p:sldLayoutId id="214748427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8.xml"/><Relationship Id="rId5" Type="http://schemas.microsoft.com/office/2007/relationships/hdphoto" Target="../media/hdphoto2.wdp"/><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32.png"/><Relationship Id="rId3" Type="http://schemas.microsoft.com/office/2007/relationships/hdphoto" Target="../media/hdphoto3.wdp"/><Relationship Id="rId7" Type="http://schemas.openxmlformats.org/officeDocument/2006/relationships/image" Target="../media/image28.png"/><Relationship Id="rId12" Type="http://schemas.openxmlformats.org/officeDocument/2006/relationships/image" Target="../media/image31.png"/><Relationship Id="rId2" Type="http://schemas.openxmlformats.org/officeDocument/2006/relationships/image" Target="../media/image24.png"/><Relationship Id="rId1" Type="http://schemas.openxmlformats.org/officeDocument/2006/relationships/slideLayout" Target="../slideLayouts/slideLayout64.xml"/><Relationship Id="rId6" Type="http://schemas.openxmlformats.org/officeDocument/2006/relationships/image" Target="../media/image27.png"/><Relationship Id="rId11" Type="http://schemas.microsoft.com/office/2007/relationships/hdphoto" Target="../media/hdphoto5.wdp"/><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0.xml"/><Relationship Id="rId1" Type="http://schemas.openxmlformats.org/officeDocument/2006/relationships/tags" Target="../tags/tag3.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0.xml"/><Relationship Id="rId1" Type="http://schemas.openxmlformats.org/officeDocument/2006/relationships/tags" Target="../tags/tag4.xml"/><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0.xml"/><Relationship Id="rId1" Type="http://schemas.openxmlformats.org/officeDocument/2006/relationships/tags" Target="../tags/tag5.xml"/><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4.xml"/><Relationship Id="rId5" Type="http://schemas.microsoft.com/office/2007/relationships/hdphoto" Target="../media/hdphoto6.wdp"/><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64.xml"/><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6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6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64.xml"/><Relationship Id="rId6" Type="http://schemas.microsoft.com/office/2007/relationships/hdphoto" Target="../media/hdphoto7.wdp"/><Relationship Id="rId5" Type="http://schemas.openxmlformats.org/officeDocument/2006/relationships/image" Target="../media/image40.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64.xml"/><Relationship Id="rId5" Type="http://schemas.openxmlformats.org/officeDocument/2006/relationships/image" Target="../media/image39.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64.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4.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1.png"/><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1.png"/><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5.png"/><Relationship Id="rId1" Type="http://schemas.openxmlformats.org/officeDocument/2006/relationships/slideLayout" Target="../slideLayouts/slideLayout5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7.png"/><Relationship Id="rId1" Type="http://schemas.openxmlformats.org/officeDocument/2006/relationships/slideLayout" Target="../slideLayouts/slideLayout64.xml"/><Relationship Id="rId4" Type="http://schemas.openxmlformats.org/officeDocument/2006/relationships/image" Target="../media/image46.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64.xm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64.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8.xml"/><Relationship Id="rId7" Type="http://schemas.openxmlformats.org/officeDocument/2006/relationships/notesSlide" Target="../notesSlides/notesSlide26.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64.xml"/><Relationship Id="rId5" Type="http://schemas.openxmlformats.org/officeDocument/2006/relationships/tags" Target="../tags/tag10.xml"/><Relationship Id="rId10" Type="http://schemas.openxmlformats.org/officeDocument/2006/relationships/image" Target="../media/image51.png"/><Relationship Id="rId4" Type="http://schemas.openxmlformats.org/officeDocument/2006/relationships/tags" Target="../tags/tag9.xml"/><Relationship Id="rId9" Type="http://schemas.openxmlformats.org/officeDocument/2006/relationships/image" Target="../media/image50.png"/></Relationships>
</file>

<file path=ppt/slides/_rels/slide42.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64.xml"/><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6.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myspc.sharepointconference.com/" TargetMode="External"/><Relationship Id="rId1" Type="http://schemas.openxmlformats.org/officeDocument/2006/relationships/slideLayout" Target="../slideLayouts/slideLayout10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0.xml"/><Relationship Id="rId1" Type="http://schemas.openxmlformats.org/officeDocument/2006/relationships/slideLayout" Target="../slideLayouts/slideLayout8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4.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64.xml"/><Relationship Id="rId7" Type="http://schemas.openxmlformats.org/officeDocument/2006/relationships/image" Target="../media/image1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notesSlide" Target="../notesSlides/notesSlide6.xml"/><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34608222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Disks and Images</a:t>
            </a:r>
            <a:endParaRPr lang="en-US" dirty="0"/>
          </a:p>
        </p:txBody>
      </p:sp>
    </p:spTree>
    <p:extLst>
      <p:ext uri="{BB962C8B-B14F-4D97-AF65-F5344CB8AC3E}">
        <p14:creationId xmlns:p14="http://schemas.microsoft.com/office/powerpoint/2010/main" val="369966073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795208" y="1204775"/>
            <a:ext cx="7851842" cy="24569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08" tIns="62154" rIns="124308" bIns="62154" numCol="1" rtlCol="0" anchor="ctr" anchorCtr="0" compatLnSpc="1">
            <a:prstTxWarp prst="textNoShape">
              <a:avLst/>
            </a:prstTxWarp>
          </a:bodyPr>
          <a:lstStyle/>
          <a:p>
            <a:pPr algn="ctr" defTabSz="1242742" fontAlgn="base">
              <a:spcBef>
                <a:spcPct val="0"/>
              </a:spcBef>
              <a:spcAft>
                <a:spcPct val="0"/>
              </a:spcAft>
            </a:pPr>
            <a:endParaRPr lang="en-US" sz="3000" dirty="0">
              <a:gradFill>
                <a:gsLst>
                  <a:gs pos="0">
                    <a:srgbClr val="FFFFFF"/>
                  </a:gs>
                  <a:gs pos="100000">
                    <a:srgbClr val="FFFFFF"/>
                  </a:gs>
                </a:gsLst>
                <a:lin ang="5400000" scaled="0"/>
              </a:gradFill>
              <a:latin typeface="Segoe UI Light"/>
            </a:endParaRPr>
          </a:p>
        </p:txBody>
      </p:sp>
      <p:sp>
        <p:nvSpPr>
          <p:cNvPr id="2" name="Title 1"/>
          <p:cNvSpPr>
            <a:spLocks noGrp="1"/>
          </p:cNvSpPr>
          <p:nvPr>
            <p:ph type="title"/>
          </p:nvPr>
        </p:nvSpPr>
        <p:spPr/>
        <p:txBody>
          <a:bodyPr/>
          <a:lstStyle/>
          <a:p>
            <a:r>
              <a:rPr lang="en-US" dirty="0" smtClean="0"/>
              <a:t>Disks and Images</a:t>
            </a:r>
            <a:endParaRPr lang="en-US" dirty="0"/>
          </a:p>
        </p:txBody>
      </p:sp>
      <p:grpSp>
        <p:nvGrpSpPr>
          <p:cNvPr id="6" name="Group 5"/>
          <p:cNvGrpSpPr/>
          <p:nvPr/>
        </p:nvGrpSpPr>
        <p:grpSpPr>
          <a:xfrm>
            <a:off x="308758" y="1204775"/>
            <a:ext cx="2391584" cy="2456936"/>
            <a:chOff x="829782" y="750015"/>
            <a:chExt cx="1758428" cy="1807205"/>
          </a:xfrm>
          <a:solidFill>
            <a:schemeClr val="accent3"/>
          </a:solidFill>
        </p:grpSpPr>
        <p:sp>
          <p:nvSpPr>
            <p:cNvPr id="27" name="Rectangle 26"/>
            <p:cNvSpPr/>
            <p:nvPr/>
          </p:nvSpPr>
          <p:spPr bwMode="auto">
            <a:xfrm>
              <a:off x="829782" y="750015"/>
              <a:ext cx="1758428" cy="1807205"/>
            </a:xfrm>
            <a:prstGeom prst="rect">
              <a:avLst/>
            </a:prstGeom>
            <a:grpFill/>
            <a:ln w="9525" cap="flat" cmpd="sng" algn="ctr">
              <a:noFill/>
              <a:prstDash val="solid"/>
              <a:headEnd type="none" w="med" len="med"/>
              <a:tailEnd type="none" w="med" len="med"/>
            </a:ln>
            <a:effectLst/>
          </p:spPr>
          <p:txBody>
            <a:bodyPr vert="horz" wrap="square" lIns="121878" tIns="121878" rIns="121878" bIns="121878" numCol="1" rtlCol="0" anchor="t" anchorCtr="0" compatLnSpc="1">
              <a:prstTxWarp prst="textNoShape">
                <a:avLst/>
              </a:prstTxWarp>
            </a:bodyPr>
            <a:lstStyle/>
            <a:p>
              <a:pPr defTabSz="1243151">
                <a:lnSpc>
                  <a:spcPct val="90000"/>
                </a:lnSpc>
                <a:buSzPct val="90000"/>
                <a:defRPr/>
              </a:pPr>
              <a:r>
                <a:rPr lang="en-US" sz="2900" kern="0" dirty="0">
                  <a:solidFill>
                    <a:srgbClr val="FFFFFF"/>
                  </a:solidFill>
                  <a:latin typeface="Segoe UI Light"/>
                  <a:ea typeface="Segoe UI" pitchFamily="34" charset="0"/>
                  <a:cs typeface="Segoe UI" pitchFamily="34" charset="0"/>
                </a:rPr>
                <a:t>OS Images</a:t>
              </a:r>
            </a:p>
            <a:p>
              <a:pPr marL="388484" indent="-388484" defTabSz="1243151">
                <a:lnSpc>
                  <a:spcPct val="90000"/>
                </a:lnSpc>
                <a:buSzPct val="90000"/>
                <a:buFont typeface="Arial" pitchFamily="34" charset="0"/>
                <a:buChar char="•"/>
                <a:defRPr/>
              </a:pPr>
              <a:endParaRPr lang="en-US" sz="1400" b="1" kern="0" dirty="0">
                <a:gradFill>
                  <a:gsLst>
                    <a:gs pos="85000">
                      <a:srgbClr val="FFFFFF"/>
                    </a:gs>
                    <a:gs pos="0">
                      <a:srgbClr val="FFFFFF"/>
                    </a:gs>
                  </a:gsLst>
                  <a:lin ang="5400000" scaled="0"/>
                </a:gradFill>
                <a:latin typeface="Segoe UI Light"/>
                <a:ea typeface="Segoe UI" pitchFamily="34" charset="0"/>
                <a:cs typeface="Segoe UI" pitchFamily="34" charset="0"/>
              </a:endParaRPr>
            </a:p>
            <a:p>
              <a:pPr marL="466280" lvl="1" defTabSz="1243151">
                <a:lnSpc>
                  <a:spcPct val="90000"/>
                </a:lnSpc>
                <a:buSzPct val="90000"/>
                <a:defRPr/>
              </a:pPr>
              <a: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t/>
              </a:r>
              <a:b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br>
              <a: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t>Microsoft</a:t>
              </a:r>
            </a:p>
            <a:p>
              <a:pPr marL="466280" lvl="1" defTabSz="1243151">
                <a:lnSpc>
                  <a:spcPct val="90000"/>
                </a:lnSpc>
                <a:buSzPct val="90000"/>
                <a:defRPr/>
              </a:pPr>
              <a: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t>Partner </a:t>
              </a:r>
            </a:p>
            <a:p>
              <a:pPr marL="466280" lvl="1" defTabSz="1243151">
                <a:lnSpc>
                  <a:spcPct val="90000"/>
                </a:lnSpc>
                <a:buSzPct val="90000"/>
                <a:defRPr/>
              </a:pPr>
              <a: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t>User</a:t>
              </a:r>
            </a:p>
          </p:txBody>
        </p:sp>
        <p:sp>
          <p:nvSpPr>
            <p:cNvPr id="28" name="Freeform 79"/>
            <p:cNvSpPr>
              <a:spLocks noEditPoints="1"/>
            </p:cNvSpPr>
            <p:nvPr/>
          </p:nvSpPr>
          <p:spPr bwMode="black">
            <a:xfrm>
              <a:off x="95507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grpFill/>
            <a:ln>
              <a:noFill/>
            </a:ln>
          </p:spPr>
          <p:txBody>
            <a:bodyPr vert="horz" wrap="square" lIns="109703" tIns="54851" rIns="109703" bIns="54851" numCol="1" anchor="t" anchorCtr="0" compatLnSpc="1">
              <a:prstTxWarp prst="textNoShape">
                <a:avLst/>
              </a:prstTxWarp>
            </a:bodyPr>
            <a:lstStyle/>
            <a:p>
              <a:pPr defTabSz="1243151"/>
              <a:endParaRPr lang="en-US" sz="2200" dirty="0">
                <a:solidFill>
                  <a:srgbClr val="292929"/>
                </a:solidFill>
                <a:latin typeface="Segoe UI Light"/>
              </a:endParaRPr>
            </a:p>
          </p:txBody>
        </p:sp>
        <p:sp>
          <p:nvSpPr>
            <p:cNvPr id="30" name="Freeform 79"/>
            <p:cNvSpPr>
              <a:spLocks noEditPoints="1"/>
            </p:cNvSpPr>
            <p:nvPr/>
          </p:nvSpPr>
          <p:spPr bwMode="black">
            <a:xfrm>
              <a:off x="138721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grpFill/>
            <a:ln>
              <a:noFill/>
            </a:ln>
          </p:spPr>
          <p:txBody>
            <a:bodyPr vert="horz" wrap="square" lIns="109703" tIns="54851" rIns="109703" bIns="54851" numCol="1" anchor="t" anchorCtr="0" compatLnSpc="1">
              <a:prstTxWarp prst="textNoShape">
                <a:avLst/>
              </a:prstTxWarp>
            </a:bodyPr>
            <a:lstStyle/>
            <a:p>
              <a:pPr defTabSz="1243151"/>
              <a:endParaRPr lang="en-US" sz="2200" dirty="0">
                <a:solidFill>
                  <a:srgbClr val="292929"/>
                </a:solidFill>
                <a:latin typeface="Segoe UI Light"/>
              </a:endParaRPr>
            </a:p>
          </p:txBody>
        </p:sp>
        <p:sp>
          <p:nvSpPr>
            <p:cNvPr id="32" name="Freeform 79"/>
            <p:cNvSpPr>
              <a:spLocks noEditPoints="1"/>
            </p:cNvSpPr>
            <p:nvPr/>
          </p:nvSpPr>
          <p:spPr bwMode="black">
            <a:xfrm>
              <a:off x="1801433" y="2094653"/>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grpFill/>
            <a:ln>
              <a:noFill/>
            </a:ln>
          </p:spPr>
          <p:txBody>
            <a:bodyPr vert="horz" wrap="square" lIns="109703" tIns="54851" rIns="109703" bIns="54851" numCol="1" anchor="t" anchorCtr="0" compatLnSpc="1">
              <a:prstTxWarp prst="textNoShape">
                <a:avLst/>
              </a:prstTxWarp>
            </a:bodyPr>
            <a:lstStyle/>
            <a:p>
              <a:pPr defTabSz="1243151"/>
              <a:endParaRPr lang="en-US" sz="2200" dirty="0">
                <a:solidFill>
                  <a:srgbClr val="292929"/>
                </a:solidFill>
                <a:latin typeface="Segoe UI Light"/>
              </a:endParaRPr>
            </a:p>
          </p:txBody>
        </p:sp>
        <p:sp>
          <p:nvSpPr>
            <p:cNvPr id="38" name="Freeform 79"/>
            <p:cNvSpPr>
              <a:spLocks noEditPoints="1"/>
            </p:cNvSpPr>
            <p:nvPr/>
          </p:nvSpPr>
          <p:spPr bwMode="black">
            <a:xfrm>
              <a:off x="2209019"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grpFill/>
            <a:ln>
              <a:noFill/>
            </a:ln>
          </p:spPr>
          <p:txBody>
            <a:bodyPr vert="horz" wrap="square" lIns="109703" tIns="54851" rIns="109703" bIns="54851" numCol="1" anchor="t" anchorCtr="0" compatLnSpc="1">
              <a:prstTxWarp prst="textNoShape">
                <a:avLst/>
              </a:prstTxWarp>
            </a:bodyPr>
            <a:lstStyle/>
            <a:p>
              <a:pPr defTabSz="1243151"/>
              <a:endParaRPr lang="en-US" sz="2200" dirty="0">
                <a:solidFill>
                  <a:srgbClr val="292929"/>
                </a:solidFill>
                <a:latin typeface="Segoe UI Light"/>
              </a:endParaRPr>
            </a:p>
          </p:txBody>
        </p:sp>
      </p:grpSp>
      <p:grpSp>
        <p:nvGrpSpPr>
          <p:cNvPr id="7" name="Group 6"/>
          <p:cNvGrpSpPr/>
          <p:nvPr/>
        </p:nvGrpSpPr>
        <p:grpSpPr>
          <a:xfrm>
            <a:off x="291196" y="3795993"/>
            <a:ext cx="2400287" cy="2442424"/>
            <a:chOff x="3055099" y="760689"/>
            <a:chExt cx="1764827" cy="1796531"/>
          </a:xfrm>
          <a:solidFill>
            <a:schemeClr val="accent3"/>
          </a:solidFill>
        </p:grpSpPr>
        <p:sp>
          <p:nvSpPr>
            <p:cNvPr id="39" name="Rectangle 38"/>
            <p:cNvSpPr/>
            <p:nvPr/>
          </p:nvSpPr>
          <p:spPr bwMode="auto">
            <a:xfrm>
              <a:off x="3055099" y="760689"/>
              <a:ext cx="1764827" cy="1796531"/>
            </a:xfrm>
            <a:prstGeom prst="rect">
              <a:avLst/>
            </a:prstGeom>
            <a:grpFill/>
            <a:ln w="9525" cap="flat" cmpd="sng" algn="ctr">
              <a:noFill/>
              <a:prstDash val="solid"/>
              <a:headEnd type="none" w="med" len="med"/>
              <a:tailEnd type="none" w="med" len="med"/>
            </a:ln>
            <a:effectLst/>
          </p:spPr>
          <p:txBody>
            <a:bodyPr vert="horz" wrap="square" lIns="121878" tIns="121878" rIns="121878" bIns="121878" numCol="1" rtlCol="0" anchor="t" anchorCtr="0" compatLnSpc="1">
              <a:prstTxWarp prst="textNoShape">
                <a:avLst/>
              </a:prstTxWarp>
            </a:bodyPr>
            <a:lstStyle/>
            <a:p>
              <a:pPr defTabSz="1243151">
                <a:lnSpc>
                  <a:spcPct val="90000"/>
                </a:lnSpc>
                <a:buSzPct val="90000"/>
                <a:defRPr/>
              </a:pPr>
              <a:r>
                <a:rPr lang="en-US" sz="2900" kern="0" dirty="0">
                  <a:gradFill>
                    <a:gsLst>
                      <a:gs pos="85000">
                        <a:srgbClr val="FFFFFF"/>
                      </a:gs>
                      <a:gs pos="0">
                        <a:srgbClr val="FFFFFF"/>
                      </a:gs>
                    </a:gsLst>
                    <a:lin ang="5400000" scaled="0"/>
                  </a:gradFill>
                  <a:latin typeface="Segoe UI Light"/>
                  <a:ea typeface="Segoe UI" pitchFamily="34" charset="0"/>
                  <a:cs typeface="Segoe UI" pitchFamily="34" charset="0"/>
                </a:rPr>
                <a:t>Disks</a:t>
              </a:r>
            </a:p>
            <a:p>
              <a:pPr defTabSz="1243151">
                <a:lnSpc>
                  <a:spcPct val="90000"/>
                </a:lnSpc>
                <a:buSzPct val="90000"/>
                <a:defRPr/>
              </a:pPr>
              <a:endParaRPr lang="en-US" sz="1400" b="1" u="sng" kern="0" dirty="0">
                <a:gradFill>
                  <a:gsLst>
                    <a:gs pos="85000">
                      <a:srgbClr val="FFFFFF"/>
                    </a:gs>
                    <a:gs pos="0">
                      <a:srgbClr val="FFFFFF"/>
                    </a:gs>
                  </a:gsLst>
                  <a:lin ang="5400000" scaled="0"/>
                </a:gradFill>
                <a:latin typeface="Segoe UI Light"/>
                <a:ea typeface="Segoe UI" pitchFamily="34" charset="0"/>
                <a:cs typeface="Segoe UI" pitchFamily="34" charset="0"/>
              </a:endParaRPr>
            </a:p>
            <a:p>
              <a:pPr marL="466280" lvl="1" defTabSz="1243151">
                <a:lnSpc>
                  <a:spcPct val="90000"/>
                </a:lnSpc>
                <a:buSzPct val="90000"/>
                <a:defRPr/>
              </a:pPr>
              <a: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t/>
              </a:r>
              <a:b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br>
              <a: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t>OS Disks </a:t>
              </a:r>
            </a:p>
            <a:p>
              <a:pPr marL="466280" lvl="1" defTabSz="1243151">
                <a:lnSpc>
                  <a:spcPct val="90000"/>
                </a:lnSpc>
                <a:buSzPct val="90000"/>
                <a:defRPr/>
              </a:pPr>
              <a:r>
                <a:rPr lang="en-US" sz="2200" b="1" kern="0" dirty="0">
                  <a:gradFill>
                    <a:gsLst>
                      <a:gs pos="85000">
                        <a:srgbClr val="FFFFFF"/>
                      </a:gs>
                      <a:gs pos="0">
                        <a:srgbClr val="FFFFFF"/>
                      </a:gs>
                    </a:gsLst>
                    <a:lin ang="5400000" scaled="0"/>
                  </a:gradFill>
                  <a:latin typeface="Segoe UI Light"/>
                  <a:ea typeface="Segoe UI" pitchFamily="34" charset="0"/>
                  <a:cs typeface="Segoe UI" pitchFamily="34" charset="0"/>
                </a:rPr>
                <a:t>Data Disks</a:t>
              </a:r>
            </a:p>
          </p:txBody>
        </p:sp>
        <p:sp>
          <p:nvSpPr>
            <p:cNvPr id="21" name="Freeform 79"/>
            <p:cNvSpPr>
              <a:spLocks noEditPoints="1"/>
            </p:cNvSpPr>
            <p:nvPr/>
          </p:nvSpPr>
          <p:spPr bwMode="black">
            <a:xfrm>
              <a:off x="314550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grpFill/>
            <a:ln>
              <a:noFill/>
            </a:ln>
          </p:spPr>
          <p:txBody>
            <a:bodyPr vert="horz" wrap="square" lIns="109703" tIns="54851" rIns="109703" bIns="54851" numCol="1" anchor="t" anchorCtr="0" compatLnSpc="1">
              <a:prstTxWarp prst="textNoShape">
                <a:avLst/>
              </a:prstTxWarp>
            </a:bodyPr>
            <a:lstStyle/>
            <a:p>
              <a:pPr defTabSz="1243151"/>
              <a:endParaRPr lang="en-US" sz="2200" dirty="0">
                <a:solidFill>
                  <a:srgbClr val="292929"/>
                </a:solidFill>
                <a:latin typeface="Segoe UI Light"/>
              </a:endParaRPr>
            </a:p>
          </p:txBody>
        </p:sp>
        <p:sp>
          <p:nvSpPr>
            <p:cNvPr id="22" name="Freeform 79"/>
            <p:cNvSpPr>
              <a:spLocks noEditPoints="1"/>
            </p:cNvSpPr>
            <p:nvPr/>
          </p:nvSpPr>
          <p:spPr bwMode="black">
            <a:xfrm>
              <a:off x="357764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grpFill/>
            <a:ln>
              <a:noFill/>
            </a:ln>
          </p:spPr>
          <p:txBody>
            <a:bodyPr vert="horz" wrap="square" lIns="109703" tIns="54851" rIns="109703" bIns="54851" numCol="1" anchor="t" anchorCtr="0" compatLnSpc="1">
              <a:prstTxWarp prst="textNoShape">
                <a:avLst/>
              </a:prstTxWarp>
            </a:bodyPr>
            <a:lstStyle/>
            <a:p>
              <a:pPr defTabSz="1243151"/>
              <a:endParaRPr lang="en-US" sz="2200" dirty="0">
                <a:solidFill>
                  <a:srgbClr val="292929"/>
                </a:solidFill>
                <a:latin typeface="Segoe UI Light"/>
              </a:endParaRPr>
            </a:p>
          </p:txBody>
        </p:sp>
        <p:sp>
          <p:nvSpPr>
            <p:cNvPr id="23" name="Freeform 79"/>
            <p:cNvSpPr>
              <a:spLocks noEditPoints="1"/>
            </p:cNvSpPr>
            <p:nvPr/>
          </p:nvSpPr>
          <p:spPr bwMode="black">
            <a:xfrm>
              <a:off x="3991860" y="2086919"/>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grpFill/>
            <a:ln>
              <a:noFill/>
            </a:ln>
          </p:spPr>
          <p:txBody>
            <a:bodyPr vert="horz" wrap="square" lIns="109703" tIns="54851" rIns="109703" bIns="54851" numCol="1" anchor="t" anchorCtr="0" compatLnSpc="1">
              <a:prstTxWarp prst="textNoShape">
                <a:avLst/>
              </a:prstTxWarp>
            </a:bodyPr>
            <a:lstStyle/>
            <a:p>
              <a:pPr defTabSz="1243151"/>
              <a:endParaRPr lang="en-US" sz="2200" dirty="0">
                <a:solidFill>
                  <a:srgbClr val="292929"/>
                </a:solidFill>
                <a:latin typeface="Segoe UI Light"/>
              </a:endParaRPr>
            </a:p>
          </p:txBody>
        </p:sp>
        <p:sp>
          <p:nvSpPr>
            <p:cNvPr id="24" name="Freeform 79"/>
            <p:cNvSpPr>
              <a:spLocks noEditPoints="1"/>
            </p:cNvSpPr>
            <p:nvPr/>
          </p:nvSpPr>
          <p:spPr bwMode="black">
            <a:xfrm>
              <a:off x="4399446" y="2079185"/>
              <a:ext cx="281064" cy="37996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grpFill/>
            <a:ln>
              <a:noFill/>
            </a:ln>
          </p:spPr>
          <p:txBody>
            <a:bodyPr vert="horz" wrap="square" lIns="109703" tIns="54851" rIns="109703" bIns="54851" numCol="1" anchor="t" anchorCtr="0" compatLnSpc="1">
              <a:prstTxWarp prst="textNoShape">
                <a:avLst/>
              </a:prstTxWarp>
            </a:bodyPr>
            <a:lstStyle/>
            <a:p>
              <a:pPr defTabSz="1243151"/>
              <a:endParaRPr lang="en-US" sz="2200" dirty="0">
                <a:solidFill>
                  <a:srgbClr val="292929"/>
                </a:solidFill>
                <a:latin typeface="Segoe UI Light"/>
              </a:endParaRPr>
            </a:p>
          </p:txBody>
        </p:sp>
      </p:grpSp>
      <p:sp>
        <p:nvSpPr>
          <p:cNvPr id="8" name="TextBox 7"/>
          <p:cNvSpPr txBox="1"/>
          <p:nvPr/>
        </p:nvSpPr>
        <p:spPr>
          <a:xfrm>
            <a:off x="2941003" y="1654966"/>
            <a:ext cx="7577819" cy="1574277"/>
          </a:xfrm>
          <a:prstGeom prst="rect">
            <a:avLst/>
          </a:prstGeom>
          <a:noFill/>
        </p:spPr>
        <p:txBody>
          <a:bodyPr wrap="square" lIns="0" tIns="0" rIns="0" bIns="0" rtlCol="0">
            <a:spAutoFit/>
          </a:bodyPr>
          <a:lstStyle/>
          <a:p>
            <a:pPr defTabSz="1243151">
              <a:lnSpc>
                <a:spcPct val="90000"/>
              </a:lnSpc>
              <a:spcBef>
                <a:spcPct val="20000"/>
              </a:spcBef>
              <a:buSzPct val="80000"/>
            </a:pPr>
            <a:r>
              <a:rPr lang="en-US" sz="3300" dirty="0">
                <a:solidFill>
                  <a:srgbClr val="FFFFFF"/>
                </a:solidFill>
                <a:latin typeface="Segoe UI Light"/>
              </a:rPr>
              <a:t>Base OS image for new Virtual Machines</a:t>
            </a:r>
          </a:p>
          <a:p>
            <a:pPr defTabSz="1243151">
              <a:lnSpc>
                <a:spcPct val="90000"/>
              </a:lnSpc>
              <a:spcBef>
                <a:spcPct val="20000"/>
              </a:spcBef>
              <a:buSzPct val="80000"/>
            </a:pPr>
            <a:r>
              <a:rPr lang="en-US" sz="3300" dirty="0">
                <a:solidFill>
                  <a:srgbClr val="FFFFFF"/>
                </a:solidFill>
                <a:latin typeface="Segoe UI Light"/>
              </a:rPr>
              <a:t>Sys-Prepped/Generalized/Read Only </a:t>
            </a:r>
          </a:p>
          <a:p>
            <a:pPr defTabSz="1243151">
              <a:lnSpc>
                <a:spcPct val="90000"/>
              </a:lnSpc>
              <a:spcBef>
                <a:spcPct val="20000"/>
              </a:spcBef>
              <a:buSzPct val="80000"/>
            </a:pPr>
            <a:r>
              <a:rPr lang="en-US" sz="3300" dirty="0">
                <a:solidFill>
                  <a:srgbClr val="FFFFFF"/>
                </a:solidFill>
                <a:latin typeface="Segoe UI Light"/>
              </a:rPr>
              <a:t>Created by uploading or by capture</a:t>
            </a:r>
          </a:p>
        </p:txBody>
      </p:sp>
      <p:sp>
        <p:nvSpPr>
          <p:cNvPr id="37" name="Rectangle 36"/>
          <p:cNvSpPr/>
          <p:nvPr/>
        </p:nvSpPr>
        <p:spPr bwMode="auto">
          <a:xfrm>
            <a:off x="2795210" y="3795993"/>
            <a:ext cx="7834277" cy="245693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08" tIns="62154" rIns="124308" bIns="62154" numCol="1" rtlCol="0" anchor="ctr" anchorCtr="0" compatLnSpc="1">
            <a:prstTxWarp prst="textNoShape">
              <a:avLst/>
            </a:prstTxWarp>
          </a:bodyPr>
          <a:lstStyle/>
          <a:p>
            <a:pPr algn="ctr" defTabSz="1242742" fontAlgn="base">
              <a:spcBef>
                <a:spcPct val="0"/>
              </a:spcBef>
              <a:spcAft>
                <a:spcPct val="0"/>
              </a:spcAft>
            </a:pPr>
            <a:endParaRPr lang="en-US" sz="3000" dirty="0">
              <a:gradFill>
                <a:gsLst>
                  <a:gs pos="0">
                    <a:srgbClr val="FFFFFF"/>
                  </a:gs>
                  <a:gs pos="100000">
                    <a:srgbClr val="FFFFFF"/>
                  </a:gs>
                </a:gsLst>
                <a:lin ang="5400000" scaled="0"/>
              </a:gradFill>
              <a:latin typeface="Segoe UI Light"/>
            </a:endParaRPr>
          </a:p>
        </p:txBody>
      </p:sp>
      <p:sp>
        <p:nvSpPr>
          <p:cNvPr id="36" name="TextBox 35"/>
          <p:cNvSpPr txBox="1"/>
          <p:nvPr/>
        </p:nvSpPr>
        <p:spPr>
          <a:xfrm>
            <a:off x="3051664" y="4238924"/>
            <a:ext cx="6924376" cy="2031325"/>
          </a:xfrm>
          <a:prstGeom prst="rect">
            <a:avLst/>
          </a:prstGeom>
          <a:noFill/>
        </p:spPr>
        <p:txBody>
          <a:bodyPr wrap="square" lIns="0" tIns="0" rIns="0" bIns="0" rtlCol="0">
            <a:spAutoFit/>
          </a:bodyPr>
          <a:lstStyle/>
          <a:p>
            <a:pPr defTabSz="1243151">
              <a:lnSpc>
                <a:spcPct val="90000"/>
              </a:lnSpc>
              <a:spcBef>
                <a:spcPct val="20000"/>
              </a:spcBef>
              <a:buSzPct val="80000"/>
            </a:pPr>
            <a:r>
              <a:rPr lang="en-US" sz="3300" dirty="0">
                <a:solidFill>
                  <a:srgbClr val="FFFFFF"/>
                </a:solidFill>
                <a:latin typeface="Segoe UI Light"/>
              </a:rPr>
              <a:t>Writable Disks for Virtual Machines</a:t>
            </a:r>
          </a:p>
          <a:p>
            <a:pPr defTabSz="1243151">
              <a:lnSpc>
                <a:spcPct val="90000"/>
              </a:lnSpc>
              <a:spcBef>
                <a:spcPct val="20000"/>
              </a:spcBef>
              <a:buSzPct val="80000"/>
            </a:pPr>
            <a:r>
              <a:rPr lang="en-US" sz="3300" dirty="0">
                <a:solidFill>
                  <a:srgbClr val="FFFFFF"/>
                </a:solidFill>
                <a:latin typeface="Segoe UI Light"/>
              </a:rPr>
              <a:t>Created during VM creation or during upload of existing VHDs. </a:t>
            </a:r>
          </a:p>
          <a:p>
            <a:pPr defTabSz="1243151">
              <a:lnSpc>
                <a:spcPct val="90000"/>
              </a:lnSpc>
              <a:spcBef>
                <a:spcPct val="20000"/>
              </a:spcBef>
              <a:buSzPct val="80000"/>
            </a:pPr>
            <a:r>
              <a:rPr lang="en-US" sz="3300" dirty="0">
                <a:solidFill>
                  <a:srgbClr val="5F5F5F"/>
                </a:solidFill>
                <a:latin typeface="Segoe UI Light"/>
              </a:rPr>
              <a:t> </a:t>
            </a:r>
          </a:p>
        </p:txBody>
      </p:sp>
    </p:spTree>
    <p:extLst>
      <p:ext uri="{BB962C8B-B14F-4D97-AF65-F5344CB8AC3E}">
        <p14:creationId xmlns:p14="http://schemas.microsoft.com/office/powerpoint/2010/main" val="126919896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762786"/>
          </a:xfrm>
        </p:spPr>
        <p:txBody>
          <a:bodyPr/>
          <a:lstStyle/>
          <a:p>
            <a:r>
              <a:rPr lang="en-US" dirty="0" smtClean="0"/>
              <a:t>Images Available</a:t>
            </a:r>
            <a:endParaRPr lang="en-US" dirty="0"/>
          </a:p>
        </p:txBody>
      </p:sp>
      <p:sp>
        <p:nvSpPr>
          <p:cNvPr id="3" name="Text Placeholder 2"/>
          <p:cNvSpPr>
            <a:spLocks noGrp="1"/>
          </p:cNvSpPr>
          <p:nvPr>
            <p:ph type="body" sz="quarter" idx="10"/>
          </p:nvPr>
        </p:nvSpPr>
        <p:spPr>
          <a:xfrm>
            <a:off x="1404535" y="1534227"/>
            <a:ext cx="5068212" cy="3088811"/>
          </a:xfrm>
        </p:spPr>
        <p:txBody>
          <a:bodyPr/>
          <a:lstStyle/>
          <a:p>
            <a:r>
              <a:rPr lang="en-US" sz="4500" spc="-52" dirty="0">
                <a:solidFill>
                  <a:schemeClr val="tx2"/>
                </a:solidFill>
                <a:cs typeface="Segoe UI Light" pitchFamily="34" charset="0"/>
              </a:rPr>
              <a:t>Microsoft</a:t>
            </a:r>
          </a:p>
          <a:p>
            <a:r>
              <a:rPr lang="en-US" sz="3300" dirty="0">
                <a:solidFill>
                  <a:srgbClr val="5F5F5F"/>
                </a:solidFill>
                <a:latin typeface="+mj-lt"/>
              </a:rPr>
              <a:t>Windows Server 2008 R2</a:t>
            </a:r>
          </a:p>
          <a:p>
            <a:r>
              <a:rPr lang="en-US" sz="3300" dirty="0">
                <a:solidFill>
                  <a:srgbClr val="5F5F5F"/>
                </a:solidFill>
                <a:latin typeface="+mj-lt"/>
              </a:rPr>
              <a:t>SQL Server 2012</a:t>
            </a:r>
          </a:p>
          <a:p>
            <a:r>
              <a:rPr lang="en-US" sz="3300" dirty="0">
                <a:solidFill>
                  <a:srgbClr val="5F5F5F"/>
                </a:solidFill>
                <a:latin typeface="+mj-lt"/>
              </a:rPr>
              <a:t>Windows Server 2012</a:t>
            </a:r>
          </a:p>
          <a:p>
            <a:r>
              <a:rPr lang="en-US" sz="3300" dirty="0" err="1">
                <a:solidFill>
                  <a:srgbClr val="5F5F5F"/>
                </a:solidFill>
                <a:latin typeface="+mj-lt"/>
              </a:rPr>
              <a:t>Biztalk</a:t>
            </a:r>
            <a:r>
              <a:rPr lang="en-US" sz="3300" dirty="0">
                <a:solidFill>
                  <a:srgbClr val="5F5F5F"/>
                </a:solidFill>
                <a:latin typeface="+mj-lt"/>
              </a:rPr>
              <a:t> Server 2010 R2 CTP</a:t>
            </a:r>
          </a:p>
        </p:txBody>
      </p:sp>
      <p:sp>
        <p:nvSpPr>
          <p:cNvPr id="4" name="Text Placeholder 2"/>
          <p:cNvSpPr txBox="1">
            <a:spLocks/>
          </p:cNvSpPr>
          <p:nvPr/>
        </p:nvSpPr>
        <p:spPr>
          <a:xfrm>
            <a:off x="6621559" y="1722569"/>
            <a:ext cx="6206321" cy="2900469"/>
          </a:xfrm>
          <a:prstGeom prst="rect">
            <a:avLst/>
          </a:prstGeom>
        </p:spPr>
        <p:txBody>
          <a:bodyPr vert="horz" wrap="square" lIns="0" tIns="0" rIns="0" bIns="0" rtlCol="0">
            <a:spAutoFit/>
          </a:bodyPr>
          <a:lstStyle>
            <a:lvl1pPr marL="0" indent="0" algn="l" defTabSz="914363" rtl="0" eaLnBrk="1" latinLnBrk="0" hangingPunct="1">
              <a:lnSpc>
                <a:spcPct val="90000"/>
              </a:lnSpc>
              <a:spcBef>
                <a:spcPts val="0"/>
              </a:spcBef>
              <a:spcAft>
                <a:spcPts val="900"/>
              </a:spcAft>
              <a:buSzPct val="90000"/>
              <a:buFont typeface="Arial" pitchFamily="34" charset="0"/>
              <a:buNone/>
              <a:defRPr sz="4000" kern="1200" spc="-10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marL="0" indent="0" algn="l" defTabSz="914363" rtl="0" eaLnBrk="1" latinLnBrk="0" hangingPunct="1">
              <a:lnSpc>
                <a:spcPct val="90000"/>
              </a:lnSpc>
              <a:spcBef>
                <a:spcPts val="0"/>
              </a:spcBef>
              <a:spcAft>
                <a:spcPts val="400"/>
              </a:spcAft>
              <a:buSzPct val="90000"/>
              <a:buFont typeface="Arial" pitchFamily="34" charset="0"/>
              <a:buNone/>
              <a:tabLst>
                <a:tab pos="630238" algn="l"/>
              </a:tabLst>
              <a:defRPr sz="2000" kern="1200" spc="-5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914363" rtl="0" eaLnBrk="1" latinLnBrk="0" hangingPunct="1">
              <a:lnSpc>
                <a:spcPct val="90000"/>
              </a:lnSpc>
              <a:spcBef>
                <a:spcPts val="0"/>
              </a:spcBef>
              <a:spcAft>
                <a:spcPts val="400"/>
              </a:spcAft>
              <a:buSzPct val="90000"/>
              <a:buFont typeface="Arial" pitchFamily="34" charset="0"/>
              <a:buNone/>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914363" rtl="0" eaLnBrk="1" latinLnBrk="0" hangingPunct="1">
              <a:lnSpc>
                <a:spcPct val="90000"/>
              </a:lnSpc>
              <a:spcBef>
                <a:spcPts val="0"/>
              </a:spcBef>
              <a:spcAft>
                <a:spcPts val="400"/>
              </a:spcAft>
              <a:buSzPct val="90000"/>
              <a:buFont typeface="Arial" pitchFamily="34" charset="0"/>
              <a:buNone/>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500" spc="-52" dirty="0">
                <a:solidFill>
                  <a:srgbClr val="012654"/>
                </a:solidFill>
                <a:cs typeface="Segoe UI Light" pitchFamily="34" charset="0"/>
              </a:rPr>
              <a:t>Open Source</a:t>
            </a:r>
          </a:p>
          <a:p>
            <a:r>
              <a:rPr lang="en-US" sz="3300" dirty="0" err="1">
                <a:solidFill>
                  <a:srgbClr val="5F5F5F"/>
                </a:solidFill>
                <a:latin typeface="Segoe UI Light"/>
              </a:rPr>
              <a:t>OpenSUSE</a:t>
            </a:r>
            <a:r>
              <a:rPr lang="en-US" sz="3300" dirty="0">
                <a:solidFill>
                  <a:srgbClr val="5F5F5F"/>
                </a:solidFill>
                <a:latin typeface="Segoe UI Light"/>
              </a:rPr>
              <a:t> 12.1</a:t>
            </a:r>
          </a:p>
          <a:p>
            <a:r>
              <a:rPr lang="en-US" sz="3300" dirty="0" err="1">
                <a:solidFill>
                  <a:srgbClr val="5F5F5F"/>
                </a:solidFill>
                <a:latin typeface="Segoe UI Light"/>
              </a:rPr>
              <a:t>CentOS</a:t>
            </a:r>
            <a:r>
              <a:rPr lang="en-US" sz="3300" dirty="0">
                <a:solidFill>
                  <a:srgbClr val="5F5F5F"/>
                </a:solidFill>
                <a:latin typeface="Segoe UI Light"/>
              </a:rPr>
              <a:t> 6.2  </a:t>
            </a:r>
          </a:p>
          <a:p>
            <a:r>
              <a:rPr lang="en-US" sz="3300" dirty="0">
                <a:solidFill>
                  <a:srgbClr val="5F5F5F"/>
                </a:solidFill>
                <a:latin typeface="Segoe UI Light"/>
              </a:rPr>
              <a:t>Ubuntu 12.04</a:t>
            </a:r>
          </a:p>
          <a:p>
            <a:r>
              <a:rPr lang="en-US" sz="3300" dirty="0">
                <a:solidFill>
                  <a:srgbClr val="5F5F5F"/>
                </a:solidFill>
                <a:latin typeface="Segoe UI Light"/>
              </a:rPr>
              <a:t>SUSE Linux Enterprise Server 11 SP2</a:t>
            </a:r>
          </a:p>
        </p:txBody>
      </p:sp>
      <p:sp>
        <p:nvSpPr>
          <p:cNvPr id="15" name="TextBox 14"/>
          <p:cNvSpPr txBox="1"/>
          <p:nvPr/>
        </p:nvSpPr>
        <p:spPr>
          <a:xfrm>
            <a:off x="339778" y="2890291"/>
            <a:ext cx="1064759" cy="282513"/>
          </a:xfrm>
          <a:prstGeom prst="rect">
            <a:avLst/>
          </a:prstGeom>
          <a:noFill/>
        </p:spPr>
        <p:txBody>
          <a:bodyPr wrap="none" lIns="0" tIns="0" rIns="0" bIns="0" rtlCol="0">
            <a:spAutoFit/>
          </a:bodyPr>
          <a:lstStyle/>
          <a:p>
            <a:pPr defTabSz="932597">
              <a:lnSpc>
                <a:spcPct val="90000"/>
              </a:lnSpc>
              <a:spcBef>
                <a:spcPct val="20000"/>
              </a:spcBef>
              <a:buSzPct val="80000"/>
              <a:defRPr/>
            </a:pPr>
            <a:r>
              <a:rPr lang="en-US" sz="2000" kern="0" dirty="0">
                <a:solidFill>
                  <a:srgbClr val="FFFFFF">
                    <a:alpha val="99000"/>
                  </a:srgbClr>
                </a:solidFill>
              </a:rPr>
              <a:t>Windows</a:t>
            </a:r>
          </a:p>
        </p:txBody>
      </p:sp>
      <p:pic>
        <p:nvPicPr>
          <p:cNvPr id="16" name="Picture 5" descr="New Windows 8 logo"/>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77227"/>
          <a:stretch/>
        </p:blipFill>
        <p:spPr bwMode="auto">
          <a:xfrm>
            <a:off x="-1619" y="2203157"/>
            <a:ext cx="1406154" cy="138911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4" cstate="print">
            <a:biLevel thresh="75000"/>
            <a:extLst>
              <a:ext uri="{BEBA8EAE-BF5A-486C-A8C5-ECC9F3942E4B}">
                <a14:imgProps xmlns:a14="http://schemas.microsoft.com/office/drawing/2010/main">
                  <a14:imgLayer r:embed="rId5">
                    <a14:imgEffect>
                      <a14:artisticPhotocopy/>
                    </a14:imgEffect>
                    <a14:imgEffect>
                      <a14:colorTemperature colorTemp="6625"/>
                    </a14:imgEffect>
                    <a14:imgEffect>
                      <a14:saturation sat="25000"/>
                    </a14:imgEffect>
                  </a14:imgLayer>
                </a14:imgProps>
              </a:ext>
              <a:ext uri="{28A0092B-C50C-407E-A947-70E740481C1C}">
                <a14:useLocalDpi xmlns:a14="http://schemas.microsoft.com/office/drawing/2010/main" val="0"/>
              </a:ext>
            </a:extLst>
          </a:blip>
          <a:stretch>
            <a:fillRect/>
          </a:stretch>
        </p:blipFill>
        <p:spPr>
          <a:xfrm>
            <a:off x="9863324" y="1855507"/>
            <a:ext cx="1775946" cy="2084423"/>
          </a:xfrm>
          <a:prstGeom prst="rect">
            <a:avLst/>
          </a:prstGeom>
        </p:spPr>
      </p:pic>
    </p:spTree>
    <p:extLst>
      <p:ext uri="{BB962C8B-B14F-4D97-AF65-F5344CB8AC3E}">
        <p14:creationId xmlns:p14="http://schemas.microsoft.com/office/powerpoint/2010/main" val="401628460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normAutofit/>
          </a:bodyPr>
          <a:lstStyle/>
          <a:p>
            <a:r>
              <a:rPr lang="en-US" sz="4900" dirty="0"/>
              <a:t>The provisioning story…</a:t>
            </a:r>
          </a:p>
        </p:txBody>
      </p:sp>
      <p:sp>
        <p:nvSpPr>
          <p:cNvPr id="6" name="Rectangle 5"/>
          <p:cNvSpPr/>
          <p:nvPr/>
        </p:nvSpPr>
        <p:spPr>
          <a:xfrm>
            <a:off x="6218241" y="5790521"/>
            <a:ext cx="2266557" cy="970855"/>
          </a:xfrm>
          <a:prstGeom prst="rect">
            <a:avLst/>
          </a:prstGeom>
          <a:solidFill>
            <a:schemeClr val="accent2"/>
          </a:solidFill>
          <a:ln>
            <a:noFill/>
          </a:ln>
          <a:effectLst/>
        </p:spPr>
        <p:style>
          <a:lnRef idx="1">
            <a:schemeClr val="accent2"/>
          </a:lnRef>
          <a:fillRef idx="3">
            <a:schemeClr val="accent2"/>
          </a:fillRef>
          <a:effectRef idx="2">
            <a:schemeClr val="accent2"/>
          </a:effectRef>
          <a:fontRef idx="minor">
            <a:schemeClr val="lt1"/>
          </a:fontRef>
        </p:style>
        <p:txBody>
          <a:bodyPr lIns="93260" tIns="46631" rIns="93260" bIns="46631" rtlCol="0" anchor="t"/>
          <a:lstStyle/>
          <a:p>
            <a:pPr algn="r" defTabSz="932560"/>
            <a:r>
              <a:rPr lang="en-US" sz="2000" dirty="0">
                <a:solidFill>
                  <a:srgbClr val="FFFFFF">
                    <a:alpha val="99000"/>
                  </a:srgbClr>
                </a:solidFill>
              </a:rPr>
              <a:t/>
            </a:r>
            <a:br>
              <a:rPr lang="en-US" sz="2000" dirty="0">
                <a:solidFill>
                  <a:srgbClr val="FFFFFF">
                    <a:alpha val="99000"/>
                  </a:srgbClr>
                </a:solidFill>
              </a:rPr>
            </a:br>
            <a:r>
              <a:rPr lang="en-US" sz="2000" b="1" dirty="0">
                <a:solidFill>
                  <a:srgbClr val="FFFFFF">
                    <a:alpha val="99000"/>
                  </a:srgbClr>
                </a:solidFill>
              </a:rPr>
              <a:t>Compute</a:t>
            </a:r>
          </a:p>
        </p:txBody>
      </p:sp>
      <p:sp>
        <p:nvSpPr>
          <p:cNvPr id="14" name="Rectangle 13"/>
          <p:cNvSpPr/>
          <p:nvPr/>
        </p:nvSpPr>
        <p:spPr>
          <a:xfrm>
            <a:off x="524691" y="1204695"/>
            <a:ext cx="3005482" cy="5556681"/>
          </a:xfrm>
          <a:prstGeom prst="rect">
            <a:avLst/>
          </a:prstGeom>
          <a:solidFill>
            <a:schemeClr val="accent6"/>
          </a:solidFill>
          <a:ln>
            <a:noFill/>
          </a:ln>
        </p:spPr>
        <p:style>
          <a:lnRef idx="2">
            <a:schemeClr val="accent5">
              <a:shade val="50000"/>
            </a:schemeClr>
          </a:lnRef>
          <a:fillRef idx="1">
            <a:schemeClr val="accent5"/>
          </a:fillRef>
          <a:effectRef idx="0">
            <a:schemeClr val="accent5"/>
          </a:effectRef>
          <a:fontRef idx="minor">
            <a:schemeClr val="lt1"/>
          </a:fontRef>
        </p:style>
        <p:txBody>
          <a:bodyPr lIns="93260" tIns="46631" rIns="93260" bIns="46631" rtlCol="0" anchor="b"/>
          <a:lstStyle/>
          <a:p>
            <a:pPr algn="r" defTabSz="932560"/>
            <a:r>
              <a:rPr lang="en-US" sz="2900" b="1" dirty="0" err="1">
                <a:solidFill>
                  <a:srgbClr val="FFFFFF"/>
                </a:solidFill>
              </a:rPr>
              <a:t>HyperVisor</a:t>
            </a:r>
            <a:endParaRPr lang="en-US" sz="2900" b="1" dirty="0">
              <a:solidFill>
                <a:srgbClr val="FFFFFF"/>
              </a:solidFill>
            </a:endParaRPr>
          </a:p>
        </p:txBody>
      </p:sp>
      <p:sp>
        <p:nvSpPr>
          <p:cNvPr id="15" name="Rectangle 14"/>
          <p:cNvSpPr/>
          <p:nvPr/>
        </p:nvSpPr>
        <p:spPr>
          <a:xfrm>
            <a:off x="802134" y="1476624"/>
            <a:ext cx="2450589" cy="3186179"/>
          </a:xfrm>
          <a:prstGeom prst="rect">
            <a:avLst/>
          </a:prstGeom>
          <a:solidFill>
            <a:schemeClr val="accent2">
              <a:lumMod val="40000"/>
              <a:lumOff val="60000"/>
            </a:schemeClr>
          </a:solidFill>
          <a:ln>
            <a:noFill/>
          </a:ln>
          <a:effectLst/>
        </p:spPr>
        <p:style>
          <a:lnRef idx="1">
            <a:schemeClr val="accent3"/>
          </a:lnRef>
          <a:fillRef idx="3">
            <a:schemeClr val="accent3"/>
          </a:fillRef>
          <a:effectRef idx="2">
            <a:schemeClr val="accent3"/>
          </a:effectRef>
          <a:fontRef idx="minor">
            <a:schemeClr val="lt1"/>
          </a:fontRef>
        </p:style>
        <p:txBody>
          <a:bodyPr lIns="93260" tIns="46631" rIns="93260" bIns="46631" rtlCol="0" anchor="b"/>
          <a:lstStyle/>
          <a:p>
            <a:pPr algn="r" defTabSz="932560"/>
            <a:r>
              <a:rPr lang="en-US" sz="2000" b="1" dirty="0">
                <a:solidFill>
                  <a:srgbClr val="FFFFFF">
                    <a:lumMod val="50000"/>
                  </a:srgbClr>
                </a:solidFill>
              </a:rPr>
              <a:t>VM</a:t>
            </a:r>
          </a:p>
        </p:txBody>
      </p:sp>
      <p:sp>
        <p:nvSpPr>
          <p:cNvPr id="17" name="TextBox 16"/>
          <p:cNvSpPr txBox="1"/>
          <p:nvPr/>
        </p:nvSpPr>
        <p:spPr>
          <a:xfrm>
            <a:off x="1000031" y="2491520"/>
            <a:ext cx="499176" cy="376684"/>
          </a:xfrm>
          <a:prstGeom prst="rect">
            <a:avLst/>
          </a:prstGeom>
          <a:noFill/>
        </p:spPr>
        <p:txBody>
          <a:bodyPr wrap="none" lIns="93260" tIns="46631" rIns="93260" bIns="46631" rtlCol="0">
            <a:spAutoFit/>
          </a:bodyPr>
          <a:lstStyle/>
          <a:p>
            <a:pPr defTabSz="932560"/>
            <a:r>
              <a:rPr lang="en-US" b="1" dirty="0" smtClean="0">
                <a:solidFill>
                  <a:srgbClr val="FFFFFF">
                    <a:lumMod val="50000"/>
                  </a:srgbClr>
                </a:solidFill>
              </a:rPr>
              <a:t>OS</a:t>
            </a:r>
          </a:p>
        </p:txBody>
      </p:sp>
      <p:sp>
        <p:nvSpPr>
          <p:cNvPr id="18" name="TextBox 17"/>
          <p:cNvSpPr txBox="1"/>
          <p:nvPr/>
        </p:nvSpPr>
        <p:spPr>
          <a:xfrm>
            <a:off x="981291" y="1731138"/>
            <a:ext cx="705259" cy="376684"/>
          </a:xfrm>
          <a:prstGeom prst="rect">
            <a:avLst/>
          </a:prstGeom>
          <a:noFill/>
        </p:spPr>
        <p:txBody>
          <a:bodyPr wrap="none" lIns="93260" tIns="46631" rIns="93260" bIns="46631" rtlCol="0">
            <a:spAutoFit/>
          </a:bodyPr>
          <a:lstStyle/>
          <a:p>
            <a:pPr defTabSz="932560"/>
            <a:r>
              <a:rPr lang="en-US" b="1" dirty="0" smtClean="0">
                <a:solidFill>
                  <a:srgbClr val="FFFFFF">
                    <a:lumMod val="50000"/>
                  </a:srgbClr>
                </a:solidFill>
              </a:rPr>
              <a:t>Data</a:t>
            </a:r>
            <a:endParaRPr lang="en-US" b="1" dirty="0">
              <a:solidFill>
                <a:srgbClr val="FFFFFF">
                  <a:lumMod val="50000"/>
                </a:srgbClr>
              </a:solidFill>
            </a:endParaRPr>
          </a:p>
        </p:txBody>
      </p:sp>
      <p:sp>
        <p:nvSpPr>
          <p:cNvPr id="19" name="TextBox 18"/>
          <p:cNvSpPr txBox="1"/>
          <p:nvPr/>
        </p:nvSpPr>
        <p:spPr>
          <a:xfrm>
            <a:off x="1000034" y="4012283"/>
            <a:ext cx="844283" cy="376684"/>
          </a:xfrm>
          <a:prstGeom prst="rect">
            <a:avLst/>
          </a:prstGeom>
          <a:noFill/>
        </p:spPr>
        <p:txBody>
          <a:bodyPr wrap="none" lIns="93260" tIns="46631" rIns="93260" bIns="46631" rtlCol="0">
            <a:spAutoFit/>
          </a:bodyPr>
          <a:lstStyle/>
          <a:p>
            <a:pPr defTabSz="932560"/>
            <a:r>
              <a:rPr lang="en-US" b="1" dirty="0" smtClean="0">
                <a:solidFill>
                  <a:srgbClr val="FFFFFF">
                    <a:lumMod val="50000"/>
                  </a:srgbClr>
                </a:solidFill>
              </a:rPr>
              <a:t>Cache</a:t>
            </a:r>
          </a:p>
        </p:txBody>
      </p:sp>
      <p:pic>
        <p:nvPicPr>
          <p:cNvPr id="22" name="Picture 4"/>
          <p:cNvPicPr>
            <a:picLocks noChangeAspect="1" noChangeArrowheads="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bwMode="auto">
          <a:xfrm>
            <a:off x="1822173" y="2402520"/>
            <a:ext cx="410511" cy="55689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p:cNvPicPr>
            <a:picLocks noChangeAspect="1" noChangeArrowheads="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bwMode="auto">
          <a:xfrm>
            <a:off x="1824236" y="1643829"/>
            <a:ext cx="406386" cy="55130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p:cNvPicPr>
            <a:picLocks noChangeAspect="1" noChangeArrowheads="1"/>
          </p:cNvPicPr>
          <p:nvPr/>
        </p:nvPicPr>
        <p:blipFill>
          <a:blip r:embed="rId2">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tretch>
            <a:fillRect/>
          </a:stretch>
        </p:blipFill>
        <p:spPr bwMode="auto">
          <a:xfrm>
            <a:off x="1822173" y="3922176"/>
            <a:ext cx="410511" cy="55689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r="4304" b="3215"/>
          <a:stretch/>
        </p:blipFill>
        <p:spPr bwMode="auto">
          <a:xfrm>
            <a:off x="1732293" y="3139369"/>
            <a:ext cx="590272" cy="601749"/>
          </a:xfrm>
          <a:prstGeom prst="ellipse">
            <a:avLst/>
          </a:prstGeom>
          <a:noFill/>
          <a:ln>
            <a:noFill/>
          </a:ln>
        </p:spPr>
      </p:pic>
      <p:sp>
        <p:nvSpPr>
          <p:cNvPr id="26" name="TextBox 25"/>
          <p:cNvSpPr txBox="1"/>
          <p:nvPr/>
        </p:nvSpPr>
        <p:spPr>
          <a:xfrm>
            <a:off x="1000034" y="3251902"/>
            <a:ext cx="574413" cy="376684"/>
          </a:xfrm>
          <a:prstGeom prst="rect">
            <a:avLst/>
          </a:prstGeom>
          <a:noFill/>
        </p:spPr>
        <p:txBody>
          <a:bodyPr wrap="none" lIns="93260" tIns="46631" rIns="93260" bIns="46631" rtlCol="0">
            <a:spAutoFit/>
          </a:bodyPr>
          <a:lstStyle/>
          <a:p>
            <a:pPr defTabSz="932560"/>
            <a:r>
              <a:rPr lang="en-US" b="1" dirty="0" smtClean="0">
                <a:solidFill>
                  <a:srgbClr val="FFFFFF">
                    <a:lumMod val="50000"/>
                  </a:srgbClr>
                </a:solidFill>
              </a:rPr>
              <a:t>ISO</a:t>
            </a:r>
            <a:endParaRPr lang="en-US" b="1" dirty="0">
              <a:solidFill>
                <a:srgbClr val="FFFFFF">
                  <a:lumMod val="50000"/>
                </a:srgbClr>
              </a:solidFill>
            </a:endParaRPr>
          </a:p>
        </p:txBody>
      </p:sp>
      <p:sp>
        <p:nvSpPr>
          <p:cNvPr id="28" name="Rectangle 27"/>
          <p:cNvSpPr/>
          <p:nvPr/>
        </p:nvSpPr>
        <p:spPr>
          <a:xfrm>
            <a:off x="8995942" y="1204695"/>
            <a:ext cx="2901844" cy="1795619"/>
          </a:xfrm>
          <a:prstGeom prst="rect">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lIns="93260" tIns="46631" rIns="93260" bIns="46631" rtlCol="0" anchor="b"/>
          <a:lstStyle/>
          <a:p>
            <a:pPr defTabSz="932560"/>
            <a:r>
              <a:rPr lang="en-US" sz="1200" dirty="0">
                <a:solidFill>
                  <a:srgbClr val="FFFFFF">
                    <a:alpha val="99000"/>
                  </a:srgbClr>
                </a:solidFill>
              </a:rPr>
              <a:t>Platform Storage Repository</a:t>
            </a:r>
          </a:p>
        </p:txBody>
      </p:sp>
      <p:sp>
        <p:nvSpPr>
          <p:cNvPr id="29" name="Rectangle 28"/>
          <p:cNvSpPr/>
          <p:nvPr/>
        </p:nvSpPr>
        <p:spPr>
          <a:xfrm>
            <a:off x="3782306" y="1204695"/>
            <a:ext cx="4928574" cy="1795621"/>
          </a:xfrm>
          <a:prstGeom prst="rect">
            <a:avLst/>
          </a:prstGeom>
          <a:solidFill>
            <a:schemeClr val="accent4"/>
          </a:solidFill>
          <a:ln>
            <a:noFill/>
          </a:ln>
          <a:effectLst/>
        </p:spPr>
        <p:style>
          <a:lnRef idx="1">
            <a:schemeClr val="accent5"/>
          </a:lnRef>
          <a:fillRef idx="2">
            <a:schemeClr val="accent5"/>
          </a:fillRef>
          <a:effectRef idx="1">
            <a:schemeClr val="accent5"/>
          </a:effectRef>
          <a:fontRef idx="minor">
            <a:schemeClr val="dk1"/>
          </a:fontRef>
        </p:style>
        <p:txBody>
          <a:bodyPr lIns="93260" tIns="46631" rIns="93260" bIns="46631" rtlCol="0" anchor="t"/>
          <a:lstStyle/>
          <a:p>
            <a:pPr algn="r" defTabSz="932560"/>
            <a:r>
              <a:rPr lang="en-US" sz="2900" dirty="0">
                <a:solidFill>
                  <a:srgbClr val="FFFFFF">
                    <a:alpha val="99000"/>
                  </a:srgbClr>
                </a:solidFill>
              </a:rPr>
              <a:t>Customer’s </a:t>
            </a:r>
          </a:p>
          <a:p>
            <a:pPr algn="r" defTabSz="932560"/>
            <a:r>
              <a:rPr lang="en-US" sz="2900" dirty="0">
                <a:solidFill>
                  <a:srgbClr val="FFFFFF">
                    <a:alpha val="99000"/>
                  </a:srgbClr>
                </a:solidFill>
              </a:rPr>
              <a:t>Storage </a:t>
            </a:r>
            <a:br>
              <a:rPr lang="en-US" sz="2900" dirty="0">
                <a:solidFill>
                  <a:srgbClr val="FFFFFF">
                    <a:alpha val="99000"/>
                  </a:srgbClr>
                </a:solidFill>
              </a:rPr>
            </a:br>
            <a:r>
              <a:rPr lang="en-US" sz="2900" dirty="0">
                <a:solidFill>
                  <a:srgbClr val="FFFFFF">
                    <a:alpha val="99000"/>
                  </a:srgbClr>
                </a:solidFill>
              </a:rPr>
              <a:t>Account</a:t>
            </a:r>
          </a:p>
        </p:txBody>
      </p:sp>
      <p:sp>
        <p:nvSpPr>
          <p:cNvPr id="31" name="Rectangle 30"/>
          <p:cNvSpPr/>
          <p:nvPr/>
        </p:nvSpPr>
        <p:spPr>
          <a:xfrm>
            <a:off x="3874316" y="2166652"/>
            <a:ext cx="1408798" cy="792713"/>
          </a:xfrm>
          <a:prstGeom prst="rect">
            <a:avLst/>
          </a:prstGeom>
          <a:blipFill>
            <a:blip r:embed="rId5"/>
            <a:stretch>
              <a:fillRect/>
            </a:stretch>
          </a:blipFill>
          <a:ln>
            <a:noFill/>
          </a:ln>
        </p:spPr>
        <p:style>
          <a:lnRef idx="2">
            <a:schemeClr val="accent2">
              <a:shade val="50000"/>
            </a:schemeClr>
          </a:lnRef>
          <a:fillRef idx="1">
            <a:schemeClr val="accent2"/>
          </a:fillRef>
          <a:effectRef idx="0">
            <a:schemeClr val="accent2"/>
          </a:effectRef>
          <a:fontRef idx="minor">
            <a:schemeClr val="lt1"/>
          </a:fontRef>
        </p:style>
        <p:txBody>
          <a:bodyPr lIns="93260" tIns="46631" rIns="93260" bIns="46631" rtlCol="0" anchor="ctr"/>
          <a:lstStyle/>
          <a:p>
            <a:pPr algn="ctr" defTabSz="932560"/>
            <a:endParaRPr lang="en-US" dirty="0">
              <a:solidFill>
                <a:srgbClr val="012654">
                  <a:alpha val="99000"/>
                </a:srgbClr>
              </a:solidFill>
            </a:endParaRPr>
          </a:p>
        </p:txBody>
      </p:sp>
      <p:sp>
        <p:nvSpPr>
          <p:cNvPr id="32" name="Rectangle 31"/>
          <p:cNvSpPr/>
          <p:nvPr/>
        </p:nvSpPr>
        <p:spPr>
          <a:xfrm>
            <a:off x="3870460" y="1273495"/>
            <a:ext cx="1409802" cy="792898"/>
          </a:xfrm>
          <a:prstGeom prst="rect">
            <a:avLst/>
          </a:prstGeom>
          <a:blipFill>
            <a:blip r:embed="rId5"/>
            <a:stretch>
              <a:fillRect/>
            </a:stretch>
          </a:blipFill>
          <a:ln>
            <a:noFill/>
          </a:ln>
        </p:spPr>
        <p:style>
          <a:lnRef idx="2">
            <a:schemeClr val="accent5">
              <a:shade val="50000"/>
            </a:schemeClr>
          </a:lnRef>
          <a:fillRef idx="1">
            <a:schemeClr val="accent5"/>
          </a:fillRef>
          <a:effectRef idx="0">
            <a:schemeClr val="accent5"/>
          </a:effectRef>
          <a:fontRef idx="minor">
            <a:schemeClr val="lt1"/>
          </a:fontRef>
        </p:style>
        <p:txBody>
          <a:bodyPr lIns="93260" tIns="46631" rIns="93260" bIns="46631" rtlCol="0" anchor="ctr"/>
          <a:lstStyle/>
          <a:p>
            <a:pPr algn="ctr" defTabSz="932560"/>
            <a:endParaRPr lang="en-US" dirty="0">
              <a:solidFill>
                <a:srgbClr val="012654">
                  <a:alpha val="99000"/>
                </a:srgbClr>
              </a:solidFill>
            </a:endParaRPr>
          </a:p>
        </p:txBody>
      </p:sp>
      <p:sp>
        <p:nvSpPr>
          <p:cNvPr id="37" name="TextBox 36"/>
          <p:cNvSpPr txBox="1"/>
          <p:nvPr/>
        </p:nvSpPr>
        <p:spPr>
          <a:xfrm>
            <a:off x="10032316" y="1204692"/>
            <a:ext cx="1865473" cy="721978"/>
          </a:xfrm>
          <a:prstGeom prst="rect">
            <a:avLst/>
          </a:prstGeom>
          <a:noFill/>
        </p:spPr>
        <p:txBody>
          <a:bodyPr wrap="square" lIns="93260" tIns="46631" rIns="93260" bIns="46631" rtlCol="0">
            <a:spAutoFit/>
          </a:bodyPr>
          <a:lstStyle/>
          <a:p>
            <a:pPr algn="r" defTabSz="932560"/>
            <a:r>
              <a:rPr lang="en-US" sz="2000" dirty="0">
                <a:solidFill>
                  <a:srgbClr val="FFFFFF">
                    <a:alpha val="99000"/>
                  </a:srgbClr>
                </a:solidFill>
              </a:rPr>
              <a:t>Stock </a:t>
            </a:r>
            <a:br>
              <a:rPr lang="en-US" sz="2000" dirty="0">
                <a:solidFill>
                  <a:srgbClr val="FFFFFF">
                    <a:alpha val="99000"/>
                  </a:srgbClr>
                </a:solidFill>
              </a:rPr>
            </a:br>
            <a:r>
              <a:rPr lang="en-US" sz="2000" dirty="0">
                <a:solidFill>
                  <a:srgbClr val="FFFFFF">
                    <a:alpha val="99000"/>
                  </a:srgbClr>
                </a:solidFill>
              </a:rPr>
              <a:t>Images</a:t>
            </a:r>
          </a:p>
        </p:txBody>
      </p:sp>
      <p:sp>
        <p:nvSpPr>
          <p:cNvPr id="38" name="Rectangle 37"/>
          <p:cNvSpPr/>
          <p:nvPr/>
        </p:nvSpPr>
        <p:spPr>
          <a:xfrm>
            <a:off x="3782306" y="3251902"/>
            <a:ext cx="2169451" cy="2429676"/>
          </a:xfrm>
          <a:prstGeom prst="rect">
            <a:avLst/>
          </a:prstGeom>
          <a:solidFill>
            <a:srgbClr val="92D050"/>
          </a:solidFill>
          <a:ln>
            <a:noFill/>
          </a:ln>
          <a:effectLst/>
        </p:spPr>
        <p:style>
          <a:lnRef idx="1">
            <a:schemeClr val="accent2"/>
          </a:lnRef>
          <a:fillRef idx="2">
            <a:schemeClr val="accent2"/>
          </a:fillRef>
          <a:effectRef idx="1">
            <a:schemeClr val="accent2"/>
          </a:effectRef>
          <a:fontRef idx="minor">
            <a:schemeClr val="dk1"/>
          </a:fontRef>
        </p:style>
        <p:txBody>
          <a:bodyPr lIns="93260" tIns="46631" rIns="93260" bIns="46631" rtlCol="0" anchor="b"/>
          <a:lstStyle/>
          <a:p>
            <a:pPr algn="r" defTabSz="932560"/>
            <a:r>
              <a:rPr lang="en-US" sz="2400" dirty="0">
                <a:solidFill>
                  <a:srgbClr val="FFFFFF">
                    <a:alpha val="99000"/>
                  </a:srgbClr>
                </a:solidFill>
              </a:rPr>
              <a:t>Provisioning Repository</a:t>
            </a:r>
          </a:p>
        </p:txBody>
      </p:sp>
      <p:sp>
        <p:nvSpPr>
          <p:cNvPr id="40" name="TextBox 39"/>
          <p:cNvSpPr txBox="1"/>
          <p:nvPr/>
        </p:nvSpPr>
        <p:spPr>
          <a:xfrm>
            <a:off x="3874318" y="4321689"/>
            <a:ext cx="1623939" cy="408075"/>
          </a:xfrm>
          <a:prstGeom prst="rect">
            <a:avLst/>
          </a:prstGeom>
          <a:noFill/>
        </p:spPr>
        <p:txBody>
          <a:bodyPr wrap="square" lIns="93260" tIns="46631" rIns="93260" bIns="46631" rtlCol="0">
            <a:spAutoFit/>
          </a:bodyPr>
          <a:lstStyle/>
          <a:p>
            <a:pPr algn="ctr" defTabSz="932560"/>
            <a:r>
              <a:rPr lang="en-US" sz="2000" b="1" dirty="0" err="1">
                <a:solidFill>
                  <a:srgbClr val="FFFFFF">
                    <a:alpha val="99000"/>
                  </a:srgbClr>
                </a:solidFill>
              </a:rPr>
              <a:t>Unattend</a:t>
            </a:r>
            <a:endParaRPr lang="en-US" sz="2400" b="1" dirty="0">
              <a:solidFill>
                <a:srgbClr val="FFFFFF">
                  <a:alpha val="99000"/>
                </a:srgbClr>
              </a:solidFill>
            </a:endParaRPr>
          </a:p>
        </p:txBody>
      </p:sp>
      <p:sp>
        <p:nvSpPr>
          <p:cNvPr id="34" name="Rectangular Callout 33"/>
          <p:cNvSpPr/>
          <p:nvPr/>
        </p:nvSpPr>
        <p:spPr>
          <a:xfrm>
            <a:off x="10008960" y="3794445"/>
            <a:ext cx="2351600" cy="1940460"/>
          </a:xfrm>
          <a:prstGeom prst="wedgeRectCallout">
            <a:avLst>
              <a:gd name="adj1" fmla="val -3888"/>
              <a:gd name="adj2" fmla="val 70904"/>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3260" tIns="46631" rIns="93260" bIns="46631" rtlCol="0" anchor="ctr"/>
          <a:lstStyle/>
          <a:p>
            <a:pPr algn="ctr" defTabSz="932560"/>
            <a:r>
              <a:rPr lang="en-US" sz="3300" dirty="0">
                <a:solidFill>
                  <a:srgbClr val="FFFF00">
                    <a:alpha val="99000"/>
                  </a:srgbClr>
                </a:solidFill>
                <a:effectLst>
                  <a:outerShdw blurRad="50800" dist="38100" dir="2700000" algn="tl" rotWithShape="0">
                    <a:prstClr val="black">
                      <a:alpha val="40000"/>
                    </a:prstClr>
                  </a:outerShdw>
                </a:effectLst>
              </a:rPr>
              <a:t>Add Server</a:t>
            </a:r>
          </a:p>
          <a:p>
            <a:pPr marL="291436" indent="-291436" defTabSz="932560">
              <a:buFont typeface="Wingdings" pitchFamily="2" charset="2"/>
              <a:buChar char="à"/>
            </a:pPr>
            <a:r>
              <a:rPr lang="en-US" sz="2000" dirty="0">
                <a:solidFill>
                  <a:srgbClr val="FFFF00">
                    <a:alpha val="99000"/>
                  </a:srgbClr>
                </a:solidFill>
                <a:effectLst>
                  <a:outerShdw blurRad="50800" dist="38100" dir="2700000" algn="tl" rotWithShape="0">
                    <a:prstClr val="black">
                      <a:alpha val="40000"/>
                    </a:prstClr>
                  </a:outerShdw>
                </a:effectLst>
                <a:sym typeface="Wingdings" pitchFamily="2" charset="2"/>
              </a:rPr>
              <a:t>Hostname</a:t>
            </a:r>
          </a:p>
          <a:p>
            <a:pPr marL="291436" indent="-291436" defTabSz="932560">
              <a:buFont typeface="Wingdings" pitchFamily="2" charset="2"/>
              <a:buChar char="à"/>
            </a:pPr>
            <a:r>
              <a:rPr lang="en-US" sz="2000" dirty="0">
                <a:solidFill>
                  <a:srgbClr val="FFFF00">
                    <a:alpha val="99000"/>
                  </a:srgbClr>
                </a:solidFill>
                <a:effectLst>
                  <a:outerShdw blurRad="50800" dist="38100" dir="2700000" algn="tl" rotWithShape="0">
                    <a:prstClr val="black">
                      <a:alpha val="40000"/>
                    </a:prstClr>
                  </a:outerShdw>
                </a:effectLst>
                <a:sym typeface="Wingdings" pitchFamily="2" charset="2"/>
              </a:rPr>
              <a:t>Password</a:t>
            </a:r>
          </a:p>
          <a:p>
            <a:pPr marL="291436" indent="-291436" defTabSz="932560">
              <a:buFont typeface="Wingdings" pitchFamily="2" charset="2"/>
              <a:buChar char="à"/>
            </a:pPr>
            <a:r>
              <a:rPr lang="en-US" sz="2400" dirty="0">
                <a:solidFill>
                  <a:srgbClr val="FFFF00">
                    <a:alpha val="99000"/>
                  </a:srgbClr>
                </a:solidFill>
                <a:effectLst>
                  <a:outerShdw blurRad="50800" dist="38100" dir="2700000" algn="tl" rotWithShape="0">
                    <a:prstClr val="black">
                      <a:alpha val="40000"/>
                    </a:prstClr>
                  </a:outerShdw>
                </a:effectLst>
                <a:sym typeface="Wingdings" pitchFamily="2" charset="2"/>
              </a:rPr>
              <a:t>…</a:t>
            </a: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668113" y="5876744"/>
            <a:ext cx="804506" cy="804183"/>
          </a:xfrm>
          <a:prstGeom prst="rect">
            <a:avLst/>
          </a:prstGeom>
          <a:noFill/>
          <a:extLst>
            <a:ext uri="{909E8E84-426E-40DD-AFC4-6F175D3DCCD1}">
              <a14:hiddenFill xmlns:a14="http://schemas.microsoft.com/office/drawing/2010/main">
                <a:solidFill>
                  <a:srgbClr val="FFFFFF"/>
                </a:solidFill>
              </a14:hiddenFill>
            </a:ext>
          </a:extLst>
        </p:spPr>
      </p:pic>
      <p:sp>
        <p:nvSpPr>
          <p:cNvPr id="43" name="Bent-Up Arrow 42"/>
          <p:cNvSpPr/>
          <p:nvPr/>
        </p:nvSpPr>
        <p:spPr>
          <a:xfrm>
            <a:off x="7320403" y="3000316"/>
            <a:ext cx="2688558" cy="2366277"/>
          </a:xfrm>
          <a:prstGeom prst="bentUpArrow">
            <a:avLst>
              <a:gd name="adj1" fmla="val 13476"/>
              <a:gd name="adj2" fmla="val 17180"/>
              <a:gd name="adj3" fmla="val 25000"/>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lIns="93260" tIns="46631" rIns="93260" bIns="46631" rtlCol="0" anchor="t"/>
          <a:lstStyle/>
          <a:p>
            <a:pPr algn="r" defTabSz="932560"/>
            <a:endParaRPr lang="en-US" sz="2000">
              <a:solidFill>
                <a:srgbClr val="FFFFFF">
                  <a:alpha val="99000"/>
                </a:srgbClr>
              </a:solidFill>
            </a:endParaRPr>
          </a:p>
        </p:txBody>
      </p:sp>
      <p:sp>
        <p:nvSpPr>
          <p:cNvPr id="44" name="Bent-Up Arrow 43"/>
          <p:cNvSpPr/>
          <p:nvPr/>
        </p:nvSpPr>
        <p:spPr>
          <a:xfrm rot="16200000">
            <a:off x="4928080" y="2469925"/>
            <a:ext cx="2553431" cy="1843354"/>
          </a:xfrm>
          <a:prstGeom prst="bentUpArrow">
            <a:avLst>
              <a:gd name="adj1" fmla="val 13269"/>
              <a:gd name="adj2" fmla="val 15721"/>
              <a:gd name="adj3" fmla="val 20782"/>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lIns="93260" tIns="46631" rIns="93260" bIns="46631" rtlCol="0" anchor="t"/>
          <a:lstStyle/>
          <a:p>
            <a:pPr algn="r" defTabSz="932560"/>
            <a:endParaRPr lang="en-US" sz="2000">
              <a:solidFill>
                <a:srgbClr val="FFFFFF">
                  <a:alpha val="99000"/>
                </a:srgbClr>
              </a:solidFill>
            </a:endParaRPr>
          </a:p>
        </p:txBody>
      </p:sp>
      <p:pic>
        <p:nvPicPr>
          <p:cNvPr id="1039" name="Picture 15"/>
          <p:cNvPicPr>
            <a:picLocks noChangeAspect="1" noChangeArrowheads="1"/>
          </p:cNvPicPr>
          <p:nvPr/>
        </p:nvPicPr>
        <p:blipFill>
          <a:blip r:embed="rId7">
            <a:duotone>
              <a:prstClr val="black"/>
              <a:schemeClr val="tx2">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3842121" y="1269328"/>
            <a:ext cx="420170" cy="571037"/>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5"/>
          <p:cNvPicPr>
            <a:picLocks noChangeAspect="1" noChangeArrowheads="1"/>
          </p:cNvPicPr>
          <p:nvPr/>
        </p:nvPicPr>
        <p:blipFill>
          <a:blip r:embed="rId7">
            <a:duotone>
              <a:prstClr val="black"/>
              <a:schemeClr val="tx2">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3842121" y="2143351"/>
            <a:ext cx="420170" cy="571037"/>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4"/>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1668950" y="5051607"/>
            <a:ext cx="716955" cy="629973"/>
          </a:xfrm>
          <a:prstGeom prst="rect">
            <a:avLst/>
          </a:prstGeom>
          <a:noFill/>
          <a:extLst>
            <a:ext uri="{909E8E84-426E-40DD-AFC4-6F175D3DCCD1}">
              <a14:hiddenFill xmlns:a14="http://schemas.microsoft.com/office/drawing/2010/main">
                <a:solidFill>
                  <a:srgbClr val="FFFFFF"/>
                </a:solidFill>
              </a14:hiddenFill>
            </a:ext>
          </a:extLst>
        </p:spPr>
      </p:pic>
      <p:sp>
        <p:nvSpPr>
          <p:cNvPr id="58" name="Up-Down Arrow 57"/>
          <p:cNvSpPr/>
          <p:nvPr/>
        </p:nvSpPr>
        <p:spPr>
          <a:xfrm>
            <a:off x="1914615" y="4567631"/>
            <a:ext cx="225627" cy="461586"/>
          </a:xfrm>
          <a:prstGeom prst="upDown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lIns="93260" tIns="46631" rIns="93260" bIns="46631" rtlCol="0" anchor="b"/>
          <a:lstStyle/>
          <a:p>
            <a:pPr algn="ctr" defTabSz="932560"/>
            <a:endParaRPr lang="en-US" sz="1200" b="1">
              <a:solidFill>
                <a:srgbClr val="FFFFFF"/>
              </a:solidFill>
            </a:endParaRPr>
          </a:p>
        </p:txBody>
      </p:sp>
      <p:sp>
        <p:nvSpPr>
          <p:cNvPr id="60" name="TextBox 59"/>
          <p:cNvSpPr txBox="1"/>
          <p:nvPr/>
        </p:nvSpPr>
        <p:spPr>
          <a:xfrm>
            <a:off x="1318244" y="5647471"/>
            <a:ext cx="1418368" cy="376684"/>
          </a:xfrm>
          <a:prstGeom prst="rect">
            <a:avLst/>
          </a:prstGeom>
          <a:noFill/>
        </p:spPr>
        <p:txBody>
          <a:bodyPr wrap="none" lIns="93260" tIns="46631" rIns="93260" bIns="46631" rtlCol="0">
            <a:spAutoFit/>
          </a:bodyPr>
          <a:lstStyle/>
          <a:p>
            <a:pPr defTabSz="932560"/>
            <a:r>
              <a:rPr lang="en-US" b="1" dirty="0" err="1" smtClean="0">
                <a:solidFill>
                  <a:srgbClr val="FFFFFF"/>
                </a:solidFill>
              </a:rPr>
              <a:t>Cache.VHD</a:t>
            </a:r>
            <a:endParaRPr lang="en-US" sz="2000" b="1" dirty="0">
              <a:solidFill>
                <a:srgbClr val="FFFFFF"/>
              </a:solidFill>
            </a:endParaRPr>
          </a:p>
        </p:txBody>
      </p:sp>
      <p:sp>
        <p:nvSpPr>
          <p:cNvPr id="61" name="Left-Right Arrow 60"/>
          <p:cNvSpPr/>
          <p:nvPr/>
        </p:nvSpPr>
        <p:spPr>
          <a:xfrm>
            <a:off x="2322564" y="2579181"/>
            <a:ext cx="1417337" cy="203581"/>
          </a:xfrm>
          <a:prstGeom prst="leftRight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lIns="93260" tIns="46631" rIns="93260" bIns="46631" rtlCol="0" anchor="b"/>
          <a:lstStyle/>
          <a:p>
            <a:pPr algn="ctr" defTabSz="932560"/>
            <a:endParaRPr lang="en-US" sz="1200" b="1">
              <a:solidFill>
                <a:srgbClr val="FFFFFF"/>
              </a:solidFill>
            </a:endParaRPr>
          </a:p>
        </p:txBody>
      </p:sp>
      <p:sp>
        <p:nvSpPr>
          <p:cNvPr id="62" name="Left-Right Arrow 61"/>
          <p:cNvSpPr/>
          <p:nvPr/>
        </p:nvSpPr>
        <p:spPr>
          <a:xfrm>
            <a:off x="2322561" y="1817692"/>
            <a:ext cx="1417338" cy="203581"/>
          </a:xfrm>
          <a:prstGeom prst="leftRightArrow">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lIns="93260" tIns="46631" rIns="93260" bIns="46631" rtlCol="0" anchor="b"/>
          <a:lstStyle/>
          <a:p>
            <a:pPr algn="ctr" defTabSz="932560"/>
            <a:endParaRPr lang="en-US" sz="1200" b="1" dirty="0">
              <a:solidFill>
                <a:srgbClr val="FFFFFF"/>
              </a:solidFill>
            </a:endParaRPr>
          </a:p>
        </p:txBody>
      </p:sp>
      <p:sp>
        <p:nvSpPr>
          <p:cNvPr id="63" name="Bent Arrow 62"/>
          <p:cNvSpPr/>
          <p:nvPr/>
        </p:nvSpPr>
        <p:spPr>
          <a:xfrm flipH="1">
            <a:off x="2322563" y="3270940"/>
            <a:ext cx="2545634" cy="437098"/>
          </a:xfrm>
          <a:prstGeom prst="bentArrow">
            <a:avLst>
              <a:gd name="adj1" fmla="val 25565"/>
              <a:gd name="adj2" fmla="val 25011"/>
              <a:gd name="adj3" fmla="val 24595"/>
              <a:gd name="adj4" fmla="val 50925"/>
            </a:avLst>
          </a:prstGeom>
          <a:solidFill>
            <a:schemeClr val="accent1"/>
          </a:solidFill>
          <a:ln>
            <a:noFill/>
          </a:ln>
          <a:effectLst/>
        </p:spPr>
        <p:style>
          <a:lnRef idx="1">
            <a:schemeClr val="accent6"/>
          </a:lnRef>
          <a:fillRef idx="2">
            <a:schemeClr val="accent6"/>
          </a:fillRef>
          <a:effectRef idx="1">
            <a:schemeClr val="accent6"/>
          </a:effectRef>
          <a:fontRef idx="minor">
            <a:schemeClr val="dk1"/>
          </a:fontRef>
        </p:style>
        <p:txBody>
          <a:bodyPr lIns="93260" tIns="46631" rIns="93260" bIns="46631" rtlCol="0" anchor="b"/>
          <a:lstStyle/>
          <a:p>
            <a:pPr algn="ctr" defTabSz="932560"/>
            <a:endParaRPr lang="en-US" sz="1200" b="1">
              <a:solidFill>
                <a:srgbClr val="F26522">
                  <a:lumMod val="50000"/>
                  <a:alpha val="99000"/>
                </a:srgbClr>
              </a:solidFill>
            </a:endParaRPr>
          </a:p>
        </p:txBody>
      </p:sp>
      <p:sp>
        <p:nvSpPr>
          <p:cNvPr id="50" name="Rectangle 49"/>
          <p:cNvSpPr/>
          <p:nvPr/>
        </p:nvSpPr>
        <p:spPr>
          <a:xfrm>
            <a:off x="6218241" y="4668318"/>
            <a:ext cx="2266557" cy="1012234"/>
          </a:xfrm>
          <a:prstGeom prst="rect">
            <a:avLst/>
          </a:prstGeom>
          <a:solidFill>
            <a:schemeClr val="accent5"/>
          </a:solidFill>
          <a:ln>
            <a:noFill/>
          </a:ln>
          <a:effectLst/>
        </p:spPr>
        <p:style>
          <a:lnRef idx="1">
            <a:schemeClr val="accent5"/>
          </a:lnRef>
          <a:fillRef idx="3">
            <a:schemeClr val="accent5"/>
          </a:fillRef>
          <a:effectRef idx="2">
            <a:schemeClr val="accent5"/>
          </a:effectRef>
          <a:fontRef idx="minor">
            <a:schemeClr val="lt1"/>
          </a:fontRef>
        </p:style>
        <p:txBody>
          <a:bodyPr lIns="93260" tIns="46631" rIns="93260" bIns="46631" rtlCol="0" anchor="t"/>
          <a:lstStyle/>
          <a:p>
            <a:pPr algn="r" defTabSz="932560"/>
            <a:r>
              <a:rPr lang="en-US" sz="2000" dirty="0">
                <a:solidFill>
                  <a:srgbClr val="FFFFFF">
                    <a:alpha val="99000"/>
                  </a:srgbClr>
                </a:solidFill>
              </a:rPr>
              <a:t/>
            </a:r>
            <a:br>
              <a:rPr lang="en-US" sz="2000" dirty="0">
                <a:solidFill>
                  <a:srgbClr val="FFFFFF">
                    <a:alpha val="99000"/>
                  </a:srgbClr>
                </a:solidFill>
              </a:rPr>
            </a:br>
            <a:r>
              <a:rPr lang="en-US" sz="2000" b="1" dirty="0">
                <a:solidFill>
                  <a:srgbClr val="FFFFFF">
                    <a:alpha val="99000"/>
                  </a:srgbClr>
                </a:solidFill>
              </a:rPr>
              <a:t>Storage</a:t>
            </a:r>
          </a:p>
        </p:txBody>
      </p:sp>
      <p:pic>
        <p:nvPicPr>
          <p:cNvPr id="1026" name="Picture 2" descr="C:\Users\Greg\Desktop\Misc\DVD_ART36\Artwork_Imagery\Icons - Illustrations\_ WINDOWS SERVER ICONS\Media\Media DVD CD Disc.pn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1116" t="2000" r="4012" b="4283"/>
          <a:stretch/>
        </p:blipFill>
        <p:spPr bwMode="auto">
          <a:xfrm>
            <a:off x="9117773" y="1313261"/>
            <a:ext cx="1100680" cy="1095964"/>
          </a:xfrm>
          <a:prstGeom prst="ellipse">
            <a:avLst/>
          </a:prstGeom>
          <a:noFill/>
          <a:extLst>
            <a:ext uri="{909E8E84-426E-40DD-AFC4-6F175D3DCCD1}">
              <a14:hiddenFill xmlns:a14="http://schemas.microsoft.com/office/drawing/2010/main">
                <a:solidFill>
                  <a:srgbClr val="FFFFFF"/>
                </a:solidFill>
              </a14:hiddenFill>
            </a:ext>
          </a:extLst>
        </p:spPr>
      </p:pic>
      <p:pic>
        <p:nvPicPr>
          <p:cNvPr id="42" name="Picture 2" descr="C:\Users\Greg\Desktop\Misc\DVD_ART36\Artwork_Imagery\Icons - Illustrations\_ WINDOWS SERVER ICONS\Media\Media DVD CD Disc.png"/>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1116" t="2000" r="4012" b="4283"/>
          <a:stretch/>
        </p:blipFill>
        <p:spPr bwMode="auto">
          <a:xfrm>
            <a:off x="9853250" y="1669944"/>
            <a:ext cx="1100680" cy="1095964"/>
          </a:xfrm>
          <a:prstGeom prst="ellipse">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868200" y="2578210"/>
            <a:ext cx="1112513" cy="376684"/>
          </a:xfrm>
          <a:prstGeom prst="rect">
            <a:avLst/>
          </a:prstGeom>
        </p:spPr>
        <p:txBody>
          <a:bodyPr wrap="square" lIns="93260" tIns="46631" rIns="93260" bIns="46631">
            <a:spAutoFit/>
          </a:bodyPr>
          <a:lstStyle/>
          <a:p>
            <a:pPr algn="ctr" defTabSz="932560"/>
            <a:r>
              <a:rPr lang="en-US" dirty="0">
                <a:solidFill>
                  <a:srgbClr val="FFFFFF">
                    <a:alpha val="99000"/>
                  </a:srgbClr>
                </a:solidFill>
              </a:rPr>
              <a:t>OS </a:t>
            </a:r>
            <a:r>
              <a:rPr lang="en-US" dirty="0" smtClean="0">
                <a:solidFill>
                  <a:srgbClr val="FFFFFF">
                    <a:alpha val="99000"/>
                  </a:srgbClr>
                </a:solidFill>
              </a:rPr>
              <a:t>Disk</a:t>
            </a:r>
            <a:endParaRPr lang="en-US" dirty="0">
              <a:solidFill>
                <a:srgbClr val="FFFFFF">
                  <a:alpha val="99000"/>
                </a:srgbClr>
              </a:solidFill>
            </a:endParaRPr>
          </a:p>
        </p:txBody>
      </p:sp>
      <p:sp>
        <p:nvSpPr>
          <p:cNvPr id="7" name="Rectangle 6"/>
          <p:cNvSpPr/>
          <p:nvPr/>
        </p:nvSpPr>
        <p:spPr>
          <a:xfrm>
            <a:off x="4682289" y="1698943"/>
            <a:ext cx="1685629" cy="376684"/>
          </a:xfrm>
          <a:prstGeom prst="rect">
            <a:avLst/>
          </a:prstGeom>
        </p:spPr>
        <p:txBody>
          <a:bodyPr wrap="square" lIns="93260" tIns="46631" rIns="93260" bIns="46631">
            <a:spAutoFit/>
          </a:bodyPr>
          <a:lstStyle/>
          <a:p>
            <a:pPr algn="ctr" defTabSz="932560"/>
            <a:r>
              <a:rPr lang="en-US" dirty="0">
                <a:solidFill>
                  <a:srgbClr val="FFFFFF">
                    <a:alpha val="99000"/>
                  </a:srgbClr>
                </a:solidFill>
              </a:rPr>
              <a:t>Data </a:t>
            </a:r>
            <a:r>
              <a:rPr lang="en-US" dirty="0" smtClean="0">
                <a:solidFill>
                  <a:srgbClr val="FFFFFF">
                    <a:alpha val="99000"/>
                  </a:srgbClr>
                </a:solidFill>
              </a:rPr>
              <a:t>Disk</a:t>
            </a:r>
            <a:endParaRPr lang="en-US" dirty="0">
              <a:solidFill>
                <a:srgbClr val="FFFFFF">
                  <a:alpha val="99000"/>
                </a:srgbClr>
              </a:solidFill>
            </a:endParaRPr>
          </a:p>
        </p:txBody>
      </p:sp>
      <p:pic>
        <p:nvPicPr>
          <p:cNvPr id="51" name="Picture 50"/>
          <p:cNvPicPr>
            <a:picLocks noChangeAspect="1"/>
          </p:cNvPicPr>
          <p:nvPr/>
        </p:nvPicPr>
        <p:blipFill>
          <a:blip r:embed="rId10" cstate="print">
            <a:lum bright="70000" contrast="-70000"/>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334492" y="4764677"/>
            <a:ext cx="2099202" cy="243907"/>
          </a:xfrm>
          <a:prstGeom prst="rect">
            <a:avLst/>
          </a:prstGeom>
        </p:spPr>
      </p:pic>
      <p:pic>
        <p:nvPicPr>
          <p:cNvPr id="54" name="Picture 53"/>
          <p:cNvPicPr>
            <a:picLocks noChangeAspect="1"/>
          </p:cNvPicPr>
          <p:nvPr/>
        </p:nvPicPr>
        <p:blipFill>
          <a:blip r:embed="rId10" cstate="print">
            <a:lum bright="70000" contrast="-70000"/>
            <a:extLst>
              <a:ext uri="{BEBA8EAE-BF5A-486C-A8C5-ECC9F3942E4B}">
                <a14:imgProps xmlns:a14="http://schemas.microsoft.com/office/drawing/2010/main">
                  <a14:imgLayer r:embed="rId11">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334492" y="5834745"/>
            <a:ext cx="2099202" cy="243907"/>
          </a:xfrm>
          <a:prstGeom prst="rect">
            <a:avLst/>
          </a:prstGeom>
        </p:spPr>
      </p:pic>
      <p:pic>
        <p:nvPicPr>
          <p:cNvPr id="1029" name="Picture 5"/>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6218238" y="5819938"/>
            <a:ext cx="1028380" cy="1027967"/>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p:cNvPicPr>
            <a:picLocks noChangeAspect="1" noChangeArrowheads="1"/>
          </p:cNvPicPr>
          <p:nvPr/>
        </p:nvPicPr>
        <p:blipFill>
          <a:blip r:embed="rId13">
            <a:biLevel thresh="75000"/>
            <a:extLst>
              <a:ext uri="{28A0092B-C50C-407E-A947-70E740481C1C}">
                <a14:useLocalDpi xmlns:a14="http://schemas.microsoft.com/office/drawing/2010/main" val="0"/>
              </a:ext>
            </a:extLst>
          </a:blip>
          <a:stretch>
            <a:fillRect/>
          </a:stretch>
        </p:blipFill>
        <p:spPr bwMode="auto">
          <a:xfrm>
            <a:off x="10965052" y="5196340"/>
            <a:ext cx="667683" cy="1695423"/>
          </a:xfrm>
          <a:prstGeom prst="rect">
            <a:avLst/>
          </a:prstGeom>
          <a:noFill/>
          <a:ln>
            <a:solidFill>
              <a:schemeClr val="tx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5393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par>
                          <p:cTn id="13" fill="hold">
                            <p:stCondLst>
                              <p:cond delay="500"/>
                            </p:stCondLst>
                            <p:childTnLst>
                              <p:par>
                                <p:cTn id="14" presetID="42" presetClass="path" presetSubtype="0" accel="50000" decel="50000" fill="hold" nodeType="afterEffect">
                                  <p:stCondLst>
                                    <p:cond delay="0"/>
                                  </p:stCondLst>
                                  <p:childTnLst>
                                    <p:animMotion origin="layout" path="M -1.45833E-6 -2.59259E-6 L -0.27877 -2.59259E-6 " pathEditMode="relative" rAng="0" ptsTypes="AA">
                                      <p:cBhvr>
                                        <p:cTn id="15" dur="2000" fill="hold"/>
                                        <p:tgtEl>
                                          <p:spTgt spid="1028"/>
                                        </p:tgtEl>
                                        <p:attrNameLst>
                                          <p:attrName>ppt_x</p:attrName>
                                          <p:attrName>ppt_y</p:attrName>
                                        </p:attrNameLst>
                                      </p:cBhvr>
                                      <p:rCtr x="-13945" y="0"/>
                                    </p:animMotion>
                                  </p:childTnLst>
                                </p:cTn>
                              </p:par>
                            </p:childTnLst>
                          </p:cTn>
                        </p:par>
                      </p:childTnLst>
                    </p:cTn>
                  </p:par>
                  <p:par>
                    <p:cTn id="16" fill="hold">
                      <p:stCondLst>
                        <p:cond delay="indefinite"/>
                      </p:stCondLst>
                      <p:childTnLst>
                        <p:par>
                          <p:cTn id="17" fill="hold">
                            <p:stCondLst>
                              <p:cond delay="0"/>
                            </p:stCondLst>
                            <p:childTnLst>
                              <p:par>
                                <p:cTn id="18" presetID="45" presetClass="exit" presetSubtype="0" fill="hold" nodeType="clickEffect">
                                  <p:stCondLst>
                                    <p:cond delay="0"/>
                                  </p:stCondLst>
                                  <p:childTnLst>
                                    <p:animEffect transition="out" filter="fade">
                                      <p:cBhvr>
                                        <p:cTn id="19" dur="2000"/>
                                        <p:tgtEl>
                                          <p:spTgt spid="1028"/>
                                        </p:tgtEl>
                                      </p:cBhvr>
                                    </p:animEffect>
                                    <p:anim calcmode="lin" valueType="num">
                                      <p:cBhvr>
                                        <p:cTn id="20" dur="2000"/>
                                        <p:tgtEl>
                                          <p:spTgt spid="10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1" dur="2000"/>
                                        <p:tgtEl>
                                          <p:spTgt spid="1028"/>
                                        </p:tgtEl>
                                        <p:attrNameLst>
                                          <p:attrName>ppt_h</p:attrName>
                                        </p:attrNameLst>
                                      </p:cBhvr>
                                      <p:tavLst>
                                        <p:tav tm="0">
                                          <p:val>
                                            <p:strVal val="ppt_h"/>
                                          </p:val>
                                        </p:tav>
                                        <p:tav tm="100000">
                                          <p:val>
                                            <p:strVal val="ppt_h"/>
                                          </p:val>
                                        </p:tav>
                                      </p:tavLst>
                                    </p:anim>
                                    <p:set>
                                      <p:cBhvr>
                                        <p:cTn id="22" dur="1" fill="hold">
                                          <p:stCondLst>
                                            <p:cond delay="1999"/>
                                          </p:stCondLst>
                                        </p:cTn>
                                        <p:tgtEl>
                                          <p:spTgt spid="1028"/>
                                        </p:tgtEl>
                                        <p:attrNameLst>
                                          <p:attrName>style.visibility</p:attrName>
                                        </p:attrNameLst>
                                      </p:cBhvr>
                                      <p:to>
                                        <p:strVal val="hidden"/>
                                      </p:to>
                                    </p:set>
                                  </p:childTnLst>
                                </p:cTn>
                              </p:par>
                              <p:par>
                                <p:cTn id="23" presetID="45" presetClass="entr" presetSubtype="0" fill="hold" nodeType="withEffect">
                                  <p:stCondLst>
                                    <p:cond delay="0"/>
                                  </p:stCondLst>
                                  <p:childTnLst>
                                    <p:set>
                                      <p:cBhvr>
                                        <p:cTn id="24" dur="1" fill="hold">
                                          <p:stCondLst>
                                            <p:cond delay="0"/>
                                          </p:stCondLst>
                                        </p:cTn>
                                        <p:tgtEl>
                                          <p:spTgt spid="1029"/>
                                        </p:tgtEl>
                                        <p:attrNameLst>
                                          <p:attrName>style.visibility</p:attrName>
                                        </p:attrNameLst>
                                      </p:cBhvr>
                                      <p:to>
                                        <p:strVal val="visible"/>
                                      </p:to>
                                    </p:set>
                                    <p:animEffect transition="in" filter="fade">
                                      <p:cBhvr>
                                        <p:cTn id="25" dur="2000"/>
                                        <p:tgtEl>
                                          <p:spTgt spid="1029"/>
                                        </p:tgtEl>
                                      </p:cBhvr>
                                    </p:animEffect>
                                    <p:anim calcmode="lin" valueType="num">
                                      <p:cBhvr>
                                        <p:cTn id="26" dur="2000" fill="hold"/>
                                        <p:tgtEl>
                                          <p:spTgt spid="1029"/>
                                        </p:tgtEl>
                                        <p:attrNameLst>
                                          <p:attrName>ppt_w</p:attrName>
                                        </p:attrNameLst>
                                      </p:cBhvr>
                                      <p:tavLst>
                                        <p:tav tm="0" fmla="#ppt_w*sin(2.5*pi*$)">
                                          <p:val>
                                            <p:fltVal val="0"/>
                                          </p:val>
                                        </p:tav>
                                        <p:tav tm="100000">
                                          <p:val>
                                            <p:fltVal val="1"/>
                                          </p:val>
                                        </p:tav>
                                      </p:tavLst>
                                    </p:anim>
                                    <p:anim calcmode="lin" valueType="num">
                                      <p:cBhvr>
                                        <p:cTn id="27" dur="2000" fill="hold"/>
                                        <p:tgtEl>
                                          <p:spTgt spid="1029"/>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50" presetClass="path" presetSubtype="0" accel="50000" decel="50000" fill="hold" nodeType="clickEffect">
                                  <p:stCondLst>
                                    <p:cond delay="0"/>
                                  </p:stCondLst>
                                  <p:childTnLst>
                                    <p:animMotion origin="layout" path="M -0.00026 -0.00047 L -0.00026 -0.17284 C -0.00026 -0.25128 -0.04143 -0.34845 -0.07516 -0.34845 L -0.15136 -0.34845 " pathEditMode="relative" rAng="16200000" ptsTypes="FfFF">
                                      <p:cBhvr>
                                        <p:cTn id="31" dur="2000" fill="hold"/>
                                        <p:tgtEl>
                                          <p:spTgt spid="1029"/>
                                        </p:tgtEl>
                                        <p:attrNameLst>
                                          <p:attrName>ppt_x</p:attrName>
                                          <p:attrName>ppt_y</p:attrName>
                                        </p:attrNameLst>
                                      </p:cBhvr>
                                      <p:rCtr x="-7555" y="-17399"/>
                                    </p:animMotion>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2" nodeType="clickEffect">
                                  <p:stCondLst>
                                    <p:cond delay="0"/>
                                  </p:stCondLst>
                                  <p:childTnLst>
                                    <p:set>
                                      <p:cBhvr>
                                        <p:cTn id="39" dur="1" fill="hold">
                                          <p:stCondLst>
                                            <p:cond delay="0"/>
                                          </p:stCondLst>
                                        </p:cTn>
                                        <p:tgtEl>
                                          <p:spTgt spid="43"/>
                                        </p:tgtEl>
                                        <p:attrNameLst>
                                          <p:attrName>style.visibility</p:attrName>
                                        </p:attrNameLst>
                                      </p:cBhvr>
                                      <p:to>
                                        <p:strVal val="visible"/>
                                      </p:to>
                                    </p:set>
                                  </p:childTnLst>
                                </p:cTn>
                              </p:par>
                              <p:par>
                                <p:cTn id="40" presetID="27" presetClass="emph" presetSubtype="0" fill="remove" grpId="0" nodeType="withEffect">
                                  <p:stCondLst>
                                    <p:cond delay="0"/>
                                  </p:stCondLst>
                                  <p:childTnLst>
                                    <p:animClr clrSpc="rgb" dir="cw">
                                      <p:cBhvr override="childStyle">
                                        <p:cTn id="41" dur="250" autoRev="1" fill="remove"/>
                                        <p:tgtEl>
                                          <p:spTgt spid="43"/>
                                        </p:tgtEl>
                                        <p:attrNameLst>
                                          <p:attrName>style.color</p:attrName>
                                        </p:attrNameLst>
                                      </p:cBhvr>
                                      <p:to>
                                        <a:schemeClr val="bg1"/>
                                      </p:to>
                                    </p:animClr>
                                    <p:animClr clrSpc="rgb" dir="cw">
                                      <p:cBhvr>
                                        <p:cTn id="42" dur="250" autoRev="1" fill="remove"/>
                                        <p:tgtEl>
                                          <p:spTgt spid="43"/>
                                        </p:tgtEl>
                                        <p:attrNameLst>
                                          <p:attrName>fillcolor</p:attrName>
                                        </p:attrNameLst>
                                      </p:cBhvr>
                                      <p:to>
                                        <a:schemeClr val="bg1"/>
                                      </p:to>
                                    </p:animClr>
                                    <p:set>
                                      <p:cBhvr>
                                        <p:cTn id="43" dur="250" autoRev="1" fill="remove"/>
                                        <p:tgtEl>
                                          <p:spTgt spid="43"/>
                                        </p:tgtEl>
                                        <p:attrNameLst>
                                          <p:attrName>fill.type</p:attrName>
                                        </p:attrNameLst>
                                      </p:cBhvr>
                                      <p:to>
                                        <p:strVal val="solid"/>
                                      </p:to>
                                    </p:set>
                                    <p:set>
                                      <p:cBhvr>
                                        <p:cTn id="44" dur="250" autoRev="1" fill="remove"/>
                                        <p:tgtEl>
                                          <p:spTgt spid="43"/>
                                        </p:tgtEl>
                                        <p:attrNameLst>
                                          <p:attrName>fill.on</p:attrName>
                                        </p:attrNameLst>
                                      </p:cBhvr>
                                      <p:to>
                                        <p:strVal val="true"/>
                                      </p:to>
                                    </p:set>
                                  </p:childTnLst>
                                </p:cTn>
                              </p:par>
                              <p:par>
                                <p:cTn id="45" presetID="22" presetClass="exit" presetSubtype="4" fill="hold" grpId="1" nodeType="withEffect">
                                  <p:stCondLst>
                                    <p:cond delay="500"/>
                                  </p:stCondLst>
                                  <p:childTnLst>
                                    <p:animEffect transition="out" filter="wipe(down)">
                                      <p:cBhvr>
                                        <p:cTn id="46" dur="500"/>
                                        <p:tgtEl>
                                          <p:spTgt spid="43"/>
                                        </p:tgtEl>
                                      </p:cBhvr>
                                    </p:animEffect>
                                    <p:set>
                                      <p:cBhvr>
                                        <p:cTn id="47" dur="1" fill="hold">
                                          <p:stCondLst>
                                            <p:cond delay="499"/>
                                          </p:stCondLst>
                                        </p:cTn>
                                        <p:tgtEl>
                                          <p:spTgt spid="43"/>
                                        </p:tgtEl>
                                        <p:attrNameLst>
                                          <p:attrName>style.visibility</p:attrName>
                                        </p:attrNameLst>
                                      </p:cBhvr>
                                      <p:to>
                                        <p:strVal val="hidden"/>
                                      </p:to>
                                    </p:set>
                                  </p:childTnLst>
                                </p:cTn>
                              </p:par>
                            </p:childTnLst>
                          </p:cTn>
                        </p:par>
                        <p:par>
                          <p:cTn id="48" fill="hold">
                            <p:stCondLst>
                              <p:cond delay="1000"/>
                            </p:stCondLst>
                            <p:childTnLst>
                              <p:par>
                                <p:cTn id="49" presetID="1" presetClass="entr" presetSubtype="0" fill="hold" grpId="2" nodeType="after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childTnLst>
                          </p:cTn>
                        </p:par>
                        <p:par>
                          <p:cTn id="51" fill="hold">
                            <p:stCondLst>
                              <p:cond delay="1000"/>
                            </p:stCondLst>
                            <p:childTnLst>
                              <p:par>
                                <p:cTn id="52" presetID="27" presetClass="emph" presetSubtype="0" fill="remove" grpId="0" nodeType="afterEffect">
                                  <p:stCondLst>
                                    <p:cond delay="0"/>
                                  </p:stCondLst>
                                  <p:childTnLst>
                                    <p:animClr clrSpc="rgb" dir="cw">
                                      <p:cBhvr override="childStyle">
                                        <p:cTn id="53" dur="250" autoRev="1" fill="remove"/>
                                        <p:tgtEl>
                                          <p:spTgt spid="44"/>
                                        </p:tgtEl>
                                        <p:attrNameLst>
                                          <p:attrName>style.color</p:attrName>
                                        </p:attrNameLst>
                                      </p:cBhvr>
                                      <p:to>
                                        <a:schemeClr val="bg1"/>
                                      </p:to>
                                    </p:animClr>
                                    <p:animClr clrSpc="rgb" dir="cw">
                                      <p:cBhvr>
                                        <p:cTn id="54" dur="250" autoRev="1" fill="remove"/>
                                        <p:tgtEl>
                                          <p:spTgt spid="44"/>
                                        </p:tgtEl>
                                        <p:attrNameLst>
                                          <p:attrName>fillcolor</p:attrName>
                                        </p:attrNameLst>
                                      </p:cBhvr>
                                      <p:to>
                                        <a:schemeClr val="bg1"/>
                                      </p:to>
                                    </p:animClr>
                                    <p:set>
                                      <p:cBhvr>
                                        <p:cTn id="55" dur="250" autoRev="1" fill="remove"/>
                                        <p:tgtEl>
                                          <p:spTgt spid="44"/>
                                        </p:tgtEl>
                                        <p:attrNameLst>
                                          <p:attrName>fill.type</p:attrName>
                                        </p:attrNameLst>
                                      </p:cBhvr>
                                      <p:to>
                                        <p:strVal val="solid"/>
                                      </p:to>
                                    </p:set>
                                    <p:set>
                                      <p:cBhvr>
                                        <p:cTn id="56" dur="250" autoRev="1" fill="remove"/>
                                        <p:tgtEl>
                                          <p:spTgt spid="44"/>
                                        </p:tgtEl>
                                        <p:attrNameLst>
                                          <p:attrName>fill.on</p:attrName>
                                        </p:attrNameLst>
                                      </p:cBhvr>
                                      <p:to>
                                        <p:strVal val="true"/>
                                      </p:to>
                                    </p:set>
                                  </p:childTnLst>
                                </p:cTn>
                              </p:par>
                              <p:par>
                                <p:cTn id="57" presetID="22" presetClass="exit" presetSubtype="4" fill="hold" grpId="1" nodeType="withEffect">
                                  <p:stCondLst>
                                    <p:cond delay="500"/>
                                  </p:stCondLst>
                                  <p:childTnLst>
                                    <p:animEffect transition="out" filter="wipe(down)">
                                      <p:cBhvr>
                                        <p:cTn id="58" dur="500"/>
                                        <p:tgtEl>
                                          <p:spTgt spid="44"/>
                                        </p:tgtEl>
                                      </p:cBhvr>
                                    </p:animEffect>
                                    <p:set>
                                      <p:cBhvr>
                                        <p:cTn id="59" dur="1" fill="hold">
                                          <p:stCondLst>
                                            <p:cond delay="499"/>
                                          </p:stCondLst>
                                        </p:cTn>
                                        <p:tgtEl>
                                          <p:spTgt spid="44"/>
                                        </p:tgtEl>
                                        <p:attrNameLst>
                                          <p:attrName>style.visibility</p:attrName>
                                        </p:attrNameLst>
                                      </p:cBhvr>
                                      <p:to>
                                        <p:strVal val="hidden"/>
                                      </p:to>
                                    </p:set>
                                  </p:childTnLst>
                                </p:cTn>
                              </p:par>
                              <p:par>
                                <p:cTn id="60" presetID="10" presetClass="entr" presetSubtype="0" fill="hold" grpId="0" nodeType="withEffect">
                                  <p:stCondLst>
                                    <p:cond delay="50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039"/>
                                        </p:tgtEl>
                                        <p:attrNameLst>
                                          <p:attrName>style.visibility</p:attrName>
                                        </p:attrNameLst>
                                      </p:cBhvr>
                                      <p:to>
                                        <p:strVal val="visible"/>
                                      </p:to>
                                    </p:set>
                                    <p:animEffect transition="in" filter="fade">
                                      <p:cBhvr>
                                        <p:cTn id="70" dur="500"/>
                                        <p:tgtEl>
                                          <p:spTgt spid="1039"/>
                                        </p:tgtEl>
                                      </p:cBhvr>
                                    </p:animEffect>
                                  </p:childTnLst>
                                </p:cTn>
                              </p:par>
                              <p:par>
                                <p:cTn id="71" presetID="10" presetClass="entr" presetSubtype="0" fill="hold"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500"/>
                                        <p:tgtEl>
                                          <p:spTgt spid="52"/>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wipe(down)">
                                      <p:cBhvr>
                                        <p:cTn id="83" dur="500"/>
                                        <p:tgtEl>
                                          <p:spTgt spid="57"/>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60"/>
                                        </p:tgtEl>
                                        <p:attrNameLst>
                                          <p:attrName>style.visibility</p:attrName>
                                        </p:attrNameLst>
                                      </p:cBhvr>
                                      <p:to>
                                        <p:strVal val="visible"/>
                                      </p:to>
                                    </p:set>
                                    <p:animEffect transition="in" filter="wipe(down)">
                                      <p:cBhvr>
                                        <p:cTn id="86" dur="500"/>
                                        <p:tgtEl>
                                          <p:spTgt spid="60"/>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childTnLst>
                          </p:cTn>
                        </p:par>
                        <p:par>
                          <p:cTn id="94" fill="hold">
                            <p:stCondLst>
                              <p:cond delay="1000"/>
                            </p:stCondLst>
                            <p:childTnLst>
                              <p:par>
                                <p:cTn id="95" presetID="10"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childTnLst>
                          </p:cTn>
                        </p:par>
                        <p:par>
                          <p:cTn id="98" fill="hold">
                            <p:stCondLst>
                              <p:cond delay="1500"/>
                            </p:stCondLst>
                            <p:childTnLst>
                              <p:par>
                                <p:cTn id="99" presetID="16" presetClass="entr" presetSubtype="42" fill="hold" grpId="0" nodeType="after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barn(outHorizontal)">
                                      <p:cBhvr>
                                        <p:cTn id="101" dur="500"/>
                                        <p:tgtEl>
                                          <p:spTgt spid="58"/>
                                        </p:tgtEl>
                                      </p:cBhvr>
                                    </p:animEffect>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nodeType="clickEffect">
                                  <p:stCondLst>
                                    <p:cond delay="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1000"/>
                                        <p:tgtEl>
                                          <p:spTgt spid="22"/>
                                        </p:tgtEl>
                                      </p:cBhvr>
                                    </p:animEffect>
                                    <p:anim calcmode="lin" valueType="num">
                                      <p:cBhvr>
                                        <p:cTn id="107" dur="1000" fill="hold"/>
                                        <p:tgtEl>
                                          <p:spTgt spid="22"/>
                                        </p:tgtEl>
                                        <p:attrNameLst>
                                          <p:attrName>ppt_x</p:attrName>
                                        </p:attrNameLst>
                                      </p:cBhvr>
                                      <p:tavLst>
                                        <p:tav tm="0">
                                          <p:val>
                                            <p:strVal val="#ppt_x"/>
                                          </p:val>
                                        </p:tav>
                                        <p:tav tm="100000">
                                          <p:val>
                                            <p:strVal val="#ppt_x"/>
                                          </p:val>
                                        </p:tav>
                                      </p:tavLst>
                                    </p:anim>
                                    <p:anim calcmode="lin" valueType="num">
                                      <p:cBhvr>
                                        <p:cTn id="108" dur="1000" fill="hold"/>
                                        <p:tgtEl>
                                          <p:spTgt spid="22"/>
                                        </p:tgtEl>
                                        <p:attrNameLst>
                                          <p:attrName>ppt_y</p:attrName>
                                        </p:attrNameLst>
                                      </p:cBhvr>
                                      <p:tavLst>
                                        <p:tav tm="0">
                                          <p:val>
                                            <p:strVal val="#ppt_y+.1"/>
                                          </p:val>
                                        </p:tav>
                                        <p:tav tm="100000">
                                          <p:val>
                                            <p:strVal val="#ppt_y"/>
                                          </p:val>
                                        </p:tav>
                                      </p:tavLst>
                                    </p:anim>
                                  </p:childTnLst>
                                </p:cTn>
                              </p:par>
                            </p:childTnLst>
                          </p:cTn>
                        </p:par>
                        <p:par>
                          <p:cTn id="109" fill="hold">
                            <p:stCondLst>
                              <p:cond delay="1000"/>
                            </p:stCondLst>
                            <p:childTnLst>
                              <p:par>
                                <p:cTn id="110" presetID="10" presetClass="entr" presetSubtype="0" fill="hold" grpId="0" nodeType="afterEffect">
                                  <p:stCondLst>
                                    <p:cond delay="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500"/>
                                        <p:tgtEl>
                                          <p:spTgt spid="17"/>
                                        </p:tgtEl>
                                      </p:cBhvr>
                                    </p:animEffect>
                                  </p:childTnLst>
                                </p:cTn>
                              </p:par>
                            </p:childTnLst>
                          </p:cTn>
                        </p:par>
                        <p:par>
                          <p:cTn id="113" fill="hold">
                            <p:stCondLst>
                              <p:cond delay="1500"/>
                            </p:stCondLst>
                            <p:childTnLst>
                              <p:par>
                                <p:cTn id="114" presetID="16" presetClass="entr" presetSubtype="37"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barn(outVertical)">
                                      <p:cBhvr>
                                        <p:cTn id="116" dur="500"/>
                                        <p:tgtEl>
                                          <p:spTgt spid="61"/>
                                        </p:tgtEl>
                                      </p:cBhvr>
                                    </p:animEffect>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nodeType="click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fade">
                                      <p:cBhvr>
                                        <p:cTn id="121" dur="1000"/>
                                        <p:tgtEl>
                                          <p:spTgt spid="23"/>
                                        </p:tgtEl>
                                      </p:cBhvr>
                                    </p:animEffect>
                                    <p:anim calcmode="lin" valueType="num">
                                      <p:cBhvr>
                                        <p:cTn id="122" dur="1000" fill="hold"/>
                                        <p:tgtEl>
                                          <p:spTgt spid="23"/>
                                        </p:tgtEl>
                                        <p:attrNameLst>
                                          <p:attrName>ppt_x</p:attrName>
                                        </p:attrNameLst>
                                      </p:cBhvr>
                                      <p:tavLst>
                                        <p:tav tm="0">
                                          <p:val>
                                            <p:strVal val="#ppt_x"/>
                                          </p:val>
                                        </p:tav>
                                        <p:tav tm="100000">
                                          <p:val>
                                            <p:strVal val="#ppt_x"/>
                                          </p:val>
                                        </p:tav>
                                      </p:tavLst>
                                    </p:anim>
                                    <p:anim calcmode="lin" valueType="num">
                                      <p:cBhvr>
                                        <p:cTn id="123" dur="1000" fill="hold"/>
                                        <p:tgtEl>
                                          <p:spTgt spid="23"/>
                                        </p:tgtEl>
                                        <p:attrNameLst>
                                          <p:attrName>ppt_y</p:attrName>
                                        </p:attrNameLst>
                                      </p:cBhvr>
                                      <p:tavLst>
                                        <p:tav tm="0">
                                          <p:val>
                                            <p:strVal val="#ppt_y+.1"/>
                                          </p:val>
                                        </p:tav>
                                        <p:tav tm="100000">
                                          <p:val>
                                            <p:strVal val="#ppt_y"/>
                                          </p:val>
                                        </p:tav>
                                      </p:tavLst>
                                    </p:anim>
                                  </p:childTnLst>
                                </p:cTn>
                              </p:par>
                            </p:childTnLst>
                          </p:cTn>
                        </p:par>
                        <p:par>
                          <p:cTn id="124" fill="hold">
                            <p:stCondLst>
                              <p:cond delay="1000"/>
                            </p:stCondLst>
                            <p:childTnLst>
                              <p:par>
                                <p:cTn id="125" presetID="10" presetClass="entr" presetSubtype="0" fill="hold" grpId="0" nodeType="after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fade">
                                      <p:cBhvr>
                                        <p:cTn id="127" dur="500"/>
                                        <p:tgtEl>
                                          <p:spTgt spid="18"/>
                                        </p:tgtEl>
                                      </p:cBhvr>
                                    </p:animEffect>
                                  </p:childTnLst>
                                </p:cTn>
                              </p:par>
                            </p:childTnLst>
                          </p:cTn>
                        </p:par>
                        <p:par>
                          <p:cTn id="128" fill="hold">
                            <p:stCondLst>
                              <p:cond delay="1500"/>
                            </p:stCondLst>
                            <p:childTnLst>
                              <p:par>
                                <p:cTn id="129" presetID="16" presetClass="entr" presetSubtype="37" fill="hold" grpId="0" nodeType="afterEffect">
                                  <p:stCondLst>
                                    <p:cond delay="0"/>
                                  </p:stCondLst>
                                  <p:childTnLst>
                                    <p:set>
                                      <p:cBhvr>
                                        <p:cTn id="130" dur="1" fill="hold">
                                          <p:stCondLst>
                                            <p:cond delay="0"/>
                                          </p:stCondLst>
                                        </p:cTn>
                                        <p:tgtEl>
                                          <p:spTgt spid="62"/>
                                        </p:tgtEl>
                                        <p:attrNameLst>
                                          <p:attrName>style.visibility</p:attrName>
                                        </p:attrNameLst>
                                      </p:cBhvr>
                                      <p:to>
                                        <p:strVal val="visible"/>
                                      </p:to>
                                    </p:set>
                                    <p:animEffect transition="in" filter="barn(outVertical)">
                                      <p:cBhvr>
                                        <p:cTn id="131" dur="500"/>
                                        <p:tgtEl>
                                          <p:spTgt spid="62"/>
                                        </p:tgtEl>
                                      </p:cBhvr>
                                    </p:animEffect>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nodeType="clickEffect">
                                  <p:stCondLst>
                                    <p:cond delay="0"/>
                                  </p:stCondLst>
                                  <p:childTnLst>
                                    <p:set>
                                      <p:cBhvr>
                                        <p:cTn id="135" dur="1" fill="hold">
                                          <p:stCondLst>
                                            <p:cond delay="0"/>
                                          </p:stCondLst>
                                        </p:cTn>
                                        <p:tgtEl>
                                          <p:spTgt spid="25"/>
                                        </p:tgtEl>
                                        <p:attrNameLst>
                                          <p:attrName>style.visibility</p:attrName>
                                        </p:attrNameLst>
                                      </p:cBhvr>
                                      <p:to>
                                        <p:strVal val="visible"/>
                                      </p:to>
                                    </p:set>
                                    <p:animEffect transition="in" filter="fade">
                                      <p:cBhvr>
                                        <p:cTn id="136" dur="1000"/>
                                        <p:tgtEl>
                                          <p:spTgt spid="25"/>
                                        </p:tgtEl>
                                      </p:cBhvr>
                                    </p:animEffect>
                                    <p:anim calcmode="lin" valueType="num">
                                      <p:cBhvr>
                                        <p:cTn id="137" dur="1000" fill="hold"/>
                                        <p:tgtEl>
                                          <p:spTgt spid="25"/>
                                        </p:tgtEl>
                                        <p:attrNameLst>
                                          <p:attrName>ppt_x</p:attrName>
                                        </p:attrNameLst>
                                      </p:cBhvr>
                                      <p:tavLst>
                                        <p:tav tm="0">
                                          <p:val>
                                            <p:strVal val="#ppt_x"/>
                                          </p:val>
                                        </p:tav>
                                        <p:tav tm="100000">
                                          <p:val>
                                            <p:strVal val="#ppt_x"/>
                                          </p:val>
                                        </p:tav>
                                      </p:tavLst>
                                    </p:anim>
                                    <p:anim calcmode="lin" valueType="num">
                                      <p:cBhvr>
                                        <p:cTn id="138" dur="1000" fill="hold"/>
                                        <p:tgtEl>
                                          <p:spTgt spid="25"/>
                                        </p:tgtEl>
                                        <p:attrNameLst>
                                          <p:attrName>ppt_y</p:attrName>
                                        </p:attrNameLst>
                                      </p:cBhvr>
                                      <p:tavLst>
                                        <p:tav tm="0">
                                          <p:val>
                                            <p:strVal val="#ppt_y+.1"/>
                                          </p:val>
                                        </p:tav>
                                        <p:tav tm="100000">
                                          <p:val>
                                            <p:strVal val="#ppt_y"/>
                                          </p:val>
                                        </p:tav>
                                      </p:tavLst>
                                    </p:anim>
                                  </p:childTnLst>
                                </p:cTn>
                              </p:par>
                            </p:childTnLst>
                          </p:cTn>
                        </p:par>
                        <p:par>
                          <p:cTn id="139" fill="hold">
                            <p:stCondLst>
                              <p:cond delay="1000"/>
                            </p:stCondLst>
                            <p:childTnLst>
                              <p:par>
                                <p:cTn id="140" presetID="10" presetClass="entr" presetSubtype="0" fill="hold" grpId="0" nodeType="after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fade">
                                      <p:cBhvr>
                                        <p:cTn id="142" dur="500"/>
                                        <p:tgtEl>
                                          <p:spTgt spid="26"/>
                                        </p:tgtEl>
                                      </p:cBhvr>
                                    </p:animEffect>
                                  </p:childTnLst>
                                </p:cTn>
                              </p:par>
                            </p:childTnLst>
                          </p:cTn>
                        </p:par>
                        <p:par>
                          <p:cTn id="143" fill="hold">
                            <p:stCondLst>
                              <p:cond delay="1500"/>
                            </p:stCondLst>
                            <p:childTnLst>
                              <p:par>
                                <p:cTn id="144" presetID="22" presetClass="entr" presetSubtype="2" fill="hold" grpId="1" nodeType="afterEffect">
                                  <p:stCondLst>
                                    <p:cond delay="0"/>
                                  </p:stCondLst>
                                  <p:childTnLst>
                                    <p:set>
                                      <p:cBhvr>
                                        <p:cTn id="145" dur="1" fill="hold">
                                          <p:stCondLst>
                                            <p:cond delay="0"/>
                                          </p:stCondLst>
                                        </p:cTn>
                                        <p:tgtEl>
                                          <p:spTgt spid="63"/>
                                        </p:tgtEl>
                                        <p:attrNameLst>
                                          <p:attrName>style.visibility</p:attrName>
                                        </p:attrNameLst>
                                      </p:cBhvr>
                                      <p:to>
                                        <p:strVal val="visible"/>
                                      </p:to>
                                    </p:set>
                                    <p:animEffect transition="in" filter="wipe(right)">
                                      <p:cBhvr>
                                        <p:cTn id="146" dur="500"/>
                                        <p:tgtEl>
                                          <p:spTgt spid="63"/>
                                        </p:tgtEl>
                                      </p:cBhvr>
                                    </p:animEffect>
                                  </p:childTnLst>
                                </p:cTn>
                              </p:par>
                            </p:childTnLst>
                          </p:cTn>
                        </p:par>
                        <p:par>
                          <p:cTn id="147" fill="hold">
                            <p:stCondLst>
                              <p:cond delay="2000"/>
                            </p:stCondLst>
                            <p:childTnLst>
                              <p:par>
                                <p:cTn id="148" presetID="22" presetClass="exit" presetSubtype="8" fill="hold" grpId="0" nodeType="afterEffect">
                                  <p:stCondLst>
                                    <p:cond delay="0"/>
                                  </p:stCondLst>
                                  <p:childTnLst>
                                    <p:animEffect transition="out" filter="wipe(left)">
                                      <p:cBhvr>
                                        <p:cTn id="149" dur="500"/>
                                        <p:tgtEl>
                                          <p:spTgt spid="63"/>
                                        </p:tgtEl>
                                      </p:cBhvr>
                                    </p:animEffect>
                                    <p:set>
                                      <p:cBhvr>
                                        <p:cTn id="150" dur="1" fill="hold">
                                          <p:stCondLst>
                                            <p:cond delay="499"/>
                                          </p:stCondLst>
                                        </p:cTn>
                                        <p:tgtEl>
                                          <p:spTgt spid="63"/>
                                        </p:tgtEl>
                                        <p:attrNameLst>
                                          <p:attrName>style.visibility</p:attrName>
                                        </p:attrNameLst>
                                      </p:cBhvr>
                                      <p:to>
                                        <p:strVal val="hidden"/>
                                      </p:to>
                                    </p:set>
                                  </p:childTnLst>
                                </p:cTn>
                              </p:par>
                            </p:childTnLst>
                          </p:cTn>
                        </p:par>
                      </p:childTnLst>
                    </p:cTn>
                  </p:par>
                  <p:par>
                    <p:cTn id="151" fill="hold">
                      <p:stCondLst>
                        <p:cond delay="indefinite"/>
                      </p:stCondLst>
                      <p:childTnLst>
                        <p:par>
                          <p:cTn id="152" fill="hold">
                            <p:stCondLst>
                              <p:cond delay="0"/>
                            </p:stCondLst>
                            <p:childTnLst>
                              <p:par>
                                <p:cTn id="153" presetID="1" presetClass="emph" presetSubtype="2" fill="hold" nodeType="clickEffect">
                                  <p:stCondLst>
                                    <p:cond delay="0"/>
                                  </p:stCondLst>
                                  <p:childTnLst>
                                    <p:animClr clrSpc="rgb" dir="cw">
                                      <p:cBhvr>
                                        <p:cTn id="154" dur="2000" fill="hold"/>
                                        <p:tgtEl>
                                          <p:spTgt spid="15"/>
                                        </p:tgtEl>
                                        <p:attrNameLst>
                                          <p:attrName>fillcolor</p:attrName>
                                        </p:attrNameLst>
                                      </p:cBhvr>
                                      <p:to>
                                        <a:srgbClr val="FFFFFF"/>
                                      </p:to>
                                    </p:animClr>
                                    <p:set>
                                      <p:cBhvr>
                                        <p:cTn id="155" dur="2000" fill="hold"/>
                                        <p:tgtEl>
                                          <p:spTgt spid="15"/>
                                        </p:tgtEl>
                                        <p:attrNameLst>
                                          <p:attrName>fill.type</p:attrName>
                                        </p:attrNameLst>
                                      </p:cBhvr>
                                      <p:to>
                                        <p:strVal val="solid"/>
                                      </p:to>
                                    </p:set>
                                    <p:set>
                                      <p:cBhvr>
                                        <p:cTn id="156" dur="2000" fill="hold"/>
                                        <p:tgtEl>
                                          <p:spTgt spid="15"/>
                                        </p:tgtEl>
                                        <p:attrNameLst>
                                          <p:attrName>fill.on</p:attrName>
                                        </p:attrNameLst>
                                      </p:cBhvr>
                                      <p:to>
                                        <p:strVal val="true"/>
                                      </p:to>
                                    </p:set>
                                  </p:childTnLst>
                                </p:cTn>
                              </p:par>
                            </p:childTnLst>
                          </p:cTn>
                        </p:par>
                        <p:par>
                          <p:cTn id="157" fill="hold">
                            <p:stCondLst>
                              <p:cond delay="2000"/>
                            </p:stCondLst>
                            <p:childTnLst>
                              <p:par>
                                <p:cTn id="158" presetID="8" presetClass="emph" presetSubtype="0" fill="hold" nodeType="afterEffect">
                                  <p:stCondLst>
                                    <p:cond delay="0"/>
                                  </p:stCondLst>
                                  <p:childTnLst>
                                    <p:animRot by="21600000">
                                      <p:cBhvr>
                                        <p:cTn id="159" dur="2000" fill="hold"/>
                                        <p:tgtEl>
                                          <p:spTgt spid="25"/>
                                        </p:tgtEl>
                                        <p:attrNameLst>
                                          <p:attrName>r</p:attrName>
                                        </p:attrNameLst>
                                      </p:cBhvr>
                                    </p:animRot>
                                  </p:childTnLst>
                                </p:cTn>
                              </p:par>
                            </p:childTnLst>
                          </p:cTn>
                        </p:par>
                        <p:par>
                          <p:cTn id="160" fill="hold">
                            <p:stCondLst>
                              <p:cond delay="4000"/>
                            </p:stCondLst>
                            <p:childTnLst>
                              <p:par>
                                <p:cTn id="161" presetID="10" presetClass="exit" presetSubtype="0" fill="hold" nodeType="afterEffect">
                                  <p:stCondLst>
                                    <p:cond delay="0"/>
                                  </p:stCondLst>
                                  <p:childTnLst>
                                    <p:animEffect transition="out" filter="fade">
                                      <p:cBhvr>
                                        <p:cTn id="162" dur="500"/>
                                        <p:tgtEl>
                                          <p:spTgt spid="25"/>
                                        </p:tgtEl>
                                      </p:cBhvr>
                                    </p:animEffect>
                                    <p:set>
                                      <p:cBhvr>
                                        <p:cTn id="163" dur="1" fill="hold">
                                          <p:stCondLst>
                                            <p:cond delay="499"/>
                                          </p:stCondLst>
                                        </p:cTn>
                                        <p:tgtEl>
                                          <p:spTgt spid="25"/>
                                        </p:tgtEl>
                                        <p:attrNameLst>
                                          <p:attrName>style.visibility</p:attrName>
                                        </p:attrNameLst>
                                      </p:cBhvr>
                                      <p:to>
                                        <p:strVal val="hidden"/>
                                      </p:to>
                                    </p:set>
                                  </p:childTnLst>
                                </p:cTn>
                              </p:par>
                              <p:par>
                                <p:cTn id="164" presetID="9" presetClass="exit" presetSubtype="0" fill="hold" grpId="1" nodeType="withEffect">
                                  <p:stCondLst>
                                    <p:cond delay="0"/>
                                  </p:stCondLst>
                                  <p:childTnLst>
                                    <p:animEffect transition="out" filter="dissolve">
                                      <p:cBhvr>
                                        <p:cTn id="165" dur="500"/>
                                        <p:tgtEl>
                                          <p:spTgt spid="26"/>
                                        </p:tgtEl>
                                      </p:cBhvr>
                                    </p:animEffect>
                                    <p:set>
                                      <p:cBhvr>
                                        <p:cTn id="166" dur="1" fill="hold">
                                          <p:stCondLst>
                                            <p:cond delay="499"/>
                                          </p:stCondLst>
                                        </p:cTn>
                                        <p:tgtEl>
                                          <p:spTgt spid="26"/>
                                        </p:tgtEl>
                                        <p:attrNameLst>
                                          <p:attrName>style.visibility</p:attrName>
                                        </p:attrNameLst>
                                      </p:cBhvr>
                                      <p:to>
                                        <p:strVal val="hidden"/>
                                      </p:to>
                                    </p:set>
                                  </p:childTnLst>
                                </p:cTn>
                              </p:par>
                              <p:par>
                                <p:cTn id="167" presetID="9" presetClass="exit" presetSubtype="0" fill="hold" grpId="1" nodeType="withEffect">
                                  <p:stCondLst>
                                    <p:cond delay="0"/>
                                  </p:stCondLst>
                                  <p:childTnLst>
                                    <p:animEffect transition="out" filter="dissolve">
                                      <p:cBhvr>
                                        <p:cTn id="168" dur="500"/>
                                        <p:tgtEl>
                                          <p:spTgt spid="40"/>
                                        </p:tgtEl>
                                      </p:cBhvr>
                                    </p:animEffect>
                                    <p:set>
                                      <p:cBhvr>
                                        <p:cTn id="169" dur="1" fill="hold">
                                          <p:stCondLst>
                                            <p:cond delay="499"/>
                                          </p:stCondLst>
                                        </p:cTn>
                                        <p:tgtEl>
                                          <p:spTgt spid="40"/>
                                        </p:tgtEl>
                                        <p:attrNameLst>
                                          <p:attrName>style.visibility</p:attrName>
                                        </p:attrNameLst>
                                      </p:cBhvr>
                                      <p:to>
                                        <p:strVal val="hidden"/>
                                      </p:to>
                                    </p:set>
                                  </p:childTnLst>
                                </p:cTn>
                              </p:par>
                            </p:childTnLst>
                          </p:cTn>
                        </p:par>
                        <p:par>
                          <p:cTn id="170" fill="hold">
                            <p:stCondLst>
                              <p:cond delay="4500"/>
                            </p:stCondLst>
                            <p:childTnLst>
                              <p:par>
                                <p:cTn id="171" presetID="10" presetClass="exit" presetSubtype="0" fill="hold" grpId="1" nodeType="afterEffect">
                                  <p:stCondLst>
                                    <p:cond delay="0"/>
                                  </p:stCondLst>
                                  <p:childTnLst>
                                    <p:animEffect transition="out" filter="fade">
                                      <p:cBhvr>
                                        <p:cTn id="172" dur="500"/>
                                        <p:tgtEl>
                                          <p:spTgt spid="34"/>
                                        </p:tgtEl>
                                      </p:cBhvr>
                                    </p:animEffect>
                                    <p:set>
                                      <p:cBhvr>
                                        <p:cTn id="173" dur="1" fill="hold">
                                          <p:stCondLst>
                                            <p:cond delay="499"/>
                                          </p:stCondLst>
                                        </p:cTn>
                                        <p:tgtEl>
                                          <p:spTgt spid="34"/>
                                        </p:tgtEl>
                                        <p:attrNameLst>
                                          <p:attrName>style.visibility</p:attrName>
                                        </p:attrNameLst>
                                      </p:cBhvr>
                                      <p:to>
                                        <p:strVal val="hidden"/>
                                      </p:to>
                                    </p:set>
                                  </p:childTnLst>
                                </p:cTn>
                              </p:par>
                            </p:childTnLst>
                          </p:cTn>
                        </p:par>
                        <p:par>
                          <p:cTn id="174" fill="hold">
                            <p:stCondLst>
                              <p:cond delay="5000"/>
                            </p:stCondLst>
                            <p:childTnLst>
                              <p:par>
                                <p:cTn id="175" presetID="32" presetClass="emph" presetSubtype="0" fill="hold" nodeType="afterEffect">
                                  <p:stCondLst>
                                    <p:cond delay="0"/>
                                  </p:stCondLst>
                                  <p:childTnLst>
                                    <p:animRot by="120000">
                                      <p:cBhvr>
                                        <p:cTn id="176" dur="100" fill="hold">
                                          <p:stCondLst>
                                            <p:cond delay="0"/>
                                          </p:stCondLst>
                                        </p:cTn>
                                        <p:tgtEl>
                                          <p:spTgt spid="2055"/>
                                        </p:tgtEl>
                                        <p:attrNameLst>
                                          <p:attrName>r</p:attrName>
                                        </p:attrNameLst>
                                      </p:cBhvr>
                                    </p:animRot>
                                    <p:animRot by="-240000">
                                      <p:cBhvr>
                                        <p:cTn id="177" dur="200" fill="hold">
                                          <p:stCondLst>
                                            <p:cond delay="200"/>
                                          </p:stCondLst>
                                        </p:cTn>
                                        <p:tgtEl>
                                          <p:spTgt spid="2055"/>
                                        </p:tgtEl>
                                        <p:attrNameLst>
                                          <p:attrName>r</p:attrName>
                                        </p:attrNameLst>
                                      </p:cBhvr>
                                    </p:animRot>
                                    <p:animRot by="240000">
                                      <p:cBhvr>
                                        <p:cTn id="178" dur="200" fill="hold">
                                          <p:stCondLst>
                                            <p:cond delay="400"/>
                                          </p:stCondLst>
                                        </p:cTn>
                                        <p:tgtEl>
                                          <p:spTgt spid="2055"/>
                                        </p:tgtEl>
                                        <p:attrNameLst>
                                          <p:attrName>r</p:attrName>
                                        </p:attrNameLst>
                                      </p:cBhvr>
                                    </p:animRot>
                                    <p:animRot by="-240000">
                                      <p:cBhvr>
                                        <p:cTn id="179" dur="200" fill="hold">
                                          <p:stCondLst>
                                            <p:cond delay="600"/>
                                          </p:stCondLst>
                                        </p:cTn>
                                        <p:tgtEl>
                                          <p:spTgt spid="2055"/>
                                        </p:tgtEl>
                                        <p:attrNameLst>
                                          <p:attrName>r</p:attrName>
                                        </p:attrNameLst>
                                      </p:cBhvr>
                                    </p:animRot>
                                    <p:animRot by="120000">
                                      <p:cBhvr>
                                        <p:cTn id="180" dur="200" fill="hold">
                                          <p:stCondLst>
                                            <p:cond delay="800"/>
                                          </p:stCondLst>
                                        </p:cTn>
                                        <p:tgtEl>
                                          <p:spTgt spid="20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19" grpId="0"/>
      <p:bldP spid="26" grpId="0"/>
      <p:bldP spid="26" grpId="1"/>
      <p:bldP spid="31" grpId="0" animBg="1"/>
      <p:bldP spid="40" grpId="0"/>
      <p:bldP spid="40" grpId="1"/>
      <p:bldP spid="34" grpId="0" animBg="1"/>
      <p:bldP spid="34" grpId="1" animBg="1"/>
      <p:bldP spid="43" grpId="0" animBg="1"/>
      <p:bldP spid="43" grpId="1" animBg="1"/>
      <p:bldP spid="43" grpId="2" animBg="1"/>
      <p:bldP spid="44" grpId="0" animBg="1"/>
      <p:bldP spid="44" grpId="1" animBg="1"/>
      <p:bldP spid="44" grpId="2" animBg="1"/>
      <p:bldP spid="58" grpId="0" animBg="1"/>
      <p:bldP spid="60" grpId="0"/>
      <p:bldP spid="61" grpId="0" animBg="1"/>
      <p:bldP spid="62" grpId="0" animBg="1"/>
      <p:bldP spid="63" grpId="0" animBg="1"/>
      <p:bldP spid="63" grpId="1"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Portal Provisioning</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3415205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6028004" y="1906031"/>
            <a:ext cx="2997766"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4" name="Rounded Rectangle 3"/>
          <p:cNvSpPr/>
          <p:nvPr/>
        </p:nvSpPr>
        <p:spPr bwMode="auto">
          <a:xfrm>
            <a:off x="3970927" y="1769225"/>
            <a:ext cx="3098495" cy="170499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8" name="Rounded Rectangle 7"/>
          <p:cNvSpPr/>
          <p:nvPr/>
        </p:nvSpPr>
        <p:spPr bwMode="auto">
          <a:xfrm>
            <a:off x="4502889" y="1498302"/>
            <a:ext cx="3481673" cy="2288264"/>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9" name="Rounded Rectangle 8"/>
          <p:cNvSpPr/>
          <p:nvPr/>
        </p:nvSpPr>
        <p:spPr bwMode="auto">
          <a:xfrm>
            <a:off x="3601162" y="2406924"/>
            <a:ext cx="2770071" cy="1236010"/>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11" name="Rounded Rectangle 10"/>
          <p:cNvSpPr/>
          <p:nvPr/>
        </p:nvSpPr>
        <p:spPr bwMode="auto">
          <a:xfrm>
            <a:off x="6707778" y="1711146"/>
            <a:ext cx="1836706"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23" name="Rounded Rectangle 22"/>
          <p:cNvSpPr/>
          <p:nvPr/>
        </p:nvSpPr>
        <p:spPr bwMode="auto">
          <a:xfrm>
            <a:off x="4108347" y="5112665"/>
            <a:ext cx="4195642" cy="2156645"/>
          </a:xfrm>
          <a:prstGeom prst="roundRect">
            <a:avLst>
              <a:gd name="adj" fmla="val 6579"/>
            </a:avLst>
          </a:prstGeom>
          <a:noFill/>
          <a:ln w="28575">
            <a:solidFill>
              <a:srgbClr val="000000"/>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solidFill>
                <a:srgbClr val="000000"/>
              </a:solidFill>
            </a:endParaRPr>
          </a:p>
        </p:txBody>
      </p:sp>
      <p:grpSp>
        <p:nvGrpSpPr>
          <p:cNvPr id="6" name="Group 5"/>
          <p:cNvGrpSpPr/>
          <p:nvPr/>
        </p:nvGrpSpPr>
        <p:grpSpPr>
          <a:xfrm>
            <a:off x="6675437" y="5267136"/>
            <a:ext cx="737609" cy="635613"/>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413957" y="1612591"/>
            <a:ext cx="111069" cy="111024"/>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16" name="TextBox 15"/>
          <p:cNvSpPr txBox="1"/>
          <p:nvPr/>
        </p:nvSpPr>
        <p:spPr>
          <a:xfrm>
            <a:off x="4744115" y="1153071"/>
            <a:ext cx="2895981" cy="357021"/>
          </a:xfrm>
          <a:prstGeom prst="rect">
            <a:avLst/>
          </a:prstGeom>
          <a:noFill/>
        </p:spPr>
        <p:txBody>
          <a:bodyPr wrap="square" lIns="0" tIns="0" rIns="0" bIns="0" rtlCol="0">
            <a:spAutoFit/>
          </a:bodyPr>
          <a:lstStyle/>
          <a:p>
            <a:pPr algn="ctr" defTabSz="932560">
              <a:lnSpc>
                <a:spcPct val="80000"/>
              </a:lnSpc>
              <a:spcBef>
                <a:spcPct val="20000"/>
              </a:spcBef>
              <a:buSzPct val="80000"/>
            </a:pPr>
            <a:r>
              <a:rPr lang="en-US" sz="2900" dirty="0">
                <a:solidFill>
                  <a:srgbClr val="000000"/>
                </a:solidFill>
              </a:rPr>
              <a:t>Windows Azure</a:t>
            </a:r>
          </a:p>
        </p:txBody>
      </p:sp>
      <p:sp>
        <p:nvSpPr>
          <p:cNvPr id="18" name="TextBox 17"/>
          <p:cNvSpPr txBox="1"/>
          <p:nvPr/>
        </p:nvSpPr>
        <p:spPr>
          <a:xfrm>
            <a:off x="888113" y="5857862"/>
            <a:ext cx="2895981" cy="357021"/>
          </a:xfrm>
          <a:prstGeom prst="rect">
            <a:avLst/>
          </a:prstGeom>
          <a:noFill/>
        </p:spPr>
        <p:txBody>
          <a:bodyPr wrap="square" lIns="0" tIns="0" rIns="0" bIns="0" rtlCol="0">
            <a:spAutoFit/>
          </a:bodyPr>
          <a:lstStyle/>
          <a:p>
            <a:pPr algn="r" defTabSz="932560">
              <a:lnSpc>
                <a:spcPct val="80000"/>
              </a:lnSpc>
              <a:spcBef>
                <a:spcPct val="20000"/>
              </a:spcBef>
              <a:buSzPct val="80000"/>
            </a:pPr>
            <a:r>
              <a:rPr lang="en-US" sz="2900" dirty="0">
                <a:solidFill>
                  <a:srgbClr val="000000"/>
                </a:solidFill>
              </a:rPr>
              <a:t>Your Data Center</a:t>
            </a:r>
          </a:p>
        </p:txBody>
      </p:sp>
      <p:grpSp>
        <p:nvGrpSpPr>
          <p:cNvPr id="26" name="Group 25"/>
          <p:cNvGrpSpPr/>
          <p:nvPr/>
        </p:nvGrpSpPr>
        <p:grpSpPr>
          <a:xfrm>
            <a:off x="5992363" y="5267136"/>
            <a:ext cx="737609" cy="635613"/>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309288" y="5267136"/>
            <a:ext cx="737609" cy="635613"/>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357552" y="2480240"/>
            <a:ext cx="737609" cy="635613"/>
            <a:chOff x="328301" y="3881331"/>
            <a:chExt cx="722921" cy="623207"/>
          </a:xfrm>
          <a:solidFill>
            <a:srgbClr val="660066"/>
          </a:solidFill>
        </p:grpSpPr>
        <p:sp>
          <p:nvSpPr>
            <p:cNvPr id="36" name="Hexagon 35"/>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38" name="Group 37"/>
          <p:cNvGrpSpPr/>
          <p:nvPr/>
        </p:nvGrpSpPr>
        <p:grpSpPr>
          <a:xfrm>
            <a:off x="5657818" y="2480240"/>
            <a:ext cx="737609" cy="635613"/>
            <a:chOff x="328301" y="3881331"/>
            <a:chExt cx="722921" cy="623207"/>
          </a:xfrm>
          <a:solidFill>
            <a:srgbClr val="660066"/>
          </a:solidFill>
        </p:grpSpPr>
        <p:sp>
          <p:nvSpPr>
            <p:cNvPr id="39" name="Hexagon 38"/>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54" name="Group 53"/>
          <p:cNvGrpSpPr/>
          <p:nvPr/>
        </p:nvGrpSpPr>
        <p:grpSpPr>
          <a:xfrm>
            <a:off x="4713930" y="6045271"/>
            <a:ext cx="3008357" cy="88221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6002233" y="1878308"/>
            <a:ext cx="737609" cy="635613"/>
            <a:chOff x="328301" y="3881331"/>
            <a:chExt cx="722921" cy="623207"/>
          </a:xfrm>
          <a:solidFill>
            <a:srgbClr val="660066"/>
          </a:solidFill>
        </p:grpSpPr>
        <p:sp>
          <p:nvSpPr>
            <p:cNvPr id="33" name="Hexagon 32"/>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65" name="Group 64"/>
          <p:cNvGrpSpPr/>
          <p:nvPr/>
        </p:nvGrpSpPr>
        <p:grpSpPr>
          <a:xfrm>
            <a:off x="5304044" y="1881575"/>
            <a:ext cx="737609" cy="635613"/>
            <a:chOff x="328301" y="3881331"/>
            <a:chExt cx="722921" cy="623207"/>
          </a:xfrm>
          <a:solidFill>
            <a:srgbClr val="660066"/>
          </a:solidFill>
        </p:grpSpPr>
        <p:sp>
          <p:nvSpPr>
            <p:cNvPr id="66" name="Hexagon 65"/>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68" name="Group 67"/>
          <p:cNvGrpSpPr/>
          <p:nvPr/>
        </p:nvGrpSpPr>
        <p:grpSpPr>
          <a:xfrm>
            <a:off x="4952839" y="2469405"/>
            <a:ext cx="737609" cy="635613"/>
            <a:chOff x="328301" y="3881331"/>
            <a:chExt cx="722921" cy="623207"/>
          </a:xfrm>
          <a:solidFill>
            <a:srgbClr val="660066"/>
          </a:solidFill>
        </p:grpSpPr>
        <p:sp>
          <p:nvSpPr>
            <p:cNvPr id="69" name="Hexagon 68"/>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sp>
        <p:nvSpPr>
          <p:cNvPr id="44" name="Title 2"/>
          <p:cNvSpPr>
            <a:spLocks noGrp="1"/>
          </p:cNvSpPr>
          <p:nvPr>
            <p:ph type="title"/>
            <p:custDataLst>
              <p:tags r:id="rId1"/>
            </p:custDataLst>
          </p:nvPr>
        </p:nvSpPr>
        <p:spPr/>
        <p:txBody>
          <a:bodyPr/>
          <a:lstStyle/>
          <a:p>
            <a:r>
              <a:rPr lang="en-US" dirty="0"/>
              <a:t>Portability</a:t>
            </a:r>
            <a:endParaRPr lang="en-US" dirty="0">
              <a:cs typeface="Segoe UI"/>
            </a:endParaRPr>
          </a:p>
        </p:txBody>
      </p:sp>
    </p:spTree>
    <p:extLst>
      <p:ext uri="{BB962C8B-B14F-4D97-AF65-F5344CB8AC3E}">
        <p14:creationId xmlns:p14="http://schemas.microsoft.com/office/powerpoint/2010/main" val="154713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500"/>
                                        <p:tgtEl>
                                          <p:spTgt spid="9"/>
                                        </p:tgtEl>
                                      </p:cBhvr>
                                    </p:animEffect>
                                    <p:anim calcmode="lin" valueType="num">
                                      <p:cBhvr>
                                        <p:cTn id="21" dur="1500" fill="hold"/>
                                        <p:tgtEl>
                                          <p:spTgt spid="9"/>
                                        </p:tgtEl>
                                        <p:attrNameLst>
                                          <p:attrName>ppt_x</p:attrName>
                                        </p:attrNameLst>
                                      </p:cBhvr>
                                      <p:tavLst>
                                        <p:tav tm="0">
                                          <p:val>
                                            <p:strVal val="#ppt_x"/>
                                          </p:val>
                                        </p:tav>
                                        <p:tav tm="100000">
                                          <p:val>
                                            <p:strVal val="#ppt_x"/>
                                          </p:val>
                                        </p:tav>
                                      </p:tavLst>
                                    </p:anim>
                                    <p:anim calcmode="lin" valueType="num">
                                      <p:cBhvr>
                                        <p:cTn id="22" dur="15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1000"/>
                                        <p:tgtEl>
                                          <p:spTgt spid="71"/>
                                        </p:tgtEl>
                                      </p:cBhvr>
                                    </p:animEffect>
                                    <p:anim calcmode="lin" valueType="num">
                                      <p:cBhvr>
                                        <p:cTn id="26" dur="1000" fill="hold"/>
                                        <p:tgtEl>
                                          <p:spTgt spid="71"/>
                                        </p:tgtEl>
                                        <p:attrNameLst>
                                          <p:attrName>ppt_x</p:attrName>
                                        </p:attrNameLst>
                                      </p:cBhvr>
                                      <p:tavLst>
                                        <p:tav tm="0">
                                          <p:val>
                                            <p:strVal val="#ppt_x"/>
                                          </p:val>
                                        </p:tav>
                                        <p:tav tm="100000">
                                          <p:val>
                                            <p:strVal val="#ppt_x"/>
                                          </p:val>
                                        </p:tav>
                                      </p:tavLst>
                                    </p:anim>
                                    <p:anim calcmode="lin" valueType="num">
                                      <p:cBhvr>
                                        <p:cTn id="27" dur="1000" fill="hold"/>
                                        <p:tgtEl>
                                          <p:spTgt spid="71"/>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3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childTnLst>
                                </p:cTn>
                              </p:par>
                              <p:par>
                                <p:cTn id="31" presetID="22" presetClass="entr" presetSubtype="1" fill="hold" grpId="0" nodeType="withEffect">
                                  <p:stCondLst>
                                    <p:cond delay="30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par>
                          <p:cTn id="43" fill="hold">
                            <p:stCondLst>
                              <p:cond delay="2100"/>
                            </p:stCondLst>
                            <p:childTnLst>
                              <p:par>
                                <p:cTn id="44" presetID="10" presetClass="entr" presetSubtype="0"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nodeType="withEffect">
                                  <p:stCondLst>
                                    <p:cond delay="1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2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30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10" presetClass="entr" presetSubtype="0" fill="hold" nodeType="withEffect">
                                  <p:stCondLst>
                                    <p:cond delay="40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3000"/>
                            </p:stCondLst>
                            <p:childTnLst>
                              <p:par>
                                <p:cTn id="60" presetID="10" presetClass="entr" presetSubtype="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nodeType="withEffect">
                                  <p:stCondLst>
                                    <p:cond delay="10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par>
                                <p:cTn id="66" presetID="10" presetClass="entr" presetSubtype="0" fill="hold" nodeType="withEffect">
                                  <p:stCondLst>
                                    <p:cond delay="2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64" presetClass="path" presetSubtype="0" accel="50000" decel="50000" fill="hold" nodeType="clickEffect">
                                  <p:stCondLst>
                                    <p:cond delay="0"/>
                                  </p:stCondLst>
                                  <p:childTnLst>
                                    <p:animMotion origin="layout" path="M 2.67031E-6 -0.00694 L 0.00234 -0.4831 " pathEditMode="relative" rAng="0" ptsTypes="AA">
                                      <p:cBhvr>
                                        <p:cTn id="72" dur="2000" fill="hold"/>
                                        <p:tgtEl>
                                          <p:spTgt spid="6"/>
                                        </p:tgtEl>
                                        <p:attrNameLst>
                                          <p:attrName>ppt_x</p:attrName>
                                          <p:attrName>ppt_y</p:attrName>
                                        </p:attrNameLst>
                                      </p:cBhvr>
                                      <p:rCtr x="117" y="-23819"/>
                                    </p:animMotion>
                                  </p:childTnLst>
                                </p:cTn>
                              </p:par>
                            </p:childTnLst>
                          </p:cTn>
                        </p:par>
                      </p:childTnLst>
                    </p:cTn>
                  </p:par>
                  <p:par>
                    <p:cTn id="73" fill="hold">
                      <p:stCondLst>
                        <p:cond delay="indefinite"/>
                      </p:stCondLst>
                      <p:childTnLst>
                        <p:par>
                          <p:cTn id="74" fill="hold">
                            <p:stCondLst>
                              <p:cond delay="0"/>
                            </p:stCondLst>
                            <p:childTnLst>
                              <p:par>
                                <p:cTn id="75" presetID="64" presetClass="path" presetSubtype="0" accel="50000" decel="50000" fill="hold" nodeType="clickEffect">
                                  <p:stCondLst>
                                    <p:cond delay="0"/>
                                  </p:stCondLst>
                                  <p:childTnLst>
                                    <p:animMotion origin="layout" path="M -1.52403E-6 3.7037E-7 L -0.02787 0.40162 " pathEditMode="relative" rAng="0" ptsTypes="AA">
                                      <p:cBhvr>
                                        <p:cTn id="76" dur="2000" fill="hold"/>
                                        <p:tgtEl>
                                          <p:spTgt spid="68"/>
                                        </p:tgtEl>
                                        <p:attrNameLst>
                                          <p:attrName>ppt_x</p:attrName>
                                          <p:attrName>ppt_y</p:attrName>
                                        </p:attrNameLst>
                                      </p:cBhvr>
                                      <p:rCtr x="-1394" y="20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23" grpId="0" animBg="1"/>
      <p:bldP spid="14" grpId="0" animBg="1"/>
      <p:bldP spid="16"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6021027" y="1920495"/>
            <a:ext cx="2997766"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4" name="Rounded Rectangle 3"/>
          <p:cNvSpPr/>
          <p:nvPr/>
        </p:nvSpPr>
        <p:spPr bwMode="auto">
          <a:xfrm>
            <a:off x="3963950" y="1783689"/>
            <a:ext cx="3098495" cy="170499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8" name="Rounded Rectangle 7"/>
          <p:cNvSpPr/>
          <p:nvPr/>
        </p:nvSpPr>
        <p:spPr bwMode="auto">
          <a:xfrm>
            <a:off x="4495912" y="1512767"/>
            <a:ext cx="3481673" cy="2288264"/>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9" name="Rounded Rectangle 8"/>
          <p:cNvSpPr/>
          <p:nvPr/>
        </p:nvSpPr>
        <p:spPr bwMode="auto">
          <a:xfrm>
            <a:off x="3594185" y="2421388"/>
            <a:ext cx="2770071" cy="1236010"/>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11" name="Rounded Rectangle 10"/>
          <p:cNvSpPr/>
          <p:nvPr/>
        </p:nvSpPr>
        <p:spPr bwMode="auto">
          <a:xfrm>
            <a:off x="6700801" y="1725610"/>
            <a:ext cx="1836706"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23" name="Rounded Rectangle 22"/>
          <p:cNvSpPr/>
          <p:nvPr/>
        </p:nvSpPr>
        <p:spPr bwMode="auto">
          <a:xfrm>
            <a:off x="4108347" y="5112665"/>
            <a:ext cx="4195642" cy="2156645"/>
          </a:xfrm>
          <a:prstGeom prst="roundRect">
            <a:avLst>
              <a:gd name="adj" fmla="val 6579"/>
            </a:avLst>
          </a:prstGeom>
          <a:noFill/>
          <a:ln w="28575">
            <a:solidFill>
              <a:srgbClr val="000000"/>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6" name="Group 5"/>
          <p:cNvGrpSpPr/>
          <p:nvPr/>
        </p:nvGrpSpPr>
        <p:grpSpPr>
          <a:xfrm>
            <a:off x="4624381" y="5267136"/>
            <a:ext cx="737609" cy="635613"/>
            <a:chOff x="328301" y="3881331"/>
            <a:chExt cx="722921" cy="623207"/>
          </a:xfrm>
          <a:solidFill>
            <a:srgbClr val="660066"/>
          </a:solidFill>
        </p:grpSpPr>
        <p:sp>
          <p:nvSpPr>
            <p:cNvPr id="5" name="Hexagon 4"/>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sp>
        <p:nvSpPr>
          <p:cNvPr id="14" name="Oval 13"/>
          <p:cNvSpPr/>
          <p:nvPr/>
        </p:nvSpPr>
        <p:spPr bwMode="auto">
          <a:xfrm>
            <a:off x="5406980" y="1627058"/>
            <a:ext cx="111069" cy="111024"/>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16" name="TextBox 15"/>
          <p:cNvSpPr txBox="1"/>
          <p:nvPr/>
        </p:nvSpPr>
        <p:spPr>
          <a:xfrm>
            <a:off x="4737138" y="1167537"/>
            <a:ext cx="2895981" cy="357021"/>
          </a:xfrm>
          <a:prstGeom prst="rect">
            <a:avLst/>
          </a:prstGeom>
          <a:noFill/>
        </p:spPr>
        <p:txBody>
          <a:bodyPr wrap="square" lIns="0" tIns="0" rIns="0" bIns="0" rtlCol="0">
            <a:spAutoFit/>
          </a:bodyPr>
          <a:lstStyle/>
          <a:p>
            <a:pPr algn="ctr" defTabSz="932560">
              <a:lnSpc>
                <a:spcPct val="80000"/>
              </a:lnSpc>
              <a:spcBef>
                <a:spcPct val="20000"/>
              </a:spcBef>
              <a:buSzPct val="80000"/>
            </a:pPr>
            <a:r>
              <a:rPr lang="en-US" sz="2900" dirty="0">
                <a:solidFill>
                  <a:srgbClr val="000000"/>
                </a:solidFill>
              </a:rPr>
              <a:t>Windows Azure</a:t>
            </a:r>
          </a:p>
        </p:txBody>
      </p:sp>
      <p:sp>
        <p:nvSpPr>
          <p:cNvPr id="18" name="TextBox 17"/>
          <p:cNvSpPr txBox="1"/>
          <p:nvPr/>
        </p:nvSpPr>
        <p:spPr>
          <a:xfrm>
            <a:off x="888113" y="5857862"/>
            <a:ext cx="2895981" cy="357021"/>
          </a:xfrm>
          <a:prstGeom prst="rect">
            <a:avLst/>
          </a:prstGeom>
          <a:noFill/>
        </p:spPr>
        <p:txBody>
          <a:bodyPr wrap="square" lIns="0" tIns="0" rIns="0" bIns="0" rtlCol="0">
            <a:spAutoFit/>
          </a:bodyPr>
          <a:lstStyle/>
          <a:p>
            <a:pPr algn="r" defTabSz="932560">
              <a:lnSpc>
                <a:spcPct val="80000"/>
              </a:lnSpc>
              <a:spcBef>
                <a:spcPct val="20000"/>
              </a:spcBef>
              <a:buSzPct val="80000"/>
            </a:pPr>
            <a:r>
              <a:rPr lang="en-US" sz="2900" dirty="0">
                <a:solidFill>
                  <a:srgbClr val="000000"/>
                </a:solidFill>
              </a:rPr>
              <a:t>Your Data Center</a:t>
            </a:r>
          </a:p>
        </p:txBody>
      </p:sp>
      <p:grpSp>
        <p:nvGrpSpPr>
          <p:cNvPr id="26" name="Group 25"/>
          <p:cNvGrpSpPr/>
          <p:nvPr/>
        </p:nvGrpSpPr>
        <p:grpSpPr>
          <a:xfrm>
            <a:off x="5992363" y="5267136"/>
            <a:ext cx="737609" cy="635613"/>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309288" y="5267136"/>
            <a:ext cx="737609" cy="635613"/>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350575" y="2494704"/>
            <a:ext cx="737609" cy="635613"/>
            <a:chOff x="328301" y="3881331"/>
            <a:chExt cx="722921" cy="623207"/>
          </a:xfrm>
          <a:solidFill>
            <a:srgbClr val="660066"/>
          </a:solidFill>
        </p:grpSpPr>
        <p:sp>
          <p:nvSpPr>
            <p:cNvPr id="36" name="Hexagon 35"/>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38" name="Group 37"/>
          <p:cNvGrpSpPr/>
          <p:nvPr/>
        </p:nvGrpSpPr>
        <p:grpSpPr>
          <a:xfrm>
            <a:off x="5650841" y="2494704"/>
            <a:ext cx="737609" cy="635613"/>
            <a:chOff x="328301" y="3881331"/>
            <a:chExt cx="722921" cy="623207"/>
          </a:xfrm>
          <a:solidFill>
            <a:srgbClr val="660066"/>
          </a:solidFill>
        </p:grpSpPr>
        <p:sp>
          <p:nvSpPr>
            <p:cNvPr id="39" name="Hexagon 38"/>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54" name="Group 53"/>
          <p:cNvGrpSpPr/>
          <p:nvPr/>
        </p:nvGrpSpPr>
        <p:grpSpPr>
          <a:xfrm>
            <a:off x="4713930" y="6045271"/>
            <a:ext cx="3008357" cy="88221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995256" y="1892772"/>
            <a:ext cx="737609" cy="635613"/>
            <a:chOff x="328301" y="3881331"/>
            <a:chExt cx="722921" cy="623207"/>
          </a:xfrm>
          <a:solidFill>
            <a:srgbClr val="660066"/>
          </a:solidFill>
        </p:grpSpPr>
        <p:sp>
          <p:nvSpPr>
            <p:cNvPr id="33" name="Hexagon 32"/>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65" name="Group 64"/>
          <p:cNvGrpSpPr/>
          <p:nvPr/>
        </p:nvGrpSpPr>
        <p:grpSpPr>
          <a:xfrm>
            <a:off x="5297067" y="1896039"/>
            <a:ext cx="737609" cy="635613"/>
            <a:chOff x="328301" y="3881331"/>
            <a:chExt cx="722921" cy="623207"/>
          </a:xfrm>
          <a:solidFill>
            <a:srgbClr val="660066"/>
          </a:solidFill>
        </p:grpSpPr>
        <p:sp>
          <p:nvSpPr>
            <p:cNvPr id="66" name="Hexagon 65"/>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68" name="Group 67"/>
          <p:cNvGrpSpPr/>
          <p:nvPr/>
        </p:nvGrpSpPr>
        <p:grpSpPr>
          <a:xfrm>
            <a:off x="6693640" y="1880828"/>
            <a:ext cx="737609" cy="635613"/>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44" name="Title 2"/>
          <p:cNvSpPr>
            <a:spLocks noGrp="1"/>
          </p:cNvSpPr>
          <p:nvPr>
            <p:ph type="title"/>
            <p:custDataLst>
              <p:tags r:id="rId1"/>
            </p:custDataLst>
          </p:nvPr>
        </p:nvSpPr>
        <p:spPr/>
        <p:txBody>
          <a:bodyPr/>
          <a:lstStyle/>
          <a:p>
            <a:r>
              <a:rPr lang="en-US" dirty="0"/>
              <a:t>Portability</a:t>
            </a:r>
            <a:endParaRPr lang="en-US" dirty="0">
              <a:cs typeface="Segoe UI"/>
            </a:endParaRPr>
          </a:p>
        </p:txBody>
      </p:sp>
    </p:spTree>
    <p:extLst>
      <p:ext uri="{BB962C8B-B14F-4D97-AF65-F5344CB8AC3E}">
        <p14:creationId xmlns:p14="http://schemas.microsoft.com/office/powerpoint/2010/main" val="1262123425"/>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afterEffect">
                                  <p:stCondLst>
                                    <p:cond delay="0"/>
                                  </p:stCondLst>
                                  <p:childTnLst>
                                    <p:animMotion origin="layout" path="M 0 0 L -0.25 0 E" pathEditMode="relative" ptsTypes="">
                                      <p:cBhvr>
                                        <p:cTn id="6" dur="2000" fill="hold"/>
                                        <p:tgtEl>
                                          <p:spTgt spid="71"/>
                                        </p:tgtEl>
                                        <p:attrNameLst>
                                          <p:attrName>ppt_x</p:attrName>
                                          <p:attrName>ppt_y</p:attrName>
                                        </p:attrNameLst>
                                      </p:cBhvr>
                                    </p:animMotion>
                                  </p:childTnLst>
                                </p:cTn>
                              </p:par>
                              <p:par>
                                <p:cTn id="7" presetID="35" presetClass="path" presetSubtype="0" accel="50000" decel="50000" fill="hold" grpId="0" nodeType="withEffect">
                                  <p:stCondLst>
                                    <p:cond delay="200"/>
                                  </p:stCondLst>
                                  <p:childTnLst>
                                    <p:animMotion origin="layout" path="M 0 0 L -0.25 0 E" pathEditMode="relative" ptsTypes="">
                                      <p:cBhvr>
                                        <p:cTn id="8" dur="2000" fill="hold"/>
                                        <p:tgtEl>
                                          <p:spTgt spid="4"/>
                                        </p:tgtEl>
                                        <p:attrNameLst>
                                          <p:attrName>ppt_x</p:attrName>
                                          <p:attrName>ppt_y</p:attrName>
                                        </p:attrNameLst>
                                      </p:cBhvr>
                                    </p:animMotion>
                                  </p:childTnLst>
                                </p:cTn>
                              </p:par>
                              <p:par>
                                <p:cTn id="9" presetID="35" presetClass="path" presetSubtype="0" accel="50000" decel="50000" fill="hold" grpId="0" nodeType="withEffect">
                                  <p:stCondLst>
                                    <p:cond delay="100"/>
                                  </p:stCondLst>
                                  <p:childTnLst>
                                    <p:animMotion origin="layout" path="M 0 0 L -0.25 0 E" pathEditMode="relative" ptsTypes="">
                                      <p:cBhvr>
                                        <p:cTn id="10" dur="2000" fill="hold"/>
                                        <p:tgtEl>
                                          <p:spTgt spid="8"/>
                                        </p:tgtEl>
                                        <p:attrNameLst>
                                          <p:attrName>ppt_x</p:attrName>
                                          <p:attrName>ppt_y</p:attrName>
                                        </p:attrNameLst>
                                      </p:cBhvr>
                                    </p:animMotion>
                                  </p:childTnLst>
                                </p:cTn>
                              </p:par>
                              <p:par>
                                <p:cTn id="11" presetID="35" presetClass="path" presetSubtype="0" accel="50000" decel="50000" fill="hold" grpId="0" nodeType="withEffect">
                                  <p:stCondLst>
                                    <p:cond delay="250"/>
                                  </p:stCondLst>
                                  <p:childTnLst>
                                    <p:animMotion origin="layout" path="M 0 0 L -0.25 0 E" pathEditMode="relative" ptsTypes="">
                                      <p:cBhvr>
                                        <p:cTn id="12" dur="2000" fill="hold"/>
                                        <p:tgtEl>
                                          <p:spTgt spid="9"/>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1"/>
                                        </p:tgtEl>
                                        <p:attrNameLst>
                                          <p:attrName>ppt_x</p:attrName>
                                          <p:attrName>ppt_y</p:attrName>
                                        </p:attrNameLst>
                                      </p:cBhvr>
                                    </p:animMotion>
                                  </p:childTnLst>
                                </p:cTn>
                              </p:par>
                              <p:par>
                                <p:cTn id="15" presetID="35" presetClass="path" presetSubtype="0" accel="50000" decel="50000" fill="hold" grpId="0" nodeType="withEffect">
                                  <p:stCondLst>
                                    <p:cond delay="0"/>
                                  </p:stCondLst>
                                  <p:childTnLst>
                                    <p:animMotion origin="layout" path="M 0 0 L -0.25 0 E" pathEditMode="relative" ptsTypes="">
                                      <p:cBhvr>
                                        <p:cTn id="16" dur="2000" fill="hold"/>
                                        <p:tgtEl>
                                          <p:spTgt spid="14"/>
                                        </p:tgtEl>
                                        <p:attrNameLst>
                                          <p:attrName>ppt_x</p:attrName>
                                          <p:attrName>ppt_y</p:attrName>
                                        </p:attrNameLst>
                                      </p:cBhvr>
                                    </p:animMotion>
                                  </p:childTnLst>
                                </p:cTn>
                              </p:par>
                              <p:par>
                                <p:cTn id="17" presetID="35" presetClass="path" presetSubtype="0" accel="50000" decel="50000" fill="hold" grpId="0" nodeType="withEffect">
                                  <p:stCondLst>
                                    <p:cond delay="0"/>
                                  </p:stCondLst>
                                  <p:childTnLst>
                                    <p:animMotion origin="layout" path="M 4.84501E-6 1.85185E-6 L -0.24747 -0.00116 " pathEditMode="relative" rAng="0" ptsTypes="AA">
                                      <p:cBhvr>
                                        <p:cTn id="18" dur="2000" fill="hold"/>
                                        <p:tgtEl>
                                          <p:spTgt spid="16"/>
                                        </p:tgtEl>
                                        <p:attrNameLst>
                                          <p:attrName>ppt_x</p:attrName>
                                          <p:attrName>ppt_y</p:attrName>
                                        </p:attrNameLst>
                                      </p:cBhvr>
                                      <p:rCtr x="-12373" y="-69"/>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35"/>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2000" fill="hold"/>
                                        <p:tgtEl>
                                          <p:spTgt spid="38"/>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32"/>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65"/>
                                        </p:tgtEl>
                                        <p:attrNameLst>
                                          <p:attrName>ppt_x</p:attrName>
                                          <p:attrName>ppt_y</p:attrName>
                                        </p:attrNameLst>
                                      </p:cBhvr>
                                    </p:animMotion>
                                  </p:childTnLst>
                                </p:cTn>
                              </p:par>
                              <p:par>
                                <p:cTn id="27" presetID="35" presetClass="path" presetSubtype="0" accel="50000" decel="50000" fill="hold" nodeType="withEffect">
                                  <p:stCondLst>
                                    <p:cond delay="0"/>
                                  </p:stCondLst>
                                  <p:childTnLst>
                                    <p:animMotion origin="layout" path="M 0 0 L -0.25 0 E" pathEditMode="relative" ptsTypes="">
                                      <p:cBhvr>
                                        <p:cTn id="28" dur="2000" fill="hold"/>
                                        <p:tgtEl>
                                          <p:spTgt spid="6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14"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108347" y="5112665"/>
            <a:ext cx="4195642" cy="2156645"/>
          </a:xfrm>
          <a:prstGeom prst="roundRect">
            <a:avLst>
              <a:gd name="adj" fmla="val 6579"/>
            </a:avLst>
          </a:prstGeom>
          <a:noFill/>
          <a:ln w="28575">
            <a:solidFill>
              <a:srgbClr val="000000"/>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6" name="Group 5"/>
          <p:cNvGrpSpPr/>
          <p:nvPr/>
        </p:nvGrpSpPr>
        <p:grpSpPr>
          <a:xfrm>
            <a:off x="4624854" y="5267791"/>
            <a:ext cx="737609" cy="635613"/>
            <a:chOff x="328301" y="3881331"/>
            <a:chExt cx="722921" cy="623207"/>
          </a:xfrm>
          <a:solidFill>
            <a:srgbClr val="660066"/>
          </a:solidFill>
        </p:grpSpPr>
        <p:sp>
          <p:nvSpPr>
            <p:cNvPr id="5" name="Hexagon 4"/>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26" name="Group 25"/>
          <p:cNvGrpSpPr/>
          <p:nvPr/>
        </p:nvGrpSpPr>
        <p:grpSpPr>
          <a:xfrm>
            <a:off x="5992363" y="5267136"/>
            <a:ext cx="737609" cy="635613"/>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309288" y="5267136"/>
            <a:ext cx="737609" cy="635613"/>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713930" y="6045271"/>
            <a:ext cx="3008357" cy="88221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889116" y="1917393"/>
            <a:ext cx="2997766"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4" name="Rounded Rectangle 3"/>
          <p:cNvSpPr/>
          <p:nvPr/>
        </p:nvSpPr>
        <p:spPr bwMode="auto">
          <a:xfrm>
            <a:off x="832036" y="1780590"/>
            <a:ext cx="3098495" cy="170499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8" name="Rounded Rectangle 7"/>
          <p:cNvSpPr/>
          <p:nvPr/>
        </p:nvSpPr>
        <p:spPr bwMode="auto">
          <a:xfrm>
            <a:off x="1364003" y="1509667"/>
            <a:ext cx="3481673" cy="2288264"/>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9" name="Rounded Rectangle 8"/>
          <p:cNvSpPr/>
          <p:nvPr/>
        </p:nvSpPr>
        <p:spPr bwMode="auto">
          <a:xfrm>
            <a:off x="462271" y="2418291"/>
            <a:ext cx="2770071" cy="1236010"/>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11" name="Rounded Rectangle 10"/>
          <p:cNvSpPr/>
          <p:nvPr/>
        </p:nvSpPr>
        <p:spPr bwMode="auto">
          <a:xfrm>
            <a:off x="3568887" y="1722511"/>
            <a:ext cx="1836706"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16" name="TextBox 15"/>
          <p:cNvSpPr txBox="1"/>
          <p:nvPr/>
        </p:nvSpPr>
        <p:spPr>
          <a:xfrm>
            <a:off x="1034234" y="1106827"/>
            <a:ext cx="4240363" cy="357021"/>
          </a:xfrm>
          <a:prstGeom prst="rect">
            <a:avLst/>
          </a:prstGeom>
          <a:noFill/>
        </p:spPr>
        <p:txBody>
          <a:bodyPr wrap="square" lIns="0" tIns="0" rIns="0" bIns="0" rtlCol="0">
            <a:spAutoFit/>
          </a:bodyPr>
          <a:lstStyle/>
          <a:p>
            <a:pPr algn="ctr" defTabSz="932560">
              <a:lnSpc>
                <a:spcPct val="80000"/>
              </a:lnSpc>
              <a:spcBef>
                <a:spcPct val="20000"/>
              </a:spcBef>
              <a:buSzPct val="80000"/>
            </a:pPr>
            <a:r>
              <a:rPr lang="en-US" sz="2900" dirty="0">
                <a:solidFill>
                  <a:srgbClr val="000000"/>
                </a:solidFill>
              </a:rPr>
              <a:t>Windows Azure</a:t>
            </a:r>
          </a:p>
        </p:txBody>
      </p:sp>
      <p:sp>
        <p:nvSpPr>
          <p:cNvPr id="52" name="Rounded Rectangle 51"/>
          <p:cNvSpPr/>
          <p:nvPr/>
        </p:nvSpPr>
        <p:spPr bwMode="auto">
          <a:xfrm>
            <a:off x="8970044" y="1917393"/>
            <a:ext cx="2997766" cy="149133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55" name="Rounded Rectangle 54"/>
          <p:cNvSpPr/>
          <p:nvPr/>
        </p:nvSpPr>
        <p:spPr bwMode="auto">
          <a:xfrm>
            <a:off x="6954256" y="1780590"/>
            <a:ext cx="3098495" cy="170499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56" name="Rounded Rectangle 55"/>
          <p:cNvSpPr/>
          <p:nvPr/>
        </p:nvSpPr>
        <p:spPr bwMode="auto">
          <a:xfrm>
            <a:off x="7486223" y="1509667"/>
            <a:ext cx="3481673" cy="2144632"/>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57" name="Rounded Rectangle 56"/>
          <p:cNvSpPr/>
          <p:nvPr/>
        </p:nvSpPr>
        <p:spPr bwMode="auto">
          <a:xfrm>
            <a:off x="7226320" y="2724109"/>
            <a:ext cx="2770071" cy="1236010"/>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58" name="Rounded Rectangle 57"/>
          <p:cNvSpPr/>
          <p:nvPr/>
        </p:nvSpPr>
        <p:spPr bwMode="auto">
          <a:xfrm>
            <a:off x="9730718" y="1722511"/>
            <a:ext cx="1836706" cy="9186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62" name="TextBox 61"/>
          <p:cNvSpPr txBox="1"/>
          <p:nvPr/>
        </p:nvSpPr>
        <p:spPr>
          <a:xfrm>
            <a:off x="7050433" y="1170414"/>
            <a:ext cx="4240363" cy="357021"/>
          </a:xfrm>
          <a:prstGeom prst="rect">
            <a:avLst/>
          </a:prstGeom>
          <a:noFill/>
        </p:spPr>
        <p:txBody>
          <a:bodyPr wrap="square" lIns="0" tIns="0" rIns="0" bIns="0" rtlCol="0">
            <a:spAutoFit/>
          </a:bodyPr>
          <a:lstStyle/>
          <a:p>
            <a:pPr algn="ctr" defTabSz="932560">
              <a:lnSpc>
                <a:spcPct val="80000"/>
              </a:lnSpc>
              <a:spcBef>
                <a:spcPct val="20000"/>
              </a:spcBef>
              <a:buSzPct val="80000"/>
            </a:pPr>
            <a:r>
              <a:rPr lang="en-US" sz="2900" dirty="0">
                <a:solidFill>
                  <a:srgbClr val="000000"/>
                </a:solidFill>
              </a:rPr>
              <a:t>Other Service Providers</a:t>
            </a:r>
          </a:p>
        </p:txBody>
      </p:sp>
      <p:grpSp>
        <p:nvGrpSpPr>
          <p:cNvPr id="63" name="Group 62"/>
          <p:cNvGrpSpPr/>
          <p:nvPr/>
        </p:nvGrpSpPr>
        <p:grpSpPr>
          <a:xfrm>
            <a:off x="9340883" y="2491605"/>
            <a:ext cx="737609" cy="635613"/>
            <a:chOff x="328301" y="3881331"/>
            <a:chExt cx="722921" cy="623207"/>
          </a:xfrm>
          <a:solidFill>
            <a:srgbClr val="FFC000"/>
          </a:solidFill>
        </p:grpSpPr>
        <p:sp>
          <p:nvSpPr>
            <p:cNvPr id="72" name="Hexagon 71"/>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74" name="Group 73"/>
          <p:cNvGrpSpPr/>
          <p:nvPr/>
        </p:nvGrpSpPr>
        <p:grpSpPr>
          <a:xfrm>
            <a:off x="8641150" y="2491605"/>
            <a:ext cx="737609" cy="635613"/>
            <a:chOff x="328301" y="3881331"/>
            <a:chExt cx="722921" cy="623207"/>
          </a:xfrm>
          <a:solidFill>
            <a:srgbClr val="FFC000"/>
          </a:solidFill>
        </p:grpSpPr>
        <p:sp>
          <p:nvSpPr>
            <p:cNvPr id="75" name="Hexagon 74"/>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80" name="Group 79"/>
          <p:cNvGrpSpPr/>
          <p:nvPr/>
        </p:nvGrpSpPr>
        <p:grpSpPr>
          <a:xfrm>
            <a:off x="8993111" y="1879225"/>
            <a:ext cx="737609" cy="635613"/>
            <a:chOff x="328301" y="3881331"/>
            <a:chExt cx="722921" cy="623207"/>
          </a:xfrm>
          <a:solidFill>
            <a:srgbClr val="FFC000"/>
          </a:solidFill>
        </p:grpSpPr>
        <p:sp>
          <p:nvSpPr>
            <p:cNvPr id="81" name="Hexagon 80"/>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sp>
        <p:nvSpPr>
          <p:cNvPr id="14" name="Oval 13"/>
          <p:cNvSpPr/>
          <p:nvPr/>
        </p:nvSpPr>
        <p:spPr bwMode="auto">
          <a:xfrm>
            <a:off x="2275068" y="1623956"/>
            <a:ext cx="111069" cy="111024"/>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grpSp>
        <p:nvGrpSpPr>
          <p:cNvPr id="35" name="Group 34"/>
          <p:cNvGrpSpPr/>
          <p:nvPr/>
        </p:nvGrpSpPr>
        <p:grpSpPr>
          <a:xfrm>
            <a:off x="3218663" y="2491605"/>
            <a:ext cx="737609" cy="635613"/>
            <a:chOff x="328301" y="3881331"/>
            <a:chExt cx="722921" cy="623207"/>
          </a:xfrm>
          <a:solidFill>
            <a:srgbClr val="660066"/>
          </a:solidFill>
        </p:grpSpPr>
        <p:sp>
          <p:nvSpPr>
            <p:cNvPr id="36" name="Hexagon 35"/>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38" name="Group 37"/>
          <p:cNvGrpSpPr/>
          <p:nvPr/>
        </p:nvGrpSpPr>
        <p:grpSpPr>
          <a:xfrm>
            <a:off x="2518930" y="2491605"/>
            <a:ext cx="737609" cy="635613"/>
            <a:chOff x="328301" y="3881331"/>
            <a:chExt cx="722921" cy="623207"/>
          </a:xfrm>
          <a:solidFill>
            <a:srgbClr val="660066"/>
          </a:solidFill>
        </p:grpSpPr>
        <p:sp>
          <p:nvSpPr>
            <p:cNvPr id="39" name="Hexagon 38"/>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32" name="Group 31"/>
          <p:cNvGrpSpPr/>
          <p:nvPr/>
        </p:nvGrpSpPr>
        <p:grpSpPr>
          <a:xfrm>
            <a:off x="2863345" y="1889673"/>
            <a:ext cx="737609" cy="635613"/>
            <a:chOff x="328301" y="3881331"/>
            <a:chExt cx="722921" cy="623207"/>
          </a:xfrm>
          <a:solidFill>
            <a:srgbClr val="660066"/>
          </a:solidFill>
        </p:grpSpPr>
        <p:sp>
          <p:nvSpPr>
            <p:cNvPr id="33" name="Hexagon 32"/>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65" name="Group 64"/>
          <p:cNvGrpSpPr/>
          <p:nvPr/>
        </p:nvGrpSpPr>
        <p:grpSpPr>
          <a:xfrm>
            <a:off x="2165156" y="1879225"/>
            <a:ext cx="737609" cy="635613"/>
            <a:chOff x="328301" y="3881331"/>
            <a:chExt cx="722921" cy="623207"/>
          </a:xfrm>
          <a:solidFill>
            <a:srgbClr val="660066"/>
          </a:solidFill>
        </p:grpSpPr>
        <p:sp>
          <p:nvSpPr>
            <p:cNvPr id="66" name="Hexagon 65"/>
            <p:cNvSpPr/>
            <p:nvPr/>
          </p:nvSpPr>
          <p:spPr bwMode="auto">
            <a:xfrm rot="19780699">
              <a:off x="328301" y="3881331"/>
              <a:ext cx="722921" cy="623207"/>
            </a:xfrm>
            <a:prstGeom prst="hexagon">
              <a:avLst>
                <a:gd name="adj" fmla="val 28905"/>
                <a:gd name="vf" fmla="val 11547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a:grpFill/>
          </p:spPr>
        </p:pic>
      </p:grpSp>
      <p:grpSp>
        <p:nvGrpSpPr>
          <p:cNvPr id="68" name="Group 67"/>
          <p:cNvGrpSpPr/>
          <p:nvPr/>
        </p:nvGrpSpPr>
        <p:grpSpPr>
          <a:xfrm>
            <a:off x="3561729" y="1883210"/>
            <a:ext cx="737609" cy="635613"/>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59" name="Title 2"/>
          <p:cNvSpPr>
            <a:spLocks noGrp="1"/>
          </p:cNvSpPr>
          <p:nvPr>
            <p:ph type="title"/>
            <p:custDataLst>
              <p:tags r:id="rId1"/>
            </p:custDataLst>
          </p:nvPr>
        </p:nvSpPr>
        <p:spPr/>
        <p:txBody>
          <a:bodyPr/>
          <a:lstStyle/>
          <a:p>
            <a:r>
              <a:rPr lang="en-US" dirty="0"/>
              <a:t>Portability</a:t>
            </a:r>
            <a:endParaRPr lang="en-US" b="1" dirty="0">
              <a:cs typeface="Segoe UI"/>
            </a:endParaRPr>
          </a:p>
        </p:txBody>
      </p:sp>
      <p:sp>
        <p:nvSpPr>
          <p:cNvPr id="60" name="TextBox 59"/>
          <p:cNvSpPr txBox="1"/>
          <p:nvPr/>
        </p:nvSpPr>
        <p:spPr>
          <a:xfrm>
            <a:off x="888113" y="5857862"/>
            <a:ext cx="2895981" cy="357021"/>
          </a:xfrm>
          <a:prstGeom prst="rect">
            <a:avLst/>
          </a:prstGeom>
          <a:noFill/>
        </p:spPr>
        <p:txBody>
          <a:bodyPr wrap="square" lIns="0" tIns="0" rIns="0" bIns="0" rtlCol="0">
            <a:spAutoFit/>
          </a:bodyPr>
          <a:lstStyle/>
          <a:p>
            <a:pPr algn="r" defTabSz="932560">
              <a:lnSpc>
                <a:spcPct val="80000"/>
              </a:lnSpc>
              <a:spcBef>
                <a:spcPct val="20000"/>
              </a:spcBef>
              <a:buSzPct val="80000"/>
            </a:pPr>
            <a:r>
              <a:rPr lang="en-US" sz="2900" dirty="0">
                <a:solidFill>
                  <a:srgbClr val="000000"/>
                </a:solidFill>
              </a:rPr>
              <a:t>Your Data Center</a:t>
            </a:r>
          </a:p>
        </p:txBody>
      </p:sp>
    </p:spTree>
    <p:extLst>
      <p:ext uri="{BB962C8B-B14F-4D97-AF65-F5344CB8AC3E}">
        <p14:creationId xmlns:p14="http://schemas.microsoft.com/office/powerpoint/2010/main" val="246305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500"/>
                                        <p:tgtEl>
                                          <p:spTgt spid="58"/>
                                        </p:tgtEl>
                                      </p:cBhvr>
                                    </p:animEffect>
                                    <p:anim calcmode="lin" valueType="num">
                                      <p:cBhvr>
                                        <p:cTn id="13" dur="1500" fill="hold"/>
                                        <p:tgtEl>
                                          <p:spTgt spid="58"/>
                                        </p:tgtEl>
                                        <p:attrNameLst>
                                          <p:attrName>ppt_x</p:attrName>
                                        </p:attrNameLst>
                                      </p:cBhvr>
                                      <p:tavLst>
                                        <p:tav tm="0">
                                          <p:val>
                                            <p:strVal val="#ppt_x"/>
                                          </p:val>
                                        </p:tav>
                                        <p:tav tm="100000">
                                          <p:val>
                                            <p:strVal val="#ppt_x"/>
                                          </p:val>
                                        </p:tav>
                                      </p:tavLst>
                                    </p:anim>
                                    <p:anim calcmode="lin" valueType="num">
                                      <p:cBhvr>
                                        <p:cTn id="14" dur="1500" fill="hold"/>
                                        <p:tgtEl>
                                          <p:spTgt spid="58"/>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750"/>
                                        <p:tgtEl>
                                          <p:spTgt spid="56"/>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anim calcmode="lin" valueType="num">
                                      <p:cBhvr>
                                        <p:cTn id="21" dur="1000" fill="hold"/>
                                        <p:tgtEl>
                                          <p:spTgt spid="57"/>
                                        </p:tgtEl>
                                        <p:attrNameLst>
                                          <p:attrName>ppt_x</p:attrName>
                                        </p:attrNameLst>
                                      </p:cBhvr>
                                      <p:tavLst>
                                        <p:tav tm="0">
                                          <p:val>
                                            <p:strVal val="#ppt_x"/>
                                          </p:val>
                                        </p:tav>
                                        <p:tav tm="100000">
                                          <p:val>
                                            <p:strVal val="#ppt_x"/>
                                          </p:val>
                                        </p:tav>
                                      </p:tavLst>
                                    </p:anim>
                                    <p:anim calcmode="lin" valueType="num">
                                      <p:cBhvr>
                                        <p:cTn id="22" dur="1000" fill="hold"/>
                                        <p:tgtEl>
                                          <p:spTgt spid="5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750"/>
                                        <p:tgtEl>
                                          <p:spTgt spid="52"/>
                                        </p:tgtEl>
                                      </p:cBhvr>
                                    </p:animEffect>
                                    <p:anim calcmode="lin" valueType="num">
                                      <p:cBhvr>
                                        <p:cTn id="26" dur="750" fill="hold"/>
                                        <p:tgtEl>
                                          <p:spTgt spid="52"/>
                                        </p:tgtEl>
                                        <p:attrNameLst>
                                          <p:attrName>ppt_x</p:attrName>
                                        </p:attrNameLst>
                                      </p:cBhvr>
                                      <p:tavLst>
                                        <p:tav tm="0">
                                          <p:val>
                                            <p:strVal val="#ppt_x"/>
                                          </p:val>
                                        </p:tav>
                                        <p:tav tm="100000">
                                          <p:val>
                                            <p:strVal val="#ppt_x"/>
                                          </p:val>
                                        </p:tav>
                                      </p:tavLst>
                                    </p:anim>
                                    <p:anim calcmode="lin" valueType="num">
                                      <p:cBhvr>
                                        <p:cTn id="27" dur="750" fill="hold"/>
                                        <p:tgtEl>
                                          <p:spTgt spid="52"/>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000"/>
                                        <p:tgtEl>
                                          <p:spTgt spid="62"/>
                                        </p:tgtEl>
                                      </p:cBhvr>
                                    </p:animEffect>
                                  </p:childTnLst>
                                </p:cTn>
                              </p:par>
                            </p:childTnLst>
                          </p:cTn>
                        </p:par>
                        <p:par>
                          <p:cTn id="31" fill="hold">
                            <p:stCondLst>
                              <p:cond delay="1850"/>
                            </p:stCondLst>
                            <p:childTnLst>
                              <p:par>
                                <p:cTn id="32" presetID="10" presetClass="entr" presetSubtype="0" fill="hold"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nodeType="withEffect">
                                  <p:stCondLst>
                                    <p:cond delay="1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20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nodeType="clickEffect">
                                  <p:stCondLst>
                                    <p:cond delay="0"/>
                                  </p:stCondLst>
                                  <p:childTnLst>
                                    <p:animMotion origin="layout" path="M 2.91667E-6 -3.28707E-6 L 0.37981 -3.28707E-6 " pathEditMode="relative" rAng="0" ptsTypes="AA">
                                      <p:cBhvr>
                                        <p:cTn id="44" dur="2000" fill="hold"/>
                                        <p:tgtEl>
                                          <p:spTgt spid="68"/>
                                        </p:tgtEl>
                                        <p:attrNameLst>
                                          <p:attrName>ppt_x</p:attrName>
                                          <p:attrName>ppt_y</p:attrName>
                                        </p:attrNameLst>
                                      </p:cBhvr>
                                      <p:rCtr x="189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5" grpId="0" animBg="1"/>
      <p:bldP spid="56" grpId="0" animBg="1"/>
      <p:bldP spid="57" grpId="0" animBg="1"/>
      <p:bldP spid="58" grpId="0" animBg="1"/>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a:t>
            </a:r>
            <a:br>
              <a:rPr lang="en-US" dirty="0" smtClean="0"/>
            </a:br>
            <a:r>
              <a:rPr lang="en-US" sz="2900" dirty="0">
                <a:solidFill>
                  <a:schemeClr val="accent4"/>
                </a:solidFill>
              </a:rPr>
              <a:t>Bring your own VHD</a:t>
            </a:r>
          </a:p>
        </p:txBody>
      </p:sp>
      <p:sp>
        <p:nvSpPr>
          <p:cNvPr id="21" name="Up Arrow 20"/>
          <p:cNvSpPr/>
          <p:nvPr/>
        </p:nvSpPr>
        <p:spPr bwMode="auto">
          <a:xfrm rot="5400000">
            <a:off x="2811312" y="2670853"/>
            <a:ext cx="1059381" cy="104768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2" name="Up Arrow 21"/>
          <p:cNvSpPr/>
          <p:nvPr/>
        </p:nvSpPr>
        <p:spPr bwMode="auto">
          <a:xfrm rot="5400000">
            <a:off x="5245927" y="2670853"/>
            <a:ext cx="1059381" cy="104768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3" name="TextBox 22"/>
          <p:cNvSpPr txBox="1"/>
          <p:nvPr/>
        </p:nvSpPr>
        <p:spPr>
          <a:xfrm>
            <a:off x="6419427" y="4093728"/>
            <a:ext cx="2474353" cy="1130053"/>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Create a disk using the uploaded image in the Windows Azure Management Portal</a:t>
            </a:r>
          </a:p>
        </p:txBody>
      </p:sp>
      <p:sp>
        <p:nvSpPr>
          <p:cNvPr id="25" name="Freeform 79"/>
          <p:cNvSpPr>
            <a:spLocks noEditPoints="1"/>
          </p:cNvSpPr>
          <p:nvPr/>
        </p:nvSpPr>
        <p:spPr bwMode="black">
          <a:xfrm>
            <a:off x="4018278" y="2464934"/>
            <a:ext cx="1080058" cy="145951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2"/>
          </a:solidFill>
          <a:ln>
            <a:noFill/>
          </a:ln>
        </p:spPr>
        <p:txBody>
          <a:bodyPr vert="horz" wrap="square" lIns="83943" tIns="41972" rIns="83943" bIns="41972" numCol="1" anchor="t" anchorCtr="0" compatLnSpc="1">
            <a:prstTxWarp prst="textNoShape">
              <a:avLst/>
            </a:prstTxWarp>
          </a:bodyPr>
          <a:lstStyle/>
          <a:p>
            <a:pPr defTabSz="932560"/>
            <a:endParaRPr lang="en-US" sz="1500" dirty="0">
              <a:solidFill>
                <a:srgbClr val="292929"/>
              </a:solidFill>
              <a:ea typeface="Segoe UI" pitchFamily="34" charset="0"/>
              <a:cs typeface="Segoe UI" pitchFamily="34" charset="0"/>
            </a:endParaRPr>
          </a:p>
        </p:txBody>
      </p:sp>
      <p:sp>
        <p:nvSpPr>
          <p:cNvPr id="26" name="Up Arrow 25"/>
          <p:cNvSpPr/>
          <p:nvPr/>
        </p:nvSpPr>
        <p:spPr bwMode="auto">
          <a:xfrm rot="5400000">
            <a:off x="9041368" y="2670853"/>
            <a:ext cx="1059381" cy="104768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7" name="TextBox 26"/>
          <p:cNvSpPr txBox="1"/>
          <p:nvPr/>
        </p:nvSpPr>
        <p:spPr>
          <a:xfrm>
            <a:off x="3674037" y="4093728"/>
            <a:ext cx="1768538" cy="565027"/>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Upload image to blob storage</a:t>
            </a:r>
          </a:p>
        </p:txBody>
      </p:sp>
      <p:sp>
        <p:nvSpPr>
          <p:cNvPr id="28" name="TextBox 27"/>
          <p:cNvSpPr txBox="1"/>
          <p:nvPr/>
        </p:nvSpPr>
        <p:spPr>
          <a:xfrm>
            <a:off x="10002629" y="4093728"/>
            <a:ext cx="2131880" cy="1130053"/>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Virtual Machine booted. Changes copied to </a:t>
            </a:r>
            <a:b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b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blob storage</a:t>
            </a:r>
          </a:p>
        </p:txBody>
      </p:sp>
      <p:sp>
        <p:nvSpPr>
          <p:cNvPr id="38" name="TextBox 37"/>
          <p:cNvSpPr txBox="1"/>
          <p:nvPr/>
        </p:nvSpPr>
        <p:spPr>
          <a:xfrm>
            <a:off x="527032" y="4093728"/>
            <a:ext cx="1583878" cy="565027"/>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Create your own </a:t>
            </a:r>
            <a:r>
              <a:rPr lang="en-US" sz="2000" dirty="0" err="1">
                <a:gradFill>
                  <a:gsLst>
                    <a:gs pos="0">
                      <a:srgbClr val="292929">
                        <a:lumMod val="90000"/>
                        <a:lumOff val="10000"/>
                      </a:srgbClr>
                    </a:gs>
                    <a:gs pos="86000">
                      <a:srgbClr val="292929">
                        <a:lumMod val="90000"/>
                        <a:lumOff val="10000"/>
                      </a:srgbClr>
                    </a:gs>
                  </a:gsLst>
                  <a:lin ang="5400000" scaled="0"/>
                </a:gradFill>
                <a:latin typeface="Segoe UI Light" pitchFamily="34" charset="0"/>
              </a:rPr>
              <a:t>VHD</a:t>
            </a:r>
            <a:endPar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endParaRPr>
          </a:p>
        </p:txBody>
      </p:sp>
      <p:grpSp>
        <p:nvGrpSpPr>
          <p:cNvPr id="39" name="Group 38"/>
          <p:cNvGrpSpPr>
            <a:grpSpLocks noChangeAspect="1"/>
          </p:cNvGrpSpPr>
          <p:nvPr/>
        </p:nvGrpSpPr>
        <p:grpSpPr bwMode="black">
          <a:xfrm>
            <a:off x="222835" y="2411026"/>
            <a:ext cx="2440886" cy="1469306"/>
            <a:chOff x="8843608" y="828600"/>
            <a:chExt cx="925448" cy="557448"/>
          </a:xfrm>
          <a:solidFill>
            <a:schemeClr val="tx2"/>
          </a:solidFill>
        </p:grpSpPr>
        <p:sp>
          <p:nvSpPr>
            <p:cNvPr id="40" name="Rectangle 39"/>
            <p:cNvSpPr/>
            <p:nvPr/>
          </p:nvSpPr>
          <p:spPr bwMode="black">
            <a:xfrm>
              <a:off x="8857595" y="835151"/>
              <a:ext cx="623646" cy="459637"/>
            </a:xfrm>
            <a:prstGeom prst="rect">
              <a:avLst/>
            </a:prstGeom>
            <a:solidFill>
              <a:schemeClr val="accent4">
                <a:lumMod val="60000"/>
                <a:lumOff val="4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39154" fontAlgn="base">
                <a:spcBef>
                  <a:spcPct val="0"/>
                </a:spcBef>
                <a:spcAft>
                  <a:spcPct val="0"/>
                </a:spcAft>
              </a:pPr>
              <a:endParaRPr lang="en-US" sz="1200" dirty="0">
                <a:gradFill>
                  <a:gsLst>
                    <a:gs pos="0">
                      <a:srgbClr val="FFFFFF"/>
                    </a:gs>
                    <a:gs pos="100000">
                      <a:srgbClr val="FFFFFF"/>
                    </a:gs>
                  </a:gsLst>
                  <a:lin ang="5400000" scaled="0"/>
                </a:gradFill>
              </a:endParaRPr>
            </a:p>
          </p:txBody>
        </p:sp>
        <p:grpSp>
          <p:nvGrpSpPr>
            <p:cNvPr id="41" name="Group 40"/>
            <p:cNvGrpSpPr/>
            <p:nvPr/>
          </p:nvGrpSpPr>
          <p:grpSpPr bwMode="black">
            <a:xfrm>
              <a:off x="8843608" y="828600"/>
              <a:ext cx="925448" cy="557448"/>
              <a:chOff x="863600" y="2393157"/>
              <a:chExt cx="876300" cy="527844"/>
            </a:xfrm>
            <a:grpFill/>
          </p:grpSpPr>
          <p:sp>
            <p:nvSpPr>
              <p:cNvPr id="42" name="Freeform 41"/>
              <p:cNvSpPr>
                <a:spLocks noEditPoints="1"/>
              </p:cNvSpPr>
              <p:nvPr/>
            </p:nvSpPr>
            <p:spPr bwMode="black">
              <a:xfrm>
                <a:off x="1521931" y="2481334"/>
                <a:ext cx="217969"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55481"/>
                <a:endParaRPr lang="en-US" spc="-124" dirty="0">
                  <a:solidFill>
                    <a:srgbClr val="292929">
                      <a:lumMod val="50000"/>
                    </a:srgbClr>
                  </a:solidFill>
                  <a:latin typeface="Segoe Light" pitchFamily="34" charset="0"/>
                </a:endParaRPr>
              </a:p>
            </p:txBody>
          </p:sp>
          <p:sp>
            <p:nvSpPr>
              <p:cNvPr id="43" name="Freeform 88"/>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55481"/>
                <a:endParaRPr lang="en-US" spc="-124" dirty="0">
                  <a:solidFill>
                    <a:srgbClr val="292929">
                      <a:lumMod val="50000"/>
                    </a:srgbClr>
                  </a:solidFill>
                  <a:latin typeface="Segoe Light" pitchFamily="34" charset="0"/>
                </a:endParaRPr>
              </a:p>
            </p:txBody>
          </p:sp>
        </p:grpSp>
      </p:grpSp>
      <p:pic>
        <p:nvPicPr>
          <p:cNvPr id="44" name="Picture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48335" y="2840500"/>
            <a:ext cx="1640470" cy="708379"/>
          </a:xfrm>
          <a:prstGeom prst="roundRect">
            <a:avLst>
              <a:gd name="adj" fmla="val 11234"/>
            </a:avLst>
          </a:prstGeom>
          <a:solidFill>
            <a:schemeClr val="tx2"/>
          </a:solidFill>
          <a:ln w="63500">
            <a:solidFill>
              <a:schemeClr val="tx2"/>
            </a:solidFill>
          </a:ln>
          <a:effectLst/>
        </p:spPr>
      </p:pic>
      <p:cxnSp>
        <p:nvCxnSpPr>
          <p:cNvPr id="45" name="Elbow Connector 44"/>
          <p:cNvCxnSpPr/>
          <p:nvPr/>
        </p:nvCxnSpPr>
        <p:spPr>
          <a:xfrm rot="5400000">
            <a:off x="7905883" y="1980780"/>
            <a:ext cx="12953" cy="6498958"/>
          </a:xfrm>
          <a:prstGeom prst="bentConnector3">
            <a:avLst>
              <a:gd name="adj1" fmla="val 10048780"/>
            </a:avLst>
          </a:prstGeom>
          <a:ln w="419100">
            <a:miter lim="800000"/>
            <a:tailEnd type="triangle" w="sm" len="sm"/>
          </a:ln>
        </p:spPr>
        <p:style>
          <a:lnRef idx="1">
            <a:schemeClr val="accent1"/>
          </a:lnRef>
          <a:fillRef idx="0">
            <a:schemeClr val="accent1"/>
          </a:fillRef>
          <a:effectRef idx="0">
            <a:schemeClr val="accent1"/>
          </a:effectRef>
          <a:fontRef idx="minor">
            <a:schemeClr val="tx1"/>
          </a:fontRef>
        </p:style>
      </p:cxnSp>
      <p:grpSp>
        <p:nvGrpSpPr>
          <p:cNvPr id="59" name="Group 58"/>
          <p:cNvGrpSpPr>
            <a:grpSpLocks noChangeAspect="1"/>
          </p:cNvGrpSpPr>
          <p:nvPr/>
        </p:nvGrpSpPr>
        <p:grpSpPr bwMode="black">
          <a:xfrm>
            <a:off x="6452892" y="2615474"/>
            <a:ext cx="2440886" cy="1469306"/>
            <a:chOff x="8843608" y="828600"/>
            <a:chExt cx="925448" cy="557448"/>
          </a:xfrm>
          <a:solidFill>
            <a:schemeClr val="tx2"/>
          </a:solidFill>
        </p:grpSpPr>
        <p:sp>
          <p:nvSpPr>
            <p:cNvPr id="60" name="Rectangle 59"/>
            <p:cNvSpPr/>
            <p:nvPr/>
          </p:nvSpPr>
          <p:spPr bwMode="black">
            <a:xfrm>
              <a:off x="8857595" y="835151"/>
              <a:ext cx="623646" cy="459637"/>
            </a:xfrm>
            <a:prstGeom prst="rect">
              <a:avLst/>
            </a:prstGeom>
            <a:solidFill>
              <a:schemeClr val="accent4">
                <a:lumMod val="60000"/>
                <a:lumOff val="4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39154" fontAlgn="base">
                <a:spcBef>
                  <a:spcPct val="0"/>
                </a:spcBef>
                <a:spcAft>
                  <a:spcPct val="0"/>
                </a:spcAft>
              </a:pPr>
              <a:endParaRPr lang="en-US" sz="1200" dirty="0">
                <a:gradFill>
                  <a:gsLst>
                    <a:gs pos="0">
                      <a:srgbClr val="FFFFFF"/>
                    </a:gs>
                    <a:gs pos="100000">
                      <a:srgbClr val="FFFFFF"/>
                    </a:gs>
                  </a:gsLst>
                  <a:lin ang="5400000" scaled="0"/>
                </a:gradFill>
              </a:endParaRPr>
            </a:p>
          </p:txBody>
        </p:sp>
        <p:grpSp>
          <p:nvGrpSpPr>
            <p:cNvPr id="61" name="Group 60"/>
            <p:cNvGrpSpPr/>
            <p:nvPr/>
          </p:nvGrpSpPr>
          <p:grpSpPr bwMode="black">
            <a:xfrm>
              <a:off x="8843608" y="828600"/>
              <a:ext cx="925448" cy="557448"/>
              <a:chOff x="863600" y="2393157"/>
              <a:chExt cx="876300" cy="527844"/>
            </a:xfrm>
            <a:grpFill/>
          </p:grpSpPr>
          <p:sp>
            <p:nvSpPr>
              <p:cNvPr id="64" name="Freeform 63"/>
              <p:cNvSpPr>
                <a:spLocks noEditPoints="1"/>
              </p:cNvSpPr>
              <p:nvPr/>
            </p:nvSpPr>
            <p:spPr bwMode="black">
              <a:xfrm>
                <a:off x="1521931" y="2481334"/>
                <a:ext cx="217969"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55481"/>
                <a:endParaRPr lang="en-US" spc="-124" dirty="0">
                  <a:solidFill>
                    <a:srgbClr val="292929">
                      <a:lumMod val="50000"/>
                    </a:srgbClr>
                  </a:solidFill>
                  <a:latin typeface="Segoe Light" pitchFamily="34" charset="0"/>
                </a:endParaRPr>
              </a:p>
            </p:txBody>
          </p:sp>
          <p:sp>
            <p:nvSpPr>
              <p:cNvPr id="65" name="Freeform 88"/>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55481"/>
                <a:endParaRPr lang="en-US" spc="-124" dirty="0">
                  <a:solidFill>
                    <a:srgbClr val="292929">
                      <a:lumMod val="50000"/>
                    </a:srgbClr>
                  </a:solidFill>
                  <a:latin typeface="Segoe Light" pitchFamily="34" charset="0"/>
                </a:endParaRPr>
              </a:p>
            </p:txBody>
          </p:sp>
        </p:grpSp>
      </p:grpSp>
      <p:grpSp>
        <p:nvGrpSpPr>
          <p:cNvPr id="66" name="Group 65"/>
          <p:cNvGrpSpPr/>
          <p:nvPr/>
        </p:nvGrpSpPr>
        <p:grpSpPr>
          <a:xfrm>
            <a:off x="1168508" y="2851178"/>
            <a:ext cx="366376" cy="363715"/>
            <a:chOff x="4480921" y="4009689"/>
            <a:chExt cx="432339" cy="433513"/>
          </a:xfrm>
        </p:grpSpPr>
        <p:sp>
          <p:nvSpPr>
            <p:cNvPr id="67" name="Rectangle 66"/>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45718" numCol="1" rtlCol="0" anchor="t" anchorCtr="0" compatLnSpc="1">
              <a:prstTxWarp prst="textNoShape">
                <a:avLst/>
              </a:prstTxWarp>
            </a:bodyPr>
            <a:lstStyle/>
            <a:p>
              <a:pPr marL="233149" defTabSz="932560">
                <a:spcBef>
                  <a:spcPts val="1836"/>
                </a:spcBef>
                <a:spcAft>
                  <a:spcPts val="2448"/>
                </a:spcAft>
              </a:pPr>
              <a:endParaRPr lang="en-US" sz="3700">
                <a:solidFill>
                  <a:srgbClr val="FFFFFF"/>
                </a:solidFill>
                <a:latin typeface="Segoe UI Light" pitchFamily="34" charset="0"/>
              </a:endParaRPr>
            </a:p>
          </p:txBody>
        </p:sp>
        <p:pic>
          <p:nvPicPr>
            <p:cNvPr id="68" name="Picture 67"/>
            <p:cNvPicPr>
              <a:picLocks noChangeAspect="1"/>
            </p:cNvPicPr>
            <p:nvPr/>
          </p:nvPicPr>
          <p:blipFill rotWithShape="1">
            <a:blip r:embed="rId3">
              <a:extLst>
                <a:ext uri="{28A0092B-C50C-407E-A947-70E740481C1C}">
                  <a14:useLocalDpi xmlns:a14="http://schemas.microsoft.com/office/drawing/2010/main" val="0"/>
                </a:ext>
              </a:extLst>
            </a:blip>
            <a:srcRect l="37477" b="28579"/>
            <a:stretch/>
          </p:blipFill>
          <p:spPr>
            <a:xfrm>
              <a:off x="4510380" y="4077377"/>
              <a:ext cx="373420" cy="298136"/>
            </a:xfrm>
            <a:prstGeom prst="rect">
              <a:avLst/>
            </a:prstGeom>
          </p:spPr>
        </p:pic>
      </p:grpSp>
      <p:grpSp>
        <p:nvGrpSpPr>
          <p:cNvPr id="8" name="Group 7"/>
          <p:cNvGrpSpPr/>
          <p:nvPr/>
        </p:nvGrpSpPr>
        <p:grpSpPr>
          <a:xfrm>
            <a:off x="659436" y="2840497"/>
            <a:ext cx="366376" cy="363715"/>
            <a:chOff x="444278" y="2785054"/>
            <a:chExt cx="359080" cy="356616"/>
          </a:xfrm>
        </p:grpSpPr>
        <p:sp>
          <p:nvSpPr>
            <p:cNvPr id="78" name="Rectangle 77"/>
            <p:cNvSpPr/>
            <p:nvPr/>
          </p:nvSpPr>
          <p:spPr bwMode="auto">
            <a:xfrm>
              <a:off x="444278" y="2785054"/>
              <a:ext cx="359080" cy="35661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45718" numCol="1" rtlCol="0" anchor="t" anchorCtr="0" compatLnSpc="1">
              <a:prstTxWarp prst="textNoShape">
                <a:avLst/>
              </a:prstTxWarp>
            </a:bodyPr>
            <a:lstStyle/>
            <a:p>
              <a:pPr marL="233149" defTabSz="932560">
                <a:spcBef>
                  <a:spcPts val="1836"/>
                </a:spcBef>
                <a:spcAft>
                  <a:spcPts val="2448"/>
                </a:spcAft>
              </a:pPr>
              <a:endParaRPr lang="en-US" sz="3700">
                <a:solidFill>
                  <a:srgbClr val="FFFFFF"/>
                </a:solidFill>
                <a:latin typeface="Segoe UI Light" pitchFamily="34" charset="0"/>
              </a:endParaRPr>
            </a:p>
          </p:txBody>
        </p:sp>
        <p:pic>
          <p:nvPicPr>
            <p:cNvPr id="80" name="Picture 79"/>
            <p:cNvPicPr>
              <a:picLocks noChangeAspect="1"/>
            </p:cNvPicPr>
            <p:nvPr/>
          </p:nvPicPr>
          <p:blipFill>
            <a:blip r:embed="rId4">
              <a:biLevel thresh="75000"/>
              <a:extLst>
                <a:ext uri="{BEBA8EAE-BF5A-486C-A8C5-ECC9F3942E4B}">
                  <a14:imgProps xmlns:a14="http://schemas.microsoft.com/office/drawing/2010/main">
                    <a14:imgLayer r:embed="rId5">
                      <a14:imgEffect>
                        <a14:artisticPhotocopy/>
                      </a14:imgEffect>
                      <a14:imgEffect>
                        <a14:colorTemperature colorTemp="6625"/>
                      </a14:imgEffect>
                      <a14:imgEffect>
                        <a14:saturation sat="25000"/>
                      </a14:imgEffect>
                    </a14:imgLayer>
                  </a14:imgProps>
                </a:ext>
                <a:ext uri="{28A0092B-C50C-407E-A947-70E740481C1C}">
                  <a14:useLocalDpi xmlns:a14="http://schemas.microsoft.com/office/drawing/2010/main" val="0"/>
                </a:ext>
              </a:extLst>
            </a:blip>
            <a:stretch>
              <a:fillRect/>
            </a:stretch>
          </p:blipFill>
          <p:spPr>
            <a:xfrm>
              <a:off x="503626" y="2827178"/>
              <a:ext cx="257938" cy="302863"/>
            </a:xfrm>
            <a:prstGeom prst="rect">
              <a:avLst/>
            </a:prstGeom>
          </p:spPr>
        </p:pic>
      </p:grpSp>
      <p:sp>
        <p:nvSpPr>
          <p:cNvPr id="9" name="Arc 8"/>
          <p:cNvSpPr/>
          <p:nvPr/>
        </p:nvSpPr>
        <p:spPr>
          <a:xfrm rot="16200000">
            <a:off x="2481325" y="1101283"/>
            <a:ext cx="1090871" cy="2473481"/>
          </a:xfrm>
          <a:prstGeom prst="arc">
            <a:avLst>
              <a:gd name="adj1" fmla="val 16200000"/>
              <a:gd name="adj2" fmla="val 5245117"/>
            </a:avLst>
          </a:prstGeom>
          <a:ln>
            <a:prstDash val="lg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292929"/>
              </a:solidFill>
            </a:endParaRPr>
          </a:p>
        </p:txBody>
      </p:sp>
      <p:grpSp>
        <p:nvGrpSpPr>
          <p:cNvPr id="81" name="Group 80"/>
          <p:cNvGrpSpPr/>
          <p:nvPr/>
        </p:nvGrpSpPr>
        <p:grpSpPr>
          <a:xfrm rot="21317832">
            <a:off x="3193150" y="1507042"/>
            <a:ext cx="545006" cy="546268"/>
            <a:chOff x="4480921" y="4009689"/>
            <a:chExt cx="432339" cy="433513"/>
          </a:xfrm>
        </p:grpSpPr>
        <p:sp>
          <p:nvSpPr>
            <p:cNvPr id="82" name="Rectangle 81"/>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45718" numCol="1" rtlCol="0" anchor="t" anchorCtr="0" compatLnSpc="1">
              <a:prstTxWarp prst="textNoShape">
                <a:avLst/>
              </a:prstTxWarp>
            </a:bodyPr>
            <a:lstStyle/>
            <a:p>
              <a:pPr marL="233149" defTabSz="932560">
                <a:spcBef>
                  <a:spcPts val="1836"/>
                </a:spcBef>
                <a:spcAft>
                  <a:spcPts val="2448"/>
                </a:spcAft>
              </a:pPr>
              <a:endParaRPr lang="en-US" sz="3700">
                <a:solidFill>
                  <a:srgbClr val="FFFFFF"/>
                </a:solidFill>
                <a:latin typeface="Segoe UI Light" pitchFamily="34" charset="0"/>
              </a:endParaRPr>
            </a:p>
          </p:txBody>
        </p:sp>
        <p:pic>
          <p:nvPicPr>
            <p:cNvPr id="83" name="Picture 82"/>
            <p:cNvPicPr>
              <a:picLocks noChangeAspect="1"/>
            </p:cNvPicPr>
            <p:nvPr/>
          </p:nvPicPr>
          <p:blipFill rotWithShape="1">
            <a:blip r:embed="rId3">
              <a:extLst>
                <a:ext uri="{28A0092B-C50C-407E-A947-70E740481C1C}">
                  <a14:useLocalDpi xmlns:a14="http://schemas.microsoft.com/office/drawing/2010/main" val="0"/>
                </a:ext>
              </a:extLst>
            </a:blip>
            <a:srcRect l="37477" b="28579"/>
            <a:stretch/>
          </p:blipFill>
          <p:spPr>
            <a:xfrm>
              <a:off x="4510380" y="4077377"/>
              <a:ext cx="373420" cy="298136"/>
            </a:xfrm>
            <a:prstGeom prst="rect">
              <a:avLst/>
            </a:prstGeom>
          </p:spPr>
        </p:pic>
      </p:grpSp>
      <p:grpSp>
        <p:nvGrpSpPr>
          <p:cNvPr id="84" name="Group 83"/>
          <p:cNvGrpSpPr/>
          <p:nvPr/>
        </p:nvGrpSpPr>
        <p:grpSpPr>
          <a:xfrm rot="20728046">
            <a:off x="2277798" y="1673014"/>
            <a:ext cx="409471" cy="410419"/>
            <a:chOff x="4480921" y="4009689"/>
            <a:chExt cx="432339" cy="433513"/>
          </a:xfrm>
        </p:grpSpPr>
        <p:sp>
          <p:nvSpPr>
            <p:cNvPr id="85" name="Rectangle 84"/>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45718" numCol="1" rtlCol="0" anchor="t" anchorCtr="0" compatLnSpc="1">
              <a:prstTxWarp prst="textNoShape">
                <a:avLst/>
              </a:prstTxWarp>
            </a:bodyPr>
            <a:lstStyle/>
            <a:p>
              <a:pPr marL="233149" defTabSz="932560">
                <a:spcBef>
                  <a:spcPts val="1836"/>
                </a:spcBef>
                <a:spcAft>
                  <a:spcPts val="2448"/>
                </a:spcAft>
              </a:pPr>
              <a:endParaRPr lang="en-US" sz="3700">
                <a:solidFill>
                  <a:srgbClr val="FFFFFF"/>
                </a:solidFill>
                <a:latin typeface="Segoe UI Light" pitchFamily="34" charset="0"/>
              </a:endParaRPr>
            </a:p>
          </p:txBody>
        </p:sp>
        <p:pic>
          <p:nvPicPr>
            <p:cNvPr id="86" name="Picture 85"/>
            <p:cNvPicPr>
              <a:picLocks noChangeAspect="1"/>
            </p:cNvPicPr>
            <p:nvPr/>
          </p:nvPicPr>
          <p:blipFill rotWithShape="1">
            <a:blip r:embed="rId3">
              <a:extLst>
                <a:ext uri="{28A0092B-C50C-407E-A947-70E740481C1C}">
                  <a14:useLocalDpi xmlns:a14="http://schemas.microsoft.com/office/drawing/2010/main" val="0"/>
                </a:ext>
              </a:extLst>
            </a:blip>
            <a:srcRect l="37477" b="28579"/>
            <a:stretch/>
          </p:blipFill>
          <p:spPr>
            <a:xfrm>
              <a:off x="4510380" y="4077377"/>
              <a:ext cx="373420" cy="298136"/>
            </a:xfrm>
            <a:prstGeom prst="rect">
              <a:avLst/>
            </a:prstGeom>
          </p:spPr>
        </p:pic>
      </p:grpSp>
    </p:spTree>
    <p:extLst>
      <p:ext uri="{BB962C8B-B14F-4D97-AF65-F5344CB8AC3E}">
        <p14:creationId xmlns:p14="http://schemas.microsoft.com/office/powerpoint/2010/main" val="338302403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Windows Azure </a:t>
            </a:r>
            <a:r>
              <a:rPr lang="en-US" sz="4800" dirty="0" err="1"/>
              <a:t>IaaS</a:t>
            </a:r>
            <a:r>
              <a:rPr lang="en-US" sz="4800" dirty="0"/>
              <a:t> </a:t>
            </a:r>
            <a:br>
              <a:rPr lang="en-US" sz="4800" dirty="0"/>
            </a:br>
            <a:r>
              <a:rPr lang="en-US" sz="4800" dirty="0"/>
              <a:t>Deep Dive for SharePoint </a:t>
            </a:r>
            <a:br>
              <a:rPr lang="en-US" sz="4800" dirty="0"/>
            </a:br>
            <a:r>
              <a:rPr lang="en-US" sz="4800" dirty="0"/>
              <a:t>IT Professionals</a:t>
            </a:r>
          </a:p>
        </p:txBody>
      </p:sp>
      <p:sp>
        <p:nvSpPr>
          <p:cNvPr id="5" name="Text Placeholder 4"/>
          <p:cNvSpPr>
            <a:spLocks noGrp="1"/>
          </p:cNvSpPr>
          <p:nvPr>
            <p:ph type="body" sz="quarter" idx="13"/>
          </p:nvPr>
        </p:nvSpPr>
        <p:spPr/>
        <p:txBody>
          <a:bodyPr/>
          <a:lstStyle/>
          <a:p>
            <a:r>
              <a:rPr lang="en-US" dirty="0" smtClean="0"/>
              <a:t>SPC036</a:t>
            </a:r>
            <a:endParaRPr lang="en-US" dirty="0"/>
          </a:p>
        </p:txBody>
      </p:sp>
      <p:sp>
        <p:nvSpPr>
          <p:cNvPr id="3" name="TextBox 2"/>
          <p:cNvSpPr txBox="1"/>
          <p:nvPr/>
        </p:nvSpPr>
        <p:spPr>
          <a:xfrm>
            <a:off x="4818769" y="6139641"/>
            <a:ext cx="7075088" cy="640363"/>
          </a:xfrm>
          <a:prstGeom prst="rect">
            <a:avLst/>
          </a:prstGeom>
          <a:noFill/>
        </p:spPr>
        <p:txBody>
          <a:bodyPr wrap="squar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Corey Sanders and Paul Stubbs</a:t>
            </a:r>
          </a:p>
        </p:txBody>
      </p:sp>
    </p:spTree>
    <p:extLst>
      <p:ext uri="{BB962C8B-B14F-4D97-AF65-F5344CB8AC3E}">
        <p14:creationId xmlns:p14="http://schemas.microsoft.com/office/powerpoint/2010/main" val="30797243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Bring Your Own</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28134227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2795208" y="1403107"/>
            <a:ext cx="7851842" cy="13598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08" tIns="62154" rIns="124308" bIns="62154" numCol="1" rtlCol="0" anchor="ctr" anchorCtr="0" compatLnSpc="1">
            <a:prstTxWarp prst="textNoShape">
              <a:avLst/>
            </a:prstTxWarp>
          </a:bodyPr>
          <a:lstStyle/>
          <a:p>
            <a:pPr algn="ctr" defTabSz="1242742" fontAlgn="base">
              <a:spcBef>
                <a:spcPct val="0"/>
              </a:spcBef>
              <a:spcAft>
                <a:spcPct val="0"/>
              </a:spcAft>
            </a:pPr>
            <a:r>
              <a:rPr lang="en-US" sz="3300" dirty="0">
                <a:solidFill>
                  <a:srgbClr val="FFFFFF"/>
                </a:solidFill>
              </a:rPr>
              <a:t>Per-hour license in the cloud</a:t>
            </a:r>
          </a:p>
        </p:txBody>
      </p:sp>
      <p:sp>
        <p:nvSpPr>
          <p:cNvPr id="2" name="Title 1"/>
          <p:cNvSpPr>
            <a:spLocks noGrp="1"/>
          </p:cNvSpPr>
          <p:nvPr>
            <p:ph type="title"/>
          </p:nvPr>
        </p:nvSpPr>
        <p:spPr/>
        <p:txBody>
          <a:bodyPr/>
          <a:lstStyle/>
          <a:p>
            <a:r>
              <a:rPr lang="en-US" dirty="0"/>
              <a:t>What about licensing?</a:t>
            </a:r>
          </a:p>
        </p:txBody>
      </p:sp>
      <p:sp>
        <p:nvSpPr>
          <p:cNvPr id="27" name="Rectangle 26"/>
          <p:cNvSpPr/>
          <p:nvPr/>
        </p:nvSpPr>
        <p:spPr bwMode="auto">
          <a:xfrm>
            <a:off x="308758" y="1403107"/>
            <a:ext cx="2391584" cy="1359884"/>
          </a:xfrm>
          <a:prstGeom prst="rect">
            <a:avLst/>
          </a:prstGeom>
          <a:solidFill>
            <a:schemeClr val="accent3"/>
          </a:solidFill>
          <a:ln w="9525" cap="flat" cmpd="sng" algn="ctr">
            <a:noFill/>
            <a:prstDash val="solid"/>
            <a:headEnd type="none" w="med" len="med"/>
            <a:tailEnd type="none" w="med" len="med"/>
          </a:ln>
          <a:effectLst/>
        </p:spPr>
        <p:txBody>
          <a:bodyPr vert="horz" wrap="square" lIns="124304" tIns="124304" rIns="124304" bIns="124304" numCol="1" rtlCol="0" anchor="t" anchorCtr="0" compatLnSpc="1">
            <a:prstTxWarp prst="textNoShape">
              <a:avLst/>
            </a:prstTxWarp>
          </a:bodyPr>
          <a:lstStyle/>
          <a:p>
            <a:pPr defTabSz="1243151">
              <a:lnSpc>
                <a:spcPct val="90000"/>
              </a:lnSpc>
              <a:buSzPct val="90000"/>
              <a:defRPr/>
            </a:pPr>
            <a:r>
              <a:rPr lang="en-US" sz="4100" kern="0" dirty="0">
                <a:solidFill>
                  <a:srgbClr val="FFFFFF"/>
                </a:solidFill>
                <a:latin typeface="Segoe UI Light"/>
                <a:ea typeface="Segoe UI" pitchFamily="34" charset="0"/>
                <a:cs typeface="Segoe UI" pitchFamily="34" charset="0"/>
              </a:rPr>
              <a:t>Windows Server</a:t>
            </a:r>
          </a:p>
        </p:txBody>
      </p:sp>
      <p:sp>
        <p:nvSpPr>
          <p:cNvPr id="19" name="Rectangle 18"/>
          <p:cNvSpPr/>
          <p:nvPr/>
        </p:nvSpPr>
        <p:spPr bwMode="auto">
          <a:xfrm>
            <a:off x="2795208" y="2953247"/>
            <a:ext cx="7851842" cy="13598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08" tIns="62154" rIns="124308" bIns="62154" numCol="1" rtlCol="0" anchor="ctr" anchorCtr="0" compatLnSpc="1">
            <a:prstTxWarp prst="textNoShape">
              <a:avLst/>
            </a:prstTxWarp>
          </a:bodyPr>
          <a:lstStyle/>
          <a:p>
            <a:pPr algn="ctr" defTabSz="1242742" fontAlgn="base">
              <a:spcBef>
                <a:spcPct val="0"/>
              </a:spcBef>
              <a:spcAft>
                <a:spcPct val="0"/>
              </a:spcAft>
            </a:pPr>
            <a:r>
              <a:rPr lang="en-US" sz="3300" dirty="0">
                <a:solidFill>
                  <a:srgbClr val="FFFFFF"/>
                </a:solidFill>
              </a:rPr>
              <a:t>Application License Mobility (SA)</a:t>
            </a:r>
          </a:p>
          <a:p>
            <a:pPr algn="ctr" defTabSz="1242742" fontAlgn="base">
              <a:spcBef>
                <a:spcPct val="0"/>
              </a:spcBef>
              <a:spcAft>
                <a:spcPct val="0"/>
              </a:spcAft>
            </a:pPr>
            <a:r>
              <a:rPr lang="en-US" sz="3300" dirty="0">
                <a:solidFill>
                  <a:srgbClr val="FFFFFF"/>
                </a:solidFill>
              </a:rPr>
              <a:t>Per-hour license in the cloud (select few)</a:t>
            </a:r>
          </a:p>
        </p:txBody>
      </p:sp>
      <p:sp>
        <p:nvSpPr>
          <p:cNvPr id="20" name="Rectangle 19"/>
          <p:cNvSpPr/>
          <p:nvPr/>
        </p:nvSpPr>
        <p:spPr bwMode="auto">
          <a:xfrm>
            <a:off x="308758" y="2953247"/>
            <a:ext cx="2391584" cy="1359884"/>
          </a:xfrm>
          <a:prstGeom prst="rect">
            <a:avLst/>
          </a:prstGeom>
          <a:solidFill>
            <a:schemeClr val="accent3"/>
          </a:solidFill>
          <a:ln w="9525" cap="flat" cmpd="sng" algn="ctr">
            <a:noFill/>
            <a:prstDash val="solid"/>
            <a:headEnd type="none" w="med" len="med"/>
            <a:tailEnd type="none" w="med" len="med"/>
          </a:ln>
          <a:effectLst/>
        </p:spPr>
        <p:txBody>
          <a:bodyPr vert="horz" wrap="square" lIns="124304" tIns="124304" rIns="124304" bIns="124304" numCol="1" rtlCol="0" anchor="t" anchorCtr="0" compatLnSpc="1">
            <a:prstTxWarp prst="textNoShape">
              <a:avLst/>
            </a:prstTxWarp>
          </a:bodyPr>
          <a:lstStyle/>
          <a:p>
            <a:pPr algn="ctr" defTabSz="1243151">
              <a:lnSpc>
                <a:spcPct val="90000"/>
              </a:lnSpc>
              <a:buSzPct val="90000"/>
              <a:defRPr/>
            </a:pPr>
            <a:r>
              <a:rPr lang="en-US" sz="3300" kern="0" dirty="0">
                <a:solidFill>
                  <a:srgbClr val="FFFFFF"/>
                </a:solidFill>
                <a:latin typeface="Segoe UI Light"/>
                <a:ea typeface="Segoe UI" pitchFamily="34" charset="0"/>
                <a:cs typeface="Segoe UI" pitchFamily="34" charset="0"/>
              </a:rPr>
              <a:t>Microsoft</a:t>
            </a:r>
          </a:p>
          <a:p>
            <a:pPr algn="ctr" defTabSz="1243151">
              <a:lnSpc>
                <a:spcPct val="90000"/>
              </a:lnSpc>
              <a:buSzPct val="90000"/>
              <a:defRPr/>
            </a:pPr>
            <a:r>
              <a:rPr lang="en-US" sz="3300" kern="0" dirty="0">
                <a:solidFill>
                  <a:srgbClr val="FFFFFF"/>
                </a:solidFill>
                <a:latin typeface="Segoe UI Light"/>
                <a:ea typeface="Segoe UI" pitchFamily="34" charset="0"/>
                <a:cs typeface="Segoe UI" pitchFamily="34" charset="0"/>
              </a:rPr>
              <a:t>Applications</a:t>
            </a:r>
          </a:p>
        </p:txBody>
      </p:sp>
      <p:sp>
        <p:nvSpPr>
          <p:cNvPr id="25" name="Rectangle 24"/>
          <p:cNvSpPr/>
          <p:nvPr/>
        </p:nvSpPr>
        <p:spPr bwMode="auto">
          <a:xfrm>
            <a:off x="2795208" y="4503387"/>
            <a:ext cx="7851842" cy="13598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4308" tIns="62154" rIns="124308" bIns="62154" numCol="1" rtlCol="0" anchor="ctr" anchorCtr="0" compatLnSpc="1">
            <a:prstTxWarp prst="textNoShape">
              <a:avLst/>
            </a:prstTxWarp>
          </a:bodyPr>
          <a:lstStyle/>
          <a:p>
            <a:pPr algn="ctr" defTabSz="1242742" fontAlgn="base">
              <a:spcBef>
                <a:spcPct val="0"/>
              </a:spcBef>
              <a:spcAft>
                <a:spcPct val="0"/>
              </a:spcAft>
            </a:pPr>
            <a:r>
              <a:rPr lang="en-US" sz="3300" dirty="0">
                <a:solidFill>
                  <a:srgbClr val="FFFFFF"/>
                </a:solidFill>
              </a:rPr>
              <a:t>Based upon vendor and product</a:t>
            </a:r>
          </a:p>
        </p:txBody>
      </p:sp>
      <p:sp>
        <p:nvSpPr>
          <p:cNvPr id="26" name="Rectangle 25"/>
          <p:cNvSpPr/>
          <p:nvPr/>
        </p:nvSpPr>
        <p:spPr bwMode="auto">
          <a:xfrm>
            <a:off x="308758" y="4503387"/>
            <a:ext cx="2391584" cy="1359884"/>
          </a:xfrm>
          <a:prstGeom prst="rect">
            <a:avLst/>
          </a:prstGeom>
          <a:solidFill>
            <a:schemeClr val="accent3"/>
          </a:solidFill>
          <a:ln w="9525" cap="flat" cmpd="sng" algn="ctr">
            <a:noFill/>
            <a:prstDash val="solid"/>
            <a:headEnd type="none" w="med" len="med"/>
            <a:tailEnd type="none" w="med" len="med"/>
          </a:ln>
          <a:effectLst/>
        </p:spPr>
        <p:txBody>
          <a:bodyPr vert="horz" wrap="square" lIns="124304" tIns="124304" rIns="124304" bIns="124304" numCol="1" rtlCol="0" anchor="t" anchorCtr="0" compatLnSpc="1">
            <a:prstTxWarp prst="textNoShape">
              <a:avLst/>
            </a:prstTxWarp>
          </a:bodyPr>
          <a:lstStyle/>
          <a:p>
            <a:pPr algn="ctr" defTabSz="1243151">
              <a:lnSpc>
                <a:spcPct val="90000"/>
              </a:lnSpc>
              <a:buSzPct val="90000"/>
              <a:defRPr/>
            </a:pPr>
            <a:r>
              <a:rPr lang="en-US" sz="3300" kern="0" dirty="0">
                <a:solidFill>
                  <a:srgbClr val="FFFFFF"/>
                </a:solidFill>
                <a:latin typeface="Segoe UI Light"/>
                <a:ea typeface="Segoe UI" pitchFamily="34" charset="0"/>
                <a:cs typeface="Segoe UI" pitchFamily="34" charset="0"/>
              </a:rPr>
              <a:t>External Applications</a:t>
            </a:r>
          </a:p>
        </p:txBody>
      </p:sp>
    </p:spTree>
    <p:extLst>
      <p:ext uri="{BB962C8B-B14F-4D97-AF65-F5344CB8AC3E}">
        <p14:creationId xmlns:p14="http://schemas.microsoft.com/office/powerpoint/2010/main" val="144209247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Problematic OS </a:t>
            </a:r>
            <a:r>
              <a:rPr lang="en-US" dirty="0"/>
              <a:t>Components…</a:t>
            </a:r>
          </a:p>
        </p:txBody>
      </p:sp>
      <p:graphicFrame>
        <p:nvGraphicFramePr>
          <p:cNvPr id="3" name="Table 2"/>
          <p:cNvGraphicFramePr>
            <a:graphicFrameLocks noGrp="1"/>
          </p:cNvGraphicFramePr>
          <p:nvPr>
            <p:extLst/>
          </p:nvPr>
        </p:nvGraphicFramePr>
        <p:xfrm>
          <a:off x="531279" y="1243471"/>
          <a:ext cx="11382339" cy="4460320"/>
        </p:xfrm>
        <a:graphic>
          <a:graphicData uri="http://schemas.openxmlformats.org/drawingml/2006/table">
            <a:tbl>
              <a:tblPr firstRow="1" firstCol="1" bandRow="1">
                <a:tableStyleId>{69012ECD-51FC-41F1-AA8D-1B2483CD663E}</a:tableStyleId>
              </a:tblPr>
              <a:tblGrid>
                <a:gridCol w="5519398"/>
                <a:gridCol w="5862941"/>
              </a:tblGrid>
              <a:tr h="689440">
                <a:tc>
                  <a:txBody>
                    <a:bodyPr/>
                    <a:lstStyle/>
                    <a:p>
                      <a:pPr marL="0" marR="0" algn="ctr" defTabSz="914363" rtl="0" eaLnBrk="1" latinLnBrk="0" hangingPunct="1">
                        <a:lnSpc>
                          <a:spcPct val="100000"/>
                        </a:lnSpc>
                        <a:spcBef>
                          <a:spcPts val="0"/>
                        </a:spcBef>
                        <a:spcAft>
                          <a:spcPts val="0"/>
                        </a:spcAft>
                      </a:pPr>
                      <a:r>
                        <a:rPr lang="en-US" sz="3300" kern="1200" dirty="0" smtClean="0">
                          <a:ln>
                            <a:solidFill>
                              <a:schemeClr val="tx1">
                                <a:alpha val="0"/>
                              </a:schemeClr>
                            </a:solidFill>
                          </a:ln>
                          <a:effectLst/>
                        </a:rPr>
                        <a:t>OS Component</a:t>
                      </a:r>
                      <a:endParaRPr lang="en-US" sz="33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c>
                  <a:txBody>
                    <a:bodyPr/>
                    <a:lstStyle/>
                    <a:p>
                      <a:pPr marL="0" marR="0" algn="ctr" defTabSz="914363" rtl="0" eaLnBrk="1" latinLnBrk="0" hangingPunct="1">
                        <a:lnSpc>
                          <a:spcPct val="100000"/>
                        </a:lnSpc>
                        <a:spcBef>
                          <a:spcPts val="0"/>
                        </a:spcBef>
                        <a:spcAft>
                          <a:spcPts val="0"/>
                        </a:spcAft>
                      </a:pPr>
                      <a:r>
                        <a:rPr lang="en-US" sz="3300" kern="1200" dirty="0" smtClean="0">
                          <a:ln>
                            <a:solidFill>
                              <a:schemeClr val="tx1">
                                <a:alpha val="0"/>
                              </a:schemeClr>
                            </a:solidFill>
                          </a:ln>
                          <a:effectLst/>
                        </a:rPr>
                        <a:t>Why Not Supported?</a:t>
                      </a:r>
                      <a:endParaRPr lang="en-US" sz="33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r>
              <a:tr h="628480">
                <a:tc>
                  <a:txBody>
                    <a:bodyPr/>
                    <a:lstStyle/>
                    <a:p>
                      <a:pPr marL="0" marR="0" lvl="1" algn="ctr" defTabSz="914363" rtl="0" eaLnBrk="1" fontAlgn="base" latinLnBrk="0" hangingPunct="1">
                        <a:lnSpc>
                          <a:spcPct val="100000"/>
                        </a:lnSpc>
                        <a:spcBef>
                          <a:spcPts val="0"/>
                        </a:spcBef>
                        <a:spcAft>
                          <a:spcPts val="0"/>
                        </a:spcAft>
                        <a:buSzPct val="80000"/>
                      </a:pPr>
                      <a:r>
                        <a:rPr lang="en-US" sz="2900" kern="1200" dirty="0" smtClean="0">
                          <a:ln>
                            <a:solidFill>
                              <a:schemeClr val="tx1">
                                <a:alpha val="0"/>
                              </a:schemeClr>
                            </a:solidFill>
                          </a:ln>
                          <a:effectLst/>
                        </a:rPr>
                        <a:t>Hyper-V</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c>
                  <a:txBody>
                    <a:bodyPr/>
                    <a:lstStyle/>
                    <a:p>
                      <a:pPr marL="0" marR="0" algn="ctr" defTabSz="914363" rtl="0" eaLnBrk="1" latinLnBrk="0" hangingPunct="1">
                        <a:lnSpc>
                          <a:spcPct val="100000"/>
                        </a:lnSpc>
                        <a:spcBef>
                          <a:spcPts val="0"/>
                        </a:spcBef>
                        <a:spcAft>
                          <a:spcPts val="0"/>
                        </a:spcAft>
                      </a:pPr>
                      <a:r>
                        <a:rPr lang="en-US" sz="2900" kern="1200" dirty="0" smtClean="0">
                          <a:ln>
                            <a:solidFill>
                              <a:schemeClr val="tx1">
                                <a:alpha val="0"/>
                              </a:schemeClr>
                            </a:solidFill>
                          </a:ln>
                          <a:effectLst/>
                        </a:rPr>
                        <a:t>Hyper-V on Hyper-V</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r>
              <a:tr h="628480">
                <a:tc>
                  <a:txBody>
                    <a:bodyPr/>
                    <a:lstStyle/>
                    <a:p>
                      <a:pPr marL="0" marR="0" lvl="1" algn="ctr" defTabSz="914363" rtl="0" eaLnBrk="1" fontAlgn="base" latinLnBrk="0" hangingPunct="1">
                        <a:lnSpc>
                          <a:spcPct val="100000"/>
                        </a:lnSpc>
                        <a:spcBef>
                          <a:spcPts val="0"/>
                        </a:spcBef>
                        <a:spcAft>
                          <a:spcPts val="0"/>
                        </a:spcAft>
                        <a:buSzPct val="80000"/>
                      </a:pPr>
                      <a:r>
                        <a:rPr lang="en-US" sz="2900" kern="1200" dirty="0" smtClean="0">
                          <a:ln>
                            <a:solidFill>
                              <a:schemeClr val="tx1">
                                <a:alpha val="0"/>
                              </a:schemeClr>
                            </a:solidFill>
                          </a:ln>
                          <a:effectLst/>
                        </a:rPr>
                        <a:t>DHCP</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c>
                  <a:txBody>
                    <a:bodyPr/>
                    <a:lstStyle/>
                    <a:p>
                      <a:pPr marL="0" marR="0" algn="ctr" defTabSz="914363" rtl="0" eaLnBrk="1" latinLnBrk="0" hangingPunct="1">
                        <a:lnSpc>
                          <a:spcPct val="100000"/>
                        </a:lnSpc>
                        <a:spcBef>
                          <a:spcPts val="0"/>
                        </a:spcBef>
                        <a:spcAft>
                          <a:spcPts val="0"/>
                        </a:spcAft>
                      </a:pPr>
                      <a:r>
                        <a:rPr lang="en-US" sz="2900" kern="1200" dirty="0" smtClean="0">
                          <a:ln>
                            <a:solidFill>
                              <a:schemeClr val="tx1">
                                <a:alpha val="0"/>
                              </a:schemeClr>
                            </a:solidFill>
                          </a:ln>
                          <a:effectLst/>
                        </a:rPr>
                        <a:t>Broadcast</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r>
              <a:tr h="628480">
                <a:tc>
                  <a:txBody>
                    <a:bodyPr/>
                    <a:lstStyle/>
                    <a:p>
                      <a:pPr marL="0" marR="0" lvl="1" algn="ctr" defTabSz="914363" rtl="0" eaLnBrk="1" fontAlgn="base" latinLnBrk="0" hangingPunct="1">
                        <a:lnSpc>
                          <a:spcPct val="100000"/>
                        </a:lnSpc>
                        <a:spcBef>
                          <a:spcPts val="0"/>
                        </a:spcBef>
                        <a:spcAft>
                          <a:spcPts val="0"/>
                        </a:spcAft>
                        <a:buSzPct val="80000"/>
                      </a:pPr>
                      <a:r>
                        <a:rPr lang="en-US" sz="2900" kern="1200" dirty="0" err="1" smtClean="0">
                          <a:ln>
                            <a:solidFill>
                              <a:schemeClr val="tx1">
                                <a:alpha val="0"/>
                              </a:schemeClr>
                            </a:solidFill>
                          </a:ln>
                          <a:effectLst/>
                        </a:rPr>
                        <a:t>NLB</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c>
                  <a:txBody>
                    <a:bodyPr/>
                    <a:lstStyle/>
                    <a:p>
                      <a:pPr marL="0" marR="0" algn="ctr" defTabSz="914363" rtl="0" eaLnBrk="1" latinLnBrk="0" hangingPunct="1">
                        <a:lnSpc>
                          <a:spcPct val="100000"/>
                        </a:lnSpc>
                        <a:spcBef>
                          <a:spcPts val="0"/>
                        </a:spcBef>
                        <a:spcAft>
                          <a:spcPts val="0"/>
                        </a:spcAft>
                      </a:pPr>
                      <a:r>
                        <a:rPr lang="en-US" sz="2900" kern="1200" dirty="0" smtClean="0">
                          <a:ln>
                            <a:solidFill>
                              <a:schemeClr val="tx1">
                                <a:alpha val="0"/>
                              </a:schemeClr>
                            </a:solidFill>
                          </a:ln>
                          <a:effectLst/>
                        </a:rPr>
                        <a:t>Broadcast</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r>
              <a:tr h="628480">
                <a:tc>
                  <a:txBody>
                    <a:bodyPr/>
                    <a:lstStyle/>
                    <a:p>
                      <a:pPr marL="0" marR="0" lvl="1" algn="ctr" defTabSz="914363" rtl="0" eaLnBrk="1" fontAlgn="base" latinLnBrk="0" hangingPunct="1">
                        <a:lnSpc>
                          <a:spcPct val="100000"/>
                        </a:lnSpc>
                        <a:spcBef>
                          <a:spcPts val="0"/>
                        </a:spcBef>
                        <a:spcAft>
                          <a:spcPts val="0"/>
                        </a:spcAft>
                        <a:buSzPct val="80000"/>
                      </a:pPr>
                      <a:r>
                        <a:rPr lang="en-US" sz="2900" kern="1200" dirty="0" smtClean="0">
                          <a:ln>
                            <a:solidFill>
                              <a:schemeClr val="tx1">
                                <a:alpha val="0"/>
                              </a:schemeClr>
                            </a:solidFill>
                          </a:ln>
                          <a:effectLst/>
                        </a:rPr>
                        <a:t>Failover Clustering</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c>
                  <a:txBody>
                    <a:bodyPr/>
                    <a:lstStyle/>
                    <a:p>
                      <a:pPr marL="0" marR="0" algn="ctr" defTabSz="914363" rtl="0" eaLnBrk="1" latinLnBrk="0" hangingPunct="1">
                        <a:lnSpc>
                          <a:spcPct val="100000"/>
                        </a:lnSpc>
                        <a:spcBef>
                          <a:spcPts val="0"/>
                        </a:spcBef>
                        <a:spcAft>
                          <a:spcPts val="0"/>
                        </a:spcAft>
                      </a:pPr>
                      <a:r>
                        <a:rPr lang="en-US" sz="2900" kern="1200" dirty="0" smtClean="0">
                          <a:ln>
                            <a:solidFill>
                              <a:schemeClr val="tx1">
                                <a:alpha val="0"/>
                              </a:schemeClr>
                            </a:solidFill>
                          </a:ln>
                          <a:effectLst/>
                        </a:rPr>
                        <a:t>“Floating” IP</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r>
              <a:tr h="628480">
                <a:tc>
                  <a:txBody>
                    <a:bodyPr/>
                    <a:lstStyle/>
                    <a:p>
                      <a:pPr marL="0" marR="0" lvl="1" algn="ctr" defTabSz="914363" rtl="0" eaLnBrk="1" fontAlgn="base" latinLnBrk="0" hangingPunct="1">
                        <a:lnSpc>
                          <a:spcPct val="100000"/>
                        </a:lnSpc>
                        <a:spcBef>
                          <a:spcPts val="0"/>
                        </a:spcBef>
                        <a:spcAft>
                          <a:spcPts val="0"/>
                        </a:spcAft>
                        <a:buSzPct val="80000"/>
                      </a:pPr>
                      <a:r>
                        <a:rPr lang="en-US" sz="2900" kern="1200" dirty="0" err="1" smtClean="0">
                          <a:ln>
                            <a:solidFill>
                              <a:schemeClr val="tx1">
                                <a:alpha val="0"/>
                              </a:schemeClr>
                            </a:solidFill>
                          </a:ln>
                          <a:effectLst/>
                        </a:rPr>
                        <a:t>Bitlocker</a:t>
                      </a:r>
                      <a:r>
                        <a:rPr lang="en-US" sz="2900" kern="1200" dirty="0" smtClean="0">
                          <a:ln>
                            <a:solidFill>
                              <a:schemeClr val="tx1">
                                <a:alpha val="0"/>
                              </a:schemeClr>
                            </a:solidFill>
                          </a:ln>
                          <a:effectLst/>
                        </a:rPr>
                        <a:t> (on OS disk)</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c>
                  <a:txBody>
                    <a:bodyPr/>
                    <a:lstStyle/>
                    <a:p>
                      <a:pPr marL="0" marR="0" algn="ctr" defTabSz="914363" rtl="0" eaLnBrk="1" latinLnBrk="0" hangingPunct="1">
                        <a:lnSpc>
                          <a:spcPct val="100000"/>
                        </a:lnSpc>
                        <a:spcBef>
                          <a:spcPts val="0"/>
                        </a:spcBef>
                        <a:spcAft>
                          <a:spcPts val="0"/>
                        </a:spcAft>
                      </a:pPr>
                      <a:r>
                        <a:rPr lang="en-US" sz="2900" kern="1200" dirty="0" err="1" smtClean="0">
                          <a:ln>
                            <a:solidFill>
                              <a:schemeClr val="tx1">
                                <a:alpha val="0"/>
                              </a:schemeClr>
                            </a:solidFill>
                          </a:ln>
                          <a:effectLst/>
                        </a:rPr>
                        <a:t>TPM</a:t>
                      </a:r>
                      <a:r>
                        <a:rPr lang="en-US" sz="2900" kern="1200" dirty="0" smtClean="0">
                          <a:ln>
                            <a:solidFill>
                              <a:schemeClr val="tx1">
                                <a:alpha val="0"/>
                              </a:schemeClr>
                            </a:solidFill>
                          </a:ln>
                          <a:effectLst/>
                        </a:rPr>
                        <a:t> Chip</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r>
              <a:tr h="628480">
                <a:tc>
                  <a:txBody>
                    <a:bodyPr/>
                    <a:lstStyle/>
                    <a:p>
                      <a:pPr marL="0" marR="0" lvl="1" algn="ctr" defTabSz="914363" rtl="0" eaLnBrk="1" fontAlgn="base" latinLnBrk="0" hangingPunct="1">
                        <a:lnSpc>
                          <a:spcPct val="100000"/>
                        </a:lnSpc>
                        <a:spcBef>
                          <a:spcPts val="0"/>
                        </a:spcBef>
                        <a:spcAft>
                          <a:spcPts val="0"/>
                        </a:spcAft>
                        <a:buSzPct val="80000"/>
                      </a:pPr>
                      <a:r>
                        <a:rPr lang="en-US" sz="2900" kern="1200" dirty="0" smtClean="0">
                          <a:ln>
                            <a:solidFill>
                              <a:schemeClr val="tx1">
                                <a:alpha val="0"/>
                              </a:schemeClr>
                            </a:solidFill>
                          </a:ln>
                          <a:effectLst/>
                        </a:rPr>
                        <a:t>Client OS</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c>
                  <a:txBody>
                    <a:bodyPr/>
                    <a:lstStyle/>
                    <a:p>
                      <a:pPr marL="0" marR="0" algn="ctr" defTabSz="914363" rtl="0" eaLnBrk="1" latinLnBrk="0" hangingPunct="1">
                        <a:lnSpc>
                          <a:spcPct val="100000"/>
                        </a:lnSpc>
                        <a:spcBef>
                          <a:spcPts val="0"/>
                        </a:spcBef>
                        <a:spcAft>
                          <a:spcPts val="0"/>
                        </a:spcAft>
                      </a:pPr>
                      <a:r>
                        <a:rPr lang="en-US" sz="2900" kern="1200" dirty="0" smtClean="0">
                          <a:ln>
                            <a:solidFill>
                              <a:schemeClr val="tx1">
                                <a:alpha val="0"/>
                              </a:schemeClr>
                            </a:solidFill>
                          </a:ln>
                          <a:effectLst/>
                        </a:rPr>
                        <a:t>Licensing</a:t>
                      </a:r>
                      <a:endParaRPr lang="en-US" sz="2900" b="0" kern="1200" dirty="0">
                        <a:ln>
                          <a:solidFill>
                            <a:schemeClr val="tx1">
                              <a:alpha val="0"/>
                            </a:schemeClr>
                          </a:solidFill>
                        </a:ln>
                        <a:solidFill>
                          <a:schemeClr val="tx1"/>
                        </a:solidFill>
                        <a:effectLst/>
                        <a:latin typeface="+mn-lt"/>
                        <a:ea typeface="+mn-ea"/>
                        <a:cs typeface="+mn-cs"/>
                      </a:endParaRPr>
                    </a:p>
                  </a:txBody>
                  <a:tcPr marL="186596" marR="186596" marT="93260" marB="93260" anchor="ctr"/>
                </a:tc>
              </a:tr>
            </a:tbl>
          </a:graphicData>
        </a:graphic>
      </p:graphicFrame>
    </p:spTree>
    <p:extLst>
      <p:ext uri="{BB962C8B-B14F-4D97-AF65-F5344CB8AC3E}">
        <p14:creationId xmlns:p14="http://schemas.microsoft.com/office/powerpoint/2010/main" val="428575298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Storage Backend</a:t>
            </a:r>
            <a:endParaRPr lang="en-US" dirty="0"/>
          </a:p>
        </p:txBody>
      </p:sp>
    </p:spTree>
    <p:extLst>
      <p:ext uri="{BB962C8B-B14F-4D97-AF65-F5344CB8AC3E}">
        <p14:creationId xmlns:p14="http://schemas.microsoft.com/office/powerpoint/2010/main" val="99522346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le 35"/>
          <p:cNvSpPr/>
          <p:nvPr/>
        </p:nvSpPr>
        <p:spPr bwMode="auto">
          <a:xfrm>
            <a:off x="6168843" y="2073733"/>
            <a:ext cx="5784406"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grpSp>
        <p:nvGrpSpPr>
          <p:cNvPr id="26" name="Group 25"/>
          <p:cNvGrpSpPr/>
          <p:nvPr/>
        </p:nvGrpSpPr>
        <p:grpSpPr>
          <a:xfrm>
            <a:off x="1035493" y="2369704"/>
            <a:ext cx="2608673" cy="2247949"/>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16" name="Group 15"/>
          <p:cNvGrpSpPr/>
          <p:nvPr/>
        </p:nvGrpSpPr>
        <p:grpSpPr>
          <a:xfrm>
            <a:off x="6384699" y="2296898"/>
            <a:ext cx="1705947" cy="3008802"/>
            <a:chOff x="3857138" y="-151910"/>
            <a:chExt cx="1671976" cy="2950074"/>
          </a:xfrm>
        </p:grpSpPr>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4" name="Rectangle 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48" name="Picture 47"/>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7" name="Group 16"/>
          <p:cNvGrpSpPr/>
          <p:nvPr/>
        </p:nvGrpSpPr>
        <p:grpSpPr>
          <a:xfrm>
            <a:off x="6500600" y="2763389"/>
            <a:ext cx="1456565" cy="2432865"/>
            <a:chOff x="6371150" y="2709450"/>
            <a:chExt cx="1427560" cy="2385378"/>
          </a:xfrm>
        </p:grpSpPr>
        <p:pic>
          <p:nvPicPr>
            <p:cNvPr id="56"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57" name="Picture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66" name="Picture 65"/>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67" name="Picture 66"/>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78" name="Group 77"/>
          <p:cNvGrpSpPr/>
          <p:nvPr/>
        </p:nvGrpSpPr>
        <p:grpSpPr>
          <a:xfrm>
            <a:off x="8209397" y="2296898"/>
            <a:ext cx="1705947" cy="3008802"/>
            <a:chOff x="3857138" y="-151910"/>
            <a:chExt cx="1671976" cy="2950074"/>
          </a:xfrm>
        </p:grpSpPr>
        <p:pic>
          <p:nvPicPr>
            <p:cNvPr id="79" name="Picture 78"/>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80" name="Rectangle 79"/>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81" name="Picture 80"/>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82" name="Group 81"/>
          <p:cNvGrpSpPr/>
          <p:nvPr/>
        </p:nvGrpSpPr>
        <p:grpSpPr>
          <a:xfrm>
            <a:off x="8325298" y="2763389"/>
            <a:ext cx="1456565" cy="2432865"/>
            <a:chOff x="6371150" y="2709450"/>
            <a:chExt cx="1427560" cy="2385378"/>
          </a:xfrm>
        </p:grpSpPr>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5" name="Pictur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6" name="Picture 85"/>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7" name="Picture 86"/>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8" name="Picture 8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9" name="Group 88"/>
          <p:cNvGrpSpPr/>
          <p:nvPr/>
        </p:nvGrpSpPr>
        <p:grpSpPr>
          <a:xfrm>
            <a:off x="10033958" y="2296898"/>
            <a:ext cx="1705947" cy="3008802"/>
            <a:chOff x="3857138" y="-151910"/>
            <a:chExt cx="1671976" cy="2950074"/>
          </a:xfrm>
        </p:grpSpPr>
        <p:pic>
          <p:nvPicPr>
            <p:cNvPr id="90" name="Picture 89"/>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91" name="Rectangle 9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92" name="Picture 91"/>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93" name="Group 92"/>
          <p:cNvGrpSpPr/>
          <p:nvPr/>
        </p:nvGrpSpPr>
        <p:grpSpPr>
          <a:xfrm>
            <a:off x="10149859" y="2763389"/>
            <a:ext cx="1456565" cy="2432865"/>
            <a:chOff x="6371150" y="2709450"/>
            <a:chExt cx="1427560" cy="2385378"/>
          </a:xfrm>
        </p:grpSpPr>
        <p:pic>
          <p:nvPicPr>
            <p:cNvPr id="94" name="Picture 9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7" name="Picture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2" name="Picture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3" name="Picture 112"/>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14" name="Picture 113"/>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15" name="Picture 1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3" name="Title 2"/>
          <p:cNvSpPr>
            <a:spLocks noGrp="1"/>
          </p:cNvSpPr>
          <p:nvPr>
            <p:ph type="title"/>
          </p:nvPr>
        </p:nvSpPr>
        <p:spPr/>
        <p:txBody>
          <a:bodyPr/>
          <a:lstStyle/>
          <a:p>
            <a:r>
              <a:rPr lang="en-US" dirty="0"/>
              <a:t>VM with persistent drive</a:t>
            </a:r>
            <a:br>
              <a:rPr lang="en-US" dirty="0"/>
            </a:br>
            <a:endParaRPr lang="en-US" dirty="0"/>
          </a:p>
        </p:txBody>
      </p:sp>
      <p:sp>
        <p:nvSpPr>
          <p:cNvPr id="41" name="TextBox 40"/>
          <p:cNvSpPr txBox="1"/>
          <p:nvPr/>
        </p:nvSpPr>
        <p:spPr>
          <a:xfrm>
            <a:off x="7469264" y="5741713"/>
            <a:ext cx="3183569" cy="339016"/>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400" dirty="0">
                <a:solidFill>
                  <a:srgbClr val="505050"/>
                </a:solidFill>
                <a:latin typeface="Segoe UI Light"/>
              </a:rPr>
              <a:t>Windows Azure Storage</a:t>
            </a:r>
          </a:p>
        </p:txBody>
      </p:sp>
    </p:spTree>
    <p:extLst>
      <p:ext uri="{BB962C8B-B14F-4D97-AF65-F5344CB8AC3E}">
        <p14:creationId xmlns:p14="http://schemas.microsoft.com/office/powerpoint/2010/main" val="399716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bwMode="auto">
          <a:xfrm>
            <a:off x="3470142" y="3028897"/>
            <a:ext cx="2373009" cy="900290"/>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26" name="Group 25"/>
          <p:cNvGrpSpPr/>
          <p:nvPr/>
        </p:nvGrpSpPr>
        <p:grpSpPr>
          <a:xfrm>
            <a:off x="1037753" y="2371447"/>
            <a:ext cx="2608673" cy="2247949"/>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34262" y="2371447"/>
            <a:ext cx="2608673" cy="2247949"/>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56" name="Right Arrow 55"/>
          <p:cNvSpPr/>
          <p:nvPr/>
        </p:nvSpPr>
        <p:spPr bwMode="auto">
          <a:xfrm>
            <a:off x="3470142" y="3035564"/>
            <a:ext cx="2373009" cy="900290"/>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94" name="Rounded Rectangle 93"/>
          <p:cNvSpPr/>
          <p:nvPr/>
        </p:nvSpPr>
        <p:spPr bwMode="auto">
          <a:xfrm>
            <a:off x="6168843" y="2073733"/>
            <a:ext cx="5784406"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grpSp>
        <p:nvGrpSpPr>
          <p:cNvPr id="97" name="Group 96"/>
          <p:cNvGrpSpPr/>
          <p:nvPr/>
        </p:nvGrpSpPr>
        <p:grpSpPr>
          <a:xfrm>
            <a:off x="6384699" y="2296898"/>
            <a:ext cx="1705947" cy="3008802"/>
            <a:chOff x="3857138" y="-151910"/>
            <a:chExt cx="1671976" cy="2950074"/>
          </a:xfrm>
        </p:grpSpPr>
        <p:pic>
          <p:nvPicPr>
            <p:cNvPr id="112" name="Picture 111"/>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209397" y="2296898"/>
            <a:ext cx="1705947" cy="3008802"/>
            <a:chOff x="3857138" y="-151910"/>
            <a:chExt cx="1671976" cy="2950074"/>
          </a:xfrm>
        </p:grpSpPr>
        <p:pic>
          <p:nvPicPr>
            <p:cNvPr id="123" name="Picture 122"/>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10033958" y="2296898"/>
            <a:ext cx="1705947" cy="3008802"/>
            <a:chOff x="3857138" y="-151910"/>
            <a:chExt cx="1671976" cy="2950074"/>
          </a:xfrm>
        </p:grpSpPr>
        <p:pic>
          <p:nvPicPr>
            <p:cNvPr id="134" name="Picture 133"/>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6523436" y="2782019"/>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5" name="Rounded Rectangle 144"/>
          <p:cNvSpPr/>
          <p:nvPr/>
        </p:nvSpPr>
        <p:spPr bwMode="auto">
          <a:xfrm>
            <a:off x="8325298" y="3674172"/>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6" name="Rounded Rectangle 145"/>
          <p:cNvSpPr/>
          <p:nvPr/>
        </p:nvSpPr>
        <p:spPr bwMode="auto">
          <a:xfrm>
            <a:off x="10960880" y="2785375"/>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15" name="Group 114"/>
          <p:cNvGrpSpPr/>
          <p:nvPr/>
        </p:nvGrpSpPr>
        <p:grpSpPr>
          <a:xfrm>
            <a:off x="6500600" y="2763389"/>
            <a:ext cx="1456565" cy="2432865"/>
            <a:chOff x="6371150" y="2709450"/>
            <a:chExt cx="1427560" cy="2385378"/>
          </a:xfrm>
        </p:grpSpPr>
        <p:pic>
          <p:nvPicPr>
            <p:cNvPr id="116" name="Picture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26" name="Group 125"/>
          <p:cNvGrpSpPr/>
          <p:nvPr/>
        </p:nvGrpSpPr>
        <p:grpSpPr>
          <a:xfrm>
            <a:off x="8325298" y="2763389"/>
            <a:ext cx="1456565" cy="2432865"/>
            <a:chOff x="6371150" y="2709450"/>
            <a:chExt cx="1427560" cy="2385378"/>
          </a:xfrm>
        </p:grpSpPr>
        <p:pic>
          <p:nvPicPr>
            <p:cNvPr id="127" name="Picture 1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10149859" y="2763389"/>
            <a:ext cx="1456565" cy="2432865"/>
            <a:chOff x="6371150" y="2709450"/>
            <a:chExt cx="1427560" cy="2385378"/>
          </a:xfrm>
        </p:grpSpPr>
        <p:pic>
          <p:nvPicPr>
            <p:cNvPr id="138" name="Picture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extBox 48"/>
          <p:cNvSpPr txBox="1"/>
          <p:nvPr/>
        </p:nvSpPr>
        <p:spPr>
          <a:xfrm>
            <a:off x="7469264" y="5741713"/>
            <a:ext cx="3183569" cy="339016"/>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400" dirty="0">
                <a:solidFill>
                  <a:srgbClr val="505050"/>
                </a:solidFill>
                <a:latin typeface="Segoe UI Light"/>
              </a:rPr>
              <a:t>Windows Azure Storage</a:t>
            </a:r>
          </a:p>
        </p:txBody>
      </p:sp>
      <p:sp>
        <p:nvSpPr>
          <p:cNvPr id="2" name="Title 1"/>
          <p:cNvSpPr>
            <a:spLocks noGrp="1"/>
          </p:cNvSpPr>
          <p:nvPr>
            <p:ph type="title"/>
          </p:nvPr>
        </p:nvSpPr>
        <p:spPr/>
        <p:txBody>
          <a:bodyPr/>
          <a:lstStyle/>
          <a:p>
            <a:r>
              <a:rPr lang="en-US" dirty="0"/>
              <a:t>VM with persistent drive</a:t>
            </a:r>
            <a:br>
              <a:rPr lang="en-US" dirty="0"/>
            </a:br>
            <a:endParaRPr lang="en-US" dirty="0"/>
          </a:p>
        </p:txBody>
      </p:sp>
    </p:spTree>
    <p:extLst>
      <p:ext uri="{BB962C8B-B14F-4D97-AF65-F5344CB8AC3E}">
        <p14:creationId xmlns:p14="http://schemas.microsoft.com/office/powerpoint/2010/main" val="1904431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44"/>
                                        </p:tgtEl>
                                        <p:attrNameLst>
                                          <p:attrName>style.visibility</p:attrName>
                                        </p:attrNameLst>
                                      </p:cBhvr>
                                      <p:to>
                                        <p:strVal val="visible"/>
                                      </p:to>
                                    </p:set>
                                    <p:animEffect transition="in" filter="fade">
                                      <p:cBhvr>
                                        <p:cTn id="16" dur="250"/>
                                        <p:tgtEl>
                                          <p:spTgt spid="144"/>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250"/>
                                        <p:tgtEl>
                                          <p:spTgt spid="14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250"/>
                                        <p:tgtEl>
                                          <p:spTgt spid="145"/>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6" grpId="0" animBg="1"/>
      <p:bldP spid="144" grpId="0" animBg="1"/>
      <p:bldP spid="145" grpId="0" animBg="1"/>
      <p:bldP spid="1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1037753" y="2371447"/>
            <a:ext cx="2608673" cy="2247949"/>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34262" y="2371447"/>
            <a:ext cx="2608673" cy="2247949"/>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4" name="Rounded Rectangle 93"/>
          <p:cNvSpPr/>
          <p:nvPr/>
        </p:nvSpPr>
        <p:spPr bwMode="auto">
          <a:xfrm>
            <a:off x="6168843" y="2073733"/>
            <a:ext cx="5784406"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grpSp>
        <p:nvGrpSpPr>
          <p:cNvPr id="97" name="Group 96"/>
          <p:cNvGrpSpPr/>
          <p:nvPr/>
        </p:nvGrpSpPr>
        <p:grpSpPr>
          <a:xfrm>
            <a:off x="6384699" y="2296898"/>
            <a:ext cx="1705947" cy="3008802"/>
            <a:chOff x="3857138" y="-151910"/>
            <a:chExt cx="1671976" cy="2950074"/>
          </a:xfrm>
        </p:grpSpPr>
        <p:pic>
          <p:nvPicPr>
            <p:cNvPr id="112" name="Picture 111"/>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209397" y="2296898"/>
            <a:ext cx="1705947" cy="3008802"/>
            <a:chOff x="3857138" y="-151910"/>
            <a:chExt cx="1671976" cy="2950074"/>
          </a:xfrm>
        </p:grpSpPr>
        <p:pic>
          <p:nvPicPr>
            <p:cNvPr id="123" name="Picture 122"/>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10033958" y="2296898"/>
            <a:ext cx="1705947" cy="3008802"/>
            <a:chOff x="3857138" y="-151910"/>
            <a:chExt cx="1671976" cy="2950074"/>
          </a:xfrm>
        </p:grpSpPr>
        <p:pic>
          <p:nvPicPr>
            <p:cNvPr id="134" name="Picture 133"/>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9141717" y="3679218"/>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5" name="Rounded Rectangle 144"/>
          <p:cNvSpPr/>
          <p:nvPr/>
        </p:nvSpPr>
        <p:spPr bwMode="auto">
          <a:xfrm>
            <a:off x="8325298" y="3674172"/>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46" name="Rounded Rectangle 145"/>
          <p:cNvSpPr/>
          <p:nvPr/>
        </p:nvSpPr>
        <p:spPr bwMode="auto">
          <a:xfrm>
            <a:off x="10960880" y="2785375"/>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26" name="Group 125"/>
          <p:cNvGrpSpPr/>
          <p:nvPr/>
        </p:nvGrpSpPr>
        <p:grpSpPr>
          <a:xfrm>
            <a:off x="8325298" y="2763389"/>
            <a:ext cx="1456565" cy="2432865"/>
            <a:chOff x="6371150" y="2709450"/>
            <a:chExt cx="1427560" cy="2385378"/>
          </a:xfrm>
        </p:grpSpPr>
        <p:pic>
          <p:nvPicPr>
            <p:cNvPr id="127" name="Picture 1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10149859" y="2763389"/>
            <a:ext cx="1456565" cy="2432865"/>
            <a:chOff x="6371150" y="2709450"/>
            <a:chExt cx="1427560" cy="2385378"/>
          </a:xfrm>
        </p:grpSpPr>
        <p:pic>
          <p:nvPicPr>
            <p:cNvPr id="138" name="Picture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339324" y="3674172"/>
            <a:ext cx="612829" cy="767052"/>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325301" y="3653881"/>
            <a:ext cx="649691" cy="805775"/>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4" name="Rounded Rectangle 53"/>
          <p:cNvSpPr/>
          <p:nvPr/>
        </p:nvSpPr>
        <p:spPr bwMode="auto">
          <a:xfrm>
            <a:off x="6523436" y="2782019"/>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15" name="Group 114"/>
          <p:cNvGrpSpPr/>
          <p:nvPr/>
        </p:nvGrpSpPr>
        <p:grpSpPr>
          <a:xfrm>
            <a:off x="6500600" y="2763389"/>
            <a:ext cx="1456565" cy="2432865"/>
            <a:chOff x="6371150" y="2709450"/>
            <a:chExt cx="1427560" cy="2385378"/>
          </a:xfrm>
        </p:grpSpPr>
        <p:pic>
          <p:nvPicPr>
            <p:cNvPr id="116" name="Picture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7" name="Title 3"/>
          <p:cNvSpPr txBox="1">
            <a:spLocks/>
          </p:cNvSpPr>
          <p:nvPr/>
        </p:nvSpPr>
        <p:spPr>
          <a:xfrm>
            <a:off x="6383445" y="6019675"/>
            <a:ext cx="5355207"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pPr algn="ctr"/>
            <a:r>
              <a:rPr sz="4100" dirty="0">
                <a:solidFill>
                  <a:srgbClr val="505050"/>
                </a:solidFill>
              </a:rPr>
              <a:t>Highly Durable Storage</a:t>
            </a:r>
          </a:p>
        </p:txBody>
      </p:sp>
      <p:sp>
        <p:nvSpPr>
          <p:cNvPr id="3" name="Title 2"/>
          <p:cNvSpPr>
            <a:spLocks noGrp="1"/>
          </p:cNvSpPr>
          <p:nvPr>
            <p:ph type="title"/>
          </p:nvPr>
        </p:nvSpPr>
        <p:spPr/>
        <p:txBody>
          <a:bodyPr/>
          <a:lstStyle/>
          <a:p>
            <a:r>
              <a:rPr lang="en-US" dirty="0"/>
              <a:t>VM with persistent drive</a:t>
            </a:r>
            <a:br>
              <a:rPr lang="en-US" dirty="0"/>
            </a:br>
            <a:endParaRPr lang="en-US" dirty="0"/>
          </a:p>
        </p:txBody>
      </p:sp>
      <p:sp>
        <p:nvSpPr>
          <p:cNvPr id="55" name="TextBox 54"/>
          <p:cNvSpPr txBox="1"/>
          <p:nvPr/>
        </p:nvSpPr>
        <p:spPr>
          <a:xfrm>
            <a:off x="7469264" y="5741713"/>
            <a:ext cx="3183569" cy="339016"/>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400" dirty="0">
                <a:solidFill>
                  <a:srgbClr val="505050"/>
                </a:solidFill>
                <a:latin typeface="Segoe UI Light"/>
              </a:rPr>
              <a:t>Windows Azure Storage</a:t>
            </a:r>
          </a:p>
        </p:txBody>
      </p:sp>
      <p:sp>
        <p:nvSpPr>
          <p:cNvPr id="58" name="Right Arrow 57"/>
          <p:cNvSpPr/>
          <p:nvPr/>
        </p:nvSpPr>
        <p:spPr bwMode="auto">
          <a:xfrm>
            <a:off x="3470142" y="3035564"/>
            <a:ext cx="2373009" cy="900290"/>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69949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250"/>
                                        <p:tgtEl>
                                          <p:spTgt spid="144"/>
                                        </p:tgtEl>
                                      </p:cBhvr>
                                    </p:animEffect>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63"/>
          <p:cNvSpPr/>
          <p:nvPr/>
        </p:nvSpPr>
        <p:spPr bwMode="auto">
          <a:xfrm>
            <a:off x="874314" y="4271752"/>
            <a:ext cx="510076" cy="509871"/>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solidFill>
                <a:srgbClr val="505050"/>
              </a:solidFill>
            </a:endParaRPr>
          </a:p>
        </p:txBody>
      </p:sp>
      <p:sp>
        <p:nvSpPr>
          <p:cNvPr id="62" name="Oval 61"/>
          <p:cNvSpPr/>
          <p:nvPr/>
        </p:nvSpPr>
        <p:spPr bwMode="auto">
          <a:xfrm>
            <a:off x="4585525" y="4271752"/>
            <a:ext cx="510076" cy="509871"/>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solidFill>
                <a:srgbClr val="505050"/>
              </a:solidFill>
            </a:endParaRPr>
          </a:p>
        </p:txBody>
      </p:sp>
      <p:grpSp>
        <p:nvGrpSpPr>
          <p:cNvPr id="27" name="Group 26"/>
          <p:cNvGrpSpPr/>
          <p:nvPr/>
        </p:nvGrpSpPr>
        <p:grpSpPr>
          <a:xfrm>
            <a:off x="493929" y="2235601"/>
            <a:ext cx="4972226" cy="2804226"/>
            <a:chOff x="484093" y="1352838"/>
            <a:chExt cx="4873213" cy="2749491"/>
          </a:xfrm>
        </p:grpSpPr>
        <p:cxnSp>
          <p:nvCxnSpPr>
            <p:cNvPr id="1350" name="Straight Connector 1349"/>
            <p:cNvCxnSpPr/>
            <p:nvPr/>
          </p:nvCxnSpPr>
          <p:spPr>
            <a:xfrm rot="5400000">
              <a:off x="2920700" y="-1083769"/>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1" name="Straight Connector 1350"/>
            <p:cNvCxnSpPr/>
            <p:nvPr/>
          </p:nvCxnSpPr>
          <p:spPr>
            <a:xfrm rot="5400000">
              <a:off x="2920700" y="-16727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2" name="Straight Connector 1351"/>
            <p:cNvCxnSpPr/>
            <p:nvPr/>
          </p:nvCxnSpPr>
          <p:spPr>
            <a:xfrm rot="5400000">
              <a:off x="2920700" y="749226"/>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3" name="Straight Connector 1352"/>
            <p:cNvCxnSpPr/>
            <p:nvPr/>
          </p:nvCxnSpPr>
          <p:spPr>
            <a:xfrm rot="5400000">
              <a:off x="2920700" y="166572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61" name="Title 3"/>
          <p:cNvSpPr txBox="1">
            <a:spLocks/>
          </p:cNvSpPr>
          <p:nvPr/>
        </p:nvSpPr>
        <p:spPr>
          <a:xfrm>
            <a:off x="640771" y="5262948"/>
            <a:ext cx="4679249" cy="1130053"/>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sz="4100" dirty="0">
                <a:solidFill>
                  <a:srgbClr val="505050"/>
                </a:solidFill>
              </a:rPr>
              <a:t>continuous storage </a:t>
            </a:r>
            <a:br>
              <a:rPr sz="4100" dirty="0">
                <a:solidFill>
                  <a:srgbClr val="505050"/>
                </a:solidFill>
              </a:rPr>
            </a:br>
            <a:r>
              <a:rPr sz="4100" dirty="0">
                <a:solidFill>
                  <a:srgbClr val="505050"/>
                </a:solidFill>
              </a:rPr>
              <a:t>geo-replication</a:t>
            </a:r>
          </a:p>
        </p:txBody>
      </p:sp>
      <p:sp>
        <p:nvSpPr>
          <p:cNvPr id="1339" name="Oval 536"/>
          <p:cNvSpPr>
            <a:spLocks noChangeAspect="1" noChangeArrowheads="1"/>
          </p:cNvSpPr>
          <p:nvPr/>
        </p:nvSpPr>
        <p:spPr bwMode="auto">
          <a:xfrm>
            <a:off x="1075326" y="4478334"/>
            <a:ext cx="108046" cy="10800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260" tIns="46631" rIns="93260" bIns="46631" anchor="ctr"/>
          <a:lstStyle/>
          <a:p>
            <a:pPr defTabSz="932560"/>
            <a:endParaRPr lang="en-US">
              <a:solidFill>
                <a:srgbClr val="505050"/>
              </a:solidFill>
            </a:endParaRPr>
          </a:p>
        </p:txBody>
      </p:sp>
      <p:grpSp>
        <p:nvGrpSpPr>
          <p:cNvPr id="21" name="Group 20"/>
          <p:cNvGrpSpPr/>
          <p:nvPr/>
        </p:nvGrpSpPr>
        <p:grpSpPr>
          <a:xfrm>
            <a:off x="640771" y="2099299"/>
            <a:ext cx="4675593" cy="3000440"/>
            <a:chOff x="628009" y="1463040"/>
            <a:chExt cx="4582487" cy="2460962"/>
          </a:xfrm>
        </p:grpSpPr>
        <p:cxnSp>
          <p:nvCxnSpPr>
            <p:cNvPr id="20" name="Straight Connector 19"/>
            <p:cNvCxnSpPr/>
            <p:nvPr/>
          </p:nvCxnSpPr>
          <p:spPr>
            <a:xfrm>
              <a:off x="628009"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2" name="Straight Connector 1341"/>
            <p:cNvCxnSpPr/>
            <p:nvPr/>
          </p:nvCxnSpPr>
          <p:spPr>
            <a:xfrm>
              <a:off x="154450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3" name="Straight Connector 1342"/>
            <p:cNvCxnSpPr/>
            <p:nvPr/>
          </p:nvCxnSpPr>
          <p:spPr>
            <a:xfrm>
              <a:off x="2461003"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4" name="Straight Connector 1343"/>
            <p:cNvCxnSpPr/>
            <p:nvPr/>
          </p:nvCxnSpPr>
          <p:spPr>
            <a:xfrm>
              <a:off x="3377500"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5" name="Straight Connector 1344"/>
            <p:cNvCxnSpPr/>
            <p:nvPr/>
          </p:nvCxnSpPr>
          <p:spPr>
            <a:xfrm>
              <a:off x="4293997"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6" name="Straight Connector 1345"/>
            <p:cNvCxnSpPr/>
            <p:nvPr/>
          </p:nvCxnSpPr>
          <p:spPr>
            <a:xfrm>
              <a:off x="521049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18" name="Pentagon 17"/>
          <p:cNvSpPr/>
          <p:nvPr/>
        </p:nvSpPr>
        <p:spPr bwMode="auto">
          <a:xfrm rot="5400000">
            <a:off x="397290" y="2861811"/>
            <a:ext cx="1464120" cy="799159"/>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3256" tIns="46629" rIns="93256" bIns="46629" numCol="1" rtlCol="0" anchor="ctr" anchorCtr="0" compatLnSpc="1">
            <a:prstTxWarp prst="textNoShape">
              <a:avLst/>
            </a:prstTxWarp>
          </a:bodyPr>
          <a:lstStyle/>
          <a:p>
            <a:pPr algn="ctr" defTabSz="932290" fontAlgn="base">
              <a:spcBef>
                <a:spcPct val="0"/>
              </a:spcBef>
              <a:spcAft>
                <a:spcPct val="0"/>
              </a:spcAft>
            </a:pPr>
            <a:r>
              <a:rPr lang="en-US" b="1" dirty="0">
                <a:solidFill>
                  <a:srgbClr val="505050"/>
                </a:solidFill>
                <a:latin typeface="Segoe UI Light"/>
              </a:rPr>
              <a:t>WEST</a:t>
            </a:r>
          </a:p>
          <a:p>
            <a:pPr algn="ctr" defTabSz="932290" fontAlgn="base">
              <a:spcBef>
                <a:spcPct val="0"/>
              </a:spcBef>
              <a:spcAft>
                <a:spcPct val="0"/>
              </a:spcAft>
            </a:pPr>
            <a:r>
              <a:rPr lang="en-US" b="1" dirty="0">
                <a:solidFill>
                  <a:srgbClr val="505050"/>
                </a:solidFill>
                <a:latin typeface="Segoe UI Light"/>
              </a:rPr>
              <a:t>DC</a:t>
            </a:r>
          </a:p>
        </p:txBody>
      </p:sp>
      <p:sp>
        <p:nvSpPr>
          <p:cNvPr id="1355" name="Pentagon 1354"/>
          <p:cNvSpPr/>
          <p:nvPr/>
        </p:nvSpPr>
        <p:spPr bwMode="auto">
          <a:xfrm rot="5400000">
            <a:off x="4120413" y="2861812"/>
            <a:ext cx="1464120" cy="799159"/>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3256" tIns="46629" rIns="93256" bIns="46629" numCol="1" rtlCol="0" anchor="ctr" anchorCtr="0" compatLnSpc="1">
            <a:prstTxWarp prst="textNoShape">
              <a:avLst/>
            </a:prstTxWarp>
          </a:bodyPr>
          <a:lstStyle/>
          <a:p>
            <a:pPr algn="ctr" defTabSz="932290" fontAlgn="base">
              <a:spcBef>
                <a:spcPct val="0"/>
              </a:spcBef>
              <a:spcAft>
                <a:spcPct val="0"/>
              </a:spcAft>
            </a:pPr>
            <a:r>
              <a:rPr lang="en-US" b="1" dirty="0">
                <a:solidFill>
                  <a:srgbClr val="505050"/>
                </a:solidFill>
                <a:latin typeface="Segoe UI Light"/>
              </a:rPr>
              <a:t>EAST</a:t>
            </a:r>
          </a:p>
          <a:p>
            <a:pPr algn="ctr" defTabSz="932290" fontAlgn="base">
              <a:spcBef>
                <a:spcPct val="0"/>
              </a:spcBef>
              <a:spcAft>
                <a:spcPct val="0"/>
              </a:spcAft>
            </a:pPr>
            <a:r>
              <a:rPr lang="en-US" b="1" dirty="0">
                <a:solidFill>
                  <a:srgbClr val="505050"/>
                </a:solidFill>
                <a:latin typeface="Segoe UI Light"/>
              </a:rPr>
              <a:t>DC</a:t>
            </a:r>
          </a:p>
        </p:txBody>
      </p:sp>
      <p:sp>
        <p:nvSpPr>
          <p:cNvPr id="1358" name="Oval 536"/>
          <p:cNvSpPr>
            <a:spLocks noChangeAspect="1" noChangeArrowheads="1"/>
          </p:cNvSpPr>
          <p:nvPr/>
        </p:nvSpPr>
        <p:spPr bwMode="auto">
          <a:xfrm>
            <a:off x="4786539" y="4478334"/>
            <a:ext cx="108046" cy="108002"/>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260" tIns="46631" rIns="93260" bIns="46631" anchor="ctr"/>
          <a:lstStyle/>
          <a:p>
            <a:pPr defTabSz="932560"/>
            <a:endParaRPr lang="en-US">
              <a:solidFill>
                <a:srgbClr val="505050"/>
              </a:solidFill>
            </a:endParaRPr>
          </a:p>
        </p:txBody>
      </p:sp>
      <p:sp>
        <p:nvSpPr>
          <p:cNvPr id="23" name="TextBox 22"/>
          <p:cNvSpPr txBox="1"/>
          <p:nvPr/>
        </p:nvSpPr>
        <p:spPr>
          <a:xfrm>
            <a:off x="2293131" y="4685151"/>
            <a:ext cx="1141629" cy="254262"/>
          </a:xfrm>
          <a:prstGeom prst="rect">
            <a:avLst/>
          </a:prstGeom>
          <a:noFill/>
        </p:spPr>
        <p:txBody>
          <a:bodyPr wrap="none" lIns="0" tIns="0" rIns="0" bIns="0" rtlCol="0">
            <a:spAutoFit/>
          </a:bodyPr>
          <a:lstStyle/>
          <a:p>
            <a:pPr defTabSz="932560">
              <a:lnSpc>
                <a:spcPct val="90000"/>
              </a:lnSpc>
              <a:spcBef>
                <a:spcPct val="20000"/>
              </a:spcBef>
              <a:buSzPct val="80000"/>
            </a:pPr>
            <a:r>
              <a:rPr lang="en-US" i="1" dirty="0">
                <a:solidFill>
                  <a:srgbClr val="505050"/>
                </a:solidFill>
                <a:latin typeface="Segoe UI Light"/>
              </a:rPr>
              <a:t>&gt; 400 miles</a:t>
            </a:r>
          </a:p>
        </p:txBody>
      </p:sp>
      <p:cxnSp>
        <p:nvCxnSpPr>
          <p:cNvPr id="1359" name="Straight Connector 1358"/>
          <p:cNvCxnSpPr/>
          <p:nvPr/>
        </p:nvCxnSpPr>
        <p:spPr>
          <a:xfrm>
            <a:off x="1129353" y="4532335"/>
            <a:ext cx="3657189"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63" name="Rounded Rectangle 62"/>
          <p:cNvSpPr/>
          <p:nvPr/>
        </p:nvSpPr>
        <p:spPr bwMode="auto">
          <a:xfrm>
            <a:off x="6168843" y="2073733"/>
            <a:ext cx="5784406"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grpSp>
        <p:nvGrpSpPr>
          <p:cNvPr id="65" name="Group 64"/>
          <p:cNvGrpSpPr/>
          <p:nvPr/>
        </p:nvGrpSpPr>
        <p:grpSpPr>
          <a:xfrm>
            <a:off x="6384699" y="2296898"/>
            <a:ext cx="1705947" cy="3008802"/>
            <a:chOff x="3857138" y="-151910"/>
            <a:chExt cx="1671976" cy="2950074"/>
          </a:xfrm>
        </p:grpSpPr>
        <p:pic>
          <p:nvPicPr>
            <p:cNvPr id="66" name="Picture 65"/>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67" name="Rectangle 66"/>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68" name="Picture 67"/>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69" name="Group 68"/>
          <p:cNvGrpSpPr/>
          <p:nvPr/>
        </p:nvGrpSpPr>
        <p:grpSpPr>
          <a:xfrm>
            <a:off x="8209397" y="2296898"/>
            <a:ext cx="1705947" cy="3008802"/>
            <a:chOff x="3857138" y="-151910"/>
            <a:chExt cx="1671976" cy="2950074"/>
          </a:xfrm>
        </p:grpSpPr>
        <p:pic>
          <p:nvPicPr>
            <p:cNvPr id="70" name="Picture 69"/>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71" name="Rectangle 7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72" name="Picture 71"/>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73" name="Group 72"/>
          <p:cNvGrpSpPr/>
          <p:nvPr/>
        </p:nvGrpSpPr>
        <p:grpSpPr>
          <a:xfrm>
            <a:off x="10033958" y="2296898"/>
            <a:ext cx="1705947" cy="3008802"/>
            <a:chOff x="3857138" y="-151910"/>
            <a:chExt cx="1671976" cy="2950074"/>
          </a:xfrm>
        </p:grpSpPr>
        <p:pic>
          <p:nvPicPr>
            <p:cNvPr id="74" name="Picture 73"/>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75" name="Rectangle 7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77" name="Picture 76"/>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78" name="Rounded Rectangle 77"/>
          <p:cNvSpPr/>
          <p:nvPr/>
        </p:nvSpPr>
        <p:spPr bwMode="auto">
          <a:xfrm>
            <a:off x="9141717" y="3679218"/>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79" name="Rounded Rectangle 78"/>
          <p:cNvSpPr/>
          <p:nvPr/>
        </p:nvSpPr>
        <p:spPr bwMode="auto">
          <a:xfrm>
            <a:off x="8325298" y="3674172"/>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0" name="Rounded Rectangle 79"/>
          <p:cNvSpPr/>
          <p:nvPr/>
        </p:nvSpPr>
        <p:spPr bwMode="auto">
          <a:xfrm>
            <a:off x="10960880" y="2785375"/>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81" name="Group 80"/>
          <p:cNvGrpSpPr/>
          <p:nvPr/>
        </p:nvGrpSpPr>
        <p:grpSpPr>
          <a:xfrm>
            <a:off x="8325298" y="2763389"/>
            <a:ext cx="1456565" cy="2432865"/>
            <a:chOff x="6371150" y="2709450"/>
            <a:chExt cx="1427560" cy="2385378"/>
          </a:xfrm>
        </p:grpSpPr>
        <p:pic>
          <p:nvPicPr>
            <p:cNvPr id="82" name="Picture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3" name="Picture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4" name="Picture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5" name="Picture 84"/>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6" name="Picture 85"/>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7" name="Picture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8" name="Group 87"/>
          <p:cNvGrpSpPr/>
          <p:nvPr/>
        </p:nvGrpSpPr>
        <p:grpSpPr>
          <a:xfrm>
            <a:off x="10149859" y="2763389"/>
            <a:ext cx="1456565" cy="2432865"/>
            <a:chOff x="6371150" y="2709450"/>
            <a:chExt cx="1427560" cy="2385378"/>
          </a:xfrm>
        </p:grpSpPr>
        <p:pic>
          <p:nvPicPr>
            <p:cNvPr id="89" name="Picture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0" name="Picture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91" name="Picture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92" name="Picture 9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93" name="Picture 92"/>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94" name="Picture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95" name="Group 94"/>
          <p:cNvGrpSpPr/>
          <p:nvPr/>
        </p:nvGrpSpPr>
        <p:grpSpPr>
          <a:xfrm>
            <a:off x="8339324" y="3674172"/>
            <a:ext cx="612829" cy="767052"/>
            <a:chOff x="8173259" y="3602456"/>
            <a:chExt cx="600626" cy="752080"/>
          </a:xfrm>
        </p:grpSpPr>
        <p:sp>
          <p:nvSpPr>
            <p:cNvPr id="96" name="Rounded Rectangle 95"/>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97" name="Picture 9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112" name="Rounded Rectangle 111"/>
          <p:cNvSpPr/>
          <p:nvPr/>
        </p:nvSpPr>
        <p:spPr bwMode="auto">
          <a:xfrm>
            <a:off x="8325301" y="3653881"/>
            <a:ext cx="649691" cy="805775"/>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13" name="Rounded Rectangle 112"/>
          <p:cNvSpPr/>
          <p:nvPr/>
        </p:nvSpPr>
        <p:spPr bwMode="auto">
          <a:xfrm>
            <a:off x="6523436" y="2782019"/>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14" name="Group 113"/>
          <p:cNvGrpSpPr/>
          <p:nvPr/>
        </p:nvGrpSpPr>
        <p:grpSpPr>
          <a:xfrm>
            <a:off x="6500600" y="2763389"/>
            <a:ext cx="1456565" cy="2432865"/>
            <a:chOff x="6371150" y="2709450"/>
            <a:chExt cx="1427560" cy="2385378"/>
          </a:xfrm>
        </p:grpSpPr>
        <p:pic>
          <p:nvPicPr>
            <p:cNvPr id="115" name="Picture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8" name="Picture 117"/>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0" name="Picture 1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2" name="Oval 1"/>
          <p:cNvSpPr/>
          <p:nvPr/>
        </p:nvSpPr>
        <p:spPr bwMode="auto">
          <a:xfrm>
            <a:off x="1037282" y="4439085"/>
            <a:ext cx="184140" cy="184066"/>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r>
              <a:rPr lang="en-US" sz="2200" dirty="0">
                <a:solidFill>
                  <a:srgbClr val="505050"/>
                </a:solidFill>
              </a:rPr>
              <a:t> </a:t>
            </a:r>
          </a:p>
        </p:txBody>
      </p:sp>
      <p:sp>
        <p:nvSpPr>
          <p:cNvPr id="98" name="Oval 97"/>
          <p:cNvSpPr/>
          <p:nvPr/>
        </p:nvSpPr>
        <p:spPr bwMode="auto">
          <a:xfrm>
            <a:off x="1035536" y="4437341"/>
            <a:ext cx="184140" cy="184066"/>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r>
              <a:rPr lang="en-US" sz="2200" dirty="0">
                <a:solidFill>
                  <a:srgbClr val="505050"/>
                </a:solidFill>
              </a:rPr>
              <a:t> </a:t>
            </a:r>
          </a:p>
        </p:txBody>
      </p:sp>
      <p:sp>
        <p:nvSpPr>
          <p:cNvPr id="100" name="TextBox 99"/>
          <p:cNvSpPr txBox="1"/>
          <p:nvPr/>
        </p:nvSpPr>
        <p:spPr>
          <a:xfrm>
            <a:off x="7469264" y="5741713"/>
            <a:ext cx="3183569" cy="339016"/>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400" dirty="0">
                <a:solidFill>
                  <a:srgbClr val="505050"/>
                </a:solidFill>
                <a:latin typeface="Segoe UI Light"/>
              </a:rPr>
              <a:t>Windows Azure Storage</a:t>
            </a:r>
          </a:p>
        </p:txBody>
      </p:sp>
      <p:sp>
        <p:nvSpPr>
          <p:cNvPr id="101" name="Title 3"/>
          <p:cNvSpPr txBox="1">
            <a:spLocks/>
          </p:cNvSpPr>
          <p:nvPr/>
        </p:nvSpPr>
        <p:spPr>
          <a:xfrm>
            <a:off x="6368368" y="6040680"/>
            <a:ext cx="5355206" cy="762786"/>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pPr algn="ctr"/>
            <a:r>
              <a:rPr sz="4100" dirty="0">
                <a:solidFill>
                  <a:srgbClr val="505050"/>
                </a:solidFill>
              </a:rPr>
              <a:t>Geo-Replicated Storage</a:t>
            </a:r>
          </a:p>
        </p:txBody>
      </p:sp>
      <p:sp>
        <p:nvSpPr>
          <p:cNvPr id="3" name="Title 2"/>
          <p:cNvSpPr>
            <a:spLocks noGrp="1"/>
          </p:cNvSpPr>
          <p:nvPr>
            <p:ph type="title"/>
          </p:nvPr>
        </p:nvSpPr>
        <p:spPr/>
        <p:txBody>
          <a:bodyPr/>
          <a:lstStyle/>
          <a:p>
            <a:r>
              <a:rPr lang="en-US" dirty="0"/>
              <a:t>VM with persistent drive</a:t>
            </a:r>
            <a:br>
              <a:rPr lang="en-US" dirty="0"/>
            </a:br>
            <a:endParaRPr lang="en-US" dirty="0"/>
          </a:p>
        </p:txBody>
      </p:sp>
    </p:spTree>
    <p:extLst>
      <p:ext uri="{BB962C8B-B14F-4D97-AF65-F5344CB8AC3E}">
        <p14:creationId xmlns:p14="http://schemas.microsoft.com/office/powerpoint/2010/main" val="198274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500"/>
                                        <p:tgtEl>
                                          <p:spTgt spid="61"/>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39"/>
                                        </p:tgtEl>
                                        <p:attrNameLst>
                                          <p:attrName>style.visibility</p:attrName>
                                        </p:attrNameLst>
                                      </p:cBhvr>
                                      <p:to>
                                        <p:strVal val="visible"/>
                                      </p:to>
                                    </p:set>
                                    <p:animEffect transition="in" filter="fade">
                                      <p:cBhvr>
                                        <p:cTn id="22" dur="250"/>
                                        <p:tgtEl>
                                          <p:spTgt spid="1339"/>
                                        </p:tgtEl>
                                      </p:cBhvr>
                                    </p:animEffect>
                                  </p:childTnLst>
                                </p:cTn>
                              </p:par>
                            </p:childTnLst>
                          </p:cTn>
                        </p:par>
                        <p:par>
                          <p:cTn id="23" fill="hold">
                            <p:stCondLst>
                              <p:cond delay="2250"/>
                            </p:stCondLst>
                            <p:childTnLst>
                              <p:par>
                                <p:cTn id="24" presetID="22" presetClass="entr" presetSubtype="4" fill="hold" grpId="0" nodeType="afterEffect">
                                  <p:stCondLst>
                                    <p:cond delay="0"/>
                                  </p:stCondLst>
                                  <p:childTnLst>
                                    <p:set>
                                      <p:cBhvr>
                                        <p:cTn id="25" dur="1" fill="hold">
                                          <p:stCondLst>
                                            <p:cond delay="0"/>
                                          </p:stCondLst>
                                        </p:cTn>
                                        <p:tgtEl>
                                          <p:spTgt spid="1355"/>
                                        </p:tgtEl>
                                        <p:attrNameLst>
                                          <p:attrName>style.visibility</p:attrName>
                                        </p:attrNameLst>
                                      </p:cBhvr>
                                      <p:to>
                                        <p:strVal val="visible"/>
                                      </p:to>
                                    </p:set>
                                    <p:animEffect transition="in" filter="wipe(down)">
                                      <p:cBhvr>
                                        <p:cTn id="26" dur="500"/>
                                        <p:tgtEl>
                                          <p:spTgt spid="1355"/>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1358"/>
                                        </p:tgtEl>
                                        <p:attrNameLst>
                                          <p:attrName>style.visibility</p:attrName>
                                        </p:attrNameLst>
                                      </p:cBhvr>
                                      <p:to>
                                        <p:strVal val="visible"/>
                                      </p:to>
                                    </p:set>
                                    <p:animEffect transition="in" filter="fade">
                                      <p:cBhvr>
                                        <p:cTn id="30" dur="250"/>
                                        <p:tgtEl>
                                          <p:spTgt spid="1358"/>
                                        </p:tgtEl>
                                      </p:cBhvr>
                                    </p:animEffect>
                                  </p:childTnLst>
                                </p:cTn>
                              </p:par>
                            </p:childTnLst>
                          </p:cTn>
                        </p:par>
                        <p:par>
                          <p:cTn id="31" fill="hold">
                            <p:stCondLst>
                              <p:cond delay="3000"/>
                            </p:stCondLst>
                            <p:childTnLst>
                              <p:par>
                                <p:cTn id="32" presetID="10" presetClass="entr" presetSubtype="0" fill="hold" grpId="0" nodeType="afterEffect">
                                  <p:stCondLst>
                                    <p:cond delay="10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250"/>
                                        <p:tgtEl>
                                          <p:spTgt spid="64"/>
                                        </p:tgtEl>
                                      </p:cBhvr>
                                    </p:animEffect>
                                  </p:childTnLst>
                                </p:cTn>
                              </p:par>
                              <p:par>
                                <p:cTn id="35" presetID="22" presetClass="entr" presetSubtype="8" fill="hold" nodeType="withEffect">
                                  <p:stCondLst>
                                    <p:cond delay="1000"/>
                                  </p:stCondLst>
                                  <p:childTnLst>
                                    <p:set>
                                      <p:cBhvr>
                                        <p:cTn id="36" dur="1" fill="hold">
                                          <p:stCondLst>
                                            <p:cond delay="0"/>
                                          </p:stCondLst>
                                        </p:cTn>
                                        <p:tgtEl>
                                          <p:spTgt spid="1359"/>
                                        </p:tgtEl>
                                        <p:attrNameLst>
                                          <p:attrName>style.visibility</p:attrName>
                                        </p:attrNameLst>
                                      </p:cBhvr>
                                      <p:to>
                                        <p:strVal val="visible"/>
                                      </p:to>
                                    </p:set>
                                    <p:animEffect transition="in" filter="wipe(left)">
                                      <p:cBhvr>
                                        <p:cTn id="37" dur="1000"/>
                                        <p:tgtEl>
                                          <p:spTgt spid="1359"/>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childTnLst>
                          </p:cTn>
                        </p:par>
                        <p:par>
                          <p:cTn id="42" fill="hold">
                            <p:stCondLst>
                              <p:cond delay="5250"/>
                            </p:stCondLst>
                            <p:childTnLst>
                              <p:par>
                                <p:cTn id="43" presetID="10"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par>
                                <p:cTn id="46" presetID="63" presetClass="path" presetSubtype="0" repeatCount="indefinite" accel="50000" decel="50000" fill="hold" grpId="1" nodeType="withEffect">
                                  <p:stCondLst>
                                    <p:cond delay="0"/>
                                  </p:stCondLst>
                                  <p:childTnLst>
                                    <p:animMotion origin="layout" path="M -2.5013E-6 4.28406E-6 L 0.29886 4.28406E-6 " pathEditMode="relative" rAng="0" ptsTypes="AA">
                                      <p:cBhvr>
                                        <p:cTn id="47" dur="2000" fill="hold"/>
                                        <p:tgtEl>
                                          <p:spTgt spid="2"/>
                                        </p:tgtEl>
                                        <p:attrNameLst>
                                          <p:attrName>ppt_x</p:attrName>
                                          <p:attrName>ppt_y</p:attrName>
                                        </p:attrNameLst>
                                      </p:cBhvr>
                                      <p:rCtr x="14943" y="0"/>
                                    </p:animMotion>
                                  </p:childTnLst>
                                </p:cTn>
                              </p:par>
                              <p:par>
                                <p:cTn id="48" presetID="10" presetClass="entr" presetSubtype="0" fill="hold" grpId="0" nodeType="withEffect">
                                  <p:stCondLst>
                                    <p:cond delay="50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500"/>
                                        <p:tgtEl>
                                          <p:spTgt spid="98"/>
                                        </p:tgtEl>
                                      </p:cBhvr>
                                    </p:animEffect>
                                  </p:childTnLst>
                                </p:cTn>
                              </p:par>
                              <p:par>
                                <p:cTn id="51" presetID="63" presetClass="path" presetSubtype="0" repeatCount="indefinite" accel="50000" decel="50000" fill="hold" grpId="1" nodeType="withEffect">
                                  <p:stCondLst>
                                    <p:cond delay="500"/>
                                  </p:stCondLst>
                                  <p:childTnLst>
                                    <p:animMotion origin="layout" path="M -2.5013E-6 4.28406E-6 L 0.29886 4.28406E-6 " pathEditMode="relative" rAng="0" ptsTypes="AA">
                                      <p:cBhvr>
                                        <p:cTn id="52" dur="2000" fill="hold"/>
                                        <p:tgtEl>
                                          <p:spTgt spid="98"/>
                                        </p:tgtEl>
                                        <p:attrNameLst>
                                          <p:attrName>ppt_x</p:attrName>
                                          <p:attrName>ppt_y</p:attrName>
                                        </p:attrNameLst>
                                      </p:cBhvr>
                                      <p:rCtr x="14943" y="0"/>
                                    </p:animMotion>
                                  </p:childTnLst>
                                </p:cTn>
                              </p:par>
                            </p:childTnLst>
                          </p:cTn>
                        </p:par>
                        <p:par>
                          <p:cTn id="53" fill="hold">
                            <p:stCondLst>
                              <p:cond delay="775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2" grpId="0" animBg="1"/>
      <p:bldP spid="61" grpId="0"/>
      <p:bldP spid="1339" grpId="0" animBg="1"/>
      <p:bldP spid="18" grpId="0" animBg="1"/>
      <p:bldP spid="1355" grpId="0" animBg="1"/>
      <p:bldP spid="1358" grpId="0" animBg="1"/>
      <p:bldP spid="23" grpId="0"/>
      <p:bldP spid="2" grpId="0" animBg="1"/>
      <p:bldP spid="2" grpId="1" animBg="1"/>
      <p:bldP spid="98" grpId="0" animBg="1"/>
      <p:bldP spid="9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ight Arrow 36"/>
          <p:cNvSpPr/>
          <p:nvPr/>
        </p:nvSpPr>
        <p:spPr bwMode="auto">
          <a:xfrm>
            <a:off x="4896519" y="3028897"/>
            <a:ext cx="946631" cy="900290"/>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3" name="Hexagon 42"/>
          <p:cNvSpPr/>
          <p:nvPr/>
        </p:nvSpPr>
        <p:spPr bwMode="auto">
          <a:xfrm rot="19780699">
            <a:off x="2540443" y="2327227"/>
            <a:ext cx="2608673" cy="2247949"/>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5" name="Hexagon 84"/>
          <p:cNvSpPr/>
          <p:nvPr/>
        </p:nvSpPr>
        <p:spPr bwMode="auto">
          <a:xfrm rot="19780699">
            <a:off x="2538583" y="2311320"/>
            <a:ext cx="2608673" cy="2247949"/>
          </a:xfrm>
          <a:prstGeom prst="hexagon">
            <a:avLst>
              <a:gd name="adj" fmla="val 28905"/>
              <a:gd name="vf" fmla="val 115470"/>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6" name="Rounded Rectangle 45"/>
          <p:cNvSpPr/>
          <p:nvPr/>
        </p:nvSpPr>
        <p:spPr bwMode="auto">
          <a:xfrm>
            <a:off x="6168843" y="2073733"/>
            <a:ext cx="5784406"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grpSp>
        <p:nvGrpSpPr>
          <p:cNvPr id="47" name="Group 46"/>
          <p:cNvGrpSpPr/>
          <p:nvPr/>
        </p:nvGrpSpPr>
        <p:grpSpPr>
          <a:xfrm>
            <a:off x="6384699" y="2296898"/>
            <a:ext cx="1705947" cy="3008802"/>
            <a:chOff x="3857138" y="-151910"/>
            <a:chExt cx="1671976" cy="2950074"/>
          </a:xfrm>
        </p:grpSpPr>
        <p:pic>
          <p:nvPicPr>
            <p:cNvPr id="48" name="Picture 47"/>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49" name="Rectangle 48"/>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50" name="Picture 49"/>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51" name="Group 50"/>
          <p:cNvGrpSpPr/>
          <p:nvPr/>
        </p:nvGrpSpPr>
        <p:grpSpPr>
          <a:xfrm>
            <a:off x="8209397" y="2296898"/>
            <a:ext cx="1705947" cy="3008802"/>
            <a:chOff x="3857138" y="-151910"/>
            <a:chExt cx="1671976" cy="2950074"/>
          </a:xfrm>
        </p:grpSpPr>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53" name="Rectangle 5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54" name="Picture 53"/>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55" name="Group 54"/>
          <p:cNvGrpSpPr/>
          <p:nvPr/>
        </p:nvGrpSpPr>
        <p:grpSpPr>
          <a:xfrm>
            <a:off x="10033958" y="2296898"/>
            <a:ext cx="1705947" cy="3008802"/>
            <a:chOff x="3857138" y="-151910"/>
            <a:chExt cx="1671976" cy="2950074"/>
          </a:xfrm>
        </p:grpSpPr>
        <p:pic>
          <p:nvPicPr>
            <p:cNvPr id="56" name="Picture 55"/>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57" name="Rectangle 56"/>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58" name="Picture 57"/>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59" name="Rounded Rectangle 58"/>
          <p:cNvSpPr/>
          <p:nvPr/>
        </p:nvSpPr>
        <p:spPr bwMode="auto">
          <a:xfrm>
            <a:off x="6523436" y="2782019"/>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0" name="Rounded Rectangle 59"/>
          <p:cNvSpPr/>
          <p:nvPr/>
        </p:nvSpPr>
        <p:spPr bwMode="auto">
          <a:xfrm>
            <a:off x="8325298" y="3674172"/>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61" name="Rounded Rectangle 60"/>
          <p:cNvSpPr/>
          <p:nvPr/>
        </p:nvSpPr>
        <p:spPr bwMode="auto">
          <a:xfrm>
            <a:off x="10960880" y="2785375"/>
            <a:ext cx="626853" cy="767052"/>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62" name="Group 61"/>
          <p:cNvGrpSpPr/>
          <p:nvPr/>
        </p:nvGrpSpPr>
        <p:grpSpPr>
          <a:xfrm>
            <a:off x="6500600" y="2763389"/>
            <a:ext cx="1456565" cy="2432865"/>
            <a:chOff x="6371150" y="2709450"/>
            <a:chExt cx="1427560" cy="2385378"/>
          </a:xfrm>
        </p:grpSpPr>
        <p:pic>
          <p:nvPicPr>
            <p:cNvPr id="63" name="Picture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64" name="Picture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65" name="Picture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66" name="Picture 65"/>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67" name="Picture 66"/>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68" name="Picture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69" name="Group 68"/>
          <p:cNvGrpSpPr/>
          <p:nvPr/>
        </p:nvGrpSpPr>
        <p:grpSpPr>
          <a:xfrm>
            <a:off x="8325298" y="2763389"/>
            <a:ext cx="1456565" cy="2432865"/>
            <a:chOff x="6371150" y="2709450"/>
            <a:chExt cx="1427560" cy="2385378"/>
          </a:xfrm>
        </p:grpSpPr>
        <p:pic>
          <p:nvPicPr>
            <p:cNvPr id="70" name="Picture 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72" name="Picture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73" name="Picture 72"/>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74" name="Picture 73"/>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75" name="Picture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76" name="Group 75"/>
          <p:cNvGrpSpPr/>
          <p:nvPr/>
        </p:nvGrpSpPr>
        <p:grpSpPr>
          <a:xfrm>
            <a:off x="10149859" y="2763389"/>
            <a:ext cx="1456565" cy="2432865"/>
            <a:chOff x="6371150" y="2709450"/>
            <a:chExt cx="1427560" cy="2385378"/>
          </a:xfrm>
        </p:grpSpPr>
        <p:pic>
          <p:nvPicPr>
            <p:cNvPr id="77" name="Picture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78" name="Picture 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79" name="Picture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0" name="Picture 7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1" name="Picture 8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2" name="Picture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pic>
        <p:nvPicPr>
          <p:cNvPr id="44" name="Picture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6575" y="2965268"/>
            <a:ext cx="1136413" cy="1027545"/>
          </a:xfrm>
          <a:prstGeom prst="rect">
            <a:avLst/>
          </a:prstGeom>
        </p:spPr>
      </p:pic>
      <p:sp>
        <p:nvSpPr>
          <p:cNvPr id="86" name="Right Arrow 85"/>
          <p:cNvSpPr/>
          <p:nvPr/>
        </p:nvSpPr>
        <p:spPr bwMode="auto">
          <a:xfrm>
            <a:off x="4960340" y="3027112"/>
            <a:ext cx="882808" cy="900290"/>
          </a:xfrm>
          <a:prstGeom prst="rightArrow">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87" name="Right Arrow 86"/>
          <p:cNvSpPr/>
          <p:nvPr/>
        </p:nvSpPr>
        <p:spPr bwMode="auto">
          <a:xfrm>
            <a:off x="2408577" y="3024881"/>
            <a:ext cx="3434573" cy="900290"/>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88" name="Group 87"/>
          <p:cNvGrpSpPr/>
          <p:nvPr/>
        </p:nvGrpSpPr>
        <p:grpSpPr>
          <a:xfrm>
            <a:off x="0" y="2355784"/>
            <a:ext cx="2608673" cy="2247949"/>
            <a:chOff x="328301" y="3881331"/>
            <a:chExt cx="722921" cy="623207"/>
          </a:xfrm>
        </p:grpSpPr>
        <p:sp>
          <p:nvSpPr>
            <p:cNvPr id="89" name="Hexagon 88"/>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90" name="Picture 8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3" name="Title 2"/>
          <p:cNvSpPr>
            <a:spLocks noGrp="1"/>
          </p:cNvSpPr>
          <p:nvPr>
            <p:ph type="title"/>
          </p:nvPr>
        </p:nvSpPr>
        <p:spPr/>
        <p:txBody>
          <a:bodyPr/>
          <a:lstStyle/>
          <a:p>
            <a:r>
              <a:rPr lang="en-US" dirty="0"/>
              <a:t>What Does Persistent really mean?</a:t>
            </a:r>
          </a:p>
        </p:txBody>
      </p:sp>
      <p:sp>
        <p:nvSpPr>
          <p:cNvPr id="84" name="TextBox 83"/>
          <p:cNvSpPr txBox="1"/>
          <p:nvPr/>
        </p:nvSpPr>
        <p:spPr>
          <a:xfrm>
            <a:off x="7469264" y="5741713"/>
            <a:ext cx="3183569" cy="339016"/>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400" dirty="0">
                <a:solidFill>
                  <a:srgbClr val="505050"/>
                </a:solidFill>
                <a:latin typeface="Segoe UI Light"/>
              </a:rPr>
              <a:t>Windows Azure Storage</a:t>
            </a:r>
          </a:p>
        </p:txBody>
      </p:sp>
    </p:spTree>
    <p:extLst>
      <p:ext uri="{BB962C8B-B14F-4D97-AF65-F5344CB8AC3E}">
        <p14:creationId xmlns:p14="http://schemas.microsoft.com/office/powerpoint/2010/main" val="2479315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par>
                                <p:cTn id="8" presetID="31" presetClass="exit" presetSubtype="0" fill="hold" nodeType="withEffect">
                                  <p:stCondLst>
                                    <p:cond delay="0"/>
                                  </p:stCondLst>
                                  <p:childTnLst>
                                    <p:anim calcmode="lin" valueType="num">
                                      <p:cBhvr>
                                        <p:cTn id="9" dur="1000"/>
                                        <p:tgtEl>
                                          <p:spTgt spid="44"/>
                                        </p:tgtEl>
                                        <p:attrNameLst>
                                          <p:attrName>ppt_w</p:attrName>
                                        </p:attrNameLst>
                                      </p:cBhvr>
                                      <p:tavLst>
                                        <p:tav tm="0">
                                          <p:val>
                                            <p:strVal val="ppt_w"/>
                                          </p:val>
                                        </p:tav>
                                        <p:tav tm="100000">
                                          <p:val>
                                            <p:fltVal val="0"/>
                                          </p:val>
                                        </p:tav>
                                      </p:tavLst>
                                    </p:anim>
                                    <p:anim calcmode="lin" valueType="num">
                                      <p:cBhvr>
                                        <p:cTn id="10" dur="1000"/>
                                        <p:tgtEl>
                                          <p:spTgt spid="44"/>
                                        </p:tgtEl>
                                        <p:attrNameLst>
                                          <p:attrName>ppt_h</p:attrName>
                                        </p:attrNameLst>
                                      </p:cBhvr>
                                      <p:tavLst>
                                        <p:tav tm="0">
                                          <p:val>
                                            <p:strVal val="ppt_h"/>
                                          </p:val>
                                        </p:tav>
                                        <p:tav tm="100000">
                                          <p:val>
                                            <p:fltVal val="0"/>
                                          </p:val>
                                        </p:tav>
                                      </p:tavLst>
                                    </p:anim>
                                    <p:anim calcmode="lin" valueType="num">
                                      <p:cBhvr>
                                        <p:cTn id="11" dur="1000"/>
                                        <p:tgtEl>
                                          <p:spTgt spid="44"/>
                                        </p:tgtEl>
                                        <p:attrNameLst>
                                          <p:attrName>style.rotation</p:attrName>
                                        </p:attrNameLst>
                                      </p:cBhvr>
                                      <p:tavLst>
                                        <p:tav tm="0">
                                          <p:val>
                                            <p:fltVal val="0"/>
                                          </p:val>
                                        </p:tav>
                                        <p:tav tm="100000">
                                          <p:val>
                                            <p:fltVal val="90"/>
                                          </p:val>
                                        </p:tav>
                                      </p:tavLst>
                                    </p:anim>
                                    <p:animEffect transition="out" filter="fade">
                                      <p:cBhvr>
                                        <p:cTn id="12" dur="1000"/>
                                        <p:tgtEl>
                                          <p:spTgt spid="44"/>
                                        </p:tgtEl>
                                      </p:cBhvr>
                                    </p:animEffect>
                                    <p:set>
                                      <p:cBhvr>
                                        <p:cTn id="13" dur="1" fill="hold">
                                          <p:stCondLst>
                                            <p:cond delay="999"/>
                                          </p:stCondLst>
                                        </p:cTn>
                                        <p:tgtEl>
                                          <p:spTgt spid="44"/>
                                        </p:tgtEl>
                                        <p:attrNameLst>
                                          <p:attrName>style.visibility</p:attrName>
                                        </p:attrNameLst>
                                      </p:cBhvr>
                                      <p:to>
                                        <p:strVal val="hidden"/>
                                      </p:to>
                                    </p:set>
                                  </p:childTnLst>
                                </p:cTn>
                              </p:par>
                              <p:par>
                                <p:cTn id="14" presetID="10" presetClass="entr" presetSubtype="0" fill="hold" grpId="0" nodeType="with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500"/>
                                        <p:tgtEl>
                                          <p:spTgt spid="86"/>
                                        </p:tgtEl>
                                      </p:cBhvr>
                                    </p:animEffect>
                                  </p:childTnLst>
                                </p:cTn>
                              </p:par>
                              <p:par>
                                <p:cTn id="17" presetID="10" presetClass="exit" presetSubtype="0" fill="hold" grpId="0" nodeType="withEffect">
                                  <p:stCondLst>
                                    <p:cond delay="0"/>
                                  </p:stCondLst>
                                  <p:childTnLst>
                                    <p:animEffect transition="out" filter="fade">
                                      <p:cBhvr>
                                        <p:cTn id="18" dur="500"/>
                                        <p:tgtEl>
                                          <p:spTgt spid="37"/>
                                        </p:tgtEl>
                                      </p:cBhvr>
                                    </p:animEffect>
                                    <p:set>
                                      <p:cBhvr>
                                        <p:cTn id="19" dur="1" fill="hold">
                                          <p:stCondLst>
                                            <p:cond delay="499"/>
                                          </p:stCondLst>
                                        </p:cTn>
                                        <p:tgtEl>
                                          <p:spTgt spid="37"/>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43"/>
                                        </p:tgtEl>
                                      </p:cBhvr>
                                    </p:animEffect>
                                    <p:set>
                                      <p:cBhvr>
                                        <p:cTn id="22" dur="1" fill="hold">
                                          <p:stCondLst>
                                            <p:cond delay="499"/>
                                          </p:stCondLst>
                                        </p:cTn>
                                        <p:tgtEl>
                                          <p:spTgt spid="4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fade">
                                      <p:cBhvr>
                                        <p:cTn id="27" dur="500"/>
                                        <p:tgtEl>
                                          <p:spTgt spid="87"/>
                                        </p:tgtEl>
                                      </p:cBhvr>
                                    </p:animEffect>
                                  </p:childTnLst>
                                </p:cTn>
                              </p:par>
                              <p:par>
                                <p:cTn id="28" presetID="10" presetClass="entr" presetSubtype="0" fill="hold" nodeType="with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fade">
                                      <p:cBhvr>
                                        <p:cTn id="30" dur="500"/>
                                        <p:tgtEl>
                                          <p:spTgt spid="88"/>
                                        </p:tgtEl>
                                      </p:cBhvr>
                                    </p:animEffect>
                                  </p:childTnLst>
                                </p:cTn>
                              </p:par>
                              <p:par>
                                <p:cTn id="31" presetID="10" presetClass="exit" presetSubtype="0" fill="hold" grpId="1" nodeType="withEffect">
                                  <p:stCondLst>
                                    <p:cond delay="0"/>
                                  </p:stCondLst>
                                  <p:childTnLst>
                                    <p:animEffect transition="out" filter="fade">
                                      <p:cBhvr>
                                        <p:cTn id="32" dur="500"/>
                                        <p:tgtEl>
                                          <p:spTgt spid="85"/>
                                        </p:tgtEl>
                                      </p:cBhvr>
                                    </p:animEffect>
                                    <p:set>
                                      <p:cBhvr>
                                        <p:cTn id="33" dur="1" fill="hold">
                                          <p:stCondLst>
                                            <p:cond delay="499"/>
                                          </p:stCondLst>
                                        </p:cTn>
                                        <p:tgtEl>
                                          <p:spTgt spid="8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86"/>
                                        </p:tgtEl>
                                      </p:cBhvr>
                                    </p:animEffect>
                                    <p:set>
                                      <p:cBhvr>
                                        <p:cTn id="36" dur="1" fill="hold">
                                          <p:stCondLst>
                                            <p:cond delay="499"/>
                                          </p:stCondLst>
                                        </p:cTn>
                                        <p:tgtEl>
                                          <p:spTgt spid="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3" grpId="0" animBg="1"/>
      <p:bldP spid="85" grpId="0" animBg="1"/>
      <p:bldP spid="85" grpId="1" animBg="1"/>
      <p:bldP spid="86" grpId="0" animBg="1"/>
      <p:bldP spid="86" grpId="1" animBg="1"/>
      <p:bldP spid="8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The disk layout and Windows Azure Storage</a:t>
            </a:r>
          </a:p>
        </p:txBody>
      </p:sp>
      <p:grpSp>
        <p:nvGrpSpPr>
          <p:cNvPr id="98" name="Group 97"/>
          <p:cNvGrpSpPr/>
          <p:nvPr/>
        </p:nvGrpSpPr>
        <p:grpSpPr>
          <a:xfrm>
            <a:off x="5852804" y="1111051"/>
            <a:ext cx="6500835" cy="5782079"/>
            <a:chOff x="5789613" y="834084"/>
            <a:chExt cx="6371383" cy="5669220"/>
          </a:xfrm>
        </p:grpSpPr>
        <p:sp>
          <p:nvSpPr>
            <p:cNvPr id="6" name="Rounded Rectangle 5"/>
            <p:cNvSpPr/>
            <p:nvPr/>
          </p:nvSpPr>
          <p:spPr bwMode="auto">
            <a:xfrm rot="16200000">
              <a:off x="6140695" y="483002"/>
              <a:ext cx="5669220" cy="6371383"/>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sp>
          <p:nvSpPr>
            <p:cNvPr id="41" name="Rectangle 40"/>
            <p:cNvSpPr/>
            <p:nvPr/>
          </p:nvSpPr>
          <p:spPr bwMode="auto">
            <a:xfrm>
              <a:off x="5882411" y="1012208"/>
              <a:ext cx="6093049" cy="533400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grpSp>
          <p:nvGrpSpPr>
            <p:cNvPr id="42" name="Group 41"/>
            <p:cNvGrpSpPr/>
            <p:nvPr/>
          </p:nvGrpSpPr>
          <p:grpSpPr>
            <a:xfrm>
              <a:off x="9029749" y="1095233"/>
              <a:ext cx="1452119" cy="5182735"/>
              <a:chOff x="8961509" y="1149825"/>
              <a:chExt cx="1452119" cy="5182735"/>
            </a:xfrm>
          </p:grpSpPr>
          <p:grpSp>
            <p:nvGrpSpPr>
              <p:cNvPr id="12" name="Group 11"/>
              <p:cNvGrpSpPr/>
              <p:nvPr/>
            </p:nvGrpSpPr>
            <p:grpSpPr>
              <a:xfrm>
                <a:off x="8975157" y="2931590"/>
                <a:ext cx="1427560" cy="1663156"/>
                <a:chOff x="6371150" y="2709450"/>
                <a:chExt cx="1427560" cy="1663156"/>
              </a:xfrm>
            </p:grpSpPr>
            <p:pic>
              <p:nvPicPr>
                <p:cNvPr id="13" name="Picture 12"/>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4" name="Picture 13"/>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5" name="Picture 14"/>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8" name="Picture 17"/>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3" name="Group 22"/>
              <p:cNvGrpSpPr/>
              <p:nvPr/>
            </p:nvGrpSpPr>
            <p:grpSpPr>
              <a:xfrm>
                <a:off x="8986068" y="1149825"/>
                <a:ext cx="1427560" cy="1663156"/>
                <a:chOff x="6371150" y="2709450"/>
                <a:chExt cx="1427560" cy="1663156"/>
              </a:xfrm>
            </p:grpSpPr>
            <p:pic>
              <p:nvPicPr>
                <p:cNvPr id="24" name="Picture 23"/>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25" name="Picture 24"/>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26" name="Picture 25"/>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29" name="Picture 28"/>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34" name="Group 33"/>
              <p:cNvGrpSpPr/>
              <p:nvPr/>
            </p:nvGrpSpPr>
            <p:grpSpPr>
              <a:xfrm>
                <a:off x="8961509" y="4669404"/>
                <a:ext cx="1427560" cy="1663156"/>
                <a:chOff x="6371150" y="2709450"/>
                <a:chExt cx="1427560" cy="1663156"/>
              </a:xfrm>
            </p:grpSpPr>
            <p:pic>
              <p:nvPicPr>
                <p:cNvPr id="35" name="Picture 34"/>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36" name="Picture 35"/>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37" name="Picture 36"/>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40" name="Picture 39"/>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grpSp>
          <p:nvGrpSpPr>
            <p:cNvPr id="43" name="Group 42"/>
            <p:cNvGrpSpPr/>
            <p:nvPr/>
          </p:nvGrpSpPr>
          <p:grpSpPr>
            <a:xfrm>
              <a:off x="10609042" y="1106203"/>
              <a:ext cx="1319102" cy="5182735"/>
              <a:chOff x="8961509" y="1149825"/>
              <a:chExt cx="1319102" cy="5182735"/>
            </a:xfrm>
          </p:grpSpPr>
          <p:grpSp>
            <p:nvGrpSpPr>
              <p:cNvPr id="44" name="Group 43"/>
              <p:cNvGrpSpPr/>
              <p:nvPr/>
            </p:nvGrpSpPr>
            <p:grpSpPr>
              <a:xfrm>
                <a:off x="8975157" y="2931590"/>
                <a:ext cx="636754" cy="1663156"/>
                <a:chOff x="6371150" y="2709450"/>
                <a:chExt cx="636754" cy="1663156"/>
              </a:xfrm>
            </p:grpSpPr>
            <p:pic>
              <p:nvPicPr>
                <p:cNvPr id="56" name="Picture 55"/>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58" name="Picture 57"/>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45" name="Group 44"/>
              <p:cNvGrpSpPr/>
              <p:nvPr/>
            </p:nvGrpSpPr>
            <p:grpSpPr>
              <a:xfrm>
                <a:off x="8986068" y="1149825"/>
                <a:ext cx="1294543" cy="1663156"/>
                <a:chOff x="6371150" y="2709450"/>
                <a:chExt cx="1294543" cy="1663156"/>
              </a:xfrm>
            </p:grpSpPr>
            <p:pic>
              <p:nvPicPr>
                <p:cNvPr id="51" name="Picture 50"/>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r="20890"/>
                <a:stretch/>
              </p:blipFill>
              <p:spPr>
                <a:xfrm>
                  <a:off x="7161956" y="2709450"/>
                  <a:ext cx="503737" cy="790047"/>
                </a:xfrm>
                <a:prstGeom prst="rect">
                  <a:avLst/>
                </a:prstGeom>
              </p:spPr>
            </p:pic>
            <p:pic>
              <p:nvPicPr>
                <p:cNvPr id="52" name="Picture 51"/>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54" name="Picture 53"/>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46" name="Group 45"/>
              <p:cNvGrpSpPr/>
              <p:nvPr/>
            </p:nvGrpSpPr>
            <p:grpSpPr>
              <a:xfrm>
                <a:off x="8961509" y="4669404"/>
                <a:ext cx="636754" cy="1663156"/>
                <a:chOff x="6371150" y="2709450"/>
                <a:chExt cx="636754" cy="1663156"/>
              </a:xfrm>
            </p:grpSpPr>
            <p:pic>
              <p:nvPicPr>
                <p:cNvPr id="48" name="Picture 47"/>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50" name="Picture 49"/>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pic>
          <p:nvPicPr>
            <p:cNvPr id="59" name="Picture 58"/>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r="20890"/>
            <a:stretch/>
          </p:blipFill>
          <p:spPr>
            <a:xfrm>
              <a:off x="11424407" y="4614811"/>
              <a:ext cx="503737" cy="790047"/>
            </a:xfrm>
            <a:prstGeom prst="rect">
              <a:avLst/>
            </a:prstGeom>
          </p:spPr>
        </p:pic>
        <p:pic>
          <p:nvPicPr>
            <p:cNvPr id="60" name="Picture 59"/>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r="20890"/>
            <a:stretch/>
          </p:blipFill>
          <p:spPr>
            <a:xfrm>
              <a:off x="11424407" y="3761076"/>
              <a:ext cx="503737" cy="790047"/>
            </a:xfrm>
            <a:prstGeom prst="rect">
              <a:avLst/>
            </a:prstGeom>
          </p:spPr>
        </p:pic>
        <p:pic>
          <p:nvPicPr>
            <p:cNvPr id="61" name="Picture 60"/>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r="20890"/>
            <a:stretch/>
          </p:blipFill>
          <p:spPr>
            <a:xfrm>
              <a:off x="11424407" y="2876997"/>
              <a:ext cx="503737" cy="790047"/>
            </a:xfrm>
            <a:prstGeom prst="rect">
              <a:avLst/>
            </a:prstGeom>
          </p:spPr>
        </p:pic>
        <p:pic>
          <p:nvPicPr>
            <p:cNvPr id="62" name="Picture 61"/>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r="20890"/>
            <a:stretch/>
          </p:blipFill>
          <p:spPr>
            <a:xfrm>
              <a:off x="11424406" y="1958426"/>
              <a:ext cx="503737" cy="790047"/>
            </a:xfrm>
            <a:prstGeom prst="rect">
              <a:avLst/>
            </a:prstGeom>
          </p:spPr>
        </p:pic>
        <p:pic>
          <p:nvPicPr>
            <p:cNvPr id="63" name="Picture 62"/>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r="20890"/>
            <a:stretch/>
          </p:blipFill>
          <p:spPr>
            <a:xfrm>
              <a:off x="11424407" y="5461762"/>
              <a:ext cx="503737" cy="790047"/>
            </a:xfrm>
            <a:prstGeom prst="rect">
              <a:avLst/>
            </a:prstGeom>
          </p:spPr>
        </p:pic>
        <p:grpSp>
          <p:nvGrpSpPr>
            <p:cNvPr id="65" name="Group 64"/>
            <p:cNvGrpSpPr/>
            <p:nvPr/>
          </p:nvGrpSpPr>
          <p:grpSpPr>
            <a:xfrm>
              <a:off x="7458751" y="1069074"/>
              <a:ext cx="1452119" cy="5182735"/>
              <a:chOff x="8961509" y="1149825"/>
              <a:chExt cx="1452119" cy="5182735"/>
            </a:xfrm>
          </p:grpSpPr>
          <p:grpSp>
            <p:nvGrpSpPr>
              <p:cNvPr id="66" name="Group 65"/>
              <p:cNvGrpSpPr/>
              <p:nvPr/>
            </p:nvGrpSpPr>
            <p:grpSpPr>
              <a:xfrm>
                <a:off x="8975157" y="2931590"/>
                <a:ext cx="1427560" cy="1663156"/>
                <a:chOff x="6371150" y="2709450"/>
                <a:chExt cx="1427560" cy="1663156"/>
              </a:xfrm>
            </p:grpSpPr>
            <p:pic>
              <p:nvPicPr>
                <p:cNvPr id="77" name="Picture 76"/>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78" name="Picture 77"/>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79" name="Picture 78"/>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0" name="Picture 79"/>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67" name="Group 66"/>
              <p:cNvGrpSpPr/>
              <p:nvPr/>
            </p:nvGrpSpPr>
            <p:grpSpPr>
              <a:xfrm>
                <a:off x="8986068" y="1149825"/>
                <a:ext cx="1427560" cy="1663156"/>
                <a:chOff x="6371150" y="2709450"/>
                <a:chExt cx="1427560" cy="1663156"/>
              </a:xfrm>
            </p:grpSpPr>
            <p:pic>
              <p:nvPicPr>
                <p:cNvPr id="73" name="Picture 72"/>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74" name="Picture 73"/>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75" name="Picture 74"/>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76" name="Picture 75"/>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68" name="Group 67"/>
              <p:cNvGrpSpPr/>
              <p:nvPr/>
            </p:nvGrpSpPr>
            <p:grpSpPr>
              <a:xfrm>
                <a:off x="8961509" y="4669404"/>
                <a:ext cx="1427560" cy="1663156"/>
                <a:chOff x="6371150" y="2709450"/>
                <a:chExt cx="1427560" cy="1663156"/>
              </a:xfrm>
            </p:grpSpPr>
            <p:pic>
              <p:nvPicPr>
                <p:cNvPr id="69" name="Picture 68"/>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70" name="Picture 69"/>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71" name="Picture 70"/>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72" name="Picture 71"/>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grpSp>
          <p:nvGrpSpPr>
            <p:cNvPr id="82" name="Group 81"/>
            <p:cNvGrpSpPr/>
            <p:nvPr/>
          </p:nvGrpSpPr>
          <p:grpSpPr>
            <a:xfrm>
              <a:off x="5926092" y="1069074"/>
              <a:ext cx="1452119" cy="5182735"/>
              <a:chOff x="8961509" y="1149825"/>
              <a:chExt cx="1452119" cy="5182735"/>
            </a:xfrm>
          </p:grpSpPr>
          <p:grpSp>
            <p:nvGrpSpPr>
              <p:cNvPr id="83" name="Group 82"/>
              <p:cNvGrpSpPr/>
              <p:nvPr/>
            </p:nvGrpSpPr>
            <p:grpSpPr>
              <a:xfrm>
                <a:off x="8975157" y="2931590"/>
                <a:ext cx="1427560" cy="1663156"/>
                <a:chOff x="6371150" y="2709450"/>
                <a:chExt cx="1427560" cy="1663156"/>
              </a:xfrm>
            </p:grpSpPr>
            <p:pic>
              <p:nvPicPr>
                <p:cNvPr id="94" name="Picture 93"/>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5" name="Picture 94"/>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96" name="Picture 95"/>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97" name="Picture 96"/>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4" name="Group 83"/>
              <p:cNvGrpSpPr/>
              <p:nvPr/>
            </p:nvGrpSpPr>
            <p:grpSpPr>
              <a:xfrm>
                <a:off x="8986068" y="1149825"/>
                <a:ext cx="1427560" cy="1663156"/>
                <a:chOff x="6371150" y="2709450"/>
                <a:chExt cx="1427560" cy="1663156"/>
              </a:xfrm>
            </p:grpSpPr>
            <p:pic>
              <p:nvPicPr>
                <p:cNvPr id="90" name="Picture 89"/>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1" name="Picture 90"/>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92" name="Picture 91"/>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93" name="Picture 92"/>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5" name="Group 84"/>
              <p:cNvGrpSpPr/>
              <p:nvPr/>
            </p:nvGrpSpPr>
            <p:grpSpPr>
              <a:xfrm>
                <a:off x="8961509" y="4669404"/>
                <a:ext cx="1427560" cy="1663156"/>
                <a:chOff x="6371150" y="2709450"/>
                <a:chExt cx="1427560" cy="1663156"/>
              </a:xfrm>
            </p:grpSpPr>
            <p:pic>
              <p:nvPicPr>
                <p:cNvPr id="86" name="Picture 85"/>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7" name="Picture 86"/>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8" name="Picture 87"/>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9" name="Picture 88"/>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grpSp>
      <p:sp>
        <p:nvSpPr>
          <p:cNvPr id="99" name="Rectangle 98"/>
          <p:cNvSpPr/>
          <p:nvPr/>
        </p:nvSpPr>
        <p:spPr>
          <a:xfrm>
            <a:off x="542620" y="2569879"/>
            <a:ext cx="3005482" cy="4118997"/>
          </a:xfrm>
          <a:prstGeom prst="rect">
            <a:avLst/>
          </a:prstGeom>
          <a:solidFill>
            <a:schemeClr val="accent1"/>
          </a:solidFill>
          <a:ln/>
        </p:spPr>
        <p:style>
          <a:lnRef idx="1">
            <a:schemeClr val="accent1"/>
          </a:lnRef>
          <a:fillRef idx="2">
            <a:schemeClr val="accent1"/>
          </a:fillRef>
          <a:effectRef idx="1">
            <a:schemeClr val="accent1"/>
          </a:effectRef>
          <a:fontRef idx="minor">
            <a:schemeClr val="dk1"/>
          </a:fontRef>
        </p:style>
        <p:txBody>
          <a:bodyPr lIns="93260" tIns="46631" rIns="93260" bIns="46631" rtlCol="0" anchor="b"/>
          <a:lstStyle/>
          <a:p>
            <a:pPr algn="r" defTabSz="932560"/>
            <a:endParaRPr lang="en-US" sz="2900" b="1" dirty="0">
              <a:solidFill>
                <a:srgbClr val="FFFFFF"/>
              </a:solidFill>
            </a:endParaRPr>
          </a:p>
        </p:txBody>
      </p:sp>
      <p:pic>
        <p:nvPicPr>
          <p:cNvPr id="100" name="Picture 9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724" y="2880748"/>
            <a:ext cx="1136413" cy="1027545"/>
          </a:xfrm>
          <a:prstGeom prst="rect">
            <a:avLst/>
          </a:prstGeom>
        </p:spPr>
      </p:pic>
      <p:pic>
        <p:nvPicPr>
          <p:cNvPr id="101" name="Picture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5049" y="5284755"/>
            <a:ext cx="649691" cy="805775"/>
          </a:xfrm>
          <a:prstGeom prst="rect">
            <a:avLst/>
          </a:prstGeom>
        </p:spPr>
      </p:pic>
      <p:pic>
        <p:nvPicPr>
          <p:cNvPr id="102" name="Picture 10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5049" y="4401262"/>
            <a:ext cx="649691" cy="805775"/>
          </a:xfrm>
          <a:prstGeom prst="rect">
            <a:avLst/>
          </a:prstGeom>
        </p:spPr>
      </p:pic>
      <p:cxnSp>
        <p:nvCxnSpPr>
          <p:cNvPr id="103" name="Straight Arrow Connector 102"/>
          <p:cNvCxnSpPr>
            <a:stCxn id="100" idx="2"/>
          </p:cNvCxnSpPr>
          <p:nvPr/>
        </p:nvCxnSpPr>
        <p:spPr>
          <a:xfrm>
            <a:off x="1233931" y="3908290"/>
            <a:ext cx="1461121" cy="1097300"/>
          </a:xfrm>
          <a:prstGeom prst="straightConnector1">
            <a:avLst/>
          </a:prstGeom>
          <a:ln w="57150">
            <a:solidFill>
              <a:srgbClr val="007D3D"/>
            </a:solidFill>
            <a:tailEnd type="arrow"/>
          </a:ln>
        </p:spPr>
        <p:style>
          <a:lnRef idx="3">
            <a:schemeClr val="accent3"/>
          </a:lnRef>
          <a:fillRef idx="0">
            <a:schemeClr val="accent3"/>
          </a:fillRef>
          <a:effectRef idx="2">
            <a:schemeClr val="accent3"/>
          </a:effectRef>
          <a:fontRef idx="minor">
            <a:schemeClr val="tx1"/>
          </a:fontRef>
        </p:style>
      </p:cxnSp>
      <p:sp>
        <p:nvSpPr>
          <p:cNvPr id="104" name="Rectangle 103"/>
          <p:cNvSpPr/>
          <p:nvPr/>
        </p:nvSpPr>
        <p:spPr bwMode="auto">
          <a:xfrm>
            <a:off x="2695049" y="4804146"/>
            <a:ext cx="649691" cy="402888"/>
          </a:xfrm>
          <a:prstGeom prst="rect">
            <a:avLst/>
          </a:prstGeom>
          <a:solidFill>
            <a:schemeClr val="accent2">
              <a:lumMod val="75000"/>
              <a:alpha val="40000"/>
            </a:schemeClr>
          </a:solidFill>
          <a:ln>
            <a:solidFill>
              <a:schemeClr val="bg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cxnSp>
        <p:nvCxnSpPr>
          <p:cNvPr id="110" name="Straight Arrow Connector 109"/>
          <p:cNvCxnSpPr>
            <a:stCxn id="100" idx="3"/>
            <a:endCxn id="112" idx="1"/>
          </p:cNvCxnSpPr>
          <p:nvPr/>
        </p:nvCxnSpPr>
        <p:spPr>
          <a:xfrm flipV="1">
            <a:off x="1802137" y="2390706"/>
            <a:ext cx="4183622" cy="1003812"/>
          </a:xfrm>
          <a:prstGeom prst="straightConnector1">
            <a:avLst/>
          </a:prstGeom>
          <a:ln w="57150">
            <a:solidFill>
              <a:srgbClr val="000000"/>
            </a:solidFill>
            <a:tailEnd type="arrow"/>
          </a:ln>
        </p:spPr>
        <p:style>
          <a:lnRef idx="3">
            <a:schemeClr val="accent4"/>
          </a:lnRef>
          <a:fillRef idx="0">
            <a:schemeClr val="accent4"/>
          </a:fillRef>
          <a:effectRef idx="2">
            <a:schemeClr val="accent4"/>
          </a:effectRef>
          <a:fontRef idx="minor">
            <a:schemeClr val="tx1"/>
          </a:fontRef>
        </p:style>
      </p:cxnSp>
      <p:sp>
        <p:nvSpPr>
          <p:cNvPr id="111" name="Rectangle 110"/>
          <p:cNvSpPr/>
          <p:nvPr/>
        </p:nvSpPr>
        <p:spPr bwMode="auto">
          <a:xfrm>
            <a:off x="3654947" y="1446244"/>
            <a:ext cx="1742853" cy="1041444"/>
          </a:xfrm>
          <a:prstGeom prst="rect">
            <a:avLst/>
          </a:prstGeom>
          <a:solidFill>
            <a:srgbClr val="00CCFF"/>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r>
              <a:rPr lang="en-US" sz="2400" dirty="0">
                <a:solidFill>
                  <a:srgbClr val="FFFFFF">
                    <a:alpha val="98824"/>
                  </a:srgbClr>
                </a:solidFill>
                <a:ea typeface="Segoe UI" pitchFamily="34" charset="0"/>
                <a:cs typeface="Segoe UI" pitchFamily="34" charset="0"/>
              </a:rPr>
              <a:t>OS (C) and Data Disks</a:t>
            </a:r>
            <a:endParaRPr lang="en-US" sz="2900" dirty="0">
              <a:solidFill>
                <a:srgbClr val="FFFFFF">
                  <a:alpha val="98824"/>
                </a:srgbClr>
              </a:solidFill>
              <a:ea typeface="Segoe UI" pitchFamily="34" charset="0"/>
              <a:cs typeface="Segoe UI" pitchFamily="34" charset="0"/>
            </a:endParaRPr>
          </a:p>
        </p:txBody>
      </p:sp>
      <p:sp>
        <p:nvSpPr>
          <p:cNvPr id="112" name="Rectangle 111"/>
          <p:cNvSpPr/>
          <p:nvPr/>
        </p:nvSpPr>
        <p:spPr bwMode="auto">
          <a:xfrm>
            <a:off x="5985759" y="2249897"/>
            <a:ext cx="649691" cy="281622"/>
          </a:xfrm>
          <a:prstGeom prst="rect">
            <a:avLst/>
          </a:prstGeom>
          <a:solidFill>
            <a:srgbClr val="00CCFF">
              <a:alpha val="80000"/>
            </a:srgbClr>
          </a:solidFill>
          <a:ln w="28575">
            <a:solidFill>
              <a:schemeClr val="bg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sp>
        <p:nvSpPr>
          <p:cNvPr id="113" name="Rectangle 112"/>
          <p:cNvSpPr/>
          <p:nvPr/>
        </p:nvSpPr>
        <p:spPr bwMode="auto">
          <a:xfrm>
            <a:off x="6023370" y="3176013"/>
            <a:ext cx="649691" cy="498383"/>
          </a:xfrm>
          <a:prstGeom prst="rect">
            <a:avLst/>
          </a:prstGeom>
          <a:solidFill>
            <a:srgbClr val="00CCFF">
              <a:alpha val="80000"/>
            </a:srgbClr>
          </a:solidFill>
          <a:ln w="28575">
            <a:solidFill>
              <a:schemeClr val="bg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sp>
        <p:nvSpPr>
          <p:cNvPr id="114" name="Rectangle 113"/>
          <p:cNvSpPr/>
          <p:nvPr/>
        </p:nvSpPr>
        <p:spPr bwMode="auto">
          <a:xfrm>
            <a:off x="6005978" y="3636712"/>
            <a:ext cx="649691" cy="317086"/>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cxnSp>
        <p:nvCxnSpPr>
          <p:cNvPr id="115" name="Straight Arrow Connector 114"/>
          <p:cNvCxnSpPr>
            <a:endCxn id="114" idx="1"/>
          </p:cNvCxnSpPr>
          <p:nvPr/>
        </p:nvCxnSpPr>
        <p:spPr>
          <a:xfrm flipV="1">
            <a:off x="5116298" y="3795253"/>
            <a:ext cx="889683" cy="2666154"/>
          </a:xfrm>
          <a:prstGeom prst="straightConnector1">
            <a:avLst/>
          </a:prstGeom>
          <a:ln w="57150">
            <a:solidFill>
              <a:srgbClr val="00CB4E"/>
            </a:solidFill>
            <a:tailEnd type="arrow"/>
          </a:ln>
        </p:spPr>
        <p:style>
          <a:lnRef idx="3">
            <a:schemeClr val="accent2"/>
          </a:lnRef>
          <a:fillRef idx="0">
            <a:schemeClr val="accent2"/>
          </a:fillRef>
          <a:effectRef idx="2">
            <a:schemeClr val="accent2"/>
          </a:effectRef>
          <a:fontRef idx="minor">
            <a:schemeClr val="tx1"/>
          </a:fontRef>
        </p:style>
      </p:cxnSp>
      <p:sp>
        <p:nvSpPr>
          <p:cNvPr id="116" name="Rectangle 115"/>
          <p:cNvSpPr/>
          <p:nvPr/>
        </p:nvSpPr>
        <p:spPr bwMode="auto">
          <a:xfrm>
            <a:off x="6812854" y="1755084"/>
            <a:ext cx="649691" cy="402888"/>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sp>
        <p:nvSpPr>
          <p:cNvPr id="117" name="Rectangle 116"/>
          <p:cNvSpPr/>
          <p:nvPr/>
        </p:nvSpPr>
        <p:spPr bwMode="auto">
          <a:xfrm>
            <a:off x="2695049" y="5687639"/>
            <a:ext cx="649691" cy="402888"/>
          </a:xfrm>
          <a:prstGeom prst="rect">
            <a:avLst/>
          </a:prstGeom>
          <a:solidFill>
            <a:srgbClr val="808080">
              <a:alpha val="60000"/>
            </a:srgbClr>
          </a:solidFill>
          <a:ln>
            <a:solidFill>
              <a:schemeClr val="bg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pic>
        <p:nvPicPr>
          <p:cNvPr id="118" name="Picture 1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5049" y="3496904"/>
            <a:ext cx="649691" cy="805775"/>
          </a:xfrm>
          <a:prstGeom prst="rect">
            <a:avLst/>
          </a:prstGeom>
        </p:spPr>
      </p:pic>
      <p:cxnSp>
        <p:nvCxnSpPr>
          <p:cNvPr id="119" name="Straight Arrow Connector 118"/>
          <p:cNvCxnSpPr>
            <a:stCxn id="100" idx="3"/>
            <a:endCxn id="113" idx="1"/>
          </p:cNvCxnSpPr>
          <p:nvPr/>
        </p:nvCxnSpPr>
        <p:spPr>
          <a:xfrm>
            <a:off x="1802137" y="3394521"/>
            <a:ext cx="4221233" cy="30684"/>
          </a:xfrm>
          <a:prstGeom prst="straightConnector1">
            <a:avLst/>
          </a:prstGeom>
          <a:ln w="57150">
            <a:solidFill>
              <a:srgbClr val="000000"/>
            </a:solidFill>
            <a:tailEnd type="arrow"/>
          </a:ln>
        </p:spPr>
        <p:style>
          <a:lnRef idx="3">
            <a:schemeClr val="accent4"/>
          </a:lnRef>
          <a:fillRef idx="0">
            <a:schemeClr val="accent4"/>
          </a:fillRef>
          <a:effectRef idx="2">
            <a:schemeClr val="accent4"/>
          </a:effectRef>
          <a:fontRef idx="minor">
            <a:schemeClr val="tx1"/>
          </a:fontRef>
        </p:style>
      </p:cxnSp>
      <p:cxnSp>
        <p:nvCxnSpPr>
          <p:cNvPr id="120" name="Straight Arrow Connector 119"/>
          <p:cNvCxnSpPr>
            <a:stCxn id="117" idx="1"/>
          </p:cNvCxnSpPr>
          <p:nvPr/>
        </p:nvCxnSpPr>
        <p:spPr>
          <a:xfrm flipH="1">
            <a:off x="2045360" y="5889086"/>
            <a:ext cx="649691" cy="405989"/>
          </a:xfrm>
          <a:prstGeom prst="straightConnector1">
            <a:avLst/>
          </a:prstGeom>
          <a:ln w="76200">
            <a:solidFill>
              <a:srgbClr val="000000"/>
            </a:solidFill>
            <a:tailEnd type="arrow"/>
          </a:ln>
        </p:spPr>
        <p:style>
          <a:lnRef idx="3">
            <a:schemeClr val="dk1"/>
          </a:lnRef>
          <a:fillRef idx="0">
            <a:schemeClr val="dk1"/>
          </a:fillRef>
          <a:effectRef idx="2">
            <a:schemeClr val="dk1"/>
          </a:effectRef>
          <a:fontRef idx="minor">
            <a:schemeClr val="tx1"/>
          </a:fontRef>
        </p:style>
      </p:cxnSp>
      <p:sp>
        <p:nvSpPr>
          <p:cNvPr id="121" name="Rectangle 120"/>
          <p:cNvSpPr/>
          <p:nvPr/>
        </p:nvSpPr>
        <p:spPr>
          <a:xfrm>
            <a:off x="665723" y="6197637"/>
            <a:ext cx="2029326" cy="540465"/>
          </a:xfrm>
          <a:prstGeom prst="rect">
            <a:avLst/>
          </a:prstGeom>
        </p:spPr>
        <p:txBody>
          <a:bodyPr wrap="square" lIns="93260" tIns="46631" rIns="93260" bIns="46631">
            <a:spAutoFit/>
          </a:bodyPr>
          <a:lstStyle/>
          <a:p>
            <a:pPr algn="r" defTabSz="932560"/>
            <a:r>
              <a:rPr lang="en-US" sz="2900" b="1" dirty="0">
                <a:solidFill>
                  <a:srgbClr val="FFFFFF"/>
                </a:solidFill>
              </a:rPr>
              <a:t>Host OS  </a:t>
            </a:r>
          </a:p>
        </p:txBody>
      </p:sp>
      <p:sp>
        <p:nvSpPr>
          <p:cNvPr id="122" name="Rectangle 121"/>
          <p:cNvSpPr/>
          <p:nvPr/>
        </p:nvSpPr>
        <p:spPr>
          <a:xfrm>
            <a:off x="1276983" y="2818206"/>
            <a:ext cx="1173741" cy="470856"/>
          </a:xfrm>
          <a:prstGeom prst="rect">
            <a:avLst/>
          </a:prstGeom>
        </p:spPr>
        <p:txBody>
          <a:bodyPr wrap="square" lIns="93260" tIns="46631" rIns="93260" bIns="46631">
            <a:spAutoFit/>
          </a:bodyPr>
          <a:lstStyle/>
          <a:p>
            <a:pPr algn="r" defTabSz="932560"/>
            <a:r>
              <a:rPr lang="en-US" sz="2400" b="1" dirty="0">
                <a:ln>
                  <a:solidFill>
                    <a:sysClr val="windowText" lastClr="000000"/>
                  </a:solidFill>
                </a:ln>
                <a:solidFill>
                  <a:srgbClr val="505050"/>
                </a:solidFill>
                <a:latin typeface="Segoe UI Light"/>
              </a:rPr>
              <a:t>VM</a:t>
            </a:r>
          </a:p>
        </p:txBody>
      </p:sp>
      <p:sp>
        <p:nvSpPr>
          <p:cNvPr id="123" name="Rectangle 122"/>
          <p:cNvSpPr/>
          <p:nvPr/>
        </p:nvSpPr>
        <p:spPr bwMode="auto">
          <a:xfrm>
            <a:off x="4249099" y="6356799"/>
            <a:ext cx="1742853" cy="520722"/>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r>
              <a:rPr lang="en-US" sz="2400" dirty="0">
                <a:solidFill>
                  <a:srgbClr val="FFFFFF">
                    <a:alpha val="98824"/>
                  </a:srgbClr>
                </a:solidFill>
                <a:ea typeface="Segoe UI" pitchFamily="34" charset="0"/>
                <a:cs typeface="Segoe UI" pitchFamily="34" charset="0"/>
              </a:rPr>
              <a:t>Other VM</a:t>
            </a:r>
            <a:endParaRPr lang="en-US" sz="2900" dirty="0">
              <a:solidFill>
                <a:srgbClr val="FFFFFF">
                  <a:alpha val="98824"/>
                </a:srgbClr>
              </a:solidFill>
              <a:ea typeface="Segoe UI" pitchFamily="34" charset="0"/>
              <a:cs typeface="Segoe UI" pitchFamily="34" charset="0"/>
            </a:endParaRPr>
          </a:p>
        </p:txBody>
      </p:sp>
      <p:sp>
        <p:nvSpPr>
          <p:cNvPr id="124" name="Rectangle 123"/>
          <p:cNvSpPr/>
          <p:nvPr/>
        </p:nvSpPr>
        <p:spPr bwMode="auto">
          <a:xfrm>
            <a:off x="8090668" y="1266001"/>
            <a:ext cx="1742853" cy="520722"/>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r>
              <a:rPr lang="en-US" sz="2400" dirty="0">
                <a:solidFill>
                  <a:srgbClr val="FFFFFF">
                    <a:alpha val="98824"/>
                  </a:srgbClr>
                </a:solidFill>
                <a:ea typeface="Segoe UI" pitchFamily="34" charset="0"/>
                <a:cs typeface="Segoe UI" pitchFamily="34" charset="0"/>
              </a:rPr>
              <a:t>Other VM</a:t>
            </a:r>
            <a:endParaRPr lang="en-US" sz="2900" dirty="0">
              <a:solidFill>
                <a:srgbClr val="FFFFFF">
                  <a:alpha val="98824"/>
                </a:srgbClr>
              </a:solidFill>
              <a:ea typeface="Segoe UI" pitchFamily="34" charset="0"/>
              <a:cs typeface="Segoe UI" pitchFamily="34" charset="0"/>
            </a:endParaRPr>
          </a:p>
        </p:txBody>
      </p:sp>
      <p:sp>
        <p:nvSpPr>
          <p:cNvPr id="125" name="Rectangle 124"/>
          <p:cNvSpPr/>
          <p:nvPr/>
        </p:nvSpPr>
        <p:spPr bwMode="auto">
          <a:xfrm>
            <a:off x="627354" y="4395456"/>
            <a:ext cx="1418007" cy="1041444"/>
          </a:xfrm>
          <a:prstGeom prst="rect">
            <a:avLst/>
          </a:prstGeom>
          <a:solidFill>
            <a:schemeClr val="accent2">
              <a:lumMod val="75000"/>
            </a:schemeClr>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r>
              <a:rPr lang="en-US" sz="2000" dirty="0">
                <a:solidFill>
                  <a:srgbClr val="FFFFFF">
                    <a:alpha val="98824"/>
                  </a:srgbClr>
                </a:solidFill>
                <a:ea typeface="Segoe UI" pitchFamily="34" charset="0"/>
                <a:cs typeface="Segoe UI" pitchFamily="34" charset="0"/>
              </a:rPr>
              <a:t>Temporary Storage Disk (D)</a:t>
            </a:r>
            <a:endParaRPr lang="en-US" sz="2400" dirty="0">
              <a:solidFill>
                <a:srgbClr val="FFFFFF">
                  <a:alpha val="98824"/>
                </a:srgbClr>
              </a:solidFill>
              <a:ea typeface="Segoe UI" pitchFamily="34" charset="0"/>
              <a:cs typeface="Segoe UI" pitchFamily="34" charset="0"/>
            </a:endParaRPr>
          </a:p>
        </p:txBody>
      </p:sp>
      <p:cxnSp>
        <p:nvCxnSpPr>
          <p:cNvPr id="129" name="Straight Arrow Connector 128"/>
          <p:cNvCxnSpPr/>
          <p:nvPr/>
        </p:nvCxnSpPr>
        <p:spPr>
          <a:xfrm flipH="1">
            <a:off x="7497088" y="1626891"/>
            <a:ext cx="545302" cy="340077"/>
          </a:xfrm>
          <a:prstGeom prst="straightConnector1">
            <a:avLst/>
          </a:prstGeom>
          <a:ln w="57150">
            <a:solidFill>
              <a:srgbClr val="00CB4E"/>
            </a:solidFill>
            <a:tailEnd type="arrow"/>
          </a:ln>
        </p:spPr>
        <p:style>
          <a:lnRef idx="3">
            <a:schemeClr val="accent2"/>
          </a:lnRef>
          <a:fillRef idx="0">
            <a:schemeClr val="accent2"/>
          </a:fillRef>
          <a:effectRef idx="2">
            <a:schemeClr val="accent2"/>
          </a:effectRef>
          <a:fontRef idx="minor">
            <a:schemeClr val="tx1"/>
          </a:fontRef>
        </p:style>
      </p:cxnSp>
      <p:cxnSp>
        <p:nvCxnSpPr>
          <p:cNvPr id="105" name="Straight Arrow Connector 104"/>
          <p:cNvCxnSpPr>
            <a:endCxn id="89" idx="1"/>
          </p:cNvCxnSpPr>
          <p:nvPr/>
        </p:nvCxnSpPr>
        <p:spPr>
          <a:xfrm>
            <a:off x="1802134" y="3409043"/>
            <a:ext cx="4189919" cy="1934209"/>
          </a:xfrm>
          <a:prstGeom prst="straightConnector1">
            <a:avLst/>
          </a:prstGeom>
          <a:ln w="57150">
            <a:solidFill>
              <a:srgbClr val="000000"/>
            </a:solidFill>
            <a:tailEnd type="arrow"/>
          </a:ln>
        </p:spPr>
        <p:style>
          <a:lnRef idx="3">
            <a:schemeClr val="accent4"/>
          </a:lnRef>
          <a:fillRef idx="0">
            <a:schemeClr val="accent4"/>
          </a:fillRef>
          <a:effectRef idx="2">
            <a:schemeClr val="accent4"/>
          </a:effectRef>
          <a:fontRef idx="minor">
            <a:schemeClr val="tx1"/>
          </a:fontRef>
        </p:style>
      </p:cxnSp>
      <p:sp>
        <p:nvSpPr>
          <p:cNvPr id="107" name="Rectangle 106"/>
          <p:cNvSpPr/>
          <p:nvPr/>
        </p:nvSpPr>
        <p:spPr bwMode="auto">
          <a:xfrm>
            <a:off x="6023370" y="3163058"/>
            <a:ext cx="649691" cy="498383"/>
          </a:xfrm>
          <a:prstGeom prst="rect">
            <a:avLst/>
          </a:prstGeom>
          <a:solidFill>
            <a:srgbClr val="00CCFF">
              <a:alpha val="80000"/>
            </a:srgbClr>
          </a:solidFill>
          <a:ln w="28575">
            <a:solidFill>
              <a:schemeClr val="bg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spTree>
    <p:extLst>
      <p:ext uri="{BB962C8B-B14F-4D97-AF65-F5344CB8AC3E}">
        <p14:creationId xmlns:p14="http://schemas.microsoft.com/office/powerpoint/2010/main" val="1826844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500"/>
                                        <p:tgtEl>
                                          <p:spTgt spid="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500"/>
                                        <p:tgtEl>
                                          <p:spTgt spid="99"/>
                                        </p:tgtEl>
                                      </p:cBhvr>
                                    </p:animEffect>
                                  </p:childTnLst>
                                </p:cTn>
                              </p:par>
                              <p:par>
                                <p:cTn id="13" presetID="10" presetClass="entr" presetSubtype="0" fill="hold" nodeType="with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fade">
                                      <p:cBhvr>
                                        <p:cTn id="15" dur="500"/>
                                        <p:tgtEl>
                                          <p:spTgt spid="100"/>
                                        </p:tgtEl>
                                      </p:cBhvr>
                                    </p:animEffect>
                                  </p:childTnLst>
                                </p:cTn>
                              </p:par>
                              <p:par>
                                <p:cTn id="16" presetID="10" presetClass="entr" presetSubtype="0" fill="hold" nodeType="withEffect">
                                  <p:stCondLst>
                                    <p:cond delay="0"/>
                                  </p:stCondLst>
                                  <p:childTnLst>
                                    <p:set>
                                      <p:cBhvr>
                                        <p:cTn id="17" dur="1" fill="hold">
                                          <p:stCondLst>
                                            <p:cond delay="0"/>
                                          </p:stCondLst>
                                        </p:cTn>
                                        <p:tgtEl>
                                          <p:spTgt spid="118"/>
                                        </p:tgtEl>
                                        <p:attrNameLst>
                                          <p:attrName>style.visibility</p:attrName>
                                        </p:attrNameLst>
                                      </p:cBhvr>
                                      <p:to>
                                        <p:strVal val="visible"/>
                                      </p:to>
                                    </p:set>
                                    <p:animEffect transition="in" filter="fade">
                                      <p:cBhvr>
                                        <p:cTn id="18" dur="500"/>
                                        <p:tgtEl>
                                          <p:spTgt spid="118"/>
                                        </p:tgtEl>
                                      </p:cBhvr>
                                    </p:animEffect>
                                  </p:childTnLst>
                                </p:cTn>
                              </p:par>
                              <p:par>
                                <p:cTn id="19" presetID="10" presetClass="entr" presetSubtype="0" fill="hold" nodeType="with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fade">
                                      <p:cBhvr>
                                        <p:cTn id="21" dur="500"/>
                                        <p:tgtEl>
                                          <p:spTgt spid="102"/>
                                        </p:tgtEl>
                                      </p:cBhvr>
                                    </p:animEffect>
                                  </p:childTnLst>
                                </p:cTn>
                              </p:par>
                              <p:par>
                                <p:cTn id="22" presetID="10" presetClass="entr" presetSubtype="0" fill="hold" nodeType="withEffect">
                                  <p:stCondLst>
                                    <p:cond delay="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1"/>
                                        </p:tgtEl>
                                        <p:attrNameLst>
                                          <p:attrName>style.visibility</p:attrName>
                                        </p:attrNameLst>
                                      </p:cBhvr>
                                      <p:to>
                                        <p:strVal val="visible"/>
                                      </p:to>
                                    </p:set>
                                    <p:animEffect transition="in" filter="fade">
                                      <p:cBhvr>
                                        <p:cTn id="27" dur="500"/>
                                        <p:tgtEl>
                                          <p:spTgt spid="1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2"/>
                                        </p:tgtEl>
                                        <p:attrNameLst>
                                          <p:attrName>style.visibility</p:attrName>
                                        </p:attrNameLst>
                                      </p:cBhvr>
                                      <p:to>
                                        <p:strVal val="visible"/>
                                      </p:to>
                                    </p:set>
                                    <p:animEffect transition="in" filter="fade">
                                      <p:cBhvr>
                                        <p:cTn id="30" dur="500"/>
                                        <p:tgtEl>
                                          <p:spTgt spid="122"/>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500"/>
                                        <p:tgtEl>
                                          <p:spTgt spid="120"/>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17"/>
                                        </p:tgtEl>
                                        <p:attrNameLst>
                                          <p:attrName>style.visibility</p:attrName>
                                        </p:attrNameLst>
                                      </p:cBhvr>
                                      <p:to>
                                        <p:strVal val="visible"/>
                                      </p:to>
                                    </p:set>
                                    <p:animEffect transition="in" filter="fade">
                                      <p:cBhvr>
                                        <p:cTn id="38" dur="500"/>
                                        <p:tgtEl>
                                          <p:spTgt spid="11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5"/>
                                        </p:tgtEl>
                                        <p:attrNameLst>
                                          <p:attrName>style.visibility</p:attrName>
                                        </p:attrNameLst>
                                      </p:cBhvr>
                                      <p:to>
                                        <p:strVal val="visible"/>
                                      </p:to>
                                    </p:set>
                                    <p:animEffect transition="in" filter="fade">
                                      <p:cBhvr>
                                        <p:cTn id="43" dur="500"/>
                                        <p:tgtEl>
                                          <p:spTgt spid="125"/>
                                        </p:tgtEl>
                                      </p:cBhvr>
                                    </p:animEffect>
                                  </p:childTnLst>
                                </p:cTn>
                              </p:par>
                              <p:par>
                                <p:cTn id="44" presetID="10" presetClass="entr" presetSubtype="0" fill="hold" nodeType="withEffect">
                                  <p:stCondLst>
                                    <p:cond delay="0"/>
                                  </p:stCondLst>
                                  <p:childTnLst>
                                    <p:set>
                                      <p:cBhvr>
                                        <p:cTn id="45" dur="1" fill="hold">
                                          <p:stCondLst>
                                            <p:cond delay="0"/>
                                          </p:stCondLst>
                                        </p:cTn>
                                        <p:tgtEl>
                                          <p:spTgt spid="103"/>
                                        </p:tgtEl>
                                        <p:attrNameLst>
                                          <p:attrName>style.visibility</p:attrName>
                                        </p:attrNameLst>
                                      </p:cBhvr>
                                      <p:to>
                                        <p:strVal val="visible"/>
                                      </p:to>
                                    </p:set>
                                    <p:animEffect transition="in" filter="fade">
                                      <p:cBhvr>
                                        <p:cTn id="46" dur="500"/>
                                        <p:tgtEl>
                                          <p:spTgt spid="103"/>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104"/>
                                        </p:tgtEl>
                                        <p:attrNameLst>
                                          <p:attrName>style.visibility</p:attrName>
                                        </p:attrNameLst>
                                      </p:cBhvr>
                                      <p:to>
                                        <p:strVal val="visible"/>
                                      </p:to>
                                    </p:set>
                                    <p:animEffect transition="in" filter="fade">
                                      <p:cBhvr>
                                        <p:cTn id="50" dur="500"/>
                                        <p:tgtEl>
                                          <p:spTgt spid="104"/>
                                        </p:tgtEl>
                                      </p:cBhvr>
                                    </p:animEffect>
                                  </p:childTnLst>
                                </p:cTn>
                              </p:par>
                            </p:childTnLst>
                          </p:cTn>
                        </p:par>
                        <p:par>
                          <p:cTn id="51" fill="hold">
                            <p:stCondLst>
                              <p:cond delay="1000"/>
                            </p:stCondLst>
                            <p:childTnLst>
                              <p:par>
                                <p:cTn id="52" presetID="10" presetClass="entr" presetSubtype="0" fill="hold" nodeType="afterEffect">
                                  <p:stCondLst>
                                    <p:cond delay="0"/>
                                  </p:stCondLst>
                                  <p:childTnLst>
                                    <p:set>
                                      <p:cBhvr>
                                        <p:cTn id="53" dur="1" fill="hold">
                                          <p:stCondLst>
                                            <p:cond delay="0"/>
                                          </p:stCondLst>
                                        </p:cTn>
                                        <p:tgtEl>
                                          <p:spTgt spid="119"/>
                                        </p:tgtEl>
                                        <p:attrNameLst>
                                          <p:attrName>style.visibility</p:attrName>
                                        </p:attrNameLst>
                                      </p:cBhvr>
                                      <p:to>
                                        <p:strVal val="visible"/>
                                      </p:to>
                                    </p:set>
                                    <p:animEffect transition="in" filter="fade">
                                      <p:cBhvr>
                                        <p:cTn id="54" dur="500"/>
                                        <p:tgtEl>
                                          <p:spTgt spid="119"/>
                                        </p:tgtEl>
                                      </p:cBhvr>
                                    </p:animEffect>
                                  </p:childTnLst>
                                </p:cTn>
                              </p:par>
                              <p:par>
                                <p:cTn id="55" presetID="10" presetClass="entr" presetSubtype="0" fill="hold" nodeType="withEffect">
                                  <p:stCondLst>
                                    <p:cond delay="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111"/>
                                        </p:tgtEl>
                                        <p:attrNameLst>
                                          <p:attrName>style.visibility</p:attrName>
                                        </p:attrNameLst>
                                      </p:cBhvr>
                                      <p:to>
                                        <p:strVal val="visible"/>
                                      </p:to>
                                    </p:set>
                                    <p:animEffect transition="in" filter="fade">
                                      <p:cBhvr>
                                        <p:cTn id="61" dur="500"/>
                                        <p:tgtEl>
                                          <p:spTgt spid="11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13"/>
                                        </p:tgtEl>
                                        <p:attrNameLst>
                                          <p:attrName>style.visibility</p:attrName>
                                        </p:attrNameLst>
                                      </p:cBhvr>
                                      <p:to>
                                        <p:strVal val="visible"/>
                                      </p:to>
                                    </p:set>
                                    <p:animEffect transition="in" filter="fade">
                                      <p:cBhvr>
                                        <p:cTn id="67" dur="500"/>
                                        <p:tgtEl>
                                          <p:spTgt spid="113"/>
                                        </p:tgtEl>
                                      </p:cBhvr>
                                    </p:animEffect>
                                  </p:childTnLst>
                                </p:cTn>
                              </p:par>
                              <p:par>
                                <p:cTn id="68" presetID="10" presetClass="entr" presetSubtype="0" fill="hold" nodeType="withEffect">
                                  <p:stCondLst>
                                    <p:cond delay="0"/>
                                  </p:stCondLst>
                                  <p:childTnLst>
                                    <p:set>
                                      <p:cBhvr>
                                        <p:cTn id="69" dur="1" fill="hold">
                                          <p:stCondLst>
                                            <p:cond delay="0"/>
                                          </p:stCondLst>
                                        </p:cTn>
                                        <p:tgtEl>
                                          <p:spTgt spid="129"/>
                                        </p:tgtEl>
                                        <p:attrNameLst>
                                          <p:attrName>style.visibility</p:attrName>
                                        </p:attrNameLst>
                                      </p:cBhvr>
                                      <p:to>
                                        <p:strVal val="visible"/>
                                      </p:to>
                                    </p:set>
                                    <p:animEffect transition="in" filter="fade">
                                      <p:cBhvr>
                                        <p:cTn id="70" dur="500"/>
                                        <p:tgtEl>
                                          <p:spTgt spid="129"/>
                                        </p:tgtEl>
                                      </p:cBhvr>
                                    </p:animEffect>
                                  </p:childTnLst>
                                </p:cTn>
                              </p:par>
                            </p:childTnLst>
                          </p:cTn>
                        </p:par>
                        <p:par>
                          <p:cTn id="71" fill="hold">
                            <p:stCondLst>
                              <p:cond delay="2000"/>
                            </p:stCondLst>
                            <p:childTnLst>
                              <p:par>
                                <p:cTn id="72" presetID="10" presetClass="entr" presetSubtype="0" fill="hold" grpId="0" nodeType="afterEffect">
                                  <p:stCondLst>
                                    <p:cond delay="0"/>
                                  </p:stCondLst>
                                  <p:childTnLst>
                                    <p:set>
                                      <p:cBhvr>
                                        <p:cTn id="73" dur="1" fill="hold">
                                          <p:stCondLst>
                                            <p:cond delay="0"/>
                                          </p:stCondLst>
                                        </p:cTn>
                                        <p:tgtEl>
                                          <p:spTgt spid="116"/>
                                        </p:tgtEl>
                                        <p:attrNameLst>
                                          <p:attrName>style.visibility</p:attrName>
                                        </p:attrNameLst>
                                      </p:cBhvr>
                                      <p:to>
                                        <p:strVal val="visible"/>
                                      </p:to>
                                    </p:set>
                                    <p:animEffect transition="in" filter="fade">
                                      <p:cBhvr>
                                        <p:cTn id="74" dur="500"/>
                                        <p:tgtEl>
                                          <p:spTgt spid="116"/>
                                        </p:tgtEl>
                                      </p:cBhvr>
                                    </p:animEffect>
                                  </p:childTnLst>
                                </p:cTn>
                              </p:par>
                            </p:childTnLst>
                          </p:cTn>
                        </p:par>
                        <p:par>
                          <p:cTn id="75" fill="hold">
                            <p:stCondLst>
                              <p:cond delay="2500"/>
                            </p:stCondLst>
                            <p:childTnLst>
                              <p:par>
                                <p:cTn id="76" presetID="10" presetClass="entr" presetSubtype="0" fill="hold" grpId="0" nodeType="afterEffect">
                                  <p:stCondLst>
                                    <p:cond delay="0"/>
                                  </p:stCondLst>
                                  <p:childTnLst>
                                    <p:set>
                                      <p:cBhvr>
                                        <p:cTn id="77" dur="1" fill="hold">
                                          <p:stCondLst>
                                            <p:cond delay="0"/>
                                          </p:stCondLst>
                                        </p:cTn>
                                        <p:tgtEl>
                                          <p:spTgt spid="124"/>
                                        </p:tgtEl>
                                        <p:attrNameLst>
                                          <p:attrName>style.visibility</p:attrName>
                                        </p:attrNameLst>
                                      </p:cBhvr>
                                      <p:to>
                                        <p:strVal val="visible"/>
                                      </p:to>
                                    </p:set>
                                    <p:animEffect transition="in" filter="fade">
                                      <p:cBhvr>
                                        <p:cTn id="78" dur="500"/>
                                        <p:tgtEl>
                                          <p:spTgt spid="124"/>
                                        </p:tgtEl>
                                      </p:cBhvr>
                                    </p:animEffect>
                                  </p:childTnLst>
                                </p:cTn>
                              </p:par>
                            </p:childTnLst>
                          </p:cTn>
                        </p:par>
                        <p:par>
                          <p:cTn id="79" fill="hold">
                            <p:stCondLst>
                              <p:cond delay="3000"/>
                            </p:stCondLst>
                            <p:childTnLst>
                              <p:par>
                                <p:cTn id="80" presetID="10" presetClass="entr" presetSubtype="0" fill="hold" nodeType="afterEffect">
                                  <p:stCondLst>
                                    <p:cond delay="0"/>
                                  </p:stCondLst>
                                  <p:childTnLst>
                                    <p:set>
                                      <p:cBhvr>
                                        <p:cTn id="81" dur="1" fill="hold">
                                          <p:stCondLst>
                                            <p:cond delay="0"/>
                                          </p:stCondLst>
                                        </p:cTn>
                                        <p:tgtEl>
                                          <p:spTgt spid="115"/>
                                        </p:tgtEl>
                                        <p:attrNameLst>
                                          <p:attrName>style.visibility</p:attrName>
                                        </p:attrNameLst>
                                      </p:cBhvr>
                                      <p:to>
                                        <p:strVal val="visible"/>
                                      </p:to>
                                    </p:set>
                                    <p:animEffect transition="in" filter="fade">
                                      <p:cBhvr>
                                        <p:cTn id="82" dur="500"/>
                                        <p:tgtEl>
                                          <p:spTgt spid="115"/>
                                        </p:tgtEl>
                                      </p:cBhvr>
                                    </p:animEffect>
                                  </p:childTnLst>
                                </p:cTn>
                              </p:par>
                            </p:childTnLst>
                          </p:cTn>
                        </p:par>
                        <p:par>
                          <p:cTn id="83" fill="hold">
                            <p:stCondLst>
                              <p:cond delay="3500"/>
                            </p:stCondLst>
                            <p:childTnLst>
                              <p:par>
                                <p:cTn id="84" presetID="10" presetClass="entr" presetSubtype="0" fill="hold" grpId="0" nodeType="afterEffect">
                                  <p:stCondLst>
                                    <p:cond delay="0"/>
                                  </p:stCondLst>
                                  <p:childTnLst>
                                    <p:set>
                                      <p:cBhvr>
                                        <p:cTn id="85" dur="1" fill="hold">
                                          <p:stCondLst>
                                            <p:cond delay="0"/>
                                          </p:stCondLst>
                                        </p:cTn>
                                        <p:tgtEl>
                                          <p:spTgt spid="114"/>
                                        </p:tgtEl>
                                        <p:attrNameLst>
                                          <p:attrName>style.visibility</p:attrName>
                                        </p:attrNameLst>
                                      </p:cBhvr>
                                      <p:to>
                                        <p:strVal val="visible"/>
                                      </p:to>
                                    </p:set>
                                    <p:animEffect transition="in" filter="fade">
                                      <p:cBhvr>
                                        <p:cTn id="86" dur="500"/>
                                        <p:tgtEl>
                                          <p:spTgt spid="114"/>
                                        </p:tgtEl>
                                      </p:cBhvr>
                                    </p:animEffect>
                                  </p:childTnLst>
                                </p:cTn>
                              </p:par>
                            </p:childTnLst>
                          </p:cTn>
                        </p:par>
                        <p:par>
                          <p:cTn id="87" fill="hold">
                            <p:stCondLst>
                              <p:cond delay="4000"/>
                            </p:stCondLst>
                            <p:childTnLst>
                              <p:par>
                                <p:cTn id="88" presetID="10" presetClass="entr" presetSubtype="0" fill="hold" grpId="0" nodeType="afterEffect">
                                  <p:stCondLst>
                                    <p:cond delay="0"/>
                                  </p:stCondLst>
                                  <p:childTnLst>
                                    <p:set>
                                      <p:cBhvr>
                                        <p:cTn id="89" dur="1" fill="hold">
                                          <p:stCondLst>
                                            <p:cond delay="0"/>
                                          </p:stCondLst>
                                        </p:cTn>
                                        <p:tgtEl>
                                          <p:spTgt spid="123"/>
                                        </p:tgtEl>
                                        <p:attrNameLst>
                                          <p:attrName>style.visibility</p:attrName>
                                        </p:attrNameLst>
                                      </p:cBhvr>
                                      <p:to>
                                        <p:strVal val="visible"/>
                                      </p:to>
                                    </p:set>
                                    <p:animEffect transition="in" filter="fade">
                                      <p:cBhvr>
                                        <p:cTn id="90" dur="500"/>
                                        <p:tgtEl>
                                          <p:spTgt spid="12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07"/>
                                        </p:tgtEl>
                                        <p:attrNameLst>
                                          <p:attrName>style.visibility</p:attrName>
                                        </p:attrNameLst>
                                      </p:cBhvr>
                                      <p:to>
                                        <p:strVal val="visible"/>
                                      </p:to>
                                    </p:set>
                                    <p:animEffect transition="in" filter="fade">
                                      <p:cBhvr>
                                        <p:cTn id="93" dur="500"/>
                                        <p:tgtEl>
                                          <p:spTgt spid="107"/>
                                        </p:tgtEl>
                                      </p:cBhvr>
                                    </p:animEffect>
                                  </p:childTnLst>
                                </p:cTn>
                              </p:par>
                            </p:childTnLst>
                          </p:cTn>
                        </p:par>
                      </p:childTnLst>
                    </p:cTn>
                  </p:par>
                  <p:par>
                    <p:cTn id="94" fill="hold">
                      <p:stCondLst>
                        <p:cond delay="indefinite"/>
                      </p:stCondLst>
                      <p:childTnLst>
                        <p:par>
                          <p:cTn id="95" fill="hold">
                            <p:stCondLst>
                              <p:cond delay="0"/>
                            </p:stCondLst>
                            <p:childTnLst>
                              <p:par>
                                <p:cTn id="96" presetID="42" presetClass="path" presetSubtype="0" accel="50000" decel="50000" fill="hold" grpId="1" nodeType="clickEffect">
                                  <p:stCondLst>
                                    <p:cond delay="0"/>
                                  </p:stCondLst>
                                  <p:childTnLst>
                                    <p:animMotion origin="layout" path="M 6.19953E-7 -1.48148E-6 L -0.00261 0.30417 " pathEditMode="relative" rAng="0" ptsTypes="AA">
                                      <p:cBhvr>
                                        <p:cTn id="97" dur="2000" fill="hold"/>
                                        <p:tgtEl>
                                          <p:spTgt spid="107"/>
                                        </p:tgtEl>
                                        <p:attrNameLst>
                                          <p:attrName>ppt_x</p:attrName>
                                          <p:attrName>ppt_y</p:attrName>
                                        </p:attrNameLst>
                                      </p:cBhvr>
                                      <p:rCtr x="-130" y="15208"/>
                                    </p:animMotion>
                                  </p:childTnLst>
                                </p:cTn>
                              </p:par>
                            </p:childTnLst>
                          </p:cTn>
                        </p:par>
                        <p:par>
                          <p:cTn id="98" fill="hold">
                            <p:stCondLst>
                              <p:cond delay="2000"/>
                            </p:stCondLst>
                            <p:childTnLst>
                              <p:par>
                                <p:cTn id="99" presetID="22" presetClass="entr" presetSubtype="8" fill="hold" nodeType="afterEffect">
                                  <p:stCondLst>
                                    <p:cond delay="0"/>
                                  </p:stCondLst>
                                  <p:childTnLst>
                                    <p:set>
                                      <p:cBhvr>
                                        <p:cTn id="100" dur="1" fill="hold">
                                          <p:stCondLst>
                                            <p:cond delay="0"/>
                                          </p:stCondLst>
                                        </p:cTn>
                                        <p:tgtEl>
                                          <p:spTgt spid="105"/>
                                        </p:tgtEl>
                                        <p:attrNameLst>
                                          <p:attrName>style.visibility</p:attrName>
                                        </p:attrNameLst>
                                      </p:cBhvr>
                                      <p:to>
                                        <p:strVal val="visible"/>
                                      </p:to>
                                    </p:set>
                                    <p:animEffect transition="in" filter="wipe(left)">
                                      <p:cBhvr>
                                        <p:cTn id="101" dur="500"/>
                                        <p:tgtEl>
                                          <p:spTgt spid="105"/>
                                        </p:tgtEl>
                                      </p:cBhvr>
                                    </p:animEffect>
                                  </p:childTnLst>
                                </p:cTn>
                              </p:par>
                              <p:par>
                                <p:cTn id="102" presetID="22" presetClass="exit" presetSubtype="2" fill="hold" nodeType="withEffect">
                                  <p:stCondLst>
                                    <p:cond delay="0"/>
                                  </p:stCondLst>
                                  <p:childTnLst>
                                    <p:animEffect transition="out" filter="wipe(right)">
                                      <p:cBhvr>
                                        <p:cTn id="103" dur="500"/>
                                        <p:tgtEl>
                                          <p:spTgt spid="119"/>
                                        </p:tgtEl>
                                      </p:cBhvr>
                                    </p:animEffect>
                                    <p:set>
                                      <p:cBhvr>
                                        <p:cTn id="104" dur="1" fill="hold">
                                          <p:stCondLst>
                                            <p:cond delay="499"/>
                                          </p:stCondLst>
                                        </p:cTn>
                                        <p:tgtEl>
                                          <p:spTgt spid="119"/>
                                        </p:tgtEl>
                                        <p:attrNameLst>
                                          <p:attrName>style.visibility</p:attrName>
                                        </p:attrNameLst>
                                      </p:cBhvr>
                                      <p:to>
                                        <p:strVal val="hidden"/>
                                      </p:to>
                                    </p:set>
                                  </p:childTnLst>
                                </p:cTn>
                              </p:par>
                            </p:childTnLst>
                          </p:cTn>
                        </p:par>
                        <p:par>
                          <p:cTn id="105" fill="hold">
                            <p:stCondLst>
                              <p:cond delay="2500"/>
                            </p:stCondLst>
                            <p:childTnLst>
                              <p:par>
                                <p:cTn id="106" presetID="10" presetClass="exit" presetSubtype="0" fill="hold" grpId="1" nodeType="afterEffect">
                                  <p:stCondLst>
                                    <p:cond delay="0"/>
                                  </p:stCondLst>
                                  <p:childTnLst>
                                    <p:animEffect transition="out" filter="fade">
                                      <p:cBhvr>
                                        <p:cTn id="107" dur="500"/>
                                        <p:tgtEl>
                                          <p:spTgt spid="113"/>
                                        </p:tgtEl>
                                      </p:cBhvr>
                                    </p:animEffect>
                                    <p:set>
                                      <p:cBhvr>
                                        <p:cTn id="108" dur="1" fill="hold">
                                          <p:stCondLst>
                                            <p:cond delay="499"/>
                                          </p:stCondLst>
                                        </p:cTn>
                                        <p:tgtEl>
                                          <p:spTgt spid="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4" grpId="0" animBg="1"/>
      <p:bldP spid="111" grpId="0" animBg="1"/>
      <p:bldP spid="112" grpId="0" animBg="1"/>
      <p:bldP spid="113" grpId="0" animBg="1"/>
      <p:bldP spid="113" grpId="1" animBg="1"/>
      <p:bldP spid="114" grpId="0" animBg="1"/>
      <p:bldP spid="116" grpId="0" animBg="1"/>
      <p:bldP spid="117" grpId="0" animBg="1"/>
      <p:bldP spid="121" grpId="0"/>
      <p:bldP spid="122" grpId="0"/>
      <p:bldP spid="123" grpId="0" animBg="1"/>
      <p:bldP spid="124" grpId="0" animBg="1"/>
      <p:bldP spid="125" grpId="0" animBg="1"/>
      <p:bldP spid="107" grpId="0" animBg="1"/>
      <p:bldP spid="10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302177" y="2170350"/>
            <a:ext cx="3340162" cy="86833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79" tIns="146245" rIns="186479" bIns="146245" numCol="1" spcCol="0" rtlCol="0" fromWordArt="0" anchor="t" anchorCtr="0" forceAA="0" compatLnSpc="1">
            <a:prstTxWarp prst="textNoShape">
              <a:avLst/>
            </a:prstTxWarp>
            <a:noAutofit/>
          </a:bodyPr>
          <a:lstStyle/>
          <a:p>
            <a:pPr defTabSz="931919" fontAlgn="base">
              <a:lnSpc>
                <a:spcPct val="90000"/>
              </a:lnSpc>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Disks and Images</a:t>
            </a:r>
          </a:p>
        </p:txBody>
      </p:sp>
      <p:sp>
        <p:nvSpPr>
          <p:cNvPr id="33" name="Rectangle 32"/>
          <p:cNvSpPr/>
          <p:nvPr/>
        </p:nvSpPr>
        <p:spPr bwMode="auto">
          <a:xfrm>
            <a:off x="314534" y="1254738"/>
            <a:ext cx="2056188" cy="86833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79" tIns="146245" rIns="186479" bIns="146245" numCol="1" spcCol="0" rtlCol="0" fromWordArt="0" anchor="t" anchorCtr="0" forceAA="0" compatLnSpc="1">
            <a:prstTxWarp prst="textNoShape">
              <a:avLst/>
            </a:prstTxWarp>
            <a:noAutofit/>
          </a:bodyPr>
          <a:lstStyle/>
          <a:p>
            <a:pPr defTabSz="931919" fontAlgn="base">
              <a:lnSpc>
                <a:spcPct val="90000"/>
              </a:lnSpc>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Getting Started</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314533" y="4000589"/>
            <a:ext cx="2289432" cy="86833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79" tIns="146245" rIns="186479" bIns="146245" numCol="1" spcCol="0" rtlCol="0" fromWordArt="0" anchor="t" anchorCtr="0" forceAA="0" compatLnSpc="1">
            <a:prstTxWarp prst="textNoShape">
              <a:avLst/>
            </a:prstTxWarp>
            <a:noAutofit/>
          </a:bodyPr>
          <a:lstStyle/>
          <a:p>
            <a:pPr defTabSz="931919" fontAlgn="base">
              <a:lnSpc>
                <a:spcPct val="90000"/>
              </a:lnSpc>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Networking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314535" y="4909312"/>
            <a:ext cx="2755922" cy="9140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79" tIns="146245" rIns="186479" bIns="146245" numCol="1" spcCol="0" rtlCol="0" fromWordArt="0" anchor="t" anchorCtr="0" forceAA="0" compatLnSpc="1">
            <a:prstTxWarp prst="textNoShape">
              <a:avLst/>
            </a:prstTxWarp>
            <a:noAutofit/>
          </a:bodyPr>
          <a:lstStyle/>
          <a:p>
            <a:pPr defTabSz="931919" fontAlgn="base">
              <a:lnSpc>
                <a:spcPct val="90000"/>
              </a:lnSpc>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Applications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Agenda</a:t>
            </a: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7378"/>
          <a:stretch/>
        </p:blipFill>
        <p:spPr>
          <a:xfrm>
            <a:off x="3932238" y="2123070"/>
            <a:ext cx="8229534" cy="3659251"/>
          </a:xfrm>
          <a:prstGeom prst="rect">
            <a:avLst/>
          </a:prstGeom>
        </p:spPr>
      </p:pic>
      <p:sp>
        <p:nvSpPr>
          <p:cNvPr id="8" name="Rectangle 7"/>
          <p:cNvSpPr/>
          <p:nvPr/>
        </p:nvSpPr>
        <p:spPr bwMode="auto">
          <a:xfrm>
            <a:off x="314537" y="3091861"/>
            <a:ext cx="3521043" cy="86833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79" tIns="146245" rIns="186479" bIns="146245" numCol="1" spcCol="0" rtlCol="0" fromWordArt="0" anchor="t" anchorCtr="0" forceAA="0" compatLnSpc="1">
            <a:prstTxWarp prst="textNoShape">
              <a:avLst/>
            </a:prstTxWarp>
            <a:noAutofit/>
          </a:bodyPr>
          <a:lstStyle/>
          <a:p>
            <a:pPr defTabSz="931919" fontAlgn="base">
              <a:lnSpc>
                <a:spcPct val="90000"/>
              </a:lnSpc>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The Storage Backend</a:t>
            </a:r>
          </a:p>
        </p:txBody>
      </p:sp>
    </p:spTree>
    <p:extLst>
      <p:ext uri="{BB962C8B-B14F-4D97-AF65-F5344CB8AC3E}">
        <p14:creationId xmlns:p14="http://schemas.microsoft.com/office/powerpoint/2010/main" val="238365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621530"/>
          </a:xfrm>
        </p:spPr>
        <p:txBody>
          <a:bodyPr/>
          <a:lstStyle/>
          <a:p>
            <a:r>
              <a:rPr lang="en-US" dirty="0" smtClean="0"/>
              <a:t>VM disk layout</a:t>
            </a:r>
            <a:endParaRPr lang="en-US"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373" y="1632058"/>
            <a:ext cx="10262764" cy="489028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endCxn id="7" idx="2"/>
          </p:cNvCxnSpPr>
          <p:nvPr/>
        </p:nvCxnSpPr>
        <p:spPr>
          <a:xfrm flipH="1" flipV="1">
            <a:off x="6373733" y="2875528"/>
            <a:ext cx="1399468" cy="699455"/>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4430030" y="1192348"/>
            <a:ext cx="3887411" cy="168318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defTabSz="932290"/>
            <a:r>
              <a:rPr lang="en-US" sz="2200" b="1" u="sng" dirty="0">
                <a:solidFill>
                  <a:srgbClr val="FFFFFF">
                    <a:alpha val="98824"/>
                  </a:srgbClr>
                </a:solidFill>
                <a:ea typeface="Segoe UI" pitchFamily="34" charset="0"/>
                <a:cs typeface="Segoe UI" pitchFamily="34" charset="0"/>
              </a:rPr>
              <a:t>OS Disk</a:t>
            </a:r>
          </a:p>
          <a:p>
            <a:pPr marL="349724" indent="-349724" defTabSz="932290">
              <a:buFont typeface="Arial" pitchFamily="34" charset="0"/>
              <a:buChar char="•"/>
            </a:pPr>
            <a:r>
              <a:rPr lang="en-US" sz="2200" dirty="0">
                <a:solidFill>
                  <a:srgbClr val="FFFFFF">
                    <a:alpha val="98824"/>
                  </a:srgbClr>
                </a:solidFill>
                <a:ea typeface="Segoe UI" pitchFamily="34" charset="0"/>
                <a:cs typeface="Segoe UI" pitchFamily="34" charset="0"/>
              </a:rPr>
              <a:t>Persistent</a:t>
            </a:r>
          </a:p>
          <a:p>
            <a:pPr marL="349724" indent="-349724" defTabSz="932290">
              <a:buFont typeface="Arial" pitchFamily="34" charset="0"/>
              <a:buChar char="•"/>
            </a:pPr>
            <a:r>
              <a:rPr lang="en-US" sz="2200" dirty="0">
                <a:solidFill>
                  <a:srgbClr val="FFFFFF">
                    <a:alpha val="98824"/>
                  </a:srgbClr>
                </a:solidFill>
                <a:ea typeface="Segoe UI" pitchFamily="34" charset="0"/>
                <a:cs typeface="Segoe UI" pitchFamily="34" charset="0"/>
              </a:rPr>
              <a:t>SATA</a:t>
            </a:r>
          </a:p>
          <a:p>
            <a:pPr marL="349724" indent="-349724" defTabSz="932290">
              <a:buFont typeface="Arial" pitchFamily="34" charset="0"/>
              <a:buChar char="•"/>
            </a:pPr>
            <a:r>
              <a:rPr lang="en-US" sz="2200" b="1" dirty="0">
                <a:solidFill>
                  <a:srgbClr val="FFFFFF">
                    <a:alpha val="98824"/>
                  </a:srgbClr>
                </a:solidFill>
                <a:ea typeface="Segoe UI" pitchFamily="34" charset="0"/>
                <a:cs typeface="Segoe UI" pitchFamily="34" charset="0"/>
              </a:rPr>
              <a:t>Drive C:</a:t>
            </a:r>
          </a:p>
        </p:txBody>
      </p:sp>
      <p:pic>
        <p:nvPicPr>
          <p:cNvPr id="358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876" y="3396784"/>
            <a:ext cx="9707189" cy="356526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a:stCxn id="7" idx="2"/>
          </p:cNvCxnSpPr>
          <p:nvPr/>
        </p:nvCxnSpPr>
        <p:spPr>
          <a:xfrm flipH="1">
            <a:off x="3574798" y="2875528"/>
            <a:ext cx="2798936" cy="1476623"/>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
        <p:nvSpPr>
          <p:cNvPr id="16" name="Rectangle 15"/>
          <p:cNvSpPr/>
          <p:nvPr/>
        </p:nvSpPr>
        <p:spPr bwMode="auto">
          <a:xfrm>
            <a:off x="433078" y="3574979"/>
            <a:ext cx="9964996" cy="388585"/>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spTree>
    <p:extLst>
      <p:ext uri="{BB962C8B-B14F-4D97-AF65-F5344CB8AC3E}">
        <p14:creationId xmlns:p14="http://schemas.microsoft.com/office/powerpoint/2010/main" val="3256289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35844"/>
                                        </p:tgtEl>
                                        <p:attrNameLst>
                                          <p:attrName>style.visibility</p:attrName>
                                        </p:attrNameLst>
                                      </p:cBhvr>
                                      <p:to>
                                        <p:strVal val="visible"/>
                                      </p:to>
                                    </p:set>
                                    <p:animEffect transition="in" filter="fade">
                                      <p:cBhvr>
                                        <p:cTn id="25" dur="500"/>
                                        <p:tgtEl>
                                          <p:spTgt spid="35844"/>
                                        </p:tgtEl>
                                      </p:cBhvr>
                                    </p:animEffect>
                                  </p:childTnLst>
                                </p:cTn>
                              </p:par>
                              <p:par>
                                <p:cTn id="26" presetID="10" presetClass="exit" presetSubtype="0" fill="hold" grpId="1" nodeType="withEffect">
                                  <p:stCondLst>
                                    <p:cond delay="0"/>
                                  </p:stCondLst>
                                  <p:childTnLst>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621530"/>
          </a:xfrm>
        </p:spPr>
        <p:txBody>
          <a:bodyPr/>
          <a:lstStyle/>
          <a:p>
            <a:r>
              <a:rPr lang="en-US" dirty="0"/>
              <a:t>VM disk </a:t>
            </a:r>
            <a:r>
              <a:rPr lang="en-US" dirty="0" smtClean="0"/>
              <a:t>layout</a:t>
            </a:r>
            <a:endParaRPr lang="en-US"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373" y="1632058"/>
            <a:ext cx="10262764" cy="489028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endCxn id="7" idx="2"/>
          </p:cNvCxnSpPr>
          <p:nvPr/>
        </p:nvCxnSpPr>
        <p:spPr>
          <a:xfrm flipV="1">
            <a:off x="7617707" y="2613380"/>
            <a:ext cx="412747" cy="1272470"/>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6086746" y="1214472"/>
            <a:ext cx="3887411" cy="1398905"/>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defTabSz="932290"/>
            <a:r>
              <a:rPr lang="en-US" sz="2200" b="1" u="sng" dirty="0">
                <a:solidFill>
                  <a:srgbClr val="FFFFFF">
                    <a:alpha val="98824"/>
                  </a:srgbClr>
                </a:solidFill>
                <a:ea typeface="Segoe UI" pitchFamily="34" charset="0"/>
                <a:cs typeface="Segoe UI" pitchFamily="34" charset="0"/>
              </a:rPr>
              <a:t>Temporary Storage Disk</a:t>
            </a:r>
          </a:p>
          <a:p>
            <a:pPr marL="349724" indent="-349724" defTabSz="932290">
              <a:buFont typeface="Arial" pitchFamily="34" charset="0"/>
              <a:buChar char="•"/>
            </a:pPr>
            <a:r>
              <a:rPr lang="en-US" sz="2200" dirty="0">
                <a:solidFill>
                  <a:srgbClr val="FFFFFF">
                    <a:alpha val="98824"/>
                  </a:srgbClr>
                </a:solidFill>
                <a:ea typeface="Segoe UI" pitchFamily="34" charset="0"/>
                <a:cs typeface="Segoe UI" pitchFamily="34" charset="0"/>
              </a:rPr>
              <a:t>Local (Not Persistent)</a:t>
            </a:r>
          </a:p>
          <a:p>
            <a:pPr marL="349724" indent="-349724" defTabSz="932290">
              <a:buFont typeface="Arial" pitchFamily="34" charset="0"/>
              <a:buChar char="•"/>
            </a:pPr>
            <a:r>
              <a:rPr lang="en-US" sz="2200" dirty="0">
                <a:solidFill>
                  <a:srgbClr val="FFFFFF">
                    <a:alpha val="98824"/>
                  </a:srgbClr>
                </a:solidFill>
                <a:ea typeface="Segoe UI" pitchFamily="34" charset="0"/>
                <a:cs typeface="Segoe UI" pitchFamily="34" charset="0"/>
              </a:rPr>
              <a:t>SATA</a:t>
            </a:r>
          </a:p>
          <a:p>
            <a:pPr marL="349724" indent="-349724" defTabSz="932290">
              <a:buFont typeface="Arial" pitchFamily="34" charset="0"/>
              <a:buChar char="•"/>
            </a:pPr>
            <a:r>
              <a:rPr lang="en-US" sz="2200" b="1" dirty="0">
                <a:solidFill>
                  <a:srgbClr val="FFFFFF">
                    <a:alpha val="98824"/>
                  </a:srgbClr>
                </a:solidFill>
                <a:ea typeface="Segoe UI" pitchFamily="34" charset="0"/>
                <a:cs typeface="Segoe UI" pitchFamily="34" charset="0"/>
              </a:rPr>
              <a:t>Drive D:</a:t>
            </a:r>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742" y="3264114"/>
            <a:ext cx="9687752" cy="356526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a:stCxn id="7" idx="2"/>
          </p:cNvCxnSpPr>
          <p:nvPr/>
        </p:nvCxnSpPr>
        <p:spPr>
          <a:xfrm flipH="1">
            <a:off x="5673999" y="2613377"/>
            <a:ext cx="2356453" cy="1738772"/>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
        <p:nvSpPr>
          <p:cNvPr id="4" name="Rectangle 3"/>
          <p:cNvSpPr/>
          <p:nvPr/>
        </p:nvSpPr>
        <p:spPr bwMode="auto">
          <a:xfrm>
            <a:off x="464872" y="3885847"/>
            <a:ext cx="9964996" cy="388585"/>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spTree>
    <p:extLst>
      <p:ext uri="{BB962C8B-B14F-4D97-AF65-F5344CB8AC3E}">
        <p14:creationId xmlns:p14="http://schemas.microsoft.com/office/powerpoint/2010/main" val="18017475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36866"/>
                                        </p:tgtEl>
                                        <p:attrNameLst>
                                          <p:attrName>style.visibility</p:attrName>
                                        </p:attrNameLst>
                                      </p:cBhvr>
                                      <p:to>
                                        <p:strVal val="visible"/>
                                      </p:to>
                                    </p:set>
                                    <p:animEffect transition="in" filter="fade">
                                      <p:cBhvr>
                                        <p:cTn id="25" dur="500"/>
                                        <p:tgtEl>
                                          <p:spTgt spid="36866"/>
                                        </p:tgtEl>
                                      </p:cBhvr>
                                    </p:animEffec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4"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621530"/>
          </a:xfrm>
        </p:spPr>
        <p:txBody>
          <a:bodyPr/>
          <a:lstStyle/>
          <a:p>
            <a:r>
              <a:rPr lang="en-US" dirty="0"/>
              <a:t>VM disk </a:t>
            </a:r>
            <a:r>
              <a:rPr lang="en-US" dirty="0" smtClean="0"/>
              <a:t>layout</a:t>
            </a:r>
            <a:endParaRPr lang="en-US"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373" y="1632058"/>
            <a:ext cx="10262764" cy="489028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a:endCxn id="7" idx="2"/>
          </p:cNvCxnSpPr>
          <p:nvPr/>
        </p:nvCxnSpPr>
        <p:spPr>
          <a:xfrm flipV="1">
            <a:off x="7617707" y="2875527"/>
            <a:ext cx="2609327" cy="1282330"/>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
        <p:nvSpPr>
          <p:cNvPr id="7" name="Rectangle 6"/>
          <p:cNvSpPr/>
          <p:nvPr/>
        </p:nvSpPr>
        <p:spPr bwMode="auto">
          <a:xfrm>
            <a:off x="8283326" y="1365933"/>
            <a:ext cx="3887411" cy="1509594"/>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defTabSz="932290"/>
            <a:r>
              <a:rPr lang="en-US" sz="2200" b="1" u="sng" dirty="0">
                <a:solidFill>
                  <a:srgbClr val="FFFFFF">
                    <a:alpha val="98824"/>
                  </a:srgbClr>
                </a:solidFill>
                <a:ea typeface="Segoe UI" pitchFamily="34" charset="0"/>
                <a:cs typeface="Segoe UI" pitchFamily="34" charset="0"/>
              </a:rPr>
              <a:t>Data Disk(s)</a:t>
            </a:r>
          </a:p>
          <a:p>
            <a:pPr marL="349724" indent="-349724" defTabSz="932290">
              <a:buFont typeface="Arial" pitchFamily="34" charset="0"/>
              <a:buChar char="•"/>
            </a:pPr>
            <a:r>
              <a:rPr lang="en-US" sz="2200" dirty="0">
                <a:solidFill>
                  <a:srgbClr val="FFFFFF">
                    <a:alpha val="98824"/>
                  </a:srgbClr>
                </a:solidFill>
                <a:ea typeface="Segoe UI" pitchFamily="34" charset="0"/>
                <a:cs typeface="Segoe UI" pitchFamily="34" charset="0"/>
              </a:rPr>
              <a:t>Persistent</a:t>
            </a:r>
          </a:p>
          <a:p>
            <a:pPr marL="349724" indent="-349724" defTabSz="932290">
              <a:buFont typeface="Arial" pitchFamily="34" charset="0"/>
              <a:buChar char="•"/>
            </a:pPr>
            <a:r>
              <a:rPr lang="en-US" sz="2200" dirty="0">
                <a:solidFill>
                  <a:srgbClr val="FFFFFF">
                    <a:alpha val="98824"/>
                  </a:srgbClr>
                </a:solidFill>
                <a:ea typeface="Segoe UI" pitchFamily="34" charset="0"/>
                <a:cs typeface="Segoe UI" pitchFamily="34" charset="0"/>
              </a:rPr>
              <a:t>SCSI</a:t>
            </a:r>
          </a:p>
          <a:p>
            <a:pPr marL="349724" indent="-349724" defTabSz="932290">
              <a:buFont typeface="Arial" pitchFamily="34" charset="0"/>
              <a:buChar char="•"/>
            </a:pPr>
            <a:r>
              <a:rPr lang="en-US" sz="2200" b="1" dirty="0">
                <a:solidFill>
                  <a:srgbClr val="FFFFFF">
                    <a:alpha val="98824"/>
                  </a:srgbClr>
                </a:solidFill>
                <a:ea typeface="Segoe UI" pitchFamily="34" charset="0"/>
                <a:cs typeface="Segoe UI" pitchFamily="34" charset="0"/>
              </a:rPr>
              <a:t>Customer Defined Letter</a:t>
            </a:r>
          </a:p>
        </p:txBody>
      </p:sp>
      <p:sp>
        <p:nvSpPr>
          <p:cNvPr id="4" name="Rectangle 3"/>
          <p:cNvSpPr/>
          <p:nvPr/>
        </p:nvSpPr>
        <p:spPr bwMode="auto">
          <a:xfrm>
            <a:off x="436994" y="4157856"/>
            <a:ext cx="9964996" cy="388585"/>
          </a:xfrm>
          <a:prstGeom prst="rect">
            <a:avLst/>
          </a:prstGeom>
          <a:solidFill>
            <a:srgbClr val="94C949">
              <a:alpha val="50196"/>
            </a:srgb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FFFFFF">
                  <a:alpha val="98824"/>
                </a:srgbClr>
              </a:solidFill>
              <a:ea typeface="Segoe UI" pitchFamily="34" charset="0"/>
              <a:cs typeface="Segoe UI" pitchFamily="34" charset="0"/>
            </a:endParaRPr>
          </a:p>
        </p:txBody>
      </p:sp>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761" y="3341831"/>
            <a:ext cx="9728245" cy="350697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a:stCxn id="7" idx="2"/>
          </p:cNvCxnSpPr>
          <p:nvPr/>
        </p:nvCxnSpPr>
        <p:spPr>
          <a:xfrm flipH="1">
            <a:off x="7384461" y="2875527"/>
            <a:ext cx="2842571" cy="1670914"/>
          </a:xfrm>
          <a:prstGeom prst="straightConnector1">
            <a:avLst/>
          </a:prstGeom>
          <a:ln w="57150">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696051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39939"/>
                                        </p:tgtEl>
                                        <p:attrNameLst>
                                          <p:attrName>style.visibility</p:attrName>
                                        </p:attrNameLst>
                                      </p:cBhvr>
                                      <p:to>
                                        <p:strVal val="visible"/>
                                      </p:to>
                                    </p:set>
                                    <p:animEffect transition="in" filter="fade">
                                      <p:cBhvr>
                                        <p:cTn id="28"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4"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Rap Sheet</a:t>
            </a:r>
            <a:endParaRPr lang="en-US" dirty="0"/>
          </a:p>
        </p:txBody>
      </p:sp>
      <p:sp>
        <p:nvSpPr>
          <p:cNvPr id="5" name="Text Placeholder 4"/>
          <p:cNvSpPr>
            <a:spLocks noGrp="1"/>
          </p:cNvSpPr>
          <p:nvPr>
            <p:ph type="body" sz="quarter" idx="10"/>
          </p:nvPr>
        </p:nvSpPr>
        <p:spPr>
          <a:xfrm>
            <a:off x="274638" y="1212853"/>
            <a:ext cx="11887200" cy="4512691"/>
          </a:xfrm>
        </p:spPr>
        <p:txBody>
          <a:bodyPr/>
          <a:lstStyle/>
          <a:p>
            <a:r>
              <a:rPr lang="en-US" dirty="0" smtClean="0"/>
              <a:t>OS Disk</a:t>
            </a:r>
          </a:p>
          <a:p>
            <a:r>
              <a:rPr lang="en-US" sz="2900" dirty="0">
                <a:solidFill>
                  <a:schemeClr val="tx1"/>
                </a:solidFill>
              </a:rPr>
              <a:t>Maximum 127 GB</a:t>
            </a:r>
          </a:p>
          <a:p>
            <a:r>
              <a:rPr lang="en-US" sz="2900" dirty="0">
                <a:solidFill>
                  <a:schemeClr val="tx1"/>
                </a:solidFill>
              </a:rPr>
              <a:t>Optimized for Boot Performance</a:t>
            </a:r>
          </a:p>
          <a:p>
            <a:r>
              <a:rPr lang="en-US" dirty="0" smtClean="0"/>
              <a:t>Data Disk</a:t>
            </a:r>
          </a:p>
          <a:p>
            <a:r>
              <a:rPr lang="en-US" sz="2900" dirty="0">
                <a:solidFill>
                  <a:schemeClr val="tx1"/>
                </a:solidFill>
              </a:rPr>
              <a:t>Up to 16 disks (XL)</a:t>
            </a:r>
          </a:p>
          <a:p>
            <a:r>
              <a:rPr lang="en-US" sz="2900" dirty="0">
                <a:solidFill>
                  <a:schemeClr val="tx1"/>
                </a:solidFill>
              </a:rPr>
              <a:t>Maximum 1 TB each</a:t>
            </a:r>
          </a:p>
          <a:p>
            <a:r>
              <a:rPr lang="en-US" dirty="0" smtClean="0"/>
              <a:t>Maximizing Performance</a:t>
            </a:r>
          </a:p>
          <a:p>
            <a:r>
              <a:rPr lang="en-US" sz="2900" dirty="0">
                <a:solidFill>
                  <a:schemeClr val="tx1"/>
                </a:solidFill>
              </a:rPr>
              <a:t>Use the Data Disks</a:t>
            </a:r>
          </a:p>
        </p:txBody>
      </p:sp>
    </p:spTree>
    <p:extLst>
      <p:ext uri="{BB962C8B-B14F-4D97-AF65-F5344CB8AC3E}">
        <p14:creationId xmlns:p14="http://schemas.microsoft.com/office/powerpoint/2010/main" val="43548182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Disk Pricing</a:t>
            </a:r>
            <a:endParaRPr lang="en-US" dirty="0"/>
          </a:p>
        </p:txBody>
      </p:sp>
      <p:sp>
        <p:nvSpPr>
          <p:cNvPr id="5" name="Text Placeholder 4"/>
          <p:cNvSpPr>
            <a:spLocks noGrp="1"/>
          </p:cNvSpPr>
          <p:nvPr>
            <p:ph type="body" sz="quarter" idx="10"/>
          </p:nvPr>
        </p:nvSpPr>
        <p:spPr>
          <a:xfrm>
            <a:off x="274638" y="1212851"/>
            <a:ext cx="11887200" cy="4193752"/>
          </a:xfrm>
        </p:spPr>
        <p:txBody>
          <a:bodyPr/>
          <a:lstStyle/>
          <a:p>
            <a:r>
              <a:rPr lang="en-US" sz="4500" dirty="0"/>
              <a:t>Transactions</a:t>
            </a:r>
          </a:p>
          <a:p>
            <a:r>
              <a:rPr lang="en-US" sz="3700" dirty="0">
                <a:solidFill>
                  <a:schemeClr val="tx1"/>
                </a:solidFill>
              </a:rPr>
              <a:t>1 Million for $0.10</a:t>
            </a:r>
          </a:p>
          <a:p>
            <a:r>
              <a:rPr lang="en-US" sz="4500" dirty="0"/>
              <a:t>Storage Space</a:t>
            </a:r>
          </a:p>
          <a:p>
            <a:r>
              <a:rPr lang="en-US" sz="3700" dirty="0">
                <a:solidFill>
                  <a:schemeClr val="tx1"/>
                </a:solidFill>
              </a:rPr>
              <a:t>100 GB for $12.5/month</a:t>
            </a:r>
          </a:p>
          <a:p>
            <a:r>
              <a:rPr lang="en-US" sz="4500" dirty="0"/>
              <a:t>Usage</a:t>
            </a:r>
          </a:p>
          <a:p>
            <a:r>
              <a:rPr lang="en-US" sz="3700" dirty="0">
                <a:solidFill>
                  <a:schemeClr val="tx1"/>
                </a:solidFill>
              </a:rPr>
              <a:t>Pay for what you use</a:t>
            </a:r>
          </a:p>
        </p:txBody>
      </p:sp>
      <p:pic>
        <p:nvPicPr>
          <p:cNvPr id="6" name="Picture 5"/>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813901" y="1364416"/>
            <a:ext cx="2708716" cy="3359464"/>
          </a:xfrm>
          <a:prstGeom prst="rect">
            <a:avLst/>
          </a:prstGeom>
        </p:spPr>
      </p:pic>
      <p:sp>
        <p:nvSpPr>
          <p:cNvPr id="7" name="Rectangle 6"/>
          <p:cNvSpPr/>
          <p:nvPr/>
        </p:nvSpPr>
        <p:spPr>
          <a:xfrm>
            <a:off x="6778300" y="420955"/>
            <a:ext cx="2820542" cy="1035882"/>
          </a:xfrm>
          <a:prstGeom prst="rect">
            <a:avLst/>
          </a:prstGeom>
        </p:spPr>
        <p:txBody>
          <a:bodyPr wrap="square" lIns="93260" tIns="46631" rIns="93260" bIns="46631">
            <a:spAutoFit/>
          </a:bodyPr>
          <a:lstStyle/>
          <a:p>
            <a:pPr algn="r" defTabSz="932560"/>
            <a:r>
              <a:rPr lang="en-US" sz="6100" b="1" dirty="0">
                <a:ln>
                  <a:solidFill>
                    <a:sysClr val="windowText" lastClr="000000"/>
                  </a:solidFill>
                </a:ln>
                <a:solidFill>
                  <a:srgbClr val="000000"/>
                </a:solidFill>
              </a:rPr>
              <a:t>300 GB</a:t>
            </a:r>
          </a:p>
        </p:txBody>
      </p:sp>
      <p:sp>
        <p:nvSpPr>
          <p:cNvPr id="8" name="Rectangle 7"/>
          <p:cNvSpPr/>
          <p:nvPr/>
        </p:nvSpPr>
        <p:spPr>
          <a:xfrm>
            <a:off x="6138196" y="2207155"/>
            <a:ext cx="3995022" cy="1035882"/>
          </a:xfrm>
          <a:prstGeom prst="rect">
            <a:avLst/>
          </a:prstGeom>
        </p:spPr>
        <p:txBody>
          <a:bodyPr wrap="square" lIns="93260" tIns="46631" rIns="93260" bIns="46631">
            <a:spAutoFit/>
          </a:bodyPr>
          <a:lstStyle/>
          <a:p>
            <a:pPr algn="r" defTabSz="932560"/>
            <a:r>
              <a:rPr lang="en-US" sz="6100" b="1" dirty="0">
                <a:ln>
                  <a:solidFill>
                    <a:sysClr val="windowText" lastClr="000000"/>
                  </a:solidFill>
                </a:ln>
                <a:solidFill>
                  <a:srgbClr val="000000"/>
                </a:solidFill>
              </a:rPr>
              <a:t>150 GB $$</a:t>
            </a:r>
          </a:p>
        </p:txBody>
      </p:sp>
      <p:sp>
        <p:nvSpPr>
          <p:cNvPr id="9" name="Rectangle 8"/>
          <p:cNvSpPr/>
          <p:nvPr/>
        </p:nvSpPr>
        <p:spPr bwMode="auto">
          <a:xfrm>
            <a:off x="6819006" y="3044147"/>
            <a:ext cx="2744317" cy="1679732"/>
          </a:xfrm>
          <a:prstGeom prst="rect">
            <a:avLst/>
          </a:prstGeom>
          <a:solidFill>
            <a:srgbClr val="00CCFF">
              <a:alpha val="30196"/>
            </a:srgbClr>
          </a:solidFill>
          <a:ln w="28575">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000000"/>
              </a:solidFill>
              <a:ea typeface="Segoe UI" pitchFamily="34" charset="0"/>
              <a:cs typeface="Segoe UI" pitchFamily="34" charset="0"/>
            </a:endParaRPr>
          </a:p>
        </p:txBody>
      </p:sp>
      <p:cxnSp>
        <p:nvCxnSpPr>
          <p:cNvPr id="10" name="Straight Arrow Connector 9"/>
          <p:cNvCxnSpPr/>
          <p:nvPr/>
        </p:nvCxnSpPr>
        <p:spPr>
          <a:xfrm flipV="1">
            <a:off x="4663273" y="3730413"/>
            <a:ext cx="2150628" cy="1145032"/>
          </a:xfrm>
          <a:prstGeom prst="straightConnector1">
            <a:avLst/>
          </a:prstGeom>
          <a:ln w="57150">
            <a:solidFill>
              <a:srgbClr val="000000">
                <a:alpha val="50000"/>
              </a:srgbClr>
            </a:solidFill>
            <a:tailEnd type="arrow"/>
          </a:ln>
        </p:spPr>
        <p:style>
          <a:lnRef idx="3">
            <a:schemeClr val="accent1"/>
          </a:lnRef>
          <a:fillRef idx="0">
            <a:schemeClr val="accent1"/>
          </a:fillRef>
          <a:effectRef idx="2">
            <a:schemeClr val="accent1"/>
          </a:effectRef>
          <a:fontRef idx="minor">
            <a:schemeClr val="tx1"/>
          </a:fontRef>
        </p:style>
      </p:cxnSp>
      <p:sp>
        <p:nvSpPr>
          <p:cNvPr id="11" name="Rectangle 10"/>
          <p:cNvSpPr/>
          <p:nvPr/>
        </p:nvSpPr>
        <p:spPr bwMode="auto">
          <a:xfrm>
            <a:off x="6815393" y="3044147"/>
            <a:ext cx="2744317" cy="1679732"/>
          </a:xfrm>
          <a:prstGeom prst="rect">
            <a:avLst/>
          </a:prstGeom>
          <a:solidFill>
            <a:srgbClr val="00CCFF">
              <a:alpha val="80000"/>
            </a:srgbClr>
          </a:solidFill>
          <a:ln w="28575">
            <a:solidFill>
              <a:srgbClr val="000000"/>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000000"/>
              </a:solidFill>
              <a:ea typeface="Segoe UI" pitchFamily="34" charset="0"/>
              <a:cs typeface="Segoe UI" pitchFamily="34" charset="0"/>
            </a:endParaRPr>
          </a:p>
        </p:txBody>
      </p:sp>
      <p:sp>
        <p:nvSpPr>
          <p:cNvPr id="12" name="Rectangle 11"/>
          <p:cNvSpPr/>
          <p:nvPr/>
        </p:nvSpPr>
        <p:spPr bwMode="auto">
          <a:xfrm>
            <a:off x="6825883" y="4077742"/>
            <a:ext cx="2744317" cy="646138"/>
          </a:xfrm>
          <a:prstGeom prst="rect">
            <a:avLst/>
          </a:prstGeom>
          <a:solidFill>
            <a:srgbClr val="00CCFF">
              <a:alpha val="80000"/>
            </a:srgbClr>
          </a:solidFill>
          <a:ln w="28575">
            <a:solidFill>
              <a:srgbClr val="000000"/>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a:endParaRPr lang="en-US" sz="2200" dirty="0">
              <a:solidFill>
                <a:srgbClr val="000000"/>
              </a:solidFill>
              <a:ea typeface="Segoe UI" pitchFamily="34" charset="0"/>
              <a:cs typeface="Segoe UI" pitchFamily="34" charset="0"/>
            </a:endParaRPr>
          </a:p>
        </p:txBody>
      </p:sp>
    </p:spTree>
    <p:extLst>
      <p:ext uri="{BB962C8B-B14F-4D97-AF65-F5344CB8AC3E}">
        <p14:creationId xmlns:p14="http://schemas.microsoft.com/office/powerpoint/2010/main" val="2881174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xit" presetSubtype="0" fill="hold" grpId="1"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1" grpId="0" animBg="1"/>
      <p:bldP spid="11" grpId="1"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Attaching a Data Disks</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1742179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125663"/>
            <a:ext cx="11887200" cy="2537354"/>
          </a:xfrm>
        </p:spPr>
        <p:txBody>
          <a:bodyPr/>
          <a:lstStyle/>
          <a:p>
            <a:r>
              <a:rPr lang="en-US" dirty="0" smtClean="0"/>
              <a:t>Networking and High Availability</a:t>
            </a:r>
            <a:endParaRPr lang="en-US" dirty="0"/>
          </a:p>
        </p:txBody>
      </p:sp>
    </p:spTree>
    <p:extLst>
      <p:ext uri="{BB962C8B-B14F-4D97-AF65-F5344CB8AC3E}">
        <p14:creationId xmlns:p14="http://schemas.microsoft.com/office/powerpoint/2010/main" val="384879249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Balancing and High Availability</a:t>
            </a:r>
            <a:endParaRPr lang="en-US" dirty="0"/>
          </a:p>
        </p:txBody>
      </p:sp>
      <p:sp>
        <p:nvSpPr>
          <p:cNvPr id="5" name="AutoShape 4"/>
          <p:cNvSpPr>
            <a:spLocks noChangeAspect="1" noChangeArrowheads="1" noTextEdit="1"/>
          </p:cNvSpPr>
          <p:nvPr/>
        </p:nvSpPr>
        <p:spPr bwMode="auto">
          <a:xfrm>
            <a:off x="-2023074" y="1290428"/>
            <a:ext cx="2023074" cy="1871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1" rIns="93260" bIns="46631" numCol="1" anchor="t" anchorCtr="0" compatLnSpc="1">
            <a:prstTxWarp prst="textNoShape">
              <a:avLst/>
            </a:prstTxWarp>
          </a:bodyPr>
          <a:lstStyle/>
          <a:p>
            <a:pPr defTabSz="932560"/>
            <a:endParaRPr lang="en-US">
              <a:solidFill>
                <a:srgbClr val="505050"/>
              </a:solidFill>
            </a:endParaRPr>
          </a:p>
        </p:txBody>
      </p:sp>
      <p:sp>
        <p:nvSpPr>
          <p:cNvPr id="21" name="Rounded Rectangle 20"/>
          <p:cNvSpPr/>
          <p:nvPr/>
        </p:nvSpPr>
        <p:spPr bwMode="auto">
          <a:xfrm>
            <a:off x="477823" y="3138897"/>
            <a:ext cx="5131382" cy="3447359"/>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dirty="0">
              <a:solidFill>
                <a:srgbClr val="FFFFFF"/>
              </a:solidFill>
            </a:endParaRPr>
          </a:p>
        </p:txBody>
      </p:sp>
      <p:grpSp>
        <p:nvGrpSpPr>
          <p:cNvPr id="24" name="Group 23"/>
          <p:cNvGrpSpPr/>
          <p:nvPr/>
        </p:nvGrpSpPr>
        <p:grpSpPr>
          <a:xfrm>
            <a:off x="693678" y="3362063"/>
            <a:ext cx="1105866" cy="3008802"/>
            <a:chOff x="3857138" y="-151910"/>
            <a:chExt cx="1671976" cy="2950074"/>
          </a:xfrm>
        </p:grpSpPr>
        <p:pic>
          <p:nvPicPr>
            <p:cNvPr id="26" name="Picture 25"/>
            <p:cNvPicPr>
              <a:picLocks noChangeAspect="1"/>
            </p:cNvPicPr>
            <p:nvPr/>
          </p:nvPicPr>
          <p:blipFill rotWithShape="1">
            <a:blip r:embed="rId2">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27" name="Rectangle 26"/>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1" name="Picture 30"/>
            <p:cNvPicPr>
              <a:picLocks noChangeAspect="1"/>
            </p:cNvPicPr>
            <p:nvPr/>
          </p:nvPicPr>
          <p:blipFill rotWithShape="1">
            <a:blip r:embed="rId2">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pic>
        <p:nvPicPr>
          <p:cNvPr id="35" name="Picture 34"/>
          <p:cNvPicPr>
            <a:picLocks noChangeAspect="1"/>
          </p:cNvPicPr>
          <p:nvPr/>
        </p:nvPicPr>
        <p:blipFill rotWithShape="1">
          <a:blip r:embed="rId2">
            <a:extLst>
              <a:ext uri="{28A0092B-C50C-407E-A947-70E740481C1C}">
                <a14:useLocalDpi xmlns:a14="http://schemas.microsoft.com/office/drawing/2010/main" val="0"/>
              </a:ext>
            </a:extLst>
          </a:blip>
          <a:srcRect b="26017"/>
          <a:stretch/>
        </p:blipFill>
        <p:spPr>
          <a:xfrm>
            <a:off x="1987098" y="3362063"/>
            <a:ext cx="991625" cy="309868"/>
          </a:xfrm>
          <a:prstGeom prst="rect">
            <a:avLst/>
          </a:prstGeom>
        </p:spPr>
      </p:pic>
      <p:sp>
        <p:nvSpPr>
          <p:cNvPr id="36" name="Rectangle 35"/>
          <p:cNvSpPr/>
          <p:nvPr/>
        </p:nvSpPr>
        <p:spPr bwMode="auto">
          <a:xfrm>
            <a:off x="1987097" y="3671934"/>
            <a:ext cx="991625" cy="2592073"/>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38" name="Picture 37"/>
          <p:cNvPicPr>
            <a:picLocks noChangeAspect="1"/>
          </p:cNvPicPr>
          <p:nvPr/>
        </p:nvPicPr>
        <p:blipFill rotWithShape="1">
          <a:blip r:embed="rId2">
            <a:extLst>
              <a:ext uri="{28A0092B-C50C-407E-A947-70E740481C1C}">
                <a14:useLocalDpi xmlns:a14="http://schemas.microsoft.com/office/drawing/2010/main" val="0"/>
              </a:ext>
            </a:extLst>
          </a:blip>
          <a:srcRect t="73983"/>
          <a:stretch/>
        </p:blipFill>
        <p:spPr>
          <a:xfrm>
            <a:off x="1987098" y="6261900"/>
            <a:ext cx="991625" cy="108967"/>
          </a:xfrm>
          <a:prstGeom prst="rect">
            <a:avLst/>
          </a:prstGeom>
        </p:spPr>
      </p:pic>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097" y="3855031"/>
            <a:ext cx="721552" cy="652429"/>
          </a:xfrm>
          <a:prstGeom prst="rect">
            <a:avLst/>
          </a:prstGeom>
        </p:spPr>
      </p:pic>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2131" y="4620230"/>
            <a:ext cx="721552" cy="652429"/>
          </a:xfrm>
          <a:prstGeom prst="rect">
            <a:avLst/>
          </a:prstGeom>
        </p:spPr>
      </p:pic>
      <p:grpSp>
        <p:nvGrpSpPr>
          <p:cNvPr id="43" name="Group 42"/>
          <p:cNvGrpSpPr/>
          <p:nvPr/>
        </p:nvGrpSpPr>
        <p:grpSpPr>
          <a:xfrm>
            <a:off x="3134216" y="3343664"/>
            <a:ext cx="991626" cy="3008802"/>
            <a:chOff x="3857138" y="-151910"/>
            <a:chExt cx="1671976" cy="2950074"/>
          </a:xfrm>
        </p:grpSpPr>
        <p:pic>
          <p:nvPicPr>
            <p:cNvPr id="44" name="Picture 43"/>
            <p:cNvPicPr>
              <a:picLocks noChangeAspect="1"/>
            </p:cNvPicPr>
            <p:nvPr/>
          </p:nvPicPr>
          <p:blipFill rotWithShape="1">
            <a:blip r:embed="rId2">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45" name="Rectangle 4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46" name="Picture 45"/>
            <p:cNvPicPr>
              <a:picLocks noChangeAspect="1"/>
            </p:cNvPicPr>
            <p:nvPr/>
          </p:nvPicPr>
          <p:blipFill rotWithShape="1">
            <a:blip r:embed="rId2">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47" name="Group 46"/>
          <p:cNvGrpSpPr/>
          <p:nvPr/>
        </p:nvGrpSpPr>
        <p:grpSpPr>
          <a:xfrm>
            <a:off x="4287486" y="3338786"/>
            <a:ext cx="991626" cy="3008802"/>
            <a:chOff x="3857138" y="-151910"/>
            <a:chExt cx="1671976" cy="2950074"/>
          </a:xfrm>
        </p:grpSpPr>
        <p:pic>
          <p:nvPicPr>
            <p:cNvPr id="48" name="Picture 47"/>
            <p:cNvPicPr>
              <a:picLocks noChangeAspect="1"/>
            </p:cNvPicPr>
            <p:nvPr/>
          </p:nvPicPr>
          <p:blipFill rotWithShape="1">
            <a:blip r:embed="rId2">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49" name="Rectangle 48"/>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50" name="Picture 49"/>
            <p:cNvPicPr>
              <a:picLocks noChangeAspect="1"/>
            </p:cNvPicPr>
            <p:nvPr/>
          </p:nvPicPr>
          <p:blipFill rotWithShape="1">
            <a:blip r:embed="rId2">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pic>
        <p:nvPicPr>
          <p:cNvPr id="51" name="Picture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2522" y="5437260"/>
            <a:ext cx="721552" cy="652429"/>
          </a:xfrm>
          <a:prstGeom prst="rect">
            <a:avLst/>
          </a:prstGeom>
        </p:spPr>
      </p:pic>
      <p:pic>
        <p:nvPicPr>
          <p:cNvPr id="52" name="Picture 6"/>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flipH="1">
            <a:off x="8799071" y="1667454"/>
            <a:ext cx="1724150" cy="1107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3" name="Group 52"/>
          <p:cNvGrpSpPr/>
          <p:nvPr/>
        </p:nvGrpSpPr>
        <p:grpSpPr bwMode="black">
          <a:xfrm>
            <a:off x="5713752" y="1124901"/>
            <a:ext cx="1129302" cy="871188"/>
            <a:chOff x="7010400" y="2133600"/>
            <a:chExt cx="1379538" cy="1065213"/>
          </a:xfrm>
          <a:solidFill>
            <a:schemeClr val="tx1"/>
          </a:solidFill>
        </p:grpSpPr>
        <p:sp>
          <p:nvSpPr>
            <p:cNvPr id="54" name="Freeform 161"/>
            <p:cNvSpPr>
              <a:spLocks/>
            </p:cNvSpPr>
            <p:nvPr/>
          </p:nvSpPr>
          <p:spPr bwMode="black">
            <a:xfrm>
              <a:off x="7189788" y="2416175"/>
              <a:ext cx="57150" cy="49213"/>
            </a:xfrm>
            <a:custGeom>
              <a:avLst/>
              <a:gdLst>
                <a:gd name="T0" fmla="*/ 36 w 36"/>
                <a:gd name="T1" fmla="*/ 15 h 31"/>
                <a:gd name="T2" fmla="*/ 28 w 36"/>
                <a:gd name="T3" fmla="*/ 0 h 31"/>
                <a:gd name="T4" fmla="*/ 0 w 36"/>
                <a:gd name="T5" fmla="*/ 16 h 31"/>
                <a:gd name="T6" fmla="*/ 8 w 36"/>
                <a:gd name="T7" fmla="*/ 31 h 31"/>
                <a:gd name="T8" fmla="*/ 36 w 36"/>
                <a:gd name="T9" fmla="*/ 15 h 31"/>
              </a:gdLst>
              <a:ahLst/>
              <a:cxnLst>
                <a:cxn ang="0">
                  <a:pos x="T0" y="T1"/>
                </a:cxn>
                <a:cxn ang="0">
                  <a:pos x="T2" y="T3"/>
                </a:cxn>
                <a:cxn ang="0">
                  <a:pos x="T4" y="T5"/>
                </a:cxn>
                <a:cxn ang="0">
                  <a:pos x="T6" y="T7"/>
                </a:cxn>
                <a:cxn ang="0">
                  <a:pos x="T8" y="T9"/>
                </a:cxn>
              </a:cxnLst>
              <a:rect l="0" t="0" r="r" b="b"/>
              <a:pathLst>
                <a:path w="36" h="31">
                  <a:moveTo>
                    <a:pt x="36" y="15"/>
                  </a:moveTo>
                  <a:lnTo>
                    <a:pt x="28" y="0"/>
                  </a:lnTo>
                  <a:lnTo>
                    <a:pt x="0" y="16"/>
                  </a:lnTo>
                  <a:lnTo>
                    <a:pt x="8" y="31"/>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55" name="Freeform 162"/>
            <p:cNvSpPr>
              <a:spLocks/>
            </p:cNvSpPr>
            <p:nvPr/>
          </p:nvSpPr>
          <p:spPr bwMode="black">
            <a:xfrm>
              <a:off x="7539038" y="2225675"/>
              <a:ext cx="57150" cy="47625"/>
            </a:xfrm>
            <a:custGeom>
              <a:avLst/>
              <a:gdLst>
                <a:gd name="T0" fmla="*/ 36 w 36"/>
                <a:gd name="T1" fmla="*/ 14 h 30"/>
                <a:gd name="T2" fmla="*/ 28 w 36"/>
                <a:gd name="T3" fmla="*/ 0 h 30"/>
                <a:gd name="T4" fmla="*/ 0 w 36"/>
                <a:gd name="T5" fmla="*/ 15 h 30"/>
                <a:gd name="T6" fmla="*/ 8 w 36"/>
                <a:gd name="T7" fmla="*/ 30 h 30"/>
                <a:gd name="T8" fmla="*/ 36 w 36"/>
                <a:gd name="T9" fmla="*/ 14 h 30"/>
              </a:gdLst>
              <a:ahLst/>
              <a:cxnLst>
                <a:cxn ang="0">
                  <a:pos x="T0" y="T1"/>
                </a:cxn>
                <a:cxn ang="0">
                  <a:pos x="T2" y="T3"/>
                </a:cxn>
                <a:cxn ang="0">
                  <a:pos x="T4" y="T5"/>
                </a:cxn>
                <a:cxn ang="0">
                  <a:pos x="T6" y="T7"/>
                </a:cxn>
                <a:cxn ang="0">
                  <a:pos x="T8" y="T9"/>
                </a:cxn>
              </a:cxnLst>
              <a:rect l="0" t="0" r="r" b="b"/>
              <a:pathLst>
                <a:path w="36" h="30">
                  <a:moveTo>
                    <a:pt x="36" y="14"/>
                  </a:moveTo>
                  <a:lnTo>
                    <a:pt x="28" y="0"/>
                  </a:lnTo>
                  <a:lnTo>
                    <a:pt x="0" y="15"/>
                  </a:lnTo>
                  <a:lnTo>
                    <a:pt x="8" y="30"/>
                  </a:lnTo>
                  <a:lnTo>
                    <a:pt x="3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56" name="Freeform 163"/>
            <p:cNvSpPr>
              <a:spLocks/>
            </p:cNvSpPr>
            <p:nvPr/>
          </p:nvSpPr>
          <p:spPr bwMode="black">
            <a:xfrm>
              <a:off x="7329488" y="23399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57" name="Freeform 164"/>
            <p:cNvSpPr>
              <a:spLocks/>
            </p:cNvSpPr>
            <p:nvPr/>
          </p:nvSpPr>
          <p:spPr bwMode="black">
            <a:xfrm>
              <a:off x="7399338" y="2301875"/>
              <a:ext cx="57150" cy="47625"/>
            </a:xfrm>
            <a:custGeom>
              <a:avLst/>
              <a:gdLst>
                <a:gd name="T0" fmla="*/ 36 w 36"/>
                <a:gd name="T1" fmla="*/ 15 h 30"/>
                <a:gd name="T2" fmla="*/ 28 w 36"/>
                <a:gd name="T3" fmla="*/ 0 h 30"/>
                <a:gd name="T4" fmla="*/ 0 w 36"/>
                <a:gd name="T5" fmla="*/ 15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5"/>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58" name="Freeform 165"/>
            <p:cNvSpPr>
              <a:spLocks/>
            </p:cNvSpPr>
            <p:nvPr/>
          </p:nvSpPr>
          <p:spPr bwMode="black">
            <a:xfrm>
              <a:off x="7469188" y="22637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59" name="Freeform 166"/>
            <p:cNvSpPr>
              <a:spLocks/>
            </p:cNvSpPr>
            <p:nvPr/>
          </p:nvSpPr>
          <p:spPr bwMode="black">
            <a:xfrm>
              <a:off x="7011988" y="2725738"/>
              <a:ext cx="31750" cy="52388"/>
            </a:xfrm>
            <a:custGeom>
              <a:avLst/>
              <a:gdLst>
                <a:gd name="T0" fmla="*/ 40 w 41"/>
                <a:gd name="T1" fmla="*/ 60 h 71"/>
                <a:gd name="T2" fmla="*/ 36 w 41"/>
                <a:gd name="T3" fmla="*/ 7 h 71"/>
                <a:gd name="T4" fmla="*/ 35 w 41"/>
                <a:gd name="T5" fmla="*/ 0 h 71"/>
                <a:gd name="T6" fmla="*/ 0 w 41"/>
                <a:gd name="T7" fmla="*/ 2 h 71"/>
                <a:gd name="T8" fmla="*/ 0 w 41"/>
                <a:gd name="T9" fmla="*/ 10 h 71"/>
                <a:gd name="T10" fmla="*/ 5 w 41"/>
                <a:gd name="T11" fmla="*/ 64 h 71"/>
                <a:gd name="T12" fmla="*/ 6 w 41"/>
                <a:gd name="T13" fmla="*/ 71 h 71"/>
                <a:gd name="T14" fmla="*/ 41 w 41"/>
                <a:gd name="T15" fmla="*/ 67 h 71"/>
                <a:gd name="T16" fmla="*/ 40 w 41"/>
                <a:gd name="T17"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1">
                  <a:moveTo>
                    <a:pt x="40" y="60"/>
                  </a:moveTo>
                  <a:cubicBezTo>
                    <a:pt x="38" y="45"/>
                    <a:pt x="37" y="27"/>
                    <a:pt x="36" y="7"/>
                  </a:cubicBezTo>
                  <a:cubicBezTo>
                    <a:pt x="35" y="0"/>
                    <a:pt x="35" y="0"/>
                    <a:pt x="35" y="0"/>
                  </a:cubicBezTo>
                  <a:cubicBezTo>
                    <a:pt x="0" y="2"/>
                    <a:pt x="0" y="2"/>
                    <a:pt x="0" y="2"/>
                  </a:cubicBezTo>
                  <a:cubicBezTo>
                    <a:pt x="0" y="10"/>
                    <a:pt x="0" y="10"/>
                    <a:pt x="0" y="10"/>
                  </a:cubicBezTo>
                  <a:cubicBezTo>
                    <a:pt x="2" y="29"/>
                    <a:pt x="3" y="48"/>
                    <a:pt x="5" y="64"/>
                  </a:cubicBezTo>
                  <a:cubicBezTo>
                    <a:pt x="6" y="71"/>
                    <a:pt x="6" y="71"/>
                    <a:pt x="6" y="71"/>
                  </a:cubicBezTo>
                  <a:cubicBezTo>
                    <a:pt x="41" y="67"/>
                    <a:pt x="41" y="67"/>
                    <a:pt x="41" y="67"/>
                  </a:cubicBezTo>
                  <a:lnTo>
                    <a:pt x="4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0" name="Freeform 167"/>
            <p:cNvSpPr>
              <a:spLocks/>
            </p:cNvSpPr>
            <p:nvPr/>
          </p:nvSpPr>
          <p:spPr bwMode="black">
            <a:xfrm>
              <a:off x="7116763" y="2451100"/>
              <a:ext cx="57150" cy="31750"/>
            </a:xfrm>
            <a:custGeom>
              <a:avLst/>
              <a:gdLst>
                <a:gd name="T0" fmla="*/ 51 w 77"/>
                <a:gd name="T1" fmla="*/ 44 h 44"/>
                <a:gd name="T2" fmla="*/ 70 w 77"/>
                <a:gd name="T3" fmla="*/ 41 h 44"/>
                <a:gd name="T4" fmla="*/ 77 w 77"/>
                <a:gd name="T5" fmla="*/ 39 h 44"/>
                <a:gd name="T6" fmla="*/ 67 w 77"/>
                <a:gd name="T7" fmla="*/ 5 h 44"/>
                <a:gd name="T8" fmla="*/ 60 w 77"/>
                <a:gd name="T9" fmla="*/ 8 h 44"/>
                <a:gd name="T10" fmla="*/ 18 w 77"/>
                <a:gd name="T11" fmla="*/ 2 h 44"/>
                <a:gd name="T12" fmla="*/ 11 w 77"/>
                <a:gd name="T13" fmla="*/ 0 h 44"/>
                <a:gd name="T14" fmla="*/ 0 w 77"/>
                <a:gd name="T15" fmla="*/ 33 h 44"/>
                <a:gd name="T16" fmla="*/ 7 w 77"/>
                <a:gd name="T17" fmla="*/ 36 h 44"/>
                <a:gd name="T18" fmla="*/ 51 w 77"/>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51" y="44"/>
                  </a:moveTo>
                  <a:cubicBezTo>
                    <a:pt x="58" y="44"/>
                    <a:pt x="64" y="43"/>
                    <a:pt x="70" y="41"/>
                  </a:cubicBezTo>
                  <a:cubicBezTo>
                    <a:pt x="77" y="39"/>
                    <a:pt x="77" y="39"/>
                    <a:pt x="77" y="39"/>
                  </a:cubicBezTo>
                  <a:cubicBezTo>
                    <a:pt x="67" y="5"/>
                    <a:pt x="67" y="5"/>
                    <a:pt x="67" y="5"/>
                  </a:cubicBezTo>
                  <a:cubicBezTo>
                    <a:pt x="60" y="8"/>
                    <a:pt x="60" y="8"/>
                    <a:pt x="60" y="8"/>
                  </a:cubicBezTo>
                  <a:cubicBezTo>
                    <a:pt x="51" y="10"/>
                    <a:pt x="38" y="8"/>
                    <a:pt x="18" y="2"/>
                  </a:cubicBezTo>
                  <a:cubicBezTo>
                    <a:pt x="11" y="0"/>
                    <a:pt x="11" y="0"/>
                    <a:pt x="11" y="0"/>
                  </a:cubicBezTo>
                  <a:cubicBezTo>
                    <a:pt x="0" y="33"/>
                    <a:pt x="0" y="33"/>
                    <a:pt x="0" y="33"/>
                  </a:cubicBezTo>
                  <a:cubicBezTo>
                    <a:pt x="7" y="36"/>
                    <a:pt x="7" y="36"/>
                    <a:pt x="7" y="36"/>
                  </a:cubicBezTo>
                  <a:cubicBezTo>
                    <a:pt x="25" y="41"/>
                    <a:pt x="39" y="44"/>
                    <a:pt x="5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1" name="Freeform 168"/>
            <p:cNvSpPr>
              <a:spLocks/>
            </p:cNvSpPr>
            <p:nvPr/>
          </p:nvSpPr>
          <p:spPr bwMode="black">
            <a:xfrm>
              <a:off x="7010400" y="2646363"/>
              <a:ext cx="26988" cy="52388"/>
            </a:xfrm>
            <a:custGeom>
              <a:avLst/>
              <a:gdLst>
                <a:gd name="T0" fmla="*/ 36 w 36"/>
                <a:gd name="T1" fmla="*/ 61 h 70"/>
                <a:gd name="T2" fmla="*/ 35 w 36"/>
                <a:gd name="T3" fmla="*/ 22 h 70"/>
                <a:gd name="T4" fmla="*/ 35 w 36"/>
                <a:gd name="T5" fmla="*/ 8 h 70"/>
                <a:gd name="T6" fmla="*/ 35 w 36"/>
                <a:gd name="T7" fmla="*/ 1 h 70"/>
                <a:gd name="T8" fmla="*/ 0 w 36"/>
                <a:gd name="T9" fmla="*/ 0 h 70"/>
                <a:gd name="T10" fmla="*/ 0 w 36"/>
                <a:gd name="T11" fmla="*/ 8 h 70"/>
                <a:gd name="T12" fmla="*/ 0 w 36"/>
                <a:gd name="T13" fmla="*/ 22 h 70"/>
                <a:gd name="T14" fmla="*/ 1 w 36"/>
                <a:gd name="T15" fmla="*/ 62 h 70"/>
                <a:gd name="T16" fmla="*/ 1 w 36"/>
                <a:gd name="T17" fmla="*/ 70 h 70"/>
                <a:gd name="T18" fmla="*/ 36 w 36"/>
                <a:gd name="T19" fmla="*/ 68 h 70"/>
                <a:gd name="T20" fmla="*/ 36 w 36"/>
                <a:gd name="T21" fmla="*/ 6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70">
                  <a:moveTo>
                    <a:pt x="36" y="61"/>
                  </a:moveTo>
                  <a:cubicBezTo>
                    <a:pt x="35" y="47"/>
                    <a:pt x="35" y="34"/>
                    <a:pt x="35" y="22"/>
                  </a:cubicBezTo>
                  <a:cubicBezTo>
                    <a:pt x="35" y="17"/>
                    <a:pt x="35" y="13"/>
                    <a:pt x="35" y="8"/>
                  </a:cubicBezTo>
                  <a:cubicBezTo>
                    <a:pt x="35" y="1"/>
                    <a:pt x="35" y="1"/>
                    <a:pt x="35" y="1"/>
                  </a:cubicBezTo>
                  <a:cubicBezTo>
                    <a:pt x="0" y="0"/>
                    <a:pt x="0" y="0"/>
                    <a:pt x="0" y="0"/>
                  </a:cubicBezTo>
                  <a:cubicBezTo>
                    <a:pt x="0" y="8"/>
                    <a:pt x="0" y="8"/>
                    <a:pt x="0" y="8"/>
                  </a:cubicBezTo>
                  <a:cubicBezTo>
                    <a:pt x="0" y="12"/>
                    <a:pt x="0" y="17"/>
                    <a:pt x="0" y="22"/>
                  </a:cubicBezTo>
                  <a:cubicBezTo>
                    <a:pt x="0" y="34"/>
                    <a:pt x="0" y="48"/>
                    <a:pt x="1" y="62"/>
                  </a:cubicBezTo>
                  <a:cubicBezTo>
                    <a:pt x="1" y="70"/>
                    <a:pt x="1" y="70"/>
                    <a:pt x="1" y="70"/>
                  </a:cubicBezTo>
                  <a:cubicBezTo>
                    <a:pt x="36" y="68"/>
                    <a:pt x="36" y="68"/>
                    <a:pt x="36" y="68"/>
                  </a:cubicBezTo>
                  <a:lnTo>
                    <a:pt x="3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2" name="Freeform 169"/>
            <p:cNvSpPr>
              <a:spLocks/>
            </p:cNvSpPr>
            <p:nvPr/>
          </p:nvSpPr>
          <p:spPr bwMode="black">
            <a:xfrm>
              <a:off x="7608888" y="2187575"/>
              <a:ext cx="58738" cy="47625"/>
            </a:xfrm>
            <a:custGeom>
              <a:avLst/>
              <a:gdLst>
                <a:gd name="T0" fmla="*/ 37 w 37"/>
                <a:gd name="T1" fmla="*/ 14 h 30"/>
                <a:gd name="T2" fmla="*/ 29 w 37"/>
                <a:gd name="T3" fmla="*/ 0 h 30"/>
                <a:gd name="T4" fmla="*/ 0 w 37"/>
                <a:gd name="T5" fmla="*/ 15 h 30"/>
                <a:gd name="T6" fmla="*/ 8 w 37"/>
                <a:gd name="T7" fmla="*/ 30 h 30"/>
                <a:gd name="T8" fmla="*/ 37 w 37"/>
                <a:gd name="T9" fmla="*/ 14 h 30"/>
              </a:gdLst>
              <a:ahLst/>
              <a:cxnLst>
                <a:cxn ang="0">
                  <a:pos x="T0" y="T1"/>
                </a:cxn>
                <a:cxn ang="0">
                  <a:pos x="T2" y="T3"/>
                </a:cxn>
                <a:cxn ang="0">
                  <a:pos x="T4" y="T5"/>
                </a:cxn>
                <a:cxn ang="0">
                  <a:pos x="T6" y="T7"/>
                </a:cxn>
                <a:cxn ang="0">
                  <a:pos x="T8" y="T9"/>
                </a:cxn>
              </a:cxnLst>
              <a:rect l="0" t="0" r="r" b="b"/>
              <a:pathLst>
                <a:path w="37" h="30">
                  <a:moveTo>
                    <a:pt x="37" y="14"/>
                  </a:moveTo>
                  <a:lnTo>
                    <a:pt x="29" y="0"/>
                  </a:lnTo>
                  <a:lnTo>
                    <a:pt x="0" y="15"/>
                  </a:lnTo>
                  <a:lnTo>
                    <a:pt x="8" y="30"/>
                  </a:ln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3" name="Freeform 170"/>
            <p:cNvSpPr>
              <a:spLocks/>
            </p:cNvSpPr>
            <p:nvPr/>
          </p:nvSpPr>
          <p:spPr bwMode="black">
            <a:xfrm>
              <a:off x="7011988" y="2566988"/>
              <a:ext cx="34925" cy="53975"/>
            </a:xfrm>
            <a:custGeom>
              <a:avLst/>
              <a:gdLst>
                <a:gd name="T0" fmla="*/ 36 w 46"/>
                <a:gd name="T1" fmla="*/ 64 h 72"/>
                <a:gd name="T2" fmla="*/ 37 w 46"/>
                <a:gd name="T3" fmla="*/ 61 h 72"/>
                <a:gd name="T4" fmla="*/ 46 w 46"/>
                <a:gd name="T5" fmla="*/ 21 h 72"/>
                <a:gd name="T6" fmla="*/ 46 w 46"/>
                <a:gd name="T7" fmla="*/ 7 h 72"/>
                <a:gd name="T8" fmla="*/ 45 w 46"/>
                <a:gd name="T9" fmla="*/ 0 h 72"/>
                <a:gd name="T10" fmla="*/ 10 w 46"/>
                <a:gd name="T11" fmla="*/ 2 h 72"/>
                <a:gd name="T12" fmla="*/ 11 w 46"/>
                <a:gd name="T13" fmla="*/ 10 h 72"/>
                <a:gd name="T14" fmla="*/ 11 w 46"/>
                <a:gd name="T15" fmla="*/ 21 h 72"/>
                <a:gd name="T16" fmla="*/ 8 w 46"/>
                <a:gd name="T17" fmla="*/ 42 h 72"/>
                <a:gd name="T18" fmla="*/ 2 w 46"/>
                <a:gd name="T19" fmla="*/ 56 h 72"/>
                <a:gd name="T20" fmla="*/ 0 w 46"/>
                <a:gd name="T21" fmla="*/ 63 h 72"/>
                <a:gd name="T22" fmla="*/ 34 w 46"/>
                <a:gd name="T23" fmla="*/ 72 h 72"/>
                <a:gd name="T24" fmla="*/ 36 w 46"/>
                <a:gd name="T25"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72">
                  <a:moveTo>
                    <a:pt x="36" y="64"/>
                  </a:moveTo>
                  <a:cubicBezTo>
                    <a:pt x="37" y="62"/>
                    <a:pt x="37" y="61"/>
                    <a:pt x="37" y="61"/>
                  </a:cubicBezTo>
                  <a:cubicBezTo>
                    <a:pt x="43" y="51"/>
                    <a:pt x="46" y="38"/>
                    <a:pt x="46" y="21"/>
                  </a:cubicBezTo>
                  <a:cubicBezTo>
                    <a:pt x="46" y="17"/>
                    <a:pt x="46" y="12"/>
                    <a:pt x="46" y="7"/>
                  </a:cubicBezTo>
                  <a:cubicBezTo>
                    <a:pt x="45" y="0"/>
                    <a:pt x="45" y="0"/>
                    <a:pt x="45" y="0"/>
                  </a:cubicBezTo>
                  <a:cubicBezTo>
                    <a:pt x="10" y="2"/>
                    <a:pt x="10" y="2"/>
                    <a:pt x="10" y="2"/>
                  </a:cubicBezTo>
                  <a:cubicBezTo>
                    <a:pt x="11" y="10"/>
                    <a:pt x="11" y="10"/>
                    <a:pt x="11" y="10"/>
                  </a:cubicBezTo>
                  <a:cubicBezTo>
                    <a:pt x="11" y="14"/>
                    <a:pt x="11" y="17"/>
                    <a:pt x="11" y="21"/>
                  </a:cubicBezTo>
                  <a:cubicBezTo>
                    <a:pt x="11" y="35"/>
                    <a:pt x="9" y="40"/>
                    <a:pt x="8" y="42"/>
                  </a:cubicBezTo>
                  <a:cubicBezTo>
                    <a:pt x="5" y="46"/>
                    <a:pt x="3" y="50"/>
                    <a:pt x="2" y="56"/>
                  </a:cubicBezTo>
                  <a:cubicBezTo>
                    <a:pt x="0" y="63"/>
                    <a:pt x="0" y="63"/>
                    <a:pt x="0" y="63"/>
                  </a:cubicBezTo>
                  <a:cubicBezTo>
                    <a:pt x="34" y="72"/>
                    <a:pt x="34" y="72"/>
                    <a:pt x="34" y="72"/>
                  </a:cubicBez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4" name="Freeform 171"/>
            <p:cNvSpPr>
              <a:spLocks/>
            </p:cNvSpPr>
            <p:nvPr/>
          </p:nvSpPr>
          <p:spPr bwMode="black">
            <a:xfrm>
              <a:off x="7011988" y="2484438"/>
              <a:ext cx="34925" cy="57150"/>
            </a:xfrm>
            <a:custGeom>
              <a:avLst/>
              <a:gdLst>
                <a:gd name="T0" fmla="*/ 5 w 46"/>
                <a:gd name="T1" fmla="*/ 76 h 76"/>
                <a:gd name="T2" fmla="*/ 39 w 46"/>
                <a:gd name="T3" fmla="*/ 70 h 76"/>
                <a:gd name="T4" fmla="*/ 38 w 46"/>
                <a:gd name="T5" fmla="*/ 63 h 76"/>
                <a:gd name="T6" fmla="*/ 36 w 46"/>
                <a:gd name="T7" fmla="*/ 46 h 76"/>
                <a:gd name="T8" fmla="*/ 43 w 46"/>
                <a:gd name="T9" fmla="*/ 21 h 76"/>
                <a:gd name="T10" fmla="*/ 46 w 46"/>
                <a:gd name="T11" fmla="*/ 14 h 76"/>
                <a:gd name="T12" fmla="*/ 13 w 46"/>
                <a:gd name="T13" fmla="*/ 0 h 76"/>
                <a:gd name="T14" fmla="*/ 11 w 46"/>
                <a:gd name="T15" fmla="*/ 7 h 76"/>
                <a:gd name="T16" fmla="*/ 0 w 46"/>
                <a:gd name="T17" fmla="*/ 46 h 76"/>
                <a:gd name="T18" fmla="*/ 3 w 46"/>
                <a:gd name="T19" fmla="*/ 69 h 76"/>
                <a:gd name="T20" fmla="*/ 5 w 46"/>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76">
                  <a:moveTo>
                    <a:pt x="5" y="76"/>
                  </a:moveTo>
                  <a:cubicBezTo>
                    <a:pt x="39" y="70"/>
                    <a:pt x="39" y="70"/>
                    <a:pt x="39" y="70"/>
                  </a:cubicBezTo>
                  <a:cubicBezTo>
                    <a:pt x="38" y="63"/>
                    <a:pt x="38" y="63"/>
                    <a:pt x="38" y="63"/>
                  </a:cubicBezTo>
                  <a:cubicBezTo>
                    <a:pt x="37" y="58"/>
                    <a:pt x="36" y="49"/>
                    <a:pt x="36" y="46"/>
                  </a:cubicBezTo>
                  <a:cubicBezTo>
                    <a:pt x="36" y="43"/>
                    <a:pt x="37" y="35"/>
                    <a:pt x="43" y="21"/>
                  </a:cubicBezTo>
                  <a:cubicBezTo>
                    <a:pt x="46" y="14"/>
                    <a:pt x="46" y="14"/>
                    <a:pt x="46" y="14"/>
                  </a:cubicBezTo>
                  <a:cubicBezTo>
                    <a:pt x="13" y="0"/>
                    <a:pt x="13" y="0"/>
                    <a:pt x="13" y="0"/>
                  </a:cubicBezTo>
                  <a:cubicBezTo>
                    <a:pt x="11" y="7"/>
                    <a:pt x="11" y="7"/>
                    <a:pt x="11" y="7"/>
                  </a:cubicBezTo>
                  <a:cubicBezTo>
                    <a:pt x="6" y="18"/>
                    <a:pt x="0" y="34"/>
                    <a:pt x="0" y="46"/>
                  </a:cubicBezTo>
                  <a:cubicBezTo>
                    <a:pt x="0" y="51"/>
                    <a:pt x="1" y="58"/>
                    <a:pt x="3" y="69"/>
                  </a:cubicBezTo>
                  <a:lnTo>
                    <a:pt x="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5" name="Freeform 172"/>
            <p:cNvSpPr>
              <a:spLocks/>
            </p:cNvSpPr>
            <p:nvPr/>
          </p:nvSpPr>
          <p:spPr bwMode="black">
            <a:xfrm>
              <a:off x="8045450" y="2289175"/>
              <a:ext cx="58738" cy="47625"/>
            </a:xfrm>
            <a:custGeom>
              <a:avLst/>
              <a:gdLst>
                <a:gd name="T0" fmla="*/ 53 w 77"/>
                <a:gd name="T1" fmla="*/ 61 h 64"/>
                <a:gd name="T2" fmla="*/ 60 w 77"/>
                <a:gd name="T3" fmla="*/ 64 h 64"/>
                <a:gd name="T4" fmla="*/ 77 w 77"/>
                <a:gd name="T5" fmla="*/ 34 h 64"/>
                <a:gd name="T6" fmla="*/ 70 w 77"/>
                <a:gd name="T7" fmla="*/ 30 h 64"/>
                <a:gd name="T8" fmla="*/ 23 w 77"/>
                <a:gd name="T9" fmla="*/ 4 h 64"/>
                <a:gd name="T10" fmla="*/ 17 w 77"/>
                <a:gd name="T11" fmla="*/ 0 h 64"/>
                <a:gd name="T12" fmla="*/ 0 w 77"/>
                <a:gd name="T13" fmla="*/ 31 h 64"/>
                <a:gd name="T14" fmla="*/ 6 w 77"/>
                <a:gd name="T15" fmla="*/ 35 h 64"/>
                <a:gd name="T16" fmla="*/ 53 w 77"/>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3" y="61"/>
                  </a:moveTo>
                  <a:cubicBezTo>
                    <a:pt x="60" y="64"/>
                    <a:pt x="60" y="64"/>
                    <a:pt x="60" y="64"/>
                  </a:cubicBezTo>
                  <a:cubicBezTo>
                    <a:pt x="77" y="34"/>
                    <a:pt x="77" y="34"/>
                    <a:pt x="77" y="34"/>
                  </a:cubicBezTo>
                  <a:cubicBezTo>
                    <a:pt x="70" y="30"/>
                    <a:pt x="70" y="30"/>
                    <a:pt x="70" y="30"/>
                  </a:cubicBezTo>
                  <a:cubicBezTo>
                    <a:pt x="54" y="21"/>
                    <a:pt x="39" y="12"/>
                    <a:pt x="23" y="4"/>
                  </a:cubicBezTo>
                  <a:cubicBezTo>
                    <a:pt x="17" y="0"/>
                    <a:pt x="17" y="0"/>
                    <a:pt x="17" y="0"/>
                  </a:cubicBezTo>
                  <a:cubicBezTo>
                    <a:pt x="0" y="31"/>
                    <a:pt x="0" y="31"/>
                    <a:pt x="0" y="31"/>
                  </a:cubicBezTo>
                  <a:cubicBezTo>
                    <a:pt x="6" y="35"/>
                    <a:pt x="6" y="35"/>
                    <a:pt x="6" y="35"/>
                  </a:cubicBezTo>
                  <a:cubicBezTo>
                    <a:pt x="24" y="45"/>
                    <a:pt x="39" y="53"/>
                    <a:pt x="53"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6" name="Freeform 173"/>
            <p:cNvSpPr>
              <a:spLocks/>
            </p:cNvSpPr>
            <p:nvPr/>
          </p:nvSpPr>
          <p:spPr bwMode="black">
            <a:xfrm>
              <a:off x="8251825" y="2411413"/>
              <a:ext cx="58738" cy="50800"/>
            </a:xfrm>
            <a:custGeom>
              <a:avLst/>
              <a:gdLst>
                <a:gd name="T0" fmla="*/ 51 w 77"/>
                <a:gd name="T1" fmla="*/ 63 h 67"/>
                <a:gd name="T2" fmla="*/ 57 w 77"/>
                <a:gd name="T3" fmla="*/ 67 h 67"/>
                <a:gd name="T4" fmla="*/ 77 w 77"/>
                <a:gd name="T5" fmla="*/ 38 h 67"/>
                <a:gd name="T6" fmla="*/ 71 w 77"/>
                <a:gd name="T7" fmla="*/ 34 h 67"/>
                <a:gd name="T8" fmla="*/ 26 w 77"/>
                <a:gd name="T9" fmla="*/ 4 h 67"/>
                <a:gd name="T10" fmla="*/ 19 w 77"/>
                <a:gd name="T11" fmla="*/ 0 h 67"/>
                <a:gd name="T12" fmla="*/ 0 w 77"/>
                <a:gd name="T13" fmla="*/ 29 h 67"/>
                <a:gd name="T14" fmla="*/ 7 w 77"/>
                <a:gd name="T15" fmla="*/ 33 h 67"/>
                <a:gd name="T16" fmla="*/ 51 w 77"/>
                <a:gd name="T1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7">
                  <a:moveTo>
                    <a:pt x="51" y="63"/>
                  </a:moveTo>
                  <a:cubicBezTo>
                    <a:pt x="57" y="67"/>
                    <a:pt x="57" y="67"/>
                    <a:pt x="57" y="67"/>
                  </a:cubicBezTo>
                  <a:cubicBezTo>
                    <a:pt x="77" y="38"/>
                    <a:pt x="77" y="38"/>
                    <a:pt x="77" y="38"/>
                  </a:cubicBezTo>
                  <a:cubicBezTo>
                    <a:pt x="71" y="34"/>
                    <a:pt x="71" y="34"/>
                    <a:pt x="71" y="34"/>
                  </a:cubicBezTo>
                  <a:cubicBezTo>
                    <a:pt x="58" y="25"/>
                    <a:pt x="42" y="15"/>
                    <a:pt x="26" y="4"/>
                  </a:cubicBezTo>
                  <a:cubicBezTo>
                    <a:pt x="19" y="0"/>
                    <a:pt x="19" y="0"/>
                    <a:pt x="19" y="0"/>
                  </a:cubicBezTo>
                  <a:cubicBezTo>
                    <a:pt x="0" y="29"/>
                    <a:pt x="0" y="29"/>
                    <a:pt x="0" y="29"/>
                  </a:cubicBezTo>
                  <a:cubicBezTo>
                    <a:pt x="7" y="33"/>
                    <a:pt x="7" y="33"/>
                    <a:pt x="7" y="33"/>
                  </a:cubicBezTo>
                  <a:cubicBezTo>
                    <a:pt x="23" y="44"/>
                    <a:pt x="38" y="54"/>
                    <a:pt x="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7" name="Freeform 174"/>
            <p:cNvSpPr>
              <a:spLocks/>
            </p:cNvSpPr>
            <p:nvPr/>
          </p:nvSpPr>
          <p:spPr bwMode="black">
            <a:xfrm>
              <a:off x="8185150" y="2368550"/>
              <a:ext cx="57150" cy="49213"/>
            </a:xfrm>
            <a:custGeom>
              <a:avLst/>
              <a:gdLst>
                <a:gd name="T0" fmla="*/ 52 w 77"/>
                <a:gd name="T1" fmla="*/ 62 h 66"/>
                <a:gd name="T2" fmla="*/ 58 w 77"/>
                <a:gd name="T3" fmla="*/ 66 h 66"/>
                <a:gd name="T4" fmla="*/ 77 w 77"/>
                <a:gd name="T5" fmla="*/ 36 h 66"/>
                <a:gd name="T6" fmla="*/ 70 w 77"/>
                <a:gd name="T7" fmla="*/ 32 h 66"/>
                <a:gd name="T8" fmla="*/ 24 w 77"/>
                <a:gd name="T9" fmla="*/ 4 h 66"/>
                <a:gd name="T10" fmla="*/ 18 w 77"/>
                <a:gd name="T11" fmla="*/ 0 h 66"/>
                <a:gd name="T12" fmla="*/ 0 w 77"/>
                <a:gd name="T13" fmla="*/ 31 h 66"/>
                <a:gd name="T14" fmla="*/ 6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8" y="66"/>
                    <a:pt x="58" y="66"/>
                    <a:pt x="58" y="66"/>
                  </a:cubicBezTo>
                  <a:cubicBezTo>
                    <a:pt x="77" y="36"/>
                    <a:pt x="77" y="36"/>
                    <a:pt x="77" y="36"/>
                  </a:cubicBezTo>
                  <a:cubicBezTo>
                    <a:pt x="70" y="32"/>
                    <a:pt x="70" y="32"/>
                    <a:pt x="70" y="32"/>
                  </a:cubicBezTo>
                  <a:cubicBezTo>
                    <a:pt x="56" y="23"/>
                    <a:pt x="41" y="14"/>
                    <a:pt x="24" y="4"/>
                  </a:cubicBezTo>
                  <a:cubicBezTo>
                    <a:pt x="18" y="0"/>
                    <a:pt x="18" y="0"/>
                    <a:pt x="18" y="0"/>
                  </a:cubicBezTo>
                  <a:cubicBezTo>
                    <a:pt x="0" y="31"/>
                    <a:pt x="0" y="31"/>
                    <a:pt x="0" y="31"/>
                  </a:cubicBezTo>
                  <a:cubicBezTo>
                    <a:pt x="6" y="35"/>
                    <a:pt x="6" y="35"/>
                    <a:pt x="6" y="35"/>
                  </a:cubicBezTo>
                  <a:cubicBezTo>
                    <a:pt x="23" y="44"/>
                    <a:pt x="38" y="53"/>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8" name="Freeform 175"/>
            <p:cNvSpPr>
              <a:spLocks/>
            </p:cNvSpPr>
            <p:nvPr/>
          </p:nvSpPr>
          <p:spPr bwMode="black">
            <a:xfrm>
              <a:off x="8356600" y="2528888"/>
              <a:ext cx="33338" cy="55563"/>
            </a:xfrm>
            <a:custGeom>
              <a:avLst/>
              <a:gdLst>
                <a:gd name="T0" fmla="*/ 2 w 44"/>
                <a:gd name="T1" fmla="*/ 15 h 73"/>
                <a:gd name="T2" fmla="*/ 9 w 44"/>
                <a:gd name="T3" fmla="*/ 65 h 73"/>
                <a:gd name="T4" fmla="*/ 9 w 44"/>
                <a:gd name="T5" fmla="*/ 73 h 73"/>
                <a:gd name="T6" fmla="*/ 44 w 44"/>
                <a:gd name="T7" fmla="*/ 70 h 73"/>
                <a:gd name="T8" fmla="*/ 44 w 44"/>
                <a:gd name="T9" fmla="*/ 62 h 73"/>
                <a:gd name="T10" fmla="*/ 36 w 44"/>
                <a:gd name="T11" fmla="*/ 7 h 73"/>
                <a:gd name="T12" fmla="*/ 35 w 44"/>
                <a:gd name="T13" fmla="*/ 0 h 73"/>
                <a:gd name="T14" fmla="*/ 0 w 44"/>
                <a:gd name="T15" fmla="*/ 7 h 73"/>
                <a:gd name="T16" fmla="*/ 2 w 44"/>
                <a:gd name="T17" fmla="*/ 1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3">
                  <a:moveTo>
                    <a:pt x="2" y="15"/>
                  </a:moveTo>
                  <a:cubicBezTo>
                    <a:pt x="5" y="29"/>
                    <a:pt x="7" y="46"/>
                    <a:pt x="9" y="65"/>
                  </a:cubicBezTo>
                  <a:cubicBezTo>
                    <a:pt x="9" y="73"/>
                    <a:pt x="9" y="73"/>
                    <a:pt x="9" y="73"/>
                  </a:cubicBezTo>
                  <a:cubicBezTo>
                    <a:pt x="44" y="70"/>
                    <a:pt x="44" y="70"/>
                    <a:pt x="44" y="70"/>
                  </a:cubicBezTo>
                  <a:cubicBezTo>
                    <a:pt x="44" y="62"/>
                    <a:pt x="44" y="62"/>
                    <a:pt x="44" y="62"/>
                  </a:cubicBezTo>
                  <a:cubicBezTo>
                    <a:pt x="42" y="42"/>
                    <a:pt x="39" y="24"/>
                    <a:pt x="36" y="7"/>
                  </a:cubicBezTo>
                  <a:cubicBezTo>
                    <a:pt x="35" y="0"/>
                    <a:pt x="35" y="0"/>
                    <a:pt x="35" y="0"/>
                  </a:cubicBezTo>
                  <a:cubicBezTo>
                    <a:pt x="0" y="7"/>
                    <a:pt x="0" y="7"/>
                    <a:pt x="0" y="7"/>
                  </a:cubicBezTo>
                  <a:lnTo>
                    <a:pt x="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69" name="Freeform 176"/>
            <p:cNvSpPr>
              <a:spLocks/>
            </p:cNvSpPr>
            <p:nvPr/>
          </p:nvSpPr>
          <p:spPr bwMode="black">
            <a:xfrm>
              <a:off x="8316913" y="2457450"/>
              <a:ext cx="55563" cy="52388"/>
            </a:xfrm>
            <a:custGeom>
              <a:avLst/>
              <a:gdLst>
                <a:gd name="T0" fmla="*/ 38 w 73"/>
                <a:gd name="T1" fmla="*/ 65 h 71"/>
                <a:gd name="T2" fmla="*/ 42 w 73"/>
                <a:gd name="T3" fmla="*/ 71 h 71"/>
                <a:gd name="T4" fmla="*/ 73 w 73"/>
                <a:gd name="T5" fmla="*/ 55 h 71"/>
                <a:gd name="T6" fmla="*/ 69 w 73"/>
                <a:gd name="T7" fmla="*/ 48 h 71"/>
                <a:gd name="T8" fmla="*/ 28 w 73"/>
                <a:gd name="T9" fmla="*/ 5 h 71"/>
                <a:gd name="T10" fmla="*/ 22 w 73"/>
                <a:gd name="T11" fmla="*/ 0 h 71"/>
                <a:gd name="T12" fmla="*/ 0 w 73"/>
                <a:gd name="T13" fmla="*/ 28 h 71"/>
                <a:gd name="T14" fmla="*/ 6 w 73"/>
                <a:gd name="T15" fmla="*/ 33 h 71"/>
                <a:gd name="T16" fmla="*/ 38 w 73"/>
                <a:gd name="T17"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1">
                  <a:moveTo>
                    <a:pt x="38" y="65"/>
                  </a:moveTo>
                  <a:cubicBezTo>
                    <a:pt x="42" y="71"/>
                    <a:pt x="42" y="71"/>
                    <a:pt x="42" y="71"/>
                  </a:cubicBezTo>
                  <a:cubicBezTo>
                    <a:pt x="73" y="55"/>
                    <a:pt x="73" y="55"/>
                    <a:pt x="73" y="55"/>
                  </a:cubicBezTo>
                  <a:cubicBezTo>
                    <a:pt x="69" y="48"/>
                    <a:pt x="69" y="48"/>
                    <a:pt x="69" y="48"/>
                  </a:cubicBezTo>
                  <a:cubicBezTo>
                    <a:pt x="63" y="36"/>
                    <a:pt x="50" y="23"/>
                    <a:pt x="28" y="5"/>
                  </a:cubicBezTo>
                  <a:cubicBezTo>
                    <a:pt x="22" y="0"/>
                    <a:pt x="22" y="0"/>
                    <a:pt x="22" y="0"/>
                  </a:cubicBezTo>
                  <a:cubicBezTo>
                    <a:pt x="0" y="28"/>
                    <a:pt x="0" y="28"/>
                    <a:pt x="0" y="28"/>
                  </a:cubicBezTo>
                  <a:cubicBezTo>
                    <a:pt x="6" y="33"/>
                    <a:pt x="6" y="33"/>
                    <a:pt x="6" y="33"/>
                  </a:cubicBezTo>
                  <a:cubicBezTo>
                    <a:pt x="30" y="52"/>
                    <a:pt x="37" y="62"/>
                    <a:pt x="3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0" name="Freeform 177"/>
            <p:cNvSpPr>
              <a:spLocks/>
            </p:cNvSpPr>
            <p:nvPr/>
          </p:nvSpPr>
          <p:spPr bwMode="black">
            <a:xfrm>
              <a:off x="8115300" y="2328863"/>
              <a:ext cx="58738" cy="47625"/>
            </a:xfrm>
            <a:custGeom>
              <a:avLst/>
              <a:gdLst>
                <a:gd name="T0" fmla="*/ 52 w 77"/>
                <a:gd name="T1" fmla="*/ 60 h 64"/>
                <a:gd name="T2" fmla="*/ 59 w 77"/>
                <a:gd name="T3" fmla="*/ 64 h 64"/>
                <a:gd name="T4" fmla="*/ 77 w 77"/>
                <a:gd name="T5" fmla="*/ 34 h 64"/>
                <a:gd name="T6" fmla="*/ 70 w 77"/>
                <a:gd name="T7" fmla="*/ 30 h 64"/>
                <a:gd name="T8" fmla="*/ 24 w 77"/>
                <a:gd name="T9" fmla="*/ 3 h 64"/>
                <a:gd name="T10" fmla="*/ 17 w 77"/>
                <a:gd name="T11" fmla="*/ 0 h 64"/>
                <a:gd name="T12" fmla="*/ 0 w 77"/>
                <a:gd name="T13" fmla="*/ 30 h 64"/>
                <a:gd name="T14" fmla="*/ 6 w 77"/>
                <a:gd name="T15" fmla="*/ 34 h 64"/>
                <a:gd name="T16" fmla="*/ 52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2" y="60"/>
                  </a:moveTo>
                  <a:cubicBezTo>
                    <a:pt x="59" y="64"/>
                    <a:pt x="59" y="64"/>
                    <a:pt x="59" y="64"/>
                  </a:cubicBezTo>
                  <a:cubicBezTo>
                    <a:pt x="77" y="34"/>
                    <a:pt x="77" y="34"/>
                    <a:pt x="77" y="34"/>
                  </a:cubicBezTo>
                  <a:cubicBezTo>
                    <a:pt x="70" y="30"/>
                    <a:pt x="70" y="30"/>
                    <a:pt x="70" y="30"/>
                  </a:cubicBezTo>
                  <a:cubicBezTo>
                    <a:pt x="55" y="22"/>
                    <a:pt x="40" y="13"/>
                    <a:pt x="24" y="3"/>
                  </a:cubicBezTo>
                  <a:cubicBezTo>
                    <a:pt x="17" y="0"/>
                    <a:pt x="17" y="0"/>
                    <a:pt x="17" y="0"/>
                  </a:cubicBezTo>
                  <a:cubicBezTo>
                    <a:pt x="0" y="30"/>
                    <a:pt x="0" y="30"/>
                    <a:pt x="0" y="30"/>
                  </a:cubicBezTo>
                  <a:cubicBezTo>
                    <a:pt x="6" y="34"/>
                    <a:pt x="6" y="34"/>
                    <a:pt x="6" y="34"/>
                  </a:cubicBezTo>
                  <a:cubicBezTo>
                    <a:pt x="22" y="43"/>
                    <a:pt x="38" y="52"/>
                    <a:pt x="5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1" name="Freeform 178"/>
            <p:cNvSpPr>
              <a:spLocks/>
            </p:cNvSpPr>
            <p:nvPr/>
          </p:nvSpPr>
          <p:spPr bwMode="black">
            <a:xfrm>
              <a:off x="7821613" y="2162175"/>
              <a:ext cx="58738" cy="49213"/>
            </a:xfrm>
            <a:custGeom>
              <a:avLst/>
              <a:gdLst>
                <a:gd name="T0" fmla="*/ 52 w 77"/>
                <a:gd name="T1" fmla="*/ 62 h 66"/>
                <a:gd name="T2" fmla="*/ 59 w 77"/>
                <a:gd name="T3" fmla="*/ 66 h 66"/>
                <a:gd name="T4" fmla="*/ 77 w 77"/>
                <a:gd name="T5" fmla="*/ 36 h 66"/>
                <a:gd name="T6" fmla="*/ 71 w 77"/>
                <a:gd name="T7" fmla="*/ 32 h 66"/>
                <a:gd name="T8" fmla="*/ 24 w 77"/>
                <a:gd name="T9" fmla="*/ 4 h 66"/>
                <a:gd name="T10" fmla="*/ 18 w 77"/>
                <a:gd name="T11" fmla="*/ 0 h 66"/>
                <a:gd name="T12" fmla="*/ 0 w 77"/>
                <a:gd name="T13" fmla="*/ 31 h 66"/>
                <a:gd name="T14" fmla="*/ 7 w 77"/>
                <a:gd name="T15" fmla="*/ 35 h 66"/>
                <a:gd name="T16" fmla="*/ 52 w 77"/>
                <a:gd name="T17"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62"/>
                  </a:moveTo>
                  <a:cubicBezTo>
                    <a:pt x="59" y="66"/>
                    <a:pt x="59" y="66"/>
                    <a:pt x="59" y="66"/>
                  </a:cubicBezTo>
                  <a:cubicBezTo>
                    <a:pt x="77" y="36"/>
                    <a:pt x="77" y="36"/>
                    <a:pt x="77" y="36"/>
                  </a:cubicBezTo>
                  <a:cubicBezTo>
                    <a:pt x="71" y="32"/>
                    <a:pt x="71" y="32"/>
                    <a:pt x="71" y="32"/>
                  </a:cubicBezTo>
                  <a:cubicBezTo>
                    <a:pt x="54" y="21"/>
                    <a:pt x="39" y="12"/>
                    <a:pt x="24" y="4"/>
                  </a:cubicBezTo>
                  <a:cubicBezTo>
                    <a:pt x="18" y="0"/>
                    <a:pt x="18" y="0"/>
                    <a:pt x="18" y="0"/>
                  </a:cubicBezTo>
                  <a:cubicBezTo>
                    <a:pt x="0" y="31"/>
                    <a:pt x="0" y="31"/>
                    <a:pt x="0" y="31"/>
                  </a:cubicBezTo>
                  <a:cubicBezTo>
                    <a:pt x="7" y="35"/>
                    <a:pt x="7" y="35"/>
                    <a:pt x="7" y="35"/>
                  </a:cubicBezTo>
                  <a:cubicBezTo>
                    <a:pt x="21" y="42"/>
                    <a:pt x="36" y="51"/>
                    <a:pt x="5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2" name="Freeform 179"/>
            <p:cNvSpPr>
              <a:spLocks/>
            </p:cNvSpPr>
            <p:nvPr/>
          </p:nvSpPr>
          <p:spPr bwMode="black">
            <a:xfrm>
              <a:off x="7754938" y="2133600"/>
              <a:ext cx="53975" cy="39688"/>
            </a:xfrm>
            <a:custGeom>
              <a:avLst/>
              <a:gdLst>
                <a:gd name="T0" fmla="*/ 10 w 73"/>
                <a:gd name="T1" fmla="*/ 35 h 52"/>
                <a:gd name="T2" fmla="*/ 15 w 73"/>
                <a:gd name="T3" fmla="*/ 35 h 52"/>
                <a:gd name="T4" fmla="*/ 51 w 73"/>
                <a:gd name="T5" fmla="*/ 48 h 52"/>
                <a:gd name="T6" fmla="*/ 58 w 73"/>
                <a:gd name="T7" fmla="*/ 52 h 52"/>
                <a:gd name="T8" fmla="*/ 73 w 73"/>
                <a:gd name="T9" fmla="*/ 20 h 52"/>
                <a:gd name="T10" fmla="*/ 66 w 73"/>
                <a:gd name="T11" fmla="*/ 17 h 52"/>
                <a:gd name="T12" fmla="*/ 19 w 73"/>
                <a:gd name="T13" fmla="*/ 0 h 52"/>
                <a:gd name="T14" fmla="*/ 10 w 73"/>
                <a:gd name="T15" fmla="*/ 0 h 52"/>
                <a:gd name="T16" fmla="*/ 10 w 73"/>
                <a:gd name="T17" fmla="*/ 0 h 52"/>
                <a:gd name="T18" fmla="*/ 0 w 73"/>
                <a:gd name="T19" fmla="*/ 0 h 52"/>
                <a:gd name="T20" fmla="*/ 1 w 73"/>
                <a:gd name="T21" fmla="*/ 35 h 52"/>
                <a:gd name="T22" fmla="*/ 10 w 73"/>
                <a:gd name="T2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52">
                  <a:moveTo>
                    <a:pt x="10" y="35"/>
                  </a:moveTo>
                  <a:cubicBezTo>
                    <a:pt x="11" y="35"/>
                    <a:pt x="13" y="35"/>
                    <a:pt x="15" y="35"/>
                  </a:cubicBezTo>
                  <a:cubicBezTo>
                    <a:pt x="19" y="36"/>
                    <a:pt x="30" y="38"/>
                    <a:pt x="51" y="48"/>
                  </a:cubicBezTo>
                  <a:cubicBezTo>
                    <a:pt x="58" y="52"/>
                    <a:pt x="58" y="52"/>
                    <a:pt x="58" y="52"/>
                  </a:cubicBezTo>
                  <a:cubicBezTo>
                    <a:pt x="73" y="20"/>
                    <a:pt x="73" y="20"/>
                    <a:pt x="73" y="20"/>
                  </a:cubicBezTo>
                  <a:cubicBezTo>
                    <a:pt x="66" y="17"/>
                    <a:pt x="66" y="17"/>
                    <a:pt x="66" y="17"/>
                  </a:cubicBezTo>
                  <a:cubicBezTo>
                    <a:pt x="46" y="7"/>
                    <a:pt x="31" y="2"/>
                    <a:pt x="19" y="0"/>
                  </a:cubicBezTo>
                  <a:cubicBezTo>
                    <a:pt x="16" y="0"/>
                    <a:pt x="13" y="0"/>
                    <a:pt x="10" y="0"/>
                  </a:cubicBezTo>
                  <a:cubicBezTo>
                    <a:pt x="10" y="0"/>
                    <a:pt x="10" y="0"/>
                    <a:pt x="10" y="0"/>
                  </a:cubicBezTo>
                  <a:cubicBezTo>
                    <a:pt x="0" y="0"/>
                    <a:pt x="0" y="0"/>
                    <a:pt x="0" y="0"/>
                  </a:cubicBezTo>
                  <a:cubicBezTo>
                    <a:pt x="1" y="35"/>
                    <a:pt x="1" y="35"/>
                    <a:pt x="1" y="35"/>
                  </a:cubicBezTo>
                  <a:lnTo>
                    <a:pt x="1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3" name="Freeform 180"/>
            <p:cNvSpPr>
              <a:spLocks/>
            </p:cNvSpPr>
            <p:nvPr/>
          </p:nvSpPr>
          <p:spPr bwMode="black">
            <a:xfrm>
              <a:off x="7677150" y="2144713"/>
              <a:ext cx="57150" cy="49213"/>
            </a:xfrm>
            <a:custGeom>
              <a:avLst/>
              <a:gdLst>
                <a:gd name="T0" fmla="*/ 27 w 76"/>
                <a:gd name="T1" fmla="*/ 61 h 66"/>
                <a:gd name="T2" fmla="*/ 69 w 76"/>
                <a:gd name="T3" fmla="*/ 35 h 66"/>
                <a:gd name="T4" fmla="*/ 76 w 76"/>
                <a:gd name="T5" fmla="*/ 31 h 66"/>
                <a:gd name="T6" fmla="*/ 60 w 76"/>
                <a:gd name="T7" fmla="*/ 0 h 66"/>
                <a:gd name="T8" fmla="*/ 53 w 76"/>
                <a:gd name="T9" fmla="*/ 3 h 66"/>
                <a:gd name="T10" fmla="*/ 6 w 76"/>
                <a:gd name="T11" fmla="*/ 33 h 66"/>
                <a:gd name="T12" fmla="*/ 0 w 76"/>
                <a:gd name="T13" fmla="*/ 38 h 66"/>
                <a:gd name="T14" fmla="*/ 21 w 76"/>
                <a:gd name="T15" fmla="*/ 66 h 66"/>
                <a:gd name="T16" fmla="*/ 27 w 76"/>
                <a:gd name="T17" fmla="*/ 6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6">
                  <a:moveTo>
                    <a:pt x="27" y="61"/>
                  </a:moveTo>
                  <a:cubicBezTo>
                    <a:pt x="37" y="54"/>
                    <a:pt x="52" y="43"/>
                    <a:pt x="69" y="35"/>
                  </a:cubicBezTo>
                  <a:cubicBezTo>
                    <a:pt x="76" y="31"/>
                    <a:pt x="76" y="31"/>
                    <a:pt x="76" y="31"/>
                  </a:cubicBezTo>
                  <a:cubicBezTo>
                    <a:pt x="60" y="0"/>
                    <a:pt x="60" y="0"/>
                    <a:pt x="60" y="0"/>
                  </a:cubicBezTo>
                  <a:cubicBezTo>
                    <a:pt x="53" y="3"/>
                    <a:pt x="53" y="3"/>
                    <a:pt x="53" y="3"/>
                  </a:cubicBezTo>
                  <a:cubicBezTo>
                    <a:pt x="34" y="13"/>
                    <a:pt x="17" y="25"/>
                    <a:pt x="6" y="33"/>
                  </a:cubicBezTo>
                  <a:cubicBezTo>
                    <a:pt x="0" y="38"/>
                    <a:pt x="0" y="38"/>
                    <a:pt x="0" y="38"/>
                  </a:cubicBezTo>
                  <a:cubicBezTo>
                    <a:pt x="21" y="66"/>
                    <a:pt x="21" y="66"/>
                    <a:pt x="21" y="66"/>
                  </a:cubicBezTo>
                  <a:lnTo>
                    <a:pt x="27"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4" name="Freeform 181"/>
            <p:cNvSpPr>
              <a:spLocks/>
            </p:cNvSpPr>
            <p:nvPr/>
          </p:nvSpPr>
          <p:spPr bwMode="black">
            <a:xfrm>
              <a:off x="7026275" y="2797175"/>
              <a:ext cx="57150" cy="49213"/>
            </a:xfrm>
            <a:custGeom>
              <a:avLst/>
              <a:gdLst>
                <a:gd name="T0" fmla="*/ 31 w 76"/>
                <a:gd name="T1" fmla="*/ 5 h 67"/>
                <a:gd name="T2" fmla="*/ 26 w 76"/>
                <a:gd name="T3" fmla="*/ 0 h 67"/>
                <a:gd name="T4" fmla="*/ 0 w 76"/>
                <a:gd name="T5" fmla="*/ 23 h 67"/>
                <a:gd name="T6" fmla="*/ 5 w 76"/>
                <a:gd name="T7" fmla="*/ 29 h 67"/>
                <a:gd name="T8" fmla="*/ 53 w 76"/>
                <a:gd name="T9" fmla="*/ 64 h 67"/>
                <a:gd name="T10" fmla="*/ 59 w 76"/>
                <a:gd name="T11" fmla="*/ 67 h 67"/>
                <a:gd name="T12" fmla="*/ 76 w 76"/>
                <a:gd name="T13" fmla="*/ 36 h 67"/>
                <a:gd name="T14" fmla="*/ 69 w 76"/>
                <a:gd name="T15" fmla="*/ 33 h 67"/>
                <a:gd name="T16" fmla="*/ 31 w 76"/>
                <a:gd name="T17"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7">
                  <a:moveTo>
                    <a:pt x="31" y="5"/>
                  </a:moveTo>
                  <a:cubicBezTo>
                    <a:pt x="26" y="0"/>
                    <a:pt x="26" y="0"/>
                    <a:pt x="26" y="0"/>
                  </a:cubicBezTo>
                  <a:cubicBezTo>
                    <a:pt x="0" y="23"/>
                    <a:pt x="0" y="23"/>
                    <a:pt x="0" y="23"/>
                  </a:cubicBezTo>
                  <a:cubicBezTo>
                    <a:pt x="5" y="29"/>
                    <a:pt x="5" y="29"/>
                    <a:pt x="5" y="29"/>
                  </a:cubicBezTo>
                  <a:cubicBezTo>
                    <a:pt x="18" y="43"/>
                    <a:pt x="38" y="56"/>
                    <a:pt x="53" y="64"/>
                  </a:cubicBezTo>
                  <a:cubicBezTo>
                    <a:pt x="59" y="67"/>
                    <a:pt x="59" y="67"/>
                    <a:pt x="59" y="67"/>
                  </a:cubicBezTo>
                  <a:cubicBezTo>
                    <a:pt x="76" y="36"/>
                    <a:pt x="76" y="36"/>
                    <a:pt x="76" y="36"/>
                  </a:cubicBezTo>
                  <a:cubicBezTo>
                    <a:pt x="69" y="33"/>
                    <a:pt x="69" y="33"/>
                    <a:pt x="69" y="33"/>
                  </a:cubicBezTo>
                  <a:cubicBezTo>
                    <a:pt x="52" y="23"/>
                    <a:pt x="38" y="14"/>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5" name="Freeform 182"/>
            <p:cNvSpPr>
              <a:spLocks/>
            </p:cNvSpPr>
            <p:nvPr/>
          </p:nvSpPr>
          <p:spPr bwMode="black">
            <a:xfrm>
              <a:off x="7975600" y="2251075"/>
              <a:ext cx="57150" cy="47625"/>
            </a:xfrm>
            <a:custGeom>
              <a:avLst/>
              <a:gdLst>
                <a:gd name="T0" fmla="*/ 54 w 77"/>
                <a:gd name="T1" fmla="*/ 60 h 64"/>
                <a:gd name="T2" fmla="*/ 60 w 77"/>
                <a:gd name="T3" fmla="*/ 64 h 64"/>
                <a:gd name="T4" fmla="*/ 77 w 77"/>
                <a:gd name="T5" fmla="*/ 33 h 64"/>
                <a:gd name="T6" fmla="*/ 71 w 77"/>
                <a:gd name="T7" fmla="*/ 29 h 64"/>
                <a:gd name="T8" fmla="*/ 23 w 77"/>
                <a:gd name="T9" fmla="*/ 4 h 64"/>
                <a:gd name="T10" fmla="*/ 17 w 77"/>
                <a:gd name="T11" fmla="*/ 0 h 64"/>
                <a:gd name="T12" fmla="*/ 0 w 77"/>
                <a:gd name="T13" fmla="*/ 31 h 64"/>
                <a:gd name="T14" fmla="*/ 7 w 77"/>
                <a:gd name="T15" fmla="*/ 35 h 64"/>
                <a:gd name="T16" fmla="*/ 54 w 77"/>
                <a:gd name="T1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54" y="60"/>
                  </a:moveTo>
                  <a:cubicBezTo>
                    <a:pt x="60" y="64"/>
                    <a:pt x="60" y="64"/>
                    <a:pt x="60" y="64"/>
                  </a:cubicBezTo>
                  <a:cubicBezTo>
                    <a:pt x="77" y="33"/>
                    <a:pt x="77" y="33"/>
                    <a:pt x="77" y="33"/>
                  </a:cubicBezTo>
                  <a:cubicBezTo>
                    <a:pt x="71" y="29"/>
                    <a:pt x="71" y="29"/>
                    <a:pt x="71" y="29"/>
                  </a:cubicBezTo>
                  <a:cubicBezTo>
                    <a:pt x="54" y="20"/>
                    <a:pt x="38" y="12"/>
                    <a:pt x="23" y="4"/>
                  </a:cubicBezTo>
                  <a:cubicBezTo>
                    <a:pt x="17" y="0"/>
                    <a:pt x="17" y="0"/>
                    <a:pt x="17" y="0"/>
                  </a:cubicBezTo>
                  <a:cubicBezTo>
                    <a:pt x="0" y="31"/>
                    <a:pt x="0" y="31"/>
                    <a:pt x="0" y="31"/>
                  </a:cubicBezTo>
                  <a:cubicBezTo>
                    <a:pt x="7" y="35"/>
                    <a:pt x="7" y="35"/>
                    <a:pt x="7" y="35"/>
                  </a:cubicBezTo>
                  <a:cubicBezTo>
                    <a:pt x="21" y="43"/>
                    <a:pt x="37" y="51"/>
                    <a:pt x="5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6" name="Freeform 183"/>
            <p:cNvSpPr>
              <a:spLocks/>
            </p:cNvSpPr>
            <p:nvPr/>
          </p:nvSpPr>
          <p:spPr bwMode="black">
            <a:xfrm>
              <a:off x="7889875" y="2203450"/>
              <a:ext cx="73025" cy="57150"/>
            </a:xfrm>
            <a:custGeom>
              <a:avLst/>
              <a:gdLst>
                <a:gd name="T0" fmla="*/ 21 w 97"/>
                <a:gd name="T1" fmla="*/ 44 h 76"/>
                <a:gd name="T2" fmla="*/ 26 w 97"/>
                <a:gd name="T3" fmla="*/ 47 h 76"/>
                <a:gd name="T4" fmla="*/ 27 w 97"/>
                <a:gd name="T5" fmla="*/ 48 h 76"/>
                <a:gd name="T6" fmla="*/ 74 w 97"/>
                <a:gd name="T7" fmla="*/ 73 h 76"/>
                <a:gd name="T8" fmla="*/ 80 w 97"/>
                <a:gd name="T9" fmla="*/ 76 h 76"/>
                <a:gd name="T10" fmla="*/ 97 w 97"/>
                <a:gd name="T11" fmla="*/ 45 h 76"/>
                <a:gd name="T12" fmla="*/ 90 w 97"/>
                <a:gd name="T13" fmla="*/ 41 h 76"/>
                <a:gd name="T14" fmla="*/ 44 w 97"/>
                <a:gd name="T15" fmla="*/ 17 h 76"/>
                <a:gd name="T16" fmla="*/ 44 w 97"/>
                <a:gd name="T17" fmla="*/ 17 h 76"/>
                <a:gd name="T18" fmla="*/ 25 w 97"/>
                <a:gd name="T19" fmla="*/ 5 h 76"/>
                <a:gd name="T20" fmla="*/ 19 w 97"/>
                <a:gd name="T21" fmla="*/ 0 h 76"/>
                <a:gd name="T22" fmla="*/ 0 w 97"/>
                <a:gd name="T23" fmla="*/ 30 h 76"/>
                <a:gd name="T24" fmla="*/ 6 w 97"/>
                <a:gd name="T25" fmla="*/ 34 h 76"/>
                <a:gd name="T26" fmla="*/ 21 w 97"/>
                <a:gd name="T2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76">
                  <a:moveTo>
                    <a:pt x="21" y="44"/>
                  </a:moveTo>
                  <a:cubicBezTo>
                    <a:pt x="24" y="46"/>
                    <a:pt x="26" y="47"/>
                    <a:pt x="26" y="47"/>
                  </a:cubicBezTo>
                  <a:cubicBezTo>
                    <a:pt x="27" y="48"/>
                    <a:pt x="27" y="48"/>
                    <a:pt x="27" y="48"/>
                  </a:cubicBezTo>
                  <a:cubicBezTo>
                    <a:pt x="29" y="49"/>
                    <a:pt x="46" y="58"/>
                    <a:pt x="74" y="73"/>
                  </a:cubicBezTo>
                  <a:cubicBezTo>
                    <a:pt x="80" y="76"/>
                    <a:pt x="80" y="76"/>
                    <a:pt x="80" y="76"/>
                  </a:cubicBezTo>
                  <a:cubicBezTo>
                    <a:pt x="97" y="45"/>
                    <a:pt x="97" y="45"/>
                    <a:pt x="97" y="45"/>
                  </a:cubicBezTo>
                  <a:cubicBezTo>
                    <a:pt x="90" y="41"/>
                    <a:pt x="90" y="41"/>
                    <a:pt x="90" y="41"/>
                  </a:cubicBezTo>
                  <a:cubicBezTo>
                    <a:pt x="60" y="26"/>
                    <a:pt x="49" y="20"/>
                    <a:pt x="44" y="17"/>
                  </a:cubicBezTo>
                  <a:cubicBezTo>
                    <a:pt x="44" y="17"/>
                    <a:pt x="44" y="17"/>
                    <a:pt x="44" y="17"/>
                  </a:cubicBezTo>
                  <a:cubicBezTo>
                    <a:pt x="44" y="17"/>
                    <a:pt x="37" y="12"/>
                    <a:pt x="25" y="5"/>
                  </a:cubicBezTo>
                  <a:cubicBezTo>
                    <a:pt x="19" y="0"/>
                    <a:pt x="19" y="0"/>
                    <a:pt x="19" y="0"/>
                  </a:cubicBezTo>
                  <a:cubicBezTo>
                    <a:pt x="0" y="30"/>
                    <a:pt x="0" y="30"/>
                    <a:pt x="0" y="30"/>
                  </a:cubicBezTo>
                  <a:cubicBezTo>
                    <a:pt x="6" y="34"/>
                    <a:pt x="6" y="34"/>
                    <a:pt x="6" y="34"/>
                  </a:cubicBezTo>
                  <a:cubicBezTo>
                    <a:pt x="12" y="38"/>
                    <a:pt x="18" y="42"/>
                    <a:pt x="2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7" name="Freeform 184"/>
            <p:cNvSpPr>
              <a:spLocks/>
            </p:cNvSpPr>
            <p:nvPr/>
          </p:nvSpPr>
          <p:spPr bwMode="black">
            <a:xfrm>
              <a:off x="7259638" y="2378075"/>
              <a:ext cx="57150" cy="47625"/>
            </a:xfrm>
            <a:custGeom>
              <a:avLst/>
              <a:gdLst>
                <a:gd name="T0" fmla="*/ 36 w 36"/>
                <a:gd name="T1" fmla="*/ 15 h 30"/>
                <a:gd name="T2" fmla="*/ 28 w 36"/>
                <a:gd name="T3" fmla="*/ 0 h 30"/>
                <a:gd name="T4" fmla="*/ 0 w 36"/>
                <a:gd name="T5" fmla="*/ 16 h 30"/>
                <a:gd name="T6" fmla="*/ 8 w 36"/>
                <a:gd name="T7" fmla="*/ 30 h 30"/>
                <a:gd name="T8" fmla="*/ 36 w 36"/>
                <a:gd name="T9" fmla="*/ 15 h 30"/>
              </a:gdLst>
              <a:ahLst/>
              <a:cxnLst>
                <a:cxn ang="0">
                  <a:pos x="T0" y="T1"/>
                </a:cxn>
                <a:cxn ang="0">
                  <a:pos x="T2" y="T3"/>
                </a:cxn>
                <a:cxn ang="0">
                  <a:pos x="T4" y="T5"/>
                </a:cxn>
                <a:cxn ang="0">
                  <a:pos x="T6" y="T7"/>
                </a:cxn>
                <a:cxn ang="0">
                  <a:pos x="T8" y="T9"/>
                </a:cxn>
              </a:cxnLst>
              <a:rect l="0" t="0" r="r" b="b"/>
              <a:pathLst>
                <a:path w="36" h="30">
                  <a:moveTo>
                    <a:pt x="36" y="15"/>
                  </a:moveTo>
                  <a:lnTo>
                    <a:pt x="28" y="0"/>
                  </a:lnTo>
                  <a:lnTo>
                    <a:pt x="0" y="16"/>
                  </a:lnTo>
                  <a:lnTo>
                    <a:pt x="8" y="30"/>
                  </a:lnTo>
                  <a:lnTo>
                    <a:pt x="3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8" name="Freeform 185"/>
            <p:cNvSpPr>
              <a:spLocks/>
            </p:cNvSpPr>
            <p:nvPr/>
          </p:nvSpPr>
          <p:spPr bwMode="black">
            <a:xfrm>
              <a:off x="8091488" y="2879725"/>
              <a:ext cx="57150" cy="47625"/>
            </a:xfrm>
            <a:custGeom>
              <a:avLst/>
              <a:gdLst>
                <a:gd name="T0" fmla="*/ 0 w 36"/>
                <a:gd name="T1" fmla="*/ 16 h 30"/>
                <a:gd name="T2" fmla="*/ 8 w 36"/>
                <a:gd name="T3" fmla="*/ 30 h 30"/>
                <a:gd name="T4" fmla="*/ 36 w 36"/>
                <a:gd name="T5" fmla="*/ 14 h 30"/>
                <a:gd name="T6" fmla="*/ 28 w 36"/>
                <a:gd name="T7" fmla="*/ 0 h 30"/>
                <a:gd name="T8" fmla="*/ 0 w 36"/>
                <a:gd name="T9" fmla="*/ 16 h 30"/>
              </a:gdLst>
              <a:ahLst/>
              <a:cxnLst>
                <a:cxn ang="0">
                  <a:pos x="T0" y="T1"/>
                </a:cxn>
                <a:cxn ang="0">
                  <a:pos x="T2" y="T3"/>
                </a:cxn>
                <a:cxn ang="0">
                  <a:pos x="T4" y="T5"/>
                </a:cxn>
                <a:cxn ang="0">
                  <a:pos x="T6" y="T7"/>
                </a:cxn>
                <a:cxn ang="0">
                  <a:pos x="T8" y="T9"/>
                </a:cxn>
              </a:cxnLst>
              <a:rect l="0" t="0" r="r" b="b"/>
              <a:pathLst>
                <a:path w="36" h="30">
                  <a:moveTo>
                    <a:pt x="0" y="16"/>
                  </a:moveTo>
                  <a:lnTo>
                    <a:pt x="8" y="30"/>
                  </a:lnTo>
                  <a:lnTo>
                    <a:pt x="36"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79" name="Freeform 186"/>
            <p:cNvSpPr>
              <a:spLocks/>
            </p:cNvSpPr>
            <p:nvPr/>
          </p:nvSpPr>
          <p:spPr bwMode="black">
            <a:xfrm>
              <a:off x="7953375" y="2960688"/>
              <a:ext cx="57150" cy="49213"/>
            </a:xfrm>
            <a:custGeom>
              <a:avLst/>
              <a:gdLst>
                <a:gd name="T0" fmla="*/ 52 w 77"/>
                <a:gd name="T1" fmla="*/ 4 h 66"/>
                <a:gd name="T2" fmla="*/ 6 w 77"/>
                <a:gd name="T3" fmla="*/ 32 h 66"/>
                <a:gd name="T4" fmla="*/ 0 w 77"/>
                <a:gd name="T5" fmla="*/ 36 h 66"/>
                <a:gd name="T6" fmla="*/ 18 w 77"/>
                <a:gd name="T7" fmla="*/ 66 h 66"/>
                <a:gd name="T8" fmla="*/ 24 w 77"/>
                <a:gd name="T9" fmla="*/ 62 h 66"/>
                <a:gd name="T10" fmla="*/ 70 w 77"/>
                <a:gd name="T11" fmla="*/ 34 h 66"/>
                <a:gd name="T12" fmla="*/ 77 w 77"/>
                <a:gd name="T13" fmla="*/ 31 h 66"/>
                <a:gd name="T14" fmla="*/ 59 w 77"/>
                <a:gd name="T15" fmla="*/ 0 h 66"/>
                <a:gd name="T16" fmla="*/ 52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2" y="4"/>
                  </a:moveTo>
                  <a:cubicBezTo>
                    <a:pt x="35" y="14"/>
                    <a:pt x="20" y="23"/>
                    <a:pt x="6" y="32"/>
                  </a:cubicBezTo>
                  <a:cubicBezTo>
                    <a:pt x="0" y="36"/>
                    <a:pt x="0" y="36"/>
                    <a:pt x="0" y="36"/>
                  </a:cubicBezTo>
                  <a:cubicBezTo>
                    <a:pt x="18" y="66"/>
                    <a:pt x="18" y="66"/>
                    <a:pt x="18" y="66"/>
                  </a:cubicBezTo>
                  <a:cubicBezTo>
                    <a:pt x="24" y="62"/>
                    <a:pt x="24" y="62"/>
                    <a:pt x="24" y="62"/>
                  </a:cubicBezTo>
                  <a:cubicBezTo>
                    <a:pt x="39" y="53"/>
                    <a:pt x="54"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0" name="Freeform 187"/>
            <p:cNvSpPr>
              <a:spLocks/>
            </p:cNvSpPr>
            <p:nvPr/>
          </p:nvSpPr>
          <p:spPr bwMode="black">
            <a:xfrm>
              <a:off x="8021638" y="2919413"/>
              <a:ext cx="58738" cy="49213"/>
            </a:xfrm>
            <a:custGeom>
              <a:avLst/>
              <a:gdLst>
                <a:gd name="T0" fmla="*/ 52 w 77"/>
                <a:gd name="T1" fmla="*/ 4 h 65"/>
                <a:gd name="T2" fmla="*/ 6 w 77"/>
                <a:gd name="T3" fmla="*/ 31 h 65"/>
                <a:gd name="T4" fmla="*/ 0 w 77"/>
                <a:gd name="T5" fmla="*/ 35 h 65"/>
                <a:gd name="T6" fmla="*/ 17 w 77"/>
                <a:gd name="T7" fmla="*/ 65 h 65"/>
                <a:gd name="T8" fmla="*/ 24 w 77"/>
                <a:gd name="T9" fmla="*/ 61 h 65"/>
                <a:gd name="T10" fmla="*/ 70 w 77"/>
                <a:gd name="T11" fmla="*/ 34 h 65"/>
                <a:gd name="T12" fmla="*/ 77 w 77"/>
                <a:gd name="T13" fmla="*/ 31 h 65"/>
                <a:gd name="T14" fmla="*/ 59 w 77"/>
                <a:gd name="T15" fmla="*/ 0 h 65"/>
                <a:gd name="T16" fmla="*/ 52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52" y="4"/>
                  </a:moveTo>
                  <a:cubicBezTo>
                    <a:pt x="37" y="13"/>
                    <a:pt x="21" y="22"/>
                    <a:pt x="6" y="31"/>
                  </a:cubicBezTo>
                  <a:cubicBezTo>
                    <a:pt x="0" y="35"/>
                    <a:pt x="0" y="35"/>
                    <a:pt x="0" y="35"/>
                  </a:cubicBezTo>
                  <a:cubicBezTo>
                    <a:pt x="17" y="65"/>
                    <a:pt x="17" y="65"/>
                    <a:pt x="17" y="65"/>
                  </a:cubicBezTo>
                  <a:cubicBezTo>
                    <a:pt x="24" y="61"/>
                    <a:pt x="24" y="61"/>
                    <a:pt x="24" y="61"/>
                  </a:cubicBezTo>
                  <a:cubicBezTo>
                    <a:pt x="39" y="52"/>
                    <a:pt x="55" y="44"/>
                    <a:pt x="70" y="34"/>
                  </a:cubicBezTo>
                  <a:cubicBezTo>
                    <a:pt x="77" y="31"/>
                    <a:pt x="77" y="31"/>
                    <a:pt x="77" y="31"/>
                  </a:cubicBezTo>
                  <a:cubicBezTo>
                    <a:pt x="59" y="0"/>
                    <a:pt x="59" y="0"/>
                    <a:pt x="59" y="0"/>
                  </a:cubicBezTo>
                  <a:lnTo>
                    <a:pt x="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1" name="Freeform 188"/>
            <p:cNvSpPr>
              <a:spLocks/>
            </p:cNvSpPr>
            <p:nvPr/>
          </p:nvSpPr>
          <p:spPr bwMode="black">
            <a:xfrm>
              <a:off x="7821613" y="3046413"/>
              <a:ext cx="53975" cy="53975"/>
            </a:xfrm>
            <a:custGeom>
              <a:avLst/>
              <a:gdLst>
                <a:gd name="T0" fmla="*/ 45 w 72"/>
                <a:gd name="T1" fmla="*/ 5 h 72"/>
                <a:gd name="T2" fmla="*/ 10 w 72"/>
                <a:gd name="T3" fmla="*/ 38 h 72"/>
                <a:gd name="T4" fmla="*/ 4 w 72"/>
                <a:gd name="T5" fmla="*/ 48 h 72"/>
                <a:gd name="T6" fmla="*/ 0 w 72"/>
                <a:gd name="T7" fmla="*/ 54 h 72"/>
                <a:gd name="T8" fmla="*/ 30 w 72"/>
                <a:gd name="T9" fmla="*/ 72 h 72"/>
                <a:gd name="T10" fmla="*/ 34 w 72"/>
                <a:gd name="T11" fmla="*/ 66 h 72"/>
                <a:gd name="T12" fmla="*/ 39 w 72"/>
                <a:gd name="T13" fmla="*/ 57 h 72"/>
                <a:gd name="T14" fmla="*/ 66 w 72"/>
                <a:gd name="T15" fmla="*/ 33 h 72"/>
                <a:gd name="T16" fmla="*/ 72 w 72"/>
                <a:gd name="T17" fmla="*/ 28 h 72"/>
                <a:gd name="T18" fmla="*/ 51 w 72"/>
                <a:gd name="T19" fmla="*/ 0 h 72"/>
                <a:gd name="T20" fmla="*/ 45 w 72"/>
                <a:gd name="T21"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72">
                  <a:moveTo>
                    <a:pt x="45" y="5"/>
                  </a:moveTo>
                  <a:cubicBezTo>
                    <a:pt x="26" y="19"/>
                    <a:pt x="15" y="29"/>
                    <a:pt x="10" y="38"/>
                  </a:cubicBezTo>
                  <a:cubicBezTo>
                    <a:pt x="8" y="41"/>
                    <a:pt x="6" y="44"/>
                    <a:pt x="4" y="48"/>
                  </a:cubicBezTo>
                  <a:cubicBezTo>
                    <a:pt x="0" y="54"/>
                    <a:pt x="0" y="54"/>
                    <a:pt x="0" y="54"/>
                  </a:cubicBezTo>
                  <a:cubicBezTo>
                    <a:pt x="30" y="72"/>
                    <a:pt x="30" y="72"/>
                    <a:pt x="30" y="72"/>
                  </a:cubicBezTo>
                  <a:cubicBezTo>
                    <a:pt x="34" y="66"/>
                    <a:pt x="34" y="66"/>
                    <a:pt x="34" y="66"/>
                  </a:cubicBezTo>
                  <a:cubicBezTo>
                    <a:pt x="36" y="63"/>
                    <a:pt x="37" y="60"/>
                    <a:pt x="39" y="57"/>
                  </a:cubicBezTo>
                  <a:cubicBezTo>
                    <a:pt x="40" y="55"/>
                    <a:pt x="45" y="49"/>
                    <a:pt x="66" y="33"/>
                  </a:cubicBezTo>
                  <a:cubicBezTo>
                    <a:pt x="72" y="28"/>
                    <a:pt x="72" y="28"/>
                    <a:pt x="72" y="28"/>
                  </a:cubicBezTo>
                  <a:cubicBezTo>
                    <a:pt x="51" y="0"/>
                    <a:pt x="51" y="0"/>
                    <a:pt x="51"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2" name="Freeform 189"/>
            <p:cNvSpPr>
              <a:spLocks/>
            </p:cNvSpPr>
            <p:nvPr/>
          </p:nvSpPr>
          <p:spPr bwMode="black">
            <a:xfrm>
              <a:off x="7885113" y="3001963"/>
              <a:ext cx="57150" cy="49213"/>
            </a:xfrm>
            <a:custGeom>
              <a:avLst/>
              <a:gdLst>
                <a:gd name="T0" fmla="*/ 51 w 77"/>
                <a:gd name="T1" fmla="*/ 4 h 66"/>
                <a:gd name="T2" fmla="*/ 6 w 77"/>
                <a:gd name="T3" fmla="*/ 33 h 66"/>
                <a:gd name="T4" fmla="*/ 0 w 77"/>
                <a:gd name="T5" fmla="*/ 37 h 66"/>
                <a:gd name="T6" fmla="*/ 19 w 77"/>
                <a:gd name="T7" fmla="*/ 66 h 66"/>
                <a:gd name="T8" fmla="*/ 25 w 77"/>
                <a:gd name="T9" fmla="*/ 62 h 66"/>
                <a:gd name="T10" fmla="*/ 70 w 77"/>
                <a:gd name="T11" fmla="*/ 34 h 66"/>
                <a:gd name="T12" fmla="*/ 77 w 77"/>
                <a:gd name="T13" fmla="*/ 30 h 66"/>
                <a:gd name="T14" fmla="*/ 58 w 77"/>
                <a:gd name="T15" fmla="*/ 0 h 66"/>
                <a:gd name="T16" fmla="*/ 51 w 77"/>
                <a:gd name="T17"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6">
                  <a:moveTo>
                    <a:pt x="51" y="4"/>
                  </a:moveTo>
                  <a:cubicBezTo>
                    <a:pt x="35" y="14"/>
                    <a:pt x="19" y="24"/>
                    <a:pt x="6" y="33"/>
                  </a:cubicBezTo>
                  <a:cubicBezTo>
                    <a:pt x="0" y="37"/>
                    <a:pt x="0" y="37"/>
                    <a:pt x="0" y="37"/>
                  </a:cubicBezTo>
                  <a:cubicBezTo>
                    <a:pt x="19" y="66"/>
                    <a:pt x="19" y="66"/>
                    <a:pt x="19" y="66"/>
                  </a:cubicBezTo>
                  <a:cubicBezTo>
                    <a:pt x="25" y="62"/>
                    <a:pt x="25" y="62"/>
                    <a:pt x="25" y="62"/>
                  </a:cubicBezTo>
                  <a:cubicBezTo>
                    <a:pt x="39" y="53"/>
                    <a:pt x="54" y="44"/>
                    <a:pt x="70" y="34"/>
                  </a:cubicBezTo>
                  <a:cubicBezTo>
                    <a:pt x="77" y="30"/>
                    <a:pt x="77" y="30"/>
                    <a:pt x="77" y="30"/>
                  </a:cubicBezTo>
                  <a:cubicBezTo>
                    <a:pt x="58" y="0"/>
                    <a:pt x="58" y="0"/>
                    <a:pt x="58" y="0"/>
                  </a:cubicBezTo>
                  <a:lnTo>
                    <a:pt x="5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3" name="Freeform 190"/>
            <p:cNvSpPr>
              <a:spLocks/>
            </p:cNvSpPr>
            <p:nvPr/>
          </p:nvSpPr>
          <p:spPr bwMode="black">
            <a:xfrm>
              <a:off x="8159750" y="2840038"/>
              <a:ext cx="58738" cy="47625"/>
            </a:xfrm>
            <a:custGeom>
              <a:avLst/>
              <a:gdLst>
                <a:gd name="T0" fmla="*/ 0 w 37"/>
                <a:gd name="T1" fmla="*/ 16 h 30"/>
                <a:gd name="T2" fmla="*/ 9 w 37"/>
                <a:gd name="T3" fmla="*/ 30 h 30"/>
                <a:gd name="T4" fmla="*/ 37 w 37"/>
                <a:gd name="T5" fmla="*/ 14 h 30"/>
                <a:gd name="T6" fmla="*/ 28 w 37"/>
                <a:gd name="T7" fmla="*/ 0 h 30"/>
                <a:gd name="T8" fmla="*/ 0 w 37"/>
                <a:gd name="T9" fmla="*/ 16 h 30"/>
              </a:gdLst>
              <a:ahLst/>
              <a:cxnLst>
                <a:cxn ang="0">
                  <a:pos x="T0" y="T1"/>
                </a:cxn>
                <a:cxn ang="0">
                  <a:pos x="T2" y="T3"/>
                </a:cxn>
                <a:cxn ang="0">
                  <a:pos x="T4" y="T5"/>
                </a:cxn>
                <a:cxn ang="0">
                  <a:pos x="T6" y="T7"/>
                </a:cxn>
                <a:cxn ang="0">
                  <a:pos x="T8" y="T9"/>
                </a:cxn>
              </a:cxnLst>
              <a:rect l="0" t="0" r="r" b="b"/>
              <a:pathLst>
                <a:path w="37" h="30">
                  <a:moveTo>
                    <a:pt x="0" y="16"/>
                  </a:moveTo>
                  <a:lnTo>
                    <a:pt x="9" y="30"/>
                  </a:lnTo>
                  <a:lnTo>
                    <a:pt x="37" y="14"/>
                  </a:lnTo>
                  <a:lnTo>
                    <a:pt x="2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4" name="Freeform 191"/>
            <p:cNvSpPr>
              <a:spLocks/>
            </p:cNvSpPr>
            <p:nvPr/>
          </p:nvSpPr>
          <p:spPr bwMode="black">
            <a:xfrm>
              <a:off x="7038975" y="2435225"/>
              <a:ext cx="58738" cy="39688"/>
            </a:xfrm>
            <a:custGeom>
              <a:avLst/>
              <a:gdLst>
                <a:gd name="T0" fmla="*/ 27 w 77"/>
                <a:gd name="T1" fmla="*/ 5 h 53"/>
                <a:gd name="T2" fmla="*/ 5 w 77"/>
                <a:gd name="T3" fmla="*/ 24 h 53"/>
                <a:gd name="T4" fmla="*/ 0 w 77"/>
                <a:gd name="T5" fmla="*/ 30 h 53"/>
                <a:gd name="T6" fmla="*/ 26 w 77"/>
                <a:gd name="T7" fmla="*/ 53 h 53"/>
                <a:gd name="T8" fmla="*/ 31 w 77"/>
                <a:gd name="T9" fmla="*/ 47 h 53"/>
                <a:gd name="T10" fmla="*/ 43 w 77"/>
                <a:gd name="T11" fmla="*/ 37 h 53"/>
                <a:gd name="T12" fmla="*/ 61 w 77"/>
                <a:gd name="T13" fmla="*/ 39 h 53"/>
                <a:gd name="T14" fmla="*/ 68 w 77"/>
                <a:gd name="T15" fmla="*/ 41 h 53"/>
                <a:gd name="T16" fmla="*/ 77 w 77"/>
                <a:gd name="T17" fmla="*/ 8 h 53"/>
                <a:gd name="T18" fmla="*/ 70 w 77"/>
                <a:gd name="T19" fmla="*/ 6 h 53"/>
                <a:gd name="T20" fmla="*/ 27 w 77"/>
                <a:gd name="T21"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53">
                  <a:moveTo>
                    <a:pt x="27" y="5"/>
                  </a:moveTo>
                  <a:cubicBezTo>
                    <a:pt x="20" y="9"/>
                    <a:pt x="12" y="15"/>
                    <a:pt x="5" y="24"/>
                  </a:cubicBezTo>
                  <a:cubicBezTo>
                    <a:pt x="0" y="30"/>
                    <a:pt x="0" y="30"/>
                    <a:pt x="0" y="30"/>
                  </a:cubicBezTo>
                  <a:cubicBezTo>
                    <a:pt x="26" y="53"/>
                    <a:pt x="26" y="53"/>
                    <a:pt x="26" y="53"/>
                  </a:cubicBezTo>
                  <a:cubicBezTo>
                    <a:pt x="31" y="47"/>
                    <a:pt x="31" y="47"/>
                    <a:pt x="31" y="47"/>
                  </a:cubicBezTo>
                  <a:cubicBezTo>
                    <a:pt x="35" y="42"/>
                    <a:pt x="40" y="39"/>
                    <a:pt x="43" y="37"/>
                  </a:cubicBezTo>
                  <a:cubicBezTo>
                    <a:pt x="43" y="37"/>
                    <a:pt x="46" y="35"/>
                    <a:pt x="61" y="39"/>
                  </a:cubicBezTo>
                  <a:cubicBezTo>
                    <a:pt x="68" y="41"/>
                    <a:pt x="68" y="41"/>
                    <a:pt x="68" y="41"/>
                  </a:cubicBezTo>
                  <a:cubicBezTo>
                    <a:pt x="77" y="8"/>
                    <a:pt x="77" y="8"/>
                    <a:pt x="77" y="8"/>
                  </a:cubicBezTo>
                  <a:cubicBezTo>
                    <a:pt x="70" y="6"/>
                    <a:pt x="70" y="6"/>
                    <a:pt x="70" y="6"/>
                  </a:cubicBezTo>
                  <a:cubicBezTo>
                    <a:pt x="51" y="0"/>
                    <a:pt x="3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5" name="Freeform 192"/>
            <p:cNvSpPr>
              <a:spLocks/>
            </p:cNvSpPr>
            <p:nvPr/>
          </p:nvSpPr>
          <p:spPr bwMode="black">
            <a:xfrm>
              <a:off x="8348663" y="2689225"/>
              <a:ext cx="36513" cy="55563"/>
            </a:xfrm>
            <a:custGeom>
              <a:avLst/>
              <a:gdLst>
                <a:gd name="T0" fmla="*/ 13 w 49"/>
                <a:gd name="T1" fmla="*/ 7 h 75"/>
                <a:gd name="T2" fmla="*/ 2 w 49"/>
                <a:gd name="T3" fmla="*/ 57 h 75"/>
                <a:gd name="T4" fmla="*/ 0 w 49"/>
                <a:gd name="T5" fmla="*/ 64 h 75"/>
                <a:gd name="T6" fmla="*/ 34 w 49"/>
                <a:gd name="T7" fmla="*/ 75 h 75"/>
                <a:gd name="T8" fmla="*/ 36 w 49"/>
                <a:gd name="T9" fmla="*/ 67 h 75"/>
                <a:gd name="T10" fmla="*/ 48 w 49"/>
                <a:gd name="T11" fmla="*/ 13 h 75"/>
                <a:gd name="T12" fmla="*/ 49 w 49"/>
                <a:gd name="T13" fmla="*/ 5 h 75"/>
                <a:gd name="T14" fmla="*/ 15 w 49"/>
                <a:gd name="T15" fmla="*/ 0 h 75"/>
                <a:gd name="T16" fmla="*/ 13 w 49"/>
                <a:gd name="T17" fmla="*/ 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75">
                  <a:moveTo>
                    <a:pt x="13" y="7"/>
                  </a:moveTo>
                  <a:cubicBezTo>
                    <a:pt x="10" y="26"/>
                    <a:pt x="7" y="43"/>
                    <a:pt x="2" y="57"/>
                  </a:cubicBezTo>
                  <a:cubicBezTo>
                    <a:pt x="0" y="64"/>
                    <a:pt x="0" y="64"/>
                    <a:pt x="0" y="64"/>
                  </a:cubicBezTo>
                  <a:cubicBezTo>
                    <a:pt x="34" y="75"/>
                    <a:pt x="34" y="75"/>
                    <a:pt x="34" y="75"/>
                  </a:cubicBezTo>
                  <a:cubicBezTo>
                    <a:pt x="36" y="67"/>
                    <a:pt x="36" y="67"/>
                    <a:pt x="36" y="67"/>
                  </a:cubicBezTo>
                  <a:cubicBezTo>
                    <a:pt x="41" y="52"/>
                    <a:pt x="45" y="34"/>
                    <a:pt x="48" y="13"/>
                  </a:cubicBezTo>
                  <a:cubicBezTo>
                    <a:pt x="49" y="5"/>
                    <a:pt x="49" y="5"/>
                    <a:pt x="49" y="5"/>
                  </a:cubicBezTo>
                  <a:cubicBezTo>
                    <a:pt x="15" y="0"/>
                    <a:pt x="15" y="0"/>
                    <a:pt x="15" y="0"/>
                  </a:cubicBezTo>
                  <a:lnTo>
                    <a:pt x="1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6" name="Freeform 193"/>
            <p:cNvSpPr>
              <a:spLocks/>
            </p:cNvSpPr>
            <p:nvPr/>
          </p:nvSpPr>
          <p:spPr bwMode="black">
            <a:xfrm>
              <a:off x="8362950" y="2611438"/>
              <a:ext cx="26988" cy="52388"/>
            </a:xfrm>
            <a:custGeom>
              <a:avLst/>
              <a:gdLst>
                <a:gd name="T0" fmla="*/ 2 w 38"/>
                <a:gd name="T1" fmla="*/ 0 h 70"/>
                <a:gd name="T2" fmla="*/ 2 w 38"/>
                <a:gd name="T3" fmla="*/ 8 h 70"/>
                <a:gd name="T4" fmla="*/ 0 w 38"/>
                <a:gd name="T5" fmla="*/ 60 h 70"/>
                <a:gd name="T6" fmla="*/ 0 w 38"/>
                <a:gd name="T7" fmla="*/ 67 h 70"/>
                <a:gd name="T8" fmla="*/ 35 w 38"/>
                <a:gd name="T9" fmla="*/ 70 h 70"/>
                <a:gd name="T10" fmla="*/ 35 w 38"/>
                <a:gd name="T11" fmla="*/ 62 h 70"/>
                <a:gd name="T12" fmla="*/ 38 w 38"/>
                <a:gd name="T13" fmla="*/ 8 h 70"/>
                <a:gd name="T14" fmla="*/ 38 w 38"/>
                <a:gd name="T15" fmla="*/ 0 h 70"/>
                <a:gd name="T16" fmla="*/ 2 w 38"/>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0">
                  <a:moveTo>
                    <a:pt x="2" y="0"/>
                  </a:moveTo>
                  <a:cubicBezTo>
                    <a:pt x="2" y="8"/>
                    <a:pt x="2" y="8"/>
                    <a:pt x="2" y="8"/>
                  </a:cubicBezTo>
                  <a:cubicBezTo>
                    <a:pt x="2" y="25"/>
                    <a:pt x="2" y="43"/>
                    <a:pt x="0" y="60"/>
                  </a:cubicBezTo>
                  <a:cubicBezTo>
                    <a:pt x="0" y="67"/>
                    <a:pt x="0" y="67"/>
                    <a:pt x="0" y="67"/>
                  </a:cubicBezTo>
                  <a:cubicBezTo>
                    <a:pt x="35" y="70"/>
                    <a:pt x="35" y="70"/>
                    <a:pt x="35" y="70"/>
                  </a:cubicBezTo>
                  <a:cubicBezTo>
                    <a:pt x="35" y="62"/>
                    <a:pt x="35" y="62"/>
                    <a:pt x="35" y="62"/>
                  </a:cubicBezTo>
                  <a:cubicBezTo>
                    <a:pt x="37" y="44"/>
                    <a:pt x="38" y="26"/>
                    <a:pt x="38" y="8"/>
                  </a:cubicBezTo>
                  <a:cubicBezTo>
                    <a:pt x="38" y="0"/>
                    <a:pt x="38" y="0"/>
                    <a:pt x="38"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7" name="Freeform 194"/>
            <p:cNvSpPr>
              <a:spLocks/>
            </p:cNvSpPr>
            <p:nvPr/>
          </p:nvSpPr>
          <p:spPr bwMode="black">
            <a:xfrm>
              <a:off x="7783513" y="3113088"/>
              <a:ext cx="47625" cy="57150"/>
            </a:xfrm>
            <a:custGeom>
              <a:avLst/>
              <a:gdLst>
                <a:gd name="T0" fmla="*/ 32 w 63"/>
                <a:gd name="T1" fmla="*/ 0 h 76"/>
                <a:gd name="T2" fmla="*/ 29 w 63"/>
                <a:gd name="T3" fmla="*/ 7 h 76"/>
                <a:gd name="T4" fmla="*/ 5 w 63"/>
                <a:gd name="T5" fmla="*/ 50 h 76"/>
                <a:gd name="T6" fmla="*/ 0 w 63"/>
                <a:gd name="T7" fmla="*/ 57 h 76"/>
                <a:gd name="T8" fmla="*/ 30 w 63"/>
                <a:gd name="T9" fmla="*/ 76 h 76"/>
                <a:gd name="T10" fmla="*/ 34 w 63"/>
                <a:gd name="T11" fmla="*/ 70 h 76"/>
                <a:gd name="T12" fmla="*/ 60 w 63"/>
                <a:gd name="T13" fmla="*/ 22 h 76"/>
                <a:gd name="T14" fmla="*/ 63 w 63"/>
                <a:gd name="T15" fmla="*/ 16 h 76"/>
                <a:gd name="T16" fmla="*/ 49 w 63"/>
                <a:gd name="T17" fmla="*/ 7 h 76"/>
                <a:gd name="T18" fmla="*/ 32 w 63"/>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6">
                  <a:moveTo>
                    <a:pt x="32" y="0"/>
                  </a:moveTo>
                  <a:cubicBezTo>
                    <a:pt x="29" y="7"/>
                    <a:pt x="29" y="7"/>
                    <a:pt x="29" y="7"/>
                  </a:cubicBezTo>
                  <a:cubicBezTo>
                    <a:pt x="20" y="23"/>
                    <a:pt x="13" y="38"/>
                    <a:pt x="5" y="50"/>
                  </a:cubicBezTo>
                  <a:cubicBezTo>
                    <a:pt x="0" y="57"/>
                    <a:pt x="0" y="57"/>
                    <a:pt x="0" y="57"/>
                  </a:cubicBezTo>
                  <a:cubicBezTo>
                    <a:pt x="30" y="76"/>
                    <a:pt x="30" y="76"/>
                    <a:pt x="30" y="76"/>
                  </a:cubicBezTo>
                  <a:cubicBezTo>
                    <a:pt x="34" y="70"/>
                    <a:pt x="34" y="70"/>
                    <a:pt x="34" y="70"/>
                  </a:cubicBezTo>
                  <a:cubicBezTo>
                    <a:pt x="43" y="56"/>
                    <a:pt x="51" y="40"/>
                    <a:pt x="60" y="22"/>
                  </a:cubicBezTo>
                  <a:cubicBezTo>
                    <a:pt x="63" y="16"/>
                    <a:pt x="63" y="16"/>
                    <a:pt x="63" y="16"/>
                  </a:cubicBezTo>
                  <a:cubicBezTo>
                    <a:pt x="49" y="7"/>
                    <a:pt x="49" y="7"/>
                    <a:pt x="49" y="7"/>
                  </a:cubicBez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8" name="Freeform 195"/>
            <p:cNvSpPr>
              <a:spLocks/>
            </p:cNvSpPr>
            <p:nvPr/>
          </p:nvSpPr>
          <p:spPr bwMode="black">
            <a:xfrm>
              <a:off x="8229600" y="2798763"/>
              <a:ext cx="57150" cy="49213"/>
            </a:xfrm>
            <a:custGeom>
              <a:avLst/>
              <a:gdLst>
                <a:gd name="T0" fmla="*/ 52 w 76"/>
                <a:gd name="T1" fmla="*/ 3 h 65"/>
                <a:gd name="T2" fmla="*/ 6 w 76"/>
                <a:gd name="T3" fmla="*/ 31 h 65"/>
                <a:gd name="T4" fmla="*/ 0 w 76"/>
                <a:gd name="T5" fmla="*/ 35 h 65"/>
                <a:gd name="T6" fmla="*/ 17 w 76"/>
                <a:gd name="T7" fmla="*/ 65 h 65"/>
                <a:gd name="T8" fmla="*/ 24 w 76"/>
                <a:gd name="T9" fmla="*/ 61 h 65"/>
                <a:gd name="T10" fmla="*/ 70 w 76"/>
                <a:gd name="T11" fmla="*/ 33 h 65"/>
                <a:gd name="T12" fmla="*/ 76 w 76"/>
                <a:gd name="T13" fmla="*/ 30 h 65"/>
                <a:gd name="T14" fmla="*/ 58 w 76"/>
                <a:gd name="T15" fmla="*/ 0 h 65"/>
                <a:gd name="T16" fmla="*/ 52 w 76"/>
                <a:gd name="T17"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5">
                  <a:moveTo>
                    <a:pt x="52" y="3"/>
                  </a:moveTo>
                  <a:cubicBezTo>
                    <a:pt x="38" y="12"/>
                    <a:pt x="22" y="21"/>
                    <a:pt x="6" y="31"/>
                  </a:cubicBezTo>
                  <a:cubicBezTo>
                    <a:pt x="0" y="35"/>
                    <a:pt x="0" y="35"/>
                    <a:pt x="0" y="35"/>
                  </a:cubicBezTo>
                  <a:cubicBezTo>
                    <a:pt x="17" y="65"/>
                    <a:pt x="17" y="65"/>
                    <a:pt x="17" y="65"/>
                  </a:cubicBezTo>
                  <a:cubicBezTo>
                    <a:pt x="24" y="61"/>
                    <a:pt x="24" y="61"/>
                    <a:pt x="24" y="61"/>
                  </a:cubicBezTo>
                  <a:cubicBezTo>
                    <a:pt x="41" y="51"/>
                    <a:pt x="56" y="42"/>
                    <a:pt x="70" y="33"/>
                  </a:cubicBezTo>
                  <a:cubicBezTo>
                    <a:pt x="76" y="30"/>
                    <a:pt x="76" y="30"/>
                    <a:pt x="76" y="30"/>
                  </a:cubicBezTo>
                  <a:cubicBezTo>
                    <a:pt x="58" y="0"/>
                    <a:pt x="58" y="0"/>
                    <a:pt x="58" y="0"/>
                  </a:cubicBezTo>
                  <a:lnTo>
                    <a:pt x="5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89" name="Freeform 196"/>
            <p:cNvSpPr>
              <a:spLocks/>
            </p:cNvSpPr>
            <p:nvPr/>
          </p:nvSpPr>
          <p:spPr bwMode="black">
            <a:xfrm>
              <a:off x="8297863" y="2754313"/>
              <a:ext cx="57150" cy="50800"/>
            </a:xfrm>
            <a:custGeom>
              <a:avLst/>
              <a:gdLst>
                <a:gd name="T0" fmla="*/ 49 w 77"/>
                <a:gd name="T1" fmla="*/ 5 h 68"/>
                <a:gd name="T2" fmla="*/ 7 w 77"/>
                <a:gd name="T3" fmla="*/ 34 h 68"/>
                <a:gd name="T4" fmla="*/ 0 w 77"/>
                <a:gd name="T5" fmla="*/ 39 h 68"/>
                <a:gd name="T6" fmla="*/ 19 w 77"/>
                <a:gd name="T7" fmla="*/ 68 h 68"/>
                <a:gd name="T8" fmla="*/ 26 w 77"/>
                <a:gd name="T9" fmla="*/ 64 h 68"/>
                <a:gd name="T10" fmla="*/ 71 w 77"/>
                <a:gd name="T11" fmla="*/ 33 h 68"/>
                <a:gd name="T12" fmla="*/ 77 w 77"/>
                <a:gd name="T13" fmla="*/ 28 h 68"/>
                <a:gd name="T14" fmla="*/ 55 w 77"/>
                <a:gd name="T15" fmla="*/ 0 h 68"/>
                <a:gd name="T16" fmla="*/ 49 w 77"/>
                <a:gd name="T17"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8">
                  <a:moveTo>
                    <a:pt x="49" y="5"/>
                  </a:moveTo>
                  <a:cubicBezTo>
                    <a:pt x="40" y="12"/>
                    <a:pt x="26" y="22"/>
                    <a:pt x="7" y="34"/>
                  </a:cubicBezTo>
                  <a:cubicBezTo>
                    <a:pt x="0" y="39"/>
                    <a:pt x="0" y="39"/>
                    <a:pt x="0" y="39"/>
                  </a:cubicBezTo>
                  <a:cubicBezTo>
                    <a:pt x="19" y="68"/>
                    <a:pt x="19" y="68"/>
                    <a:pt x="19" y="68"/>
                  </a:cubicBezTo>
                  <a:cubicBezTo>
                    <a:pt x="26" y="64"/>
                    <a:pt x="26" y="64"/>
                    <a:pt x="26" y="64"/>
                  </a:cubicBezTo>
                  <a:cubicBezTo>
                    <a:pt x="46" y="51"/>
                    <a:pt x="61" y="41"/>
                    <a:pt x="71" y="33"/>
                  </a:cubicBezTo>
                  <a:cubicBezTo>
                    <a:pt x="77" y="28"/>
                    <a:pt x="77" y="28"/>
                    <a:pt x="77" y="28"/>
                  </a:cubicBezTo>
                  <a:cubicBezTo>
                    <a:pt x="55" y="0"/>
                    <a:pt x="55" y="0"/>
                    <a:pt x="55" y="0"/>
                  </a:cubicBezTo>
                  <a:lnTo>
                    <a:pt x="4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0" name="Freeform 197"/>
            <p:cNvSpPr>
              <a:spLocks/>
            </p:cNvSpPr>
            <p:nvPr/>
          </p:nvSpPr>
          <p:spPr bwMode="black">
            <a:xfrm>
              <a:off x="7313613" y="2935288"/>
              <a:ext cx="57150" cy="49213"/>
            </a:xfrm>
            <a:custGeom>
              <a:avLst/>
              <a:gdLst>
                <a:gd name="T0" fmla="*/ 24 w 77"/>
                <a:gd name="T1" fmla="*/ 4 h 65"/>
                <a:gd name="T2" fmla="*/ 18 w 77"/>
                <a:gd name="T3" fmla="*/ 0 h 65"/>
                <a:gd name="T4" fmla="*/ 0 w 77"/>
                <a:gd name="T5" fmla="*/ 30 h 65"/>
                <a:gd name="T6" fmla="*/ 7 w 77"/>
                <a:gd name="T7" fmla="*/ 34 h 65"/>
                <a:gd name="T8" fmla="*/ 53 w 77"/>
                <a:gd name="T9" fmla="*/ 61 h 65"/>
                <a:gd name="T10" fmla="*/ 59 w 77"/>
                <a:gd name="T11" fmla="*/ 65 h 65"/>
                <a:gd name="T12" fmla="*/ 77 w 77"/>
                <a:gd name="T13" fmla="*/ 34 h 65"/>
                <a:gd name="T14" fmla="*/ 71 w 77"/>
                <a:gd name="T15" fmla="*/ 31 h 65"/>
                <a:gd name="T16" fmla="*/ 24 w 77"/>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5">
                  <a:moveTo>
                    <a:pt x="24" y="4"/>
                  </a:moveTo>
                  <a:cubicBezTo>
                    <a:pt x="18" y="0"/>
                    <a:pt x="18" y="0"/>
                    <a:pt x="18" y="0"/>
                  </a:cubicBezTo>
                  <a:cubicBezTo>
                    <a:pt x="0" y="30"/>
                    <a:pt x="0" y="30"/>
                    <a:pt x="0" y="30"/>
                  </a:cubicBezTo>
                  <a:cubicBezTo>
                    <a:pt x="7" y="34"/>
                    <a:pt x="7" y="34"/>
                    <a:pt x="7" y="34"/>
                  </a:cubicBezTo>
                  <a:cubicBezTo>
                    <a:pt x="22" y="43"/>
                    <a:pt x="37" y="52"/>
                    <a:pt x="53" y="61"/>
                  </a:cubicBezTo>
                  <a:cubicBezTo>
                    <a:pt x="59" y="65"/>
                    <a:pt x="59" y="65"/>
                    <a:pt x="59" y="65"/>
                  </a:cubicBezTo>
                  <a:cubicBezTo>
                    <a:pt x="77" y="34"/>
                    <a:pt x="77" y="34"/>
                    <a:pt x="77" y="34"/>
                  </a:cubicBezTo>
                  <a:cubicBezTo>
                    <a:pt x="71" y="31"/>
                    <a:pt x="71" y="31"/>
                    <a:pt x="71" y="31"/>
                  </a:cubicBezTo>
                  <a:cubicBezTo>
                    <a:pt x="55" y="22"/>
                    <a:pt x="40" y="13"/>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1" name="Freeform 198"/>
            <p:cNvSpPr>
              <a:spLocks/>
            </p:cNvSpPr>
            <p:nvPr/>
          </p:nvSpPr>
          <p:spPr bwMode="black">
            <a:xfrm>
              <a:off x="7381875" y="2974975"/>
              <a:ext cx="57150" cy="49213"/>
            </a:xfrm>
            <a:custGeom>
              <a:avLst/>
              <a:gdLst>
                <a:gd name="T0" fmla="*/ 0 w 36"/>
                <a:gd name="T1" fmla="*/ 15 h 31"/>
                <a:gd name="T2" fmla="*/ 28 w 36"/>
                <a:gd name="T3" fmla="*/ 31 h 31"/>
                <a:gd name="T4" fmla="*/ 36 w 36"/>
                <a:gd name="T5" fmla="*/ 17 h 31"/>
                <a:gd name="T6" fmla="*/ 8 w 36"/>
                <a:gd name="T7" fmla="*/ 0 h 31"/>
                <a:gd name="T8" fmla="*/ 0 w 36"/>
                <a:gd name="T9" fmla="*/ 15 h 31"/>
              </a:gdLst>
              <a:ahLst/>
              <a:cxnLst>
                <a:cxn ang="0">
                  <a:pos x="T0" y="T1"/>
                </a:cxn>
                <a:cxn ang="0">
                  <a:pos x="T2" y="T3"/>
                </a:cxn>
                <a:cxn ang="0">
                  <a:pos x="T4" y="T5"/>
                </a:cxn>
                <a:cxn ang="0">
                  <a:pos x="T6" y="T7"/>
                </a:cxn>
                <a:cxn ang="0">
                  <a:pos x="T8" y="T9"/>
                </a:cxn>
              </a:cxnLst>
              <a:rect l="0" t="0" r="r" b="b"/>
              <a:pathLst>
                <a:path w="36" h="31">
                  <a:moveTo>
                    <a:pt x="0" y="15"/>
                  </a:moveTo>
                  <a:lnTo>
                    <a:pt x="28" y="31"/>
                  </a:lnTo>
                  <a:lnTo>
                    <a:pt x="36" y="17"/>
                  </a:lnTo>
                  <a:lnTo>
                    <a:pt x="8"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2" name="Freeform 199"/>
            <p:cNvSpPr>
              <a:spLocks/>
            </p:cNvSpPr>
            <p:nvPr/>
          </p:nvSpPr>
          <p:spPr bwMode="black">
            <a:xfrm>
              <a:off x="7243763" y="2895600"/>
              <a:ext cx="58738" cy="47625"/>
            </a:xfrm>
            <a:custGeom>
              <a:avLst/>
              <a:gdLst>
                <a:gd name="T0" fmla="*/ 24 w 77"/>
                <a:gd name="T1" fmla="*/ 4 h 64"/>
                <a:gd name="T2" fmla="*/ 17 w 77"/>
                <a:gd name="T3" fmla="*/ 0 h 64"/>
                <a:gd name="T4" fmla="*/ 0 w 77"/>
                <a:gd name="T5" fmla="*/ 31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4"/>
                  </a:moveTo>
                  <a:cubicBezTo>
                    <a:pt x="17" y="0"/>
                    <a:pt x="17" y="0"/>
                    <a:pt x="17" y="0"/>
                  </a:cubicBezTo>
                  <a:cubicBezTo>
                    <a:pt x="0" y="31"/>
                    <a:pt x="0" y="31"/>
                    <a:pt x="0" y="31"/>
                  </a:cubicBezTo>
                  <a:cubicBezTo>
                    <a:pt x="6" y="34"/>
                    <a:pt x="6" y="34"/>
                    <a:pt x="6" y="34"/>
                  </a:cubicBezTo>
                  <a:cubicBezTo>
                    <a:pt x="21" y="42"/>
                    <a:pt x="36" y="51"/>
                    <a:pt x="53" y="61"/>
                  </a:cubicBezTo>
                  <a:cubicBezTo>
                    <a:pt x="59" y="64"/>
                    <a:pt x="59" y="64"/>
                    <a:pt x="59" y="64"/>
                  </a:cubicBezTo>
                  <a:cubicBezTo>
                    <a:pt x="77" y="34"/>
                    <a:pt x="77" y="34"/>
                    <a:pt x="77" y="34"/>
                  </a:cubicBezTo>
                  <a:cubicBezTo>
                    <a:pt x="70" y="30"/>
                    <a:pt x="70" y="30"/>
                    <a:pt x="70" y="30"/>
                  </a:cubicBezTo>
                  <a:cubicBezTo>
                    <a:pt x="53" y="20"/>
                    <a:pt x="38" y="12"/>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3" name="Freeform 200"/>
            <p:cNvSpPr>
              <a:spLocks/>
            </p:cNvSpPr>
            <p:nvPr/>
          </p:nvSpPr>
          <p:spPr bwMode="black">
            <a:xfrm>
              <a:off x="7173913" y="2857500"/>
              <a:ext cx="57150" cy="47625"/>
            </a:xfrm>
            <a:custGeom>
              <a:avLst/>
              <a:gdLst>
                <a:gd name="T0" fmla="*/ 23 w 77"/>
                <a:gd name="T1" fmla="*/ 3 h 63"/>
                <a:gd name="T2" fmla="*/ 16 w 77"/>
                <a:gd name="T3" fmla="*/ 0 h 63"/>
                <a:gd name="T4" fmla="*/ 0 w 77"/>
                <a:gd name="T5" fmla="*/ 31 h 63"/>
                <a:gd name="T6" fmla="*/ 7 w 77"/>
                <a:gd name="T7" fmla="*/ 35 h 63"/>
                <a:gd name="T8" fmla="*/ 54 w 77"/>
                <a:gd name="T9" fmla="*/ 59 h 63"/>
                <a:gd name="T10" fmla="*/ 60 w 77"/>
                <a:gd name="T11" fmla="*/ 63 h 63"/>
                <a:gd name="T12" fmla="*/ 77 w 77"/>
                <a:gd name="T13" fmla="*/ 32 h 63"/>
                <a:gd name="T14" fmla="*/ 71 w 77"/>
                <a:gd name="T15" fmla="*/ 29 h 63"/>
                <a:gd name="T16" fmla="*/ 23 w 77"/>
                <a:gd name="T17"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3">
                  <a:moveTo>
                    <a:pt x="23" y="3"/>
                  </a:moveTo>
                  <a:cubicBezTo>
                    <a:pt x="16" y="0"/>
                    <a:pt x="16" y="0"/>
                    <a:pt x="16" y="0"/>
                  </a:cubicBezTo>
                  <a:cubicBezTo>
                    <a:pt x="0" y="31"/>
                    <a:pt x="0" y="31"/>
                    <a:pt x="0" y="31"/>
                  </a:cubicBezTo>
                  <a:cubicBezTo>
                    <a:pt x="7" y="35"/>
                    <a:pt x="7" y="35"/>
                    <a:pt x="7" y="35"/>
                  </a:cubicBezTo>
                  <a:cubicBezTo>
                    <a:pt x="20" y="41"/>
                    <a:pt x="36" y="50"/>
                    <a:pt x="54" y="59"/>
                  </a:cubicBezTo>
                  <a:cubicBezTo>
                    <a:pt x="60" y="63"/>
                    <a:pt x="60" y="63"/>
                    <a:pt x="60" y="63"/>
                  </a:cubicBezTo>
                  <a:cubicBezTo>
                    <a:pt x="77" y="32"/>
                    <a:pt x="77" y="32"/>
                    <a:pt x="77" y="32"/>
                  </a:cubicBezTo>
                  <a:cubicBezTo>
                    <a:pt x="71" y="29"/>
                    <a:pt x="71" y="29"/>
                    <a:pt x="71" y="29"/>
                  </a:cubicBezTo>
                  <a:cubicBezTo>
                    <a:pt x="52" y="18"/>
                    <a:pt x="36" y="10"/>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4" name="Freeform 201"/>
            <p:cNvSpPr>
              <a:spLocks/>
            </p:cNvSpPr>
            <p:nvPr/>
          </p:nvSpPr>
          <p:spPr bwMode="black">
            <a:xfrm>
              <a:off x="7099300" y="2835275"/>
              <a:ext cx="57150" cy="34925"/>
            </a:xfrm>
            <a:custGeom>
              <a:avLst/>
              <a:gdLst>
                <a:gd name="T0" fmla="*/ 60 w 76"/>
                <a:gd name="T1" fmla="*/ 10 h 47"/>
                <a:gd name="T2" fmla="*/ 58 w 76"/>
                <a:gd name="T3" fmla="*/ 10 h 47"/>
                <a:gd name="T4" fmla="*/ 18 w 76"/>
                <a:gd name="T5" fmla="*/ 2 h 47"/>
                <a:gd name="T6" fmla="*/ 11 w 76"/>
                <a:gd name="T7" fmla="*/ 0 h 47"/>
                <a:gd name="T8" fmla="*/ 0 w 76"/>
                <a:gd name="T9" fmla="*/ 33 h 47"/>
                <a:gd name="T10" fmla="*/ 7 w 76"/>
                <a:gd name="T11" fmla="*/ 35 h 47"/>
                <a:gd name="T12" fmla="*/ 55 w 76"/>
                <a:gd name="T13" fmla="*/ 45 h 47"/>
                <a:gd name="T14" fmla="*/ 60 w 76"/>
                <a:gd name="T15" fmla="*/ 45 h 47"/>
                <a:gd name="T16" fmla="*/ 61 w 76"/>
                <a:gd name="T17" fmla="*/ 45 h 47"/>
                <a:gd name="T18" fmla="*/ 68 w 76"/>
                <a:gd name="T19" fmla="*/ 47 h 47"/>
                <a:gd name="T20" fmla="*/ 76 w 76"/>
                <a:gd name="T21" fmla="*/ 13 h 47"/>
                <a:gd name="T22" fmla="*/ 69 w 76"/>
                <a:gd name="T23" fmla="*/ 11 h 47"/>
                <a:gd name="T24" fmla="*/ 60 w 76"/>
                <a:gd name="T25"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47">
                  <a:moveTo>
                    <a:pt x="60" y="10"/>
                  </a:moveTo>
                  <a:cubicBezTo>
                    <a:pt x="58" y="10"/>
                    <a:pt x="58" y="10"/>
                    <a:pt x="58" y="10"/>
                  </a:cubicBezTo>
                  <a:cubicBezTo>
                    <a:pt x="49" y="11"/>
                    <a:pt x="35" y="8"/>
                    <a:pt x="18" y="2"/>
                  </a:cubicBezTo>
                  <a:cubicBezTo>
                    <a:pt x="11" y="0"/>
                    <a:pt x="11" y="0"/>
                    <a:pt x="11" y="0"/>
                  </a:cubicBezTo>
                  <a:cubicBezTo>
                    <a:pt x="0" y="33"/>
                    <a:pt x="0" y="33"/>
                    <a:pt x="0" y="33"/>
                  </a:cubicBezTo>
                  <a:cubicBezTo>
                    <a:pt x="7" y="35"/>
                    <a:pt x="7" y="35"/>
                    <a:pt x="7" y="35"/>
                  </a:cubicBezTo>
                  <a:cubicBezTo>
                    <a:pt x="20" y="40"/>
                    <a:pt x="39" y="45"/>
                    <a:pt x="55" y="45"/>
                  </a:cubicBezTo>
                  <a:cubicBezTo>
                    <a:pt x="57" y="45"/>
                    <a:pt x="59" y="45"/>
                    <a:pt x="60" y="45"/>
                  </a:cubicBezTo>
                  <a:cubicBezTo>
                    <a:pt x="60" y="45"/>
                    <a:pt x="61" y="45"/>
                    <a:pt x="61" y="45"/>
                  </a:cubicBezTo>
                  <a:cubicBezTo>
                    <a:pt x="68" y="47"/>
                    <a:pt x="68" y="47"/>
                    <a:pt x="68" y="47"/>
                  </a:cubicBezTo>
                  <a:cubicBezTo>
                    <a:pt x="76" y="13"/>
                    <a:pt x="76" y="13"/>
                    <a:pt x="76" y="13"/>
                  </a:cubicBezTo>
                  <a:cubicBezTo>
                    <a:pt x="69" y="11"/>
                    <a:pt x="69" y="11"/>
                    <a:pt x="69" y="11"/>
                  </a:cubicBezTo>
                  <a:cubicBezTo>
                    <a:pt x="66" y="10"/>
                    <a:pt x="63" y="10"/>
                    <a:pt x="6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5" name="Freeform 202"/>
            <p:cNvSpPr>
              <a:spLocks/>
            </p:cNvSpPr>
            <p:nvPr/>
          </p:nvSpPr>
          <p:spPr bwMode="black">
            <a:xfrm>
              <a:off x="7721600" y="3168650"/>
              <a:ext cx="55563" cy="30163"/>
            </a:xfrm>
            <a:custGeom>
              <a:avLst/>
              <a:gdLst>
                <a:gd name="T0" fmla="*/ 57 w 74"/>
                <a:gd name="T1" fmla="*/ 3 h 40"/>
                <a:gd name="T2" fmla="*/ 53 w 74"/>
                <a:gd name="T3" fmla="*/ 4 h 40"/>
                <a:gd name="T4" fmla="*/ 11 w 74"/>
                <a:gd name="T5" fmla="*/ 4 h 40"/>
                <a:gd name="T6" fmla="*/ 3 w 74"/>
                <a:gd name="T7" fmla="*/ 3 h 40"/>
                <a:gd name="T8" fmla="*/ 0 w 74"/>
                <a:gd name="T9" fmla="*/ 38 h 40"/>
                <a:gd name="T10" fmla="*/ 7 w 74"/>
                <a:gd name="T11" fmla="*/ 39 h 40"/>
                <a:gd name="T12" fmla="*/ 32 w 74"/>
                <a:gd name="T13" fmla="*/ 40 h 40"/>
                <a:gd name="T14" fmla="*/ 60 w 74"/>
                <a:gd name="T15" fmla="*/ 38 h 40"/>
                <a:gd name="T16" fmla="*/ 67 w 74"/>
                <a:gd name="T17" fmla="*/ 36 h 40"/>
                <a:gd name="T18" fmla="*/ 74 w 74"/>
                <a:gd name="T19" fmla="*/ 34 h 40"/>
                <a:gd name="T20" fmla="*/ 64 w 74"/>
                <a:gd name="T21" fmla="*/ 0 h 40"/>
                <a:gd name="T22" fmla="*/ 57 w 74"/>
                <a:gd name="T2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 h="40">
                  <a:moveTo>
                    <a:pt x="57" y="3"/>
                  </a:moveTo>
                  <a:cubicBezTo>
                    <a:pt x="56" y="3"/>
                    <a:pt x="55" y="3"/>
                    <a:pt x="53" y="4"/>
                  </a:cubicBezTo>
                  <a:cubicBezTo>
                    <a:pt x="43" y="5"/>
                    <a:pt x="28" y="6"/>
                    <a:pt x="11" y="4"/>
                  </a:cubicBezTo>
                  <a:cubicBezTo>
                    <a:pt x="3" y="3"/>
                    <a:pt x="3" y="3"/>
                    <a:pt x="3" y="3"/>
                  </a:cubicBezTo>
                  <a:cubicBezTo>
                    <a:pt x="0" y="38"/>
                    <a:pt x="0" y="38"/>
                    <a:pt x="0" y="38"/>
                  </a:cubicBezTo>
                  <a:cubicBezTo>
                    <a:pt x="7" y="39"/>
                    <a:pt x="7" y="39"/>
                    <a:pt x="7" y="39"/>
                  </a:cubicBezTo>
                  <a:cubicBezTo>
                    <a:pt x="16" y="40"/>
                    <a:pt x="25" y="40"/>
                    <a:pt x="32" y="40"/>
                  </a:cubicBezTo>
                  <a:cubicBezTo>
                    <a:pt x="43" y="40"/>
                    <a:pt x="52" y="40"/>
                    <a:pt x="60" y="38"/>
                  </a:cubicBezTo>
                  <a:cubicBezTo>
                    <a:pt x="62" y="38"/>
                    <a:pt x="65" y="37"/>
                    <a:pt x="67" y="36"/>
                  </a:cubicBezTo>
                  <a:cubicBezTo>
                    <a:pt x="74" y="34"/>
                    <a:pt x="74" y="34"/>
                    <a:pt x="74" y="34"/>
                  </a:cubicBezTo>
                  <a:cubicBezTo>
                    <a:pt x="64" y="0"/>
                    <a:pt x="64" y="0"/>
                    <a:pt x="64" y="0"/>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6" name="Freeform 203"/>
            <p:cNvSpPr>
              <a:spLocks/>
            </p:cNvSpPr>
            <p:nvPr/>
          </p:nvSpPr>
          <p:spPr bwMode="black">
            <a:xfrm>
              <a:off x="7583488" y="3100388"/>
              <a:ext cx="49213" cy="58738"/>
            </a:xfrm>
            <a:custGeom>
              <a:avLst/>
              <a:gdLst>
                <a:gd name="T0" fmla="*/ 49 w 64"/>
                <a:gd name="T1" fmla="*/ 34 h 78"/>
                <a:gd name="T2" fmla="*/ 49 w 64"/>
                <a:gd name="T3" fmla="*/ 33 h 78"/>
                <a:gd name="T4" fmla="*/ 33 w 64"/>
                <a:gd name="T5" fmla="*/ 6 h 78"/>
                <a:gd name="T6" fmla="*/ 29 w 64"/>
                <a:gd name="T7" fmla="*/ 0 h 78"/>
                <a:gd name="T8" fmla="*/ 0 w 64"/>
                <a:gd name="T9" fmla="*/ 19 h 78"/>
                <a:gd name="T10" fmla="*/ 4 w 64"/>
                <a:gd name="T11" fmla="*/ 26 h 78"/>
                <a:gd name="T12" fmla="*/ 18 w 64"/>
                <a:gd name="T13" fmla="*/ 50 h 78"/>
                <a:gd name="T14" fmla="*/ 31 w 64"/>
                <a:gd name="T15" fmla="*/ 72 h 78"/>
                <a:gd name="T16" fmla="*/ 35 w 64"/>
                <a:gd name="T17" fmla="*/ 78 h 78"/>
                <a:gd name="T18" fmla="*/ 64 w 64"/>
                <a:gd name="T19" fmla="*/ 59 h 78"/>
                <a:gd name="T20" fmla="*/ 60 w 64"/>
                <a:gd name="T21" fmla="*/ 52 h 78"/>
                <a:gd name="T22" fmla="*/ 49 w 64"/>
                <a:gd name="T2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78">
                  <a:moveTo>
                    <a:pt x="49" y="34"/>
                  </a:moveTo>
                  <a:cubicBezTo>
                    <a:pt x="49" y="33"/>
                    <a:pt x="49" y="33"/>
                    <a:pt x="49" y="33"/>
                  </a:cubicBezTo>
                  <a:cubicBezTo>
                    <a:pt x="44" y="25"/>
                    <a:pt x="39" y="15"/>
                    <a:pt x="33" y="6"/>
                  </a:cubicBezTo>
                  <a:cubicBezTo>
                    <a:pt x="29" y="0"/>
                    <a:pt x="29" y="0"/>
                    <a:pt x="29" y="0"/>
                  </a:cubicBezTo>
                  <a:cubicBezTo>
                    <a:pt x="0" y="19"/>
                    <a:pt x="0" y="19"/>
                    <a:pt x="0" y="19"/>
                  </a:cubicBezTo>
                  <a:cubicBezTo>
                    <a:pt x="4" y="26"/>
                    <a:pt x="4" y="26"/>
                    <a:pt x="4" y="26"/>
                  </a:cubicBezTo>
                  <a:cubicBezTo>
                    <a:pt x="9" y="34"/>
                    <a:pt x="14" y="43"/>
                    <a:pt x="18" y="50"/>
                  </a:cubicBezTo>
                  <a:cubicBezTo>
                    <a:pt x="22" y="58"/>
                    <a:pt x="27" y="65"/>
                    <a:pt x="31" y="72"/>
                  </a:cubicBezTo>
                  <a:cubicBezTo>
                    <a:pt x="35" y="78"/>
                    <a:pt x="35" y="78"/>
                    <a:pt x="35" y="78"/>
                  </a:cubicBezTo>
                  <a:cubicBezTo>
                    <a:pt x="64" y="59"/>
                    <a:pt x="64" y="59"/>
                    <a:pt x="64" y="59"/>
                  </a:cubicBezTo>
                  <a:cubicBezTo>
                    <a:pt x="60" y="52"/>
                    <a:pt x="60" y="52"/>
                    <a:pt x="60" y="52"/>
                  </a:cubicBezTo>
                  <a:cubicBezTo>
                    <a:pt x="57" y="47"/>
                    <a:pt x="53" y="41"/>
                    <a:pt x="4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7" name="Freeform 204"/>
            <p:cNvSpPr>
              <a:spLocks/>
            </p:cNvSpPr>
            <p:nvPr/>
          </p:nvSpPr>
          <p:spPr bwMode="black">
            <a:xfrm>
              <a:off x="7521575" y="3054350"/>
              <a:ext cx="55563" cy="47625"/>
            </a:xfrm>
            <a:custGeom>
              <a:avLst/>
              <a:gdLst>
                <a:gd name="T0" fmla="*/ 23 w 75"/>
                <a:gd name="T1" fmla="*/ 4 h 62"/>
                <a:gd name="T2" fmla="*/ 17 w 75"/>
                <a:gd name="T3" fmla="*/ 0 h 62"/>
                <a:gd name="T4" fmla="*/ 0 w 75"/>
                <a:gd name="T5" fmla="*/ 31 h 62"/>
                <a:gd name="T6" fmla="*/ 6 w 75"/>
                <a:gd name="T7" fmla="*/ 35 h 62"/>
                <a:gd name="T8" fmla="*/ 57 w 75"/>
                <a:gd name="T9" fmla="*/ 59 h 62"/>
                <a:gd name="T10" fmla="*/ 66 w 75"/>
                <a:gd name="T11" fmla="*/ 62 h 62"/>
                <a:gd name="T12" fmla="*/ 75 w 75"/>
                <a:gd name="T13" fmla="*/ 28 h 62"/>
                <a:gd name="T14" fmla="*/ 66 w 75"/>
                <a:gd name="T15" fmla="*/ 25 h 62"/>
                <a:gd name="T16" fmla="*/ 23 w 75"/>
                <a:gd name="T1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2">
                  <a:moveTo>
                    <a:pt x="23" y="4"/>
                  </a:moveTo>
                  <a:cubicBezTo>
                    <a:pt x="17" y="0"/>
                    <a:pt x="17" y="0"/>
                    <a:pt x="17" y="0"/>
                  </a:cubicBezTo>
                  <a:cubicBezTo>
                    <a:pt x="0" y="31"/>
                    <a:pt x="0" y="31"/>
                    <a:pt x="0" y="31"/>
                  </a:cubicBezTo>
                  <a:cubicBezTo>
                    <a:pt x="6" y="35"/>
                    <a:pt x="6" y="35"/>
                    <a:pt x="6" y="35"/>
                  </a:cubicBezTo>
                  <a:cubicBezTo>
                    <a:pt x="42" y="54"/>
                    <a:pt x="52" y="58"/>
                    <a:pt x="57" y="59"/>
                  </a:cubicBezTo>
                  <a:cubicBezTo>
                    <a:pt x="66" y="62"/>
                    <a:pt x="66" y="62"/>
                    <a:pt x="66" y="62"/>
                  </a:cubicBezTo>
                  <a:cubicBezTo>
                    <a:pt x="75" y="28"/>
                    <a:pt x="75" y="28"/>
                    <a:pt x="75" y="28"/>
                  </a:cubicBezTo>
                  <a:cubicBezTo>
                    <a:pt x="66" y="25"/>
                    <a:pt x="66" y="25"/>
                    <a:pt x="66" y="25"/>
                  </a:cubicBezTo>
                  <a:cubicBezTo>
                    <a:pt x="65" y="25"/>
                    <a:pt x="58" y="2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8" name="Freeform 205"/>
            <p:cNvSpPr>
              <a:spLocks/>
            </p:cNvSpPr>
            <p:nvPr/>
          </p:nvSpPr>
          <p:spPr bwMode="black">
            <a:xfrm>
              <a:off x="7640638" y="3154363"/>
              <a:ext cx="57150" cy="38100"/>
            </a:xfrm>
            <a:custGeom>
              <a:avLst/>
              <a:gdLst>
                <a:gd name="T0" fmla="*/ 19 w 76"/>
                <a:gd name="T1" fmla="*/ 3 h 52"/>
                <a:gd name="T2" fmla="*/ 12 w 76"/>
                <a:gd name="T3" fmla="*/ 0 h 52"/>
                <a:gd name="T4" fmla="*/ 0 w 76"/>
                <a:gd name="T5" fmla="*/ 33 h 52"/>
                <a:gd name="T6" fmla="*/ 7 w 76"/>
                <a:gd name="T7" fmla="*/ 36 h 52"/>
                <a:gd name="T8" fmla="*/ 61 w 76"/>
                <a:gd name="T9" fmla="*/ 51 h 52"/>
                <a:gd name="T10" fmla="*/ 68 w 76"/>
                <a:gd name="T11" fmla="*/ 52 h 52"/>
                <a:gd name="T12" fmla="*/ 76 w 76"/>
                <a:gd name="T13" fmla="*/ 18 h 52"/>
                <a:gd name="T14" fmla="*/ 68 w 76"/>
                <a:gd name="T15" fmla="*/ 16 h 52"/>
                <a:gd name="T16" fmla="*/ 19 w 76"/>
                <a:gd name="T17" fmla="*/ 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2">
                  <a:moveTo>
                    <a:pt x="19" y="3"/>
                  </a:moveTo>
                  <a:cubicBezTo>
                    <a:pt x="12" y="0"/>
                    <a:pt x="12" y="0"/>
                    <a:pt x="12" y="0"/>
                  </a:cubicBezTo>
                  <a:cubicBezTo>
                    <a:pt x="0" y="33"/>
                    <a:pt x="0" y="33"/>
                    <a:pt x="0" y="33"/>
                  </a:cubicBezTo>
                  <a:cubicBezTo>
                    <a:pt x="7" y="36"/>
                    <a:pt x="7" y="36"/>
                    <a:pt x="7" y="36"/>
                  </a:cubicBezTo>
                  <a:cubicBezTo>
                    <a:pt x="23" y="41"/>
                    <a:pt x="41" y="46"/>
                    <a:pt x="61" y="51"/>
                  </a:cubicBezTo>
                  <a:cubicBezTo>
                    <a:pt x="68" y="52"/>
                    <a:pt x="68" y="52"/>
                    <a:pt x="68" y="52"/>
                  </a:cubicBezTo>
                  <a:cubicBezTo>
                    <a:pt x="76" y="18"/>
                    <a:pt x="76" y="18"/>
                    <a:pt x="76" y="18"/>
                  </a:cubicBezTo>
                  <a:cubicBezTo>
                    <a:pt x="68" y="16"/>
                    <a:pt x="68" y="16"/>
                    <a:pt x="68" y="16"/>
                  </a:cubicBezTo>
                  <a:cubicBezTo>
                    <a:pt x="50" y="12"/>
                    <a:pt x="33" y="8"/>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99" name="Freeform 206"/>
            <p:cNvSpPr>
              <a:spLocks/>
            </p:cNvSpPr>
            <p:nvPr/>
          </p:nvSpPr>
          <p:spPr bwMode="black">
            <a:xfrm>
              <a:off x="7451725" y="3016250"/>
              <a:ext cx="57150" cy="47625"/>
            </a:xfrm>
            <a:custGeom>
              <a:avLst/>
              <a:gdLst>
                <a:gd name="T0" fmla="*/ 24 w 77"/>
                <a:gd name="T1" fmla="*/ 3 h 64"/>
                <a:gd name="T2" fmla="*/ 17 w 77"/>
                <a:gd name="T3" fmla="*/ 0 h 64"/>
                <a:gd name="T4" fmla="*/ 0 w 77"/>
                <a:gd name="T5" fmla="*/ 30 h 64"/>
                <a:gd name="T6" fmla="*/ 6 w 77"/>
                <a:gd name="T7" fmla="*/ 34 h 64"/>
                <a:gd name="T8" fmla="*/ 53 w 77"/>
                <a:gd name="T9" fmla="*/ 61 h 64"/>
                <a:gd name="T10" fmla="*/ 59 w 77"/>
                <a:gd name="T11" fmla="*/ 64 h 64"/>
                <a:gd name="T12" fmla="*/ 77 w 77"/>
                <a:gd name="T13" fmla="*/ 34 h 64"/>
                <a:gd name="T14" fmla="*/ 70 w 77"/>
                <a:gd name="T15" fmla="*/ 30 h 64"/>
                <a:gd name="T16" fmla="*/ 24 w 77"/>
                <a:gd name="T17"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64">
                  <a:moveTo>
                    <a:pt x="24" y="3"/>
                  </a:moveTo>
                  <a:cubicBezTo>
                    <a:pt x="17" y="0"/>
                    <a:pt x="17" y="0"/>
                    <a:pt x="17" y="0"/>
                  </a:cubicBezTo>
                  <a:cubicBezTo>
                    <a:pt x="0" y="30"/>
                    <a:pt x="0" y="30"/>
                    <a:pt x="0" y="30"/>
                  </a:cubicBezTo>
                  <a:cubicBezTo>
                    <a:pt x="6" y="34"/>
                    <a:pt x="6" y="34"/>
                    <a:pt x="6" y="34"/>
                  </a:cubicBezTo>
                  <a:cubicBezTo>
                    <a:pt x="23" y="43"/>
                    <a:pt x="38" y="52"/>
                    <a:pt x="53" y="61"/>
                  </a:cubicBezTo>
                  <a:cubicBezTo>
                    <a:pt x="59" y="64"/>
                    <a:pt x="59" y="64"/>
                    <a:pt x="59" y="64"/>
                  </a:cubicBezTo>
                  <a:cubicBezTo>
                    <a:pt x="77" y="34"/>
                    <a:pt x="77" y="34"/>
                    <a:pt x="77" y="34"/>
                  </a:cubicBezTo>
                  <a:cubicBezTo>
                    <a:pt x="70" y="30"/>
                    <a:pt x="70" y="30"/>
                    <a:pt x="70" y="30"/>
                  </a:cubicBezTo>
                  <a:cubicBezTo>
                    <a:pt x="56" y="22"/>
                    <a:pt x="41" y="1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sp>
          <p:nvSpPr>
            <p:cNvPr id="100" name="Freeform 207"/>
            <p:cNvSpPr>
              <a:spLocks noEditPoints="1"/>
            </p:cNvSpPr>
            <p:nvPr/>
          </p:nvSpPr>
          <p:spPr bwMode="black">
            <a:xfrm>
              <a:off x="7108824" y="2208212"/>
              <a:ext cx="1198562" cy="892175"/>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200">
                <a:solidFill>
                  <a:srgbClr val="505050"/>
                </a:solidFill>
              </a:endParaRPr>
            </a:p>
          </p:txBody>
        </p:sp>
      </p:grpSp>
      <p:sp>
        <p:nvSpPr>
          <p:cNvPr id="101" name="TextBox 100"/>
          <p:cNvSpPr txBox="1"/>
          <p:nvPr/>
        </p:nvSpPr>
        <p:spPr>
          <a:xfrm>
            <a:off x="7835404" y="2895288"/>
            <a:ext cx="3651486" cy="753369"/>
          </a:xfrm>
          <a:prstGeom prst="rect">
            <a:avLst/>
          </a:prstGeom>
          <a:noFill/>
        </p:spPr>
        <p:txBody>
          <a:bodyPr wrap="square" lIns="0" tIns="0" rIns="0" bIns="0" rtlCol="0">
            <a:spAutoFit/>
          </a:bodyPr>
          <a:lstStyle/>
          <a:p>
            <a:pPr algn="ctr" defTabSz="932560"/>
            <a:r>
              <a:rPr lang="en-US" sz="2400" b="1" dirty="0">
                <a:solidFill>
                  <a:srgbClr val="505050">
                    <a:alpha val="99000"/>
                  </a:srgbClr>
                </a:solidFill>
              </a:rPr>
              <a:t>Load-Balanced Traffic (TCP/</a:t>
            </a:r>
            <a:r>
              <a:rPr lang="en-US" sz="2400" b="1" dirty="0" err="1">
                <a:solidFill>
                  <a:srgbClr val="505050">
                    <a:alpha val="99000"/>
                  </a:srgbClr>
                </a:solidFill>
              </a:rPr>
              <a:t>UDP</a:t>
            </a:r>
            <a:r>
              <a:rPr lang="en-US" sz="2400" b="1" dirty="0">
                <a:solidFill>
                  <a:srgbClr val="505050">
                    <a:alpha val="99000"/>
                  </a:srgbClr>
                </a:solidFill>
              </a:rPr>
              <a:t>)</a:t>
            </a:r>
          </a:p>
        </p:txBody>
      </p:sp>
      <p:cxnSp>
        <p:nvCxnSpPr>
          <p:cNvPr id="102" name="Straight Arrow Connector 101"/>
          <p:cNvCxnSpPr>
            <a:stCxn id="52" idx="3"/>
            <a:endCxn id="85" idx="3"/>
          </p:cNvCxnSpPr>
          <p:nvPr/>
        </p:nvCxnSpPr>
        <p:spPr>
          <a:xfrm flipH="1" flipV="1">
            <a:off x="6830006" y="1624765"/>
            <a:ext cx="1969064" cy="596659"/>
          </a:xfrm>
          <a:prstGeom prst="straightConnector1">
            <a:avLst/>
          </a:prstGeom>
          <a:ln w="38100">
            <a:solidFill>
              <a:srgbClr val="000000">
                <a:alpha val="50000"/>
              </a:srgbClr>
            </a:solidFill>
            <a:tailEnd type="stealth" w="lg" len="lg"/>
          </a:ln>
        </p:spPr>
        <p:style>
          <a:lnRef idx="3">
            <a:schemeClr val="accent1"/>
          </a:lnRef>
          <a:fillRef idx="0">
            <a:schemeClr val="accent1"/>
          </a:fillRef>
          <a:effectRef idx="2">
            <a:schemeClr val="accent1"/>
          </a:effectRef>
          <a:fontRef idx="minor">
            <a:schemeClr val="tx1"/>
          </a:fontRef>
        </p:style>
      </p:cxnSp>
      <p:sp>
        <p:nvSpPr>
          <p:cNvPr id="3" name="Right Brace 2"/>
          <p:cNvSpPr/>
          <p:nvPr/>
        </p:nvSpPr>
        <p:spPr>
          <a:xfrm rot="16200000">
            <a:off x="1515525" y="1059441"/>
            <a:ext cx="721180" cy="2521146"/>
          </a:xfrm>
          <a:prstGeom prst="rightBrace">
            <a:avLst>
              <a:gd name="adj1" fmla="val 8333"/>
              <a:gd name="adj2" fmla="val 51035"/>
            </a:avLst>
          </a:prstGeom>
          <a:ln w="38100">
            <a:solidFill>
              <a:srgbClr val="000000">
                <a:alpha val="50000"/>
              </a:srgbClr>
            </a:solidFill>
          </a:ln>
        </p:spPr>
        <p:style>
          <a:lnRef idx="3">
            <a:schemeClr val="accent1"/>
          </a:lnRef>
          <a:fillRef idx="0">
            <a:schemeClr val="accent1"/>
          </a:fillRef>
          <a:effectRef idx="2">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
        <p:nvSpPr>
          <p:cNvPr id="103" name="TextBox 102"/>
          <p:cNvSpPr txBox="1"/>
          <p:nvPr/>
        </p:nvSpPr>
        <p:spPr>
          <a:xfrm>
            <a:off x="50373" y="1267506"/>
            <a:ext cx="3651486" cy="507831"/>
          </a:xfrm>
          <a:prstGeom prst="rect">
            <a:avLst/>
          </a:prstGeom>
          <a:noFill/>
        </p:spPr>
        <p:txBody>
          <a:bodyPr wrap="square" lIns="0" tIns="0" rIns="0" bIns="0" rtlCol="0">
            <a:spAutoFit/>
          </a:bodyPr>
          <a:lstStyle/>
          <a:p>
            <a:pPr algn="ctr" defTabSz="932560"/>
            <a:r>
              <a:rPr lang="en-US" sz="3300" b="1" dirty="0">
                <a:solidFill>
                  <a:srgbClr val="505050">
                    <a:alpha val="99000"/>
                  </a:srgbClr>
                </a:solidFill>
              </a:rPr>
              <a:t>Availability Set</a:t>
            </a:r>
          </a:p>
        </p:txBody>
      </p:sp>
      <p:cxnSp>
        <p:nvCxnSpPr>
          <p:cNvPr id="104" name="Straight Arrow Connector 103"/>
          <p:cNvCxnSpPr>
            <a:stCxn id="100" idx="6"/>
            <a:endCxn id="27" idx="0"/>
          </p:cNvCxnSpPr>
          <p:nvPr/>
        </p:nvCxnSpPr>
        <p:spPr>
          <a:xfrm flipH="1">
            <a:off x="1246612" y="1652763"/>
            <a:ext cx="4670281" cy="2019168"/>
          </a:xfrm>
          <a:prstGeom prst="straightConnector1">
            <a:avLst/>
          </a:prstGeom>
          <a:ln w="38100">
            <a:solidFill>
              <a:srgbClr val="000000">
                <a:alpha val="50000"/>
              </a:srgbClr>
            </a:solidFill>
            <a:tailEnd type="stealth" w="lg" len="lg"/>
          </a:ln>
        </p:spPr>
        <p:style>
          <a:lnRef idx="3">
            <a:schemeClr val="accent1"/>
          </a:lnRef>
          <a:fillRef idx="0">
            <a:schemeClr val="accent1"/>
          </a:fillRef>
          <a:effectRef idx="2">
            <a:schemeClr val="accent1"/>
          </a:effectRef>
          <a:fontRef idx="minor">
            <a:schemeClr val="tx1"/>
          </a:fontRef>
        </p:style>
      </p:cxnSp>
      <p:cxnSp>
        <p:nvCxnSpPr>
          <p:cNvPr id="105" name="Straight Arrow Connector 104"/>
          <p:cNvCxnSpPr>
            <a:stCxn id="100" idx="6"/>
          </p:cNvCxnSpPr>
          <p:nvPr/>
        </p:nvCxnSpPr>
        <p:spPr>
          <a:xfrm flipH="1">
            <a:off x="2482910" y="1652763"/>
            <a:ext cx="3433983" cy="2967468"/>
          </a:xfrm>
          <a:prstGeom prst="straightConnector1">
            <a:avLst/>
          </a:prstGeom>
          <a:ln w="38100">
            <a:solidFill>
              <a:srgbClr val="000000">
                <a:alpha val="50000"/>
              </a:srgbClr>
            </a:solidFill>
            <a:tailEnd type="stealth" w="lg" len="lg"/>
          </a:ln>
        </p:spPr>
        <p:style>
          <a:lnRef idx="3">
            <a:schemeClr val="accent1"/>
          </a:lnRef>
          <a:fillRef idx="0">
            <a:schemeClr val="accent1"/>
          </a:fillRef>
          <a:effectRef idx="2">
            <a:schemeClr val="accent1"/>
          </a:effectRef>
          <a:fontRef idx="minor">
            <a:schemeClr val="tx1"/>
          </a:fontRef>
        </p:style>
      </p:cxnSp>
      <p:cxnSp>
        <p:nvCxnSpPr>
          <p:cNvPr id="106" name="Straight Arrow Connector 105"/>
          <p:cNvCxnSpPr>
            <a:stCxn id="100" idx="5"/>
          </p:cNvCxnSpPr>
          <p:nvPr/>
        </p:nvCxnSpPr>
        <p:spPr>
          <a:xfrm flipH="1">
            <a:off x="4783299" y="1674209"/>
            <a:ext cx="1101724" cy="3763051"/>
          </a:xfrm>
          <a:prstGeom prst="straightConnector1">
            <a:avLst/>
          </a:prstGeom>
          <a:ln w="38100">
            <a:solidFill>
              <a:srgbClr val="000000">
                <a:alpha val="50000"/>
              </a:srgbClr>
            </a:solidFill>
            <a:tailEnd type="stealth" w="lg" len="lg"/>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79653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500"/>
                                        <p:tgtEl>
                                          <p:spTgt spid="10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wipe(right)">
                                      <p:cBhvr>
                                        <p:cTn id="23" dur="500"/>
                                        <p:tgtEl>
                                          <p:spTgt spid="102"/>
                                        </p:tgtEl>
                                      </p:cBhvr>
                                    </p:animEffect>
                                  </p:childTnLst>
                                </p:cTn>
                              </p:par>
                              <p:par>
                                <p:cTn id="24" presetID="10"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childTnLst>
                                </p:cTn>
                              </p:par>
                              <p:par>
                                <p:cTn id="33" presetID="10" presetClass="entr" presetSubtype="0" fill="hold" nodeType="with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wipe(up)">
                                      <p:cBhvr>
                                        <p:cTn id="39" dur="500"/>
                                        <p:tgtEl>
                                          <p:spTgt spid="104"/>
                                        </p:tgtEl>
                                      </p:cBhvr>
                                    </p:animEffect>
                                  </p:childTnLst>
                                </p:cTn>
                              </p:par>
                              <p:par>
                                <p:cTn id="40" presetID="22" presetClass="entr" presetSubtype="1" fill="hold" nodeType="with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up)">
                                      <p:cBhvr>
                                        <p:cTn id="42" dur="500"/>
                                        <p:tgtEl>
                                          <p:spTgt spid="105"/>
                                        </p:tgtEl>
                                      </p:cBhvr>
                                    </p:animEffect>
                                  </p:childTnLst>
                                </p:cTn>
                              </p:par>
                              <p:par>
                                <p:cTn id="43" presetID="22" presetClass="entr" presetSubtype="1" fill="hold" nodeType="with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wipe(up)">
                                      <p:cBhvr>
                                        <p:cTn id="45" dur="500"/>
                                        <p:tgtEl>
                                          <p:spTgt spid="106"/>
                                        </p:tgtEl>
                                      </p:cBhvr>
                                    </p:animEffect>
                                  </p:childTnLst>
                                </p:cTn>
                              </p:par>
                            </p:childTnLst>
                          </p:cTn>
                        </p:par>
                      </p:childTnLst>
                    </p:cTn>
                  </p:par>
                  <p:par>
                    <p:cTn id="46" fill="hold">
                      <p:stCondLst>
                        <p:cond delay="indefinite"/>
                      </p:stCondLst>
                      <p:childTnLst>
                        <p:par>
                          <p:cTn id="47" fill="hold">
                            <p:stCondLst>
                              <p:cond delay="0"/>
                            </p:stCondLst>
                            <p:childTnLst>
                              <p:par>
                                <p:cTn id="48" presetID="19" presetClass="emph" presetSubtype="0" fill="hold" grpId="0" nodeType="clickEffect">
                                  <p:stCondLst>
                                    <p:cond delay="0"/>
                                  </p:stCondLst>
                                  <p:childTnLst>
                                    <p:animClr clrSpc="rgb" dir="cw">
                                      <p:cBhvr override="childStyle">
                                        <p:cTn id="49" dur="500" fill="hold"/>
                                        <p:tgtEl>
                                          <p:spTgt spid="36"/>
                                        </p:tgtEl>
                                        <p:attrNameLst>
                                          <p:attrName>style.color</p:attrName>
                                        </p:attrNameLst>
                                      </p:cBhvr>
                                      <p:to>
                                        <a:srgbClr val="FF0000"/>
                                      </p:to>
                                    </p:animClr>
                                    <p:animClr clrSpc="rgb" dir="cw">
                                      <p:cBhvr>
                                        <p:cTn id="50" dur="500" fill="hold"/>
                                        <p:tgtEl>
                                          <p:spTgt spid="36"/>
                                        </p:tgtEl>
                                        <p:attrNameLst>
                                          <p:attrName>fillcolor</p:attrName>
                                        </p:attrNameLst>
                                      </p:cBhvr>
                                      <p:to>
                                        <a:srgbClr val="FF0000"/>
                                      </p:to>
                                    </p:animClr>
                                    <p:set>
                                      <p:cBhvr>
                                        <p:cTn id="51" dur="500" fill="hold"/>
                                        <p:tgtEl>
                                          <p:spTgt spid="36"/>
                                        </p:tgtEl>
                                        <p:attrNameLst>
                                          <p:attrName>fill.type</p:attrName>
                                        </p:attrNameLst>
                                      </p:cBhvr>
                                      <p:to>
                                        <p:strVal val="solid"/>
                                      </p:to>
                                    </p:set>
                                    <p:set>
                                      <p:cBhvr>
                                        <p:cTn id="52" dur="500" fill="hold"/>
                                        <p:tgtEl>
                                          <p:spTgt spid="36"/>
                                        </p:tgtEl>
                                        <p:attrNameLst>
                                          <p:attrName>fill.on</p:attrName>
                                        </p:attrNameLst>
                                      </p:cBhvr>
                                      <p:to>
                                        <p:strVal val="true"/>
                                      </p:to>
                                    </p:set>
                                  </p:childTnLst>
                                </p:cTn>
                              </p:par>
                            </p:childTnLst>
                          </p:cTn>
                        </p:par>
                        <p:par>
                          <p:cTn id="53" fill="hold">
                            <p:stCondLst>
                              <p:cond delay="500"/>
                            </p:stCondLst>
                            <p:childTnLst>
                              <p:par>
                                <p:cTn id="54" presetID="22" presetClass="exit" presetSubtype="4" fill="hold" nodeType="afterEffect">
                                  <p:stCondLst>
                                    <p:cond delay="0"/>
                                  </p:stCondLst>
                                  <p:childTnLst>
                                    <p:animEffect transition="out" filter="wipe(down)">
                                      <p:cBhvr>
                                        <p:cTn id="55" dur="500"/>
                                        <p:tgtEl>
                                          <p:spTgt spid="105"/>
                                        </p:tgtEl>
                                      </p:cBhvr>
                                    </p:animEffect>
                                    <p:set>
                                      <p:cBhvr>
                                        <p:cTn id="56" dur="1" fill="hold">
                                          <p:stCondLst>
                                            <p:cond delay="499"/>
                                          </p:stCondLst>
                                        </p:cTn>
                                        <p:tgtEl>
                                          <p:spTgt spid="105"/>
                                        </p:tgtEl>
                                        <p:attrNameLst>
                                          <p:attrName>style.visibility</p:attrName>
                                        </p:attrNameLst>
                                      </p:cBhvr>
                                      <p:to>
                                        <p:strVal val="hidden"/>
                                      </p:to>
                                    </p:set>
                                  </p:childTnLst>
                                </p:cTn>
                              </p:par>
                            </p:childTnLst>
                          </p:cTn>
                        </p:par>
                        <p:par>
                          <p:cTn id="57" fill="hold">
                            <p:stCondLst>
                              <p:cond delay="1000"/>
                            </p:stCondLst>
                            <p:childTnLst>
                              <p:par>
                                <p:cTn id="58" presetID="26" presetClass="emph" presetSubtype="0" fill="hold" nodeType="afterEffect">
                                  <p:stCondLst>
                                    <p:cond delay="0"/>
                                  </p:stCondLst>
                                  <p:childTnLst>
                                    <p:animEffect transition="out" filter="fade">
                                      <p:cBhvr>
                                        <p:cTn id="59" dur="500" tmFilter="0, 0; .2, .5; .8, .5; 1, 0"/>
                                        <p:tgtEl>
                                          <p:spTgt spid="104"/>
                                        </p:tgtEl>
                                      </p:cBhvr>
                                    </p:animEffect>
                                    <p:animScale>
                                      <p:cBhvr>
                                        <p:cTn id="60" dur="250" autoRev="1" fill="hold"/>
                                        <p:tgtEl>
                                          <p:spTgt spid="104"/>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06"/>
                                        </p:tgtEl>
                                      </p:cBhvr>
                                    </p:animEffect>
                                    <p:animScale>
                                      <p:cBhvr>
                                        <p:cTn id="63" dur="250" autoRev="1" fill="hold"/>
                                        <p:tgtEl>
                                          <p:spTgt spid="106"/>
                                        </p:tgtEl>
                                      </p:cBhvr>
                                      <p:by x="105000" y="105000"/>
                                    </p:animScale>
                                  </p:childTnLst>
                                </p:cTn>
                              </p:par>
                              <p:par>
                                <p:cTn id="64" presetID="6" presetClass="emph" presetSubtype="0" fill="hold" nodeType="withEffect">
                                  <p:stCondLst>
                                    <p:cond delay="0"/>
                                  </p:stCondLst>
                                  <p:childTnLst>
                                    <p:animScale>
                                      <p:cBhvr>
                                        <p:cTn id="65" dur="2000" fill="hold"/>
                                        <p:tgtEl>
                                          <p:spTgt spid="40"/>
                                        </p:tgtEl>
                                      </p:cBhvr>
                                      <p:by x="150000" y="150000"/>
                                    </p:animScale>
                                  </p:childTnLst>
                                </p:cTn>
                              </p:par>
                              <p:par>
                                <p:cTn id="66" presetID="6" presetClass="emph" presetSubtype="0" fill="hold" nodeType="withEffect">
                                  <p:stCondLst>
                                    <p:cond delay="0"/>
                                  </p:stCondLst>
                                  <p:childTnLst>
                                    <p:animScale>
                                      <p:cBhvr>
                                        <p:cTn id="67" dur="2000" fill="hold"/>
                                        <p:tgtEl>
                                          <p:spTgt spid="5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101" grpId="0"/>
      <p:bldP spid="3" grpId="0" animBg="1"/>
      <p:bldP spid="10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Protocols and Endpoints</a:t>
            </a:r>
            <a:endParaRPr lang="en-US" dirty="0"/>
          </a:p>
        </p:txBody>
      </p:sp>
      <p:sp>
        <p:nvSpPr>
          <p:cNvPr id="4" name="Rectangle 3"/>
          <p:cNvSpPr/>
          <p:nvPr/>
        </p:nvSpPr>
        <p:spPr bwMode="auto">
          <a:xfrm>
            <a:off x="2028933" y="1210161"/>
            <a:ext cx="9682087" cy="5375275"/>
          </a:xfrm>
          <a:prstGeom prst="rect">
            <a:avLst/>
          </a:prstGeom>
          <a:solidFill>
            <a:schemeClr val="bg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60" tIns="62160" rIns="62160" bIns="62160" numCol="1" spcCol="0" rtlCol="0" fromWordArt="0" anchor="ctr" anchorCtr="0" forceAA="0" compatLnSpc="1">
            <a:prstTxWarp prst="textNoShape">
              <a:avLst/>
            </a:prstTxWarp>
            <a:noAutofit/>
          </a:bodyPr>
          <a:lstStyle/>
          <a:p>
            <a:pPr algn="ctr" defTabSz="1242784" fontAlgn="base">
              <a:spcBef>
                <a:spcPct val="0"/>
              </a:spcBef>
              <a:spcAft>
                <a:spcPct val="0"/>
              </a:spcAft>
            </a:pPr>
            <a:endParaRPr lang="en-US"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Text Placeholder 3"/>
          <p:cNvSpPr txBox="1">
            <a:spLocks/>
          </p:cNvSpPr>
          <p:nvPr/>
        </p:nvSpPr>
        <p:spPr>
          <a:xfrm>
            <a:off x="2265226" y="4105429"/>
            <a:ext cx="10452558" cy="819289"/>
          </a:xfrm>
          <a:prstGeom prst="rect">
            <a:avLst/>
          </a:prstGeom>
        </p:spPr>
        <p:txBody>
          <a:bodyPr vert="horz" lIns="0" tIns="0" rIns="0" bIns="0" rtlCol="0">
            <a:spAutoFit/>
          </a:bodyPr>
          <a:lstStyle>
            <a:lvl1pPr marL="0" marR="0" indent="0" algn="l" defTabSz="685835" rtl="0" eaLnBrk="1" fontAlgn="auto" latinLnBrk="0" hangingPunct="1">
              <a:lnSpc>
                <a:spcPct val="90000"/>
              </a:lnSpc>
              <a:spcBef>
                <a:spcPts val="0"/>
              </a:spcBef>
              <a:spcAft>
                <a:spcPts val="0"/>
              </a:spcAft>
              <a:buClrTx/>
              <a:buSzPct val="90000"/>
              <a:buFont typeface="Arial" pitchFamily="34" charset="0"/>
              <a:buNone/>
              <a:tabLst/>
              <a:defRPr lang="en-US" sz="2400" kern="1200" spc="-53" baseline="0" dirty="0" smtClean="0">
                <a:gradFill>
                  <a:gsLst>
                    <a:gs pos="0">
                      <a:srgbClr val="595959"/>
                    </a:gs>
                    <a:gs pos="86000">
                      <a:srgbClr val="595959"/>
                    </a:gs>
                  </a:gsLst>
                  <a:lin ang="5400000" scaled="0"/>
                </a:gradFill>
                <a:latin typeface="+mn-lt"/>
                <a:ea typeface="+mn-ea"/>
                <a:cs typeface="+mn-cs"/>
              </a:defRPr>
            </a:lvl1pPr>
            <a:lvl2pPr marL="516736" marR="0" indent="-257177" algn="l" defTabSz="685835" rtl="0" eaLnBrk="1" fontAlgn="auto" latinLnBrk="0" hangingPunct="1">
              <a:lnSpc>
                <a:spcPct val="90000"/>
              </a:lnSpc>
              <a:spcBef>
                <a:spcPts val="0"/>
              </a:spcBef>
              <a:spcAft>
                <a:spcPts val="0"/>
              </a:spcAft>
              <a:buClrTx/>
              <a:buSzPct val="90000"/>
              <a:buFont typeface="Arial" pitchFamily="34" charset="0"/>
              <a:buChar char="•"/>
              <a:tabLst/>
              <a:defRPr lang="en-US" sz="2100" kern="1200" spc="0" baseline="0" dirty="0" smtClean="0">
                <a:gradFill>
                  <a:gsLst>
                    <a:gs pos="0">
                      <a:srgbClr val="595959"/>
                    </a:gs>
                    <a:gs pos="86000">
                      <a:srgbClr val="595959"/>
                    </a:gs>
                  </a:gsLst>
                  <a:lin ang="5400000" scaled="0"/>
                </a:gradFill>
                <a:latin typeface="+mn-lt"/>
                <a:ea typeface="+mn-ea"/>
                <a:cs typeface="+mn-cs"/>
              </a:defRPr>
            </a:lvl2pPr>
            <a:lvl3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tab pos="598940" algn="l"/>
              </a:tabLst>
              <a:defRPr sz="1500" kern="1200" spc="0" baseline="0">
                <a:gradFill>
                  <a:gsLst>
                    <a:gs pos="1250">
                      <a:schemeClr val="tx1"/>
                    </a:gs>
                    <a:gs pos="100000">
                      <a:schemeClr val="tx1"/>
                    </a:gs>
                  </a:gsLst>
                  <a:lin ang="5400000" scaled="0"/>
                </a:gradFill>
                <a:latin typeface="+mn-lt"/>
                <a:ea typeface="+mn-ea"/>
                <a:cs typeface="+mn-cs"/>
              </a:defRPr>
            </a:lvl3pPr>
            <a:lvl4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defRPr sz="1500" kern="1200" spc="0" baseline="0">
                <a:gradFill>
                  <a:gsLst>
                    <a:gs pos="1250">
                      <a:schemeClr val="tx1"/>
                    </a:gs>
                    <a:gs pos="100000">
                      <a:schemeClr val="tx1"/>
                    </a:gs>
                  </a:gsLst>
                  <a:lin ang="5400000" scaled="0"/>
                </a:gradFill>
                <a:latin typeface="+mn-lt"/>
                <a:ea typeface="+mn-ea"/>
                <a:cs typeface="+mn-cs"/>
              </a:defRPr>
            </a:lvl4pPr>
            <a:lvl5pPr marL="257177" marR="0" indent="-257177" algn="l" defTabSz="685835" rtl="0" eaLnBrk="1" fontAlgn="auto" latinLnBrk="0" hangingPunct="1">
              <a:lnSpc>
                <a:spcPct val="90000"/>
              </a:lnSpc>
              <a:spcBef>
                <a:spcPts val="0"/>
              </a:spcBef>
              <a:spcAft>
                <a:spcPts val="300"/>
              </a:spcAft>
              <a:buClrTx/>
              <a:buSzPct val="90000"/>
              <a:buFont typeface="Arial" pitchFamily="34" charset="0"/>
              <a:buChar char="•"/>
              <a:tabLst>
                <a:tab pos="941871" algn="l"/>
              </a:tabLst>
              <a:defRPr sz="1500" kern="1200" spc="0" baseline="0">
                <a:gradFill>
                  <a:gsLst>
                    <a:gs pos="1250">
                      <a:schemeClr val="tx1"/>
                    </a:gs>
                    <a:gs pos="100000">
                      <a:schemeClr val="tx1"/>
                    </a:gs>
                  </a:gsLst>
                  <a:lin ang="5400000" scaled="0"/>
                </a:gradFill>
                <a:latin typeface="+mn-lt"/>
                <a:ea typeface="+mn-ea"/>
                <a:cs typeface="+mn-cs"/>
              </a:defRPr>
            </a:lvl5pPr>
            <a:lvl6pPr marL="775102" indent="-257177" algn="l" defTabSz="685835" rtl="0" eaLnBrk="1" latinLnBrk="0" hangingPunct="1">
              <a:spcBef>
                <a:spcPct val="20000"/>
              </a:spcBef>
              <a:buFont typeface="Arial" pitchFamily="34" charset="0"/>
              <a:buChar char="•"/>
              <a:defRPr sz="1800" kern="1200">
                <a:gradFill>
                  <a:gsLst>
                    <a:gs pos="0">
                      <a:srgbClr val="595959"/>
                    </a:gs>
                    <a:gs pos="86000">
                      <a:srgbClr val="595959"/>
                    </a:gs>
                  </a:gsLst>
                  <a:lin ang="5400000" scaled="0"/>
                </a:gradFill>
                <a:latin typeface="+mn-lt"/>
                <a:ea typeface="+mn-ea"/>
                <a:cs typeface="+mn-cs"/>
              </a:defRPr>
            </a:lvl6pPr>
            <a:lvl7pPr marL="941793" indent="-169070"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7pPr>
            <a:lvl8pPr marL="1115625" indent="-173832"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239">
              <a:buSzPct val="80000"/>
            </a:pPr>
            <a:r>
              <a:rPr sz="3800" spc="-102">
                <a:solidFill>
                  <a:srgbClr val="012654">
                    <a:alpha val="99000"/>
                  </a:srgbClr>
                </a:solidFill>
                <a:latin typeface="Segoe UI Light"/>
              </a:rPr>
              <a:t>Port Forwarded Endpoints</a:t>
            </a:r>
          </a:p>
          <a:p>
            <a:pPr marL="3238" lvl="1" indent="0">
              <a:buSzPct val="80000"/>
              <a:buNone/>
            </a:pPr>
            <a:r>
              <a:rPr spc="-52">
                <a:solidFill>
                  <a:srgbClr val="505050">
                    <a:alpha val="99000"/>
                  </a:srgbClr>
                </a:solidFill>
                <a:latin typeface="Segoe UI Light"/>
              </a:rPr>
              <a:t>Direct communication to multiple VMs in the same cloud app</a:t>
            </a:r>
          </a:p>
        </p:txBody>
      </p:sp>
      <p:sp>
        <p:nvSpPr>
          <p:cNvPr id="7" name="Rectangle 6"/>
          <p:cNvSpPr/>
          <p:nvPr/>
        </p:nvSpPr>
        <p:spPr bwMode="auto">
          <a:xfrm>
            <a:off x="683635" y="1210164"/>
            <a:ext cx="1296840" cy="129631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1242784" fontAlgn="base">
              <a:spcBef>
                <a:spcPct val="0"/>
              </a:spcBef>
              <a:spcAft>
                <a:spcPct val="0"/>
              </a:spcAft>
            </a:pPr>
            <a:endParaRPr lang="en-US"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8" name="Rectangle 7"/>
          <p:cNvSpPr/>
          <p:nvPr/>
        </p:nvSpPr>
        <p:spPr bwMode="auto">
          <a:xfrm>
            <a:off x="683635" y="2550117"/>
            <a:ext cx="1296840" cy="1296319"/>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1242784" fontAlgn="base">
              <a:spcBef>
                <a:spcPct val="0"/>
              </a:spcBef>
              <a:spcAft>
                <a:spcPct val="0"/>
              </a:spcAft>
            </a:pPr>
            <a:endParaRPr lang="en-US"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9" name="Rectangle 8"/>
          <p:cNvSpPr/>
          <p:nvPr/>
        </p:nvSpPr>
        <p:spPr bwMode="auto">
          <a:xfrm>
            <a:off x="683635" y="3895224"/>
            <a:ext cx="1296840" cy="1296319"/>
          </a:xfrm>
          <a:prstGeom prst="rect">
            <a:avLst/>
          </a:prstGeom>
          <a:solidFill>
            <a:schemeClr val="accent3">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1242784" fontAlgn="base">
              <a:spcBef>
                <a:spcPct val="0"/>
              </a:spcBef>
              <a:spcAft>
                <a:spcPct val="0"/>
              </a:spcAft>
            </a:pPr>
            <a:endParaRPr lang="en-US"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1" name="Text Placeholder 3"/>
          <p:cNvSpPr txBox="1">
            <a:spLocks/>
          </p:cNvSpPr>
          <p:nvPr/>
        </p:nvSpPr>
        <p:spPr>
          <a:xfrm>
            <a:off x="2265226" y="2645712"/>
            <a:ext cx="10452558" cy="1130053"/>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800" dirty="0">
                <a:solidFill>
                  <a:srgbClr val="012654">
                    <a:alpha val="99000"/>
                  </a:srgbClr>
                </a:solidFill>
                <a:latin typeface="Segoe UI Light"/>
              </a:rPr>
              <a:t>Support for All IP-Based Protocols (VM to VM)</a:t>
            </a:r>
            <a:endParaRPr lang="en-US" sz="3300" dirty="0">
              <a:solidFill>
                <a:srgbClr val="012654">
                  <a:alpha val="99000"/>
                </a:srgbClr>
              </a:solidFill>
              <a:latin typeface="Segoe UI Light"/>
            </a:endParaRPr>
          </a:p>
          <a:p>
            <a:pPr marL="3238" lvl="1"/>
            <a:r>
              <a:rPr lang="en-US" sz="2100" dirty="0">
                <a:solidFill>
                  <a:srgbClr val="505050">
                    <a:alpha val="99000"/>
                  </a:srgbClr>
                </a:solidFill>
                <a:latin typeface="Segoe UI Light"/>
              </a:rPr>
              <a:t>Instance-to-instance communication</a:t>
            </a:r>
          </a:p>
          <a:p>
            <a:pPr marL="3238" lvl="1"/>
            <a:r>
              <a:rPr lang="en-US" sz="2100" dirty="0">
                <a:solidFill>
                  <a:srgbClr val="505050">
                    <a:alpha val="99000"/>
                  </a:srgbClr>
                </a:solidFill>
                <a:latin typeface="Segoe UI Light"/>
              </a:rPr>
              <a:t>TCP, UDP and ICMP, dynamic ports</a:t>
            </a:r>
            <a:endParaRPr lang="en-US" sz="2100" dirty="0">
              <a:solidFill>
                <a:srgbClr val="00A651">
                  <a:alpha val="99000"/>
                </a:srgbClr>
              </a:solidFill>
              <a:latin typeface="Segoe UI Light"/>
            </a:endParaRPr>
          </a:p>
        </p:txBody>
      </p:sp>
      <p:sp>
        <p:nvSpPr>
          <p:cNvPr id="12" name="Text Placeholder 3"/>
          <p:cNvSpPr txBox="1">
            <a:spLocks/>
          </p:cNvSpPr>
          <p:nvPr/>
        </p:nvSpPr>
        <p:spPr>
          <a:xfrm>
            <a:off x="2265226" y="1467266"/>
            <a:ext cx="10452558" cy="1356064"/>
          </a:xfrm>
          <a:prstGeom prst="rect">
            <a:avLst/>
          </a:prstGeom>
        </p:spPr>
        <p:txBody>
          <a:bodyPr vert="horz" lIns="0" tIns="0" rIns="0" bIns="0" rtlCol="0">
            <a:spAutoFit/>
          </a:bodyPr>
          <a:lstStyle>
            <a:lvl1pPr marL="2382" marR="0" indent="0" algn="l" defTabSz="685835" rtl="0" eaLnBrk="1" fontAlgn="auto" latinLnBrk="0" hangingPunct="1">
              <a:lnSpc>
                <a:spcPct val="90000"/>
              </a:lnSpc>
              <a:spcBef>
                <a:spcPts val="0"/>
              </a:spcBef>
              <a:spcAft>
                <a:spcPts val="675"/>
              </a:spcAft>
              <a:buClrTx/>
              <a:buSzPct val="80000"/>
              <a:buFont typeface="Arial" pitchFamily="34" charset="0"/>
              <a:buNone/>
              <a:tabLst/>
              <a:defRPr sz="3000" kern="1200" spc="-75" baseline="0">
                <a:gradFill>
                  <a:gsLst>
                    <a:gs pos="0">
                      <a:srgbClr val="595959"/>
                    </a:gs>
                    <a:gs pos="86000">
                      <a:srgbClr val="595959"/>
                    </a:gs>
                  </a:gsLst>
                  <a:lin ang="5400000" scaled="0"/>
                </a:gradFill>
                <a:latin typeface="Segoe UI Light" pitchFamily="34" charset="0"/>
                <a:ea typeface="+mn-ea"/>
                <a:cs typeface="+mn-cs"/>
              </a:defRPr>
            </a:lvl1pPr>
            <a:lvl2pPr marL="2382" marR="0" indent="0" algn="l" defTabSz="685835" rtl="0" eaLnBrk="1" fontAlgn="auto" latinLnBrk="0" hangingPunct="1">
              <a:lnSpc>
                <a:spcPct val="90000"/>
              </a:lnSpc>
              <a:spcBef>
                <a:spcPts val="0"/>
              </a:spcBef>
              <a:spcAft>
                <a:spcPts val="0"/>
              </a:spcAft>
              <a:buClrTx/>
              <a:buSzPct val="80000"/>
              <a:buFont typeface="Arial" pitchFamily="34" charset="0"/>
              <a:buNone/>
              <a:tabLst/>
              <a:defRPr sz="1500" kern="1200" spc="-38" baseline="0">
                <a:gradFill>
                  <a:gsLst>
                    <a:gs pos="0">
                      <a:srgbClr val="595959"/>
                    </a:gs>
                    <a:gs pos="86000">
                      <a:srgbClr val="595959"/>
                    </a:gs>
                  </a:gsLst>
                  <a:lin ang="5400000" scaled="0"/>
                </a:gradFill>
                <a:latin typeface="+mn-lt"/>
                <a:ea typeface="+mn-ea"/>
                <a:cs typeface="+mn-cs"/>
              </a:defRPr>
            </a:lvl2pPr>
            <a:lvl3pPr marL="944175" marR="0" indent="-302422" algn="l" defTabSz="685835" rtl="0" eaLnBrk="1" fontAlgn="auto" latinLnBrk="0" hangingPunct="1">
              <a:lnSpc>
                <a:spcPct val="90000"/>
              </a:lnSpc>
              <a:spcBef>
                <a:spcPct val="20000"/>
              </a:spcBef>
              <a:spcAft>
                <a:spcPts val="0"/>
              </a:spcAft>
              <a:buClrTx/>
              <a:buSzPct val="80000"/>
              <a:buFontTx/>
              <a:buBlip>
                <a:blip r:embed="rId3"/>
              </a:buBlip>
              <a:tabLst>
                <a:tab pos="598940" algn="l"/>
              </a:tabLst>
              <a:defRPr sz="18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3pPr>
            <a:lvl4pPr marL="1203730" marR="0" indent="-259558" algn="l" defTabSz="685835" rtl="0" eaLnBrk="1" fontAlgn="auto" latinLnBrk="0" hangingPunct="1">
              <a:lnSpc>
                <a:spcPct val="90000"/>
              </a:lnSpc>
              <a:spcBef>
                <a:spcPct val="20000"/>
              </a:spcBef>
              <a:spcAft>
                <a:spcPts val="0"/>
              </a:spcAft>
              <a:buClrTx/>
              <a:buSzPct val="80000"/>
              <a:buFontTx/>
              <a:buBlip>
                <a:blip r:embed="rId3"/>
              </a:buBlip>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4pPr>
            <a:lvl5pPr marL="1456147" marR="0" indent="-252415" algn="l" defTabSz="685835" rtl="0" eaLnBrk="1" fontAlgn="auto" latinLnBrk="0" hangingPunct="1">
              <a:lnSpc>
                <a:spcPct val="90000"/>
              </a:lnSpc>
              <a:spcBef>
                <a:spcPct val="20000"/>
              </a:spcBef>
              <a:spcAft>
                <a:spcPts val="0"/>
              </a:spcAft>
              <a:buClrTx/>
              <a:buSzPct val="80000"/>
              <a:buFontTx/>
              <a:buBlip>
                <a:blip r:embed="rId3"/>
              </a:buBlip>
              <a:tabLst>
                <a:tab pos="941871" algn="l"/>
              </a:tabLst>
              <a:defRPr sz="1500" kern="1200" spc="0" baseline="0">
                <a:gradFill>
                  <a:gsLst>
                    <a:gs pos="0">
                      <a:schemeClr val="tx1">
                        <a:lumMod val="90000"/>
                        <a:lumOff val="10000"/>
                      </a:schemeClr>
                    </a:gs>
                    <a:gs pos="86000">
                      <a:schemeClr val="tx1">
                        <a:lumMod val="90000"/>
                        <a:lumOff val="10000"/>
                      </a:schemeClr>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spcAft>
                <a:spcPts val="0"/>
              </a:spcAft>
            </a:pPr>
            <a:r>
              <a:rPr lang="en-US" sz="3800" dirty="0">
                <a:solidFill>
                  <a:srgbClr val="012654">
                    <a:alpha val="99000"/>
                  </a:srgbClr>
                </a:solidFill>
                <a:latin typeface="Segoe UI Light"/>
              </a:rPr>
              <a:t>UDP Traffic Supported in WA</a:t>
            </a:r>
          </a:p>
          <a:p>
            <a:pPr marL="3238" lvl="1"/>
            <a:r>
              <a:rPr lang="en-US" sz="2100" dirty="0">
                <a:solidFill>
                  <a:srgbClr val="505050">
                    <a:alpha val="99000"/>
                  </a:srgbClr>
                </a:solidFill>
                <a:latin typeface="Segoe UI Light"/>
              </a:rPr>
              <a:t>Load-balanced incoming traffic and allows outbound traffic</a:t>
            </a:r>
          </a:p>
          <a:p>
            <a:pPr>
              <a:spcAft>
                <a:spcPts val="0"/>
              </a:spcAft>
            </a:pPr>
            <a:r>
              <a:rPr lang="en-US" sz="3800" dirty="0">
                <a:solidFill>
                  <a:srgbClr val="BA141A">
                    <a:alpha val="99000"/>
                  </a:srgbClr>
                </a:solidFill>
                <a:latin typeface="Segoe UI Light"/>
              </a:rPr>
              <a:t> </a:t>
            </a:r>
          </a:p>
        </p:txBody>
      </p:sp>
      <p:sp>
        <p:nvSpPr>
          <p:cNvPr id="15" name="Text Placeholder 3"/>
          <p:cNvSpPr txBox="1">
            <a:spLocks/>
          </p:cNvSpPr>
          <p:nvPr/>
        </p:nvSpPr>
        <p:spPr>
          <a:xfrm>
            <a:off x="2265226" y="5294839"/>
            <a:ext cx="10452558" cy="1115928"/>
          </a:xfrm>
          <a:prstGeom prst="rect">
            <a:avLst/>
          </a:prstGeom>
        </p:spPr>
        <p:txBody>
          <a:bodyPr vert="horz" lIns="0" tIns="0" rIns="0" bIns="0" rtlCol="0">
            <a:spAutoFit/>
          </a:bodyPr>
          <a:lstStyle>
            <a:lvl1pPr marL="0" marR="0" indent="0" algn="l" defTabSz="685835" rtl="0" eaLnBrk="1" fontAlgn="auto" latinLnBrk="0" hangingPunct="1">
              <a:lnSpc>
                <a:spcPct val="90000"/>
              </a:lnSpc>
              <a:spcBef>
                <a:spcPts val="0"/>
              </a:spcBef>
              <a:spcAft>
                <a:spcPts val="0"/>
              </a:spcAft>
              <a:buClrTx/>
              <a:buSzPct val="90000"/>
              <a:buFont typeface="Arial" pitchFamily="34" charset="0"/>
              <a:buNone/>
              <a:tabLst/>
              <a:defRPr lang="en-US" sz="2400" kern="1200" spc="-53" baseline="0" dirty="0" smtClean="0">
                <a:gradFill>
                  <a:gsLst>
                    <a:gs pos="0">
                      <a:srgbClr val="595959"/>
                    </a:gs>
                    <a:gs pos="86000">
                      <a:srgbClr val="595959"/>
                    </a:gs>
                  </a:gsLst>
                  <a:lin ang="5400000" scaled="0"/>
                </a:gradFill>
                <a:latin typeface="+mn-lt"/>
                <a:ea typeface="+mn-ea"/>
                <a:cs typeface="+mn-cs"/>
              </a:defRPr>
            </a:lvl1pPr>
            <a:lvl2pPr marL="516736" marR="0" indent="-257177" algn="l" defTabSz="685835" rtl="0" eaLnBrk="1" fontAlgn="auto" latinLnBrk="0" hangingPunct="1">
              <a:lnSpc>
                <a:spcPct val="90000"/>
              </a:lnSpc>
              <a:spcBef>
                <a:spcPts val="0"/>
              </a:spcBef>
              <a:spcAft>
                <a:spcPts val="0"/>
              </a:spcAft>
              <a:buClrTx/>
              <a:buSzPct val="90000"/>
              <a:buFont typeface="Arial" pitchFamily="34" charset="0"/>
              <a:buChar char="•"/>
              <a:tabLst/>
              <a:defRPr lang="en-US" sz="2100" kern="1200" spc="0" baseline="0" dirty="0" smtClean="0">
                <a:gradFill>
                  <a:gsLst>
                    <a:gs pos="0">
                      <a:srgbClr val="595959"/>
                    </a:gs>
                    <a:gs pos="86000">
                      <a:srgbClr val="595959"/>
                    </a:gs>
                  </a:gsLst>
                  <a:lin ang="5400000" scaled="0"/>
                </a:gradFill>
                <a:latin typeface="+mn-lt"/>
                <a:ea typeface="+mn-ea"/>
                <a:cs typeface="+mn-cs"/>
              </a:defRPr>
            </a:lvl2pPr>
            <a:lvl3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tab pos="598940" algn="l"/>
              </a:tabLst>
              <a:defRPr sz="1500" kern="1200" spc="0" baseline="0">
                <a:gradFill>
                  <a:gsLst>
                    <a:gs pos="1250">
                      <a:schemeClr val="tx1"/>
                    </a:gs>
                    <a:gs pos="100000">
                      <a:schemeClr val="tx1"/>
                    </a:gs>
                  </a:gsLst>
                  <a:lin ang="5400000" scaled="0"/>
                </a:gradFill>
                <a:latin typeface="+mn-lt"/>
                <a:ea typeface="+mn-ea"/>
                <a:cs typeface="+mn-cs"/>
              </a:defRPr>
            </a:lvl3pPr>
            <a:lvl4pPr marL="0" marR="0" indent="0" algn="l" defTabSz="685835" rtl="0" eaLnBrk="1" fontAlgn="auto" latinLnBrk="0" hangingPunct="1">
              <a:lnSpc>
                <a:spcPct val="90000"/>
              </a:lnSpc>
              <a:spcBef>
                <a:spcPts val="0"/>
              </a:spcBef>
              <a:spcAft>
                <a:spcPts val="300"/>
              </a:spcAft>
              <a:buClrTx/>
              <a:buSzPct val="90000"/>
              <a:buFont typeface="Wingdings" pitchFamily="2" charset="2"/>
              <a:buNone/>
              <a:tabLst/>
              <a:defRPr sz="1500" kern="1200" spc="0" baseline="0">
                <a:gradFill>
                  <a:gsLst>
                    <a:gs pos="1250">
                      <a:schemeClr val="tx1"/>
                    </a:gs>
                    <a:gs pos="100000">
                      <a:schemeClr val="tx1"/>
                    </a:gs>
                  </a:gsLst>
                  <a:lin ang="5400000" scaled="0"/>
                </a:gradFill>
                <a:latin typeface="+mn-lt"/>
                <a:ea typeface="+mn-ea"/>
                <a:cs typeface="+mn-cs"/>
              </a:defRPr>
            </a:lvl4pPr>
            <a:lvl5pPr marL="257177" marR="0" indent="-257177" algn="l" defTabSz="685835" rtl="0" eaLnBrk="1" fontAlgn="auto" latinLnBrk="0" hangingPunct="1">
              <a:lnSpc>
                <a:spcPct val="90000"/>
              </a:lnSpc>
              <a:spcBef>
                <a:spcPts val="0"/>
              </a:spcBef>
              <a:spcAft>
                <a:spcPts val="300"/>
              </a:spcAft>
              <a:buClrTx/>
              <a:buSzPct val="90000"/>
              <a:buFont typeface="Arial" pitchFamily="34" charset="0"/>
              <a:buChar char="•"/>
              <a:tabLst>
                <a:tab pos="941871" algn="l"/>
              </a:tabLst>
              <a:defRPr sz="1500" kern="1200" spc="0" baseline="0">
                <a:gradFill>
                  <a:gsLst>
                    <a:gs pos="1250">
                      <a:schemeClr val="tx1"/>
                    </a:gs>
                    <a:gs pos="100000">
                      <a:schemeClr val="tx1"/>
                    </a:gs>
                  </a:gsLst>
                  <a:lin ang="5400000" scaled="0"/>
                </a:gradFill>
                <a:latin typeface="+mn-lt"/>
                <a:ea typeface="+mn-ea"/>
                <a:cs typeface="+mn-cs"/>
              </a:defRPr>
            </a:lvl5pPr>
            <a:lvl6pPr marL="775102" indent="-257177" algn="l" defTabSz="685835" rtl="0" eaLnBrk="1" latinLnBrk="0" hangingPunct="1">
              <a:spcBef>
                <a:spcPct val="20000"/>
              </a:spcBef>
              <a:buFont typeface="Arial" pitchFamily="34" charset="0"/>
              <a:buChar char="•"/>
              <a:defRPr sz="1800" kern="1200">
                <a:gradFill>
                  <a:gsLst>
                    <a:gs pos="0">
                      <a:srgbClr val="595959"/>
                    </a:gs>
                    <a:gs pos="86000">
                      <a:srgbClr val="595959"/>
                    </a:gs>
                  </a:gsLst>
                  <a:lin ang="5400000" scaled="0"/>
                </a:gradFill>
                <a:latin typeface="+mn-lt"/>
                <a:ea typeface="+mn-ea"/>
                <a:cs typeface="+mn-cs"/>
              </a:defRPr>
            </a:lvl6pPr>
            <a:lvl7pPr marL="941793" indent="-169070"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7pPr>
            <a:lvl8pPr marL="1115625" indent="-173832" algn="l" defTabSz="685835" rtl="0" eaLnBrk="1" latinLnBrk="0" hangingPunct="1">
              <a:spcBef>
                <a:spcPct val="20000"/>
              </a:spcBef>
              <a:buFont typeface="Arial" pitchFamily="34" charset="0"/>
              <a:buChar char="•"/>
              <a:defRPr sz="1500" kern="1200">
                <a:gradFill>
                  <a:gsLst>
                    <a:gs pos="0">
                      <a:srgbClr val="595959"/>
                    </a:gs>
                    <a:gs pos="86000">
                      <a:srgbClr val="595959"/>
                    </a:gs>
                  </a:gsLst>
                  <a:lin ang="5400000" scaled="0"/>
                </a:gra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3239">
              <a:buSzPct val="80000"/>
            </a:pPr>
            <a:r>
              <a:rPr sz="3800" spc="-102">
                <a:solidFill>
                  <a:srgbClr val="012654">
                    <a:alpha val="99000"/>
                  </a:srgbClr>
                </a:solidFill>
                <a:latin typeface="Segoe UI Light"/>
              </a:rPr>
              <a:t>Custom Load Balancer Health Probes</a:t>
            </a:r>
          </a:p>
          <a:p>
            <a:pPr marL="3238" lvl="1" indent="0">
              <a:buSzPct val="80000"/>
              <a:buNone/>
            </a:pPr>
            <a:r>
              <a:rPr spc="-52">
                <a:solidFill>
                  <a:srgbClr val="505050">
                    <a:alpha val="99000"/>
                  </a:srgbClr>
                </a:solidFill>
                <a:latin typeface="Segoe UI Light"/>
              </a:rPr>
              <a:t>Health check with probe timeouts</a:t>
            </a:r>
          </a:p>
          <a:p>
            <a:pPr marL="3238" lvl="1" indent="0">
              <a:buSzPct val="80000"/>
              <a:buNone/>
            </a:pPr>
            <a:r>
              <a:rPr spc="-52">
                <a:solidFill>
                  <a:srgbClr val="505050">
                    <a:alpha val="99000"/>
                  </a:srgbClr>
                </a:solidFill>
                <a:latin typeface="Segoe UI Light"/>
              </a:rPr>
              <a:t>HTTP based probing, allowing granular control of health checks</a:t>
            </a:r>
          </a:p>
        </p:txBody>
      </p:sp>
      <p:sp>
        <p:nvSpPr>
          <p:cNvPr id="16" name="Rectangle 15"/>
          <p:cNvSpPr/>
          <p:nvPr/>
        </p:nvSpPr>
        <p:spPr bwMode="auto">
          <a:xfrm>
            <a:off x="683632" y="5240331"/>
            <a:ext cx="1296840" cy="1296319"/>
          </a:xfrm>
          <a:prstGeom prst="rect">
            <a:avLst/>
          </a:prstGeom>
          <a:solidFill>
            <a:srgbClr val="33471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60" tIns="62160" rIns="62160" bIns="62160" numCol="1" spcCol="0" rtlCol="0" fromWordArt="0" anchor="ctr" anchorCtr="0" forceAA="0" compatLnSpc="1">
            <a:prstTxWarp prst="textNoShape">
              <a:avLst/>
            </a:prstTxWarp>
            <a:noAutofit/>
          </a:bodyPr>
          <a:lstStyle/>
          <a:p>
            <a:pPr algn="ctr" defTabSz="1242784" fontAlgn="base">
              <a:spcBef>
                <a:spcPct val="0"/>
              </a:spcBef>
              <a:spcAft>
                <a:spcPct val="0"/>
              </a:spcAft>
            </a:pPr>
            <a:endParaRPr lang="en-US"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8" name="Freeform 139"/>
          <p:cNvSpPr>
            <a:spLocks/>
          </p:cNvSpPr>
          <p:nvPr/>
        </p:nvSpPr>
        <p:spPr bwMode="black">
          <a:xfrm>
            <a:off x="933055" y="5557884"/>
            <a:ext cx="846455" cy="710003"/>
          </a:xfrm>
          <a:custGeom>
            <a:avLst/>
            <a:gdLst>
              <a:gd name="T0" fmla="*/ 384 w 450"/>
              <a:gd name="T1" fmla="*/ 111 h 378"/>
              <a:gd name="T2" fmla="*/ 388 w 450"/>
              <a:gd name="T3" fmla="*/ 104 h 378"/>
              <a:gd name="T4" fmla="*/ 381 w 450"/>
              <a:gd name="T5" fmla="*/ 97 h 378"/>
              <a:gd name="T6" fmla="*/ 349 w 450"/>
              <a:gd name="T7" fmla="*/ 97 h 378"/>
              <a:gd name="T8" fmla="*/ 257 w 450"/>
              <a:gd name="T9" fmla="*/ 68 h 378"/>
              <a:gd name="T10" fmla="*/ 231 w 450"/>
              <a:gd name="T11" fmla="*/ 50 h 378"/>
              <a:gd name="T12" fmla="*/ 231 w 450"/>
              <a:gd name="T13" fmla="*/ 33 h 378"/>
              <a:gd name="T14" fmla="*/ 242 w 450"/>
              <a:gd name="T15" fmla="*/ 17 h 378"/>
              <a:gd name="T16" fmla="*/ 224 w 450"/>
              <a:gd name="T17" fmla="*/ 0 h 378"/>
              <a:gd name="T18" fmla="*/ 207 w 450"/>
              <a:gd name="T19" fmla="*/ 17 h 378"/>
              <a:gd name="T20" fmla="*/ 217 w 450"/>
              <a:gd name="T21" fmla="*/ 33 h 378"/>
              <a:gd name="T22" fmla="*/ 217 w 450"/>
              <a:gd name="T23" fmla="*/ 50 h 378"/>
              <a:gd name="T24" fmla="*/ 192 w 450"/>
              <a:gd name="T25" fmla="*/ 68 h 378"/>
              <a:gd name="T26" fmla="*/ 99 w 450"/>
              <a:gd name="T27" fmla="*/ 97 h 378"/>
              <a:gd name="T28" fmla="*/ 69 w 450"/>
              <a:gd name="T29" fmla="*/ 97 h 378"/>
              <a:gd name="T30" fmla="*/ 62 w 450"/>
              <a:gd name="T31" fmla="*/ 104 h 378"/>
              <a:gd name="T32" fmla="*/ 66 w 450"/>
              <a:gd name="T33" fmla="*/ 111 h 378"/>
              <a:gd name="T34" fmla="*/ 6 w 450"/>
              <a:gd name="T35" fmla="*/ 255 h 378"/>
              <a:gd name="T36" fmla="*/ 20 w 450"/>
              <a:gd name="T37" fmla="*/ 255 h 378"/>
              <a:gd name="T38" fmla="*/ 69 w 450"/>
              <a:gd name="T39" fmla="*/ 136 h 378"/>
              <a:gd name="T40" fmla="*/ 125 w 450"/>
              <a:gd name="T41" fmla="*/ 270 h 378"/>
              <a:gd name="T42" fmla="*/ 0 w 450"/>
              <a:gd name="T43" fmla="*/ 270 h 378"/>
              <a:gd name="T44" fmla="*/ 69 w 450"/>
              <a:gd name="T45" fmla="*/ 319 h 378"/>
              <a:gd name="T46" fmla="*/ 139 w 450"/>
              <a:gd name="T47" fmla="*/ 270 h 378"/>
              <a:gd name="T48" fmla="*/ 73 w 450"/>
              <a:gd name="T49" fmla="*/ 112 h 378"/>
              <a:gd name="T50" fmla="*/ 196 w 450"/>
              <a:gd name="T51" fmla="*/ 112 h 378"/>
              <a:gd name="T52" fmla="*/ 213 w 450"/>
              <a:gd name="T53" fmla="*/ 122 h 378"/>
              <a:gd name="T54" fmla="*/ 213 w 450"/>
              <a:gd name="T55" fmla="*/ 328 h 378"/>
              <a:gd name="T56" fmla="*/ 108 w 450"/>
              <a:gd name="T57" fmla="*/ 367 h 378"/>
              <a:gd name="T58" fmla="*/ 108 w 450"/>
              <a:gd name="T59" fmla="*/ 378 h 378"/>
              <a:gd name="T60" fmla="*/ 342 w 450"/>
              <a:gd name="T61" fmla="*/ 378 h 378"/>
              <a:gd name="T62" fmla="*/ 342 w 450"/>
              <a:gd name="T63" fmla="*/ 367 h 378"/>
              <a:gd name="T64" fmla="*/ 236 w 450"/>
              <a:gd name="T65" fmla="*/ 328 h 378"/>
              <a:gd name="T66" fmla="*/ 236 w 450"/>
              <a:gd name="T67" fmla="*/ 122 h 378"/>
              <a:gd name="T68" fmla="*/ 252 w 450"/>
              <a:gd name="T69" fmla="*/ 112 h 378"/>
              <a:gd name="T70" fmla="*/ 377 w 450"/>
              <a:gd name="T71" fmla="*/ 112 h 378"/>
              <a:gd name="T72" fmla="*/ 317 w 450"/>
              <a:gd name="T73" fmla="*/ 255 h 378"/>
              <a:gd name="T74" fmla="*/ 331 w 450"/>
              <a:gd name="T75" fmla="*/ 255 h 378"/>
              <a:gd name="T76" fmla="*/ 380 w 450"/>
              <a:gd name="T77" fmla="*/ 136 h 378"/>
              <a:gd name="T78" fmla="*/ 436 w 450"/>
              <a:gd name="T79" fmla="*/ 270 h 378"/>
              <a:gd name="T80" fmla="*/ 311 w 450"/>
              <a:gd name="T81" fmla="*/ 270 h 378"/>
              <a:gd name="T82" fmla="*/ 380 w 450"/>
              <a:gd name="T83" fmla="*/ 319 h 378"/>
              <a:gd name="T84" fmla="*/ 450 w 450"/>
              <a:gd name="T85" fmla="*/ 270 h 378"/>
              <a:gd name="T86" fmla="*/ 384 w 450"/>
              <a:gd name="T87" fmla="*/ 111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0" h="378">
                <a:moveTo>
                  <a:pt x="384" y="111"/>
                </a:moveTo>
                <a:cubicBezTo>
                  <a:pt x="386" y="110"/>
                  <a:pt x="388" y="107"/>
                  <a:pt x="388" y="104"/>
                </a:cubicBezTo>
                <a:cubicBezTo>
                  <a:pt x="388" y="100"/>
                  <a:pt x="385" y="97"/>
                  <a:pt x="381" y="97"/>
                </a:cubicBezTo>
                <a:cubicBezTo>
                  <a:pt x="349" y="97"/>
                  <a:pt x="349" y="97"/>
                  <a:pt x="349" y="97"/>
                </a:cubicBezTo>
                <a:cubicBezTo>
                  <a:pt x="321" y="89"/>
                  <a:pt x="292" y="74"/>
                  <a:pt x="257" y="68"/>
                </a:cubicBezTo>
                <a:cubicBezTo>
                  <a:pt x="251" y="59"/>
                  <a:pt x="242" y="52"/>
                  <a:pt x="231" y="50"/>
                </a:cubicBezTo>
                <a:cubicBezTo>
                  <a:pt x="231" y="33"/>
                  <a:pt x="231" y="33"/>
                  <a:pt x="231" y="33"/>
                </a:cubicBezTo>
                <a:cubicBezTo>
                  <a:pt x="237" y="31"/>
                  <a:pt x="242" y="24"/>
                  <a:pt x="242" y="17"/>
                </a:cubicBezTo>
                <a:cubicBezTo>
                  <a:pt x="242" y="8"/>
                  <a:pt x="234" y="0"/>
                  <a:pt x="224" y="0"/>
                </a:cubicBezTo>
                <a:cubicBezTo>
                  <a:pt x="215" y="0"/>
                  <a:pt x="207" y="8"/>
                  <a:pt x="207" y="17"/>
                </a:cubicBezTo>
                <a:cubicBezTo>
                  <a:pt x="207" y="24"/>
                  <a:pt x="211" y="31"/>
                  <a:pt x="217" y="33"/>
                </a:cubicBezTo>
                <a:cubicBezTo>
                  <a:pt x="217" y="50"/>
                  <a:pt x="217" y="50"/>
                  <a:pt x="217" y="50"/>
                </a:cubicBezTo>
                <a:cubicBezTo>
                  <a:pt x="206" y="52"/>
                  <a:pt x="197" y="59"/>
                  <a:pt x="192" y="68"/>
                </a:cubicBezTo>
                <a:cubicBezTo>
                  <a:pt x="156" y="74"/>
                  <a:pt x="128" y="89"/>
                  <a:pt x="99" y="97"/>
                </a:cubicBezTo>
                <a:cubicBezTo>
                  <a:pt x="69" y="97"/>
                  <a:pt x="69" y="97"/>
                  <a:pt x="69" y="97"/>
                </a:cubicBezTo>
                <a:cubicBezTo>
                  <a:pt x="65" y="97"/>
                  <a:pt x="62" y="100"/>
                  <a:pt x="62" y="104"/>
                </a:cubicBezTo>
                <a:cubicBezTo>
                  <a:pt x="62" y="107"/>
                  <a:pt x="63" y="110"/>
                  <a:pt x="66" y="111"/>
                </a:cubicBezTo>
                <a:cubicBezTo>
                  <a:pt x="6" y="255"/>
                  <a:pt x="6" y="255"/>
                  <a:pt x="6" y="255"/>
                </a:cubicBezTo>
                <a:cubicBezTo>
                  <a:pt x="20" y="255"/>
                  <a:pt x="20" y="255"/>
                  <a:pt x="20" y="255"/>
                </a:cubicBezTo>
                <a:cubicBezTo>
                  <a:pt x="69" y="136"/>
                  <a:pt x="69" y="136"/>
                  <a:pt x="69" y="136"/>
                </a:cubicBezTo>
                <a:cubicBezTo>
                  <a:pt x="125" y="270"/>
                  <a:pt x="125" y="270"/>
                  <a:pt x="125" y="270"/>
                </a:cubicBezTo>
                <a:cubicBezTo>
                  <a:pt x="0" y="270"/>
                  <a:pt x="0" y="270"/>
                  <a:pt x="0" y="270"/>
                </a:cubicBezTo>
                <a:cubicBezTo>
                  <a:pt x="0" y="297"/>
                  <a:pt x="31" y="319"/>
                  <a:pt x="69" y="319"/>
                </a:cubicBezTo>
                <a:cubicBezTo>
                  <a:pt x="108" y="319"/>
                  <a:pt x="139" y="297"/>
                  <a:pt x="139" y="270"/>
                </a:cubicBezTo>
                <a:cubicBezTo>
                  <a:pt x="73" y="112"/>
                  <a:pt x="73" y="112"/>
                  <a:pt x="73" y="112"/>
                </a:cubicBezTo>
                <a:cubicBezTo>
                  <a:pt x="196" y="112"/>
                  <a:pt x="196" y="112"/>
                  <a:pt x="196" y="112"/>
                </a:cubicBezTo>
                <a:cubicBezTo>
                  <a:pt x="201" y="117"/>
                  <a:pt x="206" y="120"/>
                  <a:pt x="213" y="122"/>
                </a:cubicBezTo>
                <a:cubicBezTo>
                  <a:pt x="213" y="328"/>
                  <a:pt x="213" y="328"/>
                  <a:pt x="213" y="328"/>
                </a:cubicBezTo>
                <a:cubicBezTo>
                  <a:pt x="164" y="331"/>
                  <a:pt x="124" y="351"/>
                  <a:pt x="108" y="367"/>
                </a:cubicBezTo>
                <a:cubicBezTo>
                  <a:pt x="108" y="370"/>
                  <a:pt x="108" y="373"/>
                  <a:pt x="108" y="378"/>
                </a:cubicBezTo>
                <a:cubicBezTo>
                  <a:pt x="114" y="378"/>
                  <a:pt x="335" y="378"/>
                  <a:pt x="342" y="378"/>
                </a:cubicBezTo>
                <a:cubicBezTo>
                  <a:pt x="342" y="373"/>
                  <a:pt x="342" y="370"/>
                  <a:pt x="342" y="367"/>
                </a:cubicBezTo>
                <a:cubicBezTo>
                  <a:pt x="326" y="351"/>
                  <a:pt x="285" y="331"/>
                  <a:pt x="236" y="328"/>
                </a:cubicBezTo>
                <a:cubicBezTo>
                  <a:pt x="236" y="122"/>
                  <a:pt x="236" y="122"/>
                  <a:pt x="236" y="122"/>
                </a:cubicBezTo>
                <a:cubicBezTo>
                  <a:pt x="242" y="120"/>
                  <a:pt x="248" y="117"/>
                  <a:pt x="252" y="112"/>
                </a:cubicBezTo>
                <a:cubicBezTo>
                  <a:pt x="377" y="112"/>
                  <a:pt x="377" y="112"/>
                  <a:pt x="377" y="112"/>
                </a:cubicBezTo>
                <a:cubicBezTo>
                  <a:pt x="317" y="255"/>
                  <a:pt x="317" y="255"/>
                  <a:pt x="317" y="255"/>
                </a:cubicBezTo>
                <a:cubicBezTo>
                  <a:pt x="331" y="255"/>
                  <a:pt x="331" y="255"/>
                  <a:pt x="331" y="255"/>
                </a:cubicBezTo>
                <a:cubicBezTo>
                  <a:pt x="380" y="136"/>
                  <a:pt x="380" y="136"/>
                  <a:pt x="380" y="136"/>
                </a:cubicBezTo>
                <a:cubicBezTo>
                  <a:pt x="436" y="270"/>
                  <a:pt x="436" y="270"/>
                  <a:pt x="436" y="270"/>
                </a:cubicBezTo>
                <a:cubicBezTo>
                  <a:pt x="311" y="270"/>
                  <a:pt x="311" y="270"/>
                  <a:pt x="311" y="270"/>
                </a:cubicBezTo>
                <a:cubicBezTo>
                  <a:pt x="311" y="297"/>
                  <a:pt x="342" y="319"/>
                  <a:pt x="380" y="319"/>
                </a:cubicBezTo>
                <a:cubicBezTo>
                  <a:pt x="419" y="319"/>
                  <a:pt x="450" y="297"/>
                  <a:pt x="450" y="270"/>
                </a:cubicBezTo>
                <a:lnTo>
                  <a:pt x="384" y="111"/>
                </a:lnTo>
                <a:close/>
              </a:path>
            </a:pathLst>
          </a:custGeom>
          <a:solidFill>
            <a:srgbClr val="FFFFFF"/>
          </a:solidFill>
          <a:ln>
            <a:noFill/>
          </a:ln>
        </p:spPr>
        <p:txBody>
          <a:bodyPr vert="horz" wrap="square" lIns="111900" tIns="55950" rIns="111900" bIns="55950" numCol="1" anchor="t" anchorCtr="0" compatLnSpc="1">
            <a:prstTxWarp prst="textNoShape">
              <a:avLst/>
            </a:prstTxWarp>
          </a:bodyPr>
          <a:lstStyle/>
          <a:p>
            <a:pPr defTabSz="932560"/>
            <a:endParaRPr lang="en-US" sz="2100">
              <a:solidFill>
                <a:srgbClr val="505050"/>
              </a:solidFill>
              <a:latin typeface="Segoe UI Light"/>
            </a:endParaRPr>
          </a:p>
        </p:txBody>
      </p:sp>
      <p:sp>
        <p:nvSpPr>
          <p:cNvPr id="19" name="Freeform 73"/>
          <p:cNvSpPr>
            <a:spLocks noEditPoints="1"/>
          </p:cNvSpPr>
          <p:nvPr/>
        </p:nvSpPr>
        <p:spPr bwMode="black">
          <a:xfrm>
            <a:off x="925940" y="4171629"/>
            <a:ext cx="820840" cy="792300"/>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111900" tIns="55950" rIns="111900" bIns="55950" numCol="1" anchor="t" anchorCtr="0" compatLnSpc="1">
            <a:prstTxWarp prst="textNoShape">
              <a:avLst/>
            </a:prstTxWarp>
          </a:bodyPr>
          <a:lstStyle/>
          <a:p>
            <a:pPr defTabSz="932560"/>
            <a:endParaRPr lang="en-US" sz="2100">
              <a:solidFill>
                <a:srgbClr val="505050"/>
              </a:solidFill>
              <a:latin typeface="Segoe UI Light"/>
            </a:endParaRPr>
          </a:p>
        </p:txBody>
      </p:sp>
      <p:sp>
        <p:nvSpPr>
          <p:cNvPr id="20" name="Freeform 12"/>
          <p:cNvSpPr>
            <a:spLocks/>
          </p:cNvSpPr>
          <p:nvPr/>
        </p:nvSpPr>
        <p:spPr bwMode="black">
          <a:xfrm>
            <a:off x="973604" y="2920949"/>
            <a:ext cx="765355" cy="603438"/>
          </a:xfrm>
          <a:custGeom>
            <a:avLst/>
            <a:gdLst/>
            <a:ahLst/>
            <a:cxnLst/>
            <a:rect l="l" t="t" r="r" b="b"/>
            <a:pathLst>
              <a:path w="611218" h="481979">
                <a:moveTo>
                  <a:pt x="224745" y="94707"/>
                </a:moveTo>
                <a:cubicBezTo>
                  <a:pt x="347961" y="94707"/>
                  <a:pt x="448505" y="171589"/>
                  <a:pt x="448505" y="266213"/>
                </a:cubicBezTo>
                <a:cubicBezTo>
                  <a:pt x="448505" y="360837"/>
                  <a:pt x="347961" y="436734"/>
                  <a:pt x="224745" y="436734"/>
                </a:cubicBezTo>
                <a:cubicBezTo>
                  <a:pt x="202074" y="436734"/>
                  <a:pt x="181373" y="434763"/>
                  <a:pt x="161659" y="429834"/>
                </a:cubicBezTo>
                <a:cubicBezTo>
                  <a:pt x="135044" y="478132"/>
                  <a:pt x="86744" y="488974"/>
                  <a:pt x="44358" y="478132"/>
                </a:cubicBezTo>
                <a:cubicBezTo>
                  <a:pt x="69986" y="455462"/>
                  <a:pt x="92658" y="434763"/>
                  <a:pt x="109416" y="413078"/>
                </a:cubicBezTo>
                <a:cubicBezTo>
                  <a:pt x="43372" y="382522"/>
                  <a:pt x="0" y="328310"/>
                  <a:pt x="0" y="266213"/>
                </a:cubicBezTo>
                <a:cubicBezTo>
                  <a:pt x="0" y="171589"/>
                  <a:pt x="100544" y="94707"/>
                  <a:pt x="224745" y="94707"/>
                </a:cubicBezTo>
                <a:close/>
                <a:moveTo>
                  <a:pt x="386440" y="0"/>
                </a:moveTo>
                <a:cubicBezTo>
                  <a:pt x="510659" y="0"/>
                  <a:pt x="611218" y="76830"/>
                  <a:pt x="611218" y="170405"/>
                </a:cubicBezTo>
                <a:cubicBezTo>
                  <a:pt x="611218" y="232460"/>
                  <a:pt x="566854" y="287620"/>
                  <a:pt x="501787" y="317170"/>
                </a:cubicBezTo>
                <a:cubicBezTo>
                  <a:pt x="518546" y="338840"/>
                  <a:pt x="541221" y="360510"/>
                  <a:pt x="566854" y="382180"/>
                </a:cubicBezTo>
                <a:cubicBezTo>
                  <a:pt x="523476" y="393015"/>
                  <a:pt x="481083" y="383165"/>
                  <a:pt x="454465" y="334900"/>
                </a:cubicBezTo>
                <a:cubicBezTo>
                  <a:pt x="547137" y="154645"/>
                  <a:pt x="301656" y="47280"/>
                  <a:pt x="201097" y="73875"/>
                </a:cubicBezTo>
                <a:cubicBezTo>
                  <a:pt x="241518" y="29550"/>
                  <a:pt x="309542" y="0"/>
                  <a:pt x="386440" y="0"/>
                </a:cubicBezTo>
                <a:close/>
              </a:path>
            </a:pathLst>
          </a:custGeom>
          <a:solidFill>
            <a:srgbClr val="FFFFFF"/>
          </a:solidFill>
          <a:ln>
            <a:noFill/>
          </a:ln>
          <a:extLst/>
        </p:spPr>
        <p:txBody>
          <a:bodyPr vert="horz" wrap="square" lIns="124319" tIns="62160" rIns="124319" bIns="62160" numCol="1" anchor="t" anchorCtr="0" compatLnSpc="1">
            <a:prstTxWarp prst="textNoShape">
              <a:avLst/>
            </a:prstTxWarp>
          </a:bodyPr>
          <a:lstStyle/>
          <a:p>
            <a:pPr defTabSz="932560"/>
            <a:endParaRPr lang="en-US">
              <a:solidFill>
                <a:srgbClr val="505050"/>
              </a:solidFill>
              <a:latin typeface="Segoe UI Light"/>
            </a:endParaRPr>
          </a:p>
        </p:txBody>
      </p:sp>
      <p:sp>
        <p:nvSpPr>
          <p:cNvPr id="21" name="Freeform 22"/>
          <p:cNvSpPr>
            <a:spLocks noEditPoints="1"/>
          </p:cNvSpPr>
          <p:nvPr/>
        </p:nvSpPr>
        <p:spPr bwMode="black">
          <a:xfrm>
            <a:off x="932936" y="1473211"/>
            <a:ext cx="820840" cy="819002"/>
          </a:xfrm>
          <a:custGeom>
            <a:avLst/>
            <a:gdLst>
              <a:gd name="T0" fmla="*/ 728 w 763"/>
              <a:gd name="T1" fmla="*/ 318 h 762"/>
              <a:gd name="T2" fmla="*/ 445 w 763"/>
              <a:gd name="T3" fmla="*/ 36 h 762"/>
              <a:gd name="T4" fmla="*/ 318 w 763"/>
              <a:gd name="T5" fmla="*/ 36 h 762"/>
              <a:gd name="T6" fmla="*/ 35 w 763"/>
              <a:gd name="T7" fmla="*/ 318 h 762"/>
              <a:gd name="T8" fmla="*/ 35 w 763"/>
              <a:gd name="T9" fmla="*/ 444 h 762"/>
              <a:gd name="T10" fmla="*/ 318 w 763"/>
              <a:gd name="T11" fmla="*/ 727 h 762"/>
              <a:gd name="T12" fmla="*/ 445 w 763"/>
              <a:gd name="T13" fmla="*/ 727 h 762"/>
              <a:gd name="T14" fmla="*/ 728 w 763"/>
              <a:gd name="T15" fmla="*/ 444 h 762"/>
              <a:gd name="T16" fmla="*/ 728 w 763"/>
              <a:gd name="T17" fmla="*/ 318 h 762"/>
              <a:gd name="T18" fmla="*/ 710 w 763"/>
              <a:gd name="T19" fmla="*/ 425 h 762"/>
              <a:gd name="T20" fmla="*/ 426 w 763"/>
              <a:gd name="T21" fmla="*/ 709 h 762"/>
              <a:gd name="T22" fmla="*/ 336 w 763"/>
              <a:gd name="T23" fmla="*/ 709 h 762"/>
              <a:gd name="T24" fmla="*/ 53 w 763"/>
              <a:gd name="T25" fmla="*/ 425 h 762"/>
              <a:gd name="T26" fmla="*/ 53 w 763"/>
              <a:gd name="T27" fmla="*/ 336 h 762"/>
              <a:gd name="T28" fmla="*/ 336 w 763"/>
              <a:gd name="T29" fmla="*/ 53 h 762"/>
              <a:gd name="T30" fmla="*/ 427 w 763"/>
              <a:gd name="T31" fmla="*/ 53 h 762"/>
              <a:gd name="T32" fmla="*/ 710 w 763"/>
              <a:gd name="T33" fmla="*/ 336 h 762"/>
              <a:gd name="T34" fmla="*/ 710 w 763"/>
              <a:gd name="T35" fmla="*/ 425 h 762"/>
              <a:gd name="T36" fmla="*/ 692 w 763"/>
              <a:gd name="T37" fmla="*/ 353 h 762"/>
              <a:gd name="T38" fmla="*/ 409 w 763"/>
              <a:gd name="T39" fmla="*/ 69 h 762"/>
              <a:gd name="T40" fmla="*/ 356 w 763"/>
              <a:gd name="T41" fmla="*/ 69 h 762"/>
              <a:gd name="T42" fmla="*/ 72 w 763"/>
              <a:gd name="T43" fmla="*/ 353 h 762"/>
              <a:gd name="T44" fmla="*/ 72 w 763"/>
              <a:gd name="T45" fmla="*/ 406 h 762"/>
              <a:gd name="T46" fmla="*/ 356 w 763"/>
              <a:gd name="T47" fmla="*/ 690 h 762"/>
              <a:gd name="T48" fmla="*/ 409 w 763"/>
              <a:gd name="T49" fmla="*/ 690 h 762"/>
              <a:gd name="T50" fmla="*/ 692 w 763"/>
              <a:gd name="T51" fmla="*/ 406 h 762"/>
              <a:gd name="T52" fmla="*/ 692 w 763"/>
              <a:gd name="T53" fmla="*/ 353 h 762"/>
              <a:gd name="T54" fmla="*/ 513 w 763"/>
              <a:gd name="T55" fmla="*/ 488 h 762"/>
              <a:gd name="T56" fmla="*/ 507 w 763"/>
              <a:gd name="T57" fmla="*/ 490 h 762"/>
              <a:gd name="T58" fmla="*/ 497 w 763"/>
              <a:gd name="T59" fmla="*/ 478 h 762"/>
              <a:gd name="T60" fmla="*/ 497 w 763"/>
              <a:gd name="T61" fmla="*/ 471 h 762"/>
              <a:gd name="T62" fmla="*/ 497 w 763"/>
              <a:gd name="T63" fmla="*/ 421 h 762"/>
              <a:gd name="T64" fmla="*/ 426 w 763"/>
              <a:gd name="T65" fmla="*/ 483 h 762"/>
              <a:gd name="T66" fmla="*/ 426 w 763"/>
              <a:gd name="T67" fmla="*/ 562 h 762"/>
              <a:gd name="T68" fmla="*/ 343 w 763"/>
              <a:gd name="T69" fmla="*/ 560 h 762"/>
              <a:gd name="T70" fmla="*/ 343 w 763"/>
              <a:gd name="T71" fmla="*/ 482 h 762"/>
              <a:gd name="T72" fmla="*/ 342 w 763"/>
              <a:gd name="T73" fmla="*/ 482 h 762"/>
              <a:gd name="T74" fmla="*/ 275 w 763"/>
              <a:gd name="T75" fmla="*/ 421 h 762"/>
              <a:gd name="T76" fmla="*/ 275 w 763"/>
              <a:gd name="T77" fmla="*/ 478 h 762"/>
              <a:gd name="T78" fmla="*/ 265 w 763"/>
              <a:gd name="T79" fmla="*/ 490 h 762"/>
              <a:gd name="T80" fmla="*/ 259 w 763"/>
              <a:gd name="T81" fmla="*/ 489 h 762"/>
              <a:gd name="T82" fmla="*/ 123 w 763"/>
              <a:gd name="T83" fmla="*/ 389 h 762"/>
              <a:gd name="T84" fmla="*/ 257 w 763"/>
              <a:gd name="T85" fmla="*/ 284 h 762"/>
              <a:gd name="T86" fmla="*/ 265 w 763"/>
              <a:gd name="T87" fmla="*/ 281 h 762"/>
              <a:gd name="T88" fmla="*/ 275 w 763"/>
              <a:gd name="T89" fmla="*/ 293 h 762"/>
              <a:gd name="T90" fmla="*/ 275 w 763"/>
              <a:gd name="T91" fmla="*/ 358 h 762"/>
              <a:gd name="T92" fmla="*/ 386 w 763"/>
              <a:gd name="T93" fmla="*/ 429 h 762"/>
              <a:gd name="T94" fmla="*/ 497 w 763"/>
              <a:gd name="T95" fmla="*/ 358 h 762"/>
              <a:gd name="T96" fmla="*/ 497 w 763"/>
              <a:gd name="T97" fmla="*/ 293 h 762"/>
              <a:gd name="T98" fmla="*/ 507 w 763"/>
              <a:gd name="T99" fmla="*/ 281 h 762"/>
              <a:gd name="T100" fmla="*/ 515 w 763"/>
              <a:gd name="T101" fmla="*/ 284 h 762"/>
              <a:gd name="T102" fmla="*/ 531 w 763"/>
              <a:gd name="T103" fmla="*/ 297 h 762"/>
              <a:gd name="T104" fmla="*/ 649 w 763"/>
              <a:gd name="T105" fmla="*/ 388 h 762"/>
              <a:gd name="T106" fmla="*/ 513 w 763"/>
              <a:gd name="T107" fmla="*/ 488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3" h="762">
                <a:moveTo>
                  <a:pt x="728" y="318"/>
                </a:moveTo>
                <a:cubicBezTo>
                  <a:pt x="445" y="36"/>
                  <a:pt x="445" y="36"/>
                  <a:pt x="445" y="36"/>
                </a:cubicBezTo>
                <a:cubicBezTo>
                  <a:pt x="409" y="0"/>
                  <a:pt x="353" y="0"/>
                  <a:pt x="318" y="36"/>
                </a:cubicBezTo>
                <a:cubicBezTo>
                  <a:pt x="35" y="318"/>
                  <a:pt x="35" y="318"/>
                  <a:pt x="35" y="318"/>
                </a:cubicBezTo>
                <a:cubicBezTo>
                  <a:pt x="0" y="353"/>
                  <a:pt x="0" y="409"/>
                  <a:pt x="35" y="444"/>
                </a:cubicBezTo>
                <a:cubicBezTo>
                  <a:pt x="318" y="727"/>
                  <a:pt x="318" y="727"/>
                  <a:pt x="318" y="727"/>
                </a:cubicBezTo>
                <a:cubicBezTo>
                  <a:pt x="353" y="762"/>
                  <a:pt x="409" y="762"/>
                  <a:pt x="445" y="727"/>
                </a:cubicBezTo>
                <a:cubicBezTo>
                  <a:pt x="728" y="444"/>
                  <a:pt x="728" y="444"/>
                  <a:pt x="728" y="444"/>
                </a:cubicBezTo>
                <a:cubicBezTo>
                  <a:pt x="763" y="409"/>
                  <a:pt x="763" y="353"/>
                  <a:pt x="728" y="318"/>
                </a:cubicBezTo>
                <a:close/>
                <a:moveTo>
                  <a:pt x="710" y="425"/>
                </a:moveTo>
                <a:cubicBezTo>
                  <a:pt x="426" y="709"/>
                  <a:pt x="426" y="709"/>
                  <a:pt x="426" y="709"/>
                </a:cubicBezTo>
                <a:cubicBezTo>
                  <a:pt x="402" y="734"/>
                  <a:pt x="361" y="734"/>
                  <a:pt x="336" y="709"/>
                </a:cubicBezTo>
                <a:cubicBezTo>
                  <a:pt x="53" y="425"/>
                  <a:pt x="53" y="425"/>
                  <a:pt x="53" y="425"/>
                </a:cubicBezTo>
                <a:cubicBezTo>
                  <a:pt x="28" y="402"/>
                  <a:pt x="28" y="361"/>
                  <a:pt x="53" y="336"/>
                </a:cubicBezTo>
                <a:cubicBezTo>
                  <a:pt x="336" y="53"/>
                  <a:pt x="336" y="53"/>
                  <a:pt x="336" y="53"/>
                </a:cubicBezTo>
                <a:cubicBezTo>
                  <a:pt x="361" y="28"/>
                  <a:pt x="402" y="28"/>
                  <a:pt x="427" y="53"/>
                </a:cubicBezTo>
                <a:cubicBezTo>
                  <a:pt x="710" y="336"/>
                  <a:pt x="710" y="336"/>
                  <a:pt x="710" y="336"/>
                </a:cubicBezTo>
                <a:cubicBezTo>
                  <a:pt x="735" y="361"/>
                  <a:pt x="735" y="402"/>
                  <a:pt x="710" y="425"/>
                </a:cubicBezTo>
                <a:close/>
                <a:moveTo>
                  <a:pt x="692" y="353"/>
                </a:moveTo>
                <a:cubicBezTo>
                  <a:pt x="409" y="69"/>
                  <a:pt x="409" y="69"/>
                  <a:pt x="409" y="69"/>
                </a:cubicBezTo>
                <a:cubicBezTo>
                  <a:pt x="394" y="55"/>
                  <a:pt x="370" y="55"/>
                  <a:pt x="356" y="69"/>
                </a:cubicBezTo>
                <a:cubicBezTo>
                  <a:pt x="72" y="353"/>
                  <a:pt x="72" y="353"/>
                  <a:pt x="72" y="353"/>
                </a:cubicBezTo>
                <a:cubicBezTo>
                  <a:pt x="57" y="368"/>
                  <a:pt x="57" y="391"/>
                  <a:pt x="72" y="406"/>
                </a:cubicBezTo>
                <a:cubicBezTo>
                  <a:pt x="356" y="690"/>
                  <a:pt x="356" y="690"/>
                  <a:pt x="356" y="690"/>
                </a:cubicBezTo>
                <a:cubicBezTo>
                  <a:pt x="370" y="705"/>
                  <a:pt x="394" y="705"/>
                  <a:pt x="409" y="690"/>
                </a:cubicBezTo>
                <a:cubicBezTo>
                  <a:pt x="692" y="406"/>
                  <a:pt x="692" y="406"/>
                  <a:pt x="692" y="406"/>
                </a:cubicBezTo>
                <a:cubicBezTo>
                  <a:pt x="707" y="391"/>
                  <a:pt x="707" y="368"/>
                  <a:pt x="692" y="353"/>
                </a:cubicBezTo>
                <a:close/>
                <a:moveTo>
                  <a:pt x="513" y="488"/>
                </a:moveTo>
                <a:cubicBezTo>
                  <a:pt x="512" y="488"/>
                  <a:pt x="510" y="490"/>
                  <a:pt x="507" y="490"/>
                </a:cubicBezTo>
                <a:cubicBezTo>
                  <a:pt x="502" y="490"/>
                  <a:pt x="497" y="484"/>
                  <a:pt x="497" y="478"/>
                </a:cubicBezTo>
                <a:cubicBezTo>
                  <a:pt x="497" y="478"/>
                  <a:pt x="497" y="478"/>
                  <a:pt x="497" y="471"/>
                </a:cubicBezTo>
                <a:cubicBezTo>
                  <a:pt x="497" y="421"/>
                  <a:pt x="497" y="421"/>
                  <a:pt x="497" y="421"/>
                </a:cubicBezTo>
                <a:cubicBezTo>
                  <a:pt x="456" y="421"/>
                  <a:pt x="428" y="479"/>
                  <a:pt x="426" y="483"/>
                </a:cubicBezTo>
                <a:cubicBezTo>
                  <a:pt x="426" y="562"/>
                  <a:pt x="426" y="562"/>
                  <a:pt x="426" y="562"/>
                </a:cubicBezTo>
                <a:cubicBezTo>
                  <a:pt x="343" y="560"/>
                  <a:pt x="343" y="560"/>
                  <a:pt x="343" y="560"/>
                </a:cubicBezTo>
                <a:cubicBezTo>
                  <a:pt x="343" y="482"/>
                  <a:pt x="343" y="482"/>
                  <a:pt x="343" y="482"/>
                </a:cubicBezTo>
                <a:cubicBezTo>
                  <a:pt x="342" y="482"/>
                  <a:pt x="342" y="482"/>
                  <a:pt x="342" y="482"/>
                </a:cubicBezTo>
                <a:cubicBezTo>
                  <a:pt x="342" y="482"/>
                  <a:pt x="317" y="421"/>
                  <a:pt x="275" y="421"/>
                </a:cubicBezTo>
                <a:cubicBezTo>
                  <a:pt x="275" y="478"/>
                  <a:pt x="275" y="478"/>
                  <a:pt x="275" y="478"/>
                </a:cubicBezTo>
                <a:cubicBezTo>
                  <a:pt x="275" y="484"/>
                  <a:pt x="270" y="490"/>
                  <a:pt x="265" y="490"/>
                </a:cubicBezTo>
                <a:cubicBezTo>
                  <a:pt x="262" y="490"/>
                  <a:pt x="260" y="489"/>
                  <a:pt x="259" y="489"/>
                </a:cubicBezTo>
                <a:cubicBezTo>
                  <a:pt x="123" y="389"/>
                  <a:pt x="123" y="389"/>
                  <a:pt x="123" y="389"/>
                </a:cubicBezTo>
                <a:cubicBezTo>
                  <a:pt x="257" y="284"/>
                  <a:pt x="257" y="284"/>
                  <a:pt x="257" y="284"/>
                </a:cubicBezTo>
                <a:cubicBezTo>
                  <a:pt x="259" y="283"/>
                  <a:pt x="262" y="281"/>
                  <a:pt x="265" y="281"/>
                </a:cubicBezTo>
                <a:cubicBezTo>
                  <a:pt x="270" y="281"/>
                  <a:pt x="275" y="287"/>
                  <a:pt x="275" y="293"/>
                </a:cubicBezTo>
                <a:cubicBezTo>
                  <a:pt x="275" y="358"/>
                  <a:pt x="275" y="358"/>
                  <a:pt x="275" y="358"/>
                </a:cubicBezTo>
                <a:cubicBezTo>
                  <a:pt x="330" y="362"/>
                  <a:pt x="373" y="412"/>
                  <a:pt x="386" y="429"/>
                </a:cubicBezTo>
                <a:cubicBezTo>
                  <a:pt x="399" y="412"/>
                  <a:pt x="442" y="362"/>
                  <a:pt x="497" y="358"/>
                </a:cubicBezTo>
                <a:cubicBezTo>
                  <a:pt x="497" y="293"/>
                  <a:pt x="497" y="293"/>
                  <a:pt x="497" y="293"/>
                </a:cubicBezTo>
                <a:cubicBezTo>
                  <a:pt x="497" y="287"/>
                  <a:pt x="502" y="281"/>
                  <a:pt x="507" y="281"/>
                </a:cubicBezTo>
                <a:cubicBezTo>
                  <a:pt x="510" y="281"/>
                  <a:pt x="513" y="282"/>
                  <a:pt x="515" y="284"/>
                </a:cubicBezTo>
                <a:cubicBezTo>
                  <a:pt x="515" y="284"/>
                  <a:pt x="515" y="284"/>
                  <a:pt x="531" y="297"/>
                </a:cubicBezTo>
                <a:cubicBezTo>
                  <a:pt x="548" y="310"/>
                  <a:pt x="582" y="336"/>
                  <a:pt x="649" y="388"/>
                </a:cubicBezTo>
                <a:cubicBezTo>
                  <a:pt x="649" y="388"/>
                  <a:pt x="649" y="388"/>
                  <a:pt x="513" y="4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19" tIns="62160" rIns="124319" bIns="62160" numCol="1" anchor="t" anchorCtr="0" compatLnSpc="1">
            <a:prstTxWarp prst="textNoShape">
              <a:avLst/>
            </a:prstTxWarp>
          </a:bodyPr>
          <a:lstStyle/>
          <a:p>
            <a:pPr defTabSz="932560"/>
            <a:endParaRPr lang="en-US">
              <a:solidFill>
                <a:srgbClr val="505050"/>
              </a:solidFill>
              <a:latin typeface="Segoe UI Light"/>
            </a:endParaRPr>
          </a:p>
        </p:txBody>
      </p:sp>
    </p:spTree>
    <p:extLst>
      <p:ext uri="{BB962C8B-B14F-4D97-AF65-F5344CB8AC3E}">
        <p14:creationId xmlns:p14="http://schemas.microsoft.com/office/powerpoint/2010/main" val="358792278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Azure Virtual Network</a:t>
            </a:r>
          </a:p>
        </p:txBody>
      </p:sp>
      <p:sp>
        <p:nvSpPr>
          <p:cNvPr id="5" name="Content Placeholder 4"/>
          <p:cNvSpPr>
            <a:spLocks noGrp="1"/>
          </p:cNvSpPr>
          <p:nvPr>
            <p:ph type="body" sz="quarter" idx="10"/>
          </p:nvPr>
        </p:nvSpPr>
        <p:spPr>
          <a:xfrm>
            <a:off x="274638" y="1212851"/>
            <a:ext cx="8353794" cy="5696304"/>
          </a:xfrm>
        </p:spPr>
        <p:txBody>
          <a:bodyPr/>
          <a:lstStyle/>
          <a:p>
            <a:pPr marL="2698" defTabSz="776915">
              <a:spcBef>
                <a:spcPts val="0"/>
              </a:spcBef>
              <a:spcAft>
                <a:spcPts val="765"/>
              </a:spcAft>
            </a:pPr>
            <a:r>
              <a:rPr lang="en-US" sz="3700" spc="-85" dirty="0">
                <a:solidFill>
                  <a:schemeClr val="tx2">
                    <a:alpha val="99000"/>
                  </a:schemeClr>
                </a:solidFill>
                <a:latin typeface="Segoe UI Light" pitchFamily="34" charset="0"/>
              </a:rPr>
              <a:t>Build virtual networks that scale </a:t>
            </a:r>
          </a:p>
          <a:p>
            <a:pPr>
              <a:spcAft>
                <a:spcPts val="765"/>
              </a:spcAft>
            </a:pPr>
            <a:r>
              <a:rPr lang="en-US" sz="2000" dirty="0">
                <a:solidFill>
                  <a:schemeClr val="tx2">
                    <a:lumMod val="75000"/>
                    <a:alpha val="99000"/>
                  </a:schemeClr>
                </a:solidFill>
              </a:rPr>
              <a:t>Traditional, familiar approach to build extension to datacenter</a:t>
            </a:r>
          </a:p>
          <a:p>
            <a:pPr>
              <a:spcAft>
                <a:spcPts val="765"/>
              </a:spcAft>
            </a:pPr>
            <a:r>
              <a:rPr lang="en-US" sz="2000" dirty="0">
                <a:solidFill>
                  <a:schemeClr val="tx2">
                    <a:lumMod val="75000"/>
                    <a:alpha val="99000"/>
                  </a:schemeClr>
                </a:solidFill>
              </a:rPr>
              <a:t>Scalable approach to building virtual networks</a:t>
            </a:r>
          </a:p>
          <a:p>
            <a:pPr marL="2698" defTabSz="776915">
              <a:spcBef>
                <a:spcPts val="0"/>
              </a:spcBef>
              <a:spcAft>
                <a:spcPts val="765"/>
              </a:spcAft>
            </a:pPr>
            <a:r>
              <a:rPr lang="en-US" sz="3700" spc="-85" dirty="0">
                <a:solidFill>
                  <a:schemeClr val="tx2">
                    <a:alpha val="99000"/>
                  </a:schemeClr>
                </a:solidFill>
                <a:latin typeface="Segoe UI Light" pitchFamily="34" charset="0"/>
              </a:rPr>
              <a:t>Complete control over network configuration</a:t>
            </a:r>
          </a:p>
          <a:p>
            <a:pPr>
              <a:spcAft>
                <a:spcPts val="765"/>
              </a:spcAft>
            </a:pPr>
            <a:r>
              <a:rPr lang="en-US" sz="2000" dirty="0">
                <a:solidFill>
                  <a:schemeClr val="tx2">
                    <a:lumMod val="75000"/>
                    <a:alpha val="99000"/>
                  </a:schemeClr>
                </a:solidFill>
              </a:rPr>
              <a:t>Define your own IP addresses </a:t>
            </a:r>
          </a:p>
          <a:p>
            <a:pPr>
              <a:spcAft>
                <a:spcPts val="765"/>
              </a:spcAft>
            </a:pPr>
            <a:r>
              <a:rPr lang="en-US" sz="2000" dirty="0">
                <a:solidFill>
                  <a:schemeClr val="tx2">
                    <a:lumMod val="75000"/>
                    <a:alpha val="99000"/>
                  </a:schemeClr>
                </a:solidFill>
              </a:rPr>
              <a:t>Be compliant with corporate IT security policy</a:t>
            </a:r>
          </a:p>
          <a:p>
            <a:pPr marL="2698" defTabSz="776915">
              <a:spcBef>
                <a:spcPts val="0"/>
              </a:spcBef>
              <a:spcAft>
                <a:spcPts val="765"/>
              </a:spcAft>
            </a:pPr>
            <a:r>
              <a:rPr lang="en-US" sz="3700" spc="-85" dirty="0">
                <a:solidFill>
                  <a:schemeClr val="tx2">
                    <a:alpha val="99000"/>
                  </a:schemeClr>
                </a:solidFill>
                <a:latin typeface="Segoe UI Light" pitchFamily="34" charset="0"/>
              </a:rPr>
              <a:t>Enables complex hybrid scenarios </a:t>
            </a:r>
          </a:p>
          <a:p>
            <a:pPr>
              <a:spcAft>
                <a:spcPts val="765"/>
              </a:spcAft>
            </a:pPr>
            <a:r>
              <a:rPr lang="en-US" sz="2000" dirty="0">
                <a:solidFill>
                  <a:schemeClr val="tx2">
                    <a:lumMod val="75000"/>
                    <a:alpha val="99000"/>
                  </a:schemeClr>
                </a:solidFill>
              </a:rPr>
              <a:t>Allows cloud machine or on-premise machine to be a non-Windows machine</a:t>
            </a:r>
          </a:p>
          <a:p>
            <a:pPr>
              <a:spcAft>
                <a:spcPts val="765"/>
              </a:spcAft>
            </a:pPr>
            <a:r>
              <a:rPr lang="en-US" sz="2000" dirty="0">
                <a:solidFill>
                  <a:schemeClr val="tx2">
                    <a:lumMod val="75000"/>
                    <a:alpha val="99000"/>
                  </a:schemeClr>
                </a:solidFill>
              </a:rPr>
              <a:t>Hybrid applications which require Cloud machines to reach all or a large portion of the on-premise network </a:t>
            </a:r>
          </a:p>
        </p:txBody>
      </p:sp>
      <p:pic>
        <p:nvPicPr>
          <p:cNvPr id="4" name="Picture 3"/>
          <p:cNvPicPr>
            <a:picLocks noChangeAspect="1"/>
          </p:cNvPicPr>
          <p:nvPr/>
        </p:nvPicPr>
        <p:blipFill>
          <a:blip r:embed="rId3"/>
          <a:stretch>
            <a:fillRect/>
          </a:stretch>
        </p:blipFill>
        <p:spPr>
          <a:xfrm>
            <a:off x="8468418" y="1212849"/>
            <a:ext cx="3809663" cy="4672337"/>
          </a:xfrm>
          <a:prstGeom prst="rect">
            <a:avLst/>
          </a:prstGeom>
        </p:spPr>
      </p:pic>
      <p:sp>
        <p:nvSpPr>
          <p:cNvPr id="80" name="Rectangle 79"/>
          <p:cNvSpPr/>
          <p:nvPr/>
        </p:nvSpPr>
        <p:spPr>
          <a:xfrm>
            <a:off x="9564296" y="5885189"/>
            <a:ext cx="1617908" cy="596416"/>
          </a:xfrm>
          <a:prstGeom prst="rect">
            <a:avLst/>
          </a:prstGeom>
        </p:spPr>
        <p:txBody>
          <a:bodyPr wrap="none" lIns="93260" tIns="46631" rIns="93260" bIns="46631">
            <a:spAutoFit/>
          </a:bodyPr>
          <a:lstStyle/>
          <a:p>
            <a:pPr algn="ctr" defTabSz="931855" fontAlgn="base">
              <a:spcBef>
                <a:spcPts val="1224"/>
              </a:spcBef>
              <a:spcAft>
                <a:spcPct val="0"/>
              </a:spcAft>
            </a:pPr>
            <a:r>
              <a:rPr lang="en-US" sz="3300" b="1" dirty="0">
                <a:ln>
                  <a:solidFill>
                    <a:srgbClr val="FFFFFF">
                      <a:alpha val="0"/>
                    </a:srgbClr>
                  </a:solidFill>
                </a:ln>
                <a:solidFill>
                  <a:srgbClr val="505050"/>
                </a:solidFill>
                <a:latin typeface="Segoe UI Light" pitchFamily="34" charset="0"/>
              </a:rPr>
              <a:t>Corpnet</a:t>
            </a:r>
          </a:p>
        </p:txBody>
      </p:sp>
    </p:spTree>
    <p:extLst>
      <p:ext uri="{BB962C8B-B14F-4D97-AF65-F5344CB8AC3E}">
        <p14:creationId xmlns:p14="http://schemas.microsoft.com/office/powerpoint/2010/main" val="384429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p:spPr>
        <p:txBody>
          <a:bodyPr/>
          <a:lstStyle/>
          <a:p>
            <a:r>
              <a:rPr lang="en-US" dirty="0" smtClean="0"/>
              <a:t>Cloud Continuum</a:t>
            </a:r>
            <a:endParaRPr lang="en-US" dirty="0"/>
          </a:p>
        </p:txBody>
      </p:sp>
      <p:sp>
        <p:nvSpPr>
          <p:cNvPr id="5" name="Rectangle 4"/>
          <p:cNvSpPr/>
          <p:nvPr/>
        </p:nvSpPr>
        <p:spPr bwMode="auto">
          <a:xfrm rot="5400000" flipV="1">
            <a:off x="3349031" y="-1354988"/>
            <a:ext cx="4750526" cy="10215688"/>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7" rIns="77691" bIns="38847" numCol="1" rtlCol="0" anchor="ctr" anchorCtr="0" compatLnSpc="1">
            <a:prstTxWarp prst="textNoShape">
              <a:avLst/>
            </a:prstTxWarp>
          </a:bodyPr>
          <a:lstStyle/>
          <a:p>
            <a:pPr algn="ctr" defTabSz="776691"/>
            <a:endParaRPr lang="en-US" sz="1500" dirty="0">
              <a:solidFill>
                <a:srgbClr val="FFFFFF"/>
              </a:solidFill>
            </a:endParaRPr>
          </a:p>
        </p:txBody>
      </p:sp>
      <p:pic>
        <p:nvPicPr>
          <p:cNvPr id="6" name="Picture 2" descr="\\eventsql\dvd\Online_ART\DVD_Art_Sept-2-2010\Artwork_Imagery\Shapes\Arrows\White Collection 25 percent opaque - soft shadow\curved arrow 5.png"/>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rcRect/>
          <a:stretch>
            <a:fillRect/>
          </a:stretch>
        </p:blipFill>
        <p:spPr bwMode="auto">
          <a:xfrm rot="604224">
            <a:off x="1830460" y="621718"/>
            <a:ext cx="8282783" cy="556053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196783" y="6443445"/>
            <a:ext cx="4664893" cy="446276"/>
          </a:xfrm>
          <a:prstGeom prst="rect">
            <a:avLst/>
          </a:prstGeom>
          <a:noFill/>
        </p:spPr>
        <p:txBody>
          <a:bodyPr wrap="square" lIns="0" tIns="0" rIns="0" bIns="0" rtlCol="0">
            <a:spAutoFit/>
          </a:bodyPr>
          <a:lstStyle/>
          <a:p>
            <a:pPr defTabSz="932560"/>
            <a:r>
              <a:rPr lang="en-US" sz="2900" spc="272" dirty="0">
                <a:solidFill>
                  <a:srgbClr val="505050"/>
                </a:solidFill>
                <a:latin typeface="Segoe UI Light"/>
              </a:rPr>
              <a:t>CONTROL and </a:t>
            </a:r>
            <a:r>
              <a:rPr lang="en-US" sz="2900" spc="272" dirty="0" err="1">
                <a:solidFill>
                  <a:srgbClr val="505050"/>
                </a:solidFill>
                <a:latin typeface="Segoe UI Light"/>
              </a:rPr>
              <a:t>COMPAT</a:t>
            </a:r>
            <a:endParaRPr lang="en-US" sz="2900" spc="272" dirty="0">
              <a:solidFill>
                <a:srgbClr val="505050"/>
              </a:solidFill>
              <a:latin typeface="Segoe UI Light"/>
            </a:endParaRPr>
          </a:p>
        </p:txBody>
      </p:sp>
      <p:cxnSp>
        <p:nvCxnSpPr>
          <p:cNvPr id="8" name="Straight Arrow Connector 7"/>
          <p:cNvCxnSpPr/>
          <p:nvPr/>
        </p:nvCxnSpPr>
        <p:spPr>
          <a:xfrm flipV="1">
            <a:off x="10832141" y="1377594"/>
            <a:ext cx="1" cy="4934500"/>
          </a:xfrm>
          <a:prstGeom prst="straightConnector1">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sp>
        <p:nvSpPr>
          <p:cNvPr id="9" name="TextBox 8"/>
          <p:cNvSpPr txBox="1"/>
          <p:nvPr/>
        </p:nvSpPr>
        <p:spPr>
          <a:xfrm rot="5400000">
            <a:off x="9614920" y="3349258"/>
            <a:ext cx="3855158" cy="523220"/>
          </a:xfrm>
          <a:prstGeom prst="rect">
            <a:avLst/>
          </a:prstGeom>
          <a:noFill/>
        </p:spPr>
        <p:txBody>
          <a:bodyPr wrap="none" lIns="0" tIns="0" rIns="0" bIns="0" rtlCol="0">
            <a:spAutoFit/>
          </a:bodyPr>
          <a:lstStyle/>
          <a:p>
            <a:pPr defTabSz="932560"/>
            <a:r>
              <a:rPr lang="en-US" sz="3400" spc="272" dirty="0">
                <a:solidFill>
                  <a:srgbClr val="505050"/>
                </a:solidFill>
                <a:latin typeface="Segoe UI Light"/>
              </a:rPr>
              <a:t>COST-EFFICIENCY</a:t>
            </a:r>
          </a:p>
        </p:txBody>
      </p:sp>
      <p:cxnSp>
        <p:nvCxnSpPr>
          <p:cNvPr id="10" name="Straight Connector 9"/>
          <p:cNvCxnSpPr/>
          <p:nvPr/>
        </p:nvCxnSpPr>
        <p:spPr>
          <a:xfrm>
            <a:off x="10832139" y="6050348"/>
            <a:ext cx="0" cy="491155"/>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1" name="Straight Connector 10"/>
          <p:cNvCxnSpPr/>
          <p:nvPr/>
        </p:nvCxnSpPr>
        <p:spPr>
          <a:xfrm>
            <a:off x="2332044" y="6066694"/>
            <a:ext cx="0" cy="229231"/>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rot="5400000">
            <a:off x="4577608" y="6182720"/>
            <a:ext cx="232055"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3" name="Straight Connector 12"/>
          <p:cNvCxnSpPr/>
          <p:nvPr/>
        </p:nvCxnSpPr>
        <p:spPr>
          <a:xfrm rot="5400000">
            <a:off x="5805307" y="6182720"/>
            <a:ext cx="232055"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4" name="Straight Connector 13"/>
          <p:cNvCxnSpPr/>
          <p:nvPr/>
        </p:nvCxnSpPr>
        <p:spPr>
          <a:xfrm rot="5400000">
            <a:off x="8260708" y="6182720"/>
            <a:ext cx="232055"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5" name="Straight Connector 14"/>
          <p:cNvCxnSpPr/>
          <p:nvPr/>
        </p:nvCxnSpPr>
        <p:spPr>
          <a:xfrm rot="5400000">
            <a:off x="9488411" y="6182720"/>
            <a:ext cx="232055"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6" name="Straight Connector 15"/>
          <p:cNvCxnSpPr/>
          <p:nvPr/>
        </p:nvCxnSpPr>
        <p:spPr>
          <a:xfrm rot="5400000">
            <a:off x="3349905" y="6182720"/>
            <a:ext cx="232055"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17" name="Straight Arrow Connector 16"/>
          <p:cNvCxnSpPr/>
          <p:nvPr/>
        </p:nvCxnSpPr>
        <p:spPr>
          <a:xfrm>
            <a:off x="1550505" y="6122201"/>
            <a:ext cx="9626265" cy="0"/>
          </a:xfrm>
          <a:prstGeom prst="straightConnector1">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grpSp>
        <p:nvGrpSpPr>
          <p:cNvPr id="18" name="Group 17"/>
          <p:cNvGrpSpPr/>
          <p:nvPr/>
        </p:nvGrpSpPr>
        <p:grpSpPr>
          <a:xfrm>
            <a:off x="616449" y="2444934"/>
            <a:ext cx="10130848" cy="2458156"/>
            <a:chOff x="374210" y="2876654"/>
            <a:chExt cx="12805067" cy="2892211"/>
          </a:xfrm>
        </p:grpSpPr>
        <p:cxnSp>
          <p:nvCxnSpPr>
            <p:cNvPr id="19" name="Straight Arrow Connector 18"/>
            <p:cNvCxnSpPr/>
            <p:nvPr/>
          </p:nvCxnSpPr>
          <p:spPr>
            <a:xfrm flipV="1">
              <a:off x="374210" y="2876654"/>
              <a:ext cx="12805067" cy="11559"/>
            </a:xfrm>
            <a:prstGeom prst="straightConnector1">
              <a:avLst/>
            </a:prstGeom>
            <a:ln w="9525">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74210" y="5757306"/>
              <a:ext cx="12805067" cy="11559"/>
            </a:xfrm>
            <a:prstGeom prst="straightConnector1">
              <a:avLst/>
            </a:prstGeom>
            <a:ln w="9525">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74210" y="4309375"/>
              <a:ext cx="12805067" cy="11559"/>
            </a:xfrm>
            <a:prstGeom prst="straightConnector1">
              <a:avLst/>
            </a:prstGeom>
            <a:ln w="9525">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cxnSp>
        <p:nvCxnSpPr>
          <p:cNvPr id="22" name="Straight Connector 21"/>
          <p:cNvCxnSpPr/>
          <p:nvPr/>
        </p:nvCxnSpPr>
        <p:spPr>
          <a:xfrm rot="5400000">
            <a:off x="7033010" y="6182720"/>
            <a:ext cx="232055"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sp>
        <p:nvSpPr>
          <p:cNvPr id="23" name="Diamond 22"/>
          <p:cNvSpPr/>
          <p:nvPr/>
        </p:nvSpPr>
        <p:spPr bwMode="auto">
          <a:xfrm>
            <a:off x="5690027" y="4767174"/>
            <a:ext cx="244153" cy="262011"/>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7" rIns="77691" bIns="38847" numCol="1" rtlCol="0" anchor="ctr" anchorCtr="0" compatLnSpc="1">
            <a:prstTxWarp prst="textNoShape">
              <a:avLst/>
            </a:prstTxWarp>
          </a:bodyPr>
          <a:lstStyle/>
          <a:p>
            <a:pPr algn="ctr" defTabSz="776691"/>
            <a:endParaRPr lang="en-US" sz="1500" dirty="0">
              <a:solidFill>
                <a:srgbClr val="FFFFFF"/>
              </a:solidFill>
            </a:endParaRPr>
          </a:p>
        </p:txBody>
      </p:sp>
      <p:cxnSp>
        <p:nvCxnSpPr>
          <p:cNvPr id="24" name="Straight Connector 23"/>
          <p:cNvCxnSpPr/>
          <p:nvPr/>
        </p:nvCxnSpPr>
        <p:spPr>
          <a:xfrm>
            <a:off x="10810908" y="3662636"/>
            <a:ext cx="232089"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5" name="Straight Connector 24"/>
          <p:cNvCxnSpPr/>
          <p:nvPr/>
        </p:nvCxnSpPr>
        <p:spPr>
          <a:xfrm>
            <a:off x="10810908" y="2435110"/>
            <a:ext cx="232089"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6" name="Straight Connector 25"/>
          <p:cNvCxnSpPr/>
          <p:nvPr/>
        </p:nvCxnSpPr>
        <p:spPr>
          <a:xfrm>
            <a:off x="10810908" y="4890163"/>
            <a:ext cx="232089"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cxnSp>
        <p:nvCxnSpPr>
          <p:cNvPr id="27" name="Straight Connector 26"/>
          <p:cNvCxnSpPr/>
          <p:nvPr/>
        </p:nvCxnSpPr>
        <p:spPr>
          <a:xfrm>
            <a:off x="10784103" y="1454512"/>
            <a:ext cx="232089" cy="0"/>
          </a:xfrm>
          <a:prstGeom prst="line">
            <a:avLst/>
          </a:prstGeom>
          <a:ln w="38100">
            <a:solidFill>
              <a:schemeClr val="tx1"/>
            </a:solidFill>
          </a:ln>
        </p:spPr>
        <p:style>
          <a:lnRef idx="1">
            <a:schemeClr val="accent6"/>
          </a:lnRef>
          <a:fillRef idx="0">
            <a:schemeClr val="accent6"/>
          </a:fillRef>
          <a:effectRef idx="0">
            <a:schemeClr val="accent6"/>
          </a:effectRef>
          <a:fontRef idx="minor">
            <a:schemeClr val="tx1"/>
          </a:fontRef>
        </p:style>
      </p:cxnSp>
      <p:sp>
        <p:nvSpPr>
          <p:cNvPr id="29" name="TextBox 28"/>
          <p:cNvSpPr txBox="1"/>
          <p:nvPr/>
        </p:nvSpPr>
        <p:spPr>
          <a:xfrm>
            <a:off x="1795787" y="4881591"/>
            <a:ext cx="3069022" cy="659198"/>
          </a:xfrm>
          <a:prstGeom prst="rect">
            <a:avLst/>
          </a:prstGeom>
          <a:noFill/>
        </p:spPr>
        <p:txBody>
          <a:bodyPr wrap="square" lIns="93260" tIns="46631" rIns="93260" bIns="46631" rtlCol="0">
            <a:spAutoFit/>
          </a:bodyPr>
          <a:lstStyle/>
          <a:p>
            <a:pPr algn="r" defTabSz="932560"/>
            <a:r>
              <a:rPr lang="en-US" b="1" dirty="0">
                <a:solidFill>
                  <a:srgbClr val="505050"/>
                </a:solidFill>
              </a:rPr>
              <a:t>On-premise – SharePoint</a:t>
            </a:r>
          </a:p>
          <a:p>
            <a:pPr algn="r" defTabSz="932560"/>
            <a:r>
              <a:rPr lang="en-US" b="1" dirty="0" smtClean="0">
                <a:solidFill>
                  <a:srgbClr val="505050"/>
                </a:solidFill>
              </a:rPr>
              <a:t>- SQL Sever</a:t>
            </a:r>
            <a:endParaRPr lang="en-US" b="1" dirty="0">
              <a:solidFill>
                <a:srgbClr val="505050"/>
              </a:solidFill>
            </a:endParaRPr>
          </a:p>
        </p:txBody>
      </p:sp>
      <p:sp>
        <p:nvSpPr>
          <p:cNvPr id="31" name="TextBox 30"/>
          <p:cNvSpPr txBox="1"/>
          <p:nvPr/>
        </p:nvSpPr>
        <p:spPr>
          <a:xfrm>
            <a:off x="1578365" y="3887511"/>
            <a:ext cx="2298948" cy="725118"/>
          </a:xfrm>
          <a:prstGeom prst="rect">
            <a:avLst/>
          </a:prstGeom>
          <a:noFill/>
          <a:ln>
            <a:noFill/>
          </a:ln>
        </p:spPr>
        <p:txBody>
          <a:bodyPr wrap="square" lIns="93260" tIns="46631" rIns="93260" bIns="46631" rtlCol="0">
            <a:spAutoFit/>
          </a:bodyPr>
          <a:lstStyle/>
          <a:p>
            <a:pPr defTabSz="932560"/>
            <a:r>
              <a:rPr lang="en-US" sz="1600" b="1" dirty="0">
                <a:solidFill>
                  <a:srgbClr val="505050"/>
                </a:solidFill>
              </a:rPr>
              <a:t>Value Prop:</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Full h/w control – size/scale</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Roll-your-own HA/DR/scale</a:t>
            </a:r>
          </a:p>
        </p:txBody>
      </p:sp>
      <p:sp>
        <p:nvSpPr>
          <p:cNvPr id="32" name="Diamond 31"/>
          <p:cNvSpPr/>
          <p:nvPr/>
        </p:nvSpPr>
        <p:spPr bwMode="auto">
          <a:xfrm>
            <a:off x="2667867" y="5260514"/>
            <a:ext cx="244153" cy="262011"/>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7" rIns="77691" bIns="38847" numCol="1" rtlCol="0" anchor="ctr" anchorCtr="0" compatLnSpc="1">
            <a:prstTxWarp prst="textNoShape">
              <a:avLst/>
            </a:prstTxWarp>
          </a:bodyPr>
          <a:lstStyle/>
          <a:p>
            <a:pPr algn="ctr" defTabSz="776691"/>
            <a:endParaRPr lang="en-US" sz="1500" dirty="0">
              <a:solidFill>
                <a:srgbClr val="FFFFFF"/>
              </a:solidFill>
            </a:endParaRPr>
          </a:p>
        </p:txBody>
      </p:sp>
      <p:sp>
        <p:nvSpPr>
          <p:cNvPr id="34" name="TextBox 33"/>
          <p:cNvSpPr txBox="1"/>
          <p:nvPr/>
        </p:nvSpPr>
        <p:spPr>
          <a:xfrm>
            <a:off x="4510955" y="3360099"/>
            <a:ext cx="2426675" cy="915029"/>
          </a:xfrm>
          <a:prstGeom prst="rect">
            <a:avLst/>
          </a:prstGeom>
          <a:noFill/>
          <a:ln>
            <a:noFill/>
          </a:ln>
        </p:spPr>
        <p:txBody>
          <a:bodyPr wrap="square" lIns="93260" tIns="46631" rIns="93260" bIns="46631" rtlCol="0">
            <a:spAutoFit/>
          </a:bodyPr>
          <a:lstStyle/>
          <a:p>
            <a:pPr defTabSz="932560"/>
            <a:r>
              <a:rPr lang="en-US" sz="1600" b="1" dirty="0">
                <a:solidFill>
                  <a:srgbClr val="505050"/>
                </a:solidFill>
              </a:rPr>
              <a:t>Value Prop:</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100% of API surface area</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Direct migration of existing apps</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Roll-your-own HA/DR/scale</a:t>
            </a:r>
          </a:p>
        </p:txBody>
      </p:sp>
      <p:sp>
        <p:nvSpPr>
          <p:cNvPr id="35" name="TextBox 34"/>
          <p:cNvSpPr txBox="1"/>
          <p:nvPr/>
        </p:nvSpPr>
        <p:spPr>
          <a:xfrm>
            <a:off x="4963634" y="4283726"/>
            <a:ext cx="2757109" cy="721978"/>
          </a:xfrm>
          <a:prstGeom prst="rect">
            <a:avLst/>
          </a:prstGeom>
          <a:noFill/>
        </p:spPr>
        <p:txBody>
          <a:bodyPr wrap="square" lIns="93260" tIns="46631" rIns="93260" bIns="46631" rtlCol="0">
            <a:spAutoFit/>
          </a:bodyPr>
          <a:lstStyle/>
          <a:p>
            <a:pPr algn="r" defTabSz="932560"/>
            <a:r>
              <a:rPr lang="en-US" sz="2000" b="1" dirty="0" err="1">
                <a:solidFill>
                  <a:srgbClr val="505050"/>
                </a:solidFill>
              </a:rPr>
              <a:t>IaaS</a:t>
            </a:r>
            <a:r>
              <a:rPr lang="en-US" sz="2000" b="1" dirty="0">
                <a:solidFill>
                  <a:srgbClr val="505050"/>
                </a:solidFill>
              </a:rPr>
              <a:t> – SharePoint</a:t>
            </a:r>
          </a:p>
          <a:p>
            <a:pPr algn="r" defTabSz="932560"/>
            <a:r>
              <a:rPr lang="en-US" sz="2000" b="1" dirty="0">
                <a:solidFill>
                  <a:srgbClr val="505050"/>
                </a:solidFill>
              </a:rPr>
              <a:t>	- SQL Server</a:t>
            </a:r>
            <a:endParaRPr lang="en-US" b="1" dirty="0">
              <a:solidFill>
                <a:srgbClr val="505050"/>
              </a:solidFill>
            </a:endParaRPr>
          </a:p>
        </p:txBody>
      </p:sp>
      <p:sp>
        <p:nvSpPr>
          <p:cNvPr id="38" name="TextBox 37"/>
          <p:cNvSpPr txBox="1"/>
          <p:nvPr/>
        </p:nvSpPr>
        <p:spPr>
          <a:xfrm>
            <a:off x="7015156" y="1575224"/>
            <a:ext cx="2595416" cy="1084232"/>
          </a:xfrm>
          <a:prstGeom prst="rect">
            <a:avLst/>
          </a:prstGeom>
          <a:noFill/>
          <a:ln>
            <a:noFill/>
          </a:ln>
        </p:spPr>
        <p:txBody>
          <a:bodyPr wrap="square" lIns="72751" tIns="36377" rIns="72751" bIns="36377" rtlCol="0">
            <a:spAutoFit/>
          </a:bodyPr>
          <a:lstStyle/>
          <a:p>
            <a:pPr defTabSz="932560"/>
            <a:r>
              <a:rPr lang="en-US" sz="1600" b="1" dirty="0">
                <a:solidFill>
                  <a:srgbClr val="505050"/>
                </a:solidFill>
              </a:rPr>
              <a:t>Value Prop:</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Auto HA, Fault-Tolerance</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Friction-free scale</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Self-provisioning, </a:t>
            </a:r>
            <a:r>
              <a:rPr lang="en-US" sz="1100" dirty="0" err="1">
                <a:solidFill>
                  <a:srgbClr val="505050"/>
                </a:solidFill>
              </a:rPr>
              <a:t>mgmt</a:t>
            </a:r>
            <a:r>
              <a:rPr lang="en-US" sz="1100" dirty="0">
                <a:solidFill>
                  <a:srgbClr val="505050"/>
                </a:solidFill>
              </a:rPr>
              <a:t> @ scale</a:t>
            </a:r>
          </a:p>
          <a:p>
            <a:pPr marL="119812" lvl="1" indent="-119812" defTabSz="932560">
              <a:lnSpc>
                <a:spcPct val="90000"/>
              </a:lnSpc>
              <a:spcBef>
                <a:spcPct val="20000"/>
              </a:spcBef>
              <a:buFont typeface="Arial" pitchFamily="34" charset="0"/>
              <a:buChar char="•"/>
              <a:tabLst>
                <a:tab pos="59908" algn="l"/>
              </a:tabLst>
              <a:defRPr/>
            </a:pPr>
            <a:r>
              <a:rPr lang="en-US" sz="1100" dirty="0">
                <a:solidFill>
                  <a:srgbClr val="505050"/>
                </a:solidFill>
              </a:rPr>
              <a:t>Management Ease</a:t>
            </a:r>
          </a:p>
        </p:txBody>
      </p:sp>
      <p:sp>
        <p:nvSpPr>
          <p:cNvPr id="40" name="Rectangle 39"/>
          <p:cNvSpPr/>
          <p:nvPr/>
        </p:nvSpPr>
        <p:spPr>
          <a:xfrm>
            <a:off x="6886194" y="3157104"/>
            <a:ext cx="3453021" cy="721978"/>
          </a:xfrm>
          <a:prstGeom prst="rect">
            <a:avLst/>
          </a:prstGeom>
        </p:spPr>
        <p:txBody>
          <a:bodyPr wrap="none" lIns="93260" tIns="46631" rIns="93260" bIns="46631">
            <a:spAutoFit/>
          </a:bodyPr>
          <a:lstStyle/>
          <a:p>
            <a:pPr algn="r" defTabSz="932560"/>
            <a:r>
              <a:rPr lang="en-US" sz="2000" b="1" dirty="0" err="1">
                <a:solidFill>
                  <a:srgbClr val="505050"/>
                </a:solidFill>
              </a:rPr>
              <a:t>SaaS</a:t>
            </a:r>
            <a:r>
              <a:rPr lang="en-US" sz="2000" b="1" dirty="0">
                <a:solidFill>
                  <a:srgbClr val="505050"/>
                </a:solidFill>
              </a:rPr>
              <a:t>      – Office365</a:t>
            </a:r>
          </a:p>
          <a:p>
            <a:pPr algn="r" defTabSz="932560"/>
            <a:r>
              <a:rPr lang="en-US" sz="2000" b="1" dirty="0">
                <a:solidFill>
                  <a:srgbClr val="505050"/>
                </a:solidFill>
              </a:rPr>
              <a:t>	-Azure SQL Databases</a:t>
            </a:r>
          </a:p>
        </p:txBody>
      </p:sp>
      <p:sp>
        <p:nvSpPr>
          <p:cNvPr id="41" name="Diamond 40"/>
          <p:cNvSpPr/>
          <p:nvPr/>
        </p:nvSpPr>
        <p:spPr bwMode="auto">
          <a:xfrm>
            <a:off x="8511592" y="3242984"/>
            <a:ext cx="244153" cy="262011"/>
          </a:xfrm>
          <a:prstGeom prst="diamond">
            <a:avLst/>
          </a:prstGeom>
          <a:solidFill>
            <a:schemeClr val="accent6"/>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7" rIns="77691" bIns="38847" numCol="1" rtlCol="0" anchor="ctr" anchorCtr="0" compatLnSpc="1">
            <a:prstTxWarp prst="textNoShape">
              <a:avLst/>
            </a:prstTxWarp>
          </a:bodyPr>
          <a:lstStyle/>
          <a:p>
            <a:pPr algn="ctr" defTabSz="776691"/>
            <a:endParaRPr lang="en-US" sz="1500" dirty="0">
              <a:solidFill>
                <a:srgbClr val="FFFFFF"/>
              </a:solidFill>
            </a:endParaRPr>
          </a:p>
        </p:txBody>
      </p:sp>
    </p:spTree>
    <p:extLst>
      <p:ext uri="{BB962C8B-B14F-4D97-AF65-F5344CB8AC3E}">
        <p14:creationId xmlns:p14="http://schemas.microsoft.com/office/powerpoint/2010/main" val="13578245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2" grpId="0" animBg="1"/>
      <p:bldP spid="4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Applications</a:t>
            </a:r>
            <a:endParaRPr lang="en-US" dirty="0"/>
          </a:p>
        </p:txBody>
      </p:sp>
    </p:spTree>
    <p:extLst>
      <p:ext uri="{BB962C8B-B14F-4D97-AF65-F5344CB8AC3E}">
        <p14:creationId xmlns:p14="http://schemas.microsoft.com/office/powerpoint/2010/main" val="285964583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It’s all about the application</a:t>
            </a:r>
          </a:p>
        </p:txBody>
      </p:sp>
      <p:sp>
        <p:nvSpPr>
          <p:cNvPr id="13" name="Rectangle 12"/>
          <p:cNvSpPr/>
          <p:nvPr/>
        </p:nvSpPr>
        <p:spPr bwMode="auto">
          <a:xfrm>
            <a:off x="520960" y="4277291"/>
            <a:ext cx="3731914" cy="1230699"/>
          </a:xfrm>
          <a:prstGeom prst="rect">
            <a:avLst/>
          </a:prstGeom>
          <a:solidFill>
            <a:schemeClr val="accent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r>
              <a:rPr lang="en-US" sz="2200" dirty="0">
                <a:ln>
                  <a:solidFill>
                    <a:srgbClr val="505050">
                      <a:alpha val="0"/>
                    </a:srgbClr>
                  </a:solidFill>
                </a:ln>
                <a:solidFill>
                  <a:srgbClr val="FFFFFF"/>
                </a:solidFill>
              </a:rPr>
              <a:t>SQL Server 2008</a:t>
            </a:r>
          </a:p>
          <a:p>
            <a:pPr algn="ctr" defTabSz="932290" fontAlgn="base">
              <a:spcBef>
                <a:spcPct val="0"/>
              </a:spcBef>
              <a:spcAft>
                <a:spcPct val="0"/>
              </a:spcAft>
            </a:pPr>
            <a:r>
              <a:rPr lang="en-US" sz="2200" dirty="0">
                <a:ln>
                  <a:solidFill>
                    <a:srgbClr val="505050">
                      <a:alpha val="0"/>
                    </a:srgbClr>
                  </a:solidFill>
                </a:ln>
                <a:solidFill>
                  <a:srgbClr val="FFFFFF"/>
                </a:solidFill>
              </a:rPr>
              <a:t>SQL Server 2008 R2</a:t>
            </a:r>
          </a:p>
          <a:p>
            <a:pPr algn="ctr" defTabSz="932290" fontAlgn="base">
              <a:spcBef>
                <a:spcPct val="0"/>
              </a:spcBef>
              <a:spcAft>
                <a:spcPct val="0"/>
              </a:spcAft>
            </a:pPr>
            <a:r>
              <a:rPr lang="en-US" sz="2200" dirty="0">
                <a:ln>
                  <a:solidFill>
                    <a:srgbClr val="505050">
                      <a:alpha val="0"/>
                    </a:srgbClr>
                  </a:solidFill>
                </a:ln>
                <a:solidFill>
                  <a:srgbClr val="FFFFFF"/>
                </a:solidFill>
              </a:rPr>
              <a:t>SQL Server 2012</a:t>
            </a:r>
          </a:p>
        </p:txBody>
      </p:sp>
      <p:sp>
        <p:nvSpPr>
          <p:cNvPr id="14" name="Rectangle 13"/>
          <p:cNvSpPr/>
          <p:nvPr/>
        </p:nvSpPr>
        <p:spPr bwMode="auto">
          <a:xfrm>
            <a:off x="4339410" y="4277292"/>
            <a:ext cx="3731914" cy="1230697"/>
          </a:xfrm>
          <a:prstGeom prst="rect">
            <a:avLst/>
          </a:prstGeom>
          <a:solidFill>
            <a:schemeClr val="accent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r>
              <a:rPr lang="en-US" sz="2200" dirty="0">
                <a:ln>
                  <a:solidFill>
                    <a:srgbClr val="505050">
                      <a:alpha val="0"/>
                    </a:srgbClr>
                  </a:solidFill>
                </a:ln>
                <a:solidFill>
                  <a:srgbClr val="FFFFFF"/>
                </a:solidFill>
              </a:rPr>
              <a:t>Windows Server 2008 R2</a:t>
            </a:r>
          </a:p>
          <a:p>
            <a:pPr algn="ctr" defTabSz="932290" fontAlgn="base">
              <a:spcBef>
                <a:spcPct val="0"/>
              </a:spcBef>
              <a:spcAft>
                <a:spcPct val="0"/>
              </a:spcAft>
            </a:pPr>
            <a:r>
              <a:rPr lang="en-US" sz="2200" dirty="0">
                <a:ln>
                  <a:solidFill>
                    <a:srgbClr val="505050">
                      <a:alpha val="0"/>
                    </a:srgbClr>
                  </a:solidFill>
                </a:ln>
                <a:solidFill>
                  <a:srgbClr val="FFFFFF"/>
                </a:solidFill>
              </a:rPr>
              <a:t>Windows Server 2012</a:t>
            </a:r>
          </a:p>
        </p:txBody>
      </p:sp>
      <p:sp>
        <p:nvSpPr>
          <p:cNvPr id="15" name="Rectangle 14"/>
          <p:cNvSpPr/>
          <p:nvPr/>
        </p:nvSpPr>
        <p:spPr bwMode="auto">
          <a:xfrm>
            <a:off x="8157859" y="4277291"/>
            <a:ext cx="3731914" cy="1230697"/>
          </a:xfrm>
          <a:prstGeom prst="rect">
            <a:avLst/>
          </a:prstGeom>
          <a:solidFill>
            <a:schemeClr val="accent2"/>
          </a:solidFill>
          <a:ln w="9525">
            <a:noFill/>
            <a:headEnd type="none" w="med" len="med"/>
            <a:tailEnd type="none" w="med" len="med"/>
          </a:ln>
          <a:effectLst>
            <a:outerShdw blurRad="40005" dist="22860" dir="5400000" algn="ctr" rotWithShape="0">
              <a:srgbClr val="000000">
                <a:alpha val="3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r>
              <a:rPr lang="en-US" sz="2200" dirty="0">
                <a:ln>
                  <a:solidFill>
                    <a:srgbClr val="505050">
                      <a:alpha val="0"/>
                    </a:srgbClr>
                  </a:solidFill>
                </a:ln>
                <a:solidFill>
                  <a:srgbClr val="FFFFFF"/>
                </a:solidFill>
              </a:rPr>
              <a:t>SharePoint 2010</a:t>
            </a:r>
          </a:p>
          <a:p>
            <a:pPr algn="ctr" defTabSz="932290" fontAlgn="base">
              <a:spcBef>
                <a:spcPct val="0"/>
              </a:spcBef>
              <a:spcAft>
                <a:spcPct val="0"/>
              </a:spcAft>
            </a:pPr>
            <a:r>
              <a:rPr lang="en-US" sz="2200" dirty="0">
                <a:ln>
                  <a:solidFill>
                    <a:srgbClr val="505050">
                      <a:alpha val="0"/>
                    </a:srgbClr>
                  </a:solidFill>
                </a:ln>
                <a:solidFill>
                  <a:srgbClr val="FFFFFF"/>
                </a:solidFill>
              </a:rPr>
              <a:t>SharePoint 2013</a:t>
            </a:r>
          </a:p>
        </p:txBody>
      </p:sp>
      <p:sp>
        <p:nvSpPr>
          <p:cNvPr id="23" name="Rectangle 22"/>
          <p:cNvSpPr/>
          <p:nvPr>
            <p:custDataLst>
              <p:tags r:id="rId2"/>
            </p:custDataLst>
          </p:nvPr>
        </p:nvSpPr>
        <p:spPr>
          <a:xfrm>
            <a:off x="520960" y="1476621"/>
            <a:ext cx="3731914" cy="2727054"/>
          </a:xfrm>
          <a:prstGeom prst="rect">
            <a:avLst/>
          </a:prstGeom>
          <a:solidFill>
            <a:srgbClr val="0070C0"/>
          </a:solidFill>
          <a:ln w="9525" cap="flat" cmpd="sng" algn="ctr">
            <a:solidFill>
              <a:srgbClr val="FFFFFF">
                <a:alpha val="50000"/>
              </a:srgbClr>
            </a:solidFill>
            <a:prstDash val="solid"/>
            <a:headEnd type="none" w="med" len="med"/>
            <a:tailEnd type="none" w="med" len="med"/>
          </a:ln>
          <a:effectLst/>
        </p:spPr>
        <p:txBody>
          <a:bodyPr vert="horz" wrap="square" lIns="46631" tIns="18654" rIns="46631" bIns="18654" numCol="1" rtlCol="0" anchor="t" anchorCtr="0" compatLnSpc="1">
            <a:prstTxWarp prst="textNoShape">
              <a:avLst/>
            </a:prstTxWarp>
            <a:noAutofit/>
          </a:bodyPr>
          <a:lstStyle/>
          <a:p>
            <a:pPr defTabSz="932597">
              <a:defRPr/>
            </a:pPr>
            <a:endParaRPr lang="en-US" kern="0" dirty="0" smtClean="0">
              <a:solidFill>
                <a:srgbClr val="FFFFFF"/>
              </a:solidFill>
            </a:endParaRPr>
          </a:p>
        </p:txBody>
      </p:sp>
      <p:sp>
        <p:nvSpPr>
          <p:cNvPr id="24" name="Rectangle 23"/>
          <p:cNvSpPr/>
          <p:nvPr>
            <p:custDataLst>
              <p:tags r:id="rId3"/>
            </p:custDataLst>
          </p:nvPr>
        </p:nvSpPr>
        <p:spPr>
          <a:xfrm>
            <a:off x="4339410" y="1476621"/>
            <a:ext cx="3731914" cy="2727054"/>
          </a:xfrm>
          <a:prstGeom prst="rect">
            <a:avLst/>
          </a:prstGeom>
          <a:solidFill>
            <a:srgbClr val="0070C0"/>
          </a:solidFill>
          <a:ln w="9525" cap="flat" cmpd="sng" algn="ctr">
            <a:solidFill>
              <a:srgbClr val="FFFFFF">
                <a:alpha val="50000"/>
              </a:srgbClr>
            </a:solidFill>
            <a:prstDash val="solid"/>
            <a:headEnd type="none" w="med" len="med"/>
            <a:tailEnd type="none" w="med" len="med"/>
          </a:ln>
          <a:effectLst/>
        </p:spPr>
        <p:txBody>
          <a:bodyPr vert="horz" wrap="square" lIns="46631" tIns="18654" rIns="46631" bIns="18654" numCol="1" rtlCol="0" anchor="t" anchorCtr="0" compatLnSpc="1">
            <a:prstTxWarp prst="textNoShape">
              <a:avLst/>
            </a:prstTxWarp>
            <a:noAutofit/>
          </a:bodyPr>
          <a:lstStyle/>
          <a:p>
            <a:pPr defTabSz="932597">
              <a:defRPr/>
            </a:pPr>
            <a:endParaRPr lang="en-US" kern="0" dirty="0" smtClean="0">
              <a:solidFill>
                <a:srgbClr val="FFFFFF"/>
              </a:solidFill>
            </a:endParaRPr>
          </a:p>
        </p:txBody>
      </p:sp>
      <p:sp>
        <p:nvSpPr>
          <p:cNvPr id="25" name="Rectangle 24"/>
          <p:cNvSpPr/>
          <p:nvPr>
            <p:custDataLst>
              <p:tags r:id="rId4"/>
            </p:custDataLst>
          </p:nvPr>
        </p:nvSpPr>
        <p:spPr>
          <a:xfrm>
            <a:off x="8157859" y="1476621"/>
            <a:ext cx="3731914" cy="2727054"/>
          </a:xfrm>
          <a:prstGeom prst="rect">
            <a:avLst/>
          </a:prstGeom>
          <a:solidFill>
            <a:srgbClr val="0070C0"/>
          </a:solidFill>
          <a:ln w="9525" cap="flat" cmpd="sng" algn="ctr">
            <a:solidFill>
              <a:srgbClr val="FFFFFF">
                <a:alpha val="50000"/>
              </a:srgbClr>
            </a:solidFill>
            <a:prstDash val="solid"/>
            <a:headEnd type="none" w="med" len="med"/>
            <a:tailEnd type="none" w="med" len="med"/>
          </a:ln>
          <a:effectLst/>
        </p:spPr>
        <p:txBody>
          <a:bodyPr vert="horz" wrap="square" lIns="46631" tIns="18654" rIns="46631" bIns="18654" numCol="1" rtlCol="0" anchor="t" anchorCtr="0" compatLnSpc="1">
            <a:prstTxWarp prst="textNoShape">
              <a:avLst/>
            </a:prstTxWarp>
            <a:noAutofit/>
          </a:bodyPr>
          <a:lstStyle/>
          <a:p>
            <a:pPr defTabSz="932597">
              <a:defRPr/>
            </a:pPr>
            <a:endParaRPr lang="en-US" kern="0" dirty="0" smtClean="0">
              <a:solidFill>
                <a:srgbClr val="FFFFFF"/>
              </a:solidFill>
            </a:endParaRPr>
          </a:p>
        </p:txBody>
      </p:sp>
      <p:pic>
        <p:nvPicPr>
          <p:cNvPr id="26" name="Picture 12"/>
          <p:cNvPicPr>
            <a:picLocks noChangeAspect="1" noChangeArrowheads="1"/>
          </p:cNvPicPr>
          <p:nvPr>
            <p:custDataLst>
              <p:tags r:id="rId5"/>
            </p:custDataLst>
          </p:nvPr>
        </p:nvPicPr>
        <p:blipFill rotWithShape="1">
          <a:blip r:embed="rId8">
            <a:extLst>
              <a:ext uri="{28A0092B-C50C-407E-A947-70E740481C1C}">
                <a14:useLocalDpi xmlns:a14="http://schemas.microsoft.com/office/drawing/2010/main" val="0"/>
              </a:ext>
            </a:extLst>
          </a:blip>
          <a:srcRect b="12898"/>
          <a:stretch/>
        </p:blipFill>
        <p:spPr bwMode="auto">
          <a:xfrm>
            <a:off x="1118702" y="1948308"/>
            <a:ext cx="2536435" cy="1783683"/>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9">
            <a:extLst>
              <a:ext uri="{28A0092B-C50C-407E-A947-70E740481C1C}">
                <a14:useLocalDpi xmlns:a14="http://schemas.microsoft.com/office/drawing/2010/main" val="0"/>
              </a:ext>
            </a:extLst>
          </a:blip>
          <a:srcRect r="21433" b="9629"/>
          <a:stretch/>
        </p:blipFill>
        <p:spPr>
          <a:xfrm>
            <a:off x="4413954" y="2564834"/>
            <a:ext cx="3582829" cy="804201"/>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51198" y="2514321"/>
            <a:ext cx="3345236" cy="1062635"/>
          </a:xfrm>
          <a:prstGeom prst="rect">
            <a:avLst/>
          </a:prstGeom>
        </p:spPr>
      </p:pic>
    </p:spTree>
    <p:custDataLst>
      <p:tags r:id="rId1"/>
    </p:custDataLst>
    <p:extLst>
      <p:ext uri="{BB962C8B-B14F-4D97-AF65-F5344CB8AC3E}">
        <p14:creationId xmlns:p14="http://schemas.microsoft.com/office/powerpoint/2010/main" val="9996228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2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3" grpId="0" animBg="1"/>
      <p:bldP spid="24" grpId="0" animBg="1"/>
      <p:bldP spid="2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31" y="0"/>
            <a:ext cx="12422546" cy="6994525"/>
          </a:xfrm>
          <a:prstGeom prst="rect">
            <a:avLst/>
          </a:prstGeom>
        </p:spPr>
      </p:pic>
      <p:sp>
        <p:nvSpPr>
          <p:cNvPr id="3" name="Rectangle 2"/>
          <p:cNvSpPr/>
          <p:nvPr/>
        </p:nvSpPr>
        <p:spPr bwMode="auto">
          <a:xfrm>
            <a:off x="387123" y="442987"/>
            <a:ext cx="4509397" cy="3652696"/>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7566" tIns="47566" rIns="47566" bIns="47566" numCol="1" spcCol="0" rtlCol="0" fromWordArt="0" anchor="b" anchorCtr="0" forceAA="0" compatLnSpc="1">
            <a:prstTxWarp prst="textNoShape">
              <a:avLst/>
            </a:prstTxWarp>
            <a:noAutofit/>
          </a:bodyPr>
          <a:lstStyle/>
          <a:p>
            <a:pPr defTabSz="951029" fontAlgn="base">
              <a:spcBef>
                <a:spcPct val="0"/>
              </a:spcBef>
              <a:spcAft>
                <a:spcPct val="0"/>
              </a:spcAft>
            </a:pPr>
            <a:endParaRPr lang="en-US" sz="1100" kern="0" spc="-72"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385503" y="1088037"/>
            <a:ext cx="4479917" cy="2043956"/>
          </a:xfrm>
          <a:prstGeom prst="rect">
            <a:avLst/>
          </a:prstGeom>
          <a:noFill/>
        </p:spPr>
        <p:txBody>
          <a:bodyPr wrap="square" lIns="186520" tIns="149215" rIns="186520" bIns="149215" rtlCol="0">
            <a:noAutofit/>
          </a:bodyPr>
          <a:lstStyle/>
          <a:p>
            <a:pPr defTabSz="932560">
              <a:lnSpc>
                <a:spcPct val="90000"/>
              </a:lnSpc>
              <a:spcBef>
                <a:spcPct val="20000"/>
              </a:spcBef>
              <a:buSzPct val="90000"/>
            </a:pPr>
            <a:r>
              <a:rPr lang="en-US" sz="4900" dirty="0">
                <a:solidFill>
                  <a:srgbClr val="FFFFFF"/>
                </a:solidFill>
                <a:latin typeface="Segoe UI Light"/>
              </a:rPr>
              <a:t>Better together means it better be better</a:t>
            </a:r>
          </a:p>
          <a:p>
            <a:pPr defTabSz="932560">
              <a:lnSpc>
                <a:spcPct val="90000"/>
              </a:lnSpc>
              <a:spcBef>
                <a:spcPct val="20000"/>
              </a:spcBef>
              <a:buSzPct val="90000"/>
            </a:pPr>
            <a:endParaRPr lang="en-US" sz="4100" dirty="0">
              <a:gradFill>
                <a:gsLst>
                  <a:gs pos="0">
                    <a:srgbClr val="FFFFFF"/>
                  </a:gs>
                  <a:gs pos="100000">
                    <a:srgbClr val="FFFFFF"/>
                  </a:gs>
                </a:gsLst>
                <a:lin ang="5400000" scaled="0"/>
              </a:gradFill>
              <a:latin typeface="Segoe UI Light"/>
            </a:endParaRPr>
          </a:p>
        </p:txBody>
      </p:sp>
      <p:sp>
        <p:nvSpPr>
          <p:cNvPr id="5" name="Rectangle 4"/>
          <p:cNvSpPr/>
          <p:nvPr/>
        </p:nvSpPr>
        <p:spPr bwMode="auto">
          <a:xfrm>
            <a:off x="5673999" y="1632058"/>
            <a:ext cx="1321720" cy="54401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4" rIns="0" bIns="47564" numCol="1" rtlCol="0" anchor="ctr" anchorCtr="0" compatLnSpc="1">
            <a:prstTxWarp prst="textNoShape">
              <a:avLst/>
            </a:prstTxWarp>
          </a:bodyPr>
          <a:lstStyle/>
          <a:p>
            <a:pPr algn="ctr" defTabSz="951029" fontAlgn="base">
              <a:spcBef>
                <a:spcPct val="0"/>
              </a:spcBef>
              <a:spcAft>
                <a:spcPct val="0"/>
              </a:spcAft>
            </a:pPr>
            <a:r>
              <a:rPr lang="en-US" sz="2000" dirty="0">
                <a:gradFill>
                  <a:gsLst>
                    <a:gs pos="0">
                      <a:srgbClr val="FFFFFF"/>
                    </a:gs>
                    <a:gs pos="100000">
                      <a:srgbClr val="FFFFFF"/>
                    </a:gs>
                  </a:gsLst>
                  <a:lin ang="5400000" scaled="0"/>
                </a:gradFill>
              </a:rPr>
              <a:t>Corey</a:t>
            </a:r>
          </a:p>
        </p:txBody>
      </p:sp>
      <p:sp>
        <p:nvSpPr>
          <p:cNvPr id="6" name="Rectangle 5"/>
          <p:cNvSpPr/>
          <p:nvPr/>
        </p:nvSpPr>
        <p:spPr bwMode="auto">
          <a:xfrm>
            <a:off x="8005636" y="2176074"/>
            <a:ext cx="1321720" cy="544019"/>
          </a:xfrm>
          <a:prstGeom prst="rect">
            <a:avLst/>
          </a:prstGeom>
          <a:solidFill>
            <a:srgbClr val="92D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4" rIns="0" bIns="47564" numCol="1" rtlCol="0" anchor="ctr" anchorCtr="0" compatLnSpc="1">
            <a:prstTxWarp prst="textNoShape">
              <a:avLst/>
            </a:prstTxWarp>
          </a:bodyPr>
          <a:lstStyle/>
          <a:p>
            <a:pPr algn="ctr" defTabSz="951029" fontAlgn="base">
              <a:spcBef>
                <a:spcPct val="0"/>
              </a:spcBef>
              <a:spcAft>
                <a:spcPct val="0"/>
              </a:spcAft>
            </a:pPr>
            <a:r>
              <a:rPr lang="en-US" sz="2000" dirty="0">
                <a:gradFill>
                  <a:gsLst>
                    <a:gs pos="0">
                      <a:srgbClr val="FFFFFF"/>
                    </a:gs>
                    <a:gs pos="100000">
                      <a:srgbClr val="FFFFFF"/>
                    </a:gs>
                  </a:gsLst>
                  <a:lin ang="5400000" scaled="0"/>
                </a:gradFill>
              </a:rPr>
              <a:t>Paul</a:t>
            </a:r>
          </a:p>
        </p:txBody>
      </p:sp>
    </p:spTree>
    <p:extLst>
      <p:ext uri="{BB962C8B-B14F-4D97-AF65-F5344CB8AC3E}">
        <p14:creationId xmlns:p14="http://schemas.microsoft.com/office/powerpoint/2010/main" val="9643000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a:t>
            </a:r>
            <a:endParaRPr lang="en-US" dirty="0"/>
          </a:p>
        </p:txBody>
      </p:sp>
      <p:sp>
        <p:nvSpPr>
          <p:cNvPr id="8" name="Rectangle 7"/>
          <p:cNvSpPr/>
          <p:nvPr/>
        </p:nvSpPr>
        <p:spPr bwMode="auto">
          <a:xfrm>
            <a:off x="2408543" y="1476621"/>
            <a:ext cx="5176434" cy="2582582"/>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9" name="Rectangle 8"/>
          <p:cNvSpPr/>
          <p:nvPr/>
        </p:nvSpPr>
        <p:spPr bwMode="auto">
          <a:xfrm>
            <a:off x="2330826" y="1321188"/>
            <a:ext cx="7632204" cy="3125545"/>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10" name="TextBox 66"/>
          <p:cNvSpPr txBox="1"/>
          <p:nvPr/>
        </p:nvSpPr>
        <p:spPr>
          <a:xfrm>
            <a:off x="6379149" y="3694487"/>
            <a:ext cx="1132209"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Cloud Svc</a:t>
            </a:r>
          </a:p>
        </p:txBody>
      </p:sp>
      <p:sp>
        <p:nvSpPr>
          <p:cNvPr id="11" name="TextBox 68"/>
          <p:cNvSpPr txBox="1"/>
          <p:nvPr/>
        </p:nvSpPr>
        <p:spPr>
          <a:xfrm>
            <a:off x="8108269" y="4062799"/>
            <a:ext cx="1817318"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Virtual Network</a:t>
            </a:r>
          </a:p>
        </p:txBody>
      </p:sp>
      <p:sp>
        <p:nvSpPr>
          <p:cNvPr id="12" name="Rectangle 11"/>
          <p:cNvSpPr/>
          <p:nvPr/>
        </p:nvSpPr>
        <p:spPr bwMode="auto">
          <a:xfrm>
            <a:off x="2245274" y="5047471"/>
            <a:ext cx="4133876" cy="1593371"/>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13" name="TextBox 66"/>
          <p:cNvSpPr txBox="1"/>
          <p:nvPr/>
        </p:nvSpPr>
        <p:spPr>
          <a:xfrm>
            <a:off x="5363007" y="6336751"/>
            <a:ext cx="885826"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Storage</a:t>
            </a:r>
          </a:p>
        </p:txBody>
      </p:sp>
      <p:sp>
        <p:nvSpPr>
          <p:cNvPr id="14" name="Rectangle 13"/>
          <p:cNvSpPr/>
          <p:nvPr/>
        </p:nvSpPr>
        <p:spPr bwMode="auto">
          <a:xfrm>
            <a:off x="6492283" y="5047471"/>
            <a:ext cx="3613365" cy="1593371"/>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15" name="TextBox 66"/>
          <p:cNvSpPr txBox="1"/>
          <p:nvPr/>
        </p:nvSpPr>
        <p:spPr>
          <a:xfrm>
            <a:off x="8998832" y="6336751"/>
            <a:ext cx="885826"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Storage</a:t>
            </a:r>
          </a:p>
        </p:txBody>
      </p:sp>
      <p:sp>
        <p:nvSpPr>
          <p:cNvPr id="16" name="Rectangle 15"/>
          <p:cNvSpPr/>
          <p:nvPr/>
        </p:nvSpPr>
        <p:spPr bwMode="auto">
          <a:xfrm>
            <a:off x="2231462" y="1214531"/>
            <a:ext cx="7874187" cy="3681638"/>
          </a:xfrm>
          <a:prstGeom prst="rect">
            <a:avLst/>
          </a:prstGeom>
          <a:noFill/>
          <a:ln w="38100">
            <a:solidFill>
              <a:schemeClr val="accent1"/>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17" name="TextBox 68"/>
          <p:cNvSpPr txBox="1"/>
          <p:nvPr/>
        </p:nvSpPr>
        <p:spPr>
          <a:xfrm>
            <a:off x="8441527" y="4556489"/>
            <a:ext cx="1619021"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Affinity Group</a:t>
            </a:r>
          </a:p>
        </p:txBody>
      </p:sp>
      <p:sp>
        <p:nvSpPr>
          <p:cNvPr id="18" name="Rectangle 17"/>
          <p:cNvSpPr/>
          <p:nvPr/>
        </p:nvSpPr>
        <p:spPr bwMode="auto">
          <a:xfrm>
            <a:off x="2019833" y="1010320"/>
            <a:ext cx="9252038" cy="5828771"/>
          </a:xfrm>
          <a:prstGeom prst="rect">
            <a:avLst/>
          </a:prstGeom>
          <a:noFill/>
          <a:ln w="38100">
            <a:solidFill>
              <a:schemeClr val="accent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19" name="TextBox 66"/>
          <p:cNvSpPr txBox="1"/>
          <p:nvPr/>
        </p:nvSpPr>
        <p:spPr>
          <a:xfrm>
            <a:off x="10338894" y="6468796"/>
            <a:ext cx="807254"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Region</a:t>
            </a:r>
          </a:p>
        </p:txBody>
      </p:sp>
      <p:sp>
        <p:nvSpPr>
          <p:cNvPr id="20" name="Rectangle 19"/>
          <p:cNvSpPr/>
          <p:nvPr/>
        </p:nvSpPr>
        <p:spPr>
          <a:xfrm>
            <a:off x="2886129" y="2064530"/>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SQL</a:t>
            </a:r>
            <a:br>
              <a:rPr lang="en-US" sz="2000" dirty="0">
                <a:solidFill>
                  <a:srgbClr val="505050"/>
                </a:solidFill>
              </a:rPr>
            </a:br>
            <a:r>
              <a:rPr lang="en-US" sz="2000" dirty="0">
                <a:solidFill>
                  <a:srgbClr val="505050"/>
                </a:solidFill>
              </a:rPr>
              <a:t>VM</a:t>
            </a:r>
          </a:p>
        </p:txBody>
      </p:sp>
      <p:sp>
        <p:nvSpPr>
          <p:cNvPr id="30" name="Rectangle 29"/>
          <p:cNvSpPr/>
          <p:nvPr/>
        </p:nvSpPr>
        <p:spPr>
          <a:xfrm>
            <a:off x="4320912" y="5472647"/>
            <a:ext cx="709892" cy="815544"/>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1600" dirty="0">
                <a:solidFill>
                  <a:srgbClr val="505050"/>
                </a:solidFill>
              </a:rPr>
              <a:t>DATA</a:t>
            </a:r>
          </a:p>
        </p:txBody>
      </p:sp>
      <p:sp>
        <p:nvSpPr>
          <p:cNvPr id="29" name="Rectangle 28"/>
          <p:cNvSpPr/>
          <p:nvPr/>
        </p:nvSpPr>
        <p:spPr>
          <a:xfrm>
            <a:off x="4165416" y="5317213"/>
            <a:ext cx="709892" cy="815544"/>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1600" dirty="0">
                <a:solidFill>
                  <a:srgbClr val="505050"/>
                </a:solidFill>
              </a:rPr>
              <a:t>DATA</a:t>
            </a:r>
          </a:p>
        </p:txBody>
      </p:sp>
      <p:sp>
        <p:nvSpPr>
          <p:cNvPr id="26" name="Rectangle 25"/>
          <p:cNvSpPr/>
          <p:nvPr/>
        </p:nvSpPr>
        <p:spPr>
          <a:xfrm>
            <a:off x="3186892" y="5161779"/>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1600" dirty="0">
                <a:solidFill>
                  <a:srgbClr val="505050"/>
                </a:solidFill>
              </a:rPr>
              <a:t>LOG</a:t>
            </a:r>
          </a:p>
        </p:txBody>
      </p:sp>
      <p:sp>
        <p:nvSpPr>
          <p:cNvPr id="27" name="Rectangle 26"/>
          <p:cNvSpPr/>
          <p:nvPr/>
        </p:nvSpPr>
        <p:spPr>
          <a:xfrm>
            <a:off x="4009919" y="5161779"/>
            <a:ext cx="709892" cy="815544"/>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1600" dirty="0">
                <a:solidFill>
                  <a:srgbClr val="505050"/>
                </a:solidFill>
              </a:rPr>
              <a:t>DATA</a:t>
            </a:r>
          </a:p>
        </p:txBody>
      </p:sp>
      <p:sp>
        <p:nvSpPr>
          <p:cNvPr id="28" name="Rectangle 27"/>
          <p:cNvSpPr/>
          <p:nvPr/>
        </p:nvSpPr>
        <p:spPr>
          <a:xfrm>
            <a:off x="2363290" y="5161779"/>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1600" dirty="0">
                <a:solidFill>
                  <a:srgbClr val="505050"/>
                </a:solidFill>
              </a:rPr>
              <a:t>SQL</a:t>
            </a:r>
          </a:p>
        </p:txBody>
      </p:sp>
      <p:grpSp>
        <p:nvGrpSpPr>
          <p:cNvPr id="34" name="Group 33"/>
          <p:cNvGrpSpPr/>
          <p:nvPr/>
        </p:nvGrpSpPr>
        <p:grpSpPr>
          <a:xfrm>
            <a:off x="6647779" y="5170656"/>
            <a:ext cx="2654324" cy="1126412"/>
            <a:chOff x="6515400" y="5069731"/>
            <a:chExt cx="2601468" cy="1104426"/>
          </a:xfrm>
        </p:grpSpPr>
        <p:sp>
          <p:nvSpPr>
            <p:cNvPr id="21" name="Rectangle 20"/>
            <p:cNvSpPr/>
            <p:nvPr/>
          </p:nvSpPr>
          <p:spPr>
            <a:xfrm>
              <a:off x="7322602" y="5077021"/>
              <a:ext cx="695756" cy="79962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r>
                <a:rPr lang="en-US" sz="1600" dirty="0">
                  <a:solidFill>
                    <a:srgbClr val="505050"/>
                  </a:solidFill>
                </a:rPr>
                <a:t>LOG</a:t>
              </a:r>
            </a:p>
          </p:txBody>
        </p:sp>
        <p:sp>
          <p:nvSpPr>
            <p:cNvPr id="23" name="Rectangle 22"/>
            <p:cNvSpPr/>
            <p:nvPr/>
          </p:nvSpPr>
          <p:spPr>
            <a:xfrm>
              <a:off x="6515400" y="5077021"/>
              <a:ext cx="695756" cy="79962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r>
                <a:rPr lang="en-US" sz="1600" dirty="0">
                  <a:solidFill>
                    <a:srgbClr val="505050"/>
                  </a:solidFill>
                </a:rPr>
                <a:t>SQL</a:t>
              </a:r>
            </a:p>
          </p:txBody>
        </p:sp>
        <p:sp>
          <p:nvSpPr>
            <p:cNvPr id="31" name="Rectangle 30"/>
            <p:cNvSpPr/>
            <p:nvPr/>
          </p:nvSpPr>
          <p:spPr>
            <a:xfrm>
              <a:off x="8421112" y="5374531"/>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r>
                <a:rPr lang="en-US" sz="1600" dirty="0">
                  <a:solidFill>
                    <a:srgbClr val="505050"/>
                  </a:solidFill>
                </a:rPr>
                <a:t>DATA</a:t>
              </a:r>
            </a:p>
          </p:txBody>
        </p:sp>
        <p:sp>
          <p:nvSpPr>
            <p:cNvPr id="32" name="Rectangle 31"/>
            <p:cNvSpPr/>
            <p:nvPr/>
          </p:nvSpPr>
          <p:spPr>
            <a:xfrm>
              <a:off x="8268712" y="5222131"/>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r>
                <a:rPr lang="en-US" sz="1600" dirty="0">
                  <a:solidFill>
                    <a:srgbClr val="505050"/>
                  </a:solidFill>
                </a:rPr>
                <a:t>DATA</a:t>
              </a:r>
            </a:p>
          </p:txBody>
        </p:sp>
        <p:sp>
          <p:nvSpPr>
            <p:cNvPr id="33" name="Rectangle 32"/>
            <p:cNvSpPr/>
            <p:nvPr/>
          </p:nvSpPr>
          <p:spPr>
            <a:xfrm>
              <a:off x="8116312" y="5069731"/>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r>
                <a:rPr lang="en-US" sz="1600" dirty="0">
                  <a:solidFill>
                    <a:srgbClr val="505050"/>
                  </a:solidFill>
                </a:rPr>
                <a:t>DATA</a:t>
              </a:r>
            </a:p>
          </p:txBody>
        </p:sp>
      </p:grpSp>
      <p:sp>
        <p:nvSpPr>
          <p:cNvPr id="36" name="Rectangle 35"/>
          <p:cNvSpPr/>
          <p:nvPr/>
        </p:nvSpPr>
        <p:spPr>
          <a:xfrm>
            <a:off x="3974241" y="2075113"/>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SQL</a:t>
            </a:r>
            <a:br>
              <a:rPr lang="en-US" sz="2000" dirty="0">
                <a:solidFill>
                  <a:srgbClr val="505050"/>
                </a:solidFill>
              </a:rPr>
            </a:br>
            <a:r>
              <a:rPr lang="en-US" sz="2000" dirty="0">
                <a:solidFill>
                  <a:srgbClr val="505050"/>
                </a:solidFill>
              </a:rPr>
              <a:t>VM</a:t>
            </a:r>
          </a:p>
        </p:txBody>
      </p:sp>
      <p:sp>
        <p:nvSpPr>
          <p:cNvPr id="37" name="Rectangle 36"/>
          <p:cNvSpPr/>
          <p:nvPr/>
        </p:nvSpPr>
        <p:spPr bwMode="auto">
          <a:xfrm>
            <a:off x="2507912" y="1596904"/>
            <a:ext cx="4980901" cy="2009752"/>
          </a:xfrm>
          <a:prstGeom prst="rect">
            <a:avLst/>
          </a:prstGeom>
          <a:noFill/>
          <a:ln w="38100">
            <a:solidFill>
              <a:schemeClr val="accent6">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38" name="TextBox 66"/>
          <p:cNvSpPr txBox="1"/>
          <p:nvPr/>
        </p:nvSpPr>
        <p:spPr>
          <a:xfrm>
            <a:off x="5751749" y="3266298"/>
            <a:ext cx="1672799"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Availability Set</a:t>
            </a:r>
          </a:p>
        </p:txBody>
      </p:sp>
      <p:cxnSp>
        <p:nvCxnSpPr>
          <p:cNvPr id="40" name="Straight Connector 39"/>
          <p:cNvCxnSpPr>
            <a:stCxn id="20" idx="2"/>
            <a:endCxn id="28" idx="0"/>
          </p:cNvCxnSpPr>
          <p:nvPr/>
        </p:nvCxnSpPr>
        <p:spPr>
          <a:xfrm flipH="1">
            <a:off x="2718237" y="2880075"/>
            <a:ext cx="522839" cy="2281704"/>
          </a:xfrm>
          <a:prstGeom prst="line">
            <a:avLst/>
          </a:prstGeom>
          <a:ln>
            <a:headEnd type="none"/>
            <a:tailEnd type="none"/>
          </a:ln>
        </p:spPr>
        <p:style>
          <a:lnRef idx="1">
            <a:schemeClr val="accent3"/>
          </a:lnRef>
          <a:fillRef idx="0">
            <a:schemeClr val="accent3"/>
          </a:fillRef>
          <a:effectRef idx="0">
            <a:schemeClr val="accent3"/>
          </a:effectRef>
          <a:fontRef idx="minor">
            <a:schemeClr val="tx1"/>
          </a:fontRef>
        </p:style>
      </p:cxnSp>
      <p:cxnSp>
        <p:nvCxnSpPr>
          <p:cNvPr id="41" name="Straight Connector 40"/>
          <p:cNvCxnSpPr>
            <a:stCxn id="20" idx="2"/>
            <a:endCxn id="26" idx="0"/>
          </p:cNvCxnSpPr>
          <p:nvPr/>
        </p:nvCxnSpPr>
        <p:spPr>
          <a:xfrm>
            <a:off x="3241075" y="2880075"/>
            <a:ext cx="300763" cy="2281704"/>
          </a:xfrm>
          <a:prstGeom prst="line">
            <a:avLst/>
          </a:prstGeom>
          <a:ln>
            <a:headEnd type="none"/>
            <a:tailEnd type="none"/>
          </a:ln>
        </p:spPr>
        <p:style>
          <a:lnRef idx="1">
            <a:schemeClr val="accent3"/>
          </a:lnRef>
          <a:fillRef idx="0">
            <a:schemeClr val="accent3"/>
          </a:fillRef>
          <a:effectRef idx="0">
            <a:schemeClr val="accent3"/>
          </a:effectRef>
          <a:fontRef idx="minor">
            <a:schemeClr val="tx1"/>
          </a:fontRef>
        </p:style>
      </p:cxnSp>
      <p:cxnSp>
        <p:nvCxnSpPr>
          <p:cNvPr id="44" name="Straight Connector 43"/>
          <p:cNvCxnSpPr>
            <a:stCxn id="20" idx="2"/>
            <a:endCxn id="27" idx="0"/>
          </p:cNvCxnSpPr>
          <p:nvPr/>
        </p:nvCxnSpPr>
        <p:spPr>
          <a:xfrm>
            <a:off x="3241075" y="2880075"/>
            <a:ext cx="1123790" cy="2281704"/>
          </a:xfrm>
          <a:prstGeom prst="line">
            <a:avLst/>
          </a:prstGeom>
          <a:ln>
            <a:headEnd type="none"/>
            <a:tailEnd type="none"/>
          </a:ln>
        </p:spPr>
        <p:style>
          <a:lnRef idx="1">
            <a:schemeClr val="accent3"/>
          </a:lnRef>
          <a:fillRef idx="0">
            <a:schemeClr val="accent3"/>
          </a:fillRef>
          <a:effectRef idx="0">
            <a:schemeClr val="accent3"/>
          </a:effectRef>
          <a:fontRef idx="minor">
            <a:schemeClr val="tx1"/>
          </a:fontRef>
        </p:style>
      </p:cxnSp>
      <p:cxnSp>
        <p:nvCxnSpPr>
          <p:cNvPr id="47" name="Straight Connector 46"/>
          <p:cNvCxnSpPr>
            <a:stCxn id="36" idx="2"/>
            <a:endCxn id="23" idx="0"/>
          </p:cNvCxnSpPr>
          <p:nvPr/>
        </p:nvCxnSpPr>
        <p:spPr>
          <a:xfrm>
            <a:off x="4329187" y="2890657"/>
            <a:ext cx="2673538" cy="2287434"/>
          </a:xfrm>
          <a:prstGeom prst="line">
            <a:avLst/>
          </a:prstGeom>
          <a:ln>
            <a:headEnd type="none"/>
            <a:tailEnd type="none"/>
          </a:ln>
        </p:spPr>
        <p:style>
          <a:lnRef idx="1">
            <a:schemeClr val="accent3"/>
          </a:lnRef>
          <a:fillRef idx="0">
            <a:schemeClr val="accent3"/>
          </a:fillRef>
          <a:effectRef idx="0">
            <a:schemeClr val="accent3"/>
          </a:effectRef>
          <a:fontRef idx="minor">
            <a:schemeClr val="tx1"/>
          </a:fontRef>
        </p:style>
      </p:cxnSp>
      <p:cxnSp>
        <p:nvCxnSpPr>
          <p:cNvPr id="51" name="Straight Connector 50"/>
          <p:cNvCxnSpPr>
            <a:stCxn id="36" idx="2"/>
            <a:endCxn id="21" idx="0"/>
          </p:cNvCxnSpPr>
          <p:nvPr/>
        </p:nvCxnSpPr>
        <p:spPr>
          <a:xfrm>
            <a:off x="4329190" y="2890657"/>
            <a:ext cx="3497140" cy="2287434"/>
          </a:xfrm>
          <a:prstGeom prst="line">
            <a:avLst/>
          </a:prstGeom>
          <a:ln>
            <a:headEnd type="none"/>
            <a:tailEnd type="none"/>
          </a:ln>
        </p:spPr>
        <p:style>
          <a:lnRef idx="1">
            <a:schemeClr val="accent3"/>
          </a:lnRef>
          <a:fillRef idx="0">
            <a:schemeClr val="accent3"/>
          </a:fillRef>
          <a:effectRef idx="0">
            <a:schemeClr val="accent3"/>
          </a:effectRef>
          <a:fontRef idx="minor">
            <a:schemeClr val="tx1"/>
          </a:fontRef>
        </p:style>
      </p:cxnSp>
      <p:cxnSp>
        <p:nvCxnSpPr>
          <p:cNvPr id="54" name="Straight Connector 53"/>
          <p:cNvCxnSpPr>
            <a:endCxn id="33" idx="0"/>
          </p:cNvCxnSpPr>
          <p:nvPr/>
        </p:nvCxnSpPr>
        <p:spPr>
          <a:xfrm>
            <a:off x="4329189" y="2890657"/>
            <a:ext cx="4306977" cy="2279999"/>
          </a:xfrm>
          <a:prstGeom prst="line">
            <a:avLst/>
          </a:prstGeom>
          <a:ln>
            <a:headEnd type="none"/>
            <a:tailEnd type="none"/>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2695761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Active Directory</a:t>
            </a:r>
            <a:endParaRPr lang="en-US" dirty="0"/>
          </a:p>
        </p:txBody>
      </p:sp>
      <p:sp>
        <p:nvSpPr>
          <p:cNvPr id="15" name="TextBox 16"/>
          <p:cNvSpPr txBox="1"/>
          <p:nvPr/>
        </p:nvSpPr>
        <p:spPr>
          <a:xfrm>
            <a:off x="3190293" y="1560197"/>
            <a:ext cx="1418042"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AD/DC/DNS</a:t>
            </a:r>
          </a:p>
        </p:txBody>
      </p:sp>
      <p:cxnSp>
        <p:nvCxnSpPr>
          <p:cNvPr id="26" name="Straight Connector 25"/>
          <p:cNvCxnSpPr/>
          <p:nvPr/>
        </p:nvCxnSpPr>
        <p:spPr>
          <a:xfrm flipH="1">
            <a:off x="5366577" y="1977775"/>
            <a:ext cx="9518" cy="3047901"/>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bwMode="auto">
          <a:xfrm>
            <a:off x="788178" y="2040438"/>
            <a:ext cx="1981529" cy="2381015"/>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50" name="Rectangle 49"/>
          <p:cNvSpPr/>
          <p:nvPr/>
        </p:nvSpPr>
        <p:spPr bwMode="auto">
          <a:xfrm>
            <a:off x="2932825" y="2040435"/>
            <a:ext cx="2096332" cy="1369852"/>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51" name="Rectangle 50"/>
          <p:cNvSpPr/>
          <p:nvPr/>
        </p:nvSpPr>
        <p:spPr bwMode="auto">
          <a:xfrm>
            <a:off x="632679" y="1961144"/>
            <a:ext cx="4515078" cy="2593232"/>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52" name="Rectangle 51"/>
          <p:cNvSpPr/>
          <p:nvPr/>
        </p:nvSpPr>
        <p:spPr bwMode="auto">
          <a:xfrm>
            <a:off x="4240171" y="3246493"/>
            <a:ext cx="1822142" cy="8333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cxnSp>
        <p:nvCxnSpPr>
          <p:cNvPr id="53" name="Straight Connector 52"/>
          <p:cNvCxnSpPr/>
          <p:nvPr/>
        </p:nvCxnSpPr>
        <p:spPr>
          <a:xfrm>
            <a:off x="4215089" y="3544501"/>
            <a:ext cx="1822142" cy="8324"/>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215089" y="3905636"/>
            <a:ext cx="1822142" cy="8324"/>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5" name="TextBox 65"/>
          <p:cNvSpPr txBox="1"/>
          <p:nvPr/>
        </p:nvSpPr>
        <p:spPr>
          <a:xfrm>
            <a:off x="4563791" y="3590789"/>
            <a:ext cx="1339665" cy="282513"/>
          </a:xfrm>
          <a:prstGeom prst="rect">
            <a:avLst/>
          </a:prstGeom>
          <a:solidFill>
            <a:schemeClr val="bg1"/>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VPN Tunnel</a:t>
            </a:r>
          </a:p>
        </p:txBody>
      </p:sp>
      <p:sp>
        <p:nvSpPr>
          <p:cNvPr id="56" name="TextBox 66"/>
          <p:cNvSpPr txBox="1"/>
          <p:nvPr/>
        </p:nvSpPr>
        <p:spPr>
          <a:xfrm>
            <a:off x="1566528" y="4082245"/>
            <a:ext cx="1132209"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Cloud Svc</a:t>
            </a:r>
          </a:p>
        </p:txBody>
      </p:sp>
      <p:sp>
        <p:nvSpPr>
          <p:cNvPr id="57" name="TextBox 67"/>
          <p:cNvSpPr txBox="1"/>
          <p:nvPr/>
        </p:nvSpPr>
        <p:spPr>
          <a:xfrm>
            <a:off x="3810963" y="3031930"/>
            <a:ext cx="1132209"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Cloud Svc</a:t>
            </a:r>
          </a:p>
        </p:txBody>
      </p:sp>
      <p:sp>
        <p:nvSpPr>
          <p:cNvPr id="58" name="TextBox 68"/>
          <p:cNvSpPr txBox="1"/>
          <p:nvPr/>
        </p:nvSpPr>
        <p:spPr>
          <a:xfrm>
            <a:off x="3320015" y="4097039"/>
            <a:ext cx="1817318"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Virtual Network</a:t>
            </a:r>
          </a:p>
        </p:txBody>
      </p:sp>
      <p:sp>
        <p:nvSpPr>
          <p:cNvPr id="62" name="TextBox 72"/>
          <p:cNvSpPr txBox="1"/>
          <p:nvPr/>
        </p:nvSpPr>
        <p:spPr>
          <a:xfrm>
            <a:off x="5864554" y="3137497"/>
            <a:ext cx="1418042"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AD/DC/DNS</a:t>
            </a:r>
          </a:p>
        </p:txBody>
      </p:sp>
      <p:sp>
        <p:nvSpPr>
          <p:cNvPr id="71" name="Rectangle 70"/>
          <p:cNvSpPr/>
          <p:nvPr/>
        </p:nvSpPr>
        <p:spPr bwMode="auto">
          <a:xfrm>
            <a:off x="5596251" y="1942924"/>
            <a:ext cx="1856891" cy="2611450"/>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72" name="TextBox 68"/>
          <p:cNvSpPr txBox="1"/>
          <p:nvPr/>
        </p:nvSpPr>
        <p:spPr>
          <a:xfrm>
            <a:off x="6322313" y="3943798"/>
            <a:ext cx="1057382" cy="565027"/>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err="1">
                <a:solidFill>
                  <a:srgbClr val="505050"/>
                </a:solidFill>
              </a:rPr>
              <a:t>OnPrem</a:t>
            </a:r>
            <a:r>
              <a:rPr lang="en-US" sz="2000" dirty="0">
                <a:solidFill>
                  <a:srgbClr val="505050"/>
                </a:solidFill>
              </a:rPr>
              <a:t> Network</a:t>
            </a:r>
          </a:p>
        </p:txBody>
      </p:sp>
      <p:sp>
        <p:nvSpPr>
          <p:cNvPr id="74" name="Rectangle 73"/>
          <p:cNvSpPr/>
          <p:nvPr/>
        </p:nvSpPr>
        <p:spPr bwMode="auto">
          <a:xfrm>
            <a:off x="632680" y="4737449"/>
            <a:ext cx="4513742" cy="1593371"/>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75" name="TextBox 66"/>
          <p:cNvSpPr txBox="1"/>
          <p:nvPr/>
        </p:nvSpPr>
        <p:spPr>
          <a:xfrm>
            <a:off x="4130281" y="6026731"/>
            <a:ext cx="885826"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Storage</a:t>
            </a:r>
          </a:p>
        </p:txBody>
      </p:sp>
      <p:sp>
        <p:nvSpPr>
          <p:cNvPr id="79" name="Rectangle 78"/>
          <p:cNvSpPr/>
          <p:nvPr/>
        </p:nvSpPr>
        <p:spPr>
          <a:xfrm>
            <a:off x="3618899" y="4907184"/>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1600" dirty="0">
                <a:solidFill>
                  <a:srgbClr val="505050"/>
                </a:solidFill>
              </a:rPr>
              <a:t>AD</a:t>
            </a:r>
            <a:br>
              <a:rPr lang="en-US" sz="1600" dirty="0">
                <a:solidFill>
                  <a:srgbClr val="505050"/>
                </a:solidFill>
              </a:rPr>
            </a:br>
            <a:r>
              <a:rPr lang="en-US" sz="1600" dirty="0">
                <a:solidFill>
                  <a:srgbClr val="505050"/>
                </a:solidFill>
              </a:rPr>
              <a:t>DB</a:t>
            </a:r>
          </a:p>
        </p:txBody>
      </p:sp>
      <p:sp>
        <p:nvSpPr>
          <p:cNvPr id="81" name="Rectangle 80"/>
          <p:cNvSpPr/>
          <p:nvPr/>
        </p:nvSpPr>
        <p:spPr>
          <a:xfrm>
            <a:off x="2795296" y="4907184"/>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1600" dirty="0">
                <a:solidFill>
                  <a:srgbClr val="505050"/>
                </a:solidFill>
              </a:rPr>
              <a:t>AD</a:t>
            </a:r>
          </a:p>
        </p:txBody>
      </p:sp>
      <p:cxnSp>
        <p:nvCxnSpPr>
          <p:cNvPr id="82" name="Straight Connector 81"/>
          <p:cNvCxnSpPr>
            <a:stCxn id="84" idx="2"/>
            <a:endCxn id="81" idx="0"/>
          </p:cNvCxnSpPr>
          <p:nvPr/>
        </p:nvCxnSpPr>
        <p:spPr>
          <a:xfrm flipH="1">
            <a:off x="3150245" y="2983330"/>
            <a:ext cx="353035" cy="1923856"/>
          </a:xfrm>
          <a:prstGeom prst="line">
            <a:avLst/>
          </a:prstGeom>
          <a:ln>
            <a:headEnd type="none"/>
            <a:tailEnd type="none"/>
          </a:ln>
        </p:spPr>
        <p:style>
          <a:lnRef idx="1">
            <a:schemeClr val="accent3"/>
          </a:lnRef>
          <a:fillRef idx="0">
            <a:schemeClr val="accent3"/>
          </a:fillRef>
          <a:effectRef idx="0">
            <a:schemeClr val="accent3"/>
          </a:effectRef>
          <a:fontRef idx="minor">
            <a:schemeClr val="tx1"/>
          </a:fontRef>
        </p:style>
      </p:cxnSp>
      <p:sp>
        <p:nvSpPr>
          <p:cNvPr id="84" name="Rectangle 83"/>
          <p:cNvSpPr/>
          <p:nvPr/>
        </p:nvSpPr>
        <p:spPr>
          <a:xfrm>
            <a:off x="3148331" y="2167783"/>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AD</a:t>
            </a:r>
          </a:p>
        </p:txBody>
      </p:sp>
      <p:sp>
        <p:nvSpPr>
          <p:cNvPr id="85" name="Rectangle 84"/>
          <p:cNvSpPr/>
          <p:nvPr/>
        </p:nvSpPr>
        <p:spPr>
          <a:xfrm>
            <a:off x="4073729" y="2171201"/>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AD</a:t>
            </a:r>
          </a:p>
        </p:txBody>
      </p:sp>
      <p:sp>
        <p:nvSpPr>
          <p:cNvPr id="86" name="Rectangle 85"/>
          <p:cNvSpPr/>
          <p:nvPr/>
        </p:nvSpPr>
        <p:spPr>
          <a:xfrm>
            <a:off x="6141112" y="2197787"/>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AD</a:t>
            </a:r>
          </a:p>
        </p:txBody>
      </p:sp>
      <p:sp>
        <p:nvSpPr>
          <p:cNvPr id="87" name="Rectangle 86"/>
          <p:cNvSpPr/>
          <p:nvPr/>
        </p:nvSpPr>
        <p:spPr>
          <a:xfrm>
            <a:off x="1348261" y="2567377"/>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APP</a:t>
            </a:r>
          </a:p>
        </p:txBody>
      </p:sp>
      <p:cxnSp>
        <p:nvCxnSpPr>
          <p:cNvPr id="90" name="Straight Connector 89"/>
          <p:cNvCxnSpPr>
            <a:stCxn id="84" idx="2"/>
            <a:endCxn id="79" idx="0"/>
          </p:cNvCxnSpPr>
          <p:nvPr/>
        </p:nvCxnSpPr>
        <p:spPr>
          <a:xfrm>
            <a:off x="3503280" y="2983330"/>
            <a:ext cx="470568" cy="1923856"/>
          </a:xfrm>
          <a:prstGeom prst="line">
            <a:avLst/>
          </a:prstGeom>
          <a:ln>
            <a:headEnd type="none"/>
            <a:tailEnd type="none"/>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78857042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Farm Configuration</a:t>
            </a:r>
            <a:endParaRPr lang="en-US" dirty="0"/>
          </a:p>
        </p:txBody>
      </p:sp>
      <p:pic>
        <p:nvPicPr>
          <p:cNvPr id="8" name="Picture 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57727" y="3215111"/>
            <a:ext cx="932603" cy="932228"/>
          </a:xfrm>
          <a:prstGeom prst="rect">
            <a:avLst/>
          </a:prstGeom>
          <a:noFill/>
        </p:spPr>
      </p:pic>
      <p:cxnSp>
        <p:nvCxnSpPr>
          <p:cNvPr id="9" name="Elbow Connector 8"/>
          <p:cNvCxnSpPr>
            <a:stCxn id="8" idx="3"/>
          </p:cNvCxnSpPr>
          <p:nvPr/>
        </p:nvCxnSpPr>
        <p:spPr>
          <a:xfrm>
            <a:off x="2190334" y="3681228"/>
            <a:ext cx="940035" cy="1640689"/>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0" name="Elbow Connector 9"/>
          <p:cNvCxnSpPr/>
          <p:nvPr/>
        </p:nvCxnSpPr>
        <p:spPr>
          <a:xfrm rot="10800000">
            <a:off x="3941530" y="2255077"/>
            <a:ext cx="438351" cy="157378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13" name="TextBox 16"/>
          <p:cNvSpPr txBox="1"/>
          <p:nvPr/>
        </p:nvSpPr>
        <p:spPr>
          <a:xfrm>
            <a:off x="7998368" y="1357973"/>
            <a:ext cx="1418042"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AD/DC/DNS</a:t>
            </a:r>
          </a:p>
        </p:txBody>
      </p:sp>
      <p:cxnSp>
        <p:nvCxnSpPr>
          <p:cNvPr id="15" name="Straight Connector 14"/>
          <p:cNvCxnSpPr/>
          <p:nvPr/>
        </p:nvCxnSpPr>
        <p:spPr>
          <a:xfrm>
            <a:off x="1703078" y="1836902"/>
            <a:ext cx="2397" cy="1566802"/>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679316" y="4193498"/>
            <a:ext cx="12994" cy="1352592"/>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7" name="TextBox 20"/>
          <p:cNvSpPr txBox="1"/>
          <p:nvPr/>
        </p:nvSpPr>
        <p:spPr>
          <a:xfrm>
            <a:off x="10468694" y="6312426"/>
            <a:ext cx="890210"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spc="-71" dirty="0" err="1">
                <a:gradFill>
                  <a:gsLst>
                    <a:gs pos="100000">
                      <a:srgbClr val="012654"/>
                    </a:gs>
                    <a:gs pos="0">
                      <a:srgbClr val="012654"/>
                    </a:gs>
                  </a:gsLst>
                  <a:lin ang="5400000" scaled="0"/>
                </a:gradFill>
              </a:rPr>
              <a:t>OnPrem</a:t>
            </a:r>
            <a:endParaRPr lang="en-US" sz="2000" spc="-71" dirty="0">
              <a:gradFill>
                <a:gsLst>
                  <a:gs pos="100000">
                    <a:srgbClr val="012654"/>
                  </a:gs>
                  <a:gs pos="0">
                    <a:srgbClr val="012654"/>
                  </a:gs>
                </a:gsLst>
                <a:lin ang="5400000" scaled="0"/>
              </a:gradFill>
            </a:endParaRPr>
          </a:p>
        </p:txBody>
      </p:sp>
      <p:sp>
        <p:nvSpPr>
          <p:cNvPr id="18" name="TextBox 21"/>
          <p:cNvSpPr txBox="1"/>
          <p:nvPr/>
        </p:nvSpPr>
        <p:spPr>
          <a:xfrm>
            <a:off x="1610942" y="1414470"/>
            <a:ext cx="273141"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LB</a:t>
            </a:r>
          </a:p>
        </p:txBody>
      </p:sp>
      <p:sp>
        <p:nvSpPr>
          <p:cNvPr id="19" name="TextBox 22"/>
          <p:cNvSpPr txBox="1"/>
          <p:nvPr/>
        </p:nvSpPr>
        <p:spPr>
          <a:xfrm>
            <a:off x="3254898" y="1351262"/>
            <a:ext cx="503756"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WFE</a:t>
            </a:r>
          </a:p>
        </p:txBody>
      </p:sp>
      <p:sp>
        <p:nvSpPr>
          <p:cNvPr id="20" name="TextBox 23"/>
          <p:cNvSpPr txBox="1"/>
          <p:nvPr/>
        </p:nvSpPr>
        <p:spPr>
          <a:xfrm>
            <a:off x="6367603" y="1336946"/>
            <a:ext cx="459596"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SQL</a:t>
            </a:r>
          </a:p>
        </p:txBody>
      </p:sp>
      <p:cxnSp>
        <p:nvCxnSpPr>
          <p:cNvPr id="22" name="Elbow Connector 21"/>
          <p:cNvCxnSpPr>
            <a:stCxn id="43" idx="3"/>
            <a:endCxn id="8" idx="1"/>
          </p:cNvCxnSpPr>
          <p:nvPr/>
        </p:nvCxnSpPr>
        <p:spPr>
          <a:xfrm>
            <a:off x="1027131" y="3354239"/>
            <a:ext cx="230599" cy="326986"/>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23" name="TextBox 26"/>
          <p:cNvSpPr txBox="1"/>
          <p:nvPr/>
        </p:nvSpPr>
        <p:spPr>
          <a:xfrm>
            <a:off x="4822082" y="1336787"/>
            <a:ext cx="826226"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AppSvr</a:t>
            </a:r>
          </a:p>
        </p:txBody>
      </p:sp>
      <p:cxnSp>
        <p:nvCxnSpPr>
          <p:cNvPr id="24" name="Straight Connector 23"/>
          <p:cNvCxnSpPr/>
          <p:nvPr/>
        </p:nvCxnSpPr>
        <p:spPr>
          <a:xfrm flipH="1">
            <a:off x="10174653" y="1775553"/>
            <a:ext cx="9518" cy="3047901"/>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8" idx="3"/>
          </p:cNvCxnSpPr>
          <p:nvPr/>
        </p:nvCxnSpPr>
        <p:spPr>
          <a:xfrm>
            <a:off x="2190334" y="3681228"/>
            <a:ext cx="940035" cy="618410"/>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2" name="Elbow Connector 31"/>
          <p:cNvCxnSpPr>
            <a:stCxn id="8" idx="3"/>
          </p:cNvCxnSpPr>
          <p:nvPr/>
        </p:nvCxnSpPr>
        <p:spPr>
          <a:xfrm flipV="1">
            <a:off x="2190334" y="3277359"/>
            <a:ext cx="940035" cy="403870"/>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3" name="Elbow Connector 32"/>
          <p:cNvCxnSpPr>
            <a:stCxn id="8" idx="3"/>
          </p:cNvCxnSpPr>
          <p:nvPr/>
        </p:nvCxnSpPr>
        <p:spPr>
          <a:xfrm flipV="1">
            <a:off x="2190334" y="2255075"/>
            <a:ext cx="940035" cy="1426151"/>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4" name="TextBox 39"/>
          <p:cNvSpPr txBox="1"/>
          <p:nvPr/>
        </p:nvSpPr>
        <p:spPr>
          <a:xfrm>
            <a:off x="1340644" y="3928757"/>
            <a:ext cx="804701"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80/443</a:t>
            </a:r>
          </a:p>
        </p:txBody>
      </p:sp>
      <p:cxnSp>
        <p:nvCxnSpPr>
          <p:cNvPr id="35" name="Elbow Connector 34"/>
          <p:cNvCxnSpPr/>
          <p:nvPr/>
        </p:nvCxnSpPr>
        <p:spPr>
          <a:xfrm rot="10800000">
            <a:off x="3941530" y="3277354"/>
            <a:ext cx="438351" cy="551507"/>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6" name="Elbow Connector 35"/>
          <p:cNvCxnSpPr/>
          <p:nvPr/>
        </p:nvCxnSpPr>
        <p:spPr>
          <a:xfrm rot="10800000" flipV="1">
            <a:off x="3941530" y="3828861"/>
            <a:ext cx="438351" cy="470774"/>
          </a:xfrm>
          <a:prstGeom prst="bentConnector3">
            <a:avLst>
              <a:gd name="adj1" fmla="val 50000"/>
            </a:avLst>
          </a:prstGeom>
          <a:ln>
            <a:solidFill>
              <a:schemeClr val="accent2"/>
            </a:solidFill>
          </a:ln>
        </p:spPr>
        <p:style>
          <a:lnRef idx="1">
            <a:schemeClr val="dk1"/>
          </a:lnRef>
          <a:fillRef idx="0">
            <a:schemeClr val="dk1"/>
          </a:fillRef>
          <a:effectRef idx="0">
            <a:schemeClr val="dk1"/>
          </a:effectRef>
          <a:fontRef idx="minor">
            <a:schemeClr val="tx1"/>
          </a:fontRef>
        </p:style>
      </p:cxnSp>
      <p:cxnSp>
        <p:nvCxnSpPr>
          <p:cNvPr id="37" name="Elbow Connector 36"/>
          <p:cNvCxnSpPr/>
          <p:nvPr/>
        </p:nvCxnSpPr>
        <p:spPr>
          <a:xfrm rot="10800000" flipV="1">
            <a:off x="3941530" y="3828861"/>
            <a:ext cx="438351" cy="149305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8" name="Elbow Connector 37"/>
          <p:cNvCxnSpPr/>
          <p:nvPr/>
        </p:nvCxnSpPr>
        <p:spPr>
          <a:xfrm rot="10800000" flipV="1">
            <a:off x="3941530" y="3828861"/>
            <a:ext cx="438351" cy="47077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39" name="Picture 38"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57727" y="5380195"/>
            <a:ext cx="932603" cy="932228"/>
          </a:xfrm>
          <a:prstGeom prst="rect">
            <a:avLst/>
          </a:prstGeom>
          <a:noFill/>
        </p:spPr>
      </p:pic>
      <p:sp>
        <p:nvSpPr>
          <p:cNvPr id="40" name="TextBox 45"/>
          <p:cNvSpPr txBox="1"/>
          <p:nvPr/>
        </p:nvSpPr>
        <p:spPr>
          <a:xfrm>
            <a:off x="1398790" y="6103956"/>
            <a:ext cx="562637"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2013</a:t>
            </a:r>
          </a:p>
        </p:txBody>
      </p:sp>
      <p:cxnSp>
        <p:nvCxnSpPr>
          <p:cNvPr id="41" name="Elbow Connector 40"/>
          <p:cNvCxnSpPr/>
          <p:nvPr/>
        </p:nvCxnSpPr>
        <p:spPr>
          <a:xfrm flipV="1">
            <a:off x="2147767" y="4340145"/>
            <a:ext cx="3037940" cy="1534607"/>
          </a:xfrm>
          <a:prstGeom prst="bentConnector3">
            <a:avLst>
              <a:gd name="adj1" fmla="val 99521"/>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42" name="Picture 41"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33950" y="2775488"/>
            <a:ext cx="1005718" cy="1005314"/>
          </a:xfrm>
          <a:prstGeom prst="rect">
            <a:avLst/>
          </a:prstGeom>
          <a:noFill/>
        </p:spPr>
      </p:pic>
      <p:pic>
        <p:nvPicPr>
          <p:cNvPr id="43" name="Picture 42"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21412" y="2851584"/>
            <a:ext cx="1005718" cy="1005314"/>
          </a:xfrm>
          <a:prstGeom prst="rect">
            <a:avLst/>
          </a:prstGeom>
          <a:noFill/>
          <a:ln>
            <a:noFill/>
          </a:ln>
        </p:spPr>
      </p:pic>
      <p:pic>
        <p:nvPicPr>
          <p:cNvPr id="44" name="Picture 43"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882" y="4877537"/>
            <a:ext cx="1005718" cy="1005314"/>
          </a:xfrm>
          <a:prstGeom prst="rect">
            <a:avLst/>
          </a:prstGeom>
          <a:noFill/>
          <a:ln>
            <a:noFill/>
          </a:ln>
        </p:spPr>
      </p:pic>
      <p:cxnSp>
        <p:nvCxnSpPr>
          <p:cNvPr id="45" name="Elbow Connector 44"/>
          <p:cNvCxnSpPr>
            <a:stCxn id="44" idx="3"/>
            <a:endCxn id="39" idx="1"/>
          </p:cNvCxnSpPr>
          <p:nvPr/>
        </p:nvCxnSpPr>
        <p:spPr>
          <a:xfrm>
            <a:off x="1006603" y="5380194"/>
            <a:ext cx="251127" cy="466114"/>
          </a:xfrm>
          <a:prstGeom prst="bentConnector3">
            <a:avLst>
              <a:gd name="adj1" fmla="val 50000"/>
            </a:avLst>
          </a:prstGeom>
          <a:ln w="28575">
            <a:solidFill>
              <a:schemeClr val="tx2"/>
            </a:solidFill>
          </a:ln>
        </p:spPr>
        <p:style>
          <a:lnRef idx="1">
            <a:schemeClr val="dk1"/>
          </a:lnRef>
          <a:fillRef idx="0">
            <a:schemeClr val="dk1"/>
          </a:fillRef>
          <a:effectRef idx="0">
            <a:schemeClr val="dk1"/>
          </a:effectRef>
          <a:fontRef idx="minor">
            <a:schemeClr val="tx1"/>
          </a:fontRef>
        </p:style>
      </p:cxnSp>
      <p:cxnSp>
        <p:nvCxnSpPr>
          <p:cNvPr id="46" name="Elbow Connector 45"/>
          <p:cNvCxnSpPr/>
          <p:nvPr/>
        </p:nvCxnSpPr>
        <p:spPr>
          <a:xfrm rot="10800000" flipV="1">
            <a:off x="6398877" y="3541457"/>
            <a:ext cx="180635" cy="621457"/>
          </a:xfrm>
          <a:prstGeom prst="bentConnector2">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47" name="Elbow Connector 46"/>
          <p:cNvCxnSpPr/>
          <p:nvPr/>
        </p:nvCxnSpPr>
        <p:spPr>
          <a:xfrm rot="10800000">
            <a:off x="6218238" y="3847264"/>
            <a:ext cx="361272" cy="435591"/>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52" name="Rectangle 51"/>
          <p:cNvSpPr/>
          <p:nvPr/>
        </p:nvSpPr>
        <p:spPr bwMode="auto">
          <a:xfrm>
            <a:off x="2401346" y="1838211"/>
            <a:ext cx="5176434" cy="4241634"/>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53" name="Rectangle 52"/>
          <p:cNvSpPr/>
          <p:nvPr/>
        </p:nvSpPr>
        <p:spPr bwMode="auto">
          <a:xfrm>
            <a:off x="7740900" y="1838211"/>
            <a:ext cx="2096332" cy="2126468"/>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54" name="Rectangle 53"/>
          <p:cNvSpPr/>
          <p:nvPr/>
        </p:nvSpPr>
        <p:spPr bwMode="auto">
          <a:xfrm>
            <a:off x="2323629" y="1758920"/>
            <a:ext cx="7632204" cy="4491206"/>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55" name="Rectangle 54"/>
          <p:cNvSpPr/>
          <p:nvPr/>
        </p:nvSpPr>
        <p:spPr bwMode="auto">
          <a:xfrm>
            <a:off x="8968556" y="4578214"/>
            <a:ext cx="1822142" cy="8333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cxnSp>
        <p:nvCxnSpPr>
          <p:cNvPr id="56" name="Straight Connector 55"/>
          <p:cNvCxnSpPr/>
          <p:nvPr/>
        </p:nvCxnSpPr>
        <p:spPr>
          <a:xfrm>
            <a:off x="8943477" y="4876221"/>
            <a:ext cx="1822142" cy="8324"/>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943477" y="5237356"/>
            <a:ext cx="1822142" cy="8324"/>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TextBox 65"/>
          <p:cNvSpPr txBox="1"/>
          <p:nvPr/>
        </p:nvSpPr>
        <p:spPr>
          <a:xfrm>
            <a:off x="9292176" y="4922510"/>
            <a:ext cx="1339665" cy="282513"/>
          </a:xfrm>
          <a:prstGeom prst="rect">
            <a:avLst/>
          </a:prstGeom>
          <a:solidFill>
            <a:schemeClr val="bg1"/>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VPN Tunnel</a:t>
            </a:r>
          </a:p>
        </p:txBody>
      </p:sp>
      <p:sp>
        <p:nvSpPr>
          <p:cNvPr id="59" name="TextBox 66"/>
          <p:cNvSpPr txBox="1"/>
          <p:nvPr/>
        </p:nvSpPr>
        <p:spPr>
          <a:xfrm>
            <a:off x="6371952" y="5715128"/>
            <a:ext cx="1132209"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Cloud Svc</a:t>
            </a:r>
          </a:p>
        </p:txBody>
      </p:sp>
      <p:sp>
        <p:nvSpPr>
          <p:cNvPr id="60" name="TextBox 67"/>
          <p:cNvSpPr txBox="1"/>
          <p:nvPr/>
        </p:nvSpPr>
        <p:spPr>
          <a:xfrm>
            <a:off x="8641541" y="3615681"/>
            <a:ext cx="1132209"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Cloud Svc</a:t>
            </a:r>
          </a:p>
        </p:txBody>
      </p:sp>
      <p:sp>
        <p:nvSpPr>
          <p:cNvPr id="61" name="TextBox 68"/>
          <p:cNvSpPr txBox="1"/>
          <p:nvPr/>
        </p:nvSpPr>
        <p:spPr>
          <a:xfrm>
            <a:off x="8075339" y="5923467"/>
            <a:ext cx="1817318"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solidFill>
                  <a:srgbClr val="505050"/>
                </a:solidFill>
              </a:rPr>
              <a:t>Virtual Network</a:t>
            </a:r>
          </a:p>
        </p:txBody>
      </p:sp>
      <p:sp>
        <p:nvSpPr>
          <p:cNvPr id="62" name="TextBox 69"/>
          <p:cNvSpPr txBox="1"/>
          <p:nvPr/>
        </p:nvSpPr>
        <p:spPr>
          <a:xfrm>
            <a:off x="5256212" y="6319563"/>
            <a:ext cx="614779" cy="28251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spc="-71" dirty="0">
                <a:gradFill>
                  <a:gsLst>
                    <a:gs pos="100000">
                      <a:srgbClr val="012654"/>
                    </a:gs>
                    <a:gs pos="0">
                      <a:srgbClr val="012654"/>
                    </a:gs>
                  </a:gsLst>
                  <a:lin ang="5400000" scaled="0"/>
                </a:gradFill>
              </a:rPr>
              <a:t>Azure</a:t>
            </a:r>
          </a:p>
        </p:txBody>
      </p:sp>
      <p:cxnSp>
        <p:nvCxnSpPr>
          <p:cNvPr id="69" name="Straight Connector 68"/>
          <p:cNvCxnSpPr/>
          <p:nvPr/>
        </p:nvCxnSpPr>
        <p:spPr>
          <a:xfrm flipH="1">
            <a:off x="10165578" y="5367453"/>
            <a:ext cx="18149" cy="832900"/>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bwMode="auto">
          <a:xfrm>
            <a:off x="10404326" y="1740700"/>
            <a:ext cx="1856891" cy="4491206"/>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8" tIns="46608" rIns="93218" bIns="4660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19" fontAlgn="base">
              <a:spcBef>
                <a:spcPct val="0"/>
              </a:spcBef>
              <a:spcAft>
                <a:spcPct val="0"/>
              </a:spcAft>
            </a:pPr>
            <a:endParaRPr lang="en-US" sz="2000" dirty="0">
              <a:solidFill>
                <a:srgbClr val="505050"/>
              </a:solidFill>
            </a:endParaRPr>
          </a:p>
        </p:txBody>
      </p:sp>
      <p:sp>
        <p:nvSpPr>
          <p:cNvPr id="71" name="TextBox 68"/>
          <p:cNvSpPr txBox="1"/>
          <p:nvPr/>
        </p:nvSpPr>
        <p:spPr>
          <a:xfrm>
            <a:off x="11224872" y="5678130"/>
            <a:ext cx="1057382" cy="565027"/>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err="1">
                <a:solidFill>
                  <a:srgbClr val="505050"/>
                </a:solidFill>
              </a:rPr>
              <a:t>OnPrem</a:t>
            </a:r>
            <a:r>
              <a:rPr lang="en-US" sz="2000" dirty="0">
                <a:solidFill>
                  <a:srgbClr val="505050"/>
                </a:solidFill>
              </a:rPr>
              <a:t> Network</a:t>
            </a:r>
          </a:p>
        </p:txBody>
      </p:sp>
      <p:sp>
        <p:nvSpPr>
          <p:cNvPr id="72" name="Rectangle 71"/>
          <p:cNvSpPr/>
          <p:nvPr/>
        </p:nvSpPr>
        <p:spPr>
          <a:xfrm>
            <a:off x="4555744" y="2074344"/>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dirty="0" smtClean="0">
                <a:solidFill>
                  <a:srgbClr val="505050"/>
                </a:solidFill>
              </a:rPr>
              <a:t>WAC</a:t>
            </a:r>
            <a:r>
              <a:rPr lang="en-US" sz="2000" dirty="0">
                <a:solidFill>
                  <a:srgbClr val="505050"/>
                </a:solidFill>
              </a:rPr>
              <a:t/>
            </a:r>
            <a:br>
              <a:rPr lang="en-US" sz="2000" dirty="0">
                <a:solidFill>
                  <a:srgbClr val="505050"/>
                </a:solidFill>
              </a:rPr>
            </a:br>
            <a:r>
              <a:rPr lang="en-US" sz="2000" dirty="0">
                <a:solidFill>
                  <a:srgbClr val="505050"/>
                </a:solidFill>
              </a:rPr>
              <a:t>1</a:t>
            </a:r>
          </a:p>
        </p:txBody>
      </p:sp>
      <p:sp>
        <p:nvSpPr>
          <p:cNvPr id="73" name="Rectangle 72"/>
          <p:cNvSpPr/>
          <p:nvPr/>
        </p:nvSpPr>
        <p:spPr>
          <a:xfrm>
            <a:off x="3183703" y="2917163"/>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WFE</a:t>
            </a:r>
            <a:br>
              <a:rPr lang="en-US" sz="2000" dirty="0">
                <a:solidFill>
                  <a:srgbClr val="505050"/>
                </a:solidFill>
              </a:rPr>
            </a:br>
            <a:r>
              <a:rPr lang="en-US" sz="2000" dirty="0">
                <a:solidFill>
                  <a:srgbClr val="505050"/>
                </a:solidFill>
              </a:rPr>
              <a:t>2</a:t>
            </a:r>
          </a:p>
        </p:txBody>
      </p:sp>
      <p:sp>
        <p:nvSpPr>
          <p:cNvPr id="74" name="Rectangle 73"/>
          <p:cNvSpPr/>
          <p:nvPr/>
        </p:nvSpPr>
        <p:spPr>
          <a:xfrm>
            <a:off x="3183703" y="3892528"/>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WFE</a:t>
            </a:r>
            <a:br>
              <a:rPr lang="en-US" sz="2000" dirty="0">
                <a:solidFill>
                  <a:srgbClr val="505050"/>
                </a:solidFill>
              </a:rPr>
            </a:br>
            <a:r>
              <a:rPr lang="en-US" sz="2000" dirty="0">
                <a:solidFill>
                  <a:srgbClr val="505050"/>
                </a:solidFill>
              </a:rPr>
              <a:t>3</a:t>
            </a:r>
          </a:p>
        </p:txBody>
      </p:sp>
      <p:sp>
        <p:nvSpPr>
          <p:cNvPr id="75" name="Rectangle 74"/>
          <p:cNvSpPr/>
          <p:nvPr/>
        </p:nvSpPr>
        <p:spPr>
          <a:xfrm>
            <a:off x="3183703" y="4867893"/>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WFE</a:t>
            </a:r>
            <a:br>
              <a:rPr lang="en-US" sz="2000" dirty="0">
                <a:solidFill>
                  <a:srgbClr val="505050"/>
                </a:solidFill>
              </a:rPr>
            </a:br>
            <a:r>
              <a:rPr lang="en-US" sz="2000" dirty="0">
                <a:solidFill>
                  <a:srgbClr val="505050"/>
                </a:solidFill>
              </a:rPr>
              <a:t>4</a:t>
            </a:r>
          </a:p>
        </p:txBody>
      </p:sp>
      <p:sp>
        <p:nvSpPr>
          <p:cNvPr id="76" name="Rectangle 75"/>
          <p:cNvSpPr/>
          <p:nvPr/>
        </p:nvSpPr>
        <p:spPr>
          <a:xfrm>
            <a:off x="3176625" y="1950812"/>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WFE</a:t>
            </a:r>
            <a:br>
              <a:rPr lang="en-US" sz="2000" dirty="0">
                <a:solidFill>
                  <a:srgbClr val="505050"/>
                </a:solidFill>
              </a:rPr>
            </a:br>
            <a:r>
              <a:rPr lang="en-US" sz="2000" dirty="0">
                <a:solidFill>
                  <a:srgbClr val="505050"/>
                </a:solidFill>
              </a:rPr>
              <a:t>1</a:t>
            </a:r>
          </a:p>
        </p:txBody>
      </p:sp>
      <p:sp>
        <p:nvSpPr>
          <p:cNvPr id="77" name="Rectangle 76"/>
          <p:cNvSpPr/>
          <p:nvPr/>
        </p:nvSpPr>
        <p:spPr>
          <a:xfrm>
            <a:off x="5377202" y="2074344"/>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dirty="0" smtClean="0">
                <a:solidFill>
                  <a:srgbClr val="505050"/>
                </a:solidFill>
              </a:rPr>
              <a:t>WAC</a:t>
            </a:r>
            <a:r>
              <a:rPr lang="en-US" sz="2000" dirty="0">
                <a:solidFill>
                  <a:srgbClr val="505050"/>
                </a:solidFill>
              </a:rPr>
              <a:t/>
            </a:r>
            <a:br>
              <a:rPr lang="en-US" sz="2000" dirty="0">
                <a:solidFill>
                  <a:srgbClr val="505050"/>
                </a:solidFill>
              </a:rPr>
            </a:br>
            <a:r>
              <a:rPr lang="en-US" sz="2000" dirty="0">
                <a:solidFill>
                  <a:srgbClr val="505050"/>
                </a:solidFill>
              </a:rPr>
              <a:t>2</a:t>
            </a:r>
          </a:p>
        </p:txBody>
      </p:sp>
      <p:sp>
        <p:nvSpPr>
          <p:cNvPr id="78" name="Rectangle 77"/>
          <p:cNvSpPr/>
          <p:nvPr/>
        </p:nvSpPr>
        <p:spPr>
          <a:xfrm>
            <a:off x="4570628" y="3336358"/>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dirty="0" smtClean="0">
                <a:solidFill>
                  <a:srgbClr val="505050"/>
                </a:solidFill>
              </a:rPr>
              <a:t>APP</a:t>
            </a:r>
            <a:r>
              <a:rPr lang="en-US" sz="2000" dirty="0">
                <a:solidFill>
                  <a:srgbClr val="505050"/>
                </a:solidFill>
              </a:rPr>
              <a:t/>
            </a:r>
            <a:br>
              <a:rPr lang="en-US" sz="2000" dirty="0">
                <a:solidFill>
                  <a:srgbClr val="505050"/>
                </a:solidFill>
              </a:rPr>
            </a:br>
            <a:r>
              <a:rPr lang="en-US" sz="2000" dirty="0">
                <a:solidFill>
                  <a:srgbClr val="505050"/>
                </a:solidFill>
              </a:rPr>
              <a:t>1</a:t>
            </a:r>
          </a:p>
        </p:txBody>
      </p:sp>
      <p:sp>
        <p:nvSpPr>
          <p:cNvPr id="79" name="Rectangle 78"/>
          <p:cNvSpPr/>
          <p:nvPr/>
        </p:nvSpPr>
        <p:spPr>
          <a:xfrm>
            <a:off x="5392087" y="3336358"/>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dirty="0" smtClean="0">
                <a:solidFill>
                  <a:srgbClr val="505050"/>
                </a:solidFill>
              </a:rPr>
              <a:t>APP</a:t>
            </a:r>
            <a:r>
              <a:rPr lang="en-US" sz="2000" dirty="0">
                <a:solidFill>
                  <a:srgbClr val="505050"/>
                </a:solidFill>
              </a:rPr>
              <a:t/>
            </a:r>
            <a:br>
              <a:rPr lang="en-US" sz="2000" dirty="0">
                <a:solidFill>
                  <a:srgbClr val="505050"/>
                </a:solidFill>
              </a:rPr>
            </a:br>
            <a:r>
              <a:rPr lang="en-US" sz="2000" dirty="0">
                <a:solidFill>
                  <a:srgbClr val="505050"/>
                </a:solidFill>
              </a:rPr>
              <a:t>2</a:t>
            </a:r>
          </a:p>
        </p:txBody>
      </p:sp>
      <p:sp>
        <p:nvSpPr>
          <p:cNvPr id="80" name="Rectangle 79"/>
          <p:cNvSpPr/>
          <p:nvPr/>
        </p:nvSpPr>
        <p:spPr>
          <a:xfrm>
            <a:off x="6719886" y="4006625"/>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SQL</a:t>
            </a:r>
            <a:br>
              <a:rPr lang="en-US" sz="2000" dirty="0">
                <a:solidFill>
                  <a:srgbClr val="505050"/>
                </a:solidFill>
              </a:rPr>
            </a:br>
            <a:r>
              <a:rPr lang="en-US" sz="2000" dirty="0">
                <a:solidFill>
                  <a:srgbClr val="505050"/>
                </a:solidFill>
              </a:rPr>
              <a:t>2</a:t>
            </a:r>
          </a:p>
        </p:txBody>
      </p:sp>
      <p:sp>
        <p:nvSpPr>
          <p:cNvPr id="81" name="Rectangle 80"/>
          <p:cNvSpPr/>
          <p:nvPr/>
        </p:nvSpPr>
        <p:spPr>
          <a:xfrm>
            <a:off x="6712808" y="3040274"/>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sz="2000" dirty="0">
                <a:solidFill>
                  <a:srgbClr val="505050"/>
                </a:solidFill>
              </a:rPr>
              <a:t>SQL</a:t>
            </a:r>
            <a:br>
              <a:rPr lang="en-US" sz="2000" dirty="0">
                <a:solidFill>
                  <a:srgbClr val="505050"/>
                </a:solidFill>
              </a:rPr>
            </a:br>
            <a:r>
              <a:rPr lang="en-US" sz="2000" dirty="0">
                <a:solidFill>
                  <a:srgbClr val="505050"/>
                </a:solidFill>
              </a:rPr>
              <a:t>1</a:t>
            </a:r>
          </a:p>
        </p:txBody>
      </p:sp>
      <p:sp>
        <p:nvSpPr>
          <p:cNvPr id="82" name="Rectangle 81"/>
          <p:cNvSpPr/>
          <p:nvPr/>
        </p:nvSpPr>
        <p:spPr>
          <a:xfrm>
            <a:off x="8024271" y="2357453"/>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dirty="0" smtClean="0">
                <a:solidFill>
                  <a:srgbClr val="505050"/>
                </a:solidFill>
              </a:rPr>
              <a:t>AD</a:t>
            </a:r>
            <a:r>
              <a:rPr lang="en-US" sz="2000" dirty="0">
                <a:solidFill>
                  <a:srgbClr val="505050"/>
                </a:solidFill>
              </a:rPr>
              <a:t/>
            </a:r>
            <a:br>
              <a:rPr lang="en-US" sz="2000" dirty="0">
                <a:solidFill>
                  <a:srgbClr val="505050"/>
                </a:solidFill>
              </a:rPr>
            </a:br>
            <a:r>
              <a:rPr lang="en-US" sz="2000" dirty="0">
                <a:solidFill>
                  <a:srgbClr val="505050"/>
                </a:solidFill>
              </a:rPr>
              <a:t>1</a:t>
            </a:r>
          </a:p>
        </p:txBody>
      </p:sp>
      <p:sp>
        <p:nvSpPr>
          <p:cNvPr id="83" name="Rectangle 82"/>
          <p:cNvSpPr/>
          <p:nvPr/>
        </p:nvSpPr>
        <p:spPr>
          <a:xfrm>
            <a:off x="8845730" y="2357453"/>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dirty="0" smtClean="0">
                <a:solidFill>
                  <a:srgbClr val="505050"/>
                </a:solidFill>
              </a:rPr>
              <a:t>AD</a:t>
            </a:r>
            <a:r>
              <a:rPr lang="en-US" sz="2000" dirty="0">
                <a:solidFill>
                  <a:srgbClr val="505050"/>
                </a:solidFill>
              </a:rPr>
              <a:t/>
            </a:r>
            <a:br>
              <a:rPr lang="en-US" sz="2000" dirty="0">
                <a:solidFill>
                  <a:srgbClr val="505050"/>
                </a:solidFill>
              </a:rPr>
            </a:br>
            <a:r>
              <a:rPr lang="en-US" sz="2000" dirty="0">
                <a:solidFill>
                  <a:srgbClr val="505050"/>
                </a:solidFill>
              </a:rPr>
              <a:t>2</a:t>
            </a:r>
          </a:p>
        </p:txBody>
      </p:sp>
      <p:sp>
        <p:nvSpPr>
          <p:cNvPr id="84" name="Rectangle 83"/>
          <p:cNvSpPr/>
          <p:nvPr/>
        </p:nvSpPr>
        <p:spPr>
          <a:xfrm>
            <a:off x="10977826" y="2325692"/>
            <a:ext cx="709892"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lIns="93260" tIns="46631" rIns="93260" bIns="46631" rtlCol="0" anchor="ctr"/>
          <a:lstStyle/>
          <a:p>
            <a:pPr algn="ctr" defTabSz="932560"/>
            <a:r>
              <a:rPr lang="en-US" dirty="0" smtClean="0">
                <a:solidFill>
                  <a:srgbClr val="505050"/>
                </a:solidFill>
              </a:rPr>
              <a:t>AD</a:t>
            </a:r>
            <a:r>
              <a:rPr lang="en-US" sz="2000" dirty="0">
                <a:solidFill>
                  <a:srgbClr val="505050"/>
                </a:solidFill>
              </a:rPr>
              <a:t/>
            </a:r>
            <a:br>
              <a:rPr lang="en-US" sz="2000" dirty="0">
                <a:solidFill>
                  <a:srgbClr val="505050"/>
                </a:solidFill>
              </a:rPr>
            </a:br>
            <a:r>
              <a:rPr lang="en-US" sz="2000" dirty="0">
                <a:solidFill>
                  <a:srgbClr val="505050"/>
                </a:solidFill>
              </a:rPr>
              <a:t>1</a:t>
            </a:r>
          </a:p>
        </p:txBody>
      </p:sp>
      <p:grpSp>
        <p:nvGrpSpPr>
          <p:cNvPr id="49" name="Group 48"/>
          <p:cNvGrpSpPr/>
          <p:nvPr/>
        </p:nvGrpSpPr>
        <p:grpSpPr>
          <a:xfrm>
            <a:off x="10915423" y="4241040"/>
            <a:ext cx="1020885" cy="1126412"/>
            <a:chOff x="10698062" y="4158260"/>
            <a:chExt cx="1000556" cy="1104426"/>
          </a:xfrm>
        </p:grpSpPr>
        <p:sp>
          <p:nvSpPr>
            <p:cNvPr id="86" name="Rectangle 85"/>
            <p:cNvSpPr/>
            <p:nvPr/>
          </p:nvSpPr>
          <p:spPr>
            <a:xfrm>
              <a:off x="11002862" y="44630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r>
                <a:rPr lang="en-US" sz="1600" u="sng" dirty="0">
                  <a:solidFill>
                    <a:srgbClr val="505050"/>
                  </a:solidFill>
                </a:rPr>
                <a:t>DATA</a:t>
              </a:r>
            </a:p>
          </p:txBody>
        </p:sp>
        <p:sp>
          <p:nvSpPr>
            <p:cNvPr id="87" name="Rectangle 86"/>
            <p:cNvSpPr/>
            <p:nvPr/>
          </p:nvSpPr>
          <p:spPr>
            <a:xfrm>
              <a:off x="10850462" y="43106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r>
                <a:rPr lang="en-US" sz="1600" u="sng" dirty="0">
                  <a:solidFill>
                    <a:srgbClr val="505050"/>
                  </a:solidFill>
                </a:rPr>
                <a:t>DATA</a:t>
              </a:r>
            </a:p>
          </p:txBody>
        </p:sp>
        <p:sp>
          <p:nvSpPr>
            <p:cNvPr id="88" name="Rectangle 87"/>
            <p:cNvSpPr/>
            <p:nvPr/>
          </p:nvSpPr>
          <p:spPr>
            <a:xfrm>
              <a:off x="10698062" y="41582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r>
                <a:rPr lang="en-US" sz="1600" dirty="0">
                  <a:solidFill>
                    <a:srgbClr val="505050"/>
                  </a:solidFill>
                </a:rPr>
                <a:t>APPS</a:t>
              </a:r>
            </a:p>
          </p:txBody>
        </p:sp>
      </p:grpSp>
    </p:spTree>
    <p:extLst>
      <p:ext uri="{BB962C8B-B14F-4D97-AF65-F5344CB8AC3E}">
        <p14:creationId xmlns:p14="http://schemas.microsoft.com/office/powerpoint/2010/main" val="174082965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on Azure</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2827708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sz="quarter" idx="10"/>
          </p:nvPr>
        </p:nvSpPr>
        <p:spPr>
          <a:xfrm>
            <a:off x="274638" y="1212853"/>
            <a:ext cx="11887200" cy="3450809"/>
          </a:xfrm>
        </p:spPr>
        <p:txBody>
          <a:bodyPr/>
          <a:lstStyle/>
          <a:p>
            <a:r>
              <a:rPr lang="en-US" dirty="0" smtClean="0"/>
              <a:t>Open, Flexible, and Solid</a:t>
            </a:r>
          </a:p>
          <a:p>
            <a:r>
              <a:rPr lang="en-US" dirty="0" smtClean="0"/>
              <a:t>Disks and Images</a:t>
            </a:r>
          </a:p>
          <a:p>
            <a:r>
              <a:rPr lang="en-US" dirty="0" smtClean="0"/>
              <a:t>Virtual Networking</a:t>
            </a:r>
          </a:p>
          <a:p>
            <a:r>
              <a:rPr lang="en-US" dirty="0" smtClean="0"/>
              <a:t>Applications</a:t>
            </a:r>
          </a:p>
          <a:p>
            <a:endParaRPr lang="en-US" dirty="0"/>
          </a:p>
        </p:txBody>
      </p:sp>
    </p:spTree>
    <p:extLst>
      <p:ext uri="{BB962C8B-B14F-4D97-AF65-F5344CB8AC3E}">
        <p14:creationId xmlns:p14="http://schemas.microsoft.com/office/powerpoint/2010/main" val="43890003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Text Placeholder 2"/>
          <p:cNvSpPr>
            <a:spLocks noGrp="1"/>
          </p:cNvSpPr>
          <p:nvPr>
            <p:ph type="body" sz="quarter" idx="10"/>
          </p:nvPr>
        </p:nvSpPr>
        <p:spPr>
          <a:xfrm>
            <a:off x="274638" y="1212850"/>
            <a:ext cx="11887200" cy="3753045"/>
          </a:xfrm>
        </p:spPr>
        <p:txBody>
          <a:bodyPr/>
          <a:lstStyle/>
          <a:p>
            <a:r>
              <a:rPr lang="en-US" dirty="0"/>
              <a:t>Microsoft server software </a:t>
            </a:r>
            <a:r>
              <a:rPr lang="en-US" dirty="0" smtClean="0"/>
              <a:t>support</a:t>
            </a:r>
          </a:p>
          <a:p>
            <a:r>
              <a:rPr lang="en-US" sz="2400" dirty="0">
                <a:solidFill>
                  <a:schemeClr val="bg2"/>
                </a:solidFill>
              </a:rPr>
              <a:t>http://support.microsoft.com/kb/2721672</a:t>
            </a:r>
          </a:p>
          <a:p>
            <a:r>
              <a:rPr lang="en-US" dirty="0" smtClean="0"/>
              <a:t>Support </a:t>
            </a:r>
            <a:r>
              <a:rPr lang="en-US" dirty="0"/>
              <a:t>policy for Microsoft SQL </a:t>
            </a:r>
            <a:r>
              <a:rPr lang="en-US" dirty="0" smtClean="0"/>
              <a:t>Server</a:t>
            </a:r>
          </a:p>
          <a:p>
            <a:r>
              <a:rPr lang="en-US" sz="2400" dirty="0">
                <a:solidFill>
                  <a:schemeClr val="bg2"/>
                </a:solidFill>
              </a:rPr>
              <a:t>http://support.microsoft.com/?id=956893</a:t>
            </a:r>
          </a:p>
          <a:p>
            <a:r>
              <a:rPr lang="en-US" dirty="0"/>
              <a:t>Support and licensing </a:t>
            </a:r>
            <a:r>
              <a:rPr lang="en-US" dirty="0" smtClean="0"/>
              <a:t>for SharePoint</a:t>
            </a:r>
          </a:p>
          <a:p>
            <a:r>
              <a:rPr lang="en-US" sz="2400" dirty="0">
                <a:solidFill>
                  <a:schemeClr val="bg2"/>
                </a:solidFill>
              </a:rPr>
              <a:t>http://technet.microsoft.com/en-us/library/jj154957</a:t>
            </a:r>
          </a:p>
          <a:p>
            <a:endParaRPr lang="en-US" sz="2400" dirty="0">
              <a:solidFill>
                <a:schemeClr val="bg2"/>
              </a:solidFill>
            </a:endParaRPr>
          </a:p>
        </p:txBody>
      </p:sp>
    </p:spTree>
    <p:extLst>
      <p:ext uri="{BB962C8B-B14F-4D97-AF65-F5344CB8AC3E}">
        <p14:creationId xmlns:p14="http://schemas.microsoft.com/office/powerpoint/2010/main" val="3014108913"/>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990893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620365" y="699454"/>
            <a:ext cx="7989268" cy="5708176"/>
          </a:xfrm>
          <a:prstGeom prst="rect">
            <a:avLst/>
          </a:prstGeom>
          <a:noFill/>
          <a:ln>
            <a:solidFill>
              <a:schemeClr val="accent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77691" tIns="38847" rIns="77691" bIns="38847" numCol="1" rtlCol="0" anchor="ctr" anchorCtr="0" compatLnSpc="1">
            <a:prstTxWarp prst="textNoShape">
              <a:avLst/>
            </a:prstTxWarp>
          </a:bodyPr>
          <a:lstStyle/>
          <a:p>
            <a:pPr algn="ctr" defTabSz="776691"/>
            <a:endParaRPr lang="en-US" sz="1500" dirty="0">
              <a:gradFill>
                <a:gsLst>
                  <a:gs pos="0">
                    <a:srgbClr val="FFFFFF"/>
                  </a:gs>
                  <a:gs pos="100000">
                    <a:srgbClr val="FFFFFF"/>
                  </a:gs>
                </a:gsLst>
                <a:lin ang="5400000" scaled="0"/>
              </a:gradFill>
            </a:endParaRPr>
          </a:p>
        </p:txBody>
      </p:sp>
      <p:grpSp>
        <p:nvGrpSpPr>
          <p:cNvPr id="4" name="Group 3"/>
          <p:cNvGrpSpPr/>
          <p:nvPr/>
        </p:nvGrpSpPr>
        <p:grpSpPr>
          <a:xfrm>
            <a:off x="620367" y="1330852"/>
            <a:ext cx="2282452" cy="4885796"/>
            <a:chOff x="855665" y="1583373"/>
            <a:chExt cx="2237001" cy="4790431"/>
          </a:xfrm>
        </p:grpSpPr>
        <p:sp>
          <p:nvSpPr>
            <p:cNvPr id="124" name="Rectangle 123"/>
            <p:cNvSpPr/>
            <p:nvPr/>
          </p:nvSpPr>
          <p:spPr>
            <a:xfrm>
              <a:off x="1225894" y="1583373"/>
              <a:ext cx="1866772" cy="640080"/>
            </a:xfrm>
            <a:prstGeom prst="rect">
              <a:avLst/>
            </a:prstGeom>
            <a:noFill/>
            <a:ln w="9525" cap="flat" cmpd="sng" algn="ctr">
              <a:noFill/>
              <a:prstDash val="solid"/>
            </a:ln>
            <a:effectLst/>
          </p:spPr>
          <p:txBody>
            <a:bodyPr lIns="0" tIns="0" r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42950" fontAlgn="base">
                <a:spcAft>
                  <a:spcPct val="0"/>
                </a:spcAft>
              </a:pPr>
              <a:r>
                <a:rPr lang="en-US" sz="2000" dirty="0">
                  <a:solidFill>
                    <a:srgbClr val="595959">
                      <a:alpha val="99000"/>
                    </a:srgbClr>
                  </a:solidFill>
                  <a:ea typeface="Kozuka Gothic Pro R" pitchFamily="34" charset="-128"/>
                </a:rPr>
                <a:t>On Premises</a:t>
              </a:r>
            </a:p>
          </p:txBody>
        </p:sp>
        <p:sp>
          <p:nvSpPr>
            <p:cNvPr id="128" name="Rectangle 127"/>
            <p:cNvSpPr/>
            <p:nvPr/>
          </p:nvSpPr>
          <p:spPr>
            <a:xfrm>
              <a:off x="1396458" y="5537987"/>
              <a:ext cx="1638241" cy="381000"/>
            </a:xfrm>
            <a:prstGeom prst="rect">
              <a:avLst/>
            </a:prstGeom>
            <a:solidFill>
              <a:schemeClr val="accent2"/>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Storage</a:t>
              </a:r>
            </a:p>
          </p:txBody>
        </p:sp>
        <p:sp>
          <p:nvSpPr>
            <p:cNvPr id="129" name="Rectangle 128"/>
            <p:cNvSpPr/>
            <p:nvPr/>
          </p:nvSpPr>
          <p:spPr>
            <a:xfrm>
              <a:off x="1396458" y="5083168"/>
              <a:ext cx="1638241" cy="381000"/>
            </a:xfrm>
            <a:prstGeom prst="rect">
              <a:avLst/>
            </a:prstGeom>
            <a:solidFill>
              <a:schemeClr val="accent2"/>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Servers</a:t>
              </a:r>
            </a:p>
          </p:txBody>
        </p:sp>
        <p:sp>
          <p:nvSpPr>
            <p:cNvPr id="130" name="Rectangle 129"/>
            <p:cNvSpPr/>
            <p:nvPr/>
          </p:nvSpPr>
          <p:spPr>
            <a:xfrm>
              <a:off x="1396458" y="5992804"/>
              <a:ext cx="1638241" cy="381000"/>
            </a:xfrm>
            <a:prstGeom prst="rect">
              <a:avLst/>
            </a:prstGeom>
            <a:solidFill>
              <a:schemeClr val="accent2"/>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Networking</a:t>
              </a:r>
            </a:p>
          </p:txBody>
        </p:sp>
        <p:sp>
          <p:nvSpPr>
            <p:cNvPr id="131" name="Rectangle 130"/>
            <p:cNvSpPr/>
            <p:nvPr/>
          </p:nvSpPr>
          <p:spPr>
            <a:xfrm>
              <a:off x="1396458" y="4173530"/>
              <a:ext cx="1638241" cy="381000"/>
            </a:xfrm>
            <a:prstGeom prst="rect">
              <a:avLst/>
            </a:prstGeom>
            <a:solidFill>
              <a:schemeClr val="accent2"/>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O/S</a:t>
              </a:r>
            </a:p>
          </p:txBody>
        </p:sp>
        <p:sp>
          <p:nvSpPr>
            <p:cNvPr id="132" name="Rectangle 131"/>
            <p:cNvSpPr/>
            <p:nvPr/>
          </p:nvSpPr>
          <p:spPr>
            <a:xfrm>
              <a:off x="1396458" y="3718711"/>
              <a:ext cx="1638241" cy="381000"/>
            </a:xfrm>
            <a:prstGeom prst="rect">
              <a:avLst/>
            </a:prstGeom>
            <a:solidFill>
              <a:schemeClr val="accent2"/>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Middleware</a:t>
              </a:r>
            </a:p>
          </p:txBody>
        </p:sp>
        <p:sp>
          <p:nvSpPr>
            <p:cNvPr id="133" name="Rectangle 132"/>
            <p:cNvSpPr/>
            <p:nvPr/>
          </p:nvSpPr>
          <p:spPr>
            <a:xfrm>
              <a:off x="1396458" y="4628349"/>
              <a:ext cx="1638241" cy="381000"/>
            </a:xfrm>
            <a:prstGeom prst="rect">
              <a:avLst/>
            </a:prstGeom>
            <a:solidFill>
              <a:schemeClr val="accent2"/>
            </a:solidFill>
            <a:ln w="9525" cap="flat" cmpd="sng" algn="ctr">
              <a:noFill/>
              <a:prstDash val="solid"/>
            </a:ln>
            <a:effectLst/>
          </p:spPr>
          <p:txBody>
            <a:bodyPr lIns="0" r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Virtualization</a:t>
              </a:r>
            </a:p>
          </p:txBody>
        </p:sp>
        <p:sp>
          <p:nvSpPr>
            <p:cNvPr id="134" name="Rectangle 133"/>
            <p:cNvSpPr/>
            <p:nvPr/>
          </p:nvSpPr>
          <p:spPr>
            <a:xfrm>
              <a:off x="1396458" y="2809073"/>
              <a:ext cx="1638241" cy="381000"/>
            </a:xfrm>
            <a:prstGeom prst="rect">
              <a:avLst/>
            </a:prstGeom>
            <a:solidFill>
              <a:schemeClr val="accent2"/>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Data</a:t>
              </a:r>
            </a:p>
          </p:txBody>
        </p:sp>
        <p:sp>
          <p:nvSpPr>
            <p:cNvPr id="135" name="Rectangle 134"/>
            <p:cNvSpPr/>
            <p:nvPr/>
          </p:nvSpPr>
          <p:spPr>
            <a:xfrm>
              <a:off x="1396458" y="2354254"/>
              <a:ext cx="1638241" cy="381000"/>
            </a:xfrm>
            <a:prstGeom prst="rect">
              <a:avLst/>
            </a:prstGeom>
            <a:solidFill>
              <a:schemeClr val="accent2"/>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Applications</a:t>
              </a:r>
            </a:p>
          </p:txBody>
        </p:sp>
        <p:sp>
          <p:nvSpPr>
            <p:cNvPr id="136" name="Rectangle 135"/>
            <p:cNvSpPr/>
            <p:nvPr/>
          </p:nvSpPr>
          <p:spPr>
            <a:xfrm>
              <a:off x="1396458" y="3263892"/>
              <a:ext cx="1638241" cy="381000"/>
            </a:xfrm>
            <a:prstGeom prst="rect">
              <a:avLst/>
            </a:prstGeom>
            <a:solidFill>
              <a:schemeClr val="accent2"/>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Runtime</a:t>
              </a:r>
            </a:p>
          </p:txBody>
        </p:sp>
        <p:sp>
          <p:nvSpPr>
            <p:cNvPr id="126" name="Left Brace 125"/>
            <p:cNvSpPr/>
            <p:nvPr/>
          </p:nvSpPr>
          <p:spPr>
            <a:xfrm>
              <a:off x="1249156" y="2354254"/>
              <a:ext cx="137875" cy="4019550"/>
            </a:xfrm>
            <a:prstGeom prst="leftBrace">
              <a:avLst>
                <a:gd name="adj1" fmla="val 0"/>
                <a:gd name="adj2" fmla="val 50000"/>
              </a:avLst>
            </a:prstGeom>
            <a:noFill/>
            <a:ln w="19050" cap="flat" cmpd="sng" algn="ctr">
              <a:solidFill>
                <a:schemeClr val="tx1">
                  <a:lumMod val="50000"/>
                  <a:lumOff val="50000"/>
                </a:schemeClr>
              </a:solidFill>
              <a:prstDash val="solid"/>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43052"/>
              <a:endParaRPr lang="en-US" dirty="0">
                <a:solidFill>
                  <a:srgbClr val="FFFFFF"/>
                </a:solidFill>
                <a:ea typeface="Segoe UI" pitchFamily="34" charset="0"/>
                <a:cs typeface="Segoe UI" pitchFamily="34" charset="0"/>
              </a:endParaRPr>
            </a:p>
          </p:txBody>
        </p:sp>
        <p:sp>
          <p:nvSpPr>
            <p:cNvPr id="127" name="TextBox 52"/>
            <p:cNvSpPr txBox="1"/>
            <p:nvPr/>
          </p:nvSpPr>
          <p:spPr>
            <a:xfrm>
              <a:off x="855665" y="3831338"/>
              <a:ext cx="392143" cy="1049528"/>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42950" fontAlgn="base">
                <a:spcAft>
                  <a:spcPct val="0"/>
                </a:spcAft>
              </a:pPr>
              <a:r>
                <a:rPr lang="en-US" sz="1400" dirty="0">
                  <a:solidFill>
                    <a:srgbClr val="595959">
                      <a:alpha val="99000"/>
                    </a:srgbClr>
                  </a:solidFill>
                  <a:ea typeface="Kozuka Gothic Pro R" pitchFamily="34" charset="-128"/>
                </a:rPr>
                <a:t>You manage</a:t>
              </a:r>
            </a:p>
          </p:txBody>
        </p:sp>
      </p:grpSp>
      <p:grpSp>
        <p:nvGrpSpPr>
          <p:cNvPr id="5" name="Group 4"/>
          <p:cNvGrpSpPr/>
          <p:nvPr/>
        </p:nvGrpSpPr>
        <p:grpSpPr>
          <a:xfrm>
            <a:off x="3193305" y="1330853"/>
            <a:ext cx="2828244" cy="4929097"/>
            <a:chOff x="3377366" y="1583373"/>
            <a:chExt cx="2771925" cy="4832887"/>
          </a:xfrm>
        </p:grpSpPr>
        <p:sp>
          <p:nvSpPr>
            <p:cNvPr id="138" name="Rectangle 137"/>
            <p:cNvSpPr/>
            <p:nvPr/>
          </p:nvSpPr>
          <p:spPr>
            <a:xfrm>
              <a:off x="3442874" y="1583373"/>
              <a:ext cx="2593774" cy="640080"/>
            </a:xfrm>
            <a:prstGeom prst="rect">
              <a:avLst/>
            </a:prstGeom>
            <a:noFill/>
            <a:ln w="9525" cap="flat" cmpd="sng" algn="ctr">
              <a:noFill/>
              <a:prstDash val="solid"/>
            </a:ln>
            <a:effectLst/>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42950" fontAlgn="base">
                <a:spcAft>
                  <a:spcPct val="0"/>
                </a:spcAft>
              </a:pPr>
              <a:r>
                <a:rPr lang="en-US" sz="2000" dirty="0">
                  <a:solidFill>
                    <a:srgbClr val="595959">
                      <a:alpha val="99000"/>
                    </a:srgbClr>
                  </a:solidFill>
                  <a:ea typeface="Kozuka Gothic Pro R" pitchFamily="34" charset="-128"/>
                </a:rPr>
                <a:t>Infrastructure</a:t>
              </a:r>
            </a:p>
            <a:p>
              <a:pPr algn="ctr" defTabSz="1243052"/>
              <a:r>
                <a:rPr lang="en-US" sz="1600" dirty="0">
                  <a:solidFill>
                    <a:srgbClr val="595959">
                      <a:alpha val="99000"/>
                    </a:srgbClr>
                  </a:solidFill>
                  <a:ea typeface="Kozuka Gothic Pro R" pitchFamily="34" charset="-128"/>
                </a:rPr>
                <a:t>(as a Service)</a:t>
              </a:r>
            </a:p>
          </p:txBody>
        </p:sp>
        <p:sp>
          <p:nvSpPr>
            <p:cNvPr id="144" name="Rectangle 143"/>
            <p:cNvSpPr/>
            <p:nvPr/>
          </p:nvSpPr>
          <p:spPr>
            <a:xfrm>
              <a:off x="3928143" y="5537991"/>
              <a:ext cx="1638241" cy="381000"/>
            </a:xfrm>
            <a:prstGeom prst="rect">
              <a:avLst/>
            </a:prstGeom>
            <a:solidFill>
              <a:schemeClr val="accent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Storage</a:t>
              </a:r>
            </a:p>
          </p:txBody>
        </p:sp>
        <p:sp>
          <p:nvSpPr>
            <p:cNvPr id="145" name="Rectangle 144"/>
            <p:cNvSpPr/>
            <p:nvPr/>
          </p:nvSpPr>
          <p:spPr>
            <a:xfrm>
              <a:off x="3928143" y="5083172"/>
              <a:ext cx="1638241" cy="381000"/>
            </a:xfrm>
            <a:prstGeom prst="rect">
              <a:avLst/>
            </a:prstGeom>
            <a:solidFill>
              <a:schemeClr val="accent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Servers</a:t>
              </a:r>
            </a:p>
          </p:txBody>
        </p:sp>
        <p:sp>
          <p:nvSpPr>
            <p:cNvPr id="146" name="Rectangle 145"/>
            <p:cNvSpPr/>
            <p:nvPr/>
          </p:nvSpPr>
          <p:spPr>
            <a:xfrm>
              <a:off x="3928143" y="5992808"/>
              <a:ext cx="1638241" cy="381000"/>
            </a:xfrm>
            <a:prstGeom prst="rect">
              <a:avLst/>
            </a:prstGeom>
            <a:solidFill>
              <a:schemeClr val="accent4"/>
            </a:solidFill>
            <a:ln w="9525" cap="flat" cmpd="sng" algn="ctr">
              <a:noFill/>
              <a:prstDash val="solid"/>
            </a:ln>
            <a:effectLst/>
          </p:spPr>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Networking</a:t>
              </a:r>
            </a:p>
          </p:txBody>
        </p:sp>
        <p:sp>
          <p:nvSpPr>
            <p:cNvPr id="147" name="Rectangle 146"/>
            <p:cNvSpPr/>
            <p:nvPr/>
          </p:nvSpPr>
          <p:spPr>
            <a:xfrm>
              <a:off x="3928143" y="4173534"/>
              <a:ext cx="1638241" cy="381000"/>
            </a:xfrm>
            <a:prstGeom prst="rect">
              <a:avLst/>
            </a:prstGeom>
            <a:solidFill>
              <a:schemeClr val="accent2"/>
            </a:solidFill>
            <a:ln w="9525" cap="flat" cmpd="sng" algn="ctr">
              <a:noFill/>
              <a:prstDash val="solid"/>
            </a:ln>
            <a:effectLst/>
          </p:spPr>
          <p:txBody>
            <a:bodyPr rtlCol="0" anchor="t" anchorCtr="0"/>
            <a:lstStyle/>
            <a:p>
              <a:pPr algn="ctr" defTabSz="1243052"/>
              <a:r>
                <a:rPr lang="en-US" sz="1500" dirty="0">
                  <a:solidFill>
                    <a:srgbClr val="FFFFFF">
                      <a:alpha val="99000"/>
                    </a:srgbClr>
                  </a:solidFill>
                  <a:ea typeface="Segoe UI" pitchFamily="34" charset="0"/>
                  <a:cs typeface="Segoe UI" pitchFamily="34" charset="0"/>
                </a:rPr>
                <a:t>O/S</a:t>
              </a:r>
            </a:p>
          </p:txBody>
        </p:sp>
        <p:sp>
          <p:nvSpPr>
            <p:cNvPr id="148" name="Rectangle 147"/>
            <p:cNvSpPr/>
            <p:nvPr/>
          </p:nvSpPr>
          <p:spPr>
            <a:xfrm>
              <a:off x="3928143" y="3718715"/>
              <a:ext cx="1638241" cy="381000"/>
            </a:xfrm>
            <a:prstGeom prst="rect">
              <a:avLst/>
            </a:prstGeom>
            <a:solidFill>
              <a:schemeClr val="accent2"/>
            </a:solidFill>
            <a:ln w="9525" cap="flat" cmpd="sng" algn="ctr">
              <a:noFill/>
              <a:prstDash val="solid"/>
            </a:ln>
            <a:effectLst/>
          </p:spPr>
          <p:txBody>
            <a:bodyPr rtlCol="0" anchor="t" anchorCtr="0"/>
            <a:lstStyle/>
            <a:p>
              <a:pPr algn="ctr" defTabSz="1243052"/>
              <a:r>
                <a:rPr lang="en-US" sz="1500" dirty="0">
                  <a:solidFill>
                    <a:srgbClr val="FFFFFF">
                      <a:alpha val="99000"/>
                    </a:srgbClr>
                  </a:solidFill>
                  <a:ea typeface="Segoe UI" pitchFamily="34" charset="0"/>
                  <a:cs typeface="Segoe UI" pitchFamily="34" charset="0"/>
                </a:rPr>
                <a:t>Middleware</a:t>
              </a:r>
            </a:p>
          </p:txBody>
        </p:sp>
        <p:sp>
          <p:nvSpPr>
            <p:cNvPr id="149" name="Rectangle 148"/>
            <p:cNvSpPr/>
            <p:nvPr/>
          </p:nvSpPr>
          <p:spPr>
            <a:xfrm>
              <a:off x="3928143" y="4628353"/>
              <a:ext cx="1638241" cy="381000"/>
            </a:xfrm>
            <a:prstGeom prst="rect">
              <a:avLst/>
            </a:prstGeom>
            <a:solidFill>
              <a:schemeClr val="accent4"/>
            </a:solidFill>
            <a:ln w="9525" cap="flat" cmpd="sng" algn="ctr">
              <a:noFill/>
              <a:prstDash val="solid"/>
            </a:ln>
            <a:effectLst/>
          </p:spPr>
          <p:txBody>
            <a:bodyPr lIns="0" rIns="0"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defTabSz="1243052"/>
              <a:r>
                <a:rPr lang="en-US" dirty="0">
                  <a:solidFill>
                    <a:srgbClr val="FFFFFF">
                      <a:alpha val="99000"/>
                    </a:srgbClr>
                  </a:solidFill>
                  <a:ea typeface="Segoe UI" pitchFamily="34" charset="0"/>
                  <a:cs typeface="Segoe UI" pitchFamily="34" charset="0"/>
                </a:rPr>
                <a:t>Virtualization</a:t>
              </a:r>
            </a:p>
          </p:txBody>
        </p:sp>
        <p:sp>
          <p:nvSpPr>
            <p:cNvPr id="150" name="Rectangle 149"/>
            <p:cNvSpPr/>
            <p:nvPr/>
          </p:nvSpPr>
          <p:spPr>
            <a:xfrm>
              <a:off x="3928143" y="2809077"/>
              <a:ext cx="1638241" cy="381000"/>
            </a:xfrm>
            <a:prstGeom prst="rect">
              <a:avLst/>
            </a:prstGeom>
            <a:solidFill>
              <a:schemeClr val="accent2"/>
            </a:solidFill>
            <a:ln w="9525" cap="flat" cmpd="sng" algn="ctr">
              <a:noFill/>
              <a:prstDash val="solid"/>
            </a:ln>
            <a:effectLst/>
          </p:spPr>
          <p:txBody>
            <a:bodyPr rtlCol="0" anchor="t" anchorCtr="0"/>
            <a:lstStyle/>
            <a:p>
              <a:pPr algn="ctr" defTabSz="1243052"/>
              <a:r>
                <a:rPr lang="en-US" sz="1500" dirty="0">
                  <a:solidFill>
                    <a:srgbClr val="FFFFFF">
                      <a:alpha val="99000"/>
                    </a:srgbClr>
                  </a:solidFill>
                  <a:ea typeface="Segoe UI" pitchFamily="34" charset="0"/>
                  <a:cs typeface="Segoe UI" pitchFamily="34" charset="0"/>
                </a:rPr>
                <a:t>Data</a:t>
              </a:r>
            </a:p>
          </p:txBody>
        </p:sp>
        <p:sp>
          <p:nvSpPr>
            <p:cNvPr id="151" name="Rectangle 150"/>
            <p:cNvSpPr/>
            <p:nvPr/>
          </p:nvSpPr>
          <p:spPr>
            <a:xfrm>
              <a:off x="3928143" y="2354258"/>
              <a:ext cx="1638241" cy="381000"/>
            </a:xfrm>
            <a:prstGeom prst="rect">
              <a:avLst/>
            </a:prstGeom>
            <a:solidFill>
              <a:schemeClr val="accent2"/>
            </a:solidFill>
            <a:ln w="9525" cap="flat" cmpd="sng" algn="ctr">
              <a:noFill/>
              <a:prstDash val="solid"/>
            </a:ln>
            <a:effectLst/>
          </p:spPr>
          <p:txBody>
            <a:bodyPr rtlCol="0" anchor="t" anchorCtr="0"/>
            <a:lstStyle/>
            <a:p>
              <a:pPr algn="ctr" defTabSz="1243052"/>
              <a:r>
                <a:rPr lang="en-US" sz="1500" dirty="0">
                  <a:solidFill>
                    <a:srgbClr val="FFFFFF">
                      <a:alpha val="99000"/>
                    </a:srgbClr>
                  </a:solidFill>
                  <a:ea typeface="Segoe UI" pitchFamily="34" charset="0"/>
                  <a:cs typeface="Segoe UI" pitchFamily="34" charset="0"/>
                </a:rPr>
                <a:t>Applications</a:t>
              </a:r>
            </a:p>
          </p:txBody>
        </p:sp>
        <p:sp>
          <p:nvSpPr>
            <p:cNvPr id="152" name="Rectangle 151"/>
            <p:cNvSpPr/>
            <p:nvPr/>
          </p:nvSpPr>
          <p:spPr>
            <a:xfrm>
              <a:off x="3928143" y="3263896"/>
              <a:ext cx="1638241" cy="381000"/>
            </a:xfrm>
            <a:prstGeom prst="rect">
              <a:avLst/>
            </a:prstGeom>
            <a:solidFill>
              <a:schemeClr val="accent2"/>
            </a:solidFill>
            <a:ln w="9525" cap="flat" cmpd="sng" algn="ctr">
              <a:noFill/>
              <a:prstDash val="solid"/>
            </a:ln>
            <a:effectLst/>
          </p:spPr>
          <p:txBody>
            <a:bodyPr rtlCol="0" anchor="t" anchorCtr="0"/>
            <a:lstStyle/>
            <a:p>
              <a:pPr algn="ctr" defTabSz="1243052"/>
              <a:r>
                <a:rPr lang="en-US" sz="1500" dirty="0">
                  <a:solidFill>
                    <a:srgbClr val="FFFFFF">
                      <a:alpha val="99000"/>
                    </a:srgbClr>
                  </a:solidFill>
                  <a:ea typeface="Segoe UI" pitchFamily="34" charset="0"/>
                  <a:cs typeface="Segoe UI" pitchFamily="34" charset="0"/>
                </a:rPr>
                <a:t>Runtime</a:t>
              </a:r>
            </a:p>
          </p:txBody>
        </p:sp>
        <p:sp>
          <p:nvSpPr>
            <p:cNvPr id="140" name="Left Brace 139"/>
            <p:cNvSpPr/>
            <p:nvPr/>
          </p:nvSpPr>
          <p:spPr>
            <a:xfrm flipH="1">
              <a:off x="5575615" y="4587244"/>
              <a:ext cx="228600" cy="1764000"/>
            </a:xfrm>
            <a:prstGeom prst="leftBrace">
              <a:avLst>
                <a:gd name="adj1" fmla="val 0"/>
                <a:gd name="adj2" fmla="val 50000"/>
              </a:avLst>
            </a:prstGeom>
            <a:noFill/>
            <a:ln w="19050" cap="flat" cmpd="sng" algn="ctr">
              <a:solidFill>
                <a:schemeClr val="tx1">
                  <a:lumMod val="50000"/>
                  <a:lumOff val="50000"/>
                </a:schemeClr>
              </a:solidFill>
              <a:prstDash val="solid"/>
            </a:ln>
            <a:effectLst/>
          </p:spPr>
          <p:txBody>
            <a:bodyPr rtlCol="0" anchor="ctr"/>
            <a:lstStyle/>
            <a:p>
              <a:pPr algn="ctr" defTabSz="1243052"/>
              <a:endParaRPr lang="en-US" dirty="0">
                <a:solidFill>
                  <a:srgbClr val="FFFFFF"/>
                </a:solidFill>
                <a:ea typeface="Segoe UI" pitchFamily="34" charset="0"/>
                <a:cs typeface="Segoe UI" pitchFamily="34" charset="0"/>
              </a:endParaRPr>
            </a:p>
          </p:txBody>
        </p:sp>
        <p:sp>
          <p:nvSpPr>
            <p:cNvPr id="141" name="TextBox 56"/>
            <p:cNvSpPr txBox="1"/>
            <p:nvPr/>
          </p:nvSpPr>
          <p:spPr>
            <a:xfrm flipH="1">
              <a:off x="5757148" y="4563020"/>
              <a:ext cx="392143" cy="1853240"/>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42950" fontAlgn="base">
                <a:spcAft>
                  <a:spcPct val="0"/>
                </a:spcAft>
              </a:pPr>
              <a:r>
                <a:rPr lang="en-US" sz="1400" dirty="0">
                  <a:solidFill>
                    <a:srgbClr val="595959">
                      <a:alpha val="99000"/>
                    </a:srgbClr>
                  </a:solidFill>
                  <a:ea typeface="Kozuka Gothic Pro R" pitchFamily="34" charset="-128"/>
                </a:rPr>
                <a:t>Managed by Microsoft</a:t>
              </a:r>
            </a:p>
          </p:txBody>
        </p:sp>
        <p:sp>
          <p:nvSpPr>
            <p:cNvPr id="142" name="Left Brace 141"/>
            <p:cNvSpPr/>
            <p:nvPr/>
          </p:nvSpPr>
          <p:spPr>
            <a:xfrm>
              <a:off x="3742022" y="2354258"/>
              <a:ext cx="133350" cy="2200272"/>
            </a:xfrm>
            <a:prstGeom prst="leftBrace">
              <a:avLst>
                <a:gd name="adj1" fmla="val 0"/>
                <a:gd name="adj2" fmla="val 50000"/>
              </a:avLst>
            </a:prstGeom>
            <a:noFill/>
            <a:ln w="19050" cap="flat" cmpd="sng" algn="ctr">
              <a:solidFill>
                <a:schemeClr val="tx1">
                  <a:lumMod val="50000"/>
                  <a:lumOff val="50000"/>
                </a:schemeClr>
              </a:solidFill>
              <a:prstDash val="solid"/>
            </a:ln>
            <a:effectLst/>
          </p:spPr>
          <p:txBody>
            <a:bodyPr rtlCol="0" anchor="ctr"/>
            <a:lstStyle/>
            <a:p>
              <a:pPr algn="ctr" defTabSz="1243052"/>
              <a:endParaRPr lang="en-US" dirty="0">
                <a:solidFill>
                  <a:srgbClr val="FFFFFF"/>
                </a:solidFill>
                <a:ea typeface="Segoe UI" pitchFamily="34" charset="0"/>
                <a:cs typeface="Segoe UI" pitchFamily="34" charset="0"/>
              </a:endParaRPr>
            </a:p>
          </p:txBody>
        </p:sp>
        <p:sp>
          <p:nvSpPr>
            <p:cNvPr id="143" name="TextBox 58"/>
            <p:cNvSpPr txBox="1"/>
            <p:nvPr/>
          </p:nvSpPr>
          <p:spPr>
            <a:xfrm>
              <a:off x="3377366" y="2688343"/>
              <a:ext cx="392143" cy="1049528"/>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42950" fontAlgn="base">
                <a:spcAft>
                  <a:spcPct val="0"/>
                </a:spcAft>
              </a:pPr>
              <a:r>
                <a:rPr lang="en-US" sz="1400" dirty="0">
                  <a:solidFill>
                    <a:srgbClr val="595959">
                      <a:alpha val="99000"/>
                    </a:srgbClr>
                  </a:solidFill>
                  <a:ea typeface="Kozuka Gothic Pro R" pitchFamily="34" charset="-128"/>
                </a:rPr>
                <a:t>You manage</a:t>
              </a:r>
            </a:p>
          </p:txBody>
        </p:sp>
      </p:grpSp>
      <p:grpSp>
        <p:nvGrpSpPr>
          <p:cNvPr id="6" name="Group 5"/>
          <p:cNvGrpSpPr/>
          <p:nvPr/>
        </p:nvGrpSpPr>
        <p:grpSpPr>
          <a:xfrm>
            <a:off x="5848225" y="1330852"/>
            <a:ext cx="2761408" cy="4894236"/>
            <a:chOff x="5979422" y="1583373"/>
            <a:chExt cx="2706420" cy="4798706"/>
          </a:xfrm>
        </p:grpSpPr>
        <p:sp>
          <p:nvSpPr>
            <p:cNvPr id="154" name="Rectangle 153"/>
            <p:cNvSpPr/>
            <p:nvPr/>
          </p:nvSpPr>
          <p:spPr>
            <a:xfrm>
              <a:off x="6315305" y="1583373"/>
              <a:ext cx="2000311" cy="640080"/>
            </a:xfrm>
            <a:prstGeom prst="rect">
              <a:avLst/>
            </a:prstGeom>
            <a:noFill/>
            <a:ln w="9525" cap="flat" cmpd="sng" algn="ctr">
              <a:noFill/>
              <a:prstDash val="solid"/>
            </a:ln>
            <a:effectLst/>
          </p:spPr>
          <p:txBody>
            <a:bodyPr t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42950" fontAlgn="base">
                <a:spcAft>
                  <a:spcPct val="0"/>
                </a:spcAft>
              </a:pPr>
              <a:r>
                <a:rPr lang="en-US" sz="2000" dirty="0">
                  <a:solidFill>
                    <a:srgbClr val="595959">
                      <a:alpha val="99000"/>
                    </a:srgbClr>
                  </a:solidFill>
                  <a:ea typeface="Kozuka Gothic Pro R" pitchFamily="34" charset="-128"/>
                </a:rPr>
                <a:t>Platform</a:t>
              </a:r>
            </a:p>
            <a:p>
              <a:pPr algn="ctr" defTabSz="1243052"/>
              <a:r>
                <a:rPr lang="en-US" sz="1600" dirty="0">
                  <a:solidFill>
                    <a:srgbClr val="595959">
                      <a:alpha val="99000"/>
                    </a:srgbClr>
                  </a:solidFill>
                  <a:ea typeface="Kozuka Gothic Pro R" pitchFamily="34" charset="-128"/>
                </a:rPr>
                <a:t>(as a Service)</a:t>
              </a:r>
            </a:p>
          </p:txBody>
        </p:sp>
        <p:sp>
          <p:nvSpPr>
            <p:cNvPr id="155" name="Left Brace 154"/>
            <p:cNvSpPr/>
            <p:nvPr/>
          </p:nvSpPr>
          <p:spPr>
            <a:xfrm flipH="1">
              <a:off x="8131739" y="3259131"/>
              <a:ext cx="209580" cy="3122948"/>
            </a:xfrm>
            <a:prstGeom prst="leftBrace">
              <a:avLst>
                <a:gd name="adj1" fmla="val 0"/>
                <a:gd name="adj2" fmla="val 50000"/>
              </a:avLst>
            </a:prstGeom>
            <a:noFill/>
            <a:ln w="19050" cap="flat" cmpd="sng" algn="ctr">
              <a:solidFill>
                <a:schemeClr val="tx1">
                  <a:lumMod val="50000"/>
                  <a:lumOff val="50000"/>
                </a:schemeClr>
              </a:solidFill>
              <a:prstDash val="solid"/>
            </a:ln>
            <a:effectLst/>
          </p:spPr>
          <p:txBody>
            <a:bodyPr rtlCol="0" anchor="ctr"/>
            <a:lstStyle/>
            <a:p>
              <a:pPr algn="ctr" defTabSz="1243052"/>
              <a:endParaRPr lang="en-US" dirty="0">
                <a:solidFill>
                  <a:srgbClr val="FFFFFF"/>
                </a:solidFill>
                <a:ea typeface="Segoe UI" pitchFamily="34" charset="0"/>
                <a:cs typeface="Segoe UI" pitchFamily="34" charset="0"/>
              </a:endParaRPr>
            </a:p>
          </p:txBody>
        </p:sp>
        <p:sp>
          <p:nvSpPr>
            <p:cNvPr id="156" name="TextBox 54"/>
            <p:cNvSpPr txBox="1"/>
            <p:nvPr/>
          </p:nvSpPr>
          <p:spPr>
            <a:xfrm flipH="1">
              <a:off x="8293699" y="3911180"/>
              <a:ext cx="392143" cy="1853240"/>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42950" fontAlgn="base">
                <a:spcAft>
                  <a:spcPct val="0"/>
                </a:spcAft>
              </a:pPr>
              <a:r>
                <a:rPr lang="en-US" sz="1400" dirty="0">
                  <a:solidFill>
                    <a:srgbClr val="595959">
                      <a:alpha val="99000"/>
                    </a:srgbClr>
                  </a:solidFill>
                  <a:ea typeface="Kozuka Gothic Pro R" pitchFamily="34" charset="-128"/>
                </a:rPr>
                <a:t>Managed by Microsoft</a:t>
              </a:r>
            </a:p>
          </p:txBody>
        </p:sp>
        <p:sp>
          <p:nvSpPr>
            <p:cNvPr id="157" name="Left Brace 156"/>
            <p:cNvSpPr/>
            <p:nvPr/>
          </p:nvSpPr>
          <p:spPr>
            <a:xfrm>
              <a:off x="6322411" y="2335206"/>
              <a:ext cx="152400" cy="847725"/>
            </a:xfrm>
            <a:prstGeom prst="leftBrace">
              <a:avLst>
                <a:gd name="adj1" fmla="val 0"/>
                <a:gd name="adj2" fmla="val 50000"/>
              </a:avLst>
            </a:prstGeom>
            <a:noFill/>
            <a:ln w="19050" cap="flat" cmpd="sng" algn="ctr">
              <a:solidFill>
                <a:schemeClr val="tx1">
                  <a:lumMod val="50000"/>
                  <a:lumOff val="50000"/>
                </a:schemeClr>
              </a:solidFill>
              <a:prstDash val="solid"/>
            </a:ln>
            <a:effectLst/>
          </p:spPr>
          <p:txBody>
            <a:bodyPr rtlCol="0" anchor="ctr"/>
            <a:lstStyle/>
            <a:p>
              <a:pPr algn="ctr" defTabSz="1243052"/>
              <a:endParaRPr lang="en-US" dirty="0">
                <a:solidFill>
                  <a:srgbClr val="FFFFFF"/>
                </a:solidFill>
                <a:ea typeface="Segoe UI" pitchFamily="34" charset="0"/>
                <a:cs typeface="Segoe UI" pitchFamily="34" charset="0"/>
              </a:endParaRPr>
            </a:p>
          </p:txBody>
        </p:sp>
        <p:sp>
          <p:nvSpPr>
            <p:cNvPr id="158" name="TextBox 60"/>
            <p:cNvSpPr txBox="1"/>
            <p:nvPr/>
          </p:nvSpPr>
          <p:spPr>
            <a:xfrm>
              <a:off x="5979422" y="2231145"/>
              <a:ext cx="392143" cy="1049528"/>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42950" fontAlgn="base">
                <a:spcAft>
                  <a:spcPct val="0"/>
                </a:spcAft>
              </a:pPr>
              <a:r>
                <a:rPr lang="en-US" sz="1400" dirty="0">
                  <a:solidFill>
                    <a:srgbClr val="595959">
                      <a:alpha val="99000"/>
                    </a:srgbClr>
                  </a:solidFill>
                  <a:ea typeface="Kozuka Gothic Pro R" pitchFamily="34" charset="-128"/>
                </a:rPr>
                <a:t>You manage</a:t>
              </a:r>
            </a:p>
          </p:txBody>
        </p:sp>
        <p:sp>
          <p:nvSpPr>
            <p:cNvPr id="160" name="Rectangle 159"/>
            <p:cNvSpPr/>
            <p:nvPr/>
          </p:nvSpPr>
          <p:spPr>
            <a:xfrm>
              <a:off x="6484238" y="5537990"/>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43052"/>
              <a:r>
                <a:rPr lang="en-US" sz="1500" dirty="0">
                  <a:solidFill>
                    <a:srgbClr val="FFFFFF">
                      <a:alpha val="99000"/>
                    </a:srgbClr>
                  </a:solidFill>
                  <a:ea typeface="Segoe UI" pitchFamily="34" charset="0"/>
                  <a:cs typeface="Segoe UI" pitchFamily="34" charset="0"/>
                </a:rPr>
                <a:t>Storage</a:t>
              </a:r>
            </a:p>
          </p:txBody>
        </p:sp>
        <p:sp>
          <p:nvSpPr>
            <p:cNvPr id="161" name="Rectangle 160"/>
            <p:cNvSpPr/>
            <p:nvPr/>
          </p:nvSpPr>
          <p:spPr>
            <a:xfrm>
              <a:off x="6484238" y="5083171"/>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43052"/>
              <a:r>
                <a:rPr lang="en-US" sz="1500" dirty="0">
                  <a:solidFill>
                    <a:srgbClr val="FFFFFF">
                      <a:alpha val="99000"/>
                    </a:srgbClr>
                  </a:solidFill>
                  <a:ea typeface="Segoe UI" pitchFamily="34" charset="0"/>
                  <a:cs typeface="Segoe UI" pitchFamily="34" charset="0"/>
                </a:rPr>
                <a:t>Servers</a:t>
              </a:r>
            </a:p>
          </p:txBody>
        </p:sp>
        <p:sp>
          <p:nvSpPr>
            <p:cNvPr id="162" name="Rectangle 161"/>
            <p:cNvSpPr/>
            <p:nvPr/>
          </p:nvSpPr>
          <p:spPr>
            <a:xfrm>
              <a:off x="6484238" y="5992807"/>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43052"/>
              <a:r>
                <a:rPr lang="en-US" sz="1500" dirty="0">
                  <a:solidFill>
                    <a:srgbClr val="FFFFFF">
                      <a:alpha val="99000"/>
                    </a:srgbClr>
                  </a:solidFill>
                  <a:ea typeface="Segoe UI" pitchFamily="34" charset="0"/>
                  <a:cs typeface="Segoe UI" pitchFamily="34" charset="0"/>
                </a:rPr>
                <a:t>Networking</a:t>
              </a:r>
            </a:p>
          </p:txBody>
        </p:sp>
        <p:sp>
          <p:nvSpPr>
            <p:cNvPr id="163" name="Rectangle 162"/>
            <p:cNvSpPr/>
            <p:nvPr/>
          </p:nvSpPr>
          <p:spPr>
            <a:xfrm>
              <a:off x="6484238" y="4173533"/>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43052"/>
              <a:r>
                <a:rPr lang="en-US" sz="1500" dirty="0">
                  <a:solidFill>
                    <a:srgbClr val="FFFFFF">
                      <a:alpha val="99000"/>
                    </a:srgbClr>
                  </a:solidFill>
                  <a:ea typeface="Segoe UI" pitchFamily="34" charset="0"/>
                  <a:cs typeface="Segoe UI" pitchFamily="34" charset="0"/>
                </a:rPr>
                <a:t>O/S</a:t>
              </a:r>
            </a:p>
          </p:txBody>
        </p:sp>
        <p:sp>
          <p:nvSpPr>
            <p:cNvPr id="164" name="Rectangle 163"/>
            <p:cNvSpPr/>
            <p:nvPr/>
          </p:nvSpPr>
          <p:spPr>
            <a:xfrm>
              <a:off x="6484238" y="3718714"/>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43052"/>
              <a:r>
                <a:rPr lang="en-US" sz="1500" dirty="0">
                  <a:solidFill>
                    <a:srgbClr val="FFFFFF">
                      <a:alpha val="99000"/>
                    </a:srgbClr>
                  </a:solidFill>
                  <a:ea typeface="Segoe UI" pitchFamily="34" charset="0"/>
                  <a:cs typeface="Segoe UI" pitchFamily="34" charset="0"/>
                </a:rPr>
                <a:t>Middleware</a:t>
              </a:r>
            </a:p>
          </p:txBody>
        </p:sp>
        <p:sp>
          <p:nvSpPr>
            <p:cNvPr id="165" name="Rectangle 164"/>
            <p:cNvSpPr/>
            <p:nvPr/>
          </p:nvSpPr>
          <p:spPr>
            <a:xfrm>
              <a:off x="6484238" y="4628352"/>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43052"/>
              <a:r>
                <a:rPr lang="en-US" sz="1500" dirty="0">
                  <a:solidFill>
                    <a:srgbClr val="FFFFFF">
                      <a:alpha val="99000"/>
                    </a:srgbClr>
                  </a:solidFill>
                  <a:ea typeface="Segoe UI" pitchFamily="34" charset="0"/>
                  <a:cs typeface="Segoe UI" pitchFamily="34" charset="0"/>
                </a:rPr>
                <a:t>Virtualization</a:t>
              </a:r>
            </a:p>
          </p:txBody>
        </p:sp>
        <p:sp>
          <p:nvSpPr>
            <p:cNvPr id="166" name="Rectangle 165"/>
            <p:cNvSpPr/>
            <p:nvPr/>
          </p:nvSpPr>
          <p:spPr>
            <a:xfrm>
              <a:off x="6484238" y="2354257"/>
              <a:ext cx="1638240" cy="381000"/>
            </a:xfrm>
            <a:prstGeom prst="rect">
              <a:avLst/>
            </a:prstGeom>
            <a:solidFill>
              <a:schemeClr val="accent2"/>
            </a:solidFill>
            <a:ln w="9525" cap="flat" cmpd="sng" algn="ctr">
              <a:noFill/>
              <a:prstDash val="solid"/>
            </a:ln>
            <a:effectLst/>
          </p:spPr>
          <p:txBody>
            <a:bodyPr rtlCol="0" anchor="t" anchorCtr="0"/>
            <a:lstStyle/>
            <a:p>
              <a:pPr algn="ctr" defTabSz="1243052"/>
              <a:r>
                <a:rPr lang="en-US" sz="1500" dirty="0">
                  <a:solidFill>
                    <a:srgbClr val="FFFFFF">
                      <a:alpha val="99000"/>
                    </a:srgbClr>
                  </a:solidFill>
                  <a:ea typeface="Segoe UI" pitchFamily="34" charset="0"/>
                  <a:cs typeface="Segoe UI" pitchFamily="34" charset="0"/>
                </a:rPr>
                <a:t>Applications</a:t>
              </a:r>
            </a:p>
          </p:txBody>
        </p:sp>
        <p:sp>
          <p:nvSpPr>
            <p:cNvPr id="167" name="Rectangle 166"/>
            <p:cNvSpPr/>
            <p:nvPr/>
          </p:nvSpPr>
          <p:spPr>
            <a:xfrm>
              <a:off x="6484238" y="3263895"/>
              <a:ext cx="1638240" cy="381000"/>
            </a:xfrm>
            <a:prstGeom prst="rect">
              <a:avLst/>
            </a:prstGeom>
            <a:solidFill>
              <a:schemeClr val="accent4"/>
            </a:solidFill>
            <a:ln w="9525" cap="flat" cmpd="sng" algn="ctr">
              <a:noFill/>
              <a:prstDash val="solid"/>
            </a:ln>
            <a:effectLst/>
          </p:spPr>
          <p:txBody>
            <a:bodyPr lIns="0" rIns="0" rtlCol="0" anchor="t" anchorCtr="0"/>
            <a:lstStyle/>
            <a:p>
              <a:pPr algn="ctr" defTabSz="1243052"/>
              <a:r>
                <a:rPr lang="en-US" sz="1500" dirty="0">
                  <a:solidFill>
                    <a:srgbClr val="FFFFFF">
                      <a:alpha val="99000"/>
                    </a:srgbClr>
                  </a:solidFill>
                  <a:ea typeface="Segoe UI" pitchFamily="34" charset="0"/>
                  <a:cs typeface="Segoe UI" pitchFamily="34" charset="0"/>
                </a:rPr>
                <a:t>Runtime</a:t>
              </a:r>
            </a:p>
          </p:txBody>
        </p:sp>
        <p:sp>
          <p:nvSpPr>
            <p:cNvPr id="168" name="Rectangle 167"/>
            <p:cNvSpPr/>
            <p:nvPr/>
          </p:nvSpPr>
          <p:spPr>
            <a:xfrm>
              <a:off x="6484238" y="2809076"/>
              <a:ext cx="1638240" cy="381000"/>
            </a:xfrm>
            <a:prstGeom prst="rect">
              <a:avLst/>
            </a:prstGeom>
            <a:solidFill>
              <a:schemeClr val="accent2"/>
            </a:solidFill>
            <a:ln w="9525" cap="flat" cmpd="sng" algn="ctr">
              <a:noFill/>
              <a:prstDash val="solid"/>
            </a:ln>
            <a:effectLst/>
          </p:spPr>
          <p:txBody>
            <a:bodyPr rtlCol="0" anchor="t" anchorCtr="0"/>
            <a:lstStyle/>
            <a:p>
              <a:pPr algn="ctr" defTabSz="1243052"/>
              <a:r>
                <a:rPr lang="en-US" sz="1500" dirty="0">
                  <a:solidFill>
                    <a:srgbClr val="FFFFFF">
                      <a:alpha val="99000"/>
                    </a:srgbClr>
                  </a:solidFill>
                  <a:ea typeface="Segoe UI" pitchFamily="34" charset="0"/>
                  <a:cs typeface="Segoe UI" pitchFamily="34" charset="0"/>
                </a:rPr>
                <a:t>Data</a:t>
              </a:r>
            </a:p>
          </p:txBody>
        </p:sp>
      </p:grpSp>
      <p:sp>
        <p:nvSpPr>
          <p:cNvPr id="61" name="Rectangle 60"/>
          <p:cNvSpPr/>
          <p:nvPr/>
        </p:nvSpPr>
        <p:spPr>
          <a:xfrm>
            <a:off x="620364" y="721129"/>
            <a:ext cx="7989268" cy="652822"/>
          </a:xfrm>
          <a:prstGeom prst="rect">
            <a:avLst/>
          </a:prstGeom>
          <a:noFill/>
          <a:ln w="9525" cap="flat" cmpd="sng" algn="ctr">
            <a:noFill/>
            <a:prstDash val="solid"/>
          </a:ln>
          <a:effectLst/>
        </p:spPr>
        <p:txBody>
          <a:bodyPr lIns="0" tIns="0" r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42950" fontAlgn="base">
              <a:spcAft>
                <a:spcPct val="0"/>
              </a:spcAft>
            </a:pPr>
            <a:r>
              <a:rPr lang="en-US" sz="2000" b="1" u="sng" dirty="0">
                <a:solidFill>
                  <a:srgbClr val="595959">
                    <a:alpha val="99000"/>
                  </a:srgbClr>
                </a:solidFill>
                <a:ea typeface="Kozuka Gothic Pro R" pitchFamily="34" charset="-128"/>
              </a:rPr>
              <a:t>Hosting Models</a:t>
            </a:r>
          </a:p>
        </p:txBody>
      </p:sp>
      <p:sp>
        <p:nvSpPr>
          <p:cNvPr id="60" name="Rectangle 59"/>
          <p:cNvSpPr/>
          <p:nvPr/>
        </p:nvSpPr>
        <p:spPr bwMode="auto">
          <a:xfrm>
            <a:off x="8609633" y="689207"/>
            <a:ext cx="2925451" cy="5718421"/>
          </a:xfrm>
          <a:prstGeom prst="rect">
            <a:avLst/>
          </a:prstGeom>
          <a:noFill/>
          <a:ln>
            <a:solidFill>
              <a:schemeClr val="accent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77691" tIns="38847" rIns="77691" bIns="38847" numCol="1" rtlCol="0" anchor="ctr" anchorCtr="0" compatLnSpc="1">
            <a:prstTxWarp prst="textNoShape">
              <a:avLst/>
            </a:prstTxWarp>
          </a:bodyPr>
          <a:lstStyle/>
          <a:p>
            <a:pPr algn="ctr" defTabSz="776691"/>
            <a:endParaRPr lang="en-US" sz="1500" dirty="0">
              <a:gradFill>
                <a:gsLst>
                  <a:gs pos="0">
                    <a:srgbClr val="FFFFFF"/>
                  </a:gs>
                  <a:gs pos="100000">
                    <a:srgbClr val="FFFFFF"/>
                  </a:gs>
                </a:gsLst>
                <a:lin ang="5400000" scaled="0"/>
              </a:gradFill>
            </a:endParaRPr>
          </a:p>
        </p:txBody>
      </p:sp>
      <p:sp>
        <p:nvSpPr>
          <p:cNvPr id="170" name="Rectangle 169"/>
          <p:cNvSpPr/>
          <p:nvPr/>
        </p:nvSpPr>
        <p:spPr>
          <a:xfrm>
            <a:off x="8789515" y="1054302"/>
            <a:ext cx="2069468" cy="652822"/>
          </a:xfrm>
          <a:prstGeom prst="rect">
            <a:avLst/>
          </a:prstGeom>
          <a:noFill/>
          <a:ln w="9525" cap="flat" cmpd="sng" algn="ctr">
            <a:noFill/>
            <a:prstDash val="solid"/>
          </a:ln>
          <a:effectLst/>
        </p:spPr>
        <p:txBody>
          <a:bodyPr lIns="77695" tIns="0" rIns="77695"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42950" fontAlgn="base">
              <a:spcAft>
                <a:spcPct val="0"/>
              </a:spcAft>
            </a:pPr>
            <a:r>
              <a:rPr lang="en-US" sz="2000" dirty="0">
                <a:solidFill>
                  <a:srgbClr val="595959">
                    <a:alpha val="99000"/>
                  </a:srgbClr>
                </a:solidFill>
                <a:ea typeface="Kozuka Gothic Pro R" pitchFamily="34" charset="-128"/>
              </a:rPr>
              <a:t>Software</a:t>
            </a:r>
          </a:p>
          <a:p>
            <a:pPr algn="ctr" defTabSz="1243052"/>
            <a:r>
              <a:rPr lang="en-US" sz="1600" dirty="0">
                <a:solidFill>
                  <a:srgbClr val="595959">
                    <a:alpha val="99000"/>
                  </a:srgbClr>
                </a:solidFill>
                <a:ea typeface="Kozuka Gothic Pro R" pitchFamily="34" charset="-128"/>
              </a:rPr>
              <a:t>(as a Service)</a:t>
            </a:r>
          </a:p>
        </p:txBody>
      </p:sp>
      <p:sp>
        <p:nvSpPr>
          <p:cNvPr id="174" name="Rectangle 173"/>
          <p:cNvSpPr/>
          <p:nvPr/>
        </p:nvSpPr>
        <p:spPr>
          <a:xfrm>
            <a:off x="8971812" y="5364194"/>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Storage</a:t>
            </a:r>
          </a:p>
        </p:txBody>
      </p:sp>
      <p:sp>
        <p:nvSpPr>
          <p:cNvPr id="175" name="Rectangle 174"/>
          <p:cNvSpPr/>
          <p:nvPr/>
        </p:nvSpPr>
        <p:spPr>
          <a:xfrm>
            <a:off x="8971812" y="4900318"/>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Servers</a:t>
            </a:r>
          </a:p>
        </p:txBody>
      </p:sp>
      <p:sp>
        <p:nvSpPr>
          <p:cNvPr id="176" name="Rectangle 175"/>
          <p:cNvSpPr/>
          <p:nvPr/>
        </p:nvSpPr>
        <p:spPr>
          <a:xfrm>
            <a:off x="8971812" y="5828065"/>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Networking</a:t>
            </a:r>
          </a:p>
        </p:txBody>
      </p:sp>
      <p:sp>
        <p:nvSpPr>
          <p:cNvPr id="177" name="Rectangle 176"/>
          <p:cNvSpPr/>
          <p:nvPr/>
        </p:nvSpPr>
        <p:spPr>
          <a:xfrm>
            <a:off x="8971812" y="3972574"/>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O/S</a:t>
            </a:r>
          </a:p>
        </p:txBody>
      </p:sp>
      <p:sp>
        <p:nvSpPr>
          <p:cNvPr id="178" name="Rectangle 177"/>
          <p:cNvSpPr/>
          <p:nvPr/>
        </p:nvSpPr>
        <p:spPr>
          <a:xfrm>
            <a:off x="8971812" y="3508701"/>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Middleware</a:t>
            </a:r>
          </a:p>
        </p:txBody>
      </p:sp>
      <p:sp>
        <p:nvSpPr>
          <p:cNvPr id="179" name="Rectangle 178"/>
          <p:cNvSpPr/>
          <p:nvPr/>
        </p:nvSpPr>
        <p:spPr>
          <a:xfrm>
            <a:off x="8971812" y="4436444"/>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Virtualization</a:t>
            </a:r>
          </a:p>
        </p:txBody>
      </p:sp>
      <p:sp>
        <p:nvSpPr>
          <p:cNvPr id="180" name="Rectangle 179"/>
          <p:cNvSpPr/>
          <p:nvPr/>
        </p:nvSpPr>
        <p:spPr>
          <a:xfrm>
            <a:off x="8971812" y="2117080"/>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Applications</a:t>
            </a:r>
          </a:p>
        </p:txBody>
      </p:sp>
      <p:sp>
        <p:nvSpPr>
          <p:cNvPr id="181" name="Rectangle 180"/>
          <p:cNvSpPr/>
          <p:nvPr/>
        </p:nvSpPr>
        <p:spPr>
          <a:xfrm>
            <a:off x="8971812" y="3044825"/>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Runtime</a:t>
            </a:r>
          </a:p>
        </p:txBody>
      </p:sp>
      <p:sp>
        <p:nvSpPr>
          <p:cNvPr id="182" name="Rectangle 181"/>
          <p:cNvSpPr/>
          <p:nvPr/>
        </p:nvSpPr>
        <p:spPr>
          <a:xfrm>
            <a:off x="8971812" y="2580952"/>
            <a:ext cx="1671525" cy="388585"/>
          </a:xfrm>
          <a:prstGeom prst="rect">
            <a:avLst/>
          </a:prstGeom>
          <a:solidFill>
            <a:schemeClr val="accent4"/>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Data</a:t>
            </a:r>
          </a:p>
        </p:txBody>
      </p:sp>
      <p:sp>
        <p:nvSpPr>
          <p:cNvPr id="62" name="Rectangle 61"/>
          <p:cNvSpPr/>
          <p:nvPr/>
        </p:nvSpPr>
        <p:spPr>
          <a:xfrm>
            <a:off x="8609635" y="731629"/>
            <a:ext cx="2925452" cy="652822"/>
          </a:xfrm>
          <a:prstGeom prst="rect">
            <a:avLst/>
          </a:prstGeom>
          <a:noFill/>
          <a:ln w="9525" cap="flat" cmpd="sng" algn="ctr">
            <a:noFill/>
            <a:prstDash val="solid"/>
          </a:ln>
          <a:effectLst/>
        </p:spPr>
        <p:txBody>
          <a:bodyPr lIns="0" tIns="0" rIns="0" bIns="0"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1242950" fontAlgn="base">
              <a:spcAft>
                <a:spcPct val="0"/>
              </a:spcAft>
            </a:pPr>
            <a:r>
              <a:rPr lang="en-US" sz="2000" b="1" u="sng" dirty="0">
                <a:solidFill>
                  <a:srgbClr val="595959">
                    <a:alpha val="99000"/>
                  </a:srgbClr>
                </a:solidFill>
                <a:ea typeface="Kozuka Gothic Pro R" pitchFamily="34" charset="-128"/>
              </a:rPr>
              <a:t>Business Model</a:t>
            </a:r>
          </a:p>
        </p:txBody>
      </p:sp>
      <p:sp>
        <p:nvSpPr>
          <p:cNvPr id="66" name="Left Brace 65"/>
          <p:cNvSpPr/>
          <p:nvPr/>
        </p:nvSpPr>
        <p:spPr>
          <a:xfrm flipH="1">
            <a:off x="10683892" y="2117080"/>
            <a:ext cx="220224" cy="4099569"/>
          </a:xfrm>
          <a:prstGeom prst="leftBrace">
            <a:avLst>
              <a:gd name="adj1" fmla="val 0"/>
              <a:gd name="adj2" fmla="val 50000"/>
            </a:avLst>
          </a:prstGeom>
          <a:noFill/>
          <a:ln w="19050" cap="flat" cmpd="sng" algn="ctr">
            <a:solidFill>
              <a:schemeClr val="tx1">
                <a:lumMod val="50000"/>
                <a:lumOff val="50000"/>
              </a:schemeClr>
            </a:solidFill>
            <a:prstDash val="solid"/>
          </a:ln>
          <a:effectLst/>
        </p:spPr>
        <p:txBody>
          <a:bodyPr lIns="77695" tIns="38848" rIns="77695" bIns="38848" rtlCol="0" anchor="ctr"/>
          <a:lstStyle/>
          <a:p>
            <a:pPr algn="ctr" defTabSz="1243052"/>
            <a:endParaRPr lang="en-US" dirty="0">
              <a:solidFill>
                <a:srgbClr val="FFFFFF"/>
              </a:solidFill>
              <a:ea typeface="Segoe UI" pitchFamily="34" charset="0"/>
              <a:cs typeface="Segoe UI" pitchFamily="34" charset="0"/>
            </a:endParaRPr>
          </a:p>
        </p:txBody>
      </p:sp>
      <p:sp>
        <p:nvSpPr>
          <p:cNvPr id="67" name="TextBox 64"/>
          <p:cNvSpPr txBox="1"/>
          <p:nvPr/>
        </p:nvSpPr>
        <p:spPr>
          <a:xfrm flipH="1">
            <a:off x="10958055" y="2969539"/>
            <a:ext cx="372351" cy="2238439"/>
          </a:xfrm>
          <a:prstGeom prst="rect">
            <a:avLst/>
          </a:prstGeom>
          <a:noFill/>
        </p:spPr>
        <p:txBody>
          <a:bodyPr vert="eaVert" wrap="square" lIns="77695" tIns="38848" rIns="77695" bIns="38848"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1242950" fontAlgn="base">
              <a:spcAft>
                <a:spcPct val="0"/>
              </a:spcAft>
            </a:pPr>
            <a:r>
              <a:rPr lang="en-US" sz="1400" dirty="0">
                <a:solidFill>
                  <a:srgbClr val="595959">
                    <a:alpha val="99000"/>
                  </a:srgbClr>
                </a:solidFill>
                <a:ea typeface="Kozuka Gothic Pro R" pitchFamily="34" charset="-128"/>
              </a:rPr>
              <a:t>Managed by Microsoft</a:t>
            </a:r>
          </a:p>
        </p:txBody>
      </p:sp>
      <p:sp>
        <p:nvSpPr>
          <p:cNvPr id="65" name="Rectangle 64"/>
          <p:cNvSpPr/>
          <p:nvPr/>
        </p:nvSpPr>
        <p:spPr>
          <a:xfrm>
            <a:off x="8971812" y="1645554"/>
            <a:ext cx="1671525" cy="388585"/>
          </a:xfrm>
          <a:prstGeom prst="rect">
            <a:avLst/>
          </a:prstGeom>
          <a:solidFill>
            <a:schemeClr val="accent2"/>
          </a:solidFill>
          <a:ln w="9525" cap="flat" cmpd="sng" algn="ctr">
            <a:noFill/>
            <a:prstDash val="solid"/>
          </a:ln>
          <a:effectLst/>
        </p:spPr>
        <p:txBody>
          <a:bodyPr lIns="0" tIns="38848" rIns="0" bIns="38848" rtlCol="0" anchor="t" anchorCtr="0"/>
          <a:lstStyle/>
          <a:p>
            <a:pPr algn="ctr" defTabSz="1243052"/>
            <a:r>
              <a:rPr lang="en-US" sz="1500" dirty="0">
                <a:solidFill>
                  <a:srgbClr val="FFFFFF">
                    <a:alpha val="99000"/>
                  </a:srgbClr>
                </a:solidFill>
                <a:ea typeface="Segoe UI" pitchFamily="34" charset="0"/>
                <a:cs typeface="Segoe UI" pitchFamily="34" charset="0"/>
              </a:rPr>
              <a:t>Customizations</a:t>
            </a:r>
          </a:p>
        </p:txBody>
      </p:sp>
    </p:spTree>
    <p:extLst>
      <p:ext uri="{BB962C8B-B14F-4D97-AF65-F5344CB8AC3E}">
        <p14:creationId xmlns:p14="http://schemas.microsoft.com/office/powerpoint/2010/main" val="4003865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224579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Getting Started</a:t>
            </a:r>
            <a:endParaRPr lang="en-US" dirty="0">
              <a:solidFill>
                <a:schemeClr val="tx1"/>
              </a:solidFill>
            </a:endParaRPr>
          </a:p>
        </p:txBody>
      </p:sp>
    </p:spTree>
    <p:extLst>
      <p:ext uri="{BB962C8B-B14F-4D97-AF65-F5344CB8AC3E}">
        <p14:creationId xmlns:p14="http://schemas.microsoft.com/office/powerpoint/2010/main" val="341389767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Azure Virtual Machines</a:t>
            </a:r>
            <a:endParaRPr lang="en-US" dirty="0">
              <a:solidFill>
                <a:schemeClr val="accent2"/>
              </a:solidFill>
              <a:latin typeface="+mj-lt"/>
            </a:endParaRPr>
          </a:p>
        </p:txBody>
      </p:sp>
      <p:sp>
        <p:nvSpPr>
          <p:cNvPr id="11" name="Text Placeholder 2"/>
          <p:cNvSpPr txBox="1">
            <a:spLocks/>
          </p:cNvSpPr>
          <p:nvPr/>
        </p:nvSpPr>
        <p:spPr>
          <a:xfrm>
            <a:off x="418278" y="564430"/>
            <a:ext cx="11375536" cy="762786"/>
          </a:xfrm>
          <a:prstGeom prst="rect">
            <a:avLst/>
          </a:prstGeom>
        </p:spPr>
        <p:txBody>
          <a:bodyPr lIns="93248" tIns="46626" rIns="93248" bIns="46626"/>
          <a:lstStyle>
            <a:lvl1pPr marL="459905" indent="-459905" algn="l" defTabSz="913429"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4790" indent="-394884" algn="l" defTabSz="913429"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7603" indent="-402820" algn="l" defTabSz="913429"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3326" indent="-345717" algn="l" defTabSz="913429"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39533" indent="-336206" algn="l" defTabSz="913429"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1934" indent="-228357" algn="l" defTabSz="9134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8649" indent="-228357" algn="l" defTabSz="9134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5364" indent="-228357" algn="l" defTabSz="9134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083" indent="-228357" algn="l" defTabSz="91342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000" spc="-102" dirty="0">
              <a:gradFill>
                <a:gsLst>
                  <a:gs pos="0">
                    <a:srgbClr val="595959"/>
                  </a:gs>
                  <a:gs pos="86000">
                    <a:srgbClr val="595959"/>
                  </a:gs>
                </a:gsLst>
                <a:lin ang="5400000" scaled="0"/>
              </a:gradFill>
              <a:latin typeface="Segoe UI Light" pitchFamily="34" charset="0"/>
            </a:endParaRPr>
          </a:p>
        </p:txBody>
      </p:sp>
      <p:sp>
        <p:nvSpPr>
          <p:cNvPr id="38" name="Rectangle 37"/>
          <p:cNvSpPr/>
          <p:nvPr/>
        </p:nvSpPr>
        <p:spPr bwMode="auto">
          <a:xfrm>
            <a:off x="797098" y="3467255"/>
            <a:ext cx="2873574" cy="29832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t" anchorCtr="0" compatLnSpc="1">
            <a:prstTxWarp prst="textNoShape">
              <a:avLst/>
            </a:prstTxWarp>
          </a:bodyPr>
          <a:lstStyle/>
          <a:p>
            <a:pPr indent="-109273" defTabSz="932560">
              <a:spcBef>
                <a:spcPct val="20000"/>
              </a:spcBef>
              <a:spcAft>
                <a:spcPts val="816"/>
              </a:spcAft>
              <a:buSzPct val="80000"/>
            </a:pPr>
            <a:r>
              <a:rPr lang="en-US" sz="1500" dirty="0">
                <a:solidFill>
                  <a:srgbClr val="5F5F5F">
                    <a:alpha val="99000"/>
                  </a:srgbClr>
                </a:solidFill>
                <a:latin typeface="Segoe UI Light"/>
              </a:rPr>
              <a:t>Easily migrate existing applications as-is to the cloud</a:t>
            </a:r>
          </a:p>
          <a:p>
            <a:pPr indent="-109273" defTabSz="932560">
              <a:spcBef>
                <a:spcPct val="20000"/>
              </a:spcBef>
              <a:spcAft>
                <a:spcPts val="816"/>
              </a:spcAft>
              <a:buSzPct val="80000"/>
            </a:pPr>
            <a:r>
              <a:rPr lang="en-US" sz="1500" dirty="0">
                <a:solidFill>
                  <a:srgbClr val="5F5F5F">
                    <a:alpha val="99000"/>
                  </a:srgbClr>
                </a:solidFill>
                <a:latin typeface="Segoe UI Light"/>
              </a:rPr>
              <a:t>Assist New Cloud App Development by Integrating IaaS and PaaS Functionality</a:t>
            </a:r>
          </a:p>
          <a:p>
            <a:pPr indent="-109273" defTabSz="932560">
              <a:spcBef>
                <a:spcPct val="20000"/>
              </a:spcBef>
              <a:spcAft>
                <a:spcPts val="816"/>
              </a:spcAft>
              <a:buSzPct val="80000"/>
            </a:pPr>
            <a:r>
              <a:rPr lang="en-US" sz="1500" dirty="0">
                <a:solidFill>
                  <a:srgbClr val="5F5F5F">
                    <a:alpha val="99000"/>
                  </a:srgbClr>
                </a:solidFill>
                <a:latin typeface="Segoe UI Light"/>
              </a:rPr>
              <a:t>Set up new virtual machines in Windows Azure with only a few clicks.</a:t>
            </a:r>
          </a:p>
          <a:p>
            <a:pPr indent="-109273" defTabSz="932560">
              <a:spcBef>
                <a:spcPct val="20000"/>
              </a:spcBef>
              <a:spcAft>
                <a:spcPts val="816"/>
              </a:spcAft>
              <a:buSzPct val="80000"/>
            </a:pPr>
            <a:r>
              <a:rPr lang="en-US" sz="1500" dirty="0">
                <a:solidFill>
                  <a:srgbClr val="5F5F5F">
                    <a:alpha val="99000"/>
                  </a:srgbClr>
                </a:solidFill>
                <a:latin typeface="Segoe UI Light"/>
              </a:rPr>
              <a:t>Agentless Deployment for Windows Servers</a:t>
            </a:r>
          </a:p>
          <a:p>
            <a:pPr indent="-145677" defTabSz="932560">
              <a:spcAft>
                <a:spcPts val="816"/>
              </a:spcAft>
              <a:defRPr/>
            </a:pPr>
            <a:endParaRPr lang="en-US" sz="1500" dirty="0">
              <a:solidFill>
                <a:srgbClr val="5F5F5F">
                  <a:alpha val="99000"/>
                </a:srgbClr>
              </a:solidFill>
            </a:endParaRPr>
          </a:p>
        </p:txBody>
      </p:sp>
      <p:sp>
        <p:nvSpPr>
          <p:cNvPr id="39" name="Rectangle 38"/>
          <p:cNvSpPr/>
          <p:nvPr/>
        </p:nvSpPr>
        <p:spPr bwMode="auto">
          <a:xfrm>
            <a:off x="4690254" y="3467257"/>
            <a:ext cx="3221088" cy="32247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t" anchorCtr="0" compatLnSpc="1">
            <a:prstTxWarp prst="textNoShape">
              <a:avLst/>
            </a:prstTxWarp>
          </a:bodyPr>
          <a:lstStyle/>
          <a:p>
            <a:pPr defTabSz="932560">
              <a:spcBef>
                <a:spcPct val="20000"/>
              </a:spcBef>
              <a:spcAft>
                <a:spcPts val="816"/>
              </a:spcAft>
              <a:buSzPct val="80000"/>
            </a:pPr>
            <a:r>
              <a:rPr lang="en-US" sz="1500" dirty="0">
                <a:solidFill>
                  <a:srgbClr val="5F5F5F">
                    <a:alpha val="99000"/>
                  </a:srgbClr>
                </a:solidFill>
                <a:latin typeface="Segoe UI Light"/>
              </a:rPr>
              <a:t>Start from a pre-built image from our image library</a:t>
            </a:r>
          </a:p>
          <a:p>
            <a:pPr defTabSz="932560">
              <a:spcBef>
                <a:spcPct val="20000"/>
              </a:spcBef>
              <a:spcAft>
                <a:spcPts val="816"/>
              </a:spcAft>
              <a:buSzPct val="80000"/>
            </a:pPr>
            <a:r>
              <a:rPr lang="en-US" sz="1500" dirty="0">
                <a:solidFill>
                  <a:srgbClr val="5F5F5F">
                    <a:alpha val="99000"/>
                  </a:srgbClr>
                </a:solidFill>
                <a:latin typeface="Segoe UI Light"/>
              </a:rPr>
              <a:t>Upload your own VHD from on-premises. </a:t>
            </a:r>
          </a:p>
          <a:p>
            <a:pPr defTabSz="932560">
              <a:spcBef>
                <a:spcPct val="20000"/>
              </a:spcBef>
              <a:spcAft>
                <a:spcPts val="816"/>
              </a:spcAft>
              <a:buSzPct val="80000"/>
            </a:pPr>
            <a:r>
              <a:rPr lang="en-US" sz="1500" dirty="0">
                <a:solidFill>
                  <a:srgbClr val="5F5F5F">
                    <a:alpha val="99000"/>
                  </a:srgbClr>
                </a:solidFill>
                <a:latin typeface="Segoe UI Light"/>
              </a:rPr>
              <a:t>Create Your Own Customized Images</a:t>
            </a:r>
          </a:p>
          <a:p>
            <a:pPr defTabSz="932560">
              <a:spcBef>
                <a:spcPct val="20000"/>
              </a:spcBef>
              <a:spcAft>
                <a:spcPts val="816"/>
              </a:spcAft>
              <a:buSzPct val="80000"/>
            </a:pPr>
            <a:r>
              <a:rPr lang="en-US" sz="1500" dirty="0">
                <a:solidFill>
                  <a:srgbClr val="5F5F5F">
                    <a:alpha val="99000"/>
                  </a:srgbClr>
                </a:solidFill>
                <a:latin typeface="Segoe UI Light"/>
              </a:rPr>
              <a:t>Support for community and commercial versions of Linux</a:t>
            </a:r>
          </a:p>
          <a:p>
            <a:pPr defTabSz="932560">
              <a:spcBef>
                <a:spcPct val="20000"/>
              </a:spcBef>
              <a:spcAft>
                <a:spcPts val="816"/>
              </a:spcAft>
              <a:buSzPct val="80000"/>
            </a:pPr>
            <a:r>
              <a:rPr lang="en-US" sz="1500" dirty="0">
                <a:solidFill>
                  <a:srgbClr val="5F5F5F">
                    <a:alpha val="99000"/>
                  </a:srgbClr>
                </a:solidFill>
                <a:latin typeface="Segoe UI Light"/>
              </a:rPr>
              <a:t>Move images back on premise as necessary</a:t>
            </a:r>
          </a:p>
        </p:txBody>
      </p:sp>
      <p:sp>
        <p:nvSpPr>
          <p:cNvPr id="40" name="Rectangle 39"/>
          <p:cNvSpPr/>
          <p:nvPr/>
        </p:nvSpPr>
        <p:spPr bwMode="auto">
          <a:xfrm>
            <a:off x="8390374" y="3467257"/>
            <a:ext cx="2798936" cy="32247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t" anchorCtr="0" compatLnSpc="1">
            <a:prstTxWarp prst="textNoShape">
              <a:avLst/>
            </a:prstTxWarp>
          </a:bodyPr>
          <a:lstStyle/>
          <a:p>
            <a:pPr defTabSz="932560">
              <a:spcBef>
                <a:spcPct val="20000"/>
              </a:spcBef>
              <a:spcAft>
                <a:spcPts val="816"/>
              </a:spcAft>
              <a:buSzPct val="80000"/>
              <a:defRPr/>
            </a:pPr>
            <a:r>
              <a:rPr lang="en-US" sz="1500" dirty="0">
                <a:solidFill>
                  <a:srgbClr val="5F5F5F">
                    <a:alpha val="99000"/>
                  </a:srgbClr>
                </a:solidFill>
                <a:latin typeface="Segoe UI Light"/>
              </a:rPr>
              <a:t>Run enterprise applications such as SQL Server, SharePoint or Active Directory in the cloud</a:t>
            </a:r>
          </a:p>
          <a:p>
            <a:pPr defTabSz="932560">
              <a:spcBef>
                <a:spcPct val="20000"/>
              </a:spcBef>
              <a:spcAft>
                <a:spcPts val="816"/>
              </a:spcAft>
              <a:buSzPct val="80000"/>
              <a:defRPr/>
            </a:pPr>
            <a:r>
              <a:rPr lang="en-US" sz="1500" dirty="0">
                <a:solidFill>
                  <a:srgbClr val="5F5F5F">
                    <a:alpha val="99000"/>
                  </a:srgbClr>
                </a:solidFill>
                <a:latin typeface="Segoe UI Light"/>
              </a:rPr>
              <a:t>Easily create hybrid cloud and on-premises solutions with VPN connectivity between the Windows Azure Data Center and your own network.</a:t>
            </a:r>
          </a:p>
        </p:txBody>
      </p:sp>
      <p:sp>
        <p:nvSpPr>
          <p:cNvPr id="41" name="Rectangle 40"/>
          <p:cNvSpPr/>
          <p:nvPr/>
        </p:nvSpPr>
        <p:spPr bwMode="auto">
          <a:xfrm>
            <a:off x="797098" y="1312639"/>
            <a:ext cx="2798936" cy="215461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2" name="Rectangle 41"/>
          <p:cNvSpPr/>
          <p:nvPr/>
        </p:nvSpPr>
        <p:spPr bwMode="auto">
          <a:xfrm>
            <a:off x="4690254" y="1312639"/>
            <a:ext cx="2798936" cy="215461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3" name="Rectangle 42"/>
          <p:cNvSpPr/>
          <p:nvPr/>
        </p:nvSpPr>
        <p:spPr bwMode="auto">
          <a:xfrm>
            <a:off x="8390374" y="1312639"/>
            <a:ext cx="2798936" cy="215461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4" name="Rectangle 43"/>
          <p:cNvSpPr/>
          <p:nvPr/>
        </p:nvSpPr>
        <p:spPr>
          <a:xfrm>
            <a:off x="797098" y="2993730"/>
            <a:ext cx="2798936" cy="473524"/>
          </a:xfrm>
          <a:prstGeom prst="rect">
            <a:avLst/>
          </a:prstGeom>
        </p:spPr>
        <p:txBody>
          <a:bodyPr wrap="square" lIns="93260" tIns="46631" rIns="93260" bIns="46631" anchor="b" anchorCtr="0">
            <a:spAutoFit/>
          </a:bodyPr>
          <a:lstStyle/>
          <a:p>
            <a:pPr defTabSz="932558">
              <a:lnSpc>
                <a:spcPct val="85000"/>
              </a:lnSpc>
              <a:defRPr/>
            </a:pPr>
            <a:r>
              <a:rPr lang="en-US" sz="2900" kern="0" spc="-71" dirty="0">
                <a:solidFill>
                  <a:srgbClr val="FFFFFF">
                    <a:alpha val="99000"/>
                  </a:srgbClr>
                </a:solidFill>
                <a:latin typeface="Segoe UI Light" pitchFamily="34" charset="0"/>
                <a:ea typeface="Segoe UI" pitchFamily="34" charset="0"/>
                <a:cs typeface="Segoe UI" pitchFamily="34" charset="0"/>
              </a:rPr>
              <a:t>Flexible</a:t>
            </a:r>
          </a:p>
        </p:txBody>
      </p:sp>
      <p:sp>
        <p:nvSpPr>
          <p:cNvPr id="45" name="Rectangle 44"/>
          <p:cNvSpPr/>
          <p:nvPr/>
        </p:nvSpPr>
        <p:spPr>
          <a:xfrm>
            <a:off x="4690254" y="2993730"/>
            <a:ext cx="2798936" cy="473524"/>
          </a:xfrm>
          <a:prstGeom prst="rect">
            <a:avLst/>
          </a:prstGeom>
        </p:spPr>
        <p:txBody>
          <a:bodyPr wrap="square" lIns="93260" tIns="46631" rIns="93260" bIns="46631" anchor="b" anchorCtr="0">
            <a:spAutoFit/>
          </a:bodyPr>
          <a:lstStyle/>
          <a:p>
            <a:pPr defTabSz="932558">
              <a:lnSpc>
                <a:spcPct val="85000"/>
              </a:lnSpc>
              <a:defRPr/>
            </a:pPr>
            <a:r>
              <a:rPr lang="en-US" sz="2900" kern="0" spc="-71" dirty="0">
                <a:solidFill>
                  <a:srgbClr val="FFFFFF">
                    <a:alpha val="99000"/>
                  </a:srgbClr>
                </a:solidFill>
                <a:latin typeface="Segoe UI Light" pitchFamily="34" charset="0"/>
                <a:ea typeface="Segoe UI" pitchFamily="34" charset="0"/>
                <a:cs typeface="Segoe UI" pitchFamily="34" charset="0"/>
              </a:rPr>
              <a:t>Open</a:t>
            </a:r>
          </a:p>
        </p:txBody>
      </p:sp>
      <p:sp>
        <p:nvSpPr>
          <p:cNvPr id="46" name="Rectangle 45"/>
          <p:cNvSpPr/>
          <p:nvPr/>
        </p:nvSpPr>
        <p:spPr>
          <a:xfrm>
            <a:off x="8390374" y="2993730"/>
            <a:ext cx="2798936" cy="473524"/>
          </a:xfrm>
          <a:prstGeom prst="rect">
            <a:avLst/>
          </a:prstGeom>
        </p:spPr>
        <p:txBody>
          <a:bodyPr wrap="square" lIns="93260" tIns="46631" rIns="93260" bIns="46631" anchor="b" anchorCtr="0">
            <a:spAutoFit/>
          </a:bodyPr>
          <a:lstStyle/>
          <a:p>
            <a:pPr defTabSz="932558">
              <a:lnSpc>
                <a:spcPct val="85000"/>
              </a:lnSpc>
              <a:defRPr/>
            </a:pPr>
            <a:r>
              <a:rPr lang="en-US" sz="2900" kern="0" spc="-71" dirty="0">
                <a:solidFill>
                  <a:srgbClr val="FFFFFF">
                    <a:alpha val="99000"/>
                  </a:srgbClr>
                </a:solidFill>
                <a:latin typeface="Segoe UI Light" pitchFamily="34" charset="0"/>
                <a:ea typeface="Segoe UI" pitchFamily="34" charset="0"/>
                <a:cs typeface="Segoe UI" pitchFamily="34" charset="0"/>
              </a:rPr>
              <a:t>Solid</a:t>
            </a:r>
          </a:p>
        </p:txBody>
      </p:sp>
      <p:grpSp>
        <p:nvGrpSpPr>
          <p:cNvPr id="47" name="Group 46"/>
          <p:cNvGrpSpPr/>
          <p:nvPr/>
        </p:nvGrpSpPr>
        <p:grpSpPr>
          <a:xfrm>
            <a:off x="1298109" y="1461921"/>
            <a:ext cx="1918230" cy="1301359"/>
            <a:chOff x="-6467475" y="914401"/>
            <a:chExt cx="5765799" cy="3913187"/>
          </a:xfrm>
        </p:grpSpPr>
        <p:sp>
          <p:nvSpPr>
            <p:cNvPr id="48"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49"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0"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1"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2"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3"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4"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5"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6"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7"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8"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59"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60"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sp>
          <p:nvSpPr>
            <p:cNvPr id="61"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dirty="0">
                <a:solidFill>
                  <a:srgbClr val="292929"/>
                </a:solidFill>
              </a:endParaRPr>
            </a:p>
          </p:txBody>
        </p:sp>
      </p:grpSp>
      <p:pic>
        <p:nvPicPr>
          <p:cNvPr id="62" name="Picture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6463" y="1647449"/>
            <a:ext cx="1938930" cy="1161538"/>
          </a:xfrm>
          <a:prstGeom prst="rect">
            <a:avLst/>
          </a:prstGeom>
        </p:spPr>
      </p:pic>
      <p:pic>
        <p:nvPicPr>
          <p:cNvPr id="63" name="Picture 6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7596" y="1671867"/>
            <a:ext cx="1537207" cy="1112702"/>
          </a:xfrm>
          <a:prstGeom prst="rect">
            <a:avLst/>
          </a:prstGeom>
        </p:spPr>
      </p:pic>
    </p:spTree>
    <p:extLst>
      <p:ext uri="{BB962C8B-B14F-4D97-AF65-F5344CB8AC3E}">
        <p14:creationId xmlns:p14="http://schemas.microsoft.com/office/powerpoint/2010/main" val="1074863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Flexibility of Azure </a:t>
            </a:r>
            <a:r>
              <a:rPr lang="en-US" dirty="0" smtClean="0"/>
              <a:t>Virtual Machines</a:t>
            </a:r>
            <a:endParaRPr lang="en-US" dirty="0"/>
          </a:p>
        </p:txBody>
      </p:sp>
      <p:sp>
        <p:nvSpPr>
          <p:cNvPr id="3" name="Slide Number Placeholder 2"/>
          <p:cNvSpPr>
            <a:spLocks noGrp="1"/>
          </p:cNvSpPr>
          <p:nvPr>
            <p:ph type="sldNum" sz="quarter" idx="4294967295"/>
          </p:nvPr>
        </p:nvSpPr>
        <p:spPr>
          <a:xfrm>
            <a:off x="12029917" y="6588131"/>
            <a:ext cx="406558" cy="372394"/>
          </a:xfrm>
          <a:prstGeom prst="rect">
            <a:avLst/>
          </a:prstGeom>
        </p:spPr>
        <p:txBody>
          <a:bodyPr lIns="93260" tIns="46631" rIns="93260" bIns="46631"/>
          <a:lstStyle/>
          <a:p>
            <a:pPr defTabSz="932560"/>
            <a:fld id="{B60359E2-F1E6-40F3-81C3-5A646FA87138}" type="slidenum">
              <a:rPr lang="en-US" smtClean="0">
                <a:solidFill>
                  <a:srgbClr val="292929"/>
                </a:solidFill>
              </a:rPr>
              <a:pPr defTabSz="932560"/>
              <a:t>8</a:t>
            </a:fld>
            <a:endParaRPr lang="en-US" dirty="0">
              <a:solidFill>
                <a:srgbClr val="292929"/>
              </a:solidFill>
            </a:endParaRPr>
          </a:p>
        </p:txBody>
      </p:sp>
      <p:sp>
        <p:nvSpPr>
          <p:cNvPr id="18" name="Rectangle 17"/>
          <p:cNvSpPr/>
          <p:nvPr/>
        </p:nvSpPr>
        <p:spPr bwMode="auto">
          <a:xfrm>
            <a:off x="8262606" y="1126897"/>
            <a:ext cx="3655684" cy="1023272"/>
          </a:xfrm>
          <a:prstGeom prst="rect">
            <a:avLst/>
          </a:prstGeom>
          <a:solidFill>
            <a:schemeClr val="accent1"/>
          </a:solidFill>
          <a:ln w="9525" cap="flat" cmpd="sng" algn="ctr">
            <a:noFill/>
            <a:prstDash val="solid"/>
            <a:headEnd type="none" w="med" len="med"/>
            <a:tailEnd type="none" w="med" len="med"/>
          </a:ln>
          <a:effectLst/>
        </p:spPr>
        <p:txBody>
          <a:bodyPr vert="horz" wrap="square" lIns="186520" tIns="46631" rIns="93260" bIns="46631" numCol="1" rtlCol="0" anchor="ctr" anchorCtr="0" compatLnSpc="1">
            <a:prstTxWarp prst="textNoShape">
              <a:avLst/>
            </a:prstTxWarp>
          </a:bodyPr>
          <a:lstStyle/>
          <a:p>
            <a:pPr defTabSz="932560">
              <a:lnSpc>
                <a:spcPct val="90000"/>
              </a:lnSpc>
              <a:buSzPct val="90000"/>
              <a:defRPr/>
            </a:pPr>
            <a:r>
              <a:rPr lang="en-US" sz="300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Persisted </a:t>
            </a:r>
          </a:p>
          <a:p>
            <a:pPr defTabSz="932560">
              <a:lnSpc>
                <a:spcPct val="90000"/>
              </a:lnSpc>
              <a:buSzPct val="90000"/>
              <a:defRPr/>
            </a:pPr>
            <a:r>
              <a:rPr lang="en-US" sz="300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in Storage…</a:t>
            </a:r>
          </a:p>
        </p:txBody>
      </p:sp>
      <p:sp>
        <p:nvSpPr>
          <p:cNvPr id="19" name="Rectangle 18"/>
          <p:cNvSpPr/>
          <p:nvPr/>
        </p:nvSpPr>
        <p:spPr bwMode="auto">
          <a:xfrm>
            <a:off x="8268148" y="2150169"/>
            <a:ext cx="3650142" cy="4248526"/>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1242835" fontAlgn="base">
              <a:spcBef>
                <a:spcPct val="0"/>
              </a:spcBef>
              <a:spcAft>
                <a:spcPct val="0"/>
              </a:spcAft>
            </a:pPr>
            <a:endParaRPr lang="en-US" sz="3000" dirty="0">
              <a:gradFill>
                <a:gsLst>
                  <a:gs pos="0">
                    <a:srgbClr val="FFFFFF"/>
                  </a:gs>
                  <a:gs pos="100000">
                    <a:srgbClr val="FFFFFF"/>
                  </a:gs>
                </a:gsLst>
                <a:lin ang="5400000" scaled="0"/>
              </a:gradFill>
            </a:endParaRPr>
          </a:p>
        </p:txBody>
      </p:sp>
      <p:sp>
        <p:nvSpPr>
          <p:cNvPr id="21" name="Freeform 128"/>
          <p:cNvSpPr>
            <a:spLocks noChangeAspect="1"/>
          </p:cNvSpPr>
          <p:nvPr/>
        </p:nvSpPr>
        <p:spPr bwMode="black">
          <a:xfrm>
            <a:off x="8394623" y="3358554"/>
            <a:ext cx="3316393" cy="183176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FFFFFF"/>
          </a:solidFill>
          <a:ln>
            <a:noFill/>
          </a:ln>
          <a:extLst/>
        </p:spPr>
        <p:txBody>
          <a:bodyPr vert="horz" wrap="square" lIns="93260" tIns="46631" rIns="93260" bIns="46631" numCol="1" anchor="t" anchorCtr="0" compatLnSpc="1">
            <a:prstTxWarp prst="textNoShape">
              <a:avLst/>
            </a:prstTxWarp>
          </a:bodyPr>
          <a:lstStyle/>
          <a:p>
            <a:pPr defTabSz="932560"/>
            <a:endParaRPr lang="en-US" dirty="0">
              <a:solidFill>
                <a:srgbClr val="292929"/>
              </a:solidFill>
            </a:endParaRPr>
          </a:p>
        </p:txBody>
      </p:sp>
      <p:sp>
        <p:nvSpPr>
          <p:cNvPr id="22" name="Can 21"/>
          <p:cNvSpPr/>
          <p:nvPr>
            <p:custDataLst>
              <p:tags r:id="rId1"/>
            </p:custDataLst>
          </p:nvPr>
        </p:nvSpPr>
        <p:spPr>
          <a:xfrm>
            <a:off x="8592892" y="3911753"/>
            <a:ext cx="1114928" cy="1172714"/>
          </a:xfrm>
          <a:prstGeom prst="can">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9955" tIns="34976" rIns="69955" bIns="34976" rtlCol="0" anchor="ctr"/>
          <a:lstStyle/>
          <a:p>
            <a:pPr algn="ctr" defTabSz="932560" fontAlgn="base">
              <a:lnSpc>
                <a:spcPct val="90000"/>
              </a:lnSpc>
              <a:spcBef>
                <a:spcPct val="0"/>
              </a:spcBef>
              <a:spcAft>
                <a:spcPct val="0"/>
              </a:spcAft>
              <a:buSzPct val="90000"/>
              <a:defRPr/>
            </a:pPr>
            <a:r>
              <a:rPr lang="en-US" sz="1900" kern="0" dirty="0">
                <a:gradFill>
                  <a:gsLst>
                    <a:gs pos="85000">
                      <a:srgbClr val="FFFFFF"/>
                    </a:gs>
                    <a:gs pos="0">
                      <a:srgbClr val="FFFFFF"/>
                    </a:gs>
                  </a:gsLst>
                  <a:lin ang="5400000" scaled="0"/>
                </a:gradFill>
                <a:ea typeface="Segoe UI" pitchFamily="34" charset="0"/>
                <a:cs typeface="Segoe UI" pitchFamily="34" charset="0"/>
              </a:rPr>
              <a:t>Blob Storage</a:t>
            </a:r>
          </a:p>
        </p:txBody>
      </p:sp>
      <p:sp>
        <p:nvSpPr>
          <p:cNvPr id="23" name="TextBox 22"/>
          <p:cNvSpPr txBox="1"/>
          <p:nvPr/>
        </p:nvSpPr>
        <p:spPr>
          <a:xfrm>
            <a:off x="8476478" y="5216832"/>
            <a:ext cx="3184970" cy="398673"/>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defTabSz="932560"/>
            <a:r>
              <a:rPr lang="en-US" sz="2100" dirty="0">
                <a:solidFill>
                  <a:srgbClr val="0071BC">
                    <a:alpha val="99000"/>
                  </a:srgbClr>
                </a:solidFill>
                <a:latin typeface="Segoe UI"/>
              </a:rPr>
              <a:t>Cloud</a:t>
            </a:r>
          </a:p>
        </p:txBody>
      </p:sp>
      <p:sp>
        <p:nvSpPr>
          <p:cNvPr id="25" name="Rectangle 24"/>
          <p:cNvSpPr/>
          <p:nvPr/>
        </p:nvSpPr>
        <p:spPr bwMode="auto">
          <a:xfrm>
            <a:off x="4396320" y="1126897"/>
            <a:ext cx="3655684" cy="1023272"/>
          </a:xfrm>
          <a:prstGeom prst="rect">
            <a:avLst/>
          </a:prstGeom>
          <a:solidFill>
            <a:schemeClr val="accent2"/>
          </a:solidFill>
          <a:ln w="9525" cap="flat" cmpd="sng" algn="ctr">
            <a:noFill/>
            <a:prstDash val="solid"/>
            <a:headEnd type="none" w="med" len="med"/>
            <a:tailEnd type="none" w="med" len="med"/>
          </a:ln>
          <a:effectLst/>
        </p:spPr>
        <p:txBody>
          <a:bodyPr vert="horz" wrap="square" lIns="186520" tIns="46631" rIns="93260" bIns="46631" numCol="1" rtlCol="0" anchor="ctr" anchorCtr="0" compatLnSpc="1">
            <a:prstTxWarp prst="textNoShape">
              <a:avLst/>
            </a:prstTxWarp>
          </a:bodyPr>
          <a:lstStyle/>
          <a:p>
            <a:pPr defTabSz="932560">
              <a:lnSpc>
                <a:spcPct val="90000"/>
              </a:lnSpc>
              <a:buSzPct val="90000"/>
              <a:defRPr/>
            </a:pPr>
            <a:r>
              <a:rPr lang="en-US" sz="300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Variety of images to select… </a:t>
            </a:r>
          </a:p>
        </p:txBody>
      </p:sp>
      <p:sp>
        <p:nvSpPr>
          <p:cNvPr id="48" name="Rectangle 47"/>
          <p:cNvSpPr/>
          <p:nvPr/>
        </p:nvSpPr>
        <p:spPr bwMode="auto">
          <a:xfrm>
            <a:off x="518188" y="1126897"/>
            <a:ext cx="3655684" cy="1023272"/>
          </a:xfrm>
          <a:prstGeom prst="rect">
            <a:avLst/>
          </a:prstGeom>
          <a:solidFill>
            <a:schemeClr val="accent4"/>
          </a:solidFill>
          <a:ln w="9525" cap="flat" cmpd="sng" algn="ctr">
            <a:noFill/>
            <a:prstDash val="solid"/>
            <a:headEnd type="none" w="med" len="med"/>
            <a:tailEnd type="none" w="med" len="med"/>
          </a:ln>
          <a:effectLst/>
        </p:spPr>
        <p:txBody>
          <a:bodyPr vert="horz" wrap="square" lIns="186520" tIns="46631" rIns="93260" bIns="46631" numCol="1" rtlCol="0" anchor="ctr" anchorCtr="0" compatLnSpc="1">
            <a:prstTxWarp prst="textNoShape">
              <a:avLst/>
            </a:prstTxWarp>
          </a:bodyPr>
          <a:lstStyle/>
          <a:p>
            <a:pPr defTabSz="932560">
              <a:lnSpc>
                <a:spcPct val="90000"/>
              </a:lnSpc>
              <a:buSzPct val="90000"/>
              <a:defRPr/>
            </a:pPr>
            <a:r>
              <a:rPr lang="en-US" sz="3000" kern="0" dirty="0">
                <a:gradFill>
                  <a:gsLst>
                    <a:gs pos="85000">
                      <a:srgbClr val="FFFFFF"/>
                    </a:gs>
                    <a:gs pos="0">
                      <a:srgbClr val="FFFFFF"/>
                    </a:gs>
                  </a:gsLst>
                  <a:lin ang="5400000" scaled="0"/>
                </a:gradFill>
                <a:latin typeface="Segoe UI Light" pitchFamily="34" charset="0"/>
                <a:ea typeface="Segoe UI" pitchFamily="34" charset="0"/>
                <a:cs typeface="Segoe UI" pitchFamily="34" charset="0"/>
              </a:rPr>
              <a:t>Multiple ways to get started…</a:t>
            </a:r>
          </a:p>
        </p:txBody>
      </p:sp>
      <p:sp>
        <p:nvSpPr>
          <p:cNvPr id="49" name="Rectangle 48"/>
          <p:cNvSpPr/>
          <p:nvPr/>
        </p:nvSpPr>
        <p:spPr bwMode="auto">
          <a:xfrm>
            <a:off x="523730" y="2150169"/>
            <a:ext cx="3650142" cy="4248526"/>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1242835" fontAlgn="base">
              <a:spcBef>
                <a:spcPct val="0"/>
              </a:spcBef>
              <a:spcAft>
                <a:spcPct val="0"/>
              </a:spcAft>
            </a:pPr>
            <a:endParaRPr lang="en-US" sz="3000" dirty="0">
              <a:gradFill>
                <a:gsLst>
                  <a:gs pos="0">
                    <a:srgbClr val="FFFFFF"/>
                  </a:gs>
                  <a:gs pos="100000">
                    <a:srgbClr val="FFFFFF"/>
                  </a:gs>
                </a:gsLst>
                <a:lin ang="5400000" scaled="0"/>
              </a:gradFill>
            </a:endParaRPr>
          </a:p>
        </p:txBody>
      </p:sp>
      <p:pic>
        <p:nvPicPr>
          <p:cNvPr id="59" name="Picture 3"/>
          <p:cNvPicPr>
            <a:picLocks noChangeAspect="1" noChangeArrowheads="1"/>
          </p:cNvPicPr>
          <p:nvPr/>
        </p:nvPicPr>
        <p:blipFill rotWithShape="1">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p:blipFill>
        <p:spPr bwMode="auto">
          <a:xfrm>
            <a:off x="1931956" y="2277871"/>
            <a:ext cx="833690" cy="701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Freeform 10"/>
          <p:cNvSpPr>
            <a:spLocks noEditPoints="1"/>
          </p:cNvSpPr>
          <p:nvPr/>
        </p:nvSpPr>
        <p:spPr bwMode="black">
          <a:xfrm>
            <a:off x="2093627" y="2416984"/>
            <a:ext cx="510348" cy="305458"/>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chemeClr val="accent4"/>
          </a:solidFill>
          <a:ln>
            <a:noFill/>
          </a:ln>
          <a:extLst/>
        </p:spPr>
        <p:txBody>
          <a:bodyPr vert="horz" wrap="square" lIns="93260" tIns="46631" rIns="93260" bIns="46631" numCol="1" anchor="t" anchorCtr="0" compatLnSpc="1">
            <a:prstTxWarp prst="textNoShape">
              <a:avLst/>
            </a:prstTxWarp>
          </a:bodyPr>
          <a:lstStyle/>
          <a:p>
            <a:pPr defTabSz="932560"/>
            <a:endParaRPr lang="en-US" dirty="0">
              <a:solidFill>
                <a:srgbClr val="292929"/>
              </a:solidFill>
            </a:endParaRPr>
          </a:p>
        </p:txBody>
      </p:sp>
      <p:sp>
        <p:nvSpPr>
          <p:cNvPr id="58" name="TextBox 57"/>
          <p:cNvSpPr txBox="1"/>
          <p:nvPr/>
        </p:nvSpPr>
        <p:spPr>
          <a:xfrm>
            <a:off x="638788" y="2992808"/>
            <a:ext cx="3420031" cy="398673"/>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defTabSz="932560"/>
            <a:r>
              <a:rPr lang="en-US" sz="2100" dirty="0">
                <a:solidFill>
                  <a:srgbClr val="5F5F5F">
                    <a:alpha val="99000"/>
                  </a:srgbClr>
                </a:solidFill>
                <a:latin typeface="Segoe UI"/>
              </a:rPr>
              <a:t>Management Portal</a:t>
            </a:r>
          </a:p>
        </p:txBody>
      </p:sp>
      <p:sp>
        <p:nvSpPr>
          <p:cNvPr id="55" name="Rectangle 54"/>
          <p:cNvSpPr/>
          <p:nvPr/>
        </p:nvSpPr>
        <p:spPr bwMode="auto">
          <a:xfrm>
            <a:off x="2044962" y="3811506"/>
            <a:ext cx="607685" cy="607599"/>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1242835" fontAlgn="base">
              <a:spcBef>
                <a:spcPct val="0"/>
              </a:spcBef>
              <a:spcAft>
                <a:spcPct val="0"/>
              </a:spcAft>
            </a:pPr>
            <a:r>
              <a:rPr lang="en-US" sz="3800" dirty="0">
                <a:solidFill>
                  <a:srgbClr val="8CC600">
                    <a:lumMod val="20000"/>
                    <a:lumOff val="80000"/>
                  </a:srgbClr>
                </a:solidFill>
              </a:rPr>
              <a:t>&gt;_</a:t>
            </a:r>
          </a:p>
        </p:txBody>
      </p:sp>
      <p:sp>
        <p:nvSpPr>
          <p:cNvPr id="56" name="TextBox 55"/>
          <p:cNvSpPr txBox="1"/>
          <p:nvPr/>
        </p:nvSpPr>
        <p:spPr>
          <a:xfrm>
            <a:off x="661759" y="4531040"/>
            <a:ext cx="3420031" cy="398673"/>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defTabSz="932560"/>
            <a:r>
              <a:rPr lang="en-US" sz="2100" dirty="0">
                <a:solidFill>
                  <a:srgbClr val="5F5F5F">
                    <a:alpha val="99000"/>
                  </a:srgbClr>
                </a:solidFill>
                <a:latin typeface="Segoe UI"/>
              </a:rPr>
              <a:t>Scripting </a:t>
            </a:r>
          </a:p>
          <a:p>
            <a:pPr algn="ctr" defTabSz="932560"/>
            <a:r>
              <a:rPr lang="en-US" sz="1600" dirty="0">
                <a:solidFill>
                  <a:srgbClr val="5F5F5F">
                    <a:alpha val="99000"/>
                  </a:srgbClr>
                </a:solidFill>
                <a:latin typeface="Segoe UI"/>
              </a:rPr>
              <a:t>(Windows, Linux and Mac) </a:t>
            </a:r>
          </a:p>
        </p:txBody>
      </p:sp>
      <p:sp>
        <p:nvSpPr>
          <p:cNvPr id="53" name="Freeform 87"/>
          <p:cNvSpPr>
            <a:spLocks noEditPoints="1"/>
          </p:cNvSpPr>
          <p:nvPr/>
        </p:nvSpPr>
        <p:spPr bwMode="black">
          <a:xfrm>
            <a:off x="2050134" y="5349737"/>
            <a:ext cx="653448" cy="531530"/>
          </a:xfrm>
          <a:custGeom>
            <a:avLst/>
            <a:gdLst>
              <a:gd name="T0" fmla="*/ 478 w 667"/>
              <a:gd name="T1" fmla="*/ 242 h 543"/>
              <a:gd name="T2" fmla="*/ 398 w 667"/>
              <a:gd name="T3" fmla="*/ 228 h 543"/>
              <a:gd name="T4" fmla="*/ 420 w 667"/>
              <a:gd name="T5" fmla="*/ 150 h 543"/>
              <a:gd name="T6" fmla="*/ 382 w 667"/>
              <a:gd name="T7" fmla="*/ 107 h 543"/>
              <a:gd name="T8" fmla="*/ 312 w 667"/>
              <a:gd name="T9" fmla="*/ 149 h 543"/>
              <a:gd name="T10" fmla="*/ 278 w 667"/>
              <a:gd name="T11" fmla="*/ 64 h 543"/>
              <a:gd name="T12" fmla="*/ 220 w 667"/>
              <a:gd name="T13" fmla="*/ 54 h 543"/>
              <a:gd name="T14" fmla="*/ 192 w 667"/>
              <a:gd name="T15" fmla="*/ 142 h 543"/>
              <a:gd name="T16" fmla="*/ 120 w 667"/>
              <a:gd name="T17" fmla="*/ 105 h 543"/>
              <a:gd name="T18" fmla="*/ 70 w 667"/>
              <a:gd name="T19" fmla="*/ 135 h 543"/>
              <a:gd name="T20" fmla="*/ 98 w 667"/>
              <a:gd name="T21" fmla="*/ 212 h 543"/>
              <a:gd name="T22" fmla="*/ 20 w 667"/>
              <a:gd name="T23" fmla="*/ 232 h 543"/>
              <a:gd name="T24" fmla="*/ 0 w 667"/>
              <a:gd name="T25" fmla="*/ 287 h 543"/>
              <a:gd name="T26" fmla="*/ 72 w 667"/>
              <a:gd name="T27" fmla="*/ 327 h 543"/>
              <a:gd name="T28" fmla="*/ 23 w 667"/>
              <a:gd name="T29" fmla="*/ 393 h 543"/>
              <a:gd name="T30" fmla="*/ 45 w 667"/>
              <a:gd name="T31" fmla="*/ 448 h 543"/>
              <a:gd name="T32" fmla="*/ 125 w 667"/>
              <a:gd name="T33" fmla="*/ 431 h 543"/>
              <a:gd name="T34" fmla="*/ 132 w 667"/>
              <a:gd name="T35" fmla="*/ 513 h 543"/>
              <a:gd name="T36" fmla="*/ 182 w 667"/>
              <a:gd name="T37" fmla="*/ 541 h 543"/>
              <a:gd name="T38" fmla="*/ 233 w 667"/>
              <a:gd name="T39" fmla="*/ 478 h 543"/>
              <a:gd name="T40" fmla="*/ 253 w 667"/>
              <a:gd name="T41" fmla="*/ 478 h 543"/>
              <a:gd name="T42" fmla="*/ 305 w 667"/>
              <a:gd name="T43" fmla="*/ 541 h 543"/>
              <a:gd name="T44" fmla="*/ 355 w 667"/>
              <a:gd name="T45" fmla="*/ 513 h 543"/>
              <a:gd name="T46" fmla="*/ 362 w 667"/>
              <a:gd name="T47" fmla="*/ 431 h 543"/>
              <a:gd name="T48" fmla="*/ 442 w 667"/>
              <a:gd name="T49" fmla="*/ 448 h 543"/>
              <a:gd name="T50" fmla="*/ 463 w 667"/>
              <a:gd name="T51" fmla="*/ 393 h 543"/>
              <a:gd name="T52" fmla="*/ 415 w 667"/>
              <a:gd name="T53" fmla="*/ 327 h 543"/>
              <a:gd name="T54" fmla="*/ 487 w 667"/>
              <a:gd name="T55" fmla="*/ 287 h 543"/>
              <a:gd name="T56" fmla="*/ 312 w 667"/>
              <a:gd name="T57" fmla="*/ 375 h 543"/>
              <a:gd name="T58" fmla="*/ 175 w 667"/>
              <a:gd name="T59" fmla="*/ 375 h 543"/>
              <a:gd name="T60" fmla="*/ 175 w 667"/>
              <a:gd name="T61" fmla="*/ 238 h 543"/>
              <a:gd name="T62" fmla="*/ 312 w 667"/>
              <a:gd name="T63" fmla="*/ 238 h 543"/>
              <a:gd name="T64" fmla="*/ 198 w 667"/>
              <a:gd name="T65" fmla="*/ 306 h 543"/>
              <a:gd name="T66" fmla="*/ 288 w 667"/>
              <a:gd name="T67" fmla="*/ 306 h 543"/>
              <a:gd name="T68" fmla="*/ 198 w 667"/>
              <a:gd name="T69" fmla="*/ 306 h 543"/>
              <a:gd name="T70" fmla="*/ 638 w 667"/>
              <a:gd name="T71" fmla="*/ 133 h 543"/>
              <a:gd name="T72" fmla="*/ 662 w 667"/>
              <a:gd name="T73" fmla="*/ 92 h 543"/>
              <a:gd name="T74" fmla="*/ 665 w 667"/>
              <a:gd name="T75" fmla="*/ 77 h 543"/>
              <a:gd name="T76" fmla="*/ 642 w 667"/>
              <a:gd name="T77" fmla="*/ 52 h 543"/>
              <a:gd name="T78" fmla="*/ 605 w 667"/>
              <a:gd name="T79" fmla="*/ 62 h 543"/>
              <a:gd name="T80" fmla="*/ 566 w 667"/>
              <a:gd name="T81" fmla="*/ 10 h 543"/>
              <a:gd name="T82" fmla="*/ 531 w 667"/>
              <a:gd name="T83" fmla="*/ 0 h 543"/>
              <a:gd name="T84" fmla="*/ 511 w 667"/>
              <a:gd name="T85" fmla="*/ 45 h 543"/>
              <a:gd name="T86" fmla="*/ 446 w 667"/>
              <a:gd name="T87" fmla="*/ 52 h 543"/>
              <a:gd name="T88" fmla="*/ 432 w 667"/>
              <a:gd name="T89" fmla="*/ 57 h 543"/>
              <a:gd name="T90" fmla="*/ 419 w 667"/>
              <a:gd name="T91" fmla="*/ 83 h 543"/>
              <a:gd name="T92" fmla="*/ 451 w 667"/>
              <a:gd name="T93" fmla="*/ 117 h 543"/>
              <a:gd name="T94" fmla="*/ 451 w 667"/>
              <a:gd name="T95" fmla="*/ 152 h 543"/>
              <a:gd name="T96" fmla="*/ 419 w 667"/>
              <a:gd name="T97" fmla="*/ 185 h 543"/>
              <a:gd name="T98" fmla="*/ 432 w 667"/>
              <a:gd name="T99" fmla="*/ 210 h 543"/>
              <a:gd name="T100" fmla="*/ 446 w 667"/>
              <a:gd name="T101" fmla="*/ 217 h 543"/>
              <a:gd name="T102" fmla="*/ 511 w 667"/>
              <a:gd name="T103" fmla="*/ 222 h 543"/>
              <a:gd name="T104" fmla="*/ 531 w 667"/>
              <a:gd name="T105" fmla="*/ 267 h 543"/>
              <a:gd name="T106" fmla="*/ 566 w 667"/>
              <a:gd name="T107" fmla="*/ 258 h 543"/>
              <a:gd name="T108" fmla="*/ 605 w 667"/>
              <a:gd name="T109" fmla="*/ 205 h 543"/>
              <a:gd name="T110" fmla="*/ 642 w 667"/>
              <a:gd name="T111" fmla="*/ 217 h 543"/>
              <a:gd name="T112" fmla="*/ 665 w 667"/>
              <a:gd name="T113" fmla="*/ 190 h 543"/>
              <a:gd name="T114" fmla="*/ 662 w 667"/>
              <a:gd name="T115" fmla="*/ 177 h 543"/>
              <a:gd name="T116" fmla="*/ 635 w 667"/>
              <a:gd name="T117" fmla="*/ 152 h 543"/>
              <a:gd name="T118" fmla="*/ 543 w 667"/>
              <a:gd name="T119" fmla="*/ 170 h 543"/>
              <a:gd name="T120" fmla="*/ 543 w 667"/>
              <a:gd name="T121" fmla="*/ 97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7" h="543">
                <a:moveTo>
                  <a:pt x="487" y="287"/>
                </a:moveTo>
                <a:cubicBezTo>
                  <a:pt x="478" y="242"/>
                  <a:pt x="478" y="242"/>
                  <a:pt x="478" y="242"/>
                </a:cubicBezTo>
                <a:cubicBezTo>
                  <a:pt x="477" y="237"/>
                  <a:pt x="473" y="233"/>
                  <a:pt x="467" y="232"/>
                </a:cubicBezTo>
                <a:cubicBezTo>
                  <a:pt x="398" y="228"/>
                  <a:pt x="398" y="228"/>
                  <a:pt x="398" y="228"/>
                </a:cubicBezTo>
                <a:cubicBezTo>
                  <a:pt x="395" y="223"/>
                  <a:pt x="392" y="217"/>
                  <a:pt x="388" y="212"/>
                </a:cubicBezTo>
                <a:cubicBezTo>
                  <a:pt x="420" y="150"/>
                  <a:pt x="420" y="150"/>
                  <a:pt x="420" y="150"/>
                </a:cubicBezTo>
                <a:cubicBezTo>
                  <a:pt x="423" y="145"/>
                  <a:pt x="422" y="139"/>
                  <a:pt x="417" y="135"/>
                </a:cubicBezTo>
                <a:cubicBezTo>
                  <a:pt x="382" y="107"/>
                  <a:pt x="382" y="107"/>
                  <a:pt x="382" y="107"/>
                </a:cubicBezTo>
                <a:cubicBezTo>
                  <a:pt x="378" y="102"/>
                  <a:pt x="372" y="102"/>
                  <a:pt x="367" y="105"/>
                </a:cubicBezTo>
                <a:cubicBezTo>
                  <a:pt x="312" y="149"/>
                  <a:pt x="312" y="149"/>
                  <a:pt x="312" y="149"/>
                </a:cubicBezTo>
                <a:cubicBezTo>
                  <a:pt x="307" y="145"/>
                  <a:pt x="302" y="144"/>
                  <a:pt x="295" y="142"/>
                </a:cubicBezTo>
                <a:cubicBezTo>
                  <a:pt x="278" y="64"/>
                  <a:pt x="278" y="64"/>
                  <a:pt x="278" y="64"/>
                </a:cubicBezTo>
                <a:cubicBezTo>
                  <a:pt x="277" y="59"/>
                  <a:pt x="272" y="54"/>
                  <a:pt x="267" y="54"/>
                </a:cubicBezTo>
                <a:cubicBezTo>
                  <a:pt x="220" y="54"/>
                  <a:pt x="220" y="54"/>
                  <a:pt x="220" y="54"/>
                </a:cubicBezTo>
                <a:cubicBezTo>
                  <a:pt x="215" y="54"/>
                  <a:pt x="210" y="59"/>
                  <a:pt x="208" y="64"/>
                </a:cubicBezTo>
                <a:cubicBezTo>
                  <a:pt x="192" y="142"/>
                  <a:pt x="192" y="142"/>
                  <a:pt x="192" y="142"/>
                </a:cubicBezTo>
                <a:cubicBezTo>
                  <a:pt x="185" y="144"/>
                  <a:pt x="180" y="145"/>
                  <a:pt x="175" y="149"/>
                </a:cubicBezTo>
                <a:cubicBezTo>
                  <a:pt x="120" y="105"/>
                  <a:pt x="120" y="105"/>
                  <a:pt x="120" y="105"/>
                </a:cubicBezTo>
                <a:cubicBezTo>
                  <a:pt x="115" y="102"/>
                  <a:pt x="108" y="102"/>
                  <a:pt x="105" y="105"/>
                </a:cubicBezTo>
                <a:cubicBezTo>
                  <a:pt x="70" y="135"/>
                  <a:pt x="70" y="135"/>
                  <a:pt x="70" y="135"/>
                </a:cubicBezTo>
                <a:cubicBezTo>
                  <a:pt x="65" y="139"/>
                  <a:pt x="65" y="145"/>
                  <a:pt x="67" y="150"/>
                </a:cubicBezTo>
                <a:cubicBezTo>
                  <a:pt x="98" y="212"/>
                  <a:pt x="98" y="212"/>
                  <a:pt x="98" y="212"/>
                </a:cubicBezTo>
                <a:cubicBezTo>
                  <a:pt x="95" y="217"/>
                  <a:pt x="92" y="223"/>
                  <a:pt x="88" y="228"/>
                </a:cubicBezTo>
                <a:cubicBezTo>
                  <a:pt x="20" y="232"/>
                  <a:pt x="20" y="232"/>
                  <a:pt x="20" y="232"/>
                </a:cubicBezTo>
                <a:cubicBezTo>
                  <a:pt x="13" y="232"/>
                  <a:pt x="10" y="237"/>
                  <a:pt x="8" y="242"/>
                </a:cubicBezTo>
                <a:cubicBezTo>
                  <a:pt x="0" y="287"/>
                  <a:pt x="0" y="287"/>
                  <a:pt x="0" y="287"/>
                </a:cubicBezTo>
                <a:cubicBezTo>
                  <a:pt x="0" y="292"/>
                  <a:pt x="2" y="298"/>
                  <a:pt x="7" y="300"/>
                </a:cubicBezTo>
                <a:cubicBezTo>
                  <a:pt x="72" y="327"/>
                  <a:pt x="72" y="327"/>
                  <a:pt x="72" y="327"/>
                </a:cubicBezTo>
                <a:cubicBezTo>
                  <a:pt x="73" y="333"/>
                  <a:pt x="73" y="340"/>
                  <a:pt x="75" y="347"/>
                </a:cubicBezTo>
                <a:cubicBezTo>
                  <a:pt x="23" y="393"/>
                  <a:pt x="23" y="393"/>
                  <a:pt x="23" y="393"/>
                </a:cubicBezTo>
                <a:cubicBezTo>
                  <a:pt x="20" y="397"/>
                  <a:pt x="18" y="403"/>
                  <a:pt x="22" y="408"/>
                </a:cubicBezTo>
                <a:cubicBezTo>
                  <a:pt x="45" y="448"/>
                  <a:pt x="45" y="448"/>
                  <a:pt x="45" y="448"/>
                </a:cubicBezTo>
                <a:cubicBezTo>
                  <a:pt x="47" y="451"/>
                  <a:pt x="53" y="455"/>
                  <a:pt x="58" y="453"/>
                </a:cubicBezTo>
                <a:cubicBezTo>
                  <a:pt x="125" y="431"/>
                  <a:pt x="125" y="431"/>
                  <a:pt x="125" y="431"/>
                </a:cubicBezTo>
                <a:cubicBezTo>
                  <a:pt x="130" y="436"/>
                  <a:pt x="135" y="441"/>
                  <a:pt x="140" y="445"/>
                </a:cubicBezTo>
                <a:cubicBezTo>
                  <a:pt x="132" y="513"/>
                  <a:pt x="132" y="513"/>
                  <a:pt x="132" y="513"/>
                </a:cubicBezTo>
                <a:cubicBezTo>
                  <a:pt x="130" y="520"/>
                  <a:pt x="133" y="525"/>
                  <a:pt x="138" y="526"/>
                </a:cubicBezTo>
                <a:cubicBezTo>
                  <a:pt x="182" y="541"/>
                  <a:pt x="182" y="541"/>
                  <a:pt x="182" y="541"/>
                </a:cubicBezTo>
                <a:cubicBezTo>
                  <a:pt x="187" y="543"/>
                  <a:pt x="193" y="541"/>
                  <a:pt x="197" y="538"/>
                </a:cubicBezTo>
                <a:cubicBezTo>
                  <a:pt x="233" y="478"/>
                  <a:pt x="233" y="478"/>
                  <a:pt x="233" y="478"/>
                </a:cubicBezTo>
                <a:cubicBezTo>
                  <a:pt x="237" y="478"/>
                  <a:pt x="240" y="480"/>
                  <a:pt x="243" y="480"/>
                </a:cubicBezTo>
                <a:cubicBezTo>
                  <a:pt x="247" y="480"/>
                  <a:pt x="250" y="478"/>
                  <a:pt x="253" y="478"/>
                </a:cubicBezTo>
                <a:cubicBezTo>
                  <a:pt x="290" y="538"/>
                  <a:pt x="290" y="538"/>
                  <a:pt x="290" y="538"/>
                </a:cubicBezTo>
                <a:cubicBezTo>
                  <a:pt x="293" y="541"/>
                  <a:pt x="300" y="543"/>
                  <a:pt x="305" y="541"/>
                </a:cubicBezTo>
                <a:cubicBezTo>
                  <a:pt x="348" y="526"/>
                  <a:pt x="348" y="526"/>
                  <a:pt x="348" y="526"/>
                </a:cubicBezTo>
                <a:cubicBezTo>
                  <a:pt x="353" y="525"/>
                  <a:pt x="357" y="520"/>
                  <a:pt x="355" y="513"/>
                </a:cubicBezTo>
                <a:cubicBezTo>
                  <a:pt x="347" y="445"/>
                  <a:pt x="347" y="445"/>
                  <a:pt x="347" y="445"/>
                </a:cubicBezTo>
                <a:cubicBezTo>
                  <a:pt x="352" y="440"/>
                  <a:pt x="357" y="436"/>
                  <a:pt x="362" y="431"/>
                </a:cubicBezTo>
                <a:cubicBezTo>
                  <a:pt x="428" y="453"/>
                  <a:pt x="428" y="453"/>
                  <a:pt x="428" y="453"/>
                </a:cubicBezTo>
                <a:cubicBezTo>
                  <a:pt x="433" y="455"/>
                  <a:pt x="440" y="451"/>
                  <a:pt x="442" y="448"/>
                </a:cubicBezTo>
                <a:cubicBezTo>
                  <a:pt x="465" y="408"/>
                  <a:pt x="465" y="408"/>
                  <a:pt x="465" y="408"/>
                </a:cubicBezTo>
                <a:cubicBezTo>
                  <a:pt x="468" y="403"/>
                  <a:pt x="467" y="397"/>
                  <a:pt x="463" y="393"/>
                </a:cubicBezTo>
                <a:cubicBezTo>
                  <a:pt x="412" y="347"/>
                  <a:pt x="412" y="347"/>
                  <a:pt x="412" y="347"/>
                </a:cubicBezTo>
                <a:cubicBezTo>
                  <a:pt x="413" y="340"/>
                  <a:pt x="413" y="333"/>
                  <a:pt x="415" y="327"/>
                </a:cubicBezTo>
                <a:cubicBezTo>
                  <a:pt x="480" y="300"/>
                  <a:pt x="480" y="300"/>
                  <a:pt x="480" y="300"/>
                </a:cubicBezTo>
                <a:cubicBezTo>
                  <a:pt x="485" y="298"/>
                  <a:pt x="487" y="293"/>
                  <a:pt x="487" y="287"/>
                </a:cubicBezTo>
                <a:close/>
                <a:moveTo>
                  <a:pt x="340" y="307"/>
                </a:moveTo>
                <a:cubicBezTo>
                  <a:pt x="340" y="333"/>
                  <a:pt x="328" y="357"/>
                  <a:pt x="312" y="375"/>
                </a:cubicBezTo>
                <a:cubicBezTo>
                  <a:pt x="293" y="392"/>
                  <a:pt x="270" y="403"/>
                  <a:pt x="243" y="403"/>
                </a:cubicBezTo>
                <a:cubicBezTo>
                  <a:pt x="217" y="403"/>
                  <a:pt x="193" y="392"/>
                  <a:pt x="175" y="375"/>
                </a:cubicBezTo>
                <a:cubicBezTo>
                  <a:pt x="158" y="357"/>
                  <a:pt x="147" y="333"/>
                  <a:pt x="147" y="307"/>
                </a:cubicBezTo>
                <a:cubicBezTo>
                  <a:pt x="147" y="280"/>
                  <a:pt x="158" y="255"/>
                  <a:pt x="175" y="238"/>
                </a:cubicBezTo>
                <a:cubicBezTo>
                  <a:pt x="193" y="220"/>
                  <a:pt x="217" y="210"/>
                  <a:pt x="243" y="210"/>
                </a:cubicBezTo>
                <a:cubicBezTo>
                  <a:pt x="270" y="210"/>
                  <a:pt x="293" y="220"/>
                  <a:pt x="312" y="238"/>
                </a:cubicBezTo>
                <a:cubicBezTo>
                  <a:pt x="328" y="255"/>
                  <a:pt x="340" y="280"/>
                  <a:pt x="340" y="307"/>
                </a:cubicBezTo>
                <a:close/>
                <a:moveTo>
                  <a:pt x="198" y="306"/>
                </a:moveTo>
                <a:cubicBezTo>
                  <a:pt x="198" y="281"/>
                  <a:pt x="218" y="261"/>
                  <a:pt x="243" y="261"/>
                </a:cubicBezTo>
                <a:cubicBezTo>
                  <a:pt x="268" y="261"/>
                  <a:pt x="288" y="281"/>
                  <a:pt x="288" y="306"/>
                </a:cubicBezTo>
                <a:cubicBezTo>
                  <a:pt x="288" y="331"/>
                  <a:pt x="268" y="351"/>
                  <a:pt x="243" y="351"/>
                </a:cubicBezTo>
                <a:cubicBezTo>
                  <a:pt x="218" y="351"/>
                  <a:pt x="198" y="331"/>
                  <a:pt x="198" y="306"/>
                </a:cubicBezTo>
                <a:close/>
                <a:moveTo>
                  <a:pt x="635" y="152"/>
                </a:moveTo>
                <a:cubicBezTo>
                  <a:pt x="637" y="147"/>
                  <a:pt x="638" y="140"/>
                  <a:pt x="638" y="133"/>
                </a:cubicBezTo>
                <a:cubicBezTo>
                  <a:pt x="638" y="128"/>
                  <a:pt x="637" y="122"/>
                  <a:pt x="635" y="117"/>
                </a:cubicBezTo>
                <a:cubicBezTo>
                  <a:pt x="662" y="92"/>
                  <a:pt x="662" y="92"/>
                  <a:pt x="662" y="92"/>
                </a:cubicBezTo>
                <a:cubicBezTo>
                  <a:pt x="665" y="90"/>
                  <a:pt x="665" y="87"/>
                  <a:pt x="665" y="83"/>
                </a:cubicBezTo>
                <a:cubicBezTo>
                  <a:pt x="665" y="82"/>
                  <a:pt x="665" y="78"/>
                  <a:pt x="665" y="77"/>
                </a:cubicBezTo>
                <a:cubicBezTo>
                  <a:pt x="654" y="57"/>
                  <a:pt x="654" y="57"/>
                  <a:pt x="654" y="57"/>
                </a:cubicBezTo>
                <a:cubicBezTo>
                  <a:pt x="650" y="53"/>
                  <a:pt x="647" y="52"/>
                  <a:pt x="642" y="52"/>
                </a:cubicBezTo>
                <a:cubicBezTo>
                  <a:pt x="642" y="52"/>
                  <a:pt x="640" y="52"/>
                  <a:pt x="638" y="52"/>
                </a:cubicBezTo>
                <a:cubicBezTo>
                  <a:pt x="605" y="62"/>
                  <a:pt x="605" y="62"/>
                  <a:pt x="605" y="62"/>
                </a:cubicBezTo>
                <a:cubicBezTo>
                  <a:pt x="595" y="55"/>
                  <a:pt x="585" y="49"/>
                  <a:pt x="573" y="45"/>
                </a:cubicBezTo>
                <a:cubicBezTo>
                  <a:pt x="566" y="10"/>
                  <a:pt x="566" y="10"/>
                  <a:pt x="566" y="10"/>
                </a:cubicBezTo>
                <a:cubicBezTo>
                  <a:pt x="565" y="5"/>
                  <a:pt x="560" y="0"/>
                  <a:pt x="555" y="0"/>
                </a:cubicBezTo>
                <a:cubicBezTo>
                  <a:pt x="531" y="0"/>
                  <a:pt x="531" y="0"/>
                  <a:pt x="531" y="0"/>
                </a:cubicBezTo>
                <a:cubicBezTo>
                  <a:pt x="524" y="0"/>
                  <a:pt x="521" y="5"/>
                  <a:pt x="519" y="10"/>
                </a:cubicBezTo>
                <a:cubicBezTo>
                  <a:pt x="511" y="45"/>
                  <a:pt x="511" y="45"/>
                  <a:pt x="511" y="45"/>
                </a:cubicBezTo>
                <a:cubicBezTo>
                  <a:pt x="499" y="49"/>
                  <a:pt x="489" y="55"/>
                  <a:pt x="481" y="63"/>
                </a:cubicBezTo>
                <a:cubicBezTo>
                  <a:pt x="446" y="52"/>
                  <a:pt x="446" y="52"/>
                  <a:pt x="446" y="52"/>
                </a:cubicBezTo>
                <a:cubicBezTo>
                  <a:pt x="444" y="52"/>
                  <a:pt x="444" y="52"/>
                  <a:pt x="442" y="52"/>
                </a:cubicBezTo>
                <a:cubicBezTo>
                  <a:pt x="439" y="52"/>
                  <a:pt x="434" y="53"/>
                  <a:pt x="432" y="57"/>
                </a:cubicBezTo>
                <a:cubicBezTo>
                  <a:pt x="421" y="77"/>
                  <a:pt x="421" y="77"/>
                  <a:pt x="421" y="77"/>
                </a:cubicBezTo>
                <a:cubicBezTo>
                  <a:pt x="419" y="78"/>
                  <a:pt x="419" y="82"/>
                  <a:pt x="419" y="83"/>
                </a:cubicBezTo>
                <a:cubicBezTo>
                  <a:pt x="419" y="87"/>
                  <a:pt x="421" y="90"/>
                  <a:pt x="422" y="92"/>
                </a:cubicBezTo>
                <a:cubicBezTo>
                  <a:pt x="451" y="117"/>
                  <a:pt x="451" y="117"/>
                  <a:pt x="451" y="117"/>
                </a:cubicBezTo>
                <a:cubicBezTo>
                  <a:pt x="449" y="122"/>
                  <a:pt x="447" y="128"/>
                  <a:pt x="447" y="133"/>
                </a:cubicBezTo>
                <a:cubicBezTo>
                  <a:pt x="447" y="140"/>
                  <a:pt x="449" y="145"/>
                  <a:pt x="451" y="152"/>
                </a:cubicBezTo>
                <a:cubicBezTo>
                  <a:pt x="422" y="177"/>
                  <a:pt x="422" y="177"/>
                  <a:pt x="422" y="177"/>
                </a:cubicBezTo>
                <a:cubicBezTo>
                  <a:pt x="421" y="178"/>
                  <a:pt x="419" y="182"/>
                  <a:pt x="419" y="185"/>
                </a:cubicBezTo>
                <a:cubicBezTo>
                  <a:pt x="419" y="187"/>
                  <a:pt x="419" y="188"/>
                  <a:pt x="421" y="190"/>
                </a:cubicBezTo>
                <a:cubicBezTo>
                  <a:pt x="432" y="210"/>
                  <a:pt x="432" y="210"/>
                  <a:pt x="432" y="210"/>
                </a:cubicBezTo>
                <a:cubicBezTo>
                  <a:pt x="434" y="215"/>
                  <a:pt x="439" y="217"/>
                  <a:pt x="442" y="217"/>
                </a:cubicBezTo>
                <a:cubicBezTo>
                  <a:pt x="444" y="217"/>
                  <a:pt x="444" y="217"/>
                  <a:pt x="446" y="217"/>
                </a:cubicBezTo>
                <a:cubicBezTo>
                  <a:pt x="481" y="205"/>
                  <a:pt x="481" y="205"/>
                  <a:pt x="481" y="205"/>
                </a:cubicBezTo>
                <a:cubicBezTo>
                  <a:pt x="489" y="212"/>
                  <a:pt x="499" y="218"/>
                  <a:pt x="511" y="222"/>
                </a:cubicBezTo>
                <a:cubicBezTo>
                  <a:pt x="519" y="258"/>
                  <a:pt x="519" y="258"/>
                  <a:pt x="519" y="258"/>
                </a:cubicBezTo>
                <a:cubicBezTo>
                  <a:pt x="521" y="263"/>
                  <a:pt x="524" y="267"/>
                  <a:pt x="531" y="267"/>
                </a:cubicBezTo>
                <a:cubicBezTo>
                  <a:pt x="555" y="267"/>
                  <a:pt x="555" y="267"/>
                  <a:pt x="555" y="267"/>
                </a:cubicBezTo>
                <a:cubicBezTo>
                  <a:pt x="560" y="267"/>
                  <a:pt x="565" y="263"/>
                  <a:pt x="566" y="258"/>
                </a:cubicBezTo>
                <a:cubicBezTo>
                  <a:pt x="573" y="223"/>
                  <a:pt x="573" y="223"/>
                  <a:pt x="573" y="223"/>
                </a:cubicBezTo>
                <a:cubicBezTo>
                  <a:pt x="585" y="218"/>
                  <a:pt x="595" y="213"/>
                  <a:pt x="605" y="205"/>
                </a:cubicBezTo>
                <a:cubicBezTo>
                  <a:pt x="638" y="217"/>
                  <a:pt x="638" y="217"/>
                  <a:pt x="638" y="217"/>
                </a:cubicBezTo>
                <a:cubicBezTo>
                  <a:pt x="640" y="217"/>
                  <a:pt x="642" y="217"/>
                  <a:pt x="642" y="217"/>
                </a:cubicBezTo>
                <a:cubicBezTo>
                  <a:pt x="647" y="217"/>
                  <a:pt x="650" y="215"/>
                  <a:pt x="654" y="210"/>
                </a:cubicBezTo>
                <a:cubicBezTo>
                  <a:pt x="665" y="190"/>
                  <a:pt x="665" y="190"/>
                  <a:pt x="665" y="190"/>
                </a:cubicBezTo>
                <a:cubicBezTo>
                  <a:pt x="665" y="188"/>
                  <a:pt x="667" y="187"/>
                  <a:pt x="665" y="185"/>
                </a:cubicBezTo>
                <a:cubicBezTo>
                  <a:pt x="667" y="182"/>
                  <a:pt x="665" y="178"/>
                  <a:pt x="662" y="177"/>
                </a:cubicBezTo>
                <a:cubicBezTo>
                  <a:pt x="635" y="152"/>
                  <a:pt x="635" y="152"/>
                  <a:pt x="635" y="152"/>
                </a:cubicBezTo>
                <a:cubicBezTo>
                  <a:pt x="635" y="152"/>
                  <a:pt x="635" y="152"/>
                  <a:pt x="635" y="152"/>
                </a:cubicBezTo>
                <a:close/>
                <a:moveTo>
                  <a:pt x="580" y="133"/>
                </a:moveTo>
                <a:cubicBezTo>
                  <a:pt x="580" y="153"/>
                  <a:pt x="563" y="170"/>
                  <a:pt x="543" y="170"/>
                </a:cubicBezTo>
                <a:cubicBezTo>
                  <a:pt x="523" y="170"/>
                  <a:pt x="506" y="153"/>
                  <a:pt x="506" y="133"/>
                </a:cubicBezTo>
                <a:cubicBezTo>
                  <a:pt x="506" y="113"/>
                  <a:pt x="523" y="97"/>
                  <a:pt x="543" y="97"/>
                </a:cubicBezTo>
                <a:cubicBezTo>
                  <a:pt x="563" y="97"/>
                  <a:pt x="580" y="113"/>
                  <a:pt x="580" y="133"/>
                </a:cubicBezTo>
                <a:close/>
              </a:path>
            </a:pathLst>
          </a:custGeom>
          <a:solidFill>
            <a:schemeClr val="accent4"/>
          </a:solidFill>
          <a:ln>
            <a:noFill/>
          </a:ln>
          <a:extLst/>
        </p:spPr>
        <p:txBody>
          <a:bodyPr vert="horz" wrap="square" lIns="93260" tIns="46631" rIns="93260" bIns="46631" numCol="1" anchor="t" anchorCtr="0" compatLnSpc="1">
            <a:prstTxWarp prst="textNoShape">
              <a:avLst/>
            </a:prstTxWarp>
          </a:bodyPr>
          <a:lstStyle/>
          <a:p>
            <a:pPr defTabSz="932560"/>
            <a:endParaRPr lang="en-US" dirty="0">
              <a:solidFill>
                <a:srgbClr val="292929"/>
              </a:solidFill>
            </a:endParaRPr>
          </a:p>
        </p:txBody>
      </p:sp>
      <p:sp>
        <p:nvSpPr>
          <p:cNvPr id="54" name="TextBox 53"/>
          <p:cNvSpPr txBox="1"/>
          <p:nvPr/>
        </p:nvSpPr>
        <p:spPr>
          <a:xfrm>
            <a:off x="666844" y="5935431"/>
            <a:ext cx="3420031" cy="398673"/>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defTabSz="932560"/>
            <a:r>
              <a:rPr lang="en-US" sz="2100" dirty="0">
                <a:solidFill>
                  <a:srgbClr val="5F5F5F">
                    <a:alpha val="99000"/>
                  </a:srgbClr>
                </a:solidFill>
                <a:latin typeface="Segoe UI"/>
              </a:rPr>
              <a:t>REST API</a:t>
            </a:r>
          </a:p>
        </p:txBody>
      </p:sp>
      <p:sp>
        <p:nvSpPr>
          <p:cNvPr id="62" name="TextBox 61"/>
          <p:cNvSpPr txBox="1"/>
          <p:nvPr/>
        </p:nvSpPr>
        <p:spPr>
          <a:xfrm>
            <a:off x="8394624" y="2722444"/>
            <a:ext cx="3441812" cy="398673"/>
          </a:xfrm>
          <a:prstGeom prst="rect">
            <a:avLst/>
          </a:prstGeom>
          <a:noFill/>
          <a:ln w="9525" cap="flat" cmpd="sng" algn="ctr">
            <a:noFill/>
            <a:prstDash val="solid"/>
            <a:headEnd type="none" w="med" len="med"/>
            <a:tailEnd type="none" w="med" len="med"/>
          </a:ln>
          <a:effectLst/>
        </p:spPr>
        <p:txBody>
          <a:bodyPr vert="horz" wrap="square" lIns="0" tIns="0" rIns="0" bIns="0" numCol="1" rtlCol="0" anchor="ctr" anchorCtr="0" compatLnSpc="1">
            <a:prstTxWarp prst="textNoShape">
              <a:avLst/>
            </a:prstTxWarp>
            <a:noAutofit/>
          </a:bodyPr>
          <a:lstStyle>
            <a:defPPr>
              <a:defRPr lang="en-US"/>
            </a:defPPr>
            <a:lvl1pPr lvl="0">
              <a:lnSpc>
                <a:spcPct val="90000"/>
              </a:lnSpc>
              <a:buSzPct val="90000"/>
              <a:defRPr sz="2200" kern="0">
                <a:gradFill>
                  <a:gsLst>
                    <a:gs pos="85000">
                      <a:srgbClr val="FFFFFF"/>
                    </a:gs>
                    <a:gs pos="0">
                      <a:srgbClr val="FFFFFF"/>
                    </a:gs>
                  </a:gsLst>
                  <a:lin ang="5400000" scaled="0"/>
                </a:gradFill>
                <a:latin typeface="Segoe UI Light" pitchFamily="34" charset="0"/>
                <a:ea typeface="Segoe UI" pitchFamily="34" charset="0"/>
                <a:cs typeface="Segoe UI" pitchFamily="34" charset="0"/>
              </a:defRPr>
            </a:lvl1pPr>
          </a:lstStyle>
          <a:p>
            <a:pPr algn="ctr" defTabSz="932560"/>
            <a:r>
              <a:rPr lang="en-US" sz="2100" dirty="0">
                <a:solidFill>
                  <a:srgbClr val="5F5F5F">
                    <a:alpha val="99000"/>
                  </a:srgbClr>
                </a:solidFill>
                <a:latin typeface="Segoe UI"/>
              </a:rPr>
              <a:t>Boot VM from New Disk</a:t>
            </a:r>
          </a:p>
          <a:p>
            <a:pPr algn="ctr" defTabSz="932560"/>
            <a:r>
              <a:rPr lang="en-US" sz="2100" b="1" dirty="0">
                <a:solidFill>
                  <a:srgbClr val="5F5F5F">
                    <a:alpha val="99000"/>
                  </a:srgbClr>
                </a:solidFill>
                <a:latin typeface="Segoe UI"/>
              </a:rPr>
              <a:t>Published Standard</a:t>
            </a:r>
          </a:p>
        </p:txBody>
      </p:sp>
      <p:sp>
        <p:nvSpPr>
          <p:cNvPr id="63" name="Freeform 24"/>
          <p:cNvSpPr>
            <a:spLocks noEditPoints="1"/>
          </p:cNvSpPr>
          <p:nvPr/>
        </p:nvSpPr>
        <p:spPr bwMode="black">
          <a:xfrm>
            <a:off x="10625073" y="4097919"/>
            <a:ext cx="1036374" cy="800383"/>
          </a:xfrm>
          <a:custGeom>
            <a:avLst/>
            <a:gdLst>
              <a:gd name="T0" fmla="*/ 524 w 1369"/>
              <a:gd name="T1" fmla="*/ 115 h 1057"/>
              <a:gd name="T2" fmla="*/ 373 w 1369"/>
              <a:gd name="T3" fmla="*/ 228 h 1057"/>
              <a:gd name="T4" fmla="*/ 455 w 1369"/>
              <a:gd name="T5" fmla="*/ 153 h 1057"/>
              <a:gd name="T6" fmla="*/ 5 w 1369"/>
              <a:gd name="T7" fmla="*/ 634 h 1057"/>
              <a:gd name="T8" fmla="*/ 149 w 1369"/>
              <a:gd name="T9" fmla="*/ 320 h 1057"/>
              <a:gd name="T10" fmla="*/ 26 w 1369"/>
              <a:gd name="T11" fmla="*/ 509 h 1057"/>
              <a:gd name="T12" fmla="*/ 652 w 1369"/>
              <a:gd name="T13" fmla="*/ 75 h 1057"/>
              <a:gd name="T14" fmla="*/ 36 w 1369"/>
              <a:gd name="T15" fmla="*/ 435 h 1057"/>
              <a:gd name="T16" fmla="*/ 28 w 1369"/>
              <a:gd name="T17" fmla="*/ 478 h 1057"/>
              <a:gd name="T18" fmla="*/ 9 w 1369"/>
              <a:gd name="T19" fmla="*/ 353 h 1057"/>
              <a:gd name="T20" fmla="*/ 1045 w 1369"/>
              <a:gd name="T21" fmla="*/ 157 h 1057"/>
              <a:gd name="T22" fmla="*/ 1251 w 1369"/>
              <a:gd name="T23" fmla="*/ 278 h 1057"/>
              <a:gd name="T24" fmla="*/ 1184 w 1369"/>
              <a:gd name="T25" fmla="*/ 236 h 1057"/>
              <a:gd name="T26" fmla="*/ 1369 w 1369"/>
              <a:gd name="T27" fmla="*/ 439 h 1057"/>
              <a:gd name="T28" fmla="*/ 1349 w 1369"/>
              <a:gd name="T29" fmla="*/ 356 h 1057"/>
              <a:gd name="T30" fmla="*/ 1150 w 1369"/>
              <a:gd name="T31" fmla="*/ 216 h 1057"/>
              <a:gd name="T32" fmla="*/ 859 w 1369"/>
              <a:gd name="T33" fmla="*/ 52 h 1057"/>
              <a:gd name="T34" fmla="*/ 781 w 1369"/>
              <a:gd name="T35" fmla="*/ 39 h 1057"/>
              <a:gd name="T36" fmla="*/ 746 w 1369"/>
              <a:gd name="T37" fmla="*/ 26 h 1057"/>
              <a:gd name="T38" fmla="*/ 682 w 1369"/>
              <a:gd name="T39" fmla="*/ 56 h 1057"/>
              <a:gd name="T40" fmla="*/ 67 w 1369"/>
              <a:gd name="T41" fmla="*/ 682 h 1057"/>
              <a:gd name="T42" fmla="*/ 963 w 1369"/>
              <a:gd name="T43" fmla="*/ 142 h 1057"/>
              <a:gd name="T44" fmla="*/ 906 w 1369"/>
              <a:gd name="T45" fmla="*/ 82 h 1057"/>
              <a:gd name="T46" fmla="*/ 247 w 1369"/>
              <a:gd name="T47" fmla="*/ 268 h 1057"/>
              <a:gd name="T48" fmla="*/ 1073 w 1369"/>
              <a:gd name="T49" fmla="*/ 766 h 1057"/>
              <a:gd name="T50" fmla="*/ 974 w 1369"/>
              <a:gd name="T51" fmla="*/ 824 h 1057"/>
              <a:gd name="T52" fmla="*/ 1048 w 1369"/>
              <a:gd name="T53" fmla="*/ 780 h 1057"/>
              <a:gd name="T54" fmla="*/ 834 w 1369"/>
              <a:gd name="T55" fmla="*/ 948 h 1057"/>
              <a:gd name="T56" fmla="*/ 882 w 1369"/>
              <a:gd name="T57" fmla="*/ 910 h 1057"/>
              <a:gd name="T58" fmla="*/ 1199 w 1369"/>
              <a:gd name="T59" fmla="*/ 723 h 1057"/>
              <a:gd name="T60" fmla="*/ 61 w 1369"/>
              <a:gd name="T61" fmla="*/ 327 h 1057"/>
              <a:gd name="T62" fmla="*/ 1353 w 1369"/>
              <a:gd name="T63" fmla="*/ 606 h 1057"/>
              <a:gd name="T64" fmla="*/ 1342 w 1369"/>
              <a:gd name="T65" fmla="*/ 518 h 1057"/>
              <a:gd name="T66" fmla="*/ 789 w 1369"/>
              <a:gd name="T67" fmla="*/ 977 h 1057"/>
              <a:gd name="T68" fmla="*/ 791 w 1369"/>
              <a:gd name="T69" fmla="*/ 972 h 1057"/>
              <a:gd name="T70" fmla="*/ 1249 w 1369"/>
              <a:gd name="T71" fmla="*/ 662 h 1057"/>
              <a:gd name="T72" fmla="*/ 1318 w 1369"/>
              <a:gd name="T73" fmla="*/ 616 h 1057"/>
              <a:gd name="T74" fmla="*/ 357 w 1369"/>
              <a:gd name="T75" fmla="*/ 821 h 1057"/>
              <a:gd name="T76" fmla="*/ 249 w 1369"/>
              <a:gd name="T77" fmla="*/ 759 h 1057"/>
              <a:gd name="T78" fmla="*/ 179 w 1369"/>
              <a:gd name="T79" fmla="*/ 721 h 1057"/>
              <a:gd name="T80" fmla="*/ 133 w 1369"/>
              <a:gd name="T81" fmla="*/ 704 h 1057"/>
              <a:gd name="T82" fmla="*/ 139 w 1369"/>
              <a:gd name="T83" fmla="*/ 731 h 1057"/>
              <a:gd name="T84" fmla="*/ 711 w 1369"/>
              <a:gd name="T85" fmla="*/ 1056 h 1057"/>
              <a:gd name="T86" fmla="*/ 606 w 1369"/>
              <a:gd name="T87" fmla="*/ 984 h 1057"/>
              <a:gd name="T88" fmla="*/ 614 w 1369"/>
              <a:gd name="T89" fmla="*/ 998 h 1057"/>
              <a:gd name="T90" fmla="*/ 555 w 1369"/>
              <a:gd name="T91" fmla="*/ 933 h 1057"/>
              <a:gd name="T92" fmla="*/ 676 w 1369"/>
              <a:gd name="T93" fmla="*/ 1024 h 1057"/>
              <a:gd name="T94" fmla="*/ 489 w 1369"/>
              <a:gd name="T95" fmla="*/ 898 h 1057"/>
              <a:gd name="T96" fmla="*/ 1274 w 1369"/>
              <a:gd name="T97" fmla="*/ 378 h 1057"/>
              <a:gd name="T98" fmla="*/ 749 w 1369"/>
              <a:gd name="T99" fmla="*/ 729 h 1057"/>
              <a:gd name="T100" fmla="*/ 146 w 1369"/>
              <a:gd name="T101" fmla="*/ 631 h 1057"/>
              <a:gd name="T102" fmla="*/ 600 w 1369"/>
              <a:gd name="T103" fmla="*/ 889 h 1057"/>
              <a:gd name="T104" fmla="*/ 780 w 1369"/>
              <a:gd name="T105" fmla="*/ 741 h 1057"/>
              <a:gd name="T106" fmla="*/ 486 w 1369"/>
              <a:gd name="T107" fmla="*/ 685 h 1057"/>
              <a:gd name="T108" fmla="*/ 587 w 1369"/>
              <a:gd name="T109" fmla="*/ 850 h 1057"/>
              <a:gd name="T110" fmla="*/ 560 w 1369"/>
              <a:gd name="T111" fmla="*/ 881 h 1057"/>
              <a:gd name="T112" fmla="*/ 232 w 1369"/>
              <a:gd name="T113" fmla="*/ 509 h 1057"/>
              <a:gd name="T114" fmla="*/ 233 w 1369"/>
              <a:gd name="T115" fmla="*/ 619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9" h="1057">
                <a:moveTo>
                  <a:pt x="234" y="304"/>
                </a:moveTo>
                <a:cubicBezTo>
                  <a:pt x="234" y="304"/>
                  <a:pt x="234" y="304"/>
                  <a:pt x="234" y="304"/>
                </a:cubicBezTo>
                <a:cubicBezTo>
                  <a:pt x="190" y="329"/>
                  <a:pt x="190" y="329"/>
                  <a:pt x="190" y="329"/>
                </a:cubicBezTo>
                <a:cubicBezTo>
                  <a:pt x="178" y="305"/>
                  <a:pt x="178" y="305"/>
                  <a:pt x="178" y="305"/>
                </a:cubicBezTo>
                <a:cubicBezTo>
                  <a:pt x="222" y="280"/>
                  <a:pt x="222" y="280"/>
                  <a:pt x="222" y="280"/>
                </a:cubicBezTo>
                <a:cubicBezTo>
                  <a:pt x="234" y="304"/>
                  <a:pt x="234" y="304"/>
                  <a:pt x="234" y="304"/>
                </a:cubicBezTo>
                <a:close/>
                <a:moveTo>
                  <a:pt x="581" y="113"/>
                </a:moveTo>
                <a:cubicBezTo>
                  <a:pt x="569" y="91"/>
                  <a:pt x="569" y="91"/>
                  <a:pt x="569" y="91"/>
                </a:cubicBezTo>
                <a:cubicBezTo>
                  <a:pt x="524" y="115"/>
                  <a:pt x="524" y="115"/>
                  <a:pt x="524" y="115"/>
                </a:cubicBezTo>
                <a:cubicBezTo>
                  <a:pt x="537" y="138"/>
                  <a:pt x="537" y="138"/>
                  <a:pt x="537" y="138"/>
                </a:cubicBezTo>
                <a:cubicBezTo>
                  <a:pt x="581" y="113"/>
                  <a:pt x="581" y="113"/>
                  <a:pt x="581" y="113"/>
                </a:cubicBezTo>
                <a:cubicBezTo>
                  <a:pt x="581" y="113"/>
                  <a:pt x="581" y="113"/>
                  <a:pt x="581" y="113"/>
                </a:cubicBezTo>
                <a:close/>
                <a:moveTo>
                  <a:pt x="373" y="228"/>
                </a:moveTo>
                <a:cubicBezTo>
                  <a:pt x="360" y="205"/>
                  <a:pt x="360" y="205"/>
                  <a:pt x="360" y="205"/>
                </a:cubicBezTo>
                <a:cubicBezTo>
                  <a:pt x="316" y="230"/>
                  <a:pt x="316" y="230"/>
                  <a:pt x="316" y="230"/>
                </a:cubicBezTo>
                <a:cubicBezTo>
                  <a:pt x="329" y="252"/>
                  <a:pt x="329" y="252"/>
                  <a:pt x="329" y="252"/>
                </a:cubicBezTo>
                <a:cubicBezTo>
                  <a:pt x="373" y="228"/>
                  <a:pt x="373" y="228"/>
                  <a:pt x="373" y="228"/>
                </a:cubicBezTo>
                <a:cubicBezTo>
                  <a:pt x="373" y="228"/>
                  <a:pt x="373" y="228"/>
                  <a:pt x="373" y="228"/>
                </a:cubicBezTo>
                <a:close/>
                <a:moveTo>
                  <a:pt x="443" y="190"/>
                </a:moveTo>
                <a:cubicBezTo>
                  <a:pt x="430" y="167"/>
                  <a:pt x="430" y="167"/>
                  <a:pt x="430" y="167"/>
                </a:cubicBezTo>
                <a:cubicBezTo>
                  <a:pt x="385" y="190"/>
                  <a:pt x="385" y="190"/>
                  <a:pt x="385" y="190"/>
                </a:cubicBezTo>
                <a:cubicBezTo>
                  <a:pt x="398" y="214"/>
                  <a:pt x="398" y="214"/>
                  <a:pt x="398" y="214"/>
                </a:cubicBezTo>
                <a:cubicBezTo>
                  <a:pt x="443" y="190"/>
                  <a:pt x="443" y="190"/>
                  <a:pt x="443" y="190"/>
                </a:cubicBezTo>
                <a:cubicBezTo>
                  <a:pt x="443" y="190"/>
                  <a:pt x="443" y="190"/>
                  <a:pt x="443" y="190"/>
                </a:cubicBezTo>
                <a:close/>
                <a:moveTo>
                  <a:pt x="513" y="151"/>
                </a:moveTo>
                <a:cubicBezTo>
                  <a:pt x="501" y="129"/>
                  <a:pt x="501" y="129"/>
                  <a:pt x="501" y="129"/>
                </a:cubicBezTo>
                <a:cubicBezTo>
                  <a:pt x="455" y="153"/>
                  <a:pt x="455" y="153"/>
                  <a:pt x="455" y="153"/>
                </a:cubicBezTo>
                <a:cubicBezTo>
                  <a:pt x="468" y="176"/>
                  <a:pt x="468" y="176"/>
                  <a:pt x="468" y="176"/>
                </a:cubicBezTo>
                <a:cubicBezTo>
                  <a:pt x="513" y="151"/>
                  <a:pt x="513" y="151"/>
                  <a:pt x="513" y="151"/>
                </a:cubicBezTo>
                <a:cubicBezTo>
                  <a:pt x="513" y="151"/>
                  <a:pt x="513" y="151"/>
                  <a:pt x="513" y="151"/>
                </a:cubicBezTo>
                <a:close/>
                <a:moveTo>
                  <a:pt x="32" y="631"/>
                </a:moveTo>
                <a:cubicBezTo>
                  <a:pt x="30" y="620"/>
                  <a:pt x="30" y="607"/>
                  <a:pt x="29" y="592"/>
                </a:cubicBezTo>
                <a:cubicBezTo>
                  <a:pt x="28" y="587"/>
                  <a:pt x="28" y="587"/>
                  <a:pt x="28" y="587"/>
                </a:cubicBezTo>
                <a:cubicBezTo>
                  <a:pt x="1" y="589"/>
                  <a:pt x="1" y="589"/>
                  <a:pt x="1" y="589"/>
                </a:cubicBezTo>
                <a:cubicBezTo>
                  <a:pt x="1" y="595"/>
                  <a:pt x="1" y="595"/>
                  <a:pt x="1" y="595"/>
                </a:cubicBezTo>
                <a:cubicBezTo>
                  <a:pt x="3" y="608"/>
                  <a:pt x="3" y="622"/>
                  <a:pt x="5" y="634"/>
                </a:cubicBezTo>
                <a:cubicBezTo>
                  <a:pt x="6" y="639"/>
                  <a:pt x="6" y="639"/>
                  <a:pt x="6" y="639"/>
                </a:cubicBezTo>
                <a:cubicBezTo>
                  <a:pt x="33" y="636"/>
                  <a:pt x="33" y="636"/>
                  <a:pt x="33" y="636"/>
                </a:cubicBezTo>
                <a:cubicBezTo>
                  <a:pt x="32" y="631"/>
                  <a:pt x="32" y="631"/>
                  <a:pt x="32" y="631"/>
                </a:cubicBezTo>
                <a:cubicBezTo>
                  <a:pt x="32" y="631"/>
                  <a:pt x="32" y="631"/>
                  <a:pt x="32" y="631"/>
                </a:cubicBezTo>
                <a:close/>
                <a:moveTo>
                  <a:pt x="143" y="346"/>
                </a:moveTo>
                <a:cubicBezTo>
                  <a:pt x="148" y="346"/>
                  <a:pt x="152" y="346"/>
                  <a:pt x="157" y="344"/>
                </a:cubicBezTo>
                <a:cubicBezTo>
                  <a:pt x="162" y="343"/>
                  <a:pt x="162" y="343"/>
                  <a:pt x="162" y="343"/>
                </a:cubicBezTo>
                <a:cubicBezTo>
                  <a:pt x="154" y="318"/>
                  <a:pt x="154" y="318"/>
                  <a:pt x="154" y="318"/>
                </a:cubicBezTo>
                <a:cubicBezTo>
                  <a:pt x="149" y="320"/>
                  <a:pt x="149" y="320"/>
                  <a:pt x="149" y="320"/>
                </a:cubicBezTo>
                <a:cubicBezTo>
                  <a:pt x="143" y="322"/>
                  <a:pt x="133" y="320"/>
                  <a:pt x="118" y="316"/>
                </a:cubicBezTo>
                <a:cubicBezTo>
                  <a:pt x="113" y="315"/>
                  <a:pt x="113" y="315"/>
                  <a:pt x="113" y="315"/>
                </a:cubicBezTo>
                <a:cubicBezTo>
                  <a:pt x="105" y="338"/>
                  <a:pt x="105" y="338"/>
                  <a:pt x="105" y="338"/>
                </a:cubicBezTo>
                <a:cubicBezTo>
                  <a:pt x="110" y="341"/>
                  <a:pt x="110" y="341"/>
                  <a:pt x="110" y="341"/>
                </a:cubicBezTo>
                <a:cubicBezTo>
                  <a:pt x="124" y="344"/>
                  <a:pt x="134" y="346"/>
                  <a:pt x="143" y="346"/>
                </a:cubicBezTo>
                <a:close/>
                <a:moveTo>
                  <a:pt x="26" y="554"/>
                </a:moveTo>
                <a:cubicBezTo>
                  <a:pt x="26" y="543"/>
                  <a:pt x="26" y="534"/>
                  <a:pt x="26" y="525"/>
                </a:cubicBezTo>
                <a:cubicBezTo>
                  <a:pt x="26" y="521"/>
                  <a:pt x="26" y="518"/>
                  <a:pt x="26" y="514"/>
                </a:cubicBezTo>
                <a:cubicBezTo>
                  <a:pt x="26" y="509"/>
                  <a:pt x="26" y="509"/>
                  <a:pt x="26" y="509"/>
                </a:cubicBezTo>
                <a:cubicBezTo>
                  <a:pt x="0" y="509"/>
                  <a:pt x="0" y="509"/>
                  <a:pt x="0" y="509"/>
                </a:cubicBezTo>
                <a:cubicBezTo>
                  <a:pt x="0" y="514"/>
                  <a:pt x="0" y="514"/>
                  <a:pt x="0" y="514"/>
                </a:cubicBezTo>
                <a:cubicBezTo>
                  <a:pt x="0" y="517"/>
                  <a:pt x="0" y="521"/>
                  <a:pt x="0" y="525"/>
                </a:cubicBezTo>
                <a:cubicBezTo>
                  <a:pt x="0" y="534"/>
                  <a:pt x="0" y="544"/>
                  <a:pt x="0" y="554"/>
                </a:cubicBezTo>
                <a:cubicBezTo>
                  <a:pt x="0" y="560"/>
                  <a:pt x="0" y="560"/>
                  <a:pt x="0" y="560"/>
                </a:cubicBezTo>
                <a:cubicBezTo>
                  <a:pt x="26" y="559"/>
                  <a:pt x="26" y="559"/>
                  <a:pt x="26" y="559"/>
                </a:cubicBezTo>
                <a:cubicBezTo>
                  <a:pt x="26" y="554"/>
                  <a:pt x="26" y="554"/>
                  <a:pt x="26" y="554"/>
                </a:cubicBezTo>
                <a:cubicBezTo>
                  <a:pt x="26" y="554"/>
                  <a:pt x="26" y="554"/>
                  <a:pt x="26" y="554"/>
                </a:cubicBezTo>
                <a:close/>
                <a:moveTo>
                  <a:pt x="652" y="75"/>
                </a:moveTo>
                <a:cubicBezTo>
                  <a:pt x="639" y="54"/>
                  <a:pt x="639" y="54"/>
                  <a:pt x="639" y="54"/>
                </a:cubicBezTo>
                <a:cubicBezTo>
                  <a:pt x="594" y="77"/>
                  <a:pt x="594" y="77"/>
                  <a:pt x="594" y="77"/>
                </a:cubicBezTo>
                <a:cubicBezTo>
                  <a:pt x="606" y="101"/>
                  <a:pt x="606" y="101"/>
                  <a:pt x="606" y="101"/>
                </a:cubicBezTo>
                <a:cubicBezTo>
                  <a:pt x="652" y="75"/>
                  <a:pt x="652" y="75"/>
                  <a:pt x="652" y="75"/>
                </a:cubicBezTo>
                <a:cubicBezTo>
                  <a:pt x="652" y="75"/>
                  <a:pt x="652" y="75"/>
                  <a:pt x="652" y="75"/>
                </a:cubicBezTo>
                <a:close/>
                <a:moveTo>
                  <a:pt x="28" y="478"/>
                </a:moveTo>
                <a:cubicBezTo>
                  <a:pt x="29" y="476"/>
                  <a:pt x="29" y="475"/>
                  <a:pt x="29" y="475"/>
                </a:cubicBezTo>
                <a:cubicBezTo>
                  <a:pt x="34" y="468"/>
                  <a:pt x="36" y="458"/>
                  <a:pt x="36" y="446"/>
                </a:cubicBezTo>
                <a:cubicBezTo>
                  <a:pt x="36" y="443"/>
                  <a:pt x="36" y="439"/>
                  <a:pt x="36" y="435"/>
                </a:cubicBezTo>
                <a:cubicBezTo>
                  <a:pt x="35" y="430"/>
                  <a:pt x="35" y="430"/>
                  <a:pt x="35" y="430"/>
                </a:cubicBezTo>
                <a:cubicBezTo>
                  <a:pt x="9" y="431"/>
                  <a:pt x="9" y="431"/>
                  <a:pt x="9" y="431"/>
                </a:cubicBezTo>
                <a:cubicBezTo>
                  <a:pt x="9" y="437"/>
                  <a:pt x="9" y="437"/>
                  <a:pt x="9" y="437"/>
                </a:cubicBezTo>
                <a:cubicBezTo>
                  <a:pt x="9" y="440"/>
                  <a:pt x="9" y="443"/>
                  <a:pt x="9" y="446"/>
                </a:cubicBezTo>
                <a:cubicBezTo>
                  <a:pt x="9" y="456"/>
                  <a:pt x="8" y="460"/>
                  <a:pt x="7" y="461"/>
                </a:cubicBezTo>
                <a:cubicBezTo>
                  <a:pt x="5" y="464"/>
                  <a:pt x="3" y="467"/>
                  <a:pt x="2" y="472"/>
                </a:cubicBezTo>
                <a:cubicBezTo>
                  <a:pt x="1" y="477"/>
                  <a:pt x="1" y="477"/>
                  <a:pt x="1" y="477"/>
                </a:cubicBezTo>
                <a:cubicBezTo>
                  <a:pt x="27" y="484"/>
                  <a:pt x="27" y="484"/>
                  <a:pt x="27" y="484"/>
                </a:cubicBezTo>
                <a:cubicBezTo>
                  <a:pt x="28" y="478"/>
                  <a:pt x="28" y="478"/>
                  <a:pt x="28" y="478"/>
                </a:cubicBezTo>
                <a:cubicBezTo>
                  <a:pt x="28" y="478"/>
                  <a:pt x="28" y="478"/>
                  <a:pt x="28" y="478"/>
                </a:cubicBezTo>
                <a:close/>
                <a:moveTo>
                  <a:pt x="5" y="404"/>
                </a:moveTo>
                <a:cubicBezTo>
                  <a:pt x="31" y="400"/>
                  <a:pt x="31" y="400"/>
                  <a:pt x="31" y="400"/>
                </a:cubicBezTo>
                <a:cubicBezTo>
                  <a:pt x="30" y="395"/>
                  <a:pt x="30" y="395"/>
                  <a:pt x="30" y="395"/>
                </a:cubicBezTo>
                <a:cubicBezTo>
                  <a:pt x="29" y="391"/>
                  <a:pt x="28" y="384"/>
                  <a:pt x="28" y="382"/>
                </a:cubicBezTo>
                <a:cubicBezTo>
                  <a:pt x="28" y="380"/>
                  <a:pt x="29" y="374"/>
                  <a:pt x="34" y="363"/>
                </a:cubicBezTo>
                <a:cubicBezTo>
                  <a:pt x="36" y="358"/>
                  <a:pt x="36" y="358"/>
                  <a:pt x="36" y="358"/>
                </a:cubicBezTo>
                <a:cubicBezTo>
                  <a:pt x="11" y="348"/>
                  <a:pt x="11" y="348"/>
                  <a:pt x="11" y="348"/>
                </a:cubicBezTo>
                <a:cubicBezTo>
                  <a:pt x="9" y="353"/>
                  <a:pt x="9" y="353"/>
                  <a:pt x="9" y="353"/>
                </a:cubicBezTo>
                <a:cubicBezTo>
                  <a:pt x="6" y="361"/>
                  <a:pt x="1" y="373"/>
                  <a:pt x="1" y="382"/>
                </a:cubicBezTo>
                <a:cubicBezTo>
                  <a:pt x="1" y="386"/>
                  <a:pt x="2" y="391"/>
                  <a:pt x="3" y="399"/>
                </a:cubicBezTo>
                <a:cubicBezTo>
                  <a:pt x="5" y="404"/>
                  <a:pt x="5" y="404"/>
                  <a:pt x="5" y="404"/>
                </a:cubicBezTo>
                <a:cubicBezTo>
                  <a:pt x="5" y="404"/>
                  <a:pt x="5" y="404"/>
                  <a:pt x="5" y="404"/>
                </a:cubicBezTo>
                <a:close/>
                <a:moveTo>
                  <a:pt x="1067" y="199"/>
                </a:moveTo>
                <a:cubicBezTo>
                  <a:pt x="1072" y="201"/>
                  <a:pt x="1072" y="201"/>
                  <a:pt x="1072" y="201"/>
                </a:cubicBezTo>
                <a:cubicBezTo>
                  <a:pt x="1085" y="179"/>
                  <a:pt x="1085" y="179"/>
                  <a:pt x="1085" y="179"/>
                </a:cubicBezTo>
                <a:cubicBezTo>
                  <a:pt x="1080" y="176"/>
                  <a:pt x="1080" y="176"/>
                  <a:pt x="1080" y="176"/>
                </a:cubicBezTo>
                <a:cubicBezTo>
                  <a:pt x="1068" y="170"/>
                  <a:pt x="1057" y="163"/>
                  <a:pt x="1045" y="157"/>
                </a:cubicBezTo>
                <a:cubicBezTo>
                  <a:pt x="1040" y="154"/>
                  <a:pt x="1040" y="154"/>
                  <a:pt x="1040" y="154"/>
                </a:cubicBezTo>
                <a:cubicBezTo>
                  <a:pt x="1027" y="177"/>
                  <a:pt x="1027" y="177"/>
                  <a:pt x="1027" y="177"/>
                </a:cubicBezTo>
                <a:cubicBezTo>
                  <a:pt x="1032" y="180"/>
                  <a:pt x="1032" y="180"/>
                  <a:pt x="1032" y="180"/>
                </a:cubicBezTo>
                <a:cubicBezTo>
                  <a:pt x="1045" y="187"/>
                  <a:pt x="1057" y="193"/>
                  <a:pt x="1067" y="199"/>
                </a:cubicBezTo>
                <a:close/>
                <a:moveTo>
                  <a:pt x="1270" y="323"/>
                </a:moveTo>
                <a:cubicBezTo>
                  <a:pt x="1275" y="326"/>
                  <a:pt x="1275" y="326"/>
                  <a:pt x="1275" y="326"/>
                </a:cubicBezTo>
                <a:cubicBezTo>
                  <a:pt x="1290" y="304"/>
                  <a:pt x="1290" y="304"/>
                  <a:pt x="1290" y="304"/>
                </a:cubicBezTo>
                <a:cubicBezTo>
                  <a:pt x="1286" y="301"/>
                  <a:pt x="1286" y="301"/>
                  <a:pt x="1286" y="301"/>
                </a:cubicBezTo>
                <a:cubicBezTo>
                  <a:pt x="1276" y="294"/>
                  <a:pt x="1264" y="287"/>
                  <a:pt x="1251" y="278"/>
                </a:cubicBezTo>
                <a:cubicBezTo>
                  <a:pt x="1246" y="275"/>
                  <a:pt x="1246" y="275"/>
                  <a:pt x="1246" y="275"/>
                </a:cubicBezTo>
                <a:cubicBezTo>
                  <a:pt x="1232" y="297"/>
                  <a:pt x="1232" y="297"/>
                  <a:pt x="1232" y="297"/>
                </a:cubicBezTo>
                <a:cubicBezTo>
                  <a:pt x="1237" y="300"/>
                  <a:pt x="1237" y="300"/>
                  <a:pt x="1237" y="300"/>
                </a:cubicBezTo>
                <a:cubicBezTo>
                  <a:pt x="1249" y="308"/>
                  <a:pt x="1261" y="316"/>
                  <a:pt x="1270" y="323"/>
                </a:cubicBezTo>
                <a:close/>
                <a:moveTo>
                  <a:pt x="1204" y="279"/>
                </a:moveTo>
                <a:cubicBezTo>
                  <a:pt x="1209" y="282"/>
                  <a:pt x="1209" y="282"/>
                  <a:pt x="1209" y="282"/>
                </a:cubicBezTo>
                <a:cubicBezTo>
                  <a:pt x="1223" y="259"/>
                  <a:pt x="1223" y="259"/>
                  <a:pt x="1223" y="259"/>
                </a:cubicBezTo>
                <a:cubicBezTo>
                  <a:pt x="1217" y="257"/>
                  <a:pt x="1217" y="257"/>
                  <a:pt x="1217" y="257"/>
                </a:cubicBezTo>
                <a:cubicBezTo>
                  <a:pt x="1207" y="250"/>
                  <a:pt x="1196" y="243"/>
                  <a:pt x="1184" y="236"/>
                </a:cubicBezTo>
                <a:cubicBezTo>
                  <a:pt x="1179" y="233"/>
                  <a:pt x="1179" y="233"/>
                  <a:pt x="1179" y="233"/>
                </a:cubicBezTo>
                <a:cubicBezTo>
                  <a:pt x="1166" y="256"/>
                  <a:pt x="1166" y="256"/>
                  <a:pt x="1166" y="256"/>
                </a:cubicBezTo>
                <a:cubicBezTo>
                  <a:pt x="1170" y="259"/>
                  <a:pt x="1170" y="259"/>
                  <a:pt x="1170" y="259"/>
                </a:cubicBezTo>
                <a:cubicBezTo>
                  <a:pt x="1183" y="265"/>
                  <a:pt x="1194" y="272"/>
                  <a:pt x="1204" y="279"/>
                </a:cubicBezTo>
                <a:close/>
                <a:moveTo>
                  <a:pt x="1337" y="403"/>
                </a:moveTo>
                <a:cubicBezTo>
                  <a:pt x="1340" y="414"/>
                  <a:pt x="1341" y="427"/>
                  <a:pt x="1343" y="441"/>
                </a:cubicBezTo>
                <a:cubicBezTo>
                  <a:pt x="1343" y="447"/>
                  <a:pt x="1343" y="447"/>
                  <a:pt x="1343" y="447"/>
                </a:cubicBezTo>
                <a:cubicBezTo>
                  <a:pt x="1369" y="445"/>
                  <a:pt x="1369" y="445"/>
                  <a:pt x="1369" y="445"/>
                </a:cubicBezTo>
                <a:cubicBezTo>
                  <a:pt x="1369" y="439"/>
                  <a:pt x="1369" y="439"/>
                  <a:pt x="1369" y="439"/>
                </a:cubicBezTo>
                <a:cubicBezTo>
                  <a:pt x="1367" y="424"/>
                  <a:pt x="1365" y="410"/>
                  <a:pt x="1363" y="397"/>
                </a:cubicBezTo>
                <a:cubicBezTo>
                  <a:pt x="1362" y="392"/>
                  <a:pt x="1362" y="392"/>
                  <a:pt x="1362" y="392"/>
                </a:cubicBezTo>
                <a:cubicBezTo>
                  <a:pt x="1336" y="397"/>
                  <a:pt x="1336" y="397"/>
                  <a:pt x="1336" y="397"/>
                </a:cubicBezTo>
                <a:cubicBezTo>
                  <a:pt x="1337" y="403"/>
                  <a:pt x="1337" y="403"/>
                  <a:pt x="1337" y="403"/>
                </a:cubicBezTo>
                <a:cubicBezTo>
                  <a:pt x="1337" y="403"/>
                  <a:pt x="1337" y="403"/>
                  <a:pt x="1337" y="403"/>
                </a:cubicBezTo>
                <a:close/>
                <a:moveTo>
                  <a:pt x="1325" y="369"/>
                </a:moveTo>
                <a:cubicBezTo>
                  <a:pt x="1328" y="373"/>
                  <a:pt x="1328" y="373"/>
                  <a:pt x="1328" y="373"/>
                </a:cubicBezTo>
                <a:cubicBezTo>
                  <a:pt x="1352" y="362"/>
                  <a:pt x="1352" y="362"/>
                  <a:pt x="1352" y="362"/>
                </a:cubicBezTo>
                <a:cubicBezTo>
                  <a:pt x="1349" y="356"/>
                  <a:pt x="1349" y="356"/>
                  <a:pt x="1349" y="356"/>
                </a:cubicBezTo>
                <a:cubicBezTo>
                  <a:pt x="1344" y="348"/>
                  <a:pt x="1334" y="338"/>
                  <a:pt x="1318" y="325"/>
                </a:cubicBezTo>
                <a:cubicBezTo>
                  <a:pt x="1313" y="321"/>
                  <a:pt x="1313" y="321"/>
                  <a:pt x="1313" y="321"/>
                </a:cubicBezTo>
                <a:cubicBezTo>
                  <a:pt x="1296" y="342"/>
                  <a:pt x="1296" y="342"/>
                  <a:pt x="1296" y="342"/>
                </a:cubicBezTo>
                <a:cubicBezTo>
                  <a:pt x="1301" y="345"/>
                  <a:pt x="1301" y="345"/>
                  <a:pt x="1301" y="345"/>
                </a:cubicBezTo>
                <a:cubicBezTo>
                  <a:pt x="1319" y="359"/>
                  <a:pt x="1324" y="367"/>
                  <a:pt x="1325" y="369"/>
                </a:cubicBezTo>
                <a:close/>
                <a:moveTo>
                  <a:pt x="1136" y="238"/>
                </a:moveTo>
                <a:cubicBezTo>
                  <a:pt x="1141" y="241"/>
                  <a:pt x="1141" y="241"/>
                  <a:pt x="1141" y="241"/>
                </a:cubicBezTo>
                <a:cubicBezTo>
                  <a:pt x="1155" y="219"/>
                  <a:pt x="1155" y="219"/>
                  <a:pt x="1155" y="219"/>
                </a:cubicBezTo>
                <a:cubicBezTo>
                  <a:pt x="1150" y="216"/>
                  <a:pt x="1150" y="216"/>
                  <a:pt x="1150" y="216"/>
                </a:cubicBezTo>
                <a:cubicBezTo>
                  <a:pt x="1138" y="210"/>
                  <a:pt x="1127" y="203"/>
                  <a:pt x="1115" y="196"/>
                </a:cubicBezTo>
                <a:cubicBezTo>
                  <a:pt x="1109" y="194"/>
                  <a:pt x="1109" y="194"/>
                  <a:pt x="1109" y="194"/>
                </a:cubicBezTo>
                <a:cubicBezTo>
                  <a:pt x="1096" y="216"/>
                  <a:pt x="1096" y="216"/>
                  <a:pt x="1096" y="216"/>
                </a:cubicBezTo>
                <a:cubicBezTo>
                  <a:pt x="1101" y="219"/>
                  <a:pt x="1101" y="219"/>
                  <a:pt x="1101" y="219"/>
                </a:cubicBezTo>
                <a:cubicBezTo>
                  <a:pt x="1113" y="225"/>
                  <a:pt x="1125" y="232"/>
                  <a:pt x="1136" y="238"/>
                </a:cubicBezTo>
                <a:close/>
                <a:moveTo>
                  <a:pt x="844" y="74"/>
                </a:moveTo>
                <a:cubicBezTo>
                  <a:pt x="849" y="77"/>
                  <a:pt x="849" y="77"/>
                  <a:pt x="849" y="77"/>
                </a:cubicBezTo>
                <a:cubicBezTo>
                  <a:pt x="863" y="55"/>
                  <a:pt x="863" y="55"/>
                  <a:pt x="863" y="55"/>
                </a:cubicBezTo>
                <a:cubicBezTo>
                  <a:pt x="859" y="52"/>
                  <a:pt x="859" y="52"/>
                  <a:pt x="859" y="52"/>
                </a:cubicBezTo>
                <a:cubicBezTo>
                  <a:pt x="846" y="44"/>
                  <a:pt x="834" y="37"/>
                  <a:pt x="823" y="31"/>
                </a:cubicBezTo>
                <a:cubicBezTo>
                  <a:pt x="819" y="28"/>
                  <a:pt x="819" y="28"/>
                  <a:pt x="819" y="28"/>
                </a:cubicBezTo>
                <a:cubicBezTo>
                  <a:pt x="805" y="51"/>
                  <a:pt x="805" y="51"/>
                  <a:pt x="805" y="51"/>
                </a:cubicBezTo>
                <a:cubicBezTo>
                  <a:pt x="810" y="54"/>
                  <a:pt x="810" y="54"/>
                  <a:pt x="810" y="54"/>
                </a:cubicBezTo>
                <a:cubicBezTo>
                  <a:pt x="821" y="59"/>
                  <a:pt x="832" y="66"/>
                  <a:pt x="844" y="74"/>
                </a:cubicBezTo>
                <a:close/>
                <a:moveTo>
                  <a:pt x="746" y="26"/>
                </a:moveTo>
                <a:cubicBezTo>
                  <a:pt x="747" y="26"/>
                  <a:pt x="748" y="26"/>
                  <a:pt x="750" y="26"/>
                </a:cubicBezTo>
                <a:cubicBezTo>
                  <a:pt x="753" y="27"/>
                  <a:pt x="761" y="29"/>
                  <a:pt x="776" y="36"/>
                </a:cubicBezTo>
                <a:cubicBezTo>
                  <a:pt x="781" y="39"/>
                  <a:pt x="781" y="39"/>
                  <a:pt x="781" y="39"/>
                </a:cubicBezTo>
                <a:cubicBezTo>
                  <a:pt x="792" y="15"/>
                  <a:pt x="792" y="15"/>
                  <a:pt x="792" y="15"/>
                </a:cubicBezTo>
                <a:cubicBezTo>
                  <a:pt x="787" y="13"/>
                  <a:pt x="787" y="13"/>
                  <a:pt x="787" y="13"/>
                </a:cubicBezTo>
                <a:cubicBezTo>
                  <a:pt x="772" y="5"/>
                  <a:pt x="761" y="1"/>
                  <a:pt x="753" y="0"/>
                </a:cubicBezTo>
                <a:cubicBezTo>
                  <a:pt x="750" y="0"/>
                  <a:pt x="748" y="0"/>
                  <a:pt x="746" y="0"/>
                </a:cubicBezTo>
                <a:cubicBezTo>
                  <a:pt x="746" y="0"/>
                  <a:pt x="746" y="0"/>
                  <a:pt x="746" y="0"/>
                </a:cubicBezTo>
                <a:cubicBezTo>
                  <a:pt x="739" y="0"/>
                  <a:pt x="739" y="0"/>
                  <a:pt x="739" y="0"/>
                </a:cubicBezTo>
                <a:cubicBezTo>
                  <a:pt x="739" y="26"/>
                  <a:pt x="739" y="26"/>
                  <a:pt x="739" y="26"/>
                </a:cubicBezTo>
                <a:cubicBezTo>
                  <a:pt x="746" y="26"/>
                  <a:pt x="746" y="26"/>
                  <a:pt x="746" y="26"/>
                </a:cubicBezTo>
                <a:cubicBezTo>
                  <a:pt x="746" y="26"/>
                  <a:pt x="746" y="26"/>
                  <a:pt x="746" y="26"/>
                </a:cubicBezTo>
                <a:close/>
                <a:moveTo>
                  <a:pt x="682" y="56"/>
                </a:moveTo>
                <a:cubicBezTo>
                  <a:pt x="689" y="51"/>
                  <a:pt x="700" y="43"/>
                  <a:pt x="713" y="37"/>
                </a:cubicBezTo>
                <a:cubicBezTo>
                  <a:pt x="718" y="34"/>
                  <a:pt x="718" y="34"/>
                  <a:pt x="718" y="34"/>
                </a:cubicBezTo>
                <a:cubicBezTo>
                  <a:pt x="706" y="11"/>
                  <a:pt x="706" y="11"/>
                  <a:pt x="706" y="11"/>
                </a:cubicBezTo>
                <a:cubicBezTo>
                  <a:pt x="701" y="13"/>
                  <a:pt x="701" y="13"/>
                  <a:pt x="701" y="13"/>
                </a:cubicBezTo>
                <a:cubicBezTo>
                  <a:pt x="687" y="20"/>
                  <a:pt x="674" y="29"/>
                  <a:pt x="666" y="35"/>
                </a:cubicBezTo>
                <a:cubicBezTo>
                  <a:pt x="661" y="39"/>
                  <a:pt x="661" y="39"/>
                  <a:pt x="661" y="39"/>
                </a:cubicBezTo>
                <a:cubicBezTo>
                  <a:pt x="677" y="60"/>
                  <a:pt x="677" y="60"/>
                  <a:pt x="677" y="60"/>
                </a:cubicBezTo>
                <a:cubicBezTo>
                  <a:pt x="682" y="56"/>
                  <a:pt x="682" y="56"/>
                  <a:pt x="682" y="56"/>
                </a:cubicBezTo>
                <a:cubicBezTo>
                  <a:pt x="682" y="56"/>
                  <a:pt x="682" y="56"/>
                  <a:pt x="682" y="56"/>
                </a:cubicBezTo>
                <a:close/>
                <a:moveTo>
                  <a:pt x="38" y="662"/>
                </a:moveTo>
                <a:cubicBezTo>
                  <a:pt x="35" y="658"/>
                  <a:pt x="35" y="658"/>
                  <a:pt x="35" y="658"/>
                </a:cubicBezTo>
                <a:cubicBezTo>
                  <a:pt x="15" y="675"/>
                  <a:pt x="15" y="675"/>
                  <a:pt x="15" y="675"/>
                </a:cubicBezTo>
                <a:cubicBezTo>
                  <a:pt x="19" y="680"/>
                  <a:pt x="19" y="680"/>
                  <a:pt x="19" y="680"/>
                </a:cubicBezTo>
                <a:cubicBezTo>
                  <a:pt x="29" y="690"/>
                  <a:pt x="44" y="699"/>
                  <a:pt x="55" y="705"/>
                </a:cubicBezTo>
                <a:cubicBezTo>
                  <a:pt x="59" y="707"/>
                  <a:pt x="59" y="707"/>
                  <a:pt x="59" y="707"/>
                </a:cubicBezTo>
                <a:cubicBezTo>
                  <a:pt x="72" y="685"/>
                  <a:pt x="72" y="685"/>
                  <a:pt x="72" y="685"/>
                </a:cubicBezTo>
                <a:cubicBezTo>
                  <a:pt x="67" y="682"/>
                  <a:pt x="67" y="682"/>
                  <a:pt x="67" y="682"/>
                </a:cubicBezTo>
                <a:cubicBezTo>
                  <a:pt x="54" y="675"/>
                  <a:pt x="44" y="669"/>
                  <a:pt x="38" y="662"/>
                </a:cubicBezTo>
                <a:close/>
                <a:moveTo>
                  <a:pt x="997" y="161"/>
                </a:moveTo>
                <a:cubicBezTo>
                  <a:pt x="1002" y="163"/>
                  <a:pt x="1002" y="163"/>
                  <a:pt x="1002" y="163"/>
                </a:cubicBezTo>
                <a:cubicBezTo>
                  <a:pt x="1014" y="141"/>
                  <a:pt x="1014" y="141"/>
                  <a:pt x="1014" y="141"/>
                </a:cubicBezTo>
                <a:cubicBezTo>
                  <a:pt x="1010" y="138"/>
                  <a:pt x="1010" y="138"/>
                  <a:pt x="1010" y="138"/>
                </a:cubicBezTo>
                <a:cubicBezTo>
                  <a:pt x="997" y="131"/>
                  <a:pt x="986" y="125"/>
                  <a:pt x="975" y="119"/>
                </a:cubicBezTo>
                <a:cubicBezTo>
                  <a:pt x="970" y="116"/>
                  <a:pt x="970" y="116"/>
                  <a:pt x="970" y="116"/>
                </a:cubicBezTo>
                <a:cubicBezTo>
                  <a:pt x="958" y="139"/>
                  <a:pt x="958" y="139"/>
                  <a:pt x="958" y="139"/>
                </a:cubicBezTo>
                <a:cubicBezTo>
                  <a:pt x="963" y="142"/>
                  <a:pt x="963" y="142"/>
                  <a:pt x="963" y="142"/>
                </a:cubicBezTo>
                <a:cubicBezTo>
                  <a:pt x="973" y="148"/>
                  <a:pt x="985" y="154"/>
                  <a:pt x="997" y="161"/>
                </a:cubicBezTo>
                <a:close/>
                <a:moveTo>
                  <a:pt x="888" y="102"/>
                </a:moveTo>
                <a:cubicBezTo>
                  <a:pt x="891" y="103"/>
                  <a:pt x="892" y="104"/>
                  <a:pt x="892" y="104"/>
                </a:cubicBezTo>
                <a:cubicBezTo>
                  <a:pt x="893" y="105"/>
                  <a:pt x="893" y="105"/>
                  <a:pt x="893" y="105"/>
                </a:cubicBezTo>
                <a:cubicBezTo>
                  <a:pt x="894" y="106"/>
                  <a:pt x="907" y="112"/>
                  <a:pt x="928" y="124"/>
                </a:cubicBezTo>
                <a:cubicBezTo>
                  <a:pt x="932" y="126"/>
                  <a:pt x="932" y="126"/>
                  <a:pt x="932" y="126"/>
                </a:cubicBezTo>
                <a:cubicBezTo>
                  <a:pt x="945" y="103"/>
                  <a:pt x="945" y="103"/>
                  <a:pt x="945" y="103"/>
                </a:cubicBezTo>
                <a:cubicBezTo>
                  <a:pt x="940" y="100"/>
                  <a:pt x="940" y="100"/>
                  <a:pt x="940" y="100"/>
                </a:cubicBezTo>
                <a:cubicBezTo>
                  <a:pt x="917" y="88"/>
                  <a:pt x="909" y="84"/>
                  <a:pt x="906" y="82"/>
                </a:cubicBezTo>
                <a:cubicBezTo>
                  <a:pt x="906" y="82"/>
                  <a:pt x="906" y="82"/>
                  <a:pt x="906" y="82"/>
                </a:cubicBezTo>
                <a:cubicBezTo>
                  <a:pt x="906" y="82"/>
                  <a:pt x="900" y="78"/>
                  <a:pt x="891" y="73"/>
                </a:cubicBezTo>
                <a:cubicBezTo>
                  <a:pt x="887" y="69"/>
                  <a:pt x="887" y="69"/>
                  <a:pt x="887" y="69"/>
                </a:cubicBezTo>
                <a:cubicBezTo>
                  <a:pt x="873" y="91"/>
                  <a:pt x="873" y="91"/>
                  <a:pt x="873" y="91"/>
                </a:cubicBezTo>
                <a:cubicBezTo>
                  <a:pt x="877" y="94"/>
                  <a:pt x="877" y="94"/>
                  <a:pt x="877" y="94"/>
                </a:cubicBezTo>
                <a:cubicBezTo>
                  <a:pt x="882" y="97"/>
                  <a:pt x="886" y="100"/>
                  <a:pt x="888" y="102"/>
                </a:cubicBezTo>
                <a:close/>
                <a:moveTo>
                  <a:pt x="304" y="266"/>
                </a:moveTo>
                <a:cubicBezTo>
                  <a:pt x="291" y="242"/>
                  <a:pt x="291" y="242"/>
                  <a:pt x="291" y="242"/>
                </a:cubicBezTo>
                <a:cubicBezTo>
                  <a:pt x="247" y="268"/>
                  <a:pt x="247" y="268"/>
                  <a:pt x="247" y="268"/>
                </a:cubicBezTo>
                <a:cubicBezTo>
                  <a:pt x="260" y="290"/>
                  <a:pt x="260" y="290"/>
                  <a:pt x="260" y="290"/>
                </a:cubicBezTo>
                <a:cubicBezTo>
                  <a:pt x="304" y="266"/>
                  <a:pt x="304" y="266"/>
                  <a:pt x="304" y="266"/>
                </a:cubicBezTo>
                <a:cubicBezTo>
                  <a:pt x="304" y="266"/>
                  <a:pt x="304" y="266"/>
                  <a:pt x="304" y="266"/>
                </a:cubicBezTo>
                <a:close/>
                <a:moveTo>
                  <a:pt x="1073" y="766"/>
                </a:moveTo>
                <a:cubicBezTo>
                  <a:pt x="1085" y="787"/>
                  <a:pt x="1085" y="787"/>
                  <a:pt x="1085" y="787"/>
                </a:cubicBezTo>
                <a:cubicBezTo>
                  <a:pt x="1129" y="762"/>
                  <a:pt x="1129" y="762"/>
                  <a:pt x="1129" y="762"/>
                </a:cubicBezTo>
                <a:cubicBezTo>
                  <a:pt x="1117" y="740"/>
                  <a:pt x="1117" y="740"/>
                  <a:pt x="1117" y="740"/>
                </a:cubicBezTo>
                <a:cubicBezTo>
                  <a:pt x="1073" y="766"/>
                  <a:pt x="1073" y="766"/>
                  <a:pt x="1073" y="766"/>
                </a:cubicBezTo>
                <a:cubicBezTo>
                  <a:pt x="1073" y="766"/>
                  <a:pt x="1073" y="766"/>
                  <a:pt x="1073" y="766"/>
                </a:cubicBezTo>
                <a:close/>
                <a:moveTo>
                  <a:pt x="974" y="824"/>
                </a:moveTo>
                <a:cubicBezTo>
                  <a:pt x="961" y="831"/>
                  <a:pt x="950" y="838"/>
                  <a:pt x="940" y="844"/>
                </a:cubicBezTo>
                <a:cubicBezTo>
                  <a:pt x="936" y="847"/>
                  <a:pt x="936" y="847"/>
                  <a:pt x="936" y="847"/>
                </a:cubicBezTo>
                <a:cubicBezTo>
                  <a:pt x="949" y="870"/>
                  <a:pt x="949" y="870"/>
                  <a:pt x="949" y="870"/>
                </a:cubicBezTo>
                <a:cubicBezTo>
                  <a:pt x="953" y="867"/>
                  <a:pt x="953" y="867"/>
                  <a:pt x="953" y="867"/>
                </a:cubicBezTo>
                <a:cubicBezTo>
                  <a:pt x="964" y="860"/>
                  <a:pt x="975" y="853"/>
                  <a:pt x="987" y="846"/>
                </a:cubicBezTo>
                <a:cubicBezTo>
                  <a:pt x="992" y="844"/>
                  <a:pt x="992" y="844"/>
                  <a:pt x="992" y="844"/>
                </a:cubicBezTo>
                <a:cubicBezTo>
                  <a:pt x="979" y="821"/>
                  <a:pt x="979" y="821"/>
                  <a:pt x="979" y="821"/>
                </a:cubicBezTo>
                <a:cubicBezTo>
                  <a:pt x="974" y="824"/>
                  <a:pt x="974" y="824"/>
                  <a:pt x="974" y="824"/>
                </a:cubicBezTo>
                <a:cubicBezTo>
                  <a:pt x="974" y="824"/>
                  <a:pt x="974" y="824"/>
                  <a:pt x="974" y="824"/>
                </a:cubicBezTo>
                <a:close/>
                <a:moveTo>
                  <a:pt x="1043" y="783"/>
                </a:moveTo>
                <a:cubicBezTo>
                  <a:pt x="1031" y="789"/>
                  <a:pt x="1019" y="796"/>
                  <a:pt x="1008" y="803"/>
                </a:cubicBezTo>
                <a:cubicBezTo>
                  <a:pt x="1003" y="806"/>
                  <a:pt x="1003" y="806"/>
                  <a:pt x="1003" y="806"/>
                </a:cubicBezTo>
                <a:cubicBezTo>
                  <a:pt x="1016" y="828"/>
                  <a:pt x="1016" y="828"/>
                  <a:pt x="1016" y="828"/>
                </a:cubicBezTo>
                <a:cubicBezTo>
                  <a:pt x="1021" y="825"/>
                  <a:pt x="1021" y="825"/>
                  <a:pt x="1021" y="825"/>
                </a:cubicBezTo>
                <a:cubicBezTo>
                  <a:pt x="1033" y="819"/>
                  <a:pt x="1045" y="813"/>
                  <a:pt x="1056" y="805"/>
                </a:cubicBezTo>
                <a:cubicBezTo>
                  <a:pt x="1062" y="803"/>
                  <a:pt x="1062" y="803"/>
                  <a:pt x="1062" y="803"/>
                </a:cubicBezTo>
                <a:cubicBezTo>
                  <a:pt x="1048" y="780"/>
                  <a:pt x="1048" y="780"/>
                  <a:pt x="1048" y="780"/>
                </a:cubicBezTo>
                <a:cubicBezTo>
                  <a:pt x="1043" y="783"/>
                  <a:pt x="1043" y="783"/>
                  <a:pt x="1043" y="783"/>
                </a:cubicBezTo>
                <a:cubicBezTo>
                  <a:pt x="1043" y="783"/>
                  <a:pt x="1043" y="783"/>
                  <a:pt x="1043" y="783"/>
                </a:cubicBezTo>
                <a:close/>
                <a:moveTo>
                  <a:pt x="838" y="909"/>
                </a:moveTo>
                <a:cubicBezTo>
                  <a:pt x="824" y="920"/>
                  <a:pt x="816" y="927"/>
                  <a:pt x="812" y="934"/>
                </a:cubicBezTo>
                <a:cubicBezTo>
                  <a:pt x="811" y="936"/>
                  <a:pt x="809" y="938"/>
                  <a:pt x="808" y="941"/>
                </a:cubicBezTo>
                <a:cubicBezTo>
                  <a:pt x="805" y="946"/>
                  <a:pt x="805" y="946"/>
                  <a:pt x="805" y="946"/>
                </a:cubicBezTo>
                <a:cubicBezTo>
                  <a:pt x="827" y="959"/>
                  <a:pt x="827" y="959"/>
                  <a:pt x="827" y="959"/>
                </a:cubicBezTo>
                <a:cubicBezTo>
                  <a:pt x="830" y="955"/>
                  <a:pt x="830" y="955"/>
                  <a:pt x="830" y="955"/>
                </a:cubicBezTo>
                <a:cubicBezTo>
                  <a:pt x="832" y="953"/>
                  <a:pt x="832" y="950"/>
                  <a:pt x="834" y="948"/>
                </a:cubicBezTo>
                <a:cubicBezTo>
                  <a:pt x="835" y="947"/>
                  <a:pt x="838" y="942"/>
                  <a:pt x="854" y="930"/>
                </a:cubicBezTo>
                <a:cubicBezTo>
                  <a:pt x="858" y="926"/>
                  <a:pt x="858" y="926"/>
                  <a:pt x="858" y="926"/>
                </a:cubicBezTo>
                <a:cubicBezTo>
                  <a:pt x="843" y="906"/>
                  <a:pt x="843" y="906"/>
                  <a:pt x="843" y="906"/>
                </a:cubicBezTo>
                <a:cubicBezTo>
                  <a:pt x="838" y="909"/>
                  <a:pt x="838" y="909"/>
                  <a:pt x="838" y="909"/>
                </a:cubicBezTo>
                <a:cubicBezTo>
                  <a:pt x="838" y="909"/>
                  <a:pt x="838" y="909"/>
                  <a:pt x="838" y="909"/>
                </a:cubicBezTo>
                <a:close/>
                <a:moveTo>
                  <a:pt x="905" y="864"/>
                </a:moveTo>
                <a:cubicBezTo>
                  <a:pt x="894" y="872"/>
                  <a:pt x="882" y="879"/>
                  <a:pt x="872" y="886"/>
                </a:cubicBezTo>
                <a:cubicBezTo>
                  <a:pt x="868" y="889"/>
                  <a:pt x="868" y="889"/>
                  <a:pt x="868" y="889"/>
                </a:cubicBezTo>
                <a:cubicBezTo>
                  <a:pt x="882" y="910"/>
                  <a:pt x="882" y="910"/>
                  <a:pt x="882" y="910"/>
                </a:cubicBezTo>
                <a:cubicBezTo>
                  <a:pt x="886" y="907"/>
                  <a:pt x="886" y="907"/>
                  <a:pt x="886" y="907"/>
                </a:cubicBezTo>
                <a:cubicBezTo>
                  <a:pt x="897" y="901"/>
                  <a:pt x="908" y="894"/>
                  <a:pt x="919" y="887"/>
                </a:cubicBezTo>
                <a:cubicBezTo>
                  <a:pt x="924" y="884"/>
                  <a:pt x="924" y="884"/>
                  <a:pt x="924" y="884"/>
                </a:cubicBezTo>
                <a:cubicBezTo>
                  <a:pt x="911" y="861"/>
                  <a:pt x="911" y="861"/>
                  <a:pt x="911" y="861"/>
                </a:cubicBezTo>
                <a:cubicBezTo>
                  <a:pt x="905" y="864"/>
                  <a:pt x="905" y="864"/>
                  <a:pt x="905" y="864"/>
                </a:cubicBezTo>
                <a:cubicBezTo>
                  <a:pt x="905" y="864"/>
                  <a:pt x="905" y="864"/>
                  <a:pt x="905" y="864"/>
                </a:cubicBezTo>
                <a:close/>
                <a:moveTo>
                  <a:pt x="1140" y="726"/>
                </a:moveTo>
                <a:cubicBezTo>
                  <a:pt x="1155" y="748"/>
                  <a:pt x="1155" y="748"/>
                  <a:pt x="1155" y="748"/>
                </a:cubicBezTo>
                <a:cubicBezTo>
                  <a:pt x="1199" y="723"/>
                  <a:pt x="1199" y="723"/>
                  <a:pt x="1199" y="723"/>
                </a:cubicBezTo>
                <a:cubicBezTo>
                  <a:pt x="1184" y="701"/>
                  <a:pt x="1184" y="701"/>
                  <a:pt x="1184" y="701"/>
                </a:cubicBezTo>
                <a:cubicBezTo>
                  <a:pt x="1140" y="726"/>
                  <a:pt x="1140" y="726"/>
                  <a:pt x="1140" y="726"/>
                </a:cubicBezTo>
                <a:cubicBezTo>
                  <a:pt x="1140" y="726"/>
                  <a:pt x="1140" y="726"/>
                  <a:pt x="1140" y="726"/>
                </a:cubicBezTo>
                <a:close/>
                <a:moveTo>
                  <a:pt x="48" y="303"/>
                </a:moveTo>
                <a:cubicBezTo>
                  <a:pt x="43" y="306"/>
                  <a:pt x="37" y="310"/>
                  <a:pt x="32" y="317"/>
                </a:cubicBezTo>
                <a:cubicBezTo>
                  <a:pt x="28" y="322"/>
                  <a:pt x="28" y="322"/>
                  <a:pt x="28" y="322"/>
                </a:cubicBezTo>
                <a:cubicBezTo>
                  <a:pt x="48" y="339"/>
                  <a:pt x="48" y="339"/>
                  <a:pt x="48" y="339"/>
                </a:cubicBezTo>
                <a:cubicBezTo>
                  <a:pt x="51" y="334"/>
                  <a:pt x="51" y="334"/>
                  <a:pt x="51" y="334"/>
                </a:cubicBezTo>
                <a:cubicBezTo>
                  <a:pt x="54" y="330"/>
                  <a:pt x="58" y="328"/>
                  <a:pt x="61" y="327"/>
                </a:cubicBezTo>
                <a:cubicBezTo>
                  <a:pt x="61" y="327"/>
                  <a:pt x="63" y="325"/>
                  <a:pt x="74" y="328"/>
                </a:cubicBezTo>
                <a:cubicBezTo>
                  <a:pt x="80" y="330"/>
                  <a:pt x="80" y="330"/>
                  <a:pt x="80" y="330"/>
                </a:cubicBezTo>
                <a:cubicBezTo>
                  <a:pt x="86" y="305"/>
                  <a:pt x="86" y="305"/>
                  <a:pt x="86" y="305"/>
                </a:cubicBezTo>
                <a:cubicBezTo>
                  <a:pt x="81" y="304"/>
                  <a:pt x="81" y="304"/>
                  <a:pt x="81" y="304"/>
                </a:cubicBezTo>
                <a:cubicBezTo>
                  <a:pt x="67" y="299"/>
                  <a:pt x="57" y="299"/>
                  <a:pt x="48" y="303"/>
                </a:cubicBezTo>
                <a:close/>
                <a:moveTo>
                  <a:pt x="1338" y="556"/>
                </a:moveTo>
                <a:cubicBezTo>
                  <a:pt x="1336" y="570"/>
                  <a:pt x="1333" y="583"/>
                  <a:pt x="1330" y="593"/>
                </a:cubicBezTo>
                <a:cubicBezTo>
                  <a:pt x="1328" y="598"/>
                  <a:pt x="1328" y="598"/>
                  <a:pt x="1328" y="598"/>
                </a:cubicBezTo>
                <a:cubicBezTo>
                  <a:pt x="1353" y="606"/>
                  <a:pt x="1353" y="606"/>
                  <a:pt x="1353" y="606"/>
                </a:cubicBezTo>
                <a:cubicBezTo>
                  <a:pt x="1355" y="601"/>
                  <a:pt x="1355" y="601"/>
                  <a:pt x="1355" y="601"/>
                </a:cubicBezTo>
                <a:cubicBezTo>
                  <a:pt x="1358" y="590"/>
                  <a:pt x="1361" y="576"/>
                  <a:pt x="1363" y="561"/>
                </a:cubicBezTo>
                <a:cubicBezTo>
                  <a:pt x="1364" y="555"/>
                  <a:pt x="1364" y="555"/>
                  <a:pt x="1364" y="555"/>
                </a:cubicBezTo>
                <a:cubicBezTo>
                  <a:pt x="1339" y="551"/>
                  <a:pt x="1339" y="551"/>
                  <a:pt x="1339" y="551"/>
                </a:cubicBezTo>
                <a:cubicBezTo>
                  <a:pt x="1338" y="556"/>
                  <a:pt x="1338" y="556"/>
                  <a:pt x="1338" y="556"/>
                </a:cubicBezTo>
                <a:cubicBezTo>
                  <a:pt x="1338" y="556"/>
                  <a:pt x="1338" y="556"/>
                  <a:pt x="1338" y="556"/>
                </a:cubicBezTo>
                <a:close/>
                <a:moveTo>
                  <a:pt x="1344" y="474"/>
                </a:moveTo>
                <a:cubicBezTo>
                  <a:pt x="1344" y="480"/>
                  <a:pt x="1344" y="480"/>
                  <a:pt x="1344" y="480"/>
                </a:cubicBezTo>
                <a:cubicBezTo>
                  <a:pt x="1344" y="493"/>
                  <a:pt x="1344" y="506"/>
                  <a:pt x="1342" y="518"/>
                </a:cubicBezTo>
                <a:cubicBezTo>
                  <a:pt x="1342" y="524"/>
                  <a:pt x="1342" y="524"/>
                  <a:pt x="1342" y="524"/>
                </a:cubicBezTo>
                <a:cubicBezTo>
                  <a:pt x="1367" y="526"/>
                  <a:pt x="1367" y="526"/>
                  <a:pt x="1367" y="526"/>
                </a:cubicBezTo>
                <a:cubicBezTo>
                  <a:pt x="1367" y="520"/>
                  <a:pt x="1367" y="520"/>
                  <a:pt x="1367" y="520"/>
                </a:cubicBezTo>
                <a:cubicBezTo>
                  <a:pt x="1368" y="507"/>
                  <a:pt x="1369" y="493"/>
                  <a:pt x="1369" y="480"/>
                </a:cubicBezTo>
                <a:cubicBezTo>
                  <a:pt x="1369" y="474"/>
                  <a:pt x="1369" y="474"/>
                  <a:pt x="1369" y="474"/>
                </a:cubicBezTo>
                <a:cubicBezTo>
                  <a:pt x="1344" y="474"/>
                  <a:pt x="1344" y="474"/>
                  <a:pt x="1344" y="474"/>
                </a:cubicBezTo>
                <a:cubicBezTo>
                  <a:pt x="1344" y="474"/>
                  <a:pt x="1344" y="474"/>
                  <a:pt x="1344" y="474"/>
                </a:cubicBezTo>
                <a:close/>
                <a:moveTo>
                  <a:pt x="791" y="972"/>
                </a:moveTo>
                <a:cubicBezTo>
                  <a:pt x="789" y="977"/>
                  <a:pt x="789" y="977"/>
                  <a:pt x="789" y="977"/>
                </a:cubicBezTo>
                <a:cubicBezTo>
                  <a:pt x="782" y="989"/>
                  <a:pt x="777" y="1000"/>
                  <a:pt x="771" y="1009"/>
                </a:cubicBezTo>
                <a:cubicBezTo>
                  <a:pt x="767" y="1014"/>
                  <a:pt x="767" y="1014"/>
                  <a:pt x="767" y="1014"/>
                </a:cubicBezTo>
                <a:cubicBezTo>
                  <a:pt x="789" y="1028"/>
                  <a:pt x="789" y="1028"/>
                  <a:pt x="789" y="1028"/>
                </a:cubicBezTo>
                <a:cubicBezTo>
                  <a:pt x="792" y="1024"/>
                  <a:pt x="792" y="1024"/>
                  <a:pt x="792" y="1024"/>
                </a:cubicBezTo>
                <a:cubicBezTo>
                  <a:pt x="799" y="1014"/>
                  <a:pt x="805" y="1002"/>
                  <a:pt x="812" y="988"/>
                </a:cubicBezTo>
                <a:cubicBezTo>
                  <a:pt x="814" y="984"/>
                  <a:pt x="814" y="984"/>
                  <a:pt x="814" y="984"/>
                </a:cubicBezTo>
                <a:cubicBezTo>
                  <a:pt x="804" y="977"/>
                  <a:pt x="804" y="977"/>
                  <a:pt x="804" y="977"/>
                </a:cubicBezTo>
                <a:cubicBezTo>
                  <a:pt x="791" y="972"/>
                  <a:pt x="791" y="972"/>
                  <a:pt x="791" y="972"/>
                </a:cubicBezTo>
                <a:cubicBezTo>
                  <a:pt x="791" y="972"/>
                  <a:pt x="791" y="972"/>
                  <a:pt x="791" y="972"/>
                </a:cubicBezTo>
                <a:close/>
                <a:moveTo>
                  <a:pt x="1249" y="662"/>
                </a:moveTo>
                <a:cubicBezTo>
                  <a:pt x="1238" y="669"/>
                  <a:pt x="1226" y="676"/>
                  <a:pt x="1214" y="683"/>
                </a:cubicBezTo>
                <a:cubicBezTo>
                  <a:pt x="1210" y="686"/>
                  <a:pt x="1210" y="686"/>
                  <a:pt x="1210" y="686"/>
                </a:cubicBezTo>
                <a:cubicBezTo>
                  <a:pt x="1222" y="709"/>
                  <a:pt x="1222" y="709"/>
                  <a:pt x="1222" y="709"/>
                </a:cubicBezTo>
                <a:cubicBezTo>
                  <a:pt x="1228" y="706"/>
                  <a:pt x="1228" y="706"/>
                  <a:pt x="1228" y="706"/>
                </a:cubicBezTo>
                <a:cubicBezTo>
                  <a:pt x="1240" y="698"/>
                  <a:pt x="1252" y="691"/>
                  <a:pt x="1262" y="685"/>
                </a:cubicBezTo>
                <a:cubicBezTo>
                  <a:pt x="1267" y="682"/>
                  <a:pt x="1267" y="682"/>
                  <a:pt x="1267" y="682"/>
                </a:cubicBezTo>
                <a:cubicBezTo>
                  <a:pt x="1253" y="660"/>
                  <a:pt x="1253" y="660"/>
                  <a:pt x="1253" y="660"/>
                </a:cubicBezTo>
                <a:cubicBezTo>
                  <a:pt x="1249" y="662"/>
                  <a:pt x="1249" y="662"/>
                  <a:pt x="1249" y="662"/>
                </a:cubicBezTo>
                <a:cubicBezTo>
                  <a:pt x="1249" y="662"/>
                  <a:pt x="1249" y="662"/>
                  <a:pt x="1249" y="662"/>
                </a:cubicBezTo>
                <a:close/>
                <a:moveTo>
                  <a:pt x="1314" y="619"/>
                </a:moveTo>
                <a:cubicBezTo>
                  <a:pt x="1307" y="625"/>
                  <a:pt x="1297" y="632"/>
                  <a:pt x="1283" y="641"/>
                </a:cubicBezTo>
                <a:cubicBezTo>
                  <a:pt x="1278" y="645"/>
                  <a:pt x="1278" y="645"/>
                  <a:pt x="1278" y="645"/>
                </a:cubicBezTo>
                <a:cubicBezTo>
                  <a:pt x="1292" y="666"/>
                  <a:pt x="1292" y="666"/>
                  <a:pt x="1292" y="666"/>
                </a:cubicBezTo>
                <a:cubicBezTo>
                  <a:pt x="1297" y="663"/>
                  <a:pt x="1297" y="663"/>
                  <a:pt x="1297" y="663"/>
                </a:cubicBezTo>
                <a:cubicBezTo>
                  <a:pt x="1312" y="653"/>
                  <a:pt x="1323" y="646"/>
                  <a:pt x="1330" y="640"/>
                </a:cubicBezTo>
                <a:cubicBezTo>
                  <a:pt x="1334" y="636"/>
                  <a:pt x="1334" y="636"/>
                  <a:pt x="1334" y="636"/>
                </a:cubicBezTo>
                <a:cubicBezTo>
                  <a:pt x="1318" y="616"/>
                  <a:pt x="1318" y="616"/>
                  <a:pt x="1318" y="616"/>
                </a:cubicBezTo>
                <a:cubicBezTo>
                  <a:pt x="1314" y="619"/>
                  <a:pt x="1314" y="619"/>
                  <a:pt x="1314" y="619"/>
                </a:cubicBezTo>
                <a:cubicBezTo>
                  <a:pt x="1314" y="619"/>
                  <a:pt x="1314" y="619"/>
                  <a:pt x="1314" y="619"/>
                </a:cubicBezTo>
                <a:close/>
                <a:moveTo>
                  <a:pt x="318" y="798"/>
                </a:moveTo>
                <a:cubicBezTo>
                  <a:pt x="314" y="795"/>
                  <a:pt x="314" y="795"/>
                  <a:pt x="314" y="795"/>
                </a:cubicBezTo>
                <a:cubicBezTo>
                  <a:pt x="300" y="818"/>
                  <a:pt x="300" y="818"/>
                  <a:pt x="300" y="818"/>
                </a:cubicBezTo>
                <a:cubicBezTo>
                  <a:pt x="306" y="821"/>
                  <a:pt x="306" y="821"/>
                  <a:pt x="306" y="821"/>
                </a:cubicBezTo>
                <a:cubicBezTo>
                  <a:pt x="317" y="828"/>
                  <a:pt x="328" y="834"/>
                  <a:pt x="339" y="841"/>
                </a:cubicBezTo>
                <a:cubicBezTo>
                  <a:pt x="344" y="844"/>
                  <a:pt x="344" y="844"/>
                  <a:pt x="344" y="844"/>
                </a:cubicBezTo>
                <a:cubicBezTo>
                  <a:pt x="357" y="821"/>
                  <a:pt x="357" y="821"/>
                  <a:pt x="357" y="821"/>
                </a:cubicBezTo>
                <a:cubicBezTo>
                  <a:pt x="353" y="818"/>
                  <a:pt x="353" y="818"/>
                  <a:pt x="353" y="818"/>
                </a:cubicBezTo>
                <a:cubicBezTo>
                  <a:pt x="341" y="812"/>
                  <a:pt x="330" y="805"/>
                  <a:pt x="318" y="798"/>
                </a:cubicBezTo>
                <a:close/>
                <a:moveTo>
                  <a:pt x="368" y="858"/>
                </a:moveTo>
                <a:cubicBezTo>
                  <a:pt x="413" y="883"/>
                  <a:pt x="413" y="883"/>
                  <a:pt x="413" y="883"/>
                </a:cubicBezTo>
                <a:cubicBezTo>
                  <a:pt x="425" y="861"/>
                  <a:pt x="425" y="861"/>
                  <a:pt x="425" y="861"/>
                </a:cubicBezTo>
                <a:cubicBezTo>
                  <a:pt x="381" y="834"/>
                  <a:pt x="381" y="834"/>
                  <a:pt x="381" y="834"/>
                </a:cubicBezTo>
                <a:cubicBezTo>
                  <a:pt x="368" y="858"/>
                  <a:pt x="368" y="858"/>
                  <a:pt x="368" y="858"/>
                </a:cubicBezTo>
                <a:cubicBezTo>
                  <a:pt x="368" y="858"/>
                  <a:pt x="368" y="858"/>
                  <a:pt x="368" y="858"/>
                </a:cubicBezTo>
                <a:close/>
                <a:moveTo>
                  <a:pt x="249" y="759"/>
                </a:moveTo>
                <a:cubicBezTo>
                  <a:pt x="244" y="756"/>
                  <a:pt x="244" y="756"/>
                  <a:pt x="244" y="756"/>
                </a:cubicBezTo>
                <a:cubicBezTo>
                  <a:pt x="231" y="779"/>
                  <a:pt x="231" y="779"/>
                  <a:pt x="231" y="779"/>
                </a:cubicBezTo>
                <a:cubicBezTo>
                  <a:pt x="236" y="781"/>
                  <a:pt x="236" y="781"/>
                  <a:pt x="236" y="781"/>
                </a:cubicBezTo>
                <a:cubicBezTo>
                  <a:pt x="247" y="787"/>
                  <a:pt x="259" y="794"/>
                  <a:pt x="271" y="801"/>
                </a:cubicBezTo>
                <a:cubicBezTo>
                  <a:pt x="276" y="803"/>
                  <a:pt x="276" y="803"/>
                  <a:pt x="276" y="803"/>
                </a:cubicBezTo>
                <a:cubicBezTo>
                  <a:pt x="289" y="781"/>
                  <a:pt x="289" y="781"/>
                  <a:pt x="289" y="781"/>
                </a:cubicBezTo>
                <a:cubicBezTo>
                  <a:pt x="284" y="778"/>
                  <a:pt x="284" y="778"/>
                  <a:pt x="284" y="778"/>
                </a:cubicBezTo>
                <a:cubicBezTo>
                  <a:pt x="271" y="771"/>
                  <a:pt x="260" y="765"/>
                  <a:pt x="249" y="759"/>
                </a:cubicBezTo>
                <a:close/>
                <a:moveTo>
                  <a:pt x="179" y="721"/>
                </a:moveTo>
                <a:cubicBezTo>
                  <a:pt x="174" y="718"/>
                  <a:pt x="174" y="718"/>
                  <a:pt x="174" y="718"/>
                </a:cubicBezTo>
                <a:cubicBezTo>
                  <a:pt x="162" y="741"/>
                  <a:pt x="162" y="741"/>
                  <a:pt x="162" y="741"/>
                </a:cubicBezTo>
                <a:cubicBezTo>
                  <a:pt x="167" y="744"/>
                  <a:pt x="167" y="744"/>
                  <a:pt x="167" y="744"/>
                </a:cubicBezTo>
                <a:cubicBezTo>
                  <a:pt x="177" y="749"/>
                  <a:pt x="188" y="756"/>
                  <a:pt x="202" y="762"/>
                </a:cubicBezTo>
                <a:cubicBezTo>
                  <a:pt x="206" y="765"/>
                  <a:pt x="206" y="765"/>
                  <a:pt x="206" y="765"/>
                </a:cubicBezTo>
                <a:cubicBezTo>
                  <a:pt x="219" y="742"/>
                  <a:pt x="219" y="742"/>
                  <a:pt x="219" y="742"/>
                </a:cubicBezTo>
                <a:cubicBezTo>
                  <a:pt x="214" y="740"/>
                  <a:pt x="214" y="740"/>
                  <a:pt x="214" y="740"/>
                </a:cubicBezTo>
                <a:cubicBezTo>
                  <a:pt x="200" y="732"/>
                  <a:pt x="188" y="726"/>
                  <a:pt x="179" y="721"/>
                </a:cubicBezTo>
                <a:close/>
                <a:moveTo>
                  <a:pt x="133" y="704"/>
                </a:moveTo>
                <a:cubicBezTo>
                  <a:pt x="131" y="704"/>
                  <a:pt x="131" y="704"/>
                  <a:pt x="131" y="704"/>
                </a:cubicBezTo>
                <a:cubicBezTo>
                  <a:pt x="124" y="704"/>
                  <a:pt x="114" y="702"/>
                  <a:pt x="101" y="698"/>
                </a:cubicBezTo>
                <a:cubicBezTo>
                  <a:pt x="96" y="696"/>
                  <a:pt x="96" y="696"/>
                  <a:pt x="96" y="696"/>
                </a:cubicBezTo>
                <a:cubicBezTo>
                  <a:pt x="88" y="721"/>
                  <a:pt x="88" y="721"/>
                  <a:pt x="88" y="721"/>
                </a:cubicBezTo>
                <a:cubicBezTo>
                  <a:pt x="93" y="722"/>
                  <a:pt x="93" y="722"/>
                  <a:pt x="93" y="722"/>
                </a:cubicBezTo>
                <a:cubicBezTo>
                  <a:pt x="103" y="726"/>
                  <a:pt x="117" y="729"/>
                  <a:pt x="129" y="729"/>
                </a:cubicBezTo>
                <a:cubicBezTo>
                  <a:pt x="130" y="729"/>
                  <a:pt x="132" y="729"/>
                  <a:pt x="133" y="729"/>
                </a:cubicBezTo>
                <a:cubicBezTo>
                  <a:pt x="133" y="729"/>
                  <a:pt x="133" y="729"/>
                  <a:pt x="133" y="729"/>
                </a:cubicBezTo>
                <a:cubicBezTo>
                  <a:pt x="139" y="731"/>
                  <a:pt x="139" y="731"/>
                  <a:pt x="139" y="731"/>
                </a:cubicBezTo>
                <a:cubicBezTo>
                  <a:pt x="144" y="706"/>
                  <a:pt x="144" y="706"/>
                  <a:pt x="144" y="706"/>
                </a:cubicBezTo>
                <a:cubicBezTo>
                  <a:pt x="139" y="704"/>
                  <a:pt x="139" y="704"/>
                  <a:pt x="139" y="704"/>
                </a:cubicBezTo>
                <a:cubicBezTo>
                  <a:pt x="137" y="704"/>
                  <a:pt x="135" y="704"/>
                  <a:pt x="133" y="704"/>
                </a:cubicBezTo>
                <a:close/>
                <a:moveTo>
                  <a:pt x="748" y="1029"/>
                </a:moveTo>
                <a:cubicBezTo>
                  <a:pt x="747" y="1029"/>
                  <a:pt x="747" y="1029"/>
                  <a:pt x="745" y="1030"/>
                </a:cubicBezTo>
                <a:cubicBezTo>
                  <a:pt x="738" y="1031"/>
                  <a:pt x="726" y="1031"/>
                  <a:pt x="714" y="1030"/>
                </a:cubicBezTo>
                <a:cubicBezTo>
                  <a:pt x="708" y="1029"/>
                  <a:pt x="708" y="1029"/>
                  <a:pt x="708" y="1029"/>
                </a:cubicBezTo>
                <a:cubicBezTo>
                  <a:pt x="706" y="1055"/>
                  <a:pt x="706" y="1055"/>
                  <a:pt x="706" y="1055"/>
                </a:cubicBezTo>
                <a:cubicBezTo>
                  <a:pt x="711" y="1056"/>
                  <a:pt x="711" y="1056"/>
                  <a:pt x="711" y="1056"/>
                </a:cubicBezTo>
                <a:cubicBezTo>
                  <a:pt x="718" y="1057"/>
                  <a:pt x="724" y="1057"/>
                  <a:pt x="729" y="1057"/>
                </a:cubicBezTo>
                <a:cubicBezTo>
                  <a:pt x="738" y="1057"/>
                  <a:pt x="744" y="1057"/>
                  <a:pt x="750" y="1055"/>
                </a:cubicBezTo>
                <a:cubicBezTo>
                  <a:pt x="752" y="1055"/>
                  <a:pt x="754" y="1055"/>
                  <a:pt x="756" y="1054"/>
                </a:cubicBezTo>
                <a:cubicBezTo>
                  <a:pt x="761" y="1052"/>
                  <a:pt x="761" y="1052"/>
                  <a:pt x="761" y="1052"/>
                </a:cubicBezTo>
                <a:cubicBezTo>
                  <a:pt x="753" y="1027"/>
                  <a:pt x="753" y="1027"/>
                  <a:pt x="753" y="1027"/>
                </a:cubicBezTo>
                <a:cubicBezTo>
                  <a:pt x="748" y="1029"/>
                  <a:pt x="748" y="1029"/>
                  <a:pt x="748" y="1029"/>
                </a:cubicBezTo>
                <a:cubicBezTo>
                  <a:pt x="748" y="1029"/>
                  <a:pt x="748" y="1029"/>
                  <a:pt x="748" y="1029"/>
                </a:cubicBezTo>
                <a:close/>
                <a:moveTo>
                  <a:pt x="606" y="985"/>
                </a:moveTo>
                <a:cubicBezTo>
                  <a:pt x="606" y="984"/>
                  <a:pt x="606" y="984"/>
                  <a:pt x="606" y="984"/>
                </a:cubicBezTo>
                <a:cubicBezTo>
                  <a:pt x="602" y="978"/>
                  <a:pt x="598" y="970"/>
                  <a:pt x="594" y="964"/>
                </a:cubicBezTo>
                <a:cubicBezTo>
                  <a:pt x="591" y="959"/>
                  <a:pt x="591" y="959"/>
                  <a:pt x="591" y="959"/>
                </a:cubicBezTo>
                <a:cubicBezTo>
                  <a:pt x="568" y="973"/>
                  <a:pt x="568" y="973"/>
                  <a:pt x="568" y="973"/>
                </a:cubicBezTo>
                <a:cubicBezTo>
                  <a:pt x="571" y="979"/>
                  <a:pt x="571" y="979"/>
                  <a:pt x="571" y="979"/>
                </a:cubicBezTo>
                <a:cubicBezTo>
                  <a:pt x="575" y="985"/>
                  <a:pt x="579" y="991"/>
                  <a:pt x="582" y="997"/>
                </a:cubicBezTo>
                <a:cubicBezTo>
                  <a:pt x="585" y="1002"/>
                  <a:pt x="589" y="1008"/>
                  <a:pt x="592" y="1013"/>
                </a:cubicBezTo>
                <a:cubicBezTo>
                  <a:pt x="595" y="1017"/>
                  <a:pt x="595" y="1017"/>
                  <a:pt x="595" y="1017"/>
                </a:cubicBezTo>
                <a:cubicBezTo>
                  <a:pt x="617" y="1003"/>
                  <a:pt x="617" y="1003"/>
                  <a:pt x="617" y="1003"/>
                </a:cubicBezTo>
                <a:cubicBezTo>
                  <a:pt x="614" y="998"/>
                  <a:pt x="614" y="998"/>
                  <a:pt x="614" y="998"/>
                </a:cubicBezTo>
                <a:cubicBezTo>
                  <a:pt x="612" y="994"/>
                  <a:pt x="609" y="990"/>
                  <a:pt x="606" y="985"/>
                </a:cubicBezTo>
                <a:close/>
                <a:moveTo>
                  <a:pt x="524" y="917"/>
                </a:moveTo>
                <a:cubicBezTo>
                  <a:pt x="519" y="914"/>
                  <a:pt x="519" y="914"/>
                  <a:pt x="519" y="914"/>
                </a:cubicBezTo>
                <a:cubicBezTo>
                  <a:pt x="507" y="937"/>
                  <a:pt x="507" y="937"/>
                  <a:pt x="507" y="937"/>
                </a:cubicBezTo>
                <a:cubicBezTo>
                  <a:pt x="511" y="940"/>
                  <a:pt x="511" y="940"/>
                  <a:pt x="511" y="940"/>
                </a:cubicBezTo>
                <a:cubicBezTo>
                  <a:pt x="538" y="955"/>
                  <a:pt x="545" y="958"/>
                  <a:pt x="549" y="958"/>
                </a:cubicBezTo>
                <a:cubicBezTo>
                  <a:pt x="555" y="961"/>
                  <a:pt x="555" y="961"/>
                  <a:pt x="555" y="961"/>
                </a:cubicBezTo>
                <a:cubicBezTo>
                  <a:pt x="562" y="935"/>
                  <a:pt x="562" y="935"/>
                  <a:pt x="562" y="935"/>
                </a:cubicBezTo>
                <a:cubicBezTo>
                  <a:pt x="555" y="933"/>
                  <a:pt x="555" y="933"/>
                  <a:pt x="555" y="933"/>
                </a:cubicBezTo>
                <a:cubicBezTo>
                  <a:pt x="555" y="933"/>
                  <a:pt x="550" y="931"/>
                  <a:pt x="524" y="917"/>
                </a:cubicBezTo>
                <a:close/>
                <a:moveTo>
                  <a:pt x="639" y="1015"/>
                </a:moveTo>
                <a:cubicBezTo>
                  <a:pt x="634" y="1013"/>
                  <a:pt x="634" y="1013"/>
                  <a:pt x="634" y="1013"/>
                </a:cubicBezTo>
                <a:cubicBezTo>
                  <a:pt x="625" y="1037"/>
                  <a:pt x="625" y="1037"/>
                  <a:pt x="625" y="1037"/>
                </a:cubicBezTo>
                <a:cubicBezTo>
                  <a:pt x="630" y="1039"/>
                  <a:pt x="630" y="1039"/>
                  <a:pt x="630" y="1039"/>
                </a:cubicBezTo>
                <a:cubicBezTo>
                  <a:pt x="642" y="1042"/>
                  <a:pt x="656" y="1046"/>
                  <a:pt x="671" y="1050"/>
                </a:cubicBezTo>
                <a:cubicBezTo>
                  <a:pt x="676" y="1050"/>
                  <a:pt x="676" y="1050"/>
                  <a:pt x="676" y="1050"/>
                </a:cubicBezTo>
                <a:cubicBezTo>
                  <a:pt x="682" y="1026"/>
                  <a:pt x="682" y="1026"/>
                  <a:pt x="682" y="1026"/>
                </a:cubicBezTo>
                <a:cubicBezTo>
                  <a:pt x="676" y="1024"/>
                  <a:pt x="676" y="1024"/>
                  <a:pt x="676" y="1024"/>
                </a:cubicBezTo>
                <a:cubicBezTo>
                  <a:pt x="663" y="1021"/>
                  <a:pt x="650" y="1018"/>
                  <a:pt x="639" y="1015"/>
                </a:cubicBezTo>
                <a:close/>
                <a:moveTo>
                  <a:pt x="455" y="878"/>
                </a:moveTo>
                <a:cubicBezTo>
                  <a:pt x="450" y="876"/>
                  <a:pt x="450" y="876"/>
                  <a:pt x="450" y="876"/>
                </a:cubicBezTo>
                <a:cubicBezTo>
                  <a:pt x="438" y="898"/>
                  <a:pt x="438" y="898"/>
                  <a:pt x="438" y="898"/>
                </a:cubicBezTo>
                <a:cubicBezTo>
                  <a:pt x="442" y="901"/>
                  <a:pt x="442" y="901"/>
                  <a:pt x="442" y="901"/>
                </a:cubicBezTo>
                <a:cubicBezTo>
                  <a:pt x="455" y="907"/>
                  <a:pt x="466" y="914"/>
                  <a:pt x="477" y="921"/>
                </a:cubicBezTo>
                <a:cubicBezTo>
                  <a:pt x="481" y="923"/>
                  <a:pt x="481" y="923"/>
                  <a:pt x="481" y="923"/>
                </a:cubicBezTo>
                <a:cubicBezTo>
                  <a:pt x="494" y="901"/>
                  <a:pt x="494" y="901"/>
                  <a:pt x="494" y="901"/>
                </a:cubicBezTo>
                <a:cubicBezTo>
                  <a:pt x="489" y="898"/>
                  <a:pt x="489" y="898"/>
                  <a:pt x="489" y="898"/>
                </a:cubicBezTo>
                <a:cubicBezTo>
                  <a:pt x="479" y="892"/>
                  <a:pt x="468" y="885"/>
                  <a:pt x="455" y="878"/>
                </a:cubicBezTo>
                <a:close/>
                <a:moveTo>
                  <a:pt x="737" y="694"/>
                </a:moveTo>
                <a:cubicBezTo>
                  <a:pt x="737" y="694"/>
                  <a:pt x="737" y="694"/>
                  <a:pt x="737" y="694"/>
                </a:cubicBezTo>
                <a:cubicBezTo>
                  <a:pt x="194" y="387"/>
                  <a:pt x="194" y="387"/>
                  <a:pt x="194" y="387"/>
                </a:cubicBezTo>
                <a:cubicBezTo>
                  <a:pt x="194" y="387"/>
                  <a:pt x="194" y="387"/>
                  <a:pt x="722" y="78"/>
                </a:cubicBezTo>
                <a:cubicBezTo>
                  <a:pt x="727" y="75"/>
                  <a:pt x="734" y="74"/>
                  <a:pt x="741" y="74"/>
                </a:cubicBezTo>
                <a:cubicBezTo>
                  <a:pt x="748" y="74"/>
                  <a:pt x="754" y="75"/>
                  <a:pt x="759" y="78"/>
                </a:cubicBezTo>
                <a:cubicBezTo>
                  <a:pt x="759" y="78"/>
                  <a:pt x="759" y="78"/>
                  <a:pt x="1268" y="374"/>
                </a:cubicBezTo>
                <a:cubicBezTo>
                  <a:pt x="1271" y="376"/>
                  <a:pt x="1272" y="376"/>
                  <a:pt x="1274" y="378"/>
                </a:cubicBezTo>
                <a:cubicBezTo>
                  <a:pt x="1274" y="378"/>
                  <a:pt x="1274" y="378"/>
                  <a:pt x="737" y="694"/>
                </a:cubicBezTo>
                <a:close/>
                <a:moveTo>
                  <a:pt x="246" y="640"/>
                </a:moveTo>
                <a:cubicBezTo>
                  <a:pt x="244" y="644"/>
                  <a:pt x="240" y="647"/>
                  <a:pt x="237" y="648"/>
                </a:cubicBezTo>
                <a:cubicBezTo>
                  <a:pt x="237" y="648"/>
                  <a:pt x="237" y="648"/>
                  <a:pt x="207" y="666"/>
                </a:cubicBezTo>
                <a:cubicBezTo>
                  <a:pt x="207" y="666"/>
                  <a:pt x="207" y="666"/>
                  <a:pt x="540" y="855"/>
                </a:cubicBezTo>
                <a:cubicBezTo>
                  <a:pt x="540" y="855"/>
                  <a:pt x="540" y="855"/>
                  <a:pt x="540" y="808"/>
                </a:cubicBezTo>
                <a:cubicBezTo>
                  <a:pt x="540" y="808"/>
                  <a:pt x="540" y="808"/>
                  <a:pt x="246" y="640"/>
                </a:cubicBezTo>
                <a:close/>
                <a:moveTo>
                  <a:pt x="756" y="741"/>
                </a:moveTo>
                <a:cubicBezTo>
                  <a:pt x="756" y="737"/>
                  <a:pt x="752" y="730"/>
                  <a:pt x="749" y="729"/>
                </a:cubicBezTo>
                <a:cubicBezTo>
                  <a:pt x="749" y="729"/>
                  <a:pt x="749" y="729"/>
                  <a:pt x="170" y="402"/>
                </a:cubicBezTo>
                <a:cubicBezTo>
                  <a:pt x="170" y="402"/>
                  <a:pt x="170" y="402"/>
                  <a:pt x="169" y="402"/>
                </a:cubicBezTo>
                <a:cubicBezTo>
                  <a:pt x="169" y="402"/>
                  <a:pt x="169" y="402"/>
                  <a:pt x="137" y="384"/>
                </a:cubicBezTo>
                <a:cubicBezTo>
                  <a:pt x="128" y="379"/>
                  <a:pt x="118" y="379"/>
                  <a:pt x="110" y="383"/>
                </a:cubicBezTo>
                <a:cubicBezTo>
                  <a:pt x="102" y="388"/>
                  <a:pt x="97" y="396"/>
                  <a:pt x="97" y="407"/>
                </a:cubicBezTo>
                <a:cubicBezTo>
                  <a:pt x="97" y="407"/>
                  <a:pt x="97" y="407"/>
                  <a:pt x="97" y="588"/>
                </a:cubicBezTo>
                <a:cubicBezTo>
                  <a:pt x="97" y="588"/>
                  <a:pt x="97" y="588"/>
                  <a:pt x="100" y="602"/>
                </a:cubicBezTo>
                <a:cubicBezTo>
                  <a:pt x="100" y="602"/>
                  <a:pt x="100" y="602"/>
                  <a:pt x="118" y="615"/>
                </a:cubicBezTo>
                <a:cubicBezTo>
                  <a:pt x="118" y="615"/>
                  <a:pt x="118" y="615"/>
                  <a:pt x="146" y="631"/>
                </a:cubicBezTo>
                <a:cubicBezTo>
                  <a:pt x="146" y="631"/>
                  <a:pt x="146" y="631"/>
                  <a:pt x="146" y="585"/>
                </a:cubicBezTo>
                <a:cubicBezTo>
                  <a:pt x="146" y="585"/>
                  <a:pt x="146" y="585"/>
                  <a:pt x="140" y="580"/>
                </a:cubicBezTo>
                <a:cubicBezTo>
                  <a:pt x="140" y="580"/>
                  <a:pt x="140" y="580"/>
                  <a:pt x="139" y="579"/>
                </a:cubicBezTo>
                <a:cubicBezTo>
                  <a:pt x="139" y="579"/>
                  <a:pt x="139" y="579"/>
                  <a:pt x="139" y="433"/>
                </a:cubicBezTo>
                <a:cubicBezTo>
                  <a:pt x="139" y="433"/>
                  <a:pt x="139" y="433"/>
                  <a:pt x="715" y="762"/>
                </a:cubicBezTo>
                <a:cubicBezTo>
                  <a:pt x="715" y="762"/>
                  <a:pt x="715" y="762"/>
                  <a:pt x="715" y="907"/>
                </a:cubicBezTo>
                <a:cubicBezTo>
                  <a:pt x="715" y="907"/>
                  <a:pt x="715" y="907"/>
                  <a:pt x="640" y="863"/>
                </a:cubicBezTo>
                <a:cubicBezTo>
                  <a:pt x="638" y="867"/>
                  <a:pt x="635" y="870"/>
                  <a:pt x="631" y="872"/>
                </a:cubicBezTo>
                <a:cubicBezTo>
                  <a:pt x="631" y="872"/>
                  <a:pt x="631" y="872"/>
                  <a:pt x="600" y="889"/>
                </a:cubicBezTo>
                <a:cubicBezTo>
                  <a:pt x="600" y="889"/>
                  <a:pt x="600" y="889"/>
                  <a:pt x="717" y="956"/>
                </a:cubicBezTo>
                <a:cubicBezTo>
                  <a:pt x="722" y="959"/>
                  <a:pt x="727" y="959"/>
                  <a:pt x="731" y="959"/>
                </a:cubicBezTo>
                <a:cubicBezTo>
                  <a:pt x="736" y="959"/>
                  <a:pt x="740" y="959"/>
                  <a:pt x="744" y="956"/>
                </a:cubicBezTo>
                <a:cubicBezTo>
                  <a:pt x="750" y="953"/>
                  <a:pt x="754" y="946"/>
                  <a:pt x="756" y="938"/>
                </a:cubicBezTo>
                <a:cubicBezTo>
                  <a:pt x="756" y="938"/>
                  <a:pt x="756" y="938"/>
                  <a:pt x="756" y="741"/>
                </a:cubicBezTo>
                <a:close/>
                <a:moveTo>
                  <a:pt x="1286" y="399"/>
                </a:moveTo>
                <a:cubicBezTo>
                  <a:pt x="1286" y="399"/>
                  <a:pt x="1286" y="399"/>
                  <a:pt x="1286" y="399"/>
                </a:cubicBezTo>
                <a:cubicBezTo>
                  <a:pt x="762" y="708"/>
                  <a:pt x="762" y="708"/>
                  <a:pt x="762" y="708"/>
                </a:cubicBezTo>
                <a:cubicBezTo>
                  <a:pt x="773" y="715"/>
                  <a:pt x="780" y="728"/>
                  <a:pt x="780" y="741"/>
                </a:cubicBezTo>
                <a:cubicBezTo>
                  <a:pt x="780" y="741"/>
                  <a:pt x="780" y="741"/>
                  <a:pt x="780" y="882"/>
                </a:cubicBezTo>
                <a:cubicBezTo>
                  <a:pt x="780" y="882"/>
                  <a:pt x="780" y="882"/>
                  <a:pt x="1268" y="603"/>
                </a:cubicBezTo>
                <a:cubicBezTo>
                  <a:pt x="1279" y="597"/>
                  <a:pt x="1287" y="584"/>
                  <a:pt x="1287" y="571"/>
                </a:cubicBezTo>
                <a:cubicBezTo>
                  <a:pt x="1287" y="571"/>
                  <a:pt x="1287" y="571"/>
                  <a:pt x="1287" y="407"/>
                </a:cubicBezTo>
                <a:cubicBezTo>
                  <a:pt x="1287" y="404"/>
                  <a:pt x="1287" y="402"/>
                  <a:pt x="1286" y="399"/>
                </a:cubicBezTo>
                <a:close/>
                <a:moveTo>
                  <a:pt x="487" y="733"/>
                </a:moveTo>
                <a:cubicBezTo>
                  <a:pt x="493" y="733"/>
                  <a:pt x="498" y="728"/>
                  <a:pt x="498" y="721"/>
                </a:cubicBezTo>
                <a:cubicBezTo>
                  <a:pt x="498" y="721"/>
                  <a:pt x="498" y="721"/>
                  <a:pt x="498" y="705"/>
                </a:cubicBezTo>
                <a:cubicBezTo>
                  <a:pt x="498" y="698"/>
                  <a:pt x="493" y="689"/>
                  <a:pt x="486" y="685"/>
                </a:cubicBezTo>
                <a:cubicBezTo>
                  <a:pt x="486" y="685"/>
                  <a:pt x="486" y="685"/>
                  <a:pt x="337" y="600"/>
                </a:cubicBezTo>
                <a:cubicBezTo>
                  <a:pt x="328" y="595"/>
                  <a:pt x="320" y="600"/>
                  <a:pt x="320" y="610"/>
                </a:cubicBezTo>
                <a:cubicBezTo>
                  <a:pt x="320" y="610"/>
                  <a:pt x="320" y="610"/>
                  <a:pt x="320" y="625"/>
                </a:cubicBezTo>
                <a:cubicBezTo>
                  <a:pt x="320" y="634"/>
                  <a:pt x="326" y="643"/>
                  <a:pt x="332" y="646"/>
                </a:cubicBezTo>
                <a:cubicBezTo>
                  <a:pt x="332" y="646"/>
                  <a:pt x="332" y="646"/>
                  <a:pt x="481" y="731"/>
                </a:cubicBezTo>
                <a:cubicBezTo>
                  <a:pt x="483" y="732"/>
                  <a:pt x="485" y="733"/>
                  <a:pt x="487" y="733"/>
                </a:cubicBezTo>
                <a:close/>
                <a:moveTo>
                  <a:pt x="626" y="842"/>
                </a:moveTo>
                <a:cubicBezTo>
                  <a:pt x="622" y="836"/>
                  <a:pt x="612" y="835"/>
                  <a:pt x="606" y="839"/>
                </a:cubicBezTo>
                <a:cubicBezTo>
                  <a:pt x="606" y="839"/>
                  <a:pt x="606" y="839"/>
                  <a:pt x="587" y="850"/>
                </a:cubicBezTo>
                <a:cubicBezTo>
                  <a:pt x="587" y="850"/>
                  <a:pt x="587" y="850"/>
                  <a:pt x="587" y="770"/>
                </a:cubicBezTo>
                <a:cubicBezTo>
                  <a:pt x="587" y="770"/>
                  <a:pt x="587" y="770"/>
                  <a:pt x="623" y="750"/>
                </a:cubicBezTo>
                <a:cubicBezTo>
                  <a:pt x="629" y="746"/>
                  <a:pt x="630" y="738"/>
                  <a:pt x="626" y="732"/>
                </a:cubicBezTo>
                <a:cubicBezTo>
                  <a:pt x="626" y="732"/>
                  <a:pt x="626" y="732"/>
                  <a:pt x="626" y="732"/>
                </a:cubicBezTo>
                <a:cubicBezTo>
                  <a:pt x="622" y="727"/>
                  <a:pt x="612" y="724"/>
                  <a:pt x="606" y="728"/>
                </a:cubicBezTo>
                <a:cubicBezTo>
                  <a:pt x="606" y="728"/>
                  <a:pt x="606" y="728"/>
                  <a:pt x="562" y="753"/>
                </a:cubicBezTo>
                <a:cubicBezTo>
                  <a:pt x="557" y="756"/>
                  <a:pt x="556" y="767"/>
                  <a:pt x="556" y="767"/>
                </a:cubicBezTo>
                <a:cubicBezTo>
                  <a:pt x="556" y="767"/>
                  <a:pt x="556" y="767"/>
                  <a:pt x="556" y="869"/>
                </a:cubicBezTo>
                <a:cubicBezTo>
                  <a:pt x="556" y="869"/>
                  <a:pt x="557" y="878"/>
                  <a:pt x="560" y="881"/>
                </a:cubicBezTo>
                <a:cubicBezTo>
                  <a:pt x="563" y="884"/>
                  <a:pt x="573" y="889"/>
                  <a:pt x="579" y="885"/>
                </a:cubicBezTo>
                <a:cubicBezTo>
                  <a:pt x="579" y="885"/>
                  <a:pt x="579" y="885"/>
                  <a:pt x="623" y="859"/>
                </a:cubicBezTo>
                <a:cubicBezTo>
                  <a:pt x="629" y="855"/>
                  <a:pt x="631" y="847"/>
                  <a:pt x="626" y="842"/>
                </a:cubicBezTo>
                <a:close/>
                <a:moveTo>
                  <a:pt x="233" y="619"/>
                </a:moveTo>
                <a:cubicBezTo>
                  <a:pt x="228" y="613"/>
                  <a:pt x="219" y="612"/>
                  <a:pt x="212" y="616"/>
                </a:cubicBezTo>
                <a:cubicBezTo>
                  <a:pt x="212" y="616"/>
                  <a:pt x="212" y="616"/>
                  <a:pt x="193" y="627"/>
                </a:cubicBezTo>
                <a:cubicBezTo>
                  <a:pt x="193" y="627"/>
                  <a:pt x="193" y="627"/>
                  <a:pt x="193" y="547"/>
                </a:cubicBezTo>
                <a:cubicBezTo>
                  <a:pt x="193" y="547"/>
                  <a:pt x="193" y="547"/>
                  <a:pt x="229" y="527"/>
                </a:cubicBezTo>
                <a:cubicBezTo>
                  <a:pt x="236" y="523"/>
                  <a:pt x="236" y="515"/>
                  <a:pt x="232" y="509"/>
                </a:cubicBezTo>
                <a:cubicBezTo>
                  <a:pt x="232" y="509"/>
                  <a:pt x="232" y="509"/>
                  <a:pt x="232" y="509"/>
                </a:cubicBezTo>
                <a:cubicBezTo>
                  <a:pt x="228" y="503"/>
                  <a:pt x="219" y="501"/>
                  <a:pt x="212" y="505"/>
                </a:cubicBezTo>
                <a:cubicBezTo>
                  <a:pt x="212" y="505"/>
                  <a:pt x="212" y="505"/>
                  <a:pt x="168" y="530"/>
                </a:cubicBezTo>
                <a:cubicBezTo>
                  <a:pt x="163" y="533"/>
                  <a:pt x="161" y="544"/>
                  <a:pt x="161" y="544"/>
                </a:cubicBezTo>
                <a:cubicBezTo>
                  <a:pt x="161" y="544"/>
                  <a:pt x="161" y="544"/>
                  <a:pt x="161" y="646"/>
                </a:cubicBezTo>
                <a:cubicBezTo>
                  <a:pt x="161" y="646"/>
                  <a:pt x="163" y="655"/>
                  <a:pt x="166" y="658"/>
                </a:cubicBezTo>
                <a:cubicBezTo>
                  <a:pt x="169" y="661"/>
                  <a:pt x="178" y="666"/>
                  <a:pt x="185" y="662"/>
                </a:cubicBezTo>
                <a:cubicBezTo>
                  <a:pt x="185" y="662"/>
                  <a:pt x="185" y="662"/>
                  <a:pt x="229" y="636"/>
                </a:cubicBezTo>
                <a:cubicBezTo>
                  <a:pt x="236" y="632"/>
                  <a:pt x="237" y="624"/>
                  <a:pt x="233" y="619"/>
                </a:cubicBezTo>
                <a:close/>
              </a:path>
            </a:pathLst>
          </a:custGeom>
          <a:solidFill>
            <a:schemeClr val="accent1"/>
          </a:solidFill>
          <a:ln>
            <a:noFill/>
          </a:ln>
          <a:extLst/>
        </p:spPr>
        <p:txBody>
          <a:bodyPr vert="horz" wrap="square" lIns="93260" tIns="46631" rIns="93260" bIns="46631" numCol="1" anchor="t" anchorCtr="0" compatLnSpc="1">
            <a:prstTxWarp prst="textNoShape">
              <a:avLst/>
            </a:prstTxWarp>
          </a:bodyPr>
          <a:lstStyle/>
          <a:p>
            <a:pPr defTabSz="932560"/>
            <a:endParaRPr lang="en-US" dirty="0">
              <a:solidFill>
                <a:srgbClr val="292929"/>
              </a:solidFill>
            </a:endParaRPr>
          </a:p>
        </p:txBody>
      </p:sp>
      <p:sp>
        <p:nvSpPr>
          <p:cNvPr id="64" name="Right Arrow 63"/>
          <p:cNvSpPr/>
          <p:nvPr/>
        </p:nvSpPr>
        <p:spPr bwMode="auto">
          <a:xfrm>
            <a:off x="9905655" y="4206223"/>
            <a:ext cx="606383" cy="583782"/>
          </a:xfrm>
          <a:prstGeom prst="rightArrow">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51" tIns="34974" rIns="69951" bIns="34974"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sp>
        <p:nvSpPr>
          <p:cNvPr id="66" name="Rectangle 65"/>
          <p:cNvSpPr/>
          <p:nvPr/>
        </p:nvSpPr>
        <p:spPr bwMode="auto">
          <a:xfrm>
            <a:off x="4395939" y="2150169"/>
            <a:ext cx="3650142" cy="4248526"/>
          </a:xfrm>
          <a:prstGeom prst="rect">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1242835" fontAlgn="base">
              <a:spcBef>
                <a:spcPct val="0"/>
              </a:spcBef>
              <a:spcAft>
                <a:spcPct val="0"/>
              </a:spcAft>
            </a:pPr>
            <a:endParaRPr lang="en-US" sz="3000" dirty="0">
              <a:gradFill>
                <a:gsLst>
                  <a:gs pos="0">
                    <a:srgbClr val="FFFFFF"/>
                  </a:gs>
                  <a:gs pos="100000">
                    <a:srgbClr val="FFFFFF"/>
                  </a:gs>
                </a:gsLst>
                <a:lin ang="5400000" scaled="0"/>
              </a:gradFill>
            </a:endParaRPr>
          </a:p>
        </p:txBody>
      </p:sp>
      <p:pic>
        <p:nvPicPr>
          <p:cNvPr id="67" name="Picture 3"/>
          <p:cNvPicPr>
            <a:picLocks noChangeAspect="1" noChangeArrowheads="1"/>
          </p:cNvPicPr>
          <p:nvPr>
            <p:custDataLst>
              <p:tags r:id="rId2"/>
            </p:custDataLst>
          </p:nvPr>
        </p:nvPicPr>
        <p:blipFill rotWithShape="1">
          <a:blip r:embed="rId6" cstate="print">
            <a:extLst>
              <a:ext uri="{28A0092B-C50C-407E-A947-70E740481C1C}">
                <a14:useLocalDpi xmlns:a14="http://schemas.microsoft.com/office/drawing/2010/main" val="0"/>
              </a:ext>
            </a:extLst>
          </a:blip>
          <a:srcRect l="-268" r="1352" b="14748"/>
          <a:stretch/>
        </p:blipFill>
        <p:spPr bwMode="auto">
          <a:xfrm>
            <a:off x="5268346" y="2314164"/>
            <a:ext cx="2547392" cy="523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5" descr="New Windows 8 logo"/>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68344" y="3222038"/>
            <a:ext cx="1721786" cy="387348"/>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9" descr="http://t3.gstatic.com/images?q=tbn:ANd9GcQtFqt1pk-YGmPWhTtB3AsZDmra-Et1fd8-nPSkBdNd8MPUBbvJulvWio_A4A"/>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68346" y="4015378"/>
            <a:ext cx="1422243" cy="541731"/>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4" descr="https://wiki.ubuntu.com/Brand?action=AttachFile&amp;do=get&amp;target=blackeubuntulogo.png"/>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68346" y="5802848"/>
            <a:ext cx="1582023" cy="416541"/>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05" descr="http://t0.gstatic.com/images?q=tbn:ANd9GcQrbLd7LkXlgv-V8XbX4YDBQjR-Ay7-uxppQtQx4M-BKRL8epwumHKvsj_Bj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68344" y="4798302"/>
            <a:ext cx="1038932" cy="667790"/>
          </a:xfrm>
          <a:prstGeom prst="rect">
            <a:avLst/>
          </a:prstGeom>
          <a:noFill/>
          <a:extLst>
            <a:ext uri="{909E8E84-426E-40DD-AFC4-6F175D3DCCD1}">
              <a14:hiddenFill xmlns:a14="http://schemas.microsoft.com/office/drawing/2010/main">
                <a:solidFill>
                  <a:srgbClr val="FFFFFF"/>
                </a:solidFill>
              </a14:hiddenFill>
            </a:ext>
          </a:extLst>
        </p:spPr>
      </p:pic>
      <p:grpSp>
        <p:nvGrpSpPr>
          <p:cNvPr id="72" name="Group 71"/>
          <p:cNvGrpSpPr/>
          <p:nvPr/>
        </p:nvGrpSpPr>
        <p:grpSpPr>
          <a:xfrm>
            <a:off x="4527964" y="2351315"/>
            <a:ext cx="499124" cy="480143"/>
            <a:chOff x="2488368" y="1695452"/>
            <a:chExt cx="980990" cy="980990"/>
          </a:xfrm>
        </p:grpSpPr>
        <p:sp>
          <p:nvSpPr>
            <p:cNvPr id="73" name="Oval 72"/>
            <p:cNvSpPr/>
            <p:nvPr/>
          </p:nvSpPr>
          <p:spPr bwMode="auto">
            <a:xfrm>
              <a:off x="2488368" y="1695452"/>
              <a:ext cx="980990" cy="980990"/>
            </a:xfrm>
            <a:prstGeom prst="ellipse">
              <a:avLst/>
            </a:prstGeom>
            <a:solidFill>
              <a:schemeClr val="bg1">
                <a:lumMod val="75000"/>
                <a:alpha val="4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sp>
          <p:nvSpPr>
            <p:cNvPr id="74" name="Oval 73"/>
            <p:cNvSpPr/>
            <p:nvPr/>
          </p:nvSpPr>
          <p:spPr bwMode="auto">
            <a:xfrm>
              <a:off x="2856395" y="2063479"/>
              <a:ext cx="244936" cy="244936"/>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grpSp>
      <p:grpSp>
        <p:nvGrpSpPr>
          <p:cNvPr id="75" name="Group 74"/>
          <p:cNvGrpSpPr/>
          <p:nvPr/>
        </p:nvGrpSpPr>
        <p:grpSpPr>
          <a:xfrm>
            <a:off x="4527964" y="3202324"/>
            <a:ext cx="499124" cy="480143"/>
            <a:chOff x="2488368" y="1695452"/>
            <a:chExt cx="980990" cy="980990"/>
          </a:xfrm>
        </p:grpSpPr>
        <p:sp>
          <p:nvSpPr>
            <p:cNvPr id="76" name="Oval 75"/>
            <p:cNvSpPr/>
            <p:nvPr/>
          </p:nvSpPr>
          <p:spPr bwMode="auto">
            <a:xfrm>
              <a:off x="2488368" y="1695452"/>
              <a:ext cx="980990" cy="980990"/>
            </a:xfrm>
            <a:prstGeom prst="ellipse">
              <a:avLst/>
            </a:prstGeom>
            <a:solidFill>
              <a:schemeClr val="bg1">
                <a:lumMod val="75000"/>
                <a:alpha val="4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sp>
          <p:nvSpPr>
            <p:cNvPr id="77" name="Oval 76"/>
            <p:cNvSpPr/>
            <p:nvPr/>
          </p:nvSpPr>
          <p:spPr bwMode="auto">
            <a:xfrm>
              <a:off x="2856395" y="2063479"/>
              <a:ext cx="244936" cy="244936"/>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grpSp>
      <p:grpSp>
        <p:nvGrpSpPr>
          <p:cNvPr id="78" name="Group 77"/>
          <p:cNvGrpSpPr/>
          <p:nvPr/>
        </p:nvGrpSpPr>
        <p:grpSpPr>
          <a:xfrm>
            <a:off x="4527964" y="4053332"/>
            <a:ext cx="499124" cy="480143"/>
            <a:chOff x="2488368" y="1695452"/>
            <a:chExt cx="980990" cy="980990"/>
          </a:xfrm>
        </p:grpSpPr>
        <p:sp>
          <p:nvSpPr>
            <p:cNvPr id="79" name="Oval 78"/>
            <p:cNvSpPr/>
            <p:nvPr/>
          </p:nvSpPr>
          <p:spPr bwMode="auto">
            <a:xfrm>
              <a:off x="2488368" y="1695452"/>
              <a:ext cx="980990" cy="980990"/>
            </a:xfrm>
            <a:prstGeom prst="ellipse">
              <a:avLst/>
            </a:prstGeom>
            <a:solidFill>
              <a:schemeClr val="bg1">
                <a:lumMod val="75000"/>
                <a:alpha val="4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sp>
          <p:nvSpPr>
            <p:cNvPr id="80" name="Oval 79"/>
            <p:cNvSpPr/>
            <p:nvPr/>
          </p:nvSpPr>
          <p:spPr bwMode="auto">
            <a:xfrm>
              <a:off x="2856395" y="2063479"/>
              <a:ext cx="244936" cy="244936"/>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grpSp>
      <p:grpSp>
        <p:nvGrpSpPr>
          <p:cNvPr id="81" name="Group 80"/>
          <p:cNvGrpSpPr/>
          <p:nvPr/>
        </p:nvGrpSpPr>
        <p:grpSpPr>
          <a:xfrm>
            <a:off x="4527964" y="4904340"/>
            <a:ext cx="499124" cy="480143"/>
            <a:chOff x="2488368" y="1695452"/>
            <a:chExt cx="980990" cy="980990"/>
          </a:xfrm>
        </p:grpSpPr>
        <p:sp>
          <p:nvSpPr>
            <p:cNvPr id="82" name="Oval 81"/>
            <p:cNvSpPr/>
            <p:nvPr/>
          </p:nvSpPr>
          <p:spPr bwMode="auto">
            <a:xfrm>
              <a:off x="2488368" y="1695452"/>
              <a:ext cx="980990" cy="980990"/>
            </a:xfrm>
            <a:prstGeom prst="ellipse">
              <a:avLst/>
            </a:prstGeom>
            <a:solidFill>
              <a:schemeClr val="bg1">
                <a:lumMod val="75000"/>
                <a:alpha val="4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sp>
          <p:nvSpPr>
            <p:cNvPr id="83" name="Oval 82"/>
            <p:cNvSpPr/>
            <p:nvPr/>
          </p:nvSpPr>
          <p:spPr bwMode="auto">
            <a:xfrm>
              <a:off x="2856395" y="2063479"/>
              <a:ext cx="244936" cy="244936"/>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grpSp>
      <p:grpSp>
        <p:nvGrpSpPr>
          <p:cNvPr id="84" name="Group 83"/>
          <p:cNvGrpSpPr/>
          <p:nvPr/>
        </p:nvGrpSpPr>
        <p:grpSpPr>
          <a:xfrm>
            <a:off x="4527964" y="5755347"/>
            <a:ext cx="499124" cy="480143"/>
            <a:chOff x="2488368" y="1695452"/>
            <a:chExt cx="980990" cy="980990"/>
          </a:xfrm>
        </p:grpSpPr>
        <p:sp>
          <p:nvSpPr>
            <p:cNvPr id="85" name="Oval 84"/>
            <p:cNvSpPr/>
            <p:nvPr/>
          </p:nvSpPr>
          <p:spPr bwMode="auto">
            <a:xfrm>
              <a:off x="2488368" y="1695452"/>
              <a:ext cx="980990" cy="980990"/>
            </a:xfrm>
            <a:prstGeom prst="ellipse">
              <a:avLst/>
            </a:prstGeom>
            <a:solidFill>
              <a:schemeClr val="bg1">
                <a:lumMod val="75000"/>
                <a:alpha val="4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sp>
          <p:nvSpPr>
            <p:cNvPr id="86" name="Oval 85"/>
            <p:cNvSpPr/>
            <p:nvPr/>
          </p:nvSpPr>
          <p:spPr bwMode="auto">
            <a:xfrm>
              <a:off x="2856395" y="2063479"/>
              <a:ext cx="244936" cy="244936"/>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252" fontAlgn="base">
                <a:spcBef>
                  <a:spcPts val="204"/>
                </a:spcBef>
                <a:spcAft>
                  <a:spcPct val="0"/>
                </a:spcAft>
              </a:pPr>
              <a:endParaRPr lang="en-US" sz="2900" dirty="0">
                <a:ln>
                  <a:solidFill>
                    <a:srgbClr val="FFFFFF">
                      <a:alpha val="0"/>
                    </a:srgbClr>
                  </a:solidFill>
                </a:ln>
                <a:solidFill>
                  <a:srgbClr val="FFFFFF"/>
                </a:solidFill>
              </a:endParaRPr>
            </a:p>
          </p:txBody>
        </p:sp>
      </p:grpSp>
      <p:sp>
        <p:nvSpPr>
          <p:cNvPr id="87" name="TextBox 86"/>
          <p:cNvSpPr txBox="1"/>
          <p:nvPr/>
        </p:nvSpPr>
        <p:spPr>
          <a:xfrm>
            <a:off x="7090567" y="3276297"/>
            <a:ext cx="1005864" cy="310765"/>
          </a:xfrm>
          <a:prstGeom prst="rect">
            <a:avLst/>
          </a:prstGeom>
          <a:noFill/>
        </p:spPr>
        <p:txBody>
          <a:bodyPr wrap="square" lIns="0" tIns="0" rIns="0" bIns="0" rtlCol="0">
            <a:spAutoFit/>
          </a:bodyPr>
          <a:lstStyle/>
          <a:p>
            <a:pPr defTabSz="932560">
              <a:lnSpc>
                <a:spcPct val="90000"/>
              </a:lnSpc>
              <a:spcBef>
                <a:spcPct val="20000"/>
              </a:spcBef>
              <a:buSzPct val="80000"/>
            </a:pPr>
            <a:r>
              <a:rPr lang="en-US" sz="2200" dirty="0">
                <a:solidFill>
                  <a:srgbClr val="00AEEF"/>
                </a:solidFill>
              </a:rPr>
              <a:t>Server</a:t>
            </a:r>
          </a:p>
        </p:txBody>
      </p:sp>
    </p:spTree>
    <p:extLst>
      <p:ext uri="{BB962C8B-B14F-4D97-AF65-F5344CB8AC3E}">
        <p14:creationId xmlns:p14="http://schemas.microsoft.com/office/powerpoint/2010/main" val="3535287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it Works</a:t>
            </a:r>
            <a:br>
              <a:rPr lang="en-US" dirty="0" smtClean="0"/>
            </a:br>
            <a:r>
              <a:rPr lang="en-US" sz="2900" dirty="0">
                <a:solidFill>
                  <a:schemeClr val="accent4"/>
                </a:solidFill>
              </a:rPr>
              <a:t>Select from Image Gallery</a:t>
            </a:r>
            <a:r>
              <a:rPr lang="en-US" dirty="0" smtClean="0"/>
              <a:t/>
            </a:r>
            <a:br>
              <a:rPr lang="en-US" dirty="0" smtClean="0"/>
            </a:br>
            <a:endParaRPr lang="en-US" dirty="0"/>
          </a:p>
        </p:txBody>
      </p:sp>
      <p:sp>
        <p:nvSpPr>
          <p:cNvPr id="99" name="Curved Up Arrow 98"/>
          <p:cNvSpPr/>
          <p:nvPr/>
        </p:nvSpPr>
        <p:spPr bwMode="auto">
          <a:xfrm flipH="1">
            <a:off x="7789289" y="5312021"/>
            <a:ext cx="3279281" cy="924333"/>
          </a:xfrm>
          <a:prstGeom prst="curvedUpArrow">
            <a:avLst/>
          </a:prstGeom>
          <a:solidFill>
            <a:schemeClr val="accent1">
              <a:alpha val="23922"/>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6" name="TextBox 25"/>
          <p:cNvSpPr txBox="1"/>
          <p:nvPr/>
        </p:nvSpPr>
        <p:spPr>
          <a:xfrm>
            <a:off x="4479251" y="4301511"/>
            <a:ext cx="1487978" cy="910320"/>
          </a:xfrm>
          <a:prstGeom prst="rect">
            <a:avLst/>
          </a:prstGeom>
          <a:noFill/>
        </p:spPr>
        <p:txBody>
          <a:bodyPr wrap="none" lIns="0" tIns="0" rIns="0" bIns="0" rtlCol="0">
            <a:spAutoFit/>
          </a:bodyPr>
          <a:lstStyle/>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Create new </a:t>
            </a:r>
            <a:b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b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VM from</a:t>
            </a:r>
          </a:p>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image gallery</a:t>
            </a:r>
          </a:p>
        </p:txBody>
      </p:sp>
      <p:sp>
        <p:nvSpPr>
          <p:cNvPr id="27" name="Up Arrow 26"/>
          <p:cNvSpPr/>
          <p:nvPr/>
        </p:nvSpPr>
        <p:spPr bwMode="auto">
          <a:xfrm rot="5400000">
            <a:off x="3287030" y="2909436"/>
            <a:ext cx="1059381" cy="104768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8" name="Up Arrow 27"/>
          <p:cNvSpPr/>
          <p:nvPr/>
        </p:nvSpPr>
        <p:spPr bwMode="auto">
          <a:xfrm rot="5400000">
            <a:off x="6100075" y="2909436"/>
            <a:ext cx="1059381" cy="104768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29" name="Freeform 79"/>
          <p:cNvSpPr>
            <a:spLocks noEditPoints="1"/>
          </p:cNvSpPr>
          <p:nvPr/>
        </p:nvSpPr>
        <p:spPr bwMode="black">
          <a:xfrm>
            <a:off x="7475934" y="2703517"/>
            <a:ext cx="1080058" cy="145951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tx2"/>
          </a:solidFill>
          <a:ln>
            <a:noFill/>
          </a:ln>
        </p:spPr>
        <p:txBody>
          <a:bodyPr vert="horz" wrap="square" lIns="83943" tIns="41972" rIns="83943" bIns="41972" numCol="1" anchor="t" anchorCtr="0" compatLnSpc="1">
            <a:prstTxWarp prst="textNoShape">
              <a:avLst/>
            </a:prstTxWarp>
          </a:bodyPr>
          <a:lstStyle/>
          <a:p>
            <a:pPr defTabSz="932560"/>
            <a:endParaRPr lang="en-US" sz="1600" dirty="0">
              <a:solidFill>
                <a:srgbClr val="292929"/>
              </a:solidFill>
            </a:endParaRPr>
          </a:p>
        </p:txBody>
      </p:sp>
      <p:sp>
        <p:nvSpPr>
          <p:cNvPr id="30" name="Up Arrow 29"/>
          <p:cNvSpPr/>
          <p:nvPr/>
        </p:nvSpPr>
        <p:spPr bwMode="auto">
          <a:xfrm rot="5400000">
            <a:off x="8872475" y="2909436"/>
            <a:ext cx="1059381" cy="104768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1" name="TextBox 30"/>
          <p:cNvSpPr txBox="1"/>
          <p:nvPr/>
        </p:nvSpPr>
        <p:spPr>
          <a:xfrm>
            <a:off x="9611851" y="4301512"/>
            <a:ext cx="2824624" cy="847540"/>
          </a:xfrm>
          <a:prstGeom prst="rect">
            <a:avLst/>
          </a:prstGeom>
          <a:noFill/>
        </p:spPr>
        <p:txBody>
          <a:bodyPr wrap="square" lIns="0" tIns="0" rIns="0" bIns="0" rtlCol="0">
            <a:spAutoFit/>
          </a:bodyPr>
          <a:lstStyle/>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Virtual Machine booted. Changes copied </a:t>
            </a:r>
            <a:b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b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to blob storage</a:t>
            </a:r>
          </a:p>
        </p:txBody>
      </p:sp>
      <p:grpSp>
        <p:nvGrpSpPr>
          <p:cNvPr id="32" name="Group 31"/>
          <p:cNvGrpSpPr>
            <a:grpSpLocks noChangeAspect="1"/>
          </p:cNvGrpSpPr>
          <p:nvPr/>
        </p:nvGrpSpPr>
        <p:grpSpPr bwMode="black">
          <a:xfrm>
            <a:off x="529660" y="2698623"/>
            <a:ext cx="2440886" cy="1469306"/>
            <a:chOff x="8843608" y="828600"/>
            <a:chExt cx="925448" cy="557448"/>
          </a:xfrm>
          <a:solidFill>
            <a:schemeClr val="tx2"/>
          </a:solidFill>
        </p:grpSpPr>
        <p:sp>
          <p:nvSpPr>
            <p:cNvPr id="33" name="Rectangle 32"/>
            <p:cNvSpPr/>
            <p:nvPr/>
          </p:nvSpPr>
          <p:spPr bwMode="black">
            <a:xfrm>
              <a:off x="8857595" y="835151"/>
              <a:ext cx="623646" cy="459637"/>
            </a:xfrm>
            <a:prstGeom prst="rect">
              <a:avLst/>
            </a:prstGeom>
            <a:solidFill>
              <a:schemeClr val="accent4">
                <a:lumMod val="60000"/>
                <a:lumOff val="4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39154" fontAlgn="base">
                <a:spcBef>
                  <a:spcPct val="0"/>
                </a:spcBef>
                <a:spcAft>
                  <a:spcPct val="0"/>
                </a:spcAft>
              </a:pPr>
              <a:endParaRPr lang="en-US" sz="1200" dirty="0">
                <a:gradFill>
                  <a:gsLst>
                    <a:gs pos="0">
                      <a:srgbClr val="FFFFFF"/>
                    </a:gs>
                    <a:gs pos="100000">
                      <a:srgbClr val="FFFFFF"/>
                    </a:gs>
                  </a:gsLst>
                  <a:lin ang="5400000" scaled="0"/>
                </a:gradFill>
              </a:endParaRPr>
            </a:p>
          </p:txBody>
        </p:sp>
        <p:grpSp>
          <p:nvGrpSpPr>
            <p:cNvPr id="34" name="Group 33"/>
            <p:cNvGrpSpPr/>
            <p:nvPr/>
          </p:nvGrpSpPr>
          <p:grpSpPr bwMode="black">
            <a:xfrm>
              <a:off x="8843608" y="828600"/>
              <a:ext cx="925448" cy="557448"/>
              <a:chOff x="863600" y="2393157"/>
              <a:chExt cx="876300" cy="527844"/>
            </a:xfrm>
            <a:grpFill/>
          </p:grpSpPr>
          <p:sp>
            <p:nvSpPr>
              <p:cNvPr id="35" name="Freeform 34"/>
              <p:cNvSpPr>
                <a:spLocks noEditPoints="1"/>
              </p:cNvSpPr>
              <p:nvPr/>
            </p:nvSpPr>
            <p:spPr bwMode="black">
              <a:xfrm>
                <a:off x="1521931" y="2481334"/>
                <a:ext cx="217969"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55481"/>
                <a:endParaRPr lang="en-US" spc="-124" dirty="0">
                  <a:solidFill>
                    <a:srgbClr val="292929">
                      <a:lumMod val="50000"/>
                    </a:srgbClr>
                  </a:solidFill>
                  <a:latin typeface="Segoe Light" pitchFamily="34" charset="0"/>
                </a:endParaRPr>
              </a:p>
            </p:txBody>
          </p:sp>
          <p:sp>
            <p:nvSpPr>
              <p:cNvPr id="36" name="Freeform 88"/>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55481"/>
                <a:endParaRPr lang="en-US" spc="-124" dirty="0">
                  <a:solidFill>
                    <a:srgbClr val="292929">
                      <a:lumMod val="50000"/>
                    </a:srgbClr>
                  </a:solidFill>
                  <a:latin typeface="Segoe Light" pitchFamily="34" charset="0"/>
                </a:endParaRPr>
              </a:p>
            </p:txBody>
          </p:sp>
        </p:grpSp>
      </p:grpSp>
      <p:pic>
        <p:nvPicPr>
          <p:cNvPr id="37" name="Picture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48336" y="3079084"/>
            <a:ext cx="1640470" cy="708379"/>
          </a:xfrm>
          <a:prstGeom prst="roundRect">
            <a:avLst>
              <a:gd name="adj" fmla="val 11234"/>
            </a:avLst>
          </a:prstGeom>
          <a:solidFill>
            <a:schemeClr val="tx2"/>
          </a:solidFill>
          <a:ln w="63500">
            <a:solidFill>
              <a:schemeClr val="tx2"/>
            </a:solidFill>
          </a:ln>
          <a:effectLst/>
        </p:spPr>
      </p:pic>
      <p:sp>
        <p:nvSpPr>
          <p:cNvPr id="38" name="Freeform 79"/>
          <p:cNvSpPr>
            <a:spLocks noEditPoints="1"/>
          </p:cNvSpPr>
          <p:nvPr/>
        </p:nvSpPr>
        <p:spPr bwMode="black">
          <a:xfrm rot="16200000">
            <a:off x="4771855" y="2775725"/>
            <a:ext cx="902775" cy="1120703"/>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chemeClr val="tx2"/>
          </a:solidFill>
          <a:ln>
            <a:noFill/>
          </a:ln>
          <a:extLst/>
        </p:spPr>
        <p:txBody>
          <a:bodyPr vert="horz" wrap="square" lIns="83943" tIns="41972" rIns="83943" bIns="41972" numCol="1" anchor="t" anchorCtr="0" compatLnSpc="1">
            <a:prstTxWarp prst="textNoShape">
              <a:avLst/>
            </a:prstTxWarp>
          </a:bodyPr>
          <a:lstStyle/>
          <a:p>
            <a:pPr defTabSz="932560"/>
            <a:endParaRPr lang="en-US" sz="1600">
              <a:solidFill>
                <a:srgbClr val="292929"/>
              </a:solidFill>
            </a:endParaRPr>
          </a:p>
        </p:txBody>
      </p:sp>
      <p:sp>
        <p:nvSpPr>
          <p:cNvPr id="39" name="TextBox 38"/>
          <p:cNvSpPr txBox="1"/>
          <p:nvPr/>
        </p:nvSpPr>
        <p:spPr>
          <a:xfrm>
            <a:off x="311935" y="4301513"/>
            <a:ext cx="2168834" cy="973101"/>
          </a:xfrm>
          <a:prstGeom prst="rect">
            <a:avLst/>
          </a:prstGeom>
          <a:noFill/>
        </p:spPr>
        <p:txBody>
          <a:bodyPr wrap="none" lIns="0" tIns="0" rIns="0" bIns="0" rtlCol="0">
            <a:spAutoFit/>
          </a:bodyPr>
          <a:lstStyle/>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Log in to</a:t>
            </a:r>
          </a:p>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Windows Azure</a:t>
            </a:r>
          </a:p>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Management Portal</a:t>
            </a:r>
          </a:p>
        </p:txBody>
      </p:sp>
      <p:sp>
        <p:nvSpPr>
          <p:cNvPr id="40" name="TextBox 39"/>
          <p:cNvSpPr txBox="1"/>
          <p:nvPr/>
        </p:nvSpPr>
        <p:spPr>
          <a:xfrm>
            <a:off x="6567662" y="4301513"/>
            <a:ext cx="2896600" cy="627807"/>
          </a:xfrm>
          <a:prstGeom prst="rect">
            <a:avLst/>
          </a:prstGeom>
          <a:noFill/>
        </p:spPr>
        <p:txBody>
          <a:bodyPr wrap="none" lIns="0" tIns="0" rIns="0" bIns="0" rtlCol="0">
            <a:spAutoFit/>
          </a:bodyPr>
          <a:lstStyle/>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The image is copied to</a:t>
            </a:r>
          </a:p>
          <a:p>
            <a:pPr algn="ctr" defTabSz="932560">
              <a:lnSpc>
                <a:spcPct val="90000"/>
              </a:lnSpc>
              <a:spcBef>
                <a:spcPct val="20000"/>
              </a:spcBef>
              <a:buSzPct val="80000"/>
            </a:pPr>
            <a:r>
              <a:rPr lang="en-US" sz="2000" dirty="0">
                <a:gradFill>
                  <a:gsLst>
                    <a:gs pos="0">
                      <a:srgbClr val="292929">
                        <a:lumMod val="90000"/>
                        <a:lumOff val="10000"/>
                      </a:srgbClr>
                    </a:gs>
                    <a:gs pos="86000">
                      <a:srgbClr val="292929">
                        <a:lumMod val="90000"/>
                        <a:lumOff val="10000"/>
                      </a:srgbClr>
                    </a:gs>
                  </a:gsLst>
                  <a:lin ang="5400000" scaled="0"/>
                </a:gradFill>
                <a:latin typeface="Segoe UI Light" pitchFamily="34" charset="0"/>
              </a:rPr>
              <a:t>your blob storage account</a:t>
            </a:r>
          </a:p>
        </p:txBody>
      </p:sp>
      <p:grpSp>
        <p:nvGrpSpPr>
          <p:cNvPr id="41" name="Group 40"/>
          <p:cNvGrpSpPr/>
          <p:nvPr/>
        </p:nvGrpSpPr>
        <p:grpSpPr>
          <a:xfrm>
            <a:off x="5333223" y="3010558"/>
            <a:ext cx="331423" cy="194649"/>
            <a:chOff x="3754314" y="1990170"/>
            <a:chExt cx="432339" cy="230929"/>
          </a:xfrm>
        </p:grpSpPr>
        <p:sp>
          <p:nvSpPr>
            <p:cNvPr id="42" name="Rectangle 41"/>
            <p:cNvSpPr/>
            <p:nvPr/>
          </p:nvSpPr>
          <p:spPr bwMode="auto">
            <a:xfrm>
              <a:off x="3754314" y="1990170"/>
              <a:ext cx="432339" cy="2309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45718" numCol="1" rtlCol="0" anchor="t" anchorCtr="0" compatLnSpc="1">
              <a:prstTxWarp prst="textNoShape">
                <a:avLst/>
              </a:prstTxWarp>
            </a:bodyPr>
            <a:lstStyle/>
            <a:p>
              <a:pPr marL="233149" defTabSz="932560">
                <a:spcBef>
                  <a:spcPts val="1836"/>
                </a:spcBef>
                <a:spcAft>
                  <a:spcPts val="2448"/>
                </a:spcAft>
              </a:pPr>
              <a:endParaRPr lang="en-US" sz="3700">
                <a:solidFill>
                  <a:srgbClr val="FFFFFF"/>
                </a:solidFill>
                <a:latin typeface="Segoe UI Light" pitchFamily="34" charset="0"/>
              </a:endParaRPr>
            </a:p>
          </p:txBody>
        </p:sp>
        <p:pic>
          <p:nvPicPr>
            <p:cNvPr id="43" name="Picture 42"/>
            <p:cNvPicPr>
              <a:picLocks noChangeAspect="1"/>
            </p:cNvPicPr>
            <p:nvPr/>
          </p:nvPicPr>
          <p:blipFill rotWithShape="1">
            <a:blip r:embed="rId3">
              <a:extLst>
                <a:ext uri="{28A0092B-C50C-407E-A947-70E740481C1C}">
                  <a14:useLocalDpi xmlns:a14="http://schemas.microsoft.com/office/drawing/2010/main" val="0"/>
                </a:ext>
              </a:extLst>
            </a:blip>
            <a:srcRect l="37477" r="-1542" b="60894"/>
            <a:stretch/>
          </p:blipFill>
          <p:spPr>
            <a:xfrm>
              <a:off x="3783773" y="2057857"/>
              <a:ext cx="382621" cy="163242"/>
            </a:xfrm>
            <a:prstGeom prst="rect">
              <a:avLst/>
            </a:prstGeom>
          </p:spPr>
        </p:pic>
      </p:grpSp>
      <p:grpSp>
        <p:nvGrpSpPr>
          <p:cNvPr id="44" name="Group 43"/>
          <p:cNvGrpSpPr/>
          <p:nvPr/>
        </p:nvGrpSpPr>
        <p:grpSpPr>
          <a:xfrm rot="20728046">
            <a:off x="5600080" y="2309252"/>
            <a:ext cx="409471" cy="410419"/>
            <a:chOff x="4480921" y="4009689"/>
            <a:chExt cx="432339" cy="433513"/>
          </a:xfrm>
        </p:grpSpPr>
        <p:sp>
          <p:nvSpPr>
            <p:cNvPr id="46" name="Rectangle 45"/>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45718" numCol="1" rtlCol="0" anchor="t" anchorCtr="0" compatLnSpc="1">
              <a:prstTxWarp prst="textNoShape">
                <a:avLst/>
              </a:prstTxWarp>
            </a:bodyPr>
            <a:lstStyle/>
            <a:p>
              <a:pPr marL="233149" defTabSz="932560">
                <a:spcBef>
                  <a:spcPts val="1836"/>
                </a:spcBef>
                <a:spcAft>
                  <a:spcPts val="2448"/>
                </a:spcAft>
              </a:pPr>
              <a:endParaRPr lang="en-US" sz="3700">
                <a:solidFill>
                  <a:srgbClr val="FFFFFF"/>
                </a:solidFill>
                <a:latin typeface="Segoe UI Light" pitchFamily="34" charset="0"/>
              </a:endParaRPr>
            </a:p>
          </p:txBody>
        </p:sp>
        <p:pic>
          <p:nvPicPr>
            <p:cNvPr id="47" name="Picture 46"/>
            <p:cNvPicPr>
              <a:picLocks noChangeAspect="1"/>
            </p:cNvPicPr>
            <p:nvPr/>
          </p:nvPicPr>
          <p:blipFill rotWithShape="1">
            <a:blip r:embed="rId3">
              <a:extLst>
                <a:ext uri="{28A0092B-C50C-407E-A947-70E740481C1C}">
                  <a14:useLocalDpi xmlns:a14="http://schemas.microsoft.com/office/drawing/2010/main" val="0"/>
                </a:ext>
              </a:extLst>
            </a:blip>
            <a:srcRect l="37477" b="28579"/>
            <a:stretch/>
          </p:blipFill>
          <p:spPr>
            <a:xfrm>
              <a:off x="4510380" y="4077377"/>
              <a:ext cx="373420" cy="298136"/>
            </a:xfrm>
            <a:prstGeom prst="rect">
              <a:avLst/>
            </a:prstGeom>
          </p:spPr>
        </p:pic>
      </p:grpSp>
      <p:grpSp>
        <p:nvGrpSpPr>
          <p:cNvPr id="53" name="Group 52"/>
          <p:cNvGrpSpPr/>
          <p:nvPr/>
        </p:nvGrpSpPr>
        <p:grpSpPr>
          <a:xfrm rot="21317832">
            <a:off x="6346073" y="1872571"/>
            <a:ext cx="545006" cy="546268"/>
            <a:chOff x="4480921" y="4009689"/>
            <a:chExt cx="432339" cy="433513"/>
          </a:xfrm>
        </p:grpSpPr>
        <p:sp>
          <p:nvSpPr>
            <p:cNvPr id="55" name="Rectangle 54"/>
            <p:cNvSpPr/>
            <p:nvPr/>
          </p:nvSpPr>
          <p:spPr bwMode="auto">
            <a:xfrm>
              <a:off x="4480921" y="4009689"/>
              <a:ext cx="432339" cy="43351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182880" rIns="91436" bIns="45718" numCol="1" rtlCol="0" anchor="t" anchorCtr="0" compatLnSpc="1">
              <a:prstTxWarp prst="textNoShape">
                <a:avLst/>
              </a:prstTxWarp>
            </a:bodyPr>
            <a:lstStyle/>
            <a:p>
              <a:pPr marL="233149" defTabSz="932560">
                <a:spcBef>
                  <a:spcPts val="1836"/>
                </a:spcBef>
                <a:spcAft>
                  <a:spcPts val="2448"/>
                </a:spcAft>
              </a:pPr>
              <a:endParaRPr lang="en-US" sz="3700">
                <a:solidFill>
                  <a:srgbClr val="FFFFFF"/>
                </a:solidFill>
                <a:latin typeface="Segoe UI Light" pitchFamily="34" charset="0"/>
              </a:endParaRPr>
            </a:p>
          </p:txBody>
        </p:sp>
        <p:pic>
          <p:nvPicPr>
            <p:cNvPr id="56" name="Picture 55"/>
            <p:cNvPicPr>
              <a:picLocks noChangeAspect="1"/>
            </p:cNvPicPr>
            <p:nvPr/>
          </p:nvPicPr>
          <p:blipFill rotWithShape="1">
            <a:blip r:embed="rId3">
              <a:extLst>
                <a:ext uri="{28A0092B-C50C-407E-A947-70E740481C1C}">
                  <a14:useLocalDpi xmlns:a14="http://schemas.microsoft.com/office/drawing/2010/main" val="0"/>
                </a:ext>
              </a:extLst>
            </a:blip>
            <a:srcRect l="37477" b="28579"/>
            <a:stretch/>
          </p:blipFill>
          <p:spPr>
            <a:xfrm>
              <a:off x="4510380" y="4077377"/>
              <a:ext cx="373420" cy="298136"/>
            </a:xfrm>
            <a:prstGeom prst="rect">
              <a:avLst/>
            </a:prstGeom>
          </p:spPr>
        </p:pic>
      </p:grpSp>
      <p:sp>
        <p:nvSpPr>
          <p:cNvPr id="60" name="Rectangle 59"/>
          <p:cNvSpPr/>
          <p:nvPr/>
        </p:nvSpPr>
        <p:spPr bwMode="auto">
          <a:xfrm>
            <a:off x="5041818" y="3189532"/>
            <a:ext cx="676955" cy="2614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56" tIns="46629" rIns="93256" bIns="46629" numCol="1" rtlCol="0" anchor="ctr"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46759360"/>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ROATtRzhzEGfEASLaOqmG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kQPRMQHNYkWkeE6_lGeig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X.URfxmAC06960d2C6oWs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RkSxxeooy0WHS2_AhVkIy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RkSxxeooy0WHS2_AhVkIy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RkSxxeooy0WHS2_AhVkIyw"/>
</p:tagLst>
</file>

<file path=ppt/tags/tag6.xml><?xml version="1.0" encoding="utf-8"?>
<p:tagLst xmlns:a="http://schemas.openxmlformats.org/drawingml/2006/main" xmlns:r="http://schemas.openxmlformats.org/officeDocument/2006/relationships" xmlns:p="http://schemas.openxmlformats.org/presentationml/2006/main">
  <p:tag name="TIMING" val="|1.6|1.1|.8|126.1"/>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wcovj08D7UuhhewjLrngv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wcovj08D7UuhhewjLrngv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1ERtW6XGt06MWFgpnt8WPw"/>
</p:tagLst>
</file>

<file path=ppt/theme/theme1.xml><?xml version="1.0" encoding="utf-8"?>
<a:theme xmlns:a="http://schemas.openxmlformats.org/drawingml/2006/main" name="SPC2012_IT-Pro_Template_NOSLIDES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Corey Sanders and Paul Stubbs</External_x0020_Speaker>
    <Session_x0020_Code xmlns="2295e2e7-0eeb-498e-8716-217bb2ee6ee3">SPC036</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Corey Sanders, Paul Stubbs</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635B867-938D-4E76-BC90-7A66A6F4BF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http://purl.org/dc/dcmitype/"/>
    <ds:schemaRef ds:uri="http://schemas.microsoft.com/office/2006/metadata/properties"/>
    <ds:schemaRef ds:uri="2295e2e7-0eeb-498e-8716-217bb2ee6ee3"/>
    <ds:schemaRef ds:uri="http://schemas.openxmlformats.org/package/2006/metadata/core-properties"/>
    <ds:schemaRef ds:uri="230e9df3-be65-4c73-a93b-d1236ebd677e"/>
    <ds:schemaRef ds:uri="http://purl.org/dc/elements/1.1/"/>
    <ds:schemaRef ds:uri="http://schemas.microsoft.com/sharepoint/v3"/>
    <ds:schemaRef ds:uri="http://www.w3.org/XML/1998/namespace"/>
    <ds:schemaRef ds:uri="http://schemas.microsoft.com/office/infopath/2007/PartnerControls"/>
    <ds:schemaRef ds:uri="032d541b-1b4e-4d91-93c7-b10533c52f73"/>
  </ds:schemaRefs>
</ds:datastoreItem>
</file>

<file path=docProps/app.xml><?xml version="1.0" encoding="utf-8"?>
<Properties xmlns="http://schemas.openxmlformats.org/officeDocument/2006/extended-properties" xmlns:vt="http://schemas.openxmlformats.org/officeDocument/2006/docPropsVTypes">
  <Template>SPC2012_IT-Pro_Template_NOSLIDES_16x9</Template>
  <TotalTime>4</TotalTime>
  <Words>1707</Words>
  <Application>Microsoft Office PowerPoint</Application>
  <PresentationFormat>Custom</PresentationFormat>
  <Paragraphs>450</Paragraphs>
  <Slides>50</Slides>
  <Notes>30</Notes>
  <HiddenSlides>0</HiddenSlides>
  <MMClips>0</MMClips>
  <ScaleCrop>false</ScaleCrop>
  <HeadingPairs>
    <vt:vector size="4" baseType="variant">
      <vt:variant>
        <vt:lpstr>Theme</vt:lpstr>
      </vt:variant>
      <vt:variant>
        <vt:i4>6</vt:i4>
      </vt:variant>
      <vt:variant>
        <vt:lpstr>Slide Titles</vt:lpstr>
      </vt:variant>
      <vt:variant>
        <vt:i4>50</vt:i4>
      </vt:variant>
    </vt:vector>
  </HeadingPairs>
  <TitlesOfParts>
    <vt:vector size="56" baseType="lpstr">
      <vt:lpstr>SPC2012_IT-Pro_Template_NOSLIDES_16x9</vt:lpstr>
      <vt:lpstr>5-30072_SPC2012_IT-Pro_Template_16x9_Light</vt:lpstr>
      <vt:lpstr>5-30072_SPC2012_IT-Pro_Template_16x9</vt:lpstr>
      <vt:lpstr>1_5-30072_SPC2012_IT-Pro_Template_16x9_Light</vt:lpstr>
      <vt:lpstr>5-30072_SPC2012_Business_Template_16x9</vt:lpstr>
      <vt:lpstr>5-30072_SPC2012_Business_Template_16x9_Light</vt:lpstr>
      <vt:lpstr>PowerPoint Presentation</vt:lpstr>
      <vt:lpstr>Windows Azure IaaS  Deep Dive for SharePoint  IT Professionals</vt:lpstr>
      <vt:lpstr>Agenda</vt:lpstr>
      <vt:lpstr>Cloud Continuum</vt:lpstr>
      <vt:lpstr>PowerPoint Presentation</vt:lpstr>
      <vt:lpstr>Getting Started</vt:lpstr>
      <vt:lpstr>Windows Azure Virtual Machines</vt:lpstr>
      <vt:lpstr>Flexibility of Azure Virtual Machines</vt:lpstr>
      <vt:lpstr>How it Works Select from Image Gallery </vt:lpstr>
      <vt:lpstr>Getting Started</vt:lpstr>
      <vt:lpstr>Disks and Images</vt:lpstr>
      <vt:lpstr>Disks and Images</vt:lpstr>
      <vt:lpstr>Images Available</vt:lpstr>
      <vt:lpstr>The provisioning story…</vt:lpstr>
      <vt:lpstr>Portal Provisioning</vt:lpstr>
      <vt:lpstr>Portability</vt:lpstr>
      <vt:lpstr>Portability</vt:lpstr>
      <vt:lpstr>Portability</vt:lpstr>
      <vt:lpstr>How it Works Bring your own VHD</vt:lpstr>
      <vt:lpstr>Bring Your Own</vt:lpstr>
      <vt:lpstr>What about licensing?</vt:lpstr>
      <vt:lpstr>Problematic OS Components…</vt:lpstr>
      <vt:lpstr>The Storage Backend</vt:lpstr>
      <vt:lpstr>VM with persistent drive </vt:lpstr>
      <vt:lpstr>VM with persistent drive </vt:lpstr>
      <vt:lpstr>VM with persistent drive </vt:lpstr>
      <vt:lpstr>VM with persistent drive </vt:lpstr>
      <vt:lpstr>What Does Persistent really mean?</vt:lpstr>
      <vt:lpstr>The disk layout and Windows Azure Storage</vt:lpstr>
      <vt:lpstr>VM disk layout</vt:lpstr>
      <vt:lpstr>VM disk layout</vt:lpstr>
      <vt:lpstr>VM disk layout</vt:lpstr>
      <vt:lpstr>The Rap Sheet</vt:lpstr>
      <vt:lpstr>Disk Pricing</vt:lpstr>
      <vt:lpstr>Attaching a Data Disks</vt:lpstr>
      <vt:lpstr>Networking and High Availability</vt:lpstr>
      <vt:lpstr>Load Balancing and High Availability</vt:lpstr>
      <vt:lpstr>Protocols and Endpoints</vt:lpstr>
      <vt:lpstr>Windows Azure Virtual Network</vt:lpstr>
      <vt:lpstr>Applications</vt:lpstr>
      <vt:lpstr>It’s all about the application</vt:lpstr>
      <vt:lpstr>PowerPoint Presentation</vt:lpstr>
      <vt:lpstr>SQL</vt:lpstr>
      <vt:lpstr>Active Directory</vt:lpstr>
      <vt:lpstr>SharePoint Farm Configuration</vt:lpstr>
      <vt:lpstr>SharePoint on Azure</vt:lpstr>
      <vt:lpstr>Summary</vt:lpstr>
      <vt:lpstr>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IaaS Deep Dive for SharePoint IT Professionals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2012-11-13T19:10:29Z</dcterms:created>
  <dcterms:modified xsi:type="dcterms:W3CDTF">2012-12-07T02:50:24Z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