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44" r:id="rId4"/>
    <p:sldMasterId id="2147484267" r:id="rId5"/>
    <p:sldMasterId id="2147484284" r:id="rId6"/>
  </p:sldMasterIdLst>
  <p:notesMasterIdLst>
    <p:notesMasterId r:id="rId40"/>
  </p:notesMasterIdLst>
  <p:handoutMasterIdLst>
    <p:handoutMasterId r:id="rId41"/>
  </p:handoutMasterIdLst>
  <p:sldIdLst>
    <p:sldId id="1055" r:id="rId7"/>
    <p:sldId id="1127" r:id="rId8"/>
    <p:sldId id="1096" r:id="rId9"/>
    <p:sldId id="1091" r:id="rId10"/>
    <p:sldId id="1092" r:id="rId11"/>
    <p:sldId id="1093" r:id="rId12"/>
    <p:sldId id="1094" r:id="rId13"/>
    <p:sldId id="1090" r:id="rId14"/>
    <p:sldId id="1099" r:id="rId15"/>
    <p:sldId id="1102" r:id="rId16"/>
    <p:sldId id="1097" r:id="rId17"/>
    <p:sldId id="1100" r:id="rId18"/>
    <p:sldId id="1101" r:id="rId19"/>
    <p:sldId id="1103" r:id="rId20"/>
    <p:sldId id="1104" r:id="rId21"/>
    <p:sldId id="1105" r:id="rId22"/>
    <p:sldId id="1107" r:id="rId23"/>
    <p:sldId id="1106" r:id="rId24"/>
    <p:sldId id="1108" r:id="rId25"/>
    <p:sldId id="1109" r:id="rId26"/>
    <p:sldId id="1126" r:id="rId27"/>
    <p:sldId id="1110" r:id="rId28"/>
    <p:sldId id="1111" r:id="rId29"/>
    <p:sldId id="1116" r:id="rId30"/>
    <p:sldId id="1118" r:id="rId31"/>
    <p:sldId id="1119" r:id="rId32"/>
    <p:sldId id="1120" r:id="rId33"/>
    <p:sldId id="1121" r:id="rId34"/>
    <p:sldId id="1122" r:id="rId35"/>
    <p:sldId id="1129" r:id="rId36"/>
    <p:sldId id="1130" r:id="rId37"/>
    <p:sldId id="1128" r:id="rId38"/>
    <p:sldId id="1123" r:id="rId3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55"/>
          </p14:sldIdLst>
        </p14:section>
        <p14:section name="Opening" id="{C2402FFA-72A6-4620-94DC-D8F15976F44B}">
          <p14:sldIdLst>
            <p14:sldId id="1127"/>
            <p14:sldId id="1096"/>
            <p14:sldId id="1091"/>
          </p14:sldIdLst>
        </p14:section>
        <p14:section name="Demo" id="{D0E4F0F2-868A-4F5D-A670-3F47FB93C029}">
          <p14:sldIdLst>
            <p14:sldId id="1092"/>
            <p14:sldId id="1093"/>
            <p14:sldId id="1094"/>
          </p14:sldIdLst>
        </p14:section>
        <p14:section name="The core enabling technologies" id="{BC586FE4-E92A-4FDC-913D-D7D1F9D856B4}">
          <p14:sldIdLst>
            <p14:sldId id="1090"/>
            <p14:sldId id="1099"/>
            <p14:sldId id="1102"/>
            <p14:sldId id="1097"/>
          </p14:sldIdLst>
        </p14:section>
        <p14:section name="Breaking it down" id="{5CE48C21-2B32-491F-B6EB-A15E260A360B}">
          <p14:sldIdLst>
            <p14:sldId id="1100"/>
            <p14:sldId id="1101"/>
            <p14:sldId id="1103"/>
            <p14:sldId id="1104"/>
            <p14:sldId id="1105"/>
            <p14:sldId id="1107"/>
            <p14:sldId id="1106"/>
            <p14:sldId id="1108"/>
            <p14:sldId id="1109"/>
            <p14:sldId id="1126"/>
            <p14:sldId id="1110"/>
            <p14:sldId id="1111"/>
            <p14:sldId id="1116"/>
            <p14:sldId id="1118"/>
            <p14:sldId id="1119"/>
            <p14:sldId id="1120"/>
            <p14:sldId id="1121"/>
            <p14:sldId id="1122"/>
            <p14:sldId id="1129"/>
            <p14:sldId id="1130"/>
            <p14:sldId id="1128"/>
            <p14:sldId id="1123"/>
          </p14:sldIdLst>
        </p14:section>
      </p14:sectionLst>
    </p:ex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arthur" initials="a" lastIdx="3" clrIdx="2"/>
  <p:cmAuthor id="3" name="Todd Baginski" initials="TSB" lastIdx="7" clrIdx="3"/>
  <p:cmAuthor id="4" name="Cyrielle Simeone" initials="CS"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81" autoAdjust="0"/>
    <p:restoredTop sz="76987" autoAdjust="0"/>
  </p:normalViewPr>
  <p:slideViewPr>
    <p:cSldViewPr>
      <p:cViewPr varScale="1">
        <p:scale>
          <a:sx n="52" d="100"/>
          <a:sy n="52" d="100"/>
        </p:scale>
        <p:origin x="-1476" y="-90"/>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33" d="100"/>
        <a:sy n="33"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1303490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12/6/2012 1:23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Tree>
    <p:extLst>
      <p:ext uri="{BB962C8B-B14F-4D97-AF65-F5344CB8AC3E}">
        <p14:creationId xmlns:p14="http://schemas.microsoft.com/office/powerpoint/2010/main" val="1453662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12/6/2012 1:23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16</a:t>
            </a:fld>
            <a:endParaRPr lang="en-US" dirty="0"/>
          </a:p>
        </p:txBody>
      </p:sp>
    </p:spTree>
    <p:extLst>
      <p:ext uri="{BB962C8B-B14F-4D97-AF65-F5344CB8AC3E}">
        <p14:creationId xmlns:p14="http://schemas.microsoft.com/office/powerpoint/2010/main" val="1893114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12/6/2012 1:23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Tree>
    <p:extLst>
      <p:ext uri="{BB962C8B-B14F-4D97-AF65-F5344CB8AC3E}">
        <p14:creationId xmlns:p14="http://schemas.microsoft.com/office/powerpoint/2010/main" val="2829280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12/6/2012 1:23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extLst>
      <p:ext uri="{BB962C8B-B14F-4D97-AF65-F5344CB8AC3E}">
        <p14:creationId xmlns:p14="http://schemas.microsoft.com/office/powerpoint/2010/main" val="6629318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12/6/2012 1:23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extLst>
      <p:ext uri="{BB962C8B-B14F-4D97-AF65-F5344CB8AC3E}">
        <p14:creationId xmlns:p14="http://schemas.microsoft.com/office/powerpoint/2010/main" val="33444942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18407759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12/6/2012 1:23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Tree>
    <p:extLst>
      <p:ext uri="{BB962C8B-B14F-4D97-AF65-F5344CB8AC3E}">
        <p14:creationId xmlns:p14="http://schemas.microsoft.com/office/powerpoint/2010/main" val="10060920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14989282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1906099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3444021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41262510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9470602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990455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EB6C195-58FB-4D4E-A738-212951FF1C3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9466624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2012</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DE69297-9B6A-4221-86A0-2085431B3855}"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548394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971758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FC07A61E-829A-4CCB-BE00-02FFD4FDCCD1}"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40031224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EB6C195-58FB-4D4E-A738-212951FF1C3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946865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03CE5-3823-4BCA-97F1-1ECF95961C41}" type="slidenum">
              <a:rPr lang="en-US" smtClean="0"/>
              <a:t>10</a:t>
            </a:fld>
            <a:endParaRPr lang="en-US"/>
          </a:p>
        </p:txBody>
      </p:sp>
    </p:spTree>
    <p:extLst>
      <p:ext uri="{BB962C8B-B14F-4D97-AF65-F5344CB8AC3E}">
        <p14:creationId xmlns:p14="http://schemas.microsoft.com/office/powerpoint/2010/main" val="3792397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88712" lvl="1"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EB6C195-58FB-4D4E-A738-212951FF1C3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9110864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6472161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1177110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25295642"/>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850205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81609025"/>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5223565"/>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3579448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02374729"/>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7402570"/>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816092"/>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23666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41223341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563197"/>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42213192"/>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604849277"/>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43177632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5630300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153864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8" y="233168"/>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8"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9BFF8DA3-5CAA-4A79-B181-7FE28A2463E7}" type="slidenum">
              <a:rPr lang="en-US" smtClean="0"/>
              <a:t>‹#›</a:t>
            </a:fld>
            <a:endParaRPr lang="en-US"/>
          </a:p>
        </p:txBody>
      </p:sp>
    </p:spTree>
    <p:extLst>
      <p:ext uri="{BB962C8B-B14F-4D97-AF65-F5344CB8AC3E}">
        <p14:creationId xmlns:p14="http://schemas.microsoft.com/office/powerpoint/2010/main" val="3843209873"/>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59424334"/>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0465141"/>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8116140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0609244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74128633"/>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29023257"/>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68168627"/>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54089959"/>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92994029"/>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54582935"/>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1881682"/>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7635717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213268905"/>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1999068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4876815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8526986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4568815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1752927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3523257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8652189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77138652"/>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32284124"/>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173328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55025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4990752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374458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19079419"/>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6236878"/>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3805186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2.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image" Target="../media/image7.png"/><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theme" Target="../theme/theme3.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95142548"/>
      </p:ext>
    </p:extLst>
  </p:cSld>
  <p:clrMap bg1="dk1" tx1="lt1" bg2="dk2" tx2="lt2" accent1="accent1" accent2="accent2" accent3="accent3" accent4="accent4" accent5="accent5" accent6="accent6" hlink="hlink" folHlink="folHlink"/>
  <p:sldLayoutIdLst>
    <p:sldLayoutId id="2147484245" r:id="rId1"/>
    <p:sldLayoutId id="2147484246" r:id="rId2"/>
    <p:sldLayoutId id="2147484247" r:id="rId3"/>
    <p:sldLayoutId id="2147484248" r:id="rId4"/>
    <p:sldLayoutId id="2147484249" r:id="rId5"/>
    <p:sldLayoutId id="2147484250" r:id="rId6"/>
    <p:sldLayoutId id="2147484251" r:id="rId7"/>
    <p:sldLayoutId id="2147484252" r:id="rId8"/>
    <p:sldLayoutId id="2147484253" r:id="rId9"/>
    <p:sldLayoutId id="2147484254" r:id="rId10"/>
    <p:sldLayoutId id="2147484255" r:id="rId11"/>
    <p:sldLayoutId id="2147484256" r:id="rId12"/>
    <p:sldLayoutId id="2147484257" r:id="rId13"/>
    <p:sldLayoutId id="2147484258" r:id="rId14"/>
    <p:sldLayoutId id="2147484259" r:id="rId15"/>
    <p:sldLayoutId id="2147484260" r:id="rId16"/>
    <p:sldLayoutId id="2147484261" r:id="rId17"/>
    <p:sldLayoutId id="2147484262" r:id="rId18"/>
    <p:sldLayoutId id="2147484263" r:id="rId19"/>
    <p:sldLayoutId id="2147484264" r:id="rId20"/>
    <p:sldLayoutId id="2147484265" r:id="rId21"/>
    <p:sldLayoutId id="2147484266" r:id="rId22"/>
    <p:sldLayoutId id="2147484280" r:id="rId23"/>
    <p:sldLayoutId id="2147484281" r:id="rId24"/>
    <p:sldLayoutId id="2147484282" r:id="rId25"/>
    <p:sldLayoutId id="2147484283" r:id="rId2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2863129"/>
      </p:ext>
    </p:extLst>
  </p:cSld>
  <p:clrMap bg1="lt1" tx1="dk1" bg2="lt2" tx2="dk2" accent1="accent1" accent2="accent2" accent3="accent3" accent4="accent4" accent5="accent5" accent6="accent6" hlink="hlink" folHlink="folHlink"/>
  <p:sldLayoutIdLst>
    <p:sldLayoutId id="2147484268" r:id="rId1"/>
    <p:sldLayoutId id="2147484269" r:id="rId2"/>
    <p:sldLayoutId id="2147484270" r:id="rId3"/>
    <p:sldLayoutId id="2147484271" r:id="rId4"/>
    <p:sldLayoutId id="2147484272" r:id="rId5"/>
    <p:sldLayoutId id="2147484273" r:id="rId6"/>
    <p:sldLayoutId id="2147484274" r:id="rId7"/>
    <p:sldLayoutId id="2147484275" r:id="rId8"/>
    <p:sldLayoutId id="2147484276" r:id="rId9"/>
    <p:sldLayoutId id="2147484277" r:id="rId10"/>
    <p:sldLayoutId id="2147484278" r:id="rId11"/>
    <p:sldLayoutId id="2147484295"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28150810"/>
      </p:ext>
    </p:extLst>
  </p:cSld>
  <p:clrMap bg1="lt1" tx1="dk1" bg2="lt2" tx2="dk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6.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6.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26.xml"/><Relationship Id="rId5" Type="http://schemas.openxmlformats.org/officeDocument/2006/relationships/image" Target="../media/image38.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26.xml"/><Relationship Id="rId5" Type="http://schemas.openxmlformats.org/officeDocument/2006/relationships/image" Target="../media/image41.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myspc.sharepointconference.com/" TargetMode="External"/><Relationship Id="rId1" Type="http://schemas.openxmlformats.org/officeDocument/2006/relationships/slideLayout" Target="../slideLayouts/slideLayout48.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5.xml"/><Relationship Id="rId1" Type="http://schemas.openxmlformats.org/officeDocument/2006/relationships/tags" Target="../tags/tag1.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all new App Principal</a:t>
            </a:r>
            <a:endParaRPr lang="en-US" dirty="0"/>
          </a:p>
        </p:txBody>
      </p:sp>
      <p:sp>
        <p:nvSpPr>
          <p:cNvPr id="3" name="Content Placeholder 2"/>
          <p:cNvSpPr>
            <a:spLocks noGrp="1"/>
          </p:cNvSpPr>
          <p:nvPr>
            <p:ph type="body" sz="quarter" idx="10"/>
          </p:nvPr>
        </p:nvSpPr>
        <p:spPr>
          <a:xfrm>
            <a:off x="274638" y="1212850"/>
            <a:ext cx="4876799" cy="5480885"/>
          </a:xfrm>
          <a:prstGeom prst="rect">
            <a:avLst/>
          </a:prstGeom>
        </p:spPr>
        <p:txBody>
          <a:bodyPr lIns="124358" tIns="62179" rIns="124358" bIns="62179"/>
          <a:lstStyle/>
          <a:p>
            <a:r>
              <a:rPr lang="en-US" dirty="0" smtClean="0"/>
              <a:t>Uniquely identifies an app for SharePoint</a:t>
            </a:r>
          </a:p>
          <a:p>
            <a:endParaRPr lang="en-US" dirty="0" smtClean="0"/>
          </a:p>
          <a:p>
            <a:r>
              <a:rPr lang="en-US" dirty="0" smtClean="0"/>
              <a:t>Create the app principal with AppRegNew.aspx</a:t>
            </a:r>
          </a:p>
          <a:p>
            <a:r>
              <a:rPr lang="en-US" dirty="0" smtClean="0"/>
              <a:t>Use the app principal with </a:t>
            </a:r>
            <a:r>
              <a:rPr lang="en-US" dirty="0" err="1" smtClean="0"/>
              <a:t>OAuth</a:t>
            </a:r>
            <a:r>
              <a:rPr lang="en-US" dirty="0" smtClean="0"/>
              <a:t> for access to SharePoint APIs</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3837" y="1744662"/>
            <a:ext cx="6764655" cy="4421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bwMode="auto">
          <a:xfrm>
            <a:off x="5303837" y="1363662"/>
            <a:ext cx="6764655" cy="381000"/>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b="1" dirty="0" smtClean="0">
                <a:gradFill>
                  <a:gsLst>
                    <a:gs pos="0">
                      <a:srgbClr val="FFFFFF"/>
                    </a:gs>
                    <a:gs pos="100000">
                      <a:srgbClr val="FFFFFF"/>
                    </a:gs>
                  </a:gsLst>
                  <a:lin ang="5400000" scaled="0"/>
                </a:gradFill>
                <a:ea typeface="Segoe UI" pitchFamily="34" charset="0"/>
                <a:cs typeface="Segoe UI" pitchFamily="34" charset="0"/>
              </a:rPr>
              <a:t>http://mySPSite.sharepoint.com/_layouts/15/AppRegNew.aspx</a:t>
            </a: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89574" y="1586330"/>
            <a:ext cx="6340102" cy="37397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10-Point Star 6"/>
          <p:cNvSpPr/>
          <p:nvPr/>
        </p:nvSpPr>
        <p:spPr bwMode="auto">
          <a:xfrm>
            <a:off x="8351837" y="4411662"/>
            <a:ext cx="1828800" cy="1600201"/>
          </a:xfrm>
          <a:prstGeom prst="star10">
            <a:avLst/>
          </a:prstGeom>
          <a:solidFill>
            <a:schemeClr val="accent2"/>
          </a:solidFill>
          <a:ln w="57150">
            <a:solidFill>
              <a:srgbClr val="FFC0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000" b="1" dirty="0" smtClean="0">
                <a:solidFill>
                  <a:schemeClr val="tx1"/>
                </a:solidFill>
                <a:ea typeface="Segoe UI" pitchFamily="34" charset="0"/>
                <a:cs typeface="Segoe UI" pitchFamily="34" charset="0"/>
              </a:rPr>
              <a:t>All or nothing</a:t>
            </a:r>
          </a:p>
        </p:txBody>
      </p:sp>
    </p:spTree>
    <p:extLst>
      <p:ext uri="{BB962C8B-B14F-4D97-AF65-F5344CB8AC3E}">
        <p14:creationId xmlns:p14="http://schemas.microsoft.com/office/powerpoint/2010/main" val="39871841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Authentication</a:t>
            </a:r>
            <a:endParaRPr lang="en-US" dirty="0"/>
          </a:p>
        </p:txBody>
      </p:sp>
      <p:sp>
        <p:nvSpPr>
          <p:cNvPr id="6" name="Flowchart: Decision 5"/>
          <p:cNvSpPr/>
          <p:nvPr/>
        </p:nvSpPr>
        <p:spPr bwMode="auto">
          <a:xfrm>
            <a:off x="2200770" y="1341876"/>
            <a:ext cx="2019011" cy="1173880"/>
          </a:xfrm>
          <a:prstGeom prst="flowChartDecision">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600" dirty="0" smtClean="0">
                <a:solidFill>
                  <a:schemeClr val="bg2">
                    <a:lumMod val="10000"/>
                    <a:lumOff val="90000"/>
                  </a:schemeClr>
                </a:solidFill>
                <a:ea typeface="Segoe UI" pitchFamily="34" charset="0"/>
                <a:cs typeface="Segoe UI" pitchFamily="34" charset="0"/>
              </a:rPr>
              <a:t>User credentials</a:t>
            </a:r>
          </a:p>
          <a:p>
            <a:pPr algn="ctr" defTabSz="914099" fontAlgn="base">
              <a:spcBef>
                <a:spcPct val="0"/>
              </a:spcBef>
              <a:spcAft>
                <a:spcPct val="0"/>
              </a:spcAft>
            </a:pPr>
            <a:r>
              <a:rPr lang="en-US" sz="1600" dirty="0" smtClean="0">
                <a:solidFill>
                  <a:schemeClr val="bg2">
                    <a:lumMod val="10000"/>
                    <a:lumOff val="90000"/>
                  </a:schemeClr>
                </a:solidFill>
                <a:ea typeface="Segoe UI" pitchFamily="34" charset="0"/>
                <a:cs typeface="Segoe UI" pitchFamily="34" charset="0"/>
              </a:rPr>
              <a:t>provided?</a:t>
            </a:r>
          </a:p>
        </p:txBody>
      </p:sp>
      <p:sp>
        <p:nvSpPr>
          <p:cNvPr id="7" name="Flowchart: Alternate Process 6"/>
          <p:cNvSpPr/>
          <p:nvPr/>
        </p:nvSpPr>
        <p:spPr bwMode="auto">
          <a:xfrm>
            <a:off x="450917" y="1547816"/>
            <a:ext cx="1304880" cy="762000"/>
          </a:xfrm>
          <a:prstGeom prst="flowChartAlternateProcess">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200" dirty="0" smtClean="0">
                <a:solidFill>
                  <a:schemeClr val="bg2">
                    <a:lumMod val="10000"/>
                    <a:lumOff val="90000"/>
                  </a:schemeClr>
                </a:solidFill>
                <a:ea typeface="Segoe UI" pitchFamily="34" charset="0"/>
                <a:cs typeface="Segoe UI" pitchFamily="34" charset="0"/>
              </a:rPr>
              <a:t>Start</a:t>
            </a:r>
          </a:p>
        </p:txBody>
      </p:sp>
      <p:sp>
        <p:nvSpPr>
          <p:cNvPr id="8" name="Flowchart: Alternate Process 7"/>
          <p:cNvSpPr/>
          <p:nvPr/>
        </p:nvSpPr>
        <p:spPr bwMode="auto">
          <a:xfrm>
            <a:off x="9799903" y="6011861"/>
            <a:ext cx="1304880" cy="762000"/>
          </a:xfrm>
          <a:prstGeom prst="flowChartAlternateProcess">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200" dirty="0">
                <a:solidFill>
                  <a:schemeClr val="bg2">
                    <a:lumMod val="10000"/>
                    <a:lumOff val="90000"/>
                  </a:schemeClr>
                </a:solidFill>
                <a:ea typeface="Segoe UI" pitchFamily="34" charset="0"/>
                <a:cs typeface="Segoe UI" pitchFamily="34" charset="0"/>
              </a:rPr>
              <a:t>End</a:t>
            </a:r>
          </a:p>
        </p:txBody>
      </p:sp>
      <p:sp>
        <p:nvSpPr>
          <p:cNvPr id="9" name="Flowchart: Process 8"/>
          <p:cNvSpPr/>
          <p:nvPr/>
        </p:nvSpPr>
        <p:spPr bwMode="auto">
          <a:xfrm>
            <a:off x="9743498" y="1547817"/>
            <a:ext cx="1417690" cy="762000"/>
          </a:xfrm>
          <a:prstGeom prst="flowChartProcess">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200" dirty="0">
                <a:solidFill>
                  <a:schemeClr val="bg2">
                    <a:lumMod val="10000"/>
                    <a:lumOff val="90000"/>
                  </a:schemeClr>
                </a:solidFill>
                <a:ea typeface="Segoe UI" pitchFamily="34" charset="0"/>
                <a:cs typeface="Segoe UI" pitchFamily="34" charset="0"/>
              </a:rPr>
              <a:t>User only context</a:t>
            </a:r>
          </a:p>
        </p:txBody>
      </p:sp>
      <p:sp>
        <p:nvSpPr>
          <p:cNvPr id="10" name="Flowchart: Process 9"/>
          <p:cNvSpPr/>
          <p:nvPr/>
        </p:nvSpPr>
        <p:spPr bwMode="auto">
          <a:xfrm>
            <a:off x="4871934" y="4664862"/>
            <a:ext cx="1604650" cy="711158"/>
          </a:xfrm>
          <a:prstGeom prst="flowChartProcess">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200" dirty="0">
                <a:solidFill>
                  <a:schemeClr val="bg2">
                    <a:lumMod val="10000"/>
                    <a:lumOff val="90000"/>
                  </a:schemeClr>
                </a:solidFill>
                <a:ea typeface="Segoe UI" pitchFamily="34" charset="0"/>
                <a:cs typeface="Segoe UI" pitchFamily="34" charset="0"/>
              </a:rPr>
              <a:t>App only context</a:t>
            </a:r>
          </a:p>
        </p:txBody>
      </p:sp>
      <p:sp>
        <p:nvSpPr>
          <p:cNvPr id="11" name="Flowchart: Process 10"/>
          <p:cNvSpPr/>
          <p:nvPr/>
        </p:nvSpPr>
        <p:spPr bwMode="auto">
          <a:xfrm>
            <a:off x="7391249" y="3135492"/>
            <a:ext cx="1493988" cy="800876"/>
          </a:xfrm>
          <a:prstGeom prst="flowChartProcess">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200" dirty="0" smtClean="0">
                <a:solidFill>
                  <a:schemeClr val="bg2">
                    <a:lumMod val="10000"/>
                    <a:lumOff val="90000"/>
                  </a:schemeClr>
                </a:solidFill>
                <a:ea typeface="Segoe UI" pitchFamily="34" charset="0"/>
                <a:cs typeface="Segoe UI" pitchFamily="34" charset="0"/>
              </a:rPr>
              <a:t>User + App context</a:t>
            </a:r>
          </a:p>
        </p:txBody>
      </p:sp>
      <p:sp>
        <p:nvSpPr>
          <p:cNvPr id="12" name="Flowchart: Process 11"/>
          <p:cNvSpPr/>
          <p:nvPr/>
        </p:nvSpPr>
        <p:spPr bwMode="auto">
          <a:xfrm>
            <a:off x="2350655" y="6011862"/>
            <a:ext cx="1719240" cy="762000"/>
          </a:xfrm>
          <a:prstGeom prst="flowChartProcess">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200" dirty="0" smtClean="0">
                <a:solidFill>
                  <a:schemeClr val="bg2">
                    <a:lumMod val="10000"/>
                    <a:lumOff val="90000"/>
                  </a:schemeClr>
                </a:solidFill>
                <a:ea typeface="Segoe UI" pitchFamily="34" charset="0"/>
                <a:cs typeface="Segoe UI" pitchFamily="34" charset="0"/>
              </a:rPr>
              <a:t>Anonymous context</a:t>
            </a:r>
          </a:p>
        </p:txBody>
      </p:sp>
      <p:sp>
        <p:nvSpPr>
          <p:cNvPr id="13" name="Flowchart: Decision 12"/>
          <p:cNvSpPr/>
          <p:nvPr/>
        </p:nvSpPr>
        <p:spPr bwMode="auto">
          <a:xfrm>
            <a:off x="2200770" y="2948989"/>
            <a:ext cx="2019011" cy="1173880"/>
          </a:xfrm>
          <a:prstGeom prst="flowChartDecision">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600" dirty="0" smtClean="0">
                <a:solidFill>
                  <a:schemeClr val="bg2">
                    <a:lumMod val="10000"/>
                    <a:lumOff val="90000"/>
                  </a:schemeClr>
                </a:solidFill>
                <a:ea typeface="Segoe UI" pitchFamily="34" charset="0"/>
                <a:cs typeface="Segoe UI" pitchFamily="34" charset="0"/>
              </a:rPr>
              <a:t>App token</a:t>
            </a:r>
          </a:p>
          <a:p>
            <a:pPr algn="ctr" defTabSz="914099" fontAlgn="base">
              <a:spcBef>
                <a:spcPct val="0"/>
              </a:spcBef>
              <a:spcAft>
                <a:spcPct val="0"/>
              </a:spcAft>
            </a:pPr>
            <a:r>
              <a:rPr lang="en-US" sz="1600" dirty="0" smtClean="0">
                <a:solidFill>
                  <a:schemeClr val="bg2">
                    <a:lumMod val="10000"/>
                    <a:lumOff val="90000"/>
                  </a:schemeClr>
                </a:solidFill>
                <a:ea typeface="Segoe UI" pitchFamily="34" charset="0"/>
                <a:cs typeface="Segoe UI" pitchFamily="34" charset="0"/>
              </a:rPr>
              <a:t>provided?</a:t>
            </a:r>
          </a:p>
        </p:txBody>
      </p:sp>
      <p:sp>
        <p:nvSpPr>
          <p:cNvPr id="14" name="Flowchart: Decision 13"/>
          <p:cNvSpPr/>
          <p:nvPr/>
        </p:nvSpPr>
        <p:spPr bwMode="auto">
          <a:xfrm>
            <a:off x="4664754" y="2948989"/>
            <a:ext cx="2019011" cy="1173880"/>
          </a:xfrm>
          <a:prstGeom prst="flowChartDecision">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600" dirty="0" smtClean="0">
                <a:solidFill>
                  <a:schemeClr val="bg2">
                    <a:lumMod val="10000"/>
                    <a:lumOff val="90000"/>
                  </a:schemeClr>
                </a:solidFill>
                <a:ea typeface="Segoe UI" pitchFamily="34" charset="0"/>
                <a:cs typeface="Segoe UI" pitchFamily="34" charset="0"/>
              </a:rPr>
              <a:t>App token</a:t>
            </a:r>
          </a:p>
          <a:p>
            <a:pPr algn="ctr" defTabSz="914099" fontAlgn="base">
              <a:spcBef>
                <a:spcPct val="0"/>
              </a:spcBef>
              <a:spcAft>
                <a:spcPct val="0"/>
              </a:spcAft>
            </a:pPr>
            <a:r>
              <a:rPr lang="en-US" sz="1600" dirty="0" smtClean="0">
                <a:solidFill>
                  <a:schemeClr val="bg2">
                    <a:lumMod val="10000"/>
                    <a:lumOff val="90000"/>
                  </a:schemeClr>
                </a:solidFill>
                <a:ea typeface="Segoe UI" pitchFamily="34" charset="0"/>
                <a:cs typeface="Segoe UI" pitchFamily="34" charset="0"/>
              </a:rPr>
              <a:t>Includes user?</a:t>
            </a:r>
          </a:p>
        </p:txBody>
      </p:sp>
      <p:cxnSp>
        <p:nvCxnSpPr>
          <p:cNvPr id="15" name="Straight Arrow Connector 14"/>
          <p:cNvCxnSpPr>
            <a:stCxn id="7" idx="3"/>
            <a:endCxn id="6" idx="1"/>
          </p:cNvCxnSpPr>
          <p:nvPr/>
        </p:nvCxnSpPr>
        <p:spPr>
          <a:xfrm>
            <a:off x="1755797" y="1928816"/>
            <a:ext cx="444973"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6" idx="2"/>
            <a:endCxn id="13" idx="0"/>
          </p:cNvCxnSpPr>
          <p:nvPr/>
        </p:nvCxnSpPr>
        <p:spPr>
          <a:xfrm>
            <a:off x="3210276" y="2515756"/>
            <a:ext cx="0" cy="4332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3" idx="2"/>
            <a:endCxn id="12" idx="0"/>
          </p:cNvCxnSpPr>
          <p:nvPr/>
        </p:nvCxnSpPr>
        <p:spPr>
          <a:xfrm flipH="1">
            <a:off x="3210275" y="4122869"/>
            <a:ext cx="1" cy="188899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3" idx="3"/>
            <a:endCxn id="14" idx="1"/>
          </p:cNvCxnSpPr>
          <p:nvPr/>
        </p:nvCxnSpPr>
        <p:spPr>
          <a:xfrm>
            <a:off x="4219781" y="3535929"/>
            <a:ext cx="444973"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4" idx="2"/>
            <a:endCxn id="10" idx="0"/>
          </p:cNvCxnSpPr>
          <p:nvPr/>
        </p:nvCxnSpPr>
        <p:spPr>
          <a:xfrm flipH="1">
            <a:off x="5674259" y="4122869"/>
            <a:ext cx="1" cy="54199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4" idx="3"/>
            <a:endCxn id="11" idx="1"/>
          </p:cNvCxnSpPr>
          <p:nvPr/>
        </p:nvCxnSpPr>
        <p:spPr>
          <a:xfrm>
            <a:off x="6683765" y="3535929"/>
            <a:ext cx="707484"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6" idx="3"/>
            <a:endCxn id="9" idx="1"/>
          </p:cNvCxnSpPr>
          <p:nvPr/>
        </p:nvCxnSpPr>
        <p:spPr>
          <a:xfrm>
            <a:off x="4219781" y="1928816"/>
            <a:ext cx="5523717"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9" idx="2"/>
            <a:endCxn id="8" idx="0"/>
          </p:cNvCxnSpPr>
          <p:nvPr/>
        </p:nvCxnSpPr>
        <p:spPr>
          <a:xfrm>
            <a:off x="10452343" y="2309817"/>
            <a:ext cx="0" cy="370204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2" idx="3"/>
            <a:endCxn id="8" idx="1"/>
          </p:cNvCxnSpPr>
          <p:nvPr/>
        </p:nvCxnSpPr>
        <p:spPr>
          <a:xfrm flipV="1">
            <a:off x="4069895" y="6392861"/>
            <a:ext cx="573000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0" idx="2"/>
          </p:cNvCxnSpPr>
          <p:nvPr/>
        </p:nvCxnSpPr>
        <p:spPr>
          <a:xfrm>
            <a:off x="5674259" y="5376020"/>
            <a:ext cx="0" cy="101684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1" idx="2"/>
          </p:cNvCxnSpPr>
          <p:nvPr/>
        </p:nvCxnSpPr>
        <p:spPr>
          <a:xfrm>
            <a:off x="8138243" y="3936368"/>
            <a:ext cx="0" cy="245649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717574" y="1590305"/>
            <a:ext cx="406073" cy="369332"/>
          </a:xfrm>
          <a:prstGeom prst="rect">
            <a:avLst/>
          </a:prstGeom>
          <a:noFill/>
        </p:spPr>
        <p:txBody>
          <a:bodyPr wrap="none" lIns="0" tIns="0" rIns="0" bIns="0" rtlCol="0">
            <a:spAutoFit/>
          </a:bodyPr>
          <a:lstStyle/>
          <a:p>
            <a:r>
              <a:rPr lang="en-US" sz="2400" spc="-70" dirty="0" smtClean="0">
                <a:solidFill>
                  <a:schemeClr val="bg2">
                    <a:lumMod val="10000"/>
                    <a:lumOff val="90000"/>
                  </a:schemeClr>
                </a:solidFill>
              </a:rPr>
              <a:t>Yes</a:t>
            </a:r>
          </a:p>
        </p:txBody>
      </p:sp>
      <p:sp>
        <p:nvSpPr>
          <p:cNvPr id="27" name="TextBox 26"/>
          <p:cNvSpPr txBox="1"/>
          <p:nvPr/>
        </p:nvSpPr>
        <p:spPr>
          <a:xfrm>
            <a:off x="3280162" y="2502876"/>
            <a:ext cx="394019" cy="369332"/>
          </a:xfrm>
          <a:prstGeom prst="rect">
            <a:avLst/>
          </a:prstGeom>
          <a:noFill/>
        </p:spPr>
        <p:txBody>
          <a:bodyPr wrap="none" lIns="0" tIns="0" rIns="0" bIns="0" rtlCol="0">
            <a:spAutoFit/>
          </a:bodyPr>
          <a:lstStyle/>
          <a:p>
            <a:r>
              <a:rPr lang="en-US" sz="2400" spc="-70" dirty="0" smtClean="0">
                <a:solidFill>
                  <a:schemeClr val="bg2">
                    <a:lumMod val="10000"/>
                    <a:lumOff val="90000"/>
                  </a:schemeClr>
                </a:solidFill>
              </a:rPr>
              <a:t>No</a:t>
            </a:r>
          </a:p>
        </p:txBody>
      </p:sp>
      <p:sp>
        <p:nvSpPr>
          <p:cNvPr id="28" name="TextBox 27"/>
          <p:cNvSpPr txBox="1"/>
          <p:nvPr/>
        </p:nvSpPr>
        <p:spPr>
          <a:xfrm>
            <a:off x="3263570" y="4186770"/>
            <a:ext cx="394019" cy="369332"/>
          </a:xfrm>
          <a:prstGeom prst="rect">
            <a:avLst/>
          </a:prstGeom>
          <a:noFill/>
        </p:spPr>
        <p:txBody>
          <a:bodyPr wrap="none" lIns="0" tIns="0" rIns="0" bIns="0" rtlCol="0">
            <a:spAutoFit/>
          </a:bodyPr>
          <a:lstStyle/>
          <a:p>
            <a:r>
              <a:rPr lang="en-US" sz="2400" spc="-70" dirty="0" smtClean="0">
                <a:solidFill>
                  <a:schemeClr val="bg2">
                    <a:lumMod val="10000"/>
                    <a:lumOff val="90000"/>
                  </a:schemeClr>
                </a:solidFill>
              </a:rPr>
              <a:t>No</a:t>
            </a:r>
          </a:p>
        </p:txBody>
      </p:sp>
      <p:sp>
        <p:nvSpPr>
          <p:cNvPr id="29" name="TextBox 28"/>
          <p:cNvSpPr txBox="1"/>
          <p:nvPr/>
        </p:nvSpPr>
        <p:spPr>
          <a:xfrm>
            <a:off x="5731313" y="4075441"/>
            <a:ext cx="394019" cy="369332"/>
          </a:xfrm>
          <a:prstGeom prst="rect">
            <a:avLst/>
          </a:prstGeom>
          <a:noFill/>
        </p:spPr>
        <p:txBody>
          <a:bodyPr wrap="none" lIns="0" tIns="0" rIns="0" bIns="0" rtlCol="0">
            <a:spAutoFit/>
          </a:bodyPr>
          <a:lstStyle/>
          <a:p>
            <a:r>
              <a:rPr lang="en-US" sz="2400" spc="-70" dirty="0" smtClean="0">
                <a:solidFill>
                  <a:schemeClr val="bg2">
                    <a:lumMod val="10000"/>
                    <a:lumOff val="90000"/>
                  </a:schemeClr>
                </a:solidFill>
              </a:rPr>
              <a:t>No</a:t>
            </a:r>
          </a:p>
        </p:txBody>
      </p:sp>
      <p:sp>
        <p:nvSpPr>
          <p:cNvPr id="30" name="TextBox 29"/>
          <p:cNvSpPr txBox="1"/>
          <p:nvPr/>
        </p:nvSpPr>
        <p:spPr>
          <a:xfrm>
            <a:off x="4202791" y="3189518"/>
            <a:ext cx="406073" cy="369332"/>
          </a:xfrm>
          <a:prstGeom prst="rect">
            <a:avLst/>
          </a:prstGeom>
          <a:noFill/>
        </p:spPr>
        <p:txBody>
          <a:bodyPr wrap="none" lIns="0" tIns="0" rIns="0" bIns="0" rtlCol="0">
            <a:spAutoFit/>
          </a:bodyPr>
          <a:lstStyle/>
          <a:p>
            <a:r>
              <a:rPr lang="en-US" sz="2400" spc="-70" dirty="0" smtClean="0">
                <a:solidFill>
                  <a:schemeClr val="bg2">
                    <a:lumMod val="10000"/>
                    <a:lumOff val="90000"/>
                  </a:schemeClr>
                </a:solidFill>
              </a:rPr>
              <a:t>Yes</a:t>
            </a:r>
          </a:p>
        </p:txBody>
      </p:sp>
      <p:sp>
        <p:nvSpPr>
          <p:cNvPr id="31" name="TextBox 30"/>
          <p:cNvSpPr txBox="1"/>
          <p:nvPr/>
        </p:nvSpPr>
        <p:spPr>
          <a:xfrm>
            <a:off x="6717575" y="3212439"/>
            <a:ext cx="406073" cy="369332"/>
          </a:xfrm>
          <a:prstGeom prst="rect">
            <a:avLst/>
          </a:prstGeom>
          <a:noFill/>
        </p:spPr>
        <p:txBody>
          <a:bodyPr wrap="none" lIns="0" tIns="0" rIns="0" bIns="0" rtlCol="0">
            <a:spAutoFit/>
          </a:bodyPr>
          <a:lstStyle/>
          <a:p>
            <a:r>
              <a:rPr lang="en-US" sz="2400" spc="-70" dirty="0" smtClean="0">
                <a:solidFill>
                  <a:schemeClr val="bg2">
                    <a:lumMod val="10000"/>
                    <a:lumOff val="90000"/>
                  </a:schemeClr>
                </a:solidFill>
              </a:rPr>
              <a:t>Yes</a:t>
            </a:r>
          </a:p>
        </p:txBody>
      </p:sp>
    </p:spTree>
    <p:extLst>
      <p:ext uri="{BB962C8B-B14F-4D97-AF65-F5344CB8AC3E}">
        <p14:creationId xmlns:p14="http://schemas.microsoft.com/office/powerpoint/2010/main" val="40236834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par>
                                <p:cTn id="46" presetID="10" presetClass="entr" presetSubtype="0"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par>
                                <p:cTn id="62" presetID="10" presetClass="entr" presetSubtype="0"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par>
                                <p:cTn id="73" presetID="10" presetClass="entr" presetSubtype="0" fill="hold"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500"/>
                                        <p:tgtEl>
                                          <p:spTgt spid="20"/>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500"/>
                                        <p:tgtEl>
                                          <p:spTgt spid="11"/>
                                        </p:tgtEl>
                                      </p:cBhvr>
                                    </p:animEffect>
                                  </p:childTnLst>
                                </p:cTn>
                              </p:par>
                              <p:par>
                                <p:cTn id="79" presetID="10" presetClass="entr" presetSubtype="0" fill="hold"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500"/>
                                        <p:tgtEl>
                                          <p:spTgt spid="25"/>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fade">
                                      <p:cBhvr>
                                        <p:cTn id="86" dur="500"/>
                                        <p:tgtEl>
                                          <p:spTgt spid="10"/>
                                        </p:tgtEl>
                                      </p:cBhvr>
                                    </p:animEffect>
                                  </p:childTnLst>
                                </p:cTn>
                              </p:par>
                              <p:par>
                                <p:cTn id="87" presetID="10" presetClass="entr" presetSubtype="0" fill="hold" nodeType="with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500"/>
                                        <p:tgtEl>
                                          <p:spTgt spid="19"/>
                                        </p:tgtEl>
                                      </p:cBhvr>
                                    </p:animEffect>
                                  </p:childTnLst>
                                </p:cTn>
                              </p:par>
                              <p:par>
                                <p:cTn id="90" presetID="10" presetClass="entr" presetSubtype="0" fill="hold"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500"/>
                                        <p:tgtEl>
                                          <p:spTgt spid="24"/>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fade">
                                      <p:cBhvr>
                                        <p:cTn id="9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3" grpId="0" animBg="1"/>
      <p:bldP spid="14" grpId="0" animBg="1"/>
      <p:bldP spid="26" grpId="0"/>
      <p:bldP spid="27" grpId="0"/>
      <p:bldP spid="28" grpId="0"/>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Public Office 365 Site</a:t>
            </a:r>
            <a:endParaRPr lang="en-US" dirty="0"/>
          </a:p>
        </p:txBody>
      </p:sp>
    </p:spTree>
    <p:extLst>
      <p:ext uri="{BB962C8B-B14F-4D97-AF65-F5344CB8AC3E}">
        <p14:creationId xmlns:p14="http://schemas.microsoft.com/office/powerpoint/2010/main" val="2905365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Submit Request For Quote</a:t>
            </a:r>
            <a:endParaRPr lang="en-US" dirty="0"/>
          </a:p>
        </p:txBody>
      </p:sp>
      <p:sp>
        <p:nvSpPr>
          <p:cNvPr id="4" name="Text Placeholder 3"/>
          <p:cNvSpPr>
            <a:spLocks noGrp="1"/>
          </p:cNvSpPr>
          <p:nvPr>
            <p:ph type="body" sz="quarter" idx="10"/>
          </p:nvPr>
        </p:nvSpPr>
        <p:spPr>
          <a:xfrm>
            <a:off x="531956" y="1476621"/>
            <a:ext cx="7488150" cy="4616648"/>
          </a:xfrm>
        </p:spPr>
        <p:txBody>
          <a:bodyPr/>
          <a:lstStyle/>
          <a:p>
            <a:pPr marL="574738" indent="-571500"/>
            <a:r>
              <a:rPr lang="en-US" sz="3600" dirty="0" smtClean="0">
                <a:solidFill>
                  <a:schemeClr val="tx2">
                    <a:lumMod val="40000"/>
                    <a:lumOff val="60000"/>
                  </a:schemeClr>
                </a:solidFill>
              </a:rPr>
              <a:t>Provider-hosted app for SharePoint </a:t>
            </a:r>
          </a:p>
          <a:p>
            <a:pPr marL="574738" indent="-571500"/>
            <a:r>
              <a:rPr lang="en-US" sz="3600" dirty="0" smtClean="0">
                <a:solidFill>
                  <a:schemeClr val="tx2">
                    <a:lumMod val="40000"/>
                    <a:lumOff val="60000"/>
                  </a:schemeClr>
                </a:solidFill>
              </a:rPr>
              <a:t>MVC4 application on Windows Azure Web Sites</a:t>
            </a:r>
          </a:p>
          <a:p>
            <a:pPr marL="574738" indent="-571500"/>
            <a:r>
              <a:rPr lang="en-US" sz="3600" dirty="0" smtClean="0">
                <a:solidFill>
                  <a:schemeClr val="tx2">
                    <a:lumMod val="40000"/>
                    <a:lumOff val="60000"/>
                  </a:schemeClr>
                </a:solidFill>
              </a:rPr>
              <a:t>Uses SharePoint Chrome Control</a:t>
            </a:r>
          </a:p>
          <a:p>
            <a:pPr marL="574738" indent="-571500"/>
            <a:r>
              <a:rPr lang="en-US" sz="3600" dirty="0" err="1" smtClean="0">
                <a:solidFill>
                  <a:schemeClr val="tx2">
                    <a:lumMod val="40000"/>
                    <a:lumOff val="60000"/>
                  </a:schemeClr>
                </a:solidFill>
              </a:rPr>
              <a:t>OData</a:t>
            </a:r>
            <a:r>
              <a:rPr lang="en-US" sz="3600" dirty="0" smtClean="0">
                <a:solidFill>
                  <a:schemeClr val="tx2">
                    <a:lumMod val="40000"/>
                    <a:lumOff val="60000"/>
                  </a:schemeClr>
                </a:solidFill>
              </a:rPr>
              <a:t> endpoint in Windows Azure Web Site</a:t>
            </a:r>
          </a:p>
          <a:p>
            <a:pPr marL="574738" indent="-571500"/>
            <a:r>
              <a:rPr lang="en-US" sz="3600" dirty="0" smtClean="0">
                <a:solidFill>
                  <a:schemeClr val="tx2">
                    <a:lumMod val="40000"/>
                    <a:lumOff val="60000"/>
                  </a:schemeClr>
                </a:solidFill>
              </a:rPr>
              <a:t>Windows Azure SQL Database</a:t>
            </a:r>
            <a:endParaRPr lang="en-US" sz="3600" dirty="0">
              <a:solidFill>
                <a:schemeClr val="tx2">
                  <a:lumMod val="40000"/>
                  <a:lumOff val="60000"/>
                </a:schemeClr>
              </a:solidFill>
            </a:endParaRPr>
          </a:p>
        </p:txBody>
      </p:sp>
      <p:pic>
        <p:nvPicPr>
          <p:cNvPr id="2" name="Picture 1"/>
          <p:cNvPicPr>
            <a:picLocks noChangeAspect="1"/>
          </p:cNvPicPr>
          <p:nvPr/>
        </p:nvPicPr>
        <p:blipFill>
          <a:blip r:embed="rId3"/>
          <a:stretch>
            <a:fillRect/>
          </a:stretch>
        </p:blipFill>
        <p:spPr>
          <a:xfrm>
            <a:off x="7674912" y="1744662"/>
            <a:ext cx="4486925" cy="3080866"/>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a:stretch>
            <a:fillRect/>
          </a:stretch>
        </p:blipFill>
        <p:spPr>
          <a:xfrm>
            <a:off x="8192676" y="3878262"/>
            <a:ext cx="4197761" cy="2163427"/>
          </a:xfrm>
          <a:prstGeom prst="rect">
            <a:avLst/>
          </a:prstGeom>
          <a:effectLst>
            <a:reflection blurRad="6350" stA="50000" endA="300" endPos="38500" dist="50800" dir="5400000" sy="-100000" algn="bl" rotWithShape="0"/>
          </a:effectLst>
        </p:spPr>
      </p:pic>
    </p:spTree>
    <p:extLst>
      <p:ext uri="{BB962C8B-B14F-4D97-AF65-F5344CB8AC3E}">
        <p14:creationId xmlns:p14="http://schemas.microsoft.com/office/powerpoint/2010/main" val="5988373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Windows Push Notification Services (WNS)</a:t>
            </a:r>
            <a:endParaRPr lang="en-US" dirty="0"/>
          </a:p>
        </p:txBody>
      </p:sp>
    </p:spTree>
    <p:extLst>
      <p:ext uri="{BB962C8B-B14F-4D97-AF65-F5344CB8AC3E}">
        <p14:creationId xmlns:p14="http://schemas.microsoft.com/office/powerpoint/2010/main" val="4011246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What Are Windows Push Notification Services?</a:t>
            </a:r>
            <a:endParaRPr lang="en-US" sz="3200" dirty="0">
              <a:solidFill>
                <a:schemeClr val="accent4">
                  <a:alpha val="99000"/>
                </a:schemeClr>
              </a:solidFill>
            </a:endParaRPr>
          </a:p>
        </p:txBody>
      </p:sp>
      <p:sp>
        <p:nvSpPr>
          <p:cNvPr id="3" name="Text Placeholder 2"/>
          <p:cNvSpPr>
            <a:spLocks noGrp="1"/>
          </p:cNvSpPr>
          <p:nvPr>
            <p:ph type="body" sz="quarter" idx="10"/>
          </p:nvPr>
        </p:nvSpPr>
        <p:spPr>
          <a:xfrm>
            <a:off x="542714" y="1506017"/>
            <a:ext cx="11601993" cy="1778949"/>
          </a:xfrm>
        </p:spPr>
        <p:txBody>
          <a:bodyPr/>
          <a:lstStyle/>
          <a:p>
            <a:pPr marL="586111" indent="-582873">
              <a:buFont typeface="Arial" pitchFamily="34" charset="0"/>
              <a:buChar char="•"/>
            </a:pPr>
            <a:r>
              <a:rPr lang="en-US" dirty="0" smtClean="0">
                <a:solidFill>
                  <a:schemeClr val="tx2">
                    <a:lumMod val="40000"/>
                    <a:lumOff val="60000"/>
                  </a:schemeClr>
                </a:solidFill>
              </a:rPr>
              <a:t>Cloud hosted</a:t>
            </a:r>
          </a:p>
          <a:p>
            <a:pPr marL="586111" indent="-582873">
              <a:buFont typeface="Arial" pitchFamily="34" charset="0"/>
              <a:buChar char="•"/>
            </a:pPr>
            <a:r>
              <a:rPr lang="en-US" dirty="0" smtClean="0">
                <a:solidFill>
                  <a:schemeClr val="tx2">
                    <a:lumMod val="40000"/>
                    <a:lumOff val="60000"/>
                  </a:schemeClr>
                </a:solidFill>
              </a:rPr>
              <a:t>Push Notifications</a:t>
            </a:r>
          </a:p>
          <a:p>
            <a:pPr marL="1866813" lvl="2" indent="-582873">
              <a:buFont typeface="Arial" pitchFamily="34" charset="0"/>
              <a:buChar char="•"/>
            </a:pPr>
            <a:r>
              <a:rPr lang="en-US" dirty="0" smtClean="0">
                <a:solidFill>
                  <a:schemeClr val="tx2">
                    <a:lumMod val="40000"/>
                    <a:lumOff val="60000"/>
                  </a:schemeClr>
                </a:solidFill>
              </a:rPr>
              <a:t>Send toast, tile, and badge updates to Windows 8 apps</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0650" y="4734960"/>
            <a:ext cx="3691555" cy="8548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96289" y="3878262"/>
            <a:ext cx="2389796" cy="11463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96289" y="5196405"/>
            <a:ext cx="2389796" cy="11463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98355" y="4594099"/>
            <a:ext cx="2360652" cy="11366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43568769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Sending Push Notifications</a:t>
            </a:r>
            <a:endParaRPr lang="en-US" sz="3672" dirty="0">
              <a:solidFill>
                <a:schemeClr val="accent4">
                  <a:alpha val="99000"/>
                </a:schemeClr>
              </a:solidFill>
            </a:endParaRPr>
          </a:p>
        </p:txBody>
      </p:sp>
      <p:sp>
        <p:nvSpPr>
          <p:cNvPr id="6" name="Right Arrow 5"/>
          <p:cNvSpPr/>
          <p:nvPr/>
        </p:nvSpPr>
        <p:spPr bwMode="auto">
          <a:xfrm rot="5400000">
            <a:off x="5759306" y="3395926"/>
            <a:ext cx="694999" cy="304280"/>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GB" sz="2040" dirty="0">
              <a:gradFill>
                <a:gsLst>
                  <a:gs pos="0">
                    <a:schemeClr val="tx1"/>
                  </a:gs>
                  <a:gs pos="88000">
                    <a:schemeClr val="tx1"/>
                  </a:gs>
                </a:gsLst>
                <a:lin ang="5400000" scaled="0"/>
              </a:gradFill>
            </a:endParaRPr>
          </a:p>
        </p:txBody>
      </p:sp>
      <p:sp>
        <p:nvSpPr>
          <p:cNvPr id="60" name="Rounded Rectangle 59"/>
          <p:cNvSpPr/>
          <p:nvPr/>
        </p:nvSpPr>
        <p:spPr bwMode="auto">
          <a:xfrm>
            <a:off x="765540" y="1160944"/>
            <a:ext cx="3015821" cy="4958446"/>
          </a:xfrm>
          <a:prstGeom prst="roundRect">
            <a:avLst/>
          </a:prstGeom>
          <a:ln>
            <a:no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endParaRPr lang="en-GB" sz="2040" dirty="0">
              <a:gradFill>
                <a:gsLst>
                  <a:gs pos="0">
                    <a:schemeClr val="tx1"/>
                  </a:gs>
                  <a:gs pos="88000">
                    <a:schemeClr val="tx1"/>
                  </a:gs>
                </a:gsLst>
                <a:lin ang="5400000" scaled="0"/>
              </a:gradFill>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651" t="20609" r="5231" b="31613"/>
          <a:stretch/>
        </p:blipFill>
        <p:spPr bwMode="auto">
          <a:xfrm>
            <a:off x="1352838" y="5337501"/>
            <a:ext cx="1840984" cy="494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 name="Rounded Rectangle 60"/>
          <p:cNvSpPr/>
          <p:nvPr/>
        </p:nvSpPr>
        <p:spPr bwMode="auto">
          <a:xfrm>
            <a:off x="1152998" y="1589865"/>
            <a:ext cx="2240670" cy="1341174"/>
          </a:xfrm>
          <a:prstGeom prst="roundRect">
            <a:avLst/>
          </a:prstGeom>
          <a:solidFill>
            <a:schemeClr val="bg2">
              <a:lumMod val="50000"/>
              <a:lumOff val="50000"/>
            </a:schemeClr>
          </a:solid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smtClean="0">
                <a:gradFill>
                  <a:gsLst>
                    <a:gs pos="0">
                      <a:srgbClr val="FFFFFF"/>
                    </a:gs>
                    <a:gs pos="100000">
                      <a:srgbClr val="FFFFFF"/>
                    </a:gs>
                  </a:gsLst>
                  <a:lin ang="5400000" scaled="0"/>
                </a:gradFill>
              </a:rPr>
              <a:t>Contoso Windows </a:t>
            </a:r>
            <a:r>
              <a:rPr lang="en-US" sz="2244" dirty="0">
                <a:gradFill>
                  <a:gsLst>
                    <a:gs pos="0">
                      <a:srgbClr val="FFFFFF"/>
                    </a:gs>
                    <a:gs pos="100000">
                      <a:srgbClr val="FFFFFF"/>
                    </a:gs>
                  </a:gsLst>
                  <a:lin ang="5400000" scaled="0"/>
                </a:gradFill>
              </a:rPr>
              <a:t>8 App</a:t>
            </a:r>
          </a:p>
        </p:txBody>
      </p:sp>
      <p:sp>
        <p:nvSpPr>
          <p:cNvPr id="64" name="Rounded Rectangle 63"/>
          <p:cNvSpPr/>
          <p:nvPr/>
        </p:nvSpPr>
        <p:spPr bwMode="auto">
          <a:xfrm>
            <a:off x="1153115" y="3795269"/>
            <a:ext cx="2240670" cy="1341174"/>
          </a:xfrm>
          <a:prstGeom prst="roundRect">
            <a:avLst/>
          </a:prstGeom>
          <a:solidFill>
            <a:schemeClr val="accent1"/>
          </a:solid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Notification Client Platform</a:t>
            </a:r>
          </a:p>
        </p:txBody>
      </p:sp>
      <p:sp>
        <p:nvSpPr>
          <p:cNvPr id="65" name="Right Arrow 64"/>
          <p:cNvSpPr/>
          <p:nvPr/>
        </p:nvSpPr>
        <p:spPr bwMode="auto">
          <a:xfrm rot="10800000">
            <a:off x="3393666" y="4323430"/>
            <a:ext cx="2119673" cy="304280"/>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GB" sz="2040" dirty="0">
              <a:gradFill>
                <a:gsLst>
                  <a:gs pos="0">
                    <a:schemeClr val="tx1"/>
                  </a:gs>
                  <a:gs pos="88000">
                    <a:schemeClr val="tx1"/>
                  </a:gs>
                </a:gsLst>
                <a:lin ang="5400000" scaled="0"/>
              </a:gradFill>
            </a:endParaRPr>
          </a:p>
        </p:txBody>
      </p:sp>
      <p:sp>
        <p:nvSpPr>
          <p:cNvPr id="66" name="Left Arrow 65"/>
          <p:cNvSpPr/>
          <p:nvPr/>
        </p:nvSpPr>
        <p:spPr bwMode="auto">
          <a:xfrm rot="10800000">
            <a:off x="3393663" y="2141334"/>
            <a:ext cx="1128270" cy="304280"/>
          </a:xfrm>
          <a:prstGeom prst="lef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GB" sz="2040" dirty="0">
              <a:gradFill>
                <a:gsLst>
                  <a:gs pos="0">
                    <a:schemeClr val="tx1"/>
                  </a:gs>
                  <a:gs pos="88000">
                    <a:schemeClr val="tx1"/>
                  </a:gs>
                </a:gsLst>
                <a:lin ang="5400000" scaled="0"/>
              </a:gradFill>
            </a:endParaRPr>
          </a:p>
        </p:txBody>
      </p:sp>
      <p:sp>
        <p:nvSpPr>
          <p:cNvPr id="67" name="Left-Right Arrow 66"/>
          <p:cNvSpPr/>
          <p:nvPr/>
        </p:nvSpPr>
        <p:spPr bwMode="auto">
          <a:xfrm rot="5400000">
            <a:off x="1841214" y="3211014"/>
            <a:ext cx="864230" cy="304280"/>
          </a:xfrm>
          <a:prstGeom prst="lef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GB" sz="2040" dirty="0">
              <a:gradFill>
                <a:gsLst>
                  <a:gs pos="0">
                    <a:schemeClr val="tx1"/>
                  </a:gs>
                  <a:gs pos="88000">
                    <a:schemeClr val="tx1"/>
                  </a:gs>
                </a:gsLst>
                <a:lin ang="5400000" scaled="0"/>
              </a:gradFill>
            </a:endParaRPr>
          </a:p>
        </p:txBody>
      </p:sp>
      <p:sp>
        <p:nvSpPr>
          <p:cNvPr id="62" name="Rounded Rectangle 61"/>
          <p:cNvSpPr/>
          <p:nvPr/>
        </p:nvSpPr>
        <p:spPr bwMode="auto">
          <a:xfrm>
            <a:off x="8479237" y="1209893"/>
            <a:ext cx="3015821" cy="4958446"/>
          </a:xfrm>
          <a:prstGeom prst="roundRect">
            <a:avLst/>
          </a:prstGeom>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endParaRPr lang="en-GB" sz="2040" dirty="0">
              <a:gradFill>
                <a:gsLst>
                  <a:gs pos="0">
                    <a:schemeClr val="tx1"/>
                  </a:gs>
                  <a:gs pos="88000">
                    <a:schemeClr val="tx1"/>
                  </a:gs>
                </a:gsLst>
                <a:lin ang="5400000" scaled="0"/>
              </a:gradFill>
            </a:endParaRPr>
          </a:p>
        </p:txBody>
      </p:sp>
      <p:sp>
        <p:nvSpPr>
          <p:cNvPr id="63" name="Rounded Rectangle 62"/>
          <p:cNvSpPr/>
          <p:nvPr/>
        </p:nvSpPr>
        <p:spPr bwMode="auto">
          <a:xfrm>
            <a:off x="8866695" y="1638813"/>
            <a:ext cx="2240670" cy="1341174"/>
          </a:xfrm>
          <a:prstGeom prst="round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smtClean="0">
                <a:gradFill>
                  <a:gsLst>
                    <a:gs pos="0">
                      <a:srgbClr val="FFFFFF"/>
                    </a:gs>
                    <a:gs pos="100000">
                      <a:srgbClr val="FFFFFF"/>
                    </a:gs>
                  </a:gsLst>
                  <a:lin ang="5400000" scaled="0"/>
                </a:gradFill>
              </a:rPr>
              <a:t>Public </a:t>
            </a:r>
            <a:r>
              <a:rPr lang="en-US" sz="2244" dirty="0">
                <a:gradFill>
                  <a:gsLst>
                    <a:gs pos="0">
                      <a:srgbClr val="FFFFFF"/>
                    </a:gs>
                    <a:gs pos="100000">
                      <a:srgbClr val="FFFFFF"/>
                    </a:gs>
                  </a:gsLst>
                  <a:lin ang="5400000" scaled="0"/>
                </a:gradFill>
              </a:rPr>
              <a:t>Site</a:t>
            </a:r>
          </a:p>
        </p:txBody>
      </p:sp>
      <p:sp>
        <p:nvSpPr>
          <p:cNvPr id="75" name="Left Arrow 74"/>
          <p:cNvSpPr/>
          <p:nvPr/>
        </p:nvSpPr>
        <p:spPr bwMode="auto">
          <a:xfrm>
            <a:off x="7690994" y="2141334"/>
            <a:ext cx="1175700" cy="288356"/>
          </a:xfrm>
          <a:prstGeom prst="lef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GB" sz="2040" dirty="0">
              <a:gradFill>
                <a:gsLst>
                  <a:gs pos="0">
                    <a:schemeClr val="tx1"/>
                  </a:gs>
                  <a:gs pos="88000">
                    <a:schemeClr val="tx1"/>
                  </a:gs>
                </a:gsLst>
                <a:lin ang="5400000" scaled="0"/>
              </a:gradFill>
            </a:endParaRPr>
          </a:p>
        </p:txBody>
      </p:sp>
      <p:sp>
        <p:nvSpPr>
          <p:cNvPr id="76" name="Left Arrow 75"/>
          <p:cNvSpPr/>
          <p:nvPr/>
        </p:nvSpPr>
        <p:spPr bwMode="auto">
          <a:xfrm rot="2545081">
            <a:off x="7293819" y="3206563"/>
            <a:ext cx="2111073" cy="293948"/>
          </a:xfrm>
          <a:prstGeom prst="lef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GB" sz="2040" dirty="0">
              <a:gradFill>
                <a:gsLst>
                  <a:gs pos="0">
                    <a:schemeClr val="tx1"/>
                  </a:gs>
                  <a:gs pos="88000">
                    <a:schemeClr val="tx1"/>
                  </a:gs>
                </a:gsLst>
                <a:lin ang="5400000" scaled="0"/>
              </a:gradFill>
            </a:endParaRPr>
          </a:p>
        </p:txBody>
      </p:sp>
      <p:sp>
        <p:nvSpPr>
          <p:cNvPr id="70" name="Rounded Rectangle 69"/>
          <p:cNvSpPr/>
          <p:nvPr/>
        </p:nvSpPr>
        <p:spPr bwMode="auto">
          <a:xfrm>
            <a:off x="8866694" y="3795269"/>
            <a:ext cx="2240670" cy="1341174"/>
          </a:xfrm>
          <a:prstGeom prst="round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smtClean="0">
                <a:gradFill>
                  <a:gsLst>
                    <a:gs pos="0">
                      <a:srgbClr val="FFFFFF"/>
                    </a:gs>
                    <a:gs pos="100000">
                      <a:srgbClr val="FFFFFF"/>
                    </a:gs>
                  </a:gsLst>
                  <a:lin ang="5400000" scaled="0"/>
                </a:gradFill>
              </a:rPr>
              <a:t>Internal </a:t>
            </a:r>
            <a:r>
              <a:rPr lang="en-US" sz="2244" dirty="0">
                <a:gradFill>
                  <a:gsLst>
                    <a:gs pos="0">
                      <a:srgbClr val="FFFFFF"/>
                    </a:gs>
                    <a:gs pos="100000">
                      <a:srgbClr val="FFFFFF"/>
                    </a:gs>
                  </a:gsLst>
                  <a:lin ang="5400000" scaled="0"/>
                </a:gradFill>
              </a:rPr>
              <a:t>Site</a:t>
            </a:r>
          </a:p>
        </p:txBody>
      </p:sp>
      <p:grpSp>
        <p:nvGrpSpPr>
          <p:cNvPr id="8" name="Group 7"/>
          <p:cNvGrpSpPr/>
          <p:nvPr/>
        </p:nvGrpSpPr>
        <p:grpSpPr>
          <a:xfrm>
            <a:off x="4521933" y="1120360"/>
            <a:ext cx="3169060" cy="2401033"/>
            <a:chOff x="4521933" y="1120360"/>
            <a:chExt cx="3169060" cy="2401033"/>
          </a:xfrm>
        </p:grpSpPr>
        <p:sp>
          <p:nvSpPr>
            <p:cNvPr id="42" name="Cloud 41"/>
            <p:cNvSpPr/>
            <p:nvPr/>
          </p:nvSpPr>
          <p:spPr bwMode="auto">
            <a:xfrm>
              <a:off x="4521933" y="1120360"/>
              <a:ext cx="3169060" cy="2401033"/>
            </a:xfrm>
            <a:prstGeom prst="cloud">
              <a:avLst/>
            </a:prstGeom>
            <a:ln>
              <a:solidFill>
                <a:schemeClr val="tx2"/>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GB" dirty="0">
                  <a:solidFill>
                    <a:schemeClr val="bg2"/>
                  </a:solidFill>
                </a:rPr>
                <a:t>Windows Azure Web </a:t>
              </a:r>
              <a:r>
                <a:rPr lang="en-GB" dirty="0" smtClean="0">
                  <a:solidFill>
                    <a:schemeClr val="bg2"/>
                  </a:solidFill>
                </a:rPr>
                <a:t>Applications</a:t>
              </a:r>
              <a:endParaRPr lang="en-GB" dirty="0">
                <a:solidFill>
                  <a:schemeClr val="bg2"/>
                </a:solidFill>
              </a:endParaRPr>
            </a:p>
          </p:txBody>
        </p:sp>
        <p:pic>
          <p:nvPicPr>
            <p:cNvPr id="2050" name="Picture 2" descr="C:\Users\Todd\Documents\Canviz\Clients\DPE\SP Camp Demo\Images\azure 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0773" y="1458746"/>
              <a:ext cx="918657" cy="918657"/>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24" name="Cloud 23"/>
          <p:cNvSpPr/>
          <p:nvPr/>
        </p:nvSpPr>
        <p:spPr bwMode="auto">
          <a:xfrm>
            <a:off x="4521933" y="3770958"/>
            <a:ext cx="3169060" cy="2401033"/>
          </a:xfrm>
          <a:prstGeom prst="cloud">
            <a:avLst/>
          </a:prstGeom>
          <a:ln>
            <a:solidFill>
              <a:schemeClr val="tx2"/>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GB" dirty="0">
                <a:solidFill>
                  <a:schemeClr val="bg2"/>
                </a:solidFill>
              </a:rPr>
              <a:t>Windows </a:t>
            </a:r>
            <a:r>
              <a:rPr lang="en-GB" dirty="0" smtClean="0">
                <a:solidFill>
                  <a:schemeClr val="bg2"/>
                </a:solidFill>
              </a:rPr>
              <a:t>Push Notification Services (WNS)</a:t>
            </a:r>
            <a:endParaRPr lang="en-GB" dirty="0">
              <a:solidFill>
                <a:schemeClr val="bg2"/>
              </a:solidFill>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06740" y="5193546"/>
            <a:ext cx="2988318" cy="1035148"/>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32837" y="2990415"/>
            <a:ext cx="2427776" cy="771509"/>
          </a:xfrm>
          <a:prstGeom prst="rect">
            <a:avLst/>
          </a:prstGeom>
        </p:spPr>
      </p:pic>
    </p:spTree>
    <p:extLst>
      <p:ext uri="{BB962C8B-B14F-4D97-AF65-F5344CB8AC3E}">
        <p14:creationId xmlns:p14="http://schemas.microsoft.com/office/powerpoint/2010/main" val="33870318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wipe(right)">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wipe(right)">
                                      <p:cBhvr>
                                        <p:cTn id="17" dur="500"/>
                                        <p:tgtEl>
                                          <p:spTgt spid="6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fade">
                                      <p:cBhvr>
                                        <p:cTn id="22" dur="500"/>
                                        <p:tgtEl>
                                          <p:spTgt spid="6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left)">
                                      <p:cBhvr>
                                        <p:cTn id="27" dur="500"/>
                                        <p:tgtEl>
                                          <p:spTgt spid="6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wipe(down)">
                                      <p:cBhvr>
                                        <p:cTn id="32"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5" grpId="0" animBg="1"/>
      <p:bldP spid="66" grpId="0" animBg="1"/>
      <p:bldP spid="67" grpId="0" animBg="1"/>
      <p:bldP spid="75" grpId="0" animBg="1"/>
      <p:bldP spid="7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Triggering Notifications</a:t>
            </a:r>
            <a:endParaRPr lang="en-US" sz="3672" dirty="0">
              <a:solidFill>
                <a:schemeClr val="accent4">
                  <a:alpha val="99000"/>
                </a:schemeClr>
              </a:solidFill>
            </a:endParaRPr>
          </a:p>
        </p:txBody>
      </p:sp>
      <p:sp>
        <p:nvSpPr>
          <p:cNvPr id="3" name="Text Placeholder 2"/>
          <p:cNvSpPr>
            <a:spLocks noGrp="1"/>
          </p:cNvSpPr>
          <p:nvPr>
            <p:ph type="body" sz="quarter" idx="10"/>
          </p:nvPr>
        </p:nvSpPr>
        <p:spPr>
          <a:xfrm>
            <a:off x="542714" y="1506017"/>
            <a:ext cx="11601993" cy="4286615"/>
          </a:xfrm>
        </p:spPr>
        <p:txBody>
          <a:bodyPr/>
          <a:lstStyle/>
          <a:p>
            <a:pPr marL="586111" indent="-582873">
              <a:buFont typeface="Arial" pitchFamily="34" charset="0"/>
              <a:buChar char="•"/>
            </a:pPr>
            <a:r>
              <a:rPr lang="en-US" dirty="0" smtClean="0">
                <a:solidFill>
                  <a:schemeClr val="tx2">
                    <a:lumMod val="40000"/>
                    <a:lumOff val="60000"/>
                  </a:schemeClr>
                </a:solidFill>
              </a:rPr>
              <a:t>Event Receivers</a:t>
            </a:r>
          </a:p>
          <a:p>
            <a:pPr marL="586111" indent="-582873">
              <a:buFont typeface="Arial" pitchFamily="34" charset="0"/>
              <a:buChar char="•"/>
            </a:pPr>
            <a:r>
              <a:rPr lang="en-US" dirty="0" smtClean="0">
                <a:solidFill>
                  <a:schemeClr val="tx2">
                    <a:lumMod val="40000"/>
                    <a:lumOff val="60000"/>
                  </a:schemeClr>
                </a:solidFill>
              </a:rPr>
              <a:t>Remote Event Receivers</a:t>
            </a:r>
          </a:p>
          <a:p>
            <a:pPr marL="586111" indent="-582873">
              <a:buFont typeface="Arial" pitchFamily="34" charset="0"/>
              <a:buChar char="•"/>
            </a:pPr>
            <a:r>
              <a:rPr lang="en-US" dirty="0" smtClean="0">
                <a:solidFill>
                  <a:schemeClr val="tx2">
                    <a:lumMod val="40000"/>
                    <a:lumOff val="60000"/>
                  </a:schemeClr>
                </a:solidFill>
              </a:rPr>
              <a:t>External Event Receivers</a:t>
            </a:r>
          </a:p>
          <a:p>
            <a:pPr marL="586111" indent="-582873">
              <a:buFont typeface="Arial" pitchFamily="34" charset="0"/>
              <a:buChar char="•"/>
            </a:pPr>
            <a:r>
              <a:rPr lang="en-US" dirty="0" smtClean="0">
                <a:solidFill>
                  <a:schemeClr val="tx2">
                    <a:lumMod val="40000"/>
                    <a:lumOff val="60000"/>
                  </a:schemeClr>
                </a:solidFill>
              </a:rPr>
              <a:t>Timer Jobs / Worker Roles</a:t>
            </a:r>
          </a:p>
          <a:p>
            <a:pPr marL="586111" indent="-582873">
              <a:buFont typeface="Arial" pitchFamily="34" charset="0"/>
              <a:buChar char="•"/>
            </a:pPr>
            <a:r>
              <a:rPr lang="en-US" dirty="0" smtClean="0">
                <a:solidFill>
                  <a:schemeClr val="tx2">
                    <a:lumMod val="40000"/>
                    <a:lumOff val="60000"/>
                  </a:schemeClr>
                </a:solidFill>
              </a:rPr>
              <a:t>Custom Code</a:t>
            </a:r>
          </a:p>
          <a:p>
            <a:pPr marL="586111" indent="-582873">
              <a:buFont typeface="Arial" pitchFamily="34" charset="0"/>
              <a:buChar char="•"/>
            </a:pPr>
            <a:endParaRPr lang="en-US" dirty="0" smtClean="0">
              <a:solidFill>
                <a:schemeClr val="tx2">
                  <a:lumMod val="40000"/>
                  <a:lumOff val="60000"/>
                </a:schemeClr>
              </a:solidFill>
            </a:endParaRPr>
          </a:p>
        </p:txBody>
      </p:sp>
    </p:spTree>
    <p:extLst>
      <p:ext uri="{BB962C8B-B14F-4D97-AF65-F5344CB8AC3E}">
        <p14:creationId xmlns:p14="http://schemas.microsoft.com/office/powerpoint/2010/main" val="286116858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Windows 8</a:t>
            </a:r>
            <a:endParaRPr lang="en-US" dirty="0"/>
          </a:p>
        </p:txBody>
      </p:sp>
    </p:spTree>
    <p:extLst>
      <p:ext uri="{BB962C8B-B14F-4D97-AF65-F5344CB8AC3E}">
        <p14:creationId xmlns:p14="http://schemas.microsoft.com/office/powerpoint/2010/main" val="10356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8 Integration Options</a:t>
            </a:r>
            <a:endParaRPr lang="en-US" sz="3672" dirty="0">
              <a:solidFill>
                <a:schemeClr val="accent4">
                  <a:alpha val="99000"/>
                </a:schemeClr>
              </a:solidFill>
            </a:endParaRPr>
          </a:p>
        </p:txBody>
      </p:sp>
      <p:sp>
        <p:nvSpPr>
          <p:cNvPr id="3" name="Text Placeholder 2"/>
          <p:cNvSpPr>
            <a:spLocks noGrp="1"/>
          </p:cNvSpPr>
          <p:nvPr>
            <p:ph type="body" sz="quarter" idx="10"/>
          </p:nvPr>
        </p:nvSpPr>
        <p:spPr>
          <a:xfrm>
            <a:off x="542714" y="1506017"/>
            <a:ext cx="6589923" cy="4286615"/>
          </a:xfrm>
        </p:spPr>
        <p:txBody>
          <a:bodyPr/>
          <a:lstStyle/>
          <a:p>
            <a:pPr marL="586111" indent="-582873">
              <a:buFont typeface="Arial" pitchFamily="34" charset="0"/>
              <a:buChar char="•"/>
            </a:pPr>
            <a:r>
              <a:rPr lang="en-US" dirty="0" smtClean="0">
                <a:solidFill>
                  <a:schemeClr val="tx2">
                    <a:lumMod val="40000"/>
                    <a:lumOff val="60000"/>
                  </a:schemeClr>
                </a:solidFill>
              </a:rPr>
              <a:t>Toast, Tile, Raw Notifications</a:t>
            </a:r>
          </a:p>
          <a:p>
            <a:pPr marL="586111" indent="-582873">
              <a:buFont typeface="Arial" pitchFamily="34" charset="0"/>
              <a:buChar char="•"/>
            </a:pPr>
            <a:r>
              <a:rPr lang="en-US" dirty="0" smtClean="0">
                <a:solidFill>
                  <a:schemeClr val="tx2">
                    <a:lumMod val="40000"/>
                    <a:lumOff val="60000"/>
                  </a:schemeClr>
                </a:solidFill>
              </a:rPr>
              <a:t>SharePoint List Data</a:t>
            </a:r>
          </a:p>
          <a:p>
            <a:pPr marL="586111" indent="-582873">
              <a:buFont typeface="Arial" pitchFamily="34" charset="0"/>
              <a:buChar char="•"/>
            </a:pPr>
            <a:r>
              <a:rPr lang="en-US" dirty="0" smtClean="0">
                <a:solidFill>
                  <a:schemeClr val="tx2">
                    <a:lumMod val="40000"/>
                    <a:lumOff val="60000"/>
                  </a:schemeClr>
                </a:solidFill>
              </a:rPr>
              <a:t>Excel Services Data, Charts, and Graphs</a:t>
            </a:r>
          </a:p>
          <a:p>
            <a:pPr marL="586111" indent="-582873">
              <a:buFont typeface="Arial" pitchFamily="34" charset="0"/>
              <a:buChar char="•"/>
            </a:pPr>
            <a:r>
              <a:rPr lang="en-US" dirty="0" smtClean="0">
                <a:solidFill>
                  <a:schemeClr val="tx2">
                    <a:lumMod val="40000"/>
                    <a:lumOff val="60000"/>
                  </a:schemeClr>
                </a:solidFill>
              </a:rPr>
              <a:t>SharePoint Extension Points</a:t>
            </a:r>
          </a:p>
          <a:p>
            <a:pPr marL="586111" indent="-582873">
              <a:buFont typeface="Arial" pitchFamily="34" charset="0"/>
              <a:buChar char="•"/>
            </a:pPr>
            <a:endParaRPr lang="en-US" dirty="0" smtClean="0">
              <a:solidFill>
                <a:schemeClr val="tx2">
                  <a:lumMod val="40000"/>
                  <a:lumOff val="60000"/>
                </a:schemeClr>
              </a:solidFill>
            </a:endParaRPr>
          </a:p>
          <a:p>
            <a:pPr marL="586111" indent="-582873">
              <a:buFont typeface="Arial" pitchFamily="34" charset="0"/>
              <a:buChar char="•"/>
            </a:pPr>
            <a:endParaRPr lang="en-US" dirty="0" smtClean="0">
              <a:solidFill>
                <a:schemeClr val="tx2">
                  <a:lumMod val="40000"/>
                  <a:lumOff val="60000"/>
                </a:schemeClr>
              </a:solidFill>
            </a:endParaRPr>
          </a:p>
        </p:txBody>
      </p:sp>
      <p:pic>
        <p:nvPicPr>
          <p:cNvPr id="4" name="Picture 3"/>
          <p:cNvPicPr>
            <a:picLocks noChangeAspect="1"/>
          </p:cNvPicPr>
          <p:nvPr/>
        </p:nvPicPr>
        <p:blipFill>
          <a:blip r:embed="rId3"/>
          <a:stretch>
            <a:fillRect/>
          </a:stretch>
        </p:blipFill>
        <p:spPr>
          <a:xfrm>
            <a:off x="6142037" y="1897062"/>
            <a:ext cx="6124122" cy="3276600"/>
          </a:xfrm>
          <a:prstGeom prst="rect">
            <a:avLst/>
          </a:prstGeom>
          <a:effectLst>
            <a:reflection blurRad="6350" stA="50000" endA="300" endPos="38500" dist="50800" dir="5400000" sy="-100000" algn="bl" rotWithShape="0"/>
          </a:effectLst>
        </p:spPr>
      </p:pic>
    </p:spTree>
    <p:extLst>
      <p:ext uri="{BB962C8B-B14F-4D97-AF65-F5344CB8AC3E}">
        <p14:creationId xmlns:p14="http://schemas.microsoft.com/office/powerpoint/2010/main" val="137796774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Building end-to-end apps for SharePoint with Windows Azure and Windows 8</a:t>
            </a:r>
          </a:p>
        </p:txBody>
      </p:sp>
      <p:sp>
        <p:nvSpPr>
          <p:cNvPr id="5" name="Text Placeholder 4"/>
          <p:cNvSpPr>
            <a:spLocks noGrp="1"/>
          </p:cNvSpPr>
          <p:nvPr>
            <p:ph type="body" sz="quarter" idx="12"/>
          </p:nvPr>
        </p:nvSpPr>
        <p:spPr>
          <a:xfrm>
            <a:off x="4846637" y="5630311"/>
            <a:ext cx="7315201" cy="1372151"/>
          </a:xfrm>
        </p:spPr>
        <p:txBody>
          <a:bodyPr/>
          <a:lstStyle/>
          <a:p>
            <a:r>
              <a:rPr lang="en-US" dirty="0" smtClean="0"/>
              <a:t>Donovan </a:t>
            </a:r>
            <a:r>
              <a:rPr lang="en-US" dirty="0" err="1"/>
              <a:t>Follette</a:t>
            </a:r>
            <a:r>
              <a:rPr lang="en-US" dirty="0"/>
              <a:t>, Todd </a:t>
            </a:r>
            <a:r>
              <a:rPr lang="en-US" dirty="0" err="1"/>
              <a:t>Baginski</a:t>
            </a:r>
            <a:endParaRPr lang="en-US" dirty="0"/>
          </a:p>
          <a:p>
            <a:r>
              <a:rPr lang="en-US" dirty="0"/>
              <a:t>Microsoft, </a:t>
            </a:r>
            <a:r>
              <a:rPr lang="en-US" dirty="0" err="1"/>
              <a:t>Canviz</a:t>
            </a:r>
            <a:endParaRPr lang="en-US" dirty="0"/>
          </a:p>
        </p:txBody>
      </p:sp>
      <p:sp>
        <p:nvSpPr>
          <p:cNvPr id="6" name="Text Placeholder 5"/>
          <p:cNvSpPr>
            <a:spLocks noGrp="1"/>
          </p:cNvSpPr>
          <p:nvPr>
            <p:ph type="body" sz="quarter" idx="13"/>
          </p:nvPr>
        </p:nvSpPr>
        <p:spPr/>
        <p:txBody>
          <a:bodyPr/>
          <a:lstStyle/>
          <a:p>
            <a:r>
              <a:rPr lang="en-US" dirty="0" smtClean="0"/>
              <a:t>SPC031</a:t>
            </a:r>
            <a:endParaRPr lang="en-US" dirty="0"/>
          </a:p>
        </p:txBody>
      </p:sp>
    </p:spTree>
    <p:extLst>
      <p:ext uri="{BB962C8B-B14F-4D97-AF65-F5344CB8AC3E}">
        <p14:creationId xmlns:p14="http://schemas.microsoft.com/office/powerpoint/2010/main" val="8662468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rotWithShape="1">
          <a:blip r:embed="rId3"/>
          <a:srcRect r="50000" b="5829"/>
          <a:stretch/>
        </p:blipFill>
        <p:spPr>
          <a:xfrm>
            <a:off x="8053308" y="1901541"/>
            <a:ext cx="4235325" cy="4348113"/>
          </a:xfrm>
          <a:prstGeom prst="rect">
            <a:avLst/>
          </a:prstGeom>
          <a:effectLst>
            <a:reflection blurRad="6350" stA="50000" endA="300" endPos="38500" dist="50800" dir="5400000" sy="-100000" algn="bl" rotWithShape="0"/>
          </a:effectLst>
        </p:spPr>
      </p:pic>
      <p:sp>
        <p:nvSpPr>
          <p:cNvPr id="2" name="Title 1"/>
          <p:cNvSpPr>
            <a:spLocks noGrp="1"/>
          </p:cNvSpPr>
          <p:nvPr>
            <p:ph type="title"/>
          </p:nvPr>
        </p:nvSpPr>
        <p:spPr/>
        <p:txBody>
          <a:bodyPr/>
          <a:lstStyle/>
          <a:p>
            <a:r>
              <a:rPr lang="en-US" dirty="0" smtClean="0"/>
              <a:t>Windows 8 Integration Details</a:t>
            </a:r>
            <a:endParaRPr lang="en-US" sz="3672" dirty="0">
              <a:solidFill>
                <a:schemeClr val="accent4">
                  <a:alpha val="99000"/>
                </a:schemeClr>
              </a:solidFill>
            </a:endParaRPr>
          </a:p>
        </p:txBody>
      </p:sp>
      <p:sp>
        <p:nvSpPr>
          <p:cNvPr id="3" name="Text Placeholder 2"/>
          <p:cNvSpPr>
            <a:spLocks noGrp="1"/>
          </p:cNvSpPr>
          <p:nvPr>
            <p:ph type="body" sz="quarter" idx="10"/>
          </p:nvPr>
        </p:nvSpPr>
        <p:spPr>
          <a:xfrm>
            <a:off x="531956" y="1476621"/>
            <a:ext cx="7321117" cy="5427383"/>
          </a:xfrm>
        </p:spPr>
        <p:txBody>
          <a:bodyPr/>
          <a:lstStyle/>
          <a:p>
            <a:pPr marL="586111" indent="-582873">
              <a:buFont typeface="Arial" pitchFamily="34" charset="0"/>
              <a:buChar char="•"/>
            </a:pPr>
            <a:r>
              <a:rPr lang="en-US" dirty="0" smtClean="0">
                <a:solidFill>
                  <a:schemeClr val="tx2">
                    <a:lumMod val="40000"/>
                    <a:lumOff val="60000"/>
                  </a:schemeClr>
                </a:solidFill>
              </a:rPr>
              <a:t>Win8 APIs</a:t>
            </a:r>
          </a:p>
          <a:p>
            <a:pPr marL="1866813" lvl="2" indent="-582873">
              <a:buFont typeface="Arial" pitchFamily="34" charset="0"/>
              <a:buChar char="•"/>
            </a:pPr>
            <a:r>
              <a:rPr lang="en-US" sz="2856" dirty="0">
                <a:solidFill>
                  <a:schemeClr val="tx2">
                    <a:lumMod val="40000"/>
                    <a:lumOff val="60000"/>
                  </a:schemeClr>
                </a:solidFill>
              </a:rPr>
              <a:t>Windows Runtime (</a:t>
            </a:r>
            <a:r>
              <a:rPr lang="en-US" sz="2856" dirty="0" err="1">
                <a:solidFill>
                  <a:schemeClr val="tx2">
                    <a:lumMod val="40000"/>
                    <a:lumOff val="60000"/>
                  </a:schemeClr>
                </a:solidFill>
              </a:rPr>
              <a:t>WinRT</a:t>
            </a:r>
            <a:r>
              <a:rPr lang="en-US" sz="2856" dirty="0">
                <a:solidFill>
                  <a:schemeClr val="tx2">
                    <a:lumMod val="40000"/>
                    <a:lumOff val="60000"/>
                  </a:schemeClr>
                </a:solidFill>
              </a:rPr>
              <a:t>)</a:t>
            </a:r>
          </a:p>
          <a:p>
            <a:pPr marL="1866813" lvl="2" indent="-582873">
              <a:buFont typeface="Arial" pitchFamily="34" charset="0"/>
              <a:buChar char="•"/>
            </a:pPr>
            <a:r>
              <a:rPr lang="en-US" sz="2856" dirty="0">
                <a:solidFill>
                  <a:schemeClr val="tx2">
                    <a:lumMod val="40000"/>
                    <a:lumOff val="60000"/>
                  </a:schemeClr>
                </a:solidFill>
              </a:rPr>
              <a:t>Windows Library for JavaScript (</a:t>
            </a:r>
            <a:r>
              <a:rPr lang="en-US" sz="2856" dirty="0" err="1">
                <a:solidFill>
                  <a:schemeClr val="tx2">
                    <a:lumMod val="40000"/>
                    <a:lumOff val="60000"/>
                  </a:schemeClr>
                </a:solidFill>
              </a:rPr>
              <a:t>WinJS</a:t>
            </a:r>
            <a:r>
              <a:rPr lang="en-US" sz="2856" dirty="0">
                <a:solidFill>
                  <a:schemeClr val="tx2">
                    <a:lumMod val="40000"/>
                    <a:lumOff val="60000"/>
                  </a:schemeClr>
                </a:solidFill>
              </a:rPr>
              <a:t>)</a:t>
            </a:r>
          </a:p>
          <a:p>
            <a:pPr marL="586111" indent="-582873">
              <a:buFont typeface="Arial" pitchFamily="34" charset="0"/>
              <a:buChar char="•"/>
            </a:pPr>
            <a:r>
              <a:rPr lang="en-US" dirty="0" smtClean="0">
                <a:solidFill>
                  <a:schemeClr val="tx2">
                    <a:lumMod val="40000"/>
                    <a:lumOff val="60000"/>
                  </a:schemeClr>
                </a:solidFill>
              </a:rPr>
              <a:t>SharePoint APIS</a:t>
            </a:r>
          </a:p>
          <a:p>
            <a:pPr marL="1866813" lvl="2" indent="-582873">
              <a:buFont typeface="Arial" pitchFamily="34" charset="0"/>
              <a:buChar char="•"/>
            </a:pPr>
            <a:r>
              <a:rPr lang="en-US" sz="2856" dirty="0">
                <a:solidFill>
                  <a:schemeClr val="tx2">
                    <a:lumMod val="40000"/>
                    <a:lumOff val="60000"/>
                  </a:schemeClr>
                </a:solidFill>
              </a:rPr>
              <a:t>REST</a:t>
            </a:r>
          </a:p>
          <a:p>
            <a:pPr marL="1866813" lvl="2" indent="-582873">
              <a:buFont typeface="Arial" pitchFamily="34" charset="0"/>
              <a:buChar char="•"/>
            </a:pPr>
            <a:r>
              <a:rPr lang="en-US" sz="2856" dirty="0">
                <a:solidFill>
                  <a:schemeClr val="tx2">
                    <a:lumMod val="40000"/>
                    <a:lumOff val="60000"/>
                  </a:schemeClr>
                </a:solidFill>
              </a:rPr>
              <a:t>ASMX</a:t>
            </a:r>
          </a:p>
          <a:p>
            <a:pPr marL="1866813" lvl="2" indent="-582873">
              <a:buFont typeface="Arial" pitchFamily="34" charset="0"/>
              <a:buChar char="•"/>
            </a:pPr>
            <a:r>
              <a:rPr lang="en-US" sz="2856" dirty="0">
                <a:solidFill>
                  <a:schemeClr val="tx2">
                    <a:lumMod val="40000"/>
                    <a:lumOff val="60000"/>
                  </a:schemeClr>
                </a:solidFill>
              </a:rPr>
              <a:t>/_layouts/15/WopiFrame.aspx</a:t>
            </a:r>
          </a:p>
          <a:p>
            <a:pPr marL="586111" indent="-582873">
              <a:buFont typeface="Arial" pitchFamily="34" charset="0"/>
              <a:buChar char="•"/>
            </a:pPr>
            <a:r>
              <a:rPr lang="en-US" dirty="0" smtClean="0">
                <a:solidFill>
                  <a:schemeClr val="tx2">
                    <a:lumMod val="40000"/>
                    <a:lumOff val="60000"/>
                  </a:schemeClr>
                </a:solidFill>
              </a:rPr>
              <a:t>Windows Azure</a:t>
            </a:r>
            <a:endParaRPr lang="en-US" dirty="0">
              <a:solidFill>
                <a:schemeClr val="tx2">
                  <a:lumMod val="40000"/>
                  <a:lumOff val="60000"/>
                </a:schemeClr>
              </a:solidFill>
            </a:endParaRPr>
          </a:p>
          <a:p>
            <a:pPr marL="1866813" lvl="2" indent="-582873">
              <a:buFont typeface="Arial" pitchFamily="34" charset="0"/>
              <a:buChar char="•"/>
            </a:pPr>
            <a:r>
              <a:rPr lang="en-US" sz="2856" dirty="0">
                <a:solidFill>
                  <a:schemeClr val="tx2">
                    <a:lumMod val="40000"/>
                    <a:lumOff val="60000"/>
                  </a:schemeClr>
                </a:solidFill>
              </a:rPr>
              <a:t>You decide</a:t>
            </a:r>
            <a:r>
              <a:rPr lang="en-US" sz="2856" dirty="0" smtClean="0">
                <a:solidFill>
                  <a:schemeClr val="tx2">
                    <a:lumMod val="40000"/>
                    <a:lumOff val="60000"/>
                  </a:schemeClr>
                </a:solidFill>
              </a:rPr>
              <a:t>!</a:t>
            </a:r>
            <a:endParaRPr lang="en-US" dirty="0" smtClean="0">
              <a:solidFill>
                <a:schemeClr val="tx2">
                  <a:lumMod val="40000"/>
                  <a:lumOff val="60000"/>
                </a:schemeClr>
              </a:solidFill>
            </a:endParaRPr>
          </a:p>
        </p:txBody>
      </p:sp>
    </p:spTree>
    <p:extLst>
      <p:ext uri="{BB962C8B-B14F-4D97-AF65-F5344CB8AC3E}">
        <p14:creationId xmlns:p14="http://schemas.microsoft.com/office/powerpoint/2010/main" val="41359382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Authentication To SharePoint</a:t>
            </a:r>
            <a:endParaRPr lang="en-US" dirty="0"/>
          </a:p>
        </p:txBody>
      </p:sp>
      <p:sp>
        <p:nvSpPr>
          <p:cNvPr id="4" name="Rounded Rectangle 3"/>
          <p:cNvSpPr/>
          <p:nvPr/>
        </p:nvSpPr>
        <p:spPr bwMode="auto">
          <a:xfrm>
            <a:off x="890564" y="1405864"/>
            <a:ext cx="1127475" cy="737731"/>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ea typeface="Segoe UI" pitchFamily="34" charset="0"/>
                <a:cs typeface="Segoe UI" pitchFamily="34" charset="0"/>
              </a:rPr>
              <a:t>Client</a:t>
            </a:r>
          </a:p>
        </p:txBody>
      </p:sp>
      <p:sp>
        <p:nvSpPr>
          <p:cNvPr id="5" name="Rounded Rectangle 4"/>
          <p:cNvSpPr/>
          <p:nvPr/>
        </p:nvSpPr>
        <p:spPr bwMode="auto">
          <a:xfrm>
            <a:off x="2285296" y="1405865"/>
            <a:ext cx="5567781" cy="737731"/>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ea typeface="Segoe UI" pitchFamily="34" charset="0"/>
                <a:cs typeface="Segoe UI" pitchFamily="34" charset="0"/>
              </a:rPr>
              <a:t>login.microsoftonline.com/</a:t>
            </a:r>
            <a:r>
              <a:rPr lang="en-US" sz="2244" dirty="0" err="1">
                <a:gradFill>
                  <a:gsLst>
                    <a:gs pos="0">
                      <a:srgbClr val="FFFFFF"/>
                    </a:gs>
                    <a:gs pos="100000">
                      <a:srgbClr val="FFFFFF"/>
                    </a:gs>
                  </a:gsLst>
                  <a:lin ang="5400000" scaled="0"/>
                </a:gradFill>
                <a:ea typeface="Segoe UI" pitchFamily="34" charset="0"/>
                <a:cs typeface="Segoe UI" pitchFamily="34" charset="0"/>
              </a:rPr>
              <a:t>extSTS.srf</a:t>
            </a: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6" name="Rounded Rectangle 5"/>
          <p:cNvSpPr/>
          <p:nvPr/>
        </p:nvSpPr>
        <p:spPr bwMode="auto">
          <a:xfrm>
            <a:off x="8061866" y="1426315"/>
            <a:ext cx="3869606" cy="737731"/>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ea typeface="Segoe UI" pitchFamily="34" charset="0"/>
                <a:cs typeface="Segoe UI" pitchFamily="34" charset="0"/>
              </a:rPr>
              <a:t>url.sharepoint.com</a:t>
            </a:r>
          </a:p>
        </p:txBody>
      </p:sp>
      <p:sp>
        <p:nvSpPr>
          <p:cNvPr id="7" name="Right Arrow 6"/>
          <p:cNvSpPr/>
          <p:nvPr/>
        </p:nvSpPr>
        <p:spPr bwMode="auto">
          <a:xfrm>
            <a:off x="949025" y="2519421"/>
            <a:ext cx="1336274" cy="264470"/>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 name="Right Arrow 7"/>
          <p:cNvSpPr/>
          <p:nvPr/>
        </p:nvSpPr>
        <p:spPr bwMode="auto">
          <a:xfrm rot="10800000">
            <a:off x="949022" y="3134194"/>
            <a:ext cx="1336274" cy="264470"/>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9" name="Right Arrow 8"/>
          <p:cNvSpPr/>
          <p:nvPr/>
        </p:nvSpPr>
        <p:spPr bwMode="auto">
          <a:xfrm>
            <a:off x="949024" y="3718815"/>
            <a:ext cx="7112841" cy="264470"/>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 name="Right Arrow 9"/>
          <p:cNvSpPr/>
          <p:nvPr/>
        </p:nvSpPr>
        <p:spPr bwMode="auto">
          <a:xfrm rot="10800000">
            <a:off x="949021" y="4380950"/>
            <a:ext cx="7140683" cy="264471"/>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 name="Right Arrow 10"/>
          <p:cNvSpPr/>
          <p:nvPr/>
        </p:nvSpPr>
        <p:spPr bwMode="auto">
          <a:xfrm>
            <a:off x="949026" y="5001724"/>
            <a:ext cx="7112841" cy="264470"/>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 name="Right Arrow 11"/>
          <p:cNvSpPr/>
          <p:nvPr/>
        </p:nvSpPr>
        <p:spPr bwMode="auto">
          <a:xfrm rot="10800000">
            <a:off x="949019" y="5672175"/>
            <a:ext cx="7140685" cy="264471"/>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 name="Oval 12"/>
          <p:cNvSpPr/>
          <p:nvPr/>
        </p:nvSpPr>
        <p:spPr bwMode="auto">
          <a:xfrm>
            <a:off x="531442" y="2466956"/>
            <a:ext cx="373041" cy="373041"/>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1</a:t>
            </a:r>
          </a:p>
        </p:txBody>
      </p:sp>
      <p:sp>
        <p:nvSpPr>
          <p:cNvPr id="14" name="Oval 13"/>
          <p:cNvSpPr/>
          <p:nvPr/>
        </p:nvSpPr>
        <p:spPr bwMode="auto">
          <a:xfrm>
            <a:off x="531442" y="3097949"/>
            <a:ext cx="373041" cy="373788"/>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2</a:t>
            </a:r>
          </a:p>
        </p:txBody>
      </p:sp>
      <p:sp>
        <p:nvSpPr>
          <p:cNvPr id="15" name="Oval 14"/>
          <p:cNvSpPr/>
          <p:nvPr/>
        </p:nvSpPr>
        <p:spPr bwMode="auto">
          <a:xfrm>
            <a:off x="531442" y="4334981"/>
            <a:ext cx="373041" cy="373041"/>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4</a:t>
            </a:r>
          </a:p>
        </p:txBody>
      </p:sp>
      <p:sp>
        <p:nvSpPr>
          <p:cNvPr id="16" name="Oval 15"/>
          <p:cNvSpPr/>
          <p:nvPr/>
        </p:nvSpPr>
        <p:spPr bwMode="auto">
          <a:xfrm>
            <a:off x="517523" y="3664528"/>
            <a:ext cx="373041" cy="373041"/>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3</a:t>
            </a:r>
          </a:p>
        </p:txBody>
      </p:sp>
      <p:sp>
        <p:nvSpPr>
          <p:cNvPr id="17" name="TextBox 16"/>
          <p:cNvSpPr txBox="1"/>
          <p:nvPr/>
        </p:nvSpPr>
        <p:spPr>
          <a:xfrm>
            <a:off x="2396650" y="2463313"/>
            <a:ext cx="5303310" cy="376706"/>
          </a:xfrm>
          <a:prstGeom prst="rect">
            <a:avLst/>
          </a:prstGeom>
          <a:noFill/>
        </p:spPr>
        <p:txBody>
          <a:bodyPr wrap="square" lIns="0" tIns="0" rIns="0" bIns="0" rtlCol="0">
            <a:spAutoFit/>
          </a:bodyPr>
          <a:lstStyle/>
          <a:p>
            <a:r>
              <a:rPr lang="en-US" sz="2448" spc="-71" dirty="0">
                <a:solidFill>
                  <a:schemeClr val="bg2">
                    <a:lumMod val="10000"/>
                    <a:lumOff val="90000"/>
                  </a:schemeClr>
                </a:solidFill>
              </a:rPr>
              <a:t>Request token from Microsoft Online STS</a:t>
            </a:r>
          </a:p>
        </p:txBody>
      </p:sp>
      <p:sp>
        <p:nvSpPr>
          <p:cNvPr id="18" name="TextBox 17"/>
          <p:cNvSpPr txBox="1"/>
          <p:nvPr/>
        </p:nvSpPr>
        <p:spPr>
          <a:xfrm>
            <a:off x="2396650" y="3078088"/>
            <a:ext cx="6013203" cy="384205"/>
          </a:xfrm>
          <a:prstGeom prst="rect">
            <a:avLst/>
          </a:prstGeom>
          <a:noFill/>
        </p:spPr>
        <p:txBody>
          <a:bodyPr wrap="square" lIns="0" tIns="0" rIns="0" bIns="0" rtlCol="0">
            <a:spAutoFit/>
          </a:bodyPr>
          <a:lstStyle/>
          <a:p>
            <a:r>
              <a:rPr lang="en-US" sz="2448" spc="-71" dirty="0">
                <a:solidFill>
                  <a:schemeClr val="bg2">
                    <a:lumMod val="10000"/>
                    <a:lumOff val="90000"/>
                  </a:schemeClr>
                </a:solidFill>
              </a:rPr>
              <a:t>Receive SAML security token</a:t>
            </a:r>
          </a:p>
        </p:txBody>
      </p:sp>
      <p:sp>
        <p:nvSpPr>
          <p:cNvPr id="19" name="TextBox 18"/>
          <p:cNvSpPr txBox="1"/>
          <p:nvPr/>
        </p:nvSpPr>
        <p:spPr>
          <a:xfrm>
            <a:off x="8192940" y="3606600"/>
            <a:ext cx="3607457" cy="384205"/>
          </a:xfrm>
          <a:prstGeom prst="rect">
            <a:avLst/>
          </a:prstGeom>
          <a:noFill/>
        </p:spPr>
        <p:txBody>
          <a:bodyPr wrap="square" lIns="0" tIns="0" rIns="0" bIns="0" rtlCol="0">
            <a:spAutoFit/>
          </a:bodyPr>
          <a:lstStyle/>
          <a:p>
            <a:r>
              <a:rPr lang="en-US" sz="2448" spc="-71" dirty="0">
                <a:solidFill>
                  <a:schemeClr val="bg2">
                    <a:lumMod val="10000"/>
                    <a:lumOff val="90000"/>
                  </a:schemeClr>
                </a:solidFill>
              </a:rPr>
              <a:t>Send security token</a:t>
            </a:r>
          </a:p>
        </p:txBody>
      </p:sp>
      <p:sp>
        <p:nvSpPr>
          <p:cNvPr id="20" name="TextBox 19"/>
          <p:cNvSpPr txBox="1"/>
          <p:nvPr/>
        </p:nvSpPr>
        <p:spPr>
          <a:xfrm>
            <a:off x="8192938" y="4268738"/>
            <a:ext cx="4241035" cy="376706"/>
          </a:xfrm>
          <a:prstGeom prst="rect">
            <a:avLst/>
          </a:prstGeom>
          <a:noFill/>
        </p:spPr>
        <p:txBody>
          <a:bodyPr wrap="square" lIns="0" tIns="0" rIns="0" bIns="0" rtlCol="0">
            <a:spAutoFit/>
          </a:bodyPr>
          <a:lstStyle/>
          <a:p>
            <a:r>
              <a:rPr lang="en-US" sz="2448" spc="-71" dirty="0">
                <a:solidFill>
                  <a:schemeClr val="bg2">
                    <a:lumMod val="10000"/>
                    <a:lumOff val="90000"/>
                  </a:schemeClr>
                </a:solidFill>
              </a:rPr>
              <a:t>Receive Cookies </a:t>
            </a:r>
            <a:r>
              <a:rPr lang="en-US" sz="2448" spc="-71" dirty="0" err="1">
                <a:solidFill>
                  <a:schemeClr val="bg2">
                    <a:lumMod val="10000"/>
                    <a:lumOff val="90000"/>
                  </a:schemeClr>
                </a:solidFill>
              </a:rPr>
              <a:t>FedAuth</a:t>
            </a:r>
            <a:r>
              <a:rPr lang="en-US" sz="2448" spc="-71" dirty="0">
                <a:solidFill>
                  <a:schemeClr val="bg2">
                    <a:lumMod val="10000"/>
                    <a:lumOff val="90000"/>
                  </a:schemeClr>
                </a:solidFill>
              </a:rPr>
              <a:t> &amp; </a:t>
            </a:r>
            <a:r>
              <a:rPr lang="en-US" sz="2448" spc="-71" dirty="0" err="1">
                <a:solidFill>
                  <a:schemeClr val="bg2">
                    <a:lumMod val="10000"/>
                    <a:lumOff val="90000"/>
                  </a:schemeClr>
                </a:solidFill>
              </a:rPr>
              <a:t>rtFa</a:t>
            </a:r>
            <a:r>
              <a:rPr lang="en-US" sz="2448" spc="-71" dirty="0">
                <a:solidFill>
                  <a:schemeClr val="bg2">
                    <a:lumMod val="10000"/>
                    <a:lumOff val="90000"/>
                  </a:schemeClr>
                </a:solidFill>
              </a:rPr>
              <a:t>)</a:t>
            </a:r>
          </a:p>
        </p:txBody>
      </p:sp>
      <p:sp>
        <p:nvSpPr>
          <p:cNvPr id="21" name="TextBox 20"/>
          <p:cNvSpPr txBox="1"/>
          <p:nvPr/>
        </p:nvSpPr>
        <p:spPr>
          <a:xfrm>
            <a:off x="8192940" y="4889510"/>
            <a:ext cx="3607457" cy="384205"/>
          </a:xfrm>
          <a:prstGeom prst="rect">
            <a:avLst/>
          </a:prstGeom>
          <a:noFill/>
        </p:spPr>
        <p:txBody>
          <a:bodyPr wrap="square" lIns="0" tIns="0" rIns="0" bIns="0" rtlCol="0">
            <a:spAutoFit/>
          </a:bodyPr>
          <a:lstStyle/>
          <a:p>
            <a:r>
              <a:rPr lang="en-US" sz="2448" spc="-71" dirty="0">
                <a:solidFill>
                  <a:schemeClr val="bg2">
                    <a:lumMod val="10000"/>
                    <a:lumOff val="90000"/>
                  </a:schemeClr>
                </a:solidFill>
              </a:rPr>
              <a:t>Call SP &amp; attach Cookies</a:t>
            </a:r>
          </a:p>
        </p:txBody>
      </p:sp>
      <p:sp>
        <p:nvSpPr>
          <p:cNvPr id="22" name="TextBox 21"/>
          <p:cNvSpPr txBox="1"/>
          <p:nvPr/>
        </p:nvSpPr>
        <p:spPr>
          <a:xfrm>
            <a:off x="8192940" y="5559963"/>
            <a:ext cx="3607457" cy="384205"/>
          </a:xfrm>
          <a:prstGeom prst="rect">
            <a:avLst/>
          </a:prstGeom>
          <a:noFill/>
        </p:spPr>
        <p:txBody>
          <a:bodyPr wrap="square" lIns="0" tIns="0" rIns="0" bIns="0" rtlCol="0">
            <a:spAutoFit/>
          </a:bodyPr>
          <a:lstStyle/>
          <a:p>
            <a:r>
              <a:rPr lang="en-US" sz="2448" spc="-71" dirty="0">
                <a:solidFill>
                  <a:schemeClr val="bg2">
                    <a:lumMod val="10000"/>
                    <a:lumOff val="90000"/>
                  </a:schemeClr>
                </a:solidFill>
              </a:rPr>
              <a:t>Receive results from SP</a:t>
            </a:r>
          </a:p>
        </p:txBody>
      </p:sp>
      <p:sp>
        <p:nvSpPr>
          <p:cNvPr id="24" name="Oval 23"/>
          <p:cNvSpPr/>
          <p:nvPr/>
        </p:nvSpPr>
        <p:spPr bwMode="auto">
          <a:xfrm>
            <a:off x="517523" y="4947439"/>
            <a:ext cx="373041" cy="373041"/>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5</a:t>
            </a:r>
          </a:p>
        </p:txBody>
      </p:sp>
      <p:sp>
        <p:nvSpPr>
          <p:cNvPr id="25" name="Oval 24"/>
          <p:cNvSpPr/>
          <p:nvPr/>
        </p:nvSpPr>
        <p:spPr bwMode="auto">
          <a:xfrm>
            <a:off x="531442" y="5617890"/>
            <a:ext cx="373041" cy="373041"/>
          </a:xfrm>
          <a:prstGeom prst="ellips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6</a:t>
            </a:r>
          </a:p>
        </p:txBody>
      </p:sp>
    </p:spTree>
    <p:extLst>
      <p:ext uri="{BB962C8B-B14F-4D97-AF65-F5344CB8AC3E}">
        <p14:creationId xmlns:p14="http://schemas.microsoft.com/office/powerpoint/2010/main" val="105417104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Internal Office 365 SharePoint Site</a:t>
            </a:r>
            <a:endParaRPr lang="en-US" dirty="0"/>
          </a:p>
        </p:txBody>
      </p:sp>
    </p:spTree>
    <p:extLst>
      <p:ext uri="{BB962C8B-B14F-4D97-AF65-F5344CB8AC3E}">
        <p14:creationId xmlns:p14="http://schemas.microsoft.com/office/powerpoint/2010/main" val="1859565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Intranet Functionality</a:t>
            </a:r>
            <a:endParaRPr lang="en-US" sz="3672" dirty="0">
              <a:solidFill>
                <a:schemeClr val="accent4">
                  <a:alpha val="99000"/>
                </a:schemeClr>
              </a:solidFill>
            </a:endParaRPr>
          </a:p>
        </p:txBody>
      </p:sp>
      <p:sp>
        <p:nvSpPr>
          <p:cNvPr id="3" name="Text Placeholder 2"/>
          <p:cNvSpPr>
            <a:spLocks noGrp="1"/>
          </p:cNvSpPr>
          <p:nvPr>
            <p:ph type="body" sz="quarter" idx="10"/>
          </p:nvPr>
        </p:nvSpPr>
        <p:spPr>
          <a:xfrm>
            <a:off x="542714" y="1177847"/>
            <a:ext cx="7047123" cy="7348615"/>
          </a:xfrm>
        </p:spPr>
        <p:txBody>
          <a:bodyPr/>
          <a:lstStyle/>
          <a:p>
            <a:pPr marL="586111" indent="-582873">
              <a:buFont typeface="Arial" pitchFamily="34" charset="0"/>
              <a:buChar char="•"/>
            </a:pPr>
            <a:r>
              <a:rPr lang="en-US" sz="4000" dirty="0" smtClean="0">
                <a:solidFill>
                  <a:schemeClr val="tx2">
                    <a:lumMod val="40000"/>
                    <a:lumOff val="60000"/>
                  </a:schemeClr>
                </a:solidFill>
              </a:rPr>
              <a:t>Document Storage and Collaboration</a:t>
            </a:r>
          </a:p>
          <a:p>
            <a:pPr marL="586111" indent="-582873">
              <a:buFont typeface="Arial" pitchFamily="34" charset="0"/>
              <a:buChar char="•"/>
            </a:pPr>
            <a:r>
              <a:rPr lang="en-US" sz="4000" dirty="0" smtClean="0">
                <a:solidFill>
                  <a:schemeClr val="tx2">
                    <a:lumMod val="40000"/>
                    <a:lumOff val="60000"/>
                  </a:schemeClr>
                </a:solidFill>
              </a:rPr>
              <a:t>Business Intelligence</a:t>
            </a:r>
          </a:p>
          <a:p>
            <a:pPr marL="1866813" lvl="2" indent="-582873">
              <a:buFont typeface="Arial" pitchFamily="34" charset="0"/>
              <a:buChar char="•"/>
            </a:pPr>
            <a:r>
              <a:rPr lang="en-US" sz="2800" dirty="0">
                <a:solidFill>
                  <a:schemeClr val="tx2">
                    <a:lumMod val="40000"/>
                    <a:lumOff val="60000"/>
                  </a:schemeClr>
                </a:solidFill>
              </a:rPr>
              <a:t>Excel </a:t>
            </a:r>
            <a:r>
              <a:rPr lang="en-US" sz="2800" dirty="0" smtClean="0">
                <a:solidFill>
                  <a:schemeClr val="tx2">
                    <a:lumMod val="40000"/>
                    <a:lumOff val="60000"/>
                  </a:schemeClr>
                </a:solidFill>
              </a:rPr>
              <a:t>Services</a:t>
            </a:r>
            <a:endParaRPr lang="en-US" sz="2800" dirty="0">
              <a:solidFill>
                <a:schemeClr val="tx2">
                  <a:lumMod val="40000"/>
                  <a:lumOff val="60000"/>
                </a:schemeClr>
              </a:solidFill>
            </a:endParaRPr>
          </a:p>
          <a:p>
            <a:pPr marL="586111" indent="-582873">
              <a:buFont typeface="Arial" pitchFamily="34" charset="0"/>
              <a:buChar char="•"/>
            </a:pPr>
            <a:r>
              <a:rPr lang="en-US" sz="4000" dirty="0" smtClean="0">
                <a:solidFill>
                  <a:schemeClr val="tx2">
                    <a:lumMod val="40000"/>
                    <a:lumOff val="60000"/>
                  </a:schemeClr>
                </a:solidFill>
              </a:rPr>
              <a:t>App-level External Content Type</a:t>
            </a:r>
            <a:endParaRPr lang="en-US" sz="4000" dirty="0">
              <a:solidFill>
                <a:schemeClr val="tx2">
                  <a:lumMod val="40000"/>
                  <a:lumOff val="60000"/>
                </a:schemeClr>
              </a:solidFill>
            </a:endParaRPr>
          </a:p>
          <a:p>
            <a:pPr marL="1866813" lvl="2" indent="-582873">
              <a:buFont typeface="Arial" pitchFamily="34" charset="0"/>
              <a:buChar char="•"/>
            </a:pPr>
            <a:r>
              <a:rPr lang="en-US" sz="2800" dirty="0" smtClean="0">
                <a:solidFill>
                  <a:schemeClr val="tx2">
                    <a:lumMod val="40000"/>
                    <a:lumOff val="60000"/>
                  </a:schemeClr>
                </a:solidFill>
              </a:rPr>
              <a:t>External List</a:t>
            </a:r>
            <a:endParaRPr lang="en-US" sz="2800" dirty="0">
              <a:solidFill>
                <a:schemeClr val="tx2">
                  <a:lumMod val="40000"/>
                  <a:lumOff val="60000"/>
                </a:schemeClr>
              </a:solidFill>
            </a:endParaRPr>
          </a:p>
          <a:p>
            <a:pPr marL="586111" indent="-582873">
              <a:buFont typeface="Arial" pitchFamily="34" charset="0"/>
              <a:buChar char="•"/>
            </a:pPr>
            <a:r>
              <a:rPr lang="en-US" sz="4000" dirty="0" smtClean="0">
                <a:solidFill>
                  <a:schemeClr val="tx2">
                    <a:lumMod val="40000"/>
                    <a:lumOff val="60000"/>
                  </a:schemeClr>
                </a:solidFill>
              </a:rPr>
              <a:t>Contacting fellow employees for assistance</a:t>
            </a:r>
          </a:p>
          <a:p>
            <a:pPr marL="1866813" lvl="2" indent="-582873">
              <a:buFont typeface="Arial" pitchFamily="34" charset="0"/>
              <a:buChar char="•"/>
            </a:pPr>
            <a:r>
              <a:rPr lang="en-US" sz="2800" dirty="0">
                <a:solidFill>
                  <a:schemeClr val="tx2">
                    <a:lumMod val="40000"/>
                    <a:lumOff val="60000"/>
                  </a:schemeClr>
                </a:solidFill>
              </a:rPr>
              <a:t>Community Site</a:t>
            </a:r>
          </a:p>
          <a:p>
            <a:pPr marL="586111" indent="-582873">
              <a:buFont typeface="Arial" pitchFamily="34" charset="0"/>
              <a:buChar char="•"/>
            </a:pPr>
            <a:endParaRPr lang="en-US" sz="4000" dirty="0" smtClean="0">
              <a:solidFill>
                <a:schemeClr val="tx2">
                  <a:lumMod val="40000"/>
                  <a:lumOff val="60000"/>
                </a:schemeClr>
              </a:solidFill>
            </a:endParaRPr>
          </a:p>
          <a:p>
            <a:pPr marL="586111" indent="-582873">
              <a:buFont typeface="Arial" pitchFamily="34" charset="0"/>
              <a:buChar char="•"/>
            </a:pPr>
            <a:endParaRPr lang="en-US" sz="4000" dirty="0" smtClean="0">
              <a:solidFill>
                <a:schemeClr val="tx2">
                  <a:lumMod val="40000"/>
                  <a:lumOff val="60000"/>
                </a:schemeClr>
              </a:solidFill>
            </a:endParaRPr>
          </a:p>
        </p:txBody>
      </p:sp>
      <p:pic>
        <p:nvPicPr>
          <p:cNvPr id="4" name="Picture 3"/>
          <p:cNvPicPr>
            <a:picLocks noChangeAspect="1"/>
          </p:cNvPicPr>
          <p:nvPr/>
        </p:nvPicPr>
        <p:blipFill>
          <a:blip r:embed="rId3"/>
          <a:stretch>
            <a:fillRect/>
          </a:stretch>
        </p:blipFill>
        <p:spPr>
          <a:xfrm>
            <a:off x="7255346" y="614561"/>
            <a:ext cx="4790476" cy="3776191"/>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4"/>
          <a:stretch>
            <a:fillRect/>
          </a:stretch>
        </p:blipFill>
        <p:spPr>
          <a:xfrm>
            <a:off x="8961437" y="2680747"/>
            <a:ext cx="4726790" cy="3329017"/>
          </a:xfrm>
          <a:prstGeom prst="rect">
            <a:avLst/>
          </a:prstGeom>
        </p:spPr>
      </p:pic>
      <p:pic>
        <p:nvPicPr>
          <p:cNvPr id="6" name="Picture 5"/>
          <p:cNvPicPr>
            <a:picLocks noChangeAspect="1"/>
          </p:cNvPicPr>
          <p:nvPr/>
        </p:nvPicPr>
        <p:blipFill>
          <a:blip r:embed="rId5"/>
          <a:stretch>
            <a:fillRect/>
          </a:stretch>
        </p:blipFill>
        <p:spPr>
          <a:xfrm>
            <a:off x="7905769" y="4001578"/>
            <a:ext cx="4613100" cy="362719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80137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666037" y="1110675"/>
            <a:ext cx="4430294" cy="3689537"/>
          </a:xfrm>
          <a:prstGeom prst="rect">
            <a:avLst/>
          </a:prstGeom>
          <a:ln>
            <a:noFill/>
          </a:ln>
          <a:effectLst>
            <a:outerShdw blurRad="292100" dist="139700" dir="2700000" algn="tl" rotWithShape="0">
              <a:srgbClr val="333333">
                <a:alpha val="65000"/>
              </a:srgbClr>
            </a:outerShdw>
          </a:effectLst>
        </p:spPr>
      </p:pic>
      <p:sp>
        <p:nvSpPr>
          <p:cNvPr id="3" name="Title 2"/>
          <p:cNvSpPr>
            <a:spLocks noGrp="1"/>
          </p:cNvSpPr>
          <p:nvPr>
            <p:ph type="title"/>
          </p:nvPr>
        </p:nvSpPr>
        <p:spPr/>
        <p:txBody>
          <a:bodyPr/>
          <a:lstStyle/>
          <a:p>
            <a:r>
              <a:rPr lang="en-US" dirty="0" err="1" smtClean="0"/>
              <a:t>OAuth</a:t>
            </a:r>
            <a:r>
              <a:rPr lang="en-US" dirty="0" smtClean="0"/>
              <a:t> Makes All This Possible!</a:t>
            </a:r>
            <a:endParaRPr lang="en-US" dirty="0"/>
          </a:p>
        </p:txBody>
      </p:sp>
      <p:sp>
        <p:nvSpPr>
          <p:cNvPr id="4" name="Text Placeholder 3"/>
          <p:cNvSpPr>
            <a:spLocks noGrp="1"/>
          </p:cNvSpPr>
          <p:nvPr>
            <p:ph type="body" sz="quarter" idx="10"/>
          </p:nvPr>
        </p:nvSpPr>
        <p:spPr>
          <a:xfrm>
            <a:off x="542714" y="1506017"/>
            <a:ext cx="7504323" cy="2821670"/>
          </a:xfrm>
        </p:spPr>
        <p:txBody>
          <a:bodyPr/>
          <a:lstStyle/>
          <a:p>
            <a:pPr marL="586111" indent="-582873">
              <a:buFont typeface="Arial" pitchFamily="34" charset="0"/>
              <a:buChar char="•"/>
            </a:pPr>
            <a:r>
              <a:rPr lang="en-US" dirty="0" smtClean="0">
                <a:solidFill>
                  <a:schemeClr val="tx2">
                    <a:lumMod val="40000"/>
                    <a:lumOff val="60000"/>
                  </a:schemeClr>
                </a:solidFill>
              </a:rPr>
              <a:t>Create documents</a:t>
            </a:r>
          </a:p>
          <a:p>
            <a:pPr marL="586111" indent="-582873">
              <a:buFont typeface="Arial" pitchFamily="34" charset="0"/>
              <a:buChar char="•"/>
            </a:pPr>
            <a:r>
              <a:rPr lang="en-US" dirty="0" smtClean="0">
                <a:solidFill>
                  <a:schemeClr val="tx2">
                    <a:lumMod val="40000"/>
                    <a:lumOff val="60000"/>
                  </a:schemeClr>
                </a:solidFill>
              </a:rPr>
              <a:t>Upload documents To SharePoint</a:t>
            </a:r>
          </a:p>
          <a:p>
            <a:pPr marL="586111" indent="-582873">
              <a:buFont typeface="Arial" pitchFamily="34" charset="0"/>
              <a:buChar char="•"/>
            </a:pPr>
            <a:r>
              <a:rPr lang="en-US" dirty="0" smtClean="0">
                <a:solidFill>
                  <a:schemeClr val="tx2">
                    <a:lumMod val="40000"/>
                    <a:lumOff val="60000"/>
                  </a:schemeClr>
                </a:solidFill>
              </a:rPr>
              <a:t>Update SharePoint list items</a:t>
            </a:r>
          </a:p>
          <a:p>
            <a:pPr marL="586111" indent="-582873">
              <a:buFont typeface="Arial" pitchFamily="34" charset="0"/>
              <a:buChar char="•"/>
            </a:pPr>
            <a:r>
              <a:rPr lang="en-US" dirty="0" smtClean="0">
                <a:solidFill>
                  <a:schemeClr val="tx2">
                    <a:lumMod val="40000"/>
                    <a:lumOff val="60000"/>
                  </a:schemeClr>
                </a:solidFill>
              </a:rPr>
              <a:t>Create SharePoint Team Sites</a:t>
            </a:r>
          </a:p>
        </p:txBody>
      </p:sp>
      <p:pic>
        <p:nvPicPr>
          <p:cNvPr id="7" name="Picture 6"/>
          <p:cNvPicPr>
            <a:picLocks noChangeAspect="1"/>
          </p:cNvPicPr>
          <p:nvPr/>
        </p:nvPicPr>
        <p:blipFill>
          <a:blip r:embed="rId4"/>
          <a:stretch>
            <a:fillRect/>
          </a:stretch>
        </p:blipFill>
        <p:spPr>
          <a:xfrm>
            <a:off x="8518858" y="2414315"/>
            <a:ext cx="4451333" cy="3523183"/>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5"/>
          <a:stretch>
            <a:fillRect/>
          </a:stretch>
        </p:blipFill>
        <p:spPr>
          <a:xfrm>
            <a:off x="8047037" y="3954462"/>
            <a:ext cx="4571683" cy="352901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688224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 for Office</a:t>
            </a:r>
            <a:endParaRPr lang="en-US" dirty="0"/>
          </a:p>
        </p:txBody>
      </p:sp>
    </p:spTree>
    <p:extLst>
      <p:ext uri="{BB962C8B-B14F-4D97-AF65-F5344CB8AC3E}">
        <p14:creationId xmlns:p14="http://schemas.microsoft.com/office/powerpoint/2010/main" val="243117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TaskPane</a:t>
            </a:r>
            <a:r>
              <a:rPr lang="en-US" dirty="0" smtClean="0"/>
              <a:t> app For Office</a:t>
            </a:r>
            <a:endParaRPr lang="en-US" dirty="0"/>
          </a:p>
        </p:txBody>
      </p:sp>
      <p:sp>
        <p:nvSpPr>
          <p:cNvPr id="4" name="Text Placeholder 3"/>
          <p:cNvSpPr>
            <a:spLocks noGrp="1"/>
          </p:cNvSpPr>
          <p:nvPr>
            <p:ph type="body" sz="quarter" idx="10"/>
          </p:nvPr>
        </p:nvSpPr>
        <p:spPr>
          <a:xfrm>
            <a:off x="531956" y="1476621"/>
            <a:ext cx="6541628" cy="4298997"/>
          </a:xfrm>
        </p:spPr>
        <p:txBody>
          <a:bodyPr/>
          <a:lstStyle/>
          <a:p>
            <a:pPr marL="586111" indent="-582873">
              <a:buFont typeface="Arial" pitchFamily="34" charset="0"/>
              <a:buChar char="•"/>
            </a:pPr>
            <a:r>
              <a:rPr lang="en-US" dirty="0" smtClean="0">
                <a:solidFill>
                  <a:schemeClr val="tx2">
                    <a:lumMod val="40000"/>
                    <a:lumOff val="60000"/>
                  </a:schemeClr>
                </a:solidFill>
              </a:rPr>
              <a:t>Business Intelligence</a:t>
            </a:r>
          </a:p>
          <a:p>
            <a:pPr marL="586111" indent="-582873">
              <a:buFont typeface="Arial" pitchFamily="34" charset="0"/>
              <a:buChar char="•"/>
            </a:pPr>
            <a:r>
              <a:rPr lang="en-US" dirty="0" err="1" smtClean="0">
                <a:solidFill>
                  <a:schemeClr val="tx2">
                    <a:lumMod val="40000"/>
                    <a:lumOff val="60000"/>
                  </a:schemeClr>
                </a:solidFill>
              </a:rPr>
              <a:t>OAuth</a:t>
            </a:r>
            <a:r>
              <a:rPr lang="en-US" dirty="0" smtClean="0">
                <a:solidFill>
                  <a:schemeClr val="tx2">
                    <a:lumMod val="40000"/>
                    <a:lumOff val="60000"/>
                  </a:schemeClr>
                </a:solidFill>
              </a:rPr>
              <a:t> / REST </a:t>
            </a:r>
            <a:r>
              <a:rPr lang="en-US" dirty="0">
                <a:solidFill>
                  <a:schemeClr val="tx2">
                    <a:lumMod val="40000"/>
                    <a:lumOff val="60000"/>
                  </a:schemeClr>
                </a:solidFill>
              </a:rPr>
              <a:t>APIs</a:t>
            </a:r>
          </a:p>
          <a:p>
            <a:pPr marL="586111" indent="-582873">
              <a:buFont typeface="Arial" pitchFamily="34" charset="0"/>
              <a:buChar char="•"/>
            </a:pPr>
            <a:r>
              <a:rPr lang="en-US" dirty="0" smtClean="0">
                <a:solidFill>
                  <a:schemeClr val="tx2">
                    <a:lumMod val="40000"/>
                    <a:lumOff val="60000"/>
                  </a:schemeClr>
                </a:solidFill>
              </a:rPr>
              <a:t>Deployment Options</a:t>
            </a:r>
          </a:p>
          <a:p>
            <a:pPr marL="824117" lvl="1" indent="-582873">
              <a:buFont typeface="Arial" pitchFamily="34" charset="0"/>
              <a:buChar char="•"/>
            </a:pPr>
            <a:r>
              <a:rPr lang="en-US" dirty="0" smtClean="0">
                <a:solidFill>
                  <a:schemeClr val="tx2">
                    <a:lumMod val="40000"/>
                    <a:lumOff val="60000"/>
                  </a:schemeClr>
                </a:solidFill>
              </a:rPr>
              <a:t>Apps for Office Catalog </a:t>
            </a:r>
            <a:br>
              <a:rPr lang="en-US" dirty="0" smtClean="0">
                <a:solidFill>
                  <a:schemeClr val="tx2">
                    <a:lumMod val="40000"/>
                    <a:lumOff val="60000"/>
                  </a:schemeClr>
                </a:solidFill>
              </a:rPr>
            </a:br>
            <a:r>
              <a:rPr lang="en-US" dirty="0" smtClean="0">
                <a:solidFill>
                  <a:schemeClr val="tx2">
                    <a:lumMod val="40000"/>
                    <a:lumOff val="60000"/>
                  </a:schemeClr>
                </a:solidFill>
              </a:rPr>
              <a:t>(Tenant Scope)</a:t>
            </a:r>
          </a:p>
          <a:p>
            <a:pPr marL="824117" lvl="1" indent="-582873">
              <a:buFont typeface="Arial" pitchFamily="34" charset="0"/>
              <a:buChar char="•"/>
            </a:pPr>
            <a:r>
              <a:rPr lang="en-US" dirty="0" smtClean="0">
                <a:solidFill>
                  <a:schemeClr val="tx2">
                    <a:lumMod val="40000"/>
                    <a:lumOff val="60000"/>
                  </a:schemeClr>
                </a:solidFill>
              </a:rPr>
              <a:t>SharePoint App Catalog </a:t>
            </a:r>
            <a:br>
              <a:rPr lang="en-US" dirty="0" smtClean="0">
                <a:solidFill>
                  <a:schemeClr val="tx2">
                    <a:lumMod val="40000"/>
                    <a:lumOff val="60000"/>
                  </a:schemeClr>
                </a:solidFill>
              </a:rPr>
            </a:br>
            <a:r>
              <a:rPr lang="en-US" dirty="0" smtClean="0">
                <a:solidFill>
                  <a:schemeClr val="tx2">
                    <a:lumMod val="40000"/>
                    <a:lumOff val="60000"/>
                  </a:schemeClr>
                </a:solidFill>
              </a:rPr>
              <a:t>(SharePoint App Web Scope)</a:t>
            </a:r>
          </a:p>
          <a:p>
            <a:pPr marL="586111" indent="-582873">
              <a:buFont typeface="Arial" pitchFamily="34" charset="0"/>
              <a:buChar char="•"/>
            </a:pPr>
            <a:endParaRPr lang="en-US" dirty="0">
              <a:solidFill>
                <a:schemeClr val="tx2">
                  <a:lumMod val="40000"/>
                  <a:lumOff val="60000"/>
                </a:schemeClr>
              </a:solidFill>
            </a:endParaRPr>
          </a:p>
        </p:txBody>
      </p:sp>
      <p:pic>
        <p:nvPicPr>
          <p:cNvPr id="2" name="Picture 1"/>
          <p:cNvPicPr>
            <a:picLocks noChangeAspect="1"/>
          </p:cNvPicPr>
          <p:nvPr/>
        </p:nvPicPr>
        <p:blipFill>
          <a:blip r:embed="rId3"/>
          <a:stretch>
            <a:fillRect/>
          </a:stretch>
        </p:blipFill>
        <p:spPr>
          <a:xfrm>
            <a:off x="6446837" y="1476621"/>
            <a:ext cx="5696737" cy="3724790"/>
          </a:xfrm>
          <a:prstGeom prst="rect">
            <a:avLst/>
          </a:prstGeom>
          <a:effectLst>
            <a:reflection blurRad="6350" stA="50000" endA="300" endPos="38500" dist="50800" dir="5400000" sy="-100000" algn="bl" rotWithShape="0"/>
          </a:effectLst>
        </p:spPr>
      </p:pic>
    </p:spTree>
    <p:extLst>
      <p:ext uri="{BB962C8B-B14F-4D97-AF65-F5344CB8AC3E}">
        <p14:creationId xmlns:p14="http://schemas.microsoft.com/office/powerpoint/2010/main" val="1789387752"/>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Windows Azure Workflow Services</a:t>
            </a:r>
            <a:endParaRPr lang="en-US" dirty="0"/>
          </a:p>
        </p:txBody>
      </p:sp>
    </p:spTree>
    <p:extLst>
      <p:ext uri="{BB962C8B-B14F-4D97-AF65-F5344CB8AC3E}">
        <p14:creationId xmlns:p14="http://schemas.microsoft.com/office/powerpoint/2010/main" val="3989790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Workflow</a:t>
            </a:r>
            <a:endParaRPr lang="en-US" dirty="0"/>
          </a:p>
        </p:txBody>
      </p:sp>
      <p:sp>
        <p:nvSpPr>
          <p:cNvPr id="4" name="Text Placeholder 3"/>
          <p:cNvSpPr>
            <a:spLocks noGrp="1"/>
          </p:cNvSpPr>
          <p:nvPr>
            <p:ph type="body" sz="quarter" idx="10"/>
          </p:nvPr>
        </p:nvSpPr>
        <p:spPr>
          <a:xfrm>
            <a:off x="531956" y="1476621"/>
            <a:ext cx="7905734" cy="4862956"/>
          </a:xfrm>
        </p:spPr>
        <p:txBody>
          <a:bodyPr/>
          <a:lstStyle/>
          <a:p>
            <a:pPr marL="586111" indent="-582873">
              <a:buFont typeface="Arial" pitchFamily="34" charset="0"/>
              <a:buChar char="•"/>
            </a:pPr>
            <a:r>
              <a:rPr lang="en-US" dirty="0">
                <a:solidFill>
                  <a:schemeClr val="tx2">
                    <a:lumMod val="40000"/>
                    <a:lumOff val="60000"/>
                  </a:schemeClr>
                </a:solidFill>
              </a:rPr>
              <a:t>Mixture of out of the box actions and custom actions</a:t>
            </a:r>
          </a:p>
          <a:p>
            <a:pPr marL="586111" indent="-582873">
              <a:buFont typeface="Arial" pitchFamily="34" charset="0"/>
              <a:buChar char="•"/>
            </a:pPr>
            <a:r>
              <a:rPr lang="en-US" dirty="0" smtClean="0">
                <a:solidFill>
                  <a:schemeClr val="tx2">
                    <a:lumMod val="40000"/>
                    <a:lumOff val="60000"/>
                  </a:schemeClr>
                </a:solidFill>
              </a:rPr>
              <a:t>Start upon SOW creation</a:t>
            </a:r>
          </a:p>
          <a:p>
            <a:pPr marL="586111" indent="-582873">
              <a:buFont typeface="Arial" pitchFamily="34" charset="0"/>
              <a:buChar char="•"/>
            </a:pPr>
            <a:r>
              <a:rPr lang="en-US" dirty="0" smtClean="0">
                <a:solidFill>
                  <a:schemeClr val="tx2">
                    <a:lumMod val="40000"/>
                    <a:lumOff val="60000"/>
                  </a:schemeClr>
                </a:solidFill>
              </a:rPr>
              <a:t>Notify approver</a:t>
            </a:r>
          </a:p>
          <a:p>
            <a:pPr marL="586111" indent="-582873">
              <a:buFont typeface="Arial" pitchFamily="34" charset="0"/>
              <a:buChar char="•"/>
            </a:pPr>
            <a:r>
              <a:rPr lang="en-US" dirty="0" smtClean="0">
                <a:solidFill>
                  <a:schemeClr val="tx2">
                    <a:lumMod val="40000"/>
                    <a:lumOff val="60000"/>
                  </a:schemeClr>
                </a:solidFill>
              </a:rPr>
              <a:t>Update status upon approval</a:t>
            </a:r>
          </a:p>
          <a:p>
            <a:pPr marL="586111" indent="-582873">
              <a:buFont typeface="Arial" pitchFamily="34" charset="0"/>
              <a:buChar char="•"/>
            </a:pPr>
            <a:r>
              <a:rPr lang="en-US" dirty="0" smtClean="0">
                <a:solidFill>
                  <a:schemeClr val="tx2">
                    <a:lumMod val="40000"/>
                    <a:lumOff val="60000"/>
                  </a:schemeClr>
                </a:solidFill>
              </a:rPr>
              <a:t>Submit SOW to potential client</a:t>
            </a:r>
          </a:p>
          <a:p>
            <a:pPr marL="586111" indent="-582873">
              <a:buFont typeface="Arial" pitchFamily="34" charset="0"/>
              <a:buChar char="•"/>
            </a:pPr>
            <a:endParaRPr lang="en-US" dirty="0">
              <a:solidFill>
                <a:schemeClr val="tx2">
                  <a:lumMod val="40000"/>
                  <a:lumOff val="60000"/>
                </a:schemeClr>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8732" y="704672"/>
            <a:ext cx="3050390" cy="5362469"/>
          </a:xfrm>
          <a:prstGeom prst="rect">
            <a:avLst/>
          </a:prstGeom>
          <a:effectLst>
            <a:reflection blurRad="6350" stA="50000" endA="300" endPos="38500" dist="508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288534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4" name="Text Placeholder 3"/>
          <p:cNvSpPr>
            <a:spLocks noGrp="1"/>
          </p:cNvSpPr>
          <p:nvPr>
            <p:ph type="body" sz="quarter" idx="10"/>
          </p:nvPr>
        </p:nvSpPr>
        <p:spPr>
          <a:xfrm>
            <a:off x="529668" y="1476621"/>
            <a:ext cx="11375536" cy="4886274"/>
          </a:xfrm>
        </p:spPr>
        <p:txBody>
          <a:bodyPr/>
          <a:lstStyle/>
          <a:p>
            <a:r>
              <a:rPr lang="en-US" dirty="0">
                <a:solidFill>
                  <a:schemeClr val="tx2">
                    <a:lumMod val="40000"/>
                    <a:lumOff val="60000"/>
                  </a:schemeClr>
                </a:solidFill>
              </a:rPr>
              <a:t>With the new cloud app model for SharePoint and its rich service APIs, your apps can now consume SharePoint better than ever before</a:t>
            </a:r>
            <a:r>
              <a:rPr lang="en-US" dirty="0" smtClean="0">
                <a:solidFill>
                  <a:schemeClr val="tx2">
                    <a:lumMod val="40000"/>
                    <a:lumOff val="60000"/>
                  </a:schemeClr>
                </a:solidFill>
              </a:rPr>
              <a:t>.</a:t>
            </a:r>
          </a:p>
          <a:p>
            <a:pPr lvl="1"/>
            <a:r>
              <a:rPr lang="en-US" dirty="0" smtClean="0">
                <a:solidFill>
                  <a:schemeClr val="tx2">
                    <a:lumMod val="40000"/>
                    <a:lumOff val="60000"/>
                  </a:schemeClr>
                </a:solidFill>
              </a:rPr>
              <a:t>Any language, any hosting platform, using standard web technologies</a:t>
            </a:r>
            <a:endParaRPr lang="en-US" dirty="0">
              <a:solidFill>
                <a:schemeClr val="tx2">
                  <a:lumMod val="40000"/>
                  <a:lumOff val="60000"/>
                </a:schemeClr>
              </a:solidFill>
            </a:endParaRPr>
          </a:p>
          <a:p>
            <a:endParaRPr lang="en-US" dirty="0" smtClean="0">
              <a:solidFill>
                <a:schemeClr val="tx2">
                  <a:lumMod val="40000"/>
                  <a:lumOff val="60000"/>
                </a:schemeClr>
              </a:solidFill>
            </a:endParaRPr>
          </a:p>
          <a:p>
            <a:r>
              <a:rPr lang="en-US" dirty="0" smtClean="0">
                <a:solidFill>
                  <a:schemeClr val="tx2">
                    <a:lumMod val="40000"/>
                    <a:lumOff val="60000"/>
                  </a:schemeClr>
                </a:solidFill>
              </a:rPr>
              <a:t>The core enabling technologies</a:t>
            </a:r>
          </a:p>
          <a:p>
            <a:pPr lvl="1"/>
            <a:r>
              <a:rPr lang="en-US" dirty="0" smtClean="0">
                <a:solidFill>
                  <a:schemeClr val="tx2">
                    <a:lumMod val="40000"/>
                    <a:lumOff val="60000"/>
                  </a:schemeClr>
                </a:solidFill>
              </a:rPr>
              <a:t>The new _</a:t>
            </a:r>
            <a:r>
              <a:rPr lang="en-US" dirty="0" err="1" smtClean="0">
                <a:solidFill>
                  <a:schemeClr val="tx2">
                    <a:lumMod val="40000"/>
                    <a:lumOff val="60000"/>
                  </a:schemeClr>
                </a:solidFill>
              </a:rPr>
              <a:t>api</a:t>
            </a:r>
            <a:endParaRPr lang="en-US" dirty="0" smtClean="0">
              <a:solidFill>
                <a:schemeClr val="tx2">
                  <a:lumMod val="40000"/>
                  <a:lumOff val="60000"/>
                </a:schemeClr>
              </a:solidFill>
            </a:endParaRPr>
          </a:p>
          <a:p>
            <a:pPr lvl="1"/>
            <a:r>
              <a:rPr lang="en-US" dirty="0" smtClean="0">
                <a:solidFill>
                  <a:schemeClr val="tx2">
                    <a:lumMod val="40000"/>
                    <a:lumOff val="60000"/>
                  </a:schemeClr>
                </a:solidFill>
              </a:rPr>
              <a:t>The new app principal</a:t>
            </a:r>
          </a:p>
          <a:p>
            <a:pPr lvl="1"/>
            <a:r>
              <a:rPr lang="en-US" dirty="0" err="1" smtClean="0">
                <a:solidFill>
                  <a:schemeClr val="tx2">
                    <a:lumMod val="40000"/>
                    <a:lumOff val="60000"/>
                  </a:schemeClr>
                </a:solidFill>
              </a:rPr>
              <a:t>OAuth</a:t>
            </a:r>
            <a:r>
              <a:rPr lang="en-US" dirty="0" smtClean="0">
                <a:solidFill>
                  <a:schemeClr val="tx2">
                    <a:lumMod val="40000"/>
                    <a:lumOff val="60000"/>
                  </a:schemeClr>
                </a:solidFill>
              </a:rPr>
              <a:t> 2.0</a:t>
            </a:r>
            <a:endParaRPr lang="en-US" dirty="0">
              <a:solidFill>
                <a:schemeClr val="tx2">
                  <a:lumMod val="40000"/>
                  <a:lumOff val="60000"/>
                </a:schemeClr>
              </a:solidFill>
            </a:endParaRPr>
          </a:p>
        </p:txBody>
      </p:sp>
    </p:spTree>
    <p:extLst>
      <p:ext uri="{BB962C8B-B14F-4D97-AF65-F5344CB8AC3E}">
        <p14:creationId xmlns:p14="http://schemas.microsoft.com/office/powerpoint/2010/main" val="53309183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092881"/>
          </a:xfrm>
        </p:spPr>
        <p:txBody>
          <a:bodyPr/>
          <a:lstStyle/>
          <a:p>
            <a:r>
              <a:rPr lang="en-US" dirty="0"/>
              <a:t>Demo – a new class of SharePoint solutions</a:t>
            </a:r>
          </a:p>
          <a:p>
            <a:r>
              <a:rPr lang="en-US" dirty="0" smtClean="0"/>
              <a:t>Set the context for apps for SharePoint</a:t>
            </a:r>
          </a:p>
          <a:p>
            <a:r>
              <a:rPr lang="en-US" dirty="0" smtClean="0"/>
              <a:t>Break it down</a:t>
            </a:r>
            <a:endParaRPr lang="en-US" dirty="0"/>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293725005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1798637" y="2125662"/>
            <a:ext cx="2743200" cy="2743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a typeface="Segoe UI" pitchFamily="34" charset="0"/>
              <a:cs typeface="Segoe UI" pitchFamily="34" charset="0"/>
            </a:endParaRPr>
          </a:p>
        </p:txBody>
      </p:sp>
      <p:sp>
        <p:nvSpPr>
          <p:cNvPr id="27" name="TextBox 26"/>
          <p:cNvSpPr txBox="1"/>
          <p:nvPr/>
        </p:nvSpPr>
        <p:spPr>
          <a:xfrm>
            <a:off x="1861961" y="4577218"/>
            <a:ext cx="2735629" cy="215444"/>
          </a:xfrm>
          <a:prstGeom prst="rect">
            <a:avLst/>
          </a:prstGeom>
          <a:noFill/>
        </p:spPr>
        <p:txBody>
          <a:bodyPr wrap="square" lIns="0" tIns="0" rIns="0" bIns="0" rtlCol="0">
            <a:spAutoFit/>
          </a:bodyPr>
          <a:lstStyle/>
          <a:p>
            <a:r>
              <a:rPr lang="en-US" sz="1400" dirty="0" smtClean="0">
                <a:solidFill>
                  <a:srgbClr val="FFFFFF"/>
                </a:solidFill>
              </a:rPr>
              <a:t>http://office.com/store </a:t>
            </a:r>
            <a:endParaRPr lang="en-US" sz="1400" dirty="0">
              <a:solidFill>
                <a:srgbClr val="FFFFFF"/>
              </a:solidFill>
            </a:endParaRPr>
          </a:p>
        </p:txBody>
      </p:sp>
      <p:sp>
        <p:nvSpPr>
          <p:cNvPr id="22" name="Rectangle 21"/>
          <p:cNvSpPr/>
          <p:nvPr/>
        </p:nvSpPr>
        <p:spPr bwMode="auto">
          <a:xfrm>
            <a:off x="7894637" y="2125662"/>
            <a:ext cx="2743200" cy="2743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a typeface="Segoe UI" pitchFamily="34" charset="0"/>
              <a:cs typeface="Segoe UI" pitchFamily="34" charset="0"/>
            </a:endParaRPr>
          </a:p>
        </p:txBody>
      </p:sp>
      <p:sp>
        <p:nvSpPr>
          <p:cNvPr id="23" name="TextBox 22"/>
          <p:cNvSpPr txBox="1"/>
          <p:nvPr/>
        </p:nvSpPr>
        <p:spPr>
          <a:xfrm>
            <a:off x="7954766" y="4577218"/>
            <a:ext cx="2683071" cy="215444"/>
          </a:xfrm>
          <a:prstGeom prst="rect">
            <a:avLst/>
          </a:prstGeom>
          <a:noFill/>
        </p:spPr>
        <p:txBody>
          <a:bodyPr wrap="square" lIns="0" tIns="0" rIns="0" bIns="0" rtlCol="0">
            <a:spAutoFit/>
          </a:bodyPr>
          <a:lstStyle/>
          <a:p>
            <a:r>
              <a:rPr lang="en-US" sz="1400" dirty="0" smtClean="0">
                <a:solidFill>
                  <a:srgbClr val="FFFFFF"/>
                </a:solidFill>
              </a:rPr>
              <a:t>http://blogs.msdn.com/officeapps</a:t>
            </a:r>
            <a:endParaRPr lang="en-US" sz="1400" dirty="0">
              <a:solidFill>
                <a:srgbClr val="FFFFFF"/>
              </a:solidFill>
            </a:endParaRPr>
          </a:p>
        </p:txBody>
      </p:sp>
      <p:sp>
        <p:nvSpPr>
          <p:cNvPr id="29" name="Rectangle 28"/>
          <p:cNvSpPr/>
          <p:nvPr/>
        </p:nvSpPr>
        <p:spPr bwMode="auto">
          <a:xfrm>
            <a:off x="4846637" y="2125662"/>
            <a:ext cx="2743200" cy="2743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a typeface="Segoe UI" pitchFamily="34" charset="0"/>
              <a:cs typeface="Segoe UI" pitchFamily="34" charset="0"/>
            </a:endParaRPr>
          </a:p>
        </p:txBody>
      </p:sp>
      <p:sp>
        <p:nvSpPr>
          <p:cNvPr id="31" name="TextBox 30"/>
          <p:cNvSpPr txBox="1"/>
          <p:nvPr/>
        </p:nvSpPr>
        <p:spPr>
          <a:xfrm>
            <a:off x="4910811" y="4968867"/>
            <a:ext cx="2740209" cy="627864"/>
          </a:xfrm>
          <a:prstGeom prst="rect">
            <a:avLst/>
          </a:prstGeom>
          <a:noFill/>
        </p:spPr>
        <p:txBody>
          <a:bodyPr wrap="square" lIns="0" tIns="0" rIns="0" bIns="0" rtlCol="0">
            <a:spAutoFit/>
          </a:bodyPr>
          <a:lstStyle/>
          <a:p>
            <a:r>
              <a:rPr lang="en-US" sz="2040" spc="-153" dirty="0">
                <a:solidFill>
                  <a:srgbClr val="505050"/>
                </a:solidFill>
              </a:rPr>
              <a:t>Sign up for Office 365 </a:t>
            </a:r>
            <a:br>
              <a:rPr lang="en-US" sz="2040" spc="-153" dirty="0">
                <a:solidFill>
                  <a:srgbClr val="505050"/>
                </a:solidFill>
              </a:rPr>
            </a:br>
            <a:r>
              <a:rPr lang="en-US" sz="2040" spc="-153" dirty="0">
                <a:solidFill>
                  <a:srgbClr val="505050"/>
                </a:solidFill>
              </a:rPr>
              <a:t>for </a:t>
            </a:r>
            <a:r>
              <a:rPr lang="en-US" sz="2040" spc="-153" dirty="0" smtClean="0">
                <a:solidFill>
                  <a:srgbClr val="505050"/>
                </a:solidFill>
              </a:rPr>
              <a:t>Developers</a:t>
            </a:r>
            <a:endParaRPr lang="en-US" sz="2040" spc="-153" dirty="0">
              <a:solidFill>
                <a:srgbClr val="505050"/>
              </a:solidFill>
            </a:endParaRPr>
          </a:p>
        </p:txBody>
      </p:sp>
      <p:sp>
        <p:nvSpPr>
          <p:cNvPr id="32" name="TextBox 31"/>
          <p:cNvSpPr txBox="1"/>
          <p:nvPr/>
        </p:nvSpPr>
        <p:spPr>
          <a:xfrm>
            <a:off x="7954766" y="4968867"/>
            <a:ext cx="2564659" cy="320182"/>
          </a:xfrm>
          <a:prstGeom prst="rect">
            <a:avLst/>
          </a:prstGeom>
          <a:noFill/>
        </p:spPr>
        <p:txBody>
          <a:bodyPr wrap="square" lIns="0" tIns="0" rIns="0" bIns="0" rtlCol="0">
            <a:spAutoFit/>
          </a:bodyPr>
          <a:lstStyle/>
          <a:p>
            <a:r>
              <a:rPr lang="en-US" sz="2040" spc="-153" dirty="0">
                <a:solidFill>
                  <a:srgbClr val="505050"/>
                </a:solidFill>
              </a:rPr>
              <a:t>Follow us on our blog</a:t>
            </a:r>
          </a:p>
        </p:txBody>
      </p:sp>
      <p:sp>
        <p:nvSpPr>
          <p:cNvPr id="33" name="TextBox 32"/>
          <p:cNvSpPr txBox="1"/>
          <p:nvPr/>
        </p:nvSpPr>
        <p:spPr>
          <a:xfrm>
            <a:off x="1861961" y="4968867"/>
            <a:ext cx="2537135" cy="320182"/>
          </a:xfrm>
          <a:prstGeom prst="rect">
            <a:avLst/>
          </a:prstGeom>
          <a:noFill/>
        </p:spPr>
        <p:txBody>
          <a:bodyPr wrap="square" lIns="0" tIns="0" rIns="0" bIns="0" rtlCol="0">
            <a:spAutoFit/>
          </a:bodyPr>
          <a:lstStyle/>
          <a:p>
            <a:r>
              <a:rPr lang="en-US" sz="2040" spc="-153" dirty="0">
                <a:solidFill>
                  <a:srgbClr val="505050"/>
                </a:solidFill>
              </a:rPr>
              <a:t>Try out some apps</a:t>
            </a:r>
          </a:p>
        </p:txBody>
      </p:sp>
      <p:sp>
        <p:nvSpPr>
          <p:cNvPr id="3" name="Title 2"/>
          <p:cNvSpPr>
            <a:spLocks noGrp="1"/>
          </p:cNvSpPr>
          <p:nvPr>
            <p:ph type="title"/>
          </p:nvPr>
        </p:nvSpPr>
        <p:spPr/>
        <p:txBody>
          <a:bodyPr/>
          <a:lstStyle/>
          <a:p>
            <a:r>
              <a:rPr lang="en-US" dirty="0" smtClean="0"/>
              <a:t>Get started with your own apps today</a:t>
            </a:r>
            <a:endParaRPr lang="en-US" dirty="0"/>
          </a:p>
        </p:txBody>
      </p:sp>
      <p:sp>
        <p:nvSpPr>
          <p:cNvPr id="2" name="Rectangle 1"/>
          <p:cNvSpPr/>
          <p:nvPr/>
        </p:nvSpPr>
        <p:spPr>
          <a:xfrm>
            <a:off x="1722437" y="1555101"/>
            <a:ext cx="1119503" cy="3295661"/>
          </a:xfrm>
          <a:prstGeom prst="rect">
            <a:avLst/>
          </a:prstGeom>
        </p:spPr>
        <p:txBody>
          <a:bodyPr wrap="square">
            <a:spAutoFit/>
          </a:bodyPr>
          <a:lstStyle/>
          <a:p>
            <a:r>
              <a:rPr lang="en-US" sz="20398" b="1" dirty="0">
                <a:solidFill>
                  <a:srgbClr val="FFFFFF"/>
                </a:solidFill>
              </a:rPr>
              <a:t>1</a:t>
            </a:r>
          </a:p>
        </p:txBody>
      </p:sp>
      <p:sp>
        <p:nvSpPr>
          <p:cNvPr id="38" name="Rectangle 37"/>
          <p:cNvSpPr/>
          <p:nvPr/>
        </p:nvSpPr>
        <p:spPr>
          <a:xfrm>
            <a:off x="4846637" y="1555101"/>
            <a:ext cx="1692464" cy="3295661"/>
          </a:xfrm>
          <a:prstGeom prst="rect">
            <a:avLst/>
          </a:prstGeom>
        </p:spPr>
        <p:txBody>
          <a:bodyPr wrap="square">
            <a:spAutoFit/>
          </a:bodyPr>
          <a:lstStyle/>
          <a:p>
            <a:r>
              <a:rPr lang="en-US" sz="20398" b="1" dirty="0">
                <a:solidFill>
                  <a:srgbClr val="FFFFFF"/>
                </a:solidFill>
              </a:rPr>
              <a:t>2</a:t>
            </a:r>
          </a:p>
        </p:txBody>
      </p:sp>
      <p:sp>
        <p:nvSpPr>
          <p:cNvPr id="39" name="Rectangle 38"/>
          <p:cNvSpPr/>
          <p:nvPr/>
        </p:nvSpPr>
        <p:spPr>
          <a:xfrm>
            <a:off x="7894637" y="1555101"/>
            <a:ext cx="1723527" cy="3295661"/>
          </a:xfrm>
          <a:prstGeom prst="rect">
            <a:avLst/>
          </a:prstGeom>
        </p:spPr>
        <p:txBody>
          <a:bodyPr wrap="none">
            <a:spAutoFit/>
          </a:bodyPr>
          <a:lstStyle/>
          <a:p>
            <a:r>
              <a:rPr lang="en-US" sz="20398" b="1" dirty="0">
                <a:solidFill>
                  <a:srgbClr val="FFFFFF"/>
                </a:solidFill>
              </a:rPr>
              <a:t>3</a:t>
            </a:r>
          </a:p>
        </p:txBody>
      </p:sp>
      <p:sp>
        <p:nvSpPr>
          <p:cNvPr id="30" name="TextBox 29"/>
          <p:cNvSpPr txBox="1"/>
          <p:nvPr/>
        </p:nvSpPr>
        <p:spPr>
          <a:xfrm>
            <a:off x="4910811" y="4577218"/>
            <a:ext cx="2564659" cy="215444"/>
          </a:xfrm>
          <a:prstGeom prst="rect">
            <a:avLst/>
          </a:prstGeom>
          <a:noFill/>
        </p:spPr>
        <p:txBody>
          <a:bodyPr wrap="square" lIns="0" tIns="0" rIns="0" bIns="0" rtlCol="0">
            <a:spAutoFit/>
          </a:bodyPr>
          <a:lstStyle>
            <a:defPPr>
              <a:defRPr lang="en-US"/>
            </a:defPPr>
            <a:lvl1pPr>
              <a:defRPr sz="1400">
                <a:solidFill>
                  <a:schemeClr val="bg1"/>
                </a:solidFill>
              </a:defRPr>
            </a:lvl1pPr>
          </a:lstStyle>
          <a:p>
            <a:r>
              <a:rPr lang="en-US" dirty="0" smtClean="0">
                <a:solidFill>
                  <a:srgbClr val="FFFFFF"/>
                </a:solidFill>
              </a:rPr>
              <a:t>http://dev.office.com</a:t>
            </a:r>
            <a:endParaRPr lang="en-US" dirty="0">
              <a:solidFill>
                <a:srgbClr val="FFFFFF"/>
              </a:solidFill>
            </a:endParaRPr>
          </a:p>
        </p:txBody>
      </p:sp>
    </p:spTree>
    <p:extLst>
      <p:ext uri="{BB962C8B-B14F-4D97-AF65-F5344CB8AC3E}">
        <p14:creationId xmlns:p14="http://schemas.microsoft.com/office/powerpoint/2010/main" val="2859931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2" grpId="0" animBg="1"/>
      <p:bldP spid="23" grpId="0"/>
      <p:bldP spid="29" grpId="0" animBg="1"/>
      <p:bldP spid="31" grpId="0"/>
      <p:bldP spid="32" grpId="0"/>
      <p:bldP spid="33" grpId="0"/>
      <p:bldP spid="2" grpId="0"/>
      <p:bldP spid="38" grpId="0"/>
      <p:bldP spid="39" grpId="0"/>
      <p:bldP spid="3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5"/>
          </p:nvPr>
        </p:nvSpPr>
        <p:spPr>
          <a:xfrm>
            <a:off x="5075236" y="3040063"/>
            <a:ext cx="7086605" cy="914400"/>
          </a:xfrm>
        </p:spPr>
        <p:txBody>
          <a:bodyPr/>
          <a:lstStyle/>
          <a:p>
            <a:pPr marL="457200" indent="-457200"/>
            <a:r>
              <a:rPr lang="en-US" sz="2400" dirty="0" smtClean="0"/>
              <a:t>0 </a:t>
            </a:r>
            <a:r>
              <a:rPr lang="en-US" sz="2400" dirty="0"/>
              <a:t>to 60 with Office and SharePoint 2013 apps using Napa and Visual Studio 2012 … </a:t>
            </a:r>
            <a:r>
              <a:rPr lang="en-US" sz="2400" dirty="0" smtClean="0"/>
              <a:t/>
            </a:r>
            <a:br>
              <a:rPr lang="en-US" sz="2400" dirty="0" smtClean="0"/>
            </a:br>
            <a:r>
              <a:rPr lang="en-US" sz="2400" dirty="0" smtClean="0"/>
              <a:t>Tomorrow </a:t>
            </a:r>
            <a:r>
              <a:rPr lang="en-US" sz="2400" dirty="0"/>
              <a:t>9:00 - South Seas Ballroom CDFJI </a:t>
            </a:r>
            <a:endParaRPr lang="en-US" sz="2400" dirty="0" smtClean="0"/>
          </a:p>
          <a:p>
            <a:pPr marL="457200" indent="-457200"/>
            <a:r>
              <a:rPr lang="en-US" sz="2400" dirty="0"/>
              <a:t>Apps for SharePoint in 60 seconds with Access 2013 … Tomorrow 10:30 - South Seas Ballroom E </a:t>
            </a:r>
            <a:endParaRPr lang="en-US" sz="2400" dirty="0" smtClean="0"/>
          </a:p>
          <a:p>
            <a:pPr marL="457200" indent="-457200"/>
            <a:r>
              <a:rPr lang="en-US" sz="2400" dirty="0"/>
              <a:t>SharePoint 2013 Workflow Development for Apps and Solutions for SharePoint 2013 with Visual Studio 2012 … Tomorrow 1:45 </a:t>
            </a:r>
            <a:r>
              <a:rPr lang="en-US" sz="2400" dirty="0" smtClean="0"/>
              <a:t>– </a:t>
            </a:r>
            <a:br>
              <a:rPr lang="en-US" sz="2400" dirty="0" smtClean="0"/>
            </a:br>
            <a:r>
              <a:rPr lang="en-US" sz="2400" dirty="0" smtClean="0"/>
              <a:t>South </a:t>
            </a:r>
            <a:r>
              <a:rPr lang="en-US" sz="2400" dirty="0"/>
              <a:t>Seas Ballroom AB </a:t>
            </a:r>
          </a:p>
          <a:p>
            <a:pPr marL="457200" indent="-457200">
              <a:buFont typeface="Arial" pitchFamily="34" charset="0"/>
              <a:buChar char="•"/>
            </a:pPr>
            <a:r>
              <a:rPr lang="en-US" sz="2800" b="1" dirty="0" smtClean="0"/>
              <a:t>The rest of the developer track…</a:t>
            </a:r>
            <a:endParaRPr lang="en-US" sz="2800" b="1" dirty="0"/>
          </a:p>
        </p:txBody>
      </p:sp>
      <p:sp>
        <p:nvSpPr>
          <p:cNvPr id="4" name="Title 3"/>
          <p:cNvSpPr>
            <a:spLocks noGrp="1"/>
          </p:cNvSpPr>
          <p:nvPr>
            <p:ph type="ctrTitle"/>
          </p:nvPr>
        </p:nvSpPr>
        <p:spPr>
          <a:solidFill>
            <a:schemeClr val="accent1">
              <a:alpha val="80000"/>
            </a:schemeClr>
          </a:solidFill>
        </p:spPr>
        <p:txBody>
          <a:bodyPr/>
          <a:lstStyle/>
          <a:p>
            <a:r>
              <a:rPr lang="en-US" sz="6000" smtClean="0"/>
              <a:t>Related Sessions</a:t>
            </a:r>
            <a:endParaRPr lang="en-US" sz="6000" dirty="0"/>
          </a:p>
        </p:txBody>
      </p:sp>
    </p:spTree>
    <p:extLst>
      <p:ext uri="{BB962C8B-B14F-4D97-AF65-F5344CB8AC3E}">
        <p14:creationId xmlns:p14="http://schemas.microsoft.com/office/powerpoint/2010/main" val="26440873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500875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948608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marL="0" indent="0">
              <a:buNone/>
            </a:pPr>
            <a:r>
              <a:rPr lang="en-US" dirty="0" smtClean="0"/>
              <a:t>With the new cloud app model for SharePoint and its rich service APIs, your apps can now consume SharePoint better than ever before.</a:t>
            </a:r>
            <a:endParaRPr lang="en-US" dirty="0"/>
          </a:p>
        </p:txBody>
      </p:sp>
      <p:sp>
        <p:nvSpPr>
          <p:cNvPr id="5" name="Title 4"/>
          <p:cNvSpPr>
            <a:spLocks noGrp="1"/>
          </p:cNvSpPr>
          <p:nvPr>
            <p:ph type="title"/>
          </p:nvPr>
        </p:nvSpPr>
        <p:spPr/>
        <p:txBody>
          <a:bodyPr/>
          <a:lstStyle/>
          <a:p>
            <a:r>
              <a:rPr lang="en-US" dirty="0" smtClean="0"/>
              <a:t>Key Takeaway</a:t>
            </a:r>
            <a:br>
              <a:rPr lang="en-US" dirty="0" smtClean="0"/>
            </a:br>
            <a:endParaRPr lang="en-US" dirty="0"/>
          </a:p>
        </p:txBody>
      </p:sp>
      <p:pic>
        <p:nvPicPr>
          <p:cNvPr id="6" name="Picture 5"/>
          <p:cNvPicPr>
            <a:picLocks noChangeAspect="1"/>
          </p:cNvPicPr>
          <p:nvPr/>
        </p:nvPicPr>
        <p:blipFill>
          <a:blip r:embed="rId3"/>
          <a:stretch>
            <a:fillRect/>
          </a:stretch>
        </p:blipFill>
        <p:spPr>
          <a:xfrm>
            <a:off x="731837" y="1896428"/>
            <a:ext cx="3387130" cy="220249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70037" y="2849879"/>
            <a:ext cx="3517322" cy="204946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153" y="3597013"/>
            <a:ext cx="2874545" cy="149989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15416" y="3477360"/>
            <a:ext cx="2852181" cy="200110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61859" y="4335462"/>
            <a:ext cx="2250919" cy="50349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3727" y="4991357"/>
            <a:ext cx="1624842" cy="78281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17378" y="5136273"/>
            <a:ext cx="1510059" cy="72140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26255667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84636" y="2125663"/>
            <a:ext cx="8229601" cy="4572000"/>
          </a:xfrm>
        </p:spPr>
        <p:txBody>
          <a:bodyPr/>
          <a:lstStyle/>
          <a:p>
            <a:r>
              <a:rPr lang="en-US" sz="2800" dirty="0" smtClean="0"/>
              <a:t>Business:</a:t>
            </a:r>
          </a:p>
          <a:p>
            <a:r>
              <a:rPr lang="en-US" sz="2400" dirty="0">
                <a:latin typeface="+mn-lt"/>
              </a:rPr>
              <a:t>Company wishes to create a mobile enabled toolset for sales personnel to efficiently respond to sales leads and win business</a:t>
            </a:r>
          </a:p>
          <a:p>
            <a:endParaRPr lang="en-US" sz="2800" dirty="0" smtClean="0"/>
          </a:p>
          <a:p>
            <a:r>
              <a:rPr lang="en-US" sz="2800" dirty="0" smtClean="0"/>
              <a:t>Technical:</a:t>
            </a:r>
            <a:endParaRPr lang="en-US" sz="2800" dirty="0"/>
          </a:p>
          <a:p>
            <a:r>
              <a:rPr lang="en-US" sz="2400" dirty="0">
                <a:latin typeface="+mn-lt"/>
              </a:rPr>
              <a:t>Company wants a 100% cloud-based solution and </a:t>
            </a:r>
            <a:r>
              <a:rPr lang="en-US" sz="2400" dirty="0" smtClean="0">
                <a:latin typeface="+mn-lt"/>
              </a:rPr>
              <a:t>uses </a:t>
            </a:r>
            <a:r>
              <a:rPr lang="en-US" sz="2400" dirty="0">
                <a:latin typeface="+mn-lt"/>
              </a:rPr>
              <a:t>desktop applications and mobile devices to access the toolset</a:t>
            </a:r>
          </a:p>
        </p:txBody>
      </p:sp>
      <p:sp>
        <p:nvSpPr>
          <p:cNvPr id="3" name="Title 2"/>
          <p:cNvSpPr>
            <a:spLocks noGrp="1"/>
          </p:cNvSpPr>
          <p:nvPr>
            <p:ph type="title"/>
          </p:nvPr>
        </p:nvSpPr>
        <p:spPr>
          <a:xfrm>
            <a:off x="274638" y="296862"/>
            <a:ext cx="11887200" cy="914400"/>
          </a:xfrm>
        </p:spPr>
        <p:txBody>
          <a:bodyPr/>
          <a:lstStyle/>
          <a:p>
            <a:r>
              <a:rPr lang="en-US" dirty="0" smtClean="0"/>
              <a:t>Scenario Overview</a:t>
            </a:r>
            <a:endParaRPr lang="en-US" dirty="0"/>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687" y="2811462"/>
            <a:ext cx="2700853" cy="935571"/>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4475" y="3747033"/>
            <a:ext cx="3599279" cy="557266"/>
          </a:xfrm>
          <a:prstGeom prst="rect">
            <a:avLst/>
          </a:prstGeom>
        </p:spPr>
      </p:pic>
    </p:spTree>
    <p:extLst>
      <p:ext uri="{BB962C8B-B14F-4D97-AF65-F5344CB8AC3E}">
        <p14:creationId xmlns:p14="http://schemas.microsoft.com/office/powerpoint/2010/main" val="223175798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2502" y="-1"/>
            <a:ext cx="3744332" cy="6994525"/>
          </a:xfrm>
          <a:prstGeom prst="rect">
            <a:avLst/>
          </a:prstGeom>
          <a:solidFill>
            <a:schemeClr val="tx1">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 name="Rectangle 11"/>
          <p:cNvSpPr/>
          <p:nvPr/>
        </p:nvSpPr>
        <p:spPr bwMode="auto">
          <a:xfrm>
            <a:off x="3746834" y="-1"/>
            <a:ext cx="8687140" cy="6994525"/>
          </a:xfrm>
          <a:prstGeom prst="rect">
            <a:avLst/>
          </a:prstGeom>
          <a:solidFill>
            <a:srgbClr val="D3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026" name="Picture 2" descr="C:\Users\Todd\Documents\Canviz\Clients\DPE\SP Camp Demo\Images\windows 8 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221" y="3031317"/>
            <a:ext cx="893745" cy="86460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Todd\Documents\Canviz\Clients\DPE\SP Camp Demo\Images\word 2013 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574" y="217153"/>
            <a:ext cx="893745" cy="8646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Todd\Documents\Canviz\Clients\DPE\SP Camp Demo\Images\web serve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4286" y="168103"/>
            <a:ext cx="699453" cy="95203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Todd\Documents\Canviz\Clients\DPE\SP Camp Demo\Images\web serve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4286" y="4640262"/>
            <a:ext cx="699453" cy="95203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Todd\Documents\Canviz\Clients\DPE\SP Camp Demo\Images\web serve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15567" y="2349171"/>
            <a:ext cx="699453" cy="952033"/>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Todd\Documents\Canviz\Clients\DPE\SP Camp Demo\Images\web serve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91891" y="190048"/>
            <a:ext cx="699453" cy="952033"/>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Todd\Documents\Canviz\Clients\DPE\SP Camp Demo\Images\databas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91891" y="5492262"/>
            <a:ext cx="699453" cy="87431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433501" y="3134018"/>
            <a:ext cx="1566785" cy="734534"/>
          </a:xfrm>
          <a:prstGeom prst="rect">
            <a:avLst/>
          </a:prstGeom>
        </p:spPr>
        <p:txBody>
          <a:bodyPr wrap="square">
            <a:spAutoFit/>
          </a:bodyPr>
          <a:lstStyle/>
          <a:p>
            <a:pPr defTabSz="932559"/>
            <a:r>
              <a:rPr lang="en-US" sz="2040" dirty="0">
                <a:solidFill>
                  <a:srgbClr val="000000"/>
                </a:solidFill>
                <a:latin typeface="Segoe UI Light"/>
              </a:rPr>
              <a:t>Windows 8 Application</a:t>
            </a:r>
          </a:p>
        </p:txBody>
      </p:sp>
      <p:sp>
        <p:nvSpPr>
          <p:cNvPr id="6" name="Rectangle 5"/>
          <p:cNvSpPr/>
          <p:nvPr/>
        </p:nvSpPr>
        <p:spPr>
          <a:xfrm>
            <a:off x="1433501" y="178597"/>
            <a:ext cx="1893046" cy="1054716"/>
          </a:xfrm>
          <a:prstGeom prst="rect">
            <a:avLst/>
          </a:prstGeom>
        </p:spPr>
        <p:txBody>
          <a:bodyPr wrap="square">
            <a:spAutoFit/>
          </a:bodyPr>
          <a:lstStyle/>
          <a:p>
            <a:pPr defTabSz="932559"/>
            <a:r>
              <a:rPr lang="en-US" sz="2040" dirty="0">
                <a:solidFill>
                  <a:srgbClr val="000000"/>
                </a:solidFill>
                <a:latin typeface="Segoe UI Light"/>
              </a:rPr>
              <a:t>Microsoft Word with </a:t>
            </a:r>
            <a:r>
              <a:rPr lang="en-US" sz="2040" dirty="0" smtClean="0">
                <a:solidFill>
                  <a:srgbClr val="000000"/>
                </a:solidFill>
                <a:latin typeface="Segoe UI Light"/>
              </a:rPr>
              <a:t>an app </a:t>
            </a:r>
            <a:r>
              <a:rPr lang="en-US" sz="2040" dirty="0">
                <a:solidFill>
                  <a:srgbClr val="000000"/>
                </a:solidFill>
                <a:latin typeface="Segoe UI Light"/>
              </a:rPr>
              <a:t>f</a:t>
            </a:r>
            <a:r>
              <a:rPr lang="en-US" sz="2040" dirty="0" smtClean="0">
                <a:solidFill>
                  <a:srgbClr val="000000"/>
                </a:solidFill>
                <a:latin typeface="Segoe UI Light"/>
              </a:rPr>
              <a:t>or </a:t>
            </a:r>
            <a:r>
              <a:rPr lang="en-US" sz="2040" dirty="0">
                <a:solidFill>
                  <a:srgbClr val="000000"/>
                </a:solidFill>
                <a:latin typeface="Segoe UI Light"/>
              </a:rPr>
              <a:t>Office </a:t>
            </a:r>
          </a:p>
        </p:txBody>
      </p:sp>
      <p:sp>
        <p:nvSpPr>
          <p:cNvPr id="7" name="Rectangle 6"/>
          <p:cNvSpPr/>
          <p:nvPr/>
        </p:nvSpPr>
        <p:spPr>
          <a:xfrm>
            <a:off x="4860750" y="314147"/>
            <a:ext cx="2089221" cy="734534"/>
          </a:xfrm>
          <a:prstGeom prst="rect">
            <a:avLst/>
          </a:prstGeom>
        </p:spPr>
        <p:txBody>
          <a:bodyPr wrap="square">
            <a:spAutoFit/>
          </a:bodyPr>
          <a:lstStyle/>
          <a:p>
            <a:pPr defTabSz="932559"/>
            <a:r>
              <a:rPr lang="en-US" sz="2040" dirty="0">
                <a:solidFill>
                  <a:srgbClr val="000000"/>
                </a:solidFill>
                <a:latin typeface="Segoe UI Light"/>
              </a:rPr>
              <a:t>Internal O365 SharePoint Site</a:t>
            </a:r>
          </a:p>
        </p:txBody>
      </p:sp>
      <p:sp>
        <p:nvSpPr>
          <p:cNvPr id="8" name="Rectangle 7"/>
          <p:cNvSpPr/>
          <p:nvPr/>
        </p:nvSpPr>
        <p:spPr>
          <a:xfrm>
            <a:off x="9102246" y="336465"/>
            <a:ext cx="2758557" cy="720197"/>
          </a:xfrm>
          <a:prstGeom prst="rect">
            <a:avLst/>
          </a:prstGeom>
        </p:spPr>
        <p:txBody>
          <a:bodyPr wrap="square">
            <a:spAutoFit/>
          </a:bodyPr>
          <a:lstStyle/>
          <a:p>
            <a:pPr defTabSz="932559"/>
            <a:r>
              <a:rPr lang="en-US" sz="2040" dirty="0">
                <a:solidFill>
                  <a:srgbClr val="000000"/>
                </a:solidFill>
                <a:latin typeface="Segoe UI Light"/>
              </a:rPr>
              <a:t>Windows Azure </a:t>
            </a:r>
            <a:r>
              <a:rPr lang="en-US" sz="2040" dirty="0" smtClean="0">
                <a:solidFill>
                  <a:srgbClr val="000000"/>
                </a:solidFill>
                <a:latin typeface="Segoe UI Light"/>
              </a:rPr>
              <a:t>Web Sites</a:t>
            </a:r>
            <a:endParaRPr lang="en-US" sz="2040" dirty="0">
              <a:solidFill>
                <a:srgbClr val="000000"/>
              </a:solidFill>
              <a:latin typeface="Segoe UI Light"/>
            </a:endParaRPr>
          </a:p>
        </p:txBody>
      </p:sp>
      <p:sp>
        <p:nvSpPr>
          <p:cNvPr id="9" name="Rectangle 8"/>
          <p:cNvSpPr/>
          <p:nvPr/>
        </p:nvSpPr>
        <p:spPr>
          <a:xfrm>
            <a:off x="9102247" y="2495589"/>
            <a:ext cx="2112613" cy="734534"/>
          </a:xfrm>
          <a:prstGeom prst="rect">
            <a:avLst/>
          </a:prstGeom>
        </p:spPr>
        <p:txBody>
          <a:bodyPr wrap="square">
            <a:spAutoFit/>
          </a:bodyPr>
          <a:lstStyle/>
          <a:p>
            <a:pPr defTabSz="932559"/>
            <a:r>
              <a:rPr lang="en-US" sz="2040" dirty="0">
                <a:solidFill>
                  <a:srgbClr val="000000"/>
                </a:solidFill>
                <a:latin typeface="Segoe UI Light"/>
              </a:rPr>
              <a:t>Windows Azure Workflow </a:t>
            </a:r>
            <a:r>
              <a:rPr lang="en-US" sz="2040" dirty="0" smtClean="0">
                <a:solidFill>
                  <a:srgbClr val="000000"/>
                </a:solidFill>
                <a:latin typeface="Segoe UI Light"/>
              </a:rPr>
              <a:t>Service</a:t>
            </a:r>
            <a:endParaRPr lang="en-US" sz="2040" dirty="0">
              <a:solidFill>
                <a:srgbClr val="000000"/>
              </a:solidFill>
              <a:latin typeface="Segoe UI Light"/>
            </a:endParaRPr>
          </a:p>
        </p:txBody>
      </p:sp>
      <p:sp>
        <p:nvSpPr>
          <p:cNvPr id="10" name="Rectangle 9"/>
          <p:cNvSpPr/>
          <p:nvPr/>
        </p:nvSpPr>
        <p:spPr>
          <a:xfrm>
            <a:off x="4860750" y="4786680"/>
            <a:ext cx="1829172" cy="734534"/>
          </a:xfrm>
          <a:prstGeom prst="rect">
            <a:avLst/>
          </a:prstGeom>
        </p:spPr>
        <p:txBody>
          <a:bodyPr wrap="square">
            <a:spAutoFit/>
          </a:bodyPr>
          <a:lstStyle/>
          <a:p>
            <a:pPr defTabSz="932559"/>
            <a:r>
              <a:rPr lang="en-US" sz="2040" dirty="0">
                <a:solidFill>
                  <a:srgbClr val="000000"/>
                </a:solidFill>
                <a:latin typeface="Segoe UI Light"/>
              </a:rPr>
              <a:t>Public O365 SharePoint Site</a:t>
            </a:r>
          </a:p>
        </p:txBody>
      </p:sp>
      <p:sp>
        <p:nvSpPr>
          <p:cNvPr id="11" name="Rectangle 10"/>
          <p:cNvSpPr/>
          <p:nvPr/>
        </p:nvSpPr>
        <p:spPr>
          <a:xfrm>
            <a:off x="9102247" y="5560962"/>
            <a:ext cx="1957759" cy="734534"/>
          </a:xfrm>
          <a:prstGeom prst="rect">
            <a:avLst/>
          </a:prstGeom>
        </p:spPr>
        <p:txBody>
          <a:bodyPr wrap="square">
            <a:spAutoFit/>
          </a:bodyPr>
          <a:lstStyle/>
          <a:p>
            <a:pPr defTabSz="932559"/>
            <a:r>
              <a:rPr lang="en-US" sz="2040" dirty="0">
                <a:solidFill>
                  <a:srgbClr val="000000"/>
                </a:solidFill>
                <a:latin typeface="Segoe UI Light"/>
              </a:rPr>
              <a:t>Windows Azure SQL Database</a:t>
            </a:r>
          </a:p>
        </p:txBody>
      </p:sp>
      <p:sp>
        <p:nvSpPr>
          <p:cNvPr id="22" name="Rectangle 21"/>
          <p:cNvSpPr/>
          <p:nvPr/>
        </p:nvSpPr>
        <p:spPr>
          <a:xfrm>
            <a:off x="2502" y="6523669"/>
            <a:ext cx="3744332" cy="414353"/>
          </a:xfrm>
          <a:prstGeom prst="rect">
            <a:avLst/>
          </a:prstGeom>
        </p:spPr>
        <p:txBody>
          <a:bodyPr wrap="square">
            <a:spAutoFit/>
          </a:bodyPr>
          <a:lstStyle/>
          <a:p>
            <a:pPr algn="ctr" defTabSz="932559"/>
            <a:r>
              <a:rPr lang="en-US" sz="2040" dirty="0">
                <a:solidFill>
                  <a:srgbClr val="000000"/>
                </a:solidFill>
                <a:latin typeface="Segoe UI Light"/>
              </a:rPr>
              <a:t>Clients (Desktop/Tablet/Mobile)</a:t>
            </a:r>
          </a:p>
        </p:txBody>
      </p:sp>
      <p:sp>
        <p:nvSpPr>
          <p:cNvPr id="23" name="Rectangle 22"/>
          <p:cNvSpPr/>
          <p:nvPr/>
        </p:nvSpPr>
        <p:spPr>
          <a:xfrm>
            <a:off x="3746833" y="6511726"/>
            <a:ext cx="8236878" cy="414353"/>
          </a:xfrm>
          <a:prstGeom prst="rect">
            <a:avLst/>
          </a:prstGeom>
        </p:spPr>
        <p:txBody>
          <a:bodyPr wrap="square">
            <a:spAutoFit/>
          </a:bodyPr>
          <a:lstStyle/>
          <a:p>
            <a:pPr algn="ctr" defTabSz="932559"/>
            <a:r>
              <a:rPr lang="en-US" sz="2040" dirty="0">
                <a:solidFill>
                  <a:srgbClr val="000000"/>
                </a:solidFill>
                <a:latin typeface="Segoe UI Light"/>
              </a:rPr>
              <a:t>Cloud</a:t>
            </a:r>
          </a:p>
        </p:txBody>
      </p:sp>
      <p:sp>
        <p:nvSpPr>
          <p:cNvPr id="14" name="Rectangle 13"/>
          <p:cNvSpPr/>
          <p:nvPr/>
        </p:nvSpPr>
        <p:spPr>
          <a:xfrm>
            <a:off x="261247" y="1266523"/>
            <a:ext cx="3374232" cy="958583"/>
          </a:xfrm>
          <a:prstGeom prst="rect">
            <a:avLst/>
          </a:prstGeom>
        </p:spPr>
        <p:txBody>
          <a:bodyPr wrap="square">
            <a:spAutoFit/>
          </a:bodyPr>
          <a:lstStyle/>
          <a:p>
            <a:pPr marL="291436" indent="-291436" defTabSz="932559">
              <a:buFont typeface="Arial" pitchFamily="34" charset="0"/>
              <a:buChar char="•"/>
            </a:pPr>
            <a:r>
              <a:rPr lang="en-US" sz="1836" dirty="0">
                <a:solidFill>
                  <a:srgbClr val="000000"/>
                </a:solidFill>
              </a:rPr>
              <a:t>View / approve SOWs</a:t>
            </a:r>
          </a:p>
          <a:p>
            <a:pPr marL="291436" indent="-291436" defTabSz="932559">
              <a:buFont typeface="Arial" pitchFamily="34" charset="0"/>
              <a:buChar char="•"/>
            </a:pPr>
            <a:r>
              <a:rPr lang="en-US" sz="1836" dirty="0">
                <a:solidFill>
                  <a:srgbClr val="000000"/>
                </a:solidFill>
              </a:rPr>
              <a:t>Display Excel Services charts in Word</a:t>
            </a:r>
          </a:p>
        </p:txBody>
      </p:sp>
      <p:sp>
        <p:nvSpPr>
          <p:cNvPr id="15" name="Rectangle 14"/>
          <p:cNvSpPr/>
          <p:nvPr/>
        </p:nvSpPr>
        <p:spPr>
          <a:xfrm>
            <a:off x="261246" y="4096900"/>
            <a:ext cx="3332474" cy="1787412"/>
          </a:xfrm>
          <a:prstGeom prst="rect">
            <a:avLst/>
          </a:prstGeom>
        </p:spPr>
        <p:txBody>
          <a:bodyPr wrap="square">
            <a:spAutoFit/>
          </a:bodyPr>
          <a:lstStyle/>
          <a:p>
            <a:pPr marL="291436" indent="-291436" defTabSz="932559">
              <a:buFont typeface="Arial" pitchFamily="34" charset="0"/>
              <a:buChar char="•"/>
            </a:pPr>
            <a:r>
              <a:rPr lang="en-US" sz="1836" dirty="0">
                <a:solidFill>
                  <a:srgbClr val="000000"/>
                </a:solidFill>
              </a:rPr>
              <a:t>View client companies</a:t>
            </a:r>
          </a:p>
          <a:p>
            <a:pPr marL="291436" indent="-291436" defTabSz="932559">
              <a:buFont typeface="Arial" pitchFamily="34" charset="0"/>
              <a:buChar char="•"/>
            </a:pPr>
            <a:r>
              <a:rPr lang="en-US" sz="1836" dirty="0">
                <a:solidFill>
                  <a:srgbClr val="000000"/>
                </a:solidFill>
              </a:rPr>
              <a:t>View sales leads</a:t>
            </a:r>
          </a:p>
          <a:p>
            <a:pPr marL="291436" indent="-291436" defTabSz="932559">
              <a:buFont typeface="Arial" pitchFamily="34" charset="0"/>
              <a:buChar char="•"/>
            </a:pPr>
            <a:r>
              <a:rPr lang="en-US" sz="1836" dirty="0">
                <a:solidFill>
                  <a:srgbClr val="000000"/>
                </a:solidFill>
              </a:rPr>
              <a:t>Receive toast and tile and raw notifications</a:t>
            </a:r>
          </a:p>
          <a:p>
            <a:pPr marL="291436" indent="-291436" defTabSz="932559">
              <a:buFont typeface="Arial" pitchFamily="34" charset="0"/>
              <a:buChar char="•"/>
            </a:pPr>
            <a:r>
              <a:rPr lang="en-US" sz="1836" dirty="0">
                <a:solidFill>
                  <a:srgbClr val="000000"/>
                </a:solidFill>
              </a:rPr>
              <a:t>View Excel Services </a:t>
            </a:r>
            <a:r>
              <a:rPr lang="en-US" sz="1836" dirty="0" smtClean="0">
                <a:solidFill>
                  <a:srgbClr val="000000"/>
                </a:solidFill>
              </a:rPr>
              <a:t>charts</a:t>
            </a:r>
          </a:p>
          <a:p>
            <a:pPr marL="291436" indent="-291436" defTabSz="932559">
              <a:buFont typeface="Arial" pitchFamily="34" charset="0"/>
              <a:buChar char="•"/>
            </a:pPr>
            <a:r>
              <a:rPr lang="en-US" sz="1836" dirty="0" smtClean="0">
                <a:solidFill>
                  <a:srgbClr val="000000"/>
                </a:solidFill>
              </a:rPr>
              <a:t>Create estimates</a:t>
            </a:r>
            <a:endParaRPr lang="en-US" sz="1836" dirty="0">
              <a:solidFill>
                <a:srgbClr val="000000"/>
              </a:solidFill>
            </a:endParaRPr>
          </a:p>
        </p:txBody>
      </p:sp>
      <p:sp>
        <p:nvSpPr>
          <p:cNvPr id="16" name="Rectangle 15"/>
          <p:cNvSpPr/>
          <p:nvPr/>
        </p:nvSpPr>
        <p:spPr>
          <a:xfrm>
            <a:off x="4002723" y="1266523"/>
            <a:ext cx="4087680" cy="2917465"/>
          </a:xfrm>
          <a:prstGeom prst="rect">
            <a:avLst/>
          </a:prstGeom>
        </p:spPr>
        <p:txBody>
          <a:bodyPr wrap="square">
            <a:spAutoFit/>
          </a:bodyPr>
          <a:lstStyle/>
          <a:p>
            <a:pPr marL="349724" indent="-349724" defTabSz="932559">
              <a:buFont typeface="Arial" pitchFamily="34" charset="0"/>
              <a:buChar char="•"/>
            </a:pPr>
            <a:r>
              <a:rPr lang="en-US" sz="1836" dirty="0">
                <a:solidFill>
                  <a:srgbClr val="000000"/>
                </a:solidFill>
              </a:rPr>
              <a:t>Contact internal sales personnel to follow up on requests for quotes</a:t>
            </a:r>
          </a:p>
          <a:p>
            <a:pPr marL="349724" indent="-349724" defTabSz="932559">
              <a:buFont typeface="Arial" pitchFamily="34" charset="0"/>
              <a:buChar char="•"/>
            </a:pPr>
            <a:r>
              <a:rPr lang="en-US" sz="1836" dirty="0">
                <a:solidFill>
                  <a:srgbClr val="000000"/>
                </a:solidFill>
              </a:rPr>
              <a:t>Contact vendors to follow up on requests for quotes</a:t>
            </a:r>
          </a:p>
          <a:p>
            <a:pPr marL="349724" indent="-349724" defTabSz="932559">
              <a:buFont typeface="Arial" pitchFamily="34" charset="0"/>
              <a:buChar char="•"/>
            </a:pPr>
            <a:r>
              <a:rPr lang="en-US" sz="1836" dirty="0">
                <a:solidFill>
                  <a:srgbClr val="000000"/>
                </a:solidFill>
              </a:rPr>
              <a:t>Approve SOWs</a:t>
            </a:r>
          </a:p>
          <a:p>
            <a:pPr marL="349724" indent="-349724" defTabSz="932559">
              <a:buFont typeface="Arial" pitchFamily="34" charset="0"/>
              <a:buChar char="•"/>
            </a:pPr>
            <a:r>
              <a:rPr lang="en-US" sz="1836" dirty="0" smtClean="0">
                <a:solidFill>
                  <a:srgbClr val="000000"/>
                </a:solidFill>
              </a:rPr>
              <a:t>Store </a:t>
            </a:r>
            <a:r>
              <a:rPr lang="en-US" sz="1836" dirty="0">
                <a:solidFill>
                  <a:srgbClr val="000000"/>
                </a:solidFill>
              </a:rPr>
              <a:t>Excel Documents</a:t>
            </a:r>
          </a:p>
          <a:p>
            <a:pPr marL="349724" indent="-349724" defTabSz="932559">
              <a:buFont typeface="Arial" pitchFamily="34" charset="0"/>
              <a:buChar char="•"/>
            </a:pPr>
            <a:r>
              <a:rPr lang="en-US" sz="1836" dirty="0">
                <a:solidFill>
                  <a:srgbClr val="000000"/>
                </a:solidFill>
              </a:rPr>
              <a:t>Store SOWs</a:t>
            </a:r>
          </a:p>
          <a:p>
            <a:pPr marL="349724" indent="-349724" defTabSz="932559">
              <a:buFont typeface="Arial" pitchFamily="34" charset="0"/>
              <a:buChar char="•"/>
            </a:pPr>
            <a:r>
              <a:rPr lang="en-US" sz="1836" dirty="0">
                <a:solidFill>
                  <a:srgbClr val="000000"/>
                </a:solidFill>
              </a:rPr>
              <a:t>Host team sites for projects</a:t>
            </a:r>
          </a:p>
          <a:p>
            <a:pPr marL="349724" indent="-349724" defTabSz="932559">
              <a:buFont typeface="Arial" pitchFamily="34" charset="0"/>
              <a:buChar char="•"/>
            </a:pPr>
            <a:r>
              <a:rPr lang="en-US" sz="1836" dirty="0">
                <a:solidFill>
                  <a:srgbClr val="000000"/>
                </a:solidFill>
              </a:rPr>
              <a:t>BCS Sales Leads External List</a:t>
            </a:r>
          </a:p>
        </p:txBody>
      </p:sp>
      <p:sp>
        <p:nvSpPr>
          <p:cNvPr id="17" name="Rectangle 16"/>
          <p:cNvSpPr/>
          <p:nvPr/>
        </p:nvSpPr>
        <p:spPr>
          <a:xfrm>
            <a:off x="4034286" y="5807349"/>
            <a:ext cx="3251387" cy="382308"/>
          </a:xfrm>
          <a:prstGeom prst="rect">
            <a:avLst/>
          </a:prstGeom>
        </p:spPr>
        <p:txBody>
          <a:bodyPr wrap="none">
            <a:spAutoFit/>
          </a:bodyPr>
          <a:lstStyle/>
          <a:p>
            <a:pPr marL="291436" indent="-291436" defTabSz="932559">
              <a:buFont typeface="Arial" pitchFamily="34" charset="0"/>
              <a:buChar char="•"/>
            </a:pPr>
            <a:r>
              <a:rPr lang="en-US" sz="1836" dirty="0">
                <a:solidFill>
                  <a:srgbClr val="000000"/>
                </a:solidFill>
              </a:rPr>
              <a:t>Submit requests for quote</a:t>
            </a:r>
          </a:p>
        </p:txBody>
      </p:sp>
      <p:sp>
        <p:nvSpPr>
          <p:cNvPr id="18" name="Rectangle 17"/>
          <p:cNvSpPr/>
          <p:nvPr/>
        </p:nvSpPr>
        <p:spPr>
          <a:xfrm>
            <a:off x="8291892" y="1069024"/>
            <a:ext cx="3838792" cy="1222386"/>
          </a:xfrm>
          <a:prstGeom prst="rect">
            <a:avLst/>
          </a:prstGeom>
        </p:spPr>
        <p:txBody>
          <a:bodyPr wrap="square">
            <a:spAutoFit/>
          </a:bodyPr>
          <a:lstStyle/>
          <a:p>
            <a:pPr marL="291436" indent="-291436" defTabSz="932559">
              <a:buFont typeface="Arial" pitchFamily="34" charset="0"/>
              <a:buChar char="•"/>
            </a:pPr>
            <a:r>
              <a:rPr lang="en-US" sz="1836" dirty="0">
                <a:solidFill>
                  <a:srgbClr val="000000"/>
                </a:solidFill>
              </a:rPr>
              <a:t>Send notifications</a:t>
            </a:r>
          </a:p>
          <a:p>
            <a:pPr marL="291436" indent="-291436" defTabSz="932559">
              <a:buFont typeface="Arial" pitchFamily="34" charset="0"/>
              <a:buChar char="•"/>
            </a:pPr>
            <a:r>
              <a:rPr lang="en-US" sz="1836" dirty="0">
                <a:solidFill>
                  <a:srgbClr val="000000"/>
                </a:solidFill>
              </a:rPr>
              <a:t>Create SOWs</a:t>
            </a:r>
          </a:p>
          <a:p>
            <a:pPr marL="291436" indent="-291436" defTabSz="932559">
              <a:buFont typeface="Arial" pitchFamily="34" charset="0"/>
              <a:buChar char="•"/>
            </a:pPr>
            <a:r>
              <a:rPr lang="en-US" sz="1836" dirty="0">
                <a:solidFill>
                  <a:srgbClr val="000000"/>
                </a:solidFill>
              </a:rPr>
              <a:t>Update data in Excel documents</a:t>
            </a:r>
          </a:p>
          <a:p>
            <a:pPr marL="291436" indent="-291436" defTabSz="932559">
              <a:buFont typeface="Arial" pitchFamily="34" charset="0"/>
              <a:buChar char="•"/>
            </a:pPr>
            <a:r>
              <a:rPr lang="en-US" sz="1836" dirty="0">
                <a:solidFill>
                  <a:srgbClr val="000000"/>
                </a:solidFill>
              </a:rPr>
              <a:t>Create SharePoint project sites</a:t>
            </a:r>
          </a:p>
        </p:txBody>
      </p:sp>
      <p:sp>
        <p:nvSpPr>
          <p:cNvPr id="29" name="Rectangle 28"/>
          <p:cNvSpPr/>
          <p:nvPr/>
        </p:nvSpPr>
        <p:spPr>
          <a:xfrm>
            <a:off x="8315568" y="3198414"/>
            <a:ext cx="3838792" cy="958583"/>
          </a:xfrm>
          <a:prstGeom prst="rect">
            <a:avLst/>
          </a:prstGeom>
        </p:spPr>
        <p:txBody>
          <a:bodyPr wrap="square">
            <a:spAutoFit/>
          </a:bodyPr>
          <a:lstStyle/>
          <a:p>
            <a:pPr marL="291436" indent="-291436" defTabSz="932559">
              <a:buFont typeface="Arial" pitchFamily="34" charset="0"/>
              <a:buChar char="•"/>
            </a:pPr>
            <a:r>
              <a:rPr lang="en-US" sz="1836" dirty="0">
                <a:solidFill>
                  <a:srgbClr val="000000"/>
                </a:solidFill>
              </a:rPr>
              <a:t>Facilitate SOW creation, approval, submission, and follow up tasks</a:t>
            </a:r>
          </a:p>
        </p:txBody>
      </p:sp>
      <p:sp>
        <p:nvSpPr>
          <p:cNvPr id="30" name="Rectangle 29"/>
          <p:cNvSpPr/>
          <p:nvPr/>
        </p:nvSpPr>
        <p:spPr>
          <a:xfrm>
            <a:off x="8315568" y="6212968"/>
            <a:ext cx="3838792" cy="382308"/>
          </a:xfrm>
          <a:prstGeom prst="rect">
            <a:avLst/>
          </a:prstGeom>
        </p:spPr>
        <p:txBody>
          <a:bodyPr wrap="square">
            <a:spAutoFit/>
          </a:bodyPr>
          <a:lstStyle/>
          <a:p>
            <a:pPr marL="291436" indent="-291436" defTabSz="932559">
              <a:buFont typeface="Arial" pitchFamily="34" charset="0"/>
              <a:buChar char="•"/>
            </a:pPr>
            <a:r>
              <a:rPr lang="en-US" sz="1836" dirty="0">
                <a:solidFill>
                  <a:srgbClr val="000000"/>
                </a:solidFill>
              </a:rPr>
              <a:t>Store sales request data</a:t>
            </a:r>
          </a:p>
        </p:txBody>
      </p:sp>
      <p:pic>
        <p:nvPicPr>
          <p:cNvPr id="28" name="Picture 6" descr="C:\Users\Todd\Documents\Canviz\Clients\DPE\SP Camp Demo\Images\web serve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4939" y="4200938"/>
            <a:ext cx="699453" cy="952033"/>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30"/>
          <p:cNvSpPr/>
          <p:nvPr/>
        </p:nvSpPr>
        <p:spPr>
          <a:xfrm>
            <a:off x="9171619" y="4347355"/>
            <a:ext cx="2689185" cy="734534"/>
          </a:xfrm>
          <a:prstGeom prst="rect">
            <a:avLst/>
          </a:prstGeom>
        </p:spPr>
        <p:txBody>
          <a:bodyPr wrap="square">
            <a:spAutoFit/>
          </a:bodyPr>
          <a:lstStyle/>
          <a:p>
            <a:pPr defTabSz="932559"/>
            <a:r>
              <a:rPr lang="en-US" sz="2040" dirty="0">
                <a:solidFill>
                  <a:srgbClr val="000000"/>
                </a:solidFill>
                <a:latin typeface="Segoe UI Light"/>
              </a:rPr>
              <a:t>Windows Azure</a:t>
            </a:r>
            <a:br>
              <a:rPr lang="en-US" sz="2040" dirty="0">
                <a:solidFill>
                  <a:srgbClr val="000000"/>
                </a:solidFill>
                <a:latin typeface="Segoe UI Light"/>
              </a:rPr>
            </a:br>
            <a:r>
              <a:rPr lang="en-US" sz="2040" dirty="0">
                <a:solidFill>
                  <a:srgbClr val="000000"/>
                </a:solidFill>
                <a:latin typeface="Segoe UI Light"/>
              </a:rPr>
              <a:t>Access Control Service</a:t>
            </a:r>
          </a:p>
        </p:txBody>
      </p:sp>
      <p:sp>
        <p:nvSpPr>
          <p:cNvPr id="32" name="Rectangle 31"/>
          <p:cNvSpPr/>
          <p:nvPr/>
        </p:nvSpPr>
        <p:spPr>
          <a:xfrm>
            <a:off x="8384940" y="5061151"/>
            <a:ext cx="3838792" cy="382308"/>
          </a:xfrm>
          <a:prstGeom prst="rect">
            <a:avLst/>
          </a:prstGeom>
        </p:spPr>
        <p:txBody>
          <a:bodyPr wrap="square">
            <a:spAutoFit/>
          </a:bodyPr>
          <a:lstStyle/>
          <a:p>
            <a:pPr marL="291436" indent="-291436" defTabSz="932559">
              <a:buFont typeface="Arial" pitchFamily="34" charset="0"/>
              <a:buChar char="•"/>
            </a:pPr>
            <a:r>
              <a:rPr lang="en-US" sz="1836" dirty="0">
                <a:solidFill>
                  <a:srgbClr val="000000"/>
                </a:solidFill>
              </a:rPr>
              <a:t>OAuth</a:t>
            </a:r>
          </a:p>
        </p:txBody>
      </p:sp>
      <p:pic>
        <p:nvPicPr>
          <p:cNvPr id="27" name="Rectangle 12306"/>
          <p:cNvPicPr>
            <a:picLocks noChangeAspect="1" noChangeArrowheads="1"/>
          </p:cNvPicPr>
          <p:nvPr/>
        </p:nvPicPr>
        <p:blipFill>
          <a:blip r:embed="rId7" cstate="print"/>
          <a:srcRect/>
          <a:stretch>
            <a:fillRect/>
          </a:stretch>
        </p:blipFill>
        <p:spPr bwMode="auto">
          <a:xfrm>
            <a:off x="8645349" y="4766301"/>
            <a:ext cx="393771" cy="354486"/>
          </a:xfrm>
          <a:prstGeom prst="rect">
            <a:avLst/>
          </a:prstGeom>
          <a:noFill/>
          <a:ln w="9525">
            <a:noFill/>
            <a:miter lim="800000"/>
            <a:headEnd/>
            <a:tailEnd/>
          </a:ln>
        </p:spPr>
      </p:pic>
    </p:spTree>
    <p:extLst>
      <p:ext uri="{BB962C8B-B14F-4D97-AF65-F5344CB8AC3E}">
        <p14:creationId xmlns:p14="http://schemas.microsoft.com/office/powerpoint/2010/main" val="226005997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Lead Tracking app for SharePoint</a:t>
            </a:r>
            <a:br>
              <a:rPr lang="en-US" dirty="0" smtClean="0"/>
            </a:br>
            <a:endParaRPr lang="en-US" dirty="0" smtClean="0"/>
          </a:p>
          <a:p>
            <a:r>
              <a:rPr lang="en-US" sz="2400" dirty="0" smtClean="0"/>
              <a:t>Powered by Office 365, Windows Azure, Windows 8 &amp; more…</a:t>
            </a:r>
            <a:endParaRPr lang="en-US" sz="2400" dirty="0"/>
          </a:p>
        </p:txBody>
      </p:sp>
    </p:spTree>
    <p:extLst>
      <p:ext uri="{BB962C8B-B14F-4D97-AF65-F5344CB8AC3E}">
        <p14:creationId xmlns:p14="http://schemas.microsoft.com/office/powerpoint/2010/main" val="2816377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692" dirty="0"/>
              <a:t>Hosting: Choice of Three Architecture Approaches</a:t>
            </a:r>
          </a:p>
        </p:txBody>
      </p:sp>
      <p:sp>
        <p:nvSpPr>
          <p:cNvPr id="4" name="Rounded Rectangle 3"/>
          <p:cNvSpPr/>
          <p:nvPr/>
        </p:nvSpPr>
        <p:spPr>
          <a:xfrm>
            <a:off x="10004793" y="5293883"/>
            <a:ext cx="1653386" cy="932603"/>
          </a:xfrm>
          <a:prstGeom prst="roundRect">
            <a:avLst>
              <a:gd name="adj" fmla="val 3861"/>
            </a:avLst>
          </a:prstGeom>
          <a:solidFill>
            <a:schemeClr val="accent1">
              <a:lumMod val="75000"/>
            </a:schemeClr>
          </a:solidFill>
          <a:ln/>
        </p:spPr>
        <p:style>
          <a:lnRef idx="0">
            <a:schemeClr val="accent4"/>
          </a:lnRef>
          <a:fillRef idx="3">
            <a:schemeClr val="accent4"/>
          </a:fillRef>
          <a:effectRef idx="3">
            <a:schemeClr val="accent4"/>
          </a:effectRef>
          <a:fontRef idx="minor">
            <a:schemeClr val="lt1"/>
          </a:fontRef>
        </p:style>
        <p:txBody>
          <a:bodyPr lIns="119541" tIns="59771" rIns="119541" bIns="59771" rtlCol="0" anchor="ctr"/>
          <a:lstStyle/>
          <a:p>
            <a:pPr algn="ctr"/>
            <a:r>
              <a:rPr lang="en-US" sz="2142" b="1" dirty="0">
                <a:solidFill>
                  <a:srgbClr val="FFFFFF"/>
                </a:solidFill>
                <a:ea typeface="Segoe UI" pitchFamily="34" charset="0"/>
                <a:cs typeface="Segoe UI" pitchFamily="34" charset="0"/>
              </a:rPr>
              <a:t>App Web </a:t>
            </a:r>
            <a:br>
              <a:rPr lang="en-US" sz="2142" b="1" dirty="0">
                <a:solidFill>
                  <a:srgbClr val="FFFFFF"/>
                </a:solidFill>
                <a:ea typeface="Segoe UI" pitchFamily="34" charset="0"/>
                <a:cs typeface="Segoe UI" pitchFamily="34" charset="0"/>
              </a:rPr>
            </a:br>
            <a:r>
              <a:rPr lang="en-US" sz="1836" b="1" dirty="0">
                <a:solidFill>
                  <a:srgbClr val="FFFFFF"/>
                </a:solidFill>
                <a:ea typeface="Segoe UI" pitchFamily="34" charset="0"/>
                <a:cs typeface="Segoe UI" pitchFamily="34" charset="0"/>
              </a:rPr>
              <a:t>(from WSP)</a:t>
            </a:r>
          </a:p>
        </p:txBody>
      </p:sp>
      <p:sp>
        <p:nvSpPr>
          <p:cNvPr id="5" name="Rounded Rectangle 4"/>
          <p:cNvSpPr/>
          <p:nvPr/>
        </p:nvSpPr>
        <p:spPr>
          <a:xfrm>
            <a:off x="8083146" y="4421966"/>
            <a:ext cx="1813925" cy="932603"/>
          </a:xfrm>
          <a:prstGeom prst="roundRect">
            <a:avLst>
              <a:gd name="adj" fmla="val 4979"/>
            </a:avLst>
          </a:prstGeom>
          <a:ln/>
        </p:spPr>
        <p:style>
          <a:lnRef idx="0">
            <a:schemeClr val="accent1"/>
          </a:lnRef>
          <a:fillRef idx="3">
            <a:schemeClr val="accent1"/>
          </a:fillRef>
          <a:effectRef idx="3">
            <a:schemeClr val="accent1"/>
          </a:effectRef>
          <a:fontRef idx="minor">
            <a:schemeClr val="lt1"/>
          </a:fontRef>
        </p:style>
        <p:txBody>
          <a:bodyPr lIns="119541" tIns="59771" rIns="119541" bIns="59771" rtlCol="0" anchor="ctr"/>
          <a:lstStyle/>
          <a:p>
            <a:pPr algn="ctr"/>
            <a:r>
              <a:rPr lang="en-US" sz="2142" b="1" dirty="0" smtClean="0">
                <a:solidFill>
                  <a:srgbClr val="FFFFFF"/>
                </a:solidFill>
                <a:ea typeface="Segoe UI" pitchFamily="34" charset="0"/>
                <a:cs typeface="Segoe UI" pitchFamily="34" charset="0"/>
              </a:rPr>
              <a:t>Host</a:t>
            </a:r>
            <a:r>
              <a:rPr lang="en-US" sz="2142" b="1" dirty="0">
                <a:solidFill>
                  <a:srgbClr val="FFFFFF"/>
                </a:solidFill>
                <a:ea typeface="Segoe UI" pitchFamily="34" charset="0"/>
                <a:cs typeface="Segoe UI" pitchFamily="34" charset="0"/>
              </a:rPr>
              <a:t/>
            </a:r>
            <a:br>
              <a:rPr lang="en-US" sz="2142" b="1" dirty="0">
                <a:solidFill>
                  <a:srgbClr val="FFFFFF"/>
                </a:solidFill>
                <a:ea typeface="Segoe UI" pitchFamily="34" charset="0"/>
                <a:cs typeface="Segoe UI" pitchFamily="34" charset="0"/>
              </a:rPr>
            </a:br>
            <a:r>
              <a:rPr lang="en-US" sz="2142" b="1" dirty="0">
                <a:solidFill>
                  <a:srgbClr val="FFFFFF"/>
                </a:solidFill>
                <a:ea typeface="Segoe UI" pitchFamily="34" charset="0"/>
                <a:cs typeface="Segoe UI" pitchFamily="34" charset="0"/>
              </a:rPr>
              <a:t>Web</a:t>
            </a:r>
          </a:p>
        </p:txBody>
      </p:sp>
      <p:sp>
        <p:nvSpPr>
          <p:cNvPr id="6" name="Rectangle 5"/>
          <p:cNvSpPr/>
          <p:nvPr/>
        </p:nvSpPr>
        <p:spPr>
          <a:xfrm>
            <a:off x="276316" y="4477006"/>
            <a:ext cx="5979971" cy="1657528"/>
          </a:xfrm>
          <a:prstGeom prst="rect">
            <a:avLst/>
          </a:prstGeom>
        </p:spPr>
        <p:txBody>
          <a:bodyPr wrap="square" lIns="119541" tIns="59771" rIns="119541" bIns="59771">
            <a:spAutoFit/>
          </a:bodyPr>
          <a:lstStyle/>
          <a:p>
            <a:r>
              <a:rPr lang="en-US" sz="1836" b="1" dirty="0">
                <a:solidFill>
                  <a:srgbClr val="FFFFFF"/>
                </a:solidFill>
                <a:ea typeface="Segoe UI" pitchFamily="34" charset="0"/>
                <a:cs typeface="Segoe UI" pitchFamily="34" charset="0"/>
              </a:rPr>
              <a:t>SharePoint-Hosted App</a:t>
            </a:r>
            <a:br>
              <a:rPr lang="en-US" sz="1836" b="1" dirty="0">
                <a:solidFill>
                  <a:srgbClr val="FFFFFF"/>
                </a:solidFill>
                <a:ea typeface="Segoe UI" pitchFamily="34" charset="0"/>
                <a:cs typeface="Segoe UI" pitchFamily="34" charset="0"/>
              </a:rPr>
            </a:br>
            <a:endParaRPr lang="en-US" sz="1836" b="1" dirty="0">
              <a:solidFill>
                <a:srgbClr val="FFFFFF"/>
              </a:solidFill>
              <a:ea typeface="Segoe UI" pitchFamily="34" charset="0"/>
              <a:cs typeface="Segoe UI" pitchFamily="34" charset="0"/>
            </a:endParaRPr>
          </a:p>
          <a:p>
            <a:r>
              <a:rPr lang="en-US" sz="1530" dirty="0">
                <a:solidFill>
                  <a:srgbClr val="FFFFFF"/>
                </a:solidFill>
                <a:ea typeface="Segoe UI" pitchFamily="34" charset="0"/>
                <a:cs typeface="Segoe UI" pitchFamily="34" charset="0"/>
              </a:rPr>
              <a:t>Provision an isolated sub web on a </a:t>
            </a:r>
            <a:r>
              <a:rPr lang="en-US" sz="1530" dirty="0" smtClean="0">
                <a:solidFill>
                  <a:srgbClr val="FFFFFF"/>
                </a:solidFill>
                <a:ea typeface="Segoe UI" pitchFamily="34" charset="0"/>
                <a:cs typeface="Segoe UI" pitchFamily="34" charset="0"/>
              </a:rPr>
              <a:t>host web</a:t>
            </a:r>
            <a:endParaRPr lang="en-US" sz="1530" dirty="0">
              <a:solidFill>
                <a:srgbClr val="FFFFFF"/>
              </a:solidFill>
              <a:ea typeface="Segoe UI" pitchFamily="34" charset="0"/>
              <a:cs typeface="Segoe UI" pitchFamily="34" charset="0"/>
            </a:endParaRPr>
          </a:p>
          <a:p>
            <a:pPr marL="478161" lvl="1" indent="-239081">
              <a:buFont typeface="Arial" pitchFamily="34" charset="0"/>
              <a:buChar char="•"/>
            </a:pPr>
            <a:r>
              <a:rPr lang="en-US" sz="1530" dirty="0">
                <a:solidFill>
                  <a:srgbClr val="FFFFFF"/>
                </a:solidFill>
                <a:ea typeface="Segoe UI" pitchFamily="34" charset="0"/>
                <a:cs typeface="Segoe UI" pitchFamily="34" charset="0"/>
              </a:rPr>
              <a:t>Reuse web elements </a:t>
            </a:r>
            <a:br>
              <a:rPr lang="en-US" sz="1530" dirty="0">
                <a:solidFill>
                  <a:srgbClr val="FFFFFF"/>
                </a:solidFill>
                <a:ea typeface="Segoe UI" pitchFamily="34" charset="0"/>
                <a:cs typeface="Segoe UI" pitchFamily="34" charset="0"/>
              </a:rPr>
            </a:br>
            <a:r>
              <a:rPr lang="en-US" sz="1530" dirty="0">
                <a:solidFill>
                  <a:srgbClr val="FFFFFF"/>
                </a:solidFill>
                <a:ea typeface="Segoe UI" pitchFamily="34" charset="0"/>
                <a:cs typeface="Segoe UI" pitchFamily="34" charset="0"/>
              </a:rPr>
              <a:t>(lists, files, out-of-box web parts)</a:t>
            </a:r>
          </a:p>
          <a:p>
            <a:pPr marL="478161" lvl="1" indent="-239081">
              <a:buFont typeface="Arial" pitchFamily="34" charset="0"/>
              <a:buChar char="•"/>
            </a:pPr>
            <a:r>
              <a:rPr lang="en-US" sz="1530" dirty="0">
                <a:solidFill>
                  <a:srgbClr val="FFFFFF"/>
                </a:solidFill>
                <a:ea typeface="Segoe UI" pitchFamily="34" charset="0"/>
                <a:cs typeface="Segoe UI" pitchFamily="34" charset="0"/>
              </a:rPr>
              <a:t>No server code allowed; use client JavaScript for logic, UX</a:t>
            </a:r>
            <a:endParaRPr lang="en-US" sz="1836" dirty="0">
              <a:solidFill>
                <a:srgbClr val="FFFFFF"/>
              </a:solidFill>
              <a:ea typeface="Segoe UI" pitchFamily="34" charset="0"/>
              <a:cs typeface="Segoe UI" pitchFamily="34" charset="0"/>
            </a:endParaRPr>
          </a:p>
        </p:txBody>
      </p:sp>
      <p:cxnSp>
        <p:nvCxnSpPr>
          <p:cNvPr id="9" name="Straight Connector 8"/>
          <p:cNvCxnSpPr/>
          <p:nvPr/>
        </p:nvCxnSpPr>
        <p:spPr>
          <a:xfrm>
            <a:off x="481913" y="4366498"/>
            <a:ext cx="11706303" cy="0"/>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flipV="1">
            <a:off x="8964693" y="5520963"/>
            <a:ext cx="0" cy="265848"/>
          </a:xfrm>
          <a:prstGeom prst="line">
            <a:avLst/>
          </a:prstGeom>
          <a:ln w="38100">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964695" y="5770706"/>
            <a:ext cx="725169" cy="0"/>
          </a:xfrm>
          <a:prstGeom prst="line">
            <a:avLst/>
          </a:prstGeom>
          <a:ln w="38100">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23732" y="2788216"/>
            <a:ext cx="9628884" cy="0"/>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3008497" y="1325885"/>
            <a:ext cx="4222440" cy="921185"/>
          </a:xfrm>
          <a:prstGeom prst="rect">
            <a:avLst/>
          </a:prstGeom>
        </p:spPr>
        <p:txBody>
          <a:bodyPr wrap="square" lIns="119541" tIns="59771" rIns="119541" bIns="59771">
            <a:spAutoFit/>
          </a:bodyPr>
          <a:lstStyle/>
          <a:p>
            <a:r>
              <a:rPr lang="en-US" sz="1836" b="1" dirty="0">
                <a:solidFill>
                  <a:srgbClr val="FFFFFF"/>
                </a:solidFill>
                <a:ea typeface="Segoe UI" pitchFamily="34" charset="0"/>
                <a:cs typeface="Segoe UI" pitchFamily="34" charset="0"/>
              </a:rPr>
              <a:t>Provider-Hosted App</a:t>
            </a:r>
          </a:p>
          <a:p>
            <a:endParaRPr lang="en-US" sz="1836" b="1" dirty="0">
              <a:solidFill>
                <a:srgbClr val="FFFFFF"/>
              </a:solidFill>
              <a:ea typeface="Segoe UI" pitchFamily="34" charset="0"/>
              <a:cs typeface="Segoe UI" pitchFamily="34" charset="0"/>
            </a:endParaRPr>
          </a:p>
          <a:p>
            <a:r>
              <a:rPr lang="en-US" sz="1530" dirty="0">
                <a:solidFill>
                  <a:srgbClr val="FFFFFF"/>
                </a:solidFill>
                <a:ea typeface="Segoe UI" pitchFamily="34" charset="0"/>
                <a:cs typeface="Segoe UI" pitchFamily="34" charset="0"/>
              </a:rPr>
              <a:t>“Bring your own server hosting infrastructure”</a:t>
            </a:r>
          </a:p>
        </p:txBody>
      </p:sp>
      <p:sp>
        <p:nvSpPr>
          <p:cNvPr id="32" name="Rounded Rectangle 31"/>
          <p:cNvSpPr/>
          <p:nvPr/>
        </p:nvSpPr>
        <p:spPr>
          <a:xfrm>
            <a:off x="7298742" y="1429679"/>
            <a:ext cx="1827650" cy="1184406"/>
          </a:xfrm>
          <a:prstGeom prst="roundRect">
            <a:avLst>
              <a:gd name="adj" fmla="val 4979"/>
            </a:avLst>
          </a:prstGeom>
          <a:ln/>
        </p:spPr>
        <p:style>
          <a:lnRef idx="0">
            <a:schemeClr val="accent1"/>
          </a:lnRef>
          <a:fillRef idx="3">
            <a:schemeClr val="accent1"/>
          </a:fillRef>
          <a:effectRef idx="3">
            <a:schemeClr val="accent1"/>
          </a:effectRef>
          <a:fontRef idx="minor">
            <a:schemeClr val="lt1"/>
          </a:fontRef>
        </p:style>
        <p:txBody>
          <a:bodyPr lIns="119541" tIns="59771" rIns="119541" bIns="59771" rtlCol="0" anchor="ctr"/>
          <a:lstStyle/>
          <a:p>
            <a:pPr algn="ctr"/>
            <a:r>
              <a:rPr lang="en-US" sz="2142" b="1" dirty="0">
                <a:solidFill>
                  <a:srgbClr val="FFFFFF"/>
                </a:solidFill>
                <a:ea typeface="Segoe UI" pitchFamily="34" charset="0"/>
                <a:cs typeface="Segoe UI" pitchFamily="34" charset="0"/>
              </a:rPr>
              <a:t>SharePoint </a:t>
            </a:r>
            <a:br>
              <a:rPr lang="en-US" sz="2142" b="1" dirty="0">
                <a:solidFill>
                  <a:srgbClr val="FFFFFF"/>
                </a:solidFill>
                <a:ea typeface="Segoe UI" pitchFamily="34" charset="0"/>
                <a:cs typeface="Segoe UI" pitchFamily="34" charset="0"/>
              </a:rPr>
            </a:br>
            <a:r>
              <a:rPr lang="en-US" sz="2142" b="1" dirty="0">
                <a:solidFill>
                  <a:srgbClr val="FFFFFF"/>
                </a:solidFill>
                <a:ea typeface="Segoe UI" pitchFamily="34" charset="0"/>
                <a:cs typeface="Segoe UI" pitchFamily="34" charset="0"/>
              </a:rPr>
              <a:t>Web</a:t>
            </a:r>
          </a:p>
        </p:txBody>
      </p:sp>
      <p:cxnSp>
        <p:nvCxnSpPr>
          <p:cNvPr id="33" name="Straight Connector 32"/>
          <p:cNvCxnSpPr/>
          <p:nvPr/>
        </p:nvCxnSpPr>
        <p:spPr>
          <a:xfrm flipH="1">
            <a:off x="9378133" y="2011736"/>
            <a:ext cx="328587"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65297" y="2431849"/>
            <a:ext cx="2365958" cy="1533404"/>
          </a:xfrm>
          <a:prstGeom prst="rect">
            <a:avLst/>
          </a:prstGeom>
        </p:spPr>
        <p:txBody>
          <a:bodyPr wrap="square" lIns="119541" tIns="59771" rIns="119541" bIns="59771">
            <a:spAutoFit/>
          </a:bodyPr>
          <a:lstStyle/>
          <a:p>
            <a:r>
              <a:rPr lang="en-US" sz="1530" dirty="0">
                <a:solidFill>
                  <a:srgbClr val="FFFFFF"/>
                </a:solidFill>
                <a:ea typeface="Segoe UI" pitchFamily="34" charset="0"/>
                <a:cs typeface="Segoe UI" pitchFamily="34" charset="0"/>
              </a:rPr>
              <a:t>Get remote events from SharePoint </a:t>
            </a:r>
            <a:r>
              <a:rPr lang="en-US" sz="1530" dirty="0" smtClean="0">
                <a:solidFill>
                  <a:srgbClr val="FFFFFF"/>
                </a:solidFill>
                <a:ea typeface="Segoe UI" pitchFamily="34" charset="0"/>
                <a:cs typeface="Segoe UI" pitchFamily="34" charset="0"/>
              </a:rPr>
              <a:t/>
            </a:r>
            <a:br>
              <a:rPr lang="en-US" sz="1530" dirty="0" smtClean="0">
                <a:solidFill>
                  <a:srgbClr val="FFFFFF"/>
                </a:solidFill>
                <a:ea typeface="Segoe UI" pitchFamily="34" charset="0"/>
                <a:cs typeface="Segoe UI" pitchFamily="34" charset="0"/>
              </a:rPr>
            </a:br>
            <a:r>
              <a:rPr lang="en-US" sz="1530" dirty="0">
                <a:solidFill>
                  <a:srgbClr val="FFFFFF"/>
                </a:solidFill>
                <a:ea typeface="Segoe UI" pitchFamily="34" charset="0"/>
                <a:cs typeface="Segoe UI" pitchFamily="34" charset="0"/>
              </a:rPr>
              <a:t/>
            </a:r>
            <a:br>
              <a:rPr lang="en-US" sz="1530" dirty="0">
                <a:solidFill>
                  <a:srgbClr val="FFFFFF"/>
                </a:solidFill>
                <a:ea typeface="Segoe UI" pitchFamily="34" charset="0"/>
                <a:cs typeface="Segoe UI" pitchFamily="34" charset="0"/>
              </a:rPr>
            </a:br>
            <a:r>
              <a:rPr lang="en-US" sz="1530" dirty="0">
                <a:solidFill>
                  <a:srgbClr val="FFFFFF"/>
                </a:solidFill>
                <a:ea typeface="Segoe UI" pitchFamily="34" charset="0"/>
                <a:cs typeface="Segoe UI" pitchFamily="34" charset="0"/>
              </a:rPr>
              <a:t>Use CSOM/REST + </a:t>
            </a:r>
            <a:br>
              <a:rPr lang="en-US" sz="1530" dirty="0">
                <a:solidFill>
                  <a:srgbClr val="FFFFFF"/>
                </a:solidFill>
                <a:ea typeface="Segoe UI" pitchFamily="34" charset="0"/>
                <a:cs typeface="Segoe UI" pitchFamily="34" charset="0"/>
              </a:rPr>
            </a:br>
            <a:r>
              <a:rPr lang="en-US" sz="1530" dirty="0" err="1">
                <a:solidFill>
                  <a:srgbClr val="FFFFFF"/>
                </a:solidFill>
                <a:ea typeface="Segoe UI" pitchFamily="34" charset="0"/>
                <a:cs typeface="Segoe UI" pitchFamily="34" charset="0"/>
              </a:rPr>
              <a:t>OAuth</a:t>
            </a:r>
            <a:r>
              <a:rPr lang="en-US" sz="1530" dirty="0">
                <a:solidFill>
                  <a:srgbClr val="FFFFFF"/>
                </a:solidFill>
                <a:ea typeface="Segoe UI" pitchFamily="34" charset="0"/>
                <a:cs typeface="Segoe UI" pitchFamily="34" charset="0"/>
              </a:rPr>
              <a:t> to work with </a:t>
            </a:r>
            <a:r>
              <a:rPr lang="en-US" sz="1530" dirty="0" smtClean="0">
                <a:solidFill>
                  <a:srgbClr val="FFFFFF"/>
                </a:solidFill>
                <a:ea typeface="Segoe UI" pitchFamily="34" charset="0"/>
                <a:cs typeface="Segoe UI" pitchFamily="34" charset="0"/>
              </a:rPr>
              <a:t>SharePoint</a:t>
            </a:r>
            <a:endParaRPr lang="en-US" sz="1530" dirty="0">
              <a:solidFill>
                <a:srgbClr val="FFFFFF"/>
              </a:solidFill>
              <a:ea typeface="Segoe UI" pitchFamily="34" charset="0"/>
              <a:cs typeface="Segoe UI" pitchFamily="34" charset="0"/>
            </a:endParaRPr>
          </a:p>
        </p:txBody>
      </p:sp>
      <p:sp>
        <p:nvSpPr>
          <p:cNvPr id="35" name="Left Brace 34"/>
          <p:cNvSpPr/>
          <p:nvPr/>
        </p:nvSpPr>
        <p:spPr>
          <a:xfrm>
            <a:off x="2279713" y="1320144"/>
            <a:ext cx="636147" cy="2926362"/>
          </a:xfrm>
          <a:prstGeom prst="leftBrace">
            <a:avLst>
              <a:gd name="adj1" fmla="val 36695"/>
              <a:gd name="adj2" fmla="val 50000"/>
            </a:avLst>
          </a:prstGeom>
          <a:ln w="38100"/>
        </p:spPr>
        <p:style>
          <a:lnRef idx="1">
            <a:schemeClr val="accent1"/>
          </a:lnRef>
          <a:fillRef idx="0">
            <a:schemeClr val="accent1"/>
          </a:fillRef>
          <a:effectRef idx="0">
            <a:schemeClr val="accent1"/>
          </a:effectRef>
          <a:fontRef idx="minor">
            <a:schemeClr val="tx1"/>
          </a:fontRef>
        </p:style>
        <p:txBody>
          <a:bodyPr lIns="119541" tIns="59771" rIns="119541" bIns="59771" rtlCol="0" anchor="ctr"/>
          <a:lstStyle/>
          <a:p>
            <a:pPr algn="ctr"/>
            <a:endParaRPr lang="en-US" sz="2142">
              <a:solidFill>
                <a:srgbClr val="FFFFFF"/>
              </a:solidFill>
            </a:endParaRPr>
          </a:p>
        </p:txBody>
      </p:sp>
      <p:sp>
        <p:nvSpPr>
          <p:cNvPr id="36" name="Rectangle 35"/>
          <p:cNvSpPr/>
          <p:nvPr/>
        </p:nvSpPr>
        <p:spPr>
          <a:xfrm>
            <a:off x="252619" y="2073031"/>
            <a:ext cx="3017544" cy="408846"/>
          </a:xfrm>
          <a:prstGeom prst="rect">
            <a:avLst/>
          </a:prstGeom>
        </p:spPr>
        <p:txBody>
          <a:bodyPr wrap="square" lIns="119541" tIns="59771" rIns="119541" bIns="59771">
            <a:spAutoFit/>
          </a:bodyPr>
          <a:lstStyle/>
          <a:p>
            <a:r>
              <a:rPr lang="en-US" sz="1836" b="1" dirty="0">
                <a:solidFill>
                  <a:srgbClr val="FFFFFF"/>
                </a:solidFill>
                <a:ea typeface="Segoe UI" pitchFamily="34" charset="0"/>
                <a:cs typeface="Segoe UI" pitchFamily="34" charset="0"/>
              </a:rPr>
              <a:t>Cloud-based Apps</a:t>
            </a:r>
          </a:p>
        </p:txBody>
      </p:sp>
      <p:sp>
        <p:nvSpPr>
          <p:cNvPr id="37" name="Rounded Rectangle 36"/>
          <p:cNvSpPr/>
          <p:nvPr/>
        </p:nvSpPr>
        <p:spPr>
          <a:xfrm>
            <a:off x="9978911" y="1451754"/>
            <a:ext cx="2155385" cy="1184406"/>
          </a:xfrm>
          <a:prstGeom prst="roundRect">
            <a:avLst>
              <a:gd name="adj" fmla="val 3861"/>
            </a:avLst>
          </a:prstGeom>
          <a:solidFill>
            <a:schemeClr val="tx1">
              <a:lumMod val="50000"/>
            </a:schemeClr>
          </a:solidFill>
          <a:ln/>
        </p:spPr>
        <p:style>
          <a:lnRef idx="0">
            <a:schemeClr val="accent6"/>
          </a:lnRef>
          <a:fillRef idx="3">
            <a:schemeClr val="accent6"/>
          </a:fillRef>
          <a:effectRef idx="3">
            <a:schemeClr val="accent6"/>
          </a:effectRef>
          <a:fontRef idx="minor">
            <a:schemeClr val="lt1"/>
          </a:fontRef>
        </p:style>
        <p:txBody>
          <a:bodyPr lIns="119541" tIns="59771" rIns="119541" bIns="59771" rtlCol="0" anchor="ctr"/>
          <a:lstStyle/>
          <a:p>
            <a:pPr algn="ctr"/>
            <a:r>
              <a:rPr lang="en-US" sz="2142" b="1" dirty="0">
                <a:solidFill>
                  <a:srgbClr val="FFFFFF"/>
                </a:solidFill>
                <a:ea typeface="Segoe UI" pitchFamily="34" charset="0"/>
                <a:cs typeface="Segoe UI" pitchFamily="34" charset="0"/>
              </a:rPr>
              <a:t>Your Hosted </a:t>
            </a:r>
            <a:r>
              <a:rPr lang="en-US" sz="2142" b="1" dirty="0" smtClean="0">
                <a:solidFill>
                  <a:srgbClr val="FFFFFF"/>
                </a:solidFill>
                <a:ea typeface="Segoe UI" pitchFamily="34" charset="0"/>
                <a:cs typeface="Segoe UI" pitchFamily="34" charset="0"/>
              </a:rPr>
              <a:t>Site</a:t>
            </a:r>
            <a:endParaRPr lang="en-US" sz="1200" b="1" dirty="0">
              <a:solidFill>
                <a:srgbClr val="FFFFFF"/>
              </a:solidFill>
              <a:ea typeface="Segoe UI" pitchFamily="34" charset="0"/>
              <a:cs typeface="Segoe UI" pitchFamily="34" charset="0"/>
            </a:endParaRPr>
          </a:p>
        </p:txBody>
      </p:sp>
      <p:sp>
        <p:nvSpPr>
          <p:cNvPr id="21" name="Rectangle 20"/>
          <p:cNvSpPr/>
          <p:nvPr/>
        </p:nvSpPr>
        <p:spPr>
          <a:xfrm>
            <a:off x="3008508" y="2903733"/>
            <a:ext cx="3735934" cy="1417392"/>
          </a:xfrm>
          <a:prstGeom prst="rect">
            <a:avLst/>
          </a:prstGeom>
        </p:spPr>
        <p:txBody>
          <a:bodyPr wrap="square" lIns="119541" tIns="59771" rIns="119541" bIns="59771">
            <a:spAutoFit/>
          </a:bodyPr>
          <a:lstStyle/>
          <a:p>
            <a:r>
              <a:rPr lang="en-US" sz="1836" b="1" dirty="0" err="1">
                <a:solidFill>
                  <a:srgbClr val="FFFFFF"/>
                </a:solidFill>
                <a:ea typeface="Segoe UI" pitchFamily="34" charset="0"/>
                <a:cs typeface="Segoe UI" pitchFamily="34" charset="0"/>
              </a:rPr>
              <a:t>Autohosted</a:t>
            </a:r>
            <a:r>
              <a:rPr lang="en-US" sz="1836" b="1" dirty="0">
                <a:solidFill>
                  <a:srgbClr val="FFFFFF"/>
                </a:solidFill>
                <a:ea typeface="Segoe UI" pitchFamily="34" charset="0"/>
                <a:cs typeface="Segoe UI" pitchFamily="34" charset="0"/>
              </a:rPr>
              <a:t> App</a:t>
            </a:r>
          </a:p>
          <a:p>
            <a:endParaRPr lang="en-US" sz="1836" b="1" dirty="0">
              <a:solidFill>
                <a:srgbClr val="FFFFFF"/>
              </a:solidFill>
              <a:ea typeface="Segoe UI" pitchFamily="34" charset="0"/>
              <a:cs typeface="Segoe UI" pitchFamily="34" charset="0"/>
            </a:endParaRPr>
          </a:p>
          <a:p>
            <a:r>
              <a:rPr lang="en-US" sz="1530" dirty="0">
                <a:solidFill>
                  <a:srgbClr val="FFFFFF"/>
                </a:solidFill>
                <a:ea typeface="Segoe UI" pitchFamily="34" charset="0"/>
                <a:cs typeface="Segoe UI" pitchFamily="34" charset="0"/>
              </a:rPr>
              <a:t>Windows </a:t>
            </a:r>
            <a:r>
              <a:rPr lang="en-US" sz="1530" dirty="0" smtClean="0">
                <a:solidFill>
                  <a:srgbClr val="FFFFFF"/>
                </a:solidFill>
                <a:ea typeface="Segoe UI" pitchFamily="34" charset="0"/>
                <a:cs typeface="Segoe UI" pitchFamily="34" charset="0"/>
              </a:rPr>
              <a:t>Azure Web Sites </a:t>
            </a:r>
            <a:r>
              <a:rPr lang="en-US" sz="1530" dirty="0">
                <a:solidFill>
                  <a:srgbClr val="FFFFFF"/>
                </a:solidFill>
                <a:ea typeface="Segoe UI" pitchFamily="34" charset="0"/>
                <a:cs typeface="Segoe UI" pitchFamily="34" charset="0"/>
              </a:rPr>
              <a:t>+ Windows Azure </a:t>
            </a:r>
            <a:r>
              <a:rPr lang="en-US" sz="1530" dirty="0" smtClean="0">
                <a:solidFill>
                  <a:srgbClr val="FFFFFF"/>
                </a:solidFill>
                <a:ea typeface="Segoe UI" pitchFamily="34" charset="0"/>
                <a:cs typeface="Segoe UI" pitchFamily="34" charset="0"/>
              </a:rPr>
              <a:t>SQL Database </a:t>
            </a:r>
            <a:r>
              <a:rPr lang="en-US" sz="1530" dirty="0">
                <a:solidFill>
                  <a:srgbClr val="FFFFFF"/>
                </a:solidFill>
                <a:ea typeface="Segoe UI" pitchFamily="34" charset="0"/>
                <a:cs typeface="Segoe UI" pitchFamily="34" charset="0"/>
              </a:rPr>
              <a:t>provisioned invisibly as apps are installed</a:t>
            </a:r>
          </a:p>
        </p:txBody>
      </p:sp>
      <p:sp>
        <p:nvSpPr>
          <p:cNvPr id="22" name="Rounded Rectangle 21"/>
          <p:cNvSpPr/>
          <p:nvPr/>
        </p:nvSpPr>
        <p:spPr>
          <a:xfrm>
            <a:off x="9978911" y="2903738"/>
            <a:ext cx="2155385" cy="1174622"/>
          </a:xfrm>
          <a:prstGeom prst="roundRect">
            <a:avLst>
              <a:gd name="adj" fmla="val 3861"/>
            </a:avLst>
          </a:prstGeom>
          <a:solidFill>
            <a:schemeClr val="bg2">
              <a:lumMod val="50000"/>
              <a:lumOff val="50000"/>
            </a:schemeClr>
          </a:solidFill>
          <a:ln/>
        </p:spPr>
        <p:style>
          <a:lnRef idx="0">
            <a:schemeClr val="accent5"/>
          </a:lnRef>
          <a:fillRef idx="3">
            <a:schemeClr val="accent5"/>
          </a:fillRef>
          <a:effectRef idx="3">
            <a:schemeClr val="accent5"/>
          </a:effectRef>
          <a:fontRef idx="minor">
            <a:schemeClr val="lt1"/>
          </a:fontRef>
        </p:style>
        <p:txBody>
          <a:bodyPr lIns="119541" tIns="59771" rIns="119541" bIns="59771" rtlCol="0" anchor="ctr"/>
          <a:lstStyle/>
          <a:p>
            <a:pPr algn="ctr"/>
            <a:r>
              <a:rPr lang="en-US" sz="2142" b="1" dirty="0" smtClean="0">
                <a:solidFill>
                  <a:srgbClr val="FFFFFF"/>
                </a:solidFill>
                <a:ea typeface="Segoe UI" pitchFamily="34" charset="0"/>
                <a:cs typeface="Segoe UI" pitchFamily="34" charset="0"/>
              </a:rPr>
              <a:t>Windows Azure</a:t>
            </a:r>
            <a:br>
              <a:rPr lang="en-US" sz="2142" b="1" dirty="0" smtClean="0">
                <a:solidFill>
                  <a:srgbClr val="FFFFFF"/>
                </a:solidFill>
                <a:ea typeface="Segoe UI" pitchFamily="34" charset="0"/>
                <a:cs typeface="Segoe UI" pitchFamily="34" charset="0"/>
              </a:rPr>
            </a:br>
            <a:r>
              <a:rPr lang="en-US" sz="2142" b="1" dirty="0" smtClean="0">
                <a:solidFill>
                  <a:srgbClr val="FFFFFF"/>
                </a:solidFill>
                <a:ea typeface="Segoe UI" pitchFamily="34" charset="0"/>
                <a:cs typeface="Segoe UI" pitchFamily="34" charset="0"/>
              </a:rPr>
              <a:t>Web Sites </a:t>
            </a:r>
            <a:endParaRPr lang="en-US" sz="2142" b="1" dirty="0">
              <a:solidFill>
                <a:srgbClr val="FFFFFF"/>
              </a:solidFill>
              <a:ea typeface="Segoe UI" pitchFamily="34" charset="0"/>
              <a:cs typeface="Segoe UI" pitchFamily="34" charset="0"/>
            </a:endParaRPr>
          </a:p>
        </p:txBody>
      </p:sp>
      <p:sp>
        <p:nvSpPr>
          <p:cNvPr id="23" name="Rounded Rectangle 22"/>
          <p:cNvSpPr/>
          <p:nvPr/>
        </p:nvSpPr>
        <p:spPr>
          <a:xfrm>
            <a:off x="7298742" y="2903737"/>
            <a:ext cx="1827650" cy="1180798"/>
          </a:xfrm>
          <a:prstGeom prst="roundRect">
            <a:avLst>
              <a:gd name="adj" fmla="val 4979"/>
            </a:avLst>
          </a:prstGeom>
          <a:ln/>
        </p:spPr>
        <p:style>
          <a:lnRef idx="0">
            <a:schemeClr val="accent1"/>
          </a:lnRef>
          <a:fillRef idx="3">
            <a:schemeClr val="accent1"/>
          </a:fillRef>
          <a:effectRef idx="3">
            <a:schemeClr val="accent1"/>
          </a:effectRef>
          <a:fontRef idx="minor">
            <a:schemeClr val="lt1"/>
          </a:fontRef>
        </p:style>
        <p:txBody>
          <a:bodyPr lIns="119541" tIns="59771" rIns="119541" bIns="59771" rtlCol="0" anchor="ctr"/>
          <a:lstStyle/>
          <a:p>
            <a:pPr algn="ctr"/>
            <a:r>
              <a:rPr lang="en-US" sz="2142" b="1" dirty="0">
                <a:solidFill>
                  <a:srgbClr val="FFFFFF"/>
                </a:solidFill>
                <a:ea typeface="Segoe UI" pitchFamily="34" charset="0"/>
                <a:cs typeface="Segoe UI" pitchFamily="34" charset="0"/>
              </a:rPr>
              <a:t>SharePoint Web</a:t>
            </a:r>
          </a:p>
        </p:txBody>
      </p:sp>
      <p:cxnSp>
        <p:nvCxnSpPr>
          <p:cNvPr id="24" name="Straight Connector 23"/>
          <p:cNvCxnSpPr/>
          <p:nvPr/>
        </p:nvCxnSpPr>
        <p:spPr>
          <a:xfrm flipH="1">
            <a:off x="9378132" y="3501025"/>
            <a:ext cx="391449"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45737" y="2300507"/>
            <a:ext cx="1978820" cy="306375"/>
          </a:xfrm>
          <a:prstGeom prst="rect">
            <a:avLst/>
          </a:prstGeom>
        </p:spPr>
      </p:pic>
    </p:spTree>
    <p:custDataLst>
      <p:tags r:id="rId1"/>
    </p:custDataLst>
    <p:extLst>
      <p:ext uri="{BB962C8B-B14F-4D97-AF65-F5344CB8AC3E}">
        <p14:creationId xmlns:p14="http://schemas.microsoft.com/office/powerpoint/2010/main" val="19163631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par>
                                <p:cTn id="42" presetID="10" presetClass="entr" presetSubtype="0"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500"/>
                                        <p:tgtEl>
                                          <p:spTgt spid="37"/>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nodeType="click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1+#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31" grpId="0"/>
      <p:bldP spid="32" grpId="0" animBg="1"/>
      <p:bldP spid="34" grpId="0"/>
      <p:bldP spid="35" grpId="0" animBg="1"/>
      <p:bldP spid="36" grpId="0"/>
      <p:bldP spid="37" grpId="0" animBg="1"/>
      <p:bldP spid="21" grpId="0"/>
      <p:bldP spid="22"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all new _</a:t>
            </a:r>
            <a:r>
              <a:rPr lang="en-US" dirty="0" err="1" smtClean="0"/>
              <a:t>api</a:t>
            </a:r>
            <a:endParaRPr lang="en-US" dirty="0"/>
          </a:p>
        </p:txBody>
      </p:sp>
      <p:sp>
        <p:nvSpPr>
          <p:cNvPr id="5" name="TextBox 4"/>
          <p:cNvSpPr txBox="1"/>
          <p:nvPr/>
        </p:nvSpPr>
        <p:spPr>
          <a:xfrm>
            <a:off x="3804095" y="2300969"/>
            <a:ext cx="3921832" cy="2219168"/>
          </a:xfrm>
          <a:prstGeom prst="rect">
            <a:avLst/>
          </a:prstGeom>
          <a:noFill/>
        </p:spPr>
        <p:txBody>
          <a:bodyPr wrap="square" lIns="0" tIns="0" rIns="0" bIns="0" rtlCol="0">
            <a:spAutoFit/>
          </a:bodyPr>
          <a:lstStyle/>
          <a:p>
            <a:pPr defTabSz="932373"/>
            <a:r>
              <a:rPr lang="en-US" sz="14139" dirty="0"/>
              <a:t>_API</a:t>
            </a:r>
          </a:p>
        </p:txBody>
      </p:sp>
      <p:sp>
        <p:nvSpPr>
          <p:cNvPr id="6" name="TextBox 5"/>
          <p:cNvSpPr txBox="1"/>
          <p:nvPr/>
        </p:nvSpPr>
        <p:spPr>
          <a:xfrm>
            <a:off x="575977" y="1765659"/>
            <a:ext cx="5704282" cy="426778"/>
          </a:xfrm>
          <a:prstGeom prst="rect">
            <a:avLst/>
          </a:prstGeom>
          <a:noFill/>
          <a:ln>
            <a:noFill/>
          </a:ln>
        </p:spPr>
        <p:txBody>
          <a:bodyPr wrap="none" lIns="0" tIns="0" rIns="0" bIns="0" rtlCol="0">
            <a:spAutoFit/>
            <a:scene3d>
              <a:camera prst="orthographicFront">
                <a:rot lat="0" lon="0" rev="0"/>
              </a:camera>
              <a:lightRig rig="glow" dir="t">
                <a:rot lat="0" lon="0" rev="3600000"/>
              </a:lightRig>
            </a:scene3d>
            <a:sp3d prstMaterial="softEdge">
              <a:contourClr>
                <a:schemeClr val="accent4">
                  <a:alpha val="95000"/>
                </a:schemeClr>
              </a:contourClr>
            </a:sp3d>
          </a:bodyPr>
          <a:lstStyle/>
          <a:p>
            <a:pPr defTabSz="932373"/>
            <a:r>
              <a:rPr lang="en-US" sz="2719" b="1" dirty="0">
                <a:ln>
                  <a:prstDash val="solid"/>
                </a:ln>
                <a:solidFill>
                  <a:schemeClr val="bg2">
                    <a:lumMod val="25000"/>
                    <a:lumOff val="75000"/>
                  </a:schemeClr>
                </a:solidFill>
              </a:rPr>
              <a:t>Client/Server/Mobile Symmetrical</a:t>
            </a:r>
          </a:p>
        </p:txBody>
      </p:sp>
      <p:sp>
        <p:nvSpPr>
          <p:cNvPr id="7" name="TextBox 6"/>
          <p:cNvSpPr txBox="1"/>
          <p:nvPr/>
        </p:nvSpPr>
        <p:spPr>
          <a:xfrm>
            <a:off x="6850302" y="1495517"/>
            <a:ext cx="1753741" cy="298667"/>
          </a:xfrm>
          <a:prstGeom prst="rect">
            <a:avLst/>
          </a:prstGeom>
          <a:noFill/>
          <a:ln>
            <a:noFill/>
          </a:ln>
        </p:spPr>
        <p:txBody>
          <a:bodyPr wrap="none" lIns="0" tIns="0" rIns="0" bIns="0" rtlCol="0">
            <a:spAutoFit/>
            <a:scene3d>
              <a:camera prst="orthographicFront">
                <a:rot lat="0" lon="0" rev="0"/>
              </a:camera>
              <a:lightRig rig="glow" dir="t">
                <a:rot lat="0" lon="0" rev="3600000"/>
              </a:lightRig>
            </a:scene3d>
            <a:sp3d prstMaterial="softEdge">
              <a:contourClr>
                <a:schemeClr val="accent4">
                  <a:alpha val="95000"/>
                </a:schemeClr>
              </a:contourClr>
            </a:sp3d>
          </a:bodyPr>
          <a:lstStyle/>
          <a:p>
            <a:pPr defTabSz="932373"/>
            <a:r>
              <a:rPr lang="en-US" sz="1903" b="1" dirty="0" err="1">
                <a:ln>
                  <a:prstDash val="solid"/>
                </a:ln>
                <a:solidFill>
                  <a:schemeClr val="bg2">
                    <a:lumMod val="25000"/>
                    <a:lumOff val="75000"/>
                  </a:schemeClr>
                </a:solidFill>
              </a:rPr>
              <a:t>OAuth</a:t>
            </a:r>
            <a:r>
              <a:rPr lang="en-US" sz="1903" b="1" dirty="0">
                <a:ln>
                  <a:prstDash val="solid"/>
                </a:ln>
                <a:solidFill>
                  <a:schemeClr val="bg2">
                    <a:lumMod val="25000"/>
                    <a:lumOff val="75000"/>
                  </a:schemeClr>
                </a:solidFill>
              </a:rPr>
              <a:t> Enabled</a:t>
            </a:r>
          </a:p>
        </p:txBody>
      </p:sp>
      <p:sp>
        <p:nvSpPr>
          <p:cNvPr id="8" name="TextBox 7"/>
          <p:cNvSpPr txBox="1"/>
          <p:nvPr/>
        </p:nvSpPr>
        <p:spPr>
          <a:xfrm>
            <a:off x="9335357" y="1857190"/>
            <a:ext cx="1676741" cy="292837"/>
          </a:xfrm>
          <a:prstGeom prst="rect">
            <a:avLst/>
          </a:prstGeom>
          <a:noFill/>
          <a:ln>
            <a:noFill/>
          </a:ln>
        </p:spPr>
        <p:txBody>
          <a:bodyPr wrap="none" lIns="0" tIns="0" rIns="0" bIns="0" rtlCol="0">
            <a:spAutoFit/>
            <a:scene3d>
              <a:camera prst="orthographicFront">
                <a:rot lat="0" lon="0" rev="0"/>
              </a:camera>
              <a:lightRig rig="glow" dir="t">
                <a:rot lat="0" lon="0" rev="3600000"/>
              </a:lightRig>
            </a:scene3d>
            <a:sp3d prstMaterial="softEdge">
              <a:contourClr>
                <a:schemeClr val="accent4">
                  <a:alpha val="95000"/>
                </a:schemeClr>
              </a:contourClr>
            </a:sp3d>
          </a:bodyPr>
          <a:lstStyle/>
          <a:p>
            <a:pPr defTabSz="932373"/>
            <a:r>
              <a:rPr lang="en-US" sz="1903" b="1" dirty="0">
                <a:ln>
                  <a:noFill/>
                  <a:prstDash val="solid"/>
                </a:ln>
                <a:solidFill>
                  <a:schemeClr val="bg2">
                    <a:lumMod val="25000"/>
                    <a:lumOff val="75000"/>
                  </a:schemeClr>
                </a:solidFill>
              </a:rPr>
              <a:t>2</a:t>
            </a:r>
            <a:r>
              <a:rPr lang="en-US" sz="1903" b="1" dirty="0" smtClean="0">
                <a:ln>
                  <a:noFill/>
                  <a:prstDash val="solid"/>
                </a:ln>
                <a:solidFill>
                  <a:schemeClr val="bg2">
                    <a:lumMod val="25000"/>
                    <a:lumOff val="75000"/>
                  </a:schemeClr>
                </a:solidFill>
              </a:rPr>
              <a:t>,000</a:t>
            </a:r>
            <a:r>
              <a:rPr lang="en-US" sz="1903" b="1" dirty="0">
                <a:ln>
                  <a:noFill/>
                  <a:prstDash val="solid"/>
                </a:ln>
                <a:solidFill>
                  <a:schemeClr val="bg2">
                    <a:lumMod val="25000"/>
                    <a:lumOff val="75000"/>
                  </a:schemeClr>
                </a:solidFill>
              </a:rPr>
              <a:t>+ Classes</a:t>
            </a:r>
          </a:p>
        </p:txBody>
      </p:sp>
      <p:sp>
        <p:nvSpPr>
          <p:cNvPr id="9" name="TextBox 8"/>
          <p:cNvSpPr txBox="1"/>
          <p:nvPr/>
        </p:nvSpPr>
        <p:spPr>
          <a:xfrm>
            <a:off x="7725927" y="3308653"/>
            <a:ext cx="3851989" cy="362689"/>
          </a:xfrm>
          <a:prstGeom prst="rect">
            <a:avLst/>
          </a:prstGeom>
          <a:noFill/>
          <a:ln>
            <a:noFill/>
          </a:ln>
        </p:spPr>
        <p:txBody>
          <a:bodyPr wrap="none" lIns="0" tIns="0" rIns="0" bIns="0" rtlCol="0">
            <a:spAutoFit/>
            <a:scene3d>
              <a:camera prst="orthographicFront">
                <a:rot lat="0" lon="0" rev="0"/>
              </a:camera>
              <a:lightRig rig="glow" dir="t">
                <a:rot lat="0" lon="0" rev="3600000"/>
              </a:lightRig>
            </a:scene3d>
            <a:sp3d prstMaterial="softEdge">
              <a:contourClr>
                <a:schemeClr val="accent4">
                  <a:alpha val="95000"/>
                </a:schemeClr>
              </a:contourClr>
            </a:sp3d>
          </a:bodyPr>
          <a:lstStyle/>
          <a:p>
            <a:pPr defTabSz="932373"/>
            <a:r>
              <a:rPr lang="en-US" sz="2311" b="1" dirty="0">
                <a:ln>
                  <a:prstDash val="solid"/>
                </a:ln>
                <a:solidFill>
                  <a:schemeClr val="bg2">
                    <a:lumMod val="25000"/>
                    <a:lumOff val="75000"/>
                  </a:schemeClr>
                </a:solidFill>
              </a:rPr>
              <a:t>Declarative, Remote Events</a:t>
            </a:r>
          </a:p>
        </p:txBody>
      </p:sp>
      <p:sp>
        <p:nvSpPr>
          <p:cNvPr id="10" name="TextBox 9"/>
          <p:cNvSpPr txBox="1"/>
          <p:nvPr/>
        </p:nvSpPr>
        <p:spPr>
          <a:xfrm>
            <a:off x="575976" y="3728504"/>
            <a:ext cx="1521452" cy="298667"/>
          </a:xfrm>
          <a:prstGeom prst="rect">
            <a:avLst/>
          </a:prstGeom>
          <a:noFill/>
          <a:ln>
            <a:noFill/>
          </a:ln>
        </p:spPr>
        <p:txBody>
          <a:bodyPr wrap="none" lIns="0" tIns="0" rIns="0" bIns="0" rtlCol="0">
            <a:spAutoFit/>
            <a:scene3d>
              <a:camera prst="orthographicFront">
                <a:rot lat="0" lon="0" rev="0"/>
              </a:camera>
              <a:lightRig rig="glow" dir="t">
                <a:rot lat="0" lon="0" rev="3600000"/>
              </a:lightRig>
            </a:scene3d>
            <a:sp3d prstMaterial="softEdge">
              <a:contourClr>
                <a:schemeClr val="accent4">
                  <a:alpha val="95000"/>
                </a:schemeClr>
              </a:contourClr>
            </a:sp3d>
          </a:bodyPr>
          <a:lstStyle/>
          <a:p>
            <a:pPr defTabSz="932373"/>
            <a:r>
              <a:rPr lang="en-US" sz="1903" b="1" dirty="0">
                <a:ln>
                  <a:prstDash val="solid"/>
                </a:ln>
                <a:solidFill>
                  <a:schemeClr val="bg2">
                    <a:lumMod val="25000"/>
                    <a:lumOff val="75000"/>
                  </a:schemeClr>
                </a:solidFill>
              </a:rPr>
              <a:t>Fully Remote</a:t>
            </a:r>
          </a:p>
        </p:txBody>
      </p:sp>
      <p:sp>
        <p:nvSpPr>
          <p:cNvPr id="11" name="TextBox 10"/>
          <p:cNvSpPr txBox="1"/>
          <p:nvPr/>
        </p:nvSpPr>
        <p:spPr>
          <a:xfrm>
            <a:off x="9383455" y="4998829"/>
            <a:ext cx="1947456" cy="292837"/>
          </a:xfrm>
          <a:prstGeom prst="rect">
            <a:avLst/>
          </a:prstGeom>
          <a:noFill/>
          <a:ln>
            <a:noFill/>
          </a:ln>
        </p:spPr>
        <p:txBody>
          <a:bodyPr wrap="none" lIns="0" tIns="0" rIns="0" bIns="0" rtlCol="0">
            <a:spAutoFit/>
            <a:scene3d>
              <a:camera prst="orthographicFront">
                <a:rot lat="0" lon="0" rev="0"/>
              </a:camera>
              <a:lightRig rig="glow" dir="t">
                <a:rot lat="0" lon="0" rev="3600000"/>
              </a:lightRig>
            </a:scene3d>
            <a:sp3d prstMaterial="softEdge">
              <a:contourClr>
                <a:schemeClr val="accent4">
                  <a:alpha val="95000"/>
                </a:schemeClr>
              </a:contourClr>
            </a:sp3d>
          </a:bodyPr>
          <a:lstStyle/>
          <a:p>
            <a:pPr defTabSz="932373"/>
            <a:r>
              <a:rPr lang="en-US" sz="1903" b="1" dirty="0">
                <a:ln>
                  <a:prstDash val="solid"/>
                </a:ln>
                <a:solidFill>
                  <a:schemeClr val="bg2">
                    <a:lumMod val="25000"/>
                    <a:lumOff val="75000"/>
                  </a:schemeClr>
                </a:solidFill>
              </a:rPr>
              <a:t>6</a:t>
            </a:r>
            <a:r>
              <a:rPr lang="en-US" sz="1903" b="1" dirty="0" smtClean="0">
                <a:ln>
                  <a:prstDash val="solid"/>
                </a:ln>
                <a:solidFill>
                  <a:schemeClr val="bg2">
                    <a:lumMod val="25000"/>
                    <a:lumOff val="75000"/>
                  </a:schemeClr>
                </a:solidFill>
              </a:rPr>
              <a:t>,000</a:t>
            </a:r>
            <a:r>
              <a:rPr lang="en-US" sz="1903" b="1" dirty="0">
                <a:ln>
                  <a:prstDash val="solid"/>
                </a:ln>
                <a:solidFill>
                  <a:schemeClr val="bg2">
                    <a:lumMod val="25000"/>
                    <a:lumOff val="75000"/>
                  </a:schemeClr>
                </a:solidFill>
              </a:rPr>
              <a:t>+ </a:t>
            </a:r>
            <a:r>
              <a:rPr lang="en-US" sz="1903" b="1" dirty="0" smtClean="0">
                <a:ln>
                  <a:prstDash val="solid"/>
                </a:ln>
                <a:solidFill>
                  <a:schemeClr val="bg2">
                    <a:lumMod val="25000"/>
                    <a:lumOff val="75000"/>
                  </a:schemeClr>
                </a:solidFill>
              </a:rPr>
              <a:t>Members</a:t>
            </a:r>
            <a:endParaRPr lang="en-US" sz="1903" b="1" dirty="0">
              <a:ln>
                <a:prstDash val="solid"/>
              </a:ln>
              <a:solidFill>
                <a:schemeClr val="bg2">
                  <a:lumMod val="25000"/>
                  <a:lumOff val="75000"/>
                </a:schemeClr>
              </a:solidFill>
            </a:endParaRPr>
          </a:p>
        </p:txBody>
      </p:sp>
      <p:sp>
        <p:nvSpPr>
          <p:cNvPr id="12" name="TextBox 11"/>
          <p:cNvSpPr txBox="1"/>
          <p:nvPr/>
        </p:nvSpPr>
        <p:spPr>
          <a:xfrm>
            <a:off x="6368164" y="4998831"/>
            <a:ext cx="791298" cy="320182"/>
          </a:xfrm>
          <a:prstGeom prst="rect">
            <a:avLst/>
          </a:prstGeom>
          <a:noFill/>
          <a:ln>
            <a:noFill/>
          </a:ln>
        </p:spPr>
        <p:txBody>
          <a:bodyPr wrap="none" lIns="0" tIns="0" rIns="0" bIns="0" rtlCol="0">
            <a:spAutoFit/>
            <a:scene3d>
              <a:camera prst="orthographicFront">
                <a:rot lat="0" lon="0" rev="0"/>
              </a:camera>
              <a:lightRig rig="glow" dir="t">
                <a:rot lat="0" lon="0" rev="3600000"/>
              </a:lightRig>
            </a:scene3d>
            <a:sp3d prstMaterial="softEdge">
              <a:contourClr>
                <a:schemeClr val="accent4">
                  <a:alpha val="95000"/>
                </a:schemeClr>
              </a:contourClr>
            </a:sp3d>
          </a:bodyPr>
          <a:lstStyle/>
          <a:p>
            <a:pPr defTabSz="932373"/>
            <a:r>
              <a:rPr lang="en-US" sz="2040" b="1" dirty="0" err="1">
                <a:ln>
                  <a:prstDash val="solid"/>
                </a:ln>
                <a:solidFill>
                  <a:schemeClr val="bg2">
                    <a:lumMod val="25000"/>
                    <a:lumOff val="75000"/>
                  </a:schemeClr>
                </a:solidFill>
              </a:rPr>
              <a:t>OData</a:t>
            </a:r>
            <a:endParaRPr lang="en-US" sz="1903" b="1" dirty="0">
              <a:ln>
                <a:prstDash val="solid"/>
              </a:ln>
              <a:solidFill>
                <a:schemeClr val="bg2">
                  <a:lumMod val="25000"/>
                  <a:lumOff val="75000"/>
                </a:schemeClr>
              </a:solidFill>
            </a:endParaRPr>
          </a:p>
        </p:txBody>
      </p:sp>
      <p:sp>
        <p:nvSpPr>
          <p:cNvPr id="13" name="TextBox 12"/>
          <p:cNvSpPr txBox="1"/>
          <p:nvPr/>
        </p:nvSpPr>
        <p:spPr>
          <a:xfrm>
            <a:off x="1071143" y="4899420"/>
            <a:ext cx="2726384" cy="362689"/>
          </a:xfrm>
          <a:prstGeom prst="rect">
            <a:avLst/>
          </a:prstGeom>
          <a:noFill/>
          <a:ln>
            <a:noFill/>
          </a:ln>
        </p:spPr>
        <p:txBody>
          <a:bodyPr wrap="none" lIns="0" tIns="0" rIns="0" bIns="0" rtlCol="0">
            <a:spAutoFit/>
            <a:scene3d>
              <a:camera prst="orthographicFront">
                <a:rot lat="0" lon="0" rev="0"/>
              </a:camera>
              <a:lightRig rig="glow" dir="t">
                <a:rot lat="0" lon="0" rev="3600000"/>
              </a:lightRig>
            </a:scene3d>
            <a:sp3d prstMaterial="softEdge">
              <a:contourClr>
                <a:schemeClr val="accent4">
                  <a:alpha val="95000"/>
                </a:schemeClr>
              </a:contourClr>
            </a:sp3d>
          </a:bodyPr>
          <a:lstStyle/>
          <a:p>
            <a:pPr defTabSz="932373"/>
            <a:r>
              <a:rPr lang="en-US" sz="2311" b="1" dirty="0" err="1">
                <a:ln>
                  <a:prstDash val="solid"/>
                </a:ln>
                <a:solidFill>
                  <a:schemeClr val="bg2">
                    <a:lumMod val="25000"/>
                    <a:lumOff val="75000"/>
                  </a:schemeClr>
                </a:solidFill>
              </a:rPr>
              <a:t>JQuery</a:t>
            </a:r>
            <a:r>
              <a:rPr lang="en-US" sz="2311" b="1" dirty="0">
                <a:ln>
                  <a:prstDash val="solid"/>
                </a:ln>
                <a:solidFill>
                  <a:schemeClr val="bg2">
                    <a:lumMod val="25000"/>
                    <a:lumOff val="75000"/>
                  </a:schemeClr>
                </a:solidFill>
              </a:rPr>
              <a:t> Compatible</a:t>
            </a:r>
          </a:p>
        </p:txBody>
      </p:sp>
      <p:sp>
        <p:nvSpPr>
          <p:cNvPr id="14" name="TextBox 13"/>
          <p:cNvSpPr txBox="1"/>
          <p:nvPr/>
        </p:nvSpPr>
        <p:spPr>
          <a:xfrm>
            <a:off x="4409473" y="5916803"/>
            <a:ext cx="3615123" cy="362689"/>
          </a:xfrm>
          <a:prstGeom prst="rect">
            <a:avLst/>
          </a:prstGeom>
          <a:noFill/>
          <a:ln>
            <a:noFill/>
          </a:ln>
        </p:spPr>
        <p:txBody>
          <a:bodyPr wrap="none" lIns="0" tIns="0" rIns="0" bIns="0" rtlCol="0">
            <a:spAutoFit/>
            <a:scene3d>
              <a:camera prst="orthographicFront">
                <a:rot lat="0" lon="0" rev="0"/>
              </a:camera>
              <a:lightRig rig="glow" dir="t">
                <a:rot lat="0" lon="0" rev="3600000"/>
              </a:lightRig>
            </a:scene3d>
            <a:sp3d prstMaterial="softEdge">
              <a:contourClr>
                <a:schemeClr val="accent4">
                  <a:alpha val="95000"/>
                </a:schemeClr>
              </a:contourClr>
            </a:sp3d>
          </a:bodyPr>
          <a:lstStyle/>
          <a:p>
            <a:pPr defTabSz="932373"/>
            <a:r>
              <a:rPr lang="en-US" sz="2311" b="1" dirty="0">
                <a:ln>
                  <a:prstDash val="solid"/>
                </a:ln>
                <a:solidFill>
                  <a:schemeClr val="bg2">
                    <a:lumMod val="25000"/>
                    <a:lumOff val="75000"/>
                  </a:schemeClr>
                </a:solidFill>
              </a:rPr>
              <a:t>Private and Public Clouds</a:t>
            </a:r>
          </a:p>
        </p:txBody>
      </p:sp>
      <p:sp>
        <p:nvSpPr>
          <p:cNvPr id="15" name="TextBox 14"/>
          <p:cNvSpPr txBox="1"/>
          <p:nvPr/>
        </p:nvSpPr>
        <p:spPr>
          <a:xfrm>
            <a:off x="10954606" y="2464866"/>
            <a:ext cx="771679" cy="362689"/>
          </a:xfrm>
          <a:prstGeom prst="rect">
            <a:avLst/>
          </a:prstGeom>
          <a:noFill/>
          <a:ln>
            <a:noFill/>
          </a:ln>
        </p:spPr>
        <p:txBody>
          <a:bodyPr wrap="none" lIns="0" tIns="0" rIns="0" bIns="0" rtlCol="0">
            <a:spAutoFit/>
            <a:scene3d>
              <a:camera prst="orthographicFront">
                <a:rot lat="0" lon="0" rev="0"/>
              </a:camera>
              <a:lightRig rig="glow" dir="t">
                <a:rot lat="0" lon="0" rev="3600000"/>
              </a:lightRig>
            </a:scene3d>
            <a:sp3d prstMaterial="softEdge">
              <a:contourClr>
                <a:schemeClr val="accent4">
                  <a:alpha val="95000"/>
                </a:schemeClr>
              </a:contourClr>
            </a:sp3d>
          </a:bodyPr>
          <a:lstStyle/>
          <a:p>
            <a:pPr defTabSz="932373"/>
            <a:r>
              <a:rPr lang="en-US" sz="2311" b="1" dirty="0">
                <a:ln>
                  <a:prstDash val="solid"/>
                </a:ln>
                <a:solidFill>
                  <a:schemeClr val="bg2">
                    <a:lumMod val="25000"/>
                    <a:lumOff val="75000"/>
                  </a:schemeClr>
                </a:solidFill>
              </a:rPr>
              <a:t>JSON</a:t>
            </a:r>
          </a:p>
        </p:txBody>
      </p:sp>
    </p:spTree>
    <p:extLst>
      <p:ext uri="{BB962C8B-B14F-4D97-AF65-F5344CB8AC3E}">
        <p14:creationId xmlns:p14="http://schemas.microsoft.com/office/powerpoint/2010/main" val="14057771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6|17.7|16.7|14.9"/>
</p:tagLst>
</file>

<file path=ppt/theme/theme1.xml><?xml version="1.0" encoding="utf-8"?>
<a:theme xmlns:a="http://schemas.openxmlformats.org/drawingml/2006/main" name="2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1_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Donovan Follette; Todd Baginski</External_x0020_Speaker>
    <Session_x0020_Code xmlns="2295e2e7-0eeb-498e-8716-217bb2ee6ee3">SPC031</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Donovan Follette, Todd Baginski</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66785A-85F2-49EC-A273-D211008E92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microsoft.com/office/2006/documentManagement/types"/>
    <ds:schemaRef ds:uri="http://www.w3.org/XML/1998/namespace"/>
    <ds:schemaRef ds:uri="http://purl.org/dc/elements/1.1/"/>
    <ds:schemaRef ds:uri="http://schemas.microsoft.com/office/infopath/2007/PartnerControls"/>
    <ds:schemaRef ds:uri="http://schemas.openxmlformats.org/package/2006/metadata/core-properties"/>
    <ds:schemaRef ds:uri="http://purl.org/dc/terms/"/>
    <ds:schemaRef ds:uri="http://purl.org/dc/dcmitype/"/>
    <ds:schemaRef ds:uri="230e9df3-be65-4c73-a93b-d1236ebd677e"/>
    <ds:schemaRef ds:uri="032d541b-1b4e-4d91-93c7-b10533c52f73"/>
    <ds:schemaRef ds:uri="2295e2e7-0eeb-498e-8716-217bb2ee6ee3"/>
    <ds:schemaRef ds:uri="http://schemas.microsoft.com/sharepoint/v3"/>
    <ds:schemaRef ds:uri="http://schemas.microsoft.com/office/2006/metadata/propertie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2271</TotalTime>
  <Words>2389</Words>
  <Application>Microsoft Office PowerPoint</Application>
  <PresentationFormat>Custom</PresentationFormat>
  <Paragraphs>288</Paragraphs>
  <Slides>33</Slides>
  <Notes>23</Notes>
  <HiddenSlides>0</HiddenSlides>
  <MMClips>0</MMClips>
  <ScaleCrop>false</ScaleCrop>
  <HeadingPairs>
    <vt:vector size="4" baseType="variant">
      <vt:variant>
        <vt:lpstr>Theme</vt:lpstr>
      </vt:variant>
      <vt:variant>
        <vt:i4>3</vt:i4>
      </vt:variant>
      <vt:variant>
        <vt:lpstr>Slide Titles</vt:lpstr>
      </vt:variant>
      <vt:variant>
        <vt:i4>33</vt:i4>
      </vt:variant>
    </vt:vector>
  </HeadingPairs>
  <TitlesOfParts>
    <vt:vector size="36" baseType="lpstr">
      <vt:lpstr>2_5-30072_SPC2012_Developer_Template_16x9</vt:lpstr>
      <vt:lpstr>1_5-30072_SPC2012_Developer_Template_16x9_Light</vt:lpstr>
      <vt:lpstr>5-30072_SPC2012_Business_Template_16x9_Light</vt:lpstr>
      <vt:lpstr>PowerPoint Presentation</vt:lpstr>
      <vt:lpstr>Building end-to-end apps for SharePoint with Windows Azure and Windows 8</vt:lpstr>
      <vt:lpstr>Agenda</vt:lpstr>
      <vt:lpstr>Key Takeaway </vt:lpstr>
      <vt:lpstr>Scenario Overview</vt:lpstr>
      <vt:lpstr>PowerPoint Presentation</vt:lpstr>
      <vt:lpstr>Demo</vt:lpstr>
      <vt:lpstr>Hosting: Choice of Three Architecture Approaches</vt:lpstr>
      <vt:lpstr>The all new _api</vt:lpstr>
      <vt:lpstr>The all new App Principal</vt:lpstr>
      <vt:lpstr>Authentication</vt:lpstr>
      <vt:lpstr>Public Office 365 Site</vt:lpstr>
      <vt:lpstr>Submit Request For Quote</vt:lpstr>
      <vt:lpstr>Windows Push Notification Services (WNS)</vt:lpstr>
      <vt:lpstr>What Are Windows Push Notification Services?</vt:lpstr>
      <vt:lpstr>Sending Push Notifications</vt:lpstr>
      <vt:lpstr>Triggering Notifications</vt:lpstr>
      <vt:lpstr>Windows 8</vt:lpstr>
      <vt:lpstr>Windows 8 Integration Options</vt:lpstr>
      <vt:lpstr>Windows 8 Integration Details</vt:lpstr>
      <vt:lpstr>Authentication To SharePoint</vt:lpstr>
      <vt:lpstr>Internal Office 365 SharePoint Site</vt:lpstr>
      <vt:lpstr>Intranet Functionality</vt:lpstr>
      <vt:lpstr>OAuth Makes All This Possible!</vt:lpstr>
      <vt:lpstr>app for Office</vt:lpstr>
      <vt:lpstr>TaskPane app For Office</vt:lpstr>
      <vt:lpstr>Windows Azure Workflow Services</vt:lpstr>
      <vt:lpstr>Workflow</vt:lpstr>
      <vt:lpstr>Summary</vt:lpstr>
      <vt:lpstr>Get started with your own apps today</vt:lpstr>
      <vt:lpstr>Related Sessions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end-to-end apps for SharePoint with Windows Azure and Windows 8</dc:title>
  <dc:subject>SharePoint Conference 2012</dc:subject>
  <dc:creator>Donovan Follette</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101</cp:revision>
  <dcterms:created xsi:type="dcterms:W3CDTF">2012-11-06T15:15:53Z</dcterms:created>
  <dcterms:modified xsi:type="dcterms:W3CDTF">2012-12-06T21:24:31Z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